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2" r:id="rId2"/>
    <p:sldId id="35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26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C90D6-81DE-46B9-8216-5F98FE9FB73C}" type="slidenum">
              <a:rPr lang="en-US"/>
              <a:pPr/>
              <a:t>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5C294-13E9-44E7-ACB4-3091D901C4A3}" type="slidenum">
              <a:rPr lang="en-US"/>
              <a:pPr/>
              <a:t>32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2D99D-5921-4DCE-B7FB-A11DF649AE3A}" type="slidenum">
              <a:rPr lang="en-US"/>
              <a:pPr/>
              <a:t>40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456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7557A-309C-45D6-9534-45D9F241F44F}" type="slidenum">
              <a:rPr lang="en-US"/>
              <a:pPr/>
              <a:t>47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Introduction to Accounting and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1600200" y="2530475"/>
            <a:ext cx="2822575" cy="3413125"/>
            <a:chOff x="528" y="1600"/>
            <a:chExt cx="1778" cy="2150"/>
          </a:xfrm>
        </p:grpSpPr>
        <p:sp>
          <p:nvSpPr>
            <p:cNvPr id="160771" name="Freeform 3"/>
            <p:cNvSpPr>
              <a:spLocks/>
            </p:cNvSpPr>
            <p:nvPr/>
          </p:nvSpPr>
          <p:spPr bwMode="auto">
            <a:xfrm>
              <a:off x="554" y="2362"/>
              <a:ext cx="1743" cy="1384"/>
            </a:xfrm>
            <a:custGeom>
              <a:avLst/>
              <a:gdLst>
                <a:gd name="T0" fmla="*/ 390 w 3488"/>
                <a:gd name="T1" fmla="*/ 2767 h 2767"/>
                <a:gd name="T2" fmla="*/ 2562 w 3488"/>
                <a:gd name="T3" fmla="*/ 2767 h 2767"/>
                <a:gd name="T4" fmla="*/ 2524 w 3488"/>
                <a:gd name="T5" fmla="*/ 2397 h 2767"/>
                <a:gd name="T6" fmla="*/ 2486 w 3488"/>
                <a:gd name="T7" fmla="*/ 2013 h 2767"/>
                <a:gd name="T8" fmla="*/ 2912 w 3488"/>
                <a:gd name="T9" fmla="*/ 2032 h 2767"/>
                <a:gd name="T10" fmla="*/ 3172 w 3488"/>
                <a:gd name="T11" fmla="*/ 2032 h 2767"/>
                <a:gd name="T12" fmla="*/ 3334 w 3488"/>
                <a:gd name="T13" fmla="*/ 1956 h 2767"/>
                <a:gd name="T14" fmla="*/ 3435 w 3488"/>
                <a:gd name="T15" fmla="*/ 1792 h 2767"/>
                <a:gd name="T16" fmla="*/ 3488 w 3488"/>
                <a:gd name="T17" fmla="*/ 1623 h 2767"/>
                <a:gd name="T18" fmla="*/ 3463 w 3488"/>
                <a:gd name="T19" fmla="*/ 1490 h 2767"/>
                <a:gd name="T20" fmla="*/ 3416 w 3488"/>
                <a:gd name="T21" fmla="*/ 1384 h 2767"/>
                <a:gd name="T22" fmla="*/ 3286 w 3488"/>
                <a:gd name="T23" fmla="*/ 1220 h 2767"/>
                <a:gd name="T24" fmla="*/ 3119 w 3488"/>
                <a:gd name="T25" fmla="*/ 1110 h 2767"/>
                <a:gd name="T26" fmla="*/ 3085 w 3488"/>
                <a:gd name="T27" fmla="*/ 1028 h 2767"/>
                <a:gd name="T28" fmla="*/ 2999 w 3488"/>
                <a:gd name="T29" fmla="*/ 1024 h 2767"/>
                <a:gd name="T30" fmla="*/ 2994 w 3488"/>
                <a:gd name="T31" fmla="*/ 994 h 2767"/>
                <a:gd name="T32" fmla="*/ 2922 w 3488"/>
                <a:gd name="T33" fmla="*/ 927 h 2767"/>
                <a:gd name="T34" fmla="*/ 2912 w 3488"/>
                <a:gd name="T35" fmla="*/ 870 h 2767"/>
                <a:gd name="T36" fmla="*/ 2849 w 3488"/>
                <a:gd name="T37" fmla="*/ 830 h 2767"/>
                <a:gd name="T38" fmla="*/ 2840 w 3488"/>
                <a:gd name="T39" fmla="*/ 770 h 2767"/>
                <a:gd name="T40" fmla="*/ 2802 w 3488"/>
                <a:gd name="T41" fmla="*/ 711 h 2767"/>
                <a:gd name="T42" fmla="*/ 2821 w 3488"/>
                <a:gd name="T43" fmla="*/ 600 h 2767"/>
                <a:gd name="T44" fmla="*/ 2730 w 3488"/>
                <a:gd name="T45" fmla="*/ 393 h 2767"/>
                <a:gd name="T46" fmla="*/ 2638 w 3488"/>
                <a:gd name="T47" fmla="*/ 346 h 2767"/>
                <a:gd name="T48" fmla="*/ 2150 w 3488"/>
                <a:gd name="T49" fmla="*/ 211 h 2767"/>
                <a:gd name="T50" fmla="*/ 1920 w 3488"/>
                <a:gd name="T51" fmla="*/ 173 h 2767"/>
                <a:gd name="T52" fmla="*/ 1876 w 3488"/>
                <a:gd name="T53" fmla="*/ 150 h 2767"/>
                <a:gd name="T54" fmla="*/ 1766 w 3488"/>
                <a:gd name="T55" fmla="*/ 68 h 2767"/>
                <a:gd name="T56" fmla="*/ 1737 w 3488"/>
                <a:gd name="T57" fmla="*/ 0 h 2767"/>
                <a:gd name="T58" fmla="*/ 865 w 3488"/>
                <a:gd name="T59" fmla="*/ 9 h 2767"/>
                <a:gd name="T60" fmla="*/ 529 w 3488"/>
                <a:gd name="T61" fmla="*/ 110 h 2767"/>
                <a:gd name="T62" fmla="*/ 255 w 3488"/>
                <a:gd name="T63" fmla="*/ 207 h 2767"/>
                <a:gd name="T64" fmla="*/ 164 w 3488"/>
                <a:gd name="T65" fmla="*/ 264 h 2767"/>
                <a:gd name="T66" fmla="*/ 0 w 3488"/>
                <a:gd name="T67" fmla="*/ 505 h 2767"/>
                <a:gd name="T68" fmla="*/ 6 w 3488"/>
                <a:gd name="T69" fmla="*/ 808 h 2767"/>
                <a:gd name="T70" fmla="*/ 154 w 3488"/>
                <a:gd name="T71" fmla="*/ 1349 h 2767"/>
                <a:gd name="T72" fmla="*/ 472 w 3488"/>
                <a:gd name="T73" fmla="*/ 2214 h 2767"/>
                <a:gd name="T74" fmla="*/ 475 w 3488"/>
                <a:gd name="T75" fmla="*/ 2412 h 2767"/>
                <a:gd name="T76" fmla="*/ 390 w 3488"/>
                <a:gd name="T77" fmla="*/ 2767 h 2767"/>
                <a:gd name="T78" fmla="*/ 390 w 3488"/>
                <a:gd name="T79" fmla="*/ 2767 h 2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88" h="2767">
                  <a:moveTo>
                    <a:pt x="390" y="2767"/>
                  </a:moveTo>
                  <a:lnTo>
                    <a:pt x="2562" y="2767"/>
                  </a:lnTo>
                  <a:lnTo>
                    <a:pt x="2524" y="2397"/>
                  </a:lnTo>
                  <a:lnTo>
                    <a:pt x="2486" y="2013"/>
                  </a:lnTo>
                  <a:lnTo>
                    <a:pt x="2912" y="2032"/>
                  </a:lnTo>
                  <a:lnTo>
                    <a:pt x="3172" y="2032"/>
                  </a:lnTo>
                  <a:lnTo>
                    <a:pt x="3334" y="1956"/>
                  </a:lnTo>
                  <a:lnTo>
                    <a:pt x="3435" y="1792"/>
                  </a:lnTo>
                  <a:lnTo>
                    <a:pt x="3488" y="1623"/>
                  </a:lnTo>
                  <a:lnTo>
                    <a:pt x="3463" y="1490"/>
                  </a:lnTo>
                  <a:lnTo>
                    <a:pt x="3416" y="1384"/>
                  </a:lnTo>
                  <a:lnTo>
                    <a:pt x="3286" y="1220"/>
                  </a:lnTo>
                  <a:lnTo>
                    <a:pt x="3119" y="1110"/>
                  </a:lnTo>
                  <a:lnTo>
                    <a:pt x="3085" y="1028"/>
                  </a:lnTo>
                  <a:lnTo>
                    <a:pt x="2999" y="1024"/>
                  </a:lnTo>
                  <a:lnTo>
                    <a:pt x="2994" y="994"/>
                  </a:lnTo>
                  <a:lnTo>
                    <a:pt x="2922" y="927"/>
                  </a:lnTo>
                  <a:lnTo>
                    <a:pt x="2912" y="870"/>
                  </a:lnTo>
                  <a:lnTo>
                    <a:pt x="2849" y="830"/>
                  </a:lnTo>
                  <a:lnTo>
                    <a:pt x="2840" y="770"/>
                  </a:lnTo>
                  <a:lnTo>
                    <a:pt x="2802" y="711"/>
                  </a:lnTo>
                  <a:lnTo>
                    <a:pt x="2821" y="600"/>
                  </a:lnTo>
                  <a:lnTo>
                    <a:pt x="2730" y="393"/>
                  </a:lnTo>
                  <a:lnTo>
                    <a:pt x="2638" y="346"/>
                  </a:lnTo>
                  <a:lnTo>
                    <a:pt x="2150" y="211"/>
                  </a:lnTo>
                  <a:lnTo>
                    <a:pt x="1920" y="173"/>
                  </a:lnTo>
                  <a:lnTo>
                    <a:pt x="1876" y="150"/>
                  </a:lnTo>
                  <a:lnTo>
                    <a:pt x="1766" y="68"/>
                  </a:lnTo>
                  <a:lnTo>
                    <a:pt x="1737" y="0"/>
                  </a:lnTo>
                  <a:lnTo>
                    <a:pt x="865" y="9"/>
                  </a:lnTo>
                  <a:lnTo>
                    <a:pt x="529" y="110"/>
                  </a:lnTo>
                  <a:lnTo>
                    <a:pt x="255" y="207"/>
                  </a:lnTo>
                  <a:lnTo>
                    <a:pt x="164" y="264"/>
                  </a:lnTo>
                  <a:lnTo>
                    <a:pt x="0" y="505"/>
                  </a:lnTo>
                  <a:lnTo>
                    <a:pt x="6" y="808"/>
                  </a:lnTo>
                  <a:lnTo>
                    <a:pt x="154" y="1349"/>
                  </a:lnTo>
                  <a:lnTo>
                    <a:pt x="472" y="2214"/>
                  </a:lnTo>
                  <a:lnTo>
                    <a:pt x="475" y="2412"/>
                  </a:lnTo>
                  <a:lnTo>
                    <a:pt x="390" y="2767"/>
                  </a:lnTo>
                  <a:lnTo>
                    <a:pt x="390" y="2767"/>
                  </a:lnTo>
                  <a:close/>
                </a:path>
              </a:pathLst>
            </a:custGeom>
            <a:solidFill>
              <a:srgbClr val="727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2" name="Freeform 4"/>
            <p:cNvSpPr>
              <a:spLocks/>
            </p:cNvSpPr>
            <p:nvPr/>
          </p:nvSpPr>
          <p:spPr bwMode="auto">
            <a:xfrm>
              <a:off x="1422" y="3010"/>
              <a:ext cx="155" cy="243"/>
            </a:xfrm>
            <a:custGeom>
              <a:avLst/>
              <a:gdLst>
                <a:gd name="T0" fmla="*/ 31 w 310"/>
                <a:gd name="T1" fmla="*/ 4 h 487"/>
                <a:gd name="T2" fmla="*/ 120 w 310"/>
                <a:gd name="T3" fmla="*/ 0 h 487"/>
                <a:gd name="T4" fmla="*/ 166 w 310"/>
                <a:gd name="T5" fmla="*/ 4 h 487"/>
                <a:gd name="T6" fmla="*/ 248 w 310"/>
                <a:gd name="T7" fmla="*/ 116 h 487"/>
                <a:gd name="T8" fmla="*/ 303 w 310"/>
                <a:gd name="T9" fmla="*/ 232 h 487"/>
                <a:gd name="T10" fmla="*/ 310 w 310"/>
                <a:gd name="T11" fmla="*/ 302 h 487"/>
                <a:gd name="T12" fmla="*/ 295 w 310"/>
                <a:gd name="T13" fmla="*/ 487 h 487"/>
                <a:gd name="T14" fmla="*/ 173 w 310"/>
                <a:gd name="T15" fmla="*/ 468 h 487"/>
                <a:gd name="T16" fmla="*/ 38 w 310"/>
                <a:gd name="T17" fmla="*/ 415 h 487"/>
                <a:gd name="T18" fmla="*/ 0 w 310"/>
                <a:gd name="T19" fmla="*/ 109 h 487"/>
                <a:gd name="T20" fmla="*/ 31 w 310"/>
                <a:gd name="T21" fmla="*/ 4 h 487"/>
                <a:gd name="T22" fmla="*/ 31 w 310"/>
                <a:gd name="T23" fmla="*/ 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487">
                  <a:moveTo>
                    <a:pt x="31" y="4"/>
                  </a:moveTo>
                  <a:lnTo>
                    <a:pt x="120" y="0"/>
                  </a:lnTo>
                  <a:lnTo>
                    <a:pt x="166" y="4"/>
                  </a:lnTo>
                  <a:lnTo>
                    <a:pt x="248" y="116"/>
                  </a:lnTo>
                  <a:lnTo>
                    <a:pt x="303" y="232"/>
                  </a:lnTo>
                  <a:lnTo>
                    <a:pt x="310" y="302"/>
                  </a:lnTo>
                  <a:lnTo>
                    <a:pt x="295" y="487"/>
                  </a:lnTo>
                  <a:lnTo>
                    <a:pt x="173" y="468"/>
                  </a:lnTo>
                  <a:lnTo>
                    <a:pt x="38" y="415"/>
                  </a:lnTo>
                  <a:lnTo>
                    <a:pt x="0" y="109"/>
                  </a:lnTo>
                  <a:lnTo>
                    <a:pt x="31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3" name="Freeform 5"/>
            <p:cNvSpPr>
              <a:spLocks/>
            </p:cNvSpPr>
            <p:nvPr/>
          </p:nvSpPr>
          <p:spPr bwMode="auto">
            <a:xfrm>
              <a:off x="1064" y="2306"/>
              <a:ext cx="368" cy="620"/>
            </a:xfrm>
            <a:custGeom>
              <a:avLst/>
              <a:gdLst>
                <a:gd name="T0" fmla="*/ 0 w 735"/>
                <a:gd name="T1" fmla="*/ 106 h 1239"/>
                <a:gd name="T2" fmla="*/ 268 w 735"/>
                <a:gd name="T3" fmla="*/ 431 h 1239"/>
                <a:gd name="T4" fmla="*/ 391 w 735"/>
                <a:gd name="T5" fmla="*/ 598 h 1239"/>
                <a:gd name="T6" fmla="*/ 500 w 735"/>
                <a:gd name="T7" fmla="*/ 783 h 1239"/>
                <a:gd name="T8" fmla="*/ 635 w 735"/>
                <a:gd name="T9" fmla="*/ 1058 h 1239"/>
                <a:gd name="T10" fmla="*/ 724 w 735"/>
                <a:gd name="T11" fmla="*/ 1239 h 1239"/>
                <a:gd name="T12" fmla="*/ 735 w 735"/>
                <a:gd name="T13" fmla="*/ 849 h 1239"/>
                <a:gd name="T14" fmla="*/ 732 w 735"/>
                <a:gd name="T15" fmla="*/ 450 h 1239"/>
                <a:gd name="T16" fmla="*/ 724 w 735"/>
                <a:gd name="T17" fmla="*/ 154 h 1239"/>
                <a:gd name="T18" fmla="*/ 709 w 735"/>
                <a:gd name="T19" fmla="*/ 68 h 1239"/>
                <a:gd name="T20" fmla="*/ 675 w 735"/>
                <a:gd name="T21" fmla="*/ 0 h 1239"/>
                <a:gd name="T22" fmla="*/ 70 w 735"/>
                <a:gd name="T23" fmla="*/ 26 h 1239"/>
                <a:gd name="T24" fmla="*/ 0 w 735"/>
                <a:gd name="T25" fmla="*/ 106 h 1239"/>
                <a:gd name="T26" fmla="*/ 0 w 735"/>
                <a:gd name="T27" fmla="*/ 106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1239">
                  <a:moveTo>
                    <a:pt x="0" y="106"/>
                  </a:moveTo>
                  <a:lnTo>
                    <a:pt x="268" y="431"/>
                  </a:lnTo>
                  <a:lnTo>
                    <a:pt x="391" y="598"/>
                  </a:lnTo>
                  <a:lnTo>
                    <a:pt x="500" y="783"/>
                  </a:lnTo>
                  <a:lnTo>
                    <a:pt x="635" y="1058"/>
                  </a:lnTo>
                  <a:lnTo>
                    <a:pt x="724" y="1239"/>
                  </a:lnTo>
                  <a:lnTo>
                    <a:pt x="735" y="849"/>
                  </a:lnTo>
                  <a:lnTo>
                    <a:pt x="732" y="450"/>
                  </a:lnTo>
                  <a:lnTo>
                    <a:pt x="724" y="154"/>
                  </a:lnTo>
                  <a:lnTo>
                    <a:pt x="709" y="68"/>
                  </a:lnTo>
                  <a:lnTo>
                    <a:pt x="675" y="0"/>
                  </a:lnTo>
                  <a:lnTo>
                    <a:pt x="70" y="26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4" name="Freeform 6"/>
            <p:cNvSpPr>
              <a:spLocks/>
            </p:cNvSpPr>
            <p:nvPr/>
          </p:nvSpPr>
          <p:spPr bwMode="auto">
            <a:xfrm>
              <a:off x="1281" y="2468"/>
              <a:ext cx="151" cy="453"/>
            </a:xfrm>
            <a:custGeom>
              <a:avLst/>
              <a:gdLst>
                <a:gd name="T0" fmla="*/ 31 w 302"/>
                <a:gd name="T1" fmla="*/ 47 h 906"/>
                <a:gd name="T2" fmla="*/ 0 w 302"/>
                <a:gd name="T3" fmla="*/ 201 h 906"/>
                <a:gd name="T4" fmla="*/ 63 w 302"/>
                <a:gd name="T5" fmla="*/ 254 h 906"/>
                <a:gd name="T6" fmla="*/ 25 w 302"/>
                <a:gd name="T7" fmla="*/ 376 h 906"/>
                <a:gd name="T8" fmla="*/ 44 w 302"/>
                <a:gd name="T9" fmla="*/ 420 h 906"/>
                <a:gd name="T10" fmla="*/ 126 w 302"/>
                <a:gd name="T11" fmla="*/ 570 h 906"/>
                <a:gd name="T12" fmla="*/ 236 w 302"/>
                <a:gd name="T13" fmla="*/ 838 h 906"/>
                <a:gd name="T14" fmla="*/ 283 w 302"/>
                <a:gd name="T15" fmla="*/ 906 h 906"/>
                <a:gd name="T16" fmla="*/ 302 w 302"/>
                <a:gd name="T17" fmla="*/ 675 h 906"/>
                <a:gd name="T18" fmla="*/ 302 w 302"/>
                <a:gd name="T19" fmla="*/ 363 h 906"/>
                <a:gd name="T20" fmla="*/ 297 w 302"/>
                <a:gd name="T21" fmla="*/ 329 h 906"/>
                <a:gd name="T22" fmla="*/ 230 w 302"/>
                <a:gd name="T23" fmla="*/ 264 h 906"/>
                <a:gd name="T24" fmla="*/ 187 w 302"/>
                <a:gd name="T25" fmla="*/ 199 h 906"/>
                <a:gd name="T26" fmla="*/ 169 w 302"/>
                <a:gd name="T27" fmla="*/ 110 h 906"/>
                <a:gd name="T28" fmla="*/ 131 w 302"/>
                <a:gd name="T29" fmla="*/ 42 h 906"/>
                <a:gd name="T30" fmla="*/ 71 w 302"/>
                <a:gd name="T31" fmla="*/ 0 h 906"/>
                <a:gd name="T32" fmla="*/ 52 w 302"/>
                <a:gd name="T33" fmla="*/ 17 h 906"/>
                <a:gd name="T34" fmla="*/ 31 w 302"/>
                <a:gd name="T35" fmla="*/ 47 h 906"/>
                <a:gd name="T36" fmla="*/ 31 w 302"/>
                <a:gd name="T37" fmla="*/ 47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906">
                  <a:moveTo>
                    <a:pt x="31" y="47"/>
                  </a:moveTo>
                  <a:lnTo>
                    <a:pt x="0" y="201"/>
                  </a:lnTo>
                  <a:lnTo>
                    <a:pt x="63" y="254"/>
                  </a:lnTo>
                  <a:lnTo>
                    <a:pt x="25" y="376"/>
                  </a:lnTo>
                  <a:lnTo>
                    <a:pt x="44" y="420"/>
                  </a:lnTo>
                  <a:lnTo>
                    <a:pt x="126" y="570"/>
                  </a:lnTo>
                  <a:lnTo>
                    <a:pt x="236" y="838"/>
                  </a:lnTo>
                  <a:lnTo>
                    <a:pt x="283" y="906"/>
                  </a:lnTo>
                  <a:lnTo>
                    <a:pt x="302" y="675"/>
                  </a:lnTo>
                  <a:lnTo>
                    <a:pt x="302" y="363"/>
                  </a:lnTo>
                  <a:lnTo>
                    <a:pt x="297" y="329"/>
                  </a:lnTo>
                  <a:lnTo>
                    <a:pt x="230" y="264"/>
                  </a:lnTo>
                  <a:lnTo>
                    <a:pt x="187" y="199"/>
                  </a:lnTo>
                  <a:lnTo>
                    <a:pt x="169" y="110"/>
                  </a:lnTo>
                  <a:lnTo>
                    <a:pt x="131" y="42"/>
                  </a:lnTo>
                  <a:lnTo>
                    <a:pt x="71" y="0"/>
                  </a:lnTo>
                  <a:lnTo>
                    <a:pt x="52" y="17"/>
                  </a:lnTo>
                  <a:lnTo>
                    <a:pt x="31" y="47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1086" y="2973"/>
              <a:ext cx="430" cy="243"/>
            </a:xfrm>
            <a:custGeom>
              <a:avLst/>
              <a:gdLst>
                <a:gd name="T0" fmla="*/ 21 w 861"/>
                <a:gd name="T1" fmla="*/ 53 h 487"/>
                <a:gd name="T2" fmla="*/ 136 w 861"/>
                <a:gd name="T3" fmla="*/ 17 h 487"/>
                <a:gd name="T4" fmla="*/ 252 w 861"/>
                <a:gd name="T5" fmla="*/ 0 h 487"/>
                <a:gd name="T6" fmla="*/ 309 w 861"/>
                <a:gd name="T7" fmla="*/ 10 h 487"/>
                <a:gd name="T8" fmla="*/ 539 w 861"/>
                <a:gd name="T9" fmla="*/ 93 h 487"/>
                <a:gd name="T10" fmla="*/ 614 w 861"/>
                <a:gd name="T11" fmla="*/ 107 h 487"/>
                <a:gd name="T12" fmla="*/ 842 w 861"/>
                <a:gd name="T13" fmla="*/ 243 h 487"/>
                <a:gd name="T14" fmla="*/ 861 w 861"/>
                <a:gd name="T15" fmla="*/ 297 h 487"/>
                <a:gd name="T16" fmla="*/ 802 w 861"/>
                <a:gd name="T17" fmla="*/ 403 h 487"/>
                <a:gd name="T18" fmla="*/ 726 w 861"/>
                <a:gd name="T19" fmla="*/ 472 h 487"/>
                <a:gd name="T20" fmla="*/ 517 w 861"/>
                <a:gd name="T21" fmla="*/ 487 h 487"/>
                <a:gd name="T22" fmla="*/ 412 w 861"/>
                <a:gd name="T23" fmla="*/ 479 h 487"/>
                <a:gd name="T24" fmla="*/ 249 w 861"/>
                <a:gd name="T25" fmla="*/ 435 h 487"/>
                <a:gd name="T26" fmla="*/ 97 w 861"/>
                <a:gd name="T27" fmla="*/ 422 h 487"/>
                <a:gd name="T28" fmla="*/ 64 w 861"/>
                <a:gd name="T29" fmla="*/ 411 h 487"/>
                <a:gd name="T30" fmla="*/ 0 w 861"/>
                <a:gd name="T31" fmla="*/ 126 h 487"/>
                <a:gd name="T32" fmla="*/ 21 w 861"/>
                <a:gd name="T33" fmla="*/ 53 h 487"/>
                <a:gd name="T34" fmla="*/ 21 w 861"/>
                <a:gd name="T35" fmla="*/ 53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1" h="487">
                  <a:moveTo>
                    <a:pt x="21" y="53"/>
                  </a:moveTo>
                  <a:lnTo>
                    <a:pt x="136" y="17"/>
                  </a:lnTo>
                  <a:lnTo>
                    <a:pt x="252" y="0"/>
                  </a:lnTo>
                  <a:lnTo>
                    <a:pt x="309" y="10"/>
                  </a:lnTo>
                  <a:lnTo>
                    <a:pt x="539" y="93"/>
                  </a:lnTo>
                  <a:lnTo>
                    <a:pt x="614" y="107"/>
                  </a:lnTo>
                  <a:lnTo>
                    <a:pt x="842" y="243"/>
                  </a:lnTo>
                  <a:lnTo>
                    <a:pt x="861" y="297"/>
                  </a:lnTo>
                  <a:lnTo>
                    <a:pt x="802" y="403"/>
                  </a:lnTo>
                  <a:lnTo>
                    <a:pt x="726" y="472"/>
                  </a:lnTo>
                  <a:lnTo>
                    <a:pt x="517" y="487"/>
                  </a:lnTo>
                  <a:lnTo>
                    <a:pt x="412" y="479"/>
                  </a:lnTo>
                  <a:lnTo>
                    <a:pt x="249" y="435"/>
                  </a:lnTo>
                  <a:lnTo>
                    <a:pt x="97" y="422"/>
                  </a:lnTo>
                  <a:lnTo>
                    <a:pt x="64" y="411"/>
                  </a:lnTo>
                  <a:lnTo>
                    <a:pt x="0" y="126"/>
                  </a:lnTo>
                  <a:lnTo>
                    <a:pt x="21" y="53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6" name="Freeform 8"/>
            <p:cNvSpPr>
              <a:spLocks/>
            </p:cNvSpPr>
            <p:nvPr/>
          </p:nvSpPr>
          <p:spPr bwMode="auto">
            <a:xfrm>
              <a:off x="1372" y="3012"/>
              <a:ext cx="129" cy="191"/>
            </a:xfrm>
            <a:custGeom>
              <a:avLst/>
              <a:gdLst>
                <a:gd name="T0" fmla="*/ 51 w 258"/>
                <a:gd name="T1" fmla="*/ 11 h 380"/>
                <a:gd name="T2" fmla="*/ 30 w 258"/>
                <a:gd name="T3" fmla="*/ 30 h 380"/>
                <a:gd name="T4" fmla="*/ 15 w 258"/>
                <a:gd name="T5" fmla="*/ 65 h 380"/>
                <a:gd name="T6" fmla="*/ 13 w 258"/>
                <a:gd name="T7" fmla="*/ 72 h 380"/>
                <a:gd name="T8" fmla="*/ 0 w 258"/>
                <a:gd name="T9" fmla="*/ 78 h 380"/>
                <a:gd name="T10" fmla="*/ 4 w 258"/>
                <a:gd name="T11" fmla="*/ 108 h 380"/>
                <a:gd name="T12" fmla="*/ 26 w 258"/>
                <a:gd name="T13" fmla="*/ 114 h 380"/>
                <a:gd name="T14" fmla="*/ 43 w 258"/>
                <a:gd name="T15" fmla="*/ 146 h 380"/>
                <a:gd name="T16" fmla="*/ 55 w 258"/>
                <a:gd name="T17" fmla="*/ 160 h 380"/>
                <a:gd name="T18" fmla="*/ 62 w 258"/>
                <a:gd name="T19" fmla="*/ 205 h 380"/>
                <a:gd name="T20" fmla="*/ 64 w 258"/>
                <a:gd name="T21" fmla="*/ 281 h 380"/>
                <a:gd name="T22" fmla="*/ 64 w 258"/>
                <a:gd name="T23" fmla="*/ 355 h 380"/>
                <a:gd name="T24" fmla="*/ 106 w 258"/>
                <a:gd name="T25" fmla="*/ 380 h 380"/>
                <a:gd name="T26" fmla="*/ 178 w 258"/>
                <a:gd name="T27" fmla="*/ 373 h 380"/>
                <a:gd name="T28" fmla="*/ 197 w 258"/>
                <a:gd name="T29" fmla="*/ 355 h 380"/>
                <a:gd name="T30" fmla="*/ 207 w 258"/>
                <a:gd name="T31" fmla="*/ 279 h 380"/>
                <a:gd name="T32" fmla="*/ 216 w 258"/>
                <a:gd name="T33" fmla="*/ 201 h 380"/>
                <a:gd name="T34" fmla="*/ 214 w 258"/>
                <a:gd name="T35" fmla="*/ 165 h 380"/>
                <a:gd name="T36" fmla="*/ 251 w 258"/>
                <a:gd name="T37" fmla="*/ 143 h 380"/>
                <a:gd name="T38" fmla="*/ 258 w 258"/>
                <a:gd name="T39" fmla="*/ 84 h 380"/>
                <a:gd name="T40" fmla="*/ 235 w 258"/>
                <a:gd name="T41" fmla="*/ 47 h 380"/>
                <a:gd name="T42" fmla="*/ 207 w 258"/>
                <a:gd name="T43" fmla="*/ 23 h 380"/>
                <a:gd name="T44" fmla="*/ 159 w 258"/>
                <a:gd name="T45" fmla="*/ 2 h 380"/>
                <a:gd name="T46" fmla="*/ 102 w 258"/>
                <a:gd name="T47" fmla="*/ 0 h 380"/>
                <a:gd name="T48" fmla="*/ 51 w 258"/>
                <a:gd name="T49" fmla="*/ 11 h 380"/>
                <a:gd name="T50" fmla="*/ 51 w 258"/>
                <a:gd name="T51" fmla="*/ 1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8" h="380">
                  <a:moveTo>
                    <a:pt x="51" y="11"/>
                  </a:moveTo>
                  <a:lnTo>
                    <a:pt x="30" y="30"/>
                  </a:lnTo>
                  <a:lnTo>
                    <a:pt x="15" y="65"/>
                  </a:lnTo>
                  <a:lnTo>
                    <a:pt x="13" y="72"/>
                  </a:lnTo>
                  <a:lnTo>
                    <a:pt x="0" y="78"/>
                  </a:lnTo>
                  <a:lnTo>
                    <a:pt x="4" y="108"/>
                  </a:lnTo>
                  <a:lnTo>
                    <a:pt x="26" y="114"/>
                  </a:lnTo>
                  <a:lnTo>
                    <a:pt x="43" y="146"/>
                  </a:lnTo>
                  <a:lnTo>
                    <a:pt x="55" y="160"/>
                  </a:lnTo>
                  <a:lnTo>
                    <a:pt x="62" y="205"/>
                  </a:lnTo>
                  <a:lnTo>
                    <a:pt x="64" y="281"/>
                  </a:lnTo>
                  <a:lnTo>
                    <a:pt x="64" y="355"/>
                  </a:lnTo>
                  <a:lnTo>
                    <a:pt x="106" y="380"/>
                  </a:lnTo>
                  <a:lnTo>
                    <a:pt x="178" y="373"/>
                  </a:lnTo>
                  <a:lnTo>
                    <a:pt x="197" y="355"/>
                  </a:lnTo>
                  <a:lnTo>
                    <a:pt x="207" y="279"/>
                  </a:lnTo>
                  <a:lnTo>
                    <a:pt x="216" y="201"/>
                  </a:lnTo>
                  <a:lnTo>
                    <a:pt x="214" y="165"/>
                  </a:lnTo>
                  <a:lnTo>
                    <a:pt x="251" y="143"/>
                  </a:lnTo>
                  <a:lnTo>
                    <a:pt x="258" y="84"/>
                  </a:lnTo>
                  <a:lnTo>
                    <a:pt x="235" y="47"/>
                  </a:lnTo>
                  <a:lnTo>
                    <a:pt x="207" y="23"/>
                  </a:lnTo>
                  <a:lnTo>
                    <a:pt x="159" y="2"/>
                  </a:lnTo>
                  <a:lnTo>
                    <a:pt x="102" y="0"/>
                  </a:lnTo>
                  <a:lnTo>
                    <a:pt x="51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7" name="Freeform 9"/>
            <p:cNvSpPr>
              <a:spLocks/>
            </p:cNvSpPr>
            <p:nvPr/>
          </p:nvSpPr>
          <p:spPr bwMode="auto">
            <a:xfrm>
              <a:off x="1391" y="3019"/>
              <a:ext cx="97" cy="68"/>
            </a:xfrm>
            <a:custGeom>
              <a:avLst/>
              <a:gdLst>
                <a:gd name="T0" fmla="*/ 49 w 194"/>
                <a:gd name="T1" fmla="*/ 4 h 135"/>
                <a:gd name="T2" fmla="*/ 24 w 194"/>
                <a:gd name="T3" fmla="*/ 12 h 135"/>
                <a:gd name="T4" fmla="*/ 2 w 194"/>
                <a:gd name="T5" fmla="*/ 34 h 135"/>
                <a:gd name="T6" fmla="*/ 0 w 194"/>
                <a:gd name="T7" fmla="*/ 69 h 135"/>
                <a:gd name="T8" fmla="*/ 21 w 194"/>
                <a:gd name="T9" fmla="*/ 105 h 135"/>
                <a:gd name="T10" fmla="*/ 78 w 194"/>
                <a:gd name="T11" fmla="*/ 135 h 135"/>
                <a:gd name="T12" fmla="*/ 140 w 194"/>
                <a:gd name="T13" fmla="*/ 135 h 135"/>
                <a:gd name="T14" fmla="*/ 176 w 194"/>
                <a:gd name="T15" fmla="*/ 114 h 135"/>
                <a:gd name="T16" fmla="*/ 194 w 194"/>
                <a:gd name="T17" fmla="*/ 80 h 135"/>
                <a:gd name="T18" fmla="*/ 186 w 194"/>
                <a:gd name="T19" fmla="*/ 48 h 135"/>
                <a:gd name="T20" fmla="*/ 152 w 194"/>
                <a:gd name="T21" fmla="*/ 17 h 135"/>
                <a:gd name="T22" fmla="*/ 123 w 194"/>
                <a:gd name="T23" fmla="*/ 6 h 135"/>
                <a:gd name="T24" fmla="*/ 91 w 194"/>
                <a:gd name="T25" fmla="*/ 0 h 135"/>
                <a:gd name="T26" fmla="*/ 49 w 194"/>
                <a:gd name="T27" fmla="*/ 4 h 135"/>
                <a:gd name="T28" fmla="*/ 49 w 194"/>
                <a:gd name="T29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35">
                  <a:moveTo>
                    <a:pt x="49" y="4"/>
                  </a:moveTo>
                  <a:lnTo>
                    <a:pt x="24" y="12"/>
                  </a:lnTo>
                  <a:lnTo>
                    <a:pt x="2" y="34"/>
                  </a:lnTo>
                  <a:lnTo>
                    <a:pt x="0" y="69"/>
                  </a:lnTo>
                  <a:lnTo>
                    <a:pt x="21" y="105"/>
                  </a:lnTo>
                  <a:lnTo>
                    <a:pt x="78" y="135"/>
                  </a:lnTo>
                  <a:lnTo>
                    <a:pt x="140" y="135"/>
                  </a:lnTo>
                  <a:lnTo>
                    <a:pt x="176" y="114"/>
                  </a:lnTo>
                  <a:lnTo>
                    <a:pt x="194" y="80"/>
                  </a:lnTo>
                  <a:lnTo>
                    <a:pt x="186" y="48"/>
                  </a:lnTo>
                  <a:lnTo>
                    <a:pt x="152" y="17"/>
                  </a:lnTo>
                  <a:lnTo>
                    <a:pt x="123" y="6"/>
                  </a:lnTo>
                  <a:lnTo>
                    <a:pt x="91" y="0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8" name="Freeform 10"/>
            <p:cNvSpPr>
              <a:spLocks/>
            </p:cNvSpPr>
            <p:nvPr/>
          </p:nvSpPr>
          <p:spPr bwMode="auto">
            <a:xfrm>
              <a:off x="924" y="1687"/>
              <a:ext cx="560" cy="755"/>
            </a:xfrm>
            <a:custGeom>
              <a:avLst/>
              <a:gdLst>
                <a:gd name="T0" fmla="*/ 338 w 1119"/>
                <a:gd name="T1" fmla="*/ 12 h 1511"/>
                <a:gd name="T2" fmla="*/ 123 w 1119"/>
                <a:gd name="T3" fmla="*/ 251 h 1511"/>
                <a:gd name="T4" fmla="*/ 43 w 1119"/>
                <a:gd name="T5" fmla="*/ 540 h 1511"/>
                <a:gd name="T6" fmla="*/ 11 w 1119"/>
                <a:gd name="T7" fmla="*/ 572 h 1511"/>
                <a:gd name="T8" fmla="*/ 0 w 1119"/>
                <a:gd name="T9" fmla="*/ 650 h 1511"/>
                <a:gd name="T10" fmla="*/ 51 w 1119"/>
                <a:gd name="T11" fmla="*/ 774 h 1511"/>
                <a:gd name="T12" fmla="*/ 211 w 1119"/>
                <a:gd name="T13" fmla="*/ 901 h 1511"/>
                <a:gd name="T14" fmla="*/ 678 w 1119"/>
                <a:gd name="T15" fmla="*/ 1458 h 1511"/>
                <a:gd name="T16" fmla="*/ 748 w 1119"/>
                <a:gd name="T17" fmla="*/ 1511 h 1511"/>
                <a:gd name="T18" fmla="*/ 803 w 1119"/>
                <a:gd name="T19" fmla="*/ 1453 h 1511"/>
                <a:gd name="T20" fmla="*/ 864 w 1119"/>
                <a:gd name="T21" fmla="*/ 1394 h 1511"/>
                <a:gd name="T22" fmla="*/ 918 w 1119"/>
                <a:gd name="T23" fmla="*/ 1346 h 1511"/>
                <a:gd name="T24" fmla="*/ 938 w 1119"/>
                <a:gd name="T25" fmla="*/ 1291 h 1511"/>
                <a:gd name="T26" fmla="*/ 957 w 1119"/>
                <a:gd name="T27" fmla="*/ 1162 h 1511"/>
                <a:gd name="T28" fmla="*/ 1018 w 1119"/>
                <a:gd name="T29" fmla="*/ 1046 h 1511"/>
                <a:gd name="T30" fmla="*/ 1037 w 1119"/>
                <a:gd name="T31" fmla="*/ 970 h 1511"/>
                <a:gd name="T32" fmla="*/ 1066 w 1119"/>
                <a:gd name="T33" fmla="*/ 842 h 1511"/>
                <a:gd name="T34" fmla="*/ 1098 w 1119"/>
                <a:gd name="T35" fmla="*/ 726 h 1511"/>
                <a:gd name="T36" fmla="*/ 1119 w 1119"/>
                <a:gd name="T37" fmla="*/ 601 h 1511"/>
                <a:gd name="T38" fmla="*/ 1109 w 1119"/>
                <a:gd name="T39" fmla="*/ 538 h 1511"/>
                <a:gd name="T40" fmla="*/ 1092 w 1119"/>
                <a:gd name="T41" fmla="*/ 496 h 1511"/>
                <a:gd name="T42" fmla="*/ 1030 w 1119"/>
                <a:gd name="T43" fmla="*/ 147 h 1511"/>
                <a:gd name="T44" fmla="*/ 857 w 1119"/>
                <a:gd name="T45" fmla="*/ 0 h 1511"/>
                <a:gd name="T46" fmla="*/ 338 w 1119"/>
                <a:gd name="T47" fmla="*/ 12 h 1511"/>
                <a:gd name="T48" fmla="*/ 338 w 1119"/>
                <a:gd name="T49" fmla="*/ 12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9" h="1511">
                  <a:moveTo>
                    <a:pt x="338" y="12"/>
                  </a:moveTo>
                  <a:lnTo>
                    <a:pt x="123" y="251"/>
                  </a:lnTo>
                  <a:lnTo>
                    <a:pt x="43" y="540"/>
                  </a:lnTo>
                  <a:lnTo>
                    <a:pt x="11" y="572"/>
                  </a:lnTo>
                  <a:lnTo>
                    <a:pt x="0" y="650"/>
                  </a:lnTo>
                  <a:lnTo>
                    <a:pt x="51" y="774"/>
                  </a:lnTo>
                  <a:lnTo>
                    <a:pt x="211" y="901"/>
                  </a:lnTo>
                  <a:lnTo>
                    <a:pt x="678" y="1458"/>
                  </a:lnTo>
                  <a:lnTo>
                    <a:pt x="748" y="1511"/>
                  </a:lnTo>
                  <a:lnTo>
                    <a:pt x="803" y="1453"/>
                  </a:lnTo>
                  <a:lnTo>
                    <a:pt x="864" y="1394"/>
                  </a:lnTo>
                  <a:lnTo>
                    <a:pt x="918" y="1346"/>
                  </a:lnTo>
                  <a:lnTo>
                    <a:pt x="938" y="1291"/>
                  </a:lnTo>
                  <a:lnTo>
                    <a:pt x="957" y="1162"/>
                  </a:lnTo>
                  <a:lnTo>
                    <a:pt x="1018" y="1046"/>
                  </a:lnTo>
                  <a:lnTo>
                    <a:pt x="1037" y="970"/>
                  </a:lnTo>
                  <a:lnTo>
                    <a:pt x="1066" y="842"/>
                  </a:lnTo>
                  <a:lnTo>
                    <a:pt x="1098" y="726"/>
                  </a:lnTo>
                  <a:lnTo>
                    <a:pt x="1119" y="601"/>
                  </a:lnTo>
                  <a:lnTo>
                    <a:pt x="1109" y="538"/>
                  </a:lnTo>
                  <a:lnTo>
                    <a:pt x="1092" y="496"/>
                  </a:lnTo>
                  <a:lnTo>
                    <a:pt x="1030" y="147"/>
                  </a:lnTo>
                  <a:lnTo>
                    <a:pt x="857" y="0"/>
                  </a:lnTo>
                  <a:lnTo>
                    <a:pt x="338" y="12"/>
                  </a:lnTo>
                  <a:lnTo>
                    <a:pt x="338" y="12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9" name="Freeform 11"/>
            <p:cNvSpPr>
              <a:spLocks/>
            </p:cNvSpPr>
            <p:nvPr/>
          </p:nvSpPr>
          <p:spPr bwMode="auto">
            <a:xfrm>
              <a:off x="1203" y="2169"/>
              <a:ext cx="135" cy="31"/>
            </a:xfrm>
            <a:custGeom>
              <a:avLst/>
              <a:gdLst>
                <a:gd name="T0" fmla="*/ 31 w 270"/>
                <a:gd name="T1" fmla="*/ 6 h 63"/>
                <a:gd name="T2" fmla="*/ 164 w 270"/>
                <a:gd name="T3" fmla="*/ 0 h 63"/>
                <a:gd name="T4" fmla="*/ 270 w 270"/>
                <a:gd name="T5" fmla="*/ 6 h 63"/>
                <a:gd name="T6" fmla="*/ 215 w 270"/>
                <a:gd name="T7" fmla="*/ 44 h 63"/>
                <a:gd name="T8" fmla="*/ 171 w 270"/>
                <a:gd name="T9" fmla="*/ 61 h 63"/>
                <a:gd name="T10" fmla="*/ 75 w 270"/>
                <a:gd name="T11" fmla="*/ 63 h 63"/>
                <a:gd name="T12" fmla="*/ 0 w 270"/>
                <a:gd name="T13" fmla="*/ 27 h 63"/>
                <a:gd name="T14" fmla="*/ 31 w 270"/>
                <a:gd name="T15" fmla="*/ 6 h 63"/>
                <a:gd name="T16" fmla="*/ 31 w 270"/>
                <a:gd name="T17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3">
                  <a:moveTo>
                    <a:pt x="31" y="6"/>
                  </a:moveTo>
                  <a:lnTo>
                    <a:pt x="164" y="0"/>
                  </a:lnTo>
                  <a:lnTo>
                    <a:pt x="270" y="6"/>
                  </a:lnTo>
                  <a:lnTo>
                    <a:pt x="215" y="44"/>
                  </a:lnTo>
                  <a:lnTo>
                    <a:pt x="171" y="61"/>
                  </a:lnTo>
                  <a:lnTo>
                    <a:pt x="75" y="63"/>
                  </a:lnTo>
                  <a:lnTo>
                    <a:pt x="0" y="27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0" name="Freeform 12"/>
            <p:cNvSpPr>
              <a:spLocks/>
            </p:cNvSpPr>
            <p:nvPr/>
          </p:nvSpPr>
          <p:spPr bwMode="auto">
            <a:xfrm>
              <a:off x="1314" y="1939"/>
              <a:ext cx="71" cy="23"/>
            </a:xfrm>
            <a:custGeom>
              <a:avLst/>
              <a:gdLst>
                <a:gd name="T0" fmla="*/ 0 w 142"/>
                <a:gd name="T1" fmla="*/ 36 h 48"/>
                <a:gd name="T2" fmla="*/ 34 w 142"/>
                <a:gd name="T3" fmla="*/ 44 h 48"/>
                <a:gd name="T4" fmla="*/ 93 w 142"/>
                <a:gd name="T5" fmla="*/ 48 h 48"/>
                <a:gd name="T6" fmla="*/ 142 w 142"/>
                <a:gd name="T7" fmla="*/ 42 h 48"/>
                <a:gd name="T8" fmla="*/ 133 w 142"/>
                <a:gd name="T9" fmla="*/ 13 h 48"/>
                <a:gd name="T10" fmla="*/ 93 w 142"/>
                <a:gd name="T11" fmla="*/ 0 h 48"/>
                <a:gd name="T12" fmla="*/ 49 w 142"/>
                <a:gd name="T13" fmla="*/ 0 h 48"/>
                <a:gd name="T14" fmla="*/ 11 w 142"/>
                <a:gd name="T15" fmla="*/ 13 h 48"/>
                <a:gd name="T16" fmla="*/ 0 w 142"/>
                <a:gd name="T17" fmla="*/ 36 h 48"/>
                <a:gd name="T18" fmla="*/ 0 w 142"/>
                <a:gd name="T1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48">
                  <a:moveTo>
                    <a:pt x="0" y="36"/>
                  </a:moveTo>
                  <a:lnTo>
                    <a:pt x="34" y="44"/>
                  </a:lnTo>
                  <a:lnTo>
                    <a:pt x="93" y="48"/>
                  </a:lnTo>
                  <a:lnTo>
                    <a:pt x="142" y="42"/>
                  </a:lnTo>
                  <a:lnTo>
                    <a:pt x="133" y="13"/>
                  </a:lnTo>
                  <a:lnTo>
                    <a:pt x="93" y="0"/>
                  </a:lnTo>
                  <a:lnTo>
                    <a:pt x="49" y="0"/>
                  </a:lnTo>
                  <a:lnTo>
                    <a:pt x="11" y="1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1" name="Freeform 13"/>
            <p:cNvSpPr>
              <a:spLocks/>
            </p:cNvSpPr>
            <p:nvPr/>
          </p:nvSpPr>
          <p:spPr bwMode="auto">
            <a:xfrm>
              <a:off x="1121" y="1945"/>
              <a:ext cx="79" cy="25"/>
            </a:xfrm>
            <a:custGeom>
              <a:avLst/>
              <a:gdLst>
                <a:gd name="T0" fmla="*/ 0 w 158"/>
                <a:gd name="T1" fmla="*/ 50 h 50"/>
                <a:gd name="T2" fmla="*/ 118 w 158"/>
                <a:gd name="T3" fmla="*/ 48 h 50"/>
                <a:gd name="T4" fmla="*/ 158 w 158"/>
                <a:gd name="T5" fmla="*/ 46 h 50"/>
                <a:gd name="T6" fmla="*/ 146 w 158"/>
                <a:gd name="T7" fmla="*/ 21 h 50"/>
                <a:gd name="T8" fmla="*/ 137 w 158"/>
                <a:gd name="T9" fmla="*/ 0 h 50"/>
                <a:gd name="T10" fmla="*/ 84 w 158"/>
                <a:gd name="T11" fmla="*/ 4 h 50"/>
                <a:gd name="T12" fmla="*/ 49 w 158"/>
                <a:gd name="T13" fmla="*/ 16 h 50"/>
                <a:gd name="T14" fmla="*/ 0 w 158"/>
                <a:gd name="T15" fmla="*/ 50 h 50"/>
                <a:gd name="T16" fmla="*/ 0 w 158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50">
                  <a:moveTo>
                    <a:pt x="0" y="50"/>
                  </a:moveTo>
                  <a:lnTo>
                    <a:pt x="118" y="48"/>
                  </a:lnTo>
                  <a:lnTo>
                    <a:pt x="158" y="46"/>
                  </a:lnTo>
                  <a:lnTo>
                    <a:pt x="146" y="21"/>
                  </a:lnTo>
                  <a:lnTo>
                    <a:pt x="137" y="0"/>
                  </a:lnTo>
                  <a:lnTo>
                    <a:pt x="84" y="4"/>
                  </a:lnTo>
                  <a:lnTo>
                    <a:pt x="49" y="16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2" name="Freeform 14"/>
            <p:cNvSpPr>
              <a:spLocks/>
            </p:cNvSpPr>
            <p:nvPr/>
          </p:nvSpPr>
          <p:spPr bwMode="auto">
            <a:xfrm>
              <a:off x="1252" y="1939"/>
              <a:ext cx="74" cy="146"/>
            </a:xfrm>
            <a:custGeom>
              <a:avLst/>
              <a:gdLst>
                <a:gd name="T0" fmla="*/ 14 w 148"/>
                <a:gd name="T1" fmla="*/ 13 h 293"/>
                <a:gd name="T2" fmla="*/ 14 w 148"/>
                <a:gd name="T3" fmla="*/ 152 h 293"/>
                <a:gd name="T4" fmla="*/ 0 w 148"/>
                <a:gd name="T5" fmla="*/ 245 h 293"/>
                <a:gd name="T6" fmla="*/ 23 w 148"/>
                <a:gd name="T7" fmla="*/ 293 h 293"/>
                <a:gd name="T8" fmla="*/ 69 w 148"/>
                <a:gd name="T9" fmla="*/ 293 h 293"/>
                <a:gd name="T10" fmla="*/ 99 w 148"/>
                <a:gd name="T11" fmla="*/ 274 h 293"/>
                <a:gd name="T12" fmla="*/ 147 w 148"/>
                <a:gd name="T13" fmla="*/ 270 h 293"/>
                <a:gd name="T14" fmla="*/ 148 w 148"/>
                <a:gd name="T15" fmla="*/ 241 h 293"/>
                <a:gd name="T16" fmla="*/ 118 w 148"/>
                <a:gd name="T17" fmla="*/ 232 h 293"/>
                <a:gd name="T18" fmla="*/ 88 w 148"/>
                <a:gd name="T19" fmla="*/ 201 h 293"/>
                <a:gd name="T20" fmla="*/ 80 w 148"/>
                <a:gd name="T21" fmla="*/ 97 h 293"/>
                <a:gd name="T22" fmla="*/ 72 w 148"/>
                <a:gd name="T23" fmla="*/ 23 h 293"/>
                <a:gd name="T24" fmla="*/ 61 w 148"/>
                <a:gd name="T25" fmla="*/ 4 h 293"/>
                <a:gd name="T26" fmla="*/ 40 w 148"/>
                <a:gd name="T27" fmla="*/ 0 h 293"/>
                <a:gd name="T28" fmla="*/ 14 w 148"/>
                <a:gd name="T29" fmla="*/ 13 h 293"/>
                <a:gd name="T30" fmla="*/ 14 w 148"/>
                <a:gd name="T31" fmla="*/ 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93">
                  <a:moveTo>
                    <a:pt x="14" y="13"/>
                  </a:moveTo>
                  <a:lnTo>
                    <a:pt x="14" y="152"/>
                  </a:lnTo>
                  <a:lnTo>
                    <a:pt x="0" y="245"/>
                  </a:lnTo>
                  <a:lnTo>
                    <a:pt x="23" y="293"/>
                  </a:lnTo>
                  <a:lnTo>
                    <a:pt x="69" y="293"/>
                  </a:lnTo>
                  <a:lnTo>
                    <a:pt x="99" y="274"/>
                  </a:lnTo>
                  <a:lnTo>
                    <a:pt x="147" y="270"/>
                  </a:lnTo>
                  <a:lnTo>
                    <a:pt x="148" y="241"/>
                  </a:lnTo>
                  <a:lnTo>
                    <a:pt x="118" y="232"/>
                  </a:lnTo>
                  <a:lnTo>
                    <a:pt x="88" y="201"/>
                  </a:lnTo>
                  <a:lnTo>
                    <a:pt x="80" y="97"/>
                  </a:lnTo>
                  <a:lnTo>
                    <a:pt x="72" y="23"/>
                  </a:lnTo>
                  <a:lnTo>
                    <a:pt x="61" y="4"/>
                  </a:lnTo>
                  <a:lnTo>
                    <a:pt x="40" y="0"/>
                  </a:lnTo>
                  <a:lnTo>
                    <a:pt x="14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3" name="Freeform 15"/>
            <p:cNvSpPr>
              <a:spLocks/>
            </p:cNvSpPr>
            <p:nvPr/>
          </p:nvSpPr>
          <p:spPr bwMode="auto">
            <a:xfrm>
              <a:off x="1205" y="2059"/>
              <a:ext cx="27" cy="26"/>
            </a:xfrm>
            <a:custGeom>
              <a:avLst/>
              <a:gdLst>
                <a:gd name="T0" fmla="*/ 55 w 55"/>
                <a:gd name="T1" fmla="*/ 35 h 52"/>
                <a:gd name="T2" fmla="*/ 21 w 55"/>
                <a:gd name="T3" fmla="*/ 0 h 52"/>
                <a:gd name="T4" fmla="*/ 6 w 55"/>
                <a:gd name="T5" fmla="*/ 12 h 52"/>
                <a:gd name="T6" fmla="*/ 0 w 55"/>
                <a:gd name="T7" fmla="*/ 35 h 52"/>
                <a:gd name="T8" fmla="*/ 14 w 55"/>
                <a:gd name="T9" fmla="*/ 52 h 52"/>
                <a:gd name="T10" fmla="*/ 27 w 55"/>
                <a:gd name="T11" fmla="*/ 42 h 52"/>
                <a:gd name="T12" fmla="*/ 55 w 55"/>
                <a:gd name="T13" fmla="*/ 35 h 52"/>
                <a:gd name="T14" fmla="*/ 55 w 55"/>
                <a:gd name="T1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2">
                  <a:moveTo>
                    <a:pt x="55" y="35"/>
                  </a:moveTo>
                  <a:lnTo>
                    <a:pt x="21" y="0"/>
                  </a:lnTo>
                  <a:lnTo>
                    <a:pt x="6" y="12"/>
                  </a:lnTo>
                  <a:lnTo>
                    <a:pt x="0" y="35"/>
                  </a:lnTo>
                  <a:lnTo>
                    <a:pt x="14" y="52"/>
                  </a:lnTo>
                  <a:lnTo>
                    <a:pt x="27" y="42"/>
                  </a:lnTo>
                  <a:lnTo>
                    <a:pt x="55" y="35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auto">
            <a:xfrm>
              <a:off x="1321" y="1914"/>
              <a:ext cx="76" cy="17"/>
            </a:xfrm>
            <a:custGeom>
              <a:avLst/>
              <a:gdLst>
                <a:gd name="T0" fmla="*/ 19 w 150"/>
                <a:gd name="T1" fmla="*/ 30 h 34"/>
                <a:gd name="T2" fmla="*/ 84 w 150"/>
                <a:gd name="T3" fmla="*/ 28 h 34"/>
                <a:gd name="T4" fmla="*/ 133 w 150"/>
                <a:gd name="T5" fmla="*/ 34 h 34"/>
                <a:gd name="T6" fmla="*/ 150 w 150"/>
                <a:gd name="T7" fmla="*/ 19 h 34"/>
                <a:gd name="T8" fmla="*/ 127 w 150"/>
                <a:gd name="T9" fmla="*/ 0 h 34"/>
                <a:gd name="T10" fmla="*/ 63 w 150"/>
                <a:gd name="T11" fmla="*/ 0 h 34"/>
                <a:gd name="T12" fmla="*/ 13 w 150"/>
                <a:gd name="T13" fmla="*/ 13 h 34"/>
                <a:gd name="T14" fmla="*/ 0 w 150"/>
                <a:gd name="T15" fmla="*/ 34 h 34"/>
                <a:gd name="T16" fmla="*/ 19 w 150"/>
                <a:gd name="T17" fmla="*/ 30 h 34"/>
                <a:gd name="T18" fmla="*/ 19 w 150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4">
                  <a:moveTo>
                    <a:pt x="19" y="30"/>
                  </a:moveTo>
                  <a:lnTo>
                    <a:pt x="84" y="28"/>
                  </a:lnTo>
                  <a:lnTo>
                    <a:pt x="133" y="34"/>
                  </a:lnTo>
                  <a:lnTo>
                    <a:pt x="150" y="19"/>
                  </a:lnTo>
                  <a:lnTo>
                    <a:pt x="127" y="0"/>
                  </a:lnTo>
                  <a:lnTo>
                    <a:pt x="63" y="0"/>
                  </a:lnTo>
                  <a:lnTo>
                    <a:pt x="13" y="13"/>
                  </a:lnTo>
                  <a:lnTo>
                    <a:pt x="0" y="34"/>
                  </a:lnTo>
                  <a:lnTo>
                    <a:pt x="19" y="30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5" name="Freeform 17"/>
            <p:cNvSpPr>
              <a:spLocks/>
            </p:cNvSpPr>
            <p:nvPr/>
          </p:nvSpPr>
          <p:spPr bwMode="auto">
            <a:xfrm>
              <a:off x="1129" y="1919"/>
              <a:ext cx="54" cy="17"/>
            </a:xfrm>
            <a:custGeom>
              <a:avLst/>
              <a:gdLst>
                <a:gd name="T0" fmla="*/ 105 w 109"/>
                <a:gd name="T1" fmla="*/ 25 h 32"/>
                <a:gd name="T2" fmla="*/ 17 w 109"/>
                <a:gd name="T3" fmla="*/ 32 h 32"/>
                <a:gd name="T4" fmla="*/ 0 w 109"/>
                <a:gd name="T5" fmla="*/ 19 h 32"/>
                <a:gd name="T6" fmla="*/ 42 w 109"/>
                <a:gd name="T7" fmla="*/ 2 h 32"/>
                <a:gd name="T8" fmla="*/ 86 w 109"/>
                <a:gd name="T9" fmla="*/ 0 h 32"/>
                <a:gd name="T10" fmla="*/ 109 w 109"/>
                <a:gd name="T11" fmla="*/ 8 h 32"/>
                <a:gd name="T12" fmla="*/ 105 w 109"/>
                <a:gd name="T13" fmla="*/ 25 h 32"/>
                <a:gd name="T14" fmla="*/ 105 w 109"/>
                <a:gd name="T1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2">
                  <a:moveTo>
                    <a:pt x="105" y="25"/>
                  </a:moveTo>
                  <a:lnTo>
                    <a:pt x="17" y="32"/>
                  </a:lnTo>
                  <a:lnTo>
                    <a:pt x="0" y="19"/>
                  </a:lnTo>
                  <a:lnTo>
                    <a:pt x="42" y="2"/>
                  </a:lnTo>
                  <a:lnTo>
                    <a:pt x="86" y="0"/>
                  </a:lnTo>
                  <a:lnTo>
                    <a:pt x="109" y="8"/>
                  </a:lnTo>
                  <a:lnTo>
                    <a:pt x="105" y="25"/>
                  </a:lnTo>
                  <a:lnTo>
                    <a:pt x="105" y="25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6" name="Freeform 18"/>
            <p:cNvSpPr>
              <a:spLocks/>
            </p:cNvSpPr>
            <p:nvPr/>
          </p:nvSpPr>
          <p:spPr bwMode="auto">
            <a:xfrm>
              <a:off x="1332" y="1987"/>
              <a:ext cx="105" cy="67"/>
            </a:xfrm>
            <a:custGeom>
              <a:avLst/>
              <a:gdLst>
                <a:gd name="T0" fmla="*/ 0 w 211"/>
                <a:gd name="T1" fmla="*/ 42 h 135"/>
                <a:gd name="T2" fmla="*/ 0 w 211"/>
                <a:gd name="T3" fmla="*/ 80 h 135"/>
                <a:gd name="T4" fmla="*/ 85 w 211"/>
                <a:gd name="T5" fmla="*/ 135 h 135"/>
                <a:gd name="T6" fmla="*/ 211 w 211"/>
                <a:gd name="T7" fmla="*/ 118 h 135"/>
                <a:gd name="T8" fmla="*/ 205 w 211"/>
                <a:gd name="T9" fmla="*/ 49 h 135"/>
                <a:gd name="T10" fmla="*/ 173 w 211"/>
                <a:gd name="T11" fmla="*/ 0 h 135"/>
                <a:gd name="T12" fmla="*/ 99 w 211"/>
                <a:gd name="T13" fmla="*/ 21 h 135"/>
                <a:gd name="T14" fmla="*/ 36 w 211"/>
                <a:gd name="T15" fmla="*/ 32 h 135"/>
                <a:gd name="T16" fmla="*/ 0 w 211"/>
                <a:gd name="T17" fmla="*/ 42 h 135"/>
                <a:gd name="T18" fmla="*/ 0 w 211"/>
                <a:gd name="T19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135">
                  <a:moveTo>
                    <a:pt x="0" y="42"/>
                  </a:moveTo>
                  <a:lnTo>
                    <a:pt x="0" y="80"/>
                  </a:lnTo>
                  <a:lnTo>
                    <a:pt x="85" y="135"/>
                  </a:lnTo>
                  <a:lnTo>
                    <a:pt x="211" y="118"/>
                  </a:lnTo>
                  <a:lnTo>
                    <a:pt x="205" y="49"/>
                  </a:lnTo>
                  <a:lnTo>
                    <a:pt x="173" y="0"/>
                  </a:lnTo>
                  <a:lnTo>
                    <a:pt x="99" y="21"/>
                  </a:lnTo>
                  <a:lnTo>
                    <a:pt x="36" y="3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7" name="Freeform 19"/>
            <p:cNvSpPr>
              <a:spLocks/>
            </p:cNvSpPr>
            <p:nvPr/>
          </p:nvSpPr>
          <p:spPr bwMode="auto">
            <a:xfrm>
              <a:off x="1072" y="2002"/>
              <a:ext cx="115" cy="59"/>
            </a:xfrm>
            <a:custGeom>
              <a:avLst/>
              <a:gdLst>
                <a:gd name="T0" fmla="*/ 230 w 230"/>
                <a:gd name="T1" fmla="*/ 21 h 118"/>
                <a:gd name="T2" fmla="*/ 167 w 230"/>
                <a:gd name="T3" fmla="*/ 27 h 118"/>
                <a:gd name="T4" fmla="*/ 44 w 230"/>
                <a:gd name="T5" fmla="*/ 0 h 118"/>
                <a:gd name="T6" fmla="*/ 10 w 230"/>
                <a:gd name="T7" fmla="*/ 33 h 118"/>
                <a:gd name="T8" fmla="*/ 0 w 230"/>
                <a:gd name="T9" fmla="*/ 71 h 118"/>
                <a:gd name="T10" fmla="*/ 63 w 230"/>
                <a:gd name="T11" fmla="*/ 118 h 118"/>
                <a:gd name="T12" fmla="*/ 169 w 230"/>
                <a:gd name="T13" fmla="*/ 111 h 118"/>
                <a:gd name="T14" fmla="*/ 219 w 230"/>
                <a:gd name="T15" fmla="*/ 80 h 118"/>
                <a:gd name="T16" fmla="*/ 230 w 230"/>
                <a:gd name="T17" fmla="*/ 21 h 118"/>
                <a:gd name="T18" fmla="*/ 230 w 230"/>
                <a:gd name="T19" fmla="*/ 2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18">
                  <a:moveTo>
                    <a:pt x="230" y="21"/>
                  </a:moveTo>
                  <a:lnTo>
                    <a:pt x="167" y="27"/>
                  </a:lnTo>
                  <a:lnTo>
                    <a:pt x="44" y="0"/>
                  </a:lnTo>
                  <a:lnTo>
                    <a:pt x="10" y="33"/>
                  </a:lnTo>
                  <a:lnTo>
                    <a:pt x="0" y="71"/>
                  </a:lnTo>
                  <a:lnTo>
                    <a:pt x="63" y="118"/>
                  </a:lnTo>
                  <a:lnTo>
                    <a:pt x="169" y="111"/>
                  </a:lnTo>
                  <a:lnTo>
                    <a:pt x="219" y="80"/>
                  </a:lnTo>
                  <a:lnTo>
                    <a:pt x="230" y="21"/>
                  </a:lnTo>
                  <a:lnTo>
                    <a:pt x="230" y="2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auto">
            <a:xfrm>
              <a:off x="1122" y="1739"/>
              <a:ext cx="257" cy="135"/>
            </a:xfrm>
            <a:custGeom>
              <a:avLst/>
              <a:gdLst>
                <a:gd name="T0" fmla="*/ 245 w 513"/>
                <a:gd name="T1" fmla="*/ 0 h 270"/>
                <a:gd name="T2" fmla="*/ 49 w 513"/>
                <a:gd name="T3" fmla="*/ 44 h 270"/>
                <a:gd name="T4" fmla="*/ 0 w 513"/>
                <a:gd name="T5" fmla="*/ 140 h 270"/>
                <a:gd name="T6" fmla="*/ 66 w 513"/>
                <a:gd name="T7" fmla="*/ 209 h 270"/>
                <a:gd name="T8" fmla="*/ 245 w 513"/>
                <a:gd name="T9" fmla="*/ 270 h 270"/>
                <a:gd name="T10" fmla="*/ 475 w 513"/>
                <a:gd name="T11" fmla="*/ 207 h 270"/>
                <a:gd name="T12" fmla="*/ 513 w 513"/>
                <a:gd name="T13" fmla="*/ 123 h 270"/>
                <a:gd name="T14" fmla="*/ 462 w 513"/>
                <a:gd name="T15" fmla="*/ 47 h 270"/>
                <a:gd name="T16" fmla="*/ 340 w 513"/>
                <a:gd name="T17" fmla="*/ 9 h 270"/>
                <a:gd name="T18" fmla="*/ 245 w 513"/>
                <a:gd name="T19" fmla="*/ 0 h 270"/>
                <a:gd name="T20" fmla="*/ 245 w 513"/>
                <a:gd name="T2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3" h="270">
                  <a:moveTo>
                    <a:pt x="245" y="0"/>
                  </a:moveTo>
                  <a:lnTo>
                    <a:pt x="49" y="44"/>
                  </a:lnTo>
                  <a:lnTo>
                    <a:pt x="0" y="140"/>
                  </a:lnTo>
                  <a:lnTo>
                    <a:pt x="66" y="209"/>
                  </a:lnTo>
                  <a:lnTo>
                    <a:pt x="245" y="270"/>
                  </a:lnTo>
                  <a:lnTo>
                    <a:pt x="475" y="207"/>
                  </a:lnTo>
                  <a:lnTo>
                    <a:pt x="513" y="123"/>
                  </a:lnTo>
                  <a:lnTo>
                    <a:pt x="462" y="47"/>
                  </a:lnTo>
                  <a:lnTo>
                    <a:pt x="340" y="9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89" name="Freeform 21"/>
            <p:cNvSpPr>
              <a:spLocks/>
            </p:cNvSpPr>
            <p:nvPr/>
          </p:nvSpPr>
          <p:spPr bwMode="auto">
            <a:xfrm>
              <a:off x="1242" y="2283"/>
              <a:ext cx="71" cy="31"/>
            </a:xfrm>
            <a:custGeom>
              <a:avLst/>
              <a:gdLst>
                <a:gd name="T0" fmla="*/ 50 w 143"/>
                <a:gd name="T1" fmla="*/ 2 h 63"/>
                <a:gd name="T2" fmla="*/ 19 w 143"/>
                <a:gd name="T3" fmla="*/ 12 h 63"/>
                <a:gd name="T4" fmla="*/ 0 w 143"/>
                <a:gd name="T5" fmla="*/ 42 h 63"/>
                <a:gd name="T6" fmla="*/ 38 w 143"/>
                <a:gd name="T7" fmla="*/ 63 h 63"/>
                <a:gd name="T8" fmla="*/ 124 w 143"/>
                <a:gd name="T9" fmla="*/ 63 h 63"/>
                <a:gd name="T10" fmla="*/ 143 w 143"/>
                <a:gd name="T11" fmla="*/ 25 h 63"/>
                <a:gd name="T12" fmla="*/ 101 w 143"/>
                <a:gd name="T13" fmla="*/ 0 h 63"/>
                <a:gd name="T14" fmla="*/ 50 w 143"/>
                <a:gd name="T15" fmla="*/ 2 h 63"/>
                <a:gd name="T16" fmla="*/ 50 w 143"/>
                <a:gd name="T17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50" y="2"/>
                  </a:moveTo>
                  <a:lnTo>
                    <a:pt x="19" y="12"/>
                  </a:lnTo>
                  <a:lnTo>
                    <a:pt x="0" y="42"/>
                  </a:lnTo>
                  <a:lnTo>
                    <a:pt x="38" y="63"/>
                  </a:lnTo>
                  <a:lnTo>
                    <a:pt x="124" y="63"/>
                  </a:lnTo>
                  <a:lnTo>
                    <a:pt x="143" y="25"/>
                  </a:lnTo>
                  <a:lnTo>
                    <a:pt x="10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0" name="Freeform 22"/>
            <p:cNvSpPr>
              <a:spLocks/>
            </p:cNvSpPr>
            <p:nvPr/>
          </p:nvSpPr>
          <p:spPr bwMode="auto">
            <a:xfrm>
              <a:off x="1348" y="2190"/>
              <a:ext cx="51" cy="94"/>
            </a:xfrm>
            <a:custGeom>
              <a:avLst/>
              <a:gdLst>
                <a:gd name="T0" fmla="*/ 103 w 103"/>
                <a:gd name="T1" fmla="*/ 0 h 186"/>
                <a:gd name="T2" fmla="*/ 15 w 103"/>
                <a:gd name="T3" fmla="*/ 112 h 186"/>
                <a:gd name="T4" fmla="*/ 0 w 103"/>
                <a:gd name="T5" fmla="*/ 186 h 186"/>
                <a:gd name="T6" fmla="*/ 50 w 103"/>
                <a:gd name="T7" fmla="*/ 131 h 186"/>
                <a:gd name="T8" fmla="*/ 91 w 103"/>
                <a:gd name="T9" fmla="*/ 55 h 186"/>
                <a:gd name="T10" fmla="*/ 103 w 103"/>
                <a:gd name="T11" fmla="*/ 0 h 186"/>
                <a:gd name="T12" fmla="*/ 103 w 103"/>
                <a:gd name="T1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86">
                  <a:moveTo>
                    <a:pt x="103" y="0"/>
                  </a:moveTo>
                  <a:lnTo>
                    <a:pt x="15" y="112"/>
                  </a:lnTo>
                  <a:lnTo>
                    <a:pt x="0" y="186"/>
                  </a:lnTo>
                  <a:lnTo>
                    <a:pt x="50" y="131"/>
                  </a:lnTo>
                  <a:lnTo>
                    <a:pt x="91" y="55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1" name="Freeform 23"/>
            <p:cNvSpPr>
              <a:spLocks/>
            </p:cNvSpPr>
            <p:nvPr/>
          </p:nvSpPr>
          <p:spPr bwMode="auto">
            <a:xfrm>
              <a:off x="1176" y="2985"/>
              <a:ext cx="212" cy="189"/>
            </a:xfrm>
            <a:custGeom>
              <a:avLst/>
              <a:gdLst>
                <a:gd name="T0" fmla="*/ 55 w 424"/>
                <a:gd name="T1" fmla="*/ 0 h 378"/>
                <a:gd name="T2" fmla="*/ 34 w 424"/>
                <a:gd name="T3" fmla="*/ 34 h 378"/>
                <a:gd name="T4" fmla="*/ 44 w 424"/>
                <a:gd name="T5" fmla="*/ 70 h 378"/>
                <a:gd name="T6" fmla="*/ 0 w 424"/>
                <a:gd name="T7" fmla="*/ 104 h 378"/>
                <a:gd name="T8" fmla="*/ 0 w 424"/>
                <a:gd name="T9" fmla="*/ 171 h 378"/>
                <a:gd name="T10" fmla="*/ 48 w 424"/>
                <a:gd name="T11" fmla="*/ 222 h 378"/>
                <a:gd name="T12" fmla="*/ 65 w 424"/>
                <a:gd name="T13" fmla="*/ 275 h 378"/>
                <a:gd name="T14" fmla="*/ 128 w 424"/>
                <a:gd name="T15" fmla="*/ 312 h 378"/>
                <a:gd name="T16" fmla="*/ 152 w 424"/>
                <a:gd name="T17" fmla="*/ 355 h 378"/>
                <a:gd name="T18" fmla="*/ 262 w 424"/>
                <a:gd name="T19" fmla="*/ 378 h 378"/>
                <a:gd name="T20" fmla="*/ 386 w 424"/>
                <a:gd name="T21" fmla="*/ 374 h 378"/>
                <a:gd name="T22" fmla="*/ 415 w 424"/>
                <a:gd name="T23" fmla="*/ 327 h 378"/>
                <a:gd name="T24" fmla="*/ 424 w 424"/>
                <a:gd name="T25" fmla="*/ 249 h 378"/>
                <a:gd name="T26" fmla="*/ 411 w 424"/>
                <a:gd name="T27" fmla="*/ 198 h 378"/>
                <a:gd name="T28" fmla="*/ 375 w 424"/>
                <a:gd name="T29" fmla="*/ 171 h 378"/>
                <a:gd name="T30" fmla="*/ 367 w 424"/>
                <a:gd name="T31" fmla="*/ 118 h 378"/>
                <a:gd name="T32" fmla="*/ 310 w 424"/>
                <a:gd name="T33" fmla="*/ 80 h 378"/>
                <a:gd name="T34" fmla="*/ 173 w 424"/>
                <a:gd name="T35" fmla="*/ 19 h 378"/>
                <a:gd name="T36" fmla="*/ 97 w 424"/>
                <a:gd name="T37" fmla="*/ 0 h 378"/>
                <a:gd name="T38" fmla="*/ 55 w 424"/>
                <a:gd name="T39" fmla="*/ 0 h 378"/>
                <a:gd name="T40" fmla="*/ 55 w 424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378">
                  <a:moveTo>
                    <a:pt x="55" y="0"/>
                  </a:moveTo>
                  <a:lnTo>
                    <a:pt x="34" y="34"/>
                  </a:lnTo>
                  <a:lnTo>
                    <a:pt x="44" y="70"/>
                  </a:lnTo>
                  <a:lnTo>
                    <a:pt x="0" y="104"/>
                  </a:lnTo>
                  <a:lnTo>
                    <a:pt x="0" y="171"/>
                  </a:lnTo>
                  <a:lnTo>
                    <a:pt x="48" y="222"/>
                  </a:lnTo>
                  <a:lnTo>
                    <a:pt x="65" y="275"/>
                  </a:lnTo>
                  <a:lnTo>
                    <a:pt x="128" y="312"/>
                  </a:lnTo>
                  <a:lnTo>
                    <a:pt x="152" y="355"/>
                  </a:lnTo>
                  <a:lnTo>
                    <a:pt x="262" y="378"/>
                  </a:lnTo>
                  <a:lnTo>
                    <a:pt x="386" y="374"/>
                  </a:lnTo>
                  <a:lnTo>
                    <a:pt x="415" y="327"/>
                  </a:lnTo>
                  <a:lnTo>
                    <a:pt x="424" y="249"/>
                  </a:lnTo>
                  <a:lnTo>
                    <a:pt x="411" y="198"/>
                  </a:lnTo>
                  <a:lnTo>
                    <a:pt x="375" y="171"/>
                  </a:lnTo>
                  <a:lnTo>
                    <a:pt x="367" y="118"/>
                  </a:lnTo>
                  <a:lnTo>
                    <a:pt x="310" y="80"/>
                  </a:lnTo>
                  <a:lnTo>
                    <a:pt x="173" y="19"/>
                  </a:lnTo>
                  <a:lnTo>
                    <a:pt x="9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2" name="Freeform 24" descr="Wide upward diagonal"/>
            <p:cNvSpPr>
              <a:spLocks/>
            </p:cNvSpPr>
            <p:nvPr/>
          </p:nvSpPr>
          <p:spPr bwMode="auto">
            <a:xfrm>
              <a:off x="1302" y="2494"/>
              <a:ext cx="49" cy="93"/>
            </a:xfrm>
            <a:custGeom>
              <a:avLst/>
              <a:gdLst>
                <a:gd name="T0" fmla="*/ 29 w 99"/>
                <a:gd name="T1" fmla="*/ 0 h 184"/>
                <a:gd name="T2" fmla="*/ 0 w 99"/>
                <a:gd name="T3" fmla="*/ 57 h 184"/>
                <a:gd name="T4" fmla="*/ 2 w 99"/>
                <a:gd name="T5" fmla="*/ 124 h 184"/>
                <a:gd name="T6" fmla="*/ 61 w 99"/>
                <a:gd name="T7" fmla="*/ 184 h 184"/>
                <a:gd name="T8" fmla="*/ 88 w 99"/>
                <a:gd name="T9" fmla="*/ 179 h 184"/>
                <a:gd name="T10" fmla="*/ 99 w 99"/>
                <a:gd name="T11" fmla="*/ 61 h 184"/>
                <a:gd name="T12" fmla="*/ 61 w 99"/>
                <a:gd name="T13" fmla="*/ 8 h 184"/>
                <a:gd name="T14" fmla="*/ 29 w 99"/>
                <a:gd name="T15" fmla="*/ 0 h 184"/>
                <a:gd name="T16" fmla="*/ 29 w 99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84">
                  <a:moveTo>
                    <a:pt x="29" y="0"/>
                  </a:moveTo>
                  <a:lnTo>
                    <a:pt x="0" y="57"/>
                  </a:lnTo>
                  <a:lnTo>
                    <a:pt x="2" y="124"/>
                  </a:lnTo>
                  <a:lnTo>
                    <a:pt x="61" y="184"/>
                  </a:lnTo>
                  <a:lnTo>
                    <a:pt x="88" y="179"/>
                  </a:lnTo>
                  <a:lnTo>
                    <a:pt x="99" y="61"/>
                  </a:lnTo>
                  <a:lnTo>
                    <a:pt x="61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3" name="Freeform 25" descr="Wide upward diagonal"/>
            <p:cNvSpPr>
              <a:spLocks/>
            </p:cNvSpPr>
            <p:nvPr/>
          </p:nvSpPr>
          <p:spPr bwMode="auto">
            <a:xfrm>
              <a:off x="1317" y="2609"/>
              <a:ext cx="103" cy="254"/>
            </a:xfrm>
            <a:custGeom>
              <a:avLst/>
              <a:gdLst>
                <a:gd name="T0" fmla="*/ 42 w 208"/>
                <a:gd name="T1" fmla="*/ 0 h 510"/>
                <a:gd name="T2" fmla="*/ 61 w 208"/>
                <a:gd name="T3" fmla="*/ 150 h 510"/>
                <a:gd name="T4" fmla="*/ 105 w 208"/>
                <a:gd name="T5" fmla="*/ 97 h 510"/>
                <a:gd name="T6" fmla="*/ 189 w 208"/>
                <a:gd name="T7" fmla="*/ 91 h 510"/>
                <a:gd name="T8" fmla="*/ 208 w 208"/>
                <a:gd name="T9" fmla="*/ 143 h 510"/>
                <a:gd name="T10" fmla="*/ 202 w 208"/>
                <a:gd name="T11" fmla="*/ 369 h 510"/>
                <a:gd name="T12" fmla="*/ 187 w 208"/>
                <a:gd name="T13" fmla="*/ 510 h 510"/>
                <a:gd name="T14" fmla="*/ 139 w 208"/>
                <a:gd name="T15" fmla="*/ 384 h 510"/>
                <a:gd name="T16" fmla="*/ 42 w 208"/>
                <a:gd name="T17" fmla="*/ 190 h 510"/>
                <a:gd name="T18" fmla="*/ 0 w 208"/>
                <a:gd name="T19" fmla="*/ 99 h 510"/>
                <a:gd name="T20" fmla="*/ 18 w 208"/>
                <a:gd name="T21" fmla="*/ 38 h 510"/>
                <a:gd name="T22" fmla="*/ 42 w 208"/>
                <a:gd name="T23" fmla="*/ 0 h 510"/>
                <a:gd name="T24" fmla="*/ 42 w 208"/>
                <a:gd name="T2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510">
                  <a:moveTo>
                    <a:pt x="42" y="0"/>
                  </a:moveTo>
                  <a:lnTo>
                    <a:pt x="61" y="150"/>
                  </a:lnTo>
                  <a:lnTo>
                    <a:pt x="105" y="97"/>
                  </a:lnTo>
                  <a:lnTo>
                    <a:pt x="189" y="91"/>
                  </a:lnTo>
                  <a:lnTo>
                    <a:pt x="208" y="143"/>
                  </a:lnTo>
                  <a:lnTo>
                    <a:pt x="202" y="369"/>
                  </a:lnTo>
                  <a:lnTo>
                    <a:pt x="187" y="510"/>
                  </a:lnTo>
                  <a:lnTo>
                    <a:pt x="139" y="384"/>
                  </a:lnTo>
                  <a:lnTo>
                    <a:pt x="42" y="190"/>
                  </a:lnTo>
                  <a:lnTo>
                    <a:pt x="0" y="99"/>
                  </a:lnTo>
                  <a:lnTo>
                    <a:pt x="18" y="3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pattFill prst="wdUp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4" name="Freeform 26"/>
            <p:cNvSpPr>
              <a:spLocks/>
            </p:cNvSpPr>
            <p:nvPr/>
          </p:nvSpPr>
          <p:spPr bwMode="auto">
            <a:xfrm>
              <a:off x="760" y="2807"/>
              <a:ext cx="121" cy="60"/>
            </a:xfrm>
            <a:custGeom>
              <a:avLst/>
              <a:gdLst>
                <a:gd name="T0" fmla="*/ 0 w 241"/>
                <a:gd name="T1" fmla="*/ 23 h 120"/>
                <a:gd name="T2" fmla="*/ 241 w 241"/>
                <a:gd name="T3" fmla="*/ 120 h 120"/>
                <a:gd name="T4" fmla="*/ 173 w 241"/>
                <a:gd name="T5" fmla="*/ 42 h 120"/>
                <a:gd name="T6" fmla="*/ 87 w 241"/>
                <a:gd name="T7" fmla="*/ 0 h 120"/>
                <a:gd name="T8" fmla="*/ 0 w 241"/>
                <a:gd name="T9" fmla="*/ 23 h 120"/>
                <a:gd name="T10" fmla="*/ 0 w 241"/>
                <a:gd name="T11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20">
                  <a:moveTo>
                    <a:pt x="0" y="23"/>
                  </a:moveTo>
                  <a:lnTo>
                    <a:pt x="241" y="120"/>
                  </a:lnTo>
                  <a:lnTo>
                    <a:pt x="173" y="42"/>
                  </a:lnTo>
                  <a:lnTo>
                    <a:pt x="8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5" name="Freeform 27"/>
            <p:cNvSpPr>
              <a:spLocks/>
            </p:cNvSpPr>
            <p:nvPr/>
          </p:nvSpPr>
          <p:spPr bwMode="auto">
            <a:xfrm>
              <a:off x="755" y="2879"/>
              <a:ext cx="228" cy="492"/>
            </a:xfrm>
            <a:custGeom>
              <a:avLst/>
              <a:gdLst>
                <a:gd name="T0" fmla="*/ 59 w 456"/>
                <a:gd name="T1" fmla="*/ 0 h 983"/>
                <a:gd name="T2" fmla="*/ 0 w 456"/>
                <a:gd name="T3" fmla="*/ 95 h 983"/>
                <a:gd name="T4" fmla="*/ 0 w 456"/>
                <a:gd name="T5" fmla="*/ 182 h 983"/>
                <a:gd name="T6" fmla="*/ 202 w 456"/>
                <a:gd name="T7" fmla="*/ 277 h 983"/>
                <a:gd name="T8" fmla="*/ 91 w 456"/>
                <a:gd name="T9" fmla="*/ 435 h 983"/>
                <a:gd name="T10" fmla="*/ 59 w 456"/>
                <a:gd name="T11" fmla="*/ 580 h 983"/>
                <a:gd name="T12" fmla="*/ 207 w 456"/>
                <a:gd name="T13" fmla="*/ 570 h 983"/>
                <a:gd name="T14" fmla="*/ 164 w 456"/>
                <a:gd name="T15" fmla="*/ 677 h 983"/>
                <a:gd name="T16" fmla="*/ 183 w 456"/>
                <a:gd name="T17" fmla="*/ 983 h 983"/>
                <a:gd name="T18" fmla="*/ 289 w 456"/>
                <a:gd name="T19" fmla="*/ 884 h 983"/>
                <a:gd name="T20" fmla="*/ 390 w 456"/>
                <a:gd name="T21" fmla="*/ 715 h 983"/>
                <a:gd name="T22" fmla="*/ 409 w 456"/>
                <a:gd name="T23" fmla="*/ 633 h 983"/>
                <a:gd name="T24" fmla="*/ 261 w 456"/>
                <a:gd name="T25" fmla="*/ 749 h 983"/>
                <a:gd name="T26" fmla="*/ 280 w 456"/>
                <a:gd name="T27" fmla="*/ 619 h 983"/>
                <a:gd name="T28" fmla="*/ 356 w 456"/>
                <a:gd name="T29" fmla="*/ 494 h 983"/>
                <a:gd name="T30" fmla="*/ 428 w 456"/>
                <a:gd name="T31" fmla="*/ 460 h 983"/>
                <a:gd name="T32" fmla="*/ 342 w 456"/>
                <a:gd name="T33" fmla="*/ 369 h 983"/>
                <a:gd name="T34" fmla="*/ 456 w 456"/>
                <a:gd name="T35" fmla="*/ 253 h 983"/>
                <a:gd name="T36" fmla="*/ 327 w 456"/>
                <a:gd name="T37" fmla="*/ 114 h 983"/>
                <a:gd name="T38" fmla="*/ 145 w 456"/>
                <a:gd name="T39" fmla="*/ 9 h 983"/>
                <a:gd name="T40" fmla="*/ 59 w 456"/>
                <a:gd name="T41" fmla="*/ 0 h 983"/>
                <a:gd name="T42" fmla="*/ 59 w 456"/>
                <a:gd name="T43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6" h="983">
                  <a:moveTo>
                    <a:pt x="59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202" y="277"/>
                  </a:lnTo>
                  <a:lnTo>
                    <a:pt x="91" y="435"/>
                  </a:lnTo>
                  <a:lnTo>
                    <a:pt x="59" y="580"/>
                  </a:lnTo>
                  <a:lnTo>
                    <a:pt x="207" y="570"/>
                  </a:lnTo>
                  <a:lnTo>
                    <a:pt x="164" y="677"/>
                  </a:lnTo>
                  <a:lnTo>
                    <a:pt x="183" y="983"/>
                  </a:lnTo>
                  <a:lnTo>
                    <a:pt x="289" y="884"/>
                  </a:lnTo>
                  <a:lnTo>
                    <a:pt x="390" y="715"/>
                  </a:lnTo>
                  <a:lnTo>
                    <a:pt x="409" y="633"/>
                  </a:lnTo>
                  <a:lnTo>
                    <a:pt x="261" y="749"/>
                  </a:lnTo>
                  <a:lnTo>
                    <a:pt x="280" y="619"/>
                  </a:lnTo>
                  <a:lnTo>
                    <a:pt x="356" y="494"/>
                  </a:lnTo>
                  <a:lnTo>
                    <a:pt x="428" y="460"/>
                  </a:lnTo>
                  <a:lnTo>
                    <a:pt x="342" y="369"/>
                  </a:lnTo>
                  <a:lnTo>
                    <a:pt x="456" y="253"/>
                  </a:lnTo>
                  <a:lnTo>
                    <a:pt x="327" y="114"/>
                  </a:lnTo>
                  <a:lnTo>
                    <a:pt x="145" y="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6" name="Freeform 28"/>
            <p:cNvSpPr>
              <a:spLocks/>
            </p:cNvSpPr>
            <p:nvPr/>
          </p:nvSpPr>
          <p:spPr bwMode="auto">
            <a:xfrm>
              <a:off x="911" y="3210"/>
              <a:ext cx="86" cy="178"/>
            </a:xfrm>
            <a:custGeom>
              <a:avLst/>
              <a:gdLst>
                <a:gd name="T0" fmla="*/ 173 w 173"/>
                <a:gd name="T1" fmla="*/ 0 h 356"/>
                <a:gd name="T2" fmla="*/ 82 w 173"/>
                <a:gd name="T3" fmla="*/ 141 h 356"/>
                <a:gd name="T4" fmla="*/ 0 w 173"/>
                <a:gd name="T5" fmla="*/ 356 h 356"/>
                <a:gd name="T6" fmla="*/ 87 w 173"/>
                <a:gd name="T7" fmla="*/ 230 h 356"/>
                <a:gd name="T8" fmla="*/ 129 w 173"/>
                <a:gd name="T9" fmla="*/ 126 h 356"/>
                <a:gd name="T10" fmla="*/ 173 w 173"/>
                <a:gd name="T11" fmla="*/ 0 h 356"/>
                <a:gd name="T12" fmla="*/ 173 w 173"/>
                <a:gd name="T1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56">
                  <a:moveTo>
                    <a:pt x="173" y="0"/>
                  </a:moveTo>
                  <a:lnTo>
                    <a:pt x="82" y="141"/>
                  </a:lnTo>
                  <a:lnTo>
                    <a:pt x="0" y="356"/>
                  </a:lnTo>
                  <a:lnTo>
                    <a:pt x="87" y="230"/>
                  </a:lnTo>
                  <a:lnTo>
                    <a:pt x="129" y="126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7" name="Freeform 29"/>
            <p:cNvSpPr>
              <a:spLocks/>
            </p:cNvSpPr>
            <p:nvPr/>
          </p:nvSpPr>
          <p:spPr bwMode="auto">
            <a:xfrm>
              <a:off x="972" y="3153"/>
              <a:ext cx="153" cy="302"/>
            </a:xfrm>
            <a:custGeom>
              <a:avLst/>
              <a:gdLst>
                <a:gd name="T0" fmla="*/ 152 w 306"/>
                <a:gd name="T1" fmla="*/ 52 h 605"/>
                <a:gd name="T2" fmla="*/ 114 w 306"/>
                <a:gd name="T3" fmla="*/ 283 h 605"/>
                <a:gd name="T4" fmla="*/ 51 w 306"/>
                <a:gd name="T5" fmla="*/ 447 h 605"/>
                <a:gd name="T6" fmla="*/ 0 w 306"/>
                <a:gd name="T7" fmla="*/ 580 h 605"/>
                <a:gd name="T8" fmla="*/ 138 w 306"/>
                <a:gd name="T9" fmla="*/ 605 h 605"/>
                <a:gd name="T10" fmla="*/ 233 w 306"/>
                <a:gd name="T11" fmla="*/ 567 h 605"/>
                <a:gd name="T12" fmla="*/ 306 w 306"/>
                <a:gd name="T13" fmla="*/ 529 h 605"/>
                <a:gd name="T14" fmla="*/ 239 w 306"/>
                <a:gd name="T15" fmla="*/ 451 h 605"/>
                <a:gd name="T16" fmla="*/ 220 w 306"/>
                <a:gd name="T17" fmla="*/ 221 h 605"/>
                <a:gd name="T18" fmla="*/ 199 w 306"/>
                <a:gd name="T19" fmla="*/ 105 h 605"/>
                <a:gd name="T20" fmla="*/ 171 w 306"/>
                <a:gd name="T21" fmla="*/ 0 h 605"/>
                <a:gd name="T22" fmla="*/ 152 w 306"/>
                <a:gd name="T23" fmla="*/ 52 h 605"/>
                <a:gd name="T24" fmla="*/ 152 w 306"/>
                <a:gd name="T25" fmla="*/ 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605">
                  <a:moveTo>
                    <a:pt x="152" y="52"/>
                  </a:moveTo>
                  <a:lnTo>
                    <a:pt x="114" y="283"/>
                  </a:lnTo>
                  <a:lnTo>
                    <a:pt x="51" y="447"/>
                  </a:lnTo>
                  <a:lnTo>
                    <a:pt x="0" y="580"/>
                  </a:lnTo>
                  <a:lnTo>
                    <a:pt x="138" y="605"/>
                  </a:lnTo>
                  <a:lnTo>
                    <a:pt x="233" y="567"/>
                  </a:lnTo>
                  <a:lnTo>
                    <a:pt x="306" y="529"/>
                  </a:lnTo>
                  <a:lnTo>
                    <a:pt x="239" y="451"/>
                  </a:lnTo>
                  <a:lnTo>
                    <a:pt x="220" y="221"/>
                  </a:lnTo>
                  <a:lnTo>
                    <a:pt x="199" y="105"/>
                  </a:lnTo>
                  <a:lnTo>
                    <a:pt x="171" y="0"/>
                  </a:lnTo>
                  <a:lnTo>
                    <a:pt x="152" y="52"/>
                  </a:lnTo>
                  <a:lnTo>
                    <a:pt x="152" y="52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8" name="Freeform 30"/>
            <p:cNvSpPr>
              <a:spLocks/>
            </p:cNvSpPr>
            <p:nvPr/>
          </p:nvSpPr>
          <p:spPr bwMode="auto">
            <a:xfrm>
              <a:off x="1137" y="3220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29 w 48"/>
                <a:gd name="T3" fmla="*/ 150 h 150"/>
                <a:gd name="T4" fmla="*/ 48 w 48"/>
                <a:gd name="T5" fmla="*/ 82 h 150"/>
                <a:gd name="T6" fmla="*/ 38 w 48"/>
                <a:gd name="T7" fmla="*/ 25 h 150"/>
                <a:gd name="T8" fmla="*/ 0 w 48"/>
                <a:gd name="T9" fmla="*/ 0 h 150"/>
                <a:gd name="T10" fmla="*/ 0 w 48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29" y="150"/>
                  </a:lnTo>
                  <a:lnTo>
                    <a:pt x="48" y="82"/>
                  </a:lnTo>
                  <a:lnTo>
                    <a:pt x="38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99" name="Freeform 31"/>
            <p:cNvSpPr>
              <a:spLocks/>
            </p:cNvSpPr>
            <p:nvPr/>
          </p:nvSpPr>
          <p:spPr bwMode="auto">
            <a:xfrm>
              <a:off x="1168" y="3240"/>
              <a:ext cx="345" cy="215"/>
            </a:xfrm>
            <a:custGeom>
              <a:avLst/>
              <a:gdLst>
                <a:gd name="T0" fmla="*/ 110 w 692"/>
                <a:gd name="T1" fmla="*/ 0 h 432"/>
                <a:gd name="T2" fmla="*/ 293 w 692"/>
                <a:gd name="T3" fmla="*/ 38 h 432"/>
                <a:gd name="T4" fmla="*/ 403 w 692"/>
                <a:gd name="T5" fmla="*/ 48 h 432"/>
                <a:gd name="T6" fmla="*/ 528 w 692"/>
                <a:gd name="T7" fmla="*/ 38 h 432"/>
                <a:gd name="T8" fmla="*/ 644 w 692"/>
                <a:gd name="T9" fmla="*/ 120 h 432"/>
                <a:gd name="T10" fmla="*/ 692 w 692"/>
                <a:gd name="T11" fmla="*/ 274 h 432"/>
                <a:gd name="T12" fmla="*/ 466 w 692"/>
                <a:gd name="T13" fmla="*/ 287 h 432"/>
                <a:gd name="T14" fmla="*/ 274 w 692"/>
                <a:gd name="T15" fmla="*/ 365 h 432"/>
                <a:gd name="T16" fmla="*/ 44 w 692"/>
                <a:gd name="T17" fmla="*/ 432 h 432"/>
                <a:gd name="T18" fmla="*/ 183 w 692"/>
                <a:gd name="T19" fmla="*/ 325 h 432"/>
                <a:gd name="T20" fmla="*/ 298 w 692"/>
                <a:gd name="T21" fmla="*/ 259 h 432"/>
                <a:gd name="T22" fmla="*/ 126 w 692"/>
                <a:gd name="T23" fmla="*/ 283 h 432"/>
                <a:gd name="T24" fmla="*/ 0 w 692"/>
                <a:gd name="T25" fmla="*/ 321 h 432"/>
                <a:gd name="T26" fmla="*/ 15 w 692"/>
                <a:gd name="T27" fmla="*/ 225 h 432"/>
                <a:gd name="T28" fmla="*/ 59 w 692"/>
                <a:gd name="T29" fmla="*/ 101 h 432"/>
                <a:gd name="T30" fmla="*/ 110 w 692"/>
                <a:gd name="T31" fmla="*/ 0 h 432"/>
                <a:gd name="T32" fmla="*/ 110 w 692"/>
                <a:gd name="T3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2" h="432">
                  <a:moveTo>
                    <a:pt x="110" y="0"/>
                  </a:moveTo>
                  <a:lnTo>
                    <a:pt x="293" y="38"/>
                  </a:lnTo>
                  <a:lnTo>
                    <a:pt x="403" y="48"/>
                  </a:lnTo>
                  <a:lnTo>
                    <a:pt x="528" y="38"/>
                  </a:lnTo>
                  <a:lnTo>
                    <a:pt x="644" y="120"/>
                  </a:lnTo>
                  <a:lnTo>
                    <a:pt x="692" y="274"/>
                  </a:lnTo>
                  <a:lnTo>
                    <a:pt x="466" y="287"/>
                  </a:lnTo>
                  <a:lnTo>
                    <a:pt x="274" y="365"/>
                  </a:lnTo>
                  <a:lnTo>
                    <a:pt x="44" y="432"/>
                  </a:lnTo>
                  <a:lnTo>
                    <a:pt x="183" y="325"/>
                  </a:lnTo>
                  <a:lnTo>
                    <a:pt x="298" y="259"/>
                  </a:lnTo>
                  <a:lnTo>
                    <a:pt x="126" y="283"/>
                  </a:lnTo>
                  <a:lnTo>
                    <a:pt x="0" y="321"/>
                  </a:lnTo>
                  <a:lnTo>
                    <a:pt x="15" y="225"/>
                  </a:lnTo>
                  <a:lnTo>
                    <a:pt x="59" y="101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0" name="Freeform 32"/>
            <p:cNvSpPr>
              <a:spLocks/>
            </p:cNvSpPr>
            <p:nvPr/>
          </p:nvSpPr>
          <p:spPr bwMode="auto">
            <a:xfrm>
              <a:off x="1550" y="3028"/>
              <a:ext cx="467" cy="259"/>
            </a:xfrm>
            <a:custGeom>
              <a:avLst/>
              <a:gdLst>
                <a:gd name="T0" fmla="*/ 0 w 935"/>
                <a:gd name="T1" fmla="*/ 19 h 519"/>
                <a:gd name="T2" fmla="*/ 133 w 935"/>
                <a:gd name="T3" fmla="*/ 211 h 519"/>
                <a:gd name="T4" fmla="*/ 202 w 935"/>
                <a:gd name="T5" fmla="*/ 424 h 519"/>
                <a:gd name="T6" fmla="*/ 331 w 935"/>
                <a:gd name="T7" fmla="*/ 415 h 519"/>
                <a:gd name="T8" fmla="*/ 527 w 935"/>
                <a:gd name="T9" fmla="*/ 434 h 519"/>
                <a:gd name="T10" fmla="*/ 787 w 935"/>
                <a:gd name="T11" fmla="*/ 519 h 519"/>
                <a:gd name="T12" fmla="*/ 618 w 935"/>
                <a:gd name="T13" fmla="*/ 356 h 519"/>
                <a:gd name="T14" fmla="*/ 555 w 935"/>
                <a:gd name="T15" fmla="*/ 274 h 519"/>
                <a:gd name="T16" fmla="*/ 479 w 935"/>
                <a:gd name="T17" fmla="*/ 126 h 519"/>
                <a:gd name="T18" fmla="*/ 584 w 935"/>
                <a:gd name="T19" fmla="*/ 160 h 519"/>
                <a:gd name="T20" fmla="*/ 709 w 935"/>
                <a:gd name="T21" fmla="*/ 221 h 519"/>
                <a:gd name="T22" fmla="*/ 589 w 935"/>
                <a:gd name="T23" fmla="*/ 107 h 519"/>
                <a:gd name="T24" fmla="*/ 546 w 935"/>
                <a:gd name="T25" fmla="*/ 63 h 519"/>
                <a:gd name="T26" fmla="*/ 652 w 935"/>
                <a:gd name="T27" fmla="*/ 78 h 519"/>
                <a:gd name="T28" fmla="*/ 800 w 935"/>
                <a:gd name="T29" fmla="*/ 151 h 519"/>
                <a:gd name="T30" fmla="*/ 743 w 935"/>
                <a:gd name="T31" fmla="*/ 69 h 519"/>
                <a:gd name="T32" fmla="*/ 935 w 935"/>
                <a:gd name="T33" fmla="*/ 116 h 519"/>
                <a:gd name="T34" fmla="*/ 815 w 935"/>
                <a:gd name="T35" fmla="*/ 48 h 519"/>
                <a:gd name="T36" fmla="*/ 690 w 935"/>
                <a:gd name="T37" fmla="*/ 29 h 519"/>
                <a:gd name="T38" fmla="*/ 494 w 935"/>
                <a:gd name="T39" fmla="*/ 0 h 519"/>
                <a:gd name="T40" fmla="*/ 363 w 935"/>
                <a:gd name="T41" fmla="*/ 6 h 519"/>
                <a:gd name="T42" fmla="*/ 183 w 935"/>
                <a:gd name="T43" fmla="*/ 16 h 519"/>
                <a:gd name="T44" fmla="*/ 0 w 935"/>
                <a:gd name="T45" fmla="*/ 19 h 519"/>
                <a:gd name="T46" fmla="*/ 0 w 935"/>
                <a:gd name="T47" fmla="*/ 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5" h="519">
                  <a:moveTo>
                    <a:pt x="0" y="19"/>
                  </a:moveTo>
                  <a:lnTo>
                    <a:pt x="133" y="211"/>
                  </a:lnTo>
                  <a:lnTo>
                    <a:pt x="202" y="424"/>
                  </a:lnTo>
                  <a:lnTo>
                    <a:pt x="331" y="415"/>
                  </a:lnTo>
                  <a:lnTo>
                    <a:pt x="527" y="434"/>
                  </a:lnTo>
                  <a:lnTo>
                    <a:pt x="787" y="519"/>
                  </a:lnTo>
                  <a:lnTo>
                    <a:pt x="618" y="356"/>
                  </a:lnTo>
                  <a:lnTo>
                    <a:pt x="555" y="274"/>
                  </a:lnTo>
                  <a:lnTo>
                    <a:pt x="479" y="126"/>
                  </a:lnTo>
                  <a:lnTo>
                    <a:pt x="584" y="160"/>
                  </a:lnTo>
                  <a:lnTo>
                    <a:pt x="709" y="221"/>
                  </a:lnTo>
                  <a:lnTo>
                    <a:pt x="589" y="107"/>
                  </a:lnTo>
                  <a:lnTo>
                    <a:pt x="546" y="63"/>
                  </a:lnTo>
                  <a:lnTo>
                    <a:pt x="652" y="78"/>
                  </a:lnTo>
                  <a:lnTo>
                    <a:pt x="800" y="151"/>
                  </a:lnTo>
                  <a:lnTo>
                    <a:pt x="743" y="69"/>
                  </a:lnTo>
                  <a:lnTo>
                    <a:pt x="935" y="116"/>
                  </a:lnTo>
                  <a:lnTo>
                    <a:pt x="815" y="48"/>
                  </a:lnTo>
                  <a:lnTo>
                    <a:pt x="690" y="29"/>
                  </a:lnTo>
                  <a:lnTo>
                    <a:pt x="494" y="0"/>
                  </a:lnTo>
                  <a:lnTo>
                    <a:pt x="363" y="6"/>
                  </a:lnTo>
                  <a:lnTo>
                    <a:pt x="183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1" name="Freeform 33"/>
            <p:cNvSpPr>
              <a:spLocks/>
            </p:cNvSpPr>
            <p:nvPr/>
          </p:nvSpPr>
          <p:spPr bwMode="auto">
            <a:xfrm>
              <a:off x="1986" y="3158"/>
              <a:ext cx="55" cy="127"/>
            </a:xfrm>
            <a:custGeom>
              <a:avLst/>
              <a:gdLst>
                <a:gd name="T0" fmla="*/ 0 w 111"/>
                <a:gd name="T1" fmla="*/ 0 h 254"/>
                <a:gd name="T2" fmla="*/ 19 w 111"/>
                <a:gd name="T3" fmla="*/ 101 h 254"/>
                <a:gd name="T4" fmla="*/ 111 w 111"/>
                <a:gd name="T5" fmla="*/ 254 h 254"/>
                <a:gd name="T6" fmla="*/ 77 w 111"/>
                <a:gd name="T7" fmla="*/ 123 h 254"/>
                <a:gd name="T8" fmla="*/ 54 w 111"/>
                <a:gd name="T9" fmla="*/ 51 h 254"/>
                <a:gd name="T10" fmla="*/ 0 w 111"/>
                <a:gd name="T11" fmla="*/ 0 h 254"/>
                <a:gd name="T12" fmla="*/ 0 w 111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54">
                  <a:moveTo>
                    <a:pt x="0" y="0"/>
                  </a:moveTo>
                  <a:lnTo>
                    <a:pt x="19" y="101"/>
                  </a:lnTo>
                  <a:lnTo>
                    <a:pt x="111" y="254"/>
                  </a:lnTo>
                  <a:lnTo>
                    <a:pt x="77" y="123"/>
                  </a:lnTo>
                  <a:lnTo>
                    <a:pt x="54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2" name="Freeform 34"/>
            <p:cNvSpPr>
              <a:spLocks/>
            </p:cNvSpPr>
            <p:nvPr/>
          </p:nvSpPr>
          <p:spPr bwMode="auto">
            <a:xfrm>
              <a:off x="2014" y="3026"/>
              <a:ext cx="197" cy="98"/>
            </a:xfrm>
            <a:custGeom>
              <a:avLst/>
              <a:gdLst>
                <a:gd name="T0" fmla="*/ 0 w 393"/>
                <a:gd name="T1" fmla="*/ 0 h 195"/>
                <a:gd name="T2" fmla="*/ 169 w 393"/>
                <a:gd name="T3" fmla="*/ 0 h 195"/>
                <a:gd name="T4" fmla="*/ 302 w 393"/>
                <a:gd name="T5" fmla="*/ 72 h 195"/>
                <a:gd name="T6" fmla="*/ 393 w 393"/>
                <a:gd name="T7" fmla="*/ 195 h 195"/>
                <a:gd name="T8" fmla="*/ 250 w 393"/>
                <a:gd name="T9" fmla="*/ 195 h 195"/>
                <a:gd name="T10" fmla="*/ 148 w 393"/>
                <a:gd name="T11" fmla="*/ 95 h 195"/>
                <a:gd name="T12" fmla="*/ 81 w 393"/>
                <a:gd name="T13" fmla="*/ 41 h 195"/>
                <a:gd name="T14" fmla="*/ 0 w 393"/>
                <a:gd name="T15" fmla="*/ 0 h 195"/>
                <a:gd name="T16" fmla="*/ 0 w 393"/>
                <a:gd name="T1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195">
                  <a:moveTo>
                    <a:pt x="0" y="0"/>
                  </a:moveTo>
                  <a:lnTo>
                    <a:pt x="169" y="0"/>
                  </a:lnTo>
                  <a:lnTo>
                    <a:pt x="302" y="72"/>
                  </a:lnTo>
                  <a:lnTo>
                    <a:pt x="393" y="195"/>
                  </a:lnTo>
                  <a:lnTo>
                    <a:pt x="250" y="195"/>
                  </a:lnTo>
                  <a:lnTo>
                    <a:pt x="148" y="95"/>
                  </a:lnTo>
                  <a:lnTo>
                    <a:pt x="81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3" name="Freeform 35"/>
            <p:cNvSpPr>
              <a:spLocks/>
            </p:cNvSpPr>
            <p:nvPr/>
          </p:nvSpPr>
          <p:spPr bwMode="auto">
            <a:xfrm>
              <a:off x="1935" y="2821"/>
              <a:ext cx="89" cy="77"/>
            </a:xfrm>
            <a:custGeom>
              <a:avLst/>
              <a:gdLst>
                <a:gd name="T0" fmla="*/ 57 w 177"/>
                <a:gd name="T1" fmla="*/ 0 h 154"/>
                <a:gd name="T2" fmla="*/ 9 w 177"/>
                <a:gd name="T3" fmla="*/ 28 h 154"/>
                <a:gd name="T4" fmla="*/ 0 w 177"/>
                <a:gd name="T5" fmla="*/ 91 h 154"/>
                <a:gd name="T6" fmla="*/ 47 w 177"/>
                <a:gd name="T7" fmla="*/ 95 h 154"/>
                <a:gd name="T8" fmla="*/ 47 w 177"/>
                <a:gd name="T9" fmla="*/ 154 h 154"/>
                <a:gd name="T10" fmla="*/ 177 w 177"/>
                <a:gd name="T11" fmla="*/ 139 h 154"/>
                <a:gd name="T12" fmla="*/ 173 w 177"/>
                <a:gd name="T13" fmla="*/ 106 h 154"/>
                <a:gd name="T14" fmla="*/ 100 w 177"/>
                <a:gd name="T15" fmla="*/ 76 h 154"/>
                <a:gd name="T16" fmla="*/ 95 w 177"/>
                <a:gd name="T17" fmla="*/ 28 h 154"/>
                <a:gd name="T18" fmla="*/ 57 w 177"/>
                <a:gd name="T19" fmla="*/ 0 h 154"/>
                <a:gd name="T20" fmla="*/ 57 w 177"/>
                <a:gd name="T2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4">
                  <a:moveTo>
                    <a:pt x="57" y="0"/>
                  </a:moveTo>
                  <a:lnTo>
                    <a:pt x="9" y="28"/>
                  </a:lnTo>
                  <a:lnTo>
                    <a:pt x="0" y="91"/>
                  </a:lnTo>
                  <a:lnTo>
                    <a:pt x="47" y="95"/>
                  </a:lnTo>
                  <a:lnTo>
                    <a:pt x="47" y="154"/>
                  </a:lnTo>
                  <a:lnTo>
                    <a:pt x="177" y="139"/>
                  </a:lnTo>
                  <a:lnTo>
                    <a:pt x="173" y="106"/>
                  </a:lnTo>
                  <a:lnTo>
                    <a:pt x="100" y="76"/>
                  </a:lnTo>
                  <a:lnTo>
                    <a:pt x="95" y="28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4" name="Freeform 36"/>
            <p:cNvSpPr>
              <a:spLocks/>
            </p:cNvSpPr>
            <p:nvPr/>
          </p:nvSpPr>
          <p:spPr bwMode="auto">
            <a:xfrm>
              <a:off x="2000" y="2898"/>
              <a:ext cx="94" cy="60"/>
            </a:xfrm>
            <a:custGeom>
              <a:avLst/>
              <a:gdLst>
                <a:gd name="T0" fmla="*/ 139 w 188"/>
                <a:gd name="T1" fmla="*/ 0 h 120"/>
                <a:gd name="T2" fmla="*/ 53 w 188"/>
                <a:gd name="T3" fmla="*/ 0 h 120"/>
                <a:gd name="T4" fmla="*/ 0 w 188"/>
                <a:gd name="T5" fmla="*/ 120 h 120"/>
                <a:gd name="T6" fmla="*/ 144 w 188"/>
                <a:gd name="T7" fmla="*/ 57 h 120"/>
                <a:gd name="T8" fmla="*/ 188 w 188"/>
                <a:gd name="T9" fmla="*/ 47 h 120"/>
                <a:gd name="T10" fmla="*/ 177 w 188"/>
                <a:gd name="T11" fmla="*/ 19 h 120"/>
                <a:gd name="T12" fmla="*/ 139 w 188"/>
                <a:gd name="T13" fmla="*/ 0 h 120"/>
                <a:gd name="T14" fmla="*/ 139 w 188"/>
                <a:gd name="T1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20">
                  <a:moveTo>
                    <a:pt x="139" y="0"/>
                  </a:moveTo>
                  <a:lnTo>
                    <a:pt x="53" y="0"/>
                  </a:lnTo>
                  <a:lnTo>
                    <a:pt x="0" y="120"/>
                  </a:lnTo>
                  <a:lnTo>
                    <a:pt x="144" y="57"/>
                  </a:lnTo>
                  <a:lnTo>
                    <a:pt x="188" y="47"/>
                  </a:lnTo>
                  <a:lnTo>
                    <a:pt x="177" y="19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5" name="Freeform 37"/>
            <p:cNvSpPr>
              <a:spLocks/>
            </p:cNvSpPr>
            <p:nvPr/>
          </p:nvSpPr>
          <p:spPr bwMode="auto">
            <a:xfrm>
              <a:off x="1914" y="2744"/>
              <a:ext cx="38" cy="56"/>
            </a:xfrm>
            <a:custGeom>
              <a:avLst/>
              <a:gdLst>
                <a:gd name="T0" fmla="*/ 59 w 78"/>
                <a:gd name="T1" fmla="*/ 0 h 110"/>
                <a:gd name="T2" fmla="*/ 0 w 78"/>
                <a:gd name="T3" fmla="*/ 57 h 110"/>
                <a:gd name="T4" fmla="*/ 10 w 78"/>
                <a:gd name="T5" fmla="*/ 101 h 110"/>
                <a:gd name="T6" fmla="*/ 53 w 78"/>
                <a:gd name="T7" fmla="*/ 110 h 110"/>
                <a:gd name="T8" fmla="*/ 78 w 78"/>
                <a:gd name="T9" fmla="*/ 34 h 110"/>
                <a:gd name="T10" fmla="*/ 59 w 78"/>
                <a:gd name="T11" fmla="*/ 0 h 110"/>
                <a:gd name="T12" fmla="*/ 59 w 78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10">
                  <a:moveTo>
                    <a:pt x="59" y="0"/>
                  </a:moveTo>
                  <a:lnTo>
                    <a:pt x="0" y="57"/>
                  </a:lnTo>
                  <a:lnTo>
                    <a:pt x="10" y="101"/>
                  </a:lnTo>
                  <a:lnTo>
                    <a:pt x="53" y="110"/>
                  </a:lnTo>
                  <a:lnTo>
                    <a:pt x="78" y="34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6" name="Freeform 38"/>
            <p:cNvSpPr>
              <a:spLocks/>
            </p:cNvSpPr>
            <p:nvPr/>
          </p:nvSpPr>
          <p:spPr bwMode="auto">
            <a:xfrm>
              <a:off x="676" y="2439"/>
              <a:ext cx="281" cy="130"/>
            </a:xfrm>
            <a:custGeom>
              <a:avLst/>
              <a:gdLst>
                <a:gd name="T0" fmla="*/ 489 w 561"/>
                <a:gd name="T1" fmla="*/ 0 h 258"/>
                <a:gd name="T2" fmla="*/ 561 w 561"/>
                <a:gd name="T3" fmla="*/ 106 h 258"/>
                <a:gd name="T4" fmla="*/ 561 w 561"/>
                <a:gd name="T5" fmla="*/ 220 h 258"/>
                <a:gd name="T6" fmla="*/ 356 w 561"/>
                <a:gd name="T7" fmla="*/ 144 h 258"/>
                <a:gd name="T8" fmla="*/ 384 w 561"/>
                <a:gd name="T9" fmla="*/ 258 h 258"/>
                <a:gd name="T10" fmla="*/ 164 w 561"/>
                <a:gd name="T11" fmla="*/ 129 h 258"/>
                <a:gd name="T12" fmla="*/ 0 w 561"/>
                <a:gd name="T13" fmla="*/ 119 h 258"/>
                <a:gd name="T14" fmla="*/ 149 w 561"/>
                <a:gd name="T15" fmla="*/ 53 h 258"/>
                <a:gd name="T16" fmla="*/ 306 w 561"/>
                <a:gd name="T17" fmla="*/ 9 h 258"/>
                <a:gd name="T18" fmla="*/ 413 w 561"/>
                <a:gd name="T19" fmla="*/ 5 h 258"/>
                <a:gd name="T20" fmla="*/ 489 w 561"/>
                <a:gd name="T21" fmla="*/ 0 h 258"/>
                <a:gd name="T22" fmla="*/ 489 w 561"/>
                <a:gd name="T23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8">
                  <a:moveTo>
                    <a:pt x="489" y="0"/>
                  </a:moveTo>
                  <a:lnTo>
                    <a:pt x="561" y="106"/>
                  </a:lnTo>
                  <a:lnTo>
                    <a:pt x="561" y="220"/>
                  </a:lnTo>
                  <a:lnTo>
                    <a:pt x="356" y="144"/>
                  </a:lnTo>
                  <a:lnTo>
                    <a:pt x="384" y="258"/>
                  </a:lnTo>
                  <a:lnTo>
                    <a:pt x="164" y="129"/>
                  </a:lnTo>
                  <a:lnTo>
                    <a:pt x="0" y="119"/>
                  </a:lnTo>
                  <a:lnTo>
                    <a:pt x="149" y="53"/>
                  </a:lnTo>
                  <a:lnTo>
                    <a:pt x="306" y="9"/>
                  </a:lnTo>
                  <a:lnTo>
                    <a:pt x="413" y="5"/>
                  </a:lnTo>
                  <a:lnTo>
                    <a:pt x="489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7" name="Freeform 39"/>
            <p:cNvSpPr>
              <a:spLocks/>
            </p:cNvSpPr>
            <p:nvPr/>
          </p:nvSpPr>
          <p:spPr bwMode="auto">
            <a:xfrm>
              <a:off x="1458" y="2439"/>
              <a:ext cx="300" cy="132"/>
            </a:xfrm>
            <a:custGeom>
              <a:avLst/>
              <a:gdLst>
                <a:gd name="T0" fmla="*/ 0 w 598"/>
                <a:gd name="T1" fmla="*/ 0 h 264"/>
                <a:gd name="T2" fmla="*/ 123 w 598"/>
                <a:gd name="T3" fmla="*/ 106 h 264"/>
                <a:gd name="T4" fmla="*/ 454 w 598"/>
                <a:gd name="T5" fmla="*/ 264 h 264"/>
                <a:gd name="T6" fmla="*/ 412 w 598"/>
                <a:gd name="T7" fmla="*/ 192 h 264"/>
                <a:gd name="T8" fmla="*/ 598 w 598"/>
                <a:gd name="T9" fmla="*/ 188 h 264"/>
                <a:gd name="T10" fmla="*/ 454 w 598"/>
                <a:gd name="T11" fmla="*/ 129 h 264"/>
                <a:gd name="T12" fmla="*/ 277 w 598"/>
                <a:gd name="T13" fmla="*/ 97 h 264"/>
                <a:gd name="T14" fmla="*/ 114 w 598"/>
                <a:gd name="T15" fmla="*/ 66 h 264"/>
                <a:gd name="T16" fmla="*/ 0 w 598"/>
                <a:gd name="T17" fmla="*/ 0 h 264"/>
                <a:gd name="T18" fmla="*/ 0 w 598"/>
                <a:gd name="T1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264">
                  <a:moveTo>
                    <a:pt x="0" y="0"/>
                  </a:moveTo>
                  <a:lnTo>
                    <a:pt x="123" y="106"/>
                  </a:lnTo>
                  <a:lnTo>
                    <a:pt x="454" y="264"/>
                  </a:lnTo>
                  <a:lnTo>
                    <a:pt x="412" y="192"/>
                  </a:lnTo>
                  <a:lnTo>
                    <a:pt x="598" y="188"/>
                  </a:lnTo>
                  <a:lnTo>
                    <a:pt x="454" y="129"/>
                  </a:lnTo>
                  <a:lnTo>
                    <a:pt x="277" y="97"/>
                  </a:lnTo>
                  <a:lnTo>
                    <a:pt x="114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8" name="Freeform 40"/>
            <p:cNvSpPr>
              <a:spLocks/>
            </p:cNvSpPr>
            <p:nvPr/>
          </p:nvSpPr>
          <p:spPr bwMode="auto">
            <a:xfrm>
              <a:off x="1070" y="3602"/>
              <a:ext cx="338" cy="119"/>
            </a:xfrm>
            <a:custGeom>
              <a:avLst/>
              <a:gdLst>
                <a:gd name="T0" fmla="*/ 0 w 677"/>
                <a:gd name="T1" fmla="*/ 48 h 240"/>
                <a:gd name="T2" fmla="*/ 57 w 677"/>
                <a:gd name="T3" fmla="*/ 240 h 240"/>
                <a:gd name="T4" fmla="*/ 337 w 677"/>
                <a:gd name="T5" fmla="*/ 240 h 240"/>
                <a:gd name="T6" fmla="*/ 341 w 677"/>
                <a:gd name="T7" fmla="*/ 164 h 240"/>
                <a:gd name="T8" fmla="*/ 388 w 677"/>
                <a:gd name="T9" fmla="*/ 57 h 240"/>
                <a:gd name="T10" fmla="*/ 479 w 677"/>
                <a:gd name="T11" fmla="*/ 44 h 240"/>
                <a:gd name="T12" fmla="*/ 599 w 677"/>
                <a:gd name="T13" fmla="*/ 120 h 240"/>
                <a:gd name="T14" fmla="*/ 677 w 677"/>
                <a:gd name="T15" fmla="*/ 0 h 240"/>
                <a:gd name="T16" fmla="*/ 35 w 677"/>
                <a:gd name="T17" fmla="*/ 29 h 240"/>
                <a:gd name="T18" fmla="*/ 0 w 677"/>
                <a:gd name="T19" fmla="*/ 48 h 240"/>
                <a:gd name="T20" fmla="*/ 0 w 677"/>
                <a:gd name="T21" fmla="*/ 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240">
                  <a:moveTo>
                    <a:pt x="0" y="48"/>
                  </a:moveTo>
                  <a:lnTo>
                    <a:pt x="57" y="240"/>
                  </a:lnTo>
                  <a:lnTo>
                    <a:pt x="337" y="240"/>
                  </a:lnTo>
                  <a:lnTo>
                    <a:pt x="341" y="164"/>
                  </a:lnTo>
                  <a:lnTo>
                    <a:pt x="388" y="57"/>
                  </a:lnTo>
                  <a:lnTo>
                    <a:pt x="479" y="44"/>
                  </a:lnTo>
                  <a:lnTo>
                    <a:pt x="599" y="120"/>
                  </a:lnTo>
                  <a:lnTo>
                    <a:pt x="677" y="0"/>
                  </a:lnTo>
                  <a:lnTo>
                    <a:pt x="35" y="29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09" name="Freeform 41"/>
            <p:cNvSpPr>
              <a:spLocks/>
            </p:cNvSpPr>
            <p:nvPr/>
          </p:nvSpPr>
          <p:spPr bwMode="auto">
            <a:xfrm>
              <a:off x="1506" y="3515"/>
              <a:ext cx="250" cy="200"/>
            </a:xfrm>
            <a:custGeom>
              <a:avLst/>
              <a:gdLst>
                <a:gd name="T0" fmla="*/ 0 w 500"/>
                <a:gd name="T1" fmla="*/ 179 h 400"/>
                <a:gd name="T2" fmla="*/ 144 w 500"/>
                <a:gd name="T3" fmla="*/ 120 h 400"/>
                <a:gd name="T4" fmla="*/ 230 w 500"/>
                <a:gd name="T5" fmla="*/ 101 h 400"/>
                <a:gd name="T6" fmla="*/ 346 w 500"/>
                <a:gd name="T7" fmla="*/ 0 h 400"/>
                <a:gd name="T8" fmla="*/ 330 w 500"/>
                <a:gd name="T9" fmla="*/ 198 h 400"/>
                <a:gd name="T10" fmla="*/ 384 w 500"/>
                <a:gd name="T11" fmla="*/ 318 h 400"/>
                <a:gd name="T12" fmla="*/ 500 w 500"/>
                <a:gd name="T13" fmla="*/ 375 h 400"/>
                <a:gd name="T14" fmla="*/ 260 w 500"/>
                <a:gd name="T15" fmla="*/ 400 h 400"/>
                <a:gd name="T16" fmla="*/ 38 w 500"/>
                <a:gd name="T17" fmla="*/ 333 h 400"/>
                <a:gd name="T18" fmla="*/ 0 w 500"/>
                <a:gd name="T19" fmla="*/ 179 h 400"/>
                <a:gd name="T20" fmla="*/ 0 w 500"/>
                <a:gd name="T21" fmla="*/ 1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0" h="400">
                  <a:moveTo>
                    <a:pt x="0" y="179"/>
                  </a:moveTo>
                  <a:lnTo>
                    <a:pt x="144" y="120"/>
                  </a:lnTo>
                  <a:lnTo>
                    <a:pt x="230" y="101"/>
                  </a:lnTo>
                  <a:lnTo>
                    <a:pt x="346" y="0"/>
                  </a:lnTo>
                  <a:lnTo>
                    <a:pt x="330" y="198"/>
                  </a:lnTo>
                  <a:lnTo>
                    <a:pt x="384" y="318"/>
                  </a:lnTo>
                  <a:lnTo>
                    <a:pt x="500" y="375"/>
                  </a:lnTo>
                  <a:lnTo>
                    <a:pt x="260" y="400"/>
                  </a:lnTo>
                  <a:lnTo>
                    <a:pt x="38" y="333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A0A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0" name="Freeform 42"/>
            <p:cNvSpPr>
              <a:spLocks/>
            </p:cNvSpPr>
            <p:nvPr/>
          </p:nvSpPr>
          <p:spPr bwMode="auto">
            <a:xfrm>
              <a:off x="1071" y="1892"/>
              <a:ext cx="157" cy="62"/>
            </a:xfrm>
            <a:custGeom>
              <a:avLst/>
              <a:gdLst>
                <a:gd name="T0" fmla="*/ 40 w 316"/>
                <a:gd name="T1" fmla="*/ 116 h 123"/>
                <a:gd name="T2" fmla="*/ 112 w 316"/>
                <a:gd name="T3" fmla="*/ 57 h 123"/>
                <a:gd name="T4" fmla="*/ 186 w 316"/>
                <a:gd name="T5" fmla="*/ 42 h 123"/>
                <a:gd name="T6" fmla="*/ 257 w 316"/>
                <a:gd name="T7" fmla="*/ 53 h 123"/>
                <a:gd name="T8" fmla="*/ 316 w 316"/>
                <a:gd name="T9" fmla="*/ 47 h 123"/>
                <a:gd name="T10" fmla="*/ 301 w 316"/>
                <a:gd name="T11" fmla="*/ 19 h 123"/>
                <a:gd name="T12" fmla="*/ 242 w 316"/>
                <a:gd name="T13" fmla="*/ 0 h 123"/>
                <a:gd name="T14" fmla="*/ 164 w 316"/>
                <a:gd name="T15" fmla="*/ 4 h 123"/>
                <a:gd name="T16" fmla="*/ 112 w 316"/>
                <a:gd name="T17" fmla="*/ 0 h 123"/>
                <a:gd name="T18" fmla="*/ 74 w 316"/>
                <a:gd name="T19" fmla="*/ 11 h 123"/>
                <a:gd name="T20" fmla="*/ 33 w 316"/>
                <a:gd name="T21" fmla="*/ 42 h 123"/>
                <a:gd name="T22" fmla="*/ 0 w 316"/>
                <a:gd name="T23" fmla="*/ 99 h 123"/>
                <a:gd name="T24" fmla="*/ 8 w 316"/>
                <a:gd name="T25" fmla="*/ 123 h 123"/>
                <a:gd name="T26" fmla="*/ 40 w 316"/>
                <a:gd name="T27" fmla="*/ 116 h 123"/>
                <a:gd name="T28" fmla="*/ 40 w 316"/>
                <a:gd name="T29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123">
                  <a:moveTo>
                    <a:pt x="40" y="116"/>
                  </a:moveTo>
                  <a:lnTo>
                    <a:pt x="112" y="57"/>
                  </a:lnTo>
                  <a:lnTo>
                    <a:pt x="186" y="42"/>
                  </a:lnTo>
                  <a:lnTo>
                    <a:pt x="257" y="53"/>
                  </a:lnTo>
                  <a:lnTo>
                    <a:pt x="316" y="47"/>
                  </a:lnTo>
                  <a:lnTo>
                    <a:pt x="301" y="19"/>
                  </a:lnTo>
                  <a:lnTo>
                    <a:pt x="242" y="0"/>
                  </a:lnTo>
                  <a:lnTo>
                    <a:pt x="164" y="4"/>
                  </a:lnTo>
                  <a:lnTo>
                    <a:pt x="112" y="0"/>
                  </a:lnTo>
                  <a:lnTo>
                    <a:pt x="74" y="11"/>
                  </a:lnTo>
                  <a:lnTo>
                    <a:pt x="33" y="42"/>
                  </a:lnTo>
                  <a:lnTo>
                    <a:pt x="0" y="99"/>
                  </a:lnTo>
                  <a:lnTo>
                    <a:pt x="8" y="123"/>
                  </a:lnTo>
                  <a:lnTo>
                    <a:pt x="40" y="116"/>
                  </a:lnTo>
                  <a:lnTo>
                    <a:pt x="4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1" name="Freeform 43"/>
            <p:cNvSpPr>
              <a:spLocks/>
            </p:cNvSpPr>
            <p:nvPr/>
          </p:nvSpPr>
          <p:spPr bwMode="auto">
            <a:xfrm>
              <a:off x="1305" y="1884"/>
              <a:ext cx="108" cy="31"/>
            </a:xfrm>
            <a:custGeom>
              <a:avLst/>
              <a:gdLst>
                <a:gd name="T0" fmla="*/ 0 w 214"/>
                <a:gd name="T1" fmla="*/ 55 h 60"/>
                <a:gd name="T2" fmla="*/ 47 w 214"/>
                <a:gd name="T3" fmla="*/ 59 h 60"/>
                <a:gd name="T4" fmla="*/ 123 w 214"/>
                <a:gd name="T5" fmla="*/ 41 h 60"/>
                <a:gd name="T6" fmla="*/ 173 w 214"/>
                <a:gd name="T7" fmla="*/ 45 h 60"/>
                <a:gd name="T8" fmla="*/ 214 w 214"/>
                <a:gd name="T9" fmla="*/ 60 h 60"/>
                <a:gd name="T10" fmla="*/ 201 w 214"/>
                <a:gd name="T11" fmla="*/ 32 h 60"/>
                <a:gd name="T12" fmla="*/ 154 w 214"/>
                <a:gd name="T13" fmla="*/ 9 h 60"/>
                <a:gd name="T14" fmla="*/ 118 w 214"/>
                <a:gd name="T15" fmla="*/ 0 h 60"/>
                <a:gd name="T16" fmla="*/ 74 w 214"/>
                <a:gd name="T17" fmla="*/ 0 h 60"/>
                <a:gd name="T18" fmla="*/ 43 w 214"/>
                <a:gd name="T19" fmla="*/ 17 h 60"/>
                <a:gd name="T20" fmla="*/ 13 w 214"/>
                <a:gd name="T21" fmla="*/ 26 h 60"/>
                <a:gd name="T22" fmla="*/ 0 w 214"/>
                <a:gd name="T23" fmla="*/ 55 h 60"/>
                <a:gd name="T24" fmla="*/ 0 w 214"/>
                <a:gd name="T25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60">
                  <a:moveTo>
                    <a:pt x="0" y="55"/>
                  </a:moveTo>
                  <a:lnTo>
                    <a:pt x="47" y="59"/>
                  </a:lnTo>
                  <a:lnTo>
                    <a:pt x="123" y="41"/>
                  </a:lnTo>
                  <a:lnTo>
                    <a:pt x="173" y="45"/>
                  </a:lnTo>
                  <a:lnTo>
                    <a:pt x="214" y="60"/>
                  </a:lnTo>
                  <a:lnTo>
                    <a:pt x="201" y="32"/>
                  </a:lnTo>
                  <a:lnTo>
                    <a:pt x="154" y="9"/>
                  </a:lnTo>
                  <a:lnTo>
                    <a:pt x="118" y="0"/>
                  </a:lnTo>
                  <a:lnTo>
                    <a:pt x="74" y="0"/>
                  </a:lnTo>
                  <a:lnTo>
                    <a:pt x="43" y="17"/>
                  </a:lnTo>
                  <a:lnTo>
                    <a:pt x="13" y="26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2" name="Freeform 44"/>
            <p:cNvSpPr>
              <a:spLocks/>
            </p:cNvSpPr>
            <p:nvPr/>
          </p:nvSpPr>
          <p:spPr bwMode="auto">
            <a:xfrm>
              <a:off x="1189" y="1909"/>
              <a:ext cx="64" cy="180"/>
            </a:xfrm>
            <a:custGeom>
              <a:avLst/>
              <a:gdLst>
                <a:gd name="T0" fmla="*/ 2 w 127"/>
                <a:gd name="T1" fmla="*/ 10 h 359"/>
                <a:gd name="T2" fmla="*/ 30 w 127"/>
                <a:gd name="T3" fmla="*/ 38 h 359"/>
                <a:gd name="T4" fmla="*/ 38 w 127"/>
                <a:gd name="T5" fmla="*/ 61 h 359"/>
                <a:gd name="T6" fmla="*/ 0 w 127"/>
                <a:gd name="T7" fmla="*/ 76 h 359"/>
                <a:gd name="T8" fmla="*/ 4 w 127"/>
                <a:gd name="T9" fmla="*/ 103 h 359"/>
                <a:gd name="T10" fmla="*/ 36 w 127"/>
                <a:gd name="T11" fmla="*/ 108 h 359"/>
                <a:gd name="T12" fmla="*/ 36 w 127"/>
                <a:gd name="T13" fmla="*/ 88 h 359"/>
                <a:gd name="T14" fmla="*/ 57 w 127"/>
                <a:gd name="T15" fmla="*/ 82 h 359"/>
                <a:gd name="T16" fmla="*/ 63 w 127"/>
                <a:gd name="T17" fmla="*/ 133 h 359"/>
                <a:gd name="T18" fmla="*/ 59 w 127"/>
                <a:gd name="T19" fmla="*/ 192 h 359"/>
                <a:gd name="T20" fmla="*/ 38 w 127"/>
                <a:gd name="T21" fmla="*/ 253 h 359"/>
                <a:gd name="T22" fmla="*/ 13 w 127"/>
                <a:gd name="T23" fmla="*/ 285 h 359"/>
                <a:gd name="T24" fmla="*/ 17 w 127"/>
                <a:gd name="T25" fmla="*/ 310 h 359"/>
                <a:gd name="T26" fmla="*/ 34 w 127"/>
                <a:gd name="T27" fmla="*/ 289 h 359"/>
                <a:gd name="T28" fmla="*/ 57 w 127"/>
                <a:gd name="T29" fmla="*/ 285 h 359"/>
                <a:gd name="T30" fmla="*/ 97 w 127"/>
                <a:gd name="T31" fmla="*/ 327 h 359"/>
                <a:gd name="T32" fmla="*/ 127 w 127"/>
                <a:gd name="T33" fmla="*/ 359 h 359"/>
                <a:gd name="T34" fmla="*/ 102 w 127"/>
                <a:gd name="T35" fmla="*/ 299 h 359"/>
                <a:gd name="T36" fmla="*/ 120 w 127"/>
                <a:gd name="T37" fmla="*/ 236 h 359"/>
                <a:gd name="T38" fmla="*/ 116 w 127"/>
                <a:gd name="T39" fmla="*/ 156 h 359"/>
                <a:gd name="T40" fmla="*/ 118 w 127"/>
                <a:gd name="T41" fmla="*/ 97 h 359"/>
                <a:gd name="T42" fmla="*/ 108 w 127"/>
                <a:gd name="T43" fmla="*/ 46 h 359"/>
                <a:gd name="T44" fmla="*/ 85 w 127"/>
                <a:gd name="T45" fmla="*/ 11 h 359"/>
                <a:gd name="T46" fmla="*/ 61 w 127"/>
                <a:gd name="T47" fmla="*/ 0 h 359"/>
                <a:gd name="T48" fmla="*/ 2 w 127"/>
                <a:gd name="T49" fmla="*/ 10 h 359"/>
                <a:gd name="T50" fmla="*/ 2 w 127"/>
                <a:gd name="T51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359">
                  <a:moveTo>
                    <a:pt x="2" y="10"/>
                  </a:moveTo>
                  <a:lnTo>
                    <a:pt x="30" y="38"/>
                  </a:lnTo>
                  <a:lnTo>
                    <a:pt x="38" y="61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36" y="108"/>
                  </a:lnTo>
                  <a:lnTo>
                    <a:pt x="36" y="88"/>
                  </a:lnTo>
                  <a:lnTo>
                    <a:pt x="57" y="82"/>
                  </a:lnTo>
                  <a:lnTo>
                    <a:pt x="63" y="133"/>
                  </a:lnTo>
                  <a:lnTo>
                    <a:pt x="59" y="192"/>
                  </a:lnTo>
                  <a:lnTo>
                    <a:pt x="38" y="253"/>
                  </a:lnTo>
                  <a:lnTo>
                    <a:pt x="13" y="285"/>
                  </a:lnTo>
                  <a:lnTo>
                    <a:pt x="17" y="310"/>
                  </a:lnTo>
                  <a:lnTo>
                    <a:pt x="34" y="289"/>
                  </a:lnTo>
                  <a:lnTo>
                    <a:pt x="57" y="285"/>
                  </a:lnTo>
                  <a:lnTo>
                    <a:pt x="97" y="327"/>
                  </a:lnTo>
                  <a:lnTo>
                    <a:pt x="127" y="359"/>
                  </a:lnTo>
                  <a:lnTo>
                    <a:pt x="102" y="299"/>
                  </a:lnTo>
                  <a:lnTo>
                    <a:pt x="120" y="236"/>
                  </a:lnTo>
                  <a:lnTo>
                    <a:pt x="116" y="156"/>
                  </a:lnTo>
                  <a:lnTo>
                    <a:pt x="118" y="97"/>
                  </a:lnTo>
                  <a:lnTo>
                    <a:pt x="108" y="46"/>
                  </a:lnTo>
                  <a:lnTo>
                    <a:pt x="85" y="11"/>
                  </a:lnTo>
                  <a:lnTo>
                    <a:pt x="61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3" name="Freeform 45"/>
            <p:cNvSpPr>
              <a:spLocks/>
            </p:cNvSpPr>
            <p:nvPr/>
          </p:nvSpPr>
          <p:spPr bwMode="auto">
            <a:xfrm>
              <a:off x="1190" y="2073"/>
              <a:ext cx="136" cy="34"/>
            </a:xfrm>
            <a:custGeom>
              <a:avLst/>
              <a:gdLst>
                <a:gd name="T0" fmla="*/ 7 w 271"/>
                <a:gd name="T1" fmla="*/ 0 h 68"/>
                <a:gd name="T2" fmla="*/ 24 w 271"/>
                <a:gd name="T3" fmla="*/ 34 h 68"/>
                <a:gd name="T4" fmla="*/ 104 w 271"/>
                <a:gd name="T5" fmla="*/ 27 h 68"/>
                <a:gd name="T6" fmla="*/ 171 w 271"/>
                <a:gd name="T7" fmla="*/ 42 h 68"/>
                <a:gd name="T8" fmla="*/ 205 w 271"/>
                <a:gd name="T9" fmla="*/ 36 h 68"/>
                <a:gd name="T10" fmla="*/ 237 w 271"/>
                <a:gd name="T11" fmla="*/ 17 h 68"/>
                <a:gd name="T12" fmla="*/ 271 w 271"/>
                <a:gd name="T13" fmla="*/ 21 h 68"/>
                <a:gd name="T14" fmla="*/ 258 w 271"/>
                <a:gd name="T15" fmla="*/ 34 h 68"/>
                <a:gd name="T16" fmla="*/ 228 w 271"/>
                <a:gd name="T17" fmla="*/ 40 h 68"/>
                <a:gd name="T18" fmla="*/ 201 w 271"/>
                <a:gd name="T19" fmla="*/ 65 h 68"/>
                <a:gd name="T20" fmla="*/ 144 w 271"/>
                <a:gd name="T21" fmla="*/ 68 h 68"/>
                <a:gd name="T22" fmla="*/ 66 w 271"/>
                <a:gd name="T23" fmla="*/ 51 h 68"/>
                <a:gd name="T24" fmla="*/ 19 w 271"/>
                <a:gd name="T25" fmla="*/ 51 h 68"/>
                <a:gd name="T26" fmla="*/ 0 w 271"/>
                <a:gd name="T27" fmla="*/ 19 h 68"/>
                <a:gd name="T28" fmla="*/ 7 w 271"/>
                <a:gd name="T29" fmla="*/ 0 h 68"/>
                <a:gd name="T30" fmla="*/ 7 w 271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68">
                  <a:moveTo>
                    <a:pt x="7" y="0"/>
                  </a:moveTo>
                  <a:lnTo>
                    <a:pt x="24" y="34"/>
                  </a:lnTo>
                  <a:lnTo>
                    <a:pt x="104" y="27"/>
                  </a:lnTo>
                  <a:lnTo>
                    <a:pt x="171" y="42"/>
                  </a:lnTo>
                  <a:lnTo>
                    <a:pt x="205" y="36"/>
                  </a:lnTo>
                  <a:lnTo>
                    <a:pt x="237" y="17"/>
                  </a:lnTo>
                  <a:lnTo>
                    <a:pt x="271" y="21"/>
                  </a:lnTo>
                  <a:lnTo>
                    <a:pt x="258" y="34"/>
                  </a:lnTo>
                  <a:lnTo>
                    <a:pt x="228" y="40"/>
                  </a:lnTo>
                  <a:lnTo>
                    <a:pt x="201" y="65"/>
                  </a:lnTo>
                  <a:lnTo>
                    <a:pt x="144" y="68"/>
                  </a:lnTo>
                  <a:lnTo>
                    <a:pt x="66" y="51"/>
                  </a:lnTo>
                  <a:lnTo>
                    <a:pt x="19" y="51"/>
                  </a:lnTo>
                  <a:lnTo>
                    <a:pt x="0" y="1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4" name="Freeform 46"/>
            <p:cNvSpPr>
              <a:spLocks/>
            </p:cNvSpPr>
            <p:nvPr/>
          </p:nvSpPr>
          <p:spPr bwMode="auto">
            <a:xfrm>
              <a:off x="1077" y="1941"/>
              <a:ext cx="124" cy="40"/>
            </a:xfrm>
            <a:custGeom>
              <a:avLst/>
              <a:gdLst>
                <a:gd name="T0" fmla="*/ 247 w 247"/>
                <a:gd name="T1" fmla="*/ 4 h 80"/>
                <a:gd name="T2" fmla="*/ 201 w 247"/>
                <a:gd name="T3" fmla="*/ 0 h 80"/>
                <a:gd name="T4" fmla="*/ 144 w 247"/>
                <a:gd name="T5" fmla="*/ 2 h 80"/>
                <a:gd name="T6" fmla="*/ 100 w 247"/>
                <a:gd name="T7" fmla="*/ 9 h 80"/>
                <a:gd name="T8" fmla="*/ 60 w 247"/>
                <a:gd name="T9" fmla="*/ 28 h 80"/>
                <a:gd name="T10" fmla="*/ 17 w 247"/>
                <a:gd name="T11" fmla="*/ 4 h 80"/>
                <a:gd name="T12" fmla="*/ 0 w 247"/>
                <a:gd name="T13" fmla="*/ 15 h 80"/>
                <a:gd name="T14" fmla="*/ 9 w 247"/>
                <a:gd name="T15" fmla="*/ 59 h 80"/>
                <a:gd name="T16" fmla="*/ 58 w 247"/>
                <a:gd name="T17" fmla="*/ 80 h 80"/>
                <a:gd name="T18" fmla="*/ 77 w 247"/>
                <a:gd name="T19" fmla="*/ 62 h 80"/>
                <a:gd name="T20" fmla="*/ 163 w 247"/>
                <a:gd name="T21" fmla="*/ 62 h 80"/>
                <a:gd name="T22" fmla="*/ 199 w 247"/>
                <a:gd name="T23" fmla="*/ 55 h 80"/>
                <a:gd name="T24" fmla="*/ 171 w 247"/>
                <a:gd name="T25" fmla="*/ 51 h 80"/>
                <a:gd name="T26" fmla="*/ 182 w 247"/>
                <a:gd name="T27" fmla="*/ 34 h 80"/>
                <a:gd name="T28" fmla="*/ 186 w 247"/>
                <a:gd name="T29" fmla="*/ 17 h 80"/>
                <a:gd name="T30" fmla="*/ 231 w 247"/>
                <a:gd name="T31" fmla="*/ 19 h 80"/>
                <a:gd name="T32" fmla="*/ 247 w 247"/>
                <a:gd name="T33" fmla="*/ 4 h 80"/>
                <a:gd name="T34" fmla="*/ 247 w 247"/>
                <a:gd name="T3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80">
                  <a:moveTo>
                    <a:pt x="247" y="4"/>
                  </a:moveTo>
                  <a:lnTo>
                    <a:pt x="201" y="0"/>
                  </a:lnTo>
                  <a:lnTo>
                    <a:pt x="144" y="2"/>
                  </a:lnTo>
                  <a:lnTo>
                    <a:pt x="100" y="9"/>
                  </a:lnTo>
                  <a:lnTo>
                    <a:pt x="60" y="28"/>
                  </a:lnTo>
                  <a:lnTo>
                    <a:pt x="17" y="4"/>
                  </a:lnTo>
                  <a:lnTo>
                    <a:pt x="0" y="15"/>
                  </a:lnTo>
                  <a:lnTo>
                    <a:pt x="9" y="59"/>
                  </a:lnTo>
                  <a:lnTo>
                    <a:pt x="58" y="80"/>
                  </a:lnTo>
                  <a:lnTo>
                    <a:pt x="77" y="62"/>
                  </a:lnTo>
                  <a:lnTo>
                    <a:pt x="163" y="62"/>
                  </a:lnTo>
                  <a:lnTo>
                    <a:pt x="199" y="55"/>
                  </a:lnTo>
                  <a:lnTo>
                    <a:pt x="171" y="51"/>
                  </a:lnTo>
                  <a:lnTo>
                    <a:pt x="182" y="34"/>
                  </a:lnTo>
                  <a:lnTo>
                    <a:pt x="186" y="17"/>
                  </a:lnTo>
                  <a:lnTo>
                    <a:pt x="231" y="19"/>
                  </a:lnTo>
                  <a:lnTo>
                    <a:pt x="247" y="4"/>
                  </a:lnTo>
                  <a:lnTo>
                    <a:pt x="24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5" name="Freeform 47"/>
            <p:cNvSpPr>
              <a:spLocks/>
            </p:cNvSpPr>
            <p:nvPr/>
          </p:nvSpPr>
          <p:spPr bwMode="auto">
            <a:xfrm>
              <a:off x="1303" y="1941"/>
              <a:ext cx="21" cy="26"/>
            </a:xfrm>
            <a:custGeom>
              <a:avLst/>
              <a:gdLst>
                <a:gd name="T0" fmla="*/ 2 w 42"/>
                <a:gd name="T1" fmla="*/ 21 h 51"/>
                <a:gd name="T2" fmla="*/ 42 w 42"/>
                <a:gd name="T3" fmla="*/ 0 h 51"/>
                <a:gd name="T4" fmla="*/ 15 w 42"/>
                <a:gd name="T5" fmla="*/ 51 h 51"/>
                <a:gd name="T6" fmla="*/ 0 w 42"/>
                <a:gd name="T7" fmla="*/ 38 h 51"/>
                <a:gd name="T8" fmla="*/ 2 w 42"/>
                <a:gd name="T9" fmla="*/ 21 h 51"/>
                <a:gd name="T10" fmla="*/ 2 w 42"/>
                <a:gd name="T11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1">
                  <a:moveTo>
                    <a:pt x="2" y="21"/>
                  </a:moveTo>
                  <a:lnTo>
                    <a:pt x="42" y="0"/>
                  </a:lnTo>
                  <a:lnTo>
                    <a:pt x="15" y="51"/>
                  </a:lnTo>
                  <a:lnTo>
                    <a:pt x="0" y="38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6" name="Freeform 48"/>
            <p:cNvSpPr>
              <a:spLocks/>
            </p:cNvSpPr>
            <p:nvPr/>
          </p:nvSpPr>
          <p:spPr bwMode="auto">
            <a:xfrm>
              <a:off x="1308" y="1933"/>
              <a:ext cx="101" cy="30"/>
            </a:xfrm>
            <a:custGeom>
              <a:avLst/>
              <a:gdLst>
                <a:gd name="T0" fmla="*/ 0 w 202"/>
                <a:gd name="T1" fmla="*/ 17 h 60"/>
                <a:gd name="T2" fmla="*/ 101 w 202"/>
                <a:gd name="T3" fmla="*/ 17 h 60"/>
                <a:gd name="T4" fmla="*/ 139 w 202"/>
                <a:gd name="T5" fmla="*/ 32 h 60"/>
                <a:gd name="T6" fmla="*/ 154 w 202"/>
                <a:gd name="T7" fmla="*/ 60 h 60"/>
                <a:gd name="T8" fmla="*/ 202 w 202"/>
                <a:gd name="T9" fmla="*/ 59 h 60"/>
                <a:gd name="T10" fmla="*/ 200 w 202"/>
                <a:gd name="T11" fmla="*/ 36 h 60"/>
                <a:gd name="T12" fmla="*/ 164 w 202"/>
                <a:gd name="T13" fmla="*/ 26 h 60"/>
                <a:gd name="T14" fmla="*/ 133 w 202"/>
                <a:gd name="T15" fmla="*/ 5 h 60"/>
                <a:gd name="T16" fmla="*/ 78 w 202"/>
                <a:gd name="T17" fmla="*/ 0 h 60"/>
                <a:gd name="T18" fmla="*/ 25 w 202"/>
                <a:gd name="T19" fmla="*/ 9 h 60"/>
                <a:gd name="T20" fmla="*/ 0 w 202"/>
                <a:gd name="T21" fmla="*/ 17 h 60"/>
                <a:gd name="T22" fmla="*/ 0 w 202"/>
                <a:gd name="T23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60">
                  <a:moveTo>
                    <a:pt x="0" y="17"/>
                  </a:moveTo>
                  <a:lnTo>
                    <a:pt x="101" y="17"/>
                  </a:lnTo>
                  <a:lnTo>
                    <a:pt x="139" y="32"/>
                  </a:lnTo>
                  <a:lnTo>
                    <a:pt x="154" y="60"/>
                  </a:lnTo>
                  <a:lnTo>
                    <a:pt x="202" y="59"/>
                  </a:lnTo>
                  <a:lnTo>
                    <a:pt x="200" y="36"/>
                  </a:lnTo>
                  <a:lnTo>
                    <a:pt x="164" y="26"/>
                  </a:lnTo>
                  <a:lnTo>
                    <a:pt x="133" y="5"/>
                  </a:lnTo>
                  <a:lnTo>
                    <a:pt x="78" y="0"/>
                  </a:lnTo>
                  <a:lnTo>
                    <a:pt x="25" y="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7" name="Freeform 49"/>
            <p:cNvSpPr>
              <a:spLocks/>
            </p:cNvSpPr>
            <p:nvPr/>
          </p:nvSpPr>
          <p:spPr bwMode="auto">
            <a:xfrm>
              <a:off x="1323" y="1939"/>
              <a:ext cx="45" cy="22"/>
            </a:xfrm>
            <a:custGeom>
              <a:avLst/>
              <a:gdLst>
                <a:gd name="T0" fmla="*/ 0 w 89"/>
                <a:gd name="T1" fmla="*/ 15 h 46"/>
                <a:gd name="T2" fmla="*/ 9 w 89"/>
                <a:gd name="T3" fmla="*/ 40 h 46"/>
                <a:gd name="T4" fmla="*/ 74 w 89"/>
                <a:gd name="T5" fmla="*/ 46 h 46"/>
                <a:gd name="T6" fmla="*/ 89 w 89"/>
                <a:gd name="T7" fmla="*/ 4 h 46"/>
                <a:gd name="T8" fmla="*/ 68 w 89"/>
                <a:gd name="T9" fmla="*/ 0 h 46"/>
                <a:gd name="T10" fmla="*/ 63 w 89"/>
                <a:gd name="T11" fmla="*/ 27 h 46"/>
                <a:gd name="T12" fmla="*/ 36 w 89"/>
                <a:gd name="T13" fmla="*/ 27 h 46"/>
                <a:gd name="T14" fmla="*/ 32 w 89"/>
                <a:gd name="T15" fmla="*/ 0 h 46"/>
                <a:gd name="T16" fmla="*/ 11 w 89"/>
                <a:gd name="T17" fmla="*/ 0 h 46"/>
                <a:gd name="T18" fmla="*/ 0 w 89"/>
                <a:gd name="T19" fmla="*/ 15 h 46"/>
                <a:gd name="T20" fmla="*/ 0 w 89"/>
                <a:gd name="T21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46">
                  <a:moveTo>
                    <a:pt x="0" y="15"/>
                  </a:moveTo>
                  <a:lnTo>
                    <a:pt x="9" y="40"/>
                  </a:lnTo>
                  <a:lnTo>
                    <a:pt x="74" y="46"/>
                  </a:lnTo>
                  <a:lnTo>
                    <a:pt x="89" y="4"/>
                  </a:lnTo>
                  <a:lnTo>
                    <a:pt x="68" y="0"/>
                  </a:lnTo>
                  <a:lnTo>
                    <a:pt x="63" y="27"/>
                  </a:lnTo>
                  <a:lnTo>
                    <a:pt x="36" y="27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8" name="Freeform 50"/>
            <p:cNvSpPr>
              <a:spLocks/>
            </p:cNvSpPr>
            <p:nvPr/>
          </p:nvSpPr>
          <p:spPr bwMode="auto">
            <a:xfrm>
              <a:off x="1340" y="2044"/>
              <a:ext cx="58" cy="89"/>
            </a:xfrm>
            <a:custGeom>
              <a:avLst/>
              <a:gdLst>
                <a:gd name="T0" fmla="*/ 0 w 116"/>
                <a:gd name="T1" fmla="*/ 0 h 179"/>
                <a:gd name="T2" fmla="*/ 74 w 116"/>
                <a:gd name="T3" fmla="*/ 55 h 179"/>
                <a:gd name="T4" fmla="*/ 116 w 116"/>
                <a:gd name="T5" fmla="*/ 122 h 179"/>
                <a:gd name="T6" fmla="*/ 116 w 116"/>
                <a:gd name="T7" fmla="*/ 179 h 179"/>
                <a:gd name="T8" fmla="*/ 55 w 116"/>
                <a:gd name="T9" fmla="*/ 116 h 179"/>
                <a:gd name="T10" fmla="*/ 29 w 116"/>
                <a:gd name="T11" fmla="*/ 57 h 179"/>
                <a:gd name="T12" fmla="*/ 2 w 116"/>
                <a:gd name="T13" fmla="*/ 29 h 179"/>
                <a:gd name="T14" fmla="*/ 0 w 116"/>
                <a:gd name="T15" fmla="*/ 0 h 179"/>
                <a:gd name="T16" fmla="*/ 0 w 116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79">
                  <a:moveTo>
                    <a:pt x="0" y="0"/>
                  </a:moveTo>
                  <a:lnTo>
                    <a:pt x="74" y="55"/>
                  </a:lnTo>
                  <a:lnTo>
                    <a:pt x="116" y="122"/>
                  </a:lnTo>
                  <a:lnTo>
                    <a:pt x="116" y="179"/>
                  </a:lnTo>
                  <a:lnTo>
                    <a:pt x="55" y="116"/>
                  </a:lnTo>
                  <a:lnTo>
                    <a:pt x="29" y="57"/>
                  </a:lnTo>
                  <a:lnTo>
                    <a:pt x="2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19" name="Freeform 51"/>
            <p:cNvSpPr>
              <a:spLocks/>
            </p:cNvSpPr>
            <p:nvPr/>
          </p:nvSpPr>
          <p:spPr bwMode="auto">
            <a:xfrm>
              <a:off x="1136" y="2096"/>
              <a:ext cx="259" cy="94"/>
            </a:xfrm>
            <a:custGeom>
              <a:avLst/>
              <a:gdLst>
                <a:gd name="T0" fmla="*/ 232 w 517"/>
                <a:gd name="T1" fmla="*/ 1 h 188"/>
                <a:gd name="T2" fmla="*/ 137 w 517"/>
                <a:gd name="T3" fmla="*/ 39 h 188"/>
                <a:gd name="T4" fmla="*/ 63 w 517"/>
                <a:gd name="T5" fmla="*/ 83 h 188"/>
                <a:gd name="T6" fmla="*/ 19 w 517"/>
                <a:gd name="T7" fmla="*/ 129 h 188"/>
                <a:gd name="T8" fmla="*/ 0 w 517"/>
                <a:gd name="T9" fmla="*/ 146 h 188"/>
                <a:gd name="T10" fmla="*/ 17 w 517"/>
                <a:gd name="T11" fmla="*/ 173 h 188"/>
                <a:gd name="T12" fmla="*/ 69 w 517"/>
                <a:gd name="T13" fmla="*/ 186 h 188"/>
                <a:gd name="T14" fmla="*/ 114 w 517"/>
                <a:gd name="T15" fmla="*/ 159 h 188"/>
                <a:gd name="T16" fmla="*/ 149 w 517"/>
                <a:gd name="T17" fmla="*/ 117 h 188"/>
                <a:gd name="T18" fmla="*/ 206 w 517"/>
                <a:gd name="T19" fmla="*/ 95 h 188"/>
                <a:gd name="T20" fmla="*/ 276 w 517"/>
                <a:gd name="T21" fmla="*/ 85 h 188"/>
                <a:gd name="T22" fmla="*/ 329 w 517"/>
                <a:gd name="T23" fmla="*/ 85 h 188"/>
                <a:gd name="T24" fmla="*/ 407 w 517"/>
                <a:gd name="T25" fmla="*/ 102 h 188"/>
                <a:gd name="T26" fmla="*/ 445 w 517"/>
                <a:gd name="T27" fmla="*/ 121 h 188"/>
                <a:gd name="T28" fmla="*/ 403 w 517"/>
                <a:gd name="T29" fmla="*/ 150 h 188"/>
                <a:gd name="T30" fmla="*/ 371 w 517"/>
                <a:gd name="T31" fmla="*/ 157 h 188"/>
                <a:gd name="T32" fmla="*/ 413 w 517"/>
                <a:gd name="T33" fmla="*/ 169 h 188"/>
                <a:gd name="T34" fmla="*/ 458 w 517"/>
                <a:gd name="T35" fmla="*/ 188 h 188"/>
                <a:gd name="T36" fmla="*/ 500 w 517"/>
                <a:gd name="T37" fmla="*/ 174 h 188"/>
                <a:gd name="T38" fmla="*/ 517 w 517"/>
                <a:gd name="T39" fmla="*/ 110 h 188"/>
                <a:gd name="T40" fmla="*/ 470 w 517"/>
                <a:gd name="T41" fmla="*/ 58 h 188"/>
                <a:gd name="T42" fmla="*/ 413 w 517"/>
                <a:gd name="T43" fmla="*/ 45 h 188"/>
                <a:gd name="T44" fmla="*/ 354 w 517"/>
                <a:gd name="T45" fmla="*/ 17 h 188"/>
                <a:gd name="T46" fmla="*/ 320 w 517"/>
                <a:gd name="T47" fmla="*/ 0 h 188"/>
                <a:gd name="T48" fmla="*/ 289 w 517"/>
                <a:gd name="T49" fmla="*/ 11 h 188"/>
                <a:gd name="T50" fmla="*/ 274 w 517"/>
                <a:gd name="T51" fmla="*/ 41 h 188"/>
                <a:gd name="T52" fmla="*/ 251 w 517"/>
                <a:gd name="T53" fmla="*/ 11 h 188"/>
                <a:gd name="T54" fmla="*/ 232 w 517"/>
                <a:gd name="T55" fmla="*/ 1 h 188"/>
                <a:gd name="T56" fmla="*/ 232 w 517"/>
                <a:gd name="T57" fmla="*/ 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7" h="188">
                  <a:moveTo>
                    <a:pt x="232" y="1"/>
                  </a:moveTo>
                  <a:lnTo>
                    <a:pt x="137" y="39"/>
                  </a:lnTo>
                  <a:lnTo>
                    <a:pt x="63" y="83"/>
                  </a:lnTo>
                  <a:lnTo>
                    <a:pt x="19" y="129"/>
                  </a:lnTo>
                  <a:lnTo>
                    <a:pt x="0" y="146"/>
                  </a:lnTo>
                  <a:lnTo>
                    <a:pt x="17" y="173"/>
                  </a:lnTo>
                  <a:lnTo>
                    <a:pt x="69" y="186"/>
                  </a:lnTo>
                  <a:lnTo>
                    <a:pt x="114" y="159"/>
                  </a:lnTo>
                  <a:lnTo>
                    <a:pt x="149" y="117"/>
                  </a:lnTo>
                  <a:lnTo>
                    <a:pt x="206" y="95"/>
                  </a:lnTo>
                  <a:lnTo>
                    <a:pt x="276" y="85"/>
                  </a:lnTo>
                  <a:lnTo>
                    <a:pt x="329" y="85"/>
                  </a:lnTo>
                  <a:lnTo>
                    <a:pt x="407" y="102"/>
                  </a:lnTo>
                  <a:lnTo>
                    <a:pt x="445" y="121"/>
                  </a:lnTo>
                  <a:lnTo>
                    <a:pt x="403" y="150"/>
                  </a:lnTo>
                  <a:lnTo>
                    <a:pt x="371" y="157"/>
                  </a:lnTo>
                  <a:lnTo>
                    <a:pt x="413" y="169"/>
                  </a:lnTo>
                  <a:lnTo>
                    <a:pt x="458" y="188"/>
                  </a:lnTo>
                  <a:lnTo>
                    <a:pt x="500" y="174"/>
                  </a:lnTo>
                  <a:lnTo>
                    <a:pt x="517" y="110"/>
                  </a:lnTo>
                  <a:lnTo>
                    <a:pt x="470" y="58"/>
                  </a:lnTo>
                  <a:lnTo>
                    <a:pt x="413" y="45"/>
                  </a:lnTo>
                  <a:lnTo>
                    <a:pt x="354" y="17"/>
                  </a:lnTo>
                  <a:lnTo>
                    <a:pt x="320" y="0"/>
                  </a:lnTo>
                  <a:lnTo>
                    <a:pt x="289" y="11"/>
                  </a:lnTo>
                  <a:lnTo>
                    <a:pt x="274" y="41"/>
                  </a:lnTo>
                  <a:lnTo>
                    <a:pt x="251" y="11"/>
                  </a:lnTo>
                  <a:lnTo>
                    <a:pt x="232" y="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0" name="Freeform 52"/>
            <p:cNvSpPr>
              <a:spLocks/>
            </p:cNvSpPr>
            <p:nvPr/>
          </p:nvSpPr>
          <p:spPr bwMode="auto">
            <a:xfrm>
              <a:off x="1322" y="1958"/>
              <a:ext cx="52" cy="8"/>
            </a:xfrm>
            <a:custGeom>
              <a:avLst/>
              <a:gdLst>
                <a:gd name="T0" fmla="*/ 0 w 103"/>
                <a:gd name="T1" fmla="*/ 2 h 17"/>
                <a:gd name="T2" fmla="*/ 36 w 103"/>
                <a:gd name="T3" fmla="*/ 0 h 17"/>
                <a:gd name="T4" fmla="*/ 103 w 103"/>
                <a:gd name="T5" fmla="*/ 8 h 17"/>
                <a:gd name="T6" fmla="*/ 70 w 103"/>
                <a:gd name="T7" fmla="*/ 17 h 17"/>
                <a:gd name="T8" fmla="*/ 21 w 103"/>
                <a:gd name="T9" fmla="*/ 13 h 17"/>
                <a:gd name="T10" fmla="*/ 0 w 103"/>
                <a:gd name="T11" fmla="*/ 2 h 17"/>
                <a:gd name="T12" fmla="*/ 0 w 10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7">
                  <a:moveTo>
                    <a:pt x="0" y="2"/>
                  </a:moveTo>
                  <a:lnTo>
                    <a:pt x="36" y="0"/>
                  </a:lnTo>
                  <a:lnTo>
                    <a:pt x="103" y="8"/>
                  </a:lnTo>
                  <a:lnTo>
                    <a:pt x="70" y="17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1" name="Freeform 53"/>
            <p:cNvSpPr>
              <a:spLocks/>
            </p:cNvSpPr>
            <p:nvPr/>
          </p:nvSpPr>
          <p:spPr bwMode="auto">
            <a:xfrm>
              <a:off x="1178" y="2126"/>
              <a:ext cx="162" cy="61"/>
            </a:xfrm>
            <a:custGeom>
              <a:avLst/>
              <a:gdLst>
                <a:gd name="T0" fmla="*/ 325 w 325"/>
                <a:gd name="T1" fmla="*/ 90 h 122"/>
                <a:gd name="T2" fmla="*/ 249 w 325"/>
                <a:gd name="T3" fmla="*/ 82 h 122"/>
                <a:gd name="T4" fmla="*/ 196 w 325"/>
                <a:gd name="T5" fmla="*/ 75 h 122"/>
                <a:gd name="T6" fmla="*/ 167 w 325"/>
                <a:gd name="T7" fmla="*/ 73 h 122"/>
                <a:gd name="T8" fmla="*/ 150 w 325"/>
                <a:gd name="T9" fmla="*/ 56 h 122"/>
                <a:gd name="T10" fmla="*/ 150 w 325"/>
                <a:gd name="T11" fmla="*/ 0 h 122"/>
                <a:gd name="T12" fmla="*/ 57 w 325"/>
                <a:gd name="T13" fmla="*/ 52 h 122"/>
                <a:gd name="T14" fmla="*/ 0 w 325"/>
                <a:gd name="T15" fmla="*/ 115 h 122"/>
                <a:gd name="T16" fmla="*/ 65 w 325"/>
                <a:gd name="T17" fmla="*/ 122 h 122"/>
                <a:gd name="T18" fmla="*/ 103 w 325"/>
                <a:gd name="T19" fmla="*/ 122 h 122"/>
                <a:gd name="T20" fmla="*/ 141 w 325"/>
                <a:gd name="T21" fmla="*/ 111 h 122"/>
                <a:gd name="T22" fmla="*/ 165 w 325"/>
                <a:gd name="T23" fmla="*/ 99 h 122"/>
                <a:gd name="T24" fmla="*/ 215 w 325"/>
                <a:gd name="T25" fmla="*/ 92 h 122"/>
                <a:gd name="T26" fmla="*/ 325 w 325"/>
                <a:gd name="T27" fmla="*/ 90 h 122"/>
                <a:gd name="T28" fmla="*/ 325 w 325"/>
                <a:gd name="T29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122">
                  <a:moveTo>
                    <a:pt x="325" y="90"/>
                  </a:moveTo>
                  <a:lnTo>
                    <a:pt x="249" y="82"/>
                  </a:lnTo>
                  <a:lnTo>
                    <a:pt x="196" y="75"/>
                  </a:lnTo>
                  <a:lnTo>
                    <a:pt x="167" y="73"/>
                  </a:lnTo>
                  <a:lnTo>
                    <a:pt x="150" y="56"/>
                  </a:lnTo>
                  <a:lnTo>
                    <a:pt x="150" y="0"/>
                  </a:lnTo>
                  <a:lnTo>
                    <a:pt x="57" y="52"/>
                  </a:lnTo>
                  <a:lnTo>
                    <a:pt x="0" y="115"/>
                  </a:lnTo>
                  <a:lnTo>
                    <a:pt x="65" y="122"/>
                  </a:lnTo>
                  <a:lnTo>
                    <a:pt x="103" y="122"/>
                  </a:lnTo>
                  <a:lnTo>
                    <a:pt x="141" y="111"/>
                  </a:lnTo>
                  <a:lnTo>
                    <a:pt x="165" y="99"/>
                  </a:lnTo>
                  <a:lnTo>
                    <a:pt x="215" y="92"/>
                  </a:lnTo>
                  <a:lnTo>
                    <a:pt x="325" y="90"/>
                  </a:lnTo>
                  <a:lnTo>
                    <a:pt x="32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2" name="Freeform 54"/>
            <p:cNvSpPr>
              <a:spLocks/>
            </p:cNvSpPr>
            <p:nvPr/>
          </p:nvSpPr>
          <p:spPr bwMode="auto">
            <a:xfrm>
              <a:off x="1191" y="2179"/>
              <a:ext cx="131" cy="26"/>
            </a:xfrm>
            <a:custGeom>
              <a:avLst/>
              <a:gdLst>
                <a:gd name="T0" fmla="*/ 45 w 262"/>
                <a:gd name="T1" fmla="*/ 4 h 51"/>
                <a:gd name="T2" fmla="*/ 110 w 262"/>
                <a:gd name="T3" fmla="*/ 42 h 51"/>
                <a:gd name="T4" fmla="*/ 192 w 262"/>
                <a:gd name="T5" fmla="*/ 40 h 51"/>
                <a:gd name="T6" fmla="*/ 262 w 262"/>
                <a:gd name="T7" fmla="*/ 9 h 51"/>
                <a:gd name="T8" fmla="*/ 228 w 262"/>
                <a:gd name="T9" fmla="*/ 44 h 51"/>
                <a:gd name="T10" fmla="*/ 180 w 262"/>
                <a:gd name="T11" fmla="*/ 51 h 51"/>
                <a:gd name="T12" fmla="*/ 102 w 262"/>
                <a:gd name="T13" fmla="*/ 47 h 51"/>
                <a:gd name="T14" fmla="*/ 55 w 262"/>
                <a:gd name="T15" fmla="*/ 40 h 51"/>
                <a:gd name="T16" fmla="*/ 0 w 262"/>
                <a:gd name="T17" fmla="*/ 0 h 51"/>
                <a:gd name="T18" fmla="*/ 45 w 262"/>
                <a:gd name="T19" fmla="*/ 4 h 51"/>
                <a:gd name="T20" fmla="*/ 45 w 262"/>
                <a:gd name="T21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51">
                  <a:moveTo>
                    <a:pt x="45" y="4"/>
                  </a:moveTo>
                  <a:lnTo>
                    <a:pt x="110" y="42"/>
                  </a:lnTo>
                  <a:lnTo>
                    <a:pt x="192" y="40"/>
                  </a:lnTo>
                  <a:lnTo>
                    <a:pt x="262" y="9"/>
                  </a:lnTo>
                  <a:lnTo>
                    <a:pt x="228" y="44"/>
                  </a:lnTo>
                  <a:lnTo>
                    <a:pt x="180" y="51"/>
                  </a:lnTo>
                  <a:lnTo>
                    <a:pt x="102" y="47"/>
                  </a:lnTo>
                  <a:lnTo>
                    <a:pt x="55" y="40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3" name="Freeform 55"/>
            <p:cNvSpPr>
              <a:spLocks/>
            </p:cNvSpPr>
            <p:nvPr/>
          </p:nvSpPr>
          <p:spPr bwMode="auto">
            <a:xfrm>
              <a:off x="1153" y="2171"/>
              <a:ext cx="159" cy="118"/>
            </a:xfrm>
            <a:custGeom>
              <a:avLst/>
              <a:gdLst>
                <a:gd name="T0" fmla="*/ 116 w 317"/>
                <a:gd name="T1" fmla="*/ 34 h 235"/>
                <a:gd name="T2" fmla="*/ 127 w 317"/>
                <a:gd name="T3" fmla="*/ 78 h 235"/>
                <a:gd name="T4" fmla="*/ 184 w 317"/>
                <a:gd name="T5" fmla="*/ 118 h 235"/>
                <a:gd name="T6" fmla="*/ 317 w 317"/>
                <a:gd name="T7" fmla="*/ 119 h 235"/>
                <a:gd name="T8" fmla="*/ 266 w 317"/>
                <a:gd name="T9" fmla="*/ 178 h 235"/>
                <a:gd name="T10" fmla="*/ 277 w 317"/>
                <a:gd name="T11" fmla="*/ 199 h 235"/>
                <a:gd name="T12" fmla="*/ 205 w 317"/>
                <a:gd name="T13" fmla="*/ 190 h 235"/>
                <a:gd name="T14" fmla="*/ 125 w 317"/>
                <a:gd name="T15" fmla="*/ 199 h 235"/>
                <a:gd name="T16" fmla="*/ 85 w 317"/>
                <a:gd name="T17" fmla="*/ 211 h 235"/>
                <a:gd name="T18" fmla="*/ 68 w 317"/>
                <a:gd name="T19" fmla="*/ 235 h 235"/>
                <a:gd name="T20" fmla="*/ 0 w 317"/>
                <a:gd name="T21" fmla="*/ 167 h 235"/>
                <a:gd name="T22" fmla="*/ 49 w 317"/>
                <a:gd name="T23" fmla="*/ 106 h 235"/>
                <a:gd name="T24" fmla="*/ 28 w 317"/>
                <a:gd name="T25" fmla="*/ 24 h 235"/>
                <a:gd name="T26" fmla="*/ 70 w 317"/>
                <a:gd name="T27" fmla="*/ 0 h 235"/>
                <a:gd name="T28" fmla="*/ 116 w 317"/>
                <a:gd name="T29" fmla="*/ 34 h 235"/>
                <a:gd name="T30" fmla="*/ 116 w 317"/>
                <a:gd name="T31" fmla="*/ 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235">
                  <a:moveTo>
                    <a:pt x="116" y="34"/>
                  </a:moveTo>
                  <a:lnTo>
                    <a:pt x="127" y="78"/>
                  </a:lnTo>
                  <a:lnTo>
                    <a:pt x="184" y="118"/>
                  </a:lnTo>
                  <a:lnTo>
                    <a:pt x="317" y="119"/>
                  </a:lnTo>
                  <a:lnTo>
                    <a:pt x="266" y="178"/>
                  </a:lnTo>
                  <a:lnTo>
                    <a:pt x="277" y="199"/>
                  </a:lnTo>
                  <a:lnTo>
                    <a:pt x="205" y="190"/>
                  </a:lnTo>
                  <a:lnTo>
                    <a:pt x="125" y="199"/>
                  </a:lnTo>
                  <a:lnTo>
                    <a:pt x="85" y="211"/>
                  </a:lnTo>
                  <a:lnTo>
                    <a:pt x="68" y="235"/>
                  </a:lnTo>
                  <a:lnTo>
                    <a:pt x="0" y="167"/>
                  </a:lnTo>
                  <a:lnTo>
                    <a:pt x="49" y="106"/>
                  </a:lnTo>
                  <a:lnTo>
                    <a:pt x="28" y="24"/>
                  </a:lnTo>
                  <a:lnTo>
                    <a:pt x="70" y="0"/>
                  </a:lnTo>
                  <a:lnTo>
                    <a:pt x="116" y="34"/>
                  </a:lnTo>
                  <a:lnTo>
                    <a:pt x="11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4" name="Freeform 56"/>
            <p:cNvSpPr>
              <a:spLocks/>
            </p:cNvSpPr>
            <p:nvPr/>
          </p:nvSpPr>
          <p:spPr bwMode="auto">
            <a:xfrm>
              <a:off x="931" y="1600"/>
              <a:ext cx="551" cy="475"/>
            </a:xfrm>
            <a:custGeom>
              <a:avLst/>
              <a:gdLst>
                <a:gd name="T0" fmla="*/ 602 w 1102"/>
                <a:gd name="T1" fmla="*/ 249 h 951"/>
                <a:gd name="T2" fmla="*/ 519 w 1102"/>
                <a:gd name="T3" fmla="*/ 238 h 951"/>
                <a:gd name="T4" fmla="*/ 469 w 1102"/>
                <a:gd name="T5" fmla="*/ 240 h 951"/>
                <a:gd name="T6" fmla="*/ 414 w 1102"/>
                <a:gd name="T7" fmla="*/ 263 h 951"/>
                <a:gd name="T8" fmla="*/ 332 w 1102"/>
                <a:gd name="T9" fmla="*/ 270 h 951"/>
                <a:gd name="T10" fmla="*/ 260 w 1102"/>
                <a:gd name="T11" fmla="*/ 331 h 951"/>
                <a:gd name="T12" fmla="*/ 243 w 1102"/>
                <a:gd name="T13" fmla="*/ 413 h 951"/>
                <a:gd name="T14" fmla="*/ 306 w 1102"/>
                <a:gd name="T15" fmla="*/ 527 h 951"/>
                <a:gd name="T16" fmla="*/ 315 w 1102"/>
                <a:gd name="T17" fmla="*/ 648 h 951"/>
                <a:gd name="T18" fmla="*/ 315 w 1102"/>
                <a:gd name="T19" fmla="*/ 732 h 951"/>
                <a:gd name="T20" fmla="*/ 285 w 1102"/>
                <a:gd name="T21" fmla="*/ 772 h 951"/>
                <a:gd name="T22" fmla="*/ 228 w 1102"/>
                <a:gd name="T23" fmla="*/ 905 h 951"/>
                <a:gd name="T24" fmla="*/ 112 w 1102"/>
                <a:gd name="T25" fmla="*/ 951 h 951"/>
                <a:gd name="T26" fmla="*/ 87 w 1102"/>
                <a:gd name="T27" fmla="*/ 890 h 951"/>
                <a:gd name="T28" fmla="*/ 61 w 1102"/>
                <a:gd name="T29" fmla="*/ 835 h 951"/>
                <a:gd name="T30" fmla="*/ 28 w 1102"/>
                <a:gd name="T31" fmla="*/ 787 h 951"/>
                <a:gd name="T32" fmla="*/ 26 w 1102"/>
                <a:gd name="T33" fmla="*/ 719 h 951"/>
                <a:gd name="T34" fmla="*/ 0 w 1102"/>
                <a:gd name="T35" fmla="*/ 622 h 951"/>
                <a:gd name="T36" fmla="*/ 6 w 1102"/>
                <a:gd name="T37" fmla="*/ 447 h 951"/>
                <a:gd name="T38" fmla="*/ 45 w 1102"/>
                <a:gd name="T39" fmla="*/ 331 h 951"/>
                <a:gd name="T40" fmla="*/ 116 w 1102"/>
                <a:gd name="T41" fmla="*/ 211 h 951"/>
                <a:gd name="T42" fmla="*/ 239 w 1102"/>
                <a:gd name="T43" fmla="*/ 90 h 951"/>
                <a:gd name="T44" fmla="*/ 424 w 1102"/>
                <a:gd name="T45" fmla="*/ 14 h 951"/>
                <a:gd name="T46" fmla="*/ 589 w 1102"/>
                <a:gd name="T47" fmla="*/ 0 h 951"/>
                <a:gd name="T48" fmla="*/ 756 w 1102"/>
                <a:gd name="T49" fmla="*/ 27 h 951"/>
                <a:gd name="T50" fmla="*/ 886 w 1102"/>
                <a:gd name="T51" fmla="*/ 90 h 951"/>
                <a:gd name="T52" fmla="*/ 984 w 1102"/>
                <a:gd name="T53" fmla="*/ 168 h 951"/>
                <a:gd name="T54" fmla="*/ 1055 w 1102"/>
                <a:gd name="T55" fmla="*/ 274 h 951"/>
                <a:gd name="T56" fmla="*/ 1095 w 1102"/>
                <a:gd name="T57" fmla="*/ 390 h 951"/>
                <a:gd name="T58" fmla="*/ 1100 w 1102"/>
                <a:gd name="T59" fmla="*/ 531 h 951"/>
                <a:gd name="T60" fmla="*/ 1095 w 1102"/>
                <a:gd name="T61" fmla="*/ 666 h 951"/>
                <a:gd name="T62" fmla="*/ 1102 w 1102"/>
                <a:gd name="T63" fmla="*/ 706 h 951"/>
                <a:gd name="T64" fmla="*/ 1079 w 1102"/>
                <a:gd name="T65" fmla="*/ 700 h 951"/>
                <a:gd name="T66" fmla="*/ 1053 w 1102"/>
                <a:gd name="T67" fmla="*/ 745 h 951"/>
                <a:gd name="T68" fmla="*/ 1043 w 1102"/>
                <a:gd name="T69" fmla="*/ 787 h 951"/>
                <a:gd name="T70" fmla="*/ 1022 w 1102"/>
                <a:gd name="T71" fmla="*/ 660 h 951"/>
                <a:gd name="T72" fmla="*/ 1000 w 1102"/>
                <a:gd name="T73" fmla="*/ 536 h 951"/>
                <a:gd name="T74" fmla="*/ 979 w 1102"/>
                <a:gd name="T75" fmla="*/ 375 h 951"/>
                <a:gd name="T76" fmla="*/ 950 w 1102"/>
                <a:gd name="T77" fmla="*/ 299 h 951"/>
                <a:gd name="T78" fmla="*/ 878 w 1102"/>
                <a:gd name="T79" fmla="*/ 247 h 951"/>
                <a:gd name="T80" fmla="*/ 844 w 1102"/>
                <a:gd name="T81" fmla="*/ 247 h 951"/>
                <a:gd name="T82" fmla="*/ 829 w 1102"/>
                <a:gd name="T83" fmla="*/ 225 h 951"/>
                <a:gd name="T84" fmla="*/ 796 w 1102"/>
                <a:gd name="T85" fmla="*/ 242 h 951"/>
                <a:gd name="T86" fmla="*/ 770 w 1102"/>
                <a:gd name="T87" fmla="*/ 223 h 951"/>
                <a:gd name="T88" fmla="*/ 722 w 1102"/>
                <a:gd name="T89" fmla="*/ 236 h 951"/>
                <a:gd name="T90" fmla="*/ 684 w 1102"/>
                <a:gd name="T91" fmla="*/ 217 h 951"/>
                <a:gd name="T92" fmla="*/ 659 w 1102"/>
                <a:gd name="T93" fmla="*/ 242 h 951"/>
                <a:gd name="T94" fmla="*/ 602 w 1102"/>
                <a:gd name="T95" fmla="*/ 249 h 951"/>
                <a:gd name="T96" fmla="*/ 602 w 1102"/>
                <a:gd name="T97" fmla="*/ 24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2" h="951">
                  <a:moveTo>
                    <a:pt x="602" y="249"/>
                  </a:moveTo>
                  <a:lnTo>
                    <a:pt x="519" y="238"/>
                  </a:lnTo>
                  <a:lnTo>
                    <a:pt x="469" y="240"/>
                  </a:lnTo>
                  <a:lnTo>
                    <a:pt x="414" y="263"/>
                  </a:lnTo>
                  <a:lnTo>
                    <a:pt x="332" y="270"/>
                  </a:lnTo>
                  <a:lnTo>
                    <a:pt x="260" y="331"/>
                  </a:lnTo>
                  <a:lnTo>
                    <a:pt x="243" y="413"/>
                  </a:lnTo>
                  <a:lnTo>
                    <a:pt x="306" y="527"/>
                  </a:lnTo>
                  <a:lnTo>
                    <a:pt x="315" y="648"/>
                  </a:lnTo>
                  <a:lnTo>
                    <a:pt x="315" y="732"/>
                  </a:lnTo>
                  <a:lnTo>
                    <a:pt x="285" y="772"/>
                  </a:lnTo>
                  <a:lnTo>
                    <a:pt x="228" y="905"/>
                  </a:lnTo>
                  <a:lnTo>
                    <a:pt x="112" y="951"/>
                  </a:lnTo>
                  <a:lnTo>
                    <a:pt x="87" y="890"/>
                  </a:lnTo>
                  <a:lnTo>
                    <a:pt x="61" y="835"/>
                  </a:lnTo>
                  <a:lnTo>
                    <a:pt x="28" y="787"/>
                  </a:lnTo>
                  <a:lnTo>
                    <a:pt x="26" y="719"/>
                  </a:lnTo>
                  <a:lnTo>
                    <a:pt x="0" y="622"/>
                  </a:lnTo>
                  <a:lnTo>
                    <a:pt x="6" y="447"/>
                  </a:lnTo>
                  <a:lnTo>
                    <a:pt x="45" y="331"/>
                  </a:lnTo>
                  <a:lnTo>
                    <a:pt x="116" y="211"/>
                  </a:lnTo>
                  <a:lnTo>
                    <a:pt x="239" y="90"/>
                  </a:lnTo>
                  <a:lnTo>
                    <a:pt x="424" y="14"/>
                  </a:lnTo>
                  <a:lnTo>
                    <a:pt x="589" y="0"/>
                  </a:lnTo>
                  <a:lnTo>
                    <a:pt x="756" y="27"/>
                  </a:lnTo>
                  <a:lnTo>
                    <a:pt x="886" y="90"/>
                  </a:lnTo>
                  <a:lnTo>
                    <a:pt x="984" y="168"/>
                  </a:lnTo>
                  <a:lnTo>
                    <a:pt x="1055" y="274"/>
                  </a:lnTo>
                  <a:lnTo>
                    <a:pt x="1095" y="390"/>
                  </a:lnTo>
                  <a:lnTo>
                    <a:pt x="1100" y="531"/>
                  </a:lnTo>
                  <a:lnTo>
                    <a:pt x="1095" y="666"/>
                  </a:lnTo>
                  <a:lnTo>
                    <a:pt x="1102" y="706"/>
                  </a:lnTo>
                  <a:lnTo>
                    <a:pt x="1079" y="700"/>
                  </a:lnTo>
                  <a:lnTo>
                    <a:pt x="1053" y="745"/>
                  </a:lnTo>
                  <a:lnTo>
                    <a:pt x="1043" y="787"/>
                  </a:lnTo>
                  <a:lnTo>
                    <a:pt x="1022" y="660"/>
                  </a:lnTo>
                  <a:lnTo>
                    <a:pt x="1000" y="536"/>
                  </a:lnTo>
                  <a:lnTo>
                    <a:pt x="979" y="375"/>
                  </a:lnTo>
                  <a:lnTo>
                    <a:pt x="950" y="299"/>
                  </a:lnTo>
                  <a:lnTo>
                    <a:pt x="878" y="247"/>
                  </a:lnTo>
                  <a:lnTo>
                    <a:pt x="844" y="247"/>
                  </a:lnTo>
                  <a:lnTo>
                    <a:pt x="829" y="225"/>
                  </a:lnTo>
                  <a:lnTo>
                    <a:pt x="796" y="242"/>
                  </a:lnTo>
                  <a:lnTo>
                    <a:pt x="770" y="223"/>
                  </a:lnTo>
                  <a:lnTo>
                    <a:pt x="722" y="236"/>
                  </a:lnTo>
                  <a:lnTo>
                    <a:pt x="684" y="217"/>
                  </a:lnTo>
                  <a:lnTo>
                    <a:pt x="659" y="242"/>
                  </a:lnTo>
                  <a:lnTo>
                    <a:pt x="602" y="249"/>
                  </a:lnTo>
                  <a:lnTo>
                    <a:pt x="602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5" name="Freeform 57"/>
            <p:cNvSpPr>
              <a:spLocks/>
            </p:cNvSpPr>
            <p:nvPr/>
          </p:nvSpPr>
          <p:spPr bwMode="auto">
            <a:xfrm>
              <a:off x="920" y="1954"/>
              <a:ext cx="433" cy="467"/>
            </a:xfrm>
            <a:custGeom>
              <a:avLst/>
              <a:gdLst>
                <a:gd name="T0" fmla="*/ 211 w 865"/>
                <a:gd name="T1" fmla="*/ 103 h 936"/>
                <a:gd name="T2" fmla="*/ 300 w 865"/>
                <a:gd name="T3" fmla="*/ 276 h 936"/>
                <a:gd name="T4" fmla="*/ 390 w 865"/>
                <a:gd name="T5" fmla="*/ 362 h 936"/>
                <a:gd name="T6" fmla="*/ 498 w 865"/>
                <a:gd name="T7" fmla="*/ 274 h 936"/>
                <a:gd name="T8" fmla="*/ 443 w 865"/>
                <a:gd name="T9" fmla="*/ 432 h 936"/>
                <a:gd name="T10" fmla="*/ 479 w 865"/>
                <a:gd name="T11" fmla="*/ 580 h 936"/>
                <a:gd name="T12" fmla="*/ 564 w 865"/>
                <a:gd name="T13" fmla="*/ 717 h 936"/>
                <a:gd name="T14" fmla="*/ 640 w 865"/>
                <a:gd name="T15" fmla="*/ 759 h 936"/>
                <a:gd name="T16" fmla="*/ 777 w 865"/>
                <a:gd name="T17" fmla="*/ 759 h 936"/>
                <a:gd name="T18" fmla="*/ 865 w 865"/>
                <a:gd name="T19" fmla="*/ 738 h 936"/>
                <a:gd name="T20" fmla="*/ 756 w 865"/>
                <a:gd name="T21" fmla="*/ 795 h 936"/>
                <a:gd name="T22" fmla="*/ 756 w 865"/>
                <a:gd name="T23" fmla="*/ 863 h 936"/>
                <a:gd name="T24" fmla="*/ 703 w 865"/>
                <a:gd name="T25" fmla="*/ 905 h 936"/>
                <a:gd name="T26" fmla="*/ 694 w 865"/>
                <a:gd name="T27" fmla="*/ 936 h 936"/>
                <a:gd name="T28" fmla="*/ 583 w 865"/>
                <a:gd name="T29" fmla="*/ 890 h 936"/>
                <a:gd name="T30" fmla="*/ 469 w 865"/>
                <a:gd name="T31" fmla="*/ 852 h 936"/>
                <a:gd name="T32" fmla="*/ 348 w 865"/>
                <a:gd name="T33" fmla="*/ 820 h 936"/>
                <a:gd name="T34" fmla="*/ 306 w 865"/>
                <a:gd name="T35" fmla="*/ 810 h 936"/>
                <a:gd name="T36" fmla="*/ 201 w 865"/>
                <a:gd name="T37" fmla="*/ 692 h 936"/>
                <a:gd name="T38" fmla="*/ 196 w 865"/>
                <a:gd name="T39" fmla="*/ 479 h 936"/>
                <a:gd name="T40" fmla="*/ 167 w 865"/>
                <a:gd name="T41" fmla="*/ 396 h 936"/>
                <a:gd name="T42" fmla="*/ 133 w 865"/>
                <a:gd name="T43" fmla="*/ 382 h 936"/>
                <a:gd name="T44" fmla="*/ 103 w 865"/>
                <a:gd name="T45" fmla="*/ 343 h 936"/>
                <a:gd name="T46" fmla="*/ 27 w 865"/>
                <a:gd name="T47" fmla="*/ 200 h 936"/>
                <a:gd name="T48" fmla="*/ 0 w 865"/>
                <a:gd name="T49" fmla="*/ 116 h 936"/>
                <a:gd name="T50" fmla="*/ 13 w 865"/>
                <a:gd name="T51" fmla="*/ 29 h 936"/>
                <a:gd name="T52" fmla="*/ 55 w 865"/>
                <a:gd name="T53" fmla="*/ 0 h 936"/>
                <a:gd name="T54" fmla="*/ 25 w 865"/>
                <a:gd name="T55" fmla="*/ 48 h 936"/>
                <a:gd name="T56" fmla="*/ 13 w 865"/>
                <a:gd name="T57" fmla="*/ 111 h 936"/>
                <a:gd name="T58" fmla="*/ 28 w 865"/>
                <a:gd name="T59" fmla="*/ 137 h 936"/>
                <a:gd name="T60" fmla="*/ 63 w 865"/>
                <a:gd name="T61" fmla="*/ 73 h 936"/>
                <a:gd name="T62" fmla="*/ 84 w 865"/>
                <a:gd name="T63" fmla="*/ 116 h 936"/>
                <a:gd name="T64" fmla="*/ 70 w 865"/>
                <a:gd name="T65" fmla="*/ 158 h 936"/>
                <a:gd name="T66" fmla="*/ 84 w 865"/>
                <a:gd name="T67" fmla="*/ 204 h 936"/>
                <a:gd name="T68" fmla="*/ 106 w 865"/>
                <a:gd name="T69" fmla="*/ 145 h 936"/>
                <a:gd name="T70" fmla="*/ 154 w 865"/>
                <a:gd name="T71" fmla="*/ 111 h 936"/>
                <a:gd name="T72" fmla="*/ 211 w 865"/>
                <a:gd name="T73" fmla="*/ 103 h 936"/>
                <a:gd name="T74" fmla="*/ 211 w 865"/>
                <a:gd name="T75" fmla="*/ 103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5" h="936">
                  <a:moveTo>
                    <a:pt x="211" y="103"/>
                  </a:moveTo>
                  <a:lnTo>
                    <a:pt x="300" y="276"/>
                  </a:lnTo>
                  <a:lnTo>
                    <a:pt x="390" y="362"/>
                  </a:lnTo>
                  <a:lnTo>
                    <a:pt x="498" y="274"/>
                  </a:lnTo>
                  <a:lnTo>
                    <a:pt x="443" y="432"/>
                  </a:lnTo>
                  <a:lnTo>
                    <a:pt x="479" y="580"/>
                  </a:lnTo>
                  <a:lnTo>
                    <a:pt x="564" y="717"/>
                  </a:lnTo>
                  <a:lnTo>
                    <a:pt x="640" y="759"/>
                  </a:lnTo>
                  <a:lnTo>
                    <a:pt x="777" y="759"/>
                  </a:lnTo>
                  <a:lnTo>
                    <a:pt x="865" y="738"/>
                  </a:lnTo>
                  <a:lnTo>
                    <a:pt x="756" y="795"/>
                  </a:lnTo>
                  <a:lnTo>
                    <a:pt x="756" y="863"/>
                  </a:lnTo>
                  <a:lnTo>
                    <a:pt x="703" y="905"/>
                  </a:lnTo>
                  <a:lnTo>
                    <a:pt x="694" y="936"/>
                  </a:lnTo>
                  <a:lnTo>
                    <a:pt x="583" y="890"/>
                  </a:lnTo>
                  <a:lnTo>
                    <a:pt x="469" y="852"/>
                  </a:lnTo>
                  <a:lnTo>
                    <a:pt x="348" y="820"/>
                  </a:lnTo>
                  <a:lnTo>
                    <a:pt x="306" y="810"/>
                  </a:lnTo>
                  <a:lnTo>
                    <a:pt x="201" y="692"/>
                  </a:lnTo>
                  <a:lnTo>
                    <a:pt x="196" y="479"/>
                  </a:lnTo>
                  <a:lnTo>
                    <a:pt x="167" y="396"/>
                  </a:lnTo>
                  <a:lnTo>
                    <a:pt x="133" y="382"/>
                  </a:lnTo>
                  <a:lnTo>
                    <a:pt x="103" y="343"/>
                  </a:lnTo>
                  <a:lnTo>
                    <a:pt x="27" y="200"/>
                  </a:lnTo>
                  <a:lnTo>
                    <a:pt x="0" y="116"/>
                  </a:lnTo>
                  <a:lnTo>
                    <a:pt x="13" y="29"/>
                  </a:lnTo>
                  <a:lnTo>
                    <a:pt x="55" y="0"/>
                  </a:lnTo>
                  <a:lnTo>
                    <a:pt x="25" y="48"/>
                  </a:lnTo>
                  <a:lnTo>
                    <a:pt x="13" y="111"/>
                  </a:lnTo>
                  <a:lnTo>
                    <a:pt x="28" y="137"/>
                  </a:lnTo>
                  <a:lnTo>
                    <a:pt x="63" y="73"/>
                  </a:lnTo>
                  <a:lnTo>
                    <a:pt x="84" y="116"/>
                  </a:lnTo>
                  <a:lnTo>
                    <a:pt x="70" y="158"/>
                  </a:lnTo>
                  <a:lnTo>
                    <a:pt x="84" y="204"/>
                  </a:lnTo>
                  <a:lnTo>
                    <a:pt x="106" y="145"/>
                  </a:lnTo>
                  <a:lnTo>
                    <a:pt x="154" y="111"/>
                  </a:lnTo>
                  <a:lnTo>
                    <a:pt x="211" y="103"/>
                  </a:lnTo>
                  <a:lnTo>
                    <a:pt x="211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6" name="Freeform 58"/>
            <p:cNvSpPr>
              <a:spLocks/>
            </p:cNvSpPr>
            <p:nvPr/>
          </p:nvSpPr>
          <p:spPr bwMode="auto">
            <a:xfrm>
              <a:off x="1347" y="2006"/>
              <a:ext cx="116" cy="389"/>
            </a:xfrm>
            <a:custGeom>
              <a:avLst/>
              <a:gdLst>
                <a:gd name="T0" fmla="*/ 225 w 232"/>
                <a:gd name="T1" fmla="*/ 0 h 777"/>
                <a:gd name="T2" fmla="*/ 232 w 232"/>
                <a:gd name="T3" fmla="*/ 124 h 777"/>
                <a:gd name="T4" fmla="*/ 221 w 232"/>
                <a:gd name="T5" fmla="*/ 243 h 777"/>
                <a:gd name="T6" fmla="*/ 187 w 232"/>
                <a:gd name="T7" fmla="*/ 393 h 777"/>
                <a:gd name="T8" fmla="*/ 139 w 232"/>
                <a:gd name="T9" fmla="*/ 494 h 777"/>
                <a:gd name="T10" fmla="*/ 122 w 232"/>
                <a:gd name="T11" fmla="*/ 523 h 777"/>
                <a:gd name="T12" fmla="*/ 122 w 232"/>
                <a:gd name="T13" fmla="*/ 620 h 777"/>
                <a:gd name="T14" fmla="*/ 74 w 232"/>
                <a:gd name="T15" fmla="*/ 709 h 777"/>
                <a:gd name="T16" fmla="*/ 0 w 232"/>
                <a:gd name="T17" fmla="*/ 777 h 777"/>
                <a:gd name="T18" fmla="*/ 78 w 232"/>
                <a:gd name="T19" fmla="*/ 684 h 777"/>
                <a:gd name="T20" fmla="*/ 95 w 232"/>
                <a:gd name="T21" fmla="*/ 582 h 777"/>
                <a:gd name="T22" fmla="*/ 92 w 232"/>
                <a:gd name="T23" fmla="*/ 570 h 777"/>
                <a:gd name="T24" fmla="*/ 59 w 232"/>
                <a:gd name="T25" fmla="*/ 585 h 777"/>
                <a:gd name="T26" fmla="*/ 130 w 232"/>
                <a:gd name="T27" fmla="*/ 485 h 777"/>
                <a:gd name="T28" fmla="*/ 168 w 232"/>
                <a:gd name="T29" fmla="*/ 409 h 777"/>
                <a:gd name="T30" fmla="*/ 196 w 232"/>
                <a:gd name="T31" fmla="*/ 302 h 777"/>
                <a:gd name="T32" fmla="*/ 217 w 232"/>
                <a:gd name="T33" fmla="*/ 165 h 777"/>
                <a:gd name="T34" fmla="*/ 221 w 232"/>
                <a:gd name="T35" fmla="*/ 86 h 777"/>
                <a:gd name="T36" fmla="*/ 225 w 232"/>
                <a:gd name="T37" fmla="*/ 0 h 777"/>
                <a:gd name="T38" fmla="*/ 225 w 232"/>
                <a:gd name="T39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777">
                  <a:moveTo>
                    <a:pt x="225" y="0"/>
                  </a:moveTo>
                  <a:lnTo>
                    <a:pt x="232" y="124"/>
                  </a:lnTo>
                  <a:lnTo>
                    <a:pt x="221" y="243"/>
                  </a:lnTo>
                  <a:lnTo>
                    <a:pt x="187" y="393"/>
                  </a:lnTo>
                  <a:lnTo>
                    <a:pt x="139" y="494"/>
                  </a:lnTo>
                  <a:lnTo>
                    <a:pt x="122" y="523"/>
                  </a:lnTo>
                  <a:lnTo>
                    <a:pt x="122" y="620"/>
                  </a:lnTo>
                  <a:lnTo>
                    <a:pt x="74" y="709"/>
                  </a:lnTo>
                  <a:lnTo>
                    <a:pt x="0" y="777"/>
                  </a:lnTo>
                  <a:lnTo>
                    <a:pt x="78" y="684"/>
                  </a:lnTo>
                  <a:lnTo>
                    <a:pt x="95" y="582"/>
                  </a:lnTo>
                  <a:lnTo>
                    <a:pt x="92" y="570"/>
                  </a:lnTo>
                  <a:lnTo>
                    <a:pt x="59" y="585"/>
                  </a:lnTo>
                  <a:lnTo>
                    <a:pt x="130" y="485"/>
                  </a:lnTo>
                  <a:lnTo>
                    <a:pt x="168" y="409"/>
                  </a:lnTo>
                  <a:lnTo>
                    <a:pt x="196" y="302"/>
                  </a:lnTo>
                  <a:lnTo>
                    <a:pt x="217" y="165"/>
                  </a:lnTo>
                  <a:lnTo>
                    <a:pt x="221" y="86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7" name="Freeform 59"/>
            <p:cNvSpPr>
              <a:spLocks/>
            </p:cNvSpPr>
            <p:nvPr/>
          </p:nvSpPr>
          <p:spPr bwMode="auto">
            <a:xfrm>
              <a:off x="1455" y="1942"/>
              <a:ext cx="34" cy="181"/>
            </a:xfrm>
            <a:custGeom>
              <a:avLst/>
              <a:gdLst>
                <a:gd name="T0" fmla="*/ 55 w 66"/>
                <a:gd name="T1" fmla="*/ 22 h 361"/>
                <a:gd name="T2" fmla="*/ 66 w 66"/>
                <a:gd name="T3" fmla="*/ 104 h 361"/>
                <a:gd name="T4" fmla="*/ 34 w 66"/>
                <a:gd name="T5" fmla="*/ 239 h 361"/>
                <a:gd name="T6" fmla="*/ 13 w 66"/>
                <a:gd name="T7" fmla="*/ 342 h 361"/>
                <a:gd name="T8" fmla="*/ 0 w 66"/>
                <a:gd name="T9" fmla="*/ 361 h 361"/>
                <a:gd name="T10" fmla="*/ 6 w 66"/>
                <a:gd name="T11" fmla="*/ 290 h 361"/>
                <a:gd name="T12" fmla="*/ 30 w 66"/>
                <a:gd name="T13" fmla="*/ 213 h 361"/>
                <a:gd name="T14" fmla="*/ 47 w 66"/>
                <a:gd name="T15" fmla="*/ 97 h 361"/>
                <a:gd name="T16" fmla="*/ 44 w 66"/>
                <a:gd name="T17" fmla="*/ 34 h 361"/>
                <a:gd name="T18" fmla="*/ 19 w 66"/>
                <a:gd name="T19" fmla="*/ 3 h 361"/>
                <a:gd name="T20" fmla="*/ 36 w 66"/>
                <a:gd name="T21" fmla="*/ 0 h 361"/>
                <a:gd name="T22" fmla="*/ 55 w 66"/>
                <a:gd name="T23" fmla="*/ 22 h 361"/>
                <a:gd name="T24" fmla="*/ 55 w 66"/>
                <a:gd name="T25" fmla="*/ 2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361">
                  <a:moveTo>
                    <a:pt x="55" y="22"/>
                  </a:moveTo>
                  <a:lnTo>
                    <a:pt x="66" y="104"/>
                  </a:lnTo>
                  <a:lnTo>
                    <a:pt x="34" y="239"/>
                  </a:lnTo>
                  <a:lnTo>
                    <a:pt x="13" y="342"/>
                  </a:lnTo>
                  <a:lnTo>
                    <a:pt x="0" y="361"/>
                  </a:lnTo>
                  <a:lnTo>
                    <a:pt x="6" y="290"/>
                  </a:lnTo>
                  <a:lnTo>
                    <a:pt x="30" y="213"/>
                  </a:lnTo>
                  <a:lnTo>
                    <a:pt x="47" y="97"/>
                  </a:lnTo>
                  <a:lnTo>
                    <a:pt x="44" y="34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55" y="22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8" name="Freeform 60"/>
            <p:cNvSpPr>
              <a:spLocks/>
            </p:cNvSpPr>
            <p:nvPr/>
          </p:nvSpPr>
          <p:spPr bwMode="auto">
            <a:xfrm>
              <a:off x="1116" y="1978"/>
              <a:ext cx="72" cy="26"/>
            </a:xfrm>
            <a:custGeom>
              <a:avLst/>
              <a:gdLst>
                <a:gd name="T0" fmla="*/ 8 w 145"/>
                <a:gd name="T1" fmla="*/ 0 h 51"/>
                <a:gd name="T2" fmla="*/ 69 w 145"/>
                <a:gd name="T3" fmla="*/ 21 h 51"/>
                <a:gd name="T4" fmla="*/ 145 w 145"/>
                <a:gd name="T5" fmla="*/ 25 h 51"/>
                <a:gd name="T6" fmla="*/ 84 w 145"/>
                <a:gd name="T7" fmla="*/ 51 h 51"/>
                <a:gd name="T8" fmla="*/ 31 w 145"/>
                <a:gd name="T9" fmla="*/ 42 h 51"/>
                <a:gd name="T10" fmla="*/ 0 w 145"/>
                <a:gd name="T11" fmla="*/ 21 h 51"/>
                <a:gd name="T12" fmla="*/ 8 w 145"/>
                <a:gd name="T13" fmla="*/ 0 h 51"/>
                <a:gd name="T14" fmla="*/ 8 w 145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51">
                  <a:moveTo>
                    <a:pt x="8" y="0"/>
                  </a:moveTo>
                  <a:lnTo>
                    <a:pt x="69" y="21"/>
                  </a:lnTo>
                  <a:lnTo>
                    <a:pt x="145" y="25"/>
                  </a:lnTo>
                  <a:lnTo>
                    <a:pt x="84" y="51"/>
                  </a:lnTo>
                  <a:lnTo>
                    <a:pt x="31" y="4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29" name="Freeform 61"/>
            <p:cNvSpPr>
              <a:spLocks/>
            </p:cNvSpPr>
            <p:nvPr/>
          </p:nvSpPr>
          <p:spPr bwMode="auto">
            <a:xfrm>
              <a:off x="1313" y="1977"/>
              <a:ext cx="51" cy="18"/>
            </a:xfrm>
            <a:custGeom>
              <a:avLst/>
              <a:gdLst>
                <a:gd name="T0" fmla="*/ 11 w 103"/>
                <a:gd name="T1" fmla="*/ 0 h 34"/>
                <a:gd name="T2" fmla="*/ 103 w 103"/>
                <a:gd name="T3" fmla="*/ 17 h 34"/>
                <a:gd name="T4" fmla="*/ 30 w 103"/>
                <a:gd name="T5" fmla="*/ 34 h 34"/>
                <a:gd name="T6" fmla="*/ 0 w 103"/>
                <a:gd name="T7" fmla="*/ 6 h 34"/>
                <a:gd name="T8" fmla="*/ 11 w 103"/>
                <a:gd name="T9" fmla="*/ 0 h 34"/>
                <a:gd name="T10" fmla="*/ 11 w 10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34">
                  <a:moveTo>
                    <a:pt x="11" y="0"/>
                  </a:moveTo>
                  <a:lnTo>
                    <a:pt x="103" y="17"/>
                  </a:lnTo>
                  <a:lnTo>
                    <a:pt x="30" y="3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0" name="Freeform 62"/>
            <p:cNvSpPr>
              <a:spLocks/>
            </p:cNvSpPr>
            <p:nvPr/>
          </p:nvSpPr>
          <p:spPr bwMode="auto">
            <a:xfrm>
              <a:off x="705" y="2280"/>
              <a:ext cx="731" cy="735"/>
            </a:xfrm>
            <a:custGeom>
              <a:avLst/>
              <a:gdLst>
                <a:gd name="T0" fmla="*/ 604 w 1463"/>
                <a:gd name="T1" fmla="*/ 4 h 1472"/>
                <a:gd name="T2" fmla="*/ 534 w 1463"/>
                <a:gd name="T3" fmla="*/ 145 h 1472"/>
                <a:gd name="T4" fmla="*/ 433 w 1463"/>
                <a:gd name="T5" fmla="*/ 192 h 1472"/>
                <a:gd name="T6" fmla="*/ 273 w 1463"/>
                <a:gd name="T7" fmla="*/ 251 h 1472"/>
                <a:gd name="T8" fmla="*/ 0 w 1463"/>
                <a:gd name="T9" fmla="*/ 352 h 1472"/>
                <a:gd name="T10" fmla="*/ 300 w 1463"/>
                <a:gd name="T11" fmla="*/ 274 h 1472"/>
                <a:gd name="T12" fmla="*/ 444 w 1463"/>
                <a:gd name="T13" fmla="*/ 282 h 1472"/>
                <a:gd name="T14" fmla="*/ 530 w 1463"/>
                <a:gd name="T15" fmla="*/ 377 h 1472"/>
                <a:gd name="T16" fmla="*/ 570 w 1463"/>
                <a:gd name="T17" fmla="*/ 489 h 1472"/>
                <a:gd name="T18" fmla="*/ 562 w 1463"/>
                <a:gd name="T19" fmla="*/ 603 h 1472"/>
                <a:gd name="T20" fmla="*/ 484 w 1463"/>
                <a:gd name="T21" fmla="*/ 643 h 1472"/>
                <a:gd name="T22" fmla="*/ 648 w 1463"/>
                <a:gd name="T23" fmla="*/ 681 h 1472"/>
                <a:gd name="T24" fmla="*/ 777 w 1463"/>
                <a:gd name="T25" fmla="*/ 732 h 1472"/>
                <a:gd name="T26" fmla="*/ 632 w 1463"/>
                <a:gd name="T27" fmla="*/ 635 h 1472"/>
                <a:gd name="T28" fmla="*/ 629 w 1463"/>
                <a:gd name="T29" fmla="*/ 510 h 1472"/>
                <a:gd name="T30" fmla="*/ 581 w 1463"/>
                <a:gd name="T31" fmla="*/ 381 h 1472"/>
                <a:gd name="T32" fmla="*/ 499 w 1463"/>
                <a:gd name="T33" fmla="*/ 232 h 1472"/>
                <a:gd name="T34" fmla="*/ 617 w 1463"/>
                <a:gd name="T35" fmla="*/ 318 h 1472"/>
                <a:gd name="T36" fmla="*/ 792 w 1463"/>
                <a:gd name="T37" fmla="*/ 462 h 1472"/>
                <a:gd name="T38" fmla="*/ 792 w 1463"/>
                <a:gd name="T39" fmla="*/ 377 h 1472"/>
                <a:gd name="T40" fmla="*/ 999 w 1463"/>
                <a:gd name="T41" fmla="*/ 514 h 1472"/>
                <a:gd name="T42" fmla="*/ 1121 w 1463"/>
                <a:gd name="T43" fmla="*/ 681 h 1472"/>
                <a:gd name="T44" fmla="*/ 1261 w 1463"/>
                <a:gd name="T45" fmla="*/ 939 h 1472"/>
                <a:gd name="T46" fmla="*/ 1339 w 1463"/>
                <a:gd name="T47" fmla="*/ 1143 h 1472"/>
                <a:gd name="T48" fmla="*/ 1417 w 1463"/>
                <a:gd name="T49" fmla="*/ 1316 h 1472"/>
                <a:gd name="T50" fmla="*/ 1421 w 1463"/>
                <a:gd name="T51" fmla="*/ 1472 h 1472"/>
                <a:gd name="T52" fmla="*/ 1455 w 1463"/>
                <a:gd name="T53" fmla="*/ 1464 h 1472"/>
                <a:gd name="T54" fmla="*/ 1463 w 1463"/>
                <a:gd name="T55" fmla="*/ 1050 h 1472"/>
                <a:gd name="T56" fmla="*/ 1459 w 1463"/>
                <a:gd name="T57" fmla="*/ 595 h 1472"/>
                <a:gd name="T58" fmla="*/ 1452 w 1463"/>
                <a:gd name="T59" fmla="*/ 341 h 1472"/>
                <a:gd name="T60" fmla="*/ 1448 w 1463"/>
                <a:gd name="T61" fmla="*/ 219 h 1472"/>
                <a:gd name="T62" fmla="*/ 1444 w 1463"/>
                <a:gd name="T63" fmla="*/ 481 h 1472"/>
                <a:gd name="T64" fmla="*/ 1444 w 1463"/>
                <a:gd name="T65" fmla="*/ 814 h 1472"/>
                <a:gd name="T66" fmla="*/ 1429 w 1463"/>
                <a:gd name="T67" fmla="*/ 1245 h 1472"/>
                <a:gd name="T68" fmla="*/ 1273 w 1463"/>
                <a:gd name="T69" fmla="*/ 913 h 1472"/>
                <a:gd name="T70" fmla="*/ 1132 w 1463"/>
                <a:gd name="T71" fmla="*/ 666 h 1472"/>
                <a:gd name="T72" fmla="*/ 917 w 1463"/>
                <a:gd name="T73" fmla="*/ 373 h 1472"/>
                <a:gd name="T74" fmla="*/ 644 w 1463"/>
                <a:gd name="T75" fmla="*/ 0 h 1472"/>
                <a:gd name="T76" fmla="*/ 604 w 1463"/>
                <a:gd name="T77" fmla="*/ 4 h 1472"/>
                <a:gd name="T78" fmla="*/ 604 w 1463"/>
                <a:gd name="T79" fmla="*/ 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3" h="1472">
                  <a:moveTo>
                    <a:pt x="604" y="4"/>
                  </a:moveTo>
                  <a:lnTo>
                    <a:pt x="534" y="145"/>
                  </a:lnTo>
                  <a:lnTo>
                    <a:pt x="433" y="192"/>
                  </a:lnTo>
                  <a:lnTo>
                    <a:pt x="273" y="251"/>
                  </a:lnTo>
                  <a:lnTo>
                    <a:pt x="0" y="352"/>
                  </a:lnTo>
                  <a:lnTo>
                    <a:pt x="300" y="274"/>
                  </a:lnTo>
                  <a:lnTo>
                    <a:pt x="444" y="282"/>
                  </a:lnTo>
                  <a:lnTo>
                    <a:pt x="530" y="377"/>
                  </a:lnTo>
                  <a:lnTo>
                    <a:pt x="570" y="489"/>
                  </a:lnTo>
                  <a:lnTo>
                    <a:pt x="562" y="603"/>
                  </a:lnTo>
                  <a:lnTo>
                    <a:pt x="484" y="643"/>
                  </a:lnTo>
                  <a:lnTo>
                    <a:pt x="648" y="681"/>
                  </a:lnTo>
                  <a:lnTo>
                    <a:pt x="777" y="732"/>
                  </a:lnTo>
                  <a:lnTo>
                    <a:pt x="632" y="635"/>
                  </a:lnTo>
                  <a:lnTo>
                    <a:pt x="629" y="510"/>
                  </a:lnTo>
                  <a:lnTo>
                    <a:pt x="581" y="381"/>
                  </a:lnTo>
                  <a:lnTo>
                    <a:pt x="499" y="232"/>
                  </a:lnTo>
                  <a:lnTo>
                    <a:pt x="617" y="318"/>
                  </a:lnTo>
                  <a:lnTo>
                    <a:pt x="792" y="462"/>
                  </a:lnTo>
                  <a:lnTo>
                    <a:pt x="792" y="377"/>
                  </a:lnTo>
                  <a:lnTo>
                    <a:pt x="999" y="514"/>
                  </a:lnTo>
                  <a:lnTo>
                    <a:pt x="1121" y="681"/>
                  </a:lnTo>
                  <a:lnTo>
                    <a:pt x="1261" y="939"/>
                  </a:lnTo>
                  <a:lnTo>
                    <a:pt x="1339" y="1143"/>
                  </a:lnTo>
                  <a:lnTo>
                    <a:pt x="1417" y="1316"/>
                  </a:lnTo>
                  <a:lnTo>
                    <a:pt x="1421" y="1472"/>
                  </a:lnTo>
                  <a:lnTo>
                    <a:pt x="1455" y="1464"/>
                  </a:lnTo>
                  <a:lnTo>
                    <a:pt x="1463" y="1050"/>
                  </a:lnTo>
                  <a:lnTo>
                    <a:pt x="1459" y="595"/>
                  </a:lnTo>
                  <a:lnTo>
                    <a:pt x="1452" y="341"/>
                  </a:lnTo>
                  <a:lnTo>
                    <a:pt x="1448" y="219"/>
                  </a:lnTo>
                  <a:lnTo>
                    <a:pt x="1444" y="481"/>
                  </a:lnTo>
                  <a:lnTo>
                    <a:pt x="1444" y="814"/>
                  </a:lnTo>
                  <a:lnTo>
                    <a:pt x="1429" y="1245"/>
                  </a:lnTo>
                  <a:lnTo>
                    <a:pt x="1273" y="913"/>
                  </a:lnTo>
                  <a:lnTo>
                    <a:pt x="1132" y="666"/>
                  </a:lnTo>
                  <a:lnTo>
                    <a:pt x="917" y="373"/>
                  </a:lnTo>
                  <a:lnTo>
                    <a:pt x="644" y="0"/>
                  </a:lnTo>
                  <a:lnTo>
                    <a:pt x="604" y="4"/>
                  </a:lnTo>
                  <a:lnTo>
                    <a:pt x="6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1" name="Freeform 63"/>
            <p:cNvSpPr>
              <a:spLocks/>
            </p:cNvSpPr>
            <p:nvPr/>
          </p:nvSpPr>
          <p:spPr bwMode="auto">
            <a:xfrm>
              <a:off x="939" y="2616"/>
              <a:ext cx="225" cy="577"/>
            </a:xfrm>
            <a:custGeom>
              <a:avLst/>
              <a:gdLst>
                <a:gd name="T0" fmla="*/ 0 w 450"/>
                <a:gd name="T1" fmla="*/ 0 h 1154"/>
                <a:gd name="T2" fmla="*/ 177 w 450"/>
                <a:gd name="T3" fmla="*/ 388 h 1154"/>
                <a:gd name="T4" fmla="*/ 298 w 450"/>
                <a:gd name="T5" fmla="*/ 572 h 1154"/>
                <a:gd name="T6" fmla="*/ 352 w 450"/>
                <a:gd name="T7" fmla="*/ 721 h 1154"/>
                <a:gd name="T8" fmla="*/ 414 w 450"/>
                <a:gd name="T9" fmla="*/ 736 h 1154"/>
                <a:gd name="T10" fmla="*/ 329 w 450"/>
                <a:gd name="T11" fmla="*/ 766 h 1154"/>
                <a:gd name="T12" fmla="*/ 340 w 450"/>
                <a:gd name="T13" fmla="*/ 806 h 1154"/>
                <a:gd name="T14" fmla="*/ 403 w 450"/>
                <a:gd name="T15" fmla="*/ 821 h 1154"/>
                <a:gd name="T16" fmla="*/ 365 w 450"/>
                <a:gd name="T17" fmla="*/ 880 h 1154"/>
                <a:gd name="T18" fmla="*/ 392 w 450"/>
                <a:gd name="T19" fmla="*/ 928 h 1154"/>
                <a:gd name="T20" fmla="*/ 439 w 450"/>
                <a:gd name="T21" fmla="*/ 936 h 1154"/>
                <a:gd name="T22" fmla="*/ 433 w 450"/>
                <a:gd name="T23" fmla="*/ 991 h 1154"/>
                <a:gd name="T24" fmla="*/ 450 w 450"/>
                <a:gd name="T25" fmla="*/ 1034 h 1154"/>
                <a:gd name="T26" fmla="*/ 392 w 450"/>
                <a:gd name="T27" fmla="*/ 1065 h 1154"/>
                <a:gd name="T28" fmla="*/ 384 w 450"/>
                <a:gd name="T29" fmla="*/ 1116 h 1154"/>
                <a:gd name="T30" fmla="*/ 373 w 450"/>
                <a:gd name="T31" fmla="*/ 1154 h 1154"/>
                <a:gd name="T32" fmla="*/ 314 w 450"/>
                <a:gd name="T33" fmla="*/ 1088 h 1154"/>
                <a:gd name="T34" fmla="*/ 262 w 450"/>
                <a:gd name="T35" fmla="*/ 1057 h 1154"/>
                <a:gd name="T36" fmla="*/ 243 w 450"/>
                <a:gd name="T37" fmla="*/ 1010 h 1154"/>
                <a:gd name="T38" fmla="*/ 141 w 450"/>
                <a:gd name="T39" fmla="*/ 994 h 1154"/>
                <a:gd name="T40" fmla="*/ 99 w 450"/>
                <a:gd name="T41" fmla="*/ 869 h 1154"/>
                <a:gd name="T42" fmla="*/ 32 w 450"/>
                <a:gd name="T43" fmla="*/ 877 h 1154"/>
                <a:gd name="T44" fmla="*/ 165 w 450"/>
                <a:gd name="T45" fmla="*/ 795 h 1154"/>
                <a:gd name="T46" fmla="*/ 173 w 450"/>
                <a:gd name="T47" fmla="*/ 766 h 1154"/>
                <a:gd name="T48" fmla="*/ 222 w 450"/>
                <a:gd name="T49" fmla="*/ 776 h 1154"/>
                <a:gd name="T50" fmla="*/ 236 w 450"/>
                <a:gd name="T51" fmla="*/ 666 h 1154"/>
                <a:gd name="T52" fmla="*/ 310 w 450"/>
                <a:gd name="T53" fmla="*/ 704 h 1154"/>
                <a:gd name="T54" fmla="*/ 278 w 450"/>
                <a:gd name="T55" fmla="*/ 610 h 1154"/>
                <a:gd name="T56" fmla="*/ 188 w 450"/>
                <a:gd name="T57" fmla="*/ 506 h 1154"/>
                <a:gd name="T58" fmla="*/ 137 w 450"/>
                <a:gd name="T59" fmla="*/ 392 h 1154"/>
                <a:gd name="T60" fmla="*/ 0 w 450"/>
                <a:gd name="T61" fmla="*/ 48 h 1154"/>
                <a:gd name="T62" fmla="*/ 0 w 450"/>
                <a:gd name="T63" fmla="*/ 0 h 1154"/>
                <a:gd name="T64" fmla="*/ 0 w 450"/>
                <a:gd name="T65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1154">
                  <a:moveTo>
                    <a:pt x="0" y="0"/>
                  </a:moveTo>
                  <a:lnTo>
                    <a:pt x="177" y="388"/>
                  </a:lnTo>
                  <a:lnTo>
                    <a:pt x="298" y="572"/>
                  </a:lnTo>
                  <a:lnTo>
                    <a:pt x="352" y="721"/>
                  </a:lnTo>
                  <a:lnTo>
                    <a:pt x="414" y="736"/>
                  </a:lnTo>
                  <a:lnTo>
                    <a:pt x="329" y="766"/>
                  </a:lnTo>
                  <a:lnTo>
                    <a:pt x="340" y="806"/>
                  </a:lnTo>
                  <a:lnTo>
                    <a:pt x="403" y="821"/>
                  </a:lnTo>
                  <a:lnTo>
                    <a:pt x="365" y="880"/>
                  </a:lnTo>
                  <a:lnTo>
                    <a:pt x="392" y="928"/>
                  </a:lnTo>
                  <a:lnTo>
                    <a:pt x="439" y="936"/>
                  </a:lnTo>
                  <a:lnTo>
                    <a:pt x="433" y="991"/>
                  </a:lnTo>
                  <a:lnTo>
                    <a:pt x="450" y="1034"/>
                  </a:lnTo>
                  <a:lnTo>
                    <a:pt x="392" y="1065"/>
                  </a:lnTo>
                  <a:lnTo>
                    <a:pt x="384" y="1116"/>
                  </a:lnTo>
                  <a:lnTo>
                    <a:pt x="373" y="1154"/>
                  </a:lnTo>
                  <a:lnTo>
                    <a:pt x="314" y="1088"/>
                  </a:lnTo>
                  <a:lnTo>
                    <a:pt x="262" y="1057"/>
                  </a:lnTo>
                  <a:lnTo>
                    <a:pt x="243" y="1010"/>
                  </a:lnTo>
                  <a:lnTo>
                    <a:pt x="141" y="994"/>
                  </a:lnTo>
                  <a:lnTo>
                    <a:pt x="99" y="869"/>
                  </a:lnTo>
                  <a:lnTo>
                    <a:pt x="32" y="877"/>
                  </a:lnTo>
                  <a:lnTo>
                    <a:pt x="165" y="795"/>
                  </a:lnTo>
                  <a:lnTo>
                    <a:pt x="173" y="766"/>
                  </a:lnTo>
                  <a:lnTo>
                    <a:pt x="222" y="776"/>
                  </a:lnTo>
                  <a:lnTo>
                    <a:pt x="236" y="666"/>
                  </a:lnTo>
                  <a:lnTo>
                    <a:pt x="310" y="704"/>
                  </a:lnTo>
                  <a:lnTo>
                    <a:pt x="278" y="610"/>
                  </a:lnTo>
                  <a:lnTo>
                    <a:pt x="188" y="506"/>
                  </a:lnTo>
                  <a:lnTo>
                    <a:pt x="137" y="392"/>
                  </a:lnTo>
                  <a:lnTo>
                    <a:pt x="0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2" name="Freeform 64"/>
            <p:cNvSpPr>
              <a:spLocks/>
            </p:cNvSpPr>
            <p:nvPr/>
          </p:nvSpPr>
          <p:spPr bwMode="auto">
            <a:xfrm>
              <a:off x="757" y="2527"/>
              <a:ext cx="289" cy="492"/>
            </a:xfrm>
            <a:custGeom>
              <a:avLst/>
              <a:gdLst>
                <a:gd name="T0" fmla="*/ 0 w 578"/>
                <a:gd name="T1" fmla="*/ 0 h 984"/>
                <a:gd name="T2" fmla="*/ 203 w 578"/>
                <a:gd name="T3" fmla="*/ 174 h 984"/>
                <a:gd name="T4" fmla="*/ 259 w 578"/>
                <a:gd name="T5" fmla="*/ 270 h 984"/>
                <a:gd name="T6" fmla="*/ 355 w 578"/>
                <a:gd name="T7" fmla="*/ 389 h 984"/>
                <a:gd name="T8" fmla="*/ 462 w 578"/>
                <a:gd name="T9" fmla="*/ 585 h 984"/>
                <a:gd name="T10" fmla="*/ 513 w 578"/>
                <a:gd name="T11" fmla="*/ 750 h 984"/>
                <a:gd name="T12" fmla="*/ 532 w 578"/>
                <a:gd name="T13" fmla="*/ 866 h 984"/>
                <a:gd name="T14" fmla="*/ 578 w 578"/>
                <a:gd name="T15" fmla="*/ 984 h 984"/>
                <a:gd name="T16" fmla="*/ 540 w 578"/>
                <a:gd name="T17" fmla="*/ 984 h 984"/>
                <a:gd name="T18" fmla="*/ 496 w 578"/>
                <a:gd name="T19" fmla="*/ 910 h 984"/>
                <a:gd name="T20" fmla="*/ 496 w 578"/>
                <a:gd name="T21" fmla="*/ 828 h 984"/>
                <a:gd name="T22" fmla="*/ 418 w 578"/>
                <a:gd name="T23" fmla="*/ 754 h 984"/>
                <a:gd name="T24" fmla="*/ 418 w 578"/>
                <a:gd name="T25" fmla="*/ 692 h 984"/>
                <a:gd name="T26" fmla="*/ 388 w 578"/>
                <a:gd name="T27" fmla="*/ 625 h 984"/>
                <a:gd name="T28" fmla="*/ 317 w 578"/>
                <a:gd name="T29" fmla="*/ 515 h 984"/>
                <a:gd name="T30" fmla="*/ 152 w 578"/>
                <a:gd name="T31" fmla="*/ 385 h 984"/>
                <a:gd name="T32" fmla="*/ 29 w 578"/>
                <a:gd name="T33" fmla="*/ 327 h 984"/>
                <a:gd name="T34" fmla="*/ 169 w 578"/>
                <a:gd name="T35" fmla="*/ 327 h 984"/>
                <a:gd name="T36" fmla="*/ 89 w 578"/>
                <a:gd name="T37" fmla="*/ 174 h 984"/>
                <a:gd name="T38" fmla="*/ 200 w 578"/>
                <a:gd name="T39" fmla="*/ 292 h 984"/>
                <a:gd name="T40" fmla="*/ 310 w 578"/>
                <a:gd name="T41" fmla="*/ 429 h 984"/>
                <a:gd name="T42" fmla="*/ 196 w 578"/>
                <a:gd name="T43" fmla="*/ 222 h 984"/>
                <a:gd name="T44" fmla="*/ 103 w 578"/>
                <a:gd name="T45" fmla="*/ 108 h 984"/>
                <a:gd name="T46" fmla="*/ 0 w 578"/>
                <a:gd name="T47" fmla="*/ 0 h 984"/>
                <a:gd name="T48" fmla="*/ 0 w 578"/>
                <a:gd name="T49" fmla="*/ 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8" h="984">
                  <a:moveTo>
                    <a:pt x="0" y="0"/>
                  </a:moveTo>
                  <a:lnTo>
                    <a:pt x="203" y="174"/>
                  </a:lnTo>
                  <a:lnTo>
                    <a:pt x="259" y="270"/>
                  </a:lnTo>
                  <a:lnTo>
                    <a:pt x="355" y="389"/>
                  </a:lnTo>
                  <a:lnTo>
                    <a:pt x="462" y="585"/>
                  </a:lnTo>
                  <a:lnTo>
                    <a:pt x="513" y="750"/>
                  </a:lnTo>
                  <a:lnTo>
                    <a:pt x="532" y="866"/>
                  </a:lnTo>
                  <a:lnTo>
                    <a:pt x="578" y="984"/>
                  </a:lnTo>
                  <a:lnTo>
                    <a:pt x="540" y="984"/>
                  </a:lnTo>
                  <a:lnTo>
                    <a:pt x="496" y="910"/>
                  </a:lnTo>
                  <a:lnTo>
                    <a:pt x="496" y="828"/>
                  </a:lnTo>
                  <a:lnTo>
                    <a:pt x="418" y="754"/>
                  </a:lnTo>
                  <a:lnTo>
                    <a:pt x="418" y="692"/>
                  </a:lnTo>
                  <a:lnTo>
                    <a:pt x="388" y="625"/>
                  </a:lnTo>
                  <a:lnTo>
                    <a:pt x="317" y="515"/>
                  </a:lnTo>
                  <a:lnTo>
                    <a:pt x="152" y="385"/>
                  </a:lnTo>
                  <a:lnTo>
                    <a:pt x="29" y="327"/>
                  </a:lnTo>
                  <a:lnTo>
                    <a:pt x="169" y="327"/>
                  </a:lnTo>
                  <a:lnTo>
                    <a:pt x="89" y="174"/>
                  </a:lnTo>
                  <a:lnTo>
                    <a:pt x="200" y="292"/>
                  </a:lnTo>
                  <a:lnTo>
                    <a:pt x="310" y="429"/>
                  </a:lnTo>
                  <a:lnTo>
                    <a:pt x="196" y="222"/>
                  </a:lnTo>
                  <a:lnTo>
                    <a:pt x="103" y="10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3" name="Freeform 65"/>
            <p:cNvSpPr>
              <a:spLocks/>
            </p:cNvSpPr>
            <p:nvPr/>
          </p:nvSpPr>
          <p:spPr bwMode="auto">
            <a:xfrm>
              <a:off x="763" y="2841"/>
              <a:ext cx="219" cy="113"/>
            </a:xfrm>
            <a:custGeom>
              <a:avLst/>
              <a:gdLst>
                <a:gd name="T0" fmla="*/ 439 w 439"/>
                <a:gd name="T1" fmla="*/ 226 h 226"/>
                <a:gd name="T2" fmla="*/ 400 w 439"/>
                <a:gd name="T3" fmla="*/ 156 h 226"/>
                <a:gd name="T4" fmla="*/ 240 w 439"/>
                <a:gd name="T5" fmla="*/ 78 h 226"/>
                <a:gd name="T6" fmla="*/ 0 w 439"/>
                <a:gd name="T7" fmla="*/ 0 h 226"/>
                <a:gd name="T8" fmla="*/ 221 w 439"/>
                <a:gd name="T9" fmla="*/ 89 h 226"/>
                <a:gd name="T10" fmla="*/ 365 w 439"/>
                <a:gd name="T11" fmla="*/ 188 h 226"/>
                <a:gd name="T12" fmla="*/ 439 w 439"/>
                <a:gd name="T13" fmla="*/ 226 h 226"/>
                <a:gd name="T14" fmla="*/ 439 w 439"/>
                <a:gd name="T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226">
                  <a:moveTo>
                    <a:pt x="439" y="226"/>
                  </a:moveTo>
                  <a:lnTo>
                    <a:pt x="400" y="156"/>
                  </a:lnTo>
                  <a:lnTo>
                    <a:pt x="240" y="78"/>
                  </a:lnTo>
                  <a:lnTo>
                    <a:pt x="0" y="0"/>
                  </a:lnTo>
                  <a:lnTo>
                    <a:pt x="221" y="89"/>
                  </a:lnTo>
                  <a:lnTo>
                    <a:pt x="365" y="188"/>
                  </a:lnTo>
                  <a:lnTo>
                    <a:pt x="439" y="226"/>
                  </a:lnTo>
                  <a:lnTo>
                    <a:pt x="439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4" name="Freeform 66"/>
            <p:cNvSpPr>
              <a:spLocks/>
            </p:cNvSpPr>
            <p:nvPr/>
          </p:nvSpPr>
          <p:spPr bwMode="auto">
            <a:xfrm>
              <a:off x="1169" y="2904"/>
              <a:ext cx="221" cy="121"/>
            </a:xfrm>
            <a:custGeom>
              <a:avLst/>
              <a:gdLst>
                <a:gd name="T0" fmla="*/ 0 w 441"/>
                <a:gd name="T1" fmla="*/ 152 h 242"/>
                <a:gd name="T2" fmla="*/ 85 w 441"/>
                <a:gd name="T3" fmla="*/ 145 h 242"/>
                <a:gd name="T4" fmla="*/ 179 w 441"/>
                <a:gd name="T5" fmla="*/ 168 h 242"/>
                <a:gd name="T6" fmla="*/ 390 w 441"/>
                <a:gd name="T7" fmla="*/ 242 h 242"/>
                <a:gd name="T8" fmla="*/ 441 w 441"/>
                <a:gd name="T9" fmla="*/ 238 h 242"/>
                <a:gd name="T10" fmla="*/ 363 w 441"/>
                <a:gd name="T11" fmla="*/ 219 h 242"/>
                <a:gd name="T12" fmla="*/ 304 w 441"/>
                <a:gd name="T13" fmla="*/ 175 h 242"/>
                <a:gd name="T14" fmla="*/ 262 w 441"/>
                <a:gd name="T15" fmla="*/ 74 h 242"/>
                <a:gd name="T16" fmla="*/ 203 w 441"/>
                <a:gd name="T17" fmla="*/ 0 h 242"/>
                <a:gd name="T18" fmla="*/ 175 w 441"/>
                <a:gd name="T19" fmla="*/ 128 h 242"/>
                <a:gd name="T20" fmla="*/ 78 w 441"/>
                <a:gd name="T21" fmla="*/ 128 h 242"/>
                <a:gd name="T22" fmla="*/ 0 w 441"/>
                <a:gd name="T23" fmla="*/ 152 h 242"/>
                <a:gd name="T24" fmla="*/ 0 w 441"/>
                <a:gd name="T25" fmla="*/ 15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242">
                  <a:moveTo>
                    <a:pt x="0" y="152"/>
                  </a:moveTo>
                  <a:lnTo>
                    <a:pt x="85" y="145"/>
                  </a:lnTo>
                  <a:lnTo>
                    <a:pt x="179" y="168"/>
                  </a:lnTo>
                  <a:lnTo>
                    <a:pt x="390" y="242"/>
                  </a:lnTo>
                  <a:lnTo>
                    <a:pt x="441" y="238"/>
                  </a:lnTo>
                  <a:lnTo>
                    <a:pt x="363" y="219"/>
                  </a:lnTo>
                  <a:lnTo>
                    <a:pt x="304" y="175"/>
                  </a:lnTo>
                  <a:lnTo>
                    <a:pt x="262" y="74"/>
                  </a:lnTo>
                  <a:lnTo>
                    <a:pt x="203" y="0"/>
                  </a:lnTo>
                  <a:lnTo>
                    <a:pt x="175" y="128"/>
                  </a:lnTo>
                  <a:lnTo>
                    <a:pt x="78" y="128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5" name="Freeform 67"/>
            <p:cNvSpPr>
              <a:spLocks/>
            </p:cNvSpPr>
            <p:nvPr/>
          </p:nvSpPr>
          <p:spPr bwMode="auto">
            <a:xfrm>
              <a:off x="1421" y="2344"/>
              <a:ext cx="465" cy="198"/>
            </a:xfrm>
            <a:custGeom>
              <a:avLst/>
              <a:gdLst>
                <a:gd name="T0" fmla="*/ 0 w 929"/>
                <a:gd name="T1" fmla="*/ 0 h 395"/>
                <a:gd name="T2" fmla="*/ 55 w 929"/>
                <a:gd name="T3" fmla="*/ 99 h 395"/>
                <a:gd name="T4" fmla="*/ 163 w 929"/>
                <a:gd name="T5" fmla="*/ 188 h 395"/>
                <a:gd name="T6" fmla="*/ 402 w 929"/>
                <a:gd name="T7" fmla="*/ 239 h 395"/>
                <a:gd name="T8" fmla="*/ 674 w 929"/>
                <a:gd name="T9" fmla="*/ 313 h 395"/>
                <a:gd name="T10" fmla="*/ 929 w 929"/>
                <a:gd name="T11" fmla="*/ 395 h 395"/>
                <a:gd name="T12" fmla="*/ 610 w 929"/>
                <a:gd name="T13" fmla="*/ 309 h 395"/>
                <a:gd name="T14" fmla="*/ 332 w 929"/>
                <a:gd name="T15" fmla="*/ 254 h 395"/>
                <a:gd name="T16" fmla="*/ 180 w 929"/>
                <a:gd name="T17" fmla="*/ 232 h 395"/>
                <a:gd name="T18" fmla="*/ 62 w 929"/>
                <a:gd name="T19" fmla="*/ 140 h 395"/>
                <a:gd name="T20" fmla="*/ 15 w 929"/>
                <a:gd name="T21" fmla="*/ 89 h 395"/>
                <a:gd name="T22" fmla="*/ 0 w 929"/>
                <a:gd name="T23" fmla="*/ 0 h 395"/>
                <a:gd name="T24" fmla="*/ 0 w 929"/>
                <a:gd name="T2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9" h="395">
                  <a:moveTo>
                    <a:pt x="0" y="0"/>
                  </a:moveTo>
                  <a:lnTo>
                    <a:pt x="55" y="99"/>
                  </a:lnTo>
                  <a:lnTo>
                    <a:pt x="163" y="188"/>
                  </a:lnTo>
                  <a:lnTo>
                    <a:pt x="402" y="239"/>
                  </a:lnTo>
                  <a:lnTo>
                    <a:pt x="674" y="313"/>
                  </a:lnTo>
                  <a:lnTo>
                    <a:pt x="929" y="395"/>
                  </a:lnTo>
                  <a:lnTo>
                    <a:pt x="610" y="309"/>
                  </a:lnTo>
                  <a:lnTo>
                    <a:pt x="332" y="254"/>
                  </a:lnTo>
                  <a:lnTo>
                    <a:pt x="180" y="232"/>
                  </a:lnTo>
                  <a:lnTo>
                    <a:pt x="62" y="140"/>
                  </a:lnTo>
                  <a:lnTo>
                    <a:pt x="15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6" name="Freeform 68"/>
            <p:cNvSpPr>
              <a:spLocks/>
            </p:cNvSpPr>
            <p:nvPr/>
          </p:nvSpPr>
          <p:spPr bwMode="auto">
            <a:xfrm>
              <a:off x="1601" y="2603"/>
              <a:ext cx="133" cy="74"/>
            </a:xfrm>
            <a:custGeom>
              <a:avLst/>
              <a:gdLst>
                <a:gd name="T0" fmla="*/ 266 w 266"/>
                <a:gd name="T1" fmla="*/ 0 h 148"/>
                <a:gd name="T2" fmla="*/ 140 w 266"/>
                <a:gd name="T3" fmla="*/ 26 h 148"/>
                <a:gd name="T4" fmla="*/ 51 w 266"/>
                <a:gd name="T5" fmla="*/ 74 h 148"/>
                <a:gd name="T6" fmla="*/ 0 w 266"/>
                <a:gd name="T7" fmla="*/ 148 h 148"/>
                <a:gd name="T8" fmla="*/ 207 w 266"/>
                <a:gd name="T9" fmla="*/ 45 h 148"/>
                <a:gd name="T10" fmla="*/ 266 w 266"/>
                <a:gd name="T11" fmla="*/ 0 h 148"/>
                <a:gd name="T12" fmla="*/ 266 w 26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8">
                  <a:moveTo>
                    <a:pt x="266" y="0"/>
                  </a:moveTo>
                  <a:lnTo>
                    <a:pt x="140" y="26"/>
                  </a:lnTo>
                  <a:lnTo>
                    <a:pt x="51" y="74"/>
                  </a:lnTo>
                  <a:lnTo>
                    <a:pt x="0" y="148"/>
                  </a:lnTo>
                  <a:lnTo>
                    <a:pt x="207" y="45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7" name="Freeform 69"/>
            <p:cNvSpPr>
              <a:spLocks/>
            </p:cNvSpPr>
            <p:nvPr/>
          </p:nvSpPr>
          <p:spPr bwMode="auto">
            <a:xfrm>
              <a:off x="1701" y="2540"/>
              <a:ext cx="437" cy="491"/>
            </a:xfrm>
            <a:custGeom>
              <a:avLst/>
              <a:gdLst>
                <a:gd name="T0" fmla="*/ 0 w 875"/>
                <a:gd name="T1" fmla="*/ 951 h 981"/>
                <a:gd name="T2" fmla="*/ 93 w 875"/>
                <a:gd name="T3" fmla="*/ 717 h 981"/>
                <a:gd name="T4" fmla="*/ 238 w 875"/>
                <a:gd name="T5" fmla="*/ 285 h 981"/>
                <a:gd name="T6" fmla="*/ 263 w 875"/>
                <a:gd name="T7" fmla="*/ 371 h 981"/>
                <a:gd name="T8" fmla="*/ 356 w 875"/>
                <a:gd name="T9" fmla="*/ 259 h 981"/>
                <a:gd name="T10" fmla="*/ 289 w 875"/>
                <a:gd name="T11" fmla="*/ 504 h 981"/>
                <a:gd name="T12" fmla="*/ 200 w 875"/>
                <a:gd name="T13" fmla="*/ 837 h 981"/>
                <a:gd name="T14" fmla="*/ 352 w 875"/>
                <a:gd name="T15" fmla="*/ 481 h 981"/>
                <a:gd name="T16" fmla="*/ 415 w 875"/>
                <a:gd name="T17" fmla="*/ 230 h 981"/>
                <a:gd name="T18" fmla="*/ 375 w 875"/>
                <a:gd name="T19" fmla="*/ 0 h 981"/>
                <a:gd name="T20" fmla="*/ 426 w 875"/>
                <a:gd name="T21" fmla="*/ 48 h 981"/>
                <a:gd name="T22" fmla="*/ 449 w 875"/>
                <a:gd name="T23" fmla="*/ 152 h 981"/>
                <a:gd name="T24" fmla="*/ 434 w 875"/>
                <a:gd name="T25" fmla="*/ 266 h 981"/>
                <a:gd name="T26" fmla="*/ 418 w 875"/>
                <a:gd name="T27" fmla="*/ 375 h 981"/>
                <a:gd name="T28" fmla="*/ 485 w 875"/>
                <a:gd name="T29" fmla="*/ 356 h 981"/>
                <a:gd name="T30" fmla="*/ 407 w 875"/>
                <a:gd name="T31" fmla="*/ 437 h 981"/>
                <a:gd name="T32" fmla="*/ 382 w 875"/>
                <a:gd name="T33" fmla="*/ 574 h 981"/>
                <a:gd name="T34" fmla="*/ 527 w 875"/>
                <a:gd name="T35" fmla="*/ 512 h 981"/>
                <a:gd name="T36" fmla="*/ 460 w 875"/>
                <a:gd name="T37" fmla="*/ 567 h 981"/>
                <a:gd name="T38" fmla="*/ 422 w 875"/>
                <a:gd name="T39" fmla="*/ 637 h 981"/>
                <a:gd name="T40" fmla="*/ 356 w 875"/>
                <a:gd name="T41" fmla="*/ 724 h 981"/>
                <a:gd name="T42" fmla="*/ 489 w 875"/>
                <a:gd name="T43" fmla="*/ 685 h 981"/>
                <a:gd name="T44" fmla="*/ 460 w 875"/>
                <a:gd name="T45" fmla="*/ 766 h 981"/>
                <a:gd name="T46" fmla="*/ 633 w 875"/>
                <a:gd name="T47" fmla="*/ 717 h 981"/>
                <a:gd name="T48" fmla="*/ 563 w 875"/>
                <a:gd name="T49" fmla="*/ 818 h 981"/>
                <a:gd name="T50" fmla="*/ 548 w 875"/>
                <a:gd name="T51" fmla="*/ 884 h 981"/>
                <a:gd name="T52" fmla="*/ 723 w 875"/>
                <a:gd name="T53" fmla="*/ 810 h 981"/>
                <a:gd name="T54" fmla="*/ 812 w 875"/>
                <a:gd name="T55" fmla="*/ 785 h 981"/>
                <a:gd name="T56" fmla="*/ 778 w 875"/>
                <a:gd name="T57" fmla="*/ 852 h 981"/>
                <a:gd name="T58" fmla="*/ 875 w 875"/>
                <a:gd name="T59" fmla="*/ 924 h 981"/>
                <a:gd name="T60" fmla="*/ 544 w 875"/>
                <a:gd name="T61" fmla="*/ 939 h 981"/>
                <a:gd name="T62" fmla="*/ 460 w 875"/>
                <a:gd name="T63" fmla="*/ 981 h 981"/>
                <a:gd name="T64" fmla="*/ 371 w 875"/>
                <a:gd name="T65" fmla="*/ 981 h 981"/>
                <a:gd name="T66" fmla="*/ 141 w 875"/>
                <a:gd name="T67" fmla="*/ 951 h 981"/>
                <a:gd name="T68" fmla="*/ 74 w 875"/>
                <a:gd name="T69" fmla="*/ 951 h 981"/>
                <a:gd name="T70" fmla="*/ 0 w 875"/>
                <a:gd name="T71" fmla="*/ 951 h 981"/>
                <a:gd name="T72" fmla="*/ 0 w 875"/>
                <a:gd name="T73" fmla="*/ 95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5" h="981">
                  <a:moveTo>
                    <a:pt x="0" y="951"/>
                  </a:moveTo>
                  <a:lnTo>
                    <a:pt x="93" y="717"/>
                  </a:lnTo>
                  <a:lnTo>
                    <a:pt x="238" y="285"/>
                  </a:lnTo>
                  <a:lnTo>
                    <a:pt x="263" y="371"/>
                  </a:lnTo>
                  <a:lnTo>
                    <a:pt x="356" y="259"/>
                  </a:lnTo>
                  <a:lnTo>
                    <a:pt x="289" y="504"/>
                  </a:lnTo>
                  <a:lnTo>
                    <a:pt x="200" y="837"/>
                  </a:lnTo>
                  <a:lnTo>
                    <a:pt x="352" y="481"/>
                  </a:lnTo>
                  <a:lnTo>
                    <a:pt x="415" y="230"/>
                  </a:lnTo>
                  <a:lnTo>
                    <a:pt x="375" y="0"/>
                  </a:lnTo>
                  <a:lnTo>
                    <a:pt x="426" y="48"/>
                  </a:lnTo>
                  <a:lnTo>
                    <a:pt x="449" y="152"/>
                  </a:lnTo>
                  <a:lnTo>
                    <a:pt x="434" y="266"/>
                  </a:lnTo>
                  <a:lnTo>
                    <a:pt x="418" y="375"/>
                  </a:lnTo>
                  <a:lnTo>
                    <a:pt x="485" y="356"/>
                  </a:lnTo>
                  <a:lnTo>
                    <a:pt x="407" y="437"/>
                  </a:lnTo>
                  <a:lnTo>
                    <a:pt x="382" y="574"/>
                  </a:lnTo>
                  <a:lnTo>
                    <a:pt x="527" y="512"/>
                  </a:lnTo>
                  <a:lnTo>
                    <a:pt x="460" y="567"/>
                  </a:lnTo>
                  <a:lnTo>
                    <a:pt x="422" y="637"/>
                  </a:lnTo>
                  <a:lnTo>
                    <a:pt x="356" y="724"/>
                  </a:lnTo>
                  <a:lnTo>
                    <a:pt x="489" y="685"/>
                  </a:lnTo>
                  <a:lnTo>
                    <a:pt x="460" y="766"/>
                  </a:lnTo>
                  <a:lnTo>
                    <a:pt x="633" y="717"/>
                  </a:lnTo>
                  <a:lnTo>
                    <a:pt x="563" y="818"/>
                  </a:lnTo>
                  <a:lnTo>
                    <a:pt x="548" y="884"/>
                  </a:lnTo>
                  <a:lnTo>
                    <a:pt x="723" y="810"/>
                  </a:lnTo>
                  <a:lnTo>
                    <a:pt x="812" y="785"/>
                  </a:lnTo>
                  <a:lnTo>
                    <a:pt x="778" y="852"/>
                  </a:lnTo>
                  <a:lnTo>
                    <a:pt x="875" y="924"/>
                  </a:lnTo>
                  <a:lnTo>
                    <a:pt x="544" y="939"/>
                  </a:lnTo>
                  <a:lnTo>
                    <a:pt x="460" y="981"/>
                  </a:lnTo>
                  <a:lnTo>
                    <a:pt x="371" y="981"/>
                  </a:lnTo>
                  <a:lnTo>
                    <a:pt x="141" y="951"/>
                  </a:lnTo>
                  <a:lnTo>
                    <a:pt x="74" y="951"/>
                  </a:lnTo>
                  <a:lnTo>
                    <a:pt x="0" y="951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8" name="Freeform 70"/>
            <p:cNvSpPr>
              <a:spLocks/>
            </p:cNvSpPr>
            <p:nvPr/>
          </p:nvSpPr>
          <p:spPr bwMode="auto">
            <a:xfrm>
              <a:off x="1476" y="2978"/>
              <a:ext cx="213" cy="43"/>
            </a:xfrm>
            <a:custGeom>
              <a:avLst/>
              <a:gdLst>
                <a:gd name="T0" fmla="*/ 0 w 426"/>
                <a:gd name="T1" fmla="*/ 62 h 85"/>
                <a:gd name="T2" fmla="*/ 211 w 426"/>
                <a:gd name="T3" fmla="*/ 85 h 85"/>
                <a:gd name="T4" fmla="*/ 426 w 426"/>
                <a:gd name="T5" fmla="*/ 77 h 85"/>
                <a:gd name="T6" fmla="*/ 311 w 426"/>
                <a:gd name="T7" fmla="*/ 0 h 85"/>
                <a:gd name="T8" fmla="*/ 218 w 426"/>
                <a:gd name="T9" fmla="*/ 55 h 85"/>
                <a:gd name="T10" fmla="*/ 0 w 426"/>
                <a:gd name="T11" fmla="*/ 62 h 85"/>
                <a:gd name="T12" fmla="*/ 0 w 426"/>
                <a:gd name="T13" fmla="*/ 6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85">
                  <a:moveTo>
                    <a:pt x="0" y="62"/>
                  </a:moveTo>
                  <a:lnTo>
                    <a:pt x="211" y="85"/>
                  </a:lnTo>
                  <a:lnTo>
                    <a:pt x="426" y="77"/>
                  </a:lnTo>
                  <a:lnTo>
                    <a:pt x="311" y="0"/>
                  </a:lnTo>
                  <a:lnTo>
                    <a:pt x="218" y="55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39" name="Freeform 71"/>
            <p:cNvSpPr>
              <a:spLocks/>
            </p:cNvSpPr>
            <p:nvPr/>
          </p:nvSpPr>
          <p:spPr bwMode="auto">
            <a:xfrm>
              <a:off x="528" y="2462"/>
              <a:ext cx="397" cy="804"/>
            </a:xfrm>
            <a:custGeom>
              <a:avLst/>
              <a:gdLst>
                <a:gd name="T0" fmla="*/ 312 w 794"/>
                <a:gd name="T1" fmla="*/ 0 h 1608"/>
                <a:gd name="T2" fmla="*/ 146 w 794"/>
                <a:gd name="T3" fmla="*/ 97 h 1608"/>
                <a:gd name="T4" fmla="*/ 32 w 794"/>
                <a:gd name="T5" fmla="*/ 211 h 1608"/>
                <a:gd name="T6" fmla="*/ 0 w 794"/>
                <a:gd name="T7" fmla="*/ 348 h 1608"/>
                <a:gd name="T8" fmla="*/ 0 w 794"/>
                <a:gd name="T9" fmla="*/ 563 h 1608"/>
                <a:gd name="T10" fmla="*/ 57 w 794"/>
                <a:gd name="T11" fmla="*/ 898 h 1608"/>
                <a:gd name="T12" fmla="*/ 101 w 794"/>
                <a:gd name="T13" fmla="*/ 993 h 1608"/>
                <a:gd name="T14" fmla="*/ 106 w 794"/>
                <a:gd name="T15" fmla="*/ 1232 h 1608"/>
                <a:gd name="T16" fmla="*/ 266 w 794"/>
                <a:gd name="T17" fmla="*/ 1588 h 1608"/>
                <a:gd name="T18" fmla="*/ 346 w 794"/>
                <a:gd name="T19" fmla="*/ 1608 h 1608"/>
                <a:gd name="T20" fmla="*/ 354 w 794"/>
                <a:gd name="T21" fmla="*/ 1365 h 1608"/>
                <a:gd name="T22" fmla="*/ 403 w 794"/>
                <a:gd name="T23" fmla="*/ 1200 h 1608"/>
                <a:gd name="T24" fmla="*/ 390 w 794"/>
                <a:gd name="T25" fmla="*/ 880 h 1608"/>
                <a:gd name="T26" fmla="*/ 439 w 794"/>
                <a:gd name="T27" fmla="*/ 757 h 1608"/>
                <a:gd name="T28" fmla="*/ 308 w 794"/>
                <a:gd name="T29" fmla="*/ 696 h 1608"/>
                <a:gd name="T30" fmla="*/ 403 w 794"/>
                <a:gd name="T31" fmla="*/ 654 h 1608"/>
                <a:gd name="T32" fmla="*/ 420 w 794"/>
                <a:gd name="T33" fmla="*/ 620 h 1608"/>
                <a:gd name="T34" fmla="*/ 583 w 794"/>
                <a:gd name="T35" fmla="*/ 633 h 1608"/>
                <a:gd name="T36" fmla="*/ 737 w 794"/>
                <a:gd name="T37" fmla="*/ 770 h 1608"/>
                <a:gd name="T38" fmla="*/ 794 w 794"/>
                <a:gd name="T39" fmla="*/ 791 h 1608"/>
                <a:gd name="T40" fmla="*/ 737 w 794"/>
                <a:gd name="T41" fmla="*/ 700 h 1608"/>
                <a:gd name="T42" fmla="*/ 646 w 794"/>
                <a:gd name="T43" fmla="*/ 626 h 1608"/>
                <a:gd name="T44" fmla="*/ 283 w 794"/>
                <a:gd name="T45" fmla="*/ 510 h 1608"/>
                <a:gd name="T46" fmla="*/ 234 w 794"/>
                <a:gd name="T47" fmla="*/ 451 h 1608"/>
                <a:gd name="T48" fmla="*/ 139 w 794"/>
                <a:gd name="T49" fmla="*/ 436 h 1608"/>
                <a:gd name="T50" fmla="*/ 241 w 794"/>
                <a:gd name="T51" fmla="*/ 419 h 1608"/>
                <a:gd name="T52" fmla="*/ 329 w 794"/>
                <a:gd name="T53" fmla="*/ 436 h 1608"/>
                <a:gd name="T54" fmla="*/ 445 w 794"/>
                <a:gd name="T55" fmla="*/ 517 h 1608"/>
                <a:gd name="T56" fmla="*/ 568 w 794"/>
                <a:gd name="T57" fmla="*/ 559 h 1608"/>
                <a:gd name="T58" fmla="*/ 439 w 794"/>
                <a:gd name="T59" fmla="*/ 493 h 1608"/>
                <a:gd name="T60" fmla="*/ 382 w 794"/>
                <a:gd name="T61" fmla="*/ 436 h 1608"/>
                <a:gd name="T62" fmla="*/ 346 w 794"/>
                <a:gd name="T63" fmla="*/ 266 h 1608"/>
                <a:gd name="T64" fmla="*/ 300 w 794"/>
                <a:gd name="T65" fmla="*/ 179 h 1608"/>
                <a:gd name="T66" fmla="*/ 226 w 794"/>
                <a:gd name="T67" fmla="*/ 113 h 1608"/>
                <a:gd name="T68" fmla="*/ 245 w 794"/>
                <a:gd name="T69" fmla="*/ 67 h 1608"/>
                <a:gd name="T70" fmla="*/ 312 w 794"/>
                <a:gd name="T71" fmla="*/ 0 h 1608"/>
                <a:gd name="T72" fmla="*/ 312 w 794"/>
                <a:gd name="T73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4" h="1608">
                  <a:moveTo>
                    <a:pt x="312" y="0"/>
                  </a:moveTo>
                  <a:lnTo>
                    <a:pt x="146" y="97"/>
                  </a:lnTo>
                  <a:lnTo>
                    <a:pt x="32" y="211"/>
                  </a:lnTo>
                  <a:lnTo>
                    <a:pt x="0" y="348"/>
                  </a:lnTo>
                  <a:lnTo>
                    <a:pt x="0" y="563"/>
                  </a:lnTo>
                  <a:lnTo>
                    <a:pt x="57" y="898"/>
                  </a:lnTo>
                  <a:lnTo>
                    <a:pt x="101" y="993"/>
                  </a:lnTo>
                  <a:lnTo>
                    <a:pt x="106" y="1232"/>
                  </a:lnTo>
                  <a:lnTo>
                    <a:pt x="266" y="1588"/>
                  </a:lnTo>
                  <a:lnTo>
                    <a:pt x="346" y="1608"/>
                  </a:lnTo>
                  <a:lnTo>
                    <a:pt x="354" y="1365"/>
                  </a:lnTo>
                  <a:lnTo>
                    <a:pt x="403" y="1200"/>
                  </a:lnTo>
                  <a:lnTo>
                    <a:pt x="390" y="880"/>
                  </a:lnTo>
                  <a:lnTo>
                    <a:pt x="439" y="757"/>
                  </a:lnTo>
                  <a:lnTo>
                    <a:pt x="308" y="696"/>
                  </a:lnTo>
                  <a:lnTo>
                    <a:pt x="403" y="654"/>
                  </a:lnTo>
                  <a:lnTo>
                    <a:pt x="420" y="620"/>
                  </a:lnTo>
                  <a:lnTo>
                    <a:pt x="583" y="633"/>
                  </a:lnTo>
                  <a:lnTo>
                    <a:pt x="737" y="770"/>
                  </a:lnTo>
                  <a:lnTo>
                    <a:pt x="794" y="791"/>
                  </a:lnTo>
                  <a:lnTo>
                    <a:pt x="737" y="700"/>
                  </a:lnTo>
                  <a:lnTo>
                    <a:pt x="646" y="626"/>
                  </a:lnTo>
                  <a:lnTo>
                    <a:pt x="283" y="510"/>
                  </a:lnTo>
                  <a:lnTo>
                    <a:pt x="234" y="451"/>
                  </a:lnTo>
                  <a:lnTo>
                    <a:pt x="139" y="436"/>
                  </a:lnTo>
                  <a:lnTo>
                    <a:pt x="241" y="419"/>
                  </a:lnTo>
                  <a:lnTo>
                    <a:pt x="329" y="436"/>
                  </a:lnTo>
                  <a:lnTo>
                    <a:pt x="445" y="517"/>
                  </a:lnTo>
                  <a:lnTo>
                    <a:pt x="568" y="559"/>
                  </a:lnTo>
                  <a:lnTo>
                    <a:pt x="439" y="493"/>
                  </a:lnTo>
                  <a:lnTo>
                    <a:pt x="382" y="436"/>
                  </a:lnTo>
                  <a:lnTo>
                    <a:pt x="346" y="266"/>
                  </a:lnTo>
                  <a:lnTo>
                    <a:pt x="300" y="179"/>
                  </a:lnTo>
                  <a:lnTo>
                    <a:pt x="226" y="113"/>
                  </a:lnTo>
                  <a:lnTo>
                    <a:pt x="245" y="67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0" name="Freeform 72"/>
            <p:cNvSpPr>
              <a:spLocks/>
            </p:cNvSpPr>
            <p:nvPr/>
          </p:nvSpPr>
          <p:spPr bwMode="auto">
            <a:xfrm>
              <a:off x="650" y="2995"/>
              <a:ext cx="1008" cy="754"/>
            </a:xfrm>
            <a:custGeom>
              <a:avLst/>
              <a:gdLst>
                <a:gd name="T0" fmla="*/ 137 w 2017"/>
                <a:gd name="T1" fmla="*/ 0 h 1507"/>
                <a:gd name="T2" fmla="*/ 297 w 2017"/>
                <a:gd name="T3" fmla="*/ 40 h 1507"/>
                <a:gd name="T4" fmla="*/ 230 w 2017"/>
                <a:gd name="T5" fmla="*/ 184 h 1507"/>
                <a:gd name="T6" fmla="*/ 200 w 2017"/>
                <a:gd name="T7" fmla="*/ 294 h 1507"/>
                <a:gd name="T8" fmla="*/ 192 w 2017"/>
                <a:gd name="T9" fmla="*/ 365 h 1507"/>
                <a:gd name="T10" fmla="*/ 204 w 2017"/>
                <a:gd name="T11" fmla="*/ 427 h 1507"/>
                <a:gd name="T12" fmla="*/ 230 w 2017"/>
                <a:gd name="T13" fmla="*/ 483 h 1507"/>
                <a:gd name="T14" fmla="*/ 285 w 2017"/>
                <a:gd name="T15" fmla="*/ 391 h 1507"/>
                <a:gd name="T16" fmla="*/ 289 w 2017"/>
                <a:gd name="T17" fmla="*/ 486 h 1507"/>
                <a:gd name="T18" fmla="*/ 301 w 2017"/>
                <a:gd name="T19" fmla="*/ 557 h 1507"/>
                <a:gd name="T20" fmla="*/ 337 w 2017"/>
                <a:gd name="T21" fmla="*/ 635 h 1507"/>
                <a:gd name="T22" fmla="*/ 359 w 2017"/>
                <a:gd name="T23" fmla="*/ 720 h 1507"/>
                <a:gd name="T24" fmla="*/ 367 w 2017"/>
                <a:gd name="T25" fmla="*/ 846 h 1507"/>
                <a:gd name="T26" fmla="*/ 434 w 2017"/>
                <a:gd name="T27" fmla="*/ 771 h 1507"/>
                <a:gd name="T28" fmla="*/ 551 w 2017"/>
                <a:gd name="T29" fmla="*/ 619 h 1507"/>
                <a:gd name="T30" fmla="*/ 462 w 2017"/>
                <a:gd name="T31" fmla="*/ 790 h 1507"/>
                <a:gd name="T32" fmla="*/ 447 w 2017"/>
                <a:gd name="T33" fmla="*/ 868 h 1507"/>
                <a:gd name="T34" fmla="*/ 462 w 2017"/>
                <a:gd name="T35" fmla="*/ 960 h 1507"/>
                <a:gd name="T36" fmla="*/ 532 w 2017"/>
                <a:gd name="T37" fmla="*/ 912 h 1507"/>
                <a:gd name="T38" fmla="*/ 591 w 2017"/>
                <a:gd name="T39" fmla="*/ 967 h 1507"/>
                <a:gd name="T40" fmla="*/ 658 w 2017"/>
                <a:gd name="T41" fmla="*/ 990 h 1507"/>
                <a:gd name="T42" fmla="*/ 751 w 2017"/>
                <a:gd name="T43" fmla="*/ 982 h 1507"/>
                <a:gd name="T44" fmla="*/ 873 w 2017"/>
                <a:gd name="T45" fmla="*/ 952 h 1507"/>
                <a:gd name="T46" fmla="*/ 981 w 2017"/>
                <a:gd name="T47" fmla="*/ 901 h 1507"/>
                <a:gd name="T48" fmla="*/ 1141 w 2017"/>
                <a:gd name="T49" fmla="*/ 798 h 1507"/>
                <a:gd name="T50" fmla="*/ 951 w 2017"/>
                <a:gd name="T51" fmla="*/ 952 h 1507"/>
                <a:gd name="T52" fmla="*/ 876 w 2017"/>
                <a:gd name="T53" fmla="*/ 1005 h 1507"/>
                <a:gd name="T54" fmla="*/ 1070 w 2017"/>
                <a:gd name="T55" fmla="*/ 990 h 1507"/>
                <a:gd name="T56" fmla="*/ 1277 w 2017"/>
                <a:gd name="T57" fmla="*/ 952 h 1507"/>
                <a:gd name="T58" fmla="*/ 1437 w 2017"/>
                <a:gd name="T59" fmla="*/ 927 h 1507"/>
                <a:gd name="T60" fmla="*/ 1578 w 2017"/>
                <a:gd name="T61" fmla="*/ 927 h 1507"/>
                <a:gd name="T62" fmla="*/ 1707 w 2017"/>
                <a:gd name="T63" fmla="*/ 935 h 1507"/>
                <a:gd name="T64" fmla="*/ 1848 w 2017"/>
                <a:gd name="T65" fmla="*/ 967 h 1507"/>
                <a:gd name="T66" fmla="*/ 1935 w 2017"/>
                <a:gd name="T67" fmla="*/ 1009 h 1507"/>
                <a:gd name="T68" fmla="*/ 1977 w 2017"/>
                <a:gd name="T69" fmla="*/ 979 h 1507"/>
                <a:gd name="T70" fmla="*/ 2017 w 2017"/>
                <a:gd name="T71" fmla="*/ 901 h 1507"/>
                <a:gd name="T72" fmla="*/ 2017 w 2017"/>
                <a:gd name="T73" fmla="*/ 982 h 1507"/>
                <a:gd name="T74" fmla="*/ 1981 w 2017"/>
                <a:gd name="T75" fmla="*/ 1057 h 1507"/>
                <a:gd name="T76" fmla="*/ 1899 w 2017"/>
                <a:gd name="T77" fmla="*/ 1123 h 1507"/>
                <a:gd name="T78" fmla="*/ 973 w 2017"/>
                <a:gd name="T79" fmla="*/ 1150 h 1507"/>
                <a:gd name="T80" fmla="*/ 766 w 2017"/>
                <a:gd name="T81" fmla="*/ 1159 h 1507"/>
                <a:gd name="T82" fmla="*/ 869 w 2017"/>
                <a:gd name="T83" fmla="*/ 1507 h 1507"/>
                <a:gd name="T84" fmla="*/ 177 w 2017"/>
                <a:gd name="T85" fmla="*/ 1507 h 1507"/>
                <a:gd name="T86" fmla="*/ 130 w 2017"/>
                <a:gd name="T87" fmla="*/ 1330 h 1507"/>
                <a:gd name="T88" fmla="*/ 122 w 2017"/>
                <a:gd name="T89" fmla="*/ 1205 h 1507"/>
                <a:gd name="T90" fmla="*/ 149 w 2017"/>
                <a:gd name="T91" fmla="*/ 1089 h 1507"/>
                <a:gd name="T92" fmla="*/ 152 w 2017"/>
                <a:gd name="T93" fmla="*/ 986 h 1507"/>
                <a:gd name="T94" fmla="*/ 133 w 2017"/>
                <a:gd name="T95" fmla="*/ 849 h 1507"/>
                <a:gd name="T96" fmla="*/ 52 w 2017"/>
                <a:gd name="T97" fmla="*/ 673 h 1507"/>
                <a:gd name="T98" fmla="*/ 15 w 2017"/>
                <a:gd name="T99" fmla="*/ 532 h 1507"/>
                <a:gd name="T100" fmla="*/ 0 w 2017"/>
                <a:gd name="T101" fmla="*/ 412 h 1507"/>
                <a:gd name="T102" fmla="*/ 8 w 2017"/>
                <a:gd name="T103" fmla="*/ 114 h 1507"/>
                <a:gd name="T104" fmla="*/ 137 w 2017"/>
                <a:gd name="T105" fmla="*/ 0 h 1507"/>
                <a:gd name="T106" fmla="*/ 137 w 2017"/>
                <a:gd name="T107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7" h="1507">
                  <a:moveTo>
                    <a:pt x="137" y="0"/>
                  </a:moveTo>
                  <a:lnTo>
                    <a:pt x="297" y="40"/>
                  </a:lnTo>
                  <a:lnTo>
                    <a:pt x="230" y="184"/>
                  </a:lnTo>
                  <a:lnTo>
                    <a:pt x="200" y="294"/>
                  </a:lnTo>
                  <a:lnTo>
                    <a:pt x="192" y="365"/>
                  </a:lnTo>
                  <a:lnTo>
                    <a:pt x="204" y="427"/>
                  </a:lnTo>
                  <a:lnTo>
                    <a:pt x="230" y="483"/>
                  </a:lnTo>
                  <a:lnTo>
                    <a:pt x="285" y="391"/>
                  </a:lnTo>
                  <a:lnTo>
                    <a:pt x="289" y="486"/>
                  </a:lnTo>
                  <a:lnTo>
                    <a:pt x="301" y="557"/>
                  </a:lnTo>
                  <a:lnTo>
                    <a:pt x="337" y="635"/>
                  </a:lnTo>
                  <a:lnTo>
                    <a:pt x="359" y="720"/>
                  </a:lnTo>
                  <a:lnTo>
                    <a:pt x="367" y="846"/>
                  </a:lnTo>
                  <a:lnTo>
                    <a:pt x="434" y="771"/>
                  </a:lnTo>
                  <a:lnTo>
                    <a:pt x="551" y="619"/>
                  </a:lnTo>
                  <a:lnTo>
                    <a:pt x="462" y="790"/>
                  </a:lnTo>
                  <a:lnTo>
                    <a:pt x="447" y="868"/>
                  </a:lnTo>
                  <a:lnTo>
                    <a:pt x="462" y="960"/>
                  </a:lnTo>
                  <a:lnTo>
                    <a:pt x="532" y="912"/>
                  </a:lnTo>
                  <a:lnTo>
                    <a:pt x="591" y="967"/>
                  </a:lnTo>
                  <a:lnTo>
                    <a:pt x="658" y="990"/>
                  </a:lnTo>
                  <a:lnTo>
                    <a:pt x="751" y="982"/>
                  </a:lnTo>
                  <a:lnTo>
                    <a:pt x="873" y="952"/>
                  </a:lnTo>
                  <a:lnTo>
                    <a:pt x="981" y="901"/>
                  </a:lnTo>
                  <a:lnTo>
                    <a:pt x="1141" y="798"/>
                  </a:lnTo>
                  <a:lnTo>
                    <a:pt x="951" y="952"/>
                  </a:lnTo>
                  <a:lnTo>
                    <a:pt x="876" y="1005"/>
                  </a:lnTo>
                  <a:lnTo>
                    <a:pt x="1070" y="990"/>
                  </a:lnTo>
                  <a:lnTo>
                    <a:pt x="1277" y="952"/>
                  </a:lnTo>
                  <a:lnTo>
                    <a:pt x="1437" y="927"/>
                  </a:lnTo>
                  <a:lnTo>
                    <a:pt x="1578" y="927"/>
                  </a:lnTo>
                  <a:lnTo>
                    <a:pt x="1707" y="935"/>
                  </a:lnTo>
                  <a:lnTo>
                    <a:pt x="1848" y="967"/>
                  </a:lnTo>
                  <a:lnTo>
                    <a:pt x="1935" y="1009"/>
                  </a:lnTo>
                  <a:lnTo>
                    <a:pt x="1977" y="979"/>
                  </a:lnTo>
                  <a:lnTo>
                    <a:pt x="2017" y="901"/>
                  </a:lnTo>
                  <a:lnTo>
                    <a:pt x="2017" y="982"/>
                  </a:lnTo>
                  <a:lnTo>
                    <a:pt x="1981" y="1057"/>
                  </a:lnTo>
                  <a:lnTo>
                    <a:pt x="1899" y="1123"/>
                  </a:lnTo>
                  <a:lnTo>
                    <a:pt x="973" y="1150"/>
                  </a:lnTo>
                  <a:lnTo>
                    <a:pt x="766" y="1159"/>
                  </a:lnTo>
                  <a:lnTo>
                    <a:pt x="869" y="1507"/>
                  </a:lnTo>
                  <a:lnTo>
                    <a:pt x="177" y="1507"/>
                  </a:lnTo>
                  <a:lnTo>
                    <a:pt x="130" y="1330"/>
                  </a:lnTo>
                  <a:lnTo>
                    <a:pt x="122" y="1205"/>
                  </a:lnTo>
                  <a:lnTo>
                    <a:pt x="149" y="1089"/>
                  </a:lnTo>
                  <a:lnTo>
                    <a:pt x="152" y="986"/>
                  </a:lnTo>
                  <a:lnTo>
                    <a:pt x="133" y="849"/>
                  </a:lnTo>
                  <a:lnTo>
                    <a:pt x="52" y="673"/>
                  </a:lnTo>
                  <a:lnTo>
                    <a:pt x="15" y="532"/>
                  </a:lnTo>
                  <a:lnTo>
                    <a:pt x="0" y="412"/>
                  </a:lnTo>
                  <a:lnTo>
                    <a:pt x="8" y="11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1" name="Freeform 73"/>
            <p:cNvSpPr>
              <a:spLocks/>
            </p:cNvSpPr>
            <p:nvPr/>
          </p:nvSpPr>
          <p:spPr bwMode="auto">
            <a:xfrm>
              <a:off x="918" y="3113"/>
              <a:ext cx="122" cy="324"/>
            </a:xfrm>
            <a:custGeom>
              <a:avLst/>
              <a:gdLst>
                <a:gd name="T0" fmla="*/ 0 w 245"/>
                <a:gd name="T1" fmla="*/ 170 h 649"/>
                <a:gd name="T2" fmla="*/ 148 w 245"/>
                <a:gd name="T3" fmla="*/ 82 h 649"/>
                <a:gd name="T4" fmla="*/ 129 w 245"/>
                <a:gd name="T5" fmla="*/ 185 h 649"/>
                <a:gd name="T6" fmla="*/ 50 w 245"/>
                <a:gd name="T7" fmla="*/ 329 h 649"/>
                <a:gd name="T8" fmla="*/ 152 w 245"/>
                <a:gd name="T9" fmla="*/ 185 h 649"/>
                <a:gd name="T10" fmla="*/ 211 w 245"/>
                <a:gd name="T11" fmla="*/ 56 h 649"/>
                <a:gd name="T12" fmla="*/ 196 w 245"/>
                <a:gd name="T13" fmla="*/ 177 h 649"/>
                <a:gd name="T14" fmla="*/ 86 w 245"/>
                <a:gd name="T15" fmla="*/ 455 h 649"/>
                <a:gd name="T16" fmla="*/ 15 w 245"/>
                <a:gd name="T17" fmla="*/ 584 h 649"/>
                <a:gd name="T18" fmla="*/ 23 w 245"/>
                <a:gd name="T19" fmla="*/ 649 h 649"/>
                <a:gd name="T20" fmla="*/ 148 w 245"/>
                <a:gd name="T21" fmla="*/ 478 h 649"/>
                <a:gd name="T22" fmla="*/ 226 w 245"/>
                <a:gd name="T23" fmla="*/ 177 h 649"/>
                <a:gd name="T24" fmla="*/ 245 w 245"/>
                <a:gd name="T25" fmla="*/ 0 h 649"/>
                <a:gd name="T26" fmla="*/ 192 w 245"/>
                <a:gd name="T27" fmla="*/ 0 h 649"/>
                <a:gd name="T28" fmla="*/ 78 w 245"/>
                <a:gd name="T29" fmla="*/ 52 h 649"/>
                <a:gd name="T30" fmla="*/ 15 w 245"/>
                <a:gd name="T31" fmla="*/ 105 h 649"/>
                <a:gd name="T32" fmla="*/ 0 w 245"/>
                <a:gd name="T33" fmla="*/ 170 h 649"/>
                <a:gd name="T34" fmla="*/ 0 w 245"/>
                <a:gd name="T35" fmla="*/ 17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649">
                  <a:moveTo>
                    <a:pt x="0" y="170"/>
                  </a:moveTo>
                  <a:lnTo>
                    <a:pt x="148" y="82"/>
                  </a:lnTo>
                  <a:lnTo>
                    <a:pt x="129" y="185"/>
                  </a:lnTo>
                  <a:lnTo>
                    <a:pt x="50" y="329"/>
                  </a:lnTo>
                  <a:lnTo>
                    <a:pt x="152" y="185"/>
                  </a:lnTo>
                  <a:lnTo>
                    <a:pt x="211" y="56"/>
                  </a:lnTo>
                  <a:lnTo>
                    <a:pt x="196" y="177"/>
                  </a:lnTo>
                  <a:lnTo>
                    <a:pt x="86" y="455"/>
                  </a:lnTo>
                  <a:lnTo>
                    <a:pt x="15" y="584"/>
                  </a:lnTo>
                  <a:lnTo>
                    <a:pt x="23" y="649"/>
                  </a:lnTo>
                  <a:lnTo>
                    <a:pt x="148" y="478"/>
                  </a:lnTo>
                  <a:lnTo>
                    <a:pt x="226" y="177"/>
                  </a:lnTo>
                  <a:lnTo>
                    <a:pt x="245" y="0"/>
                  </a:lnTo>
                  <a:lnTo>
                    <a:pt x="192" y="0"/>
                  </a:lnTo>
                  <a:lnTo>
                    <a:pt x="78" y="52"/>
                  </a:lnTo>
                  <a:lnTo>
                    <a:pt x="15" y="105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2" name="Freeform 74"/>
            <p:cNvSpPr>
              <a:spLocks/>
            </p:cNvSpPr>
            <p:nvPr/>
          </p:nvSpPr>
          <p:spPr bwMode="auto">
            <a:xfrm>
              <a:off x="1075" y="3165"/>
              <a:ext cx="67" cy="224"/>
            </a:xfrm>
            <a:custGeom>
              <a:avLst/>
              <a:gdLst>
                <a:gd name="T0" fmla="*/ 0 w 133"/>
                <a:gd name="T1" fmla="*/ 0 h 447"/>
                <a:gd name="T2" fmla="*/ 55 w 133"/>
                <a:gd name="T3" fmla="*/ 217 h 447"/>
                <a:gd name="T4" fmla="*/ 91 w 133"/>
                <a:gd name="T5" fmla="*/ 447 h 447"/>
                <a:gd name="T6" fmla="*/ 133 w 133"/>
                <a:gd name="T7" fmla="*/ 298 h 447"/>
                <a:gd name="T8" fmla="*/ 110 w 133"/>
                <a:gd name="T9" fmla="*/ 158 h 447"/>
                <a:gd name="T10" fmla="*/ 59 w 133"/>
                <a:gd name="T11" fmla="*/ 47 h 447"/>
                <a:gd name="T12" fmla="*/ 0 w 133"/>
                <a:gd name="T13" fmla="*/ 0 h 447"/>
                <a:gd name="T14" fmla="*/ 0 w 133"/>
                <a:gd name="T15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447">
                  <a:moveTo>
                    <a:pt x="0" y="0"/>
                  </a:moveTo>
                  <a:lnTo>
                    <a:pt x="55" y="217"/>
                  </a:lnTo>
                  <a:lnTo>
                    <a:pt x="91" y="447"/>
                  </a:lnTo>
                  <a:lnTo>
                    <a:pt x="133" y="298"/>
                  </a:lnTo>
                  <a:lnTo>
                    <a:pt x="110" y="158"/>
                  </a:lnTo>
                  <a:lnTo>
                    <a:pt x="59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3" name="Freeform 75"/>
            <p:cNvSpPr>
              <a:spLocks/>
            </p:cNvSpPr>
            <p:nvPr/>
          </p:nvSpPr>
          <p:spPr bwMode="auto">
            <a:xfrm>
              <a:off x="1127" y="3174"/>
              <a:ext cx="492" cy="211"/>
            </a:xfrm>
            <a:custGeom>
              <a:avLst/>
              <a:gdLst>
                <a:gd name="T0" fmla="*/ 4 w 985"/>
                <a:gd name="T1" fmla="*/ 8 h 422"/>
                <a:gd name="T2" fmla="*/ 74 w 985"/>
                <a:gd name="T3" fmla="*/ 0 h 422"/>
                <a:gd name="T4" fmla="*/ 179 w 985"/>
                <a:gd name="T5" fmla="*/ 11 h 422"/>
                <a:gd name="T6" fmla="*/ 293 w 985"/>
                <a:gd name="T7" fmla="*/ 42 h 422"/>
                <a:gd name="T8" fmla="*/ 382 w 985"/>
                <a:gd name="T9" fmla="*/ 59 h 422"/>
                <a:gd name="T10" fmla="*/ 449 w 985"/>
                <a:gd name="T11" fmla="*/ 59 h 422"/>
                <a:gd name="T12" fmla="*/ 542 w 985"/>
                <a:gd name="T13" fmla="*/ 42 h 422"/>
                <a:gd name="T14" fmla="*/ 555 w 985"/>
                <a:gd name="T15" fmla="*/ 23 h 422"/>
                <a:gd name="T16" fmla="*/ 593 w 985"/>
                <a:gd name="T17" fmla="*/ 42 h 422"/>
                <a:gd name="T18" fmla="*/ 641 w 985"/>
                <a:gd name="T19" fmla="*/ 42 h 422"/>
                <a:gd name="T20" fmla="*/ 690 w 985"/>
                <a:gd name="T21" fmla="*/ 27 h 422"/>
                <a:gd name="T22" fmla="*/ 667 w 985"/>
                <a:gd name="T23" fmla="*/ 74 h 422"/>
                <a:gd name="T24" fmla="*/ 770 w 985"/>
                <a:gd name="T25" fmla="*/ 122 h 422"/>
                <a:gd name="T26" fmla="*/ 897 w 985"/>
                <a:gd name="T27" fmla="*/ 141 h 422"/>
                <a:gd name="T28" fmla="*/ 859 w 985"/>
                <a:gd name="T29" fmla="*/ 156 h 422"/>
                <a:gd name="T30" fmla="*/ 789 w 985"/>
                <a:gd name="T31" fmla="*/ 156 h 422"/>
                <a:gd name="T32" fmla="*/ 723 w 985"/>
                <a:gd name="T33" fmla="*/ 145 h 422"/>
                <a:gd name="T34" fmla="*/ 835 w 985"/>
                <a:gd name="T35" fmla="*/ 255 h 422"/>
                <a:gd name="T36" fmla="*/ 915 w 985"/>
                <a:gd name="T37" fmla="*/ 348 h 422"/>
                <a:gd name="T38" fmla="*/ 985 w 985"/>
                <a:gd name="T39" fmla="*/ 422 h 422"/>
                <a:gd name="T40" fmla="*/ 831 w 985"/>
                <a:gd name="T41" fmla="*/ 407 h 422"/>
                <a:gd name="T42" fmla="*/ 804 w 985"/>
                <a:gd name="T43" fmla="*/ 371 h 422"/>
                <a:gd name="T44" fmla="*/ 766 w 985"/>
                <a:gd name="T45" fmla="*/ 255 h 422"/>
                <a:gd name="T46" fmla="*/ 700 w 985"/>
                <a:gd name="T47" fmla="*/ 145 h 422"/>
                <a:gd name="T48" fmla="*/ 656 w 985"/>
                <a:gd name="T49" fmla="*/ 108 h 422"/>
                <a:gd name="T50" fmla="*/ 538 w 985"/>
                <a:gd name="T51" fmla="*/ 118 h 422"/>
                <a:gd name="T52" fmla="*/ 430 w 985"/>
                <a:gd name="T53" fmla="*/ 126 h 422"/>
                <a:gd name="T54" fmla="*/ 335 w 985"/>
                <a:gd name="T55" fmla="*/ 105 h 422"/>
                <a:gd name="T56" fmla="*/ 211 w 985"/>
                <a:gd name="T57" fmla="*/ 67 h 422"/>
                <a:gd name="T58" fmla="*/ 152 w 985"/>
                <a:gd name="T59" fmla="*/ 55 h 422"/>
                <a:gd name="T60" fmla="*/ 133 w 985"/>
                <a:gd name="T61" fmla="*/ 141 h 422"/>
                <a:gd name="T62" fmla="*/ 93 w 985"/>
                <a:gd name="T63" fmla="*/ 207 h 422"/>
                <a:gd name="T64" fmla="*/ 86 w 985"/>
                <a:gd name="T65" fmla="*/ 93 h 422"/>
                <a:gd name="T66" fmla="*/ 50 w 985"/>
                <a:gd name="T67" fmla="*/ 63 h 422"/>
                <a:gd name="T68" fmla="*/ 0 w 985"/>
                <a:gd name="T69" fmla="*/ 34 h 422"/>
                <a:gd name="T70" fmla="*/ 4 w 985"/>
                <a:gd name="T71" fmla="*/ 8 h 422"/>
                <a:gd name="T72" fmla="*/ 4 w 985"/>
                <a:gd name="T73" fmla="*/ 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5" h="422">
                  <a:moveTo>
                    <a:pt x="4" y="8"/>
                  </a:moveTo>
                  <a:lnTo>
                    <a:pt x="74" y="0"/>
                  </a:lnTo>
                  <a:lnTo>
                    <a:pt x="179" y="11"/>
                  </a:lnTo>
                  <a:lnTo>
                    <a:pt x="293" y="42"/>
                  </a:lnTo>
                  <a:lnTo>
                    <a:pt x="382" y="59"/>
                  </a:lnTo>
                  <a:lnTo>
                    <a:pt x="449" y="59"/>
                  </a:lnTo>
                  <a:lnTo>
                    <a:pt x="542" y="42"/>
                  </a:lnTo>
                  <a:lnTo>
                    <a:pt x="555" y="23"/>
                  </a:lnTo>
                  <a:lnTo>
                    <a:pt x="593" y="42"/>
                  </a:lnTo>
                  <a:lnTo>
                    <a:pt x="641" y="42"/>
                  </a:lnTo>
                  <a:lnTo>
                    <a:pt x="690" y="27"/>
                  </a:lnTo>
                  <a:lnTo>
                    <a:pt x="667" y="74"/>
                  </a:lnTo>
                  <a:lnTo>
                    <a:pt x="770" y="122"/>
                  </a:lnTo>
                  <a:lnTo>
                    <a:pt x="897" y="141"/>
                  </a:lnTo>
                  <a:lnTo>
                    <a:pt x="859" y="156"/>
                  </a:lnTo>
                  <a:lnTo>
                    <a:pt x="789" y="156"/>
                  </a:lnTo>
                  <a:lnTo>
                    <a:pt x="723" y="145"/>
                  </a:lnTo>
                  <a:lnTo>
                    <a:pt x="835" y="255"/>
                  </a:lnTo>
                  <a:lnTo>
                    <a:pt x="915" y="348"/>
                  </a:lnTo>
                  <a:lnTo>
                    <a:pt x="985" y="422"/>
                  </a:lnTo>
                  <a:lnTo>
                    <a:pt x="831" y="407"/>
                  </a:lnTo>
                  <a:lnTo>
                    <a:pt x="804" y="371"/>
                  </a:lnTo>
                  <a:lnTo>
                    <a:pt x="766" y="255"/>
                  </a:lnTo>
                  <a:lnTo>
                    <a:pt x="700" y="145"/>
                  </a:lnTo>
                  <a:lnTo>
                    <a:pt x="656" y="108"/>
                  </a:lnTo>
                  <a:lnTo>
                    <a:pt x="538" y="118"/>
                  </a:lnTo>
                  <a:lnTo>
                    <a:pt x="430" y="126"/>
                  </a:lnTo>
                  <a:lnTo>
                    <a:pt x="335" y="105"/>
                  </a:lnTo>
                  <a:lnTo>
                    <a:pt x="211" y="67"/>
                  </a:lnTo>
                  <a:lnTo>
                    <a:pt x="152" y="55"/>
                  </a:lnTo>
                  <a:lnTo>
                    <a:pt x="133" y="141"/>
                  </a:lnTo>
                  <a:lnTo>
                    <a:pt x="93" y="207"/>
                  </a:lnTo>
                  <a:lnTo>
                    <a:pt x="86" y="93"/>
                  </a:lnTo>
                  <a:lnTo>
                    <a:pt x="50" y="63"/>
                  </a:lnTo>
                  <a:lnTo>
                    <a:pt x="0" y="34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4" name="Freeform 76"/>
            <p:cNvSpPr>
              <a:spLocks/>
            </p:cNvSpPr>
            <p:nvPr/>
          </p:nvSpPr>
          <p:spPr bwMode="auto">
            <a:xfrm>
              <a:off x="1510" y="3017"/>
              <a:ext cx="796" cy="433"/>
            </a:xfrm>
            <a:custGeom>
              <a:avLst/>
              <a:gdLst>
                <a:gd name="T0" fmla="*/ 0 w 1593"/>
                <a:gd name="T1" fmla="*/ 0 h 865"/>
                <a:gd name="T2" fmla="*/ 97 w 1593"/>
                <a:gd name="T3" fmla="*/ 126 h 865"/>
                <a:gd name="T4" fmla="*/ 198 w 1593"/>
                <a:gd name="T5" fmla="*/ 373 h 865"/>
                <a:gd name="T6" fmla="*/ 257 w 1593"/>
                <a:gd name="T7" fmla="*/ 611 h 865"/>
                <a:gd name="T8" fmla="*/ 472 w 1593"/>
                <a:gd name="T9" fmla="*/ 618 h 865"/>
                <a:gd name="T10" fmla="*/ 683 w 1593"/>
                <a:gd name="T11" fmla="*/ 622 h 865"/>
                <a:gd name="T12" fmla="*/ 498 w 1593"/>
                <a:gd name="T13" fmla="*/ 654 h 865"/>
                <a:gd name="T14" fmla="*/ 761 w 1593"/>
                <a:gd name="T15" fmla="*/ 670 h 865"/>
                <a:gd name="T16" fmla="*/ 1101 w 1593"/>
                <a:gd name="T17" fmla="*/ 700 h 865"/>
                <a:gd name="T18" fmla="*/ 1148 w 1593"/>
                <a:gd name="T19" fmla="*/ 622 h 865"/>
                <a:gd name="T20" fmla="*/ 1296 w 1593"/>
                <a:gd name="T21" fmla="*/ 666 h 865"/>
                <a:gd name="T22" fmla="*/ 1163 w 1593"/>
                <a:gd name="T23" fmla="*/ 573 h 865"/>
                <a:gd name="T24" fmla="*/ 1078 w 1593"/>
                <a:gd name="T25" fmla="*/ 447 h 865"/>
                <a:gd name="T26" fmla="*/ 1015 w 1593"/>
                <a:gd name="T27" fmla="*/ 293 h 865"/>
                <a:gd name="T28" fmla="*/ 1105 w 1593"/>
                <a:gd name="T29" fmla="*/ 373 h 865"/>
                <a:gd name="T30" fmla="*/ 1207 w 1593"/>
                <a:gd name="T31" fmla="*/ 506 h 865"/>
                <a:gd name="T32" fmla="*/ 1289 w 1593"/>
                <a:gd name="T33" fmla="*/ 588 h 865"/>
                <a:gd name="T34" fmla="*/ 1363 w 1593"/>
                <a:gd name="T35" fmla="*/ 626 h 865"/>
                <a:gd name="T36" fmla="*/ 1409 w 1593"/>
                <a:gd name="T37" fmla="*/ 626 h 865"/>
                <a:gd name="T38" fmla="*/ 1393 w 1593"/>
                <a:gd name="T39" fmla="*/ 573 h 865"/>
                <a:gd name="T40" fmla="*/ 1296 w 1593"/>
                <a:gd name="T41" fmla="*/ 514 h 865"/>
                <a:gd name="T42" fmla="*/ 1198 w 1593"/>
                <a:gd name="T43" fmla="*/ 422 h 865"/>
                <a:gd name="T44" fmla="*/ 1082 w 1593"/>
                <a:gd name="T45" fmla="*/ 293 h 865"/>
                <a:gd name="T46" fmla="*/ 863 w 1593"/>
                <a:gd name="T47" fmla="*/ 99 h 865"/>
                <a:gd name="T48" fmla="*/ 1042 w 1593"/>
                <a:gd name="T49" fmla="*/ 219 h 865"/>
                <a:gd name="T50" fmla="*/ 1182 w 1593"/>
                <a:gd name="T51" fmla="*/ 337 h 865"/>
                <a:gd name="T52" fmla="*/ 1344 w 1593"/>
                <a:gd name="T53" fmla="*/ 481 h 865"/>
                <a:gd name="T54" fmla="*/ 1433 w 1593"/>
                <a:gd name="T55" fmla="*/ 525 h 865"/>
                <a:gd name="T56" fmla="*/ 1426 w 1593"/>
                <a:gd name="T57" fmla="*/ 459 h 865"/>
                <a:gd name="T58" fmla="*/ 1500 w 1593"/>
                <a:gd name="T59" fmla="*/ 443 h 865"/>
                <a:gd name="T60" fmla="*/ 1515 w 1593"/>
                <a:gd name="T61" fmla="*/ 356 h 865"/>
                <a:gd name="T62" fmla="*/ 1492 w 1593"/>
                <a:gd name="T63" fmla="*/ 236 h 865"/>
                <a:gd name="T64" fmla="*/ 1553 w 1593"/>
                <a:gd name="T65" fmla="*/ 314 h 865"/>
                <a:gd name="T66" fmla="*/ 1553 w 1593"/>
                <a:gd name="T67" fmla="*/ 181 h 865"/>
                <a:gd name="T68" fmla="*/ 1593 w 1593"/>
                <a:gd name="T69" fmla="*/ 274 h 865"/>
                <a:gd name="T70" fmla="*/ 1593 w 1593"/>
                <a:gd name="T71" fmla="*/ 373 h 865"/>
                <a:gd name="T72" fmla="*/ 1563 w 1593"/>
                <a:gd name="T73" fmla="*/ 489 h 865"/>
                <a:gd name="T74" fmla="*/ 1515 w 1593"/>
                <a:gd name="T75" fmla="*/ 599 h 865"/>
                <a:gd name="T76" fmla="*/ 1464 w 1593"/>
                <a:gd name="T77" fmla="*/ 662 h 865"/>
                <a:gd name="T78" fmla="*/ 1386 w 1593"/>
                <a:gd name="T79" fmla="*/ 717 h 865"/>
                <a:gd name="T80" fmla="*/ 1304 w 1593"/>
                <a:gd name="T81" fmla="*/ 744 h 865"/>
                <a:gd name="T82" fmla="*/ 1211 w 1593"/>
                <a:gd name="T83" fmla="*/ 763 h 865"/>
                <a:gd name="T84" fmla="*/ 1082 w 1593"/>
                <a:gd name="T85" fmla="*/ 755 h 865"/>
                <a:gd name="T86" fmla="*/ 589 w 1593"/>
                <a:gd name="T87" fmla="*/ 740 h 865"/>
                <a:gd name="T88" fmla="*/ 508 w 1593"/>
                <a:gd name="T89" fmla="*/ 865 h 865"/>
                <a:gd name="T90" fmla="*/ 289 w 1593"/>
                <a:gd name="T91" fmla="*/ 825 h 865"/>
                <a:gd name="T92" fmla="*/ 261 w 1593"/>
                <a:gd name="T93" fmla="*/ 744 h 865"/>
                <a:gd name="T94" fmla="*/ 152 w 1593"/>
                <a:gd name="T95" fmla="*/ 721 h 865"/>
                <a:gd name="T96" fmla="*/ 152 w 1593"/>
                <a:gd name="T97" fmla="*/ 588 h 865"/>
                <a:gd name="T98" fmla="*/ 54 w 1593"/>
                <a:gd name="T99" fmla="*/ 459 h 865"/>
                <a:gd name="T100" fmla="*/ 109 w 1593"/>
                <a:gd name="T101" fmla="*/ 451 h 865"/>
                <a:gd name="T102" fmla="*/ 124 w 1593"/>
                <a:gd name="T103" fmla="*/ 255 h 865"/>
                <a:gd name="T104" fmla="*/ 69 w 1593"/>
                <a:gd name="T105" fmla="*/ 107 h 865"/>
                <a:gd name="T106" fmla="*/ 0 w 1593"/>
                <a:gd name="T107" fmla="*/ 0 h 865"/>
                <a:gd name="T108" fmla="*/ 0 w 1593"/>
                <a:gd name="T10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3" h="865">
                  <a:moveTo>
                    <a:pt x="0" y="0"/>
                  </a:moveTo>
                  <a:lnTo>
                    <a:pt x="97" y="126"/>
                  </a:lnTo>
                  <a:lnTo>
                    <a:pt x="198" y="373"/>
                  </a:lnTo>
                  <a:lnTo>
                    <a:pt x="257" y="611"/>
                  </a:lnTo>
                  <a:lnTo>
                    <a:pt x="472" y="618"/>
                  </a:lnTo>
                  <a:lnTo>
                    <a:pt x="683" y="622"/>
                  </a:lnTo>
                  <a:lnTo>
                    <a:pt x="498" y="654"/>
                  </a:lnTo>
                  <a:lnTo>
                    <a:pt x="761" y="670"/>
                  </a:lnTo>
                  <a:lnTo>
                    <a:pt x="1101" y="700"/>
                  </a:lnTo>
                  <a:lnTo>
                    <a:pt x="1148" y="622"/>
                  </a:lnTo>
                  <a:lnTo>
                    <a:pt x="1296" y="666"/>
                  </a:lnTo>
                  <a:lnTo>
                    <a:pt x="1163" y="573"/>
                  </a:lnTo>
                  <a:lnTo>
                    <a:pt x="1078" y="447"/>
                  </a:lnTo>
                  <a:lnTo>
                    <a:pt x="1015" y="293"/>
                  </a:lnTo>
                  <a:lnTo>
                    <a:pt x="1105" y="373"/>
                  </a:lnTo>
                  <a:lnTo>
                    <a:pt x="1207" y="506"/>
                  </a:lnTo>
                  <a:lnTo>
                    <a:pt x="1289" y="588"/>
                  </a:lnTo>
                  <a:lnTo>
                    <a:pt x="1363" y="626"/>
                  </a:lnTo>
                  <a:lnTo>
                    <a:pt x="1409" y="626"/>
                  </a:lnTo>
                  <a:lnTo>
                    <a:pt x="1393" y="573"/>
                  </a:lnTo>
                  <a:lnTo>
                    <a:pt x="1296" y="514"/>
                  </a:lnTo>
                  <a:lnTo>
                    <a:pt x="1198" y="422"/>
                  </a:lnTo>
                  <a:lnTo>
                    <a:pt x="1082" y="293"/>
                  </a:lnTo>
                  <a:lnTo>
                    <a:pt x="863" y="99"/>
                  </a:lnTo>
                  <a:lnTo>
                    <a:pt x="1042" y="219"/>
                  </a:lnTo>
                  <a:lnTo>
                    <a:pt x="1182" y="337"/>
                  </a:lnTo>
                  <a:lnTo>
                    <a:pt x="1344" y="481"/>
                  </a:lnTo>
                  <a:lnTo>
                    <a:pt x="1433" y="525"/>
                  </a:lnTo>
                  <a:lnTo>
                    <a:pt x="1426" y="459"/>
                  </a:lnTo>
                  <a:lnTo>
                    <a:pt x="1500" y="443"/>
                  </a:lnTo>
                  <a:lnTo>
                    <a:pt x="1515" y="356"/>
                  </a:lnTo>
                  <a:lnTo>
                    <a:pt x="1492" y="236"/>
                  </a:lnTo>
                  <a:lnTo>
                    <a:pt x="1553" y="314"/>
                  </a:lnTo>
                  <a:lnTo>
                    <a:pt x="1553" y="181"/>
                  </a:lnTo>
                  <a:lnTo>
                    <a:pt x="1593" y="274"/>
                  </a:lnTo>
                  <a:lnTo>
                    <a:pt x="1593" y="373"/>
                  </a:lnTo>
                  <a:lnTo>
                    <a:pt x="1563" y="489"/>
                  </a:lnTo>
                  <a:lnTo>
                    <a:pt x="1515" y="599"/>
                  </a:lnTo>
                  <a:lnTo>
                    <a:pt x="1464" y="662"/>
                  </a:lnTo>
                  <a:lnTo>
                    <a:pt x="1386" y="717"/>
                  </a:lnTo>
                  <a:lnTo>
                    <a:pt x="1304" y="744"/>
                  </a:lnTo>
                  <a:lnTo>
                    <a:pt x="1211" y="763"/>
                  </a:lnTo>
                  <a:lnTo>
                    <a:pt x="1082" y="755"/>
                  </a:lnTo>
                  <a:lnTo>
                    <a:pt x="589" y="740"/>
                  </a:lnTo>
                  <a:lnTo>
                    <a:pt x="508" y="865"/>
                  </a:lnTo>
                  <a:lnTo>
                    <a:pt x="289" y="825"/>
                  </a:lnTo>
                  <a:lnTo>
                    <a:pt x="261" y="744"/>
                  </a:lnTo>
                  <a:lnTo>
                    <a:pt x="152" y="721"/>
                  </a:lnTo>
                  <a:lnTo>
                    <a:pt x="152" y="588"/>
                  </a:lnTo>
                  <a:lnTo>
                    <a:pt x="54" y="459"/>
                  </a:lnTo>
                  <a:lnTo>
                    <a:pt x="109" y="451"/>
                  </a:lnTo>
                  <a:lnTo>
                    <a:pt x="124" y="255"/>
                  </a:lnTo>
                  <a:lnTo>
                    <a:pt x="69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5" name="Freeform 77"/>
            <p:cNvSpPr>
              <a:spLocks/>
            </p:cNvSpPr>
            <p:nvPr/>
          </p:nvSpPr>
          <p:spPr bwMode="auto">
            <a:xfrm>
              <a:off x="1816" y="3072"/>
              <a:ext cx="214" cy="270"/>
            </a:xfrm>
            <a:custGeom>
              <a:avLst/>
              <a:gdLst>
                <a:gd name="T0" fmla="*/ 0 w 430"/>
                <a:gd name="T1" fmla="*/ 70 h 540"/>
                <a:gd name="T2" fmla="*/ 133 w 430"/>
                <a:gd name="T3" fmla="*/ 182 h 540"/>
                <a:gd name="T4" fmla="*/ 263 w 430"/>
                <a:gd name="T5" fmla="*/ 262 h 540"/>
                <a:gd name="T6" fmla="*/ 270 w 430"/>
                <a:gd name="T7" fmla="*/ 186 h 540"/>
                <a:gd name="T8" fmla="*/ 234 w 430"/>
                <a:gd name="T9" fmla="*/ 125 h 540"/>
                <a:gd name="T10" fmla="*/ 82 w 430"/>
                <a:gd name="T11" fmla="*/ 0 h 540"/>
                <a:gd name="T12" fmla="*/ 259 w 430"/>
                <a:gd name="T13" fmla="*/ 93 h 540"/>
                <a:gd name="T14" fmla="*/ 293 w 430"/>
                <a:gd name="T15" fmla="*/ 137 h 540"/>
                <a:gd name="T16" fmla="*/ 318 w 430"/>
                <a:gd name="T17" fmla="*/ 195 h 540"/>
                <a:gd name="T18" fmla="*/ 337 w 430"/>
                <a:gd name="T19" fmla="*/ 270 h 540"/>
                <a:gd name="T20" fmla="*/ 367 w 430"/>
                <a:gd name="T21" fmla="*/ 344 h 540"/>
                <a:gd name="T22" fmla="*/ 407 w 430"/>
                <a:gd name="T23" fmla="*/ 418 h 540"/>
                <a:gd name="T24" fmla="*/ 426 w 430"/>
                <a:gd name="T25" fmla="*/ 481 h 540"/>
                <a:gd name="T26" fmla="*/ 430 w 430"/>
                <a:gd name="T27" fmla="*/ 540 h 540"/>
                <a:gd name="T28" fmla="*/ 392 w 430"/>
                <a:gd name="T29" fmla="*/ 481 h 540"/>
                <a:gd name="T30" fmla="*/ 301 w 430"/>
                <a:gd name="T31" fmla="*/ 406 h 540"/>
                <a:gd name="T32" fmla="*/ 156 w 430"/>
                <a:gd name="T33" fmla="*/ 285 h 540"/>
                <a:gd name="T34" fmla="*/ 78 w 430"/>
                <a:gd name="T35" fmla="*/ 207 h 540"/>
                <a:gd name="T36" fmla="*/ 0 w 430"/>
                <a:gd name="T37" fmla="*/ 70 h 540"/>
                <a:gd name="T38" fmla="*/ 0 w 430"/>
                <a:gd name="T39" fmla="*/ 7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0" h="540">
                  <a:moveTo>
                    <a:pt x="0" y="70"/>
                  </a:moveTo>
                  <a:lnTo>
                    <a:pt x="133" y="182"/>
                  </a:lnTo>
                  <a:lnTo>
                    <a:pt x="263" y="262"/>
                  </a:lnTo>
                  <a:lnTo>
                    <a:pt x="270" y="186"/>
                  </a:lnTo>
                  <a:lnTo>
                    <a:pt x="234" y="125"/>
                  </a:lnTo>
                  <a:lnTo>
                    <a:pt x="82" y="0"/>
                  </a:lnTo>
                  <a:lnTo>
                    <a:pt x="259" y="93"/>
                  </a:lnTo>
                  <a:lnTo>
                    <a:pt x="293" y="137"/>
                  </a:lnTo>
                  <a:lnTo>
                    <a:pt x="318" y="195"/>
                  </a:lnTo>
                  <a:lnTo>
                    <a:pt x="337" y="270"/>
                  </a:lnTo>
                  <a:lnTo>
                    <a:pt x="367" y="344"/>
                  </a:lnTo>
                  <a:lnTo>
                    <a:pt x="407" y="418"/>
                  </a:lnTo>
                  <a:lnTo>
                    <a:pt x="426" y="481"/>
                  </a:lnTo>
                  <a:lnTo>
                    <a:pt x="430" y="540"/>
                  </a:lnTo>
                  <a:lnTo>
                    <a:pt x="392" y="481"/>
                  </a:lnTo>
                  <a:lnTo>
                    <a:pt x="301" y="406"/>
                  </a:lnTo>
                  <a:lnTo>
                    <a:pt x="156" y="285"/>
                  </a:lnTo>
                  <a:lnTo>
                    <a:pt x="78" y="207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6" name="Freeform 78"/>
            <p:cNvSpPr>
              <a:spLocks/>
            </p:cNvSpPr>
            <p:nvPr/>
          </p:nvSpPr>
          <p:spPr bwMode="auto">
            <a:xfrm>
              <a:off x="1956" y="3037"/>
              <a:ext cx="256" cy="200"/>
            </a:xfrm>
            <a:custGeom>
              <a:avLst/>
              <a:gdLst>
                <a:gd name="T0" fmla="*/ 0 w 511"/>
                <a:gd name="T1" fmla="*/ 0 h 400"/>
                <a:gd name="T2" fmla="*/ 114 w 511"/>
                <a:gd name="T3" fmla="*/ 46 h 400"/>
                <a:gd name="T4" fmla="*/ 207 w 511"/>
                <a:gd name="T5" fmla="*/ 109 h 400"/>
                <a:gd name="T6" fmla="*/ 292 w 511"/>
                <a:gd name="T7" fmla="*/ 187 h 400"/>
                <a:gd name="T8" fmla="*/ 374 w 511"/>
                <a:gd name="T9" fmla="*/ 278 h 400"/>
                <a:gd name="T10" fmla="*/ 444 w 511"/>
                <a:gd name="T11" fmla="*/ 348 h 400"/>
                <a:gd name="T12" fmla="*/ 511 w 511"/>
                <a:gd name="T13" fmla="*/ 400 h 400"/>
                <a:gd name="T14" fmla="*/ 418 w 511"/>
                <a:gd name="T15" fmla="*/ 297 h 400"/>
                <a:gd name="T16" fmla="*/ 300 w 511"/>
                <a:gd name="T17" fmla="*/ 145 h 400"/>
                <a:gd name="T18" fmla="*/ 180 w 511"/>
                <a:gd name="T19" fmla="*/ 46 h 400"/>
                <a:gd name="T20" fmla="*/ 74 w 511"/>
                <a:gd name="T21" fmla="*/ 4 h 400"/>
                <a:gd name="T22" fmla="*/ 0 w 511"/>
                <a:gd name="T23" fmla="*/ 0 h 400"/>
                <a:gd name="T24" fmla="*/ 0 w 511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" h="400">
                  <a:moveTo>
                    <a:pt x="0" y="0"/>
                  </a:moveTo>
                  <a:lnTo>
                    <a:pt x="114" y="46"/>
                  </a:lnTo>
                  <a:lnTo>
                    <a:pt x="207" y="109"/>
                  </a:lnTo>
                  <a:lnTo>
                    <a:pt x="292" y="187"/>
                  </a:lnTo>
                  <a:lnTo>
                    <a:pt x="374" y="278"/>
                  </a:lnTo>
                  <a:lnTo>
                    <a:pt x="444" y="348"/>
                  </a:lnTo>
                  <a:lnTo>
                    <a:pt x="511" y="400"/>
                  </a:lnTo>
                  <a:lnTo>
                    <a:pt x="418" y="297"/>
                  </a:lnTo>
                  <a:lnTo>
                    <a:pt x="300" y="145"/>
                  </a:lnTo>
                  <a:lnTo>
                    <a:pt x="180" y="4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7" name="Freeform 79"/>
            <p:cNvSpPr>
              <a:spLocks/>
            </p:cNvSpPr>
            <p:nvPr/>
          </p:nvSpPr>
          <p:spPr bwMode="auto">
            <a:xfrm>
              <a:off x="2130" y="3025"/>
              <a:ext cx="109" cy="70"/>
            </a:xfrm>
            <a:custGeom>
              <a:avLst/>
              <a:gdLst>
                <a:gd name="T0" fmla="*/ 0 w 219"/>
                <a:gd name="T1" fmla="*/ 0 h 140"/>
                <a:gd name="T2" fmla="*/ 219 w 219"/>
                <a:gd name="T3" fmla="*/ 140 h 140"/>
                <a:gd name="T4" fmla="*/ 185 w 219"/>
                <a:gd name="T5" fmla="*/ 62 h 140"/>
                <a:gd name="T6" fmla="*/ 103 w 219"/>
                <a:gd name="T7" fmla="*/ 15 h 140"/>
                <a:gd name="T8" fmla="*/ 0 w 219"/>
                <a:gd name="T9" fmla="*/ 0 h 140"/>
                <a:gd name="T10" fmla="*/ 0 w 219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40">
                  <a:moveTo>
                    <a:pt x="0" y="0"/>
                  </a:moveTo>
                  <a:lnTo>
                    <a:pt x="219" y="140"/>
                  </a:lnTo>
                  <a:lnTo>
                    <a:pt x="185" y="62"/>
                  </a:lnTo>
                  <a:lnTo>
                    <a:pt x="103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8" name="Freeform 80"/>
            <p:cNvSpPr>
              <a:spLocks/>
            </p:cNvSpPr>
            <p:nvPr/>
          </p:nvSpPr>
          <p:spPr bwMode="auto">
            <a:xfrm>
              <a:off x="1919" y="2553"/>
              <a:ext cx="348" cy="509"/>
            </a:xfrm>
            <a:custGeom>
              <a:avLst/>
              <a:gdLst>
                <a:gd name="T0" fmla="*/ 0 w 696"/>
                <a:gd name="T1" fmla="*/ 0 h 1017"/>
                <a:gd name="T2" fmla="*/ 48 w 696"/>
                <a:gd name="T3" fmla="*/ 80 h 1017"/>
                <a:gd name="T4" fmla="*/ 111 w 696"/>
                <a:gd name="T5" fmla="*/ 228 h 1017"/>
                <a:gd name="T6" fmla="*/ 101 w 696"/>
                <a:gd name="T7" fmla="*/ 344 h 1017"/>
                <a:gd name="T8" fmla="*/ 145 w 696"/>
                <a:gd name="T9" fmla="*/ 403 h 1017"/>
                <a:gd name="T10" fmla="*/ 152 w 696"/>
                <a:gd name="T11" fmla="*/ 450 h 1017"/>
                <a:gd name="T12" fmla="*/ 208 w 696"/>
                <a:gd name="T13" fmla="*/ 466 h 1017"/>
                <a:gd name="T14" fmla="*/ 223 w 696"/>
                <a:gd name="T15" fmla="*/ 553 h 1017"/>
                <a:gd name="T16" fmla="*/ 301 w 696"/>
                <a:gd name="T17" fmla="*/ 627 h 1017"/>
                <a:gd name="T18" fmla="*/ 371 w 696"/>
                <a:gd name="T19" fmla="*/ 639 h 1017"/>
                <a:gd name="T20" fmla="*/ 403 w 696"/>
                <a:gd name="T21" fmla="*/ 713 h 1017"/>
                <a:gd name="T22" fmla="*/ 567 w 696"/>
                <a:gd name="T23" fmla="*/ 829 h 1017"/>
                <a:gd name="T24" fmla="*/ 696 w 696"/>
                <a:gd name="T25" fmla="*/ 1017 h 1017"/>
                <a:gd name="T26" fmla="*/ 533 w 696"/>
                <a:gd name="T27" fmla="*/ 829 h 1017"/>
                <a:gd name="T28" fmla="*/ 379 w 696"/>
                <a:gd name="T29" fmla="*/ 735 h 1017"/>
                <a:gd name="T30" fmla="*/ 344 w 696"/>
                <a:gd name="T31" fmla="*/ 654 h 1017"/>
                <a:gd name="T32" fmla="*/ 234 w 696"/>
                <a:gd name="T33" fmla="*/ 661 h 1017"/>
                <a:gd name="T34" fmla="*/ 248 w 696"/>
                <a:gd name="T35" fmla="*/ 610 h 1017"/>
                <a:gd name="T36" fmla="*/ 149 w 696"/>
                <a:gd name="T37" fmla="*/ 587 h 1017"/>
                <a:gd name="T38" fmla="*/ 156 w 696"/>
                <a:gd name="T39" fmla="*/ 490 h 1017"/>
                <a:gd name="T40" fmla="*/ 90 w 696"/>
                <a:gd name="T41" fmla="*/ 477 h 1017"/>
                <a:gd name="T42" fmla="*/ 101 w 696"/>
                <a:gd name="T43" fmla="*/ 388 h 1017"/>
                <a:gd name="T44" fmla="*/ 48 w 696"/>
                <a:gd name="T45" fmla="*/ 336 h 1017"/>
                <a:gd name="T46" fmla="*/ 71 w 696"/>
                <a:gd name="T47" fmla="*/ 224 h 1017"/>
                <a:gd name="T48" fmla="*/ 0 w 696"/>
                <a:gd name="T49" fmla="*/ 0 h 1017"/>
                <a:gd name="T50" fmla="*/ 0 w 696"/>
                <a:gd name="T51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6" h="1017">
                  <a:moveTo>
                    <a:pt x="0" y="0"/>
                  </a:moveTo>
                  <a:lnTo>
                    <a:pt x="48" y="80"/>
                  </a:lnTo>
                  <a:lnTo>
                    <a:pt x="111" y="228"/>
                  </a:lnTo>
                  <a:lnTo>
                    <a:pt x="101" y="344"/>
                  </a:lnTo>
                  <a:lnTo>
                    <a:pt x="145" y="403"/>
                  </a:lnTo>
                  <a:lnTo>
                    <a:pt x="152" y="450"/>
                  </a:lnTo>
                  <a:lnTo>
                    <a:pt x="208" y="466"/>
                  </a:lnTo>
                  <a:lnTo>
                    <a:pt x="223" y="553"/>
                  </a:lnTo>
                  <a:lnTo>
                    <a:pt x="301" y="627"/>
                  </a:lnTo>
                  <a:lnTo>
                    <a:pt x="371" y="639"/>
                  </a:lnTo>
                  <a:lnTo>
                    <a:pt x="403" y="713"/>
                  </a:lnTo>
                  <a:lnTo>
                    <a:pt x="567" y="829"/>
                  </a:lnTo>
                  <a:lnTo>
                    <a:pt x="696" y="1017"/>
                  </a:lnTo>
                  <a:lnTo>
                    <a:pt x="533" y="829"/>
                  </a:lnTo>
                  <a:lnTo>
                    <a:pt x="379" y="735"/>
                  </a:lnTo>
                  <a:lnTo>
                    <a:pt x="344" y="654"/>
                  </a:lnTo>
                  <a:lnTo>
                    <a:pt x="234" y="661"/>
                  </a:lnTo>
                  <a:lnTo>
                    <a:pt x="248" y="610"/>
                  </a:lnTo>
                  <a:lnTo>
                    <a:pt x="149" y="587"/>
                  </a:lnTo>
                  <a:lnTo>
                    <a:pt x="156" y="490"/>
                  </a:lnTo>
                  <a:lnTo>
                    <a:pt x="90" y="477"/>
                  </a:lnTo>
                  <a:lnTo>
                    <a:pt x="101" y="388"/>
                  </a:lnTo>
                  <a:lnTo>
                    <a:pt x="48" y="336"/>
                  </a:lnTo>
                  <a:lnTo>
                    <a:pt x="71" y="2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49" name="Freeform 81"/>
            <p:cNvSpPr>
              <a:spLocks/>
            </p:cNvSpPr>
            <p:nvPr/>
          </p:nvSpPr>
          <p:spPr bwMode="auto">
            <a:xfrm>
              <a:off x="1398" y="3098"/>
              <a:ext cx="76" cy="92"/>
            </a:xfrm>
            <a:custGeom>
              <a:avLst/>
              <a:gdLst>
                <a:gd name="T0" fmla="*/ 6 w 152"/>
                <a:gd name="T1" fmla="*/ 182 h 184"/>
                <a:gd name="T2" fmla="*/ 9 w 152"/>
                <a:gd name="T3" fmla="*/ 124 h 184"/>
                <a:gd name="T4" fmla="*/ 8 w 152"/>
                <a:gd name="T5" fmla="*/ 49 h 184"/>
                <a:gd name="T6" fmla="*/ 0 w 152"/>
                <a:gd name="T7" fmla="*/ 0 h 184"/>
                <a:gd name="T8" fmla="*/ 9 w 152"/>
                <a:gd name="T9" fmla="*/ 25 h 184"/>
                <a:gd name="T10" fmla="*/ 47 w 152"/>
                <a:gd name="T11" fmla="*/ 27 h 184"/>
                <a:gd name="T12" fmla="*/ 47 w 152"/>
                <a:gd name="T13" fmla="*/ 36 h 184"/>
                <a:gd name="T14" fmla="*/ 11 w 152"/>
                <a:gd name="T15" fmla="*/ 36 h 184"/>
                <a:gd name="T16" fmla="*/ 11 w 152"/>
                <a:gd name="T17" fmla="*/ 59 h 184"/>
                <a:gd name="T18" fmla="*/ 42 w 152"/>
                <a:gd name="T19" fmla="*/ 59 h 184"/>
                <a:gd name="T20" fmla="*/ 46 w 152"/>
                <a:gd name="T21" fmla="*/ 76 h 184"/>
                <a:gd name="T22" fmla="*/ 108 w 152"/>
                <a:gd name="T23" fmla="*/ 76 h 184"/>
                <a:gd name="T24" fmla="*/ 125 w 152"/>
                <a:gd name="T25" fmla="*/ 57 h 184"/>
                <a:gd name="T26" fmla="*/ 146 w 152"/>
                <a:gd name="T27" fmla="*/ 59 h 184"/>
                <a:gd name="T28" fmla="*/ 137 w 152"/>
                <a:gd name="T29" fmla="*/ 91 h 184"/>
                <a:gd name="T30" fmla="*/ 103 w 152"/>
                <a:gd name="T31" fmla="*/ 93 h 184"/>
                <a:gd name="T32" fmla="*/ 99 w 152"/>
                <a:gd name="T33" fmla="*/ 114 h 184"/>
                <a:gd name="T34" fmla="*/ 59 w 152"/>
                <a:gd name="T35" fmla="*/ 112 h 184"/>
                <a:gd name="T36" fmla="*/ 47 w 152"/>
                <a:gd name="T37" fmla="*/ 101 h 184"/>
                <a:gd name="T38" fmla="*/ 17 w 152"/>
                <a:gd name="T39" fmla="*/ 101 h 184"/>
                <a:gd name="T40" fmla="*/ 15 w 152"/>
                <a:gd name="T41" fmla="*/ 127 h 184"/>
                <a:gd name="T42" fmla="*/ 47 w 152"/>
                <a:gd name="T43" fmla="*/ 129 h 184"/>
                <a:gd name="T44" fmla="*/ 53 w 152"/>
                <a:gd name="T45" fmla="*/ 148 h 184"/>
                <a:gd name="T46" fmla="*/ 103 w 152"/>
                <a:gd name="T47" fmla="*/ 148 h 184"/>
                <a:gd name="T48" fmla="*/ 114 w 152"/>
                <a:gd name="T49" fmla="*/ 125 h 184"/>
                <a:gd name="T50" fmla="*/ 152 w 152"/>
                <a:gd name="T51" fmla="*/ 125 h 184"/>
                <a:gd name="T52" fmla="*/ 133 w 152"/>
                <a:gd name="T53" fmla="*/ 160 h 184"/>
                <a:gd name="T54" fmla="*/ 116 w 152"/>
                <a:gd name="T55" fmla="*/ 160 h 184"/>
                <a:gd name="T56" fmla="*/ 103 w 152"/>
                <a:gd name="T57" fmla="*/ 177 h 184"/>
                <a:gd name="T58" fmla="*/ 49 w 152"/>
                <a:gd name="T59" fmla="*/ 179 h 184"/>
                <a:gd name="T60" fmla="*/ 44 w 152"/>
                <a:gd name="T61" fmla="*/ 163 h 184"/>
                <a:gd name="T62" fmla="*/ 19 w 152"/>
                <a:gd name="T63" fmla="*/ 160 h 184"/>
                <a:gd name="T64" fmla="*/ 15 w 152"/>
                <a:gd name="T65" fmla="*/ 184 h 184"/>
                <a:gd name="T66" fmla="*/ 6 w 152"/>
                <a:gd name="T67" fmla="*/ 182 h 184"/>
                <a:gd name="T68" fmla="*/ 6 w 152"/>
                <a:gd name="T69" fmla="*/ 18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184">
                  <a:moveTo>
                    <a:pt x="6" y="182"/>
                  </a:moveTo>
                  <a:lnTo>
                    <a:pt x="9" y="124"/>
                  </a:lnTo>
                  <a:lnTo>
                    <a:pt x="8" y="49"/>
                  </a:lnTo>
                  <a:lnTo>
                    <a:pt x="0" y="0"/>
                  </a:lnTo>
                  <a:lnTo>
                    <a:pt x="9" y="25"/>
                  </a:lnTo>
                  <a:lnTo>
                    <a:pt x="47" y="27"/>
                  </a:lnTo>
                  <a:lnTo>
                    <a:pt x="47" y="36"/>
                  </a:lnTo>
                  <a:lnTo>
                    <a:pt x="11" y="36"/>
                  </a:lnTo>
                  <a:lnTo>
                    <a:pt x="11" y="59"/>
                  </a:lnTo>
                  <a:lnTo>
                    <a:pt x="42" y="59"/>
                  </a:lnTo>
                  <a:lnTo>
                    <a:pt x="46" y="76"/>
                  </a:lnTo>
                  <a:lnTo>
                    <a:pt x="108" y="76"/>
                  </a:lnTo>
                  <a:lnTo>
                    <a:pt x="125" y="57"/>
                  </a:lnTo>
                  <a:lnTo>
                    <a:pt x="146" y="59"/>
                  </a:lnTo>
                  <a:lnTo>
                    <a:pt x="137" y="91"/>
                  </a:lnTo>
                  <a:lnTo>
                    <a:pt x="103" y="93"/>
                  </a:lnTo>
                  <a:lnTo>
                    <a:pt x="99" y="114"/>
                  </a:lnTo>
                  <a:lnTo>
                    <a:pt x="59" y="112"/>
                  </a:lnTo>
                  <a:lnTo>
                    <a:pt x="47" y="101"/>
                  </a:lnTo>
                  <a:lnTo>
                    <a:pt x="17" y="101"/>
                  </a:lnTo>
                  <a:lnTo>
                    <a:pt x="15" y="127"/>
                  </a:lnTo>
                  <a:lnTo>
                    <a:pt x="47" y="129"/>
                  </a:lnTo>
                  <a:lnTo>
                    <a:pt x="53" y="148"/>
                  </a:lnTo>
                  <a:lnTo>
                    <a:pt x="103" y="148"/>
                  </a:lnTo>
                  <a:lnTo>
                    <a:pt x="114" y="125"/>
                  </a:lnTo>
                  <a:lnTo>
                    <a:pt x="152" y="125"/>
                  </a:lnTo>
                  <a:lnTo>
                    <a:pt x="133" y="160"/>
                  </a:lnTo>
                  <a:lnTo>
                    <a:pt x="116" y="160"/>
                  </a:lnTo>
                  <a:lnTo>
                    <a:pt x="103" y="177"/>
                  </a:lnTo>
                  <a:lnTo>
                    <a:pt x="49" y="179"/>
                  </a:lnTo>
                  <a:lnTo>
                    <a:pt x="44" y="163"/>
                  </a:lnTo>
                  <a:lnTo>
                    <a:pt x="19" y="160"/>
                  </a:lnTo>
                  <a:lnTo>
                    <a:pt x="15" y="184"/>
                  </a:lnTo>
                  <a:lnTo>
                    <a:pt x="6" y="182"/>
                  </a:lnTo>
                  <a:lnTo>
                    <a:pt x="6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0" name="Freeform 82"/>
            <p:cNvSpPr>
              <a:spLocks/>
            </p:cNvSpPr>
            <p:nvPr/>
          </p:nvSpPr>
          <p:spPr bwMode="auto">
            <a:xfrm>
              <a:off x="1432" y="3118"/>
              <a:ext cx="19" cy="7"/>
            </a:xfrm>
            <a:custGeom>
              <a:avLst/>
              <a:gdLst>
                <a:gd name="T0" fmla="*/ 0 w 38"/>
                <a:gd name="T1" fmla="*/ 0 h 13"/>
                <a:gd name="T2" fmla="*/ 38 w 38"/>
                <a:gd name="T3" fmla="*/ 0 h 13"/>
                <a:gd name="T4" fmla="*/ 35 w 38"/>
                <a:gd name="T5" fmla="*/ 13 h 13"/>
                <a:gd name="T6" fmla="*/ 0 w 38"/>
                <a:gd name="T7" fmla="*/ 13 h 13"/>
                <a:gd name="T8" fmla="*/ 0 w 38"/>
                <a:gd name="T9" fmla="*/ 0 h 13"/>
                <a:gd name="T10" fmla="*/ 0 w 3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">
                  <a:moveTo>
                    <a:pt x="0" y="0"/>
                  </a:moveTo>
                  <a:lnTo>
                    <a:pt x="38" y="0"/>
                  </a:lnTo>
                  <a:lnTo>
                    <a:pt x="3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1" name="Freeform 83"/>
            <p:cNvSpPr>
              <a:spLocks/>
            </p:cNvSpPr>
            <p:nvPr/>
          </p:nvSpPr>
          <p:spPr bwMode="auto">
            <a:xfrm>
              <a:off x="1371" y="3054"/>
              <a:ext cx="56" cy="41"/>
            </a:xfrm>
            <a:custGeom>
              <a:avLst/>
              <a:gdLst>
                <a:gd name="T0" fmla="*/ 0 w 112"/>
                <a:gd name="T1" fmla="*/ 0 h 81"/>
                <a:gd name="T2" fmla="*/ 2 w 112"/>
                <a:gd name="T3" fmla="*/ 32 h 81"/>
                <a:gd name="T4" fmla="*/ 26 w 112"/>
                <a:gd name="T5" fmla="*/ 36 h 81"/>
                <a:gd name="T6" fmla="*/ 44 w 112"/>
                <a:gd name="T7" fmla="*/ 62 h 81"/>
                <a:gd name="T8" fmla="*/ 61 w 112"/>
                <a:gd name="T9" fmla="*/ 81 h 81"/>
                <a:gd name="T10" fmla="*/ 112 w 112"/>
                <a:gd name="T11" fmla="*/ 74 h 81"/>
                <a:gd name="T12" fmla="*/ 76 w 112"/>
                <a:gd name="T13" fmla="*/ 59 h 81"/>
                <a:gd name="T14" fmla="*/ 53 w 112"/>
                <a:gd name="T15" fmla="*/ 43 h 81"/>
                <a:gd name="T16" fmla="*/ 30 w 112"/>
                <a:gd name="T17" fmla="*/ 11 h 81"/>
                <a:gd name="T18" fmla="*/ 25 w 112"/>
                <a:gd name="T19" fmla="*/ 22 h 81"/>
                <a:gd name="T20" fmla="*/ 7 w 112"/>
                <a:gd name="T21" fmla="*/ 22 h 81"/>
                <a:gd name="T22" fmla="*/ 0 w 112"/>
                <a:gd name="T23" fmla="*/ 0 h 81"/>
                <a:gd name="T24" fmla="*/ 0 w 112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1">
                  <a:moveTo>
                    <a:pt x="0" y="0"/>
                  </a:moveTo>
                  <a:lnTo>
                    <a:pt x="2" y="32"/>
                  </a:lnTo>
                  <a:lnTo>
                    <a:pt x="26" y="36"/>
                  </a:lnTo>
                  <a:lnTo>
                    <a:pt x="44" y="62"/>
                  </a:lnTo>
                  <a:lnTo>
                    <a:pt x="61" y="81"/>
                  </a:lnTo>
                  <a:lnTo>
                    <a:pt x="112" y="74"/>
                  </a:lnTo>
                  <a:lnTo>
                    <a:pt x="76" y="59"/>
                  </a:lnTo>
                  <a:lnTo>
                    <a:pt x="53" y="43"/>
                  </a:lnTo>
                  <a:lnTo>
                    <a:pt x="30" y="11"/>
                  </a:lnTo>
                  <a:lnTo>
                    <a:pt x="25" y="22"/>
                  </a:lnTo>
                  <a:lnTo>
                    <a:pt x="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2" name="Freeform 84"/>
            <p:cNvSpPr>
              <a:spLocks/>
            </p:cNvSpPr>
            <p:nvPr/>
          </p:nvSpPr>
          <p:spPr bwMode="auto">
            <a:xfrm>
              <a:off x="1379" y="3009"/>
              <a:ext cx="200" cy="162"/>
            </a:xfrm>
            <a:custGeom>
              <a:avLst/>
              <a:gdLst>
                <a:gd name="T0" fmla="*/ 13 w 401"/>
                <a:gd name="T1" fmla="*/ 55 h 325"/>
                <a:gd name="T2" fmla="*/ 40 w 401"/>
                <a:gd name="T3" fmla="*/ 23 h 325"/>
                <a:gd name="T4" fmla="*/ 95 w 401"/>
                <a:gd name="T5" fmla="*/ 14 h 325"/>
                <a:gd name="T6" fmla="*/ 141 w 401"/>
                <a:gd name="T7" fmla="*/ 16 h 325"/>
                <a:gd name="T8" fmla="*/ 192 w 401"/>
                <a:gd name="T9" fmla="*/ 36 h 325"/>
                <a:gd name="T10" fmla="*/ 224 w 401"/>
                <a:gd name="T11" fmla="*/ 73 h 325"/>
                <a:gd name="T12" fmla="*/ 232 w 401"/>
                <a:gd name="T13" fmla="*/ 103 h 325"/>
                <a:gd name="T14" fmla="*/ 226 w 401"/>
                <a:gd name="T15" fmla="*/ 128 h 325"/>
                <a:gd name="T16" fmla="*/ 217 w 401"/>
                <a:gd name="T17" fmla="*/ 156 h 325"/>
                <a:gd name="T18" fmla="*/ 184 w 401"/>
                <a:gd name="T19" fmla="*/ 183 h 325"/>
                <a:gd name="T20" fmla="*/ 228 w 401"/>
                <a:gd name="T21" fmla="*/ 190 h 325"/>
                <a:gd name="T22" fmla="*/ 262 w 401"/>
                <a:gd name="T23" fmla="*/ 215 h 325"/>
                <a:gd name="T24" fmla="*/ 291 w 401"/>
                <a:gd name="T25" fmla="*/ 261 h 325"/>
                <a:gd name="T26" fmla="*/ 317 w 401"/>
                <a:gd name="T27" fmla="*/ 285 h 325"/>
                <a:gd name="T28" fmla="*/ 354 w 401"/>
                <a:gd name="T29" fmla="*/ 308 h 325"/>
                <a:gd name="T30" fmla="*/ 401 w 401"/>
                <a:gd name="T31" fmla="*/ 325 h 325"/>
                <a:gd name="T32" fmla="*/ 388 w 401"/>
                <a:gd name="T33" fmla="*/ 314 h 325"/>
                <a:gd name="T34" fmla="*/ 342 w 401"/>
                <a:gd name="T35" fmla="*/ 289 h 325"/>
                <a:gd name="T36" fmla="*/ 314 w 401"/>
                <a:gd name="T37" fmla="*/ 265 h 325"/>
                <a:gd name="T38" fmla="*/ 287 w 401"/>
                <a:gd name="T39" fmla="*/ 228 h 325"/>
                <a:gd name="T40" fmla="*/ 270 w 401"/>
                <a:gd name="T41" fmla="*/ 177 h 325"/>
                <a:gd name="T42" fmla="*/ 262 w 401"/>
                <a:gd name="T43" fmla="*/ 118 h 325"/>
                <a:gd name="T44" fmla="*/ 241 w 401"/>
                <a:gd name="T45" fmla="*/ 71 h 325"/>
                <a:gd name="T46" fmla="*/ 213 w 401"/>
                <a:gd name="T47" fmla="*/ 35 h 325"/>
                <a:gd name="T48" fmla="*/ 179 w 401"/>
                <a:gd name="T49" fmla="*/ 14 h 325"/>
                <a:gd name="T50" fmla="*/ 135 w 401"/>
                <a:gd name="T51" fmla="*/ 0 h 325"/>
                <a:gd name="T52" fmla="*/ 91 w 401"/>
                <a:gd name="T53" fmla="*/ 4 h 325"/>
                <a:gd name="T54" fmla="*/ 48 w 401"/>
                <a:gd name="T55" fmla="*/ 10 h 325"/>
                <a:gd name="T56" fmla="*/ 17 w 401"/>
                <a:gd name="T57" fmla="*/ 31 h 325"/>
                <a:gd name="T58" fmla="*/ 0 w 401"/>
                <a:gd name="T59" fmla="*/ 67 h 325"/>
                <a:gd name="T60" fmla="*/ 13 w 401"/>
                <a:gd name="T61" fmla="*/ 55 h 325"/>
                <a:gd name="T62" fmla="*/ 13 w 401"/>
                <a:gd name="T63" fmla="*/ 5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25">
                  <a:moveTo>
                    <a:pt x="13" y="55"/>
                  </a:moveTo>
                  <a:lnTo>
                    <a:pt x="40" y="23"/>
                  </a:lnTo>
                  <a:lnTo>
                    <a:pt x="95" y="14"/>
                  </a:lnTo>
                  <a:lnTo>
                    <a:pt x="141" y="16"/>
                  </a:lnTo>
                  <a:lnTo>
                    <a:pt x="192" y="36"/>
                  </a:lnTo>
                  <a:lnTo>
                    <a:pt x="224" y="73"/>
                  </a:lnTo>
                  <a:lnTo>
                    <a:pt x="232" y="103"/>
                  </a:lnTo>
                  <a:lnTo>
                    <a:pt x="226" y="128"/>
                  </a:lnTo>
                  <a:lnTo>
                    <a:pt x="217" y="156"/>
                  </a:lnTo>
                  <a:lnTo>
                    <a:pt x="184" y="183"/>
                  </a:lnTo>
                  <a:lnTo>
                    <a:pt x="228" y="190"/>
                  </a:lnTo>
                  <a:lnTo>
                    <a:pt x="262" y="215"/>
                  </a:lnTo>
                  <a:lnTo>
                    <a:pt x="291" y="261"/>
                  </a:lnTo>
                  <a:lnTo>
                    <a:pt x="317" y="285"/>
                  </a:lnTo>
                  <a:lnTo>
                    <a:pt x="354" y="308"/>
                  </a:lnTo>
                  <a:lnTo>
                    <a:pt x="401" y="325"/>
                  </a:lnTo>
                  <a:lnTo>
                    <a:pt x="388" y="314"/>
                  </a:lnTo>
                  <a:lnTo>
                    <a:pt x="342" y="289"/>
                  </a:lnTo>
                  <a:lnTo>
                    <a:pt x="314" y="265"/>
                  </a:lnTo>
                  <a:lnTo>
                    <a:pt x="287" y="228"/>
                  </a:lnTo>
                  <a:lnTo>
                    <a:pt x="270" y="177"/>
                  </a:lnTo>
                  <a:lnTo>
                    <a:pt x="262" y="118"/>
                  </a:lnTo>
                  <a:lnTo>
                    <a:pt x="241" y="71"/>
                  </a:lnTo>
                  <a:lnTo>
                    <a:pt x="213" y="35"/>
                  </a:lnTo>
                  <a:lnTo>
                    <a:pt x="179" y="14"/>
                  </a:lnTo>
                  <a:lnTo>
                    <a:pt x="135" y="0"/>
                  </a:lnTo>
                  <a:lnTo>
                    <a:pt x="91" y="4"/>
                  </a:lnTo>
                  <a:lnTo>
                    <a:pt x="48" y="10"/>
                  </a:lnTo>
                  <a:lnTo>
                    <a:pt x="17" y="31"/>
                  </a:lnTo>
                  <a:lnTo>
                    <a:pt x="0" y="67"/>
                  </a:lnTo>
                  <a:lnTo>
                    <a:pt x="13" y="55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3" name="Freeform 85"/>
            <p:cNvSpPr>
              <a:spLocks/>
            </p:cNvSpPr>
            <p:nvPr/>
          </p:nvSpPr>
          <p:spPr bwMode="auto">
            <a:xfrm>
              <a:off x="1465" y="3108"/>
              <a:ext cx="53" cy="90"/>
            </a:xfrm>
            <a:custGeom>
              <a:avLst/>
              <a:gdLst>
                <a:gd name="T0" fmla="*/ 27 w 106"/>
                <a:gd name="T1" fmla="*/ 0 h 181"/>
                <a:gd name="T2" fmla="*/ 25 w 106"/>
                <a:gd name="T3" fmla="*/ 25 h 181"/>
                <a:gd name="T4" fmla="*/ 19 w 106"/>
                <a:gd name="T5" fmla="*/ 68 h 181"/>
                <a:gd name="T6" fmla="*/ 11 w 106"/>
                <a:gd name="T7" fmla="*/ 131 h 181"/>
                <a:gd name="T8" fmla="*/ 0 w 106"/>
                <a:gd name="T9" fmla="*/ 181 h 181"/>
                <a:gd name="T10" fmla="*/ 36 w 106"/>
                <a:gd name="T11" fmla="*/ 152 h 181"/>
                <a:gd name="T12" fmla="*/ 106 w 106"/>
                <a:gd name="T13" fmla="*/ 32 h 181"/>
                <a:gd name="T14" fmla="*/ 95 w 106"/>
                <a:gd name="T15" fmla="*/ 23 h 181"/>
                <a:gd name="T16" fmla="*/ 49 w 106"/>
                <a:gd name="T17" fmla="*/ 122 h 181"/>
                <a:gd name="T18" fmla="*/ 21 w 106"/>
                <a:gd name="T19" fmla="*/ 127 h 181"/>
                <a:gd name="T20" fmla="*/ 32 w 106"/>
                <a:gd name="T21" fmla="*/ 19 h 181"/>
                <a:gd name="T22" fmla="*/ 27 w 106"/>
                <a:gd name="T23" fmla="*/ 0 h 181"/>
                <a:gd name="T24" fmla="*/ 27 w 106"/>
                <a:gd name="T2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81">
                  <a:moveTo>
                    <a:pt x="27" y="0"/>
                  </a:moveTo>
                  <a:lnTo>
                    <a:pt x="25" y="25"/>
                  </a:lnTo>
                  <a:lnTo>
                    <a:pt x="19" y="68"/>
                  </a:lnTo>
                  <a:lnTo>
                    <a:pt x="11" y="131"/>
                  </a:lnTo>
                  <a:lnTo>
                    <a:pt x="0" y="181"/>
                  </a:lnTo>
                  <a:lnTo>
                    <a:pt x="36" y="152"/>
                  </a:lnTo>
                  <a:lnTo>
                    <a:pt x="106" y="32"/>
                  </a:lnTo>
                  <a:lnTo>
                    <a:pt x="95" y="23"/>
                  </a:lnTo>
                  <a:lnTo>
                    <a:pt x="49" y="122"/>
                  </a:lnTo>
                  <a:lnTo>
                    <a:pt x="21" y="127"/>
                  </a:lnTo>
                  <a:lnTo>
                    <a:pt x="32" y="1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4" name="Freeform 86"/>
            <p:cNvSpPr>
              <a:spLocks/>
            </p:cNvSpPr>
            <p:nvPr/>
          </p:nvSpPr>
          <p:spPr bwMode="auto">
            <a:xfrm>
              <a:off x="1269" y="2411"/>
              <a:ext cx="153" cy="218"/>
            </a:xfrm>
            <a:custGeom>
              <a:avLst/>
              <a:gdLst>
                <a:gd name="T0" fmla="*/ 25 w 306"/>
                <a:gd name="T1" fmla="*/ 34 h 435"/>
                <a:gd name="T2" fmla="*/ 57 w 306"/>
                <a:gd name="T3" fmla="*/ 47 h 435"/>
                <a:gd name="T4" fmla="*/ 118 w 306"/>
                <a:gd name="T5" fmla="*/ 0 h 435"/>
                <a:gd name="T6" fmla="*/ 82 w 306"/>
                <a:gd name="T7" fmla="*/ 68 h 435"/>
                <a:gd name="T8" fmla="*/ 173 w 306"/>
                <a:gd name="T9" fmla="*/ 163 h 435"/>
                <a:gd name="T10" fmla="*/ 198 w 306"/>
                <a:gd name="T11" fmla="*/ 216 h 435"/>
                <a:gd name="T12" fmla="*/ 215 w 306"/>
                <a:gd name="T13" fmla="*/ 285 h 435"/>
                <a:gd name="T14" fmla="*/ 232 w 306"/>
                <a:gd name="T15" fmla="*/ 330 h 435"/>
                <a:gd name="T16" fmla="*/ 257 w 306"/>
                <a:gd name="T17" fmla="*/ 372 h 435"/>
                <a:gd name="T18" fmla="*/ 306 w 306"/>
                <a:gd name="T19" fmla="*/ 414 h 435"/>
                <a:gd name="T20" fmla="*/ 246 w 306"/>
                <a:gd name="T21" fmla="*/ 382 h 435"/>
                <a:gd name="T22" fmla="*/ 206 w 306"/>
                <a:gd name="T23" fmla="*/ 298 h 435"/>
                <a:gd name="T24" fmla="*/ 185 w 306"/>
                <a:gd name="T25" fmla="*/ 220 h 435"/>
                <a:gd name="T26" fmla="*/ 126 w 306"/>
                <a:gd name="T27" fmla="*/ 150 h 435"/>
                <a:gd name="T28" fmla="*/ 92 w 306"/>
                <a:gd name="T29" fmla="*/ 127 h 435"/>
                <a:gd name="T30" fmla="*/ 61 w 306"/>
                <a:gd name="T31" fmla="*/ 165 h 435"/>
                <a:gd name="T32" fmla="*/ 44 w 306"/>
                <a:gd name="T33" fmla="*/ 281 h 435"/>
                <a:gd name="T34" fmla="*/ 33 w 306"/>
                <a:gd name="T35" fmla="*/ 355 h 435"/>
                <a:gd name="T36" fmla="*/ 14 w 306"/>
                <a:gd name="T37" fmla="*/ 435 h 435"/>
                <a:gd name="T38" fmla="*/ 0 w 306"/>
                <a:gd name="T39" fmla="*/ 424 h 435"/>
                <a:gd name="T40" fmla="*/ 16 w 306"/>
                <a:gd name="T41" fmla="*/ 319 h 435"/>
                <a:gd name="T42" fmla="*/ 33 w 306"/>
                <a:gd name="T43" fmla="*/ 201 h 435"/>
                <a:gd name="T44" fmla="*/ 52 w 306"/>
                <a:gd name="T45" fmla="*/ 119 h 435"/>
                <a:gd name="T46" fmla="*/ 59 w 306"/>
                <a:gd name="T47" fmla="*/ 74 h 435"/>
                <a:gd name="T48" fmla="*/ 25 w 306"/>
                <a:gd name="T49" fmla="*/ 34 h 435"/>
                <a:gd name="T50" fmla="*/ 25 w 306"/>
                <a:gd name="T51" fmla="*/ 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435">
                  <a:moveTo>
                    <a:pt x="25" y="34"/>
                  </a:moveTo>
                  <a:lnTo>
                    <a:pt x="57" y="47"/>
                  </a:lnTo>
                  <a:lnTo>
                    <a:pt x="118" y="0"/>
                  </a:lnTo>
                  <a:lnTo>
                    <a:pt x="82" y="68"/>
                  </a:lnTo>
                  <a:lnTo>
                    <a:pt x="173" y="163"/>
                  </a:lnTo>
                  <a:lnTo>
                    <a:pt x="198" y="216"/>
                  </a:lnTo>
                  <a:lnTo>
                    <a:pt x="215" y="285"/>
                  </a:lnTo>
                  <a:lnTo>
                    <a:pt x="232" y="330"/>
                  </a:lnTo>
                  <a:lnTo>
                    <a:pt x="257" y="372"/>
                  </a:lnTo>
                  <a:lnTo>
                    <a:pt x="306" y="414"/>
                  </a:lnTo>
                  <a:lnTo>
                    <a:pt x="246" y="382"/>
                  </a:lnTo>
                  <a:lnTo>
                    <a:pt x="206" y="298"/>
                  </a:lnTo>
                  <a:lnTo>
                    <a:pt x="185" y="220"/>
                  </a:lnTo>
                  <a:lnTo>
                    <a:pt x="126" y="150"/>
                  </a:lnTo>
                  <a:lnTo>
                    <a:pt x="92" y="127"/>
                  </a:lnTo>
                  <a:lnTo>
                    <a:pt x="61" y="165"/>
                  </a:lnTo>
                  <a:lnTo>
                    <a:pt x="44" y="281"/>
                  </a:lnTo>
                  <a:lnTo>
                    <a:pt x="33" y="355"/>
                  </a:lnTo>
                  <a:lnTo>
                    <a:pt x="14" y="435"/>
                  </a:lnTo>
                  <a:lnTo>
                    <a:pt x="0" y="424"/>
                  </a:lnTo>
                  <a:lnTo>
                    <a:pt x="16" y="319"/>
                  </a:lnTo>
                  <a:lnTo>
                    <a:pt x="33" y="201"/>
                  </a:lnTo>
                  <a:lnTo>
                    <a:pt x="52" y="119"/>
                  </a:lnTo>
                  <a:lnTo>
                    <a:pt x="59" y="74"/>
                  </a:lnTo>
                  <a:lnTo>
                    <a:pt x="25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5" name="Freeform 87"/>
            <p:cNvSpPr>
              <a:spLocks/>
            </p:cNvSpPr>
            <p:nvPr/>
          </p:nvSpPr>
          <p:spPr bwMode="auto">
            <a:xfrm>
              <a:off x="1354" y="2516"/>
              <a:ext cx="78" cy="139"/>
            </a:xfrm>
            <a:custGeom>
              <a:avLst/>
              <a:gdLst>
                <a:gd name="T0" fmla="*/ 17 w 155"/>
                <a:gd name="T1" fmla="*/ 0 h 277"/>
                <a:gd name="T2" fmla="*/ 7 w 155"/>
                <a:gd name="T3" fmla="*/ 85 h 277"/>
                <a:gd name="T4" fmla="*/ 0 w 155"/>
                <a:gd name="T5" fmla="*/ 135 h 277"/>
                <a:gd name="T6" fmla="*/ 45 w 155"/>
                <a:gd name="T7" fmla="*/ 144 h 277"/>
                <a:gd name="T8" fmla="*/ 85 w 155"/>
                <a:gd name="T9" fmla="*/ 178 h 277"/>
                <a:gd name="T10" fmla="*/ 155 w 155"/>
                <a:gd name="T11" fmla="*/ 277 h 277"/>
                <a:gd name="T12" fmla="*/ 150 w 155"/>
                <a:gd name="T13" fmla="*/ 211 h 277"/>
                <a:gd name="T14" fmla="*/ 98 w 155"/>
                <a:gd name="T15" fmla="*/ 176 h 277"/>
                <a:gd name="T16" fmla="*/ 66 w 155"/>
                <a:gd name="T17" fmla="*/ 135 h 277"/>
                <a:gd name="T18" fmla="*/ 34 w 155"/>
                <a:gd name="T19" fmla="*/ 68 h 277"/>
                <a:gd name="T20" fmla="*/ 17 w 155"/>
                <a:gd name="T21" fmla="*/ 0 h 277"/>
                <a:gd name="T22" fmla="*/ 17 w 155"/>
                <a:gd name="T2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277">
                  <a:moveTo>
                    <a:pt x="17" y="0"/>
                  </a:moveTo>
                  <a:lnTo>
                    <a:pt x="7" y="85"/>
                  </a:lnTo>
                  <a:lnTo>
                    <a:pt x="0" y="135"/>
                  </a:lnTo>
                  <a:lnTo>
                    <a:pt x="45" y="144"/>
                  </a:lnTo>
                  <a:lnTo>
                    <a:pt x="85" y="178"/>
                  </a:lnTo>
                  <a:lnTo>
                    <a:pt x="155" y="277"/>
                  </a:lnTo>
                  <a:lnTo>
                    <a:pt x="150" y="211"/>
                  </a:lnTo>
                  <a:lnTo>
                    <a:pt x="98" y="176"/>
                  </a:lnTo>
                  <a:lnTo>
                    <a:pt x="66" y="135"/>
                  </a:lnTo>
                  <a:lnTo>
                    <a:pt x="34" y="6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6" name="Freeform 88"/>
            <p:cNvSpPr>
              <a:spLocks/>
            </p:cNvSpPr>
            <p:nvPr/>
          </p:nvSpPr>
          <p:spPr bwMode="auto">
            <a:xfrm>
              <a:off x="1281" y="2563"/>
              <a:ext cx="41" cy="114"/>
            </a:xfrm>
            <a:custGeom>
              <a:avLst/>
              <a:gdLst>
                <a:gd name="T0" fmla="*/ 0 w 84"/>
                <a:gd name="T1" fmla="*/ 0 h 228"/>
                <a:gd name="T2" fmla="*/ 84 w 84"/>
                <a:gd name="T3" fmla="*/ 61 h 228"/>
                <a:gd name="T4" fmla="*/ 38 w 84"/>
                <a:gd name="T5" fmla="*/ 167 h 228"/>
                <a:gd name="T6" fmla="*/ 36 w 84"/>
                <a:gd name="T7" fmla="*/ 228 h 228"/>
                <a:gd name="T8" fmla="*/ 17 w 84"/>
                <a:gd name="T9" fmla="*/ 179 h 228"/>
                <a:gd name="T10" fmla="*/ 48 w 84"/>
                <a:gd name="T11" fmla="*/ 70 h 228"/>
                <a:gd name="T12" fmla="*/ 6 w 84"/>
                <a:gd name="T13" fmla="*/ 32 h 228"/>
                <a:gd name="T14" fmla="*/ 0 w 84"/>
                <a:gd name="T15" fmla="*/ 0 h 228"/>
                <a:gd name="T16" fmla="*/ 0 w 84"/>
                <a:gd name="T1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228">
                  <a:moveTo>
                    <a:pt x="0" y="0"/>
                  </a:moveTo>
                  <a:lnTo>
                    <a:pt x="84" y="61"/>
                  </a:lnTo>
                  <a:lnTo>
                    <a:pt x="38" y="167"/>
                  </a:lnTo>
                  <a:lnTo>
                    <a:pt x="36" y="228"/>
                  </a:lnTo>
                  <a:lnTo>
                    <a:pt x="17" y="179"/>
                  </a:lnTo>
                  <a:lnTo>
                    <a:pt x="48" y="70"/>
                  </a:lnTo>
                  <a:lnTo>
                    <a:pt x="6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7" name="Freeform 89"/>
            <p:cNvSpPr>
              <a:spLocks/>
            </p:cNvSpPr>
            <p:nvPr/>
          </p:nvSpPr>
          <p:spPr bwMode="auto">
            <a:xfrm>
              <a:off x="1341" y="2589"/>
              <a:ext cx="61" cy="69"/>
            </a:xfrm>
            <a:custGeom>
              <a:avLst/>
              <a:gdLst>
                <a:gd name="T0" fmla="*/ 0 w 122"/>
                <a:gd name="T1" fmla="*/ 15 h 139"/>
                <a:gd name="T2" fmla="*/ 27 w 122"/>
                <a:gd name="T3" fmla="*/ 139 h 139"/>
                <a:gd name="T4" fmla="*/ 44 w 122"/>
                <a:gd name="T5" fmla="*/ 95 h 139"/>
                <a:gd name="T6" fmla="*/ 122 w 122"/>
                <a:gd name="T7" fmla="*/ 110 h 139"/>
                <a:gd name="T8" fmla="*/ 13 w 122"/>
                <a:gd name="T9" fmla="*/ 0 h 139"/>
                <a:gd name="T10" fmla="*/ 0 w 122"/>
                <a:gd name="T11" fmla="*/ 15 h 139"/>
                <a:gd name="T12" fmla="*/ 0 w 122"/>
                <a:gd name="T13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39">
                  <a:moveTo>
                    <a:pt x="0" y="15"/>
                  </a:moveTo>
                  <a:lnTo>
                    <a:pt x="27" y="139"/>
                  </a:lnTo>
                  <a:lnTo>
                    <a:pt x="44" y="95"/>
                  </a:lnTo>
                  <a:lnTo>
                    <a:pt x="122" y="110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8" name="Freeform 90"/>
            <p:cNvSpPr>
              <a:spLocks/>
            </p:cNvSpPr>
            <p:nvPr/>
          </p:nvSpPr>
          <p:spPr bwMode="auto">
            <a:xfrm>
              <a:off x="1410" y="3526"/>
              <a:ext cx="53" cy="224"/>
            </a:xfrm>
            <a:custGeom>
              <a:avLst/>
              <a:gdLst>
                <a:gd name="T0" fmla="*/ 87 w 106"/>
                <a:gd name="T1" fmla="*/ 48 h 449"/>
                <a:gd name="T2" fmla="*/ 106 w 106"/>
                <a:gd name="T3" fmla="*/ 204 h 449"/>
                <a:gd name="T4" fmla="*/ 95 w 106"/>
                <a:gd name="T5" fmla="*/ 449 h 449"/>
                <a:gd name="T6" fmla="*/ 0 w 106"/>
                <a:gd name="T7" fmla="*/ 445 h 449"/>
                <a:gd name="T8" fmla="*/ 47 w 106"/>
                <a:gd name="T9" fmla="*/ 160 h 449"/>
                <a:gd name="T10" fmla="*/ 51 w 106"/>
                <a:gd name="T11" fmla="*/ 0 h 449"/>
                <a:gd name="T12" fmla="*/ 87 w 106"/>
                <a:gd name="T13" fmla="*/ 48 h 449"/>
                <a:gd name="T14" fmla="*/ 87 w 106"/>
                <a:gd name="T15" fmla="*/ 4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449">
                  <a:moveTo>
                    <a:pt x="87" y="48"/>
                  </a:moveTo>
                  <a:lnTo>
                    <a:pt x="106" y="204"/>
                  </a:lnTo>
                  <a:lnTo>
                    <a:pt x="95" y="449"/>
                  </a:lnTo>
                  <a:lnTo>
                    <a:pt x="0" y="445"/>
                  </a:lnTo>
                  <a:lnTo>
                    <a:pt x="47" y="160"/>
                  </a:lnTo>
                  <a:lnTo>
                    <a:pt x="51" y="0"/>
                  </a:lnTo>
                  <a:lnTo>
                    <a:pt x="87" y="48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59" name="Freeform 91"/>
            <p:cNvSpPr>
              <a:spLocks/>
            </p:cNvSpPr>
            <p:nvPr/>
          </p:nvSpPr>
          <p:spPr bwMode="auto">
            <a:xfrm>
              <a:off x="1263" y="3649"/>
              <a:ext cx="48" cy="62"/>
            </a:xfrm>
            <a:custGeom>
              <a:avLst/>
              <a:gdLst>
                <a:gd name="T0" fmla="*/ 61 w 97"/>
                <a:gd name="T1" fmla="*/ 8 h 124"/>
                <a:gd name="T2" fmla="*/ 25 w 97"/>
                <a:gd name="T3" fmla="*/ 31 h 124"/>
                <a:gd name="T4" fmla="*/ 65 w 97"/>
                <a:gd name="T5" fmla="*/ 67 h 124"/>
                <a:gd name="T6" fmla="*/ 91 w 97"/>
                <a:gd name="T7" fmla="*/ 44 h 124"/>
                <a:gd name="T8" fmla="*/ 97 w 97"/>
                <a:gd name="T9" fmla="*/ 92 h 124"/>
                <a:gd name="T10" fmla="*/ 69 w 97"/>
                <a:gd name="T11" fmla="*/ 124 h 124"/>
                <a:gd name="T12" fmla="*/ 21 w 97"/>
                <a:gd name="T13" fmla="*/ 118 h 124"/>
                <a:gd name="T14" fmla="*/ 0 w 97"/>
                <a:gd name="T15" fmla="*/ 75 h 124"/>
                <a:gd name="T16" fmla="*/ 4 w 97"/>
                <a:gd name="T17" fmla="*/ 23 h 124"/>
                <a:gd name="T18" fmla="*/ 29 w 97"/>
                <a:gd name="T19" fmla="*/ 0 h 124"/>
                <a:gd name="T20" fmla="*/ 61 w 97"/>
                <a:gd name="T21" fmla="*/ 8 h 124"/>
                <a:gd name="T22" fmla="*/ 61 w 97"/>
                <a:gd name="T23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24">
                  <a:moveTo>
                    <a:pt x="61" y="8"/>
                  </a:moveTo>
                  <a:lnTo>
                    <a:pt x="25" y="31"/>
                  </a:lnTo>
                  <a:lnTo>
                    <a:pt x="65" y="67"/>
                  </a:lnTo>
                  <a:lnTo>
                    <a:pt x="91" y="44"/>
                  </a:lnTo>
                  <a:lnTo>
                    <a:pt x="97" y="92"/>
                  </a:lnTo>
                  <a:lnTo>
                    <a:pt x="69" y="124"/>
                  </a:lnTo>
                  <a:lnTo>
                    <a:pt x="21" y="118"/>
                  </a:lnTo>
                  <a:lnTo>
                    <a:pt x="0" y="75"/>
                  </a:lnTo>
                  <a:lnTo>
                    <a:pt x="4" y="23"/>
                  </a:lnTo>
                  <a:lnTo>
                    <a:pt x="29" y="0"/>
                  </a:lnTo>
                  <a:lnTo>
                    <a:pt x="61" y="8"/>
                  </a:lnTo>
                  <a:lnTo>
                    <a:pt x="6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0" name="Freeform 92"/>
            <p:cNvSpPr>
              <a:spLocks/>
            </p:cNvSpPr>
            <p:nvPr/>
          </p:nvSpPr>
          <p:spPr bwMode="auto">
            <a:xfrm>
              <a:off x="1688" y="3587"/>
              <a:ext cx="50" cy="62"/>
            </a:xfrm>
            <a:custGeom>
              <a:avLst/>
              <a:gdLst>
                <a:gd name="T0" fmla="*/ 62 w 98"/>
                <a:gd name="T1" fmla="*/ 6 h 123"/>
                <a:gd name="T2" fmla="*/ 24 w 98"/>
                <a:gd name="T3" fmla="*/ 28 h 123"/>
                <a:gd name="T4" fmla="*/ 64 w 98"/>
                <a:gd name="T5" fmla="*/ 65 h 123"/>
                <a:gd name="T6" fmla="*/ 91 w 98"/>
                <a:gd name="T7" fmla="*/ 44 h 123"/>
                <a:gd name="T8" fmla="*/ 98 w 98"/>
                <a:gd name="T9" fmla="*/ 91 h 123"/>
                <a:gd name="T10" fmla="*/ 68 w 98"/>
                <a:gd name="T11" fmla="*/ 123 h 123"/>
                <a:gd name="T12" fmla="*/ 22 w 98"/>
                <a:gd name="T13" fmla="*/ 116 h 123"/>
                <a:gd name="T14" fmla="*/ 0 w 98"/>
                <a:gd name="T15" fmla="*/ 72 h 123"/>
                <a:gd name="T16" fmla="*/ 3 w 98"/>
                <a:gd name="T17" fmla="*/ 21 h 123"/>
                <a:gd name="T18" fmla="*/ 28 w 98"/>
                <a:gd name="T19" fmla="*/ 0 h 123"/>
                <a:gd name="T20" fmla="*/ 62 w 98"/>
                <a:gd name="T21" fmla="*/ 6 h 123"/>
                <a:gd name="T22" fmla="*/ 62 w 98"/>
                <a:gd name="T23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23">
                  <a:moveTo>
                    <a:pt x="62" y="6"/>
                  </a:moveTo>
                  <a:lnTo>
                    <a:pt x="24" y="28"/>
                  </a:lnTo>
                  <a:lnTo>
                    <a:pt x="64" y="65"/>
                  </a:lnTo>
                  <a:lnTo>
                    <a:pt x="91" y="44"/>
                  </a:lnTo>
                  <a:lnTo>
                    <a:pt x="98" y="91"/>
                  </a:lnTo>
                  <a:lnTo>
                    <a:pt x="68" y="123"/>
                  </a:lnTo>
                  <a:lnTo>
                    <a:pt x="22" y="116"/>
                  </a:lnTo>
                  <a:lnTo>
                    <a:pt x="0" y="72"/>
                  </a:lnTo>
                  <a:lnTo>
                    <a:pt x="3" y="21"/>
                  </a:lnTo>
                  <a:lnTo>
                    <a:pt x="28" y="0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1" name="Freeform 93"/>
            <p:cNvSpPr>
              <a:spLocks/>
            </p:cNvSpPr>
            <p:nvPr/>
          </p:nvSpPr>
          <p:spPr bwMode="auto">
            <a:xfrm>
              <a:off x="1684" y="3264"/>
              <a:ext cx="119" cy="49"/>
            </a:xfrm>
            <a:custGeom>
              <a:avLst/>
              <a:gdLst>
                <a:gd name="T0" fmla="*/ 6 w 240"/>
                <a:gd name="T1" fmla="*/ 32 h 97"/>
                <a:gd name="T2" fmla="*/ 25 w 240"/>
                <a:gd name="T3" fmla="*/ 9 h 97"/>
                <a:gd name="T4" fmla="*/ 50 w 240"/>
                <a:gd name="T5" fmla="*/ 5 h 97"/>
                <a:gd name="T6" fmla="*/ 65 w 240"/>
                <a:gd name="T7" fmla="*/ 11 h 97"/>
                <a:gd name="T8" fmla="*/ 72 w 240"/>
                <a:gd name="T9" fmla="*/ 30 h 97"/>
                <a:gd name="T10" fmla="*/ 105 w 240"/>
                <a:gd name="T11" fmla="*/ 3 h 97"/>
                <a:gd name="T12" fmla="*/ 126 w 240"/>
                <a:gd name="T13" fmla="*/ 0 h 97"/>
                <a:gd name="T14" fmla="*/ 145 w 240"/>
                <a:gd name="T15" fmla="*/ 7 h 97"/>
                <a:gd name="T16" fmla="*/ 154 w 240"/>
                <a:gd name="T17" fmla="*/ 26 h 97"/>
                <a:gd name="T18" fmla="*/ 184 w 240"/>
                <a:gd name="T19" fmla="*/ 3 h 97"/>
                <a:gd name="T20" fmla="*/ 222 w 240"/>
                <a:gd name="T21" fmla="*/ 3 h 97"/>
                <a:gd name="T22" fmla="*/ 240 w 240"/>
                <a:gd name="T23" fmla="*/ 24 h 97"/>
                <a:gd name="T24" fmla="*/ 240 w 240"/>
                <a:gd name="T25" fmla="*/ 55 h 97"/>
                <a:gd name="T26" fmla="*/ 222 w 240"/>
                <a:gd name="T27" fmla="*/ 76 h 97"/>
                <a:gd name="T28" fmla="*/ 192 w 240"/>
                <a:gd name="T29" fmla="*/ 89 h 97"/>
                <a:gd name="T30" fmla="*/ 150 w 240"/>
                <a:gd name="T31" fmla="*/ 89 h 97"/>
                <a:gd name="T32" fmla="*/ 141 w 240"/>
                <a:gd name="T33" fmla="*/ 76 h 97"/>
                <a:gd name="T34" fmla="*/ 116 w 240"/>
                <a:gd name="T35" fmla="*/ 97 h 97"/>
                <a:gd name="T36" fmla="*/ 88 w 240"/>
                <a:gd name="T37" fmla="*/ 97 h 97"/>
                <a:gd name="T38" fmla="*/ 72 w 240"/>
                <a:gd name="T39" fmla="*/ 89 h 97"/>
                <a:gd name="T40" fmla="*/ 59 w 240"/>
                <a:gd name="T41" fmla="*/ 78 h 97"/>
                <a:gd name="T42" fmla="*/ 42 w 240"/>
                <a:gd name="T43" fmla="*/ 85 h 97"/>
                <a:gd name="T44" fmla="*/ 21 w 240"/>
                <a:gd name="T45" fmla="*/ 81 h 97"/>
                <a:gd name="T46" fmla="*/ 2 w 240"/>
                <a:gd name="T47" fmla="*/ 68 h 97"/>
                <a:gd name="T48" fmla="*/ 0 w 240"/>
                <a:gd name="T49" fmla="*/ 45 h 97"/>
                <a:gd name="T50" fmla="*/ 6 w 240"/>
                <a:gd name="T51" fmla="*/ 32 h 97"/>
                <a:gd name="T52" fmla="*/ 6 w 240"/>
                <a:gd name="T53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97">
                  <a:moveTo>
                    <a:pt x="6" y="32"/>
                  </a:moveTo>
                  <a:lnTo>
                    <a:pt x="25" y="9"/>
                  </a:lnTo>
                  <a:lnTo>
                    <a:pt x="50" y="5"/>
                  </a:lnTo>
                  <a:lnTo>
                    <a:pt x="65" y="11"/>
                  </a:lnTo>
                  <a:lnTo>
                    <a:pt x="72" y="30"/>
                  </a:lnTo>
                  <a:lnTo>
                    <a:pt x="105" y="3"/>
                  </a:lnTo>
                  <a:lnTo>
                    <a:pt x="126" y="0"/>
                  </a:lnTo>
                  <a:lnTo>
                    <a:pt x="145" y="7"/>
                  </a:lnTo>
                  <a:lnTo>
                    <a:pt x="154" y="26"/>
                  </a:lnTo>
                  <a:lnTo>
                    <a:pt x="184" y="3"/>
                  </a:lnTo>
                  <a:lnTo>
                    <a:pt x="222" y="3"/>
                  </a:lnTo>
                  <a:lnTo>
                    <a:pt x="240" y="24"/>
                  </a:lnTo>
                  <a:lnTo>
                    <a:pt x="240" y="55"/>
                  </a:lnTo>
                  <a:lnTo>
                    <a:pt x="222" y="76"/>
                  </a:lnTo>
                  <a:lnTo>
                    <a:pt x="192" y="89"/>
                  </a:lnTo>
                  <a:lnTo>
                    <a:pt x="150" y="89"/>
                  </a:lnTo>
                  <a:lnTo>
                    <a:pt x="141" y="76"/>
                  </a:lnTo>
                  <a:lnTo>
                    <a:pt x="116" y="97"/>
                  </a:lnTo>
                  <a:lnTo>
                    <a:pt x="88" y="97"/>
                  </a:lnTo>
                  <a:lnTo>
                    <a:pt x="72" y="89"/>
                  </a:lnTo>
                  <a:lnTo>
                    <a:pt x="59" y="78"/>
                  </a:lnTo>
                  <a:lnTo>
                    <a:pt x="42" y="85"/>
                  </a:lnTo>
                  <a:lnTo>
                    <a:pt x="21" y="81"/>
                  </a:lnTo>
                  <a:lnTo>
                    <a:pt x="2" y="68"/>
                  </a:lnTo>
                  <a:lnTo>
                    <a:pt x="0" y="45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62" name="Freeform 94"/>
            <p:cNvSpPr>
              <a:spLocks/>
            </p:cNvSpPr>
            <p:nvPr/>
          </p:nvSpPr>
          <p:spPr bwMode="auto">
            <a:xfrm>
              <a:off x="1790" y="3372"/>
              <a:ext cx="62" cy="375"/>
            </a:xfrm>
            <a:custGeom>
              <a:avLst/>
              <a:gdLst>
                <a:gd name="T0" fmla="*/ 28 w 124"/>
                <a:gd name="T1" fmla="*/ 16 h 751"/>
                <a:gd name="T2" fmla="*/ 57 w 124"/>
                <a:gd name="T3" fmla="*/ 295 h 751"/>
                <a:gd name="T4" fmla="*/ 124 w 124"/>
                <a:gd name="T5" fmla="*/ 751 h 751"/>
                <a:gd name="T6" fmla="*/ 63 w 124"/>
                <a:gd name="T7" fmla="*/ 751 h 751"/>
                <a:gd name="T8" fmla="*/ 23 w 124"/>
                <a:gd name="T9" fmla="*/ 331 h 751"/>
                <a:gd name="T10" fmla="*/ 0 w 124"/>
                <a:gd name="T11" fmla="*/ 0 h 751"/>
                <a:gd name="T12" fmla="*/ 28 w 124"/>
                <a:gd name="T13" fmla="*/ 16 h 751"/>
                <a:gd name="T14" fmla="*/ 28 w 124"/>
                <a:gd name="T15" fmla="*/ 1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751">
                  <a:moveTo>
                    <a:pt x="28" y="16"/>
                  </a:moveTo>
                  <a:lnTo>
                    <a:pt x="57" y="295"/>
                  </a:lnTo>
                  <a:lnTo>
                    <a:pt x="124" y="751"/>
                  </a:lnTo>
                  <a:lnTo>
                    <a:pt x="63" y="751"/>
                  </a:lnTo>
                  <a:lnTo>
                    <a:pt x="23" y="331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863" name="AutoShape 95"/>
          <p:cNvSpPr>
            <a:spLocks noChangeArrowheads="1"/>
          </p:cNvSpPr>
          <p:nvPr/>
        </p:nvSpPr>
        <p:spPr bwMode="auto">
          <a:xfrm>
            <a:off x="2819400" y="1066800"/>
            <a:ext cx="4495800" cy="1463675"/>
          </a:xfrm>
          <a:prstGeom prst="wedgeRoundRectCallout">
            <a:avLst>
              <a:gd name="adj1" fmla="val -39866"/>
              <a:gd name="adj2" fmla="val 747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There are three types of business organizations</a:t>
            </a:r>
          </a:p>
        </p:txBody>
      </p:sp>
      <p:sp>
        <p:nvSpPr>
          <p:cNvPr id="160864" name="Text Box 96"/>
          <p:cNvSpPr txBox="1">
            <a:spLocks noChangeArrowheads="1"/>
          </p:cNvSpPr>
          <p:nvPr/>
        </p:nvSpPr>
        <p:spPr bwMode="auto">
          <a:xfrm>
            <a:off x="4572000" y="2819400"/>
            <a:ext cx="38862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SzPct val="90000"/>
              <a:buFont typeface="Wingdings" pitchFamily="2" charset="2"/>
              <a:buChar char="ü"/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Proprietorship</a:t>
            </a:r>
          </a:p>
          <a:p>
            <a:pPr eaLnBrk="0" hangingPunct="0">
              <a:spcBef>
                <a:spcPct val="20000"/>
              </a:spcBef>
              <a:buSzPct val="90000"/>
              <a:buFont typeface="Wingdings" pitchFamily="2" charset="2"/>
              <a:buChar char="ü"/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Partnership</a:t>
            </a:r>
          </a:p>
          <a:p>
            <a:pPr eaLnBrk="0" hangingPunct="0">
              <a:spcBef>
                <a:spcPct val="20000"/>
              </a:spcBef>
              <a:buSzPct val="90000"/>
              <a:buFont typeface="Wingdings" pitchFamily="2" charset="2"/>
              <a:buChar char="ü"/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Corporation</a:t>
            </a:r>
          </a:p>
        </p:txBody>
      </p:sp>
      <p:sp>
        <p:nvSpPr>
          <p:cNvPr id="160867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64" grpId="0" build="p" autoUpdateAnimBg="0" advAuto="1000"/>
      <p:bldP spid="1608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152400" y="914400"/>
            <a:ext cx="3429000" cy="1828800"/>
          </a:xfrm>
          <a:prstGeom prst="wedgeRoundRectCallout">
            <a:avLst>
              <a:gd name="adj1" fmla="val -54028"/>
              <a:gd name="adj2" fmla="val 6979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 </a:t>
            </a:r>
            <a:r>
              <a:rPr lang="en-US" sz="3200" b="1" i="1">
                <a:latin typeface="Times New Roman" pitchFamily="18" charset="0"/>
              </a:rPr>
              <a:t>proprietorship</a:t>
            </a:r>
            <a:r>
              <a:rPr lang="en-US" sz="3200" i="1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is owned by one individual.  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343400" y="1066800"/>
            <a:ext cx="3886200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5143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10000"/>
              </a:spcBef>
            </a:pPr>
            <a:r>
              <a:rPr lang="en-US" sz="3600" u="sng">
                <a:solidFill>
                  <a:srgbClr val="000099"/>
                </a:solidFill>
                <a:latin typeface="Times New Roman" pitchFamily="18" charset="0"/>
              </a:rPr>
              <a:t>Advantages</a:t>
            </a:r>
            <a:endParaRPr lang="en-US" sz="36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Ease in organizing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Low cost of organizing</a:t>
            </a:r>
            <a:endParaRPr lang="en-US" sz="2800" u="sng">
              <a:latin typeface="Times New Roman" pitchFamily="18" charset="0"/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800600" y="3352800"/>
            <a:ext cx="38862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5143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10000"/>
              </a:spcBef>
            </a:pPr>
            <a:r>
              <a:rPr lang="en-US" sz="3200" u="sng">
                <a:solidFill>
                  <a:srgbClr val="000099"/>
                </a:solidFill>
                <a:latin typeface="Times New Roman" pitchFamily="18" charset="0"/>
              </a:rPr>
              <a:t>Disadvantage</a:t>
            </a:r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Limited source of financial resources</a:t>
            </a:r>
          </a:p>
          <a:p>
            <a:pPr eaLnBrk="0" hangingPunct="0">
              <a:spcBef>
                <a:spcPct val="1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Unlimited liability</a:t>
            </a:r>
            <a:endParaRPr lang="en-US" sz="3200" u="sng">
              <a:latin typeface="Times New Roman" pitchFamily="18" charset="0"/>
            </a:endParaRPr>
          </a:p>
        </p:txBody>
      </p:sp>
      <p:grpSp>
        <p:nvGrpSpPr>
          <p:cNvPr id="161797" name="Group 5"/>
          <p:cNvGrpSpPr>
            <a:grpSpLocks/>
          </p:cNvGrpSpPr>
          <p:nvPr/>
        </p:nvGrpSpPr>
        <p:grpSpPr bwMode="auto">
          <a:xfrm>
            <a:off x="1144588" y="3505200"/>
            <a:ext cx="3656012" cy="2787650"/>
            <a:chOff x="562" y="2169"/>
            <a:chExt cx="2303" cy="1756"/>
          </a:xfrm>
        </p:grpSpPr>
        <p:sp>
          <p:nvSpPr>
            <p:cNvPr id="161798" name="Freeform 6"/>
            <p:cNvSpPr>
              <a:spLocks/>
            </p:cNvSpPr>
            <p:nvPr/>
          </p:nvSpPr>
          <p:spPr bwMode="auto">
            <a:xfrm>
              <a:off x="869" y="2716"/>
              <a:ext cx="1893" cy="987"/>
            </a:xfrm>
            <a:custGeom>
              <a:avLst/>
              <a:gdLst>
                <a:gd name="T0" fmla="*/ 3141 w 3784"/>
                <a:gd name="T1" fmla="*/ 28 h 1974"/>
                <a:gd name="T2" fmla="*/ 7 w 3784"/>
                <a:gd name="T3" fmla="*/ 0 h 1974"/>
                <a:gd name="T4" fmla="*/ 0 w 3784"/>
                <a:gd name="T5" fmla="*/ 1926 h 1974"/>
                <a:gd name="T6" fmla="*/ 3784 w 3784"/>
                <a:gd name="T7" fmla="*/ 1974 h 1974"/>
                <a:gd name="T8" fmla="*/ 3422 w 3784"/>
                <a:gd name="T9" fmla="*/ 384 h 1974"/>
                <a:gd name="T10" fmla="*/ 3141 w 3784"/>
                <a:gd name="T11" fmla="*/ 28 h 1974"/>
                <a:gd name="T12" fmla="*/ 3141 w 3784"/>
                <a:gd name="T13" fmla="*/ 28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4" h="1974">
                  <a:moveTo>
                    <a:pt x="3141" y="28"/>
                  </a:moveTo>
                  <a:lnTo>
                    <a:pt x="7" y="0"/>
                  </a:lnTo>
                  <a:lnTo>
                    <a:pt x="0" y="1926"/>
                  </a:lnTo>
                  <a:lnTo>
                    <a:pt x="3784" y="1974"/>
                  </a:lnTo>
                  <a:lnTo>
                    <a:pt x="3422" y="384"/>
                  </a:lnTo>
                  <a:lnTo>
                    <a:pt x="3141" y="28"/>
                  </a:lnTo>
                  <a:lnTo>
                    <a:pt x="314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799" name="Freeform 7"/>
            <p:cNvSpPr>
              <a:spLocks/>
            </p:cNvSpPr>
            <p:nvPr/>
          </p:nvSpPr>
          <p:spPr bwMode="auto">
            <a:xfrm>
              <a:off x="1479" y="3133"/>
              <a:ext cx="559" cy="416"/>
            </a:xfrm>
            <a:custGeom>
              <a:avLst/>
              <a:gdLst>
                <a:gd name="T0" fmla="*/ 161 w 1118"/>
                <a:gd name="T1" fmla="*/ 14 h 832"/>
                <a:gd name="T2" fmla="*/ 134 w 1118"/>
                <a:gd name="T3" fmla="*/ 445 h 832"/>
                <a:gd name="T4" fmla="*/ 0 w 1118"/>
                <a:gd name="T5" fmla="*/ 445 h 832"/>
                <a:gd name="T6" fmla="*/ 70 w 1118"/>
                <a:gd name="T7" fmla="*/ 769 h 832"/>
                <a:gd name="T8" fmla="*/ 753 w 1118"/>
                <a:gd name="T9" fmla="*/ 776 h 832"/>
                <a:gd name="T10" fmla="*/ 796 w 1118"/>
                <a:gd name="T11" fmla="*/ 832 h 832"/>
                <a:gd name="T12" fmla="*/ 1112 w 1118"/>
                <a:gd name="T13" fmla="*/ 832 h 832"/>
                <a:gd name="T14" fmla="*/ 1118 w 1118"/>
                <a:gd name="T15" fmla="*/ 508 h 832"/>
                <a:gd name="T16" fmla="*/ 888 w 1118"/>
                <a:gd name="T17" fmla="*/ 515 h 832"/>
                <a:gd name="T18" fmla="*/ 858 w 1118"/>
                <a:gd name="T19" fmla="*/ 22 h 832"/>
                <a:gd name="T20" fmla="*/ 782 w 1118"/>
                <a:gd name="T21" fmla="*/ 0 h 832"/>
                <a:gd name="T22" fmla="*/ 737 w 1118"/>
                <a:gd name="T23" fmla="*/ 211 h 832"/>
                <a:gd name="T24" fmla="*/ 205 w 1118"/>
                <a:gd name="T25" fmla="*/ 248 h 832"/>
                <a:gd name="T26" fmla="*/ 161 w 1118"/>
                <a:gd name="T27" fmla="*/ 14 h 832"/>
                <a:gd name="T28" fmla="*/ 161 w 1118"/>
                <a:gd name="T29" fmla="*/ 14 h 832"/>
                <a:gd name="T30" fmla="*/ 161 w 1118"/>
                <a:gd name="T31" fmla="*/ 1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8" h="832">
                  <a:moveTo>
                    <a:pt x="161" y="14"/>
                  </a:moveTo>
                  <a:lnTo>
                    <a:pt x="134" y="445"/>
                  </a:lnTo>
                  <a:lnTo>
                    <a:pt x="0" y="445"/>
                  </a:lnTo>
                  <a:lnTo>
                    <a:pt x="70" y="769"/>
                  </a:lnTo>
                  <a:lnTo>
                    <a:pt x="753" y="776"/>
                  </a:lnTo>
                  <a:lnTo>
                    <a:pt x="796" y="832"/>
                  </a:lnTo>
                  <a:lnTo>
                    <a:pt x="1112" y="832"/>
                  </a:lnTo>
                  <a:lnTo>
                    <a:pt x="1118" y="508"/>
                  </a:lnTo>
                  <a:lnTo>
                    <a:pt x="888" y="515"/>
                  </a:lnTo>
                  <a:lnTo>
                    <a:pt x="858" y="22"/>
                  </a:lnTo>
                  <a:lnTo>
                    <a:pt x="782" y="0"/>
                  </a:lnTo>
                  <a:lnTo>
                    <a:pt x="737" y="211"/>
                  </a:lnTo>
                  <a:lnTo>
                    <a:pt x="205" y="248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0" name="Freeform 8"/>
            <p:cNvSpPr>
              <a:spLocks/>
            </p:cNvSpPr>
            <p:nvPr/>
          </p:nvSpPr>
          <p:spPr bwMode="auto">
            <a:xfrm>
              <a:off x="1587" y="3201"/>
              <a:ext cx="266" cy="328"/>
            </a:xfrm>
            <a:custGeom>
              <a:avLst/>
              <a:gdLst>
                <a:gd name="T0" fmla="*/ 0 w 533"/>
                <a:gd name="T1" fmla="*/ 0 h 657"/>
                <a:gd name="T2" fmla="*/ 39 w 533"/>
                <a:gd name="T3" fmla="*/ 657 h 657"/>
                <a:gd name="T4" fmla="*/ 533 w 533"/>
                <a:gd name="T5" fmla="*/ 626 h 657"/>
                <a:gd name="T6" fmla="*/ 533 w 533"/>
                <a:gd name="T7" fmla="*/ 88 h 657"/>
                <a:gd name="T8" fmla="*/ 397 w 533"/>
                <a:gd name="T9" fmla="*/ 39 h 657"/>
                <a:gd name="T10" fmla="*/ 0 w 533"/>
                <a:gd name="T11" fmla="*/ 0 h 657"/>
                <a:gd name="T12" fmla="*/ 0 w 533"/>
                <a:gd name="T13" fmla="*/ 0 h 657"/>
                <a:gd name="T14" fmla="*/ 0 w 533"/>
                <a:gd name="T1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3" h="657">
                  <a:moveTo>
                    <a:pt x="0" y="0"/>
                  </a:moveTo>
                  <a:lnTo>
                    <a:pt x="39" y="657"/>
                  </a:lnTo>
                  <a:lnTo>
                    <a:pt x="533" y="626"/>
                  </a:lnTo>
                  <a:lnTo>
                    <a:pt x="533" y="88"/>
                  </a:lnTo>
                  <a:lnTo>
                    <a:pt x="397" y="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1" name="Freeform 9"/>
            <p:cNvSpPr>
              <a:spLocks/>
            </p:cNvSpPr>
            <p:nvPr/>
          </p:nvSpPr>
          <p:spPr bwMode="auto">
            <a:xfrm>
              <a:off x="592" y="3757"/>
              <a:ext cx="2246" cy="168"/>
            </a:xfrm>
            <a:custGeom>
              <a:avLst/>
              <a:gdLst>
                <a:gd name="T0" fmla="*/ 0 w 4492"/>
                <a:gd name="T1" fmla="*/ 2 h 336"/>
                <a:gd name="T2" fmla="*/ 380 w 4492"/>
                <a:gd name="T3" fmla="*/ 212 h 336"/>
                <a:gd name="T4" fmla="*/ 1369 w 4492"/>
                <a:gd name="T5" fmla="*/ 299 h 336"/>
                <a:gd name="T6" fmla="*/ 2266 w 4492"/>
                <a:gd name="T7" fmla="*/ 248 h 336"/>
                <a:gd name="T8" fmla="*/ 3048 w 4492"/>
                <a:gd name="T9" fmla="*/ 170 h 336"/>
                <a:gd name="T10" fmla="*/ 3810 w 4492"/>
                <a:gd name="T11" fmla="*/ 336 h 336"/>
                <a:gd name="T12" fmla="*/ 4482 w 4492"/>
                <a:gd name="T13" fmla="*/ 254 h 336"/>
                <a:gd name="T14" fmla="*/ 4398 w 4492"/>
                <a:gd name="T15" fmla="*/ 107 h 336"/>
                <a:gd name="T16" fmla="*/ 4492 w 4492"/>
                <a:gd name="T17" fmla="*/ 0 h 336"/>
                <a:gd name="T18" fmla="*/ 0 w 4492"/>
                <a:gd name="T19" fmla="*/ 2 h 336"/>
                <a:gd name="T20" fmla="*/ 0 w 4492"/>
                <a:gd name="T21" fmla="*/ 2 h 336"/>
                <a:gd name="T22" fmla="*/ 0 w 4492"/>
                <a:gd name="T23" fmla="*/ 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2" h="336">
                  <a:moveTo>
                    <a:pt x="0" y="2"/>
                  </a:moveTo>
                  <a:lnTo>
                    <a:pt x="380" y="212"/>
                  </a:lnTo>
                  <a:lnTo>
                    <a:pt x="1369" y="299"/>
                  </a:lnTo>
                  <a:lnTo>
                    <a:pt x="2266" y="248"/>
                  </a:lnTo>
                  <a:lnTo>
                    <a:pt x="3048" y="170"/>
                  </a:lnTo>
                  <a:lnTo>
                    <a:pt x="3810" y="336"/>
                  </a:lnTo>
                  <a:lnTo>
                    <a:pt x="4482" y="254"/>
                  </a:lnTo>
                  <a:lnTo>
                    <a:pt x="4398" y="107"/>
                  </a:lnTo>
                  <a:lnTo>
                    <a:pt x="449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2" name="Freeform 10"/>
            <p:cNvSpPr>
              <a:spLocks/>
            </p:cNvSpPr>
            <p:nvPr/>
          </p:nvSpPr>
          <p:spPr bwMode="auto">
            <a:xfrm>
              <a:off x="2069" y="3303"/>
              <a:ext cx="202" cy="70"/>
            </a:xfrm>
            <a:custGeom>
              <a:avLst/>
              <a:gdLst>
                <a:gd name="T0" fmla="*/ 0 w 402"/>
                <a:gd name="T1" fmla="*/ 20 h 140"/>
                <a:gd name="T2" fmla="*/ 268 w 402"/>
                <a:gd name="T3" fmla="*/ 0 h 140"/>
                <a:gd name="T4" fmla="*/ 402 w 402"/>
                <a:gd name="T5" fmla="*/ 111 h 140"/>
                <a:gd name="T6" fmla="*/ 113 w 402"/>
                <a:gd name="T7" fmla="*/ 140 h 140"/>
                <a:gd name="T8" fmla="*/ 0 w 402"/>
                <a:gd name="T9" fmla="*/ 20 h 140"/>
                <a:gd name="T10" fmla="*/ 0 w 402"/>
                <a:gd name="T11" fmla="*/ 20 h 140"/>
                <a:gd name="T12" fmla="*/ 0 w 402"/>
                <a:gd name="T13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140">
                  <a:moveTo>
                    <a:pt x="0" y="20"/>
                  </a:moveTo>
                  <a:lnTo>
                    <a:pt x="268" y="0"/>
                  </a:lnTo>
                  <a:lnTo>
                    <a:pt x="402" y="111"/>
                  </a:lnTo>
                  <a:lnTo>
                    <a:pt x="113" y="14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3" name="Freeform 11"/>
            <p:cNvSpPr>
              <a:spLocks/>
            </p:cNvSpPr>
            <p:nvPr/>
          </p:nvSpPr>
          <p:spPr bwMode="auto">
            <a:xfrm>
              <a:off x="2256" y="3292"/>
              <a:ext cx="190" cy="74"/>
            </a:xfrm>
            <a:custGeom>
              <a:avLst/>
              <a:gdLst>
                <a:gd name="T0" fmla="*/ 0 w 381"/>
                <a:gd name="T1" fmla="*/ 36 h 147"/>
                <a:gd name="T2" fmla="*/ 85 w 381"/>
                <a:gd name="T3" fmla="*/ 133 h 147"/>
                <a:gd name="T4" fmla="*/ 381 w 381"/>
                <a:gd name="T5" fmla="*/ 147 h 147"/>
                <a:gd name="T6" fmla="*/ 149 w 381"/>
                <a:gd name="T7" fmla="*/ 0 h 147"/>
                <a:gd name="T8" fmla="*/ 0 w 381"/>
                <a:gd name="T9" fmla="*/ 36 h 147"/>
                <a:gd name="T10" fmla="*/ 0 w 381"/>
                <a:gd name="T11" fmla="*/ 36 h 147"/>
                <a:gd name="T12" fmla="*/ 0 w 381"/>
                <a:gd name="T13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147">
                  <a:moveTo>
                    <a:pt x="0" y="36"/>
                  </a:moveTo>
                  <a:lnTo>
                    <a:pt x="85" y="133"/>
                  </a:lnTo>
                  <a:lnTo>
                    <a:pt x="381" y="147"/>
                  </a:lnTo>
                  <a:lnTo>
                    <a:pt x="149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4" name="Freeform 12"/>
            <p:cNvSpPr>
              <a:spLocks/>
            </p:cNvSpPr>
            <p:nvPr/>
          </p:nvSpPr>
          <p:spPr bwMode="auto">
            <a:xfrm>
              <a:off x="1243" y="3324"/>
              <a:ext cx="183" cy="98"/>
            </a:xfrm>
            <a:custGeom>
              <a:avLst/>
              <a:gdLst>
                <a:gd name="T0" fmla="*/ 0 w 365"/>
                <a:gd name="T1" fmla="*/ 0 h 197"/>
                <a:gd name="T2" fmla="*/ 34 w 365"/>
                <a:gd name="T3" fmla="*/ 169 h 197"/>
                <a:gd name="T4" fmla="*/ 294 w 365"/>
                <a:gd name="T5" fmla="*/ 197 h 197"/>
                <a:gd name="T6" fmla="*/ 365 w 365"/>
                <a:gd name="T7" fmla="*/ 50 h 197"/>
                <a:gd name="T8" fmla="*/ 0 w 365"/>
                <a:gd name="T9" fmla="*/ 0 h 197"/>
                <a:gd name="T10" fmla="*/ 0 w 365"/>
                <a:gd name="T11" fmla="*/ 0 h 197"/>
                <a:gd name="T12" fmla="*/ 0 w 365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7">
                  <a:moveTo>
                    <a:pt x="0" y="0"/>
                  </a:moveTo>
                  <a:lnTo>
                    <a:pt x="34" y="169"/>
                  </a:lnTo>
                  <a:lnTo>
                    <a:pt x="294" y="197"/>
                  </a:lnTo>
                  <a:lnTo>
                    <a:pt x="365" y="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5" name="Freeform 13"/>
            <p:cNvSpPr>
              <a:spLocks/>
            </p:cNvSpPr>
            <p:nvPr/>
          </p:nvSpPr>
          <p:spPr bwMode="auto">
            <a:xfrm>
              <a:off x="1000" y="3317"/>
              <a:ext cx="250" cy="98"/>
            </a:xfrm>
            <a:custGeom>
              <a:avLst/>
              <a:gdLst>
                <a:gd name="T0" fmla="*/ 0 w 501"/>
                <a:gd name="T1" fmla="*/ 155 h 197"/>
                <a:gd name="T2" fmla="*/ 86 w 501"/>
                <a:gd name="T3" fmla="*/ 0 h 197"/>
                <a:gd name="T4" fmla="*/ 437 w 501"/>
                <a:gd name="T5" fmla="*/ 21 h 197"/>
                <a:gd name="T6" fmla="*/ 501 w 501"/>
                <a:gd name="T7" fmla="*/ 197 h 197"/>
                <a:gd name="T8" fmla="*/ 0 w 501"/>
                <a:gd name="T9" fmla="*/ 155 h 197"/>
                <a:gd name="T10" fmla="*/ 0 w 501"/>
                <a:gd name="T11" fmla="*/ 155 h 197"/>
                <a:gd name="T12" fmla="*/ 0 w 501"/>
                <a:gd name="T13" fmla="*/ 1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197">
                  <a:moveTo>
                    <a:pt x="0" y="155"/>
                  </a:moveTo>
                  <a:lnTo>
                    <a:pt x="86" y="0"/>
                  </a:lnTo>
                  <a:lnTo>
                    <a:pt x="437" y="21"/>
                  </a:lnTo>
                  <a:lnTo>
                    <a:pt x="501" y="19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6" name="Freeform 14"/>
            <p:cNvSpPr>
              <a:spLocks/>
            </p:cNvSpPr>
            <p:nvPr/>
          </p:nvSpPr>
          <p:spPr bwMode="auto">
            <a:xfrm>
              <a:off x="562" y="3475"/>
              <a:ext cx="2303" cy="292"/>
            </a:xfrm>
            <a:custGeom>
              <a:avLst/>
              <a:gdLst>
                <a:gd name="T0" fmla="*/ 180 w 4605"/>
                <a:gd name="T1" fmla="*/ 107 h 586"/>
                <a:gd name="T2" fmla="*/ 763 w 4605"/>
                <a:gd name="T3" fmla="*/ 0 h 586"/>
                <a:gd name="T4" fmla="*/ 799 w 4605"/>
                <a:gd name="T5" fmla="*/ 177 h 586"/>
                <a:gd name="T6" fmla="*/ 1812 w 4605"/>
                <a:gd name="T7" fmla="*/ 226 h 586"/>
                <a:gd name="T8" fmla="*/ 2087 w 4605"/>
                <a:gd name="T9" fmla="*/ 99 h 586"/>
                <a:gd name="T10" fmla="*/ 2608 w 4605"/>
                <a:gd name="T11" fmla="*/ 113 h 586"/>
                <a:gd name="T12" fmla="*/ 2677 w 4605"/>
                <a:gd name="T13" fmla="*/ 143 h 586"/>
                <a:gd name="T14" fmla="*/ 2939 w 4605"/>
                <a:gd name="T15" fmla="*/ 143 h 586"/>
                <a:gd name="T16" fmla="*/ 3150 w 4605"/>
                <a:gd name="T17" fmla="*/ 254 h 586"/>
                <a:gd name="T18" fmla="*/ 4099 w 4605"/>
                <a:gd name="T19" fmla="*/ 248 h 586"/>
                <a:gd name="T20" fmla="*/ 4408 w 4605"/>
                <a:gd name="T21" fmla="*/ 205 h 586"/>
                <a:gd name="T22" fmla="*/ 4605 w 4605"/>
                <a:gd name="T23" fmla="*/ 586 h 586"/>
                <a:gd name="T24" fmla="*/ 67 w 4605"/>
                <a:gd name="T25" fmla="*/ 536 h 586"/>
                <a:gd name="T26" fmla="*/ 0 w 4605"/>
                <a:gd name="T27" fmla="*/ 290 h 586"/>
                <a:gd name="T28" fmla="*/ 180 w 4605"/>
                <a:gd name="T29" fmla="*/ 107 h 586"/>
                <a:gd name="T30" fmla="*/ 180 w 4605"/>
                <a:gd name="T31" fmla="*/ 107 h 586"/>
                <a:gd name="T32" fmla="*/ 180 w 4605"/>
                <a:gd name="T33" fmla="*/ 10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5" h="586">
                  <a:moveTo>
                    <a:pt x="180" y="107"/>
                  </a:moveTo>
                  <a:lnTo>
                    <a:pt x="763" y="0"/>
                  </a:lnTo>
                  <a:lnTo>
                    <a:pt x="799" y="177"/>
                  </a:lnTo>
                  <a:lnTo>
                    <a:pt x="1812" y="226"/>
                  </a:lnTo>
                  <a:lnTo>
                    <a:pt x="2087" y="99"/>
                  </a:lnTo>
                  <a:lnTo>
                    <a:pt x="2608" y="113"/>
                  </a:lnTo>
                  <a:lnTo>
                    <a:pt x="2677" y="143"/>
                  </a:lnTo>
                  <a:lnTo>
                    <a:pt x="2939" y="143"/>
                  </a:lnTo>
                  <a:lnTo>
                    <a:pt x="3150" y="254"/>
                  </a:lnTo>
                  <a:lnTo>
                    <a:pt x="4099" y="248"/>
                  </a:lnTo>
                  <a:lnTo>
                    <a:pt x="4408" y="205"/>
                  </a:lnTo>
                  <a:lnTo>
                    <a:pt x="4605" y="586"/>
                  </a:lnTo>
                  <a:lnTo>
                    <a:pt x="67" y="536"/>
                  </a:lnTo>
                  <a:lnTo>
                    <a:pt x="0" y="290"/>
                  </a:lnTo>
                  <a:lnTo>
                    <a:pt x="180" y="107"/>
                  </a:lnTo>
                  <a:lnTo>
                    <a:pt x="180" y="107"/>
                  </a:lnTo>
                  <a:lnTo>
                    <a:pt x="180" y="10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7" name="Freeform 15"/>
            <p:cNvSpPr>
              <a:spLocks/>
            </p:cNvSpPr>
            <p:nvPr/>
          </p:nvSpPr>
          <p:spPr bwMode="auto">
            <a:xfrm>
              <a:off x="968" y="3320"/>
              <a:ext cx="507" cy="286"/>
            </a:xfrm>
            <a:custGeom>
              <a:avLst/>
              <a:gdLst>
                <a:gd name="T0" fmla="*/ 0 w 1013"/>
                <a:gd name="T1" fmla="*/ 275 h 571"/>
                <a:gd name="T2" fmla="*/ 8 w 1013"/>
                <a:gd name="T3" fmla="*/ 494 h 571"/>
                <a:gd name="T4" fmla="*/ 1013 w 1013"/>
                <a:gd name="T5" fmla="*/ 571 h 571"/>
                <a:gd name="T6" fmla="*/ 999 w 1013"/>
                <a:gd name="T7" fmla="*/ 0 h 571"/>
                <a:gd name="T8" fmla="*/ 879 w 1013"/>
                <a:gd name="T9" fmla="*/ 240 h 571"/>
                <a:gd name="T10" fmla="*/ 0 w 1013"/>
                <a:gd name="T11" fmla="*/ 275 h 571"/>
                <a:gd name="T12" fmla="*/ 0 w 1013"/>
                <a:gd name="T13" fmla="*/ 275 h 571"/>
                <a:gd name="T14" fmla="*/ 0 w 1013"/>
                <a:gd name="T15" fmla="*/ 27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571">
                  <a:moveTo>
                    <a:pt x="0" y="275"/>
                  </a:moveTo>
                  <a:lnTo>
                    <a:pt x="8" y="494"/>
                  </a:lnTo>
                  <a:lnTo>
                    <a:pt x="1013" y="571"/>
                  </a:lnTo>
                  <a:lnTo>
                    <a:pt x="999" y="0"/>
                  </a:lnTo>
                  <a:lnTo>
                    <a:pt x="879" y="24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8" name="Freeform 16"/>
            <p:cNvSpPr>
              <a:spLocks/>
            </p:cNvSpPr>
            <p:nvPr/>
          </p:nvSpPr>
          <p:spPr bwMode="auto">
            <a:xfrm>
              <a:off x="2048" y="3271"/>
              <a:ext cx="500" cy="335"/>
            </a:xfrm>
            <a:custGeom>
              <a:avLst/>
              <a:gdLst>
                <a:gd name="T0" fmla="*/ 0 w 999"/>
                <a:gd name="T1" fmla="*/ 112 h 669"/>
                <a:gd name="T2" fmla="*/ 177 w 999"/>
                <a:gd name="T3" fmla="*/ 266 h 669"/>
                <a:gd name="T4" fmla="*/ 879 w 999"/>
                <a:gd name="T5" fmla="*/ 204 h 669"/>
                <a:gd name="T6" fmla="*/ 627 w 999"/>
                <a:gd name="T7" fmla="*/ 36 h 669"/>
                <a:gd name="T8" fmla="*/ 633 w 999"/>
                <a:gd name="T9" fmla="*/ 0 h 669"/>
                <a:gd name="T10" fmla="*/ 999 w 999"/>
                <a:gd name="T11" fmla="*/ 105 h 669"/>
                <a:gd name="T12" fmla="*/ 999 w 999"/>
                <a:gd name="T13" fmla="*/ 669 h 669"/>
                <a:gd name="T14" fmla="*/ 163 w 999"/>
                <a:gd name="T15" fmla="*/ 669 h 669"/>
                <a:gd name="T16" fmla="*/ 14 w 999"/>
                <a:gd name="T17" fmla="*/ 556 h 669"/>
                <a:gd name="T18" fmla="*/ 0 w 999"/>
                <a:gd name="T19" fmla="*/ 112 h 669"/>
                <a:gd name="T20" fmla="*/ 0 w 999"/>
                <a:gd name="T21" fmla="*/ 112 h 669"/>
                <a:gd name="T22" fmla="*/ 0 w 999"/>
                <a:gd name="T23" fmla="*/ 11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9" h="669">
                  <a:moveTo>
                    <a:pt x="0" y="112"/>
                  </a:moveTo>
                  <a:lnTo>
                    <a:pt x="177" y="266"/>
                  </a:lnTo>
                  <a:lnTo>
                    <a:pt x="879" y="204"/>
                  </a:lnTo>
                  <a:lnTo>
                    <a:pt x="627" y="36"/>
                  </a:lnTo>
                  <a:lnTo>
                    <a:pt x="633" y="0"/>
                  </a:lnTo>
                  <a:lnTo>
                    <a:pt x="999" y="105"/>
                  </a:lnTo>
                  <a:lnTo>
                    <a:pt x="999" y="669"/>
                  </a:lnTo>
                  <a:lnTo>
                    <a:pt x="163" y="669"/>
                  </a:lnTo>
                  <a:lnTo>
                    <a:pt x="14" y="55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9" name="Freeform 17"/>
            <p:cNvSpPr>
              <a:spLocks/>
            </p:cNvSpPr>
            <p:nvPr/>
          </p:nvSpPr>
          <p:spPr bwMode="auto">
            <a:xfrm>
              <a:off x="1064" y="3077"/>
              <a:ext cx="492" cy="261"/>
            </a:xfrm>
            <a:custGeom>
              <a:avLst/>
              <a:gdLst>
                <a:gd name="T0" fmla="*/ 0 w 985"/>
                <a:gd name="T1" fmla="*/ 0 h 522"/>
                <a:gd name="T2" fmla="*/ 79 w 985"/>
                <a:gd name="T3" fmla="*/ 347 h 522"/>
                <a:gd name="T4" fmla="*/ 448 w 985"/>
                <a:gd name="T5" fmla="*/ 347 h 522"/>
                <a:gd name="T6" fmla="*/ 807 w 985"/>
                <a:gd name="T7" fmla="*/ 426 h 522"/>
                <a:gd name="T8" fmla="*/ 985 w 985"/>
                <a:gd name="T9" fmla="*/ 522 h 522"/>
                <a:gd name="T10" fmla="*/ 971 w 985"/>
                <a:gd name="T11" fmla="*/ 107 h 522"/>
                <a:gd name="T12" fmla="*/ 0 w 985"/>
                <a:gd name="T13" fmla="*/ 0 h 522"/>
                <a:gd name="T14" fmla="*/ 0 w 985"/>
                <a:gd name="T15" fmla="*/ 0 h 522"/>
                <a:gd name="T16" fmla="*/ 0 w 985"/>
                <a:gd name="T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522">
                  <a:moveTo>
                    <a:pt x="0" y="0"/>
                  </a:moveTo>
                  <a:lnTo>
                    <a:pt x="79" y="347"/>
                  </a:lnTo>
                  <a:lnTo>
                    <a:pt x="448" y="347"/>
                  </a:lnTo>
                  <a:lnTo>
                    <a:pt x="807" y="426"/>
                  </a:lnTo>
                  <a:lnTo>
                    <a:pt x="985" y="522"/>
                  </a:lnTo>
                  <a:lnTo>
                    <a:pt x="971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0" name="Freeform 18"/>
            <p:cNvSpPr>
              <a:spLocks/>
            </p:cNvSpPr>
            <p:nvPr/>
          </p:nvSpPr>
          <p:spPr bwMode="auto">
            <a:xfrm>
              <a:off x="1911" y="3108"/>
              <a:ext cx="472" cy="248"/>
            </a:xfrm>
            <a:custGeom>
              <a:avLst/>
              <a:gdLst>
                <a:gd name="T0" fmla="*/ 0 w 943"/>
                <a:gd name="T1" fmla="*/ 71 h 495"/>
                <a:gd name="T2" fmla="*/ 96 w 943"/>
                <a:gd name="T3" fmla="*/ 495 h 495"/>
                <a:gd name="T4" fmla="*/ 241 w 943"/>
                <a:gd name="T5" fmla="*/ 373 h 495"/>
                <a:gd name="T6" fmla="*/ 274 w 943"/>
                <a:gd name="T7" fmla="*/ 381 h 495"/>
                <a:gd name="T8" fmla="*/ 943 w 943"/>
                <a:gd name="T9" fmla="*/ 339 h 495"/>
                <a:gd name="T10" fmla="*/ 921 w 943"/>
                <a:gd name="T11" fmla="*/ 71 h 495"/>
                <a:gd name="T12" fmla="*/ 141 w 943"/>
                <a:gd name="T13" fmla="*/ 0 h 495"/>
                <a:gd name="T14" fmla="*/ 0 w 943"/>
                <a:gd name="T15" fmla="*/ 71 h 495"/>
                <a:gd name="T16" fmla="*/ 0 w 943"/>
                <a:gd name="T17" fmla="*/ 71 h 495"/>
                <a:gd name="T18" fmla="*/ 0 w 943"/>
                <a:gd name="T19" fmla="*/ 7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495">
                  <a:moveTo>
                    <a:pt x="0" y="71"/>
                  </a:moveTo>
                  <a:lnTo>
                    <a:pt x="96" y="495"/>
                  </a:lnTo>
                  <a:lnTo>
                    <a:pt x="241" y="373"/>
                  </a:lnTo>
                  <a:lnTo>
                    <a:pt x="274" y="381"/>
                  </a:lnTo>
                  <a:lnTo>
                    <a:pt x="943" y="339"/>
                  </a:lnTo>
                  <a:lnTo>
                    <a:pt x="921" y="71"/>
                  </a:lnTo>
                  <a:lnTo>
                    <a:pt x="141" y="0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1" name="Freeform 19"/>
            <p:cNvSpPr>
              <a:spLocks/>
            </p:cNvSpPr>
            <p:nvPr/>
          </p:nvSpPr>
          <p:spPr bwMode="auto">
            <a:xfrm>
              <a:off x="588" y="2169"/>
              <a:ext cx="2189" cy="1416"/>
            </a:xfrm>
            <a:custGeom>
              <a:avLst/>
              <a:gdLst>
                <a:gd name="T0" fmla="*/ 0 w 4377"/>
                <a:gd name="T1" fmla="*/ 2724 h 2832"/>
                <a:gd name="T2" fmla="*/ 710 w 4377"/>
                <a:gd name="T3" fmla="*/ 2733 h 2832"/>
                <a:gd name="T4" fmla="*/ 710 w 4377"/>
                <a:gd name="T5" fmla="*/ 2578 h 2832"/>
                <a:gd name="T6" fmla="*/ 873 w 4377"/>
                <a:gd name="T7" fmla="*/ 2296 h 2832"/>
                <a:gd name="T8" fmla="*/ 936 w 4377"/>
                <a:gd name="T9" fmla="*/ 2261 h 2832"/>
                <a:gd name="T10" fmla="*/ 957 w 4377"/>
                <a:gd name="T11" fmla="*/ 1802 h 2832"/>
                <a:gd name="T12" fmla="*/ 796 w 4377"/>
                <a:gd name="T13" fmla="*/ 1824 h 2832"/>
                <a:gd name="T14" fmla="*/ 760 w 4377"/>
                <a:gd name="T15" fmla="*/ 1677 h 2832"/>
                <a:gd name="T16" fmla="*/ 859 w 4377"/>
                <a:gd name="T17" fmla="*/ 1479 h 2832"/>
                <a:gd name="T18" fmla="*/ 943 w 4377"/>
                <a:gd name="T19" fmla="*/ 1261 h 2832"/>
                <a:gd name="T20" fmla="*/ 1252 w 4377"/>
                <a:gd name="T21" fmla="*/ 1310 h 2832"/>
                <a:gd name="T22" fmla="*/ 3307 w 4377"/>
                <a:gd name="T23" fmla="*/ 1360 h 2832"/>
                <a:gd name="T24" fmla="*/ 3603 w 4377"/>
                <a:gd name="T25" fmla="*/ 1316 h 2832"/>
                <a:gd name="T26" fmla="*/ 4032 w 4377"/>
                <a:gd name="T27" fmla="*/ 2043 h 2832"/>
                <a:gd name="T28" fmla="*/ 3899 w 4377"/>
                <a:gd name="T29" fmla="*/ 2549 h 2832"/>
                <a:gd name="T30" fmla="*/ 4074 w 4377"/>
                <a:gd name="T31" fmla="*/ 2832 h 2832"/>
                <a:gd name="T32" fmla="*/ 4355 w 4377"/>
                <a:gd name="T33" fmla="*/ 2789 h 2832"/>
                <a:gd name="T34" fmla="*/ 4377 w 4377"/>
                <a:gd name="T35" fmla="*/ 2584 h 2832"/>
                <a:gd name="T36" fmla="*/ 4236 w 4377"/>
                <a:gd name="T37" fmla="*/ 2423 h 2832"/>
                <a:gd name="T38" fmla="*/ 4258 w 4377"/>
                <a:gd name="T39" fmla="*/ 2064 h 2832"/>
                <a:gd name="T40" fmla="*/ 4201 w 4377"/>
                <a:gd name="T41" fmla="*/ 1549 h 2832"/>
                <a:gd name="T42" fmla="*/ 3954 w 4377"/>
                <a:gd name="T43" fmla="*/ 1316 h 2832"/>
                <a:gd name="T44" fmla="*/ 3926 w 4377"/>
                <a:gd name="T45" fmla="*/ 324 h 2832"/>
                <a:gd name="T46" fmla="*/ 704 w 4377"/>
                <a:gd name="T47" fmla="*/ 0 h 2832"/>
                <a:gd name="T48" fmla="*/ 481 w 4377"/>
                <a:gd name="T49" fmla="*/ 807 h 2832"/>
                <a:gd name="T50" fmla="*/ 458 w 4377"/>
                <a:gd name="T51" fmla="*/ 302 h 2832"/>
                <a:gd name="T52" fmla="*/ 210 w 4377"/>
                <a:gd name="T53" fmla="*/ 852 h 2832"/>
                <a:gd name="T54" fmla="*/ 218 w 4377"/>
                <a:gd name="T55" fmla="*/ 1197 h 2832"/>
                <a:gd name="T56" fmla="*/ 464 w 4377"/>
                <a:gd name="T57" fmla="*/ 2394 h 2832"/>
                <a:gd name="T58" fmla="*/ 0 w 4377"/>
                <a:gd name="T59" fmla="*/ 2724 h 2832"/>
                <a:gd name="T60" fmla="*/ 0 w 4377"/>
                <a:gd name="T61" fmla="*/ 2724 h 2832"/>
                <a:gd name="T62" fmla="*/ 0 w 4377"/>
                <a:gd name="T63" fmla="*/ 2724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77" h="2832">
                  <a:moveTo>
                    <a:pt x="0" y="2724"/>
                  </a:moveTo>
                  <a:lnTo>
                    <a:pt x="710" y="2733"/>
                  </a:lnTo>
                  <a:lnTo>
                    <a:pt x="710" y="2578"/>
                  </a:lnTo>
                  <a:lnTo>
                    <a:pt x="873" y="2296"/>
                  </a:lnTo>
                  <a:lnTo>
                    <a:pt x="936" y="2261"/>
                  </a:lnTo>
                  <a:lnTo>
                    <a:pt x="957" y="1802"/>
                  </a:lnTo>
                  <a:lnTo>
                    <a:pt x="796" y="1824"/>
                  </a:lnTo>
                  <a:lnTo>
                    <a:pt x="760" y="1677"/>
                  </a:lnTo>
                  <a:lnTo>
                    <a:pt x="859" y="1479"/>
                  </a:lnTo>
                  <a:lnTo>
                    <a:pt x="943" y="1261"/>
                  </a:lnTo>
                  <a:lnTo>
                    <a:pt x="1252" y="1310"/>
                  </a:lnTo>
                  <a:lnTo>
                    <a:pt x="3307" y="1360"/>
                  </a:lnTo>
                  <a:lnTo>
                    <a:pt x="3603" y="1316"/>
                  </a:lnTo>
                  <a:lnTo>
                    <a:pt x="4032" y="2043"/>
                  </a:lnTo>
                  <a:lnTo>
                    <a:pt x="3899" y="2549"/>
                  </a:lnTo>
                  <a:lnTo>
                    <a:pt x="4074" y="2832"/>
                  </a:lnTo>
                  <a:lnTo>
                    <a:pt x="4355" y="2789"/>
                  </a:lnTo>
                  <a:lnTo>
                    <a:pt x="4377" y="2584"/>
                  </a:lnTo>
                  <a:lnTo>
                    <a:pt x="4236" y="2423"/>
                  </a:lnTo>
                  <a:lnTo>
                    <a:pt x="4258" y="2064"/>
                  </a:lnTo>
                  <a:lnTo>
                    <a:pt x="4201" y="1549"/>
                  </a:lnTo>
                  <a:lnTo>
                    <a:pt x="3954" y="1316"/>
                  </a:lnTo>
                  <a:lnTo>
                    <a:pt x="3926" y="324"/>
                  </a:lnTo>
                  <a:lnTo>
                    <a:pt x="704" y="0"/>
                  </a:lnTo>
                  <a:lnTo>
                    <a:pt x="481" y="807"/>
                  </a:lnTo>
                  <a:lnTo>
                    <a:pt x="458" y="302"/>
                  </a:lnTo>
                  <a:lnTo>
                    <a:pt x="210" y="852"/>
                  </a:lnTo>
                  <a:lnTo>
                    <a:pt x="218" y="1197"/>
                  </a:lnTo>
                  <a:lnTo>
                    <a:pt x="464" y="2394"/>
                  </a:lnTo>
                  <a:lnTo>
                    <a:pt x="0" y="2724"/>
                  </a:lnTo>
                  <a:lnTo>
                    <a:pt x="0" y="2724"/>
                  </a:lnTo>
                  <a:lnTo>
                    <a:pt x="0" y="2724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2" name="Freeform 20"/>
            <p:cNvSpPr>
              <a:spLocks/>
            </p:cNvSpPr>
            <p:nvPr/>
          </p:nvSpPr>
          <p:spPr bwMode="auto">
            <a:xfrm>
              <a:off x="993" y="2817"/>
              <a:ext cx="208" cy="196"/>
            </a:xfrm>
            <a:custGeom>
              <a:avLst/>
              <a:gdLst>
                <a:gd name="T0" fmla="*/ 177 w 415"/>
                <a:gd name="T1" fmla="*/ 0 h 393"/>
                <a:gd name="T2" fmla="*/ 106 w 415"/>
                <a:gd name="T3" fmla="*/ 205 h 393"/>
                <a:gd name="T4" fmla="*/ 0 w 415"/>
                <a:gd name="T5" fmla="*/ 359 h 393"/>
                <a:gd name="T6" fmla="*/ 324 w 415"/>
                <a:gd name="T7" fmla="*/ 393 h 393"/>
                <a:gd name="T8" fmla="*/ 415 w 415"/>
                <a:gd name="T9" fmla="*/ 0 h 393"/>
                <a:gd name="T10" fmla="*/ 177 w 415"/>
                <a:gd name="T11" fmla="*/ 0 h 393"/>
                <a:gd name="T12" fmla="*/ 177 w 415"/>
                <a:gd name="T13" fmla="*/ 0 h 393"/>
                <a:gd name="T14" fmla="*/ 177 w 415"/>
                <a:gd name="T1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393">
                  <a:moveTo>
                    <a:pt x="177" y="0"/>
                  </a:moveTo>
                  <a:lnTo>
                    <a:pt x="106" y="205"/>
                  </a:lnTo>
                  <a:lnTo>
                    <a:pt x="0" y="359"/>
                  </a:lnTo>
                  <a:lnTo>
                    <a:pt x="324" y="393"/>
                  </a:lnTo>
                  <a:lnTo>
                    <a:pt x="415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3" name="Freeform 21"/>
            <p:cNvSpPr>
              <a:spLocks/>
            </p:cNvSpPr>
            <p:nvPr/>
          </p:nvSpPr>
          <p:spPr bwMode="auto">
            <a:xfrm>
              <a:off x="1437" y="2837"/>
              <a:ext cx="285" cy="187"/>
            </a:xfrm>
            <a:custGeom>
              <a:avLst/>
              <a:gdLst>
                <a:gd name="T0" fmla="*/ 133 w 570"/>
                <a:gd name="T1" fmla="*/ 0 h 373"/>
                <a:gd name="T2" fmla="*/ 83 w 570"/>
                <a:gd name="T3" fmla="*/ 183 h 373"/>
                <a:gd name="T4" fmla="*/ 0 w 570"/>
                <a:gd name="T5" fmla="*/ 339 h 373"/>
                <a:gd name="T6" fmla="*/ 554 w 570"/>
                <a:gd name="T7" fmla="*/ 373 h 373"/>
                <a:gd name="T8" fmla="*/ 570 w 570"/>
                <a:gd name="T9" fmla="*/ 8 h 373"/>
                <a:gd name="T10" fmla="*/ 133 w 570"/>
                <a:gd name="T11" fmla="*/ 0 h 373"/>
                <a:gd name="T12" fmla="*/ 133 w 570"/>
                <a:gd name="T13" fmla="*/ 0 h 373"/>
                <a:gd name="T14" fmla="*/ 133 w 570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373">
                  <a:moveTo>
                    <a:pt x="133" y="0"/>
                  </a:moveTo>
                  <a:lnTo>
                    <a:pt x="83" y="183"/>
                  </a:lnTo>
                  <a:lnTo>
                    <a:pt x="0" y="339"/>
                  </a:lnTo>
                  <a:lnTo>
                    <a:pt x="554" y="373"/>
                  </a:lnTo>
                  <a:lnTo>
                    <a:pt x="570" y="8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4" name="Freeform 22"/>
            <p:cNvSpPr>
              <a:spLocks/>
            </p:cNvSpPr>
            <p:nvPr/>
          </p:nvSpPr>
          <p:spPr bwMode="auto">
            <a:xfrm>
              <a:off x="2014" y="2844"/>
              <a:ext cx="292" cy="177"/>
            </a:xfrm>
            <a:custGeom>
              <a:avLst/>
              <a:gdLst>
                <a:gd name="T0" fmla="*/ 0 w 584"/>
                <a:gd name="T1" fmla="*/ 8 h 353"/>
                <a:gd name="T2" fmla="*/ 84 w 584"/>
                <a:gd name="T3" fmla="*/ 353 h 353"/>
                <a:gd name="T4" fmla="*/ 584 w 584"/>
                <a:gd name="T5" fmla="*/ 353 h 353"/>
                <a:gd name="T6" fmla="*/ 457 w 584"/>
                <a:gd name="T7" fmla="*/ 141 h 353"/>
                <a:gd name="T8" fmla="*/ 415 w 584"/>
                <a:gd name="T9" fmla="*/ 0 h 353"/>
                <a:gd name="T10" fmla="*/ 0 w 584"/>
                <a:gd name="T11" fmla="*/ 8 h 353"/>
                <a:gd name="T12" fmla="*/ 0 w 584"/>
                <a:gd name="T13" fmla="*/ 8 h 353"/>
                <a:gd name="T14" fmla="*/ 0 w 584"/>
                <a:gd name="T15" fmla="*/ 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353">
                  <a:moveTo>
                    <a:pt x="0" y="8"/>
                  </a:moveTo>
                  <a:lnTo>
                    <a:pt x="84" y="353"/>
                  </a:lnTo>
                  <a:lnTo>
                    <a:pt x="584" y="353"/>
                  </a:lnTo>
                  <a:lnTo>
                    <a:pt x="457" y="141"/>
                  </a:lnTo>
                  <a:lnTo>
                    <a:pt x="415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Freeform 23"/>
            <p:cNvSpPr>
              <a:spLocks/>
            </p:cNvSpPr>
            <p:nvPr/>
          </p:nvSpPr>
          <p:spPr bwMode="auto">
            <a:xfrm>
              <a:off x="1176" y="2824"/>
              <a:ext cx="303" cy="197"/>
            </a:xfrm>
            <a:custGeom>
              <a:avLst/>
              <a:gdLst>
                <a:gd name="T0" fmla="*/ 141 w 605"/>
                <a:gd name="T1" fmla="*/ 0 h 395"/>
                <a:gd name="T2" fmla="*/ 0 w 605"/>
                <a:gd name="T3" fmla="*/ 345 h 395"/>
                <a:gd name="T4" fmla="*/ 218 w 605"/>
                <a:gd name="T5" fmla="*/ 395 h 395"/>
                <a:gd name="T6" fmla="*/ 514 w 605"/>
                <a:gd name="T7" fmla="*/ 379 h 395"/>
                <a:gd name="T8" fmla="*/ 605 w 605"/>
                <a:gd name="T9" fmla="*/ 20 h 395"/>
                <a:gd name="T10" fmla="*/ 141 w 605"/>
                <a:gd name="T11" fmla="*/ 0 h 395"/>
                <a:gd name="T12" fmla="*/ 141 w 605"/>
                <a:gd name="T13" fmla="*/ 0 h 395"/>
                <a:gd name="T14" fmla="*/ 141 w 605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5" h="395">
                  <a:moveTo>
                    <a:pt x="141" y="0"/>
                  </a:moveTo>
                  <a:lnTo>
                    <a:pt x="0" y="345"/>
                  </a:lnTo>
                  <a:lnTo>
                    <a:pt x="218" y="395"/>
                  </a:lnTo>
                  <a:lnTo>
                    <a:pt x="514" y="379"/>
                  </a:lnTo>
                  <a:lnTo>
                    <a:pt x="605" y="2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Freeform 24"/>
            <p:cNvSpPr>
              <a:spLocks/>
            </p:cNvSpPr>
            <p:nvPr/>
          </p:nvSpPr>
          <p:spPr bwMode="auto">
            <a:xfrm>
              <a:off x="1743" y="2848"/>
              <a:ext cx="285" cy="169"/>
            </a:xfrm>
            <a:custGeom>
              <a:avLst/>
              <a:gdLst>
                <a:gd name="T0" fmla="*/ 7 w 570"/>
                <a:gd name="T1" fmla="*/ 0 h 337"/>
                <a:gd name="T2" fmla="*/ 0 w 570"/>
                <a:gd name="T3" fmla="*/ 317 h 337"/>
                <a:gd name="T4" fmla="*/ 288 w 570"/>
                <a:gd name="T5" fmla="*/ 337 h 337"/>
                <a:gd name="T6" fmla="*/ 570 w 570"/>
                <a:gd name="T7" fmla="*/ 329 h 337"/>
                <a:gd name="T8" fmla="*/ 521 w 570"/>
                <a:gd name="T9" fmla="*/ 14 h 337"/>
                <a:gd name="T10" fmla="*/ 7 w 570"/>
                <a:gd name="T11" fmla="*/ 0 h 337"/>
                <a:gd name="T12" fmla="*/ 7 w 570"/>
                <a:gd name="T13" fmla="*/ 0 h 337"/>
                <a:gd name="T14" fmla="*/ 7 w 570"/>
                <a:gd name="T1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337">
                  <a:moveTo>
                    <a:pt x="7" y="0"/>
                  </a:moveTo>
                  <a:lnTo>
                    <a:pt x="0" y="317"/>
                  </a:lnTo>
                  <a:lnTo>
                    <a:pt x="288" y="337"/>
                  </a:lnTo>
                  <a:lnTo>
                    <a:pt x="570" y="329"/>
                  </a:lnTo>
                  <a:lnTo>
                    <a:pt x="521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7" name="Freeform 25"/>
            <p:cNvSpPr>
              <a:spLocks/>
            </p:cNvSpPr>
            <p:nvPr/>
          </p:nvSpPr>
          <p:spPr bwMode="auto">
            <a:xfrm>
              <a:off x="2249" y="2827"/>
              <a:ext cx="236" cy="201"/>
            </a:xfrm>
            <a:custGeom>
              <a:avLst/>
              <a:gdLst>
                <a:gd name="T0" fmla="*/ 0 w 472"/>
                <a:gd name="T1" fmla="*/ 36 h 403"/>
                <a:gd name="T2" fmla="*/ 36 w 472"/>
                <a:gd name="T3" fmla="*/ 233 h 403"/>
                <a:gd name="T4" fmla="*/ 177 w 472"/>
                <a:gd name="T5" fmla="*/ 395 h 403"/>
                <a:gd name="T6" fmla="*/ 472 w 472"/>
                <a:gd name="T7" fmla="*/ 403 h 403"/>
                <a:gd name="T8" fmla="*/ 274 w 472"/>
                <a:gd name="T9" fmla="*/ 0 h 403"/>
                <a:gd name="T10" fmla="*/ 0 w 472"/>
                <a:gd name="T11" fmla="*/ 36 h 403"/>
                <a:gd name="T12" fmla="*/ 0 w 472"/>
                <a:gd name="T13" fmla="*/ 36 h 403"/>
                <a:gd name="T14" fmla="*/ 0 w 472"/>
                <a:gd name="T15" fmla="*/ 3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403">
                  <a:moveTo>
                    <a:pt x="0" y="36"/>
                  </a:moveTo>
                  <a:lnTo>
                    <a:pt x="36" y="233"/>
                  </a:lnTo>
                  <a:lnTo>
                    <a:pt x="177" y="395"/>
                  </a:lnTo>
                  <a:lnTo>
                    <a:pt x="472" y="403"/>
                  </a:lnTo>
                  <a:lnTo>
                    <a:pt x="274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8" name="Freeform 26"/>
            <p:cNvSpPr>
              <a:spLocks/>
            </p:cNvSpPr>
            <p:nvPr/>
          </p:nvSpPr>
          <p:spPr bwMode="auto">
            <a:xfrm>
              <a:off x="1053" y="2478"/>
              <a:ext cx="1348" cy="257"/>
            </a:xfrm>
            <a:custGeom>
              <a:avLst/>
              <a:gdLst>
                <a:gd name="T0" fmla="*/ 0 w 2696"/>
                <a:gd name="T1" fmla="*/ 0 h 515"/>
                <a:gd name="T2" fmla="*/ 49 w 2696"/>
                <a:gd name="T3" fmla="*/ 508 h 515"/>
                <a:gd name="T4" fmla="*/ 2666 w 2696"/>
                <a:gd name="T5" fmla="*/ 515 h 515"/>
                <a:gd name="T6" fmla="*/ 2696 w 2696"/>
                <a:gd name="T7" fmla="*/ 7 h 515"/>
                <a:gd name="T8" fmla="*/ 0 w 2696"/>
                <a:gd name="T9" fmla="*/ 0 h 515"/>
                <a:gd name="T10" fmla="*/ 0 w 2696"/>
                <a:gd name="T11" fmla="*/ 0 h 515"/>
                <a:gd name="T12" fmla="*/ 0 w 2696"/>
                <a:gd name="T1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6" h="515">
                  <a:moveTo>
                    <a:pt x="0" y="0"/>
                  </a:moveTo>
                  <a:lnTo>
                    <a:pt x="49" y="508"/>
                  </a:lnTo>
                  <a:lnTo>
                    <a:pt x="2666" y="515"/>
                  </a:lnTo>
                  <a:lnTo>
                    <a:pt x="2696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19" name="Freeform 27"/>
            <p:cNvSpPr>
              <a:spLocks/>
            </p:cNvSpPr>
            <p:nvPr/>
          </p:nvSpPr>
          <p:spPr bwMode="auto">
            <a:xfrm>
              <a:off x="1123" y="2510"/>
              <a:ext cx="1235" cy="169"/>
            </a:xfrm>
            <a:custGeom>
              <a:avLst/>
              <a:gdLst>
                <a:gd name="T0" fmla="*/ 0 w 2469"/>
                <a:gd name="T1" fmla="*/ 0 h 337"/>
                <a:gd name="T2" fmla="*/ 27 w 2469"/>
                <a:gd name="T3" fmla="*/ 317 h 337"/>
                <a:gd name="T4" fmla="*/ 2400 w 2469"/>
                <a:gd name="T5" fmla="*/ 337 h 337"/>
                <a:gd name="T6" fmla="*/ 2469 w 2469"/>
                <a:gd name="T7" fmla="*/ 22 h 337"/>
                <a:gd name="T8" fmla="*/ 0 w 2469"/>
                <a:gd name="T9" fmla="*/ 0 h 337"/>
                <a:gd name="T10" fmla="*/ 0 w 2469"/>
                <a:gd name="T11" fmla="*/ 0 h 337"/>
                <a:gd name="T12" fmla="*/ 0 w 2469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9" h="337">
                  <a:moveTo>
                    <a:pt x="0" y="0"/>
                  </a:moveTo>
                  <a:lnTo>
                    <a:pt x="27" y="317"/>
                  </a:lnTo>
                  <a:lnTo>
                    <a:pt x="2400" y="337"/>
                  </a:lnTo>
                  <a:lnTo>
                    <a:pt x="2469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0" name="Freeform 28"/>
            <p:cNvSpPr>
              <a:spLocks/>
            </p:cNvSpPr>
            <p:nvPr/>
          </p:nvSpPr>
          <p:spPr bwMode="auto">
            <a:xfrm>
              <a:off x="1148" y="2524"/>
              <a:ext cx="1192" cy="137"/>
            </a:xfrm>
            <a:custGeom>
              <a:avLst/>
              <a:gdLst>
                <a:gd name="T0" fmla="*/ 0 w 2385"/>
                <a:gd name="T1" fmla="*/ 274 h 274"/>
                <a:gd name="T2" fmla="*/ 373 w 2385"/>
                <a:gd name="T3" fmla="*/ 260 h 274"/>
                <a:gd name="T4" fmla="*/ 731 w 2385"/>
                <a:gd name="T5" fmla="*/ 127 h 274"/>
                <a:gd name="T6" fmla="*/ 1590 w 2385"/>
                <a:gd name="T7" fmla="*/ 183 h 274"/>
                <a:gd name="T8" fmla="*/ 2005 w 2385"/>
                <a:gd name="T9" fmla="*/ 133 h 274"/>
                <a:gd name="T10" fmla="*/ 2351 w 2385"/>
                <a:gd name="T11" fmla="*/ 260 h 274"/>
                <a:gd name="T12" fmla="*/ 2385 w 2385"/>
                <a:gd name="T13" fmla="*/ 21 h 274"/>
                <a:gd name="T14" fmla="*/ 20 w 2385"/>
                <a:gd name="T15" fmla="*/ 0 h 274"/>
                <a:gd name="T16" fmla="*/ 0 w 2385"/>
                <a:gd name="T17" fmla="*/ 274 h 274"/>
                <a:gd name="T18" fmla="*/ 0 w 2385"/>
                <a:gd name="T19" fmla="*/ 274 h 274"/>
                <a:gd name="T20" fmla="*/ 0 w 2385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5" h="274">
                  <a:moveTo>
                    <a:pt x="0" y="274"/>
                  </a:moveTo>
                  <a:lnTo>
                    <a:pt x="373" y="260"/>
                  </a:lnTo>
                  <a:lnTo>
                    <a:pt x="731" y="127"/>
                  </a:lnTo>
                  <a:lnTo>
                    <a:pt x="1590" y="183"/>
                  </a:lnTo>
                  <a:lnTo>
                    <a:pt x="2005" y="133"/>
                  </a:lnTo>
                  <a:lnTo>
                    <a:pt x="2351" y="260"/>
                  </a:lnTo>
                  <a:lnTo>
                    <a:pt x="2385" y="21"/>
                  </a:lnTo>
                  <a:lnTo>
                    <a:pt x="20" y="0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1" name="Freeform 29"/>
            <p:cNvSpPr>
              <a:spLocks/>
            </p:cNvSpPr>
            <p:nvPr/>
          </p:nvSpPr>
          <p:spPr bwMode="auto">
            <a:xfrm>
              <a:off x="972" y="2869"/>
              <a:ext cx="226" cy="191"/>
            </a:xfrm>
            <a:custGeom>
              <a:avLst/>
              <a:gdLst>
                <a:gd name="T0" fmla="*/ 0 w 450"/>
                <a:gd name="T1" fmla="*/ 282 h 381"/>
                <a:gd name="T2" fmla="*/ 295 w 450"/>
                <a:gd name="T3" fmla="*/ 296 h 381"/>
                <a:gd name="T4" fmla="*/ 450 w 450"/>
                <a:gd name="T5" fmla="*/ 0 h 381"/>
                <a:gd name="T6" fmla="*/ 379 w 450"/>
                <a:gd name="T7" fmla="*/ 282 h 381"/>
                <a:gd name="T8" fmla="*/ 387 w 450"/>
                <a:gd name="T9" fmla="*/ 381 h 381"/>
                <a:gd name="T10" fmla="*/ 55 w 450"/>
                <a:gd name="T11" fmla="*/ 381 h 381"/>
                <a:gd name="T12" fmla="*/ 0 w 450"/>
                <a:gd name="T13" fmla="*/ 282 h 381"/>
                <a:gd name="T14" fmla="*/ 0 w 450"/>
                <a:gd name="T15" fmla="*/ 282 h 381"/>
                <a:gd name="T16" fmla="*/ 0 w 450"/>
                <a:gd name="T17" fmla="*/ 28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381">
                  <a:moveTo>
                    <a:pt x="0" y="282"/>
                  </a:moveTo>
                  <a:lnTo>
                    <a:pt x="295" y="296"/>
                  </a:lnTo>
                  <a:lnTo>
                    <a:pt x="450" y="0"/>
                  </a:lnTo>
                  <a:lnTo>
                    <a:pt x="379" y="282"/>
                  </a:lnTo>
                  <a:lnTo>
                    <a:pt x="387" y="381"/>
                  </a:lnTo>
                  <a:lnTo>
                    <a:pt x="55" y="38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2" name="Freeform 30"/>
            <p:cNvSpPr>
              <a:spLocks/>
            </p:cNvSpPr>
            <p:nvPr/>
          </p:nvSpPr>
          <p:spPr bwMode="auto">
            <a:xfrm>
              <a:off x="1443" y="2905"/>
              <a:ext cx="282" cy="186"/>
            </a:xfrm>
            <a:custGeom>
              <a:avLst/>
              <a:gdLst>
                <a:gd name="T0" fmla="*/ 0 w 564"/>
                <a:gd name="T1" fmla="*/ 216 h 373"/>
                <a:gd name="T2" fmla="*/ 268 w 564"/>
                <a:gd name="T3" fmla="*/ 246 h 373"/>
                <a:gd name="T4" fmla="*/ 500 w 564"/>
                <a:gd name="T5" fmla="*/ 232 h 373"/>
                <a:gd name="T6" fmla="*/ 564 w 564"/>
                <a:gd name="T7" fmla="*/ 0 h 373"/>
                <a:gd name="T8" fmla="*/ 550 w 564"/>
                <a:gd name="T9" fmla="*/ 268 h 373"/>
                <a:gd name="T10" fmla="*/ 472 w 564"/>
                <a:gd name="T11" fmla="*/ 373 h 373"/>
                <a:gd name="T12" fmla="*/ 71 w 564"/>
                <a:gd name="T13" fmla="*/ 351 h 373"/>
                <a:gd name="T14" fmla="*/ 0 w 564"/>
                <a:gd name="T15" fmla="*/ 216 h 373"/>
                <a:gd name="T16" fmla="*/ 0 w 564"/>
                <a:gd name="T17" fmla="*/ 216 h 373"/>
                <a:gd name="T18" fmla="*/ 0 w 564"/>
                <a:gd name="T19" fmla="*/ 21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4" h="373">
                  <a:moveTo>
                    <a:pt x="0" y="216"/>
                  </a:moveTo>
                  <a:lnTo>
                    <a:pt x="268" y="246"/>
                  </a:lnTo>
                  <a:lnTo>
                    <a:pt x="500" y="232"/>
                  </a:lnTo>
                  <a:lnTo>
                    <a:pt x="564" y="0"/>
                  </a:lnTo>
                  <a:lnTo>
                    <a:pt x="550" y="268"/>
                  </a:lnTo>
                  <a:lnTo>
                    <a:pt x="472" y="373"/>
                  </a:lnTo>
                  <a:lnTo>
                    <a:pt x="71" y="35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3" name="Freeform 31"/>
            <p:cNvSpPr>
              <a:spLocks/>
            </p:cNvSpPr>
            <p:nvPr/>
          </p:nvSpPr>
          <p:spPr bwMode="auto">
            <a:xfrm>
              <a:off x="2112" y="3013"/>
              <a:ext cx="180" cy="68"/>
            </a:xfrm>
            <a:custGeom>
              <a:avLst/>
              <a:gdLst>
                <a:gd name="T0" fmla="*/ 0 w 359"/>
                <a:gd name="T1" fmla="*/ 0 h 135"/>
                <a:gd name="T2" fmla="*/ 204 w 359"/>
                <a:gd name="T3" fmla="*/ 16 h 135"/>
                <a:gd name="T4" fmla="*/ 359 w 359"/>
                <a:gd name="T5" fmla="*/ 0 h 135"/>
                <a:gd name="T6" fmla="*/ 359 w 359"/>
                <a:gd name="T7" fmla="*/ 135 h 135"/>
                <a:gd name="T8" fmla="*/ 85 w 359"/>
                <a:gd name="T9" fmla="*/ 127 h 135"/>
                <a:gd name="T10" fmla="*/ 0 w 359"/>
                <a:gd name="T11" fmla="*/ 0 h 135"/>
                <a:gd name="T12" fmla="*/ 0 w 359"/>
                <a:gd name="T13" fmla="*/ 0 h 135"/>
                <a:gd name="T14" fmla="*/ 0 w 359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135">
                  <a:moveTo>
                    <a:pt x="0" y="0"/>
                  </a:moveTo>
                  <a:lnTo>
                    <a:pt x="204" y="16"/>
                  </a:lnTo>
                  <a:lnTo>
                    <a:pt x="359" y="0"/>
                  </a:lnTo>
                  <a:lnTo>
                    <a:pt x="359" y="135"/>
                  </a:lnTo>
                  <a:lnTo>
                    <a:pt x="85" y="1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4" name="Freeform 32"/>
            <p:cNvSpPr>
              <a:spLocks/>
            </p:cNvSpPr>
            <p:nvPr/>
          </p:nvSpPr>
          <p:spPr bwMode="auto">
            <a:xfrm>
              <a:off x="1201" y="2862"/>
              <a:ext cx="271" cy="229"/>
            </a:xfrm>
            <a:custGeom>
              <a:avLst/>
              <a:gdLst>
                <a:gd name="T0" fmla="*/ 0 w 542"/>
                <a:gd name="T1" fmla="*/ 296 h 459"/>
                <a:gd name="T2" fmla="*/ 388 w 542"/>
                <a:gd name="T3" fmla="*/ 296 h 459"/>
                <a:gd name="T4" fmla="*/ 542 w 542"/>
                <a:gd name="T5" fmla="*/ 0 h 459"/>
                <a:gd name="T6" fmla="*/ 465 w 542"/>
                <a:gd name="T7" fmla="*/ 302 h 459"/>
                <a:gd name="T8" fmla="*/ 473 w 542"/>
                <a:gd name="T9" fmla="*/ 451 h 459"/>
                <a:gd name="T10" fmla="*/ 100 w 542"/>
                <a:gd name="T11" fmla="*/ 459 h 459"/>
                <a:gd name="T12" fmla="*/ 0 w 542"/>
                <a:gd name="T13" fmla="*/ 296 h 459"/>
                <a:gd name="T14" fmla="*/ 0 w 542"/>
                <a:gd name="T15" fmla="*/ 296 h 459"/>
                <a:gd name="T16" fmla="*/ 0 w 542"/>
                <a:gd name="T17" fmla="*/ 29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459">
                  <a:moveTo>
                    <a:pt x="0" y="296"/>
                  </a:moveTo>
                  <a:lnTo>
                    <a:pt x="388" y="296"/>
                  </a:lnTo>
                  <a:lnTo>
                    <a:pt x="542" y="0"/>
                  </a:lnTo>
                  <a:lnTo>
                    <a:pt x="465" y="302"/>
                  </a:lnTo>
                  <a:lnTo>
                    <a:pt x="473" y="451"/>
                  </a:lnTo>
                  <a:lnTo>
                    <a:pt x="100" y="459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5" name="Freeform 33"/>
            <p:cNvSpPr>
              <a:spLocks/>
            </p:cNvSpPr>
            <p:nvPr/>
          </p:nvSpPr>
          <p:spPr bwMode="auto">
            <a:xfrm>
              <a:off x="1767" y="2869"/>
              <a:ext cx="302" cy="219"/>
            </a:xfrm>
            <a:custGeom>
              <a:avLst/>
              <a:gdLst>
                <a:gd name="T0" fmla="*/ 0 w 604"/>
                <a:gd name="T1" fmla="*/ 296 h 437"/>
                <a:gd name="T2" fmla="*/ 56 w 604"/>
                <a:gd name="T3" fmla="*/ 431 h 437"/>
                <a:gd name="T4" fmla="*/ 548 w 604"/>
                <a:gd name="T5" fmla="*/ 437 h 437"/>
                <a:gd name="T6" fmla="*/ 604 w 604"/>
                <a:gd name="T7" fmla="*/ 346 h 437"/>
                <a:gd name="T8" fmla="*/ 477 w 604"/>
                <a:gd name="T9" fmla="*/ 0 h 437"/>
                <a:gd name="T10" fmla="*/ 506 w 604"/>
                <a:gd name="T11" fmla="*/ 276 h 437"/>
                <a:gd name="T12" fmla="*/ 218 w 604"/>
                <a:gd name="T13" fmla="*/ 296 h 437"/>
                <a:gd name="T14" fmla="*/ 0 w 604"/>
                <a:gd name="T15" fmla="*/ 296 h 437"/>
                <a:gd name="T16" fmla="*/ 0 w 604"/>
                <a:gd name="T17" fmla="*/ 296 h 437"/>
                <a:gd name="T18" fmla="*/ 0 w 604"/>
                <a:gd name="T19" fmla="*/ 2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437">
                  <a:moveTo>
                    <a:pt x="0" y="296"/>
                  </a:moveTo>
                  <a:lnTo>
                    <a:pt x="56" y="431"/>
                  </a:lnTo>
                  <a:lnTo>
                    <a:pt x="548" y="437"/>
                  </a:lnTo>
                  <a:lnTo>
                    <a:pt x="604" y="346"/>
                  </a:lnTo>
                  <a:lnTo>
                    <a:pt x="477" y="0"/>
                  </a:lnTo>
                  <a:lnTo>
                    <a:pt x="506" y="276"/>
                  </a:lnTo>
                  <a:lnTo>
                    <a:pt x="218" y="296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6" name="Freeform 34"/>
            <p:cNvSpPr>
              <a:spLocks/>
            </p:cNvSpPr>
            <p:nvPr/>
          </p:nvSpPr>
          <p:spPr bwMode="auto">
            <a:xfrm>
              <a:off x="2355" y="3013"/>
              <a:ext cx="144" cy="78"/>
            </a:xfrm>
            <a:custGeom>
              <a:avLst/>
              <a:gdLst>
                <a:gd name="T0" fmla="*/ 0 w 288"/>
                <a:gd name="T1" fmla="*/ 0 h 157"/>
                <a:gd name="T2" fmla="*/ 161 w 288"/>
                <a:gd name="T3" fmla="*/ 36 h 157"/>
                <a:gd name="T4" fmla="*/ 288 w 288"/>
                <a:gd name="T5" fmla="*/ 36 h 157"/>
                <a:gd name="T6" fmla="*/ 266 w 288"/>
                <a:gd name="T7" fmla="*/ 157 h 157"/>
                <a:gd name="T8" fmla="*/ 62 w 288"/>
                <a:gd name="T9" fmla="*/ 143 h 157"/>
                <a:gd name="T10" fmla="*/ 0 w 288"/>
                <a:gd name="T11" fmla="*/ 0 h 157"/>
                <a:gd name="T12" fmla="*/ 0 w 288"/>
                <a:gd name="T13" fmla="*/ 0 h 157"/>
                <a:gd name="T14" fmla="*/ 0 w 288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57">
                  <a:moveTo>
                    <a:pt x="0" y="0"/>
                  </a:moveTo>
                  <a:lnTo>
                    <a:pt x="161" y="36"/>
                  </a:lnTo>
                  <a:lnTo>
                    <a:pt x="288" y="36"/>
                  </a:lnTo>
                  <a:lnTo>
                    <a:pt x="266" y="157"/>
                  </a:lnTo>
                  <a:lnTo>
                    <a:pt x="62" y="1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7" name="Freeform 35"/>
            <p:cNvSpPr>
              <a:spLocks/>
            </p:cNvSpPr>
            <p:nvPr/>
          </p:nvSpPr>
          <p:spPr bwMode="auto">
            <a:xfrm>
              <a:off x="1081" y="3049"/>
              <a:ext cx="486" cy="254"/>
            </a:xfrm>
            <a:custGeom>
              <a:avLst/>
              <a:gdLst>
                <a:gd name="T0" fmla="*/ 0 w 971"/>
                <a:gd name="T1" fmla="*/ 0 h 508"/>
                <a:gd name="T2" fmla="*/ 48 w 971"/>
                <a:gd name="T3" fmla="*/ 345 h 508"/>
                <a:gd name="T4" fmla="*/ 133 w 971"/>
                <a:gd name="T5" fmla="*/ 190 h 508"/>
                <a:gd name="T6" fmla="*/ 449 w 971"/>
                <a:gd name="T7" fmla="*/ 444 h 508"/>
                <a:gd name="T8" fmla="*/ 435 w 971"/>
                <a:gd name="T9" fmla="*/ 240 h 508"/>
                <a:gd name="T10" fmla="*/ 935 w 971"/>
                <a:gd name="T11" fmla="*/ 508 h 508"/>
                <a:gd name="T12" fmla="*/ 971 w 971"/>
                <a:gd name="T13" fmla="*/ 141 h 508"/>
                <a:gd name="T14" fmla="*/ 0 w 971"/>
                <a:gd name="T15" fmla="*/ 0 h 508"/>
                <a:gd name="T16" fmla="*/ 0 w 971"/>
                <a:gd name="T17" fmla="*/ 0 h 508"/>
                <a:gd name="T18" fmla="*/ 0 w 971"/>
                <a:gd name="T1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1" h="508">
                  <a:moveTo>
                    <a:pt x="0" y="0"/>
                  </a:moveTo>
                  <a:lnTo>
                    <a:pt x="48" y="345"/>
                  </a:lnTo>
                  <a:lnTo>
                    <a:pt x="133" y="190"/>
                  </a:lnTo>
                  <a:lnTo>
                    <a:pt x="449" y="444"/>
                  </a:lnTo>
                  <a:lnTo>
                    <a:pt x="435" y="240"/>
                  </a:lnTo>
                  <a:lnTo>
                    <a:pt x="935" y="508"/>
                  </a:lnTo>
                  <a:lnTo>
                    <a:pt x="971" y="1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8" name="Freeform 36"/>
            <p:cNvSpPr>
              <a:spLocks/>
            </p:cNvSpPr>
            <p:nvPr/>
          </p:nvSpPr>
          <p:spPr bwMode="auto">
            <a:xfrm>
              <a:off x="1936" y="3119"/>
              <a:ext cx="429" cy="201"/>
            </a:xfrm>
            <a:custGeom>
              <a:avLst/>
              <a:gdLst>
                <a:gd name="T0" fmla="*/ 0 w 858"/>
                <a:gd name="T1" fmla="*/ 55 h 401"/>
                <a:gd name="T2" fmla="*/ 35 w 858"/>
                <a:gd name="T3" fmla="*/ 401 h 401"/>
                <a:gd name="T4" fmla="*/ 148 w 858"/>
                <a:gd name="T5" fmla="*/ 240 h 401"/>
                <a:gd name="T6" fmla="*/ 429 w 858"/>
                <a:gd name="T7" fmla="*/ 281 h 401"/>
                <a:gd name="T8" fmla="*/ 288 w 858"/>
                <a:gd name="T9" fmla="*/ 119 h 401"/>
                <a:gd name="T10" fmla="*/ 803 w 858"/>
                <a:gd name="T11" fmla="*/ 240 h 401"/>
                <a:gd name="T12" fmla="*/ 858 w 858"/>
                <a:gd name="T13" fmla="*/ 0 h 401"/>
                <a:gd name="T14" fmla="*/ 0 w 858"/>
                <a:gd name="T15" fmla="*/ 55 h 401"/>
                <a:gd name="T16" fmla="*/ 0 w 858"/>
                <a:gd name="T17" fmla="*/ 55 h 401"/>
                <a:gd name="T18" fmla="*/ 0 w 858"/>
                <a:gd name="T19" fmla="*/ 5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401">
                  <a:moveTo>
                    <a:pt x="0" y="55"/>
                  </a:moveTo>
                  <a:lnTo>
                    <a:pt x="35" y="401"/>
                  </a:lnTo>
                  <a:lnTo>
                    <a:pt x="148" y="240"/>
                  </a:lnTo>
                  <a:lnTo>
                    <a:pt x="429" y="281"/>
                  </a:lnTo>
                  <a:lnTo>
                    <a:pt x="288" y="119"/>
                  </a:lnTo>
                  <a:lnTo>
                    <a:pt x="803" y="240"/>
                  </a:lnTo>
                  <a:lnTo>
                    <a:pt x="858" y="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29" name="Freeform 37"/>
            <p:cNvSpPr>
              <a:spLocks/>
            </p:cNvSpPr>
            <p:nvPr/>
          </p:nvSpPr>
          <p:spPr bwMode="auto">
            <a:xfrm>
              <a:off x="2179" y="3193"/>
              <a:ext cx="116" cy="64"/>
            </a:xfrm>
            <a:custGeom>
              <a:avLst/>
              <a:gdLst>
                <a:gd name="T0" fmla="*/ 0 w 232"/>
                <a:gd name="T1" fmla="*/ 0 h 128"/>
                <a:gd name="T2" fmla="*/ 22 w 232"/>
                <a:gd name="T3" fmla="*/ 128 h 128"/>
                <a:gd name="T4" fmla="*/ 218 w 232"/>
                <a:gd name="T5" fmla="*/ 128 h 128"/>
                <a:gd name="T6" fmla="*/ 232 w 232"/>
                <a:gd name="T7" fmla="*/ 7 h 128"/>
                <a:gd name="T8" fmla="*/ 0 w 232"/>
                <a:gd name="T9" fmla="*/ 0 h 128"/>
                <a:gd name="T10" fmla="*/ 0 w 232"/>
                <a:gd name="T11" fmla="*/ 0 h 128"/>
                <a:gd name="T12" fmla="*/ 0 w 232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28">
                  <a:moveTo>
                    <a:pt x="0" y="0"/>
                  </a:moveTo>
                  <a:lnTo>
                    <a:pt x="22" y="128"/>
                  </a:lnTo>
                  <a:lnTo>
                    <a:pt x="218" y="128"/>
                  </a:lnTo>
                  <a:lnTo>
                    <a:pt x="232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0" name="Freeform 38"/>
            <p:cNvSpPr>
              <a:spLocks/>
            </p:cNvSpPr>
            <p:nvPr/>
          </p:nvSpPr>
          <p:spPr bwMode="auto">
            <a:xfrm>
              <a:off x="2422" y="3232"/>
              <a:ext cx="80" cy="81"/>
            </a:xfrm>
            <a:custGeom>
              <a:avLst/>
              <a:gdLst>
                <a:gd name="T0" fmla="*/ 42 w 161"/>
                <a:gd name="T1" fmla="*/ 0 h 161"/>
                <a:gd name="T2" fmla="*/ 0 w 161"/>
                <a:gd name="T3" fmla="*/ 69 h 161"/>
                <a:gd name="T4" fmla="*/ 133 w 161"/>
                <a:gd name="T5" fmla="*/ 161 h 161"/>
                <a:gd name="T6" fmla="*/ 161 w 161"/>
                <a:gd name="T7" fmla="*/ 55 h 161"/>
                <a:gd name="T8" fmla="*/ 42 w 161"/>
                <a:gd name="T9" fmla="*/ 0 h 161"/>
                <a:gd name="T10" fmla="*/ 42 w 161"/>
                <a:gd name="T11" fmla="*/ 0 h 161"/>
                <a:gd name="T12" fmla="*/ 42 w 161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61">
                  <a:moveTo>
                    <a:pt x="42" y="0"/>
                  </a:moveTo>
                  <a:lnTo>
                    <a:pt x="0" y="69"/>
                  </a:lnTo>
                  <a:lnTo>
                    <a:pt x="133" y="161"/>
                  </a:lnTo>
                  <a:lnTo>
                    <a:pt x="161" y="5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1" name="Freeform 39"/>
            <p:cNvSpPr>
              <a:spLocks/>
            </p:cNvSpPr>
            <p:nvPr/>
          </p:nvSpPr>
          <p:spPr bwMode="auto">
            <a:xfrm>
              <a:off x="578" y="3715"/>
              <a:ext cx="2273" cy="156"/>
            </a:xfrm>
            <a:custGeom>
              <a:avLst/>
              <a:gdLst>
                <a:gd name="T0" fmla="*/ 13 w 4544"/>
                <a:gd name="T1" fmla="*/ 0 h 313"/>
                <a:gd name="T2" fmla="*/ 4509 w 4544"/>
                <a:gd name="T3" fmla="*/ 14 h 313"/>
                <a:gd name="T4" fmla="*/ 4544 w 4544"/>
                <a:gd name="T5" fmla="*/ 141 h 313"/>
                <a:gd name="T6" fmla="*/ 4162 w 4544"/>
                <a:gd name="T7" fmla="*/ 123 h 313"/>
                <a:gd name="T8" fmla="*/ 4298 w 4544"/>
                <a:gd name="T9" fmla="*/ 313 h 313"/>
                <a:gd name="T10" fmla="*/ 3706 w 4544"/>
                <a:gd name="T11" fmla="*/ 313 h 313"/>
                <a:gd name="T12" fmla="*/ 3672 w 4544"/>
                <a:gd name="T13" fmla="*/ 134 h 313"/>
                <a:gd name="T14" fmla="*/ 3775 w 4544"/>
                <a:gd name="T15" fmla="*/ 268 h 313"/>
                <a:gd name="T16" fmla="*/ 3778 w 4544"/>
                <a:gd name="T17" fmla="*/ 172 h 313"/>
                <a:gd name="T18" fmla="*/ 3847 w 4544"/>
                <a:gd name="T19" fmla="*/ 247 h 313"/>
                <a:gd name="T20" fmla="*/ 3833 w 4544"/>
                <a:gd name="T21" fmla="*/ 134 h 313"/>
                <a:gd name="T22" fmla="*/ 3929 w 4544"/>
                <a:gd name="T23" fmla="*/ 247 h 313"/>
                <a:gd name="T24" fmla="*/ 3922 w 4544"/>
                <a:gd name="T25" fmla="*/ 169 h 313"/>
                <a:gd name="T26" fmla="*/ 4044 w 4544"/>
                <a:gd name="T27" fmla="*/ 244 h 313"/>
                <a:gd name="T28" fmla="*/ 3974 w 4544"/>
                <a:gd name="T29" fmla="*/ 149 h 313"/>
                <a:gd name="T30" fmla="*/ 4157 w 4544"/>
                <a:gd name="T31" fmla="*/ 233 h 313"/>
                <a:gd name="T32" fmla="*/ 4073 w 4544"/>
                <a:gd name="T33" fmla="*/ 110 h 313"/>
                <a:gd name="T34" fmla="*/ 0 w 4544"/>
                <a:gd name="T35" fmla="*/ 99 h 313"/>
                <a:gd name="T36" fmla="*/ 13 w 4544"/>
                <a:gd name="T37" fmla="*/ 0 h 313"/>
                <a:gd name="T38" fmla="*/ 13 w 4544"/>
                <a:gd name="T39" fmla="*/ 0 h 313"/>
                <a:gd name="T40" fmla="*/ 13 w 4544"/>
                <a:gd name="T4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44" h="313">
                  <a:moveTo>
                    <a:pt x="13" y="0"/>
                  </a:moveTo>
                  <a:lnTo>
                    <a:pt x="4509" y="14"/>
                  </a:lnTo>
                  <a:lnTo>
                    <a:pt x="4544" y="141"/>
                  </a:lnTo>
                  <a:lnTo>
                    <a:pt x="4162" y="123"/>
                  </a:lnTo>
                  <a:lnTo>
                    <a:pt x="4298" y="313"/>
                  </a:lnTo>
                  <a:lnTo>
                    <a:pt x="3706" y="313"/>
                  </a:lnTo>
                  <a:lnTo>
                    <a:pt x="3672" y="134"/>
                  </a:lnTo>
                  <a:lnTo>
                    <a:pt x="3775" y="268"/>
                  </a:lnTo>
                  <a:lnTo>
                    <a:pt x="3778" y="172"/>
                  </a:lnTo>
                  <a:lnTo>
                    <a:pt x="3847" y="247"/>
                  </a:lnTo>
                  <a:lnTo>
                    <a:pt x="3833" y="134"/>
                  </a:lnTo>
                  <a:lnTo>
                    <a:pt x="3929" y="247"/>
                  </a:lnTo>
                  <a:lnTo>
                    <a:pt x="3922" y="169"/>
                  </a:lnTo>
                  <a:lnTo>
                    <a:pt x="4044" y="244"/>
                  </a:lnTo>
                  <a:lnTo>
                    <a:pt x="3974" y="149"/>
                  </a:lnTo>
                  <a:lnTo>
                    <a:pt x="4157" y="233"/>
                  </a:lnTo>
                  <a:lnTo>
                    <a:pt x="4073" y="110"/>
                  </a:lnTo>
                  <a:lnTo>
                    <a:pt x="0" y="9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2" name="Freeform 40"/>
            <p:cNvSpPr>
              <a:spLocks/>
            </p:cNvSpPr>
            <p:nvPr/>
          </p:nvSpPr>
          <p:spPr bwMode="auto">
            <a:xfrm>
              <a:off x="996" y="3461"/>
              <a:ext cx="398" cy="99"/>
            </a:xfrm>
            <a:custGeom>
              <a:avLst/>
              <a:gdLst>
                <a:gd name="T0" fmla="*/ 7 w 796"/>
                <a:gd name="T1" fmla="*/ 28 h 199"/>
                <a:gd name="T2" fmla="*/ 0 w 796"/>
                <a:gd name="T3" fmla="*/ 171 h 199"/>
                <a:gd name="T4" fmla="*/ 768 w 796"/>
                <a:gd name="T5" fmla="*/ 199 h 199"/>
                <a:gd name="T6" fmla="*/ 796 w 796"/>
                <a:gd name="T7" fmla="*/ 0 h 199"/>
                <a:gd name="T8" fmla="*/ 7 w 796"/>
                <a:gd name="T9" fmla="*/ 28 h 199"/>
                <a:gd name="T10" fmla="*/ 7 w 796"/>
                <a:gd name="T11" fmla="*/ 28 h 199"/>
                <a:gd name="T12" fmla="*/ 7 w 796"/>
                <a:gd name="T13" fmla="*/ 2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199">
                  <a:moveTo>
                    <a:pt x="7" y="28"/>
                  </a:moveTo>
                  <a:lnTo>
                    <a:pt x="0" y="171"/>
                  </a:lnTo>
                  <a:lnTo>
                    <a:pt x="768" y="199"/>
                  </a:lnTo>
                  <a:lnTo>
                    <a:pt x="796" y="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3" name="Freeform 41"/>
            <p:cNvSpPr>
              <a:spLocks/>
            </p:cNvSpPr>
            <p:nvPr/>
          </p:nvSpPr>
          <p:spPr bwMode="auto">
            <a:xfrm>
              <a:off x="2144" y="3390"/>
              <a:ext cx="351" cy="201"/>
            </a:xfrm>
            <a:custGeom>
              <a:avLst/>
              <a:gdLst>
                <a:gd name="T0" fmla="*/ 42 w 703"/>
                <a:gd name="T1" fmla="*/ 63 h 401"/>
                <a:gd name="T2" fmla="*/ 0 w 703"/>
                <a:gd name="T3" fmla="*/ 394 h 401"/>
                <a:gd name="T4" fmla="*/ 703 w 703"/>
                <a:gd name="T5" fmla="*/ 401 h 401"/>
                <a:gd name="T6" fmla="*/ 697 w 703"/>
                <a:gd name="T7" fmla="*/ 0 h 401"/>
                <a:gd name="T8" fmla="*/ 42 w 703"/>
                <a:gd name="T9" fmla="*/ 63 h 401"/>
                <a:gd name="T10" fmla="*/ 42 w 703"/>
                <a:gd name="T11" fmla="*/ 63 h 401"/>
                <a:gd name="T12" fmla="*/ 42 w 703"/>
                <a:gd name="T13" fmla="*/ 6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401">
                  <a:moveTo>
                    <a:pt x="42" y="63"/>
                  </a:moveTo>
                  <a:lnTo>
                    <a:pt x="0" y="394"/>
                  </a:lnTo>
                  <a:lnTo>
                    <a:pt x="703" y="401"/>
                  </a:lnTo>
                  <a:lnTo>
                    <a:pt x="697" y="0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4" name="Freeform 42"/>
            <p:cNvSpPr>
              <a:spLocks/>
            </p:cNvSpPr>
            <p:nvPr/>
          </p:nvSpPr>
          <p:spPr bwMode="auto">
            <a:xfrm>
              <a:off x="1127" y="2297"/>
              <a:ext cx="99" cy="42"/>
            </a:xfrm>
            <a:custGeom>
              <a:avLst/>
              <a:gdLst>
                <a:gd name="T0" fmla="*/ 10 w 199"/>
                <a:gd name="T1" fmla="*/ 57 h 84"/>
                <a:gd name="T2" fmla="*/ 0 w 199"/>
                <a:gd name="T3" fmla="*/ 0 h 84"/>
                <a:gd name="T4" fmla="*/ 199 w 199"/>
                <a:gd name="T5" fmla="*/ 0 h 84"/>
                <a:gd name="T6" fmla="*/ 172 w 199"/>
                <a:gd name="T7" fmla="*/ 84 h 84"/>
                <a:gd name="T8" fmla="*/ 10 w 199"/>
                <a:gd name="T9" fmla="*/ 57 h 84"/>
                <a:gd name="T10" fmla="*/ 10 w 199"/>
                <a:gd name="T11" fmla="*/ 57 h 84"/>
                <a:gd name="T12" fmla="*/ 10 w 199"/>
                <a:gd name="T13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4">
                  <a:moveTo>
                    <a:pt x="10" y="57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72" y="84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5" name="Freeform 43"/>
            <p:cNvSpPr>
              <a:spLocks/>
            </p:cNvSpPr>
            <p:nvPr/>
          </p:nvSpPr>
          <p:spPr bwMode="auto">
            <a:xfrm>
              <a:off x="1363" y="2319"/>
              <a:ext cx="210" cy="100"/>
            </a:xfrm>
            <a:custGeom>
              <a:avLst/>
              <a:gdLst>
                <a:gd name="T0" fmla="*/ 0 w 421"/>
                <a:gd name="T1" fmla="*/ 112 h 200"/>
                <a:gd name="T2" fmla="*/ 101 w 421"/>
                <a:gd name="T3" fmla="*/ 112 h 200"/>
                <a:gd name="T4" fmla="*/ 105 w 421"/>
                <a:gd name="T5" fmla="*/ 0 h 200"/>
                <a:gd name="T6" fmla="*/ 268 w 421"/>
                <a:gd name="T7" fmla="*/ 11 h 200"/>
                <a:gd name="T8" fmla="*/ 279 w 421"/>
                <a:gd name="T9" fmla="*/ 53 h 200"/>
                <a:gd name="T10" fmla="*/ 415 w 421"/>
                <a:gd name="T11" fmla="*/ 53 h 200"/>
                <a:gd name="T12" fmla="*/ 421 w 421"/>
                <a:gd name="T13" fmla="*/ 101 h 200"/>
                <a:gd name="T14" fmla="*/ 217 w 421"/>
                <a:gd name="T15" fmla="*/ 106 h 200"/>
                <a:gd name="T16" fmla="*/ 222 w 421"/>
                <a:gd name="T17" fmla="*/ 196 h 200"/>
                <a:gd name="T18" fmla="*/ 22 w 421"/>
                <a:gd name="T19" fmla="*/ 200 h 200"/>
                <a:gd name="T20" fmla="*/ 0 w 421"/>
                <a:gd name="T21" fmla="*/ 112 h 200"/>
                <a:gd name="T22" fmla="*/ 0 w 421"/>
                <a:gd name="T23" fmla="*/ 112 h 200"/>
                <a:gd name="T24" fmla="*/ 0 w 421"/>
                <a:gd name="T2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200">
                  <a:moveTo>
                    <a:pt x="0" y="112"/>
                  </a:moveTo>
                  <a:lnTo>
                    <a:pt x="101" y="112"/>
                  </a:lnTo>
                  <a:lnTo>
                    <a:pt x="105" y="0"/>
                  </a:lnTo>
                  <a:lnTo>
                    <a:pt x="268" y="11"/>
                  </a:lnTo>
                  <a:lnTo>
                    <a:pt x="279" y="53"/>
                  </a:lnTo>
                  <a:lnTo>
                    <a:pt x="415" y="53"/>
                  </a:lnTo>
                  <a:lnTo>
                    <a:pt x="421" y="101"/>
                  </a:lnTo>
                  <a:lnTo>
                    <a:pt x="217" y="106"/>
                  </a:lnTo>
                  <a:lnTo>
                    <a:pt x="222" y="196"/>
                  </a:lnTo>
                  <a:lnTo>
                    <a:pt x="22" y="20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6" name="Freeform 44"/>
            <p:cNvSpPr>
              <a:spLocks/>
            </p:cNvSpPr>
            <p:nvPr/>
          </p:nvSpPr>
          <p:spPr bwMode="auto">
            <a:xfrm>
              <a:off x="1872" y="2326"/>
              <a:ext cx="334" cy="92"/>
            </a:xfrm>
            <a:custGeom>
              <a:avLst/>
              <a:gdLst>
                <a:gd name="T0" fmla="*/ 0 w 667"/>
                <a:gd name="T1" fmla="*/ 112 h 185"/>
                <a:gd name="T2" fmla="*/ 94 w 667"/>
                <a:gd name="T3" fmla="*/ 106 h 185"/>
                <a:gd name="T4" fmla="*/ 90 w 667"/>
                <a:gd name="T5" fmla="*/ 7 h 185"/>
                <a:gd name="T6" fmla="*/ 268 w 667"/>
                <a:gd name="T7" fmla="*/ 0 h 185"/>
                <a:gd name="T8" fmla="*/ 283 w 667"/>
                <a:gd name="T9" fmla="*/ 53 h 185"/>
                <a:gd name="T10" fmla="*/ 399 w 667"/>
                <a:gd name="T11" fmla="*/ 22 h 185"/>
                <a:gd name="T12" fmla="*/ 415 w 667"/>
                <a:gd name="T13" fmla="*/ 69 h 185"/>
                <a:gd name="T14" fmla="*/ 650 w 667"/>
                <a:gd name="T15" fmla="*/ 59 h 185"/>
                <a:gd name="T16" fmla="*/ 667 w 667"/>
                <a:gd name="T17" fmla="*/ 132 h 185"/>
                <a:gd name="T18" fmla="*/ 272 w 667"/>
                <a:gd name="T19" fmla="*/ 127 h 185"/>
                <a:gd name="T20" fmla="*/ 262 w 667"/>
                <a:gd name="T21" fmla="*/ 185 h 185"/>
                <a:gd name="T22" fmla="*/ 79 w 667"/>
                <a:gd name="T23" fmla="*/ 180 h 185"/>
                <a:gd name="T24" fmla="*/ 0 w 667"/>
                <a:gd name="T25" fmla="*/ 112 h 185"/>
                <a:gd name="T26" fmla="*/ 0 w 667"/>
                <a:gd name="T27" fmla="*/ 112 h 185"/>
                <a:gd name="T28" fmla="*/ 0 w 667"/>
                <a:gd name="T29" fmla="*/ 1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185">
                  <a:moveTo>
                    <a:pt x="0" y="112"/>
                  </a:moveTo>
                  <a:lnTo>
                    <a:pt x="94" y="106"/>
                  </a:lnTo>
                  <a:lnTo>
                    <a:pt x="90" y="7"/>
                  </a:lnTo>
                  <a:lnTo>
                    <a:pt x="268" y="0"/>
                  </a:lnTo>
                  <a:lnTo>
                    <a:pt x="283" y="53"/>
                  </a:lnTo>
                  <a:lnTo>
                    <a:pt x="399" y="22"/>
                  </a:lnTo>
                  <a:lnTo>
                    <a:pt x="415" y="69"/>
                  </a:lnTo>
                  <a:lnTo>
                    <a:pt x="650" y="59"/>
                  </a:lnTo>
                  <a:lnTo>
                    <a:pt x="667" y="132"/>
                  </a:lnTo>
                  <a:lnTo>
                    <a:pt x="272" y="127"/>
                  </a:lnTo>
                  <a:lnTo>
                    <a:pt x="262" y="185"/>
                  </a:lnTo>
                  <a:lnTo>
                    <a:pt x="79" y="18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7" name="Freeform 45"/>
            <p:cNvSpPr>
              <a:spLocks/>
            </p:cNvSpPr>
            <p:nvPr/>
          </p:nvSpPr>
          <p:spPr bwMode="auto">
            <a:xfrm>
              <a:off x="2473" y="2906"/>
              <a:ext cx="162" cy="85"/>
            </a:xfrm>
            <a:custGeom>
              <a:avLst/>
              <a:gdLst>
                <a:gd name="T0" fmla="*/ 195 w 325"/>
                <a:gd name="T1" fmla="*/ 169 h 169"/>
                <a:gd name="T2" fmla="*/ 325 w 325"/>
                <a:gd name="T3" fmla="*/ 169 h 169"/>
                <a:gd name="T4" fmla="*/ 325 w 325"/>
                <a:gd name="T5" fmla="*/ 79 h 169"/>
                <a:gd name="T6" fmla="*/ 199 w 325"/>
                <a:gd name="T7" fmla="*/ 90 h 169"/>
                <a:gd name="T8" fmla="*/ 184 w 325"/>
                <a:gd name="T9" fmla="*/ 0 h 169"/>
                <a:gd name="T10" fmla="*/ 0 w 325"/>
                <a:gd name="T11" fmla="*/ 17 h 169"/>
                <a:gd name="T12" fmla="*/ 41 w 325"/>
                <a:gd name="T13" fmla="*/ 79 h 169"/>
                <a:gd name="T14" fmla="*/ 162 w 325"/>
                <a:gd name="T15" fmla="*/ 100 h 169"/>
                <a:gd name="T16" fmla="*/ 195 w 325"/>
                <a:gd name="T17" fmla="*/ 169 h 169"/>
                <a:gd name="T18" fmla="*/ 195 w 325"/>
                <a:gd name="T19" fmla="*/ 169 h 169"/>
                <a:gd name="T20" fmla="*/ 195 w 325"/>
                <a:gd name="T2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169">
                  <a:moveTo>
                    <a:pt x="195" y="169"/>
                  </a:moveTo>
                  <a:lnTo>
                    <a:pt x="325" y="169"/>
                  </a:lnTo>
                  <a:lnTo>
                    <a:pt x="325" y="79"/>
                  </a:lnTo>
                  <a:lnTo>
                    <a:pt x="199" y="90"/>
                  </a:lnTo>
                  <a:lnTo>
                    <a:pt x="184" y="0"/>
                  </a:lnTo>
                  <a:lnTo>
                    <a:pt x="0" y="17"/>
                  </a:lnTo>
                  <a:lnTo>
                    <a:pt x="41" y="79"/>
                  </a:lnTo>
                  <a:lnTo>
                    <a:pt x="162" y="100"/>
                  </a:lnTo>
                  <a:lnTo>
                    <a:pt x="195" y="169"/>
                  </a:lnTo>
                  <a:lnTo>
                    <a:pt x="195" y="169"/>
                  </a:lnTo>
                  <a:lnTo>
                    <a:pt x="195" y="169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8" name="Freeform 46"/>
            <p:cNvSpPr>
              <a:spLocks/>
            </p:cNvSpPr>
            <p:nvPr/>
          </p:nvSpPr>
          <p:spPr bwMode="auto">
            <a:xfrm>
              <a:off x="2371" y="2368"/>
              <a:ext cx="147" cy="89"/>
            </a:xfrm>
            <a:custGeom>
              <a:avLst/>
              <a:gdLst>
                <a:gd name="T0" fmla="*/ 220 w 294"/>
                <a:gd name="T1" fmla="*/ 0 h 178"/>
                <a:gd name="T2" fmla="*/ 121 w 294"/>
                <a:gd name="T3" fmla="*/ 0 h 178"/>
                <a:gd name="T4" fmla="*/ 141 w 294"/>
                <a:gd name="T5" fmla="*/ 94 h 178"/>
                <a:gd name="T6" fmla="*/ 0 w 294"/>
                <a:gd name="T7" fmla="*/ 94 h 178"/>
                <a:gd name="T8" fmla="*/ 16 w 294"/>
                <a:gd name="T9" fmla="*/ 162 h 178"/>
                <a:gd name="T10" fmla="*/ 211 w 294"/>
                <a:gd name="T11" fmla="*/ 178 h 178"/>
                <a:gd name="T12" fmla="*/ 200 w 294"/>
                <a:gd name="T13" fmla="*/ 99 h 178"/>
                <a:gd name="T14" fmla="*/ 294 w 294"/>
                <a:gd name="T15" fmla="*/ 94 h 178"/>
                <a:gd name="T16" fmla="*/ 220 w 294"/>
                <a:gd name="T17" fmla="*/ 0 h 178"/>
                <a:gd name="T18" fmla="*/ 220 w 294"/>
                <a:gd name="T19" fmla="*/ 0 h 178"/>
                <a:gd name="T20" fmla="*/ 220 w 294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78">
                  <a:moveTo>
                    <a:pt x="220" y="0"/>
                  </a:moveTo>
                  <a:lnTo>
                    <a:pt x="121" y="0"/>
                  </a:lnTo>
                  <a:lnTo>
                    <a:pt x="141" y="94"/>
                  </a:lnTo>
                  <a:lnTo>
                    <a:pt x="0" y="94"/>
                  </a:lnTo>
                  <a:lnTo>
                    <a:pt x="16" y="162"/>
                  </a:lnTo>
                  <a:lnTo>
                    <a:pt x="211" y="178"/>
                  </a:lnTo>
                  <a:lnTo>
                    <a:pt x="200" y="99"/>
                  </a:lnTo>
                  <a:lnTo>
                    <a:pt x="294" y="94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39" name="Freeform 47"/>
            <p:cNvSpPr>
              <a:spLocks/>
            </p:cNvSpPr>
            <p:nvPr/>
          </p:nvSpPr>
          <p:spPr bwMode="auto">
            <a:xfrm>
              <a:off x="1043" y="2457"/>
              <a:ext cx="1343" cy="183"/>
            </a:xfrm>
            <a:custGeom>
              <a:avLst/>
              <a:gdLst>
                <a:gd name="T0" fmla="*/ 2686 w 2686"/>
                <a:gd name="T1" fmla="*/ 36 h 367"/>
                <a:gd name="T2" fmla="*/ 0 w 2686"/>
                <a:gd name="T3" fmla="*/ 0 h 367"/>
                <a:gd name="T4" fmla="*/ 69 w 2686"/>
                <a:gd name="T5" fmla="*/ 367 h 367"/>
                <a:gd name="T6" fmla="*/ 91 w 2686"/>
                <a:gd name="T7" fmla="*/ 50 h 367"/>
                <a:gd name="T8" fmla="*/ 2644 w 2686"/>
                <a:gd name="T9" fmla="*/ 65 h 367"/>
                <a:gd name="T10" fmla="*/ 2686 w 2686"/>
                <a:gd name="T11" fmla="*/ 36 h 367"/>
                <a:gd name="T12" fmla="*/ 2686 w 2686"/>
                <a:gd name="T13" fmla="*/ 36 h 367"/>
                <a:gd name="T14" fmla="*/ 2686 w 2686"/>
                <a:gd name="T15" fmla="*/ 3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6" h="367">
                  <a:moveTo>
                    <a:pt x="2686" y="36"/>
                  </a:moveTo>
                  <a:lnTo>
                    <a:pt x="0" y="0"/>
                  </a:lnTo>
                  <a:lnTo>
                    <a:pt x="69" y="367"/>
                  </a:lnTo>
                  <a:lnTo>
                    <a:pt x="91" y="50"/>
                  </a:lnTo>
                  <a:lnTo>
                    <a:pt x="2644" y="65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6" y="3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0" name="Freeform 48"/>
            <p:cNvSpPr>
              <a:spLocks/>
            </p:cNvSpPr>
            <p:nvPr/>
          </p:nvSpPr>
          <p:spPr bwMode="auto">
            <a:xfrm>
              <a:off x="1123" y="2513"/>
              <a:ext cx="1232" cy="156"/>
            </a:xfrm>
            <a:custGeom>
              <a:avLst/>
              <a:gdLst>
                <a:gd name="T0" fmla="*/ 7 w 2463"/>
                <a:gd name="T1" fmla="*/ 311 h 311"/>
                <a:gd name="T2" fmla="*/ 0 w 2463"/>
                <a:gd name="T3" fmla="*/ 0 h 311"/>
                <a:gd name="T4" fmla="*/ 2463 w 2463"/>
                <a:gd name="T5" fmla="*/ 16 h 311"/>
                <a:gd name="T6" fmla="*/ 2434 w 2463"/>
                <a:gd name="T7" fmla="*/ 248 h 311"/>
                <a:gd name="T8" fmla="*/ 2370 w 2463"/>
                <a:gd name="T9" fmla="*/ 93 h 311"/>
                <a:gd name="T10" fmla="*/ 105 w 2463"/>
                <a:gd name="T11" fmla="*/ 57 h 311"/>
                <a:gd name="T12" fmla="*/ 69 w 2463"/>
                <a:gd name="T13" fmla="*/ 296 h 311"/>
                <a:gd name="T14" fmla="*/ 7 w 2463"/>
                <a:gd name="T15" fmla="*/ 311 h 311"/>
                <a:gd name="T16" fmla="*/ 7 w 2463"/>
                <a:gd name="T17" fmla="*/ 311 h 311"/>
                <a:gd name="T18" fmla="*/ 7 w 2463"/>
                <a:gd name="T1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311">
                  <a:moveTo>
                    <a:pt x="7" y="311"/>
                  </a:moveTo>
                  <a:lnTo>
                    <a:pt x="0" y="0"/>
                  </a:lnTo>
                  <a:lnTo>
                    <a:pt x="2463" y="16"/>
                  </a:lnTo>
                  <a:lnTo>
                    <a:pt x="2434" y="248"/>
                  </a:lnTo>
                  <a:lnTo>
                    <a:pt x="2370" y="93"/>
                  </a:lnTo>
                  <a:lnTo>
                    <a:pt x="105" y="57"/>
                  </a:lnTo>
                  <a:lnTo>
                    <a:pt x="69" y="296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1" name="Freeform 49"/>
            <p:cNvSpPr>
              <a:spLocks/>
            </p:cNvSpPr>
            <p:nvPr/>
          </p:nvSpPr>
          <p:spPr bwMode="auto">
            <a:xfrm>
              <a:off x="1011" y="3479"/>
              <a:ext cx="355" cy="67"/>
            </a:xfrm>
            <a:custGeom>
              <a:avLst/>
              <a:gdLst>
                <a:gd name="T0" fmla="*/ 6 w 711"/>
                <a:gd name="T1" fmla="*/ 121 h 135"/>
                <a:gd name="T2" fmla="*/ 0 w 711"/>
                <a:gd name="T3" fmla="*/ 8 h 135"/>
                <a:gd name="T4" fmla="*/ 711 w 711"/>
                <a:gd name="T5" fmla="*/ 0 h 135"/>
                <a:gd name="T6" fmla="*/ 703 w 711"/>
                <a:gd name="T7" fmla="*/ 105 h 135"/>
                <a:gd name="T8" fmla="*/ 633 w 711"/>
                <a:gd name="T9" fmla="*/ 28 h 135"/>
                <a:gd name="T10" fmla="*/ 443 w 711"/>
                <a:gd name="T11" fmla="*/ 36 h 135"/>
                <a:gd name="T12" fmla="*/ 415 w 711"/>
                <a:gd name="T13" fmla="*/ 127 h 135"/>
                <a:gd name="T14" fmla="*/ 393 w 711"/>
                <a:gd name="T15" fmla="*/ 42 h 135"/>
                <a:gd name="T16" fmla="*/ 161 w 711"/>
                <a:gd name="T17" fmla="*/ 42 h 135"/>
                <a:gd name="T18" fmla="*/ 155 w 711"/>
                <a:gd name="T19" fmla="*/ 135 h 135"/>
                <a:gd name="T20" fmla="*/ 105 w 711"/>
                <a:gd name="T21" fmla="*/ 42 h 135"/>
                <a:gd name="T22" fmla="*/ 6 w 711"/>
                <a:gd name="T23" fmla="*/ 121 h 135"/>
                <a:gd name="T24" fmla="*/ 6 w 711"/>
                <a:gd name="T25" fmla="*/ 121 h 135"/>
                <a:gd name="T26" fmla="*/ 6 w 711"/>
                <a:gd name="T27" fmla="*/ 1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1" h="135">
                  <a:moveTo>
                    <a:pt x="6" y="121"/>
                  </a:moveTo>
                  <a:lnTo>
                    <a:pt x="0" y="8"/>
                  </a:lnTo>
                  <a:lnTo>
                    <a:pt x="711" y="0"/>
                  </a:lnTo>
                  <a:lnTo>
                    <a:pt x="703" y="105"/>
                  </a:lnTo>
                  <a:lnTo>
                    <a:pt x="633" y="28"/>
                  </a:lnTo>
                  <a:lnTo>
                    <a:pt x="443" y="36"/>
                  </a:lnTo>
                  <a:lnTo>
                    <a:pt x="415" y="127"/>
                  </a:lnTo>
                  <a:lnTo>
                    <a:pt x="393" y="42"/>
                  </a:lnTo>
                  <a:lnTo>
                    <a:pt x="161" y="42"/>
                  </a:lnTo>
                  <a:lnTo>
                    <a:pt x="155" y="135"/>
                  </a:lnTo>
                  <a:lnTo>
                    <a:pt x="105" y="42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2" name="Freeform 50"/>
            <p:cNvSpPr>
              <a:spLocks/>
            </p:cNvSpPr>
            <p:nvPr/>
          </p:nvSpPr>
          <p:spPr bwMode="auto">
            <a:xfrm>
              <a:off x="2189" y="3443"/>
              <a:ext cx="237" cy="120"/>
            </a:xfrm>
            <a:custGeom>
              <a:avLst/>
              <a:gdLst>
                <a:gd name="T0" fmla="*/ 0 w 472"/>
                <a:gd name="T1" fmla="*/ 0 h 240"/>
                <a:gd name="T2" fmla="*/ 0 w 472"/>
                <a:gd name="T3" fmla="*/ 240 h 240"/>
                <a:gd name="T4" fmla="*/ 56 w 472"/>
                <a:gd name="T5" fmla="*/ 71 h 240"/>
                <a:gd name="T6" fmla="*/ 472 w 472"/>
                <a:gd name="T7" fmla="*/ 240 h 240"/>
                <a:gd name="T8" fmla="*/ 0 w 472"/>
                <a:gd name="T9" fmla="*/ 0 h 240"/>
                <a:gd name="T10" fmla="*/ 0 w 472"/>
                <a:gd name="T11" fmla="*/ 0 h 240"/>
                <a:gd name="T12" fmla="*/ 0 w 47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240">
                  <a:moveTo>
                    <a:pt x="0" y="0"/>
                  </a:moveTo>
                  <a:lnTo>
                    <a:pt x="0" y="240"/>
                  </a:lnTo>
                  <a:lnTo>
                    <a:pt x="56" y="71"/>
                  </a:lnTo>
                  <a:lnTo>
                    <a:pt x="472" y="2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3" name="Freeform 51"/>
            <p:cNvSpPr>
              <a:spLocks/>
            </p:cNvSpPr>
            <p:nvPr/>
          </p:nvSpPr>
          <p:spPr bwMode="auto">
            <a:xfrm>
              <a:off x="2260" y="3419"/>
              <a:ext cx="207" cy="95"/>
            </a:xfrm>
            <a:custGeom>
              <a:avLst/>
              <a:gdLst>
                <a:gd name="T0" fmla="*/ 0 w 415"/>
                <a:gd name="T1" fmla="*/ 14 h 190"/>
                <a:gd name="T2" fmla="*/ 415 w 415"/>
                <a:gd name="T3" fmla="*/ 0 h 190"/>
                <a:gd name="T4" fmla="*/ 407 w 415"/>
                <a:gd name="T5" fmla="*/ 190 h 190"/>
                <a:gd name="T6" fmla="*/ 379 w 415"/>
                <a:gd name="T7" fmla="*/ 42 h 190"/>
                <a:gd name="T8" fmla="*/ 268 w 415"/>
                <a:gd name="T9" fmla="*/ 56 h 190"/>
                <a:gd name="T10" fmla="*/ 238 w 415"/>
                <a:gd name="T11" fmla="*/ 141 h 190"/>
                <a:gd name="T12" fmla="*/ 204 w 415"/>
                <a:gd name="T13" fmla="*/ 63 h 190"/>
                <a:gd name="T14" fmla="*/ 83 w 415"/>
                <a:gd name="T15" fmla="*/ 70 h 190"/>
                <a:gd name="T16" fmla="*/ 0 w 415"/>
                <a:gd name="T17" fmla="*/ 14 h 190"/>
                <a:gd name="T18" fmla="*/ 0 w 415"/>
                <a:gd name="T19" fmla="*/ 14 h 190"/>
                <a:gd name="T20" fmla="*/ 0 w 415"/>
                <a:gd name="T21" fmla="*/ 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190">
                  <a:moveTo>
                    <a:pt x="0" y="14"/>
                  </a:moveTo>
                  <a:lnTo>
                    <a:pt x="415" y="0"/>
                  </a:lnTo>
                  <a:lnTo>
                    <a:pt x="407" y="190"/>
                  </a:lnTo>
                  <a:lnTo>
                    <a:pt x="379" y="42"/>
                  </a:lnTo>
                  <a:lnTo>
                    <a:pt x="268" y="56"/>
                  </a:lnTo>
                  <a:lnTo>
                    <a:pt x="238" y="141"/>
                  </a:lnTo>
                  <a:lnTo>
                    <a:pt x="204" y="63"/>
                  </a:lnTo>
                  <a:lnTo>
                    <a:pt x="83" y="7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4" name="Freeform 52"/>
            <p:cNvSpPr>
              <a:spLocks/>
            </p:cNvSpPr>
            <p:nvPr/>
          </p:nvSpPr>
          <p:spPr bwMode="auto">
            <a:xfrm>
              <a:off x="1102" y="2834"/>
              <a:ext cx="1721" cy="785"/>
            </a:xfrm>
            <a:custGeom>
              <a:avLst/>
              <a:gdLst>
                <a:gd name="T0" fmla="*/ 0 w 3440"/>
                <a:gd name="T1" fmla="*/ 452 h 1572"/>
                <a:gd name="T2" fmla="*/ 97 w 3440"/>
                <a:gd name="T3" fmla="*/ 445 h 1572"/>
                <a:gd name="T4" fmla="*/ 169 w 3440"/>
                <a:gd name="T5" fmla="*/ 367 h 1572"/>
                <a:gd name="T6" fmla="*/ 238 w 3440"/>
                <a:gd name="T7" fmla="*/ 472 h 1572"/>
                <a:gd name="T8" fmla="*/ 625 w 3440"/>
                <a:gd name="T9" fmla="*/ 486 h 1572"/>
                <a:gd name="T10" fmla="*/ 669 w 3440"/>
                <a:gd name="T11" fmla="*/ 389 h 1572"/>
                <a:gd name="T12" fmla="*/ 731 w 3440"/>
                <a:gd name="T13" fmla="*/ 472 h 1572"/>
                <a:gd name="T14" fmla="*/ 1160 w 3440"/>
                <a:gd name="T15" fmla="*/ 486 h 1572"/>
                <a:gd name="T16" fmla="*/ 1245 w 3440"/>
                <a:gd name="T17" fmla="*/ 375 h 1572"/>
                <a:gd name="T18" fmla="*/ 1330 w 3440"/>
                <a:gd name="T19" fmla="*/ 466 h 1572"/>
                <a:gd name="T20" fmla="*/ 1864 w 3440"/>
                <a:gd name="T21" fmla="*/ 472 h 1572"/>
                <a:gd name="T22" fmla="*/ 1942 w 3440"/>
                <a:gd name="T23" fmla="*/ 375 h 1572"/>
                <a:gd name="T24" fmla="*/ 2089 w 3440"/>
                <a:gd name="T25" fmla="*/ 472 h 1572"/>
                <a:gd name="T26" fmla="*/ 2349 w 3440"/>
                <a:gd name="T27" fmla="*/ 466 h 1572"/>
                <a:gd name="T28" fmla="*/ 2398 w 3440"/>
                <a:gd name="T29" fmla="*/ 375 h 1572"/>
                <a:gd name="T30" fmla="*/ 2525 w 3440"/>
                <a:gd name="T31" fmla="*/ 452 h 1572"/>
                <a:gd name="T32" fmla="*/ 2737 w 3440"/>
                <a:gd name="T33" fmla="*/ 472 h 1572"/>
                <a:gd name="T34" fmla="*/ 2785 w 3440"/>
                <a:gd name="T35" fmla="*/ 395 h 1572"/>
                <a:gd name="T36" fmla="*/ 2688 w 3440"/>
                <a:gd name="T37" fmla="*/ 268 h 1572"/>
                <a:gd name="T38" fmla="*/ 2575 w 3440"/>
                <a:gd name="T39" fmla="*/ 0 h 1572"/>
                <a:gd name="T40" fmla="*/ 2863 w 3440"/>
                <a:gd name="T41" fmla="*/ 438 h 1572"/>
                <a:gd name="T42" fmla="*/ 3109 w 3440"/>
                <a:gd name="T43" fmla="*/ 719 h 1572"/>
                <a:gd name="T44" fmla="*/ 3152 w 3440"/>
                <a:gd name="T45" fmla="*/ 939 h 1572"/>
                <a:gd name="T46" fmla="*/ 3061 w 3440"/>
                <a:gd name="T47" fmla="*/ 847 h 1572"/>
                <a:gd name="T48" fmla="*/ 2891 w 3440"/>
                <a:gd name="T49" fmla="*/ 1199 h 1572"/>
                <a:gd name="T50" fmla="*/ 3335 w 3440"/>
                <a:gd name="T51" fmla="*/ 1411 h 1572"/>
                <a:gd name="T52" fmla="*/ 3440 w 3440"/>
                <a:gd name="T53" fmla="*/ 1530 h 1572"/>
                <a:gd name="T54" fmla="*/ 2920 w 3440"/>
                <a:gd name="T55" fmla="*/ 1572 h 1572"/>
                <a:gd name="T56" fmla="*/ 2146 w 3440"/>
                <a:gd name="T57" fmla="*/ 1536 h 1572"/>
                <a:gd name="T58" fmla="*/ 2799 w 3440"/>
                <a:gd name="T59" fmla="*/ 1508 h 1572"/>
                <a:gd name="T60" fmla="*/ 2827 w 3440"/>
                <a:gd name="T61" fmla="*/ 1050 h 1572"/>
                <a:gd name="T62" fmla="*/ 2686 w 3440"/>
                <a:gd name="T63" fmla="*/ 982 h 1572"/>
                <a:gd name="T64" fmla="*/ 2708 w 3440"/>
                <a:gd name="T65" fmla="*/ 903 h 1572"/>
                <a:gd name="T66" fmla="*/ 2771 w 3440"/>
                <a:gd name="T67" fmla="*/ 931 h 1572"/>
                <a:gd name="T68" fmla="*/ 2799 w 3440"/>
                <a:gd name="T69" fmla="*/ 861 h 1572"/>
                <a:gd name="T70" fmla="*/ 2652 w 3440"/>
                <a:gd name="T71" fmla="*/ 748 h 1572"/>
                <a:gd name="T72" fmla="*/ 2607 w 3440"/>
                <a:gd name="T73" fmla="*/ 861 h 1572"/>
                <a:gd name="T74" fmla="*/ 2652 w 3440"/>
                <a:gd name="T75" fmla="*/ 883 h 1572"/>
                <a:gd name="T76" fmla="*/ 2629 w 3440"/>
                <a:gd name="T77" fmla="*/ 948 h 1572"/>
                <a:gd name="T78" fmla="*/ 2519 w 3440"/>
                <a:gd name="T79" fmla="*/ 911 h 1572"/>
                <a:gd name="T80" fmla="*/ 2519 w 3440"/>
                <a:gd name="T81" fmla="*/ 635 h 1572"/>
                <a:gd name="T82" fmla="*/ 2047 w 3440"/>
                <a:gd name="T83" fmla="*/ 649 h 1572"/>
                <a:gd name="T84" fmla="*/ 1991 w 3440"/>
                <a:gd name="T85" fmla="*/ 586 h 1572"/>
                <a:gd name="T86" fmla="*/ 1906 w 3440"/>
                <a:gd name="T87" fmla="*/ 655 h 1572"/>
                <a:gd name="T88" fmla="*/ 1568 w 3440"/>
                <a:gd name="T89" fmla="*/ 663 h 1572"/>
                <a:gd name="T90" fmla="*/ 1513 w 3440"/>
                <a:gd name="T91" fmla="*/ 901 h 1572"/>
                <a:gd name="T92" fmla="*/ 1322 w 3440"/>
                <a:gd name="T93" fmla="*/ 881 h 1572"/>
                <a:gd name="T94" fmla="*/ 1273 w 3440"/>
                <a:gd name="T95" fmla="*/ 790 h 1572"/>
                <a:gd name="T96" fmla="*/ 1189 w 3440"/>
                <a:gd name="T97" fmla="*/ 839 h 1572"/>
                <a:gd name="T98" fmla="*/ 943 w 3440"/>
                <a:gd name="T99" fmla="*/ 754 h 1572"/>
                <a:gd name="T100" fmla="*/ 929 w 3440"/>
                <a:gd name="T101" fmla="*/ 649 h 1572"/>
                <a:gd name="T102" fmla="*/ 590 w 3440"/>
                <a:gd name="T103" fmla="*/ 649 h 1572"/>
                <a:gd name="T104" fmla="*/ 534 w 3440"/>
                <a:gd name="T105" fmla="*/ 564 h 1572"/>
                <a:gd name="T106" fmla="*/ 478 w 3440"/>
                <a:gd name="T107" fmla="*/ 649 h 1572"/>
                <a:gd name="T108" fmla="*/ 232 w 3440"/>
                <a:gd name="T109" fmla="*/ 643 h 1572"/>
                <a:gd name="T110" fmla="*/ 0 w 3440"/>
                <a:gd name="T111" fmla="*/ 452 h 1572"/>
                <a:gd name="T112" fmla="*/ 0 w 3440"/>
                <a:gd name="T113" fmla="*/ 452 h 1572"/>
                <a:gd name="T114" fmla="*/ 0 w 3440"/>
                <a:gd name="T115" fmla="*/ 45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0" h="1572">
                  <a:moveTo>
                    <a:pt x="0" y="452"/>
                  </a:moveTo>
                  <a:lnTo>
                    <a:pt x="97" y="445"/>
                  </a:lnTo>
                  <a:lnTo>
                    <a:pt x="169" y="367"/>
                  </a:lnTo>
                  <a:lnTo>
                    <a:pt x="238" y="472"/>
                  </a:lnTo>
                  <a:lnTo>
                    <a:pt x="625" y="486"/>
                  </a:lnTo>
                  <a:lnTo>
                    <a:pt x="669" y="389"/>
                  </a:lnTo>
                  <a:lnTo>
                    <a:pt x="731" y="472"/>
                  </a:lnTo>
                  <a:lnTo>
                    <a:pt x="1160" y="486"/>
                  </a:lnTo>
                  <a:lnTo>
                    <a:pt x="1245" y="375"/>
                  </a:lnTo>
                  <a:lnTo>
                    <a:pt x="1330" y="466"/>
                  </a:lnTo>
                  <a:lnTo>
                    <a:pt x="1864" y="472"/>
                  </a:lnTo>
                  <a:lnTo>
                    <a:pt x="1942" y="375"/>
                  </a:lnTo>
                  <a:lnTo>
                    <a:pt x="2089" y="472"/>
                  </a:lnTo>
                  <a:lnTo>
                    <a:pt x="2349" y="466"/>
                  </a:lnTo>
                  <a:lnTo>
                    <a:pt x="2398" y="375"/>
                  </a:lnTo>
                  <a:lnTo>
                    <a:pt x="2525" y="452"/>
                  </a:lnTo>
                  <a:lnTo>
                    <a:pt x="2737" y="472"/>
                  </a:lnTo>
                  <a:lnTo>
                    <a:pt x="2785" y="395"/>
                  </a:lnTo>
                  <a:lnTo>
                    <a:pt x="2688" y="268"/>
                  </a:lnTo>
                  <a:lnTo>
                    <a:pt x="2575" y="0"/>
                  </a:lnTo>
                  <a:lnTo>
                    <a:pt x="2863" y="438"/>
                  </a:lnTo>
                  <a:lnTo>
                    <a:pt x="3109" y="719"/>
                  </a:lnTo>
                  <a:lnTo>
                    <a:pt x="3152" y="939"/>
                  </a:lnTo>
                  <a:lnTo>
                    <a:pt x="3061" y="847"/>
                  </a:lnTo>
                  <a:lnTo>
                    <a:pt x="2891" y="1199"/>
                  </a:lnTo>
                  <a:lnTo>
                    <a:pt x="3335" y="1411"/>
                  </a:lnTo>
                  <a:lnTo>
                    <a:pt x="3440" y="1530"/>
                  </a:lnTo>
                  <a:lnTo>
                    <a:pt x="2920" y="1572"/>
                  </a:lnTo>
                  <a:lnTo>
                    <a:pt x="2146" y="1536"/>
                  </a:lnTo>
                  <a:lnTo>
                    <a:pt x="2799" y="1508"/>
                  </a:lnTo>
                  <a:lnTo>
                    <a:pt x="2827" y="1050"/>
                  </a:lnTo>
                  <a:lnTo>
                    <a:pt x="2686" y="982"/>
                  </a:lnTo>
                  <a:lnTo>
                    <a:pt x="2708" y="903"/>
                  </a:lnTo>
                  <a:lnTo>
                    <a:pt x="2771" y="931"/>
                  </a:lnTo>
                  <a:lnTo>
                    <a:pt x="2799" y="861"/>
                  </a:lnTo>
                  <a:lnTo>
                    <a:pt x="2652" y="748"/>
                  </a:lnTo>
                  <a:lnTo>
                    <a:pt x="2607" y="861"/>
                  </a:lnTo>
                  <a:lnTo>
                    <a:pt x="2652" y="883"/>
                  </a:lnTo>
                  <a:lnTo>
                    <a:pt x="2629" y="948"/>
                  </a:lnTo>
                  <a:lnTo>
                    <a:pt x="2519" y="911"/>
                  </a:lnTo>
                  <a:lnTo>
                    <a:pt x="2519" y="635"/>
                  </a:lnTo>
                  <a:lnTo>
                    <a:pt x="2047" y="649"/>
                  </a:lnTo>
                  <a:lnTo>
                    <a:pt x="1991" y="586"/>
                  </a:lnTo>
                  <a:lnTo>
                    <a:pt x="1906" y="655"/>
                  </a:lnTo>
                  <a:lnTo>
                    <a:pt x="1568" y="663"/>
                  </a:lnTo>
                  <a:lnTo>
                    <a:pt x="1513" y="901"/>
                  </a:lnTo>
                  <a:lnTo>
                    <a:pt x="1322" y="881"/>
                  </a:lnTo>
                  <a:lnTo>
                    <a:pt x="1273" y="790"/>
                  </a:lnTo>
                  <a:lnTo>
                    <a:pt x="1189" y="839"/>
                  </a:lnTo>
                  <a:lnTo>
                    <a:pt x="943" y="754"/>
                  </a:lnTo>
                  <a:lnTo>
                    <a:pt x="929" y="649"/>
                  </a:lnTo>
                  <a:lnTo>
                    <a:pt x="590" y="649"/>
                  </a:lnTo>
                  <a:lnTo>
                    <a:pt x="534" y="564"/>
                  </a:lnTo>
                  <a:lnTo>
                    <a:pt x="478" y="649"/>
                  </a:lnTo>
                  <a:lnTo>
                    <a:pt x="232" y="643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5" name="Freeform 53"/>
            <p:cNvSpPr>
              <a:spLocks/>
            </p:cNvSpPr>
            <p:nvPr/>
          </p:nvSpPr>
          <p:spPr bwMode="auto">
            <a:xfrm>
              <a:off x="1043" y="2528"/>
              <a:ext cx="1396" cy="243"/>
            </a:xfrm>
            <a:custGeom>
              <a:avLst/>
              <a:gdLst>
                <a:gd name="T0" fmla="*/ 0 w 2793"/>
                <a:gd name="T1" fmla="*/ 77 h 486"/>
                <a:gd name="T2" fmla="*/ 20 w 2793"/>
                <a:gd name="T3" fmla="*/ 422 h 486"/>
                <a:gd name="T4" fmla="*/ 119 w 2793"/>
                <a:gd name="T5" fmla="*/ 486 h 486"/>
                <a:gd name="T6" fmla="*/ 2777 w 2793"/>
                <a:gd name="T7" fmla="*/ 486 h 486"/>
                <a:gd name="T8" fmla="*/ 2793 w 2793"/>
                <a:gd name="T9" fmla="*/ 182 h 486"/>
                <a:gd name="T10" fmla="*/ 2722 w 2793"/>
                <a:gd name="T11" fmla="*/ 0 h 486"/>
                <a:gd name="T12" fmla="*/ 2666 w 2793"/>
                <a:gd name="T13" fmla="*/ 379 h 486"/>
                <a:gd name="T14" fmla="*/ 97 w 2793"/>
                <a:gd name="T15" fmla="*/ 373 h 486"/>
                <a:gd name="T16" fmla="*/ 0 w 2793"/>
                <a:gd name="T17" fmla="*/ 77 h 486"/>
                <a:gd name="T18" fmla="*/ 0 w 2793"/>
                <a:gd name="T19" fmla="*/ 77 h 486"/>
                <a:gd name="T20" fmla="*/ 0 w 2793"/>
                <a:gd name="T21" fmla="*/ 7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3" h="486">
                  <a:moveTo>
                    <a:pt x="0" y="77"/>
                  </a:moveTo>
                  <a:lnTo>
                    <a:pt x="20" y="422"/>
                  </a:lnTo>
                  <a:lnTo>
                    <a:pt x="119" y="486"/>
                  </a:lnTo>
                  <a:lnTo>
                    <a:pt x="2777" y="486"/>
                  </a:lnTo>
                  <a:lnTo>
                    <a:pt x="2793" y="182"/>
                  </a:lnTo>
                  <a:lnTo>
                    <a:pt x="2722" y="0"/>
                  </a:lnTo>
                  <a:lnTo>
                    <a:pt x="2666" y="379"/>
                  </a:lnTo>
                  <a:lnTo>
                    <a:pt x="97" y="37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6" name="Freeform 54"/>
            <p:cNvSpPr>
              <a:spLocks/>
            </p:cNvSpPr>
            <p:nvPr/>
          </p:nvSpPr>
          <p:spPr bwMode="auto">
            <a:xfrm>
              <a:off x="944" y="2763"/>
              <a:ext cx="1421" cy="304"/>
            </a:xfrm>
            <a:custGeom>
              <a:avLst/>
              <a:gdLst>
                <a:gd name="T0" fmla="*/ 261 w 2843"/>
                <a:gd name="T1" fmla="*/ 58 h 607"/>
                <a:gd name="T2" fmla="*/ 677 w 2843"/>
                <a:gd name="T3" fmla="*/ 93 h 607"/>
                <a:gd name="T4" fmla="*/ 1231 w 2843"/>
                <a:gd name="T5" fmla="*/ 113 h 607"/>
                <a:gd name="T6" fmla="*/ 2041 w 2843"/>
                <a:gd name="T7" fmla="*/ 127 h 607"/>
                <a:gd name="T8" fmla="*/ 2583 w 2843"/>
                <a:gd name="T9" fmla="*/ 127 h 607"/>
                <a:gd name="T10" fmla="*/ 2843 w 2843"/>
                <a:gd name="T11" fmla="*/ 99 h 607"/>
                <a:gd name="T12" fmla="*/ 2591 w 2843"/>
                <a:gd name="T13" fmla="*/ 185 h 607"/>
                <a:gd name="T14" fmla="*/ 2611 w 2843"/>
                <a:gd name="T15" fmla="*/ 312 h 607"/>
                <a:gd name="T16" fmla="*/ 2688 w 2843"/>
                <a:gd name="T17" fmla="*/ 459 h 607"/>
                <a:gd name="T18" fmla="*/ 2561 w 2843"/>
                <a:gd name="T19" fmla="*/ 332 h 607"/>
                <a:gd name="T20" fmla="*/ 2520 w 2843"/>
                <a:gd name="T21" fmla="*/ 177 h 607"/>
                <a:gd name="T22" fmla="*/ 2196 w 2843"/>
                <a:gd name="T23" fmla="*/ 185 h 607"/>
                <a:gd name="T24" fmla="*/ 2204 w 2843"/>
                <a:gd name="T25" fmla="*/ 445 h 607"/>
                <a:gd name="T26" fmla="*/ 2112 w 2843"/>
                <a:gd name="T27" fmla="*/ 198 h 607"/>
                <a:gd name="T28" fmla="*/ 1618 w 2843"/>
                <a:gd name="T29" fmla="*/ 171 h 607"/>
                <a:gd name="T30" fmla="*/ 1563 w 2843"/>
                <a:gd name="T31" fmla="*/ 423 h 607"/>
                <a:gd name="T32" fmla="*/ 1527 w 2843"/>
                <a:gd name="T33" fmla="*/ 171 h 607"/>
                <a:gd name="T34" fmla="*/ 1134 w 2843"/>
                <a:gd name="T35" fmla="*/ 163 h 607"/>
                <a:gd name="T36" fmla="*/ 1092 w 2843"/>
                <a:gd name="T37" fmla="*/ 332 h 607"/>
                <a:gd name="T38" fmla="*/ 993 w 2843"/>
                <a:gd name="T39" fmla="*/ 466 h 607"/>
                <a:gd name="T40" fmla="*/ 1063 w 2843"/>
                <a:gd name="T41" fmla="*/ 157 h 607"/>
                <a:gd name="T42" fmla="*/ 614 w 2843"/>
                <a:gd name="T43" fmla="*/ 157 h 607"/>
                <a:gd name="T44" fmla="*/ 521 w 2843"/>
                <a:gd name="T45" fmla="*/ 312 h 607"/>
                <a:gd name="T46" fmla="*/ 459 w 2843"/>
                <a:gd name="T47" fmla="*/ 403 h 607"/>
                <a:gd name="T48" fmla="*/ 501 w 2843"/>
                <a:gd name="T49" fmla="*/ 141 h 607"/>
                <a:gd name="T50" fmla="*/ 240 w 2843"/>
                <a:gd name="T51" fmla="*/ 93 h 607"/>
                <a:gd name="T52" fmla="*/ 155 w 2843"/>
                <a:gd name="T53" fmla="*/ 312 h 607"/>
                <a:gd name="T54" fmla="*/ 58 w 2843"/>
                <a:gd name="T55" fmla="*/ 459 h 607"/>
                <a:gd name="T56" fmla="*/ 92 w 2843"/>
                <a:gd name="T57" fmla="*/ 564 h 607"/>
                <a:gd name="T58" fmla="*/ 233 w 2843"/>
                <a:gd name="T59" fmla="*/ 600 h 607"/>
                <a:gd name="T60" fmla="*/ 86 w 2843"/>
                <a:gd name="T61" fmla="*/ 607 h 607"/>
                <a:gd name="T62" fmla="*/ 0 w 2843"/>
                <a:gd name="T63" fmla="*/ 459 h 607"/>
                <a:gd name="T64" fmla="*/ 163 w 2843"/>
                <a:gd name="T65" fmla="*/ 191 h 607"/>
                <a:gd name="T66" fmla="*/ 219 w 2843"/>
                <a:gd name="T67" fmla="*/ 0 h 607"/>
                <a:gd name="T68" fmla="*/ 261 w 2843"/>
                <a:gd name="T69" fmla="*/ 58 h 607"/>
                <a:gd name="T70" fmla="*/ 261 w 2843"/>
                <a:gd name="T71" fmla="*/ 58 h 607"/>
                <a:gd name="T72" fmla="*/ 261 w 2843"/>
                <a:gd name="T73" fmla="*/ 5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3" h="607">
                  <a:moveTo>
                    <a:pt x="261" y="58"/>
                  </a:moveTo>
                  <a:lnTo>
                    <a:pt x="677" y="93"/>
                  </a:lnTo>
                  <a:lnTo>
                    <a:pt x="1231" y="113"/>
                  </a:lnTo>
                  <a:lnTo>
                    <a:pt x="2041" y="127"/>
                  </a:lnTo>
                  <a:lnTo>
                    <a:pt x="2583" y="127"/>
                  </a:lnTo>
                  <a:lnTo>
                    <a:pt x="2843" y="99"/>
                  </a:lnTo>
                  <a:lnTo>
                    <a:pt x="2591" y="185"/>
                  </a:lnTo>
                  <a:lnTo>
                    <a:pt x="2611" y="312"/>
                  </a:lnTo>
                  <a:lnTo>
                    <a:pt x="2688" y="459"/>
                  </a:lnTo>
                  <a:lnTo>
                    <a:pt x="2561" y="332"/>
                  </a:lnTo>
                  <a:lnTo>
                    <a:pt x="2520" y="177"/>
                  </a:lnTo>
                  <a:lnTo>
                    <a:pt x="2196" y="185"/>
                  </a:lnTo>
                  <a:lnTo>
                    <a:pt x="2204" y="445"/>
                  </a:lnTo>
                  <a:lnTo>
                    <a:pt x="2112" y="198"/>
                  </a:lnTo>
                  <a:lnTo>
                    <a:pt x="1618" y="171"/>
                  </a:lnTo>
                  <a:lnTo>
                    <a:pt x="1563" y="423"/>
                  </a:lnTo>
                  <a:lnTo>
                    <a:pt x="1527" y="171"/>
                  </a:lnTo>
                  <a:lnTo>
                    <a:pt x="1134" y="163"/>
                  </a:lnTo>
                  <a:lnTo>
                    <a:pt x="1092" y="332"/>
                  </a:lnTo>
                  <a:lnTo>
                    <a:pt x="993" y="466"/>
                  </a:lnTo>
                  <a:lnTo>
                    <a:pt x="1063" y="157"/>
                  </a:lnTo>
                  <a:lnTo>
                    <a:pt x="614" y="157"/>
                  </a:lnTo>
                  <a:lnTo>
                    <a:pt x="521" y="312"/>
                  </a:lnTo>
                  <a:lnTo>
                    <a:pt x="459" y="403"/>
                  </a:lnTo>
                  <a:lnTo>
                    <a:pt x="501" y="141"/>
                  </a:lnTo>
                  <a:lnTo>
                    <a:pt x="240" y="93"/>
                  </a:lnTo>
                  <a:lnTo>
                    <a:pt x="155" y="312"/>
                  </a:lnTo>
                  <a:lnTo>
                    <a:pt x="58" y="459"/>
                  </a:lnTo>
                  <a:lnTo>
                    <a:pt x="92" y="564"/>
                  </a:lnTo>
                  <a:lnTo>
                    <a:pt x="233" y="600"/>
                  </a:lnTo>
                  <a:lnTo>
                    <a:pt x="86" y="607"/>
                  </a:lnTo>
                  <a:lnTo>
                    <a:pt x="0" y="459"/>
                  </a:lnTo>
                  <a:lnTo>
                    <a:pt x="163" y="191"/>
                  </a:lnTo>
                  <a:lnTo>
                    <a:pt x="219" y="0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7" name="Freeform 55"/>
            <p:cNvSpPr>
              <a:spLocks/>
            </p:cNvSpPr>
            <p:nvPr/>
          </p:nvSpPr>
          <p:spPr bwMode="auto">
            <a:xfrm>
              <a:off x="1035" y="3155"/>
              <a:ext cx="813" cy="468"/>
            </a:xfrm>
            <a:custGeom>
              <a:avLst/>
              <a:gdLst>
                <a:gd name="T0" fmla="*/ 873 w 1626"/>
                <a:gd name="T1" fmla="*/ 365 h 937"/>
                <a:gd name="T2" fmla="*/ 1076 w 1626"/>
                <a:gd name="T3" fmla="*/ 751 h 937"/>
                <a:gd name="T4" fmla="*/ 1078 w 1626"/>
                <a:gd name="T5" fmla="*/ 0 h 937"/>
                <a:gd name="T6" fmla="*/ 1253 w 1626"/>
                <a:gd name="T7" fmla="*/ 661 h 937"/>
                <a:gd name="T8" fmla="*/ 1626 w 1626"/>
                <a:gd name="T9" fmla="*/ 738 h 937"/>
                <a:gd name="T10" fmla="*/ 1169 w 1626"/>
                <a:gd name="T11" fmla="*/ 774 h 937"/>
                <a:gd name="T12" fmla="*/ 1098 w 1626"/>
                <a:gd name="T13" fmla="*/ 824 h 937"/>
                <a:gd name="T14" fmla="*/ 1253 w 1626"/>
                <a:gd name="T15" fmla="*/ 887 h 937"/>
                <a:gd name="T16" fmla="*/ 1064 w 1626"/>
                <a:gd name="T17" fmla="*/ 937 h 937"/>
                <a:gd name="T18" fmla="*/ 0 w 1626"/>
                <a:gd name="T19" fmla="*/ 838 h 937"/>
                <a:gd name="T20" fmla="*/ 810 w 1626"/>
                <a:gd name="T21" fmla="*/ 865 h 937"/>
                <a:gd name="T22" fmla="*/ 810 w 1626"/>
                <a:gd name="T23" fmla="*/ 563 h 937"/>
                <a:gd name="T24" fmla="*/ 873 w 1626"/>
                <a:gd name="T25" fmla="*/ 365 h 937"/>
                <a:gd name="T26" fmla="*/ 873 w 1626"/>
                <a:gd name="T27" fmla="*/ 365 h 937"/>
                <a:gd name="T28" fmla="*/ 873 w 1626"/>
                <a:gd name="T29" fmla="*/ 36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6" h="937">
                  <a:moveTo>
                    <a:pt x="873" y="365"/>
                  </a:moveTo>
                  <a:lnTo>
                    <a:pt x="1076" y="751"/>
                  </a:lnTo>
                  <a:lnTo>
                    <a:pt x="1078" y="0"/>
                  </a:lnTo>
                  <a:lnTo>
                    <a:pt x="1253" y="661"/>
                  </a:lnTo>
                  <a:lnTo>
                    <a:pt x="1626" y="738"/>
                  </a:lnTo>
                  <a:lnTo>
                    <a:pt x="1169" y="774"/>
                  </a:lnTo>
                  <a:lnTo>
                    <a:pt x="1098" y="824"/>
                  </a:lnTo>
                  <a:lnTo>
                    <a:pt x="1253" y="887"/>
                  </a:lnTo>
                  <a:lnTo>
                    <a:pt x="1064" y="937"/>
                  </a:lnTo>
                  <a:lnTo>
                    <a:pt x="0" y="838"/>
                  </a:lnTo>
                  <a:lnTo>
                    <a:pt x="810" y="865"/>
                  </a:lnTo>
                  <a:lnTo>
                    <a:pt x="810" y="563"/>
                  </a:lnTo>
                  <a:lnTo>
                    <a:pt x="873" y="365"/>
                  </a:lnTo>
                  <a:lnTo>
                    <a:pt x="873" y="365"/>
                  </a:lnTo>
                  <a:lnTo>
                    <a:pt x="873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8" name="Freeform 56"/>
            <p:cNvSpPr>
              <a:spLocks/>
            </p:cNvSpPr>
            <p:nvPr/>
          </p:nvSpPr>
          <p:spPr bwMode="auto">
            <a:xfrm>
              <a:off x="930" y="3310"/>
              <a:ext cx="453" cy="253"/>
            </a:xfrm>
            <a:custGeom>
              <a:avLst/>
              <a:gdLst>
                <a:gd name="T0" fmla="*/ 190 w 907"/>
                <a:gd name="T1" fmla="*/ 0 h 506"/>
                <a:gd name="T2" fmla="*/ 0 w 907"/>
                <a:gd name="T3" fmla="*/ 232 h 506"/>
                <a:gd name="T4" fmla="*/ 41 w 907"/>
                <a:gd name="T5" fmla="*/ 506 h 506"/>
                <a:gd name="T6" fmla="*/ 57 w 907"/>
                <a:gd name="T7" fmla="*/ 260 h 506"/>
                <a:gd name="T8" fmla="*/ 907 w 907"/>
                <a:gd name="T9" fmla="*/ 266 h 506"/>
                <a:gd name="T10" fmla="*/ 99 w 907"/>
                <a:gd name="T11" fmla="*/ 204 h 506"/>
                <a:gd name="T12" fmla="*/ 190 w 907"/>
                <a:gd name="T13" fmla="*/ 0 h 506"/>
                <a:gd name="T14" fmla="*/ 190 w 907"/>
                <a:gd name="T15" fmla="*/ 0 h 506"/>
                <a:gd name="T16" fmla="*/ 190 w 907"/>
                <a:gd name="T1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506">
                  <a:moveTo>
                    <a:pt x="190" y="0"/>
                  </a:moveTo>
                  <a:lnTo>
                    <a:pt x="0" y="232"/>
                  </a:lnTo>
                  <a:lnTo>
                    <a:pt x="41" y="506"/>
                  </a:lnTo>
                  <a:lnTo>
                    <a:pt x="57" y="260"/>
                  </a:lnTo>
                  <a:lnTo>
                    <a:pt x="907" y="266"/>
                  </a:lnTo>
                  <a:lnTo>
                    <a:pt x="99" y="20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49" name="Freeform 57"/>
            <p:cNvSpPr>
              <a:spLocks/>
            </p:cNvSpPr>
            <p:nvPr/>
          </p:nvSpPr>
          <p:spPr bwMode="auto">
            <a:xfrm>
              <a:off x="2042" y="3310"/>
              <a:ext cx="464" cy="271"/>
            </a:xfrm>
            <a:custGeom>
              <a:avLst/>
              <a:gdLst>
                <a:gd name="T0" fmla="*/ 0 w 929"/>
                <a:gd name="T1" fmla="*/ 0 h 541"/>
                <a:gd name="T2" fmla="*/ 8 w 929"/>
                <a:gd name="T3" fmla="*/ 500 h 541"/>
                <a:gd name="T4" fmla="*/ 50 w 929"/>
                <a:gd name="T5" fmla="*/ 77 h 541"/>
                <a:gd name="T6" fmla="*/ 169 w 929"/>
                <a:gd name="T7" fmla="*/ 210 h 541"/>
                <a:gd name="T8" fmla="*/ 191 w 929"/>
                <a:gd name="T9" fmla="*/ 541 h 541"/>
                <a:gd name="T10" fmla="*/ 218 w 929"/>
                <a:gd name="T11" fmla="*/ 196 h 541"/>
                <a:gd name="T12" fmla="*/ 929 w 929"/>
                <a:gd name="T13" fmla="*/ 133 h 541"/>
                <a:gd name="T14" fmla="*/ 191 w 929"/>
                <a:gd name="T15" fmla="*/ 140 h 541"/>
                <a:gd name="T16" fmla="*/ 0 w 929"/>
                <a:gd name="T17" fmla="*/ 0 h 541"/>
                <a:gd name="T18" fmla="*/ 0 w 929"/>
                <a:gd name="T19" fmla="*/ 0 h 541"/>
                <a:gd name="T20" fmla="*/ 0 w 929"/>
                <a:gd name="T2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9" h="541">
                  <a:moveTo>
                    <a:pt x="0" y="0"/>
                  </a:moveTo>
                  <a:lnTo>
                    <a:pt x="8" y="500"/>
                  </a:lnTo>
                  <a:lnTo>
                    <a:pt x="50" y="77"/>
                  </a:lnTo>
                  <a:lnTo>
                    <a:pt x="169" y="210"/>
                  </a:lnTo>
                  <a:lnTo>
                    <a:pt x="191" y="541"/>
                  </a:lnTo>
                  <a:lnTo>
                    <a:pt x="218" y="196"/>
                  </a:lnTo>
                  <a:lnTo>
                    <a:pt x="929" y="133"/>
                  </a:lnTo>
                  <a:lnTo>
                    <a:pt x="191" y="1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0" name="Freeform 58"/>
            <p:cNvSpPr>
              <a:spLocks/>
            </p:cNvSpPr>
            <p:nvPr/>
          </p:nvSpPr>
          <p:spPr bwMode="auto">
            <a:xfrm>
              <a:off x="1643" y="3266"/>
              <a:ext cx="186" cy="204"/>
            </a:xfrm>
            <a:custGeom>
              <a:avLst/>
              <a:gdLst>
                <a:gd name="T0" fmla="*/ 371 w 371"/>
                <a:gd name="T1" fmla="*/ 135 h 409"/>
                <a:gd name="T2" fmla="*/ 0 w 371"/>
                <a:gd name="T3" fmla="*/ 0 h 409"/>
                <a:gd name="T4" fmla="*/ 14 w 371"/>
                <a:gd name="T5" fmla="*/ 409 h 409"/>
                <a:gd name="T6" fmla="*/ 365 w 371"/>
                <a:gd name="T7" fmla="*/ 409 h 409"/>
                <a:gd name="T8" fmla="*/ 77 w 371"/>
                <a:gd name="T9" fmla="*/ 373 h 409"/>
                <a:gd name="T10" fmla="*/ 57 w 371"/>
                <a:gd name="T11" fmla="*/ 70 h 409"/>
                <a:gd name="T12" fmla="*/ 371 w 371"/>
                <a:gd name="T13" fmla="*/ 135 h 409"/>
                <a:gd name="T14" fmla="*/ 371 w 371"/>
                <a:gd name="T15" fmla="*/ 135 h 409"/>
                <a:gd name="T16" fmla="*/ 371 w 371"/>
                <a:gd name="T17" fmla="*/ 13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409">
                  <a:moveTo>
                    <a:pt x="371" y="135"/>
                  </a:moveTo>
                  <a:lnTo>
                    <a:pt x="0" y="0"/>
                  </a:lnTo>
                  <a:lnTo>
                    <a:pt x="14" y="409"/>
                  </a:lnTo>
                  <a:lnTo>
                    <a:pt x="365" y="409"/>
                  </a:lnTo>
                  <a:lnTo>
                    <a:pt x="77" y="373"/>
                  </a:lnTo>
                  <a:lnTo>
                    <a:pt x="57" y="70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1" name="Freeform 59"/>
            <p:cNvSpPr>
              <a:spLocks/>
            </p:cNvSpPr>
            <p:nvPr/>
          </p:nvSpPr>
          <p:spPr bwMode="auto">
            <a:xfrm>
              <a:off x="1057" y="3105"/>
              <a:ext cx="158" cy="264"/>
            </a:xfrm>
            <a:custGeom>
              <a:avLst/>
              <a:gdLst>
                <a:gd name="T0" fmla="*/ 7 w 316"/>
                <a:gd name="T1" fmla="*/ 0 h 528"/>
                <a:gd name="T2" fmla="*/ 0 w 316"/>
                <a:gd name="T3" fmla="*/ 387 h 528"/>
                <a:gd name="T4" fmla="*/ 203 w 316"/>
                <a:gd name="T5" fmla="*/ 401 h 528"/>
                <a:gd name="T6" fmla="*/ 233 w 316"/>
                <a:gd name="T7" fmla="*/ 528 h 528"/>
                <a:gd name="T8" fmla="*/ 247 w 316"/>
                <a:gd name="T9" fmla="*/ 401 h 528"/>
                <a:gd name="T10" fmla="*/ 316 w 316"/>
                <a:gd name="T11" fmla="*/ 422 h 528"/>
                <a:gd name="T12" fmla="*/ 302 w 316"/>
                <a:gd name="T13" fmla="*/ 274 h 528"/>
                <a:gd name="T14" fmla="*/ 141 w 316"/>
                <a:gd name="T15" fmla="*/ 260 h 528"/>
                <a:gd name="T16" fmla="*/ 141 w 316"/>
                <a:gd name="T17" fmla="*/ 351 h 528"/>
                <a:gd name="T18" fmla="*/ 64 w 316"/>
                <a:gd name="T19" fmla="*/ 351 h 528"/>
                <a:gd name="T20" fmla="*/ 7 w 316"/>
                <a:gd name="T21" fmla="*/ 0 h 528"/>
                <a:gd name="T22" fmla="*/ 7 w 316"/>
                <a:gd name="T23" fmla="*/ 0 h 528"/>
                <a:gd name="T24" fmla="*/ 7 w 316"/>
                <a:gd name="T2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" h="528">
                  <a:moveTo>
                    <a:pt x="7" y="0"/>
                  </a:moveTo>
                  <a:lnTo>
                    <a:pt x="0" y="387"/>
                  </a:lnTo>
                  <a:lnTo>
                    <a:pt x="203" y="401"/>
                  </a:lnTo>
                  <a:lnTo>
                    <a:pt x="233" y="528"/>
                  </a:lnTo>
                  <a:lnTo>
                    <a:pt x="247" y="401"/>
                  </a:lnTo>
                  <a:lnTo>
                    <a:pt x="316" y="422"/>
                  </a:lnTo>
                  <a:lnTo>
                    <a:pt x="302" y="274"/>
                  </a:lnTo>
                  <a:lnTo>
                    <a:pt x="141" y="260"/>
                  </a:lnTo>
                  <a:lnTo>
                    <a:pt x="141" y="351"/>
                  </a:lnTo>
                  <a:lnTo>
                    <a:pt x="64" y="35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2" name="Freeform 60"/>
            <p:cNvSpPr>
              <a:spLocks/>
            </p:cNvSpPr>
            <p:nvPr/>
          </p:nvSpPr>
          <p:spPr bwMode="auto">
            <a:xfrm>
              <a:off x="1328" y="3211"/>
              <a:ext cx="112" cy="148"/>
            </a:xfrm>
            <a:custGeom>
              <a:avLst/>
              <a:gdLst>
                <a:gd name="T0" fmla="*/ 112 w 225"/>
                <a:gd name="T1" fmla="*/ 296 h 296"/>
                <a:gd name="T2" fmla="*/ 126 w 225"/>
                <a:gd name="T3" fmla="*/ 141 h 296"/>
                <a:gd name="T4" fmla="*/ 211 w 225"/>
                <a:gd name="T5" fmla="*/ 141 h 296"/>
                <a:gd name="T6" fmla="*/ 225 w 225"/>
                <a:gd name="T7" fmla="*/ 22 h 296"/>
                <a:gd name="T8" fmla="*/ 0 w 225"/>
                <a:gd name="T9" fmla="*/ 0 h 296"/>
                <a:gd name="T10" fmla="*/ 0 w 225"/>
                <a:gd name="T11" fmla="*/ 107 h 296"/>
                <a:gd name="T12" fmla="*/ 70 w 225"/>
                <a:gd name="T13" fmla="*/ 121 h 296"/>
                <a:gd name="T14" fmla="*/ 112 w 225"/>
                <a:gd name="T15" fmla="*/ 296 h 296"/>
                <a:gd name="T16" fmla="*/ 112 w 225"/>
                <a:gd name="T17" fmla="*/ 296 h 296"/>
                <a:gd name="T18" fmla="*/ 112 w 225"/>
                <a:gd name="T1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96">
                  <a:moveTo>
                    <a:pt x="112" y="296"/>
                  </a:moveTo>
                  <a:lnTo>
                    <a:pt x="126" y="141"/>
                  </a:lnTo>
                  <a:lnTo>
                    <a:pt x="211" y="141"/>
                  </a:lnTo>
                  <a:lnTo>
                    <a:pt x="225" y="2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0" y="121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3" name="Freeform 61"/>
            <p:cNvSpPr>
              <a:spLocks/>
            </p:cNvSpPr>
            <p:nvPr/>
          </p:nvSpPr>
          <p:spPr bwMode="auto">
            <a:xfrm>
              <a:off x="1898" y="3176"/>
              <a:ext cx="147" cy="373"/>
            </a:xfrm>
            <a:custGeom>
              <a:avLst/>
              <a:gdLst>
                <a:gd name="T0" fmla="*/ 64 w 296"/>
                <a:gd name="T1" fmla="*/ 97 h 746"/>
                <a:gd name="T2" fmla="*/ 70 w 296"/>
                <a:gd name="T3" fmla="*/ 387 h 746"/>
                <a:gd name="T4" fmla="*/ 296 w 296"/>
                <a:gd name="T5" fmla="*/ 408 h 746"/>
                <a:gd name="T6" fmla="*/ 204 w 296"/>
                <a:gd name="T7" fmla="*/ 456 h 746"/>
                <a:gd name="T8" fmla="*/ 183 w 296"/>
                <a:gd name="T9" fmla="*/ 619 h 746"/>
                <a:gd name="T10" fmla="*/ 155 w 296"/>
                <a:gd name="T11" fmla="*/ 464 h 746"/>
                <a:gd name="T12" fmla="*/ 84 w 296"/>
                <a:gd name="T13" fmla="*/ 472 h 746"/>
                <a:gd name="T14" fmla="*/ 77 w 296"/>
                <a:gd name="T15" fmla="*/ 704 h 746"/>
                <a:gd name="T16" fmla="*/ 252 w 296"/>
                <a:gd name="T17" fmla="*/ 746 h 746"/>
                <a:gd name="T18" fmla="*/ 0 w 296"/>
                <a:gd name="T19" fmla="*/ 732 h 746"/>
                <a:gd name="T20" fmla="*/ 6 w 296"/>
                <a:gd name="T21" fmla="*/ 0 h 746"/>
                <a:gd name="T22" fmla="*/ 64 w 296"/>
                <a:gd name="T23" fmla="*/ 97 h 746"/>
                <a:gd name="T24" fmla="*/ 64 w 296"/>
                <a:gd name="T25" fmla="*/ 97 h 746"/>
                <a:gd name="T26" fmla="*/ 64 w 296"/>
                <a:gd name="T27" fmla="*/ 97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746">
                  <a:moveTo>
                    <a:pt x="64" y="97"/>
                  </a:moveTo>
                  <a:lnTo>
                    <a:pt x="70" y="387"/>
                  </a:lnTo>
                  <a:lnTo>
                    <a:pt x="296" y="408"/>
                  </a:lnTo>
                  <a:lnTo>
                    <a:pt x="204" y="456"/>
                  </a:lnTo>
                  <a:lnTo>
                    <a:pt x="183" y="619"/>
                  </a:lnTo>
                  <a:lnTo>
                    <a:pt x="155" y="464"/>
                  </a:lnTo>
                  <a:lnTo>
                    <a:pt x="84" y="472"/>
                  </a:lnTo>
                  <a:lnTo>
                    <a:pt x="77" y="704"/>
                  </a:lnTo>
                  <a:lnTo>
                    <a:pt x="252" y="746"/>
                  </a:lnTo>
                  <a:lnTo>
                    <a:pt x="0" y="732"/>
                  </a:lnTo>
                  <a:lnTo>
                    <a:pt x="6" y="0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4" name="Freeform 62"/>
            <p:cNvSpPr>
              <a:spLocks/>
            </p:cNvSpPr>
            <p:nvPr/>
          </p:nvSpPr>
          <p:spPr bwMode="auto">
            <a:xfrm>
              <a:off x="1246" y="3306"/>
              <a:ext cx="306" cy="102"/>
            </a:xfrm>
            <a:custGeom>
              <a:avLst/>
              <a:gdLst>
                <a:gd name="T0" fmla="*/ 0 w 611"/>
                <a:gd name="T1" fmla="*/ 0 h 204"/>
                <a:gd name="T2" fmla="*/ 443 w 611"/>
                <a:gd name="T3" fmla="*/ 0 h 204"/>
                <a:gd name="T4" fmla="*/ 506 w 611"/>
                <a:gd name="T5" fmla="*/ 57 h 204"/>
                <a:gd name="T6" fmla="*/ 611 w 611"/>
                <a:gd name="T7" fmla="*/ 63 h 204"/>
                <a:gd name="T8" fmla="*/ 584 w 611"/>
                <a:gd name="T9" fmla="*/ 204 h 204"/>
                <a:gd name="T10" fmla="*/ 550 w 611"/>
                <a:gd name="T11" fmla="*/ 113 h 204"/>
                <a:gd name="T12" fmla="*/ 436 w 611"/>
                <a:gd name="T13" fmla="*/ 105 h 204"/>
                <a:gd name="T14" fmla="*/ 423 w 611"/>
                <a:gd name="T15" fmla="*/ 42 h 204"/>
                <a:gd name="T16" fmla="*/ 0 w 611"/>
                <a:gd name="T17" fmla="*/ 0 h 204"/>
                <a:gd name="T18" fmla="*/ 0 w 611"/>
                <a:gd name="T19" fmla="*/ 0 h 204"/>
                <a:gd name="T20" fmla="*/ 0 w 611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204">
                  <a:moveTo>
                    <a:pt x="0" y="0"/>
                  </a:moveTo>
                  <a:lnTo>
                    <a:pt x="443" y="0"/>
                  </a:lnTo>
                  <a:lnTo>
                    <a:pt x="506" y="57"/>
                  </a:lnTo>
                  <a:lnTo>
                    <a:pt x="611" y="63"/>
                  </a:lnTo>
                  <a:lnTo>
                    <a:pt x="584" y="204"/>
                  </a:lnTo>
                  <a:lnTo>
                    <a:pt x="550" y="113"/>
                  </a:lnTo>
                  <a:lnTo>
                    <a:pt x="436" y="105"/>
                  </a:lnTo>
                  <a:lnTo>
                    <a:pt x="423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5" name="Freeform 63"/>
            <p:cNvSpPr>
              <a:spLocks/>
            </p:cNvSpPr>
            <p:nvPr/>
          </p:nvSpPr>
          <p:spPr bwMode="auto">
            <a:xfrm>
              <a:off x="1018" y="3321"/>
              <a:ext cx="91" cy="76"/>
            </a:xfrm>
            <a:custGeom>
              <a:avLst/>
              <a:gdLst>
                <a:gd name="T0" fmla="*/ 0 w 183"/>
                <a:gd name="T1" fmla="*/ 131 h 152"/>
                <a:gd name="T2" fmla="*/ 20 w 183"/>
                <a:gd name="T3" fmla="*/ 85 h 152"/>
                <a:gd name="T4" fmla="*/ 62 w 183"/>
                <a:gd name="T5" fmla="*/ 99 h 152"/>
                <a:gd name="T6" fmla="*/ 73 w 183"/>
                <a:gd name="T7" fmla="*/ 60 h 152"/>
                <a:gd name="T8" fmla="*/ 119 w 183"/>
                <a:gd name="T9" fmla="*/ 68 h 152"/>
                <a:gd name="T10" fmla="*/ 133 w 183"/>
                <a:gd name="T11" fmla="*/ 0 h 152"/>
                <a:gd name="T12" fmla="*/ 183 w 183"/>
                <a:gd name="T13" fmla="*/ 21 h 152"/>
                <a:gd name="T14" fmla="*/ 161 w 183"/>
                <a:gd name="T15" fmla="*/ 29 h 152"/>
                <a:gd name="T16" fmla="*/ 141 w 183"/>
                <a:gd name="T17" fmla="*/ 93 h 152"/>
                <a:gd name="T18" fmla="*/ 105 w 183"/>
                <a:gd name="T19" fmla="*/ 88 h 152"/>
                <a:gd name="T20" fmla="*/ 70 w 183"/>
                <a:gd name="T21" fmla="*/ 138 h 152"/>
                <a:gd name="T22" fmla="*/ 42 w 183"/>
                <a:gd name="T23" fmla="*/ 117 h 152"/>
                <a:gd name="T24" fmla="*/ 6 w 183"/>
                <a:gd name="T25" fmla="*/ 152 h 152"/>
                <a:gd name="T26" fmla="*/ 0 w 183"/>
                <a:gd name="T27" fmla="*/ 131 h 152"/>
                <a:gd name="T28" fmla="*/ 0 w 183"/>
                <a:gd name="T29" fmla="*/ 131 h 152"/>
                <a:gd name="T30" fmla="*/ 0 w 183"/>
                <a:gd name="T31" fmla="*/ 1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152">
                  <a:moveTo>
                    <a:pt x="0" y="131"/>
                  </a:moveTo>
                  <a:lnTo>
                    <a:pt x="20" y="85"/>
                  </a:lnTo>
                  <a:lnTo>
                    <a:pt x="62" y="99"/>
                  </a:lnTo>
                  <a:lnTo>
                    <a:pt x="73" y="60"/>
                  </a:lnTo>
                  <a:lnTo>
                    <a:pt x="119" y="68"/>
                  </a:lnTo>
                  <a:lnTo>
                    <a:pt x="133" y="0"/>
                  </a:lnTo>
                  <a:lnTo>
                    <a:pt x="183" y="21"/>
                  </a:lnTo>
                  <a:lnTo>
                    <a:pt x="161" y="29"/>
                  </a:lnTo>
                  <a:lnTo>
                    <a:pt x="141" y="93"/>
                  </a:lnTo>
                  <a:lnTo>
                    <a:pt x="105" y="88"/>
                  </a:lnTo>
                  <a:lnTo>
                    <a:pt x="70" y="138"/>
                  </a:lnTo>
                  <a:lnTo>
                    <a:pt x="42" y="117"/>
                  </a:lnTo>
                  <a:lnTo>
                    <a:pt x="6" y="152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6" name="Freeform 64"/>
            <p:cNvSpPr>
              <a:spLocks/>
            </p:cNvSpPr>
            <p:nvPr/>
          </p:nvSpPr>
          <p:spPr bwMode="auto">
            <a:xfrm>
              <a:off x="1104" y="3368"/>
              <a:ext cx="130" cy="54"/>
            </a:xfrm>
            <a:custGeom>
              <a:avLst/>
              <a:gdLst>
                <a:gd name="T0" fmla="*/ 11 w 260"/>
                <a:gd name="T1" fmla="*/ 52 h 108"/>
                <a:gd name="T2" fmla="*/ 36 w 260"/>
                <a:gd name="T3" fmla="*/ 17 h 108"/>
                <a:gd name="T4" fmla="*/ 77 w 260"/>
                <a:gd name="T5" fmla="*/ 38 h 108"/>
                <a:gd name="T6" fmla="*/ 91 w 260"/>
                <a:gd name="T7" fmla="*/ 14 h 108"/>
                <a:gd name="T8" fmla="*/ 127 w 260"/>
                <a:gd name="T9" fmla="*/ 35 h 108"/>
                <a:gd name="T10" fmla="*/ 180 w 260"/>
                <a:gd name="T11" fmla="*/ 0 h 108"/>
                <a:gd name="T12" fmla="*/ 207 w 260"/>
                <a:gd name="T13" fmla="*/ 59 h 108"/>
                <a:gd name="T14" fmla="*/ 254 w 260"/>
                <a:gd name="T15" fmla="*/ 41 h 108"/>
                <a:gd name="T16" fmla="*/ 260 w 260"/>
                <a:gd name="T17" fmla="*/ 108 h 108"/>
                <a:gd name="T18" fmla="*/ 243 w 260"/>
                <a:gd name="T19" fmla="*/ 77 h 108"/>
                <a:gd name="T20" fmla="*/ 183 w 260"/>
                <a:gd name="T21" fmla="*/ 88 h 108"/>
                <a:gd name="T22" fmla="*/ 176 w 260"/>
                <a:gd name="T23" fmla="*/ 41 h 108"/>
                <a:gd name="T24" fmla="*/ 133 w 260"/>
                <a:gd name="T25" fmla="*/ 69 h 108"/>
                <a:gd name="T26" fmla="*/ 105 w 260"/>
                <a:gd name="T27" fmla="*/ 45 h 108"/>
                <a:gd name="T28" fmla="*/ 80 w 260"/>
                <a:gd name="T29" fmla="*/ 72 h 108"/>
                <a:gd name="T30" fmla="*/ 46 w 260"/>
                <a:gd name="T31" fmla="*/ 38 h 108"/>
                <a:gd name="T32" fmla="*/ 0 w 260"/>
                <a:gd name="T33" fmla="*/ 80 h 108"/>
                <a:gd name="T34" fmla="*/ 11 w 260"/>
                <a:gd name="T35" fmla="*/ 52 h 108"/>
                <a:gd name="T36" fmla="*/ 11 w 260"/>
                <a:gd name="T37" fmla="*/ 52 h 108"/>
                <a:gd name="T38" fmla="*/ 11 w 260"/>
                <a:gd name="T39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108">
                  <a:moveTo>
                    <a:pt x="11" y="52"/>
                  </a:moveTo>
                  <a:lnTo>
                    <a:pt x="36" y="17"/>
                  </a:lnTo>
                  <a:lnTo>
                    <a:pt x="77" y="38"/>
                  </a:lnTo>
                  <a:lnTo>
                    <a:pt x="91" y="14"/>
                  </a:lnTo>
                  <a:lnTo>
                    <a:pt x="127" y="35"/>
                  </a:lnTo>
                  <a:lnTo>
                    <a:pt x="180" y="0"/>
                  </a:lnTo>
                  <a:lnTo>
                    <a:pt x="207" y="59"/>
                  </a:lnTo>
                  <a:lnTo>
                    <a:pt x="254" y="41"/>
                  </a:lnTo>
                  <a:lnTo>
                    <a:pt x="260" y="108"/>
                  </a:lnTo>
                  <a:lnTo>
                    <a:pt x="243" y="77"/>
                  </a:lnTo>
                  <a:lnTo>
                    <a:pt x="183" y="88"/>
                  </a:lnTo>
                  <a:lnTo>
                    <a:pt x="176" y="41"/>
                  </a:lnTo>
                  <a:lnTo>
                    <a:pt x="133" y="69"/>
                  </a:lnTo>
                  <a:lnTo>
                    <a:pt x="105" y="45"/>
                  </a:lnTo>
                  <a:lnTo>
                    <a:pt x="80" y="72"/>
                  </a:lnTo>
                  <a:lnTo>
                    <a:pt x="46" y="38"/>
                  </a:lnTo>
                  <a:lnTo>
                    <a:pt x="0" y="80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7" name="Freeform 65"/>
            <p:cNvSpPr>
              <a:spLocks/>
            </p:cNvSpPr>
            <p:nvPr/>
          </p:nvSpPr>
          <p:spPr bwMode="auto">
            <a:xfrm>
              <a:off x="1255" y="3332"/>
              <a:ext cx="141" cy="72"/>
            </a:xfrm>
            <a:custGeom>
              <a:avLst/>
              <a:gdLst>
                <a:gd name="T0" fmla="*/ 121 w 282"/>
                <a:gd name="T1" fmla="*/ 0 h 144"/>
                <a:gd name="T2" fmla="*/ 71 w 282"/>
                <a:gd name="T3" fmla="*/ 39 h 144"/>
                <a:gd name="T4" fmla="*/ 0 w 282"/>
                <a:gd name="T5" fmla="*/ 42 h 144"/>
                <a:gd name="T6" fmla="*/ 25 w 282"/>
                <a:gd name="T7" fmla="*/ 96 h 144"/>
                <a:gd name="T8" fmla="*/ 93 w 282"/>
                <a:gd name="T9" fmla="*/ 75 h 144"/>
                <a:gd name="T10" fmla="*/ 54 w 282"/>
                <a:gd name="T11" fmla="*/ 124 h 144"/>
                <a:gd name="T12" fmla="*/ 93 w 282"/>
                <a:gd name="T13" fmla="*/ 144 h 144"/>
                <a:gd name="T14" fmla="*/ 155 w 282"/>
                <a:gd name="T15" fmla="*/ 75 h 144"/>
                <a:gd name="T16" fmla="*/ 162 w 282"/>
                <a:gd name="T17" fmla="*/ 138 h 144"/>
                <a:gd name="T18" fmla="*/ 282 w 282"/>
                <a:gd name="T19" fmla="*/ 138 h 144"/>
                <a:gd name="T20" fmla="*/ 209 w 282"/>
                <a:gd name="T21" fmla="*/ 113 h 144"/>
                <a:gd name="T22" fmla="*/ 166 w 282"/>
                <a:gd name="T23" fmla="*/ 22 h 144"/>
                <a:gd name="T24" fmla="*/ 116 w 282"/>
                <a:gd name="T25" fmla="*/ 89 h 144"/>
                <a:gd name="T26" fmla="*/ 113 w 282"/>
                <a:gd name="T27" fmla="*/ 42 h 144"/>
                <a:gd name="T28" fmla="*/ 121 w 282"/>
                <a:gd name="T29" fmla="*/ 0 h 144"/>
                <a:gd name="T30" fmla="*/ 121 w 282"/>
                <a:gd name="T31" fmla="*/ 0 h 144"/>
                <a:gd name="T32" fmla="*/ 121 w 282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44">
                  <a:moveTo>
                    <a:pt x="121" y="0"/>
                  </a:moveTo>
                  <a:lnTo>
                    <a:pt x="71" y="39"/>
                  </a:lnTo>
                  <a:lnTo>
                    <a:pt x="0" y="42"/>
                  </a:lnTo>
                  <a:lnTo>
                    <a:pt x="25" y="96"/>
                  </a:lnTo>
                  <a:lnTo>
                    <a:pt x="93" y="75"/>
                  </a:lnTo>
                  <a:lnTo>
                    <a:pt x="54" y="124"/>
                  </a:lnTo>
                  <a:lnTo>
                    <a:pt x="93" y="144"/>
                  </a:lnTo>
                  <a:lnTo>
                    <a:pt x="155" y="75"/>
                  </a:lnTo>
                  <a:lnTo>
                    <a:pt x="162" y="138"/>
                  </a:lnTo>
                  <a:lnTo>
                    <a:pt x="282" y="138"/>
                  </a:lnTo>
                  <a:lnTo>
                    <a:pt x="209" y="113"/>
                  </a:lnTo>
                  <a:lnTo>
                    <a:pt x="166" y="22"/>
                  </a:lnTo>
                  <a:lnTo>
                    <a:pt x="116" y="89"/>
                  </a:lnTo>
                  <a:lnTo>
                    <a:pt x="113" y="4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8" name="Freeform 66"/>
            <p:cNvSpPr>
              <a:spLocks/>
            </p:cNvSpPr>
            <p:nvPr/>
          </p:nvSpPr>
          <p:spPr bwMode="auto">
            <a:xfrm>
              <a:off x="1389" y="3338"/>
              <a:ext cx="35" cy="62"/>
            </a:xfrm>
            <a:custGeom>
              <a:avLst/>
              <a:gdLst>
                <a:gd name="T0" fmla="*/ 69 w 69"/>
                <a:gd name="T1" fmla="*/ 61 h 124"/>
                <a:gd name="T2" fmla="*/ 42 w 69"/>
                <a:gd name="T3" fmla="*/ 0 h 124"/>
                <a:gd name="T4" fmla="*/ 0 w 69"/>
                <a:gd name="T5" fmla="*/ 81 h 124"/>
                <a:gd name="T6" fmla="*/ 42 w 69"/>
                <a:gd name="T7" fmla="*/ 64 h 124"/>
                <a:gd name="T8" fmla="*/ 52 w 69"/>
                <a:gd name="T9" fmla="*/ 124 h 124"/>
                <a:gd name="T10" fmla="*/ 69 w 69"/>
                <a:gd name="T11" fmla="*/ 61 h 124"/>
                <a:gd name="T12" fmla="*/ 69 w 69"/>
                <a:gd name="T13" fmla="*/ 61 h 124"/>
                <a:gd name="T14" fmla="*/ 69 w 69"/>
                <a:gd name="T15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24">
                  <a:moveTo>
                    <a:pt x="69" y="61"/>
                  </a:moveTo>
                  <a:lnTo>
                    <a:pt x="42" y="0"/>
                  </a:lnTo>
                  <a:lnTo>
                    <a:pt x="0" y="81"/>
                  </a:lnTo>
                  <a:lnTo>
                    <a:pt x="42" y="64"/>
                  </a:lnTo>
                  <a:lnTo>
                    <a:pt x="52" y="124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59" name="Freeform 67"/>
            <p:cNvSpPr>
              <a:spLocks/>
            </p:cNvSpPr>
            <p:nvPr/>
          </p:nvSpPr>
          <p:spPr bwMode="auto">
            <a:xfrm>
              <a:off x="2084" y="3266"/>
              <a:ext cx="88" cy="76"/>
            </a:xfrm>
            <a:custGeom>
              <a:avLst/>
              <a:gdLst>
                <a:gd name="T0" fmla="*/ 59 w 175"/>
                <a:gd name="T1" fmla="*/ 106 h 152"/>
                <a:gd name="T2" fmla="*/ 45 w 175"/>
                <a:gd name="T3" fmla="*/ 70 h 152"/>
                <a:gd name="T4" fmla="*/ 0 w 175"/>
                <a:gd name="T5" fmla="*/ 78 h 152"/>
                <a:gd name="T6" fmla="*/ 28 w 175"/>
                <a:gd name="T7" fmla="*/ 39 h 152"/>
                <a:gd name="T8" fmla="*/ 73 w 175"/>
                <a:gd name="T9" fmla="*/ 56 h 152"/>
                <a:gd name="T10" fmla="*/ 70 w 175"/>
                <a:gd name="T11" fmla="*/ 0 h 152"/>
                <a:gd name="T12" fmla="*/ 95 w 175"/>
                <a:gd name="T13" fmla="*/ 39 h 152"/>
                <a:gd name="T14" fmla="*/ 136 w 175"/>
                <a:gd name="T15" fmla="*/ 14 h 152"/>
                <a:gd name="T16" fmla="*/ 109 w 175"/>
                <a:gd name="T17" fmla="*/ 84 h 152"/>
                <a:gd name="T18" fmla="*/ 144 w 175"/>
                <a:gd name="T19" fmla="*/ 78 h 152"/>
                <a:gd name="T20" fmla="*/ 175 w 175"/>
                <a:gd name="T21" fmla="*/ 138 h 152"/>
                <a:gd name="T22" fmla="*/ 109 w 175"/>
                <a:gd name="T23" fmla="*/ 116 h 152"/>
                <a:gd name="T24" fmla="*/ 115 w 175"/>
                <a:gd name="T25" fmla="*/ 152 h 152"/>
                <a:gd name="T26" fmla="*/ 6 w 175"/>
                <a:gd name="T27" fmla="*/ 138 h 152"/>
                <a:gd name="T28" fmla="*/ 59 w 175"/>
                <a:gd name="T29" fmla="*/ 106 h 152"/>
                <a:gd name="T30" fmla="*/ 59 w 175"/>
                <a:gd name="T31" fmla="*/ 106 h 152"/>
                <a:gd name="T32" fmla="*/ 59 w 175"/>
                <a:gd name="T33" fmla="*/ 10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52">
                  <a:moveTo>
                    <a:pt x="59" y="106"/>
                  </a:moveTo>
                  <a:lnTo>
                    <a:pt x="45" y="70"/>
                  </a:lnTo>
                  <a:lnTo>
                    <a:pt x="0" y="78"/>
                  </a:lnTo>
                  <a:lnTo>
                    <a:pt x="28" y="39"/>
                  </a:lnTo>
                  <a:lnTo>
                    <a:pt x="73" y="56"/>
                  </a:lnTo>
                  <a:lnTo>
                    <a:pt x="70" y="0"/>
                  </a:lnTo>
                  <a:lnTo>
                    <a:pt x="95" y="39"/>
                  </a:lnTo>
                  <a:lnTo>
                    <a:pt x="136" y="14"/>
                  </a:lnTo>
                  <a:lnTo>
                    <a:pt x="109" y="84"/>
                  </a:lnTo>
                  <a:lnTo>
                    <a:pt x="144" y="78"/>
                  </a:lnTo>
                  <a:lnTo>
                    <a:pt x="175" y="138"/>
                  </a:lnTo>
                  <a:lnTo>
                    <a:pt x="109" y="116"/>
                  </a:lnTo>
                  <a:lnTo>
                    <a:pt x="115" y="152"/>
                  </a:lnTo>
                  <a:lnTo>
                    <a:pt x="6" y="138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0" name="Freeform 68"/>
            <p:cNvSpPr>
              <a:spLocks/>
            </p:cNvSpPr>
            <p:nvPr/>
          </p:nvSpPr>
          <p:spPr bwMode="auto">
            <a:xfrm>
              <a:off x="2274" y="3310"/>
              <a:ext cx="117" cy="63"/>
            </a:xfrm>
            <a:custGeom>
              <a:avLst/>
              <a:gdLst>
                <a:gd name="T0" fmla="*/ 27 w 235"/>
                <a:gd name="T1" fmla="*/ 20 h 126"/>
                <a:gd name="T2" fmla="*/ 55 w 235"/>
                <a:gd name="T3" fmla="*/ 0 h 126"/>
                <a:gd name="T4" fmla="*/ 74 w 235"/>
                <a:gd name="T5" fmla="*/ 38 h 126"/>
                <a:gd name="T6" fmla="*/ 154 w 235"/>
                <a:gd name="T7" fmla="*/ 10 h 126"/>
                <a:gd name="T8" fmla="*/ 168 w 235"/>
                <a:gd name="T9" fmla="*/ 83 h 126"/>
                <a:gd name="T10" fmla="*/ 235 w 235"/>
                <a:gd name="T11" fmla="*/ 91 h 126"/>
                <a:gd name="T12" fmla="*/ 207 w 235"/>
                <a:gd name="T13" fmla="*/ 126 h 126"/>
                <a:gd name="T14" fmla="*/ 199 w 235"/>
                <a:gd name="T15" fmla="*/ 102 h 126"/>
                <a:gd name="T16" fmla="*/ 137 w 235"/>
                <a:gd name="T17" fmla="*/ 111 h 126"/>
                <a:gd name="T18" fmla="*/ 137 w 235"/>
                <a:gd name="T19" fmla="*/ 44 h 126"/>
                <a:gd name="T20" fmla="*/ 55 w 235"/>
                <a:gd name="T21" fmla="*/ 66 h 126"/>
                <a:gd name="T22" fmla="*/ 49 w 235"/>
                <a:gd name="T23" fmla="*/ 30 h 126"/>
                <a:gd name="T24" fmla="*/ 0 w 235"/>
                <a:gd name="T25" fmla="*/ 34 h 126"/>
                <a:gd name="T26" fmla="*/ 27 w 235"/>
                <a:gd name="T27" fmla="*/ 20 h 126"/>
                <a:gd name="T28" fmla="*/ 27 w 235"/>
                <a:gd name="T29" fmla="*/ 20 h 126"/>
                <a:gd name="T30" fmla="*/ 27 w 235"/>
                <a:gd name="T3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126">
                  <a:moveTo>
                    <a:pt x="27" y="20"/>
                  </a:moveTo>
                  <a:lnTo>
                    <a:pt x="55" y="0"/>
                  </a:lnTo>
                  <a:lnTo>
                    <a:pt x="74" y="38"/>
                  </a:lnTo>
                  <a:lnTo>
                    <a:pt x="154" y="10"/>
                  </a:lnTo>
                  <a:lnTo>
                    <a:pt x="168" y="83"/>
                  </a:lnTo>
                  <a:lnTo>
                    <a:pt x="235" y="91"/>
                  </a:lnTo>
                  <a:lnTo>
                    <a:pt x="207" y="126"/>
                  </a:lnTo>
                  <a:lnTo>
                    <a:pt x="199" y="102"/>
                  </a:lnTo>
                  <a:lnTo>
                    <a:pt x="137" y="111"/>
                  </a:lnTo>
                  <a:lnTo>
                    <a:pt x="137" y="44"/>
                  </a:lnTo>
                  <a:lnTo>
                    <a:pt x="55" y="66"/>
                  </a:lnTo>
                  <a:lnTo>
                    <a:pt x="49" y="30"/>
                  </a:lnTo>
                  <a:lnTo>
                    <a:pt x="0" y="34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1" name="Freeform 69"/>
            <p:cNvSpPr>
              <a:spLocks/>
            </p:cNvSpPr>
            <p:nvPr/>
          </p:nvSpPr>
          <p:spPr bwMode="auto">
            <a:xfrm>
              <a:off x="2385" y="3287"/>
              <a:ext cx="68" cy="81"/>
            </a:xfrm>
            <a:custGeom>
              <a:avLst/>
              <a:gdLst>
                <a:gd name="T0" fmla="*/ 0 w 138"/>
                <a:gd name="T1" fmla="*/ 89 h 161"/>
                <a:gd name="T2" fmla="*/ 28 w 138"/>
                <a:gd name="T3" fmla="*/ 68 h 161"/>
                <a:gd name="T4" fmla="*/ 63 w 138"/>
                <a:gd name="T5" fmla="*/ 122 h 161"/>
                <a:gd name="T6" fmla="*/ 102 w 138"/>
                <a:gd name="T7" fmla="*/ 0 h 161"/>
                <a:gd name="T8" fmla="*/ 119 w 138"/>
                <a:gd name="T9" fmla="*/ 18 h 161"/>
                <a:gd name="T10" fmla="*/ 88 w 138"/>
                <a:gd name="T11" fmla="*/ 117 h 161"/>
                <a:gd name="T12" fmla="*/ 110 w 138"/>
                <a:gd name="T13" fmla="*/ 108 h 161"/>
                <a:gd name="T14" fmla="*/ 138 w 138"/>
                <a:gd name="T15" fmla="*/ 161 h 161"/>
                <a:gd name="T16" fmla="*/ 105 w 138"/>
                <a:gd name="T17" fmla="*/ 139 h 161"/>
                <a:gd name="T18" fmla="*/ 53 w 138"/>
                <a:gd name="T19" fmla="*/ 161 h 161"/>
                <a:gd name="T20" fmla="*/ 33 w 138"/>
                <a:gd name="T21" fmla="*/ 94 h 161"/>
                <a:gd name="T22" fmla="*/ 0 w 138"/>
                <a:gd name="T23" fmla="*/ 89 h 161"/>
                <a:gd name="T24" fmla="*/ 0 w 138"/>
                <a:gd name="T25" fmla="*/ 89 h 161"/>
                <a:gd name="T26" fmla="*/ 0 w 138"/>
                <a:gd name="T27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61">
                  <a:moveTo>
                    <a:pt x="0" y="89"/>
                  </a:moveTo>
                  <a:lnTo>
                    <a:pt x="28" y="68"/>
                  </a:lnTo>
                  <a:lnTo>
                    <a:pt x="63" y="122"/>
                  </a:lnTo>
                  <a:lnTo>
                    <a:pt x="102" y="0"/>
                  </a:lnTo>
                  <a:lnTo>
                    <a:pt x="119" y="18"/>
                  </a:lnTo>
                  <a:lnTo>
                    <a:pt x="88" y="117"/>
                  </a:lnTo>
                  <a:lnTo>
                    <a:pt x="110" y="108"/>
                  </a:lnTo>
                  <a:lnTo>
                    <a:pt x="138" y="161"/>
                  </a:lnTo>
                  <a:lnTo>
                    <a:pt x="105" y="139"/>
                  </a:lnTo>
                  <a:lnTo>
                    <a:pt x="53" y="161"/>
                  </a:lnTo>
                  <a:lnTo>
                    <a:pt x="33" y="9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2" name="Freeform 70"/>
            <p:cNvSpPr>
              <a:spLocks/>
            </p:cNvSpPr>
            <p:nvPr/>
          </p:nvSpPr>
          <p:spPr bwMode="auto">
            <a:xfrm>
              <a:off x="2175" y="3167"/>
              <a:ext cx="131" cy="197"/>
            </a:xfrm>
            <a:custGeom>
              <a:avLst/>
              <a:gdLst>
                <a:gd name="T0" fmla="*/ 79 w 260"/>
                <a:gd name="T1" fmla="*/ 356 h 393"/>
                <a:gd name="T2" fmla="*/ 42 w 260"/>
                <a:gd name="T3" fmla="*/ 312 h 393"/>
                <a:gd name="T4" fmla="*/ 0 w 260"/>
                <a:gd name="T5" fmla="*/ 371 h 393"/>
                <a:gd name="T6" fmla="*/ 42 w 260"/>
                <a:gd name="T7" fmla="*/ 340 h 393"/>
                <a:gd name="T8" fmla="*/ 88 w 260"/>
                <a:gd name="T9" fmla="*/ 393 h 393"/>
                <a:gd name="T10" fmla="*/ 105 w 260"/>
                <a:gd name="T11" fmla="*/ 348 h 393"/>
                <a:gd name="T12" fmla="*/ 172 w 260"/>
                <a:gd name="T13" fmla="*/ 340 h 393"/>
                <a:gd name="T14" fmla="*/ 147 w 260"/>
                <a:gd name="T15" fmla="*/ 308 h 393"/>
                <a:gd name="T16" fmla="*/ 144 w 260"/>
                <a:gd name="T17" fmla="*/ 189 h 393"/>
                <a:gd name="T18" fmla="*/ 257 w 260"/>
                <a:gd name="T19" fmla="*/ 179 h 393"/>
                <a:gd name="T20" fmla="*/ 260 w 260"/>
                <a:gd name="T21" fmla="*/ 31 h 393"/>
                <a:gd name="T22" fmla="*/ 147 w 260"/>
                <a:gd name="T23" fmla="*/ 31 h 393"/>
                <a:gd name="T24" fmla="*/ 136 w 260"/>
                <a:gd name="T25" fmla="*/ 3 h 393"/>
                <a:gd name="T26" fmla="*/ 105 w 260"/>
                <a:gd name="T27" fmla="*/ 0 h 393"/>
                <a:gd name="T28" fmla="*/ 113 w 260"/>
                <a:gd name="T29" fmla="*/ 32 h 393"/>
                <a:gd name="T30" fmla="*/ 28 w 260"/>
                <a:gd name="T31" fmla="*/ 34 h 393"/>
                <a:gd name="T32" fmla="*/ 221 w 260"/>
                <a:gd name="T33" fmla="*/ 105 h 393"/>
                <a:gd name="T34" fmla="*/ 53 w 260"/>
                <a:gd name="T35" fmla="*/ 168 h 393"/>
                <a:gd name="T36" fmla="*/ 6 w 260"/>
                <a:gd name="T37" fmla="*/ 83 h 393"/>
                <a:gd name="T38" fmla="*/ 14 w 260"/>
                <a:gd name="T39" fmla="*/ 196 h 393"/>
                <a:gd name="T40" fmla="*/ 118 w 260"/>
                <a:gd name="T41" fmla="*/ 195 h 393"/>
                <a:gd name="T42" fmla="*/ 119 w 260"/>
                <a:gd name="T43" fmla="*/ 315 h 393"/>
                <a:gd name="T44" fmla="*/ 88 w 260"/>
                <a:gd name="T45" fmla="*/ 308 h 393"/>
                <a:gd name="T46" fmla="*/ 79 w 260"/>
                <a:gd name="T47" fmla="*/ 356 h 393"/>
                <a:gd name="T48" fmla="*/ 79 w 260"/>
                <a:gd name="T49" fmla="*/ 356 h 393"/>
                <a:gd name="T50" fmla="*/ 79 w 260"/>
                <a:gd name="T51" fmla="*/ 35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93">
                  <a:moveTo>
                    <a:pt x="79" y="356"/>
                  </a:moveTo>
                  <a:lnTo>
                    <a:pt x="42" y="312"/>
                  </a:lnTo>
                  <a:lnTo>
                    <a:pt x="0" y="371"/>
                  </a:lnTo>
                  <a:lnTo>
                    <a:pt x="42" y="340"/>
                  </a:lnTo>
                  <a:lnTo>
                    <a:pt x="88" y="393"/>
                  </a:lnTo>
                  <a:lnTo>
                    <a:pt x="105" y="348"/>
                  </a:lnTo>
                  <a:lnTo>
                    <a:pt x="172" y="340"/>
                  </a:lnTo>
                  <a:lnTo>
                    <a:pt x="147" y="308"/>
                  </a:lnTo>
                  <a:lnTo>
                    <a:pt x="144" y="189"/>
                  </a:lnTo>
                  <a:lnTo>
                    <a:pt x="257" y="179"/>
                  </a:lnTo>
                  <a:lnTo>
                    <a:pt x="260" y="31"/>
                  </a:lnTo>
                  <a:lnTo>
                    <a:pt x="147" y="31"/>
                  </a:lnTo>
                  <a:lnTo>
                    <a:pt x="136" y="3"/>
                  </a:lnTo>
                  <a:lnTo>
                    <a:pt x="105" y="0"/>
                  </a:lnTo>
                  <a:lnTo>
                    <a:pt x="113" y="32"/>
                  </a:lnTo>
                  <a:lnTo>
                    <a:pt x="28" y="34"/>
                  </a:lnTo>
                  <a:lnTo>
                    <a:pt x="221" y="105"/>
                  </a:lnTo>
                  <a:lnTo>
                    <a:pt x="53" y="168"/>
                  </a:lnTo>
                  <a:lnTo>
                    <a:pt x="6" y="83"/>
                  </a:lnTo>
                  <a:lnTo>
                    <a:pt x="14" y="196"/>
                  </a:lnTo>
                  <a:lnTo>
                    <a:pt x="118" y="195"/>
                  </a:lnTo>
                  <a:lnTo>
                    <a:pt x="119" y="315"/>
                  </a:lnTo>
                  <a:lnTo>
                    <a:pt x="88" y="308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79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3" name="Freeform 71"/>
            <p:cNvSpPr>
              <a:spLocks/>
            </p:cNvSpPr>
            <p:nvPr/>
          </p:nvSpPr>
          <p:spPr bwMode="auto">
            <a:xfrm>
              <a:off x="680" y="2478"/>
              <a:ext cx="247" cy="1046"/>
            </a:xfrm>
            <a:custGeom>
              <a:avLst/>
              <a:gdLst>
                <a:gd name="T0" fmla="*/ 0 w 494"/>
                <a:gd name="T1" fmla="*/ 2079 h 2092"/>
                <a:gd name="T2" fmla="*/ 326 w 494"/>
                <a:gd name="T3" fmla="*/ 2092 h 2092"/>
                <a:gd name="T4" fmla="*/ 445 w 494"/>
                <a:gd name="T5" fmla="*/ 2001 h 2092"/>
                <a:gd name="T6" fmla="*/ 494 w 494"/>
                <a:gd name="T7" fmla="*/ 0 h 2092"/>
                <a:gd name="T8" fmla="*/ 304 w 494"/>
                <a:gd name="T9" fmla="*/ 522 h 2092"/>
                <a:gd name="T10" fmla="*/ 310 w 494"/>
                <a:gd name="T11" fmla="*/ 697 h 2092"/>
                <a:gd name="T12" fmla="*/ 381 w 494"/>
                <a:gd name="T13" fmla="*/ 663 h 2092"/>
                <a:gd name="T14" fmla="*/ 389 w 494"/>
                <a:gd name="T15" fmla="*/ 755 h 2092"/>
                <a:gd name="T16" fmla="*/ 318 w 494"/>
                <a:gd name="T17" fmla="*/ 838 h 2092"/>
                <a:gd name="T18" fmla="*/ 310 w 494"/>
                <a:gd name="T19" fmla="*/ 993 h 2092"/>
                <a:gd name="T20" fmla="*/ 367 w 494"/>
                <a:gd name="T21" fmla="*/ 959 h 2092"/>
                <a:gd name="T22" fmla="*/ 367 w 494"/>
                <a:gd name="T23" fmla="*/ 1050 h 2092"/>
                <a:gd name="T24" fmla="*/ 417 w 494"/>
                <a:gd name="T25" fmla="*/ 1050 h 2092"/>
                <a:gd name="T26" fmla="*/ 423 w 494"/>
                <a:gd name="T27" fmla="*/ 1156 h 2092"/>
                <a:gd name="T28" fmla="*/ 360 w 494"/>
                <a:gd name="T29" fmla="*/ 1205 h 2092"/>
                <a:gd name="T30" fmla="*/ 353 w 494"/>
                <a:gd name="T31" fmla="*/ 1346 h 2092"/>
                <a:gd name="T32" fmla="*/ 395 w 494"/>
                <a:gd name="T33" fmla="*/ 1332 h 2092"/>
                <a:gd name="T34" fmla="*/ 403 w 494"/>
                <a:gd name="T35" fmla="*/ 1424 h 2092"/>
                <a:gd name="T36" fmla="*/ 326 w 494"/>
                <a:gd name="T37" fmla="*/ 1493 h 2092"/>
                <a:gd name="T38" fmla="*/ 332 w 494"/>
                <a:gd name="T39" fmla="*/ 1860 h 2092"/>
                <a:gd name="T40" fmla="*/ 248 w 494"/>
                <a:gd name="T41" fmla="*/ 1874 h 2092"/>
                <a:gd name="T42" fmla="*/ 248 w 494"/>
                <a:gd name="T43" fmla="*/ 1924 h 2092"/>
                <a:gd name="T44" fmla="*/ 177 w 494"/>
                <a:gd name="T45" fmla="*/ 1930 h 2092"/>
                <a:gd name="T46" fmla="*/ 177 w 494"/>
                <a:gd name="T47" fmla="*/ 1979 h 2092"/>
                <a:gd name="T48" fmla="*/ 254 w 494"/>
                <a:gd name="T49" fmla="*/ 1993 h 2092"/>
                <a:gd name="T50" fmla="*/ 248 w 494"/>
                <a:gd name="T51" fmla="*/ 2043 h 2092"/>
                <a:gd name="T52" fmla="*/ 72 w 494"/>
                <a:gd name="T53" fmla="*/ 2029 h 2092"/>
                <a:gd name="T54" fmla="*/ 0 w 494"/>
                <a:gd name="T55" fmla="*/ 2079 h 2092"/>
                <a:gd name="T56" fmla="*/ 0 w 494"/>
                <a:gd name="T57" fmla="*/ 2079 h 2092"/>
                <a:gd name="T58" fmla="*/ 0 w 494"/>
                <a:gd name="T59" fmla="*/ 2079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4" h="2092">
                  <a:moveTo>
                    <a:pt x="0" y="2079"/>
                  </a:moveTo>
                  <a:lnTo>
                    <a:pt x="326" y="2092"/>
                  </a:lnTo>
                  <a:lnTo>
                    <a:pt x="445" y="2001"/>
                  </a:lnTo>
                  <a:lnTo>
                    <a:pt x="494" y="0"/>
                  </a:lnTo>
                  <a:lnTo>
                    <a:pt x="304" y="522"/>
                  </a:lnTo>
                  <a:lnTo>
                    <a:pt x="310" y="697"/>
                  </a:lnTo>
                  <a:lnTo>
                    <a:pt x="381" y="663"/>
                  </a:lnTo>
                  <a:lnTo>
                    <a:pt x="389" y="755"/>
                  </a:lnTo>
                  <a:lnTo>
                    <a:pt x="318" y="838"/>
                  </a:lnTo>
                  <a:lnTo>
                    <a:pt x="310" y="993"/>
                  </a:lnTo>
                  <a:lnTo>
                    <a:pt x="367" y="959"/>
                  </a:lnTo>
                  <a:lnTo>
                    <a:pt x="367" y="1050"/>
                  </a:lnTo>
                  <a:lnTo>
                    <a:pt x="417" y="1050"/>
                  </a:lnTo>
                  <a:lnTo>
                    <a:pt x="423" y="1156"/>
                  </a:lnTo>
                  <a:lnTo>
                    <a:pt x="360" y="1205"/>
                  </a:lnTo>
                  <a:lnTo>
                    <a:pt x="353" y="1346"/>
                  </a:lnTo>
                  <a:lnTo>
                    <a:pt x="395" y="1332"/>
                  </a:lnTo>
                  <a:lnTo>
                    <a:pt x="403" y="1424"/>
                  </a:lnTo>
                  <a:lnTo>
                    <a:pt x="326" y="1493"/>
                  </a:lnTo>
                  <a:lnTo>
                    <a:pt x="332" y="1860"/>
                  </a:lnTo>
                  <a:lnTo>
                    <a:pt x="248" y="1874"/>
                  </a:lnTo>
                  <a:lnTo>
                    <a:pt x="248" y="1924"/>
                  </a:lnTo>
                  <a:lnTo>
                    <a:pt x="177" y="1930"/>
                  </a:lnTo>
                  <a:lnTo>
                    <a:pt x="177" y="1979"/>
                  </a:lnTo>
                  <a:lnTo>
                    <a:pt x="254" y="1993"/>
                  </a:lnTo>
                  <a:lnTo>
                    <a:pt x="248" y="2043"/>
                  </a:lnTo>
                  <a:lnTo>
                    <a:pt x="72" y="2029"/>
                  </a:lnTo>
                  <a:lnTo>
                    <a:pt x="0" y="2079"/>
                  </a:lnTo>
                  <a:lnTo>
                    <a:pt x="0" y="2079"/>
                  </a:lnTo>
                  <a:lnTo>
                    <a:pt x="0" y="2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4" name="Freeform 72"/>
            <p:cNvSpPr>
              <a:spLocks/>
            </p:cNvSpPr>
            <p:nvPr/>
          </p:nvSpPr>
          <p:spPr bwMode="auto">
            <a:xfrm>
              <a:off x="2557" y="2959"/>
              <a:ext cx="116" cy="66"/>
            </a:xfrm>
            <a:custGeom>
              <a:avLst/>
              <a:gdLst>
                <a:gd name="T0" fmla="*/ 183 w 231"/>
                <a:gd name="T1" fmla="*/ 0 h 132"/>
                <a:gd name="T2" fmla="*/ 216 w 231"/>
                <a:gd name="T3" fmla="*/ 42 h 132"/>
                <a:gd name="T4" fmla="*/ 231 w 231"/>
                <a:gd name="T5" fmla="*/ 132 h 132"/>
                <a:gd name="T6" fmla="*/ 31 w 231"/>
                <a:gd name="T7" fmla="*/ 121 h 132"/>
                <a:gd name="T8" fmla="*/ 0 w 231"/>
                <a:gd name="T9" fmla="*/ 84 h 132"/>
                <a:gd name="T10" fmla="*/ 178 w 231"/>
                <a:gd name="T11" fmla="*/ 90 h 132"/>
                <a:gd name="T12" fmla="*/ 183 w 231"/>
                <a:gd name="T13" fmla="*/ 0 h 132"/>
                <a:gd name="T14" fmla="*/ 183 w 231"/>
                <a:gd name="T15" fmla="*/ 0 h 132"/>
                <a:gd name="T16" fmla="*/ 183 w 23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32">
                  <a:moveTo>
                    <a:pt x="183" y="0"/>
                  </a:moveTo>
                  <a:lnTo>
                    <a:pt x="216" y="42"/>
                  </a:lnTo>
                  <a:lnTo>
                    <a:pt x="231" y="132"/>
                  </a:lnTo>
                  <a:lnTo>
                    <a:pt x="31" y="121"/>
                  </a:lnTo>
                  <a:lnTo>
                    <a:pt x="0" y="84"/>
                  </a:lnTo>
                  <a:lnTo>
                    <a:pt x="178" y="9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5" name="Freeform 73"/>
            <p:cNvSpPr>
              <a:spLocks/>
            </p:cNvSpPr>
            <p:nvPr/>
          </p:nvSpPr>
          <p:spPr bwMode="auto">
            <a:xfrm>
              <a:off x="1139" y="2305"/>
              <a:ext cx="121" cy="73"/>
            </a:xfrm>
            <a:custGeom>
              <a:avLst/>
              <a:gdLst>
                <a:gd name="T0" fmla="*/ 0 w 241"/>
                <a:gd name="T1" fmla="*/ 100 h 147"/>
                <a:gd name="T2" fmla="*/ 199 w 241"/>
                <a:gd name="T3" fmla="*/ 100 h 147"/>
                <a:gd name="T4" fmla="*/ 210 w 241"/>
                <a:gd name="T5" fmla="*/ 0 h 147"/>
                <a:gd name="T6" fmla="*/ 236 w 241"/>
                <a:gd name="T7" fmla="*/ 37 h 147"/>
                <a:gd name="T8" fmla="*/ 241 w 241"/>
                <a:gd name="T9" fmla="*/ 142 h 147"/>
                <a:gd name="T10" fmla="*/ 32 w 241"/>
                <a:gd name="T11" fmla="*/ 147 h 147"/>
                <a:gd name="T12" fmla="*/ 0 w 241"/>
                <a:gd name="T13" fmla="*/ 100 h 147"/>
                <a:gd name="T14" fmla="*/ 0 w 241"/>
                <a:gd name="T15" fmla="*/ 100 h 147"/>
                <a:gd name="T16" fmla="*/ 0 w 241"/>
                <a:gd name="T17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7">
                  <a:moveTo>
                    <a:pt x="0" y="100"/>
                  </a:moveTo>
                  <a:lnTo>
                    <a:pt x="199" y="100"/>
                  </a:lnTo>
                  <a:lnTo>
                    <a:pt x="210" y="0"/>
                  </a:lnTo>
                  <a:lnTo>
                    <a:pt x="236" y="37"/>
                  </a:lnTo>
                  <a:lnTo>
                    <a:pt x="241" y="142"/>
                  </a:lnTo>
                  <a:lnTo>
                    <a:pt x="32" y="14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6" name="Freeform 74"/>
            <p:cNvSpPr>
              <a:spLocks/>
            </p:cNvSpPr>
            <p:nvPr/>
          </p:nvSpPr>
          <p:spPr bwMode="auto">
            <a:xfrm>
              <a:off x="1918" y="2347"/>
              <a:ext cx="310" cy="109"/>
            </a:xfrm>
            <a:custGeom>
              <a:avLst/>
              <a:gdLst>
                <a:gd name="T0" fmla="*/ 336 w 619"/>
                <a:gd name="T1" fmla="*/ 0 h 217"/>
                <a:gd name="T2" fmla="*/ 336 w 619"/>
                <a:gd name="T3" fmla="*/ 80 h 217"/>
                <a:gd name="T4" fmla="*/ 178 w 619"/>
                <a:gd name="T5" fmla="*/ 74 h 217"/>
                <a:gd name="T6" fmla="*/ 193 w 619"/>
                <a:gd name="T7" fmla="*/ 173 h 217"/>
                <a:gd name="T8" fmla="*/ 0 w 619"/>
                <a:gd name="T9" fmla="*/ 173 h 217"/>
                <a:gd name="T10" fmla="*/ 35 w 619"/>
                <a:gd name="T11" fmla="*/ 206 h 217"/>
                <a:gd name="T12" fmla="*/ 235 w 619"/>
                <a:gd name="T13" fmla="*/ 217 h 217"/>
                <a:gd name="T14" fmla="*/ 231 w 619"/>
                <a:gd name="T15" fmla="*/ 133 h 217"/>
                <a:gd name="T16" fmla="*/ 619 w 619"/>
                <a:gd name="T17" fmla="*/ 170 h 217"/>
                <a:gd name="T18" fmla="*/ 619 w 619"/>
                <a:gd name="T19" fmla="*/ 74 h 217"/>
                <a:gd name="T20" fmla="*/ 587 w 619"/>
                <a:gd name="T21" fmla="*/ 111 h 217"/>
                <a:gd name="T22" fmla="*/ 393 w 619"/>
                <a:gd name="T23" fmla="*/ 116 h 217"/>
                <a:gd name="T24" fmla="*/ 336 w 619"/>
                <a:gd name="T25" fmla="*/ 0 h 217"/>
                <a:gd name="T26" fmla="*/ 336 w 619"/>
                <a:gd name="T27" fmla="*/ 0 h 217"/>
                <a:gd name="T28" fmla="*/ 336 w 619"/>
                <a:gd name="T2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9" h="217">
                  <a:moveTo>
                    <a:pt x="336" y="0"/>
                  </a:moveTo>
                  <a:lnTo>
                    <a:pt x="336" y="80"/>
                  </a:lnTo>
                  <a:lnTo>
                    <a:pt x="178" y="74"/>
                  </a:lnTo>
                  <a:lnTo>
                    <a:pt x="193" y="173"/>
                  </a:lnTo>
                  <a:lnTo>
                    <a:pt x="0" y="173"/>
                  </a:lnTo>
                  <a:lnTo>
                    <a:pt x="35" y="206"/>
                  </a:lnTo>
                  <a:lnTo>
                    <a:pt x="235" y="217"/>
                  </a:lnTo>
                  <a:lnTo>
                    <a:pt x="231" y="133"/>
                  </a:lnTo>
                  <a:lnTo>
                    <a:pt x="619" y="170"/>
                  </a:lnTo>
                  <a:lnTo>
                    <a:pt x="619" y="74"/>
                  </a:lnTo>
                  <a:lnTo>
                    <a:pt x="587" y="111"/>
                  </a:lnTo>
                  <a:lnTo>
                    <a:pt x="393" y="116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7" name="Freeform 75"/>
            <p:cNvSpPr>
              <a:spLocks/>
            </p:cNvSpPr>
            <p:nvPr/>
          </p:nvSpPr>
          <p:spPr bwMode="auto">
            <a:xfrm>
              <a:off x="1387" y="2330"/>
              <a:ext cx="228" cy="113"/>
            </a:xfrm>
            <a:custGeom>
              <a:avLst/>
              <a:gdLst>
                <a:gd name="T0" fmla="*/ 0 w 457"/>
                <a:gd name="T1" fmla="*/ 173 h 226"/>
                <a:gd name="T2" fmla="*/ 211 w 457"/>
                <a:gd name="T3" fmla="*/ 178 h 226"/>
                <a:gd name="T4" fmla="*/ 211 w 457"/>
                <a:gd name="T5" fmla="*/ 89 h 226"/>
                <a:gd name="T6" fmla="*/ 410 w 457"/>
                <a:gd name="T7" fmla="*/ 89 h 226"/>
                <a:gd name="T8" fmla="*/ 426 w 457"/>
                <a:gd name="T9" fmla="*/ 0 h 226"/>
                <a:gd name="T10" fmla="*/ 457 w 457"/>
                <a:gd name="T11" fmla="*/ 120 h 226"/>
                <a:gd name="T12" fmla="*/ 273 w 457"/>
                <a:gd name="T13" fmla="*/ 136 h 226"/>
                <a:gd name="T14" fmla="*/ 268 w 457"/>
                <a:gd name="T15" fmla="*/ 226 h 226"/>
                <a:gd name="T16" fmla="*/ 53 w 457"/>
                <a:gd name="T17" fmla="*/ 220 h 226"/>
                <a:gd name="T18" fmla="*/ 0 w 457"/>
                <a:gd name="T19" fmla="*/ 173 h 226"/>
                <a:gd name="T20" fmla="*/ 0 w 457"/>
                <a:gd name="T21" fmla="*/ 173 h 226"/>
                <a:gd name="T22" fmla="*/ 0 w 457"/>
                <a:gd name="T23" fmla="*/ 1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" h="226">
                  <a:moveTo>
                    <a:pt x="0" y="173"/>
                  </a:moveTo>
                  <a:lnTo>
                    <a:pt x="211" y="178"/>
                  </a:lnTo>
                  <a:lnTo>
                    <a:pt x="211" y="89"/>
                  </a:lnTo>
                  <a:lnTo>
                    <a:pt x="410" y="89"/>
                  </a:lnTo>
                  <a:lnTo>
                    <a:pt x="426" y="0"/>
                  </a:lnTo>
                  <a:lnTo>
                    <a:pt x="457" y="120"/>
                  </a:lnTo>
                  <a:lnTo>
                    <a:pt x="273" y="136"/>
                  </a:lnTo>
                  <a:lnTo>
                    <a:pt x="268" y="226"/>
                  </a:lnTo>
                  <a:lnTo>
                    <a:pt x="53" y="220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8" name="Freeform 76"/>
            <p:cNvSpPr>
              <a:spLocks/>
            </p:cNvSpPr>
            <p:nvPr/>
          </p:nvSpPr>
          <p:spPr bwMode="auto">
            <a:xfrm>
              <a:off x="585" y="3760"/>
              <a:ext cx="2055" cy="85"/>
            </a:xfrm>
            <a:custGeom>
              <a:avLst/>
              <a:gdLst>
                <a:gd name="T0" fmla="*/ 100 w 4110"/>
                <a:gd name="T1" fmla="*/ 21 h 169"/>
                <a:gd name="T2" fmla="*/ 3588 w 4110"/>
                <a:gd name="T3" fmla="*/ 63 h 169"/>
                <a:gd name="T4" fmla="*/ 3652 w 4110"/>
                <a:gd name="T5" fmla="*/ 169 h 169"/>
                <a:gd name="T6" fmla="*/ 3638 w 4110"/>
                <a:gd name="T7" fmla="*/ 42 h 169"/>
                <a:gd name="T8" fmla="*/ 3726 w 4110"/>
                <a:gd name="T9" fmla="*/ 122 h 169"/>
                <a:gd name="T10" fmla="*/ 3734 w 4110"/>
                <a:gd name="T11" fmla="*/ 60 h 169"/>
                <a:gd name="T12" fmla="*/ 3814 w 4110"/>
                <a:gd name="T13" fmla="*/ 113 h 169"/>
                <a:gd name="T14" fmla="*/ 3817 w 4110"/>
                <a:gd name="T15" fmla="*/ 52 h 169"/>
                <a:gd name="T16" fmla="*/ 3884 w 4110"/>
                <a:gd name="T17" fmla="*/ 119 h 169"/>
                <a:gd name="T18" fmla="*/ 3878 w 4110"/>
                <a:gd name="T19" fmla="*/ 49 h 169"/>
                <a:gd name="T20" fmla="*/ 4011 w 4110"/>
                <a:gd name="T21" fmla="*/ 127 h 169"/>
                <a:gd name="T22" fmla="*/ 3961 w 4110"/>
                <a:gd name="T23" fmla="*/ 28 h 169"/>
                <a:gd name="T24" fmla="*/ 4110 w 4110"/>
                <a:gd name="T25" fmla="*/ 127 h 169"/>
                <a:gd name="T26" fmla="*/ 4031 w 4110"/>
                <a:gd name="T27" fmla="*/ 7 h 169"/>
                <a:gd name="T28" fmla="*/ 0 w 4110"/>
                <a:gd name="T29" fmla="*/ 0 h 169"/>
                <a:gd name="T30" fmla="*/ 100 w 4110"/>
                <a:gd name="T31" fmla="*/ 21 h 169"/>
                <a:gd name="T32" fmla="*/ 100 w 4110"/>
                <a:gd name="T33" fmla="*/ 21 h 169"/>
                <a:gd name="T34" fmla="*/ 100 w 4110"/>
                <a:gd name="T35" fmla="*/ 2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0" h="169">
                  <a:moveTo>
                    <a:pt x="100" y="21"/>
                  </a:moveTo>
                  <a:lnTo>
                    <a:pt x="3588" y="63"/>
                  </a:lnTo>
                  <a:lnTo>
                    <a:pt x="3652" y="169"/>
                  </a:lnTo>
                  <a:lnTo>
                    <a:pt x="3638" y="42"/>
                  </a:lnTo>
                  <a:lnTo>
                    <a:pt x="3726" y="122"/>
                  </a:lnTo>
                  <a:lnTo>
                    <a:pt x="3734" y="60"/>
                  </a:lnTo>
                  <a:lnTo>
                    <a:pt x="3814" y="113"/>
                  </a:lnTo>
                  <a:lnTo>
                    <a:pt x="3817" y="52"/>
                  </a:lnTo>
                  <a:lnTo>
                    <a:pt x="3884" y="119"/>
                  </a:lnTo>
                  <a:lnTo>
                    <a:pt x="3878" y="49"/>
                  </a:lnTo>
                  <a:lnTo>
                    <a:pt x="4011" y="127"/>
                  </a:lnTo>
                  <a:lnTo>
                    <a:pt x="3961" y="28"/>
                  </a:lnTo>
                  <a:lnTo>
                    <a:pt x="4110" y="127"/>
                  </a:lnTo>
                  <a:lnTo>
                    <a:pt x="4031" y="7"/>
                  </a:lnTo>
                  <a:lnTo>
                    <a:pt x="0" y="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69" name="Freeform 77"/>
            <p:cNvSpPr>
              <a:spLocks/>
            </p:cNvSpPr>
            <p:nvPr/>
          </p:nvSpPr>
          <p:spPr bwMode="auto">
            <a:xfrm>
              <a:off x="2457" y="3771"/>
              <a:ext cx="369" cy="102"/>
            </a:xfrm>
            <a:custGeom>
              <a:avLst/>
              <a:gdLst>
                <a:gd name="T0" fmla="*/ 0 w 739"/>
                <a:gd name="T1" fmla="*/ 191 h 203"/>
                <a:gd name="T2" fmla="*/ 486 w 739"/>
                <a:gd name="T3" fmla="*/ 161 h 203"/>
                <a:gd name="T4" fmla="*/ 387 w 739"/>
                <a:gd name="T5" fmla="*/ 0 h 203"/>
                <a:gd name="T6" fmla="*/ 739 w 739"/>
                <a:gd name="T7" fmla="*/ 28 h 203"/>
                <a:gd name="T8" fmla="*/ 486 w 739"/>
                <a:gd name="T9" fmla="*/ 70 h 203"/>
                <a:gd name="T10" fmla="*/ 592 w 739"/>
                <a:gd name="T11" fmla="*/ 203 h 203"/>
                <a:gd name="T12" fmla="*/ 0 w 739"/>
                <a:gd name="T13" fmla="*/ 191 h 203"/>
                <a:gd name="T14" fmla="*/ 0 w 739"/>
                <a:gd name="T15" fmla="*/ 191 h 203"/>
                <a:gd name="T16" fmla="*/ 0 w 739"/>
                <a:gd name="T17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9" h="203">
                  <a:moveTo>
                    <a:pt x="0" y="191"/>
                  </a:moveTo>
                  <a:lnTo>
                    <a:pt x="486" y="161"/>
                  </a:lnTo>
                  <a:lnTo>
                    <a:pt x="387" y="0"/>
                  </a:lnTo>
                  <a:lnTo>
                    <a:pt x="739" y="28"/>
                  </a:lnTo>
                  <a:lnTo>
                    <a:pt x="486" y="70"/>
                  </a:lnTo>
                  <a:lnTo>
                    <a:pt x="592" y="203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70" name="Rectangle 78"/>
          <p:cNvSpPr>
            <a:spLocks noChangeArrowheads="1"/>
          </p:cNvSpPr>
          <p:nvPr/>
        </p:nvSpPr>
        <p:spPr bwMode="auto">
          <a:xfrm>
            <a:off x="1981200" y="40386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Joe’s </a:t>
            </a:r>
          </a:p>
        </p:txBody>
      </p:sp>
      <p:sp>
        <p:nvSpPr>
          <p:cNvPr id="161872" name="AutoShape 8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 advAuto="1000"/>
      <p:bldP spid="161796" grpId="0" build="p" autoUpdateAnimBg="0" advAuto="1000"/>
      <p:bldP spid="1618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>
            <a:off x="304800" y="914400"/>
            <a:ext cx="3429000" cy="1828800"/>
          </a:xfrm>
          <a:prstGeom prst="wedgeRoundRectCallout">
            <a:avLst>
              <a:gd name="adj1" fmla="val -60139"/>
              <a:gd name="adj2" fmla="val 75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 </a:t>
            </a:r>
            <a:r>
              <a:rPr lang="en-US" sz="3200" b="1" i="1">
                <a:latin typeface="Times New Roman" pitchFamily="18" charset="0"/>
              </a:rPr>
              <a:t>partnership</a:t>
            </a:r>
            <a:r>
              <a:rPr lang="en-US" sz="3200">
                <a:latin typeface="Times New Roman" pitchFamily="18" charset="0"/>
              </a:rPr>
              <a:t> is owned by two or more individuals.  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343400" y="609600"/>
            <a:ext cx="38862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5143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u="sng">
                <a:solidFill>
                  <a:srgbClr val="000099"/>
                </a:solidFill>
                <a:latin typeface="Times New Roman" pitchFamily="18" charset="0"/>
              </a:rPr>
              <a:t>Advantages</a:t>
            </a:r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More financial resources than a proprietorship.</a:t>
            </a: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Additional management skills.</a:t>
            </a:r>
            <a:endParaRPr lang="en-US" sz="3200" u="sng">
              <a:latin typeface="Times New Roman" pitchFamily="18" charset="0"/>
            </a:endParaRP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5257800" y="3962400"/>
            <a:ext cx="3886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5143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5000"/>
              </a:spcBef>
            </a:pPr>
            <a:r>
              <a:rPr lang="en-US" sz="3200" u="sng">
                <a:solidFill>
                  <a:srgbClr val="000099"/>
                </a:solidFill>
                <a:latin typeface="Times New Roman" pitchFamily="18" charset="0"/>
              </a:rPr>
              <a:t>Disadvantage</a:t>
            </a:r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5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Unlimited liability.</a:t>
            </a:r>
            <a:endParaRPr lang="en-US" sz="3200" u="sng">
              <a:latin typeface="Times New Roman" pitchFamily="18" charset="0"/>
            </a:endParaRPr>
          </a:p>
        </p:txBody>
      </p:sp>
      <p:grpSp>
        <p:nvGrpSpPr>
          <p:cNvPr id="162821" name="Group 5"/>
          <p:cNvGrpSpPr>
            <a:grpSpLocks/>
          </p:cNvGrpSpPr>
          <p:nvPr/>
        </p:nvGrpSpPr>
        <p:grpSpPr bwMode="auto">
          <a:xfrm>
            <a:off x="1144588" y="3505200"/>
            <a:ext cx="3656012" cy="2787650"/>
            <a:chOff x="562" y="2169"/>
            <a:chExt cx="2303" cy="1756"/>
          </a:xfrm>
        </p:grpSpPr>
        <p:sp>
          <p:nvSpPr>
            <p:cNvPr id="162822" name="Freeform 6"/>
            <p:cNvSpPr>
              <a:spLocks/>
            </p:cNvSpPr>
            <p:nvPr/>
          </p:nvSpPr>
          <p:spPr bwMode="auto">
            <a:xfrm>
              <a:off x="869" y="2716"/>
              <a:ext cx="1893" cy="987"/>
            </a:xfrm>
            <a:custGeom>
              <a:avLst/>
              <a:gdLst>
                <a:gd name="T0" fmla="*/ 3141 w 3784"/>
                <a:gd name="T1" fmla="*/ 28 h 1974"/>
                <a:gd name="T2" fmla="*/ 7 w 3784"/>
                <a:gd name="T3" fmla="*/ 0 h 1974"/>
                <a:gd name="T4" fmla="*/ 0 w 3784"/>
                <a:gd name="T5" fmla="*/ 1926 h 1974"/>
                <a:gd name="T6" fmla="*/ 3784 w 3784"/>
                <a:gd name="T7" fmla="*/ 1974 h 1974"/>
                <a:gd name="T8" fmla="*/ 3422 w 3784"/>
                <a:gd name="T9" fmla="*/ 384 h 1974"/>
                <a:gd name="T10" fmla="*/ 3141 w 3784"/>
                <a:gd name="T11" fmla="*/ 28 h 1974"/>
                <a:gd name="T12" fmla="*/ 3141 w 3784"/>
                <a:gd name="T13" fmla="*/ 28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4" h="1974">
                  <a:moveTo>
                    <a:pt x="3141" y="28"/>
                  </a:moveTo>
                  <a:lnTo>
                    <a:pt x="7" y="0"/>
                  </a:lnTo>
                  <a:lnTo>
                    <a:pt x="0" y="1926"/>
                  </a:lnTo>
                  <a:lnTo>
                    <a:pt x="3784" y="1974"/>
                  </a:lnTo>
                  <a:lnTo>
                    <a:pt x="3422" y="384"/>
                  </a:lnTo>
                  <a:lnTo>
                    <a:pt x="3141" y="28"/>
                  </a:lnTo>
                  <a:lnTo>
                    <a:pt x="314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3" name="Freeform 7"/>
            <p:cNvSpPr>
              <a:spLocks/>
            </p:cNvSpPr>
            <p:nvPr/>
          </p:nvSpPr>
          <p:spPr bwMode="auto">
            <a:xfrm>
              <a:off x="1479" y="3133"/>
              <a:ext cx="559" cy="416"/>
            </a:xfrm>
            <a:custGeom>
              <a:avLst/>
              <a:gdLst>
                <a:gd name="T0" fmla="*/ 161 w 1118"/>
                <a:gd name="T1" fmla="*/ 14 h 832"/>
                <a:gd name="T2" fmla="*/ 134 w 1118"/>
                <a:gd name="T3" fmla="*/ 445 h 832"/>
                <a:gd name="T4" fmla="*/ 0 w 1118"/>
                <a:gd name="T5" fmla="*/ 445 h 832"/>
                <a:gd name="T6" fmla="*/ 70 w 1118"/>
                <a:gd name="T7" fmla="*/ 769 h 832"/>
                <a:gd name="T8" fmla="*/ 753 w 1118"/>
                <a:gd name="T9" fmla="*/ 776 h 832"/>
                <a:gd name="T10" fmla="*/ 796 w 1118"/>
                <a:gd name="T11" fmla="*/ 832 h 832"/>
                <a:gd name="T12" fmla="*/ 1112 w 1118"/>
                <a:gd name="T13" fmla="*/ 832 h 832"/>
                <a:gd name="T14" fmla="*/ 1118 w 1118"/>
                <a:gd name="T15" fmla="*/ 508 h 832"/>
                <a:gd name="T16" fmla="*/ 888 w 1118"/>
                <a:gd name="T17" fmla="*/ 515 h 832"/>
                <a:gd name="T18" fmla="*/ 858 w 1118"/>
                <a:gd name="T19" fmla="*/ 22 h 832"/>
                <a:gd name="T20" fmla="*/ 782 w 1118"/>
                <a:gd name="T21" fmla="*/ 0 h 832"/>
                <a:gd name="T22" fmla="*/ 737 w 1118"/>
                <a:gd name="T23" fmla="*/ 211 h 832"/>
                <a:gd name="T24" fmla="*/ 205 w 1118"/>
                <a:gd name="T25" fmla="*/ 248 h 832"/>
                <a:gd name="T26" fmla="*/ 161 w 1118"/>
                <a:gd name="T27" fmla="*/ 14 h 832"/>
                <a:gd name="T28" fmla="*/ 161 w 1118"/>
                <a:gd name="T29" fmla="*/ 14 h 832"/>
                <a:gd name="T30" fmla="*/ 161 w 1118"/>
                <a:gd name="T31" fmla="*/ 1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8" h="832">
                  <a:moveTo>
                    <a:pt x="161" y="14"/>
                  </a:moveTo>
                  <a:lnTo>
                    <a:pt x="134" y="445"/>
                  </a:lnTo>
                  <a:lnTo>
                    <a:pt x="0" y="445"/>
                  </a:lnTo>
                  <a:lnTo>
                    <a:pt x="70" y="769"/>
                  </a:lnTo>
                  <a:lnTo>
                    <a:pt x="753" y="776"/>
                  </a:lnTo>
                  <a:lnTo>
                    <a:pt x="796" y="832"/>
                  </a:lnTo>
                  <a:lnTo>
                    <a:pt x="1112" y="832"/>
                  </a:lnTo>
                  <a:lnTo>
                    <a:pt x="1118" y="508"/>
                  </a:lnTo>
                  <a:lnTo>
                    <a:pt x="888" y="515"/>
                  </a:lnTo>
                  <a:lnTo>
                    <a:pt x="858" y="22"/>
                  </a:lnTo>
                  <a:lnTo>
                    <a:pt x="782" y="0"/>
                  </a:lnTo>
                  <a:lnTo>
                    <a:pt x="737" y="211"/>
                  </a:lnTo>
                  <a:lnTo>
                    <a:pt x="205" y="248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4" name="Freeform 8"/>
            <p:cNvSpPr>
              <a:spLocks/>
            </p:cNvSpPr>
            <p:nvPr/>
          </p:nvSpPr>
          <p:spPr bwMode="auto">
            <a:xfrm>
              <a:off x="1587" y="3201"/>
              <a:ext cx="266" cy="328"/>
            </a:xfrm>
            <a:custGeom>
              <a:avLst/>
              <a:gdLst>
                <a:gd name="T0" fmla="*/ 0 w 533"/>
                <a:gd name="T1" fmla="*/ 0 h 657"/>
                <a:gd name="T2" fmla="*/ 39 w 533"/>
                <a:gd name="T3" fmla="*/ 657 h 657"/>
                <a:gd name="T4" fmla="*/ 533 w 533"/>
                <a:gd name="T5" fmla="*/ 626 h 657"/>
                <a:gd name="T6" fmla="*/ 533 w 533"/>
                <a:gd name="T7" fmla="*/ 88 h 657"/>
                <a:gd name="T8" fmla="*/ 397 w 533"/>
                <a:gd name="T9" fmla="*/ 39 h 657"/>
                <a:gd name="T10" fmla="*/ 0 w 533"/>
                <a:gd name="T11" fmla="*/ 0 h 657"/>
                <a:gd name="T12" fmla="*/ 0 w 533"/>
                <a:gd name="T13" fmla="*/ 0 h 657"/>
                <a:gd name="T14" fmla="*/ 0 w 533"/>
                <a:gd name="T1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3" h="657">
                  <a:moveTo>
                    <a:pt x="0" y="0"/>
                  </a:moveTo>
                  <a:lnTo>
                    <a:pt x="39" y="657"/>
                  </a:lnTo>
                  <a:lnTo>
                    <a:pt x="533" y="626"/>
                  </a:lnTo>
                  <a:lnTo>
                    <a:pt x="533" y="88"/>
                  </a:lnTo>
                  <a:lnTo>
                    <a:pt x="397" y="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5" name="Freeform 9"/>
            <p:cNvSpPr>
              <a:spLocks/>
            </p:cNvSpPr>
            <p:nvPr/>
          </p:nvSpPr>
          <p:spPr bwMode="auto">
            <a:xfrm>
              <a:off x="592" y="3757"/>
              <a:ext cx="2246" cy="168"/>
            </a:xfrm>
            <a:custGeom>
              <a:avLst/>
              <a:gdLst>
                <a:gd name="T0" fmla="*/ 0 w 4492"/>
                <a:gd name="T1" fmla="*/ 2 h 336"/>
                <a:gd name="T2" fmla="*/ 380 w 4492"/>
                <a:gd name="T3" fmla="*/ 212 h 336"/>
                <a:gd name="T4" fmla="*/ 1369 w 4492"/>
                <a:gd name="T5" fmla="*/ 299 h 336"/>
                <a:gd name="T6" fmla="*/ 2266 w 4492"/>
                <a:gd name="T7" fmla="*/ 248 h 336"/>
                <a:gd name="T8" fmla="*/ 3048 w 4492"/>
                <a:gd name="T9" fmla="*/ 170 h 336"/>
                <a:gd name="T10" fmla="*/ 3810 w 4492"/>
                <a:gd name="T11" fmla="*/ 336 h 336"/>
                <a:gd name="T12" fmla="*/ 4482 w 4492"/>
                <a:gd name="T13" fmla="*/ 254 h 336"/>
                <a:gd name="T14" fmla="*/ 4398 w 4492"/>
                <a:gd name="T15" fmla="*/ 107 h 336"/>
                <a:gd name="T16" fmla="*/ 4492 w 4492"/>
                <a:gd name="T17" fmla="*/ 0 h 336"/>
                <a:gd name="T18" fmla="*/ 0 w 4492"/>
                <a:gd name="T19" fmla="*/ 2 h 336"/>
                <a:gd name="T20" fmla="*/ 0 w 4492"/>
                <a:gd name="T21" fmla="*/ 2 h 336"/>
                <a:gd name="T22" fmla="*/ 0 w 4492"/>
                <a:gd name="T23" fmla="*/ 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2" h="336">
                  <a:moveTo>
                    <a:pt x="0" y="2"/>
                  </a:moveTo>
                  <a:lnTo>
                    <a:pt x="380" y="212"/>
                  </a:lnTo>
                  <a:lnTo>
                    <a:pt x="1369" y="299"/>
                  </a:lnTo>
                  <a:lnTo>
                    <a:pt x="2266" y="248"/>
                  </a:lnTo>
                  <a:lnTo>
                    <a:pt x="3048" y="170"/>
                  </a:lnTo>
                  <a:lnTo>
                    <a:pt x="3810" y="336"/>
                  </a:lnTo>
                  <a:lnTo>
                    <a:pt x="4482" y="254"/>
                  </a:lnTo>
                  <a:lnTo>
                    <a:pt x="4398" y="107"/>
                  </a:lnTo>
                  <a:lnTo>
                    <a:pt x="449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6" name="Freeform 10"/>
            <p:cNvSpPr>
              <a:spLocks/>
            </p:cNvSpPr>
            <p:nvPr/>
          </p:nvSpPr>
          <p:spPr bwMode="auto">
            <a:xfrm>
              <a:off x="2069" y="3303"/>
              <a:ext cx="202" cy="70"/>
            </a:xfrm>
            <a:custGeom>
              <a:avLst/>
              <a:gdLst>
                <a:gd name="T0" fmla="*/ 0 w 402"/>
                <a:gd name="T1" fmla="*/ 20 h 140"/>
                <a:gd name="T2" fmla="*/ 268 w 402"/>
                <a:gd name="T3" fmla="*/ 0 h 140"/>
                <a:gd name="T4" fmla="*/ 402 w 402"/>
                <a:gd name="T5" fmla="*/ 111 h 140"/>
                <a:gd name="T6" fmla="*/ 113 w 402"/>
                <a:gd name="T7" fmla="*/ 140 h 140"/>
                <a:gd name="T8" fmla="*/ 0 w 402"/>
                <a:gd name="T9" fmla="*/ 20 h 140"/>
                <a:gd name="T10" fmla="*/ 0 w 402"/>
                <a:gd name="T11" fmla="*/ 20 h 140"/>
                <a:gd name="T12" fmla="*/ 0 w 402"/>
                <a:gd name="T13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140">
                  <a:moveTo>
                    <a:pt x="0" y="20"/>
                  </a:moveTo>
                  <a:lnTo>
                    <a:pt x="268" y="0"/>
                  </a:lnTo>
                  <a:lnTo>
                    <a:pt x="402" y="111"/>
                  </a:lnTo>
                  <a:lnTo>
                    <a:pt x="113" y="14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7" name="Freeform 11"/>
            <p:cNvSpPr>
              <a:spLocks/>
            </p:cNvSpPr>
            <p:nvPr/>
          </p:nvSpPr>
          <p:spPr bwMode="auto">
            <a:xfrm>
              <a:off x="2256" y="3292"/>
              <a:ext cx="190" cy="74"/>
            </a:xfrm>
            <a:custGeom>
              <a:avLst/>
              <a:gdLst>
                <a:gd name="T0" fmla="*/ 0 w 381"/>
                <a:gd name="T1" fmla="*/ 36 h 147"/>
                <a:gd name="T2" fmla="*/ 85 w 381"/>
                <a:gd name="T3" fmla="*/ 133 h 147"/>
                <a:gd name="T4" fmla="*/ 381 w 381"/>
                <a:gd name="T5" fmla="*/ 147 h 147"/>
                <a:gd name="T6" fmla="*/ 149 w 381"/>
                <a:gd name="T7" fmla="*/ 0 h 147"/>
                <a:gd name="T8" fmla="*/ 0 w 381"/>
                <a:gd name="T9" fmla="*/ 36 h 147"/>
                <a:gd name="T10" fmla="*/ 0 w 381"/>
                <a:gd name="T11" fmla="*/ 36 h 147"/>
                <a:gd name="T12" fmla="*/ 0 w 381"/>
                <a:gd name="T13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147">
                  <a:moveTo>
                    <a:pt x="0" y="36"/>
                  </a:moveTo>
                  <a:lnTo>
                    <a:pt x="85" y="133"/>
                  </a:lnTo>
                  <a:lnTo>
                    <a:pt x="381" y="147"/>
                  </a:lnTo>
                  <a:lnTo>
                    <a:pt x="149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8" name="Freeform 12"/>
            <p:cNvSpPr>
              <a:spLocks/>
            </p:cNvSpPr>
            <p:nvPr/>
          </p:nvSpPr>
          <p:spPr bwMode="auto">
            <a:xfrm>
              <a:off x="1243" y="3324"/>
              <a:ext cx="183" cy="98"/>
            </a:xfrm>
            <a:custGeom>
              <a:avLst/>
              <a:gdLst>
                <a:gd name="T0" fmla="*/ 0 w 365"/>
                <a:gd name="T1" fmla="*/ 0 h 197"/>
                <a:gd name="T2" fmla="*/ 34 w 365"/>
                <a:gd name="T3" fmla="*/ 169 h 197"/>
                <a:gd name="T4" fmla="*/ 294 w 365"/>
                <a:gd name="T5" fmla="*/ 197 h 197"/>
                <a:gd name="T6" fmla="*/ 365 w 365"/>
                <a:gd name="T7" fmla="*/ 50 h 197"/>
                <a:gd name="T8" fmla="*/ 0 w 365"/>
                <a:gd name="T9" fmla="*/ 0 h 197"/>
                <a:gd name="T10" fmla="*/ 0 w 365"/>
                <a:gd name="T11" fmla="*/ 0 h 197"/>
                <a:gd name="T12" fmla="*/ 0 w 365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7">
                  <a:moveTo>
                    <a:pt x="0" y="0"/>
                  </a:moveTo>
                  <a:lnTo>
                    <a:pt x="34" y="169"/>
                  </a:lnTo>
                  <a:lnTo>
                    <a:pt x="294" y="197"/>
                  </a:lnTo>
                  <a:lnTo>
                    <a:pt x="365" y="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9" name="Freeform 13"/>
            <p:cNvSpPr>
              <a:spLocks/>
            </p:cNvSpPr>
            <p:nvPr/>
          </p:nvSpPr>
          <p:spPr bwMode="auto">
            <a:xfrm>
              <a:off x="1000" y="3317"/>
              <a:ext cx="250" cy="98"/>
            </a:xfrm>
            <a:custGeom>
              <a:avLst/>
              <a:gdLst>
                <a:gd name="T0" fmla="*/ 0 w 501"/>
                <a:gd name="T1" fmla="*/ 155 h 197"/>
                <a:gd name="T2" fmla="*/ 86 w 501"/>
                <a:gd name="T3" fmla="*/ 0 h 197"/>
                <a:gd name="T4" fmla="*/ 437 w 501"/>
                <a:gd name="T5" fmla="*/ 21 h 197"/>
                <a:gd name="T6" fmla="*/ 501 w 501"/>
                <a:gd name="T7" fmla="*/ 197 h 197"/>
                <a:gd name="T8" fmla="*/ 0 w 501"/>
                <a:gd name="T9" fmla="*/ 155 h 197"/>
                <a:gd name="T10" fmla="*/ 0 w 501"/>
                <a:gd name="T11" fmla="*/ 155 h 197"/>
                <a:gd name="T12" fmla="*/ 0 w 501"/>
                <a:gd name="T13" fmla="*/ 1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197">
                  <a:moveTo>
                    <a:pt x="0" y="155"/>
                  </a:moveTo>
                  <a:lnTo>
                    <a:pt x="86" y="0"/>
                  </a:lnTo>
                  <a:lnTo>
                    <a:pt x="437" y="21"/>
                  </a:lnTo>
                  <a:lnTo>
                    <a:pt x="501" y="19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0" name="Freeform 14"/>
            <p:cNvSpPr>
              <a:spLocks/>
            </p:cNvSpPr>
            <p:nvPr/>
          </p:nvSpPr>
          <p:spPr bwMode="auto">
            <a:xfrm>
              <a:off x="562" y="3475"/>
              <a:ext cx="2303" cy="292"/>
            </a:xfrm>
            <a:custGeom>
              <a:avLst/>
              <a:gdLst>
                <a:gd name="T0" fmla="*/ 180 w 4605"/>
                <a:gd name="T1" fmla="*/ 107 h 586"/>
                <a:gd name="T2" fmla="*/ 763 w 4605"/>
                <a:gd name="T3" fmla="*/ 0 h 586"/>
                <a:gd name="T4" fmla="*/ 799 w 4605"/>
                <a:gd name="T5" fmla="*/ 177 h 586"/>
                <a:gd name="T6" fmla="*/ 1812 w 4605"/>
                <a:gd name="T7" fmla="*/ 226 h 586"/>
                <a:gd name="T8" fmla="*/ 2087 w 4605"/>
                <a:gd name="T9" fmla="*/ 99 h 586"/>
                <a:gd name="T10" fmla="*/ 2608 w 4605"/>
                <a:gd name="T11" fmla="*/ 113 h 586"/>
                <a:gd name="T12" fmla="*/ 2677 w 4605"/>
                <a:gd name="T13" fmla="*/ 143 h 586"/>
                <a:gd name="T14" fmla="*/ 2939 w 4605"/>
                <a:gd name="T15" fmla="*/ 143 h 586"/>
                <a:gd name="T16" fmla="*/ 3150 w 4605"/>
                <a:gd name="T17" fmla="*/ 254 h 586"/>
                <a:gd name="T18" fmla="*/ 4099 w 4605"/>
                <a:gd name="T19" fmla="*/ 248 h 586"/>
                <a:gd name="T20" fmla="*/ 4408 w 4605"/>
                <a:gd name="T21" fmla="*/ 205 h 586"/>
                <a:gd name="T22" fmla="*/ 4605 w 4605"/>
                <a:gd name="T23" fmla="*/ 586 h 586"/>
                <a:gd name="T24" fmla="*/ 67 w 4605"/>
                <a:gd name="T25" fmla="*/ 536 h 586"/>
                <a:gd name="T26" fmla="*/ 0 w 4605"/>
                <a:gd name="T27" fmla="*/ 290 h 586"/>
                <a:gd name="T28" fmla="*/ 180 w 4605"/>
                <a:gd name="T29" fmla="*/ 107 h 586"/>
                <a:gd name="T30" fmla="*/ 180 w 4605"/>
                <a:gd name="T31" fmla="*/ 107 h 586"/>
                <a:gd name="T32" fmla="*/ 180 w 4605"/>
                <a:gd name="T33" fmla="*/ 10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5" h="586">
                  <a:moveTo>
                    <a:pt x="180" y="107"/>
                  </a:moveTo>
                  <a:lnTo>
                    <a:pt x="763" y="0"/>
                  </a:lnTo>
                  <a:lnTo>
                    <a:pt x="799" y="177"/>
                  </a:lnTo>
                  <a:lnTo>
                    <a:pt x="1812" y="226"/>
                  </a:lnTo>
                  <a:lnTo>
                    <a:pt x="2087" y="99"/>
                  </a:lnTo>
                  <a:lnTo>
                    <a:pt x="2608" y="113"/>
                  </a:lnTo>
                  <a:lnTo>
                    <a:pt x="2677" y="143"/>
                  </a:lnTo>
                  <a:lnTo>
                    <a:pt x="2939" y="143"/>
                  </a:lnTo>
                  <a:lnTo>
                    <a:pt x="3150" y="254"/>
                  </a:lnTo>
                  <a:lnTo>
                    <a:pt x="4099" y="248"/>
                  </a:lnTo>
                  <a:lnTo>
                    <a:pt x="4408" y="205"/>
                  </a:lnTo>
                  <a:lnTo>
                    <a:pt x="4605" y="586"/>
                  </a:lnTo>
                  <a:lnTo>
                    <a:pt x="67" y="536"/>
                  </a:lnTo>
                  <a:lnTo>
                    <a:pt x="0" y="290"/>
                  </a:lnTo>
                  <a:lnTo>
                    <a:pt x="180" y="107"/>
                  </a:lnTo>
                  <a:lnTo>
                    <a:pt x="180" y="107"/>
                  </a:lnTo>
                  <a:lnTo>
                    <a:pt x="180" y="10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1" name="Freeform 15"/>
            <p:cNvSpPr>
              <a:spLocks/>
            </p:cNvSpPr>
            <p:nvPr/>
          </p:nvSpPr>
          <p:spPr bwMode="auto">
            <a:xfrm>
              <a:off x="968" y="3320"/>
              <a:ext cx="507" cy="286"/>
            </a:xfrm>
            <a:custGeom>
              <a:avLst/>
              <a:gdLst>
                <a:gd name="T0" fmla="*/ 0 w 1013"/>
                <a:gd name="T1" fmla="*/ 275 h 571"/>
                <a:gd name="T2" fmla="*/ 8 w 1013"/>
                <a:gd name="T3" fmla="*/ 494 h 571"/>
                <a:gd name="T4" fmla="*/ 1013 w 1013"/>
                <a:gd name="T5" fmla="*/ 571 h 571"/>
                <a:gd name="T6" fmla="*/ 999 w 1013"/>
                <a:gd name="T7" fmla="*/ 0 h 571"/>
                <a:gd name="T8" fmla="*/ 879 w 1013"/>
                <a:gd name="T9" fmla="*/ 240 h 571"/>
                <a:gd name="T10" fmla="*/ 0 w 1013"/>
                <a:gd name="T11" fmla="*/ 275 h 571"/>
                <a:gd name="T12" fmla="*/ 0 w 1013"/>
                <a:gd name="T13" fmla="*/ 275 h 571"/>
                <a:gd name="T14" fmla="*/ 0 w 1013"/>
                <a:gd name="T15" fmla="*/ 27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571">
                  <a:moveTo>
                    <a:pt x="0" y="275"/>
                  </a:moveTo>
                  <a:lnTo>
                    <a:pt x="8" y="494"/>
                  </a:lnTo>
                  <a:lnTo>
                    <a:pt x="1013" y="571"/>
                  </a:lnTo>
                  <a:lnTo>
                    <a:pt x="999" y="0"/>
                  </a:lnTo>
                  <a:lnTo>
                    <a:pt x="879" y="24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2" name="Freeform 16"/>
            <p:cNvSpPr>
              <a:spLocks/>
            </p:cNvSpPr>
            <p:nvPr/>
          </p:nvSpPr>
          <p:spPr bwMode="auto">
            <a:xfrm>
              <a:off x="2048" y="3271"/>
              <a:ext cx="500" cy="335"/>
            </a:xfrm>
            <a:custGeom>
              <a:avLst/>
              <a:gdLst>
                <a:gd name="T0" fmla="*/ 0 w 999"/>
                <a:gd name="T1" fmla="*/ 112 h 669"/>
                <a:gd name="T2" fmla="*/ 177 w 999"/>
                <a:gd name="T3" fmla="*/ 266 h 669"/>
                <a:gd name="T4" fmla="*/ 879 w 999"/>
                <a:gd name="T5" fmla="*/ 204 h 669"/>
                <a:gd name="T6" fmla="*/ 627 w 999"/>
                <a:gd name="T7" fmla="*/ 36 h 669"/>
                <a:gd name="T8" fmla="*/ 633 w 999"/>
                <a:gd name="T9" fmla="*/ 0 h 669"/>
                <a:gd name="T10" fmla="*/ 999 w 999"/>
                <a:gd name="T11" fmla="*/ 105 h 669"/>
                <a:gd name="T12" fmla="*/ 999 w 999"/>
                <a:gd name="T13" fmla="*/ 669 h 669"/>
                <a:gd name="T14" fmla="*/ 163 w 999"/>
                <a:gd name="T15" fmla="*/ 669 h 669"/>
                <a:gd name="T16" fmla="*/ 14 w 999"/>
                <a:gd name="T17" fmla="*/ 556 h 669"/>
                <a:gd name="T18" fmla="*/ 0 w 999"/>
                <a:gd name="T19" fmla="*/ 112 h 669"/>
                <a:gd name="T20" fmla="*/ 0 w 999"/>
                <a:gd name="T21" fmla="*/ 112 h 669"/>
                <a:gd name="T22" fmla="*/ 0 w 999"/>
                <a:gd name="T23" fmla="*/ 11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9" h="669">
                  <a:moveTo>
                    <a:pt x="0" y="112"/>
                  </a:moveTo>
                  <a:lnTo>
                    <a:pt x="177" y="266"/>
                  </a:lnTo>
                  <a:lnTo>
                    <a:pt x="879" y="204"/>
                  </a:lnTo>
                  <a:lnTo>
                    <a:pt x="627" y="36"/>
                  </a:lnTo>
                  <a:lnTo>
                    <a:pt x="633" y="0"/>
                  </a:lnTo>
                  <a:lnTo>
                    <a:pt x="999" y="105"/>
                  </a:lnTo>
                  <a:lnTo>
                    <a:pt x="999" y="669"/>
                  </a:lnTo>
                  <a:lnTo>
                    <a:pt x="163" y="669"/>
                  </a:lnTo>
                  <a:lnTo>
                    <a:pt x="14" y="55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3" name="Freeform 17"/>
            <p:cNvSpPr>
              <a:spLocks/>
            </p:cNvSpPr>
            <p:nvPr/>
          </p:nvSpPr>
          <p:spPr bwMode="auto">
            <a:xfrm>
              <a:off x="1064" y="3077"/>
              <a:ext cx="492" cy="261"/>
            </a:xfrm>
            <a:custGeom>
              <a:avLst/>
              <a:gdLst>
                <a:gd name="T0" fmla="*/ 0 w 985"/>
                <a:gd name="T1" fmla="*/ 0 h 522"/>
                <a:gd name="T2" fmla="*/ 79 w 985"/>
                <a:gd name="T3" fmla="*/ 347 h 522"/>
                <a:gd name="T4" fmla="*/ 448 w 985"/>
                <a:gd name="T5" fmla="*/ 347 h 522"/>
                <a:gd name="T6" fmla="*/ 807 w 985"/>
                <a:gd name="T7" fmla="*/ 426 h 522"/>
                <a:gd name="T8" fmla="*/ 985 w 985"/>
                <a:gd name="T9" fmla="*/ 522 h 522"/>
                <a:gd name="T10" fmla="*/ 971 w 985"/>
                <a:gd name="T11" fmla="*/ 107 h 522"/>
                <a:gd name="T12" fmla="*/ 0 w 985"/>
                <a:gd name="T13" fmla="*/ 0 h 522"/>
                <a:gd name="T14" fmla="*/ 0 w 985"/>
                <a:gd name="T15" fmla="*/ 0 h 522"/>
                <a:gd name="T16" fmla="*/ 0 w 985"/>
                <a:gd name="T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522">
                  <a:moveTo>
                    <a:pt x="0" y="0"/>
                  </a:moveTo>
                  <a:lnTo>
                    <a:pt x="79" y="347"/>
                  </a:lnTo>
                  <a:lnTo>
                    <a:pt x="448" y="347"/>
                  </a:lnTo>
                  <a:lnTo>
                    <a:pt x="807" y="426"/>
                  </a:lnTo>
                  <a:lnTo>
                    <a:pt x="985" y="522"/>
                  </a:lnTo>
                  <a:lnTo>
                    <a:pt x="971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4" name="Freeform 18"/>
            <p:cNvSpPr>
              <a:spLocks/>
            </p:cNvSpPr>
            <p:nvPr/>
          </p:nvSpPr>
          <p:spPr bwMode="auto">
            <a:xfrm>
              <a:off x="1911" y="3108"/>
              <a:ext cx="472" cy="248"/>
            </a:xfrm>
            <a:custGeom>
              <a:avLst/>
              <a:gdLst>
                <a:gd name="T0" fmla="*/ 0 w 943"/>
                <a:gd name="T1" fmla="*/ 71 h 495"/>
                <a:gd name="T2" fmla="*/ 96 w 943"/>
                <a:gd name="T3" fmla="*/ 495 h 495"/>
                <a:gd name="T4" fmla="*/ 241 w 943"/>
                <a:gd name="T5" fmla="*/ 373 h 495"/>
                <a:gd name="T6" fmla="*/ 274 w 943"/>
                <a:gd name="T7" fmla="*/ 381 h 495"/>
                <a:gd name="T8" fmla="*/ 943 w 943"/>
                <a:gd name="T9" fmla="*/ 339 h 495"/>
                <a:gd name="T10" fmla="*/ 921 w 943"/>
                <a:gd name="T11" fmla="*/ 71 h 495"/>
                <a:gd name="T12" fmla="*/ 141 w 943"/>
                <a:gd name="T13" fmla="*/ 0 h 495"/>
                <a:gd name="T14" fmla="*/ 0 w 943"/>
                <a:gd name="T15" fmla="*/ 71 h 495"/>
                <a:gd name="T16" fmla="*/ 0 w 943"/>
                <a:gd name="T17" fmla="*/ 71 h 495"/>
                <a:gd name="T18" fmla="*/ 0 w 943"/>
                <a:gd name="T19" fmla="*/ 7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495">
                  <a:moveTo>
                    <a:pt x="0" y="71"/>
                  </a:moveTo>
                  <a:lnTo>
                    <a:pt x="96" y="495"/>
                  </a:lnTo>
                  <a:lnTo>
                    <a:pt x="241" y="373"/>
                  </a:lnTo>
                  <a:lnTo>
                    <a:pt x="274" y="381"/>
                  </a:lnTo>
                  <a:lnTo>
                    <a:pt x="943" y="339"/>
                  </a:lnTo>
                  <a:lnTo>
                    <a:pt x="921" y="71"/>
                  </a:lnTo>
                  <a:lnTo>
                    <a:pt x="141" y="0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5" name="Freeform 19"/>
            <p:cNvSpPr>
              <a:spLocks/>
            </p:cNvSpPr>
            <p:nvPr/>
          </p:nvSpPr>
          <p:spPr bwMode="auto">
            <a:xfrm>
              <a:off x="588" y="2169"/>
              <a:ext cx="2189" cy="1416"/>
            </a:xfrm>
            <a:custGeom>
              <a:avLst/>
              <a:gdLst>
                <a:gd name="T0" fmla="*/ 0 w 4377"/>
                <a:gd name="T1" fmla="*/ 2724 h 2832"/>
                <a:gd name="T2" fmla="*/ 710 w 4377"/>
                <a:gd name="T3" fmla="*/ 2733 h 2832"/>
                <a:gd name="T4" fmla="*/ 710 w 4377"/>
                <a:gd name="T5" fmla="*/ 2578 h 2832"/>
                <a:gd name="T6" fmla="*/ 873 w 4377"/>
                <a:gd name="T7" fmla="*/ 2296 h 2832"/>
                <a:gd name="T8" fmla="*/ 936 w 4377"/>
                <a:gd name="T9" fmla="*/ 2261 h 2832"/>
                <a:gd name="T10" fmla="*/ 957 w 4377"/>
                <a:gd name="T11" fmla="*/ 1802 h 2832"/>
                <a:gd name="T12" fmla="*/ 796 w 4377"/>
                <a:gd name="T13" fmla="*/ 1824 h 2832"/>
                <a:gd name="T14" fmla="*/ 760 w 4377"/>
                <a:gd name="T15" fmla="*/ 1677 h 2832"/>
                <a:gd name="T16" fmla="*/ 859 w 4377"/>
                <a:gd name="T17" fmla="*/ 1479 h 2832"/>
                <a:gd name="T18" fmla="*/ 943 w 4377"/>
                <a:gd name="T19" fmla="*/ 1261 h 2832"/>
                <a:gd name="T20" fmla="*/ 1252 w 4377"/>
                <a:gd name="T21" fmla="*/ 1310 h 2832"/>
                <a:gd name="T22" fmla="*/ 3307 w 4377"/>
                <a:gd name="T23" fmla="*/ 1360 h 2832"/>
                <a:gd name="T24" fmla="*/ 3603 w 4377"/>
                <a:gd name="T25" fmla="*/ 1316 h 2832"/>
                <a:gd name="T26" fmla="*/ 4032 w 4377"/>
                <a:gd name="T27" fmla="*/ 2043 h 2832"/>
                <a:gd name="T28" fmla="*/ 3899 w 4377"/>
                <a:gd name="T29" fmla="*/ 2549 h 2832"/>
                <a:gd name="T30" fmla="*/ 4074 w 4377"/>
                <a:gd name="T31" fmla="*/ 2832 h 2832"/>
                <a:gd name="T32" fmla="*/ 4355 w 4377"/>
                <a:gd name="T33" fmla="*/ 2789 h 2832"/>
                <a:gd name="T34" fmla="*/ 4377 w 4377"/>
                <a:gd name="T35" fmla="*/ 2584 h 2832"/>
                <a:gd name="T36" fmla="*/ 4236 w 4377"/>
                <a:gd name="T37" fmla="*/ 2423 h 2832"/>
                <a:gd name="T38" fmla="*/ 4258 w 4377"/>
                <a:gd name="T39" fmla="*/ 2064 h 2832"/>
                <a:gd name="T40" fmla="*/ 4201 w 4377"/>
                <a:gd name="T41" fmla="*/ 1549 h 2832"/>
                <a:gd name="T42" fmla="*/ 3954 w 4377"/>
                <a:gd name="T43" fmla="*/ 1316 h 2832"/>
                <a:gd name="T44" fmla="*/ 3926 w 4377"/>
                <a:gd name="T45" fmla="*/ 324 h 2832"/>
                <a:gd name="T46" fmla="*/ 704 w 4377"/>
                <a:gd name="T47" fmla="*/ 0 h 2832"/>
                <a:gd name="T48" fmla="*/ 481 w 4377"/>
                <a:gd name="T49" fmla="*/ 807 h 2832"/>
                <a:gd name="T50" fmla="*/ 458 w 4377"/>
                <a:gd name="T51" fmla="*/ 302 h 2832"/>
                <a:gd name="T52" fmla="*/ 210 w 4377"/>
                <a:gd name="T53" fmla="*/ 852 h 2832"/>
                <a:gd name="T54" fmla="*/ 218 w 4377"/>
                <a:gd name="T55" fmla="*/ 1197 h 2832"/>
                <a:gd name="T56" fmla="*/ 464 w 4377"/>
                <a:gd name="T57" fmla="*/ 2394 h 2832"/>
                <a:gd name="T58" fmla="*/ 0 w 4377"/>
                <a:gd name="T59" fmla="*/ 2724 h 2832"/>
                <a:gd name="T60" fmla="*/ 0 w 4377"/>
                <a:gd name="T61" fmla="*/ 2724 h 2832"/>
                <a:gd name="T62" fmla="*/ 0 w 4377"/>
                <a:gd name="T63" fmla="*/ 2724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77" h="2832">
                  <a:moveTo>
                    <a:pt x="0" y="2724"/>
                  </a:moveTo>
                  <a:lnTo>
                    <a:pt x="710" y="2733"/>
                  </a:lnTo>
                  <a:lnTo>
                    <a:pt x="710" y="2578"/>
                  </a:lnTo>
                  <a:lnTo>
                    <a:pt x="873" y="2296"/>
                  </a:lnTo>
                  <a:lnTo>
                    <a:pt x="936" y="2261"/>
                  </a:lnTo>
                  <a:lnTo>
                    <a:pt x="957" y="1802"/>
                  </a:lnTo>
                  <a:lnTo>
                    <a:pt x="796" y="1824"/>
                  </a:lnTo>
                  <a:lnTo>
                    <a:pt x="760" y="1677"/>
                  </a:lnTo>
                  <a:lnTo>
                    <a:pt x="859" y="1479"/>
                  </a:lnTo>
                  <a:lnTo>
                    <a:pt x="943" y="1261"/>
                  </a:lnTo>
                  <a:lnTo>
                    <a:pt x="1252" y="1310"/>
                  </a:lnTo>
                  <a:lnTo>
                    <a:pt x="3307" y="1360"/>
                  </a:lnTo>
                  <a:lnTo>
                    <a:pt x="3603" y="1316"/>
                  </a:lnTo>
                  <a:lnTo>
                    <a:pt x="4032" y="2043"/>
                  </a:lnTo>
                  <a:lnTo>
                    <a:pt x="3899" y="2549"/>
                  </a:lnTo>
                  <a:lnTo>
                    <a:pt x="4074" y="2832"/>
                  </a:lnTo>
                  <a:lnTo>
                    <a:pt x="4355" y="2789"/>
                  </a:lnTo>
                  <a:lnTo>
                    <a:pt x="4377" y="2584"/>
                  </a:lnTo>
                  <a:lnTo>
                    <a:pt x="4236" y="2423"/>
                  </a:lnTo>
                  <a:lnTo>
                    <a:pt x="4258" y="2064"/>
                  </a:lnTo>
                  <a:lnTo>
                    <a:pt x="4201" y="1549"/>
                  </a:lnTo>
                  <a:lnTo>
                    <a:pt x="3954" y="1316"/>
                  </a:lnTo>
                  <a:lnTo>
                    <a:pt x="3926" y="324"/>
                  </a:lnTo>
                  <a:lnTo>
                    <a:pt x="704" y="0"/>
                  </a:lnTo>
                  <a:lnTo>
                    <a:pt x="481" y="807"/>
                  </a:lnTo>
                  <a:lnTo>
                    <a:pt x="458" y="302"/>
                  </a:lnTo>
                  <a:lnTo>
                    <a:pt x="210" y="852"/>
                  </a:lnTo>
                  <a:lnTo>
                    <a:pt x="218" y="1197"/>
                  </a:lnTo>
                  <a:lnTo>
                    <a:pt x="464" y="2394"/>
                  </a:lnTo>
                  <a:lnTo>
                    <a:pt x="0" y="2724"/>
                  </a:lnTo>
                  <a:lnTo>
                    <a:pt x="0" y="2724"/>
                  </a:lnTo>
                  <a:lnTo>
                    <a:pt x="0" y="2724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6" name="Freeform 20"/>
            <p:cNvSpPr>
              <a:spLocks/>
            </p:cNvSpPr>
            <p:nvPr/>
          </p:nvSpPr>
          <p:spPr bwMode="auto">
            <a:xfrm>
              <a:off x="993" y="2817"/>
              <a:ext cx="208" cy="196"/>
            </a:xfrm>
            <a:custGeom>
              <a:avLst/>
              <a:gdLst>
                <a:gd name="T0" fmla="*/ 177 w 415"/>
                <a:gd name="T1" fmla="*/ 0 h 393"/>
                <a:gd name="T2" fmla="*/ 106 w 415"/>
                <a:gd name="T3" fmla="*/ 205 h 393"/>
                <a:gd name="T4" fmla="*/ 0 w 415"/>
                <a:gd name="T5" fmla="*/ 359 h 393"/>
                <a:gd name="T6" fmla="*/ 324 w 415"/>
                <a:gd name="T7" fmla="*/ 393 h 393"/>
                <a:gd name="T8" fmla="*/ 415 w 415"/>
                <a:gd name="T9" fmla="*/ 0 h 393"/>
                <a:gd name="T10" fmla="*/ 177 w 415"/>
                <a:gd name="T11" fmla="*/ 0 h 393"/>
                <a:gd name="T12" fmla="*/ 177 w 415"/>
                <a:gd name="T13" fmla="*/ 0 h 393"/>
                <a:gd name="T14" fmla="*/ 177 w 415"/>
                <a:gd name="T1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393">
                  <a:moveTo>
                    <a:pt x="177" y="0"/>
                  </a:moveTo>
                  <a:lnTo>
                    <a:pt x="106" y="205"/>
                  </a:lnTo>
                  <a:lnTo>
                    <a:pt x="0" y="359"/>
                  </a:lnTo>
                  <a:lnTo>
                    <a:pt x="324" y="393"/>
                  </a:lnTo>
                  <a:lnTo>
                    <a:pt x="415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7" name="Freeform 21"/>
            <p:cNvSpPr>
              <a:spLocks/>
            </p:cNvSpPr>
            <p:nvPr/>
          </p:nvSpPr>
          <p:spPr bwMode="auto">
            <a:xfrm>
              <a:off x="1437" y="2837"/>
              <a:ext cx="285" cy="187"/>
            </a:xfrm>
            <a:custGeom>
              <a:avLst/>
              <a:gdLst>
                <a:gd name="T0" fmla="*/ 133 w 570"/>
                <a:gd name="T1" fmla="*/ 0 h 373"/>
                <a:gd name="T2" fmla="*/ 83 w 570"/>
                <a:gd name="T3" fmla="*/ 183 h 373"/>
                <a:gd name="T4" fmla="*/ 0 w 570"/>
                <a:gd name="T5" fmla="*/ 339 h 373"/>
                <a:gd name="T6" fmla="*/ 554 w 570"/>
                <a:gd name="T7" fmla="*/ 373 h 373"/>
                <a:gd name="T8" fmla="*/ 570 w 570"/>
                <a:gd name="T9" fmla="*/ 8 h 373"/>
                <a:gd name="T10" fmla="*/ 133 w 570"/>
                <a:gd name="T11" fmla="*/ 0 h 373"/>
                <a:gd name="T12" fmla="*/ 133 w 570"/>
                <a:gd name="T13" fmla="*/ 0 h 373"/>
                <a:gd name="T14" fmla="*/ 133 w 570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373">
                  <a:moveTo>
                    <a:pt x="133" y="0"/>
                  </a:moveTo>
                  <a:lnTo>
                    <a:pt x="83" y="183"/>
                  </a:lnTo>
                  <a:lnTo>
                    <a:pt x="0" y="339"/>
                  </a:lnTo>
                  <a:lnTo>
                    <a:pt x="554" y="373"/>
                  </a:lnTo>
                  <a:lnTo>
                    <a:pt x="570" y="8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8" name="Freeform 22"/>
            <p:cNvSpPr>
              <a:spLocks/>
            </p:cNvSpPr>
            <p:nvPr/>
          </p:nvSpPr>
          <p:spPr bwMode="auto">
            <a:xfrm>
              <a:off x="2014" y="2844"/>
              <a:ext cx="292" cy="177"/>
            </a:xfrm>
            <a:custGeom>
              <a:avLst/>
              <a:gdLst>
                <a:gd name="T0" fmla="*/ 0 w 584"/>
                <a:gd name="T1" fmla="*/ 8 h 353"/>
                <a:gd name="T2" fmla="*/ 84 w 584"/>
                <a:gd name="T3" fmla="*/ 353 h 353"/>
                <a:gd name="T4" fmla="*/ 584 w 584"/>
                <a:gd name="T5" fmla="*/ 353 h 353"/>
                <a:gd name="T6" fmla="*/ 457 w 584"/>
                <a:gd name="T7" fmla="*/ 141 h 353"/>
                <a:gd name="T8" fmla="*/ 415 w 584"/>
                <a:gd name="T9" fmla="*/ 0 h 353"/>
                <a:gd name="T10" fmla="*/ 0 w 584"/>
                <a:gd name="T11" fmla="*/ 8 h 353"/>
                <a:gd name="T12" fmla="*/ 0 w 584"/>
                <a:gd name="T13" fmla="*/ 8 h 353"/>
                <a:gd name="T14" fmla="*/ 0 w 584"/>
                <a:gd name="T15" fmla="*/ 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353">
                  <a:moveTo>
                    <a:pt x="0" y="8"/>
                  </a:moveTo>
                  <a:lnTo>
                    <a:pt x="84" y="353"/>
                  </a:lnTo>
                  <a:lnTo>
                    <a:pt x="584" y="353"/>
                  </a:lnTo>
                  <a:lnTo>
                    <a:pt x="457" y="141"/>
                  </a:lnTo>
                  <a:lnTo>
                    <a:pt x="415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9" name="Freeform 23"/>
            <p:cNvSpPr>
              <a:spLocks/>
            </p:cNvSpPr>
            <p:nvPr/>
          </p:nvSpPr>
          <p:spPr bwMode="auto">
            <a:xfrm>
              <a:off x="1176" y="2824"/>
              <a:ext cx="303" cy="197"/>
            </a:xfrm>
            <a:custGeom>
              <a:avLst/>
              <a:gdLst>
                <a:gd name="T0" fmla="*/ 141 w 605"/>
                <a:gd name="T1" fmla="*/ 0 h 395"/>
                <a:gd name="T2" fmla="*/ 0 w 605"/>
                <a:gd name="T3" fmla="*/ 345 h 395"/>
                <a:gd name="T4" fmla="*/ 218 w 605"/>
                <a:gd name="T5" fmla="*/ 395 h 395"/>
                <a:gd name="T6" fmla="*/ 514 w 605"/>
                <a:gd name="T7" fmla="*/ 379 h 395"/>
                <a:gd name="T8" fmla="*/ 605 w 605"/>
                <a:gd name="T9" fmla="*/ 20 h 395"/>
                <a:gd name="T10" fmla="*/ 141 w 605"/>
                <a:gd name="T11" fmla="*/ 0 h 395"/>
                <a:gd name="T12" fmla="*/ 141 w 605"/>
                <a:gd name="T13" fmla="*/ 0 h 395"/>
                <a:gd name="T14" fmla="*/ 141 w 605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5" h="395">
                  <a:moveTo>
                    <a:pt x="141" y="0"/>
                  </a:moveTo>
                  <a:lnTo>
                    <a:pt x="0" y="345"/>
                  </a:lnTo>
                  <a:lnTo>
                    <a:pt x="218" y="395"/>
                  </a:lnTo>
                  <a:lnTo>
                    <a:pt x="514" y="379"/>
                  </a:lnTo>
                  <a:lnTo>
                    <a:pt x="605" y="2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0" name="Freeform 24"/>
            <p:cNvSpPr>
              <a:spLocks/>
            </p:cNvSpPr>
            <p:nvPr/>
          </p:nvSpPr>
          <p:spPr bwMode="auto">
            <a:xfrm>
              <a:off x="1743" y="2848"/>
              <a:ext cx="285" cy="169"/>
            </a:xfrm>
            <a:custGeom>
              <a:avLst/>
              <a:gdLst>
                <a:gd name="T0" fmla="*/ 7 w 570"/>
                <a:gd name="T1" fmla="*/ 0 h 337"/>
                <a:gd name="T2" fmla="*/ 0 w 570"/>
                <a:gd name="T3" fmla="*/ 317 h 337"/>
                <a:gd name="T4" fmla="*/ 288 w 570"/>
                <a:gd name="T5" fmla="*/ 337 h 337"/>
                <a:gd name="T6" fmla="*/ 570 w 570"/>
                <a:gd name="T7" fmla="*/ 329 h 337"/>
                <a:gd name="T8" fmla="*/ 521 w 570"/>
                <a:gd name="T9" fmla="*/ 14 h 337"/>
                <a:gd name="T10" fmla="*/ 7 w 570"/>
                <a:gd name="T11" fmla="*/ 0 h 337"/>
                <a:gd name="T12" fmla="*/ 7 w 570"/>
                <a:gd name="T13" fmla="*/ 0 h 337"/>
                <a:gd name="T14" fmla="*/ 7 w 570"/>
                <a:gd name="T1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337">
                  <a:moveTo>
                    <a:pt x="7" y="0"/>
                  </a:moveTo>
                  <a:lnTo>
                    <a:pt x="0" y="317"/>
                  </a:lnTo>
                  <a:lnTo>
                    <a:pt x="288" y="337"/>
                  </a:lnTo>
                  <a:lnTo>
                    <a:pt x="570" y="329"/>
                  </a:lnTo>
                  <a:lnTo>
                    <a:pt x="521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1" name="Freeform 25"/>
            <p:cNvSpPr>
              <a:spLocks/>
            </p:cNvSpPr>
            <p:nvPr/>
          </p:nvSpPr>
          <p:spPr bwMode="auto">
            <a:xfrm>
              <a:off x="2249" y="2827"/>
              <a:ext cx="236" cy="201"/>
            </a:xfrm>
            <a:custGeom>
              <a:avLst/>
              <a:gdLst>
                <a:gd name="T0" fmla="*/ 0 w 472"/>
                <a:gd name="T1" fmla="*/ 36 h 403"/>
                <a:gd name="T2" fmla="*/ 36 w 472"/>
                <a:gd name="T3" fmla="*/ 233 h 403"/>
                <a:gd name="T4" fmla="*/ 177 w 472"/>
                <a:gd name="T5" fmla="*/ 395 h 403"/>
                <a:gd name="T6" fmla="*/ 472 w 472"/>
                <a:gd name="T7" fmla="*/ 403 h 403"/>
                <a:gd name="T8" fmla="*/ 274 w 472"/>
                <a:gd name="T9" fmla="*/ 0 h 403"/>
                <a:gd name="T10" fmla="*/ 0 w 472"/>
                <a:gd name="T11" fmla="*/ 36 h 403"/>
                <a:gd name="T12" fmla="*/ 0 w 472"/>
                <a:gd name="T13" fmla="*/ 36 h 403"/>
                <a:gd name="T14" fmla="*/ 0 w 472"/>
                <a:gd name="T15" fmla="*/ 3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403">
                  <a:moveTo>
                    <a:pt x="0" y="36"/>
                  </a:moveTo>
                  <a:lnTo>
                    <a:pt x="36" y="233"/>
                  </a:lnTo>
                  <a:lnTo>
                    <a:pt x="177" y="395"/>
                  </a:lnTo>
                  <a:lnTo>
                    <a:pt x="472" y="403"/>
                  </a:lnTo>
                  <a:lnTo>
                    <a:pt x="274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2" name="Freeform 26"/>
            <p:cNvSpPr>
              <a:spLocks/>
            </p:cNvSpPr>
            <p:nvPr/>
          </p:nvSpPr>
          <p:spPr bwMode="auto">
            <a:xfrm>
              <a:off x="1053" y="2478"/>
              <a:ext cx="1348" cy="257"/>
            </a:xfrm>
            <a:custGeom>
              <a:avLst/>
              <a:gdLst>
                <a:gd name="T0" fmla="*/ 0 w 2696"/>
                <a:gd name="T1" fmla="*/ 0 h 515"/>
                <a:gd name="T2" fmla="*/ 49 w 2696"/>
                <a:gd name="T3" fmla="*/ 508 h 515"/>
                <a:gd name="T4" fmla="*/ 2666 w 2696"/>
                <a:gd name="T5" fmla="*/ 515 h 515"/>
                <a:gd name="T6" fmla="*/ 2696 w 2696"/>
                <a:gd name="T7" fmla="*/ 7 h 515"/>
                <a:gd name="T8" fmla="*/ 0 w 2696"/>
                <a:gd name="T9" fmla="*/ 0 h 515"/>
                <a:gd name="T10" fmla="*/ 0 w 2696"/>
                <a:gd name="T11" fmla="*/ 0 h 515"/>
                <a:gd name="T12" fmla="*/ 0 w 2696"/>
                <a:gd name="T1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6" h="515">
                  <a:moveTo>
                    <a:pt x="0" y="0"/>
                  </a:moveTo>
                  <a:lnTo>
                    <a:pt x="49" y="508"/>
                  </a:lnTo>
                  <a:lnTo>
                    <a:pt x="2666" y="515"/>
                  </a:lnTo>
                  <a:lnTo>
                    <a:pt x="2696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3" name="Freeform 27"/>
            <p:cNvSpPr>
              <a:spLocks/>
            </p:cNvSpPr>
            <p:nvPr/>
          </p:nvSpPr>
          <p:spPr bwMode="auto">
            <a:xfrm>
              <a:off x="1123" y="2510"/>
              <a:ext cx="1235" cy="169"/>
            </a:xfrm>
            <a:custGeom>
              <a:avLst/>
              <a:gdLst>
                <a:gd name="T0" fmla="*/ 0 w 2469"/>
                <a:gd name="T1" fmla="*/ 0 h 337"/>
                <a:gd name="T2" fmla="*/ 27 w 2469"/>
                <a:gd name="T3" fmla="*/ 317 h 337"/>
                <a:gd name="T4" fmla="*/ 2400 w 2469"/>
                <a:gd name="T5" fmla="*/ 337 h 337"/>
                <a:gd name="T6" fmla="*/ 2469 w 2469"/>
                <a:gd name="T7" fmla="*/ 22 h 337"/>
                <a:gd name="T8" fmla="*/ 0 w 2469"/>
                <a:gd name="T9" fmla="*/ 0 h 337"/>
                <a:gd name="T10" fmla="*/ 0 w 2469"/>
                <a:gd name="T11" fmla="*/ 0 h 337"/>
                <a:gd name="T12" fmla="*/ 0 w 2469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9" h="337">
                  <a:moveTo>
                    <a:pt x="0" y="0"/>
                  </a:moveTo>
                  <a:lnTo>
                    <a:pt x="27" y="317"/>
                  </a:lnTo>
                  <a:lnTo>
                    <a:pt x="2400" y="337"/>
                  </a:lnTo>
                  <a:lnTo>
                    <a:pt x="2469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4" name="Freeform 28"/>
            <p:cNvSpPr>
              <a:spLocks/>
            </p:cNvSpPr>
            <p:nvPr/>
          </p:nvSpPr>
          <p:spPr bwMode="auto">
            <a:xfrm>
              <a:off x="1148" y="2524"/>
              <a:ext cx="1192" cy="137"/>
            </a:xfrm>
            <a:custGeom>
              <a:avLst/>
              <a:gdLst>
                <a:gd name="T0" fmla="*/ 0 w 2385"/>
                <a:gd name="T1" fmla="*/ 274 h 274"/>
                <a:gd name="T2" fmla="*/ 373 w 2385"/>
                <a:gd name="T3" fmla="*/ 260 h 274"/>
                <a:gd name="T4" fmla="*/ 731 w 2385"/>
                <a:gd name="T5" fmla="*/ 127 h 274"/>
                <a:gd name="T6" fmla="*/ 1590 w 2385"/>
                <a:gd name="T7" fmla="*/ 183 h 274"/>
                <a:gd name="T8" fmla="*/ 2005 w 2385"/>
                <a:gd name="T9" fmla="*/ 133 h 274"/>
                <a:gd name="T10" fmla="*/ 2351 w 2385"/>
                <a:gd name="T11" fmla="*/ 260 h 274"/>
                <a:gd name="T12" fmla="*/ 2385 w 2385"/>
                <a:gd name="T13" fmla="*/ 21 h 274"/>
                <a:gd name="T14" fmla="*/ 20 w 2385"/>
                <a:gd name="T15" fmla="*/ 0 h 274"/>
                <a:gd name="T16" fmla="*/ 0 w 2385"/>
                <a:gd name="T17" fmla="*/ 274 h 274"/>
                <a:gd name="T18" fmla="*/ 0 w 2385"/>
                <a:gd name="T19" fmla="*/ 274 h 274"/>
                <a:gd name="T20" fmla="*/ 0 w 2385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5" h="274">
                  <a:moveTo>
                    <a:pt x="0" y="274"/>
                  </a:moveTo>
                  <a:lnTo>
                    <a:pt x="373" y="260"/>
                  </a:lnTo>
                  <a:lnTo>
                    <a:pt x="731" y="127"/>
                  </a:lnTo>
                  <a:lnTo>
                    <a:pt x="1590" y="183"/>
                  </a:lnTo>
                  <a:lnTo>
                    <a:pt x="2005" y="133"/>
                  </a:lnTo>
                  <a:lnTo>
                    <a:pt x="2351" y="260"/>
                  </a:lnTo>
                  <a:lnTo>
                    <a:pt x="2385" y="21"/>
                  </a:lnTo>
                  <a:lnTo>
                    <a:pt x="20" y="0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5" name="Freeform 29"/>
            <p:cNvSpPr>
              <a:spLocks/>
            </p:cNvSpPr>
            <p:nvPr/>
          </p:nvSpPr>
          <p:spPr bwMode="auto">
            <a:xfrm>
              <a:off x="972" y="2869"/>
              <a:ext cx="226" cy="191"/>
            </a:xfrm>
            <a:custGeom>
              <a:avLst/>
              <a:gdLst>
                <a:gd name="T0" fmla="*/ 0 w 450"/>
                <a:gd name="T1" fmla="*/ 282 h 381"/>
                <a:gd name="T2" fmla="*/ 295 w 450"/>
                <a:gd name="T3" fmla="*/ 296 h 381"/>
                <a:gd name="T4" fmla="*/ 450 w 450"/>
                <a:gd name="T5" fmla="*/ 0 h 381"/>
                <a:gd name="T6" fmla="*/ 379 w 450"/>
                <a:gd name="T7" fmla="*/ 282 h 381"/>
                <a:gd name="T8" fmla="*/ 387 w 450"/>
                <a:gd name="T9" fmla="*/ 381 h 381"/>
                <a:gd name="T10" fmla="*/ 55 w 450"/>
                <a:gd name="T11" fmla="*/ 381 h 381"/>
                <a:gd name="T12" fmla="*/ 0 w 450"/>
                <a:gd name="T13" fmla="*/ 282 h 381"/>
                <a:gd name="T14" fmla="*/ 0 w 450"/>
                <a:gd name="T15" fmla="*/ 282 h 381"/>
                <a:gd name="T16" fmla="*/ 0 w 450"/>
                <a:gd name="T17" fmla="*/ 28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381">
                  <a:moveTo>
                    <a:pt x="0" y="282"/>
                  </a:moveTo>
                  <a:lnTo>
                    <a:pt x="295" y="296"/>
                  </a:lnTo>
                  <a:lnTo>
                    <a:pt x="450" y="0"/>
                  </a:lnTo>
                  <a:lnTo>
                    <a:pt x="379" y="282"/>
                  </a:lnTo>
                  <a:lnTo>
                    <a:pt x="387" y="381"/>
                  </a:lnTo>
                  <a:lnTo>
                    <a:pt x="55" y="38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6" name="Freeform 30"/>
            <p:cNvSpPr>
              <a:spLocks/>
            </p:cNvSpPr>
            <p:nvPr/>
          </p:nvSpPr>
          <p:spPr bwMode="auto">
            <a:xfrm>
              <a:off x="1443" y="2905"/>
              <a:ext cx="282" cy="186"/>
            </a:xfrm>
            <a:custGeom>
              <a:avLst/>
              <a:gdLst>
                <a:gd name="T0" fmla="*/ 0 w 564"/>
                <a:gd name="T1" fmla="*/ 216 h 373"/>
                <a:gd name="T2" fmla="*/ 268 w 564"/>
                <a:gd name="T3" fmla="*/ 246 h 373"/>
                <a:gd name="T4" fmla="*/ 500 w 564"/>
                <a:gd name="T5" fmla="*/ 232 h 373"/>
                <a:gd name="T6" fmla="*/ 564 w 564"/>
                <a:gd name="T7" fmla="*/ 0 h 373"/>
                <a:gd name="T8" fmla="*/ 550 w 564"/>
                <a:gd name="T9" fmla="*/ 268 h 373"/>
                <a:gd name="T10" fmla="*/ 472 w 564"/>
                <a:gd name="T11" fmla="*/ 373 h 373"/>
                <a:gd name="T12" fmla="*/ 71 w 564"/>
                <a:gd name="T13" fmla="*/ 351 h 373"/>
                <a:gd name="T14" fmla="*/ 0 w 564"/>
                <a:gd name="T15" fmla="*/ 216 h 373"/>
                <a:gd name="T16" fmla="*/ 0 w 564"/>
                <a:gd name="T17" fmla="*/ 216 h 373"/>
                <a:gd name="T18" fmla="*/ 0 w 564"/>
                <a:gd name="T19" fmla="*/ 21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4" h="373">
                  <a:moveTo>
                    <a:pt x="0" y="216"/>
                  </a:moveTo>
                  <a:lnTo>
                    <a:pt x="268" y="246"/>
                  </a:lnTo>
                  <a:lnTo>
                    <a:pt x="500" y="232"/>
                  </a:lnTo>
                  <a:lnTo>
                    <a:pt x="564" y="0"/>
                  </a:lnTo>
                  <a:lnTo>
                    <a:pt x="550" y="268"/>
                  </a:lnTo>
                  <a:lnTo>
                    <a:pt x="472" y="373"/>
                  </a:lnTo>
                  <a:lnTo>
                    <a:pt x="71" y="35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7" name="Freeform 31"/>
            <p:cNvSpPr>
              <a:spLocks/>
            </p:cNvSpPr>
            <p:nvPr/>
          </p:nvSpPr>
          <p:spPr bwMode="auto">
            <a:xfrm>
              <a:off x="2112" y="3013"/>
              <a:ext cx="180" cy="68"/>
            </a:xfrm>
            <a:custGeom>
              <a:avLst/>
              <a:gdLst>
                <a:gd name="T0" fmla="*/ 0 w 359"/>
                <a:gd name="T1" fmla="*/ 0 h 135"/>
                <a:gd name="T2" fmla="*/ 204 w 359"/>
                <a:gd name="T3" fmla="*/ 16 h 135"/>
                <a:gd name="T4" fmla="*/ 359 w 359"/>
                <a:gd name="T5" fmla="*/ 0 h 135"/>
                <a:gd name="T6" fmla="*/ 359 w 359"/>
                <a:gd name="T7" fmla="*/ 135 h 135"/>
                <a:gd name="T8" fmla="*/ 85 w 359"/>
                <a:gd name="T9" fmla="*/ 127 h 135"/>
                <a:gd name="T10" fmla="*/ 0 w 359"/>
                <a:gd name="T11" fmla="*/ 0 h 135"/>
                <a:gd name="T12" fmla="*/ 0 w 359"/>
                <a:gd name="T13" fmla="*/ 0 h 135"/>
                <a:gd name="T14" fmla="*/ 0 w 359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135">
                  <a:moveTo>
                    <a:pt x="0" y="0"/>
                  </a:moveTo>
                  <a:lnTo>
                    <a:pt x="204" y="16"/>
                  </a:lnTo>
                  <a:lnTo>
                    <a:pt x="359" y="0"/>
                  </a:lnTo>
                  <a:lnTo>
                    <a:pt x="359" y="135"/>
                  </a:lnTo>
                  <a:lnTo>
                    <a:pt x="85" y="1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8" name="Freeform 32"/>
            <p:cNvSpPr>
              <a:spLocks/>
            </p:cNvSpPr>
            <p:nvPr/>
          </p:nvSpPr>
          <p:spPr bwMode="auto">
            <a:xfrm>
              <a:off x="1201" y="2862"/>
              <a:ext cx="271" cy="229"/>
            </a:xfrm>
            <a:custGeom>
              <a:avLst/>
              <a:gdLst>
                <a:gd name="T0" fmla="*/ 0 w 542"/>
                <a:gd name="T1" fmla="*/ 296 h 459"/>
                <a:gd name="T2" fmla="*/ 388 w 542"/>
                <a:gd name="T3" fmla="*/ 296 h 459"/>
                <a:gd name="T4" fmla="*/ 542 w 542"/>
                <a:gd name="T5" fmla="*/ 0 h 459"/>
                <a:gd name="T6" fmla="*/ 465 w 542"/>
                <a:gd name="T7" fmla="*/ 302 h 459"/>
                <a:gd name="T8" fmla="*/ 473 w 542"/>
                <a:gd name="T9" fmla="*/ 451 h 459"/>
                <a:gd name="T10" fmla="*/ 100 w 542"/>
                <a:gd name="T11" fmla="*/ 459 h 459"/>
                <a:gd name="T12" fmla="*/ 0 w 542"/>
                <a:gd name="T13" fmla="*/ 296 h 459"/>
                <a:gd name="T14" fmla="*/ 0 w 542"/>
                <a:gd name="T15" fmla="*/ 296 h 459"/>
                <a:gd name="T16" fmla="*/ 0 w 542"/>
                <a:gd name="T17" fmla="*/ 29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459">
                  <a:moveTo>
                    <a:pt x="0" y="296"/>
                  </a:moveTo>
                  <a:lnTo>
                    <a:pt x="388" y="296"/>
                  </a:lnTo>
                  <a:lnTo>
                    <a:pt x="542" y="0"/>
                  </a:lnTo>
                  <a:lnTo>
                    <a:pt x="465" y="302"/>
                  </a:lnTo>
                  <a:lnTo>
                    <a:pt x="473" y="451"/>
                  </a:lnTo>
                  <a:lnTo>
                    <a:pt x="100" y="459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9" name="Freeform 33"/>
            <p:cNvSpPr>
              <a:spLocks/>
            </p:cNvSpPr>
            <p:nvPr/>
          </p:nvSpPr>
          <p:spPr bwMode="auto">
            <a:xfrm>
              <a:off x="1767" y="2869"/>
              <a:ext cx="302" cy="219"/>
            </a:xfrm>
            <a:custGeom>
              <a:avLst/>
              <a:gdLst>
                <a:gd name="T0" fmla="*/ 0 w 604"/>
                <a:gd name="T1" fmla="*/ 296 h 437"/>
                <a:gd name="T2" fmla="*/ 56 w 604"/>
                <a:gd name="T3" fmla="*/ 431 h 437"/>
                <a:gd name="T4" fmla="*/ 548 w 604"/>
                <a:gd name="T5" fmla="*/ 437 h 437"/>
                <a:gd name="T6" fmla="*/ 604 w 604"/>
                <a:gd name="T7" fmla="*/ 346 h 437"/>
                <a:gd name="T8" fmla="*/ 477 w 604"/>
                <a:gd name="T9" fmla="*/ 0 h 437"/>
                <a:gd name="T10" fmla="*/ 506 w 604"/>
                <a:gd name="T11" fmla="*/ 276 h 437"/>
                <a:gd name="T12" fmla="*/ 218 w 604"/>
                <a:gd name="T13" fmla="*/ 296 h 437"/>
                <a:gd name="T14" fmla="*/ 0 w 604"/>
                <a:gd name="T15" fmla="*/ 296 h 437"/>
                <a:gd name="T16" fmla="*/ 0 w 604"/>
                <a:gd name="T17" fmla="*/ 296 h 437"/>
                <a:gd name="T18" fmla="*/ 0 w 604"/>
                <a:gd name="T19" fmla="*/ 2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437">
                  <a:moveTo>
                    <a:pt x="0" y="296"/>
                  </a:moveTo>
                  <a:lnTo>
                    <a:pt x="56" y="431"/>
                  </a:lnTo>
                  <a:lnTo>
                    <a:pt x="548" y="437"/>
                  </a:lnTo>
                  <a:lnTo>
                    <a:pt x="604" y="346"/>
                  </a:lnTo>
                  <a:lnTo>
                    <a:pt x="477" y="0"/>
                  </a:lnTo>
                  <a:lnTo>
                    <a:pt x="506" y="276"/>
                  </a:lnTo>
                  <a:lnTo>
                    <a:pt x="218" y="296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0" name="Freeform 34"/>
            <p:cNvSpPr>
              <a:spLocks/>
            </p:cNvSpPr>
            <p:nvPr/>
          </p:nvSpPr>
          <p:spPr bwMode="auto">
            <a:xfrm>
              <a:off x="2355" y="3013"/>
              <a:ext cx="144" cy="78"/>
            </a:xfrm>
            <a:custGeom>
              <a:avLst/>
              <a:gdLst>
                <a:gd name="T0" fmla="*/ 0 w 288"/>
                <a:gd name="T1" fmla="*/ 0 h 157"/>
                <a:gd name="T2" fmla="*/ 161 w 288"/>
                <a:gd name="T3" fmla="*/ 36 h 157"/>
                <a:gd name="T4" fmla="*/ 288 w 288"/>
                <a:gd name="T5" fmla="*/ 36 h 157"/>
                <a:gd name="T6" fmla="*/ 266 w 288"/>
                <a:gd name="T7" fmla="*/ 157 h 157"/>
                <a:gd name="T8" fmla="*/ 62 w 288"/>
                <a:gd name="T9" fmla="*/ 143 h 157"/>
                <a:gd name="T10" fmla="*/ 0 w 288"/>
                <a:gd name="T11" fmla="*/ 0 h 157"/>
                <a:gd name="T12" fmla="*/ 0 w 288"/>
                <a:gd name="T13" fmla="*/ 0 h 157"/>
                <a:gd name="T14" fmla="*/ 0 w 288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57">
                  <a:moveTo>
                    <a:pt x="0" y="0"/>
                  </a:moveTo>
                  <a:lnTo>
                    <a:pt x="161" y="36"/>
                  </a:lnTo>
                  <a:lnTo>
                    <a:pt x="288" y="36"/>
                  </a:lnTo>
                  <a:lnTo>
                    <a:pt x="266" y="157"/>
                  </a:lnTo>
                  <a:lnTo>
                    <a:pt x="62" y="1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Freeform 35"/>
            <p:cNvSpPr>
              <a:spLocks/>
            </p:cNvSpPr>
            <p:nvPr/>
          </p:nvSpPr>
          <p:spPr bwMode="auto">
            <a:xfrm>
              <a:off x="1081" y="3049"/>
              <a:ext cx="486" cy="254"/>
            </a:xfrm>
            <a:custGeom>
              <a:avLst/>
              <a:gdLst>
                <a:gd name="T0" fmla="*/ 0 w 971"/>
                <a:gd name="T1" fmla="*/ 0 h 508"/>
                <a:gd name="T2" fmla="*/ 48 w 971"/>
                <a:gd name="T3" fmla="*/ 345 h 508"/>
                <a:gd name="T4" fmla="*/ 133 w 971"/>
                <a:gd name="T5" fmla="*/ 190 h 508"/>
                <a:gd name="T6" fmla="*/ 449 w 971"/>
                <a:gd name="T7" fmla="*/ 444 h 508"/>
                <a:gd name="T8" fmla="*/ 435 w 971"/>
                <a:gd name="T9" fmla="*/ 240 h 508"/>
                <a:gd name="T10" fmla="*/ 935 w 971"/>
                <a:gd name="T11" fmla="*/ 508 h 508"/>
                <a:gd name="T12" fmla="*/ 971 w 971"/>
                <a:gd name="T13" fmla="*/ 141 h 508"/>
                <a:gd name="T14" fmla="*/ 0 w 971"/>
                <a:gd name="T15" fmla="*/ 0 h 508"/>
                <a:gd name="T16" fmla="*/ 0 w 971"/>
                <a:gd name="T17" fmla="*/ 0 h 508"/>
                <a:gd name="T18" fmla="*/ 0 w 971"/>
                <a:gd name="T1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1" h="508">
                  <a:moveTo>
                    <a:pt x="0" y="0"/>
                  </a:moveTo>
                  <a:lnTo>
                    <a:pt x="48" y="345"/>
                  </a:lnTo>
                  <a:lnTo>
                    <a:pt x="133" y="190"/>
                  </a:lnTo>
                  <a:lnTo>
                    <a:pt x="449" y="444"/>
                  </a:lnTo>
                  <a:lnTo>
                    <a:pt x="435" y="240"/>
                  </a:lnTo>
                  <a:lnTo>
                    <a:pt x="935" y="508"/>
                  </a:lnTo>
                  <a:lnTo>
                    <a:pt x="971" y="1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2" name="Freeform 36"/>
            <p:cNvSpPr>
              <a:spLocks/>
            </p:cNvSpPr>
            <p:nvPr/>
          </p:nvSpPr>
          <p:spPr bwMode="auto">
            <a:xfrm>
              <a:off x="1936" y="3119"/>
              <a:ext cx="429" cy="201"/>
            </a:xfrm>
            <a:custGeom>
              <a:avLst/>
              <a:gdLst>
                <a:gd name="T0" fmla="*/ 0 w 858"/>
                <a:gd name="T1" fmla="*/ 55 h 401"/>
                <a:gd name="T2" fmla="*/ 35 w 858"/>
                <a:gd name="T3" fmla="*/ 401 h 401"/>
                <a:gd name="T4" fmla="*/ 148 w 858"/>
                <a:gd name="T5" fmla="*/ 240 h 401"/>
                <a:gd name="T6" fmla="*/ 429 w 858"/>
                <a:gd name="T7" fmla="*/ 281 h 401"/>
                <a:gd name="T8" fmla="*/ 288 w 858"/>
                <a:gd name="T9" fmla="*/ 119 h 401"/>
                <a:gd name="T10" fmla="*/ 803 w 858"/>
                <a:gd name="T11" fmla="*/ 240 h 401"/>
                <a:gd name="T12" fmla="*/ 858 w 858"/>
                <a:gd name="T13" fmla="*/ 0 h 401"/>
                <a:gd name="T14" fmla="*/ 0 w 858"/>
                <a:gd name="T15" fmla="*/ 55 h 401"/>
                <a:gd name="T16" fmla="*/ 0 w 858"/>
                <a:gd name="T17" fmla="*/ 55 h 401"/>
                <a:gd name="T18" fmla="*/ 0 w 858"/>
                <a:gd name="T19" fmla="*/ 5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401">
                  <a:moveTo>
                    <a:pt x="0" y="55"/>
                  </a:moveTo>
                  <a:lnTo>
                    <a:pt x="35" y="401"/>
                  </a:lnTo>
                  <a:lnTo>
                    <a:pt x="148" y="240"/>
                  </a:lnTo>
                  <a:lnTo>
                    <a:pt x="429" y="281"/>
                  </a:lnTo>
                  <a:lnTo>
                    <a:pt x="288" y="119"/>
                  </a:lnTo>
                  <a:lnTo>
                    <a:pt x="803" y="240"/>
                  </a:lnTo>
                  <a:lnTo>
                    <a:pt x="858" y="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3" name="Freeform 37"/>
            <p:cNvSpPr>
              <a:spLocks/>
            </p:cNvSpPr>
            <p:nvPr/>
          </p:nvSpPr>
          <p:spPr bwMode="auto">
            <a:xfrm>
              <a:off x="2179" y="3193"/>
              <a:ext cx="116" cy="64"/>
            </a:xfrm>
            <a:custGeom>
              <a:avLst/>
              <a:gdLst>
                <a:gd name="T0" fmla="*/ 0 w 232"/>
                <a:gd name="T1" fmla="*/ 0 h 128"/>
                <a:gd name="T2" fmla="*/ 22 w 232"/>
                <a:gd name="T3" fmla="*/ 128 h 128"/>
                <a:gd name="T4" fmla="*/ 218 w 232"/>
                <a:gd name="T5" fmla="*/ 128 h 128"/>
                <a:gd name="T6" fmla="*/ 232 w 232"/>
                <a:gd name="T7" fmla="*/ 7 h 128"/>
                <a:gd name="T8" fmla="*/ 0 w 232"/>
                <a:gd name="T9" fmla="*/ 0 h 128"/>
                <a:gd name="T10" fmla="*/ 0 w 232"/>
                <a:gd name="T11" fmla="*/ 0 h 128"/>
                <a:gd name="T12" fmla="*/ 0 w 232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28">
                  <a:moveTo>
                    <a:pt x="0" y="0"/>
                  </a:moveTo>
                  <a:lnTo>
                    <a:pt x="22" y="128"/>
                  </a:lnTo>
                  <a:lnTo>
                    <a:pt x="218" y="128"/>
                  </a:lnTo>
                  <a:lnTo>
                    <a:pt x="232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4" name="Freeform 38"/>
            <p:cNvSpPr>
              <a:spLocks/>
            </p:cNvSpPr>
            <p:nvPr/>
          </p:nvSpPr>
          <p:spPr bwMode="auto">
            <a:xfrm>
              <a:off x="2422" y="3232"/>
              <a:ext cx="80" cy="81"/>
            </a:xfrm>
            <a:custGeom>
              <a:avLst/>
              <a:gdLst>
                <a:gd name="T0" fmla="*/ 42 w 161"/>
                <a:gd name="T1" fmla="*/ 0 h 161"/>
                <a:gd name="T2" fmla="*/ 0 w 161"/>
                <a:gd name="T3" fmla="*/ 69 h 161"/>
                <a:gd name="T4" fmla="*/ 133 w 161"/>
                <a:gd name="T5" fmla="*/ 161 h 161"/>
                <a:gd name="T6" fmla="*/ 161 w 161"/>
                <a:gd name="T7" fmla="*/ 55 h 161"/>
                <a:gd name="T8" fmla="*/ 42 w 161"/>
                <a:gd name="T9" fmla="*/ 0 h 161"/>
                <a:gd name="T10" fmla="*/ 42 w 161"/>
                <a:gd name="T11" fmla="*/ 0 h 161"/>
                <a:gd name="T12" fmla="*/ 42 w 161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61">
                  <a:moveTo>
                    <a:pt x="42" y="0"/>
                  </a:moveTo>
                  <a:lnTo>
                    <a:pt x="0" y="69"/>
                  </a:lnTo>
                  <a:lnTo>
                    <a:pt x="133" y="161"/>
                  </a:lnTo>
                  <a:lnTo>
                    <a:pt x="161" y="5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5" name="Freeform 39"/>
            <p:cNvSpPr>
              <a:spLocks/>
            </p:cNvSpPr>
            <p:nvPr/>
          </p:nvSpPr>
          <p:spPr bwMode="auto">
            <a:xfrm>
              <a:off x="578" y="3715"/>
              <a:ext cx="2273" cy="156"/>
            </a:xfrm>
            <a:custGeom>
              <a:avLst/>
              <a:gdLst>
                <a:gd name="T0" fmla="*/ 13 w 4544"/>
                <a:gd name="T1" fmla="*/ 0 h 313"/>
                <a:gd name="T2" fmla="*/ 4509 w 4544"/>
                <a:gd name="T3" fmla="*/ 14 h 313"/>
                <a:gd name="T4" fmla="*/ 4544 w 4544"/>
                <a:gd name="T5" fmla="*/ 141 h 313"/>
                <a:gd name="T6" fmla="*/ 4162 w 4544"/>
                <a:gd name="T7" fmla="*/ 123 h 313"/>
                <a:gd name="T8" fmla="*/ 4298 w 4544"/>
                <a:gd name="T9" fmla="*/ 313 h 313"/>
                <a:gd name="T10" fmla="*/ 3706 w 4544"/>
                <a:gd name="T11" fmla="*/ 313 h 313"/>
                <a:gd name="T12" fmla="*/ 3672 w 4544"/>
                <a:gd name="T13" fmla="*/ 134 h 313"/>
                <a:gd name="T14" fmla="*/ 3775 w 4544"/>
                <a:gd name="T15" fmla="*/ 268 h 313"/>
                <a:gd name="T16" fmla="*/ 3778 w 4544"/>
                <a:gd name="T17" fmla="*/ 172 h 313"/>
                <a:gd name="T18" fmla="*/ 3847 w 4544"/>
                <a:gd name="T19" fmla="*/ 247 h 313"/>
                <a:gd name="T20" fmla="*/ 3833 w 4544"/>
                <a:gd name="T21" fmla="*/ 134 h 313"/>
                <a:gd name="T22" fmla="*/ 3929 w 4544"/>
                <a:gd name="T23" fmla="*/ 247 h 313"/>
                <a:gd name="T24" fmla="*/ 3922 w 4544"/>
                <a:gd name="T25" fmla="*/ 169 h 313"/>
                <a:gd name="T26" fmla="*/ 4044 w 4544"/>
                <a:gd name="T27" fmla="*/ 244 h 313"/>
                <a:gd name="T28" fmla="*/ 3974 w 4544"/>
                <a:gd name="T29" fmla="*/ 149 h 313"/>
                <a:gd name="T30" fmla="*/ 4157 w 4544"/>
                <a:gd name="T31" fmla="*/ 233 h 313"/>
                <a:gd name="T32" fmla="*/ 4073 w 4544"/>
                <a:gd name="T33" fmla="*/ 110 h 313"/>
                <a:gd name="T34" fmla="*/ 0 w 4544"/>
                <a:gd name="T35" fmla="*/ 99 h 313"/>
                <a:gd name="T36" fmla="*/ 13 w 4544"/>
                <a:gd name="T37" fmla="*/ 0 h 313"/>
                <a:gd name="T38" fmla="*/ 13 w 4544"/>
                <a:gd name="T39" fmla="*/ 0 h 313"/>
                <a:gd name="T40" fmla="*/ 13 w 4544"/>
                <a:gd name="T4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44" h="313">
                  <a:moveTo>
                    <a:pt x="13" y="0"/>
                  </a:moveTo>
                  <a:lnTo>
                    <a:pt x="4509" y="14"/>
                  </a:lnTo>
                  <a:lnTo>
                    <a:pt x="4544" y="141"/>
                  </a:lnTo>
                  <a:lnTo>
                    <a:pt x="4162" y="123"/>
                  </a:lnTo>
                  <a:lnTo>
                    <a:pt x="4298" y="313"/>
                  </a:lnTo>
                  <a:lnTo>
                    <a:pt x="3706" y="313"/>
                  </a:lnTo>
                  <a:lnTo>
                    <a:pt x="3672" y="134"/>
                  </a:lnTo>
                  <a:lnTo>
                    <a:pt x="3775" y="268"/>
                  </a:lnTo>
                  <a:lnTo>
                    <a:pt x="3778" y="172"/>
                  </a:lnTo>
                  <a:lnTo>
                    <a:pt x="3847" y="247"/>
                  </a:lnTo>
                  <a:lnTo>
                    <a:pt x="3833" y="134"/>
                  </a:lnTo>
                  <a:lnTo>
                    <a:pt x="3929" y="247"/>
                  </a:lnTo>
                  <a:lnTo>
                    <a:pt x="3922" y="169"/>
                  </a:lnTo>
                  <a:lnTo>
                    <a:pt x="4044" y="244"/>
                  </a:lnTo>
                  <a:lnTo>
                    <a:pt x="3974" y="149"/>
                  </a:lnTo>
                  <a:lnTo>
                    <a:pt x="4157" y="233"/>
                  </a:lnTo>
                  <a:lnTo>
                    <a:pt x="4073" y="110"/>
                  </a:lnTo>
                  <a:lnTo>
                    <a:pt x="0" y="9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6" name="Freeform 40"/>
            <p:cNvSpPr>
              <a:spLocks/>
            </p:cNvSpPr>
            <p:nvPr/>
          </p:nvSpPr>
          <p:spPr bwMode="auto">
            <a:xfrm>
              <a:off x="996" y="3461"/>
              <a:ext cx="398" cy="99"/>
            </a:xfrm>
            <a:custGeom>
              <a:avLst/>
              <a:gdLst>
                <a:gd name="T0" fmla="*/ 7 w 796"/>
                <a:gd name="T1" fmla="*/ 28 h 199"/>
                <a:gd name="T2" fmla="*/ 0 w 796"/>
                <a:gd name="T3" fmla="*/ 171 h 199"/>
                <a:gd name="T4" fmla="*/ 768 w 796"/>
                <a:gd name="T5" fmla="*/ 199 h 199"/>
                <a:gd name="T6" fmla="*/ 796 w 796"/>
                <a:gd name="T7" fmla="*/ 0 h 199"/>
                <a:gd name="T8" fmla="*/ 7 w 796"/>
                <a:gd name="T9" fmla="*/ 28 h 199"/>
                <a:gd name="T10" fmla="*/ 7 w 796"/>
                <a:gd name="T11" fmla="*/ 28 h 199"/>
                <a:gd name="T12" fmla="*/ 7 w 796"/>
                <a:gd name="T13" fmla="*/ 2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199">
                  <a:moveTo>
                    <a:pt x="7" y="28"/>
                  </a:moveTo>
                  <a:lnTo>
                    <a:pt x="0" y="171"/>
                  </a:lnTo>
                  <a:lnTo>
                    <a:pt x="768" y="199"/>
                  </a:lnTo>
                  <a:lnTo>
                    <a:pt x="796" y="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7" name="Freeform 41"/>
            <p:cNvSpPr>
              <a:spLocks/>
            </p:cNvSpPr>
            <p:nvPr/>
          </p:nvSpPr>
          <p:spPr bwMode="auto">
            <a:xfrm>
              <a:off x="2144" y="3390"/>
              <a:ext cx="351" cy="201"/>
            </a:xfrm>
            <a:custGeom>
              <a:avLst/>
              <a:gdLst>
                <a:gd name="T0" fmla="*/ 42 w 703"/>
                <a:gd name="T1" fmla="*/ 63 h 401"/>
                <a:gd name="T2" fmla="*/ 0 w 703"/>
                <a:gd name="T3" fmla="*/ 394 h 401"/>
                <a:gd name="T4" fmla="*/ 703 w 703"/>
                <a:gd name="T5" fmla="*/ 401 h 401"/>
                <a:gd name="T6" fmla="*/ 697 w 703"/>
                <a:gd name="T7" fmla="*/ 0 h 401"/>
                <a:gd name="T8" fmla="*/ 42 w 703"/>
                <a:gd name="T9" fmla="*/ 63 h 401"/>
                <a:gd name="T10" fmla="*/ 42 w 703"/>
                <a:gd name="T11" fmla="*/ 63 h 401"/>
                <a:gd name="T12" fmla="*/ 42 w 703"/>
                <a:gd name="T13" fmla="*/ 6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401">
                  <a:moveTo>
                    <a:pt x="42" y="63"/>
                  </a:moveTo>
                  <a:lnTo>
                    <a:pt x="0" y="394"/>
                  </a:lnTo>
                  <a:lnTo>
                    <a:pt x="703" y="401"/>
                  </a:lnTo>
                  <a:lnTo>
                    <a:pt x="697" y="0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8" name="Freeform 42"/>
            <p:cNvSpPr>
              <a:spLocks/>
            </p:cNvSpPr>
            <p:nvPr/>
          </p:nvSpPr>
          <p:spPr bwMode="auto">
            <a:xfrm>
              <a:off x="1127" y="2297"/>
              <a:ext cx="99" cy="42"/>
            </a:xfrm>
            <a:custGeom>
              <a:avLst/>
              <a:gdLst>
                <a:gd name="T0" fmla="*/ 10 w 199"/>
                <a:gd name="T1" fmla="*/ 57 h 84"/>
                <a:gd name="T2" fmla="*/ 0 w 199"/>
                <a:gd name="T3" fmla="*/ 0 h 84"/>
                <a:gd name="T4" fmla="*/ 199 w 199"/>
                <a:gd name="T5" fmla="*/ 0 h 84"/>
                <a:gd name="T6" fmla="*/ 172 w 199"/>
                <a:gd name="T7" fmla="*/ 84 h 84"/>
                <a:gd name="T8" fmla="*/ 10 w 199"/>
                <a:gd name="T9" fmla="*/ 57 h 84"/>
                <a:gd name="T10" fmla="*/ 10 w 199"/>
                <a:gd name="T11" fmla="*/ 57 h 84"/>
                <a:gd name="T12" fmla="*/ 10 w 199"/>
                <a:gd name="T13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4">
                  <a:moveTo>
                    <a:pt x="10" y="57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72" y="84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9" name="Freeform 43"/>
            <p:cNvSpPr>
              <a:spLocks/>
            </p:cNvSpPr>
            <p:nvPr/>
          </p:nvSpPr>
          <p:spPr bwMode="auto">
            <a:xfrm>
              <a:off x="1363" y="2319"/>
              <a:ext cx="210" cy="100"/>
            </a:xfrm>
            <a:custGeom>
              <a:avLst/>
              <a:gdLst>
                <a:gd name="T0" fmla="*/ 0 w 421"/>
                <a:gd name="T1" fmla="*/ 112 h 200"/>
                <a:gd name="T2" fmla="*/ 101 w 421"/>
                <a:gd name="T3" fmla="*/ 112 h 200"/>
                <a:gd name="T4" fmla="*/ 105 w 421"/>
                <a:gd name="T5" fmla="*/ 0 h 200"/>
                <a:gd name="T6" fmla="*/ 268 w 421"/>
                <a:gd name="T7" fmla="*/ 11 h 200"/>
                <a:gd name="T8" fmla="*/ 279 w 421"/>
                <a:gd name="T9" fmla="*/ 53 h 200"/>
                <a:gd name="T10" fmla="*/ 415 w 421"/>
                <a:gd name="T11" fmla="*/ 53 h 200"/>
                <a:gd name="T12" fmla="*/ 421 w 421"/>
                <a:gd name="T13" fmla="*/ 101 h 200"/>
                <a:gd name="T14" fmla="*/ 217 w 421"/>
                <a:gd name="T15" fmla="*/ 106 h 200"/>
                <a:gd name="T16" fmla="*/ 222 w 421"/>
                <a:gd name="T17" fmla="*/ 196 h 200"/>
                <a:gd name="T18" fmla="*/ 22 w 421"/>
                <a:gd name="T19" fmla="*/ 200 h 200"/>
                <a:gd name="T20" fmla="*/ 0 w 421"/>
                <a:gd name="T21" fmla="*/ 112 h 200"/>
                <a:gd name="T22" fmla="*/ 0 w 421"/>
                <a:gd name="T23" fmla="*/ 112 h 200"/>
                <a:gd name="T24" fmla="*/ 0 w 421"/>
                <a:gd name="T2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200">
                  <a:moveTo>
                    <a:pt x="0" y="112"/>
                  </a:moveTo>
                  <a:lnTo>
                    <a:pt x="101" y="112"/>
                  </a:lnTo>
                  <a:lnTo>
                    <a:pt x="105" y="0"/>
                  </a:lnTo>
                  <a:lnTo>
                    <a:pt x="268" y="11"/>
                  </a:lnTo>
                  <a:lnTo>
                    <a:pt x="279" y="53"/>
                  </a:lnTo>
                  <a:lnTo>
                    <a:pt x="415" y="53"/>
                  </a:lnTo>
                  <a:lnTo>
                    <a:pt x="421" y="101"/>
                  </a:lnTo>
                  <a:lnTo>
                    <a:pt x="217" y="106"/>
                  </a:lnTo>
                  <a:lnTo>
                    <a:pt x="222" y="196"/>
                  </a:lnTo>
                  <a:lnTo>
                    <a:pt x="22" y="20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0" name="Freeform 44"/>
            <p:cNvSpPr>
              <a:spLocks/>
            </p:cNvSpPr>
            <p:nvPr/>
          </p:nvSpPr>
          <p:spPr bwMode="auto">
            <a:xfrm>
              <a:off x="1872" y="2326"/>
              <a:ext cx="334" cy="92"/>
            </a:xfrm>
            <a:custGeom>
              <a:avLst/>
              <a:gdLst>
                <a:gd name="T0" fmla="*/ 0 w 667"/>
                <a:gd name="T1" fmla="*/ 112 h 185"/>
                <a:gd name="T2" fmla="*/ 94 w 667"/>
                <a:gd name="T3" fmla="*/ 106 h 185"/>
                <a:gd name="T4" fmla="*/ 90 w 667"/>
                <a:gd name="T5" fmla="*/ 7 h 185"/>
                <a:gd name="T6" fmla="*/ 268 w 667"/>
                <a:gd name="T7" fmla="*/ 0 h 185"/>
                <a:gd name="T8" fmla="*/ 283 w 667"/>
                <a:gd name="T9" fmla="*/ 53 h 185"/>
                <a:gd name="T10" fmla="*/ 399 w 667"/>
                <a:gd name="T11" fmla="*/ 22 h 185"/>
                <a:gd name="T12" fmla="*/ 415 w 667"/>
                <a:gd name="T13" fmla="*/ 69 h 185"/>
                <a:gd name="T14" fmla="*/ 650 w 667"/>
                <a:gd name="T15" fmla="*/ 59 h 185"/>
                <a:gd name="T16" fmla="*/ 667 w 667"/>
                <a:gd name="T17" fmla="*/ 132 h 185"/>
                <a:gd name="T18" fmla="*/ 272 w 667"/>
                <a:gd name="T19" fmla="*/ 127 h 185"/>
                <a:gd name="T20" fmla="*/ 262 w 667"/>
                <a:gd name="T21" fmla="*/ 185 h 185"/>
                <a:gd name="T22" fmla="*/ 79 w 667"/>
                <a:gd name="T23" fmla="*/ 180 h 185"/>
                <a:gd name="T24" fmla="*/ 0 w 667"/>
                <a:gd name="T25" fmla="*/ 112 h 185"/>
                <a:gd name="T26" fmla="*/ 0 w 667"/>
                <a:gd name="T27" fmla="*/ 112 h 185"/>
                <a:gd name="T28" fmla="*/ 0 w 667"/>
                <a:gd name="T29" fmla="*/ 1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185">
                  <a:moveTo>
                    <a:pt x="0" y="112"/>
                  </a:moveTo>
                  <a:lnTo>
                    <a:pt x="94" y="106"/>
                  </a:lnTo>
                  <a:lnTo>
                    <a:pt x="90" y="7"/>
                  </a:lnTo>
                  <a:lnTo>
                    <a:pt x="268" y="0"/>
                  </a:lnTo>
                  <a:lnTo>
                    <a:pt x="283" y="53"/>
                  </a:lnTo>
                  <a:lnTo>
                    <a:pt x="399" y="22"/>
                  </a:lnTo>
                  <a:lnTo>
                    <a:pt x="415" y="69"/>
                  </a:lnTo>
                  <a:lnTo>
                    <a:pt x="650" y="59"/>
                  </a:lnTo>
                  <a:lnTo>
                    <a:pt x="667" y="132"/>
                  </a:lnTo>
                  <a:lnTo>
                    <a:pt x="272" y="127"/>
                  </a:lnTo>
                  <a:lnTo>
                    <a:pt x="262" y="185"/>
                  </a:lnTo>
                  <a:lnTo>
                    <a:pt x="79" y="18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1" name="Freeform 45"/>
            <p:cNvSpPr>
              <a:spLocks/>
            </p:cNvSpPr>
            <p:nvPr/>
          </p:nvSpPr>
          <p:spPr bwMode="auto">
            <a:xfrm>
              <a:off x="2473" y="2906"/>
              <a:ext cx="162" cy="85"/>
            </a:xfrm>
            <a:custGeom>
              <a:avLst/>
              <a:gdLst>
                <a:gd name="T0" fmla="*/ 195 w 325"/>
                <a:gd name="T1" fmla="*/ 169 h 169"/>
                <a:gd name="T2" fmla="*/ 325 w 325"/>
                <a:gd name="T3" fmla="*/ 169 h 169"/>
                <a:gd name="T4" fmla="*/ 325 w 325"/>
                <a:gd name="T5" fmla="*/ 79 h 169"/>
                <a:gd name="T6" fmla="*/ 199 w 325"/>
                <a:gd name="T7" fmla="*/ 90 h 169"/>
                <a:gd name="T8" fmla="*/ 184 w 325"/>
                <a:gd name="T9" fmla="*/ 0 h 169"/>
                <a:gd name="T10" fmla="*/ 0 w 325"/>
                <a:gd name="T11" fmla="*/ 17 h 169"/>
                <a:gd name="T12" fmla="*/ 41 w 325"/>
                <a:gd name="T13" fmla="*/ 79 h 169"/>
                <a:gd name="T14" fmla="*/ 162 w 325"/>
                <a:gd name="T15" fmla="*/ 100 h 169"/>
                <a:gd name="T16" fmla="*/ 195 w 325"/>
                <a:gd name="T17" fmla="*/ 169 h 169"/>
                <a:gd name="T18" fmla="*/ 195 w 325"/>
                <a:gd name="T19" fmla="*/ 169 h 169"/>
                <a:gd name="T20" fmla="*/ 195 w 325"/>
                <a:gd name="T2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169">
                  <a:moveTo>
                    <a:pt x="195" y="169"/>
                  </a:moveTo>
                  <a:lnTo>
                    <a:pt x="325" y="169"/>
                  </a:lnTo>
                  <a:lnTo>
                    <a:pt x="325" y="79"/>
                  </a:lnTo>
                  <a:lnTo>
                    <a:pt x="199" y="90"/>
                  </a:lnTo>
                  <a:lnTo>
                    <a:pt x="184" y="0"/>
                  </a:lnTo>
                  <a:lnTo>
                    <a:pt x="0" y="17"/>
                  </a:lnTo>
                  <a:lnTo>
                    <a:pt x="41" y="79"/>
                  </a:lnTo>
                  <a:lnTo>
                    <a:pt x="162" y="100"/>
                  </a:lnTo>
                  <a:lnTo>
                    <a:pt x="195" y="169"/>
                  </a:lnTo>
                  <a:lnTo>
                    <a:pt x="195" y="169"/>
                  </a:lnTo>
                  <a:lnTo>
                    <a:pt x="195" y="169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2" name="Freeform 46"/>
            <p:cNvSpPr>
              <a:spLocks/>
            </p:cNvSpPr>
            <p:nvPr/>
          </p:nvSpPr>
          <p:spPr bwMode="auto">
            <a:xfrm>
              <a:off x="2371" y="2368"/>
              <a:ext cx="147" cy="89"/>
            </a:xfrm>
            <a:custGeom>
              <a:avLst/>
              <a:gdLst>
                <a:gd name="T0" fmla="*/ 220 w 294"/>
                <a:gd name="T1" fmla="*/ 0 h 178"/>
                <a:gd name="T2" fmla="*/ 121 w 294"/>
                <a:gd name="T3" fmla="*/ 0 h 178"/>
                <a:gd name="T4" fmla="*/ 141 w 294"/>
                <a:gd name="T5" fmla="*/ 94 h 178"/>
                <a:gd name="T6" fmla="*/ 0 w 294"/>
                <a:gd name="T7" fmla="*/ 94 h 178"/>
                <a:gd name="T8" fmla="*/ 16 w 294"/>
                <a:gd name="T9" fmla="*/ 162 h 178"/>
                <a:gd name="T10" fmla="*/ 211 w 294"/>
                <a:gd name="T11" fmla="*/ 178 h 178"/>
                <a:gd name="T12" fmla="*/ 200 w 294"/>
                <a:gd name="T13" fmla="*/ 99 h 178"/>
                <a:gd name="T14" fmla="*/ 294 w 294"/>
                <a:gd name="T15" fmla="*/ 94 h 178"/>
                <a:gd name="T16" fmla="*/ 220 w 294"/>
                <a:gd name="T17" fmla="*/ 0 h 178"/>
                <a:gd name="T18" fmla="*/ 220 w 294"/>
                <a:gd name="T19" fmla="*/ 0 h 178"/>
                <a:gd name="T20" fmla="*/ 220 w 294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78">
                  <a:moveTo>
                    <a:pt x="220" y="0"/>
                  </a:moveTo>
                  <a:lnTo>
                    <a:pt x="121" y="0"/>
                  </a:lnTo>
                  <a:lnTo>
                    <a:pt x="141" y="94"/>
                  </a:lnTo>
                  <a:lnTo>
                    <a:pt x="0" y="94"/>
                  </a:lnTo>
                  <a:lnTo>
                    <a:pt x="16" y="162"/>
                  </a:lnTo>
                  <a:lnTo>
                    <a:pt x="211" y="178"/>
                  </a:lnTo>
                  <a:lnTo>
                    <a:pt x="200" y="99"/>
                  </a:lnTo>
                  <a:lnTo>
                    <a:pt x="294" y="94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3" name="Freeform 47"/>
            <p:cNvSpPr>
              <a:spLocks/>
            </p:cNvSpPr>
            <p:nvPr/>
          </p:nvSpPr>
          <p:spPr bwMode="auto">
            <a:xfrm>
              <a:off x="1043" y="2457"/>
              <a:ext cx="1343" cy="183"/>
            </a:xfrm>
            <a:custGeom>
              <a:avLst/>
              <a:gdLst>
                <a:gd name="T0" fmla="*/ 2686 w 2686"/>
                <a:gd name="T1" fmla="*/ 36 h 367"/>
                <a:gd name="T2" fmla="*/ 0 w 2686"/>
                <a:gd name="T3" fmla="*/ 0 h 367"/>
                <a:gd name="T4" fmla="*/ 69 w 2686"/>
                <a:gd name="T5" fmla="*/ 367 h 367"/>
                <a:gd name="T6" fmla="*/ 91 w 2686"/>
                <a:gd name="T7" fmla="*/ 50 h 367"/>
                <a:gd name="T8" fmla="*/ 2644 w 2686"/>
                <a:gd name="T9" fmla="*/ 65 h 367"/>
                <a:gd name="T10" fmla="*/ 2686 w 2686"/>
                <a:gd name="T11" fmla="*/ 36 h 367"/>
                <a:gd name="T12" fmla="*/ 2686 w 2686"/>
                <a:gd name="T13" fmla="*/ 36 h 367"/>
                <a:gd name="T14" fmla="*/ 2686 w 2686"/>
                <a:gd name="T15" fmla="*/ 3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6" h="367">
                  <a:moveTo>
                    <a:pt x="2686" y="36"/>
                  </a:moveTo>
                  <a:lnTo>
                    <a:pt x="0" y="0"/>
                  </a:lnTo>
                  <a:lnTo>
                    <a:pt x="69" y="367"/>
                  </a:lnTo>
                  <a:lnTo>
                    <a:pt x="91" y="50"/>
                  </a:lnTo>
                  <a:lnTo>
                    <a:pt x="2644" y="65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6" y="3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4" name="Freeform 48"/>
            <p:cNvSpPr>
              <a:spLocks/>
            </p:cNvSpPr>
            <p:nvPr/>
          </p:nvSpPr>
          <p:spPr bwMode="auto">
            <a:xfrm>
              <a:off x="1123" y="2513"/>
              <a:ext cx="1232" cy="156"/>
            </a:xfrm>
            <a:custGeom>
              <a:avLst/>
              <a:gdLst>
                <a:gd name="T0" fmla="*/ 7 w 2463"/>
                <a:gd name="T1" fmla="*/ 311 h 311"/>
                <a:gd name="T2" fmla="*/ 0 w 2463"/>
                <a:gd name="T3" fmla="*/ 0 h 311"/>
                <a:gd name="T4" fmla="*/ 2463 w 2463"/>
                <a:gd name="T5" fmla="*/ 16 h 311"/>
                <a:gd name="T6" fmla="*/ 2434 w 2463"/>
                <a:gd name="T7" fmla="*/ 248 h 311"/>
                <a:gd name="T8" fmla="*/ 2370 w 2463"/>
                <a:gd name="T9" fmla="*/ 93 h 311"/>
                <a:gd name="T10" fmla="*/ 105 w 2463"/>
                <a:gd name="T11" fmla="*/ 57 h 311"/>
                <a:gd name="T12" fmla="*/ 69 w 2463"/>
                <a:gd name="T13" fmla="*/ 296 h 311"/>
                <a:gd name="T14" fmla="*/ 7 w 2463"/>
                <a:gd name="T15" fmla="*/ 311 h 311"/>
                <a:gd name="T16" fmla="*/ 7 w 2463"/>
                <a:gd name="T17" fmla="*/ 311 h 311"/>
                <a:gd name="T18" fmla="*/ 7 w 2463"/>
                <a:gd name="T1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311">
                  <a:moveTo>
                    <a:pt x="7" y="311"/>
                  </a:moveTo>
                  <a:lnTo>
                    <a:pt x="0" y="0"/>
                  </a:lnTo>
                  <a:lnTo>
                    <a:pt x="2463" y="16"/>
                  </a:lnTo>
                  <a:lnTo>
                    <a:pt x="2434" y="248"/>
                  </a:lnTo>
                  <a:lnTo>
                    <a:pt x="2370" y="93"/>
                  </a:lnTo>
                  <a:lnTo>
                    <a:pt x="105" y="57"/>
                  </a:lnTo>
                  <a:lnTo>
                    <a:pt x="69" y="296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5" name="Freeform 49"/>
            <p:cNvSpPr>
              <a:spLocks/>
            </p:cNvSpPr>
            <p:nvPr/>
          </p:nvSpPr>
          <p:spPr bwMode="auto">
            <a:xfrm>
              <a:off x="1011" y="3479"/>
              <a:ext cx="355" cy="67"/>
            </a:xfrm>
            <a:custGeom>
              <a:avLst/>
              <a:gdLst>
                <a:gd name="T0" fmla="*/ 6 w 711"/>
                <a:gd name="T1" fmla="*/ 121 h 135"/>
                <a:gd name="T2" fmla="*/ 0 w 711"/>
                <a:gd name="T3" fmla="*/ 8 h 135"/>
                <a:gd name="T4" fmla="*/ 711 w 711"/>
                <a:gd name="T5" fmla="*/ 0 h 135"/>
                <a:gd name="T6" fmla="*/ 703 w 711"/>
                <a:gd name="T7" fmla="*/ 105 h 135"/>
                <a:gd name="T8" fmla="*/ 633 w 711"/>
                <a:gd name="T9" fmla="*/ 28 h 135"/>
                <a:gd name="T10" fmla="*/ 443 w 711"/>
                <a:gd name="T11" fmla="*/ 36 h 135"/>
                <a:gd name="T12" fmla="*/ 415 w 711"/>
                <a:gd name="T13" fmla="*/ 127 h 135"/>
                <a:gd name="T14" fmla="*/ 393 w 711"/>
                <a:gd name="T15" fmla="*/ 42 h 135"/>
                <a:gd name="T16" fmla="*/ 161 w 711"/>
                <a:gd name="T17" fmla="*/ 42 h 135"/>
                <a:gd name="T18" fmla="*/ 155 w 711"/>
                <a:gd name="T19" fmla="*/ 135 h 135"/>
                <a:gd name="T20" fmla="*/ 105 w 711"/>
                <a:gd name="T21" fmla="*/ 42 h 135"/>
                <a:gd name="T22" fmla="*/ 6 w 711"/>
                <a:gd name="T23" fmla="*/ 121 h 135"/>
                <a:gd name="T24" fmla="*/ 6 w 711"/>
                <a:gd name="T25" fmla="*/ 121 h 135"/>
                <a:gd name="T26" fmla="*/ 6 w 711"/>
                <a:gd name="T27" fmla="*/ 1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1" h="135">
                  <a:moveTo>
                    <a:pt x="6" y="121"/>
                  </a:moveTo>
                  <a:lnTo>
                    <a:pt x="0" y="8"/>
                  </a:lnTo>
                  <a:lnTo>
                    <a:pt x="711" y="0"/>
                  </a:lnTo>
                  <a:lnTo>
                    <a:pt x="703" y="105"/>
                  </a:lnTo>
                  <a:lnTo>
                    <a:pt x="633" y="28"/>
                  </a:lnTo>
                  <a:lnTo>
                    <a:pt x="443" y="36"/>
                  </a:lnTo>
                  <a:lnTo>
                    <a:pt x="415" y="127"/>
                  </a:lnTo>
                  <a:lnTo>
                    <a:pt x="393" y="42"/>
                  </a:lnTo>
                  <a:lnTo>
                    <a:pt x="161" y="42"/>
                  </a:lnTo>
                  <a:lnTo>
                    <a:pt x="155" y="135"/>
                  </a:lnTo>
                  <a:lnTo>
                    <a:pt x="105" y="42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6" name="Freeform 50"/>
            <p:cNvSpPr>
              <a:spLocks/>
            </p:cNvSpPr>
            <p:nvPr/>
          </p:nvSpPr>
          <p:spPr bwMode="auto">
            <a:xfrm>
              <a:off x="2189" y="3443"/>
              <a:ext cx="237" cy="120"/>
            </a:xfrm>
            <a:custGeom>
              <a:avLst/>
              <a:gdLst>
                <a:gd name="T0" fmla="*/ 0 w 472"/>
                <a:gd name="T1" fmla="*/ 0 h 240"/>
                <a:gd name="T2" fmla="*/ 0 w 472"/>
                <a:gd name="T3" fmla="*/ 240 h 240"/>
                <a:gd name="T4" fmla="*/ 56 w 472"/>
                <a:gd name="T5" fmla="*/ 71 h 240"/>
                <a:gd name="T6" fmla="*/ 472 w 472"/>
                <a:gd name="T7" fmla="*/ 240 h 240"/>
                <a:gd name="T8" fmla="*/ 0 w 472"/>
                <a:gd name="T9" fmla="*/ 0 h 240"/>
                <a:gd name="T10" fmla="*/ 0 w 472"/>
                <a:gd name="T11" fmla="*/ 0 h 240"/>
                <a:gd name="T12" fmla="*/ 0 w 47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240">
                  <a:moveTo>
                    <a:pt x="0" y="0"/>
                  </a:moveTo>
                  <a:lnTo>
                    <a:pt x="0" y="240"/>
                  </a:lnTo>
                  <a:lnTo>
                    <a:pt x="56" y="71"/>
                  </a:lnTo>
                  <a:lnTo>
                    <a:pt x="472" y="2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7" name="Freeform 51"/>
            <p:cNvSpPr>
              <a:spLocks/>
            </p:cNvSpPr>
            <p:nvPr/>
          </p:nvSpPr>
          <p:spPr bwMode="auto">
            <a:xfrm>
              <a:off x="2260" y="3419"/>
              <a:ext cx="207" cy="95"/>
            </a:xfrm>
            <a:custGeom>
              <a:avLst/>
              <a:gdLst>
                <a:gd name="T0" fmla="*/ 0 w 415"/>
                <a:gd name="T1" fmla="*/ 14 h 190"/>
                <a:gd name="T2" fmla="*/ 415 w 415"/>
                <a:gd name="T3" fmla="*/ 0 h 190"/>
                <a:gd name="T4" fmla="*/ 407 w 415"/>
                <a:gd name="T5" fmla="*/ 190 h 190"/>
                <a:gd name="T6" fmla="*/ 379 w 415"/>
                <a:gd name="T7" fmla="*/ 42 h 190"/>
                <a:gd name="T8" fmla="*/ 268 w 415"/>
                <a:gd name="T9" fmla="*/ 56 h 190"/>
                <a:gd name="T10" fmla="*/ 238 w 415"/>
                <a:gd name="T11" fmla="*/ 141 h 190"/>
                <a:gd name="T12" fmla="*/ 204 w 415"/>
                <a:gd name="T13" fmla="*/ 63 h 190"/>
                <a:gd name="T14" fmla="*/ 83 w 415"/>
                <a:gd name="T15" fmla="*/ 70 h 190"/>
                <a:gd name="T16" fmla="*/ 0 w 415"/>
                <a:gd name="T17" fmla="*/ 14 h 190"/>
                <a:gd name="T18" fmla="*/ 0 w 415"/>
                <a:gd name="T19" fmla="*/ 14 h 190"/>
                <a:gd name="T20" fmla="*/ 0 w 415"/>
                <a:gd name="T21" fmla="*/ 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190">
                  <a:moveTo>
                    <a:pt x="0" y="14"/>
                  </a:moveTo>
                  <a:lnTo>
                    <a:pt x="415" y="0"/>
                  </a:lnTo>
                  <a:lnTo>
                    <a:pt x="407" y="190"/>
                  </a:lnTo>
                  <a:lnTo>
                    <a:pt x="379" y="42"/>
                  </a:lnTo>
                  <a:lnTo>
                    <a:pt x="268" y="56"/>
                  </a:lnTo>
                  <a:lnTo>
                    <a:pt x="238" y="141"/>
                  </a:lnTo>
                  <a:lnTo>
                    <a:pt x="204" y="63"/>
                  </a:lnTo>
                  <a:lnTo>
                    <a:pt x="83" y="7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8" name="Freeform 52"/>
            <p:cNvSpPr>
              <a:spLocks/>
            </p:cNvSpPr>
            <p:nvPr/>
          </p:nvSpPr>
          <p:spPr bwMode="auto">
            <a:xfrm>
              <a:off x="1102" y="2834"/>
              <a:ext cx="1721" cy="785"/>
            </a:xfrm>
            <a:custGeom>
              <a:avLst/>
              <a:gdLst>
                <a:gd name="T0" fmla="*/ 0 w 3440"/>
                <a:gd name="T1" fmla="*/ 452 h 1572"/>
                <a:gd name="T2" fmla="*/ 97 w 3440"/>
                <a:gd name="T3" fmla="*/ 445 h 1572"/>
                <a:gd name="T4" fmla="*/ 169 w 3440"/>
                <a:gd name="T5" fmla="*/ 367 h 1572"/>
                <a:gd name="T6" fmla="*/ 238 w 3440"/>
                <a:gd name="T7" fmla="*/ 472 h 1572"/>
                <a:gd name="T8" fmla="*/ 625 w 3440"/>
                <a:gd name="T9" fmla="*/ 486 h 1572"/>
                <a:gd name="T10" fmla="*/ 669 w 3440"/>
                <a:gd name="T11" fmla="*/ 389 h 1572"/>
                <a:gd name="T12" fmla="*/ 731 w 3440"/>
                <a:gd name="T13" fmla="*/ 472 h 1572"/>
                <a:gd name="T14" fmla="*/ 1160 w 3440"/>
                <a:gd name="T15" fmla="*/ 486 h 1572"/>
                <a:gd name="T16" fmla="*/ 1245 w 3440"/>
                <a:gd name="T17" fmla="*/ 375 h 1572"/>
                <a:gd name="T18" fmla="*/ 1330 w 3440"/>
                <a:gd name="T19" fmla="*/ 466 h 1572"/>
                <a:gd name="T20" fmla="*/ 1864 w 3440"/>
                <a:gd name="T21" fmla="*/ 472 h 1572"/>
                <a:gd name="T22" fmla="*/ 1942 w 3440"/>
                <a:gd name="T23" fmla="*/ 375 h 1572"/>
                <a:gd name="T24" fmla="*/ 2089 w 3440"/>
                <a:gd name="T25" fmla="*/ 472 h 1572"/>
                <a:gd name="T26" fmla="*/ 2349 w 3440"/>
                <a:gd name="T27" fmla="*/ 466 h 1572"/>
                <a:gd name="T28" fmla="*/ 2398 w 3440"/>
                <a:gd name="T29" fmla="*/ 375 h 1572"/>
                <a:gd name="T30" fmla="*/ 2525 w 3440"/>
                <a:gd name="T31" fmla="*/ 452 h 1572"/>
                <a:gd name="T32" fmla="*/ 2737 w 3440"/>
                <a:gd name="T33" fmla="*/ 472 h 1572"/>
                <a:gd name="T34" fmla="*/ 2785 w 3440"/>
                <a:gd name="T35" fmla="*/ 395 h 1572"/>
                <a:gd name="T36" fmla="*/ 2688 w 3440"/>
                <a:gd name="T37" fmla="*/ 268 h 1572"/>
                <a:gd name="T38" fmla="*/ 2575 w 3440"/>
                <a:gd name="T39" fmla="*/ 0 h 1572"/>
                <a:gd name="T40" fmla="*/ 2863 w 3440"/>
                <a:gd name="T41" fmla="*/ 438 h 1572"/>
                <a:gd name="T42" fmla="*/ 3109 w 3440"/>
                <a:gd name="T43" fmla="*/ 719 h 1572"/>
                <a:gd name="T44" fmla="*/ 3152 w 3440"/>
                <a:gd name="T45" fmla="*/ 939 h 1572"/>
                <a:gd name="T46" fmla="*/ 3061 w 3440"/>
                <a:gd name="T47" fmla="*/ 847 h 1572"/>
                <a:gd name="T48" fmla="*/ 2891 w 3440"/>
                <a:gd name="T49" fmla="*/ 1199 h 1572"/>
                <a:gd name="T50" fmla="*/ 3335 w 3440"/>
                <a:gd name="T51" fmla="*/ 1411 h 1572"/>
                <a:gd name="T52" fmla="*/ 3440 w 3440"/>
                <a:gd name="T53" fmla="*/ 1530 h 1572"/>
                <a:gd name="T54" fmla="*/ 2920 w 3440"/>
                <a:gd name="T55" fmla="*/ 1572 h 1572"/>
                <a:gd name="T56" fmla="*/ 2146 w 3440"/>
                <a:gd name="T57" fmla="*/ 1536 h 1572"/>
                <a:gd name="T58" fmla="*/ 2799 w 3440"/>
                <a:gd name="T59" fmla="*/ 1508 h 1572"/>
                <a:gd name="T60" fmla="*/ 2827 w 3440"/>
                <a:gd name="T61" fmla="*/ 1050 h 1572"/>
                <a:gd name="T62" fmla="*/ 2686 w 3440"/>
                <a:gd name="T63" fmla="*/ 982 h 1572"/>
                <a:gd name="T64" fmla="*/ 2708 w 3440"/>
                <a:gd name="T65" fmla="*/ 903 h 1572"/>
                <a:gd name="T66" fmla="*/ 2771 w 3440"/>
                <a:gd name="T67" fmla="*/ 931 h 1572"/>
                <a:gd name="T68" fmla="*/ 2799 w 3440"/>
                <a:gd name="T69" fmla="*/ 861 h 1572"/>
                <a:gd name="T70" fmla="*/ 2652 w 3440"/>
                <a:gd name="T71" fmla="*/ 748 h 1572"/>
                <a:gd name="T72" fmla="*/ 2607 w 3440"/>
                <a:gd name="T73" fmla="*/ 861 h 1572"/>
                <a:gd name="T74" fmla="*/ 2652 w 3440"/>
                <a:gd name="T75" fmla="*/ 883 h 1572"/>
                <a:gd name="T76" fmla="*/ 2629 w 3440"/>
                <a:gd name="T77" fmla="*/ 948 h 1572"/>
                <a:gd name="T78" fmla="*/ 2519 w 3440"/>
                <a:gd name="T79" fmla="*/ 911 h 1572"/>
                <a:gd name="T80" fmla="*/ 2519 w 3440"/>
                <a:gd name="T81" fmla="*/ 635 h 1572"/>
                <a:gd name="T82" fmla="*/ 2047 w 3440"/>
                <a:gd name="T83" fmla="*/ 649 h 1572"/>
                <a:gd name="T84" fmla="*/ 1991 w 3440"/>
                <a:gd name="T85" fmla="*/ 586 h 1572"/>
                <a:gd name="T86" fmla="*/ 1906 w 3440"/>
                <a:gd name="T87" fmla="*/ 655 h 1572"/>
                <a:gd name="T88" fmla="*/ 1568 w 3440"/>
                <a:gd name="T89" fmla="*/ 663 h 1572"/>
                <a:gd name="T90" fmla="*/ 1513 w 3440"/>
                <a:gd name="T91" fmla="*/ 901 h 1572"/>
                <a:gd name="T92" fmla="*/ 1322 w 3440"/>
                <a:gd name="T93" fmla="*/ 881 h 1572"/>
                <a:gd name="T94" fmla="*/ 1273 w 3440"/>
                <a:gd name="T95" fmla="*/ 790 h 1572"/>
                <a:gd name="T96" fmla="*/ 1189 w 3440"/>
                <a:gd name="T97" fmla="*/ 839 h 1572"/>
                <a:gd name="T98" fmla="*/ 943 w 3440"/>
                <a:gd name="T99" fmla="*/ 754 h 1572"/>
                <a:gd name="T100" fmla="*/ 929 w 3440"/>
                <a:gd name="T101" fmla="*/ 649 h 1572"/>
                <a:gd name="T102" fmla="*/ 590 w 3440"/>
                <a:gd name="T103" fmla="*/ 649 h 1572"/>
                <a:gd name="T104" fmla="*/ 534 w 3440"/>
                <a:gd name="T105" fmla="*/ 564 h 1572"/>
                <a:gd name="T106" fmla="*/ 478 w 3440"/>
                <a:gd name="T107" fmla="*/ 649 h 1572"/>
                <a:gd name="T108" fmla="*/ 232 w 3440"/>
                <a:gd name="T109" fmla="*/ 643 h 1572"/>
                <a:gd name="T110" fmla="*/ 0 w 3440"/>
                <a:gd name="T111" fmla="*/ 452 h 1572"/>
                <a:gd name="T112" fmla="*/ 0 w 3440"/>
                <a:gd name="T113" fmla="*/ 452 h 1572"/>
                <a:gd name="T114" fmla="*/ 0 w 3440"/>
                <a:gd name="T115" fmla="*/ 45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0" h="1572">
                  <a:moveTo>
                    <a:pt x="0" y="452"/>
                  </a:moveTo>
                  <a:lnTo>
                    <a:pt x="97" y="445"/>
                  </a:lnTo>
                  <a:lnTo>
                    <a:pt x="169" y="367"/>
                  </a:lnTo>
                  <a:lnTo>
                    <a:pt x="238" y="472"/>
                  </a:lnTo>
                  <a:lnTo>
                    <a:pt x="625" y="486"/>
                  </a:lnTo>
                  <a:lnTo>
                    <a:pt x="669" y="389"/>
                  </a:lnTo>
                  <a:lnTo>
                    <a:pt x="731" y="472"/>
                  </a:lnTo>
                  <a:lnTo>
                    <a:pt x="1160" y="486"/>
                  </a:lnTo>
                  <a:lnTo>
                    <a:pt x="1245" y="375"/>
                  </a:lnTo>
                  <a:lnTo>
                    <a:pt x="1330" y="466"/>
                  </a:lnTo>
                  <a:lnTo>
                    <a:pt x="1864" y="472"/>
                  </a:lnTo>
                  <a:lnTo>
                    <a:pt x="1942" y="375"/>
                  </a:lnTo>
                  <a:lnTo>
                    <a:pt x="2089" y="472"/>
                  </a:lnTo>
                  <a:lnTo>
                    <a:pt x="2349" y="466"/>
                  </a:lnTo>
                  <a:lnTo>
                    <a:pt x="2398" y="375"/>
                  </a:lnTo>
                  <a:lnTo>
                    <a:pt x="2525" y="452"/>
                  </a:lnTo>
                  <a:lnTo>
                    <a:pt x="2737" y="472"/>
                  </a:lnTo>
                  <a:lnTo>
                    <a:pt x="2785" y="395"/>
                  </a:lnTo>
                  <a:lnTo>
                    <a:pt x="2688" y="268"/>
                  </a:lnTo>
                  <a:lnTo>
                    <a:pt x="2575" y="0"/>
                  </a:lnTo>
                  <a:lnTo>
                    <a:pt x="2863" y="438"/>
                  </a:lnTo>
                  <a:lnTo>
                    <a:pt x="3109" y="719"/>
                  </a:lnTo>
                  <a:lnTo>
                    <a:pt x="3152" y="939"/>
                  </a:lnTo>
                  <a:lnTo>
                    <a:pt x="3061" y="847"/>
                  </a:lnTo>
                  <a:lnTo>
                    <a:pt x="2891" y="1199"/>
                  </a:lnTo>
                  <a:lnTo>
                    <a:pt x="3335" y="1411"/>
                  </a:lnTo>
                  <a:lnTo>
                    <a:pt x="3440" y="1530"/>
                  </a:lnTo>
                  <a:lnTo>
                    <a:pt x="2920" y="1572"/>
                  </a:lnTo>
                  <a:lnTo>
                    <a:pt x="2146" y="1536"/>
                  </a:lnTo>
                  <a:lnTo>
                    <a:pt x="2799" y="1508"/>
                  </a:lnTo>
                  <a:lnTo>
                    <a:pt x="2827" y="1050"/>
                  </a:lnTo>
                  <a:lnTo>
                    <a:pt x="2686" y="982"/>
                  </a:lnTo>
                  <a:lnTo>
                    <a:pt x="2708" y="903"/>
                  </a:lnTo>
                  <a:lnTo>
                    <a:pt x="2771" y="931"/>
                  </a:lnTo>
                  <a:lnTo>
                    <a:pt x="2799" y="861"/>
                  </a:lnTo>
                  <a:lnTo>
                    <a:pt x="2652" y="748"/>
                  </a:lnTo>
                  <a:lnTo>
                    <a:pt x="2607" y="861"/>
                  </a:lnTo>
                  <a:lnTo>
                    <a:pt x="2652" y="883"/>
                  </a:lnTo>
                  <a:lnTo>
                    <a:pt x="2629" y="948"/>
                  </a:lnTo>
                  <a:lnTo>
                    <a:pt x="2519" y="911"/>
                  </a:lnTo>
                  <a:lnTo>
                    <a:pt x="2519" y="635"/>
                  </a:lnTo>
                  <a:lnTo>
                    <a:pt x="2047" y="649"/>
                  </a:lnTo>
                  <a:lnTo>
                    <a:pt x="1991" y="586"/>
                  </a:lnTo>
                  <a:lnTo>
                    <a:pt x="1906" y="655"/>
                  </a:lnTo>
                  <a:lnTo>
                    <a:pt x="1568" y="663"/>
                  </a:lnTo>
                  <a:lnTo>
                    <a:pt x="1513" y="901"/>
                  </a:lnTo>
                  <a:lnTo>
                    <a:pt x="1322" y="881"/>
                  </a:lnTo>
                  <a:lnTo>
                    <a:pt x="1273" y="790"/>
                  </a:lnTo>
                  <a:lnTo>
                    <a:pt x="1189" y="839"/>
                  </a:lnTo>
                  <a:lnTo>
                    <a:pt x="943" y="754"/>
                  </a:lnTo>
                  <a:lnTo>
                    <a:pt x="929" y="649"/>
                  </a:lnTo>
                  <a:lnTo>
                    <a:pt x="590" y="649"/>
                  </a:lnTo>
                  <a:lnTo>
                    <a:pt x="534" y="564"/>
                  </a:lnTo>
                  <a:lnTo>
                    <a:pt x="478" y="649"/>
                  </a:lnTo>
                  <a:lnTo>
                    <a:pt x="232" y="643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9" name="Freeform 53"/>
            <p:cNvSpPr>
              <a:spLocks/>
            </p:cNvSpPr>
            <p:nvPr/>
          </p:nvSpPr>
          <p:spPr bwMode="auto">
            <a:xfrm>
              <a:off x="1043" y="2528"/>
              <a:ext cx="1396" cy="243"/>
            </a:xfrm>
            <a:custGeom>
              <a:avLst/>
              <a:gdLst>
                <a:gd name="T0" fmla="*/ 0 w 2793"/>
                <a:gd name="T1" fmla="*/ 77 h 486"/>
                <a:gd name="T2" fmla="*/ 20 w 2793"/>
                <a:gd name="T3" fmla="*/ 422 h 486"/>
                <a:gd name="T4" fmla="*/ 119 w 2793"/>
                <a:gd name="T5" fmla="*/ 486 h 486"/>
                <a:gd name="T6" fmla="*/ 2777 w 2793"/>
                <a:gd name="T7" fmla="*/ 486 h 486"/>
                <a:gd name="T8" fmla="*/ 2793 w 2793"/>
                <a:gd name="T9" fmla="*/ 182 h 486"/>
                <a:gd name="T10" fmla="*/ 2722 w 2793"/>
                <a:gd name="T11" fmla="*/ 0 h 486"/>
                <a:gd name="T12" fmla="*/ 2666 w 2793"/>
                <a:gd name="T13" fmla="*/ 379 h 486"/>
                <a:gd name="T14" fmla="*/ 97 w 2793"/>
                <a:gd name="T15" fmla="*/ 373 h 486"/>
                <a:gd name="T16" fmla="*/ 0 w 2793"/>
                <a:gd name="T17" fmla="*/ 77 h 486"/>
                <a:gd name="T18" fmla="*/ 0 w 2793"/>
                <a:gd name="T19" fmla="*/ 77 h 486"/>
                <a:gd name="T20" fmla="*/ 0 w 2793"/>
                <a:gd name="T21" fmla="*/ 7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3" h="486">
                  <a:moveTo>
                    <a:pt x="0" y="77"/>
                  </a:moveTo>
                  <a:lnTo>
                    <a:pt x="20" y="422"/>
                  </a:lnTo>
                  <a:lnTo>
                    <a:pt x="119" y="486"/>
                  </a:lnTo>
                  <a:lnTo>
                    <a:pt x="2777" y="486"/>
                  </a:lnTo>
                  <a:lnTo>
                    <a:pt x="2793" y="182"/>
                  </a:lnTo>
                  <a:lnTo>
                    <a:pt x="2722" y="0"/>
                  </a:lnTo>
                  <a:lnTo>
                    <a:pt x="2666" y="379"/>
                  </a:lnTo>
                  <a:lnTo>
                    <a:pt x="97" y="37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0" name="Freeform 54"/>
            <p:cNvSpPr>
              <a:spLocks/>
            </p:cNvSpPr>
            <p:nvPr/>
          </p:nvSpPr>
          <p:spPr bwMode="auto">
            <a:xfrm>
              <a:off x="944" y="2763"/>
              <a:ext cx="1421" cy="304"/>
            </a:xfrm>
            <a:custGeom>
              <a:avLst/>
              <a:gdLst>
                <a:gd name="T0" fmla="*/ 261 w 2843"/>
                <a:gd name="T1" fmla="*/ 58 h 607"/>
                <a:gd name="T2" fmla="*/ 677 w 2843"/>
                <a:gd name="T3" fmla="*/ 93 h 607"/>
                <a:gd name="T4" fmla="*/ 1231 w 2843"/>
                <a:gd name="T5" fmla="*/ 113 h 607"/>
                <a:gd name="T6" fmla="*/ 2041 w 2843"/>
                <a:gd name="T7" fmla="*/ 127 h 607"/>
                <a:gd name="T8" fmla="*/ 2583 w 2843"/>
                <a:gd name="T9" fmla="*/ 127 h 607"/>
                <a:gd name="T10" fmla="*/ 2843 w 2843"/>
                <a:gd name="T11" fmla="*/ 99 h 607"/>
                <a:gd name="T12" fmla="*/ 2591 w 2843"/>
                <a:gd name="T13" fmla="*/ 185 h 607"/>
                <a:gd name="T14" fmla="*/ 2611 w 2843"/>
                <a:gd name="T15" fmla="*/ 312 h 607"/>
                <a:gd name="T16" fmla="*/ 2688 w 2843"/>
                <a:gd name="T17" fmla="*/ 459 h 607"/>
                <a:gd name="T18" fmla="*/ 2561 w 2843"/>
                <a:gd name="T19" fmla="*/ 332 h 607"/>
                <a:gd name="T20" fmla="*/ 2520 w 2843"/>
                <a:gd name="T21" fmla="*/ 177 h 607"/>
                <a:gd name="T22" fmla="*/ 2196 w 2843"/>
                <a:gd name="T23" fmla="*/ 185 h 607"/>
                <a:gd name="T24" fmla="*/ 2204 w 2843"/>
                <a:gd name="T25" fmla="*/ 445 h 607"/>
                <a:gd name="T26" fmla="*/ 2112 w 2843"/>
                <a:gd name="T27" fmla="*/ 198 h 607"/>
                <a:gd name="T28" fmla="*/ 1618 w 2843"/>
                <a:gd name="T29" fmla="*/ 171 h 607"/>
                <a:gd name="T30" fmla="*/ 1563 w 2843"/>
                <a:gd name="T31" fmla="*/ 423 h 607"/>
                <a:gd name="T32" fmla="*/ 1527 w 2843"/>
                <a:gd name="T33" fmla="*/ 171 h 607"/>
                <a:gd name="T34" fmla="*/ 1134 w 2843"/>
                <a:gd name="T35" fmla="*/ 163 h 607"/>
                <a:gd name="T36" fmla="*/ 1092 w 2843"/>
                <a:gd name="T37" fmla="*/ 332 h 607"/>
                <a:gd name="T38" fmla="*/ 993 w 2843"/>
                <a:gd name="T39" fmla="*/ 466 h 607"/>
                <a:gd name="T40" fmla="*/ 1063 w 2843"/>
                <a:gd name="T41" fmla="*/ 157 h 607"/>
                <a:gd name="T42" fmla="*/ 614 w 2843"/>
                <a:gd name="T43" fmla="*/ 157 h 607"/>
                <a:gd name="T44" fmla="*/ 521 w 2843"/>
                <a:gd name="T45" fmla="*/ 312 h 607"/>
                <a:gd name="T46" fmla="*/ 459 w 2843"/>
                <a:gd name="T47" fmla="*/ 403 h 607"/>
                <a:gd name="T48" fmla="*/ 501 w 2843"/>
                <a:gd name="T49" fmla="*/ 141 h 607"/>
                <a:gd name="T50" fmla="*/ 240 w 2843"/>
                <a:gd name="T51" fmla="*/ 93 h 607"/>
                <a:gd name="T52" fmla="*/ 155 w 2843"/>
                <a:gd name="T53" fmla="*/ 312 h 607"/>
                <a:gd name="T54" fmla="*/ 58 w 2843"/>
                <a:gd name="T55" fmla="*/ 459 h 607"/>
                <a:gd name="T56" fmla="*/ 92 w 2843"/>
                <a:gd name="T57" fmla="*/ 564 h 607"/>
                <a:gd name="T58" fmla="*/ 233 w 2843"/>
                <a:gd name="T59" fmla="*/ 600 h 607"/>
                <a:gd name="T60" fmla="*/ 86 w 2843"/>
                <a:gd name="T61" fmla="*/ 607 h 607"/>
                <a:gd name="T62" fmla="*/ 0 w 2843"/>
                <a:gd name="T63" fmla="*/ 459 h 607"/>
                <a:gd name="T64" fmla="*/ 163 w 2843"/>
                <a:gd name="T65" fmla="*/ 191 h 607"/>
                <a:gd name="T66" fmla="*/ 219 w 2843"/>
                <a:gd name="T67" fmla="*/ 0 h 607"/>
                <a:gd name="T68" fmla="*/ 261 w 2843"/>
                <a:gd name="T69" fmla="*/ 58 h 607"/>
                <a:gd name="T70" fmla="*/ 261 w 2843"/>
                <a:gd name="T71" fmla="*/ 58 h 607"/>
                <a:gd name="T72" fmla="*/ 261 w 2843"/>
                <a:gd name="T73" fmla="*/ 5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3" h="607">
                  <a:moveTo>
                    <a:pt x="261" y="58"/>
                  </a:moveTo>
                  <a:lnTo>
                    <a:pt x="677" y="93"/>
                  </a:lnTo>
                  <a:lnTo>
                    <a:pt x="1231" y="113"/>
                  </a:lnTo>
                  <a:lnTo>
                    <a:pt x="2041" y="127"/>
                  </a:lnTo>
                  <a:lnTo>
                    <a:pt x="2583" y="127"/>
                  </a:lnTo>
                  <a:lnTo>
                    <a:pt x="2843" y="99"/>
                  </a:lnTo>
                  <a:lnTo>
                    <a:pt x="2591" y="185"/>
                  </a:lnTo>
                  <a:lnTo>
                    <a:pt x="2611" y="312"/>
                  </a:lnTo>
                  <a:lnTo>
                    <a:pt x="2688" y="459"/>
                  </a:lnTo>
                  <a:lnTo>
                    <a:pt x="2561" y="332"/>
                  </a:lnTo>
                  <a:lnTo>
                    <a:pt x="2520" y="177"/>
                  </a:lnTo>
                  <a:lnTo>
                    <a:pt x="2196" y="185"/>
                  </a:lnTo>
                  <a:lnTo>
                    <a:pt x="2204" y="445"/>
                  </a:lnTo>
                  <a:lnTo>
                    <a:pt x="2112" y="198"/>
                  </a:lnTo>
                  <a:lnTo>
                    <a:pt x="1618" y="171"/>
                  </a:lnTo>
                  <a:lnTo>
                    <a:pt x="1563" y="423"/>
                  </a:lnTo>
                  <a:lnTo>
                    <a:pt x="1527" y="171"/>
                  </a:lnTo>
                  <a:lnTo>
                    <a:pt x="1134" y="163"/>
                  </a:lnTo>
                  <a:lnTo>
                    <a:pt x="1092" y="332"/>
                  </a:lnTo>
                  <a:lnTo>
                    <a:pt x="993" y="466"/>
                  </a:lnTo>
                  <a:lnTo>
                    <a:pt x="1063" y="157"/>
                  </a:lnTo>
                  <a:lnTo>
                    <a:pt x="614" y="157"/>
                  </a:lnTo>
                  <a:lnTo>
                    <a:pt x="521" y="312"/>
                  </a:lnTo>
                  <a:lnTo>
                    <a:pt x="459" y="403"/>
                  </a:lnTo>
                  <a:lnTo>
                    <a:pt x="501" y="141"/>
                  </a:lnTo>
                  <a:lnTo>
                    <a:pt x="240" y="93"/>
                  </a:lnTo>
                  <a:lnTo>
                    <a:pt x="155" y="312"/>
                  </a:lnTo>
                  <a:lnTo>
                    <a:pt x="58" y="459"/>
                  </a:lnTo>
                  <a:lnTo>
                    <a:pt x="92" y="564"/>
                  </a:lnTo>
                  <a:lnTo>
                    <a:pt x="233" y="600"/>
                  </a:lnTo>
                  <a:lnTo>
                    <a:pt x="86" y="607"/>
                  </a:lnTo>
                  <a:lnTo>
                    <a:pt x="0" y="459"/>
                  </a:lnTo>
                  <a:lnTo>
                    <a:pt x="163" y="191"/>
                  </a:lnTo>
                  <a:lnTo>
                    <a:pt x="219" y="0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1" name="Freeform 55"/>
            <p:cNvSpPr>
              <a:spLocks/>
            </p:cNvSpPr>
            <p:nvPr/>
          </p:nvSpPr>
          <p:spPr bwMode="auto">
            <a:xfrm>
              <a:off x="1035" y="3155"/>
              <a:ext cx="813" cy="468"/>
            </a:xfrm>
            <a:custGeom>
              <a:avLst/>
              <a:gdLst>
                <a:gd name="T0" fmla="*/ 873 w 1626"/>
                <a:gd name="T1" fmla="*/ 365 h 937"/>
                <a:gd name="T2" fmla="*/ 1076 w 1626"/>
                <a:gd name="T3" fmla="*/ 751 h 937"/>
                <a:gd name="T4" fmla="*/ 1078 w 1626"/>
                <a:gd name="T5" fmla="*/ 0 h 937"/>
                <a:gd name="T6" fmla="*/ 1253 w 1626"/>
                <a:gd name="T7" fmla="*/ 661 h 937"/>
                <a:gd name="T8" fmla="*/ 1626 w 1626"/>
                <a:gd name="T9" fmla="*/ 738 h 937"/>
                <a:gd name="T10" fmla="*/ 1169 w 1626"/>
                <a:gd name="T11" fmla="*/ 774 h 937"/>
                <a:gd name="T12" fmla="*/ 1098 w 1626"/>
                <a:gd name="T13" fmla="*/ 824 h 937"/>
                <a:gd name="T14" fmla="*/ 1253 w 1626"/>
                <a:gd name="T15" fmla="*/ 887 h 937"/>
                <a:gd name="T16" fmla="*/ 1064 w 1626"/>
                <a:gd name="T17" fmla="*/ 937 h 937"/>
                <a:gd name="T18" fmla="*/ 0 w 1626"/>
                <a:gd name="T19" fmla="*/ 838 h 937"/>
                <a:gd name="T20" fmla="*/ 810 w 1626"/>
                <a:gd name="T21" fmla="*/ 865 h 937"/>
                <a:gd name="T22" fmla="*/ 810 w 1626"/>
                <a:gd name="T23" fmla="*/ 563 h 937"/>
                <a:gd name="T24" fmla="*/ 873 w 1626"/>
                <a:gd name="T25" fmla="*/ 365 h 937"/>
                <a:gd name="T26" fmla="*/ 873 w 1626"/>
                <a:gd name="T27" fmla="*/ 365 h 937"/>
                <a:gd name="T28" fmla="*/ 873 w 1626"/>
                <a:gd name="T29" fmla="*/ 36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6" h="937">
                  <a:moveTo>
                    <a:pt x="873" y="365"/>
                  </a:moveTo>
                  <a:lnTo>
                    <a:pt x="1076" y="751"/>
                  </a:lnTo>
                  <a:lnTo>
                    <a:pt x="1078" y="0"/>
                  </a:lnTo>
                  <a:lnTo>
                    <a:pt x="1253" y="661"/>
                  </a:lnTo>
                  <a:lnTo>
                    <a:pt x="1626" y="738"/>
                  </a:lnTo>
                  <a:lnTo>
                    <a:pt x="1169" y="774"/>
                  </a:lnTo>
                  <a:lnTo>
                    <a:pt x="1098" y="824"/>
                  </a:lnTo>
                  <a:lnTo>
                    <a:pt x="1253" y="887"/>
                  </a:lnTo>
                  <a:lnTo>
                    <a:pt x="1064" y="937"/>
                  </a:lnTo>
                  <a:lnTo>
                    <a:pt x="0" y="838"/>
                  </a:lnTo>
                  <a:lnTo>
                    <a:pt x="810" y="865"/>
                  </a:lnTo>
                  <a:lnTo>
                    <a:pt x="810" y="563"/>
                  </a:lnTo>
                  <a:lnTo>
                    <a:pt x="873" y="365"/>
                  </a:lnTo>
                  <a:lnTo>
                    <a:pt x="873" y="365"/>
                  </a:lnTo>
                  <a:lnTo>
                    <a:pt x="873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2" name="Freeform 56"/>
            <p:cNvSpPr>
              <a:spLocks/>
            </p:cNvSpPr>
            <p:nvPr/>
          </p:nvSpPr>
          <p:spPr bwMode="auto">
            <a:xfrm>
              <a:off x="930" y="3310"/>
              <a:ext cx="453" cy="253"/>
            </a:xfrm>
            <a:custGeom>
              <a:avLst/>
              <a:gdLst>
                <a:gd name="T0" fmla="*/ 190 w 907"/>
                <a:gd name="T1" fmla="*/ 0 h 506"/>
                <a:gd name="T2" fmla="*/ 0 w 907"/>
                <a:gd name="T3" fmla="*/ 232 h 506"/>
                <a:gd name="T4" fmla="*/ 41 w 907"/>
                <a:gd name="T5" fmla="*/ 506 h 506"/>
                <a:gd name="T6" fmla="*/ 57 w 907"/>
                <a:gd name="T7" fmla="*/ 260 h 506"/>
                <a:gd name="T8" fmla="*/ 907 w 907"/>
                <a:gd name="T9" fmla="*/ 266 h 506"/>
                <a:gd name="T10" fmla="*/ 99 w 907"/>
                <a:gd name="T11" fmla="*/ 204 h 506"/>
                <a:gd name="T12" fmla="*/ 190 w 907"/>
                <a:gd name="T13" fmla="*/ 0 h 506"/>
                <a:gd name="T14" fmla="*/ 190 w 907"/>
                <a:gd name="T15" fmla="*/ 0 h 506"/>
                <a:gd name="T16" fmla="*/ 190 w 907"/>
                <a:gd name="T1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506">
                  <a:moveTo>
                    <a:pt x="190" y="0"/>
                  </a:moveTo>
                  <a:lnTo>
                    <a:pt x="0" y="232"/>
                  </a:lnTo>
                  <a:lnTo>
                    <a:pt x="41" y="506"/>
                  </a:lnTo>
                  <a:lnTo>
                    <a:pt x="57" y="260"/>
                  </a:lnTo>
                  <a:lnTo>
                    <a:pt x="907" y="266"/>
                  </a:lnTo>
                  <a:lnTo>
                    <a:pt x="99" y="20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3" name="Freeform 57"/>
            <p:cNvSpPr>
              <a:spLocks/>
            </p:cNvSpPr>
            <p:nvPr/>
          </p:nvSpPr>
          <p:spPr bwMode="auto">
            <a:xfrm>
              <a:off x="2042" y="3310"/>
              <a:ext cx="464" cy="271"/>
            </a:xfrm>
            <a:custGeom>
              <a:avLst/>
              <a:gdLst>
                <a:gd name="T0" fmla="*/ 0 w 929"/>
                <a:gd name="T1" fmla="*/ 0 h 541"/>
                <a:gd name="T2" fmla="*/ 8 w 929"/>
                <a:gd name="T3" fmla="*/ 500 h 541"/>
                <a:gd name="T4" fmla="*/ 50 w 929"/>
                <a:gd name="T5" fmla="*/ 77 h 541"/>
                <a:gd name="T6" fmla="*/ 169 w 929"/>
                <a:gd name="T7" fmla="*/ 210 h 541"/>
                <a:gd name="T8" fmla="*/ 191 w 929"/>
                <a:gd name="T9" fmla="*/ 541 h 541"/>
                <a:gd name="T10" fmla="*/ 218 w 929"/>
                <a:gd name="T11" fmla="*/ 196 h 541"/>
                <a:gd name="T12" fmla="*/ 929 w 929"/>
                <a:gd name="T13" fmla="*/ 133 h 541"/>
                <a:gd name="T14" fmla="*/ 191 w 929"/>
                <a:gd name="T15" fmla="*/ 140 h 541"/>
                <a:gd name="T16" fmla="*/ 0 w 929"/>
                <a:gd name="T17" fmla="*/ 0 h 541"/>
                <a:gd name="T18" fmla="*/ 0 w 929"/>
                <a:gd name="T19" fmla="*/ 0 h 541"/>
                <a:gd name="T20" fmla="*/ 0 w 929"/>
                <a:gd name="T2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9" h="541">
                  <a:moveTo>
                    <a:pt x="0" y="0"/>
                  </a:moveTo>
                  <a:lnTo>
                    <a:pt x="8" y="500"/>
                  </a:lnTo>
                  <a:lnTo>
                    <a:pt x="50" y="77"/>
                  </a:lnTo>
                  <a:lnTo>
                    <a:pt x="169" y="210"/>
                  </a:lnTo>
                  <a:lnTo>
                    <a:pt x="191" y="541"/>
                  </a:lnTo>
                  <a:lnTo>
                    <a:pt x="218" y="196"/>
                  </a:lnTo>
                  <a:lnTo>
                    <a:pt x="929" y="133"/>
                  </a:lnTo>
                  <a:lnTo>
                    <a:pt x="191" y="1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4" name="Freeform 58"/>
            <p:cNvSpPr>
              <a:spLocks/>
            </p:cNvSpPr>
            <p:nvPr/>
          </p:nvSpPr>
          <p:spPr bwMode="auto">
            <a:xfrm>
              <a:off x="1643" y="3266"/>
              <a:ext cx="186" cy="204"/>
            </a:xfrm>
            <a:custGeom>
              <a:avLst/>
              <a:gdLst>
                <a:gd name="T0" fmla="*/ 371 w 371"/>
                <a:gd name="T1" fmla="*/ 135 h 409"/>
                <a:gd name="T2" fmla="*/ 0 w 371"/>
                <a:gd name="T3" fmla="*/ 0 h 409"/>
                <a:gd name="T4" fmla="*/ 14 w 371"/>
                <a:gd name="T5" fmla="*/ 409 h 409"/>
                <a:gd name="T6" fmla="*/ 365 w 371"/>
                <a:gd name="T7" fmla="*/ 409 h 409"/>
                <a:gd name="T8" fmla="*/ 77 w 371"/>
                <a:gd name="T9" fmla="*/ 373 h 409"/>
                <a:gd name="T10" fmla="*/ 57 w 371"/>
                <a:gd name="T11" fmla="*/ 70 h 409"/>
                <a:gd name="T12" fmla="*/ 371 w 371"/>
                <a:gd name="T13" fmla="*/ 135 h 409"/>
                <a:gd name="T14" fmla="*/ 371 w 371"/>
                <a:gd name="T15" fmla="*/ 135 h 409"/>
                <a:gd name="T16" fmla="*/ 371 w 371"/>
                <a:gd name="T17" fmla="*/ 13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409">
                  <a:moveTo>
                    <a:pt x="371" y="135"/>
                  </a:moveTo>
                  <a:lnTo>
                    <a:pt x="0" y="0"/>
                  </a:lnTo>
                  <a:lnTo>
                    <a:pt x="14" y="409"/>
                  </a:lnTo>
                  <a:lnTo>
                    <a:pt x="365" y="409"/>
                  </a:lnTo>
                  <a:lnTo>
                    <a:pt x="77" y="373"/>
                  </a:lnTo>
                  <a:lnTo>
                    <a:pt x="57" y="70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5" name="Freeform 59"/>
            <p:cNvSpPr>
              <a:spLocks/>
            </p:cNvSpPr>
            <p:nvPr/>
          </p:nvSpPr>
          <p:spPr bwMode="auto">
            <a:xfrm>
              <a:off x="1057" y="3105"/>
              <a:ext cx="158" cy="264"/>
            </a:xfrm>
            <a:custGeom>
              <a:avLst/>
              <a:gdLst>
                <a:gd name="T0" fmla="*/ 7 w 316"/>
                <a:gd name="T1" fmla="*/ 0 h 528"/>
                <a:gd name="T2" fmla="*/ 0 w 316"/>
                <a:gd name="T3" fmla="*/ 387 h 528"/>
                <a:gd name="T4" fmla="*/ 203 w 316"/>
                <a:gd name="T5" fmla="*/ 401 h 528"/>
                <a:gd name="T6" fmla="*/ 233 w 316"/>
                <a:gd name="T7" fmla="*/ 528 h 528"/>
                <a:gd name="T8" fmla="*/ 247 w 316"/>
                <a:gd name="T9" fmla="*/ 401 h 528"/>
                <a:gd name="T10" fmla="*/ 316 w 316"/>
                <a:gd name="T11" fmla="*/ 422 h 528"/>
                <a:gd name="T12" fmla="*/ 302 w 316"/>
                <a:gd name="T13" fmla="*/ 274 h 528"/>
                <a:gd name="T14" fmla="*/ 141 w 316"/>
                <a:gd name="T15" fmla="*/ 260 h 528"/>
                <a:gd name="T16" fmla="*/ 141 w 316"/>
                <a:gd name="T17" fmla="*/ 351 h 528"/>
                <a:gd name="T18" fmla="*/ 64 w 316"/>
                <a:gd name="T19" fmla="*/ 351 h 528"/>
                <a:gd name="T20" fmla="*/ 7 w 316"/>
                <a:gd name="T21" fmla="*/ 0 h 528"/>
                <a:gd name="T22" fmla="*/ 7 w 316"/>
                <a:gd name="T23" fmla="*/ 0 h 528"/>
                <a:gd name="T24" fmla="*/ 7 w 316"/>
                <a:gd name="T2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" h="528">
                  <a:moveTo>
                    <a:pt x="7" y="0"/>
                  </a:moveTo>
                  <a:lnTo>
                    <a:pt x="0" y="387"/>
                  </a:lnTo>
                  <a:lnTo>
                    <a:pt x="203" y="401"/>
                  </a:lnTo>
                  <a:lnTo>
                    <a:pt x="233" y="528"/>
                  </a:lnTo>
                  <a:lnTo>
                    <a:pt x="247" y="401"/>
                  </a:lnTo>
                  <a:lnTo>
                    <a:pt x="316" y="422"/>
                  </a:lnTo>
                  <a:lnTo>
                    <a:pt x="302" y="274"/>
                  </a:lnTo>
                  <a:lnTo>
                    <a:pt x="141" y="260"/>
                  </a:lnTo>
                  <a:lnTo>
                    <a:pt x="141" y="351"/>
                  </a:lnTo>
                  <a:lnTo>
                    <a:pt x="64" y="35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6" name="Freeform 60"/>
            <p:cNvSpPr>
              <a:spLocks/>
            </p:cNvSpPr>
            <p:nvPr/>
          </p:nvSpPr>
          <p:spPr bwMode="auto">
            <a:xfrm>
              <a:off x="1328" y="3211"/>
              <a:ext cx="112" cy="148"/>
            </a:xfrm>
            <a:custGeom>
              <a:avLst/>
              <a:gdLst>
                <a:gd name="T0" fmla="*/ 112 w 225"/>
                <a:gd name="T1" fmla="*/ 296 h 296"/>
                <a:gd name="T2" fmla="*/ 126 w 225"/>
                <a:gd name="T3" fmla="*/ 141 h 296"/>
                <a:gd name="T4" fmla="*/ 211 w 225"/>
                <a:gd name="T5" fmla="*/ 141 h 296"/>
                <a:gd name="T6" fmla="*/ 225 w 225"/>
                <a:gd name="T7" fmla="*/ 22 h 296"/>
                <a:gd name="T8" fmla="*/ 0 w 225"/>
                <a:gd name="T9" fmla="*/ 0 h 296"/>
                <a:gd name="T10" fmla="*/ 0 w 225"/>
                <a:gd name="T11" fmla="*/ 107 h 296"/>
                <a:gd name="T12" fmla="*/ 70 w 225"/>
                <a:gd name="T13" fmla="*/ 121 h 296"/>
                <a:gd name="T14" fmla="*/ 112 w 225"/>
                <a:gd name="T15" fmla="*/ 296 h 296"/>
                <a:gd name="T16" fmla="*/ 112 w 225"/>
                <a:gd name="T17" fmla="*/ 296 h 296"/>
                <a:gd name="T18" fmla="*/ 112 w 225"/>
                <a:gd name="T1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96">
                  <a:moveTo>
                    <a:pt x="112" y="296"/>
                  </a:moveTo>
                  <a:lnTo>
                    <a:pt x="126" y="141"/>
                  </a:lnTo>
                  <a:lnTo>
                    <a:pt x="211" y="141"/>
                  </a:lnTo>
                  <a:lnTo>
                    <a:pt x="225" y="2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0" y="121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7" name="Freeform 61"/>
            <p:cNvSpPr>
              <a:spLocks/>
            </p:cNvSpPr>
            <p:nvPr/>
          </p:nvSpPr>
          <p:spPr bwMode="auto">
            <a:xfrm>
              <a:off x="1898" y="3176"/>
              <a:ext cx="147" cy="373"/>
            </a:xfrm>
            <a:custGeom>
              <a:avLst/>
              <a:gdLst>
                <a:gd name="T0" fmla="*/ 64 w 296"/>
                <a:gd name="T1" fmla="*/ 97 h 746"/>
                <a:gd name="T2" fmla="*/ 70 w 296"/>
                <a:gd name="T3" fmla="*/ 387 h 746"/>
                <a:gd name="T4" fmla="*/ 296 w 296"/>
                <a:gd name="T5" fmla="*/ 408 h 746"/>
                <a:gd name="T6" fmla="*/ 204 w 296"/>
                <a:gd name="T7" fmla="*/ 456 h 746"/>
                <a:gd name="T8" fmla="*/ 183 w 296"/>
                <a:gd name="T9" fmla="*/ 619 h 746"/>
                <a:gd name="T10" fmla="*/ 155 w 296"/>
                <a:gd name="T11" fmla="*/ 464 h 746"/>
                <a:gd name="T12" fmla="*/ 84 w 296"/>
                <a:gd name="T13" fmla="*/ 472 h 746"/>
                <a:gd name="T14" fmla="*/ 77 w 296"/>
                <a:gd name="T15" fmla="*/ 704 h 746"/>
                <a:gd name="T16" fmla="*/ 252 w 296"/>
                <a:gd name="T17" fmla="*/ 746 h 746"/>
                <a:gd name="T18" fmla="*/ 0 w 296"/>
                <a:gd name="T19" fmla="*/ 732 h 746"/>
                <a:gd name="T20" fmla="*/ 6 w 296"/>
                <a:gd name="T21" fmla="*/ 0 h 746"/>
                <a:gd name="T22" fmla="*/ 64 w 296"/>
                <a:gd name="T23" fmla="*/ 97 h 746"/>
                <a:gd name="T24" fmla="*/ 64 w 296"/>
                <a:gd name="T25" fmla="*/ 97 h 746"/>
                <a:gd name="T26" fmla="*/ 64 w 296"/>
                <a:gd name="T27" fmla="*/ 97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746">
                  <a:moveTo>
                    <a:pt x="64" y="97"/>
                  </a:moveTo>
                  <a:lnTo>
                    <a:pt x="70" y="387"/>
                  </a:lnTo>
                  <a:lnTo>
                    <a:pt x="296" y="408"/>
                  </a:lnTo>
                  <a:lnTo>
                    <a:pt x="204" y="456"/>
                  </a:lnTo>
                  <a:lnTo>
                    <a:pt x="183" y="619"/>
                  </a:lnTo>
                  <a:lnTo>
                    <a:pt x="155" y="464"/>
                  </a:lnTo>
                  <a:lnTo>
                    <a:pt x="84" y="472"/>
                  </a:lnTo>
                  <a:lnTo>
                    <a:pt x="77" y="704"/>
                  </a:lnTo>
                  <a:lnTo>
                    <a:pt x="252" y="746"/>
                  </a:lnTo>
                  <a:lnTo>
                    <a:pt x="0" y="732"/>
                  </a:lnTo>
                  <a:lnTo>
                    <a:pt x="6" y="0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8" name="Freeform 62"/>
            <p:cNvSpPr>
              <a:spLocks/>
            </p:cNvSpPr>
            <p:nvPr/>
          </p:nvSpPr>
          <p:spPr bwMode="auto">
            <a:xfrm>
              <a:off x="1246" y="3306"/>
              <a:ext cx="306" cy="102"/>
            </a:xfrm>
            <a:custGeom>
              <a:avLst/>
              <a:gdLst>
                <a:gd name="T0" fmla="*/ 0 w 611"/>
                <a:gd name="T1" fmla="*/ 0 h 204"/>
                <a:gd name="T2" fmla="*/ 443 w 611"/>
                <a:gd name="T3" fmla="*/ 0 h 204"/>
                <a:gd name="T4" fmla="*/ 506 w 611"/>
                <a:gd name="T5" fmla="*/ 57 h 204"/>
                <a:gd name="T6" fmla="*/ 611 w 611"/>
                <a:gd name="T7" fmla="*/ 63 h 204"/>
                <a:gd name="T8" fmla="*/ 584 w 611"/>
                <a:gd name="T9" fmla="*/ 204 h 204"/>
                <a:gd name="T10" fmla="*/ 550 w 611"/>
                <a:gd name="T11" fmla="*/ 113 h 204"/>
                <a:gd name="T12" fmla="*/ 436 w 611"/>
                <a:gd name="T13" fmla="*/ 105 h 204"/>
                <a:gd name="T14" fmla="*/ 423 w 611"/>
                <a:gd name="T15" fmla="*/ 42 h 204"/>
                <a:gd name="T16" fmla="*/ 0 w 611"/>
                <a:gd name="T17" fmla="*/ 0 h 204"/>
                <a:gd name="T18" fmla="*/ 0 w 611"/>
                <a:gd name="T19" fmla="*/ 0 h 204"/>
                <a:gd name="T20" fmla="*/ 0 w 611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204">
                  <a:moveTo>
                    <a:pt x="0" y="0"/>
                  </a:moveTo>
                  <a:lnTo>
                    <a:pt x="443" y="0"/>
                  </a:lnTo>
                  <a:lnTo>
                    <a:pt x="506" y="57"/>
                  </a:lnTo>
                  <a:lnTo>
                    <a:pt x="611" y="63"/>
                  </a:lnTo>
                  <a:lnTo>
                    <a:pt x="584" y="204"/>
                  </a:lnTo>
                  <a:lnTo>
                    <a:pt x="550" y="113"/>
                  </a:lnTo>
                  <a:lnTo>
                    <a:pt x="436" y="105"/>
                  </a:lnTo>
                  <a:lnTo>
                    <a:pt x="423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9" name="Freeform 63"/>
            <p:cNvSpPr>
              <a:spLocks/>
            </p:cNvSpPr>
            <p:nvPr/>
          </p:nvSpPr>
          <p:spPr bwMode="auto">
            <a:xfrm>
              <a:off x="1018" y="3321"/>
              <a:ext cx="91" cy="76"/>
            </a:xfrm>
            <a:custGeom>
              <a:avLst/>
              <a:gdLst>
                <a:gd name="T0" fmla="*/ 0 w 183"/>
                <a:gd name="T1" fmla="*/ 131 h 152"/>
                <a:gd name="T2" fmla="*/ 20 w 183"/>
                <a:gd name="T3" fmla="*/ 85 h 152"/>
                <a:gd name="T4" fmla="*/ 62 w 183"/>
                <a:gd name="T5" fmla="*/ 99 h 152"/>
                <a:gd name="T6" fmla="*/ 73 w 183"/>
                <a:gd name="T7" fmla="*/ 60 h 152"/>
                <a:gd name="T8" fmla="*/ 119 w 183"/>
                <a:gd name="T9" fmla="*/ 68 h 152"/>
                <a:gd name="T10" fmla="*/ 133 w 183"/>
                <a:gd name="T11" fmla="*/ 0 h 152"/>
                <a:gd name="T12" fmla="*/ 183 w 183"/>
                <a:gd name="T13" fmla="*/ 21 h 152"/>
                <a:gd name="T14" fmla="*/ 161 w 183"/>
                <a:gd name="T15" fmla="*/ 29 h 152"/>
                <a:gd name="T16" fmla="*/ 141 w 183"/>
                <a:gd name="T17" fmla="*/ 93 h 152"/>
                <a:gd name="T18" fmla="*/ 105 w 183"/>
                <a:gd name="T19" fmla="*/ 88 h 152"/>
                <a:gd name="T20" fmla="*/ 70 w 183"/>
                <a:gd name="T21" fmla="*/ 138 h 152"/>
                <a:gd name="T22" fmla="*/ 42 w 183"/>
                <a:gd name="T23" fmla="*/ 117 h 152"/>
                <a:gd name="T24" fmla="*/ 6 w 183"/>
                <a:gd name="T25" fmla="*/ 152 h 152"/>
                <a:gd name="T26" fmla="*/ 0 w 183"/>
                <a:gd name="T27" fmla="*/ 131 h 152"/>
                <a:gd name="T28" fmla="*/ 0 w 183"/>
                <a:gd name="T29" fmla="*/ 131 h 152"/>
                <a:gd name="T30" fmla="*/ 0 w 183"/>
                <a:gd name="T31" fmla="*/ 1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152">
                  <a:moveTo>
                    <a:pt x="0" y="131"/>
                  </a:moveTo>
                  <a:lnTo>
                    <a:pt x="20" y="85"/>
                  </a:lnTo>
                  <a:lnTo>
                    <a:pt x="62" y="99"/>
                  </a:lnTo>
                  <a:lnTo>
                    <a:pt x="73" y="60"/>
                  </a:lnTo>
                  <a:lnTo>
                    <a:pt x="119" y="68"/>
                  </a:lnTo>
                  <a:lnTo>
                    <a:pt x="133" y="0"/>
                  </a:lnTo>
                  <a:lnTo>
                    <a:pt x="183" y="21"/>
                  </a:lnTo>
                  <a:lnTo>
                    <a:pt x="161" y="29"/>
                  </a:lnTo>
                  <a:lnTo>
                    <a:pt x="141" y="93"/>
                  </a:lnTo>
                  <a:lnTo>
                    <a:pt x="105" y="88"/>
                  </a:lnTo>
                  <a:lnTo>
                    <a:pt x="70" y="138"/>
                  </a:lnTo>
                  <a:lnTo>
                    <a:pt x="42" y="117"/>
                  </a:lnTo>
                  <a:lnTo>
                    <a:pt x="6" y="152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0" name="Freeform 64"/>
            <p:cNvSpPr>
              <a:spLocks/>
            </p:cNvSpPr>
            <p:nvPr/>
          </p:nvSpPr>
          <p:spPr bwMode="auto">
            <a:xfrm>
              <a:off x="1104" y="3368"/>
              <a:ext cx="130" cy="54"/>
            </a:xfrm>
            <a:custGeom>
              <a:avLst/>
              <a:gdLst>
                <a:gd name="T0" fmla="*/ 11 w 260"/>
                <a:gd name="T1" fmla="*/ 52 h 108"/>
                <a:gd name="T2" fmla="*/ 36 w 260"/>
                <a:gd name="T3" fmla="*/ 17 h 108"/>
                <a:gd name="T4" fmla="*/ 77 w 260"/>
                <a:gd name="T5" fmla="*/ 38 h 108"/>
                <a:gd name="T6" fmla="*/ 91 w 260"/>
                <a:gd name="T7" fmla="*/ 14 h 108"/>
                <a:gd name="T8" fmla="*/ 127 w 260"/>
                <a:gd name="T9" fmla="*/ 35 h 108"/>
                <a:gd name="T10" fmla="*/ 180 w 260"/>
                <a:gd name="T11" fmla="*/ 0 h 108"/>
                <a:gd name="T12" fmla="*/ 207 w 260"/>
                <a:gd name="T13" fmla="*/ 59 h 108"/>
                <a:gd name="T14" fmla="*/ 254 w 260"/>
                <a:gd name="T15" fmla="*/ 41 h 108"/>
                <a:gd name="T16" fmla="*/ 260 w 260"/>
                <a:gd name="T17" fmla="*/ 108 h 108"/>
                <a:gd name="T18" fmla="*/ 243 w 260"/>
                <a:gd name="T19" fmla="*/ 77 h 108"/>
                <a:gd name="T20" fmla="*/ 183 w 260"/>
                <a:gd name="T21" fmla="*/ 88 h 108"/>
                <a:gd name="T22" fmla="*/ 176 w 260"/>
                <a:gd name="T23" fmla="*/ 41 h 108"/>
                <a:gd name="T24" fmla="*/ 133 w 260"/>
                <a:gd name="T25" fmla="*/ 69 h 108"/>
                <a:gd name="T26" fmla="*/ 105 w 260"/>
                <a:gd name="T27" fmla="*/ 45 h 108"/>
                <a:gd name="T28" fmla="*/ 80 w 260"/>
                <a:gd name="T29" fmla="*/ 72 h 108"/>
                <a:gd name="T30" fmla="*/ 46 w 260"/>
                <a:gd name="T31" fmla="*/ 38 h 108"/>
                <a:gd name="T32" fmla="*/ 0 w 260"/>
                <a:gd name="T33" fmla="*/ 80 h 108"/>
                <a:gd name="T34" fmla="*/ 11 w 260"/>
                <a:gd name="T35" fmla="*/ 52 h 108"/>
                <a:gd name="T36" fmla="*/ 11 w 260"/>
                <a:gd name="T37" fmla="*/ 52 h 108"/>
                <a:gd name="T38" fmla="*/ 11 w 260"/>
                <a:gd name="T39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108">
                  <a:moveTo>
                    <a:pt x="11" y="52"/>
                  </a:moveTo>
                  <a:lnTo>
                    <a:pt x="36" y="17"/>
                  </a:lnTo>
                  <a:lnTo>
                    <a:pt x="77" y="38"/>
                  </a:lnTo>
                  <a:lnTo>
                    <a:pt x="91" y="14"/>
                  </a:lnTo>
                  <a:lnTo>
                    <a:pt x="127" y="35"/>
                  </a:lnTo>
                  <a:lnTo>
                    <a:pt x="180" y="0"/>
                  </a:lnTo>
                  <a:lnTo>
                    <a:pt x="207" y="59"/>
                  </a:lnTo>
                  <a:lnTo>
                    <a:pt x="254" y="41"/>
                  </a:lnTo>
                  <a:lnTo>
                    <a:pt x="260" y="108"/>
                  </a:lnTo>
                  <a:lnTo>
                    <a:pt x="243" y="77"/>
                  </a:lnTo>
                  <a:lnTo>
                    <a:pt x="183" y="88"/>
                  </a:lnTo>
                  <a:lnTo>
                    <a:pt x="176" y="41"/>
                  </a:lnTo>
                  <a:lnTo>
                    <a:pt x="133" y="69"/>
                  </a:lnTo>
                  <a:lnTo>
                    <a:pt x="105" y="45"/>
                  </a:lnTo>
                  <a:lnTo>
                    <a:pt x="80" y="72"/>
                  </a:lnTo>
                  <a:lnTo>
                    <a:pt x="46" y="38"/>
                  </a:lnTo>
                  <a:lnTo>
                    <a:pt x="0" y="80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1" name="Freeform 65"/>
            <p:cNvSpPr>
              <a:spLocks/>
            </p:cNvSpPr>
            <p:nvPr/>
          </p:nvSpPr>
          <p:spPr bwMode="auto">
            <a:xfrm>
              <a:off x="1255" y="3332"/>
              <a:ext cx="141" cy="72"/>
            </a:xfrm>
            <a:custGeom>
              <a:avLst/>
              <a:gdLst>
                <a:gd name="T0" fmla="*/ 121 w 282"/>
                <a:gd name="T1" fmla="*/ 0 h 144"/>
                <a:gd name="T2" fmla="*/ 71 w 282"/>
                <a:gd name="T3" fmla="*/ 39 h 144"/>
                <a:gd name="T4" fmla="*/ 0 w 282"/>
                <a:gd name="T5" fmla="*/ 42 h 144"/>
                <a:gd name="T6" fmla="*/ 25 w 282"/>
                <a:gd name="T7" fmla="*/ 96 h 144"/>
                <a:gd name="T8" fmla="*/ 93 w 282"/>
                <a:gd name="T9" fmla="*/ 75 h 144"/>
                <a:gd name="T10" fmla="*/ 54 w 282"/>
                <a:gd name="T11" fmla="*/ 124 h 144"/>
                <a:gd name="T12" fmla="*/ 93 w 282"/>
                <a:gd name="T13" fmla="*/ 144 h 144"/>
                <a:gd name="T14" fmla="*/ 155 w 282"/>
                <a:gd name="T15" fmla="*/ 75 h 144"/>
                <a:gd name="T16" fmla="*/ 162 w 282"/>
                <a:gd name="T17" fmla="*/ 138 h 144"/>
                <a:gd name="T18" fmla="*/ 282 w 282"/>
                <a:gd name="T19" fmla="*/ 138 h 144"/>
                <a:gd name="T20" fmla="*/ 209 w 282"/>
                <a:gd name="T21" fmla="*/ 113 h 144"/>
                <a:gd name="T22" fmla="*/ 166 w 282"/>
                <a:gd name="T23" fmla="*/ 22 h 144"/>
                <a:gd name="T24" fmla="*/ 116 w 282"/>
                <a:gd name="T25" fmla="*/ 89 h 144"/>
                <a:gd name="T26" fmla="*/ 113 w 282"/>
                <a:gd name="T27" fmla="*/ 42 h 144"/>
                <a:gd name="T28" fmla="*/ 121 w 282"/>
                <a:gd name="T29" fmla="*/ 0 h 144"/>
                <a:gd name="T30" fmla="*/ 121 w 282"/>
                <a:gd name="T31" fmla="*/ 0 h 144"/>
                <a:gd name="T32" fmla="*/ 121 w 282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44">
                  <a:moveTo>
                    <a:pt x="121" y="0"/>
                  </a:moveTo>
                  <a:lnTo>
                    <a:pt x="71" y="39"/>
                  </a:lnTo>
                  <a:lnTo>
                    <a:pt x="0" y="42"/>
                  </a:lnTo>
                  <a:lnTo>
                    <a:pt x="25" y="96"/>
                  </a:lnTo>
                  <a:lnTo>
                    <a:pt x="93" y="75"/>
                  </a:lnTo>
                  <a:lnTo>
                    <a:pt x="54" y="124"/>
                  </a:lnTo>
                  <a:lnTo>
                    <a:pt x="93" y="144"/>
                  </a:lnTo>
                  <a:lnTo>
                    <a:pt x="155" y="75"/>
                  </a:lnTo>
                  <a:lnTo>
                    <a:pt x="162" y="138"/>
                  </a:lnTo>
                  <a:lnTo>
                    <a:pt x="282" y="138"/>
                  </a:lnTo>
                  <a:lnTo>
                    <a:pt x="209" y="113"/>
                  </a:lnTo>
                  <a:lnTo>
                    <a:pt x="166" y="22"/>
                  </a:lnTo>
                  <a:lnTo>
                    <a:pt x="116" y="89"/>
                  </a:lnTo>
                  <a:lnTo>
                    <a:pt x="113" y="4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2" name="Freeform 66"/>
            <p:cNvSpPr>
              <a:spLocks/>
            </p:cNvSpPr>
            <p:nvPr/>
          </p:nvSpPr>
          <p:spPr bwMode="auto">
            <a:xfrm>
              <a:off x="1389" y="3338"/>
              <a:ext cx="35" cy="62"/>
            </a:xfrm>
            <a:custGeom>
              <a:avLst/>
              <a:gdLst>
                <a:gd name="T0" fmla="*/ 69 w 69"/>
                <a:gd name="T1" fmla="*/ 61 h 124"/>
                <a:gd name="T2" fmla="*/ 42 w 69"/>
                <a:gd name="T3" fmla="*/ 0 h 124"/>
                <a:gd name="T4" fmla="*/ 0 w 69"/>
                <a:gd name="T5" fmla="*/ 81 h 124"/>
                <a:gd name="T6" fmla="*/ 42 w 69"/>
                <a:gd name="T7" fmla="*/ 64 h 124"/>
                <a:gd name="T8" fmla="*/ 52 w 69"/>
                <a:gd name="T9" fmla="*/ 124 h 124"/>
                <a:gd name="T10" fmla="*/ 69 w 69"/>
                <a:gd name="T11" fmla="*/ 61 h 124"/>
                <a:gd name="T12" fmla="*/ 69 w 69"/>
                <a:gd name="T13" fmla="*/ 61 h 124"/>
                <a:gd name="T14" fmla="*/ 69 w 69"/>
                <a:gd name="T15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24">
                  <a:moveTo>
                    <a:pt x="69" y="61"/>
                  </a:moveTo>
                  <a:lnTo>
                    <a:pt x="42" y="0"/>
                  </a:lnTo>
                  <a:lnTo>
                    <a:pt x="0" y="81"/>
                  </a:lnTo>
                  <a:lnTo>
                    <a:pt x="42" y="64"/>
                  </a:lnTo>
                  <a:lnTo>
                    <a:pt x="52" y="124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3" name="Freeform 67"/>
            <p:cNvSpPr>
              <a:spLocks/>
            </p:cNvSpPr>
            <p:nvPr/>
          </p:nvSpPr>
          <p:spPr bwMode="auto">
            <a:xfrm>
              <a:off x="2084" y="3266"/>
              <a:ext cx="88" cy="76"/>
            </a:xfrm>
            <a:custGeom>
              <a:avLst/>
              <a:gdLst>
                <a:gd name="T0" fmla="*/ 59 w 175"/>
                <a:gd name="T1" fmla="*/ 106 h 152"/>
                <a:gd name="T2" fmla="*/ 45 w 175"/>
                <a:gd name="T3" fmla="*/ 70 h 152"/>
                <a:gd name="T4" fmla="*/ 0 w 175"/>
                <a:gd name="T5" fmla="*/ 78 h 152"/>
                <a:gd name="T6" fmla="*/ 28 w 175"/>
                <a:gd name="T7" fmla="*/ 39 h 152"/>
                <a:gd name="T8" fmla="*/ 73 w 175"/>
                <a:gd name="T9" fmla="*/ 56 h 152"/>
                <a:gd name="T10" fmla="*/ 70 w 175"/>
                <a:gd name="T11" fmla="*/ 0 h 152"/>
                <a:gd name="T12" fmla="*/ 95 w 175"/>
                <a:gd name="T13" fmla="*/ 39 h 152"/>
                <a:gd name="T14" fmla="*/ 136 w 175"/>
                <a:gd name="T15" fmla="*/ 14 h 152"/>
                <a:gd name="T16" fmla="*/ 109 w 175"/>
                <a:gd name="T17" fmla="*/ 84 h 152"/>
                <a:gd name="T18" fmla="*/ 144 w 175"/>
                <a:gd name="T19" fmla="*/ 78 h 152"/>
                <a:gd name="T20" fmla="*/ 175 w 175"/>
                <a:gd name="T21" fmla="*/ 138 h 152"/>
                <a:gd name="T22" fmla="*/ 109 w 175"/>
                <a:gd name="T23" fmla="*/ 116 h 152"/>
                <a:gd name="T24" fmla="*/ 115 w 175"/>
                <a:gd name="T25" fmla="*/ 152 h 152"/>
                <a:gd name="T26" fmla="*/ 6 w 175"/>
                <a:gd name="T27" fmla="*/ 138 h 152"/>
                <a:gd name="T28" fmla="*/ 59 w 175"/>
                <a:gd name="T29" fmla="*/ 106 h 152"/>
                <a:gd name="T30" fmla="*/ 59 w 175"/>
                <a:gd name="T31" fmla="*/ 106 h 152"/>
                <a:gd name="T32" fmla="*/ 59 w 175"/>
                <a:gd name="T33" fmla="*/ 10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52">
                  <a:moveTo>
                    <a:pt x="59" y="106"/>
                  </a:moveTo>
                  <a:lnTo>
                    <a:pt x="45" y="70"/>
                  </a:lnTo>
                  <a:lnTo>
                    <a:pt x="0" y="78"/>
                  </a:lnTo>
                  <a:lnTo>
                    <a:pt x="28" y="39"/>
                  </a:lnTo>
                  <a:lnTo>
                    <a:pt x="73" y="56"/>
                  </a:lnTo>
                  <a:lnTo>
                    <a:pt x="70" y="0"/>
                  </a:lnTo>
                  <a:lnTo>
                    <a:pt x="95" y="39"/>
                  </a:lnTo>
                  <a:lnTo>
                    <a:pt x="136" y="14"/>
                  </a:lnTo>
                  <a:lnTo>
                    <a:pt x="109" y="84"/>
                  </a:lnTo>
                  <a:lnTo>
                    <a:pt x="144" y="78"/>
                  </a:lnTo>
                  <a:lnTo>
                    <a:pt x="175" y="138"/>
                  </a:lnTo>
                  <a:lnTo>
                    <a:pt x="109" y="116"/>
                  </a:lnTo>
                  <a:lnTo>
                    <a:pt x="115" y="152"/>
                  </a:lnTo>
                  <a:lnTo>
                    <a:pt x="6" y="138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4" name="Freeform 68"/>
            <p:cNvSpPr>
              <a:spLocks/>
            </p:cNvSpPr>
            <p:nvPr/>
          </p:nvSpPr>
          <p:spPr bwMode="auto">
            <a:xfrm>
              <a:off x="2274" y="3310"/>
              <a:ext cx="117" cy="63"/>
            </a:xfrm>
            <a:custGeom>
              <a:avLst/>
              <a:gdLst>
                <a:gd name="T0" fmla="*/ 27 w 235"/>
                <a:gd name="T1" fmla="*/ 20 h 126"/>
                <a:gd name="T2" fmla="*/ 55 w 235"/>
                <a:gd name="T3" fmla="*/ 0 h 126"/>
                <a:gd name="T4" fmla="*/ 74 w 235"/>
                <a:gd name="T5" fmla="*/ 38 h 126"/>
                <a:gd name="T6" fmla="*/ 154 w 235"/>
                <a:gd name="T7" fmla="*/ 10 h 126"/>
                <a:gd name="T8" fmla="*/ 168 w 235"/>
                <a:gd name="T9" fmla="*/ 83 h 126"/>
                <a:gd name="T10" fmla="*/ 235 w 235"/>
                <a:gd name="T11" fmla="*/ 91 h 126"/>
                <a:gd name="T12" fmla="*/ 207 w 235"/>
                <a:gd name="T13" fmla="*/ 126 h 126"/>
                <a:gd name="T14" fmla="*/ 199 w 235"/>
                <a:gd name="T15" fmla="*/ 102 h 126"/>
                <a:gd name="T16" fmla="*/ 137 w 235"/>
                <a:gd name="T17" fmla="*/ 111 h 126"/>
                <a:gd name="T18" fmla="*/ 137 w 235"/>
                <a:gd name="T19" fmla="*/ 44 h 126"/>
                <a:gd name="T20" fmla="*/ 55 w 235"/>
                <a:gd name="T21" fmla="*/ 66 h 126"/>
                <a:gd name="T22" fmla="*/ 49 w 235"/>
                <a:gd name="T23" fmla="*/ 30 h 126"/>
                <a:gd name="T24" fmla="*/ 0 w 235"/>
                <a:gd name="T25" fmla="*/ 34 h 126"/>
                <a:gd name="T26" fmla="*/ 27 w 235"/>
                <a:gd name="T27" fmla="*/ 20 h 126"/>
                <a:gd name="T28" fmla="*/ 27 w 235"/>
                <a:gd name="T29" fmla="*/ 20 h 126"/>
                <a:gd name="T30" fmla="*/ 27 w 235"/>
                <a:gd name="T3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126">
                  <a:moveTo>
                    <a:pt x="27" y="20"/>
                  </a:moveTo>
                  <a:lnTo>
                    <a:pt x="55" y="0"/>
                  </a:lnTo>
                  <a:lnTo>
                    <a:pt x="74" y="38"/>
                  </a:lnTo>
                  <a:lnTo>
                    <a:pt x="154" y="10"/>
                  </a:lnTo>
                  <a:lnTo>
                    <a:pt x="168" y="83"/>
                  </a:lnTo>
                  <a:lnTo>
                    <a:pt x="235" y="91"/>
                  </a:lnTo>
                  <a:lnTo>
                    <a:pt x="207" y="126"/>
                  </a:lnTo>
                  <a:lnTo>
                    <a:pt x="199" y="102"/>
                  </a:lnTo>
                  <a:lnTo>
                    <a:pt x="137" y="111"/>
                  </a:lnTo>
                  <a:lnTo>
                    <a:pt x="137" y="44"/>
                  </a:lnTo>
                  <a:lnTo>
                    <a:pt x="55" y="66"/>
                  </a:lnTo>
                  <a:lnTo>
                    <a:pt x="49" y="30"/>
                  </a:lnTo>
                  <a:lnTo>
                    <a:pt x="0" y="34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5" name="Freeform 69"/>
            <p:cNvSpPr>
              <a:spLocks/>
            </p:cNvSpPr>
            <p:nvPr/>
          </p:nvSpPr>
          <p:spPr bwMode="auto">
            <a:xfrm>
              <a:off x="2385" y="3287"/>
              <a:ext cx="68" cy="81"/>
            </a:xfrm>
            <a:custGeom>
              <a:avLst/>
              <a:gdLst>
                <a:gd name="T0" fmla="*/ 0 w 138"/>
                <a:gd name="T1" fmla="*/ 89 h 161"/>
                <a:gd name="T2" fmla="*/ 28 w 138"/>
                <a:gd name="T3" fmla="*/ 68 h 161"/>
                <a:gd name="T4" fmla="*/ 63 w 138"/>
                <a:gd name="T5" fmla="*/ 122 h 161"/>
                <a:gd name="T6" fmla="*/ 102 w 138"/>
                <a:gd name="T7" fmla="*/ 0 h 161"/>
                <a:gd name="T8" fmla="*/ 119 w 138"/>
                <a:gd name="T9" fmla="*/ 18 h 161"/>
                <a:gd name="T10" fmla="*/ 88 w 138"/>
                <a:gd name="T11" fmla="*/ 117 h 161"/>
                <a:gd name="T12" fmla="*/ 110 w 138"/>
                <a:gd name="T13" fmla="*/ 108 h 161"/>
                <a:gd name="T14" fmla="*/ 138 w 138"/>
                <a:gd name="T15" fmla="*/ 161 h 161"/>
                <a:gd name="T16" fmla="*/ 105 w 138"/>
                <a:gd name="T17" fmla="*/ 139 h 161"/>
                <a:gd name="T18" fmla="*/ 53 w 138"/>
                <a:gd name="T19" fmla="*/ 161 h 161"/>
                <a:gd name="T20" fmla="*/ 33 w 138"/>
                <a:gd name="T21" fmla="*/ 94 h 161"/>
                <a:gd name="T22" fmla="*/ 0 w 138"/>
                <a:gd name="T23" fmla="*/ 89 h 161"/>
                <a:gd name="T24" fmla="*/ 0 w 138"/>
                <a:gd name="T25" fmla="*/ 89 h 161"/>
                <a:gd name="T26" fmla="*/ 0 w 138"/>
                <a:gd name="T27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61">
                  <a:moveTo>
                    <a:pt x="0" y="89"/>
                  </a:moveTo>
                  <a:lnTo>
                    <a:pt x="28" y="68"/>
                  </a:lnTo>
                  <a:lnTo>
                    <a:pt x="63" y="122"/>
                  </a:lnTo>
                  <a:lnTo>
                    <a:pt x="102" y="0"/>
                  </a:lnTo>
                  <a:lnTo>
                    <a:pt x="119" y="18"/>
                  </a:lnTo>
                  <a:lnTo>
                    <a:pt x="88" y="117"/>
                  </a:lnTo>
                  <a:lnTo>
                    <a:pt x="110" y="108"/>
                  </a:lnTo>
                  <a:lnTo>
                    <a:pt x="138" y="161"/>
                  </a:lnTo>
                  <a:lnTo>
                    <a:pt x="105" y="139"/>
                  </a:lnTo>
                  <a:lnTo>
                    <a:pt x="53" y="161"/>
                  </a:lnTo>
                  <a:lnTo>
                    <a:pt x="33" y="9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6" name="Freeform 70"/>
            <p:cNvSpPr>
              <a:spLocks/>
            </p:cNvSpPr>
            <p:nvPr/>
          </p:nvSpPr>
          <p:spPr bwMode="auto">
            <a:xfrm>
              <a:off x="2175" y="3167"/>
              <a:ext cx="131" cy="197"/>
            </a:xfrm>
            <a:custGeom>
              <a:avLst/>
              <a:gdLst>
                <a:gd name="T0" fmla="*/ 79 w 260"/>
                <a:gd name="T1" fmla="*/ 356 h 393"/>
                <a:gd name="T2" fmla="*/ 42 w 260"/>
                <a:gd name="T3" fmla="*/ 312 h 393"/>
                <a:gd name="T4" fmla="*/ 0 w 260"/>
                <a:gd name="T5" fmla="*/ 371 h 393"/>
                <a:gd name="T6" fmla="*/ 42 w 260"/>
                <a:gd name="T7" fmla="*/ 340 h 393"/>
                <a:gd name="T8" fmla="*/ 88 w 260"/>
                <a:gd name="T9" fmla="*/ 393 h 393"/>
                <a:gd name="T10" fmla="*/ 105 w 260"/>
                <a:gd name="T11" fmla="*/ 348 h 393"/>
                <a:gd name="T12" fmla="*/ 172 w 260"/>
                <a:gd name="T13" fmla="*/ 340 h 393"/>
                <a:gd name="T14" fmla="*/ 147 w 260"/>
                <a:gd name="T15" fmla="*/ 308 h 393"/>
                <a:gd name="T16" fmla="*/ 144 w 260"/>
                <a:gd name="T17" fmla="*/ 189 h 393"/>
                <a:gd name="T18" fmla="*/ 257 w 260"/>
                <a:gd name="T19" fmla="*/ 179 h 393"/>
                <a:gd name="T20" fmla="*/ 260 w 260"/>
                <a:gd name="T21" fmla="*/ 31 h 393"/>
                <a:gd name="T22" fmla="*/ 147 w 260"/>
                <a:gd name="T23" fmla="*/ 31 h 393"/>
                <a:gd name="T24" fmla="*/ 136 w 260"/>
                <a:gd name="T25" fmla="*/ 3 h 393"/>
                <a:gd name="T26" fmla="*/ 105 w 260"/>
                <a:gd name="T27" fmla="*/ 0 h 393"/>
                <a:gd name="T28" fmla="*/ 113 w 260"/>
                <a:gd name="T29" fmla="*/ 32 h 393"/>
                <a:gd name="T30" fmla="*/ 28 w 260"/>
                <a:gd name="T31" fmla="*/ 34 h 393"/>
                <a:gd name="T32" fmla="*/ 221 w 260"/>
                <a:gd name="T33" fmla="*/ 105 h 393"/>
                <a:gd name="T34" fmla="*/ 53 w 260"/>
                <a:gd name="T35" fmla="*/ 168 h 393"/>
                <a:gd name="T36" fmla="*/ 6 w 260"/>
                <a:gd name="T37" fmla="*/ 83 h 393"/>
                <a:gd name="T38" fmla="*/ 14 w 260"/>
                <a:gd name="T39" fmla="*/ 196 h 393"/>
                <a:gd name="T40" fmla="*/ 118 w 260"/>
                <a:gd name="T41" fmla="*/ 195 h 393"/>
                <a:gd name="T42" fmla="*/ 119 w 260"/>
                <a:gd name="T43" fmla="*/ 315 h 393"/>
                <a:gd name="T44" fmla="*/ 88 w 260"/>
                <a:gd name="T45" fmla="*/ 308 h 393"/>
                <a:gd name="T46" fmla="*/ 79 w 260"/>
                <a:gd name="T47" fmla="*/ 356 h 393"/>
                <a:gd name="T48" fmla="*/ 79 w 260"/>
                <a:gd name="T49" fmla="*/ 356 h 393"/>
                <a:gd name="T50" fmla="*/ 79 w 260"/>
                <a:gd name="T51" fmla="*/ 35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93">
                  <a:moveTo>
                    <a:pt x="79" y="356"/>
                  </a:moveTo>
                  <a:lnTo>
                    <a:pt x="42" y="312"/>
                  </a:lnTo>
                  <a:lnTo>
                    <a:pt x="0" y="371"/>
                  </a:lnTo>
                  <a:lnTo>
                    <a:pt x="42" y="340"/>
                  </a:lnTo>
                  <a:lnTo>
                    <a:pt x="88" y="393"/>
                  </a:lnTo>
                  <a:lnTo>
                    <a:pt x="105" y="348"/>
                  </a:lnTo>
                  <a:lnTo>
                    <a:pt x="172" y="340"/>
                  </a:lnTo>
                  <a:lnTo>
                    <a:pt x="147" y="308"/>
                  </a:lnTo>
                  <a:lnTo>
                    <a:pt x="144" y="189"/>
                  </a:lnTo>
                  <a:lnTo>
                    <a:pt x="257" y="179"/>
                  </a:lnTo>
                  <a:lnTo>
                    <a:pt x="260" y="31"/>
                  </a:lnTo>
                  <a:lnTo>
                    <a:pt x="147" y="31"/>
                  </a:lnTo>
                  <a:lnTo>
                    <a:pt x="136" y="3"/>
                  </a:lnTo>
                  <a:lnTo>
                    <a:pt x="105" y="0"/>
                  </a:lnTo>
                  <a:lnTo>
                    <a:pt x="113" y="32"/>
                  </a:lnTo>
                  <a:lnTo>
                    <a:pt x="28" y="34"/>
                  </a:lnTo>
                  <a:lnTo>
                    <a:pt x="221" y="105"/>
                  </a:lnTo>
                  <a:lnTo>
                    <a:pt x="53" y="168"/>
                  </a:lnTo>
                  <a:lnTo>
                    <a:pt x="6" y="83"/>
                  </a:lnTo>
                  <a:lnTo>
                    <a:pt x="14" y="196"/>
                  </a:lnTo>
                  <a:lnTo>
                    <a:pt x="118" y="195"/>
                  </a:lnTo>
                  <a:lnTo>
                    <a:pt x="119" y="315"/>
                  </a:lnTo>
                  <a:lnTo>
                    <a:pt x="88" y="308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79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7" name="Freeform 71"/>
            <p:cNvSpPr>
              <a:spLocks/>
            </p:cNvSpPr>
            <p:nvPr/>
          </p:nvSpPr>
          <p:spPr bwMode="auto">
            <a:xfrm>
              <a:off x="680" y="2478"/>
              <a:ext cx="247" cy="1046"/>
            </a:xfrm>
            <a:custGeom>
              <a:avLst/>
              <a:gdLst>
                <a:gd name="T0" fmla="*/ 0 w 494"/>
                <a:gd name="T1" fmla="*/ 2079 h 2092"/>
                <a:gd name="T2" fmla="*/ 326 w 494"/>
                <a:gd name="T3" fmla="*/ 2092 h 2092"/>
                <a:gd name="T4" fmla="*/ 445 w 494"/>
                <a:gd name="T5" fmla="*/ 2001 h 2092"/>
                <a:gd name="T6" fmla="*/ 494 w 494"/>
                <a:gd name="T7" fmla="*/ 0 h 2092"/>
                <a:gd name="T8" fmla="*/ 304 w 494"/>
                <a:gd name="T9" fmla="*/ 522 h 2092"/>
                <a:gd name="T10" fmla="*/ 310 w 494"/>
                <a:gd name="T11" fmla="*/ 697 h 2092"/>
                <a:gd name="T12" fmla="*/ 381 w 494"/>
                <a:gd name="T13" fmla="*/ 663 h 2092"/>
                <a:gd name="T14" fmla="*/ 389 w 494"/>
                <a:gd name="T15" fmla="*/ 755 h 2092"/>
                <a:gd name="T16" fmla="*/ 318 w 494"/>
                <a:gd name="T17" fmla="*/ 838 h 2092"/>
                <a:gd name="T18" fmla="*/ 310 w 494"/>
                <a:gd name="T19" fmla="*/ 993 h 2092"/>
                <a:gd name="T20" fmla="*/ 367 w 494"/>
                <a:gd name="T21" fmla="*/ 959 h 2092"/>
                <a:gd name="T22" fmla="*/ 367 w 494"/>
                <a:gd name="T23" fmla="*/ 1050 h 2092"/>
                <a:gd name="T24" fmla="*/ 417 w 494"/>
                <a:gd name="T25" fmla="*/ 1050 h 2092"/>
                <a:gd name="T26" fmla="*/ 423 w 494"/>
                <a:gd name="T27" fmla="*/ 1156 h 2092"/>
                <a:gd name="T28" fmla="*/ 360 w 494"/>
                <a:gd name="T29" fmla="*/ 1205 h 2092"/>
                <a:gd name="T30" fmla="*/ 353 w 494"/>
                <a:gd name="T31" fmla="*/ 1346 h 2092"/>
                <a:gd name="T32" fmla="*/ 395 w 494"/>
                <a:gd name="T33" fmla="*/ 1332 h 2092"/>
                <a:gd name="T34" fmla="*/ 403 w 494"/>
                <a:gd name="T35" fmla="*/ 1424 h 2092"/>
                <a:gd name="T36" fmla="*/ 326 w 494"/>
                <a:gd name="T37" fmla="*/ 1493 h 2092"/>
                <a:gd name="T38" fmla="*/ 332 w 494"/>
                <a:gd name="T39" fmla="*/ 1860 h 2092"/>
                <a:gd name="T40" fmla="*/ 248 w 494"/>
                <a:gd name="T41" fmla="*/ 1874 h 2092"/>
                <a:gd name="T42" fmla="*/ 248 w 494"/>
                <a:gd name="T43" fmla="*/ 1924 h 2092"/>
                <a:gd name="T44" fmla="*/ 177 w 494"/>
                <a:gd name="T45" fmla="*/ 1930 h 2092"/>
                <a:gd name="T46" fmla="*/ 177 w 494"/>
                <a:gd name="T47" fmla="*/ 1979 h 2092"/>
                <a:gd name="T48" fmla="*/ 254 w 494"/>
                <a:gd name="T49" fmla="*/ 1993 h 2092"/>
                <a:gd name="T50" fmla="*/ 248 w 494"/>
                <a:gd name="T51" fmla="*/ 2043 h 2092"/>
                <a:gd name="T52" fmla="*/ 72 w 494"/>
                <a:gd name="T53" fmla="*/ 2029 h 2092"/>
                <a:gd name="T54" fmla="*/ 0 w 494"/>
                <a:gd name="T55" fmla="*/ 2079 h 2092"/>
                <a:gd name="T56" fmla="*/ 0 w 494"/>
                <a:gd name="T57" fmla="*/ 2079 h 2092"/>
                <a:gd name="T58" fmla="*/ 0 w 494"/>
                <a:gd name="T59" fmla="*/ 2079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4" h="2092">
                  <a:moveTo>
                    <a:pt x="0" y="2079"/>
                  </a:moveTo>
                  <a:lnTo>
                    <a:pt x="326" y="2092"/>
                  </a:lnTo>
                  <a:lnTo>
                    <a:pt x="445" y="2001"/>
                  </a:lnTo>
                  <a:lnTo>
                    <a:pt x="494" y="0"/>
                  </a:lnTo>
                  <a:lnTo>
                    <a:pt x="304" y="522"/>
                  </a:lnTo>
                  <a:lnTo>
                    <a:pt x="310" y="697"/>
                  </a:lnTo>
                  <a:lnTo>
                    <a:pt x="381" y="663"/>
                  </a:lnTo>
                  <a:lnTo>
                    <a:pt x="389" y="755"/>
                  </a:lnTo>
                  <a:lnTo>
                    <a:pt x="318" y="838"/>
                  </a:lnTo>
                  <a:lnTo>
                    <a:pt x="310" y="993"/>
                  </a:lnTo>
                  <a:lnTo>
                    <a:pt x="367" y="959"/>
                  </a:lnTo>
                  <a:lnTo>
                    <a:pt x="367" y="1050"/>
                  </a:lnTo>
                  <a:lnTo>
                    <a:pt x="417" y="1050"/>
                  </a:lnTo>
                  <a:lnTo>
                    <a:pt x="423" y="1156"/>
                  </a:lnTo>
                  <a:lnTo>
                    <a:pt x="360" y="1205"/>
                  </a:lnTo>
                  <a:lnTo>
                    <a:pt x="353" y="1346"/>
                  </a:lnTo>
                  <a:lnTo>
                    <a:pt x="395" y="1332"/>
                  </a:lnTo>
                  <a:lnTo>
                    <a:pt x="403" y="1424"/>
                  </a:lnTo>
                  <a:lnTo>
                    <a:pt x="326" y="1493"/>
                  </a:lnTo>
                  <a:lnTo>
                    <a:pt x="332" y="1860"/>
                  </a:lnTo>
                  <a:lnTo>
                    <a:pt x="248" y="1874"/>
                  </a:lnTo>
                  <a:lnTo>
                    <a:pt x="248" y="1924"/>
                  </a:lnTo>
                  <a:lnTo>
                    <a:pt x="177" y="1930"/>
                  </a:lnTo>
                  <a:lnTo>
                    <a:pt x="177" y="1979"/>
                  </a:lnTo>
                  <a:lnTo>
                    <a:pt x="254" y="1993"/>
                  </a:lnTo>
                  <a:lnTo>
                    <a:pt x="248" y="2043"/>
                  </a:lnTo>
                  <a:lnTo>
                    <a:pt x="72" y="2029"/>
                  </a:lnTo>
                  <a:lnTo>
                    <a:pt x="0" y="2079"/>
                  </a:lnTo>
                  <a:lnTo>
                    <a:pt x="0" y="2079"/>
                  </a:lnTo>
                  <a:lnTo>
                    <a:pt x="0" y="2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8" name="Freeform 72"/>
            <p:cNvSpPr>
              <a:spLocks/>
            </p:cNvSpPr>
            <p:nvPr/>
          </p:nvSpPr>
          <p:spPr bwMode="auto">
            <a:xfrm>
              <a:off x="2557" y="2959"/>
              <a:ext cx="116" cy="66"/>
            </a:xfrm>
            <a:custGeom>
              <a:avLst/>
              <a:gdLst>
                <a:gd name="T0" fmla="*/ 183 w 231"/>
                <a:gd name="T1" fmla="*/ 0 h 132"/>
                <a:gd name="T2" fmla="*/ 216 w 231"/>
                <a:gd name="T3" fmla="*/ 42 h 132"/>
                <a:gd name="T4" fmla="*/ 231 w 231"/>
                <a:gd name="T5" fmla="*/ 132 h 132"/>
                <a:gd name="T6" fmla="*/ 31 w 231"/>
                <a:gd name="T7" fmla="*/ 121 h 132"/>
                <a:gd name="T8" fmla="*/ 0 w 231"/>
                <a:gd name="T9" fmla="*/ 84 h 132"/>
                <a:gd name="T10" fmla="*/ 178 w 231"/>
                <a:gd name="T11" fmla="*/ 90 h 132"/>
                <a:gd name="T12" fmla="*/ 183 w 231"/>
                <a:gd name="T13" fmla="*/ 0 h 132"/>
                <a:gd name="T14" fmla="*/ 183 w 231"/>
                <a:gd name="T15" fmla="*/ 0 h 132"/>
                <a:gd name="T16" fmla="*/ 183 w 23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32">
                  <a:moveTo>
                    <a:pt x="183" y="0"/>
                  </a:moveTo>
                  <a:lnTo>
                    <a:pt x="216" y="42"/>
                  </a:lnTo>
                  <a:lnTo>
                    <a:pt x="231" y="132"/>
                  </a:lnTo>
                  <a:lnTo>
                    <a:pt x="31" y="121"/>
                  </a:lnTo>
                  <a:lnTo>
                    <a:pt x="0" y="84"/>
                  </a:lnTo>
                  <a:lnTo>
                    <a:pt x="178" y="9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9" name="Freeform 73"/>
            <p:cNvSpPr>
              <a:spLocks/>
            </p:cNvSpPr>
            <p:nvPr/>
          </p:nvSpPr>
          <p:spPr bwMode="auto">
            <a:xfrm>
              <a:off x="1139" y="2305"/>
              <a:ext cx="121" cy="73"/>
            </a:xfrm>
            <a:custGeom>
              <a:avLst/>
              <a:gdLst>
                <a:gd name="T0" fmla="*/ 0 w 241"/>
                <a:gd name="T1" fmla="*/ 100 h 147"/>
                <a:gd name="T2" fmla="*/ 199 w 241"/>
                <a:gd name="T3" fmla="*/ 100 h 147"/>
                <a:gd name="T4" fmla="*/ 210 w 241"/>
                <a:gd name="T5" fmla="*/ 0 h 147"/>
                <a:gd name="T6" fmla="*/ 236 w 241"/>
                <a:gd name="T7" fmla="*/ 37 h 147"/>
                <a:gd name="T8" fmla="*/ 241 w 241"/>
                <a:gd name="T9" fmla="*/ 142 h 147"/>
                <a:gd name="T10" fmla="*/ 32 w 241"/>
                <a:gd name="T11" fmla="*/ 147 h 147"/>
                <a:gd name="T12" fmla="*/ 0 w 241"/>
                <a:gd name="T13" fmla="*/ 100 h 147"/>
                <a:gd name="T14" fmla="*/ 0 w 241"/>
                <a:gd name="T15" fmla="*/ 100 h 147"/>
                <a:gd name="T16" fmla="*/ 0 w 241"/>
                <a:gd name="T17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7">
                  <a:moveTo>
                    <a:pt x="0" y="100"/>
                  </a:moveTo>
                  <a:lnTo>
                    <a:pt x="199" y="100"/>
                  </a:lnTo>
                  <a:lnTo>
                    <a:pt x="210" y="0"/>
                  </a:lnTo>
                  <a:lnTo>
                    <a:pt x="236" y="37"/>
                  </a:lnTo>
                  <a:lnTo>
                    <a:pt x="241" y="142"/>
                  </a:lnTo>
                  <a:lnTo>
                    <a:pt x="32" y="14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0" name="Freeform 74"/>
            <p:cNvSpPr>
              <a:spLocks/>
            </p:cNvSpPr>
            <p:nvPr/>
          </p:nvSpPr>
          <p:spPr bwMode="auto">
            <a:xfrm>
              <a:off x="1918" y="2347"/>
              <a:ext cx="310" cy="109"/>
            </a:xfrm>
            <a:custGeom>
              <a:avLst/>
              <a:gdLst>
                <a:gd name="T0" fmla="*/ 336 w 619"/>
                <a:gd name="T1" fmla="*/ 0 h 217"/>
                <a:gd name="T2" fmla="*/ 336 w 619"/>
                <a:gd name="T3" fmla="*/ 80 h 217"/>
                <a:gd name="T4" fmla="*/ 178 w 619"/>
                <a:gd name="T5" fmla="*/ 74 h 217"/>
                <a:gd name="T6" fmla="*/ 193 w 619"/>
                <a:gd name="T7" fmla="*/ 173 h 217"/>
                <a:gd name="T8" fmla="*/ 0 w 619"/>
                <a:gd name="T9" fmla="*/ 173 h 217"/>
                <a:gd name="T10" fmla="*/ 35 w 619"/>
                <a:gd name="T11" fmla="*/ 206 h 217"/>
                <a:gd name="T12" fmla="*/ 235 w 619"/>
                <a:gd name="T13" fmla="*/ 217 h 217"/>
                <a:gd name="T14" fmla="*/ 231 w 619"/>
                <a:gd name="T15" fmla="*/ 133 h 217"/>
                <a:gd name="T16" fmla="*/ 619 w 619"/>
                <a:gd name="T17" fmla="*/ 170 h 217"/>
                <a:gd name="T18" fmla="*/ 619 w 619"/>
                <a:gd name="T19" fmla="*/ 74 h 217"/>
                <a:gd name="T20" fmla="*/ 587 w 619"/>
                <a:gd name="T21" fmla="*/ 111 h 217"/>
                <a:gd name="T22" fmla="*/ 393 w 619"/>
                <a:gd name="T23" fmla="*/ 116 h 217"/>
                <a:gd name="T24" fmla="*/ 336 w 619"/>
                <a:gd name="T25" fmla="*/ 0 h 217"/>
                <a:gd name="T26" fmla="*/ 336 w 619"/>
                <a:gd name="T27" fmla="*/ 0 h 217"/>
                <a:gd name="T28" fmla="*/ 336 w 619"/>
                <a:gd name="T2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9" h="217">
                  <a:moveTo>
                    <a:pt x="336" y="0"/>
                  </a:moveTo>
                  <a:lnTo>
                    <a:pt x="336" y="80"/>
                  </a:lnTo>
                  <a:lnTo>
                    <a:pt x="178" y="74"/>
                  </a:lnTo>
                  <a:lnTo>
                    <a:pt x="193" y="173"/>
                  </a:lnTo>
                  <a:lnTo>
                    <a:pt x="0" y="173"/>
                  </a:lnTo>
                  <a:lnTo>
                    <a:pt x="35" y="206"/>
                  </a:lnTo>
                  <a:lnTo>
                    <a:pt x="235" y="217"/>
                  </a:lnTo>
                  <a:lnTo>
                    <a:pt x="231" y="133"/>
                  </a:lnTo>
                  <a:lnTo>
                    <a:pt x="619" y="170"/>
                  </a:lnTo>
                  <a:lnTo>
                    <a:pt x="619" y="74"/>
                  </a:lnTo>
                  <a:lnTo>
                    <a:pt x="587" y="111"/>
                  </a:lnTo>
                  <a:lnTo>
                    <a:pt x="393" y="116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1" name="Freeform 75"/>
            <p:cNvSpPr>
              <a:spLocks/>
            </p:cNvSpPr>
            <p:nvPr/>
          </p:nvSpPr>
          <p:spPr bwMode="auto">
            <a:xfrm>
              <a:off x="1387" y="2330"/>
              <a:ext cx="228" cy="113"/>
            </a:xfrm>
            <a:custGeom>
              <a:avLst/>
              <a:gdLst>
                <a:gd name="T0" fmla="*/ 0 w 457"/>
                <a:gd name="T1" fmla="*/ 173 h 226"/>
                <a:gd name="T2" fmla="*/ 211 w 457"/>
                <a:gd name="T3" fmla="*/ 178 h 226"/>
                <a:gd name="T4" fmla="*/ 211 w 457"/>
                <a:gd name="T5" fmla="*/ 89 h 226"/>
                <a:gd name="T6" fmla="*/ 410 w 457"/>
                <a:gd name="T7" fmla="*/ 89 h 226"/>
                <a:gd name="T8" fmla="*/ 426 w 457"/>
                <a:gd name="T9" fmla="*/ 0 h 226"/>
                <a:gd name="T10" fmla="*/ 457 w 457"/>
                <a:gd name="T11" fmla="*/ 120 h 226"/>
                <a:gd name="T12" fmla="*/ 273 w 457"/>
                <a:gd name="T13" fmla="*/ 136 h 226"/>
                <a:gd name="T14" fmla="*/ 268 w 457"/>
                <a:gd name="T15" fmla="*/ 226 h 226"/>
                <a:gd name="T16" fmla="*/ 53 w 457"/>
                <a:gd name="T17" fmla="*/ 220 h 226"/>
                <a:gd name="T18" fmla="*/ 0 w 457"/>
                <a:gd name="T19" fmla="*/ 173 h 226"/>
                <a:gd name="T20" fmla="*/ 0 w 457"/>
                <a:gd name="T21" fmla="*/ 173 h 226"/>
                <a:gd name="T22" fmla="*/ 0 w 457"/>
                <a:gd name="T23" fmla="*/ 1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" h="226">
                  <a:moveTo>
                    <a:pt x="0" y="173"/>
                  </a:moveTo>
                  <a:lnTo>
                    <a:pt x="211" y="178"/>
                  </a:lnTo>
                  <a:lnTo>
                    <a:pt x="211" y="89"/>
                  </a:lnTo>
                  <a:lnTo>
                    <a:pt x="410" y="89"/>
                  </a:lnTo>
                  <a:lnTo>
                    <a:pt x="426" y="0"/>
                  </a:lnTo>
                  <a:lnTo>
                    <a:pt x="457" y="120"/>
                  </a:lnTo>
                  <a:lnTo>
                    <a:pt x="273" y="136"/>
                  </a:lnTo>
                  <a:lnTo>
                    <a:pt x="268" y="226"/>
                  </a:lnTo>
                  <a:lnTo>
                    <a:pt x="53" y="220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2" name="Freeform 76"/>
            <p:cNvSpPr>
              <a:spLocks/>
            </p:cNvSpPr>
            <p:nvPr/>
          </p:nvSpPr>
          <p:spPr bwMode="auto">
            <a:xfrm>
              <a:off x="585" y="3760"/>
              <a:ext cx="2055" cy="85"/>
            </a:xfrm>
            <a:custGeom>
              <a:avLst/>
              <a:gdLst>
                <a:gd name="T0" fmla="*/ 100 w 4110"/>
                <a:gd name="T1" fmla="*/ 21 h 169"/>
                <a:gd name="T2" fmla="*/ 3588 w 4110"/>
                <a:gd name="T3" fmla="*/ 63 h 169"/>
                <a:gd name="T4" fmla="*/ 3652 w 4110"/>
                <a:gd name="T5" fmla="*/ 169 h 169"/>
                <a:gd name="T6" fmla="*/ 3638 w 4110"/>
                <a:gd name="T7" fmla="*/ 42 h 169"/>
                <a:gd name="T8" fmla="*/ 3726 w 4110"/>
                <a:gd name="T9" fmla="*/ 122 h 169"/>
                <a:gd name="T10" fmla="*/ 3734 w 4110"/>
                <a:gd name="T11" fmla="*/ 60 h 169"/>
                <a:gd name="T12" fmla="*/ 3814 w 4110"/>
                <a:gd name="T13" fmla="*/ 113 h 169"/>
                <a:gd name="T14" fmla="*/ 3817 w 4110"/>
                <a:gd name="T15" fmla="*/ 52 h 169"/>
                <a:gd name="T16" fmla="*/ 3884 w 4110"/>
                <a:gd name="T17" fmla="*/ 119 h 169"/>
                <a:gd name="T18" fmla="*/ 3878 w 4110"/>
                <a:gd name="T19" fmla="*/ 49 h 169"/>
                <a:gd name="T20" fmla="*/ 4011 w 4110"/>
                <a:gd name="T21" fmla="*/ 127 h 169"/>
                <a:gd name="T22" fmla="*/ 3961 w 4110"/>
                <a:gd name="T23" fmla="*/ 28 h 169"/>
                <a:gd name="T24" fmla="*/ 4110 w 4110"/>
                <a:gd name="T25" fmla="*/ 127 h 169"/>
                <a:gd name="T26" fmla="*/ 4031 w 4110"/>
                <a:gd name="T27" fmla="*/ 7 h 169"/>
                <a:gd name="T28" fmla="*/ 0 w 4110"/>
                <a:gd name="T29" fmla="*/ 0 h 169"/>
                <a:gd name="T30" fmla="*/ 100 w 4110"/>
                <a:gd name="T31" fmla="*/ 21 h 169"/>
                <a:gd name="T32" fmla="*/ 100 w 4110"/>
                <a:gd name="T33" fmla="*/ 21 h 169"/>
                <a:gd name="T34" fmla="*/ 100 w 4110"/>
                <a:gd name="T35" fmla="*/ 2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0" h="169">
                  <a:moveTo>
                    <a:pt x="100" y="21"/>
                  </a:moveTo>
                  <a:lnTo>
                    <a:pt x="3588" y="63"/>
                  </a:lnTo>
                  <a:lnTo>
                    <a:pt x="3652" y="169"/>
                  </a:lnTo>
                  <a:lnTo>
                    <a:pt x="3638" y="42"/>
                  </a:lnTo>
                  <a:lnTo>
                    <a:pt x="3726" y="122"/>
                  </a:lnTo>
                  <a:lnTo>
                    <a:pt x="3734" y="60"/>
                  </a:lnTo>
                  <a:lnTo>
                    <a:pt x="3814" y="113"/>
                  </a:lnTo>
                  <a:lnTo>
                    <a:pt x="3817" y="52"/>
                  </a:lnTo>
                  <a:lnTo>
                    <a:pt x="3884" y="119"/>
                  </a:lnTo>
                  <a:lnTo>
                    <a:pt x="3878" y="49"/>
                  </a:lnTo>
                  <a:lnTo>
                    <a:pt x="4011" y="127"/>
                  </a:lnTo>
                  <a:lnTo>
                    <a:pt x="3961" y="28"/>
                  </a:lnTo>
                  <a:lnTo>
                    <a:pt x="4110" y="127"/>
                  </a:lnTo>
                  <a:lnTo>
                    <a:pt x="4031" y="7"/>
                  </a:lnTo>
                  <a:lnTo>
                    <a:pt x="0" y="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3" name="Freeform 77"/>
            <p:cNvSpPr>
              <a:spLocks/>
            </p:cNvSpPr>
            <p:nvPr/>
          </p:nvSpPr>
          <p:spPr bwMode="auto">
            <a:xfrm>
              <a:off x="2457" y="3771"/>
              <a:ext cx="369" cy="102"/>
            </a:xfrm>
            <a:custGeom>
              <a:avLst/>
              <a:gdLst>
                <a:gd name="T0" fmla="*/ 0 w 739"/>
                <a:gd name="T1" fmla="*/ 191 h 203"/>
                <a:gd name="T2" fmla="*/ 486 w 739"/>
                <a:gd name="T3" fmla="*/ 161 h 203"/>
                <a:gd name="T4" fmla="*/ 387 w 739"/>
                <a:gd name="T5" fmla="*/ 0 h 203"/>
                <a:gd name="T6" fmla="*/ 739 w 739"/>
                <a:gd name="T7" fmla="*/ 28 h 203"/>
                <a:gd name="T8" fmla="*/ 486 w 739"/>
                <a:gd name="T9" fmla="*/ 70 h 203"/>
                <a:gd name="T10" fmla="*/ 592 w 739"/>
                <a:gd name="T11" fmla="*/ 203 h 203"/>
                <a:gd name="T12" fmla="*/ 0 w 739"/>
                <a:gd name="T13" fmla="*/ 191 h 203"/>
                <a:gd name="T14" fmla="*/ 0 w 739"/>
                <a:gd name="T15" fmla="*/ 191 h 203"/>
                <a:gd name="T16" fmla="*/ 0 w 739"/>
                <a:gd name="T17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9" h="203">
                  <a:moveTo>
                    <a:pt x="0" y="191"/>
                  </a:moveTo>
                  <a:lnTo>
                    <a:pt x="486" y="161"/>
                  </a:lnTo>
                  <a:lnTo>
                    <a:pt x="387" y="0"/>
                  </a:lnTo>
                  <a:lnTo>
                    <a:pt x="739" y="28"/>
                  </a:lnTo>
                  <a:lnTo>
                    <a:pt x="486" y="70"/>
                  </a:lnTo>
                  <a:lnTo>
                    <a:pt x="592" y="203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94" name="Rectangle 78"/>
          <p:cNvSpPr>
            <a:spLocks noChangeArrowheads="1"/>
          </p:cNvSpPr>
          <p:nvPr/>
        </p:nvSpPr>
        <p:spPr bwMode="auto">
          <a:xfrm>
            <a:off x="1981200" y="40386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Joe and Marty’s </a:t>
            </a:r>
          </a:p>
        </p:txBody>
      </p:sp>
      <p:sp>
        <p:nvSpPr>
          <p:cNvPr id="162897" name="AutoShape 8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8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 advAuto="1000"/>
      <p:bldP spid="162820" grpId="0" build="p" autoUpdateAnimBg="0" advAuto="1000"/>
      <p:bldP spid="1628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304800" y="381000"/>
            <a:ext cx="4114800" cy="2362200"/>
          </a:xfrm>
          <a:prstGeom prst="wedgeRoundRectCallout">
            <a:avLst>
              <a:gd name="adj1" fmla="val -57523"/>
              <a:gd name="adj2" fmla="val 6774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 </a:t>
            </a:r>
            <a:r>
              <a:rPr lang="en-US" sz="3200" b="1" i="1">
                <a:latin typeface="Times New Roman" pitchFamily="18" charset="0"/>
              </a:rPr>
              <a:t>corporation</a:t>
            </a:r>
            <a:r>
              <a:rPr lang="en-US" sz="3200">
                <a:latin typeface="Times New Roman" pitchFamily="18" charset="0"/>
              </a:rPr>
              <a:t> is organized under state or federal statutes as a separate legal entity.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572000" y="1066800"/>
            <a:ext cx="388620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5143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3200" u="sng">
                <a:solidFill>
                  <a:srgbClr val="000099"/>
                </a:solidFill>
                <a:latin typeface="Times New Roman" pitchFamily="18" charset="0"/>
              </a:rPr>
              <a:t>Advantage</a:t>
            </a:r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The ability to obtain large amounts of resources by issuing stocks.</a:t>
            </a:r>
            <a:endParaRPr lang="en-US" sz="3200" u="sng">
              <a:latin typeface="Times New Roman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5257800" y="3962400"/>
            <a:ext cx="3886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5143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25000"/>
              </a:spcBef>
            </a:pPr>
            <a:r>
              <a:rPr lang="en-US" sz="3200" u="sng">
                <a:solidFill>
                  <a:srgbClr val="000099"/>
                </a:solidFill>
                <a:latin typeface="Times New Roman" pitchFamily="18" charset="0"/>
              </a:rPr>
              <a:t>Disadvantage</a:t>
            </a:r>
            <a:endParaRPr lang="en-US" sz="32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5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Double taxation.</a:t>
            </a:r>
            <a:endParaRPr lang="en-US" sz="3200" u="sng">
              <a:latin typeface="Times New Roman" pitchFamily="18" charset="0"/>
            </a:endParaRPr>
          </a:p>
        </p:txBody>
      </p:sp>
      <p:grpSp>
        <p:nvGrpSpPr>
          <p:cNvPr id="163845" name="Group 5"/>
          <p:cNvGrpSpPr>
            <a:grpSpLocks/>
          </p:cNvGrpSpPr>
          <p:nvPr/>
        </p:nvGrpSpPr>
        <p:grpSpPr bwMode="auto">
          <a:xfrm>
            <a:off x="1144588" y="3505200"/>
            <a:ext cx="3656012" cy="2787650"/>
            <a:chOff x="562" y="2169"/>
            <a:chExt cx="2303" cy="1756"/>
          </a:xfrm>
        </p:grpSpPr>
        <p:sp>
          <p:nvSpPr>
            <p:cNvPr id="163846" name="Freeform 6"/>
            <p:cNvSpPr>
              <a:spLocks/>
            </p:cNvSpPr>
            <p:nvPr/>
          </p:nvSpPr>
          <p:spPr bwMode="auto">
            <a:xfrm>
              <a:off x="869" y="2716"/>
              <a:ext cx="1893" cy="987"/>
            </a:xfrm>
            <a:custGeom>
              <a:avLst/>
              <a:gdLst>
                <a:gd name="T0" fmla="*/ 3141 w 3784"/>
                <a:gd name="T1" fmla="*/ 28 h 1974"/>
                <a:gd name="T2" fmla="*/ 7 w 3784"/>
                <a:gd name="T3" fmla="*/ 0 h 1974"/>
                <a:gd name="T4" fmla="*/ 0 w 3784"/>
                <a:gd name="T5" fmla="*/ 1926 h 1974"/>
                <a:gd name="T6" fmla="*/ 3784 w 3784"/>
                <a:gd name="T7" fmla="*/ 1974 h 1974"/>
                <a:gd name="T8" fmla="*/ 3422 w 3784"/>
                <a:gd name="T9" fmla="*/ 384 h 1974"/>
                <a:gd name="T10" fmla="*/ 3141 w 3784"/>
                <a:gd name="T11" fmla="*/ 28 h 1974"/>
                <a:gd name="T12" fmla="*/ 3141 w 3784"/>
                <a:gd name="T13" fmla="*/ 28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4" h="1974">
                  <a:moveTo>
                    <a:pt x="3141" y="28"/>
                  </a:moveTo>
                  <a:lnTo>
                    <a:pt x="7" y="0"/>
                  </a:lnTo>
                  <a:lnTo>
                    <a:pt x="0" y="1926"/>
                  </a:lnTo>
                  <a:lnTo>
                    <a:pt x="3784" y="1974"/>
                  </a:lnTo>
                  <a:lnTo>
                    <a:pt x="3422" y="384"/>
                  </a:lnTo>
                  <a:lnTo>
                    <a:pt x="3141" y="28"/>
                  </a:lnTo>
                  <a:lnTo>
                    <a:pt x="314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Freeform 7"/>
            <p:cNvSpPr>
              <a:spLocks/>
            </p:cNvSpPr>
            <p:nvPr/>
          </p:nvSpPr>
          <p:spPr bwMode="auto">
            <a:xfrm>
              <a:off x="1479" y="3133"/>
              <a:ext cx="559" cy="416"/>
            </a:xfrm>
            <a:custGeom>
              <a:avLst/>
              <a:gdLst>
                <a:gd name="T0" fmla="*/ 161 w 1118"/>
                <a:gd name="T1" fmla="*/ 14 h 832"/>
                <a:gd name="T2" fmla="*/ 134 w 1118"/>
                <a:gd name="T3" fmla="*/ 445 h 832"/>
                <a:gd name="T4" fmla="*/ 0 w 1118"/>
                <a:gd name="T5" fmla="*/ 445 h 832"/>
                <a:gd name="T6" fmla="*/ 70 w 1118"/>
                <a:gd name="T7" fmla="*/ 769 h 832"/>
                <a:gd name="T8" fmla="*/ 753 w 1118"/>
                <a:gd name="T9" fmla="*/ 776 h 832"/>
                <a:gd name="T10" fmla="*/ 796 w 1118"/>
                <a:gd name="T11" fmla="*/ 832 h 832"/>
                <a:gd name="T12" fmla="*/ 1112 w 1118"/>
                <a:gd name="T13" fmla="*/ 832 h 832"/>
                <a:gd name="T14" fmla="*/ 1118 w 1118"/>
                <a:gd name="T15" fmla="*/ 508 h 832"/>
                <a:gd name="T16" fmla="*/ 888 w 1118"/>
                <a:gd name="T17" fmla="*/ 515 h 832"/>
                <a:gd name="T18" fmla="*/ 858 w 1118"/>
                <a:gd name="T19" fmla="*/ 22 h 832"/>
                <a:gd name="T20" fmla="*/ 782 w 1118"/>
                <a:gd name="T21" fmla="*/ 0 h 832"/>
                <a:gd name="T22" fmla="*/ 737 w 1118"/>
                <a:gd name="T23" fmla="*/ 211 h 832"/>
                <a:gd name="T24" fmla="*/ 205 w 1118"/>
                <a:gd name="T25" fmla="*/ 248 h 832"/>
                <a:gd name="T26" fmla="*/ 161 w 1118"/>
                <a:gd name="T27" fmla="*/ 14 h 832"/>
                <a:gd name="T28" fmla="*/ 161 w 1118"/>
                <a:gd name="T29" fmla="*/ 14 h 832"/>
                <a:gd name="T30" fmla="*/ 161 w 1118"/>
                <a:gd name="T31" fmla="*/ 1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8" h="832">
                  <a:moveTo>
                    <a:pt x="161" y="14"/>
                  </a:moveTo>
                  <a:lnTo>
                    <a:pt x="134" y="445"/>
                  </a:lnTo>
                  <a:lnTo>
                    <a:pt x="0" y="445"/>
                  </a:lnTo>
                  <a:lnTo>
                    <a:pt x="70" y="769"/>
                  </a:lnTo>
                  <a:lnTo>
                    <a:pt x="753" y="776"/>
                  </a:lnTo>
                  <a:lnTo>
                    <a:pt x="796" y="832"/>
                  </a:lnTo>
                  <a:lnTo>
                    <a:pt x="1112" y="832"/>
                  </a:lnTo>
                  <a:lnTo>
                    <a:pt x="1118" y="508"/>
                  </a:lnTo>
                  <a:lnTo>
                    <a:pt x="888" y="515"/>
                  </a:lnTo>
                  <a:lnTo>
                    <a:pt x="858" y="22"/>
                  </a:lnTo>
                  <a:lnTo>
                    <a:pt x="782" y="0"/>
                  </a:lnTo>
                  <a:lnTo>
                    <a:pt x="737" y="211"/>
                  </a:lnTo>
                  <a:lnTo>
                    <a:pt x="205" y="248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Freeform 8"/>
            <p:cNvSpPr>
              <a:spLocks/>
            </p:cNvSpPr>
            <p:nvPr/>
          </p:nvSpPr>
          <p:spPr bwMode="auto">
            <a:xfrm>
              <a:off x="1587" y="3201"/>
              <a:ext cx="266" cy="328"/>
            </a:xfrm>
            <a:custGeom>
              <a:avLst/>
              <a:gdLst>
                <a:gd name="T0" fmla="*/ 0 w 533"/>
                <a:gd name="T1" fmla="*/ 0 h 657"/>
                <a:gd name="T2" fmla="*/ 39 w 533"/>
                <a:gd name="T3" fmla="*/ 657 h 657"/>
                <a:gd name="T4" fmla="*/ 533 w 533"/>
                <a:gd name="T5" fmla="*/ 626 h 657"/>
                <a:gd name="T6" fmla="*/ 533 w 533"/>
                <a:gd name="T7" fmla="*/ 88 h 657"/>
                <a:gd name="T8" fmla="*/ 397 w 533"/>
                <a:gd name="T9" fmla="*/ 39 h 657"/>
                <a:gd name="T10" fmla="*/ 0 w 533"/>
                <a:gd name="T11" fmla="*/ 0 h 657"/>
                <a:gd name="T12" fmla="*/ 0 w 533"/>
                <a:gd name="T13" fmla="*/ 0 h 657"/>
                <a:gd name="T14" fmla="*/ 0 w 533"/>
                <a:gd name="T1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3" h="657">
                  <a:moveTo>
                    <a:pt x="0" y="0"/>
                  </a:moveTo>
                  <a:lnTo>
                    <a:pt x="39" y="657"/>
                  </a:lnTo>
                  <a:lnTo>
                    <a:pt x="533" y="626"/>
                  </a:lnTo>
                  <a:lnTo>
                    <a:pt x="533" y="88"/>
                  </a:lnTo>
                  <a:lnTo>
                    <a:pt x="397" y="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Freeform 9"/>
            <p:cNvSpPr>
              <a:spLocks/>
            </p:cNvSpPr>
            <p:nvPr/>
          </p:nvSpPr>
          <p:spPr bwMode="auto">
            <a:xfrm>
              <a:off x="592" y="3757"/>
              <a:ext cx="2246" cy="168"/>
            </a:xfrm>
            <a:custGeom>
              <a:avLst/>
              <a:gdLst>
                <a:gd name="T0" fmla="*/ 0 w 4492"/>
                <a:gd name="T1" fmla="*/ 2 h 336"/>
                <a:gd name="T2" fmla="*/ 380 w 4492"/>
                <a:gd name="T3" fmla="*/ 212 h 336"/>
                <a:gd name="T4" fmla="*/ 1369 w 4492"/>
                <a:gd name="T5" fmla="*/ 299 h 336"/>
                <a:gd name="T6" fmla="*/ 2266 w 4492"/>
                <a:gd name="T7" fmla="*/ 248 h 336"/>
                <a:gd name="T8" fmla="*/ 3048 w 4492"/>
                <a:gd name="T9" fmla="*/ 170 h 336"/>
                <a:gd name="T10" fmla="*/ 3810 w 4492"/>
                <a:gd name="T11" fmla="*/ 336 h 336"/>
                <a:gd name="T12" fmla="*/ 4482 w 4492"/>
                <a:gd name="T13" fmla="*/ 254 h 336"/>
                <a:gd name="T14" fmla="*/ 4398 w 4492"/>
                <a:gd name="T15" fmla="*/ 107 h 336"/>
                <a:gd name="T16" fmla="*/ 4492 w 4492"/>
                <a:gd name="T17" fmla="*/ 0 h 336"/>
                <a:gd name="T18" fmla="*/ 0 w 4492"/>
                <a:gd name="T19" fmla="*/ 2 h 336"/>
                <a:gd name="T20" fmla="*/ 0 w 4492"/>
                <a:gd name="T21" fmla="*/ 2 h 336"/>
                <a:gd name="T22" fmla="*/ 0 w 4492"/>
                <a:gd name="T23" fmla="*/ 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92" h="336">
                  <a:moveTo>
                    <a:pt x="0" y="2"/>
                  </a:moveTo>
                  <a:lnTo>
                    <a:pt x="380" y="212"/>
                  </a:lnTo>
                  <a:lnTo>
                    <a:pt x="1369" y="299"/>
                  </a:lnTo>
                  <a:lnTo>
                    <a:pt x="2266" y="248"/>
                  </a:lnTo>
                  <a:lnTo>
                    <a:pt x="3048" y="170"/>
                  </a:lnTo>
                  <a:lnTo>
                    <a:pt x="3810" y="336"/>
                  </a:lnTo>
                  <a:lnTo>
                    <a:pt x="4482" y="254"/>
                  </a:lnTo>
                  <a:lnTo>
                    <a:pt x="4398" y="107"/>
                  </a:lnTo>
                  <a:lnTo>
                    <a:pt x="449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10"/>
            <p:cNvSpPr>
              <a:spLocks/>
            </p:cNvSpPr>
            <p:nvPr/>
          </p:nvSpPr>
          <p:spPr bwMode="auto">
            <a:xfrm>
              <a:off x="2069" y="3303"/>
              <a:ext cx="202" cy="70"/>
            </a:xfrm>
            <a:custGeom>
              <a:avLst/>
              <a:gdLst>
                <a:gd name="T0" fmla="*/ 0 w 402"/>
                <a:gd name="T1" fmla="*/ 20 h 140"/>
                <a:gd name="T2" fmla="*/ 268 w 402"/>
                <a:gd name="T3" fmla="*/ 0 h 140"/>
                <a:gd name="T4" fmla="*/ 402 w 402"/>
                <a:gd name="T5" fmla="*/ 111 h 140"/>
                <a:gd name="T6" fmla="*/ 113 w 402"/>
                <a:gd name="T7" fmla="*/ 140 h 140"/>
                <a:gd name="T8" fmla="*/ 0 w 402"/>
                <a:gd name="T9" fmla="*/ 20 h 140"/>
                <a:gd name="T10" fmla="*/ 0 w 402"/>
                <a:gd name="T11" fmla="*/ 20 h 140"/>
                <a:gd name="T12" fmla="*/ 0 w 402"/>
                <a:gd name="T13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2" h="140">
                  <a:moveTo>
                    <a:pt x="0" y="20"/>
                  </a:moveTo>
                  <a:lnTo>
                    <a:pt x="268" y="0"/>
                  </a:lnTo>
                  <a:lnTo>
                    <a:pt x="402" y="111"/>
                  </a:lnTo>
                  <a:lnTo>
                    <a:pt x="113" y="14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9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Freeform 11"/>
            <p:cNvSpPr>
              <a:spLocks/>
            </p:cNvSpPr>
            <p:nvPr/>
          </p:nvSpPr>
          <p:spPr bwMode="auto">
            <a:xfrm>
              <a:off x="2256" y="3292"/>
              <a:ext cx="190" cy="74"/>
            </a:xfrm>
            <a:custGeom>
              <a:avLst/>
              <a:gdLst>
                <a:gd name="T0" fmla="*/ 0 w 381"/>
                <a:gd name="T1" fmla="*/ 36 h 147"/>
                <a:gd name="T2" fmla="*/ 85 w 381"/>
                <a:gd name="T3" fmla="*/ 133 h 147"/>
                <a:gd name="T4" fmla="*/ 381 w 381"/>
                <a:gd name="T5" fmla="*/ 147 h 147"/>
                <a:gd name="T6" fmla="*/ 149 w 381"/>
                <a:gd name="T7" fmla="*/ 0 h 147"/>
                <a:gd name="T8" fmla="*/ 0 w 381"/>
                <a:gd name="T9" fmla="*/ 36 h 147"/>
                <a:gd name="T10" fmla="*/ 0 w 381"/>
                <a:gd name="T11" fmla="*/ 36 h 147"/>
                <a:gd name="T12" fmla="*/ 0 w 381"/>
                <a:gd name="T13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147">
                  <a:moveTo>
                    <a:pt x="0" y="36"/>
                  </a:moveTo>
                  <a:lnTo>
                    <a:pt x="85" y="133"/>
                  </a:lnTo>
                  <a:lnTo>
                    <a:pt x="381" y="147"/>
                  </a:lnTo>
                  <a:lnTo>
                    <a:pt x="149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12"/>
            <p:cNvSpPr>
              <a:spLocks/>
            </p:cNvSpPr>
            <p:nvPr/>
          </p:nvSpPr>
          <p:spPr bwMode="auto">
            <a:xfrm>
              <a:off x="1243" y="3324"/>
              <a:ext cx="183" cy="98"/>
            </a:xfrm>
            <a:custGeom>
              <a:avLst/>
              <a:gdLst>
                <a:gd name="T0" fmla="*/ 0 w 365"/>
                <a:gd name="T1" fmla="*/ 0 h 197"/>
                <a:gd name="T2" fmla="*/ 34 w 365"/>
                <a:gd name="T3" fmla="*/ 169 h 197"/>
                <a:gd name="T4" fmla="*/ 294 w 365"/>
                <a:gd name="T5" fmla="*/ 197 h 197"/>
                <a:gd name="T6" fmla="*/ 365 w 365"/>
                <a:gd name="T7" fmla="*/ 50 h 197"/>
                <a:gd name="T8" fmla="*/ 0 w 365"/>
                <a:gd name="T9" fmla="*/ 0 h 197"/>
                <a:gd name="T10" fmla="*/ 0 w 365"/>
                <a:gd name="T11" fmla="*/ 0 h 197"/>
                <a:gd name="T12" fmla="*/ 0 w 365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7">
                  <a:moveTo>
                    <a:pt x="0" y="0"/>
                  </a:moveTo>
                  <a:lnTo>
                    <a:pt x="34" y="169"/>
                  </a:lnTo>
                  <a:lnTo>
                    <a:pt x="294" y="197"/>
                  </a:lnTo>
                  <a:lnTo>
                    <a:pt x="365" y="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3" name="Freeform 13"/>
            <p:cNvSpPr>
              <a:spLocks/>
            </p:cNvSpPr>
            <p:nvPr/>
          </p:nvSpPr>
          <p:spPr bwMode="auto">
            <a:xfrm>
              <a:off x="1000" y="3317"/>
              <a:ext cx="250" cy="98"/>
            </a:xfrm>
            <a:custGeom>
              <a:avLst/>
              <a:gdLst>
                <a:gd name="T0" fmla="*/ 0 w 501"/>
                <a:gd name="T1" fmla="*/ 155 h 197"/>
                <a:gd name="T2" fmla="*/ 86 w 501"/>
                <a:gd name="T3" fmla="*/ 0 h 197"/>
                <a:gd name="T4" fmla="*/ 437 w 501"/>
                <a:gd name="T5" fmla="*/ 21 h 197"/>
                <a:gd name="T6" fmla="*/ 501 w 501"/>
                <a:gd name="T7" fmla="*/ 197 h 197"/>
                <a:gd name="T8" fmla="*/ 0 w 501"/>
                <a:gd name="T9" fmla="*/ 155 h 197"/>
                <a:gd name="T10" fmla="*/ 0 w 501"/>
                <a:gd name="T11" fmla="*/ 155 h 197"/>
                <a:gd name="T12" fmla="*/ 0 w 501"/>
                <a:gd name="T13" fmla="*/ 15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197">
                  <a:moveTo>
                    <a:pt x="0" y="155"/>
                  </a:moveTo>
                  <a:lnTo>
                    <a:pt x="86" y="0"/>
                  </a:lnTo>
                  <a:lnTo>
                    <a:pt x="437" y="21"/>
                  </a:lnTo>
                  <a:lnTo>
                    <a:pt x="501" y="19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Freeform 14"/>
            <p:cNvSpPr>
              <a:spLocks/>
            </p:cNvSpPr>
            <p:nvPr/>
          </p:nvSpPr>
          <p:spPr bwMode="auto">
            <a:xfrm>
              <a:off x="562" y="3475"/>
              <a:ext cx="2303" cy="292"/>
            </a:xfrm>
            <a:custGeom>
              <a:avLst/>
              <a:gdLst>
                <a:gd name="T0" fmla="*/ 180 w 4605"/>
                <a:gd name="T1" fmla="*/ 107 h 586"/>
                <a:gd name="T2" fmla="*/ 763 w 4605"/>
                <a:gd name="T3" fmla="*/ 0 h 586"/>
                <a:gd name="T4" fmla="*/ 799 w 4605"/>
                <a:gd name="T5" fmla="*/ 177 h 586"/>
                <a:gd name="T6" fmla="*/ 1812 w 4605"/>
                <a:gd name="T7" fmla="*/ 226 h 586"/>
                <a:gd name="T8" fmla="*/ 2087 w 4605"/>
                <a:gd name="T9" fmla="*/ 99 h 586"/>
                <a:gd name="T10" fmla="*/ 2608 w 4605"/>
                <a:gd name="T11" fmla="*/ 113 h 586"/>
                <a:gd name="T12" fmla="*/ 2677 w 4605"/>
                <a:gd name="T13" fmla="*/ 143 h 586"/>
                <a:gd name="T14" fmla="*/ 2939 w 4605"/>
                <a:gd name="T15" fmla="*/ 143 h 586"/>
                <a:gd name="T16" fmla="*/ 3150 w 4605"/>
                <a:gd name="T17" fmla="*/ 254 h 586"/>
                <a:gd name="T18" fmla="*/ 4099 w 4605"/>
                <a:gd name="T19" fmla="*/ 248 h 586"/>
                <a:gd name="T20" fmla="*/ 4408 w 4605"/>
                <a:gd name="T21" fmla="*/ 205 h 586"/>
                <a:gd name="T22" fmla="*/ 4605 w 4605"/>
                <a:gd name="T23" fmla="*/ 586 h 586"/>
                <a:gd name="T24" fmla="*/ 67 w 4605"/>
                <a:gd name="T25" fmla="*/ 536 h 586"/>
                <a:gd name="T26" fmla="*/ 0 w 4605"/>
                <a:gd name="T27" fmla="*/ 290 h 586"/>
                <a:gd name="T28" fmla="*/ 180 w 4605"/>
                <a:gd name="T29" fmla="*/ 107 h 586"/>
                <a:gd name="T30" fmla="*/ 180 w 4605"/>
                <a:gd name="T31" fmla="*/ 107 h 586"/>
                <a:gd name="T32" fmla="*/ 180 w 4605"/>
                <a:gd name="T33" fmla="*/ 10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5" h="586">
                  <a:moveTo>
                    <a:pt x="180" y="107"/>
                  </a:moveTo>
                  <a:lnTo>
                    <a:pt x="763" y="0"/>
                  </a:lnTo>
                  <a:lnTo>
                    <a:pt x="799" y="177"/>
                  </a:lnTo>
                  <a:lnTo>
                    <a:pt x="1812" y="226"/>
                  </a:lnTo>
                  <a:lnTo>
                    <a:pt x="2087" y="99"/>
                  </a:lnTo>
                  <a:lnTo>
                    <a:pt x="2608" y="113"/>
                  </a:lnTo>
                  <a:lnTo>
                    <a:pt x="2677" y="143"/>
                  </a:lnTo>
                  <a:lnTo>
                    <a:pt x="2939" y="143"/>
                  </a:lnTo>
                  <a:lnTo>
                    <a:pt x="3150" y="254"/>
                  </a:lnTo>
                  <a:lnTo>
                    <a:pt x="4099" y="248"/>
                  </a:lnTo>
                  <a:lnTo>
                    <a:pt x="4408" y="205"/>
                  </a:lnTo>
                  <a:lnTo>
                    <a:pt x="4605" y="586"/>
                  </a:lnTo>
                  <a:lnTo>
                    <a:pt x="67" y="536"/>
                  </a:lnTo>
                  <a:lnTo>
                    <a:pt x="0" y="290"/>
                  </a:lnTo>
                  <a:lnTo>
                    <a:pt x="180" y="107"/>
                  </a:lnTo>
                  <a:lnTo>
                    <a:pt x="180" y="107"/>
                  </a:lnTo>
                  <a:lnTo>
                    <a:pt x="180" y="10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Freeform 15"/>
            <p:cNvSpPr>
              <a:spLocks/>
            </p:cNvSpPr>
            <p:nvPr/>
          </p:nvSpPr>
          <p:spPr bwMode="auto">
            <a:xfrm>
              <a:off x="968" y="3320"/>
              <a:ext cx="507" cy="286"/>
            </a:xfrm>
            <a:custGeom>
              <a:avLst/>
              <a:gdLst>
                <a:gd name="T0" fmla="*/ 0 w 1013"/>
                <a:gd name="T1" fmla="*/ 275 h 571"/>
                <a:gd name="T2" fmla="*/ 8 w 1013"/>
                <a:gd name="T3" fmla="*/ 494 h 571"/>
                <a:gd name="T4" fmla="*/ 1013 w 1013"/>
                <a:gd name="T5" fmla="*/ 571 h 571"/>
                <a:gd name="T6" fmla="*/ 999 w 1013"/>
                <a:gd name="T7" fmla="*/ 0 h 571"/>
                <a:gd name="T8" fmla="*/ 879 w 1013"/>
                <a:gd name="T9" fmla="*/ 240 h 571"/>
                <a:gd name="T10" fmla="*/ 0 w 1013"/>
                <a:gd name="T11" fmla="*/ 275 h 571"/>
                <a:gd name="T12" fmla="*/ 0 w 1013"/>
                <a:gd name="T13" fmla="*/ 275 h 571"/>
                <a:gd name="T14" fmla="*/ 0 w 1013"/>
                <a:gd name="T15" fmla="*/ 27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571">
                  <a:moveTo>
                    <a:pt x="0" y="275"/>
                  </a:moveTo>
                  <a:lnTo>
                    <a:pt x="8" y="494"/>
                  </a:lnTo>
                  <a:lnTo>
                    <a:pt x="1013" y="571"/>
                  </a:lnTo>
                  <a:lnTo>
                    <a:pt x="999" y="0"/>
                  </a:lnTo>
                  <a:lnTo>
                    <a:pt x="879" y="24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6" name="Freeform 16"/>
            <p:cNvSpPr>
              <a:spLocks/>
            </p:cNvSpPr>
            <p:nvPr/>
          </p:nvSpPr>
          <p:spPr bwMode="auto">
            <a:xfrm>
              <a:off x="2048" y="3271"/>
              <a:ext cx="500" cy="335"/>
            </a:xfrm>
            <a:custGeom>
              <a:avLst/>
              <a:gdLst>
                <a:gd name="T0" fmla="*/ 0 w 999"/>
                <a:gd name="T1" fmla="*/ 112 h 669"/>
                <a:gd name="T2" fmla="*/ 177 w 999"/>
                <a:gd name="T3" fmla="*/ 266 h 669"/>
                <a:gd name="T4" fmla="*/ 879 w 999"/>
                <a:gd name="T5" fmla="*/ 204 h 669"/>
                <a:gd name="T6" fmla="*/ 627 w 999"/>
                <a:gd name="T7" fmla="*/ 36 h 669"/>
                <a:gd name="T8" fmla="*/ 633 w 999"/>
                <a:gd name="T9" fmla="*/ 0 h 669"/>
                <a:gd name="T10" fmla="*/ 999 w 999"/>
                <a:gd name="T11" fmla="*/ 105 h 669"/>
                <a:gd name="T12" fmla="*/ 999 w 999"/>
                <a:gd name="T13" fmla="*/ 669 h 669"/>
                <a:gd name="T14" fmla="*/ 163 w 999"/>
                <a:gd name="T15" fmla="*/ 669 h 669"/>
                <a:gd name="T16" fmla="*/ 14 w 999"/>
                <a:gd name="T17" fmla="*/ 556 h 669"/>
                <a:gd name="T18" fmla="*/ 0 w 999"/>
                <a:gd name="T19" fmla="*/ 112 h 669"/>
                <a:gd name="T20" fmla="*/ 0 w 999"/>
                <a:gd name="T21" fmla="*/ 112 h 669"/>
                <a:gd name="T22" fmla="*/ 0 w 999"/>
                <a:gd name="T23" fmla="*/ 11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9" h="669">
                  <a:moveTo>
                    <a:pt x="0" y="112"/>
                  </a:moveTo>
                  <a:lnTo>
                    <a:pt x="177" y="266"/>
                  </a:lnTo>
                  <a:lnTo>
                    <a:pt x="879" y="204"/>
                  </a:lnTo>
                  <a:lnTo>
                    <a:pt x="627" y="36"/>
                  </a:lnTo>
                  <a:lnTo>
                    <a:pt x="633" y="0"/>
                  </a:lnTo>
                  <a:lnTo>
                    <a:pt x="999" y="105"/>
                  </a:lnTo>
                  <a:lnTo>
                    <a:pt x="999" y="669"/>
                  </a:lnTo>
                  <a:lnTo>
                    <a:pt x="163" y="669"/>
                  </a:lnTo>
                  <a:lnTo>
                    <a:pt x="14" y="55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C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7" name="Freeform 17"/>
            <p:cNvSpPr>
              <a:spLocks/>
            </p:cNvSpPr>
            <p:nvPr/>
          </p:nvSpPr>
          <p:spPr bwMode="auto">
            <a:xfrm>
              <a:off x="1064" y="3077"/>
              <a:ext cx="492" cy="261"/>
            </a:xfrm>
            <a:custGeom>
              <a:avLst/>
              <a:gdLst>
                <a:gd name="T0" fmla="*/ 0 w 985"/>
                <a:gd name="T1" fmla="*/ 0 h 522"/>
                <a:gd name="T2" fmla="*/ 79 w 985"/>
                <a:gd name="T3" fmla="*/ 347 h 522"/>
                <a:gd name="T4" fmla="*/ 448 w 985"/>
                <a:gd name="T5" fmla="*/ 347 h 522"/>
                <a:gd name="T6" fmla="*/ 807 w 985"/>
                <a:gd name="T7" fmla="*/ 426 h 522"/>
                <a:gd name="T8" fmla="*/ 985 w 985"/>
                <a:gd name="T9" fmla="*/ 522 h 522"/>
                <a:gd name="T10" fmla="*/ 971 w 985"/>
                <a:gd name="T11" fmla="*/ 107 h 522"/>
                <a:gd name="T12" fmla="*/ 0 w 985"/>
                <a:gd name="T13" fmla="*/ 0 h 522"/>
                <a:gd name="T14" fmla="*/ 0 w 985"/>
                <a:gd name="T15" fmla="*/ 0 h 522"/>
                <a:gd name="T16" fmla="*/ 0 w 985"/>
                <a:gd name="T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5" h="522">
                  <a:moveTo>
                    <a:pt x="0" y="0"/>
                  </a:moveTo>
                  <a:lnTo>
                    <a:pt x="79" y="347"/>
                  </a:lnTo>
                  <a:lnTo>
                    <a:pt x="448" y="347"/>
                  </a:lnTo>
                  <a:lnTo>
                    <a:pt x="807" y="426"/>
                  </a:lnTo>
                  <a:lnTo>
                    <a:pt x="985" y="522"/>
                  </a:lnTo>
                  <a:lnTo>
                    <a:pt x="971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8" name="Freeform 18"/>
            <p:cNvSpPr>
              <a:spLocks/>
            </p:cNvSpPr>
            <p:nvPr/>
          </p:nvSpPr>
          <p:spPr bwMode="auto">
            <a:xfrm>
              <a:off x="1911" y="3108"/>
              <a:ext cx="472" cy="248"/>
            </a:xfrm>
            <a:custGeom>
              <a:avLst/>
              <a:gdLst>
                <a:gd name="T0" fmla="*/ 0 w 943"/>
                <a:gd name="T1" fmla="*/ 71 h 495"/>
                <a:gd name="T2" fmla="*/ 96 w 943"/>
                <a:gd name="T3" fmla="*/ 495 h 495"/>
                <a:gd name="T4" fmla="*/ 241 w 943"/>
                <a:gd name="T5" fmla="*/ 373 h 495"/>
                <a:gd name="T6" fmla="*/ 274 w 943"/>
                <a:gd name="T7" fmla="*/ 381 h 495"/>
                <a:gd name="T8" fmla="*/ 943 w 943"/>
                <a:gd name="T9" fmla="*/ 339 h 495"/>
                <a:gd name="T10" fmla="*/ 921 w 943"/>
                <a:gd name="T11" fmla="*/ 71 h 495"/>
                <a:gd name="T12" fmla="*/ 141 w 943"/>
                <a:gd name="T13" fmla="*/ 0 h 495"/>
                <a:gd name="T14" fmla="*/ 0 w 943"/>
                <a:gd name="T15" fmla="*/ 71 h 495"/>
                <a:gd name="T16" fmla="*/ 0 w 943"/>
                <a:gd name="T17" fmla="*/ 71 h 495"/>
                <a:gd name="T18" fmla="*/ 0 w 943"/>
                <a:gd name="T19" fmla="*/ 7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495">
                  <a:moveTo>
                    <a:pt x="0" y="71"/>
                  </a:moveTo>
                  <a:lnTo>
                    <a:pt x="96" y="495"/>
                  </a:lnTo>
                  <a:lnTo>
                    <a:pt x="241" y="373"/>
                  </a:lnTo>
                  <a:lnTo>
                    <a:pt x="274" y="381"/>
                  </a:lnTo>
                  <a:lnTo>
                    <a:pt x="943" y="339"/>
                  </a:lnTo>
                  <a:lnTo>
                    <a:pt x="921" y="71"/>
                  </a:lnTo>
                  <a:lnTo>
                    <a:pt x="141" y="0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Freeform 19"/>
            <p:cNvSpPr>
              <a:spLocks/>
            </p:cNvSpPr>
            <p:nvPr/>
          </p:nvSpPr>
          <p:spPr bwMode="auto">
            <a:xfrm>
              <a:off x="588" y="2169"/>
              <a:ext cx="2189" cy="1416"/>
            </a:xfrm>
            <a:custGeom>
              <a:avLst/>
              <a:gdLst>
                <a:gd name="T0" fmla="*/ 0 w 4377"/>
                <a:gd name="T1" fmla="*/ 2724 h 2832"/>
                <a:gd name="T2" fmla="*/ 710 w 4377"/>
                <a:gd name="T3" fmla="*/ 2733 h 2832"/>
                <a:gd name="T4" fmla="*/ 710 w 4377"/>
                <a:gd name="T5" fmla="*/ 2578 h 2832"/>
                <a:gd name="T6" fmla="*/ 873 w 4377"/>
                <a:gd name="T7" fmla="*/ 2296 h 2832"/>
                <a:gd name="T8" fmla="*/ 936 w 4377"/>
                <a:gd name="T9" fmla="*/ 2261 h 2832"/>
                <a:gd name="T10" fmla="*/ 957 w 4377"/>
                <a:gd name="T11" fmla="*/ 1802 h 2832"/>
                <a:gd name="T12" fmla="*/ 796 w 4377"/>
                <a:gd name="T13" fmla="*/ 1824 h 2832"/>
                <a:gd name="T14" fmla="*/ 760 w 4377"/>
                <a:gd name="T15" fmla="*/ 1677 h 2832"/>
                <a:gd name="T16" fmla="*/ 859 w 4377"/>
                <a:gd name="T17" fmla="*/ 1479 h 2832"/>
                <a:gd name="T18" fmla="*/ 943 w 4377"/>
                <a:gd name="T19" fmla="*/ 1261 h 2832"/>
                <a:gd name="T20" fmla="*/ 1252 w 4377"/>
                <a:gd name="T21" fmla="*/ 1310 h 2832"/>
                <a:gd name="T22" fmla="*/ 3307 w 4377"/>
                <a:gd name="T23" fmla="*/ 1360 h 2832"/>
                <a:gd name="T24" fmla="*/ 3603 w 4377"/>
                <a:gd name="T25" fmla="*/ 1316 h 2832"/>
                <a:gd name="T26" fmla="*/ 4032 w 4377"/>
                <a:gd name="T27" fmla="*/ 2043 h 2832"/>
                <a:gd name="T28" fmla="*/ 3899 w 4377"/>
                <a:gd name="T29" fmla="*/ 2549 h 2832"/>
                <a:gd name="T30" fmla="*/ 4074 w 4377"/>
                <a:gd name="T31" fmla="*/ 2832 h 2832"/>
                <a:gd name="T32" fmla="*/ 4355 w 4377"/>
                <a:gd name="T33" fmla="*/ 2789 h 2832"/>
                <a:gd name="T34" fmla="*/ 4377 w 4377"/>
                <a:gd name="T35" fmla="*/ 2584 h 2832"/>
                <a:gd name="T36" fmla="*/ 4236 w 4377"/>
                <a:gd name="T37" fmla="*/ 2423 h 2832"/>
                <a:gd name="T38" fmla="*/ 4258 w 4377"/>
                <a:gd name="T39" fmla="*/ 2064 h 2832"/>
                <a:gd name="T40" fmla="*/ 4201 w 4377"/>
                <a:gd name="T41" fmla="*/ 1549 h 2832"/>
                <a:gd name="T42" fmla="*/ 3954 w 4377"/>
                <a:gd name="T43" fmla="*/ 1316 h 2832"/>
                <a:gd name="T44" fmla="*/ 3926 w 4377"/>
                <a:gd name="T45" fmla="*/ 324 h 2832"/>
                <a:gd name="T46" fmla="*/ 704 w 4377"/>
                <a:gd name="T47" fmla="*/ 0 h 2832"/>
                <a:gd name="T48" fmla="*/ 481 w 4377"/>
                <a:gd name="T49" fmla="*/ 807 h 2832"/>
                <a:gd name="T50" fmla="*/ 458 w 4377"/>
                <a:gd name="T51" fmla="*/ 302 h 2832"/>
                <a:gd name="T52" fmla="*/ 210 w 4377"/>
                <a:gd name="T53" fmla="*/ 852 h 2832"/>
                <a:gd name="T54" fmla="*/ 218 w 4377"/>
                <a:gd name="T55" fmla="*/ 1197 h 2832"/>
                <a:gd name="T56" fmla="*/ 464 w 4377"/>
                <a:gd name="T57" fmla="*/ 2394 h 2832"/>
                <a:gd name="T58" fmla="*/ 0 w 4377"/>
                <a:gd name="T59" fmla="*/ 2724 h 2832"/>
                <a:gd name="T60" fmla="*/ 0 w 4377"/>
                <a:gd name="T61" fmla="*/ 2724 h 2832"/>
                <a:gd name="T62" fmla="*/ 0 w 4377"/>
                <a:gd name="T63" fmla="*/ 2724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77" h="2832">
                  <a:moveTo>
                    <a:pt x="0" y="2724"/>
                  </a:moveTo>
                  <a:lnTo>
                    <a:pt x="710" y="2733"/>
                  </a:lnTo>
                  <a:lnTo>
                    <a:pt x="710" y="2578"/>
                  </a:lnTo>
                  <a:lnTo>
                    <a:pt x="873" y="2296"/>
                  </a:lnTo>
                  <a:lnTo>
                    <a:pt x="936" y="2261"/>
                  </a:lnTo>
                  <a:lnTo>
                    <a:pt x="957" y="1802"/>
                  </a:lnTo>
                  <a:lnTo>
                    <a:pt x="796" y="1824"/>
                  </a:lnTo>
                  <a:lnTo>
                    <a:pt x="760" y="1677"/>
                  </a:lnTo>
                  <a:lnTo>
                    <a:pt x="859" y="1479"/>
                  </a:lnTo>
                  <a:lnTo>
                    <a:pt x="943" y="1261"/>
                  </a:lnTo>
                  <a:lnTo>
                    <a:pt x="1252" y="1310"/>
                  </a:lnTo>
                  <a:lnTo>
                    <a:pt x="3307" y="1360"/>
                  </a:lnTo>
                  <a:lnTo>
                    <a:pt x="3603" y="1316"/>
                  </a:lnTo>
                  <a:lnTo>
                    <a:pt x="4032" y="2043"/>
                  </a:lnTo>
                  <a:lnTo>
                    <a:pt x="3899" y="2549"/>
                  </a:lnTo>
                  <a:lnTo>
                    <a:pt x="4074" y="2832"/>
                  </a:lnTo>
                  <a:lnTo>
                    <a:pt x="4355" y="2789"/>
                  </a:lnTo>
                  <a:lnTo>
                    <a:pt x="4377" y="2584"/>
                  </a:lnTo>
                  <a:lnTo>
                    <a:pt x="4236" y="2423"/>
                  </a:lnTo>
                  <a:lnTo>
                    <a:pt x="4258" y="2064"/>
                  </a:lnTo>
                  <a:lnTo>
                    <a:pt x="4201" y="1549"/>
                  </a:lnTo>
                  <a:lnTo>
                    <a:pt x="3954" y="1316"/>
                  </a:lnTo>
                  <a:lnTo>
                    <a:pt x="3926" y="324"/>
                  </a:lnTo>
                  <a:lnTo>
                    <a:pt x="704" y="0"/>
                  </a:lnTo>
                  <a:lnTo>
                    <a:pt x="481" y="807"/>
                  </a:lnTo>
                  <a:lnTo>
                    <a:pt x="458" y="302"/>
                  </a:lnTo>
                  <a:lnTo>
                    <a:pt x="210" y="852"/>
                  </a:lnTo>
                  <a:lnTo>
                    <a:pt x="218" y="1197"/>
                  </a:lnTo>
                  <a:lnTo>
                    <a:pt x="464" y="2394"/>
                  </a:lnTo>
                  <a:lnTo>
                    <a:pt x="0" y="2724"/>
                  </a:lnTo>
                  <a:lnTo>
                    <a:pt x="0" y="2724"/>
                  </a:lnTo>
                  <a:lnTo>
                    <a:pt x="0" y="2724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0" name="Freeform 20"/>
            <p:cNvSpPr>
              <a:spLocks/>
            </p:cNvSpPr>
            <p:nvPr/>
          </p:nvSpPr>
          <p:spPr bwMode="auto">
            <a:xfrm>
              <a:off x="993" y="2817"/>
              <a:ext cx="208" cy="196"/>
            </a:xfrm>
            <a:custGeom>
              <a:avLst/>
              <a:gdLst>
                <a:gd name="T0" fmla="*/ 177 w 415"/>
                <a:gd name="T1" fmla="*/ 0 h 393"/>
                <a:gd name="T2" fmla="*/ 106 w 415"/>
                <a:gd name="T3" fmla="*/ 205 h 393"/>
                <a:gd name="T4" fmla="*/ 0 w 415"/>
                <a:gd name="T5" fmla="*/ 359 h 393"/>
                <a:gd name="T6" fmla="*/ 324 w 415"/>
                <a:gd name="T7" fmla="*/ 393 h 393"/>
                <a:gd name="T8" fmla="*/ 415 w 415"/>
                <a:gd name="T9" fmla="*/ 0 h 393"/>
                <a:gd name="T10" fmla="*/ 177 w 415"/>
                <a:gd name="T11" fmla="*/ 0 h 393"/>
                <a:gd name="T12" fmla="*/ 177 w 415"/>
                <a:gd name="T13" fmla="*/ 0 h 393"/>
                <a:gd name="T14" fmla="*/ 177 w 415"/>
                <a:gd name="T1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393">
                  <a:moveTo>
                    <a:pt x="177" y="0"/>
                  </a:moveTo>
                  <a:lnTo>
                    <a:pt x="106" y="205"/>
                  </a:lnTo>
                  <a:lnTo>
                    <a:pt x="0" y="359"/>
                  </a:lnTo>
                  <a:lnTo>
                    <a:pt x="324" y="393"/>
                  </a:lnTo>
                  <a:lnTo>
                    <a:pt x="415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1" name="Freeform 21"/>
            <p:cNvSpPr>
              <a:spLocks/>
            </p:cNvSpPr>
            <p:nvPr/>
          </p:nvSpPr>
          <p:spPr bwMode="auto">
            <a:xfrm>
              <a:off x="1437" y="2837"/>
              <a:ext cx="285" cy="187"/>
            </a:xfrm>
            <a:custGeom>
              <a:avLst/>
              <a:gdLst>
                <a:gd name="T0" fmla="*/ 133 w 570"/>
                <a:gd name="T1" fmla="*/ 0 h 373"/>
                <a:gd name="T2" fmla="*/ 83 w 570"/>
                <a:gd name="T3" fmla="*/ 183 h 373"/>
                <a:gd name="T4" fmla="*/ 0 w 570"/>
                <a:gd name="T5" fmla="*/ 339 h 373"/>
                <a:gd name="T6" fmla="*/ 554 w 570"/>
                <a:gd name="T7" fmla="*/ 373 h 373"/>
                <a:gd name="T8" fmla="*/ 570 w 570"/>
                <a:gd name="T9" fmla="*/ 8 h 373"/>
                <a:gd name="T10" fmla="*/ 133 w 570"/>
                <a:gd name="T11" fmla="*/ 0 h 373"/>
                <a:gd name="T12" fmla="*/ 133 w 570"/>
                <a:gd name="T13" fmla="*/ 0 h 373"/>
                <a:gd name="T14" fmla="*/ 133 w 570"/>
                <a:gd name="T1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373">
                  <a:moveTo>
                    <a:pt x="133" y="0"/>
                  </a:moveTo>
                  <a:lnTo>
                    <a:pt x="83" y="183"/>
                  </a:lnTo>
                  <a:lnTo>
                    <a:pt x="0" y="339"/>
                  </a:lnTo>
                  <a:lnTo>
                    <a:pt x="554" y="373"/>
                  </a:lnTo>
                  <a:lnTo>
                    <a:pt x="570" y="8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Freeform 22"/>
            <p:cNvSpPr>
              <a:spLocks/>
            </p:cNvSpPr>
            <p:nvPr/>
          </p:nvSpPr>
          <p:spPr bwMode="auto">
            <a:xfrm>
              <a:off x="2014" y="2844"/>
              <a:ext cx="292" cy="177"/>
            </a:xfrm>
            <a:custGeom>
              <a:avLst/>
              <a:gdLst>
                <a:gd name="T0" fmla="*/ 0 w 584"/>
                <a:gd name="T1" fmla="*/ 8 h 353"/>
                <a:gd name="T2" fmla="*/ 84 w 584"/>
                <a:gd name="T3" fmla="*/ 353 h 353"/>
                <a:gd name="T4" fmla="*/ 584 w 584"/>
                <a:gd name="T5" fmla="*/ 353 h 353"/>
                <a:gd name="T6" fmla="*/ 457 w 584"/>
                <a:gd name="T7" fmla="*/ 141 h 353"/>
                <a:gd name="T8" fmla="*/ 415 w 584"/>
                <a:gd name="T9" fmla="*/ 0 h 353"/>
                <a:gd name="T10" fmla="*/ 0 w 584"/>
                <a:gd name="T11" fmla="*/ 8 h 353"/>
                <a:gd name="T12" fmla="*/ 0 w 584"/>
                <a:gd name="T13" fmla="*/ 8 h 353"/>
                <a:gd name="T14" fmla="*/ 0 w 584"/>
                <a:gd name="T15" fmla="*/ 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353">
                  <a:moveTo>
                    <a:pt x="0" y="8"/>
                  </a:moveTo>
                  <a:lnTo>
                    <a:pt x="84" y="353"/>
                  </a:lnTo>
                  <a:lnTo>
                    <a:pt x="584" y="353"/>
                  </a:lnTo>
                  <a:lnTo>
                    <a:pt x="457" y="141"/>
                  </a:lnTo>
                  <a:lnTo>
                    <a:pt x="415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3" name="Freeform 23"/>
            <p:cNvSpPr>
              <a:spLocks/>
            </p:cNvSpPr>
            <p:nvPr/>
          </p:nvSpPr>
          <p:spPr bwMode="auto">
            <a:xfrm>
              <a:off x="1176" y="2824"/>
              <a:ext cx="303" cy="197"/>
            </a:xfrm>
            <a:custGeom>
              <a:avLst/>
              <a:gdLst>
                <a:gd name="T0" fmla="*/ 141 w 605"/>
                <a:gd name="T1" fmla="*/ 0 h 395"/>
                <a:gd name="T2" fmla="*/ 0 w 605"/>
                <a:gd name="T3" fmla="*/ 345 h 395"/>
                <a:gd name="T4" fmla="*/ 218 w 605"/>
                <a:gd name="T5" fmla="*/ 395 h 395"/>
                <a:gd name="T6" fmla="*/ 514 w 605"/>
                <a:gd name="T7" fmla="*/ 379 h 395"/>
                <a:gd name="T8" fmla="*/ 605 w 605"/>
                <a:gd name="T9" fmla="*/ 20 h 395"/>
                <a:gd name="T10" fmla="*/ 141 w 605"/>
                <a:gd name="T11" fmla="*/ 0 h 395"/>
                <a:gd name="T12" fmla="*/ 141 w 605"/>
                <a:gd name="T13" fmla="*/ 0 h 395"/>
                <a:gd name="T14" fmla="*/ 141 w 605"/>
                <a:gd name="T1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5" h="395">
                  <a:moveTo>
                    <a:pt x="141" y="0"/>
                  </a:moveTo>
                  <a:lnTo>
                    <a:pt x="0" y="345"/>
                  </a:lnTo>
                  <a:lnTo>
                    <a:pt x="218" y="395"/>
                  </a:lnTo>
                  <a:lnTo>
                    <a:pt x="514" y="379"/>
                  </a:lnTo>
                  <a:lnTo>
                    <a:pt x="605" y="2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4" name="Freeform 24"/>
            <p:cNvSpPr>
              <a:spLocks/>
            </p:cNvSpPr>
            <p:nvPr/>
          </p:nvSpPr>
          <p:spPr bwMode="auto">
            <a:xfrm>
              <a:off x="1743" y="2848"/>
              <a:ext cx="285" cy="169"/>
            </a:xfrm>
            <a:custGeom>
              <a:avLst/>
              <a:gdLst>
                <a:gd name="T0" fmla="*/ 7 w 570"/>
                <a:gd name="T1" fmla="*/ 0 h 337"/>
                <a:gd name="T2" fmla="*/ 0 w 570"/>
                <a:gd name="T3" fmla="*/ 317 h 337"/>
                <a:gd name="T4" fmla="*/ 288 w 570"/>
                <a:gd name="T5" fmla="*/ 337 h 337"/>
                <a:gd name="T6" fmla="*/ 570 w 570"/>
                <a:gd name="T7" fmla="*/ 329 h 337"/>
                <a:gd name="T8" fmla="*/ 521 w 570"/>
                <a:gd name="T9" fmla="*/ 14 h 337"/>
                <a:gd name="T10" fmla="*/ 7 w 570"/>
                <a:gd name="T11" fmla="*/ 0 h 337"/>
                <a:gd name="T12" fmla="*/ 7 w 570"/>
                <a:gd name="T13" fmla="*/ 0 h 337"/>
                <a:gd name="T14" fmla="*/ 7 w 570"/>
                <a:gd name="T1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337">
                  <a:moveTo>
                    <a:pt x="7" y="0"/>
                  </a:moveTo>
                  <a:lnTo>
                    <a:pt x="0" y="317"/>
                  </a:lnTo>
                  <a:lnTo>
                    <a:pt x="288" y="337"/>
                  </a:lnTo>
                  <a:lnTo>
                    <a:pt x="570" y="329"/>
                  </a:lnTo>
                  <a:lnTo>
                    <a:pt x="521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5" name="Freeform 25"/>
            <p:cNvSpPr>
              <a:spLocks/>
            </p:cNvSpPr>
            <p:nvPr/>
          </p:nvSpPr>
          <p:spPr bwMode="auto">
            <a:xfrm>
              <a:off x="2249" y="2827"/>
              <a:ext cx="236" cy="201"/>
            </a:xfrm>
            <a:custGeom>
              <a:avLst/>
              <a:gdLst>
                <a:gd name="T0" fmla="*/ 0 w 472"/>
                <a:gd name="T1" fmla="*/ 36 h 403"/>
                <a:gd name="T2" fmla="*/ 36 w 472"/>
                <a:gd name="T3" fmla="*/ 233 h 403"/>
                <a:gd name="T4" fmla="*/ 177 w 472"/>
                <a:gd name="T5" fmla="*/ 395 h 403"/>
                <a:gd name="T6" fmla="*/ 472 w 472"/>
                <a:gd name="T7" fmla="*/ 403 h 403"/>
                <a:gd name="T8" fmla="*/ 274 w 472"/>
                <a:gd name="T9" fmla="*/ 0 h 403"/>
                <a:gd name="T10" fmla="*/ 0 w 472"/>
                <a:gd name="T11" fmla="*/ 36 h 403"/>
                <a:gd name="T12" fmla="*/ 0 w 472"/>
                <a:gd name="T13" fmla="*/ 36 h 403"/>
                <a:gd name="T14" fmla="*/ 0 w 472"/>
                <a:gd name="T15" fmla="*/ 3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" h="403">
                  <a:moveTo>
                    <a:pt x="0" y="36"/>
                  </a:moveTo>
                  <a:lnTo>
                    <a:pt x="36" y="233"/>
                  </a:lnTo>
                  <a:lnTo>
                    <a:pt x="177" y="395"/>
                  </a:lnTo>
                  <a:lnTo>
                    <a:pt x="472" y="403"/>
                  </a:lnTo>
                  <a:lnTo>
                    <a:pt x="274" y="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6" name="Freeform 26"/>
            <p:cNvSpPr>
              <a:spLocks/>
            </p:cNvSpPr>
            <p:nvPr/>
          </p:nvSpPr>
          <p:spPr bwMode="auto">
            <a:xfrm>
              <a:off x="1053" y="2478"/>
              <a:ext cx="1348" cy="257"/>
            </a:xfrm>
            <a:custGeom>
              <a:avLst/>
              <a:gdLst>
                <a:gd name="T0" fmla="*/ 0 w 2696"/>
                <a:gd name="T1" fmla="*/ 0 h 515"/>
                <a:gd name="T2" fmla="*/ 49 w 2696"/>
                <a:gd name="T3" fmla="*/ 508 h 515"/>
                <a:gd name="T4" fmla="*/ 2666 w 2696"/>
                <a:gd name="T5" fmla="*/ 515 h 515"/>
                <a:gd name="T6" fmla="*/ 2696 w 2696"/>
                <a:gd name="T7" fmla="*/ 7 h 515"/>
                <a:gd name="T8" fmla="*/ 0 w 2696"/>
                <a:gd name="T9" fmla="*/ 0 h 515"/>
                <a:gd name="T10" fmla="*/ 0 w 2696"/>
                <a:gd name="T11" fmla="*/ 0 h 515"/>
                <a:gd name="T12" fmla="*/ 0 w 2696"/>
                <a:gd name="T1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6" h="515">
                  <a:moveTo>
                    <a:pt x="0" y="0"/>
                  </a:moveTo>
                  <a:lnTo>
                    <a:pt x="49" y="508"/>
                  </a:lnTo>
                  <a:lnTo>
                    <a:pt x="2666" y="515"/>
                  </a:lnTo>
                  <a:lnTo>
                    <a:pt x="2696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7" name="Freeform 27"/>
            <p:cNvSpPr>
              <a:spLocks/>
            </p:cNvSpPr>
            <p:nvPr/>
          </p:nvSpPr>
          <p:spPr bwMode="auto">
            <a:xfrm>
              <a:off x="1123" y="2510"/>
              <a:ext cx="1235" cy="169"/>
            </a:xfrm>
            <a:custGeom>
              <a:avLst/>
              <a:gdLst>
                <a:gd name="T0" fmla="*/ 0 w 2469"/>
                <a:gd name="T1" fmla="*/ 0 h 337"/>
                <a:gd name="T2" fmla="*/ 27 w 2469"/>
                <a:gd name="T3" fmla="*/ 317 h 337"/>
                <a:gd name="T4" fmla="*/ 2400 w 2469"/>
                <a:gd name="T5" fmla="*/ 337 h 337"/>
                <a:gd name="T6" fmla="*/ 2469 w 2469"/>
                <a:gd name="T7" fmla="*/ 22 h 337"/>
                <a:gd name="T8" fmla="*/ 0 w 2469"/>
                <a:gd name="T9" fmla="*/ 0 h 337"/>
                <a:gd name="T10" fmla="*/ 0 w 2469"/>
                <a:gd name="T11" fmla="*/ 0 h 337"/>
                <a:gd name="T12" fmla="*/ 0 w 2469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9" h="337">
                  <a:moveTo>
                    <a:pt x="0" y="0"/>
                  </a:moveTo>
                  <a:lnTo>
                    <a:pt x="27" y="317"/>
                  </a:lnTo>
                  <a:lnTo>
                    <a:pt x="2400" y="337"/>
                  </a:lnTo>
                  <a:lnTo>
                    <a:pt x="2469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8" name="Freeform 28"/>
            <p:cNvSpPr>
              <a:spLocks/>
            </p:cNvSpPr>
            <p:nvPr/>
          </p:nvSpPr>
          <p:spPr bwMode="auto">
            <a:xfrm>
              <a:off x="1148" y="2524"/>
              <a:ext cx="1192" cy="137"/>
            </a:xfrm>
            <a:custGeom>
              <a:avLst/>
              <a:gdLst>
                <a:gd name="T0" fmla="*/ 0 w 2385"/>
                <a:gd name="T1" fmla="*/ 274 h 274"/>
                <a:gd name="T2" fmla="*/ 373 w 2385"/>
                <a:gd name="T3" fmla="*/ 260 h 274"/>
                <a:gd name="T4" fmla="*/ 731 w 2385"/>
                <a:gd name="T5" fmla="*/ 127 h 274"/>
                <a:gd name="T6" fmla="*/ 1590 w 2385"/>
                <a:gd name="T7" fmla="*/ 183 h 274"/>
                <a:gd name="T8" fmla="*/ 2005 w 2385"/>
                <a:gd name="T9" fmla="*/ 133 h 274"/>
                <a:gd name="T10" fmla="*/ 2351 w 2385"/>
                <a:gd name="T11" fmla="*/ 260 h 274"/>
                <a:gd name="T12" fmla="*/ 2385 w 2385"/>
                <a:gd name="T13" fmla="*/ 21 h 274"/>
                <a:gd name="T14" fmla="*/ 20 w 2385"/>
                <a:gd name="T15" fmla="*/ 0 h 274"/>
                <a:gd name="T16" fmla="*/ 0 w 2385"/>
                <a:gd name="T17" fmla="*/ 274 h 274"/>
                <a:gd name="T18" fmla="*/ 0 w 2385"/>
                <a:gd name="T19" fmla="*/ 274 h 274"/>
                <a:gd name="T20" fmla="*/ 0 w 2385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5" h="274">
                  <a:moveTo>
                    <a:pt x="0" y="274"/>
                  </a:moveTo>
                  <a:lnTo>
                    <a:pt x="373" y="260"/>
                  </a:lnTo>
                  <a:lnTo>
                    <a:pt x="731" y="127"/>
                  </a:lnTo>
                  <a:lnTo>
                    <a:pt x="1590" y="183"/>
                  </a:lnTo>
                  <a:lnTo>
                    <a:pt x="2005" y="133"/>
                  </a:lnTo>
                  <a:lnTo>
                    <a:pt x="2351" y="260"/>
                  </a:lnTo>
                  <a:lnTo>
                    <a:pt x="2385" y="21"/>
                  </a:lnTo>
                  <a:lnTo>
                    <a:pt x="20" y="0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9" name="Freeform 29"/>
            <p:cNvSpPr>
              <a:spLocks/>
            </p:cNvSpPr>
            <p:nvPr/>
          </p:nvSpPr>
          <p:spPr bwMode="auto">
            <a:xfrm>
              <a:off x="972" y="2869"/>
              <a:ext cx="226" cy="191"/>
            </a:xfrm>
            <a:custGeom>
              <a:avLst/>
              <a:gdLst>
                <a:gd name="T0" fmla="*/ 0 w 450"/>
                <a:gd name="T1" fmla="*/ 282 h 381"/>
                <a:gd name="T2" fmla="*/ 295 w 450"/>
                <a:gd name="T3" fmla="*/ 296 h 381"/>
                <a:gd name="T4" fmla="*/ 450 w 450"/>
                <a:gd name="T5" fmla="*/ 0 h 381"/>
                <a:gd name="T6" fmla="*/ 379 w 450"/>
                <a:gd name="T7" fmla="*/ 282 h 381"/>
                <a:gd name="T8" fmla="*/ 387 w 450"/>
                <a:gd name="T9" fmla="*/ 381 h 381"/>
                <a:gd name="T10" fmla="*/ 55 w 450"/>
                <a:gd name="T11" fmla="*/ 381 h 381"/>
                <a:gd name="T12" fmla="*/ 0 w 450"/>
                <a:gd name="T13" fmla="*/ 282 h 381"/>
                <a:gd name="T14" fmla="*/ 0 w 450"/>
                <a:gd name="T15" fmla="*/ 282 h 381"/>
                <a:gd name="T16" fmla="*/ 0 w 450"/>
                <a:gd name="T17" fmla="*/ 28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381">
                  <a:moveTo>
                    <a:pt x="0" y="282"/>
                  </a:moveTo>
                  <a:lnTo>
                    <a:pt x="295" y="296"/>
                  </a:lnTo>
                  <a:lnTo>
                    <a:pt x="450" y="0"/>
                  </a:lnTo>
                  <a:lnTo>
                    <a:pt x="379" y="282"/>
                  </a:lnTo>
                  <a:lnTo>
                    <a:pt x="387" y="381"/>
                  </a:lnTo>
                  <a:lnTo>
                    <a:pt x="55" y="38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0" name="Freeform 30"/>
            <p:cNvSpPr>
              <a:spLocks/>
            </p:cNvSpPr>
            <p:nvPr/>
          </p:nvSpPr>
          <p:spPr bwMode="auto">
            <a:xfrm>
              <a:off x="1443" y="2905"/>
              <a:ext cx="282" cy="186"/>
            </a:xfrm>
            <a:custGeom>
              <a:avLst/>
              <a:gdLst>
                <a:gd name="T0" fmla="*/ 0 w 564"/>
                <a:gd name="T1" fmla="*/ 216 h 373"/>
                <a:gd name="T2" fmla="*/ 268 w 564"/>
                <a:gd name="T3" fmla="*/ 246 h 373"/>
                <a:gd name="T4" fmla="*/ 500 w 564"/>
                <a:gd name="T5" fmla="*/ 232 h 373"/>
                <a:gd name="T6" fmla="*/ 564 w 564"/>
                <a:gd name="T7" fmla="*/ 0 h 373"/>
                <a:gd name="T8" fmla="*/ 550 w 564"/>
                <a:gd name="T9" fmla="*/ 268 h 373"/>
                <a:gd name="T10" fmla="*/ 472 w 564"/>
                <a:gd name="T11" fmla="*/ 373 h 373"/>
                <a:gd name="T12" fmla="*/ 71 w 564"/>
                <a:gd name="T13" fmla="*/ 351 h 373"/>
                <a:gd name="T14" fmla="*/ 0 w 564"/>
                <a:gd name="T15" fmla="*/ 216 h 373"/>
                <a:gd name="T16" fmla="*/ 0 w 564"/>
                <a:gd name="T17" fmla="*/ 216 h 373"/>
                <a:gd name="T18" fmla="*/ 0 w 564"/>
                <a:gd name="T19" fmla="*/ 21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4" h="373">
                  <a:moveTo>
                    <a:pt x="0" y="216"/>
                  </a:moveTo>
                  <a:lnTo>
                    <a:pt x="268" y="246"/>
                  </a:lnTo>
                  <a:lnTo>
                    <a:pt x="500" y="232"/>
                  </a:lnTo>
                  <a:lnTo>
                    <a:pt x="564" y="0"/>
                  </a:lnTo>
                  <a:lnTo>
                    <a:pt x="550" y="268"/>
                  </a:lnTo>
                  <a:lnTo>
                    <a:pt x="472" y="373"/>
                  </a:lnTo>
                  <a:lnTo>
                    <a:pt x="71" y="35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Freeform 31"/>
            <p:cNvSpPr>
              <a:spLocks/>
            </p:cNvSpPr>
            <p:nvPr/>
          </p:nvSpPr>
          <p:spPr bwMode="auto">
            <a:xfrm>
              <a:off x="2112" y="3013"/>
              <a:ext cx="180" cy="68"/>
            </a:xfrm>
            <a:custGeom>
              <a:avLst/>
              <a:gdLst>
                <a:gd name="T0" fmla="*/ 0 w 359"/>
                <a:gd name="T1" fmla="*/ 0 h 135"/>
                <a:gd name="T2" fmla="*/ 204 w 359"/>
                <a:gd name="T3" fmla="*/ 16 h 135"/>
                <a:gd name="T4" fmla="*/ 359 w 359"/>
                <a:gd name="T5" fmla="*/ 0 h 135"/>
                <a:gd name="T6" fmla="*/ 359 w 359"/>
                <a:gd name="T7" fmla="*/ 135 h 135"/>
                <a:gd name="T8" fmla="*/ 85 w 359"/>
                <a:gd name="T9" fmla="*/ 127 h 135"/>
                <a:gd name="T10" fmla="*/ 0 w 359"/>
                <a:gd name="T11" fmla="*/ 0 h 135"/>
                <a:gd name="T12" fmla="*/ 0 w 359"/>
                <a:gd name="T13" fmla="*/ 0 h 135"/>
                <a:gd name="T14" fmla="*/ 0 w 359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135">
                  <a:moveTo>
                    <a:pt x="0" y="0"/>
                  </a:moveTo>
                  <a:lnTo>
                    <a:pt x="204" y="16"/>
                  </a:lnTo>
                  <a:lnTo>
                    <a:pt x="359" y="0"/>
                  </a:lnTo>
                  <a:lnTo>
                    <a:pt x="359" y="135"/>
                  </a:lnTo>
                  <a:lnTo>
                    <a:pt x="85" y="1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2" name="Freeform 32"/>
            <p:cNvSpPr>
              <a:spLocks/>
            </p:cNvSpPr>
            <p:nvPr/>
          </p:nvSpPr>
          <p:spPr bwMode="auto">
            <a:xfrm>
              <a:off x="1201" y="2862"/>
              <a:ext cx="271" cy="229"/>
            </a:xfrm>
            <a:custGeom>
              <a:avLst/>
              <a:gdLst>
                <a:gd name="T0" fmla="*/ 0 w 542"/>
                <a:gd name="T1" fmla="*/ 296 h 459"/>
                <a:gd name="T2" fmla="*/ 388 w 542"/>
                <a:gd name="T3" fmla="*/ 296 h 459"/>
                <a:gd name="T4" fmla="*/ 542 w 542"/>
                <a:gd name="T5" fmla="*/ 0 h 459"/>
                <a:gd name="T6" fmla="*/ 465 w 542"/>
                <a:gd name="T7" fmla="*/ 302 h 459"/>
                <a:gd name="T8" fmla="*/ 473 w 542"/>
                <a:gd name="T9" fmla="*/ 451 h 459"/>
                <a:gd name="T10" fmla="*/ 100 w 542"/>
                <a:gd name="T11" fmla="*/ 459 h 459"/>
                <a:gd name="T12" fmla="*/ 0 w 542"/>
                <a:gd name="T13" fmla="*/ 296 h 459"/>
                <a:gd name="T14" fmla="*/ 0 w 542"/>
                <a:gd name="T15" fmla="*/ 296 h 459"/>
                <a:gd name="T16" fmla="*/ 0 w 542"/>
                <a:gd name="T17" fmla="*/ 29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459">
                  <a:moveTo>
                    <a:pt x="0" y="296"/>
                  </a:moveTo>
                  <a:lnTo>
                    <a:pt x="388" y="296"/>
                  </a:lnTo>
                  <a:lnTo>
                    <a:pt x="542" y="0"/>
                  </a:lnTo>
                  <a:lnTo>
                    <a:pt x="465" y="302"/>
                  </a:lnTo>
                  <a:lnTo>
                    <a:pt x="473" y="451"/>
                  </a:lnTo>
                  <a:lnTo>
                    <a:pt x="100" y="459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3" name="Freeform 33"/>
            <p:cNvSpPr>
              <a:spLocks/>
            </p:cNvSpPr>
            <p:nvPr/>
          </p:nvSpPr>
          <p:spPr bwMode="auto">
            <a:xfrm>
              <a:off x="1767" y="2869"/>
              <a:ext cx="302" cy="219"/>
            </a:xfrm>
            <a:custGeom>
              <a:avLst/>
              <a:gdLst>
                <a:gd name="T0" fmla="*/ 0 w 604"/>
                <a:gd name="T1" fmla="*/ 296 h 437"/>
                <a:gd name="T2" fmla="*/ 56 w 604"/>
                <a:gd name="T3" fmla="*/ 431 h 437"/>
                <a:gd name="T4" fmla="*/ 548 w 604"/>
                <a:gd name="T5" fmla="*/ 437 h 437"/>
                <a:gd name="T6" fmla="*/ 604 w 604"/>
                <a:gd name="T7" fmla="*/ 346 h 437"/>
                <a:gd name="T8" fmla="*/ 477 w 604"/>
                <a:gd name="T9" fmla="*/ 0 h 437"/>
                <a:gd name="T10" fmla="*/ 506 w 604"/>
                <a:gd name="T11" fmla="*/ 276 h 437"/>
                <a:gd name="T12" fmla="*/ 218 w 604"/>
                <a:gd name="T13" fmla="*/ 296 h 437"/>
                <a:gd name="T14" fmla="*/ 0 w 604"/>
                <a:gd name="T15" fmla="*/ 296 h 437"/>
                <a:gd name="T16" fmla="*/ 0 w 604"/>
                <a:gd name="T17" fmla="*/ 296 h 437"/>
                <a:gd name="T18" fmla="*/ 0 w 604"/>
                <a:gd name="T19" fmla="*/ 29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437">
                  <a:moveTo>
                    <a:pt x="0" y="296"/>
                  </a:moveTo>
                  <a:lnTo>
                    <a:pt x="56" y="431"/>
                  </a:lnTo>
                  <a:lnTo>
                    <a:pt x="548" y="437"/>
                  </a:lnTo>
                  <a:lnTo>
                    <a:pt x="604" y="346"/>
                  </a:lnTo>
                  <a:lnTo>
                    <a:pt x="477" y="0"/>
                  </a:lnTo>
                  <a:lnTo>
                    <a:pt x="506" y="276"/>
                  </a:lnTo>
                  <a:lnTo>
                    <a:pt x="218" y="296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4" name="Freeform 34"/>
            <p:cNvSpPr>
              <a:spLocks/>
            </p:cNvSpPr>
            <p:nvPr/>
          </p:nvSpPr>
          <p:spPr bwMode="auto">
            <a:xfrm>
              <a:off x="2355" y="3013"/>
              <a:ext cx="144" cy="78"/>
            </a:xfrm>
            <a:custGeom>
              <a:avLst/>
              <a:gdLst>
                <a:gd name="T0" fmla="*/ 0 w 288"/>
                <a:gd name="T1" fmla="*/ 0 h 157"/>
                <a:gd name="T2" fmla="*/ 161 w 288"/>
                <a:gd name="T3" fmla="*/ 36 h 157"/>
                <a:gd name="T4" fmla="*/ 288 w 288"/>
                <a:gd name="T5" fmla="*/ 36 h 157"/>
                <a:gd name="T6" fmla="*/ 266 w 288"/>
                <a:gd name="T7" fmla="*/ 157 h 157"/>
                <a:gd name="T8" fmla="*/ 62 w 288"/>
                <a:gd name="T9" fmla="*/ 143 h 157"/>
                <a:gd name="T10" fmla="*/ 0 w 288"/>
                <a:gd name="T11" fmla="*/ 0 h 157"/>
                <a:gd name="T12" fmla="*/ 0 w 288"/>
                <a:gd name="T13" fmla="*/ 0 h 157"/>
                <a:gd name="T14" fmla="*/ 0 w 288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57">
                  <a:moveTo>
                    <a:pt x="0" y="0"/>
                  </a:moveTo>
                  <a:lnTo>
                    <a:pt x="161" y="36"/>
                  </a:lnTo>
                  <a:lnTo>
                    <a:pt x="288" y="36"/>
                  </a:lnTo>
                  <a:lnTo>
                    <a:pt x="266" y="157"/>
                  </a:lnTo>
                  <a:lnTo>
                    <a:pt x="62" y="1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5" name="Freeform 35"/>
            <p:cNvSpPr>
              <a:spLocks/>
            </p:cNvSpPr>
            <p:nvPr/>
          </p:nvSpPr>
          <p:spPr bwMode="auto">
            <a:xfrm>
              <a:off x="1081" y="3049"/>
              <a:ext cx="486" cy="254"/>
            </a:xfrm>
            <a:custGeom>
              <a:avLst/>
              <a:gdLst>
                <a:gd name="T0" fmla="*/ 0 w 971"/>
                <a:gd name="T1" fmla="*/ 0 h 508"/>
                <a:gd name="T2" fmla="*/ 48 w 971"/>
                <a:gd name="T3" fmla="*/ 345 h 508"/>
                <a:gd name="T4" fmla="*/ 133 w 971"/>
                <a:gd name="T5" fmla="*/ 190 h 508"/>
                <a:gd name="T6" fmla="*/ 449 w 971"/>
                <a:gd name="T7" fmla="*/ 444 h 508"/>
                <a:gd name="T8" fmla="*/ 435 w 971"/>
                <a:gd name="T9" fmla="*/ 240 h 508"/>
                <a:gd name="T10" fmla="*/ 935 w 971"/>
                <a:gd name="T11" fmla="*/ 508 h 508"/>
                <a:gd name="T12" fmla="*/ 971 w 971"/>
                <a:gd name="T13" fmla="*/ 141 h 508"/>
                <a:gd name="T14" fmla="*/ 0 w 971"/>
                <a:gd name="T15" fmla="*/ 0 h 508"/>
                <a:gd name="T16" fmla="*/ 0 w 971"/>
                <a:gd name="T17" fmla="*/ 0 h 508"/>
                <a:gd name="T18" fmla="*/ 0 w 971"/>
                <a:gd name="T1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1" h="508">
                  <a:moveTo>
                    <a:pt x="0" y="0"/>
                  </a:moveTo>
                  <a:lnTo>
                    <a:pt x="48" y="345"/>
                  </a:lnTo>
                  <a:lnTo>
                    <a:pt x="133" y="190"/>
                  </a:lnTo>
                  <a:lnTo>
                    <a:pt x="449" y="444"/>
                  </a:lnTo>
                  <a:lnTo>
                    <a:pt x="435" y="240"/>
                  </a:lnTo>
                  <a:lnTo>
                    <a:pt x="935" y="508"/>
                  </a:lnTo>
                  <a:lnTo>
                    <a:pt x="971" y="1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6" name="Freeform 36"/>
            <p:cNvSpPr>
              <a:spLocks/>
            </p:cNvSpPr>
            <p:nvPr/>
          </p:nvSpPr>
          <p:spPr bwMode="auto">
            <a:xfrm>
              <a:off x="1936" y="3119"/>
              <a:ext cx="429" cy="201"/>
            </a:xfrm>
            <a:custGeom>
              <a:avLst/>
              <a:gdLst>
                <a:gd name="T0" fmla="*/ 0 w 858"/>
                <a:gd name="T1" fmla="*/ 55 h 401"/>
                <a:gd name="T2" fmla="*/ 35 w 858"/>
                <a:gd name="T3" fmla="*/ 401 h 401"/>
                <a:gd name="T4" fmla="*/ 148 w 858"/>
                <a:gd name="T5" fmla="*/ 240 h 401"/>
                <a:gd name="T6" fmla="*/ 429 w 858"/>
                <a:gd name="T7" fmla="*/ 281 h 401"/>
                <a:gd name="T8" fmla="*/ 288 w 858"/>
                <a:gd name="T9" fmla="*/ 119 h 401"/>
                <a:gd name="T10" fmla="*/ 803 w 858"/>
                <a:gd name="T11" fmla="*/ 240 h 401"/>
                <a:gd name="T12" fmla="*/ 858 w 858"/>
                <a:gd name="T13" fmla="*/ 0 h 401"/>
                <a:gd name="T14" fmla="*/ 0 w 858"/>
                <a:gd name="T15" fmla="*/ 55 h 401"/>
                <a:gd name="T16" fmla="*/ 0 w 858"/>
                <a:gd name="T17" fmla="*/ 55 h 401"/>
                <a:gd name="T18" fmla="*/ 0 w 858"/>
                <a:gd name="T19" fmla="*/ 5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8" h="401">
                  <a:moveTo>
                    <a:pt x="0" y="55"/>
                  </a:moveTo>
                  <a:lnTo>
                    <a:pt x="35" y="401"/>
                  </a:lnTo>
                  <a:lnTo>
                    <a:pt x="148" y="240"/>
                  </a:lnTo>
                  <a:lnTo>
                    <a:pt x="429" y="281"/>
                  </a:lnTo>
                  <a:lnTo>
                    <a:pt x="288" y="119"/>
                  </a:lnTo>
                  <a:lnTo>
                    <a:pt x="803" y="240"/>
                  </a:lnTo>
                  <a:lnTo>
                    <a:pt x="858" y="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7" name="Freeform 37"/>
            <p:cNvSpPr>
              <a:spLocks/>
            </p:cNvSpPr>
            <p:nvPr/>
          </p:nvSpPr>
          <p:spPr bwMode="auto">
            <a:xfrm>
              <a:off x="2179" y="3193"/>
              <a:ext cx="116" cy="64"/>
            </a:xfrm>
            <a:custGeom>
              <a:avLst/>
              <a:gdLst>
                <a:gd name="T0" fmla="*/ 0 w 232"/>
                <a:gd name="T1" fmla="*/ 0 h 128"/>
                <a:gd name="T2" fmla="*/ 22 w 232"/>
                <a:gd name="T3" fmla="*/ 128 h 128"/>
                <a:gd name="T4" fmla="*/ 218 w 232"/>
                <a:gd name="T5" fmla="*/ 128 h 128"/>
                <a:gd name="T6" fmla="*/ 232 w 232"/>
                <a:gd name="T7" fmla="*/ 7 h 128"/>
                <a:gd name="T8" fmla="*/ 0 w 232"/>
                <a:gd name="T9" fmla="*/ 0 h 128"/>
                <a:gd name="T10" fmla="*/ 0 w 232"/>
                <a:gd name="T11" fmla="*/ 0 h 128"/>
                <a:gd name="T12" fmla="*/ 0 w 232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28">
                  <a:moveTo>
                    <a:pt x="0" y="0"/>
                  </a:moveTo>
                  <a:lnTo>
                    <a:pt x="22" y="128"/>
                  </a:lnTo>
                  <a:lnTo>
                    <a:pt x="218" y="128"/>
                  </a:lnTo>
                  <a:lnTo>
                    <a:pt x="232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8" name="Freeform 38"/>
            <p:cNvSpPr>
              <a:spLocks/>
            </p:cNvSpPr>
            <p:nvPr/>
          </p:nvSpPr>
          <p:spPr bwMode="auto">
            <a:xfrm>
              <a:off x="2422" y="3232"/>
              <a:ext cx="80" cy="81"/>
            </a:xfrm>
            <a:custGeom>
              <a:avLst/>
              <a:gdLst>
                <a:gd name="T0" fmla="*/ 42 w 161"/>
                <a:gd name="T1" fmla="*/ 0 h 161"/>
                <a:gd name="T2" fmla="*/ 0 w 161"/>
                <a:gd name="T3" fmla="*/ 69 h 161"/>
                <a:gd name="T4" fmla="*/ 133 w 161"/>
                <a:gd name="T5" fmla="*/ 161 h 161"/>
                <a:gd name="T6" fmla="*/ 161 w 161"/>
                <a:gd name="T7" fmla="*/ 55 h 161"/>
                <a:gd name="T8" fmla="*/ 42 w 161"/>
                <a:gd name="T9" fmla="*/ 0 h 161"/>
                <a:gd name="T10" fmla="*/ 42 w 161"/>
                <a:gd name="T11" fmla="*/ 0 h 161"/>
                <a:gd name="T12" fmla="*/ 42 w 161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61">
                  <a:moveTo>
                    <a:pt x="42" y="0"/>
                  </a:moveTo>
                  <a:lnTo>
                    <a:pt x="0" y="69"/>
                  </a:lnTo>
                  <a:lnTo>
                    <a:pt x="133" y="161"/>
                  </a:lnTo>
                  <a:lnTo>
                    <a:pt x="161" y="5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9" name="Freeform 39"/>
            <p:cNvSpPr>
              <a:spLocks/>
            </p:cNvSpPr>
            <p:nvPr/>
          </p:nvSpPr>
          <p:spPr bwMode="auto">
            <a:xfrm>
              <a:off x="578" y="3715"/>
              <a:ext cx="2273" cy="156"/>
            </a:xfrm>
            <a:custGeom>
              <a:avLst/>
              <a:gdLst>
                <a:gd name="T0" fmla="*/ 13 w 4544"/>
                <a:gd name="T1" fmla="*/ 0 h 313"/>
                <a:gd name="T2" fmla="*/ 4509 w 4544"/>
                <a:gd name="T3" fmla="*/ 14 h 313"/>
                <a:gd name="T4" fmla="*/ 4544 w 4544"/>
                <a:gd name="T5" fmla="*/ 141 h 313"/>
                <a:gd name="T6" fmla="*/ 4162 w 4544"/>
                <a:gd name="T7" fmla="*/ 123 h 313"/>
                <a:gd name="T8" fmla="*/ 4298 w 4544"/>
                <a:gd name="T9" fmla="*/ 313 h 313"/>
                <a:gd name="T10" fmla="*/ 3706 w 4544"/>
                <a:gd name="T11" fmla="*/ 313 h 313"/>
                <a:gd name="T12" fmla="*/ 3672 w 4544"/>
                <a:gd name="T13" fmla="*/ 134 h 313"/>
                <a:gd name="T14" fmla="*/ 3775 w 4544"/>
                <a:gd name="T15" fmla="*/ 268 h 313"/>
                <a:gd name="T16" fmla="*/ 3778 w 4544"/>
                <a:gd name="T17" fmla="*/ 172 h 313"/>
                <a:gd name="T18" fmla="*/ 3847 w 4544"/>
                <a:gd name="T19" fmla="*/ 247 h 313"/>
                <a:gd name="T20" fmla="*/ 3833 w 4544"/>
                <a:gd name="T21" fmla="*/ 134 h 313"/>
                <a:gd name="T22" fmla="*/ 3929 w 4544"/>
                <a:gd name="T23" fmla="*/ 247 h 313"/>
                <a:gd name="T24" fmla="*/ 3922 w 4544"/>
                <a:gd name="T25" fmla="*/ 169 h 313"/>
                <a:gd name="T26" fmla="*/ 4044 w 4544"/>
                <a:gd name="T27" fmla="*/ 244 h 313"/>
                <a:gd name="T28" fmla="*/ 3974 w 4544"/>
                <a:gd name="T29" fmla="*/ 149 h 313"/>
                <a:gd name="T30" fmla="*/ 4157 w 4544"/>
                <a:gd name="T31" fmla="*/ 233 h 313"/>
                <a:gd name="T32" fmla="*/ 4073 w 4544"/>
                <a:gd name="T33" fmla="*/ 110 h 313"/>
                <a:gd name="T34" fmla="*/ 0 w 4544"/>
                <a:gd name="T35" fmla="*/ 99 h 313"/>
                <a:gd name="T36" fmla="*/ 13 w 4544"/>
                <a:gd name="T37" fmla="*/ 0 h 313"/>
                <a:gd name="T38" fmla="*/ 13 w 4544"/>
                <a:gd name="T39" fmla="*/ 0 h 313"/>
                <a:gd name="T40" fmla="*/ 13 w 4544"/>
                <a:gd name="T4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44" h="313">
                  <a:moveTo>
                    <a:pt x="13" y="0"/>
                  </a:moveTo>
                  <a:lnTo>
                    <a:pt x="4509" y="14"/>
                  </a:lnTo>
                  <a:lnTo>
                    <a:pt x="4544" y="141"/>
                  </a:lnTo>
                  <a:lnTo>
                    <a:pt x="4162" y="123"/>
                  </a:lnTo>
                  <a:lnTo>
                    <a:pt x="4298" y="313"/>
                  </a:lnTo>
                  <a:lnTo>
                    <a:pt x="3706" y="313"/>
                  </a:lnTo>
                  <a:lnTo>
                    <a:pt x="3672" y="134"/>
                  </a:lnTo>
                  <a:lnTo>
                    <a:pt x="3775" y="268"/>
                  </a:lnTo>
                  <a:lnTo>
                    <a:pt x="3778" y="172"/>
                  </a:lnTo>
                  <a:lnTo>
                    <a:pt x="3847" y="247"/>
                  </a:lnTo>
                  <a:lnTo>
                    <a:pt x="3833" y="134"/>
                  </a:lnTo>
                  <a:lnTo>
                    <a:pt x="3929" y="247"/>
                  </a:lnTo>
                  <a:lnTo>
                    <a:pt x="3922" y="169"/>
                  </a:lnTo>
                  <a:lnTo>
                    <a:pt x="4044" y="244"/>
                  </a:lnTo>
                  <a:lnTo>
                    <a:pt x="3974" y="149"/>
                  </a:lnTo>
                  <a:lnTo>
                    <a:pt x="4157" y="233"/>
                  </a:lnTo>
                  <a:lnTo>
                    <a:pt x="4073" y="110"/>
                  </a:lnTo>
                  <a:lnTo>
                    <a:pt x="0" y="9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0" name="Freeform 40"/>
            <p:cNvSpPr>
              <a:spLocks/>
            </p:cNvSpPr>
            <p:nvPr/>
          </p:nvSpPr>
          <p:spPr bwMode="auto">
            <a:xfrm>
              <a:off x="996" y="3461"/>
              <a:ext cx="398" cy="99"/>
            </a:xfrm>
            <a:custGeom>
              <a:avLst/>
              <a:gdLst>
                <a:gd name="T0" fmla="*/ 7 w 796"/>
                <a:gd name="T1" fmla="*/ 28 h 199"/>
                <a:gd name="T2" fmla="*/ 0 w 796"/>
                <a:gd name="T3" fmla="*/ 171 h 199"/>
                <a:gd name="T4" fmla="*/ 768 w 796"/>
                <a:gd name="T5" fmla="*/ 199 h 199"/>
                <a:gd name="T6" fmla="*/ 796 w 796"/>
                <a:gd name="T7" fmla="*/ 0 h 199"/>
                <a:gd name="T8" fmla="*/ 7 w 796"/>
                <a:gd name="T9" fmla="*/ 28 h 199"/>
                <a:gd name="T10" fmla="*/ 7 w 796"/>
                <a:gd name="T11" fmla="*/ 28 h 199"/>
                <a:gd name="T12" fmla="*/ 7 w 796"/>
                <a:gd name="T13" fmla="*/ 2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199">
                  <a:moveTo>
                    <a:pt x="7" y="28"/>
                  </a:moveTo>
                  <a:lnTo>
                    <a:pt x="0" y="171"/>
                  </a:lnTo>
                  <a:lnTo>
                    <a:pt x="768" y="199"/>
                  </a:lnTo>
                  <a:lnTo>
                    <a:pt x="796" y="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1" name="Freeform 41"/>
            <p:cNvSpPr>
              <a:spLocks/>
            </p:cNvSpPr>
            <p:nvPr/>
          </p:nvSpPr>
          <p:spPr bwMode="auto">
            <a:xfrm>
              <a:off x="2144" y="3390"/>
              <a:ext cx="351" cy="201"/>
            </a:xfrm>
            <a:custGeom>
              <a:avLst/>
              <a:gdLst>
                <a:gd name="T0" fmla="*/ 42 w 703"/>
                <a:gd name="T1" fmla="*/ 63 h 401"/>
                <a:gd name="T2" fmla="*/ 0 w 703"/>
                <a:gd name="T3" fmla="*/ 394 h 401"/>
                <a:gd name="T4" fmla="*/ 703 w 703"/>
                <a:gd name="T5" fmla="*/ 401 h 401"/>
                <a:gd name="T6" fmla="*/ 697 w 703"/>
                <a:gd name="T7" fmla="*/ 0 h 401"/>
                <a:gd name="T8" fmla="*/ 42 w 703"/>
                <a:gd name="T9" fmla="*/ 63 h 401"/>
                <a:gd name="T10" fmla="*/ 42 w 703"/>
                <a:gd name="T11" fmla="*/ 63 h 401"/>
                <a:gd name="T12" fmla="*/ 42 w 703"/>
                <a:gd name="T13" fmla="*/ 6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401">
                  <a:moveTo>
                    <a:pt x="42" y="63"/>
                  </a:moveTo>
                  <a:lnTo>
                    <a:pt x="0" y="394"/>
                  </a:lnTo>
                  <a:lnTo>
                    <a:pt x="703" y="401"/>
                  </a:lnTo>
                  <a:lnTo>
                    <a:pt x="697" y="0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close/>
                </a:path>
              </a:pathLst>
            </a:custGeom>
            <a:solidFill>
              <a:srgbClr val="FFA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2" name="Freeform 42"/>
            <p:cNvSpPr>
              <a:spLocks/>
            </p:cNvSpPr>
            <p:nvPr/>
          </p:nvSpPr>
          <p:spPr bwMode="auto">
            <a:xfrm>
              <a:off x="1127" y="2297"/>
              <a:ext cx="99" cy="42"/>
            </a:xfrm>
            <a:custGeom>
              <a:avLst/>
              <a:gdLst>
                <a:gd name="T0" fmla="*/ 10 w 199"/>
                <a:gd name="T1" fmla="*/ 57 h 84"/>
                <a:gd name="T2" fmla="*/ 0 w 199"/>
                <a:gd name="T3" fmla="*/ 0 h 84"/>
                <a:gd name="T4" fmla="*/ 199 w 199"/>
                <a:gd name="T5" fmla="*/ 0 h 84"/>
                <a:gd name="T6" fmla="*/ 172 w 199"/>
                <a:gd name="T7" fmla="*/ 84 h 84"/>
                <a:gd name="T8" fmla="*/ 10 w 199"/>
                <a:gd name="T9" fmla="*/ 57 h 84"/>
                <a:gd name="T10" fmla="*/ 10 w 199"/>
                <a:gd name="T11" fmla="*/ 57 h 84"/>
                <a:gd name="T12" fmla="*/ 10 w 199"/>
                <a:gd name="T13" fmla="*/ 5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4">
                  <a:moveTo>
                    <a:pt x="10" y="57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72" y="84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3" name="Freeform 43"/>
            <p:cNvSpPr>
              <a:spLocks/>
            </p:cNvSpPr>
            <p:nvPr/>
          </p:nvSpPr>
          <p:spPr bwMode="auto">
            <a:xfrm>
              <a:off x="1363" y="2319"/>
              <a:ext cx="210" cy="100"/>
            </a:xfrm>
            <a:custGeom>
              <a:avLst/>
              <a:gdLst>
                <a:gd name="T0" fmla="*/ 0 w 421"/>
                <a:gd name="T1" fmla="*/ 112 h 200"/>
                <a:gd name="T2" fmla="*/ 101 w 421"/>
                <a:gd name="T3" fmla="*/ 112 h 200"/>
                <a:gd name="T4" fmla="*/ 105 w 421"/>
                <a:gd name="T5" fmla="*/ 0 h 200"/>
                <a:gd name="T6" fmla="*/ 268 w 421"/>
                <a:gd name="T7" fmla="*/ 11 h 200"/>
                <a:gd name="T8" fmla="*/ 279 w 421"/>
                <a:gd name="T9" fmla="*/ 53 h 200"/>
                <a:gd name="T10" fmla="*/ 415 w 421"/>
                <a:gd name="T11" fmla="*/ 53 h 200"/>
                <a:gd name="T12" fmla="*/ 421 w 421"/>
                <a:gd name="T13" fmla="*/ 101 h 200"/>
                <a:gd name="T14" fmla="*/ 217 w 421"/>
                <a:gd name="T15" fmla="*/ 106 h 200"/>
                <a:gd name="T16" fmla="*/ 222 w 421"/>
                <a:gd name="T17" fmla="*/ 196 h 200"/>
                <a:gd name="T18" fmla="*/ 22 w 421"/>
                <a:gd name="T19" fmla="*/ 200 h 200"/>
                <a:gd name="T20" fmla="*/ 0 w 421"/>
                <a:gd name="T21" fmla="*/ 112 h 200"/>
                <a:gd name="T22" fmla="*/ 0 w 421"/>
                <a:gd name="T23" fmla="*/ 112 h 200"/>
                <a:gd name="T24" fmla="*/ 0 w 421"/>
                <a:gd name="T25" fmla="*/ 1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1" h="200">
                  <a:moveTo>
                    <a:pt x="0" y="112"/>
                  </a:moveTo>
                  <a:lnTo>
                    <a:pt x="101" y="112"/>
                  </a:lnTo>
                  <a:lnTo>
                    <a:pt x="105" y="0"/>
                  </a:lnTo>
                  <a:lnTo>
                    <a:pt x="268" y="11"/>
                  </a:lnTo>
                  <a:lnTo>
                    <a:pt x="279" y="53"/>
                  </a:lnTo>
                  <a:lnTo>
                    <a:pt x="415" y="53"/>
                  </a:lnTo>
                  <a:lnTo>
                    <a:pt x="421" y="101"/>
                  </a:lnTo>
                  <a:lnTo>
                    <a:pt x="217" y="106"/>
                  </a:lnTo>
                  <a:lnTo>
                    <a:pt x="222" y="196"/>
                  </a:lnTo>
                  <a:lnTo>
                    <a:pt x="22" y="20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4" name="Freeform 44"/>
            <p:cNvSpPr>
              <a:spLocks/>
            </p:cNvSpPr>
            <p:nvPr/>
          </p:nvSpPr>
          <p:spPr bwMode="auto">
            <a:xfrm>
              <a:off x="1872" y="2326"/>
              <a:ext cx="334" cy="92"/>
            </a:xfrm>
            <a:custGeom>
              <a:avLst/>
              <a:gdLst>
                <a:gd name="T0" fmla="*/ 0 w 667"/>
                <a:gd name="T1" fmla="*/ 112 h 185"/>
                <a:gd name="T2" fmla="*/ 94 w 667"/>
                <a:gd name="T3" fmla="*/ 106 h 185"/>
                <a:gd name="T4" fmla="*/ 90 w 667"/>
                <a:gd name="T5" fmla="*/ 7 h 185"/>
                <a:gd name="T6" fmla="*/ 268 w 667"/>
                <a:gd name="T7" fmla="*/ 0 h 185"/>
                <a:gd name="T8" fmla="*/ 283 w 667"/>
                <a:gd name="T9" fmla="*/ 53 h 185"/>
                <a:gd name="T10" fmla="*/ 399 w 667"/>
                <a:gd name="T11" fmla="*/ 22 h 185"/>
                <a:gd name="T12" fmla="*/ 415 w 667"/>
                <a:gd name="T13" fmla="*/ 69 h 185"/>
                <a:gd name="T14" fmla="*/ 650 w 667"/>
                <a:gd name="T15" fmla="*/ 59 h 185"/>
                <a:gd name="T16" fmla="*/ 667 w 667"/>
                <a:gd name="T17" fmla="*/ 132 h 185"/>
                <a:gd name="T18" fmla="*/ 272 w 667"/>
                <a:gd name="T19" fmla="*/ 127 h 185"/>
                <a:gd name="T20" fmla="*/ 262 w 667"/>
                <a:gd name="T21" fmla="*/ 185 h 185"/>
                <a:gd name="T22" fmla="*/ 79 w 667"/>
                <a:gd name="T23" fmla="*/ 180 h 185"/>
                <a:gd name="T24" fmla="*/ 0 w 667"/>
                <a:gd name="T25" fmla="*/ 112 h 185"/>
                <a:gd name="T26" fmla="*/ 0 w 667"/>
                <a:gd name="T27" fmla="*/ 112 h 185"/>
                <a:gd name="T28" fmla="*/ 0 w 667"/>
                <a:gd name="T29" fmla="*/ 1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185">
                  <a:moveTo>
                    <a:pt x="0" y="112"/>
                  </a:moveTo>
                  <a:lnTo>
                    <a:pt x="94" y="106"/>
                  </a:lnTo>
                  <a:lnTo>
                    <a:pt x="90" y="7"/>
                  </a:lnTo>
                  <a:lnTo>
                    <a:pt x="268" y="0"/>
                  </a:lnTo>
                  <a:lnTo>
                    <a:pt x="283" y="53"/>
                  </a:lnTo>
                  <a:lnTo>
                    <a:pt x="399" y="22"/>
                  </a:lnTo>
                  <a:lnTo>
                    <a:pt x="415" y="69"/>
                  </a:lnTo>
                  <a:lnTo>
                    <a:pt x="650" y="59"/>
                  </a:lnTo>
                  <a:lnTo>
                    <a:pt x="667" y="132"/>
                  </a:lnTo>
                  <a:lnTo>
                    <a:pt x="272" y="127"/>
                  </a:lnTo>
                  <a:lnTo>
                    <a:pt x="262" y="185"/>
                  </a:lnTo>
                  <a:lnTo>
                    <a:pt x="79" y="18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5" name="Freeform 45"/>
            <p:cNvSpPr>
              <a:spLocks/>
            </p:cNvSpPr>
            <p:nvPr/>
          </p:nvSpPr>
          <p:spPr bwMode="auto">
            <a:xfrm>
              <a:off x="2473" y="2906"/>
              <a:ext cx="162" cy="85"/>
            </a:xfrm>
            <a:custGeom>
              <a:avLst/>
              <a:gdLst>
                <a:gd name="T0" fmla="*/ 195 w 325"/>
                <a:gd name="T1" fmla="*/ 169 h 169"/>
                <a:gd name="T2" fmla="*/ 325 w 325"/>
                <a:gd name="T3" fmla="*/ 169 h 169"/>
                <a:gd name="T4" fmla="*/ 325 w 325"/>
                <a:gd name="T5" fmla="*/ 79 h 169"/>
                <a:gd name="T6" fmla="*/ 199 w 325"/>
                <a:gd name="T7" fmla="*/ 90 h 169"/>
                <a:gd name="T8" fmla="*/ 184 w 325"/>
                <a:gd name="T9" fmla="*/ 0 h 169"/>
                <a:gd name="T10" fmla="*/ 0 w 325"/>
                <a:gd name="T11" fmla="*/ 17 h 169"/>
                <a:gd name="T12" fmla="*/ 41 w 325"/>
                <a:gd name="T13" fmla="*/ 79 h 169"/>
                <a:gd name="T14" fmla="*/ 162 w 325"/>
                <a:gd name="T15" fmla="*/ 100 h 169"/>
                <a:gd name="T16" fmla="*/ 195 w 325"/>
                <a:gd name="T17" fmla="*/ 169 h 169"/>
                <a:gd name="T18" fmla="*/ 195 w 325"/>
                <a:gd name="T19" fmla="*/ 169 h 169"/>
                <a:gd name="T20" fmla="*/ 195 w 325"/>
                <a:gd name="T2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169">
                  <a:moveTo>
                    <a:pt x="195" y="169"/>
                  </a:moveTo>
                  <a:lnTo>
                    <a:pt x="325" y="169"/>
                  </a:lnTo>
                  <a:lnTo>
                    <a:pt x="325" y="79"/>
                  </a:lnTo>
                  <a:lnTo>
                    <a:pt x="199" y="90"/>
                  </a:lnTo>
                  <a:lnTo>
                    <a:pt x="184" y="0"/>
                  </a:lnTo>
                  <a:lnTo>
                    <a:pt x="0" y="17"/>
                  </a:lnTo>
                  <a:lnTo>
                    <a:pt x="41" y="79"/>
                  </a:lnTo>
                  <a:lnTo>
                    <a:pt x="162" y="100"/>
                  </a:lnTo>
                  <a:lnTo>
                    <a:pt x="195" y="169"/>
                  </a:lnTo>
                  <a:lnTo>
                    <a:pt x="195" y="169"/>
                  </a:lnTo>
                  <a:lnTo>
                    <a:pt x="195" y="169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Freeform 46"/>
            <p:cNvSpPr>
              <a:spLocks/>
            </p:cNvSpPr>
            <p:nvPr/>
          </p:nvSpPr>
          <p:spPr bwMode="auto">
            <a:xfrm>
              <a:off x="2371" y="2368"/>
              <a:ext cx="147" cy="89"/>
            </a:xfrm>
            <a:custGeom>
              <a:avLst/>
              <a:gdLst>
                <a:gd name="T0" fmla="*/ 220 w 294"/>
                <a:gd name="T1" fmla="*/ 0 h 178"/>
                <a:gd name="T2" fmla="*/ 121 w 294"/>
                <a:gd name="T3" fmla="*/ 0 h 178"/>
                <a:gd name="T4" fmla="*/ 141 w 294"/>
                <a:gd name="T5" fmla="*/ 94 h 178"/>
                <a:gd name="T6" fmla="*/ 0 w 294"/>
                <a:gd name="T7" fmla="*/ 94 h 178"/>
                <a:gd name="T8" fmla="*/ 16 w 294"/>
                <a:gd name="T9" fmla="*/ 162 h 178"/>
                <a:gd name="T10" fmla="*/ 211 w 294"/>
                <a:gd name="T11" fmla="*/ 178 h 178"/>
                <a:gd name="T12" fmla="*/ 200 w 294"/>
                <a:gd name="T13" fmla="*/ 99 h 178"/>
                <a:gd name="T14" fmla="*/ 294 w 294"/>
                <a:gd name="T15" fmla="*/ 94 h 178"/>
                <a:gd name="T16" fmla="*/ 220 w 294"/>
                <a:gd name="T17" fmla="*/ 0 h 178"/>
                <a:gd name="T18" fmla="*/ 220 w 294"/>
                <a:gd name="T19" fmla="*/ 0 h 178"/>
                <a:gd name="T20" fmla="*/ 220 w 294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78">
                  <a:moveTo>
                    <a:pt x="220" y="0"/>
                  </a:moveTo>
                  <a:lnTo>
                    <a:pt x="121" y="0"/>
                  </a:lnTo>
                  <a:lnTo>
                    <a:pt x="141" y="94"/>
                  </a:lnTo>
                  <a:lnTo>
                    <a:pt x="0" y="94"/>
                  </a:lnTo>
                  <a:lnTo>
                    <a:pt x="16" y="162"/>
                  </a:lnTo>
                  <a:lnTo>
                    <a:pt x="211" y="178"/>
                  </a:lnTo>
                  <a:lnTo>
                    <a:pt x="200" y="99"/>
                  </a:lnTo>
                  <a:lnTo>
                    <a:pt x="294" y="94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Freeform 47"/>
            <p:cNvSpPr>
              <a:spLocks/>
            </p:cNvSpPr>
            <p:nvPr/>
          </p:nvSpPr>
          <p:spPr bwMode="auto">
            <a:xfrm>
              <a:off x="1043" y="2457"/>
              <a:ext cx="1343" cy="183"/>
            </a:xfrm>
            <a:custGeom>
              <a:avLst/>
              <a:gdLst>
                <a:gd name="T0" fmla="*/ 2686 w 2686"/>
                <a:gd name="T1" fmla="*/ 36 h 367"/>
                <a:gd name="T2" fmla="*/ 0 w 2686"/>
                <a:gd name="T3" fmla="*/ 0 h 367"/>
                <a:gd name="T4" fmla="*/ 69 w 2686"/>
                <a:gd name="T5" fmla="*/ 367 h 367"/>
                <a:gd name="T6" fmla="*/ 91 w 2686"/>
                <a:gd name="T7" fmla="*/ 50 h 367"/>
                <a:gd name="T8" fmla="*/ 2644 w 2686"/>
                <a:gd name="T9" fmla="*/ 65 h 367"/>
                <a:gd name="T10" fmla="*/ 2686 w 2686"/>
                <a:gd name="T11" fmla="*/ 36 h 367"/>
                <a:gd name="T12" fmla="*/ 2686 w 2686"/>
                <a:gd name="T13" fmla="*/ 36 h 367"/>
                <a:gd name="T14" fmla="*/ 2686 w 2686"/>
                <a:gd name="T15" fmla="*/ 3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6" h="367">
                  <a:moveTo>
                    <a:pt x="2686" y="36"/>
                  </a:moveTo>
                  <a:lnTo>
                    <a:pt x="0" y="0"/>
                  </a:lnTo>
                  <a:lnTo>
                    <a:pt x="69" y="367"/>
                  </a:lnTo>
                  <a:lnTo>
                    <a:pt x="91" y="50"/>
                  </a:lnTo>
                  <a:lnTo>
                    <a:pt x="2644" y="65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6" y="3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8" name="Freeform 48"/>
            <p:cNvSpPr>
              <a:spLocks/>
            </p:cNvSpPr>
            <p:nvPr/>
          </p:nvSpPr>
          <p:spPr bwMode="auto">
            <a:xfrm>
              <a:off x="1123" y="2513"/>
              <a:ext cx="1232" cy="156"/>
            </a:xfrm>
            <a:custGeom>
              <a:avLst/>
              <a:gdLst>
                <a:gd name="T0" fmla="*/ 7 w 2463"/>
                <a:gd name="T1" fmla="*/ 311 h 311"/>
                <a:gd name="T2" fmla="*/ 0 w 2463"/>
                <a:gd name="T3" fmla="*/ 0 h 311"/>
                <a:gd name="T4" fmla="*/ 2463 w 2463"/>
                <a:gd name="T5" fmla="*/ 16 h 311"/>
                <a:gd name="T6" fmla="*/ 2434 w 2463"/>
                <a:gd name="T7" fmla="*/ 248 h 311"/>
                <a:gd name="T8" fmla="*/ 2370 w 2463"/>
                <a:gd name="T9" fmla="*/ 93 h 311"/>
                <a:gd name="T10" fmla="*/ 105 w 2463"/>
                <a:gd name="T11" fmla="*/ 57 h 311"/>
                <a:gd name="T12" fmla="*/ 69 w 2463"/>
                <a:gd name="T13" fmla="*/ 296 h 311"/>
                <a:gd name="T14" fmla="*/ 7 w 2463"/>
                <a:gd name="T15" fmla="*/ 311 h 311"/>
                <a:gd name="T16" fmla="*/ 7 w 2463"/>
                <a:gd name="T17" fmla="*/ 311 h 311"/>
                <a:gd name="T18" fmla="*/ 7 w 2463"/>
                <a:gd name="T1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311">
                  <a:moveTo>
                    <a:pt x="7" y="311"/>
                  </a:moveTo>
                  <a:lnTo>
                    <a:pt x="0" y="0"/>
                  </a:lnTo>
                  <a:lnTo>
                    <a:pt x="2463" y="16"/>
                  </a:lnTo>
                  <a:lnTo>
                    <a:pt x="2434" y="248"/>
                  </a:lnTo>
                  <a:lnTo>
                    <a:pt x="2370" y="93"/>
                  </a:lnTo>
                  <a:lnTo>
                    <a:pt x="105" y="57"/>
                  </a:lnTo>
                  <a:lnTo>
                    <a:pt x="69" y="296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9" name="Freeform 49"/>
            <p:cNvSpPr>
              <a:spLocks/>
            </p:cNvSpPr>
            <p:nvPr/>
          </p:nvSpPr>
          <p:spPr bwMode="auto">
            <a:xfrm>
              <a:off x="1011" y="3479"/>
              <a:ext cx="355" cy="67"/>
            </a:xfrm>
            <a:custGeom>
              <a:avLst/>
              <a:gdLst>
                <a:gd name="T0" fmla="*/ 6 w 711"/>
                <a:gd name="T1" fmla="*/ 121 h 135"/>
                <a:gd name="T2" fmla="*/ 0 w 711"/>
                <a:gd name="T3" fmla="*/ 8 h 135"/>
                <a:gd name="T4" fmla="*/ 711 w 711"/>
                <a:gd name="T5" fmla="*/ 0 h 135"/>
                <a:gd name="T6" fmla="*/ 703 w 711"/>
                <a:gd name="T7" fmla="*/ 105 h 135"/>
                <a:gd name="T8" fmla="*/ 633 w 711"/>
                <a:gd name="T9" fmla="*/ 28 h 135"/>
                <a:gd name="T10" fmla="*/ 443 w 711"/>
                <a:gd name="T11" fmla="*/ 36 h 135"/>
                <a:gd name="T12" fmla="*/ 415 w 711"/>
                <a:gd name="T13" fmla="*/ 127 h 135"/>
                <a:gd name="T14" fmla="*/ 393 w 711"/>
                <a:gd name="T15" fmla="*/ 42 h 135"/>
                <a:gd name="T16" fmla="*/ 161 w 711"/>
                <a:gd name="T17" fmla="*/ 42 h 135"/>
                <a:gd name="T18" fmla="*/ 155 w 711"/>
                <a:gd name="T19" fmla="*/ 135 h 135"/>
                <a:gd name="T20" fmla="*/ 105 w 711"/>
                <a:gd name="T21" fmla="*/ 42 h 135"/>
                <a:gd name="T22" fmla="*/ 6 w 711"/>
                <a:gd name="T23" fmla="*/ 121 h 135"/>
                <a:gd name="T24" fmla="*/ 6 w 711"/>
                <a:gd name="T25" fmla="*/ 121 h 135"/>
                <a:gd name="T26" fmla="*/ 6 w 711"/>
                <a:gd name="T27" fmla="*/ 1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1" h="135">
                  <a:moveTo>
                    <a:pt x="6" y="121"/>
                  </a:moveTo>
                  <a:lnTo>
                    <a:pt x="0" y="8"/>
                  </a:lnTo>
                  <a:lnTo>
                    <a:pt x="711" y="0"/>
                  </a:lnTo>
                  <a:lnTo>
                    <a:pt x="703" y="105"/>
                  </a:lnTo>
                  <a:lnTo>
                    <a:pt x="633" y="28"/>
                  </a:lnTo>
                  <a:lnTo>
                    <a:pt x="443" y="36"/>
                  </a:lnTo>
                  <a:lnTo>
                    <a:pt x="415" y="127"/>
                  </a:lnTo>
                  <a:lnTo>
                    <a:pt x="393" y="42"/>
                  </a:lnTo>
                  <a:lnTo>
                    <a:pt x="161" y="42"/>
                  </a:lnTo>
                  <a:lnTo>
                    <a:pt x="155" y="135"/>
                  </a:lnTo>
                  <a:lnTo>
                    <a:pt x="105" y="42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0" name="Freeform 50"/>
            <p:cNvSpPr>
              <a:spLocks/>
            </p:cNvSpPr>
            <p:nvPr/>
          </p:nvSpPr>
          <p:spPr bwMode="auto">
            <a:xfrm>
              <a:off x="2189" y="3443"/>
              <a:ext cx="237" cy="120"/>
            </a:xfrm>
            <a:custGeom>
              <a:avLst/>
              <a:gdLst>
                <a:gd name="T0" fmla="*/ 0 w 472"/>
                <a:gd name="T1" fmla="*/ 0 h 240"/>
                <a:gd name="T2" fmla="*/ 0 w 472"/>
                <a:gd name="T3" fmla="*/ 240 h 240"/>
                <a:gd name="T4" fmla="*/ 56 w 472"/>
                <a:gd name="T5" fmla="*/ 71 h 240"/>
                <a:gd name="T6" fmla="*/ 472 w 472"/>
                <a:gd name="T7" fmla="*/ 240 h 240"/>
                <a:gd name="T8" fmla="*/ 0 w 472"/>
                <a:gd name="T9" fmla="*/ 0 h 240"/>
                <a:gd name="T10" fmla="*/ 0 w 472"/>
                <a:gd name="T11" fmla="*/ 0 h 240"/>
                <a:gd name="T12" fmla="*/ 0 w 472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240">
                  <a:moveTo>
                    <a:pt x="0" y="0"/>
                  </a:moveTo>
                  <a:lnTo>
                    <a:pt x="0" y="240"/>
                  </a:lnTo>
                  <a:lnTo>
                    <a:pt x="56" y="71"/>
                  </a:lnTo>
                  <a:lnTo>
                    <a:pt x="472" y="2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1" name="Freeform 51"/>
            <p:cNvSpPr>
              <a:spLocks/>
            </p:cNvSpPr>
            <p:nvPr/>
          </p:nvSpPr>
          <p:spPr bwMode="auto">
            <a:xfrm>
              <a:off x="2260" y="3419"/>
              <a:ext cx="207" cy="95"/>
            </a:xfrm>
            <a:custGeom>
              <a:avLst/>
              <a:gdLst>
                <a:gd name="T0" fmla="*/ 0 w 415"/>
                <a:gd name="T1" fmla="*/ 14 h 190"/>
                <a:gd name="T2" fmla="*/ 415 w 415"/>
                <a:gd name="T3" fmla="*/ 0 h 190"/>
                <a:gd name="T4" fmla="*/ 407 w 415"/>
                <a:gd name="T5" fmla="*/ 190 h 190"/>
                <a:gd name="T6" fmla="*/ 379 w 415"/>
                <a:gd name="T7" fmla="*/ 42 h 190"/>
                <a:gd name="T8" fmla="*/ 268 w 415"/>
                <a:gd name="T9" fmla="*/ 56 h 190"/>
                <a:gd name="T10" fmla="*/ 238 w 415"/>
                <a:gd name="T11" fmla="*/ 141 h 190"/>
                <a:gd name="T12" fmla="*/ 204 w 415"/>
                <a:gd name="T13" fmla="*/ 63 h 190"/>
                <a:gd name="T14" fmla="*/ 83 w 415"/>
                <a:gd name="T15" fmla="*/ 70 h 190"/>
                <a:gd name="T16" fmla="*/ 0 w 415"/>
                <a:gd name="T17" fmla="*/ 14 h 190"/>
                <a:gd name="T18" fmla="*/ 0 w 415"/>
                <a:gd name="T19" fmla="*/ 14 h 190"/>
                <a:gd name="T20" fmla="*/ 0 w 415"/>
                <a:gd name="T21" fmla="*/ 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190">
                  <a:moveTo>
                    <a:pt x="0" y="14"/>
                  </a:moveTo>
                  <a:lnTo>
                    <a:pt x="415" y="0"/>
                  </a:lnTo>
                  <a:lnTo>
                    <a:pt x="407" y="190"/>
                  </a:lnTo>
                  <a:lnTo>
                    <a:pt x="379" y="42"/>
                  </a:lnTo>
                  <a:lnTo>
                    <a:pt x="268" y="56"/>
                  </a:lnTo>
                  <a:lnTo>
                    <a:pt x="238" y="141"/>
                  </a:lnTo>
                  <a:lnTo>
                    <a:pt x="204" y="63"/>
                  </a:lnTo>
                  <a:lnTo>
                    <a:pt x="83" y="7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2" name="Freeform 52"/>
            <p:cNvSpPr>
              <a:spLocks/>
            </p:cNvSpPr>
            <p:nvPr/>
          </p:nvSpPr>
          <p:spPr bwMode="auto">
            <a:xfrm>
              <a:off x="1102" y="2834"/>
              <a:ext cx="1721" cy="785"/>
            </a:xfrm>
            <a:custGeom>
              <a:avLst/>
              <a:gdLst>
                <a:gd name="T0" fmla="*/ 0 w 3440"/>
                <a:gd name="T1" fmla="*/ 452 h 1572"/>
                <a:gd name="T2" fmla="*/ 97 w 3440"/>
                <a:gd name="T3" fmla="*/ 445 h 1572"/>
                <a:gd name="T4" fmla="*/ 169 w 3440"/>
                <a:gd name="T5" fmla="*/ 367 h 1572"/>
                <a:gd name="T6" fmla="*/ 238 w 3440"/>
                <a:gd name="T7" fmla="*/ 472 h 1572"/>
                <a:gd name="T8" fmla="*/ 625 w 3440"/>
                <a:gd name="T9" fmla="*/ 486 h 1572"/>
                <a:gd name="T10" fmla="*/ 669 w 3440"/>
                <a:gd name="T11" fmla="*/ 389 h 1572"/>
                <a:gd name="T12" fmla="*/ 731 w 3440"/>
                <a:gd name="T13" fmla="*/ 472 h 1572"/>
                <a:gd name="T14" fmla="*/ 1160 w 3440"/>
                <a:gd name="T15" fmla="*/ 486 h 1572"/>
                <a:gd name="T16" fmla="*/ 1245 w 3440"/>
                <a:gd name="T17" fmla="*/ 375 h 1572"/>
                <a:gd name="T18" fmla="*/ 1330 w 3440"/>
                <a:gd name="T19" fmla="*/ 466 h 1572"/>
                <a:gd name="T20" fmla="*/ 1864 w 3440"/>
                <a:gd name="T21" fmla="*/ 472 h 1572"/>
                <a:gd name="T22" fmla="*/ 1942 w 3440"/>
                <a:gd name="T23" fmla="*/ 375 h 1572"/>
                <a:gd name="T24" fmla="*/ 2089 w 3440"/>
                <a:gd name="T25" fmla="*/ 472 h 1572"/>
                <a:gd name="T26" fmla="*/ 2349 w 3440"/>
                <a:gd name="T27" fmla="*/ 466 h 1572"/>
                <a:gd name="T28" fmla="*/ 2398 w 3440"/>
                <a:gd name="T29" fmla="*/ 375 h 1572"/>
                <a:gd name="T30" fmla="*/ 2525 w 3440"/>
                <a:gd name="T31" fmla="*/ 452 h 1572"/>
                <a:gd name="T32" fmla="*/ 2737 w 3440"/>
                <a:gd name="T33" fmla="*/ 472 h 1572"/>
                <a:gd name="T34" fmla="*/ 2785 w 3440"/>
                <a:gd name="T35" fmla="*/ 395 h 1572"/>
                <a:gd name="T36" fmla="*/ 2688 w 3440"/>
                <a:gd name="T37" fmla="*/ 268 h 1572"/>
                <a:gd name="T38" fmla="*/ 2575 w 3440"/>
                <a:gd name="T39" fmla="*/ 0 h 1572"/>
                <a:gd name="T40" fmla="*/ 2863 w 3440"/>
                <a:gd name="T41" fmla="*/ 438 h 1572"/>
                <a:gd name="T42" fmla="*/ 3109 w 3440"/>
                <a:gd name="T43" fmla="*/ 719 h 1572"/>
                <a:gd name="T44" fmla="*/ 3152 w 3440"/>
                <a:gd name="T45" fmla="*/ 939 h 1572"/>
                <a:gd name="T46" fmla="*/ 3061 w 3440"/>
                <a:gd name="T47" fmla="*/ 847 h 1572"/>
                <a:gd name="T48" fmla="*/ 2891 w 3440"/>
                <a:gd name="T49" fmla="*/ 1199 h 1572"/>
                <a:gd name="T50" fmla="*/ 3335 w 3440"/>
                <a:gd name="T51" fmla="*/ 1411 h 1572"/>
                <a:gd name="T52" fmla="*/ 3440 w 3440"/>
                <a:gd name="T53" fmla="*/ 1530 h 1572"/>
                <a:gd name="T54" fmla="*/ 2920 w 3440"/>
                <a:gd name="T55" fmla="*/ 1572 h 1572"/>
                <a:gd name="T56" fmla="*/ 2146 w 3440"/>
                <a:gd name="T57" fmla="*/ 1536 h 1572"/>
                <a:gd name="T58" fmla="*/ 2799 w 3440"/>
                <a:gd name="T59" fmla="*/ 1508 h 1572"/>
                <a:gd name="T60" fmla="*/ 2827 w 3440"/>
                <a:gd name="T61" fmla="*/ 1050 h 1572"/>
                <a:gd name="T62" fmla="*/ 2686 w 3440"/>
                <a:gd name="T63" fmla="*/ 982 h 1572"/>
                <a:gd name="T64" fmla="*/ 2708 w 3440"/>
                <a:gd name="T65" fmla="*/ 903 h 1572"/>
                <a:gd name="T66" fmla="*/ 2771 w 3440"/>
                <a:gd name="T67" fmla="*/ 931 h 1572"/>
                <a:gd name="T68" fmla="*/ 2799 w 3440"/>
                <a:gd name="T69" fmla="*/ 861 h 1572"/>
                <a:gd name="T70" fmla="*/ 2652 w 3440"/>
                <a:gd name="T71" fmla="*/ 748 h 1572"/>
                <a:gd name="T72" fmla="*/ 2607 w 3440"/>
                <a:gd name="T73" fmla="*/ 861 h 1572"/>
                <a:gd name="T74" fmla="*/ 2652 w 3440"/>
                <a:gd name="T75" fmla="*/ 883 h 1572"/>
                <a:gd name="T76" fmla="*/ 2629 w 3440"/>
                <a:gd name="T77" fmla="*/ 948 h 1572"/>
                <a:gd name="T78" fmla="*/ 2519 w 3440"/>
                <a:gd name="T79" fmla="*/ 911 h 1572"/>
                <a:gd name="T80" fmla="*/ 2519 w 3440"/>
                <a:gd name="T81" fmla="*/ 635 h 1572"/>
                <a:gd name="T82" fmla="*/ 2047 w 3440"/>
                <a:gd name="T83" fmla="*/ 649 h 1572"/>
                <a:gd name="T84" fmla="*/ 1991 w 3440"/>
                <a:gd name="T85" fmla="*/ 586 h 1572"/>
                <a:gd name="T86" fmla="*/ 1906 w 3440"/>
                <a:gd name="T87" fmla="*/ 655 h 1572"/>
                <a:gd name="T88" fmla="*/ 1568 w 3440"/>
                <a:gd name="T89" fmla="*/ 663 h 1572"/>
                <a:gd name="T90" fmla="*/ 1513 w 3440"/>
                <a:gd name="T91" fmla="*/ 901 h 1572"/>
                <a:gd name="T92" fmla="*/ 1322 w 3440"/>
                <a:gd name="T93" fmla="*/ 881 h 1572"/>
                <a:gd name="T94" fmla="*/ 1273 w 3440"/>
                <a:gd name="T95" fmla="*/ 790 h 1572"/>
                <a:gd name="T96" fmla="*/ 1189 w 3440"/>
                <a:gd name="T97" fmla="*/ 839 h 1572"/>
                <a:gd name="T98" fmla="*/ 943 w 3440"/>
                <a:gd name="T99" fmla="*/ 754 h 1572"/>
                <a:gd name="T100" fmla="*/ 929 w 3440"/>
                <a:gd name="T101" fmla="*/ 649 h 1572"/>
                <a:gd name="T102" fmla="*/ 590 w 3440"/>
                <a:gd name="T103" fmla="*/ 649 h 1572"/>
                <a:gd name="T104" fmla="*/ 534 w 3440"/>
                <a:gd name="T105" fmla="*/ 564 h 1572"/>
                <a:gd name="T106" fmla="*/ 478 w 3440"/>
                <a:gd name="T107" fmla="*/ 649 h 1572"/>
                <a:gd name="T108" fmla="*/ 232 w 3440"/>
                <a:gd name="T109" fmla="*/ 643 h 1572"/>
                <a:gd name="T110" fmla="*/ 0 w 3440"/>
                <a:gd name="T111" fmla="*/ 452 h 1572"/>
                <a:gd name="T112" fmla="*/ 0 w 3440"/>
                <a:gd name="T113" fmla="*/ 452 h 1572"/>
                <a:gd name="T114" fmla="*/ 0 w 3440"/>
                <a:gd name="T115" fmla="*/ 45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0" h="1572">
                  <a:moveTo>
                    <a:pt x="0" y="452"/>
                  </a:moveTo>
                  <a:lnTo>
                    <a:pt x="97" y="445"/>
                  </a:lnTo>
                  <a:lnTo>
                    <a:pt x="169" y="367"/>
                  </a:lnTo>
                  <a:lnTo>
                    <a:pt x="238" y="472"/>
                  </a:lnTo>
                  <a:lnTo>
                    <a:pt x="625" y="486"/>
                  </a:lnTo>
                  <a:lnTo>
                    <a:pt x="669" y="389"/>
                  </a:lnTo>
                  <a:lnTo>
                    <a:pt x="731" y="472"/>
                  </a:lnTo>
                  <a:lnTo>
                    <a:pt x="1160" y="486"/>
                  </a:lnTo>
                  <a:lnTo>
                    <a:pt x="1245" y="375"/>
                  </a:lnTo>
                  <a:lnTo>
                    <a:pt x="1330" y="466"/>
                  </a:lnTo>
                  <a:lnTo>
                    <a:pt x="1864" y="472"/>
                  </a:lnTo>
                  <a:lnTo>
                    <a:pt x="1942" y="375"/>
                  </a:lnTo>
                  <a:lnTo>
                    <a:pt x="2089" y="472"/>
                  </a:lnTo>
                  <a:lnTo>
                    <a:pt x="2349" y="466"/>
                  </a:lnTo>
                  <a:lnTo>
                    <a:pt x="2398" y="375"/>
                  </a:lnTo>
                  <a:lnTo>
                    <a:pt x="2525" y="452"/>
                  </a:lnTo>
                  <a:lnTo>
                    <a:pt x="2737" y="472"/>
                  </a:lnTo>
                  <a:lnTo>
                    <a:pt x="2785" y="395"/>
                  </a:lnTo>
                  <a:lnTo>
                    <a:pt x="2688" y="268"/>
                  </a:lnTo>
                  <a:lnTo>
                    <a:pt x="2575" y="0"/>
                  </a:lnTo>
                  <a:lnTo>
                    <a:pt x="2863" y="438"/>
                  </a:lnTo>
                  <a:lnTo>
                    <a:pt x="3109" y="719"/>
                  </a:lnTo>
                  <a:lnTo>
                    <a:pt x="3152" y="939"/>
                  </a:lnTo>
                  <a:lnTo>
                    <a:pt x="3061" y="847"/>
                  </a:lnTo>
                  <a:lnTo>
                    <a:pt x="2891" y="1199"/>
                  </a:lnTo>
                  <a:lnTo>
                    <a:pt x="3335" y="1411"/>
                  </a:lnTo>
                  <a:lnTo>
                    <a:pt x="3440" y="1530"/>
                  </a:lnTo>
                  <a:lnTo>
                    <a:pt x="2920" y="1572"/>
                  </a:lnTo>
                  <a:lnTo>
                    <a:pt x="2146" y="1536"/>
                  </a:lnTo>
                  <a:lnTo>
                    <a:pt x="2799" y="1508"/>
                  </a:lnTo>
                  <a:lnTo>
                    <a:pt x="2827" y="1050"/>
                  </a:lnTo>
                  <a:lnTo>
                    <a:pt x="2686" y="982"/>
                  </a:lnTo>
                  <a:lnTo>
                    <a:pt x="2708" y="903"/>
                  </a:lnTo>
                  <a:lnTo>
                    <a:pt x="2771" y="931"/>
                  </a:lnTo>
                  <a:lnTo>
                    <a:pt x="2799" y="861"/>
                  </a:lnTo>
                  <a:lnTo>
                    <a:pt x="2652" y="748"/>
                  </a:lnTo>
                  <a:lnTo>
                    <a:pt x="2607" y="861"/>
                  </a:lnTo>
                  <a:lnTo>
                    <a:pt x="2652" y="883"/>
                  </a:lnTo>
                  <a:lnTo>
                    <a:pt x="2629" y="948"/>
                  </a:lnTo>
                  <a:lnTo>
                    <a:pt x="2519" y="911"/>
                  </a:lnTo>
                  <a:lnTo>
                    <a:pt x="2519" y="635"/>
                  </a:lnTo>
                  <a:lnTo>
                    <a:pt x="2047" y="649"/>
                  </a:lnTo>
                  <a:lnTo>
                    <a:pt x="1991" y="586"/>
                  </a:lnTo>
                  <a:lnTo>
                    <a:pt x="1906" y="655"/>
                  </a:lnTo>
                  <a:lnTo>
                    <a:pt x="1568" y="663"/>
                  </a:lnTo>
                  <a:lnTo>
                    <a:pt x="1513" y="901"/>
                  </a:lnTo>
                  <a:lnTo>
                    <a:pt x="1322" y="881"/>
                  </a:lnTo>
                  <a:lnTo>
                    <a:pt x="1273" y="790"/>
                  </a:lnTo>
                  <a:lnTo>
                    <a:pt x="1189" y="839"/>
                  </a:lnTo>
                  <a:lnTo>
                    <a:pt x="943" y="754"/>
                  </a:lnTo>
                  <a:lnTo>
                    <a:pt x="929" y="649"/>
                  </a:lnTo>
                  <a:lnTo>
                    <a:pt x="590" y="649"/>
                  </a:lnTo>
                  <a:lnTo>
                    <a:pt x="534" y="564"/>
                  </a:lnTo>
                  <a:lnTo>
                    <a:pt x="478" y="649"/>
                  </a:lnTo>
                  <a:lnTo>
                    <a:pt x="232" y="643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3" name="Freeform 53"/>
            <p:cNvSpPr>
              <a:spLocks/>
            </p:cNvSpPr>
            <p:nvPr/>
          </p:nvSpPr>
          <p:spPr bwMode="auto">
            <a:xfrm>
              <a:off x="1043" y="2528"/>
              <a:ext cx="1396" cy="243"/>
            </a:xfrm>
            <a:custGeom>
              <a:avLst/>
              <a:gdLst>
                <a:gd name="T0" fmla="*/ 0 w 2793"/>
                <a:gd name="T1" fmla="*/ 77 h 486"/>
                <a:gd name="T2" fmla="*/ 20 w 2793"/>
                <a:gd name="T3" fmla="*/ 422 h 486"/>
                <a:gd name="T4" fmla="*/ 119 w 2793"/>
                <a:gd name="T5" fmla="*/ 486 h 486"/>
                <a:gd name="T6" fmla="*/ 2777 w 2793"/>
                <a:gd name="T7" fmla="*/ 486 h 486"/>
                <a:gd name="T8" fmla="*/ 2793 w 2793"/>
                <a:gd name="T9" fmla="*/ 182 h 486"/>
                <a:gd name="T10" fmla="*/ 2722 w 2793"/>
                <a:gd name="T11" fmla="*/ 0 h 486"/>
                <a:gd name="T12" fmla="*/ 2666 w 2793"/>
                <a:gd name="T13" fmla="*/ 379 h 486"/>
                <a:gd name="T14" fmla="*/ 97 w 2793"/>
                <a:gd name="T15" fmla="*/ 373 h 486"/>
                <a:gd name="T16" fmla="*/ 0 w 2793"/>
                <a:gd name="T17" fmla="*/ 77 h 486"/>
                <a:gd name="T18" fmla="*/ 0 w 2793"/>
                <a:gd name="T19" fmla="*/ 77 h 486"/>
                <a:gd name="T20" fmla="*/ 0 w 2793"/>
                <a:gd name="T21" fmla="*/ 7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3" h="486">
                  <a:moveTo>
                    <a:pt x="0" y="77"/>
                  </a:moveTo>
                  <a:lnTo>
                    <a:pt x="20" y="422"/>
                  </a:lnTo>
                  <a:lnTo>
                    <a:pt x="119" y="486"/>
                  </a:lnTo>
                  <a:lnTo>
                    <a:pt x="2777" y="486"/>
                  </a:lnTo>
                  <a:lnTo>
                    <a:pt x="2793" y="182"/>
                  </a:lnTo>
                  <a:lnTo>
                    <a:pt x="2722" y="0"/>
                  </a:lnTo>
                  <a:lnTo>
                    <a:pt x="2666" y="379"/>
                  </a:lnTo>
                  <a:lnTo>
                    <a:pt x="97" y="37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4" name="Freeform 54"/>
            <p:cNvSpPr>
              <a:spLocks/>
            </p:cNvSpPr>
            <p:nvPr/>
          </p:nvSpPr>
          <p:spPr bwMode="auto">
            <a:xfrm>
              <a:off x="944" y="2763"/>
              <a:ext cx="1421" cy="304"/>
            </a:xfrm>
            <a:custGeom>
              <a:avLst/>
              <a:gdLst>
                <a:gd name="T0" fmla="*/ 261 w 2843"/>
                <a:gd name="T1" fmla="*/ 58 h 607"/>
                <a:gd name="T2" fmla="*/ 677 w 2843"/>
                <a:gd name="T3" fmla="*/ 93 h 607"/>
                <a:gd name="T4" fmla="*/ 1231 w 2843"/>
                <a:gd name="T5" fmla="*/ 113 h 607"/>
                <a:gd name="T6" fmla="*/ 2041 w 2843"/>
                <a:gd name="T7" fmla="*/ 127 h 607"/>
                <a:gd name="T8" fmla="*/ 2583 w 2843"/>
                <a:gd name="T9" fmla="*/ 127 h 607"/>
                <a:gd name="T10" fmla="*/ 2843 w 2843"/>
                <a:gd name="T11" fmla="*/ 99 h 607"/>
                <a:gd name="T12" fmla="*/ 2591 w 2843"/>
                <a:gd name="T13" fmla="*/ 185 h 607"/>
                <a:gd name="T14" fmla="*/ 2611 w 2843"/>
                <a:gd name="T15" fmla="*/ 312 h 607"/>
                <a:gd name="T16" fmla="*/ 2688 w 2843"/>
                <a:gd name="T17" fmla="*/ 459 h 607"/>
                <a:gd name="T18" fmla="*/ 2561 w 2843"/>
                <a:gd name="T19" fmla="*/ 332 h 607"/>
                <a:gd name="T20" fmla="*/ 2520 w 2843"/>
                <a:gd name="T21" fmla="*/ 177 h 607"/>
                <a:gd name="T22" fmla="*/ 2196 w 2843"/>
                <a:gd name="T23" fmla="*/ 185 h 607"/>
                <a:gd name="T24" fmla="*/ 2204 w 2843"/>
                <a:gd name="T25" fmla="*/ 445 h 607"/>
                <a:gd name="T26" fmla="*/ 2112 w 2843"/>
                <a:gd name="T27" fmla="*/ 198 h 607"/>
                <a:gd name="T28" fmla="*/ 1618 w 2843"/>
                <a:gd name="T29" fmla="*/ 171 h 607"/>
                <a:gd name="T30" fmla="*/ 1563 w 2843"/>
                <a:gd name="T31" fmla="*/ 423 h 607"/>
                <a:gd name="T32" fmla="*/ 1527 w 2843"/>
                <a:gd name="T33" fmla="*/ 171 h 607"/>
                <a:gd name="T34" fmla="*/ 1134 w 2843"/>
                <a:gd name="T35" fmla="*/ 163 h 607"/>
                <a:gd name="T36" fmla="*/ 1092 w 2843"/>
                <a:gd name="T37" fmla="*/ 332 h 607"/>
                <a:gd name="T38" fmla="*/ 993 w 2843"/>
                <a:gd name="T39" fmla="*/ 466 h 607"/>
                <a:gd name="T40" fmla="*/ 1063 w 2843"/>
                <a:gd name="T41" fmla="*/ 157 h 607"/>
                <a:gd name="T42" fmla="*/ 614 w 2843"/>
                <a:gd name="T43" fmla="*/ 157 h 607"/>
                <a:gd name="T44" fmla="*/ 521 w 2843"/>
                <a:gd name="T45" fmla="*/ 312 h 607"/>
                <a:gd name="T46" fmla="*/ 459 w 2843"/>
                <a:gd name="T47" fmla="*/ 403 h 607"/>
                <a:gd name="T48" fmla="*/ 501 w 2843"/>
                <a:gd name="T49" fmla="*/ 141 h 607"/>
                <a:gd name="T50" fmla="*/ 240 w 2843"/>
                <a:gd name="T51" fmla="*/ 93 h 607"/>
                <a:gd name="T52" fmla="*/ 155 w 2843"/>
                <a:gd name="T53" fmla="*/ 312 h 607"/>
                <a:gd name="T54" fmla="*/ 58 w 2843"/>
                <a:gd name="T55" fmla="*/ 459 h 607"/>
                <a:gd name="T56" fmla="*/ 92 w 2843"/>
                <a:gd name="T57" fmla="*/ 564 h 607"/>
                <a:gd name="T58" fmla="*/ 233 w 2843"/>
                <a:gd name="T59" fmla="*/ 600 h 607"/>
                <a:gd name="T60" fmla="*/ 86 w 2843"/>
                <a:gd name="T61" fmla="*/ 607 h 607"/>
                <a:gd name="T62" fmla="*/ 0 w 2843"/>
                <a:gd name="T63" fmla="*/ 459 h 607"/>
                <a:gd name="T64" fmla="*/ 163 w 2843"/>
                <a:gd name="T65" fmla="*/ 191 h 607"/>
                <a:gd name="T66" fmla="*/ 219 w 2843"/>
                <a:gd name="T67" fmla="*/ 0 h 607"/>
                <a:gd name="T68" fmla="*/ 261 w 2843"/>
                <a:gd name="T69" fmla="*/ 58 h 607"/>
                <a:gd name="T70" fmla="*/ 261 w 2843"/>
                <a:gd name="T71" fmla="*/ 58 h 607"/>
                <a:gd name="T72" fmla="*/ 261 w 2843"/>
                <a:gd name="T73" fmla="*/ 5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3" h="607">
                  <a:moveTo>
                    <a:pt x="261" y="58"/>
                  </a:moveTo>
                  <a:lnTo>
                    <a:pt x="677" y="93"/>
                  </a:lnTo>
                  <a:lnTo>
                    <a:pt x="1231" y="113"/>
                  </a:lnTo>
                  <a:lnTo>
                    <a:pt x="2041" y="127"/>
                  </a:lnTo>
                  <a:lnTo>
                    <a:pt x="2583" y="127"/>
                  </a:lnTo>
                  <a:lnTo>
                    <a:pt x="2843" y="99"/>
                  </a:lnTo>
                  <a:lnTo>
                    <a:pt x="2591" y="185"/>
                  </a:lnTo>
                  <a:lnTo>
                    <a:pt x="2611" y="312"/>
                  </a:lnTo>
                  <a:lnTo>
                    <a:pt x="2688" y="459"/>
                  </a:lnTo>
                  <a:lnTo>
                    <a:pt x="2561" y="332"/>
                  </a:lnTo>
                  <a:lnTo>
                    <a:pt x="2520" y="177"/>
                  </a:lnTo>
                  <a:lnTo>
                    <a:pt x="2196" y="185"/>
                  </a:lnTo>
                  <a:lnTo>
                    <a:pt x="2204" y="445"/>
                  </a:lnTo>
                  <a:lnTo>
                    <a:pt x="2112" y="198"/>
                  </a:lnTo>
                  <a:lnTo>
                    <a:pt x="1618" y="171"/>
                  </a:lnTo>
                  <a:lnTo>
                    <a:pt x="1563" y="423"/>
                  </a:lnTo>
                  <a:lnTo>
                    <a:pt x="1527" y="171"/>
                  </a:lnTo>
                  <a:lnTo>
                    <a:pt x="1134" y="163"/>
                  </a:lnTo>
                  <a:lnTo>
                    <a:pt x="1092" y="332"/>
                  </a:lnTo>
                  <a:lnTo>
                    <a:pt x="993" y="466"/>
                  </a:lnTo>
                  <a:lnTo>
                    <a:pt x="1063" y="157"/>
                  </a:lnTo>
                  <a:lnTo>
                    <a:pt x="614" y="157"/>
                  </a:lnTo>
                  <a:lnTo>
                    <a:pt x="521" y="312"/>
                  </a:lnTo>
                  <a:lnTo>
                    <a:pt x="459" y="403"/>
                  </a:lnTo>
                  <a:lnTo>
                    <a:pt x="501" y="141"/>
                  </a:lnTo>
                  <a:lnTo>
                    <a:pt x="240" y="93"/>
                  </a:lnTo>
                  <a:lnTo>
                    <a:pt x="155" y="312"/>
                  </a:lnTo>
                  <a:lnTo>
                    <a:pt x="58" y="459"/>
                  </a:lnTo>
                  <a:lnTo>
                    <a:pt x="92" y="564"/>
                  </a:lnTo>
                  <a:lnTo>
                    <a:pt x="233" y="600"/>
                  </a:lnTo>
                  <a:lnTo>
                    <a:pt x="86" y="607"/>
                  </a:lnTo>
                  <a:lnTo>
                    <a:pt x="0" y="459"/>
                  </a:lnTo>
                  <a:lnTo>
                    <a:pt x="163" y="191"/>
                  </a:lnTo>
                  <a:lnTo>
                    <a:pt x="219" y="0"/>
                  </a:lnTo>
                  <a:lnTo>
                    <a:pt x="261" y="58"/>
                  </a:lnTo>
                  <a:lnTo>
                    <a:pt x="261" y="58"/>
                  </a:lnTo>
                  <a:lnTo>
                    <a:pt x="261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5" name="Freeform 55"/>
            <p:cNvSpPr>
              <a:spLocks/>
            </p:cNvSpPr>
            <p:nvPr/>
          </p:nvSpPr>
          <p:spPr bwMode="auto">
            <a:xfrm>
              <a:off x="1035" y="3155"/>
              <a:ext cx="813" cy="468"/>
            </a:xfrm>
            <a:custGeom>
              <a:avLst/>
              <a:gdLst>
                <a:gd name="T0" fmla="*/ 873 w 1626"/>
                <a:gd name="T1" fmla="*/ 365 h 937"/>
                <a:gd name="T2" fmla="*/ 1076 w 1626"/>
                <a:gd name="T3" fmla="*/ 751 h 937"/>
                <a:gd name="T4" fmla="*/ 1078 w 1626"/>
                <a:gd name="T5" fmla="*/ 0 h 937"/>
                <a:gd name="T6" fmla="*/ 1253 w 1626"/>
                <a:gd name="T7" fmla="*/ 661 h 937"/>
                <a:gd name="T8" fmla="*/ 1626 w 1626"/>
                <a:gd name="T9" fmla="*/ 738 h 937"/>
                <a:gd name="T10" fmla="*/ 1169 w 1626"/>
                <a:gd name="T11" fmla="*/ 774 h 937"/>
                <a:gd name="T12" fmla="*/ 1098 w 1626"/>
                <a:gd name="T13" fmla="*/ 824 h 937"/>
                <a:gd name="T14" fmla="*/ 1253 w 1626"/>
                <a:gd name="T15" fmla="*/ 887 h 937"/>
                <a:gd name="T16" fmla="*/ 1064 w 1626"/>
                <a:gd name="T17" fmla="*/ 937 h 937"/>
                <a:gd name="T18" fmla="*/ 0 w 1626"/>
                <a:gd name="T19" fmla="*/ 838 h 937"/>
                <a:gd name="T20" fmla="*/ 810 w 1626"/>
                <a:gd name="T21" fmla="*/ 865 h 937"/>
                <a:gd name="T22" fmla="*/ 810 w 1626"/>
                <a:gd name="T23" fmla="*/ 563 h 937"/>
                <a:gd name="T24" fmla="*/ 873 w 1626"/>
                <a:gd name="T25" fmla="*/ 365 h 937"/>
                <a:gd name="T26" fmla="*/ 873 w 1626"/>
                <a:gd name="T27" fmla="*/ 365 h 937"/>
                <a:gd name="T28" fmla="*/ 873 w 1626"/>
                <a:gd name="T29" fmla="*/ 36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6" h="937">
                  <a:moveTo>
                    <a:pt x="873" y="365"/>
                  </a:moveTo>
                  <a:lnTo>
                    <a:pt x="1076" y="751"/>
                  </a:lnTo>
                  <a:lnTo>
                    <a:pt x="1078" y="0"/>
                  </a:lnTo>
                  <a:lnTo>
                    <a:pt x="1253" y="661"/>
                  </a:lnTo>
                  <a:lnTo>
                    <a:pt x="1626" y="738"/>
                  </a:lnTo>
                  <a:lnTo>
                    <a:pt x="1169" y="774"/>
                  </a:lnTo>
                  <a:lnTo>
                    <a:pt x="1098" y="824"/>
                  </a:lnTo>
                  <a:lnTo>
                    <a:pt x="1253" y="887"/>
                  </a:lnTo>
                  <a:lnTo>
                    <a:pt x="1064" y="937"/>
                  </a:lnTo>
                  <a:lnTo>
                    <a:pt x="0" y="838"/>
                  </a:lnTo>
                  <a:lnTo>
                    <a:pt x="810" y="865"/>
                  </a:lnTo>
                  <a:lnTo>
                    <a:pt x="810" y="563"/>
                  </a:lnTo>
                  <a:lnTo>
                    <a:pt x="873" y="365"/>
                  </a:lnTo>
                  <a:lnTo>
                    <a:pt x="873" y="365"/>
                  </a:lnTo>
                  <a:lnTo>
                    <a:pt x="873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6" name="Freeform 56"/>
            <p:cNvSpPr>
              <a:spLocks/>
            </p:cNvSpPr>
            <p:nvPr/>
          </p:nvSpPr>
          <p:spPr bwMode="auto">
            <a:xfrm>
              <a:off x="930" y="3310"/>
              <a:ext cx="453" cy="253"/>
            </a:xfrm>
            <a:custGeom>
              <a:avLst/>
              <a:gdLst>
                <a:gd name="T0" fmla="*/ 190 w 907"/>
                <a:gd name="T1" fmla="*/ 0 h 506"/>
                <a:gd name="T2" fmla="*/ 0 w 907"/>
                <a:gd name="T3" fmla="*/ 232 h 506"/>
                <a:gd name="T4" fmla="*/ 41 w 907"/>
                <a:gd name="T5" fmla="*/ 506 h 506"/>
                <a:gd name="T6" fmla="*/ 57 w 907"/>
                <a:gd name="T7" fmla="*/ 260 h 506"/>
                <a:gd name="T8" fmla="*/ 907 w 907"/>
                <a:gd name="T9" fmla="*/ 266 h 506"/>
                <a:gd name="T10" fmla="*/ 99 w 907"/>
                <a:gd name="T11" fmla="*/ 204 h 506"/>
                <a:gd name="T12" fmla="*/ 190 w 907"/>
                <a:gd name="T13" fmla="*/ 0 h 506"/>
                <a:gd name="T14" fmla="*/ 190 w 907"/>
                <a:gd name="T15" fmla="*/ 0 h 506"/>
                <a:gd name="T16" fmla="*/ 190 w 907"/>
                <a:gd name="T17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506">
                  <a:moveTo>
                    <a:pt x="190" y="0"/>
                  </a:moveTo>
                  <a:lnTo>
                    <a:pt x="0" y="232"/>
                  </a:lnTo>
                  <a:lnTo>
                    <a:pt x="41" y="506"/>
                  </a:lnTo>
                  <a:lnTo>
                    <a:pt x="57" y="260"/>
                  </a:lnTo>
                  <a:lnTo>
                    <a:pt x="907" y="266"/>
                  </a:lnTo>
                  <a:lnTo>
                    <a:pt x="99" y="204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7" name="Freeform 57"/>
            <p:cNvSpPr>
              <a:spLocks/>
            </p:cNvSpPr>
            <p:nvPr/>
          </p:nvSpPr>
          <p:spPr bwMode="auto">
            <a:xfrm>
              <a:off x="2042" y="3310"/>
              <a:ext cx="464" cy="271"/>
            </a:xfrm>
            <a:custGeom>
              <a:avLst/>
              <a:gdLst>
                <a:gd name="T0" fmla="*/ 0 w 929"/>
                <a:gd name="T1" fmla="*/ 0 h 541"/>
                <a:gd name="T2" fmla="*/ 8 w 929"/>
                <a:gd name="T3" fmla="*/ 500 h 541"/>
                <a:gd name="T4" fmla="*/ 50 w 929"/>
                <a:gd name="T5" fmla="*/ 77 h 541"/>
                <a:gd name="T6" fmla="*/ 169 w 929"/>
                <a:gd name="T7" fmla="*/ 210 h 541"/>
                <a:gd name="T8" fmla="*/ 191 w 929"/>
                <a:gd name="T9" fmla="*/ 541 h 541"/>
                <a:gd name="T10" fmla="*/ 218 w 929"/>
                <a:gd name="T11" fmla="*/ 196 h 541"/>
                <a:gd name="T12" fmla="*/ 929 w 929"/>
                <a:gd name="T13" fmla="*/ 133 h 541"/>
                <a:gd name="T14" fmla="*/ 191 w 929"/>
                <a:gd name="T15" fmla="*/ 140 h 541"/>
                <a:gd name="T16" fmla="*/ 0 w 929"/>
                <a:gd name="T17" fmla="*/ 0 h 541"/>
                <a:gd name="T18" fmla="*/ 0 w 929"/>
                <a:gd name="T19" fmla="*/ 0 h 541"/>
                <a:gd name="T20" fmla="*/ 0 w 929"/>
                <a:gd name="T2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9" h="541">
                  <a:moveTo>
                    <a:pt x="0" y="0"/>
                  </a:moveTo>
                  <a:lnTo>
                    <a:pt x="8" y="500"/>
                  </a:lnTo>
                  <a:lnTo>
                    <a:pt x="50" y="77"/>
                  </a:lnTo>
                  <a:lnTo>
                    <a:pt x="169" y="210"/>
                  </a:lnTo>
                  <a:lnTo>
                    <a:pt x="191" y="541"/>
                  </a:lnTo>
                  <a:lnTo>
                    <a:pt x="218" y="196"/>
                  </a:lnTo>
                  <a:lnTo>
                    <a:pt x="929" y="133"/>
                  </a:lnTo>
                  <a:lnTo>
                    <a:pt x="191" y="1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8" name="Freeform 58"/>
            <p:cNvSpPr>
              <a:spLocks/>
            </p:cNvSpPr>
            <p:nvPr/>
          </p:nvSpPr>
          <p:spPr bwMode="auto">
            <a:xfrm>
              <a:off x="1643" y="3266"/>
              <a:ext cx="186" cy="204"/>
            </a:xfrm>
            <a:custGeom>
              <a:avLst/>
              <a:gdLst>
                <a:gd name="T0" fmla="*/ 371 w 371"/>
                <a:gd name="T1" fmla="*/ 135 h 409"/>
                <a:gd name="T2" fmla="*/ 0 w 371"/>
                <a:gd name="T3" fmla="*/ 0 h 409"/>
                <a:gd name="T4" fmla="*/ 14 w 371"/>
                <a:gd name="T5" fmla="*/ 409 h 409"/>
                <a:gd name="T6" fmla="*/ 365 w 371"/>
                <a:gd name="T7" fmla="*/ 409 h 409"/>
                <a:gd name="T8" fmla="*/ 77 w 371"/>
                <a:gd name="T9" fmla="*/ 373 h 409"/>
                <a:gd name="T10" fmla="*/ 57 w 371"/>
                <a:gd name="T11" fmla="*/ 70 h 409"/>
                <a:gd name="T12" fmla="*/ 371 w 371"/>
                <a:gd name="T13" fmla="*/ 135 h 409"/>
                <a:gd name="T14" fmla="*/ 371 w 371"/>
                <a:gd name="T15" fmla="*/ 135 h 409"/>
                <a:gd name="T16" fmla="*/ 371 w 371"/>
                <a:gd name="T17" fmla="*/ 13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409">
                  <a:moveTo>
                    <a:pt x="371" y="135"/>
                  </a:moveTo>
                  <a:lnTo>
                    <a:pt x="0" y="0"/>
                  </a:lnTo>
                  <a:lnTo>
                    <a:pt x="14" y="409"/>
                  </a:lnTo>
                  <a:lnTo>
                    <a:pt x="365" y="409"/>
                  </a:lnTo>
                  <a:lnTo>
                    <a:pt x="77" y="373"/>
                  </a:lnTo>
                  <a:lnTo>
                    <a:pt x="57" y="70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9" name="Freeform 59"/>
            <p:cNvSpPr>
              <a:spLocks/>
            </p:cNvSpPr>
            <p:nvPr/>
          </p:nvSpPr>
          <p:spPr bwMode="auto">
            <a:xfrm>
              <a:off x="1057" y="3105"/>
              <a:ext cx="158" cy="264"/>
            </a:xfrm>
            <a:custGeom>
              <a:avLst/>
              <a:gdLst>
                <a:gd name="T0" fmla="*/ 7 w 316"/>
                <a:gd name="T1" fmla="*/ 0 h 528"/>
                <a:gd name="T2" fmla="*/ 0 w 316"/>
                <a:gd name="T3" fmla="*/ 387 h 528"/>
                <a:gd name="T4" fmla="*/ 203 w 316"/>
                <a:gd name="T5" fmla="*/ 401 h 528"/>
                <a:gd name="T6" fmla="*/ 233 w 316"/>
                <a:gd name="T7" fmla="*/ 528 h 528"/>
                <a:gd name="T8" fmla="*/ 247 w 316"/>
                <a:gd name="T9" fmla="*/ 401 h 528"/>
                <a:gd name="T10" fmla="*/ 316 w 316"/>
                <a:gd name="T11" fmla="*/ 422 h 528"/>
                <a:gd name="T12" fmla="*/ 302 w 316"/>
                <a:gd name="T13" fmla="*/ 274 h 528"/>
                <a:gd name="T14" fmla="*/ 141 w 316"/>
                <a:gd name="T15" fmla="*/ 260 h 528"/>
                <a:gd name="T16" fmla="*/ 141 w 316"/>
                <a:gd name="T17" fmla="*/ 351 h 528"/>
                <a:gd name="T18" fmla="*/ 64 w 316"/>
                <a:gd name="T19" fmla="*/ 351 h 528"/>
                <a:gd name="T20" fmla="*/ 7 w 316"/>
                <a:gd name="T21" fmla="*/ 0 h 528"/>
                <a:gd name="T22" fmla="*/ 7 w 316"/>
                <a:gd name="T23" fmla="*/ 0 h 528"/>
                <a:gd name="T24" fmla="*/ 7 w 316"/>
                <a:gd name="T2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6" h="528">
                  <a:moveTo>
                    <a:pt x="7" y="0"/>
                  </a:moveTo>
                  <a:lnTo>
                    <a:pt x="0" y="387"/>
                  </a:lnTo>
                  <a:lnTo>
                    <a:pt x="203" y="401"/>
                  </a:lnTo>
                  <a:lnTo>
                    <a:pt x="233" y="528"/>
                  </a:lnTo>
                  <a:lnTo>
                    <a:pt x="247" y="401"/>
                  </a:lnTo>
                  <a:lnTo>
                    <a:pt x="316" y="422"/>
                  </a:lnTo>
                  <a:lnTo>
                    <a:pt x="302" y="274"/>
                  </a:lnTo>
                  <a:lnTo>
                    <a:pt x="141" y="260"/>
                  </a:lnTo>
                  <a:lnTo>
                    <a:pt x="141" y="351"/>
                  </a:lnTo>
                  <a:lnTo>
                    <a:pt x="64" y="35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0" name="Freeform 60"/>
            <p:cNvSpPr>
              <a:spLocks/>
            </p:cNvSpPr>
            <p:nvPr/>
          </p:nvSpPr>
          <p:spPr bwMode="auto">
            <a:xfrm>
              <a:off x="1328" y="3211"/>
              <a:ext cx="112" cy="148"/>
            </a:xfrm>
            <a:custGeom>
              <a:avLst/>
              <a:gdLst>
                <a:gd name="T0" fmla="*/ 112 w 225"/>
                <a:gd name="T1" fmla="*/ 296 h 296"/>
                <a:gd name="T2" fmla="*/ 126 w 225"/>
                <a:gd name="T3" fmla="*/ 141 h 296"/>
                <a:gd name="T4" fmla="*/ 211 w 225"/>
                <a:gd name="T5" fmla="*/ 141 h 296"/>
                <a:gd name="T6" fmla="*/ 225 w 225"/>
                <a:gd name="T7" fmla="*/ 22 h 296"/>
                <a:gd name="T8" fmla="*/ 0 w 225"/>
                <a:gd name="T9" fmla="*/ 0 h 296"/>
                <a:gd name="T10" fmla="*/ 0 w 225"/>
                <a:gd name="T11" fmla="*/ 107 h 296"/>
                <a:gd name="T12" fmla="*/ 70 w 225"/>
                <a:gd name="T13" fmla="*/ 121 h 296"/>
                <a:gd name="T14" fmla="*/ 112 w 225"/>
                <a:gd name="T15" fmla="*/ 296 h 296"/>
                <a:gd name="T16" fmla="*/ 112 w 225"/>
                <a:gd name="T17" fmla="*/ 296 h 296"/>
                <a:gd name="T18" fmla="*/ 112 w 225"/>
                <a:gd name="T1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96">
                  <a:moveTo>
                    <a:pt x="112" y="296"/>
                  </a:moveTo>
                  <a:lnTo>
                    <a:pt x="126" y="141"/>
                  </a:lnTo>
                  <a:lnTo>
                    <a:pt x="211" y="141"/>
                  </a:lnTo>
                  <a:lnTo>
                    <a:pt x="225" y="2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0" y="121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2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1" name="Freeform 61"/>
            <p:cNvSpPr>
              <a:spLocks/>
            </p:cNvSpPr>
            <p:nvPr/>
          </p:nvSpPr>
          <p:spPr bwMode="auto">
            <a:xfrm>
              <a:off x="1898" y="3176"/>
              <a:ext cx="147" cy="373"/>
            </a:xfrm>
            <a:custGeom>
              <a:avLst/>
              <a:gdLst>
                <a:gd name="T0" fmla="*/ 64 w 296"/>
                <a:gd name="T1" fmla="*/ 97 h 746"/>
                <a:gd name="T2" fmla="*/ 70 w 296"/>
                <a:gd name="T3" fmla="*/ 387 h 746"/>
                <a:gd name="T4" fmla="*/ 296 w 296"/>
                <a:gd name="T5" fmla="*/ 408 h 746"/>
                <a:gd name="T6" fmla="*/ 204 w 296"/>
                <a:gd name="T7" fmla="*/ 456 h 746"/>
                <a:gd name="T8" fmla="*/ 183 w 296"/>
                <a:gd name="T9" fmla="*/ 619 h 746"/>
                <a:gd name="T10" fmla="*/ 155 w 296"/>
                <a:gd name="T11" fmla="*/ 464 h 746"/>
                <a:gd name="T12" fmla="*/ 84 w 296"/>
                <a:gd name="T13" fmla="*/ 472 h 746"/>
                <a:gd name="T14" fmla="*/ 77 w 296"/>
                <a:gd name="T15" fmla="*/ 704 h 746"/>
                <a:gd name="T16" fmla="*/ 252 w 296"/>
                <a:gd name="T17" fmla="*/ 746 h 746"/>
                <a:gd name="T18" fmla="*/ 0 w 296"/>
                <a:gd name="T19" fmla="*/ 732 h 746"/>
                <a:gd name="T20" fmla="*/ 6 w 296"/>
                <a:gd name="T21" fmla="*/ 0 h 746"/>
                <a:gd name="T22" fmla="*/ 64 w 296"/>
                <a:gd name="T23" fmla="*/ 97 h 746"/>
                <a:gd name="T24" fmla="*/ 64 w 296"/>
                <a:gd name="T25" fmla="*/ 97 h 746"/>
                <a:gd name="T26" fmla="*/ 64 w 296"/>
                <a:gd name="T27" fmla="*/ 97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746">
                  <a:moveTo>
                    <a:pt x="64" y="97"/>
                  </a:moveTo>
                  <a:lnTo>
                    <a:pt x="70" y="387"/>
                  </a:lnTo>
                  <a:lnTo>
                    <a:pt x="296" y="408"/>
                  </a:lnTo>
                  <a:lnTo>
                    <a:pt x="204" y="456"/>
                  </a:lnTo>
                  <a:lnTo>
                    <a:pt x="183" y="619"/>
                  </a:lnTo>
                  <a:lnTo>
                    <a:pt x="155" y="464"/>
                  </a:lnTo>
                  <a:lnTo>
                    <a:pt x="84" y="472"/>
                  </a:lnTo>
                  <a:lnTo>
                    <a:pt x="77" y="704"/>
                  </a:lnTo>
                  <a:lnTo>
                    <a:pt x="252" y="746"/>
                  </a:lnTo>
                  <a:lnTo>
                    <a:pt x="0" y="732"/>
                  </a:lnTo>
                  <a:lnTo>
                    <a:pt x="6" y="0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2" name="Freeform 62"/>
            <p:cNvSpPr>
              <a:spLocks/>
            </p:cNvSpPr>
            <p:nvPr/>
          </p:nvSpPr>
          <p:spPr bwMode="auto">
            <a:xfrm>
              <a:off x="1246" y="3306"/>
              <a:ext cx="306" cy="102"/>
            </a:xfrm>
            <a:custGeom>
              <a:avLst/>
              <a:gdLst>
                <a:gd name="T0" fmla="*/ 0 w 611"/>
                <a:gd name="T1" fmla="*/ 0 h 204"/>
                <a:gd name="T2" fmla="*/ 443 w 611"/>
                <a:gd name="T3" fmla="*/ 0 h 204"/>
                <a:gd name="T4" fmla="*/ 506 w 611"/>
                <a:gd name="T5" fmla="*/ 57 h 204"/>
                <a:gd name="T6" fmla="*/ 611 w 611"/>
                <a:gd name="T7" fmla="*/ 63 h 204"/>
                <a:gd name="T8" fmla="*/ 584 w 611"/>
                <a:gd name="T9" fmla="*/ 204 h 204"/>
                <a:gd name="T10" fmla="*/ 550 w 611"/>
                <a:gd name="T11" fmla="*/ 113 h 204"/>
                <a:gd name="T12" fmla="*/ 436 w 611"/>
                <a:gd name="T13" fmla="*/ 105 h 204"/>
                <a:gd name="T14" fmla="*/ 423 w 611"/>
                <a:gd name="T15" fmla="*/ 42 h 204"/>
                <a:gd name="T16" fmla="*/ 0 w 611"/>
                <a:gd name="T17" fmla="*/ 0 h 204"/>
                <a:gd name="T18" fmla="*/ 0 w 611"/>
                <a:gd name="T19" fmla="*/ 0 h 204"/>
                <a:gd name="T20" fmla="*/ 0 w 611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204">
                  <a:moveTo>
                    <a:pt x="0" y="0"/>
                  </a:moveTo>
                  <a:lnTo>
                    <a:pt x="443" y="0"/>
                  </a:lnTo>
                  <a:lnTo>
                    <a:pt x="506" y="57"/>
                  </a:lnTo>
                  <a:lnTo>
                    <a:pt x="611" y="63"/>
                  </a:lnTo>
                  <a:lnTo>
                    <a:pt x="584" y="204"/>
                  </a:lnTo>
                  <a:lnTo>
                    <a:pt x="550" y="113"/>
                  </a:lnTo>
                  <a:lnTo>
                    <a:pt x="436" y="105"/>
                  </a:lnTo>
                  <a:lnTo>
                    <a:pt x="423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3" name="Freeform 63"/>
            <p:cNvSpPr>
              <a:spLocks/>
            </p:cNvSpPr>
            <p:nvPr/>
          </p:nvSpPr>
          <p:spPr bwMode="auto">
            <a:xfrm>
              <a:off x="1018" y="3321"/>
              <a:ext cx="91" cy="76"/>
            </a:xfrm>
            <a:custGeom>
              <a:avLst/>
              <a:gdLst>
                <a:gd name="T0" fmla="*/ 0 w 183"/>
                <a:gd name="T1" fmla="*/ 131 h 152"/>
                <a:gd name="T2" fmla="*/ 20 w 183"/>
                <a:gd name="T3" fmla="*/ 85 h 152"/>
                <a:gd name="T4" fmla="*/ 62 w 183"/>
                <a:gd name="T5" fmla="*/ 99 h 152"/>
                <a:gd name="T6" fmla="*/ 73 w 183"/>
                <a:gd name="T7" fmla="*/ 60 h 152"/>
                <a:gd name="T8" fmla="*/ 119 w 183"/>
                <a:gd name="T9" fmla="*/ 68 h 152"/>
                <a:gd name="T10" fmla="*/ 133 w 183"/>
                <a:gd name="T11" fmla="*/ 0 h 152"/>
                <a:gd name="T12" fmla="*/ 183 w 183"/>
                <a:gd name="T13" fmla="*/ 21 h 152"/>
                <a:gd name="T14" fmla="*/ 161 w 183"/>
                <a:gd name="T15" fmla="*/ 29 h 152"/>
                <a:gd name="T16" fmla="*/ 141 w 183"/>
                <a:gd name="T17" fmla="*/ 93 h 152"/>
                <a:gd name="T18" fmla="*/ 105 w 183"/>
                <a:gd name="T19" fmla="*/ 88 h 152"/>
                <a:gd name="T20" fmla="*/ 70 w 183"/>
                <a:gd name="T21" fmla="*/ 138 h 152"/>
                <a:gd name="T22" fmla="*/ 42 w 183"/>
                <a:gd name="T23" fmla="*/ 117 h 152"/>
                <a:gd name="T24" fmla="*/ 6 w 183"/>
                <a:gd name="T25" fmla="*/ 152 h 152"/>
                <a:gd name="T26" fmla="*/ 0 w 183"/>
                <a:gd name="T27" fmla="*/ 131 h 152"/>
                <a:gd name="T28" fmla="*/ 0 w 183"/>
                <a:gd name="T29" fmla="*/ 131 h 152"/>
                <a:gd name="T30" fmla="*/ 0 w 183"/>
                <a:gd name="T31" fmla="*/ 1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152">
                  <a:moveTo>
                    <a:pt x="0" y="131"/>
                  </a:moveTo>
                  <a:lnTo>
                    <a:pt x="20" y="85"/>
                  </a:lnTo>
                  <a:lnTo>
                    <a:pt x="62" y="99"/>
                  </a:lnTo>
                  <a:lnTo>
                    <a:pt x="73" y="60"/>
                  </a:lnTo>
                  <a:lnTo>
                    <a:pt x="119" y="68"/>
                  </a:lnTo>
                  <a:lnTo>
                    <a:pt x="133" y="0"/>
                  </a:lnTo>
                  <a:lnTo>
                    <a:pt x="183" y="21"/>
                  </a:lnTo>
                  <a:lnTo>
                    <a:pt x="161" y="29"/>
                  </a:lnTo>
                  <a:lnTo>
                    <a:pt x="141" y="93"/>
                  </a:lnTo>
                  <a:lnTo>
                    <a:pt x="105" y="88"/>
                  </a:lnTo>
                  <a:lnTo>
                    <a:pt x="70" y="138"/>
                  </a:lnTo>
                  <a:lnTo>
                    <a:pt x="42" y="117"/>
                  </a:lnTo>
                  <a:lnTo>
                    <a:pt x="6" y="152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4" name="Freeform 64"/>
            <p:cNvSpPr>
              <a:spLocks/>
            </p:cNvSpPr>
            <p:nvPr/>
          </p:nvSpPr>
          <p:spPr bwMode="auto">
            <a:xfrm>
              <a:off x="1104" y="3368"/>
              <a:ext cx="130" cy="54"/>
            </a:xfrm>
            <a:custGeom>
              <a:avLst/>
              <a:gdLst>
                <a:gd name="T0" fmla="*/ 11 w 260"/>
                <a:gd name="T1" fmla="*/ 52 h 108"/>
                <a:gd name="T2" fmla="*/ 36 w 260"/>
                <a:gd name="T3" fmla="*/ 17 h 108"/>
                <a:gd name="T4" fmla="*/ 77 w 260"/>
                <a:gd name="T5" fmla="*/ 38 h 108"/>
                <a:gd name="T6" fmla="*/ 91 w 260"/>
                <a:gd name="T7" fmla="*/ 14 h 108"/>
                <a:gd name="T8" fmla="*/ 127 w 260"/>
                <a:gd name="T9" fmla="*/ 35 h 108"/>
                <a:gd name="T10" fmla="*/ 180 w 260"/>
                <a:gd name="T11" fmla="*/ 0 h 108"/>
                <a:gd name="T12" fmla="*/ 207 w 260"/>
                <a:gd name="T13" fmla="*/ 59 h 108"/>
                <a:gd name="T14" fmla="*/ 254 w 260"/>
                <a:gd name="T15" fmla="*/ 41 h 108"/>
                <a:gd name="T16" fmla="*/ 260 w 260"/>
                <a:gd name="T17" fmla="*/ 108 h 108"/>
                <a:gd name="T18" fmla="*/ 243 w 260"/>
                <a:gd name="T19" fmla="*/ 77 h 108"/>
                <a:gd name="T20" fmla="*/ 183 w 260"/>
                <a:gd name="T21" fmla="*/ 88 h 108"/>
                <a:gd name="T22" fmla="*/ 176 w 260"/>
                <a:gd name="T23" fmla="*/ 41 h 108"/>
                <a:gd name="T24" fmla="*/ 133 w 260"/>
                <a:gd name="T25" fmla="*/ 69 h 108"/>
                <a:gd name="T26" fmla="*/ 105 w 260"/>
                <a:gd name="T27" fmla="*/ 45 h 108"/>
                <a:gd name="T28" fmla="*/ 80 w 260"/>
                <a:gd name="T29" fmla="*/ 72 h 108"/>
                <a:gd name="T30" fmla="*/ 46 w 260"/>
                <a:gd name="T31" fmla="*/ 38 h 108"/>
                <a:gd name="T32" fmla="*/ 0 w 260"/>
                <a:gd name="T33" fmla="*/ 80 h 108"/>
                <a:gd name="T34" fmla="*/ 11 w 260"/>
                <a:gd name="T35" fmla="*/ 52 h 108"/>
                <a:gd name="T36" fmla="*/ 11 w 260"/>
                <a:gd name="T37" fmla="*/ 52 h 108"/>
                <a:gd name="T38" fmla="*/ 11 w 260"/>
                <a:gd name="T39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108">
                  <a:moveTo>
                    <a:pt x="11" y="52"/>
                  </a:moveTo>
                  <a:lnTo>
                    <a:pt x="36" y="17"/>
                  </a:lnTo>
                  <a:lnTo>
                    <a:pt x="77" y="38"/>
                  </a:lnTo>
                  <a:lnTo>
                    <a:pt x="91" y="14"/>
                  </a:lnTo>
                  <a:lnTo>
                    <a:pt x="127" y="35"/>
                  </a:lnTo>
                  <a:lnTo>
                    <a:pt x="180" y="0"/>
                  </a:lnTo>
                  <a:lnTo>
                    <a:pt x="207" y="59"/>
                  </a:lnTo>
                  <a:lnTo>
                    <a:pt x="254" y="41"/>
                  </a:lnTo>
                  <a:lnTo>
                    <a:pt x="260" y="108"/>
                  </a:lnTo>
                  <a:lnTo>
                    <a:pt x="243" y="77"/>
                  </a:lnTo>
                  <a:lnTo>
                    <a:pt x="183" y="88"/>
                  </a:lnTo>
                  <a:lnTo>
                    <a:pt x="176" y="41"/>
                  </a:lnTo>
                  <a:lnTo>
                    <a:pt x="133" y="69"/>
                  </a:lnTo>
                  <a:lnTo>
                    <a:pt x="105" y="45"/>
                  </a:lnTo>
                  <a:lnTo>
                    <a:pt x="80" y="72"/>
                  </a:lnTo>
                  <a:lnTo>
                    <a:pt x="46" y="38"/>
                  </a:lnTo>
                  <a:lnTo>
                    <a:pt x="0" y="80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5" name="Freeform 65"/>
            <p:cNvSpPr>
              <a:spLocks/>
            </p:cNvSpPr>
            <p:nvPr/>
          </p:nvSpPr>
          <p:spPr bwMode="auto">
            <a:xfrm>
              <a:off x="1255" y="3332"/>
              <a:ext cx="141" cy="72"/>
            </a:xfrm>
            <a:custGeom>
              <a:avLst/>
              <a:gdLst>
                <a:gd name="T0" fmla="*/ 121 w 282"/>
                <a:gd name="T1" fmla="*/ 0 h 144"/>
                <a:gd name="T2" fmla="*/ 71 w 282"/>
                <a:gd name="T3" fmla="*/ 39 h 144"/>
                <a:gd name="T4" fmla="*/ 0 w 282"/>
                <a:gd name="T5" fmla="*/ 42 h 144"/>
                <a:gd name="T6" fmla="*/ 25 w 282"/>
                <a:gd name="T7" fmla="*/ 96 h 144"/>
                <a:gd name="T8" fmla="*/ 93 w 282"/>
                <a:gd name="T9" fmla="*/ 75 h 144"/>
                <a:gd name="T10" fmla="*/ 54 w 282"/>
                <a:gd name="T11" fmla="*/ 124 h 144"/>
                <a:gd name="T12" fmla="*/ 93 w 282"/>
                <a:gd name="T13" fmla="*/ 144 h 144"/>
                <a:gd name="T14" fmla="*/ 155 w 282"/>
                <a:gd name="T15" fmla="*/ 75 h 144"/>
                <a:gd name="T16" fmla="*/ 162 w 282"/>
                <a:gd name="T17" fmla="*/ 138 h 144"/>
                <a:gd name="T18" fmla="*/ 282 w 282"/>
                <a:gd name="T19" fmla="*/ 138 h 144"/>
                <a:gd name="T20" fmla="*/ 209 w 282"/>
                <a:gd name="T21" fmla="*/ 113 h 144"/>
                <a:gd name="T22" fmla="*/ 166 w 282"/>
                <a:gd name="T23" fmla="*/ 22 h 144"/>
                <a:gd name="T24" fmla="*/ 116 w 282"/>
                <a:gd name="T25" fmla="*/ 89 h 144"/>
                <a:gd name="T26" fmla="*/ 113 w 282"/>
                <a:gd name="T27" fmla="*/ 42 h 144"/>
                <a:gd name="T28" fmla="*/ 121 w 282"/>
                <a:gd name="T29" fmla="*/ 0 h 144"/>
                <a:gd name="T30" fmla="*/ 121 w 282"/>
                <a:gd name="T31" fmla="*/ 0 h 144"/>
                <a:gd name="T32" fmla="*/ 121 w 282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44">
                  <a:moveTo>
                    <a:pt x="121" y="0"/>
                  </a:moveTo>
                  <a:lnTo>
                    <a:pt x="71" y="39"/>
                  </a:lnTo>
                  <a:lnTo>
                    <a:pt x="0" y="42"/>
                  </a:lnTo>
                  <a:lnTo>
                    <a:pt x="25" y="96"/>
                  </a:lnTo>
                  <a:lnTo>
                    <a:pt x="93" y="75"/>
                  </a:lnTo>
                  <a:lnTo>
                    <a:pt x="54" y="124"/>
                  </a:lnTo>
                  <a:lnTo>
                    <a:pt x="93" y="144"/>
                  </a:lnTo>
                  <a:lnTo>
                    <a:pt x="155" y="75"/>
                  </a:lnTo>
                  <a:lnTo>
                    <a:pt x="162" y="138"/>
                  </a:lnTo>
                  <a:lnTo>
                    <a:pt x="282" y="138"/>
                  </a:lnTo>
                  <a:lnTo>
                    <a:pt x="209" y="113"/>
                  </a:lnTo>
                  <a:lnTo>
                    <a:pt x="166" y="22"/>
                  </a:lnTo>
                  <a:lnTo>
                    <a:pt x="116" y="89"/>
                  </a:lnTo>
                  <a:lnTo>
                    <a:pt x="113" y="4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6" name="Freeform 66"/>
            <p:cNvSpPr>
              <a:spLocks/>
            </p:cNvSpPr>
            <p:nvPr/>
          </p:nvSpPr>
          <p:spPr bwMode="auto">
            <a:xfrm>
              <a:off x="1389" y="3338"/>
              <a:ext cx="35" cy="62"/>
            </a:xfrm>
            <a:custGeom>
              <a:avLst/>
              <a:gdLst>
                <a:gd name="T0" fmla="*/ 69 w 69"/>
                <a:gd name="T1" fmla="*/ 61 h 124"/>
                <a:gd name="T2" fmla="*/ 42 w 69"/>
                <a:gd name="T3" fmla="*/ 0 h 124"/>
                <a:gd name="T4" fmla="*/ 0 w 69"/>
                <a:gd name="T5" fmla="*/ 81 h 124"/>
                <a:gd name="T6" fmla="*/ 42 w 69"/>
                <a:gd name="T7" fmla="*/ 64 h 124"/>
                <a:gd name="T8" fmla="*/ 52 w 69"/>
                <a:gd name="T9" fmla="*/ 124 h 124"/>
                <a:gd name="T10" fmla="*/ 69 w 69"/>
                <a:gd name="T11" fmla="*/ 61 h 124"/>
                <a:gd name="T12" fmla="*/ 69 w 69"/>
                <a:gd name="T13" fmla="*/ 61 h 124"/>
                <a:gd name="T14" fmla="*/ 69 w 69"/>
                <a:gd name="T15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24">
                  <a:moveTo>
                    <a:pt x="69" y="61"/>
                  </a:moveTo>
                  <a:lnTo>
                    <a:pt x="42" y="0"/>
                  </a:lnTo>
                  <a:lnTo>
                    <a:pt x="0" y="81"/>
                  </a:lnTo>
                  <a:lnTo>
                    <a:pt x="42" y="64"/>
                  </a:lnTo>
                  <a:lnTo>
                    <a:pt x="52" y="124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9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7" name="Freeform 67"/>
            <p:cNvSpPr>
              <a:spLocks/>
            </p:cNvSpPr>
            <p:nvPr/>
          </p:nvSpPr>
          <p:spPr bwMode="auto">
            <a:xfrm>
              <a:off x="2084" y="3266"/>
              <a:ext cx="88" cy="76"/>
            </a:xfrm>
            <a:custGeom>
              <a:avLst/>
              <a:gdLst>
                <a:gd name="T0" fmla="*/ 59 w 175"/>
                <a:gd name="T1" fmla="*/ 106 h 152"/>
                <a:gd name="T2" fmla="*/ 45 w 175"/>
                <a:gd name="T3" fmla="*/ 70 h 152"/>
                <a:gd name="T4" fmla="*/ 0 w 175"/>
                <a:gd name="T5" fmla="*/ 78 h 152"/>
                <a:gd name="T6" fmla="*/ 28 w 175"/>
                <a:gd name="T7" fmla="*/ 39 h 152"/>
                <a:gd name="T8" fmla="*/ 73 w 175"/>
                <a:gd name="T9" fmla="*/ 56 h 152"/>
                <a:gd name="T10" fmla="*/ 70 w 175"/>
                <a:gd name="T11" fmla="*/ 0 h 152"/>
                <a:gd name="T12" fmla="*/ 95 w 175"/>
                <a:gd name="T13" fmla="*/ 39 h 152"/>
                <a:gd name="T14" fmla="*/ 136 w 175"/>
                <a:gd name="T15" fmla="*/ 14 h 152"/>
                <a:gd name="T16" fmla="*/ 109 w 175"/>
                <a:gd name="T17" fmla="*/ 84 h 152"/>
                <a:gd name="T18" fmla="*/ 144 w 175"/>
                <a:gd name="T19" fmla="*/ 78 h 152"/>
                <a:gd name="T20" fmla="*/ 175 w 175"/>
                <a:gd name="T21" fmla="*/ 138 h 152"/>
                <a:gd name="T22" fmla="*/ 109 w 175"/>
                <a:gd name="T23" fmla="*/ 116 h 152"/>
                <a:gd name="T24" fmla="*/ 115 w 175"/>
                <a:gd name="T25" fmla="*/ 152 h 152"/>
                <a:gd name="T26" fmla="*/ 6 w 175"/>
                <a:gd name="T27" fmla="*/ 138 h 152"/>
                <a:gd name="T28" fmla="*/ 59 w 175"/>
                <a:gd name="T29" fmla="*/ 106 h 152"/>
                <a:gd name="T30" fmla="*/ 59 w 175"/>
                <a:gd name="T31" fmla="*/ 106 h 152"/>
                <a:gd name="T32" fmla="*/ 59 w 175"/>
                <a:gd name="T33" fmla="*/ 10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52">
                  <a:moveTo>
                    <a:pt x="59" y="106"/>
                  </a:moveTo>
                  <a:lnTo>
                    <a:pt x="45" y="70"/>
                  </a:lnTo>
                  <a:lnTo>
                    <a:pt x="0" y="78"/>
                  </a:lnTo>
                  <a:lnTo>
                    <a:pt x="28" y="39"/>
                  </a:lnTo>
                  <a:lnTo>
                    <a:pt x="73" y="56"/>
                  </a:lnTo>
                  <a:lnTo>
                    <a:pt x="70" y="0"/>
                  </a:lnTo>
                  <a:lnTo>
                    <a:pt x="95" y="39"/>
                  </a:lnTo>
                  <a:lnTo>
                    <a:pt x="136" y="14"/>
                  </a:lnTo>
                  <a:lnTo>
                    <a:pt x="109" y="84"/>
                  </a:lnTo>
                  <a:lnTo>
                    <a:pt x="144" y="78"/>
                  </a:lnTo>
                  <a:lnTo>
                    <a:pt x="175" y="138"/>
                  </a:lnTo>
                  <a:lnTo>
                    <a:pt x="109" y="116"/>
                  </a:lnTo>
                  <a:lnTo>
                    <a:pt x="115" y="152"/>
                  </a:lnTo>
                  <a:lnTo>
                    <a:pt x="6" y="138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8" name="Freeform 68"/>
            <p:cNvSpPr>
              <a:spLocks/>
            </p:cNvSpPr>
            <p:nvPr/>
          </p:nvSpPr>
          <p:spPr bwMode="auto">
            <a:xfrm>
              <a:off x="2274" y="3310"/>
              <a:ext cx="117" cy="63"/>
            </a:xfrm>
            <a:custGeom>
              <a:avLst/>
              <a:gdLst>
                <a:gd name="T0" fmla="*/ 27 w 235"/>
                <a:gd name="T1" fmla="*/ 20 h 126"/>
                <a:gd name="T2" fmla="*/ 55 w 235"/>
                <a:gd name="T3" fmla="*/ 0 h 126"/>
                <a:gd name="T4" fmla="*/ 74 w 235"/>
                <a:gd name="T5" fmla="*/ 38 h 126"/>
                <a:gd name="T6" fmla="*/ 154 w 235"/>
                <a:gd name="T7" fmla="*/ 10 h 126"/>
                <a:gd name="T8" fmla="*/ 168 w 235"/>
                <a:gd name="T9" fmla="*/ 83 h 126"/>
                <a:gd name="T10" fmla="*/ 235 w 235"/>
                <a:gd name="T11" fmla="*/ 91 h 126"/>
                <a:gd name="T12" fmla="*/ 207 w 235"/>
                <a:gd name="T13" fmla="*/ 126 h 126"/>
                <a:gd name="T14" fmla="*/ 199 w 235"/>
                <a:gd name="T15" fmla="*/ 102 h 126"/>
                <a:gd name="T16" fmla="*/ 137 w 235"/>
                <a:gd name="T17" fmla="*/ 111 h 126"/>
                <a:gd name="T18" fmla="*/ 137 w 235"/>
                <a:gd name="T19" fmla="*/ 44 h 126"/>
                <a:gd name="T20" fmla="*/ 55 w 235"/>
                <a:gd name="T21" fmla="*/ 66 h 126"/>
                <a:gd name="T22" fmla="*/ 49 w 235"/>
                <a:gd name="T23" fmla="*/ 30 h 126"/>
                <a:gd name="T24" fmla="*/ 0 w 235"/>
                <a:gd name="T25" fmla="*/ 34 h 126"/>
                <a:gd name="T26" fmla="*/ 27 w 235"/>
                <a:gd name="T27" fmla="*/ 20 h 126"/>
                <a:gd name="T28" fmla="*/ 27 w 235"/>
                <a:gd name="T29" fmla="*/ 20 h 126"/>
                <a:gd name="T30" fmla="*/ 27 w 235"/>
                <a:gd name="T31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126">
                  <a:moveTo>
                    <a:pt x="27" y="20"/>
                  </a:moveTo>
                  <a:lnTo>
                    <a:pt x="55" y="0"/>
                  </a:lnTo>
                  <a:lnTo>
                    <a:pt x="74" y="38"/>
                  </a:lnTo>
                  <a:lnTo>
                    <a:pt x="154" y="10"/>
                  </a:lnTo>
                  <a:lnTo>
                    <a:pt x="168" y="83"/>
                  </a:lnTo>
                  <a:lnTo>
                    <a:pt x="235" y="91"/>
                  </a:lnTo>
                  <a:lnTo>
                    <a:pt x="207" y="126"/>
                  </a:lnTo>
                  <a:lnTo>
                    <a:pt x="199" y="102"/>
                  </a:lnTo>
                  <a:lnTo>
                    <a:pt x="137" y="111"/>
                  </a:lnTo>
                  <a:lnTo>
                    <a:pt x="137" y="44"/>
                  </a:lnTo>
                  <a:lnTo>
                    <a:pt x="55" y="66"/>
                  </a:lnTo>
                  <a:lnTo>
                    <a:pt x="49" y="30"/>
                  </a:lnTo>
                  <a:lnTo>
                    <a:pt x="0" y="34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9" name="Freeform 69"/>
            <p:cNvSpPr>
              <a:spLocks/>
            </p:cNvSpPr>
            <p:nvPr/>
          </p:nvSpPr>
          <p:spPr bwMode="auto">
            <a:xfrm>
              <a:off x="2385" y="3287"/>
              <a:ext cx="68" cy="81"/>
            </a:xfrm>
            <a:custGeom>
              <a:avLst/>
              <a:gdLst>
                <a:gd name="T0" fmla="*/ 0 w 138"/>
                <a:gd name="T1" fmla="*/ 89 h 161"/>
                <a:gd name="T2" fmla="*/ 28 w 138"/>
                <a:gd name="T3" fmla="*/ 68 h 161"/>
                <a:gd name="T4" fmla="*/ 63 w 138"/>
                <a:gd name="T5" fmla="*/ 122 h 161"/>
                <a:gd name="T6" fmla="*/ 102 w 138"/>
                <a:gd name="T7" fmla="*/ 0 h 161"/>
                <a:gd name="T8" fmla="*/ 119 w 138"/>
                <a:gd name="T9" fmla="*/ 18 h 161"/>
                <a:gd name="T10" fmla="*/ 88 w 138"/>
                <a:gd name="T11" fmla="*/ 117 h 161"/>
                <a:gd name="T12" fmla="*/ 110 w 138"/>
                <a:gd name="T13" fmla="*/ 108 h 161"/>
                <a:gd name="T14" fmla="*/ 138 w 138"/>
                <a:gd name="T15" fmla="*/ 161 h 161"/>
                <a:gd name="T16" fmla="*/ 105 w 138"/>
                <a:gd name="T17" fmla="*/ 139 h 161"/>
                <a:gd name="T18" fmla="*/ 53 w 138"/>
                <a:gd name="T19" fmla="*/ 161 h 161"/>
                <a:gd name="T20" fmla="*/ 33 w 138"/>
                <a:gd name="T21" fmla="*/ 94 h 161"/>
                <a:gd name="T22" fmla="*/ 0 w 138"/>
                <a:gd name="T23" fmla="*/ 89 h 161"/>
                <a:gd name="T24" fmla="*/ 0 w 138"/>
                <a:gd name="T25" fmla="*/ 89 h 161"/>
                <a:gd name="T26" fmla="*/ 0 w 138"/>
                <a:gd name="T27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61">
                  <a:moveTo>
                    <a:pt x="0" y="89"/>
                  </a:moveTo>
                  <a:lnTo>
                    <a:pt x="28" y="68"/>
                  </a:lnTo>
                  <a:lnTo>
                    <a:pt x="63" y="122"/>
                  </a:lnTo>
                  <a:lnTo>
                    <a:pt x="102" y="0"/>
                  </a:lnTo>
                  <a:lnTo>
                    <a:pt x="119" y="18"/>
                  </a:lnTo>
                  <a:lnTo>
                    <a:pt x="88" y="117"/>
                  </a:lnTo>
                  <a:lnTo>
                    <a:pt x="110" y="108"/>
                  </a:lnTo>
                  <a:lnTo>
                    <a:pt x="138" y="161"/>
                  </a:lnTo>
                  <a:lnTo>
                    <a:pt x="105" y="139"/>
                  </a:lnTo>
                  <a:lnTo>
                    <a:pt x="53" y="161"/>
                  </a:lnTo>
                  <a:lnTo>
                    <a:pt x="33" y="9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0" name="Freeform 70"/>
            <p:cNvSpPr>
              <a:spLocks/>
            </p:cNvSpPr>
            <p:nvPr/>
          </p:nvSpPr>
          <p:spPr bwMode="auto">
            <a:xfrm>
              <a:off x="2175" y="3167"/>
              <a:ext cx="131" cy="197"/>
            </a:xfrm>
            <a:custGeom>
              <a:avLst/>
              <a:gdLst>
                <a:gd name="T0" fmla="*/ 79 w 260"/>
                <a:gd name="T1" fmla="*/ 356 h 393"/>
                <a:gd name="T2" fmla="*/ 42 w 260"/>
                <a:gd name="T3" fmla="*/ 312 h 393"/>
                <a:gd name="T4" fmla="*/ 0 w 260"/>
                <a:gd name="T5" fmla="*/ 371 h 393"/>
                <a:gd name="T6" fmla="*/ 42 w 260"/>
                <a:gd name="T7" fmla="*/ 340 h 393"/>
                <a:gd name="T8" fmla="*/ 88 w 260"/>
                <a:gd name="T9" fmla="*/ 393 h 393"/>
                <a:gd name="T10" fmla="*/ 105 w 260"/>
                <a:gd name="T11" fmla="*/ 348 h 393"/>
                <a:gd name="T12" fmla="*/ 172 w 260"/>
                <a:gd name="T13" fmla="*/ 340 h 393"/>
                <a:gd name="T14" fmla="*/ 147 w 260"/>
                <a:gd name="T15" fmla="*/ 308 h 393"/>
                <a:gd name="T16" fmla="*/ 144 w 260"/>
                <a:gd name="T17" fmla="*/ 189 h 393"/>
                <a:gd name="T18" fmla="*/ 257 w 260"/>
                <a:gd name="T19" fmla="*/ 179 h 393"/>
                <a:gd name="T20" fmla="*/ 260 w 260"/>
                <a:gd name="T21" fmla="*/ 31 h 393"/>
                <a:gd name="T22" fmla="*/ 147 w 260"/>
                <a:gd name="T23" fmla="*/ 31 h 393"/>
                <a:gd name="T24" fmla="*/ 136 w 260"/>
                <a:gd name="T25" fmla="*/ 3 h 393"/>
                <a:gd name="T26" fmla="*/ 105 w 260"/>
                <a:gd name="T27" fmla="*/ 0 h 393"/>
                <a:gd name="T28" fmla="*/ 113 w 260"/>
                <a:gd name="T29" fmla="*/ 32 h 393"/>
                <a:gd name="T30" fmla="*/ 28 w 260"/>
                <a:gd name="T31" fmla="*/ 34 h 393"/>
                <a:gd name="T32" fmla="*/ 221 w 260"/>
                <a:gd name="T33" fmla="*/ 105 h 393"/>
                <a:gd name="T34" fmla="*/ 53 w 260"/>
                <a:gd name="T35" fmla="*/ 168 h 393"/>
                <a:gd name="T36" fmla="*/ 6 w 260"/>
                <a:gd name="T37" fmla="*/ 83 h 393"/>
                <a:gd name="T38" fmla="*/ 14 w 260"/>
                <a:gd name="T39" fmla="*/ 196 h 393"/>
                <a:gd name="T40" fmla="*/ 118 w 260"/>
                <a:gd name="T41" fmla="*/ 195 h 393"/>
                <a:gd name="T42" fmla="*/ 119 w 260"/>
                <a:gd name="T43" fmla="*/ 315 h 393"/>
                <a:gd name="T44" fmla="*/ 88 w 260"/>
                <a:gd name="T45" fmla="*/ 308 h 393"/>
                <a:gd name="T46" fmla="*/ 79 w 260"/>
                <a:gd name="T47" fmla="*/ 356 h 393"/>
                <a:gd name="T48" fmla="*/ 79 w 260"/>
                <a:gd name="T49" fmla="*/ 356 h 393"/>
                <a:gd name="T50" fmla="*/ 79 w 260"/>
                <a:gd name="T51" fmla="*/ 35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393">
                  <a:moveTo>
                    <a:pt x="79" y="356"/>
                  </a:moveTo>
                  <a:lnTo>
                    <a:pt x="42" y="312"/>
                  </a:lnTo>
                  <a:lnTo>
                    <a:pt x="0" y="371"/>
                  </a:lnTo>
                  <a:lnTo>
                    <a:pt x="42" y="340"/>
                  </a:lnTo>
                  <a:lnTo>
                    <a:pt x="88" y="393"/>
                  </a:lnTo>
                  <a:lnTo>
                    <a:pt x="105" y="348"/>
                  </a:lnTo>
                  <a:lnTo>
                    <a:pt x="172" y="340"/>
                  </a:lnTo>
                  <a:lnTo>
                    <a:pt x="147" y="308"/>
                  </a:lnTo>
                  <a:lnTo>
                    <a:pt x="144" y="189"/>
                  </a:lnTo>
                  <a:lnTo>
                    <a:pt x="257" y="179"/>
                  </a:lnTo>
                  <a:lnTo>
                    <a:pt x="260" y="31"/>
                  </a:lnTo>
                  <a:lnTo>
                    <a:pt x="147" y="31"/>
                  </a:lnTo>
                  <a:lnTo>
                    <a:pt x="136" y="3"/>
                  </a:lnTo>
                  <a:lnTo>
                    <a:pt x="105" y="0"/>
                  </a:lnTo>
                  <a:lnTo>
                    <a:pt x="113" y="32"/>
                  </a:lnTo>
                  <a:lnTo>
                    <a:pt x="28" y="34"/>
                  </a:lnTo>
                  <a:lnTo>
                    <a:pt x="221" y="105"/>
                  </a:lnTo>
                  <a:lnTo>
                    <a:pt x="53" y="168"/>
                  </a:lnTo>
                  <a:lnTo>
                    <a:pt x="6" y="83"/>
                  </a:lnTo>
                  <a:lnTo>
                    <a:pt x="14" y="196"/>
                  </a:lnTo>
                  <a:lnTo>
                    <a:pt x="118" y="195"/>
                  </a:lnTo>
                  <a:lnTo>
                    <a:pt x="119" y="315"/>
                  </a:lnTo>
                  <a:lnTo>
                    <a:pt x="88" y="308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79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1" name="Freeform 71"/>
            <p:cNvSpPr>
              <a:spLocks/>
            </p:cNvSpPr>
            <p:nvPr/>
          </p:nvSpPr>
          <p:spPr bwMode="auto">
            <a:xfrm>
              <a:off x="680" y="2478"/>
              <a:ext cx="247" cy="1046"/>
            </a:xfrm>
            <a:custGeom>
              <a:avLst/>
              <a:gdLst>
                <a:gd name="T0" fmla="*/ 0 w 494"/>
                <a:gd name="T1" fmla="*/ 2079 h 2092"/>
                <a:gd name="T2" fmla="*/ 326 w 494"/>
                <a:gd name="T3" fmla="*/ 2092 h 2092"/>
                <a:gd name="T4" fmla="*/ 445 w 494"/>
                <a:gd name="T5" fmla="*/ 2001 h 2092"/>
                <a:gd name="T6" fmla="*/ 494 w 494"/>
                <a:gd name="T7" fmla="*/ 0 h 2092"/>
                <a:gd name="T8" fmla="*/ 304 w 494"/>
                <a:gd name="T9" fmla="*/ 522 h 2092"/>
                <a:gd name="T10" fmla="*/ 310 w 494"/>
                <a:gd name="T11" fmla="*/ 697 h 2092"/>
                <a:gd name="T12" fmla="*/ 381 w 494"/>
                <a:gd name="T13" fmla="*/ 663 h 2092"/>
                <a:gd name="T14" fmla="*/ 389 w 494"/>
                <a:gd name="T15" fmla="*/ 755 h 2092"/>
                <a:gd name="T16" fmla="*/ 318 w 494"/>
                <a:gd name="T17" fmla="*/ 838 h 2092"/>
                <a:gd name="T18" fmla="*/ 310 w 494"/>
                <a:gd name="T19" fmla="*/ 993 h 2092"/>
                <a:gd name="T20" fmla="*/ 367 w 494"/>
                <a:gd name="T21" fmla="*/ 959 h 2092"/>
                <a:gd name="T22" fmla="*/ 367 w 494"/>
                <a:gd name="T23" fmla="*/ 1050 h 2092"/>
                <a:gd name="T24" fmla="*/ 417 w 494"/>
                <a:gd name="T25" fmla="*/ 1050 h 2092"/>
                <a:gd name="T26" fmla="*/ 423 w 494"/>
                <a:gd name="T27" fmla="*/ 1156 h 2092"/>
                <a:gd name="T28" fmla="*/ 360 w 494"/>
                <a:gd name="T29" fmla="*/ 1205 h 2092"/>
                <a:gd name="T30" fmla="*/ 353 w 494"/>
                <a:gd name="T31" fmla="*/ 1346 h 2092"/>
                <a:gd name="T32" fmla="*/ 395 w 494"/>
                <a:gd name="T33" fmla="*/ 1332 h 2092"/>
                <a:gd name="T34" fmla="*/ 403 w 494"/>
                <a:gd name="T35" fmla="*/ 1424 h 2092"/>
                <a:gd name="T36" fmla="*/ 326 w 494"/>
                <a:gd name="T37" fmla="*/ 1493 h 2092"/>
                <a:gd name="T38" fmla="*/ 332 w 494"/>
                <a:gd name="T39" fmla="*/ 1860 h 2092"/>
                <a:gd name="T40" fmla="*/ 248 w 494"/>
                <a:gd name="T41" fmla="*/ 1874 h 2092"/>
                <a:gd name="T42" fmla="*/ 248 w 494"/>
                <a:gd name="T43" fmla="*/ 1924 h 2092"/>
                <a:gd name="T44" fmla="*/ 177 w 494"/>
                <a:gd name="T45" fmla="*/ 1930 h 2092"/>
                <a:gd name="T46" fmla="*/ 177 w 494"/>
                <a:gd name="T47" fmla="*/ 1979 h 2092"/>
                <a:gd name="T48" fmla="*/ 254 w 494"/>
                <a:gd name="T49" fmla="*/ 1993 h 2092"/>
                <a:gd name="T50" fmla="*/ 248 w 494"/>
                <a:gd name="T51" fmla="*/ 2043 h 2092"/>
                <a:gd name="T52" fmla="*/ 72 w 494"/>
                <a:gd name="T53" fmla="*/ 2029 h 2092"/>
                <a:gd name="T54" fmla="*/ 0 w 494"/>
                <a:gd name="T55" fmla="*/ 2079 h 2092"/>
                <a:gd name="T56" fmla="*/ 0 w 494"/>
                <a:gd name="T57" fmla="*/ 2079 h 2092"/>
                <a:gd name="T58" fmla="*/ 0 w 494"/>
                <a:gd name="T59" fmla="*/ 2079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4" h="2092">
                  <a:moveTo>
                    <a:pt x="0" y="2079"/>
                  </a:moveTo>
                  <a:lnTo>
                    <a:pt x="326" y="2092"/>
                  </a:lnTo>
                  <a:lnTo>
                    <a:pt x="445" y="2001"/>
                  </a:lnTo>
                  <a:lnTo>
                    <a:pt x="494" y="0"/>
                  </a:lnTo>
                  <a:lnTo>
                    <a:pt x="304" y="522"/>
                  </a:lnTo>
                  <a:lnTo>
                    <a:pt x="310" y="697"/>
                  </a:lnTo>
                  <a:lnTo>
                    <a:pt x="381" y="663"/>
                  </a:lnTo>
                  <a:lnTo>
                    <a:pt x="389" y="755"/>
                  </a:lnTo>
                  <a:lnTo>
                    <a:pt x="318" y="838"/>
                  </a:lnTo>
                  <a:lnTo>
                    <a:pt x="310" y="993"/>
                  </a:lnTo>
                  <a:lnTo>
                    <a:pt x="367" y="959"/>
                  </a:lnTo>
                  <a:lnTo>
                    <a:pt x="367" y="1050"/>
                  </a:lnTo>
                  <a:lnTo>
                    <a:pt x="417" y="1050"/>
                  </a:lnTo>
                  <a:lnTo>
                    <a:pt x="423" y="1156"/>
                  </a:lnTo>
                  <a:lnTo>
                    <a:pt x="360" y="1205"/>
                  </a:lnTo>
                  <a:lnTo>
                    <a:pt x="353" y="1346"/>
                  </a:lnTo>
                  <a:lnTo>
                    <a:pt x="395" y="1332"/>
                  </a:lnTo>
                  <a:lnTo>
                    <a:pt x="403" y="1424"/>
                  </a:lnTo>
                  <a:lnTo>
                    <a:pt x="326" y="1493"/>
                  </a:lnTo>
                  <a:lnTo>
                    <a:pt x="332" y="1860"/>
                  </a:lnTo>
                  <a:lnTo>
                    <a:pt x="248" y="1874"/>
                  </a:lnTo>
                  <a:lnTo>
                    <a:pt x="248" y="1924"/>
                  </a:lnTo>
                  <a:lnTo>
                    <a:pt x="177" y="1930"/>
                  </a:lnTo>
                  <a:lnTo>
                    <a:pt x="177" y="1979"/>
                  </a:lnTo>
                  <a:lnTo>
                    <a:pt x="254" y="1993"/>
                  </a:lnTo>
                  <a:lnTo>
                    <a:pt x="248" y="2043"/>
                  </a:lnTo>
                  <a:lnTo>
                    <a:pt x="72" y="2029"/>
                  </a:lnTo>
                  <a:lnTo>
                    <a:pt x="0" y="2079"/>
                  </a:lnTo>
                  <a:lnTo>
                    <a:pt x="0" y="2079"/>
                  </a:lnTo>
                  <a:lnTo>
                    <a:pt x="0" y="20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2" name="Freeform 72"/>
            <p:cNvSpPr>
              <a:spLocks/>
            </p:cNvSpPr>
            <p:nvPr/>
          </p:nvSpPr>
          <p:spPr bwMode="auto">
            <a:xfrm>
              <a:off x="2557" y="2959"/>
              <a:ext cx="116" cy="66"/>
            </a:xfrm>
            <a:custGeom>
              <a:avLst/>
              <a:gdLst>
                <a:gd name="T0" fmla="*/ 183 w 231"/>
                <a:gd name="T1" fmla="*/ 0 h 132"/>
                <a:gd name="T2" fmla="*/ 216 w 231"/>
                <a:gd name="T3" fmla="*/ 42 h 132"/>
                <a:gd name="T4" fmla="*/ 231 w 231"/>
                <a:gd name="T5" fmla="*/ 132 h 132"/>
                <a:gd name="T6" fmla="*/ 31 w 231"/>
                <a:gd name="T7" fmla="*/ 121 h 132"/>
                <a:gd name="T8" fmla="*/ 0 w 231"/>
                <a:gd name="T9" fmla="*/ 84 h 132"/>
                <a:gd name="T10" fmla="*/ 178 w 231"/>
                <a:gd name="T11" fmla="*/ 90 h 132"/>
                <a:gd name="T12" fmla="*/ 183 w 231"/>
                <a:gd name="T13" fmla="*/ 0 h 132"/>
                <a:gd name="T14" fmla="*/ 183 w 231"/>
                <a:gd name="T15" fmla="*/ 0 h 132"/>
                <a:gd name="T16" fmla="*/ 183 w 23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32">
                  <a:moveTo>
                    <a:pt x="183" y="0"/>
                  </a:moveTo>
                  <a:lnTo>
                    <a:pt x="216" y="42"/>
                  </a:lnTo>
                  <a:lnTo>
                    <a:pt x="231" y="132"/>
                  </a:lnTo>
                  <a:lnTo>
                    <a:pt x="31" y="121"/>
                  </a:lnTo>
                  <a:lnTo>
                    <a:pt x="0" y="84"/>
                  </a:lnTo>
                  <a:lnTo>
                    <a:pt x="178" y="9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3" name="Freeform 73"/>
            <p:cNvSpPr>
              <a:spLocks/>
            </p:cNvSpPr>
            <p:nvPr/>
          </p:nvSpPr>
          <p:spPr bwMode="auto">
            <a:xfrm>
              <a:off x="1139" y="2305"/>
              <a:ext cx="121" cy="73"/>
            </a:xfrm>
            <a:custGeom>
              <a:avLst/>
              <a:gdLst>
                <a:gd name="T0" fmla="*/ 0 w 241"/>
                <a:gd name="T1" fmla="*/ 100 h 147"/>
                <a:gd name="T2" fmla="*/ 199 w 241"/>
                <a:gd name="T3" fmla="*/ 100 h 147"/>
                <a:gd name="T4" fmla="*/ 210 w 241"/>
                <a:gd name="T5" fmla="*/ 0 h 147"/>
                <a:gd name="T6" fmla="*/ 236 w 241"/>
                <a:gd name="T7" fmla="*/ 37 h 147"/>
                <a:gd name="T8" fmla="*/ 241 w 241"/>
                <a:gd name="T9" fmla="*/ 142 h 147"/>
                <a:gd name="T10" fmla="*/ 32 w 241"/>
                <a:gd name="T11" fmla="*/ 147 h 147"/>
                <a:gd name="T12" fmla="*/ 0 w 241"/>
                <a:gd name="T13" fmla="*/ 100 h 147"/>
                <a:gd name="T14" fmla="*/ 0 w 241"/>
                <a:gd name="T15" fmla="*/ 100 h 147"/>
                <a:gd name="T16" fmla="*/ 0 w 241"/>
                <a:gd name="T17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7">
                  <a:moveTo>
                    <a:pt x="0" y="100"/>
                  </a:moveTo>
                  <a:lnTo>
                    <a:pt x="199" y="100"/>
                  </a:lnTo>
                  <a:lnTo>
                    <a:pt x="210" y="0"/>
                  </a:lnTo>
                  <a:lnTo>
                    <a:pt x="236" y="37"/>
                  </a:lnTo>
                  <a:lnTo>
                    <a:pt x="241" y="142"/>
                  </a:lnTo>
                  <a:lnTo>
                    <a:pt x="32" y="14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4" name="Freeform 74"/>
            <p:cNvSpPr>
              <a:spLocks/>
            </p:cNvSpPr>
            <p:nvPr/>
          </p:nvSpPr>
          <p:spPr bwMode="auto">
            <a:xfrm>
              <a:off x="1918" y="2347"/>
              <a:ext cx="310" cy="109"/>
            </a:xfrm>
            <a:custGeom>
              <a:avLst/>
              <a:gdLst>
                <a:gd name="T0" fmla="*/ 336 w 619"/>
                <a:gd name="T1" fmla="*/ 0 h 217"/>
                <a:gd name="T2" fmla="*/ 336 w 619"/>
                <a:gd name="T3" fmla="*/ 80 h 217"/>
                <a:gd name="T4" fmla="*/ 178 w 619"/>
                <a:gd name="T5" fmla="*/ 74 h 217"/>
                <a:gd name="T6" fmla="*/ 193 w 619"/>
                <a:gd name="T7" fmla="*/ 173 h 217"/>
                <a:gd name="T8" fmla="*/ 0 w 619"/>
                <a:gd name="T9" fmla="*/ 173 h 217"/>
                <a:gd name="T10" fmla="*/ 35 w 619"/>
                <a:gd name="T11" fmla="*/ 206 h 217"/>
                <a:gd name="T12" fmla="*/ 235 w 619"/>
                <a:gd name="T13" fmla="*/ 217 h 217"/>
                <a:gd name="T14" fmla="*/ 231 w 619"/>
                <a:gd name="T15" fmla="*/ 133 h 217"/>
                <a:gd name="T16" fmla="*/ 619 w 619"/>
                <a:gd name="T17" fmla="*/ 170 h 217"/>
                <a:gd name="T18" fmla="*/ 619 w 619"/>
                <a:gd name="T19" fmla="*/ 74 h 217"/>
                <a:gd name="T20" fmla="*/ 587 w 619"/>
                <a:gd name="T21" fmla="*/ 111 h 217"/>
                <a:gd name="T22" fmla="*/ 393 w 619"/>
                <a:gd name="T23" fmla="*/ 116 h 217"/>
                <a:gd name="T24" fmla="*/ 336 w 619"/>
                <a:gd name="T25" fmla="*/ 0 h 217"/>
                <a:gd name="T26" fmla="*/ 336 w 619"/>
                <a:gd name="T27" fmla="*/ 0 h 217"/>
                <a:gd name="T28" fmla="*/ 336 w 619"/>
                <a:gd name="T2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9" h="217">
                  <a:moveTo>
                    <a:pt x="336" y="0"/>
                  </a:moveTo>
                  <a:lnTo>
                    <a:pt x="336" y="80"/>
                  </a:lnTo>
                  <a:lnTo>
                    <a:pt x="178" y="74"/>
                  </a:lnTo>
                  <a:lnTo>
                    <a:pt x="193" y="173"/>
                  </a:lnTo>
                  <a:lnTo>
                    <a:pt x="0" y="173"/>
                  </a:lnTo>
                  <a:lnTo>
                    <a:pt x="35" y="206"/>
                  </a:lnTo>
                  <a:lnTo>
                    <a:pt x="235" y="217"/>
                  </a:lnTo>
                  <a:lnTo>
                    <a:pt x="231" y="133"/>
                  </a:lnTo>
                  <a:lnTo>
                    <a:pt x="619" y="170"/>
                  </a:lnTo>
                  <a:lnTo>
                    <a:pt x="619" y="74"/>
                  </a:lnTo>
                  <a:lnTo>
                    <a:pt x="587" y="111"/>
                  </a:lnTo>
                  <a:lnTo>
                    <a:pt x="393" y="116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5" name="Freeform 75"/>
            <p:cNvSpPr>
              <a:spLocks/>
            </p:cNvSpPr>
            <p:nvPr/>
          </p:nvSpPr>
          <p:spPr bwMode="auto">
            <a:xfrm>
              <a:off x="1387" y="2330"/>
              <a:ext cx="228" cy="113"/>
            </a:xfrm>
            <a:custGeom>
              <a:avLst/>
              <a:gdLst>
                <a:gd name="T0" fmla="*/ 0 w 457"/>
                <a:gd name="T1" fmla="*/ 173 h 226"/>
                <a:gd name="T2" fmla="*/ 211 w 457"/>
                <a:gd name="T3" fmla="*/ 178 h 226"/>
                <a:gd name="T4" fmla="*/ 211 w 457"/>
                <a:gd name="T5" fmla="*/ 89 h 226"/>
                <a:gd name="T6" fmla="*/ 410 w 457"/>
                <a:gd name="T7" fmla="*/ 89 h 226"/>
                <a:gd name="T8" fmla="*/ 426 w 457"/>
                <a:gd name="T9" fmla="*/ 0 h 226"/>
                <a:gd name="T10" fmla="*/ 457 w 457"/>
                <a:gd name="T11" fmla="*/ 120 h 226"/>
                <a:gd name="T12" fmla="*/ 273 w 457"/>
                <a:gd name="T13" fmla="*/ 136 h 226"/>
                <a:gd name="T14" fmla="*/ 268 w 457"/>
                <a:gd name="T15" fmla="*/ 226 h 226"/>
                <a:gd name="T16" fmla="*/ 53 w 457"/>
                <a:gd name="T17" fmla="*/ 220 h 226"/>
                <a:gd name="T18" fmla="*/ 0 w 457"/>
                <a:gd name="T19" fmla="*/ 173 h 226"/>
                <a:gd name="T20" fmla="*/ 0 w 457"/>
                <a:gd name="T21" fmla="*/ 173 h 226"/>
                <a:gd name="T22" fmla="*/ 0 w 457"/>
                <a:gd name="T23" fmla="*/ 1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" h="226">
                  <a:moveTo>
                    <a:pt x="0" y="173"/>
                  </a:moveTo>
                  <a:lnTo>
                    <a:pt x="211" y="178"/>
                  </a:lnTo>
                  <a:lnTo>
                    <a:pt x="211" y="89"/>
                  </a:lnTo>
                  <a:lnTo>
                    <a:pt x="410" y="89"/>
                  </a:lnTo>
                  <a:lnTo>
                    <a:pt x="426" y="0"/>
                  </a:lnTo>
                  <a:lnTo>
                    <a:pt x="457" y="120"/>
                  </a:lnTo>
                  <a:lnTo>
                    <a:pt x="273" y="136"/>
                  </a:lnTo>
                  <a:lnTo>
                    <a:pt x="268" y="226"/>
                  </a:lnTo>
                  <a:lnTo>
                    <a:pt x="53" y="220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6" name="Freeform 76"/>
            <p:cNvSpPr>
              <a:spLocks/>
            </p:cNvSpPr>
            <p:nvPr/>
          </p:nvSpPr>
          <p:spPr bwMode="auto">
            <a:xfrm>
              <a:off x="585" y="3760"/>
              <a:ext cx="2055" cy="85"/>
            </a:xfrm>
            <a:custGeom>
              <a:avLst/>
              <a:gdLst>
                <a:gd name="T0" fmla="*/ 100 w 4110"/>
                <a:gd name="T1" fmla="*/ 21 h 169"/>
                <a:gd name="T2" fmla="*/ 3588 w 4110"/>
                <a:gd name="T3" fmla="*/ 63 h 169"/>
                <a:gd name="T4" fmla="*/ 3652 w 4110"/>
                <a:gd name="T5" fmla="*/ 169 h 169"/>
                <a:gd name="T6" fmla="*/ 3638 w 4110"/>
                <a:gd name="T7" fmla="*/ 42 h 169"/>
                <a:gd name="T8" fmla="*/ 3726 w 4110"/>
                <a:gd name="T9" fmla="*/ 122 h 169"/>
                <a:gd name="T10" fmla="*/ 3734 w 4110"/>
                <a:gd name="T11" fmla="*/ 60 h 169"/>
                <a:gd name="T12" fmla="*/ 3814 w 4110"/>
                <a:gd name="T13" fmla="*/ 113 h 169"/>
                <a:gd name="T14" fmla="*/ 3817 w 4110"/>
                <a:gd name="T15" fmla="*/ 52 h 169"/>
                <a:gd name="T16" fmla="*/ 3884 w 4110"/>
                <a:gd name="T17" fmla="*/ 119 h 169"/>
                <a:gd name="T18" fmla="*/ 3878 w 4110"/>
                <a:gd name="T19" fmla="*/ 49 h 169"/>
                <a:gd name="T20" fmla="*/ 4011 w 4110"/>
                <a:gd name="T21" fmla="*/ 127 h 169"/>
                <a:gd name="T22" fmla="*/ 3961 w 4110"/>
                <a:gd name="T23" fmla="*/ 28 h 169"/>
                <a:gd name="T24" fmla="*/ 4110 w 4110"/>
                <a:gd name="T25" fmla="*/ 127 h 169"/>
                <a:gd name="T26" fmla="*/ 4031 w 4110"/>
                <a:gd name="T27" fmla="*/ 7 h 169"/>
                <a:gd name="T28" fmla="*/ 0 w 4110"/>
                <a:gd name="T29" fmla="*/ 0 h 169"/>
                <a:gd name="T30" fmla="*/ 100 w 4110"/>
                <a:gd name="T31" fmla="*/ 21 h 169"/>
                <a:gd name="T32" fmla="*/ 100 w 4110"/>
                <a:gd name="T33" fmla="*/ 21 h 169"/>
                <a:gd name="T34" fmla="*/ 100 w 4110"/>
                <a:gd name="T35" fmla="*/ 2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0" h="169">
                  <a:moveTo>
                    <a:pt x="100" y="21"/>
                  </a:moveTo>
                  <a:lnTo>
                    <a:pt x="3588" y="63"/>
                  </a:lnTo>
                  <a:lnTo>
                    <a:pt x="3652" y="169"/>
                  </a:lnTo>
                  <a:lnTo>
                    <a:pt x="3638" y="42"/>
                  </a:lnTo>
                  <a:lnTo>
                    <a:pt x="3726" y="122"/>
                  </a:lnTo>
                  <a:lnTo>
                    <a:pt x="3734" y="60"/>
                  </a:lnTo>
                  <a:lnTo>
                    <a:pt x="3814" y="113"/>
                  </a:lnTo>
                  <a:lnTo>
                    <a:pt x="3817" y="52"/>
                  </a:lnTo>
                  <a:lnTo>
                    <a:pt x="3884" y="119"/>
                  </a:lnTo>
                  <a:lnTo>
                    <a:pt x="3878" y="49"/>
                  </a:lnTo>
                  <a:lnTo>
                    <a:pt x="4011" y="127"/>
                  </a:lnTo>
                  <a:lnTo>
                    <a:pt x="3961" y="28"/>
                  </a:lnTo>
                  <a:lnTo>
                    <a:pt x="4110" y="127"/>
                  </a:lnTo>
                  <a:lnTo>
                    <a:pt x="4031" y="7"/>
                  </a:lnTo>
                  <a:lnTo>
                    <a:pt x="0" y="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7" name="Freeform 77"/>
            <p:cNvSpPr>
              <a:spLocks/>
            </p:cNvSpPr>
            <p:nvPr/>
          </p:nvSpPr>
          <p:spPr bwMode="auto">
            <a:xfrm>
              <a:off x="2457" y="3771"/>
              <a:ext cx="369" cy="102"/>
            </a:xfrm>
            <a:custGeom>
              <a:avLst/>
              <a:gdLst>
                <a:gd name="T0" fmla="*/ 0 w 739"/>
                <a:gd name="T1" fmla="*/ 191 h 203"/>
                <a:gd name="T2" fmla="*/ 486 w 739"/>
                <a:gd name="T3" fmla="*/ 161 h 203"/>
                <a:gd name="T4" fmla="*/ 387 w 739"/>
                <a:gd name="T5" fmla="*/ 0 h 203"/>
                <a:gd name="T6" fmla="*/ 739 w 739"/>
                <a:gd name="T7" fmla="*/ 28 h 203"/>
                <a:gd name="T8" fmla="*/ 486 w 739"/>
                <a:gd name="T9" fmla="*/ 70 h 203"/>
                <a:gd name="T10" fmla="*/ 592 w 739"/>
                <a:gd name="T11" fmla="*/ 203 h 203"/>
                <a:gd name="T12" fmla="*/ 0 w 739"/>
                <a:gd name="T13" fmla="*/ 191 h 203"/>
                <a:gd name="T14" fmla="*/ 0 w 739"/>
                <a:gd name="T15" fmla="*/ 191 h 203"/>
                <a:gd name="T16" fmla="*/ 0 w 739"/>
                <a:gd name="T17" fmla="*/ 19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9" h="203">
                  <a:moveTo>
                    <a:pt x="0" y="191"/>
                  </a:moveTo>
                  <a:lnTo>
                    <a:pt x="486" y="161"/>
                  </a:lnTo>
                  <a:lnTo>
                    <a:pt x="387" y="0"/>
                  </a:lnTo>
                  <a:lnTo>
                    <a:pt x="739" y="28"/>
                  </a:lnTo>
                  <a:lnTo>
                    <a:pt x="486" y="70"/>
                  </a:lnTo>
                  <a:lnTo>
                    <a:pt x="592" y="203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8" name="Rectangle 78"/>
          <p:cNvSpPr>
            <a:spLocks noChangeArrowheads="1"/>
          </p:cNvSpPr>
          <p:nvPr/>
        </p:nvSpPr>
        <p:spPr bwMode="auto">
          <a:xfrm>
            <a:off x="1981200" y="40386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J &amp; M, Inc. </a:t>
            </a:r>
          </a:p>
        </p:txBody>
      </p:sp>
      <p:sp>
        <p:nvSpPr>
          <p:cNvPr id="163920" name="AutoShape 8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3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1000"/>
      <p:bldP spid="163844" grpId="0" build="p" autoUpdateAnimBg="0" advAuto="1000"/>
      <p:bldP spid="1639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866900" y="457200"/>
            <a:ext cx="54102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Strategies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842963" y="1660525"/>
            <a:ext cx="74580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A</a:t>
            </a:r>
            <a:r>
              <a:rPr lang="en-US" sz="4000" b="1">
                <a:latin typeface="Times New Roman" pitchFamily="18" charset="0"/>
              </a:rPr>
              <a:t> </a:t>
            </a:r>
            <a:r>
              <a:rPr lang="en-US" sz="4000" b="1" i="1">
                <a:latin typeface="Times New Roman" pitchFamily="18" charset="0"/>
              </a:rPr>
              <a:t>business strategy </a:t>
            </a:r>
            <a:r>
              <a:rPr lang="en-US" sz="4000">
                <a:latin typeface="Times New Roman" pitchFamily="18" charset="0"/>
              </a:rPr>
              <a:t>is an integrated set of plans and actions designed to enable the business to gain an advantage over its competitors, and in doing so, to maximize its profits.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2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866900" y="457200"/>
            <a:ext cx="54102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Strategies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957263" y="1752600"/>
            <a:ext cx="72294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Under a</a:t>
            </a:r>
            <a:r>
              <a:rPr lang="en-US" sz="3600" b="1">
                <a:latin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</a:rPr>
              <a:t>low-cost strategy</a:t>
            </a:r>
            <a:r>
              <a:rPr lang="en-US" sz="3600">
                <a:latin typeface="Times New Roman" pitchFamily="18" charset="0"/>
              </a:rPr>
              <a:t>, </a:t>
            </a:r>
            <a:r>
              <a:rPr lang="en-US" sz="3600" b="1" i="1">
                <a:latin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</a:rPr>
              <a:t>a business designs and produces products or services of acceptable quality at a cost lower than that of its competitors.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505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Wal-Mart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Southwest Airlines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6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utoUpdateAnimBg="0" advAuto="1000"/>
      <p:bldP spid="1658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866900" y="457200"/>
            <a:ext cx="5410200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Strategies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153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Under a</a:t>
            </a:r>
            <a:r>
              <a:rPr lang="en-US" sz="3600" b="1">
                <a:latin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</a:rPr>
              <a:t>differential strategy</a:t>
            </a:r>
            <a:r>
              <a:rPr lang="en-US" sz="3600">
                <a:latin typeface="Times New Roman" pitchFamily="18" charset="0"/>
              </a:rPr>
              <a:t>, </a:t>
            </a:r>
            <a:r>
              <a:rPr lang="en-US" sz="3600" b="1" i="1">
                <a:latin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</a:rPr>
              <a:t>a business designs and produces products or services that possess unique attributes or characteristics which customers are willing to pay a premium price.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819400" y="4648200"/>
            <a:ext cx="3505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Maytag</a:t>
            </a:r>
          </a:p>
          <a:p>
            <a:pPr algn="ctr" eaLnBrk="0" hangingPunct="0">
              <a:spcBef>
                <a:spcPct val="3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Tommy Hilfiger</a:t>
            </a:r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77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build="p" autoUpdateAnimBg="0" advAuto="1000"/>
      <p:bldP spid="1669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553200" cy="7112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Value Chain of a Business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600200" y="1676400"/>
            <a:ext cx="5943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A </a:t>
            </a:r>
            <a:r>
              <a:rPr lang="en-US" sz="3600" b="1" i="1">
                <a:latin typeface="Times New Roman" pitchFamily="18" charset="0"/>
              </a:rPr>
              <a:t>value chain </a:t>
            </a:r>
            <a:r>
              <a:rPr lang="en-US" sz="3600">
                <a:latin typeface="Times New Roman" pitchFamily="18" charset="0"/>
              </a:rPr>
              <a:t>is the way a business adds value for its customers by processing inputs into product or service.</a:t>
            </a:r>
          </a:p>
        </p:txBody>
      </p:sp>
      <p:sp>
        <p:nvSpPr>
          <p:cNvPr id="16794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191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Inputs</a:t>
            </a:r>
          </a:p>
        </p:txBody>
      </p:sp>
      <p:sp>
        <p:nvSpPr>
          <p:cNvPr id="16794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0" y="4191000"/>
            <a:ext cx="1757363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Processes</a:t>
            </a:r>
          </a:p>
        </p:txBody>
      </p:sp>
      <p:sp>
        <p:nvSpPr>
          <p:cNvPr id="16794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4191000"/>
            <a:ext cx="1985963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Products or Services</a:t>
            </a:r>
          </a:p>
        </p:txBody>
      </p:sp>
      <p:sp>
        <p:nvSpPr>
          <p:cNvPr id="167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77038" y="4191000"/>
            <a:ext cx="1985962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Customer Value</a:t>
            </a: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19050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40386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64008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7948" name="AutoShape 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26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nimBg="1" autoUpdateAnimBg="0"/>
      <p:bldP spid="167941" grpId="0" animBg="1" autoUpdateAnimBg="0"/>
      <p:bldP spid="167942" grpId="0" animBg="1" autoUpdateAnimBg="0"/>
      <p:bldP spid="167943" grpId="0" animBg="1" autoUpdateAnimBg="0"/>
      <p:bldP spid="167944" grpId="0" animBg="1"/>
      <p:bldP spid="167945" grpId="0" animBg="1"/>
      <p:bldP spid="167946" grpId="0" animBg="1"/>
      <p:bldP spid="1679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609600" y="2133600"/>
            <a:ext cx="7543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A </a:t>
            </a:r>
            <a:r>
              <a:rPr lang="en-US" sz="3600" i="1">
                <a:latin typeface="Times New Roman" pitchFamily="18" charset="0"/>
              </a:rPr>
              <a:t>business stakeholder</a:t>
            </a:r>
            <a:r>
              <a:rPr lang="en-US" sz="3600" b="1">
                <a:latin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</a:rPr>
              <a:t>is a person or</a:t>
            </a:r>
            <a:r>
              <a:rPr lang="en-US" sz="3600" b="1">
                <a:latin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</a:rPr>
              <a:t>entity having an interest in the economic performance of the business.</a:t>
            </a:r>
          </a:p>
        </p:txBody>
      </p:sp>
      <p:sp>
        <p:nvSpPr>
          <p:cNvPr id="168964" name="AutoShape 4"/>
          <p:cNvSpPr>
            <a:spLocks noChangeArrowheads="1"/>
          </p:cNvSpPr>
          <p:nvPr/>
        </p:nvSpPr>
        <p:spPr bwMode="auto">
          <a:xfrm>
            <a:off x="1562100" y="609600"/>
            <a:ext cx="6019800" cy="914400"/>
          </a:xfrm>
          <a:prstGeom prst="roundRect">
            <a:avLst>
              <a:gd name="adj" fmla="val 350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Stakeholders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67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ChangeArrowheads="1"/>
          </p:cNvSpPr>
          <p:nvPr/>
        </p:nvSpPr>
        <p:spPr bwMode="auto">
          <a:xfrm rot="-16176163">
            <a:off x="6362700" y="3238500"/>
            <a:ext cx="1143000" cy="16764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CC99">
                  <a:gamma/>
                  <a:shade val="46275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987" name="Group 3"/>
          <p:cNvGrpSpPr>
            <a:grpSpLocks/>
          </p:cNvGrpSpPr>
          <p:nvPr/>
        </p:nvGrpSpPr>
        <p:grpSpPr bwMode="auto">
          <a:xfrm>
            <a:off x="5562600" y="4572000"/>
            <a:ext cx="2667000" cy="1552575"/>
            <a:chOff x="2784" y="3216"/>
            <a:chExt cx="1680" cy="978"/>
          </a:xfrm>
        </p:grpSpPr>
        <p:sp>
          <p:nvSpPr>
            <p:cNvPr id="169988" name="AutoShape 4"/>
            <p:cNvSpPr>
              <a:spLocks noChangeArrowheads="1"/>
            </p:cNvSpPr>
            <p:nvPr/>
          </p:nvSpPr>
          <p:spPr bwMode="auto">
            <a:xfrm>
              <a:off x="2784" y="3408"/>
              <a:ext cx="336" cy="672"/>
            </a:xfrm>
            <a:prstGeom prst="bevel">
              <a:avLst>
                <a:gd name="adj" fmla="val 12500"/>
              </a:avLst>
            </a:prstGeom>
            <a:solidFill>
              <a:srgbClr val="FD81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5400">
                  <a:latin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9989" name="Text Box 5"/>
            <p:cNvSpPr txBox="1">
              <a:spLocks noChangeArrowheads="1"/>
            </p:cNvSpPr>
            <p:nvPr/>
          </p:nvSpPr>
          <p:spPr bwMode="auto">
            <a:xfrm>
              <a:off x="3168" y="3216"/>
              <a:ext cx="129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Assess stakeholders’ informational needs.</a:t>
              </a:r>
            </a:p>
          </p:txBody>
        </p:sp>
      </p:grpSp>
      <p:sp>
        <p:nvSpPr>
          <p:cNvPr id="169990" name="AutoShape 6"/>
          <p:cNvSpPr>
            <a:spLocks noGrp="1" noChangeArrowheads="1"/>
          </p:cNvSpPr>
          <p:nvPr>
            <p:ph type="title"/>
          </p:nvPr>
        </p:nvSpPr>
        <p:spPr>
          <a:xfrm>
            <a:off x="1792288" y="228600"/>
            <a:ext cx="6026150" cy="1371600"/>
          </a:xfrm>
          <a:prstGeom prst="roundRect">
            <a:avLst>
              <a:gd name="adj" fmla="val 35000"/>
            </a:avLst>
          </a:prstGeom>
          <a:solidFill>
            <a:srgbClr val="0066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Process of Providing Information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2895600" y="1905000"/>
            <a:ext cx="5715000" cy="2209800"/>
            <a:chOff x="1632" y="1632"/>
            <a:chExt cx="3600" cy="1392"/>
          </a:xfrm>
        </p:grpSpPr>
        <p:sp>
          <p:nvSpPr>
            <p:cNvPr id="169992" name="Rectangle 8"/>
            <p:cNvSpPr>
              <a:spLocks noChangeArrowheads="1"/>
            </p:cNvSpPr>
            <p:nvPr/>
          </p:nvSpPr>
          <p:spPr bwMode="auto">
            <a:xfrm>
              <a:off x="1632" y="1632"/>
              <a:ext cx="3600" cy="1200"/>
            </a:xfrm>
            <a:prstGeom prst="rect">
              <a:avLst/>
            </a:prstGeom>
            <a:solidFill>
              <a:srgbClr val="FEDD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2688" y="1632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STAKEHOLDERS</a:t>
              </a:r>
            </a:p>
          </p:txBody>
        </p:sp>
        <p:sp>
          <p:nvSpPr>
            <p:cNvPr id="169994" name="Text Box 10"/>
            <p:cNvSpPr txBox="1">
              <a:spLocks noChangeArrowheads="1"/>
            </p:cNvSpPr>
            <p:nvPr/>
          </p:nvSpPr>
          <p:spPr bwMode="auto">
            <a:xfrm>
              <a:off x="1824" y="1824"/>
              <a:ext cx="129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</a:rPr>
                <a:t>Internal:</a:t>
              </a:r>
            </a:p>
            <a:p>
              <a:pPr eaLnBrk="0" hangingPunct="0"/>
              <a:r>
                <a:rPr lang="en-US" sz="2400" b="1">
                  <a:latin typeface="Times New Roman" pitchFamily="18" charset="0"/>
                </a:rPr>
                <a:t> Owners, managers, employees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3792" y="1806"/>
              <a:ext cx="134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4300" indent="-1143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</a:rPr>
                <a:t>External:</a:t>
              </a:r>
              <a:r>
                <a:rPr lang="en-US" sz="2400" b="1">
                  <a:latin typeface="Times New Roman" pitchFamily="18" charset="0"/>
                </a:rPr>
                <a:t>   Customers, creditors, government </a:t>
              </a:r>
            </a:p>
          </p:txBody>
        </p:sp>
        <p:grpSp>
          <p:nvGrpSpPr>
            <p:cNvPr id="169996" name="Group 12"/>
            <p:cNvGrpSpPr>
              <a:grpSpLocks/>
            </p:cNvGrpSpPr>
            <p:nvPr/>
          </p:nvGrpSpPr>
          <p:grpSpPr bwMode="auto">
            <a:xfrm>
              <a:off x="2976" y="1920"/>
              <a:ext cx="528" cy="1104"/>
              <a:chOff x="2640" y="1920"/>
              <a:chExt cx="934" cy="2184"/>
            </a:xfrm>
          </p:grpSpPr>
          <p:grpSp>
            <p:nvGrpSpPr>
              <p:cNvPr id="169997" name="Group 13"/>
              <p:cNvGrpSpPr>
                <a:grpSpLocks/>
              </p:cNvGrpSpPr>
              <p:nvPr/>
            </p:nvGrpSpPr>
            <p:grpSpPr bwMode="auto">
              <a:xfrm>
                <a:off x="2640" y="2016"/>
                <a:ext cx="531" cy="2078"/>
                <a:chOff x="816" y="2434"/>
                <a:chExt cx="531" cy="2078"/>
              </a:xfrm>
            </p:grpSpPr>
            <p:sp>
              <p:nvSpPr>
                <p:cNvPr id="169998" name="Freeform 14"/>
                <p:cNvSpPr>
                  <a:spLocks/>
                </p:cNvSpPr>
                <p:nvPr/>
              </p:nvSpPr>
              <p:spPr bwMode="auto">
                <a:xfrm>
                  <a:off x="1008" y="4417"/>
                  <a:ext cx="206" cy="91"/>
                </a:xfrm>
                <a:custGeom>
                  <a:avLst/>
                  <a:gdLst>
                    <a:gd name="T0" fmla="*/ 23 w 413"/>
                    <a:gd name="T1" fmla="*/ 50 h 181"/>
                    <a:gd name="T2" fmla="*/ 2 w 413"/>
                    <a:gd name="T3" fmla="*/ 113 h 181"/>
                    <a:gd name="T4" fmla="*/ 0 w 413"/>
                    <a:gd name="T5" fmla="*/ 147 h 181"/>
                    <a:gd name="T6" fmla="*/ 32 w 413"/>
                    <a:gd name="T7" fmla="*/ 164 h 181"/>
                    <a:gd name="T8" fmla="*/ 118 w 413"/>
                    <a:gd name="T9" fmla="*/ 181 h 181"/>
                    <a:gd name="T10" fmla="*/ 181 w 413"/>
                    <a:gd name="T11" fmla="*/ 170 h 181"/>
                    <a:gd name="T12" fmla="*/ 196 w 413"/>
                    <a:gd name="T13" fmla="*/ 141 h 181"/>
                    <a:gd name="T14" fmla="*/ 198 w 413"/>
                    <a:gd name="T15" fmla="*/ 111 h 181"/>
                    <a:gd name="T16" fmla="*/ 200 w 413"/>
                    <a:gd name="T17" fmla="*/ 56 h 181"/>
                    <a:gd name="T18" fmla="*/ 234 w 413"/>
                    <a:gd name="T19" fmla="*/ 115 h 181"/>
                    <a:gd name="T20" fmla="*/ 346 w 413"/>
                    <a:gd name="T21" fmla="*/ 124 h 181"/>
                    <a:gd name="T22" fmla="*/ 395 w 413"/>
                    <a:gd name="T23" fmla="*/ 122 h 181"/>
                    <a:gd name="T24" fmla="*/ 413 w 413"/>
                    <a:gd name="T25" fmla="*/ 116 h 181"/>
                    <a:gd name="T26" fmla="*/ 413 w 413"/>
                    <a:gd name="T27" fmla="*/ 80 h 181"/>
                    <a:gd name="T28" fmla="*/ 403 w 413"/>
                    <a:gd name="T29" fmla="*/ 63 h 181"/>
                    <a:gd name="T30" fmla="*/ 363 w 413"/>
                    <a:gd name="T31" fmla="*/ 21 h 181"/>
                    <a:gd name="T32" fmla="*/ 340 w 413"/>
                    <a:gd name="T33" fmla="*/ 4 h 181"/>
                    <a:gd name="T34" fmla="*/ 152 w 413"/>
                    <a:gd name="T35" fmla="*/ 0 h 181"/>
                    <a:gd name="T36" fmla="*/ 23 w 413"/>
                    <a:gd name="T37" fmla="*/ 50 h 181"/>
                    <a:gd name="T38" fmla="*/ 23 w 413"/>
                    <a:gd name="T39" fmla="*/ 5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3" h="181">
                      <a:moveTo>
                        <a:pt x="23" y="50"/>
                      </a:moveTo>
                      <a:lnTo>
                        <a:pt x="2" y="113"/>
                      </a:lnTo>
                      <a:lnTo>
                        <a:pt x="0" y="147"/>
                      </a:lnTo>
                      <a:lnTo>
                        <a:pt x="32" y="164"/>
                      </a:lnTo>
                      <a:lnTo>
                        <a:pt x="118" y="181"/>
                      </a:lnTo>
                      <a:lnTo>
                        <a:pt x="181" y="170"/>
                      </a:lnTo>
                      <a:lnTo>
                        <a:pt x="196" y="141"/>
                      </a:lnTo>
                      <a:lnTo>
                        <a:pt x="198" y="111"/>
                      </a:lnTo>
                      <a:lnTo>
                        <a:pt x="200" y="56"/>
                      </a:lnTo>
                      <a:lnTo>
                        <a:pt x="234" y="115"/>
                      </a:lnTo>
                      <a:lnTo>
                        <a:pt x="346" y="124"/>
                      </a:lnTo>
                      <a:lnTo>
                        <a:pt x="395" y="122"/>
                      </a:lnTo>
                      <a:lnTo>
                        <a:pt x="413" y="116"/>
                      </a:lnTo>
                      <a:lnTo>
                        <a:pt x="413" y="80"/>
                      </a:lnTo>
                      <a:lnTo>
                        <a:pt x="403" y="63"/>
                      </a:lnTo>
                      <a:lnTo>
                        <a:pt x="363" y="21"/>
                      </a:lnTo>
                      <a:lnTo>
                        <a:pt x="340" y="4"/>
                      </a:lnTo>
                      <a:lnTo>
                        <a:pt x="152" y="0"/>
                      </a:lnTo>
                      <a:lnTo>
                        <a:pt x="23" y="50"/>
                      </a:lnTo>
                      <a:lnTo>
                        <a:pt x="23" y="50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99" name="Freeform 15"/>
                <p:cNvSpPr>
                  <a:spLocks/>
                </p:cNvSpPr>
                <p:nvPr/>
              </p:nvSpPr>
              <p:spPr bwMode="auto">
                <a:xfrm>
                  <a:off x="818" y="2745"/>
                  <a:ext cx="524" cy="1026"/>
                </a:xfrm>
                <a:custGeom>
                  <a:avLst/>
                  <a:gdLst>
                    <a:gd name="T0" fmla="*/ 338 w 1047"/>
                    <a:gd name="T1" fmla="*/ 11 h 2053"/>
                    <a:gd name="T2" fmla="*/ 262 w 1047"/>
                    <a:gd name="T3" fmla="*/ 57 h 2053"/>
                    <a:gd name="T4" fmla="*/ 175 w 1047"/>
                    <a:gd name="T5" fmla="*/ 84 h 2053"/>
                    <a:gd name="T6" fmla="*/ 91 w 1047"/>
                    <a:gd name="T7" fmla="*/ 125 h 2053"/>
                    <a:gd name="T8" fmla="*/ 30 w 1047"/>
                    <a:gd name="T9" fmla="*/ 175 h 2053"/>
                    <a:gd name="T10" fmla="*/ 4 w 1047"/>
                    <a:gd name="T11" fmla="*/ 221 h 2053"/>
                    <a:gd name="T12" fmla="*/ 0 w 1047"/>
                    <a:gd name="T13" fmla="*/ 335 h 2053"/>
                    <a:gd name="T14" fmla="*/ 7 w 1047"/>
                    <a:gd name="T15" fmla="*/ 534 h 2053"/>
                    <a:gd name="T16" fmla="*/ 23 w 1047"/>
                    <a:gd name="T17" fmla="*/ 736 h 2053"/>
                    <a:gd name="T18" fmla="*/ 38 w 1047"/>
                    <a:gd name="T19" fmla="*/ 871 h 2053"/>
                    <a:gd name="T20" fmla="*/ 34 w 1047"/>
                    <a:gd name="T21" fmla="*/ 1038 h 2053"/>
                    <a:gd name="T22" fmla="*/ 42 w 1047"/>
                    <a:gd name="T23" fmla="*/ 1237 h 2053"/>
                    <a:gd name="T24" fmla="*/ 57 w 1047"/>
                    <a:gd name="T25" fmla="*/ 1454 h 2053"/>
                    <a:gd name="T26" fmla="*/ 72 w 1047"/>
                    <a:gd name="T27" fmla="*/ 1561 h 2053"/>
                    <a:gd name="T28" fmla="*/ 175 w 1047"/>
                    <a:gd name="T29" fmla="*/ 1557 h 2053"/>
                    <a:gd name="T30" fmla="*/ 198 w 1047"/>
                    <a:gd name="T31" fmla="*/ 1787 h 2053"/>
                    <a:gd name="T32" fmla="*/ 209 w 1047"/>
                    <a:gd name="T33" fmla="*/ 1829 h 2053"/>
                    <a:gd name="T34" fmla="*/ 251 w 1047"/>
                    <a:gd name="T35" fmla="*/ 1829 h 2053"/>
                    <a:gd name="T36" fmla="*/ 251 w 1047"/>
                    <a:gd name="T37" fmla="*/ 1924 h 2053"/>
                    <a:gd name="T38" fmla="*/ 270 w 1047"/>
                    <a:gd name="T39" fmla="*/ 1965 h 2053"/>
                    <a:gd name="T40" fmla="*/ 266 w 1047"/>
                    <a:gd name="T41" fmla="*/ 2011 h 2053"/>
                    <a:gd name="T42" fmla="*/ 304 w 1047"/>
                    <a:gd name="T43" fmla="*/ 2032 h 2053"/>
                    <a:gd name="T44" fmla="*/ 420 w 1047"/>
                    <a:gd name="T45" fmla="*/ 2042 h 2053"/>
                    <a:gd name="T46" fmla="*/ 675 w 1047"/>
                    <a:gd name="T47" fmla="*/ 2053 h 2053"/>
                    <a:gd name="T48" fmla="*/ 831 w 1047"/>
                    <a:gd name="T49" fmla="*/ 2026 h 2053"/>
                    <a:gd name="T50" fmla="*/ 869 w 1047"/>
                    <a:gd name="T51" fmla="*/ 2004 h 2053"/>
                    <a:gd name="T52" fmla="*/ 884 w 1047"/>
                    <a:gd name="T53" fmla="*/ 1832 h 2053"/>
                    <a:gd name="T54" fmla="*/ 899 w 1047"/>
                    <a:gd name="T55" fmla="*/ 1699 h 2053"/>
                    <a:gd name="T56" fmla="*/ 933 w 1047"/>
                    <a:gd name="T57" fmla="*/ 1420 h 2053"/>
                    <a:gd name="T58" fmla="*/ 933 w 1047"/>
                    <a:gd name="T59" fmla="*/ 1045 h 2053"/>
                    <a:gd name="T60" fmla="*/ 899 w 1047"/>
                    <a:gd name="T61" fmla="*/ 901 h 2053"/>
                    <a:gd name="T62" fmla="*/ 903 w 1047"/>
                    <a:gd name="T63" fmla="*/ 852 h 2053"/>
                    <a:gd name="T64" fmla="*/ 850 w 1047"/>
                    <a:gd name="T65" fmla="*/ 745 h 2053"/>
                    <a:gd name="T66" fmla="*/ 842 w 1047"/>
                    <a:gd name="T67" fmla="*/ 690 h 2053"/>
                    <a:gd name="T68" fmla="*/ 865 w 1047"/>
                    <a:gd name="T69" fmla="*/ 625 h 2053"/>
                    <a:gd name="T70" fmla="*/ 895 w 1047"/>
                    <a:gd name="T71" fmla="*/ 538 h 2053"/>
                    <a:gd name="T72" fmla="*/ 929 w 1047"/>
                    <a:gd name="T73" fmla="*/ 367 h 2053"/>
                    <a:gd name="T74" fmla="*/ 979 w 1047"/>
                    <a:gd name="T75" fmla="*/ 209 h 2053"/>
                    <a:gd name="T76" fmla="*/ 998 w 1047"/>
                    <a:gd name="T77" fmla="*/ 175 h 2053"/>
                    <a:gd name="T78" fmla="*/ 1047 w 1047"/>
                    <a:gd name="T79" fmla="*/ 129 h 2053"/>
                    <a:gd name="T80" fmla="*/ 1017 w 1047"/>
                    <a:gd name="T81" fmla="*/ 114 h 2053"/>
                    <a:gd name="T82" fmla="*/ 975 w 1047"/>
                    <a:gd name="T83" fmla="*/ 84 h 2053"/>
                    <a:gd name="T84" fmla="*/ 910 w 1047"/>
                    <a:gd name="T85" fmla="*/ 61 h 2053"/>
                    <a:gd name="T86" fmla="*/ 762 w 1047"/>
                    <a:gd name="T87" fmla="*/ 34 h 2053"/>
                    <a:gd name="T88" fmla="*/ 599 w 1047"/>
                    <a:gd name="T89" fmla="*/ 0 h 2053"/>
                    <a:gd name="T90" fmla="*/ 338 w 1047"/>
                    <a:gd name="T91" fmla="*/ 11 h 2053"/>
                    <a:gd name="T92" fmla="*/ 338 w 1047"/>
                    <a:gd name="T93" fmla="*/ 11 h 2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47" h="2053">
                      <a:moveTo>
                        <a:pt x="338" y="11"/>
                      </a:moveTo>
                      <a:lnTo>
                        <a:pt x="262" y="57"/>
                      </a:lnTo>
                      <a:lnTo>
                        <a:pt x="175" y="84"/>
                      </a:lnTo>
                      <a:lnTo>
                        <a:pt x="91" y="125"/>
                      </a:lnTo>
                      <a:lnTo>
                        <a:pt x="30" y="175"/>
                      </a:lnTo>
                      <a:lnTo>
                        <a:pt x="4" y="221"/>
                      </a:lnTo>
                      <a:lnTo>
                        <a:pt x="0" y="335"/>
                      </a:lnTo>
                      <a:lnTo>
                        <a:pt x="7" y="534"/>
                      </a:lnTo>
                      <a:lnTo>
                        <a:pt x="23" y="736"/>
                      </a:lnTo>
                      <a:lnTo>
                        <a:pt x="38" y="871"/>
                      </a:lnTo>
                      <a:lnTo>
                        <a:pt x="34" y="1038"/>
                      </a:lnTo>
                      <a:lnTo>
                        <a:pt x="42" y="1237"/>
                      </a:lnTo>
                      <a:lnTo>
                        <a:pt x="57" y="1454"/>
                      </a:lnTo>
                      <a:lnTo>
                        <a:pt x="72" y="1561"/>
                      </a:lnTo>
                      <a:lnTo>
                        <a:pt x="175" y="1557"/>
                      </a:lnTo>
                      <a:lnTo>
                        <a:pt x="198" y="1787"/>
                      </a:lnTo>
                      <a:lnTo>
                        <a:pt x="209" y="1829"/>
                      </a:lnTo>
                      <a:lnTo>
                        <a:pt x="251" y="1829"/>
                      </a:lnTo>
                      <a:lnTo>
                        <a:pt x="251" y="1924"/>
                      </a:lnTo>
                      <a:lnTo>
                        <a:pt x="270" y="1965"/>
                      </a:lnTo>
                      <a:lnTo>
                        <a:pt x="266" y="2011"/>
                      </a:lnTo>
                      <a:lnTo>
                        <a:pt x="304" y="2032"/>
                      </a:lnTo>
                      <a:lnTo>
                        <a:pt x="420" y="2042"/>
                      </a:lnTo>
                      <a:lnTo>
                        <a:pt x="675" y="2053"/>
                      </a:lnTo>
                      <a:lnTo>
                        <a:pt x="831" y="2026"/>
                      </a:lnTo>
                      <a:lnTo>
                        <a:pt x="869" y="2004"/>
                      </a:lnTo>
                      <a:lnTo>
                        <a:pt x="884" y="1832"/>
                      </a:lnTo>
                      <a:lnTo>
                        <a:pt x="899" y="1699"/>
                      </a:lnTo>
                      <a:lnTo>
                        <a:pt x="933" y="1420"/>
                      </a:lnTo>
                      <a:lnTo>
                        <a:pt x="933" y="1045"/>
                      </a:lnTo>
                      <a:lnTo>
                        <a:pt x="899" y="901"/>
                      </a:lnTo>
                      <a:lnTo>
                        <a:pt x="903" y="852"/>
                      </a:lnTo>
                      <a:lnTo>
                        <a:pt x="850" y="745"/>
                      </a:lnTo>
                      <a:lnTo>
                        <a:pt x="842" y="690"/>
                      </a:lnTo>
                      <a:lnTo>
                        <a:pt x="865" y="625"/>
                      </a:lnTo>
                      <a:lnTo>
                        <a:pt x="895" y="538"/>
                      </a:lnTo>
                      <a:lnTo>
                        <a:pt x="929" y="367"/>
                      </a:lnTo>
                      <a:lnTo>
                        <a:pt x="979" y="209"/>
                      </a:lnTo>
                      <a:lnTo>
                        <a:pt x="998" y="175"/>
                      </a:lnTo>
                      <a:lnTo>
                        <a:pt x="1047" y="129"/>
                      </a:lnTo>
                      <a:lnTo>
                        <a:pt x="1017" y="114"/>
                      </a:lnTo>
                      <a:lnTo>
                        <a:pt x="975" y="84"/>
                      </a:lnTo>
                      <a:lnTo>
                        <a:pt x="910" y="61"/>
                      </a:lnTo>
                      <a:lnTo>
                        <a:pt x="762" y="34"/>
                      </a:lnTo>
                      <a:lnTo>
                        <a:pt x="599" y="0"/>
                      </a:lnTo>
                      <a:lnTo>
                        <a:pt x="338" y="11"/>
                      </a:lnTo>
                      <a:lnTo>
                        <a:pt x="338" y="11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0" name="Freeform 16"/>
                <p:cNvSpPr>
                  <a:spLocks/>
                </p:cNvSpPr>
                <p:nvPr/>
              </p:nvSpPr>
              <p:spPr bwMode="auto">
                <a:xfrm>
                  <a:off x="1007" y="2690"/>
                  <a:ext cx="203" cy="522"/>
                </a:xfrm>
                <a:custGeom>
                  <a:avLst/>
                  <a:gdLst>
                    <a:gd name="T0" fmla="*/ 0 w 405"/>
                    <a:gd name="T1" fmla="*/ 87 h 1043"/>
                    <a:gd name="T2" fmla="*/ 32 w 405"/>
                    <a:gd name="T3" fmla="*/ 213 h 1043"/>
                    <a:gd name="T4" fmla="*/ 156 w 405"/>
                    <a:gd name="T5" fmla="*/ 526 h 1043"/>
                    <a:gd name="T6" fmla="*/ 217 w 405"/>
                    <a:gd name="T7" fmla="*/ 713 h 1043"/>
                    <a:gd name="T8" fmla="*/ 259 w 405"/>
                    <a:gd name="T9" fmla="*/ 893 h 1043"/>
                    <a:gd name="T10" fmla="*/ 312 w 405"/>
                    <a:gd name="T11" fmla="*/ 973 h 1043"/>
                    <a:gd name="T12" fmla="*/ 331 w 405"/>
                    <a:gd name="T13" fmla="*/ 1043 h 1043"/>
                    <a:gd name="T14" fmla="*/ 367 w 405"/>
                    <a:gd name="T15" fmla="*/ 948 h 1043"/>
                    <a:gd name="T16" fmla="*/ 390 w 405"/>
                    <a:gd name="T17" fmla="*/ 828 h 1043"/>
                    <a:gd name="T18" fmla="*/ 405 w 405"/>
                    <a:gd name="T19" fmla="*/ 509 h 1043"/>
                    <a:gd name="T20" fmla="*/ 365 w 405"/>
                    <a:gd name="T21" fmla="*/ 199 h 1043"/>
                    <a:gd name="T22" fmla="*/ 321 w 405"/>
                    <a:gd name="T23" fmla="*/ 81 h 1043"/>
                    <a:gd name="T24" fmla="*/ 312 w 405"/>
                    <a:gd name="T25" fmla="*/ 43 h 1043"/>
                    <a:gd name="T26" fmla="*/ 57 w 405"/>
                    <a:gd name="T27" fmla="*/ 0 h 1043"/>
                    <a:gd name="T28" fmla="*/ 0 w 405"/>
                    <a:gd name="T29" fmla="*/ 87 h 1043"/>
                    <a:gd name="T30" fmla="*/ 0 w 405"/>
                    <a:gd name="T31" fmla="*/ 87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5" h="1043">
                      <a:moveTo>
                        <a:pt x="0" y="87"/>
                      </a:moveTo>
                      <a:lnTo>
                        <a:pt x="32" y="213"/>
                      </a:lnTo>
                      <a:lnTo>
                        <a:pt x="156" y="526"/>
                      </a:lnTo>
                      <a:lnTo>
                        <a:pt x="217" y="713"/>
                      </a:lnTo>
                      <a:lnTo>
                        <a:pt x="259" y="893"/>
                      </a:lnTo>
                      <a:lnTo>
                        <a:pt x="312" y="973"/>
                      </a:lnTo>
                      <a:lnTo>
                        <a:pt x="331" y="1043"/>
                      </a:lnTo>
                      <a:lnTo>
                        <a:pt x="367" y="948"/>
                      </a:lnTo>
                      <a:lnTo>
                        <a:pt x="390" y="828"/>
                      </a:lnTo>
                      <a:lnTo>
                        <a:pt x="405" y="509"/>
                      </a:lnTo>
                      <a:lnTo>
                        <a:pt x="365" y="199"/>
                      </a:lnTo>
                      <a:lnTo>
                        <a:pt x="321" y="81"/>
                      </a:lnTo>
                      <a:lnTo>
                        <a:pt x="312" y="43"/>
                      </a:lnTo>
                      <a:lnTo>
                        <a:pt x="57" y="0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1" name="Freeform 17"/>
                <p:cNvSpPr>
                  <a:spLocks/>
                </p:cNvSpPr>
                <p:nvPr/>
              </p:nvSpPr>
              <p:spPr bwMode="auto">
                <a:xfrm>
                  <a:off x="961" y="2436"/>
                  <a:ext cx="257" cy="459"/>
                </a:xfrm>
                <a:custGeom>
                  <a:avLst/>
                  <a:gdLst>
                    <a:gd name="T0" fmla="*/ 0 w 513"/>
                    <a:gd name="T1" fmla="*/ 352 h 918"/>
                    <a:gd name="T2" fmla="*/ 4 w 513"/>
                    <a:gd name="T3" fmla="*/ 379 h 918"/>
                    <a:gd name="T4" fmla="*/ 26 w 513"/>
                    <a:gd name="T5" fmla="*/ 426 h 918"/>
                    <a:gd name="T6" fmla="*/ 21 w 513"/>
                    <a:gd name="T7" fmla="*/ 472 h 918"/>
                    <a:gd name="T8" fmla="*/ 25 w 513"/>
                    <a:gd name="T9" fmla="*/ 533 h 918"/>
                    <a:gd name="T10" fmla="*/ 32 w 513"/>
                    <a:gd name="T11" fmla="*/ 559 h 918"/>
                    <a:gd name="T12" fmla="*/ 32 w 513"/>
                    <a:gd name="T13" fmla="*/ 580 h 918"/>
                    <a:gd name="T14" fmla="*/ 36 w 513"/>
                    <a:gd name="T15" fmla="*/ 614 h 918"/>
                    <a:gd name="T16" fmla="*/ 51 w 513"/>
                    <a:gd name="T17" fmla="*/ 664 h 918"/>
                    <a:gd name="T18" fmla="*/ 55 w 513"/>
                    <a:gd name="T19" fmla="*/ 690 h 918"/>
                    <a:gd name="T20" fmla="*/ 66 w 513"/>
                    <a:gd name="T21" fmla="*/ 715 h 918"/>
                    <a:gd name="T22" fmla="*/ 47 w 513"/>
                    <a:gd name="T23" fmla="*/ 780 h 918"/>
                    <a:gd name="T24" fmla="*/ 49 w 513"/>
                    <a:gd name="T25" fmla="*/ 829 h 918"/>
                    <a:gd name="T26" fmla="*/ 74 w 513"/>
                    <a:gd name="T27" fmla="*/ 890 h 918"/>
                    <a:gd name="T28" fmla="*/ 116 w 513"/>
                    <a:gd name="T29" fmla="*/ 918 h 918"/>
                    <a:gd name="T30" fmla="*/ 152 w 513"/>
                    <a:gd name="T31" fmla="*/ 899 h 918"/>
                    <a:gd name="T32" fmla="*/ 177 w 513"/>
                    <a:gd name="T33" fmla="*/ 854 h 918"/>
                    <a:gd name="T34" fmla="*/ 158 w 513"/>
                    <a:gd name="T35" fmla="*/ 810 h 918"/>
                    <a:gd name="T36" fmla="*/ 112 w 513"/>
                    <a:gd name="T37" fmla="*/ 747 h 918"/>
                    <a:gd name="T38" fmla="*/ 85 w 513"/>
                    <a:gd name="T39" fmla="*/ 705 h 918"/>
                    <a:gd name="T40" fmla="*/ 114 w 513"/>
                    <a:gd name="T41" fmla="*/ 664 h 918"/>
                    <a:gd name="T42" fmla="*/ 137 w 513"/>
                    <a:gd name="T43" fmla="*/ 525 h 918"/>
                    <a:gd name="T44" fmla="*/ 477 w 513"/>
                    <a:gd name="T45" fmla="*/ 398 h 918"/>
                    <a:gd name="T46" fmla="*/ 506 w 513"/>
                    <a:gd name="T47" fmla="*/ 341 h 918"/>
                    <a:gd name="T48" fmla="*/ 513 w 513"/>
                    <a:gd name="T49" fmla="*/ 259 h 918"/>
                    <a:gd name="T50" fmla="*/ 498 w 513"/>
                    <a:gd name="T51" fmla="*/ 247 h 918"/>
                    <a:gd name="T52" fmla="*/ 485 w 513"/>
                    <a:gd name="T53" fmla="*/ 226 h 918"/>
                    <a:gd name="T54" fmla="*/ 468 w 513"/>
                    <a:gd name="T55" fmla="*/ 133 h 918"/>
                    <a:gd name="T56" fmla="*/ 403 w 513"/>
                    <a:gd name="T57" fmla="*/ 48 h 918"/>
                    <a:gd name="T58" fmla="*/ 336 w 513"/>
                    <a:gd name="T59" fmla="*/ 10 h 918"/>
                    <a:gd name="T60" fmla="*/ 258 w 513"/>
                    <a:gd name="T61" fmla="*/ 0 h 918"/>
                    <a:gd name="T62" fmla="*/ 213 w 513"/>
                    <a:gd name="T63" fmla="*/ 23 h 918"/>
                    <a:gd name="T64" fmla="*/ 177 w 513"/>
                    <a:gd name="T65" fmla="*/ 23 h 918"/>
                    <a:gd name="T66" fmla="*/ 150 w 513"/>
                    <a:gd name="T67" fmla="*/ 34 h 918"/>
                    <a:gd name="T68" fmla="*/ 103 w 513"/>
                    <a:gd name="T69" fmla="*/ 78 h 918"/>
                    <a:gd name="T70" fmla="*/ 49 w 513"/>
                    <a:gd name="T71" fmla="*/ 164 h 918"/>
                    <a:gd name="T72" fmla="*/ 9 w 513"/>
                    <a:gd name="T73" fmla="*/ 287 h 918"/>
                    <a:gd name="T74" fmla="*/ 0 w 513"/>
                    <a:gd name="T75" fmla="*/ 352 h 918"/>
                    <a:gd name="T76" fmla="*/ 0 w 513"/>
                    <a:gd name="T77" fmla="*/ 352 h 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918">
                      <a:moveTo>
                        <a:pt x="0" y="352"/>
                      </a:moveTo>
                      <a:lnTo>
                        <a:pt x="4" y="379"/>
                      </a:lnTo>
                      <a:lnTo>
                        <a:pt x="26" y="426"/>
                      </a:lnTo>
                      <a:lnTo>
                        <a:pt x="21" y="472"/>
                      </a:lnTo>
                      <a:lnTo>
                        <a:pt x="25" y="533"/>
                      </a:lnTo>
                      <a:lnTo>
                        <a:pt x="32" y="559"/>
                      </a:lnTo>
                      <a:lnTo>
                        <a:pt x="32" y="580"/>
                      </a:lnTo>
                      <a:lnTo>
                        <a:pt x="36" y="614"/>
                      </a:lnTo>
                      <a:lnTo>
                        <a:pt x="51" y="664"/>
                      </a:lnTo>
                      <a:lnTo>
                        <a:pt x="55" y="690"/>
                      </a:lnTo>
                      <a:lnTo>
                        <a:pt x="66" y="715"/>
                      </a:lnTo>
                      <a:lnTo>
                        <a:pt x="47" y="780"/>
                      </a:lnTo>
                      <a:lnTo>
                        <a:pt x="49" y="829"/>
                      </a:lnTo>
                      <a:lnTo>
                        <a:pt x="74" y="890"/>
                      </a:lnTo>
                      <a:lnTo>
                        <a:pt x="116" y="918"/>
                      </a:lnTo>
                      <a:lnTo>
                        <a:pt x="152" y="899"/>
                      </a:lnTo>
                      <a:lnTo>
                        <a:pt x="177" y="854"/>
                      </a:lnTo>
                      <a:lnTo>
                        <a:pt x="158" y="810"/>
                      </a:lnTo>
                      <a:lnTo>
                        <a:pt x="112" y="747"/>
                      </a:lnTo>
                      <a:lnTo>
                        <a:pt x="85" y="705"/>
                      </a:lnTo>
                      <a:lnTo>
                        <a:pt x="114" y="664"/>
                      </a:lnTo>
                      <a:lnTo>
                        <a:pt x="137" y="525"/>
                      </a:lnTo>
                      <a:lnTo>
                        <a:pt x="477" y="398"/>
                      </a:lnTo>
                      <a:lnTo>
                        <a:pt x="506" y="341"/>
                      </a:lnTo>
                      <a:lnTo>
                        <a:pt x="513" y="259"/>
                      </a:lnTo>
                      <a:lnTo>
                        <a:pt x="498" y="247"/>
                      </a:lnTo>
                      <a:lnTo>
                        <a:pt x="485" y="226"/>
                      </a:lnTo>
                      <a:lnTo>
                        <a:pt x="468" y="133"/>
                      </a:lnTo>
                      <a:lnTo>
                        <a:pt x="403" y="48"/>
                      </a:lnTo>
                      <a:lnTo>
                        <a:pt x="336" y="10"/>
                      </a:lnTo>
                      <a:lnTo>
                        <a:pt x="258" y="0"/>
                      </a:lnTo>
                      <a:lnTo>
                        <a:pt x="213" y="23"/>
                      </a:lnTo>
                      <a:lnTo>
                        <a:pt x="177" y="23"/>
                      </a:lnTo>
                      <a:lnTo>
                        <a:pt x="150" y="34"/>
                      </a:lnTo>
                      <a:lnTo>
                        <a:pt x="103" y="78"/>
                      </a:lnTo>
                      <a:lnTo>
                        <a:pt x="49" y="164"/>
                      </a:lnTo>
                      <a:lnTo>
                        <a:pt x="9" y="287"/>
                      </a:lnTo>
                      <a:lnTo>
                        <a:pt x="0" y="352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5C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2" name="Freeform 18"/>
                <p:cNvSpPr>
                  <a:spLocks/>
                </p:cNvSpPr>
                <p:nvPr/>
              </p:nvSpPr>
              <p:spPr bwMode="auto">
                <a:xfrm>
                  <a:off x="978" y="3757"/>
                  <a:ext cx="265" cy="696"/>
                </a:xfrm>
                <a:custGeom>
                  <a:avLst/>
                  <a:gdLst>
                    <a:gd name="T0" fmla="*/ 0 w 531"/>
                    <a:gd name="T1" fmla="*/ 12 h 1394"/>
                    <a:gd name="T2" fmla="*/ 12 w 531"/>
                    <a:gd name="T3" fmla="*/ 139 h 1394"/>
                    <a:gd name="T4" fmla="*/ 25 w 531"/>
                    <a:gd name="T5" fmla="*/ 270 h 1394"/>
                    <a:gd name="T6" fmla="*/ 12 w 531"/>
                    <a:gd name="T7" fmla="*/ 371 h 1394"/>
                    <a:gd name="T8" fmla="*/ 4 w 531"/>
                    <a:gd name="T9" fmla="*/ 502 h 1394"/>
                    <a:gd name="T10" fmla="*/ 29 w 531"/>
                    <a:gd name="T11" fmla="*/ 677 h 1394"/>
                    <a:gd name="T12" fmla="*/ 67 w 531"/>
                    <a:gd name="T13" fmla="*/ 860 h 1394"/>
                    <a:gd name="T14" fmla="*/ 118 w 531"/>
                    <a:gd name="T15" fmla="*/ 1044 h 1394"/>
                    <a:gd name="T16" fmla="*/ 129 w 531"/>
                    <a:gd name="T17" fmla="*/ 1169 h 1394"/>
                    <a:gd name="T18" fmla="*/ 129 w 531"/>
                    <a:gd name="T19" fmla="*/ 1228 h 1394"/>
                    <a:gd name="T20" fmla="*/ 109 w 531"/>
                    <a:gd name="T21" fmla="*/ 1293 h 1394"/>
                    <a:gd name="T22" fmla="*/ 88 w 531"/>
                    <a:gd name="T23" fmla="*/ 1369 h 1394"/>
                    <a:gd name="T24" fmla="*/ 143 w 531"/>
                    <a:gd name="T25" fmla="*/ 1394 h 1394"/>
                    <a:gd name="T26" fmla="*/ 244 w 531"/>
                    <a:gd name="T27" fmla="*/ 1386 h 1394"/>
                    <a:gd name="T28" fmla="*/ 268 w 531"/>
                    <a:gd name="T29" fmla="*/ 1377 h 1394"/>
                    <a:gd name="T30" fmla="*/ 278 w 531"/>
                    <a:gd name="T31" fmla="*/ 1327 h 1394"/>
                    <a:gd name="T32" fmla="*/ 316 w 531"/>
                    <a:gd name="T33" fmla="*/ 1339 h 1394"/>
                    <a:gd name="T34" fmla="*/ 358 w 531"/>
                    <a:gd name="T35" fmla="*/ 1348 h 1394"/>
                    <a:gd name="T36" fmla="*/ 386 w 531"/>
                    <a:gd name="T37" fmla="*/ 1369 h 1394"/>
                    <a:gd name="T38" fmla="*/ 407 w 531"/>
                    <a:gd name="T39" fmla="*/ 1352 h 1394"/>
                    <a:gd name="T40" fmla="*/ 409 w 531"/>
                    <a:gd name="T41" fmla="*/ 1327 h 1394"/>
                    <a:gd name="T42" fmla="*/ 388 w 531"/>
                    <a:gd name="T43" fmla="*/ 1293 h 1394"/>
                    <a:gd name="T44" fmla="*/ 365 w 531"/>
                    <a:gd name="T45" fmla="*/ 1175 h 1394"/>
                    <a:gd name="T46" fmla="*/ 365 w 531"/>
                    <a:gd name="T47" fmla="*/ 1099 h 1394"/>
                    <a:gd name="T48" fmla="*/ 371 w 531"/>
                    <a:gd name="T49" fmla="*/ 1012 h 1394"/>
                    <a:gd name="T50" fmla="*/ 382 w 531"/>
                    <a:gd name="T51" fmla="*/ 943 h 1394"/>
                    <a:gd name="T52" fmla="*/ 409 w 531"/>
                    <a:gd name="T53" fmla="*/ 833 h 1394"/>
                    <a:gd name="T54" fmla="*/ 441 w 531"/>
                    <a:gd name="T55" fmla="*/ 704 h 1394"/>
                    <a:gd name="T56" fmla="*/ 462 w 531"/>
                    <a:gd name="T57" fmla="*/ 586 h 1394"/>
                    <a:gd name="T58" fmla="*/ 472 w 531"/>
                    <a:gd name="T59" fmla="*/ 468 h 1394"/>
                    <a:gd name="T60" fmla="*/ 472 w 531"/>
                    <a:gd name="T61" fmla="*/ 333 h 1394"/>
                    <a:gd name="T62" fmla="*/ 493 w 531"/>
                    <a:gd name="T63" fmla="*/ 198 h 1394"/>
                    <a:gd name="T64" fmla="*/ 517 w 531"/>
                    <a:gd name="T65" fmla="*/ 59 h 1394"/>
                    <a:gd name="T66" fmla="*/ 531 w 531"/>
                    <a:gd name="T67" fmla="*/ 0 h 1394"/>
                    <a:gd name="T68" fmla="*/ 358 w 531"/>
                    <a:gd name="T69" fmla="*/ 18 h 1394"/>
                    <a:gd name="T70" fmla="*/ 185 w 531"/>
                    <a:gd name="T71" fmla="*/ 25 h 1394"/>
                    <a:gd name="T72" fmla="*/ 50 w 531"/>
                    <a:gd name="T73" fmla="*/ 14 h 1394"/>
                    <a:gd name="T74" fmla="*/ 0 w 531"/>
                    <a:gd name="T75" fmla="*/ 12 h 1394"/>
                    <a:gd name="T76" fmla="*/ 0 w 531"/>
                    <a:gd name="T77" fmla="*/ 12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31" h="1394">
                      <a:moveTo>
                        <a:pt x="0" y="12"/>
                      </a:moveTo>
                      <a:lnTo>
                        <a:pt x="12" y="139"/>
                      </a:lnTo>
                      <a:lnTo>
                        <a:pt x="25" y="270"/>
                      </a:lnTo>
                      <a:lnTo>
                        <a:pt x="12" y="371"/>
                      </a:lnTo>
                      <a:lnTo>
                        <a:pt x="4" y="502"/>
                      </a:lnTo>
                      <a:lnTo>
                        <a:pt x="29" y="677"/>
                      </a:lnTo>
                      <a:lnTo>
                        <a:pt x="67" y="860"/>
                      </a:lnTo>
                      <a:lnTo>
                        <a:pt x="118" y="1044"/>
                      </a:lnTo>
                      <a:lnTo>
                        <a:pt x="129" y="1169"/>
                      </a:lnTo>
                      <a:lnTo>
                        <a:pt x="129" y="1228"/>
                      </a:lnTo>
                      <a:lnTo>
                        <a:pt x="109" y="1293"/>
                      </a:lnTo>
                      <a:lnTo>
                        <a:pt x="88" y="1369"/>
                      </a:lnTo>
                      <a:lnTo>
                        <a:pt x="143" y="1394"/>
                      </a:lnTo>
                      <a:lnTo>
                        <a:pt x="244" y="1386"/>
                      </a:lnTo>
                      <a:lnTo>
                        <a:pt x="268" y="1377"/>
                      </a:lnTo>
                      <a:lnTo>
                        <a:pt x="278" y="1327"/>
                      </a:lnTo>
                      <a:lnTo>
                        <a:pt x="316" y="1339"/>
                      </a:lnTo>
                      <a:lnTo>
                        <a:pt x="358" y="1348"/>
                      </a:lnTo>
                      <a:lnTo>
                        <a:pt x="386" y="1369"/>
                      </a:lnTo>
                      <a:lnTo>
                        <a:pt x="407" y="1352"/>
                      </a:lnTo>
                      <a:lnTo>
                        <a:pt x="409" y="1327"/>
                      </a:lnTo>
                      <a:lnTo>
                        <a:pt x="388" y="1293"/>
                      </a:lnTo>
                      <a:lnTo>
                        <a:pt x="365" y="1175"/>
                      </a:lnTo>
                      <a:lnTo>
                        <a:pt x="365" y="1099"/>
                      </a:lnTo>
                      <a:lnTo>
                        <a:pt x="371" y="1012"/>
                      </a:lnTo>
                      <a:lnTo>
                        <a:pt x="382" y="943"/>
                      </a:lnTo>
                      <a:lnTo>
                        <a:pt x="409" y="833"/>
                      </a:lnTo>
                      <a:lnTo>
                        <a:pt x="441" y="704"/>
                      </a:lnTo>
                      <a:lnTo>
                        <a:pt x="462" y="586"/>
                      </a:lnTo>
                      <a:lnTo>
                        <a:pt x="472" y="468"/>
                      </a:lnTo>
                      <a:lnTo>
                        <a:pt x="472" y="333"/>
                      </a:lnTo>
                      <a:lnTo>
                        <a:pt x="493" y="198"/>
                      </a:lnTo>
                      <a:lnTo>
                        <a:pt x="517" y="59"/>
                      </a:lnTo>
                      <a:lnTo>
                        <a:pt x="531" y="0"/>
                      </a:lnTo>
                      <a:lnTo>
                        <a:pt x="358" y="18"/>
                      </a:lnTo>
                      <a:lnTo>
                        <a:pt x="185" y="25"/>
                      </a:lnTo>
                      <a:lnTo>
                        <a:pt x="5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3" name="Freeform 19"/>
                <p:cNvSpPr>
                  <a:spLocks/>
                </p:cNvSpPr>
                <p:nvPr/>
              </p:nvSpPr>
              <p:spPr bwMode="auto">
                <a:xfrm>
                  <a:off x="991" y="2636"/>
                  <a:ext cx="27" cy="32"/>
                </a:xfrm>
                <a:custGeom>
                  <a:avLst/>
                  <a:gdLst>
                    <a:gd name="T0" fmla="*/ 21 w 53"/>
                    <a:gd name="T1" fmla="*/ 0 h 63"/>
                    <a:gd name="T2" fmla="*/ 0 w 53"/>
                    <a:gd name="T3" fmla="*/ 17 h 63"/>
                    <a:gd name="T4" fmla="*/ 19 w 53"/>
                    <a:gd name="T5" fmla="*/ 63 h 63"/>
                    <a:gd name="T6" fmla="*/ 53 w 53"/>
                    <a:gd name="T7" fmla="*/ 57 h 63"/>
                    <a:gd name="T8" fmla="*/ 53 w 53"/>
                    <a:gd name="T9" fmla="*/ 36 h 63"/>
                    <a:gd name="T10" fmla="*/ 47 w 53"/>
                    <a:gd name="T11" fmla="*/ 14 h 63"/>
                    <a:gd name="T12" fmla="*/ 21 w 53"/>
                    <a:gd name="T13" fmla="*/ 0 h 63"/>
                    <a:gd name="T14" fmla="*/ 21 w 53"/>
                    <a:gd name="T1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63">
                      <a:moveTo>
                        <a:pt x="21" y="0"/>
                      </a:moveTo>
                      <a:lnTo>
                        <a:pt x="0" y="17"/>
                      </a:lnTo>
                      <a:lnTo>
                        <a:pt x="19" y="63"/>
                      </a:lnTo>
                      <a:lnTo>
                        <a:pt x="53" y="57"/>
                      </a:lnTo>
                      <a:lnTo>
                        <a:pt x="53" y="36"/>
                      </a:lnTo>
                      <a:lnTo>
                        <a:pt x="47" y="14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4" name="Freeform 20"/>
                <p:cNvSpPr>
                  <a:spLocks/>
                </p:cNvSpPr>
                <p:nvPr/>
              </p:nvSpPr>
              <p:spPr bwMode="auto">
                <a:xfrm>
                  <a:off x="1184" y="2625"/>
                  <a:ext cx="18" cy="33"/>
                </a:xfrm>
                <a:custGeom>
                  <a:avLst/>
                  <a:gdLst>
                    <a:gd name="T0" fmla="*/ 23 w 36"/>
                    <a:gd name="T1" fmla="*/ 0 h 66"/>
                    <a:gd name="T2" fmla="*/ 0 w 36"/>
                    <a:gd name="T3" fmla="*/ 15 h 66"/>
                    <a:gd name="T4" fmla="*/ 0 w 36"/>
                    <a:gd name="T5" fmla="*/ 66 h 66"/>
                    <a:gd name="T6" fmla="*/ 9 w 36"/>
                    <a:gd name="T7" fmla="*/ 58 h 66"/>
                    <a:gd name="T8" fmla="*/ 17 w 36"/>
                    <a:gd name="T9" fmla="*/ 62 h 66"/>
                    <a:gd name="T10" fmla="*/ 32 w 36"/>
                    <a:gd name="T11" fmla="*/ 53 h 66"/>
                    <a:gd name="T12" fmla="*/ 30 w 36"/>
                    <a:gd name="T13" fmla="*/ 36 h 66"/>
                    <a:gd name="T14" fmla="*/ 36 w 36"/>
                    <a:gd name="T15" fmla="*/ 22 h 66"/>
                    <a:gd name="T16" fmla="*/ 28 w 36"/>
                    <a:gd name="T17" fmla="*/ 7 h 66"/>
                    <a:gd name="T18" fmla="*/ 23 w 36"/>
                    <a:gd name="T19" fmla="*/ 0 h 66"/>
                    <a:gd name="T20" fmla="*/ 23 w 36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66">
                      <a:moveTo>
                        <a:pt x="23" y="0"/>
                      </a:moveTo>
                      <a:lnTo>
                        <a:pt x="0" y="15"/>
                      </a:lnTo>
                      <a:lnTo>
                        <a:pt x="0" y="66"/>
                      </a:lnTo>
                      <a:lnTo>
                        <a:pt x="9" y="58"/>
                      </a:lnTo>
                      <a:lnTo>
                        <a:pt x="17" y="62"/>
                      </a:lnTo>
                      <a:lnTo>
                        <a:pt x="32" y="53"/>
                      </a:lnTo>
                      <a:lnTo>
                        <a:pt x="30" y="36"/>
                      </a:lnTo>
                      <a:lnTo>
                        <a:pt x="36" y="22"/>
                      </a:lnTo>
                      <a:lnTo>
                        <a:pt x="28" y="7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5" name="Freeform 21"/>
                <p:cNvSpPr>
                  <a:spLocks/>
                </p:cNvSpPr>
                <p:nvPr/>
              </p:nvSpPr>
              <p:spPr bwMode="auto">
                <a:xfrm>
                  <a:off x="992" y="2503"/>
                  <a:ext cx="204" cy="373"/>
                </a:xfrm>
                <a:custGeom>
                  <a:avLst/>
                  <a:gdLst>
                    <a:gd name="T0" fmla="*/ 146 w 408"/>
                    <a:gd name="T1" fmla="*/ 0 h 745"/>
                    <a:gd name="T2" fmla="*/ 106 w 408"/>
                    <a:gd name="T3" fmla="*/ 15 h 745"/>
                    <a:gd name="T4" fmla="*/ 80 w 408"/>
                    <a:gd name="T5" fmla="*/ 50 h 745"/>
                    <a:gd name="T6" fmla="*/ 47 w 408"/>
                    <a:gd name="T7" fmla="*/ 128 h 745"/>
                    <a:gd name="T8" fmla="*/ 32 w 408"/>
                    <a:gd name="T9" fmla="*/ 196 h 745"/>
                    <a:gd name="T10" fmla="*/ 0 w 408"/>
                    <a:gd name="T11" fmla="*/ 226 h 745"/>
                    <a:gd name="T12" fmla="*/ 3 w 408"/>
                    <a:gd name="T13" fmla="*/ 280 h 745"/>
                    <a:gd name="T14" fmla="*/ 21 w 408"/>
                    <a:gd name="T15" fmla="*/ 268 h 745"/>
                    <a:gd name="T16" fmla="*/ 42 w 408"/>
                    <a:gd name="T17" fmla="*/ 283 h 745"/>
                    <a:gd name="T18" fmla="*/ 53 w 408"/>
                    <a:gd name="T19" fmla="*/ 325 h 745"/>
                    <a:gd name="T20" fmla="*/ 95 w 408"/>
                    <a:gd name="T21" fmla="*/ 453 h 745"/>
                    <a:gd name="T22" fmla="*/ 119 w 408"/>
                    <a:gd name="T23" fmla="*/ 500 h 745"/>
                    <a:gd name="T24" fmla="*/ 184 w 408"/>
                    <a:gd name="T25" fmla="*/ 601 h 745"/>
                    <a:gd name="T26" fmla="*/ 294 w 408"/>
                    <a:gd name="T27" fmla="*/ 745 h 745"/>
                    <a:gd name="T28" fmla="*/ 298 w 408"/>
                    <a:gd name="T29" fmla="*/ 690 h 745"/>
                    <a:gd name="T30" fmla="*/ 311 w 408"/>
                    <a:gd name="T31" fmla="*/ 588 h 745"/>
                    <a:gd name="T32" fmla="*/ 334 w 408"/>
                    <a:gd name="T33" fmla="*/ 515 h 745"/>
                    <a:gd name="T34" fmla="*/ 327 w 408"/>
                    <a:gd name="T35" fmla="*/ 470 h 745"/>
                    <a:gd name="T36" fmla="*/ 327 w 408"/>
                    <a:gd name="T37" fmla="*/ 432 h 745"/>
                    <a:gd name="T38" fmla="*/ 378 w 408"/>
                    <a:gd name="T39" fmla="*/ 358 h 745"/>
                    <a:gd name="T40" fmla="*/ 388 w 408"/>
                    <a:gd name="T41" fmla="*/ 306 h 745"/>
                    <a:gd name="T42" fmla="*/ 393 w 408"/>
                    <a:gd name="T43" fmla="*/ 259 h 745"/>
                    <a:gd name="T44" fmla="*/ 408 w 408"/>
                    <a:gd name="T45" fmla="*/ 245 h 745"/>
                    <a:gd name="T46" fmla="*/ 407 w 408"/>
                    <a:gd name="T47" fmla="*/ 177 h 745"/>
                    <a:gd name="T48" fmla="*/ 370 w 408"/>
                    <a:gd name="T49" fmla="*/ 101 h 745"/>
                    <a:gd name="T50" fmla="*/ 294 w 408"/>
                    <a:gd name="T51" fmla="*/ 65 h 745"/>
                    <a:gd name="T52" fmla="*/ 228 w 408"/>
                    <a:gd name="T53" fmla="*/ 6 h 745"/>
                    <a:gd name="T54" fmla="*/ 146 w 408"/>
                    <a:gd name="T55" fmla="*/ 0 h 745"/>
                    <a:gd name="T56" fmla="*/ 146 w 408"/>
                    <a:gd name="T57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8" h="745">
                      <a:moveTo>
                        <a:pt x="146" y="0"/>
                      </a:moveTo>
                      <a:lnTo>
                        <a:pt x="106" y="15"/>
                      </a:lnTo>
                      <a:lnTo>
                        <a:pt x="80" y="50"/>
                      </a:lnTo>
                      <a:lnTo>
                        <a:pt x="47" y="128"/>
                      </a:lnTo>
                      <a:lnTo>
                        <a:pt x="32" y="196"/>
                      </a:lnTo>
                      <a:lnTo>
                        <a:pt x="0" y="226"/>
                      </a:lnTo>
                      <a:lnTo>
                        <a:pt x="3" y="280"/>
                      </a:lnTo>
                      <a:lnTo>
                        <a:pt x="21" y="268"/>
                      </a:lnTo>
                      <a:lnTo>
                        <a:pt x="42" y="283"/>
                      </a:lnTo>
                      <a:lnTo>
                        <a:pt x="53" y="325"/>
                      </a:lnTo>
                      <a:lnTo>
                        <a:pt x="95" y="453"/>
                      </a:lnTo>
                      <a:lnTo>
                        <a:pt x="119" y="500"/>
                      </a:lnTo>
                      <a:lnTo>
                        <a:pt x="184" y="601"/>
                      </a:lnTo>
                      <a:lnTo>
                        <a:pt x="294" y="745"/>
                      </a:lnTo>
                      <a:lnTo>
                        <a:pt x="298" y="690"/>
                      </a:lnTo>
                      <a:lnTo>
                        <a:pt x="311" y="588"/>
                      </a:lnTo>
                      <a:lnTo>
                        <a:pt x="334" y="515"/>
                      </a:lnTo>
                      <a:lnTo>
                        <a:pt x="327" y="470"/>
                      </a:lnTo>
                      <a:lnTo>
                        <a:pt x="327" y="432"/>
                      </a:lnTo>
                      <a:lnTo>
                        <a:pt x="378" y="358"/>
                      </a:lnTo>
                      <a:lnTo>
                        <a:pt x="388" y="306"/>
                      </a:lnTo>
                      <a:lnTo>
                        <a:pt x="393" y="259"/>
                      </a:lnTo>
                      <a:lnTo>
                        <a:pt x="408" y="245"/>
                      </a:lnTo>
                      <a:lnTo>
                        <a:pt x="407" y="177"/>
                      </a:lnTo>
                      <a:lnTo>
                        <a:pt x="370" y="101"/>
                      </a:lnTo>
                      <a:lnTo>
                        <a:pt x="294" y="65"/>
                      </a:lnTo>
                      <a:lnTo>
                        <a:pt x="228" y="6"/>
                      </a:lnTo>
                      <a:lnTo>
                        <a:pt x="146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6" name="Freeform 22"/>
                <p:cNvSpPr>
                  <a:spLocks/>
                </p:cNvSpPr>
                <p:nvPr/>
              </p:nvSpPr>
              <p:spPr bwMode="auto">
                <a:xfrm>
                  <a:off x="1040" y="2573"/>
                  <a:ext cx="55" cy="13"/>
                </a:xfrm>
                <a:custGeom>
                  <a:avLst/>
                  <a:gdLst>
                    <a:gd name="T0" fmla="*/ 0 w 108"/>
                    <a:gd name="T1" fmla="*/ 25 h 25"/>
                    <a:gd name="T2" fmla="*/ 15 w 108"/>
                    <a:gd name="T3" fmla="*/ 21 h 25"/>
                    <a:gd name="T4" fmla="*/ 32 w 108"/>
                    <a:gd name="T5" fmla="*/ 15 h 25"/>
                    <a:gd name="T6" fmla="*/ 66 w 108"/>
                    <a:gd name="T7" fmla="*/ 19 h 25"/>
                    <a:gd name="T8" fmla="*/ 85 w 108"/>
                    <a:gd name="T9" fmla="*/ 23 h 25"/>
                    <a:gd name="T10" fmla="*/ 99 w 108"/>
                    <a:gd name="T11" fmla="*/ 23 h 25"/>
                    <a:gd name="T12" fmla="*/ 108 w 108"/>
                    <a:gd name="T13" fmla="*/ 25 h 25"/>
                    <a:gd name="T14" fmla="*/ 106 w 108"/>
                    <a:gd name="T15" fmla="*/ 11 h 25"/>
                    <a:gd name="T16" fmla="*/ 91 w 108"/>
                    <a:gd name="T17" fmla="*/ 2 h 25"/>
                    <a:gd name="T18" fmla="*/ 38 w 108"/>
                    <a:gd name="T19" fmla="*/ 0 h 25"/>
                    <a:gd name="T20" fmla="*/ 21 w 108"/>
                    <a:gd name="T21" fmla="*/ 2 h 25"/>
                    <a:gd name="T22" fmla="*/ 5 w 108"/>
                    <a:gd name="T23" fmla="*/ 9 h 25"/>
                    <a:gd name="T24" fmla="*/ 0 w 108"/>
                    <a:gd name="T25" fmla="*/ 17 h 25"/>
                    <a:gd name="T26" fmla="*/ 0 w 108"/>
                    <a:gd name="T27" fmla="*/ 25 h 25"/>
                    <a:gd name="T28" fmla="*/ 0 w 108"/>
                    <a:gd name="T2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" h="25">
                      <a:moveTo>
                        <a:pt x="0" y="25"/>
                      </a:moveTo>
                      <a:lnTo>
                        <a:pt x="15" y="21"/>
                      </a:lnTo>
                      <a:lnTo>
                        <a:pt x="32" y="15"/>
                      </a:lnTo>
                      <a:lnTo>
                        <a:pt x="66" y="19"/>
                      </a:lnTo>
                      <a:lnTo>
                        <a:pt x="85" y="23"/>
                      </a:lnTo>
                      <a:lnTo>
                        <a:pt x="99" y="23"/>
                      </a:lnTo>
                      <a:lnTo>
                        <a:pt x="108" y="25"/>
                      </a:lnTo>
                      <a:lnTo>
                        <a:pt x="106" y="11"/>
                      </a:lnTo>
                      <a:lnTo>
                        <a:pt x="91" y="2"/>
                      </a:lnTo>
                      <a:lnTo>
                        <a:pt x="38" y="0"/>
                      </a:lnTo>
                      <a:lnTo>
                        <a:pt x="21" y="2"/>
                      </a:lnTo>
                      <a:lnTo>
                        <a:pt x="5" y="9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7" name="Freeform 23"/>
                <p:cNvSpPr>
                  <a:spLocks/>
                </p:cNvSpPr>
                <p:nvPr/>
              </p:nvSpPr>
              <p:spPr bwMode="auto">
                <a:xfrm>
                  <a:off x="1121" y="2565"/>
                  <a:ext cx="50" cy="23"/>
                </a:xfrm>
                <a:custGeom>
                  <a:avLst/>
                  <a:gdLst>
                    <a:gd name="T0" fmla="*/ 4 w 101"/>
                    <a:gd name="T1" fmla="*/ 42 h 45"/>
                    <a:gd name="T2" fmla="*/ 12 w 101"/>
                    <a:gd name="T3" fmla="*/ 40 h 45"/>
                    <a:gd name="T4" fmla="*/ 14 w 101"/>
                    <a:gd name="T5" fmla="*/ 45 h 45"/>
                    <a:gd name="T6" fmla="*/ 33 w 101"/>
                    <a:gd name="T7" fmla="*/ 32 h 45"/>
                    <a:gd name="T8" fmla="*/ 57 w 101"/>
                    <a:gd name="T9" fmla="*/ 23 h 45"/>
                    <a:gd name="T10" fmla="*/ 72 w 101"/>
                    <a:gd name="T11" fmla="*/ 19 h 45"/>
                    <a:gd name="T12" fmla="*/ 101 w 101"/>
                    <a:gd name="T13" fmla="*/ 24 h 45"/>
                    <a:gd name="T14" fmla="*/ 84 w 101"/>
                    <a:gd name="T15" fmla="*/ 5 h 45"/>
                    <a:gd name="T16" fmla="*/ 67 w 101"/>
                    <a:gd name="T17" fmla="*/ 0 h 45"/>
                    <a:gd name="T18" fmla="*/ 52 w 101"/>
                    <a:gd name="T19" fmla="*/ 2 h 45"/>
                    <a:gd name="T20" fmla="*/ 21 w 101"/>
                    <a:gd name="T21" fmla="*/ 17 h 45"/>
                    <a:gd name="T22" fmla="*/ 4 w 101"/>
                    <a:gd name="T23" fmla="*/ 24 h 45"/>
                    <a:gd name="T24" fmla="*/ 0 w 101"/>
                    <a:gd name="T25" fmla="*/ 32 h 45"/>
                    <a:gd name="T26" fmla="*/ 4 w 101"/>
                    <a:gd name="T27" fmla="*/ 42 h 45"/>
                    <a:gd name="T28" fmla="*/ 4 w 101"/>
                    <a:gd name="T29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1" h="45">
                      <a:moveTo>
                        <a:pt x="4" y="42"/>
                      </a:moveTo>
                      <a:lnTo>
                        <a:pt x="12" y="40"/>
                      </a:lnTo>
                      <a:lnTo>
                        <a:pt x="14" y="45"/>
                      </a:lnTo>
                      <a:lnTo>
                        <a:pt x="33" y="32"/>
                      </a:lnTo>
                      <a:lnTo>
                        <a:pt x="57" y="23"/>
                      </a:lnTo>
                      <a:lnTo>
                        <a:pt x="72" y="19"/>
                      </a:lnTo>
                      <a:lnTo>
                        <a:pt x="101" y="24"/>
                      </a:lnTo>
                      <a:lnTo>
                        <a:pt x="84" y="5"/>
                      </a:lnTo>
                      <a:lnTo>
                        <a:pt x="67" y="0"/>
                      </a:lnTo>
                      <a:lnTo>
                        <a:pt x="52" y="2"/>
                      </a:lnTo>
                      <a:lnTo>
                        <a:pt x="21" y="17"/>
                      </a:lnTo>
                      <a:lnTo>
                        <a:pt x="4" y="24"/>
                      </a:lnTo>
                      <a:lnTo>
                        <a:pt x="0" y="32"/>
                      </a:lnTo>
                      <a:lnTo>
                        <a:pt x="4" y="42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8" name="Freeform 24"/>
                <p:cNvSpPr>
                  <a:spLocks/>
                </p:cNvSpPr>
                <p:nvPr/>
              </p:nvSpPr>
              <p:spPr bwMode="auto">
                <a:xfrm>
                  <a:off x="1127" y="2585"/>
                  <a:ext cx="42" cy="18"/>
                </a:xfrm>
                <a:custGeom>
                  <a:avLst/>
                  <a:gdLst>
                    <a:gd name="T0" fmla="*/ 83 w 83"/>
                    <a:gd name="T1" fmla="*/ 19 h 36"/>
                    <a:gd name="T2" fmla="*/ 70 w 83"/>
                    <a:gd name="T3" fmla="*/ 4 h 36"/>
                    <a:gd name="T4" fmla="*/ 47 w 83"/>
                    <a:gd name="T5" fmla="*/ 0 h 36"/>
                    <a:gd name="T6" fmla="*/ 19 w 83"/>
                    <a:gd name="T7" fmla="*/ 0 h 36"/>
                    <a:gd name="T8" fmla="*/ 0 w 83"/>
                    <a:gd name="T9" fmla="*/ 23 h 36"/>
                    <a:gd name="T10" fmla="*/ 2 w 83"/>
                    <a:gd name="T11" fmla="*/ 36 h 36"/>
                    <a:gd name="T12" fmla="*/ 9 w 83"/>
                    <a:gd name="T13" fmla="*/ 26 h 36"/>
                    <a:gd name="T14" fmla="*/ 17 w 83"/>
                    <a:gd name="T15" fmla="*/ 15 h 36"/>
                    <a:gd name="T16" fmla="*/ 36 w 83"/>
                    <a:gd name="T17" fmla="*/ 9 h 36"/>
                    <a:gd name="T18" fmla="*/ 55 w 83"/>
                    <a:gd name="T19" fmla="*/ 9 h 36"/>
                    <a:gd name="T20" fmla="*/ 72 w 83"/>
                    <a:gd name="T21" fmla="*/ 21 h 36"/>
                    <a:gd name="T22" fmla="*/ 83 w 83"/>
                    <a:gd name="T23" fmla="*/ 19 h 36"/>
                    <a:gd name="T24" fmla="*/ 83 w 83"/>
                    <a:gd name="T25" fmla="*/ 1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3" h="36">
                      <a:moveTo>
                        <a:pt x="83" y="19"/>
                      </a:moveTo>
                      <a:lnTo>
                        <a:pt x="70" y="4"/>
                      </a:lnTo>
                      <a:lnTo>
                        <a:pt x="47" y="0"/>
                      </a:lnTo>
                      <a:lnTo>
                        <a:pt x="19" y="0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9" y="26"/>
                      </a:lnTo>
                      <a:lnTo>
                        <a:pt x="17" y="15"/>
                      </a:lnTo>
                      <a:lnTo>
                        <a:pt x="36" y="9"/>
                      </a:lnTo>
                      <a:lnTo>
                        <a:pt x="55" y="9"/>
                      </a:lnTo>
                      <a:lnTo>
                        <a:pt x="72" y="21"/>
                      </a:lnTo>
                      <a:lnTo>
                        <a:pt x="83" y="19"/>
                      </a:lnTo>
                      <a:lnTo>
                        <a:pt x="83" y="1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9" name="Freeform 25"/>
                <p:cNvSpPr>
                  <a:spLocks/>
                </p:cNvSpPr>
                <p:nvPr/>
              </p:nvSpPr>
              <p:spPr bwMode="auto">
                <a:xfrm>
                  <a:off x="1043" y="2589"/>
                  <a:ext cx="47" cy="17"/>
                </a:xfrm>
                <a:custGeom>
                  <a:avLst/>
                  <a:gdLst>
                    <a:gd name="T0" fmla="*/ 94 w 94"/>
                    <a:gd name="T1" fmla="*/ 29 h 35"/>
                    <a:gd name="T2" fmla="*/ 86 w 94"/>
                    <a:gd name="T3" fmla="*/ 12 h 35"/>
                    <a:gd name="T4" fmla="*/ 65 w 94"/>
                    <a:gd name="T5" fmla="*/ 0 h 35"/>
                    <a:gd name="T6" fmla="*/ 52 w 94"/>
                    <a:gd name="T7" fmla="*/ 0 h 35"/>
                    <a:gd name="T8" fmla="*/ 25 w 94"/>
                    <a:gd name="T9" fmla="*/ 6 h 35"/>
                    <a:gd name="T10" fmla="*/ 12 w 94"/>
                    <a:gd name="T11" fmla="*/ 14 h 35"/>
                    <a:gd name="T12" fmla="*/ 0 w 94"/>
                    <a:gd name="T13" fmla="*/ 25 h 35"/>
                    <a:gd name="T14" fmla="*/ 17 w 94"/>
                    <a:gd name="T15" fmla="*/ 27 h 35"/>
                    <a:gd name="T16" fmla="*/ 35 w 94"/>
                    <a:gd name="T17" fmla="*/ 33 h 35"/>
                    <a:gd name="T18" fmla="*/ 63 w 94"/>
                    <a:gd name="T19" fmla="*/ 35 h 35"/>
                    <a:gd name="T20" fmla="*/ 82 w 94"/>
                    <a:gd name="T21" fmla="*/ 31 h 35"/>
                    <a:gd name="T22" fmla="*/ 94 w 94"/>
                    <a:gd name="T23" fmla="*/ 29 h 35"/>
                    <a:gd name="T24" fmla="*/ 94 w 94"/>
                    <a:gd name="T2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" h="35">
                      <a:moveTo>
                        <a:pt x="94" y="29"/>
                      </a:moveTo>
                      <a:lnTo>
                        <a:pt x="86" y="12"/>
                      </a:lnTo>
                      <a:lnTo>
                        <a:pt x="65" y="0"/>
                      </a:lnTo>
                      <a:lnTo>
                        <a:pt x="52" y="0"/>
                      </a:lnTo>
                      <a:lnTo>
                        <a:pt x="25" y="6"/>
                      </a:lnTo>
                      <a:lnTo>
                        <a:pt x="12" y="14"/>
                      </a:lnTo>
                      <a:lnTo>
                        <a:pt x="0" y="25"/>
                      </a:lnTo>
                      <a:lnTo>
                        <a:pt x="17" y="27"/>
                      </a:lnTo>
                      <a:lnTo>
                        <a:pt x="35" y="33"/>
                      </a:lnTo>
                      <a:lnTo>
                        <a:pt x="63" y="35"/>
                      </a:lnTo>
                      <a:lnTo>
                        <a:pt x="82" y="31"/>
                      </a:lnTo>
                      <a:lnTo>
                        <a:pt x="94" y="29"/>
                      </a:lnTo>
                      <a:lnTo>
                        <a:pt x="94" y="2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0" name="Freeform 26"/>
                <p:cNvSpPr>
                  <a:spLocks/>
                </p:cNvSpPr>
                <p:nvPr/>
              </p:nvSpPr>
              <p:spPr bwMode="auto">
                <a:xfrm>
                  <a:off x="1131" y="2589"/>
                  <a:ext cx="37" cy="13"/>
                </a:xfrm>
                <a:custGeom>
                  <a:avLst/>
                  <a:gdLst>
                    <a:gd name="T0" fmla="*/ 0 w 74"/>
                    <a:gd name="T1" fmla="*/ 25 h 27"/>
                    <a:gd name="T2" fmla="*/ 21 w 74"/>
                    <a:gd name="T3" fmla="*/ 27 h 27"/>
                    <a:gd name="T4" fmla="*/ 42 w 74"/>
                    <a:gd name="T5" fmla="*/ 25 h 27"/>
                    <a:gd name="T6" fmla="*/ 65 w 74"/>
                    <a:gd name="T7" fmla="*/ 17 h 27"/>
                    <a:gd name="T8" fmla="*/ 74 w 74"/>
                    <a:gd name="T9" fmla="*/ 10 h 27"/>
                    <a:gd name="T10" fmla="*/ 50 w 74"/>
                    <a:gd name="T11" fmla="*/ 0 h 27"/>
                    <a:gd name="T12" fmla="*/ 19 w 74"/>
                    <a:gd name="T13" fmla="*/ 0 h 27"/>
                    <a:gd name="T14" fmla="*/ 0 w 74"/>
                    <a:gd name="T15" fmla="*/ 12 h 27"/>
                    <a:gd name="T16" fmla="*/ 0 w 74"/>
                    <a:gd name="T17" fmla="*/ 25 h 27"/>
                    <a:gd name="T18" fmla="*/ 0 w 74"/>
                    <a:gd name="T19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" h="27">
                      <a:moveTo>
                        <a:pt x="0" y="25"/>
                      </a:moveTo>
                      <a:lnTo>
                        <a:pt x="21" y="27"/>
                      </a:lnTo>
                      <a:lnTo>
                        <a:pt x="42" y="25"/>
                      </a:lnTo>
                      <a:lnTo>
                        <a:pt x="65" y="17"/>
                      </a:lnTo>
                      <a:lnTo>
                        <a:pt x="74" y="10"/>
                      </a:lnTo>
                      <a:lnTo>
                        <a:pt x="50" y="0"/>
                      </a:lnTo>
                      <a:lnTo>
                        <a:pt x="19" y="0"/>
                      </a:ln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1" name="Freeform 27"/>
                <p:cNvSpPr>
                  <a:spLocks/>
                </p:cNvSpPr>
                <p:nvPr/>
              </p:nvSpPr>
              <p:spPr bwMode="auto">
                <a:xfrm>
                  <a:off x="1074" y="2606"/>
                  <a:ext cx="11" cy="9"/>
                </a:xfrm>
                <a:custGeom>
                  <a:avLst/>
                  <a:gdLst>
                    <a:gd name="T0" fmla="*/ 12 w 23"/>
                    <a:gd name="T1" fmla="*/ 3 h 19"/>
                    <a:gd name="T2" fmla="*/ 0 w 23"/>
                    <a:gd name="T3" fmla="*/ 19 h 19"/>
                    <a:gd name="T4" fmla="*/ 12 w 23"/>
                    <a:gd name="T5" fmla="*/ 17 h 19"/>
                    <a:gd name="T6" fmla="*/ 23 w 23"/>
                    <a:gd name="T7" fmla="*/ 0 h 19"/>
                    <a:gd name="T8" fmla="*/ 12 w 23"/>
                    <a:gd name="T9" fmla="*/ 3 h 19"/>
                    <a:gd name="T10" fmla="*/ 12 w 23"/>
                    <a:gd name="T1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9">
                      <a:moveTo>
                        <a:pt x="12" y="3"/>
                      </a:moveTo>
                      <a:lnTo>
                        <a:pt x="0" y="19"/>
                      </a:lnTo>
                      <a:lnTo>
                        <a:pt x="12" y="17"/>
                      </a:lnTo>
                      <a:lnTo>
                        <a:pt x="23" y="0"/>
                      </a:lnTo>
                      <a:lnTo>
                        <a:pt x="12" y="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2" name="Freeform 28"/>
                <p:cNvSpPr>
                  <a:spLocks/>
                </p:cNvSpPr>
                <p:nvPr/>
              </p:nvSpPr>
              <p:spPr bwMode="auto">
                <a:xfrm>
                  <a:off x="1124" y="2604"/>
                  <a:ext cx="20" cy="7"/>
                </a:xfrm>
                <a:custGeom>
                  <a:avLst/>
                  <a:gdLst>
                    <a:gd name="T0" fmla="*/ 9 w 40"/>
                    <a:gd name="T1" fmla="*/ 0 h 13"/>
                    <a:gd name="T2" fmla="*/ 40 w 40"/>
                    <a:gd name="T3" fmla="*/ 13 h 13"/>
                    <a:gd name="T4" fmla="*/ 8 w 40"/>
                    <a:gd name="T5" fmla="*/ 9 h 13"/>
                    <a:gd name="T6" fmla="*/ 0 w 40"/>
                    <a:gd name="T7" fmla="*/ 0 h 13"/>
                    <a:gd name="T8" fmla="*/ 9 w 40"/>
                    <a:gd name="T9" fmla="*/ 0 h 13"/>
                    <a:gd name="T10" fmla="*/ 9 w 40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13">
                      <a:moveTo>
                        <a:pt x="9" y="0"/>
                      </a:moveTo>
                      <a:lnTo>
                        <a:pt x="40" y="13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3" name="Freeform 29"/>
                <p:cNvSpPr>
                  <a:spLocks/>
                </p:cNvSpPr>
                <p:nvPr/>
              </p:nvSpPr>
              <p:spPr bwMode="auto">
                <a:xfrm>
                  <a:off x="1086" y="2602"/>
                  <a:ext cx="66" cy="61"/>
                </a:xfrm>
                <a:custGeom>
                  <a:avLst/>
                  <a:gdLst>
                    <a:gd name="T0" fmla="*/ 70 w 133"/>
                    <a:gd name="T1" fmla="*/ 0 h 122"/>
                    <a:gd name="T2" fmla="*/ 82 w 133"/>
                    <a:gd name="T3" fmla="*/ 46 h 122"/>
                    <a:gd name="T4" fmla="*/ 97 w 133"/>
                    <a:gd name="T5" fmla="*/ 63 h 122"/>
                    <a:gd name="T6" fmla="*/ 84 w 133"/>
                    <a:gd name="T7" fmla="*/ 55 h 122"/>
                    <a:gd name="T8" fmla="*/ 80 w 133"/>
                    <a:gd name="T9" fmla="*/ 87 h 122"/>
                    <a:gd name="T10" fmla="*/ 95 w 133"/>
                    <a:gd name="T11" fmla="*/ 91 h 122"/>
                    <a:gd name="T12" fmla="*/ 103 w 133"/>
                    <a:gd name="T13" fmla="*/ 76 h 122"/>
                    <a:gd name="T14" fmla="*/ 103 w 133"/>
                    <a:gd name="T15" fmla="*/ 66 h 122"/>
                    <a:gd name="T16" fmla="*/ 122 w 133"/>
                    <a:gd name="T17" fmla="*/ 80 h 122"/>
                    <a:gd name="T18" fmla="*/ 133 w 133"/>
                    <a:gd name="T19" fmla="*/ 108 h 122"/>
                    <a:gd name="T20" fmla="*/ 112 w 133"/>
                    <a:gd name="T21" fmla="*/ 91 h 122"/>
                    <a:gd name="T22" fmla="*/ 91 w 133"/>
                    <a:gd name="T23" fmla="*/ 122 h 122"/>
                    <a:gd name="T24" fmla="*/ 63 w 133"/>
                    <a:gd name="T25" fmla="*/ 122 h 122"/>
                    <a:gd name="T26" fmla="*/ 32 w 133"/>
                    <a:gd name="T27" fmla="*/ 108 h 122"/>
                    <a:gd name="T28" fmla="*/ 11 w 133"/>
                    <a:gd name="T29" fmla="*/ 108 h 122"/>
                    <a:gd name="T30" fmla="*/ 0 w 133"/>
                    <a:gd name="T31" fmla="*/ 95 h 122"/>
                    <a:gd name="T32" fmla="*/ 11 w 133"/>
                    <a:gd name="T33" fmla="*/ 99 h 122"/>
                    <a:gd name="T34" fmla="*/ 27 w 133"/>
                    <a:gd name="T35" fmla="*/ 93 h 122"/>
                    <a:gd name="T36" fmla="*/ 36 w 133"/>
                    <a:gd name="T37" fmla="*/ 93 h 122"/>
                    <a:gd name="T38" fmla="*/ 49 w 133"/>
                    <a:gd name="T39" fmla="*/ 103 h 122"/>
                    <a:gd name="T40" fmla="*/ 63 w 133"/>
                    <a:gd name="T41" fmla="*/ 101 h 122"/>
                    <a:gd name="T42" fmla="*/ 74 w 133"/>
                    <a:gd name="T43" fmla="*/ 93 h 122"/>
                    <a:gd name="T44" fmla="*/ 78 w 133"/>
                    <a:gd name="T45" fmla="*/ 84 h 122"/>
                    <a:gd name="T46" fmla="*/ 78 w 133"/>
                    <a:gd name="T47" fmla="*/ 63 h 122"/>
                    <a:gd name="T48" fmla="*/ 74 w 133"/>
                    <a:gd name="T49" fmla="*/ 42 h 122"/>
                    <a:gd name="T50" fmla="*/ 70 w 133"/>
                    <a:gd name="T51" fmla="*/ 0 h 122"/>
                    <a:gd name="T52" fmla="*/ 70 w 133"/>
                    <a:gd name="T5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3" h="122">
                      <a:moveTo>
                        <a:pt x="70" y="0"/>
                      </a:moveTo>
                      <a:lnTo>
                        <a:pt x="82" y="46"/>
                      </a:lnTo>
                      <a:lnTo>
                        <a:pt x="97" y="63"/>
                      </a:lnTo>
                      <a:lnTo>
                        <a:pt x="84" y="55"/>
                      </a:lnTo>
                      <a:lnTo>
                        <a:pt x="80" y="87"/>
                      </a:lnTo>
                      <a:lnTo>
                        <a:pt x="95" y="91"/>
                      </a:lnTo>
                      <a:lnTo>
                        <a:pt x="103" y="76"/>
                      </a:lnTo>
                      <a:lnTo>
                        <a:pt x="103" y="66"/>
                      </a:lnTo>
                      <a:lnTo>
                        <a:pt x="122" y="80"/>
                      </a:lnTo>
                      <a:lnTo>
                        <a:pt x="133" y="108"/>
                      </a:lnTo>
                      <a:lnTo>
                        <a:pt x="112" y="91"/>
                      </a:lnTo>
                      <a:lnTo>
                        <a:pt x="91" y="122"/>
                      </a:lnTo>
                      <a:lnTo>
                        <a:pt x="63" y="122"/>
                      </a:lnTo>
                      <a:lnTo>
                        <a:pt x="32" y="108"/>
                      </a:lnTo>
                      <a:lnTo>
                        <a:pt x="11" y="108"/>
                      </a:lnTo>
                      <a:lnTo>
                        <a:pt x="0" y="95"/>
                      </a:lnTo>
                      <a:lnTo>
                        <a:pt x="11" y="99"/>
                      </a:lnTo>
                      <a:lnTo>
                        <a:pt x="27" y="93"/>
                      </a:lnTo>
                      <a:lnTo>
                        <a:pt x="36" y="93"/>
                      </a:lnTo>
                      <a:lnTo>
                        <a:pt x="49" y="103"/>
                      </a:lnTo>
                      <a:lnTo>
                        <a:pt x="63" y="101"/>
                      </a:lnTo>
                      <a:lnTo>
                        <a:pt x="74" y="93"/>
                      </a:lnTo>
                      <a:lnTo>
                        <a:pt x="78" y="84"/>
                      </a:lnTo>
                      <a:lnTo>
                        <a:pt x="78" y="63"/>
                      </a:lnTo>
                      <a:lnTo>
                        <a:pt x="74" y="42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4" name="Freeform 30"/>
                <p:cNvSpPr>
                  <a:spLocks/>
                </p:cNvSpPr>
                <p:nvPr/>
              </p:nvSpPr>
              <p:spPr bwMode="auto">
                <a:xfrm>
                  <a:off x="1061" y="2633"/>
                  <a:ext cx="24" cy="30"/>
                </a:xfrm>
                <a:custGeom>
                  <a:avLst/>
                  <a:gdLst>
                    <a:gd name="T0" fmla="*/ 48 w 48"/>
                    <a:gd name="T1" fmla="*/ 0 h 59"/>
                    <a:gd name="T2" fmla="*/ 33 w 48"/>
                    <a:gd name="T3" fmla="*/ 9 h 59"/>
                    <a:gd name="T4" fmla="*/ 18 w 48"/>
                    <a:gd name="T5" fmla="*/ 28 h 59"/>
                    <a:gd name="T6" fmla="*/ 0 w 48"/>
                    <a:gd name="T7" fmla="*/ 59 h 59"/>
                    <a:gd name="T8" fmla="*/ 23 w 48"/>
                    <a:gd name="T9" fmla="*/ 38 h 59"/>
                    <a:gd name="T10" fmla="*/ 40 w 48"/>
                    <a:gd name="T11" fmla="*/ 21 h 59"/>
                    <a:gd name="T12" fmla="*/ 48 w 48"/>
                    <a:gd name="T13" fmla="*/ 0 h 59"/>
                    <a:gd name="T14" fmla="*/ 48 w 48"/>
                    <a:gd name="T1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59">
                      <a:moveTo>
                        <a:pt x="48" y="0"/>
                      </a:moveTo>
                      <a:lnTo>
                        <a:pt x="33" y="9"/>
                      </a:lnTo>
                      <a:lnTo>
                        <a:pt x="18" y="28"/>
                      </a:lnTo>
                      <a:lnTo>
                        <a:pt x="0" y="59"/>
                      </a:lnTo>
                      <a:lnTo>
                        <a:pt x="23" y="38"/>
                      </a:lnTo>
                      <a:lnTo>
                        <a:pt x="40" y="21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5" name="Freeform 31"/>
                <p:cNvSpPr>
                  <a:spLocks/>
                </p:cNvSpPr>
                <p:nvPr/>
              </p:nvSpPr>
              <p:spPr bwMode="auto">
                <a:xfrm>
                  <a:off x="1102" y="2676"/>
                  <a:ext cx="49" cy="31"/>
                </a:xfrm>
                <a:custGeom>
                  <a:avLst/>
                  <a:gdLst>
                    <a:gd name="T0" fmla="*/ 0 w 97"/>
                    <a:gd name="T1" fmla="*/ 38 h 63"/>
                    <a:gd name="T2" fmla="*/ 52 w 97"/>
                    <a:gd name="T3" fmla="*/ 32 h 63"/>
                    <a:gd name="T4" fmla="*/ 72 w 97"/>
                    <a:gd name="T5" fmla="*/ 8 h 63"/>
                    <a:gd name="T6" fmla="*/ 97 w 97"/>
                    <a:gd name="T7" fmla="*/ 0 h 63"/>
                    <a:gd name="T8" fmla="*/ 82 w 97"/>
                    <a:gd name="T9" fmla="*/ 63 h 63"/>
                    <a:gd name="T10" fmla="*/ 59 w 97"/>
                    <a:gd name="T11" fmla="*/ 55 h 63"/>
                    <a:gd name="T12" fmla="*/ 34 w 97"/>
                    <a:gd name="T13" fmla="*/ 59 h 63"/>
                    <a:gd name="T14" fmla="*/ 14 w 97"/>
                    <a:gd name="T15" fmla="*/ 44 h 63"/>
                    <a:gd name="T16" fmla="*/ 0 w 97"/>
                    <a:gd name="T17" fmla="*/ 38 h 63"/>
                    <a:gd name="T18" fmla="*/ 0 w 97"/>
                    <a:gd name="T19" fmla="*/ 3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7" h="63">
                      <a:moveTo>
                        <a:pt x="0" y="38"/>
                      </a:moveTo>
                      <a:lnTo>
                        <a:pt x="52" y="32"/>
                      </a:lnTo>
                      <a:lnTo>
                        <a:pt x="72" y="8"/>
                      </a:lnTo>
                      <a:lnTo>
                        <a:pt x="97" y="0"/>
                      </a:lnTo>
                      <a:lnTo>
                        <a:pt x="82" y="63"/>
                      </a:lnTo>
                      <a:lnTo>
                        <a:pt x="59" y="55"/>
                      </a:lnTo>
                      <a:lnTo>
                        <a:pt x="34" y="59"/>
                      </a:lnTo>
                      <a:lnTo>
                        <a:pt x="14" y="44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6" name="Freeform 32"/>
                <p:cNvSpPr>
                  <a:spLocks/>
                </p:cNvSpPr>
                <p:nvPr/>
              </p:nvSpPr>
              <p:spPr bwMode="auto">
                <a:xfrm>
                  <a:off x="1166" y="2638"/>
                  <a:ext cx="7" cy="39"/>
                </a:xfrm>
                <a:custGeom>
                  <a:avLst/>
                  <a:gdLst>
                    <a:gd name="T0" fmla="*/ 11 w 15"/>
                    <a:gd name="T1" fmla="*/ 0 h 78"/>
                    <a:gd name="T2" fmla="*/ 1 w 15"/>
                    <a:gd name="T3" fmla="*/ 31 h 78"/>
                    <a:gd name="T4" fmla="*/ 0 w 15"/>
                    <a:gd name="T5" fmla="*/ 78 h 78"/>
                    <a:gd name="T6" fmla="*/ 9 w 15"/>
                    <a:gd name="T7" fmla="*/ 57 h 78"/>
                    <a:gd name="T8" fmla="*/ 15 w 15"/>
                    <a:gd name="T9" fmla="*/ 23 h 78"/>
                    <a:gd name="T10" fmla="*/ 11 w 15"/>
                    <a:gd name="T11" fmla="*/ 0 h 78"/>
                    <a:gd name="T12" fmla="*/ 11 w 15"/>
                    <a:gd name="T1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78">
                      <a:moveTo>
                        <a:pt x="11" y="0"/>
                      </a:moveTo>
                      <a:lnTo>
                        <a:pt x="1" y="31"/>
                      </a:lnTo>
                      <a:lnTo>
                        <a:pt x="0" y="78"/>
                      </a:lnTo>
                      <a:lnTo>
                        <a:pt x="9" y="57"/>
                      </a:lnTo>
                      <a:lnTo>
                        <a:pt x="15" y="23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7" name="Freeform 33"/>
                <p:cNvSpPr>
                  <a:spLocks/>
                </p:cNvSpPr>
                <p:nvPr/>
              </p:nvSpPr>
              <p:spPr bwMode="auto">
                <a:xfrm>
                  <a:off x="1007" y="2599"/>
                  <a:ext cx="179" cy="261"/>
                </a:xfrm>
                <a:custGeom>
                  <a:avLst/>
                  <a:gdLst>
                    <a:gd name="T0" fmla="*/ 297 w 358"/>
                    <a:gd name="T1" fmla="*/ 192 h 523"/>
                    <a:gd name="T2" fmla="*/ 276 w 358"/>
                    <a:gd name="T3" fmla="*/ 230 h 523"/>
                    <a:gd name="T4" fmla="*/ 268 w 358"/>
                    <a:gd name="T5" fmla="*/ 255 h 523"/>
                    <a:gd name="T6" fmla="*/ 240 w 358"/>
                    <a:gd name="T7" fmla="*/ 278 h 523"/>
                    <a:gd name="T8" fmla="*/ 171 w 358"/>
                    <a:gd name="T9" fmla="*/ 278 h 523"/>
                    <a:gd name="T10" fmla="*/ 124 w 358"/>
                    <a:gd name="T11" fmla="*/ 249 h 523"/>
                    <a:gd name="T12" fmla="*/ 91 w 358"/>
                    <a:gd name="T13" fmla="*/ 211 h 523"/>
                    <a:gd name="T14" fmla="*/ 57 w 358"/>
                    <a:gd name="T15" fmla="*/ 186 h 523"/>
                    <a:gd name="T16" fmla="*/ 34 w 358"/>
                    <a:gd name="T17" fmla="*/ 141 h 523"/>
                    <a:gd name="T18" fmla="*/ 25 w 358"/>
                    <a:gd name="T19" fmla="*/ 80 h 523"/>
                    <a:gd name="T20" fmla="*/ 23 w 358"/>
                    <a:gd name="T21" fmla="*/ 0 h 523"/>
                    <a:gd name="T22" fmla="*/ 17 w 358"/>
                    <a:gd name="T23" fmla="*/ 23 h 523"/>
                    <a:gd name="T24" fmla="*/ 0 w 358"/>
                    <a:gd name="T25" fmla="*/ 34 h 523"/>
                    <a:gd name="T26" fmla="*/ 17 w 358"/>
                    <a:gd name="T27" fmla="*/ 72 h 523"/>
                    <a:gd name="T28" fmla="*/ 19 w 358"/>
                    <a:gd name="T29" fmla="*/ 95 h 523"/>
                    <a:gd name="T30" fmla="*/ 17 w 358"/>
                    <a:gd name="T31" fmla="*/ 116 h 523"/>
                    <a:gd name="T32" fmla="*/ 44 w 358"/>
                    <a:gd name="T33" fmla="*/ 175 h 523"/>
                    <a:gd name="T34" fmla="*/ 65 w 358"/>
                    <a:gd name="T35" fmla="*/ 259 h 523"/>
                    <a:gd name="T36" fmla="*/ 70 w 358"/>
                    <a:gd name="T37" fmla="*/ 274 h 523"/>
                    <a:gd name="T38" fmla="*/ 67 w 358"/>
                    <a:gd name="T39" fmla="*/ 219 h 523"/>
                    <a:gd name="T40" fmla="*/ 91 w 358"/>
                    <a:gd name="T41" fmla="*/ 245 h 523"/>
                    <a:gd name="T42" fmla="*/ 143 w 358"/>
                    <a:gd name="T43" fmla="*/ 291 h 523"/>
                    <a:gd name="T44" fmla="*/ 154 w 358"/>
                    <a:gd name="T45" fmla="*/ 356 h 523"/>
                    <a:gd name="T46" fmla="*/ 198 w 358"/>
                    <a:gd name="T47" fmla="*/ 422 h 523"/>
                    <a:gd name="T48" fmla="*/ 175 w 358"/>
                    <a:gd name="T49" fmla="*/ 418 h 523"/>
                    <a:gd name="T50" fmla="*/ 207 w 358"/>
                    <a:gd name="T51" fmla="*/ 462 h 523"/>
                    <a:gd name="T52" fmla="*/ 257 w 358"/>
                    <a:gd name="T53" fmla="*/ 523 h 523"/>
                    <a:gd name="T54" fmla="*/ 272 w 358"/>
                    <a:gd name="T55" fmla="*/ 405 h 523"/>
                    <a:gd name="T56" fmla="*/ 238 w 358"/>
                    <a:gd name="T57" fmla="*/ 422 h 523"/>
                    <a:gd name="T58" fmla="*/ 249 w 358"/>
                    <a:gd name="T59" fmla="*/ 337 h 523"/>
                    <a:gd name="T60" fmla="*/ 287 w 358"/>
                    <a:gd name="T61" fmla="*/ 255 h 523"/>
                    <a:gd name="T62" fmla="*/ 300 w 358"/>
                    <a:gd name="T63" fmla="*/ 234 h 523"/>
                    <a:gd name="T64" fmla="*/ 333 w 358"/>
                    <a:gd name="T65" fmla="*/ 185 h 523"/>
                    <a:gd name="T66" fmla="*/ 350 w 358"/>
                    <a:gd name="T67" fmla="*/ 148 h 523"/>
                    <a:gd name="T68" fmla="*/ 358 w 358"/>
                    <a:gd name="T69" fmla="*/ 110 h 523"/>
                    <a:gd name="T70" fmla="*/ 339 w 358"/>
                    <a:gd name="T71" fmla="*/ 158 h 523"/>
                    <a:gd name="T72" fmla="*/ 325 w 358"/>
                    <a:gd name="T73" fmla="*/ 186 h 523"/>
                    <a:gd name="T74" fmla="*/ 287 w 358"/>
                    <a:gd name="T75" fmla="*/ 245 h 523"/>
                    <a:gd name="T76" fmla="*/ 297 w 358"/>
                    <a:gd name="T77" fmla="*/ 192 h 523"/>
                    <a:gd name="T78" fmla="*/ 297 w 358"/>
                    <a:gd name="T79" fmla="*/ 192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8" h="523">
                      <a:moveTo>
                        <a:pt x="297" y="192"/>
                      </a:moveTo>
                      <a:lnTo>
                        <a:pt x="276" y="230"/>
                      </a:lnTo>
                      <a:lnTo>
                        <a:pt x="268" y="255"/>
                      </a:lnTo>
                      <a:lnTo>
                        <a:pt x="240" y="278"/>
                      </a:lnTo>
                      <a:lnTo>
                        <a:pt x="171" y="278"/>
                      </a:lnTo>
                      <a:lnTo>
                        <a:pt x="124" y="249"/>
                      </a:lnTo>
                      <a:lnTo>
                        <a:pt x="91" y="211"/>
                      </a:lnTo>
                      <a:lnTo>
                        <a:pt x="57" y="186"/>
                      </a:lnTo>
                      <a:lnTo>
                        <a:pt x="34" y="141"/>
                      </a:lnTo>
                      <a:lnTo>
                        <a:pt x="25" y="80"/>
                      </a:lnTo>
                      <a:lnTo>
                        <a:pt x="23" y="0"/>
                      </a:lnTo>
                      <a:lnTo>
                        <a:pt x="17" y="23"/>
                      </a:lnTo>
                      <a:lnTo>
                        <a:pt x="0" y="34"/>
                      </a:lnTo>
                      <a:lnTo>
                        <a:pt x="17" y="72"/>
                      </a:lnTo>
                      <a:lnTo>
                        <a:pt x="19" y="95"/>
                      </a:lnTo>
                      <a:lnTo>
                        <a:pt x="17" y="116"/>
                      </a:lnTo>
                      <a:lnTo>
                        <a:pt x="44" y="175"/>
                      </a:lnTo>
                      <a:lnTo>
                        <a:pt x="65" y="259"/>
                      </a:lnTo>
                      <a:lnTo>
                        <a:pt x="70" y="274"/>
                      </a:lnTo>
                      <a:lnTo>
                        <a:pt x="67" y="219"/>
                      </a:lnTo>
                      <a:lnTo>
                        <a:pt x="91" y="245"/>
                      </a:lnTo>
                      <a:lnTo>
                        <a:pt x="143" y="291"/>
                      </a:lnTo>
                      <a:lnTo>
                        <a:pt x="154" y="356"/>
                      </a:lnTo>
                      <a:lnTo>
                        <a:pt x="198" y="422"/>
                      </a:lnTo>
                      <a:lnTo>
                        <a:pt x="175" y="418"/>
                      </a:lnTo>
                      <a:lnTo>
                        <a:pt x="207" y="462"/>
                      </a:lnTo>
                      <a:lnTo>
                        <a:pt x="257" y="523"/>
                      </a:lnTo>
                      <a:lnTo>
                        <a:pt x="272" y="405"/>
                      </a:lnTo>
                      <a:lnTo>
                        <a:pt x="238" y="422"/>
                      </a:lnTo>
                      <a:lnTo>
                        <a:pt x="249" y="337"/>
                      </a:lnTo>
                      <a:lnTo>
                        <a:pt x="287" y="255"/>
                      </a:lnTo>
                      <a:lnTo>
                        <a:pt x="300" y="234"/>
                      </a:lnTo>
                      <a:lnTo>
                        <a:pt x="333" y="185"/>
                      </a:lnTo>
                      <a:lnTo>
                        <a:pt x="350" y="148"/>
                      </a:lnTo>
                      <a:lnTo>
                        <a:pt x="358" y="110"/>
                      </a:lnTo>
                      <a:lnTo>
                        <a:pt x="339" y="158"/>
                      </a:lnTo>
                      <a:lnTo>
                        <a:pt x="325" y="186"/>
                      </a:lnTo>
                      <a:lnTo>
                        <a:pt x="287" y="245"/>
                      </a:lnTo>
                      <a:lnTo>
                        <a:pt x="297" y="192"/>
                      </a:lnTo>
                      <a:lnTo>
                        <a:pt x="297" y="19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8" name="Freeform 34"/>
                <p:cNvSpPr>
                  <a:spLocks/>
                </p:cNvSpPr>
                <p:nvPr/>
              </p:nvSpPr>
              <p:spPr bwMode="auto">
                <a:xfrm>
                  <a:off x="1141" y="2715"/>
                  <a:ext cx="15" cy="86"/>
                </a:xfrm>
                <a:custGeom>
                  <a:avLst/>
                  <a:gdLst>
                    <a:gd name="T0" fmla="*/ 21 w 31"/>
                    <a:gd name="T1" fmla="*/ 13 h 171"/>
                    <a:gd name="T2" fmla="*/ 21 w 31"/>
                    <a:gd name="T3" fmla="*/ 91 h 171"/>
                    <a:gd name="T4" fmla="*/ 0 w 31"/>
                    <a:gd name="T5" fmla="*/ 171 h 171"/>
                    <a:gd name="T6" fmla="*/ 29 w 31"/>
                    <a:gd name="T7" fmla="*/ 108 h 171"/>
                    <a:gd name="T8" fmla="*/ 29 w 31"/>
                    <a:gd name="T9" fmla="*/ 31 h 171"/>
                    <a:gd name="T10" fmla="*/ 31 w 31"/>
                    <a:gd name="T11" fmla="*/ 0 h 171"/>
                    <a:gd name="T12" fmla="*/ 21 w 31"/>
                    <a:gd name="T13" fmla="*/ 13 h 171"/>
                    <a:gd name="T14" fmla="*/ 21 w 31"/>
                    <a:gd name="T15" fmla="*/ 1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71">
                      <a:moveTo>
                        <a:pt x="21" y="13"/>
                      </a:moveTo>
                      <a:lnTo>
                        <a:pt x="21" y="91"/>
                      </a:lnTo>
                      <a:lnTo>
                        <a:pt x="0" y="171"/>
                      </a:lnTo>
                      <a:lnTo>
                        <a:pt x="29" y="108"/>
                      </a:lnTo>
                      <a:lnTo>
                        <a:pt x="29" y="31"/>
                      </a:lnTo>
                      <a:lnTo>
                        <a:pt x="31" y="0"/>
                      </a:lnTo>
                      <a:lnTo>
                        <a:pt x="21" y="13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9" name="Freeform 35"/>
                <p:cNvSpPr>
                  <a:spLocks/>
                </p:cNvSpPr>
                <p:nvPr/>
              </p:nvSpPr>
              <p:spPr bwMode="auto">
                <a:xfrm>
                  <a:off x="1015" y="2494"/>
                  <a:ext cx="179" cy="158"/>
                </a:xfrm>
                <a:custGeom>
                  <a:avLst/>
                  <a:gdLst>
                    <a:gd name="T0" fmla="*/ 33 w 360"/>
                    <a:gd name="T1" fmla="*/ 139 h 318"/>
                    <a:gd name="T2" fmla="*/ 38 w 360"/>
                    <a:gd name="T3" fmla="*/ 103 h 318"/>
                    <a:gd name="T4" fmla="*/ 54 w 360"/>
                    <a:gd name="T5" fmla="*/ 72 h 318"/>
                    <a:gd name="T6" fmla="*/ 52 w 360"/>
                    <a:gd name="T7" fmla="*/ 63 h 318"/>
                    <a:gd name="T8" fmla="*/ 74 w 360"/>
                    <a:gd name="T9" fmla="*/ 44 h 318"/>
                    <a:gd name="T10" fmla="*/ 112 w 360"/>
                    <a:gd name="T11" fmla="*/ 36 h 318"/>
                    <a:gd name="T12" fmla="*/ 147 w 360"/>
                    <a:gd name="T13" fmla="*/ 46 h 318"/>
                    <a:gd name="T14" fmla="*/ 202 w 360"/>
                    <a:gd name="T15" fmla="*/ 93 h 318"/>
                    <a:gd name="T16" fmla="*/ 251 w 360"/>
                    <a:gd name="T17" fmla="*/ 112 h 318"/>
                    <a:gd name="T18" fmla="*/ 289 w 360"/>
                    <a:gd name="T19" fmla="*/ 120 h 318"/>
                    <a:gd name="T20" fmla="*/ 320 w 360"/>
                    <a:gd name="T21" fmla="*/ 135 h 318"/>
                    <a:gd name="T22" fmla="*/ 335 w 360"/>
                    <a:gd name="T23" fmla="*/ 177 h 318"/>
                    <a:gd name="T24" fmla="*/ 343 w 360"/>
                    <a:gd name="T25" fmla="*/ 240 h 318"/>
                    <a:gd name="T26" fmla="*/ 343 w 360"/>
                    <a:gd name="T27" fmla="*/ 318 h 318"/>
                    <a:gd name="T28" fmla="*/ 348 w 360"/>
                    <a:gd name="T29" fmla="*/ 274 h 318"/>
                    <a:gd name="T30" fmla="*/ 360 w 360"/>
                    <a:gd name="T31" fmla="*/ 245 h 318"/>
                    <a:gd name="T32" fmla="*/ 360 w 360"/>
                    <a:gd name="T33" fmla="*/ 202 h 318"/>
                    <a:gd name="T34" fmla="*/ 329 w 360"/>
                    <a:gd name="T35" fmla="*/ 122 h 318"/>
                    <a:gd name="T36" fmla="*/ 236 w 360"/>
                    <a:gd name="T37" fmla="*/ 74 h 318"/>
                    <a:gd name="T38" fmla="*/ 183 w 360"/>
                    <a:gd name="T39" fmla="*/ 23 h 318"/>
                    <a:gd name="T40" fmla="*/ 99 w 360"/>
                    <a:gd name="T41" fmla="*/ 0 h 318"/>
                    <a:gd name="T42" fmla="*/ 59 w 360"/>
                    <a:gd name="T43" fmla="*/ 31 h 318"/>
                    <a:gd name="T44" fmla="*/ 44 w 360"/>
                    <a:gd name="T45" fmla="*/ 52 h 318"/>
                    <a:gd name="T46" fmla="*/ 27 w 360"/>
                    <a:gd name="T47" fmla="*/ 78 h 318"/>
                    <a:gd name="T48" fmla="*/ 6 w 360"/>
                    <a:gd name="T49" fmla="*/ 185 h 318"/>
                    <a:gd name="T50" fmla="*/ 0 w 360"/>
                    <a:gd name="T51" fmla="*/ 232 h 318"/>
                    <a:gd name="T52" fmla="*/ 10 w 360"/>
                    <a:gd name="T53" fmla="*/ 215 h 318"/>
                    <a:gd name="T54" fmla="*/ 14 w 360"/>
                    <a:gd name="T55" fmla="*/ 179 h 318"/>
                    <a:gd name="T56" fmla="*/ 33 w 360"/>
                    <a:gd name="T57" fmla="*/ 139 h 318"/>
                    <a:gd name="T58" fmla="*/ 33 w 360"/>
                    <a:gd name="T59" fmla="*/ 139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0" h="318">
                      <a:moveTo>
                        <a:pt x="33" y="139"/>
                      </a:moveTo>
                      <a:lnTo>
                        <a:pt x="38" y="103"/>
                      </a:lnTo>
                      <a:lnTo>
                        <a:pt x="54" y="72"/>
                      </a:lnTo>
                      <a:lnTo>
                        <a:pt x="52" y="63"/>
                      </a:lnTo>
                      <a:lnTo>
                        <a:pt x="74" y="44"/>
                      </a:lnTo>
                      <a:lnTo>
                        <a:pt x="112" y="36"/>
                      </a:lnTo>
                      <a:lnTo>
                        <a:pt x="147" y="46"/>
                      </a:lnTo>
                      <a:lnTo>
                        <a:pt x="202" y="93"/>
                      </a:lnTo>
                      <a:lnTo>
                        <a:pt x="251" y="112"/>
                      </a:lnTo>
                      <a:lnTo>
                        <a:pt x="289" y="120"/>
                      </a:lnTo>
                      <a:lnTo>
                        <a:pt x="320" y="135"/>
                      </a:lnTo>
                      <a:lnTo>
                        <a:pt x="335" y="177"/>
                      </a:lnTo>
                      <a:lnTo>
                        <a:pt x="343" y="240"/>
                      </a:lnTo>
                      <a:lnTo>
                        <a:pt x="343" y="318"/>
                      </a:lnTo>
                      <a:lnTo>
                        <a:pt x="348" y="274"/>
                      </a:lnTo>
                      <a:lnTo>
                        <a:pt x="360" y="245"/>
                      </a:lnTo>
                      <a:lnTo>
                        <a:pt x="360" y="202"/>
                      </a:lnTo>
                      <a:lnTo>
                        <a:pt x="329" y="122"/>
                      </a:lnTo>
                      <a:lnTo>
                        <a:pt x="236" y="74"/>
                      </a:lnTo>
                      <a:lnTo>
                        <a:pt x="183" y="23"/>
                      </a:lnTo>
                      <a:lnTo>
                        <a:pt x="99" y="0"/>
                      </a:lnTo>
                      <a:lnTo>
                        <a:pt x="59" y="31"/>
                      </a:lnTo>
                      <a:lnTo>
                        <a:pt x="44" y="52"/>
                      </a:lnTo>
                      <a:lnTo>
                        <a:pt x="27" y="78"/>
                      </a:lnTo>
                      <a:lnTo>
                        <a:pt x="6" y="185"/>
                      </a:lnTo>
                      <a:lnTo>
                        <a:pt x="0" y="232"/>
                      </a:lnTo>
                      <a:lnTo>
                        <a:pt x="10" y="215"/>
                      </a:lnTo>
                      <a:lnTo>
                        <a:pt x="14" y="179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0" name="Freeform 36"/>
                <p:cNvSpPr>
                  <a:spLocks/>
                </p:cNvSpPr>
                <p:nvPr/>
              </p:nvSpPr>
              <p:spPr bwMode="auto">
                <a:xfrm>
                  <a:off x="1051" y="2592"/>
                  <a:ext cx="31" cy="11"/>
                </a:xfrm>
                <a:custGeom>
                  <a:avLst/>
                  <a:gdLst>
                    <a:gd name="T0" fmla="*/ 0 w 62"/>
                    <a:gd name="T1" fmla="*/ 15 h 23"/>
                    <a:gd name="T2" fmla="*/ 11 w 62"/>
                    <a:gd name="T3" fmla="*/ 23 h 23"/>
                    <a:gd name="T4" fmla="*/ 22 w 62"/>
                    <a:gd name="T5" fmla="*/ 23 h 23"/>
                    <a:gd name="T6" fmla="*/ 45 w 62"/>
                    <a:gd name="T7" fmla="*/ 23 h 23"/>
                    <a:gd name="T8" fmla="*/ 57 w 62"/>
                    <a:gd name="T9" fmla="*/ 23 h 23"/>
                    <a:gd name="T10" fmla="*/ 62 w 62"/>
                    <a:gd name="T11" fmla="*/ 17 h 23"/>
                    <a:gd name="T12" fmla="*/ 55 w 62"/>
                    <a:gd name="T13" fmla="*/ 6 h 23"/>
                    <a:gd name="T14" fmla="*/ 34 w 62"/>
                    <a:gd name="T15" fmla="*/ 0 h 23"/>
                    <a:gd name="T16" fmla="*/ 9 w 62"/>
                    <a:gd name="T17" fmla="*/ 6 h 23"/>
                    <a:gd name="T18" fmla="*/ 0 w 62"/>
                    <a:gd name="T19" fmla="*/ 15 h 23"/>
                    <a:gd name="T20" fmla="*/ 0 w 62"/>
                    <a:gd name="T21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23">
                      <a:moveTo>
                        <a:pt x="0" y="15"/>
                      </a:moveTo>
                      <a:lnTo>
                        <a:pt x="11" y="23"/>
                      </a:lnTo>
                      <a:lnTo>
                        <a:pt x="22" y="23"/>
                      </a:lnTo>
                      <a:lnTo>
                        <a:pt x="45" y="23"/>
                      </a:lnTo>
                      <a:lnTo>
                        <a:pt x="57" y="23"/>
                      </a:lnTo>
                      <a:lnTo>
                        <a:pt x="62" y="17"/>
                      </a:lnTo>
                      <a:lnTo>
                        <a:pt x="55" y="6"/>
                      </a:lnTo>
                      <a:lnTo>
                        <a:pt x="34" y="0"/>
                      </a:lnTo>
                      <a:lnTo>
                        <a:pt x="9" y="6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1" name="Freeform 37"/>
                <p:cNvSpPr>
                  <a:spLocks/>
                </p:cNvSpPr>
                <p:nvPr/>
              </p:nvSpPr>
              <p:spPr bwMode="auto">
                <a:xfrm>
                  <a:off x="1132" y="2590"/>
                  <a:ext cx="27" cy="11"/>
                </a:xfrm>
                <a:custGeom>
                  <a:avLst/>
                  <a:gdLst>
                    <a:gd name="T0" fmla="*/ 2 w 55"/>
                    <a:gd name="T1" fmla="*/ 23 h 23"/>
                    <a:gd name="T2" fmla="*/ 15 w 55"/>
                    <a:gd name="T3" fmla="*/ 21 h 23"/>
                    <a:gd name="T4" fmla="*/ 40 w 55"/>
                    <a:gd name="T5" fmla="*/ 17 h 23"/>
                    <a:gd name="T6" fmla="*/ 48 w 55"/>
                    <a:gd name="T7" fmla="*/ 15 h 23"/>
                    <a:gd name="T8" fmla="*/ 55 w 55"/>
                    <a:gd name="T9" fmla="*/ 8 h 23"/>
                    <a:gd name="T10" fmla="*/ 44 w 55"/>
                    <a:gd name="T11" fmla="*/ 0 h 23"/>
                    <a:gd name="T12" fmla="*/ 23 w 55"/>
                    <a:gd name="T13" fmla="*/ 0 h 23"/>
                    <a:gd name="T14" fmla="*/ 4 w 55"/>
                    <a:gd name="T15" fmla="*/ 10 h 23"/>
                    <a:gd name="T16" fmla="*/ 0 w 55"/>
                    <a:gd name="T17" fmla="*/ 17 h 23"/>
                    <a:gd name="T18" fmla="*/ 2 w 55"/>
                    <a:gd name="T19" fmla="*/ 23 h 23"/>
                    <a:gd name="T20" fmla="*/ 2 w 55"/>
                    <a:gd name="T2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" h="23">
                      <a:moveTo>
                        <a:pt x="2" y="23"/>
                      </a:moveTo>
                      <a:lnTo>
                        <a:pt x="15" y="21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5" y="8"/>
                      </a:lnTo>
                      <a:lnTo>
                        <a:pt x="44" y="0"/>
                      </a:lnTo>
                      <a:lnTo>
                        <a:pt x="23" y="0"/>
                      </a:lnTo>
                      <a:lnTo>
                        <a:pt x="4" y="10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2" name="Freeform 38"/>
                <p:cNvSpPr>
                  <a:spLocks/>
                </p:cNvSpPr>
                <p:nvPr/>
              </p:nvSpPr>
              <p:spPr bwMode="auto">
                <a:xfrm>
                  <a:off x="1020" y="2519"/>
                  <a:ext cx="122" cy="217"/>
                </a:xfrm>
                <a:custGeom>
                  <a:avLst/>
                  <a:gdLst>
                    <a:gd name="T0" fmla="*/ 125 w 243"/>
                    <a:gd name="T1" fmla="*/ 3 h 433"/>
                    <a:gd name="T2" fmla="*/ 167 w 243"/>
                    <a:gd name="T3" fmla="*/ 74 h 433"/>
                    <a:gd name="T4" fmla="*/ 192 w 243"/>
                    <a:gd name="T5" fmla="*/ 121 h 433"/>
                    <a:gd name="T6" fmla="*/ 199 w 243"/>
                    <a:gd name="T7" fmla="*/ 152 h 433"/>
                    <a:gd name="T8" fmla="*/ 197 w 243"/>
                    <a:gd name="T9" fmla="*/ 211 h 433"/>
                    <a:gd name="T10" fmla="*/ 203 w 243"/>
                    <a:gd name="T11" fmla="*/ 254 h 433"/>
                    <a:gd name="T12" fmla="*/ 178 w 243"/>
                    <a:gd name="T13" fmla="*/ 262 h 433"/>
                    <a:gd name="T14" fmla="*/ 140 w 243"/>
                    <a:gd name="T15" fmla="*/ 260 h 433"/>
                    <a:gd name="T16" fmla="*/ 135 w 243"/>
                    <a:gd name="T17" fmla="*/ 233 h 433"/>
                    <a:gd name="T18" fmla="*/ 102 w 243"/>
                    <a:gd name="T19" fmla="*/ 239 h 433"/>
                    <a:gd name="T20" fmla="*/ 93 w 243"/>
                    <a:gd name="T21" fmla="*/ 285 h 433"/>
                    <a:gd name="T22" fmla="*/ 146 w 243"/>
                    <a:gd name="T23" fmla="*/ 281 h 433"/>
                    <a:gd name="T24" fmla="*/ 186 w 243"/>
                    <a:gd name="T25" fmla="*/ 294 h 433"/>
                    <a:gd name="T26" fmla="*/ 192 w 243"/>
                    <a:gd name="T27" fmla="*/ 302 h 433"/>
                    <a:gd name="T28" fmla="*/ 139 w 243"/>
                    <a:gd name="T29" fmla="*/ 311 h 433"/>
                    <a:gd name="T30" fmla="*/ 102 w 243"/>
                    <a:gd name="T31" fmla="*/ 304 h 433"/>
                    <a:gd name="T32" fmla="*/ 91 w 243"/>
                    <a:gd name="T33" fmla="*/ 334 h 433"/>
                    <a:gd name="T34" fmla="*/ 121 w 243"/>
                    <a:gd name="T35" fmla="*/ 328 h 433"/>
                    <a:gd name="T36" fmla="*/ 182 w 243"/>
                    <a:gd name="T37" fmla="*/ 347 h 433"/>
                    <a:gd name="T38" fmla="*/ 159 w 243"/>
                    <a:gd name="T39" fmla="*/ 370 h 433"/>
                    <a:gd name="T40" fmla="*/ 220 w 243"/>
                    <a:gd name="T41" fmla="*/ 376 h 433"/>
                    <a:gd name="T42" fmla="*/ 241 w 243"/>
                    <a:gd name="T43" fmla="*/ 408 h 433"/>
                    <a:gd name="T44" fmla="*/ 152 w 243"/>
                    <a:gd name="T45" fmla="*/ 433 h 433"/>
                    <a:gd name="T46" fmla="*/ 68 w 243"/>
                    <a:gd name="T47" fmla="*/ 361 h 433"/>
                    <a:gd name="T48" fmla="*/ 5 w 243"/>
                    <a:gd name="T49" fmla="*/ 283 h 433"/>
                    <a:gd name="T50" fmla="*/ 38 w 243"/>
                    <a:gd name="T51" fmla="*/ 167 h 433"/>
                    <a:gd name="T52" fmla="*/ 83 w 243"/>
                    <a:gd name="T53" fmla="*/ 174 h 433"/>
                    <a:gd name="T54" fmla="*/ 108 w 243"/>
                    <a:gd name="T55" fmla="*/ 186 h 433"/>
                    <a:gd name="T56" fmla="*/ 72 w 243"/>
                    <a:gd name="T57" fmla="*/ 186 h 433"/>
                    <a:gd name="T58" fmla="*/ 102 w 243"/>
                    <a:gd name="T59" fmla="*/ 195 h 433"/>
                    <a:gd name="T60" fmla="*/ 131 w 243"/>
                    <a:gd name="T61" fmla="*/ 180 h 433"/>
                    <a:gd name="T62" fmla="*/ 146 w 243"/>
                    <a:gd name="T63" fmla="*/ 167 h 433"/>
                    <a:gd name="T64" fmla="*/ 121 w 243"/>
                    <a:gd name="T65" fmla="*/ 135 h 433"/>
                    <a:gd name="T66" fmla="*/ 152 w 243"/>
                    <a:gd name="T67" fmla="*/ 119 h 433"/>
                    <a:gd name="T68" fmla="*/ 42 w 243"/>
                    <a:gd name="T69" fmla="*/ 100 h 433"/>
                    <a:gd name="T70" fmla="*/ 45 w 243"/>
                    <a:gd name="T71" fmla="*/ 30 h 433"/>
                    <a:gd name="T72" fmla="*/ 95 w 243"/>
                    <a:gd name="T73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3" h="433">
                      <a:moveTo>
                        <a:pt x="95" y="0"/>
                      </a:moveTo>
                      <a:lnTo>
                        <a:pt x="125" y="3"/>
                      </a:lnTo>
                      <a:lnTo>
                        <a:pt x="140" y="24"/>
                      </a:lnTo>
                      <a:lnTo>
                        <a:pt x="167" y="74"/>
                      </a:lnTo>
                      <a:lnTo>
                        <a:pt x="209" y="102"/>
                      </a:lnTo>
                      <a:lnTo>
                        <a:pt x="192" y="121"/>
                      </a:lnTo>
                      <a:lnTo>
                        <a:pt x="190" y="138"/>
                      </a:lnTo>
                      <a:lnTo>
                        <a:pt x="199" y="152"/>
                      </a:lnTo>
                      <a:lnTo>
                        <a:pt x="194" y="167"/>
                      </a:lnTo>
                      <a:lnTo>
                        <a:pt x="197" y="211"/>
                      </a:lnTo>
                      <a:lnTo>
                        <a:pt x="207" y="226"/>
                      </a:lnTo>
                      <a:lnTo>
                        <a:pt x="203" y="254"/>
                      </a:lnTo>
                      <a:lnTo>
                        <a:pt x="194" y="262"/>
                      </a:lnTo>
                      <a:lnTo>
                        <a:pt x="178" y="262"/>
                      </a:lnTo>
                      <a:lnTo>
                        <a:pt x="165" y="250"/>
                      </a:lnTo>
                      <a:lnTo>
                        <a:pt x="140" y="260"/>
                      </a:lnTo>
                      <a:lnTo>
                        <a:pt x="129" y="247"/>
                      </a:lnTo>
                      <a:lnTo>
                        <a:pt x="135" y="233"/>
                      </a:lnTo>
                      <a:lnTo>
                        <a:pt x="137" y="220"/>
                      </a:lnTo>
                      <a:lnTo>
                        <a:pt x="102" y="239"/>
                      </a:lnTo>
                      <a:lnTo>
                        <a:pt x="72" y="294"/>
                      </a:lnTo>
                      <a:lnTo>
                        <a:pt x="93" y="285"/>
                      </a:lnTo>
                      <a:lnTo>
                        <a:pt x="118" y="260"/>
                      </a:lnTo>
                      <a:lnTo>
                        <a:pt x="146" y="281"/>
                      </a:lnTo>
                      <a:lnTo>
                        <a:pt x="167" y="281"/>
                      </a:lnTo>
                      <a:lnTo>
                        <a:pt x="186" y="294"/>
                      </a:lnTo>
                      <a:lnTo>
                        <a:pt x="203" y="294"/>
                      </a:lnTo>
                      <a:lnTo>
                        <a:pt x="192" y="302"/>
                      </a:lnTo>
                      <a:lnTo>
                        <a:pt x="173" y="300"/>
                      </a:lnTo>
                      <a:lnTo>
                        <a:pt x="139" y="311"/>
                      </a:lnTo>
                      <a:lnTo>
                        <a:pt x="116" y="311"/>
                      </a:lnTo>
                      <a:lnTo>
                        <a:pt x="102" y="304"/>
                      </a:lnTo>
                      <a:lnTo>
                        <a:pt x="91" y="313"/>
                      </a:lnTo>
                      <a:lnTo>
                        <a:pt x="91" y="334"/>
                      </a:lnTo>
                      <a:lnTo>
                        <a:pt x="104" y="326"/>
                      </a:lnTo>
                      <a:lnTo>
                        <a:pt x="121" y="328"/>
                      </a:lnTo>
                      <a:lnTo>
                        <a:pt x="152" y="344"/>
                      </a:lnTo>
                      <a:lnTo>
                        <a:pt x="182" y="347"/>
                      </a:lnTo>
                      <a:lnTo>
                        <a:pt x="148" y="351"/>
                      </a:lnTo>
                      <a:lnTo>
                        <a:pt x="159" y="370"/>
                      </a:lnTo>
                      <a:lnTo>
                        <a:pt x="188" y="382"/>
                      </a:lnTo>
                      <a:lnTo>
                        <a:pt x="220" y="376"/>
                      </a:lnTo>
                      <a:lnTo>
                        <a:pt x="243" y="384"/>
                      </a:lnTo>
                      <a:lnTo>
                        <a:pt x="241" y="408"/>
                      </a:lnTo>
                      <a:lnTo>
                        <a:pt x="209" y="431"/>
                      </a:lnTo>
                      <a:lnTo>
                        <a:pt x="152" y="433"/>
                      </a:lnTo>
                      <a:lnTo>
                        <a:pt x="100" y="404"/>
                      </a:lnTo>
                      <a:lnTo>
                        <a:pt x="68" y="361"/>
                      </a:lnTo>
                      <a:lnTo>
                        <a:pt x="32" y="340"/>
                      </a:lnTo>
                      <a:lnTo>
                        <a:pt x="5" y="283"/>
                      </a:lnTo>
                      <a:lnTo>
                        <a:pt x="0" y="169"/>
                      </a:lnTo>
                      <a:lnTo>
                        <a:pt x="38" y="167"/>
                      </a:lnTo>
                      <a:lnTo>
                        <a:pt x="61" y="169"/>
                      </a:lnTo>
                      <a:lnTo>
                        <a:pt x="83" y="174"/>
                      </a:lnTo>
                      <a:lnTo>
                        <a:pt x="110" y="178"/>
                      </a:lnTo>
                      <a:lnTo>
                        <a:pt x="108" y="186"/>
                      </a:lnTo>
                      <a:lnTo>
                        <a:pt x="83" y="188"/>
                      </a:lnTo>
                      <a:lnTo>
                        <a:pt x="72" y="186"/>
                      </a:lnTo>
                      <a:lnTo>
                        <a:pt x="83" y="195"/>
                      </a:lnTo>
                      <a:lnTo>
                        <a:pt x="102" y="195"/>
                      </a:lnTo>
                      <a:lnTo>
                        <a:pt x="121" y="192"/>
                      </a:lnTo>
                      <a:lnTo>
                        <a:pt x="131" y="180"/>
                      </a:lnTo>
                      <a:lnTo>
                        <a:pt x="133" y="173"/>
                      </a:lnTo>
                      <a:lnTo>
                        <a:pt x="146" y="167"/>
                      </a:lnTo>
                      <a:lnTo>
                        <a:pt x="135" y="142"/>
                      </a:lnTo>
                      <a:lnTo>
                        <a:pt x="121" y="135"/>
                      </a:lnTo>
                      <a:lnTo>
                        <a:pt x="154" y="136"/>
                      </a:lnTo>
                      <a:lnTo>
                        <a:pt x="152" y="119"/>
                      </a:lnTo>
                      <a:lnTo>
                        <a:pt x="142" y="110"/>
                      </a:lnTo>
                      <a:lnTo>
                        <a:pt x="42" y="100"/>
                      </a:lnTo>
                      <a:lnTo>
                        <a:pt x="32" y="68"/>
                      </a:lnTo>
                      <a:lnTo>
                        <a:pt x="45" y="30"/>
                      </a:lnTo>
                      <a:lnTo>
                        <a:pt x="70" y="3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3" name="Freeform 39"/>
                <p:cNvSpPr>
                  <a:spLocks/>
                </p:cNvSpPr>
                <p:nvPr/>
              </p:nvSpPr>
              <p:spPr bwMode="auto">
                <a:xfrm>
                  <a:off x="1020" y="2553"/>
                  <a:ext cx="47" cy="54"/>
                </a:xfrm>
                <a:custGeom>
                  <a:avLst/>
                  <a:gdLst>
                    <a:gd name="T0" fmla="*/ 76 w 93"/>
                    <a:gd name="T1" fmla="*/ 32 h 106"/>
                    <a:gd name="T2" fmla="*/ 40 w 93"/>
                    <a:gd name="T3" fmla="*/ 49 h 106"/>
                    <a:gd name="T4" fmla="*/ 34 w 93"/>
                    <a:gd name="T5" fmla="*/ 70 h 106"/>
                    <a:gd name="T6" fmla="*/ 64 w 93"/>
                    <a:gd name="T7" fmla="*/ 61 h 106"/>
                    <a:gd name="T8" fmla="*/ 83 w 93"/>
                    <a:gd name="T9" fmla="*/ 61 h 106"/>
                    <a:gd name="T10" fmla="*/ 93 w 93"/>
                    <a:gd name="T11" fmla="*/ 65 h 106"/>
                    <a:gd name="T12" fmla="*/ 89 w 93"/>
                    <a:gd name="T13" fmla="*/ 68 h 106"/>
                    <a:gd name="T14" fmla="*/ 68 w 93"/>
                    <a:gd name="T15" fmla="*/ 72 h 106"/>
                    <a:gd name="T16" fmla="*/ 49 w 93"/>
                    <a:gd name="T17" fmla="*/ 87 h 106"/>
                    <a:gd name="T18" fmla="*/ 36 w 93"/>
                    <a:gd name="T19" fmla="*/ 103 h 106"/>
                    <a:gd name="T20" fmla="*/ 0 w 93"/>
                    <a:gd name="T21" fmla="*/ 106 h 106"/>
                    <a:gd name="T22" fmla="*/ 5 w 93"/>
                    <a:gd name="T23" fmla="*/ 74 h 106"/>
                    <a:gd name="T24" fmla="*/ 26 w 93"/>
                    <a:gd name="T25" fmla="*/ 28 h 106"/>
                    <a:gd name="T26" fmla="*/ 32 w 93"/>
                    <a:gd name="T27" fmla="*/ 0 h 106"/>
                    <a:gd name="T28" fmla="*/ 76 w 93"/>
                    <a:gd name="T29" fmla="*/ 32 h 106"/>
                    <a:gd name="T30" fmla="*/ 76 w 93"/>
                    <a:gd name="T31" fmla="*/ 3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3" h="106">
                      <a:moveTo>
                        <a:pt x="76" y="32"/>
                      </a:moveTo>
                      <a:lnTo>
                        <a:pt x="40" y="49"/>
                      </a:lnTo>
                      <a:lnTo>
                        <a:pt x="34" y="70"/>
                      </a:lnTo>
                      <a:lnTo>
                        <a:pt x="64" y="61"/>
                      </a:lnTo>
                      <a:lnTo>
                        <a:pt x="83" y="61"/>
                      </a:lnTo>
                      <a:lnTo>
                        <a:pt x="93" y="65"/>
                      </a:lnTo>
                      <a:lnTo>
                        <a:pt x="89" y="68"/>
                      </a:lnTo>
                      <a:lnTo>
                        <a:pt x="68" y="72"/>
                      </a:lnTo>
                      <a:lnTo>
                        <a:pt x="49" y="87"/>
                      </a:lnTo>
                      <a:lnTo>
                        <a:pt x="36" y="103"/>
                      </a:lnTo>
                      <a:lnTo>
                        <a:pt x="0" y="106"/>
                      </a:lnTo>
                      <a:lnTo>
                        <a:pt x="5" y="74"/>
                      </a:lnTo>
                      <a:lnTo>
                        <a:pt x="26" y="28"/>
                      </a:lnTo>
                      <a:lnTo>
                        <a:pt x="32" y="0"/>
                      </a:lnTo>
                      <a:lnTo>
                        <a:pt x="76" y="32"/>
                      </a:lnTo>
                      <a:lnTo>
                        <a:pt x="76" y="32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4" name="Freeform 40"/>
                <p:cNvSpPr>
                  <a:spLocks/>
                </p:cNvSpPr>
                <p:nvPr/>
              </p:nvSpPr>
              <p:spPr bwMode="auto">
                <a:xfrm>
                  <a:off x="1129" y="2633"/>
                  <a:ext cx="6" cy="13"/>
                </a:xfrm>
                <a:custGeom>
                  <a:avLst/>
                  <a:gdLst>
                    <a:gd name="T0" fmla="*/ 2 w 14"/>
                    <a:gd name="T1" fmla="*/ 0 h 24"/>
                    <a:gd name="T2" fmla="*/ 0 w 14"/>
                    <a:gd name="T3" fmla="*/ 24 h 24"/>
                    <a:gd name="T4" fmla="*/ 10 w 14"/>
                    <a:gd name="T5" fmla="*/ 22 h 24"/>
                    <a:gd name="T6" fmla="*/ 14 w 14"/>
                    <a:gd name="T7" fmla="*/ 13 h 24"/>
                    <a:gd name="T8" fmla="*/ 2 w 14"/>
                    <a:gd name="T9" fmla="*/ 0 h 24"/>
                    <a:gd name="T10" fmla="*/ 2 w 14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4">
                      <a:moveTo>
                        <a:pt x="2" y="0"/>
                      </a:moveTo>
                      <a:lnTo>
                        <a:pt x="0" y="24"/>
                      </a:lnTo>
                      <a:lnTo>
                        <a:pt x="10" y="22"/>
                      </a:lnTo>
                      <a:lnTo>
                        <a:pt x="14" y="1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5" name="Freeform 41"/>
                <p:cNvSpPr>
                  <a:spLocks/>
                </p:cNvSpPr>
                <p:nvPr/>
              </p:nvSpPr>
              <p:spPr bwMode="auto">
                <a:xfrm>
                  <a:off x="1127" y="2558"/>
                  <a:ext cx="56" cy="151"/>
                </a:xfrm>
                <a:custGeom>
                  <a:avLst/>
                  <a:gdLst>
                    <a:gd name="T0" fmla="*/ 45 w 112"/>
                    <a:gd name="T1" fmla="*/ 0 h 303"/>
                    <a:gd name="T2" fmla="*/ 9 w 112"/>
                    <a:gd name="T3" fmla="*/ 23 h 303"/>
                    <a:gd name="T4" fmla="*/ 49 w 112"/>
                    <a:gd name="T5" fmla="*/ 8 h 303"/>
                    <a:gd name="T6" fmla="*/ 70 w 112"/>
                    <a:gd name="T7" fmla="*/ 14 h 303"/>
                    <a:gd name="T8" fmla="*/ 93 w 112"/>
                    <a:gd name="T9" fmla="*/ 37 h 303"/>
                    <a:gd name="T10" fmla="*/ 93 w 112"/>
                    <a:gd name="T11" fmla="*/ 46 h 303"/>
                    <a:gd name="T12" fmla="*/ 74 w 112"/>
                    <a:gd name="T13" fmla="*/ 54 h 303"/>
                    <a:gd name="T14" fmla="*/ 87 w 112"/>
                    <a:gd name="T15" fmla="*/ 67 h 303"/>
                    <a:gd name="T16" fmla="*/ 97 w 112"/>
                    <a:gd name="T17" fmla="*/ 73 h 303"/>
                    <a:gd name="T18" fmla="*/ 68 w 112"/>
                    <a:gd name="T19" fmla="*/ 82 h 303"/>
                    <a:gd name="T20" fmla="*/ 45 w 112"/>
                    <a:gd name="T21" fmla="*/ 90 h 303"/>
                    <a:gd name="T22" fmla="*/ 15 w 112"/>
                    <a:gd name="T23" fmla="*/ 92 h 303"/>
                    <a:gd name="T24" fmla="*/ 28 w 112"/>
                    <a:gd name="T25" fmla="*/ 97 h 303"/>
                    <a:gd name="T26" fmla="*/ 40 w 112"/>
                    <a:gd name="T27" fmla="*/ 99 h 303"/>
                    <a:gd name="T28" fmla="*/ 66 w 112"/>
                    <a:gd name="T29" fmla="*/ 92 h 303"/>
                    <a:gd name="T30" fmla="*/ 59 w 112"/>
                    <a:gd name="T31" fmla="*/ 101 h 303"/>
                    <a:gd name="T32" fmla="*/ 41 w 112"/>
                    <a:gd name="T33" fmla="*/ 109 h 303"/>
                    <a:gd name="T34" fmla="*/ 0 w 112"/>
                    <a:gd name="T35" fmla="*/ 105 h 303"/>
                    <a:gd name="T36" fmla="*/ 0 w 112"/>
                    <a:gd name="T37" fmla="*/ 120 h 303"/>
                    <a:gd name="T38" fmla="*/ 30 w 112"/>
                    <a:gd name="T39" fmla="*/ 154 h 303"/>
                    <a:gd name="T40" fmla="*/ 57 w 112"/>
                    <a:gd name="T41" fmla="*/ 177 h 303"/>
                    <a:gd name="T42" fmla="*/ 78 w 112"/>
                    <a:gd name="T43" fmla="*/ 166 h 303"/>
                    <a:gd name="T44" fmla="*/ 87 w 112"/>
                    <a:gd name="T45" fmla="*/ 151 h 303"/>
                    <a:gd name="T46" fmla="*/ 104 w 112"/>
                    <a:gd name="T47" fmla="*/ 153 h 303"/>
                    <a:gd name="T48" fmla="*/ 95 w 112"/>
                    <a:gd name="T49" fmla="*/ 215 h 303"/>
                    <a:gd name="T50" fmla="*/ 57 w 112"/>
                    <a:gd name="T51" fmla="*/ 303 h 303"/>
                    <a:gd name="T52" fmla="*/ 89 w 112"/>
                    <a:gd name="T53" fmla="*/ 251 h 303"/>
                    <a:gd name="T54" fmla="*/ 108 w 112"/>
                    <a:gd name="T55" fmla="*/ 204 h 303"/>
                    <a:gd name="T56" fmla="*/ 112 w 112"/>
                    <a:gd name="T57" fmla="*/ 132 h 303"/>
                    <a:gd name="T58" fmla="*/ 110 w 112"/>
                    <a:gd name="T59" fmla="*/ 69 h 303"/>
                    <a:gd name="T60" fmla="*/ 99 w 112"/>
                    <a:gd name="T61" fmla="*/ 23 h 303"/>
                    <a:gd name="T62" fmla="*/ 85 w 112"/>
                    <a:gd name="T63" fmla="*/ 6 h 303"/>
                    <a:gd name="T64" fmla="*/ 45 w 112"/>
                    <a:gd name="T65" fmla="*/ 0 h 303"/>
                    <a:gd name="T66" fmla="*/ 45 w 112"/>
                    <a:gd name="T67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2" h="303">
                      <a:moveTo>
                        <a:pt x="45" y="0"/>
                      </a:moveTo>
                      <a:lnTo>
                        <a:pt x="9" y="23"/>
                      </a:lnTo>
                      <a:lnTo>
                        <a:pt x="49" y="8"/>
                      </a:lnTo>
                      <a:lnTo>
                        <a:pt x="70" y="14"/>
                      </a:lnTo>
                      <a:lnTo>
                        <a:pt x="93" y="37"/>
                      </a:lnTo>
                      <a:lnTo>
                        <a:pt x="93" y="46"/>
                      </a:lnTo>
                      <a:lnTo>
                        <a:pt x="74" y="54"/>
                      </a:lnTo>
                      <a:lnTo>
                        <a:pt x="87" y="67"/>
                      </a:lnTo>
                      <a:lnTo>
                        <a:pt x="97" y="73"/>
                      </a:lnTo>
                      <a:lnTo>
                        <a:pt x="68" y="82"/>
                      </a:lnTo>
                      <a:lnTo>
                        <a:pt x="45" y="90"/>
                      </a:lnTo>
                      <a:lnTo>
                        <a:pt x="15" y="92"/>
                      </a:lnTo>
                      <a:lnTo>
                        <a:pt x="28" y="97"/>
                      </a:lnTo>
                      <a:lnTo>
                        <a:pt x="40" y="99"/>
                      </a:lnTo>
                      <a:lnTo>
                        <a:pt x="66" y="92"/>
                      </a:lnTo>
                      <a:lnTo>
                        <a:pt x="59" y="101"/>
                      </a:lnTo>
                      <a:lnTo>
                        <a:pt x="41" y="109"/>
                      </a:lnTo>
                      <a:lnTo>
                        <a:pt x="0" y="105"/>
                      </a:lnTo>
                      <a:lnTo>
                        <a:pt x="0" y="120"/>
                      </a:lnTo>
                      <a:lnTo>
                        <a:pt x="30" y="154"/>
                      </a:lnTo>
                      <a:lnTo>
                        <a:pt x="57" y="177"/>
                      </a:lnTo>
                      <a:lnTo>
                        <a:pt x="78" y="166"/>
                      </a:lnTo>
                      <a:lnTo>
                        <a:pt x="87" y="151"/>
                      </a:lnTo>
                      <a:lnTo>
                        <a:pt x="104" y="153"/>
                      </a:lnTo>
                      <a:lnTo>
                        <a:pt x="95" y="215"/>
                      </a:lnTo>
                      <a:lnTo>
                        <a:pt x="57" y="303"/>
                      </a:lnTo>
                      <a:lnTo>
                        <a:pt x="89" y="251"/>
                      </a:lnTo>
                      <a:lnTo>
                        <a:pt x="108" y="204"/>
                      </a:lnTo>
                      <a:lnTo>
                        <a:pt x="112" y="132"/>
                      </a:lnTo>
                      <a:lnTo>
                        <a:pt x="110" y="69"/>
                      </a:lnTo>
                      <a:lnTo>
                        <a:pt x="99" y="23"/>
                      </a:lnTo>
                      <a:lnTo>
                        <a:pt x="85" y="6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6" name="Freeform 42"/>
                <p:cNvSpPr>
                  <a:spLocks/>
                </p:cNvSpPr>
                <p:nvPr/>
              </p:nvSpPr>
              <p:spPr bwMode="auto">
                <a:xfrm>
                  <a:off x="1042" y="2715"/>
                  <a:ext cx="48" cy="85"/>
                </a:xfrm>
                <a:custGeom>
                  <a:avLst/>
                  <a:gdLst>
                    <a:gd name="T0" fmla="*/ 0 w 96"/>
                    <a:gd name="T1" fmla="*/ 0 h 169"/>
                    <a:gd name="T2" fmla="*/ 40 w 96"/>
                    <a:gd name="T3" fmla="*/ 40 h 169"/>
                    <a:gd name="T4" fmla="*/ 63 w 96"/>
                    <a:gd name="T5" fmla="*/ 65 h 169"/>
                    <a:gd name="T6" fmla="*/ 69 w 96"/>
                    <a:gd name="T7" fmla="*/ 91 h 169"/>
                    <a:gd name="T8" fmla="*/ 67 w 96"/>
                    <a:gd name="T9" fmla="*/ 112 h 169"/>
                    <a:gd name="T10" fmla="*/ 96 w 96"/>
                    <a:gd name="T11" fmla="*/ 169 h 169"/>
                    <a:gd name="T12" fmla="*/ 52 w 96"/>
                    <a:gd name="T13" fmla="*/ 110 h 169"/>
                    <a:gd name="T14" fmla="*/ 6 w 96"/>
                    <a:gd name="T15" fmla="*/ 34 h 169"/>
                    <a:gd name="T16" fmla="*/ 0 w 96"/>
                    <a:gd name="T17" fmla="*/ 0 h 169"/>
                    <a:gd name="T18" fmla="*/ 0 w 9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169">
                      <a:moveTo>
                        <a:pt x="0" y="0"/>
                      </a:moveTo>
                      <a:lnTo>
                        <a:pt x="40" y="40"/>
                      </a:lnTo>
                      <a:lnTo>
                        <a:pt x="63" y="65"/>
                      </a:lnTo>
                      <a:lnTo>
                        <a:pt x="69" y="91"/>
                      </a:lnTo>
                      <a:lnTo>
                        <a:pt x="67" y="112"/>
                      </a:lnTo>
                      <a:lnTo>
                        <a:pt x="96" y="169"/>
                      </a:lnTo>
                      <a:lnTo>
                        <a:pt x="52" y="110"/>
                      </a:lnTo>
                      <a:lnTo>
                        <a:pt x="6" y="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7" name="Freeform 43"/>
                <p:cNvSpPr>
                  <a:spLocks/>
                </p:cNvSpPr>
                <p:nvPr/>
              </p:nvSpPr>
              <p:spPr bwMode="auto">
                <a:xfrm>
                  <a:off x="1132" y="2735"/>
                  <a:ext cx="18" cy="67"/>
                </a:xfrm>
                <a:custGeom>
                  <a:avLst/>
                  <a:gdLst>
                    <a:gd name="T0" fmla="*/ 36 w 36"/>
                    <a:gd name="T1" fmla="*/ 0 h 133"/>
                    <a:gd name="T2" fmla="*/ 8 w 36"/>
                    <a:gd name="T3" fmla="*/ 67 h 133"/>
                    <a:gd name="T4" fmla="*/ 0 w 36"/>
                    <a:gd name="T5" fmla="*/ 133 h 133"/>
                    <a:gd name="T6" fmla="*/ 25 w 36"/>
                    <a:gd name="T7" fmla="*/ 86 h 133"/>
                    <a:gd name="T8" fmla="*/ 36 w 36"/>
                    <a:gd name="T9" fmla="*/ 0 h 133"/>
                    <a:gd name="T10" fmla="*/ 36 w 36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33">
                      <a:moveTo>
                        <a:pt x="36" y="0"/>
                      </a:moveTo>
                      <a:lnTo>
                        <a:pt x="8" y="67"/>
                      </a:lnTo>
                      <a:lnTo>
                        <a:pt x="0" y="133"/>
                      </a:lnTo>
                      <a:lnTo>
                        <a:pt x="25" y="86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8" name="Freeform 44"/>
                <p:cNvSpPr>
                  <a:spLocks/>
                </p:cNvSpPr>
                <p:nvPr/>
              </p:nvSpPr>
              <p:spPr bwMode="auto">
                <a:xfrm>
                  <a:off x="996" y="2615"/>
                  <a:ext cx="12" cy="22"/>
                </a:xfrm>
                <a:custGeom>
                  <a:avLst/>
                  <a:gdLst>
                    <a:gd name="T0" fmla="*/ 2 w 25"/>
                    <a:gd name="T1" fmla="*/ 0 h 43"/>
                    <a:gd name="T2" fmla="*/ 14 w 25"/>
                    <a:gd name="T3" fmla="*/ 11 h 43"/>
                    <a:gd name="T4" fmla="*/ 6 w 25"/>
                    <a:gd name="T5" fmla="*/ 19 h 43"/>
                    <a:gd name="T6" fmla="*/ 21 w 25"/>
                    <a:gd name="T7" fmla="*/ 30 h 43"/>
                    <a:gd name="T8" fmla="*/ 25 w 25"/>
                    <a:gd name="T9" fmla="*/ 43 h 43"/>
                    <a:gd name="T10" fmla="*/ 6 w 25"/>
                    <a:gd name="T11" fmla="*/ 43 h 43"/>
                    <a:gd name="T12" fmla="*/ 0 w 25"/>
                    <a:gd name="T13" fmla="*/ 17 h 43"/>
                    <a:gd name="T14" fmla="*/ 2 w 25"/>
                    <a:gd name="T15" fmla="*/ 0 h 43"/>
                    <a:gd name="T16" fmla="*/ 2 w 25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43">
                      <a:moveTo>
                        <a:pt x="2" y="0"/>
                      </a:moveTo>
                      <a:lnTo>
                        <a:pt x="14" y="11"/>
                      </a:lnTo>
                      <a:lnTo>
                        <a:pt x="6" y="19"/>
                      </a:lnTo>
                      <a:lnTo>
                        <a:pt x="21" y="30"/>
                      </a:lnTo>
                      <a:lnTo>
                        <a:pt x="25" y="43"/>
                      </a:lnTo>
                      <a:lnTo>
                        <a:pt x="6" y="43"/>
                      </a:lnTo>
                      <a:lnTo>
                        <a:pt x="0" y="17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9" name="Freeform 45"/>
                <p:cNvSpPr>
                  <a:spLocks/>
                </p:cNvSpPr>
                <p:nvPr/>
              </p:nvSpPr>
              <p:spPr bwMode="auto">
                <a:xfrm>
                  <a:off x="1007" y="2624"/>
                  <a:ext cx="9" cy="19"/>
                </a:xfrm>
                <a:custGeom>
                  <a:avLst/>
                  <a:gdLst>
                    <a:gd name="T0" fmla="*/ 0 w 17"/>
                    <a:gd name="T1" fmla="*/ 0 h 38"/>
                    <a:gd name="T2" fmla="*/ 17 w 17"/>
                    <a:gd name="T3" fmla="*/ 38 h 38"/>
                    <a:gd name="T4" fmla="*/ 13 w 17"/>
                    <a:gd name="T5" fmla="*/ 19 h 38"/>
                    <a:gd name="T6" fmla="*/ 0 w 17"/>
                    <a:gd name="T7" fmla="*/ 0 h 38"/>
                    <a:gd name="T8" fmla="*/ 0 w 17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8">
                      <a:moveTo>
                        <a:pt x="0" y="0"/>
                      </a:moveTo>
                      <a:lnTo>
                        <a:pt x="17" y="38"/>
                      </a:lnTo>
                      <a:lnTo>
                        <a:pt x="13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0" name="Freeform 46"/>
                <p:cNvSpPr>
                  <a:spLocks/>
                </p:cNvSpPr>
                <p:nvPr/>
              </p:nvSpPr>
              <p:spPr bwMode="auto">
                <a:xfrm>
                  <a:off x="1076" y="2671"/>
                  <a:ext cx="67" cy="18"/>
                </a:xfrm>
                <a:custGeom>
                  <a:avLst/>
                  <a:gdLst>
                    <a:gd name="T0" fmla="*/ 0 w 133"/>
                    <a:gd name="T1" fmla="*/ 13 h 36"/>
                    <a:gd name="T2" fmla="*/ 11 w 133"/>
                    <a:gd name="T3" fmla="*/ 11 h 36"/>
                    <a:gd name="T4" fmla="*/ 28 w 133"/>
                    <a:gd name="T5" fmla="*/ 7 h 36"/>
                    <a:gd name="T6" fmla="*/ 51 w 133"/>
                    <a:gd name="T7" fmla="*/ 2 h 36"/>
                    <a:gd name="T8" fmla="*/ 63 w 133"/>
                    <a:gd name="T9" fmla="*/ 2 h 36"/>
                    <a:gd name="T10" fmla="*/ 78 w 133"/>
                    <a:gd name="T11" fmla="*/ 2 h 36"/>
                    <a:gd name="T12" fmla="*/ 87 w 133"/>
                    <a:gd name="T13" fmla="*/ 2 h 36"/>
                    <a:gd name="T14" fmla="*/ 97 w 133"/>
                    <a:gd name="T15" fmla="*/ 0 h 36"/>
                    <a:gd name="T16" fmla="*/ 112 w 133"/>
                    <a:gd name="T17" fmla="*/ 3 h 36"/>
                    <a:gd name="T18" fmla="*/ 123 w 133"/>
                    <a:gd name="T19" fmla="*/ 3 h 36"/>
                    <a:gd name="T20" fmla="*/ 133 w 133"/>
                    <a:gd name="T21" fmla="*/ 3 h 36"/>
                    <a:gd name="T22" fmla="*/ 123 w 133"/>
                    <a:gd name="T23" fmla="*/ 11 h 36"/>
                    <a:gd name="T24" fmla="*/ 108 w 133"/>
                    <a:gd name="T25" fmla="*/ 26 h 36"/>
                    <a:gd name="T26" fmla="*/ 95 w 133"/>
                    <a:gd name="T27" fmla="*/ 32 h 36"/>
                    <a:gd name="T28" fmla="*/ 76 w 133"/>
                    <a:gd name="T29" fmla="*/ 36 h 36"/>
                    <a:gd name="T30" fmla="*/ 44 w 133"/>
                    <a:gd name="T31" fmla="*/ 36 h 36"/>
                    <a:gd name="T32" fmla="*/ 21 w 133"/>
                    <a:gd name="T33" fmla="*/ 24 h 36"/>
                    <a:gd name="T34" fmla="*/ 4 w 133"/>
                    <a:gd name="T35" fmla="*/ 17 h 36"/>
                    <a:gd name="T36" fmla="*/ 0 w 133"/>
                    <a:gd name="T37" fmla="*/ 13 h 36"/>
                    <a:gd name="T38" fmla="*/ 0 w 133"/>
                    <a:gd name="T39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3" h="36">
                      <a:moveTo>
                        <a:pt x="0" y="13"/>
                      </a:moveTo>
                      <a:lnTo>
                        <a:pt x="11" y="11"/>
                      </a:lnTo>
                      <a:lnTo>
                        <a:pt x="28" y="7"/>
                      </a:lnTo>
                      <a:lnTo>
                        <a:pt x="51" y="2"/>
                      </a:lnTo>
                      <a:lnTo>
                        <a:pt x="63" y="2"/>
                      </a:lnTo>
                      <a:lnTo>
                        <a:pt x="78" y="2"/>
                      </a:lnTo>
                      <a:lnTo>
                        <a:pt x="87" y="2"/>
                      </a:lnTo>
                      <a:lnTo>
                        <a:pt x="97" y="0"/>
                      </a:lnTo>
                      <a:lnTo>
                        <a:pt x="112" y="3"/>
                      </a:lnTo>
                      <a:lnTo>
                        <a:pt x="123" y="3"/>
                      </a:lnTo>
                      <a:lnTo>
                        <a:pt x="133" y="3"/>
                      </a:lnTo>
                      <a:lnTo>
                        <a:pt x="123" y="11"/>
                      </a:lnTo>
                      <a:lnTo>
                        <a:pt x="108" y="26"/>
                      </a:lnTo>
                      <a:lnTo>
                        <a:pt x="95" y="32"/>
                      </a:lnTo>
                      <a:lnTo>
                        <a:pt x="76" y="36"/>
                      </a:lnTo>
                      <a:lnTo>
                        <a:pt x="44" y="36"/>
                      </a:lnTo>
                      <a:lnTo>
                        <a:pt x="21" y="24"/>
                      </a:lnTo>
                      <a:lnTo>
                        <a:pt x="4" y="17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1" name="Freeform 47"/>
                <p:cNvSpPr>
                  <a:spLocks/>
                </p:cNvSpPr>
                <p:nvPr/>
              </p:nvSpPr>
              <p:spPr bwMode="auto">
                <a:xfrm>
                  <a:off x="1138" y="2578"/>
                  <a:ext cx="15" cy="5"/>
                </a:xfrm>
                <a:custGeom>
                  <a:avLst/>
                  <a:gdLst>
                    <a:gd name="T0" fmla="*/ 0 w 31"/>
                    <a:gd name="T1" fmla="*/ 10 h 10"/>
                    <a:gd name="T2" fmla="*/ 31 w 31"/>
                    <a:gd name="T3" fmla="*/ 10 h 10"/>
                    <a:gd name="T4" fmla="*/ 31 w 31"/>
                    <a:gd name="T5" fmla="*/ 0 h 10"/>
                    <a:gd name="T6" fmla="*/ 10 w 31"/>
                    <a:gd name="T7" fmla="*/ 2 h 10"/>
                    <a:gd name="T8" fmla="*/ 0 w 31"/>
                    <a:gd name="T9" fmla="*/ 10 h 10"/>
                    <a:gd name="T10" fmla="*/ 0 w 31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10">
                      <a:moveTo>
                        <a:pt x="0" y="10"/>
                      </a:move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1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2" name="Freeform 48"/>
                <p:cNvSpPr>
                  <a:spLocks/>
                </p:cNvSpPr>
                <p:nvPr/>
              </p:nvSpPr>
              <p:spPr bwMode="auto">
                <a:xfrm>
                  <a:off x="1139" y="2657"/>
                  <a:ext cx="26" cy="45"/>
                </a:xfrm>
                <a:custGeom>
                  <a:avLst/>
                  <a:gdLst>
                    <a:gd name="T0" fmla="*/ 0 w 52"/>
                    <a:gd name="T1" fmla="*/ 17 h 90"/>
                    <a:gd name="T2" fmla="*/ 35 w 52"/>
                    <a:gd name="T3" fmla="*/ 0 h 90"/>
                    <a:gd name="T4" fmla="*/ 52 w 52"/>
                    <a:gd name="T5" fmla="*/ 0 h 90"/>
                    <a:gd name="T6" fmla="*/ 50 w 52"/>
                    <a:gd name="T7" fmla="*/ 38 h 90"/>
                    <a:gd name="T8" fmla="*/ 17 w 52"/>
                    <a:gd name="T9" fmla="*/ 90 h 90"/>
                    <a:gd name="T10" fmla="*/ 31 w 52"/>
                    <a:gd name="T11" fmla="*/ 29 h 90"/>
                    <a:gd name="T12" fmla="*/ 14 w 52"/>
                    <a:gd name="T13" fmla="*/ 25 h 90"/>
                    <a:gd name="T14" fmla="*/ 0 w 52"/>
                    <a:gd name="T15" fmla="*/ 17 h 90"/>
                    <a:gd name="T16" fmla="*/ 0 w 52"/>
                    <a:gd name="T17" fmla="*/ 1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0">
                      <a:moveTo>
                        <a:pt x="0" y="17"/>
                      </a:move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50" y="38"/>
                      </a:lnTo>
                      <a:lnTo>
                        <a:pt x="17" y="90"/>
                      </a:lnTo>
                      <a:lnTo>
                        <a:pt x="31" y="29"/>
                      </a:lnTo>
                      <a:lnTo>
                        <a:pt x="14" y="25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3" name="Freeform 49"/>
                <p:cNvSpPr>
                  <a:spLocks/>
                </p:cNvSpPr>
                <p:nvPr/>
              </p:nvSpPr>
              <p:spPr bwMode="auto">
                <a:xfrm>
                  <a:off x="1093" y="2679"/>
                  <a:ext cx="40" cy="8"/>
                </a:xfrm>
                <a:custGeom>
                  <a:avLst/>
                  <a:gdLst>
                    <a:gd name="T0" fmla="*/ 0 w 82"/>
                    <a:gd name="T1" fmla="*/ 7 h 15"/>
                    <a:gd name="T2" fmla="*/ 19 w 82"/>
                    <a:gd name="T3" fmla="*/ 4 h 15"/>
                    <a:gd name="T4" fmla="*/ 36 w 82"/>
                    <a:gd name="T5" fmla="*/ 6 h 15"/>
                    <a:gd name="T6" fmla="*/ 57 w 82"/>
                    <a:gd name="T7" fmla="*/ 4 h 15"/>
                    <a:gd name="T8" fmla="*/ 72 w 82"/>
                    <a:gd name="T9" fmla="*/ 0 h 15"/>
                    <a:gd name="T10" fmla="*/ 82 w 82"/>
                    <a:gd name="T11" fmla="*/ 2 h 15"/>
                    <a:gd name="T12" fmla="*/ 61 w 82"/>
                    <a:gd name="T13" fmla="*/ 13 h 15"/>
                    <a:gd name="T14" fmla="*/ 38 w 82"/>
                    <a:gd name="T15" fmla="*/ 15 h 15"/>
                    <a:gd name="T16" fmla="*/ 15 w 82"/>
                    <a:gd name="T17" fmla="*/ 15 h 15"/>
                    <a:gd name="T18" fmla="*/ 0 w 82"/>
                    <a:gd name="T19" fmla="*/ 7 h 15"/>
                    <a:gd name="T20" fmla="*/ 0 w 82"/>
                    <a:gd name="T21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2" h="15">
                      <a:moveTo>
                        <a:pt x="0" y="7"/>
                      </a:moveTo>
                      <a:lnTo>
                        <a:pt x="19" y="4"/>
                      </a:lnTo>
                      <a:lnTo>
                        <a:pt x="36" y="6"/>
                      </a:lnTo>
                      <a:lnTo>
                        <a:pt x="57" y="4"/>
                      </a:lnTo>
                      <a:lnTo>
                        <a:pt x="72" y="0"/>
                      </a:lnTo>
                      <a:lnTo>
                        <a:pt x="82" y="2"/>
                      </a:lnTo>
                      <a:lnTo>
                        <a:pt x="61" y="13"/>
                      </a:lnTo>
                      <a:lnTo>
                        <a:pt x="38" y="15"/>
                      </a:lnTo>
                      <a:lnTo>
                        <a:pt x="15" y="1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4" name="Freeform 50"/>
                <p:cNvSpPr>
                  <a:spLocks/>
                </p:cNvSpPr>
                <p:nvPr/>
              </p:nvSpPr>
              <p:spPr bwMode="auto">
                <a:xfrm>
                  <a:off x="1040" y="2525"/>
                  <a:ext cx="61" cy="49"/>
                </a:xfrm>
                <a:custGeom>
                  <a:avLst/>
                  <a:gdLst>
                    <a:gd name="T0" fmla="*/ 121 w 121"/>
                    <a:gd name="T1" fmla="*/ 99 h 99"/>
                    <a:gd name="T2" fmla="*/ 110 w 121"/>
                    <a:gd name="T3" fmla="*/ 84 h 99"/>
                    <a:gd name="T4" fmla="*/ 95 w 121"/>
                    <a:gd name="T5" fmla="*/ 80 h 99"/>
                    <a:gd name="T6" fmla="*/ 45 w 121"/>
                    <a:gd name="T7" fmla="*/ 76 h 99"/>
                    <a:gd name="T8" fmla="*/ 11 w 121"/>
                    <a:gd name="T9" fmla="*/ 74 h 99"/>
                    <a:gd name="T10" fmla="*/ 0 w 121"/>
                    <a:gd name="T11" fmla="*/ 76 h 99"/>
                    <a:gd name="T12" fmla="*/ 3 w 121"/>
                    <a:gd name="T13" fmla="*/ 38 h 99"/>
                    <a:gd name="T14" fmla="*/ 26 w 121"/>
                    <a:gd name="T15" fmla="*/ 8 h 99"/>
                    <a:gd name="T16" fmla="*/ 40 w 121"/>
                    <a:gd name="T17" fmla="*/ 0 h 99"/>
                    <a:gd name="T18" fmla="*/ 49 w 121"/>
                    <a:gd name="T19" fmla="*/ 0 h 99"/>
                    <a:gd name="T20" fmla="*/ 57 w 121"/>
                    <a:gd name="T21" fmla="*/ 4 h 99"/>
                    <a:gd name="T22" fmla="*/ 64 w 121"/>
                    <a:gd name="T23" fmla="*/ 17 h 99"/>
                    <a:gd name="T24" fmla="*/ 78 w 121"/>
                    <a:gd name="T25" fmla="*/ 53 h 99"/>
                    <a:gd name="T26" fmla="*/ 91 w 121"/>
                    <a:gd name="T27" fmla="*/ 70 h 99"/>
                    <a:gd name="T28" fmla="*/ 114 w 121"/>
                    <a:gd name="T29" fmla="*/ 80 h 99"/>
                    <a:gd name="T30" fmla="*/ 118 w 121"/>
                    <a:gd name="T31" fmla="*/ 89 h 99"/>
                    <a:gd name="T32" fmla="*/ 121 w 121"/>
                    <a:gd name="T33" fmla="*/ 99 h 99"/>
                    <a:gd name="T34" fmla="*/ 121 w 121"/>
                    <a:gd name="T3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1" h="99">
                      <a:moveTo>
                        <a:pt x="121" y="99"/>
                      </a:moveTo>
                      <a:lnTo>
                        <a:pt x="110" y="84"/>
                      </a:lnTo>
                      <a:lnTo>
                        <a:pt x="95" y="80"/>
                      </a:lnTo>
                      <a:lnTo>
                        <a:pt x="45" y="76"/>
                      </a:lnTo>
                      <a:lnTo>
                        <a:pt x="11" y="74"/>
                      </a:lnTo>
                      <a:lnTo>
                        <a:pt x="0" y="76"/>
                      </a:lnTo>
                      <a:lnTo>
                        <a:pt x="3" y="38"/>
                      </a:lnTo>
                      <a:lnTo>
                        <a:pt x="26" y="8"/>
                      </a:lnTo>
                      <a:lnTo>
                        <a:pt x="40" y="0"/>
                      </a:lnTo>
                      <a:lnTo>
                        <a:pt x="49" y="0"/>
                      </a:lnTo>
                      <a:lnTo>
                        <a:pt x="57" y="4"/>
                      </a:lnTo>
                      <a:lnTo>
                        <a:pt x="64" y="17"/>
                      </a:lnTo>
                      <a:lnTo>
                        <a:pt x="78" y="53"/>
                      </a:lnTo>
                      <a:lnTo>
                        <a:pt x="91" y="70"/>
                      </a:lnTo>
                      <a:lnTo>
                        <a:pt x="114" y="80"/>
                      </a:lnTo>
                      <a:lnTo>
                        <a:pt x="118" y="89"/>
                      </a:lnTo>
                      <a:lnTo>
                        <a:pt x="121" y="99"/>
                      </a:lnTo>
                      <a:lnTo>
                        <a:pt x="121" y="99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5" name="Freeform 51"/>
                <p:cNvSpPr>
                  <a:spLocks/>
                </p:cNvSpPr>
                <p:nvPr/>
              </p:nvSpPr>
              <p:spPr bwMode="auto">
                <a:xfrm>
                  <a:off x="1089" y="2596"/>
                  <a:ext cx="31" cy="53"/>
                </a:xfrm>
                <a:custGeom>
                  <a:avLst/>
                  <a:gdLst>
                    <a:gd name="T0" fmla="*/ 41 w 62"/>
                    <a:gd name="T1" fmla="*/ 0 h 104"/>
                    <a:gd name="T2" fmla="*/ 30 w 62"/>
                    <a:gd name="T3" fmla="*/ 1 h 104"/>
                    <a:gd name="T4" fmla="*/ 21 w 62"/>
                    <a:gd name="T5" fmla="*/ 55 h 104"/>
                    <a:gd name="T6" fmla="*/ 0 w 62"/>
                    <a:gd name="T7" fmla="*/ 87 h 104"/>
                    <a:gd name="T8" fmla="*/ 3 w 62"/>
                    <a:gd name="T9" fmla="*/ 96 h 104"/>
                    <a:gd name="T10" fmla="*/ 22 w 62"/>
                    <a:gd name="T11" fmla="*/ 89 h 104"/>
                    <a:gd name="T12" fmla="*/ 45 w 62"/>
                    <a:gd name="T13" fmla="*/ 104 h 104"/>
                    <a:gd name="T14" fmla="*/ 60 w 62"/>
                    <a:gd name="T15" fmla="*/ 96 h 104"/>
                    <a:gd name="T16" fmla="*/ 62 w 62"/>
                    <a:gd name="T17" fmla="*/ 79 h 104"/>
                    <a:gd name="T18" fmla="*/ 55 w 62"/>
                    <a:gd name="T19" fmla="*/ 49 h 104"/>
                    <a:gd name="T20" fmla="*/ 51 w 62"/>
                    <a:gd name="T21" fmla="*/ 7 h 104"/>
                    <a:gd name="T22" fmla="*/ 41 w 62"/>
                    <a:gd name="T23" fmla="*/ 0 h 104"/>
                    <a:gd name="T24" fmla="*/ 41 w 62"/>
                    <a:gd name="T2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" h="104">
                      <a:moveTo>
                        <a:pt x="41" y="0"/>
                      </a:moveTo>
                      <a:lnTo>
                        <a:pt x="30" y="1"/>
                      </a:lnTo>
                      <a:lnTo>
                        <a:pt x="21" y="55"/>
                      </a:lnTo>
                      <a:lnTo>
                        <a:pt x="0" y="87"/>
                      </a:lnTo>
                      <a:lnTo>
                        <a:pt x="3" y="96"/>
                      </a:lnTo>
                      <a:lnTo>
                        <a:pt x="22" y="89"/>
                      </a:lnTo>
                      <a:lnTo>
                        <a:pt x="45" y="104"/>
                      </a:lnTo>
                      <a:lnTo>
                        <a:pt x="60" y="96"/>
                      </a:lnTo>
                      <a:lnTo>
                        <a:pt x="62" y="79"/>
                      </a:lnTo>
                      <a:lnTo>
                        <a:pt x="55" y="49"/>
                      </a:lnTo>
                      <a:lnTo>
                        <a:pt x="51" y="7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6" name="Freeform 52"/>
                <p:cNvSpPr>
                  <a:spLocks/>
                </p:cNvSpPr>
                <p:nvPr/>
              </p:nvSpPr>
              <p:spPr bwMode="auto">
                <a:xfrm>
                  <a:off x="1088" y="2594"/>
                  <a:ext cx="12" cy="22"/>
                </a:xfrm>
                <a:custGeom>
                  <a:avLst/>
                  <a:gdLst>
                    <a:gd name="T0" fmla="*/ 9 w 24"/>
                    <a:gd name="T1" fmla="*/ 0 h 43"/>
                    <a:gd name="T2" fmla="*/ 15 w 24"/>
                    <a:gd name="T3" fmla="*/ 13 h 43"/>
                    <a:gd name="T4" fmla="*/ 0 w 24"/>
                    <a:gd name="T5" fmla="*/ 43 h 43"/>
                    <a:gd name="T6" fmla="*/ 17 w 24"/>
                    <a:gd name="T7" fmla="*/ 38 h 43"/>
                    <a:gd name="T8" fmla="*/ 24 w 24"/>
                    <a:gd name="T9" fmla="*/ 15 h 43"/>
                    <a:gd name="T10" fmla="*/ 21 w 24"/>
                    <a:gd name="T11" fmla="*/ 2 h 43"/>
                    <a:gd name="T12" fmla="*/ 9 w 24"/>
                    <a:gd name="T13" fmla="*/ 0 h 43"/>
                    <a:gd name="T14" fmla="*/ 9 w 24"/>
                    <a:gd name="T1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43">
                      <a:moveTo>
                        <a:pt x="9" y="0"/>
                      </a:moveTo>
                      <a:lnTo>
                        <a:pt x="15" y="13"/>
                      </a:lnTo>
                      <a:lnTo>
                        <a:pt x="0" y="43"/>
                      </a:lnTo>
                      <a:lnTo>
                        <a:pt x="17" y="38"/>
                      </a:lnTo>
                      <a:lnTo>
                        <a:pt x="24" y="15"/>
                      </a:lnTo>
                      <a:lnTo>
                        <a:pt x="21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7" name="Freeform 53"/>
                <p:cNvSpPr>
                  <a:spLocks/>
                </p:cNvSpPr>
                <p:nvPr/>
              </p:nvSpPr>
              <p:spPr bwMode="auto">
                <a:xfrm>
                  <a:off x="1026" y="2611"/>
                  <a:ext cx="61" cy="80"/>
                </a:xfrm>
                <a:custGeom>
                  <a:avLst/>
                  <a:gdLst>
                    <a:gd name="T0" fmla="*/ 107 w 122"/>
                    <a:gd name="T1" fmla="*/ 15 h 162"/>
                    <a:gd name="T2" fmla="*/ 76 w 122"/>
                    <a:gd name="T3" fmla="*/ 21 h 162"/>
                    <a:gd name="T4" fmla="*/ 40 w 122"/>
                    <a:gd name="T5" fmla="*/ 4 h 162"/>
                    <a:gd name="T6" fmla="*/ 13 w 122"/>
                    <a:gd name="T7" fmla="*/ 0 h 162"/>
                    <a:gd name="T8" fmla="*/ 0 w 122"/>
                    <a:gd name="T9" fmla="*/ 13 h 162"/>
                    <a:gd name="T10" fmla="*/ 12 w 122"/>
                    <a:gd name="T11" fmla="*/ 36 h 162"/>
                    <a:gd name="T12" fmla="*/ 12 w 122"/>
                    <a:gd name="T13" fmla="*/ 99 h 162"/>
                    <a:gd name="T14" fmla="*/ 32 w 122"/>
                    <a:gd name="T15" fmla="*/ 150 h 162"/>
                    <a:gd name="T16" fmla="*/ 53 w 122"/>
                    <a:gd name="T17" fmla="*/ 162 h 162"/>
                    <a:gd name="T18" fmla="*/ 57 w 122"/>
                    <a:gd name="T19" fmla="*/ 108 h 162"/>
                    <a:gd name="T20" fmla="*/ 78 w 122"/>
                    <a:gd name="T21" fmla="*/ 59 h 162"/>
                    <a:gd name="T22" fmla="*/ 118 w 122"/>
                    <a:gd name="T23" fmla="*/ 34 h 162"/>
                    <a:gd name="T24" fmla="*/ 122 w 122"/>
                    <a:gd name="T25" fmla="*/ 25 h 162"/>
                    <a:gd name="T26" fmla="*/ 114 w 122"/>
                    <a:gd name="T27" fmla="*/ 19 h 162"/>
                    <a:gd name="T28" fmla="*/ 107 w 122"/>
                    <a:gd name="T29" fmla="*/ 15 h 162"/>
                    <a:gd name="T30" fmla="*/ 107 w 122"/>
                    <a:gd name="T31" fmla="*/ 1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62">
                      <a:moveTo>
                        <a:pt x="107" y="15"/>
                      </a:moveTo>
                      <a:lnTo>
                        <a:pt x="76" y="21"/>
                      </a:lnTo>
                      <a:lnTo>
                        <a:pt x="40" y="4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12" y="36"/>
                      </a:lnTo>
                      <a:lnTo>
                        <a:pt x="12" y="99"/>
                      </a:lnTo>
                      <a:lnTo>
                        <a:pt x="32" y="150"/>
                      </a:lnTo>
                      <a:lnTo>
                        <a:pt x="53" y="162"/>
                      </a:lnTo>
                      <a:lnTo>
                        <a:pt x="57" y="108"/>
                      </a:lnTo>
                      <a:lnTo>
                        <a:pt x="78" y="59"/>
                      </a:lnTo>
                      <a:lnTo>
                        <a:pt x="118" y="34"/>
                      </a:lnTo>
                      <a:lnTo>
                        <a:pt x="122" y="25"/>
                      </a:lnTo>
                      <a:lnTo>
                        <a:pt x="114" y="19"/>
                      </a:lnTo>
                      <a:lnTo>
                        <a:pt x="107" y="15"/>
                      </a:lnTo>
                      <a:lnTo>
                        <a:pt x="107" y="15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8" name="Freeform 54"/>
                <p:cNvSpPr>
                  <a:spLocks/>
                </p:cNvSpPr>
                <p:nvPr/>
              </p:nvSpPr>
              <p:spPr bwMode="auto">
                <a:xfrm>
                  <a:off x="1069" y="2653"/>
                  <a:ext cx="39" cy="19"/>
                </a:xfrm>
                <a:custGeom>
                  <a:avLst/>
                  <a:gdLst>
                    <a:gd name="T0" fmla="*/ 19 w 78"/>
                    <a:gd name="T1" fmla="*/ 0 h 38"/>
                    <a:gd name="T2" fmla="*/ 0 w 78"/>
                    <a:gd name="T3" fmla="*/ 26 h 38"/>
                    <a:gd name="T4" fmla="*/ 22 w 78"/>
                    <a:gd name="T5" fmla="*/ 38 h 38"/>
                    <a:gd name="T6" fmla="*/ 47 w 78"/>
                    <a:gd name="T7" fmla="*/ 34 h 38"/>
                    <a:gd name="T8" fmla="*/ 78 w 78"/>
                    <a:gd name="T9" fmla="*/ 24 h 38"/>
                    <a:gd name="T10" fmla="*/ 66 w 78"/>
                    <a:gd name="T11" fmla="*/ 17 h 38"/>
                    <a:gd name="T12" fmla="*/ 47 w 78"/>
                    <a:gd name="T13" fmla="*/ 20 h 38"/>
                    <a:gd name="T14" fmla="*/ 19 w 78"/>
                    <a:gd name="T15" fmla="*/ 0 h 38"/>
                    <a:gd name="T16" fmla="*/ 19 w 78"/>
                    <a:gd name="T1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38">
                      <a:moveTo>
                        <a:pt x="19" y="0"/>
                      </a:moveTo>
                      <a:lnTo>
                        <a:pt x="0" y="26"/>
                      </a:lnTo>
                      <a:lnTo>
                        <a:pt x="22" y="38"/>
                      </a:lnTo>
                      <a:lnTo>
                        <a:pt x="47" y="34"/>
                      </a:lnTo>
                      <a:lnTo>
                        <a:pt x="78" y="24"/>
                      </a:lnTo>
                      <a:lnTo>
                        <a:pt x="66" y="17"/>
                      </a:lnTo>
                      <a:lnTo>
                        <a:pt x="47" y="2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9" name="Freeform 55"/>
                <p:cNvSpPr>
                  <a:spLocks/>
                </p:cNvSpPr>
                <p:nvPr/>
              </p:nvSpPr>
              <p:spPr bwMode="auto">
                <a:xfrm>
                  <a:off x="1058" y="2688"/>
                  <a:ext cx="77" cy="43"/>
                </a:xfrm>
                <a:custGeom>
                  <a:avLst/>
                  <a:gdLst>
                    <a:gd name="T0" fmla="*/ 7 w 154"/>
                    <a:gd name="T1" fmla="*/ 6 h 85"/>
                    <a:gd name="T2" fmla="*/ 32 w 154"/>
                    <a:gd name="T3" fmla="*/ 0 h 85"/>
                    <a:gd name="T4" fmla="*/ 59 w 154"/>
                    <a:gd name="T5" fmla="*/ 9 h 85"/>
                    <a:gd name="T6" fmla="*/ 82 w 154"/>
                    <a:gd name="T7" fmla="*/ 46 h 85"/>
                    <a:gd name="T8" fmla="*/ 116 w 154"/>
                    <a:gd name="T9" fmla="*/ 51 h 85"/>
                    <a:gd name="T10" fmla="*/ 146 w 154"/>
                    <a:gd name="T11" fmla="*/ 51 h 85"/>
                    <a:gd name="T12" fmla="*/ 154 w 154"/>
                    <a:gd name="T13" fmla="*/ 63 h 85"/>
                    <a:gd name="T14" fmla="*/ 150 w 154"/>
                    <a:gd name="T15" fmla="*/ 74 h 85"/>
                    <a:gd name="T16" fmla="*/ 129 w 154"/>
                    <a:gd name="T17" fmla="*/ 85 h 85"/>
                    <a:gd name="T18" fmla="*/ 74 w 154"/>
                    <a:gd name="T19" fmla="*/ 84 h 85"/>
                    <a:gd name="T20" fmla="*/ 42 w 154"/>
                    <a:gd name="T21" fmla="*/ 66 h 85"/>
                    <a:gd name="T22" fmla="*/ 15 w 154"/>
                    <a:gd name="T23" fmla="*/ 36 h 85"/>
                    <a:gd name="T24" fmla="*/ 0 w 154"/>
                    <a:gd name="T25" fmla="*/ 19 h 85"/>
                    <a:gd name="T26" fmla="*/ 7 w 154"/>
                    <a:gd name="T27" fmla="*/ 6 h 85"/>
                    <a:gd name="T28" fmla="*/ 7 w 154"/>
                    <a:gd name="T29" fmla="*/ 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" h="85">
                      <a:moveTo>
                        <a:pt x="7" y="6"/>
                      </a:moveTo>
                      <a:lnTo>
                        <a:pt x="32" y="0"/>
                      </a:lnTo>
                      <a:lnTo>
                        <a:pt x="59" y="9"/>
                      </a:lnTo>
                      <a:lnTo>
                        <a:pt x="82" y="46"/>
                      </a:lnTo>
                      <a:lnTo>
                        <a:pt x="116" y="51"/>
                      </a:lnTo>
                      <a:lnTo>
                        <a:pt x="146" y="51"/>
                      </a:lnTo>
                      <a:lnTo>
                        <a:pt x="154" y="63"/>
                      </a:lnTo>
                      <a:lnTo>
                        <a:pt x="150" y="74"/>
                      </a:lnTo>
                      <a:lnTo>
                        <a:pt x="129" y="85"/>
                      </a:lnTo>
                      <a:lnTo>
                        <a:pt x="74" y="84"/>
                      </a:lnTo>
                      <a:lnTo>
                        <a:pt x="42" y="66"/>
                      </a:lnTo>
                      <a:lnTo>
                        <a:pt x="15" y="36"/>
                      </a:lnTo>
                      <a:lnTo>
                        <a:pt x="0" y="19"/>
                      </a:lnTo>
                      <a:lnTo>
                        <a:pt x="7" y="6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0" name="Freeform 56"/>
                <p:cNvSpPr>
                  <a:spLocks/>
                </p:cNvSpPr>
                <p:nvPr/>
              </p:nvSpPr>
              <p:spPr bwMode="auto">
                <a:xfrm>
                  <a:off x="1048" y="2605"/>
                  <a:ext cx="22" cy="6"/>
                </a:xfrm>
                <a:custGeom>
                  <a:avLst/>
                  <a:gdLst>
                    <a:gd name="T0" fmla="*/ 0 w 44"/>
                    <a:gd name="T1" fmla="*/ 0 h 13"/>
                    <a:gd name="T2" fmla="*/ 44 w 44"/>
                    <a:gd name="T3" fmla="*/ 7 h 13"/>
                    <a:gd name="T4" fmla="*/ 28 w 44"/>
                    <a:gd name="T5" fmla="*/ 13 h 13"/>
                    <a:gd name="T6" fmla="*/ 13 w 44"/>
                    <a:gd name="T7" fmla="*/ 9 h 13"/>
                    <a:gd name="T8" fmla="*/ 0 w 44"/>
                    <a:gd name="T9" fmla="*/ 0 h 13"/>
                    <a:gd name="T10" fmla="*/ 0 w 44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13">
                      <a:moveTo>
                        <a:pt x="0" y="0"/>
                      </a:moveTo>
                      <a:lnTo>
                        <a:pt x="44" y="7"/>
                      </a:lnTo>
                      <a:lnTo>
                        <a:pt x="28" y="13"/>
                      </a:lnTo>
                      <a:lnTo>
                        <a:pt x="13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1" name="Freeform 57"/>
                <p:cNvSpPr>
                  <a:spLocks/>
                </p:cNvSpPr>
                <p:nvPr/>
              </p:nvSpPr>
              <p:spPr bwMode="auto">
                <a:xfrm>
                  <a:off x="1038" y="2587"/>
                  <a:ext cx="15" cy="12"/>
                </a:xfrm>
                <a:custGeom>
                  <a:avLst/>
                  <a:gdLst>
                    <a:gd name="T0" fmla="*/ 21 w 28"/>
                    <a:gd name="T1" fmla="*/ 0 h 24"/>
                    <a:gd name="T2" fmla="*/ 4 w 28"/>
                    <a:gd name="T3" fmla="*/ 7 h 24"/>
                    <a:gd name="T4" fmla="*/ 0 w 28"/>
                    <a:gd name="T5" fmla="*/ 24 h 24"/>
                    <a:gd name="T6" fmla="*/ 15 w 28"/>
                    <a:gd name="T7" fmla="*/ 15 h 24"/>
                    <a:gd name="T8" fmla="*/ 28 w 28"/>
                    <a:gd name="T9" fmla="*/ 1 h 24"/>
                    <a:gd name="T10" fmla="*/ 21 w 28"/>
                    <a:gd name="T11" fmla="*/ 0 h 24"/>
                    <a:gd name="T12" fmla="*/ 21 w 28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24">
                      <a:moveTo>
                        <a:pt x="21" y="0"/>
                      </a:moveTo>
                      <a:lnTo>
                        <a:pt x="4" y="7"/>
                      </a:lnTo>
                      <a:lnTo>
                        <a:pt x="0" y="24"/>
                      </a:lnTo>
                      <a:lnTo>
                        <a:pt x="15" y="15"/>
                      </a:lnTo>
                      <a:lnTo>
                        <a:pt x="28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2" name="Freeform 58"/>
                <p:cNvSpPr>
                  <a:spLocks/>
                </p:cNvSpPr>
                <p:nvPr/>
              </p:nvSpPr>
              <p:spPr bwMode="auto">
                <a:xfrm>
                  <a:off x="1145" y="2598"/>
                  <a:ext cx="21" cy="6"/>
                </a:xfrm>
                <a:custGeom>
                  <a:avLst/>
                  <a:gdLst>
                    <a:gd name="T0" fmla="*/ 0 w 42"/>
                    <a:gd name="T1" fmla="*/ 12 h 12"/>
                    <a:gd name="T2" fmla="*/ 42 w 42"/>
                    <a:gd name="T3" fmla="*/ 0 h 12"/>
                    <a:gd name="T4" fmla="*/ 24 w 42"/>
                    <a:gd name="T5" fmla="*/ 12 h 12"/>
                    <a:gd name="T6" fmla="*/ 0 w 42"/>
                    <a:gd name="T7" fmla="*/ 12 h 12"/>
                    <a:gd name="T8" fmla="*/ 0 w 4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2">
                      <a:moveTo>
                        <a:pt x="0" y="12"/>
                      </a:moveTo>
                      <a:lnTo>
                        <a:pt x="42" y="0"/>
                      </a:lnTo>
                      <a:lnTo>
                        <a:pt x="2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3" name="Freeform 59"/>
                <p:cNvSpPr>
                  <a:spLocks/>
                </p:cNvSpPr>
                <p:nvPr/>
              </p:nvSpPr>
              <p:spPr bwMode="auto">
                <a:xfrm>
                  <a:off x="1132" y="2605"/>
                  <a:ext cx="46" cy="25"/>
                </a:xfrm>
                <a:custGeom>
                  <a:avLst/>
                  <a:gdLst>
                    <a:gd name="T0" fmla="*/ 15 w 93"/>
                    <a:gd name="T1" fmla="*/ 24 h 49"/>
                    <a:gd name="T2" fmla="*/ 40 w 93"/>
                    <a:gd name="T3" fmla="*/ 21 h 49"/>
                    <a:gd name="T4" fmla="*/ 88 w 93"/>
                    <a:gd name="T5" fmla="*/ 0 h 49"/>
                    <a:gd name="T6" fmla="*/ 93 w 93"/>
                    <a:gd name="T7" fmla="*/ 17 h 49"/>
                    <a:gd name="T8" fmla="*/ 93 w 93"/>
                    <a:gd name="T9" fmla="*/ 41 h 49"/>
                    <a:gd name="T10" fmla="*/ 72 w 93"/>
                    <a:gd name="T11" fmla="*/ 40 h 49"/>
                    <a:gd name="T12" fmla="*/ 51 w 93"/>
                    <a:gd name="T13" fmla="*/ 49 h 49"/>
                    <a:gd name="T14" fmla="*/ 4 w 93"/>
                    <a:gd name="T15" fmla="*/ 36 h 49"/>
                    <a:gd name="T16" fmla="*/ 0 w 93"/>
                    <a:gd name="T17" fmla="*/ 24 h 49"/>
                    <a:gd name="T18" fmla="*/ 15 w 93"/>
                    <a:gd name="T19" fmla="*/ 24 h 49"/>
                    <a:gd name="T20" fmla="*/ 15 w 93"/>
                    <a:gd name="T21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3" h="49">
                      <a:moveTo>
                        <a:pt x="15" y="24"/>
                      </a:moveTo>
                      <a:lnTo>
                        <a:pt x="40" y="21"/>
                      </a:lnTo>
                      <a:lnTo>
                        <a:pt x="88" y="0"/>
                      </a:lnTo>
                      <a:lnTo>
                        <a:pt x="93" y="17"/>
                      </a:lnTo>
                      <a:lnTo>
                        <a:pt x="93" y="41"/>
                      </a:lnTo>
                      <a:lnTo>
                        <a:pt x="72" y="40"/>
                      </a:lnTo>
                      <a:lnTo>
                        <a:pt x="51" y="49"/>
                      </a:lnTo>
                      <a:lnTo>
                        <a:pt x="4" y="36"/>
                      </a:lnTo>
                      <a:lnTo>
                        <a:pt x="0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4" name="Freeform 60"/>
                <p:cNvSpPr>
                  <a:spLocks/>
                </p:cNvSpPr>
                <p:nvPr/>
              </p:nvSpPr>
              <p:spPr bwMode="auto">
                <a:xfrm>
                  <a:off x="1022" y="2595"/>
                  <a:ext cx="15" cy="12"/>
                </a:xfrm>
                <a:custGeom>
                  <a:avLst/>
                  <a:gdLst>
                    <a:gd name="T0" fmla="*/ 30 w 30"/>
                    <a:gd name="T1" fmla="*/ 13 h 22"/>
                    <a:gd name="T2" fmla="*/ 9 w 30"/>
                    <a:gd name="T3" fmla="*/ 0 h 22"/>
                    <a:gd name="T4" fmla="*/ 0 w 30"/>
                    <a:gd name="T5" fmla="*/ 22 h 22"/>
                    <a:gd name="T6" fmla="*/ 15 w 30"/>
                    <a:gd name="T7" fmla="*/ 17 h 22"/>
                    <a:gd name="T8" fmla="*/ 30 w 30"/>
                    <a:gd name="T9" fmla="*/ 13 h 22"/>
                    <a:gd name="T10" fmla="*/ 30 w 30"/>
                    <a:gd name="T11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22">
                      <a:moveTo>
                        <a:pt x="30" y="13"/>
                      </a:moveTo>
                      <a:lnTo>
                        <a:pt x="9" y="0"/>
                      </a:lnTo>
                      <a:lnTo>
                        <a:pt x="0" y="22"/>
                      </a:lnTo>
                      <a:lnTo>
                        <a:pt x="15" y="17"/>
                      </a:lnTo>
                      <a:lnTo>
                        <a:pt x="30" y="13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5" name="Freeform 61"/>
                <p:cNvSpPr>
                  <a:spLocks/>
                </p:cNvSpPr>
                <p:nvPr/>
              </p:nvSpPr>
              <p:spPr bwMode="auto">
                <a:xfrm>
                  <a:off x="1151" y="2661"/>
                  <a:ext cx="9" cy="30"/>
                </a:xfrm>
                <a:custGeom>
                  <a:avLst/>
                  <a:gdLst>
                    <a:gd name="T0" fmla="*/ 19 w 19"/>
                    <a:gd name="T1" fmla="*/ 0 h 61"/>
                    <a:gd name="T2" fmla="*/ 0 w 19"/>
                    <a:gd name="T3" fmla="*/ 61 h 61"/>
                    <a:gd name="T4" fmla="*/ 17 w 19"/>
                    <a:gd name="T5" fmla="*/ 36 h 61"/>
                    <a:gd name="T6" fmla="*/ 19 w 19"/>
                    <a:gd name="T7" fmla="*/ 0 h 61"/>
                    <a:gd name="T8" fmla="*/ 19 w 19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61">
                      <a:moveTo>
                        <a:pt x="19" y="0"/>
                      </a:moveTo>
                      <a:lnTo>
                        <a:pt x="0" y="61"/>
                      </a:lnTo>
                      <a:lnTo>
                        <a:pt x="17" y="36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6" name="Freeform 62"/>
                <p:cNvSpPr>
                  <a:spLocks/>
                </p:cNvSpPr>
                <p:nvPr/>
              </p:nvSpPr>
              <p:spPr bwMode="auto">
                <a:xfrm>
                  <a:off x="1051" y="2729"/>
                  <a:ext cx="23" cy="34"/>
                </a:xfrm>
                <a:custGeom>
                  <a:avLst/>
                  <a:gdLst>
                    <a:gd name="T0" fmla="*/ 0 w 45"/>
                    <a:gd name="T1" fmla="*/ 0 h 66"/>
                    <a:gd name="T2" fmla="*/ 34 w 45"/>
                    <a:gd name="T3" fmla="*/ 32 h 66"/>
                    <a:gd name="T4" fmla="*/ 45 w 45"/>
                    <a:gd name="T5" fmla="*/ 64 h 66"/>
                    <a:gd name="T6" fmla="*/ 32 w 45"/>
                    <a:gd name="T7" fmla="*/ 66 h 66"/>
                    <a:gd name="T8" fmla="*/ 0 w 45"/>
                    <a:gd name="T9" fmla="*/ 15 h 66"/>
                    <a:gd name="T10" fmla="*/ 0 w 45"/>
                    <a:gd name="T11" fmla="*/ 0 h 66"/>
                    <a:gd name="T12" fmla="*/ 0 w 45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66">
                      <a:moveTo>
                        <a:pt x="0" y="0"/>
                      </a:moveTo>
                      <a:lnTo>
                        <a:pt x="34" y="32"/>
                      </a:lnTo>
                      <a:lnTo>
                        <a:pt x="45" y="64"/>
                      </a:lnTo>
                      <a:lnTo>
                        <a:pt x="32" y="66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7" name="Freeform 63"/>
                <p:cNvSpPr>
                  <a:spLocks/>
                </p:cNvSpPr>
                <p:nvPr/>
              </p:nvSpPr>
              <p:spPr bwMode="auto">
                <a:xfrm>
                  <a:off x="1136" y="2759"/>
                  <a:ext cx="7" cy="27"/>
                </a:xfrm>
                <a:custGeom>
                  <a:avLst/>
                  <a:gdLst>
                    <a:gd name="T0" fmla="*/ 13 w 13"/>
                    <a:gd name="T1" fmla="*/ 0 h 55"/>
                    <a:gd name="T2" fmla="*/ 0 w 13"/>
                    <a:gd name="T3" fmla="*/ 26 h 55"/>
                    <a:gd name="T4" fmla="*/ 2 w 13"/>
                    <a:gd name="T5" fmla="*/ 55 h 55"/>
                    <a:gd name="T6" fmla="*/ 9 w 13"/>
                    <a:gd name="T7" fmla="*/ 36 h 55"/>
                    <a:gd name="T8" fmla="*/ 13 w 13"/>
                    <a:gd name="T9" fmla="*/ 0 h 55"/>
                    <a:gd name="T10" fmla="*/ 13 w 13"/>
                    <a:gd name="T1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5">
                      <a:moveTo>
                        <a:pt x="13" y="0"/>
                      </a:moveTo>
                      <a:lnTo>
                        <a:pt x="0" y="26"/>
                      </a:lnTo>
                      <a:lnTo>
                        <a:pt x="2" y="55"/>
                      </a:lnTo>
                      <a:lnTo>
                        <a:pt x="9" y="3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8" name="Freeform 64"/>
                <p:cNvSpPr>
                  <a:spLocks/>
                </p:cNvSpPr>
                <p:nvPr/>
              </p:nvSpPr>
              <p:spPr bwMode="auto">
                <a:xfrm>
                  <a:off x="1046" y="2534"/>
                  <a:ext cx="29" cy="23"/>
                </a:xfrm>
                <a:custGeom>
                  <a:avLst/>
                  <a:gdLst>
                    <a:gd name="T0" fmla="*/ 27 w 57"/>
                    <a:gd name="T1" fmla="*/ 0 h 48"/>
                    <a:gd name="T2" fmla="*/ 8 w 57"/>
                    <a:gd name="T3" fmla="*/ 17 h 48"/>
                    <a:gd name="T4" fmla="*/ 0 w 57"/>
                    <a:gd name="T5" fmla="*/ 44 h 48"/>
                    <a:gd name="T6" fmla="*/ 57 w 57"/>
                    <a:gd name="T7" fmla="*/ 48 h 48"/>
                    <a:gd name="T8" fmla="*/ 48 w 57"/>
                    <a:gd name="T9" fmla="*/ 38 h 48"/>
                    <a:gd name="T10" fmla="*/ 40 w 57"/>
                    <a:gd name="T11" fmla="*/ 10 h 48"/>
                    <a:gd name="T12" fmla="*/ 27 w 57"/>
                    <a:gd name="T13" fmla="*/ 0 h 48"/>
                    <a:gd name="T14" fmla="*/ 27 w 57"/>
                    <a:gd name="T15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48">
                      <a:moveTo>
                        <a:pt x="27" y="0"/>
                      </a:moveTo>
                      <a:lnTo>
                        <a:pt x="8" y="17"/>
                      </a:lnTo>
                      <a:lnTo>
                        <a:pt x="0" y="44"/>
                      </a:lnTo>
                      <a:lnTo>
                        <a:pt x="57" y="48"/>
                      </a:lnTo>
                      <a:lnTo>
                        <a:pt x="48" y="38"/>
                      </a:lnTo>
                      <a:lnTo>
                        <a:pt x="40" y="1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9" name="Freeform 65"/>
                <p:cNvSpPr>
                  <a:spLocks/>
                </p:cNvSpPr>
                <p:nvPr/>
              </p:nvSpPr>
              <p:spPr bwMode="auto">
                <a:xfrm>
                  <a:off x="1106" y="2608"/>
                  <a:ext cx="10" cy="36"/>
                </a:xfrm>
                <a:custGeom>
                  <a:avLst/>
                  <a:gdLst>
                    <a:gd name="T0" fmla="*/ 6 w 21"/>
                    <a:gd name="T1" fmla="*/ 0 h 73"/>
                    <a:gd name="T2" fmla="*/ 4 w 21"/>
                    <a:gd name="T3" fmla="*/ 29 h 73"/>
                    <a:gd name="T4" fmla="*/ 0 w 21"/>
                    <a:gd name="T5" fmla="*/ 61 h 73"/>
                    <a:gd name="T6" fmla="*/ 15 w 21"/>
                    <a:gd name="T7" fmla="*/ 73 h 73"/>
                    <a:gd name="T8" fmla="*/ 21 w 21"/>
                    <a:gd name="T9" fmla="*/ 61 h 73"/>
                    <a:gd name="T10" fmla="*/ 13 w 21"/>
                    <a:gd name="T11" fmla="*/ 35 h 73"/>
                    <a:gd name="T12" fmla="*/ 11 w 21"/>
                    <a:gd name="T13" fmla="*/ 2 h 73"/>
                    <a:gd name="T14" fmla="*/ 6 w 21"/>
                    <a:gd name="T15" fmla="*/ 0 h 73"/>
                    <a:gd name="T16" fmla="*/ 6 w 21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73">
                      <a:moveTo>
                        <a:pt x="6" y="0"/>
                      </a:moveTo>
                      <a:lnTo>
                        <a:pt x="4" y="29"/>
                      </a:lnTo>
                      <a:lnTo>
                        <a:pt x="0" y="61"/>
                      </a:lnTo>
                      <a:lnTo>
                        <a:pt x="15" y="73"/>
                      </a:lnTo>
                      <a:lnTo>
                        <a:pt x="21" y="61"/>
                      </a:lnTo>
                      <a:lnTo>
                        <a:pt x="13" y="35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0" name="Freeform 66"/>
                <p:cNvSpPr>
                  <a:spLocks/>
                </p:cNvSpPr>
                <p:nvPr/>
              </p:nvSpPr>
              <p:spPr bwMode="auto">
                <a:xfrm>
                  <a:off x="1070" y="2657"/>
                  <a:ext cx="25" cy="11"/>
                </a:xfrm>
                <a:custGeom>
                  <a:avLst/>
                  <a:gdLst>
                    <a:gd name="T0" fmla="*/ 17 w 49"/>
                    <a:gd name="T1" fmla="*/ 0 h 23"/>
                    <a:gd name="T2" fmla="*/ 0 w 49"/>
                    <a:gd name="T3" fmla="*/ 19 h 23"/>
                    <a:gd name="T4" fmla="*/ 22 w 49"/>
                    <a:gd name="T5" fmla="*/ 23 h 23"/>
                    <a:gd name="T6" fmla="*/ 49 w 49"/>
                    <a:gd name="T7" fmla="*/ 19 h 23"/>
                    <a:gd name="T8" fmla="*/ 32 w 49"/>
                    <a:gd name="T9" fmla="*/ 13 h 23"/>
                    <a:gd name="T10" fmla="*/ 17 w 49"/>
                    <a:gd name="T11" fmla="*/ 0 h 23"/>
                    <a:gd name="T12" fmla="*/ 17 w 49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23">
                      <a:moveTo>
                        <a:pt x="17" y="0"/>
                      </a:moveTo>
                      <a:lnTo>
                        <a:pt x="0" y="19"/>
                      </a:lnTo>
                      <a:lnTo>
                        <a:pt x="22" y="23"/>
                      </a:lnTo>
                      <a:lnTo>
                        <a:pt x="49" y="19"/>
                      </a:lnTo>
                      <a:lnTo>
                        <a:pt x="32" y="13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1" name="Freeform 67"/>
                <p:cNvSpPr>
                  <a:spLocks/>
                </p:cNvSpPr>
                <p:nvPr/>
              </p:nvSpPr>
              <p:spPr bwMode="auto">
                <a:xfrm>
                  <a:off x="1037" y="2618"/>
                  <a:ext cx="38" cy="47"/>
                </a:xfrm>
                <a:custGeom>
                  <a:avLst/>
                  <a:gdLst>
                    <a:gd name="T0" fmla="*/ 0 w 78"/>
                    <a:gd name="T1" fmla="*/ 4 h 93"/>
                    <a:gd name="T2" fmla="*/ 15 w 78"/>
                    <a:gd name="T3" fmla="*/ 0 h 93"/>
                    <a:gd name="T4" fmla="*/ 51 w 78"/>
                    <a:gd name="T5" fmla="*/ 10 h 93"/>
                    <a:gd name="T6" fmla="*/ 78 w 78"/>
                    <a:gd name="T7" fmla="*/ 10 h 93"/>
                    <a:gd name="T8" fmla="*/ 76 w 78"/>
                    <a:gd name="T9" fmla="*/ 21 h 93"/>
                    <a:gd name="T10" fmla="*/ 53 w 78"/>
                    <a:gd name="T11" fmla="*/ 33 h 93"/>
                    <a:gd name="T12" fmla="*/ 32 w 78"/>
                    <a:gd name="T13" fmla="*/ 61 h 93"/>
                    <a:gd name="T14" fmla="*/ 19 w 78"/>
                    <a:gd name="T15" fmla="*/ 93 h 93"/>
                    <a:gd name="T16" fmla="*/ 10 w 78"/>
                    <a:gd name="T17" fmla="*/ 80 h 93"/>
                    <a:gd name="T18" fmla="*/ 10 w 78"/>
                    <a:gd name="T19" fmla="*/ 50 h 93"/>
                    <a:gd name="T20" fmla="*/ 0 w 78"/>
                    <a:gd name="T21" fmla="*/ 14 h 93"/>
                    <a:gd name="T22" fmla="*/ 0 w 78"/>
                    <a:gd name="T23" fmla="*/ 4 h 93"/>
                    <a:gd name="T24" fmla="*/ 0 w 78"/>
                    <a:gd name="T25" fmla="*/ 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8" h="93">
                      <a:moveTo>
                        <a:pt x="0" y="4"/>
                      </a:moveTo>
                      <a:lnTo>
                        <a:pt x="15" y="0"/>
                      </a:lnTo>
                      <a:lnTo>
                        <a:pt x="51" y="10"/>
                      </a:lnTo>
                      <a:lnTo>
                        <a:pt x="78" y="10"/>
                      </a:lnTo>
                      <a:lnTo>
                        <a:pt x="76" y="21"/>
                      </a:lnTo>
                      <a:lnTo>
                        <a:pt x="53" y="33"/>
                      </a:lnTo>
                      <a:lnTo>
                        <a:pt x="32" y="61"/>
                      </a:lnTo>
                      <a:lnTo>
                        <a:pt x="19" y="93"/>
                      </a:lnTo>
                      <a:lnTo>
                        <a:pt x="10" y="80"/>
                      </a:lnTo>
                      <a:lnTo>
                        <a:pt x="10" y="5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2" name="Freeform 68"/>
                <p:cNvSpPr>
                  <a:spLocks/>
                </p:cNvSpPr>
                <p:nvPr/>
              </p:nvSpPr>
              <p:spPr bwMode="auto">
                <a:xfrm>
                  <a:off x="1066" y="2695"/>
                  <a:ext cx="62" cy="32"/>
                </a:xfrm>
                <a:custGeom>
                  <a:avLst/>
                  <a:gdLst>
                    <a:gd name="T0" fmla="*/ 4 w 124"/>
                    <a:gd name="T1" fmla="*/ 0 h 65"/>
                    <a:gd name="T2" fmla="*/ 28 w 124"/>
                    <a:gd name="T3" fmla="*/ 6 h 65"/>
                    <a:gd name="T4" fmla="*/ 65 w 124"/>
                    <a:gd name="T5" fmla="*/ 38 h 65"/>
                    <a:gd name="T6" fmla="*/ 118 w 124"/>
                    <a:gd name="T7" fmla="*/ 44 h 65"/>
                    <a:gd name="T8" fmla="*/ 124 w 124"/>
                    <a:gd name="T9" fmla="*/ 52 h 65"/>
                    <a:gd name="T10" fmla="*/ 110 w 124"/>
                    <a:gd name="T11" fmla="*/ 65 h 65"/>
                    <a:gd name="T12" fmla="*/ 51 w 124"/>
                    <a:gd name="T13" fmla="*/ 61 h 65"/>
                    <a:gd name="T14" fmla="*/ 27 w 124"/>
                    <a:gd name="T15" fmla="*/ 44 h 65"/>
                    <a:gd name="T16" fmla="*/ 8 w 124"/>
                    <a:gd name="T17" fmla="*/ 15 h 65"/>
                    <a:gd name="T18" fmla="*/ 0 w 124"/>
                    <a:gd name="T19" fmla="*/ 10 h 65"/>
                    <a:gd name="T20" fmla="*/ 4 w 124"/>
                    <a:gd name="T21" fmla="*/ 0 h 65"/>
                    <a:gd name="T22" fmla="*/ 4 w 124"/>
                    <a:gd name="T2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65">
                      <a:moveTo>
                        <a:pt x="4" y="0"/>
                      </a:moveTo>
                      <a:lnTo>
                        <a:pt x="28" y="6"/>
                      </a:lnTo>
                      <a:lnTo>
                        <a:pt x="65" y="38"/>
                      </a:lnTo>
                      <a:lnTo>
                        <a:pt x="118" y="44"/>
                      </a:lnTo>
                      <a:lnTo>
                        <a:pt x="124" y="52"/>
                      </a:lnTo>
                      <a:lnTo>
                        <a:pt x="110" y="65"/>
                      </a:lnTo>
                      <a:lnTo>
                        <a:pt x="51" y="61"/>
                      </a:lnTo>
                      <a:lnTo>
                        <a:pt x="27" y="44"/>
                      </a:lnTo>
                      <a:lnTo>
                        <a:pt x="8" y="15"/>
                      </a:ln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3" name="Freeform 69"/>
                <p:cNvSpPr>
                  <a:spLocks/>
                </p:cNvSpPr>
                <p:nvPr/>
              </p:nvSpPr>
              <p:spPr bwMode="auto">
                <a:xfrm>
                  <a:off x="1031" y="2693"/>
                  <a:ext cx="127" cy="67"/>
                </a:xfrm>
                <a:custGeom>
                  <a:avLst/>
                  <a:gdLst>
                    <a:gd name="T0" fmla="*/ 11 w 254"/>
                    <a:gd name="T1" fmla="*/ 19 h 133"/>
                    <a:gd name="T2" fmla="*/ 43 w 254"/>
                    <a:gd name="T3" fmla="*/ 57 h 133"/>
                    <a:gd name="T4" fmla="*/ 97 w 254"/>
                    <a:gd name="T5" fmla="*/ 101 h 133"/>
                    <a:gd name="T6" fmla="*/ 137 w 254"/>
                    <a:gd name="T7" fmla="*/ 133 h 133"/>
                    <a:gd name="T8" fmla="*/ 184 w 254"/>
                    <a:gd name="T9" fmla="*/ 130 h 133"/>
                    <a:gd name="T10" fmla="*/ 241 w 254"/>
                    <a:gd name="T11" fmla="*/ 65 h 133"/>
                    <a:gd name="T12" fmla="*/ 254 w 254"/>
                    <a:gd name="T13" fmla="*/ 40 h 133"/>
                    <a:gd name="T14" fmla="*/ 203 w 254"/>
                    <a:gd name="T15" fmla="*/ 90 h 133"/>
                    <a:gd name="T16" fmla="*/ 171 w 254"/>
                    <a:gd name="T17" fmla="*/ 97 h 133"/>
                    <a:gd name="T18" fmla="*/ 112 w 254"/>
                    <a:gd name="T19" fmla="*/ 90 h 133"/>
                    <a:gd name="T20" fmla="*/ 74 w 254"/>
                    <a:gd name="T21" fmla="*/ 73 h 133"/>
                    <a:gd name="T22" fmla="*/ 34 w 254"/>
                    <a:gd name="T23" fmla="*/ 37 h 133"/>
                    <a:gd name="T24" fmla="*/ 0 w 254"/>
                    <a:gd name="T25" fmla="*/ 0 h 133"/>
                    <a:gd name="T26" fmla="*/ 11 w 254"/>
                    <a:gd name="T27" fmla="*/ 19 h 133"/>
                    <a:gd name="T28" fmla="*/ 11 w 254"/>
                    <a:gd name="T29" fmla="*/ 19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4" h="133">
                      <a:moveTo>
                        <a:pt x="11" y="19"/>
                      </a:moveTo>
                      <a:lnTo>
                        <a:pt x="43" y="57"/>
                      </a:lnTo>
                      <a:lnTo>
                        <a:pt x="97" y="101"/>
                      </a:lnTo>
                      <a:lnTo>
                        <a:pt x="137" y="133"/>
                      </a:lnTo>
                      <a:lnTo>
                        <a:pt x="184" y="130"/>
                      </a:lnTo>
                      <a:lnTo>
                        <a:pt x="241" y="65"/>
                      </a:lnTo>
                      <a:lnTo>
                        <a:pt x="254" y="40"/>
                      </a:lnTo>
                      <a:lnTo>
                        <a:pt x="203" y="90"/>
                      </a:lnTo>
                      <a:lnTo>
                        <a:pt x="171" y="97"/>
                      </a:lnTo>
                      <a:lnTo>
                        <a:pt x="112" y="90"/>
                      </a:lnTo>
                      <a:lnTo>
                        <a:pt x="74" y="73"/>
                      </a:lnTo>
                      <a:lnTo>
                        <a:pt x="34" y="37"/>
                      </a:lnTo>
                      <a:lnTo>
                        <a:pt x="0" y="0"/>
                      </a:lnTo>
                      <a:lnTo>
                        <a:pt x="11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4" name="Freeform 70"/>
                <p:cNvSpPr>
                  <a:spLocks/>
                </p:cNvSpPr>
                <p:nvPr/>
              </p:nvSpPr>
              <p:spPr bwMode="auto">
                <a:xfrm>
                  <a:off x="1112" y="2692"/>
                  <a:ext cx="21" cy="11"/>
                </a:xfrm>
                <a:custGeom>
                  <a:avLst/>
                  <a:gdLst>
                    <a:gd name="T0" fmla="*/ 0 w 44"/>
                    <a:gd name="T1" fmla="*/ 8 h 21"/>
                    <a:gd name="T2" fmla="*/ 19 w 44"/>
                    <a:gd name="T3" fmla="*/ 21 h 21"/>
                    <a:gd name="T4" fmla="*/ 36 w 44"/>
                    <a:gd name="T5" fmla="*/ 16 h 21"/>
                    <a:gd name="T6" fmla="*/ 44 w 44"/>
                    <a:gd name="T7" fmla="*/ 0 h 21"/>
                    <a:gd name="T8" fmla="*/ 33 w 44"/>
                    <a:gd name="T9" fmla="*/ 2 h 21"/>
                    <a:gd name="T10" fmla="*/ 0 w 44"/>
                    <a:gd name="T11" fmla="*/ 8 h 21"/>
                    <a:gd name="T12" fmla="*/ 0 w 44"/>
                    <a:gd name="T1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1">
                      <a:moveTo>
                        <a:pt x="0" y="8"/>
                      </a:moveTo>
                      <a:lnTo>
                        <a:pt x="19" y="21"/>
                      </a:lnTo>
                      <a:lnTo>
                        <a:pt x="36" y="16"/>
                      </a:lnTo>
                      <a:lnTo>
                        <a:pt x="44" y="0"/>
                      </a:lnTo>
                      <a:lnTo>
                        <a:pt x="33" y="2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5" name="Freeform 71"/>
                <p:cNvSpPr>
                  <a:spLocks/>
                </p:cNvSpPr>
                <p:nvPr/>
              </p:nvSpPr>
              <p:spPr bwMode="auto">
                <a:xfrm>
                  <a:off x="1099" y="2784"/>
                  <a:ext cx="27" cy="29"/>
                </a:xfrm>
                <a:custGeom>
                  <a:avLst/>
                  <a:gdLst>
                    <a:gd name="T0" fmla="*/ 0 w 53"/>
                    <a:gd name="T1" fmla="*/ 11 h 57"/>
                    <a:gd name="T2" fmla="*/ 26 w 53"/>
                    <a:gd name="T3" fmla="*/ 57 h 57"/>
                    <a:gd name="T4" fmla="*/ 41 w 53"/>
                    <a:gd name="T5" fmla="*/ 51 h 57"/>
                    <a:gd name="T6" fmla="*/ 53 w 53"/>
                    <a:gd name="T7" fmla="*/ 0 h 57"/>
                    <a:gd name="T8" fmla="*/ 38 w 53"/>
                    <a:gd name="T9" fmla="*/ 23 h 57"/>
                    <a:gd name="T10" fmla="*/ 22 w 53"/>
                    <a:gd name="T11" fmla="*/ 21 h 57"/>
                    <a:gd name="T12" fmla="*/ 0 w 53"/>
                    <a:gd name="T13" fmla="*/ 11 h 57"/>
                    <a:gd name="T14" fmla="*/ 0 w 53"/>
                    <a:gd name="T15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57">
                      <a:moveTo>
                        <a:pt x="0" y="11"/>
                      </a:moveTo>
                      <a:lnTo>
                        <a:pt x="26" y="57"/>
                      </a:lnTo>
                      <a:lnTo>
                        <a:pt x="41" y="51"/>
                      </a:lnTo>
                      <a:lnTo>
                        <a:pt x="53" y="0"/>
                      </a:lnTo>
                      <a:lnTo>
                        <a:pt x="38" y="23"/>
                      </a:lnTo>
                      <a:lnTo>
                        <a:pt x="22" y="2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6" name="Freeform 72"/>
                <p:cNvSpPr>
                  <a:spLocks/>
                </p:cNvSpPr>
                <p:nvPr/>
              </p:nvSpPr>
              <p:spPr bwMode="auto">
                <a:xfrm>
                  <a:off x="1116" y="2797"/>
                  <a:ext cx="35" cy="69"/>
                </a:xfrm>
                <a:custGeom>
                  <a:avLst/>
                  <a:gdLst>
                    <a:gd name="T0" fmla="*/ 53 w 68"/>
                    <a:gd name="T1" fmla="*/ 26 h 138"/>
                    <a:gd name="T2" fmla="*/ 0 w 68"/>
                    <a:gd name="T3" fmla="*/ 53 h 138"/>
                    <a:gd name="T4" fmla="*/ 0 w 68"/>
                    <a:gd name="T5" fmla="*/ 74 h 138"/>
                    <a:gd name="T6" fmla="*/ 47 w 68"/>
                    <a:gd name="T7" fmla="*/ 138 h 138"/>
                    <a:gd name="T8" fmla="*/ 68 w 68"/>
                    <a:gd name="T9" fmla="*/ 0 h 138"/>
                    <a:gd name="T10" fmla="*/ 53 w 68"/>
                    <a:gd name="T11" fmla="*/ 26 h 138"/>
                    <a:gd name="T12" fmla="*/ 53 w 68"/>
                    <a:gd name="T13" fmla="*/ 2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138">
                      <a:moveTo>
                        <a:pt x="53" y="26"/>
                      </a:moveTo>
                      <a:lnTo>
                        <a:pt x="0" y="53"/>
                      </a:lnTo>
                      <a:lnTo>
                        <a:pt x="0" y="74"/>
                      </a:lnTo>
                      <a:lnTo>
                        <a:pt x="47" y="138"/>
                      </a:lnTo>
                      <a:lnTo>
                        <a:pt x="68" y="0"/>
                      </a:lnTo>
                      <a:lnTo>
                        <a:pt x="53" y="26"/>
                      </a:lnTo>
                      <a:lnTo>
                        <a:pt x="53" y="26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7" name="Freeform 73"/>
                <p:cNvSpPr>
                  <a:spLocks/>
                </p:cNvSpPr>
                <p:nvPr/>
              </p:nvSpPr>
              <p:spPr bwMode="auto">
                <a:xfrm>
                  <a:off x="1092" y="2647"/>
                  <a:ext cx="46" cy="13"/>
                </a:xfrm>
                <a:custGeom>
                  <a:avLst/>
                  <a:gdLst>
                    <a:gd name="T0" fmla="*/ 0 w 93"/>
                    <a:gd name="T1" fmla="*/ 17 h 27"/>
                    <a:gd name="T2" fmla="*/ 19 w 93"/>
                    <a:gd name="T3" fmla="*/ 15 h 27"/>
                    <a:gd name="T4" fmla="*/ 40 w 93"/>
                    <a:gd name="T5" fmla="*/ 27 h 27"/>
                    <a:gd name="T6" fmla="*/ 74 w 93"/>
                    <a:gd name="T7" fmla="*/ 21 h 27"/>
                    <a:gd name="T8" fmla="*/ 93 w 93"/>
                    <a:gd name="T9" fmla="*/ 0 h 27"/>
                    <a:gd name="T10" fmla="*/ 71 w 93"/>
                    <a:gd name="T11" fmla="*/ 6 h 27"/>
                    <a:gd name="T12" fmla="*/ 54 w 93"/>
                    <a:gd name="T13" fmla="*/ 19 h 27"/>
                    <a:gd name="T14" fmla="*/ 31 w 93"/>
                    <a:gd name="T15" fmla="*/ 14 h 27"/>
                    <a:gd name="T16" fmla="*/ 19 w 93"/>
                    <a:gd name="T17" fmla="*/ 10 h 27"/>
                    <a:gd name="T18" fmla="*/ 0 w 93"/>
                    <a:gd name="T19" fmla="*/ 17 h 27"/>
                    <a:gd name="T20" fmla="*/ 0 w 93"/>
                    <a:gd name="T2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3" h="27">
                      <a:moveTo>
                        <a:pt x="0" y="17"/>
                      </a:moveTo>
                      <a:lnTo>
                        <a:pt x="19" y="15"/>
                      </a:lnTo>
                      <a:lnTo>
                        <a:pt x="40" y="27"/>
                      </a:lnTo>
                      <a:lnTo>
                        <a:pt x="74" y="21"/>
                      </a:lnTo>
                      <a:lnTo>
                        <a:pt x="93" y="0"/>
                      </a:lnTo>
                      <a:lnTo>
                        <a:pt x="71" y="6"/>
                      </a:lnTo>
                      <a:lnTo>
                        <a:pt x="54" y="19"/>
                      </a:lnTo>
                      <a:lnTo>
                        <a:pt x="31" y="14"/>
                      </a:lnTo>
                      <a:lnTo>
                        <a:pt x="19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8" name="Freeform 74"/>
                <p:cNvSpPr>
                  <a:spLocks/>
                </p:cNvSpPr>
                <p:nvPr/>
              </p:nvSpPr>
              <p:spPr bwMode="auto">
                <a:xfrm>
                  <a:off x="1027" y="2499"/>
                  <a:ext cx="143" cy="61"/>
                </a:xfrm>
                <a:custGeom>
                  <a:avLst/>
                  <a:gdLst>
                    <a:gd name="T0" fmla="*/ 38 w 285"/>
                    <a:gd name="T1" fmla="*/ 32 h 121"/>
                    <a:gd name="T2" fmla="*/ 74 w 285"/>
                    <a:gd name="T3" fmla="*/ 15 h 121"/>
                    <a:gd name="T4" fmla="*/ 129 w 285"/>
                    <a:gd name="T5" fmla="*/ 28 h 121"/>
                    <a:gd name="T6" fmla="*/ 158 w 285"/>
                    <a:gd name="T7" fmla="*/ 30 h 121"/>
                    <a:gd name="T8" fmla="*/ 205 w 285"/>
                    <a:gd name="T9" fmla="*/ 81 h 121"/>
                    <a:gd name="T10" fmla="*/ 245 w 285"/>
                    <a:gd name="T11" fmla="*/ 98 h 121"/>
                    <a:gd name="T12" fmla="*/ 285 w 285"/>
                    <a:gd name="T13" fmla="*/ 108 h 121"/>
                    <a:gd name="T14" fmla="*/ 211 w 285"/>
                    <a:gd name="T15" fmla="*/ 55 h 121"/>
                    <a:gd name="T16" fmla="*/ 162 w 285"/>
                    <a:gd name="T17" fmla="*/ 13 h 121"/>
                    <a:gd name="T18" fmla="*/ 67 w 285"/>
                    <a:gd name="T19" fmla="*/ 0 h 121"/>
                    <a:gd name="T20" fmla="*/ 30 w 285"/>
                    <a:gd name="T21" fmla="*/ 17 h 121"/>
                    <a:gd name="T22" fmla="*/ 25 w 285"/>
                    <a:gd name="T23" fmla="*/ 40 h 121"/>
                    <a:gd name="T24" fmla="*/ 10 w 285"/>
                    <a:gd name="T25" fmla="*/ 53 h 121"/>
                    <a:gd name="T26" fmla="*/ 0 w 285"/>
                    <a:gd name="T27" fmla="*/ 97 h 121"/>
                    <a:gd name="T28" fmla="*/ 2 w 285"/>
                    <a:gd name="T29" fmla="*/ 121 h 121"/>
                    <a:gd name="T30" fmla="*/ 11 w 285"/>
                    <a:gd name="T31" fmla="*/ 87 h 121"/>
                    <a:gd name="T32" fmla="*/ 19 w 285"/>
                    <a:gd name="T33" fmla="*/ 66 h 121"/>
                    <a:gd name="T34" fmla="*/ 21 w 285"/>
                    <a:gd name="T35" fmla="*/ 51 h 121"/>
                    <a:gd name="T36" fmla="*/ 29 w 285"/>
                    <a:gd name="T37" fmla="*/ 41 h 121"/>
                    <a:gd name="T38" fmla="*/ 38 w 285"/>
                    <a:gd name="T39" fmla="*/ 32 h 121"/>
                    <a:gd name="T40" fmla="*/ 38 w 285"/>
                    <a:gd name="T41" fmla="*/ 3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5" h="121">
                      <a:moveTo>
                        <a:pt x="38" y="32"/>
                      </a:moveTo>
                      <a:lnTo>
                        <a:pt x="74" y="15"/>
                      </a:lnTo>
                      <a:lnTo>
                        <a:pt x="129" y="28"/>
                      </a:lnTo>
                      <a:lnTo>
                        <a:pt x="158" y="30"/>
                      </a:lnTo>
                      <a:lnTo>
                        <a:pt x="205" y="81"/>
                      </a:lnTo>
                      <a:lnTo>
                        <a:pt x="245" y="98"/>
                      </a:lnTo>
                      <a:lnTo>
                        <a:pt x="285" y="108"/>
                      </a:lnTo>
                      <a:lnTo>
                        <a:pt x="211" y="55"/>
                      </a:lnTo>
                      <a:lnTo>
                        <a:pt x="162" y="13"/>
                      </a:lnTo>
                      <a:lnTo>
                        <a:pt x="67" y="0"/>
                      </a:lnTo>
                      <a:lnTo>
                        <a:pt x="30" y="17"/>
                      </a:lnTo>
                      <a:lnTo>
                        <a:pt x="25" y="40"/>
                      </a:lnTo>
                      <a:lnTo>
                        <a:pt x="10" y="53"/>
                      </a:lnTo>
                      <a:lnTo>
                        <a:pt x="0" y="97"/>
                      </a:lnTo>
                      <a:lnTo>
                        <a:pt x="2" y="121"/>
                      </a:lnTo>
                      <a:lnTo>
                        <a:pt x="11" y="87"/>
                      </a:lnTo>
                      <a:lnTo>
                        <a:pt x="19" y="66"/>
                      </a:lnTo>
                      <a:lnTo>
                        <a:pt x="21" y="51"/>
                      </a:lnTo>
                      <a:lnTo>
                        <a:pt x="29" y="41"/>
                      </a:lnTo>
                      <a:lnTo>
                        <a:pt x="38" y="32"/>
                      </a:lnTo>
                      <a:lnTo>
                        <a:pt x="38" y="32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9" name="Freeform 75"/>
                <p:cNvSpPr>
                  <a:spLocks/>
                </p:cNvSpPr>
                <p:nvPr/>
              </p:nvSpPr>
              <p:spPr bwMode="auto">
                <a:xfrm>
                  <a:off x="1068" y="2633"/>
                  <a:ext cx="18" cy="20"/>
                </a:xfrm>
                <a:custGeom>
                  <a:avLst/>
                  <a:gdLst>
                    <a:gd name="T0" fmla="*/ 36 w 36"/>
                    <a:gd name="T1" fmla="*/ 0 h 40"/>
                    <a:gd name="T2" fmla="*/ 19 w 36"/>
                    <a:gd name="T3" fmla="*/ 13 h 40"/>
                    <a:gd name="T4" fmla="*/ 0 w 36"/>
                    <a:gd name="T5" fmla="*/ 40 h 40"/>
                    <a:gd name="T6" fmla="*/ 23 w 36"/>
                    <a:gd name="T7" fmla="*/ 28 h 40"/>
                    <a:gd name="T8" fmla="*/ 36 w 36"/>
                    <a:gd name="T9" fmla="*/ 30 h 40"/>
                    <a:gd name="T10" fmla="*/ 30 w 36"/>
                    <a:gd name="T11" fmla="*/ 21 h 40"/>
                    <a:gd name="T12" fmla="*/ 36 w 36"/>
                    <a:gd name="T13" fmla="*/ 0 h 40"/>
                    <a:gd name="T14" fmla="*/ 36 w 36"/>
                    <a:gd name="T1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40">
                      <a:moveTo>
                        <a:pt x="36" y="0"/>
                      </a:moveTo>
                      <a:lnTo>
                        <a:pt x="19" y="13"/>
                      </a:lnTo>
                      <a:lnTo>
                        <a:pt x="0" y="40"/>
                      </a:lnTo>
                      <a:lnTo>
                        <a:pt x="23" y="28"/>
                      </a:lnTo>
                      <a:lnTo>
                        <a:pt x="36" y="30"/>
                      </a:lnTo>
                      <a:lnTo>
                        <a:pt x="30" y="2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0" name="Freeform 76"/>
                <p:cNvSpPr>
                  <a:spLocks/>
                </p:cNvSpPr>
                <p:nvPr/>
              </p:nvSpPr>
              <p:spPr bwMode="auto">
                <a:xfrm>
                  <a:off x="1109" y="2622"/>
                  <a:ext cx="4" cy="17"/>
                </a:xfrm>
                <a:custGeom>
                  <a:avLst/>
                  <a:gdLst>
                    <a:gd name="T0" fmla="*/ 3 w 7"/>
                    <a:gd name="T1" fmla="*/ 0 h 34"/>
                    <a:gd name="T2" fmla="*/ 0 w 7"/>
                    <a:gd name="T3" fmla="*/ 28 h 34"/>
                    <a:gd name="T4" fmla="*/ 7 w 7"/>
                    <a:gd name="T5" fmla="*/ 34 h 34"/>
                    <a:gd name="T6" fmla="*/ 7 w 7"/>
                    <a:gd name="T7" fmla="*/ 25 h 34"/>
                    <a:gd name="T8" fmla="*/ 3 w 7"/>
                    <a:gd name="T9" fmla="*/ 0 h 34"/>
                    <a:gd name="T10" fmla="*/ 3 w 7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34">
                      <a:moveTo>
                        <a:pt x="3" y="0"/>
                      </a:moveTo>
                      <a:lnTo>
                        <a:pt x="0" y="28"/>
                      </a:lnTo>
                      <a:lnTo>
                        <a:pt x="7" y="34"/>
                      </a:lnTo>
                      <a:lnTo>
                        <a:pt x="7" y="25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1" name="Freeform 77"/>
                <p:cNvSpPr>
                  <a:spLocks/>
                </p:cNvSpPr>
                <p:nvPr/>
              </p:nvSpPr>
              <p:spPr bwMode="auto">
                <a:xfrm>
                  <a:off x="1039" y="2622"/>
                  <a:ext cx="29" cy="12"/>
                </a:xfrm>
                <a:custGeom>
                  <a:avLst/>
                  <a:gdLst>
                    <a:gd name="T0" fmla="*/ 0 w 57"/>
                    <a:gd name="T1" fmla="*/ 9 h 25"/>
                    <a:gd name="T2" fmla="*/ 19 w 57"/>
                    <a:gd name="T3" fmla="*/ 25 h 25"/>
                    <a:gd name="T4" fmla="*/ 57 w 57"/>
                    <a:gd name="T5" fmla="*/ 11 h 25"/>
                    <a:gd name="T6" fmla="*/ 45 w 57"/>
                    <a:gd name="T7" fmla="*/ 7 h 25"/>
                    <a:gd name="T8" fmla="*/ 28 w 57"/>
                    <a:gd name="T9" fmla="*/ 7 h 25"/>
                    <a:gd name="T10" fmla="*/ 5 w 57"/>
                    <a:gd name="T11" fmla="*/ 0 h 25"/>
                    <a:gd name="T12" fmla="*/ 0 w 57"/>
                    <a:gd name="T13" fmla="*/ 9 h 25"/>
                    <a:gd name="T14" fmla="*/ 0 w 57"/>
                    <a:gd name="T15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25">
                      <a:moveTo>
                        <a:pt x="0" y="9"/>
                      </a:moveTo>
                      <a:lnTo>
                        <a:pt x="19" y="25"/>
                      </a:lnTo>
                      <a:lnTo>
                        <a:pt x="57" y="11"/>
                      </a:lnTo>
                      <a:lnTo>
                        <a:pt x="45" y="7"/>
                      </a:lnTo>
                      <a:lnTo>
                        <a:pt x="28" y="7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2" name="Freeform 78"/>
                <p:cNvSpPr>
                  <a:spLocks/>
                </p:cNvSpPr>
                <p:nvPr/>
              </p:nvSpPr>
              <p:spPr bwMode="auto">
                <a:xfrm>
                  <a:off x="1054" y="2541"/>
                  <a:ext cx="9" cy="11"/>
                </a:xfrm>
                <a:custGeom>
                  <a:avLst/>
                  <a:gdLst>
                    <a:gd name="T0" fmla="*/ 8 w 19"/>
                    <a:gd name="T1" fmla="*/ 0 h 21"/>
                    <a:gd name="T2" fmla="*/ 0 w 19"/>
                    <a:gd name="T3" fmla="*/ 19 h 21"/>
                    <a:gd name="T4" fmla="*/ 19 w 19"/>
                    <a:gd name="T5" fmla="*/ 21 h 21"/>
                    <a:gd name="T6" fmla="*/ 15 w 19"/>
                    <a:gd name="T7" fmla="*/ 6 h 21"/>
                    <a:gd name="T8" fmla="*/ 8 w 19"/>
                    <a:gd name="T9" fmla="*/ 0 h 21"/>
                    <a:gd name="T10" fmla="*/ 8 w 19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1">
                      <a:moveTo>
                        <a:pt x="8" y="0"/>
                      </a:moveTo>
                      <a:lnTo>
                        <a:pt x="0" y="19"/>
                      </a:lnTo>
                      <a:lnTo>
                        <a:pt x="19" y="21"/>
                      </a:lnTo>
                      <a:lnTo>
                        <a:pt x="15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3" name="Freeform 79"/>
                <p:cNvSpPr>
                  <a:spLocks/>
                </p:cNvSpPr>
                <p:nvPr/>
              </p:nvSpPr>
              <p:spPr bwMode="auto">
                <a:xfrm>
                  <a:off x="1094" y="2716"/>
                  <a:ext cx="31" cy="8"/>
                </a:xfrm>
                <a:custGeom>
                  <a:avLst/>
                  <a:gdLst>
                    <a:gd name="T0" fmla="*/ 0 w 63"/>
                    <a:gd name="T1" fmla="*/ 4 h 15"/>
                    <a:gd name="T2" fmla="*/ 31 w 63"/>
                    <a:gd name="T3" fmla="*/ 0 h 15"/>
                    <a:gd name="T4" fmla="*/ 63 w 63"/>
                    <a:gd name="T5" fmla="*/ 10 h 15"/>
                    <a:gd name="T6" fmla="*/ 53 w 63"/>
                    <a:gd name="T7" fmla="*/ 15 h 15"/>
                    <a:gd name="T8" fmla="*/ 21 w 63"/>
                    <a:gd name="T9" fmla="*/ 13 h 15"/>
                    <a:gd name="T10" fmla="*/ 0 w 63"/>
                    <a:gd name="T11" fmla="*/ 4 h 15"/>
                    <a:gd name="T12" fmla="*/ 0 w 63"/>
                    <a:gd name="T1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5">
                      <a:moveTo>
                        <a:pt x="0" y="4"/>
                      </a:moveTo>
                      <a:lnTo>
                        <a:pt x="31" y="0"/>
                      </a:lnTo>
                      <a:lnTo>
                        <a:pt x="63" y="10"/>
                      </a:lnTo>
                      <a:lnTo>
                        <a:pt x="53" y="15"/>
                      </a:lnTo>
                      <a:lnTo>
                        <a:pt x="21" y="1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4" name="Freeform 80"/>
                <p:cNvSpPr>
                  <a:spLocks/>
                </p:cNvSpPr>
                <p:nvPr/>
              </p:nvSpPr>
              <p:spPr bwMode="auto">
                <a:xfrm>
                  <a:off x="1098" y="2681"/>
                  <a:ext cx="30" cy="4"/>
                </a:xfrm>
                <a:custGeom>
                  <a:avLst/>
                  <a:gdLst>
                    <a:gd name="T0" fmla="*/ 0 w 59"/>
                    <a:gd name="T1" fmla="*/ 3 h 7"/>
                    <a:gd name="T2" fmla="*/ 15 w 59"/>
                    <a:gd name="T3" fmla="*/ 7 h 7"/>
                    <a:gd name="T4" fmla="*/ 38 w 59"/>
                    <a:gd name="T5" fmla="*/ 7 h 7"/>
                    <a:gd name="T6" fmla="*/ 51 w 59"/>
                    <a:gd name="T7" fmla="*/ 3 h 7"/>
                    <a:gd name="T8" fmla="*/ 59 w 59"/>
                    <a:gd name="T9" fmla="*/ 0 h 7"/>
                    <a:gd name="T10" fmla="*/ 40 w 59"/>
                    <a:gd name="T11" fmla="*/ 3 h 7"/>
                    <a:gd name="T12" fmla="*/ 19 w 59"/>
                    <a:gd name="T13" fmla="*/ 2 h 7"/>
                    <a:gd name="T14" fmla="*/ 7 w 59"/>
                    <a:gd name="T15" fmla="*/ 2 h 7"/>
                    <a:gd name="T16" fmla="*/ 0 w 59"/>
                    <a:gd name="T17" fmla="*/ 3 h 7"/>
                    <a:gd name="T18" fmla="*/ 0 w 59"/>
                    <a:gd name="T1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7">
                      <a:moveTo>
                        <a:pt x="0" y="3"/>
                      </a:moveTo>
                      <a:lnTo>
                        <a:pt x="15" y="7"/>
                      </a:lnTo>
                      <a:lnTo>
                        <a:pt x="38" y="7"/>
                      </a:lnTo>
                      <a:lnTo>
                        <a:pt x="51" y="3"/>
                      </a:lnTo>
                      <a:lnTo>
                        <a:pt x="59" y="0"/>
                      </a:lnTo>
                      <a:lnTo>
                        <a:pt x="40" y="3"/>
                      </a:lnTo>
                      <a:lnTo>
                        <a:pt x="19" y="2"/>
                      </a:lnTo>
                      <a:lnTo>
                        <a:pt x="7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5" name="Freeform 81"/>
                <p:cNvSpPr>
                  <a:spLocks/>
                </p:cNvSpPr>
                <p:nvPr/>
              </p:nvSpPr>
              <p:spPr bwMode="auto">
                <a:xfrm>
                  <a:off x="1085" y="2672"/>
                  <a:ext cx="48" cy="5"/>
                </a:xfrm>
                <a:custGeom>
                  <a:avLst/>
                  <a:gdLst>
                    <a:gd name="T0" fmla="*/ 0 w 97"/>
                    <a:gd name="T1" fmla="*/ 9 h 9"/>
                    <a:gd name="T2" fmla="*/ 19 w 97"/>
                    <a:gd name="T3" fmla="*/ 9 h 9"/>
                    <a:gd name="T4" fmla="*/ 40 w 97"/>
                    <a:gd name="T5" fmla="*/ 3 h 9"/>
                    <a:gd name="T6" fmla="*/ 63 w 97"/>
                    <a:gd name="T7" fmla="*/ 5 h 9"/>
                    <a:gd name="T8" fmla="*/ 80 w 97"/>
                    <a:gd name="T9" fmla="*/ 3 h 9"/>
                    <a:gd name="T10" fmla="*/ 97 w 97"/>
                    <a:gd name="T11" fmla="*/ 3 h 9"/>
                    <a:gd name="T12" fmla="*/ 80 w 97"/>
                    <a:gd name="T13" fmla="*/ 0 h 9"/>
                    <a:gd name="T14" fmla="*/ 63 w 97"/>
                    <a:gd name="T15" fmla="*/ 3 h 9"/>
                    <a:gd name="T16" fmla="*/ 48 w 97"/>
                    <a:gd name="T17" fmla="*/ 1 h 9"/>
                    <a:gd name="T18" fmla="*/ 40 w 97"/>
                    <a:gd name="T19" fmla="*/ 1 h 9"/>
                    <a:gd name="T20" fmla="*/ 23 w 97"/>
                    <a:gd name="T21" fmla="*/ 5 h 9"/>
                    <a:gd name="T22" fmla="*/ 0 w 97"/>
                    <a:gd name="T23" fmla="*/ 9 h 9"/>
                    <a:gd name="T24" fmla="*/ 0 w 97"/>
                    <a:gd name="T2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9">
                      <a:moveTo>
                        <a:pt x="0" y="9"/>
                      </a:moveTo>
                      <a:lnTo>
                        <a:pt x="19" y="9"/>
                      </a:lnTo>
                      <a:lnTo>
                        <a:pt x="40" y="3"/>
                      </a:lnTo>
                      <a:lnTo>
                        <a:pt x="63" y="5"/>
                      </a:lnTo>
                      <a:lnTo>
                        <a:pt x="80" y="3"/>
                      </a:lnTo>
                      <a:lnTo>
                        <a:pt x="97" y="3"/>
                      </a:ln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"/>
                      </a:lnTo>
                      <a:lnTo>
                        <a:pt x="40" y="1"/>
                      </a:lnTo>
                      <a:lnTo>
                        <a:pt x="23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6" name="Freeform 82"/>
                <p:cNvSpPr>
                  <a:spLocks/>
                </p:cNvSpPr>
                <p:nvPr/>
              </p:nvSpPr>
              <p:spPr bwMode="auto">
                <a:xfrm>
                  <a:off x="1106" y="2682"/>
                  <a:ext cx="14" cy="3"/>
                </a:xfrm>
                <a:custGeom>
                  <a:avLst/>
                  <a:gdLst>
                    <a:gd name="T0" fmla="*/ 0 w 28"/>
                    <a:gd name="T1" fmla="*/ 1 h 5"/>
                    <a:gd name="T2" fmla="*/ 6 w 28"/>
                    <a:gd name="T3" fmla="*/ 5 h 5"/>
                    <a:gd name="T4" fmla="*/ 23 w 28"/>
                    <a:gd name="T5" fmla="*/ 5 h 5"/>
                    <a:gd name="T6" fmla="*/ 28 w 28"/>
                    <a:gd name="T7" fmla="*/ 0 h 5"/>
                    <a:gd name="T8" fmla="*/ 15 w 28"/>
                    <a:gd name="T9" fmla="*/ 1 h 5"/>
                    <a:gd name="T10" fmla="*/ 0 w 28"/>
                    <a:gd name="T11" fmla="*/ 1 h 5"/>
                    <a:gd name="T12" fmla="*/ 0 w 2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5">
                      <a:moveTo>
                        <a:pt x="0" y="1"/>
                      </a:moveTo>
                      <a:lnTo>
                        <a:pt x="6" y="5"/>
                      </a:lnTo>
                      <a:lnTo>
                        <a:pt x="23" y="5"/>
                      </a:lnTo>
                      <a:lnTo>
                        <a:pt x="28" y="0"/>
                      </a:lnTo>
                      <a:lnTo>
                        <a:pt x="15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7" name="Freeform 83"/>
                <p:cNvSpPr>
                  <a:spLocks/>
                </p:cNvSpPr>
                <p:nvPr/>
              </p:nvSpPr>
              <p:spPr bwMode="auto">
                <a:xfrm>
                  <a:off x="1048" y="2589"/>
                  <a:ext cx="39" cy="14"/>
                </a:xfrm>
                <a:custGeom>
                  <a:avLst/>
                  <a:gdLst>
                    <a:gd name="T0" fmla="*/ 0 w 78"/>
                    <a:gd name="T1" fmla="*/ 23 h 29"/>
                    <a:gd name="T2" fmla="*/ 6 w 78"/>
                    <a:gd name="T3" fmla="*/ 12 h 29"/>
                    <a:gd name="T4" fmla="*/ 19 w 78"/>
                    <a:gd name="T5" fmla="*/ 4 h 29"/>
                    <a:gd name="T6" fmla="*/ 36 w 78"/>
                    <a:gd name="T7" fmla="*/ 0 h 29"/>
                    <a:gd name="T8" fmla="*/ 55 w 78"/>
                    <a:gd name="T9" fmla="*/ 4 h 29"/>
                    <a:gd name="T10" fmla="*/ 72 w 78"/>
                    <a:gd name="T11" fmla="*/ 14 h 29"/>
                    <a:gd name="T12" fmla="*/ 78 w 78"/>
                    <a:gd name="T13" fmla="*/ 27 h 29"/>
                    <a:gd name="T14" fmla="*/ 74 w 78"/>
                    <a:gd name="T15" fmla="*/ 29 h 29"/>
                    <a:gd name="T16" fmla="*/ 64 w 78"/>
                    <a:gd name="T17" fmla="*/ 16 h 29"/>
                    <a:gd name="T18" fmla="*/ 49 w 78"/>
                    <a:gd name="T19" fmla="*/ 8 h 29"/>
                    <a:gd name="T20" fmla="*/ 28 w 78"/>
                    <a:gd name="T21" fmla="*/ 8 h 29"/>
                    <a:gd name="T22" fmla="*/ 9 w 78"/>
                    <a:gd name="T23" fmla="*/ 16 h 29"/>
                    <a:gd name="T24" fmla="*/ 9 w 78"/>
                    <a:gd name="T25" fmla="*/ 25 h 29"/>
                    <a:gd name="T26" fmla="*/ 0 w 78"/>
                    <a:gd name="T27" fmla="*/ 23 h 29"/>
                    <a:gd name="T28" fmla="*/ 0 w 78"/>
                    <a:gd name="T29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29">
                      <a:moveTo>
                        <a:pt x="0" y="23"/>
                      </a:moveTo>
                      <a:lnTo>
                        <a:pt x="6" y="12"/>
                      </a:lnTo>
                      <a:lnTo>
                        <a:pt x="19" y="4"/>
                      </a:lnTo>
                      <a:lnTo>
                        <a:pt x="36" y="0"/>
                      </a:lnTo>
                      <a:lnTo>
                        <a:pt x="55" y="4"/>
                      </a:lnTo>
                      <a:lnTo>
                        <a:pt x="72" y="14"/>
                      </a:lnTo>
                      <a:lnTo>
                        <a:pt x="78" y="27"/>
                      </a:lnTo>
                      <a:lnTo>
                        <a:pt x="74" y="29"/>
                      </a:lnTo>
                      <a:lnTo>
                        <a:pt x="64" y="16"/>
                      </a:lnTo>
                      <a:lnTo>
                        <a:pt x="49" y="8"/>
                      </a:lnTo>
                      <a:lnTo>
                        <a:pt x="28" y="8"/>
                      </a:lnTo>
                      <a:lnTo>
                        <a:pt x="9" y="16"/>
                      </a:lnTo>
                      <a:lnTo>
                        <a:pt x="9" y="25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8" name="Freeform 84"/>
                <p:cNvSpPr>
                  <a:spLocks/>
                </p:cNvSpPr>
                <p:nvPr/>
              </p:nvSpPr>
              <p:spPr bwMode="auto">
                <a:xfrm>
                  <a:off x="1129" y="2587"/>
                  <a:ext cx="39" cy="13"/>
                </a:xfrm>
                <a:custGeom>
                  <a:avLst/>
                  <a:gdLst>
                    <a:gd name="T0" fmla="*/ 0 w 78"/>
                    <a:gd name="T1" fmla="*/ 26 h 26"/>
                    <a:gd name="T2" fmla="*/ 0 w 78"/>
                    <a:gd name="T3" fmla="*/ 19 h 26"/>
                    <a:gd name="T4" fmla="*/ 16 w 78"/>
                    <a:gd name="T5" fmla="*/ 3 h 26"/>
                    <a:gd name="T6" fmla="*/ 33 w 78"/>
                    <a:gd name="T7" fmla="*/ 0 h 26"/>
                    <a:gd name="T8" fmla="*/ 50 w 78"/>
                    <a:gd name="T9" fmla="*/ 0 h 26"/>
                    <a:gd name="T10" fmla="*/ 67 w 78"/>
                    <a:gd name="T11" fmla="*/ 1 h 26"/>
                    <a:gd name="T12" fmla="*/ 78 w 78"/>
                    <a:gd name="T13" fmla="*/ 15 h 26"/>
                    <a:gd name="T14" fmla="*/ 63 w 78"/>
                    <a:gd name="T15" fmla="*/ 20 h 26"/>
                    <a:gd name="T16" fmla="*/ 50 w 78"/>
                    <a:gd name="T17" fmla="*/ 20 h 26"/>
                    <a:gd name="T18" fmla="*/ 61 w 78"/>
                    <a:gd name="T19" fmla="*/ 15 h 26"/>
                    <a:gd name="T20" fmla="*/ 52 w 78"/>
                    <a:gd name="T21" fmla="*/ 7 h 26"/>
                    <a:gd name="T22" fmla="*/ 27 w 78"/>
                    <a:gd name="T23" fmla="*/ 5 h 26"/>
                    <a:gd name="T24" fmla="*/ 10 w 78"/>
                    <a:gd name="T25" fmla="*/ 15 h 26"/>
                    <a:gd name="T26" fmla="*/ 4 w 78"/>
                    <a:gd name="T27" fmla="*/ 22 h 26"/>
                    <a:gd name="T28" fmla="*/ 4 w 78"/>
                    <a:gd name="T29" fmla="*/ 26 h 26"/>
                    <a:gd name="T30" fmla="*/ 0 w 78"/>
                    <a:gd name="T31" fmla="*/ 26 h 26"/>
                    <a:gd name="T32" fmla="*/ 0 w 78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6">
                      <a:moveTo>
                        <a:pt x="0" y="26"/>
                      </a:moveTo>
                      <a:lnTo>
                        <a:pt x="0" y="19"/>
                      </a:lnTo>
                      <a:lnTo>
                        <a:pt x="16" y="3"/>
                      </a:lnTo>
                      <a:lnTo>
                        <a:pt x="33" y="0"/>
                      </a:lnTo>
                      <a:lnTo>
                        <a:pt x="50" y="0"/>
                      </a:lnTo>
                      <a:lnTo>
                        <a:pt x="67" y="1"/>
                      </a:lnTo>
                      <a:lnTo>
                        <a:pt x="78" y="15"/>
                      </a:lnTo>
                      <a:lnTo>
                        <a:pt x="63" y="20"/>
                      </a:lnTo>
                      <a:lnTo>
                        <a:pt x="50" y="20"/>
                      </a:lnTo>
                      <a:lnTo>
                        <a:pt x="61" y="15"/>
                      </a:lnTo>
                      <a:lnTo>
                        <a:pt x="52" y="7"/>
                      </a:lnTo>
                      <a:lnTo>
                        <a:pt x="27" y="5"/>
                      </a:lnTo>
                      <a:lnTo>
                        <a:pt x="10" y="15"/>
                      </a:lnTo>
                      <a:lnTo>
                        <a:pt x="4" y="22"/>
                      </a:lnTo>
                      <a:lnTo>
                        <a:pt x="4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9" name="Freeform 85"/>
                <p:cNvSpPr>
                  <a:spLocks/>
                </p:cNvSpPr>
                <p:nvPr/>
              </p:nvSpPr>
              <p:spPr bwMode="auto">
                <a:xfrm>
                  <a:off x="1052" y="2592"/>
                  <a:ext cx="31" cy="11"/>
                </a:xfrm>
                <a:custGeom>
                  <a:avLst/>
                  <a:gdLst>
                    <a:gd name="T0" fmla="*/ 8 w 63"/>
                    <a:gd name="T1" fmla="*/ 19 h 21"/>
                    <a:gd name="T2" fmla="*/ 14 w 63"/>
                    <a:gd name="T3" fmla="*/ 13 h 21"/>
                    <a:gd name="T4" fmla="*/ 23 w 63"/>
                    <a:gd name="T5" fmla="*/ 8 h 21"/>
                    <a:gd name="T6" fmla="*/ 23 w 63"/>
                    <a:gd name="T7" fmla="*/ 15 h 21"/>
                    <a:gd name="T8" fmla="*/ 29 w 63"/>
                    <a:gd name="T9" fmla="*/ 19 h 21"/>
                    <a:gd name="T10" fmla="*/ 29 w 63"/>
                    <a:gd name="T11" fmla="*/ 11 h 21"/>
                    <a:gd name="T12" fmla="*/ 40 w 63"/>
                    <a:gd name="T13" fmla="*/ 9 h 21"/>
                    <a:gd name="T14" fmla="*/ 44 w 63"/>
                    <a:gd name="T15" fmla="*/ 9 h 21"/>
                    <a:gd name="T16" fmla="*/ 52 w 63"/>
                    <a:gd name="T17" fmla="*/ 11 h 21"/>
                    <a:gd name="T18" fmla="*/ 54 w 63"/>
                    <a:gd name="T19" fmla="*/ 15 h 21"/>
                    <a:gd name="T20" fmla="*/ 54 w 63"/>
                    <a:gd name="T21" fmla="*/ 21 h 21"/>
                    <a:gd name="T22" fmla="*/ 63 w 63"/>
                    <a:gd name="T23" fmla="*/ 21 h 21"/>
                    <a:gd name="T24" fmla="*/ 63 w 63"/>
                    <a:gd name="T25" fmla="*/ 9 h 21"/>
                    <a:gd name="T26" fmla="*/ 44 w 63"/>
                    <a:gd name="T27" fmla="*/ 0 h 21"/>
                    <a:gd name="T28" fmla="*/ 23 w 63"/>
                    <a:gd name="T29" fmla="*/ 0 h 21"/>
                    <a:gd name="T30" fmla="*/ 6 w 63"/>
                    <a:gd name="T31" fmla="*/ 8 h 21"/>
                    <a:gd name="T32" fmla="*/ 0 w 63"/>
                    <a:gd name="T33" fmla="*/ 15 h 21"/>
                    <a:gd name="T34" fmla="*/ 8 w 63"/>
                    <a:gd name="T35" fmla="*/ 19 h 21"/>
                    <a:gd name="T36" fmla="*/ 8 w 63"/>
                    <a:gd name="T3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21">
                      <a:moveTo>
                        <a:pt x="8" y="19"/>
                      </a:moveTo>
                      <a:lnTo>
                        <a:pt x="14" y="13"/>
                      </a:lnTo>
                      <a:lnTo>
                        <a:pt x="23" y="8"/>
                      </a:lnTo>
                      <a:lnTo>
                        <a:pt x="23" y="15"/>
                      </a:lnTo>
                      <a:lnTo>
                        <a:pt x="29" y="19"/>
                      </a:lnTo>
                      <a:lnTo>
                        <a:pt x="29" y="11"/>
                      </a:lnTo>
                      <a:lnTo>
                        <a:pt x="40" y="9"/>
                      </a:lnTo>
                      <a:lnTo>
                        <a:pt x="44" y="9"/>
                      </a:lnTo>
                      <a:lnTo>
                        <a:pt x="52" y="11"/>
                      </a:lnTo>
                      <a:lnTo>
                        <a:pt x="54" y="15"/>
                      </a:lnTo>
                      <a:lnTo>
                        <a:pt x="54" y="21"/>
                      </a:lnTo>
                      <a:lnTo>
                        <a:pt x="63" y="21"/>
                      </a:lnTo>
                      <a:lnTo>
                        <a:pt x="63" y="9"/>
                      </a:lnTo>
                      <a:lnTo>
                        <a:pt x="44" y="0"/>
                      </a:lnTo>
                      <a:lnTo>
                        <a:pt x="23" y="0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8" y="19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0" name="Freeform 86"/>
                <p:cNvSpPr>
                  <a:spLocks/>
                </p:cNvSpPr>
                <p:nvPr/>
              </p:nvSpPr>
              <p:spPr bwMode="auto">
                <a:xfrm>
                  <a:off x="1131" y="2590"/>
                  <a:ext cx="27" cy="10"/>
                </a:xfrm>
                <a:custGeom>
                  <a:avLst/>
                  <a:gdLst>
                    <a:gd name="T0" fmla="*/ 6 w 55"/>
                    <a:gd name="T1" fmla="*/ 21 h 21"/>
                    <a:gd name="T2" fmla="*/ 10 w 55"/>
                    <a:gd name="T3" fmla="*/ 14 h 21"/>
                    <a:gd name="T4" fmla="*/ 17 w 55"/>
                    <a:gd name="T5" fmla="*/ 17 h 21"/>
                    <a:gd name="T6" fmla="*/ 25 w 55"/>
                    <a:gd name="T7" fmla="*/ 15 h 21"/>
                    <a:gd name="T8" fmla="*/ 21 w 55"/>
                    <a:gd name="T9" fmla="*/ 12 h 21"/>
                    <a:gd name="T10" fmla="*/ 27 w 55"/>
                    <a:gd name="T11" fmla="*/ 6 h 21"/>
                    <a:gd name="T12" fmla="*/ 40 w 55"/>
                    <a:gd name="T13" fmla="*/ 8 h 21"/>
                    <a:gd name="T14" fmla="*/ 46 w 55"/>
                    <a:gd name="T15" fmla="*/ 8 h 21"/>
                    <a:gd name="T16" fmla="*/ 48 w 55"/>
                    <a:gd name="T17" fmla="*/ 15 h 21"/>
                    <a:gd name="T18" fmla="*/ 55 w 55"/>
                    <a:gd name="T19" fmla="*/ 10 h 21"/>
                    <a:gd name="T20" fmla="*/ 50 w 55"/>
                    <a:gd name="T21" fmla="*/ 0 h 21"/>
                    <a:gd name="T22" fmla="*/ 31 w 55"/>
                    <a:gd name="T23" fmla="*/ 0 h 21"/>
                    <a:gd name="T24" fmla="*/ 14 w 55"/>
                    <a:gd name="T25" fmla="*/ 6 h 21"/>
                    <a:gd name="T26" fmla="*/ 6 w 55"/>
                    <a:gd name="T27" fmla="*/ 10 h 21"/>
                    <a:gd name="T28" fmla="*/ 0 w 55"/>
                    <a:gd name="T29" fmla="*/ 19 h 21"/>
                    <a:gd name="T30" fmla="*/ 6 w 55"/>
                    <a:gd name="T31" fmla="*/ 21 h 21"/>
                    <a:gd name="T32" fmla="*/ 6 w 55"/>
                    <a:gd name="T3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21">
                      <a:moveTo>
                        <a:pt x="6" y="21"/>
                      </a:moveTo>
                      <a:lnTo>
                        <a:pt x="10" y="14"/>
                      </a:lnTo>
                      <a:lnTo>
                        <a:pt x="17" y="17"/>
                      </a:lnTo>
                      <a:lnTo>
                        <a:pt x="25" y="15"/>
                      </a:lnTo>
                      <a:lnTo>
                        <a:pt x="21" y="12"/>
                      </a:lnTo>
                      <a:lnTo>
                        <a:pt x="27" y="6"/>
                      </a:lnTo>
                      <a:lnTo>
                        <a:pt x="40" y="8"/>
                      </a:lnTo>
                      <a:lnTo>
                        <a:pt x="46" y="8"/>
                      </a:lnTo>
                      <a:lnTo>
                        <a:pt x="48" y="15"/>
                      </a:lnTo>
                      <a:lnTo>
                        <a:pt x="55" y="10"/>
                      </a:lnTo>
                      <a:lnTo>
                        <a:pt x="50" y="0"/>
                      </a:lnTo>
                      <a:lnTo>
                        <a:pt x="31" y="0"/>
                      </a:lnTo>
                      <a:lnTo>
                        <a:pt x="14" y="6"/>
                      </a:lnTo>
                      <a:lnTo>
                        <a:pt x="6" y="10"/>
                      </a:lnTo>
                      <a:lnTo>
                        <a:pt x="0" y="19"/>
                      </a:lnTo>
                      <a:lnTo>
                        <a:pt x="6" y="21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1" name="Freeform 87"/>
                <p:cNvSpPr>
                  <a:spLocks/>
                </p:cNvSpPr>
                <p:nvPr/>
              </p:nvSpPr>
              <p:spPr bwMode="auto">
                <a:xfrm>
                  <a:off x="990" y="3774"/>
                  <a:ext cx="120" cy="686"/>
                </a:xfrm>
                <a:custGeom>
                  <a:avLst/>
                  <a:gdLst>
                    <a:gd name="T0" fmla="*/ 51 w 239"/>
                    <a:gd name="T1" fmla="*/ 0 h 1372"/>
                    <a:gd name="T2" fmla="*/ 209 w 239"/>
                    <a:gd name="T3" fmla="*/ 11 h 1372"/>
                    <a:gd name="T4" fmla="*/ 209 w 239"/>
                    <a:gd name="T5" fmla="*/ 79 h 1372"/>
                    <a:gd name="T6" fmla="*/ 171 w 239"/>
                    <a:gd name="T7" fmla="*/ 184 h 1372"/>
                    <a:gd name="T8" fmla="*/ 129 w 239"/>
                    <a:gd name="T9" fmla="*/ 213 h 1372"/>
                    <a:gd name="T10" fmla="*/ 70 w 239"/>
                    <a:gd name="T11" fmla="*/ 209 h 1372"/>
                    <a:gd name="T12" fmla="*/ 32 w 239"/>
                    <a:gd name="T13" fmla="*/ 167 h 1372"/>
                    <a:gd name="T14" fmla="*/ 49 w 239"/>
                    <a:gd name="T15" fmla="*/ 218 h 1372"/>
                    <a:gd name="T16" fmla="*/ 104 w 239"/>
                    <a:gd name="T17" fmla="*/ 233 h 1372"/>
                    <a:gd name="T18" fmla="*/ 173 w 239"/>
                    <a:gd name="T19" fmla="*/ 226 h 1372"/>
                    <a:gd name="T20" fmla="*/ 160 w 239"/>
                    <a:gd name="T21" fmla="*/ 260 h 1372"/>
                    <a:gd name="T22" fmla="*/ 101 w 239"/>
                    <a:gd name="T23" fmla="*/ 294 h 1372"/>
                    <a:gd name="T24" fmla="*/ 63 w 239"/>
                    <a:gd name="T25" fmla="*/ 298 h 1372"/>
                    <a:gd name="T26" fmla="*/ 87 w 239"/>
                    <a:gd name="T27" fmla="*/ 330 h 1372"/>
                    <a:gd name="T28" fmla="*/ 177 w 239"/>
                    <a:gd name="T29" fmla="*/ 332 h 1372"/>
                    <a:gd name="T30" fmla="*/ 198 w 239"/>
                    <a:gd name="T31" fmla="*/ 319 h 1372"/>
                    <a:gd name="T32" fmla="*/ 180 w 239"/>
                    <a:gd name="T33" fmla="*/ 433 h 1372"/>
                    <a:gd name="T34" fmla="*/ 198 w 239"/>
                    <a:gd name="T35" fmla="*/ 579 h 1372"/>
                    <a:gd name="T36" fmla="*/ 190 w 239"/>
                    <a:gd name="T37" fmla="*/ 686 h 1372"/>
                    <a:gd name="T38" fmla="*/ 171 w 239"/>
                    <a:gd name="T39" fmla="*/ 857 h 1372"/>
                    <a:gd name="T40" fmla="*/ 177 w 239"/>
                    <a:gd name="T41" fmla="*/ 977 h 1372"/>
                    <a:gd name="T42" fmla="*/ 222 w 239"/>
                    <a:gd name="T43" fmla="*/ 1077 h 1372"/>
                    <a:gd name="T44" fmla="*/ 239 w 239"/>
                    <a:gd name="T45" fmla="*/ 1174 h 1372"/>
                    <a:gd name="T46" fmla="*/ 226 w 239"/>
                    <a:gd name="T47" fmla="*/ 1258 h 1372"/>
                    <a:gd name="T48" fmla="*/ 201 w 239"/>
                    <a:gd name="T49" fmla="*/ 1351 h 1372"/>
                    <a:gd name="T50" fmla="*/ 108 w 239"/>
                    <a:gd name="T51" fmla="*/ 1372 h 1372"/>
                    <a:gd name="T52" fmla="*/ 70 w 239"/>
                    <a:gd name="T53" fmla="*/ 1334 h 1372"/>
                    <a:gd name="T54" fmla="*/ 114 w 239"/>
                    <a:gd name="T55" fmla="*/ 1214 h 1372"/>
                    <a:gd name="T56" fmla="*/ 118 w 239"/>
                    <a:gd name="T57" fmla="*/ 1169 h 1372"/>
                    <a:gd name="T58" fmla="*/ 118 w 239"/>
                    <a:gd name="T59" fmla="*/ 1106 h 1372"/>
                    <a:gd name="T60" fmla="*/ 108 w 239"/>
                    <a:gd name="T61" fmla="*/ 1013 h 1372"/>
                    <a:gd name="T62" fmla="*/ 32 w 239"/>
                    <a:gd name="T63" fmla="*/ 743 h 1372"/>
                    <a:gd name="T64" fmla="*/ 4 w 239"/>
                    <a:gd name="T65" fmla="*/ 462 h 1372"/>
                    <a:gd name="T66" fmla="*/ 0 w 239"/>
                    <a:gd name="T67" fmla="*/ 378 h 1372"/>
                    <a:gd name="T68" fmla="*/ 17 w 239"/>
                    <a:gd name="T69" fmla="*/ 271 h 1372"/>
                    <a:gd name="T70" fmla="*/ 13 w 239"/>
                    <a:gd name="T71" fmla="*/ 201 h 1372"/>
                    <a:gd name="T72" fmla="*/ 7 w 239"/>
                    <a:gd name="T73" fmla="*/ 100 h 1372"/>
                    <a:gd name="T74" fmla="*/ 28 w 239"/>
                    <a:gd name="T75" fmla="*/ 21 h 1372"/>
                    <a:gd name="T76" fmla="*/ 51 w 239"/>
                    <a:gd name="T77" fmla="*/ 0 h 1372"/>
                    <a:gd name="T78" fmla="*/ 51 w 239"/>
                    <a:gd name="T79" fmla="*/ 0 h 1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9" h="1372">
                      <a:moveTo>
                        <a:pt x="51" y="0"/>
                      </a:moveTo>
                      <a:lnTo>
                        <a:pt x="209" y="11"/>
                      </a:lnTo>
                      <a:lnTo>
                        <a:pt x="209" y="79"/>
                      </a:lnTo>
                      <a:lnTo>
                        <a:pt x="171" y="184"/>
                      </a:lnTo>
                      <a:lnTo>
                        <a:pt x="129" y="213"/>
                      </a:lnTo>
                      <a:lnTo>
                        <a:pt x="70" y="209"/>
                      </a:lnTo>
                      <a:lnTo>
                        <a:pt x="32" y="167"/>
                      </a:lnTo>
                      <a:lnTo>
                        <a:pt x="49" y="218"/>
                      </a:lnTo>
                      <a:lnTo>
                        <a:pt x="104" y="233"/>
                      </a:lnTo>
                      <a:lnTo>
                        <a:pt x="173" y="226"/>
                      </a:lnTo>
                      <a:lnTo>
                        <a:pt x="160" y="260"/>
                      </a:lnTo>
                      <a:lnTo>
                        <a:pt x="101" y="294"/>
                      </a:lnTo>
                      <a:lnTo>
                        <a:pt x="63" y="298"/>
                      </a:lnTo>
                      <a:lnTo>
                        <a:pt x="87" y="330"/>
                      </a:lnTo>
                      <a:lnTo>
                        <a:pt x="177" y="332"/>
                      </a:lnTo>
                      <a:lnTo>
                        <a:pt x="198" y="319"/>
                      </a:lnTo>
                      <a:lnTo>
                        <a:pt x="180" y="433"/>
                      </a:lnTo>
                      <a:lnTo>
                        <a:pt x="198" y="579"/>
                      </a:lnTo>
                      <a:lnTo>
                        <a:pt x="190" y="686"/>
                      </a:lnTo>
                      <a:lnTo>
                        <a:pt x="171" y="857"/>
                      </a:lnTo>
                      <a:lnTo>
                        <a:pt x="177" y="977"/>
                      </a:lnTo>
                      <a:lnTo>
                        <a:pt x="222" y="1077"/>
                      </a:lnTo>
                      <a:lnTo>
                        <a:pt x="239" y="1174"/>
                      </a:lnTo>
                      <a:lnTo>
                        <a:pt x="226" y="1258"/>
                      </a:lnTo>
                      <a:lnTo>
                        <a:pt x="201" y="1351"/>
                      </a:lnTo>
                      <a:lnTo>
                        <a:pt x="108" y="1372"/>
                      </a:lnTo>
                      <a:lnTo>
                        <a:pt x="70" y="1334"/>
                      </a:lnTo>
                      <a:lnTo>
                        <a:pt x="114" y="1214"/>
                      </a:lnTo>
                      <a:lnTo>
                        <a:pt x="118" y="1169"/>
                      </a:lnTo>
                      <a:lnTo>
                        <a:pt x="118" y="1106"/>
                      </a:lnTo>
                      <a:lnTo>
                        <a:pt x="108" y="1013"/>
                      </a:lnTo>
                      <a:lnTo>
                        <a:pt x="32" y="743"/>
                      </a:lnTo>
                      <a:lnTo>
                        <a:pt x="4" y="462"/>
                      </a:lnTo>
                      <a:lnTo>
                        <a:pt x="0" y="378"/>
                      </a:lnTo>
                      <a:lnTo>
                        <a:pt x="17" y="271"/>
                      </a:lnTo>
                      <a:lnTo>
                        <a:pt x="13" y="201"/>
                      </a:lnTo>
                      <a:lnTo>
                        <a:pt x="7" y="100"/>
                      </a:lnTo>
                      <a:lnTo>
                        <a:pt x="28" y="21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2" name="Freeform 88"/>
                <p:cNvSpPr>
                  <a:spLocks/>
                </p:cNvSpPr>
                <p:nvPr/>
              </p:nvSpPr>
              <p:spPr bwMode="auto">
                <a:xfrm>
                  <a:off x="1108" y="3771"/>
                  <a:ext cx="116" cy="653"/>
                </a:xfrm>
                <a:custGeom>
                  <a:avLst/>
                  <a:gdLst>
                    <a:gd name="T0" fmla="*/ 131 w 232"/>
                    <a:gd name="T1" fmla="*/ 6 h 1306"/>
                    <a:gd name="T2" fmla="*/ 66 w 232"/>
                    <a:gd name="T3" fmla="*/ 122 h 1306"/>
                    <a:gd name="T4" fmla="*/ 24 w 232"/>
                    <a:gd name="T5" fmla="*/ 270 h 1306"/>
                    <a:gd name="T6" fmla="*/ 17 w 232"/>
                    <a:gd name="T7" fmla="*/ 435 h 1306"/>
                    <a:gd name="T8" fmla="*/ 24 w 232"/>
                    <a:gd name="T9" fmla="*/ 616 h 1306"/>
                    <a:gd name="T10" fmla="*/ 0 w 232"/>
                    <a:gd name="T11" fmla="*/ 855 h 1306"/>
                    <a:gd name="T12" fmla="*/ 21 w 232"/>
                    <a:gd name="T13" fmla="*/ 1011 h 1306"/>
                    <a:gd name="T14" fmla="*/ 41 w 232"/>
                    <a:gd name="T15" fmla="*/ 1120 h 1306"/>
                    <a:gd name="T16" fmla="*/ 45 w 232"/>
                    <a:gd name="T17" fmla="*/ 1264 h 1306"/>
                    <a:gd name="T18" fmla="*/ 110 w 232"/>
                    <a:gd name="T19" fmla="*/ 1306 h 1306"/>
                    <a:gd name="T20" fmla="*/ 93 w 232"/>
                    <a:gd name="T21" fmla="*/ 1142 h 1306"/>
                    <a:gd name="T22" fmla="*/ 89 w 232"/>
                    <a:gd name="T23" fmla="*/ 1028 h 1306"/>
                    <a:gd name="T24" fmla="*/ 117 w 232"/>
                    <a:gd name="T25" fmla="*/ 831 h 1306"/>
                    <a:gd name="T26" fmla="*/ 163 w 232"/>
                    <a:gd name="T27" fmla="*/ 578 h 1306"/>
                    <a:gd name="T28" fmla="*/ 176 w 232"/>
                    <a:gd name="T29" fmla="*/ 405 h 1306"/>
                    <a:gd name="T30" fmla="*/ 163 w 232"/>
                    <a:gd name="T31" fmla="*/ 283 h 1306"/>
                    <a:gd name="T32" fmla="*/ 197 w 232"/>
                    <a:gd name="T33" fmla="*/ 190 h 1306"/>
                    <a:gd name="T34" fmla="*/ 224 w 232"/>
                    <a:gd name="T35" fmla="*/ 59 h 1306"/>
                    <a:gd name="T36" fmla="*/ 232 w 232"/>
                    <a:gd name="T37" fmla="*/ 9 h 1306"/>
                    <a:gd name="T38" fmla="*/ 194 w 232"/>
                    <a:gd name="T39" fmla="*/ 0 h 1306"/>
                    <a:gd name="T40" fmla="*/ 131 w 232"/>
                    <a:gd name="T41" fmla="*/ 6 h 1306"/>
                    <a:gd name="T42" fmla="*/ 131 w 232"/>
                    <a:gd name="T43" fmla="*/ 6 h 1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2" h="1306">
                      <a:moveTo>
                        <a:pt x="131" y="6"/>
                      </a:moveTo>
                      <a:lnTo>
                        <a:pt x="66" y="122"/>
                      </a:lnTo>
                      <a:lnTo>
                        <a:pt x="24" y="270"/>
                      </a:lnTo>
                      <a:lnTo>
                        <a:pt x="17" y="435"/>
                      </a:lnTo>
                      <a:lnTo>
                        <a:pt x="24" y="616"/>
                      </a:lnTo>
                      <a:lnTo>
                        <a:pt x="0" y="855"/>
                      </a:lnTo>
                      <a:lnTo>
                        <a:pt x="21" y="1011"/>
                      </a:lnTo>
                      <a:lnTo>
                        <a:pt x="41" y="1120"/>
                      </a:lnTo>
                      <a:lnTo>
                        <a:pt x="45" y="1264"/>
                      </a:lnTo>
                      <a:lnTo>
                        <a:pt x="110" y="1306"/>
                      </a:lnTo>
                      <a:lnTo>
                        <a:pt x="93" y="1142"/>
                      </a:lnTo>
                      <a:lnTo>
                        <a:pt x="89" y="1028"/>
                      </a:lnTo>
                      <a:lnTo>
                        <a:pt x="117" y="831"/>
                      </a:lnTo>
                      <a:lnTo>
                        <a:pt x="163" y="578"/>
                      </a:lnTo>
                      <a:lnTo>
                        <a:pt x="176" y="405"/>
                      </a:lnTo>
                      <a:lnTo>
                        <a:pt x="163" y="283"/>
                      </a:lnTo>
                      <a:lnTo>
                        <a:pt x="197" y="190"/>
                      </a:lnTo>
                      <a:lnTo>
                        <a:pt x="224" y="59"/>
                      </a:lnTo>
                      <a:lnTo>
                        <a:pt x="232" y="9"/>
                      </a:lnTo>
                      <a:lnTo>
                        <a:pt x="194" y="0"/>
                      </a:lnTo>
                      <a:lnTo>
                        <a:pt x="131" y="6"/>
                      </a:lnTo>
                      <a:lnTo>
                        <a:pt x="131" y="6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3" name="Freeform 89"/>
                <p:cNvSpPr>
                  <a:spLocks/>
                </p:cNvSpPr>
                <p:nvPr/>
              </p:nvSpPr>
              <p:spPr bwMode="auto">
                <a:xfrm>
                  <a:off x="999" y="3781"/>
                  <a:ext cx="98" cy="672"/>
                </a:xfrm>
                <a:custGeom>
                  <a:avLst/>
                  <a:gdLst>
                    <a:gd name="T0" fmla="*/ 34 w 198"/>
                    <a:gd name="T1" fmla="*/ 0 h 1344"/>
                    <a:gd name="T2" fmla="*/ 11 w 198"/>
                    <a:gd name="T3" fmla="*/ 34 h 1344"/>
                    <a:gd name="T4" fmla="*/ 0 w 198"/>
                    <a:gd name="T5" fmla="*/ 101 h 1344"/>
                    <a:gd name="T6" fmla="*/ 11 w 198"/>
                    <a:gd name="T7" fmla="*/ 218 h 1344"/>
                    <a:gd name="T8" fmla="*/ 11 w 198"/>
                    <a:gd name="T9" fmla="*/ 312 h 1344"/>
                    <a:gd name="T10" fmla="*/ 0 w 198"/>
                    <a:gd name="T11" fmla="*/ 397 h 1344"/>
                    <a:gd name="T12" fmla="*/ 17 w 198"/>
                    <a:gd name="T13" fmla="*/ 627 h 1344"/>
                    <a:gd name="T14" fmla="*/ 67 w 198"/>
                    <a:gd name="T15" fmla="*/ 869 h 1344"/>
                    <a:gd name="T16" fmla="*/ 112 w 198"/>
                    <a:gd name="T17" fmla="*/ 1083 h 1344"/>
                    <a:gd name="T18" fmla="*/ 125 w 198"/>
                    <a:gd name="T19" fmla="*/ 1167 h 1344"/>
                    <a:gd name="T20" fmla="*/ 67 w 198"/>
                    <a:gd name="T21" fmla="*/ 1298 h 1344"/>
                    <a:gd name="T22" fmla="*/ 84 w 198"/>
                    <a:gd name="T23" fmla="*/ 1344 h 1344"/>
                    <a:gd name="T24" fmla="*/ 125 w 198"/>
                    <a:gd name="T25" fmla="*/ 1340 h 1344"/>
                    <a:gd name="T26" fmla="*/ 167 w 198"/>
                    <a:gd name="T27" fmla="*/ 1330 h 1344"/>
                    <a:gd name="T28" fmla="*/ 192 w 198"/>
                    <a:gd name="T29" fmla="*/ 1213 h 1344"/>
                    <a:gd name="T30" fmla="*/ 198 w 198"/>
                    <a:gd name="T31" fmla="*/ 1133 h 1344"/>
                    <a:gd name="T32" fmla="*/ 177 w 198"/>
                    <a:gd name="T33" fmla="*/ 1074 h 1344"/>
                    <a:gd name="T34" fmla="*/ 146 w 198"/>
                    <a:gd name="T35" fmla="*/ 990 h 1344"/>
                    <a:gd name="T36" fmla="*/ 139 w 198"/>
                    <a:gd name="T37" fmla="*/ 907 h 1344"/>
                    <a:gd name="T38" fmla="*/ 139 w 198"/>
                    <a:gd name="T39" fmla="*/ 810 h 1344"/>
                    <a:gd name="T40" fmla="*/ 160 w 198"/>
                    <a:gd name="T41" fmla="*/ 612 h 1344"/>
                    <a:gd name="T42" fmla="*/ 154 w 198"/>
                    <a:gd name="T43" fmla="*/ 505 h 1344"/>
                    <a:gd name="T44" fmla="*/ 135 w 198"/>
                    <a:gd name="T45" fmla="*/ 418 h 1344"/>
                    <a:gd name="T46" fmla="*/ 143 w 198"/>
                    <a:gd name="T47" fmla="*/ 346 h 1344"/>
                    <a:gd name="T48" fmla="*/ 59 w 198"/>
                    <a:gd name="T49" fmla="*/ 329 h 1344"/>
                    <a:gd name="T50" fmla="*/ 32 w 198"/>
                    <a:gd name="T51" fmla="*/ 298 h 1344"/>
                    <a:gd name="T52" fmla="*/ 25 w 198"/>
                    <a:gd name="T53" fmla="*/ 274 h 1344"/>
                    <a:gd name="T54" fmla="*/ 70 w 198"/>
                    <a:gd name="T55" fmla="*/ 262 h 1344"/>
                    <a:gd name="T56" fmla="*/ 122 w 198"/>
                    <a:gd name="T57" fmla="*/ 232 h 1344"/>
                    <a:gd name="T58" fmla="*/ 53 w 198"/>
                    <a:gd name="T59" fmla="*/ 232 h 1344"/>
                    <a:gd name="T60" fmla="*/ 21 w 198"/>
                    <a:gd name="T61" fmla="*/ 194 h 1344"/>
                    <a:gd name="T62" fmla="*/ 17 w 198"/>
                    <a:gd name="T63" fmla="*/ 156 h 1344"/>
                    <a:gd name="T64" fmla="*/ 57 w 198"/>
                    <a:gd name="T65" fmla="*/ 169 h 1344"/>
                    <a:gd name="T66" fmla="*/ 97 w 198"/>
                    <a:gd name="T67" fmla="*/ 169 h 1344"/>
                    <a:gd name="T68" fmla="*/ 146 w 198"/>
                    <a:gd name="T69" fmla="*/ 141 h 1344"/>
                    <a:gd name="T70" fmla="*/ 171 w 198"/>
                    <a:gd name="T71" fmla="*/ 64 h 1344"/>
                    <a:gd name="T72" fmla="*/ 173 w 198"/>
                    <a:gd name="T73" fmla="*/ 17 h 1344"/>
                    <a:gd name="T74" fmla="*/ 34 w 198"/>
                    <a:gd name="T75" fmla="*/ 0 h 1344"/>
                    <a:gd name="T76" fmla="*/ 34 w 198"/>
                    <a:gd name="T77" fmla="*/ 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8" h="1344">
                      <a:moveTo>
                        <a:pt x="34" y="0"/>
                      </a:moveTo>
                      <a:lnTo>
                        <a:pt x="11" y="34"/>
                      </a:lnTo>
                      <a:lnTo>
                        <a:pt x="0" y="101"/>
                      </a:lnTo>
                      <a:lnTo>
                        <a:pt x="11" y="218"/>
                      </a:lnTo>
                      <a:lnTo>
                        <a:pt x="11" y="312"/>
                      </a:lnTo>
                      <a:lnTo>
                        <a:pt x="0" y="397"/>
                      </a:lnTo>
                      <a:lnTo>
                        <a:pt x="17" y="627"/>
                      </a:lnTo>
                      <a:lnTo>
                        <a:pt x="67" y="869"/>
                      </a:lnTo>
                      <a:lnTo>
                        <a:pt x="112" y="1083"/>
                      </a:lnTo>
                      <a:lnTo>
                        <a:pt x="125" y="1167"/>
                      </a:lnTo>
                      <a:lnTo>
                        <a:pt x="67" y="1298"/>
                      </a:lnTo>
                      <a:lnTo>
                        <a:pt x="84" y="1344"/>
                      </a:lnTo>
                      <a:lnTo>
                        <a:pt x="125" y="1340"/>
                      </a:lnTo>
                      <a:lnTo>
                        <a:pt x="167" y="1330"/>
                      </a:lnTo>
                      <a:lnTo>
                        <a:pt x="192" y="1213"/>
                      </a:lnTo>
                      <a:lnTo>
                        <a:pt x="198" y="1133"/>
                      </a:lnTo>
                      <a:lnTo>
                        <a:pt x="177" y="1074"/>
                      </a:lnTo>
                      <a:lnTo>
                        <a:pt x="146" y="990"/>
                      </a:lnTo>
                      <a:lnTo>
                        <a:pt x="139" y="907"/>
                      </a:lnTo>
                      <a:lnTo>
                        <a:pt x="139" y="810"/>
                      </a:lnTo>
                      <a:lnTo>
                        <a:pt x="160" y="612"/>
                      </a:lnTo>
                      <a:lnTo>
                        <a:pt x="154" y="505"/>
                      </a:lnTo>
                      <a:lnTo>
                        <a:pt x="135" y="418"/>
                      </a:lnTo>
                      <a:lnTo>
                        <a:pt x="143" y="346"/>
                      </a:lnTo>
                      <a:lnTo>
                        <a:pt x="59" y="329"/>
                      </a:lnTo>
                      <a:lnTo>
                        <a:pt x="32" y="298"/>
                      </a:lnTo>
                      <a:lnTo>
                        <a:pt x="25" y="274"/>
                      </a:lnTo>
                      <a:lnTo>
                        <a:pt x="70" y="262"/>
                      </a:lnTo>
                      <a:lnTo>
                        <a:pt x="122" y="232"/>
                      </a:lnTo>
                      <a:lnTo>
                        <a:pt x="53" y="232"/>
                      </a:lnTo>
                      <a:lnTo>
                        <a:pt x="21" y="194"/>
                      </a:lnTo>
                      <a:lnTo>
                        <a:pt x="17" y="156"/>
                      </a:lnTo>
                      <a:lnTo>
                        <a:pt x="57" y="169"/>
                      </a:lnTo>
                      <a:lnTo>
                        <a:pt x="97" y="169"/>
                      </a:lnTo>
                      <a:lnTo>
                        <a:pt x="146" y="141"/>
                      </a:lnTo>
                      <a:lnTo>
                        <a:pt x="171" y="64"/>
                      </a:lnTo>
                      <a:lnTo>
                        <a:pt x="173" y="17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4" name="Freeform 90"/>
                <p:cNvSpPr>
                  <a:spLocks/>
                </p:cNvSpPr>
                <p:nvPr/>
              </p:nvSpPr>
              <p:spPr bwMode="auto">
                <a:xfrm>
                  <a:off x="1122" y="3783"/>
                  <a:ext cx="81" cy="544"/>
                </a:xfrm>
                <a:custGeom>
                  <a:avLst/>
                  <a:gdLst>
                    <a:gd name="T0" fmla="*/ 118 w 162"/>
                    <a:gd name="T1" fmla="*/ 0 h 1087"/>
                    <a:gd name="T2" fmla="*/ 48 w 162"/>
                    <a:gd name="T3" fmla="*/ 119 h 1087"/>
                    <a:gd name="T4" fmla="*/ 31 w 162"/>
                    <a:gd name="T5" fmla="*/ 249 h 1087"/>
                    <a:gd name="T6" fmla="*/ 10 w 162"/>
                    <a:gd name="T7" fmla="*/ 418 h 1087"/>
                    <a:gd name="T8" fmla="*/ 13 w 162"/>
                    <a:gd name="T9" fmla="*/ 595 h 1087"/>
                    <a:gd name="T10" fmla="*/ 0 w 162"/>
                    <a:gd name="T11" fmla="*/ 884 h 1087"/>
                    <a:gd name="T12" fmla="*/ 34 w 162"/>
                    <a:gd name="T13" fmla="*/ 1087 h 1087"/>
                    <a:gd name="T14" fmla="*/ 55 w 162"/>
                    <a:gd name="T15" fmla="*/ 859 h 1087"/>
                    <a:gd name="T16" fmla="*/ 103 w 162"/>
                    <a:gd name="T17" fmla="*/ 553 h 1087"/>
                    <a:gd name="T18" fmla="*/ 110 w 162"/>
                    <a:gd name="T19" fmla="*/ 271 h 1087"/>
                    <a:gd name="T20" fmla="*/ 145 w 162"/>
                    <a:gd name="T21" fmla="*/ 135 h 1087"/>
                    <a:gd name="T22" fmla="*/ 162 w 162"/>
                    <a:gd name="T23" fmla="*/ 13 h 1087"/>
                    <a:gd name="T24" fmla="*/ 118 w 162"/>
                    <a:gd name="T25" fmla="*/ 0 h 1087"/>
                    <a:gd name="T26" fmla="*/ 118 w 162"/>
                    <a:gd name="T2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" h="1087">
                      <a:moveTo>
                        <a:pt x="118" y="0"/>
                      </a:moveTo>
                      <a:lnTo>
                        <a:pt x="48" y="119"/>
                      </a:lnTo>
                      <a:lnTo>
                        <a:pt x="31" y="249"/>
                      </a:lnTo>
                      <a:lnTo>
                        <a:pt x="10" y="418"/>
                      </a:lnTo>
                      <a:lnTo>
                        <a:pt x="13" y="595"/>
                      </a:lnTo>
                      <a:lnTo>
                        <a:pt x="0" y="884"/>
                      </a:lnTo>
                      <a:lnTo>
                        <a:pt x="34" y="1087"/>
                      </a:lnTo>
                      <a:lnTo>
                        <a:pt x="55" y="859"/>
                      </a:lnTo>
                      <a:lnTo>
                        <a:pt x="103" y="553"/>
                      </a:lnTo>
                      <a:lnTo>
                        <a:pt x="110" y="271"/>
                      </a:lnTo>
                      <a:lnTo>
                        <a:pt x="145" y="135"/>
                      </a:lnTo>
                      <a:lnTo>
                        <a:pt x="162" y="13"/>
                      </a:lnTo>
                      <a:lnTo>
                        <a:pt x="118" y="0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5" name="Freeform 91"/>
                <p:cNvSpPr>
                  <a:spLocks/>
                </p:cNvSpPr>
                <p:nvPr/>
              </p:nvSpPr>
              <p:spPr bwMode="auto">
                <a:xfrm>
                  <a:off x="1009" y="3788"/>
                  <a:ext cx="66" cy="68"/>
                </a:xfrm>
                <a:custGeom>
                  <a:avLst/>
                  <a:gdLst>
                    <a:gd name="T0" fmla="*/ 17 w 133"/>
                    <a:gd name="T1" fmla="*/ 0 h 135"/>
                    <a:gd name="T2" fmla="*/ 0 w 133"/>
                    <a:gd name="T3" fmla="*/ 63 h 135"/>
                    <a:gd name="T4" fmla="*/ 8 w 133"/>
                    <a:gd name="T5" fmla="*/ 122 h 135"/>
                    <a:gd name="T6" fmla="*/ 53 w 133"/>
                    <a:gd name="T7" fmla="*/ 135 h 135"/>
                    <a:gd name="T8" fmla="*/ 93 w 133"/>
                    <a:gd name="T9" fmla="*/ 128 h 135"/>
                    <a:gd name="T10" fmla="*/ 125 w 133"/>
                    <a:gd name="T11" fmla="*/ 76 h 135"/>
                    <a:gd name="T12" fmla="*/ 133 w 133"/>
                    <a:gd name="T13" fmla="*/ 25 h 135"/>
                    <a:gd name="T14" fmla="*/ 70 w 133"/>
                    <a:gd name="T15" fmla="*/ 13 h 135"/>
                    <a:gd name="T16" fmla="*/ 17 w 133"/>
                    <a:gd name="T17" fmla="*/ 0 h 135"/>
                    <a:gd name="T18" fmla="*/ 17 w 133"/>
                    <a:gd name="T1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3" h="135">
                      <a:moveTo>
                        <a:pt x="17" y="0"/>
                      </a:moveTo>
                      <a:lnTo>
                        <a:pt x="0" y="63"/>
                      </a:lnTo>
                      <a:lnTo>
                        <a:pt x="8" y="122"/>
                      </a:lnTo>
                      <a:lnTo>
                        <a:pt x="53" y="135"/>
                      </a:lnTo>
                      <a:lnTo>
                        <a:pt x="93" y="128"/>
                      </a:lnTo>
                      <a:lnTo>
                        <a:pt x="125" y="76"/>
                      </a:lnTo>
                      <a:lnTo>
                        <a:pt x="133" y="25"/>
                      </a:lnTo>
                      <a:lnTo>
                        <a:pt x="70" y="13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6" name="Freeform 92"/>
                <p:cNvSpPr>
                  <a:spLocks/>
                </p:cNvSpPr>
                <p:nvPr/>
              </p:nvSpPr>
              <p:spPr bwMode="auto">
                <a:xfrm>
                  <a:off x="1011" y="3891"/>
                  <a:ext cx="29" cy="22"/>
                </a:xfrm>
                <a:custGeom>
                  <a:avLst/>
                  <a:gdLst>
                    <a:gd name="T0" fmla="*/ 0 w 59"/>
                    <a:gd name="T1" fmla="*/ 0 h 44"/>
                    <a:gd name="T2" fmla="*/ 17 w 59"/>
                    <a:gd name="T3" fmla="*/ 14 h 44"/>
                    <a:gd name="T4" fmla="*/ 59 w 59"/>
                    <a:gd name="T5" fmla="*/ 23 h 44"/>
                    <a:gd name="T6" fmla="*/ 0 w 59"/>
                    <a:gd name="T7" fmla="*/ 44 h 44"/>
                    <a:gd name="T8" fmla="*/ 0 w 59"/>
                    <a:gd name="T9" fmla="*/ 0 h 44"/>
                    <a:gd name="T10" fmla="*/ 0 w 59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4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59" y="23"/>
                      </a:ln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7" name="Freeform 93"/>
                <p:cNvSpPr>
                  <a:spLocks/>
                </p:cNvSpPr>
                <p:nvPr/>
              </p:nvSpPr>
              <p:spPr bwMode="auto">
                <a:xfrm>
                  <a:off x="1011" y="3956"/>
                  <a:ext cx="74" cy="489"/>
                </a:xfrm>
                <a:custGeom>
                  <a:avLst/>
                  <a:gdLst>
                    <a:gd name="T0" fmla="*/ 9 w 148"/>
                    <a:gd name="T1" fmla="*/ 0 h 977"/>
                    <a:gd name="T2" fmla="*/ 66 w 148"/>
                    <a:gd name="T3" fmla="*/ 21 h 977"/>
                    <a:gd name="T4" fmla="*/ 100 w 148"/>
                    <a:gd name="T5" fmla="*/ 110 h 977"/>
                    <a:gd name="T6" fmla="*/ 114 w 148"/>
                    <a:gd name="T7" fmla="*/ 220 h 977"/>
                    <a:gd name="T8" fmla="*/ 108 w 148"/>
                    <a:gd name="T9" fmla="*/ 325 h 977"/>
                    <a:gd name="T10" fmla="*/ 97 w 148"/>
                    <a:gd name="T11" fmla="*/ 519 h 977"/>
                    <a:gd name="T12" fmla="*/ 104 w 148"/>
                    <a:gd name="T13" fmla="*/ 606 h 977"/>
                    <a:gd name="T14" fmla="*/ 129 w 148"/>
                    <a:gd name="T15" fmla="*/ 728 h 977"/>
                    <a:gd name="T16" fmla="*/ 148 w 148"/>
                    <a:gd name="T17" fmla="*/ 807 h 977"/>
                    <a:gd name="T18" fmla="*/ 148 w 148"/>
                    <a:gd name="T19" fmla="*/ 893 h 977"/>
                    <a:gd name="T20" fmla="*/ 118 w 148"/>
                    <a:gd name="T21" fmla="*/ 969 h 977"/>
                    <a:gd name="T22" fmla="*/ 62 w 148"/>
                    <a:gd name="T23" fmla="*/ 977 h 977"/>
                    <a:gd name="T24" fmla="*/ 51 w 148"/>
                    <a:gd name="T25" fmla="*/ 942 h 977"/>
                    <a:gd name="T26" fmla="*/ 97 w 148"/>
                    <a:gd name="T27" fmla="*/ 866 h 977"/>
                    <a:gd name="T28" fmla="*/ 114 w 148"/>
                    <a:gd name="T29" fmla="*/ 828 h 977"/>
                    <a:gd name="T30" fmla="*/ 118 w 148"/>
                    <a:gd name="T31" fmla="*/ 783 h 977"/>
                    <a:gd name="T32" fmla="*/ 100 w 148"/>
                    <a:gd name="T33" fmla="*/ 707 h 977"/>
                    <a:gd name="T34" fmla="*/ 45 w 148"/>
                    <a:gd name="T35" fmla="*/ 450 h 977"/>
                    <a:gd name="T36" fmla="*/ 9 w 148"/>
                    <a:gd name="T37" fmla="*/ 241 h 977"/>
                    <a:gd name="T38" fmla="*/ 0 w 148"/>
                    <a:gd name="T39" fmla="*/ 76 h 977"/>
                    <a:gd name="T40" fmla="*/ 0 w 148"/>
                    <a:gd name="T41" fmla="*/ 24 h 977"/>
                    <a:gd name="T42" fmla="*/ 9 w 148"/>
                    <a:gd name="T43" fmla="*/ 0 h 977"/>
                    <a:gd name="T44" fmla="*/ 9 w 148"/>
                    <a:gd name="T45" fmla="*/ 0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8" h="977">
                      <a:moveTo>
                        <a:pt x="9" y="0"/>
                      </a:moveTo>
                      <a:lnTo>
                        <a:pt x="66" y="21"/>
                      </a:lnTo>
                      <a:lnTo>
                        <a:pt x="100" y="110"/>
                      </a:lnTo>
                      <a:lnTo>
                        <a:pt x="114" y="220"/>
                      </a:lnTo>
                      <a:lnTo>
                        <a:pt x="108" y="325"/>
                      </a:lnTo>
                      <a:lnTo>
                        <a:pt x="97" y="519"/>
                      </a:lnTo>
                      <a:lnTo>
                        <a:pt x="104" y="606"/>
                      </a:lnTo>
                      <a:lnTo>
                        <a:pt x="129" y="728"/>
                      </a:lnTo>
                      <a:lnTo>
                        <a:pt x="148" y="807"/>
                      </a:lnTo>
                      <a:lnTo>
                        <a:pt x="148" y="893"/>
                      </a:lnTo>
                      <a:lnTo>
                        <a:pt x="118" y="969"/>
                      </a:lnTo>
                      <a:lnTo>
                        <a:pt x="62" y="977"/>
                      </a:lnTo>
                      <a:lnTo>
                        <a:pt x="51" y="942"/>
                      </a:lnTo>
                      <a:lnTo>
                        <a:pt x="97" y="866"/>
                      </a:lnTo>
                      <a:lnTo>
                        <a:pt x="114" y="828"/>
                      </a:lnTo>
                      <a:lnTo>
                        <a:pt x="118" y="783"/>
                      </a:lnTo>
                      <a:lnTo>
                        <a:pt x="100" y="707"/>
                      </a:lnTo>
                      <a:lnTo>
                        <a:pt x="45" y="450"/>
                      </a:lnTo>
                      <a:lnTo>
                        <a:pt x="9" y="241"/>
                      </a:lnTo>
                      <a:lnTo>
                        <a:pt x="0" y="76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8" name="Freeform 94"/>
                <p:cNvSpPr>
                  <a:spLocks/>
                </p:cNvSpPr>
                <p:nvPr/>
              </p:nvSpPr>
              <p:spPr bwMode="auto">
                <a:xfrm>
                  <a:off x="1137" y="3797"/>
                  <a:ext cx="54" cy="398"/>
                </a:xfrm>
                <a:custGeom>
                  <a:avLst/>
                  <a:gdLst>
                    <a:gd name="T0" fmla="*/ 93 w 108"/>
                    <a:gd name="T1" fmla="*/ 0 h 797"/>
                    <a:gd name="T2" fmla="*/ 28 w 108"/>
                    <a:gd name="T3" fmla="*/ 143 h 797"/>
                    <a:gd name="T4" fmla="*/ 20 w 108"/>
                    <a:gd name="T5" fmla="*/ 249 h 797"/>
                    <a:gd name="T6" fmla="*/ 0 w 108"/>
                    <a:gd name="T7" fmla="*/ 483 h 797"/>
                    <a:gd name="T8" fmla="*/ 0 w 108"/>
                    <a:gd name="T9" fmla="*/ 797 h 797"/>
                    <a:gd name="T10" fmla="*/ 38 w 108"/>
                    <a:gd name="T11" fmla="*/ 551 h 797"/>
                    <a:gd name="T12" fmla="*/ 45 w 108"/>
                    <a:gd name="T13" fmla="*/ 236 h 797"/>
                    <a:gd name="T14" fmla="*/ 87 w 108"/>
                    <a:gd name="T15" fmla="*/ 131 h 797"/>
                    <a:gd name="T16" fmla="*/ 108 w 108"/>
                    <a:gd name="T17" fmla="*/ 34 h 797"/>
                    <a:gd name="T18" fmla="*/ 93 w 108"/>
                    <a:gd name="T19" fmla="*/ 0 h 797"/>
                    <a:gd name="T20" fmla="*/ 93 w 108"/>
                    <a:gd name="T21" fmla="*/ 0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797">
                      <a:moveTo>
                        <a:pt x="93" y="0"/>
                      </a:moveTo>
                      <a:lnTo>
                        <a:pt x="28" y="143"/>
                      </a:lnTo>
                      <a:lnTo>
                        <a:pt x="20" y="249"/>
                      </a:lnTo>
                      <a:lnTo>
                        <a:pt x="0" y="483"/>
                      </a:lnTo>
                      <a:lnTo>
                        <a:pt x="0" y="797"/>
                      </a:lnTo>
                      <a:lnTo>
                        <a:pt x="38" y="551"/>
                      </a:lnTo>
                      <a:lnTo>
                        <a:pt x="45" y="236"/>
                      </a:lnTo>
                      <a:lnTo>
                        <a:pt x="87" y="131"/>
                      </a:lnTo>
                      <a:lnTo>
                        <a:pt x="108" y="34"/>
                      </a:lnTo>
                      <a:lnTo>
                        <a:pt x="9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9" name="Freeform 95"/>
                <p:cNvSpPr>
                  <a:spLocks/>
                </p:cNvSpPr>
                <p:nvPr/>
              </p:nvSpPr>
              <p:spPr bwMode="auto">
                <a:xfrm>
                  <a:off x="1018" y="3801"/>
                  <a:ext cx="48" cy="42"/>
                </a:xfrm>
                <a:custGeom>
                  <a:avLst/>
                  <a:gdLst>
                    <a:gd name="T0" fmla="*/ 15 w 97"/>
                    <a:gd name="T1" fmla="*/ 0 h 83"/>
                    <a:gd name="T2" fmla="*/ 0 w 97"/>
                    <a:gd name="T3" fmla="*/ 32 h 83"/>
                    <a:gd name="T4" fmla="*/ 11 w 97"/>
                    <a:gd name="T5" fmla="*/ 80 h 83"/>
                    <a:gd name="T6" fmla="*/ 53 w 97"/>
                    <a:gd name="T7" fmla="*/ 83 h 83"/>
                    <a:gd name="T8" fmla="*/ 84 w 97"/>
                    <a:gd name="T9" fmla="*/ 62 h 83"/>
                    <a:gd name="T10" fmla="*/ 97 w 97"/>
                    <a:gd name="T11" fmla="*/ 15 h 83"/>
                    <a:gd name="T12" fmla="*/ 15 w 97"/>
                    <a:gd name="T13" fmla="*/ 0 h 83"/>
                    <a:gd name="T14" fmla="*/ 15 w 97"/>
                    <a:gd name="T1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83">
                      <a:moveTo>
                        <a:pt x="15" y="0"/>
                      </a:moveTo>
                      <a:lnTo>
                        <a:pt x="0" y="32"/>
                      </a:lnTo>
                      <a:lnTo>
                        <a:pt x="11" y="80"/>
                      </a:lnTo>
                      <a:lnTo>
                        <a:pt x="53" y="83"/>
                      </a:lnTo>
                      <a:lnTo>
                        <a:pt x="84" y="62"/>
                      </a:lnTo>
                      <a:lnTo>
                        <a:pt x="97" y="1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0" name="Freeform 96"/>
                <p:cNvSpPr>
                  <a:spLocks/>
                </p:cNvSpPr>
                <p:nvPr/>
              </p:nvSpPr>
              <p:spPr bwMode="auto">
                <a:xfrm>
                  <a:off x="1019" y="3984"/>
                  <a:ext cx="36" cy="213"/>
                </a:xfrm>
                <a:custGeom>
                  <a:avLst/>
                  <a:gdLst>
                    <a:gd name="T0" fmla="*/ 0 w 70"/>
                    <a:gd name="T1" fmla="*/ 0 h 426"/>
                    <a:gd name="T2" fmla="*/ 32 w 70"/>
                    <a:gd name="T3" fmla="*/ 17 h 426"/>
                    <a:gd name="T4" fmla="*/ 66 w 70"/>
                    <a:gd name="T5" fmla="*/ 121 h 426"/>
                    <a:gd name="T6" fmla="*/ 70 w 70"/>
                    <a:gd name="T7" fmla="*/ 235 h 426"/>
                    <a:gd name="T8" fmla="*/ 59 w 70"/>
                    <a:gd name="T9" fmla="*/ 426 h 426"/>
                    <a:gd name="T10" fmla="*/ 17 w 70"/>
                    <a:gd name="T11" fmla="*/ 228 h 426"/>
                    <a:gd name="T12" fmla="*/ 0 w 70"/>
                    <a:gd name="T13" fmla="*/ 76 h 426"/>
                    <a:gd name="T14" fmla="*/ 0 w 70"/>
                    <a:gd name="T15" fmla="*/ 0 h 426"/>
                    <a:gd name="T16" fmla="*/ 0 w 70"/>
                    <a:gd name="T17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426">
                      <a:moveTo>
                        <a:pt x="0" y="0"/>
                      </a:moveTo>
                      <a:lnTo>
                        <a:pt x="32" y="17"/>
                      </a:lnTo>
                      <a:lnTo>
                        <a:pt x="66" y="121"/>
                      </a:lnTo>
                      <a:lnTo>
                        <a:pt x="70" y="235"/>
                      </a:lnTo>
                      <a:lnTo>
                        <a:pt x="59" y="426"/>
                      </a:lnTo>
                      <a:lnTo>
                        <a:pt x="17" y="228"/>
                      </a:lnTo>
                      <a:lnTo>
                        <a:pt x="0" y="7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1" name="Freeform 97"/>
                <p:cNvSpPr>
                  <a:spLocks/>
                </p:cNvSpPr>
                <p:nvPr/>
              </p:nvSpPr>
              <p:spPr bwMode="auto">
                <a:xfrm>
                  <a:off x="1047" y="4367"/>
                  <a:ext cx="33" cy="69"/>
                </a:xfrm>
                <a:custGeom>
                  <a:avLst/>
                  <a:gdLst>
                    <a:gd name="T0" fmla="*/ 57 w 66"/>
                    <a:gd name="T1" fmla="*/ 0 h 139"/>
                    <a:gd name="T2" fmla="*/ 38 w 66"/>
                    <a:gd name="T3" fmla="*/ 45 h 139"/>
                    <a:gd name="T4" fmla="*/ 0 w 66"/>
                    <a:gd name="T5" fmla="*/ 121 h 139"/>
                    <a:gd name="T6" fmla="*/ 8 w 66"/>
                    <a:gd name="T7" fmla="*/ 139 h 139"/>
                    <a:gd name="T8" fmla="*/ 38 w 66"/>
                    <a:gd name="T9" fmla="*/ 131 h 139"/>
                    <a:gd name="T10" fmla="*/ 63 w 66"/>
                    <a:gd name="T11" fmla="*/ 72 h 139"/>
                    <a:gd name="T12" fmla="*/ 66 w 66"/>
                    <a:gd name="T13" fmla="*/ 34 h 139"/>
                    <a:gd name="T14" fmla="*/ 57 w 66"/>
                    <a:gd name="T15" fmla="*/ 0 h 139"/>
                    <a:gd name="T16" fmla="*/ 57 w 66"/>
                    <a:gd name="T17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39">
                      <a:moveTo>
                        <a:pt x="57" y="0"/>
                      </a:moveTo>
                      <a:lnTo>
                        <a:pt x="38" y="45"/>
                      </a:lnTo>
                      <a:lnTo>
                        <a:pt x="0" y="121"/>
                      </a:lnTo>
                      <a:lnTo>
                        <a:pt x="8" y="139"/>
                      </a:lnTo>
                      <a:lnTo>
                        <a:pt x="38" y="131"/>
                      </a:lnTo>
                      <a:lnTo>
                        <a:pt x="63" y="72"/>
                      </a:lnTo>
                      <a:lnTo>
                        <a:pt x="66" y="34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2" name="Freeform 98"/>
                <p:cNvSpPr>
                  <a:spLocks/>
                </p:cNvSpPr>
                <p:nvPr/>
              </p:nvSpPr>
              <p:spPr bwMode="auto">
                <a:xfrm>
                  <a:off x="864" y="3508"/>
                  <a:ext cx="92" cy="132"/>
                </a:xfrm>
                <a:custGeom>
                  <a:avLst/>
                  <a:gdLst>
                    <a:gd name="T0" fmla="*/ 4 w 184"/>
                    <a:gd name="T1" fmla="*/ 25 h 265"/>
                    <a:gd name="T2" fmla="*/ 0 w 184"/>
                    <a:gd name="T3" fmla="*/ 61 h 265"/>
                    <a:gd name="T4" fmla="*/ 15 w 184"/>
                    <a:gd name="T5" fmla="*/ 88 h 265"/>
                    <a:gd name="T6" fmla="*/ 36 w 184"/>
                    <a:gd name="T7" fmla="*/ 170 h 265"/>
                    <a:gd name="T8" fmla="*/ 67 w 184"/>
                    <a:gd name="T9" fmla="*/ 206 h 265"/>
                    <a:gd name="T10" fmla="*/ 99 w 184"/>
                    <a:gd name="T11" fmla="*/ 230 h 265"/>
                    <a:gd name="T12" fmla="*/ 133 w 184"/>
                    <a:gd name="T13" fmla="*/ 238 h 265"/>
                    <a:gd name="T14" fmla="*/ 156 w 184"/>
                    <a:gd name="T15" fmla="*/ 265 h 265"/>
                    <a:gd name="T16" fmla="*/ 165 w 184"/>
                    <a:gd name="T17" fmla="*/ 265 h 265"/>
                    <a:gd name="T18" fmla="*/ 167 w 184"/>
                    <a:gd name="T19" fmla="*/ 249 h 265"/>
                    <a:gd name="T20" fmla="*/ 164 w 184"/>
                    <a:gd name="T21" fmla="*/ 227 h 265"/>
                    <a:gd name="T22" fmla="*/ 143 w 184"/>
                    <a:gd name="T23" fmla="*/ 183 h 265"/>
                    <a:gd name="T24" fmla="*/ 133 w 184"/>
                    <a:gd name="T25" fmla="*/ 160 h 265"/>
                    <a:gd name="T26" fmla="*/ 133 w 184"/>
                    <a:gd name="T27" fmla="*/ 139 h 265"/>
                    <a:gd name="T28" fmla="*/ 146 w 184"/>
                    <a:gd name="T29" fmla="*/ 166 h 265"/>
                    <a:gd name="T30" fmla="*/ 169 w 184"/>
                    <a:gd name="T31" fmla="*/ 173 h 265"/>
                    <a:gd name="T32" fmla="*/ 175 w 184"/>
                    <a:gd name="T33" fmla="*/ 168 h 265"/>
                    <a:gd name="T34" fmla="*/ 183 w 184"/>
                    <a:gd name="T35" fmla="*/ 133 h 265"/>
                    <a:gd name="T36" fmla="*/ 184 w 184"/>
                    <a:gd name="T37" fmla="*/ 69 h 265"/>
                    <a:gd name="T38" fmla="*/ 183 w 184"/>
                    <a:gd name="T39" fmla="*/ 27 h 265"/>
                    <a:gd name="T40" fmla="*/ 175 w 184"/>
                    <a:gd name="T41" fmla="*/ 0 h 265"/>
                    <a:gd name="T42" fmla="*/ 84 w 184"/>
                    <a:gd name="T43" fmla="*/ 14 h 265"/>
                    <a:gd name="T44" fmla="*/ 4 w 184"/>
                    <a:gd name="T45" fmla="*/ 25 h 265"/>
                    <a:gd name="T46" fmla="*/ 4 w 184"/>
                    <a:gd name="T47" fmla="*/ 2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265">
                      <a:moveTo>
                        <a:pt x="4" y="25"/>
                      </a:moveTo>
                      <a:lnTo>
                        <a:pt x="0" y="61"/>
                      </a:lnTo>
                      <a:lnTo>
                        <a:pt x="15" y="88"/>
                      </a:lnTo>
                      <a:lnTo>
                        <a:pt x="36" y="170"/>
                      </a:lnTo>
                      <a:lnTo>
                        <a:pt x="67" y="206"/>
                      </a:lnTo>
                      <a:lnTo>
                        <a:pt x="99" y="230"/>
                      </a:lnTo>
                      <a:lnTo>
                        <a:pt x="133" y="238"/>
                      </a:lnTo>
                      <a:lnTo>
                        <a:pt x="156" y="265"/>
                      </a:lnTo>
                      <a:lnTo>
                        <a:pt x="165" y="265"/>
                      </a:lnTo>
                      <a:lnTo>
                        <a:pt x="167" y="249"/>
                      </a:lnTo>
                      <a:lnTo>
                        <a:pt x="164" y="227"/>
                      </a:lnTo>
                      <a:lnTo>
                        <a:pt x="143" y="183"/>
                      </a:lnTo>
                      <a:lnTo>
                        <a:pt x="133" y="160"/>
                      </a:lnTo>
                      <a:lnTo>
                        <a:pt x="133" y="139"/>
                      </a:lnTo>
                      <a:lnTo>
                        <a:pt x="146" y="166"/>
                      </a:lnTo>
                      <a:lnTo>
                        <a:pt x="169" y="173"/>
                      </a:lnTo>
                      <a:lnTo>
                        <a:pt x="175" y="168"/>
                      </a:lnTo>
                      <a:lnTo>
                        <a:pt x="183" y="133"/>
                      </a:lnTo>
                      <a:lnTo>
                        <a:pt x="184" y="69"/>
                      </a:lnTo>
                      <a:lnTo>
                        <a:pt x="183" y="27"/>
                      </a:lnTo>
                      <a:lnTo>
                        <a:pt x="175" y="0"/>
                      </a:lnTo>
                      <a:lnTo>
                        <a:pt x="84" y="14"/>
                      </a:lnTo>
                      <a:lnTo>
                        <a:pt x="4" y="25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3" name="Freeform 99"/>
                <p:cNvSpPr>
                  <a:spLocks/>
                </p:cNvSpPr>
                <p:nvPr/>
              </p:nvSpPr>
              <p:spPr bwMode="auto">
                <a:xfrm>
                  <a:off x="870" y="3519"/>
                  <a:ext cx="70" cy="110"/>
                </a:xfrm>
                <a:custGeom>
                  <a:avLst/>
                  <a:gdLst>
                    <a:gd name="T0" fmla="*/ 0 w 139"/>
                    <a:gd name="T1" fmla="*/ 40 h 221"/>
                    <a:gd name="T2" fmla="*/ 25 w 139"/>
                    <a:gd name="T3" fmla="*/ 88 h 221"/>
                    <a:gd name="T4" fmla="*/ 23 w 139"/>
                    <a:gd name="T5" fmla="*/ 27 h 221"/>
                    <a:gd name="T6" fmla="*/ 52 w 139"/>
                    <a:gd name="T7" fmla="*/ 50 h 221"/>
                    <a:gd name="T8" fmla="*/ 63 w 139"/>
                    <a:gd name="T9" fmla="*/ 103 h 221"/>
                    <a:gd name="T10" fmla="*/ 88 w 139"/>
                    <a:gd name="T11" fmla="*/ 166 h 221"/>
                    <a:gd name="T12" fmla="*/ 114 w 139"/>
                    <a:gd name="T13" fmla="*/ 196 h 221"/>
                    <a:gd name="T14" fmla="*/ 135 w 139"/>
                    <a:gd name="T15" fmla="*/ 221 h 221"/>
                    <a:gd name="T16" fmla="*/ 139 w 139"/>
                    <a:gd name="T17" fmla="*/ 207 h 221"/>
                    <a:gd name="T18" fmla="*/ 120 w 139"/>
                    <a:gd name="T19" fmla="*/ 179 h 221"/>
                    <a:gd name="T20" fmla="*/ 120 w 139"/>
                    <a:gd name="T21" fmla="*/ 167 h 221"/>
                    <a:gd name="T22" fmla="*/ 111 w 139"/>
                    <a:gd name="T23" fmla="*/ 147 h 221"/>
                    <a:gd name="T24" fmla="*/ 105 w 139"/>
                    <a:gd name="T25" fmla="*/ 120 h 221"/>
                    <a:gd name="T26" fmla="*/ 92 w 139"/>
                    <a:gd name="T27" fmla="*/ 88 h 221"/>
                    <a:gd name="T28" fmla="*/ 92 w 139"/>
                    <a:gd name="T29" fmla="*/ 50 h 221"/>
                    <a:gd name="T30" fmla="*/ 109 w 139"/>
                    <a:gd name="T31" fmla="*/ 0 h 221"/>
                    <a:gd name="T32" fmla="*/ 23 w 139"/>
                    <a:gd name="T33" fmla="*/ 6 h 221"/>
                    <a:gd name="T34" fmla="*/ 0 w 139"/>
                    <a:gd name="T35" fmla="*/ 40 h 221"/>
                    <a:gd name="T36" fmla="*/ 0 w 139"/>
                    <a:gd name="T37" fmla="*/ 4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9" h="221">
                      <a:moveTo>
                        <a:pt x="0" y="40"/>
                      </a:moveTo>
                      <a:lnTo>
                        <a:pt x="25" y="88"/>
                      </a:lnTo>
                      <a:lnTo>
                        <a:pt x="23" y="27"/>
                      </a:lnTo>
                      <a:lnTo>
                        <a:pt x="52" y="50"/>
                      </a:lnTo>
                      <a:lnTo>
                        <a:pt x="63" y="103"/>
                      </a:lnTo>
                      <a:lnTo>
                        <a:pt x="88" y="166"/>
                      </a:lnTo>
                      <a:lnTo>
                        <a:pt x="114" y="196"/>
                      </a:lnTo>
                      <a:lnTo>
                        <a:pt x="135" y="221"/>
                      </a:lnTo>
                      <a:lnTo>
                        <a:pt x="139" y="207"/>
                      </a:lnTo>
                      <a:lnTo>
                        <a:pt x="120" y="179"/>
                      </a:lnTo>
                      <a:lnTo>
                        <a:pt x="120" y="167"/>
                      </a:lnTo>
                      <a:lnTo>
                        <a:pt x="111" y="147"/>
                      </a:lnTo>
                      <a:lnTo>
                        <a:pt x="105" y="120"/>
                      </a:lnTo>
                      <a:lnTo>
                        <a:pt x="92" y="88"/>
                      </a:lnTo>
                      <a:lnTo>
                        <a:pt x="92" y="50"/>
                      </a:lnTo>
                      <a:lnTo>
                        <a:pt x="109" y="0"/>
                      </a:lnTo>
                      <a:lnTo>
                        <a:pt x="23" y="6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4" name="Freeform 100"/>
                <p:cNvSpPr>
                  <a:spLocks/>
                </p:cNvSpPr>
                <p:nvPr/>
              </p:nvSpPr>
              <p:spPr bwMode="auto">
                <a:xfrm>
                  <a:off x="933" y="3519"/>
                  <a:ext cx="19" cy="59"/>
                </a:xfrm>
                <a:custGeom>
                  <a:avLst/>
                  <a:gdLst>
                    <a:gd name="T0" fmla="*/ 0 w 38"/>
                    <a:gd name="T1" fmla="*/ 0 h 118"/>
                    <a:gd name="T2" fmla="*/ 32 w 38"/>
                    <a:gd name="T3" fmla="*/ 0 h 118"/>
                    <a:gd name="T4" fmla="*/ 34 w 38"/>
                    <a:gd name="T5" fmla="*/ 52 h 118"/>
                    <a:gd name="T6" fmla="*/ 38 w 38"/>
                    <a:gd name="T7" fmla="*/ 91 h 118"/>
                    <a:gd name="T8" fmla="*/ 17 w 38"/>
                    <a:gd name="T9" fmla="*/ 103 h 118"/>
                    <a:gd name="T10" fmla="*/ 7 w 38"/>
                    <a:gd name="T11" fmla="*/ 118 h 118"/>
                    <a:gd name="T12" fmla="*/ 4 w 38"/>
                    <a:gd name="T13" fmla="*/ 91 h 118"/>
                    <a:gd name="T14" fmla="*/ 6 w 38"/>
                    <a:gd name="T15" fmla="*/ 57 h 118"/>
                    <a:gd name="T16" fmla="*/ 6 w 38"/>
                    <a:gd name="T17" fmla="*/ 29 h 118"/>
                    <a:gd name="T18" fmla="*/ 0 w 38"/>
                    <a:gd name="T19" fmla="*/ 0 h 118"/>
                    <a:gd name="T20" fmla="*/ 0 w 38"/>
                    <a:gd name="T2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118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4" y="52"/>
                      </a:lnTo>
                      <a:lnTo>
                        <a:pt x="38" y="91"/>
                      </a:lnTo>
                      <a:lnTo>
                        <a:pt x="17" y="103"/>
                      </a:lnTo>
                      <a:lnTo>
                        <a:pt x="7" y="118"/>
                      </a:lnTo>
                      <a:lnTo>
                        <a:pt x="4" y="91"/>
                      </a:lnTo>
                      <a:lnTo>
                        <a:pt x="6" y="57"/>
                      </a:lnTo>
                      <a:lnTo>
                        <a:pt x="6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5" name="Freeform 101"/>
                <p:cNvSpPr>
                  <a:spLocks/>
                </p:cNvSpPr>
                <p:nvPr/>
              </p:nvSpPr>
              <p:spPr bwMode="auto">
                <a:xfrm>
                  <a:off x="885" y="3571"/>
                  <a:ext cx="20" cy="37"/>
                </a:xfrm>
                <a:custGeom>
                  <a:avLst/>
                  <a:gdLst>
                    <a:gd name="T0" fmla="*/ 0 w 40"/>
                    <a:gd name="T1" fmla="*/ 0 h 74"/>
                    <a:gd name="T2" fmla="*/ 40 w 40"/>
                    <a:gd name="T3" fmla="*/ 74 h 74"/>
                    <a:gd name="T4" fmla="*/ 11 w 40"/>
                    <a:gd name="T5" fmla="*/ 45 h 74"/>
                    <a:gd name="T6" fmla="*/ 0 w 40"/>
                    <a:gd name="T7" fmla="*/ 0 h 74"/>
                    <a:gd name="T8" fmla="*/ 0 w 40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4">
                      <a:moveTo>
                        <a:pt x="0" y="0"/>
                      </a:moveTo>
                      <a:lnTo>
                        <a:pt x="40" y="74"/>
                      </a:lnTo>
                      <a:lnTo>
                        <a:pt x="11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6" name="Freeform 102"/>
                <p:cNvSpPr>
                  <a:spLocks/>
                </p:cNvSpPr>
                <p:nvPr/>
              </p:nvSpPr>
              <p:spPr bwMode="auto">
                <a:xfrm>
                  <a:off x="941" y="3576"/>
                  <a:ext cx="10" cy="16"/>
                </a:xfrm>
                <a:custGeom>
                  <a:avLst/>
                  <a:gdLst>
                    <a:gd name="T0" fmla="*/ 8 w 19"/>
                    <a:gd name="T1" fmla="*/ 0 h 33"/>
                    <a:gd name="T2" fmla="*/ 0 w 19"/>
                    <a:gd name="T3" fmla="*/ 29 h 33"/>
                    <a:gd name="T4" fmla="*/ 13 w 19"/>
                    <a:gd name="T5" fmla="*/ 33 h 33"/>
                    <a:gd name="T6" fmla="*/ 19 w 19"/>
                    <a:gd name="T7" fmla="*/ 2 h 33"/>
                    <a:gd name="T8" fmla="*/ 8 w 19"/>
                    <a:gd name="T9" fmla="*/ 0 h 33"/>
                    <a:gd name="T10" fmla="*/ 8 w 19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33">
                      <a:moveTo>
                        <a:pt x="8" y="0"/>
                      </a:move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7" name="Freeform 103"/>
                <p:cNvSpPr>
                  <a:spLocks/>
                </p:cNvSpPr>
                <p:nvPr/>
              </p:nvSpPr>
              <p:spPr bwMode="auto">
                <a:xfrm>
                  <a:off x="888" y="3523"/>
                  <a:ext cx="41" cy="93"/>
                </a:xfrm>
                <a:custGeom>
                  <a:avLst/>
                  <a:gdLst>
                    <a:gd name="T0" fmla="*/ 0 w 82"/>
                    <a:gd name="T1" fmla="*/ 6 h 186"/>
                    <a:gd name="T2" fmla="*/ 27 w 82"/>
                    <a:gd name="T3" fmla="*/ 42 h 186"/>
                    <a:gd name="T4" fmla="*/ 52 w 82"/>
                    <a:gd name="T5" fmla="*/ 140 h 186"/>
                    <a:gd name="T6" fmla="*/ 82 w 82"/>
                    <a:gd name="T7" fmla="*/ 186 h 186"/>
                    <a:gd name="T8" fmla="*/ 63 w 82"/>
                    <a:gd name="T9" fmla="*/ 140 h 186"/>
                    <a:gd name="T10" fmla="*/ 61 w 82"/>
                    <a:gd name="T11" fmla="*/ 116 h 186"/>
                    <a:gd name="T12" fmla="*/ 48 w 82"/>
                    <a:gd name="T13" fmla="*/ 78 h 186"/>
                    <a:gd name="T14" fmla="*/ 46 w 82"/>
                    <a:gd name="T15" fmla="*/ 47 h 186"/>
                    <a:gd name="T16" fmla="*/ 52 w 82"/>
                    <a:gd name="T17" fmla="*/ 0 h 186"/>
                    <a:gd name="T18" fmla="*/ 19 w 82"/>
                    <a:gd name="T19" fmla="*/ 0 h 186"/>
                    <a:gd name="T20" fmla="*/ 0 w 82"/>
                    <a:gd name="T21" fmla="*/ 6 h 186"/>
                    <a:gd name="T22" fmla="*/ 0 w 82"/>
                    <a:gd name="T23" fmla="*/ 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186">
                      <a:moveTo>
                        <a:pt x="0" y="6"/>
                      </a:moveTo>
                      <a:lnTo>
                        <a:pt x="27" y="42"/>
                      </a:lnTo>
                      <a:lnTo>
                        <a:pt x="52" y="140"/>
                      </a:lnTo>
                      <a:lnTo>
                        <a:pt x="82" y="186"/>
                      </a:lnTo>
                      <a:lnTo>
                        <a:pt x="63" y="140"/>
                      </a:lnTo>
                      <a:lnTo>
                        <a:pt x="61" y="116"/>
                      </a:lnTo>
                      <a:lnTo>
                        <a:pt x="48" y="78"/>
                      </a:lnTo>
                      <a:lnTo>
                        <a:pt x="46" y="47"/>
                      </a:lnTo>
                      <a:lnTo>
                        <a:pt x="52" y="0"/>
                      </a:ln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8" name="Freeform 104"/>
                <p:cNvSpPr>
                  <a:spLocks/>
                </p:cNvSpPr>
                <p:nvPr/>
              </p:nvSpPr>
              <p:spPr bwMode="auto">
                <a:xfrm>
                  <a:off x="938" y="3530"/>
                  <a:ext cx="9" cy="39"/>
                </a:xfrm>
                <a:custGeom>
                  <a:avLst/>
                  <a:gdLst>
                    <a:gd name="T0" fmla="*/ 12 w 19"/>
                    <a:gd name="T1" fmla="*/ 0 h 80"/>
                    <a:gd name="T2" fmla="*/ 0 w 19"/>
                    <a:gd name="T3" fmla="*/ 51 h 80"/>
                    <a:gd name="T4" fmla="*/ 0 w 19"/>
                    <a:gd name="T5" fmla="*/ 80 h 80"/>
                    <a:gd name="T6" fmla="*/ 19 w 19"/>
                    <a:gd name="T7" fmla="*/ 65 h 80"/>
                    <a:gd name="T8" fmla="*/ 16 w 19"/>
                    <a:gd name="T9" fmla="*/ 25 h 80"/>
                    <a:gd name="T10" fmla="*/ 12 w 19"/>
                    <a:gd name="T11" fmla="*/ 0 h 80"/>
                    <a:gd name="T12" fmla="*/ 12 w 19"/>
                    <a:gd name="T1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80">
                      <a:moveTo>
                        <a:pt x="12" y="0"/>
                      </a:moveTo>
                      <a:lnTo>
                        <a:pt x="0" y="51"/>
                      </a:lnTo>
                      <a:lnTo>
                        <a:pt x="0" y="80"/>
                      </a:lnTo>
                      <a:lnTo>
                        <a:pt x="19" y="65"/>
                      </a:lnTo>
                      <a:lnTo>
                        <a:pt x="16" y="25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9" name="Freeform 105"/>
                <p:cNvSpPr>
                  <a:spLocks/>
                </p:cNvSpPr>
                <p:nvPr/>
              </p:nvSpPr>
              <p:spPr bwMode="auto">
                <a:xfrm>
                  <a:off x="945" y="3578"/>
                  <a:ext cx="4" cy="11"/>
                </a:xfrm>
                <a:custGeom>
                  <a:avLst/>
                  <a:gdLst>
                    <a:gd name="T0" fmla="*/ 3 w 7"/>
                    <a:gd name="T1" fmla="*/ 0 h 23"/>
                    <a:gd name="T2" fmla="*/ 0 w 7"/>
                    <a:gd name="T3" fmla="*/ 23 h 23"/>
                    <a:gd name="T4" fmla="*/ 7 w 7"/>
                    <a:gd name="T5" fmla="*/ 21 h 23"/>
                    <a:gd name="T6" fmla="*/ 3 w 7"/>
                    <a:gd name="T7" fmla="*/ 0 h 23"/>
                    <a:gd name="T8" fmla="*/ 3 w 7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3">
                      <a:moveTo>
                        <a:pt x="3" y="0"/>
                      </a:moveTo>
                      <a:lnTo>
                        <a:pt x="0" y="23"/>
                      </a:lnTo>
                      <a:lnTo>
                        <a:pt x="7" y="21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0" name="Freeform 106"/>
                <p:cNvSpPr>
                  <a:spLocks/>
                </p:cNvSpPr>
                <p:nvPr/>
              </p:nvSpPr>
              <p:spPr bwMode="auto">
                <a:xfrm>
                  <a:off x="1028" y="2450"/>
                  <a:ext cx="50" cy="25"/>
                </a:xfrm>
                <a:custGeom>
                  <a:avLst/>
                  <a:gdLst>
                    <a:gd name="T0" fmla="*/ 27 w 101"/>
                    <a:gd name="T1" fmla="*/ 40 h 49"/>
                    <a:gd name="T2" fmla="*/ 59 w 101"/>
                    <a:gd name="T3" fmla="*/ 36 h 49"/>
                    <a:gd name="T4" fmla="*/ 46 w 101"/>
                    <a:gd name="T5" fmla="*/ 26 h 49"/>
                    <a:gd name="T6" fmla="*/ 84 w 101"/>
                    <a:gd name="T7" fmla="*/ 23 h 49"/>
                    <a:gd name="T8" fmla="*/ 87 w 101"/>
                    <a:gd name="T9" fmla="*/ 9 h 49"/>
                    <a:gd name="T10" fmla="*/ 101 w 101"/>
                    <a:gd name="T11" fmla="*/ 32 h 49"/>
                    <a:gd name="T12" fmla="*/ 89 w 101"/>
                    <a:gd name="T13" fmla="*/ 0 h 49"/>
                    <a:gd name="T14" fmla="*/ 51 w 101"/>
                    <a:gd name="T15" fmla="*/ 0 h 49"/>
                    <a:gd name="T16" fmla="*/ 23 w 101"/>
                    <a:gd name="T17" fmla="*/ 13 h 49"/>
                    <a:gd name="T18" fmla="*/ 0 w 101"/>
                    <a:gd name="T19" fmla="*/ 32 h 49"/>
                    <a:gd name="T20" fmla="*/ 34 w 101"/>
                    <a:gd name="T21" fmla="*/ 26 h 49"/>
                    <a:gd name="T22" fmla="*/ 11 w 101"/>
                    <a:gd name="T23" fmla="*/ 49 h 49"/>
                    <a:gd name="T24" fmla="*/ 27 w 101"/>
                    <a:gd name="T25" fmla="*/ 40 h 49"/>
                    <a:gd name="T26" fmla="*/ 27 w 101"/>
                    <a:gd name="T27" fmla="*/ 4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1" h="49">
                      <a:moveTo>
                        <a:pt x="27" y="40"/>
                      </a:moveTo>
                      <a:lnTo>
                        <a:pt x="59" y="36"/>
                      </a:lnTo>
                      <a:lnTo>
                        <a:pt x="46" y="26"/>
                      </a:lnTo>
                      <a:lnTo>
                        <a:pt x="84" y="23"/>
                      </a:lnTo>
                      <a:lnTo>
                        <a:pt x="87" y="9"/>
                      </a:lnTo>
                      <a:lnTo>
                        <a:pt x="101" y="32"/>
                      </a:lnTo>
                      <a:lnTo>
                        <a:pt x="89" y="0"/>
                      </a:lnTo>
                      <a:lnTo>
                        <a:pt x="51" y="0"/>
                      </a:lnTo>
                      <a:lnTo>
                        <a:pt x="23" y="13"/>
                      </a:lnTo>
                      <a:lnTo>
                        <a:pt x="0" y="32"/>
                      </a:lnTo>
                      <a:lnTo>
                        <a:pt x="34" y="26"/>
                      </a:lnTo>
                      <a:lnTo>
                        <a:pt x="11" y="49"/>
                      </a:lnTo>
                      <a:lnTo>
                        <a:pt x="27" y="40"/>
                      </a:lnTo>
                      <a:lnTo>
                        <a:pt x="27" y="4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1" name="Freeform 107"/>
                <p:cNvSpPr>
                  <a:spLocks/>
                </p:cNvSpPr>
                <p:nvPr/>
              </p:nvSpPr>
              <p:spPr bwMode="auto">
                <a:xfrm>
                  <a:off x="1090" y="2440"/>
                  <a:ext cx="80" cy="48"/>
                </a:xfrm>
                <a:custGeom>
                  <a:avLst/>
                  <a:gdLst>
                    <a:gd name="T0" fmla="*/ 0 w 159"/>
                    <a:gd name="T1" fmla="*/ 19 h 95"/>
                    <a:gd name="T2" fmla="*/ 22 w 159"/>
                    <a:gd name="T3" fmla="*/ 21 h 95"/>
                    <a:gd name="T4" fmla="*/ 0 w 159"/>
                    <a:gd name="T5" fmla="*/ 34 h 95"/>
                    <a:gd name="T6" fmla="*/ 41 w 159"/>
                    <a:gd name="T7" fmla="*/ 34 h 95"/>
                    <a:gd name="T8" fmla="*/ 41 w 159"/>
                    <a:gd name="T9" fmla="*/ 42 h 95"/>
                    <a:gd name="T10" fmla="*/ 87 w 159"/>
                    <a:gd name="T11" fmla="*/ 47 h 95"/>
                    <a:gd name="T12" fmla="*/ 55 w 159"/>
                    <a:gd name="T13" fmla="*/ 57 h 95"/>
                    <a:gd name="T14" fmla="*/ 98 w 159"/>
                    <a:gd name="T15" fmla="*/ 78 h 95"/>
                    <a:gd name="T16" fmla="*/ 159 w 159"/>
                    <a:gd name="T17" fmla="*/ 95 h 95"/>
                    <a:gd name="T18" fmla="*/ 108 w 159"/>
                    <a:gd name="T19" fmla="*/ 53 h 95"/>
                    <a:gd name="T20" fmla="*/ 153 w 159"/>
                    <a:gd name="T21" fmla="*/ 63 h 95"/>
                    <a:gd name="T22" fmla="*/ 121 w 159"/>
                    <a:gd name="T23" fmla="*/ 36 h 95"/>
                    <a:gd name="T24" fmla="*/ 76 w 159"/>
                    <a:gd name="T25" fmla="*/ 11 h 95"/>
                    <a:gd name="T26" fmla="*/ 15 w 159"/>
                    <a:gd name="T27" fmla="*/ 0 h 95"/>
                    <a:gd name="T28" fmla="*/ 51 w 159"/>
                    <a:gd name="T29" fmla="*/ 11 h 95"/>
                    <a:gd name="T30" fmla="*/ 24 w 159"/>
                    <a:gd name="T31" fmla="*/ 11 h 95"/>
                    <a:gd name="T32" fmla="*/ 0 w 159"/>
                    <a:gd name="T33" fmla="*/ 19 h 95"/>
                    <a:gd name="T34" fmla="*/ 0 w 159"/>
                    <a:gd name="T35" fmla="*/ 1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9" h="95">
                      <a:moveTo>
                        <a:pt x="0" y="19"/>
                      </a:moveTo>
                      <a:lnTo>
                        <a:pt x="22" y="21"/>
                      </a:lnTo>
                      <a:lnTo>
                        <a:pt x="0" y="34"/>
                      </a:lnTo>
                      <a:lnTo>
                        <a:pt x="41" y="34"/>
                      </a:lnTo>
                      <a:lnTo>
                        <a:pt x="41" y="42"/>
                      </a:lnTo>
                      <a:lnTo>
                        <a:pt x="87" y="47"/>
                      </a:lnTo>
                      <a:lnTo>
                        <a:pt x="55" y="57"/>
                      </a:lnTo>
                      <a:lnTo>
                        <a:pt x="98" y="78"/>
                      </a:lnTo>
                      <a:lnTo>
                        <a:pt x="159" y="95"/>
                      </a:lnTo>
                      <a:lnTo>
                        <a:pt x="108" y="53"/>
                      </a:lnTo>
                      <a:lnTo>
                        <a:pt x="153" y="63"/>
                      </a:lnTo>
                      <a:lnTo>
                        <a:pt x="121" y="36"/>
                      </a:lnTo>
                      <a:lnTo>
                        <a:pt x="76" y="11"/>
                      </a:lnTo>
                      <a:lnTo>
                        <a:pt x="15" y="0"/>
                      </a:lnTo>
                      <a:lnTo>
                        <a:pt x="51" y="11"/>
                      </a:lnTo>
                      <a:lnTo>
                        <a:pt x="24" y="11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2" name="Freeform 108"/>
                <p:cNvSpPr>
                  <a:spLocks/>
                </p:cNvSpPr>
                <p:nvPr/>
              </p:nvSpPr>
              <p:spPr bwMode="auto">
                <a:xfrm>
                  <a:off x="1128" y="2489"/>
                  <a:ext cx="36" cy="36"/>
                </a:xfrm>
                <a:custGeom>
                  <a:avLst/>
                  <a:gdLst>
                    <a:gd name="T0" fmla="*/ 0 w 72"/>
                    <a:gd name="T1" fmla="*/ 0 h 72"/>
                    <a:gd name="T2" fmla="*/ 38 w 72"/>
                    <a:gd name="T3" fmla="*/ 43 h 72"/>
                    <a:gd name="T4" fmla="*/ 72 w 72"/>
                    <a:gd name="T5" fmla="*/ 72 h 72"/>
                    <a:gd name="T6" fmla="*/ 39 w 72"/>
                    <a:gd name="T7" fmla="*/ 28 h 72"/>
                    <a:gd name="T8" fmla="*/ 0 w 72"/>
                    <a:gd name="T9" fmla="*/ 0 h 72"/>
                    <a:gd name="T10" fmla="*/ 0 w 72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72">
                      <a:moveTo>
                        <a:pt x="0" y="0"/>
                      </a:moveTo>
                      <a:lnTo>
                        <a:pt x="38" y="43"/>
                      </a:lnTo>
                      <a:lnTo>
                        <a:pt x="72" y="72"/>
                      </a:lnTo>
                      <a:lnTo>
                        <a:pt x="39" y="2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3" name="Freeform 109"/>
                <p:cNvSpPr>
                  <a:spLocks/>
                </p:cNvSpPr>
                <p:nvPr/>
              </p:nvSpPr>
              <p:spPr bwMode="auto">
                <a:xfrm>
                  <a:off x="1051" y="2472"/>
                  <a:ext cx="57" cy="20"/>
                </a:xfrm>
                <a:custGeom>
                  <a:avLst/>
                  <a:gdLst>
                    <a:gd name="T0" fmla="*/ 0 w 114"/>
                    <a:gd name="T1" fmla="*/ 22 h 39"/>
                    <a:gd name="T2" fmla="*/ 34 w 114"/>
                    <a:gd name="T3" fmla="*/ 19 h 39"/>
                    <a:gd name="T4" fmla="*/ 114 w 114"/>
                    <a:gd name="T5" fmla="*/ 39 h 39"/>
                    <a:gd name="T6" fmla="*/ 68 w 114"/>
                    <a:gd name="T7" fmla="*/ 19 h 39"/>
                    <a:gd name="T8" fmla="*/ 58 w 114"/>
                    <a:gd name="T9" fmla="*/ 0 h 39"/>
                    <a:gd name="T10" fmla="*/ 57 w 114"/>
                    <a:gd name="T11" fmla="*/ 17 h 39"/>
                    <a:gd name="T12" fmla="*/ 26 w 114"/>
                    <a:gd name="T13" fmla="*/ 13 h 39"/>
                    <a:gd name="T14" fmla="*/ 0 w 114"/>
                    <a:gd name="T15" fmla="*/ 22 h 39"/>
                    <a:gd name="T16" fmla="*/ 0 w 114"/>
                    <a:gd name="T17" fmla="*/ 2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39">
                      <a:moveTo>
                        <a:pt x="0" y="22"/>
                      </a:moveTo>
                      <a:lnTo>
                        <a:pt x="34" y="19"/>
                      </a:lnTo>
                      <a:lnTo>
                        <a:pt x="114" y="39"/>
                      </a:lnTo>
                      <a:lnTo>
                        <a:pt x="68" y="19"/>
                      </a:lnTo>
                      <a:lnTo>
                        <a:pt x="58" y="0"/>
                      </a:lnTo>
                      <a:lnTo>
                        <a:pt x="57" y="17"/>
                      </a:lnTo>
                      <a:lnTo>
                        <a:pt x="26" y="13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4" name="Freeform 110"/>
                <p:cNvSpPr>
                  <a:spLocks/>
                </p:cNvSpPr>
                <p:nvPr/>
              </p:nvSpPr>
              <p:spPr bwMode="auto">
                <a:xfrm>
                  <a:off x="1109" y="2503"/>
                  <a:ext cx="90" cy="43"/>
                </a:xfrm>
                <a:custGeom>
                  <a:avLst/>
                  <a:gdLst>
                    <a:gd name="T0" fmla="*/ 0 w 180"/>
                    <a:gd name="T1" fmla="*/ 0 h 86"/>
                    <a:gd name="T2" fmla="*/ 49 w 180"/>
                    <a:gd name="T3" fmla="*/ 25 h 86"/>
                    <a:gd name="T4" fmla="*/ 112 w 180"/>
                    <a:gd name="T5" fmla="*/ 53 h 86"/>
                    <a:gd name="T6" fmla="*/ 133 w 180"/>
                    <a:gd name="T7" fmla="*/ 61 h 86"/>
                    <a:gd name="T8" fmla="*/ 115 w 180"/>
                    <a:gd name="T9" fmla="*/ 40 h 86"/>
                    <a:gd name="T10" fmla="*/ 154 w 180"/>
                    <a:gd name="T11" fmla="*/ 67 h 86"/>
                    <a:gd name="T12" fmla="*/ 180 w 180"/>
                    <a:gd name="T13" fmla="*/ 86 h 86"/>
                    <a:gd name="T14" fmla="*/ 138 w 180"/>
                    <a:gd name="T15" fmla="*/ 69 h 86"/>
                    <a:gd name="T16" fmla="*/ 68 w 180"/>
                    <a:gd name="T17" fmla="*/ 40 h 86"/>
                    <a:gd name="T18" fmla="*/ 32 w 180"/>
                    <a:gd name="T19" fmla="*/ 19 h 86"/>
                    <a:gd name="T20" fmla="*/ 0 w 180"/>
                    <a:gd name="T21" fmla="*/ 0 h 86"/>
                    <a:gd name="T22" fmla="*/ 0 w 180"/>
                    <a:gd name="T23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0" h="86">
                      <a:moveTo>
                        <a:pt x="0" y="0"/>
                      </a:moveTo>
                      <a:lnTo>
                        <a:pt x="49" y="25"/>
                      </a:lnTo>
                      <a:lnTo>
                        <a:pt x="112" y="53"/>
                      </a:lnTo>
                      <a:lnTo>
                        <a:pt x="133" y="61"/>
                      </a:lnTo>
                      <a:lnTo>
                        <a:pt x="115" y="40"/>
                      </a:lnTo>
                      <a:lnTo>
                        <a:pt x="154" y="67"/>
                      </a:lnTo>
                      <a:lnTo>
                        <a:pt x="180" y="86"/>
                      </a:lnTo>
                      <a:lnTo>
                        <a:pt x="138" y="69"/>
                      </a:lnTo>
                      <a:lnTo>
                        <a:pt x="68" y="40"/>
                      </a:lnTo>
                      <a:lnTo>
                        <a:pt x="3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5" name="Freeform 111"/>
                <p:cNvSpPr>
                  <a:spLocks/>
                </p:cNvSpPr>
                <p:nvPr/>
              </p:nvSpPr>
              <p:spPr bwMode="auto">
                <a:xfrm>
                  <a:off x="1035" y="2487"/>
                  <a:ext cx="6" cy="25"/>
                </a:xfrm>
                <a:custGeom>
                  <a:avLst/>
                  <a:gdLst>
                    <a:gd name="T0" fmla="*/ 14 w 14"/>
                    <a:gd name="T1" fmla="*/ 0 h 49"/>
                    <a:gd name="T2" fmla="*/ 0 w 14"/>
                    <a:gd name="T3" fmla="*/ 27 h 49"/>
                    <a:gd name="T4" fmla="*/ 14 w 14"/>
                    <a:gd name="T5" fmla="*/ 49 h 49"/>
                    <a:gd name="T6" fmla="*/ 14 w 14"/>
                    <a:gd name="T7" fmla="*/ 0 h 49"/>
                    <a:gd name="T8" fmla="*/ 14 w 14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9">
                      <a:moveTo>
                        <a:pt x="14" y="0"/>
                      </a:moveTo>
                      <a:lnTo>
                        <a:pt x="0" y="27"/>
                      </a:lnTo>
                      <a:lnTo>
                        <a:pt x="14" y="49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6" name="Freeform 112"/>
                <p:cNvSpPr>
                  <a:spLocks/>
                </p:cNvSpPr>
                <p:nvPr/>
              </p:nvSpPr>
              <p:spPr bwMode="auto">
                <a:xfrm>
                  <a:off x="983" y="2596"/>
                  <a:ext cx="18" cy="25"/>
                </a:xfrm>
                <a:custGeom>
                  <a:avLst/>
                  <a:gdLst>
                    <a:gd name="T0" fmla="*/ 22 w 36"/>
                    <a:gd name="T1" fmla="*/ 0 h 49"/>
                    <a:gd name="T2" fmla="*/ 0 w 36"/>
                    <a:gd name="T3" fmla="*/ 13 h 49"/>
                    <a:gd name="T4" fmla="*/ 19 w 36"/>
                    <a:gd name="T5" fmla="*/ 13 h 49"/>
                    <a:gd name="T6" fmla="*/ 3 w 36"/>
                    <a:gd name="T7" fmla="*/ 49 h 49"/>
                    <a:gd name="T8" fmla="*/ 36 w 36"/>
                    <a:gd name="T9" fmla="*/ 13 h 49"/>
                    <a:gd name="T10" fmla="*/ 24 w 36"/>
                    <a:gd name="T11" fmla="*/ 13 h 49"/>
                    <a:gd name="T12" fmla="*/ 22 w 36"/>
                    <a:gd name="T13" fmla="*/ 0 h 49"/>
                    <a:gd name="T14" fmla="*/ 22 w 36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49">
                      <a:moveTo>
                        <a:pt x="22" y="0"/>
                      </a:moveTo>
                      <a:lnTo>
                        <a:pt x="0" y="13"/>
                      </a:lnTo>
                      <a:lnTo>
                        <a:pt x="19" y="13"/>
                      </a:lnTo>
                      <a:lnTo>
                        <a:pt x="3" y="49"/>
                      </a:lnTo>
                      <a:lnTo>
                        <a:pt x="36" y="13"/>
                      </a:lnTo>
                      <a:lnTo>
                        <a:pt x="24" y="13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7" name="Freeform 113"/>
                <p:cNvSpPr>
                  <a:spLocks/>
                </p:cNvSpPr>
                <p:nvPr/>
              </p:nvSpPr>
              <p:spPr bwMode="auto">
                <a:xfrm>
                  <a:off x="1001" y="2509"/>
                  <a:ext cx="21" cy="38"/>
                </a:xfrm>
                <a:custGeom>
                  <a:avLst/>
                  <a:gdLst>
                    <a:gd name="T0" fmla="*/ 38 w 42"/>
                    <a:gd name="T1" fmla="*/ 0 h 76"/>
                    <a:gd name="T2" fmla="*/ 17 w 42"/>
                    <a:gd name="T3" fmla="*/ 28 h 76"/>
                    <a:gd name="T4" fmla="*/ 0 w 42"/>
                    <a:gd name="T5" fmla="*/ 76 h 76"/>
                    <a:gd name="T6" fmla="*/ 42 w 42"/>
                    <a:gd name="T7" fmla="*/ 47 h 76"/>
                    <a:gd name="T8" fmla="*/ 13 w 42"/>
                    <a:gd name="T9" fmla="*/ 57 h 76"/>
                    <a:gd name="T10" fmla="*/ 23 w 42"/>
                    <a:gd name="T11" fmla="*/ 28 h 76"/>
                    <a:gd name="T12" fmla="*/ 38 w 42"/>
                    <a:gd name="T13" fmla="*/ 0 h 76"/>
                    <a:gd name="T14" fmla="*/ 38 w 42"/>
                    <a:gd name="T1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76">
                      <a:moveTo>
                        <a:pt x="38" y="0"/>
                      </a:moveTo>
                      <a:lnTo>
                        <a:pt x="17" y="28"/>
                      </a:lnTo>
                      <a:lnTo>
                        <a:pt x="0" y="76"/>
                      </a:lnTo>
                      <a:lnTo>
                        <a:pt x="42" y="47"/>
                      </a:lnTo>
                      <a:lnTo>
                        <a:pt x="13" y="57"/>
                      </a:lnTo>
                      <a:lnTo>
                        <a:pt x="23" y="28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8" name="Freeform 114"/>
                <p:cNvSpPr>
                  <a:spLocks/>
                </p:cNvSpPr>
                <p:nvPr/>
              </p:nvSpPr>
              <p:spPr bwMode="auto">
                <a:xfrm>
                  <a:off x="1200" y="2558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29 w 29"/>
                    <a:gd name="T3" fmla="*/ 25 h 37"/>
                    <a:gd name="T4" fmla="*/ 21 w 29"/>
                    <a:gd name="T5" fmla="*/ 37 h 37"/>
                    <a:gd name="T6" fmla="*/ 0 w 29"/>
                    <a:gd name="T7" fmla="*/ 0 h 37"/>
                    <a:gd name="T8" fmla="*/ 0 w 29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29" y="25"/>
                      </a:lnTo>
                      <a:lnTo>
                        <a:pt x="21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9" name="Freeform 115"/>
                <p:cNvSpPr>
                  <a:spLocks/>
                </p:cNvSpPr>
                <p:nvPr/>
              </p:nvSpPr>
              <p:spPr bwMode="auto">
                <a:xfrm>
                  <a:off x="988" y="2814"/>
                  <a:ext cx="45" cy="56"/>
                </a:xfrm>
                <a:custGeom>
                  <a:avLst/>
                  <a:gdLst>
                    <a:gd name="T0" fmla="*/ 89 w 89"/>
                    <a:gd name="T1" fmla="*/ 49 h 112"/>
                    <a:gd name="T2" fmla="*/ 48 w 89"/>
                    <a:gd name="T3" fmla="*/ 0 h 112"/>
                    <a:gd name="T4" fmla="*/ 46 w 89"/>
                    <a:gd name="T5" fmla="*/ 68 h 112"/>
                    <a:gd name="T6" fmla="*/ 25 w 89"/>
                    <a:gd name="T7" fmla="*/ 61 h 112"/>
                    <a:gd name="T8" fmla="*/ 17 w 89"/>
                    <a:gd name="T9" fmla="*/ 76 h 112"/>
                    <a:gd name="T10" fmla="*/ 0 w 89"/>
                    <a:gd name="T11" fmla="*/ 64 h 112"/>
                    <a:gd name="T12" fmla="*/ 19 w 89"/>
                    <a:gd name="T13" fmla="*/ 112 h 112"/>
                    <a:gd name="T14" fmla="*/ 23 w 89"/>
                    <a:gd name="T15" fmla="*/ 85 h 112"/>
                    <a:gd name="T16" fmla="*/ 48 w 89"/>
                    <a:gd name="T17" fmla="*/ 104 h 112"/>
                    <a:gd name="T18" fmla="*/ 50 w 89"/>
                    <a:gd name="T19" fmla="*/ 82 h 112"/>
                    <a:gd name="T20" fmla="*/ 67 w 89"/>
                    <a:gd name="T21" fmla="*/ 83 h 112"/>
                    <a:gd name="T22" fmla="*/ 53 w 89"/>
                    <a:gd name="T23" fmla="*/ 19 h 112"/>
                    <a:gd name="T24" fmla="*/ 89 w 89"/>
                    <a:gd name="T25" fmla="*/ 49 h 112"/>
                    <a:gd name="T26" fmla="*/ 89 w 89"/>
                    <a:gd name="T27" fmla="*/ 4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9" h="112">
                      <a:moveTo>
                        <a:pt x="89" y="49"/>
                      </a:moveTo>
                      <a:lnTo>
                        <a:pt x="48" y="0"/>
                      </a:lnTo>
                      <a:lnTo>
                        <a:pt x="46" y="68"/>
                      </a:lnTo>
                      <a:lnTo>
                        <a:pt x="25" y="61"/>
                      </a:lnTo>
                      <a:lnTo>
                        <a:pt x="17" y="76"/>
                      </a:lnTo>
                      <a:lnTo>
                        <a:pt x="0" y="64"/>
                      </a:lnTo>
                      <a:lnTo>
                        <a:pt x="19" y="112"/>
                      </a:lnTo>
                      <a:lnTo>
                        <a:pt x="23" y="85"/>
                      </a:lnTo>
                      <a:lnTo>
                        <a:pt x="48" y="104"/>
                      </a:lnTo>
                      <a:lnTo>
                        <a:pt x="50" y="82"/>
                      </a:lnTo>
                      <a:lnTo>
                        <a:pt x="67" y="83"/>
                      </a:lnTo>
                      <a:lnTo>
                        <a:pt x="53" y="19"/>
                      </a:lnTo>
                      <a:lnTo>
                        <a:pt x="89" y="49"/>
                      </a:lnTo>
                      <a:lnTo>
                        <a:pt x="89" y="49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0" name="Freeform 116"/>
                <p:cNvSpPr>
                  <a:spLocks/>
                </p:cNvSpPr>
                <p:nvPr/>
              </p:nvSpPr>
              <p:spPr bwMode="auto">
                <a:xfrm>
                  <a:off x="1037" y="2770"/>
                  <a:ext cx="139" cy="364"/>
                </a:xfrm>
                <a:custGeom>
                  <a:avLst/>
                  <a:gdLst>
                    <a:gd name="T0" fmla="*/ 28 w 278"/>
                    <a:gd name="T1" fmla="*/ 0 h 728"/>
                    <a:gd name="T2" fmla="*/ 80 w 278"/>
                    <a:gd name="T3" fmla="*/ 88 h 728"/>
                    <a:gd name="T4" fmla="*/ 186 w 278"/>
                    <a:gd name="T5" fmla="*/ 232 h 728"/>
                    <a:gd name="T6" fmla="*/ 258 w 278"/>
                    <a:gd name="T7" fmla="*/ 481 h 728"/>
                    <a:gd name="T8" fmla="*/ 270 w 278"/>
                    <a:gd name="T9" fmla="*/ 565 h 728"/>
                    <a:gd name="T10" fmla="*/ 278 w 278"/>
                    <a:gd name="T11" fmla="*/ 707 h 728"/>
                    <a:gd name="T12" fmla="*/ 260 w 278"/>
                    <a:gd name="T13" fmla="*/ 685 h 728"/>
                    <a:gd name="T14" fmla="*/ 239 w 278"/>
                    <a:gd name="T15" fmla="*/ 728 h 728"/>
                    <a:gd name="T16" fmla="*/ 207 w 278"/>
                    <a:gd name="T17" fmla="*/ 704 h 728"/>
                    <a:gd name="T18" fmla="*/ 158 w 278"/>
                    <a:gd name="T19" fmla="*/ 447 h 728"/>
                    <a:gd name="T20" fmla="*/ 46 w 278"/>
                    <a:gd name="T21" fmla="*/ 147 h 728"/>
                    <a:gd name="T22" fmla="*/ 0 w 278"/>
                    <a:gd name="T23" fmla="*/ 61 h 728"/>
                    <a:gd name="T24" fmla="*/ 42 w 278"/>
                    <a:gd name="T25" fmla="*/ 97 h 728"/>
                    <a:gd name="T26" fmla="*/ 19 w 278"/>
                    <a:gd name="T27" fmla="*/ 23 h 728"/>
                    <a:gd name="T28" fmla="*/ 28 w 278"/>
                    <a:gd name="T29" fmla="*/ 0 h 728"/>
                    <a:gd name="T30" fmla="*/ 28 w 278"/>
                    <a:gd name="T31" fmla="*/ 0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8" h="728">
                      <a:moveTo>
                        <a:pt x="28" y="0"/>
                      </a:moveTo>
                      <a:lnTo>
                        <a:pt x="80" y="88"/>
                      </a:lnTo>
                      <a:lnTo>
                        <a:pt x="186" y="232"/>
                      </a:lnTo>
                      <a:lnTo>
                        <a:pt x="258" y="481"/>
                      </a:lnTo>
                      <a:lnTo>
                        <a:pt x="270" y="565"/>
                      </a:lnTo>
                      <a:lnTo>
                        <a:pt x="278" y="707"/>
                      </a:lnTo>
                      <a:lnTo>
                        <a:pt x="260" y="685"/>
                      </a:lnTo>
                      <a:lnTo>
                        <a:pt x="239" y="728"/>
                      </a:lnTo>
                      <a:lnTo>
                        <a:pt x="207" y="704"/>
                      </a:lnTo>
                      <a:lnTo>
                        <a:pt x="158" y="447"/>
                      </a:lnTo>
                      <a:lnTo>
                        <a:pt x="46" y="147"/>
                      </a:lnTo>
                      <a:lnTo>
                        <a:pt x="0" y="61"/>
                      </a:lnTo>
                      <a:lnTo>
                        <a:pt x="42" y="97"/>
                      </a:lnTo>
                      <a:lnTo>
                        <a:pt x="19" y="2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1" name="Freeform 117"/>
                <p:cNvSpPr>
                  <a:spLocks/>
                </p:cNvSpPr>
                <p:nvPr/>
              </p:nvSpPr>
              <p:spPr bwMode="auto">
                <a:xfrm>
                  <a:off x="1147" y="2743"/>
                  <a:ext cx="25" cy="128"/>
                </a:xfrm>
                <a:custGeom>
                  <a:avLst/>
                  <a:gdLst>
                    <a:gd name="T0" fmla="*/ 30 w 51"/>
                    <a:gd name="T1" fmla="*/ 0 h 257"/>
                    <a:gd name="T2" fmla="*/ 36 w 51"/>
                    <a:gd name="T3" fmla="*/ 40 h 257"/>
                    <a:gd name="T4" fmla="*/ 11 w 51"/>
                    <a:gd name="T5" fmla="*/ 175 h 257"/>
                    <a:gd name="T6" fmla="*/ 0 w 51"/>
                    <a:gd name="T7" fmla="*/ 257 h 257"/>
                    <a:gd name="T8" fmla="*/ 30 w 51"/>
                    <a:gd name="T9" fmla="*/ 160 h 257"/>
                    <a:gd name="T10" fmla="*/ 51 w 51"/>
                    <a:gd name="T11" fmla="*/ 67 h 257"/>
                    <a:gd name="T12" fmla="*/ 47 w 51"/>
                    <a:gd name="T13" fmla="*/ 27 h 257"/>
                    <a:gd name="T14" fmla="*/ 30 w 51"/>
                    <a:gd name="T15" fmla="*/ 0 h 257"/>
                    <a:gd name="T16" fmla="*/ 30 w 51"/>
                    <a:gd name="T17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257">
                      <a:moveTo>
                        <a:pt x="30" y="0"/>
                      </a:moveTo>
                      <a:lnTo>
                        <a:pt x="36" y="40"/>
                      </a:lnTo>
                      <a:lnTo>
                        <a:pt x="11" y="175"/>
                      </a:lnTo>
                      <a:lnTo>
                        <a:pt x="0" y="257"/>
                      </a:lnTo>
                      <a:lnTo>
                        <a:pt x="30" y="160"/>
                      </a:lnTo>
                      <a:lnTo>
                        <a:pt x="51" y="67"/>
                      </a:lnTo>
                      <a:lnTo>
                        <a:pt x="47" y="27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2" name="Freeform 118"/>
                <p:cNvSpPr>
                  <a:spLocks/>
                </p:cNvSpPr>
                <p:nvPr/>
              </p:nvSpPr>
              <p:spPr bwMode="auto">
                <a:xfrm>
                  <a:off x="833" y="2769"/>
                  <a:ext cx="275" cy="439"/>
                </a:xfrm>
                <a:custGeom>
                  <a:avLst/>
                  <a:gdLst>
                    <a:gd name="T0" fmla="*/ 0 w 550"/>
                    <a:gd name="T1" fmla="*/ 175 h 879"/>
                    <a:gd name="T2" fmla="*/ 80 w 550"/>
                    <a:gd name="T3" fmla="*/ 268 h 879"/>
                    <a:gd name="T4" fmla="*/ 126 w 550"/>
                    <a:gd name="T5" fmla="*/ 318 h 879"/>
                    <a:gd name="T6" fmla="*/ 46 w 550"/>
                    <a:gd name="T7" fmla="*/ 168 h 879"/>
                    <a:gd name="T8" fmla="*/ 126 w 550"/>
                    <a:gd name="T9" fmla="*/ 261 h 879"/>
                    <a:gd name="T10" fmla="*/ 183 w 550"/>
                    <a:gd name="T11" fmla="*/ 255 h 879"/>
                    <a:gd name="T12" fmla="*/ 228 w 550"/>
                    <a:gd name="T13" fmla="*/ 210 h 879"/>
                    <a:gd name="T14" fmla="*/ 244 w 550"/>
                    <a:gd name="T15" fmla="*/ 284 h 879"/>
                    <a:gd name="T16" fmla="*/ 255 w 550"/>
                    <a:gd name="T17" fmla="*/ 394 h 879"/>
                    <a:gd name="T18" fmla="*/ 244 w 550"/>
                    <a:gd name="T19" fmla="*/ 493 h 879"/>
                    <a:gd name="T20" fmla="*/ 217 w 550"/>
                    <a:gd name="T21" fmla="*/ 569 h 879"/>
                    <a:gd name="T22" fmla="*/ 217 w 550"/>
                    <a:gd name="T23" fmla="*/ 630 h 879"/>
                    <a:gd name="T24" fmla="*/ 244 w 550"/>
                    <a:gd name="T25" fmla="*/ 738 h 879"/>
                    <a:gd name="T26" fmla="*/ 244 w 550"/>
                    <a:gd name="T27" fmla="*/ 611 h 879"/>
                    <a:gd name="T28" fmla="*/ 289 w 550"/>
                    <a:gd name="T29" fmla="*/ 725 h 879"/>
                    <a:gd name="T30" fmla="*/ 282 w 550"/>
                    <a:gd name="T31" fmla="*/ 573 h 879"/>
                    <a:gd name="T32" fmla="*/ 346 w 550"/>
                    <a:gd name="T33" fmla="*/ 704 h 879"/>
                    <a:gd name="T34" fmla="*/ 392 w 550"/>
                    <a:gd name="T35" fmla="*/ 879 h 879"/>
                    <a:gd name="T36" fmla="*/ 399 w 550"/>
                    <a:gd name="T37" fmla="*/ 671 h 879"/>
                    <a:gd name="T38" fmla="*/ 350 w 550"/>
                    <a:gd name="T39" fmla="*/ 440 h 879"/>
                    <a:gd name="T40" fmla="*/ 304 w 550"/>
                    <a:gd name="T41" fmla="*/ 255 h 879"/>
                    <a:gd name="T42" fmla="*/ 399 w 550"/>
                    <a:gd name="T43" fmla="*/ 398 h 879"/>
                    <a:gd name="T44" fmla="*/ 550 w 550"/>
                    <a:gd name="T45" fmla="*/ 569 h 879"/>
                    <a:gd name="T46" fmla="*/ 512 w 550"/>
                    <a:gd name="T47" fmla="*/ 455 h 879"/>
                    <a:gd name="T48" fmla="*/ 390 w 550"/>
                    <a:gd name="T49" fmla="*/ 322 h 879"/>
                    <a:gd name="T50" fmla="*/ 301 w 550"/>
                    <a:gd name="T51" fmla="*/ 217 h 879"/>
                    <a:gd name="T52" fmla="*/ 255 w 550"/>
                    <a:gd name="T53" fmla="*/ 122 h 879"/>
                    <a:gd name="T54" fmla="*/ 259 w 550"/>
                    <a:gd name="T55" fmla="*/ 54 h 879"/>
                    <a:gd name="T56" fmla="*/ 278 w 550"/>
                    <a:gd name="T57" fmla="*/ 111 h 879"/>
                    <a:gd name="T58" fmla="*/ 297 w 550"/>
                    <a:gd name="T59" fmla="*/ 61 h 879"/>
                    <a:gd name="T60" fmla="*/ 297 w 550"/>
                    <a:gd name="T61" fmla="*/ 0 h 879"/>
                    <a:gd name="T62" fmla="*/ 255 w 550"/>
                    <a:gd name="T63" fmla="*/ 19 h 879"/>
                    <a:gd name="T64" fmla="*/ 171 w 550"/>
                    <a:gd name="T65" fmla="*/ 46 h 879"/>
                    <a:gd name="T66" fmla="*/ 84 w 550"/>
                    <a:gd name="T67" fmla="*/ 88 h 879"/>
                    <a:gd name="T68" fmla="*/ 8 w 550"/>
                    <a:gd name="T69" fmla="*/ 145 h 879"/>
                    <a:gd name="T70" fmla="*/ 0 w 550"/>
                    <a:gd name="T71" fmla="*/ 175 h 879"/>
                    <a:gd name="T72" fmla="*/ 0 w 550"/>
                    <a:gd name="T73" fmla="*/ 175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50" h="879">
                      <a:moveTo>
                        <a:pt x="0" y="175"/>
                      </a:moveTo>
                      <a:lnTo>
                        <a:pt x="80" y="268"/>
                      </a:lnTo>
                      <a:lnTo>
                        <a:pt x="126" y="318"/>
                      </a:lnTo>
                      <a:lnTo>
                        <a:pt x="46" y="168"/>
                      </a:lnTo>
                      <a:lnTo>
                        <a:pt x="126" y="261"/>
                      </a:lnTo>
                      <a:lnTo>
                        <a:pt x="183" y="255"/>
                      </a:lnTo>
                      <a:lnTo>
                        <a:pt x="228" y="210"/>
                      </a:lnTo>
                      <a:lnTo>
                        <a:pt x="244" y="284"/>
                      </a:lnTo>
                      <a:lnTo>
                        <a:pt x="255" y="394"/>
                      </a:lnTo>
                      <a:lnTo>
                        <a:pt x="244" y="493"/>
                      </a:lnTo>
                      <a:lnTo>
                        <a:pt x="217" y="569"/>
                      </a:lnTo>
                      <a:lnTo>
                        <a:pt x="217" y="630"/>
                      </a:lnTo>
                      <a:lnTo>
                        <a:pt x="244" y="738"/>
                      </a:lnTo>
                      <a:lnTo>
                        <a:pt x="244" y="611"/>
                      </a:lnTo>
                      <a:lnTo>
                        <a:pt x="289" y="725"/>
                      </a:lnTo>
                      <a:lnTo>
                        <a:pt x="282" y="573"/>
                      </a:lnTo>
                      <a:lnTo>
                        <a:pt x="346" y="704"/>
                      </a:lnTo>
                      <a:lnTo>
                        <a:pt x="392" y="879"/>
                      </a:lnTo>
                      <a:lnTo>
                        <a:pt x="399" y="671"/>
                      </a:lnTo>
                      <a:lnTo>
                        <a:pt x="350" y="440"/>
                      </a:lnTo>
                      <a:lnTo>
                        <a:pt x="304" y="255"/>
                      </a:lnTo>
                      <a:lnTo>
                        <a:pt x="399" y="398"/>
                      </a:lnTo>
                      <a:lnTo>
                        <a:pt x="550" y="569"/>
                      </a:lnTo>
                      <a:lnTo>
                        <a:pt x="512" y="455"/>
                      </a:lnTo>
                      <a:lnTo>
                        <a:pt x="390" y="322"/>
                      </a:lnTo>
                      <a:lnTo>
                        <a:pt x="301" y="217"/>
                      </a:lnTo>
                      <a:lnTo>
                        <a:pt x="255" y="122"/>
                      </a:lnTo>
                      <a:lnTo>
                        <a:pt x="259" y="54"/>
                      </a:lnTo>
                      <a:lnTo>
                        <a:pt x="278" y="111"/>
                      </a:lnTo>
                      <a:lnTo>
                        <a:pt x="297" y="61"/>
                      </a:lnTo>
                      <a:lnTo>
                        <a:pt x="297" y="0"/>
                      </a:lnTo>
                      <a:lnTo>
                        <a:pt x="255" y="19"/>
                      </a:lnTo>
                      <a:lnTo>
                        <a:pt x="171" y="46"/>
                      </a:lnTo>
                      <a:lnTo>
                        <a:pt x="84" y="88"/>
                      </a:lnTo>
                      <a:lnTo>
                        <a:pt x="8" y="145"/>
                      </a:lnTo>
                      <a:lnTo>
                        <a:pt x="0" y="175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3" name="Freeform 119"/>
                <p:cNvSpPr>
                  <a:spLocks/>
                </p:cNvSpPr>
                <p:nvPr/>
              </p:nvSpPr>
              <p:spPr bwMode="auto">
                <a:xfrm>
                  <a:off x="837" y="2907"/>
                  <a:ext cx="101" cy="606"/>
                </a:xfrm>
                <a:custGeom>
                  <a:avLst/>
                  <a:gdLst>
                    <a:gd name="T0" fmla="*/ 38 w 201"/>
                    <a:gd name="T1" fmla="*/ 0 h 1213"/>
                    <a:gd name="T2" fmla="*/ 38 w 201"/>
                    <a:gd name="T3" fmla="*/ 65 h 1213"/>
                    <a:gd name="T4" fmla="*/ 0 w 201"/>
                    <a:gd name="T5" fmla="*/ 327 h 1213"/>
                    <a:gd name="T6" fmla="*/ 7 w 201"/>
                    <a:gd name="T7" fmla="*/ 443 h 1213"/>
                    <a:gd name="T8" fmla="*/ 15 w 201"/>
                    <a:gd name="T9" fmla="*/ 576 h 1213"/>
                    <a:gd name="T10" fmla="*/ 23 w 201"/>
                    <a:gd name="T11" fmla="*/ 770 h 1213"/>
                    <a:gd name="T12" fmla="*/ 26 w 201"/>
                    <a:gd name="T13" fmla="*/ 920 h 1213"/>
                    <a:gd name="T14" fmla="*/ 53 w 201"/>
                    <a:gd name="T15" fmla="*/ 1167 h 1213"/>
                    <a:gd name="T16" fmla="*/ 49 w 201"/>
                    <a:gd name="T17" fmla="*/ 1213 h 1213"/>
                    <a:gd name="T18" fmla="*/ 141 w 201"/>
                    <a:gd name="T19" fmla="*/ 1190 h 1213"/>
                    <a:gd name="T20" fmla="*/ 201 w 201"/>
                    <a:gd name="T21" fmla="*/ 1190 h 1213"/>
                    <a:gd name="T22" fmla="*/ 201 w 201"/>
                    <a:gd name="T23" fmla="*/ 1125 h 1213"/>
                    <a:gd name="T24" fmla="*/ 125 w 201"/>
                    <a:gd name="T25" fmla="*/ 1171 h 1213"/>
                    <a:gd name="T26" fmla="*/ 171 w 201"/>
                    <a:gd name="T27" fmla="*/ 1011 h 1213"/>
                    <a:gd name="T28" fmla="*/ 175 w 201"/>
                    <a:gd name="T29" fmla="*/ 958 h 1213"/>
                    <a:gd name="T30" fmla="*/ 148 w 201"/>
                    <a:gd name="T31" fmla="*/ 909 h 1213"/>
                    <a:gd name="T32" fmla="*/ 99 w 201"/>
                    <a:gd name="T33" fmla="*/ 850 h 1213"/>
                    <a:gd name="T34" fmla="*/ 102 w 201"/>
                    <a:gd name="T35" fmla="*/ 812 h 1213"/>
                    <a:gd name="T36" fmla="*/ 163 w 201"/>
                    <a:gd name="T37" fmla="*/ 728 h 1213"/>
                    <a:gd name="T38" fmla="*/ 175 w 201"/>
                    <a:gd name="T39" fmla="*/ 671 h 1213"/>
                    <a:gd name="T40" fmla="*/ 175 w 201"/>
                    <a:gd name="T41" fmla="*/ 633 h 1213"/>
                    <a:gd name="T42" fmla="*/ 160 w 201"/>
                    <a:gd name="T43" fmla="*/ 580 h 1213"/>
                    <a:gd name="T44" fmla="*/ 152 w 201"/>
                    <a:gd name="T45" fmla="*/ 538 h 1213"/>
                    <a:gd name="T46" fmla="*/ 171 w 201"/>
                    <a:gd name="T47" fmla="*/ 481 h 1213"/>
                    <a:gd name="T48" fmla="*/ 163 w 201"/>
                    <a:gd name="T49" fmla="*/ 411 h 1213"/>
                    <a:gd name="T50" fmla="*/ 133 w 201"/>
                    <a:gd name="T51" fmla="*/ 335 h 1213"/>
                    <a:gd name="T52" fmla="*/ 133 w 201"/>
                    <a:gd name="T53" fmla="*/ 289 h 1213"/>
                    <a:gd name="T54" fmla="*/ 156 w 201"/>
                    <a:gd name="T55" fmla="*/ 217 h 1213"/>
                    <a:gd name="T56" fmla="*/ 144 w 201"/>
                    <a:gd name="T57" fmla="*/ 141 h 1213"/>
                    <a:gd name="T58" fmla="*/ 102 w 201"/>
                    <a:gd name="T59" fmla="*/ 65 h 1213"/>
                    <a:gd name="T60" fmla="*/ 38 w 201"/>
                    <a:gd name="T61" fmla="*/ 0 h 1213"/>
                    <a:gd name="T62" fmla="*/ 38 w 201"/>
                    <a:gd name="T63" fmla="*/ 0 h 1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1" h="1213">
                      <a:moveTo>
                        <a:pt x="38" y="0"/>
                      </a:moveTo>
                      <a:lnTo>
                        <a:pt x="38" y="65"/>
                      </a:lnTo>
                      <a:lnTo>
                        <a:pt x="0" y="327"/>
                      </a:lnTo>
                      <a:lnTo>
                        <a:pt x="7" y="443"/>
                      </a:lnTo>
                      <a:lnTo>
                        <a:pt x="15" y="576"/>
                      </a:lnTo>
                      <a:lnTo>
                        <a:pt x="23" y="770"/>
                      </a:lnTo>
                      <a:lnTo>
                        <a:pt x="26" y="920"/>
                      </a:lnTo>
                      <a:lnTo>
                        <a:pt x="53" y="1167"/>
                      </a:lnTo>
                      <a:lnTo>
                        <a:pt x="49" y="1213"/>
                      </a:lnTo>
                      <a:lnTo>
                        <a:pt x="141" y="1190"/>
                      </a:lnTo>
                      <a:lnTo>
                        <a:pt x="201" y="1190"/>
                      </a:lnTo>
                      <a:lnTo>
                        <a:pt x="201" y="1125"/>
                      </a:lnTo>
                      <a:lnTo>
                        <a:pt x="125" y="1171"/>
                      </a:lnTo>
                      <a:lnTo>
                        <a:pt x="171" y="1011"/>
                      </a:lnTo>
                      <a:lnTo>
                        <a:pt x="175" y="958"/>
                      </a:lnTo>
                      <a:lnTo>
                        <a:pt x="148" y="909"/>
                      </a:lnTo>
                      <a:lnTo>
                        <a:pt x="99" y="850"/>
                      </a:lnTo>
                      <a:lnTo>
                        <a:pt x="102" y="812"/>
                      </a:lnTo>
                      <a:lnTo>
                        <a:pt x="163" y="728"/>
                      </a:lnTo>
                      <a:lnTo>
                        <a:pt x="175" y="671"/>
                      </a:lnTo>
                      <a:lnTo>
                        <a:pt x="175" y="633"/>
                      </a:lnTo>
                      <a:lnTo>
                        <a:pt x="160" y="580"/>
                      </a:lnTo>
                      <a:lnTo>
                        <a:pt x="152" y="538"/>
                      </a:lnTo>
                      <a:lnTo>
                        <a:pt x="171" y="481"/>
                      </a:lnTo>
                      <a:lnTo>
                        <a:pt x="163" y="411"/>
                      </a:lnTo>
                      <a:lnTo>
                        <a:pt x="133" y="335"/>
                      </a:lnTo>
                      <a:lnTo>
                        <a:pt x="133" y="289"/>
                      </a:lnTo>
                      <a:lnTo>
                        <a:pt x="156" y="217"/>
                      </a:lnTo>
                      <a:lnTo>
                        <a:pt x="144" y="141"/>
                      </a:lnTo>
                      <a:lnTo>
                        <a:pt x="102" y="65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4" name="Freeform 120"/>
                <p:cNvSpPr>
                  <a:spLocks/>
                </p:cNvSpPr>
                <p:nvPr/>
              </p:nvSpPr>
              <p:spPr bwMode="auto">
                <a:xfrm>
                  <a:off x="966" y="3222"/>
                  <a:ext cx="52" cy="24"/>
                </a:xfrm>
                <a:custGeom>
                  <a:avLst/>
                  <a:gdLst>
                    <a:gd name="T0" fmla="*/ 0 w 103"/>
                    <a:gd name="T1" fmla="*/ 8 h 50"/>
                    <a:gd name="T2" fmla="*/ 42 w 103"/>
                    <a:gd name="T3" fmla="*/ 0 h 50"/>
                    <a:gd name="T4" fmla="*/ 103 w 103"/>
                    <a:gd name="T5" fmla="*/ 0 h 50"/>
                    <a:gd name="T6" fmla="*/ 103 w 103"/>
                    <a:gd name="T7" fmla="*/ 50 h 50"/>
                    <a:gd name="T8" fmla="*/ 42 w 103"/>
                    <a:gd name="T9" fmla="*/ 50 h 50"/>
                    <a:gd name="T10" fmla="*/ 0 w 103"/>
                    <a:gd name="T11" fmla="*/ 50 h 50"/>
                    <a:gd name="T12" fmla="*/ 0 w 103"/>
                    <a:gd name="T13" fmla="*/ 8 h 50"/>
                    <a:gd name="T14" fmla="*/ 0 w 103"/>
                    <a:gd name="T15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50">
                      <a:moveTo>
                        <a:pt x="0" y="8"/>
                      </a:moveTo>
                      <a:lnTo>
                        <a:pt x="42" y="0"/>
                      </a:lnTo>
                      <a:lnTo>
                        <a:pt x="103" y="0"/>
                      </a:lnTo>
                      <a:lnTo>
                        <a:pt x="103" y="50"/>
                      </a:lnTo>
                      <a:lnTo>
                        <a:pt x="42" y="50"/>
                      </a:lnTo>
                      <a:lnTo>
                        <a:pt x="0" y="5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5" name="Freeform 121"/>
                <p:cNvSpPr>
                  <a:spLocks/>
                </p:cNvSpPr>
                <p:nvPr/>
              </p:nvSpPr>
              <p:spPr bwMode="auto">
                <a:xfrm>
                  <a:off x="966" y="3260"/>
                  <a:ext cx="48" cy="141"/>
                </a:xfrm>
                <a:custGeom>
                  <a:avLst/>
                  <a:gdLst>
                    <a:gd name="T0" fmla="*/ 95 w 95"/>
                    <a:gd name="T1" fmla="*/ 0 h 284"/>
                    <a:gd name="T2" fmla="*/ 38 w 95"/>
                    <a:gd name="T3" fmla="*/ 162 h 284"/>
                    <a:gd name="T4" fmla="*/ 0 w 95"/>
                    <a:gd name="T5" fmla="*/ 284 h 284"/>
                    <a:gd name="T6" fmla="*/ 23 w 95"/>
                    <a:gd name="T7" fmla="*/ 84 h 284"/>
                    <a:gd name="T8" fmla="*/ 42 w 95"/>
                    <a:gd name="T9" fmla="*/ 4 h 284"/>
                    <a:gd name="T10" fmla="*/ 95 w 95"/>
                    <a:gd name="T11" fmla="*/ 0 h 284"/>
                    <a:gd name="T12" fmla="*/ 95 w 95"/>
                    <a:gd name="T13" fmla="*/ 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284">
                      <a:moveTo>
                        <a:pt x="95" y="0"/>
                      </a:moveTo>
                      <a:lnTo>
                        <a:pt x="38" y="162"/>
                      </a:lnTo>
                      <a:lnTo>
                        <a:pt x="0" y="284"/>
                      </a:lnTo>
                      <a:lnTo>
                        <a:pt x="23" y="84"/>
                      </a:lnTo>
                      <a:lnTo>
                        <a:pt x="42" y="4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6" name="Freeform 122"/>
                <p:cNvSpPr>
                  <a:spLocks/>
                </p:cNvSpPr>
                <p:nvPr/>
              </p:nvSpPr>
              <p:spPr bwMode="auto">
                <a:xfrm>
                  <a:off x="1038" y="3063"/>
                  <a:ext cx="51" cy="155"/>
                </a:xfrm>
                <a:custGeom>
                  <a:avLst/>
                  <a:gdLst>
                    <a:gd name="T0" fmla="*/ 32 w 101"/>
                    <a:gd name="T1" fmla="*/ 0 h 310"/>
                    <a:gd name="T2" fmla="*/ 40 w 101"/>
                    <a:gd name="T3" fmla="*/ 87 h 310"/>
                    <a:gd name="T4" fmla="*/ 0 w 101"/>
                    <a:gd name="T5" fmla="*/ 310 h 310"/>
                    <a:gd name="T6" fmla="*/ 25 w 101"/>
                    <a:gd name="T7" fmla="*/ 298 h 310"/>
                    <a:gd name="T8" fmla="*/ 101 w 101"/>
                    <a:gd name="T9" fmla="*/ 87 h 310"/>
                    <a:gd name="T10" fmla="*/ 74 w 101"/>
                    <a:gd name="T11" fmla="*/ 68 h 310"/>
                    <a:gd name="T12" fmla="*/ 32 w 101"/>
                    <a:gd name="T13" fmla="*/ 0 h 310"/>
                    <a:gd name="T14" fmla="*/ 32 w 101"/>
                    <a:gd name="T1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" h="310">
                      <a:moveTo>
                        <a:pt x="32" y="0"/>
                      </a:moveTo>
                      <a:lnTo>
                        <a:pt x="40" y="87"/>
                      </a:lnTo>
                      <a:lnTo>
                        <a:pt x="0" y="310"/>
                      </a:lnTo>
                      <a:lnTo>
                        <a:pt x="25" y="298"/>
                      </a:lnTo>
                      <a:lnTo>
                        <a:pt x="101" y="87"/>
                      </a:lnTo>
                      <a:lnTo>
                        <a:pt x="74" y="68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7" name="Freeform 123"/>
                <p:cNvSpPr>
                  <a:spLocks/>
                </p:cNvSpPr>
                <p:nvPr/>
              </p:nvSpPr>
              <p:spPr bwMode="auto">
                <a:xfrm>
                  <a:off x="1046" y="3225"/>
                  <a:ext cx="130" cy="413"/>
                </a:xfrm>
                <a:custGeom>
                  <a:avLst/>
                  <a:gdLst>
                    <a:gd name="T0" fmla="*/ 21 w 261"/>
                    <a:gd name="T1" fmla="*/ 34 h 825"/>
                    <a:gd name="T2" fmla="*/ 21 w 261"/>
                    <a:gd name="T3" fmla="*/ 7 h 825"/>
                    <a:gd name="T4" fmla="*/ 143 w 261"/>
                    <a:gd name="T5" fmla="*/ 0 h 825"/>
                    <a:gd name="T6" fmla="*/ 245 w 261"/>
                    <a:gd name="T7" fmla="*/ 4 h 825"/>
                    <a:gd name="T8" fmla="*/ 249 w 261"/>
                    <a:gd name="T9" fmla="*/ 99 h 825"/>
                    <a:gd name="T10" fmla="*/ 261 w 261"/>
                    <a:gd name="T11" fmla="*/ 587 h 825"/>
                    <a:gd name="T12" fmla="*/ 253 w 261"/>
                    <a:gd name="T13" fmla="*/ 730 h 825"/>
                    <a:gd name="T14" fmla="*/ 211 w 261"/>
                    <a:gd name="T15" fmla="*/ 794 h 825"/>
                    <a:gd name="T16" fmla="*/ 146 w 261"/>
                    <a:gd name="T17" fmla="*/ 825 h 825"/>
                    <a:gd name="T18" fmla="*/ 203 w 261"/>
                    <a:gd name="T19" fmla="*/ 764 h 825"/>
                    <a:gd name="T20" fmla="*/ 203 w 261"/>
                    <a:gd name="T21" fmla="*/ 699 h 825"/>
                    <a:gd name="T22" fmla="*/ 249 w 261"/>
                    <a:gd name="T23" fmla="*/ 625 h 825"/>
                    <a:gd name="T24" fmla="*/ 226 w 261"/>
                    <a:gd name="T25" fmla="*/ 534 h 825"/>
                    <a:gd name="T26" fmla="*/ 230 w 261"/>
                    <a:gd name="T27" fmla="*/ 469 h 825"/>
                    <a:gd name="T28" fmla="*/ 230 w 261"/>
                    <a:gd name="T29" fmla="*/ 393 h 825"/>
                    <a:gd name="T30" fmla="*/ 169 w 261"/>
                    <a:gd name="T31" fmla="*/ 287 h 825"/>
                    <a:gd name="T32" fmla="*/ 97 w 261"/>
                    <a:gd name="T33" fmla="*/ 245 h 825"/>
                    <a:gd name="T34" fmla="*/ 63 w 261"/>
                    <a:gd name="T35" fmla="*/ 152 h 825"/>
                    <a:gd name="T36" fmla="*/ 0 w 261"/>
                    <a:gd name="T37" fmla="*/ 57 h 825"/>
                    <a:gd name="T38" fmla="*/ 21 w 261"/>
                    <a:gd name="T39" fmla="*/ 34 h 825"/>
                    <a:gd name="T40" fmla="*/ 21 w 261"/>
                    <a:gd name="T41" fmla="*/ 34 h 8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61" h="825">
                      <a:moveTo>
                        <a:pt x="21" y="34"/>
                      </a:moveTo>
                      <a:lnTo>
                        <a:pt x="21" y="7"/>
                      </a:lnTo>
                      <a:lnTo>
                        <a:pt x="143" y="0"/>
                      </a:lnTo>
                      <a:lnTo>
                        <a:pt x="245" y="4"/>
                      </a:lnTo>
                      <a:lnTo>
                        <a:pt x="249" y="99"/>
                      </a:lnTo>
                      <a:lnTo>
                        <a:pt x="261" y="587"/>
                      </a:lnTo>
                      <a:lnTo>
                        <a:pt x="253" y="730"/>
                      </a:lnTo>
                      <a:lnTo>
                        <a:pt x="211" y="794"/>
                      </a:lnTo>
                      <a:lnTo>
                        <a:pt x="146" y="825"/>
                      </a:lnTo>
                      <a:lnTo>
                        <a:pt x="203" y="764"/>
                      </a:lnTo>
                      <a:lnTo>
                        <a:pt x="203" y="699"/>
                      </a:lnTo>
                      <a:lnTo>
                        <a:pt x="249" y="625"/>
                      </a:lnTo>
                      <a:lnTo>
                        <a:pt x="226" y="534"/>
                      </a:lnTo>
                      <a:lnTo>
                        <a:pt x="230" y="469"/>
                      </a:lnTo>
                      <a:lnTo>
                        <a:pt x="230" y="393"/>
                      </a:lnTo>
                      <a:lnTo>
                        <a:pt x="169" y="287"/>
                      </a:lnTo>
                      <a:lnTo>
                        <a:pt x="97" y="245"/>
                      </a:lnTo>
                      <a:lnTo>
                        <a:pt x="63" y="152"/>
                      </a:lnTo>
                      <a:lnTo>
                        <a:pt x="0" y="57"/>
                      </a:lnTo>
                      <a:lnTo>
                        <a:pt x="21" y="34"/>
                      </a:lnTo>
                      <a:lnTo>
                        <a:pt x="21" y="34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8" name="Freeform 124"/>
                <p:cNvSpPr>
                  <a:spLocks/>
                </p:cNvSpPr>
                <p:nvPr/>
              </p:nvSpPr>
              <p:spPr bwMode="auto">
                <a:xfrm>
                  <a:off x="1006" y="3288"/>
                  <a:ext cx="35" cy="331"/>
                </a:xfrm>
                <a:custGeom>
                  <a:avLst/>
                  <a:gdLst>
                    <a:gd name="T0" fmla="*/ 59 w 71"/>
                    <a:gd name="T1" fmla="*/ 0 h 662"/>
                    <a:gd name="T2" fmla="*/ 59 w 71"/>
                    <a:gd name="T3" fmla="*/ 147 h 662"/>
                    <a:gd name="T4" fmla="*/ 0 w 71"/>
                    <a:gd name="T5" fmla="*/ 485 h 662"/>
                    <a:gd name="T6" fmla="*/ 12 w 71"/>
                    <a:gd name="T7" fmla="*/ 662 h 662"/>
                    <a:gd name="T8" fmla="*/ 65 w 71"/>
                    <a:gd name="T9" fmla="*/ 436 h 662"/>
                    <a:gd name="T10" fmla="*/ 63 w 71"/>
                    <a:gd name="T11" fmla="*/ 287 h 662"/>
                    <a:gd name="T12" fmla="*/ 71 w 71"/>
                    <a:gd name="T13" fmla="*/ 114 h 662"/>
                    <a:gd name="T14" fmla="*/ 59 w 71"/>
                    <a:gd name="T15" fmla="*/ 0 h 662"/>
                    <a:gd name="T16" fmla="*/ 59 w 71"/>
                    <a:gd name="T17" fmla="*/ 0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662">
                      <a:moveTo>
                        <a:pt x="59" y="0"/>
                      </a:moveTo>
                      <a:lnTo>
                        <a:pt x="59" y="147"/>
                      </a:lnTo>
                      <a:lnTo>
                        <a:pt x="0" y="485"/>
                      </a:lnTo>
                      <a:lnTo>
                        <a:pt x="12" y="662"/>
                      </a:lnTo>
                      <a:lnTo>
                        <a:pt x="65" y="436"/>
                      </a:lnTo>
                      <a:lnTo>
                        <a:pt x="63" y="287"/>
                      </a:lnTo>
                      <a:lnTo>
                        <a:pt x="71" y="114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9" name="Freeform 125"/>
                <p:cNvSpPr>
                  <a:spLocks/>
                </p:cNvSpPr>
                <p:nvPr/>
              </p:nvSpPr>
              <p:spPr bwMode="auto">
                <a:xfrm>
                  <a:off x="972" y="3344"/>
                  <a:ext cx="28" cy="192"/>
                </a:xfrm>
                <a:custGeom>
                  <a:avLst/>
                  <a:gdLst>
                    <a:gd name="T0" fmla="*/ 57 w 57"/>
                    <a:gd name="T1" fmla="*/ 0 h 384"/>
                    <a:gd name="T2" fmla="*/ 11 w 57"/>
                    <a:gd name="T3" fmla="*/ 194 h 384"/>
                    <a:gd name="T4" fmla="*/ 0 w 57"/>
                    <a:gd name="T5" fmla="*/ 384 h 384"/>
                    <a:gd name="T6" fmla="*/ 38 w 57"/>
                    <a:gd name="T7" fmla="*/ 267 h 384"/>
                    <a:gd name="T8" fmla="*/ 57 w 57"/>
                    <a:gd name="T9" fmla="*/ 118 h 384"/>
                    <a:gd name="T10" fmla="*/ 57 w 57"/>
                    <a:gd name="T11" fmla="*/ 0 h 384"/>
                    <a:gd name="T12" fmla="*/ 57 w 57"/>
                    <a:gd name="T13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384">
                      <a:moveTo>
                        <a:pt x="57" y="0"/>
                      </a:moveTo>
                      <a:lnTo>
                        <a:pt x="11" y="194"/>
                      </a:lnTo>
                      <a:lnTo>
                        <a:pt x="0" y="384"/>
                      </a:lnTo>
                      <a:lnTo>
                        <a:pt x="38" y="267"/>
                      </a:lnTo>
                      <a:lnTo>
                        <a:pt x="57" y="118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0" name="Freeform 126"/>
                <p:cNvSpPr>
                  <a:spLocks/>
                </p:cNvSpPr>
                <p:nvPr/>
              </p:nvSpPr>
              <p:spPr bwMode="auto">
                <a:xfrm>
                  <a:off x="1193" y="3201"/>
                  <a:ext cx="42" cy="202"/>
                </a:xfrm>
                <a:custGeom>
                  <a:avLst/>
                  <a:gdLst>
                    <a:gd name="T0" fmla="*/ 0 w 83"/>
                    <a:gd name="T1" fmla="*/ 54 h 405"/>
                    <a:gd name="T2" fmla="*/ 83 w 83"/>
                    <a:gd name="T3" fmla="*/ 0 h 405"/>
                    <a:gd name="T4" fmla="*/ 72 w 83"/>
                    <a:gd name="T5" fmla="*/ 99 h 405"/>
                    <a:gd name="T6" fmla="*/ 72 w 83"/>
                    <a:gd name="T7" fmla="*/ 405 h 405"/>
                    <a:gd name="T8" fmla="*/ 34 w 83"/>
                    <a:gd name="T9" fmla="*/ 153 h 405"/>
                    <a:gd name="T10" fmla="*/ 0 w 83"/>
                    <a:gd name="T11" fmla="*/ 54 h 405"/>
                    <a:gd name="T12" fmla="*/ 0 w 83"/>
                    <a:gd name="T13" fmla="*/ 5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405">
                      <a:moveTo>
                        <a:pt x="0" y="54"/>
                      </a:moveTo>
                      <a:lnTo>
                        <a:pt x="83" y="0"/>
                      </a:lnTo>
                      <a:lnTo>
                        <a:pt x="72" y="99"/>
                      </a:lnTo>
                      <a:lnTo>
                        <a:pt x="72" y="405"/>
                      </a:lnTo>
                      <a:lnTo>
                        <a:pt x="34" y="153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1" name="Freeform 127"/>
                <p:cNvSpPr>
                  <a:spLocks/>
                </p:cNvSpPr>
                <p:nvPr/>
              </p:nvSpPr>
              <p:spPr bwMode="auto">
                <a:xfrm>
                  <a:off x="1191" y="2769"/>
                  <a:ext cx="115" cy="178"/>
                </a:xfrm>
                <a:custGeom>
                  <a:avLst/>
                  <a:gdLst>
                    <a:gd name="T0" fmla="*/ 0 w 228"/>
                    <a:gd name="T1" fmla="*/ 0 h 356"/>
                    <a:gd name="T2" fmla="*/ 30 w 228"/>
                    <a:gd name="T3" fmla="*/ 76 h 356"/>
                    <a:gd name="T4" fmla="*/ 61 w 228"/>
                    <a:gd name="T5" fmla="*/ 326 h 356"/>
                    <a:gd name="T6" fmla="*/ 106 w 228"/>
                    <a:gd name="T7" fmla="*/ 356 h 356"/>
                    <a:gd name="T8" fmla="*/ 99 w 228"/>
                    <a:gd name="T9" fmla="*/ 244 h 356"/>
                    <a:gd name="T10" fmla="*/ 163 w 228"/>
                    <a:gd name="T11" fmla="*/ 92 h 356"/>
                    <a:gd name="T12" fmla="*/ 228 w 228"/>
                    <a:gd name="T13" fmla="*/ 65 h 356"/>
                    <a:gd name="T14" fmla="*/ 179 w 228"/>
                    <a:gd name="T15" fmla="*/ 35 h 356"/>
                    <a:gd name="T16" fmla="*/ 0 w 228"/>
                    <a:gd name="T17" fmla="*/ 0 h 356"/>
                    <a:gd name="T18" fmla="*/ 0 w 228"/>
                    <a:gd name="T19" fmla="*/ 0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8" h="356">
                      <a:moveTo>
                        <a:pt x="0" y="0"/>
                      </a:moveTo>
                      <a:lnTo>
                        <a:pt x="30" y="76"/>
                      </a:lnTo>
                      <a:lnTo>
                        <a:pt x="61" y="326"/>
                      </a:lnTo>
                      <a:lnTo>
                        <a:pt x="106" y="356"/>
                      </a:lnTo>
                      <a:lnTo>
                        <a:pt x="99" y="244"/>
                      </a:lnTo>
                      <a:lnTo>
                        <a:pt x="163" y="92"/>
                      </a:lnTo>
                      <a:lnTo>
                        <a:pt x="228" y="65"/>
                      </a:lnTo>
                      <a:lnTo>
                        <a:pt x="17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2" name="Freeform 128"/>
                <p:cNvSpPr>
                  <a:spLocks/>
                </p:cNvSpPr>
                <p:nvPr/>
              </p:nvSpPr>
              <p:spPr bwMode="auto">
                <a:xfrm>
                  <a:off x="953" y="3663"/>
                  <a:ext cx="102" cy="45"/>
                </a:xfrm>
                <a:custGeom>
                  <a:avLst/>
                  <a:gdLst>
                    <a:gd name="T0" fmla="*/ 0 w 203"/>
                    <a:gd name="T1" fmla="*/ 0 h 91"/>
                    <a:gd name="T2" fmla="*/ 91 w 203"/>
                    <a:gd name="T3" fmla="*/ 38 h 91"/>
                    <a:gd name="T4" fmla="*/ 203 w 203"/>
                    <a:gd name="T5" fmla="*/ 38 h 91"/>
                    <a:gd name="T6" fmla="*/ 45 w 203"/>
                    <a:gd name="T7" fmla="*/ 91 h 91"/>
                    <a:gd name="T8" fmla="*/ 15 w 203"/>
                    <a:gd name="T9" fmla="*/ 91 h 91"/>
                    <a:gd name="T10" fmla="*/ 0 w 203"/>
                    <a:gd name="T11" fmla="*/ 65 h 91"/>
                    <a:gd name="T12" fmla="*/ 0 w 203"/>
                    <a:gd name="T13" fmla="*/ 0 h 91"/>
                    <a:gd name="T14" fmla="*/ 0 w 203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3" h="91">
                      <a:moveTo>
                        <a:pt x="0" y="0"/>
                      </a:moveTo>
                      <a:lnTo>
                        <a:pt x="91" y="38"/>
                      </a:lnTo>
                      <a:lnTo>
                        <a:pt x="203" y="38"/>
                      </a:lnTo>
                      <a:lnTo>
                        <a:pt x="45" y="91"/>
                      </a:lnTo>
                      <a:lnTo>
                        <a:pt x="15" y="91"/>
                      </a:ln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3" name="Freeform 129"/>
                <p:cNvSpPr>
                  <a:spLocks/>
                </p:cNvSpPr>
                <p:nvPr/>
              </p:nvSpPr>
              <p:spPr bwMode="auto">
                <a:xfrm>
                  <a:off x="972" y="3701"/>
                  <a:ext cx="229" cy="57"/>
                </a:xfrm>
                <a:custGeom>
                  <a:avLst/>
                  <a:gdLst>
                    <a:gd name="T0" fmla="*/ 0 w 458"/>
                    <a:gd name="T1" fmla="*/ 65 h 114"/>
                    <a:gd name="T2" fmla="*/ 80 w 458"/>
                    <a:gd name="T3" fmla="*/ 34 h 114"/>
                    <a:gd name="T4" fmla="*/ 207 w 458"/>
                    <a:gd name="T5" fmla="*/ 0 h 114"/>
                    <a:gd name="T6" fmla="*/ 291 w 458"/>
                    <a:gd name="T7" fmla="*/ 50 h 114"/>
                    <a:gd name="T8" fmla="*/ 458 w 458"/>
                    <a:gd name="T9" fmla="*/ 95 h 114"/>
                    <a:gd name="T10" fmla="*/ 313 w 458"/>
                    <a:gd name="T11" fmla="*/ 114 h 114"/>
                    <a:gd name="T12" fmla="*/ 76 w 458"/>
                    <a:gd name="T13" fmla="*/ 99 h 114"/>
                    <a:gd name="T14" fmla="*/ 19 w 458"/>
                    <a:gd name="T15" fmla="*/ 99 h 114"/>
                    <a:gd name="T16" fmla="*/ 0 w 458"/>
                    <a:gd name="T17" fmla="*/ 65 h 114"/>
                    <a:gd name="T18" fmla="*/ 0 w 458"/>
                    <a:gd name="T19" fmla="*/ 65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8" h="114">
                      <a:moveTo>
                        <a:pt x="0" y="65"/>
                      </a:moveTo>
                      <a:lnTo>
                        <a:pt x="80" y="34"/>
                      </a:lnTo>
                      <a:lnTo>
                        <a:pt x="207" y="0"/>
                      </a:lnTo>
                      <a:lnTo>
                        <a:pt x="291" y="50"/>
                      </a:lnTo>
                      <a:lnTo>
                        <a:pt x="458" y="95"/>
                      </a:lnTo>
                      <a:lnTo>
                        <a:pt x="313" y="114"/>
                      </a:lnTo>
                      <a:lnTo>
                        <a:pt x="76" y="99"/>
                      </a:lnTo>
                      <a:lnTo>
                        <a:pt x="19" y="99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4" name="Freeform 130"/>
                <p:cNvSpPr>
                  <a:spLocks/>
                </p:cNvSpPr>
                <p:nvPr/>
              </p:nvSpPr>
              <p:spPr bwMode="auto">
                <a:xfrm>
                  <a:off x="850" y="2936"/>
                  <a:ext cx="52" cy="562"/>
                </a:xfrm>
                <a:custGeom>
                  <a:avLst/>
                  <a:gdLst>
                    <a:gd name="T0" fmla="*/ 31 w 103"/>
                    <a:gd name="T1" fmla="*/ 0 h 1125"/>
                    <a:gd name="T2" fmla="*/ 80 w 103"/>
                    <a:gd name="T3" fmla="*/ 129 h 1125"/>
                    <a:gd name="T4" fmla="*/ 61 w 103"/>
                    <a:gd name="T5" fmla="*/ 285 h 1125"/>
                    <a:gd name="T6" fmla="*/ 88 w 103"/>
                    <a:gd name="T7" fmla="*/ 420 h 1125"/>
                    <a:gd name="T8" fmla="*/ 103 w 103"/>
                    <a:gd name="T9" fmla="*/ 622 h 1125"/>
                    <a:gd name="T10" fmla="*/ 57 w 103"/>
                    <a:gd name="T11" fmla="*/ 781 h 1125"/>
                    <a:gd name="T12" fmla="*/ 57 w 103"/>
                    <a:gd name="T13" fmla="*/ 848 h 1125"/>
                    <a:gd name="T14" fmla="*/ 99 w 103"/>
                    <a:gd name="T15" fmla="*/ 954 h 1125"/>
                    <a:gd name="T16" fmla="*/ 99 w 103"/>
                    <a:gd name="T17" fmla="*/ 1023 h 1125"/>
                    <a:gd name="T18" fmla="*/ 57 w 103"/>
                    <a:gd name="T19" fmla="*/ 1125 h 1125"/>
                    <a:gd name="T20" fmla="*/ 38 w 103"/>
                    <a:gd name="T21" fmla="*/ 1061 h 1125"/>
                    <a:gd name="T22" fmla="*/ 16 w 103"/>
                    <a:gd name="T23" fmla="*/ 781 h 1125"/>
                    <a:gd name="T24" fmla="*/ 16 w 103"/>
                    <a:gd name="T25" fmla="*/ 496 h 1125"/>
                    <a:gd name="T26" fmla="*/ 0 w 103"/>
                    <a:gd name="T27" fmla="*/ 274 h 1125"/>
                    <a:gd name="T28" fmla="*/ 4 w 103"/>
                    <a:gd name="T29" fmla="*/ 152 h 1125"/>
                    <a:gd name="T30" fmla="*/ 31 w 103"/>
                    <a:gd name="T31" fmla="*/ 0 h 1125"/>
                    <a:gd name="T32" fmla="*/ 31 w 103"/>
                    <a:gd name="T33" fmla="*/ 0 h 1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1125">
                      <a:moveTo>
                        <a:pt x="31" y="0"/>
                      </a:moveTo>
                      <a:lnTo>
                        <a:pt x="80" y="129"/>
                      </a:lnTo>
                      <a:lnTo>
                        <a:pt x="61" y="285"/>
                      </a:lnTo>
                      <a:lnTo>
                        <a:pt x="88" y="420"/>
                      </a:lnTo>
                      <a:lnTo>
                        <a:pt x="103" y="622"/>
                      </a:lnTo>
                      <a:lnTo>
                        <a:pt x="57" y="781"/>
                      </a:lnTo>
                      <a:lnTo>
                        <a:pt x="57" y="848"/>
                      </a:lnTo>
                      <a:lnTo>
                        <a:pt x="99" y="954"/>
                      </a:lnTo>
                      <a:lnTo>
                        <a:pt x="99" y="1023"/>
                      </a:lnTo>
                      <a:lnTo>
                        <a:pt x="57" y="1125"/>
                      </a:lnTo>
                      <a:lnTo>
                        <a:pt x="38" y="1061"/>
                      </a:lnTo>
                      <a:lnTo>
                        <a:pt x="16" y="781"/>
                      </a:lnTo>
                      <a:lnTo>
                        <a:pt x="16" y="496"/>
                      </a:lnTo>
                      <a:lnTo>
                        <a:pt x="0" y="274"/>
                      </a:lnTo>
                      <a:lnTo>
                        <a:pt x="4" y="152"/>
                      </a:lnTo>
                      <a:lnTo>
                        <a:pt x="31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5" name="Freeform 131"/>
                <p:cNvSpPr>
                  <a:spLocks/>
                </p:cNvSpPr>
                <p:nvPr/>
              </p:nvSpPr>
              <p:spPr bwMode="auto">
                <a:xfrm>
                  <a:off x="841" y="2775"/>
                  <a:ext cx="137" cy="110"/>
                </a:xfrm>
                <a:custGeom>
                  <a:avLst/>
                  <a:gdLst>
                    <a:gd name="T0" fmla="*/ 0 w 274"/>
                    <a:gd name="T1" fmla="*/ 167 h 220"/>
                    <a:gd name="T2" fmla="*/ 50 w 274"/>
                    <a:gd name="T3" fmla="*/ 220 h 220"/>
                    <a:gd name="T4" fmla="*/ 35 w 274"/>
                    <a:gd name="T5" fmla="*/ 148 h 220"/>
                    <a:gd name="T6" fmla="*/ 88 w 274"/>
                    <a:gd name="T7" fmla="*/ 190 h 220"/>
                    <a:gd name="T8" fmla="*/ 156 w 274"/>
                    <a:gd name="T9" fmla="*/ 198 h 220"/>
                    <a:gd name="T10" fmla="*/ 225 w 274"/>
                    <a:gd name="T11" fmla="*/ 175 h 220"/>
                    <a:gd name="T12" fmla="*/ 221 w 274"/>
                    <a:gd name="T13" fmla="*/ 61 h 220"/>
                    <a:gd name="T14" fmla="*/ 270 w 274"/>
                    <a:gd name="T15" fmla="*/ 38 h 220"/>
                    <a:gd name="T16" fmla="*/ 274 w 274"/>
                    <a:gd name="T17" fmla="*/ 0 h 220"/>
                    <a:gd name="T18" fmla="*/ 221 w 274"/>
                    <a:gd name="T19" fmla="*/ 23 h 220"/>
                    <a:gd name="T20" fmla="*/ 88 w 274"/>
                    <a:gd name="T21" fmla="*/ 76 h 220"/>
                    <a:gd name="T22" fmla="*/ 4 w 274"/>
                    <a:gd name="T23" fmla="*/ 133 h 220"/>
                    <a:gd name="T24" fmla="*/ 0 w 274"/>
                    <a:gd name="T25" fmla="*/ 167 h 220"/>
                    <a:gd name="T26" fmla="*/ 0 w 274"/>
                    <a:gd name="T27" fmla="*/ 167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4" h="220">
                      <a:moveTo>
                        <a:pt x="0" y="167"/>
                      </a:moveTo>
                      <a:lnTo>
                        <a:pt x="50" y="220"/>
                      </a:lnTo>
                      <a:lnTo>
                        <a:pt x="35" y="148"/>
                      </a:lnTo>
                      <a:lnTo>
                        <a:pt x="88" y="190"/>
                      </a:lnTo>
                      <a:lnTo>
                        <a:pt x="156" y="198"/>
                      </a:lnTo>
                      <a:lnTo>
                        <a:pt x="225" y="175"/>
                      </a:lnTo>
                      <a:lnTo>
                        <a:pt x="221" y="61"/>
                      </a:lnTo>
                      <a:lnTo>
                        <a:pt x="270" y="38"/>
                      </a:lnTo>
                      <a:lnTo>
                        <a:pt x="274" y="0"/>
                      </a:lnTo>
                      <a:lnTo>
                        <a:pt x="221" y="23"/>
                      </a:lnTo>
                      <a:lnTo>
                        <a:pt x="88" y="76"/>
                      </a:lnTo>
                      <a:lnTo>
                        <a:pt x="4" y="133"/>
                      </a:lnTo>
                      <a:lnTo>
                        <a:pt x="0" y="167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6" name="Freeform 132"/>
                <p:cNvSpPr>
                  <a:spLocks/>
                </p:cNvSpPr>
                <p:nvPr/>
              </p:nvSpPr>
              <p:spPr bwMode="auto">
                <a:xfrm>
                  <a:off x="962" y="2881"/>
                  <a:ext cx="63" cy="286"/>
                </a:xfrm>
                <a:custGeom>
                  <a:avLst/>
                  <a:gdLst>
                    <a:gd name="T0" fmla="*/ 0 w 125"/>
                    <a:gd name="T1" fmla="*/ 0 h 570"/>
                    <a:gd name="T2" fmla="*/ 11 w 125"/>
                    <a:gd name="T3" fmla="*/ 89 h 570"/>
                    <a:gd name="T4" fmla="*/ 23 w 125"/>
                    <a:gd name="T5" fmla="*/ 279 h 570"/>
                    <a:gd name="T6" fmla="*/ 110 w 125"/>
                    <a:gd name="T7" fmla="*/ 479 h 570"/>
                    <a:gd name="T8" fmla="*/ 125 w 125"/>
                    <a:gd name="T9" fmla="*/ 570 h 570"/>
                    <a:gd name="T10" fmla="*/ 121 w 125"/>
                    <a:gd name="T11" fmla="*/ 462 h 570"/>
                    <a:gd name="T12" fmla="*/ 57 w 125"/>
                    <a:gd name="T13" fmla="*/ 260 h 570"/>
                    <a:gd name="T14" fmla="*/ 26 w 125"/>
                    <a:gd name="T15" fmla="*/ 101 h 570"/>
                    <a:gd name="T16" fmla="*/ 0 w 125"/>
                    <a:gd name="T17" fmla="*/ 0 h 570"/>
                    <a:gd name="T18" fmla="*/ 0 w 125"/>
                    <a:gd name="T19" fmla="*/ 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5" h="570">
                      <a:moveTo>
                        <a:pt x="0" y="0"/>
                      </a:moveTo>
                      <a:lnTo>
                        <a:pt x="11" y="89"/>
                      </a:lnTo>
                      <a:lnTo>
                        <a:pt x="23" y="279"/>
                      </a:lnTo>
                      <a:lnTo>
                        <a:pt x="110" y="479"/>
                      </a:lnTo>
                      <a:lnTo>
                        <a:pt x="125" y="570"/>
                      </a:lnTo>
                      <a:lnTo>
                        <a:pt x="121" y="462"/>
                      </a:lnTo>
                      <a:lnTo>
                        <a:pt x="57" y="260"/>
                      </a:lnTo>
                      <a:lnTo>
                        <a:pt x="26" y="10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7" name="Freeform 133"/>
                <p:cNvSpPr>
                  <a:spLocks/>
                </p:cNvSpPr>
                <p:nvPr/>
              </p:nvSpPr>
              <p:spPr bwMode="auto">
                <a:xfrm>
                  <a:off x="1205" y="2779"/>
                  <a:ext cx="80" cy="120"/>
                </a:xfrm>
                <a:custGeom>
                  <a:avLst/>
                  <a:gdLst>
                    <a:gd name="T0" fmla="*/ 0 w 159"/>
                    <a:gd name="T1" fmla="*/ 0 h 242"/>
                    <a:gd name="T2" fmla="*/ 22 w 159"/>
                    <a:gd name="T3" fmla="*/ 80 h 242"/>
                    <a:gd name="T4" fmla="*/ 49 w 159"/>
                    <a:gd name="T5" fmla="*/ 242 h 242"/>
                    <a:gd name="T6" fmla="*/ 64 w 159"/>
                    <a:gd name="T7" fmla="*/ 96 h 242"/>
                    <a:gd name="T8" fmla="*/ 114 w 159"/>
                    <a:gd name="T9" fmla="*/ 84 h 242"/>
                    <a:gd name="T10" fmla="*/ 159 w 159"/>
                    <a:gd name="T11" fmla="*/ 35 h 242"/>
                    <a:gd name="T12" fmla="*/ 106 w 159"/>
                    <a:gd name="T13" fmla="*/ 19 h 242"/>
                    <a:gd name="T14" fmla="*/ 0 w 159"/>
                    <a:gd name="T15" fmla="*/ 0 h 242"/>
                    <a:gd name="T16" fmla="*/ 0 w 159"/>
                    <a:gd name="T17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9" h="242">
                      <a:moveTo>
                        <a:pt x="0" y="0"/>
                      </a:moveTo>
                      <a:lnTo>
                        <a:pt x="22" y="80"/>
                      </a:lnTo>
                      <a:lnTo>
                        <a:pt x="49" y="242"/>
                      </a:lnTo>
                      <a:lnTo>
                        <a:pt x="64" y="96"/>
                      </a:lnTo>
                      <a:lnTo>
                        <a:pt x="114" y="84"/>
                      </a:lnTo>
                      <a:lnTo>
                        <a:pt x="159" y="35"/>
                      </a:lnTo>
                      <a:lnTo>
                        <a:pt x="106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8" name="Freeform 134"/>
                <p:cNvSpPr>
                  <a:spLocks/>
                </p:cNvSpPr>
                <p:nvPr/>
              </p:nvSpPr>
              <p:spPr bwMode="auto">
                <a:xfrm>
                  <a:off x="1062" y="3233"/>
                  <a:ext cx="99" cy="153"/>
                </a:xfrm>
                <a:custGeom>
                  <a:avLst/>
                  <a:gdLst>
                    <a:gd name="T0" fmla="*/ 0 w 198"/>
                    <a:gd name="T1" fmla="*/ 34 h 306"/>
                    <a:gd name="T2" fmla="*/ 61 w 198"/>
                    <a:gd name="T3" fmla="*/ 171 h 306"/>
                    <a:gd name="T4" fmla="*/ 73 w 198"/>
                    <a:gd name="T5" fmla="*/ 76 h 306"/>
                    <a:gd name="T6" fmla="*/ 152 w 198"/>
                    <a:gd name="T7" fmla="*/ 84 h 306"/>
                    <a:gd name="T8" fmla="*/ 114 w 198"/>
                    <a:gd name="T9" fmla="*/ 205 h 306"/>
                    <a:gd name="T10" fmla="*/ 187 w 198"/>
                    <a:gd name="T11" fmla="*/ 306 h 306"/>
                    <a:gd name="T12" fmla="*/ 198 w 198"/>
                    <a:gd name="T13" fmla="*/ 152 h 306"/>
                    <a:gd name="T14" fmla="*/ 187 w 198"/>
                    <a:gd name="T15" fmla="*/ 4 h 306"/>
                    <a:gd name="T16" fmla="*/ 111 w 198"/>
                    <a:gd name="T17" fmla="*/ 0 h 306"/>
                    <a:gd name="T18" fmla="*/ 16 w 198"/>
                    <a:gd name="T19" fmla="*/ 8 h 306"/>
                    <a:gd name="T20" fmla="*/ 0 w 198"/>
                    <a:gd name="T21" fmla="*/ 34 h 306"/>
                    <a:gd name="T22" fmla="*/ 0 w 198"/>
                    <a:gd name="T23" fmla="*/ 34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306">
                      <a:moveTo>
                        <a:pt x="0" y="34"/>
                      </a:moveTo>
                      <a:lnTo>
                        <a:pt x="61" y="171"/>
                      </a:lnTo>
                      <a:lnTo>
                        <a:pt x="73" y="76"/>
                      </a:lnTo>
                      <a:lnTo>
                        <a:pt x="152" y="84"/>
                      </a:lnTo>
                      <a:lnTo>
                        <a:pt x="114" y="205"/>
                      </a:lnTo>
                      <a:lnTo>
                        <a:pt x="187" y="306"/>
                      </a:lnTo>
                      <a:lnTo>
                        <a:pt x="198" y="152"/>
                      </a:lnTo>
                      <a:lnTo>
                        <a:pt x="187" y="4"/>
                      </a:lnTo>
                      <a:lnTo>
                        <a:pt x="111" y="0"/>
                      </a:lnTo>
                      <a:lnTo>
                        <a:pt x="16" y="8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9" name="Freeform 135"/>
                <p:cNvSpPr>
                  <a:spLocks/>
                </p:cNvSpPr>
                <p:nvPr/>
              </p:nvSpPr>
              <p:spPr bwMode="auto">
                <a:xfrm>
                  <a:off x="1203" y="3222"/>
                  <a:ext cx="23" cy="76"/>
                </a:xfrm>
                <a:custGeom>
                  <a:avLst/>
                  <a:gdLst>
                    <a:gd name="T0" fmla="*/ 0 w 45"/>
                    <a:gd name="T1" fmla="*/ 19 h 152"/>
                    <a:gd name="T2" fmla="*/ 38 w 45"/>
                    <a:gd name="T3" fmla="*/ 152 h 152"/>
                    <a:gd name="T4" fmla="*/ 45 w 45"/>
                    <a:gd name="T5" fmla="*/ 0 h 152"/>
                    <a:gd name="T6" fmla="*/ 0 w 45"/>
                    <a:gd name="T7" fmla="*/ 19 h 152"/>
                    <a:gd name="T8" fmla="*/ 0 w 45"/>
                    <a:gd name="T9" fmla="*/ 19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52">
                      <a:moveTo>
                        <a:pt x="0" y="19"/>
                      </a:moveTo>
                      <a:lnTo>
                        <a:pt x="38" y="152"/>
                      </a:lnTo>
                      <a:lnTo>
                        <a:pt x="45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0" name="Freeform 136"/>
                <p:cNvSpPr>
                  <a:spLocks/>
                </p:cNvSpPr>
                <p:nvPr/>
              </p:nvSpPr>
              <p:spPr bwMode="auto">
                <a:xfrm>
                  <a:off x="981" y="3269"/>
                  <a:ext cx="18" cy="76"/>
                </a:xfrm>
                <a:custGeom>
                  <a:avLst/>
                  <a:gdLst>
                    <a:gd name="T0" fmla="*/ 34 w 34"/>
                    <a:gd name="T1" fmla="*/ 0 h 152"/>
                    <a:gd name="T2" fmla="*/ 7 w 34"/>
                    <a:gd name="T3" fmla="*/ 54 h 152"/>
                    <a:gd name="T4" fmla="*/ 0 w 34"/>
                    <a:gd name="T5" fmla="*/ 152 h 152"/>
                    <a:gd name="T6" fmla="*/ 34 w 34"/>
                    <a:gd name="T7" fmla="*/ 0 h 152"/>
                    <a:gd name="T8" fmla="*/ 34 w 34"/>
                    <a:gd name="T9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52">
                      <a:moveTo>
                        <a:pt x="34" y="0"/>
                      </a:moveTo>
                      <a:lnTo>
                        <a:pt x="7" y="54"/>
                      </a:lnTo>
                      <a:lnTo>
                        <a:pt x="0" y="152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1" name="Freeform 137"/>
                <p:cNvSpPr>
                  <a:spLocks/>
                </p:cNvSpPr>
                <p:nvPr/>
              </p:nvSpPr>
              <p:spPr bwMode="auto">
                <a:xfrm>
                  <a:off x="1169" y="2836"/>
                  <a:ext cx="30" cy="255"/>
                </a:xfrm>
                <a:custGeom>
                  <a:avLst/>
                  <a:gdLst>
                    <a:gd name="T0" fmla="*/ 16 w 61"/>
                    <a:gd name="T1" fmla="*/ 0 h 511"/>
                    <a:gd name="T2" fmla="*/ 0 w 61"/>
                    <a:gd name="T3" fmla="*/ 176 h 511"/>
                    <a:gd name="T4" fmla="*/ 42 w 61"/>
                    <a:gd name="T5" fmla="*/ 511 h 511"/>
                    <a:gd name="T6" fmla="*/ 61 w 61"/>
                    <a:gd name="T7" fmla="*/ 366 h 511"/>
                    <a:gd name="T8" fmla="*/ 61 w 61"/>
                    <a:gd name="T9" fmla="*/ 188 h 511"/>
                    <a:gd name="T10" fmla="*/ 16 w 61"/>
                    <a:gd name="T11" fmla="*/ 0 h 511"/>
                    <a:gd name="T12" fmla="*/ 16 w 61"/>
                    <a:gd name="T13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511">
                      <a:moveTo>
                        <a:pt x="16" y="0"/>
                      </a:moveTo>
                      <a:lnTo>
                        <a:pt x="0" y="176"/>
                      </a:lnTo>
                      <a:lnTo>
                        <a:pt x="42" y="511"/>
                      </a:lnTo>
                      <a:lnTo>
                        <a:pt x="61" y="366"/>
                      </a:lnTo>
                      <a:lnTo>
                        <a:pt x="61" y="188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2" name="Freeform 138"/>
                <p:cNvSpPr>
                  <a:spLocks/>
                </p:cNvSpPr>
                <p:nvPr/>
              </p:nvSpPr>
              <p:spPr bwMode="auto">
                <a:xfrm>
                  <a:off x="1017" y="4457"/>
                  <a:ext cx="83" cy="39"/>
                </a:xfrm>
                <a:custGeom>
                  <a:avLst/>
                  <a:gdLst>
                    <a:gd name="T0" fmla="*/ 13 w 167"/>
                    <a:gd name="T1" fmla="*/ 6 h 78"/>
                    <a:gd name="T2" fmla="*/ 32 w 167"/>
                    <a:gd name="T3" fmla="*/ 17 h 78"/>
                    <a:gd name="T4" fmla="*/ 154 w 167"/>
                    <a:gd name="T5" fmla="*/ 0 h 78"/>
                    <a:gd name="T6" fmla="*/ 167 w 167"/>
                    <a:gd name="T7" fmla="*/ 31 h 78"/>
                    <a:gd name="T8" fmla="*/ 118 w 167"/>
                    <a:gd name="T9" fmla="*/ 78 h 78"/>
                    <a:gd name="T10" fmla="*/ 23 w 167"/>
                    <a:gd name="T11" fmla="*/ 69 h 78"/>
                    <a:gd name="T12" fmla="*/ 0 w 167"/>
                    <a:gd name="T13" fmla="*/ 54 h 78"/>
                    <a:gd name="T14" fmla="*/ 0 w 167"/>
                    <a:gd name="T15" fmla="*/ 35 h 78"/>
                    <a:gd name="T16" fmla="*/ 13 w 167"/>
                    <a:gd name="T17" fmla="*/ 6 h 78"/>
                    <a:gd name="T18" fmla="*/ 13 w 167"/>
                    <a:gd name="T19" fmla="*/ 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78">
                      <a:moveTo>
                        <a:pt x="13" y="6"/>
                      </a:moveTo>
                      <a:lnTo>
                        <a:pt x="32" y="17"/>
                      </a:lnTo>
                      <a:lnTo>
                        <a:pt x="154" y="0"/>
                      </a:lnTo>
                      <a:lnTo>
                        <a:pt x="167" y="31"/>
                      </a:lnTo>
                      <a:lnTo>
                        <a:pt x="118" y="78"/>
                      </a:lnTo>
                      <a:lnTo>
                        <a:pt x="23" y="69"/>
                      </a:lnTo>
                      <a:lnTo>
                        <a:pt x="0" y="54"/>
                      </a:lnTo>
                      <a:lnTo>
                        <a:pt x="0" y="35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3" name="Freeform 139"/>
                <p:cNvSpPr>
                  <a:spLocks/>
                </p:cNvSpPr>
                <p:nvPr/>
              </p:nvSpPr>
              <p:spPr bwMode="auto">
                <a:xfrm>
                  <a:off x="1125" y="4435"/>
                  <a:ext cx="85" cy="34"/>
                </a:xfrm>
                <a:custGeom>
                  <a:avLst/>
                  <a:gdLst>
                    <a:gd name="T0" fmla="*/ 0 w 171"/>
                    <a:gd name="T1" fmla="*/ 0 h 66"/>
                    <a:gd name="T2" fmla="*/ 42 w 171"/>
                    <a:gd name="T3" fmla="*/ 13 h 66"/>
                    <a:gd name="T4" fmla="*/ 83 w 171"/>
                    <a:gd name="T5" fmla="*/ 19 h 66"/>
                    <a:gd name="T6" fmla="*/ 129 w 171"/>
                    <a:gd name="T7" fmla="*/ 7 h 66"/>
                    <a:gd name="T8" fmla="*/ 171 w 171"/>
                    <a:gd name="T9" fmla="*/ 51 h 66"/>
                    <a:gd name="T10" fmla="*/ 161 w 171"/>
                    <a:gd name="T11" fmla="*/ 66 h 66"/>
                    <a:gd name="T12" fmla="*/ 59 w 171"/>
                    <a:gd name="T13" fmla="*/ 60 h 66"/>
                    <a:gd name="T14" fmla="*/ 6 w 171"/>
                    <a:gd name="T15" fmla="*/ 28 h 66"/>
                    <a:gd name="T16" fmla="*/ 0 w 171"/>
                    <a:gd name="T17" fmla="*/ 0 h 66"/>
                    <a:gd name="T18" fmla="*/ 0 w 171"/>
                    <a:gd name="T1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66">
                      <a:moveTo>
                        <a:pt x="0" y="0"/>
                      </a:moveTo>
                      <a:lnTo>
                        <a:pt x="42" y="13"/>
                      </a:lnTo>
                      <a:lnTo>
                        <a:pt x="83" y="19"/>
                      </a:lnTo>
                      <a:lnTo>
                        <a:pt x="129" y="7"/>
                      </a:lnTo>
                      <a:lnTo>
                        <a:pt x="171" y="51"/>
                      </a:lnTo>
                      <a:lnTo>
                        <a:pt x="161" y="66"/>
                      </a:lnTo>
                      <a:lnTo>
                        <a:pt x="59" y="60"/>
                      </a:lnTo>
                      <a:lnTo>
                        <a:pt x="6" y="2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4" name="Freeform 140"/>
                <p:cNvSpPr>
                  <a:spLocks/>
                </p:cNvSpPr>
                <p:nvPr/>
              </p:nvSpPr>
              <p:spPr bwMode="auto">
                <a:xfrm>
                  <a:off x="1025" y="4465"/>
                  <a:ext cx="64" cy="19"/>
                </a:xfrm>
                <a:custGeom>
                  <a:avLst/>
                  <a:gdLst>
                    <a:gd name="T0" fmla="*/ 10 w 128"/>
                    <a:gd name="T1" fmla="*/ 38 h 38"/>
                    <a:gd name="T2" fmla="*/ 84 w 128"/>
                    <a:gd name="T3" fmla="*/ 38 h 38"/>
                    <a:gd name="T4" fmla="*/ 128 w 128"/>
                    <a:gd name="T5" fmla="*/ 5 h 38"/>
                    <a:gd name="T6" fmla="*/ 61 w 128"/>
                    <a:gd name="T7" fmla="*/ 0 h 38"/>
                    <a:gd name="T8" fmla="*/ 15 w 128"/>
                    <a:gd name="T9" fmla="*/ 15 h 38"/>
                    <a:gd name="T10" fmla="*/ 0 w 128"/>
                    <a:gd name="T11" fmla="*/ 17 h 38"/>
                    <a:gd name="T12" fmla="*/ 10 w 128"/>
                    <a:gd name="T13" fmla="*/ 38 h 38"/>
                    <a:gd name="T14" fmla="*/ 10 w 128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38">
                      <a:moveTo>
                        <a:pt x="10" y="38"/>
                      </a:moveTo>
                      <a:lnTo>
                        <a:pt x="84" y="38"/>
                      </a:lnTo>
                      <a:lnTo>
                        <a:pt x="128" y="5"/>
                      </a:lnTo>
                      <a:lnTo>
                        <a:pt x="61" y="0"/>
                      </a:lnTo>
                      <a:lnTo>
                        <a:pt x="15" y="15"/>
                      </a:lnTo>
                      <a:lnTo>
                        <a:pt x="0" y="17"/>
                      </a:lnTo>
                      <a:lnTo>
                        <a:pt x="10" y="38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FF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5" name="Freeform 141"/>
                <p:cNvSpPr>
                  <a:spLocks/>
                </p:cNvSpPr>
                <p:nvPr/>
              </p:nvSpPr>
              <p:spPr bwMode="auto">
                <a:xfrm>
                  <a:off x="1158" y="4446"/>
                  <a:ext cx="46" cy="16"/>
                </a:xfrm>
                <a:custGeom>
                  <a:avLst/>
                  <a:gdLst>
                    <a:gd name="T0" fmla="*/ 0 w 92"/>
                    <a:gd name="T1" fmla="*/ 20 h 32"/>
                    <a:gd name="T2" fmla="*/ 57 w 92"/>
                    <a:gd name="T3" fmla="*/ 0 h 32"/>
                    <a:gd name="T4" fmla="*/ 92 w 92"/>
                    <a:gd name="T5" fmla="*/ 26 h 32"/>
                    <a:gd name="T6" fmla="*/ 65 w 92"/>
                    <a:gd name="T7" fmla="*/ 32 h 32"/>
                    <a:gd name="T8" fmla="*/ 0 w 92"/>
                    <a:gd name="T9" fmla="*/ 20 h 32"/>
                    <a:gd name="T10" fmla="*/ 0 w 92"/>
                    <a:gd name="T11" fmla="*/ 2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">
                      <a:moveTo>
                        <a:pt x="0" y="20"/>
                      </a:moveTo>
                      <a:lnTo>
                        <a:pt x="57" y="0"/>
                      </a:lnTo>
                      <a:lnTo>
                        <a:pt x="92" y="26"/>
                      </a:lnTo>
                      <a:lnTo>
                        <a:pt x="65" y="32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6" name="Freeform 142"/>
                <p:cNvSpPr>
                  <a:spLocks/>
                </p:cNvSpPr>
                <p:nvPr/>
              </p:nvSpPr>
              <p:spPr bwMode="auto">
                <a:xfrm>
                  <a:off x="1200" y="2568"/>
                  <a:ext cx="19" cy="66"/>
                </a:xfrm>
                <a:custGeom>
                  <a:avLst/>
                  <a:gdLst>
                    <a:gd name="T0" fmla="*/ 38 w 38"/>
                    <a:gd name="T1" fmla="*/ 0 h 134"/>
                    <a:gd name="T2" fmla="*/ 27 w 38"/>
                    <a:gd name="T3" fmla="*/ 14 h 134"/>
                    <a:gd name="T4" fmla="*/ 30 w 38"/>
                    <a:gd name="T5" fmla="*/ 50 h 134"/>
                    <a:gd name="T6" fmla="*/ 10 w 38"/>
                    <a:gd name="T7" fmla="*/ 105 h 134"/>
                    <a:gd name="T8" fmla="*/ 0 w 38"/>
                    <a:gd name="T9" fmla="*/ 122 h 134"/>
                    <a:gd name="T10" fmla="*/ 4 w 38"/>
                    <a:gd name="T11" fmla="*/ 134 h 134"/>
                    <a:gd name="T12" fmla="*/ 13 w 38"/>
                    <a:gd name="T13" fmla="*/ 113 h 134"/>
                    <a:gd name="T14" fmla="*/ 32 w 38"/>
                    <a:gd name="T15" fmla="*/ 75 h 134"/>
                    <a:gd name="T16" fmla="*/ 36 w 38"/>
                    <a:gd name="T17" fmla="*/ 29 h 134"/>
                    <a:gd name="T18" fmla="*/ 38 w 38"/>
                    <a:gd name="T19" fmla="*/ 0 h 134"/>
                    <a:gd name="T20" fmla="*/ 38 w 38"/>
                    <a:gd name="T21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134">
                      <a:moveTo>
                        <a:pt x="38" y="0"/>
                      </a:moveTo>
                      <a:lnTo>
                        <a:pt x="27" y="14"/>
                      </a:lnTo>
                      <a:lnTo>
                        <a:pt x="30" y="50"/>
                      </a:lnTo>
                      <a:lnTo>
                        <a:pt x="10" y="105"/>
                      </a:lnTo>
                      <a:lnTo>
                        <a:pt x="0" y="122"/>
                      </a:lnTo>
                      <a:lnTo>
                        <a:pt x="4" y="134"/>
                      </a:lnTo>
                      <a:lnTo>
                        <a:pt x="13" y="113"/>
                      </a:lnTo>
                      <a:lnTo>
                        <a:pt x="32" y="75"/>
                      </a:lnTo>
                      <a:lnTo>
                        <a:pt x="36" y="2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7" name="Freeform 143"/>
                <p:cNvSpPr>
                  <a:spLocks/>
                </p:cNvSpPr>
                <p:nvPr/>
              </p:nvSpPr>
              <p:spPr bwMode="auto">
                <a:xfrm>
                  <a:off x="1039" y="2574"/>
                  <a:ext cx="55" cy="12"/>
                </a:xfrm>
                <a:custGeom>
                  <a:avLst/>
                  <a:gdLst>
                    <a:gd name="T0" fmla="*/ 0 w 108"/>
                    <a:gd name="T1" fmla="*/ 21 h 23"/>
                    <a:gd name="T2" fmla="*/ 13 w 108"/>
                    <a:gd name="T3" fmla="*/ 17 h 23"/>
                    <a:gd name="T4" fmla="*/ 28 w 108"/>
                    <a:gd name="T5" fmla="*/ 11 h 23"/>
                    <a:gd name="T6" fmla="*/ 38 w 108"/>
                    <a:gd name="T7" fmla="*/ 11 h 23"/>
                    <a:gd name="T8" fmla="*/ 51 w 108"/>
                    <a:gd name="T9" fmla="*/ 13 h 23"/>
                    <a:gd name="T10" fmla="*/ 81 w 108"/>
                    <a:gd name="T11" fmla="*/ 15 h 23"/>
                    <a:gd name="T12" fmla="*/ 93 w 108"/>
                    <a:gd name="T13" fmla="*/ 21 h 23"/>
                    <a:gd name="T14" fmla="*/ 89 w 108"/>
                    <a:gd name="T15" fmla="*/ 15 h 23"/>
                    <a:gd name="T16" fmla="*/ 99 w 108"/>
                    <a:gd name="T17" fmla="*/ 21 h 23"/>
                    <a:gd name="T18" fmla="*/ 95 w 108"/>
                    <a:gd name="T19" fmla="*/ 13 h 23"/>
                    <a:gd name="T20" fmla="*/ 106 w 108"/>
                    <a:gd name="T21" fmla="*/ 23 h 23"/>
                    <a:gd name="T22" fmla="*/ 99 w 108"/>
                    <a:gd name="T23" fmla="*/ 13 h 23"/>
                    <a:gd name="T24" fmla="*/ 108 w 108"/>
                    <a:gd name="T25" fmla="*/ 19 h 23"/>
                    <a:gd name="T26" fmla="*/ 106 w 108"/>
                    <a:gd name="T27" fmla="*/ 11 h 23"/>
                    <a:gd name="T28" fmla="*/ 99 w 108"/>
                    <a:gd name="T29" fmla="*/ 7 h 23"/>
                    <a:gd name="T30" fmla="*/ 93 w 108"/>
                    <a:gd name="T31" fmla="*/ 5 h 23"/>
                    <a:gd name="T32" fmla="*/ 78 w 108"/>
                    <a:gd name="T33" fmla="*/ 2 h 23"/>
                    <a:gd name="T34" fmla="*/ 55 w 108"/>
                    <a:gd name="T35" fmla="*/ 0 h 23"/>
                    <a:gd name="T36" fmla="*/ 34 w 108"/>
                    <a:gd name="T37" fmla="*/ 0 h 23"/>
                    <a:gd name="T38" fmla="*/ 17 w 108"/>
                    <a:gd name="T39" fmla="*/ 5 h 23"/>
                    <a:gd name="T40" fmla="*/ 5 w 108"/>
                    <a:gd name="T41" fmla="*/ 15 h 23"/>
                    <a:gd name="T42" fmla="*/ 0 w 108"/>
                    <a:gd name="T43" fmla="*/ 21 h 23"/>
                    <a:gd name="T44" fmla="*/ 0 w 108"/>
                    <a:gd name="T45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8" h="23">
                      <a:moveTo>
                        <a:pt x="0" y="21"/>
                      </a:moveTo>
                      <a:lnTo>
                        <a:pt x="13" y="17"/>
                      </a:lnTo>
                      <a:lnTo>
                        <a:pt x="28" y="11"/>
                      </a:lnTo>
                      <a:lnTo>
                        <a:pt x="38" y="11"/>
                      </a:lnTo>
                      <a:lnTo>
                        <a:pt x="51" y="13"/>
                      </a:lnTo>
                      <a:lnTo>
                        <a:pt x="81" y="15"/>
                      </a:lnTo>
                      <a:lnTo>
                        <a:pt x="93" y="21"/>
                      </a:lnTo>
                      <a:lnTo>
                        <a:pt x="89" y="15"/>
                      </a:lnTo>
                      <a:lnTo>
                        <a:pt x="99" y="21"/>
                      </a:lnTo>
                      <a:lnTo>
                        <a:pt x="95" y="13"/>
                      </a:lnTo>
                      <a:lnTo>
                        <a:pt x="106" y="23"/>
                      </a:lnTo>
                      <a:lnTo>
                        <a:pt x="99" y="13"/>
                      </a:lnTo>
                      <a:lnTo>
                        <a:pt x="108" y="19"/>
                      </a:lnTo>
                      <a:lnTo>
                        <a:pt x="106" y="11"/>
                      </a:lnTo>
                      <a:lnTo>
                        <a:pt x="99" y="7"/>
                      </a:lnTo>
                      <a:lnTo>
                        <a:pt x="93" y="5"/>
                      </a:lnTo>
                      <a:lnTo>
                        <a:pt x="78" y="2"/>
                      </a:lnTo>
                      <a:lnTo>
                        <a:pt x="55" y="0"/>
                      </a:lnTo>
                      <a:lnTo>
                        <a:pt x="34" y="0"/>
                      </a:lnTo>
                      <a:lnTo>
                        <a:pt x="17" y="5"/>
                      </a:lnTo>
                      <a:lnTo>
                        <a:pt x="5" y="15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8" name="Freeform 144"/>
                <p:cNvSpPr>
                  <a:spLocks/>
                </p:cNvSpPr>
                <p:nvPr/>
              </p:nvSpPr>
              <p:spPr bwMode="auto">
                <a:xfrm>
                  <a:off x="1045" y="2591"/>
                  <a:ext cx="40" cy="13"/>
                </a:xfrm>
                <a:custGeom>
                  <a:avLst/>
                  <a:gdLst>
                    <a:gd name="T0" fmla="*/ 67 w 80"/>
                    <a:gd name="T1" fmla="*/ 27 h 27"/>
                    <a:gd name="T2" fmla="*/ 70 w 80"/>
                    <a:gd name="T3" fmla="*/ 23 h 27"/>
                    <a:gd name="T4" fmla="*/ 70 w 80"/>
                    <a:gd name="T5" fmla="*/ 17 h 27"/>
                    <a:gd name="T6" fmla="*/ 67 w 80"/>
                    <a:gd name="T7" fmla="*/ 13 h 27"/>
                    <a:gd name="T8" fmla="*/ 61 w 80"/>
                    <a:gd name="T9" fmla="*/ 10 h 27"/>
                    <a:gd name="T10" fmla="*/ 53 w 80"/>
                    <a:gd name="T11" fmla="*/ 8 h 27"/>
                    <a:gd name="T12" fmla="*/ 46 w 80"/>
                    <a:gd name="T13" fmla="*/ 8 h 27"/>
                    <a:gd name="T14" fmla="*/ 36 w 80"/>
                    <a:gd name="T15" fmla="*/ 8 h 27"/>
                    <a:gd name="T16" fmla="*/ 23 w 80"/>
                    <a:gd name="T17" fmla="*/ 12 h 27"/>
                    <a:gd name="T18" fmla="*/ 19 w 80"/>
                    <a:gd name="T19" fmla="*/ 17 h 27"/>
                    <a:gd name="T20" fmla="*/ 19 w 80"/>
                    <a:gd name="T21" fmla="*/ 23 h 27"/>
                    <a:gd name="T22" fmla="*/ 13 w 80"/>
                    <a:gd name="T23" fmla="*/ 21 h 27"/>
                    <a:gd name="T24" fmla="*/ 0 w 80"/>
                    <a:gd name="T25" fmla="*/ 21 h 27"/>
                    <a:gd name="T26" fmla="*/ 8 w 80"/>
                    <a:gd name="T27" fmla="*/ 17 h 27"/>
                    <a:gd name="T28" fmla="*/ 10 w 80"/>
                    <a:gd name="T29" fmla="*/ 12 h 27"/>
                    <a:gd name="T30" fmla="*/ 21 w 80"/>
                    <a:gd name="T31" fmla="*/ 4 h 27"/>
                    <a:gd name="T32" fmla="*/ 34 w 80"/>
                    <a:gd name="T33" fmla="*/ 0 h 27"/>
                    <a:gd name="T34" fmla="*/ 50 w 80"/>
                    <a:gd name="T35" fmla="*/ 0 h 27"/>
                    <a:gd name="T36" fmla="*/ 61 w 80"/>
                    <a:gd name="T37" fmla="*/ 2 h 27"/>
                    <a:gd name="T38" fmla="*/ 69 w 80"/>
                    <a:gd name="T39" fmla="*/ 8 h 27"/>
                    <a:gd name="T40" fmla="*/ 76 w 80"/>
                    <a:gd name="T41" fmla="*/ 13 h 27"/>
                    <a:gd name="T42" fmla="*/ 80 w 80"/>
                    <a:gd name="T43" fmla="*/ 19 h 27"/>
                    <a:gd name="T44" fmla="*/ 80 w 80"/>
                    <a:gd name="T45" fmla="*/ 25 h 27"/>
                    <a:gd name="T46" fmla="*/ 78 w 80"/>
                    <a:gd name="T47" fmla="*/ 27 h 27"/>
                    <a:gd name="T48" fmla="*/ 67 w 80"/>
                    <a:gd name="T49" fmla="*/ 27 h 27"/>
                    <a:gd name="T50" fmla="*/ 67 w 80"/>
                    <a:gd name="T5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0" h="27">
                      <a:moveTo>
                        <a:pt x="67" y="27"/>
                      </a:moveTo>
                      <a:lnTo>
                        <a:pt x="70" y="23"/>
                      </a:lnTo>
                      <a:lnTo>
                        <a:pt x="70" y="17"/>
                      </a:lnTo>
                      <a:lnTo>
                        <a:pt x="67" y="13"/>
                      </a:lnTo>
                      <a:lnTo>
                        <a:pt x="61" y="10"/>
                      </a:lnTo>
                      <a:lnTo>
                        <a:pt x="53" y="8"/>
                      </a:lnTo>
                      <a:lnTo>
                        <a:pt x="46" y="8"/>
                      </a:lnTo>
                      <a:lnTo>
                        <a:pt x="36" y="8"/>
                      </a:lnTo>
                      <a:lnTo>
                        <a:pt x="23" y="12"/>
                      </a:lnTo>
                      <a:lnTo>
                        <a:pt x="19" y="17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0" y="21"/>
                      </a:lnTo>
                      <a:lnTo>
                        <a:pt x="8" y="17"/>
                      </a:lnTo>
                      <a:lnTo>
                        <a:pt x="10" y="12"/>
                      </a:lnTo>
                      <a:lnTo>
                        <a:pt x="21" y="4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2"/>
                      </a:lnTo>
                      <a:lnTo>
                        <a:pt x="69" y="8"/>
                      </a:lnTo>
                      <a:lnTo>
                        <a:pt x="76" y="13"/>
                      </a:lnTo>
                      <a:lnTo>
                        <a:pt x="80" y="19"/>
                      </a:lnTo>
                      <a:lnTo>
                        <a:pt x="80" y="25"/>
                      </a:lnTo>
                      <a:lnTo>
                        <a:pt x="78" y="27"/>
                      </a:lnTo>
                      <a:lnTo>
                        <a:pt x="67" y="27"/>
                      </a:lnTo>
                      <a:lnTo>
                        <a:pt x="6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9" name="Freeform 145"/>
                <p:cNvSpPr>
                  <a:spLocks/>
                </p:cNvSpPr>
                <p:nvPr/>
              </p:nvSpPr>
              <p:spPr bwMode="auto">
                <a:xfrm>
                  <a:off x="1060" y="2593"/>
                  <a:ext cx="10" cy="11"/>
                </a:xfrm>
                <a:custGeom>
                  <a:avLst/>
                  <a:gdLst>
                    <a:gd name="T0" fmla="*/ 15 w 19"/>
                    <a:gd name="T1" fmla="*/ 7 h 21"/>
                    <a:gd name="T2" fmla="*/ 11 w 19"/>
                    <a:gd name="T3" fmla="*/ 11 h 21"/>
                    <a:gd name="T4" fmla="*/ 5 w 19"/>
                    <a:gd name="T5" fmla="*/ 11 h 21"/>
                    <a:gd name="T6" fmla="*/ 5 w 19"/>
                    <a:gd name="T7" fmla="*/ 21 h 21"/>
                    <a:gd name="T8" fmla="*/ 1 w 19"/>
                    <a:gd name="T9" fmla="*/ 17 h 21"/>
                    <a:gd name="T10" fmla="*/ 0 w 19"/>
                    <a:gd name="T11" fmla="*/ 11 h 21"/>
                    <a:gd name="T12" fmla="*/ 0 w 19"/>
                    <a:gd name="T13" fmla="*/ 6 h 21"/>
                    <a:gd name="T14" fmla="*/ 3 w 19"/>
                    <a:gd name="T15" fmla="*/ 0 h 21"/>
                    <a:gd name="T16" fmla="*/ 11 w 19"/>
                    <a:gd name="T17" fmla="*/ 0 h 21"/>
                    <a:gd name="T18" fmla="*/ 17 w 19"/>
                    <a:gd name="T19" fmla="*/ 0 h 21"/>
                    <a:gd name="T20" fmla="*/ 19 w 19"/>
                    <a:gd name="T21" fmla="*/ 6 h 21"/>
                    <a:gd name="T22" fmla="*/ 15 w 19"/>
                    <a:gd name="T23" fmla="*/ 7 h 21"/>
                    <a:gd name="T24" fmla="*/ 15 w 19"/>
                    <a:gd name="T25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1">
                      <a:moveTo>
                        <a:pt x="15" y="7"/>
                      </a:move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5" y="21"/>
                      </a:lnTo>
                      <a:lnTo>
                        <a:pt x="1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19" y="6"/>
                      </a:lnTo>
                      <a:lnTo>
                        <a:pt x="15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0" name="Freeform 146"/>
                <p:cNvSpPr>
                  <a:spLocks/>
                </p:cNvSpPr>
                <p:nvPr/>
              </p:nvSpPr>
              <p:spPr bwMode="auto">
                <a:xfrm>
                  <a:off x="1060" y="2593"/>
                  <a:ext cx="15" cy="11"/>
                </a:xfrm>
                <a:custGeom>
                  <a:avLst/>
                  <a:gdLst>
                    <a:gd name="T0" fmla="*/ 0 w 28"/>
                    <a:gd name="T1" fmla="*/ 19 h 21"/>
                    <a:gd name="T2" fmla="*/ 11 w 28"/>
                    <a:gd name="T3" fmla="*/ 21 h 21"/>
                    <a:gd name="T4" fmla="*/ 24 w 28"/>
                    <a:gd name="T5" fmla="*/ 21 h 21"/>
                    <a:gd name="T6" fmla="*/ 26 w 28"/>
                    <a:gd name="T7" fmla="*/ 15 h 21"/>
                    <a:gd name="T8" fmla="*/ 28 w 28"/>
                    <a:gd name="T9" fmla="*/ 6 h 21"/>
                    <a:gd name="T10" fmla="*/ 28 w 28"/>
                    <a:gd name="T11" fmla="*/ 0 h 21"/>
                    <a:gd name="T12" fmla="*/ 15 w 28"/>
                    <a:gd name="T13" fmla="*/ 0 h 21"/>
                    <a:gd name="T14" fmla="*/ 17 w 28"/>
                    <a:gd name="T15" fmla="*/ 6 h 21"/>
                    <a:gd name="T16" fmla="*/ 19 w 28"/>
                    <a:gd name="T17" fmla="*/ 9 h 21"/>
                    <a:gd name="T18" fmla="*/ 15 w 28"/>
                    <a:gd name="T19" fmla="*/ 11 h 21"/>
                    <a:gd name="T20" fmla="*/ 13 w 28"/>
                    <a:gd name="T21" fmla="*/ 15 h 21"/>
                    <a:gd name="T22" fmla="*/ 5 w 28"/>
                    <a:gd name="T23" fmla="*/ 13 h 21"/>
                    <a:gd name="T24" fmla="*/ 0 w 28"/>
                    <a:gd name="T25" fmla="*/ 19 h 21"/>
                    <a:gd name="T26" fmla="*/ 0 w 28"/>
                    <a:gd name="T2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21">
                      <a:moveTo>
                        <a:pt x="0" y="19"/>
                      </a:moveTo>
                      <a:lnTo>
                        <a:pt x="11" y="21"/>
                      </a:lnTo>
                      <a:lnTo>
                        <a:pt x="24" y="21"/>
                      </a:lnTo>
                      <a:lnTo>
                        <a:pt x="26" y="15"/>
                      </a:lnTo>
                      <a:lnTo>
                        <a:pt x="28" y="6"/>
                      </a:lnTo>
                      <a:lnTo>
                        <a:pt x="28" y="0"/>
                      </a:lnTo>
                      <a:lnTo>
                        <a:pt x="15" y="0"/>
                      </a:lnTo>
                      <a:lnTo>
                        <a:pt x="17" y="6"/>
                      </a:lnTo>
                      <a:lnTo>
                        <a:pt x="19" y="9"/>
                      </a:lnTo>
                      <a:lnTo>
                        <a:pt x="15" y="11"/>
                      </a:lnTo>
                      <a:lnTo>
                        <a:pt x="13" y="15"/>
                      </a:lnTo>
                      <a:lnTo>
                        <a:pt x="5" y="13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1" name="Freeform 147"/>
                <p:cNvSpPr>
                  <a:spLocks/>
                </p:cNvSpPr>
                <p:nvPr/>
              </p:nvSpPr>
              <p:spPr bwMode="auto">
                <a:xfrm>
                  <a:off x="1123" y="2567"/>
                  <a:ext cx="47" cy="16"/>
                </a:xfrm>
                <a:custGeom>
                  <a:avLst/>
                  <a:gdLst>
                    <a:gd name="T0" fmla="*/ 0 w 93"/>
                    <a:gd name="T1" fmla="*/ 30 h 32"/>
                    <a:gd name="T2" fmla="*/ 4 w 93"/>
                    <a:gd name="T3" fmla="*/ 20 h 32"/>
                    <a:gd name="T4" fmla="*/ 11 w 93"/>
                    <a:gd name="T5" fmla="*/ 17 h 32"/>
                    <a:gd name="T6" fmla="*/ 32 w 93"/>
                    <a:gd name="T7" fmla="*/ 9 h 32"/>
                    <a:gd name="T8" fmla="*/ 53 w 93"/>
                    <a:gd name="T9" fmla="*/ 0 h 32"/>
                    <a:gd name="T10" fmla="*/ 68 w 93"/>
                    <a:gd name="T11" fmla="*/ 0 h 32"/>
                    <a:gd name="T12" fmla="*/ 82 w 93"/>
                    <a:gd name="T13" fmla="*/ 5 h 32"/>
                    <a:gd name="T14" fmla="*/ 93 w 93"/>
                    <a:gd name="T15" fmla="*/ 19 h 32"/>
                    <a:gd name="T16" fmla="*/ 68 w 93"/>
                    <a:gd name="T17" fmla="*/ 9 h 32"/>
                    <a:gd name="T18" fmla="*/ 59 w 93"/>
                    <a:gd name="T19" fmla="*/ 11 h 32"/>
                    <a:gd name="T20" fmla="*/ 46 w 93"/>
                    <a:gd name="T21" fmla="*/ 19 h 32"/>
                    <a:gd name="T22" fmla="*/ 27 w 93"/>
                    <a:gd name="T23" fmla="*/ 22 h 32"/>
                    <a:gd name="T24" fmla="*/ 17 w 93"/>
                    <a:gd name="T25" fmla="*/ 26 h 32"/>
                    <a:gd name="T26" fmla="*/ 21 w 93"/>
                    <a:gd name="T27" fmla="*/ 20 h 32"/>
                    <a:gd name="T28" fmla="*/ 17 w 93"/>
                    <a:gd name="T29" fmla="*/ 22 h 32"/>
                    <a:gd name="T30" fmla="*/ 11 w 93"/>
                    <a:gd name="T31" fmla="*/ 32 h 32"/>
                    <a:gd name="T32" fmla="*/ 13 w 93"/>
                    <a:gd name="T33" fmla="*/ 22 h 32"/>
                    <a:gd name="T34" fmla="*/ 8 w 93"/>
                    <a:gd name="T35" fmla="*/ 32 h 32"/>
                    <a:gd name="T36" fmla="*/ 8 w 93"/>
                    <a:gd name="T37" fmla="*/ 24 h 32"/>
                    <a:gd name="T38" fmla="*/ 4 w 93"/>
                    <a:gd name="T39" fmla="*/ 32 h 32"/>
                    <a:gd name="T40" fmla="*/ 4 w 93"/>
                    <a:gd name="T41" fmla="*/ 26 h 32"/>
                    <a:gd name="T42" fmla="*/ 0 w 93"/>
                    <a:gd name="T43" fmla="*/ 30 h 32"/>
                    <a:gd name="T44" fmla="*/ 0 w 93"/>
                    <a:gd name="T45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3" h="32">
                      <a:moveTo>
                        <a:pt x="0" y="30"/>
                      </a:moveTo>
                      <a:lnTo>
                        <a:pt x="4" y="20"/>
                      </a:lnTo>
                      <a:lnTo>
                        <a:pt x="11" y="17"/>
                      </a:lnTo>
                      <a:lnTo>
                        <a:pt x="32" y="9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2" y="5"/>
                      </a:lnTo>
                      <a:lnTo>
                        <a:pt x="93" y="19"/>
                      </a:lnTo>
                      <a:lnTo>
                        <a:pt x="68" y="9"/>
                      </a:lnTo>
                      <a:lnTo>
                        <a:pt x="59" y="11"/>
                      </a:lnTo>
                      <a:lnTo>
                        <a:pt x="46" y="19"/>
                      </a:lnTo>
                      <a:lnTo>
                        <a:pt x="27" y="22"/>
                      </a:lnTo>
                      <a:lnTo>
                        <a:pt x="17" y="26"/>
                      </a:lnTo>
                      <a:lnTo>
                        <a:pt x="21" y="20"/>
                      </a:lnTo>
                      <a:lnTo>
                        <a:pt x="17" y="22"/>
                      </a:lnTo>
                      <a:lnTo>
                        <a:pt x="11" y="32"/>
                      </a:lnTo>
                      <a:lnTo>
                        <a:pt x="13" y="22"/>
                      </a:lnTo>
                      <a:lnTo>
                        <a:pt x="8" y="32"/>
                      </a:lnTo>
                      <a:lnTo>
                        <a:pt x="8" y="24"/>
                      </a:lnTo>
                      <a:lnTo>
                        <a:pt x="4" y="32"/>
                      </a:lnTo>
                      <a:lnTo>
                        <a:pt x="4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2" name="Freeform 148"/>
                <p:cNvSpPr>
                  <a:spLocks/>
                </p:cNvSpPr>
                <p:nvPr/>
              </p:nvSpPr>
              <p:spPr bwMode="auto">
                <a:xfrm>
                  <a:off x="1130" y="2587"/>
                  <a:ext cx="37" cy="14"/>
                </a:xfrm>
                <a:custGeom>
                  <a:avLst/>
                  <a:gdLst>
                    <a:gd name="T0" fmla="*/ 0 w 74"/>
                    <a:gd name="T1" fmla="*/ 28 h 28"/>
                    <a:gd name="T2" fmla="*/ 0 w 74"/>
                    <a:gd name="T3" fmla="*/ 24 h 28"/>
                    <a:gd name="T4" fmla="*/ 6 w 74"/>
                    <a:gd name="T5" fmla="*/ 15 h 28"/>
                    <a:gd name="T6" fmla="*/ 14 w 74"/>
                    <a:gd name="T7" fmla="*/ 7 h 28"/>
                    <a:gd name="T8" fmla="*/ 29 w 74"/>
                    <a:gd name="T9" fmla="*/ 1 h 28"/>
                    <a:gd name="T10" fmla="*/ 46 w 74"/>
                    <a:gd name="T11" fmla="*/ 0 h 28"/>
                    <a:gd name="T12" fmla="*/ 52 w 74"/>
                    <a:gd name="T13" fmla="*/ 1 h 28"/>
                    <a:gd name="T14" fmla="*/ 61 w 74"/>
                    <a:gd name="T15" fmla="*/ 3 h 28"/>
                    <a:gd name="T16" fmla="*/ 67 w 74"/>
                    <a:gd name="T17" fmla="*/ 11 h 28"/>
                    <a:gd name="T18" fmla="*/ 74 w 74"/>
                    <a:gd name="T19" fmla="*/ 15 h 28"/>
                    <a:gd name="T20" fmla="*/ 65 w 74"/>
                    <a:gd name="T21" fmla="*/ 19 h 28"/>
                    <a:gd name="T22" fmla="*/ 55 w 74"/>
                    <a:gd name="T23" fmla="*/ 20 h 28"/>
                    <a:gd name="T24" fmla="*/ 48 w 74"/>
                    <a:gd name="T25" fmla="*/ 24 h 28"/>
                    <a:gd name="T26" fmla="*/ 55 w 74"/>
                    <a:gd name="T27" fmla="*/ 15 h 28"/>
                    <a:gd name="T28" fmla="*/ 50 w 74"/>
                    <a:gd name="T29" fmla="*/ 9 h 28"/>
                    <a:gd name="T30" fmla="*/ 44 w 74"/>
                    <a:gd name="T31" fmla="*/ 9 h 28"/>
                    <a:gd name="T32" fmla="*/ 31 w 74"/>
                    <a:gd name="T33" fmla="*/ 9 h 28"/>
                    <a:gd name="T34" fmla="*/ 25 w 74"/>
                    <a:gd name="T35" fmla="*/ 15 h 28"/>
                    <a:gd name="T36" fmla="*/ 19 w 74"/>
                    <a:gd name="T37" fmla="*/ 15 h 28"/>
                    <a:gd name="T38" fmla="*/ 17 w 74"/>
                    <a:gd name="T39" fmla="*/ 19 h 28"/>
                    <a:gd name="T40" fmla="*/ 14 w 74"/>
                    <a:gd name="T41" fmla="*/ 13 h 28"/>
                    <a:gd name="T42" fmla="*/ 8 w 74"/>
                    <a:gd name="T43" fmla="*/ 19 h 28"/>
                    <a:gd name="T44" fmla="*/ 6 w 74"/>
                    <a:gd name="T45" fmla="*/ 22 h 28"/>
                    <a:gd name="T46" fmla="*/ 8 w 74"/>
                    <a:gd name="T47" fmla="*/ 28 h 28"/>
                    <a:gd name="T48" fmla="*/ 0 w 74"/>
                    <a:gd name="T49" fmla="*/ 28 h 28"/>
                    <a:gd name="T50" fmla="*/ 0 w 74"/>
                    <a:gd name="T5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4" h="28">
                      <a:moveTo>
                        <a:pt x="0" y="28"/>
                      </a:moveTo>
                      <a:lnTo>
                        <a:pt x="0" y="24"/>
                      </a:lnTo>
                      <a:lnTo>
                        <a:pt x="6" y="15"/>
                      </a:lnTo>
                      <a:lnTo>
                        <a:pt x="14" y="7"/>
                      </a:lnTo>
                      <a:lnTo>
                        <a:pt x="29" y="1"/>
                      </a:lnTo>
                      <a:lnTo>
                        <a:pt x="46" y="0"/>
                      </a:lnTo>
                      <a:lnTo>
                        <a:pt x="52" y="1"/>
                      </a:lnTo>
                      <a:lnTo>
                        <a:pt x="61" y="3"/>
                      </a:lnTo>
                      <a:lnTo>
                        <a:pt x="67" y="11"/>
                      </a:lnTo>
                      <a:lnTo>
                        <a:pt x="74" y="15"/>
                      </a:lnTo>
                      <a:lnTo>
                        <a:pt x="65" y="19"/>
                      </a:lnTo>
                      <a:lnTo>
                        <a:pt x="55" y="20"/>
                      </a:lnTo>
                      <a:lnTo>
                        <a:pt x="48" y="24"/>
                      </a:lnTo>
                      <a:lnTo>
                        <a:pt x="55" y="15"/>
                      </a:lnTo>
                      <a:lnTo>
                        <a:pt x="50" y="9"/>
                      </a:lnTo>
                      <a:lnTo>
                        <a:pt x="44" y="9"/>
                      </a:lnTo>
                      <a:lnTo>
                        <a:pt x="31" y="9"/>
                      </a:lnTo>
                      <a:lnTo>
                        <a:pt x="25" y="15"/>
                      </a:lnTo>
                      <a:lnTo>
                        <a:pt x="19" y="15"/>
                      </a:lnTo>
                      <a:lnTo>
                        <a:pt x="17" y="19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6" y="22"/>
                      </a:lnTo>
                      <a:lnTo>
                        <a:pt x="8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3" name="Freeform 149"/>
                <p:cNvSpPr>
                  <a:spLocks/>
                </p:cNvSpPr>
                <p:nvPr/>
              </p:nvSpPr>
              <p:spPr bwMode="auto">
                <a:xfrm>
                  <a:off x="1135" y="2589"/>
                  <a:ext cx="17" cy="11"/>
                </a:xfrm>
                <a:custGeom>
                  <a:avLst/>
                  <a:gdLst>
                    <a:gd name="T0" fmla="*/ 15 w 32"/>
                    <a:gd name="T1" fmla="*/ 6 h 23"/>
                    <a:gd name="T2" fmla="*/ 21 w 32"/>
                    <a:gd name="T3" fmla="*/ 12 h 23"/>
                    <a:gd name="T4" fmla="*/ 15 w 32"/>
                    <a:gd name="T5" fmla="*/ 14 h 23"/>
                    <a:gd name="T6" fmla="*/ 11 w 32"/>
                    <a:gd name="T7" fmla="*/ 17 h 23"/>
                    <a:gd name="T8" fmla="*/ 7 w 32"/>
                    <a:gd name="T9" fmla="*/ 17 h 23"/>
                    <a:gd name="T10" fmla="*/ 4 w 32"/>
                    <a:gd name="T11" fmla="*/ 8 h 23"/>
                    <a:gd name="T12" fmla="*/ 0 w 32"/>
                    <a:gd name="T13" fmla="*/ 10 h 23"/>
                    <a:gd name="T14" fmla="*/ 7 w 32"/>
                    <a:gd name="T15" fmla="*/ 23 h 23"/>
                    <a:gd name="T16" fmla="*/ 28 w 32"/>
                    <a:gd name="T17" fmla="*/ 21 h 23"/>
                    <a:gd name="T18" fmla="*/ 30 w 32"/>
                    <a:gd name="T19" fmla="*/ 16 h 23"/>
                    <a:gd name="T20" fmla="*/ 32 w 32"/>
                    <a:gd name="T21" fmla="*/ 10 h 23"/>
                    <a:gd name="T22" fmla="*/ 32 w 32"/>
                    <a:gd name="T23" fmla="*/ 4 h 23"/>
                    <a:gd name="T24" fmla="*/ 26 w 32"/>
                    <a:gd name="T25" fmla="*/ 0 h 23"/>
                    <a:gd name="T26" fmla="*/ 15 w 32"/>
                    <a:gd name="T27" fmla="*/ 6 h 23"/>
                    <a:gd name="T28" fmla="*/ 15 w 32"/>
                    <a:gd name="T29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23">
                      <a:moveTo>
                        <a:pt x="15" y="6"/>
                      </a:moveTo>
                      <a:lnTo>
                        <a:pt x="21" y="12"/>
                      </a:lnTo>
                      <a:lnTo>
                        <a:pt x="15" y="14"/>
                      </a:lnTo>
                      <a:lnTo>
                        <a:pt x="11" y="17"/>
                      </a:lnTo>
                      <a:lnTo>
                        <a:pt x="7" y="17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7" y="23"/>
                      </a:lnTo>
                      <a:lnTo>
                        <a:pt x="28" y="21"/>
                      </a:lnTo>
                      <a:lnTo>
                        <a:pt x="30" y="16"/>
                      </a:lnTo>
                      <a:lnTo>
                        <a:pt x="32" y="10"/>
                      </a:lnTo>
                      <a:lnTo>
                        <a:pt x="32" y="4"/>
                      </a:lnTo>
                      <a:lnTo>
                        <a:pt x="26" y="0"/>
                      </a:lnTo>
                      <a:lnTo>
                        <a:pt x="15" y="6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4" name="Freeform 150"/>
                <p:cNvSpPr>
                  <a:spLocks/>
                </p:cNvSpPr>
                <p:nvPr/>
              </p:nvSpPr>
              <p:spPr bwMode="auto">
                <a:xfrm>
                  <a:off x="1089" y="2649"/>
                  <a:ext cx="40" cy="9"/>
                </a:xfrm>
                <a:custGeom>
                  <a:avLst/>
                  <a:gdLst>
                    <a:gd name="T0" fmla="*/ 0 w 79"/>
                    <a:gd name="T1" fmla="*/ 8 h 19"/>
                    <a:gd name="T2" fmla="*/ 5 w 79"/>
                    <a:gd name="T3" fmla="*/ 8 h 19"/>
                    <a:gd name="T4" fmla="*/ 11 w 79"/>
                    <a:gd name="T5" fmla="*/ 6 h 19"/>
                    <a:gd name="T6" fmla="*/ 22 w 79"/>
                    <a:gd name="T7" fmla="*/ 2 h 19"/>
                    <a:gd name="T8" fmla="*/ 28 w 79"/>
                    <a:gd name="T9" fmla="*/ 4 h 19"/>
                    <a:gd name="T10" fmla="*/ 41 w 79"/>
                    <a:gd name="T11" fmla="*/ 15 h 19"/>
                    <a:gd name="T12" fmla="*/ 59 w 79"/>
                    <a:gd name="T13" fmla="*/ 13 h 19"/>
                    <a:gd name="T14" fmla="*/ 72 w 79"/>
                    <a:gd name="T15" fmla="*/ 0 h 19"/>
                    <a:gd name="T16" fmla="*/ 79 w 79"/>
                    <a:gd name="T17" fmla="*/ 0 h 19"/>
                    <a:gd name="T18" fmla="*/ 79 w 79"/>
                    <a:gd name="T19" fmla="*/ 6 h 19"/>
                    <a:gd name="T20" fmla="*/ 66 w 79"/>
                    <a:gd name="T21" fmla="*/ 10 h 19"/>
                    <a:gd name="T22" fmla="*/ 59 w 79"/>
                    <a:gd name="T23" fmla="*/ 17 h 19"/>
                    <a:gd name="T24" fmla="*/ 43 w 79"/>
                    <a:gd name="T25" fmla="*/ 19 h 19"/>
                    <a:gd name="T26" fmla="*/ 38 w 79"/>
                    <a:gd name="T27" fmla="*/ 15 h 19"/>
                    <a:gd name="T28" fmla="*/ 28 w 79"/>
                    <a:gd name="T29" fmla="*/ 8 h 19"/>
                    <a:gd name="T30" fmla="*/ 19 w 79"/>
                    <a:gd name="T31" fmla="*/ 8 h 19"/>
                    <a:gd name="T32" fmla="*/ 5 w 79"/>
                    <a:gd name="T33" fmla="*/ 13 h 19"/>
                    <a:gd name="T34" fmla="*/ 2 w 79"/>
                    <a:gd name="T35" fmla="*/ 11 h 19"/>
                    <a:gd name="T36" fmla="*/ 0 w 79"/>
                    <a:gd name="T37" fmla="*/ 8 h 19"/>
                    <a:gd name="T38" fmla="*/ 0 w 79"/>
                    <a:gd name="T39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9" h="19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11" y="6"/>
                      </a:lnTo>
                      <a:lnTo>
                        <a:pt x="22" y="2"/>
                      </a:lnTo>
                      <a:lnTo>
                        <a:pt x="28" y="4"/>
                      </a:lnTo>
                      <a:lnTo>
                        <a:pt x="41" y="15"/>
                      </a:lnTo>
                      <a:lnTo>
                        <a:pt x="59" y="13"/>
                      </a:lnTo>
                      <a:lnTo>
                        <a:pt x="72" y="0"/>
                      </a:lnTo>
                      <a:lnTo>
                        <a:pt x="79" y="0"/>
                      </a:lnTo>
                      <a:lnTo>
                        <a:pt x="79" y="6"/>
                      </a:lnTo>
                      <a:lnTo>
                        <a:pt x="66" y="10"/>
                      </a:lnTo>
                      <a:lnTo>
                        <a:pt x="59" y="17"/>
                      </a:lnTo>
                      <a:lnTo>
                        <a:pt x="43" y="19"/>
                      </a:lnTo>
                      <a:lnTo>
                        <a:pt x="38" y="15"/>
                      </a:lnTo>
                      <a:lnTo>
                        <a:pt x="28" y="8"/>
                      </a:lnTo>
                      <a:lnTo>
                        <a:pt x="19" y="8"/>
                      </a:lnTo>
                      <a:lnTo>
                        <a:pt x="5" y="13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5" name="Freeform 151"/>
                <p:cNvSpPr>
                  <a:spLocks/>
                </p:cNvSpPr>
                <p:nvPr/>
              </p:nvSpPr>
              <p:spPr bwMode="auto">
                <a:xfrm>
                  <a:off x="1135" y="2632"/>
                  <a:ext cx="13" cy="17"/>
                </a:xfrm>
                <a:custGeom>
                  <a:avLst/>
                  <a:gdLst>
                    <a:gd name="T0" fmla="*/ 0 w 24"/>
                    <a:gd name="T1" fmla="*/ 30 h 34"/>
                    <a:gd name="T2" fmla="*/ 5 w 24"/>
                    <a:gd name="T3" fmla="*/ 19 h 34"/>
                    <a:gd name="T4" fmla="*/ 0 w 24"/>
                    <a:gd name="T5" fmla="*/ 0 h 34"/>
                    <a:gd name="T6" fmla="*/ 13 w 24"/>
                    <a:gd name="T7" fmla="*/ 15 h 34"/>
                    <a:gd name="T8" fmla="*/ 24 w 24"/>
                    <a:gd name="T9" fmla="*/ 34 h 34"/>
                    <a:gd name="T10" fmla="*/ 11 w 24"/>
                    <a:gd name="T11" fmla="*/ 24 h 34"/>
                    <a:gd name="T12" fmla="*/ 0 w 24"/>
                    <a:gd name="T13" fmla="*/ 30 h 34"/>
                    <a:gd name="T14" fmla="*/ 0 w 24"/>
                    <a:gd name="T15" fmla="*/ 3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34">
                      <a:moveTo>
                        <a:pt x="0" y="30"/>
                      </a:move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13" y="15"/>
                      </a:lnTo>
                      <a:lnTo>
                        <a:pt x="24" y="34"/>
                      </a:lnTo>
                      <a:lnTo>
                        <a:pt x="11" y="24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6" name="Freeform 152"/>
                <p:cNvSpPr>
                  <a:spLocks/>
                </p:cNvSpPr>
                <p:nvPr/>
              </p:nvSpPr>
              <p:spPr bwMode="auto">
                <a:xfrm>
                  <a:off x="1070" y="2672"/>
                  <a:ext cx="78" cy="9"/>
                </a:xfrm>
                <a:custGeom>
                  <a:avLst/>
                  <a:gdLst>
                    <a:gd name="T0" fmla="*/ 1 w 155"/>
                    <a:gd name="T1" fmla="*/ 17 h 17"/>
                    <a:gd name="T2" fmla="*/ 0 w 155"/>
                    <a:gd name="T3" fmla="*/ 11 h 17"/>
                    <a:gd name="T4" fmla="*/ 7 w 155"/>
                    <a:gd name="T5" fmla="*/ 9 h 17"/>
                    <a:gd name="T6" fmla="*/ 22 w 155"/>
                    <a:gd name="T7" fmla="*/ 11 h 17"/>
                    <a:gd name="T8" fmla="*/ 34 w 155"/>
                    <a:gd name="T9" fmla="*/ 13 h 17"/>
                    <a:gd name="T10" fmla="*/ 43 w 155"/>
                    <a:gd name="T11" fmla="*/ 11 h 17"/>
                    <a:gd name="T12" fmla="*/ 62 w 155"/>
                    <a:gd name="T13" fmla="*/ 9 h 17"/>
                    <a:gd name="T14" fmla="*/ 74 w 155"/>
                    <a:gd name="T15" fmla="*/ 9 h 17"/>
                    <a:gd name="T16" fmla="*/ 89 w 155"/>
                    <a:gd name="T17" fmla="*/ 11 h 17"/>
                    <a:gd name="T18" fmla="*/ 100 w 155"/>
                    <a:gd name="T19" fmla="*/ 9 h 17"/>
                    <a:gd name="T20" fmla="*/ 110 w 155"/>
                    <a:gd name="T21" fmla="*/ 5 h 17"/>
                    <a:gd name="T22" fmla="*/ 129 w 155"/>
                    <a:gd name="T23" fmla="*/ 5 h 17"/>
                    <a:gd name="T24" fmla="*/ 135 w 155"/>
                    <a:gd name="T25" fmla="*/ 5 h 17"/>
                    <a:gd name="T26" fmla="*/ 142 w 155"/>
                    <a:gd name="T27" fmla="*/ 1 h 17"/>
                    <a:gd name="T28" fmla="*/ 155 w 155"/>
                    <a:gd name="T29" fmla="*/ 0 h 17"/>
                    <a:gd name="T30" fmla="*/ 152 w 155"/>
                    <a:gd name="T31" fmla="*/ 5 h 17"/>
                    <a:gd name="T32" fmla="*/ 138 w 155"/>
                    <a:gd name="T33" fmla="*/ 11 h 17"/>
                    <a:gd name="T34" fmla="*/ 127 w 155"/>
                    <a:gd name="T35" fmla="*/ 9 h 17"/>
                    <a:gd name="T36" fmla="*/ 112 w 155"/>
                    <a:gd name="T37" fmla="*/ 11 h 17"/>
                    <a:gd name="T38" fmla="*/ 95 w 155"/>
                    <a:gd name="T39" fmla="*/ 15 h 17"/>
                    <a:gd name="T40" fmla="*/ 78 w 155"/>
                    <a:gd name="T41" fmla="*/ 15 h 17"/>
                    <a:gd name="T42" fmla="*/ 64 w 155"/>
                    <a:gd name="T43" fmla="*/ 13 h 17"/>
                    <a:gd name="T44" fmla="*/ 55 w 155"/>
                    <a:gd name="T45" fmla="*/ 13 h 17"/>
                    <a:gd name="T46" fmla="*/ 36 w 155"/>
                    <a:gd name="T47" fmla="*/ 15 h 17"/>
                    <a:gd name="T48" fmla="*/ 24 w 155"/>
                    <a:gd name="T49" fmla="*/ 15 h 17"/>
                    <a:gd name="T50" fmla="*/ 20 w 155"/>
                    <a:gd name="T51" fmla="*/ 17 h 17"/>
                    <a:gd name="T52" fmla="*/ 13 w 155"/>
                    <a:gd name="T53" fmla="*/ 17 h 17"/>
                    <a:gd name="T54" fmla="*/ 1 w 155"/>
                    <a:gd name="T55" fmla="*/ 17 h 17"/>
                    <a:gd name="T56" fmla="*/ 1 w 155"/>
                    <a:gd name="T5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5" h="17">
                      <a:moveTo>
                        <a:pt x="1" y="17"/>
                      </a:moveTo>
                      <a:lnTo>
                        <a:pt x="0" y="11"/>
                      </a:lnTo>
                      <a:lnTo>
                        <a:pt x="7" y="9"/>
                      </a:lnTo>
                      <a:lnTo>
                        <a:pt x="22" y="11"/>
                      </a:lnTo>
                      <a:lnTo>
                        <a:pt x="34" y="13"/>
                      </a:lnTo>
                      <a:lnTo>
                        <a:pt x="43" y="11"/>
                      </a:lnTo>
                      <a:lnTo>
                        <a:pt x="62" y="9"/>
                      </a:lnTo>
                      <a:lnTo>
                        <a:pt x="74" y="9"/>
                      </a:lnTo>
                      <a:lnTo>
                        <a:pt x="89" y="11"/>
                      </a:lnTo>
                      <a:lnTo>
                        <a:pt x="100" y="9"/>
                      </a:lnTo>
                      <a:lnTo>
                        <a:pt x="110" y="5"/>
                      </a:lnTo>
                      <a:lnTo>
                        <a:pt x="129" y="5"/>
                      </a:lnTo>
                      <a:lnTo>
                        <a:pt x="135" y="5"/>
                      </a:lnTo>
                      <a:lnTo>
                        <a:pt x="142" y="1"/>
                      </a:lnTo>
                      <a:lnTo>
                        <a:pt x="155" y="0"/>
                      </a:lnTo>
                      <a:lnTo>
                        <a:pt x="152" y="5"/>
                      </a:lnTo>
                      <a:lnTo>
                        <a:pt x="138" y="11"/>
                      </a:lnTo>
                      <a:lnTo>
                        <a:pt x="127" y="9"/>
                      </a:lnTo>
                      <a:lnTo>
                        <a:pt x="112" y="11"/>
                      </a:lnTo>
                      <a:lnTo>
                        <a:pt x="95" y="15"/>
                      </a:lnTo>
                      <a:lnTo>
                        <a:pt x="78" y="15"/>
                      </a:lnTo>
                      <a:lnTo>
                        <a:pt x="64" y="13"/>
                      </a:lnTo>
                      <a:lnTo>
                        <a:pt x="55" y="13"/>
                      </a:lnTo>
                      <a:lnTo>
                        <a:pt x="36" y="15"/>
                      </a:lnTo>
                      <a:lnTo>
                        <a:pt x="24" y="15"/>
                      </a:lnTo>
                      <a:lnTo>
                        <a:pt x="20" y="17"/>
                      </a:lnTo>
                      <a:lnTo>
                        <a:pt x="13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7" name="Freeform 153"/>
                <p:cNvSpPr>
                  <a:spLocks/>
                </p:cNvSpPr>
                <p:nvPr/>
              </p:nvSpPr>
              <p:spPr bwMode="auto">
                <a:xfrm>
                  <a:off x="1088" y="2684"/>
                  <a:ext cx="45" cy="6"/>
                </a:xfrm>
                <a:custGeom>
                  <a:avLst/>
                  <a:gdLst>
                    <a:gd name="T0" fmla="*/ 0 w 89"/>
                    <a:gd name="T1" fmla="*/ 2 h 14"/>
                    <a:gd name="T2" fmla="*/ 21 w 89"/>
                    <a:gd name="T3" fmla="*/ 10 h 14"/>
                    <a:gd name="T4" fmla="*/ 38 w 89"/>
                    <a:gd name="T5" fmla="*/ 12 h 14"/>
                    <a:gd name="T6" fmla="*/ 59 w 89"/>
                    <a:gd name="T7" fmla="*/ 12 h 14"/>
                    <a:gd name="T8" fmla="*/ 74 w 89"/>
                    <a:gd name="T9" fmla="*/ 8 h 14"/>
                    <a:gd name="T10" fmla="*/ 89 w 89"/>
                    <a:gd name="T11" fmla="*/ 0 h 14"/>
                    <a:gd name="T12" fmla="*/ 76 w 89"/>
                    <a:gd name="T13" fmla="*/ 8 h 14"/>
                    <a:gd name="T14" fmla="*/ 59 w 89"/>
                    <a:gd name="T15" fmla="*/ 14 h 14"/>
                    <a:gd name="T16" fmla="*/ 32 w 89"/>
                    <a:gd name="T17" fmla="*/ 14 h 14"/>
                    <a:gd name="T18" fmla="*/ 17 w 89"/>
                    <a:gd name="T19" fmla="*/ 12 h 14"/>
                    <a:gd name="T20" fmla="*/ 0 w 89"/>
                    <a:gd name="T21" fmla="*/ 2 h 14"/>
                    <a:gd name="T22" fmla="*/ 0 w 89"/>
                    <a:gd name="T23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" h="14">
                      <a:moveTo>
                        <a:pt x="0" y="2"/>
                      </a:moveTo>
                      <a:lnTo>
                        <a:pt x="21" y="10"/>
                      </a:lnTo>
                      <a:lnTo>
                        <a:pt x="38" y="12"/>
                      </a:lnTo>
                      <a:lnTo>
                        <a:pt x="59" y="12"/>
                      </a:lnTo>
                      <a:lnTo>
                        <a:pt x="74" y="8"/>
                      </a:lnTo>
                      <a:lnTo>
                        <a:pt x="89" y="0"/>
                      </a:lnTo>
                      <a:lnTo>
                        <a:pt x="76" y="8"/>
                      </a:lnTo>
                      <a:lnTo>
                        <a:pt x="59" y="14"/>
                      </a:lnTo>
                      <a:lnTo>
                        <a:pt x="32" y="14"/>
                      </a:lnTo>
                      <a:lnTo>
                        <a:pt x="17" y="1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8" name="Freeform 154"/>
                <p:cNvSpPr>
                  <a:spLocks/>
                </p:cNvSpPr>
                <p:nvPr/>
              </p:nvSpPr>
              <p:spPr bwMode="auto">
                <a:xfrm>
                  <a:off x="1077" y="2634"/>
                  <a:ext cx="7" cy="12"/>
                </a:xfrm>
                <a:custGeom>
                  <a:avLst/>
                  <a:gdLst>
                    <a:gd name="T0" fmla="*/ 13 w 13"/>
                    <a:gd name="T1" fmla="*/ 0 h 22"/>
                    <a:gd name="T2" fmla="*/ 4 w 13"/>
                    <a:gd name="T3" fmla="*/ 9 h 22"/>
                    <a:gd name="T4" fmla="*/ 0 w 13"/>
                    <a:gd name="T5" fmla="*/ 22 h 22"/>
                    <a:gd name="T6" fmla="*/ 9 w 13"/>
                    <a:gd name="T7" fmla="*/ 15 h 22"/>
                    <a:gd name="T8" fmla="*/ 13 w 13"/>
                    <a:gd name="T9" fmla="*/ 0 h 22"/>
                    <a:gd name="T10" fmla="*/ 13 w 13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22">
                      <a:moveTo>
                        <a:pt x="13" y="0"/>
                      </a:moveTo>
                      <a:lnTo>
                        <a:pt x="4" y="9"/>
                      </a:lnTo>
                      <a:lnTo>
                        <a:pt x="0" y="22"/>
                      </a:lnTo>
                      <a:lnTo>
                        <a:pt x="9" y="15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9" name="Freeform 155"/>
                <p:cNvSpPr>
                  <a:spLocks/>
                </p:cNvSpPr>
                <p:nvPr/>
              </p:nvSpPr>
              <p:spPr bwMode="auto">
                <a:xfrm>
                  <a:off x="1041" y="2484"/>
                  <a:ext cx="175" cy="163"/>
                </a:xfrm>
                <a:custGeom>
                  <a:avLst/>
                  <a:gdLst>
                    <a:gd name="T0" fmla="*/ 11 w 349"/>
                    <a:gd name="T1" fmla="*/ 57 h 325"/>
                    <a:gd name="T2" fmla="*/ 1 w 349"/>
                    <a:gd name="T3" fmla="*/ 46 h 325"/>
                    <a:gd name="T4" fmla="*/ 0 w 349"/>
                    <a:gd name="T5" fmla="*/ 25 h 325"/>
                    <a:gd name="T6" fmla="*/ 11 w 349"/>
                    <a:gd name="T7" fmla="*/ 6 h 325"/>
                    <a:gd name="T8" fmla="*/ 15 w 349"/>
                    <a:gd name="T9" fmla="*/ 19 h 325"/>
                    <a:gd name="T10" fmla="*/ 24 w 349"/>
                    <a:gd name="T11" fmla="*/ 6 h 325"/>
                    <a:gd name="T12" fmla="*/ 36 w 349"/>
                    <a:gd name="T13" fmla="*/ 0 h 325"/>
                    <a:gd name="T14" fmla="*/ 51 w 349"/>
                    <a:gd name="T15" fmla="*/ 0 h 325"/>
                    <a:gd name="T16" fmla="*/ 83 w 349"/>
                    <a:gd name="T17" fmla="*/ 10 h 325"/>
                    <a:gd name="T18" fmla="*/ 129 w 349"/>
                    <a:gd name="T19" fmla="*/ 21 h 325"/>
                    <a:gd name="T20" fmla="*/ 157 w 349"/>
                    <a:gd name="T21" fmla="*/ 34 h 325"/>
                    <a:gd name="T22" fmla="*/ 182 w 349"/>
                    <a:gd name="T23" fmla="*/ 55 h 325"/>
                    <a:gd name="T24" fmla="*/ 154 w 349"/>
                    <a:gd name="T25" fmla="*/ 38 h 325"/>
                    <a:gd name="T26" fmla="*/ 123 w 349"/>
                    <a:gd name="T27" fmla="*/ 29 h 325"/>
                    <a:gd name="T28" fmla="*/ 104 w 349"/>
                    <a:gd name="T29" fmla="*/ 25 h 325"/>
                    <a:gd name="T30" fmla="*/ 146 w 349"/>
                    <a:gd name="T31" fmla="*/ 52 h 325"/>
                    <a:gd name="T32" fmla="*/ 188 w 349"/>
                    <a:gd name="T33" fmla="*/ 78 h 325"/>
                    <a:gd name="T34" fmla="*/ 222 w 349"/>
                    <a:gd name="T35" fmla="*/ 97 h 325"/>
                    <a:gd name="T36" fmla="*/ 275 w 349"/>
                    <a:gd name="T37" fmla="*/ 118 h 325"/>
                    <a:gd name="T38" fmla="*/ 230 w 349"/>
                    <a:gd name="T39" fmla="*/ 112 h 325"/>
                    <a:gd name="T40" fmla="*/ 268 w 349"/>
                    <a:gd name="T41" fmla="*/ 131 h 325"/>
                    <a:gd name="T42" fmla="*/ 308 w 349"/>
                    <a:gd name="T43" fmla="*/ 137 h 325"/>
                    <a:gd name="T44" fmla="*/ 327 w 349"/>
                    <a:gd name="T45" fmla="*/ 175 h 325"/>
                    <a:gd name="T46" fmla="*/ 349 w 349"/>
                    <a:gd name="T47" fmla="*/ 202 h 325"/>
                    <a:gd name="T48" fmla="*/ 336 w 349"/>
                    <a:gd name="T49" fmla="*/ 257 h 325"/>
                    <a:gd name="T50" fmla="*/ 327 w 349"/>
                    <a:gd name="T51" fmla="*/ 230 h 325"/>
                    <a:gd name="T52" fmla="*/ 313 w 349"/>
                    <a:gd name="T53" fmla="*/ 228 h 325"/>
                    <a:gd name="T54" fmla="*/ 304 w 349"/>
                    <a:gd name="T55" fmla="*/ 259 h 325"/>
                    <a:gd name="T56" fmla="*/ 296 w 349"/>
                    <a:gd name="T57" fmla="*/ 274 h 325"/>
                    <a:gd name="T58" fmla="*/ 292 w 349"/>
                    <a:gd name="T59" fmla="*/ 320 h 325"/>
                    <a:gd name="T60" fmla="*/ 289 w 349"/>
                    <a:gd name="T61" fmla="*/ 325 h 325"/>
                    <a:gd name="T62" fmla="*/ 290 w 349"/>
                    <a:gd name="T63" fmla="*/ 287 h 325"/>
                    <a:gd name="T64" fmla="*/ 290 w 349"/>
                    <a:gd name="T65" fmla="*/ 249 h 325"/>
                    <a:gd name="T66" fmla="*/ 285 w 349"/>
                    <a:gd name="T67" fmla="*/ 198 h 325"/>
                    <a:gd name="T68" fmla="*/ 270 w 349"/>
                    <a:gd name="T69" fmla="*/ 150 h 325"/>
                    <a:gd name="T70" fmla="*/ 214 w 349"/>
                    <a:gd name="T71" fmla="*/ 126 h 325"/>
                    <a:gd name="T72" fmla="*/ 173 w 349"/>
                    <a:gd name="T73" fmla="*/ 91 h 325"/>
                    <a:gd name="T74" fmla="*/ 129 w 349"/>
                    <a:gd name="T75" fmla="*/ 48 h 325"/>
                    <a:gd name="T76" fmla="*/ 100 w 349"/>
                    <a:gd name="T77" fmla="*/ 53 h 325"/>
                    <a:gd name="T78" fmla="*/ 45 w 349"/>
                    <a:gd name="T79" fmla="*/ 38 h 325"/>
                    <a:gd name="T80" fmla="*/ 26 w 349"/>
                    <a:gd name="T81" fmla="*/ 46 h 325"/>
                    <a:gd name="T82" fmla="*/ 22 w 349"/>
                    <a:gd name="T83" fmla="*/ 55 h 325"/>
                    <a:gd name="T84" fmla="*/ 11 w 349"/>
                    <a:gd name="T85" fmla="*/ 57 h 325"/>
                    <a:gd name="T86" fmla="*/ 11 w 349"/>
                    <a:gd name="T87" fmla="*/ 5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49" h="325">
                      <a:moveTo>
                        <a:pt x="11" y="57"/>
                      </a:moveTo>
                      <a:lnTo>
                        <a:pt x="1" y="46"/>
                      </a:lnTo>
                      <a:lnTo>
                        <a:pt x="0" y="25"/>
                      </a:lnTo>
                      <a:lnTo>
                        <a:pt x="11" y="6"/>
                      </a:lnTo>
                      <a:lnTo>
                        <a:pt x="15" y="19"/>
                      </a:lnTo>
                      <a:lnTo>
                        <a:pt x="24" y="6"/>
                      </a:lnTo>
                      <a:lnTo>
                        <a:pt x="36" y="0"/>
                      </a:lnTo>
                      <a:lnTo>
                        <a:pt x="51" y="0"/>
                      </a:lnTo>
                      <a:lnTo>
                        <a:pt x="83" y="10"/>
                      </a:lnTo>
                      <a:lnTo>
                        <a:pt x="129" y="21"/>
                      </a:lnTo>
                      <a:lnTo>
                        <a:pt x="157" y="34"/>
                      </a:lnTo>
                      <a:lnTo>
                        <a:pt x="182" y="55"/>
                      </a:lnTo>
                      <a:lnTo>
                        <a:pt x="154" y="38"/>
                      </a:lnTo>
                      <a:lnTo>
                        <a:pt x="123" y="29"/>
                      </a:lnTo>
                      <a:lnTo>
                        <a:pt x="104" y="25"/>
                      </a:lnTo>
                      <a:lnTo>
                        <a:pt x="146" y="52"/>
                      </a:lnTo>
                      <a:lnTo>
                        <a:pt x="188" y="78"/>
                      </a:lnTo>
                      <a:lnTo>
                        <a:pt x="222" y="97"/>
                      </a:lnTo>
                      <a:lnTo>
                        <a:pt x="275" y="118"/>
                      </a:lnTo>
                      <a:lnTo>
                        <a:pt x="230" y="112"/>
                      </a:lnTo>
                      <a:lnTo>
                        <a:pt x="268" y="131"/>
                      </a:lnTo>
                      <a:lnTo>
                        <a:pt x="308" y="137"/>
                      </a:lnTo>
                      <a:lnTo>
                        <a:pt x="327" y="175"/>
                      </a:lnTo>
                      <a:lnTo>
                        <a:pt x="349" y="202"/>
                      </a:lnTo>
                      <a:lnTo>
                        <a:pt x="336" y="257"/>
                      </a:lnTo>
                      <a:lnTo>
                        <a:pt x="327" y="230"/>
                      </a:lnTo>
                      <a:lnTo>
                        <a:pt x="313" y="228"/>
                      </a:lnTo>
                      <a:lnTo>
                        <a:pt x="304" y="259"/>
                      </a:lnTo>
                      <a:lnTo>
                        <a:pt x="296" y="274"/>
                      </a:lnTo>
                      <a:lnTo>
                        <a:pt x="292" y="320"/>
                      </a:lnTo>
                      <a:lnTo>
                        <a:pt x="289" y="325"/>
                      </a:lnTo>
                      <a:lnTo>
                        <a:pt x="290" y="287"/>
                      </a:lnTo>
                      <a:lnTo>
                        <a:pt x="290" y="249"/>
                      </a:lnTo>
                      <a:lnTo>
                        <a:pt x="285" y="198"/>
                      </a:lnTo>
                      <a:lnTo>
                        <a:pt x="270" y="150"/>
                      </a:lnTo>
                      <a:lnTo>
                        <a:pt x="214" y="126"/>
                      </a:lnTo>
                      <a:lnTo>
                        <a:pt x="173" y="91"/>
                      </a:lnTo>
                      <a:lnTo>
                        <a:pt x="129" y="48"/>
                      </a:lnTo>
                      <a:lnTo>
                        <a:pt x="100" y="53"/>
                      </a:lnTo>
                      <a:lnTo>
                        <a:pt x="45" y="38"/>
                      </a:lnTo>
                      <a:lnTo>
                        <a:pt x="26" y="46"/>
                      </a:lnTo>
                      <a:lnTo>
                        <a:pt x="22" y="55"/>
                      </a:lnTo>
                      <a:lnTo>
                        <a:pt x="11" y="57"/>
                      </a:lnTo>
                      <a:lnTo>
                        <a:pt x="11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0" name="Freeform 156"/>
                <p:cNvSpPr>
                  <a:spLocks/>
                </p:cNvSpPr>
                <p:nvPr/>
              </p:nvSpPr>
              <p:spPr bwMode="auto">
                <a:xfrm>
                  <a:off x="1072" y="2444"/>
                  <a:ext cx="87" cy="80"/>
                </a:xfrm>
                <a:custGeom>
                  <a:avLst/>
                  <a:gdLst>
                    <a:gd name="T0" fmla="*/ 25 w 175"/>
                    <a:gd name="T1" fmla="*/ 73 h 160"/>
                    <a:gd name="T2" fmla="*/ 76 w 175"/>
                    <a:gd name="T3" fmla="*/ 92 h 160"/>
                    <a:gd name="T4" fmla="*/ 132 w 175"/>
                    <a:gd name="T5" fmla="*/ 133 h 160"/>
                    <a:gd name="T6" fmla="*/ 175 w 175"/>
                    <a:gd name="T7" fmla="*/ 160 h 160"/>
                    <a:gd name="T8" fmla="*/ 143 w 175"/>
                    <a:gd name="T9" fmla="*/ 132 h 160"/>
                    <a:gd name="T10" fmla="*/ 116 w 175"/>
                    <a:gd name="T11" fmla="*/ 101 h 160"/>
                    <a:gd name="T12" fmla="*/ 75 w 175"/>
                    <a:gd name="T13" fmla="*/ 71 h 160"/>
                    <a:gd name="T14" fmla="*/ 111 w 175"/>
                    <a:gd name="T15" fmla="*/ 65 h 160"/>
                    <a:gd name="T16" fmla="*/ 73 w 175"/>
                    <a:gd name="T17" fmla="*/ 54 h 160"/>
                    <a:gd name="T18" fmla="*/ 97 w 175"/>
                    <a:gd name="T19" fmla="*/ 40 h 160"/>
                    <a:gd name="T20" fmla="*/ 61 w 175"/>
                    <a:gd name="T21" fmla="*/ 40 h 160"/>
                    <a:gd name="T22" fmla="*/ 37 w 175"/>
                    <a:gd name="T23" fmla="*/ 52 h 160"/>
                    <a:gd name="T24" fmla="*/ 52 w 175"/>
                    <a:gd name="T25" fmla="*/ 31 h 160"/>
                    <a:gd name="T26" fmla="*/ 27 w 175"/>
                    <a:gd name="T27" fmla="*/ 36 h 160"/>
                    <a:gd name="T28" fmla="*/ 33 w 175"/>
                    <a:gd name="T29" fmla="*/ 27 h 160"/>
                    <a:gd name="T30" fmla="*/ 21 w 175"/>
                    <a:gd name="T31" fmla="*/ 16 h 160"/>
                    <a:gd name="T32" fmla="*/ 33 w 175"/>
                    <a:gd name="T33" fmla="*/ 6 h 160"/>
                    <a:gd name="T34" fmla="*/ 52 w 175"/>
                    <a:gd name="T35" fmla="*/ 0 h 160"/>
                    <a:gd name="T36" fmla="*/ 25 w 175"/>
                    <a:gd name="T37" fmla="*/ 0 h 160"/>
                    <a:gd name="T38" fmla="*/ 10 w 175"/>
                    <a:gd name="T39" fmla="*/ 10 h 160"/>
                    <a:gd name="T40" fmla="*/ 0 w 175"/>
                    <a:gd name="T41" fmla="*/ 10 h 160"/>
                    <a:gd name="T42" fmla="*/ 14 w 175"/>
                    <a:gd name="T43" fmla="*/ 27 h 160"/>
                    <a:gd name="T44" fmla="*/ 21 w 175"/>
                    <a:gd name="T45" fmla="*/ 59 h 160"/>
                    <a:gd name="T46" fmla="*/ 25 w 175"/>
                    <a:gd name="T47" fmla="*/ 73 h 160"/>
                    <a:gd name="T48" fmla="*/ 25 w 175"/>
                    <a:gd name="T49" fmla="*/ 7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5" h="160">
                      <a:moveTo>
                        <a:pt x="25" y="73"/>
                      </a:moveTo>
                      <a:lnTo>
                        <a:pt x="76" y="92"/>
                      </a:lnTo>
                      <a:lnTo>
                        <a:pt x="132" y="133"/>
                      </a:lnTo>
                      <a:lnTo>
                        <a:pt x="175" y="160"/>
                      </a:lnTo>
                      <a:lnTo>
                        <a:pt x="143" y="132"/>
                      </a:lnTo>
                      <a:lnTo>
                        <a:pt x="116" y="101"/>
                      </a:lnTo>
                      <a:lnTo>
                        <a:pt x="75" y="71"/>
                      </a:lnTo>
                      <a:lnTo>
                        <a:pt x="111" y="65"/>
                      </a:lnTo>
                      <a:lnTo>
                        <a:pt x="73" y="54"/>
                      </a:lnTo>
                      <a:lnTo>
                        <a:pt x="97" y="40"/>
                      </a:lnTo>
                      <a:lnTo>
                        <a:pt x="61" y="40"/>
                      </a:lnTo>
                      <a:lnTo>
                        <a:pt x="37" y="52"/>
                      </a:lnTo>
                      <a:lnTo>
                        <a:pt x="52" y="31"/>
                      </a:lnTo>
                      <a:lnTo>
                        <a:pt x="27" y="36"/>
                      </a:lnTo>
                      <a:lnTo>
                        <a:pt x="33" y="27"/>
                      </a:lnTo>
                      <a:lnTo>
                        <a:pt x="21" y="16"/>
                      </a:lnTo>
                      <a:lnTo>
                        <a:pt x="33" y="6"/>
                      </a:lnTo>
                      <a:lnTo>
                        <a:pt x="52" y="0"/>
                      </a:lnTo>
                      <a:lnTo>
                        <a:pt x="25" y="0"/>
                      </a:lnTo>
                      <a:lnTo>
                        <a:pt x="10" y="10"/>
                      </a:lnTo>
                      <a:lnTo>
                        <a:pt x="0" y="10"/>
                      </a:lnTo>
                      <a:lnTo>
                        <a:pt x="14" y="27"/>
                      </a:lnTo>
                      <a:lnTo>
                        <a:pt x="21" y="59"/>
                      </a:lnTo>
                      <a:lnTo>
                        <a:pt x="25" y="73"/>
                      </a:lnTo>
                      <a:lnTo>
                        <a:pt x="25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1" name="Freeform 157"/>
                <p:cNvSpPr>
                  <a:spLocks/>
                </p:cNvSpPr>
                <p:nvPr/>
              </p:nvSpPr>
              <p:spPr bwMode="auto">
                <a:xfrm>
                  <a:off x="957" y="2449"/>
                  <a:ext cx="186" cy="339"/>
                </a:xfrm>
                <a:custGeom>
                  <a:avLst/>
                  <a:gdLst>
                    <a:gd name="T0" fmla="*/ 170 w 373"/>
                    <a:gd name="T1" fmla="*/ 72 h 678"/>
                    <a:gd name="T2" fmla="*/ 154 w 373"/>
                    <a:gd name="T3" fmla="*/ 114 h 678"/>
                    <a:gd name="T4" fmla="*/ 107 w 373"/>
                    <a:gd name="T5" fmla="*/ 175 h 678"/>
                    <a:gd name="T6" fmla="*/ 118 w 373"/>
                    <a:gd name="T7" fmla="*/ 142 h 678"/>
                    <a:gd name="T8" fmla="*/ 113 w 373"/>
                    <a:gd name="T9" fmla="*/ 135 h 678"/>
                    <a:gd name="T10" fmla="*/ 92 w 373"/>
                    <a:gd name="T11" fmla="*/ 177 h 678"/>
                    <a:gd name="T12" fmla="*/ 114 w 373"/>
                    <a:gd name="T13" fmla="*/ 182 h 678"/>
                    <a:gd name="T14" fmla="*/ 156 w 373"/>
                    <a:gd name="T15" fmla="*/ 167 h 678"/>
                    <a:gd name="T16" fmla="*/ 145 w 373"/>
                    <a:gd name="T17" fmla="*/ 199 h 678"/>
                    <a:gd name="T18" fmla="*/ 126 w 373"/>
                    <a:gd name="T19" fmla="*/ 266 h 678"/>
                    <a:gd name="T20" fmla="*/ 103 w 373"/>
                    <a:gd name="T21" fmla="*/ 338 h 678"/>
                    <a:gd name="T22" fmla="*/ 82 w 373"/>
                    <a:gd name="T23" fmla="*/ 321 h 678"/>
                    <a:gd name="T24" fmla="*/ 92 w 373"/>
                    <a:gd name="T25" fmla="*/ 287 h 678"/>
                    <a:gd name="T26" fmla="*/ 57 w 373"/>
                    <a:gd name="T27" fmla="*/ 312 h 678"/>
                    <a:gd name="T28" fmla="*/ 36 w 373"/>
                    <a:gd name="T29" fmla="*/ 329 h 678"/>
                    <a:gd name="T30" fmla="*/ 54 w 373"/>
                    <a:gd name="T31" fmla="*/ 369 h 678"/>
                    <a:gd name="T32" fmla="*/ 74 w 373"/>
                    <a:gd name="T33" fmla="*/ 353 h 678"/>
                    <a:gd name="T34" fmla="*/ 78 w 373"/>
                    <a:gd name="T35" fmla="*/ 391 h 678"/>
                    <a:gd name="T36" fmla="*/ 82 w 373"/>
                    <a:gd name="T37" fmla="*/ 414 h 678"/>
                    <a:gd name="T38" fmla="*/ 105 w 373"/>
                    <a:gd name="T39" fmla="*/ 429 h 678"/>
                    <a:gd name="T40" fmla="*/ 126 w 373"/>
                    <a:gd name="T41" fmla="*/ 422 h 678"/>
                    <a:gd name="T42" fmla="*/ 230 w 373"/>
                    <a:gd name="T43" fmla="*/ 563 h 678"/>
                    <a:gd name="T44" fmla="*/ 373 w 373"/>
                    <a:gd name="T45" fmla="*/ 561 h 678"/>
                    <a:gd name="T46" fmla="*/ 196 w 373"/>
                    <a:gd name="T47" fmla="*/ 545 h 678"/>
                    <a:gd name="T48" fmla="*/ 154 w 373"/>
                    <a:gd name="T49" fmla="*/ 544 h 678"/>
                    <a:gd name="T50" fmla="*/ 158 w 373"/>
                    <a:gd name="T51" fmla="*/ 608 h 678"/>
                    <a:gd name="T52" fmla="*/ 143 w 373"/>
                    <a:gd name="T53" fmla="*/ 635 h 678"/>
                    <a:gd name="T54" fmla="*/ 92 w 373"/>
                    <a:gd name="T55" fmla="*/ 659 h 678"/>
                    <a:gd name="T56" fmla="*/ 97 w 373"/>
                    <a:gd name="T57" fmla="*/ 612 h 678"/>
                    <a:gd name="T58" fmla="*/ 61 w 373"/>
                    <a:gd name="T59" fmla="*/ 640 h 678"/>
                    <a:gd name="T60" fmla="*/ 55 w 373"/>
                    <a:gd name="T61" fmla="*/ 549 h 678"/>
                    <a:gd name="T62" fmla="*/ 57 w 373"/>
                    <a:gd name="T63" fmla="*/ 534 h 678"/>
                    <a:gd name="T64" fmla="*/ 40 w 373"/>
                    <a:gd name="T65" fmla="*/ 559 h 678"/>
                    <a:gd name="T66" fmla="*/ 23 w 373"/>
                    <a:gd name="T67" fmla="*/ 477 h 678"/>
                    <a:gd name="T68" fmla="*/ 35 w 373"/>
                    <a:gd name="T69" fmla="*/ 443 h 678"/>
                    <a:gd name="T70" fmla="*/ 59 w 373"/>
                    <a:gd name="T71" fmla="*/ 424 h 678"/>
                    <a:gd name="T72" fmla="*/ 40 w 373"/>
                    <a:gd name="T73" fmla="*/ 407 h 678"/>
                    <a:gd name="T74" fmla="*/ 6 w 373"/>
                    <a:gd name="T75" fmla="*/ 357 h 678"/>
                    <a:gd name="T76" fmla="*/ 46 w 373"/>
                    <a:gd name="T77" fmla="*/ 152 h 678"/>
                    <a:gd name="T78" fmla="*/ 173 w 373"/>
                    <a:gd name="T79" fmla="*/ 0 h 678"/>
                    <a:gd name="T80" fmla="*/ 114 w 373"/>
                    <a:gd name="T81" fmla="*/ 74 h 678"/>
                    <a:gd name="T82" fmla="*/ 171 w 373"/>
                    <a:gd name="T83" fmla="*/ 49 h 678"/>
                    <a:gd name="T84" fmla="*/ 206 w 373"/>
                    <a:gd name="T85" fmla="*/ 30 h 678"/>
                    <a:gd name="T86" fmla="*/ 236 w 373"/>
                    <a:gd name="T87" fmla="*/ 34 h 678"/>
                    <a:gd name="T88" fmla="*/ 225 w 373"/>
                    <a:gd name="T89" fmla="*/ 55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73" h="678">
                      <a:moveTo>
                        <a:pt x="225" y="55"/>
                      </a:moveTo>
                      <a:lnTo>
                        <a:pt x="208" y="57"/>
                      </a:lnTo>
                      <a:lnTo>
                        <a:pt x="170" y="72"/>
                      </a:lnTo>
                      <a:lnTo>
                        <a:pt x="162" y="103"/>
                      </a:lnTo>
                      <a:lnTo>
                        <a:pt x="143" y="91"/>
                      </a:lnTo>
                      <a:lnTo>
                        <a:pt x="154" y="114"/>
                      </a:lnTo>
                      <a:lnTo>
                        <a:pt x="175" y="135"/>
                      </a:lnTo>
                      <a:lnTo>
                        <a:pt x="151" y="152"/>
                      </a:lnTo>
                      <a:lnTo>
                        <a:pt x="107" y="175"/>
                      </a:lnTo>
                      <a:lnTo>
                        <a:pt x="114" y="158"/>
                      </a:lnTo>
                      <a:lnTo>
                        <a:pt x="103" y="165"/>
                      </a:lnTo>
                      <a:lnTo>
                        <a:pt x="118" y="142"/>
                      </a:lnTo>
                      <a:lnTo>
                        <a:pt x="145" y="118"/>
                      </a:lnTo>
                      <a:lnTo>
                        <a:pt x="145" y="104"/>
                      </a:lnTo>
                      <a:lnTo>
                        <a:pt x="113" y="135"/>
                      </a:lnTo>
                      <a:lnTo>
                        <a:pt x="71" y="148"/>
                      </a:lnTo>
                      <a:lnTo>
                        <a:pt x="109" y="144"/>
                      </a:lnTo>
                      <a:lnTo>
                        <a:pt x="92" y="177"/>
                      </a:lnTo>
                      <a:lnTo>
                        <a:pt x="63" y="215"/>
                      </a:lnTo>
                      <a:lnTo>
                        <a:pt x="86" y="198"/>
                      </a:lnTo>
                      <a:lnTo>
                        <a:pt x="114" y="182"/>
                      </a:lnTo>
                      <a:lnTo>
                        <a:pt x="154" y="156"/>
                      </a:lnTo>
                      <a:lnTo>
                        <a:pt x="143" y="175"/>
                      </a:lnTo>
                      <a:lnTo>
                        <a:pt x="156" y="167"/>
                      </a:lnTo>
                      <a:lnTo>
                        <a:pt x="143" y="186"/>
                      </a:lnTo>
                      <a:lnTo>
                        <a:pt x="154" y="182"/>
                      </a:lnTo>
                      <a:lnTo>
                        <a:pt x="145" y="199"/>
                      </a:lnTo>
                      <a:lnTo>
                        <a:pt x="145" y="220"/>
                      </a:lnTo>
                      <a:lnTo>
                        <a:pt x="147" y="228"/>
                      </a:lnTo>
                      <a:lnTo>
                        <a:pt x="126" y="266"/>
                      </a:lnTo>
                      <a:lnTo>
                        <a:pt x="120" y="317"/>
                      </a:lnTo>
                      <a:lnTo>
                        <a:pt x="120" y="363"/>
                      </a:lnTo>
                      <a:lnTo>
                        <a:pt x="103" y="338"/>
                      </a:lnTo>
                      <a:lnTo>
                        <a:pt x="88" y="334"/>
                      </a:lnTo>
                      <a:lnTo>
                        <a:pt x="94" y="327"/>
                      </a:lnTo>
                      <a:lnTo>
                        <a:pt x="82" y="321"/>
                      </a:lnTo>
                      <a:lnTo>
                        <a:pt x="101" y="302"/>
                      </a:lnTo>
                      <a:lnTo>
                        <a:pt x="80" y="306"/>
                      </a:lnTo>
                      <a:lnTo>
                        <a:pt x="92" y="287"/>
                      </a:lnTo>
                      <a:lnTo>
                        <a:pt x="63" y="300"/>
                      </a:lnTo>
                      <a:lnTo>
                        <a:pt x="29" y="306"/>
                      </a:lnTo>
                      <a:lnTo>
                        <a:pt x="57" y="312"/>
                      </a:lnTo>
                      <a:lnTo>
                        <a:pt x="33" y="325"/>
                      </a:lnTo>
                      <a:lnTo>
                        <a:pt x="10" y="331"/>
                      </a:lnTo>
                      <a:lnTo>
                        <a:pt x="36" y="329"/>
                      </a:lnTo>
                      <a:lnTo>
                        <a:pt x="59" y="319"/>
                      </a:lnTo>
                      <a:lnTo>
                        <a:pt x="54" y="336"/>
                      </a:lnTo>
                      <a:lnTo>
                        <a:pt x="54" y="369"/>
                      </a:lnTo>
                      <a:lnTo>
                        <a:pt x="67" y="334"/>
                      </a:lnTo>
                      <a:lnTo>
                        <a:pt x="74" y="327"/>
                      </a:lnTo>
                      <a:lnTo>
                        <a:pt x="74" y="353"/>
                      </a:lnTo>
                      <a:lnTo>
                        <a:pt x="80" y="386"/>
                      </a:lnTo>
                      <a:lnTo>
                        <a:pt x="92" y="374"/>
                      </a:lnTo>
                      <a:lnTo>
                        <a:pt x="78" y="391"/>
                      </a:lnTo>
                      <a:lnTo>
                        <a:pt x="78" y="401"/>
                      </a:lnTo>
                      <a:lnTo>
                        <a:pt x="84" y="405"/>
                      </a:lnTo>
                      <a:lnTo>
                        <a:pt x="82" y="414"/>
                      </a:lnTo>
                      <a:lnTo>
                        <a:pt x="90" y="422"/>
                      </a:lnTo>
                      <a:lnTo>
                        <a:pt x="101" y="422"/>
                      </a:lnTo>
                      <a:lnTo>
                        <a:pt x="105" y="429"/>
                      </a:lnTo>
                      <a:lnTo>
                        <a:pt x="116" y="426"/>
                      </a:lnTo>
                      <a:lnTo>
                        <a:pt x="118" y="414"/>
                      </a:lnTo>
                      <a:lnTo>
                        <a:pt x="126" y="422"/>
                      </a:lnTo>
                      <a:lnTo>
                        <a:pt x="145" y="475"/>
                      </a:lnTo>
                      <a:lnTo>
                        <a:pt x="170" y="511"/>
                      </a:lnTo>
                      <a:lnTo>
                        <a:pt x="230" y="563"/>
                      </a:lnTo>
                      <a:lnTo>
                        <a:pt x="278" y="580"/>
                      </a:lnTo>
                      <a:lnTo>
                        <a:pt x="341" y="580"/>
                      </a:lnTo>
                      <a:lnTo>
                        <a:pt x="373" y="561"/>
                      </a:lnTo>
                      <a:lnTo>
                        <a:pt x="331" y="591"/>
                      </a:lnTo>
                      <a:lnTo>
                        <a:pt x="249" y="585"/>
                      </a:lnTo>
                      <a:lnTo>
                        <a:pt x="196" y="545"/>
                      </a:lnTo>
                      <a:lnTo>
                        <a:pt x="160" y="507"/>
                      </a:lnTo>
                      <a:lnTo>
                        <a:pt x="166" y="561"/>
                      </a:lnTo>
                      <a:lnTo>
                        <a:pt x="154" y="544"/>
                      </a:lnTo>
                      <a:lnTo>
                        <a:pt x="149" y="549"/>
                      </a:lnTo>
                      <a:lnTo>
                        <a:pt x="147" y="585"/>
                      </a:lnTo>
                      <a:lnTo>
                        <a:pt x="158" y="608"/>
                      </a:lnTo>
                      <a:lnTo>
                        <a:pt x="179" y="625"/>
                      </a:lnTo>
                      <a:lnTo>
                        <a:pt x="149" y="608"/>
                      </a:lnTo>
                      <a:lnTo>
                        <a:pt x="143" y="635"/>
                      </a:lnTo>
                      <a:lnTo>
                        <a:pt x="113" y="677"/>
                      </a:lnTo>
                      <a:lnTo>
                        <a:pt x="92" y="678"/>
                      </a:lnTo>
                      <a:lnTo>
                        <a:pt x="92" y="659"/>
                      </a:lnTo>
                      <a:lnTo>
                        <a:pt x="76" y="659"/>
                      </a:lnTo>
                      <a:lnTo>
                        <a:pt x="82" y="642"/>
                      </a:lnTo>
                      <a:lnTo>
                        <a:pt x="97" y="612"/>
                      </a:lnTo>
                      <a:lnTo>
                        <a:pt x="78" y="627"/>
                      </a:lnTo>
                      <a:lnTo>
                        <a:pt x="61" y="654"/>
                      </a:lnTo>
                      <a:lnTo>
                        <a:pt x="61" y="640"/>
                      </a:lnTo>
                      <a:lnTo>
                        <a:pt x="46" y="618"/>
                      </a:lnTo>
                      <a:lnTo>
                        <a:pt x="42" y="574"/>
                      </a:lnTo>
                      <a:lnTo>
                        <a:pt x="55" y="549"/>
                      </a:lnTo>
                      <a:lnTo>
                        <a:pt x="67" y="572"/>
                      </a:lnTo>
                      <a:lnTo>
                        <a:pt x="73" y="523"/>
                      </a:lnTo>
                      <a:lnTo>
                        <a:pt x="57" y="534"/>
                      </a:lnTo>
                      <a:lnTo>
                        <a:pt x="59" y="498"/>
                      </a:lnTo>
                      <a:lnTo>
                        <a:pt x="44" y="530"/>
                      </a:lnTo>
                      <a:lnTo>
                        <a:pt x="40" y="559"/>
                      </a:lnTo>
                      <a:lnTo>
                        <a:pt x="38" y="530"/>
                      </a:lnTo>
                      <a:lnTo>
                        <a:pt x="23" y="506"/>
                      </a:lnTo>
                      <a:lnTo>
                        <a:pt x="23" y="477"/>
                      </a:lnTo>
                      <a:lnTo>
                        <a:pt x="29" y="441"/>
                      </a:lnTo>
                      <a:lnTo>
                        <a:pt x="35" y="424"/>
                      </a:lnTo>
                      <a:lnTo>
                        <a:pt x="35" y="443"/>
                      </a:lnTo>
                      <a:lnTo>
                        <a:pt x="46" y="433"/>
                      </a:lnTo>
                      <a:lnTo>
                        <a:pt x="59" y="443"/>
                      </a:lnTo>
                      <a:lnTo>
                        <a:pt x="59" y="424"/>
                      </a:lnTo>
                      <a:lnTo>
                        <a:pt x="57" y="409"/>
                      </a:lnTo>
                      <a:lnTo>
                        <a:pt x="48" y="424"/>
                      </a:lnTo>
                      <a:lnTo>
                        <a:pt x="40" y="407"/>
                      </a:lnTo>
                      <a:lnTo>
                        <a:pt x="35" y="416"/>
                      </a:lnTo>
                      <a:lnTo>
                        <a:pt x="27" y="391"/>
                      </a:lnTo>
                      <a:lnTo>
                        <a:pt x="6" y="357"/>
                      </a:lnTo>
                      <a:lnTo>
                        <a:pt x="0" y="321"/>
                      </a:lnTo>
                      <a:lnTo>
                        <a:pt x="16" y="236"/>
                      </a:lnTo>
                      <a:lnTo>
                        <a:pt x="46" y="152"/>
                      </a:lnTo>
                      <a:lnTo>
                        <a:pt x="82" y="82"/>
                      </a:lnTo>
                      <a:lnTo>
                        <a:pt x="124" y="32"/>
                      </a:lnTo>
                      <a:lnTo>
                        <a:pt x="173" y="0"/>
                      </a:lnTo>
                      <a:lnTo>
                        <a:pt x="124" y="47"/>
                      </a:lnTo>
                      <a:lnTo>
                        <a:pt x="156" y="44"/>
                      </a:lnTo>
                      <a:lnTo>
                        <a:pt x="114" y="74"/>
                      </a:lnTo>
                      <a:lnTo>
                        <a:pt x="71" y="120"/>
                      </a:lnTo>
                      <a:lnTo>
                        <a:pt x="118" y="82"/>
                      </a:lnTo>
                      <a:lnTo>
                        <a:pt x="171" y="49"/>
                      </a:lnTo>
                      <a:lnTo>
                        <a:pt x="208" y="46"/>
                      </a:lnTo>
                      <a:lnTo>
                        <a:pt x="230" y="53"/>
                      </a:lnTo>
                      <a:lnTo>
                        <a:pt x="206" y="30"/>
                      </a:lnTo>
                      <a:lnTo>
                        <a:pt x="230" y="36"/>
                      </a:lnTo>
                      <a:lnTo>
                        <a:pt x="230" y="15"/>
                      </a:lnTo>
                      <a:lnTo>
                        <a:pt x="236" y="34"/>
                      </a:lnTo>
                      <a:lnTo>
                        <a:pt x="242" y="61"/>
                      </a:lnTo>
                      <a:lnTo>
                        <a:pt x="225" y="55"/>
                      </a:lnTo>
                      <a:lnTo>
                        <a:pt x="22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2" name="Freeform 158"/>
                <p:cNvSpPr>
                  <a:spLocks/>
                </p:cNvSpPr>
                <p:nvPr/>
              </p:nvSpPr>
              <p:spPr bwMode="auto">
                <a:xfrm>
                  <a:off x="1049" y="2434"/>
                  <a:ext cx="173" cy="132"/>
                </a:xfrm>
                <a:custGeom>
                  <a:avLst/>
                  <a:gdLst>
                    <a:gd name="T0" fmla="*/ 0 w 346"/>
                    <a:gd name="T1" fmla="*/ 25 h 265"/>
                    <a:gd name="T2" fmla="*/ 36 w 346"/>
                    <a:gd name="T3" fmla="*/ 23 h 265"/>
                    <a:gd name="T4" fmla="*/ 78 w 346"/>
                    <a:gd name="T5" fmla="*/ 0 h 265"/>
                    <a:gd name="T6" fmla="*/ 165 w 346"/>
                    <a:gd name="T7" fmla="*/ 10 h 265"/>
                    <a:gd name="T8" fmla="*/ 245 w 346"/>
                    <a:gd name="T9" fmla="*/ 63 h 265"/>
                    <a:gd name="T10" fmla="*/ 298 w 346"/>
                    <a:gd name="T11" fmla="*/ 134 h 265"/>
                    <a:gd name="T12" fmla="*/ 304 w 346"/>
                    <a:gd name="T13" fmla="*/ 170 h 265"/>
                    <a:gd name="T14" fmla="*/ 312 w 346"/>
                    <a:gd name="T15" fmla="*/ 230 h 265"/>
                    <a:gd name="T16" fmla="*/ 327 w 346"/>
                    <a:gd name="T17" fmla="*/ 255 h 265"/>
                    <a:gd name="T18" fmla="*/ 346 w 346"/>
                    <a:gd name="T19" fmla="*/ 265 h 265"/>
                    <a:gd name="T20" fmla="*/ 321 w 346"/>
                    <a:gd name="T21" fmla="*/ 261 h 265"/>
                    <a:gd name="T22" fmla="*/ 298 w 346"/>
                    <a:gd name="T23" fmla="*/ 238 h 265"/>
                    <a:gd name="T24" fmla="*/ 306 w 346"/>
                    <a:gd name="T25" fmla="*/ 223 h 265"/>
                    <a:gd name="T26" fmla="*/ 285 w 346"/>
                    <a:gd name="T27" fmla="*/ 208 h 265"/>
                    <a:gd name="T28" fmla="*/ 241 w 346"/>
                    <a:gd name="T29" fmla="*/ 172 h 265"/>
                    <a:gd name="T30" fmla="*/ 224 w 346"/>
                    <a:gd name="T31" fmla="*/ 153 h 265"/>
                    <a:gd name="T32" fmla="*/ 228 w 346"/>
                    <a:gd name="T33" fmla="*/ 175 h 265"/>
                    <a:gd name="T34" fmla="*/ 203 w 346"/>
                    <a:gd name="T35" fmla="*/ 135 h 265"/>
                    <a:gd name="T36" fmla="*/ 167 w 346"/>
                    <a:gd name="T37" fmla="*/ 111 h 265"/>
                    <a:gd name="T38" fmla="*/ 139 w 346"/>
                    <a:gd name="T39" fmla="*/ 97 h 265"/>
                    <a:gd name="T40" fmla="*/ 199 w 346"/>
                    <a:gd name="T41" fmla="*/ 113 h 265"/>
                    <a:gd name="T42" fmla="*/ 293 w 346"/>
                    <a:gd name="T43" fmla="*/ 158 h 265"/>
                    <a:gd name="T44" fmla="*/ 247 w 346"/>
                    <a:gd name="T45" fmla="*/ 128 h 265"/>
                    <a:gd name="T46" fmla="*/ 190 w 346"/>
                    <a:gd name="T47" fmla="*/ 101 h 265"/>
                    <a:gd name="T48" fmla="*/ 264 w 346"/>
                    <a:gd name="T49" fmla="*/ 118 h 265"/>
                    <a:gd name="T50" fmla="*/ 235 w 346"/>
                    <a:gd name="T51" fmla="*/ 94 h 265"/>
                    <a:gd name="T52" fmla="*/ 205 w 346"/>
                    <a:gd name="T53" fmla="*/ 75 h 265"/>
                    <a:gd name="T54" fmla="*/ 255 w 346"/>
                    <a:gd name="T55" fmla="*/ 92 h 265"/>
                    <a:gd name="T56" fmla="*/ 226 w 346"/>
                    <a:gd name="T57" fmla="*/ 56 h 265"/>
                    <a:gd name="T58" fmla="*/ 169 w 346"/>
                    <a:gd name="T59" fmla="*/ 25 h 265"/>
                    <a:gd name="T60" fmla="*/ 91 w 346"/>
                    <a:gd name="T61" fmla="*/ 8 h 265"/>
                    <a:gd name="T62" fmla="*/ 62 w 346"/>
                    <a:gd name="T63" fmla="*/ 16 h 265"/>
                    <a:gd name="T64" fmla="*/ 40 w 346"/>
                    <a:gd name="T65" fmla="*/ 29 h 265"/>
                    <a:gd name="T66" fmla="*/ 0 w 346"/>
                    <a:gd name="T67" fmla="*/ 25 h 265"/>
                    <a:gd name="T68" fmla="*/ 0 w 346"/>
                    <a:gd name="T69" fmla="*/ 2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6" h="265">
                      <a:moveTo>
                        <a:pt x="0" y="25"/>
                      </a:moveTo>
                      <a:lnTo>
                        <a:pt x="36" y="23"/>
                      </a:lnTo>
                      <a:lnTo>
                        <a:pt x="78" y="0"/>
                      </a:lnTo>
                      <a:lnTo>
                        <a:pt x="165" y="10"/>
                      </a:lnTo>
                      <a:lnTo>
                        <a:pt x="245" y="63"/>
                      </a:lnTo>
                      <a:lnTo>
                        <a:pt x="298" y="134"/>
                      </a:lnTo>
                      <a:lnTo>
                        <a:pt x="304" y="170"/>
                      </a:lnTo>
                      <a:lnTo>
                        <a:pt x="312" y="230"/>
                      </a:lnTo>
                      <a:lnTo>
                        <a:pt x="327" y="255"/>
                      </a:lnTo>
                      <a:lnTo>
                        <a:pt x="346" y="265"/>
                      </a:lnTo>
                      <a:lnTo>
                        <a:pt x="321" y="261"/>
                      </a:lnTo>
                      <a:lnTo>
                        <a:pt x="298" y="238"/>
                      </a:lnTo>
                      <a:lnTo>
                        <a:pt x="306" y="223"/>
                      </a:lnTo>
                      <a:lnTo>
                        <a:pt x="285" y="208"/>
                      </a:lnTo>
                      <a:lnTo>
                        <a:pt x="241" y="172"/>
                      </a:lnTo>
                      <a:lnTo>
                        <a:pt x="224" y="153"/>
                      </a:lnTo>
                      <a:lnTo>
                        <a:pt x="228" y="175"/>
                      </a:lnTo>
                      <a:lnTo>
                        <a:pt x="203" y="135"/>
                      </a:lnTo>
                      <a:lnTo>
                        <a:pt x="167" y="111"/>
                      </a:lnTo>
                      <a:lnTo>
                        <a:pt x="139" y="97"/>
                      </a:lnTo>
                      <a:lnTo>
                        <a:pt x="199" y="113"/>
                      </a:lnTo>
                      <a:lnTo>
                        <a:pt x="293" y="158"/>
                      </a:lnTo>
                      <a:lnTo>
                        <a:pt x="247" y="128"/>
                      </a:lnTo>
                      <a:lnTo>
                        <a:pt x="190" y="101"/>
                      </a:lnTo>
                      <a:lnTo>
                        <a:pt x="264" y="118"/>
                      </a:lnTo>
                      <a:lnTo>
                        <a:pt x="235" y="94"/>
                      </a:lnTo>
                      <a:lnTo>
                        <a:pt x="205" y="75"/>
                      </a:lnTo>
                      <a:lnTo>
                        <a:pt x="255" y="92"/>
                      </a:lnTo>
                      <a:lnTo>
                        <a:pt x="226" y="56"/>
                      </a:lnTo>
                      <a:lnTo>
                        <a:pt x="169" y="25"/>
                      </a:lnTo>
                      <a:lnTo>
                        <a:pt x="91" y="8"/>
                      </a:lnTo>
                      <a:lnTo>
                        <a:pt x="62" y="16"/>
                      </a:lnTo>
                      <a:lnTo>
                        <a:pt x="40" y="29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3" name="Freeform 159"/>
                <p:cNvSpPr>
                  <a:spLocks/>
                </p:cNvSpPr>
                <p:nvPr/>
              </p:nvSpPr>
              <p:spPr bwMode="auto">
                <a:xfrm>
                  <a:off x="983" y="2780"/>
                  <a:ext cx="54" cy="76"/>
                </a:xfrm>
                <a:custGeom>
                  <a:avLst/>
                  <a:gdLst>
                    <a:gd name="T0" fmla="*/ 7 w 108"/>
                    <a:gd name="T1" fmla="*/ 0 h 152"/>
                    <a:gd name="T2" fmla="*/ 15 w 108"/>
                    <a:gd name="T3" fmla="*/ 29 h 152"/>
                    <a:gd name="T4" fmla="*/ 0 w 108"/>
                    <a:gd name="T5" fmla="*/ 88 h 152"/>
                    <a:gd name="T6" fmla="*/ 3 w 108"/>
                    <a:gd name="T7" fmla="*/ 149 h 152"/>
                    <a:gd name="T8" fmla="*/ 7 w 108"/>
                    <a:gd name="T9" fmla="*/ 84 h 152"/>
                    <a:gd name="T10" fmla="*/ 24 w 108"/>
                    <a:gd name="T11" fmla="*/ 152 h 152"/>
                    <a:gd name="T12" fmla="*/ 24 w 108"/>
                    <a:gd name="T13" fmla="*/ 82 h 152"/>
                    <a:gd name="T14" fmla="*/ 43 w 108"/>
                    <a:gd name="T15" fmla="*/ 128 h 152"/>
                    <a:gd name="T16" fmla="*/ 32 w 108"/>
                    <a:gd name="T17" fmla="*/ 27 h 152"/>
                    <a:gd name="T18" fmla="*/ 108 w 108"/>
                    <a:gd name="T19" fmla="*/ 116 h 152"/>
                    <a:gd name="T20" fmla="*/ 59 w 108"/>
                    <a:gd name="T21" fmla="*/ 25 h 152"/>
                    <a:gd name="T22" fmla="*/ 34 w 108"/>
                    <a:gd name="T23" fmla="*/ 16 h 152"/>
                    <a:gd name="T24" fmla="*/ 7 w 108"/>
                    <a:gd name="T25" fmla="*/ 0 h 152"/>
                    <a:gd name="T26" fmla="*/ 7 w 108"/>
                    <a:gd name="T2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8" h="152">
                      <a:moveTo>
                        <a:pt x="7" y="0"/>
                      </a:moveTo>
                      <a:lnTo>
                        <a:pt x="15" y="29"/>
                      </a:lnTo>
                      <a:lnTo>
                        <a:pt x="0" y="88"/>
                      </a:lnTo>
                      <a:lnTo>
                        <a:pt x="3" y="149"/>
                      </a:lnTo>
                      <a:lnTo>
                        <a:pt x="7" y="84"/>
                      </a:lnTo>
                      <a:lnTo>
                        <a:pt x="24" y="152"/>
                      </a:lnTo>
                      <a:lnTo>
                        <a:pt x="24" y="82"/>
                      </a:lnTo>
                      <a:lnTo>
                        <a:pt x="43" y="128"/>
                      </a:lnTo>
                      <a:lnTo>
                        <a:pt x="32" y="27"/>
                      </a:lnTo>
                      <a:lnTo>
                        <a:pt x="108" y="116"/>
                      </a:lnTo>
                      <a:lnTo>
                        <a:pt x="59" y="25"/>
                      </a:lnTo>
                      <a:lnTo>
                        <a:pt x="34" y="16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4" name="Freeform 160"/>
                <p:cNvSpPr>
                  <a:spLocks/>
                </p:cNvSpPr>
                <p:nvPr/>
              </p:nvSpPr>
              <p:spPr bwMode="auto">
                <a:xfrm>
                  <a:off x="996" y="2829"/>
                  <a:ext cx="72" cy="80"/>
                </a:xfrm>
                <a:custGeom>
                  <a:avLst/>
                  <a:gdLst>
                    <a:gd name="T0" fmla="*/ 97 w 145"/>
                    <a:gd name="T1" fmla="*/ 34 h 160"/>
                    <a:gd name="T2" fmla="*/ 145 w 145"/>
                    <a:gd name="T3" fmla="*/ 118 h 160"/>
                    <a:gd name="T4" fmla="*/ 109 w 145"/>
                    <a:gd name="T5" fmla="*/ 95 h 160"/>
                    <a:gd name="T6" fmla="*/ 114 w 145"/>
                    <a:gd name="T7" fmla="*/ 148 h 160"/>
                    <a:gd name="T8" fmla="*/ 90 w 145"/>
                    <a:gd name="T9" fmla="*/ 129 h 160"/>
                    <a:gd name="T10" fmla="*/ 84 w 145"/>
                    <a:gd name="T11" fmla="*/ 160 h 160"/>
                    <a:gd name="T12" fmla="*/ 40 w 145"/>
                    <a:gd name="T13" fmla="*/ 141 h 160"/>
                    <a:gd name="T14" fmla="*/ 0 w 145"/>
                    <a:gd name="T15" fmla="*/ 97 h 160"/>
                    <a:gd name="T16" fmla="*/ 31 w 145"/>
                    <a:gd name="T17" fmla="*/ 114 h 160"/>
                    <a:gd name="T18" fmla="*/ 12 w 145"/>
                    <a:gd name="T19" fmla="*/ 63 h 160"/>
                    <a:gd name="T20" fmla="*/ 54 w 145"/>
                    <a:gd name="T21" fmla="*/ 112 h 160"/>
                    <a:gd name="T22" fmla="*/ 44 w 145"/>
                    <a:gd name="T23" fmla="*/ 69 h 160"/>
                    <a:gd name="T24" fmla="*/ 67 w 145"/>
                    <a:gd name="T25" fmla="*/ 76 h 160"/>
                    <a:gd name="T26" fmla="*/ 42 w 145"/>
                    <a:gd name="T27" fmla="*/ 0 h 160"/>
                    <a:gd name="T28" fmla="*/ 97 w 145"/>
                    <a:gd name="T29" fmla="*/ 65 h 160"/>
                    <a:gd name="T30" fmla="*/ 97 w 145"/>
                    <a:gd name="T31" fmla="*/ 34 h 160"/>
                    <a:gd name="T32" fmla="*/ 97 w 145"/>
                    <a:gd name="T33" fmla="*/ 3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160">
                      <a:moveTo>
                        <a:pt x="97" y="34"/>
                      </a:moveTo>
                      <a:lnTo>
                        <a:pt x="145" y="118"/>
                      </a:lnTo>
                      <a:lnTo>
                        <a:pt x="109" y="95"/>
                      </a:lnTo>
                      <a:lnTo>
                        <a:pt x="114" y="148"/>
                      </a:lnTo>
                      <a:lnTo>
                        <a:pt x="90" y="129"/>
                      </a:lnTo>
                      <a:lnTo>
                        <a:pt x="84" y="160"/>
                      </a:lnTo>
                      <a:lnTo>
                        <a:pt x="40" y="141"/>
                      </a:lnTo>
                      <a:lnTo>
                        <a:pt x="0" y="97"/>
                      </a:lnTo>
                      <a:lnTo>
                        <a:pt x="31" y="114"/>
                      </a:lnTo>
                      <a:lnTo>
                        <a:pt x="12" y="63"/>
                      </a:lnTo>
                      <a:lnTo>
                        <a:pt x="54" y="112"/>
                      </a:lnTo>
                      <a:lnTo>
                        <a:pt x="44" y="69"/>
                      </a:lnTo>
                      <a:lnTo>
                        <a:pt x="67" y="76"/>
                      </a:lnTo>
                      <a:lnTo>
                        <a:pt x="42" y="0"/>
                      </a:lnTo>
                      <a:lnTo>
                        <a:pt x="97" y="65"/>
                      </a:lnTo>
                      <a:lnTo>
                        <a:pt x="97" y="34"/>
                      </a:lnTo>
                      <a:lnTo>
                        <a:pt x="97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5" name="Freeform 161"/>
                <p:cNvSpPr>
                  <a:spLocks/>
                </p:cNvSpPr>
                <p:nvPr/>
              </p:nvSpPr>
              <p:spPr bwMode="auto">
                <a:xfrm>
                  <a:off x="1044" y="2727"/>
                  <a:ext cx="127" cy="290"/>
                </a:xfrm>
                <a:custGeom>
                  <a:avLst/>
                  <a:gdLst>
                    <a:gd name="T0" fmla="*/ 0 w 255"/>
                    <a:gd name="T1" fmla="*/ 25 h 580"/>
                    <a:gd name="T2" fmla="*/ 67 w 255"/>
                    <a:gd name="T3" fmla="*/ 140 h 580"/>
                    <a:gd name="T4" fmla="*/ 200 w 255"/>
                    <a:gd name="T5" fmla="*/ 319 h 580"/>
                    <a:gd name="T6" fmla="*/ 238 w 255"/>
                    <a:gd name="T7" fmla="*/ 462 h 580"/>
                    <a:gd name="T8" fmla="*/ 255 w 255"/>
                    <a:gd name="T9" fmla="*/ 580 h 580"/>
                    <a:gd name="T10" fmla="*/ 242 w 255"/>
                    <a:gd name="T11" fmla="*/ 452 h 580"/>
                    <a:gd name="T12" fmla="*/ 194 w 255"/>
                    <a:gd name="T13" fmla="*/ 285 h 580"/>
                    <a:gd name="T14" fmla="*/ 211 w 255"/>
                    <a:gd name="T15" fmla="*/ 167 h 580"/>
                    <a:gd name="T16" fmla="*/ 234 w 255"/>
                    <a:gd name="T17" fmla="*/ 68 h 580"/>
                    <a:gd name="T18" fmla="*/ 221 w 255"/>
                    <a:gd name="T19" fmla="*/ 0 h 580"/>
                    <a:gd name="T20" fmla="*/ 221 w 255"/>
                    <a:gd name="T21" fmla="*/ 80 h 580"/>
                    <a:gd name="T22" fmla="*/ 200 w 255"/>
                    <a:gd name="T23" fmla="*/ 146 h 580"/>
                    <a:gd name="T24" fmla="*/ 188 w 255"/>
                    <a:gd name="T25" fmla="*/ 279 h 580"/>
                    <a:gd name="T26" fmla="*/ 97 w 255"/>
                    <a:gd name="T27" fmla="*/ 167 h 580"/>
                    <a:gd name="T28" fmla="*/ 0 w 255"/>
                    <a:gd name="T29" fmla="*/ 25 h 580"/>
                    <a:gd name="T30" fmla="*/ 0 w 255"/>
                    <a:gd name="T31" fmla="*/ 25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5" h="580">
                      <a:moveTo>
                        <a:pt x="0" y="25"/>
                      </a:moveTo>
                      <a:lnTo>
                        <a:pt x="67" y="140"/>
                      </a:lnTo>
                      <a:lnTo>
                        <a:pt x="200" y="319"/>
                      </a:lnTo>
                      <a:lnTo>
                        <a:pt x="238" y="462"/>
                      </a:lnTo>
                      <a:lnTo>
                        <a:pt x="255" y="580"/>
                      </a:lnTo>
                      <a:lnTo>
                        <a:pt x="242" y="452"/>
                      </a:lnTo>
                      <a:lnTo>
                        <a:pt x="194" y="285"/>
                      </a:lnTo>
                      <a:lnTo>
                        <a:pt x="211" y="167"/>
                      </a:lnTo>
                      <a:lnTo>
                        <a:pt x="234" y="68"/>
                      </a:lnTo>
                      <a:lnTo>
                        <a:pt x="221" y="0"/>
                      </a:lnTo>
                      <a:lnTo>
                        <a:pt x="221" y="80"/>
                      </a:lnTo>
                      <a:lnTo>
                        <a:pt x="200" y="146"/>
                      </a:lnTo>
                      <a:lnTo>
                        <a:pt x="188" y="279"/>
                      </a:lnTo>
                      <a:lnTo>
                        <a:pt x="97" y="167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6" name="Freeform 162"/>
                <p:cNvSpPr>
                  <a:spLocks/>
                </p:cNvSpPr>
                <p:nvPr/>
              </p:nvSpPr>
              <p:spPr bwMode="auto">
                <a:xfrm>
                  <a:off x="1079" y="2940"/>
                  <a:ext cx="46" cy="155"/>
                </a:xfrm>
                <a:custGeom>
                  <a:avLst/>
                  <a:gdLst>
                    <a:gd name="T0" fmla="*/ 0 w 91"/>
                    <a:gd name="T1" fmla="*/ 0 h 309"/>
                    <a:gd name="T2" fmla="*/ 64 w 91"/>
                    <a:gd name="T3" fmla="*/ 138 h 309"/>
                    <a:gd name="T4" fmla="*/ 91 w 91"/>
                    <a:gd name="T5" fmla="*/ 309 h 309"/>
                    <a:gd name="T6" fmla="*/ 47 w 91"/>
                    <a:gd name="T7" fmla="*/ 140 h 309"/>
                    <a:gd name="T8" fmla="*/ 0 w 91"/>
                    <a:gd name="T9" fmla="*/ 0 h 309"/>
                    <a:gd name="T10" fmla="*/ 0 w 91"/>
                    <a:gd name="T11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" h="309">
                      <a:moveTo>
                        <a:pt x="0" y="0"/>
                      </a:moveTo>
                      <a:lnTo>
                        <a:pt x="64" y="138"/>
                      </a:lnTo>
                      <a:lnTo>
                        <a:pt x="91" y="309"/>
                      </a:lnTo>
                      <a:lnTo>
                        <a:pt x="47" y="14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7" name="Freeform 163"/>
                <p:cNvSpPr>
                  <a:spLocks/>
                </p:cNvSpPr>
                <p:nvPr/>
              </p:nvSpPr>
              <p:spPr bwMode="auto">
                <a:xfrm>
                  <a:off x="1134" y="3073"/>
                  <a:ext cx="68" cy="136"/>
                </a:xfrm>
                <a:custGeom>
                  <a:avLst/>
                  <a:gdLst>
                    <a:gd name="T0" fmla="*/ 0 w 135"/>
                    <a:gd name="T1" fmla="*/ 123 h 272"/>
                    <a:gd name="T2" fmla="*/ 55 w 135"/>
                    <a:gd name="T3" fmla="*/ 215 h 272"/>
                    <a:gd name="T4" fmla="*/ 74 w 135"/>
                    <a:gd name="T5" fmla="*/ 272 h 272"/>
                    <a:gd name="T6" fmla="*/ 64 w 135"/>
                    <a:gd name="T7" fmla="*/ 199 h 272"/>
                    <a:gd name="T8" fmla="*/ 101 w 135"/>
                    <a:gd name="T9" fmla="*/ 199 h 272"/>
                    <a:gd name="T10" fmla="*/ 89 w 135"/>
                    <a:gd name="T11" fmla="*/ 245 h 272"/>
                    <a:gd name="T12" fmla="*/ 112 w 135"/>
                    <a:gd name="T13" fmla="*/ 196 h 272"/>
                    <a:gd name="T14" fmla="*/ 135 w 135"/>
                    <a:gd name="T15" fmla="*/ 59 h 272"/>
                    <a:gd name="T16" fmla="*/ 110 w 135"/>
                    <a:gd name="T17" fmla="*/ 104 h 272"/>
                    <a:gd name="T18" fmla="*/ 89 w 135"/>
                    <a:gd name="T19" fmla="*/ 0 h 272"/>
                    <a:gd name="T20" fmla="*/ 101 w 135"/>
                    <a:gd name="T21" fmla="*/ 110 h 272"/>
                    <a:gd name="T22" fmla="*/ 108 w 135"/>
                    <a:gd name="T23" fmla="*/ 173 h 272"/>
                    <a:gd name="T24" fmla="*/ 89 w 135"/>
                    <a:gd name="T25" fmla="*/ 182 h 272"/>
                    <a:gd name="T26" fmla="*/ 74 w 135"/>
                    <a:gd name="T27" fmla="*/ 131 h 272"/>
                    <a:gd name="T28" fmla="*/ 70 w 135"/>
                    <a:gd name="T29" fmla="*/ 180 h 272"/>
                    <a:gd name="T30" fmla="*/ 53 w 135"/>
                    <a:gd name="T31" fmla="*/ 180 h 272"/>
                    <a:gd name="T32" fmla="*/ 40 w 135"/>
                    <a:gd name="T33" fmla="*/ 150 h 272"/>
                    <a:gd name="T34" fmla="*/ 0 w 135"/>
                    <a:gd name="T35" fmla="*/ 123 h 272"/>
                    <a:gd name="T36" fmla="*/ 0 w 135"/>
                    <a:gd name="T37" fmla="*/ 123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5" h="272">
                      <a:moveTo>
                        <a:pt x="0" y="123"/>
                      </a:moveTo>
                      <a:lnTo>
                        <a:pt x="55" y="215"/>
                      </a:lnTo>
                      <a:lnTo>
                        <a:pt x="74" y="272"/>
                      </a:lnTo>
                      <a:lnTo>
                        <a:pt x="64" y="199"/>
                      </a:lnTo>
                      <a:lnTo>
                        <a:pt x="101" y="199"/>
                      </a:lnTo>
                      <a:lnTo>
                        <a:pt x="89" y="245"/>
                      </a:lnTo>
                      <a:lnTo>
                        <a:pt x="112" y="196"/>
                      </a:lnTo>
                      <a:lnTo>
                        <a:pt x="135" y="59"/>
                      </a:lnTo>
                      <a:lnTo>
                        <a:pt x="110" y="104"/>
                      </a:lnTo>
                      <a:lnTo>
                        <a:pt x="89" y="0"/>
                      </a:lnTo>
                      <a:lnTo>
                        <a:pt x="101" y="110"/>
                      </a:lnTo>
                      <a:lnTo>
                        <a:pt x="108" y="173"/>
                      </a:lnTo>
                      <a:lnTo>
                        <a:pt x="89" y="182"/>
                      </a:lnTo>
                      <a:lnTo>
                        <a:pt x="74" y="131"/>
                      </a:lnTo>
                      <a:lnTo>
                        <a:pt x="70" y="180"/>
                      </a:lnTo>
                      <a:lnTo>
                        <a:pt x="53" y="180"/>
                      </a:lnTo>
                      <a:lnTo>
                        <a:pt x="40" y="150"/>
                      </a:lnTo>
                      <a:lnTo>
                        <a:pt x="0" y="12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8" name="Freeform 164"/>
                <p:cNvSpPr>
                  <a:spLocks/>
                </p:cNvSpPr>
                <p:nvPr/>
              </p:nvSpPr>
              <p:spPr bwMode="auto">
                <a:xfrm>
                  <a:off x="1154" y="2653"/>
                  <a:ext cx="49" cy="130"/>
                </a:xfrm>
                <a:custGeom>
                  <a:avLst/>
                  <a:gdLst>
                    <a:gd name="T0" fmla="*/ 70 w 97"/>
                    <a:gd name="T1" fmla="*/ 0 h 260"/>
                    <a:gd name="T2" fmla="*/ 76 w 97"/>
                    <a:gd name="T3" fmla="*/ 38 h 260"/>
                    <a:gd name="T4" fmla="*/ 78 w 97"/>
                    <a:gd name="T5" fmla="*/ 58 h 260"/>
                    <a:gd name="T6" fmla="*/ 85 w 97"/>
                    <a:gd name="T7" fmla="*/ 77 h 260"/>
                    <a:gd name="T8" fmla="*/ 59 w 97"/>
                    <a:gd name="T9" fmla="*/ 55 h 260"/>
                    <a:gd name="T10" fmla="*/ 76 w 97"/>
                    <a:gd name="T11" fmla="*/ 87 h 260"/>
                    <a:gd name="T12" fmla="*/ 68 w 97"/>
                    <a:gd name="T13" fmla="*/ 110 h 260"/>
                    <a:gd name="T14" fmla="*/ 85 w 97"/>
                    <a:gd name="T15" fmla="*/ 148 h 260"/>
                    <a:gd name="T16" fmla="*/ 70 w 97"/>
                    <a:gd name="T17" fmla="*/ 144 h 260"/>
                    <a:gd name="T18" fmla="*/ 85 w 97"/>
                    <a:gd name="T19" fmla="*/ 167 h 260"/>
                    <a:gd name="T20" fmla="*/ 70 w 97"/>
                    <a:gd name="T21" fmla="*/ 165 h 260"/>
                    <a:gd name="T22" fmla="*/ 89 w 97"/>
                    <a:gd name="T23" fmla="*/ 186 h 260"/>
                    <a:gd name="T24" fmla="*/ 97 w 97"/>
                    <a:gd name="T25" fmla="*/ 218 h 260"/>
                    <a:gd name="T26" fmla="*/ 51 w 97"/>
                    <a:gd name="T27" fmla="*/ 212 h 260"/>
                    <a:gd name="T28" fmla="*/ 61 w 97"/>
                    <a:gd name="T29" fmla="*/ 260 h 260"/>
                    <a:gd name="T30" fmla="*/ 38 w 97"/>
                    <a:gd name="T31" fmla="*/ 192 h 260"/>
                    <a:gd name="T32" fmla="*/ 11 w 97"/>
                    <a:gd name="T33" fmla="*/ 144 h 260"/>
                    <a:gd name="T34" fmla="*/ 0 w 97"/>
                    <a:gd name="T35" fmla="*/ 138 h 260"/>
                    <a:gd name="T36" fmla="*/ 0 w 97"/>
                    <a:gd name="T37" fmla="*/ 127 h 260"/>
                    <a:gd name="T38" fmla="*/ 36 w 97"/>
                    <a:gd name="T39" fmla="*/ 72 h 260"/>
                    <a:gd name="T40" fmla="*/ 53 w 97"/>
                    <a:gd name="T41" fmla="*/ 38 h 260"/>
                    <a:gd name="T42" fmla="*/ 63 w 97"/>
                    <a:gd name="T43" fmla="*/ 1 h 260"/>
                    <a:gd name="T44" fmla="*/ 70 w 97"/>
                    <a:gd name="T45" fmla="*/ 0 h 260"/>
                    <a:gd name="T46" fmla="*/ 70 w 97"/>
                    <a:gd name="T47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7" h="260">
                      <a:moveTo>
                        <a:pt x="70" y="0"/>
                      </a:moveTo>
                      <a:lnTo>
                        <a:pt x="76" y="38"/>
                      </a:lnTo>
                      <a:lnTo>
                        <a:pt x="78" y="58"/>
                      </a:lnTo>
                      <a:lnTo>
                        <a:pt x="85" y="77"/>
                      </a:lnTo>
                      <a:lnTo>
                        <a:pt x="59" y="55"/>
                      </a:lnTo>
                      <a:lnTo>
                        <a:pt x="76" y="87"/>
                      </a:lnTo>
                      <a:lnTo>
                        <a:pt x="68" y="110"/>
                      </a:lnTo>
                      <a:lnTo>
                        <a:pt x="85" y="148"/>
                      </a:lnTo>
                      <a:lnTo>
                        <a:pt x="70" y="144"/>
                      </a:lnTo>
                      <a:lnTo>
                        <a:pt x="85" y="167"/>
                      </a:lnTo>
                      <a:lnTo>
                        <a:pt x="70" y="165"/>
                      </a:lnTo>
                      <a:lnTo>
                        <a:pt x="89" y="186"/>
                      </a:lnTo>
                      <a:lnTo>
                        <a:pt x="97" y="218"/>
                      </a:lnTo>
                      <a:lnTo>
                        <a:pt x="51" y="212"/>
                      </a:lnTo>
                      <a:lnTo>
                        <a:pt x="61" y="260"/>
                      </a:lnTo>
                      <a:lnTo>
                        <a:pt x="38" y="192"/>
                      </a:lnTo>
                      <a:lnTo>
                        <a:pt x="11" y="144"/>
                      </a:lnTo>
                      <a:lnTo>
                        <a:pt x="0" y="138"/>
                      </a:lnTo>
                      <a:lnTo>
                        <a:pt x="0" y="127"/>
                      </a:lnTo>
                      <a:lnTo>
                        <a:pt x="36" y="72"/>
                      </a:lnTo>
                      <a:lnTo>
                        <a:pt x="53" y="38"/>
                      </a:lnTo>
                      <a:lnTo>
                        <a:pt x="6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9" name="Freeform 165"/>
                <p:cNvSpPr>
                  <a:spLocks/>
                </p:cNvSpPr>
                <p:nvPr/>
              </p:nvSpPr>
              <p:spPr bwMode="auto">
                <a:xfrm>
                  <a:off x="816" y="2756"/>
                  <a:ext cx="169" cy="148"/>
                </a:xfrm>
                <a:custGeom>
                  <a:avLst/>
                  <a:gdLst>
                    <a:gd name="T0" fmla="*/ 327 w 338"/>
                    <a:gd name="T1" fmla="*/ 0 h 296"/>
                    <a:gd name="T2" fmla="*/ 278 w 338"/>
                    <a:gd name="T3" fmla="*/ 23 h 296"/>
                    <a:gd name="T4" fmla="*/ 196 w 338"/>
                    <a:gd name="T5" fmla="*/ 45 h 296"/>
                    <a:gd name="T6" fmla="*/ 118 w 338"/>
                    <a:gd name="T7" fmla="*/ 87 h 296"/>
                    <a:gd name="T8" fmla="*/ 32 w 338"/>
                    <a:gd name="T9" fmla="*/ 146 h 296"/>
                    <a:gd name="T10" fmla="*/ 4 w 338"/>
                    <a:gd name="T11" fmla="*/ 188 h 296"/>
                    <a:gd name="T12" fmla="*/ 0 w 338"/>
                    <a:gd name="T13" fmla="*/ 296 h 296"/>
                    <a:gd name="T14" fmla="*/ 11 w 338"/>
                    <a:gd name="T15" fmla="*/ 188 h 296"/>
                    <a:gd name="T16" fmla="*/ 32 w 338"/>
                    <a:gd name="T17" fmla="*/ 158 h 296"/>
                    <a:gd name="T18" fmla="*/ 95 w 338"/>
                    <a:gd name="T19" fmla="*/ 108 h 296"/>
                    <a:gd name="T20" fmla="*/ 179 w 338"/>
                    <a:gd name="T21" fmla="*/ 61 h 296"/>
                    <a:gd name="T22" fmla="*/ 260 w 338"/>
                    <a:gd name="T23" fmla="*/ 34 h 296"/>
                    <a:gd name="T24" fmla="*/ 306 w 338"/>
                    <a:gd name="T25" fmla="*/ 19 h 296"/>
                    <a:gd name="T26" fmla="*/ 338 w 338"/>
                    <a:gd name="T27" fmla="*/ 0 h 296"/>
                    <a:gd name="T28" fmla="*/ 327 w 338"/>
                    <a:gd name="T29" fmla="*/ 0 h 296"/>
                    <a:gd name="T30" fmla="*/ 327 w 338"/>
                    <a:gd name="T31" fmla="*/ 0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8" h="296">
                      <a:moveTo>
                        <a:pt x="327" y="0"/>
                      </a:moveTo>
                      <a:lnTo>
                        <a:pt x="278" y="23"/>
                      </a:lnTo>
                      <a:lnTo>
                        <a:pt x="196" y="45"/>
                      </a:lnTo>
                      <a:lnTo>
                        <a:pt x="118" y="87"/>
                      </a:lnTo>
                      <a:lnTo>
                        <a:pt x="32" y="146"/>
                      </a:lnTo>
                      <a:lnTo>
                        <a:pt x="4" y="188"/>
                      </a:lnTo>
                      <a:lnTo>
                        <a:pt x="0" y="296"/>
                      </a:lnTo>
                      <a:lnTo>
                        <a:pt x="11" y="188"/>
                      </a:lnTo>
                      <a:lnTo>
                        <a:pt x="32" y="158"/>
                      </a:lnTo>
                      <a:lnTo>
                        <a:pt x="95" y="108"/>
                      </a:lnTo>
                      <a:lnTo>
                        <a:pt x="179" y="61"/>
                      </a:lnTo>
                      <a:lnTo>
                        <a:pt x="260" y="34"/>
                      </a:lnTo>
                      <a:lnTo>
                        <a:pt x="306" y="19"/>
                      </a:lnTo>
                      <a:lnTo>
                        <a:pt x="338" y="0"/>
                      </a:lnTo>
                      <a:lnTo>
                        <a:pt x="327" y="0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0" name="Freeform 166"/>
                <p:cNvSpPr>
                  <a:spLocks/>
                </p:cNvSpPr>
                <p:nvPr/>
              </p:nvSpPr>
              <p:spPr bwMode="auto">
                <a:xfrm>
                  <a:off x="1208" y="2764"/>
                  <a:ext cx="139" cy="46"/>
                </a:xfrm>
                <a:custGeom>
                  <a:avLst/>
                  <a:gdLst>
                    <a:gd name="T0" fmla="*/ 0 w 280"/>
                    <a:gd name="T1" fmla="*/ 0 h 93"/>
                    <a:gd name="T2" fmla="*/ 130 w 280"/>
                    <a:gd name="T3" fmla="*/ 27 h 93"/>
                    <a:gd name="T4" fmla="*/ 198 w 280"/>
                    <a:gd name="T5" fmla="*/ 49 h 93"/>
                    <a:gd name="T6" fmla="*/ 240 w 280"/>
                    <a:gd name="T7" fmla="*/ 82 h 93"/>
                    <a:gd name="T8" fmla="*/ 261 w 280"/>
                    <a:gd name="T9" fmla="*/ 84 h 93"/>
                    <a:gd name="T10" fmla="*/ 268 w 280"/>
                    <a:gd name="T11" fmla="*/ 93 h 93"/>
                    <a:gd name="T12" fmla="*/ 280 w 280"/>
                    <a:gd name="T13" fmla="*/ 82 h 93"/>
                    <a:gd name="T14" fmla="*/ 257 w 280"/>
                    <a:gd name="T15" fmla="*/ 74 h 93"/>
                    <a:gd name="T16" fmla="*/ 236 w 280"/>
                    <a:gd name="T17" fmla="*/ 67 h 93"/>
                    <a:gd name="T18" fmla="*/ 190 w 280"/>
                    <a:gd name="T19" fmla="*/ 34 h 93"/>
                    <a:gd name="T20" fmla="*/ 109 w 280"/>
                    <a:gd name="T21" fmla="*/ 15 h 93"/>
                    <a:gd name="T22" fmla="*/ 0 w 280"/>
                    <a:gd name="T23" fmla="*/ 0 h 93"/>
                    <a:gd name="T24" fmla="*/ 0 w 280"/>
                    <a:gd name="T2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0" h="93">
                      <a:moveTo>
                        <a:pt x="0" y="0"/>
                      </a:moveTo>
                      <a:lnTo>
                        <a:pt x="130" y="27"/>
                      </a:lnTo>
                      <a:lnTo>
                        <a:pt x="198" y="49"/>
                      </a:lnTo>
                      <a:lnTo>
                        <a:pt x="240" y="82"/>
                      </a:lnTo>
                      <a:lnTo>
                        <a:pt x="261" y="84"/>
                      </a:lnTo>
                      <a:lnTo>
                        <a:pt x="268" y="93"/>
                      </a:lnTo>
                      <a:lnTo>
                        <a:pt x="280" y="82"/>
                      </a:lnTo>
                      <a:lnTo>
                        <a:pt x="257" y="74"/>
                      </a:lnTo>
                      <a:lnTo>
                        <a:pt x="236" y="67"/>
                      </a:lnTo>
                      <a:lnTo>
                        <a:pt x="190" y="34"/>
                      </a:lnTo>
                      <a:lnTo>
                        <a:pt x="109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1" name="Freeform 167"/>
                <p:cNvSpPr>
                  <a:spLocks/>
                </p:cNvSpPr>
                <p:nvPr/>
              </p:nvSpPr>
              <p:spPr bwMode="auto">
                <a:xfrm>
                  <a:off x="1017" y="2772"/>
                  <a:ext cx="15" cy="43"/>
                </a:xfrm>
                <a:custGeom>
                  <a:avLst/>
                  <a:gdLst>
                    <a:gd name="T0" fmla="*/ 0 w 31"/>
                    <a:gd name="T1" fmla="*/ 21 h 86"/>
                    <a:gd name="T2" fmla="*/ 31 w 31"/>
                    <a:gd name="T3" fmla="*/ 86 h 86"/>
                    <a:gd name="T4" fmla="*/ 6 w 31"/>
                    <a:gd name="T5" fmla="*/ 0 h 86"/>
                    <a:gd name="T6" fmla="*/ 0 w 31"/>
                    <a:gd name="T7" fmla="*/ 21 h 86"/>
                    <a:gd name="T8" fmla="*/ 0 w 31"/>
                    <a:gd name="T9" fmla="*/ 2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86">
                      <a:moveTo>
                        <a:pt x="0" y="21"/>
                      </a:moveTo>
                      <a:lnTo>
                        <a:pt x="31" y="86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2" name="Freeform 168"/>
                <p:cNvSpPr>
                  <a:spLocks/>
                </p:cNvSpPr>
                <p:nvPr/>
              </p:nvSpPr>
              <p:spPr bwMode="auto">
                <a:xfrm>
                  <a:off x="818" y="2943"/>
                  <a:ext cx="32" cy="556"/>
                </a:xfrm>
                <a:custGeom>
                  <a:avLst/>
                  <a:gdLst>
                    <a:gd name="T0" fmla="*/ 0 w 64"/>
                    <a:gd name="T1" fmla="*/ 0 h 1112"/>
                    <a:gd name="T2" fmla="*/ 21 w 64"/>
                    <a:gd name="T3" fmla="*/ 173 h 1112"/>
                    <a:gd name="T4" fmla="*/ 21 w 64"/>
                    <a:gd name="T5" fmla="*/ 284 h 1112"/>
                    <a:gd name="T6" fmla="*/ 38 w 64"/>
                    <a:gd name="T7" fmla="*/ 481 h 1112"/>
                    <a:gd name="T8" fmla="*/ 38 w 64"/>
                    <a:gd name="T9" fmla="*/ 624 h 1112"/>
                    <a:gd name="T10" fmla="*/ 44 w 64"/>
                    <a:gd name="T11" fmla="*/ 867 h 1112"/>
                    <a:gd name="T12" fmla="*/ 64 w 64"/>
                    <a:gd name="T13" fmla="*/ 1112 h 1112"/>
                    <a:gd name="T14" fmla="*/ 38 w 64"/>
                    <a:gd name="T15" fmla="*/ 880 h 1112"/>
                    <a:gd name="T16" fmla="*/ 25 w 64"/>
                    <a:gd name="T17" fmla="*/ 648 h 1112"/>
                    <a:gd name="T18" fmla="*/ 25 w 64"/>
                    <a:gd name="T19" fmla="*/ 481 h 1112"/>
                    <a:gd name="T20" fmla="*/ 9 w 64"/>
                    <a:gd name="T21" fmla="*/ 335 h 1112"/>
                    <a:gd name="T22" fmla="*/ 4 w 64"/>
                    <a:gd name="T23" fmla="*/ 112 h 1112"/>
                    <a:gd name="T24" fmla="*/ 0 w 64"/>
                    <a:gd name="T25" fmla="*/ 0 h 1112"/>
                    <a:gd name="T26" fmla="*/ 0 w 64"/>
                    <a:gd name="T27" fmla="*/ 0 h 1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" h="1112">
                      <a:moveTo>
                        <a:pt x="0" y="0"/>
                      </a:moveTo>
                      <a:lnTo>
                        <a:pt x="21" y="173"/>
                      </a:lnTo>
                      <a:lnTo>
                        <a:pt x="21" y="284"/>
                      </a:lnTo>
                      <a:lnTo>
                        <a:pt x="38" y="481"/>
                      </a:lnTo>
                      <a:lnTo>
                        <a:pt x="38" y="624"/>
                      </a:lnTo>
                      <a:lnTo>
                        <a:pt x="44" y="867"/>
                      </a:lnTo>
                      <a:lnTo>
                        <a:pt x="64" y="1112"/>
                      </a:lnTo>
                      <a:lnTo>
                        <a:pt x="38" y="880"/>
                      </a:lnTo>
                      <a:lnTo>
                        <a:pt x="25" y="648"/>
                      </a:lnTo>
                      <a:lnTo>
                        <a:pt x="25" y="481"/>
                      </a:lnTo>
                      <a:lnTo>
                        <a:pt x="9" y="335"/>
                      </a:lnTo>
                      <a:lnTo>
                        <a:pt x="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3" name="Freeform 169"/>
                <p:cNvSpPr>
                  <a:spLocks/>
                </p:cNvSpPr>
                <p:nvPr/>
              </p:nvSpPr>
              <p:spPr bwMode="auto">
                <a:xfrm>
                  <a:off x="902" y="2916"/>
                  <a:ext cx="41" cy="116"/>
                </a:xfrm>
                <a:custGeom>
                  <a:avLst/>
                  <a:gdLst>
                    <a:gd name="T0" fmla="*/ 0 w 82"/>
                    <a:gd name="T1" fmla="*/ 0 h 234"/>
                    <a:gd name="T2" fmla="*/ 51 w 82"/>
                    <a:gd name="T3" fmla="*/ 150 h 234"/>
                    <a:gd name="T4" fmla="*/ 53 w 82"/>
                    <a:gd name="T5" fmla="*/ 234 h 234"/>
                    <a:gd name="T6" fmla="*/ 80 w 82"/>
                    <a:gd name="T7" fmla="*/ 126 h 234"/>
                    <a:gd name="T8" fmla="*/ 82 w 82"/>
                    <a:gd name="T9" fmla="*/ 65 h 234"/>
                    <a:gd name="T10" fmla="*/ 63 w 82"/>
                    <a:gd name="T11" fmla="*/ 131 h 234"/>
                    <a:gd name="T12" fmla="*/ 0 w 82"/>
                    <a:gd name="T13" fmla="*/ 0 h 234"/>
                    <a:gd name="T14" fmla="*/ 0 w 82"/>
                    <a:gd name="T15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2" h="234">
                      <a:moveTo>
                        <a:pt x="0" y="0"/>
                      </a:moveTo>
                      <a:lnTo>
                        <a:pt x="51" y="150"/>
                      </a:lnTo>
                      <a:lnTo>
                        <a:pt x="53" y="234"/>
                      </a:lnTo>
                      <a:lnTo>
                        <a:pt x="80" y="126"/>
                      </a:lnTo>
                      <a:lnTo>
                        <a:pt x="82" y="65"/>
                      </a:lnTo>
                      <a:lnTo>
                        <a:pt x="63" y="13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4" name="Freeform 170"/>
                <p:cNvSpPr>
                  <a:spLocks/>
                </p:cNvSpPr>
                <p:nvPr/>
              </p:nvSpPr>
              <p:spPr bwMode="auto">
                <a:xfrm>
                  <a:off x="926" y="3047"/>
                  <a:ext cx="43" cy="345"/>
                </a:xfrm>
                <a:custGeom>
                  <a:avLst/>
                  <a:gdLst>
                    <a:gd name="T0" fmla="*/ 1 w 85"/>
                    <a:gd name="T1" fmla="*/ 0 h 690"/>
                    <a:gd name="T2" fmla="*/ 7 w 85"/>
                    <a:gd name="T3" fmla="*/ 77 h 690"/>
                    <a:gd name="T4" fmla="*/ 66 w 85"/>
                    <a:gd name="T5" fmla="*/ 254 h 690"/>
                    <a:gd name="T6" fmla="*/ 85 w 85"/>
                    <a:gd name="T7" fmla="*/ 342 h 690"/>
                    <a:gd name="T8" fmla="*/ 49 w 85"/>
                    <a:gd name="T9" fmla="*/ 247 h 690"/>
                    <a:gd name="T10" fmla="*/ 62 w 85"/>
                    <a:gd name="T11" fmla="*/ 391 h 690"/>
                    <a:gd name="T12" fmla="*/ 38 w 85"/>
                    <a:gd name="T13" fmla="*/ 524 h 690"/>
                    <a:gd name="T14" fmla="*/ 32 w 85"/>
                    <a:gd name="T15" fmla="*/ 690 h 690"/>
                    <a:gd name="T16" fmla="*/ 30 w 85"/>
                    <a:gd name="T17" fmla="*/ 492 h 690"/>
                    <a:gd name="T18" fmla="*/ 28 w 85"/>
                    <a:gd name="T19" fmla="*/ 285 h 690"/>
                    <a:gd name="T20" fmla="*/ 28 w 85"/>
                    <a:gd name="T21" fmla="*/ 174 h 690"/>
                    <a:gd name="T22" fmla="*/ 0 w 85"/>
                    <a:gd name="T23" fmla="*/ 66 h 690"/>
                    <a:gd name="T24" fmla="*/ 1 w 85"/>
                    <a:gd name="T25" fmla="*/ 0 h 690"/>
                    <a:gd name="T26" fmla="*/ 1 w 85"/>
                    <a:gd name="T27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5" h="690">
                      <a:moveTo>
                        <a:pt x="1" y="0"/>
                      </a:moveTo>
                      <a:lnTo>
                        <a:pt x="7" y="77"/>
                      </a:lnTo>
                      <a:lnTo>
                        <a:pt x="66" y="254"/>
                      </a:lnTo>
                      <a:lnTo>
                        <a:pt x="85" y="342"/>
                      </a:lnTo>
                      <a:lnTo>
                        <a:pt x="49" y="247"/>
                      </a:lnTo>
                      <a:lnTo>
                        <a:pt x="62" y="391"/>
                      </a:lnTo>
                      <a:lnTo>
                        <a:pt x="38" y="524"/>
                      </a:lnTo>
                      <a:lnTo>
                        <a:pt x="32" y="690"/>
                      </a:lnTo>
                      <a:lnTo>
                        <a:pt x="30" y="492"/>
                      </a:lnTo>
                      <a:lnTo>
                        <a:pt x="28" y="285"/>
                      </a:lnTo>
                      <a:lnTo>
                        <a:pt x="28" y="174"/>
                      </a:lnTo>
                      <a:lnTo>
                        <a:pt x="0" y="66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5" name="Freeform 171"/>
                <p:cNvSpPr>
                  <a:spLocks/>
                </p:cNvSpPr>
                <p:nvPr/>
              </p:nvSpPr>
              <p:spPr bwMode="auto">
                <a:xfrm>
                  <a:off x="966" y="3135"/>
                  <a:ext cx="18" cy="65"/>
                </a:xfrm>
                <a:custGeom>
                  <a:avLst/>
                  <a:gdLst>
                    <a:gd name="T0" fmla="*/ 0 w 36"/>
                    <a:gd name="T1" fmla="*/ 0 h 130"/>
                    <a:gd name="T2" fmla="*/ 8 w 36"/>
                    <a:gd name="T3" fmla="*/ 61 h 130"/>
                    <a:gd name="T4" fmla="*/ 36 w 36"/>
                    <a:gd name="T5" fmla="*/ 130 h 130"/>
                    <a:gd name="T6" fmla="*/ 21 w 36"/>
                    <a:gd name="T7" fmla="*/ 54 h 130"/>
                    <a:gd name="T8" fmla="*/ 0 w 36"/>
                    <a:gd name="T9" fmla="*/ 0 h 130"/>
                    <a:gd name="T10" fmla="*/ 0 w 36"/>
                    <a:gd name="T11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30">
                      <a:moveTo>
                        <a:pt x="0" y="0"/>
                      </a:moveTo>
                      <a:lnTo>
                        <a:pt x="8" y="61"/>
                      </a:lnTo>
                      <a:lnTo>
                        <a:pt x="36" y="130"/>
                      </a:lnTo>
                      <a:lnTo>
                        <a:pt x="21" y="5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6" name="Freeform 172"/>
                <p:cNvSpPr>
                  <a:spLocks/>
                </p:cNvSpPr>
                <p:nvPr/>
              </p:nvSpPr>
              <p:spPr bwMode="auto">
                <a:xfrm>
                  <a:off x="984" y="3102"/>
                  <a:ext cx="19" cy="122"/>
                </a:xfrm>
                <a:custGeom>
                  <a:avLst/>
                  <a:gdLst>
                    <a:gd name="T0" fmla="*/ 0 w 39"/>
                    <a:gd name="T1" fmla="*/ 0 h 245"/>
                    <a:gd name="T2" fmla="*/ 4 w 39"/>
                    <a:gd name="T3" fmla="*/ 57 h 245"/>
                    <a:gd name="T4" fmla="*/ 31 w 39"/>
                    <a:gd name="T5" fmla="*/ 159 h 245"/>
                    <a:gd name="T6" fmla="*/ 37 w 39"/>
                    <a:gd name="T7" fmla="*/ 245 h 245"/>
                    <a:gd name="T8" fmla="*/ 39 w 39"/>
                    <a:gd name="T9" fmla="*/ 167 h 245"/>
                    <a:gd name="T10" fmla="*/ 21 w 39"/>
                    <a:gd name="T11" fmla="*/ 38 h 245"/>
                    <a:gd name="T12" fmla="*/ 0 w 39"/>
                    <a:gd name="T13" fmla="*/ 0 h 245"/>
                    <a:gd name="T14" fmla="*/ 0 w 39"/>
                    <a:gd name="T15" fmla="*/ 0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245">
                      <a:moveTo>
                        <a:pt x="0" y="0"/>
                      </a:moveTo>
                      <a:lnTo>
                        <a:pt x="4" y="57"/>
                      </a:lnTo>
                      <a:lnTo>
                        <a:pt x="31" y="159"/>
                      </a:lnTo>
                      <a:lnTo>
                        <a:pt x="37" y="245"/>
                      </a:lnTo>
                      <a:lnTo>
                        <a:pt x="39" y="167"/>
                      </a:lnTo>
                      <a:lnTo>
                        <a:pt x="2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7" name="Freeform 173"/>
                <p:cNvSpPr>
                  <a:spLocks/>
                </p:cNvSpPr>
                <p:nvPr/>
              </p:nvSpPr>
              <p:spPr bwMode="auto">
                <a:xfrm>
                  <a:off x="922" y="3400"/>
                  <a:ext cx="53" cy="219"/>
                </a:xfrm>
                <a:custGeom>
                  <a:avLst/>
                  <a:gdLst>
                    <a:gd name="T0" fmla="*/ 44 w 104"/>
                    <a:gd name="T1" fmla="*/ 0 h 437"/>
                    <a:gd name="T2" fmla="*/ 44 w 104"/>
                    <a:gd name="T3" fmla="*/ 60 h 437"/>
                    <a:gd name="T4" fmla="*/ 66 w 104"/>
                    <a:gd name="T5" fmla="*/ 180 h 437"/>
                    <a:gd name="T6" fmla="*/ 70 w 104"/>
                    <a:gd name="T7" fmla="*/ 230 h 437"/>
                    <a:gd name="T8" fmla="*/ 104 w 104"/>
                    <a:gd name="T9" fmla="*/ 346 h 437"/>
                    <a:gd name="T10" fmla="*/ 97 w 104"/>
                    <a:gd name="T11" fmla="*/ 437 h 437"/>
                    <a:gd name="T12" fmla="*/ 101 w 104"/>
                    <a:gd name="T13" fmla="*/ 347 h 437"/>
                    <a:gd name="T14" fmla="*/ 85 w 104"/>
                    <a:gd name="T15" fmla="*/ 300 h 437"/>
                    <a:gd name="T16" fmla="*/ 68 w 104"/>
                    <a:gd name="T17" fmla="*/ 290 h 437"/>
                    <a:gd name="T18" fmla="*/ 68 w 104"/>
                    <a:gd name="T19" fmla="*/ 315 h 437"/>
                    <a:gd name="T20" fmla="*/ 65 w 104"/>
                    <a:gd name="T21" fmla="*/ 359 h 437"/>
                    <a:gd name="T22" fmla="*/ 55 w 104"/>
                    <a:gd name="T23" fmla="*/ 387 h 437"/>
                    <a:gd name="T24" fmla="*/ 59 w 104"/>
                    <a:gd name="T25" fmla="*/ 355 h 437"/>
                    <a:gd name="T26" fmla="*/ 65 w 104"/>
                    <a:gd name="T27" fmla="*/ 323 h 437"/>
                    <a:gd name="T28" fmla="*/ 63 w 104"/>
                    <a:gd name="T29" fmla="*/ 271 h 437"/>
                    <a:gd name="T30" fmla="*/ 63 w 104"/>
                    <a:gd name="T31" fmla="*/ 245 h 437"/>
                    <a:gd name="T32" fmla="*/ 51 w 104"/>
                    <a:gd name="T33" fmla="*/ 218 h 437"/>
                    <a:gd name="T34" fmla="*/ 0 w 104"/>
                    <a:gd name="T35" fmla="*/ 222 h 437"/>
                    <a:gd name="T36" fmla="*/ 59 w 104"/>
                    <a:gd name="T37" fmla="*/ 213 h 437"/>
                    <a:gd name="T38" fmla="*/ 59 w 104"/>
                    <a:gd name="T39" fmla="*/ 199 h 437"/>
                    <a:gd name="T40" fmla="*/ 44 w 104"/>
                    <a:gd name="T41" fmla="*/ 85 h 437"/>
                    <a:gd name="T42" fmla="*/ 40 w 104"/>
                    <a:gd name="T43" fmla="*/ 43 h 437"/>
                    <a:gd name="T44" fmla="*/ 44 w 104"/>
                    <a:gd name="T45" fmla="*/ 0 h 437"/>
                    <a:gd name="T46" fmla="*/ 44 w 104"/>
                    <a:gd name="T47" fmla="*/ 0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4" h="437">
                      <a:moveTo>
                        <a:pt x="44" y="0"/>
                      </a:moveTo>
                      <a:lnTo>
                        <a:pt x="44" y="60"/>
                      </a:lnTo>
                      <a:lnTo>
                        <a:pt x="66" y="180"/>
                      </a:lnTo>
                      <a:lnTo>
                        <a:pt x="70" y="230"/>
                      </a:lnTo>
                      <a:lnTo>
                        <a:pt x="104" y="346"/>
                      </a:lnTo>
                      <a:lnTo>
                        <a:pt x="97" y="437"/>
                      </a:lnTo>
                      <a:lnTo>
                        <a:pt x="101" y="347"/>
                      </a:lnTo>
                      <a:lnTo>
                        <a:pt x="85" y="300"/>
                      </a:lnTo>
                      <a:lnTo>
                        <a:pt x="68" y="290"/>
                      </a:lnTo>
                      <a:lnTo>
                        <a:pt x="68" y="315"/>
                      </a:lnTo>
                      <a:lnTo>
                        <a:pt x="65" y="359"/>
                      </a:lnTo>
                      <a:lnTo>
                        <a:pt x="55" y="387"/>
                      </a:lnTo>
                      <a:lnTo>
                        <a:pt x="59" y="355"/>
                      </a:lnTo>
                      <a:lnTo>
                        <a:pt x="65" y="323"/>
                      </a:lnTo>
                      <a:lnTo>
                        <a:pt x="63" y="271"/>
                      </a:lnTo>
                      <a:lnTo>
                        <a:pt x="63" y="245"/>
                      </a:lnTo>
                      <a:lnTo>
                        <a:pt x="51" y="218"/>
                      </a:lnTo>
                      <a:lnTo>
                        <a:pt x="0" y="222"/>
                      </a:lnTo>
                      <a:lnTo>
                        <a:pt x="59" y="213"/>
                      </a:lnTo>
                      <a:lnTo>
                        <a:pt x="59" y="199"/>
                      </a:lnTo>
                      <a:lnTo>
                        <a:pt x="44" y="85"/>
                      </a:lnTo>
                      <a:lnTo>
                        <a:pt x="40" y="43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8" name="Freeform 174"/>
                <p:cNvSpPr>
                  <a:spLocks/>
                </p:cNvSpPr>
                <p:nvPr/>
              </p:nvSpPr>
              <p:spPr bwMode="auto">
                <a:xfrm>
                  <a:off x="848" y="3508"/>
                  <a:ext cx="91" cy="130"/>
                </a:xfrm>
                <a:custGeom>
                  <a:avLst/>
                  <a:gdLst>
                    <a:gd name="T0" fmla="*/ 137 w 180"/>
                    <a:gd name="T1" fmla="*/ 8 h 261"/>
                    <a:gd name="T2" fmla="*/ 47 w 180"/>
                    <a:gd name="T3" fmla="*/ 19 h 261"/>
                    <a:gd name="T4" fmla="*/ 17 w 180"/>
                    <a:gd name="T5" fmla="*/ 27 h 261"/>
                    <a:gd name="T6" fmla="*/ 28 w 180"/>
                    <a:gd name="T7" fmla="*/ 31 h 261"/>
                    <a:gd name="T8" fmla="*/ 3 w 180"/>
                    <a:gd name="T9" fmla="*/ 33 h 261"/>
                    <a:gd name="T10" fmla="*/ 0 w 180"/>
                    <a:gd name="T11" fmla="*/ 0 h 261"/>
                    <a:gd name="T12" fmla="*/ 0 w 180"/>
                    <a:gd name="T13" fmla="*/ 37 h 261"/>
                    <a:gd name="T14" fmla="*/ 28 w 180"/>
                    <a:gd name="T15" fmla="*/ 40 h 261"/>
                    <a:gd name="T16" fmla="*/ 28 w 180"/>
                    <a:gd name="T17" fmla="*/ 61 h 261"/>
                    <a:gd name="T18" fmla="*/ 41 w 180"/>
                    <a:gd name="T19" fmla="*/ 86 h 261"/>
                    <a:gd name="T20" fmla="*/ 64 w 180"/>
                    <a:gd name="T21" fmla="*/ 173 h 261"/>
                    <a:gd name="T22" fmla="*/ 91 w 180"/>
                    <a:gd name="T23" fmla="*/ 202 h 261"/>
                    <a:gd name="T24" fmla="*/ 123 w 180"/>
                    <a:gd name="T25" fmla="*/ 230 h 261"/>
                    <a:gd name="T26" fmla="*/ 150 w 180"/>
                    <a:gd name="T27" fmla="*/ 238 h 261"/>
                    <a:gd name="T28" fmla="*/ 165 w 180"/>
                    <a:gd name="T29" fmla="*/ 242 h 261"/>
                    <a:gd name="T30" fmla="*/ 180 w 180"/>
                    <a:gd name="T31" fmla="*/ 261 h 261"/>
                    <a:gd name="T32" fmla="*/ 167 w 180"/>
                    <a:gd name="T33" fmla="*/ 238 h 261"/>
                    <a:gd name="T34" fmla="*/ 144 w 180"/>
                    <a:gd name="T35" fmla="*/ 215 h 261"/>
                    <a:gd name="T36" fmla="*/ 118 w 180"/>
                    <a:gd name="T37" fmla="*/ 183 h 261"/>
                    <a:gd name="T38" fmla="*/ 95 w 180"/>
                    <a:gd name="T39" fmla="*/ 118 h 261"/>
                    <a:gd name="T40" fmla="*/ 93 w 180"/>
                    <a:gd name="T41" fmla="*/ 86 h 261"/>
                    <a:gd name="T42" fmla="*/ 81 w 180"/>
                    <a:gd name="T43" fmla="*/ 78 h 261"/>
                    <a:gd name="T44" fmla="*/ 74 w 180"/>
                    <a:gd name="T45" fmla="*/ 65 h 261"/>
                    <a:gd name="T46" fmla="*/ 76 w 180"/>
                    <a:gd name="T47" fmla="*/ 84 h 261"/>
                    <a:gd name="T48" fmla="*/ 91 w 180"/>
                    <a:gd name="T49" fmla="*/ 118 h 261"/>
                    <a:gd name="T50" fmla="*/ 118 w 180"/>
                    <a:gd name="T51" fmla="*/ 192 h 261"/>
                    <a:gd name="T52" fmla="*/ 148 w 180"/>
                    <a:gd name="T53" fmla="*/ 230 h 261"/>
                    <a:gd name="T54" fmla="*/ 123 w 180"/>
                    <a:gd name="T55" fmla="*/ 225 h 261"/>
                    <a:gd name="T56" fmla="*/ 89 w 180"/>
                    <a:gd name="T57" fmla="*/ 194 h 261"/>
                    <a:gd name="T58" fmla="*/ 70 w 180"/>
                    <a:gd name="T59" fmla="*/ 170 h 261"/>
                    <a:gd name="T60" fmla="*/ 45 w 180"/>
                    <a:gd name="T61" fmla="*/ 90 h 261"/>
                    <a:gd name="T62" fmla="*/ 59 w 180"/>
                    <a:gd name="T63" fmla="*/ 105 h 261"/>
                    <a:gd name="T64" fmla="*/ 49 w 180"/>
                    <a:gd name="T65" fmla="*/ 82 h 261"/>
                    <a:gd name="T66" fmla="*/ 34 w 180"/>
                    <a:gd name="T67" fmla="*/ 63 h 261"/>
                    <a:gd name="T68" fmla="*/ 40 w 180"/>
                    <a:gd name="T69" fmla="*/ 31 h 261"/>
                    <a:gd name="T70" fmla="*/ 49 w 180"/>
                    <a:gd name="T71" fmla="*/ 54 h 261"/>
                    <a:gd name="T72" fmla="*/ 57 w 180"/>
                    <a:gd name="T73" fmla="*/ 25 h 261"/>
                    <a:gd name="T74" fmla="*/ 137 w 180"/>
                    <a:gd name="T75" fmla="*/ 8 h 261"/>
                    <a:gd name="T76" fmla="*/ 137 w 180"/>
                    <a:gd name="T77" fmla="*/ 8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0" h="261">
                      <a:moveTo>
                        <a:pt x="137" y="8"/>
                      </a:moveTo>
                      <a:lnTo>
                        <a:pt x="47" y="19"/>
                      </a:lnTo>
                      <a:lnTo>
                        <a:pt x="17" y="27"/>
                      </a:lnTo>
                      <a:lnTo>
                        <a:pt x="28" y="31"/>
                      </a:lnTo>
                      <a:lnTo>
                        <a:pt x="3" y="33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28" y="40"/>
                      </a:lnTo>
                      <a:lnTo>
                        <a:pt x="28" y="61"/>
                      </a:lnTo>
                      <a:lnTo>
                        <a:pt x="41" y="86"/>
                      </a:lnTo>
                      <a:lnTo>
                        <a:pt x="64" y="173"/>
                      </a:lnTo>
                      <a:lnTo>
                        <a:pt x="91" y="202"/>
                      </a:lnTo>
                      <a:lnTo>
                        <a:pt x="123" y="230"/>
                      </a:lnTo>
                      <a:lnTo>
                        <a:pt x="150" y="238"/>
                      </a:lnTo>
                      <a:lnTo>
                        <a:pt x="165" y="242"/>
                      </a:lnTo>
                      <a:lnTo>
                        <a:pt x="180" y="261"/>
                      </a:lnTo>
                      <a:lnTo>
                        <a:pt x="167" y="238"/>
                      </a:lnTo>
                      <a:lnTo>
                        <a:pt x="144" y="215"/>
                      </a:lnTo>
                      <a:lnTo>
                        <a:pt x="118" y="183"/>
                      </a:lnTo>
                      <a:lnTo>
                        <a:pt x="95" y="118"/>
                      </a:lnTo>
                      <a:lnTo>
                        <a:pt x="93" y="86"/>
                      </a:lnTo>
                      <a:lnTo>
                        <a:pt x="81" y="78"/>
                      </a:lnTo>
                      <a:lnTo>
                        <a:pt x="74" y="65"/>
                      </a:lnTo>
                      <a:lnTo>
                        <a:pt x="76" y="84"/>
                      </a:lnTo>
                      <a:lnTo>
                        <a:pt x="91" y="118"/>
                      </a:lnTo>
                      <a:lnTo>
                        <a:pt x="118" y="192"/>
                      </a:lnTo>
                      <a:lnTo>
                        <a:pt x="148" y="230"/>
                      </a:lnTo>
                      <a:lnTo>
                        <a:pt x="123" y="225"/>
                      </a:lnTo>
                      <a:lnTo>
                        <a:pt x="89" y="194"/>
                      </a:lnTo>
                      <a:lnTo>
                        <a:pt x="70" y="170"/>
                      </a:lnTo>
                      <a:lnTo>
                        <a:pt x="45" y="90"/>
                      </a:lnTo>
                      <a:lnTo>
                        <a:pt x="59" y="105"/>
                      </a:lnTo>
                      <a:lnTo>
                        <a:pt x="49" y="82"/>
                      </a:lnTo>
                      <a:lnTo>
                        <a:pt x="34" y="63"/>
                      </a:lnTo>
                      <a:lnTo>
                        <a:pt x="40" y="31"/>
                      </a:lnTo>
                      <a:lnTo>
                        <a:pt x="49" y="54"/>
                      </a:lnTo>
                      <a:lnTo>
                        <a:pt x="57" y="25"/>
                      </a:lnTo>
                      <a:lnTo>
                        <a:pt x="137" y="8"/>
                      </a:lnTo>
                      <a:lnTo>
                        <a:pt x="13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9" name="Freeform 175"/>
                <p:cNvSpPr>
                  <a:spLocks/>
                </p:cNvSpPr>
                <p:nvPr/>
              </p:nvSpPr>
              <p:spPr bwMode="auto">
                <a:xfrm>
                  <a:off x="920" y="3521"/>
                  <a:ext cx="27" cy="108"/>
                </a:xfrm>
                <a:custGeom>
                  <a:avLst/>
                  <a:gdLst>
                    <a:gd name="T0" fmla="*/ 17 w 55"/>
                    <a:gd name="T1" fmla="*/ 0 h 217"/>
                    <a:gd name="T2" fmla="*/ 14 w 55"/>
                    <a:gd name="T3" fmla="*/ 21 h 217"/>
                    <a:gd name="T4" fmla="*/ 6 w 55"/>
                    <a:gd name="T5" fmla="*/ 34 h 217"/>
                    <a:gd name="T6" fmla="*/ 0 w 55"/>
                    <a:gd name="T7" fmla="*/ 49 h 217"/>
                    <a:gd name="T8" fmla="*/ 6 w 55"/>
                    <a:gd name="T9" fmla="*/ 72 h 217"/>
                    <a:gd name="T10" fmla="*/ 4 w 55"/>
                    <a:gd name="T11" fmla="*/ 87 h 217"/>
                    <a:gd name="T12" fmla="*/ 15 w 55"/>
                    <a:gd name="T13" fmla="*/ 118 h 217"/>
                    <a:gd name="T14" fmla="*/ 15 w 55"/>
                    <a:gd name="T15" fmla="*/ 139 h 217"/>
                    <a:gd name="T16" fmla="*/ 29 w 55"/>
                    <a:gd name="T17" fmla="*/ 158 h 217"/>
                    <a:gd name="T18" fmla="*/ 33 w 55"/>
                    <a:gd name="T19" fmla="*/ 169 h 217"/>
                    <a:gd name="T20" fmla="*/ 34 w 55"/>
                    <a:gd name="T21" fmla="*/ 177 h 217"/>
                    <a:gd name="T22" fmla="*/ 48 w 55"/>
                    <a:gd name="T23" fmla="*/ 198 h 217"/>
                    <a:gd name="T24" fmla="*/ 53 w 55"/>
                    <a:gd name="T25" fmla="*/ 217 h 217"/>
                    <a:gd name="T26" fmla="*/ 55 w 55"/>
                    <a:gd name="T27" fmla="*/ 203 h 217"/>
                    <a:gd name="T28" fmla="*/ 44 w 55"/>
                    <a:gd name="T29" fmla="*/ 169 h 217"/>
                    <a:gd name="T30" fmla="*/ 33 w 55"/>
                    <a:gd name="T31" fmla="*/ 148 h 217"/>
                    <a:gd name="T32" fmla="*/ 27 w 55"/>
                    <a:gd name="T33" fmla="*/ 137 h 217"/>
                    <a:gd name="T34" fmla="*/ 44 w 55"/>
                    <a:gd name="T35" fmla="*/ 146 h 217"/>
                    <a:gd name="T36" fmla="*/ 55 w 55"/>
                    <a:gd name="T37" fmla="*/ 148 h 217"/>
                    <a:gd name="T38" fmla="*/ 40 w 55"/>
                    <a:gd name="T39" fmla="*/ 139 h 217"/>
                    <a:gd name="T40" fmla="*/ 31 w 55"/>
                    <a:gd name="T41" fmla="*/ 124 h 217"/>
                    <a:gd name="T42" fmla="*/ 25 w 55"/>
                    <a:gd name="T43" fmla="*/ 101 h 217"/>
                    <a:gd name="T44" fmla="*/ 21 w 55"/>
                    <a:gd name="T45" fmla="*/ 76 h 217"/>
                    <a:gd name="T46" fmla="*/ 25 w 55"/>
                    <a:gd name="T47" fmla="*/ 44 h 217"/>
                    <a:gd name="T48" fmla="*/ 25 w 55"/>
                    <a:gd name="T49" fmla="*/ 27 h 217"/>
                    <a:gd name="T50" fmla="*/ 19 w 55"/>
                    <a:gd name="T51" fmla="*/ 0 h 217"/>
                    <a:gd name="T52" fmla="*/ 17 w 55"/>
                    <a:gd name="T53" fmla="*/ 0 h 217"/>
                    <a:gd name="T54" fmla="*/ 17 w 55"/>
                    <a:gd name="T5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5" h="217">
                      <a:moveTo>
                        <a:pt x="17" y="0"/>
                      </a:moveTo>
                      <a:lnTo>
                        <a:pt x="14" y="21"/>
                      </a:lnTo>
                      <a:lnTo>
                        <a:pt x="6" y="34"/>
                      </a:lnTo>
                      <a:lnTo>
                        <a:pt x="0" y="49"/>
                      </a:lnTo>
                      <a:lnTo>
                        <a:pt x="6" y="72"/>
                      </a:lnTo>
                      <a:lnTo>
                        <a:pt x="4" y="87"/>
                      </a:lnTo>
                      <a:lnTo>
                        <a:pt x="15" y="118"/>
                      </a:lnTo>
                      <a:lnTo>
                        <a:pt x="15" y="139"/>
                      </a:lnTo>
                      <a:lnTo>
                        <a:pt x="29" y="158"/>
                      </a:lnTo>
                      <a:lnTo>
                        <a:pt x="33" y="169"/>
                      </a:lnTo>
                      <a:lnTo>
                        <a:pt x="34" y="177"/>
                      </a:lnTo>
                      <a:lnTo>
                        <a:pt x="48" y="198"/>
                      </a:lnTo>
                      <a:lnTo>
                        <a:pt x="53" y="217"/>
                      </a:lnTo>
                      <a:lnTo>
                        <a:pt x="55" y="203"/>
                      </a:lnTo>
                      <a:lnTo>
                        <a:pt x="44" y="169"/>
                      </a:lnTo>
                      <a:lnTo>
                        <a:pt x="33" y="148"/>
                      </a:lnTo>
                      <a:lnTo>
                        <a:pt x="27" y="137"/>
                      </a:lnTo>
                      <a:lnTo>
                        <a:pt x="44" y="146"/>
                      </a:lnTo>
                      <a:lnTo>
                        <a:pt x="55" y="148"/>
                      </a:lnTo>
                      <a:lnTo>
                        <a:pt x="40" y="139"/>
                      </a:lnTo>
                      <a:lnTo>
                        <a:pt x="31" y="124"/>
                      </a:lnTo>
                      <a:lnTo>
                        <a:pt x="25" y="101"/>
                      </a:lnTo>
                      <a:lnTo>
                        <a:pt x="21" y="76"/>
                      </a:lnTo>
                      <a:lnTo>
                        <a:pt x="25" y="44"/>
                      </a:lnTo>
                      <a:lnTo>
                        <a:pt x="25" y="27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0" name="Freeform 176"/>
                <p:cNvSpPr>
                  <a:spLocks/>
                </p:cNvSpPr>
                <p:nvPr/>
              </p:nvSpPr>
              <p:spPr bwMode="auto">
                <a:xfrm>
                  <a:off x="940" y="3571"/>
                  <a:ext cx="13" cy="13"/>
                </a:xfrm>
                <a:custGeom>
                  <a:avLst/>
                  <a:gdLst>
                    <a:gd name="T0" fmla="*/ 21 w 27"/>
                    <a:gd name="T1" fmla="*/ 5 h 24"/>
                    <a:gd name="T2" fmla="*/ 8 w 27"/>
                    <a:gd name="T3" fmla="*/ 5 h 24"/>
                    <a:gd name="T4" fmla="*/ 4 w 27"/>
                    <a:gd name="T5" fmla="*/ 11 h 24"/>
                    <a:gd name="T6" fmla="*/ 0 w 27"/>
                    <a:gd name="T7" fmla="*/ 24 h 24"/>
                    <a:gd name="T8" fmla="*/ 2 w 27"/>
                    <a:gd name="T9" fmla="*/ 9 h 24"/>
                    <a:gd name="T10" fmla="*/ 6 w 27"/>
                    <a:gd name="T11" fmla="*/ 4 h 24"/>
                    <a:gd name="T12" fmla="*/ 13 w 27"/>
                    <a:gd name="T13" fmla="*/ 0 h 24"/>
                    <a:gd name="T14" fmla="*/ 23 w 27"/>
                    <a:gd name="T15" fmla="*/ 0 h 24"/>
                    <a:gd name="T16" fmla="*/ 27 w 27"/>
                    <a:gd name="T17" fmla="*/ 4 h 24"/>
                    <a:gd name="T18" fmla="*/ 27 w 27"/>
                    <a:gd name="T19" fmla="*/ 9 h 24"/>
                    <a:gd name="T20" fmla="*/ 25 w 27"/>
                    <a:gd name="T21" fmla="*/ 5 h 24"/>
                    <a:gd name="T22" fmla="*/ 21 w 27"/>
                    <a:gd name="T23" fmla="*/ 5 h 24"/>
                    <a:gd name="T24" fmla="*/ 21 w 27"/>
                    <a:gd name="T25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24">
                      <a:moveTo>
                        <a:pt x="21" y="5"/>
                      </a:moveTo>
                      <a:lnTo>
                        <a:pt x="8" y="5"/>
                      </a:lnTo>
                      <a:lnTo>
                        <a:pt x="4" y="11"/>
                      </a:lnTo>
                      <a:lnTo>
                        <a:pt x="0" y="24"/>
                      </a:lnTo>
                      <a:lnTo>
                        <a:pt x="2" y="9"/>
                      </a:lnTo>
                      <a:lnTo>
                        <a:pt x="6" y="4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4"/>
                      </a:lnTo>
                      <a:lnTo>
                        <a:pt x="27" y="9"/>
                      </a:lnTo>
                      <a:lnTo>
                        <a:pt x="25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1" name="Freeform 177"/>
                <p:cNvSpPr>
                  <a:spLocks/>
                </p:cNvSpPr>
                <p:nvPr/>
              </p:nvSpPr>
              <p:spPr bwMode="auto">
                <a:xfrm>
                  <a:off x="940" y="3630"/>
                  <a:ext cx="8" cy="21"/>
                </a:xfrm>
                <a:custGeom>
                  <a:avLst/>
                  <a:gdLst>
                    <a:gd name="T0" fmla="*/ 0 w 17"/>
                    <a:gd name="T1" fmla="*/ 17 h 41"/>
                    <a:gd name="T2" fmla="*/ 12 w 17"/>
                    <a:gd name="T3" fmla="*/ 15 h 41"/>
                    <a:gd name="T4" fmla="*/ 17 w 17"/>
                    <a:gd name="T5" fmla="*/ 0 h 41"/>
                    <a:gd name="T6" fmla="*/ 12 w 17"/>
                    <a:gd name="T7" fmla="*/ 41 h 41"/>
                    <a:gd name="T8" fmla="*/ 10 w 17"/>
                    <a:gd name="T9" fmla="*/ 21 h 41"/>
                    <a:gd name="T10" fmla="*/ 0 w 17"/>
                    <a:gd name="T11" fmla="*/ 17 h 41"/>
                    <a:gd name="T12" fmla="*/ 0 w 17"/>
                    <a:gd name="T13" fmla="*/ 1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1">
                      <a:moveTo>
                        <a:pt x="0" y="17"/>
                      </a:moveTo>
                      <a:lnTo>
                        <a:pt x="12" y="15"/>
                      </a:lnTo>
                      <a:lnTo>
                        <a:pt x="17" y="0"/>
                      </a:lnTo>
                      <a:lnTo>
                        <a:pt x="12" y="41"/>
                      </a:lnTo>
                      <a:lnTo>
                        <a:pt x="10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2" name="Freeform 178"/>
                <p:cNvSpPr>
                  <a:spLocks/>
                </p:cNvSpPr>
                <p:nvPr/>
              </p:nvSpPr>
              <p:spPr bwMode="auto">
                <a:xfrm>
                  <a:off x="955" y="3253"/>
                  <a:ext cx="20" cy="141"/>
                </a:xfrm>
                <a:custGeom>
                  <a:avLst/>
                  <a:gdLst>
                    <a:gd name="T0" fmla="*/ 39 w 39"/>
                    <a:gd name="T1" fmla="*/ 0 h 281"/>
                    <a:gd name="T2" fmla="*/ 7 w 39"/>
                    <a:gd name="T3" fmla="*/ 116 h 281"/>
                    <a:gd name="T4" fmla="*/ 0 w 39"/>
                    <a:gd name="T5" fmla="*/ 281 h 281"/>
                    <a:gd name="T6" fmla="*/ 26 w 39"/>
                    <a:gd name="T7" fmla="*/ 72 h 281"/>
                    <a:gd name="T8" fmla="*/ 39 w 39"/>
                    <a:gd name="T9" fmla="*/ 0 h 281"/>
                    <a:gd name="T10" fmla="*/ 39 w 39"/>
                    <a:gd name="T11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281">
                      <a:moveTo>
                        <a:pt x="39" y="0"/>
                      </a:moveTo>
                      <a:lnTo>
                        <a:pt x="7" y="116"/>
                      </a:lnTo>
                      <a:lnTo>
                        <a:pt x="0" y="281"/>
                      </a:lnTo>
                      <a:lnTo>
                        <a:pt x="26" y="72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3" name="Freeform 179"/>
                <p:cNvSpPr>
                  <a:spLocks/>
                </p:cNvSpPr>
                <p:nvPr/>
              </p:nvSpPr>
              <p:spPr bwMode="auto">
                <a:xfrm>
                  <a:off x="958" y="3254"/>
                  <a:ext cx="233" cy="421"/>
                </a:xfrm>
                <a:custGeom>
                  <a:avLst/>
                  <a:gdLst>
                    <a:gd name="T0" fmla="*/ 441 w 466"/>
                    <a:gd name="T1" fmla="*/ 0 h 842"/>
                    <a:gd name="T2" fmla="*/ 458 w 466"/>
                    <a:gd name="T3" fmla="*/ 420 h 842"/>
                    <a:gd name="T4" fmla="*/ 455 w 466"/>
                    <a:gd name="T5" fmla="*/ 656 h 842"/>
                    <a:gd name="T6" fmla="*/ 443 w 466"/>
                    <a:gd name="T7" fmla="*/ 722 h 842"/>
                    <a:gd name="T8" fmla="*/ 415 w 466"/>
                    <a:gd name="T9" fmla="*/ 758 h 842"/>
                    <a:gd name="T10" fmla="*/ 375 w 466"/>
                    <a:gd name="T11" fmla="*/ 779 h 842"/>
                    <a:gd name="T12" fmla="*/ 285 w 466"/>
                    <a:gd name="T13" fmla="*/ 785 h 842"/>
                    <a:gd name="T14" fmla="*/ 0 w 466"/>
                    <a:gd name="T15" fmla="*/ 798 h 842"/>
                    <a:gd name="T16" fmla="*/ 97 w 466"/>
                    <a:gd name="T17" fmla="*/ 842 h 842"/>
                    <a:gd name="T18" fmla="*/ 150 w 466"/>
                    <a:gd name="T19" fmla="*/ 838 h 842"/>
                    <a:gd name="T20" fmla="*/ 268 w 466"/>
                    <a:gd name="T21" fmla="*/ 798 h 842"/>
                    <a:gd name="T22" fmla="*/ 390 w 466"/>
                    <a:gd name="T23" fmla="*/ 783 h 842"/>
                    <a:gd name="T24" fmla="*/ 439 w 466"/>
                    <a:gd name="T25" fmla="*/ 751 h 842"/>
                    <a:gd name="T26" fmla="*/ 460 w 466"/>
                    <a:gd name="T27" fmla="*/ 701 h 842"/>
                    <a:gd name="T28" fmla="*/ 466 w 466"/>
                    <a:gd name="T29" fmla="*/ 618 h 842"/>
                    <a:gd name="T30" fmla="*/ 466 w 466"/>
                    <a:gd name="T31" fmla="*/ 390 h 842"/>
                    <a:gd name="T32" fmla="*/ 441 w 466"/>
                    <a:gd name="T33" fmla="*/ 0 h 842"/>
                    <a:gd name="T34" fmla="*/ 441 w 466"/>
                    <a:gd name="T35" fmla="*/ 0 h 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6" h="842">
                      <a:moveTo>
                        <a:pt x="441" y="0"/>
                      </a:moveTo>
                      <a:lnTo>
                        <a:pt x="458" y="420"/>
                      </a:lnTo>
                      <a:lnTo>
                        <a:pt x="455" y="656"/>
                      </a:lnTo>
                      <a:lnTo>
                        <a:pt x="443" y="722"/>
                      </a:lnTo>
                      <a:lnTo>
                        <a:pt x="415" y="758"/>
                      </a:lnTo>
                      <a:lnTo>
                        <a:pt x="375" y="779"/>
                      </a:lnTo>
                      <a:lnTo>
                        <a:pt x="285" y="785"/>
                      </a:lnTo>
                      <a:lnTo>
                        <a:pt x="0" y="798"/>
                      </a:lnTo>
                      <a:lnTo>
                        <a:pt x="97" y="842"/>
                      </a:lnTo>
                      <a:lnTo>
                        <a:pt x="150" y="838"/>
                      </a:lnTo>
                      <a:lnTo>
                        <a:pt x="268" y="798"/>
                      </a:lnTo>
                      <a:lnTo>
                        <a:pt x="390" y="783"/>
                      </a:lnTo>
                      <a:lnTo>
                        <a:pt x="439" y="751"/>
                      </a:lnTo>
                      <a:lnTo>
                        <a:pt x="460" y="701"/>
                      </a:lnTo>
                      <a:lnTo>
                        <a:pt x="466" y="618"/>
                      </a:lnTo>
                      <a:lnTo>
                        <a:pt x="466" y="390"/>
                      </a:lnTo>
                      <a:lnTo>
                        <a:pt x="441" y="0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4" name="Freeform 180"/>
                <p:cNvSpPr>
                  <a:spLocks/>
                </p:cNvSpPr>
                <p:nvPr/>
              </p:nvSpPr>
              <p:spPr bwMode="auto">
                <a:xfrm>
                  <a:off x="994" y="3260"/>
                  <a:ext cx="272" cy="501"/>
                </a:xfrm>
                <a:custGeom>
                  <a:avLst/>
                  <a:gdLst>
                    <a:gd name="T0" fmla="*/ 388 w 544"/>
                    <a:gd name="T1" fmla="*/ 0 h 1002"/>
                    <a:gd name="T2" fmla="*/ 417 w 544"/>
                    <a:gd name="T3" fmla="*/ 84 h 1002"/>
                    <a:gd name="T4" fmla="*/ 459 w 544"/>
                    <a:gd name="T5" fmla="*/ 380 h 1002"/>
                    <a:gd name="T6" fmla="*/ 495 w 544"/>
                    <a:gd name="T7" fmla="*/ 624 h 1002"/>
                    <a:gd name="T8" fmla="*/ 516 w 544"/>
                    <a:gd name="T9" fmla="*/ 692 h 1002"/>
                    <a:gd name="T10" fmla="*/ 540 w 544"/>
                    <a:gd name="T11" fmla="*/ 715 h 1002"/>
                    <a:gd name="T12" fmla="*/ 542 w 544"/>
                    <a:gd name="T13" fmla="*/ 789 h 1002"/>
                    <a:gd name="T14" fmla="*/ 544 w 544"/>
                    <a:gd name="T15" fmla="*/ 871 h 1002"/>
                    <a:gd name="T16" fmla="*/ 538 w 544"/>
                    <a:gd name="T17" fmla="*/ 926 h 1002"/>
                    <a:gd name="T18" fmla="*/ 542 w 544"/>
                    <a:gd name="T19" fmla="*/ 991 h 1002"/>
                    <a:gd name="T20" fmla="*/ 516 w 544"/>
                    <a:gd name="T21" fmla="*/ 1000 h 1002"/>
                    <a:gd name="T22" fmla="*/ 447 w 544"/>
                    <a:gd name="T23" fmla="*/ 1002 h 1002"/>
                    <a:gd name="T24" fmla="*/ 491 w 544"/>
                    <a:gd name="T25" fmla="*/ 968 h 1002"/>
                    <a:gd name="T26" fmla="*/ 476 w 544"/>
                    <a:gd name="T27" fmla="*/ 918 h 1002"/>
                    <a:gd name="T28" fmla="*/ 502 w 544"/>
                    <a:gd name="T29" fmla="*/ 842 h 1002"/>
                    <a:gd name="T30" fmla="*/ 396 w 544"/>
                    <a:gd name="T31" fmla="*/ 782 h 1002"/>
                    <a:gd name="T32" fmla="*/ 504 w 544"/>
                    <a:gd name="T33" fmla="*/ 831 h 1002"/>
                    <a:gd name="T34" fmla="*/ 519 w 544"/>
                    <a:gd name="T35" fmla="*/ 728 h 1002"/>
                    <a:gd name="T36" fmla="*/ 497 w 544"/>
                    <a:gd name="T37" fmla="*/ 694 h 1002"/>
                    <a:gd name="T38" fmla="*/ 459 w 544"/>
                    <a:gd name="T39" fmla="*/ 725 h 1002"/>
                    <a:gd name="T40" fmla="*/ 375 w 544"/>
                    <a:gd name="T41" fmla="*/ 764 h 1002"/>
                    <a:gd name="T42" fmla="*/ 280 w 544"/>
                    <a:gd name="T43" fmla="*/ 810 h 1002"/>
                    <a:gd name="T44" fmla="*/ 141 w 544"/>
                    <a:gd name="T45" fmla="*/ 865 h 1002"/>
                    <a:gd name="T46" fmla="*/ 0 w 544"/>
                    <a:gd name="T47" fmla="*/ 905 h 1002"/>
                    <a:gd name="T48" fmla="*/ 166 w 544"/>
                    <a:gd name="T49" fmla="*/ 852 h 1002"/>
                    <a:gd name="T50" fmla="*/ 320 w 544"/>
                    <a:gd name="T51" fmla="*/ 783 h 1002"/>
                    <a:gd name="T52" fmla="*/ 434 w 544"/>
                    <a:gd name="T53" fmla="*/ 726 h 1002"/>
                    <a:gd name="T54" fmla="*/ 489 w 544"/>
                    <a:gd name="T55" fmla="*/ 685 h 1002"/>
                    <a:gd name="T56" fmla="*/ 459 w 544"/>
                    <a:gd name="T57" fmla="*/ 679 h 1002"/>
                    <a:gd name="T58" fmla="*/ 487 w 544"/>
                    <a:gd name="T59" fmla="*/ 647 h 1002"/>
                    <a:gd name="T60" fmla="*/ 472 w 544"/>
                    <a:gd name="T61" fmla="*/ 620 h 1002"/>
                    <a:gd name="T62" fmla="*/ 476 w 544"/>
                    <a:gd name="T63" fmla="*/ 572 h 1002"/>
                    <a:gd name="T64" fmla="*/ 445 w 544"/>
                    <a:gd name="T65" fmla="*/ 342 h 1002"/>
                    <a:gd name="T66" fmla="*/ 415 w 544"/>
                    <a:gd name="T67" fmla="*/ 109 h 1002"/>
                    <a:gd name="T68" fmla="*/ 388 w 544"/>
                    <a:gd name="T69" fmla="*/ 0 h 1002"/>
                    <a:gd name="T70" fmla="*/ 388 w 544"/>
                    <a:gd name="T71" fmla="*/ 0 h 1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44" h="1002">
                      <a:moveTo>
                        <a:pt x="388" y="0"/>
                      </a:moveTo>
                      <a:lnTo>
                        <a:pt x="417" y="84"/>
                      </a:lnTo>
                      <a:lnTo>
                        <a:pt x="459" y="380"/>
                      </a:lnTo>
                      <a:lnTo>
                        <a:pt x="495" y="624"/>
                      </a:lnTo>
                      <a:lnTo>
                        <a:pt x="516" y="692"/>
                      </a:lnTo>
                      <a:lnTo>
                        <a:pt x="540" y="715"/>
                      </a:lnTo>
                      <a:lnTo>
                        <a:pt x="542" y="789"/>
                      </a:lnTo>
                      <a:lnTo>
                        <a:pt x="544" y="871"/>
                      </a:lnTo>
                      <a:lnTo>
                        <a:pt x="538" y="926"/>
                      </a:lnTo>
                      <a:lnTo>
                        <a:pt x="542" y="991"/>
                      </a:lnTo>
                      <a:lnTo>
                        <a:pt x="516" y="1000"/>
                      </a:lnTo>
                      <a:lnTo>
                        <a:pt x="447" y="1002"/>
                      </a:lnTo>
                      <a:lnTo>
                        <a:pt x="491" y="968"/>
                      </a:lnTo>
                      <a:lnTo>
                        <a:pt x="476" y="918"/>
                      </a:lnTo>
                      <a:lnTo>
                        <a:pt x="502" y="842"/>
                      </a:lnTo>
                      <a:lnTo>
                        <a:pt x="396" y="782"/>
                      </a:lnTo>
                      <a:lnTo>
                        <a:pt x="504" y="831"/>
                      </a:lnTo>
                      <a:lnTo>
                        <a:pt x="519" y="728"/>
                      </a:lnTo>
                      <a:lnTo>
                        <a:pt x="497" y="694"/>
                      </a:lnTo>
                      <a:lnTo>
                        <a:pt x="459" y="725"/>
                      </a:lnTo>
                      <a:lnTo>
                        <a:pt x="375" y="764"/>
                      </a:lnTo>
                      <a:lnTo>
                        <a:pt x="280" y="810"/>
                      </a:lnTo>
                      <a:lnTo>
                        <a:pt x="141" y="865"/>
                      </a:lnTo>
                      <a:lnTo>
                        <a:pt x="0" y="905"/>
                      </a:lnTo>
                      <a:lnTo>
                        <a:pt x="166" y="852"/>
                      </a:lnTo>
                      <a:lnTo>
                        <a:pt x="320" y="783"/>
                      </a:lnTo>
                      <a:lnTo>
                        <a:pt x="434" y="726"/>
                      </a:lnTo>
                      <a:lnTo>
                        <a:pt x="489" y="685"/>
                      </a:lnTo>
                      <a:lnTo>
                        <a:pt x="459" y="679"/>
                      </a:lnTo>
                      <a:lnTo>
                        <a:pt x="487" y="647"/>
                      </a:lnTo>
                      <a:lnTo>
                        <a:pt x="472" y="620"/>
                      </a:lnTo>
                      <a:lnTo>
                        <a:pt x="476" y="572"/>
                      </a:lnTo>
                      <a:lnTo>
                        <a:pt x="445" y="342"/>
                      </a:lnTo>
                      <a:lnTo>
                        <a:pt x="415" y="109"/>
                      </a:lnTo>
                      <a:lnTo>
                        <a:pt x="388" y="0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5" name="Freeform 181"/>
                <p:cNvSpPr>
                  <a:spLocks/>
                </p:cNvSpPr>
                <p:nvPr/>
              </p:nvSpPr>
              <p:spPr bwMode="auto">
                <a:xfrm>
                  <a:off x="911" y="3621"/>
                  <a:ext cx="287" cy="767"/>
                </a:xfrm>
                <a:custGeom>
                  <a:avLst/>
                  <a:gdLst>
                    <a:gd name="T0" fmla="*/ 19 w 574"/>
                    <a:gd name="T1" fmla="*/ 72 h 1534"/>
                    <a:gd name="T2" fmla="*/ 65 w 574"/>
                    <a:gd name="T3" fmla="*/ 176 h 1534"/>
                    <a:gd name="T4" fmla="*/ 105 w 574"/>
                    <a:gd name="T5" fmla="*/ 197 h 1534"/>
                    <a:gd name="T6" fmla="*/ 105 w 574"/>
                    <a:gd name="T7" fmla="*/ 211 h 1534"/>
                    <a:gd name="T8" fmla="*/ 86 w 574"/>
                    <a:gd name="T9" fmla="*/ 258 h 1534"/>
                    <a:gd name="T10" fmla="*/ 183 w 574"/>
                    <a:gd name="T11" fmla="*/ 273 h 1534"/>
                    <a:gd name="T12" fmla="*/ 487 w 574"/>
                    <a:gd name="T13" fmla="*/ 283 h 1534"/>
                    <a:gd name="T14" fmla="*/ 492 w 574"/>
                    <a:gd name="T15" fmla="*/ 294 h 1534"/>
                    <a:gd name="T16" fmla="*/ 416 w 574"/>
                    <a:gd name="T17" fmla="*/ 467 h 1534"/>
                    <a:gd name="T18" fmla="*/ 397 w 574"/>
                    <a:gd name="T19" fmla="*/ 300 h 1534"/>
                    <a:gd name="T20" fmla="*/ 183 w 574"/>
                    <a:gd name="T21" fmla="*/ 287 h 1534"/>
                    <a:gd name="T22" fmla="*/ 139 w 574"/>
                    <a:gd name="T23" fmla="*/ 289 h 1534"/>
                    <a:gd name="T24" fmla="*/ 158 w 574"/>
                    <a:gd name="T25" fmla="*/ 509 h 1534"/>
                    <a:gd name="T26" fmla="*/ 148 w 574"/>
                    <a:gd name="T27" fmla="*/ 629 h 1534"/>
                    <a:gd name="T28" fmla="*/ 145 w 574"/>
                    <a:gd name="T29" fmla="*/ 749 h 1534"/>
                    <a:gd name="T30" fmla="*/ 165 w 574"/>
                    <a:gd name="T31" fmla="*/ 952 h 1534"/>
                    <a:gd name="T32" fmla="*/ 255 w 574"/>
                    <a:gd name="T33" fmla="*/ 1324 h 1534"/>
                    <a:gd name="T34" fmla="*/ 264 w 574"/>
                    <a:gd name="T35" fmla="*/ 1448 h 1534"/>
                    <a:gd name="T36" fmla="*/ 251 w 574"/>
                    <a:gd name="T37" fmla="*/ 1534 h 1534"/>
                    <a:gd name="T38" fmla="*/ 257 w 574"/>
                    <a:gd name="T39" fmla="*/ 1450 h 1534"/>
                    <a:gd name="T40" fmla="*/ 249 w 574"/>
                    <a:gd name="T41" fmla="*/ 1336 h 1534"/>
                    <a:gd name="T42" fmla="*/ 200 w 574"/>
                    <a:gd name="T43" fmla="*/ 1142 h 1534"/>
                    <a:gd name="T44" fmla="*/ 150 w 574"/>
                    <a:gd name="T45" fmla="*/ 912 h 1534"/>
                    <a:gd name="T46" fmla="*/ 137 w 574"/>
                    <a:gd name="T47" fmla="*/ 711 h 1534"/>
                    <a:gd name="T48" fmla="*/ 150 w 574"/>
                    <a:gd name="T49" fmla="*/ 558 h 1534"/>
                    <a:gd name="T50" fmla="*/ 139 w 574"/>
                    <a:gd name="T51" fmla="*/ 401 h 1534"/>
                    <a:gd name="T52" fmla="*/ 88 w 574"/>
                    <a:gd name="T53" fmla="*/ 277 h 1534"/>
                    <a:gd name="T54" fmla="*/ 76 w 574"/>
                    <a:gd name="T55" fmla="*/ 207 h 1534"/>
                    <a:gd name="T56" fmla="*/ 57 w 574"/>
                    <a:gd name="T57" fmla="*/ 174 h 1534"/>
                    <a:gd name="T58" fmla="*/ 12 w 574"/>
                    <a:gd name="T59" fmla="*/ 81 h 1534"/>
                    <a:gd name="T60" fmla="*/ 0 w 574"/>
                    <a:gd name="T61" fmla="*/ 0 h 1534"/>
                    <a:gd name="T62" fmla="*/ 12 w 574"/>
                    <a:gd name="T63" fmla="*/ 7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74" h="1534">
                      <a:moveTo>
                        <a:pt x="12" y="7"/>
                      </a:moveTo>
                      <a:lnTo>
                        <a:pt x="19" y="72"/>
                      </a:lnTo>
                      <a:lnTo>
                        <a:pt x="78" y="66"/>
                      </a:lnTo>
                      <a:lnTo>
                        <a:pt x="65" y="176"/>
                      </a:lnTo>
                      <a:lnTo>
                        <a:pt x="72" y="190"/>
                      </a:lnTo>
                      <a:lnTo>
                        <a:pt x="105" y="197"/>
                      </a:lnTo>
                      <a:lnTo>
                        <a:pt x="145" y="188"/>
                      </a:lnTo>
                      <a:lnTo>
                        <a:pt x="105" y="211"/>
                      </a:lnTo>
                      <a:lnTo>
                        <a:pt x="86" y="230"/>
                      </a:lnTo>
                      <a:lnTo>
                        <a:pt x="86" y="258"/>
                      </a:lnTo>
                      <a:lnTo>
                        <a:pt x="112" y="273"/>
                      </a:lnTo>
                      <a:lnTo>
                        <a:pt x="183" y="273"/>
                      </a:lnTo>
                      <a:lnTo>
                        <a:pt x="304" y="287"/>
                      </a:lnTo>
                      <a:lnTo>
                        <a:pt x="487" y="283"/>
                      </a:lnTo>
                      <a:lnTo>
                        <a:pt x="574" y="279"/>
                      </a:lnTo>
                      <a:lnTo>
                        <a:pt x="492" y="294"/>
                      </a:lnTo>
                      <a:lnTo>
                        <a:pt x="458" y="366"/>
                      </a:lnTo>
                      <a:lnTo>
                        <a:pt x="416" y="467"/>
                      </a:lnTo>
                      <a:lnTo>
                        <a:pt x="413" y="380"/>
                      </a:lnTo>
                      <a:lnTo>
                        <a:pt x="397" y="300"/>
                      </a:lnTo>
                      <a:lnTo>
                        <a:pt x="280" y="300"/>
                      </a:lnTo>
                      <a:lnTo>
                        <a:pt x="183" y="287"/>
                      </a:lnTo>
                      <a:lnTo>
                        <a:pt x="154" y="338"/>
                      </a:lnTo>
                      <a:lnTo>
                        <a:pt x="139" y="289"/>
                      </a:lnTo>
                      <a:lnTo>
                        <a:pt x="145" y="365"/>
                      </a:lnTo>
                      <a:lnTo>
                        <a:pt x="158" y="509"/>
                      </a:lnTo>
                      <a:lnTo>
                        <a:pt x="158" y="566"/>
                      </a:lnTo>
                      <a:lnTo>
                        <a:pt x="148" y="629"/>
                      </a:lnTo>
                      <a:lnTo>
                        <a:pt x="145" y="686"/>
                      </a:lnTo>
                      <a:lnTo>
                        <a:pt x="145" y="749"/>
                      </a:lnTo>
                      <a:lnTo>
                        <a:pt x="150" y="836"/>
                      </a:lnTo>
                      <a:lnTo>
                        <a:pt x="165" y="952"/>
                      </a:lnTo>
                      <a:lnTo>
                        <a:pt x="207" y="1142"/>
                      </a:lnTo>
                      <a:lnTo>
                        <a:pt x="255" y="1324"/>
                      </a:lnTo>
                      <a:lnTo>
                        <a:pt x="264" y="1414"/>
                      </a:lnTo>
                      <a:lnTo>
                        <a:pt x="264" y="1448"/>
                      </a:lnTo>
                      <a:lnTo>
                        <a:pt x="266" y="1492"/>
                      </a:lnTo>
                      <a:lnTo>
                        <a:pt x="251" y="1534"/>
                      </a:lnTo>
                      <a:lnTo>
                        <a:pt x="257" y="1486"/>
                      </a:lnTo>
                      <a:lnTo>
                        <a:pt x="257" y="1450"/>
                      </a:lnTo>
                      <a:lnTo>
                        <a:pt x="257" y="1412"/>
                      </a:lnTo>
                      <a:lnTo>
                        <a:pt x="249" y="1336"/>
                      </a:lnTo>
                      <a:lnTo>
                        <a:pt x="234" y="1269"/>
                      </a:lnTo>
                      <a:lnTo>
                        <a:pt x="200" y="1142"/>
                      </a:lnTo>
                      <a:lnTo>
                        <a:pt x="171" y="1009"/>
                      </a:lnTo>
                      <a:lnTo>
                        <a:pt x="150" y="912"/>
                      </a:lnTo>
                      <a:lnTo>
                        <a:pt x="139" y="796"/>
                      </a:lnTo>
                      <a:lnTo>
                        <a:pt x="137" y="711"/>
                      </a:lnTo>
                      <a:lnTo>
                        <a:pt x="139" y="644"/>
                      </a:lnTo>
                      <a:lnTo>
                        <a:pt x="150" y="558"/>
                      </a:lnTo>
                      <a:lnTo>
                        <a:pt x="150" y="500"/>
                      </a:lnTo>
                      <a:lnTo>
                        <a:pt x="139" y="401"/>
                      </a:lnTo>
                      <a:lnTo>
                        <a:pt x="126" y="289"/>
                      </a:lnTo>
                      <a:lnTo>
                        <a:pt x="88" y="277"/>
                      </a:lnTo>
                      <a:lnTo>
                        <a:pt x="74" y="264"/>
                      </a:lnTo>
                      <a:lnTo>
                        <a:pt x="76" y="207"/>
                      </a:lnTo>
                      <a:lnTo>
                        <a:pt x="63" y="195"/>
                      </a:lnTo>
                      <a:lnTo>
                        <a:pt x="57" y="174"/>
                      </a:lnTo>
                      <a:lnTo>
                        <a:pt x="63" y="78"/>
                      </a:lnTo>
                      <a:lnTo>
                        <a:pt x="12" y="81"/>
                      </a:lnTo>
                      <a:lnTo>
                        <a:pt x="6" y="72"/>
                      </a:lnTo>
                      <a:lnTo>
                        <a:pt x="0" y="0"/>
                      </a:lnTo>
                      <a:lnTo>
                        <a:pt x="12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6" name="Freeform 182"/>
                <p:cNvSpPr>
                  <a:spLocks/>
                </p:cNvSpPr>
                <p:nvPr/>
              </p:nvSpPr>
              <p:spPr bwMode="auto">
                <a:xfrm>
                  <a:off x="1042" y="3834"/>
                  <a:ext cx="57" cy="99"/>
                </a:xfrm>
                <a:custGeom>
                  <a:avLst/>
                  <a:gdLst>
                    <a:gd name="T0" fmla="*/ 101 w 115"/>
                    <a:gd name="T1" fmla="*/ 14 h 200"/>
                    <a:gd name="T2" fmla="*/ 78 w 115"/>
                    <a:gd name="T3" fmla="*/ 57 h 200"/>
                    <a:gd name="T4" fmla="*/ 42 w 115"/>
                    <a:gd name="T5" fmla="*/ 97 h 200"/>
                    <a:gd name="T6" fmla="*/ 92 w 115"/>
                    <a:gd name="T7" fmla="*/ 80 h 200"/>
                    <a:gd name="T8" fmla="*/ 82 w 115"/>
                    <a:gd name="T9" fmla="*/ 133 h 200"/>
                    <a:gd name="T10" fmla="*/ 0 w 115"/>
                    <a:gd name="T11" fmla="*/ 200 h 200"/>
                    <a:gd name="T12" fmla="*/ 54 w 115"/>
                    <a:gd name="T13" fmla="*/ 200 h 200"/>
                    <a:gd name="T14" fmla="*/ 97 w 115"/>
                    <a:gd name="T15" fmla="*/ 158 h 200"/>
                    <a:gd name="T16" fmla="*/ 105 w 115"/>
                    <a:gd name="T17" fmla="*/ 105 h 200"/>
                    <a:gd name="T18" fmla="*/ 115 w 115"/>
                    <a:gd name="T19" fmla="*/ 50 h 200"/>
                    <a:gd name="T20" fmla="*/ 115 w 115"/>
                    <a:gd name="T21" fmla="*/ 0 h 200"/>
                    <a:gd name="T22" fmla="*/ 101 w 115"/>
                    <a:gd name="T23" fmla="*/ 14 h 200"/>
                    <a:gd name="T24" fmla="*/ 101 w 115"/>
                    <a:gd name="T25" fmla="*/ 1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" h="200">
                      <a:moveTo>
                        <a:pt x="101" y="14"/>
                      </a:moveTo>
                      <a:lnTo>
                        <a:pt x="78" y="57"/>
                      </a:lnTo>
                      <a:lnTo>
                        <a:pt x="42" y="97"/>
                      </a:lnTo>
                      <a:lnTo>
                        <a:pt x="92" y="80"/>
                      </a:lnTo>
                      <a:lnTo>
                        <a:pt x="82" y="133"/>
                      </a:lnTo>
                      <a:lnTo>
                        <a:pt x="0" y="200"/>
                      </a:lnTo>
                      <a:lnTo>
                        <a:pt x="54" y="200"/>
                      </a:lnTo>
                      <a:lnTo>
                        <a:pt x="97" y="158"/>
                      </a:lnTo>
                      <a:lnTo>
                        <a:pt x="105" y="105"/>
                      </a:lnTo>
                      <a:lnTo>
                        <a:pt x="115" y="50"/>
                      </a:lnTo>
                      <a:lnTo>
                        <a:pt x="115" y="0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7" name="Freeform 183"/>
                <p:cNvSpPr>
                  <a:spLocks/>
                </p:cNvSpPr>
                <p:nvPr/>
              </p:nvSpPr>
              <p:spPr bwMode="auto">
                <a:xfrm>
                  <a:off x="1089" y="3876"/>
                  <a:ext cx="27" cy="460"/>
                </a:xfrm>
                <a:custGeom>
                  <a:avLst/>
                  <a:gdLst>
                    <a:gd name="T0" fmla="*/ 45 w 55"/>
                    <a:gd name="T1" fmla="*/ 0 h 918"/>
                    <a:gd name="T2" fmla="*/ 24 w 55"/>
                    <a:gd name="T3" fmla="*/ 106 h 918"/>
                    <a:gd name="T4" fmla="*/ 11 w 55"/>
                    <a:gd name="T5" fmla="*/ 203 h 918"/>
                    <a:gd name="T6" fmla="*/ 24 w 55"/>
                    <a:gd name="T7" fmla="*/ 338 h 918"/>
                    <a:gd name="T8" fmla="*/ 21 w 55"/>
                    <a:gd name="T9" fmla="*/ 471 h 918"/>
                    <a:gd name="T10" fmla="*/ 0 w 55"/>
                    <a:gd name="T11" fmla="*/ 673 h 918"/>
                    <a:gd name="T12" fmla="*/ 0 w 55"/>
                    <a:gd name="T13" fmla="*/ 749 h 918"/>
                    <a:gd name="T14" fmla="*/ 11 w 55"/>
                    <a:gd name="T15" fmla="*/ 800 h 918"/>
                    <a:gd name="T16" fmla="*/ 36 w 55"/>
                    <a:gd name="T17" fmla="*/ 857 h 918"/>
                    <a:gd name="T18" fmla="*/ 55 w 55"/>
                    <a:gd name="T19" fmla="*/ 918 h 918"/>
                    <a:gd name="T20" fmla="*/ 40 w 55"/>
                    <a:gd name="T21" fmla="*/ 840 h 918"/>
                    <a:gd name="T22" fmla="*/ 19 w 55"/>
                    <a:gd name="T23" fmla="*/ 777 h 918"/>
                    <a:gd name="T24" fmla="*/ 17 w 55"/>
                    <a:gd name="T25" fmla="*/ 663 h 918"/>
                    <a:gd name="T26" fmla="*/ 28 w 55"/>
                    <a:gd name="T27" fmla="*/ 528 h 918"/>
                    <a:gd name="T28" fmla="*/ 32 w 55"/>
                    <a:gd name="T29" fmla="*/ 430 h 918"/>
                    <a:gd name="T30" fmla="*/ 32 w 55"/>
                    <a:gd name="T31" fmla="*/ 336 h 918"/>
                    <a:gd name="T32" fmla="*/ 26 w 55"/>
                    <a:gd name="T33" fmla="*/ 198 h 918"/>
                    <a:gd name="T34" fmla="*/ 28 w 55"/>
                    <a:gd name="T35" fmla="*/ 133 h 918"/>
                    <a:gd name="T36" fmla="*/ 45 w 55"/>
                    <a:gd name="T37" fmla="*/ 0 h 918"/>
                    <a:gd name="T38" fmla="*/ 45 w 55"/>
                    <a:gd name="T39" fmla="*/ 0 h 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5" h="918">
                      <a:moveTo>
                        <a:pt x="45" y="0"/>
                      </a:moveTo>
                      <a:lnTo>
                        <a:pt x="24" y="106"/>
                      </a:lnTo>
                      <a:lnTo>
                        <a:pt x="11" y="203"/>
                      </a:lnTo>
                      <a:lnTo>
                        <a:pt x="24" y="338"/>
                      </a:lnTo>
                      <a:lnTo>
                        <a:pt x="21" y="471"/>
                      </a:lnTo>
                      <a:lnTo>
                        <a:pt x="0" y="673"/>
                      </a:lnTo>
                      <a:lnTo>
                        <a:pt x="0" y="749"/>
                      </a:lnTo>
                      <a:lnTo>
                        <a:pt x="11" y="800"/>
                      </a:lnTo>
                      <a:lnTo>
                        <a:pt x="36" y="857"/>
                      </a:lnTo>
                      <a:lnTo>
                        <a:pt x="55" y="918"/>
                      </a:lnTo>
                      <a:lnTo>
                        <a:pt x="40" y="840"/>
                      </a:lnTo>
                      <a:lnTo>
                        <a:pt x="19" y="777"/>
                      </a:lnTo>
                      <a:lnTo>
                        <a:pt x="17" y="663"/>
                      </a:lnTo>
                      <a:lnTo>
                        <a:pt x="28" y="528"/>
                      </a:lnTo>
                      <a:lnTo>
                        <a:pt x="32" y="430"/>
                      </a:lnTo>
                      <a:lnTo>
                        <a:pt x="32" y="336"/>
                      </a:lnTo>
                      <a:lnTo>
                        <a:pt x="26" y="198"/>
                      </a:lnTo>
                      <a:lnTo>
                        <a:pt x="28" y="133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8" name="Freeform 184"/>
                <p:cNvSpPr>
                  <a:spLocks/>
                </p:cNvSpPr>
                <p:nvPr/>
              </p:nvSpPr>
              <p:spPr bwMode="auto">
                <a:xfrm>
                  <a:off x="1158" y="3752"/>
                  <a:ext cx="90" cy="636"/>
                </a:xfrm>
                <a:custGeom>
                  <a:avLst/>
                  <a:gdLst>
                    <a:gd name="T0" fmla="*/ 122 w 181"/>
                    <a:gd name="T1" fmla="*/ 249 h 1272"/>
                    <a:gd name="T2" fmla="*/ 122 w 181"/>
                    <a:gd name="T3" fmla="*/ 289 h 1272"/>
                    <a:gd name="T4" fmla="*/ 94 w 181"/>
                    <a:gd name="T5" fmla="*/ 353 h 1272"/>
                    <a:gd name="T6" fmla="*/ 107 w 181"/>
                    <a:gd name="T7" fmla="*/ 378 h 1272"/>
                    <a:gd name="T8" fmla="*/ 101 w 181"/>
                    <a:gd name="T9" fmla="*/ 504 h 1272"/>
                    <a:gd name="T10" fmla="*/ 86 w 181"/>
                    <a:gd name="T11" fmla="*/ 646 h 1272"/>
                    <a:gd name="T12" fmla="*/ 54 w 181"/>
                    <a:gd name="T13" fmla="*/ 806 h 1272"/>
                    <a:gd name="T14" fmla="*/ 16 w 181"/>
                    <a:gd name="T15" fmla="*/ 948 h 1272"/>
                    <a:gd name="T16" fmla="*/ 2 w 181"/>
                    <a:gd name="T17" fmla="*/ 1059 h 1272"/>
                    <a:gd name="T18" fmla="*/ 0 w 181"/>
                    <a:gd name="T19" fmla="*/ 1131 h 1272"/>
                    <a:gd name="T20" fmla="*/ 4 w 181"/>
                    <a:gd name="T21" fmla="*/ 1196 h 1272"/>
                    <a:gd name="T22" fmla="*/ 23 w 181"/>
                    <a:gd name="T23" fmla="*/ 1272 h 1272"/>
                    <a:gd name="T24" fmla="*/ 8 w 181"/>
                    <a:gd name="T25" fmla="*/ 1182 h 1272"/>
                    <a:gd name="T26" fmla="*/ 14 w 181"/>
                    <a:gd name="T27" fmla="*/ 1074 h 1272"/>
                    <a:gd name="T28" fmla="*/ 25 w 181"/>
                    <a:gd name="T29" fmla="*/ 956 h 1272"/>
                    <a:gd name="T30" fmla="*/ 54 w 181"/>
                    <a:gd name="T31" fmla="*/ 842 h 1272"/>
                    <a:gd name="T32" fmla="*/ 86 w 181"/>
                    <a:gd name="T33" fmla="*/ 701 h 1272"/>
                    <a:gd name="T34" fmla="*/ 103 w 181"/>
                    <a:gd name="T35" fmla="*/ 601 h 1272"/>
                    <a:gd name="T36" fmla="*/ 114 w 181"/>
                    <a:gd name="T37" fmla="*/ 490 h 1272"/>
                    <a:gd name="T38" fmla="*/ 116 w 181"/>
                    <a:gd name="T39" fmla="*/ 359 h 1272"/>
                    <a:gd name="T40" fmla="*/ 128 w 181"/>
                    <a:gd name="T41" fmla="*/ 300 h 1272"/>
                    <a:gd name="T42" fmla="*/ 143 w 181"/>
                    <a:gd name="T43" fmla="*/ 186 h 1272"/>
                    <a:gd name="T44" fmla="*/ 156 w 181"/>
                    <a:gd name="T45" fmla="*/ 101 h 1272"/>
                    <a:gd name="T46" fmla="*/ 181 w 181"/>
                    <a:gd name="T47" fmla="*/ 15 h 1272"/>
                    <a:gd name="T48" fmla="*/ 170 w 181"/>
                    <a:gd name="T49" fmla="*/ 0 h 1272"/>
                    <a:gd name="T50" fmla="*/ 149 w 181"/>
                    <a:gd name="T51" fmla="*/ 87 h 1272"/>
                    <a:gd name="T52" fmla="*/ 132 w 181"/>
                    <a:gd name="T53" fmla="*/ 179 h 1272"/>
                    <a:gd name="T54" fmla="*/ 122 w 181"/>
                    <a:gd name="T55" fmla="*/ 249 h 1272"/>
                    <a:gd name="T56" fmla="*/ 122 w 181"/>
                    <a:gd name="T57" fmla="*/ 249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1" h="1272">
                      <a:moveTo>
                        <a:pt x="122" y="249"/>
                      </a:moveTo>
                      <a:lnTo>
                        <a:pt x="122" y="289"/>
                      </a:lnTo>
                      <a:lnTo>
                        <a:pt x="94" y="353"/>
                      </a:lnTo>
                      <a:lnTo>
                        <a:pt x="107" y="378"/>
                      </a:lnTo>
                      <a:lnTo>
                        <a:pt x="101" y="504"/>
                      </a:lnTo>
                      <a:lnTo>
                        <a:pt x="86" y="646"/>
                      </a:lnTo>
                      <a:lnTo>
                        <a:pt x="54" y="806"/>
                      </a:lnTo>
                      <a:lnTo>
                        <a:pt x="16" y="948"/>
                      </a:lnTo>
                      <a:lnTo>
                        <a:pt x="2" y="1059"/>
                      </a:lnTo>
                      <a:lnTo>
                        <a:pt x="0" y="1131"/>
                      </a:lnTo>
                      <a:lnTo>
                        <a:pt x="4" y="1196"/>
                      </a:lnTo>
                      <a:lnTo>
                        <a:pt x="23" y="1272"/>
                      </a:lnTo>
                      <a:lnTo>
                        <a:pt x="8" y="1182"/>
                      </a:lnTo>
                      <a:lnTo>
                        <a:pt x="14" y="1074"/>
                      </a:lnTo>
                      <a:lnTo>
                        <a:pt x="25" y="956"/>
                      </a:lnTo>
                      <a:lnTo>
                        <a:pt x="54" y="842"/>
                      </a:lnTo>
                      <a:lnTo>
                        <a:pt x="86" y="701"/>
                      </a:lnTo>
                      <a:lnTo>
                        <a:pt x="103" y="601"/>
                      </a:lnTo>
                      <a:lnTo>
                        <a:pt x="114" y="490"/>
                      </a:lnTo>
                      <a:lnTo>
                        <a:pt x="116" y="359"/>
                      </a:lnTo>
                      <a:lnTo>
                        <a:pt x="128" y="300"/>
                      </a:lnTo>
                      <a:lnTo>
                        <a:pt x="143" y="186"/>
                      </a:lnTo>
                      <a:lnTo>
                        <a:pt x="156" y="101"/>
                      </a:lnTo>
                      <a:lnTo>
                        <a:pt x="181" y="15"/>
                      </a:lnTo>
                      <a:lnTo>
                        <a:pt x="170" y="0"/>
                      </a:lnTo>
                      <a:lnTo>
                        <a:pt x="149" y="87"/>
                      </a:lnTo>
                      <a:lnTo>
                        <a:pt x="132" y="179"/>
                      </a:lnTo>
                      <a:lnTo>
                        <a:pt x="122" y="249"/>
                      </a:lnTo>
                      <a:lnTo>
                        <a:pt x="122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9" name="Freeform 185"/>
                <p:cNvSpPr>
                  <a:spLocks/>
                </p:cNvSpPr>
                <p:nvPr/>
              </p:nvSpPr>
              <p:spPr bwMode="auto">
                <a:xfrm>
                  <a:off x="1019" y="4390"/>
                  <a:ext cx="16" cy="56"/>
                </a:xfrm>
                <a:custGeom>
                  <a:avLst/>
                  <a:gdLst>
                    <a:gd name="T0" fmla="*/ 30 w 30"/>
                    <a:gd name="T1" fmla="*/ 0 h 113"/>
                    <a:gd name="T2" fmla="*/ 11 w 30"/>
                    <a:gd name="T3" fmla="*/ 54 h 113"/>
                    <a:gd name="T4" fmla="*/ 0 w 30"/>
                    <a:gd name="T5" fmla="*/ 103 h 113"/>
                    <a:gd name="T6" fmla="*/ 11 w 30"/>
                    <a:gd name="T7" fmla="*/ 113 h 113"/>
                    <a:gd name="T8" fmla="*/ 6 w 30"/>
                    <a:gd name="T9" fmla="*/ 105 h 113"/>
                    <a:gd name="T10" fmla="*/ 21 w 30"/>
                    <a:gd name="T11" fmla="*/ 46 h 113"/>
                    <a:gd name="T12" fmla="*/ 30 w 30"/>
                    <a:gd name="T13" fmla="*/ 0 h 113"/>
                    <a:gd name="T14" fmla="*/ 30 w 30"/>
                    <a:gd name="T1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113">
                      <a:moveTo>
                        <a:pt x="30" y="0"/>
                      </a:moveTo>
                      <a:lnTo>
                        <a:pt x="11" y="54"/>
                      </a:lnTo>
                      <a:lnTo>
                        <a:pt x="0" y="103"/>
                      </a:lnTo>
                      <a:lnTo>
                        <a:pt x="11" y="113"/>
                      </a:lnTo>
                      <a:lnTo>
                        <a:pt x="6" y="105"/>
                      </a:lnTo>
                      <a:lnTo>
                        <a:pt x="21" y="46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70" name="Freeform 186"/>
                <p:cNvSpPr>
                  <a:spLocks/>
                </p:cNvSpPr>
                <p:nvPr/>
              </p:nvSpPr>
              <p:spPr bwMode="auto">
                <a:xfrm>
                  <a:off x="1005" y="4356"/>
                  <a:ext cx="212" cy="156"/>
                </a:xfrm>
                <a:custGeom>
                  <a:avLst/>
                  <a:gdLst>
                    <a:gd name="T0" fmla="*/ 230 w 424"/>
                    <a:gd name="T1" fmla="*/ 0 h 312"/>
                    <a:gd name="T2" fmla="*/ 230 w 424"/>
                    <a:gd name="T3" fmla="*/ 61 h 312"/>
                    <a:gd name="T4" fmla="*/ 219 w 424"/>
                    <a:gd name="T5" fmla="*/ 110 h 312"/>
                    <a:gd name="T6" fmla="*/ 202 w 424"/>
                    <a:gd name="T7" fmla="*/ 173 h 312"/>
                    <a:gd name="T8" fmla="*/ 181 w 424"/>
                    <a:gd name="T9" fmla="*/ 188 h 312"/>
                    <a:gd name="T10" fmla="*/ 152 w 424"/>
                    <a:gd name="T11" fmla="*/ 198 h 312"/>
                    <a:gd name="T12" fmla="*/ 192 w 424"/>
                    <a:gd name="T13" fmla="*/ 192 h 312"/>
                    <a:gd name="T14" fmla="*/ 202 w 424"/>
                    <a:gd name="T15" fmla="*/ 190 h 312"/>
                    <a:gd name="T16" fmla="*/ 206 w 424"/>
                    <a:gd name="T17" fmla="*/ 241 h 312"/>
                    <a:gd name="T18" fmla="*/ 196 w 424"/>
                    <a:gd name="T19" fmla="*/ 275 h 312"/>
                    <a:gd name="T20" fmla="*/ 175 w 424"/>
                    <a:gd name="T21" fmla="*/ 291 h 312"/>
                    <a:gd name="T22" fmla="*/ 120 w 424"/>
                    <a:gd name="T23" fmla="*/ 296 h 312"/>
                    <a:gd name="T24" fmla="*/ 36 w 424"/>
                    <a:gd name="T25" fmla="*/ 283 h 312"/>
                    <a:gd name="T26" fmla="*/ 10 w 424"/>
                    <a:gd name="T27" fmla="*/ 266 h 312"/>
                    <a:gd name="T28" fmla="*/ 10 w 424"/>
                    <a:gd name="T29" fmla="*/ 249 h 312"/>
                    <a:gd name="T30" fmla="*/ 10 w 424"/>
                    <a:gd name="T31" fmla="*/ 218 h 312"/>
                    <a:gd name="T32" fmla="*/ 0 w 424"/>
                    <a:gd name="T33" fmla="*/ 262 h 312"/>
                    <a:gd name="T34" fmla="*/ 12 w 424"/>
                    <a:gd name="T35" fmla="*/ 281 h 312"/>
                    <a:gd name="T36" fmla="*/ 63 w 424"/>
                    <a:gd name="T37" fmla="*/ 300 h 312"/>
                    <a:gd name="T38" fmla="*/ 139 w 424"/>
                    <a:gd name="T39" fmla="*/ 312 h 312"/>
                    <a:gd name="T40" fmla="*/ 181 w 424"/>
                    <a:gd name="T41" fmla="*/ 302 h 312"/>
                    <a:gd name="T42" fmla="*/ 204 w 424"/>
                    <a:gd name="T43" fmla="*/ 277 h 312"/>
                    <a:gd name="T44" fmla="*/ 209 w 424"/>
                    <a:gd name="T45" fmla="*/ 243 h 312"/>
                    <a:gd name="T46" fmla="*/ 211 w 424"/>
                    <a:gd name="T47" fmla="*/ 192 h 312"/>
                    <a:gd name="T48" fmla="*/ 225 w 424"/>
                    <a:gd name="T49" fmla="*/ 230 h 312"/>
                    <a:gd name="T50" fmla="*/ 238 w 424"/>
                    <a:gd name="T51" fmla="*/ 247 h 312"/>
                    <a:gd name="T52" fmla="*/ 261 w 424"/>
                    <a:gd name="T53" fmla="*/ 247 h 312"/>
                    <a:gd name="T54" fmla="*/ 316 w 424"/>
                    <a:gd name="T55" fmla="*/ 251 h 312"/>
                    <a:gd name="T56" fmla="*/ 390 w 424"/>
                    <a:gd name="T57" fmla="*/ 249 h 312"/>
                    <a:gd name="T58" fmla="*/ 424 w 424"/>
                    <a:gd name="T59" fmla="*/ 236 h 312"/>
                    <a:gd name="T60" fmla="*/ 379 w 424"/>
                    <a:gd name="T61" fmla="*/ 243 h 312"/>
                    <a:gd name="T62" fmla="*/ 314 w 424"/>
                    <a:gd name="T63" fmla="*/ 239 h 312"/>
                    <a:gd name="T64" fmla="*/ 246 w 424"/>
                    <a:gd name="T65" fmla="*/ 222 h 312"/>
                    <a:gd name="T66" fmla="*/ 221 w 424"/>
                    <a:gd name="T67" fmla="*/ 188 h 312"/>
                    <a:gd name="T68" fmla="*/ 219 w 424"/>
                    <a:gd name="T69" fmla="*/ 141 h 312"/>
                    <a:gd name="T70" fmla="*/ 238 w 424"/>
                    <a:gd name="T71" fmla="*/ 137 h 312"/>
                    <a:gd name="T72" fmla="*/ 285 w 424"/>
                    <a:gd name="T73" fmla="*/ 144 h 312"/>
                    <a:gd name="T74" fmla="*/ 323 w 424"/>
                    <a:gd name="T75" fmla="*/ 156 h 312"/>
                    <a:gd name="T76" fmla="*/ 284 w 424"/>
                    <a:gd name="T77" fmla="*/ 137 h 312"/>
                    <a:gd name="T78" fmla="*/ 234 w 424"/>
                    <a:gd name="T79" fmla="*/ 129 h 312"/>
                    <a:gd name="T80" fmla="*/ 230 w 424"/>
                    <a:gd name="T81" fmla="*/ 116 h 312"/>
                    <a:gd name="T82" fmla="*/ 236 w 424"/>
                    <a:gd name="T83" fmla="*/ 80 h 312"/>
                    <a:gd name="T84" fmla="*/ 236 w 424"/>
                    <a:gd name="T85" fmla="*/ 45 h 312"/>
                    <a:gd name="T86" fmla="*/ 230 w 424"/>
                    <a:gd name="T87" fmla="*/ 0 h 312"/>
                    <a:gd name="T88" fmla="*/ 230 w 424"/>
                    <a:gd name="T89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24" h="312">
                      <a:moveTo>
                        <a:pt x="230" y="0"/>
                      </a:moveTo>
                      <a:lnTo>
                        <a:pt x="230" y="61"/>
                      </a:lnTo>
                      <a:lnTo>
                        <a:pt x="219" y="110"/>
                      </a:lnTo>
                      <a:lnTo>
                        <a:pt x="202" y="173"/>
                      </a:lnTo>
                      <a:lnTo>
                        <a:pt x="181" y="188"/>
                      </a:lnTo>
                      <a:lnTo>
                        <a:pt x="152" y="198"/>
                      </a:lnTo>
                      <a:lnTo>
                        <a:pt x="192" y="192"/>
                      </a:lnTo>
                      <a:lnTo>
                        <a:pt x="202" y="190"/>
                      </a:lnTo>
                      <a:lnTo>
                        <a:pt x="206" y="241"/>
                      </a:lnTo>
                      <a:lnTo>
                        <a:pt x="196" y="275"/>
                      </a:lnTo>
                      <a:lnTo>
                        <a:pt x="175" y="291"/>
                      </a:lnTo>
                      <a:lnTo>
                        <a:pt x="120" y="296"/>
                      </a:lnTo>
                      <a:lnTo>
                        <a:pt x="36" y="283"/>
                      </a:lnTo>
                      <a:lnTo>
                        <a:pt x="10" y="266"/>
                      </a:lnTo>
                      <a:lnTo>
                        <a:pt x="10" y="249"/>
                      </a:lnTo>
                      <a:lnTo>
                        <a:pt x="10" y="218"/>
                      </a:lnTo>
                      <a:lnTo>
                        <a:pt x="0" y="262"/>
                      </a:lnTo>
                      <a:lnTo>
                        <a:pt x="12" y="281"/>
                      </a:lnTo>
                      <a:lnTo>
                        <a:pt x="63" y="300"/>
                      </a:lnTo>
                      <a:lnTo>
                        <a:pt x="139" y="312"/>
                      </a:lnTo>
                      <a:lnTo>
                        <a:pt x="181" y="302"/>
                      </a:lnTo>
                      <a:lnTo>
                        <a:pt x="204" y="277"/>
                      </a:lnTo>
                      <a:lnTo>
                        <a:pt x="209" y="243"/>
                      </a:lnTo>
                      <a:lnTo>
                        <a:pt x="211" y="192"/>
                      </a:lnTo>
                      <a:lnTo>
                        <a:pt x="225" y="230"/>
                      </a:lnTo>
                      <a:lnTo>
                        <a:pt x="238" y="247"/>
                      </a:lnTo>
                      <a:lnTo>
                        <a:pt x="261" y="247"/>
                      </a:lnTo>
                      <a:lnTo>
                        <a:pt x="316" y="251"/>
                      </a:lnTo>
                      <a:lnTo>
                        <a:pt x="390" y="249"/>
                      </a:lnTo>
                      <a:lnTo>
                        <a:pt x="424" y="236"/>
                      </a:lnTo>
                      <a:lnTo>
                        <a:pt x="379" y="243"/>
                      </a:lnTo>
                      <a:lnTo>
                        <a:pt x="314" y="239"/>
                      </a:lnTo>
                      <a:lnTo>
                        <a:pt x="246" y="222"/>
                      </a:lnTo>
                      <a:lnTo>
                        <a:pt x="221" y="188"/>
                      </a:lnTo>
                      <a:lnTo>
                        <a:pt x="219" y="141"/>
                      </a:lnTo>
                      <a:lnTo>
                        <a:pt x="238" y="137"/>
                      </a:lnTo>
                      <a:lnTo>
                        <a:pt x="285" y="144"/>
                      </a:lnTo>
                      <a:lnTo>
                        <a:pt x="323" y="156"/>
                      </a:lnTo>
                      <a:lnTo>
                        <a:pt x="284" y="137"/>
                      </a:lnTo>
                      <a:lnTo>
                        <a:pt x="234" y="129"/>
                      </a:lnTo>
                      <a:lnTo>
                        <a:pt x="230" y="116"/>
                      </a:lnTo>
                      <a:lnTo>
                        <a:pt x="236" y="80"/>
                      </a:lnTo>
                      <a:lnTo>
                        <a:pt x="236" y="45"/>
                      </a:lnTo>
                      <a:lnTo>
                        <a:pt x="230" y="0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71" name="Freeform 187"/>
                <p:cNvSpPr>
                  <a:spLocks/>
                </p:cNvSpPr>
                <p:nvPr/>
              </p:nvSpPr>
              <p:spPr bwMode="auto">
                <a:xfrm>
                  <a:off x="1170" y="4393"/>
                  <a:ext cx="14" cy="40"/>
                </a:xfrm>
                <a:custGeom>
                  <a:avLst/>
                  <a:gdLst>
                    <a:gd name="T0" fmla="*/ 0 w 29"/>
                    <a:gd name="T1" fmla="*/ 0 h 80"/>
                    <a:gd name="T2" fmla="*/ 21 w 29"/>
                    <a:gd name="T3" fmla="*/ 63 h 80"/>
                    <a:gd name="T4" fmla="*/ 23 w 29"/>
                    <a:gd name="T5" fmla="*/ 80 h 80"/>
                    <a:gd name="T6" fmla="*/ 29 w 29"/>
                    <a:gd name="T7" fmla="*/ 70 h 80"/>
                    <a:gd name="T8" fmla="*/ 29 w 29"/>
                    <a:gd name="T9" fmla="*/ 59 h 80"/>
                    <a:gd name="T10" fmla="*/ 23 w 29"/>
                    <a:gd name="T11" fmla="*/ 53 h 80"/>
                    <a:gd name="T12" fmla="*/ 0 w 29"/>
                    <a:gd name="T13" fmla="*/ 0 h 80"/>
                    <a:gd name="T14" fmla="*/ 0 w 29"/>
                    <a:gd name="T1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80">
                      <a:moveTo>
                        <a:pt x="0" y="0"/>
                      </a:moveTo>
                      <a:lnTo>
                        <a:pt x="21" y="63"/>
                      </a:lnTo>
                      <a:lnTo>
                        <a:pt x="23" y="80"/>
                      </a:lnTo>
                      <a:lnTo>
                        <a:pt x="29" y="70"/>
                      </a:lnTo>
                      <a:lnTo>
                        <a:pt x="29" y="59"/>
                      </a:lnTo>
                      <a:lnTo>
                        <a:pt x="23" y="5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72" name="Freeform 188"/>
                <p:cNvSpPr>
                  <a:spLocks/>
                </p:cNvSpPr>
                <p:nvPr/>
              </p:nvSpPr>
              <p:spPr bwMode="auto">
                <a:xfrm>
                  <a:off x="1190" y="4430"/>
                  <a:ext cx="26" cy="36"/>
                </a:xfrm>
                <a:custGeom>
                  <a:avLst/>
                  <a:gdLst>
                    <a:gd name="T0" fmla="*/ 0 w 53"/>
                    <a:gd name="T1" fmla="*/ 0 h 72"/>
                    <a:gd name="T2" fmla="*/ 25 w 53"/>
                    <a:gd name="T3" fmla="*/ 31 h 72"/>
                    <a:gd name="T4" fmla="*/ 50 w 53"/>
                    <a:gd name="T5" fmla="*/ 53 h 72"/>
                    <a:gd name="T6" fmla="*/ 53 w 53"/>
                    <a:gd name="T7" fmla="*/ 72 h 72"/>
                    <a:gd name="T8" fmla="*/ 53 w 53"/>
                    <a:gd name="T9" fmla="*/ 48 h 72"/>
                    <a:gd name="T10" fmla="*/ 21 w 53"/>
                    <a:gd name="T11" fmla="*/ 19 h 72"/>
                    <a:gd name="T12" fmla="*/ 0 w 53"/>
                    <a:gd name="T13" fmla="*/ 0 h 72"/>
                    <a:gd name="T14" fmla="*/ 0 w 53"/>
                    <a:gd name="T1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72">
                      <a:moveTo>
                        <a:pt x="0" y="0"/>
                      </a:moveTo>
                      <a:lnTo>
                        <a:pt x="25" y="31"/>
                      </a:lnTo>
                      <a:lnTo>
                        <a:pt x="50" y="53"/>
                      </a:lnTo>
                      <a:lnTo>
                        <a:pt x="53" y="72"/>
                      </a:lnTo>
                      <a:lnTo>
                        <a:pt x="53" y="48"/>
                      </a:lnTo>
                      <a:lnTo>
                        <a:pt x="21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73" name="Freeform 189"/>
                <p:cNvSpPr>
                  <a:spLocks/>
                </p:cNvSpPr>
                <p:nvPr/>
              </p:nvSpPr>
              <p:spPr bwMode="auto">
                <a:xfrm>
                  <a:off x="1262" y="3172"/>
                  <a:ext cx="41" cy="479"/>
                </a:xfrm>
                <a:custGeom>
                  <a:avLst/>
                  <a:gdLst>
                    <a:gd name="T0" fmla="*/ 81 w 81"/>
                    <a:gd name="T1" fmla="*/ 25 h 958"/>
                    <a:gd name="T2" fmla="*/ 51 w 81"/>
                    <a:gd name="T3" fmla="*/ 265 h 958"/>
                    <a:gd name="T4" fmla="*/ 59 w 81"/>
                    <a:gd name="T5" fmla="*/ 576 h 958"/>
                    <a:gd name="T6" fmla="*/ 3 w 81"/>
                    <a:gd name="T7" fmla="*/ 958 h 958"/>
                    <a:gd name="T8" fmla="*/ 0 w 81"/>
                    <a:gd name="T9" fmla="*/ 903 h 958"/>
                    <a:gd name="T10" fmla="*/ 38 w 81"/>
                    <a:gd name="T11" fmla="*/ 525 h 958"/>
                    <a:gd name="T12" fmla="*/ 43 w 81"/>
                    <a:gd name="T13" fmla="*/ 202 h 958"/>
                    <a:gd name="T14" fmla="*/ 59 w 81"/>
                    <a:gd name="T15" fmla="*/ 0 h 958"/>
                    <a:gd name="T16" fmla="*/ 81 w 81"/>
                    <a:gd name="T17" fmla="*/ 25 h 958"/>
                    <a:gd name="T18" fmla="*/ 81 w 81"/>
                    <a:gd name="T19" fmla="*/ 25 h 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958">
                      <a:moveTo>
                        <a:pt x="81" y="25"/>
                      </a:moveTo>
                      <a:lnTo>
                        <a:pt x="51" y="265"/>
                      </a:lnTo>
                      <a:lnTo>
                        <a:pt x="59" y="576"/>
                      </a:lnTo>
                      <a:lnTo>
                        <a:pt x="3" y="958"/>
                      </a:lnTo>
                      <a:lnTo>
                        <a:pt x="0" y="903"/>
                      </a:lnTo>
                      <a:lnTo>
                        <a:pt x="38" y="525"/>
                      </a:lnTo>
                      <a:lnTo>
                        <a:pt x="43" y="202"/>
                      </a:lnTo>
                      <a:lnTo>
                        <a:pt x="59" y="0"/>
                      </a:lnTo>
                      <a:lnTo>
                        <a:pt x="81" y="25"/>
                      </a:lnTo>
                      <a:lnTo>
                        <a:pt x="8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74" name="Freeform 190"/>
                <p:cNvSpPr>
                  <a:spLocks/>
                </p:cNvSpPr>
                <p:nvPr/>
              </p:nvSpPr>
              <p:spPr bwMode="auto">
                <a:xfrm>
                  <a:off x="1189" y="2596"/>
                  <a:ext cx="15" cy="62"/>
                </a:xfrm>
                <a:custGeom>
                  <a:avLst/>
                  <a:gdLst>
                    <a:gd name="T0" fmla="*/ 12 w 31"/>
                    <a:gd name="T1" fmla="*/ 39 h 123"/>
                    <a:gd name="T2" fmla="*/ 12 w 31"/>
                    <a:gd name="T3" fmla="*/ 62 h 123"/>
                    <a:gd name="T4" fmla="*/ 23 w 31"/>
                    <a:gd name="T5" fmla="*/ 70 h 123"/>
                    <a:gd name="T6" fmla="*/ 25 w 31"/>
                    <a:gd name="T7" fmla="*/ 81 h 123"/>
                    <a:gd name="T8" fmla="*/ 17 w 31"/>
                    <a:gd name="T9" fmla="*/ 93 h 123"/>
                    <a:gd name="T10" fmla="*/ 21 w 31"/>
                    <a:gd name="T11" fmla="*/ 106 h 123"/>
                    <a:gd name="T12" fmla="*/ 10 w 31"/>
                    <a:gd name="T13" fmla="*/ 117 h 123"/>
                    <a:gd name="T14" fmla="*/ 0 w 31"/>
                    <a:gd name="T15" fmla="*/ 114 h 123"/>
                    <a:gd name="T16" fmla="*/ 8 w 31"/>
                    <a:gd name="T17" fmla="*/ 123 h 123"/>
                    <a:gd name="T18" fmla="*/ 25 w 31"/>
                    <a:gd name="T19" fmla="*/ 114 h 123"/>
                    <a:gd name="T20" fmla="*/ 25 w 31"/>
                    <a:gd name="T21" fmla="*/ 93 h 123"/>
                    <a:gd name="T22" fmla="*/ 31 w 31"/>
                    <a:gd name="T23" fmla="*/ 77 h 123"/>
                    <a:gd name="T24" fmla="*/ 25 w 31"/>
                    <a:gd name="T25" fmla="*/ 64 h 123"/>
                    <a:gd name="T26" fmla="*/ 19 w 31"/>
                    <a:gd name="T27" fmla="*/ 57 h 123"/>
                    <a:gd name="T28" fmla="*/ 19 w 31"/>
                    <a:gd name="T29" fmla="*/ 0 h 123"/>
                    <a:gd name="T30" fmla="*/ 12 w 31"/>
                    <a:gd name="T31" fmla="*/ 17 h 123"/>
                    <a:gd name="T32" fmla="*/ 12 w 31"/>
                    <a:gd name="T33" fmla="*/ 39 h 123"/>
                    <a:gd name="T34" fmla="*/ 12 w 31"/>
                    <a:gd name="T35" fmla="*/ 39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" h="123">
                      <a:moveTo>
                        <a:pt x="12" y="39"/>
                      </a:moveTo>
                      <a:lnTo>
                        <a:pt x="12" y="62"/>
                      </a:lnTo>
                      <a:lnTo>
                        <a:pt x="23" y="70"/>
                      </a:lnTo>
                      <a:lnTo>
                        <a:pt x="25" y="81"/>
                      </a:lnTo>
                      <a:lnTo>
                        <a:pt x="17" y="93"/>
                      </a:lnTo>
                      <a:lnTo>
                        <a:pt x="21" y="106"/>
                      </a:lnTo>
                      <a:lnTo>
                        <a:pt x="10" y="117"/>
                      </a:lnTo>
                      <a:lnTo>
                        <a:pt x="0" y="114"/>
                      </a:lnTo>
                      <a:lnTo>
                        <a:pt x="8" y="123"/>
                      </a:lnTo>
                      <a:lnTo>
                        <a:pt x="25" y="114"/>
                      </a:lnTo>
                      <a:lnTo>
                        <a:pt x="25" y="93"/>
                      </a:lnTo>
                      <a:lnTo>
                        <a:pt x="31" y="77"/>
                      </a:lnTo>
                      <a:lnTo>
                        <a:pt x="25" y="64"/>
                      </a:lnTo>
                      <a:lnTo>
                        <a:pt x="19" y="57"/>
                      </a:lnTo>
                      <a:lnTo>
                        <a:pt x="19" y="0"/>
                      </a:lnTo>
                      <a:lnTo>
                        <a:pt x="12" y="17"/>
                      </a:lnTo>
                      <a:lnTo>
                        <a:pt x="12" y="39"/>
                      </a:lnTo>
                      <a:lnTo>
                        <a:pt x="12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0175" name="Picture 191" descr="PEOP013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920"/>
                <a:ext cx="598" cy="2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0176" name="AutoShape 192"/>
          <p:cNvSpPr>
            <a:spLocks noChangeArrowheads="1"/>
          </p:cNvSpPr>
          <p:nvPr/>
        </p:nvSpPr>
        <p:spPr bwMode="auto">
          <a:xfrm>
            <a:off x="2057400" y="2286000"/>
            <a:ext cx="685800" cy="1600200"/>
          </a:xfrm>
          <a:prstGeom prst="rightArrow">
            <a:avLst>
              <a:gd name="adj1" fmla="val 50000"/>
              <a:gd name="adj2" fmla="val 63889"/>
            </a:avLst>
          </a:prstGeom>
          <a:gradFill rotWithShape="0">
            <a:gsLst>
              <a:gs pos="0">
                <a:srgbClr val="FEDDBC"/>
              </a:gs>
              <a:gs pos="100000">
                <a:srgbClr val="FEDDB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0177" name="Group 193"/>
          <p:cNvGrpSpPr>
            <a:grpSpLocks/>
          </p:cNvGrpSpPr>
          <p:nvPr/>
        </p:nvGrpSpPr>
        <p:grpSpPr bwMode="auto">
          <a:xfrm>
            <a:off x="457200" y="2393950"/>
            <a:ext cx="2362200" cy="1187450"/>
            <a:chOff x="96" y="1949"/>
            <a:chExt cx="1488" cy="748"/>
          </a:xfrm>
        </p:grpSpPr>
        <p:sp>
          <p:nvSpPr>
            <p:cNvPr id="170178" name="AutoShape 194"/>
            <p:cNvSpPr>
              <a:spLocks noChangeArrowheads="1"/>
            </p:cNvSpPr>
            <p:nvPr/>
          </p:nvSpPr>
          <p:spPr bwMode="auto">
            <a:xfrm>
              <a:off x="96" y="2016"/>
              <a:ext cx="336" cy="672"/>
            </a:xfrm>
            <a:prstGeom prst="bevel">
              <a:avLst>
                <a:gd name="adj" fmla="val 12500"/>
              </a:avLst>
            </a:prstGeom>
            <a:solidFill>
              <a:srgbClr val="FD81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5400">
                  <a:latin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0179" name="Text Box 195"/>
            <p:cNvSpPr txBox="1">
              <a:spLocks noChangeArrowheads="1"/>
            </p:cNvSpPr>
            <p:nvPr/>
          </p:nvSpPr>
          <p:spPr bwMode="auto">
            <a:xfrm>
              <a:off x="432" y="1949"/>
              <a:ext cx="115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Identify stake-holders.</a:t>
              </a:r>
            </a:p>
          </p:txBody>
        </p:sp>
      </p:grpSp>
      <p:sp>
        <p:nvSpPr>
          <p:cNvPr id="170182" name="AutoShape 19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70176" grpId="0" animBg="1"/>
      <p:bldP spid="1701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2849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</a:rPr>
              <a:t>Mahasiswa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mampu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menjelaskan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pengertian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manfaat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informasi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bidang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khusus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akuntansi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sebagai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profesi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77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Oval 2"/>
          <p:cNvSpPr>
            <a:spLocks noChangeArrowheads="1"/>
          </p:cNvSpPr>
          <p:nvPr/>
        </p:nvSpPr>
        <p:spPr bwMode="auto">
          <a:xfrm>
            <a:off x="3048000" y="2514600"/>
            <a:ext cx="2590800" cy="2181225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Accounting Information System</a:t>
            </a:r>
          </a:p>
        </p:txBody>
      </p:sp>
      <p:sp>
        <p:nvSpPr>
          <p:cNvPr id="171011" name="AutoShape 3"/>
          <p:cNvSpPr>
            <a:spLocks noChangeArrowheads="1"/>
          </p:cNvSpPr>
          <p:nvPr/>
        </p:nvSpPr>
        <p:spPr bwMode="auto">
          <a:xfrm>
            <a:off x="5562600" y="3000375"/>
            <a:ext cx="685800" cy="1143000"/>
          </a:xfrm>
          <a:prstGeom prst="leftArrow">
            <a:avLst>
              <a:gd name="adj1" fmla="val 50000"/>
              <a:gd name="adj2" fmla="val 47222"/>
            </a:avLst>
          </a:prstGeom>
          <a:gradFill rotWithShape="0">
            <a:gsLst>
              <a:gs pos="0">
                <a:srgbClr val="FFCC99">
                  <a:gamma/>
                  <a:shade val="46275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12" name="Group 4"/>
          <p:cNvGrpSpPr>
            <a:grpSpLocks/>
          </p:cNvGrpSpPr>
          <p:nvPr/>
        </p:nvGrpSpPr>
        <p:grpSpPr bwMode="auto">
          <a:xfrm>
            <a:off x="6248400" y="2438400"/>
            <a:ext cx="2895600" cy="2282825"/>
            <a:chOff x="3792" y="1536"/>
            <a:chExt cx="1824" cy="1438"/>
          </a:xfrm>
        </p:grpSpPr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4272" y="1536"/>
              <a:ext cx="134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Design the accounting information system to meet stakeholders’ needs.</a:t>
              </a:r>
            </a:p>
          </p:txBody>
        </p:sp>
        <p:sp>
          <p:nvSpPr>
            <p:cNvPr id="171014" name="AutoShape 6"/>
            <p:cNvSpPr>
              <a:spLocks noChangeArrowheads="1"/>
            </p:cNvSpPr>
            <p:nvPr/>
          </p:nvSpPr>
          <p:spPr bwMode="auto">
            <a:xfrm>
              <a:off x="3792" y="1920"/>
              <a:ext cx="384" cy="672"/>
            </a:xfrm>
            <a:prstGeom prst="bevel">
              <a:avLst>
                <a:gd name="adj" fmla="val 12500"/>
              </a:avLst>
            </a:prstGeom>
            <a:solidFill>
              <a:srgbClr val="FD81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5400">
                  <a:latin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71015" name="Group 7"/>
          <p:cNvGrpSpPr>
            <a:grpSpLocks/>
          </p:cNvGrpSpPr>
          <p:nvPr/>
        </p:nvGrpSpPr>
        <p:grpSpPr bwMode="auto">
          <a:xfrm>
            <a:off x="342900" y="2670175"/>
            <a:ext cx="2362200" cy="2282825"/>
            <a:chOff x="0" y="1682"/>
            <a:chExt cx="1488" cy="1438"/>
          </a:xfrm>
        </p:grpSpPr>
        <p:sp>
          <p:nvSpPr>
            <p:cNvPr id="171016" name="AutoShape 8"/>
            <p:cNvSpPr>
              <a:spLocks noChangeArrowheads="1"/>
            </p:cNvSpPr>
            <p:nvPr/>
          </p:nvSpPr>
          <p:spPr bwMode="auto">
            <a:xfrm>
              <a:off x="0" y="1968"/>
              <a:ext cx="336" cy="672"/>
            </a:xfrm>
            <a:prstGeom prst="bevel">
              <a:avLst>
                <a:gd name="adj" fmla="val 12500"/>
              </a:avLst>
            </a:prstGeom>
            <a:solidFill>
              <a:srgbClr val="FD81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5400">
                  <a:latin typeface="Times New Roman" pitchFamily="18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384" y="1682"/>
              <a:ext cx="110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Record economic data about business activities and events.</a:t>
              </a:r>
            </a:p>
          </p:txBody>
        </p:sp>
      </p:grpSp>
      <p:sp>
        <p:nvSpPr>
          <p:cNvPr id="171018" name="AutoShape 10"/>
          <p:cNvSpPr>
            <a:spLocks noChangeArrowheads="1"/>
          </p:cNvSpPr>
          <p:nvPr/>
        </p:nvSpPr>
        <p:spPr bwMode="auto">
          <a:xfrm>
            <a:off x="2362200" y="2971800"/>
            <a:ext cx="762000" cy="12954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EDDBC">
                  <a:gamma/>
                  <a:shade val="46275"/>
                  <a:invGamma/>
                </a:srgbClr>
              </a:gs>
              <a:gs pos="100000">
                <a:srgbClr val="FEDDB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AutoShape 12"/>
          <p:cNvSpPr>
            <a:spLocks noGrp="1" noChangeArrowheads="1"/>
          </p:cNvSpPr>
          <p:nvPr>
            <p:ph type="title"/>
          </p:nvPr>
        </p:nvSpPr>
        <p:spPr>
          <a:xfrm>
            <a:off x="1792288" y="381000"/>
            <a:ext cx="6026150" cy="1371600"/>
          </a:xfrm>
          <a:prstGeom prst="roundRect">
            <a:avLst>
              <a:gd name="adj" fmla="val 35000"/>
            </a:avLst>
          </a:prstGeom>
          <a:solidFill>
            <a:srgbClr val="0066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Process of Providing Information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21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8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 autoUpdateAnimBg="0"/>
      <p:bldP spid="171011" grpId="0" animBg="1"/>
      <p:bldP spid="171018" grpId="0" animBg="1"/>
      <p:bldP spid="1710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1143000" y="3733800"/>
            <a:ext cx="3048000" cy="1552575"/>
            <a:chOff x="720" y="2352"/>
            <a:chExt cx="1920" cy="978"/>
          </a:xfrm>
        </p:grpSpPr>
        <p:sp>
          <p:nvSpPr>
            <p:cNvPr id="172035" name="AutoShape 3"/>
            <p:cNvSpPr>
              <a:spLocks noChangeArrowheads="1"/>
            </p:cNvSpPr>
            <p:nvPr/>
          </p:nvSpPr>
          <p:spPr bwMode="auto">
            <a:xfrm>
              <a:off x="720" y="2515"/>
              <a:ext cx="336" cy="672"/>
            </a:xfrm>
            <a:prstGeom prst="bevel">
              <a:avLst>
                <a:gd name="adj" fmla="val 12500"/>
              </a:avLst>
            </a:prstGeom>
            <a:solidFill>
              <a:srgbClr val="FD81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5400">
                  <a:latin typeface="Times New Roman" pitchFamily="18" charset="0"/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2036" name="Text Box 4"/>
            <p:cNvSpPr txBox="1">
              <a:spLocks noChangeArrowheads="1"/>
            </p:cNvSpPr>
            <p:nvPr/>
          </p:nvSpPr>
          <p:spPr bwMode="auto">
            <a:xfrm>
              <a:off x="1104" y="2352"/>
              <a:ext cx="153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Prepare accounting reports for stakeholders.</a:t>
              </a:r>
            </a:p>
          </p:txBody>
        </p:sp>
      </p:grpSp>
      <p:sp>
        <p:nvSpPr>
          <p:cNvPr id="172037" name="AutoShape 5"/>
          <p:cNvSpPr>
            <a:spLocks noChangeArrowheads="1"/>
          </p:cNvSpPr>
          <p:nvPr/>
        </p:nvSpPr>
        <p:spPr bwMode="auto">
          <a:xfrm rot="16200000" flipV="1">
            <a:off x="3886200" y="3733800"/>
            <a:ext cx="990600" cy="1600200"/>
          </a:xfrm>
          <a:prstGeom prst="rightArrow">
            <a:avLst>
              <a:gd name="adj1" fmla="val 56944"/>
              <a:gd name="adj2" fmla="val 40708"/>
            </a:avLst>
          </a:prstGeom>
          <a:gradFill rotWithShape="0">
            <a:gsLst>
              <a:gs pos="0">
                <a:srgbClr val="FFCC99">
                  <a:gamma/>
                  <a:tint val="45490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038" name="Group 6"/>
          <p:cNvGrpSpPr>
            <a:grpSpLocks/>
          </p:cNvGrpSpPr>
          <p:nvPr/>
        </p:nvGrpSpPr>
        <p:grpSpPr bwMode="auto">
          <a:xfrm>
            <a:off x="1524000" y="1752600"/>
            <a:ext cx="6096000" cy="2209800"/>
            <a:chOff x="960" y="1104"/>
            <a:chExt cx="3840" cy="1392"/>
          </a:xfrm>
        </p:grpSpPr>
        <p:sp>
          <p:nvSpPr>
            <p:cNvPr id="172039" name="Rectangle 7"/>
            <p:cNvSpPr>
              <a:spLocks noChangeArrowheads="1"/>
            </p:cNvSpPr>
            <p:nvPr/>
          </p:nvSpPr>
          <p:spPr bwMode="auto">
            <a:xfrm>
              <a:off x="960" y="1104"/>
              <a:ext cx="3840" cy="1200"/>
            </a:xfrm>
            <a:prstGeom prst="rect">
              <a:avLst/>
            </a:prstGeom>
            <a:solidFill>
              <a:srgbClr val="FEDD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0" name="Text Box 8"/>
            <p:cNvSpPr txBox="1">
              <a:spLocks noChangeArrowheads="1"/>
            </p:cNvSpPr>
            <p:nvPr/>
          </p:nvSpPr>
          <p:spPr bwMode="auto">
            <a:xfrm>
              <a:off x="192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STAKEHOLDERS</a:t>
              </a:r>
            </a:p>
          </p:txBody>
        </p:sp>
        <p:sp>
          <p:nvSpPr>
            <p:cNvPr id="172041" name="Text Box 9"/>
            <p:cNvSpPr txBox="1">
              <a:spLocks noChangeArrowheads="1"/>
            </p:cNvSpPr>
            <p:nvPr/>
          </p:nvSpPr>
          <p:spPr bwMode="auto">
            <a:xfrm>
              <a:off x="1104" y="1296"/>
              <a:ext cx="13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</a:rPr>
                <a:t>Internal:</a:t>
              </a:r>
            </a:p>
            <a:p>
              <a:pPr eaLnBrk="0" hangingPunct="0"/>
              <a:r>
                <a:rPr lang="en-US" sz="2400" b="1">
                  <a:latin typeface="Times New Roman" pitchFamily="18" charset="0"/>
                </a:rPr>
                <a:t> Owners, managers, employees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>
              <a:off x="3600" y="1296"/>
              <a:ext cx="1200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4300" indent="-1143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</a:rPr>
                <a:t>External:</a:t>
              </a:r>
              <a:r>
                <a:rPr lang="en-US" sz="2400" b="1">
                  <a:latin typeface="Times New Roman" pitchFamily="18" charset="0"/>
                </a:rPr>
                <a:t>   Customers, creditors, government</a:t>
              </a:r>
              <a:r>
                <a:rPr lang="en-US" sz="2400" b="1">
                  <a:latin typeface="Abadi MT Condensed Light" pitchFamily="34" charset="0"/>
                </a:rPr>
                <a:t> </a:t>
              </a:r>
              <a:endParaRPr lang="en-US" sz="2400">
                <a:latin typeface="Abadi MT Condensed Light" pitchFamily="34" charset="0"/>
              </a:endParaRPr>
            </a:p>
          </p:txBody>
        </p:sp>
        <p:grpSp>
          <p:nvGrpSpPr>
            <p:cNvPr id="172043" name="Group 11"/>
            <p:cNvGrpSpPr>
              <a:grpSpLocks/>
            </p:cNvGrpSpPr>
            <p:nvPr/>
          </p:nvGrpSpPr>
          <p:grpSpPr bwMode="auto">
            <a:xfrm>
              <a:off x="2496" y="1392"/>
              <a:ext cx="528" cy="1104"/>
              <a:chOff x="2640" y="1920"/>
              <a:chExt cx="934" cy="2184"/>
            </a:xfrm>
          </p:grpSpPr>
          <p:grpSp>
            <p:nvGrpSpPr>
              <p:cNvPr id="172044" name="Group 12"/>
              <p:cNvGrpSpPr>
                <a:grpSpLocks/>
              </p:cNvGrpSpPr>
              <p:nvPr/>
            </p:nvGrpSpPr>
            <p:grpSpPr bwMode="auto">
              <a:xfrm>
                <a:off x="2640" y="2016"/>
                <a:ext cx="531" cy="2078"/>
                <a:chOff x="816" y="2434"/>
                <a:chExt cx="531" cy="2078"/>
              </a:xfrm>
            </p:grpSpPr>
            <p:sp>
              <p:nvSpPr>
                <p:cNvPr id="172045" name="Freeform 13"/>
                <p:cNvSpPr>
                  <a:spLocks/>
                </p:cNvSpPr>
                <p:nvPr/>
              </p:nvSpPr>
              <p:spPr bwMode="auto">
                <a:xfrm>
                  <a:off x="1008" y="4417"/>
                  <a:ext cx="206" cy="91"/>
                </a:xfrm>
                <a:custGeom>
                  <a:avLst/>
                  <a:gdLst>
                    <a:gd name="T0" fmla="*/ 23 w 413"/>
                    <a:gd name="T1" fmla="*/ 50 h 181"/>
                    <a:gd name="T2" fmla="*/ 2 w 413"/>
                    <a:gd name="T3" fmla="*/ 113 h 181"/>
                    <a:gd name="T4" fmla="*/ 0 w 413"/>
                    <a:gd name="T5" fmla="*/ 147 h 181"/>
                    <a:gd name="T6" fmla="*/ 32 w 413"/>
                    <a:gd name="T7" fmla="*/ 164 h 181"/>
                    <a:gd name="T8" fmla="*/ 118 w 413"/>
                    <a:gd name="T9" fmla="*/ 181 h 181"/>
                    <a:gd name="T10" fmla="*/ 181 w 413"/>
                    <a:gd name="T11" fmla="*/ 170 h 181"/>
                    <a:gd name="T12" fmla="*/ 196 w 413"/>
                    <a:gd name="T13" fmla="*/ 141 h 181"/>
                    <a:gd name="T14" fmla="*/ 198 w 413"/>
                    <a:gd name="T15" fmla="*/ 111 h 181"/>
                    <a:gd name="T16" fmla="*/ 200 w 413"/>
                    <a:gd name="T17" fmla="*/ 56 h 181"/>
                    <a:gd name="T18" fmla="*/ 234 w 413"/>
                    <a:gd name="T19" fmla="*/ 115 h 181"/>
                    <a:gd name="T20" fmla="*/ 346 w 413"/>
                    <a:gd name="T21" fmla="*/ 124 h 181"/>
                    <a:gd name="T22" fmla="*/ 395 w 413"/>
                    <a:gd name="T23" fmla="*/ 122 h 181"/>
                    <a:gd name="T24" fmla="*/ 413 w 413"/>
                    <a:gd name="T25" fmla="*/ 116 h 181"/>
                    <a:gd name="T26" fmla="*/ 413 w 413"/>
                    <a:gd name="T27" fmla="*/ 80 h 181"/>
                    <a:gd name="T28" fmla="*/ 403 w 413"/>
                    <a:gd name="T29" fmla="*/ 63 h 181"/>
                    <a:gd name="T30" fmla="*/ 363 w 413"/>
                    <a:gd name="T31" fmla="*/ 21 h 181"/>
                    <a:gd name="T32" fmla="*/ 340 w 413"/>
                    <a:gd name="T33" fmla="*/ 4 h 181"/>
                    <a:gd name="T34" fmla="*/ 152 w 413"/>
                    <a:gd name="T35" fmla="*/ 0 h 181"/>
                    <a:gd name="T36" fmla="*/ 23 w 413"/>
                    <a:gd name="T37" fmla="*/ 50 h 181"/>
                    <a:gd name="T38" fmla="*/ 23 w 413"/>
                    <a:gd name="T39" fmla="*/ 5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3" h="181">
                      <a:moveTo>
                        <a:pt x="23" y="50"/>
                      </a:moveTo>
                      <a:lnTo>
                        <a:pt x="2" y="113"/>
                      </a:lnTo>
                      <a:lnTo>
                        <a:pt x="0" y="147"/>
                      </a:lnTo>
                      <a:lnTo>
                        <a:pt x="32" y="164"/>
                      </a:lnTo>
                      <a:lnTo>
                        <a:pt x="118" y="181"/>
                      </a:lnTo>
                      <a:lnTo>
                        <a:pt x="181" y="170"/>
                      </a:lnTo>
                      <a:lnTo>
                        <a:pt x="196" y="141"/>
                      </a:lnTo>
                      <a:lnTo>
                        <a:pt x="198" y="111"/>
                      </a:lnTo>
                      <a:lnTo>
                        <a:pt x="200" y="56"/>
                      </a:lnTo>
                      <a:lnTo>
                        <a:pt x="234" y="115"/>
                      </a:lnTo>
                      <a:lnTo>
                        <a:pt x="346" y="124"/>
                      </a:lnTo>
                      <a:lnTo>
                        <a:pt x="395" y="122"/>
                      </a:lnTo>
                      <a:lnTo>
                        <a:pt x="413" y="116"/>
                      </a:lnTo>
                      <a:lnTo>
                        <a:pt x="413" y="80"/>
                      </a:lnTo>
                      <a:lnTo>
                        <a:pt x="403" y="63"/>
                      </a:lnTo>
                      <a:lnTo>
                        <a:pt x="363" y="21"/>
                      </a:lnTo>
                      <a:lnTo>
                        <a:pt x="340" y="4"/>
                      </a:lnTo>
                      <a:lnTo>
                        <a:pt x="152" y="0"/>
                      </a:lnTo>
                      <a:lnTo>
                        <a:pt x="23" y="50"/>
                      </a:lnTo>
                      <a:lnTo>
                        <a:pt x="23" y="50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46" name="Freeform 14"/>
                <p:cNvSpPr>
                  <a:spLocks/>
                </p:cNvSpPr>
                <p:nvPr/>
              </p:nvSpPr>
              <p:spPr bwMode="auto">
                <a:xfrm>
                  <a:off x="818" y="2745"/>
                  <a:ext cx="524" cy="1026"/>
                </a:xfrm>
                <a:custGeom>
                  <a:avLst/>
                  <a:gdLst>
                    <a:gd name="T0" fmla="*/ 338 w 1047"/>
                    <a:gd name="T1" fmla="*/ 11 h 2053"/>
                    <a:gd name="T2" fmla="*/ 262 w 1047"/>
                    <a:gd name="T3" fmla="*/ 57 h 2053"/>
                    <a:gd name="T4" fmla="*/ 175 w 1047"/>
                    <a:gd name="T5" fmla="*/ 84 h 2053"/>
                    <a:gd name="T6" fmla="*/ 91 w 1047"/>
                    <a:gd name="T7" fmla="*/ 125 h 2053"/>
                    <a:gd name="T8" fmla="*/ 30 w 1047"/>
                    <a:gd name="T9" fmla="*/ 175 h 2053"/>
                    <a:gd name="T10" fmla="*/ 4 w 1047"/>
                    <a:gd name="T11" fmla="*/ 221 h 2053"/>
                    <a:gd name="T12" fmla="*/ 0 w 1047"/>
                    <a:gd name="T13" fmla="*/ 335 h 2053"/>
                    <a:gd name="T14" fmla="*/ 7 w 1047"/>
                    <a:gd name="T15" fmla="*/ 534 h 2053"/>
                    <a:gd name="T16" fmla="*/ 23 w 1047"/>
                    <a:gd name="T17" fmla="*/ 736 h 2053"/>
                    <a:gd name="T18" fmla="*/ 38 w 1047"/>
                    <a:gd name="T19" fmla="*/ 871 h 2053"/>
                    <a:gd name="T20" fmla="*/ 34 w 1047"/>
                    <a:gd name="T21" fmla="*/ 1038 h 2053"/>
                    <a:gd name="T22" fmla="*/ 42 w 1047"/>
                    <a:gd name="T23" fmla="*/ 1237 h 2053"/>
                    <a:gd name="T24" fmla="*/ 57 w 1047"/>
                    <a:gd name="T25" fmla="*/ 1454 h 2053"/>
                    <a:gd name="T26" fmla="*/ 72 w 1047"/>
                    <a:gd name="T27" fmla="*/ 1561 h 2053"/>
                    <a:gd name="T28" fmla="*/ 175 w 1047"/>
                    <a:gd name="T29" fmla="*/ 1557 h 2053"/>
                    <a:gd name="T30" fmla="*/ 198 w 1047"/>
                    <a:gd name="T31" fmla="*/ 1787 h 2053"/>
                    <a:gd name="T32" fmla="*/ 209 w 1047"/>
                    <a:gd name="T33" fmla="*/ 1829 h 2053"/>
                    <a:gd name="T34" fmla="*/ 251 w 1047"/>
                    <a:gd name="T35" fmla="*/ 1829 h 2053"/>
                    <a:gd name="T36" fmla="*/ 251 w 1047"/>
                    <a:gd name="T37" fmla="*/ 1924 h 2053"/>
                    <a:gd name="T38" fmla="*/ 270 w 1047"/>
                    <a:gd name="T39" fmla="*/ 1965 h 2053"/>
                    <a:gd name="T40" fmla="*/ 266 w 1047"/>
                    <a:gd name="T41" fmla="*/ 2011 h 2053"/>
                    <a:gd name="T42" fmla="*/ 304 w 1047"/>
                    <a:gd name="T43" fmla="*/ 2032 h 2053"/>
                    <a:gd name="T44" fmla="*/ 420 w 1047"/>
                    <a:gd name="T45" fmla="*/ 2042 h 2053"/>
                    <a:gd name="T46" fmla="*/ 675 w 1047"/>
                    <a:gd name="T47" fmla="*/ 2053 h 2053"/>
                    <a:gd name="T48" fmla="*/ 831 w 1047"/>
                    <a:gd name="T49" fmla="*/ 2026 h 2053"/>
                    <a:gd name="T50" fmla="*/ 869 w 1047"/>
                    <a:gd name="T51" fmla="*/ 2004 h 2053"/>
                    <a:gd name="T52" fmla="*/ 884 w 1047"/>
                    <a:gd name="T53" fmla="*/ 1832 h 2053"/>
                    <a:gd name="T54" fmla="*/ 899 w 1047"/>
                    <a:gd name="T55" fmla="*/ 1699 h 2053"/>
                    <a:gd name="T56" fmla="*/ 933 w 1047"/>
                    <a:gd name="T57" fmla="*/ 1420 h 2053"/>
                    <a:gd name="T58" fmla="*/ 933 w 1047"/>
                    <a:gd name="T59" fmla="*/ 1045 h 2053"/>
                    <a:gd name="T60" fmla="*/ 899 w 1047"/>
                    <a:gd name="T61" fmla="*/ 901 h 2053"/>
                    <a:gd name="T62" fmla="*/ 903 w 1047"/>
                    <a:gd name="T63" fmla="*/ 852 h 2053"/>
                    <a:gd name="T64" fmla="*/ 850 w 1047"/>
                    <a:gd name="T65" fmla="*/ 745 h 2053"/>
                    <a:gd name="T66" fmla="*/ 842 w 1047"/>
                    <a:gd name="T67" fmla="*/ 690 h 2053"/>
                    <a:gd name="T68" fmla="*/ 865 w 1047"/>
                    <a:gd name="T69" fmla="*/ 625 h 2053"/>
                    <a:gd name="T70" fmla="*/ 895 w 1047"/>
                    <a:gd name="T71" fmla="*/ 538 h 2053"/>
                    <a:gd name="T72" fmla="*/ 929 w 1047"/>
                    <a:gd name="T73" fmla="*/ 367 h 2053"/>
                    <a:gd name="T74" fmla="*/ 979 w 1047"/>
                    <a:gd name="T75" fmla="*/ 209 h 2053"/>
                    <a:gd name="T76" fmla="*/ 998 w 1047"/>
                    <a:gd name="T77" fmla="*/ 175 h 2053"/>
                    <a:gd name="T78" fmla="*/ 1047 w 1047"/>
                    <a:gd name="T79" fmla="*/ 129 h 2053"/>
                    <a:gd name="T80" fmla="*/ 1017 w 1047"/>
                    <a:gd name="T81" fmla="*/ 114 h 2053"/>
                    <a:gd name="T82" fmla="*/ 975 w 1047"/>
                    <a:gd name="T83" fmla="*/ 84 h 2053"/>
                    <a:gd name="T84" fmla="*/ 910 w 1047"/>
                    <a:gd name="T85" fmla="*/ 61 h 2053"/>
                    <a:gd name="T86" fmla="*/ 762 w 1047"/>
                    <a:gd name="T87" fmla="*/ 34 h 2053"/>
                    <a:gd name="T88" fmla="*/ 599 w 1047"/>
                    <a:gd name="T89" fmla="*/ 0 h 2053"/>
                    <a:gd name="T90" fmla="*/ 338 w 1047"/>
                    <a:gd name="T91" fmla="*/ 11 h 2053"/>
                    <a:gd name="T92" fmla="*/ 338 w 1047"/>
                    <a:gd name="T93" fmla="*/ 11 h 2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47" h="2053">
                      <a:moveTo>
                        <a:pt x="338" y="11"/>
                      </a:moveTo>
                      <a:lnTo>
                        <a:pt x="262" y="57"/>
                      </a:lnTo>
                      <a:lnTo>
                        <a:pt x="175" y="84"/>
                      </a:lnTo>
                      <a:lnTo>
                        <a:pt x="91" y="125"/>
                      </a:lnTo>
                      <a:lnTo>
                        <a:pt x="30" y="175"/>
                      </a:lnTo>
                      <a:lnTo>
                        <a:pt x="4" y="221"/>
                      </a:lnTo>
                      <a:lnTo>
                        <a:pt x="0" y="335"/>
                      </a:lnTo>
                      <a:lnTo>
                        <a:pt x="7" y="534"/>
                      </a:lnTo>
                      <a:lnTo>
                        <a:pt x="23" y="736"/>
                      </a:lnTo>
                      <a:lnTo>
                        <a:pt x="38" y="871"/>
                      </a:lnTo>
                      <a:lnTo>
                        <a:pt x="34" y="1038"/>
                      </a:lnTo>
                      <a:lnTo>
                        <a:pt x="42" y="1237"/>
                      </a:lnTo>
                      <a:lnTo>
                        <a:pt x="57" y="1454"/>
                      </a:lnTo>
                      <a:lnTo>
                        <a:pt x="72" y="1561"/>
                      </a:lnTo>
                      <a:lnTo>
                        <a:pt x="175" y="1557"/>
                      </a:lnTo>
                      <a:lnTo>
                        <a:pt x="198" y="1787"/>
                      </a:lnTo>
                      <a:lnTo>
                        <a:pt x="209" y="1829"/>
                      </a:lnTo>
                      <a:lnTo>
                        <a:pt x="251" y="1829"/>
                      </a:lnTo>
                      <a:lnTo>
                        <a:pt x="251" y="1924"/>
                      </a:lnTo>
                      <a:lnTo>
                        <a:pt x="270" y="1965"/>
                      </a:lnTo>
                      <a:lnTo>
                        <a:pt x="266" y="2011"/>
                      </a:lnTo>
                      <a:lnTo>
                        <a:pt x="304" y="2032"/>
                      </a:lnTo>
                      <a:lnTo>
                        <a:pt x="420" y="2042"/>
                      </a:lnTo>
                      <a:lnTo>
                        <a:pt x="675" y="2053"/>
                      </a:lnTo>
                      <a:lnTo>
                        <a:pt x="831" y="2026"/>
                      </a:lnTo>
                      <a:lnTo>
                        <a:pt x="869" y="2004"/>
                      </a:lnTo>
                      <a:lnTo>
                        <a:pt x="884" y="1832"/>
                      </a:lnTo>
                      <a:lnTo>
                        <a:pt x="899" y="1699"/>
                      </a:lnTo>
                      <a:lnTo>
                        <a:pt x="933" y="1420"/>
                      </a:lnTo>
                      <a:lnTo>
                        <a:pt x="933" y="1045"/>
                      </a:lnTo>
                      <a:lnTo>
                        <a:pt x="899" y="901"/>
                      </a:lnTo>
                      <a:lnTo>
                        <a:pt x="903" y="852"/>
                      </a:lnTo>
                      <a:lnTo>
                        <a:pt x="850" y="745"/>
                      </a:lnTo>
                      <a:lnTo>
                        <a:pt x="842" y="690"/>
                      </a:lnTo>
                      <a:lnTo>
                        <a:pt x="865" y="625"/>
                      </a:lnTo>
                      <a:lnTo>
                        <a:pt x="895" y="538"/>
                      </a:lnTo>
                      <a:lnTo>
                        <a:pt x="929" y="367"/>
                      </a:lnTo>
                      <a:lnTo>
                        <a:pt x="979" y="209"/>
                      </a:lnTo>
                      <a:lnTo>
                        <a:pt x="998" y="175"/>
                      </a:lnTo>
                      <a:lnTo>
                        <a:pt x="1047" y="129"/>
                      </a:lnTo>
                      <a:lnTo>
                        <a:pt x="1017" y="114"/>
                      </a:lnTo>
                      <a:lnTo>
                        <a:pt x="975" y="84"/>
                      </a:lnTo>
                      <a:lnTo>
                        <a:pt x="910" y="61"/>
                      </a:lnTo>
                      <a:lnTo>
                        <a:pt x="762" y="34"/>
                      </a:lnTo>
                      <a:lnTo>
                        <a:pt x="599" y="0"/>
                      </a:lnTo>
                      <a:lnTo>
                        <a:pt x="338" y="11"/>
                      </a:lnTo>
                      <a:lnTo>
                        <a:pt x="338" y="11"/>
                      </a:lnTo>
                      <a:close/>
                    </a:path>
                  </a:pathLst>
                </a:custGeom>
                <a:solidFill>
                  <a:srgbClr val="00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47" name="Freeform 15"/>
                <p:cNvSpPr>
                  <a:spLocks/>
                </p:cNvSpPr>
                <p:nvPr/>
              </p:nvSpPr>
              <p:spPr bwMode="auto">
                <a:xfrm>
                  <a:off x="1007" y="2690"/>
                  <a:ext cx="203" cy="522"/>
                </a:xfrm>
                <a:custGeom>
                  <a:avLst/>
                  <a:gdLst>
                    <a:gd name="T0" fmla="*/ 0 w 405"/>
                    <a:gd name="T1" fmla="*/ 87 h 1043"/>
                    <a:gd name="T2" fmla="*/ 32 w 405"/>
                    <a:gd name="T3" fmla="*/ 213 h 1043"/>
                    <a:gd name="T4" fmla="*/ 156 w 405"/>
                    <a:gd name="T5" fmla="*/ 526 h 1043"/>
                    <a:gd name="T6" fmla="*/ 217 w 405"/>
                    <a:gd name="T7" fmla="*/ 713 h 1043"/>
                    <a:gd name="T8" fmla="*/ 259 w 405"/>
                    <a:gd name="T9" fmla="*/ 893 h 1043"/>
                    <a:gd name="T10" fmla="*/ 312 w 405"/>
                    <a:gd name="T11" fmla="*/ 973 h 1043"/>
                    <a:gd name="T12" fmla="*/ 331 w 405"/>
                    <a:gd name="T13" fmla="*/ 1043 h 1043"/>
                    <a:gd name="T14" fmla="*/ 367 w 405"/>
                    <a:gd name="T15" fmla="*/ 948 h 1043"/>
                    <a:gd name="T16" fmla="*/ 390 w 405"/>
                    <a:gd name="T17" fmla="*/ 828 h 1043"/>
                    <a:gd name="T18" fmla="*/ 405 w 405"/>
                    <a:gd name="T19" fmla="*/ 509 h 1043"/>
                    <a:gd name="T20" fmla="*/ 365 w 405"/>
                    <a:gd name="T21" fmla="*/ 199 h 1043"/>
                    <a:gd name="T22" fmla="*/ 321 w 405"/>
                    <a:gd name="T23" fmla="*/ 81 h 1043"/>
                    <a:gd name="T24" fmla="*/ 312 w 405"/>
                    <a:gd name="T25" fmla="*/ 43 h 1043"/>
                    <a:gd name="T26" fmla="*/ 57 w 405"/>
                    <a:gd name="T27" fmla="*/ 0 h 1043"/>
                    <a:gd name="T28" fmla="*/ 0 w 405"/>
                    <a:gd name="T29" fmla="*/ 87 h 1043"/>
                    <a:gd name="T30" fmla="*/ 0 w 405"/>
                    <a:gd name="T31" fmla="*/ 87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5" h="1043">
                      <a:moveTo>
                        <a:pt x="0" y="87"/>
                      </a:moveTo>
                      <a:lnTo>
                        <a:pt x="32" y="213"/>
                      </a:lnTo>
                      <a:lnTo>
                        <a:pt x="156" y="526"/>
                      </a:lnTo>
                      <a:lnTo>
                        <a:pt x="217" y="713"/>
                      </a:lnTo>
                      <a:lnTo>
                        <a:pt x="259" y="893"/>
                      </a:lnTo>
                      <a:lnTo>
                        <a:pt x="312" y="973"/>
                      </a:lnTo>
                      <a:lnTo>
                        <a:pt x="331" y="1043"/>
                      </a:lnTo>
                      <a:lnTo>
                        <a:pt x="367" y="948"/>
                      </a:lnTo>
                      <a:lnTo>
                        <a:pt x="390" y="828"/>
                      </a:lnTo>
                      <a:lnTo>
                        <a:pt x="405" y="509"/>
                      </a:lnTo>
                      <a:lnTo>
                        <a:pt x="365" y="199"/>
                      </a:lnTo>
                      <a:lnTo>
                        <a:pt x="321" y="81"/>
                      </a:lnTo>
                      <a:lnTo>
                        <a:pt x="312" y="43"/>
                      </a:lnTo>
                      <a:lnTo>
                        <a:pt x="57" y="0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48" name="Freeform 16"/>
                <p:cNvSpPr>
                  <a:spLocks/>
                </p:cNvSpPr>
                <p:nvPr/>
              </p:nvSpPr>
              <p:spPr bwMode="auto">
                <a:xfrm>
                  <a:off x="961" y="2436"/>
                  <a:ext cx="257" cy="459"/>
                </a:xfrm>
                <a:custGeom>
                  <a:avLst/>
                  <a:gdLst>
                    <a:gd name="T0" fmla="*/ 0 w 513"/>
                    <a:gd name="T1" fmla="*/ 352 h 918"/>
                    <a:gd name="T2" fmla="*/ 4 w 513"/>
                    <a:gd name="T3" fmla="*/ 379 h 918"/>
                    <a:gd name="T4" fmla="*/ 26 w 513"/>
                    <a:gd name="T5" fmla="*/ 426 h 918"/>
                    <a:gd name="T6" fmla="*/ 21 w 513"/>
                    <a:gd name="T7" fmla="*/ 472 h 918"/>
                    <a:gd name="T8" fmla="*/ 25 w 513"/>
                    <a:gd name="T9" fmla="*/ 533 h 918"/>
                    <a:gd name="T10" fmla="*/ 32 w 513"/>
                    <a:gd name="T11" fmla="*/ 559 h 918"/>
                    <a:gd name="T12" fmla="*/ 32 w 513"/>
                    <a:gd name="T13" fmla="*/ 580 h 918"/>
                    <a:gd name="T14" fmla="*/ 36 w 513"/>
                    <a:gd name="T15" fmla="*/ 614 h 918"/>
                    <a:gd name="T16" fmla="*/ 51 w 513"/>
                    <a:gd name="T17" fmla="*/ 664 h 918"/>
                    <a:gd name="T18" fmla="*/ 55 w 513"/>
                    <a:gd name="T19" fmla="*/ 690 h 918"/>
                    <a:gd name="T20" fmla="*/ 66 w 513"/>
                    <a:gd name="T21" fmla="*/ 715 h 918"/>
                    <a:gd name="T22" fmla="*/ 47 w 513"/>
                    <a:gd name="T23" fmla="*/ 780 h 918"/>
                    <a:gd name="T24" fmla="*/ 49 w 513"/>
                    <a:gd name="T25" fmla="*/ 829 h 918"/>
                    <a:gd name="T26" fmla="*/ 74 w 513"/>
                    <a:gd name="T27" fmla="*/ 890 h 918"/>
                    <a:gd name="T28" fmla="*/ 116 w 513"/>
                    <a:gd name="T29" fmla="*/ 918 h 918"/>
                    <a:gd name="T30" fmla="*/ 152 w 513"/>
                    <a:gd name="T31" fmla="*/ 899 h 918"/>
                    <a:gd name="T32" fmla="*/ 177 w 513"/>
                    <a:gd name="T33" fmla="*/ 854 h 918"/>
                    <a:gd name="T34" fmla="*/ 158 w 513"/>
                    <a:gd name="T35" fmla="*/ 810 h 918"/>
                    <a:gd name="T36" fmla="*/ 112 w 513"/>
                    <a:gd name="T37" fmla="*/ 747 h 918"/>
                    <a:gd name="T38" fmla="*/ 85 w 513"/>
                    <a:gd name="T39" fmla="*/ 705 h 918"/>
                    <a:gd name="T40" fmla="*/ 114 w 513"/>
                    <a:gd name="T41" fmla="*/ 664 h 918"/>
                    <a:gd name="T42" fmla="*/ 137 w 513"/>
                    <a:gd name="T43" fmla="*/ 525 h 918"/>
                    <a:gd name="T44" fmla="*/ 477 w 513"/>
                    <a:gd name="T45" fmla="*/ 398 h 918"/>
                    <a:gd name="T46" fmla="*/ 506 w 513"/>
                    <a:gd name="T47" fmla="*/ 341 h 918"/>
                    <a:gd name="T48" fmla="*/ 513 w 513"/>
                    <a:gd name="T49" fmla="*/ 259 h 918"/>
                    <a:gd name="T50" fmla="*/ 498 w 513"/>
                    <a:gd name="T51" fmla="*/ 247 h 918"/>
                    <a:gd name="T52" fmla="*/ 485 w 513"/>
                    <a:gd name="T53" fmla="*/ 226 h 918"/>
                    <a:gd name="T54" fmla="*/ 468 w 513"/>
                    <a:gd name="T55" fmla="*/ 133 h 918"/>
                    <a:gd name="T56" fmla="*/ 403 w 513"/>
                    <a:gd name="T57" fmla="*/ 48 h 918"/>
                    <a:gd name="T58" fmla="*/ 336 w 513"/>
                    <a:gd name="T59" fmla="*/ 10 h 918"/>
                    <a:gd name="T60" fmla="*/ 258 w 513"/>
                    <a:gd name="T61" fmla="*/ 0 h 918"/>
                    <a:gd name="T62" fmla="*/ 213 w 513"/>
                    <a:gd name="T63" fmla="*/ 23 h 918"/>
                    <a:gd name="T64" fmla="*/ 177 w 513"/>
                    <a:gd name="T65" fmla="*/ 23 h 918"/>
                    <a:gd name="T66" fmla="*/ 150 w 513"/>
                    <a:gd name="T67" fmla="*/ 34 h 918"/>
                    <a:gd name="T68" fmla="*/ 103 w 513"/>
                    <a:gd name="T69" fmla="*/ 78 h 918"/>
                    <a:gd name="T70" fmla="*/ 49 w 513"/>
                    <a:gd name="T71" fmla="*/ 164 h 918"/>
                    <a:gd name="T72" fmla="*/ 9 w 513"/>
                    <a:gd name="T73" fmla="*/ 287 h 918"/>
                    <a:gd name="T74" fmla="*/ 0 w 513"/>
                    <a:gd name="T75" fmla="*/ 352 h 918"/>
                    <a:gd name="T76" fmla="*/ 0 w 513"/>
                    <a:gd name="T77" fmla="*/ 352 h 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13" h="918">
                      <a:moveTo>
                        <a:pt x="0" y="352"/>
                      </a:moveTo>
                      <a:lnTo>
                        <a:pt x="4" y="379"/>
                      </a:lnTo>
                      <a:lnTo>
                        <a:pt x="26" y="426"/>
                      </a:lnTo>
                      <a:lnTo>
                        <a:pt x="21" y="472"/>
                      </a:lnTo>
                      <a:lnTo>
                        <a:pt x="25" y="533"/>
                      </a:lnTo>
                      <a:lnTo>
                        <a:pt x="32" y="559"/>
                      </a:lnTo>
                      <a:lnTo>
                        <a:pt x="32" y="580"/>
                      </a:lnTo>
                      <a:lnTo>
                        <a:pt x="36" y="614"/>
                      </a:lnTo>
                      <a:lnTo>
                        <a:pt x="51" y="664"/>
                      </a:lnTo>
                      <a:lnTo>
                        <a:pt x="55" y="690"/>
                      </a:lnTo>
                      <a:lnTo>
                        <a:pt x="66" y="715"/>
                      </a:lnTo>
                      <a:lnTo>
                        <a:pt x="47" y="780"/>
                      </a:lnTo>
                      <a:lnTo>
                        <a:pt x="49" y="829"/>
                      </a:lnTo>
                      <a:lnTo>
                        <a:pt x="74" y="890"/>
                      </a:lnTo>
                      <a:lnTo>
                        <a:pt x="116" y="918"/>
                      </a:lnTo>
                      <a:lnTo>
                        <a:pt x="152" y="899"/>
                      </a:lnTo>
                      <a:lnTo>
                        <a:pt x="177" y="854"/>
                      </a:lnTo>
                      <a:lnTo>
                        <a:pt x="158" y="810"/>
                      </a:lnTo>
                      <a:lnTo>
                        <a:pt x="112" y="747"/>
                      </a:lnTo>
                      <a:lnTo>
                        <a:pt x="85" y="705"/>
                      </a:lnTo>
                      <a:lnTo>
                        <a:pt x="114" y="664"/>
                      </a:lnTo>
                      <a:lnTo>
                        <a:pt x="137" y="525"/>
                      </a:lnTo>
                      <a:lnTo>
                        <a:pt x="477" y="398"/>
                      </a:lnTo>
                      <a:lnTo>
                        <a:pt x="506" y="341"/>
                      </a:lnTo>
                      <a:lnTo>
                        <a:pt x="513" y="259"/>
                      </a:lnTo>
                      <a:lnTo>
                        <a:pt x="498" y="247"/>
                      </a:lnTo>
                      <a:lnTo>
                        <a:pt x="485" y="226"/>
                      </a:lnTo>
                      <a:lnTo>
                        <a:pt x="468" y="133"/>
                      </a:lnTo>
                      <a:lnTo>
                        <a:pt x="403" y="48"/>
                      </a:lnTo>
                      <a:lnTo>
                        <a:pt x="336" y="10"/>
                      </a:lnTo>
                      <a:lnTo>
                        <a:pt x="258" y="0"/>
                      </a:lnTo>
                      <a:lnTo>
                        <a:pt x="213" y="23"/>
                      </a:lnTo>
                      <a:lnTo>
                        <a:pt x="177" y="23"/>
                      </a:lnTo>
                      <a:lnTo>
                        <a:pt x="150" y="34"/>
                      </a:lnTo>
                      <a:lnTo>
                        <a:pt x="103" y="78"/>
                      </a:lnTo>
                      <a:lnTo>
                        <a:pt x="49" y="164"/>
                      </a:lnTo>
                      <a:lnTo>
                        <a:pt x="9" y="287"/>
                      </a:lnTo>
                      <a:lnTo>
                        <a:pt x="0" y="352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5C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49" name="Freeform 17"/>
                <p:cNvSpPr>
                  <a:spLocks/>
                </p:cNvSpPr>
                <p:nvPr/>
              </p:nvSpPr>
              <p:spPr bwMode="auto">
                <a:xfrm>
                  <a:off x="978" y="3757"/>
                  <a:ext cx="265" cy="696"/>
                </a:xfrm>
                <a:custGeom>
                  <a:avLst/>
                  <a:gdLst>
                    <a:gd name="T0" fmla="*/ 0 w 531"/>
                    <a:gd name="T1" fmla="*/ 12 h 1394"/>
                    <a:gd name="T2" fmla="*/ 12 w 531"/>
                    <a:gd name="T3" fmla="*/ 139 h 1394"/>
                    <a:gd name="T4" fmla="*/ 25 w 531"/>
                    <a:gd name="T5" fmla="*/ 270 h 1394"/>
                    <a:gd name="T6" fmla="*/ 12 w 531"/>
                    <a:gd name="T7" fmla="*/ 371 h 1394"/>
                    <a:gd name="T8" fmla="*/ 4 w 531"/>
                    <a:gd name="T9" fmla="*/ 502 h 1394"/>
                    <a:gd name="T10" fmla="*/ 29 w 531"/>
                    <a:gd name="T11" fmla="*/ 677 h 1394"/>
                    <a:gd name="T12" fmla="*/ 67 w 531"/>
                    <a:gd name="T13" fmla="*/ 860 h 1394"/>
                    <a:gd name="T14" fmla="*/ 118 w 531"/>
                    <a:gd name="T15" fmla="*/ 1044 h 1394"/>
                    <a:gd name="T16" fmla="*/ 129 w 531"/>
                    <a:gd name="T17" fmla="*/ 1169 h 1394"/>
                    <a:gd name="T18" fmla="*/ 129 w 531"/>
                    <a:gd name="T19" fmla="*/ 1228 h 1394"/>
                    <a:gd name="T20" fmla="*/ 109 w 531"/>
                    <a:gd name="T21" fmla="*/ 1293 h 1394"/>
                    <a:gd name="T22" fmla="*/ 88 w 531"/>
                    <a:gd name="T23" fmla="*/ 1369 h 1394"/>
                    <a:gd name="T24" fmla="*/ 143 w 531"/>
                    <a:gd name="T25" fmla="*/ 1394 h 1394"/>
                    <a:gd name="T26" fmla="*/ 244 w 531"/>
                    <a:gd name="T27" fmla="*/ 1386 h 1394"/>
                    <a:gd name="T28" fmla="*/ 268 w 531"/>
                    <a:gd name="T29" fmla="*/ 1377 h 1394"/>
                    <a:gd name="T30" fmla="*/ 278 w 531"/>
                    <a:gd name="T31" fmla="*/ 1327 h 1394"/>
                    <a:gd name="T32" fmla="*/ 316 w 531"/>
                    <a:gd name="T33" fmla="*/ 1339 h 1394"/>
                    <a:gd name="T34" fmla="*/ 358 w 531"/>
                    <a:gd name="T35" fmla="*/ 1348 h 1394"/>
                    <a:gd name="T36" fmla="*/ 386 w 531"/>
                    <a:gd name="T37" fmla="*/ 1369 h 1394"/>
                    <a:gd name="T38" fmla="*/ 407 w 531"/>
                    <a:gd name="T39" fmla="*/ 1352 h 1394"/>
                    <a:gd name="T40" fmla="*/ 409 w 531"/>
                    <a:gd name="T41" fmla="*/ 1327 h 1394"/>
                    <a:gd name="T42" fmla="*/ 388 w 531"/>
                    <a:gd name="T43" fmla="*/ 1293 h 1394"/>
                    <a:gd name="T44" fmla="*/ 365 w 531"/>
                    <a:gd name="T45" fmla="*/ 1175 h 1394"/>
                    <a:gd name="T46" fmla="*/ 365 w 531"/>
                    <a:gd name="T47" fmla="*/ 1099 h 1394"/>
                    <a:gd name="T48" fmla="*/ 371 w 531"/>
                    <a:gd name="T49" fmla="*/ 1012 h 1394"/>
                    <a:gd name="T50" fmla="*/ 382 w 531"/>
                    <a:gd name="T51" fmla="*/ 943 h 1394"/>
                    <a:gd name="T52" fmla="*/ 409 w 531"/>
                    <a:gd name="T53" fmla="*/ 833 h 1394"/>
                    <a:gd name="T54" fmla="*/ 441 w 531"/>
                    <a:gd name="T55" fmla="*/ 704 h 1394"/>
                    <a:gd name="T56" fmla="*/ 462 w 531"/>
                    <a:gd name="T57" fmla="*/ 586 h 1394"/>
                    <a:gd name="T58" fmla="*/ 472 w 531"/>
                    <a:gd name="T59" fmla="*/ 468 h 1394"/>
                    <a:gd name="T60" fmla="*/ 472 w 531"/>
                    <a:gd name="T61" fmla="*/ 333 h 1394"/>
                    <a:gd name="T62" fmla="*/ 493 w 531"/>
                    <a:gd name="T63" fmla="*/ 198 h 1394"/>
                    <a:gd name="T64" fmla="*/ 517 w 531"/>
                    <a:gd name="T65" fmla="*/ 59 h 1394"/>
                    <a:gd name="T66" fmla="*/ 531 w 531"/>
                    <a:gd name="T67" fmla="*/ 0 h 1394"/>
                    <a:gd name="T68" fmla="*/ 358 w 531"/>
                    <a:gd name="T69" fmla="*/ 18 h 1394"/>
                    <a:gd name="T70" fmla="*/ 185 w 531"/>
                    <a:gd name="T71" fmla="*/ 25 h 1394"/>
                    <a:gd name="T72" fmla="*/ 50 w 531"/>
                    <a:gd name="T73" fmla="*/ 14 h 1394"/>
                    <a:gd name="T74" fmla="*/ 0 w 531"/>
                    <a:gd name="T75" fmla="*/ 12 h 1394"/>
                    <a:gd name="T76" fmla="*/ 0 w 531"/>
                    <a:gd name="T77" fmla="*/ 12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31" h="1394">
                      <a:moveTo>
                        <a:pt x="0" y="12"/>
                      </a:moveTo>
                      <a:lnTo>
                        <a:pt x="12" y="139"/>
                      </a:lnTo>
                      <a:lnTo>
                        <a:pt x="25" y="270"/>
                      </a:lnTo>
                      <a:lnTo>
                        <a:pt x="12" y="371"/>
                      </a:lnTo>
                      <a:lnTo>
                        <a:pt x="4" y="502"/>
                      </a:lnTo>
                      <a:lnTo>
                        <a:pt x="29" y="677"/>
                      </a:lnTo>
                      <a:lnTo>
                        <a:pt x="67" y="860"/>
                      </a:lnTo>
                      <a:lnTo>
                        <a:pt x="118" y="1044"/>
                      </a:lnTo>
                      <a:lnTo>
                        <a:pt x="129" y="1169"/>
                      </a:lnTo>
                      <a:lnTo>
                        <a:pt x="129" y="1228"/>
                      </a:lnTo>
                      <a:lnTo>
                        <a:pt x="109" y="1293"/>
                      </a:lnTo>
                      <a:lnTo>
                        <a:pt x="88" y="1369"/>
                      </a:lnTo>
                      <a:lnTo>
                        <a:pt x="143" y="1394"/>
                      </a:lnTo>
                      <a:lnTo>
                        <a:pt x="244" y="1386"/>
                      </a:lnTo>
                      <a:lnTo>
                        <a:pt x="268" y="1377"/>
                      </a:lnTo>
                      <a:lnTo>
                        <a:pt x="278" y="1327"/>
                      </a:lnTo>
                      <a:lnTo>
                        <a:pt x="316" y="1339"/>
                      </a:lnTo>
                      <a:lnTo>
                        <a:pt x="358" y="1348"/>
                      </a:lnTo>
                      <a:lnTo>
                        <a:pt x="386" y="1369"/>
                      </a:lnTo>
                      <a:lnTo>
                        <a:pt x="407" y="1352"/>
                      </a:lnTo>
                      <a:lnTo>
                        <a:pt x="409" y="1327"/>
                      </a:lnTo>
                      <a:lnTo>
                        <a:pt x="388" y="1293"/>
                      </a:lnTo>
                      <a:lnTo>
                        <a:pt x="365" y="1175"/>
                      </a:lnTo>
                      <a:lnTo>
                        <a:pt x="365" y="1099"/>
                      </a:lnTo>
                      <a:lnTo>
                        <a:pt x="371" y="1012"/>
                      </a:lnTo>
                      <a:lnTo>
                        <a:pt x="382" y="943"/>
                      </a:lnTo>
                      <a:lnTo>
                        <a:pt x="409" y="833"/>
                      </a:lnTo>
                      <a:lnTo>
                        <a:pt x="441" y="704"/>
                      </a:lnTo>
                      <a:lnTo>
                        <a:pt x="462" y="586"/>
                      </a:lnTo>
                      <a:lnTo>
                        <a:pt x="472" y="468"/>
                      </a:lnTo>
                      <a:lnTo>
                        <a:pt x="472" y="333"/>
                      </a:lnTo>
                      <a:lnTo>
                        <a:pt x="493" y="198"/>
                      </a:lnTo>
                      <a:lnTo>
                        <a:pt x="517" y="59"/>
                      </a:lnTo>
                      <a:lnTo>
                        <a:pt x="531" y="0"/>
                      </a:lnTo>
                      <a:lnTo>
                        <a:pt x="358" y="18"/>
                      </a:lnTo>
                      <a:lnTo>
                        <a:pt x="185" y="25"/>
                      </a:lnTo>
                      <a:lnTo>
                        <a:pt x="50" y="14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0" name="Freeform 18"/>
                <p:cNvSpPr>
                  <a:spLocks/>
                </p:cNvSpPr>
                <p:nvPr/>
              </p:nvSpPr>
              <p:spPr bwMode="auto">
                <a:xfrm>
                  <a:off x="991" y="2636"/>
                  <a:ext cx="27" cy="32"/>
                </a:xfrm>
                <a:custGeom>
                  <a:avLst/>
                  <a:gdLst>
                    <a:gd name="T0" fmla="*/ 21 w 53"/>
                    <a:gd name="T1" fmla="*/ 0 h 63"/>
                    <a:gd name="T2" fmla="*/ 0 w 53"/>
                    <a:gd name="T3" fmla="*/ 17 h 63"/>
                    <a:gd name="T4" fmla="*/ 19 w 53"/>
                    <a:gd name="T5" fmla="*/ 63 h 63"/>
                    <a:gd name="T6" fmla="*/ 53 w 53"/>
                    <a:gd name="T7" fmla="*/ 57 h 63"/>
                    <a:gd name="T8" fmla="*/ 53 w 53"/>
                    <a:gd name="T9" fmla="*/ 36 h 63"/>
                    <a:gd name="T10" fmla="*/ 47 w 53"/>
                    <a:gd name="T11" fmla="*/ 14 h 63"/>
                    <a:gd name="T12" fmla="*/ 21 w 53"/>
                    <a:gd name="T13" fmla="*/ 0 h 63"/>
                    <a:gd name="T14" fmla="*/ 21 w 53"/>
                    <a:gd name="T1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63">
                      <a:moveTo>
                        <a:pt x="21" y="0"/>
                      </a:moveTo>
                      <a:lnTo>
                        <a:pt x="0" y="17"/>
                      </a:lnTo>
                      <a:lnTo>
                        <a:pt x="19" y="63"/>
                      </a:lnTo>
                      <a:lnTo>
                        <a:pt x="53" y="57"/>
                      </a:lnTo>
                      <a:lnTo>
                        <a:pt x="53" y="36"/>
                      </a:lnTo>
                      <a:lnTo>
                        <a:pt x="47" y="14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1" name="Freeform 19"/>
                <p:cNvSpPr>
                  <a:spLocks/>
                </p:cNvSpPr>
                <p:nvPr/>
              </p:nvSpPr>
              <p:spPr bwMode="auto">
                <a:xfrm>
                  <a:off x="1184" y="2625"/>
                  <a:ext cx="18" cy="33"/>
                </a:xfrm>
                <a:custGeom>
                  <a:avLst/>
                  <a:gdLst>
                    <a:gd name="T0" fmla="*/ 23 w 36"/>
                    <a:gd name="T1" fmla="*/ 0 h 66"/>
                    <a:gd name="T2" fmla="*/ 0 w 36"/>
                    <a:gd name="T3" fmla="*/ 15 h 66"/>
                    <a:gd name="T4" fmla="*/ 0 w 36"/>
                    <a:gd name="T5" fmla="*/ 66 h 66"/>
                    <a:gd name="T6" fmla="*/ 9 w 36"/>
                    <a:gd name="T7" fmla="*/ 58 h 66"/>
                    <a:gd name="T8" fmla="*/ 17 w 36"/>
                    <a:gd name="T9" fmla="*/ 62 h 66"/>
                    <a:gd name="T10" fmla="*/ 32 w 36"/>
                    <a:gd name="T11" fmla="*/ 53 h 66"/>
                    <a:gd name="T12" fmla="*/ 30 w 36"/>
                    <a:gd name="T13" fmla="*/ 36 h 66"/>
                    <a:gd name="T14" fmla="*/ 36 w 36"/>
                    <a:gd name="T15" fmla="*/ 22 h 66"/>
                    <a:gd name="T16" fmla="*/ 28 w 36"/>
                    <a:gd name="T17" fmla="*/ 7 h 66"/>
                    <a:gd name="T18" fmla="*/ 23 w 36"/>
                    <a:gd name="T19" fmla="*/ 0 h 66"/>
                    <a:gd name="T20" fmla="*/ 23 w 36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66">
                      <a:moveTo>
                        <a:pt x="23" y="0"/>
                      </a:moveTo>
                      <a:lnTo>
                        <a:pt x="0" y="15"/>
                      </a:lnTo>
                      <a:lnTo>
                        <a:pt x="0" y="66"/>
                      </a:lnTo>
                      <a:lnTo>
                        <a:pt x="9" y="58"/>
                      </a:lnTo>
                      <a:lnTo>
                        <a:pt x="17" y="62"/>
                      </a:lnTo>
                      <a:lnTo>
                        <a:pt x="32" y="53"/>
                      </a:lnTo>
                      <a:lnTo>
                        <a:pt x="30" y="36"/>
                      </a:lnTo>
                      <a:lnTo>
                        <a:pt x="36" y="22"/>
                      </a:lnTo>
                      <a:lnTo>
                        <a:pt x="28" y="7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A6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2" name="Freeform 20"/>
                <p:cNvSpPr>
                  <a:spLocks/>
                </p:cNvSpPr>
                <p:nvPr/>
              </p:nvSpPr>
              <p:spPr bwMode="auto">
                <a:xfrm>
                  <a:off x="992" y="2503"/>
                  <a:ext cx="204" cy="373"/>
                </a:xfrm>
                <a:custGeom>
                  <a:avLst/>
                  <a:gdLst>
                    <a:gd name="T0" fmla="*/ 146 w 408"/>
                    <a:gd name="T1" fmla="*/ 0 h 745"/>
                    <a:gd name="T2" fmla="*/ 106 w 408"/>
                    <a:gd name="T3" fmla="*/ 15 h 745"/>
                    <a:gd name="T4" fmla="*/ 80 w 408"/>
                    <a:gd name="T5" fmla="*/ 50 h 745"/>
                    <a:gd name="T6" fmla="*/ 47 w 408"/>
                    <a:gd name="T7" fmla="*/ 128 h 745"/>
                    <a:gd name="T8" fmla="*/ 32 w 408"/>
                    <a:gd name="T9" fmla="*/ 196 h 745"/>
                    <a:gd name="T10" fmla="*/ 0 w 408"/>
                    <a:gd name="T11" fmla="*/ 226 h 745"/>
                    <a:gd name="T12" fmla="*/ 3 w 408"/>
                    <a:gd name="T13" fmla="*/ 280 h 745"/>
                    <a:gd name="T14" fmla="*/ 21 w 408"/>
                    <a:gd name="T15" fmla="*/ 268 h 745"/>
                    <a:gd name="T16" fmla="*/ 42 w 408"/>
                    <a:gd name="T17" fmla="*/ 283 h 745"/>
                    <a:gd name="T18" fmla="*/ 53 w 408"/>
                    <a:gd name="T19" fmla="*/ 325 h 745"/>
                    <a:gd name="T20" fmla="*/ 95 w 408"/>
                    <a:gd name="T21" fmla="*/ 453 h 745"/>
                    <a:gd name="T22" fmla="*/ 119 w 408"/>
                    <a:gd name="T23" fmla="*/ 500 h 745"/>
                    <a:gd name="T24" fmla="*/ 184 w 408"/>
                    <a:gd name="T25" fmla="*/ 601 h 745"/>
                    <a:gd name="T26" fmla="*/ 294 w 408"/>
                    <a:gd name="T27" fmla="*/ 745 h 745"/>
                    <a:gd name="T28" fmla="*/ 298 w 408"/>
                    <a:gd name="T29" fmla="*/ 690 h 745"/>
                    <a:gd name="T30" fmla="*/ 311 w 408"/>
                    <a:gd name="T31" fmla="*/ 588 h 745"/>
                    <a:gd name="T32" fmla="*/ 334 w 408"/>
                    <a:gd name="T33" fmla="*/ 515 h 745"/>
                    <a:gd name="T34" fmla="*/ 327 w 408"/>
                    <a:gd name="T35" fmla="*/ 470 h 745"/>
                    <a:gd name="T36" fmla="*/ 327 w 408"/>
                    <a:gd name="T37" fmla="*/ 432 h 745"/>
                    <a:gd name="T38" fmla="*/ 378 w 408"/>
                    <a:gd name="T39" fmla="*/ 358 h 745"/>
                    <a:gd name="T40" fmla="*/ 388 w 408"/>
                    <a:gd name="T41" fmla="*/ 306 h 745"/>
                    <a:gd name="T42" fmla="*/ 393 w 408"/>
                    <a:gd name="T43" fmla="*/ 259 h 745"/>
                    <a:gd name="T44" fmla="*/ 408 w 408"/>
                    <a:gd name="T45" fmla="*/ 245 h 745"/>
                    <a:gd name="T46" fmla="*/ 407 w 408"/>
                    <a:gd name="T47" fmla="*/ 177 h 745"/>
                    <a:gd name="T48" fmla="*/ 370 w 408"/>
                    <a:gd name="T49" fmla="*/ 101 h 745"/>
                    <a:gd name="T50" fmla="*/ 294 w 408"/>
                    <a:gd name="T51" fmla="*/ 65 h 745"/>
                    <a:gd name="T52" fmla="*/ 228 w 408"/>
                    <a:gd name="T53" fmla="*/ 6 h 745"/>
                    <a:gd name="T54" fmla="*/ 146 w 408"/>
                    <a:gd name="T55" fmla="*/ 0 h 745"/>
                    <a:gd name="T56" fmla="*/ 146 w 408"/>
                    <a:gd name="T57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08" h="745">
                      <a:moveTo>
                        <a:pt x="146" y="0"/>
                      </a:moveTo>
                      <a:lnTo>
                        <a:pt x="106" y="15"/>
                      </a:lnTo>
                      <a:lnTo>
                        <a:pt x="80" y="50"/>
                      </a:lnTo>
                      <a:lnTo>
                        <a:pt x="47" y="128"/>
                      </a:lnTo>
                      <a:lnTo>
                        <a:pt x="32" y="196"/>
                      </a:lnTo>
                      <a:lnTo>
                        <a:pt x="0" y="226"/>
                      </a:lnTo>
                      <a:lnTo>
                        <a:pt x="3" y="280"/>
                      </a:lnTo>
                      <a:lnTo>
                        <a:pt x="21" y="268"/>
                      </a:lnTo>
                      <a:lnTo>
                        <a:pt x="42" y="283"/>
                      </a:lnTo>
                      <a:lnTo>
                        <a:pt x="53" y="325"/>
                      </a:lnTo>
                      <a:lnTo>
                        <a:pt x="95" y="453"/>
                      </a:lnTo>
                      <a:lnTo>
                        <a:pt x="119" y="500"/>
                      </a:lnTo>
                      <a:lnTo>
                        <a:pt x="184" y="601"/>
                      </a:lnTo>
                      <a:lnTo>
                        <a:pt x="294" y="745"/>
                      </a:lnTo>
                      <a:lnTo>
                        <a:pt x="298" y="690"/>
                      </a:lnTo>
                      <a:lnTo>
                        <a:pt x="311" y="588"/>
                      </a:lnTo>
                      <a:lnTo>
                        <a:pt x="334" y="515"/>
                      </a:lnTo>
                      <a:lnTo>
                        <a:pt x="327" y="470"/>
                      </a:lnTo>
                      <a:lnTo>
                        <a:pt x="327" y="432"/>
                      </a:lnTo>
                      <a:lnTo>
                        <a:pt x="378" y="358"/>
                      </a:lnTo>
                      <a:lnTo>
                        <a:pt x="388" y="306"/>
                      </a:lnTo>
                      <a:lnTo>
                        <a:pt x="393" y="259"/>
                      </a:lnTo>
                      <a:lnTo>
                        <a:pt x="408" y="245"/>
                      </a:lnTo>
                      <a:lnTo>
                        <a:pt x="407" y="177"/>
                      </a:lnTo>
                      <a:lnTo>
                        <a:pt x="370" y="101"/>
                      </a:lnTo>
                      <a:lnTo>
                        <a:pt x="294" y="65"/>
                      </a:lnTo>
                      <a:lnTo>
                        <a:pt x="228" y="6"/>
                      </a:lnTo>
                      <a:lnTo>
                        <a:pt x="146" y="0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3" name="Freeform 21"/>
                <p:cNvSpPr>
                  <a:spLocks/>
                </p:cNvSpPr>
                <p:nvPr/>
              </p:nvSpPr>
              <p:spPr bwMode="auto">
                <a:xfrm>
                  <a:off x="1040" y="2573"/>
                  <a:ext cx="55" cy="13"/>
                </a:xfrm>
                <a:custGeom>
                  <a:avLst/>
                  <a:gdLst>
                    <a:gd name="T0" fmla="*/ 0 w 108"/>
                    <a:gd name="T1" fmla="*/ 25 h 25"/>
                    <a:gd name="T2" fmla="*/ 15 w 108"/>
                    <a:gd name="T3" fmla="*/ 21 h 25"/>
                    <a:gd name="T4" fmla="*/ 32 w 108"/>
                    <a:gd name="T5" fmla="*/ 15 h 25"/>
                    <a:gd name="T6" fmla="*/ 66 w 108"/>
                    <a:gd name="T7" fmla="*/ 19 h 25"/>
                    <a:gd name="T8" fmla="*/ 85 w 108"/>
                    <a:gd name="T9" fmla="*/ 23 h 25"/>
                    <a:gd name="T10" fmla="*/ 99 w 108"/>
                    <a:gd name="T11" fmla="*/ 23 h 25"/>
                    <a:gd name="T12" fmla="*/ 108 w 108"/>
                    <a:gd name="T13" fmla="*/ 25 h 25"/>
                    <a:gd name="T14" fmla="*/ 106 w 108"/>
                    <a:gd name="T15" fmla="*/ 11 h 25"/>
                    <a:gd name="T16" fmla="*/ 91 w 108"/>
                    <a:gd name="T17" fmla="*/ 2 h 25"/>
                    <a:gd name="T18" fmla="*/ 38 w 108"/>
                    <a:gd name="T19" fmla="*/ 0 h 25"/>
                    <a:gd name="T20" fmla="*/ 21 w 108"/>
                    <a:gd name="T21" fmla="*/ 2 h 25"/>
                    <a:gd name="T22" fmla="*/ 5 w 108"/>
                    <a:gd name="T23" fmla="*/ 9 h 25"/>
                    <a:gd name="T24" fmla="*/ 0 w 108"/>
                    <a:gd name="T25" fmla="*/ 17 h 25"/>
                    <a:gd name="T26" fmla="*/ 0 w 108"/>
                    <a:gd name="T27" fmla="*/ 25 h 25"/>
                    <a:gd name="T28" fmla="*/ 0 w 108"/>
                    <a:gd name="T2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" h="25">
                      <a:moveTo>
                        <a:pt x="0" y="25"/>
                      </a:moveTo>
                      <a:lnTo>
                        <a:pt x="15" y="21"/>
                      </a:lnTo>
                      <a:lnTo>
                        <a:pt x="32" y="15"/>
                      </a:lnTo>
                      <a:lnTo>
                        <a:pt x="66" y="19"/>
                      </a:lnTo>
                      <a:lnTo>
                        <a:pt x="85" y="23"/>
                      </a:lnTo>
                      <a:lnTo>
                        <a:pt x="99" y="23"/>
                      </a:lnTo>
                      <a:lnTo>
                        <a:pt x="108" y="25"/>
                      </a:lnTo>
                      <a:lnTo>
                        <a:pt x="106" y="11"/>
                      </a:lnTo>
                      <a:lnTo>
                        <a:pt x="91" y="2"/>
                      </a:lnTo>
                      <a:lnTo>
                        <a:pt x="38" y="0"/>
                      </a:lnTo>
                      <a:lnTo>
                        <a:pt x="21" y="2"/>
                      </a:lnTo>
                      <a:lnTo>
                        <a:pt x="5" y="9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4" name="Freeform 22"/>
                <p:cNvSpPr>
                  <a:spLocks/>
                </p:cNvSpPr>
                <p:nvPr/>
              </p:nvSpPr>
              <p:spPr bwMode="auto">
                <a:xfrm>
                  <a:off x="1121" y="2565"/>
                  <a:ext cx="50" cy="23"/>
                </a:xfrm>
                <a:custGeom>
                  <a:avLst/>
                  <a:gdLst>
                    <a:gd name="T0" fmla="*/ 4 w 101"/>
                    <a:gd name="T1" fmla="*/ 42 h 45"/>
                    <a:gd name="T2" fmla="*/ 12 w 101"/>
                    <a:gd name="T3" fmla="*/ 40 h 45"/>
                    <a:gd name="T4" fmla="*/ 14 w 101"/>
                    <a:gd name="T5" fmla="*/ 45 h 45"/>
                    <a:gd name="T6" fmla="*/ 33 w 101"/>
                    <a:gd name="T7" fmla="*/ 32 h 45"/>
                    <a:gd name="T8" fmla="*/ 57 w 101"/>
                    <a:gd name="T9" fmla="*/ 23 h 45"/>
                    <a:gd name="T10" fmla="*/ 72 w 101"/>
                    <a:gd name="T11" fmla="*/ 19 h 45"/>
                    <a:gd name="T12" fmla="*/ 101 w 101"/>
                    <a:gd name="T13" fmla="*/ 24 h 45"/>
                    <a:gd name="T14" fmla="*/ 84 w 101"/>
                    <a:gd name="T15" fmla="*/ 5 h 45"/>
                    <a:gd name="T16" fmla="*/ 67 w 101"/>
                    <a:gd name="T17" fmla="*/ 0 h 45"/>
                    <a:gd name="T18" fmla="*/ 52 w 101"/>
                    <a:gd name="T19" fmla="*/ 2 h 45"/>
                    <a:gd name="T20" fmla="*/ 21 w 101"/>
                    <a:gd name="T21" fmla="*/ 17 h 45"/>
                    <a:gd name="T22" fmla="*/ 4 w 101"/>
                    <a:gd name="T23" fmla="*/ 24 h 45"/>
                    <a:gd name="T24" fmla="*/ 0 w 101"/>
                    <a:gd name="T25" fmla="*/ 32 h 45"/>
                    <a:gd name="T26" fmla="*/ 4 w 101"/>
                    <a:gd name="T27" fmla="*/ 42 h 45"/>
                    <a:gd name="T28" fmla="*/ 4 w 101"/>
                    <a:gd name="T29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1" h="45">
                      <a:moveTo>
                        <a:pt x="4" y="42"/>
                      </a:moveTo>
                      <a:lnTo>
                        <a:pt x="12" y="40"/>
                      </a:lnTo>
                      <a:lnTo>
                        <a:pt x="14" y="45"/>
                      </a:lnTo>
                      <a:lnTo>
                        <a:pt x="33" y="32"/>
                      </a:lnTo>
                      <a:lnTo>
                        <a:pt x="57" y="23"/>
                      </a:lnTo>
                      <a:lnTo>
                        <a:pt x="72" y="19"/>
                      </a:lnTo>
                      <a:lnTo>
                        <a:pt x="101" y="24"/>
                      </a:lnTo>
                      <a:lnTo>
                        <a:pt x="84" y="5"/>
                      </a:lnTo>
                      <a:lnTo>
                        <a:pt x="67" y="0"/>
                      </a:lnTo>
                      <a:lnTo>
                        <a:pt x="52" y="2"/>
                      </a:lnTo>
                      <a:lnTo>
                        <a:pt x="21" y="17"/>
                      </a:lnTo>
                      <a:lnTo>
                        <a:pt x="4" y="24"/>
                      </a:lnTo>
                      <a:lnTo>
                        <a:pt x="0" y="32"/>
                      </a:lnTo>
                      <a:lnTo>
                        <a:pt x="4" y="42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5" name="Freeform 23"/>
                <p:cNvSpPr>
                  <a:spLocks/>
                </p:cNvSpPr>
                <p:nvPr/>
              </p:nvSpPr>
              <p:spPr bwMode="auto">
                <a:xfrm>
                  <a:off x="1127" y="2585"/>
                  <a:ext cx="42" cy="18"/>
                </a:xfrm>
                <a:custGeom>
                  <a:avLst/>
                  <a:gdLst>
                    <a:gd name="T0" fmla="*/ 83 w 83"/>
                    <a:gd name="T1" fmla="*/ 19 h 36"/>
                    <a:gd name="T2" fmla="*/ 70 w 83"/>
                    <a:gd name="T3" fmla="*/ 4 h 36"/>
                    <a:gd name="T4" fmla="*/ 47 w 83"/>
                    <a:gd name="T5" fmla="*/ 0 h 36"/>
                    <a:gd name="T6" fmla="*/ 19 w 83"/>
                    <a:gd name="T7" fmla="*/ 0 h 36"/>
                    <a:gd name="T8" fmla="*/ 0 w 83"/>
                    <a:gd name="T9" fmla="*/ 23 h 36"/>
                    <a:gd name="T10" fmla="*/ 2 w 83"/>
                    <a:gd name="T11" fmla="*/ 36 h 36"/>
                    <a:gd name="T12" fmla="*/ 9 w 83"/>
                    <a:gd name="T13" fmla="*/ 26 h 36"/>
                    <a:gd name="T14" fmla="*/ 17 w 83"/>
                    <a:gd name="T15" fmla="*/ 15 h 36"/>
                    <a:gd name="T16" fmla="*/ 36 w 83"/>
                    <a:gd name="T17" fmla="*/ 9 h 36"/>
                    <a:gd name="T18" fmla="*/ 55 w 83"/>
                    <a:gd name="T19" fmla="*/ 9 h 36"/>
                    <a:gd name="T20" fmla="*/ 72 w 83"/>
                    <a:gd name="T21" fmla="*/ 21 h 36"/>
                    <a:gd name="T22" fmla="*/ 83 w 83"/>
                    <a:gd name="T23" fmla="*/ 19 h 36"/>
                    <a:gd name="T24" fmla="*/ 83 w 83"/>
                    <a:gd name="T25" fmla="*/ 1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3" h="36">
                      <a:moveTo>
                        <a:pt x="83" y="19"/>
                      </a:moveTo>
                      <a:lnTo>
                        <a:pt x="70" y="4"/>
                      </a:lnTo>
                      <a:lnTo>
                        <a:pt x="47" y="0"/>
                      </a:lnTo>
                      <a:lnTo>
                        <a:pt x="19" y="0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9" y="26"/>
                      </a:lnTo>
                      <a:lnTo>
                        <a:pt x="17" y="15"/>
                      </a:lnTo>
                      <a:lnTo>
                        <a:pt x="36" y="9"/>
                      </a:lnTo>
                      <a:lnTo>
                        <a:pt x="55" y="9"/>
                      </a:lnTo>
                      <a:lnTo>
                        <a:pt x="72" y="21"/>
                      </a:lnTo>
                      <a:lnTo>
                        <a:pt x="83" y="19"/>
                      </a:lnTo>
                      <a:lnTo>
                        <a:pt x="83" y="1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6" name="Freeform 24"/>
                <p:cNvSpPr>
                  <a:spLocks/>
                </p:cNvSpPr>
                <p:nvPr/>
              </p:nvSpPr>
              <p:spPr bwMode="auto">
                <a:xfrm>
                  <a:off x="1043" y="2589"/>
                  <a:ext cx="47" cy="17"/>
                </a:xfrm>
                <a:custGeom>
                  <a:avLst/>
                  <a:gdLst>
                    <a:gd name="T0" fmla="*/ 94 w 94"/>
                    <a:gd name="T1" fmla="*/ 29 h 35"/>
                    <a:gd name="T2" fmla="*/ 86 w 94"/>
                    <a:gd name="T3" fmla="*/ 12 h 35"/>
                    <a:gd name="T4" fmla="*/ 65 w 94"/>
                    <a:gd name="T5" fmla="*/ 0 h 35"/>
                    <a:gd name="T6" fmla="*/ 52 w 94"/>
                    <a:gd name="T7" fmla="*/ 0 h 35"/>
                    <a:gd name="T8" fmla="*/ 25 w 94"/>
                    <a:gd name="T9" fmla="*/ 6 h 35"/>
                    <a:gd name="T10" fmla="*/ 12 w 94"/>
                    <a:gd name="T11" fmla="*/ 14 h 35"/>
                    <a:gd name="T12" fmla="*/ 0 w 94"/>
                    <a:gd name="T13" fmla="*/ 25 h 35"/>
                    <a:gd name="T14" fmla="*/ 17 w 94"/>
                    <a:gd name="T15" fmla="*/ 27 h 35"/>
                    <a:gd name="T16" fmla="*/ 35 w 94"/>
                    <a:gd name="T17" fmla="*/ 33 h 35"/>
                    <a:gd name="T18" fmla="*/ 63 w 94"/>
                    <a:gd name="T19" fmla="*/ 35 h 35"/>
                    <a:gd name="T20" fmla="*/ 82 w 94"/>
                    <a:gd name="T21" fmla="*/ 31 h 35"/>
                    <a:gd name="T22" fmla="*/ 94 w 94"/>
                    <a:gd name="T23" fmla="*/ 29 h 35"/>
                    <a:gd name="T24" fmla="*/ 94 w 94"/>
                    <a:gd name="T25" fmla="*/ 2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" h="35">
                      <a:moveTo>
                        <a:pt x="94" y="29"/>
                      </a:moveTo>
                      <a:lnTo>
                        <a:pt x="86" y="12"/>
                      </a:lnTo>
                      <a:lnTo>
                        <a:pt x="65" y="0"/>
                      </a:lnTo>
                      <a:lnTo>
                        <a:pt x="52" y="0"/>
                      </a:lnTo>
                      <a:lnTo>
                        <a:pt x="25" y="6"/>
                      </a:lnTo>
                      <a:lnTo>
                        <a:pt x="12" y="14"/>
                      </a:lnTo>
                      <a:lnTo>
                        <a:pt x="0" y="25"/>
                      </a:lnTo>
                      <a:lnTo>
                        <a:pt x="17" y="27"/>
                      </a:lnTo>
                      <a:lnTo>
                        <a:pt x="35" y="33"/>
                      </a:lnTo>
                      <a:lnTo>
                        <a:pt x="63" y="35"/>
                      </a:lnTo>
                      <a:lnTo>
                        <a:pt x="82" y="31"/>
                      </a:lnTo>
                      <a:lnTo>
                        <a:pt x="94" y="29"/>
                      </a:lnTo>
                      <a:lnTo>
                        <a:pt x="94" y="2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7" name="Freeform 25"/>
                <p:cNvSpPr>
                  <a:spLocks/>
                </p:cNvSpPr>
                <p:nvPr/>
              </p:nvSpPr>
              <p:spPr bwMode="auto">
                <a:xfrm>
                  <a:off x="1131" y="2589"/>
                  <a:ext cx="37" cy="13"/>
                </a:xfrm>
                <a:custGeom>
                  <a:avLst/>
                  <a:gdLst>
                    <a:gd name="T0" fmla="*/ 0 w 74"/>
                    <a:gd name="T1" fmla="*/ 25 h 27"/>
                    <a:gd name="T2" fmla="*/ 21 w 74"/>
                    <a:gd name="T3" fmla="*/ 27 h 27"/>
                    <a:gd name="T4" fmla="*/ 42 w 74"/>
                    <a:gd name="T5" fmla="*/ 25 h 27"/>
                    <a:gd name="T6" fmla="*/ 65 w 74"/>
                    <a:gd name="T7" fmla="*/ 17 h 27"/>
                    <a:gd name="T8" fmla="*/ 74 w 74"/>
                    <a:gd name="T9" fmla="*/ 10 h 27"/>
                    <a:gd name="T10" fmla="*/ 50 w 74"/>
                    <a:gd name="T11" fmla="*/ 0 h 27"/>
                    <a:gd name="T12" fmla="*/ 19 w 74"/>
                    <a:gd name="T13" fmla="*/ 0 h 27"/>
                    <a:gd name="T14" fmla="*/ 0 w 74"/>
                    <a:gd name="T15" fmla="*/ 12 h 27"/>
                    <a:gd name="T16" fmla="*/ 0 w 74"/>
                    <a:gd name="T17" fmla="*/ 25 h 27"/>
                    <a:gd name="T18" fmla="*/ 0 w 74"/>
                    <a:gd name="T19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" h="27">
                      <a:moveTo>
                        <a:pt x="0" y="25"/>
                      </a:moveTo>
                      <a:lnTo>
                        <a:pt x="21" y="27"/>
                      </a:lnTo>
                      <a:lnTo>
                        <a:pt x="42" y="25"/>
                      </a:lnTo>
                      <a:lnTo>
                        <a:pt x="65" y="17"/>
                      </a:lnTo>
                      <a:lnTo>
                        <a:pt x="74" y="10"/>
                      </a:lnTo>
                      <a:lnTo>
                        <a:pt x="50" y="0"/>
                      </a:lnTo>
                      <a:lnTo>
                        <a:pt x="19" y="0"/>
                      </a:ln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8" name="Freeform 26"/>
                <p:cNvSpPr>
                  <a:spLocks/>
                </p:cNvSpPr>
                <p:nvPr/>
              </p:nvSpPr>
              <p:spPr bwMode="auto">
                <a:xfrm>
                  <a:off x="1074" y="2606"/>
                  <a:ext cx="11" cy="9"/>
                </a:xfrm>
                <a:custGeom>
                  <a:avLst/>
                  <a:gdLst>
                    <a:gd name="T0" fmla="*/ 12 w 23"/>
                    <a:gd name="T1" fmla="*/ 3 h 19"/>
                    <a:gd name="T2" fmla="*/ 0 w 23"/>
                    <a:gd name="T3" fmla="*/ 19 h 19"/>
                    <a:gd name="T4" fmla="*/ 12 w 23"/>
                    <a:gd name="T5" fmla="*/ 17 h 19"/>
                    <a:gd name="T6" fmla="*/ 23 w 23"/>
                    <a:gd name="T7" fmla="*/ 0 h 19"/>
                    <a:gd name="T8" fmla="*/ 12 w 23"/>
                    <a:gd name="T9" fmla="*/ 3 h 19"/>
                    <a:gd name="T10" fmla="*/ 12 w 23"/>
                    <a:gd name="T11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9">
                      <a:moveTo>
                        <a:pt x="12" y="3"/>
                      </a:moveTo>
                      <a:lnTo>
                        <a:pt x="0" y="19"/>
                      </a:lnTo>
                      <a:lnTo>
                        <a:pt x="12" y="17"/>
                      </a:lnTo>
                      <a:lnTo>
                        <a:pt x="23" y="0"/>
                      </a:lnTo>
                      <a:lnTo>
                        <a:pt x="12" y="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59" name="Freeform 27"/>
                <p:cNvSpPr>
                  <a:spLocks/>
                </p:cNvSpPr>
                <p:nvPr/>
              </p:nvSpPr>
              <p:spPr bwMode="auto">
                <a:xfrm>
                  <a:off x="1124" y="2604"/>
                  <a:ext cx="20" cy="7"/>
                </a:xfrm>
                <a:custGeom>
                  <a:avLst/>
                  <a:gdLst>
                    <a:gd name="T0" fmla="*/ 9 w 40"/>
                    <a:gd name="T1" fmla="*/ 0 h 13"/>
                    <a:gd name="T2" fmla="*/ 40 w 40"/>
                    <a:gd name="T3" fmla="*/ 13 h 13"/>
                    <a:gd name="T4" fmla="*/ 8 w 40"/>
                    <a:gd name="T5" fmla="*/ 9 h 13"/>
                    <a:gd name="T6" fmla="*/ 0 w 40"/>
                    <a:gd name="T7" fmla="*/ 0 h 13"/>
                    <a:gd name="T8" fmla="*/ 9 w 40"/>
                    <a:gd name="T9" fmla="*/ 0 h 13"/>
                    <a:gd name="T10" fmla="*/ 9 w 40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13">
                      <a:moveTo>
                        <a:pt x="9" y="0"/>
                      </a:moveTo>
                      <a:lnTo>
                        <a:pt x="40" y="13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0" name="Freeform 28"/>
                <p:cNvSpPr>
                  <a:spLocks/>
                </p:cNvSpPr>
                <p:nvPr/>
              </p:nvSpPr>
              <p:spPr bwMode="auto">
                <a:xfrm>
                  <a:off x="1086" y="2602"/>
                  <a:ext cx="66" cy="61"/>
                </a:xfrm>
                <a:custGeom>
                  <a:avLst/>
                  <a:gdLst>
                    <a:gd name="T0" fmla="*/ 70 w 133"/>
                    <a:gd name="T1" fmla="*/ 0 h 122"/>
                    <a:gd name="T2" fmla="*/ 82 w 133"/>
                    <a:gd name="T3" fmla="*/ 46 h 122"/>
                    <a:gd name="T4" fmla="*/ 97 w 133"/>
                    <a:gd name="T5" fmla="*/ 63 h 122"/>
                    <a:gd name="T6" fmla="*/ 84 w 133"/>
                    <a:gd name="T7" fmla="*/ 55 h 122"/>
                    <a:gd name="T8" fmla="*/ 80 w 133"/>
                    <a:gd name="T9" fmla="*/ 87 h 122"/>
                    <a:gd name="T10" fmla="*/ 95 w 133"/>
                    <a:gd name="T11" fmla="*/ 91 h 122"/>
                    <a:gd name="T12" fmla="*/ 103 w 133"/>
                    <a:gd name="T13" fmla="*/ 76 h 122"/>
                    <a:gd name="T14" fmla="*/ 103 w 133"/>
                    <a:gd name="T15" fmla="*/ 66 h 122"/>
                    <a:gd name="T16" fmla="*/ 122 w 133"/>
                    <a:gd name="T17" fmla="*/ 80 h 122"/>
                    <a:gd name="T18" fmla="*/ 133 w 133"/>
                    <a:gd name="T19" fmla="*/ 108 h 122"/>
                    <a:gd name="T20" fmla="*/ 112 w 133"/>
                    <a:gd name="T21" fmla="*/ 91 h 122"/>
                    <a:gd name="T22" fmla="*/ 91 w 133"/>
                    <a:gd name="T23" fmla="*/ 122 h 122"/>
                    <a:gd name="T24" fmla="*/ 63 w 133"/>
                    <a:gd name="T25" fmla="*/ 122 h 122"/>
                    <a:gd name="T26" fmla="*/ 32 w 133"/>
                    <a:gd name="T27" fmla="*/ 108 h 122"/>
                    <a:gd name="T28" fmla="*/ 11 w 133"/>
                    <a:gd name="T29" fmla="*/ 108 h 122"/>
                    <a:gd name="T30" fmla="*/ 0 w 133"/>
                    <a:gd name="T31" fmla="*/ 95 h 122"/>
                    <a:gd name="T32" fmla="*/ 11 w 133"/>
                    <a:gd name="T33" fmla="*/ 99 h 122"/>
                    <a:gd name="T34" fmla="*/ 27 w 133"/>
                    <a:gd name="T35" fmla="*/ 93 h 122"/>
                    <a:gd name="T36" fmla="*/ 36 w 133"/>
                    <a:gd name="T37" fmla="*/ 93 h 122"/>
                    <a:gd name="T38" fmla="*/ 49 w 133"/>
                    <a:gd name="T39" fmla="*/ 103 h 122"/>
                    <a:gd name="T40" fmla="*/ 63 w 133"/>
                    <a:gd name="T41" fmla="*/ 101 h 122"/>
                    <a:gd name="T42" fmla="*/ 74 w 133"/>
                    <a:gd name="T43" fmla="*/ 93 h 122"/>
                    <a:gd name="T44" fmla="*/ 78 w 133"/>
                    <a:gd name="T45" fmla="*/ 84 h 122"/>
                    <a:gd name="T46" fmla="*/ 78 w 133"/>
                    <a:gd name="T47" fmla="*/ 63 h 122"/>
                    <a:gd name="T48" fmla="*/ 74 w 133"/>
                    <a:gd name="T49" fmla="*/ 42 h 122"/>
                    <a:gd name="T50" fmla="*/ 70 w 133"/>
                    <a:gd name="T51" fmla="*/ 0 h 122"/>
                    <a:gd name="T52" fmla="*/ 70 w 133"/>
                    <a:gd name="T53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3" h="122">
                      <a:moveTo>
                        <a:pt x="70" y="0"/>
                      </a:moveTo>
                      <a:lnTo>
                        <a:pt x="82" y="46"/>
                      </a:lnTo>
                      <a:lnTo>
                        <a:pt x="97" y="63"/>
                      </a:lnTo>
                      <a:lnTo>
                        <a:pt x="84" y="55"/>
                      </a:lnTo>
                      <a:lnTo>
                        <a:pt x="80" y="87"/>
                      </a:lnTo>
                      <a:lnTo>
                        <a:pt x="95" y="91"/>
                      </a:lnTo>
                      <a:lnTo>
                        <a:pt x="103" y="76"/>
                      </a:lnTo>
                      <a:lnTo>
                        <a:pt x="103" y="66"/>
                      </a:lnTo>
                      <a:lnTo>
                        <a:pt x="122" y="80"/>
                      </a:lnTo>
                      <a:lnTo>
                        <a:pt x="133" y="108"/>
                      </a:lnTo>
                      <a:lnTo>
                        <a:pt x="112" y="91"/>
                      </a:lnTo>
                      <a:lnTo>
                        <a:pt x="91" y="122"/>
                      </a:lnTo>
                      <a:lnTo>
                        <a:pt x="63" y="122"/>
                      </a:lnTo>
                      <a:lnTo>
                        <a:pt x="32" y="108"/>
                      </a:lnTo>
                      <a:lnTo>
                        <a:pt x="11" y="108"/>
                      </a:lnTo>
                      <a:lnTo>
                        <a:pt x="0" y="95"/>
                      </a:lnTo>
                      <a:lnTo>
                        <a:pt x="11" y="99"/>
                      </a:lnTo>
                      <a:lnTo>
                        <a:pt x="27" y="93"/>
                      </a:lnTo>
                      <a:lnTo>
                        <a:pt x="36" y="93"/>
                      </a:lnTo>
                      <a:lnTo>
                        <a:pt x="49" y="103"/>
                      </a:lnTo>
                      <a:lnTo>
                        <a:pt x="63" y="101"/>
                      </a:lnTo>
                      <a:lnTo>
                        <a:pt x="74" y="93"/>
                      </a:lnTo>
                      <a:lnTo>
                        <a:pt x="78" y="84"/>
                      </a:lnTo>
                      <a:lnTo>
                        <a:pt x="78" y="63"/>
                      </a:lnTo>
                      <a:lnTo>
                        <a:pt x="74" y="42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1" name="Freeform 29"/>
                <p:cNvSpPr>
                  <a:spLocks/>
                </p:cNvSpPr>
                <p:nvPr/>
              </p:nvSpPr>
              <p:spPr bwMode="auto">
                <a:xfrm>
                  <a:off x="1061" y="2633"/>
                  <a:ext cx="24" cy="30"/>
                </a:xfrm>
                <a:custGeom>
                  <a:avLst/>
                  <a:gdLst>
                    <a:gd name="T0" fmla="*/ 48 w 48"/>
                    <a:gd name="T1" fmla="*/ 0 h 59"/>
                    <a:gd name="T2" fmla="*/ 33 w 48"/>
                    <a:gd name="T3" fmla="*/ 9 h 59"/>
                    <a:gd name="T4" fmla="*/ 18 w 48"/>
                    <a:gd name="T5" fmla="*/ 28 h 59"/>
                    <a:gd name="T6" fmla="*/ 0 w 48"/>
                    <a:gd name="T7" fmla="*/ 59 h 59"/>
                    <a:gd name="T8" fmla="*/ 23 w 48"/>
                    <a:gd name="T9" fmla="*/ 38 h 59"/>
                    <a:gd name="T10" fmla="*/ 40 w 48"/>
                    <a:gd name="T11" fmla="*/ 21 h 59"/>
                    <a:gd name="T12" fmla="*/ 48 w 48"/>
                    <a:gd name="T13" fmla="*/ 0 h 59"/>
                    <a:gd name="T14" fmla="*/ 48 w 48"/>
                    <a:gd name="T1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59">
                      <a:moveTo>
                        <a:pt x="48" y="0"/>
                      </a:moveTo>
                      <a:lnTo>
                        <a:pt x="33" y="9"/>
                      </a:lnTo>
                      <a:lnTo>
                        <a:pt x="18" y="28"/>
                      </a:lnTo>
                      <a:lnTo>
                        <a:pt x="0" y="59"/>
                      </a:lnTo>
                      <a:lnTo>
                        <a:pt x="23" y="38"/>
                      </a:lnTo>
                      <a:lnTo>
                        <a:pt x="40" y="21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2" name="Freeform 30"/>
                <p:cNvSpPr>
                  <a:spLocks/>
                </p:cNvSpPr>
                <p:nvPr/>
              </p:nvSpPr>
              <p:spPr bwMode="auto">
                <a:xfrm>
                  <a:off x="1102" y="2676"/>
                  <a:ext cx="49" cy="31"/>
                </a:xfrm>
                <a:custGeom>
                  <a:avLst/>
                  <a:gdLst>
                    <a:gd name="T0" fmla="*/ 0 w 97"/>
                    <a:gd name="T1" fmla="*/ 38 h 63"/>
                    <a:gd name="T2" fmla="*/ 52 w 97"/>
                    <a:gd name="T3" fmla="*/ 32 h 63"/>
                    <a:gd name="T4" fmla="*/ 72 w 97"/>
                    <a:gd name="T5" fmla="*/ 8 h 63"/>
                    <a:gd name="T6" fmla="*/ 97 w 97"/>
                    <a:gd name="T7" fmla="*/ 0 h 63"/>
                    <a:gd name="T8" fmla="*/ 82 w 97"/>
                    <a:gd name="T9" fmla="*/ 63 h 63"/>
                    <a:gd name="T10" fmla="*/ 59 w 97"/>
                    <a:gd name="T11" fmla="*/ 55 h 63"/>
                    <a:gd name="T12" fmla="*/ 34 w 97"/>
                    <a:gd name="T13" fmla="*/ 59 h 63"/>
                    <a:gd name="T14" fmla="*/ 14 w 97"/>
                    <a:gd name="T15" fmla="*/ 44 h 63"/>
                    <a:gd name="T16" fmla="*/ 0 w 97"/>
                    <a:gd name="T17" fmla="*/ 38 h 63"/>
                    <a:gd name="T18" fmla="*/ 0 w 97"/>
                    <a:gd name="T19" fmla="*/ 3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7" h="63">
                      <a:moveTo>
                        <a:pt x="0" y="38"/>
                      </a:moveTo>
                      <a:lnTo>
                        <a:pt x="52" y="32"/>
                      </a:lnTo>
                      <a:lnTo>
                        <a:pt x="72" y="8"/>
                      </a:lnTo>
                      <a:lnTo>
                        <a:pt x="97" y="0"/>
                      </a:lnTo>
                      <a:lnTo>
                        <a:pt x="82" y="63"/>
                      </a:lnTo>
                      <a:lnTo>
                        <a:pt x="59" y="55"/>
                      </a:lnTo>
                      <a:lnTo>
                        <a:pt x="34" y="59"/>
                      </a:lnTo>
                      <a:lnTo>
                        <a:pt x="14" y="44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3" name="Freeform 31"/>
                <p:cNvSpPr>
                  <a:spLocks/>
                </p:cNvSpPr>
                <p:nvPr/>
              </p:nvSpPr>
              <p:spPr bwMode="auto">
                <a:xfrm>
                  <a:off x="1166" y="2638"/>
                  <a:ext cx="7" cy="39"/>
                </a:xfrm>
                <a:custGeom>
                  <a:avLst/>
                  <a:gdLst>
                    <a:gd name="T0" fmla="*/ 11 w 15"/>
                    <a:gd name="T1" fmla="*/ 0 h 78"/>
                    <a:gd name="T2" fmla="*/ 1 w 15"/>
                    <a:gd name="T3" fmla="*/ 31 h 78"/>
                    <a:gd name="T4" fmla="*/ 0 w 15"/>
                    <a:gd name="T5" fmla="*/ 78 h 78"/>
                    <a:gd name="T6" fmla="*/ 9 w 15"/>
                    <a:gd name="T7" fmla="*/ 57 h 78"/>
                    <a:gd name="T8" fmla="*/ 15 w 15"/>
                    <a:gd name="T9" fmla="*/ 23 h 78"/>
                    <a:gd name="T10" fmla="*/ 11 w 15"/>
                    <a:gd name="T11" fmla="*/ 0 h 78"/>
                    <a:gd name="T12" fmla="*/ 11 w 15"/>
                    <a:gd name="T1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78">
                      <a:moveTo>
                        <a:pt x="11" y="0"/>
                      </a:moveTo>
                      <a:lnTo>
                        <a:pt x="1" y="31"/>
                      </a:lnTo>
                      <a:lnTo>
                        <a:pt x="0" y="78"/>
                      </a:lnTo>
                      <a:lnTo>
                        <a:pt x="9" y="57"/>
                      </a:lnTo>
                      <a:lnTo>
                        <a:pt x="15" y="23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4" name="Freeform 32"/>
                <p:cNvSpPr>
                  <a:spLocks/>
                </p:cNvSpPr>
                <p:nvPr/>
              </p:nvSpPr>
              <p:spPr bwMode="auto">
                <a:xfrm>
                  <a:off x="1007" y="2599"/>
                  <a:ext cx="179" cy="261"/>
                </a:xfrm>
                <a:custGeom>
                  <a:avLst/>
                  <a:gdLst>
                    <a:gd name="T0" fmla="*/ 297 w 358"/>
                    <a:gd name="T1" fmla="*/ 192 h 523"/>
                    <a:gd name="T2" fmla="*/ 276 w 358"/>
                    <a:gd name="T3" fmla="*/ 230 h 523"/>
                    <a:gd name="T4" fmla="*/ 268 w 358"/>
                    <a:gd name="T5" fmla="*/ 255 h 523"/>
                    <a:gd name="T6" fmla="*/ 240 w 358"/>
                    <a:gd name="T7" fmla="*/ 278 h 523"/>
                    <a:gd name="T8" fmla="*/ 171 w 358"/>
                    <a:gd name="T9" fmla="*/ 278 h 523"/>
                    <a:gd name="T10" fmla="*/ 124 w 358"/>
                    <a:gd name="T11" fmla="*/ 249 h 523"/>
                    <a:gd name="T12" fmla="*/ 91 w 358"/>
                    <a:gd name="T13" fmla="*/ 211 h 523"/>
                    <a:gd name="T14" fmla="*/ 57 w 358"/>
                    <a:gd name="T15" fmla="*/ 186 h 523"/>
                    <a:gd name="T16" fmla="*/ 34 w 358"/>
                    <a:gd name="T17" fmla="*/ 141 h 523"/>
                    <a:gd name="T18" fmla="*/ 25 w 358"/>
                    <a:gd name="T19" fmla="*/ 80 h 523"/>
                    <a:gd name="T20" fmla="*/ 23 w 358"/>
                    <a:gd name="T21" fmla="*/ 0 h 523"/>
                    <a:gd name="T22" fmla="*/ 17 w 358"/>
                    <a:gd name="T23" fmla="*/ 23 h 523"/>
                    <a:gd name="T24" fmla="*/ 0 w 358"/>
                    <a:gd name="T25" fmla="*/ 34 h 523"/>
                    <a:gd name="T26" fmla="*/ 17 w 358"/>
                    <a:gd name="T27" fmla="*/ 72 h 523"/>
                    <a:gd name="T28" fmla="*/ 19 w 358"/>
                    <a:gd name="T29" fmla="*/ 95 h 523"/>
                    <a:gd name="T30" fmla="*/ 17 w 358"/>
                    <a:gd name="T31" fmla="*/ 116 h 523"/>
                    <a:gd name="T32" fmla="*/ 44 w 358"/>
                    <a:gd name="T33" fmla="*/ 175 h 523"/>
                    <a:gd name="T34" fmla="*/ 65 w 358"/>
                    <a:gd name="T35" fmla="*/ 259 h 523"/>
                    <a:gd name="T36" fmla="*/ 70 w 358"/>
                    <a:gd name="T37" fmla="*/ 274 h 523"/>
                    <a:gd name="T38" fmla="*/ 67 w 358"/>
                    <a:gd name="T39" fmla="*/ 219 h 523"/>
                    <a:gd name="T40" fmla="*/ 91 w 358"/>
                    <a:gd name="T41" fmla="*/ 245 h 523"/>
                    <a:gd name="T42" fmla="*/ 143 w 358"/>
                    <a:gd name="T43" fmla="*/ 291 h 523"/>
                    <a:gd name="T44" fmla="*/ 154 w 358"/>
                    <a:gd name="T45" fmla="*/ 356 h 523"/>
                    <a:gd name="T46" fmla="*/ 198 w 358"/>
                    <a:gd name="T47" fmla="*/ 422 h 523"/>
                    <a:gd name="T48" fmla="*/ 175 w 358"/>
                    <a:gd name="T49" fmla="*/ 418 h 523"/>
                    <a:gd name="T50" fmla="*/ 207 w 358"/>
                    <a:gd name="T51" fmla="*/ 462 h 523"/>
                    <a:gd name="T52" fmla="*/ 257 w 358"/>
                    <a:gd name="T53" fmla="*/ 523 h 523"/>
                    <a:gd name="T54" fmla="*/ 272 w 358"/>
                    <a:gd name="T55" fmla="*/ 405 h 523"/>
                    <a:gd name="T56" fmla="*/ 238 w 358"/>
                    <a:gd name="T57" fmla="*/ 422 h 523"/>
                    <a:gd name="T58" fmla="*/ 249 w 358"/>
                    <a:gd name="T59" fmla="*/ 337 h 523"/>
                    <a:gd name="T60" fmla="*/ 287 w 358"/>
                    <a:gd name="T61" fmla="*/ 255 h 523"/>
                    <a:gd name="T62" fmla="*/ 300 w 358"/>
                    <a:gd name="T63" fmla="*/ 234 h 523"/>
                    <a:gd name="T64" fmla="*/ 333 w 358"/>
                    <a:gd name="T65" fmla="*/ 185 h 523"/>
                    <a:gd name="T66" fmla="*/ 350 w 358"/>
                    <a:gd name="T67" fmla="*/ 148 h 523"/>
                    <a:gd name="T68" fmla="*/ 358 w 358"/>
                    <a:gd name="T69" fmla="*/ 110 h 523"/>
                    <a:gd name="T70" fmla="*/ 339 w 358"/>
                    <a:gd name="T71" fmla="*/ 158 h 523"/>
                    <a:gd name="T72" fmla="*/ 325 w 358"/>
                    <a:gd name="T73" fmla="*/ 186 h 523"/>
                    <a:gd name="T74" fmla="*/ 287 w 358"/>
                    <a:gd name="T75" fmla="*/ 245 h 523"/>
                    <a:gd name="T76" fmla="*/ 297 w 358"/>
                    <a:gd name="T77" fmla="*/ 192 h 523"/>
                    <a:gd name="T78" fmla="*/ 297 w 358"/>
                    <a:gd name="T79" fmla="*/ 192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8" h="523">
                      <a:moveTo>
                        <a:pt x="297" y="192"/>
                      </a:moveTo>
                      <a:lnTo>
                        <a:pt x="276" y="230"/>
                      </a:lnTo>
                      <a:lnTo>
                        <a:pt x="268" y="255"/>
                      </a:lnTo>
                      <a:lnTo>
                        <a:pt x="240" y="278"/>
                      </a:lnTo>
                      <a:lnTo>
                        <a:pt x="171" y="278"/>
                      </a:lnTo>
                      <a:lnTo>
                        <a:pt x="124" y="249"/>
                      </a:lnTo>
                      <a:lnTo>
                        <a:pt x="91" y="211"/>
                      </a:lnTo>
                      <a:lnTo>
                        <a:pt x="57" y="186"/>
                      </a:lnTo>
                      <a:lnTo>
                        <a:pt x="34" y="141"/>
                      </a:lnTo>
                      <a:lnTo>
                        <a:pt x="25" y="80"/>
                      </a:lnTo>
                      <a:lnTo>
                        <a:pt x="23" y="0"/>
                      </a:lnTo>
                      <a:lnTo>
                        <a:pt x="17" y="23"/>
                      </a:lnTo>
                      <a:lnTo>
                        <a:pt x="0" y="34"/>
                      </a:lnTo>
                      <a:lnTo>
                        <a:pt x="17" y="72"/>
                      </a:lnTo>
                      <a:lnTo>
                        <a:pt x="19" y="95"/>
                      </a:lnTo>
                      <a:lnTo>
                        <a:pt x="17" y="116"/>
                      </a:lnTo>
                      <a:lnTo>
                        <a:pt x="44" y="175"/>
                      </a:lnTo>
                      <a:lnTo>
                        <a:pt x="65" y="259"/>
                      </a:lnTo>
                      <a:lnTo>
                        <a:pt x="70" y="274"/>
                      </a:lnTo>
                      <a:lnTo>
                        <a:pt x="67" y="219"/>
                      </a:lnTo>
                      <a:lnTo>
                        <a:pt x="91" y="245"/>
                      </a:lnTo>
                      <a:lnTo>
                        <a:pt x="143" y="291"/>
                      </a:lnTo>
                      <a:lnTo>
                        <a:pt x="154" y="356"/>
                      </a:lnTo>
                      <a:lnTo>
                        <a:pt x="198" y="422"/>
                      </a:lnTo>
                      <a:lnTo>
                        <a:pt x="175" y="418"/>
                      </a:lnTo>
                      <a:lnTo>
                        <a:pt x="207" y="462"/>
                      </a:lnTo>
                      <a:lnTo>
                        <a:pt x="257" y="523"/>
                      </a:lnTo>
                      <a:lnTo>
                        <a:pt x="272" y="405"/>
                      </a:lnTo>
                      <a:lnTo>
                        <a:pt x="238" y="422"/>
                      </a:lnTo>
                      <a:lnTo>
                        <a:pt x="249" y="337"/>
                      </a:lnTo>
                      <a:lnTo>
                        <a:pt x="287" y="255"/>
                      </a:lnTo>
                      <a:lnTo>
                        <a:pt x="300" y="234"/>
                      </a:lnTo>
                      <a:lnTo>
                        <a:pt x="333" y="185"/>
                      </a:lnTo>
                      <a:lnTo>
                        <a:pt x="350" y="148"/>
                      </a:lnTo>
                      <a:lnTo>
                        <a:pt x="358" y="110"/>
                      </a:lnTo>
                      <a:lnTo>
                        <a:pt x="339" y="158"/>
                      </a:lnTo>
                      <a:lnTo>
                        <a:pt x="325" y="186"/>
                      </a:lnTo>
                      <a:lnTo>
                        <a:pt x="287" y="245"/>
                      </a:lnTo>
                      <a:lnTo>
                        <a:pt x="297" y="192"/>
                      </a:lnTo>
                      <a:lnTo>
                        <a:pt x="297" y="19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5" name="Freeform 33"/>
                <p:cNvSpPr>
                  <a:spLocks/>
                </p:cNvSpPr>
                <p:nvPr/>
              </p:nvSpPr>
              <p:spPr bwMode="auto">
                <a:xfrm>
                  <a:off x="1141" y="2715"/>
                  <a:ext cx="15" cy="86"/>
                </a:xfrm>
                <a:custGeom>
                  <a:avLst/>
                  <a:gdLst>
                    <a:gd name="T0" fmla="*/ 21 w 31"/>
                    <a:gd name="T1" fmla="*/ 13 h 171"/>
                    <a:gd name="T2" fmla="*/ 21 w 31"/>
                    <a:gd name="T3" fmla="*/ 91 h 171"/>
                    <a:gd name="T4" fmla="*/ 0 w 31"/>
                    <a:gd name="T5" fmla="*/ 171 h 171"/>
                    <a:gd name="T6" fmla="*/ 29 w 31"/>
                    <a:gd name="T7" fmla="*/ 108 h 171"/>
                    <a:gd name="T8" fmla="*/ 29 w 31"/>
                    <a:gd name="T9" fmla="*/ 31 h 171"/>
                    <a:gd name="T10" fmla="*/ 31 w 31"/>
                    <a:gd name="T11" fmla="*/ 0 h 171"/>
                    <a:gd name="T12" fmla="*/ 21 w 31"/>
                    <a:gd name="T13" fmla="*/ 13 h 171"/>
                    <a:gd name="T14" fmla="*/ 21 w 31"/>
                    <a:gd name="T15" fmla="*/ 1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71">
                      <a:moveTo>
                        <a:pt x="21" y="13"/>
                      </a:moveTo>
                      <a:lnTo>
                        <a:pt x="21" y="91"/>
                      </a:lnTo>
                      <a:lnTo>
                        <a:pt x="0" y="171"/>
                      </a:lnTo>
                      <a:lnTo>
                        <a:pt x="29" y="108"/>
                      </a:lnTo>
                      <a:lnTo>
                        <a:pt x="29" y="31"/>
                      </a:lnTo>
                      <a:lnTo>
                        <a:pt x="31" y="0"/>
                      </a:lnTo>
                      <a:lnTo>
                        <a:pt x="21" y="13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6" name="Freeform 34"/>
                <p:cNvSpPr>
                  <a:spLocks/>
                </p:cNvSpPr>
                <p:nvPr/>
              </p:nvSpPr>
              <p:spPr bwMode="auto">
                <a:xfrm>
                  <a:off x="1015" y="2494"/>
                  <a:ext cx="179" cy="158"/>
                </a:xfrm>
                <a:custGeom>
                  <a:avLst/>
                  <a:gdLst>
                    <a:gd name="T0" fmla="*/ 33 w 360"/>
                    <a:gd name="T1" fmla="*/ 139 h 318"/>
                    <a:gd name="T2" fmla="*/ 38 w 360"/>
                    <a:gd name="T3" fmla="*/ 103 h 318"/>
                    <a:gd name="T4" fmla="*/ 54 w 360"/>
                    <a:gd name="T5" fmla="*/ 72 h 318"/>
                    <a:gd name="T6" fmla="*/ 52 w 360"/>
                    <a:gd name="T7" fmla="*/ 63 h 318"/>
                    <a:gd name="T8" fmla="*/ 74 w 360"/>
                    <a:gd name="T9" fmla="*/ 44 h 318"/>
                    <a:gd name="T10" fmla="*/ 112 w 360"/>
                    <a:gd name="T11" fmla="*/ 36 h 318"/>
                    <a:gd name="T12" fmla="*/ 147 w 360"/>
                    <a:gd name="T13" fmla="*/ 46 h 318"/>
                    <a:gd name="T14" fmla="*/ 202 w 360"/>
                    <a:gd name="T15" fmla="*/ 93 h 318"/>
                    <a:gd name="T16" fmla="*/ 251 w 360"/>
                    <a:gd name="T17" fmla="*/ 112 h 318"/>
                    <a:gd name="T18" fmla="*/ 289 w 360"/>
                    <a:gd name="T19" fmla="*/ 120 h 318"/>
                    <a:gd name="T20" fmla="*/ 320 w 360"/>
                    <a:gd name="T21" fmla="*/ 135 h 318"/>
                    <a:gd name="T22" fmla="*/ 335 w 360"/>
                    <a:gd name="T23" fmla="*/ 177 h 318"/>
                    <a:gd name="T24" fmla="*/ 343 w 360"/>
                    <a:gd name="T25" fmla="*/ 240 h 318"/>
                    <a:gd name="T26" fmla="*/ 343 w 360"/>
                    <a:gd name="T27" fmla="*/ 318 h 318"/>
                    <a:gd name="T28" fmla="*/ 348 w 360"/>
                    <a:gd name="T29" fmla="*/ 274 h 318"/>
                    <a:gd name="T30" fmla="*/ 360 w 360"/>
                    <a:gd name="T31" fmla="*/ 245 h 318"/>
                    <a:gd name="T32" fmla="*/ 360 w 360"/>
                    <a:gd name="T33" fmla="*/ 202 h 318"/>
                    <a:gd name="T34" fmla="*/ 329 w 360"/>
                    <a:gd name="T35" fmla="*/ 122 h 318"/>
                    <a:gd name="T36" fmla="*/ 236 w 360"/>
                    <a:gd name="T37" fmla="*/ 74 h 318"/>
                    <a:gd name="T38" fmla="*/ 183 w 360"/>
                    <a:gd name="T39" fmla="*/ 23 h 318"/>
                    <a:gd name="T40" fmla="*/ 99 w 360"/>
                    <a:gd name="T41" fmla="*/ 0 h 318"/>
                    <a:gd name="T42" fmla="*/ 59 w 360"/>
                    <a:gd name="T43" fmla="*/ 31 h 318"/>
                    <a:gd name="T44" fmla="*/ 44 w 360"/>
                    <a:gd name="T45" fmla="*/ 52 h 318"/>
                    <a:gd name="T46" fmla="*/ 27 w 360"/>
                    <a:gd name="T47" fmla="*/ 78 h 318"/>
                    <a:gd name="T48" fmla="*/ 6 w 360"/>
                    <a:gd name="T49" fmla="*/ 185 h 318"/>
                    <a:gd name="T50" fmla="*/ 0 w 360"/>
                    <a:gd name="T51" fmla="*/ 232 h 318"/>
                    <a:gd name="T52" fmla="*/ 10 w 360"/>
                    <a:gd name="T53" fmla="*/ 215 h 318"/>
                    <a:gd name="T54" fmla="*/ 14 w 360"/>
                    <a:gd name="T55" fmla="*/ 179 h 318"/>
                    <a:gd name="T56" fmla="*/ 33 w 360"/>
                    <a:gd name="T57" fmla="*/ 139 h 318"/>
                    <a:gd name="T58" fmla="*/ 33 w 360"/>
                    <a:gd name="T59" fmla="*/ 139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60" h="318">
                      <a:moveTo>
                        <a:pt x="33" y="139"/>
                      </a:moveTo>
                      <a:lnTo>
                        <a:pt x="38" y="103"/>
                      </a:lnTo>
                      <a:lnTo>
                        <a:pt x="54" y="72"/>
                      </a:lnTo>
                      <a:lnTo>
                        <a:pt x="52" y="63"/>
                      </a:lnTo>
                      <a:lnTo>
                        <a:pt x="74" y="44"/>
                      </a:lnTo>
                      <a:lnTo>
                        <a:pt x="112" y="36"/>
                      </a:lnTo>
                      <a:lnTo>
                        <a:pt x="147" y="46"/>
                      </a:lnTo>
                      <a:lnTo>
                        <a:pt x="202" y="93"/>
                      </a:lnTo>
                      <a:lnTo>
                        <a:pt x="251" y="112"/>
                      </a:lnTo>
                      <a:lnTo>
                        <a:pt x="289" y="120"/>
                      </a:lnTo>
                      <a:lnTo>
                        <a:pt x="320" y="135"/>
                      </a:lnTo>
                      <a:lnTo>
                        <a:pt x="335" y="177"/>
                      </a:lnTo>
                      <a:lnTo>
                        <a:pt x="343" y="240"/>
                      </a:lnTo>
                      <a:lnTo>
                        <a:pt x="343" y="318"/>
                      </a:lnTo>
                      <a:lnTo>
                        <a:pt x="348" y="274"/>
                      </a:lnTo>
                      <a:lnTo>
                        <a:pt x="360" y="245"/>
                      </a:lnTo>
                      <a:lnTo>
                        <a:pt x="360" y="202"/>
                      </a:lnTo>
                      <a:lnTo>
                        <a:pt x="329" y="122"/>
                      </a:lnTo>
                      <a:lnTo>
                        <a:pt x="236" y="74"/>
                      </a:lnTo>
                      <a:lnTo>
                        <a:pt x="183" y="23"/>
                      </a:lnTo>
                      <a:lnTo>
                        <a:pt x="99" y="0"/>
                      </a:lnTo>
                      <a:lnTo>
                        <a:pt x="59" y="31"/>
                      </a:lnTo>
                      <a:lnTo>
                        <a:pt x="44" y="52"/>
                      </a:lnTo>
                      <a:lnTo>
                        <a:pt x="27" y="78"/>
                      </a:lnTo>
                      <a:lnTo>
                        <a:pt x="6" y="185"/>
                      </a:lnTo>
                      <a:lnTo>
                        <a:pt x="0" y="232"/>
                      </a:lnTo>
                      <a:lnTo>
                        <a:pt x="10" y="215"/>
                      </a:lnTo>
                      <a:lnTo>
                        <a:pt x="14" y="179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7" name="Freeform 35"/>
                <p:cNvSpPr>
                  <a:spLocks/>
                </p:cNvSpPr>
                <p:nvPr/>
              </p:nvSpPr>
              <p:spPr bwMode="auto">
                <a:xfrm>
                  <a:off x="1051" y="2592"/>
                  <a:ext cx="31" cy="11"/>
                </a:xfrm>
                <a:custGeom>
                  <a:avLst/>
                  <a:gdLst>
                    <a:gd name="T0" fmla="*/ 0 w 62"/>
                    <a:gd name="T1" fmla="*/ 15 h 23"/>
                    <a:gd name="T2" fmla="*/ 11 w 62"/>
                    <a:gd name="T3" fmla="*/ 23 h 23"/>
                    <a:gd name="T4" fmla="*/ 22 w 62"/>
                    <a:gd name="T5" fmla="*/ 23 h 23"/>
                    <a:gd name="T6" fmla="*/ 45 w 62"/>
                    <a:gd name="T7" fmla="*/ 23 h 23"/>
                    <a:gd name="T8" fmla="*/ 57 w 62"/>
                    <a:gd name="T9" fmla="*/ 23 h 23"/>
                    <a:gd name="T10" fmla="*/ 62 w 62"/>
                    <a:gd name="T11" fmla="*/ 17 h 23"/>
                    <a:gd name="T12" fmla="*/ 55 w 62"/>
                    <a:gd name="T13" fmla="*/ 6 h 23"/>
                    <a:gd name="T14" fmla="*/ 34 w 62"/>
                    <a:gd name="T15" fmla="*/ 0 h 23"/>
                    <a:gd name="T16" fmla="*/ 9 w 62"/>
                    <a:gd name="T17" fmla="*/ 6 h 23"/>
                    <a:gd name="T18" fmla="*/ 0 w 62"/>
                    <a:gd name="T19" fmla="*/ 15 h 23"/>
                    <a:gd name="T20" fmla="*/ 0 w 62"/>
                    <a:gd name="T21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23">
                      <a:moveTo>
                        <a:pt x="0" y="15"/>
                      </a:moveTo>
                      <a:lnTo>
                        <a:pt x="11" y="23"/>
                      </a:lnTo>
                      <a:lnTo>
                        <a:pt x="22" y="23"/>
                      </a:lnTo>
                      <a:lnTo>
                        <a:pt x="45" y="23"/>
                      </a:lnTo>
                      <a:lnTo>
                        <a:pt x="57" y="23"/>
                      </a:lnTo>
                      <a:lnTo>
                        <a:pt x="62" y="17"/>
                      </a:lnTo>
                      <a:lnTo>
                        <a:pt x="55" y="6"/>
                      </a:lnTo>
                      <a:lnTo>
                        <a:pt x="34" y="0"/>
                      </a:lnTo>
                      <a:lnTo>
                        <a:pt x="9" y="6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8" name="Freeform 36"/>
                <p:cNvSpPr>
                  <a:spLocks/>
                </p:cNvSpPr>
                <p:nvPr/>
              </p:nvSpPr>
              <p:spPr bwMode="auto">
                <a:xfrm>
                  <a:off x="1132" y="2590"/>
                  <a:ext cx="27" cy="11"/>
                </a:xfrm>
                <a:custGeom>
                  <a:avLst/>
                  <a:gdLst>
                    <a:gd name="T0" fmla="*/ 2 w 55"/>
                    <a:gd name="T1" fmla="*/ 23 h 23"/>
                    <a:gd name="T2" fmla="*/ 15 w 55"/>
                    <a:gd name="T3" fmla="*/ 21 h 23"/>
                    <a:gd name="T4" fmla="*/ 40 w 55"/>
                    <a:gd name="T5" fmla="*/ 17 h 23"/>
                    <a:gd name="T6" fmla="*/ 48 w 55"/>
                    <a:gd name="T7" fmla="*/ 15 h 23"/>
                    <a:gd name="T8" fmla="*/ 55 w 55"/>
                    <a:gd name="T9" fmla="*/ 8 h 23"/>
                    <a:gd name="T10" fmla="*/ 44 w 55"/>
                    <a:gd name="T11" fmla="*/ 0 h 23"/>
                    <a:gd name="T12" fmla="*/ 23 w 55"/>
                    <a:gd name="T13" fmla="*/ 0 h 23"/>
                    <a:gd name="T14" fmla="*/ 4 w 55"/>
                    <a:gd name="T15" fmla="*/ 10 h 23"/>
                    <a:gd name="T16" fmla="*/ 0 w 55"/>
                    <a:gd name="T17" fmla="*/ 17 h 23"/>
                    <a:gd name="T18" fmla="*/ 2 w 55"/>
                    <a:gd name="T19" fmla="*/ 23 h 23"/>
                    <a:gd name="T20" fmla="*/ 2 w 55"/>
                    <a:gd name="T2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" h="23">
                      <a:moveTo>
                        <a:pt x="2" y="23"/>
                      </a:moveTo>
                      <a:lnTo>
                        <a:pt x="15" y="21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5" y="8"/>
                      </a:lnTo>
                      <a:lnTo>
                        <a:pt x="44" y="0"/>
                      </a:lnTo>
                      <a:lnTo>
                        <a:pt x="23" y="0"/>
                      </a:lnTo>
                      <a:lnTo>
                        <a:pt x="4" y="10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69" name="Freeform 37"/>
                <p:cNvSpPr>
                  <a:spLocks/>
                </p:cNvSpPr>
                <p:nvPr/>
              </p:nvSpPr>
              <p:spPr bwMode="auto">
                <a:xfrm>
                  <a:off x="1020" y="2519"/>
                  <a:ext cx="122" cy="217"/>
                </a:xfrm>
                <a:custGeom>
                  <a:avLst/>
                  <a:gdLst>
                    <a:gd name="T0" fmla="*/ 125 w 243"/>
                    <a:gd name="T1" fmla="*/ 3 h 433"/>
                    <a:gd name="T2" fmla="*/ 167 w 243"/>
                    <a:gd name="T3" fmla="*/ 74 h 433"/>
                    <a:gd name="T4" fmla="*/ 192 w 243"/>
                    <a:gd name="T5" fmla="*/ 121 h 433"/>
                    <a:gd name="T6" fmla="*/ 199 w 243"/>
                    <a:gd name="T7" fmla="*/ 152 h 433"/>
                    <a:gd name="T8" fmla="*/ 197 w 243"/>
                    <a:gd name="T9" fmla="*/ 211 h 433"/>
                    <a:gd name="T10" fmla="*/ 203 w 243"/>
                    <a:gd name="T11" fmla="*/ 254 h 433"/>
                    <a:gd name="T12" fmla="*/ 178 w 243"/>
                    <a:gd name="T13" fmla="*/ 262 h 433"/>
                    <a:gd name="T14" fmla="*/ 140 w 243"/>
                    <a:gd name="T15" fmla="*/ 260 h 433"/>
                    <a:gd name="T16" fmla="*/ 135 w 243"/>
                    <a:gd name="T17" fmla="*/ 233 h 433"/>
                    <a:gd name="T18" fmla="*/ 102 w 243"/>
                    <a:gd name="T19" fmla="*/ 239 h 433"/>
                    <a:gd name="T20" fmla="*/ 93 w 243"/>
                    <a:gd name="T21" fmla="*/ 285 h 433"/>
                    <a:gd name="T22" fmla="*/ 146 w 243"/>
                    <a:gd name="T23" fmla="*/ 281 h 433"/>
                    <a:gd name="T24" fmla="*/ 186 w 243"/>
                    <a:gd name="T25" fmla="*/ 294 h 433"/>
                    <a:gd name="T26" fmla="*/ 192 w 243"/>
                    <a:gd name="T27" fmla="*/ 302 h 433"/>
                    <a:gd name="T28" fmla="*/ 139 w 243"/>
                    <a:gd name="T29" fmla="*/ 311 h 433"/>
                    <a:gd name="T30" fmla="*/ 102 w 243"/>
                    <a:gd name="T31" fmla="*/ 304 h 433"/>
                    <a:gd name="T32" fmla="*/ 91 w 243"/>
                    <a:gd name="T33" fmla="*/ 334 h 433"/>
                    <a:gd name="T34" fmla="*/ 121 w 243"/>
                    <a:gd name="T35" fmla="*/ 328 h 433"/>
                    <a:gd name="T36" fmla="*/ 182 w 243"/>
                    <a:gd name="T37" fmla="*/ 347 h 433"/>
                    <a:gd name="T38" fmla="*/ 159 w 243"/>
                    <a:gd name="T39" fmla="*/ 370 h 433"/>
                    <a:gd name="T40" fmla="*/ 220 w 243"/>
                    <a:gd name="T41" fmla="*/ 376 h 433"/>
                    <a:gd name="T42" fmla="*/ 241 w 243"/>
                    <a:gd name="T43" fmla="*/ 408 h 433"/>
                    <a:gd name="T44" fmla="*/ 152 w 243"/>
                    <a:gd name="T45" fmla="*/ 433 h 433"/>
                    <a:gd name="T46" fmla="*/ 68 w 243"/>
                    <a:gd name="T47" fmla="*/ 361 h 433"/>
                    <a:gd name="T48" fmla="*/ 5 w 243"/>
                    <a:gd name="T49" fmla="*/ 283 h 433"/>
                    <a:gd name="T50" fmla="*/ 38 w 243"/>
                    <a:gd name="T51" fmla="*/ 167 h 433"/>
                    <a:gd name="T52" fmla="*/ 83 w 243"/>
                    <a:gd name="T53" fmla="*/ 174 h 433"/>
                    <a:gd name="T54" fmla="*/ 108 w 243"/>
                    <a:gd name="T55" fmla="*/ 186 h 433"/>
                    <a:gd name="T56" fmla="*/ 72 w 243"/>
                    <a:gd name="T57" fmla="*/ 186 h 433"/>
                    <a:gd name="T58" fmla="*/ 102 w 243"/>
                    <a:gd name="T59" fmla="*/ 195 h 433"/>
                    <a:gd name="T60" fmla="*/ 131 w 243"/>
                    <a:gd name="T61" fmla="*/ 180 h 433"/>
                    <a:gd name="T62" fmla="*/ 146 w 243"/>
                    <a:gd name="T63" fmla="*/ 167 h 433"/>
                    <a:gd name="T64" fmla="*/ 121 w 243"/>
                    <a:gd name="T65" fmla="*/ 135 h 433"/>
                    <a:gd name="T66" fmla="*/ 152 w 243"/>
                    <a:gd name="T67" fmla="*/ 119 h 433"/>
                    <a:gd name="T68" fmla="*/ 42 w 243"/>
                    <a:gd name="T69" fmla="*/ 100 h 433"/>
                    <a:gd name="T70" fmla="*/ 45 w 243"/>
                    <a:gd name="T71" fmla="*/ 30 h 433"/>
                    <a:gd name="T72" fmla="*/ 95 w 243"/>
                    <a:gd name="T73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43" h="433">
                      <a:moveTo>
                        <a:pt x="95" y="0"/>
                      </a:moveTo>
                      <a:lnTo>
                        <a:pt x="125" y="3"/>
                      </a:lnTo>
                      <a:lnTo>
                        <a:pt x="140" y="24"/>
                      </a:lnTo>
                      <a:lnTo>
                        <a:pt x="167" y="74"/>
                      </a:lnTo>
                      <a:lnTo>
                        <a:pt x="209" y="102"/>
                      </a:lnTo>
                      <a:lnTo>
                        <a:pt x="192" y="121"/>
                      </a:lnTo>
                      <a:lnTo>
                        <a:pt x="190" y="138"/>
                      </a:lnTo>
                      <a:lnTo>
                        <a:pt x="199" y="152"/>
                      </a:lnTo>
                      <a:lnTo>
                        <a:pt x="194" y="167"/>
                      </a:lnTo>
                      <a:lnTo>
                        <a:pt x="197" y="211"/>
                      </a:lnTo>
                      <a:lnTo>
                        <a:pt x="207" y="226"/>
                      </a:lnTo>
                      <a:lnTo>
                        <a:pt x="203" y="254"/>
                      </a:lnTo>
                      <a:lnTo>
                        <a:pt x="194" y="262"/>
                      </a:lnTo>
                      <a:lnTo>
                        <a:pt x="178" y="262"/>
                      </a:lnTo>
                      <a:lnTo>
                        <a:pt x="165" y="250"/>
                      </a:lnTo>
                      <a:lnTo>
                        <a:pt x="140" y="260"/>
                      </a:lnTo>
                      <a:lnTo>
                        <a:pt x="129" y="247"/>
                      </a:lnTo>
                      <a:lnTo>
                        <a:pt x="135" y="233"/>
                      </a:lnTo>
                      <a:lnTo>
                        <a:pt x="137" y="220"/>
                      </a:lnTo>
                      <a:lnTo>
                        <a:pt x="102" y="239"/>
                      </a:lnTo>
                      <a:lnTo>
                        <a:pt x="72" y="294"/>
                      </a:lnTo>
                      <a:lnTo>
                        <a:pt x="93" y="285"/>
                      </a:lnTo>
                      <a:lnTo>
                        <a:pt x="118" y="260"/>
                      </a:lnTo>
                      <a:lnTo>
                        <a:pt x="146" y="281"/>
                      </a:lnTo>
                      <a:lnTo>
                        <a:pt x="167" y="281"/>
                      </a:lnTo>
                      <a:lnTo>
                        <a:pt x="186" y="294"/>
                      </a:lnTo>
                      <a:lnTo>
                        <a:pt x="203" y="294"/>
                      </a:lnTo>
                      <a:lnTo>
                        <a:pt x="192" y="302"/>
                      </a:lnTo>
                      <a:lnTo>
                        <a:pt x="173" y="300"/>
                      </a:lnTo>
                      <a:lnTo>
                        <a:pt x="139" y="311"/>
                      </a:lnTo>
                      <a:lnTo>
                        <a:pt x="116" y="311"/>
                      </a:lnTo>
                      <a:lnTo>
                        <a:pt x="102" y="304"/>
                      </a:lnTo>
                      <a:lnTo>
                        <a:pt x="91" y="313"/>
                      </a:lnTo>
                      <a:lnTo>
                        <a:pt x="91" y="334"/>
                      </a:lnTo>
                      <a:lnTo>
                        <a:pt x="104" y="326"/>
                      </a:lnTo>
                      <a:lnTo>
                        <a:pt x="121" y="328"/>
                      </a:lnTo>
                      <a:lnTo>
                        <a:pt x="152" y="344"/>
                      </a:lnTo>
                      <a:lnTo>
                        <a:pt x="182" y="347"/>
                      </a:lnTo>
                      <a:lnTo>
                        <a:pt x="148" y="351"/>
                      </a:lnTo>
                      <a:lnTo>
                        <a:pt x="159" y="370"/>
                      </a:lnTo>
                      <a:lnTo>
                        <a:pt x="188" y="382"/>
                      </a:lnTo>
                      <a:lnTo>
                        <a:pt x="220" y="376"/>
                      </a:lnTo>
                      <a:lnTo>
                        <a:pt x="243" y="384"/>
                      </a:lnTo>
                      <a:lnTo>
                        <a:pt x="241" y="408"/>
                      </a:lnTo>
                      <a:lnTo>
                        <a:pt x="209" y="431"/>
                      </a:lnTo>
                      <a:lnTo>
                        <a:pt x="152" y="433"/>
                      </a:lnTo>
                      <a:lnTo>
                        <a:pt x="100" y="404"/>
                      </a:lnTo>
                      <a:lnTo>
                        <a:pt x="68" y="361"/>
                      </a:lnTo>
                      <a:lnTo>
                        <a:pt x="32" y="340"/>
                      </a:lnTo>
                      <a:lnTo>
                        <a:pt x="5" y="283"/>
                      </a:lnTo>
                      <a:lnTo>
                        <a:pt x="0" y="169"/>
                      </a:lnTo>
                      <a:lnTo>
                        <a:pt x="38" y="167"/>
                      </a:lnTo>
                      <a:lnTo>
                        <a:pt x="61" y="169"/>
                      </a:lnTo>
                      <a:lnTo>
                        <a:pt x="83" y="174"/>
                      </a:lnTo>
                      <a:lnTo>
                        <a:pt x="110" y="178"/>
                      </a:lnTo>
                      <a:lnTo>
                        <a:pt x="108" y="186"/>
                      </a:lnTo>
                      <a:lnTo>
                        <a:pt x="83" y="188"/>
                      </a:lnTo>
                      <a:lnTo>
                        <a:pt x="72" y="186"/>
                      </a:lnTo>
                      <a:lnTo>
                        <a:pt x="83" y="195"/>
                      </a:lnTo>
                      <a:lnTo>
                        <a:pt x="102" y="195"/>
                      </a:lnTo>
                      <a:lnTo>
                        <a:pt x="121" y="192"/>
                      </a:lnTo>
                      <a:lnTo>
                        <a:pt x="131" y="180"/>
                      </a:lnTo>
                      <a:lnTo>
                        <a:pt x="133" y="173"/>
                      </a:lnTo>
                      <a:lnTo>
                        <a:pt x="146" y="167"/>
                      </a:lnTo>
                      <a:lnTo>
                        <a:pt x="135" y="142"/>
                      </a:lnTo>
                      <a:lnTo>
                        <a:pt x="121" y="135"/>
                      </a:lnTo>
                      <a:lnTo>
                        <a:pt x="154" y="136"/>
                      </a:lnTo>
                      <a:lnTo>
                        <a:pt x="152" y="119"/>
                      </a:lnTo>
                      <a:lnTo>
                        <a:pt x="142" y="110"/>
                      </a:lnTo>
                      <a:lnTo>
                        <a:pt x="42" y="100"/>
                      </a:lnTo>
                      <a:lnTo>
                        <a:pt x="32" y="68"/>
                      </a:lnTo>
                      <a:lnTo>
                        <a:pt x="45" y="30"/>
                      </a:lnTo>
                      <a:lnTo>
                        <a:pt x="70" y="3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0" name="Freeform 38"/>
                <p:cNvSpPr>
                  <a:spLocks/>
                </p:cNvSpPr>
                <p:nvPr/>
              </p:nvSpPr>
              <p:spPr bwMode="auto">
                <a:xfrm>
                  <a:off x="1020" y="2553"/>
                  <a:ext cx="47" cy="54"/>
                </a:xfrm>
                <a:custGeom>
                  <a:avLst/>
                  <a:gdLst>
                    <a:gd name="T0" fmla="*/ 76 w 93"/>
                    <a:gd name="T1" fmla="*/ 32 h 106"/>
                    <a:gd name="T2" fmla="*/ 40 w 93"/>
                    <a:gd name="T3" fmla="*/ 49 h 106"/>
                    <a:gd name="T4" fmla="*/ 34 w 93"/>
                    <a:gd name="T5" fmla="*/ 70 h 106"/>
                    <a:gd name="T6" fmla="*/ 64 w 93"/>
                    <a:gd name="T7" fmla="*/ 61 h 106"/>
                    <a:gd name="T8" fmla="*/ 83 w 93"/>
                    <a:gd name="T9" fmla="*/ 61 h 106"/>
                    <a:gd name="T10" fmla="*/ 93 w 93"/>
                    <a:gd name="T11" fmla="*/ 65 h 106"/>
                    <a:gd name="T12" fmla="*/ 89 w 93"/>
                    <a:gd name="T13" fmla="*/ 68 h 106"/>
                    <a:gd name="T14" fmla="*/ 68 w 93"/>
                    <a:gd name="T15" fmla="*/ 72 h 106"/>
                    <a:gd name="T16" fmla="*/ 49 w 93"/>
                    <a:gd name="T17" fmla="*/ 87 h 106"/>
                    <a:gd name="T18" fmla="*/ 36 w 93"/>
                    <a:gd name="T19" fmla="*/ 103 h 106"/>
                    <a:gd name="T20" fmla="*/ 0 w 93"/>
                    <a:gd name="T21" fmla="*/ 106 h 106"/>
                    <a:gd name="T22" fmla="*/ 5 w 93"/>
                    <a:gd name="T23" fmla="*/ 74 h 106"/>
                    <a:gd name="T24" fmla="*/ 26 w 93"/>
                    <a:gd name="T25" fmla="*/ 28 h 106"/>
                    <a:gd name="T26" fmla="*/ 32 w 93"/>
                    <a:gd name="T27" fmla="*/ 0 h 106"/>
                    <a:gd name="T28" fmla="*/ 76 w 93"/>
                    <a:gd name="T29" fmla="*/ 32 h 106"/>
                    <a:gd name="T30" fmla="*/ 76 w 93"/>
                    <a:gd name="T31" fmla="*/ 3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3" h="106">
                      <a:moveTo>
                        <a:pt x="76" y="32"/>
                      </a:moveTo>
                      <a:lnTo>
                        <a:pt x="40" y="49"/>
                      </a:lnTo>
                      <a:lnTo>
                        <a:pt x="34" y="70"/>
                      </a:lnTo>
                      <a:lnTo>
                        <a:pt x="64" y="61"/>
                      </a:lnTo>
                      <a:lnTo>
                        <a:pt x="83" y="61"/>
                      </a:lnTo>
                      <a:lnTo>
                        <a:pt x="93" y="65"/>
                      </a:lnTo>
                      <a:lnTo>
                        <a:pt x="89" y="68"/>
                      </a:lnTo>
                      <a:lnTo>
                        <a:pt x="68" y="72"/>
                      </a:lnTo>
                      <a:lnTo>
                        <a:pt x="49" y="87"/>
                      </a:lnTo>
                      <a:lnTo>
                        <a:pt x="36" y="103"/>
                      </a:lnTo>
                      <a:lnTo>
                        <a:pt x="0" y="106"/>
                      </a:lnTo>
                      <a:lnTo>
                        <a:pt x="5" y="74"/>
                      </a:lnTo>
                      <a:lnTo>
                        <a:pt x="26" y="28"/>
                      </a:lnTo>
                      <a:lnTo>
                        <a:pt x="32" y="0"/>
                      </a:lnTo>
                      <a:lnTo>
                        <a:pt x="76" y="32"/>
                      </a:lnTo>
                      <a:lnTo>
                        <a:pt x="76" y="32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1" name="Freeform 39"/>
                <p:cNvSpPr>
                  <a:spLocks/>
                </p:cNvSpPr>
                <p:nvPr/>
              </p:nvSpPr>
              <p:spPr bwMode="auto">
                <a:xfrm>
                  <a:off x="1129" y="2633"/>
                  <a:ext cx="6" cy="13"/>
                </a:xfrm>
                <a:custGeom>
                  <a:avLst/>
                  <a:gdLst>
                    <a:gd name="T0" fmla="*/ 2 w 14"/>
                    <a:gd name="T1" fmla="*/ 0 h 24"/>
                    <a:gd name="T2" fmla="*/ 0 w 14"/>
                    <a:gd name="T3" fmla="*/ 24 h 24"/>
                    <a:gd name="T4" fmla="*/ 10 w 14"/>
                    <a:gd name="T5" fmla="*/ 22 h 24"/>
                    <a:gd name="T6" fmla="*/ 14 w 14"/>
                    <a:gd name="T7" fmla="*/ 13 h 24"/>
                    <a:gd name="T8" fmla="*/ 2 w 14"/>
                    <a:gd name="T9" fmla="*/ 0 h 24"/>
                    <a:gd name="T10" fmla="*/ 2 w 14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4">
                      <a:moveTo>
                        <a:pt x="2" y="0"/>
                      </a:moveTo>
                      <a:lnTo>
                        <a:pt x="0" y="24"/>
                      </a:lnTo>
                      <a:lnTo>
                        <a:pt x="10" y="22"/>
                      </a:lnTo>
                      <a:lnTo>
                        <a:pt x="14" y="1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2" name="Freeform 40"/>
                <p:cNvSpPr>
                  <a:spLocks/>
                </p:cNvSpPr>
                <p:nvPr/>
              </p:nvSpPr>
              <p:spPr bwMode="auto">
                <a:xfrm>
                  <a:off x="1127" y="2558"/>
                  <a:ext cx="56" cy="151"/>
                </a:xfrm>
                <a:custGeom>
                  <a:avLst/>
                  <a:gdLst>
                    <a:gd name="T0" fmla="*/ 45 w 112"/>
                    <a:gd name="T1" fmla="*/ 0 h 303"/>
                    <a:gd name="T2" fmla="*/ 9 w 112"/>
                    <a:gd name="T3" fmla="*/ 23 h 303"/>
                    <a:gd name="T4" fmla="*/ 49 w 112"/>
                    <a:gd name="T5" fmla="*/ 8 h 303"/>
                    <a:gd name="T6" fmla="*/ 70 w 112"/>
                    <a:gd name="T7" fmla="*/ 14 h 303"/>
                    <a:gd name="T8" fmla="*/ 93 w 112"/>
                    <a:gd name="T9" fmla="*/ 37 h 303"/>
                    <a:gd name="T10" fmla="*/ 93 w 112"/>
                    <a:gd name="T11" fmla="*/ 46 h 303"/>
                    <a:gd name="T12" fmla="*/ 74 w 112"/>
                    <a:gd name="T13" fmla="*/ 54 h 303"/>
                    <a:gd name="T14" fmla="*/ 87 w 112"/>
                    <a:gd name="T15" fmla="*/ 67 h 303"/>
                    <a:gd name="T16" fmla="*/ 97 w 112"/>
                    <a:gd name="T17" fmla="*/ 73 h 303"/>
                    <a:gd name="T18" fmla="*/ 68 w 112"/>
                    <a:gd name="T19" fmla="*/ 82 h 303"/>
                    <a:gd name="T20" fmla="*/ 45 w 112"/>
                    <a:gd name="T21" fmla="*/ 90 h 303"/>
                    <a:gd name="T22" fmla="*/ 15 w 112"/>
                    <a:gd name="T23" fmla="*/ 92 h 303"/>
                    <a:gd name="T24" fmla="*/ 28 w 112"/>
                    <a:gd name="T25" fmla="*/ 97 h 303"/>
                    <a:gd name="T26" fmla="*/ 40 w 112"/>
                    <a:gd name="T27" fmla="*/ 99 h 303"/>
                    <a:gd name="T28" fmla="*/ 66 w 112"/>
                    <a:gd name="T29" fmla="*/ 92 h 303"/>
                    <a:gd name="T30" fmla="*/ 59 w 112"/>
                    <a:gd name="T31" fmla="*/ 101 h 303"/>
                    <a:gd name="T32" fmla="*/ 41 w 112"/>
                    <a:gd name="T33" fmla="*/ 109 h 303"/>
                    <a:gd name="T34" fmla="*/ 0 w 112"/>
                    <a:gd name="T35" fmla="*/ 105 h 303"/>
                    <a:gd name="T36" fmla="*/ 0 w 112"/>
                    <a:gd name="T37" fmla="*/ 120 h 303"/>
                    <a:gd name="T38" fmla="*/ 30 w 112"/>
                    <a:gd name="T39" fmla="*/ 154 h 303"/>
                    <a:gd name="T40" fmla="*/ 57 w 112"/>
                    <a:gd name="T41" fmla="*/ 177 h 303"/>
                    <a:gd name="T42" fmla="*/ 78 w 112"/>
                    <a:gd name="T43" fmla="*/ 166 h 303"/>
                    <a:gd name="T44" fmla="*/ 87 w 112"/>
                    <a:gd name="T45" fmla="*/ 151 h 303"/>
                    <a:gd name="T46" fmla="*/ 104 w 112"/>
                    <a:gd name="T47" fmla="*/ 153 h 303"/>
                    <a:gd name="T48" fmla="*/ 95 w 112"/>
                    <a:gd name="T49" fmla="*/ 215 h 303"/>
                    <a:gd name="T50" fmla="*/ 57 w 112"/>
                    <a:gd name="T51" fmla="*/ 303 h 303"/>
                    <a:gd name="T52" fmla="*/ 89 w 112"/>
                    <a:gd name="T53" fmla="*/ 251 h 303"/>
                    <a:gd name="T54" fmla="*/ 108 w 112"/>
                    <a:gd name="T55" fmla="*/ 204 h 303"/>
                    <a:gd name="T56" fmla="*/ 112 w 112"/>
                    <a:gd name="T57" fmla="*/ 132 h 303"/>
                    <a:gd name="T58" fmla="*/ 110 w 112"/>
                    <a:gd name="T59" fmla="*/ 69 h 303"/>
                    <a:gd name="T60" fmla="*/ 99 w 112"/>
                    <a:gd name="T61" fmla="*/ 23 h 303"/>
                    <a:gd name="T62" fmla="*/ 85 w 112"/>
                    <a:gd name="T63" fmla="*/ 6 h 303"/>
                    <a:gd name="T64" fmla="*/ 45 w 112"/>
                    <a:gd name="T65" fmla="*/ 0 h 303"/>
                    <a:gd name="T66" fmla="*/ 45 w 112"/>
                    <a:gd name="T67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2" h="303">
                      <a:moveTo>
                        <a:pt x="45" y="0"/>
                      </a:moveTo>
                      <a:lnTo>
                        <a:pt x="9" y="23"/>
                      </a:lnTo>
                      <a:lnTo>
                        <a:pt x="49" y="8"/>
                      </a:lnTo>
                      <a:lnTo>
                        <a:pt x="70" y="14"/>
                      </a:lnTo>
                      <a:lnTo>
                        <a:pt x="93" y="37"/>
                      </a:lnTo>
                      <a:lnTo>
                        <a:pt x="93" y="46"/>
                      </a:lnTo>
                      <a:lnTo>
                        <a:pt x="74" y="54"/>
                      </a:lnTo>
                      <a:lnTo>
                        <a:pt x="87" y="67"/>
                      </a:lnTo>
                      <a:lnTo>
                        <a:pt x="97" y="73"/>
                      </a:lnTo>
                      <a:lnTo>
                        <a:pt x="68" y="82"/>
                      </a:lnTo>
                      <a:lnTo>
                        <a:pt x="45" y="90"/>
                      </a:lnTo>
                      <a:lnTo>
                        <a:pt x="15" y="92"/>
                      </a:lnTo>
                      <a:lnTo>
                        <a:pt x="28" y="97"/>
                      </a:lnTo>
                      <a:lnTo>
                        <a:pt x="40" y="99"/>
                      </a:lnTo>
                      <a:lnTo>
                        <a:pt x="66" y="92"/>
                      </a:lnTo>
                      <a:lnTo>
                        <a:pt x="59" y="101"/>
                      </a:lnTo>
                      <a:lnTo>
                        <a:pt x="41" y="109"/>
                      </a:lnTo>
                      <a:lnTo>
                        <a:pt x="0" y="105"/>
                      </a:lnTo>
                      <a:lnTo>
                        <a:pt x="0" y="120"/>
                      </a:lnTo>
                      <a:lnTo>
                        <a:pt x="30" y="154"/>
                      </a:lnTo>
                      <a:lnTo>
                        <a:pt x="57" y="177"/>
                      </a:lnTo>
                      <a:lnTo>
                        <a:pt x="78" y="166"/>
                      </a:lnTo>
                      <a:lnTo>
                        <a:pt x="87" y="151"/>
                      </a:lnTo>
                      <a:lnTo>
                        <a:pt x="104" y="153"/>
                      </a:lnTo>
                      <a:lnTo>
                        <a:pt x="95" y="215"/>
                      </a:lnTo>
                      <a:lnTo>
                        <a:pt x="57" y="303"/>
                      </a:lnTo>
                      <a:lnTo>
                        <a:pt x="89" y="251"/>
                      </a:lnTo>
                      <a:lnTo>
                        <a:pt x="108" y="204"/>
                      </a:lnTo>
                      <a:lnTo>
                        <a:pt x="112" y="132"/>
                      </a:lnTo>
                      <a:lnTo>
                        <a:pt x="110" y="69"/>
                      </a:lnTo>
                      <a:lnTo>
                        <a:pt x="99" y="23"/>
                      </a:lnTo>
                      <a:lnTo>
                        <a:pt x="85" y="6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3" name="Freeform 41"/>
                <p:cNvSpPr>
                  <a:spLocks/>
                </p:cNvSpPr>
                <p:nvPr/>
              </p:nvSpPr>
              <p:spPr bwMode="auto">
                <a:xfrm>
                  <a:off x="1042" y="2715"/>
                  <a:ext cx="48" cy="85"/>
                </a:xfrm>
                <a:custGeom>
                  <a:avLst/>
                  <a:gdLst>
                    <a:gd name="T0" fmla="*/ 0 w 96"/>
                    <a:gd name="T1" fmla="*/ 0 h 169"/>
                    <a:gd name="T2" fmla="*/ 40 w 96"/>
                    <a:gd name="T3" fmla="*/ 40 h 169"/>
                    <a:gd name="T4" fmla="*/ 63 w 96"/>
                    <a:gd name="T5" fmla="*/ 65 h 169"/>
                    <a:gd name="T6" fmla="*/ 69 w 96"/>
                    <a:gd name="T7" fmla="*/ 91 h 169"/>
                    <a:gd name="T8" fmla="*/ 67 w 96"/>
                    <a:gd name="T9" fmla="*/ 112 h 169"/>
                    <a:gd name="T10" fmla="*/ 96 w 96"/>
                    <a:gd name="T11" fmla="*/ 169 h 169"/>
                    <a:gd name="T12" fmla="*/ 52 w 96"/>
                    <a:gd name="T13" fmla="*/ 110 h 169"/>
                    <a:gd name="T14" fmla="*/ 6 w 96"/>
                    <a:gd name="T15" fmla="*/ 34 h 169"/>
                    <a:gd name="T16" fmla="*/ 0 w 96"/>
                    <a:gd name="T17" fmla="*/ 0 h 169"/>
                    <a:gd name="T18" fmla="*/ 0 w 9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6" h="169">
                      <a:moveTo>
                        <a:pt x="0" y="0"/>
                      </a:moveTo>
                      <a:lnTo>
                        <a:pt x="40" y="40"/>
                      </a:lnTo>
                      <a:lnTo>
                        <a:pt x="63" y="65"/>
                      </a:lnTo>
                      <a:lnTo>
                        <a:pt x="69" y="91"/>
                      </a:lnTo>
                      <a:lnTo>
                        <a:pt x="67" y="112"/>
                      </a:lnTo>
                      <a:lnTo>
                        <a:pt x="96" y="169"/>
                      </a:lnTo>
                      <a:lnTo>
                        <a:pt x="52" y="110"/>
                      </a:lnTo>
                      <a:lnTo>
                        <a:pt x="6" y="3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4" name="Freeform 42"/>
                <p:cNvSpPr>
                  <a:spLocks/>
                </p:cNvSpPr>
                <p:nvPr/>
              </p:nvSpPr>
              <p:spPr bwMode="auto">
                <a:xfrm>
                  <a:off x="1132" y="2735"/>
                  <a:ext cx="18" cy="67"/>
                </a:xfrm>
                <a:custGeom>
                  <a:avLst/>
                  <a:gdLst>
                    <a:gd name="T0" fmla="*/ 36 w 36"/>
                    <a:gd name="T1" fmla="*/ 0 h 133"/>
                    <a:gd name="T2" fmla="*/ 8 w 36"/>
                    <a:gd name="T3" fmla="*/ 67 h 133"/>
                    <a:gd name="T4" fmla="*/ 0 w 36"/>
                    <a:gd name="T5" fmla="*/ 133 h 133"/>
                    <a:gd name="T6" fmla="*/ 25 w 36"/>
                    <a:gd name="T7" fmla="*/ 86 h 133"/>
                    <a:gd name="T8" fmla="*/ 36 w 36"/>
                    <a:gd name="T9" fmla="*/ 0 h 133"/>
                    <a:gd name="T10" fmla="*/ 36 w 36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33">
                      <a:moveTo>
                        <a:pt x="36" y="0"/>
                      </a:moveTo>
                      <a:lnTo>
                        <a:pt x="8" y="67"/>
                      </a:lnTo>
                      <a:lnTo>
                        <a:pt x="0" y="133"/>
                      </a:lnTo>
                      <a:lnTo>
                        <a:pt x="25" y="86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5" name="Freeform 43"/>
                <p:cNvSpPr>
                  <a:spLocks/>
                </p:cNvSpPr>
                <p:nvPr/>
              </p:nvSpPr>
              <p:spPr bwMode="auto">
                <a:xfrm>
                  <a:off x="996" y="2615"/>
                  <a:ext cx="12" cy="22"/>
                </a:xfrm>
                <a:custGeom>
                  <a:avLst/>
                  <a:gdLst>
                    <a:gd name="T0" fmla="*/ 2 w 25"/>
                    <a:gd name="T1" fmla="*/ 0 h 43"/>
                    <a:gd name="T2" fmla="*/ 14 w 25"/>
                    <a:gd name="T3" fmla="*/ 11 h 43"/>
                    <a:gd name="T4" fmla="*/ 6 w 25"/>
                    <a:gd name="T5" fmla="*/ 19 h 43"/>
                    <a:gd name="T6" fmla="*/ 21 w 25"/>
                    <a:gd name="T7" fmla="*/ 30 h 43"/>
                    <a:gd name="T8" fmla="*/ 25 w 25"/>
                    <a:gd name="T9" fmla="*/ 43 h 43"/>
                    <a:gd name="T10" fmla="*/ 6 w 25"/>
                    <a:gd name="T11" fmla="*/ 43 h 43"/>
                    <a:gd name="T12" fmla="*/ 0 w 25"/>
                    <a:gd name="T13" fmla="*/ 17 h 43"/>
                    <a:gd name="T14" fmla="*/ 2 w 25"/>
                    <a:gd name="T15" fmla="*/ 0 h 43"/>
                    <a:gd name="T16" fmla="*/ 2 w 25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43">
                      <a:moveTo>
                        <a:pt x="2" y="0"/>
                      </a:moveTo>
                      <a:lnTo>
                        <a:pt x="14" y="11"/>
                      </a:lnTo>
                      <a:lnTo>
                        <a:pt x="6" y="19"/>
                      </a:lnTo>
                      <a:lnTo>
                        <a:pt x="21" y="30"/>
                      </a:lnTo>
                      <a:lnTo>
                        <a:pt x="25" y="43"/>
                      </a:lnTo>
                      <a:lnTo>
                        <a:pt x="6" y="43"/>
                      </a:lnTo>
                      <a:lnTo>
                        <a:pt x="0" y="17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6" name="Freeform 44"/>
                <p:cNvSpPr>
                  <a:spLocks/>
                </p:cNvSpPr>
                <p:nvPr/>
              </p:nvSpPr>
              <p:spPr bwMode="auto">
                <a:xfrm>
                  <a:off x="1007" y="2624"/>
                  <a:ext cx="9" cy="19"/>
                </a:xfrm>
                <a:custGeom>
                  <a:avLst/>
                  <a:gdLst>
                    <a:gd name="T0" fmla="*/ 0 w 17"/>
                    <a:gd name="T1" fmla="*/ 0 h 38"/>
                    <a:gd name="T2" fmla="*/ 17 w 17"/>
                    <a:gd name="T3" fmla="*/ 38 h 38"/>
                    <a:gd name="T4" fmla="*/ 13 w 17"/>
                    <a:gd name="T5" fmla="*/ 19 h 38"/>
                    <a:gd name="T6" fmla="*/ 0 w 17"/>
                    <a:gd name="T7" fmla="*/ 0 h 38"/>
                    <a:gd name="T8" fmla="*/ 0 w 17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8">
                      <a:moveTo>
                        <a:pt x="0" y="0"/>
                      </a:moveTo>
                      <a:lnTo>
                        <a:pt x="17" y="38"/>
                      </a:lnTo>
                      <a:lnTo>
                        <a:pt x="13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7" name="Freeform 45"/>
                <p:cNvSpPr>
                  <a:spLocks/>
                </p:cNvSpPr>
                <p:nvPr/>
              </p:nvSpPr>
              <p:spPr bwMode="auto">
                <a:xfrm>
                  <a:off x="1076" y="2671"/>
                  <a:ext cx="67" cy="18"/>
                </a:xfrm>
                <a:custGeom>
                  <a:avLst/>
                  <a:gdLst>
                    <a:gd name="T0" fmla="*/ 0 w 133"/>
                    <a:gd name="T1" fmla="*/ 13 h 36"/>
                    <a:gd name="T2" fmla="*/ 11 w 133"/>
                    <a:gd name="T3" fmla="*/ 11 h 36"/>
                    <a:gd name="T4" fmla="*/ 28 w 133"/>
                    <a:gd name="T5" fmla="*/ 7 h 36"/>
                    <a:gd name="T6" fmla="*/ 51 w 133"/>
                    <a:gd name="T7" fmla="*/ 2 h 36"/>
                    <a:gd name="T8" fmla="*/ 63 w 133"/>
                    <a:gd name="T9" fmla="*/ 2 h 36"/>
                    <a:gd name="T10" fmla="*/ 78 w 133"/>
                    <a:gd name="T11" fmla="*/ 2 h 36"/>
                    <a:gd name="T12" fmla="*/ 87 w 133"/>
                    <a:gd name="T13" fmla="*/ 2 h 36"/>
                    <a:gd name="T14" fmla="*/ 97 w 133"/>
                    <a:gd name="T15" fmla="*/ 0 h 36"/>
                    <a:gd name="T16" fmla="*/ 112 w 133"/>
                    <a:gd name="T17" fmla="*/ 3 h 36"/>
                    <a:gd name="T18" fmla="*/ 123 w 133"/>
                    <a:gd name="T19" fmla="*/ 3 h 36"/>
                    <a:gd name="T20" fmla="*/ 133 w 133"/>
                    <a:gd name="T21" fmla="*/ 3 h 36"/>
                    <a:gd name="T22" fmla="*/ 123 w 133"/>
                    <a:gd name="T23" fmla="*/ 11 h 36"/>
                    <a:gd name="T24" fmla="*/ 108 w 133"/>
                    <a:gd name="T25" fmla="*/ 26 h 36"/>
                    <a:gd name="T26" fmla="*/ 95 w 133"/>
                    <a:gd name="T27" fmla="*/ 32 h 36"/>
                    <a:gd name="T28" fmla="*/ 76 w 133"/>
                    <a:gd name="T29" fmla="*/ 36 h 36"/>
                    <a:gd name="T30" fmla="*/ 44 w 133"/>
                    <a:gd name="T31" fmla="*/ 36 h 36"/>
                    <a:gd name="T32" fmla="*/ 21 w 133"/>
                    <a:gd name="T33" fmla="*/ 24 h 36"/>
                    <a:gd name="T34" fmla="*/ 4 w 133"/>
                    <a:gd name="T35" fmla="*/ 17 h 36"/>
                    <a:gd name="T36" fmla="*/ 0 w 133"/>
                    <a:gd name="T37" fmla="*/ 13 h 36"/>
                    <a:gd name="T38" fmla="*/ 0 w 133"/>
                    <a:gd name="T39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33" h="36">
                      <a:moveTo>
                        <a:pt x="0" y="13"/>
                      </a:moveTo>
                      <a:lnTo>
                        <a:pt x="11" y="11"/>
                      </a:lnTo>
                      <a:lnTo>
                        <a:pt x="28" y="7"/>
                      </a:lnTo>
                      <a:lnTo>
                        <a:pt x="51" y="2"/>
                      </a:lnTo>
                      <a:lnTo>
                        <a:pt x="63" y="2"/>
                      </a:lnTo>
                      <a:lnTo>
                        <a:pt x="78" y="2"/>
                      </a:lnTo>
                      <a:lnTo>
                        <a:pt x="87" y="2"/>
                      </a:lnTo>
                      <a:lnTo>
                        <a:pt x="97" y="0"/>
                      </a:lnTo>
                      <a:lnTo>
                        <a:pt x="112" y="3"/>
                      </a:lnTo>
                      <a:lnTo>
                        <a:pt x="123" y="3"/>
                      </a:lnTo>
                      <a:lnTo>
                        <a:pt x="133" y="3"/>
                      </a:lnTo>
                      <a:lnTo>
                        <a:pt x="123" y="11"/>
                      </a:lnTo>
                      <a:lnTo>
                        <a:pt x="108" y="26"/>
                      </a:lnTo>
                      <a:lnTo>
                        <a:pt x="95" y="32"/>
                      </a:lnTo>
                      <a:lnTo>
                        <a:pt x="76" y="36"/>
                      </a:lnTo>
                      <a:lnTo>
                        <a:pt x="44" y="36"/>
                      </a:lnTo>
                      <a:lnTo>
                        <a:pt x="21" y="24"/>
                      </a:lnTo>
                      <a:lnTo>
                        <a:pt x="4" y="17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8" name="Freeform 46"/>
                <p:cNvSpPr>
                  <a:spLocks/>
                </p:cNvSpPr>
                <p:nvPr/>
              </p:nvSpPr>
              <p:spPr bwMode="auto">
                <a:xfrm>
                  <a:off x="1138" y="2578"/>
                  <a:ext cx="15" cy="5"/>
                </a:xfrm>
                <a:custGeom>
                  <a:avLst/>
                  <a:gdLst>
                    <a:gd name="T0" fmla="*/ 0 w 31"/>
                    <a:gd name="T1" fmla="*/ 10 h 10"/>
                    <a:gd name="T2" fmla="*/ 31 w 31"/>
                    <a:gd name="T3" fmla="*/ 10 h 10"/>
                    <a:gd name="T4" fmla="*/ 31 w 31"/>
                    <a:gd name="T5" fmla="*/ 0 h 10"/>
                    <a:gd name="T6" fmla="*/ 10 w 31"/>
                    <a:gd name="T7" fmla="*/ 2 h 10"/>
                    <a:gd name="T8" fmla="*/ 0 w 31"/>
                    <a:gd name="T9" fmla="*/ 10 h 10"/>
                    <a:gd name="T10" fmla="*/ 0 w 31"/>
                    <a:gd name="T1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10">
                      <a:moveTo>
                        <a:pt x="0" y="10"/>
                      </a:move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1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79" name="Freeform 47"/>
                <p:cNvSpPr>
                  <a:spLocks/>
                </p:cNvSpPr>
                <p:nvPr/>
              </p:nvSpPr>
              <p:spPr bwMode="auto">
                <a:xfrm>
                  <a:off x="1139" y="2657"/>
                  <a:ext cx="26" cy="45"/>
                </a:xfrm>
                <a:custGeom>
                  <a:avLst/>
                  <a:gdLst>
                    <a:gd name="T0" fmla="*/ 0 w 52"/>
                    <a:gd name="T1" fmla="*/ 17 h 90"/>
                    <a:gd name="T2" fmla="*/ 35 w 52"/>
                    <a:gd name="T3" fmla="*/ 0 h 90"/>
                    <a:gd name="T4" fmla="*/ 52 w 52"/>
                    <a:gd name="T5" fmla="*/ 0 h 90"/>
                    <a:gd name="T6" fmla="*/ 50 w 52"/>
                    <a:gd name="T7" fmla="*/ 38 h 90"/>
                    <a:gd name="T8" fmla="*/ 17 w 52"/>
                    <a:gd name="T9" fmla="*/ 90 h 90"/>
                    <a:gd name="T10" fmla="*/ 31 w 52"/>
                    <a:gd name="T11" fmla="*/ 29 h 90"/>
                    <a:gd name="T12" fmla="*/ 14 w 52"/>
                    <a:gd name="T13" fmla="*/ 25 h 90"/>
                    <a:gd name="T14" fmla="*/ 0 w 52"/>
                    <a:gd name="T15" fmla="*/ 17 h 90"/>
                    <a:gd name="T16" fmla="*/ 0 w 52"/>
                    <a:gd name="T17" fmla="*/ 1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0">
                      <a:moveTo>
                        <a:pt x="0" y="17"/>
                      </a:move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50" y="38"/>
                      </a:lnTo>
                      <a:lnTo>
                        <a:pt x="17" y="90"/>
                      </a:lnTo>
                      <a:lnTo>
                        <a:pt x="31" y="29"/>
                      </a:lnTo>
                      <a:lnTo>
                        <a:pt x="14" y="25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0" name="Freeform 48"/>
                <p:cNvSpPr>
                  <a:spLocks/>
                </p:cNvSpPr>
                <p:nvPr/>
              </p:nvSpPr>
              <p:spPr bwMode="auto">
                <a:xfrm>
                  <a:off x="1093" y="2679"/>
                  <a:ext cx="40" cy="8"/>
                </a:xfrm>
                <a:custGeom>
                  <a:avLst/>
                  <a:gdLst>
                    <a:gd name="T0" fmla="*/ 0 w 82"/>
                    <a:gd name="T1" fmla="*/ 7 h 15"/>
                    <a:gd name="T2" fmla="*/ 19 w 82"/>
                    <a:gd name="T3" fmla="*/ 4 h 15"/>
                    <a:gd name="T4" fmla="*/ 36 w 82"/>
                    <a:gd name="T5" fmla="*/ 6 h 15"/>
                    <a:gd name="T6" fmla="*/ 57 w 82"/>
                    <a:gd name="T7" fmla="*/ 4 h 15"/>
                    <a:gd name="T8" fmla="*/ 72 w 82"/>
                    <a:gd name="T9" fmla="*/ 0 h 15"/>
                    <a:gd name="T10" fmla="*/ 82 w 82"/>
                    <a:gd name="T11" fmla="*/ 2 h 15"/>
                    <a:gd name="T12" fmla="*/ 61 w 82"/>
                    <a:gd name="T13" fmla="*/ 13 h 15"/>
                    <a:gd name="T14" fmla="*/ 38 w 82"/>
                    <a:gd name="T15" fmla="*/ 15 h 15"/>
                    <a:gd name="T16" fmla="*/ 15 w 82"/>
                    <a:gd name="T17" fmla="*/ 15 h 15"/>
                    <a:gd name="T18" fmla="*/ 0 w 82"/>
                    <a:gd name="T19" fmla="*/ 7 h 15"/>
                    <a:gd name="T20" fmla="*/ 0 w 82"/>
                    <a:gd name="T21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2" h="15">
                      <a:moveTo>
                        <a:pt x="0" y="7"/>
                      </a:moveTo>
                      <a:lnTo>
                        <a:pt x="19" y="4"/>
                      </a:lnTo>
                      <a:lnTo>
                        <a:pt x="36" y="6"/>
                      </a:lnTo>
                      <a:lnTo>
                        <a:pt x="57" y="4"/>
                      </a:lnTo>
                      <a:lnTo>
                        <a:pt x="72" y="0"/>
                      </a:lnTo>
                      <a:lnTo>
                        <a:pt x="82" y="2"/>
                      </a:lnTo>
                      <a:lnTo>
                        <a:pt x="61" y="13"/>
                      </a:lnTo>
                      <a:lnTo>
                        <a:pt x="38" y="15"/>
                      </a:lnTo>
                      <a:lnTo>
                        <a:pt x="15" y="1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1" name="Freeform 49"/>
                <p:cNvSpPr>
                  <a:spLocks/>
                </p:cNvSpPr>
                <p:nvPr/>
              </p:nvSpPr>
              <p:spPr bwMode="auto">
                <a:xfrm>
                  <a:off x="1040" y="2525"/>
                  <a:ext cx="61" cy="49"/>
                </a:xfrm>
                <a:custGeom>
                  <a:avLst/>
                  <a:gdLst>
                    <a:gd name="T0" fmla="*/ 121 w 121"/>
                    <a:gd name="T1" fmla="*/ 99 h 99"/>
                    <a:gd name="T2" fmla="*/ 110 w 121"/>
                    <a:gd name="T3" fmla="*/ 84 h 99"/>
                    <a:gd name="T4" fmla="*/ 95 w 121"/>
                    <a:gd name="T5" fmla="*/ 80 h 99"/>
                    <a:gd name="T6" fmla="*/ 45 w 121"/>
                    <a:gd name="T7" fmla="*/ 76 h 99"/>
                    <a:gd name="T8" fmla="*/ 11 w 121"/>
                    <a:gd name="T9" fmla="*/ 74 h 99"/>
                    <a:gd name="T10" fmla="*/ 0 w 121"/>
                    <a:gd name="T11" fmla="*/ 76 h 99"/>
                    <a:gd name="T12" fmla="*/ 3 w 121"/>
                    <a:gd name="T13" fmla="*/ 38 h 99"/>
                    <a:gd name="T14" fmla="*/ 26 w 121"/>
                    <a:gd name="T15" fmla="*/ 8 h 99"/>
                    <a:gd name="T16" fmla="*/ 40 w 121"/>
                    <a:gd name="T17" fmla="*/ 0 h 99"/>
                    <a:gd name="T18" fmla="*/ 49 w 121"/>
                    <a:gd name="T19" fmla="*/ 0 h 99"/>
                    <a:gd name="T20" fmla="*/ 57 w 121"/>
                    <a:gd name="T21" fmla="*/ 4 h 99"/>
                    <a:gd name="T22" fmla="*/ 64 w 121"/>
                    <a:gd name="T23" fmla="*/ 17 h 99"/>
                    <a:gd name="T24" fmla="*/ 78 w 121"/>
                    <a:gd name="T25" fmla="*/ 53 h 99"/>
                    <a:gd name="T26" fmla="*/ 91 w 121"/>
                    <a:gd name="T27" fmla="*/ 70 h 99"/>
                    <a:gd name="T28" fmla="*/ 114 w 121"/>
                    <a:gd name="T29" fmla="*/ 80 h 99"/>
                    <a:gd name="T30" fmla="*/ 118 w 121"/>
                    <a:gd name="T31" fmla="*/ 89 h 99"/>
                    <a:gd name="T32" fmla="*/ 121 w 121"/>
                    <a:gd name="T33" fmla="*/ 99 h 99"/>
                    <a:gd name="T34" fmla="*/ 121 w 121"/>
                    <a:gd name="T3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1" h="99">
                      <a:moveTo>
                        <a:pt x="121" y="99"/>
                      </a:moveTo>
                      <a:lnTo>
                        <a:pt x="110" y="84"/>
                      </a:lnTo>
                      <a:lnTo>
                        <a:pt x="95" y="80"/>
                      </a:lnTo>
                      <a:lnTo>
                        <a:pt x="45" y="76"/>
                      </a:lnTo>
                      <a:lnTo>
                        <a:pt x="11" y="74"/>
                      </a:lnTo>
                      <a:lnTo>
                        <a:pt x="0" y="76"/>
                      </a:lnTo>
                      <a:lnTo>
                        <a:pt x="3" y="38"/>
                      </a:lnTo>
                      <a:lnTo>
                        <a:pt x="26" y="8"/>
                      </a:lnTo>
                      <a:lnTo>
                        <a:pt x="40" y="0"/>
                      </a:lnTo>
                      <a:lnTo>
                        <a:pt x="49" y="0"/>
                      </a:lnTo>
                      <a:lnTo>
                        <a:pt x="57" y="4"/>
                      </a:lnTo>
                      <a:lnTo>
                        <a:pt x="64" y="17"/>
                      </a:lnTo>
                      <a:lnTo>
                        <a:pt x="78" y="53"/>
                      </a:lnTo>
                      <a:lnTo>
                        <a:pt x="91" y="70"/>
                      </a:lnTo>
                      <a:lnTo>
                        <a:pt x="114" y="80"/>
                      </a:lnTo>
                      <a:lnTo>
                        <a:pt x="118" y="89"/>
                      </a:lnTo>
                      <a:lnTo>
                        <a:pt x="121" y="99"/>
                      </a:lnTo>
                      <a:lnTo>
                        <a:pt x="121" y="99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2" name="Freeform 50"/>
                <p:cNvSpPr>
                  <a:spLocks/>
                </p:cNvSpPr>
                <p:nvPr/>
              </p:nvSpPr>
              <p:spPr bwMode="auto">
                <a:xfrm>
                  <a:off x="1089" y="2596"/>
                  <a:ext cx="31" cy="53"/>
                </a:xfrm>
                <a:custGeom>
                  <a:avLst/>
                  <a:gdLst>
                    <a:gd name="T0" fmla="*/ 41 w 62"/>
                    <a:gd name="T1" fmla="*/ 0 h 104"/>
                    <a:gd name="T2" fmla="*/ 30 w 62"/>
                    <a:gd name="T3" fmla="*/ 1 h 104"/>
                    <a:gd name="T4" fmla="*/ 21 w 62"/>
                    <a:gd name="T5" fmla="*/ 55 h 104"/>
                    <a:gd name="T6" fmla="*/ 0 w 62"/>
                    <a:gd name="T7" fmla="*/ 87 h 104"/>
                    <a:gd name="T8" fmla="*/ 3 w 62"/>
                    <a:gd name="T9" fmla="*/ 96 h 104"/>
                    <a:gd name="T10" fmla="*/ 22 w 62"/>
                    <a:gd name="T11" fmla="*/ 89 h 104"/>
                    <a:gd name="T12" fmla="*/ 45 w 62"/>
                    <a:gd name="T13" fmla="*/ 104 h 104"/>
                    <a:gd name="T14" fmla="*/ 60 w 62"/>
                    <a:gd name="T15" fmla="*/ 96 h 104"/>
                    <a:gd name="T16" fmla="*/ 62 w 62"/>
                    <a:gd name="T17" fmla="*/ 79 h 104"/>
                    <a:gd name="T18" fmla="*/ 55 w 62"/>
                    <a:gd name="T19" fmla="*/ 49 h 104"/>
                    <a:gd name="T20" fmla="*/ 51 w 62"/>
                    <a:gd name="T21" fmla="*/ 7 h 104"/>
                    <a:gd name="T22" fmla="*/ 41 w 62"/>
                    <a:gd name="T23" fmla="*/ 0 h 104"/>
                    <a:gd name="T24" fmla="*/ 41 w 62"/>
                    <a:gd name="T2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" h="104">
                      <a:moveTo>
                        <a:pt x="41" y="0"/>
                      </a:moveTo>
                      <a:lnTo>
                        <a:pt x="30" y="1"/>
                      </a:lnTo>
                      <a:lnTo>
                        <a:pt x="21" y="55"/>
                      </a:lnTo>
                      <a:lnTo>
                        <a:pt x="0" y="87"/>
                      </a:lnTo>
                      <a:lnTo>
                        <a:pt x="3" y="96"/>
                      </a:lnTo>
                      <a:lnTo>
                        <a:pt x="22" y="89"/>
                      </a:lnTo>
                      <a:lnTo>
                        <a:pt x="45" y="104"/>
                      </a:lnTo>
                      <a:lnTo>
                        <a:pt x="60" y="96"/>
                      </a:lnTo>
                      <a:lnTo>
                        <a:pt x="62" y="79"/>
                      </a:lnTo>
                      <a:lnTo>
                        <a:pt x="55" y="49"/>
                      </a:lnTo>
                      <a:lnTo>
                        <a:pt x="51" y="7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3" name="Freeform 51"/>
                <p:cNvSpPr>
                  <a:spLocks/>
                </p:cNvSpPr>
                <p:nvPr/>
              </p:nvSpPr>
              <p:spPr bwMode="auto">
                <a:xfrm>
                  <a:off x="1088" y="2594"/>
                  <a:ext cx="12" cy="22"/>
                </a:xfrm>
                <a:custGeom>
                  <a:avLst/>
                  <a:gdLst>
                    <a:gd name="T0" fmla="*/ 9 w 24"/>
                    <a:gd name="T1" fmla="*/ 0 h 43"/>
                    <a:gd name="T2" fmla="*/ 15 w 24"/>
                    <a:gd name="T3" fmla="*/ 13 h 43"/>
                    <a:gd name="T4" fmla="*/ 0 w 24"/>
                    <a:gd name="T5" fmla="*/ 43 h 43"/>
                    <a:gd name="T6" fmla="*/ 17 w 24"/>
                    <a:gd name="T7" fmla="*/ 38 h 43"/>
                    <a:gd name="T8" fmla="*/ 24 w 24"/>
                    <a:gd name="T9" fmla="*/ 15 h 43"/>
                    <a:gd name="T10" fmla="*/ 21 w 24"/>
                    <a:gd name="T11" fmla="*/ 2 h 43"/>
                    <a:gd name="T12" fmla="*/ 9 w 24"/>
                    <a:gd name="T13" fmla="*/ 0 h 43"/>
                    <a:gd name="T14" fmla="*/ 9 w 24"/>
                    <a:gd name="T1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43">
                      <a:moveTo>
                        <a:pt x="9" y="0"/>
                      </a:moveTo>
                      <a:lnTo>
                        <a:pt x="15" y="13"/>
                      </a:lnTo>
                      <a:lnTo>
                        <a:pt x="0" y="43"/>
                      </a:lnTo>
                      <a:lnTo>
                        <a:pt x="17" y="38"/>
                      </a:lnTo>
                      <a:lnTo>
                        <a:pt x="24" y="15"/>
                      </a:lnTo>
                      <a:lnTo>
                        <a:pt x="21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4" name="Freeform 52"/>
                <p:cNvSpPr>
                  <a:spLocks/>
                </p:cNvSpPr>
                <p:nvPr/>
              </p:nvSpPr>
              <p:spPr bwMode="auto">
                <a:xfrm>
                  <a:off x="1026" y="2611"/>
                  <a:ext cx="61" cy="80"/>
                </a:xfrm>
                <a:custGeom>
                  <a:avLst/>
                  <a:gdLst>
                    <a:gd name="T0" fmla="*/ 107 w 122"/>
                    <a:gd name="T1" fmla="*/ 15 h 162"/>
                    <a:gd name="T2" fmla="*/ 76 w 122"/>
                    <a:gd name="T3" fmla="*/ 21 h 162"/>
                    <a:gd name="T4" fmla="*/ 40 w 122"/>
                    <a:gd name="T5" fmla="*/ 4 h 162"/>
                    <a:gd name="T6" fmla="*/ 13 w 122"/>
                    <a:gd name="T7" fmla="*/ 0 h 162"/>
                    <a:gd name="T8" fmla="*/ 0 w 122"/>
                    <a:gd name="T9" fmla="*/ 13 h 162"/>
                    <a:gd name="T10" fmla="*/ 12 w 122"/>
                    <a:gd name="T11" fmla="*/ 36 h 162"/>
                    <a:gd name="T12" fmla="*/ 12 w 122"/>
                    <a:gd name="T13" fmla="*/ 99 h 162"/>
                    <a:gd name="T14" fmla="*/ 32 w 122"/>
                    <a:gd name="T15" fmla="*/ 150 h 162"/>
                    <a:gd name="T16" fmla="*/ 53 w 122"/>
                    <a:gd name="T17" fmla="*/ 162 h 162"/>
                    <a:gd name="T18" fmla="*/ 57 w 122"/>
                    <a:gd name="T19" fmla="*/ 108 h 162"/>
                    <a:gd name="T20" fmla="*/ 78 w 122"/>
                    <a:gd name="T21" fmla="*/ 59 h 162"/>
                    <a:gd name="T22" fmla="*/ 118 w 122"/>
                    <a:gd name="T23" fmla="*/ 34 h 162"/>
                    <a:gd name="T24" fmla="*/ 122 w 122"/>
                    <a:gd name="T25" fmla="*/ 25 h 162"/>
                    <a:gd name="T26" fmla="*/ 114 w 122"/>
                    <a:gd name="T27" fmla="*/ 19 h 162"/>
                    <a:gd name="T28" fmla="*/ 107 w 122"/>
                    <a:gd name="T29" fmla="*/ 15 h 162"/>
                    <a:gd name="T30" fmla="*/ 107 w 122"/>
                    <a:gd name="T31" fmla="*/ 15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2" h="162">
                      <a:moveTo>
                        <a:pt x="107" y="15"/>
                      </a:moveTo>
                      <a:lnTo>
                        <a:pt x="76" y="21"/>
                      </a:lnTo>
                      <a:lnTo>
                        <a:pt x="40" y="4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12" y="36"/>
                      </a:lnTo>
                      <a:lnTo>
                        <a:pt x="12" y="99"/>
                      </a:lnTo>
                      <a:lnTo>
                        <a:pt x="32" y="150"/>
                      </a:lnTo>
                      <a:lnTo>
                        <a:pt x="53" y="162"/>
                      </a:lnTo>
                      <a:lnTo>
                        <a:pt x="57" y="108"/>
                      </a:lnTo>
                      <a:lnTo>
                        <a:pt x="78" y="59"/>
                      </a:lnTo>
                      <a:lnTo>
                        <a:pt x="118" y="34"/>
                      </a:lnTo>
                      <a:lnTo>
                        <a:pt x="122" y="25"/>
                      </a:lnTo>
                      <a:lnTo>
                        <a:pt x="114" y="19"/>
                      </a:lnTo>
                      <a:lnTo>
                        <a:pt x="107" y="15"/>
                      </a:lnTo>
                      <a:lnTo>
                        <a:pt x="107" y="15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5" name="Freeform 53"/>
                <p:cNvSpPr>
                  <a:spLocks/>
                </p:cNvSpPr>
                <p:nvPr/>
              </p:nvSpPr>
              <p:spPr bwMode="auto">
                <a:xfrm>
                  <a:off x="1069" y="2653"/>
                  <a:ext cx="39" cy="19"/>
                </a:xfrm>
                <a:custGeom>
                  <a:avLst/>
                  <a:gdLst>
                    <a:gd name="T0" fmla="*/ 19 w 78"/>
                    <a:gd name="T1" fmla="*/ 0 h 38"/>
                    <a:gd name="T2" fmla="*/ 0 w 78"/>
                    <a:gd name="T3" fmla="*/ 26 h 38"/>
                    <a:gd name="T4" fmla="*/ 22 w 78"/>
                    <a:gd name="T5" fmla="*/ 38 h 38"/>
                    <a:gd name="T6" fmla="*/ 47 w 78"/>
                    <a:gd name="T7" fmla="*/ 34 h 38"/>
                    <a:gd name="T8" fmla="*/ 78 w 78"/>
                    <a:gd name="T9" fmla="*/ 24 h 38"/>
                    <a:gd name="T10" fmla="*/ 66 w 78"/>
                    <a:gd name="T11" fmla="*/ 17 h 38"/>
                    <a:gd name="T12" fmla="*/ 47 w 78"/>
                    <a:gd name="T13" fmla="*/ 20 h 38"/>
                    <a:gd name="T14" fmla="*/ 19 w 78"/>
                    <a:gd name="T15" fmla="*/ 0 h 38"/>
                    <a:gd name="T16" fmla="*/ 19 w 78"/>
                    <a:gd name="T1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38">
                      <a:moveTo>
                        <a:pt x="19" y="0"/>
                      </a:moveTo>
                      <a:lnTo>
                        <a:pt x="0" y="26"/>
                      </a:lnTo>
                      <a:lnTo>
                        <a:pt x="22" y="38"/>
                      </a:lnTo>
                      <a:lnTo>
                        <a:pt x="47" y="34"/>
                      </a:lnTo>
                      <a:lnTo>
                        <a:pt x="78" y="24"/>
                      </a:lnTo>
                      <a:lnTo>
                        <a:pt x="66" y="17"/>
                      </a:lnTo>
                      <a:lnTo>
                        <a:pt x="47" y="2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6" name="Freeform 54"/>
                <p:cNvSpPr>
                  <a:spLocks/>
                </p:cNvSpPr>
                <p:nvPr/>
              </p:nvSpPr>
              <p:spPr bwMode="auto">
                <a:xfrm>
                  <a:off x="1058" y="2688"/>
                  <a:ext cx="77" cy="43"/>
                </a:xfrm>
                <a:custGeom>
                  <a:avLst/>
                  <a:gdLst>
                    <a:gd name="T0" fmla="*/ 7 w 154"/>
                    <a:gd name="T1" fmla="*/ 6 h 85"/>
                    <a:gd name="T2" fmla="*/ 32 w 154"/>
                    <a:gd name="T3" fmla="*/ 0 h 85"/>
                    <a:gd name="T4" fmla="*/ 59 w 154"/>
                    <a:gd name="T5" fmla="*/ 9 h 85"/>
                    <a:gd name="T6" fmla="*/ 82 w 154"/>
                    <a:gd name="T7" fmla="*/ 46 h 85"/>
                    <a:gd name="T8" fmla="*/ 116 w 154"/>
                    <a:gd name="T9" fmla="*/ 51 h 85"/>
                    <a:gd name="T10" fmla="*/ 146 w 154"/>
                    <a:gd name="T11" fmla="*/ 51 h 85"/>
                    <a:gd name="T12" fmla="*/ 154 w 154"/>
                    <a:gd name="T13" fmla="*/ 63 h 85"/>
                    <a:gd name="T14" fmla="*/ 150 w 154"/>
                    <a:gd name="T15" fmla="*/ 74 h 85"/>
                    <a:gd name="T16" fmla="*/ 129 w 154"/>
                    <a:gd name="T17" fmla="*/ 85 h 85"/>
                    <a:gd name="T18" fmla="*/ 74 w 154"/>
                    <a:gd name="T19" fmla="*/ 84 h 85"/>
                    <a:gd name="T20" fmla="*/ 42 w 154"/>
                    <a:gd name="T21" fmla="*/ 66 h 85"/>
                    <a:gd name="T22" fmla="*/ 15 w 154"/>
                    <a:gd name="T23" fmla="*/ 36 h 85"/>
                    <a:gd name="T24" fmla="*/ 0 w 154"/>
                    <a:gd name="T25" fmla="*/ 19 h 85"/>
                    <a:gd name="T26" fmla="*/ 7 w 154"/>
                    <a:gd name="T27" fmla="*/ 6 h 85"/>
                    <a:gd name="T28" fmla="*/ 7 w 154"/>
                    <a:gd name="T29" fmla="*/ 6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" h="85">
                      <a:moveTo>
                        <a:pt x="7" y="6"/>
                      </a:moveTo>
                      <a:lnTo>
                        <a:pt x="32" y="0"/>
                      </a:lnTo>
                      <a:lnTo>
                        <a:pt x="59" y="9"/>
                      </a:lnTo>
                      <a:lnTo>
                        <a:pt x="82" y="46"/>
                      </a:lnTo>
                      <a:lnTo>
                        <a:pt x="116" y="51"/>
                      </a:lnTo>
                      <a:lnTo>
                        <a:pt x="146" y="51"/>
                      </a:lnTo>
                      <a:lnTo>
                        <a:pt x="154" y="63"/>
                      </a:lnTo>
                      <a:lnTo>
                        <a:pt x="150" y="74"/>
                      </a:lnTo>
                      <a:lnTo>
                        <a:pt x="129" y="85"/>
                      </a:lnTo>
                      <a:lnTo>
                        <a:pt x="74" y="84"/>
                      </a:lnTo>
                      <a:lnTo>
                        <a:pt x="42" y="66"/>
                      </a:lnTo>
                      <a:lnTo>
                        <a:pt x="15" y="36"/>
                      </a:lnTo>
                      <a:lnTo>
                        <a:pt x="0" y="19"/>
                      </a:lnTo>
                      <a:lnTo>
                        <a:pt x="7" y="6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7" name="Freeform 55"/>
                <p:cNvSpPr>
                  <a:spLocks/>
                </p:cNvSpPr>
                <p:nvPr/>
              </p:nvSpPr>
              <p:spPr bwMode="auto">
                <a:xfrm>
                  <a:off x="1048" y="2605"/>
                  <a:ext cx="22" cy="6"/>
                </a:xfrm>
                <a:custGeom>
                  <a:avLst/>
                  <a:gdLst>
                    <a:gd name="T0" fmla="*/ 0 w 44"/>
                    <a:gd name="T1" fmla="*/ 0 h 13"/>
                    <a:gd name="T2" fmla="*/ 44 w 44"/>
                    <a:gd name="T3" fmla="*/ 7 h 13"/>
                    <a:gd name="T4" fmla="*/ 28 w 44"/>
                    <a:gd name="T5" fmla="*/ 13 h 13"/>
                    <a:gd name="T6" fmla="*/ 13 w 44"/>
                    <a:gd name="T7" fmla="*/ 9 h 13"/>
                    <a:gd name="T8" fmla="*/ 0 w 44"/>
                    <a:gd name="T9" fmla="*/ 0 h 13"/>
                    <a:gd name="T10" fmla="*/ 0 w 44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" h="13">
                      <a:moveTo>
                        <a:pt x="0" y="0"/>
                      </a:moveTo>
                      <a:lnTo>
                        <a:pt x="44" y="7"/>
                      </a:lnTo>
                      <a:lnTo>
                        <a:pt x="28" y="13"/>
                      </a:lnTo>
                      <a:lnTo>
                        <a:pt x="13" y="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8" name="Freeform 56"/>
                <p:cNvSpPr>
                  <a:spLocks/>
                </p:cNvSpPr>
                <p:nvPr/>
              </p:nvSpPr>
              <p:spPr bwMode="auto">
                <a:xfrm>
                  <a:off x="1038" y="2587"/>
                  <a:ext cx="15" cy="12"/>
                </a:xfrm>
                <a:custGeom>
                  <a:avLst/>
                  <a:gdLst>
                    <a:gd name="T0" fmla="*/ 21 w 28"/>
                    <a:gd name="T1" fmla="*/ 0 h 24"/>
                    <a:gd name="T2" fmla="*/ 4 w 28"/>
                    <a:gd name="T3" fmla="*/ 7 h 24"/>
                    <a:gd name="T4" fmla="*/ 0 w 28"/>
                    <a:gd name="T5" fmla="*/ 24 h 24"/>
                    <a:gd name="T6" fmla="*/ 15 w 28"/>
                    <a:gd name="T7" fmla="*/ 15 h 24"/>
                    <a:gd name="T8" fmla="*/ 28 w 28"/>
                    <a:gd name="T9" fmla="*/ 1 h 24"/>
                    <a:gd name="T10" fmla="*/ 21 w 28"/>
                    <a:gd name="T11" fmla="*/ 0 h 24"/>
                    <a:gd name="T12" fmla="*/ 21 w 28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24">
                      <a:moveTo>
                        <a:pt x="21" y="0"/>
                      </a:moveTo>
                      <a:lnTo>
                        <a:pt x="4" y="7"/>
                      </a:lnTo>
                      <a:lnTo>
                        <a:pt x="0" y="24"/>
                      </a:lnTo>
                      <a:lnTo>
                        <a:pt x="15" y="15"/>
                      </a:lnTo>
                      <a:lnTo>
                        <a:pt x="28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89" name="Freeform 57"/>
                <p:cNvSpPr>
                  <a:spLocks/>
                </p:cNvSpPr>
                <p:nvPr/>
              </p:nvSpPr>
              <p:spPr bwMode="auto">
                <a:xfrm>
                  <a:off x="1145" y="2598"/>
                  <a:ext cx="21" cy="6"/>
                </a:xfrm>
                <a:custGeom>
                  <a:avLst/>
                  <a:gdLst>
                    <a:gd name="T0" fmla="*/ 0 w 42"/>
                    <a:gd name="T1" fmla="*/ 12 h 12"/>
                    <a:gd name="T2" fmla="*/ 42 w 42"/>
                    <a:gd name="T3" fmla="*/ 0 h 12"/>
                    <a:gd name="T4" fmla="*/ 24 w 42"/>
                    <a:gd name="T5" fmla="*/ 12 h 12"/>
                    <a:gd name="T6" fmla="*/ 0 w 42"/>
                    <a:gd name="T7" fmla="*/ 12 h 12"/>
                    <a:gd name="T8" fmla="*/ 0 w 4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2">
                      <a:moveTo>
                        <a:pt x="0" y="12"/>
                      </a:moveTo>
                      <a:lnTo>
                        <a:pt x="42" y="0"/>
                      </a:lnTo>
                      <a:lnTo>
                        <a:pt x="24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0" name="Freeform 58"/>
                <p:cNvSpPr>
                  <a:spLocks/>
                </p:cNvSpPr>
                <p:nvPr/>
              </p:nvSpPr>
              <p:spPr bwMode="auto">
                <a:xfrm>
                  <a:off x="1132" y="2605"/>
                  <a:ext cx="46" cy="25"/>
                </a:xfrm>
                <a:custGeom>
                  <a:avLst/>
                  <a:gdLst>
                    <a:gd name="T0" fmla="*/ 15 w 93"/>
                    <a:gd name="T1" fmla="*/ 24 h 49"/>
                    <a:gd name="T2" fmla="*/ 40 w 93"/>
                    <a:gd name="T3" fmla="*/ 21 h 49"/>
                    <a:gd name="T4" fmla="*/ 88 w 93"/>
                    <a:gd name="T5" fmla="*/ 0 h 49"/>
                    <a:gd name="T6" fmla="*/ 93 w 93"/>
                    <a:gd name="T7" fmla="*/ 17 h 49"/>
                    <a:gd name="T8" fmla="*/ 93 w 93"/>
                    <a:gd name="T9" fmla="*/ 41 h 49"/>
                    <a:gd name="T10" fmla="*/ 72 w 93"/>
                    <a:gd name="T11" fmla="*/ 40 h 49"/>
                    <a:gd name="T12" fmla="*/ 51 w 93"/>
                    <a:gd name="T13" fmla="*/ 49 h 49"/>
                    <a:gd name="T14" fmla="*/ 4 w 93"/>
                    <a:gd name="T15" fmla="*/ 36 h 49"/>
                    <a:gd name="T16" fmla="*/ 0 w 93"/>
                    <a:gd name="T17" fmla="*/ 24 h 49"/>
                    <a:gd name="T18" fmla="*/ 15 w 93"/>
                    <a:gd name="T19" fmla="*/ 24 h 49"/>
                    <a:gd name="T20" fmla="*/ 15 w 93"/>
                    <a:gd name="T21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3" h="49">
                      <a:moveTo>
                        <a:pt x="15" y="24"/>
                      </a:moveTo>
                      <a:lnTo>
                        <a:pt x="40" y="21"/>
                      </a:lnTo>
                      <a:lnTo>
                        <a:pt x="88" y="0"/>
                      </a:lnTo>
                      <a:lnTo>
                        <a:pt x="93" y="17"/>
                      </a:lnTo>
                      <a:lnTo>
                        <a:pt x="93" y="41"/>
                      </a:lnTo>
                      <a:lnTo>
                        <a:pt x="72" y="40"/>
                      </a:lnTo>
                      <a:lnTo>
                        <a:pt x="51" y="49"/>
                      </a:lnTo>
                      <a:lnTo>
                        <a:pt x="4" y="36"/>
                      </a:lnTo>
                      <a:lnTo>
                        <a:pt x="0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1" name="Freeform 59"/>
                <p:cNvSpPr>
                  <a:spLocks/>
                </p:cNvSpPr>
                <p:nvPr/>
              </p:nvSpPr>
              <p:spPr bwMode="auto">
                <a:xfrm>
                  <a:off x="1022" y="2595"/>
                  <a:ext cx="15" cy="12"/>
                </a:xfrm>
                <a:custGeom>
                  <a:avLst/>
                  <a:gdLst>
                    <a:gd name="T0" fmla="*/ 30 w 30"/>
                    <a:gd name="T1" fmla="*/ 13 h 22"/>
                    <a:gd name="T2" fmla="*/ 9 w 30"/>
                    <a:gd name="T3" fmla="*/ 0 h 22"/>
                    <a:gd name="T4" fmla="*/ 0 w 30"/>
                    <a:gd name="T5" fmla="*/ 22 h 22"/>
                    <a:gd name="T6" fmla="*/ 15 w 30"/>
                    <a:gd name="T7" fmla="*/ 17 h 22"/>
                    <a:gd name="T8" fmla="*/ 30 w 30"/>
                    <a:gd name="T9" fmla="*/ 13 h 22"/>
                    <a:gd name="T10" fmla="*/ 30 w 30"/>
                    <a:gd name="T11" fmla="*/ 1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22">
                      <a:moveTo>
                        <a:pt x="30" y="13"/>
                      </a:moveTo>
                      <a:lnTo>
                        <a:pt x="9" y="0"/>
                      </a:lnTo>
                      <a:lnTo>
                        <a:pt x="0" y="22"/>
                      </a:lnTo>
                      <a:lnTo>
                        <a:pt x="15" y="17"/>
                      </a:lnTo>
                      <a:lnTo>
                        <a:pt x="30" y="13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2" name="Freeform 60"/>
                <p:cNvSpPr>
                  <a:spLocks/>
                </p:cNvSpPr>
                <p:nvPr/>
              </p:nvSpPr>
              <p:spPr bwMode="auto">
                <a:xfrm>
                  <a:off x="1151" y="2661"/>
                  <a:ext cx="9" cy="30"/>
                </a:xfrm>
                <a:custGeom>
                  <a:avLst/>
                  <a:gdLst>
                    <a:gd name="T0" fmla="*/ 19 w 19"/>
                    <a:gd name="T1" fmla="*/ 0 h 61"/>
                    <a:gd name="T2" fmla="*/ 0 w 19"/>
                    <a:gd name="T3" fmla="*/ 61 h 61"/>
                    <a:gd name="T4" fmla="*/ 17 w 19"/>
                    <a:gd name="T5" fmla="*/ 36 h 61"/>
                    <a:gd name="T6" fmla="*/ 19 w 19"/>
                    <a:gd name="T7" fmla="*/ 0 h 61"/>
                    <a:gd name="T8" fmla="*/ 19 w 19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61">
                      <a:moveTo>
                        <a:pt x="19" y="0"/>
                      </a:moveTo>
                      <a:lnTo>
                        <a:pt x="0" y="61"/>
                      </a:lnTo>
                      <a:lnTo>
                        <a:pt x="17" y="36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3" name="Freeform 61"/>
                <p:cNvSpPr>
                  <a:spLocks/>
                </p:cNvSpPr>
                <p:nvPr/>
              </p:nvSpPr>
              <p:spPr bwMode="auto">
                <a:xfrm>
                  <a:off x="1051" y="2729"/>
                  <a:ext cx="23" cy="34"/>
                </a:xfrm>
                <a:custGeom>
                  <a:avLst/>
                  <a:gdLst>
                    <a:gd name="T0" fmla="*/ 0 w 45"/>
                    <a:gd name="T1" fmla="*/ 0 h 66"/>
                    <a:gd name="T2" fmla="*/ 34 w 45"/>
                    <a:gd name="T3" fmla="*/ 32 h 66"/>
                    <a:gd name="T4" fmla="*/ 45 w 45"/>
                    <a:gd name="T5" fmla="*/ 64 h 66"/>
                    <a:gd name="T6" fmla="*/ 32 w 45"/>
                    <a:gd name="T7" fmla="*/ 66 h 66"/>
                    <a:gd name="T8" fmla="*/ 0 w 45"/>
                    <a:gd name="T9" fmla="*/ 15 h 66"/>
                    <a:gd name="T10" fmla="*/ 0 w 45"/>
                    <a:gd name="T11" fmla="*/ 0 h 66"/>
                    <a:gd name="T12" fmla="*/ 0 w 45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66">
                      <a:moveTo>
                        <a:pt x="0" y="0"/>
                      </a:moveTo>
                      <a:lnTo>
                        <a:pt x="34" y="32"/>
                      </a:lnTo>
                      <a:lnTo>
                        <a:pt x="45" y="64"/>
                      </a:lnTo>
                      <a:lnTo>
                        <a:pt x="32" y="66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4" name="Freeform 62"/>
                <p:cNvSpPr>
                  <a:spLocks/>
                </p:cNvSpPr>
                <p:nvPr/>
              </p:nvSpPr>
              <p:spPr bwMode="auto">
                <a:xfrm>
                  <a:off x="1136" y="2759"/>
                  <a:ext cx="7" cy="27"/>
                </a:xfrm>
                <a:custGeom>
                  <a:avLst/>
                  <a:gdLst>
                    <a:gd name="T0" fmla="*/ 13 w 13"/>
                    <a:gd name="T1" fmla="*/ 0 h 55"/>
                    <a:gd name="T2" fmla="*/ 0 w 13"/>
                    <a:gd name="T3" fmla="*/ 26 h 55"/>
                    <a:gd name="T4" fmla="*/ 2 w 13"/>
                    <a:gd name="T5" fmla="*/ 55 h 55"/>
                    <a:gd name="T6" fmla="*/ 9 w 13"/>
                    <a:gd name="T7" fmla="*/ 36 h 55"/>
                    <a:gd name="T8" fmla="*/ 13 w 13"/>
                    <a:gd name="T9" fmla="*/ 0 h 55"/>
                    <a:gd name="T10" fmla="*/ 13 w 13"/>
                    <a:gd name="T1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5">
                      <a:moveTo>
                        <a:pt x="13" y="0"/>
                      </a:moveTo>
                      <a:lnTo>
                        <a:pt x="0" y="26"/>
                      </a:lnTo>
                      <a:lnTo>
                        <a:pt x="2" y="55"/>
                      </a:lnTo>
                      <a:lnTo>
                        <a:pt x="9" y="3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D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5" name="Freeform 63"/>
                <p:cNvSpPr>
                  <a:spLocks/>
                </p:cNvSpPr>
                <p:nvPr/>
              </p:nvSpPr>
              <p:spPr bwMode="auto">
                <a:xfrm>
                  <a:off x="1046" y="2534"/>
                  <a:ext cx="29" cy="23"/>
                </a:xfrm>
                <a:custGeom>
                  <a:avLst/>
                  <a:gdLst>
                    <a:gd name="T0" fmla="*/ 27 w 57"/>
                    <a:gd name="T1" fmla="*/ 0 h 48"/>
                    <a:gd name="T2" fmla="*/ 8 w 57"/>
                    <a:gd name="T3" fmla="*/ 17 h 48"/>
                    <a:gd name="T4" fmla="*/ 0 w 57"/>
                    <a:gd name="T5" fmla="*/ 44 h 48"/>
                    <a:gd name="T6" fmla="*/ 57 w 57"/>
                    <a:gd name="T7" fmla="*/ 48 h 48"/>
                    <a:gd name="T8" fmla="*/ 48 w 57"/>
                    <a:gd name="T9" fmla="*/ 38 h 48"/>
                    <a:gd name="T10" fmla="*/ 40 w 57"/>
                    <a:gd name="T11" fmla="*/ 10 h 48"/>
                    <a:gd name="T12" fmla="*/ 27 w 57"/>
                    <a:gd name="T13" fmla="*/ 0 h 48"/>
                    <a:gd name="T14" fmla="*/ 27 w 57"/>
                    <a:gd name="T15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48">
                      <a:moveTo>
                        <a:pt x="27" y="0"/>
                      </a:moveTo>
                      <a:lnTo>
                        <a:pt x="8" y="17"/>
                      </a:lnTo>
                      <a:lnTo>
                        <a:pt x="0" y="44"/>
                      </a:lnTo>
                      <a:lnTo>
                        <a:pt x="57" y="48"/>
                      </a:lnTo>
                      <a:lnTo>
                        <a:pt x="48" y="38"/>
                      </a:lnTo>
                      <a:lnTo>
                        <a:pt x="40" y="1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6" name="Freeform 64"/>
                <p:cNvSpPr>
                  <a:spLocks/>
                </p:cNvSpPr>
                <p:nvPr/>
              </p:nvSpPr>
              <p:spPr bwMode="auto">
                <a:xfrm>
                  <a:off x="1106" y="2608"/>
                  <a:ext cx="10" cy="36"/>
                </a:xfrm>
                <a:custGeom>
                  <a:avLst/>
                  <a:gdLst>
                    <a:gd name="T0" fmla="*/ 6 w 21"/>
                    <a:gd name="T1" fmla="*/ 0 h 73"/>
                    <a:gd name="T2" fmla="*/ 4 w 21"/>
                    <a:gd name="T3" fmla="*/ 29 h 73"/>
                    <a:gd name="T4" fmla="*/ 0 w 21"/>
                    <a:gd name="T5" fmla="*/ 61 h 73"/>
                    <a:gd name="T6" fmla="*/ 15 w 21"/>
                    <a:gd name="T7" fmla="*/ 73 h 73"/>
                    <a:gd name="T8" fmla="*/ 21 w 21"/>
                    <a:gd name="T9" fmla="*/ 61 h 73"/>
                    <a:gd name="T10" fmla="*/ 13 w 21"/>
                    <a:gd name="T11" fmla="*/ 35 h 73"/>
                    <a:gd name="T12" fmla="*/ 11 w 21"/>
                    <a:gd name="T13" fmla="*/ 2 h 73"/>
                    <a:gd name="T14" fmla="*/ 6 w 21"/>
                    <a:gd name="T15" fmla="*/ 0 h 73"/>
                    <a:gd name="T16" fmla="*/ 6 w 21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73">
                      <a:moveTo>
                        <a:pt x="6" y="0"/>
                      </a:moveTo>
                      <a:lnTo>
                        <a:pt x="4" y="29"/>
                      </a:lnTo>
                      <a:lnTo>
                        <a:pt x="0" y="61"/>
                      </a:lnTo>
                      <a:lnTo>
                        <a:pt x="15" y="73"/>
                      </a:lnTo>
                      <a:lnTo>
                        <a:pt x="21" y="61"/>
                      </a:lnTo>
                      <a:lnTo>
                        <a:pt x="13" y="35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7" name="Freeform 65"/>
                <p:cNvSpPr>
                  <a:spLocks/>
                </p:cNvSpPr>
                <p:nvPr/>
              </p:nvSpPr>
              <p:spPr bwMode="auto">
                <a:xfrm>
                  <a:off x="1070" y="2657"/>
                  <a:ext cx="25" cy="11"/>
                </a:xfrm>
                <a:custGeom>
                  <a:avLst/>
                  <a:gdLst>
                    <a:gd name="T0" fmla="*/ 17 w 49"/>
                    <a:gd name="T1" fmla="*/ 0 h 23"/>
                    <a:gd name="T2" fmla="*/ 0 w 49"/>
                    <a:gd name="T3" fmla="*/ 19 h 23"/>
                    <a:gd name="T4" fmla="*/ 22 w 49"/>
                    <a:gd name="T5" fmla="*/ 23 h 23"/>
                    <a:gd name="T6" fmla="*/ 49 w 49"/>
                    <a:gd name="T7" fmla="*/ 19 h 23"/>
                    <a:gd name="T8" fmla="*/ 32 w 49"/>
                    <a:gd name="T9" fmla="*/ 13 h 23"/>
                    <a:gd name="T10" fmla="*/ 17 w 49"/>
                    <a:gd name="T11" fmla="*/ 0 h 23"/>
                    <a:gd name="T12" fmla="*/ 17 w 49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23">
                      <a:moveTo>
                        <a:pt x="17" y="0"/>
                      </a:moveTo>
                      <a:lnTo>
                        <a:pt x="0" y="19"/>
                      </a:lnTo>
                      <a:lnTo>
                        <a:pt x="22" y="23"/>
                      </a:lnTo>
                      <a:lnTo>
                        <a:pt x="49" y="19"/>
                      </a:lnTo>
                      <a:lnTo>
                        <a:pt x="32" y="13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8" name="Freeform 66"/>
                <p:cNvSpPr>
                  <a:spLocks/>
                </p:cNvSpPr>
                <p:nvPr/>
              </p:nvSpPr>
              <p:spPr bwMode="auto">
                <a:xfrm>
                  <a:off x="1037" y="2618"/>
                  <a:ext cx="38" cy="47"/>
                </a:xfrm>
                <a:custGeom>
                  <a:avLst/>
                  <a:gdLst>
                    <a:gd name="T0" fmla="*/ 0 w 78"/>
                    <a:gd name="T1" fmla="*/ 4 h 93"/>
                    <a:gd name="T2" fmla="*/ 15 w 78"/>
                    <a:gd name="T3" fmla="*/ 0 h 93"/>
                    <a:gd name="T4" fmla="*/ 51 w 78"/>
                    <a:gd name="T5" fmla="*/ 10 h 93"/>
                    <a:gd name="T6" fmla="*/ 78 w 78"/>
                    <a:gd name="T7" fmla="*/ 10 h 93"/>
                    <a:gd name="T8" fmla="*/ 76 w 78"/>
                    <a:gd name="T9" fmla="*/ 21 h 93"/>
                    <a:gd name="T10" fmla="*/ 53 w 78"/>
                    <a:gd name="T11" fmla="*/ 33 h 93"/>
                    <a:gd name="T12" fmla="*/ 32 w 78"/>
                    <a:gd name="T13" fmla="*/ 61 h 93"/>
                    <a:gd name="T14" fmla="*/ 19 w 78"/>
                    <a:gd name="T15" fmla="*/ 93 h 93"/>
                    <a:gd name="T16" fmla="*/ 10 w 78"/>
                    <a:gd name="T17" fmla="*/ 80 h 93"/>
                    <a:gd name="T18" fmla="*/ 10 w 78"/>
                    <a:gd name="T19" fmla="*/ 50 h 93"/>
                    <a:gd name="T20" fmla="*/ 0 w 78"/>
                    <a:gd name="T21" fmla="*/ 14 h 93"/>
                    <a:gd name="T22" fmla="*/ 0 w 78"/>
                    <a:gd name="T23" fmla="*/ 4 h 93"/>
                    <a:gd name="T24" fmla="*/ 0 w 78"/>
                    <a:gd name="T25" fmla="*/ 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8" h="93">
                      <a:moveTo>
                        <a:pt x="0" y="4"/>
                      </a:moveTo>
                      <a:lnTo>
                        <a:pt x="15" y="0"/>
                      </a:lnTo>
                      <a:lnTo>
                        <a:pt x="51" y="10"/>
                      </a:lnTo>
                      <a:lnTo>
                        <a:pt x="78" y="10"/>
                      </a:lnTo>
                      <a:lnTo>
                        <a:pt x="76" y="21"/>
                      </a:lnTo>
                      <a:lnTo>
                        <a:pt x="53" y="33"/>
                      </a:lnTo>
                      <a:lnTo>
                        <a:pt x="32" y="61"/>
                      </a:lnTo>
                      <a:lnTo>
                        <a:pt x="19" y="93"/>
                      </a:lnTo>
                      <a:lnTo>
                        <a:pt x="10" y="80"/>
                      </a:lnTo>
                      <a:lnTo>
                        <a:pt x="10" y="50"/>
                      </a:lnTo>
                      <a:lnTo>
                        <a:pt x="0" y="1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99" name="Freeform 67"/>
                <p:cNvSpPr>
                  <a:spLocks/>
                </p:cNvSpPr>
                <p:nvPr/>
              </p:nvSpPr>
              <p:spPr bwMode="auto">
                <a:xfrm>
                  <a:off x="1066" y="2695"/>
                  <a:ext cx="62" cy="32"/>
                </a:xfrm>
                <a:custGeom>
                  <a:avLst/>
                  <a:gdLst>
                    <a:gd name="T0" fmla="*/ 4 w 124"/>
                    <a:gd name="T1" fmla="*/ 0 h 65"/>
                    <a:gd name="T2" fmla="*/ 28 w 124"/>
                    <a:gd name="T3" fmla="*/ 6 h 65"/>
                    <a:gd name="T4" fmla="*/ 65 w 124"/>
                    <a:gd name="T5" fmla="*/ 38 h 65"/>
                    <a:gd name="T6" fmla="*/ 118 w 124"/>
                    <a:gd name="T7" fmla="*/ 44 h 65"/>
                    <a:gd name="T8" fmla="*/ 124 w 124"/>
                    <a:gd name="T9" fmla="*/ 52 h 65"/>
                    <a:gd name="T10" fmla="*/ 110 w 124"/>
                    <a:gd name="T11" fmla="*/ 65 h 65"/>
                    <a:gd name="T12" fmla="*/ 51 w 124"/>
                    <a:gd name="T13" fmla="*/ 61 h 65"/>
                    <a:gd name="T14" fmla="*/ 27 w 124"/>
                    <a:gd name="T15" fmla="*/ 44 h 65"/>
                    <a:gd name="T16" fmla="*/ 8 w 124"/>
                    <a:gd name="T17" fmla="*/ 15 h 65"/>
                    <a:gd name="T18" fmla="*/ 0 w 124"/>
                    <a:gd name="T19" fmla="*/ 10 h 65"/>
                    <a:gd name="T20" fmla="*/ 4 w 124"/>
                    <a:gd name="T21" fmla="*/ 0 h 65"/>
                    <a:gd name="T22" fmla="*/ 4 w 124"/>
                    <a:gd name="T2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65">
                      <a:moveTo>
                        <a:pt x="4" y="0"/>
                      </a:moveTo>
                      <a:lnTo>
                        <a:pt x="28" y="6"/>
                      </a:lnTo>
                      <a:lnTo>
                        <a:pt x="65" y="38"/>
                      </a:lnTo>
                      <a:lnTo>
                        <a:pt x="118" y="44"/>
                      </a:lnTo>
                      <a:lnTo>
                        <a:pt x="124" y="52"/>
                      </a:lnTo>
                      <a:lnTo>
                        <a:pt x="110" y="65"/>
                      </a:lnTo>
                      <a:lnTo>
                        <a:pt x="51" y="61"/>
                      </a:lnTo>
                      <a:lnTo>
                        <a:pt x="27" y="44"/>
                      </a:lnTo>
                      <a:lnTo>
                        <a:pt x="8" y="15"/>
                      </a:ln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E5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0" name="Freeform 68"/>
                <p:cNvSpPr>
                  <a:spLocks/>
                </p:cNvSpPr>
                <p:nvPr/>
              </p:nvSpPr>
              <p:spPr bwMode="auto">
                <a:xfrm>
                  <a:off x="1031" y="2693"/>
                  <a:ext cx="127" cy="67"/>
                </a:xfrm>
                <a:custGeom>
                  <a:avLst/>
                  <a:gdLst>
                    <a:gd name="T0" fmla="*/ 11 w 254"/>
                    <a:gd name="T1" fmla="*/ 19 h 133"/>
                    <a:gd name="T2" fmla="*/ 43 w 254"/>
                    <a:gd name="T3" fmla="*/ 57 h 133"/>
                    <a:gd name="T4" fmla="*/ 97 w 254"/>
                    <a:gd name="T5" fmla="*/ 101 h 133"/>
                    <a:gd name="T6" fmla="*/ 137 w 254"/>
                    <a:gd name="T7" fmla="*/ 133 h 133"/>
                    <a:gd name="T8" fmla="*/ 184 w 254"/>
                    <a:gd name="T9" fmla="*/ 130 h 133"/>
                    <a:gd name="T10" fmla="*/ 241 w 254"/>
                    <a:gd name="T11" fmla="*/ 65 h 133"/>
                    <a:gd name="T12" fmla="*/ 254 w 254"/>
                    <a:gd name="T13" fmla="*/ 40 h 133"/>
                    <a:gd name="T14" fmla="*/ 203 w 254"/>
                    <a:gd name="T15" fmla="*/ 90 h 133"/>
                    <a:gd name="T16" fmla="*/ 171 w 254"/>
                    <a:gd name="T17" fmla="*/ 97 h 133"/>
                    <a:gd name="T18" fmla="*/ 112 w 254"/>
                    <a:gd name="T19" fmla="*/ 90 h 133"/>
                    <a:gd name="T20" fmla="*/ 74 w 254"/>
                    <a:gd name="T21" fmla="*/ 73 h 133"/>
                    <a:gd name="T22" fmla="*/ 34 w 254"/>
                    <a:gd name="T23" fmla="*/ 37 h 133"/>
                    <a:gd name="T24" fmla="*/ 0 w 254"/>
                    <a:gd name="T25" fmla="*/ 0 h 133"/>
                    <a:gd name="T26" fmla="*/ 11 w 254"/>
                    <a:gd name="T27" fmla="*/ 19 h 133"/>
                    <a:gd name="T28" fmla="*/ 11 w 254"/>
                    <a:gd name="T29" fmla="*/ 19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54" h="133">
                      <a:moveTo>
                        <a:pt x="11" y="19"/>
                      </a:moveTo>
                      <a:lnTo>
                        <a:pt x="43" y="57"/>
                      </a:lnTo>
                      <a:lnTo>
                        <a:pt x="97" y="101"/>
                      </a:lnTo>
                      <a:lnTo>
                        <a:pt x="137" y="133"/>
                      </a:lnTo>
                      <a:lnTo>
                        <a:pt x="184" y="130"/>
                      </a:lnTo>
                      <a:lnTo>
                        <a:pt x="241" y="65"/>
                      </a:lnTo>
                      <a:lnTo>
                        <a:pt x="254" y="40"/>
                      </a:lnTo>
                      <a:lnTo>
                        <a:pt x="203" y="90"/>
                      </a:lnTo>
                      <a:lnTo>
                        <a:pt x="171" y="97"/>
                      </a:lnTo>
                      <a:lnTo>
                        <a:pt x="112" y="90"/>
                      </a:lnTo>
                      <a:lnTo>
                        <a:pt x="74" y="73"/>
                      </a:lnTo>
                      <a:lnTo>
                        <a:pt x="34" y="37"/>
                      </a:lnTo>
                      <a:lnTo>
                        <a:pt x="0" y="0"/>
                      </a:lnTo>
                      <a:lnTo>
                        <a:pt x="11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1" name="Freeform 69"/>
                <p:cNvSpPr>
                  <a:spLocks/>
                </p:cNvSpPr>
                <p:nvPr/>
              </p:nvSpPr>
              <p:spPr bwMode="auto">
                <a:xfrm>
                  <a:off x="1112" y="2692"/>
                  <a:ext cx="21" cy="11"/>
                </a:xfrm>
                <a:custGeom>
                  <a:avLst/>
                  <a:gdLst>
                    <a:gd name="T0" fmla="*/ 0 w 44"/>
                    <a:gd name="T1" fmla="*/ 8 h 21"/>
                    <a:gd name="T2" fmla="*/ 19 w 44"/>
                    <a:gd name="T3" fmla="*/ 21 h 21"/>
                    <a:gd name="T4" fmla="*/ 36 w 44"/>
                    <a:gd name="T5" fmla="*/ 16 h 21"/>
                    <a:gd name="T6" fmla="*/ 44 w 44"/>
                    <a:gd name="T7" fmla="*/ 0 h 21"/>
                    <a:gd name="T8" fmla="*/ 33 w 44"/>
                    <a:gd name="T9" fmla="*/ 2 h 21"/>
                    <a:gd name="T10" fmla="*/ 0 w 44"/>
                    <a:gd name="T11" fmla="*/ 8 h 21"/>
                    <a:gd name="T12" fmla="*/ 0 w 44"/>
                    <a:gd name="T13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21">
                      <a:moveTo>
                        <a:pt x="0" y="8"/>
                      </a:moveTo>
                      <a:lnTo>
                        <a:pt x="19" y="21"/>
                      </a:lnTo>
                      <a:lnTo>
                        <a:pt x="36" y="16"/>
                      </a:lnTo>
                      <a:lnTo>
                        <a:pt x="44" y="0"/>
                      </a:lnTo>
                      <a:lnTo>
                        <a:pt x="33" y="2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2" name="Freeform 70"/>
                <p:cNvSpPr>
                  <a:spLocks/>
                </p:cNvSpPr>
                <p:nvPr/>
              </p:nvSpPr>
              <p:spPr bwMode="auto">
                <a:xfrm>
                  <a:off x="1099" y="2784"/>
                  <a:ext cx="27" cy="29"/>
                </a:xfrm>
                <a:custGeom>
                  <a:avLst/>
                  <a:gdLst>
                    <a:gd name="T0" fmla="*/ 0 w 53"/>
                    <a:gd name="T1" fmla="*/ 11 h 57"/>
                    <a:gd name="T2" fmla="*/ 26 w 53"/>
                    <a:gd name="T3" fmla="*/ 57 h 57"/>
                    <a:gd name="T4" fmla="*/ 41 w 53"/>
                    <a:gd name="T5" fmla="*/ 51 h 57"/>
                    <a:gd name="T6" fmla="*/ 53 w 53"/>
                    <a:gd name="T7" fmla="*/ 0 h 57"/>
                    <a:gd name="T8" fmla="*/ 38 w 53"/>
                    <a:gd name="T9" fmla="*/ 23 h 57"/>
                    <a:gd name="T10" fmla="*/ 22 w 53"/>
                    <a:gd name="T11" fmla="*/ 21 h 57"/>
                    <a:gd name="T12" fmla="*/ 0 w 53"/>
                    <a:gd name="T13" fmla="*/ 11 h 57"/>
                    <a:gd name="T14" fmla="*/ 0 w 53"/>
                    <a:gd name="T15" fmla="*/ 1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57">
                      <a:moveTo>
                        <a:pt x="0" y="11"/>
                      </a:moveTo>
                      <a:lnTo>
                        <a:pt x="26" y="57"/>
                      </a:lnTo>
                      <a:lnTo>
                        <a:pt x="41" y="51"/>
                      </a:lnTo>
                      <a:lnTo>
                        <a:pt x="53" y="0"/>
                      </a:lnTo>
                      <a:lnTo>
                        <a:pt x="38" y="23"/>
                      </a:lnTo>
                      <a:lnTo>
                        <a:pt x="22" y="2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3" name="Freeform 71"/>
                <p:cNvSpPr>
                  <a:spLocks/>
                </p:cNvSpPr>
                <p:nvPr/>
              </p:nvSpPr>
              <p:spPr bwMode="auto">
                <a:xfrm>
                  <a:off x="1116" y="2797"/>
                  <a:ext cx="35" cy="69"/>
                </a:xfrm>
                <a:custGeom>
                  <a:avLst/>
                  <a:gdLst>
                    <a:gd name="T0" fmla="*/ 53 w 68"/>
                    <a:gd name="T1" fmla="*/ 26 h 138"/>
                    <a:gd name="T2" fmla="*/ 0 w 68"/>
                    <a:gd name="T3" fmla="*/ 53 h 138"/>
                    <a:gd name="T4" fmla="*/ 0 w 68"/>
                    <a:gd name="T5" fmla="*/ 74 h 138"/>
                    <a:gd name="T6" fmla="*/ 47 w 68"/>
                    <a:gd name="T7" fmla="*/ 138 h 138"/>
                    <a:gd name="T8" fmla="*/ 68 w 68"/>
                    <a:gd name="T9" fmla="*/ 0 h 138"/>
                    <a:gd name="T10" fmla="*/ 53 w 68"/>
                    <a:gd name="T11" fmla="*/ 26 h 138"/>
                    <a:gd name="T12" fmla="*/ 53 w 68"/>
                    <a:gd name="T13" fmla="*/ 2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138">
                      <a:moveTo>
                        <a:pt x="53" y="26"/>
                      </a:moveTo>
                      <a:lnTo>
                        <a:pt x="0" y="53"/>
                      </a:lnTo>
                      <a:lnTo>
                        <a:pt x="0" y="74"/>
                      </a:lnTo>
                      <a:lnTo>
                        <a:pt x="47" y="138"/>
                      </a:lnTo>
                      <a:lnTo>
                        <a:pt x="68" y="0"/>
                      </a:lnTo>
                      <a:lnTo>
                        <a:pt x="53" y="26"/>
                      </a:lnTo>
                      <a:lnTo>
                        <a:pt x="53" y="26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4" name="Freeform 72"/>
                <p:cNvSpPr>
                  <a:spLocks/>
                </p:cNvSpPr>
                <p:nvPr/>
              </p:nvSpPr>
              <p:spPr bwMode="auto">
                <a:xfrm>
                  <a:off x="1092" y="2647"/>
                  <a:ext cx="46" cy="13"/>
                </a:xfrm>
                <a:custGeom>
                  <a:avLst/>
                  <a:gdLst>
                    <a:gd name="T0" fmla="*/ 0 w 93"/>
                    <a:gd name="T1" fmla="*/ 17 h 27"/>
                    <a:gd name="T2" fmla="*/ 19 w 93"/>
                    <a:gd name="T3" fmla="*/ 15 h 27"/>
                    <a:gd name="T4" fmla="*/ 40 w 93"/>
                    <a:gd name="T5" fmla="*/ 27 h 27"/>
                    <a:gd name="T6" fmla="*/ 74 w 93"/>
                    <a:gd name="T7" fmla="*/ 21 h 27"/>
                    <a:gd name="T8" fmla="*/ 93 w 93"/>
                    <a:gd name="T9" fmla="*/ 0 h 27"/>
                    <a:gd name="T10" fmla="*/ 71 w 93"/>
                    <a:gd name="T11" fmla="*/ 6 h 27"/>
                    <a:gd name="T12" fmla="*/ 54 w 93"/>
                    <a:gd name="T13" fmla="*/ 19 h 27"/>
                    <a:gd name="T14" fmla="*/ 31 w 93"/>
                    <a:gd name="T15" fmla="*/ 14 h 27"/>
                    <a:gd name="T16" fmla="*/ 19 w 93"/>
                    <a:gd name="T17" fmla="*/ 10 h 27"/>
                    <a:gd name="T18" fmla="*/ 0 w 93"/>
                    <a:gd name="T19" fmla="*/ 17 h 27"/>
                    <a:gd name="T20" fmla="*/ 0 w 93"/>
                    <a:gd name="T2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3" h="27">
                      <a:moveTo>
                        <a:pt x="0" y="17"/>
                      </a:moveTo>
                      <a:lnTo>
                        <a:pt x="19" y="15"/>
                      </a:lnTo>
                      <a:lnTo>
                        <a:pt x="40" y="27"/>
                      </a:lnTo>
                      <a:lnTo>
                        <a:pt x="74" y="21"/>
                      </a:lnTo>
                      <a:lnTo>
                        <a:pt x="93" y="0"/>
                      </a:lnTo>
                      <a:lnTo>
                        <a:pt x="71" y="6"/>
                      </a:lnTo>
                      <a:lnTo>
                        <a:pt x="54" y="19"/>
                      </a:lnTo>
                      <a:lnTo>
                        <a:pt x="31" y="14"/>
                      </a:lnTo>
                      <a:lnTo>
                        <a:pt x="19" y="1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5" name="Freeform 73"/>
                <p:cNvSpPr>
                  <a:spLocks/>
                </p:cNvSpPr>
                <p:nvPr/>
              </p:nvSpPr>
              <p:spPr bwMode="auto">
                <a:xfrm>
                  <a:off x="1027" y="2499"/>
                  <a:ext cx="143" cy="61"/>
                </a:xfrm>
                <a:custGeom>
                  <a:avLst/>
                  <a:gdLst>
                    <a:gd name="T0" fmla="*/ 38 w 285"/>
                    <a:gd name="T1" fmla="*/ 32 h 121"/>
                    <a:gd name="T2" fmla="*/ 74 w 285"/>
                    <a:gd name="T3" fmla="*/ 15 h 121"/>
                    <a:gd name="T4" fmla="*/ 129 w 285"/>
                    <a:gd name="T5" fmla="*/ 28 h 121"/>
                    <a:gd name="T6" fmla="*/ 158 w 285"/>
                    <a:gd name="T7" fmla="*/ 30 h 121"/>
                    <a:gd name="T8" fmla="*/ 205 w 285"/>
                    <a:gd name="T9" fmla="*/ 81 h 121"/>
                    <a:gd name="T10" fmla="*/ 245 w 285"/>
                    <a:gd name="T11" fmla="*/ 98 h 121"/>
                    <a:gd name="T12" fmla="*/ 285 w 285"/>
                    <a:gd name="T13" fmla="*/ 108 h 121"/>
                    <a:gd name="T14" fmla="*/ 211 w 285"/>
                    <a:gd name="T15" fmla="*/ 55 h 121"/>
                    <a:gd name="T16" fmla="*/ 162 w 285"/>
                    <a:gd name="T17" fmla="*/ 13 h 121"/>
                    <a:gd name="T18" fmla="*/ 67 w 285"/>
                    <a:gd name="T19" fmla="*/ 0 h 121"/>
                    <a:gd name="T20" fmla="*/ 30 w 285"/>
                    <a:gd name="T21" fmla="*/ 17 h 121"/>
                    <a:gd name="T22" fmla="*/ 25 w 285"/>
                    <a:gd name="T23" fmla="*/ 40 h 121"/>
                    <a:gd name="T24" fmla="*/ 10 w 285"/>
                    <a:gd name="T25" fmla="*/ 53 h 121"/>
                    <a:gd name="T26" fmla="*/ 0 w 285"/>
                    <a:gd name="T27" fmla="*/ 97 h 121"/>
                    <a:gd name="T28" fmla="*/ 2 w 285"/>
                    <a:gd name="T29" fmla="*/ 121 h 121"/>
                    <a:gd name="T30" fmla="*/ 11 w 285"/>
                    <a:gd name="T31" fmla="*/ 87 h 121"/>
                    <a:gd name="T32" fmla="*/ 19 w 285"/>
                    <a:gd name="T33" fmla="*/ 66 h 121"/>
                    <a:gd name="T34" fmla="*/ 21 w 285"/>
                    <a:gd name="T35" fmla="*/ 51 h 121"/>
                    <a:gd name="T36" fmla="*/ 29 w 285"/>
                    <a:gd name="T37" fmla="*/ 41 h 121"/>
                    <a:gd name="T38" fmla="*/ 38 w 285"/>
                    <a:gd name="T39" fmla="*/ 32 h 121"/>
                    <a:gd name="T40" fmla="*/ 38 w 285"/>
                    <a:gd name="T41" fmla="*/ 3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5" h="121">
                      <a:moveTo>
                        <a:pt x="38" y="32"/>
                      </a:moveTo>
                      <a:lnTo>
                        <a:pt x="74" y="15"/>
                      </a:lnTo>
                      <a:lnTo>
                        <a:pt x="129" y="28"/>
                      </a:lnTo>
                      <a:lnTo>
                        <a:pt x="158" y="30"/>
                      </a:lnTo>
                      <a:lnTo>
                        <a:pt x="205" y="81"/>
                      </a:lnTo>
                      <a:lnTo>
                        <a:pt x="245" y="98"/>
                      </a:lnTo>
                      <a:lnTo>
                        <a:pt x="285" y="108"/>
                      </a:lnTo>
                      <a:lnTo>
                        <a:pt x="211" y="55"/>
                      </a:lnTo>
                      <a:lnTo>
                        <a:pt x="162" y="13"/>
                      </a:lnTo>
                      <a:lnTo>
                        <a:pt x="67" y="0"/>
                      </a:lnTo>
                      <a:lnTo>
                        <a:pt x="30" y="17"/>
                      </a:lnTo>
                      <a:lnTo>
                        <a:pt x="25" y="40"/>
                      </a:lnTo>
                      <a:lnTo>
                        <a:pt x="10" y="53"/>
                      </a:lnTo>
                      <a:lnTo>
                        <a:pt x="0" y="97"/>
                      </a:lnTo>
                      <a:lnTo>
                        <a:pt x="2" y="121"/>
                      </a:lnTo>
                      <a:lnTo>
                        <a:pt x="11" y="87"/>
                      </a:lnTo>
                      <a:lnTo>
                        <a:pt x="19" y="66"/>
                      </a:lnTo>
                      <a:lnTo>
                        <a:pt x="21" y="51"/>
                      </a:lnTo>
                      <a:lnTo>
                        <a:pt x="29" y="41"/>
                      </a:lnTo>
                      <a:lnTo>
                        <a:pt x="38" y="32"/>
                      </a:lnTo>
                      <a:lnTo>
                        <a:pt x="38" y="32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6" name="Freeform 74"/>
                <p:cNvSpPr>
                  <a:spLocks/>
                </p:cNvSpPr>
                <p:nvPr/>
              </p:nvSpPr>
              <p:spPr bwMode="auto">
                <a:xfrm>
                  <a:off x="1068" y="2633"/>
                  <a:ext cx="18" cy="20"/>
                </a:xfrm>
                <a:custGeom>
                  <a:avLst/>
                  <a:gdLst>
                    <a:gd name="T0" fmla="*/ 36 w 36"/>
                    <a:gd name="T1" fmla="*/ 0 h 40"/>
                    <a:gd name="T2" fmla="*/ 19 w 36"/>
                    <a:gd name="T3" fmla="*/ 13 h 40"/>
                    <a:gd name="T4" fmla="*/ 0 w 36"/>
                    <a:gd name="T5" fmla="*/ 40 h 40"/>
                    <a:gd name="T6" fmla="*/ 23 w 36"/>
                    <a:gd name="T7" fmla="*/ 28 h 40"/>
                    <a:gd name="T8" fmla="*/ 36 w 36"/>
                    <a:gd name="T9" fmla="*/ 30 h 40"/>
                    <a:gd name="T10" fmla="*/ 30 w 36"/>
                    <a:gd name="T11" fmla="*/ 21 h 40"/>
                    <a:gd name="T12" fmla="*/ 36 w 36"/>
                    <a:gd name="T13" fmla="*/ 0 h 40"/>
                    <a:gd name="T14" fmla="*/ 36 w 36"/>
                    <a:gd name="T1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40">
                      <a:moveTo>
                        <a:pt x="36" y="0"/>
                      </a:moveTo>
                      <a:lnTo>
                        <a:pt x="19" y="13"/>
                      </a:lnTo>
                      <a:lnTo>
                        <a:pt x="0" y="40"/>
                      </a:lnTo>
                      <a:lnTo>
                        <a:pt x="23" y="28"/>
                      </a:lnTo>
                      <a:lnTo>
                        <a:pt x="36" y="30"/>
                      </a:lnTo>
                      <a:lnTo>
                        <a:pt x="30" y="2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7" name="Freeform 75"/>
                <p:cNvSpPr>
                  <a:spLocks/>
                </p:cNvSpPr>
                <p:nvPr/>
              </p:nvSpPr>
              <p:spPr bwMode="auto">
                <a:xfrm>
                  <a:off x="1109" y="2622"/>
                  <a:ext cx="4" cy="17"/>
                </a:xfrm>
                <a:custGeom>
                  <a:avLst/>
                  <a:gdLst>
                    <a:gd name="T0" fmla="*/ 3 w 7"/>
                    <a:gd name="T1" fmla="*/ 0 h 34"/>
                    <a:gd name="T2" fmla="*/ 0 w 7"/>
                    <a:gd name="T3" fmla="*/ 28 h 34"/>
                    <a:gd name="T4" fmla="*/ 7 w 7"/>
                    <a:gd name="T5" fmla="*/ 34 h 34"/>
                    <a:gd name="T6" fmla="*/ 7 w 7"/>
                    <a:gd name="T7" fmla="*/ 25 h 34"/>
                    <a:gd name="T8" fmla="*/ 3 w 7"/>
                    <a:gd name="T9" fmla="*/ 0 h 34"/>
                    <a:gd name="T10" fmla="*/ 3 w 7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34">
                      <a:moveTo>
                        <a:pt x="3" y="0"/>
                      </a:moveTo>
                      <a:lnTo>
                        <a:pt x="0" y="28"/>
                      </a:lnTo>
                      <a:lnTo>
                        <a:pt x="7" y="34"/>
                      </a:lnTo>
                      <a:lnTo>
                        <a:pt x="7" y="25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8" name="Freeform 76"/>
                <p:cNvSpPr>
                  <a:spLocks/>
                </p:cNvSpPr>
                <p:nvPr/>
              </p:nvSpPr>
              <p:spPr bwMode="auto">
                <a:xfrm>
                  <a:off x="1039" y="2622"/>
                  <a:ext cx="29" cy="12"/>
                </a:xfrm>
                <a:custGeom>
                  <a:avLst/>
                  <a:gdLst>
                    <a:gd name="T0" fmla="*/ 0 w 57"/>
                    <a:gd name="T1" fmla="*/ 9 h 25"/>
                    <a:gd name="T2" fmla="*/ 19 w 57"/>
                    <a:gd name="T3" fmla="*/ 25 h 25"/>
                    <a:gd name="T4" fmla="*/ 57 w 57"/>
                    <a:gd name="T5" fmla="*/ 11 h 25"/>
                    <a:gd name="T6" fmla="*/ 45 w 57"/>
                    <a:gd name="T7" fmla="*/ 7 h 25"/>
                    <a:gd name="T8" fmla="*/ 28 w 57"/>
                    <a:gd name="T9" fmla="*/ 7 h 25"/>
                    <a:gd name="T10" fmla="*/ 5 w 57"/>
                    <a:gd name="T11" fmla="*/ 0 h 25"/>
                    <a:gd name="T12" fmla="*/ 0 w 57"/>
                    <a:gd name="T13" fmla="*/ 9 h 25"/>
                    <a:gd name="T14" fmla="*/ 0 w 57"/>
                    <a:gd name="T15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25">
                      <a:moveTo>
                        <a:pt x="0" y="9"/>
                      </a:moveTo>
                      <a:lnTo>
                        <a:pt x="19" y="25"/>
                      </a:lnTo>
                      <a:lnTo>
                        <a:pt x="57" y="11"/>
                      </a:lnTo>
                      <a:lnTo>
                        <a:pt x="45" y="7"/>
                      </a:lnTo>
                      <a:lnTo>
                        <a:pt x="28" y="7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09" name="Freeform 77"/>
                <p:cNvSpPr>
                  <a:spLocks/>
                </p:cNvSpPr>
                <p:nvPr/>
              </p:nvSpPr>
              <p:spPr bwMode="auto">
                <a:xfrm>
                  <a:off x="1054" y="2541"/>
                  <a:ext cx="9" cy="11"/>
                </a:xfrm>
                <a:custGeom>
                  <a:avLst/>
                  <a:gdLst>
                    <a:gd name="T0" fmla="*/ 8 w 19"/>
                    <a:gd name="T1" fmla="*/ 0 h 21"/>
                    <a:gd name="T2" fmla="*/ 0 w 19"/>
                    <a:gd name="T3" fmla="*/ 19 h 21"/>
                    <a:gd name="T4" fmla="*/ 19 w 19"/>
                    <a:gd name="T5" fmla="*/ 21 h 21"/>
                    <a:gd name="T6" fmla="*/ 15 w 19"/>
                    <a:gd name="T7" fmla="*/ 6 h 21"/>
                    <a:gd name="T8" fmla="*/ 8 w 19"/>
                    <a:gd name="T9" fmla="*/ 0 h 21"/>
                    <a:gd name="T10" fmla="*/ 8 w 19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1">
                      <a:moveTo>
                        <a:pt x="8" y="0"/>
                      </a:moveTo>
                      <a:lnTo>
                        <a:pt x="0" y="19"/>
                      </a:lnTo>
                      <a:lnTo>
                        <a:pt x="19" y="21"/>
                      </a:lnTo>
                      <a:lnTo>
                        <a:pt x="15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0" name="Freeform 78"/>
                <p:cNvSpPr>
                  <a:spLocks/>
                </p:cNvSpPr>
                <p:nvPr/>
              </p:nvSpPr>
              <p:spPr bwMode="auto">
                <a:xfrm>
                  <a:off x="1094" y="2716"/>
                  <a:ext cx="31" cy="8"/>
                </a:xfrm>
                <a:custGeom>
                  <a:avLst/>
                  <a:gdLst>
                    <a:gd name="T0" fmla="*/ 0 w 63"/>
                    <a:gd name="T1" fmla="*/ 4 h 15"/>
                    <a:gd name="T2" fmla="*/ 31 w 63"/>
                    <a:gd name="T3" fmla="*/ 0 h 15"/>
                    <a:gd name="T4" fmla="*/ 63 w 63"/>
                    <a:gd name="T5" fmla="*/ 10 h 15"/>
                    <a:gd name="T6" fmla="*/ 53 w 63"/>
                    <a:gd name="T7" fmla="*/ 15 h 15"/>
                    <a:gd name="T8" fmla="*/ 21 w 63"/>
                    <a:gd name="T9" fmla="*/ 13 h 15"/>
                    <a:gd name="T10" fmla="*/ 0 w 63"/>
                    <a:gd name="T11" fmla="*/ 4 h 15"/>
                    <a:gd name="T12" fmla="*/ 0 w 63"/>
                    <a:gd name="T1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5">
                      <a:moveTo>
                        <a:pt x="0" y="4"/>
                      </a:moveTo>
                      <a:lnTo>
                        <a:pt x="31" y="0"/>
                      </a:lnTo>
                      <a:lnTo>
                        <a:pt x="63" y="10"/>
                      </a:lnTo>
                      <a:lnTo>
                        <a:pt x="53" y="15"/>
                      </a:lnTo>
                      <a:lnTo>
                        <a:pt x="21" y="1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1" name="Freeform 79"/>
                <p:cNvSpPr>
                  <a:spLocks/>
                </p:cNvSpPr>
                <p:nvPr/>
              </p:nvSpPr>
              <p:spPr bwMode="auto">
                <a:xfrm>
                  <a:off x="1098" y="2681"/>
                  <a:ext cx="30" cy="4"/>
                </a:xfrm>
                <a:custGeom>
                  <a:avLst/>
                  <a:gdLst>
                    <a:gd name="T0" fmla="*/ 0 w 59"/>
                    <a:gd name="T1" fmla="*/ 3 h 7"/>
                    <a:gd name="T2" fmla="*/ 15 w 59"/>
                    <a:gd name="T3" fmla="*/ 7 h 7"/>
                    <a:gd name="T4" fmla="*/ 38 w 59"/>
                    <a:gd name="T5" fmla="*/ 7 h 7"/>
                    <a:gd name="T6" fmla="*/ 51 w 59"/>
                    <a:gd name="T7" fmla="*/ 3 h 7"/>
                    <a:gd name="T8" fmla="*/ 59 w 59"/>
                    <a:gd name="T9" fmla="*/ 0 h 7"/>
                    <a:gd name="T10" fmla="*/ 40 w 59"/>
                    <a:gd name="T11" fmla="*/ 3 h 7"/>
                    <a:gd name="T12" fmla="*/ 19 w 59"/>
                    <a:gd name="T13" fmla="*/ 2 h 7"/>
                    <a:gd name="T14" fmla="*/ 7 w 59"/>
                    <a:gd name="T15" fmla="*/ 2 h 7"/>
                    <a:gd name="T16" fmla="*/ 0 w 59"/>
                    <a:gd name="T17" fmla="*/ 3 h 7"/>
                    <a:gd name="T18" fmla="*/ 0 w 59"/>
                    <a:gd name="T1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7">
                      <a:moveTo>
                        <a:pt x="0" y="3"/>
                      </a:moveTo>
                      <a:lnTo>
                        <a:pt x="15" y="7"/>
                      </a:lnTo>
                      <a:lnTo>
                        <a:pt x="38" y="7"/>
                      </a:lnTo>
                      <a:lnTo>
                        <a:pt x="51" y="3"/>
                      </a:lnTo>
                      <a:lnTo>
                        <a:pt x="59" y="0"/>
                      </a:lnTo>
                      <a:lnTo>
                        <a:pt x="40" y="3"/>
                      </a:lnTo>
                      <a:lnTo>
                        <a:pt x="19" y="2"/>
                      </a:lnTo>
                      <a:lnTo>
                        <a:pt x="7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2" name="Freeform 80"/>
                <p:cNvSpPr>
                  <a:spLocks/>
                </p:cNvSpPr>
                <p:nvPr/>
              </p:nvSpPr>
              <p:spPr bwMode="auto">
                <a:xfrm>
                  <a:off x="1085" y="2672"/>
                  <a:ext cx="48" cy="5"/>
                </a:xfrm>
                <a:custGeom>
                  <a:avLst/>
                  <a:gdLst>
                    <a:gd name="T0" fmla="*/ 0 w 97"/>
                    <a:gd name="T1" fmla="*/ 9 h 9"/>
                    <a:gd name="T2" fmla="*/ 19 w 97"/>
                    <a:gd name="T3" fmla="*/ 9 h 9"/>
                    <a:gd name="T4" fmla="*/ 40 w 97"/>
                    <a:gd name="T5" fmla="*/ 3 h 9"/>
                    <a:gd name="T6" fmla="*/ 63 w 97"/>
                    <a:gd name="T7" fmla="*/ 5 h 9"/>
                    <a:gd name="T8" fmla="*/ 80 w 97"/>
                    <a:gd name="T9" fmla="*/ 3 h 9"/>
                    <a:gd name="T10" fmla="*/ 97 w 97"/>
                    <a:gd name="T11" fmla="*/ 3 h 9"/>
                    <a:gd name="T12" fmla="*/ 80 w 97"/>
                    <a:gd name="T13" fmla="*/ 0 h 9"/>
                    <a:gd name="T14" fmla="*/ 63 w 97"/>
                    <a:gd name="T15" fmla="*/ 3 h 9"/>
                    <a:gd name="T16" fmla="*/ 48 w 97"/>
                    <a:gd name="T17" fmla="*/ 1 h 9"/>
                    <a:gd name="T18" fmla="*/ 40 w 97"/>
                    <a:gd name="T19" fmla="*/ 1 h 9"/>
                    <a:gd name="T20" fmla="*/ 23 w 97"/>
                    <a:gd name="T21" fmla="*/ 5 h 9"/>
                    <a:gd name="T22" fmla="*/ 0 w 97"/>
                    <a:gd name="T23" fmla="*/ 9 h 9"/>
                    <a:gd name="T24" fmla="*/ 0 w 97"/>
                    <a:gd name="T2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9">
                      <a:moveTo>
                        <a:pt x="0" y="9"/>
                      </a:moveTo>
                      <a:lnTo>
                        <a:pt x="19" y="9"/>
                      </a:lnTo>
                      <a:lnTo>
                        <a:pt x="40" y="3"/>
                      </a:lnTo>
                      <a:lnTo>
                        <a:pt x="63" y="5"/>
                      </a:lnTo>
                      <a:lnTo>
                        <a:pt x="80" y="3"/>
                      </a:lnTo>
                      <a:lnTo>
                        <a:pt x="97" y="3"/>
                      </a:ln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"/>
                      </a:lnTo>
                      <a:lnTo>
                        <a:pt x="40" y="1"/>
                      </a:lnTo>
                      <a:lnTo>
                        <a:pt x="23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3" name="Freeform 81"/>
                <p:cNvSpPr>
                  <a:spLocks/>
                </p:cNvSpPr>
                <p:nvPr/>
              </p:nvSpPr>
              <p:spPr bwMode="auto">
                <a:xfrm>
                  <a:off x="1106" y="2682"/>
                  <a:ext cx="14" cy="3"/>
                </a:xfrm>
                <a:custGeom>
                  <a:avLst/>
                  <a:gdLst>
                    <a:gd name="T0" fmla="*/ 0 w 28"/>
                    <a:gd name="T1" fmla="*/ 1 h 5"/>
                    <a:gd name="T2" fmla="*/ 6 w 28"/>
                    <a:gd name="T3" fmla="*/ 5 h 5"/>
                    <a:gd name="T4" fmla="*/ 23 w 28"/>
                    <a:gd name="T5" fmla="*/ 5 h 5"/>
                    <a:gd name="T6" fmla="*/ 28 w 28"/>
                    <a:gd name="T7" fmla="*/ 0 h 5"/>
                    <a:gd name="T8" fmla="*/ 15 w 28"/>
                    <a:gd name="T9" fmla="*/ 1 h 5"/>
                    <a:gd name="T10" fmla="*/ 0 w 28"/>
                    <a:gd name="T11" fmla="*/ 1 h 5"/>
                    <a:gd name="T12" fmla="*/ 0 w 28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5">
                      <a:moveTo>
                        <a:pt x="0" y="1"/>
                      </a:moveTo>
                      <a:lnTo>
                        <a:pt x="6" y="5"/>
                      </a:lnTo>
                      <a:lnTo>
                        <a:pt x="23" y="5"/>
                      </a:lnTo>
                      <a:lnTo>
                        <a:pt x="28" y="0"/>
                      </a:lnTo>
                      <a:lnTo>
                        <a:pt x="15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4" name="Freeform 82"/>
                <p:cNvSpPr>
                  <a:spLocks/>
                </p:cNvSpPr>
                <p:nvPr/>
              </p:nvSpPr>
              <p:spPr bwMode="auto">
                <a:xfrm>
                  <a:off x="1048" y="2589"/>
                  <a:ext cx="39" cy="14"/>
                </a:xfrm>
                <a:custGeom>
                  <a:avLst/>
                  <a:gdLst>
                    <a:gd name="T0" fmla="*/ 0 w 78"/>
                    <a:gd name="T1" fmla="*/ 23 h 29"/>
                    <a:gd name="T2" fmla="*/ 6 w 78"/>
                    <a:gd name="T3" fmla="*/ 12 h 29"/>
                    <a:gd name="T4" fmla="*/ 19 w 78"/>
                    <a:gd name="T5" fmla="*/ 4 h 29"/>
                    <a:gd name="T6" fmla="*/ 36 w 78"/>
                    <a:gd name="T7" fmla="*/ 0 h 29"/>
                    <a:gd name="T8" fmla="*/ 55 w 78"/>
                    <a:gd name="T9" fmla="*/ 4 h 29"/>
                    <a:gd name="T10" fmla="*/ 72 w 78"/>
                    <a:gd name="T11" fmla="*/ 14 h 29"/>
                    <a:gd name="T12" fmla="*/ 78 w 78"/>
                    <a:gd name="T13" fmla="*/ 27 h 29"/>
                    <a:gd name="T14" fmla="*/ 74 w 78"/>
                    <a:gd name="T15" fmla="*/ 29 h 29"/>
                    <a:gd name="T16" fmla="*/ 64 w 78"/>
                    <a:gd name="T17" fmla="*/ 16 h 29"/>
                    <a:gd name="T18" fmla="*/ 49 w 78"/>
                    <a:gd name="T19" fmla="*/ 8 h 29"/>
                    <a:gd name="T20" fmla="*/ 28 w 78"/>
                    <a:gd name="T21" fmla="*/ 8 h 29"/>
                    <a:gd name="T22" fmla="*/ 9 w 78"/>
                    <a:gd name="T23" fmla="*/ 16 h 29"/>
                    <a:gd name="T24" fmla="*/ 9 w 78"/>
                    <a:gd name="T25" fmla="*/ 25 h 29"/>
                    <a:gd name="T26" fmla="*/ 0 w 78"/>
                    <a:gd name="T27" fmla="*/ 23 h 29"/>
                    <a:gd name="T28" fmla="*/ 0 w 78"/>
                    <a:gd name="T29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29">
                      <a:moveTo>
                        <a:pt x="0" y="23"/>
                      </a:moveTo>
                      <a:lnTo>
                        <a:pt x="6" y="12"/>
                      </a:lnTo>
                      <a:lnTo>
                        <a:pt x="19" y="4"/>
                      </a:lnTo>
                      <a:lnTo>
                        <a:pt x="36" y="0"/>
                      </a:lnTo>
                      <a:lnTo>
                        <a:pt x="55" y="4"/>
                      </a:lnTo>
                      <a:lnTo>
                        <a:pt x="72" y="14"/>
                      </a:lnTo>
                      <a:lnTo>
                        <a:pt x="78" y="27"/>
                      </a:lnTo>
                      <a:lnTo>
                        <a:pt x="74" y="29"/>
                      </a:lnTo>
                      <a:lnTo>
                        <a:pt x="64" y="16"/>
                      </a:lnTo>
                      <a:lnTo>
                        <a:pt x="49" y="8"/>
                      </a:lnTo>
                      <a:lnTo>
                        <a:pt x="28" y="8"/>
                      </a:lnTo>
                      <a:lnTo>
                        <a:pt x="9" y="16"/>
                      </a:lnTo>
                      <a:lnTo>
                        <a:pt x="9" y="25"/>
                      </a:lnTo>
                      <a:lnTo>
                        <a:pt x="0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5" name="Freeform 83"/>
                <p:cNvSpPr>
                  <a:spLocks/>
                </p:cNvSpPr>
                <p:nvPr/>
              </p:nvSpPr>
              <p:spPr bwMode="auto">
                <a:xfrm>
                  <a:off x="1129" y="2587"/>
                  <a:ext cx="39" cy="13"/>
                </a:xfrm>
                <a:custGeom>
                  <a:avLst/>
                  <a:gdLst>
                    <a:gd name="T0" fmla="*/ 0 w 78"/>
                    <a:gd name="T1" fmla="*/ 26 h 26"/>
                    <a:gd name="T2" fmla="*/ 0 w 78"/>
                    <a:gd name="T3" fmla="*/ 19 h 26"/>
                    <a:gd name="T4" fmla="*/ 16 w 78"/>
                    <a:gd name="T5" fmla="*/ 3 h 26"/>
                    <a:gd name="T6" fmla="*/ 33 w 78"/>
                    <a:gd name="T7" fmla="*/ 0 h 26"/>
                    <a:gd name="T8" fmla="*/ 50 w 78"/>
                    <a:gd name="T9" fmla="*/ 0 h 26"/>
                    <a:gd name="T10" fmla="*/ 67 w 78"/>
                    <a:gd name="T11" fmla="*/ 1 h 26"/>
                    <a:gd name="T12" fmla="*/ 78 w 78"/>
                    <a:gd name="T13" fmla="*/ 15 h 26"/>
                    <a:gd name="T14" fmla="*/ 63 w 78"/>
                    <a:gd name="T15" fmla="*/ 20 h 26"/>
                    <a:gd name="T16" fmla="*/ 50 w 78"/>
                    <a:gd name="T17" fmla="*/ 20 h 26"/>
                    <a:gd name="T18" fmla="*/ 61 w 78"/>
                    <a:gd name="T19" fmla="*/ 15 h 26"/>
                    <a:gd name="T20" fmla="*/ 52 w 78"/>
                    <a:gd name="T21" fmla="*/ 7 h 26"/>
                    <a:gd name="T22" fmla="*/ 27 w 78"/>
                    <a:gd name="T23" fmla="*/ 5 h 26"/>
                    <a:gd name="T24" fmla="*/ 10 w 78"/>
                    <a:gd name="T25" fmla="*/ 15 h 26"/>
                    <a:gd name="T26" fmla="*/ 4 w 78"/>
                    <a:gd name="T27" fmla="*/ 22 h 26"/>
                    <a:gd name="T28" fmla="*/ 4 w 78"/>
                    <a:gd name="T29" fmla="*/ 26 h 26"/>
                    <a:gd name="T30" fmla="*/ 0 w 78"/>
                    <a:gd name="T31" fmla="*/ 26 h 26"/>
                    <a:gd name="T32" fmla="*/ 0 w 78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6">
                      <a:moveTo>
                        <a:pt x="0" y="26"/>
                      </a:moveTo>
                      <a:lnTo>
                        <a:pt x="0" y="19"/>
                      </a:lnTo>
                      <a:lnTo>
                        <a:pt x="16" y="3"/>
                      </a:lnTo>
                      <a:lnTo>
                        <a:pt x="33" y="0"/>
                      </a:lnTo>
                      <a:lnTo>
                        <a:pt x="50" y="0"/>
                      </a:lnTo>
                      <a:lnTo>
                        <a:pt x="67" y="1"/>
                      </a:lnTo>
                      <a:lnTo>
                        <a:pt x="78" y="15"/>
                      </a:lnTo>
                      <a:lnTo>
                        <a:pt x="63" y="20"/>
                      </a:lnTo>
                      <a:lnTo>
                        <a:pt x="50" y="20"/>
                      </a:lnTo>
                      <a:lnTo>
                        <a:pt x="61" y="15"/>
                      </a:lnTo>
                      <a:lnTo>
                        <a:pt x="52" y="7"/>
                      </a:lnTo>
                      <a:lnTo>
                        <a:pt x="27" y="5"/>
                      </a:lnTo>
                      <a:lnTo>
                        <a:pt x="10" y="15"/>
                      </a:lnTo>
                      <a:lnTo>
                        <a:pt x="4" y="22"/>
                      </a:lnTo>
                      <a:lnTo>
                        <a:pt x="4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6" name="Freeform 84"/>
                <p:cNvSpPr>
                  <a:spLocks/>
                </p:cNvSpPr>
                <p:nvPr/>
              </p:nvSpPr>
              <p:spPr bwMode="auto">
                <a:xfrm>
                  <a:off x="1052" y="2592"/>
                  <a:ext cx="31" cy="11"/>
                </a:xfrm>
                <a:custGeom>
                  <a:avLst/>
                  <a:gdLst>
                    <a:gd name="T0" fmla="*/ 8 w 63"/>
                    <a:gd name="T1" fmla="*/ 19 h 21"/>
                    <a:gd name="T2" fmla="*/ 14 w 63"/>
                    <a:gd name="T3" fmla="*/ 13 h 21"/>
                    <a:gd name="T4" fmla="*/ 23 w 63"/>
                    <a:gd name="T5" fmla="*/ 8 h 21"/>
                    <a:gd name="T6" fmla="*/ 23 w 63"/>
                    <a:gd name="T7" fmla="*/ 15 h 21"/>
                    <a:gd name="T8" fmla="*/ 29 w 63"/>
                    <a:gd name="T9" fmla="*/ 19 h 21"/>
                    <a:gd name="T10" fmla="*/ 29 w 63"/>
                    <a:gd name="T11" fmla="*/ 11 h 21"/>
                    <a:gd name="T12" fmla="*/ 40 w 63"/>
                    <a:gd name="T13" fmla="*/ 9 h 21"/>
                    <a:gd name="T14" fmla="*/ 44 w 63"/>
                    <a:gd name="T15" fmla="*/ 9 h 21"/>
                    <a:gd name="T16" fmla="*/ 52 w 63"/>
                    <a:gd name="T17" fmla="*/ 11 h 21"/>
                    <a:gd name="T18" fmla="*/ 54 w 63"/>
                    <a:gd name="T19" fmla="*/ 15 h 21"/>
                    <a:gd name="T20" fmla="*/ 54 w 63"/>
                    <a:gd name="T21" fmla="*/ 21 h 21"/>
                    <a:gd name="T22" fmla="*/ 63 w 63"/>
                    <a:gd name="T23" fmla="*/ 21 h 21"/>
                    <a:gd name="T24" fmla="*/ 63 w 63"/>
                    <a:gd name="T25" fmla="*/ 9 h 21"/>
                    <a:gd name="T26" fmla="*/ 44 w 63"/>
                    <a:gd name="T27" fmla="*/ 0 h 21"/>
                    <a:gd name="T28" fmla="*/ 23 w 63"/>
                    <a:gd name="T29" fmla="*/ 0 h 21"/>
                    <a:gd name="T30" fmla="*/ 6 w 63"/>
                    <a:gd name="T31" fmla="*/ 8 h 21"/>
                    <a:gd name="T32" fmla="*/ 0 w 63"/>
                    <a:gd name="T33" fmla="*/ 15 h 21"/>
                    <a:gd name="T34" fmla="*/ 8 w 63"/>
                    <a:gd name="T35" fmla="*/ 19 h 21"/>
                    <a:gd name="T36" fmla="*/ 8 w 63"/>
                    <a:gd name="T3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21">
                      <a:moveTo>
                        <a:pt x="8" y="19"/>
                      </a:moveTo>
                      <a:lnTo>
                        <a:pt x="14" y="13"/>
                      </a:lnTo>
                      <a:lnTo>
                        <a:pt x="23" y="8"/>
                      </a:lnTo>
                      <a:lnTo>
                        <a:pt x="23" y="15"/>
                      </a:lnTo>
                      <a:lnTo>
                        <a:pt x="29" y="19"/>
                      </a:lnTo>
                      <a:lnTo>
                        <a:pt x="29" y="11"/>
                      </a:lnTo>
                      <a:lnTo>
                        <a:pt x="40" y="9"/>
                      </a:lnTo>
                      <a:lnTo>
                        <a:pt x="44" y="9"/>
                      </a:lnTo>
                      <a:lnTo>
                        <a:pt x="52" y="11"/>
                      </a:lnTo>
                      <a:lnTo>
                        <a:pt x="54" y="15"/>
                      </a:lnTo>
                      <a:lnTo>
                        <a:pt x="54" y="21"/>
                      </a:lnTo>
                      <a:lnTo>
                        <a:pt x="63" y="21"/>
                      </a:lnTo>
                      <a:lnTo>
                        <a:pt x="63" y="9"/>
                      </a:lnTo>
                      <a:lnTo>
                        <a:pt x="44" y="0"/>
                      </a:lnTo>
                      <a:lnTo>
                        <a:pt x="23" y="0"/>
                      </a:ln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8" y="19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7" name="Freeform 85"/>
                <p:cNvSpPr>
                  <a:spLocks/>
                </p:cNvSpPr>
                <p:nvPr/>
              </p:nvSpPr>
              <p:spPr bwMode="auto">
                <a:xfrm>
                  <a:off x="1131" y="2590"/>
                  <a:ext cx="27" cy="10"/>
                </a:xfrm>
                <a:custGeom>
                  <a:avLst/>
                  <a:gdLst>
                    <a:gd name="T0" fmla="*/ 6 w 55"/>
                    <a:gd name="T1" fmla="*/ 21 h 21"/>
                    <a:gd name="T2" fmla="*/ 10 w 55"/>
                    <a:gd name="T3" fmla="*/ 14 h 21"/>
                    <a:gd name="T4" fmla="*/ 17 w 55"/>
                    <a:gd name="T5" fmla="*/ 17 h 21"/>
                    <a:gd name="T6" fmla="*/ 25 w 55"/>
                    <a:gd name="T7" fmla="*/ 15 h 21"/>
                    <a:gd name="T8" fmla="*/ 21 w 55"/>
                    <a:gd name="T9" fmla="*/ 12 h 21"/>
                    <a:gd name="T10" fmla="*/ 27 w 55"/>
                    <a:gd name="T11" fmla="*/ 6 h 21"/>
                    <a:gd name="T12" fmla="*/ 40 w 55"/>
                    <a:gd name="T13" fmla="*/ 8 h 21"/>
                    <a:gd name="T14" fmla="*/ 46 w 55"/>
                    <a:gd name="T15" fmla="*/ 8 h 21"/>
                    <a:gd name="T16" fmla="*/ 48 w 55"/>
                    <a:gd name="T17" fmla="*/ 15 h 21"/>
                    <a:gd name="T18" fmla="*/ 55 w 55"/>
                    <a:gd name="T19" fmla="*/ 10 h 21"/>
                    <a:gd name="T20" fmla="*/ 50 w 55"/>
                    <a:gd name="T21" fmla="*/ 0 h 21"/>
                    <a:gd name="T22" fmla="*/ 31 w 55"/>
                    <a:gd name="T23" fmla="*/ 0 h 21"/>
                    <a:gd name="T24" fmla="*/ 14 w 55"/>
                    <a:gd name="T25" fmla="*/ 6 h 21"/>
                    <a:gd name="T26" fmla="*/ 6 w 55"/>
                    <a:gd name="T27" fmla="*/ 10 h 21"/>
                    <a:gd name="T28" fmla="*/ 0 w 55"/>
                    <a:gd name="T29" fmla="*/ 19 h 21"/>
                    <a:gd name="T30" fmla="*/ 6 w 55"/>
                    <a:gd name="T31" fmla="*/ 21 h 21"/>
                    <a:gd name="T32" fmla="*/ 6 w 55"/>
                    <a:gd name="T3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21">
                      <a:moveTo>
                        <a:pt x="6" y="21"/>
                      </a:moveTo>
                      <a:lnTo>
                        <a:pt x="10" y="14"/>
                      </a:lnTo>
                      <a:lnTo>
                        <a:pt x="17" y="17"/>
                      </a:lnTo>
                      <a:lnTo>
                        <a:pt x="25" y="15"/>
                      </a:lnTo>
                      <a:lnTo>
                        <a:pt x="21" y="12"/>
                      </a:lnTo>
                      <a:lnTo>
                        <a:pt x="27" y="6"/>
                      </a:lnTo>
                      <a:lnTo>
                        <a:pt x="40" y="8"/>
                      </a:lnTo>
                      <a:lnTo>
                        <a:pt x="46" y="8"/>
                      </a:lnTo>
                      <a:lnTo>
                        <a:pt x="48" y="15"/>
                      </a:lnTo>
                      <a:lnTo>
                        <a:pt x="55" y="10"/>
                      </a:lnTo>
                      <a:lnTo>
                        <a:pt x="50" y="0"/>
                      </a:lnTo>
                      <a:lnTo>
                        <a:pt x="31" y="0"/>
                      </a:lnTo>
                      <a:lnTo>
                        <a:pt x="14" y="6"/>
                      </a:lnTo>
                      <a:lnTo>
                        <a:pt x="6" y="10"/>
                      </a:lnTo>
                      <a:lnTo>
                        <a:pt x="0" y="19"/>
                      </a:lnTo>
                      <a:lnTo>
                        <a:pt x="6" y="21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8" name="Freeform 86"/>
                <p:cNvSpPr>
                  <a:spLocks/>
                </p:cNvSpPr>
                <p:nvPr/>
              </p:nvSpPr>
              <p:spPr bwMode="auto">
                <a:xfrm>
                  <a:off x="990" y="3774"/>
                  <a:ext cx="120" cy="686"/>
                </a:xfrm>
                <a:custGeom>
                  <a:avLst/>
                  <a:gdLst>
                    <a:gd name="T0" fmla="*/ 51 w 239"/>
                    <a:gd name="T1" fmla="*/ 0 h 1372"/>
                    <a:gd name="T2" fmla="*/ 209 w 239"/>
                    <a:gd name="T3" fmla="*/ 11 h 1372"/>
                    <a:gd name="T4" fmla="*/ 209 w 239"/>
                    <a:gd name="T5" fmla="*/ 79 h 1372"/>
                    <a:gd name="T6" fmla="*/ 171 w 239"/>
                    <a:gd name="T7" fmla="*/ 184 h 1372"/>
                    <a:gd name="T8" fmla="*/ 129 w 239"/>
                    <a:gd name="T9" fmla="*/ 213 h 1372"/>
                    <a:gd name="T10" fmla="*/ 70 w 239"/>
                    <a:gd name="T11" fmla="*/ 209 h 1372"/>
                    <a:gd name="T12" fmla="*/ 32 w 239"/>
                    <a:gd name="T13" fmla="*/ 167 h 1372"/>
                    <a:gd name="T14" fmla="*/ 49 w 239"/>
                    <a:gd name="T15" fmla="*/ 218 h 1372"/>
                    <a:gd name="T16" fmla="*/ 104 w 239"/>
                    <a:gd name="T17" fmla="*/ 233 h 1372"/>
                    <a:gd name="T18" fmla="*/ 173 w 239"/>
                    <a:gd name="T19" fmla="*/ 226 h 1372"/>
                    <a:gd name="T20" fmla="*/ 160 w 239"/>
                    <a:gd name="T21" fmla="*/ 260 h 1372"/>
                    <a:gd name="T22" fmla="*/ 101 w 239"/>
                    <a:gd name="T23" fmla="*/ 294 h 1372"/>
                    <a:gd name="T24" fmla="*/ 63 w 239"/>
                    <a:gd name="T25" fmla="*/ 298 h 1372"/>
                    <a:gd name="T26" fmla="*/ 87 w 239"/>
                    <a:gd name="T27" fmla="*/ 330 h 1372"/>
                    <a:gd name="T28" fmla="*/ 177 w 239"/>
                    <a:gd name="T29" fmla="*/ 332 h 1372"/>
                    <a:gd name="T30" fmla="*/ 198 w 239"/>
                    <a:gd name="T31" fmla="*/ 319 h 1372"/>
                    <a:gd name="T32" fmla="*/ 180 w 239"/>
                    <a:gd name="T33" fmla="*/ 433 h 1372"/>
                    <a:gd name="T34" fmla="*/ 198 w 239"/>
                    <a:gd name="T35" fmla="*/ 579 h 1372"/>
                    <a:gd name="T36" fmla="*/ 190 w 239"/>
                    <a:gd name="T37" fmla="*/ 686 h 1372"/>
                    <a:gd name="T38" fmla="*/ 171 w 239"/>
                    <a:gd name="T39" fmla="*/ 857 h 1372"/>
                    <a:gd name="T40" fmla="*/ 177 w 239"/>
                    <a:gd name="T41" fmla="*/ 977 h 1372"/>
                    <a:gd name="T42" fmla="*/ 222 w 239"/>
                    <a:gd name="T43" fmla="*/ 1077 h 1372"/>
                    <a:gd name="T44" fmla="*/ 239 w 239"/>
                    <a:gd name="T45" fmla="*/ 1174 h 1372"/>
                    <a:gd name="T46" fmla="*/ 226 w 239"/>
                    <a:gd name="T47" fmla="*/ 1258 h 1372"/>
                    <a:gd name="T48" fmla="*/ 201 w 239"/>
                    <a:gd name="T49" fmla="*/ 1351 h 1372"/>
                    <a:gd name="T50" fmla="*/ 108 w 239"/>
                    <a:gd name="T51" fmla="*/ 1372 h 1372"/>
                    <a:gd name="T52" fmla="*/ 70 w 239"/>
                    <a:gd name="T53" fmla="*/ 1334 h 1372"/>
                    <a:gd name="T54" fmla="*/ 114 w 239"/>
                    <a:gd name="T55" fmla="*/ 1214 h 1372"/>
                    <a:gd name="T56" fmla="*/ 118 w 239"/>
                    <a:gd name="T57" fmla="*/ 1169 h 1372"/>
                    <a:gd name="T58" fmla="*/ 118 w 239"/>
                    <a:gd name="T59" fmla="*/ 1106 h 1372"/>
                    <a:gd name="T60" fmla="*/ 108 w 239"/>
                    <a:gd name="T61" fmla="*/ 1013 h 1372"/>
                    <a:gd name="T62" fmla="*/ 32 w 239"/>
                    <a:gd name="T63" fmla="*/ 743 h 1372"/>
                    <a:gd name="T64" fmla="*/ 4 w 239"/>
                    <a:gd name="T65" fmla="*/ 462 h 1372"/>
                    <a:gd name="T66" fmla="*/ 0 w 239"/>
                    <a:gd name="T67" fmla="*/ 378 h 1372"/>
                    <a:gd name="T68" fmla="*/ 17 w 239"/>
                    <a:gd name="T69" fmla="*/ 271 h 1372"/>
                    <a:gd name="T70" fmla="*/ 13 w 239"/>
                    <a:gd name="T71" fmla="*/ 201 h 1372"/>
                    <a:gd name="T72" fmla="*/ 7 w 239"/>
                    <a:gd name="T73" fmla="*/ 100 h 1372"/>
                    <a:gd name="T74" fmla="*/ 28 w 239"/>
                    <a:gd name="T75" fmla="*/ 21 h 1372"/>
                    <a:gd name="T76" fmla="*/ 51 w 239"/>
                    <a:gd name="T77" fmla="*/ 0 h 1372"/>
                    <a:gd name="T78" fmla="*/ 51 w 239"/>
                    <a:gd name="T79" fmla="*/ 0 h 1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9" h="1372">
                      <a:moveTo>
                        <a:pt x="51" y="0"/>
                      </a:moveTo>
                      <a:lnTo>
                        <a:pt x="209" y="11"/>
                      </a:lnTo>
                      <a:lnTo>
                        <a:pt x="209" y="79"/>
                      </a:lnTo>
                      <a:lnTo>
                        <a:pt x="171" y="184"/>
                      </a:lnTo>
                      <a:lnTo>
                        <a:pt x="129" y="213"/>
                      </a:lnTo>
                      <a:lnTo>
                        <a:pt x="70" y="209"/>
                      </a:lnTo>
                      <a:lnTo>
                        <a:pt x="32" y="167"/>
                      </a:lnTo>
                      <a:lnTo>
                        <a:pt x="49" y="218"/>
                      </a:lnTo>
                      <a:lnTo>
                        <a:pt x="104" y="233"/>
                      </a:lnTo>
                      <a:lnTo>
                        <a:pt x="173" y="226"/>
                      </a:lnTo>
                      <a:lnTo>
                        <a:pt x="160" y="260"/>
                      </a:lnTo>
                      <a:lnTo>
                        <a:pt x="101" y="294"/>
                      </a:lnTo>
                      <a:lnTo>
                        <a:pt x="63" y="298"/>
                      </a:lnTo>
                      <a:lnTo>
                        <a:pt x="87" y="330"/>
                      </a:lnTo>
                      <a:lnTo>
                        <a:pt x="177" y="332"/>
                      </a:lnTo>
                      <a:lnTo>
                        <a:pt x="198" y="319"/>
                      </a:lnTo>
                      <a:lnTo>
                        <a:pt x="180" y="433"/>
                      </a:lnTo>
                      <a:lnTo>
                        <a:pt x="198" y="579"/>
                      </a:lnTo>
                      <a:lnTo>
                        <a:pt x="190" y="686"/>
                      </a:lnTo>
                      <a:lnTo>
                        <a:pt x="171" y="857"/>
                      </a:lnTo>
                      <a:lnTo>
                        <a:pt x="177" y="977"/>
                      </a:lnTo>
                      <a:lnTo>
                        <a:pt x="222" y="1077"/>
                      </a:lnTo>
                      <a:lnTo>
                        <a:pt x="239" y="1174"/>
                      </a:lnTo>
                      <a:lnTo>
                        <a:pt x="226" y="1258"/>
                      </a:lnTo>
                      <a:lnTo>
                        <a:pt x="201" y="1351"/>
                      </a:lnTo>
                      <a:lnTo>
                        <a:pt x="108" y="1372"/>
                      </a:lnTo>
                      <a:lnTo>
                        <a:pt x="70" y="1334"/>
                      </a:lnTo>
                      <a:lnTo>
                        <a:pt x="114" y="1214"/>
                      </a:lnTo>
                      <a:lnTo>
                        <a:pt x="118" y="1169"/>
                      </a:lnTo>
                      <a:lnTo>
                        <a:pt x="118" y="1106"/>
                      </a:lnTo>
                      <a:lnTo>
                        <a:pt x="108" y="1013"/>
                      </a:lnTo>
                      <a:lnTo>
                        <a:pt x="32" y="743"/>
                      </a:lnTo>
                      <a:lnTo>
                        <a:pt x="4" y="462"/>
                      </a:lnTo>
                      <a:lnTo>
                        <a:pt x="0" y="378"/>
                      </a:lnTo>
                      <a:lnTo>
                        <a:pt x="17" y="271"/>
                      </a:lnTo>
                      <a:lnTo>
                        <a:pt x="13" y="201"/>
                      </a:lnTo>
                      <a:lnTo>
                        <a:pt x="7" y="100"/>
                      </a:lnTo>
                      <a:lnTo>
                        <a:pt x="28" y="21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19" name="Freeform 87"/>
                <p:cNvSpPr>
                  <a:spLocks/>
                </p:cNvSpPr>
                <p:nvPr/>
              </p:nvSpPr>
              <p:spPr bwMode="auto">
                <a:xfrm>
                  <a:off x="1108" y="3771"/>
                  <a:ext cx="116" cy="653"/>
                </a:xfrm>
                <a:custGeom>
                  <a:avLst/>
                  <a:gdLst>
                    <a:gd name="T0" fmla="*/ 131 w 232"/>
                    <a:gd name="T1" fmla="*/ 6 h 1306"/>
                    <a:gd name="T2" fmla="*/ 66 w 232"/>
                    <a:gd name="T3" fmla="*/ 122 h 1306"/>
                    <a:gd name="T4" fmla="*/ 24 w 232"/>
                    <a:gd name="T5" fmla="*/ 270 h 1306"/>
                    <a:gd name="T6" fmla="*/ 17 w 232"/>
                    <a:gd name="T7" fmla="*/ 435 h 1306"/>
                    <a:gd name="T8" fmla="*/ 24 w 232"/>
                    <a:gd name="T9" fmla="*/ 616 h 1306"/>
                    <a:gd name="T10" fmla="*/ 0 w 232"/>
                    <a:gd name="T11" fmla="*/ 855 h 1306"/>
                    <a:gd name="T12" fmla="*/ 21 w 232"/>
                    <a:gd name="T13" fmla="*/ 1011 h 1306"/>
                    <a:gd name="T14" fmla="*/ 41 w 232"/>
                    <a:gd name="T15" fmla="*/ 1120 h 1306"/>
                    <a:gd name="T16" fmla="*/ 45 w 232"/>
                    <a:gd name="T17" fmla="*/ 1264 h 1306"/>
                    <a:gd name="T18" fmla="*/ 110 w 232"/>
                    <a:gd name="T19" fmla="*/ 1306 h 1306"/>
                    <a:gd name="T20" fmla="*/ 93 w 232"/>
                    <a:gd name="T21" fmla="*/ 1142 h 1306"/>
                    <a:gd name="T22" fmla="*/ 89 w 232"/>
                    <a:gd name="T23" fmla="*/ 1028 h 1306"/>
                    <a:gd name="T24" fmla="*/ 117 w 232"/>
                    <a:gd name="T25" fmla="*/ 831 h 1306"/>
                    <a:gd name="T26" fmla="*/ 163 w 232"/>
                    <a:gd name="T27" fmla="*/ 578 h 1306"/>
                    <a:gd name="T28" fmla="*/ 176 w 232"/>
                    <a:gd name="T29" fmla="*/ 405 h 1306"/>
                    <a:gd name="T30" fmla="*/ 163 w 232"/>
                    <a:gd name="T31" fmla="*/ 283 h 1306"/>
                    <a:gd name="T32" fmla="*/ 197 w 232"/>
                    <a:gd name="T33" fmla="*/ 190 h 1306"/>
                    <a:gd name="T34" fmla="*/ 224 w 232"/>
                    <a:gd name="T35" fmla="*/ 59 h 1306"/>
                    <a:gd name="T36" fmla="*/ 232 w 232"/>
                    <a:gd name="T37" fmla="*/ 9 h 1306"/>
                    <a:gd name="T38" fmla="*/ 194 w 232"/>
                    <a:gd name="T39" fmla="*/ 0 h 1306"/>
                    <a:gd name="T40" fmla="*/ 131 w 232"/>
                    <a:gd name="T41" fmla="*/ 6 h 1306"/>
                    <a:gd name="T42" fmla="*/ 131 w 232"/>
                    <a:gd name="T43" fmla="*/ 6 h 1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2" h="1306">
                      <a:moveTo>
                        <a:pt x="131" y="6"/>
                      </a:moveTo>
                      <a:lnTo>
                        <a:pt x="66" y="122"/>
                      </a:lnTo>
                      <a:lnTo>
                        <a:pt x="24" y="270"/>
                      </a:lnTo>
                      <a:lnTo>
                        <a:pt x="17" y="435"/>
                      </a:lnTo>
                      <a:lnTo>
                        <a:pt x="24" y="616"/>
                      </a:lnTo>
                      <a:lnTo>
                        <a:pt x="0" y="855"/>
                      </a:lnTo>
                      <a:lnTo>
                        <a:pt x="21" y="1011"/>
                      </a:lnTo>
                      <a:lnTo>
                        <a:pt x="41" y="1120"/>
                      </a:lnTo>
                      <a:lnTo>
                        <a:pt x="45" y="1264"/>
                      </a:lnTo>
                      <a:lnTo>
                        <a:pt x="110" y="1306"/>
                      </a:lnTo>
                      <a:lnTo>
                        <a:pt x="93" y="1142"/>
                      </a:lnTo>
                      <a:lnTo>
                        <a:pt x="89" y="1028"/>
                      </a:lnTo>
                      <a:lnTo>
                        <a:pt x="117" y="831"/>
                      </a:lnTo>
                      <a:lnTo>
                        <a:pt x="163" y="578"/>
                      </a:lnTo>
                      <a:lnTo>
                        <a:pt x="176" y="405"/>
                      </a:lnTo>
                      <a:lnTo>
                        <a:pt x="163" y="283"/>
                      </a:lnTo>
                      <a:lnTo>
                        <a:pt x="197" y="190"/>
                      </a:lnTo>
                      <a:lnTo>
                        <a:pt x="224" y="59"/>
                      </a:lnTo>
                      <a:lnTo>
                        <a:pt x="232" y="9"/>
                      </a:lnTo>
                      <a:lnTo>
                        <a:pt x="194" y="0"/>
                      </a:lnTo>
                      <a:lnTo>
                        <a:pt x="131" y="6"/>
                      </a:lnTo>
                      <a:lnTo>
                        <a:pt x="131" y="6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0" name="Freeform 88"/>
                <p:cNvSpPr>
                  <a:spLocks/>
                </p:cNvSpPr>
                <p:nvPr/>
              </p:nvSpPr>
              <p:spPr bwMode="auto">
                <a:xfrm>
                  <a:off x="999" y="3781"/>
                  <a:ext cx="98" cy="672"/>
                </a:xfrm>
                <a:custGeom>
                  <a:avLst/>
                  <a:gdLst>
                    <a:gd name="T0" fmla="*/ 34 w 198"/>
                    <a:gd name="T1" fmla="*/ 0 h 1344"/>
                    <a:gd name="T2" fmla="*/ 11 w 198"/>
                    <a:gd name="T3" fmla="*/ 34 h 1344"/>
                    <a:gd name="T4" fmla="*/ 0 w 198"/>
                    <a:gd name="T5" fmla="*/ 101 h 1344"/>
                    <a:gd name="T6" fmla="*/ 11 w 198"/>
                    <a:gd name="T7" fmla="*/ 218 h 1344"/>
                    <a:gd name="T8" fmla="*/ 11 w 198"/>
                    <a:gd name="T9" fmla="*/ 312 h 1344"/>
                    <a:gd name="T10" fmla="*/ 0 w 198"/>
                    <a:gd name="T11" fmla="*/ 397 h 1344"/>
                    <a:gd name="T12" fmla="*/ 17 w 198"/>
                    <a:gd name="T13" fmla="*/ 627 h 1344"/>
                    <a:gd name="T14" fmla="*/ 67 w 198"/>
                    <a:gd name="T15" fmla="*/ 869 h 1344"/>
                    <a:gd name="T16" fmla="*/ 112 w 198"/>
                    <a:gd name="T17" fmla="*/ 1083 h 1344"/>
                    <a:gd name="T18" fmla="*/ 125 w 198"/>
                    <a:gd name="T19" fmla="*/ 1167 h 1344"/>
                    <a:gd name="T20" fmla="*/ 67 w 198"/>
                    <a:gd name="T21" fmla="*/ 1298 h 1344"/>
                    <a:gd name="T22" fmla="*/ 84 w 198"/>
                    <a:gd name="T23" fmla="*/ 1344 h 1344"/>
                    <a:gd name="T24" fmla="*/ 125 w 198"/>
                    <a:gd name="T25" fmla="*/ 1340 h 1344"/>
                    <a:gd name="T26" fmla="*/ 167 w 198"/>
                    <a:gd name="T27" fmla="*/ 1330 h 1344"/>
                    <a:gd name="T28" fmla="*/ 192 w 198"/>
                    <a:gd name="T29" fmla="*/ 1213 h 1344"/>
                    <a:gd name="T30" fmla="*/ 198 w 198"/>
                    <a:gd name="T31" fmla="*/ 1133 h 1344"/>
                    <a:gd name="T32" fmla="*/ 177 w 198"/>
                    <a:gd name="T33" fmla="*/ 1074 h 1344"/>
                    <a:gd name="T34" fmla="*/ 146 w 198"/>
                    <a:gd name="T35" fmla="*/ 990 h 1344"/>
                    <a:gd name="T36" fmla="*/ 139 w 198"/>
                    <a:gd name="T37" fmla="*/ 907 h 1344"/>
                    <a:gd name="T38" fmla="*/ 139 w 198"/>
                    <a:gd name="T39" fmla="*/ 810 h 1344"/>
                    <a:gd name="T40" fmla="*/ 160 w 198"/>
                    <a:gd name="T41" fmla="*/ 612 h 1344"/>
                    <a:gd name="T42" fmla="*/ 154 w 198"/>
                    <a:gd name="T43" fmla="*/ 505 h 1344"/>
                    <a:gd name="T44" fmla="*/ 135 w 198"/>
                    <a:gd name="T45" fmla="*/ 418 h 1344"/>
                    <a:gd name="T46" fmla="*/ 143 w 198"/>
                    <a:gd name="T47" fmla="*/ 346 h 1344"/>
                    <a:gd name="T48" fmla="*/ 59 w 198"/>
                    <a:gd name="T49" fmla="*/ 329 h 1344"/>
                    <a:gd name="T50" fmla="*/ 32 w 198"/>
                    <a:gd name="T51" fmla="*/ 298 h 1344"/>
                    <a:gd name="T52" fmla="*/ 25 w 198"/>
                    <a:gd name="T53" fmla="*/ 274 h 1344"/>
                    <a:gd name="T54" fmla="*/ 70 w 198"/>
                    <a:gd name="T55" fmla="*/ 262 h 1344"/>
                    <a:gd name="T56" fmla="*/ 122 w 198"/>
                    <a:gd name="T57" fmla="*/ 232 h 1344"/>
                    <a:gd name="T58" fmla="*/ 53 w 198"/>
                    <a:gd name="T59" fmla="*/ 232 h 1344"/>
                    <a:gd name="T60" fmla="*/ 21 w 198"/>
                    <a:gd name="T61" fmla="*/ 194 h 1344"/>
                    <a:gd name="T62" fmla="*/ 17 w 198"/>
                    <a:gd name="T63" fmla="*/ 156 h 1344"/>
                    <a:gd name="T64" fmla="*/ 57 w 198"/>
                    <a:gd name="T65" fmla="*/ 169 h 1344"/>
                    <a:gd name="T66" fmla="*/ 97 w 198"/>
                    <a:gd name="T67" fmla="*/ 169 h 1344"/>
                    <a:gd name="T68" fmla="*/ 146 w 198"/>
                    <a:gd name="T69" fmla="*/ 141 h 1344"/>
                    <a:gd name="T70" fmla="*/ 171 w 198"/>
                    <a:gd name="T71" fmla="*/ 64 h 1344"/>
                    <a:gd name="T72" fmla="*/ 173 w 198"/>
                    <a:gd name="T73" fmla="*/ 17 h 1344"/>
                    <a:gd name="T74" fmla="*/ 34 w 198"/>
                    <a:gd name="T75" fmla="*/ 0 h 1344"/>
                    <a:gd name="T76" fmla="*/ 34 w 198"/>
                    <a:gd name="T77" fmla="*/ 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98" h="1344">
                      <a:moveTo>
                        <a:pt x="34" y="0"/>
                      </a:moveTo>
                      <a:lnTo>
                        <a:pt x="11" y="34"/>
                      </a:lnTo>
                      <a:lnTo>
                        <a:pt x="0" y="101"/>
                      </a:lnTo>
                      <a:lnTo>
                        <a:pt x="11" y="218"/>
                      </a:lnTo>
                      <a:lnTo>
                        <a:pt x="11" y="312"/>
                      </a:lnTo>
                      <a:lnTo>
                        <a:pt x="0" y="397"/>
                      </a:lnTo>
                      <a:lnTo>
                        <a:pt x="17" y="627"/>
                      </a:lnTo>
                      <a:lnTo>
                        <a:pt x="67" y="869"/>
                      </a:lnTo>
                      <a:lnTo>
                        <a:pt x="112" y="1083"/>
                      </a:lnTo>
                      <a:lnTo>
                        <a:pt x="125" y="1167"/>
                      </a:lnTo>
                      <a:lnTo>
                        <a:pt x="67" y="1298"/>
                      </a:lnTo>
                      <a:lnTo>
                        <a:pt x="84" y="1344"/>
                      </a:lnTo>
                      <a:lnTo>
                        <a:pt x="125" y="1340"/>
                      </a:lnTo>
                      <a:lnTo>
                        <a:pt x="167" y="1330"/>
                      </a:lnTo>
                      <a:lnTo>
                        <a:pt x="192" y="1213"/>
                      </a:lnTo>
                      <a:lnTo>
                        <a:pt x="198" y="1133"/>
                      </a:lnTo>
                      <a:lnTo>
                        <a:pt x="177" y="1074"/>
                      </a:lnTo>
                      <a:lnTo>
                        <a:pt x="146" y="990"/>
                      </a:lnTo>
                      <a:lnTo>
                        <a:pt x="139" y="907"/>
                      </a:lnTo>
                      <a:lnTo>
                        <a:pt x="139" y="810"/>
                      </a:lnTo>
                      <a:lnTo>
                        <a:pt x="160" y="612"/>
                      </a:lnTo>
                      <a:lnTo>
                        <a:pt x="154" y="505"/>
                      </a:lnTo>
                      <a:lnTo>
                        <a:pt x="135" y="418"/>
                      </a:lnTo>
                      <a:lnTo>
                        <a:pt x="143" y="346"/>
                      </a:lnTo>
                      <a:lnTo>
                        <a:pt x="59" y="329"/>
                      </a:lnTo>
                      <a:lnTo>
                        <a:pt x="32" y="298"/>
                      </a:lnTo>
                      <a:lnTo>
                        <a:pt x="25" y="274"/>
                      </a:lnTo>
                      <a:lnTo>
                        <a:pt x="70" y="262"/>
                      </a:lnTo>
                      <a:lnTo>
                        <a:pt x="122" y="232"/>
                      </a:lnTo>
                      <a:lnTo>
                        <a:pt x="53" y="232"/>
                      </a:lnTo>
                      <a:lnTo>
                        <a:pt x="21" y="194"/>
                      </a:lnTo>
                      <a:lnTo>
                        <a:pt x="17" y="156"/>
                      </a:lnTo>
                      <a:lnTo>
                        <a:pt x="57" y="169"/>
                      </a:lnTo>
                      <a:lnTo>
                        <a:pt x="97" y="169"/>
                      </a:lnTo>
                      <a:lnTo>
                        <a:pt x="146" y="141"/>
                      </a:lnTo>
                      <a:lnTo>
                        <a:pt x="171" y="64"/>
                      </a:lnTo>
                      <a:lnTo>
                        <a:pt x="173" y="17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1" name="Freeform 89"/>
                <p:cNvSpPr>
                  <a:spLocks/>
                </p:cNvSpPr>
                <p:nvPr/>
              </p:nvSpPr>
              <p:spPr bwMode="auto">
                <a:xfrm>
                  <a:off x="1122" y="3783"/>
                  <a:ext cx="81" cy="544"/>
                </a:xfrm>
                <a:custGeom>
                  <a:avLst/>
                  <a:gdLst>
                    <a:gd name="T0" fmla="*/ 118 w 162"/>
                    <a:gd name="T1" fmla="*/ 0 h 1087"/>
                    <a:gd name="T2" fmla="*/ 48 w 162"/>
                    <a:gd name="T3" fmla="*/ 119 h 1087"/>
                    <a:gd name="T4" fmla="*/ 31 w 162"/>
                    <a:gd name="T5" fmla="*/ 249 h 1087"/>
                    <a:gd name="T6" fmla="*/ 10 w 162"/>
                    <a:gd name="T7" fmla="*/ 418 h 1087"/>
                    <a:gd name="T8" fmla="*/ 13 w 162"/>
                    <a:gd name="T9" fmla="*/ 595 h 1087"/>
                    <a:gd name="T10" fmla="*/ 0 w 162"/>
                    <a:gd name="T11" fmla="*/ 884 h 1087"/>
                    <a:gd name="T12" fmla="*/ 34 w 162"/>
                    <a:gd name="T13" fmla="*/ 1087 h 1087"/>
                    <a:gd name="T14" fmla="*/ 55 w 162"/>
                    <a:gd name="T15" fmla="*/ 859 h 1087"/>
                    <a:gd name="T16" fmla="*/ 103 w 162"/>
                    <a:gd name="T17" fmla="*/ 553 h 1087"/>
                    <a:gd name="T18" fmla="*/ 110 w 162"/>
                    <a:gd name="T19" fmla="*/ 271 h 1087"/>
                    <a:gd name="T20" fmla="*/ 145 w 162"/>
                    <a:gd name="T21" fmla="*/ 135 h 1087"/>
                    <a:gd name="T22" fmla="*/ 162 w 162"/>
                    <a:gd name="T23" fmla="*/ 13 h 1087"/>
                    <a:gd name="T24" fmla="*/ 118 w 162"/>
                    <a:gd name="T25" fmla="*/ 0 h 1087"/>
                    <a:gd name="T26" fmla="*/ 118 w 162"/>
                    <a:gd name="T27" fmla="*/ 0 h 1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2" h="1087">
                      <a:moveTo>
                        <a:pt x="118" y="0"/>
                      </a:moveTo>
                      <a:lnTo>
                        <a:pt x="48" y="119"/>
                      </a:lnTo>
                      <a:lnTo>
                        <a:pt x="31" y="249"/>
                      </a:lnTo>
                      <a:lnTo>
                        <a:pt x="10" y="418"/>
                      </a:lnTo>
                      <a:lnTo>
                        <a:pt x="13" y="595"/>
                      </a:lnTo>
                      <a:lnTo>
                        <a:pt x="0" y="884"/>
                      </a:lnTo>
                      <a:lnTo>
                        <a:pt x="34" y="1087"/>
                      </a:lnTo>
                      <a:lnTo>
                        <a:pt x="55" y="859"/>
                      </a:lnTo>
                      <a:lnTo>
                        <a:pt x="103" y="553"/>
                      </a:lnTo>
                      <a:lnTo>
                        <a:pt x="110" y="271"/>
                      </a:lnTo>
                      <a:lnTo>
                        <a:pt x="145" y="135"/>
                      </a:lnTo>
                      <a:lnTo>
                        <a:pt x="162" y="13"/>
                      </a:lnTo>
                      <a:lnTo>
                        <a:pt x="118" y="0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2" name="Freeform 90"/>
                <p:cNvSpPr>
                  <a:spLocks/>
                </p:cNvSpPr>
                <p:nvPr/>
              </p:nvSpPr>
              <p:spPr bwMode="auto">
                <a:xfrm>
                  <a:off x="1009" y="3788"/>
                  <a:ext cx="66" cy="68"/>
                </a:xfrm>
                <a:custGeom>
                  <a:avLst/>
                  <a:gdLst>
                    <a:gd name="T0" fmla="*/ 17 w 133"/>
                    <a:gd name="T1" fmla="*/ 0 h 135"/>
                    <a:gd name="T2" fmla="*/ 0 w 133"/>
                    <a:gd name="T3" fmla="*/ 63 h 135"/>
                    <a:gd name="T4" fmla="*/ 8 w 133"/>
                    <a:gd name="T5" fmla="*/ 122 h 135"/>
                    <a:gd name="T6" fmla="*/ 53 w 133"/>
                    <a:gd name="T7" fmla="*/ 135 h 135"/>
                    <a:gd name="T8" fmla="*/ 93 w 133"/>
                    <a:gd name="T9" fmla="*/ 128 h 135"/>
                    <a:gd name="T10" fmla="*/ 125 w 133"/>
                    <a:gd name="T11" fmla="*/ 76 h 135"/>
                    <a:gd name="T12" fmla="*/ 133 w 133"/>
                    <a:gd name="T13" fmla="*/ 25 h 135"/>
                    <a:gd name="T14" fmla="*/ 70 w 133"/>
                    <a:gd name="T15" fmla="*/ 13 h 135"/>
                    <a:gd name="T16" fmla="*/ 17 w 133"/>
                    <a:gd name="T17" fmla="*/ 0 h 135"/>
                    <a:gd name="T18" fmla="*/ 17 w 133"/>
                    <a:gd name="T1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3" h="135">
                      <a:moveTo>
                        <a:pt x="17" y="0"/>
                      </a:moveTo>
                      <a:lnTo>
                        <a:pt x="0" y="63"/>
                      </a:lnTo>
                      <a:lnTo>
                        <a:pt x="8" y="122"/>
                      </a:lnTo>
                      <a:lnTo>
                        <a:pt x="53" y="135"/>
                      </a:lnTo>
                      <a:lnTo>
                        <a:pt x="93" y="128"/>
                      </a:lnTo>
                      <a:lnTo>
                        <a:pt x="125" y="76"/>
                      </a:lnTo>
                      <a:lnTo>
                        <a:pt x="133" y="25"/>
                      </a:lnTo>
                      <a:lnTo>
                        <a:pt x="70" y="13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3" name="Freeform 91"/>
                <p:cNvSpPr>
                  <a:spLocks/>
                </p:cNvSpPr>
                <p:nvPr/>
              </p:nvSpPr>
              <p:spPr bwMode="auto">
                <a:xfrm>
                  <a:off x="1011" y="3891"/>
                  <a:ext cx="29" cy="22"/>
                </a:xfrm>
                <a:custGeom>
                  <a:avLst/>
                  <a:gdLst>
                    <a:gd name="T0" fmla="*/ 0 w 59"/>
                    <a:gd name="T1" fmla="*/ 0 h 44"/>
                    <a:gd name="T2" fmla="*/ 17 w 59"/>
                    <a:gd name="T3" fmla="*/ 14 h 44"/>
                    <a:gd name="T4" fmla="*/ 59 w 59"/>
                    <a:gd name="T5" fmla="*/ 23 h 44"/>
                    <a:gd name="T6" fmla="*/ 0 w 59"/>
                    <a:gd name="T7" fmla="*/ 44 h 44"/>
                    <a:gd name="T8" fmla="*/ 0 w 59"/>
                    <a:gd name="T9" fmla="*/ 0 h 44"/>
                    <a:gd name="T10" fmla="*/ 0 w 59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4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59" y="23"/>
                      </a:ln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4" name="Freeform 92"/>
                <p:cNvSpPr>
                  <a:spLocks/>
                </p:cNvSpPr>
                <p:nvPr/>
              </p:nvSpPr>
              <p:spPr bwMode="auto">
                <a:xfrm>
                  <a:off x="1011" y="3956"/>
                  <a:ext cx="74" cy="489"/>
                </a:xfrm>
                <a:custGeom>
                  <a:avLst/>
                  <a:gdLst>
                    <a:gd name="T0" fmla="*/ 9 w 148"/>
                    <a:gd name="T1" fmla="*/ 0 h 977"/>
                    <a:gd name="T2" fmla="*/ 66 w 148"/>
                    <a:gd name="T3" fmla="*/ 21 h 977"/>
                    <a:gd name="T4" fmla="*/ 100 w 148"/>
                    <a:gd name="T5" fmla="*/ 110 h 977"/>
                    <a:gd name="T6" fmla="*/ 114 w 148"/>
                    <a:gd name="T7" fmla="*/ 220 h 977"/>
                    <a:gd name="T8" fmla="*/ 108 w 148"/>
                    <a:gd name="T9" fmla="*/ 325 h 977"/>
                    <a:gd name="T10" fmla="*/ 97 w 148"/>
                    <a:gd name="T11" fmla="*/ 519 h 977"/>
                    <a:gd name="T12" fmla="*/ 104 w 148"/>
                    <a:gd name="T13" fmla="*/ 606 h 977"/>
                    <a:gd name="T14" fmla="*/ 129 w 148"/>
                    <a:gd name="T15" fmla="*/ 728 h 977"/>
                    <a:gd name="T16" fmla="*/ 148 w 148"/>
                    <a:gd name="T17" fmla="*/ 807 h 977"/>
                    <a:gd name="T18" fmla="*/ 148 w 148"/>
                    <a:gd name="T19" fmla="*/ 893 h 977"/>
                    <a:gd name="T20" fmla="*/ 118 w 148"/>
                    <a:gd name="T21" fmla="*/ 969 h 977"/>
                    <a:gd name="T22" fmla="*/ 62 w 148"/>
                    <a:gd name="T23" fmla="*/ 977 h 977"/>
                    <a:gd name="T24" fmla="*/ 51 w 148"/>
                    <a:gd name="T25" fmla="*/ 942 h 977"/>
                    <a:gd name="T26" fmla="*/ 97 w 148"/>
                    <a:gd name="T27" fmla="*/ 866 h 977"/>
                    <a:gd name="T28" fmla="*/ 114 w 148"/>
                    <a:gd name="T29" fmla="*/ 828 h 977"/>
                    <a:gd name="T30" fmla="*/ 118 w 148"/>
                    <a:gd name="T31" fmla="*/ 783 h 977"/>
                    <a:gd name="T32" fmla="*/ 100 w 148"/>
                    <a:gd name="T33" fmla="*/ 707 h 977"/>
                    <a:gd name="T34" fmla="*/ 45 w 148"/>
                    <a:gd name="T35" fmla="*/ 450 h 977"/>
                    <a:gd name="T36" fmla="*/ 9 w 148"/>
                    <a:gd name="T37" fmla="*/ 241 h 977"/>
                    <a:gd name="T38" fmla="*/ 0 w 148"/>
                    <a:gd name="T39" fmla="*/ 76 h 977"/>
                    <a:gd name="T40" fmla="*/ 0 w 148"/>
                    <a:gd name="T41" fmla="*/ 24 h 977"/>
                    <a:gd name="T42" fmla="*/ 9 w 148"/>
                    <a:gd name="T43" fmla="*/ 0 h 977"/>
                    <a:gd name="T44" fmla="*/ 9 w 148"/>
                    <a:gd name="T45" fmla="*/ 0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8" h="977">
                      <a:moveTo>
                        <a:pt x="9" y="0"/>
                      </a:moveTo>
                      <a:lnTo>
                        <a:pt x="66" y="21"/>
                      </a:lnTo>
                      <a:lnTo>
                        <a:pt x="100" y="110"/>
                      </a:lnTo>
                      <a:lnTo>
                        <a:pt x="114" y="220"/>
                      </a:lnTo>
                      <a:lnTo>
                        <a:pt x="108" y="325"/>
                      </a:lnTo>
                      <a:lnTo>
                        <a:pt x="97" y="519"/>
                      </a:lnTo>
                      <a:lnTo>
                        <a:pt x="104" y="606"/>
                      </a:lnTo>
                      <a:lnTo>
                        <a:pt x="129" y="728"/>
                      </a:lnTo>
                      <a:lnTo>
                        <a:pt x="148" y="807"/>
                      </a:lnTo>
                      <a:lnTo>
                        <a:pt x="148" y="893"/>
                      </a:lnTo>
                      <a:lnTo>
                        <a:pt x="118" y="969"/>
                      </a:lnTo>
                      <a:lnTo>
                        <a:pt x="62" y="977"/>
                      </a:lnTo>
                      <a:lnTo>
                        <a:pt x="51" y="942"/>
                      </a:lnTo>
                      <a:lnTo>
                        <a:pt x="97" y="866"/>
                      </a:lnTo>
                      <a:lnTo>
                        <a:pt x="114" y="828"/>
                      </a:lnTo>
                      <a:lnTo>
                        <a:pt x="118" y="783"/>
                      </a:lnTo>
                      <a:lnTo>
                        <a:pt x="100" y="707"/>
                      </a:lnTo>
                      <a:lnTo>
                        <a:pt x="45" y="450"/>
                      </a:lnTo>
                      <a:lnTo>
                        <a:pt x="9" y="241"/>
                      </a:lnTo>
                      <a:lnTo>
                        <a:pt x="0" y="76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5" name="Freeform 93"/>
                <p:cNvSpPr>
                  <a:spLocks/>
                </p:cNvSpPr>
                <p:nvPr/>
              </p:nvSpPr>
              <p:spPr bwMode="auto">
                <a:xfrm>
                  <a:off x="1137" y="3797"/>
                  <a:ext cx="54" cy="398"/>
                </a:xfrm>
                <a:custGeom>
                  <a:avLst/>
                  <a:gdLst>
                    <a:gd name="T0" fmla="*/ 93 w 108"/>
                    <a:gd name="T1" fmla="*/ 0 h 797"/>
                    <a:gd name="T2" fmla="*/ 28 w 108"/>
                    <a:gd name="T3" fmla="*/ 143 h 797"/>
                    <a:gd name="T4" fmla="*/ 20 w 108"/>
                    <a:gd name="T5" fmla="*/ 249 h 797"/>
                    <a:gd name="T6" fmla="*/ 0 w 108"/>
                    <a:gd name="T7" fmla="*/ 483 h 797"/>
                    <a:gd name="T8" fmla="*/ 0 w 108"/>
                    <a:gd name="T9" fmla="*/ 797 h 797"/>
                    <a:gd name="T10" fmla="*/ 38 w 108"/>
                    <a:gd name="T11" fmla="*/ 551 h 797"/>
                    <a:gd name="T12" fmla="*/ 45 w 108"/>
                    <a:gd name="T13" fmla="*/ 236 h 797"/>
                    <a:gd name="T14" fmla="*/ 87 w 108"/>
                    <a:gd name="T15" fmla="*/ 131 h 797"/>
                    <a:gd name="T16" fmla="*/ 108 w 108"/>
                    <a:gd name="T17" fmla="*/ 34 h 797"/>
                    <a:gd name="T18" fmla="*/ 93 w 108"/>
                    <a:gd name="T19" fmla="*/ 0 h 797"/>
                    <a:gd name="T20" fmla="*/ 93 w 108"/>
                    <a:gd name="T21" fmla="*/ 0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797">
                      <a:moveTo>
                        <a:pt x="93" y="0"/>
                      </a:moveTo>
                      <a:lnTo>
                        <a:pt x="28" y="143"/>
                      </a:lnTo>
                      <a:lnTo>
                        <a:pt x="20" y="249"/>
                      </a:lnTo>
                      <a:lnTo>
                        <a:pt x="0" y="483"/>
                      </a:lnTo>
                      <a:lnTo>
                        <a:pt x="0" y="797"/>
                      </a:lnTo>
                      <a:lnTo>
                        <a:pt x="38" y="551"/>
                      </a:lnTo>
                      <a:lnTo>
                        <a:pt x="45" y="236"/>
                      </a:lnTo>
                      <a:lnTo>
                        <a:pt x="87" y="131"/>
                      </a:lnTo>
                      <a:lnTo>
                        <a:pt x="108" y="34"/>
                      </a:lnTo>
                      <a:lnTo>
                        <a:pt x="9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FFB5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6" name="Freeform 94"/>
                <p:cNvSpPr>
                  <a:spLocks/>
                </p:cNvSpPr>
                <p:nvPr/>
              </p:nvSpPr>
              <p:spPr bwMode="auto">
                <a:xfrm>
                  <a:off x="1018" y="3801"/>
                  <a:ext cx="48" cy="42"/>
                </a:xfrm>
                <a:custGeom>
                  <a:avLst/>
                  <a:gdLst>
                    <a:gd name="T0" fmla="*/ 15 w 97"/>
                    <a:gd name="T1" fmla="*/ 0 h 83"/>
                    <a:gd name="T2" fmla="*/ 0 w 97"/>
                    <a:gd name="T3" fmla="*/ 32 h 83"/>
                    <a:gd name="T4" fmla="*/ 11 w 97"/>
                    <a:gd name="T5" fmla="*/ 80 h 83"/>
                    <a:gd name="T6" fmla="*/ 53 w 97"/>
                    <a:gd name="T7" fmla="*/ 83 h 83"/>
                    <a:gd name="T8" fmla="*/ 84 w 97"/>
                    <a:gd name="T9" fmla="*/ 62 h 83"/>
                    <a:gd name="T10" fmla="*/ 97 w 97"/>
                    <a:gd name="T11" fmla="*/ 15 h 83"/>
                    <a:gd name="T12" fmla="*/ 15 w 97"/>
                    <a:gd name="T13" fmla="*/ 0 h 83"/>
                    <a:gd name="T14" fmla="*/ 15 w 97"/>
                    <a:gd name="T1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83">
                      <a:moveTo>
                        <a:pt x="15" y="0"/>
                      </a:moveTo>
                      <a:lnTo>
                        <a:pt x="0" y="32"/>
                      </a:lnTo>
                      <a:lnTo>
                        <a:pt x="11" y="80"/>
                      </a:lnTo>
                      <a:lnTo>
                        <a:pt x="53" y="83"/>
                      </a:lnTo>
                      <a:lnTo>
                        <a:pt x="84" y="62"/>
                      </a:lnTo>
                      <a:lnTo>
                        <a:pt x="97" y="15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7" name="Freeform 95"/>
                <p:cNvSpPr>
                  <a:spLocks/>
                </p:cNvSpPr>
                <p:nvPr/>
              </p:nvSpPr>
              <p:spPr bwMode="auto">
                <a:xfrm>
                  <a:off x="1019" y="3984"/>
                  <a:ext cx="36" cy="213"/>
                </a:xfrm>
                <a:custGeom>
                  <a:avLst/>
                  <a:gdLst>
                    <a:gd name="T0" fmla="*/ 0 w 70"/>
                    <a:gd name="T1" fmla="*/ 0 h 426"/>
                    <a:gd name="T2" fmla="*/ 32 w 70"/>
                    <a:gd name="T3" fmla="*/ 17 h 426"/>
                    <a:gd name="T4" fmla="*/ 66 w 70"/>
                    <a:gd name="T5" fmla="*/ 121 h 426"/>
                    <a:gd name="T6" fmla="*/ 70 w 70"/>
                    <a:gd name="T7" fmla="*/ 235 h 426"/>
                    <a:gd name="T8" fmla="*/ 59 w 70"/>
                    <a:gd name="T9" fmla="*/ 426 h 426"/>
                    <a:gd name="T10" fmla="*/ 17 w 70"/>
                    <a:gd name="T11" fmla="*/ 228 h 426"/>
                    <a:gd name="T12" fmla="*/ 0 w 70"/>
                    <a:gd name="T13" fmla="*/ 76 h 426"/>
                    <a:gd name="T14" fmla="*/ 0 w 70"/>
                    <a:gd name="T15" fmla="*/ 0 h 426"/>
                    <a:gd name="T16" fmla="*/ 0 w 70"/>
                    <a:gd name="T17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426">
                      <a:moveTo>
                        <a:pt x="0" y="0"/>
                      </a:moveTo>
                      <a:lnTo>
                        <a:pt x="32" y="17"/>
                      </a:lnTo>
                      <a:lnTo>
                        <a:pt x="66" y="121"/>
                      </a:lnTo>
                      <a:lnTo>
                        <a:pt x="70" y="235"/>
                      </a:lnTo>
                      <a:lnTo>
                        <a:pt x="59" y="426"/>
                      </a:lnTo>
                      <a:lnTo>
                        <a:pt x="17" y="228"/>
                      </a:lnTo>
                      <a:lnTo>
                        <a:pt x="0" y="7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8" name="Freeform 96"/>
                <p:cNvSpPr>
                  <a:spLocks/>
                </p:cNvSpPr>
                <p:nvPr/>
              </p:nvSpPr>
              <p:spPr bwMode="auto">
                <a:xfrm>
                  <a:off x="1047" y="4367"/>
                  <a:ext cx="33" cy="69"/>
                </a:xfrm>
                <a:custGeom>
                  <a:avLst/>
                  <a:gdLst>
                    <a:gd name="T0" fmla="*/ 57 w 66"/>
                    <a:gd name="T1" fmla="*/ 0 h 139"/>
                    <a:gd name="T2" fmla="*/ 38 w 66"/>
                    <a:gd name="T3" fmla="*/ 45 h 139"/>
                    <a:gd name="T4" fmla="*/ 0 w 66"/>
                    <a:gd name="T5" fmla="*/ 121 h 139"/>
                    <a:gd name="T6" fmla="*/ 8 w 66"/>
                    <a:gd name="T7" fmla="*/ 139 h 139"/>
                    <a:gd name="T8" fmla="*/ 38 w 66"/>
                    <a:gd name="T9" fmla="*/ 131 h 139"/>
                    <a:gd name="T10" fmla="*/ 63 w 66"/>
                    <a:gd name="T11" fmla="*/ 72 h 139"/>
                    <a:gd name="T12" fmla="*/ 66 w 66"/>
                    <a:gd name="T13" fmla="*/ 34 h 139"/>
                    <a:gd name="T14" fmla="*/ 57 w 66"/>
                    <a:gd name="T15" fmla="*/ 0 h 139"/>
                    <a:gd name="T16" fmla="*/ 57 w 66"/>
                    <a:gd name="T17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39">
                      <a:moveTo>
                        <a:pt x="57" y="0"/>
                      </a:moveTo>
                      <a:lnTo>
                        <a:pt x="38" y="45"/>
                      </a:lnTo>
                      <a:lnTo>
                        <a:pt x="0" y="121"/>
                      </a:lnTo>
                      <a:lnTo>
                        <a:pt x="8" y="139"/>
                      </a:lnTo>
                      <a:lnTo>
                        <a:pt x="38" y="131"/>
                      </a:lnTo>
                      <a:lnTo>
                        <a:pt x="63" y="72"/>
                      </a:lnTo>
                      <a:lnTo>
                        <a:pt x="66" y="34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29" name="Freeform 97"/>
                <p:cNvSpPr>
                  <a:spLocks/>
                </p:cNvSpPr>
                <p:nvPr/>
              </p:nvSpPr>
              <p:spPr bwMode="auto">
                <a:xfrm>
                  <a:off x="864" y="3508"/>
                  <a:ext cx="92" cy="132"/>
                </a:xfrm>
                <a:custGeom>
                  <a:avLst/>
                  <a:gdLst>
                    <a:gd name="T0" fmla="*/ 4 w 184"/>
                    <a:gd name="T1" fmla="*/ 25 h 265"/>
                    <a:gd name="T2" fmla="*/ 0 w 184"/>
                    <a:gd name="T3" fmla="*/ 61 h 265"/>
                    <a:gd name="T4" fmla="*/ 15 w 184"/>
                    <a:gd name="T5" fmla="*/ 88 h 265"/>
                    <a:gd name="T6" fmla="*/ 36 w 184"/>
                    <a:gd name="T7" fmla="*/ 170 h 265"/>
                    <a:gd name="T8" fmla="*/ 67 w 184"/>
                    <a:gd name="T9" fmla="*/ 206 h 265"/>
                    <a:gd name="T10" fmla="*/ 99 w 184"/>
                    <a:gd name="T11" fmla="*/ 230 h 265"/>
                    <a:gd name="T12" fmla="*/ 133 w 184"/>
                    <a:gd name="T13" fmla="*/ 238 h 265"/>
                    <a:gd name="T14" fmla="*/ 156 w 184"/>
                    <a:gd name="T15" fmla="*/ 265 h 265"/>
                    <a:gd name="T16" fmla="*/ 165 w 184"/>
                    <a:gd name="T17" fmla="*/ 265 h 265"/>
                    <a:gd name="T18" fmla="*/ 167 w 184"/>
                    <a:gd name="T19" fmla="*/ 249 h 265"/>
                    <a:gd name="T20" fmla="*/ 164 w 184"/>
                    <a:gd name="T21" fmla="*/ 227 h 265"/>
                    <a:gd name="T22" fmla="*/ 143 w 184"/>
                    <a:gd name="T23" fmla="*/ 183 h 265"/>
                    <a:gd name="T24" fmla="*/ 133 w 184"/>
                    <a:gd name="T25" fmla="*/ 160 h 265"/>
                    <a:gd name="T26" fmla="*/ 133 w 184"/>
                    <a:gd name="T27" fmla="*/ 139 h 265"/>
                    <a:gd name="T28" fmla="*/ 146 w 184"/>
                    <a:gd name="T29" fmla="*/ 166 h 265"/>
                    <a:gd name="T30" fmla="*/ 169 w 184"/>
                    <a:gd name="T31" fmla="*/ 173 h 265"/>
                    <a:gd name="T32" fmla="*/ 175 w 184"/>
                    <a:gd name="T33" fmla="*/ 168 h 265"/>
                    <a:gd name="T34" fmla="*/ 183 w 184"/>
                    <a:gd name="T35" fmla="*/ 133 h 265"/>
                    <a:gd name="T36" fmla="*/ 184 w 184"/>
                    <a:gd name="T37" fmla="*/ 69 h 265"/>
                    <a:gd name="T38" fmla="*/ 183 w 184"/>
                    <a:gd name="T39" fmla="*/ 27 h 265"/>
                    <a:gd name="T40" fmla="*/ 175 w 184"/>
                    <a:gd name="T41" fmla="*/ 0 h 265"/>
                    <a:gd name="T42" fmla="*/ 84 w 184"/>
                    <a:gd name="T43" fmla="*/ 14 h 265"/>
                    <a:gd name="T44" fmla="*/ 4 w 184"/>
                    <a:gd name="T45" fmla="*/ 25 h 265"/>
                    <a:gd name="T46" fmla="*/ 4 w 184"/>
                    <a:gd name="T47" fmla="*/ 2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265">
                      <a:moveTo>
                        <a:pt x="4" y="25"/>
                      </a:moveTo>
                      <a:lnTo>
                        <a:pt x="0" y="61"/>
                      </a:lnTo>
                      <a:lnTo>
                        <a:pt x="15" y="88"/>
                      </a:lnTo>
                      <a:lnTo>
                        <a:pt x="36" y="170"/>
                      </a:lnTo>
                      <a:lnTo>
                        <a:pt x="67" y="206"/>
                      </a:lnTo>
                      <a:lnTo>
                        <a:pt x="99" y="230"/>
                      </a:lnTo>
                      <a:lnTo>
                        <a:pt x="133" y="238"/>
                      </a:lnTo>
                      <a:lnTo>
                        <a:pt x="156" y="265"/>
                      </a:lnTo>
                      <a:lnTo>
                        <a:pt x="165" y="265"/>
                      </a:lnTo>
                      <a:lnTo>
                        <a:pt x="167" y="249"/>
                      </a:lnTo>
                      <a:lnTo>
                        <a:pt x="164" y="227"/>
                      </a:lnTo>
                      <a:lnTo>
                        <a:pt x="143" y="183"/>
                      </a:lnTo>
                      <a:lnTo>
                        <a:pt x="133" y="160"/>
                      </a:lnTo>
                      <a:lnTo>
                        <a:pt x="133" y="139"/>
                      </a:lnTo>
                      <a:lnTo>
                        <a:pt x="146" y="166"/>
                      </a:lnTo>
                      <a:lnTo>
                        <a:pt x="169" y="173"/>
                      </a:lnTo>
                      <a:lnTo>
                        <a:pt x="175" y="168"/>
                      </a:lnTo>
                      <a:lnTo>
                        <a:pt x="183" y="133"/>
                      </a:lnTo>
                      <a:lnTo>
                        <a:pt x="184" y="69"/>
                      </a:lnTo>
                      <a:lnTo>
                        <a:pt x="183" y="27"/>
                      </a:lnTo>
                      <a:lnTo>
                        <a:pt x="175" y="0"/>
                      </a:lnTo>
                      <a:lnTo>
                        <a:pt x="84" y="14"/>
                      </a:lnTo>
                      <a:lnTo>
                        <a:pt x="4" y="25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0" name="Freeform 98"/>
                <p:cNvSpPr>
                  <a:spLocks/>
                </p:cNvSpPr>
                <p:nvPr/>
              </p:nvSpPr>
              <p:spPr bwMode="auto">
                <a:xfrm>
                  <a:off x="870" y="3519"/>
                  <a:ext cx="70" cy="110"/>
                </a:xfrm>
                <a:custGeom>
                  <a:avLst/>
                  <a:gdLst>
                    <a:gd name="T0" fmla="*/ 0 w 139"/>
                    <a:gd name="T1" fmla="*/ 40 h 221"/>
                    <a:gd name="T2" fmla="*/ 25 w 139"/>
                    <a:gd name="T3" fmla="*/ 88 h 221"/>
                    <a:gd name="T4" fmla="*/ 23 w 139"/>
                    <a:gd name="T5" fmla="*/ 27 h 221"/>
                    <a:gd name="T6" fmla="*/ 52 w 139"/>
                    <a:gd name="T7" fmla="*/ 50 h 221"/>
                    <a:gd name="T8" fmla="*/ 63 w 139"/>
                    <a:gd name="T9" fmla="*/ 103 h 221"/>
                    <a:gd name="T10" fmla="*/ 88 w 139"/>
                    <a:gd name="T11" fmla="*/ 166 h 221"/>
                    <a:gd name="T12" fmla="*/ 114 w 139"/>
                    <a:gd name="T13" fmla="*/ 196 h 221"/>
                    <a:gd name="T14" fmla="*/ 135 w 139"/>
                    <a:gd name="T15" fmla="*/ 221 h 221"/>
                    <a:gd name="T16" fmla="*/ 139 w 139"/>
                    <a:gd name="T17" fmla="*/ 207 h 221"/>
                    <a:gd name="T18" fmla="*/ 120 w 139"/>
                    <a:gd name="T19" fmla="*/ 179 h 221"/>
                    <a:gd name="T20" fmla="*/ 120 w 139"/>
                    <a:gd name="T21" fmla="*/ 167 h 221"/>
                    <a:gd name="T22" fmla="*/ 111 w 139"/>
                    <a:gd name="T23" fmla="*/ 147 h 221"/>
                    <a:gd name="T24" fmla="*/ 105 w 139"/>
                    <a:gd name="T25" fmla="*/ 120 h 221"/>
                    <a:gd name="T26" fmla="*/ 92 w 139"/>
                    <a:gd name="T27" fmla="*/ 88 h 221"/>
                    <a:gd name="T28" fmla="*/ 92 w 139"/>
                    <a:gd name="T29" fmla="*/ 50 h 221"/>
                    <a:gd name="T30" fmla="*/ 109 w 139"/>
                    <a:gd name="T31" fmla="*/ 0 h 221"/>
                    <a:gd name="T32" fmla="*/ 23 w 139"/>
                    <a:gd name="T33" fmla="*/ 6 h 221"/>
                    <a:gd name="T34" fmla="*/ 0 w 139"/>
                    <a:gd name="T35" fmla="*/ 40 h 221"/>
                    <a:gd name="T36" fmla="*/ 0 w 139"/>
                    <a:gd name="T37" fmla="*/ 4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9" h="221">
                      <a:moveTo>
                        <a:pt x="0" y="40"/>
                      </a:moveTo>
                      <a:lnTo>
                        <a:pt x="25" y="88"/>
                      </a:lnTo>
                      <a:lnTo>
                        <a:pt x="23" y="27"/>
                      </a:lnTo>
                      <a:lnTo>
                        <a:pt x="52" y="50"/>
                      </a:lnTo>
                      <a:lnTo>
                        <a:pt x="63" y="103"/>
                      </a:lnTo>
                      <a:lnTo>
                        <a:pt x="88" y="166"/>
                      </a:lnTo>
                      <a:lnTo>
                        <a:pt x="114" y="196"/>
                      </a:lnTo>
                      <a:lnTo>
                        <a:pt x="135" y="221"/>
                      </a:lnTo>
                      <a:lnTo>
                        <a:pt x="139" y="207"/>
                      </a:lnTo>
                      <a:lnTo>
                        <a:pt x="120" y="179"/>
                      </a:lnTo>
                      <a:lnTo>
                        <a:pt x="120" y="167"/>
                      </a:lnTo>
                      <a:lnTo>
                        <a:pt x="111" y="147"/>
                      </a:lnTo>
                      <a:lnTo>
                        <a:pt x="105" y="120"/>
                      </a:lnTo>
                      <a:lnTo>
                        <a:pt x="92" y="88"/>
                      </a:lnTo>
                      <a:lnTo>
                        <a:pt x="92" y="50"/>
                      </a:lnTo>
                      <a:lnTo>
                        <a:pt x="109" y="0"/>
                      </a:lnTo>
                      <a:lnTo>
                        <a:pt x="23" y="6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1" name="Freeform 99"/>
                <p:cNvSpPr>
                  <a:spLocks/>
                </p:cNvSpPr>
                <p:nvPr/>
              </p:nvSpPr>
              <p:spPr bwMode="auto">
                <a:xfrm>
                  <a:off x="933" y="3519"/>
                  <a:ext cx="19" cy="59"/>
                </a:xfrm>
                <a:custGeom>
                  <a:avLst/>
                  <a:gdLst>
                    <a:gd name="T0" fmla="*/ 0 w 38"/>
                    <a:gd name="T1" fmla="*/ 0 h 118"/>
                    <a:gd name="T2" fmla="*/ 32 w 38"/>
                    <a:gd name="T3" fmla="*/ 0 h 118"/>
                    <a:gd name="T4" fmla="*/ 34 w 38"/>
                    <a:gd name="T5" fmla="*/ 52 h 118"/>
                    <a:gd name="T6" fmla="*/ 38 w 38"/>
                    <a:gd name="T7" fmla="*/ 91 h 118"/>
                    <a:gd name="T8" fmla="*/ 17 w 38"/>
                    <a:gd name="T9" fmla="*/ 103 h 118"/>
                    <a:gd name="T10" fmla="*/ 7 w 38"/>
                    <a:gd name="T11" fmla="*/ 118 h 118"/>
                    <a:gd name="T12" fmla="*/ 4 w 38"/>
                    <a:gd name="T13" fmla="*/ 91 h 118"/>
                    <a:gd name="T14" fmla="*/ 6 w 38"/>
                    <a:gd name="T15" fmla="*/ 57 h 118"/>
                    <a:gd name="T16" fmla="*/ 6 w 38"/>
                    <a:gd name="T17" fmla="*/ 29 h 118"/>
                    <a:gd name="T18" fmla="*/ 0 w 38"/>
                    <a:gd name="T19" fmla="*/ 0 h 118"/>
                    <a:gd name="T20" fmla="*/ 0 w 38"/>
                    <a:gd name="T2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118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4" y="52"/>
                      </a:lnTo>
                      <a:lnTo>
                        <a:pt x="38" y="91"/>
                      </a:lnTo>
                      <a:lnTo>
                        <a:pt x="17" y="103"/>
                      </a:lnTo>
                      <a:lnTo>
                        <a:pt x="7" y="118"/>
                      </a:lnTo>
                      <a:lnTo>
                        <a:pt x="4" y="91"/>
                      </a:lnTo>
                      <a:lnTo>
                        <a:pt x="6" y="57"/>
                      </a:lnTo>
                      <a:lnTo>
                        <a:pt x="6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2" name="Freeform 100"/>
                <p:cNvSpPr>
                  <a:spLocks/>
                </p:cNvSpPr>
                <p:nvPr/>
              </p:nvSpPr>
              <p:spPr bwMode="auto">
                <a:xfrm>
                  <a:off x="885" y="3571"/>
                  <a:ext cx="20" cy="37"/>
                </a:xfrm>
                <a:custGeom>
                  <a:avLst/>
                  <a:gdLst>
                    <a:gd name="T0" fmla="*/ 0 w 40"/>
                    <a:gd name="T1" fmla="*/ 0 h 74"/>
                    <a:gd name="T2" fmla="*/ 40 w 40"/>
                    <a:gd name="T3" fmla="*/ 74 h 74"/>
                    <a:gd name="T4" fmla="*/ 11 w 40"/>
                    <a:gd name="T5" fmla="*/ 45 h 74"/>
                    <a:gd name="T6" fmla="*/ 0 w 40"/>
                    <a:gd name="T7" fmla="*/ 0 h 74"/>
                    <a:gd name="T8" fmla="*/ 0 w 40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4">
                      <a:moveTo>
                        <a:pt x="0" y="0"/>
                      </a:moveTo>
                      <a:lnTo>
                        <a:pt x="40" y="74"/>
                      </a:lnTo>
                      <a:lnTo>
                        <a:pt x="11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3" name="Freeform 101"/>
                <p:cNvSpPr>
                  <a:spLocks/>
                </p:cNvSpPr>
                <p:nvPr/>
              </p:nvSpPr>
              <p:spPr bwMode="auto">
                <a:xfrm>
                  <a:off x="941" y="3576"/>
                  <a:ext cx="10" cy="16"/>
                </a:xfrm>
                <a:custGeom>
                  <a:avLst/>
                  <a:gdLst>
                    <a:gd name="T0" fmla="*/ 8 w 19"/>
                    <a:gd name="T1" fmla="*/ 0 h 33"/>
                    <a:gd name="T2" fmla="*/ 0 w 19"/>
                    <a:gd name="T3" fmla="*/ 29 h 33"/>
                    <a:gd name="T4" fmla="*/ 13 w 19"/>
                    <a:gd name="T5" fmla="*/ 33 h 33"/>
                    <a:gd name="T6" fmla="*/ 19 w 19"/>
                    <a:gd name="T7" fmla="*/ 2 h 33"/>
                    <a:gd name="T8" fmla="*/ 8 w 19"/>
                    <a:gd name="T9" fmla="*/ 0 h 33"/>
                    <a:gd name="T10" fmla="*/ 8 w 19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33">
                      <a:moveTo>
                        <a:pt x="8" y="0"/>
                      </a:move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4" name="Freeform 102"/>
                <p:cNvSpPr>
                  <a:spLocks/>
                </p:cNvSpPr>
                <p:nvPr/>
              </p:nvSpPr>
              <p:spPr bwMode="auto">
                <a:xfrm>
                  <a:off x="888" y="3523"/>
                  <a:ext cx="41" cy="93"/>
                </a:xfrm>
                <a:custGeom>
                  <a:avLst/>
                  <a:gdLst>
                    <a:gd name="T0" fmla="*/ 0 w 82"/>
                    <a:gd name="T1" fmla="*/ 6 h 186"/>
                    <a:gd name="T2" fmla="*/ 27 w 82"/>
                    <a:gd name="T3" fmla="*/ 42 h 186"/>
                    <a:gd name="T4" fmla="*/ 52 w 82"/>
                    <a:gd name="T5" fmla="*/ 140 h 186"/>
                    <a:gd name="T6" fmla="*/ 82 w 82"/>
                    <a:gd name="T7" fmla="*/ 186 h 186"/>
                    <a:gd name="T8" fmla="*/ 63 w 82"/>
                    <a:gd name="T9" fmla="*/ 140 h 186"/>
                    <a:gd name="T10" fmla="*/ 61 w 82"/>
                    <a:gd name="T11" fmla="*/ 116 h 186"/>
                    <a:gd name="T12" fmla="*/ 48 w 82"/>
                    <a:gd name="T13" fmla="*/ 78 h 186"/>
                    <a:gd name="T14" fmla="*/ 46 w 82"/>
                    <a:gd name="T15" fmla="*/ 47 h 186"/>
                    <a:gd name="T16" fmla="*/ 52 w 82"/>
                    <a:gd name="T17" fmla="*/ 0 h 186"/>
                    <a:gd name="T18" fmla="*/ 19 w 82"/>
                    <a:gd name="T19" fmla="*/ 0 h 186"/>
                    <a:gd name="T20" fmla="*/ 0 w 82"/>
                    <a:gd name="T21" fmla="*/ 6 h 186"/>
                    <a:gd name="T22" fmla="*/ 0 w 82"/>
                    <a:gd name="T23" fmla="*/ 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186">
                      <a:moveTo>
                        <a:pt x="0" y="6"/>
                      </a:moveTo>
                      <a:lnTo>
                        <a:pt x="27" y="42"/>
                      </a:lnTo>
                      <a:lnTo>
                        <a:pt x="52" y="140"/>
                      </a:lnTo>
                      <a:lnTo>
                        <a:pt x="82" y="186"/>
                      </a:lnTo>
                      <a:lnTo>
                        <a:pt x="63" y="140"/>
                      </a:lnTo>
                      <a:lnTo>
                        <a:pt x="61" y="116"/>
                      </a:lnTo>
                      <a:lnTo>
                        <a:pt x="48" y="78"/>
                      </a:lnTo>
                      <a:lnTo>
                        <a:pt x="46" y="47"/>
                      </a:lnTo>
                      <a:lnTo>
                        <a:pt x="52" y="0"/>
                      </a:ln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5" name="Freeform 103"/>
                <p:cNvSpPr>
                  <a:spLocks/>
                </p:cNvSpPr>
                <p:nvPr/>
              </p:nvSpPr>
              <p:spPr bwMode="auto">
                <a:xfrm>
                  <a:off x="938" y="3530"/>
                  <a:ext cx="9" cy="39"/>
                </a:xfrm>
                <a:custGeom>
                  <a:avLst/>
                  <a:gdLst>
                    <a:gd name="T0" fmla="*/ 12 w 19"/>
                    <a:gd name="T1" fmla="*/ 0 h 80"/>
                    <a:gd name="T2" fmla="*/ 0 w 19"/>
                    <a:gd name="T3" fmla="*/ 51 h 80"/>
                    <a:gd name="T4" fmla="*/ 0 w 19"/>
                    <a:gd name="T5" fmla="*/ 80 h 80"/>
                    <a:gd name="T6" fmla="*/ 19 w 19"/>
                    <a:gd name="T7" fmla="*/ 65 h 80"/>
                    <a:gd name="T8" fmla="*/ 16 w 19"/>
                    <a:gd name="T9" fmla="*/ 25 h 80"/>
                    <a:gd name="T10" fmla="*/ 12 w 19"/>
                    <a:gd name="T11" fmla="*/ 0 h 80"/>
                    <a:gd name="T12" fmla="*/ 12 w 19"/>
                    <a:gd name="T1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80">
                      <a:moveTo>
                        <a:pt x="12" y="0"/>
                      </a:moveTo>
                      <a:lnTo>
                        <a:pt x="0" y="51"/>
                      </a:lnTo>
                      <a:lnTo>
                        <a:pt x="0" y="80"/>
                      </a:lnTo>
                      <a:lnTo>
                        <a:pt x="19" y="65"/>
                      </a:lnTo>
                      <a:lnTo>
                        <a:pt x="16" y="25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6" name="Freeform 104"/>
                <p:cNvSpPr>
                  <a:spLocks/>
                </p:cNvSpPr>
                <p:nvPr/>
              </p:nvSpPr>
              <p:spPr bwMode="auto">
                <a:xfrm>
                  <a:off x="945" y="3578"/>
                  <a:ext cx="4" cy="11"/>
                </a:xfrm>
                <a:custGeom>
                  <a:avLst/>
                  <a:gdLst>
                    <a:gd name="T0" fmla="*/ 3 w 7"/>
                    <a:gd name="T1" fmla="*/ 0 h 23"/>
                    <a:gd name="T2" fmla="*/ 0 w 7"/>
                    <a:gd name="T3" fmla="*/ 23 h 23"/>
                    <a:gd name="T4" fmla="*/ 7 w 7"/>
                    <a:gd name="T5" fmla="*/ 21 h 23"/>
                    <a:gd name="T6" fmla="*/ 3 w 7"/>
                    <a:gd name="T7" fmla="*/ 0 h 23"/>
                    <a:gd name="T8" fmla="*/ 3 w 7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3">
                      <a:moveTo>
                        <a:pt x="3" y="0"/>
                      </a:moveTo>
                      <a:lnTo>
                        <a:pt x="0" y="23"/>
                      </a:lnTo>
                      <a:lnTo>
                        <a:pt x="7" y="21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4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7" name="Freeform 105"/>
                <p:cNvSpPr>
                  <a:spLocks/>
                </p:cNvSpPr>
                <p:nvPr/>
              </p:nvSpPr>
              <p:spPr bwMode="auto">
                <a:xfrm>
                  <a:off x="1028" y="2450"/>
                  <a:ext cx="50" cy="25"/>
                </a:xfrm>
                <a:custGeom>
                  <a:avLst/>
                  <a:gdLst>
                    <a:gd name="T0" fmla="*/ 27 w 101"/>
                    <a:gd name="T1" fmla="*/ 40 h 49"/>
                    <a:gd name="T2" fmla="*/ 59 w 101"/>
                    <a:gd name="T3" fmla="*/ 36 h 49"/>
                    <a:gd name="T4" fmla="*/ 46 w 101"/>
                    <a:gd name="T5" fmla="*/ 26 h 49"/>
                    <a:gd name="T6" fmla="*/ 84 w 101"/>
                    <a:gd name="T7" fmla="*/ 23 h 49"/>
                    <a:gd name="T8" fmla="*/ 87 w 101"/>
                    <a:gd name="T9" fmla="*/ 9 h 49"/>
                    <a:gd name="T10" fmla="*/ 101 w 101"/>
                    <a:gd name="T11" fmla="*/ 32 h 49"/>
                    <a:gd name="T12" fmla="*/ 89 w 101"/>
                    <a:gd name="T13" fmla="*/ 0 h 49"/>
                    <a:gd name="T14" fmla="*/ 51 w 101"/>
                    <a:gd name="T15" fmla="*/ 0 h 49"/>
                    <a:gd name="T16" fmla="*/ 23 w 101"/>
                    <a:gd name="T17" fmla="*/ 13 h 49"/>
                    <a:gd name="T18" fmla="*/ 0 w 101"/>
                    <a:gd name="T19" fmla="*/ 32 h 49"/>
                    <a:gd name="T20" fmla="*/ 34 w 101"/>
                    <a:gd name="T21" fmla="*/ 26 h 49"/>
                    <a:gd name="T22" fmla="*/ 11 w 101"/>
                    <a:gd name="T23" fmla="*/ 49 h 49"/>
                    <a:gd name="T24" fmla="*/ 27 w 101"/>
                    <a:gd name="T25" fmla="*/ 40 h 49"/>
                    <a:gd name="T26" fmla="*/ 27 w 101"/>
                    <a:gd name="T27" fmla="*/ 4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1" h="49">
                      <a:moveTo>
                        <a:pt x="27" y="40"/>
                      </a:moveTo>
                      <a:lnTo>
                        <a:pt x="59" y="36"/>
                      </a:lnTo>
                      <a:lnTo>
                        <a:pt x="46" y="26"/>
                      </a:lnTo>
                      <a:lnTo>
                        <a:pt x="84" y="23"/>
                      </a:lnTo>
                      <a:lnTo>
                        <a:pt x="87" y="9"/>
                      </a:lnTo>
                      <a:lnTo>
                        <a:pt x="101" y="32"/>
                      </a:lnTo>
                      <a:lnTo>
                        <a:pt x="89" y="0"/>
                      </a:lnTo>
                      <a:lnTo>
                        <a:pt x="51" y="0"/>
                      </a:lnTo>
                      <a:lnTo>
                        <a:pt x="23" y="13"/>
                      </a:lnTo>
                      <a:lnTo>
                        <a:pt x="0" y="32"/>
                      </a:lnTo>
                      <a:lnTo>
                        <a:pt x="34" y="26"/>
                      </a:lnTo>
                      <a:lnTo>
                        <a:pt x="11" y="49"/>
                      </a:lnTo>
                      <a:lnTo>
                        <a:pt x="27" y="40"/>
                      </a:lnTo>
                      <a:lnTo>
                        <a:pt x="27" y="4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8" name="Freeform 106"/>
                <p:cNvSpPr>
                  <a:spLocks/>
                </p:cNvSpPr>
                <p:nvPr/>
              </p:nvSpPr>
              <p:spPr bwMode="auto">
                <a:xfrm>
                  <a:off x="1090" y="2440"/>
                  <a:ext cx="80" cy="48"/>
                </a:xfrm>
                <a:custGeom>
                  <a:avLst/>
                  <a:gdLst>
                    <a:gd name="T0" fmla="*/ 0 w 159"/>
                    <a:gd name="T1" fmla="*/ 19 h 95"/>
                    <a:gd name="T2" fmla="*/ 22 w 159"/>
                    <a:gd name="T3" fmla="*/ 21 h 95"/>
                    <a:gd name="T4" fmla="*/ 0 w 159"/>
                    <a:gd name="T5" fmla="*/ 34 h 95"/>
                    <a:gd name="T6" fmla="*/ 41 w 159"/>
                    <a:gd name="T7" fmla="*/ 34 h 95"/>
                    <a:gd name="T8" fmla="*/ 41 w 159"/>
                    <a:gd name="T9" fmla="*/ 42 h 95"/>
                    <a:gd name="T10" fmla="*/ 87 w 159"/>
                    <a:gd name="T11" fmla="*/ 47 h 95"/>
                    <a:gd name="T12" fmla="*/ 55 w 159"/>
                    <a:gd name="T13" fmla="*/ 57 h 95"/>
                    <a:gd name="T14" fmla="*/ 98 w 159"/>
                    <a:gd name="T15" fmla="*/ 78 h 95"/>
                    <a:gd name="T16" fmla="*/ 159 w 159"/>
                    <a:gd name="T17" fmla="*/ 95 h 95"/>
                    <a:gd name="T18" fmla="*/ 108 w 159"/>
                    <a:gd name="T19" fmla="*/ 53 h 95"/>
                    <a:gd name="T20" fmla="*/ 153 w 159"/>
                    <a:gd name="T21" fmla="*/ 63 h 95"/>
                    <a:gd name="T22" fmla="*/ 121 w 159"/>
                    <a:gd name="T23" fmla="*/ 36 h 95"/>
                    <a:gd name="T24" fmla="*/ 76 w 159"/>
                    <a:gd name="T25" fmla="*/ 11 h 95"/>
                    <a:gd name="T26" fmla="*/ 15 w 159"/>
                    <a:gd name="T27" fmla="*/ 0 h 95"/>
                    <a:gd name="T28" fmla="*/ 51 w 159"/>
                    <a:gd name="T29" fmla="*/ 11 h 95"/>
                    <a:gd name="T30" fmla="*/ 24 w 159"/>
                    <a:gd name="T31" fmla="*/ 11 h 95"/>
                    <a:gd name="T32" fmla="*/ 0 w 159"/>
                    <a:gd name="T33" fmla="*/ 19 h 95"/>
                    <a:gd name="T34" fmla="*/ 0 w 159"/>
                    <a:gd name="T35" fmla="*/ 1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9" h="95">
                      <a:moveTo>
                        <a:pt x="0" y="19"/>
                      </a:moveTo>
                      <a:lnTo>
                        <a:pt x="22" y="21"/>
                      </a:lnTo>
                      <a:lnTo>
                        <a:pt x="0" y="34"/>
                      </a:lnTo>
                      <a:lnTo>
                        <a:pt x="41" y="34"/>
                      </a:lnTo>
                      <a:lnTo>
                        <a:pt x="41" y="42"/>
                      </a:lnTo>
                      <a:lnTo>
                        <a:pt x="87" y="47"/>
                      </a:lnTo>
                      <a:lnTo>
                        <a:pt x="55" y="57"/>
                      </a:lnTo>
                      <a:lnTo>
                        <a:pt x="98" y="78"/>
                      </a:lnTo>
                      <a:lnTo>
                        <a:pt x="159" y="95"/>
                      </a:lnTo>
                      <a:lnTo>
                        <a:pt x="108" y="53"/>
                      </a:lnTo>
                      <a:lnTo>
                        <a:pt x="153" y="63"/>
                      </a:lnTo>
                      <a:lnTo>
                        <a:pt x="121" y="36"/>
                      </a:lnTo>
                      <a:lnTo>
                        <a:pt x="76" y="11"/>
                      </a:lnTo>
                      <a:lnTo>
                        <a:pt x="15" y="0"/>
                      </a:lnTo>
                      <a:lnTo>
                        <a:pt x="51" y="11"/>
                      </a:lnTo>
                      <a:lnTo>
                        <a:pt x="24" y="11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39" name="Freeform 107"/>
                <p:cNvSpPr>
                  <a:spLocks/>
                </p:cNvSpPr>
                <p:nvPr/>
              </p:nvSpPr>
              <p:spPr bwMode="auto">
                <a:xfrm>
                  <a:off x="1128" y="2489"/>
                  <a:ext cx="36" cy="36"/>
                </a:xfrm>
                <a:custGeom>
                  <a:avLst/>
                  <a:gdLst>
                    <a:gd name="T0" fmla="*/ 0 w 72"/>
                    <a:gd name="T1" fmla="*/ 0 h 72"/>
                    <a:gd name="T2" fmla="*/ 38 w 72"/>
                    <a:gd name="T3" fmla="*/ 43 h 72"/>
                    <a:gd name="T4" fmla="*/ 72 w 72"/>
                    <a:gd name="T5" fmla="*/ 72 h 72"/>
                    <a:gd name="T6" fmla="*/ 39 w 72"/>
                    <a:gd name="T7" fmla="*/ 28 h 72"/>
                    <a:gd name="T8" fmla="*/ 0 w 72"/>
                    <a:gd name="T9" fmla="*/ 0 h 72"/>
                    <a:gd name="T10" fmla="*/ 0 w 72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" h="72">
                      <a:moveTo>
                        <a:pt x="0" y="0"/>
                      </a:moveTo>
                      <a:lnTo>
                        <a:pt x="38" y="43"/>
                      </a:lnTo>
                      <a:lnTo>
                        <a:pt x="72" y="72"/>
                      </a:lnTo>
                      <a:lnTo>
                        <a:pt x="39" y="2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0" name="Freeform 108"/>
                <p:cNvSpPr>
                  <a:spLocks/>
                </p:cNvSpPr>
                <p:nvPr/>
              </p:nvSpPr>
              <p:spPr bwMode="auto">
                <a:xfrm>
                  <a:off x="1051" y="2472"/>
                  <a:ext cx="57" cy="20"/>
                </a:xfrm>
                <a:custGeom>
                  <a:avLst/>
                  <a:gdLst>
                    <a:gd name="T0" fmla="*/ 0 w 114"/>
                    <a:gd name="T1" fmla="*/ 22 h 39"/>
                    <a:gd name="T2" fmla="*/ 34 w 114"/>
                    <a:gd name="T3" fmla="*/ 19 h 39"/>
                    <a:gd name="T4" fmla="*/ 114 w 114"/>
                    <a:gd name="T5" fmla="*/ 39 h 39"/>
                    <a:gd name="T6" fmla="*/ 68 w 114"/>
                    <a:gd name="T7" fmla="*/ 19 h 39"/>
                    <a:gd name="T8" fmla="*/ 58 w 114"/>
                    <a:gd name="T9" fmla="*/ 0 h 39"/>
                    <a:gd name="T10" fmla="*/ 57 w 114"/>
                    <a:gd name="T11" fmla="*/ 17 h 39"/>
                    <a:gd name="T12" fmla="*/ 26 w 114"/>
                    <a:gd name="T13" fmla="*/ 13 h 39"/>
                    <a:gd name="T14" fmla="*/ 0 w 114"/>
                    <a:gd name="T15" fmla="*/ 22 h 39"/>
                    <a:gd name="T16" fmla="*/ 0 w 114"/>
                    <a:gd name="T17" fmla="*/ 2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39">
                      <a:moveTo>
                        <a:pt x="0" y="22"/>
                      </a:moveTo>
                      <a:lnTo>
                        <a:pt x="34" y="19"/>
                      </a:lnTo>
                      <a:lnTo>
                        <a:pt x="114" y="39"/>
                      </a:lnTo>
                      <a:lnTo>
                        <a:pt x="68" y="19"/>
                      </a:lnTo>
                      <a:lnTo>
                        <a:pt x="58" y="0"/>
                      </a:lnTo>
                      <a:lnTo>
                        <a:pt x="57" y="17"/>
                      </a:lnTo>
                      <a:lnTo>
                        <a:pt x="26" y="13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1" name="Freeform 109"/>
                <p:cNvSpPr>
                  <a:spLocks/>
                </p:cNvSpPr>
                <p:nvPr/>
              </p:nvSpPr>
              <p:spPr bwMode="auto">
                <a:xfrm>
                  <a:off x="1109" y="2503"/>
                  <a:ext cx="90" cy="43"/>
                </a:xfrm>
                <a:custGeom>
                  <a:avLst/>
                  <a:gdLst>
                    <a:gd name="T0" fmla="*/ 0 w 180"/>
                    <a:gd name="T1" fmla="*/ 0 h 86"/>
                    <a:gd name="T2" fmla="*/ 49 w 180"/>
                    <a:gd name="T3" fmla="*/ 25 h 86"/>
                    <a:gd name="T4" fmla="*/ 112 w 180"/>
                    <a:gd name="T5" fmla="*/ 53 h 86"/>
                    <a:gd name="T6" fmla="*/ 133 w 180"/>
                    <a:gd name="T7" fmla="*/ 61 h 86"/>
                    <a:gd name="T8" fmla="*/ 115 w 180"/>
                    <a:gd name="T9" fmla="*/ 40 h 86"/>
                    <a:gd name="T10" fmla="*/ 154 w 180"/>
                    <a:gd name="T11" fmla="*/ 67 h 86"/>
                    <a:gd name="T12" fmla="*/ 180 w 180"/>
                    <a:gd name="T13" fmla="*/ 86 h 86"/>
                    <a:gd name="T14" fmla="*/ 138 w 180"/>
                    <a:gd name="T15" fmla="*/ 69 h 86"/>
                    <a:gd name="T16" fmla="*/ 68 w 180"/>
                    <a:gd name="T17" fmla="*/ 40 h 86"/>
                    <a:gd name="T18" fmla="*/ 32 w 180"/>
                    <a:gd name="T19" fmla="*/ 19 h 86"/>
                    <a:gd name="T20" fmla="*/ 0 w 180"/>
                    <a:gd name="T21" fmla="*/ 0 h 86"/>
                    <a:gd name="T22" fmla="*/ 0 w 180"/>
                    <a:gd name="T23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0" h="86">
                      <a:moveTo>
                        <a:pt x="0" y="0"/>
                      </a:moveTo>
                      <a:lnTo>
                        <a:pt x="49" y="25"/>
                      </a:lnTo>
                      <a:lnTo>
                        <a:pt x="112" y="53"/>
                      </a:lnTo>
                      <a:lnTo>
                        <a:pt x="133" y="61"/>
                      </a:lnTo>
                      <a:lnTo>
                        <a:pt x="115" y="40"/>
                      </a:lnTo>
                      <a:lnTo>
                        <a:pt x="154" y="67"/>
                      </a:lnTo>
                      <a:lnTo>
                        <a:pt x="180" y="86"/>
                      </a:lnTo>
                      <a:lnTo>
                        <a:pt x="138" y="69"/>
                      </a:lnTo>
                      <a:lnTo>
                        <a:pt x="68" y="40"/>
                      </a:lnTo>
                      <a:lnTo>
                        <a:pt x="3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2" name="Freeform 110"/>
                <p:cNvSpPr>
                  <a:spLocks/>
                </p:cNvSpPr>
                <p:nvPr/>
              </p:nvSpPr>
              <p:spPr bwMode="auto">
                <a:xfrm>
                  <a:off x="1035" y="2487"/>
                  <a:ext cx="6" cy="25"/>
                </a:xfrm>
                <a:custGeom>
                  <a:avLst/>
                  <a:gdLst>
                    <a:gd name="T0" fmla="*/ 14 w 14"/>
                    <a:gd name="T1" fmla="*/ 0 h 49"/>
                    <a:gd name="T2" fmla="*/ 0 w 14"/>
                    <a:gd name="T3" fmla="*/ 27 h 49"/>
                    <a:gd name="T4" fmla="*/ 14 w 14"/>
                    <a:gd name="T5" fmla="*/ 49 h 49"/>
                    <a:gd name="T6" fmla="*/ 14 w 14"/>
                    <a:gd name="T7" fmla="*/ 0 h 49"/>
                    <a:gd name="T8" fmla="*/ 14 w 14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49">
                      <a:moveTo>
                        <a:pt x="14" y="0"/>
                      </a:moveTo>
                      <a:lnTo>
                        <a:pt x="0" y="27"/>
                      </a:lnTo>
                      <a:lnTo>
                        <a:pt x="14" y="49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3" name="Freeform 111"/>
                <p:cNvSpPr>
                  <a:spLocks/>
                </p:cNvSpPr>
                <p:nvPr/>
              </p:nvSpPr>
              <p:spPr bwMode="auto">
                <a:xfrm>
                  <a:off x="983" y="2596"/>
                  <a:ext cx="18" cy="25"/>
                </a:xfrm>
                <a:custGeom>
                  <a:avLst/>
                  <a:gdLst>
                    <a:gd name="T0" fmla="*/ 22 w 36"/>
                    <a:gd name="T1" fmla="*/ 0 h 49"/>
                    <a:gd name="T2" fmla="*/ 0 w 36"/>
                    <a:gd name="T3" fmla="*/ 13 h 49"/>
                    <a:gd name="T4" fmla="*/ 19 w 36"/>
                    <a:gd name="T5" fmla="*/ 13 h 49"/>
                    <a:gd name="T6" fmla="*/ 3 w 36"/>
                    <a:gd name="T7" fmla="*/ 49 h 49"/>
                    <a:gd name="T8" fmla="*/ 36 w 36"/>
                    <a:gd name="T9" fmla="*/ 13 h 49"/>
                    <a:gd name="T10" fmla="*/ 24 w 36"/>
                    <a:gd name="T11" fmla="*/ 13 h 49"/>
                    <a:gd name="T12" fmla="*/ 22 w 36"/>
                    <a:gd name="T13" fmla="*/ 0 h 49"/>
                    <a:gd name="T14" fmla="*/ 22 w 36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49">
                      <a:moveTo>
                        <a:pt x="22" y="0"/>
                      </a:moveTo>
                      <a:lnTo>
                        <a:pt x="0" y="13"/>
                      </a:lnTo>
                      <a:lnTo>
                        <a:pt x="19" y="13"/>
                      </a:lnTo>
                      <a:lnTo>
                        <a:pt x="3" y="49"/>
                      </a:lnTo>
                      <a:lnTo>
                        <a:pt x="36" y="13"/>
                      </a:lnTo>
                      <a:lnTo>
                        <a:pt x="24" y="13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4" name="Freeform 112"/>
                <p:cNvSpPr>
                  <a:spLocks/>
                </p:cNvSpPr>
                <p:nvPr/>
              </p:nvSpPr>
              <p:spPr bwMode="auto">
                <a:xfrm>
                  <a:off x="1001" y="2509"/>
                  <a:ext cx="21" cy="38"/>
                </a:xfrm>
                <a:custGeom>
                  <a:avLst/>
                  <a:gdLst>
                    <a:gd name="T0" fmla="*/ 38 w 42"/>
                    <a:gd name="T1" fmla="*/ 0 h 76"/>
                    <a:gd name="T2" fmla="*/ 17 w 42"/>
                    <a:gd name="T3" fmla="*/ 28 h 76"/>
                    <a:gd name="T4" fmla="*/ 0 w 42"/>
                    <a:gd name="T5" fmla="*/ 76 h 76"/>
                    <a:gd name="T6" fmla="*/ 42 w 42"/>
                    <a:gd name="T7" fmla="*/ 47 h 76"/>
                    <a:gd name="T8" fmla="*/ 13 w 42"/>
                    <a:gd name="T9" fmla="*/ 57 h 76"/>
                    <a:gd name="T10" fmla="*/ 23 w 42"/>
                    <a:gd name="T11" fmla="*/ 28 h 76"/>
                    <a:gd name="T12" fmla="*/ 38 w 42"/>
                    <a:gd name="T13" fmla="*/ 0 h 76"/>
                    <a:gd name="T14" fmla="*/ 38 w 42"/>
                    <a:gd name="T1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76">
                      <a:moveTo>
                        <a:pt x="38" y="0"/>
                      </a:moveTo>
                      <a:lnTo>
                        <a:pt x="17" y="28"/>
                      </a:lnTo>
                      <a:lnTo>
                        <a:pt x="0" y="76"/>
                      </a:lnTo>
                      <a:lnTo>
                        <a:pt x="42" y="47"/>
                      </a:lnTo>
                      <a:lnTo>
                        <a:pt x="13" y="57"/>
                      </a:lnTo>
                      <a:lnTo>
                        <a:pt x="23" y="28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5" name="Freeform 113"/>
                <p:cNvSpPr>
                  <a:spLocks/>
                </p:cNvSpPr>
                <p:nvPr/>
              </p:nvSpPr>
              <p:spPr bwMode="auto">
                <a:xfrm>
                  <a:off x="1200" y="2558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29 w 29"/>
                    <a:gd name="T3" fmla="*/ 25 h 37"/>
                    <a:gd name="T4" fmla="*/ 21 w 29"/>
                    <a:gd name="T5" fmla="*/ 37 h 37"/>
                    <a:gd name="T6" fmla="*/ 0 w 29"/>
                    <a:gd name="T7" fmla="*/ 0 h 37"/>
                    <a:gd name="T8" fmla="*/ 0 w 29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7">
                      <a:moveTo>
                        <a:pt x="0" y="0"/>
                      </a:moveTo>
                      <a:lnTo>
                        <a:pt x="29" y="25"/>
                      </a:lnTo>
                      <a:lnTo>
                        <a:pt x="21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6" name="Freeform 114"/>
                <p:cNvSpPr>
                  <a:spLocks/>
                </p:cNvSpPr>
                <p:nvPr/>
              </p:nvSpPr>
              <p:spPr bwMode="auto">
                <a:xfrm>
                  <a:off x="988" y="2814"/>
                  <a:ext cx="45" cy="56"/>
                </a:xfrm>
                <a:custGeom>
                  <a:avLst/>
                  <a:gdLst>
                    <a:gd name="T0" fmla="*/ 89 w 89"/>
                    <a:gd name="T1" fmla="*/ 49 h 112"/>
                    <a:gd name="T2" fmla="*/ 48 w 89"/>
                    <a:gd name="T3" fmla="*/ 0 h 112"/>
                    <a:gd name="T4" fmla="*/ 46 w 89"/>
                    <a:gd name="T5" fmla="*/ 68 h 112"/>
                    <a:gd name="T6" fmla="*/ 25 w 89"/>
                    <a:gd name="T7" fmla="*/ 61 h 112"/>
                    <a:gd name="T8" fmla="*/ 17 w 89"/>
                    <a:gd name="T9" fmla="*/ 76 h 112"/>
                    <a:gd name="T10" fmla="*/ 0 w 89"/>
                    <a:gd name="T11" fmla="*/ 64 h 112"/>
                    <a:gd name="T12" fmla="*/ 19 w 89"/>
                    <a:gd name="T13" fmla="*/ 112 h 112"/>
                    <a:gd name="T14" fmla="*/ 23 w 89"/>
                    <a:gd name="T15" fmla="*/ 85 h 112"/>
                    <a:gd name="T16" fmla="*/ 48 w 89"/>
                    <a:gd name="T17" fmla="*/ 104 h 112"/>
                    <a:gd name="T18" fmla="*/ 50 w 89"/>
                    <a:gd name="T19" fmla="*/ 82 h 112"/>
                    <a:gd name="T20" fmla="*/ 67 w 89"/>
                    <a:gd name="T21" fmla="*/ 83 h 112"/>
                    <a:gd name="T22" fmla="*/ 53 w 89"/>
                    <a:gd name="T23" fmla="*/ 19 h 112"/>
                    <a:gd name="T24" fmla="*/ 89 w 89"/>
                    <a:gd name="T25" fmla="*/ 49 h 112"/>
                    <a:gd name="T26" fmla="*/ 89 w 89"/>
                    <a:gd name="T27" fmla="*/ 4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9" h="112">
                      <a:moveTo>
                        <a:pt x="89" y="49"/>
                      </a:moveTo>
                      <a:lnTo>
                        <a:pt x="48" y="0"/>
                      </a:lnTo>
                      <a:lnTo>
                        <a:pt x="46" y="68"/>
                      </a:lnTo>
                      <a:lnTo>
                        <a:pt x="25" y="61"/>
                      </a:lnTo>
                      <a:lnTo>
                        <a:pt x="17" y="76"/>
                      </a:lnTo>
                      <a:lnTo>
                        <a:pt x="0" y="64"/>
                      </a:lnTo>
                      <a:lnTo>
                        <a:pt x="19" y="112"/>
                      </a:lnTo>
                      <a:lnTo>
                        <a:pt x="23" y="85"/>
                      </a:lnTo>
                      <a:lnTo>
                        <a:pt x="48" y="104"/>
                      </a:lnTo>
                      <a:lnTo>
                        <a:pt x="50" y="82"/>
                      </a:lnTo>
                      <a:lnTo>
                        <a:pt x="67" y="83"/>
                      </a:lnTo>
                      <a:lnTo>
                        <a:pt x="53" y="19"/>
                      </a:lnTo>
                      <a:lnTo>
                        <a:pt x="89" y="49"/>
                      </a:lnTo>
                      <a:lnTo>
                        <a:pt x="89" y="49"/>
                      </a:lnTo>
                      <a:close/>
                    </a:path>
                  </a:pathLst>
                </a:custGeom>
                <a:solidFill>
                  <a:srgbClr val="8A8A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7" name="Freeform 115"/>
                <p:cNvSpPr>
                  <a:spLocks/>
                </p:cNvSpPr>
                <p:nvPr/>
              </p:nvSpPr>
              <p:spPr bwMode="auto">
                <a:xfrm>
                  <a:off x="1037" y="2770"/>
                  <a:ext cx="139" cy="364"/>
                </a:xfrm>
                <a:custGeom>
                  <a:avLst/>
                  <a:gdLst>
                    <a:gd name="T0" fmla="*/ 28 w 278"/>
                    <a:gd name="T1" fmla="*/ 0 h 728"/>
                    <a:gd name="T2" fmla="*/ 80 w 278"/>
                    <a:gd name="T3" fmla="*/ 88 h 728"/>
                    <a:gd name="T4" fmla="*/ 186 w 278"/>
                    <a:gd name="T5" fmla="*/ 232 h 728"/>
                    <a:gd name="T6" fmla="*/ 258 w 278"/>
                    <a:gd name="T7" fmla="*/ 481 h 728"/>
                    <a:gd name="T8" fmla="*/ 270 w 278"/>
                    <a:gd name="T9" fmla="*/ 565 h 728"/>
                    <a:gd name="T10" fmla="*/ 278 w 278"/>
                    <a:gd name="T11" fmla="*/ 707 h 728"/>
                    <a:gd name="T12" fmla="*/ 260 w 278"/>
                    <a:gd name="T13" fmla="*/ 685 h 728"/>
                    <a:gd name="T14" fmla="*/ 239 w 278"/>
                    <a:gd name="T15" fmla="*/ 728 h 728"/>
                    <a:gd name="T16" fmla="*/ 207 w 278"/>
                    <a:gd name="T17" fmla="*/ 704 h 728"/>
                    <a:gd name="T18" fmla="*/ 158 w 278"/>
                    <a:gd name="T19" fmla="*/ 447 h 728"/>
                    <a:gd name="T20" fmla="*/ 46 w 278"/>
                    <a:gd name="T21" fmla="*/ 147 h 728"/>
                    <a:gd name="T22" fmla="*/ 0 w 278"/>
                    <a:gd name="T23" fmla="*/ 61 h 728"/>
                    <a:gd name="T24" fmla="*/ 42 w 278"/>
                    <a:gd name="T25" fmla="*/ 97 h 728"/>
                    <a:gd name="T26" fmla="*/ 19 w 278"/>
                    <a:gd name="T27" fmla="*/ 23 h 728"/>
                    <a:gd name="T28" fmla="*/ 28 w 278"/>
                    <a:gd name="T29" fmla="*/ 0 h 728"/>
                    <a:gd name="T30" fmla="*/ 28 w 278"/>
                    <a:gd name="T31" fmla="*/ 0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8" h="728">
                      <a:moveTo>
                        <a:pt x="28" y="0"/>
                      </a:moveTo>
                      <a:lnTo>
                        <a:pt x="80" y="88"/>
                      </a:lnTo>
                      <a:lnTo>
                        <a:pt x="186" y="232"/>
                      </a:lnTo>
                      <a:lnTo>
                        <a:pt x="258" y="481"/>
                      </a:lnTo>
                      <a:lnTo>
                        <a:pt x="270" y="565"/>
                      </a:lnTo>
                      <a:lnTo>
                        <a:pt x="278" y="707"/>
                      </a:lnTo>
                      <a:lnTo>
                        <a:pt x="260" y="685"/>
                      </a:lnTo>
                      <a:lnTo>
                        <a:pt x="239" y="728"/>
                      </a:lnTo>
                      <a:lnTo>
                        <a:pt x="207" y="704"/>
                      </a:lnTo>
                      <a:lnTo>
                        <a:pt x="158" y="447"/>
                      </a:lnTo>
                      <a:lnTo>
                        <a:pt x="46" y="147"/>
                      </a:lnTo>
                      <a:lnTo>
                        <a:pt x="0" y="61"/>
                      </a:lnTo>
                      <a:lnTo>
                        <a:pt x="42" y="97"/>
                      </a:lnTo>
                      <a:lnTo>
                        <a:pt x="19" y="2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8" name="Freeform 116"/>
                <p:cNvSpPr>
                  <a:spLocks/>
                </p:cNvSpPr>
                <p:nvPr/>
              </p:nvSpPr>
              <p:spPr bwMode="auto">
                <a:xfrm>
                  <a:off x="1147" y="2743"/>
                  <a:ext cx="25" cy="128"/>
                </a:xfrm>
                <a:custGeom>
                  <a:avLst/>
                  <a:gdLst>
                    <a:gd name="T0" fmla="*/ 30 w 51"/>
                    <a:gd name="T1" fmla="*/ 0 h 257"/>
                    <a:gd name="T2" fmla="*/ 36 w 51"/>
                    <a:gd name="T3" fmla="*/ 40 h 257"/>
                    <a:gd name="T4" fmla="*/ 11 w 51"/>
                    <a:gd name="T5" fmla="*/ 175 h 257"/>
                    <a:gd name="T6" fmla="*/ 0 w 51"/>
                    <a:gd name="T7" fmla="*/ 257 h 257"/>
                    <a:gd name="T8" fmla="*/ 30 w 51"/>
                    <a:gd name="T9" fmla="*/ 160 h 257"/>
                    <a:gd name="T10" fmla="*/ 51 w 51"/>
                    <a:gd name="T11" fmla="*/ 67 h 257"/>
                    <a:gd name="T12" fmla="*/ 47 w 51"/>
                    <a:gd name="T13" fmla="*/ 27 h 257"/>
                    <a:gd name="T14" fmla="*/ 30 w 51"/>
                    <a:gd name="T15" fmla="*/ 0 h 257"/>
                    <a:gd name="T16" fmla="*/ 30 w 51"/>
                    <a:gd name="T17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257">
                      <a:moveTo>
                        <a:pt x="30" y="0"/>
                      </a:moveTo>
                      <a:lnTo>
                        <a:pt x="36" y="40"/>
                      </a:lnTo>
                      <a:lnTo>
                        <a:pt x="11" y="175"/>
                      </a:lnTo>
                      <a:lnTo>
                        <a:pt x="0" y="257"/>
                      </a:lnTo>
                      <a:lnTo>
                        <a:pt x="30" y="160"/>
                      </a:lnTo>
                      <a:lnTo>
                        <a:pt x="51" y="67"/>
                      </a:lnTo>
                      <a:lnTo>
                        <a:pt x="47" y="27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49" name="Freeform 117"/>
                <p:cNvSpPr>
                  <a:spLocks/>
                </p:cNvSpPr>
                <p:nvPr/>
              </p:nvSpPr>
              <p:spPr bwMode="auto">
                <a:xfrm>
                  <a:off x="833" y="2769"/>
                  <a:ext cx="275" cy="439"/>
                </a:xfrm>
                <a:custGeom>
                  <a:avLst/>
                  <a:gdLst>
                    <a:gd name="T0" fmla="*/ 0 w 550"/>
                    <a:gd name="T1" fmla="*/ 175 h 879"/>
                    <a:gd name="T2" fmla="*/ 80 w 550"/>
                    <a:gd name="T3" fmla="*/ 268 h 879"/>
                    <a:gd name="T4" fmla="*/ 126 w 550"/>
                    <a:gd name="T5" fmla="*/ 318 h 879"/>
                    <a:gd name="T6" fmla="*/ 46 w 550"/>
                    <a:gd name="T7" fmla="*/ 168 h 879"/>
                    <a:gd name="T8" fmla="*/ 126 w 550"/>
                    <a:gd name="T9" fmla="*/ 261 h 879"/>
                    <a:gd name="T10" fmla="*/ 183 w 550"/>
                    <a:gd name="T11" fmla="*/ 255 h 879"/>
                    <a:gd name="T12" fmla="*/ 228 w 550"/>
                    <a:gd name="T13" fmla="*/ 210 h 879"/>
                    <a:gd name="T14" fmla="*/ 244 w 550"/>
                    <a:gd name="T15" fmla="*/ 284 h 879"/>
                    <a:gd name="T16" fmla="*/ 255 w 550"/>
                    <a:gd name="T17" fmla="*/ 394 h 879"/>
                    <a:gd name="T18" fmla="*/ 244 w 550"/>
                    <a:gd name="T19" fmla="*/ 493 h 879"/>
                    <a:gd name="T20" fmla="*/ 217 w 550"/>
                    <a:gd name="T21" fmla="*/ 569 h 879"/>
                    <a:gd name="T22" fmla="*/ 217 w 550"/>
                    <a:gd name="T23" fmla="*/ 630 h 879"/>
                    <a:gd name="T24" fmla="*/ 244 w 550"/>
                    <a:gd name="T25" fmla="*/ 738 h 879"/>
                    <a:gd name="T26" fmla="*/ 244 w 550"/>
                    <a:gd name="T27" fmla="*/ 611 h 879"/>
                    <a:gd name="T28" fmla="*/ 289 w 550"/>
                    <a:gd name="T29" fmla="*/ 725 h 879"/>
                    <a:gd name="T30" fmla="*/ 282 w 550"/>
                    <a:gd name="T31" fmla="*/ 573 h 879"/>
                    <a:gd name="T32" fmla="*/ 346 w 550"/>
                    <a:gd name="T33" fmla="*/ 704 h 879"/>
                    <a:gd name="T34" fmla="*/ 392 w 550"/>
                    <a:gd name="T35" fmla="*/ 879 h 879"/>
                    <a:gd name="T36" fmla="*/ 399 w 550"/>
                    <a:gd name="T37" fmla="*/ 671 h 879"/>
                    <a:gd name="T38" fmla="*/ 350 w 550"/>
                    <a:gd name="T39" fmla="*/ 440 h 879"/>
                    <a:gd name="T40" fmla="*/ 304 w 550"/>
                    <a:gd name="T41" fmla="*/ 255 h 879"/>
                    <a:gd name="T42" fmla="*/ 399 w 550"/>
                    <a:gd name="T43" fmla="*/ 398 h 879"/>
                    <a:gd name="T44" fmla="*/ 550 w 550"/>
                    <a:gd name="T45" fmla="*/ 569 h 879"/>
                    <a:gd name="T46" fmla="*/ 512 w 550"/>
                    <a:gd name="T47" fmla="*/ 455 h 879"/>
                    <a:gd name="T48" fmla="*/ 390 w 550"/>
                    <a:gd name="T49" fmla="*/ 322 h 879"/>
                    <a:gd name="T50" fmla="*/ 301 w 550"/>
                    <a:gd name="T51" fmla="*/ 217 h 879"/>
                    <a:gd name="T52" fmla="*/ 255 w 550"/>
                    <a:gd name="T53" fmla="*/ 122 h 879"/>
                    <a:gd name="T54" fmla="*/ 259 w 550"/>
                    <a:gd name="T55" fmla="*/ 54 h 879"/>
                    <a:gd name="T56" fmla="*/ 278 w 550"/>
                    <a:gd name="T57" fmla="*/ 111 h 879"/>
                    <a:gd name="T58" fmla="*/ 297 w 550"/>
                    <a:gd name="T59" fmla="*/ 61 h 879"/>
                    <a:gd name="T60" fmla="*/ 297 w 550"/>
                    <a:gd name="T61" fmla="*/ 0 h 879"/>
                    <a:gd name="T62" fmla="*/ 255 w 550"/>
                    <a:gd name="T63" fmla="*/ 19 h 879"/>
                    <a:gd name="T64" fmla="*/ 171 w 550"/>
                    <a:gd name="T65" fmla="*/ 46 h 879"/>
                    <a:gd name="T66" fmla="*/ 84 w 550"/>
                    <a:gd name="T67" fmla="*/ 88 h 879"/>
                    <a:gd name="T68" fmla="*/ 8 w 550"/>
                    <a:gd name="T69" fmla="*/ 145 h 879"/>
                    <a:gd name="T70" fmla="*/ 0 w 550"/>
                    <a:gd name="T71" fmla="*/ 175 h 879"/>
                    <a:gd name="T72" fmla="*/ 0 w 550"/>
                    <a:gd name="T73" fmla="*/ 175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50" h="879">
                      <a:moveTo>
                        <a:pt x="0" y="175"/>
                      </a:moveTo>
                      <a:lnTo>
                        <a:pt x="80" y="268"/>
                      </a:lnTo>
                      <a:lnTo>
                        <a:pt x="126" y="318"/>
                      </a:lnTo>
                      <a:lnTo>
                        <a:pt x="46" y="168"/>
                      </a:lnTo>
                      <a:lnTo>
                        <a:pt x="126" y="261"/>
                      </a:lnTo>
                      <a:lnTo>
                        <a:pt x="183" y="255"/>
                      </a:lnTo>
                      <a:lnTo>
                        <a:pt x="228" y="210"/>
                      </a:lnTo>
                      <a:lnTo>
                        <a:pt x="244" y="284"/>
                      </a:lnTo>
                      <a:lnTo>
                        <a:pt x="255" y="394"/>
                      </a:lnTo>
                      <a:lnTo>
                        <a:pt x="244" y="493"/>
                      </a:lnTo>
                      <a:lnTo>
                        <a:pt x="217" y="569"/>
                      </a:lnTo>
                      <a:lnTo>
                        <a:pt x="217" y="630"/>
                      </a:lnTo>
                      <a:lnTo>
                        <a:pt x="244" y="738"/>
                      </a:lnTo>
                      <a:lnTo>
                        <a:pt x="244" y="611"/>
                      </a:lnTo>
                      <a:lnTo>
                        <a:pt x="289" y="725"/>
                      </a:lnTo>
                      <a:lnTo>
                        <a:pt x="282" y="573"/>
                      </a:lnTo>
                      <a:lnTo>
                        <a:pt x="346" y="704"/>
                      </a:lnTo>
                      <a:lnTo>
                        <a:pt x="392" y="879"/>
                      </a:lnTo>
                      <a:lnTo>
                        <a:pt x="399" y="671"/>
                      </a:lnTo>
                      <a:lnTo>
                        <a:pt x="350" y="440"/>
                      </a:lnTo>
                      <a:lnTo>
                        <a:pt x="304" y="255"/>
                      </a:lnTo>
                      <a:lnTo>
                        <a:pt x="399" y="398"/>
                      </a:lnTo>
                      <a:lnTo>
                        <a:pt x="550" y="569"/>
                      </a:lnTo>
                      <a:lnTo>
                        <a:pt x="512" y="455"/>
                      </a:lnTo>
                      <a:lnTo>
                        <a:pt x="390" y="322"/>
                      </a:lnTo>
                      <a:lnTo>
                        <a:pt x="301" y="217"/>
                      </a:lnTo>
                      <a:lnTo>
                        <a:pt x="255" y="122"/>
                      </a:lnTo>
                      <a:lnTo>
                        <a:pt x="259" y="54"/>
                      </a:lnTo>
                      <a:lnTo>
                        <a:pt x="278" y="111"/>
                      </a:lnTo>
                      <a:lnTo>
                        <a:pt x="297" y="61"/>
                      </a:lnTo>
                      <a:lnTo>
                        <a:pt x="297" y="0"/>
                      </a:lnTo>
                      <a:lnTo>
                        <a:pt x="255" y="19"/>
                      </a:lnTo>
                      <a:lnTo>
                        <a:pt x="171" y="46"/>
                      </a:lnTo>
                      <a:lnTo>
                        <a:pt x="84" y="88"/>
                      </a:lnTo>
                      <a:lnTo>
                        <a:pt x="8" y="145"/>
                      </a:lnTo>
                      <a:lnTo>
                        <a:pt x="0" y="175"/>
                      </a:lnTo>
                      <a:lnTo>
                        <a:pt x="0" y="175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0" name="Freeform 118"/>
                <p:cNvSpPr>
                  <a:spLocks/>
                </p:cNvSpPr>
                <p:nvPr/>
              </p:nvSpPr>
              <p:spPr bwMode="auto">
                <a:xfrm>
                  <a:off x="837" y="2907"/>
                  <a:ext cx="101" cy="606"/>
                </a:xfrm>
                <a:custGeom>
                  <a:avLst/>
                  <a:gdLst>
                    <a:gd name="T0" fmla="*/ 38 w 201"/>
                    <a:gd name="T1" fmla="*/ 0 h 1213"/>
                    <a:gd name="T2" fmla="*/ 38 w 201"/>
                    <a:gd name="T3" fmla="*/ 65 h 1213"/>
                    <a:gd name="T4" fmla="*/ 0 w 201"/>
                    <a:gd name="T5" fmla="*/ 327 h 1213"/>
                    <a:gd name="T6" fmla="*/ 7 w 201"/>
                    <a:gd name="T7" fmla="*/ 443 h 1213"/>
                    <a:gd name="T8" fmla="*/ 15 w 201"/>
                    <a:gd name="T9" fmla="*/ 576 h 1213"/>
                    <a:gd name="T10" fmla="*/ 23 w 201"/>
                    <a:gd name="T11" fmla="*/ 770 h 1213"/>
                    <a:gd name="T12" fmla="*/ 26 w 201"/>
                    <a:gd name="T13" fmla="*/ 920 h 1213"/>
                    <a:gd name="T14" fmla="*/ 53 w 201"/>
                    <a:gd name="T15" fmla="*/ 1167 h 1213"/>
                    <a:gd name="T16" fmla="*/ 49 w 201"/>
                    <a:gd name="T17" fmla="*/ 1213 h 1213"/>
                    <a:gd name="T18" fmla="*/ 141 w 201"/>
                    <a:gd name="T19" fmla="*/ 1190 h 1213"/>
                    <a:gd name="T20" fmla="*/ 201 w 201"/>
                    <a:gd name="T21" fmla="*/ 1190 h 1213"/>
                    <a:gd name="T22" fmla="*/ 201 w 201"/>
                    <a:gd name="T23" fmla="*/ 1125 h 1213"/>
                    <a:gd name="T24" fmla="*/ 125 w 201"/>
                    <a:gd name="T25" fmla="*/ 1171 h 1213"/>
                    <a:gd name="T26" fmla="*/ 171 w 201"/>
                    <a:gd name="T27" fmla="*/ 1011 h 1213"/>
                    <a:gd name="T28" fmla="*/ 175 w 201"/>
                    <a:gd name="T29" fmla="*/ 958 h 1213"/>
                    <a:gd name="T30" fmla="*/ 148 w 201"/>
                    <a:gd name="T31" fmla="*/ 909 h 1213"/>
                    <a:gd name="T32" fmla="*/ 99 w 201"/>
                    <a:gd name="T33" fmla="*/ 850 h 1213"/>
                    <a:gd name="T34" fmla="*/ 102 w 201"/>
                    <a:gd name="T35" fmla="*/ 812 h 1213"/>
                    <a:gd name="T36" fmla="*/ 163 w 201"/>
                    <a:gd name="T37" fmla="*/ 728 h 1213"/>
                    <a:gd name="T38" fmla="*/ 175 w 201"/>
                    <a:gd name="T39" fmla="*/ 671 h 1213"/>
                    <a:gd name="T40" fmla="*/ 175 w 201"/>
                    <a:gd name="T41" fmla="*/ 633 h 1213"/>
                    <a:gd name="T42" fmla="*/ 160 w 201"/>
                    <a:gd name="T43" fmla="*/ 580 h 1213"/>
                    <a:gd name="T44" fmla="*/ 152 w 201"/>
                    <a:gd name="T45" fmla="*/ 538 h 1213"/>
                    <a:gd name="T46" fmla="*/ 171 w 201"/>
                    <a:gd name="T47" fmla="*/ 481 h 1213"/>
                    <a:gd name="T48" fmla="*/ 163 w 201"/>
                    <a:gd name="T49" fmla="*/ 411 h 1213"/>
                    <a:gd name="T50" fmla="*/ 133 w 201"/>
                    <a:gd name="T51" fmla="*/ 335 h 1213"/>
                    <a:gd name="T52" fmla="*/ 133 w 201"/>
                    <a:gd name="T53" fmla="*/ 289 h 1213"/>
                    <a:gd name="T54" fmla="*/ 156 w 201"/>
                    <a:gd name="T55" fmla="*/ 217 h 1213"/>
                    <a:gd name="T56" fmla="*/ 144 w 201"/>
                    <a:gd name="T57" fmla="*/ 141 h 1213"/>
                    <a:gd name="T58" fmla="*/ 102 w 201"/>
                    <a:gd name="T59" fmla="*/ 65 h 1213"/>
                    <a:gd name="T60" fmla="*/ 38 w 201"/>
                    <a:gd name="T61" fmla="*/ 0 h 1213"/>
                    <a:gd name="T62" fmla="*/ 38 w 201"/>
                    <a:gd name="T63" fmla="*/ 0 h 1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1" h="1213">
                      <a:moveTo>
                        <a:pt x="38" y="0"/>
                      </a:moveTo>
                      <a:lnTo>
                        <a:pt x="38" y="65"/>
                      </a:lnTo>
                      <a:lnTo>
                        <a:pt x="0" y="327"/>
                      </a:lnTo>
                      <a:lnTo>
                        <a:pt x="7" y="443"/>
                      </a:lnTo>
                      <a:lnTo>
                        <a:pt x="15" y="576"/>
                      </a:lnTo>
                      <a:lnTo>
                        <a:pt x="23" y="770"/>
                      </a:lnTo>
                      <a:lnTo>
                        <a:pt x="26" y="920"/>
                      </a:lnTo>
                      <a:lnTo>
                        <a:pt x="53" y="1167"/>
                      </a:lnTo>
                      <a:lnTo>
                        <a:pt x="49" y="1213"/>
                      </a:lnTo>
                      <a:lnTo>
                        <a:pt x="141" y="1190"/>
                      </a:lnTo>
                      <a:lnTo>
                        <a:pt x="201" y="1190"/>
                      </a:lnTo>
                      <a:lnTo>
                        <a:pt x="201" y="1125"/>
                      </a:lnTo>
                      <a:lnTo>
                        <a:pt x="125" y="1171"/>
                      </a:lnTo>
                      <a:lnTo>
                        <a:pt x="171" y="1011"/>
                      </a:lnTo>
                      <a:lnTo>
                        <a:pt x="175" y="958"/>
                      </a:lnTo>
                      <a:lnTo>
                        <a:pt x="148" y="909"/>
                      </a:lnTo>
                      <a:lnTo>
                        <a:pt x="99" y="850"/>
                      </a:lnTo>
                      <a:lnTo>
                        <a:pt x="102" y="812"/>
                      </a:lnTo>
                      <a:lnTo>
                        <a:pt x="163" y="728"/>
                      </a:lnTo>
                      <a:lnTo>
                        <a:pt x="175" y="671"/>
                      </a:lnTo>
                      <a:lnTo>
                        <a:pt x="175" y="633"/>
                      </a:lnTo>
                      <a:lnTo>
                        <a:pt x="160" y="580"/>
                      </a:lnTo>
                      <a:lnTo>
                        <a:pt x="152" y="538"/>
                      </a:lnTo>
                      <a:lnTo>
                        <a:pt x="171" y="481"/>
                      </a:lnTo>
                      <a:lnTo>
                        <a:pt x="163" y="411"/>
                      </a:lnTo>
                      <a:lnTo>
                        <a:pt x="133" y="335"/>
                      </a:lnTo>
                      <a:lnTo>
                        <a:pt x="133" y="289"/>
                      </a:lnTo>
                      <a:lnTo>
                        <a:pt x="156" y="217"/>
                      </a:lnTo>
                      <a:lnTo>
                        <a:pt x="144" y="141"/>
                      </a:lnTo>
                      <a:lnTo>
                        <a:pt x="102" y="65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1" name="Freeform 119"/>
                <p:cNvSpPr>
                  <a:spLocks/>
                </p:cNvSpPr>
                <p:nvPr/>
              </p:nvSpPr>
              <p:spPr bwMode="auto">
                <a:xfrm>
                  <a:off x="966" y="3222"/>
                  <a:ext cx="52" cy="24"/>
                </a:xfrm>
                <a:custGeom>
                  <a:avLst/>
                  <a:gdLst>
                    <a:gd name="T0" fmla="*/ 0 w 103"/>
                    <a:gd name="T1" fmla="*/ 8 h 50"/>
                    <a:gd name="T2" fmla="*/ 42 w 103"/>
                    <a:gd name="T3" fmla="*/ 0 h 50"/>
                    <a:gd name="T4" fmla="*/ 103 w 103"/>
                    <a:gd name="T5" fmla="*/ 0 h 50"/>
                    <a:gd name="T6" fmla="*/ 103 w 103"/>
                    <a:gd name="T7" fmla="*/ 50 h 50"/>
                    <a:gd name="T8" fmla="*/ 42 w 103"/>
                    <a:gd name="T9" fmla="*/ 50 h 50"/>
                    <a:gd name="T10" fmla="*/ 0 w 103"/>
                    <a:gd name="T11" fmla="*/ 50 h 50"/>
                    <a:gd name="T12" fmla="*/ 0 w 103"/>
                    <a:gd name="T13" fmla="*/ 8 h 50"/>
                    <a:gd name="T14" fmla="*/ 0 w 103"/>
                    <a:gd name="T15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50">
                      <a:moveTo>
                        <a:pt x="0" y="8"/>
                      </a:moveTo>
                      <a:lnTo>
                        <a:pt x="42" y="0"/>
                      </a:lnTo>
                      <a:lnTo>
                        <a:pt x="103" y="0"/>
                      </a:lnTo>
                      <a:lnTo>
                        <a:pt x="103" y="50"/>
                      </a:lnTo>
                      <a:lnTo>
                        <a:pt x="42" y="50"/>
                      </a:lnTo>
                      <a:lnTo>
                        <a:pt x="0" y="50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2" name="Freeform 120"/>
                <p:cNvSpPr>
                  <a:spLocks/>
                </p:cNvSpPr>
                <p:nvPr/>
              </p:nvSpPr>
              <p:spPr bwMode="auto">
                <a:xfrm>
                  <a:off x="966" y="3260"/>
                  <a:ext cx="48" cy="141"/>
                </a:xfrm>
                <a:custGeom>
                  <a:avLst/>
                  <a:gdLst>
                    <a:gd name="T0" fmla="*/ 95 w 95"/>
                    <a:gd name="T1" fmla="*/ 0 h 284"/>
                    <a:gd name="T2" fmla="*/ 38 w 95"/>
                    <a:gd name="T3" fmla="*/ 162 h 284"/>
                    <a:gd name="T4" fmla="*/ 0 w 95"/>
                    <a:gd name="T5" fmla="*/ 284 h 284"/>
                    <a:gd name="T6" fmla="*/ 23 w 95"/>
                    <a:gd name="T7" fmla="*/ 84 h 284"/>
                    <a:gd name="T8" fmla="*/ 42 w 95"/>
                    <a:gd name="T9" fmla="*/ 4 h 284"/>
                    <a:gd name="T10" fmla="*/ 95 w 95"/>
                    <a:gd name="T11" fmla="*/ 0 h 284"/>
                    <a:gd name="T12" fmla="*/ 95 w 95"/>
                    <a:gd name="T13" fmla="*/ 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284">
                      <a:moveTo>
                        <a:pt x="95" y="0"/>
                      </a:moveTo>
                      <a:lnTo>
                        <a:pt x="38" y="162"/>
                      </a:lnTo>
                      <a:lnTo>
                        <a:pt x="0" y="284"/>
                      </a:lnTo>
                      <a:lnTo>
                        <a:pt x="23" y="84"/>
                      </a:lnTo>
                      <a:lnTo>
                        <a:pt x="42" y="4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3" name="Freeform 121"/>
                <p:cNvSpPr>
                  <a:spLocks/>
                </p:cNvSpPr>
                <p:nvPr/>
              </p:nvSpPr>
              <p:spPr bwMode="auto">
                <a:xfrm>
                  <a:off x="1038" y="3063"/>
                  <a:ext cx="51" cy="155"/>
                </a:xfrm>
                <a:custGeom>
                  <a:avLst/>
                  <a:gdLst>
                    <a:gd name="T0" fmla="*/ 32 w 101"/>
                    <a:gd name="T1" fmla="*/ 0 h 310"/>
                    <a:gd name="T2" fmla="*/ 40 w 101"/>
                    <a:gd name="T3" fmla="*/ 87 h 310"/>
                    <a:gd name="T4" fmla="*/ 0 w 101"/>
                    <a:gd name="T5" fmla="*/ 310 h 310"/>
                    <a:gd name="T6" fmla="*/ 25 w 101"/>
                    <a:gd name="T7" fmla="*/ 298 h 310"/>
                    <a:gd name="T8" fmla="*/ 101 w 101"/>
                    <a:gd name="T9" fmla="*/ 87 h 310"/>
                    <a:gd name="T10" fmla="*/ 74 w 101"/>
                    <a:gd name="T11" fmla="*/ 68 h 310"/>
                    <a:gd name="T12" fmla="*/ 32 w 101"/>
                    <a:gd name="T13" fmla="*/ 0 h 310"/>
                    <a:gd name="T14" fmla="*/ 32 w 101"/>
                    <a:gd name="T15" fmla="*/ 0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" h="310">
                      <a:moveTo>
                        <a:pt x="32" y="0"/>
                      </a:moveTo>
                      <a:lnTo>
                        <a:pt x="40" y="87"/>
                      </a:lnTo>
                      <a:lnTo>
                        <a:pt x="0" y="310"/>
                      </a:lnTo>
                      <a:lnTo>
                        <a:pt x="25" y="298"/>
                      </a:lnTo>
                      <a:lnTo>
                        <a:pt x="101" y="87"/>
                      </a:lnTo>
                      <a:lnTo>
                        <a:pt x="74" y="68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4" name="Freeform 122"/>
                <p:cNvSpPr>
                  <a:spLocks/>
                </p:cNvSpPr>
                <p:nvPr/>
              </p:nvSpPr>
              <p:spPr bwMode="auto">
                <a:xfrm>
                  <a:off x="1046" y="3225"/>
                  <a:ext cx="130" cy="413"/>
                </a:xfrm>
                <a:custGeom>
                  <a:avLst/>
                  <a:gdLst>
                    <a:gd name="T0" fmla="*/ 21 w 261"/>
                    <a:gd name="T1" fmla="*/ 34 h 825"/>
                    <a:gd name="T2" fmla="*/ 21 w 261"/>
                    <a:gd name="T3" fmla="*/ 7 h 825"/>
                    <a:gd name="T4" fmla="*/ 143 w 261"/>
                    <a:gd name="T5" fmla="*/ 0 h 825"/>
                    <a:gd name="T6" fmla="*/ 245 w 261"/>
                    <a:gd name="T7" fmla="*/ 4 h 825"/>
                    <a:gd name="T8" fmla="*/ 249 w 261"/>
                    <a:gd name="T9" fmla="*/ 99 h 825"/>
                    <a:gd name="T10" fmla="*/ 261 w 261"/>
                    <a:gd name="T11" fmla="*/ 587 h 825"/>
                    <a:gd name="T12" fmla="*/ 253 w 261"/>
                    <a:gd name="T13" fmla="*/ 730 h 825"/>
                    <a:gd name="T14" fmla="*/ 211 w 261"/>
                    <a:gd name="T15" fmla="*/ 794 h 825"/>
                    <a:gd name="T16" fmla="*/ 146 w 261"/>
                    <a:gd name="T17" fmla="*/ 825 h 825"/>
                    <a:gd name="T18" fmla="*/ 203 w 261"/>
                    <a:gd name="T19" fmla="*/ 764 h 825"/>
                    <a:gd name="T20" fmla="*/ 203 w 261"/>
                    <a:gd name="T21" fmla="*/ 699 h 825"/>
                    <a:gd name="T22" fmla="*/ 249 w 261"/>
                    <a:gd name="T23" fmla="*/ 625 h 825"/>
                    <a:gd name="T24" fmla="*/ 226 w 261"/>
                    <a:gd name="T25" fmla="*/ 534 h 825"/>
                    <a:gd name="T26" fmla="*/ 230 w 261"/>
                    <a:gd name="T27" fmla="*/ 469 h 825"/>
                    <a:gd name="T28" fmla="*/ 230 w 261"/>
                    <a:gd name="T29" fmla="*/ 393 h 825"/>
                    <a:gd name="T30" fmla="*/ 169 w 261"/>
                    <a:gd name="T31" fmla="*/ 287 h 825"/>
                    <a:gd name="T32" fmla="*/ 97 w 261"/>
                    <a:gd name="T33" fmla="*/ 245 h 825"/>
                    <a:gd name="T34" fmla="*/ 63 w 261"/>
                    <a:gd name="T35" fmla="*/ 152 h 825"/>
                    <a:gd name="T36" fmla="*/ 0 w 261"/>
                    <a:gd name="T37" fmla="*/ 57 h 825"/>
                    <a:gd name="T38" fmla="*/ 21 w 261"/>
                    <a:gd name="T39" fmla="*/ 34 h 825"/>
                    <a:gd name="T40" fmla="*/ 21 w 261"/>
                    <a:gd name="T41" fmla="*/ 34 h 8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61" h="825">
                      <a:moveTo>
                        <a:pt x="21" y="34"/>
                      </a:moveTo>
                      <a:lnTo>
                        <a:pt x="21" y="7"/>
                      </a:lnTo>
                      <a:lnTo>
                        <a:pt x="143" y="0"/>
                      </a:lnTo>
                      <a:lnTo>
                        <a:pt x="245" y="4"/>
                      </a:lnTo>
                      <a:lnTo>
                        <a:pt x="249" y="99"/>
                      </a:lnTo>
                      <a:lnTo>
                        <a:pt x="261" y="587"/>
                      </a:lnTo>
                      <a:lnTo>
                        <a:pt x="253" y="730"/>
                      </a:lnTo>
                      <a:lnTo>
                        <a:pt x="211" y="794"/>
                      </a:lnTo>
                      <a:lnTo>
                        <a:pt x="146" y="825"/>
                      </a:lnTo>
                      <a:lnTo>
                        <a:pt x="203" y="764"/>
                      </a:lnTo>
                      <a:lnTo>
                        <a:pt x="203" y="699"/>
                      </a:lnTo>
                      <a:lnTo>
                        <a:pt x="249" y="625"/>
                      </a:lnTo>
                      <a:lnTo>
                        <a:pt x="226" y="534"/>
                      </a:lnTo>
                      <a:lnTo>
                        <a:pt x="230" y="469"/>
                      </a:lnTo>
                      <a:lnTo>
                        <a:pt x="230" y="393"/>
                      </a:lnTo>
                      <a:lnTo>
                        <a:pt x="169" y="287"/>
                      </a:lnTo>
                      <a:lnTo>
                        <a:pt x="97" y="245"/>
                      </a:lnTo>
                      <a:lnTo>
                        <a:pt x="63" y="152"/>
                      </a:lnTo>
                      <a:lnTo>
                        <a:pt x="0" y="57"/>
                      </a:lnTo>
                      <a:lnTo>
                        <a:pt x="21" y="34"/>
                      </a:lnTo>
                      <a:lnTo>
                        <a:pt x="21" y="34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5" name="Freeform 123"/>
                <p:cNvSpPr>
                  <a:spLocks/>
                </p:cNvSpPr>
                <p:nvPr/>
              </p:nvSpPr>
              <p:spPr bwMode="auto">
                <a:xfrm>
                  <a:off x="1006" y="3288"/>
                  <a:ext cx="35" cy="331"/>
                </a:xfrm>
                <a:custGeom>
                  <a:avLst/>
                  <a:gdLst>
                    <a:gd name="T0" fmla="*/ 59 w 71"/>
                    <a:gd name="T1" fmla="*/ 0 h 662"/>
                    <a:gd name="T2" fmla="*/ 59 w 71"/>
                    <a:gd name="T3" fmla="*/ 147 h 662"/>
                    <a:gd name="T4" fmla="*/ 0 w 71"/>
                    <a:gd name="T5" fmla="*/ 485 h 662"/>
                    <a:gd name="T6" fmla="*/ 12 w 71"/>
                    <a:gd name="T7" fmla="*/ 662 h 662"/>
                    <a:gd name="T8" fmla="*/ 65 w 71"/>
                    <a:gd name="T9" fmla="*/ 436 h 662"/>
                    <a:gd name="T10" fmla="*/ 63 w 71"/>
                    <a:gd name="T11" fmla="*/ 287 h 662"/>
                    <a:gd name="T12" fmla="*/ 71 w 71"/>
                    <a:gd name="T13" fmla="*/ 114 h 662"/>
                    <a:gd name="T14" fmla="*/ 59 w 71"/>
                    <a:gd name="T15" fmla="*/ 0 h 662"/>
                    <a:gd name="T16" fmla="*/ 59 w 71"/>
                    <a:gd name="T17" fmla="*/ 0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662">
                      <a:moveTo>
                        <a:pt x="59" y="0"/>
                      </a:moveTo>
                      <a:lnTo>
                        <a:pt x="59" y="147"/>
                      </a:lnTo>
                      <a:lnTo>
                        <a:pt x="0" y="485"/>
                      </a:lnTo>
                      <a:lnTo>
                        <a:pt x="12" y="662"/>
                      </a:lnTo>
                      <a:lnTo>
                        <a:pt x="65" y="436"/>
                      </a:lnTo>
                      <a:lnTo>
                        <a:pt x="63" y="287"/>
                      </a:lnTo>
                      <a:lnTo>
                        <a:pt x="71" y="114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6" name="Freeform 124"/>
                <p:cNvSpPr>
                  <a:spLocks/>
                </p:cNvSpPr>
                <p:nvPr/>
              </p:nvSpPr>
              <p:spPr bwMode="auto">
                <a:xfrm>
                  <a:off x="972" y="3344"/>
                  <a:ext cx="28" cy="192"/>
                </a:xfrm>
                <a:custGeom>
                  <a:avLst/>
                  <a:gdLst>
                    <a:gd name="T0" fmla="*/ 57 w 57"/>
                    <a:gd name="T1" fmla="*/ 0 h 384"/>
                    <a:gd name="T2" fmla="*/ 11 w 57"/>
                    <a:gd name="T3" fmla="*/ 194 h 384"/>
                    <a:gd name="T4" fmla="*/ 0 w 57"/>
                    <a:gd name="T5" fmla="*/ 384 h 384"/>
                    <a:gd name="T6" fmla="*/ 38 w 57"/>
                    <a:gd name="T7" fmla="*/ 267 h 384"/>
                    <a:gd name="T8" fmla="*/ 57 w 57"/>
                    <a:gd name="T9" fmla="*/ 118 h 384"/>
                    <a:gd name="T10" fmla="*/ 57 w 57"/>
                    <a:gd name="T11" fmla="*/ 0 h 384"/>
                    <a:gd name="T12" fmla="*/ 57 w 57"/>
                    <a:gd name="T13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384">
                      <a:moveTo>
                        <a:pt x="57" y="0"/>
                      </a:moveTo>
                      <a:lnTo>
                        <a:pt x="11" y="194"/>
                      </a:lnTo>
                      <a:lnTo>
                        <a:pt x="0" y="384"/>
                      </a:lnTo>
                      <a:lnTo>
                        <a:pt x="38" y="267"/>
                      </a:lnTo>
                      <a:lnTo>
                        <a:pt x="57" y="118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7" name="Freeform 125"/>
                <p:cNvSpPr>
                  <a:spLocks/>
                </p:cNvSpPr>
                <p:nvPr/>
              </p:nvSpPr>
              <p:spPr bwMode="auto">
                <a:xfrm>
                  <a:off x="1193" y="3201"/>
                  <a:ext cx="42" cy="202"/>
                </a:xfrm>
                <a:custGeom>
                  <a:avLst/>
                  <a:gdLst>
                    <a:gd name="T0" fmla="*/ 0 w 83"/>
                    <a:gd name="T1" fmla="*/ 54 h 405"/>
                    <a:gd name="T2" fmla="*/ 83 w 83"/>
                    <a:gd name="T3" fmla="*/ 0 h 405"/>
                    <a:gd name="T4" fmla="*/ 72 w 83"/>
                    <a:gd name="T5" fmla="*/ 99 h 405"/>
                    <a:gd name="T6" fmla="*/ 72 w 83"/>
                    <a:gd name="T7" fmla="*/ 405 h 405"/>
                    <a:gd name="T8" fmla="*/ 34 w 83"/>
                    <a:gd name="T9" fmla="*/ 153 h 405"/>
                    <a:gd name="T10" fmla="*/ 0 w 83"/>
                    <a:gd name="T11" fmla="*/ 54 h 405"/>
                    <a:gd name="T12" fmla="*/ 0 w 83"/>
                    <a:gd name="T13" fmla="*/ 54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405">
                      <a:moveTo>
                        <a:pt x="0" y="54"/>
                      </a:moveTo>
                      <a:lnTo>
                        <a:pt x="83" y="0"/>
                      </a:lnTo>
                      <a:lnTo>
                        <a:pt x="72" y="99"/>
                      </a:lnTo>
                      <a:lnTo>
                        <a:pt x="72" y="405"/>
                      </a:lnTo>
                      <a:lnTo>
                        <a:pt x="34" y="153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8" name="Freeform 126"/>
                <p:cNvSpPr>
                  <a:spLocks/>
                </p:cNvSpPr>
                <p:nvPr/>
              </p:nvSpPr>
              <p:spPr bwMode="auto">
                <a:xfrm>
                  <a:off x="1191" y="2769"/>
                  <a:ext cx="115" cy="178"/>
                </a:xfrm>
                <a:custGeom>
                  <a:avLst/>
                  <a:gdLst>
                    <a:gd name="T0" fmla="*/ 0 w 228"/>
                    <a:gd name="T1" fmla="*/ 0 h 356"/>
                    <a:gd name="T2" fmla="*/ 30 w 228"/>
                    <a:gd name="T3" fmla="*/ 76 h 356"/>
                    <a:gd name="T4" fmla="*/ 61 w 228"/>
                    <a:gd name="T5" fmla="*/ 326 h 356"/>
                    <a:gd name="T6" fmla="*/ 106 w 228"/>
                    <a:gd name="T7" fmla="*/ 356 h 356"/>
                    <a:gd name="T8" fmla="*/ 99 w 228"/>
                    <a:gd name="T9" fmla="*/ 244 h 356"/>
                    <a:gd name="T10" fmla="*/ 163 w 228"/>
                    <a:gd name="T11" fmla="*/ 92 h 356"/>
                    <a:gd name="T12" fmla="*/ 228 w 228"/>
                    <a:gd name="T13" fmla="*/ 65 h 356"/>
                    <a:gd name="T14" fmla="*/ 179 w 228"/>
                    <a:gd name="T15" fmla="*/ 35 h 356"/>
                    <a:gd name="T16" fmla="*/ 0 w 228"/>
                    <a:gd name="T17" fmla="*/ 0 h 356"/>
                    <a:gd name="T18" fmla="*/ 0 w 228"/>
                    <a:gd name="T19" fmla="*/ 0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8" h="356">
                      <a:moveTo>
                        <a:pt x="0" y="0"/>
                      </a:moveTo>
                      <a:lnTo>
                        <a:pt x="30" y="76"/>
                      </a:lnTo>
                      <a:lnTo>
                        <a:pt x="61" y="326"/>
                      </a:lnTo>
                      <a:lnTo>
                        <a:pt x="106" y="356"/>
                      </a:lnTo>
                      <a:lnTo>
                        <a:pt x="99" y="244"/>
                      </a:lnTo>
                      <a:lnTo>
                        <a:pt x="163" y="92"/>
                      </a:lnTo>
                      <a:lnTo>
                        <a:pt x="228" y="65"/>
                      </a:lnTo>
                      <a:lnTo>
                        <a:pt x="179" y="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59" name="Freeform 127"/>
                <p:cNvSpPr>
                  <a:spLocks/>
                </p:cNvSpPr>
                <p:nvPr/>
              </p:nvSpPr>
              <p:spPr bwMode="auto">
                <a:xfrm>
                  <a:off x="953" y="3663"/>
                  <a:ext cx="102" cy="45"/>
                </a:xfrm>
                <a:custGeom>
                  <a:avLst/>
                  <a:gdLst>
                    <a:gd name="T0" fmla="*/ 0 w 203"/>
                    <a:gd name="T1" fmla="*/ 0 h 91"/>
                    <a:gd name="T2" fmla="*/ 91 w 203"/>
                    <a:gd name="T3" fmla="*/ 38 h 91"/>
                    <a:gd name="T4" fmla="*/ 203 w 203"/>
                    <a:gd name="T5" fmla="*/ 38 h 91"/>
                    <a:gd name="T6" fmla="*/ 45 w 203"/>
                    <a:gd name="T7" fmla="*/ 91 h 91"/>
                    <a:gd name="T8" fmla="*/ 15 w 203"/>
                    <a:gd name="T9" fmla="*/ 91 h 91"/>
                    <a:gd name="T10" fmla="*/ 0 w 203"/>
                    <a:gd name="T11" fmla="*/ 65 h 91"/>
                    <a:gd name="T12" fmla="*/ 0 w 203"/>
                    <a:gd name="T13" fmla="*/ 0 h 91"/>
                    <a:gd name="T14" fmla="*/ 0 w 203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3" h="91">
                      <a:moveTo>
                        <a:pt x="0" y="0"/>
                      </a:moveTo>
                      <a:lnTo>
                        <a:pt x="91" y="38"/>
                      </a:lnTo>
                      <a:lnTo>
                        <a:pt x="203" y="38"/>
                      </a:lnTo>
                      <a:lnTo>
                        <a:pt x="45" y="91"/>
                      </a:lnTo>
                      <a:lnTo>
                        <a:pt x="15" y="91"/>
                      </a:ln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0" name="Freeform 128"/>
                <p:cNvSpPr>
                  <a:spLocks/>
                </p:cNvSpPr>
                <p:nvPr/>
              </p:nvSpPr>
              <p:spPr bwMode="auto">
                <a:xfrm>
                  <a:off x="972" y="3701"/>
                  <a:ext cx="229" cy="57"/>
                </a:xfrm>
                <a:custGeom>
                  <a:avLst/>
                  <a:gdLst>
                    <a:gd name="T0" fmla="*/ 0 w 458"/>
                    <a:gd name="T1" fmla="*/ 65 h 114"/>
                    <a:gd name="T2" fmla="*/ 80 w 458"/>
                    <a:gd name="T3" fmla="*/ 34 h 114"/>
                    <a:gd name="T4" fmla="*/ 207 w 458"/>
                    <a:gd name="T5" fmla="*/ 0 h 114"/>
                    <a:gd name="T6" fmla="*/ 291 w 458"/>
                    <a:gd name="T7" fmla="*/ 50 h 114"/>
                    <a:gd name="T8" fmla="*/ 458 w 458"/>
                    <a:gd name="T9" fmla="*/ 95 h 114"/>
                    <a:gd name="T10" fmla="*/ 313 w 458"/>
                    <a:gd name="T11" fmla="*/ 114 h 114"/>
                    <a:gd name="T12" fmla="*/ 76 w 458"/>
                    <a:gd name="T13" fmla="*/ 99 h 114"/>
                    <a:gd name="T14" fmla="*/ 19 w 458"/>
                    <a:gd name="T15" fmla="*/ 99 h 114"/>
                    <a:gd name="T16" fmla="*/ 0 w 458"/>
                    <a:gd name="T17" fmla="*/ 65 h 114"/>
                    <a:gd name="T18" fmla="*/ 0 w 458"/>
                    <a:gd name="T19" fmla="*/ 65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8" h="114">
                      <a:moveTo>
                        <a:pt x="0" y="65"/>
                      </a:moveTo>
                      <a:lnTo>
                        <a:pt x="80" y="34"/>
                      </a:lnTo>
                      <a:lnTo>
                        <a:pt x="207" y="0"/>
                      </a:lnTo>
                      <a:lnTo>
                        <a:pt x="291" y="50"/>
                      </a:lnTo>
                      <a:lnTo>
                        <a:pt x="458" y="95"/>
                      </a:lnTo>
                      <a:lnTo>
                        <a:pt x="313" y="114"/>
                      </a:lnTo>
                      <a:lnTo>
                        <a:pt x="76" y="99"/>
                      </a:lnTo>
                      <a:lnTo>
                        <a:pt x="19" y="99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1" name="Freeform 129"/>
                <p:cNvSpPr>
                  <a:spLocks/>
                </p:cNvSpPr>
                <p:nvPr/>
              </p:nvSpPr>
              <p:spPr bwMode="auto">
                <a:xfrm>
                  <a:off x="850" y="2936"/>
                  <a:ext cx="52" cy="562"/>
                </a:xfrm>
                <a:custGeom>
                  <a:avLst/>
                  <a:gdLst>
                    <a:gd name="T0" fmla="*/ 31 w 103"/>
                    <a:gd name="T1" fmla="*/ 0 h 1125"/>
                    <a:gd name="T2" fmla="*/ 80 w 103"/>
                    <a:gd name="T3" fmla="*/ 129 h 1125"/>
                    <a:gd name="T4" fmla="*/ 61 w 103"/>
                    <a:gd name="T5" fmla="*/ 285 h 1125"/>
                    <a:gd name="T6" fmla="*/ 88 w 103"/>
                    <a:gd name="T7" fmla="*/ 420 h 1125"/>
                    <a:gd name="T8" fmla="*/ 103 w 103"/>
                    <a:gd name="T9" fmla="*/ 622 h 1125"/>
                    <a:gd name="T10" fmla="*/ 57 w 103"/>
                    <a:gd name="T11" fmla="*/ 781 h 1125"/>
                    <a:gd name="T12" fmla="*/ 57 w 103"/>
                    <a:gd name="T13" fmla="*/ 848 h 1125"/>
                    <a:gd name="T14" fmla="*/ 99 w 103"/>
                    <a:gd name="T15" fmla="*/ 954 h 1125"/>
                    <a:gd name="T16" fmla="*/ 99 w 103"/>
                    <a:gd name="T17" fmla="*/ 1023 h 1125"/>
                    <a:gd name="T18" fmla="*/ 57 w 103"/>
                    <a:gd name="T19" fmla="*/ 1125 h 1125"/>
                    <a:gd name="T20" fmla="*/ 38 w 103"/>
                    <a:gd name="T21" fmla="*/ 1061 h 1125"/>
                    <a:gd name="T22" fmla="*/ 16 w 103"/>
                    <a:gd name="T23" fmla="*/ 781 h 1125"/>
                    <a:gd name="T24" fmla="*/ 16 w 103"/>
                    <a:gd name="T25" fmla="*/ 496 h 1125"/>
                    <a:gd name="T26" fmla="*/ 0 w 103"/>
                    <a:gd name="T27" fmla="*/ 274 h 1125"/>
                    <a:gd name="T28" fmla="*/ 4 w 103"/>
                    <a:gd name="T29" fmla="*/ 152 h 1125"/>
                    <a:gd name="T30" fmla="*/ 31 w 103"/>
                    <a:gd name="T31" fmla="*/ 0 h 1125"/>
                    <a:gd name="T32" fmla="*/ 31 w 103"/>
                    <a:gd name="T33" fmla="*/ 0 h 1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1125">
                      <a:moveTo>
                        <a:pt x="31" y="0"/>
                      </a:moveTo>
                      <a:lnTo>
                        <a:pt x="80" y="129"/>
                      </a:lnTo>
                      <a:lnTo>
                        <a:pt x="61" y="285"/>
                      </a:lnTo>
                      <a:lnTo>
                        <a:pt x="88" y="420"/>
                      </a:lnTo>
                      <a:lnTo>
                        <a:pt x="103" y="622"/>
                      </a:lnTo>
                      <a:lnTo>
                        <a:pt x="57" y="781"/>
                      </a:lnTo>
                      <a:lnTo>
                        <a:pt x="57" y="848"/>
                      </a:lnTo>
                      <a:lnTo>
                        <a:pt x="99" y="954"/>
                      </a:lnTo>
                      <a:lnTo>
                        <a:pt x="99" y="1023"/>
                      </a:lnTo>
                      <a:lnTo>
                        <a:pt x="57" y="1125"/>
                      </a:lnTo>
                      <a:lnTo>
                        <a:pt x="38" y="1061"/>
                      </a:lnTo>
                      <a:lnTo>
                        <a:pt x="16" y="781"/>
                      </a:lnTo>
                      <a:lnTo>
                        <a:pt x="16" y="496"/>
                      </a:lnTo>
                      <a:lnTo>
                        <a:pt x="0" y="274"/>
                      </a:lnTo>
                      <a:lnTo>
                        <a:pt x="4" y="152"/>
                      </a:lnTo>
                      <a:lnTo>
                        <a:pt x="31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2" name="Freeform 130"/>
                <p:cNvSpPr>
                  <a:spLocks/>
                </p:cNvSpPr>
                <p:nvPr/>
              </p:nvSpPr>
              <p:spPr bwMode="auto">
                <a:xfrm>
                  <a:off x="841" y="2775"/>
                  <a:ext cx="137" cy="110"/>
                </a:xfrm>
                <a:custGeom>
                  <a:avLst/>
                  <a:gdLst>
                    <a:gd name="T0" fmla="*/ 0 w 274"/>
                    <a:gd name="T1" fmla="*/ 167 h 220"/>
                    <a:gd name="T2" fmla="*/ 50 w 274"/>
                    <a:gd name="T3" fmla="*/ 220 h 220"/>
                    <a:gd name="T4" fmla="*/ 35 w 274"/>
                    <a:gd name="T5" fmla="*/ 148 h 220"/>
                    <a:gd name="T6" fmla="*/ 88 w 274"/>
                    <a:gd name="T7" fmla="*/ 190 h 220"/>
                    <a:gd name="T8" fmla="*/ 156 w 274"/>
                    <a:gd name="T9" fmla="*/ 198 h 220"/>
                    <a:gd name="T10" fmla="*/ 225 w 274"/>
                    <a:gd name="T11" fmla="*/ 175 h 220"/>
                    <a:gd name="T12" fmla="*/ 221 w 274"/>
                    <a:gd name="T13" fmla="*/ 61 h 220"/>
                    <a:gd name="T14" fmla="*/ 270 w 274"/>
                    <a:gd name="T15" fmla="*/ 38 h 220"/>
                    <a:gd name="T16" fmla="*/ 274 w 274"/>
                    <a:gd name="T17" fmla="*/ 0 h 220"/>
                    <a:gd name="T18" fmla="*/ 221 w 274"/>
                    <a:gd name="T19" fmla="*/ 23 h 220"/>
                    <a:gd name="T20" fmla="*/ 88 w 274"/>
                    <a:gd name="T21" fmla="*/ 76 h 220"/>
                    <a:gd name="T22" fmla="*/ 4 w 274"/>
                    <a:gd name="T23" fmla="*/ 133 h 220"/>
                    <a:gd name="T24" fmla="*/ 0 w 274"/>
                    <a:gd name="T25" fmla="*/ 167 h 220"/>
                    <a:gd name="T26" fmla="*/ 0 w 274"/>
                    <a:gd name="T27" fmla="*/ 167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4" h="220">
                      <a:moveTo>
                        <a:pt x="0" y="167"/>
                      </a:moveTo>
                      <a:lnTo>
                        <a:pt x="50" y="220"/>
                      </a:lnTo>
                      <a:lnTo>
                        <a:pt x="35" y="148"/>
                      </a:lnTo>
                      <a:lnTo>
                        <a:pt x="88" y="190"/>
                      </a:lnTo>
                      <a:lnTo>
                        <a:pt x="156" y="198"/>
                      </a:lnTo>
                      <a:lnTo>
                        <a:pt x="225" y="175"/>
                      </a:lnTo>
                      <a:lnTo>
                        <a:pt x="221" y="61"/>
                      </a:lnTo>
                      <a:lnTo>
                        <a:pt x="270" y="38"/>
                      </a:lnTo>
                      <a:lnTo>
                        <a:pt x="274" y="0"/>
                      </a:lnTo>
                      <a:lnTo>
                        <a:pt x="221" y="23"/>
                      </a:lnTo>
                      <a:lnTo>
                        <a:pt x="88" y="76"/>
                      </a:lnTo>
                      <a:lnTo>
                        <a:pt x="4" y="133"/>
                      </a:lnTo>
                      <a:lnTo>
                        <a:pt x="0" y="167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3" name="Freeform 131"/>
                <p:cNvSpPr>
                  <a:spLocks/>
                </p:cNvSpPr>
                <p:nvPr/>
              </p:nvSpPr>
              <p:spPr bwMode="auto">
                <a:xfrm>
                  <a:off x="962" y="2881"/>
                  <a:ext cx="63" cy="286"/>
                </a:xfrm>
                <a:custGeom>
                  <a:avLst/>
                  <a:gdLst>
                    <a:gd name="T0" fmla="*/ 0 w 125"/>
                    <a:gd name="T1" fmla="*/ 0 h 570"/>
                    <a:gd name="T2" fmla="*/ 11 w 125"/>
                    <a:gd name="T3" fmla="*/ 89 h 570"/>
                    <a:gd name="T4" fmla="*/ 23 w 125"/>
                    <a:gd name="T5" fmla="*/ 279 h 570"/>
                    <a:gd name="T6" fmla="*/ 110 w 125"/>
                    <a:gd name="T7" fmla="*/ 479 h 570"/>
                    <a:gd name="T8" fmla="*/ 125 w 125"/>
                    <a:gd name="T9" fmla="*/ 570 h 570"/>
                    <a:gd name="T10" fmla="*/ 121 w 125"/>
                    <a:gd name="T11" fmla="*/ 462 h 570"/>
                    <a:gd name="T12" fmla="*/ 57 w 125"/>
                    <a:gd name="T13" fmla="*/ 260 h 570"/>
                    <a:gd name="T14" fmla="*/ 26 w 125"/>
                    <a:gd name="T15" fmla="*/ 101 h 570"/>
                    <a:gd name="T16" fmla="*/ 0 w 125"/>
                    <a:gd name="T17" fmla="*/ 0 h 570"/>
                    <a:gd name="T18" fmla="*/ 0 w 125"/>
                    <a:gd name="T19" fmla="*/ 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5" h="570">
                      <a:moveTo>
                        <a:pt x="0" y="0"/>
                      </a:moveTo>
                      <a:lnTo>
                        <a:pt x="11" y="89"/>
                      </a:lnTo>
                      <a:lnTo>
                        <a:pt x="23" y="279"/>
                      </a:lnTo>
                      <a:lnTo>
                        <a:pt x="110" y="479"/>
                      </a:lnTo>
                      <a:lnTo>
                        <a:pt x="125" y="570"/>
                      </a:lnTo>
                      <a:lnTo>
                        <a:pt x="121" y="462"/>
                      </a:lnTo>
                      <a:lnTo>
                        <a:pt x="57" y="260"/>
                      </a:lnTo>
                      <a:lnTo>
                        <a:pt x="26" y="10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4" name="Freeform 132"/>
                <p:cNvSpPr>
                  <a:spLocks/>
                </p:cNvSpPr>
                <p:nvPr/>
              </p:nvSpPr>
              <p:spPr bwMode="auto">
                <a:xfrm>
                  <a:off x="1205" y="2779"/>
                  <a:ext cx="80" cy="120"/>
                </a:xfrm>
                <a:custGeom>
                  <a:avLst/>
                  <a:gdLst>
                    <a:gd name="T0" fmla="*/ 0 w 159"/>
                    <a:gd name="T1" fmla="*/ 0 h 242"/>
                    <a:gd name="T2" fmla="*/ 22 w 159"/>
                    <a:gd name="T3" fmla="*/ 80 h 242"/>
                    <a:gd name="T4" fmla="*/ 49 w 159"/>
                    <a:gd name="T5" fmla="*/ 242 h 242"/>
                    <a:gd name="T6" fmla="*/ 64 w 159"/>
                    <a:gd name="T7" fmla="*/ 96 h 242"/>
                    <a:gd name="T8" fmla="*/ 114 w 159"/>
                    <a:gd name="T9" fmla="*/ 84 h 242"/>
                    <a:gd name="T10" fmla="*/ 159 w 159"/>
                    <a:gd name="T11" fmla="*/ 35 h 242"/>
                    <a:gd name="T12" fmla="*/ 106 w 159"/>
                    <a:gd name="T13" fmla="*/ 19 h 242"/>
                    <a:gd name="T14" fmla="*/ 0 w 159"/>
                    <a:gd name="T15" fmla="*/ 0 h 242"/>
                    <a:gd name="T16" fmla="*/ 0 w 159"/>
                    <a:gd name="T17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9" h="242">
                      <a:moveTo>
                        <a:pt x="0" y="0"/>
                      </a:moveTo>
                      <a:lnTo>
                        <a:pt x="22" y="80"/>
                      </a:lnTo>
                      <a:lnTo>
                        <a:pt x="49" y="242"/>
                      </a:lnTo>
                      <a:lnTo>
                        <a:pt x="64" y="96"/>
                      </a:lnTo>
                      <a:lnTo>
                        <a:pt x="114" y="84"/>
                      </a:lnTo>
                      <a:lnTo>
                        <a:pt x="159" y="35"/>
                      </a:lnTo>
                      <a:lnTo>
                        <a:pt x="106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5" name="Freeform 133"/>
                <p:cNvSpPr>
                  <a:spLocks/>
                </p:cNvSpPr>
                <p:nvPr/>
              </p:nvSpPr>
              <p:spPr bwMode="auto">
                <a:xfrm>
                  <a:off x="1062" y="3233"/>
                  <a:ext cx="99" cy="153"/>
                </a:xfrm>
                <a:custGeom>
                  <a:avLst/>
                  <a:gdLst>
                    <a:gd name="T0" fmla="*/ 0 w 198"/>
                    <a:gd name="T1" fmla="*/ 34 h 306"/>
                    <a:gd name="T2" fmla="*/ 61 w 198"/>
                    <a:gd name="T3" fmla="*/ 171 h 306"/>
                    <a:gd name="T4" fmla="*/ 73 w 198"/>
                    <a:gd name="T5" fmla="*/ 76 h 306"/>
                    <a:gd name="T6" fmla="*/ 152 w 198"/>
                    <a:gd name="T7" fmla="*/ 84 h 306"/>
                    <a:gd name="T8" fmla="*/ 114 w 198"/>
                    <a:gd name="T9" fmla="*/ 205 h 306"/>
                    <a:gd name="T10" fmla="*/ 187 w 198"/>
                    <a:gd name="T11" fmla="*/ 306 h 306"/>
                    <a:gd name="T12" fmla="*/ 198 w 198"/>
                    <a:gd name="T13" fmla="*/ 152 h 306"/>
                    <a:gd name="T14" fmla="*/ 187 w 198"/>
                    <a:gd name="T15" fmla="*/ 4 h 306"/>
                    <a:gd name="T16" fmla="*/ 111 w 198"/>
                    <a:gd name="T17" fmla="*/ 0 h 306"/>
                    <a:gd name="T18" fmla="*/ 16 w 198"/>
                    <a:gd name="T19" fmla="*/ 8 h 306"/>
                    <a:gd name="T20" fmla="*/ 0 w 198"/>
                    <a:gd name="T21" fmla="*/ 34 h 306"/>
                    <a:gd name="T22" fmla="*/ 0 w 198"/>
                    <a:gd name="T23" fmla="*/ 34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8" h="306">
                      <a:moveTo>
                        <a:pt x="0" y="34"/>
                      </a:moveTo>
                      <a:lnTo>
                        <a:pt x="61" y="171"/>
                      </a:lnTo>
                      <a:lnTo>
                        <a:pt x="73" y="76"/>
                      </a:lnTo>
                      <a:lnTo>
                        <a:pt x="152" y="84"/>
                      </a:lnTo>
                      <a:lnTo>
                        <a:pt x="114" y="205"/>
                      </a:lnTo>
                      <a:lnTo>
                        <a:pt x="187" y="306"/>
                      </a:lnTo>
                      <a:lnTo>
                        <a:pt x="198" y="152"/>
                      </a:lnTo>
                      <a:lnTo>
                        <a:pt x="187" y="4"/>
                      </a:lnTo>
                      <a:lnTo>
                        <a:pt x="111" y="0"/>
                      </a:lnTo>
                      <a:lnTo>
                        <a:pt x="16" y="8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6" name="Freeform 134"/>
                <p:cNvSpPr>
                  <a:spLocks/>
                </p:cNvSpPr>
                <p:nvPr/>
              </p:nvSpPr>
              <p:spPr bwMode="auto">
                <a:xfrm>
                  <a:off x="1203" y="3222"/>
                  <a:ext cx="23" cy="76"/>
                </a:xfrm>
                <a:custGeom>
                  <a:avLst/>
                  <a:gdLst>
                    <a:gd name="T0" fmla="*/ 0 w 45"/>
                    <a:gd name="T1" fmla="*/ 19 h 152"/>
                    <a:gd name="T2" fmla="*/ 38 w 45"/>
                    <a:gd name="T3" fmla="*/ 152 h 152"/>
                    <a:gd name="T4" fmla="*/ 45 w 45"/>
                    <a:gd name="T5" fmla="*/ 0 h 152"/>
                    <a:gd name="T6" fmla="*/ 0 w 45"/>
                    <a:gd name="T7" fmla="*/ 19 h 152"/>
                    <a:gd name="T8" fmla="*/ 0 w 45"/>
                    <a:gd name="T9" fmla="*/ 19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152">
                      <a:moveTo>
                        <a:pt x="0" y="19"/>
                      </a:moveTo>
                      <a:lnTo>
                        <a:pt x="38" y="152"/>
                      </a:lnTo>
                      <a:lnTo>
                        <a:pt x="45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7" name="Freeform 135"/>
                <p:cNvSpPr>
                  <a:spLocks/>
                </p:cNvSpPr>
                <p:nvPr/>
              </p:nvSpPr>
              <p:spPr bwMode="auto">
                <a:xfrm>
                  <a:off x="981" y="3269"/>
                  <a:ext cx="18" cy="76"/>
                </a:xfrm>
                <a:custGeom>
                  <a:avLst/>
                  <a:gdLst>
                    <a:gd name="T0" fmla="*/ 34 w 34"/>
                    <a:gd name="T1" fmla="*/ 0 h 152"/>
                    <a:gd name="T2" fmla="*/ 7 w 34"/>
                    <a:gd name="T3" fmla="*/ 54 h 152"/>
                    <a:gd name="T4" fmla="*/ 0 w 34"/>
                    <a:gd name="T5" fmla="*/ 152 h 152"/>
                    <a:gd name="T6" fmla="*/ 34 w 34"/>
                    <a:gd name="T7" fmla="*/ 0 h 152"/>
                    <a:gd name="T8" fmla="*/ 34 w 34"/>
                    <a:gd name="T9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52">
                      <a:moveTo>
                        <a:pt x="34" y="0"/>
                      </a:moveTo>
                      <a:lnTo>
                        <a:pt x="7" y="54"/>
                      </a:lnTo>
                      <a:lnTo>
                        <a:pt x="0" y="152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8" name="Freeform 136"/>
                <p:cNvSpPr>
                  <a:spLocks/>
                </p:cNvSpPr>
                <p:nvPr/>
              </p:nvSpPr>
              <p:spPr bwMode="auto">
                <a:xfrm>
                  <a:off x="1169" y="2836"/>
                  <a:ext cx="30" cy="255"/>
                </a:xfrm>
                <a:custGeom>
                  <a:avLst/>
                  <a:gdLst>
                    <a:gd name="T0" fmla="*/ 16 w 61"/>
                    <a:gd name="T1" fmla="*/ 0 h 511"/>
                    <a:gd name="T2" fmla="*/ 0 w 61"/>
                    <a:gd name="T3" fmla="*/ 176 h 511"/>
                    <a:gd name="T4" fmla="*/ 42 w 61"/>
                    <a:gd name="T5" fmla="*/ 511 h 511"/>
                    <a:gd name="T6" fmla="*/ 61 w 61"/>
                    <a:gd name="T7" fmla="*/ 366 h 511"/>
                    <a:gd name="T8" fmla="*/ 61 w 61"/>
                    <a:gd name="T9" fmla="*/ 188 h 511"/>
                    <a:gd name="T10" fmla="*/ 16 w 61"/>
                    <a:gd name="T11" fmla="*/ 0 h 511"/>
                    <a:gd name="T12" fmla="*/ 16 w 61"/>
                    <a:gd name="T13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511">
                      <a:moveTo>
                        <a:pt x="16" y="0"/>
                      </a:moveTo>
                      <a:lnTo>
                        <a:pt x="0" y="176"/>
                      </a:lnTo>
                      <a:lnTo>
                        <a:pt x="42" y="511"/>
                      </a:lnTo>
                      <a:lnTo>
                        <a:pt x="61" y="366"/>
                      </a:lnTo>
                      <a:lnTo>
                        <a:pt x="61" y="188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69" name="Freeform 137"/>
                <p:cNvSpPr>
                  <a:spLocks/>
                </p:cNvSpPr>
                <p:nvPr/>
              </p:nvSpPr>
              <p:spPr bwMode="auto">
                <a:xfrm>
                  <a:off x="1017" y="4457"/>
                  <a:ext cx="83" cy="39"/>
                </a:xfrm>
                <a:custGeom>
                  <a:avLst/>
                  <a:gdLst>
                    <a:gd name="T0" fmla="*/ 13 w 167"/>
                    <a:gd name="T1" fmla="*/ 6 h 78"/>
                    <a:gd name="T2" fmla="*/ 32 w 167"/>
                    <a:gd name="T3" fmla="*/ 17 h 78"/>
                    <a:gd name="T4" fmla="*/ 154 w 167"/>
                    <a:gd name="T5" fmla="*/ 0 h 78"/>
                    <a:gd name="T6" fmla="*/ 167 w 167"/>
                    <a:gd name="T7" fmla="*/ 31 h 78"/>
                    <a:gd name="T8" fmla="*/ 118 w 167"/>
                    <a:gd name="T9" fmla="*/ 78 h 78"/>
                    <a:gd name="T10" fmla="*/ 23 w 167"/>
                    <a:gd name="T11" fmla="*/ 69 h 78"/>
                    <a:gd name="T12" fmla="*/ 0 w 167"/>
                    <a:gd name="T13" fmla="*/ 54 h 78"/>
                    <a:gd name="T14" fmla="*/ 0 w 167"/>
                    <a:gd name="T15" fmla="*/ 35 h 78"/>
                    <a:gd name="T16" fmla="*/ 13 w 167"/>
                    <a:gd name="T17" fmla="*/ 6 h 78"/>
                    <a:gd name="T18" fmla="*/ 13 w 167"/>
                    <a:gd name="T19" fmla="*/ 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78">
                      <a:moveTo>
                        <a:pt x="13" y="6"/>
                      </a:moveTo>
                      <a:lnTo>
                        <a:pt x="32" y="17"/>
                      </a:lnTo>
                      <a:lnTo>
                        <a:pt x="154" y="0"/>
                      </a:lnTo>
                      <a:lnTo>
                        <a:pt x="167" y="31"/>
                      </a:lnTo>
                      <a:lnTo>
                        <a:pt x="118" y="78"/>
                      </a:lnTo>
                      <a:lnTo>
                        <a:pt x="23" y="69"/>
                      </a:lnTo>
                      <a:lnTo>
                        <a:pt x="0" y="54"/>
                      </a:lnTo>
                      <a:lnTo>
                        <a:pt x="0" y="35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0" name="Freeform 138"/>
                <p:cNvSpPr>
                  <a:spLocks/>
                </p:cNvSpPr>
                <p:nvPr/>
              </p:nvSpPr>
              <p:spPr bwMode="auto">
                <a:xfrm>
                  <a:off x="1125" y="4435"/>
                  <a:ext cx="85" cy="34"/>
                </a:xfrm>
                <a:custGeom>
                  <a:avLst/>
                  <a:gdLst>
                    <a:gd name="T0" fmla="*/ 0 w 171"/>
                    <a:gd name="T1" fmla="*/ 0 h 66"/>
                    <a:gd name="T2" fmla="*/ 42 w 171"/>
                    <a:gd name="T3" fmla="*/ 13 h 66"/>
                    <a:gd name="T4" fmla="*/ 83 w 171"/>
                    <a:gd name="T5" fmla="*/ 19 h 66"/>
                    <a:gd name="T6" fmla="*/ 129 w 171"/>
                    <a:gd name="T7" fmla="*/ 7 h 66"/>
                    <a:gd name="T8" fmla="*/ 171 w 171"/>
                    <a:gd name="T9" fmla="*/ 51 h 66"/>
                    <a:gd name="T10" fmla="*/ 161 w 171"/>
                    <a:gd name="T11" fmla="*/ 66 h 66"/>
                    <a:gd name="T12" fmla="*/ 59 w 171"/>
                    <a:gd name="T13" fmla="*/ 60 h 66"/>
                    <a:gd name="T14" fmla="*/ 6 w 171"/>
                    <a:gd name="T15" fmla="*/ 28 h 66"/>
                    <a:gd name="T16" fmla="*/ 0 w 171"/>
                    <a:gd name="T17" fmla="*/ 0 h 66"/>
                    <a:gd name="T18" fmla="*/ 0 w 171"/>
                    <a:gd name="T1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1" h="66">
                      <a:moveTo>
                        <a:pt x="0" y="0"/>
                      </a:moveTo>
                      <a:lnTo>
                        <a:pt x="42" y="13"/>
                      </a:lnTo>
                      <a:lnTo>
                        <a:pt x="83" y="19"/>
                      </a:lnTo>
                      <a:lnTo>
                        <a:pt x="129" y="7"/>
                      </a:lnTo>
                      <a:lnTo>
                        <a:pt x="171" y="51"/>
                      </a:lnTo>
                      <a:lnTo>
                        <a:pt x="161" y="66"/>
                      </a:lnTo>
                      <a:lnTo>
                        <a:pt x="59" y="60"/>
                      </a:lnTo>
                      <a:lnTo>
                        <a:pt x="6" y="2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1" name="Freeform 139"/>
                <p:cNvSpPr>
                  <a:spLocks/>
                </p:cNvSpPr>
                <p:nvPr/>
              </p:nvSpPr>
              <p:spPr bwMode="auto">
                <a:xfrm>
                  <a:off x="1025" y="4465"/>
                  <a:ext cx="64" cy="19"/>
                </a:xfrm>
                <a:custGeom>
                  <a:avLst/>
                  <a:gdLst>
                    <a:gd name="T0" fmla="*/ 10 w 128"/>
                    <a:gd name="T1" fmla="*/ 38 h 38"/>
                    <a:gd name="T2" fmla="*/ 84 w 128"/>
                    <a:gd name="T3" fmla="*/ 38 h 38"/>
                    <a:gd name="T4" fmla="*/ 128 w 128"/>
                    <a:gd name="T5" fmla="*/ 5 h 38"/>
                    <a:gd name="T6" fmla="*/ 61 w 128"/>
                    <a:gd name="T7" fmla="*/ 0 h 38"/>
                    <a:gd name="T8" fmla="*/ 15 w 128"/>
                    <a:gd name="T9" fmla="*/ 15 h 38"/>
                    <a:gd name="T10" fmla="*/ 0 w 128"/>
                    <a:gd name="T11" fmla="*/ 17 h 38"/>
                    <a:gd name="T12" fmla="*/ 10 w 128"/>
                    <a:gd name="T13" fmla="*/ 38 h 38"/>
                    <a:gd name="T14" fmla="*/ 10 w 128"/>
                    <a:gd name="T15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38">
                      <a:moveTo>
                        <a:pt x="10" y="38"/>
                      </a:moveTo>
                      <a:lnTo>
                        <a:pt x="84" y="38"/>
                      </a:lnTo>
                      <a:lnTo>
                        <a:pt x="128" y="5"/>
                      </a:lnTo>
                      <a:lnTo>
                        <a:pt x="61" y="0"/>
                      </a:lnTo>
                      <a:lnTo>
                        <a:pt x="15" y="15"/>
                      </a:lnTo>
                      <a:lnTo>
                        <a:pt x="0" y="17"/>
                      </a:lnTo>
                      <a:lnTo>
                        <a:pt x="10" y="38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FF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2" name="Freeform 140"/>
                <p:cNvSpPr>
                  <a:spLocks/>
                </p:cNvSpPr>
                <p:nvPr/>
              </p:nvSpPr>
              <p:spPr bwMode="auto">
                <a:xfrm>
                  <a:off x="1158" y="4446"/>
                  <a:ext cx="46" cy="16"/>
                </a:xfrm>
                <a:custGeom>
                  <a:avLst/>
                  <a:gdLst>
                    <a:gd name="T0" fmla="*/ 0 w 92"/>
                    <a:gd name="T1" fmla="*/ 20 h 32"/>
                    <a:gd name="T2" fmla="*/ 57 w 92"/>
                    <a:gd name="T3" fmla="*/ 0 h 32"/>
                    <a:gd name="T4" fmla="*/ 92 w 92"/>
                    <a:gd name="T5" fmla="*/ 26 h 32"/>
                    <a:gd name="T6" fmla="*/ 65 w 92"/>
                    <a:gd name="T7" fmla="*/ 32 h 32"/>
                    <a:gd name="T8" fmla="*/ 0 w 92"/>
                    <a:gd name="T9" fmla="*/ 20 h 32"/>
                    <a:gd name="T10" fmla="*/ 0 w 92"/>
                    <a:gd name="T11" fmla="*/ 2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32">
                      <a:moveTo>
                        <a:pt x="0" y="20"/>
                      </a:moveTo>
                      <a:lnTo>
                        <a:pt x="57" y="0"/>
                      </a:lnTo>
                      <a:lnTo>
                        <a:pt x="92" y="26"/>
                      </a:lnTo>
                      <a:lnTo>
                        <a:pt x="65" y="32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3" name="Freeform 141"/>
                <p:cNvSpPr>
                  <a:spLocks/>
                </p:cNvSpPr>
                <p:nvPr/>
              </p:nvSpPr>
              <p:spPr bwMode="auto">
                <a:xfrm>
                  <a:off x="1200" y="2568"/>
                  <a:ext cx="19" cy="66"/>
                </a:xfrm>
                <a:custGeom>
                  <a:avLst/>
                  <a:gdLst>
                    <a:gd name="T0" fmla="*/ 38 w 38"/>
                    <a:gd name="T1" fmla="*/ 0 h 134"/>
                    <a:gd name="T2" fmla="*/ 27 w 38"/>
                    <a:gd name="T3" fmla="*/ 14 h 134"/>
                    <a:gd name="T4" fmla="*/ 30 w 38"/>
                    <a:gd name="T5" fmla="*/ 50 h 134"/>
                    <a:gd name="T6" fmla="*/ 10 w 38"/>
                    <a:gd name="T7" fmla="*/ 105 h 134"/>
                    <a:gd name="T8" fmla="*/ 0 w 38"/>
                    <a:gd name="T9" fmla="*/ 122 h 134"/>
                    <a:gd name="T10" fmla="*/ 4 w 38"/>
                    <a:gd name="T11" fmla="*/ 134 h 134"/>
                    <a:gd name="T12" fmla="*/ 13 w 38"/>
                    <a:gd name="T13" fmla="*/ 113 h 134"/>
                    <a:gd name="T14" fmla="*/ 32 w 38"/>
                    <a:gd name="T15" fmla="*/ 75 h 134"/>
                    <a:gd name="T16" fmla="*/ 36 w 38"/>
                    <a:gd name="T17" fmla="*/ 29 h 134"/>
                    <a:gd name="T18" fmla="*/ 38 w 38"/>
                    <a:gd name="T19" fmla="*/ 0 h 134"/>
                    <a:gd name="T20" fmla="*/ 38 w 38"/>
                    <a:gd name="T21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" h="134">
                      <a:moveTo>
                        <a:pt x="38" y="0"/>
                      </a:moveTo>
                      <a:lnTo>
                        <a:pt x="27" y="14"/>
                      </a:lnTo>
                      <a:lnTo>
                        <a:pt x="30" y="50"/>
                      </a:lnTo>
                      <a:lnTo>
                        <a:pt x="10" y="105"/>
                      </a:lnTo>
                      <a:lnTo>
                        <a:pt x="0" y="122"/>
                      </a:lnTo>
                      <a:lnTo>
                        <a:pt x="4" y="134"/>
                      </a:lnTo>
                      <a:lnTo>
                        <a:pt x="13" y="113"/>
                      </a:lnTo>
                      <a:lnTo>
                        <a:pt x="32" y="75"/>
                      </a:lnTo>
                      <a:lnTo>
                        <a:pt x="36" y="2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4" name="Freeform 142"/>
                <p:cNvSpPr>
                  <a:spLocks/>
                </p:cNvSpPr>
                <p:nvPr/>
              </p:nvSpPr>
              <p:spPr bwMode="auto">
                <a:xfrm>
                  <a:off x="1039" y="2574"/>
                  <a:ext cx="55" cy="12"/>
                </a:xfrm>
                <a:custGeom>
                  <a:avLst/>
                  <a:gdLst>
                    <a:gd name="T0" fmla="*/ 0 w 108"/>
                    <a:gd name="T1" fmla="*/ 21 h 23"/>
                    <a:gd name="T2" fmla="*/ 13 w 108"/>
                    <a:gd name="T3" fmla="*/ 17 h 23"/>
                    <a:gd name="T4" fmla="*/ 28 w 108"/>
                    <a:gd name="T5" fmla="*/ 11 h 23"/>
                    <a:gd name="T6" fmla="*/ 38 w 108"/>
                    <a:gd name="T7" fmla="*/ 11 h 23"/>
                    <a:gd name="T8" fmla="*/ 51 w 108"/>
                    <a:gd name="T9" fmla="*/ 13 h 23"/>
                    <a:gd name="T10" fmla="*/ 81 w 108"/>
                    <a:gd name="T11" fmla="*/ 15 h 23"/>
                    <a:gd name="T12" fmla="*/ 93 w 108"/>
                    <a:gd name="T13" fmla="*/ 21 h 23"/>
                    <a:gd name="T14" fmla="*/ 89 w 108"/>
                    <a:gd name="T15" fmla="*/ 15 h 23"/>
                    <a:gd name="T16" fmla="*/ 99 w 108"/>
                    <a:gd name="T17" fmla="*/ 21 h 23"/>
                    <a:gd name="T18" fmla="*/ 95 w 108"/>
                    <a:gd name="T19" fmla="*/ 13 h 23"/>
                    <a:gd name="T20" fmla="*/ 106 w 108"/>
                    <a:gd name="T21" fmla="*/ 23 h 23"/>
                    <a:gd name="T22" fmla="*/ 99 w 108"/>
                    <a:gd name="T23" fmla="*/ 13 h 23"/>
                    <a:gd name="T24" fmla="*/ 108 w 108"/>
                    <a:gd name="T25" fmla="*/ 19 h 23"/>
                    <a:gd name="T26" fmla="*/ 106 w 108"/>
                    <a:gd name="T27" fmla="*/ 11 h 23"/>
                    <a:gd name="T28" fmla="*/ 99 w 108"/>
                    <a:gd name="T29" fmla="*/ 7 h 23"/>
                    <a:gd name="T30" fmla="*/ 93 w 108"/>
                    <a:gd name="T31" fmla="*/ 5 h 23"/>
                    <a:gd name="T32" fmla="*/ 78 w 108"/>
                    <a:gd name="T33" fmla="*/ 2 h 23"/>
                    <a:gd name="T34" fmla="*/ 55 w 108"/>
                    <a:gd name="T35" fmla="*/ 0 h 23"/>
                    <a:gd name="T36" fmla="*/ 34 w 108"/>
                    <a:gd name="T37" fmla="*/ 0 h 23"/>
                    <a:gd name="T38" fmla="*/ 17 w 108"/>
                    <a:gd name="T39" fmla="*/ 5 h 23"/>
                    <a:gd name="T40" fmla="*/ 5 w 108"/>
                    <a:gd name="T41" fmla="*/ 15 h 23"/>
                    <a:gd name="T42" fmla="*/ 0 w 108"/>
                    <a:gd name="T43" fmla="*/ 21 h 23"/>
                    <a:gd name="T44" fmla="*/ 0 w 108"/>
                    <a:gd name="T45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8" h="23">
                      <a:moveTo>
                        <a:pt x="0" y="21"/>
                      </a:moveTo>
                      <a:lnTo>
                        <a:pt x="13" y="17"/>
                      </a:lnTo>
                      <a:lnTo>
                        <a:pt x="28" y="11"/>
                      </a:lnTo>
                      <a:lnTo>
                        <a:pt x="38" y="11"/>
                      </a:lnTo>
                      <a:lnTo>
                        <a:pt x="51" y="13"/>
                      </a:lnTo>
                      <a:lnTo>
                        <a:pt x="81" y="15"/>
                      </a:lnTo>
                      <a:lnTo>
                        <a:pt x="93" y="21"/>
                      </a:lnTo>
                      <a:lnTo>
                        <a:pt x="89" y="15"/>
                      </a:lnTo>
                      <a:lnTo>
                        <a:pt x="99" y="21"/>
                      </a:lnTo>
                      <a:lnTo>
                        <a:pt x="95" y="13"/>
                      </a:lnTo>
                      <a:lnTo>
                        <a:pt x="106" y="23"/>
                      </a:lnTo>
                      <a:lnTo>
                        <a:pt x="99" y="13"/>
                      </a:lnTo>
                      <a:lnTo>
                        <a:pt x="108" y="19"/>
                      </a:lnTo>
                      <a:lnTo>
                        <a:pt x="106" y="11"/>
                      </a:lnTo>
                      <a:lnTo>
                        <a:pt x="99" y="7"/>
                      </a:lnTo>
                      <a:lnTo>
                        <a:pt x="93" y="5"/>
                      </a:lnTo>
                      <a:lnTo>
                        <a:pt x="78" y="2"/>
                      </a:lnTo>
                      <a:lnTo>
                        <a:pt x="55" y="0"/>
                      </a:lnTo>
                      <a:lnTo>
                        <a:pt x="34" y="0"/>
                      </a:lnTo>
                      <a:lnTo>
                        <a:pt x="17" y="5"/>
                      </a:lnTo>
                      <a:lnTo>
                        <a:pt x="5" y="15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5" name="Freeform 143"/>
                <p:cNvSpPr>
                  <a:spLocks/>
                </p:cNvSpPr>
                <p:nvPr/>
              </p:nvSpPr>
              <p:spPr bwMode="auto">
                <a:xfrm>
                  <a:off x="1045" y="2591"/>
                  <a:ext cx="40" cy="13"/>
                </a:xfrm>
                <a:custGeom>
                  <a:avLst/>
                  <a:gdLst>
                    <a:gd name="T0" fmla="*/ 67 w 80"/>
                    <a:gd name="T1" fmla="*/ 27 h 27"/>
                    <a:gd name="T2" fmla="*/ 70 w 80"/>
                    <a:gd name="T3" fmla="*/ 23 h 27"/>
                    <a:gd name="T4" fmla="*/ 70 w 80"/>
                    <a:gd name="T5" fmla="*/ 17 h 27"/>
                    <a:gd name="T6" fmla="*/ 67 w 80"/>
                    <a:gd name="T7" fmla="*/ 13 h 27"/>
                    <a:gd name="T8" fmla="*/ 61 w 80"/>
                    <a:gd name="T9" fmla="*/ 10 h 27"/>
                    <a:gd name="T10" fmla="*/ 53 w 80"/>
                    <a:gd name="T11" fmla="*/ 8 h 27"/>
                    <a:gd name="T12" fmla="*/ 46 w 80"/>
                    <a:gd name="T13" fmla="*/ 8 h 27"/>
                    <a:gd name="T14" fmla="*/ 36 w 80"/>
                    <a:gd name="T15" fmla="*/ 8 h 27"/>
                    <a:gd name="T16" fmla="*/ 23 w 80"/>
                    <a:gd name="T17" fmla="*/ 12 h 27"/>
                    <a:gd name="T18" fmla="*/ 19 w 80"/>
                    <a:gd name="T19" fmla="*/ 17 h 27"/>
                    <a:gd name="T20" fmla="*/ 19 w 80"/>
                    <a:gd name="T21" fmla="*/ 23 h 27"/>
                    <a:gd name="T22" fmla="*/ 13 w 80"/>
                    <a:gd name="T23" fmla="*/ 21 h 27"/>
                    <a:gd name="T24" fmla="*/ 0 w 80"/>
                    <a:gd name="T25" fmla="*/ 21 h 27"/>
                    <a:gd name="T26" fmla="*/ 8 w 80"/>
                    <a:gd name="T27" fmla="*/ 17 h 27"/>
                    <a:gd name="T28" fmla="*/ 10 w 80"/>
                    <a:gd name="T29" fmla="*/ 12 h 27"/>
                    <a:gd name="T30" fmla="*/ 21 w 80"/>
                    <a:gd name="T31" fmla="*/ 4 h 27"/>
                    <a:gd name="T32" fmla="*/ 34 w 80"/>
                    <a:gd name="T33" fmla="*/ 0 h 27"/>
                    <a:gd name="T34" fmla="*/ 50 w 80"/>
                    <a:gd name="T35" fmla="*/ 0 h 27"/>
                    <a:gd name="T36" fmla="*/ 61 w 80"/>
                    <a:gd name="T37" fmla="*/ 2 h 27"/>
                    <a:gd name="T38" fmla="*/ 69 w 80"/>
                    <a:gd name="T39" fmla="*/ 8 h 27"/>
                    <a:gd name="T40" fmla="*/ 76 w 80"/>
                    <a:gd name="T41" fmla="*/ 13 h 27"/>
                    <a:gd name="T42" fmla="*/ 80 w 80"/>
                    <a:gd name="T43" fmla="*/ 19 h 27"/>
                    <a:gd name="T44" fmla="*/ 80 w 80"/>
                    <a:gd name="T45" fmla="*/ 25 h 27"/>
                    <a:gd name="T46" fmla="*/ 78 w 80"/>
                    <a:gd name="T47" fmla="*/ 27 h 27"/>
                    <a:gd name="T48" fmla="*/ 67 w 80"/>
                    <a:gd name="T49" fmla="*/ 27 h 27"/>
                    <a:gd name="T50" fmla="*/ 67 w 80"/>
                    <a:gd name="T5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0" h="27">
                      <a:moveTo>
                        <a:pt x="67" y="27"/>
                      </a:moveTo>
                      <a:lnTo>
                        <a:pt x="70" y="23"/>
                      </a:lnTo>
                      <a:lnTo>
                        <a:pt x="70" y="17"/>
                      </a:lnTo>
                      <a:lnTo>
                        <a:pt x="67" y="13"/>
                      </a:lnTo>
                      <a:lnTo>
                        <a:pt x="61" y="10"/>
                      </a:lnTo>
                      <a:lnTo>
                        <a:pt x="53" y="8"/>
                      </a:lnTo>
                      <a:lnTo>
                        <a:pt x="46" y="8"/>
                      </a:lnTo>
                      <a:lnTo>
                        <a:pt x="36" y="8"/>
                      </a:lnTo>
                      <a:lnTo>
                        <a:pt x="23" y="12"/>
                      </a:lnTo>
                      <a:lnTo>
                        <a:pt x="19" y="17"/>
                      </a:lnTo>
                      <a:lnTo>
                        <a:pt x="19" y="23"/>
                      </a:lnTo>
                      <a:lnTo>
                        <a:pt x="13" y="21"/>
                      </a:lnTo>
                      <a:lnTo>
                        <a:pt x="0" y="21"/>
                      </a:lnTo>
                      <a:lnTo>
                        <a:pt x="8" y="17"/>
                      </a:lnTo>
                      <a:lnTo>
                        <a:pt x="10" y="12"/>
                      </a:lnTo>
                      <a:lnTo>
                        <a:pt x="21" y="4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2"/>
                      </a:lnTo>
                      <a:lnTo>
                        <a:pt x="69" y="8"/>
                      </a:lnTo>
                      <a:lnTo>
                        <a:pt x="76" y="13"/>
                      </a:lnTo>
                      <a:lnTo>
                        <a:pt x="80" y="19"/>
                      </a:lnTo>
                      <a:lnTo>
                        <a:pt x="80" y="25"/>
                      </a:lnTo>
                      <a:lnTo>
                        <a:pt x="78" y="27"/>
                      </a:lnTo>
                      <a:lnTo>
                        <a:pt x="67" y="27"/>
                      </a:lnTo>
                      <a:lnTo>
                        <a:pt x="6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6" name="Freeform 144"/>
                <p:cNvSpPr>
                  <a:spLocks/>
                </p:cNvSpPr>
                <p:nvPr/>
              </p:nvSpPr>
              <p:spPr bwMode="auto">
                <a:xfrm>
                  <a:off x="1060" y="2593"/>
                  <a:ext cx="10" cy="11"/>
                </a:xfrm>
                <a:custGeom>
                  <a:avLst/>
                  <a:gdLst>
                    <a:gd name="T0" fmla="*/ 15 w 19"/>
                    <a:gd name="T1" fmla="*/ 7 h 21"/>
                    <a:gd name="T2" fmla="*/ 11 w 19"/>
                    <a:gd name="T3" fmla="*/ 11 h 21"/>
                    <a:gd name="T4" fmla="*/ 5 w 19"/>
                    <a:gd name="T5" fmla="*/ 11 h 21"/>
                    <a:gd name="T6" fmla="*/ 5 w 19"/>
                    <a:gd name="T7" fmla="*/ 21 h 21"/>
                    <a:gd name="T8" fmla="*/ 1 w 19"/>
                    <a:gd name="T9" fmla="*/ 17 h 21"/>
                    <a:gd name="T10" fmla="*/ 0 w 19"/>
                    <a:gd name="T11" fmla="*/ 11 h 21"/>
                    <a:gd name="T12" fmla="*/ 0 w 19"/>
                    <a:gd name="T13" fmla="*/ 6 h 21"/>
                    <a:gd name="T14" fmla="*/ 3 w 19"/>
                    <a:gd name="T15" fmla="*/ 0 h 21"/>
                    <a:gd name="T16" fmla="*/ 11 w 19"/>
                    <a:gd name="T17" fmla="*/ 0 h 21"/>
                    <a:gd name="T18" fmla="*/ 17 w 19"/>
                    <a:gd name="T19" fmla="*/ 0 h 21"/>
                    <a:gd name="T20" fmla="*/ 19 w 19"/>
                    <a:gd name="T21" fmla="*/ 6 h 21"/>
                    <a:gd name="T22" fmla="*/ 15 w 19"/>
                    <a:gd name="T23" fmla="*/ 7 h 21"/>
                    <a:gd name="T24" fmla="*/ 15 w 19"/>
                    <a:gd name="T25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21">
                      <a:moveTo>
                        <a:pt x="15" y="7"/>
                      </a:move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5" y="21"/>
                      </a:lnTo>
                      <a:lnTo>
                        <a:pt x="1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19" y="6"/>
                      </a:lnTo>
                      <a:lnTo>
                        <a:pt x="15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7" name="Freeform 145"/>
                <p:cNvSpPr>
                  <a:spLocks/>
                </p:cNvSpPr>
                <p:nvPr/>
              </p:nvSpPr>
              <p:spPr bwMode="auto">
                <a:xfrm>
                  <a:off x="1060" y="2593"/>
                  <a:ext cx="15" cy="11"/>
                </a:xfrm>
                <a:custGeom>
                  <a:avLst/>
                  <a:gdLst>
                    <a:gd name="T0" fmla="*/ 0 w 28"/>
                    <a:gd name="T1" fmla="*/ 19 h 21"/>
                    <a:gd name="T2" fmla="*/ 11 w 28"/>
                    <a:gd name="T3" fmla="*/ 21 h 21"/>
                    <a:gd name="T4" fmla="*/ 24 w 28"/>
                    <a:gd name="T5" fmla="*/ 21 h 21"/>
                    <a:gd name="T6" fmla="*/ 26 w 28"/>
                    <a:gd name="T7" fmla="*/ 15 h 21"/>
                    <a:gd name="T8" fmla="*/ 28 w 28"/>
                    <a:gd name="T9" fmla="*/ 6 h 21"/>
                    <a:gd name="T10" fmla="*/ 28 w 28"/>
                    <a:gd name="T11" fmla="*/ 0 h 21"/>
                    <a:gd name="T12" fmla="*/ 15 w 28"/>
                    <a:gd name="T13" fmla="*/ 0 h 21"/>
                    <a:gd name="T14" fmla="*/ 17 w 28"/>
                    <a:gd name="T15" fmla="*/ 6 h 21"/>
                    <a:gd name="T16" fmla="*/ 19 w 28"/>
                    <a:gd name="T17" fmla="*/ 9 h 21"/>
                    <a:gd name="T18" fmla="*/ 15 w 28"/>
                    <a:gd name="T19" fmla="*/ 11 h 21"/>
                    <a:gd name="T20" fmla="*/ 13 w 28"/>
                    <a:gd name="T21" fmla="*/ 15 h 21"/>
                    <a:gd name="T22" fmla="*/ 5 w 28"/>
                    <a:gd name="T23" fmla="*/ 13 h 21"/>
                    <a:gd name="T24" fmla="*/ 0 w 28"/>
                    <a:gd name="T25" fmla="*/ 19 h 21"/>
                    <a:gd name="T26" fmla="*/ 0 w 28"/>
                    <a:gd name="T27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21">
                      <a:moveTo>
                        <a:pt x="0" y="19"/>
                      </a:moveTo>
                      <a:lnTo>
                        <a:pt x="11" y="21"/>
                      </a:lnTo>
                      <a:lnTo>
                        <a:pt x="24" y="21"/>
                      </a:lnTo>
                      <a:lnTo>
                        <a:pt x="26" y="15"/>
                      </a:lnTo>
                      <a:lnTo>
                        <a:pt x="28" y="6"/>
                      </a:lnTo>
                      <a:lnTo>
                        <a:pt x="28" y="0"/>
                      </a:lnTo>
                      <a:lnTo>
                        <a:pt x="15" y="0"/>
                      </a:lnTo>
                      <a:lnTo>
                        <a:pt x="17" y="6"/>
                      </a:lnTo>
                      <a:lnTo>
                        <a:pt x="19" y="9"/>
                      </a:lnTo>
                      <a:lnTo>
                        <a:pt x="15" y="11"/>
                      </a:lnTo>
                      <a:lnTo>
                        <a:pt x="13" y="15"/>
                      </a:lnTo>
                      <a:lnTo>
                        <a:pt x="5" y="13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8" name="Freeform 146"/>
                <p:cNvSpPr>
                  <a:spLocks/>
                </p:cNvSpPr>
                <p:nvPr/>
              </p:nvSpPr>
              <p:spPr bwMode="auto">
                <a:xfrm>
                  <a:off x="1123" y="2567"/>
                  <a:ext cx="47" cy="16"/>
                </a:xfrm>
                <a:custGeom>
                  <a:avLst/>
                  <a:gdLst>
                    <a:gd name="T0" fmla="*/ 0 w 93"/>
                    <a:gd name="T1" fmla="*/ 30 h 32"/>
                    <a:gd name="T2" fmla="*/ 4 w 93"/>
                    <a:gd name="T3" fmla="*/ 20 h 32"/>
                    <a:gd name="T4" fmla="*/ 11 w 93"/>
                    <a:gd name="T5" fmla="*/ 17 h 32"/>
                    <a:gd name="T6" fmla="*/ 32 w 93"/>
                    <a:gd name="T7" fmla="*/ 9 h 32"/>
                    <a:gd name="T8" fmla="*/ 53 w 93"/>
                    <a:gd name="T9" fmla="*/ 0 h 32"/>
                    <a:gd name="T10" fmla="*/ 68 w 93"/>
                    <a:gd name="T11" fmla="*/ 0 h 32"/>
                    <a:gd name="T12" fmla="*/ 82 w 93"/>
                    <a:gd name="T13" fmla="*/ 5 h 32"/>
                    <a:gd name="T14" fmla="*/ 93 w 93"/>
                    <a:gd name="T15" fmla="*/ 19 h 32"/>
                    <a:gd name="T16" fmla="*/ 68 w 93"/>
                    <a:gd name="T17" fmla="*/ 9 h 32"/>
                    <a:gd name="T18" fmla="*/ 59 w 93"/>
                    <a:gd name="T19" fmla="*/ 11 h 32"/>
                    <a:gd name="T20" fmla="*/ 46 w 93"/>
                    <a:gd name="T21" fmla="*/ 19 h 32"/>
                    <a:gd name="T22" fmla="*/ 27 w 93"/>
                    <a:gd name="T23" fmla="*/ 22 h 32"/>
                    <a:gd name="T24" fmla="*/ 17 w 93"/>
                    <a:gd name="T25" fmla="*/ 26 h 32"/>
                    <a:gd name="T26" fmla="*/ 21 w 93"/>
                    <a:gd name="T27" fmla="*/ 20 h 32"/>
                    <a:gd name="T28" fmla="*/ 17 w 93"/>
                    <a:gd name="T29" fmla="*/ 22 h 32"/>
                    <a:gd name="T30" fmla="*/ 11 w 93"/>
                    <a:gd name="T31" fmla="*/ 32 h 32"/>
                    <a:gd name="T32" fmla="*/ 13 w 93"/>
                    <a:gd name="T33" fmla="*/ 22 h 32"/>
                    <a:gd name="T34" fmla="*/ 8 w 93"/>
                    <a:gd name="T35" fmla="*/ 32 h 32"/>
                    <a:gd name="T36" fmla="*/ 8 w 93"/>
                    <a:gd name="T37" fmla="*/ 24 h 32"/>
                    <a:gd name="T38" fmla="*/ 4 w 93"/>
                    <a:gd name="T39" fmla="*/ 32 h 32"/>
                    <a:gd name="T40" fmla="*/ 4 w 93"/>
                    <a:gd name="T41" fmla="*/ 26 h 32"/>
                    <a:gd name="T42" fmla="*/ 0 w 93"/>
                    <a:gd name="T43" fmla="*/ 30 h 32"/>
                    <a:gd name="T44" fmla="*/ 0 w 93"/>
                    <a:gd name="T45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3" h="32">
                      <a:moveTo>
                        <a:pt x="0" y="30"/>
                      </a:moveTo>
                      <a:lnTo>
                        <a:pt x="4" y="20"/>
                      </a:lnTo>
                      <a:lnTo>
                        <a:pt x="11" y="17"/>
                      </a:lnTo>
                      <a:lnTo>
                        <a:pt x="32" y="9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2" y="5"/>
                      </a:lnTo>
                      <a:lnTo>
                        <a:pt x="93" y="19"/>
                      </a:lnTo>
                      <a:lnTo>
                        <a:pt x="68" y="9"/>
                      </a:lnTo>
                      <a:lnTo>
                        <a:pt x="59" y="11"/>
                      </a:lnTo>
                      <a:lnTo>
                        <a:pt x="46" y="19"/>
                      </a:lnTo>
                      <a:lnTo>
                        <a:pt x="27" y="22"/>
                      </a:lnTo>
                      <a:lnTo>
                        <a:pt x="17" y="26"/>
                      </a:lnTo>
                      <a:lnTo>
                        <a:pt x="21" y="20"/>
                      </a:lnTo>
                      <a:lnTo>
                        <a:pt x="17" y="22"/>
                      </a:lnTo>
                      <a:lnTo>
                        <a:pt x="11" y="32"/>
                      </a:lnTo>
                      <a:lnTo>
                        <a:pt x="13" y="22"/>
                      </a:lnTo>
                      <a:lnTo>
                        <a:pt x="8" y="32"/>
                      </a:lnTo>
                      <a:lnTo>
                        <a:pt x="8" y="24"/>
                      </a:lnTo>
                      <a:lnTo>
                        <a:pt x="4" y="32"/>
                      </a:lnTo>
                      <a:lnTo>
                        <a:pt x="4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79" name="Freeform 147"/>
                <p:cNvSpPr>
                  <a:spLocks/>
                </p:cNvSpPr>
                <p:nvPr/>
              </p:nvSpPr>
              <p:spPr bwMode="auto">
                <a:xfrm>
                  <a:off x="1130" y="2587"/>
                  <a:ext cx="37" cy="14"/>
                </a:xfrm>
                <a:custGeom>
                  <a:avLst/>
                  <a:gdLst>
                    <a:gd name="T0" fmla="*/ 0 w 74"/>
                    <a:gd name="T1" fmla="*/ 28 h 28"/>
                    <a:gd name="T2" fmla="*/ 0 w 74"/>
                    <a:gd name="T3" fmla="*/ 24 h 28"/>
                    <a:gd name="T4" fmla="*/ 6 w 74"/>
                    <a:gd name="T5" fmla="*/ 15 h 28"/>
                    <a:gd name="T6" fmla="*/ 14 w 74"/>
                    <a:gd name="T7" fmla="*/ 7 h 28"/>
                    <a:gd name="T8" fmla="*/ 29 w 74"/>
                    <a:gd name="T9" fmla="*/ 1 h 28"/>
                    <a:gd name="T10" fmla="*/ 46 w 74"/>
                    <a:gd name="T11" fmla="*/ 0 h 28"/>
                    <a:gd name="T12" fmla="*/ 52 w 74"/>
                    <a:gd name="T13" fmla="*/ 1 h 28"/>
                    <a:gd name="T14" fmla="*/ 61 w 74"/>
                    <a:gd name="T15" fmla="*/ 3 h 28"/>
                    <a:gd name="T16" fmla="*/ 67 w 74"/>
                    <a:gd name="T17" fmla="*/ 11 h 28"/>
                    <a:gd name="T18" fmla="*/ 74 w 74"/>
                    <a:gd name="T19" fmla="*/ 15 h 28"/>
                    <a:gd name="T20" fmla="*/ 65 w 74"/>
                    <a:gd name="T21" fmla="*/ 19 h 28"/>
                    <a:gd name="T22" fmla="*/ 55 w 74"/>
                    <a:gd name="T23" fmla="*/ 20 h 28"/>
                    <a:gd name="T24" fmla="*/ 48 w 74"/>
                    <a:gd name="T25" fmla="*/ 24 h 28"/>
                    <a:gd name="T26" fmla="*/ 55 w 74"/>
                    <a:gd name="T27" fmla="*/ 15 h 28"/>
                    <a:gd name="T28" fmla="*/ 50 w 74"/>
                    <a:gd name="T29" fmla="*/ 9 h 28"/>
                    <a:gd name="T30" fmla="*/ 44 w 74"/>
                    <a:gd name="T31" fmla="*/ 9 h 28"/>
                    <a:gd name="T32" fmla="*/ 31 w 74"/>
                    <a:gd name="T33" fmla="*/ 9 h 28"/>
                    <a:gd name="T34" fmla="*/ 25 w 74"/>
                    <a:gd name="T35" fmla="*/ 15 h 28"/>
                    <a:gd name="T36" fmla="*/ 19 w 74"/>
                    <a:gd name="T37" fmla="*/ 15 h 28"/>
                    <a:gd name="T38" fmla="*/ 17 w 74"/>
                    <a:gd name="T39" fmla="*/ 19 h 28"/>
                    <a:gd name="T40" fmla="*/ 14 w 74"/>
                    <a:gd name="T41" fmla="*/ 13 h 28"/>
                    <a:gd name="T42" fmla="*/ 8 w 74"/>
                    <a:gd name="T43" fmla="*/ 19 h 28"/>
                    <a:gd name="T44" fmla="*/ 6 w 74"/>
                    <a:gd name="T45" fmla="*/ 22 h 28"/>
                    <a:gd name="T46" fmla="*/ 8 w 74"/>
                    <a:gd name="T47" fmla="*/ 28 h 28"/>
                    <a:gd name="T48" fmla="*/ 0 w 74"/>
                    <a:gd name="T49" fmla="*/ 28 h 28"/>
                    <a:gd name="T50" fmla="*/ 0 w 74"/>
                    <a:gd name="T5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4" h="28">
                      <a:moveTo>
                        <a:pt x="0" y="28"/>
                      </a:moveTo>
                      <a:lnTo>
                        <a:pt x="0" y="24"/>
                      </a:lnTo>
                      <a:lnTo>
                        <a:pt x="6" y="15"/>
                      </a:lnTo>
                      <a:lnTo>
                        <a:pt x="14" y="7"/>
                      </a:lnTo>
                      <a:lnTo>
                        <a:pt x="29" y="1"/>
                      </a:lnTo>
                      <a:lnTo>
                        <a:pt x="46" y="0"/>
                      </a:lnTo>
                      <a:lnTo>
                        <a:pt x="52" y="1"/>
                      </a:lnTo>
                      <a:lnTo>
                        <a:pt x="61" y="3"/>
                      </a:lnTo>
                      <a:lnTo>
                        <a:pt x="67" y="11"/>
                      </a:lnTo>
                      <a:lnTo>
                        <a:pt x="74" y="15"/>
                      </a:lnTo>
                      <a:lnTo>
                        <a:pt x="65" y="19"/>
                      </a:lnTo>
                      <a:lnTo>
                        <a:pt x="55" y="20"/>
                      </a:lnTo>
                      <a:lnTo>
                        <a:pt x="48" y="24"/>
                      </a:lnTo>
                      <a:lnTo>
                        <a:pt x="55" y="15"/>
                      </a:lnTo>
                      <a:lnTo>
                        <a:pt x="50" y="9"/>
                      </a:lnTo>
                      <a:lnTo>
                        <a:pt x="44" y="9"/>
                      </a:lnTo>
                      <a:lnTo>
                        <a:pt x="31" y="9"/>
                      </a:lnTo>
                      <a:lnTo>
                        <a:pt x="25" y="15"/>
                      </a:lnTo>
                      <a:lnTo>
                        <a:pt x="19" y="15"/>
                      </a:lnTo>
                      <a:lnTo>
                        <a:pt x="17" y="19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6" y="22"/>
                      </a:lnTo>
                      <a:lnTo>
                        <a:pt x="8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0" name="Freeform 148"/>
                <p:cNvSpPr>
                  <a:spLocks/>
                </p:cNvSpPr>
                <p:nvPr/>
              </p:nvSpPr>
              <p:spPr bwMode="auto">
                <a:xfrm>
                  <a:off x="1135" y="2589"/>
                  <a:ext cx="17" cy="11"/>
                </a:xfrm>
                <a:custGeom>
                  <a:avLst/>
                  <a:gdLst>
                    <a:gd name="T0" fmla="*/ 15 w 32"/>
                    <a:gd name="T1" fmla="*/ 6 h 23"/>
                    <a:gd name="T2" fmla="*/ 21 w 32"/>
                    <a:gd name="T3" fmla="*/ 12 h 23"/>
                    <a:gd name="T4" fmla="*/ 15 w 32"/>
                    <a:gd name="T5" fmla="*/ 14 h 23"/>
                    <a:gd name="T6" fmla="*/ 11 w 32"/>
                    <a:gd name="T7" fmla="*/ 17 h 23"/>
                    <a:gd name="T8" fmla="*/ 7 w 32"/>
                    <a:gd name="T9" fmla="*/ 17 h 23"/>
                    <a:gd name="T10" fmla="*/ 4 w 32"/>
                    <a:gd name="T11" fmla="*/ 8 h 23"/>
                    <a:gd name="T12" fmla="*/ 0 w 32"/>
                    <a:gd name="T13" fmla="*/ 10 h 23"/>
                    <a:gd name="T14" fmla="*/ 7 w 32"/>
                    <a:gd name="T15" fmla="*/ 23 h 23"/>
                    <a:gd name="T16" fmla="*/ 28 w 32"/>
                    <a:gd name="T17" fmla="*/ 21 h 23"/>
                    <a:gd name="T18" fmla="*/ 30 w 32"/>
                    <a:gd name="T19" fmla="*/ 16 h 23"/>
                    <a:gd name="T20" fmla="*/ 32 w 32"/>
                    <a:gd name="T21" fmla="*/ 10 h 23"/>
                    <a:gd name="T22" fmla="*/ 32 w 32"/>
                    <a:gd name="T23" fmla="*/ 4 h 23"/>
                    <a:gd name="T24" fmla="*/ 26 w 32"/>
                    <a:gd name="T25" fmla="*/ 0 h 23"/>
                    <a:gd name="T26" fmla="*/ 15 w 32"/>
                    <a:gd name="T27" fmla="*/ 6 h 23"/>
                    <a:gd name="T28" fmla="*/ 15 w 32"/>
                    <a:gd name="T29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2" h="23">
                      <a:moveTo>
                        <a:pt x="15" y="6"/>
                      </a:moveTo>
                      <a:lnTo>
                        <a:pt x="21" y="12"/>
                      </a:lnTo>
                      <a:lnTo>
                        <a:pt x="15" y="14"/>
                      </a:lnTo>
                      <a:lnTo>
                        <a:pt x="11" y="17"/>
                      </a:lnTo>
                      <a:lnTo>
                        <a:pt x="7" y="17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7" y="23"/>
                      </a:lnTo>
                      <a:lnTo>
                        <a:pt x="28" y="21"/>
                      </a:lnTo>
                      <a:lnTo>
                        <a:pt x="30" y="16"/>
                      </a:lnTo>
                      <a:lnTo>
                        <a:pt x="32" y="10"/>
                      </a:lnTo>
                      <a:lnTo>
                        <a:pt x="32" y="4"/>
                      </a:lnTo>
                      <a:lnTo>
                        <a:pt x="26" y="0"/>
                      </a:lnTo>
                      <a:lnTo>
                        <a:pt x="15" y="6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1" name="Freeform 149"/>
                <p:cNvSpPr>
                  <a:spLocks/>
                </p:cNvSpPr>
                <p:nvPr/>
              </p:nvSpPr>
              <p:spPr bwMode="auto">
                <a:xfrm>
                  <a:off x="1089" y="2649"/>
                  <a:ext cx="40" cy="9"/>
                </a:xfrm>
                <a:custGeom>
                  <a:avLst/>
                  <a:gdLst>
                    <a:gd name="T0" fmla="*/ 0 w 79"/>
                    <a:gd name="T1" fmla="*/ 8 h 19"/>
                    <a:gd name="T2" fmla="*/ 5 w 79"/>
                    <a:gd name="T3" fmla="*/ 8 h 19"/>
                    <a:gd name="T4" fmla="*/ 11 w 79"/>
                    <a:gd name="T5" fmla="*/ 6 h 19"/>
                    <a:gd name="T6" fmla="*/ 22 w 79"/>
                    <a:gd name="T7" fmla="*/ 2 h 19"/>
                    <a:gd name="T8" fmla="*/ 28 w 79"/>
                    <a:gd name="T9" fmla="*/ 4 h 19"/>
                    <a:gd name="T10" fmla="*/ 41 w 79"/>
                    <a:gd name="T11" fmla="*/ 15 h 19"/>
                    <a:gd name="T12" fmla="*/ 59 w 79"/>
                    <a:gd name="T13" fmla="*/ 13 h 19"/>
                    <a:gd name="T14" fmla="*/ 72 w 79"/>
                    <a:gd name="T15" fmla="*/ 0 h 19"/>
                    <a:gd name="T16" fmla="*/ 79 w 79"/>
                    <a:gd name="T17" fmla="*/ 0 h 19"/>
                    <a:gd name="T18" fmla="*/ 79 w 79"/>
                    <a:gd name="T19" fmla="*/ 6 h 19"/>
                    <a:gd name="T20" fmla="*/ 66 w 79"/>
                    <a:gd name="T21" fmla="*/ 10 h 19"/>
                    <a:gd name="T22" fmla="*/ 59 w 79"/>
                    <a:gd name="T23" fmla="*/ 17 h 19"/>
                    <a:gd name="T24" fmla="*/ 43 w 79"/>
                    <a:gd name="T25" fmla="*/ 19 h 19"/>
                    <a:gd name="T26" fmla="*/ 38 w 79"/>
                    <a:gd name="T27" fmla="*/ 15 h 19"/>
                    <a:gd name="T28" fmla="*/ 28 w 79"/>
                    <a:gd name="T29" fmla="*/ 8 h 19"/>
                    <a:gd name="T30" fmla="*/ 19 w 79"/>
                    <a:gd name="T31" fmla="*/ 8 h 19"/>
                    <a:gd name="T32" fmla="*/ 5 w 79"/>
                    <a:gd name="T33" fmla="*/ 13 h 19"/>
                    <a:gd name="T34" fmla="*/ 2 w 79"/>
                    <a:gd name="T35" fmla="*/ 11 h 19"/>
                    <a:gd name="T36" fmla="*/ 0 w 79"/>
                    <a:gd name="T37" fmla="*/ 8 h 19"/>
                    <a:gd name="T38" fmla="*/ 0 w 79"/>
                    <a:gd name="T39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9" h="19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11" y="6"/>
                      </a:lnTo>
                      <a:lnTo>
                        <a:pt x="22" y="2"/>
                      </a:lnTo>
                      <a:lnTo>
                        <a:pt x="28" y="4"/>
                      </a:lnTo>
                      <a:lnTo>
                        <a:pt x="41" y="15"/>
                      </a:lnTo>
                      <a:lnTo>
                        <a:pt x="59" y="13"/>
                      </a:lnTo>
                      <a:lnTo>
                        <a:pt x="72" y="0"/>
                      </a:lnTo>
                      <a:lnTo>
                        <a:pt x="79" y="0"/>
                      </a:lnTo>
                      <a:lnTo>
                        <a:pt x="79" y="6"/>
                      </a:lnTo>
                      <a:lnTo>
                        <a:pt x="66" y="10"/>
                      </a:lnTo>
                      <a:lnTo>
                        <a:pt x="59" y="17"/>
                      </a:lnTo>
                      <a:lnTo>
                        <a:pt x="43" y="19"/>
                      </a:lnTo>
                      <a:lnTo>
                        <a:pt x="38" y="15"/>
                      </a:lnTo>
                      <a:lnTo>
                        <a:pt x="28" y="8"/>
                      </a:lnTo>
                      <a:lnTo>
                        <a:pt x="19" y="8"/>
                      </a:lnTo>
                      <a:lnTo>
                        <a:pt x="5" y="13"/>
                      </a:ln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2" name="Freeform 150"/>
                <p:cNvSpPr>
                  <a:spLocks/>
                </p:cNvSpPr>
                <p:nvPr/>
              </p:nvSpPr>
              <p:spPr bwMode="auto">
                <a:xfrm>
                  <a:off x="1135" y="2632"/>
                  <a:ext cx="13" cy="17"/>
                </a:xfrm>
                <a:custGeom>
                  <a:avLst/>
                  <a:gdLst>
                    <a:gd name="T0" fmla="*/ 0 w 24"/>
                    <a:gd name="T1" fmla="*/ 30 h 34"/>
                    <a:gd name="T2" fmla="*/ 5 w 24"/>
                    <a:gd name="T3" fmla="*/ 19 h 34"/>
                    <a:gd name="T4" fmla="*/ 0 w 24"/>
                    <a:gd name="T5" fmla="*/ 0 h 34"/>
                    <a:gd name="T6" fmla="*/ 13 w 24"/>
                    <a:gd name="T7" fmla="*/ 15 h 34"/>
                    <a:gd name="T8" fmla="*/ 24 w 24"/>
                    <a:gd name="T9" fmla="*/ 34 h 34"/>
                    <a:gd name="T10" fmla="*/ 11 w 24"/>
                    <a:gd name="T11" fmla="*/ 24 h 34"/>
                    <a:gd name="T12" fmla="*/ 0 w 24"/>
                    <a:gd name="T13" fmla="*/ 30 h 34"/>
                    <a:gd name="T14" fmla="*/ 0 w 24"/>
                    <a:gd name="T15" fmla="*/ 3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34">
                      <a:moveTo>
                        <a:pt x="0" y="30"/>
                      </a:move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13" y="15"/>
                      </a:lnTo>
                      <a:lnTo>
                        <a:pt x="24" y="34"/>
                      </a:lnTo>
                      <a:lnTo>
                        <a:pt x="11" y="24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3" name="Freeform 151"/>
                <p:cNvSpPr>
                  <a:spLocks/>
                </p:cNvSpPr>
                <p:nvPr/>
              </p:nvSpPr>
              <p:spPr bwMode="auto">
                <a:xfrm>
                  <a:off x="1070" y="2672"/>
                  <a:ext cx="78" cy="9"/>
                </a:xfrm>
                <a:custGeom>
                  <a:avLst/>
                  <a:gdLst>
                    <a:gd name="T0" fmla="*/ 1 w 155"/>
                    <a:gd name="T1" fmla="*/ 17 h 17"/>
                    <a:gd name="T2" fmla="*/ 0 w 155"/>
                    <a:gd name="T3" fmla="*/ 11 h 17"/>
                    <a:gd name="T4" fmla="*/ 7 w 155"/>
                    <a:gd name="T5" fmla="*/ 9 h 17"/>
                    <a:gd name="T6" fmla="*/ 22 w 155"/>
                    <a:gd name="T7" fmla="*/ 11 h 17"/>
                    <a:gd name="T8" fmla="*/ 34 w 155"/>
                    <a:gd name="T9" fmla="*/ 13 h 17"/>
                    <a:gd name="T10" fmla="*/ 43 w 155"/>
                    <a:gd name="T11" fmla="*/ 11 h 17"/>
                    <a:gd name="T12" fmla="*/ 62 w 155"/>
                    <a:gd name="T13" fmla="*/ 9 h 17"/>
                    <a:gd name="T14" fmla="*/ 74 w 155"/>
                    <a:gd name="T15" fmla="*/ 9 h 17"/>
                    <a:gd name="T16" fmla="*/ 89 w 155"/>
                    <a:gd name="T17" fmla="*/ 11 h 17"/>
                    <a:gd name="T18" fmla="*/ 100 w 155"/>
                    <a:gd name="T19" fmla="*/ 9 h 17"/>
                    <a:gd name="T20" fmla="*/ 110 w 155"/>
                    <a:gd name="T21" fmla="*/ 5 h 17"/>
                    <a:gd name="T22" fmla="*/ 129 w 155"/>
                    <a:gd name="T23" fmla="*/ 5 h 17"/>
                    <a:gd name="T24" fmla="*/ 135 w 155"/>
                    <a:gd name="T25" fmla="*/ 5 h 17"/>
                    <a:gd name="T26" fmla="*/ 142 w 155"/>
                    <a:gd name="T27" fmla="*/ 1 h 17"/>
                    <a:gd name="T28" fmla="*/ 155 w 155"/>
                    <a:gd name="T29" fmla="*/ 0 h 17"/>
                    <a:gd name="T30" fmla="*/ 152 w 155"/>
                    <a:gd name="T31" fmla="*/ 5 h 17"/>
                    <a:gd name="T32" fmla="*/ 138 w 155"/>
                    <a:gd name="T33" fmla="*/ 11 h 17"/>
                    <a:gd name="T34" fmla="*/ 127 w 155"/>
                    <a:gd name="T35" fmla="*/ 9 h 17"/>
                    <a:gd name="T36" fmla="*/ 112 w 155"/>
                    <a:gd name="T37" fmla="*/ 11 h 17"/>
                    <a:gd name="T38" fmla="*/ 95 w 155"/>
                    <a:gd name="T39" fmla="*/ 15 h 17"/>
                    <a:gd name="T40" fmla="*/ 78 w 155"/>
                    <a:gd name="T41" fmla="*/ 15 h 17"/>
                    <a:gd name="T42" fmla="*/ 64 w 155"/>
                    <a:gd name="T43" fmla="*/ 13 h 17"/>
                    <a:gd name="T44" fmla="*/ 55 w 155"/>
                    <a:gd name="T45" fmla="*/ 13 h 17"/>
                    <a:gd name="T46" fmla="*/ 36 w 155"/>
                    <a:gd name="T47" fmla="*/ 15 h 17"/>
                    <a:gd name="T48" fmla="*/ 24 w 155"/>
                    <a:gd name="T49" fmla="*/ 15 h 17"/>
                    <a:gd name="T50" fmla="*/ 20 w 155"/>
                    <a:gd name="T51" fmla="*/ 17 h 17"/>
                    <a:gd name="T52" fmla="*/ 13 w 155"/>
                    <a:gd name="T53" fmla="*/ 17 h 17"/>
                    <a:gd name="T54" fmla="*/ 1 w 155"/>
                    <a:gd name="T55" fmla="*/ 17 h 17"/>
                    <a:gd name="T56" fmla="*/ 1 w 155"/>
                    <a:gd name="T5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55" h="17">
                      <a:moveTo>
                        <a:pt x="1" y="17"/>
                      </a:moveTo>
                      <a:lnTo>
                        <a:pt x="0" y="11"/>
                      </a:lnTo>
                      <a:lnTo>
                        <a:pt x="7" y="9"/>
                      </a:lnTo>
                      <a:lnTo>
                        <a:pt x="22" y="11"/>
                      </a:lnTo>
                      <a:lnTo>
                        <a:pt x="34" y="13"/>
                      </a:lnTo>
                      <a:lnTo>
                        <a:pt x="43" y="11"/>
                      </a:lnTo>
                      <a:lnTo>
                        <a:pt x="62" y="9"/>
                      </a:lnTo>
                      <a:lnTo>
                        <a:pt x="74" y="9"/>
                      </a:lnTo>
                      <a:lnTo>
                        <a:pt x="89" y="11"/>
                      </a:lnTo>
                      <a:lnTo>
                        <a:pt x="100" y="9"/>
                      </a:lnTo>
                      <a:lnTo>
                        <a:pt x="110" y="5"/>
                      </a:lnTo>
                      <a:lnTo>
                        <a:pt x="129" y="5"/>
                      </a:lnTo>
                      <a:lnTo>
                        <a:pt x="135" y="5"/>
                      </a:lnTo>
                      <a:lnTo>
                        <a:pt x="142" y="1"/>
                      </a:lnTo>
                      <a:lnTo>
                        <a:pt x="155" y="0"/>
                      </a:lnTo>
                      <a:lnTo>
                        <a:pt x="152" y="5"/>
                      </a:lnTo>
                      <a:lnTo>
                        <a:pt x="138" y="11"/>
                      </a:lnTo>
                      <a:lnTo>
                        <a:pt x="127" y="9"/>
                      </a:lnTo>
                      <a:lnTo>
                        <a:pt x="112" y="11"/>
                      </a:lnTo>
                      <a:lnTo>
                        <a:pt x="95" y="15"/>
                      </a:lnTo>
                      <a:lnTo>
                        <a:pt x="78" y="15"/>
                      </a:lnTo>
                      <a:lnTo>
                        <a:pt x="64" y="13"/>
                      </a:lnTo>
                      <a:lnTo>
                        <a:pt x="55" y="13"/>
                      </a:lnTo>
                      <a:lnTo>
                        <a:pt x="36" y="15"/>
                      </a:lnTo>
                      <a:lnTo>
                        <a:pt x="24" y="15"/>
                      </a:lnTo>
                      <a:lnTo>
                        <a:pt x="20" y="17"/>
                      </a:lnTo>
                      <a:lnTo>
                        <a:pt x="13" y="17"/>
                      </a:lnTo>
                      <a:lnTo>
                        <a:pt x="1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4" name="Freeform 152"/>
                <p:cNvSpPr>
                  <a:spLocks/>
                </p:cNvSpPr>
                <p:nvPr/>
              </p:nvSpPr>
              <p:spPr bwMode="auto">
                <a:xfrm>
                  <a:off x="1088" y="2684"/>
                  <a:ext cx="45" cy="6"/>
                </a:xfrm>
                <a:custGeom>
                  <a:avLst/>
                  <a:gdLst>
                    <a:gd name="T0" fmla="*/ 0 w 89"/>
                    <a:gd name="T1" fmla="*/ 2 h 14"/>
                    <a:gd name="T2" fmla="*/ 21 w 89"/>
                    <a:gd name="T3" fmla="*/ 10 h 14"/>
                    <a:gd name="T4" fmla="*/ 38 w 89"/>
                    <a:gd name="T5" fmla="*/ 12 h 14"/>
                    <a:gd name="T6" fmla="*/ 59 w 89"/>
                    <a:gd name="T7" fmla="*/ 12 h 14"/>
                    <a:gd name="T8" fmla="*/ 74 w 89"/>
                    <a:gd name="T9" fmla="*/ 8 h 14"/>
                    <a:gd name="T10" fmla="*/ 89 w 89"/>
                    <a:gd name="T11" fmla="*/ 0 h 14"/>
                    <a:gd name="T12" fmla="*/ 76 w 89"/>
                    <a:gd name="T13" fmla="*/ 8 h 14"/>
                    <a:gd name="T14" fmla="*/ 59 w 89"/>
                    <a:gd name="T15" fmla="*/ 14 h 14"/>
                    <a:gd name="T16" fmla="*/ 32 w 89"/>
                    <a:gd name="T17" fmla="*/ 14 h 14"/>
                    <a:gd name="T18" fmla="*/ 17 w 89"/>
                    <a:gd name="T19" fmla="*/ 12 h 14"/>
                    <a:gd name="T20" fmla="*/ 0 w 89"/>
                    <a:gd name="T21" fmla="*/ 2 h 14"/>
                    <a:gd name="T22" fmla="*/ 0 w 89"/>
                    <a:gd name="T23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" h="14">
                      <a:moveTo>
                        <a:pt x="0" y="2"/>
                      </a:moveTo>
                      <a:lnTo>
                        <a:pt x="21" y="10"/>
                      </a:lnTo>
                      <a:lnTo>
                        <a:pt x="38" y="12"/>
                      </a:lnTo>
                      <a:lnTo>
                        <a:pt x="59" y="12"/>
                      </a:lnTo>
                      <a:lnTo>
                        <a:pt x="74" y="8"/>
                      </a:lnTo>
                      <a:lnTo>
                        <a:pt x="89" y="0"/>
                      </a:lnTo>
                      <a:lnTo>
                        <a:pt x="76" y="8"/>
                      </a:lnTo>
                      <a:lnTo>
                        <a:pt x="59" y="14"/>
                      </a:lnTo>
                      <a:lnTo>
                        <a:pt x="32" y="14"/>
                      </a:lnTo>
                      <a:lnTo>
                        <a:pt x="17" y="1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5" name="Freeform 153"/>
                <p:cNvSpPr>
                  <a:spLocks/>
                </p:cNvSpPr>
                <p:nvPr/>
              </p:nvSpPr>
              <p:spPr bwMode="auto">
                <a:xfrm>
                  <a:off x="1077" y="2634"/>
                  <a:ext cx="7" cy="12"/>
                </a:xfrm>
                <a:custGeom>
                  <a:avLst/>
                  <a:gdLst>
                    <a:gd name="T0" fmla="*/ 13 w 13"/>
                    <a:gd name="T1" fmla="*/ 0 h 22"/>
                    <a:gd name="T2" fmla="*/ 4 w 13"/>
                    <a:gd name="T3" fmla="*/ 9 h 22"/>
                    <a:gd name="T4" fmla="*/ 0 w 13"/>
                    <a:gd name="T5" fmla="*/ 22 h 22"/>
                    <a:gd name="T6" fmla="*/ 9 w 13"/>
                    <a:gd name="T7" fmla="*/ 15 h 22"/>
                    <a:gd name="T8" fmla="*/ 13 w 13"/>
                    <a:gd name="T9" fmla="*/ 0 h 22"/>
                    <a:gd name="T10" fmla="*/ 13 w 13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22">
                      <a:moveTo>
                        <a:pt x="13" y="0"/>
                      </a:moveTo>
                      <a:lnTo>
                        <a:pt x="4" y="9"/>
                      </a:lnTo>
                      <a:lnTo>
                        <a:pt x="0" y="22"/>
                      </a:lnTo>
                      <a:lnTo>
                        <a:pt x="9" y="15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6" name="Freeform 154"/>
                <p:cNvSpPr>
                  <a:spLocks/>
                </p:cNvSpPr>
                <p:nvPr/>
              </p:nvSpPr>
              <p:spPr bwMode="auto">
                <a:xfrm>
                  <a:off x="1041" y="2484"/>
                  <a:ext cx="175" cy="163"/>
                </a:xfrm>
                <a:custGeom>
                  <a:avLst/>
                  <a:gdLst>
                    <a:gd name="T0" fmla="*/ 11 w 349"/>
                    <a:gd name="T1" fmla="*/ 57 h 325"/>
                    <a:gd name="T2" fmla="*/ 1 w 349"/>
                    <a:gd name="T3" fmla="*/ 46 h 325"/>
                    <a:gd name="T4" fmla="*/ 0 w 349"/>
                    <a:gd name="T5" fmla="*/ 25 h 325"/>
                    <a:gd name="T6" fmla="*/ 11 w 349"/>
                    <a:gd name="T7" fmla="*/ 6 h 325"/>
                    <a:gd name="T8" fmla="*/ 15 w 349"/>
                    <a:gd name="T9" fmla="*/ 19 h 325"/>
                    <a:gd name="T10" fmla="*/ 24 w 349"/>
                    <a:gd name="T11" fmla="*/ 6 h 325"/>
                    <a:gd name="T12" fmla="*/ 36 w 349"/>
                    <a:gd name="T13" fmla="*/ 0 h 325"/>
                    <a:gd name="T14" fmla="*/ 51 w 349"/>
                    <a:gd name="T15" fmla="*/ 0 h 325"/>
                    <a:gd name="T16" fmla="*/ 83 w 349"/>
                    <a:gd name="T17" fmla="*/ 10 h 325"/>
                    <a:gd name="T18" fmla="*/ 129 w 349"/>
                    <a:gd name="T19" fmla="*/ 21 h 325"/>
                    <a:gd name="T20" fmla="*/ 157 w 349"/>
                    <a:gd name="T21" fmla="*/ 34 h 325"/>
                    <a:gd name="T22" fmla="*/ 182 w 349"/>
                    <a:gd name="T23" fmla="*/ 55 h 325"/>
                    <a:gd name="T24" fmla="*/ 154 w 349"/>
                    <a:gd name="T25" fmla="*/ 38 h 325"/>
                    <a:gd name="T26" fmla="*/ 123 w 349"/>
                    <a:gd name="T27" fmla="*/ 29 h 325"/>
                    <a:gd name="T28" fmla="*/ 104 w 349"/>
                    <a:gd name="T29" fmla="*/ 25 h 325"/>
                    <a:gd name="T30" fmla="*/ 146 w 349"/>
                    <a:gd name="T31" fmla="*/ 52 h 325"/>
                    <a:gd name="T32" fmla="*/ 188 w 349"/>
                    <a:gd name="T33" fmla="*/ 78 h 325"/>
                    <a:gd name="T34" fmla="*/ 222 w 349"/>
                    <a:gd name="T35" fmla="*/ 97 h 325"/>
                    <a:gd name="T36" fmla="*/ 275 w 349"/>
                    <a:gd name="T37" fmla="*/ 118 h 325"/>
                    <a:gd name="T38" fmla="*/ 230 w 349"/>
                    <a:gd name="T39" fmla="*/ 112 h 325"/>
                    <a:gd name="T40" fmla="*/ 268 w 349"/>
                    <a:gd name="T41" fmla="*/ 131 h 325"/>
                    <a:gd name="T42" fmla="*/ 308 w 349"/>
                    <a:gd name="T43" fmla="*/ 137 h 325"/>
                    <a:gd name="T44" fmla="*/ 327 w 349"/>
                    <a:gd name="T45" fmla="*/ 175 h 325"/>
                    <a:gd name="T46" fmla="*/ 349 w 349"/>
                    <a:gd name="T47" fmla="*/ 202 h 325"/>
                    <a:gd name="T48" fmla="*/ 336 w 349"/>
                    <a:gd name="T49" fmla="*/ 257 h 325"/>
                    <a:gd name="T50" fmla="*/ 327 w 349"/>
                    <a:gd name="T51" fmla="*/ 230 h 325"/>
                    <a:gd name="T52" fmla="*/ 313 w 349"/>
                    <a:gd name="T53" fmla="*/ 228 h 325"/>
                    <a:gd name="T54" fmla="*/ 304 w 349"/>
                    <a:gd name="T55" fmla="*/ 259 h 325"/>
                    <a:gd name="T56" fmla="*/ 296 w 349"/>
                    <a:gd name="T57" fmla="*/ 274 h 325"/>
                    <a:gd name="T58" fmla="*/ 292 w 349"/>
                    <a:gd name="T59" fmla="*/ 320 h 325"/>
                    <a:gd name="T60" fmla="*/ 289 w 349"/>
                    <a:gd name="T61" fmla="*/ 325 h 325"/>
                    <a:gd name="T62" fmla="*/ 290 w 349"/>
                    <a:gd name="T63" fmla="*/ 287 h 325"/>
                    <a:gd name="T64" fmla="*/ 290 w 349"/>
                    <a:gd name="T65" fmla="*/ 249 h 325"/>
                    <a:gd name="T66" fmla="*/ 285 w 349"/>
                    <a:gd name="T67" fmla="*/ 198 h 325"/>
                    <a:gd name="T68" fmla="*/ 270 w 349"/>
                    <a:gd name="T69" fmla="*/ 150 h 325"/>
                    <a:gd name="T70" fmla="*/ 214 w 349"/>
                    <a:gd name="T71" fmla="*/ 126 h 325"/>
                    <a:gd name="T72" fmla="*/ 173 w 349"/>
                    <a:gd name="T73" fmla="*/ 91 h 325"/>
                    <a:gd name="T74" fmla="*/ 129 w 349"/>
                    <a:gd name="T75" fmla="*/ 48 h 325"/>
                    <a:gd name="T76" fmla="*/ 100 w 349"/>
                    <a:gd name="T77" fmla="*/ 53 h 325"/>
                    <a:gd name="T78" fmla="*/ 45 w 349"/>
                    <a:gd name="T79" fmla="*/ 38 h 325"/>
                    <a:gd name="T80" fmla="*/ 26 w 349"/>
                    <a:gd name="T81" fmla="*/ 46 h 325"/>
                    <a:gd name="T82" fmla="*/ 22 w 349"/>
                    <a:gd name="T83" fmla="*/ 55 h 325"/>
                    <a:gd name="T84" fmla="*/ 11 w 349"/>
                    <a:gd name="T85" fmla="*/ 57 h 325"/>
                    <a:gd name="T86" fmla="*/ 11 w 349"/>
                    <a:gd name="T87" fmla="*/ 5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49" h="325">
                      <a:moveTo>
                        <a:pt x="11" y="57"/>
                      </a:moveTo>
                      <a:lnTo>
                        <a:pt x="1" y="46"/>
                      </a:lnTo>
                      <a:lnTo>
                        <a:pt x="0" y="25"/>
                      </a:lnTo>
                      <a:lnTo>
                        <a:pt x="11" y="6"/>
                      </a:lnTo>
                      <a:lnTo>
                        <a:pt x="15" y="19"/>
                      </a:lnTo>
                      <a:lnTo>
                        <a:pt x="24" y="6"/>
                      </a:lnTo>
                      <a:lnTo>
                        <a:pt x="36" y="0"/>
                      </a:lnTo>
                      <a:lnTo>
                        <a:pt x="51" y="0"/>
                      </a:lnTo>
                      <a:lnTo>
                        <a:pt x="83" y="10"/>
                      </a:lnTo>
                      <a:lnTo>
                        <a:pt x="129" y="21"/>
                      </a:lnTo>
                      <a:lnTo>
                        <a:pt x="157" y="34"/>
                      </a:lnTo>
                      <a:lnTo>
                        <a:pt x="182" y="55"/>
                      </a:lnTo>
                      <a:lnTo>
                        <a:pt x="154" y="38"/>
                      </a:lnTo>
                      <a:lnTo>
                        <a:pt x="123" y="29"/>
                      </a:lnTo>
                      <a:lnTo>
                        <a:pt x="104" y="25"/>
                      </a:lnTo>
                      <a:lnTo>
                        <a:pt x="146" y="52"/>
                      </a:lnTo>
                      <a:lnTo>
                        <a:pt x="188" y="78"/>
                      </a:lnTo>
                      <a:lnTo>
                        <a:pt x="222" y="97"/>
                      </a:lnTo>
                      <a:lnTo>
                        <a:pt x="275" y="118"/>
                      </a:lnTo>
                      <a:lnTo>
                        <a:pt x="230" y="112"/>
                      </a:lnTo>
                      <a:lnTo>
                        <a:pt x="268" y="131"/>
                      </a:lnTo>
                      <a:lnTo>
                        <a:pt x="308" y="137"/>
                      </a:lnTo>
                      <a:lnTo>
                        <a:pt x="327" y="175"/>
                      </a:lnTo>
                      <a:lnTo>
                        <a:pt x="349" y="202"/>
                      </a:lnTo>
                      <a:lnTo>
                        <a:pt x="336" y="257"/>
                      </a:lnTo>
                      <a:lnTo>
                        <a:pt x="327" y="230"/>
                      </a:lnTo>
                      <a:lnTo>
                        <a:pt x="313" y="228"/>
                      </a:lnTo>
                      <a:lnTo>
                        <a:pt x="304" y="259"/>
                      </a:lnTo>
                      <a:lnTo>
                        <a:pt x="296" y="274"/>
                      </a:lnTo>
                      <a:lnTo>
                        <a:pt x="292" y="320"/>
                      </a:lnTo>
                      <a:lnTo>
                        <a:pt x="289" y="325"/>
                      </a:lnTo>
                      <a:lnTo>
                        <a:pt x="290" y="287"/>
                      </a:lnTo>
                      <a:lnTo>
                        <a:pt x="290" y="249"/>
                      </a:lnTo>
                      <a:lnTo>
                        <a:pt x="285" y="198"/>
                      </a:lnTo>
                      <a:lnTo>
                        <a:pt x="270" y="150"/>
                      </a:lnTo>
                      <a:lnTo>
                        <a:pt x="214" y="126"/>
                      </a:lnTo>
                      <a:lnTo>
                        <a:pt x="173" y="91"/>
                      </a:lnTo>
                      <a:lnTo>
                        <a:pt x="129" y="48"/>
                      </a:lnTo>
                      <a:lnTo>
                        <a:pt x="100" y="53"/>
                      </a:lnTo>
                      <a:lnTo>
                        <a:pt x="45" y="38"/>
                      </a:lnTo>
                      <a:lnTo>
                        <a:pt x="26" y="46"/>
                      </a:lnTo>
                      <a:lnTo>
                        <a:pt x="22" y="55"/>
                      </a:lnTo>
                      <a:lnTo>
                        <a:pt x="11" y="57"/>
                      </a:lnTo>
                      <a:lnTo>
                        <a:pt x="11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7" name="Freeform 155"/>
                <p:cNvSpPr>
                  <a:spLocks/>
                </p:cNvSpPr>
                <p:nvPr/>
              </p:nvSpPr>
              <p:spPr bwMode="auto">
                <a:xfrm>
                  <a:off x="1072" y="2444"/>
                  <a:ext cx="87" cy="80"/>
                </a:xfrm>
                <a:custGeom>
                  <a:avLst/>
                  <a:gdLst>
                    <a:gd name="T0" fmla="*/ 25 w 175"/>
                    <a:gd name="T1" fmla="*/ 73 h 160"/>
                    <a:gd name="T2" fmla="*/ 76 w 175"/>
                    <a:gd name="T3" fmla="*/ 92 h 160"/>
                    <a:gd name="T4" fmla="*/ 132 w 175"/>
                    <a:gd name="T5" fmla="*/ 133 h 160"/>
                    <a:gd name="T6" fmla="*/ 175 w 175"/>
                    <a:gd name="T7" fmla="*/ 160 h 160"/>
                    <a:gd name="T8" fmla="*/ 143 w 175"/>
                    <a:gd name="T9" fmla="*/ 132 h 160"/>
                    <a:gd name="T10" fmla="*/ 116 w 175"/>
                    <a:gd name="T11" fmla="*/ 101 h 160"/>
                    <a:gd name="T12" fmla="*/ 75 w 175"/>
                    <a:gd name="T13" fmla="*/ 71 h 160"/>
                    <a:gd name="T14" fmla="*/ 111 w 175"/>
                    <a:gd name="T15" fmla="*/ 65 h 160"/>
                    <a:gd name="T16" fmla="*/ 73 w 175"/>
                    <a:gd name="T17" fmla="*/ 54 h 160"/>
                    <a:gd name="T18" fmla="*/ 97 w 175"/>
                    <a:gd name="T19" fmla="*/ 40 h 160"/>
                    <a:gd name="T20" fmla="*/ 61 w 175"/>
                    <a:gd name="T21" fmla="*/ 40 h 160"/>
                    <a:gd name="T22" fmla="*/ 37 w 175"/>
                    <a:gd name="T23" fmla="*/ 52 h 160"/>
                    <a:gd name="T24" fmla="*/ 52 w 175"/>
                    <a:gd name="T25" fmla="*/ 31 h 160"/>
                    <a:gd name="T26" fmla="*/ 27 w 175"/>
                    <a:gd name="T27" fmla="*/ 36 h 160"/>
                    <a:gd name="T28" fmla="*/ 33 w 175"/>
                    <a:gd name="T29" fmla="*/ 27 h 160"/>
                    <a:gd name="T30" fmla="*/ 21 w 175"/>
                    <a:gd name="T31" fmla="*/ 16 h 160"/>
                    <a:gd name="T32" fmla="*/ 33 w 175"/>
                    <a:gd name="T33" fmla="*/ 6 h 160"/>
                    <a:gd name="T34" fmla="*/ 52 w 175"/>
                    <a:gd name="T35" fmla="*/ 0 h 160"/>
                    <a:gd name="T36" fmla="*/ 25 w 175"/>
                    <a:gd name="T37" fmla="*/ 0 h 160"/>
                    <a:gd name="T38" fmla="*/ 10 w 175"/>
                    <a:gd name="T39" fmla="*/ 10 h 160"/>
                    <a:gd name="T40" fmla="*/ 0 w 175"/>
                    <a:gd name="T41" fmla="*/ 10 h 160"/>
                    <a:gd name="T42" fmla="*/ 14 w 175"/>
                    <a:gd name="T43" fmla="*/ 27 h 160"/>
                    <a:gd name="T44" fmla="*/ 21 w 175"/>
                    <a:gd name="T45" fmla="*/ 59 h 160"/>
                    <a:gd name="T46" fmla="*/ 25 w 175"/>
                    <a:gd name="T47" fmla="*/ 73 h 160"/>
                    <a:gd name="T48" fmla="*/ 25 w 175"/>
                    <a:gd name="T49" fmla="*/ 7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5" h="160">
                      <a:moveTo>
                        <a:pt x="25" y="73"/>
                      </a:moveTo>
                      <a:lnTo>
                        <a:pt x="76" y="92"/>
                      </a:lnTo>
                      <a:lnTo>
                        <a:pt x="132" y="133"/>
                      </a:lnTo>
                      <a:lnTo>
                        <a:pt x="175" y="160"/>
                      </a:lnTo>
                      <a:lnTo>
                        <a:pt x="143" y="132"/>
                      </a:lnTo>
                      <a:lnTo>
                        <a:pt x="116" y="101"/>
                      </a:lnTo>
                      <a:lnTo>
                        <a:pt x="75" y="71"/>
                      </a:lnTo>
                      <a:lnTo>
                        <a:pt x="111" y="65"/>
                      </a:lnTo>
                      <a:lnTo>
                        <a:pt x="73" y="54"/>
                      </a:lnTo>
                      <a:lnTo>
                        <a:pt x="97" y="40"/>
                      </a:lnTo>
                      <a:lnTo>
                        <a:pt x="61" y="40"/>
                      </a:lnTo>
                      <a:lnTo>
                        <a:pt x="37" y="52"/>
                      </a:lnTo>
                      <a:lnTo>
                        <a:pt x="52" y="31"/>
                      </a:lnTo>
                      <a:lnTo>
                        <a:pt x="27" y="36"/>
                      </a:lnTo>
                      <a:lnTo>
                        <a:pt x="33" y="27"/>
                      </a:lnTo>
                      <a:lnTo>
                        <a:pt x="21" y="16"/>
                      </a:lnTo>
                      <a:lnTo>
                        <a:pt x="33" y="6"/>
                      </a:lnTo>
                      <a:lnTo>
                        <a:pt x="52" y="0"/>
                      </a:lnTo>
                      <a:lnTo>
                        <a:pt x="25" y="0"/>
                      </a:lnTo>
                      <a:lnTo>
                        <a:pt x="10" y="10"/>
                      </a:lnTo>
                      <a:lnTo>
                        <a:pt x="0" y="10"/>
                      </a:lnTo>
                      <a:lnTo>
                        <a:pt x="14" y="27"/>
                      </a:lnTo>
                      <a:lnTo>
                        <a:pt x="21" y="59"/>
                      </a:lnTo>
                      <a:lnTo>
                        <a:pt x="25" y="73"/>
                      </a:lnTo>
                      <a:lnTo>
                        <a:pt x="25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8" name="Freeform 156"/>
                <p:cNvSpPr>
                  <a:spLocks/>
                </p:cNvSpPr>
                <p:nvPr/>
              </p:nvSpPr>
              <p:spPr bwMode="auto">
                <a:xfrm>
                  <a:off x="957" y="2449"/>
                  <a:ext cx="186" cy="339"/>
                </a:xfrm>
                <a:custGeom>
                  <a:avLst/>
                  <a:gdLst>
                    <a:gd name="T0" fmla="*/ 170 w 373"/>
                    <a:gd name="T1" fmla="*/ 72 h 678"/>
                    <a:gd name="T2" fmla="*/ 154 w 373"/>
                    <a:gd name="T3" fmla="*/ 114 h 678"/>
                    <a:gd name="T4" fmla="*/ 107 w 373"/>
                    <a:gd name="T5" fmla="*/ 175 h 678"/>
                    <a:gd name="T6" fmla="*/ 118 w 373"/>
                    <a:gd name="T7" fmla="*/ 142 h 678"/>
                    <a:gd name="T8" fmla="*/ 113 w 373"/>
                    <a:gd name="T9" fmla="*/ 135 h 678"/>
                    <a:gd name="T10" fmla="*/ 92 w 373"/>
                    <a:gd name="T11" fmla="*/ 177 h 678"/>
                    <a:gd name="T12" fmla="*/ 114 w 373"/>
                    <a:gd name="T13" fmla="*/ 182 h 678"/>
                    <a:gd name="T14" fmla="*/ 156 w 373"/>
                    <a:gd name="T15" fmla="*/ 167 h 678"/>
                    <a:gd name="T16" fmla="*/ 145 w 373"/>
                    <a:gd name="T17" fmla="*/ 199 h 678"/>
                    <a:gd name="T18" fmla="*/ 126 w 373"/>
                    <a:gd name="T19" fmla="*/ 266 h 678"/>
                    <a:gd name="T20" fmla="*/ 103 w 373"/>
                    <a:gd name="T21" fmla="*/ 338 h 678"/>
                    <a:gd name="T22" fmla="*/ 82 w 373"/>
                    <a:gd name="T23" fmla="*/ 321 h 678"/>
                    <a:gd name="T24" fmla="*/ 92 w 373"/>
                    <a:gd name="T25" fmla="*/ 287 h 678"/>
                    <a:gd name="T26" fmla="*/ 57 w 373"/>
                    <a:gd name="T27" fmla="*/ 312 h 678"/>
                    <a:gd name="T28" fmla="*/ 36 w 373"/>
                    <a:gd name="T29" fmla="*/ 329 h 678"/>
                    <a:gd name="T30" fmla="*/ 54 w 373"/>
                    <a:gd name="T31" fmla="*/ 369 h 678"/>
                    <a:gd name="T32" fmla="*/ 74 w 373"/>
                    <a:gd name="T33" fmla="*/ 353 h 678"/>
                    <a:gd name="T34" fmla="*/ 78 w 373"/>
                    <a:gd name="T35" fmla="*/ 391 h 678"/>
                    <a:gd name="T36" fmla="*/ 82 w 373"/>
                    <a:gd name="T37" fmla="*/ 414 h 678"/>
                    <a:gd name="T38" fmla="*/ 105 w 373"/>
                    <a:gd name="T39" fmla="*/ 429 h 678"/>
                    <a:gd name="T40" fmla="*/ 126 w 373"/>
                    <a:gd name="T41" fmla="*/ 422 h 678"/>
                    <a:gd name="T42" fmla="*/ 230 w 373"/>
                    <a:gd name="T43" fmla="*/ 563 h 678"/>
                    <a:gd name="T44" fmla="*/ 373 w 373"/>
                    <a:gd name="T45" fmla="*/ 561 h 678"/>
                    <a:gd name="T46" fmla="*/ 196 w 373"/>
                    <a:gd name="T47" fmla="*/ 545 h 678"/>
                    <a:gd name="T48" fmla="*/ 154 w 373"/>
                    <a:gd name="T49" fmla="*/ 544 h 678"/>
                    <a:gd name="T50" fmla="*/ 158 w 373"/>
                    <a:gd name="T51" fmla="*/ 608 h 678"/>
                    <a:gd name="T52" fmla="*/ 143 w 373"/>
                    <a:gd name="T53" fmla="*/ 635 h 678"/>
                    <a:gd name="T54" fmla="*/ 92 w 373"/>
                    <a:gd name="T55" fmla="*/ 659 h 678"/>
                    <a:gd name="T56" fmla="*/ 97 w 373"/>
                    <a:gd name="T57" fmla="*/ 612 h 678"/>
                    <a:gd name="T58" fmla="*/ 61 w 373"/>
                    <a:gd name="T59" fmla="*/ 640 h 678"/>
                    <a:gd name="T60" fmla="*/ 55 w 373"/>
                    <a:gd name="T61" fmla="*/ 549 h 678"/>
                    <a:gd name="T62" fmla="*/ 57 w 373"/>
                    <a:gd name="T63" fmla="*/ 534 h 678"/>
                    <a:gd name="T64" fmla="*/ 40 w 373"/>
                    <a:gd name="T65" fmla="*/ 559 h 678"/>
                    <a:gd name="T66" fmla="*/ 23 w 373"/>
                    <a:gd name="T67" fmla="*/ 477 h 678"/>
                    <a:gd name="T68" fmla="*/ 35 w 373"/>
                    <a:gd name="T69" fmla="*/ 443 h 678"/>
                    <a:gd name="T70" fmla="*/ 59 w 373"/>
                    <a:gd name="T71" fmla="*/ 424 h 678"/>
                    <a:gd name="T72" fmla="*/ 40 w 373"/>
                    <a:gd name="T73" fmla="*/ 407 h 678"/>
                    <a:gd name="T74" fmla="*/ 6 w 373"/>
                    <a:gd name="T75" fmla="*/ 357 h 678"/>
                    <a:gd name="T76" fmla="*/ 46 w 373"/>
                    <a:gd name="T77" fmla="*/ 152 h 678"/>
                    <a:gd name="T78" fmla="*/ 173 w 373"/>
                    <a:gd name="T79" fmla="*/ 0 h 678"/>
                    <a:gd name="T80" fmla="*/ 114 w 373"/>
                    <a:gd name="T81" fmla="*/ 74 h 678"/>
                    <a:gd name="T82" fmla="*/ 171 w 373"/>
                    <a:gd name="T83" fmla="*/ 49 h 678"/>
                    <a:gd name="T84" fmla="*/ 206 w 373"/>
                    <a:gd name="T85" fmla="*/ 30 h 678"/>
                    <a:gd name="T86" fmla="*/ 236 w 373"/>
                    <a:gd name="T87" fmla="*/ 34 h 678"/>
                    <a:gd name="T88" fmla="*/ 225 w 373"/>
                    <a:gd name="T89" fmla="*/ 55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73" h="678">
                      <a:moveTo>
                        <a:pt x="225" y="55"/>
                      </a:moveTo>
                      <a:lnTo>
                        <a:pt x="208" y="57"/>
                      </a:lnTo>
                      <a:lnTo>
                        <a:pt x="170" y="72"/>
                      </a:lnTo>
                      <a:lnTo>
                        <a:pt x="162" y="103"/>
                      </a:lnTo>
                      <a:lnTo>
                        <a:pt x="143" y="91"/>
                      </a:lnTo>
                      <a:lnTo>
                        <a:pt x="154" y="114"/>
                      </a:lnTo>
                      <a:lnTo>
                        <a:pt x="175" y="135"/>
                      </a:lnTo>
                      <a:lnTo>
                        <a:pt x="151" y="152"/>
                      </a:lnTo>
                      <a:lnTo>
                        <a:pt x="107" y="175"/>
                      </a:lnTo>
                      <a:lnTo>
                        <a:pt x="114" y="158"/>
                      </a:lnTo>
                      <a:lnTo>
                        <a:pt x="103" y="165"/>
                      </a:lnTo>
                      <a:lnTo>
                        <a:pt x="118" y="142"/>
                      </a:lnTo>
                      <a:lnTo>
                        <a:pt x="145" y="118"/>
                      </a:lnTo>
                      <a:lnTo>
                        <a:pt x="145" y="104"/>
                      </a:lnTo>
                      <a:lnTo>
                        <a:pt x="113" y="135"/>
                      </a:lnTo>
                      <a:lnTo>
                        <a:pt x="71" y="148"/>
                      </a:lnTo>
                      <a:lnTo>
                        <a:pt x="109" y="144"/>
                      </a:lnTo>
                      <a:lnTo>
                        <a:pt x="92" y="177"/>
                      </a:lnTo>
                      <a:lnTo>
                        <a:pt x="63" y="215"/>
                      </a:lnTo>
                      <a:lnTo>
                        <a:pt x="86" y="198"/>
                      </a:lnTo>
                      <a:lnTo>
                        <a:pt x="114" y="182"/>
                      </a:lnTo>
                      <a:lnTo>
                        <a:pt x="154" y="156"/>
                      </a:lnTo>
                      <a:lnTo>
                        <a:pt x="143" y="175"/>
                      </a:lnTo>
                      <a:lnTo>
                        <a:pt x="156" y="167"/>
                      </a:lnTo>
                      <a:lnTo>
                        <a:pt x="143" y="186"/>
                      </a:lnTo>
                      <a:lnTo>
                        <a:pt x="154" y="182"/>
                      </a:lnTo>
                      <a:lnTo>
                        <a:pt x="145" y="199"/>
                      </a:lnTo>
                      <a:lnTo>
                        <a:pt x="145" y="220"/>
                      </a:lnTo>
                      <a:lnTo>
                        <a:pt x="147" y="228"/>
                      </a:lnTo>
                      <a:lnTo>
                        <a:pt x="126" y="266"/>
                      </a:lnTo>
                      <a:lnTo>
                        <a:pt x="120" y="317"/>
                      </a:lnTo>
                      <a:lnTo>
                        <a:pt x="120" y="363"/>
                      </a:lnTo>
                      <a:lnTo>
                        <a:pt x="103" y="338"/>
                      </a:lnTo>
                      <a:lnTo>
                        <a:pt x="88" y="334"/>
                      </a:lnTo>
                      <a:lnTo>
                        <a:pt x="94" y="327"/>
                      </a:lnTo>
                      <a:lnTo>
                        <a:pt x="82" y="321"/>
                      </a:lnTo>
                      <a:lnTo>
                        <a:pt x="101" y="302"/>
                      </a:lnTo>
                      <a:lnTo>
                        <a:pt x="80" y="306"/>
                      </a:lnTo>
                      <a:lnTo>
                        <a:pt x="92" y="287"/>
                      </a:lnTo>
                      <a:lnTo>
                        <a:pt x="63" y="300"/>
                      </a:lnTo>
                      <a:lnTo>
                        <a:pt x="29" y="306"/>
                      </a:lnTo>
                      <a:lnTo>
                        <a:pt x="57" y="312"/>
                      </a:lnTo>
                      <a:lnTo>
                        <a:pt x="33" y="325"/>
                      </a:lnTo>
                      <a:lnTo>
                        <a:pt x="10" y="331"/>
                      </a:lnTo>
                      <a:lnTo>
                        <a:pt x="36" y="329"/>
                      </a:lnTo>
                      <a:lnTo>
                        <a:pt x="59" y="319"/>
                      </a:lnTo>
                      <a:lnTo>
                        <a:pt x="54" y="336"/>
                      </a:lnTo>
                      <a:lnTo>
                        <a:pt x="54" y="369"/>
                      </a:lnTo>
                      <a:lnTo>
                        <a:pt x="67" y="334"/>
                      </a:lnTo>
                      <a:lnTo>
                        <a:pt x="74" y="327"/>
                      </a:lnTo>
                      <a:lnTo>
                        <a:pt x="74" y="353"/>
                      </a:lnTo>
                      <a:lnTo>
                        <a:pt x="80" y="386"/>
                      </a:lnTo>
                      <a:lnTo>
                        <a:pt x="92" y="374"/>
                      </a:lnTo>
                      <a:lnTo>
                        <a:pt x="78" y="391"/>
                      </a:lnTo>
                      <a:lnTo>
                        <a:pt x="78" y="401"/>
                      </a:lnTo>
                      <a:lnTo>
                        <a:pt x="84" y="405"/>
                      </a:lnTo>
                      <a:lnTo>
                        <a:pt x="82" y="414"/>
                      </a:lnTo>
                      <a:lnTo>
                        <a:pt x="90" y="422"/>
                      </a:lnTo>
                      <a:lnTo>
                        <a:pt x="101" y="422"/>
                      </a:lnTo>
                      <a:lnTo>
                        <a:pt x="105" y="429"/>
                      </a:lnTo>
                      <a:lnTo>
                        <a:pt x="116" y="426"/>
                      </a:lnTo>
                      <a:lnTo>
                        <a:pt x="118" y="414"/>
                      </a:lnTo>
                      <a:lnTo>
                        <a:pt x="126" y="422"/>
                      </a:lnTo>
                      <a:lnTo>
                        <a:pt x="145" y="475"/>
                      </a:lnTo>
                      <a:lnTo>
                        <a:pt x="170" y="511"/>
                      </a:lnTo>
                      <a:lnTo>
                        <a:pt x="230" y="563"/>
                      </a:lnTo>
                      <a:lnTo>
                        <a:pt x="278" y="580"/>
                      </a:lnTo>
                      <a:lnTo>
                        <a:pt x="341" y="580"/>
                      </a:lnTo>
                      <a:lnTo>
                        <a:pt x="373" y="561"/>
                      </a:lnTo>
                      <a:lnTo>
                        <a:pt x="331" y="591"/>
                      </a:lnTo>
                      <a:lnTo>
                        <a:pt x="249" y="585"/>
                      </a:lnTo>
                      <a:lnTo>
                        <a:pt x="196" y="545"/>
                      </a:lnTo>
                      <a:lnTo>
                        <a:pt x="160" y="507"/>
                      </a:lnTo>
                      <a:lnTo>
                        <a:pt x="166" y="561"/>
                      </a:lnTo>
                      <a:lnTo>
                        <a:pt x="154" y="544"/>
                      </a:lnTo>
                      <a:lnTo>
                        <a:pt x="149" y="549"/>
                      </a:lnTo>
                      <a:lnTo>
                        <a:pt x="147" y="585"/>
                      </a:lnTo>
                      <a:lnTo>
                        <a:pt x="158" y="608"/>
                      </a:lnTo>
                      <a:lnTo>
                        <a:pt x="179" y="625"/>
                      </a:lnTo>
                      <a:lnTo>
                        <a:pt x="149" y="608"/>
                      </a:lnTo>
                      <a:lnTo>
                        <a:pt x="143" y="635"/>
                      </a:lnTo>
                      <a:lnTo>
                        <a:pt x="113" y="677"/>
                      </a:lnTo>
                      <a:lnTo>
                        <a:pt x="92" y="678"/>
                      </a:lnTo>
                      <a:lnTo>
                        <a:pt x="92" y="659"/>
                      </a:lnTo>
                      <a:lnTo>
                        <a:pt x="76" y="659"/>
                      </a:lnTo>
                      <a:lnTo>
                        <a:pt x="82" y="642"/>
                      </a:lnTo>
                      <a:lnTo>
                        <a:pt x="97" y="612"/>
                      </a:lnTo>
                      <a:lnTo>
                        <a:pt x="78" y="627"/>
                      </a:lnTo>
                      <a:lnTo>
                        <a:pt x="61" y="654"/>
                      </a:lnTo>
                      <a:lnTo>
                        <a:pt x="61" y="640"/>
                      </a:lnTo>
                      <a:lnTo>
                        <a:pt x="46" y="618"/>
                      </a:lnTo>
                      <a:lnTo>
                        <a:pt x="42" y="574"/>
                      </a:lnTo>
                      <a:lnTo>
                        <a:pt x="55" y="549"/>
                      </a:lnTo>
                      <a:lnTo>
                        <a:pt x="67" y="572"/>
                      </a:lnTo>
                      <a:lnTo>
                        <a:pt x="73" y="523"/>
                      </a:lnTo>
                      <a:lnTo>
                        <a:pt x="57" y="534"/>
                      </a:lnTo>
                      <a:lnTo>
                        <a:pt x="59" y="498"/>
                      </a:lnTo>
                      <a:lnTo>
                        <a:pt x="44" y="530"/>
                      </a:lnTo>
                      <a:lnTo>
                        <a:pt x="40" y="559"/>
                      </a:lnTo>
                      <a:lnTo>
                        <a:pt x="38" y="530"/>
                      </a:lnTo>
                      <a:lnTo>
                        <a:pt x="23" y="506"/>
                      </a:lnTo>
                      <a:lnTo>
                        <a:pt x="23" y="477"/>
                      </a:lnTo>
                      <a:lnTo>
                        <a:pt x="29" y="441"/>
                      </a:lnTo>
                      <a:lnTo>
                        <a:pt x="35" y="424"/>
                      </a:lnTo>
                      <a:lnTo>
                        <a:pt x="35" y="443"/>
                      </a:lnTo>
                      <a:lnTo>
                        <a:pt x="46" y="433"/>
                      </a:lnTo>
                      <a:lnTo>
                        <a:pt x="59" y="443"/>
                      </a:lnTo>
                      <a:lnTo>
                        <a:pt x="59" y="424"/>
                      </a:lnTo>
                      <a:lnTo>
                        <a:pt x="57" y="409"/>
                      </a:lnTo>
                      <a:lnTo>
                        <a:pt x="48" y="424"/>
                      </a:lnTo>
                      <a:lnTo>
                        <a:pt x="40" y="407"/>
                      </a:lnTo>
                      <a:lnTo>
                        <a:pt x="35" y="416"/>
                      </a:lnTo>
                      <a:lnTo>
                        <a:pt x="27" y="391"/>
                      </a:lnTo>
                      <a:lnTo>
                        <a:pt x="6" y="357"/>
                      </a:lnTo>
                      <a:lnTo>
                        <a:pt x="0" y="321"/>
                      </a:lnTo>
                      <a:lnTo>
                        <a:pt x="16" y="236"/>
                      </a:lnTo>
                      <a:lnTo>
                        <a:pt x="46" y="152"/>
                      </a:lnTo>
                      <a:lnTo>
                        <a:pt x="82" y="82"/>
                      </a:lnTo>
                      <a:lnTo>
                        <a:pt x="124" y="32"/>
                      </a:lnTo>
                      <a:lnTo>
                        <a:pt x="173" y="0"/>
                      </a:lnTo>
                      <a:lnTo>
                        <a:pt x="124" y="47"/>
                      </a:lnTo>
                      <a:lnTo>
                        <a:pt x="156" y="44"/>
                      </a:lnTo>
                      <a:lnTo>
                        <a:pt x="114" y="74"/>
                      </a:lnTo>
                      <a:lnTo>
                        <a:pt x="71" y="120"/>
                      </a:lnTo>
                      <a:lnTo>
                        <a:pt x="118" y="82"/>
                      </a:lnTo>
                      <a:lnTo>
                        <a:pt x="171" y="49"/>
                      </a:lnTo>
                      <a:lnTo>
                        <a:pt x="208" y="46"/>
                      </a:lnTo>
                      <a:lnTo>
                        <a:pt x="230" y="53"/>
                      </a:lnTo>
                      <a:lnTo>
                        <a:pt x="206" y="30"/>
                      </a:lnTo>
                      <a:lnTo>
                        <a:pt x="230" y="36"/>
                      </a:lnTo>
                      <a:lnTo>
                        <a:pt x="230" y="15"/>
                      </a:lnTo>
                      <a:lnTo>
                        <a:pt x="236" y="34"/>
                      </a:lnTo>
                      <a:lnTo>
                        <a:pt x="242" y="61"/>
                      </a:lnTo>
                      <a:lnTo>
                        <a:pt x="225" y="55"/>
                      </a:lnTo>
                      <a:lnTo>
                        <a:pt x="22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89" name="Freeform 157"/>
                <p:cNvSpPr>
                  <a:spLocks/>
                </p:cNvSpPr>
                <p:nvPr/>
              </p:nvSpPr>
              <p:spPr bwMode="auto">
                <a:xfrm>
                  <a:off x="1049" y="2434"/>
                  <a:ext cx="173" cy="132"/>
                </a:xfrm>
                <a:custGeom>
                  <a:avLst/>
                  <a:gdLst>
                    <a:gd name="T0" fmla="*/ 0 w 346"/>
                    <a:gd name="T1" fmla="*/ 25 h 265"/>
                    <a:gd name="T2" fmla="*/ 36 w 346"/>
                    <a:gd name="T3" fmla="*/ 23 h 265"/>
                    <a:gd name="T4" fmla="*/ 78 w 346"/>
                    <a:gd name="T5" fmla="*/ 0 h 265"/>
                    <a:gd name="T6" fmla="*/ 165 w 346"/>
                    <a:gd name="T7" fmla="*/ 10 h 265"/>
                    <a:gd name="T8" fmla="*/ 245 w 346"/>
                    <a:gd name="T9" fmla="*/ 63 h 265"/>
                    <a:gd name="T10" fmla="*/ 298 w 346"/>
                    <a:gd name="T11" fmla="*/ 134 h 265"/>
                    <a:gd name="T12" fmla="*/ 304 w 346"/>
                    <a:gd name="T13" fmla="*/ 170 h 265"/>
                    <a:gd name="T14" fmla="*/ 312 w 346"/>
                    <a:gd name="T15" fmla="*/ 230 h 265"/>
                    <a:gd name="T16" fmla="*/ 327 w 346"/>
                    <a:gd name="T17" fmla="*/ 255 h 265"/>
                    <a:gd name="T18" fmla="*/ 346 w 346"/>
                    <a:gd name="T19" fmla="*/ 265 h 265"/>
                    <a:gd name="T20" fmla="*/ 321 w 346"/>
                    <a:gd name="T21" fmla="*/ 261 h 265"/>
                    <a:gd name="T22" fmla="*/ 298 w 346"/>
                    <a:gd name="T23" fmla="*/ 238 h 265"/>
                    <a:gd name="T24" fmla="*/ 306 w 346"/>
                    <a:gd name="T25" fmla="*/ 223 h 265"/>
                    <a:gd name="T26" fmla="*/ 285 w 346"/>
                    <a:gd name="T27" fmla="*/ 208 h 265"/>
                    <a:gd name="T28" fmla="*/ 241 w 346"/>
                    <a:gd name="T29" fmla="*/ 172 h 265"/>
                    <a:gd name="T30" fmla="*/ 224 w 346"/>
                    <a:gd name="T31" fmla="*/ 153 h 265"/>
                    <a:gd name="T32" fmla="*/ 228 w 346"/>
                    <a:gd name="T33" fmla="*/ 175 h 265"/>
                    <a:gd name="T34" fmla="*/ 203 w 346"/>
                    <a:gd name="T35" fmla="*/ 135 h 265"/>
                    <a:gd name="T36" fmla="*/ 167 w 346"/>
                    <a:gd name="T37" fmla="*/ 111 h 265"/>
                    <a:gd name="T38" fmla="*/ 139 w 346"/>
                    <a:gd name="T39" fmla="*/ 97 h 265"/>
                    <a:gd name="T40" fmla="*/ 199 w 346"/>
                    <a:gd name="T41" fmla="*/ 113 h 265"/>
                    <a:gd name="T42" fmla="*/ 293 w 346"/>
                    <a:gd name="T43" fmla="*/ 158 h 265"/>
                    <a:gd name="T44" fmla="*/ 247 w 346"/>
                    <a:gd name="T45" fmla="*/ 128 h 265"/>
                    <a:gd name="T46" fmla="*/ 190 w 346"/>
                    <a:gd name="T47" fmla="*/ 101 h 265"/>
                    <a:gd name="T48" fmla="*/ 264 w 346"/>
                    <a:gd name="T49" fmla="*/ 118 h 265"/>
                    <a:gd name="T50" fmla="*/ 235 w 346"/>
                    <a:gd name="T51" fmla="*/ 94 h 265"/>
                    <a:gd name="T52" fmla="*/ 205 w 346"/>
                    <a:gd name="T53" fmla="*/ 75 h 265"/>
                    <a:gd name="T54" fmla="*/ 255 w 346"/>
                    <a:gd name="T55" fmla="*/ 92 h 265"/>
                    <a:gd name="T56" fmla="*/ 226 w 346"/>
                    <a:gd name="T57" fmla="*/ 56 h 265"/>
                    <a:gd name="T58" fmla="*/ 169 w 346"/>
                    <a:gd name="T59" fmla="*/ 25 h 265"/>
                    <a:gd name="T60" fmla="*/ 91 w 346"/>
                    <a:gd name="T61" fmla="*/ 8 h 265"/>
                    <a:gd name="T62" fmla="*/ 62 w 346"/>
                    <a:gd name="T63" fmla="*/ 16 h 265"/>
                    <a:gd name="T64" fmla="*/ 40 w 346"/>
                    <a:gd name="T65" fmla="*/ 29 h 265"/>
                    <a:gd name="T66" fmla="*/ 0 w 346"/>
                    <a:gd name="T67" fmla="*/ 25 h 265"/>
                    <a:gd name="T68" fmla="*/ 0 w 346"/>
                    <a:gd name="T69" fmla="*/ 2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6" h="265">
                      <a:moveTo>
                        <a:pt x="0" y="25"/>
                      </a:moveTo>
                      <a:lnTo>
                        <a:pt x="36" y="23"/>
                      </a:lnTo>
                      <a:lnTo>
                        <a:pt x="78" y="0"/>
                      </a:lnTo>
                      <a:lnTo>
                        <a:pt x="165" y="10"/>
                      </a:lnTo>
                      <a:lnTo>
                        <a:pt x="245" y="63"/>
                      </a:lnTo>
                      <a:lnTo>
                        <a:pt x="298" y="134"/>
                      </a:lnTo>
                      <a:lnTo>
                        <a:pt x="304" y="170"/>
                      </a:lnTo>
                      <a:lnTo>
                        <a:pt x="312" y="230"/>
                      </a:lnTo>
                      <a:lnTo>
                        <a:pt x="327" y="255"/>
                      </a:lnTo>
                      <a:lnTo>
                        <a:pt x="346" y="265"/>
                      </a:lnTo>
                      <a:lnTo>
                        <a:pt x="321" y="261"/>
                      </a:lnTo>
                      <a:lnTo>
                        <a:pt x="298" y="238"/>
                      </a:lnTo>
                      <a:lnTo>
                        <a:pt x="306" y="223"/>
                      </a:lnTo>
                      <a:lnTo>
                        <a:pt x="285" y="208"/>
                      </a:lnTo>
                      <a:lnTo>
                        <a:pt x="241" y="172"/>
                      </a:lnTo>
                      <a:lnTo>
                        <a:pt x="224" y="153"/>
                      </a:lnTo>
                      <a:lnTo>
                        <a:pt x="228" y="175"/>
                      </a:lnTo>
                      <a:lnTo>
                        <a:pt x="203" y="135"/>
                      </a:lnTo>
                      <a:lnTo>
                        <a:pt x="167" y="111"/>
                      </a:lnTo>
                      <a:lnTo>
                        <a:pt x="139" y="97"/>
                      </a:lnTo>
                      <a:lnTo>
                        <a:pt x="199" y="113"/>
                      </a:lnTo>
                      <a:lnTo>
                        <a:pt x="293" y="158"/>
                      </a:lnTo>
                      <a:lnTo>
                        <a:pt x="247" y="128"/>
                      </a:lnTo>
                      <a:lnTo>
                        <a:pt x="190" y="101"/>
                      </a:lnTo>
                      <a:lnTo>
                        <a:pt x="264" y="118"/>
                      </a:lnTo>
                      <a:lnTo>
                        <a:pt x="235" y="94"/>
                      </a:lnTo>
                      <a:lnTo>
                        <a:pt x="205" y="75"/>
                      </a:lnTo>
                      <a:lnTo>
                        <a:pt x="255" y="92"/>
                      </a:lnTo>
                      <a:lnTo>
                        <a:pt x="226" y="56"/>
                      </a:lnTo>
                      <a:lnTo>
                        <a:pt x="169" y="25"/>
                      </a:lnTo>
                      <a:lnTo>
                        <a:pt x="91" y="8"/>
                      </a:lnTo>
                      <a:lnTo>
                        <a:pt x="62" y="16"/>
                      </a:lnTo>
                      <a:lnTo>
                        <a:pt x="40" y="29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0" name="Freeform 158"/>
                <p:cNvSpPr>
                  <a:spLocks/>
                </p:cNvSpPr>
                <p:nvPr/>
              </p:nvSpPr>
              <p:spPr bwMode="auto">
                <a:xfrm>
                  <a:off x="983" y="2780"/>
                  <a:ext cx="54" cy="76"/>
                </a:xfrm>
                <a:custGeom>
                  <a:avLst/>
                  <a:gdLst>
                    <a:gd name="T0" fmla="*/ 7 w 108"/>
                    <a:gd name="T1" fmla="*/ 0 h 152"/>
                    <a:gd name="T2" fmla="*/ 15 w 108"/>
                    <a:gd name="T3" fmla="*/ 29 h 152"/>
                    <a:gd name="T4" fmla="*/ 0 w 108"/>
                    <a:gd name="T5" fmla="*/ 88 h 152"/>
                    <a:gd name="T6" fmla="*/ 3 w 108"/>
                    <a:gd name="T7" fmla="*/ 149 h 152"/>
                    <a:gd name="T8" fmla="*/ 7 w 108"/>
                    <a:gd name="T9" fmla="*/ 84 h 152"/>
                    <a:gd name="T10" fmla="*/ 24 w 108"/>
                    <a:gd name="T11" fmla="*/ 152 h 152"/>
                    <a:gd name="T12" fmla="*/ 24 w 108"/>
                    <a:gd name="T13" fmla="*/ 82 h 152"/>
                    <a:gd name="T14" fmla="*/ 43 w 108"/>
                    <a:gd name="T15" fmla="*/ 128 h 152"/>
                    <a:gd name="T16" fmla="*/ 32 w 108"/>
                    <a:gd name="T17" fmla="*/ 27 h 152"/>
                    <a:gd name="T18" fmla="*/ 108 w 108"/>
                    <a:gd name="T19" fmla="*/ 116 h 152"/>
                    <a:gd name="T20" fmla="*/ 59 w 108"/>
                    <a:gd name="T21" fmla="*/ 25 h 152"/>
                    <a:gd name="T22" fmla="*/ 34 w 108"/>
                    <a:gd name="T23" fmla="*/ 16 h 152"/>
                    <a:gd name="T24" fmla="*/ 7 w 108"/>
                    <a:gd name="T25" fmla="*/ 0 h 152"/>
                    <a:gd name="T26" fmla="*/ 7 w 108"/>
                    <a:gd name="T2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8" h="152">
                      <a:moveTo>
                        <a:pt x="7" y="0"/>
                      </a:moveTo>
                      <a:lnTo>
                        <a:pt x="15" y="29"/>
                      </a:lnTo>
                      <a:lnTo>
                        <a:pt x="0" y="88"/>
                      </a:lnTo>
                      <a:lnTo>
                        <a:pt x="3" y="149"/>
                      </a:lnTo>
                      <a:lnTo>
                        <a:pt x="7" y="84"/>
                      </a:lnTo>
                      <a:lnTo>
                        <a:pt x="24" y="152"/>
                      </a:lnTo>
                      <a:lnTo>
                        <a:pt x="24" y="82"/>
                      </a:lnTo>
                      <a:lnTo>
                        <a:pt x="43" y="128"/>
                      </a:lnTo>
                      <a:lnTo>
                        <a:pt x="32" y="27"/>
                      </a:lnTo>
                      <a:lnTo>
                        <a:pt x="108" y="116"/>
                      </a:lnTo>
                      <a:lnTo>
                        <a:pt x="59" y="25"/>
                      </a:lnTo>
                      <a:lnTo>
                        <a:pt x="34" y="16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1" name="Freeform 159"/>
                <p:cNvSpPr>
                  <a:spLocks/>
                </p:cNvSpPr>
                <p:nvPr/>
              </p:nvSpPr>
              <p:spPr bwMode="auto">
                <a:xfrm>
                  <a:off x="996" y="2829"/>
                  <a:ext cx="72" cy="80"/>
                </a:xfrm>
                <a:custGeom>
                  <a:avLst/>
                  <a:gdLst>
                    <a:gd name="T0" fmla="*/ 97 w 145"/>
                    <a:gd name="T1" fmla="*/ 34 h 160"/>
                    <a:gd name="T2" fmla="*/ 145 w 145"/>
                    <a:gd name="T3" fmla="*/ 118 h 160"/>
                    <a:gd name="T4" fmla="*/ 109 w 145"/>
                    <a:gd name="T5" fmla="*/ 95 h 160"/>
                    <a:gd name="T6" fmla="*/ 114 w 145"/>
                    <a:gd name="T7" fmla="*/ 148 h 160"/>
                    <a:gd name="T8" fmla="*/ 90 w 145"/>
                    <a:gd name="T9" fmla="*/ 129 h 160"/>
                    <a:gd name="T10" fmla="*/ 84 w 145"/>
                    <a:gd name="T11" fmla="*/ 160 h 160"/>
                    <a:gd name="T12" fmla="*/ 40 w 145"/>
                    <a:gd name="T13" fmla="*/ 141 h 160"/>
                    <a:gd name="T14" fmla="*/ 0 w 145"/>
                    <a:gd name="T15" fmla="*/ 97 h 160"/>
                    <a:gd name="T16" fmla="*/ 31 w 145"/>
                    <a:gd name="T17" fmla="*/ 114 h 160"/>
                    <a:gd name="T18" fmla="*/ 12 w 145"/>
                    <a:gd name="T19" fmla="*/ 63 h 160"/>
                    <a:gd name="T20" fmla="*/ 54 w 145"/>
                    <a:gd name="T21" fmla="*/ 112 h 160"/>
                    <a:gd name="T22" fmla="*/ 44 w 145"/>
                    <a:gd name="T23" fmla="*/ 69 h 160"/>
                    <a:gd name="T24" fmla="*/ 67 w 145"/>
                    <a:gd name="T25" fmla="*/ 76 h 160"/>
                    <a:gd name="T26" fmla="*/ 42 w 145"/>
                    <a:gd name="T27" fmla="*/ 0 h 160"/>
                    <a:gd name="T28" fmla="*/ 97 w 145"/>
                    <a:gd name="T29" fmla="*/ 65 h 160"/>
                    <a:gd name="T30" fmla="*/ 97 w 145"/>
                    <a:gd name="T31" fmla="*/ 34 h 160"/>
                    <a:gd name="T32" fmla="*/ 97 w 145"/>
                    <a:gd name="T33" fmla="*/ 3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5" h="160">
                      <a:moveTo>
                        <a:pt x="97" y="34"/>
                      </a:moveTo>
                      <a:lnTo>
                        <a:pt x="145" y="118"/>
                      </a:lnTo>
                      <a:lnTo>
                        <a:pt x="109" y="95"/>
                      </a:lnTo>
                      <a:lnTo>
                        <a:pt x="114" y="148"/>
                      </a:lnTo>
                      <a:lnTo>
                        <a:pt x="90" y="129"/>
                      </a:lnTo>
                      <a:lnTo>
                        <a:pt x="84" y="160"/>
                      </a:lnTo>
                      <a:lnTo>
                        <a:pt x="40" y="141"/>
                      </a:lnTo>
                      <a:lnTo>
                        <a:pt x="0" y="97"/>
                      </a:lnTo>
                      <a:lnTo>
                        <a:pt x="31" y="114"/>
                      </a:lnTo>
                      <a:lnTo>
                        <a:pt x="12" y="63"/>
                      </a:lnTo>
                      <a:lnTo>
                        <a:pt x="54" y="112"/>
                      </a:lnTo>
                      <a:lnTo>
                        <a:pt x="44" y="69"/>
                      </a:lnTo>
                      <a:lnTo>
                        <a:pt x="67" y="76"/>
                      </a:lnTo>
                      <a:lnTo>
                        <a:pt x="42" y="0"/>
                      </a:lnTo>
                      <a:lnTo>
                        <a:pt x="97" y="65"/>
                      </a:lnTo>
                      <a:lnTo>
                        <a:pt x="97" y="34"/>
                      </a:lnTo>
                      <a:lnTo>
                        <a:pt x="97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2" name="Freeform 160"/>
                <p:cNvSpPr>
                  <a:spLocks/>
                </p:cNvSpPr>
                <p:nvPr/>
              </p:nvSpPr>
              <p:spPr bwMode="auto">
                <a:xfrm>
                  <a:off x="1044" y="2727"/>
                  <a:ext cx="127" cy="290"/>
                </a:xfrm>
                <a:custGeom>
                  <a:avLst/>
                  <a:gdLst>
                    <a:gd name="T0" fmla="*/ 0 w 255"/>
                    <a:gd name="T1" fmla="*/ 25 h 580"/>
                    <a:gd name="T2" fmla="*/ 67 w 255"/>
                    <a:gd name="T3" fmla="*/ 140 h 580"/>
                    <a:gd name="T4" fmla="*/ 200 w 255"/>
                    <a:gd name="T5" fmla="*/ 319 h 580"/>
                    <a:gd name="T6" fmla="*/ 238 w 255"/>
                    <a:gd name="T7" fmla="*/ 462 h 580"/>
                    <a:gd name="T8" fmla="*/ 255 w 255"/>
                    <a:gd name="T9" fmla="*/ 580 h 580"/>
                    <a:gd name="T10" fmla="*/ 242 w 255"/>
                    <a:gd name="T11" fmla="*/ 452 h 580"/>
                    <a:gd name="T12" fmla="*/ 194 w 255"/>
                    <a:gd name="T13" fmla="*/ 285 h 580"/>
                    <a:gd name="T14" fmla="*/ 211 w 255"/>
                    <a:gd name="T15" fmla="*/ 167 h 580"/>
                    <a:gd name="T16" fmla="*/ 234 w 255"/>
                    <a:gd name="T17" fmla="*/ 68 h 580"/>
                    <a:gd name="T18" fmla="*/ 221 w 255"/>
                    <a:gd name="T19" fmla="*/ 0 h 580"/>
                    <a:gd name="T20" fmla="*/ 221 w 255"/>
                    <a:gd name="T21" fmla="*/ 80 h 580"/>
                    <a:gd name="T22" fmla="*/ 200 w 255"/>
                    <a:gd name="T23" fmla="*/ 146 h 580"/>
                    <a:gd name="T24" fmla="*/ 188 w 255"/>
                    <a:gd name="T25" fmla="*/ 279 h 580"/>
                    <a:gd name="T26" fmla="*/ 97 w 255"/>
                    <a:gd name="T27" fmla="*/ 167 h 580"/>
                    <a:gd name="T28" fmla="*/ 0 w 255"/>
                    <a:gd name="T29" fmla="*/ 25 h 580"/>
                    <a:gd name="T30" fmla="*/ 0 w 255"/>
                    <a:gd name="T31" fmla="*/ 25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5" h="580">
                      <a:moveTo>
                        <a:pt x="0" y="25"/>
                      </a:moveTo>
                      <a:lnTo>
                        <a:pt x="67" y="140"/>
                      </a:lnTo>
                      <a:lnTo>
                        <a:pt x="200" y="319"/>
                      </a:lnTo>
                      <a:lnTo>
                        <a:pt x="238" y="462"/>
                      </a:lnTo>
                      <a:lnTo>
                        <a:pt x="255" y="580"/>
                      </a:lnTo>
                      <a:lnTo>
                        <a:pt x="242" y="452"/>
                      </a:lnTo>
                      <a:lnTo>
                        <a:pt x="194" y="285"/>
                      </a:lnTo>
                      <a:lnTo>
                        <a:pt x="211" y="167"/>
                      </a:lnTo>
                      <a:lnTo>
                        <a:pt x="234" y="68"/>
                      </a:lnTo>
                      <a:lnTo>
                        <a:pt x="221" y="0"/>
                      </a:lnTo>
                      <a:lnTo>
                        <a:pt x="221" y="80"/>
                      </a:lnTo>
                      <a:lnTo>
                        <a:pt x="200" y="146"/>
                      </a:lnTo>
                      <a:lnTo>
                        <a:pt x="188" y="279"/>
                      </a:lnTo>
                      <a:lnTo>
                        <a:pt x="97" y="167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3" name="Freeform 161"/>
                <p:cNvSpPr>
                  <a:spLocks/>
                </p:cNvSpPr>
                <p:nvPr/>
              </p:nvSpPr>
              <p:spPr bwMode="auto">
                <a:xfrm>
                  <a:off x="1079" y="2940"/>
                  <a:ext cx="46" cy="155"/>
                </a:xfrm>
                <a:custGeom>
                  <a:avLst/>
                  <a:gdLst>
                    <a:gd name="T0" fmla="*/ 0 w 91"/>
                    <a:gd name="T1" fmla="*/ 0 h 309"/>
                    <a:gd name="T2" fmla="*/ 64 w 91"/>
                    <a:gd name="T3" fmla="*/ 138 h 309"/>
                    <a:gd name="T4" fmla="*/ 91 w 91"/>
                    <a:gd name="T5" fmla="*/ 309 h 309"/>
                    <a:gd name="T6" fmla="*/ 47 w 91"/>
                    <a:gd name="T7" fmla="*/ 140 h 309"/>
                    <a:gd name="T8" fmla="*/ 0 w 91"/>
                    <a:gd name="T9" fmla="*/ 0 h 309"/>
                    <a:gd name="T10" fmla="*/ 0 w 91"/>
                    <a:gd name="T11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1" h="309">
                      <a:moveTo>
                        <a:pt x="0" y="0"/>
                      </a:moveTo>
                      <a:lnTo>
                        <a:pt x="64" y="138"/>
                      </a:lnTo>
                      <a:lnTo>
                        <a:pt x="91" y="309"/>
                      </a:lnTo>
                      <a:lnTo>
                        <a:pt x="47" y="14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4" name="Freeform 162"/>
                <p:cNvSpPr>
                  <a:spLocks/>
                </p:cNvSpPr>
                <p:nvPr/>
              </p:nvSpPr>
              <p:spPr bwMode="auto">
                <a:xfrm>
                  <a:off x="1134" y="3073"/>
                  <a:ext cx="68" cy="136"/>
                </a:xfrm>
                <a:custGeom>
                  <a:avLst/>
                  <a:gdLst>
                    <a:gd name="T0" fmla="*/ 0 w 135"/>
                    <a:gd name="T1" fmla="*/ 123 h 272"/>
                    <a:gd name="T2" fmla="*/ 55 w 135"/>
                    <a:gd name="T3" fmla="*/ 215 h 272"/>
                    <a:gd name="T4" fmla="*/ 74 w 135"/>
                    <a:gd name="T5" fmla="*/ 272 h 272"/>
                    <a:gd name="T6" fmla="*/ 64 w 135"/>
                    <a:gd name="T7" fmla="*/ 199 h 272"/>
                    <a:gd name="T8" fmla="*/ 101 w 135"/>
                    <a:gd name="T9" fmla="*/ 199 h 272"/>
                    <a:gd name="T10" fmla="*/ 89 w 135"/>
                    <a:gd name="T11" fmla="*/ 245 h 272"/>
                    <a:gd name="T12" fmla="*/ 112 w 135"/>
                    <a:gd name="T13" fmla="*/ 196 h 272"/>
                    <a:gd name="T14" fmla="*/ 135 w 135"/>
                    <a:gd name="T15" fmla="*/ 59 h 272"/>
                    <a:gd name="T16" fmla="*/ 110 w 135"/>
                    <a:gd name="T17" fmla="*/ 104 h 272"/>
                    <a:gd name="T18" fmla="*/ 89 w 135"/>
                    <a:gd name="T19" fmla="*/ 0 h 272"/>
                    <a:gd name="T20" fmla="*/ 101 w 135"/>
                    <a:gd name="T21" fmla="*/ 110 h 272"/>
                    <a:gd name="T22" fmla="*/ 108 w 135"/>
                    <a:gd name="T23" fmla="*/ 173 h 272"/>
                    <a:gd name="T24" fmla="*/ 89 w 135"/>
                    <a:gd name="T25" fmla="*/ 182 h 272"/>
                    <a:gd name="T26" fmla="*/ 74 w 135"/>
                    <a:gd name="T27" fmla="*/ 131 h 272"/>
                    <a:gd name="T28" fmla="*/ 70 w 135"/>
                    <a:gd name="T29" fmla="*/ 180 h 272"/>
                    <a:gd name="T30" fmla="*/ 53 w 135"/>
                    <a:gd name="T31" fmla="*/ 180 h 272"/>
                    <a:gd name="T32" fmla="*/ 40 w 135"/>
                    <a:gd name="T33" fmla="*/ 150 h 272"/>
                    <a:gd name="T34" fmla="*/ 0 w 135"/>
                    <a:gd name="T35" fmla="*/ 123 h 272"/>
                    <a:gd name="T36" fmla="*/ 0 w 135"/>
                    <a:gd name="T37" fmla="*/ 123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5" h="272">
                      <a:moveTo>
                        <a:pt x="0" y="123"/>
                      </a:moveTo>
                      <a:lnTo>
                        <a:pt x="55" y="215"/>
                      </a:lnTo>
                      <a:lnTo>
                        <a:pt x="74" y="272"/>
                      </a:lnTo>
                      <a:lnTo>
                        <a:pt x="64" y="199"/>
                      </a:lnTo>
                      <a:lnTo>
                        <a:pt x="101" y="199"/>
                      </a:lnTo>
                      <a:lnTo>
                        <a:pt x="89" y="245"/>
                      </a:lnTo>
                      <a:lnTo>
                        <a:pt x="112" y="196"/>
                      </a:lnTo>
                      <a:lnTo>
                        <a:pt x="135" y="59"/>
                      </a:lnTo>
                      <a:lnTo>
                        <a:pt x="110" y="104"/>
                      </a:lnTo>
                      <a:lnTo>
                        <a:pt x="89" y="0"/>
                      </a:lnTo>
                      <a:lnTo>
                        <a:pt x="101" y="110"/>
                      </a:lnTo>
                      <a:lnTo>
                        <a:pt x="108" y="173"/>
                      </a:lnTo>
                      <a:lnTo>
                        <a:pt x="89" y="182"/>
                      </a:lnTo>
                      <a:lnTo>
                        <a:pt x="74" y="131"/>
                      </a:lnTo>
                      <a:lnTo>
                        <a:pt x="70" y="180"/>
                      </a:lnTo>
                      <a:lnTo>
                        <a:pt x="53" y="180"/>
                      </a:lnTo>
                      <a:lnTo>
                        <a:pt x="40" y="150"/>
                      </a:lnTo>
                      <a:lnTo>
                        <a:pt x="0" y="12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5" name="Freeform 163"/>
                <p:cNvSpPr>
                  <a:spLocks/>
                </p:cNvSpPr>
                <p:nvPr/>
              </p:nvSpPr>
              <p:spPr bwMode="auto">
                <a:xfrm>
                  <a:off x="1154" y="2653"/>
                  <a:ext cx="49" cy="130"/>
                </a:xfrm>
                <a:custGeom>
                  <a:avLst/>
                  <a:gdLst>
                    <a:gd name="T0" fmla="*/ 70 w 97"/>
                    <a:gd name="T1" fmla="*/ 0 h 260"/>
                    <a:gd name="T2" fmla="*/ 76 w 97"/>
                    <a:gd name="T3" fmla="*/ 38 h 260"/>
                    <a:gd name="T4" fmla="*/ 78 w 97"/>
                    <a:gd name="T5" fmla="*/ 58 h 260"/>
                    <a:gd name="T6" fmla="*/ 85 w 97"/>
                    <a:gd name="T7" fmla="*/ 77 h 260"/>
                    <a:gd name="T8" fmla="*/ 59 w 97"/>
                    <a:gd name="T9" fmla="*/ 55 h 260"/>
                    <a:gd name="T10" fmla="*/ 76 w 97"/>
                    <a:gd name="T11" fmla="*/ 87 h 260"/>
                    <a:gd name="T12" fmla="*/ 68 w 97"/>
                    <a:gd name="T13" fmla="*/ 110 h 260"/>
                    <a:gd name="T14" fmla="*/ 85 w 97"/>
                    <a:gd name="T15" fmla="*/ 148 h 260"/>
                    <a:gd name="T16" fmla="*/ 70 w 97"/>
                    <a:gd name="T17" fmla="*/ 144 h 260"/>
                    <a:gd name="T18" fmla="*/ 85 w 97"/>
                    <a:gd name="T19" fmla="*/ 167 h 260"/>
                    <a:gd name="T20" fmla="*/ 70 w 97"/>
                    <a:gd name="T21" fmla="*/ 165 h 260"/>
                    <a:gd name="T22" fmla="*/ 89 w 97"/>
                    <a:gd name="T23" fmla="*/ 186 h 260"/>
                    <a:gd name="T24" fmla="*/ 97 w 97"/>
                    <a:gd name="T25" fmla="*/ 218 h 260"/>
                    <a:gd name="T26" fmla="*/ 51 w 97"/>
                    <a:gd name="T27" fmla="*/ 212 h 260"/>
                    <a:gd name="T28" fmla="*/ 61 w 97"/>
                    <a:gd name="T29" fmla="*/ 260 h 260"/>
                    <a:gd name="T30" fmla="*/ 38 w 97"/>
                    <a:gd name="T31" fmla="*/ 192 h 260"/>
                    <a:gd name="T32" fmla="*/ 11 w 97"/>
                    <a:gd name="T33" fmla="*/ 144 h 260"/>
                    <a:gd name="T34" fmla="*/ 0 w 97"/>
                    <a:gd name="T35" fmla="*/ 138 h 260"/>
                    <a:gd name="T36" fmla="*/ 0 w 97"/>
                    <a:gd name="T37" fmla="*/ 127 h 260"/>
                    <a:gd name="T38" fmla="*/ 36 w 97"/>
                    <a:gd name="T39" fmla="*/ 72 h 260"/>
                    <a:gd name="T40" fmla="*/ 53 w 97"/>
                    <a:gd name="T41" fmla="*/ 38 h 260"/>
                    <a:gd name="T42" fmla="*/ 63 w 97"/>
                    <a:gd name="T43" fmla="*/ 1 h 260"/>
                    <a:gd name="T44" fmla="*/ 70 w 97"/>
                    <a:gd name="T45" fmla="*/ 0 h 260"/>
                    <a:gd name="T46" fmla="*/ 70 w 97"/>
                    <a:gd name="T47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7" h="260">
                      <a:moveTo>
                        <a:pt x="70" y="0"/>
                      </a:moveTo>
                      <a:lnTo>
                        <a:pt x="76" y="38"/>
                      </a:lnTo>
                      <a:lnTo>
                        <a:pt x="78" y="58"/>
                      </a:lnTo>
                      <a:lnTo>
                        <a:pt x="85" y="77"/>
                      </a:lnTo>
                      <a:lnTo>
                        <a:pt x="59" y="55"/>
                      </a:lnTo>
                      <a:lnTo>
                        <a:pt x="76" y="87"/>
                      </a:lnTo>
                      <a:lnTo>
                        <a:pt x="68" y="110"/>
                      </a:lnTo>
                      <a:lnTo>
                        <a:pt x="85" y="148"/>
                      </a:lnTo>
                      <a:lnTo>
                        <a:pt x="70" y="144"/>
                      </a:lnTo>
                      <a:lnTo>
                        <a:pt x="85" y="167"/>
                      </a:lnTo>
                      <a:lnTo>
                        <a:pt x="70" y="165"/>
                      </a:lnTo>
                      <a:lnTo>
                        <a:pt x="89" y="186"/>
                      </a:lnTo>
                      <a:lnTo>
                        <a:pt x="97" y="218"/>
                      </a:lnTo>
                      <a:lnTo>
                        <a:pt x="51" y="212"/>
                      </a:lnTo>
                      <a:lnTo>
                        <a:pt x="61" y="260"/>
                      </a:lnTo>
                      <a:lnTo>
                        <a:pt x="38" y="192"/>
                      </a:lnTo>
                      <a:lnTo>
                        <a:pt x="11" y="144"/>
                      </a:lnTo>
                      <a:lnTo>
                        <a:pt x="0" y="138"/>
                      </a:lnTo>
                      <a:lnTo>
                        <a:pt x="0" y="127"/>
                      </a:lnTo>
                      <a:lnTo>
                        <a:pt x="36" y="72"/>
                      </a:lnTo>
                      <a:lnTo>
                        <a:pt x="53" y="38"/>
                      </a:lnTo>
                      <a:lnTo>
                        <a:pt x="6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6" name="Freeform 164"/>
                <p:cNvSpPr>
                  <a:spLocks/>
                </p:cNvSpPr>
                <p:nvPr/>
              </p:nvSpPr>
              <p:spPr bwMode="auto">
                <a:xfrm>
                  <a:off x="816" y="2756"/>
                  <a:ext cx="169" cy="148"/>
                </a:xfrm>
                <a:custGeom>
                  <a:avLst/>
                  <a:gdLst>
                    <a:gd name="T0" fmla="*/ 327 w 338"/>
                    <a:gd name="T1" fmla="*/ 0 h 296"/>
                    <a:gd name="T2" fmla="*/ 278 w 338"/>
                    <a:gd name="T3" fmla="*/ 23 h 296"/>
                    <a:gd name="T4" fmla="*/ 196 w 338"/>
                    <a:gd name="T5" fmla="*/ 45 h 296"/>
                    <a:gd name="T6" fmla="*/ 118 w 338"/>
                    <a:gd name="T7" fmla="*/ 87 h 296"/>
                    <a:gd name="T8" fmla="*/ 32 w 338"/>
                    <a:gd name="T9" fmla="*/ 146 h 296"/>
                    <a:gd name="T10" fmla="*/ 4 w 338"/>
                    <a:gd name="T11" fmla="*/ 188 h 296"/>
                    <a:gd name="T12" fmla="*/ 0 w 338"/>
                    <a:gd name="T13" fmla="*/ 296 h 296"/>
                    <a:gd name="T14" fmla="*/ 11 w 338"/>
                    <a:gd name="T15" fmla="*/ 188 h 296"/>
                    <a:gd name="T16" fmla="*/ 32 w 338"/>
                    <a:gd name="T17" fmla="*/ 158 h 296"/>
                    <a:gd name="T18" fmla="*/ 95 w 338"/>
                    <a:gd name="T19" fmla="*/ 108 h 296"/>
                    <a:gd name="T20" fmla="*/ 179 w 338"/>
                    <a:gd name="T21" fmla="*/ 61 h 296"/>
                    <a:gd name="T22" fmla="*/ 260 w 338"/>
                    <a:gd name="T23" fmla="*/ 34 h 296"/>
                    <a:gd name="T24" fmla="*/ 306 w 338"/>
                    <a:gd name="T25" fmla="*/ 19 h 296"/>
                    <a:gd name="T26" fmla="*/ 338 w 338"/>
                    <a:gd name="T27" fmla="*/ 0 h 296"/>
                    <a:gd name="T28" fmla="*/ 327 w 338"/>
                    <a:gd name="T29" fmla="*/ 0 h 296"/>
                    <a:gd name="T30" fmla="*/ 327 w 338"/>
                    <a:gd name="T31" fmla="*/ 0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8" h="296">
                      <a:moveTo>
                        <a:pt x="327" y="0"/>
                      </a:moveTo>
                      <a:lnTo>
                        <a:pt x="278" y="23"/>
                      </a:lnTo>
                      <a:lnTo>
                        <a:pt x="196" y="45"/>
                      </a:lnTo>
                      <a:lnTo>
                        <a:pt x="118" y="87"/>
                      </a:lnTo>
                      <a:lnTo>
                        <a:pt x="32" y="146"/>
                      </a:lnTo>
                      <a:lnTo>
                        <a:pt x="4" y="188"/>
                      </a:lnTo>
                      <a:lnTo>
                        <a:pt x="0" y="296"/>
                      </a:lnTo>
                      <a:lnTo>
                        <a:pt x="11" y="188"/>
                      </a:lnTo>
                      <a:lnTo>
                        <a:pt x="32" y="158"/>
                      </a:lnTo>
                      <a:lnTo>
                        <a:pt x="95" y="108"/>
                      </a:lnTo>
                      <a:lnTo>
                        <a:pt x="179" y="61"/>
                      </a:lnTo>
                      <a:lnTo>
                        <a:pt x="260" y="34"/>
                      </a:lnTo>
                      <a:lnTo>
                        <a:pt x="306" y="19"/>
                      </a:lnTo>
                      <a:lnTo>
                        <a:pt x="338" y="0"/>
                      </a:lnTo>
                      <a:lnTo>
                        <a:pt x="327" y="0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7" name="Freeform 165"/>
                <p:cNvSpPr>
                  <a:spLocks/>
                </p:cNvSpPr>
                <p:nvPr/>
              </p:nvSpPr>
              <p:spPr bwMode="auto">
                <a:xfrm>
                  <a:off x="1208" y="2764"/>
                  <a:ext cx="139" cy="46"/>
                </a:xfrm>
                <a:custGeom>
                  <a:avLst/>
                  <a:gdLst>
                    <a:gd name="T0" fmla="*/ 0 w 280"/>
                    <a:gd name="T1" fmla="*/ 0 h 93"/>
                    <a:gd name="T2" fmla="*/ 130 w 280"/>
                    <a:gd name="T3" fmla="*/ 27 h 93"/>
                    <a:gd name="T4" fmla="*/ 198 w 280"/>
                    <a:gd name="T5" fmla="*/ 49 h 93"/>
                    <a:gd name="T6" fmla="*/ 240 w 280"/>
                    <a:gd name="T7" fmla="*/ 82 h 93"/>
                    <a:gd name="T8" fmla="*/ 261 w 280"/>
                    <a:gd name="T9" fmla="*/ 84 h 93"/>
                    <a:gd name="T10" fmla="*/ 268 w 280"/>
                    <a:gd name="T11" fmla="*/ 93 h 93"/>
                    <a:gd name="T12" fmla="*/ 280 w 280"/>
                    <a:gd name="T13" fmla="*/ 82 h 93"/>
                    <a:gd name="T14" fmla="*/ 257 w 280"/>
                    <a:gd name="T15" fmla="*/ 74 h 93"/>
                    <a:gd name="T16" fmla="*/ 236 w 280"/>
                    <a:gd name="T17" fmla="*/ 67 h 93"/>
                    <a:gd name="T18" fmla="*/ 190 w 280"/>
                    <a:gd name="T19" fmla="*/ 34 h 93"/>
                    <a:gd name="T20" fmla="*/ 109 w 280"/>
                    <a:gd name="T21" fmla="*/ 15 h 93"/>
                    <a:gd name="T22" fmla="*/ 0 w 280"/>
                    <a:gd name="T23" fmla="*/ 0 h 93"/>
                    <a:gd name="T24" fmla="*/ 0 w 280"/>
                    <a:gd name="T2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0" h="93">
                      <a:moveTo>
                        <a:pt x="0" y="0"/>
                      </a:moveTo>
                      <a:lnTo>
                        <a:pt x="130" y="27"/>
                      </a:lnTo>
                      <a:lnTo>
                        <a:pt x="198" y="49"/>
                      </a:lnTo>
                      <a:lnTo>
                        <a:pt x="240" y="82"/>
                      </a:lnTo>
                      <a:lnTo>
                        <a:pt x="261" y="84"/>
                      </a:lnTo>
                      <a:lnTo>
                        <a:pt x="268" y="93"/>
                      </a:lnTo>
                      <a:lnTo>
                        <a:pt x="280" y="82"/>
                      </a:lnTo>
                      <a:lnTo>
                        <a:pt x="257" y="74"/>
                      </a:lnTo>
                      <a:lnTo>
                        <a:pt x="236" y="67"/>
                      </a:lnTo>
                      <a:lnTo>
                        <a:pt x="190" y="34"/>
                      </a:lnTo>
                      <a:lnTo>
                        <a:pt x="109" y="1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8" name="Freeform 166"/>
                <p:cNvSpPr>
                  <a:spLocks/>
                </p:cNvSpPr>
                <p:nvPr/>
              </p:nvSpPr>
              <p:spPr bwMode="auto">
                <a:xfrm>
                  <a:off x="1017" y="2772"/>
                  <a:ext cx="15" cy="43"/>
                </a:xfrm>
                <a:custGeom>
                  <a:avLst/>
                  <a:gdLst>
                    <a:gd name="T0" fmla="*/ 0 w 31"/>
                    <a:gd name="T1" fmla="*/ 21 h 86"/>
                    <a:gd name="T2" fmla="*/ 31 w 31"/>
                    <a:gd name="T3" fmla="*/ 86 h 86"/>
                    <a:gd name="T4" fmla="*/ 6 w 31"/>
                    <a:gd name="T5" fmla="*/ 0 h 86"/>
                    <a:gd name="T6" fmla="*/ 0 w 31"/>
                    <a:gd name="T7" fmla="*/ 21 h 86"/>
                    <a:gd name="T8" fmla="*/ 0 w 31"/>
                    <a:gd name="T9" fmla="*/ 2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86">
                      <a:moveTo>
                        <a:pt x="0" y="21"/>
                      </a:moveTo>
                      <a:lnTo>
                        <a:pt x="31" y="86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99" name="Freeform 167"/>
                <p:cNvSpPr>
                  <a:spLocks/>
                </p:cNvSpPr>
                <p:nvPr/>
              </p:nvSpPr>
              <p:spPr bwMode="auto">
                <a:xfrm>
                  <a:off x="818" y="2943"/>
                  <a:ext cx="32" cy="556"/>
                </a:xfrm>
                <a:custGeom>
                  <a:avLst/>
                  <a:gdLst>
                    <a:gd name="T0" fmla="*/ 0 w 64"/>
                    <a:gd name="T1" fmla="*/ 0 h 1112"/>
                    <a:gd name="T2" fmla="*/ 21 w 64"/>
                    <a:gd name="T3" fmla="*/ 173 h 1112"/>
                    <a:gd name="T4" fmla="*/ 21 w 64"/>
                    <a:gd name="T5" fmla="*/ 284 h 1112"/>
                    <a:gd name="T6" fmla="*/ 38 w 64"/>
                    <a:gd name="T7" fmla="*/ 481 h 1112"/>
                    <a:gd name="T8" fmla="*/ 38 w 64"/>
                    <a:gd name="T9" fmla="*/ 624 h 1112"/>
                    <a:gd name="T10" fmla="*/ 44 w 64"/>
                    <a:gd name="T11" fmla="*/ 867 h 1112"/>
                    <a:gd name="T12" fmla="*/ 64 w 64"/>
                    <a:gd name="T13" fmla="*/ 1112 h 1112"/>
                    <a:gd name="T14" fmla="*/ 38 w 64"/>
                    <a:gd name="T15" fmla="*/ 880 h 1112"/>
                    <a:gd name="T16" fmla="*/ 25 w 64"/>
                    <a:gd name="T17" fmla="*/ 648 h 1112"/>
                    <a:gd name="T18" fmla="*/ 25 w 64"/>
                    <a:gd name="T19" fmla="*/ 481 h 1112"/>
                    <a:gd name="T20" fmla="*/ 9 w 64"/>
                    <a:gd name="T21" fmla="*/ 335 h 1112"/>
                    <a:gd name="T22" fmla="*/ 4 w 64"/>
                    <a:gd name="T23" fmla="*/ 112 h 1112"/>
                    <a:gd name="T24" fmla="*/ 0 w 64"/>
                    <a:gd name="T25" fmla="*/ 0 h 1112"/>
                    <a:gd name="T26" fmla="*/ 0 w 64"/>
                    <a:gd name="T27" fmla="*/ 0 h 1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" h="1112">
                      <a:moveTo>
                        <a:pt x="0" y="0"/>
                      </a:moveTo>
                      <a:lnTo>
                        <a:pt x="21" y="173"/>
                      </a:lnTo>
                      <a:lnTo>
                        <a:pt x="21" y="284"/>
                      </a:lnTo>
                      <a:lnTo>
                        <a:pt x="38" y="481"/>
                      </a:lnTo>
                      <a:lnTo>
                        <a:pt x="38" y="624"/>
                      </a:lnTo>
                      <a:lnTo>
                        <a:pt x="44" y="867"/>
                      </a:lnTo>
                      <a:lnTo>
                        <a:pt x="64" y="1112"/>
                      </a:lnTo>
                      <a:lnTo>
                        <a:pt x="38" y="880"/>
                      </a:lnTo>
                      <a:lnTo>
                        <a:pt x="25" y="648"/>
                      </a:lnTo>
                      <a:lnTo>
                        <a:pt x="25" y="481"/>
                      </a:lnTo>
                      <a:lnTo>
                        <a:pt x="9" y="335"/>
                      </a:lnTo>
                      <a:lnTo>
                        <a:pt x="4" y="1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0" name="Freeform 168"/>
                <p:cNvSpPr>
                  <a:spLocks/>
                </p:cNvSpPr>
                <p:nvPr/>
              </p:nvSpPr>
              <p:spPr bwMode="auto">
                <a:xfrm>
                  <a:off x="902" y="2916"/>
                  <a:ext cx="41" cy="116"/>
                </a:xfrm>
                <a:custGeom>
                  <a:avLst/>
                  <a:gdLst>
                    <a:gd name="T0" fmla="*/ 0 w 82"/>
                    <a:gd name="T1" fmla="*/ 0 h 234"/>
                    <a:gd name="T2" fmla="*/ 51 w 82"/>
                    <a:gd name="T3" fmla="*/ 150 h 234"/>
                    <a:gd name="T4" fmla="*/ 53 w 82"/>
                    <a:gd name="T5" fmla="*/ 234 h 234"/>
                    <a:gd name="T6" fmla="*/ 80 w 82"/>
                    <a:gd name="T7" fmla="*/ 126 h 234"/>
                    <a:gd name="T8" fmla="*/ 82 w 82"/>
                    <a:gd name="T9" fmla="*/ 65 h 234"/>
                    <a:gd name="T10" fmla="*/ 63 w 82"/>
                    <a:gd name="T11" fmla="*/ 131 h 234"/>
                    <a:gd name="T12" fmla="*/ 0 w 82"/>
                    <a:gd name="T13" fmla="*/ 0 h 234"/>
                    <a:gd name="T14" fmla="*/ 0 w 82"/>
                    <a:gd name="T15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2" h="234">
                      <a:moveTo>
                        <a:pt x="0" y="0"/>
                      </a:moveTo>
                      <a:lnTo>
                        <a:pt x="51" y="150"/>
                      </a:lnTo>
                      <a:lnTo>
                        <a:pt x="53" y="234"/>
                      </a:lnTo>
                      <a:lnTo>
                        <a:pt x="80" y="126"/>
                      </a:lnTo>
                      <a:lnTo>
                        <a:pt x="82" y="65"/>
                      </a:lnTo>
                      <a:lnTo>
                        <a:pt x="63" y="13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1" name="Freeform 169"/>
                <p:cNvSpPr>
                  <a:spLocks/>
                </p:cNvSpPr>
                <p:nvPr/>
              </p:nvSpPr>
              <p:spPr bwMode="auto">
                <a:xfrm>
                  <a:off x="926" y="3047"/>
                  <a:ext cx="43" cy="345"/>
                </a:xfrm>
                <a:custGeom>
                  <a:avLst/>
                  <a:gdLst>
                    <a:gd name="T0" fmla="*/ 1 w 85"/>
                    <a:gd name="T1" fmla="*/ 0 h 690"/>
                    <a:gd name="T2" fmla="*/ 7 w 85"/>
                    <a:gd name="T3" fmla="*/ 77 h 690"/>
                    <a:gd name="T4" fmla="*/ 66 w 85"/>
                    <a:gd name="T5" fmla="*/ 254 h 690"/>
                    <a:gd name="T6" fmla="*/ 85 w 85"/>
                    <a:gd name="T7" fmla="*/ 342 h 690"/>
                    <a:gd name="T8" fmla="*/ 49 w 85"/>
                    <a:gd name="T9" fmla="*/ 247 h 690"/>
                    <a:gd name="T10" fmla="*/ 62 w 85"/>
                    <a:gd name="T11" fmla="*/ 391 h 690"/>
                    <a:gd name="T12" fmla="*/ 38 w 85"/>
                    <a:gd name="T13" fmla="*/ 524 h 690"/>
                    <a:gd name="T14" fmla="*/ 32 w 85"/>
                    <a:gd name="T15" fmla="*/ 690 h 690"/>
                    <a:gd name="T16" fmla="*/ 30 w 85"/>
                    <a:gd name="T17" fmla="*/ 492 h 690"/>
                    <a:gd name="T18" fmla="*/ 28 w 85"/>
                    <a:gd name="T19" fmla="*/ 285 h 690"/>
                    <a:gd name="T20" fmla="*/ 28 w 85"/>
                    <a:gd name="T21" fmla="*/ 174 h 690"/>
                    <a:gd name="T22" fmla="*/ 0 w 85"/>
                    <a:gd name="T23" fmla="*/ 66 h 690"/>
                    <a:gd name="T24" fmla="*/ 1 w 85"/>
                    <a:gd name="T25" fmla="*/ 0 h 690"/>
                    <a:gd name="T26" fmla="*/ 1 w 85"/>
                    <a:gd name="T27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5" h="690">
                      <a:moveTo>
                        <a:pt x="1" y="0"/>
                      </a:moveTo>
                      <a:lnTo>
                        <a:pt x="7" y="77"/>
                      </a:lnTo>
                      <a:lnTo>
                        <a:pt x="66" y="254"/>
                      </a:lnTo>
                      <a:lnTo>
                        <a:pt x="85" y="342"/>
                      </a:lnTo>
                      <a:lnTo>
                        <a:pt x="49" y="247"/>
                      </a:lnTo>
                      <a:lnTo>
                        <a:pt x="62" y="391"/>
                      </a:lnTo>
                      <a:lnTo>
                        <a:pt x="38" y="524"/>
                      </a:lnTo>
                      <a:lnTo>
                        <a:pt x="32" y="690"/>
                      </a:lnTo>
                      <a:lnTo>
                        <a:pt x="30" y="492"/>
                      </a:lnTo>
                      <a:lnTo>
                        <a:pt x="28" y="285"/>
                      </a:lnTo>
                      <a:lnTo>
                        <a:pt x="28" y="174"/>
                      </a:lnTo>
                      <a:lnTo>
                        <a:pt x="0" y="66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2" name="Freeform 170"/>
                <p:cNvSpPr>
                  <a:spLocks/>
                </p:cNvSpPr>
                <p:nvPr/>
              </p:nvSpPr>
              <p:spPr bwMode="auto">
                <a:xfrm>
                  <a:off x="966" y="3135"/>
                  <a:ext cx="18" cy="65"/>
                </a:xfrm>
                <a:custGeom>
                  <a:avLst/>
                  <a:gdLst>
                    <a:gd name="T0" fmla="*/ 0 w 36"/>
                    <a:gd name="T1" fmla="*/ 0 h 130"/>
                    <a:gd name="T2" fmla="*/ 8 w 36"/>
                    <a:gd name="T3" fmla="*/ 61 h 130"/>
                    <a:gd name="T4" fmla="*/ 36 w 36"/>
                    <a:gd name="T5" fmla="*/ 130 h 130"/>
                    <a:gd name="T6" fmla="*/ 21 w 36"/>
                    <a:gd name="T7" fmla="*/ 54 h 130"/>
                    <a:gd name="T8" fmla="*/ 0 w 36"/>
                    <a:gd name="T9" fmla="*/ 0 h 130"/>
                    <a:gd name="T10" fmla="*/ 0 w 36"/>
                    <a:gd name="T11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30">
                      <a:moveTo>
                        <a:pt x="0" y="0"/>
                      </a:moveTo>
                      <a:lnTo>
                        <a:pt x="8" y="61"/>
                      </a:lnTo>
                      <a:lnTo>
                        <a:pt x="36" y="130"/>
                      </a:lnTo>
                      <a:lnTo>
                        <a:pt x="21" y="5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3" name="Freeform 171"/>
                <p:cNvSpPr>
                  <a:spLocks/>
                </p:cNvSpPr>
                <p:nvPr/>
              </p:nvSpPr>
              <p:spPr bwMode="auto">
                <a:xfrm>
                  <a:off x="984" y="3102"/>
                  <a:ext cx="19" cy="122"/>
                </a:xfrm>
                <a:custGeom>
                  <a:avLst/>
                  <a:gdLst>
                    <a:gd name="T0" fmla="*/ 0 w 39"/>
                    <a:gd name="T1" fmla="*/ 0 h 245"/>
                    <a:gd name="T2" fmla="*/ 4 w 39"/>
                    <a:gd name="T3" fmla="*/ 57 h 245"/>
                    <a:gd name="T4" fmla="*/ 31 w 39"/>
                    <a:gd name="T5" fmla="*/ 159 h 245"/>
                    <a:gd name="T6" fmla="*/ 37 w 39"/>
                    <a:gd name="T7" fmla="*/ 245 h 245"/>
                    <a:gd name="T8" fmla="*/ 39 w 39"/>
                    <a:gd name="T9" fmla="*/ 167 h 245"/>
                    <a:gd name="T10" fmla="*/ 21 w 39"/>
                    <a:gd name="T11" fmla="*/ 38 h 245"/>
                    <a:gd name="T12" fmla="*/ 0 w 39"/>
                    <a:gd name="T13" fmla="*/ 0 h 245"/>
                    <a:gd name="T14" fmla="*/ 0 w 39"/>
                    <a:gd name="T15" fmla="*/ 0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245">
                      <a:moveTo>
                        <a:pt x="0" y="0"/>
                      </a:moveTo>
                      <a:lnTo>
                        <a:pt x="4" y="57"/>
                      </a:lnTo>
                      <a:lnTo>
                        <a:pt x="31" y="159"/>
                      </a:lnTo>
                      <a:lnTo>
                        <a:pt x="37" y="245"/>
                      </a:lnTo>
                      <a:lnTo>
                        <a:pt x="39" y="167"/>
                      </a:lnTo>
                      <a:lnTo>
                        <a:pt x="21" y="3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4" name="Freeform 172"/>
                <p:cNvSpPr>
                  <a:spLocks/>
                </p:cNvSpPr>
                <p:nvPr/>
              </p:nvSpPr>
              <p:spPr bwMode="auto">
                <a:xfrm>
                  <a:off x="922" y="3400"/>
                  <a:ext cx="53" cy="219"/>
                </a:xfrm>
                <a:custGeom>
                  <a:avLst/>
                  <a:gdLst>
                    <a:gd name="T0" fmla="*/ 44 w 104"/>
                    <a:gd name="T1" fmla="*/ 0 h 437"/>
                    <a:gd name="T2" fmla="*/ 44 w 104"/>
                    <a:gd name="T3" fmla="*/ 60 h 437"/>
                    <a:gd name="T4" fmla="*/ 66 w 104"/>
                    <a:gd name="T5" fmla="*/ 180 h 437"/>
                    <a:gd name="T6" fmla="*/ 70 w 104"/>
                    <a:gd name="T7" fmla="*/ 230 h 437"/>
                    <a:gd name="T8" fmla="*/ 104 w 104"/>
                    <a:gd name="T9" fmla="*/ 346 h 437"/>
                    <a:gd name="T10" fmla="*/ 97 w 104"/>
                    <a:gd name="T11" fmla="*/ 437 h 437"/>
                    <a:gd name="T12" fmla="*/ 101 w 104"/>
                    <a:gd name="T13" fmla="*/ 347 h 437"/>
                    <a:gd name="T14" fmla="*/ 85 w 104"/>
                    <a:gd name="T15" fmla="*/ 300 h 437"/>
                    <a:gd name="T16" fmla="*/ 68 w 104"/>
                    <a:gd name="T17" fmla="*/ 290 h 437"/>
                    <a:gd name="T18" fmla="*/ 68 w 104"/>
                    <a:gd name="T19" fmla="*/ 315 h 437"/>
                    <a:gd name="T20" fmla="*/ 65 w 104"/>
                    <a:gd name="T21" fmla="*/ 359 h 437"/>
                    <a:gd name="T22" fmla="*/ 55 w 104"/>
                    <a:gd name="T23" fmla="*/ 387 h 437"/>
                    <a:gd name="T24" fmla="*/ 59 w 104"/>
                    <a:gd name="T25" fmla="*/ 355 h 437"/>
                    <a:gd name="T26" fmla="*/ 65 w 104"/>
                    <a:gd name="T27" fmla="*/ 323 h 437"/>
                    <a:gd name="T28" fmla="*/ 63 w 104"/>
                    <a:gd name="T29" fmla="*/ 271 h 437"/>
                    <a:gd name="T30" fmla="*/ 63 w 104"/>
                    <a:gd name="T31" fmla="*/ 245 h 437"/>
                    <a:gd name="T32" fmla="*/ 51 w 104"/>
                    <a:gd name="T33" fmla="*/ 218 h 437"/>
                    <a:gd name="T34" fmla="*/ 0 w 104"/>
                    <a:gd name="T35" fmla="*/ 222 h 437"/>
                    <a:gd name="T36" fmla="*/ 59 w 104"/>
                    <a:gd name="T37" fmla="*/ 213 h 437"/>
                    <a:gd name="T38" fmla="*/ 59 w 104"/>
                    <a:gd name="T39" fmla="*/ 199 h 437"/>
                    <a:gd name="T40" fmla="*/ 44 w 104"/>
                    <a:gd name="T41" fmla="*/ 85 h 437"/>
                    <a:gd name="T42" fmla="*/ 40 w 104"/>
                    <a:gd name="T43" fmla="*/ 43 h 437"/>
                    <a:gd name="T44" fmla="*/ 44 w 104"/>
                    <a:gd name="T45" fmla="*/ 0 h 437"/>
                    <a:gd name="T46" fmla="*/ 44 w 104"/>
                    <a:gd name="T47" fmla="*/ 0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4" h="437">
                      <a:moveTo>
                        <a:pt x="44" y="0"/>
                      </a:moveTo>
                      <a:lnTo>
                        <a:pt x="44" y="60"/>
                      </a:lnTo>
                      <a:lnTo>
                        <a:pt x="66" y="180"/>
                      </a:lnTo>
                      <a:lnTo>
                        <a:pt x="70" y="230"/>
                      </a:lnTo>
                      <a:lnTo>
                        <a:pt x="104" y="346"/>
                      </a:lnTo>
                      <a:lnTo>
                        <a:pt x="97" y="437"/>
                      </a:lnTo>
                      <a:lnTo>
                        <a:pt x="101" y="347"/>
                      </a:lnTo>
                      <a:lnTo>
                        <a:pt x="85" y="300"/>
                      </a:lnTo>
                      <a:lnTo>
                        <a:pt x="68" y="290"/>
                      </a:lnTo>
                      <a:lnTo>
                        <a:pt x="68" y="315"/>
                      </a:lnTo>
                      <a:lnTo>
                        <a:pt x="65" y="359"/>
                      </a:lnTo>
                      <a:lnTo>
                        <a:pt x="55" y="387"/>
                      </a:lnTo>
                      <a:lnTo>
                        <a:pt x="59" y="355"/>
                      </a:lnTo>
                      <a:lnTo>
                        <a:pt x="65" y="323"/>
                      </a:lnTo>
                      <a:lnTo>
                        <a:pt x="63" y="271"/>
                      </a:lnTo>
                      <a:lnTo>
                        <a:pt x="63" y="245"/>
                      </a:lnTo>
                      <a:lnTo>
                        <a:pt x="51" y="218"/>
                      </a:lnTo>
                      <a:lnTo>
                        <a:pt x="0" y="222"/>
                      </a:lnTo>
                      <a:lnTo>
                        <a:pt x="59" y="213"/>
                      </a:lnTo>
                      <a:lnTo>
                        <a:pt x="59" y="199"/>
                      </a:lnTo>
                      <a:lnTo>
                        <a:pt x="44" y="85"/>
                      </a:lnTo>
                      <a:lnTo>
                        <a:pt x="40" y="43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5" name="Freeform 173"/>
                <p:cNvSpPr>
                  <a:spLocks/>
                </p:cNvSpPr>
                <p:nvPr/>
              </p:nvSpPr>
              <p:spPr bwMode="auto">
                <a:xfrm>
                  <a:off x="848" y="3508"/>
                  <a:ext cx="91" cy="130"/>
                </a:xfrm>
                <a:custGeom>
                  <a:avLst/>
                  <a:gdLst>
                    <a:gd name="T0" fmla="*/ 137 w 180"/>
                    <a:gd name="T1" fmla="*/ 8 h 261"/>
                    <a:gd name="T2" fmla="*/ 47 w 180"/>
                    <a:gd name="T3" fmla="*/ 19 h 261"/>
                    <a:gd name="T4" fmla="*/ 17 w 180"/>
                    <a:gd name="T5" fmla="*/ 27 h 261"/>
                    <a:gd name="T6" fmla="*/ 28 w 180"/>
                    <a:gd name="T7" fmla="*/ 31 h 261"/>
                    <a:gd name="T8" fmla="*/ 3 w 180"/>
                    <a:gd name="T9" fmla="*/ 33 h 261"/>
                    <a:gd name="T10" fmla="*/ 0 w 180"/>
                    <a:gd name="T11" fmla="*/ 0 h 261"/>
                    <a:gd name="T12" fmla="*/ 0 w 180"/>
                    <a:gd name="T13" fmla="*/ 37 h 261"/>
                    <a:gd name="T14" fmla="*/ 28 w 180"/>
                    <a:gd name="T15" fmla="*/ 40 h 261"/>
                    <a:gd name="T16" fmla="*/ 28 w 180"/>
                    <a:gd name="T17" fmla="*/ 61 h 261"/>
                    <a:gd name="T18" fmla="*/ 41 w 180"/>
                    <a:gd name="T19" fmla="*/ 86 h 261"/>
                    <a:gd name="T20" fmla="*/ 64 w 180"/>
                    <a:gd name="T21" fmla="*/ 173 h 261"/>
                    <a:gd name="T22" fmla="*/ 91 w 180"/>
                    <a:gd name="T23" fmla="*/ 202 h 261"/>
                    <a:gd name="T24" fmla="*/ 123 w 180"/>
                    <a:gd name="T25" fmla="*/ 230 h 261"/>
                    <a:gd name="T26" fmla="*/ 150 w 180"/>
                    <a:gd name="T27" fmla="*/ 238 h 261"/>
                    <a:gd name="T28" fmla="*/ 165 w 180"/>
                    <a:gd name="T29" fmla="*/ 242 h 261"/>
                    <a:gd name="T30" fmla="*/ 180 w 180"/>
                    <a:gd name="T31" fmla="*/ 261 h 261"/>
                    <a:gd name="T32" fmla="*/ 167 w 180"/>
                    <a:gd name="T33" fmla="*/ 238 h 261"/>
                    <a:gd name="T34" fmla="*/ 144 w 180"/>
                    <a:gd name="T35" fmla="*/ 215 h 261"/>
                    <a:gd name="T36" fmla="*/ 118 w 180"/>
                    <a:gd name="T37" fmla="*/ 183 h 261"/>
                    <a:gd name="T38" fmla="*/ 95 w 180"/>
                    <a:gd name="T39" fmla="*/ 118 h 261"/>
                    <a:gd name="T40" fmla="*/ 93 w 180"/>
                    <a:gd name="T41" fmla="*/ 86 h 261"/>
                    <a:gd name="T42" fmla="*/ 81 w 180"/>
                    <a:gd name="T43" fmla="*/ 78 h 261"/>
                    <a:gd name="T44" fmla="*/ 74 w 180"/>
                    <a:gd name="T45" fmla="*/ 65 h 261"/>
                    <a:gd name="T46" fmla="*/ 76 w 180"/>
                    <a:gd name="T47" fmla="*/ 84 h 261"/>
                    <a:gd name="T48" fmla="*/ 91 w 180"/>
                    <a:gd name="T49" fmla="*/ 118 h 261"/>
                    <a:gd name="T50" fmla="*/ 118 w 180"/>
                    <a:gd name="T51" fmla="*/ 192 h 261"/>
                    <a:gd name="T52" fmla="*/ 148 w 180"/>
                    <a:gd name="T53" fmla="*/ 230 h 261"/>
                    <a:gd name="T54" fmla="*/ 123 w 180"/>
                    <a:gd name="T55" fmla="*/ 225 h 261"/>
                    <a:gd name="T56" fmla="*/ 89 w 180"/>
                    <a:gd name="T57" fmla="*/ 194 h 261"/>
                    <a:gd name="T58" fmla="*/ 70 w 180"/>
                    <a:gd name="T59" fmla="*/ 170 h 261"/>
                    <a:gd name="T60" fmla="*/ 45 w 180"/>
                    <a:gd name="T61" fmla="*/ 90 h 261"/>
                    <a:gd name="T62" fmla="*/ 59 w 180"/>
                    <a:gd name="T63" fmla="*/ 105 h 261"/>
                    <a:gd name="T64" fmla="*/ 49 w 180"/>
                    <a:gd name="T65" fmla="*/ 82 h 261"/>
                    <a:gd name="T66" fmla="*/ 34 w 180"/>
                    <a:gd name="T67" fmla="*/ 63 h 261"/>
                    <a:gd name="T68" fmla="*/ 40 w 180"/>
                    <a:gd name="T69" fmla="*/ 31 h 261"/>
                    <a:gd name="T70" fmla="*/ 49 w 180"/>
                    <a:gd name="T71" fmla="*/ 54 h 261"/>
                    <a:gd name="T72" fmla="*/ 57 w 180"/>
                    <a:gd name="T73" fmla="*/ 25 h 261"/>
                    <a:gd name="T74" fmla="*/ 137 w 180"/>
                    <a:gd name="T75" fmla="*/ 8 h 261"/>
                    <a:gd name="T76" fmla="*/ 137 w 180"/>
                    <a:gd name="T77" fmla="*/ 8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0" h="261">
                      <a:moveTo>
                        <a:pt x="137" y="8"/>
                      </a:moveTo>
                      <a:lnTo>
                        <a:pt x="47" y="19"/>
                      </a:lnTo>
                      <a:lnTo>
                        <a:pt x="17" y="27"/>
                      </a:lnTo>
                      <a:lnTo>
                        <a:pt x="28" y="31"/>
                      </a:lnTo>
                      <a:lnTo>
                        <a:pt x="3" y="33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28" y="40"/>
                      </a:lnTo>
                      <a:lnTo>
                        <a:pt x="28" y="61"/>
                      </a:lnTo>
                      <a:lnTo>
                        <a:pt x="41" y="86"/>
                      </a:lnTo>
                      <a:lnTo>
                        <a:pt x="64" y="173"/>
                      </a:lnTo>
                      <a:lnTo>
                        <a:pt x="91" y="202"/>
                      </a:lnTo>
                      <a:lnTo>
                        <a:pt x="123" y="230"/>
                      </a:lnTo>
                      <a:lnTo>
                        <a:pt x="150" y="238"/>
                      </a:lnTo>
                      <a:lnTo>
                        <a:pt x="165" y="242"/>
                      </a:lnTo>
                      <a:lnTo>
                        <a:pt x="180" y="261"/>
                      </a:lnTo>
                      <a:lnTo>
                        <a:pt x="167" y="238"/>
                      </a:lnTo>
                      <a:lnTo>
                        <a:pt x="144" y="215"/>
                      </a:lnTo>
                      <a:lnTo>
                        <a:pt x="118" y="183"/>
                      </a:lnTo>
                      <a:lnTo>
                        <a:pt x="95" y="118"/>
                      </a:lnTo>
                      <a:lnTo>
                        <a:pt x="93" y="86"/>
                      </a:lnTo>
                      <a:lnTo>
                        <a:pt x="81" y="78"/>
                      </a:lnTo>
                      <a:lnTo>
                        <a:pt x="74" y="65"/>
                      </a:lnTo>
                      <a:lnTo>
                        <a:pt x="76" y="84"/>
                      </a:lnTo>
                      <a:lnTo>
                        <a:pt x="91" y="118"/>
                      </a:lnTo>
                      <a:lnTo>
                        <a:pt x="118" y="192"/>
                      </a:lnTo>
                      <a:lnTo>
                        <a:pt x="148" y="230"/>
                      </a:lnTo>
                      <a:lnTo>
                        <a:pt x="123" y="225"/>
                      </a:lnTo>
                      <a:lnTo>
                        <a:pt x="89" y="194"/>
                      </a:lnTo>
                      <a:lnTo>
                        <a:pt x="70" y="170"/>
                      </a:lnTo>
                      <a:lnTo>
                        <a:pt x="45" y="90"/>
                      </a:lnTo>
                      <a:lnTo>
                        <a:pt x="59" y="105"/>
                      </a:lnTo>
                      <a:lnTo>
                        <a:pt x="49" y="82"/>
                      </a:lnTo>
                      <a:lnTo>
                        <a:pt x="34" y="63"/>
                      </a:lnTo>
                      <a:lnTo>
                        <a:pt x="40" y="31"/>
                      </a:lnTo>
                      <a:lnTo>
                        <a:pt x="49" y="54"/>
                      </a:lnTo>
                      <a:lnTo>
                        <a:pt x="57" y="25"/>
                      </a:lnTo>
                      <a:lnTo>
                        <a:pt x="137" y="8"/>
                      </a:lnTo>
                      <a:lnTo>
                        <a:pt x="13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6" name="Freeform 174"/>
                <p:cNvSpPr>
                  <a:spLocks/>
                </p:cNvSpPr>
                <p:nvPr/>
              </p:nvSpPr>
              <p:spPr bwMode="auto">
                <a:xfrm>
                  <a:off x="920" y="3521"/>
                  <a:ext cx="27" cy="108"/>
                </a:xfrm>
                <a:custGeom>
                  <a:avLst/>
                  <a:gdLst>
                    <a:gd name="T0" fmla="*/ 17 w 55"/>
                    <a:gd name="T1" fmla="*/ 0 h 217"/>
                    <a:gd name="T2" fmla="*/ 14 w 55"/>
                    <a:gd name="T3" fmla="*/ 21 h 217"/>
                    <a:gd name="T4" fmla="*/ 6 w 55"/>
                    <a:gd name="T5" fmla="*/ 34 h 217"/>
                    <a:gd name="T6" fmla="*/ 0 w 55"/>
                    <a:gd name="T7" fmla="*/ 49 h 217"/>
                    <a:gd name="T8" fmla="*/ 6 w 55"/>
                    <a:gd name="T9" fmla="*/ 72 h 217"/>
                    <a:gd name="T10" fmla="*/ 4 w 55"/>
                    <a:gd name="T11" fmla="*/ 87 h 217"/>
                    <a:gd name="T12" fmla="*/ 15 w 55"/>
                    <a:gd name="T13" fmla="*/ 118 h 217"/>
                    <a:gd name="T14" fmla="*/ 15 w 55"/>
                    <a:gd name="T15" fmla="*/ 139 h 217"/>
                    <a:gd name="T16" fmla="*/ 29 w 55"/>
                    <a:gd name="T17" fmla="*/ 158 h 217"/>
                    <a:gd name="T18" fmla="*/ 33 w 55"/>
                    <a:gd name="T19" fmla="*/ 169 h 217"/>
                    <a:gd name="T20" fmla="*/ 34 w 55"/>
                    <a:gd name="T21" fmla="*/ 177 h 217"/>
                    <a:gd name="T22" fmla="*/ 48 w 55"/>
                    <a:gd name="T23" fmla="*/ 198 h 217"/>
                    <a:gd name="T24" fmla="*/ 53 w 55"/>
                    <a:gd name="T25" fmla="*/ 217 h 217"/>
                    <a:gd name="T26" fmla="*/ 55 w 55"/>
                    <a:gd name="T27" fmla="*/ 203 h 217"/>
                    <a:gd name="T28" fmla="*/ 44 w 55"/>
                    <a:gd name="T29" fmla="*/ 169 h 217"/>
                    <a:gd name="T30" fmla="*/ 33 w 55"/>
                    <a:gd name="T31" fmla="*/ 148 h 217"/>
                    <a:gd name="T32" fmla="*/ 27 w 55"/>
                    <a:gd name="T33" fmla="*/ 137 h 217"/>
                    <a:gd name="T34" fmla="*/ 44 w 55"/>
                    <a:gd name="T35" fmla="*/ 146 h 217"/>
                    <a:gd name="T36" fmla="*/ 55 w 55"/>
                    <a:gd name="T37" fmla="*/ 148 h 217"/>
                    <a:gd name="T38" fmla="*/ 40 w 55"/>
                    <a:gd name="T39" fmla="*/ 139 h 217"/>
                    <a:gd name="T40" fmla="*/ 31 w 55"/>
                    <a:gd name="T41" fmla="*/ 124 h 217"/>
                    <a:gd name="T42" fmla="*/ 25 w 55"/>
                    <a:gd name="T43" fmla="*/ 101 h 217"/>
                    <a:gd name="T44" fmla="*/ 21 w 55"/>
                    <a:gd name="T45" fmla="*/ 76 h 217"/>
                    <a:gd name="T46" fmla="*/ 25 w 55"/>
                    <a:gd name="T47" fmla="*/ 44 h 217"/>
                    <a:gd name="T48" fmla="*/ 25 w 55"/>
                    <a:gd name="T49" fmla="*/ 27 h 217"/>
                    <a:gd name="T50" fmla="*/ 19 w 55"/>
                    <a:gd name="T51" fmla="*/ 0 h 217"/>
                    <a:gd name="T52" fmla="*/ 17 w 55"/>
                    <a:gd name="T53" fmla="*/ 0 h 217"/>
                    <a:gd name="T54" fmla="*/ 17 w 55"/>
                    <a:gd name="T5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5" h="217">
                      <a:moveTo>
                        <a:pt x="17" y="0"/>
                      </a:moveTo>
                      <a:lnTo>
                        <a:pt x="14" y="21"/>
                      </a:lnTo>
                      <a:lnTo>
                        <a:pt x="6" y="34"/>
                      </a:lnTo>
                      <a:lnTo>
                        <a:pt x="0" y="49"/>
                      </a:lnTo>
                      <a:lnTo>
                        <a:pt x="6" y="72"/>
                      </a:lnTo>
                      <a:lnTo>
                        <a:pt x="4" y="87"/>
                      </a:lnTo>
                      <a:lnTo>
                        <a:pt x="15" y="118"/>
                      </a:lnTo>
                      <a:lnTo>
                        <a:pt x="15" y="139"/>
                      </a:lnTo>
                      <a:lnTo>
                        <a:pt x="29" y="158"/>
                      </a:lnTo>
                      <a:lnTo>
                        <a:pt x="33" y="169"/>
                      </a:lnTo>
                      <a:lnTo>
                        <a:pt x="34" y="177"/>
                      </a:lnTo>
                      <a:lnTo>
                        <a:pt x="48" y="198"/>
                      </a:lnTo>
                      <a:lnTo>
                        <a:pt x="53" y="217"/>
                      </a:lnTo>
                      <a:lnTo>
                        <a:pt x="55" y="203"/>
                      </a:lnTo>
                      <a:lnTo>
                        <a:pt x="44" y="169"/>
                      </a:lnTo>
                      <a:lnTo>
                        <a:pt x="33" y="148"/>
                      </a:lnTo>
                      <a:lnTo>
                        <a:pt x="27" y="137"/>
                      </a:lnTo>
                      <a:lnTo>
                        <a:pt x="44" y="146"/>
                      </a:lnTo>
                      <a:lnTo>
                        <a:pt x="55" y="148"/>
                      </a:lnTo>
                      <a:lnTo>
                        <a:pt x="40" y="139"/>
                      </a:lnTo>
                      <a:lnTo>
                        <a:pt x="31" y="124"/>
                      </a:lnTo>
                      <a:lnTo>
                        <a:pt x="25" y="101"/>
                      </a:lnTo>
                      <a:lnTo>
                        <a:pt x="21" y="76"/>
                      </a:lnTo>
                      <a:lnTo>
                        <a:pt x="25" y="44"/>
                      </a:lnTo>
                      <a:lnTo>
                        <a:pt x="25" y="27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7" name="Freeform 175"/>
                <p:cNvSpPr>
                  <a:spLocks/>
                </p:cNvSpPr>
                <p:nvPr/>
              </p:nvSpPr>
              <p:spPr bwMode="auto">
                <a:xfrm>
                  <a:off x="940" y="3571"/>
                  <a:ext cx="13" cy="13"/>
                </a:xfrm>
                <a:custGeom>
                  <a:avLst/>
                  <a:gdLst>
                    <a:gd name="T0" fmla="*/ 21 w 27"/>
                    <a:gd name="T1" fmla="*/ 5 h 24"/>
                    <a:gd name="T2" fmla="*/ 8 w 27"/>
                    <a:gd name="T3" fmla="*/ 5 h 24"/>
                    <a:gd name="T4" fmla="*/ 4 w 27"/>
                    <a:gd name="T5" fmla="*/ 11 h 24"/>
                    <a:gd name="T6" fmla="*/ 0 w 27"/>
                    <a:gd name="T7" fmla="*/ 24 h 24"/>
                    <a:gd name="T8" fmla="*/ 2 w 27"/>
                    <a:gd name="T9" fmla="*/ 9 h 24"/>
                    <a:gd name="T10" fmla="*/ 6 w 27"/>
                    <a:gd name="T11" fmla="*/ 4 h 24"/>
                    <a:gd name="T12" fmla="*/ 13 w 27"/>
                    <a:gd name="T13" fmla="*/ 0 h 24"/>
                    <a:gd name="T14" fmla="*/ 23 w 27"/>
                    <a:gd name="T15" fmla="*/ 0 h 24"/>
                    <a:gd name="T16" fmla="*/ 27 w 27"/>
                    <a:gd name="T17" fmla="*/ 4 h 24"/>
                    <a:gd name="T18" fmla="*/ 27 w 27"/>
                    <a:gd name="T19" fmla="*/ 9 h 24"/>
                    <a:gd name="T20" fmla="*/ 25 w 27"/>
                    <a:gd name="T21" fmla="*/ 5 h 24"/>
                    <a:gd name="T22" fmla="*/ 21 w 27"/>
                    <a:gd name="T23" fmla="*/ 5 h 24"/>
                    <a:gd name="T24" fmla="*/ 21 w 27"/>
                    <a:gd name="T25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24">
                      <a:moveTo>
                        <a:pt x="21" y="5"/>
                      </a:moveTo>
                      <a:lnTo>
                        <a:pt x="8" y="5"/>
                      </a:lnTo>
                      <a:lnTo>
                        <a:pt x="4" y="11"/>
                      </a:lnTo>
                      <a:lnTo>
                        <a:pt x="0" y="24"/>
                      </a:lnTo>
                      <a:lnTo>
                        <a:pt x="2" y="9"/>
                      </a:lnTo>
                      <a:lnTo>
                        <a:pt x="6" y="4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4"/>
                      </a:lnTo>
                      <a:lnTo>
                        <a:pt x="27" y="9"/>
                      </a:lnTo>
                      <a:lnTo>
                        <a:pt x="25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8" name="Freeform 176"/>
                <p:cNvSpPr>
                  <a:spLocks/>
                </p:cNvSpPr>
                <p:nvPr/>
              </p:nvSpPr>
              <p:spPr bwMode="auto">
                <a:xfrm>
                  <a:off x="940" y="3630"/>
                  <a:ext cx="8" cy="21"/>
                </a:xfrm>
                <a:custGeom>
                  <a:avLst/>
                  <a:gdLst>
                    <a:gd name="T0" fmla="*/ 0 w 17"/>
                    <a:gd name="T1" fmla="*/ 17 h 41"/>
                    <a:gd name="T2" fmla="*/ 12 w 17"/>
                    <a:gd name="T3" fmla="*/ 15 h 41"/>
                    <a:gd name="T4" fmla="*/ 17 w 17"/>
                    <a:gd name="T5" fmla="*/ 0 h 41"/>
                    <a:gd name="T6" fmla="*/ 12 w 17"/>
                    <a:gd name="T7" fmla="*/ 41 h 41"/>
                    <a:gd name="T8" fmla="*/ 10 w 17"/>
                    <a:gd name="T9" fmla="*/ 21 h 41"/>
                    <a:gd name="T10" fmla="*/ 0 w 17"/>
                    <a:gd name="T11" fmla="*/ 17 h 41"/>
                    <a:gd name="T12" fmla="*/ 0 w 17"/>
                    <a:gd name="T13" fmla="*/ 17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1">
                      <a:moveTo>
                        <a:pt x="0" y="17"/>
                      </a:moveTo>
                      <a:lnTo>
                        <a:pt x="12" y="15"/>
                      </a:lnTo>
                      <a:lnTo>
                        <a:pt x="17" y="0"/>
                      </a:lnTo>
                      <a:lnTo>
                        <a:pt x="12" y="41"/>
                      </a:lnTo>
                      <a:lnTo>
                        <a:pt x="10" y="2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09" name="Freeform 177"/>
                <p:cNvSpPr>
                  <a:spLocks/>
                </p:cNvSpPr>
                <p:nvPr/>
              </p:nvSpPr>
              <p:spPr bwMode="auto">
                <a:xfrm>
                  <a:off x="955" y="3253"/>
                  <a:ext cx="20" cy="141"/>
                </a:xfrm>
                <a:custGeom>
                  <a:avLst/>
                  <a:gdLst>
                    <a:gd name="T0" fmla="*/ 39 w 39"/>
                    <a:gd name="T1" fmla="*/ 0 h 281"/>
                    <a:gd name="T2" fmla="*/ 7 w 39"/>
                    <a:gd name="T3" fmla="*/ 116 h 281"/>
                    <a:gd name="T4" fmla="*/ 0 w 39"/>
                    <a:gd name="T5" fmla="*/ 281 h 281"/>
                    <a:gd name="T6" fmla="*/ 26 w 39"/>
                    <a:gd name="T7" fmla="*/ 72 h 281"/>
                    <a:gd name="T8" fmla="*/ 39 w 39"/>
                    <a:gd name="T9" fmla="*/ 0 h 281"/>
                    <a:gd name="T10" fmla="*/ 39 w 39"/>
                    <a:gd name="T11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281">
                      <a:moveTo>
                        <a:pt x="39" y="0"/>
                      </a:moveTo>
                      <a:lnTo>
                        <a:pt x="7" y="116"/>
                      </a:lnTo>
                      <a:lnTo>
                        <a:pt x="0" y="281"/>
                      </a:lnTo>
                      <a:lnTo>
                        <a:pt x="26" y="72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0" name="Freeform 178"/>
                <p:cNvSpPr>
                  <a:spLocks/>
                </p:cNvSpPr>
                <p:nvPr/>
              </p:nvSpPr>
              <p:spPr bwMode="auto">
                <a:xfrm>
                  <a:off x="958" y="3254"/>
                  <a:ext cx="233" cy="421"/>
                </a:xfrm>
                <a:custGeom>
                  <a:avLst/>
                  <a:gdLst>
                    <a:gd name="T0" fmla="*/ 441 w 466"/>
                    <a:gd name="T1" fmla="*/ 0 h 842"/>
                    <a:gd name="T2" fmla="*/ 458 w 466"/>
                    <a:gd name="T3" fmla="*/ 420 h 842"/>
                    <a:gd name="T4" fmla="*/ 455 w 466"/>
                    <a:gd name="T5" fmla="*/ 656 h 842"/>
                    <a:gd name="T6" fmla="*/ 443 w 466"/>
                    <a:gd name="T7" fmla="*/ 722 h 842"/>
                    <a:gd name="T8" fmla="*/ 415 w 466"/>
                    <a:gd name="T9" fmla="*/ 758 h 842"/>
                    <a:gd name="T10" fmla="*/ 375 w 466"/>
                    <a:gd name="T11" fmla="*/ 779 h 842"/>
                    <a:gd name="T12" fmla="*/ 285 w 466"/>
                    <a:gd name="T13" fmla="*/ 785 h 842"/>
                    <a:gd name="T14" fmla="*/ 0 w 466"/>
                    <a:gd name="T15" fmla="*/ 798 h 842"/>
                    <a:gd name="T16" fmla="*/ 97 w 466"/>
                    <a:gd name="T17" fmla="*/ 842 h 842"/>
                    <a:gd name="T18" fmla="*/ 150 w 466"/>
                    <a:gd name="T19" fmla="*/ 838 h 842"/>
                    <a:gd name="T20" fmla="*/ 268 w 466"/>
                    <a:gd name="T21" fmla="*/ 798 h 842"/>
                    <a:gd name="T22" fmla="*/ 390 w 466"/>
                    <a:gd name="T23" fmla="*/ 783 h 842"/>
                    <a:gd name="T24" fmla="*/ 439 w 466"/>
                    <a:gd name="T25" fmla="*/ 751 h 842"/>
                    <a:gd name="T26" fmla="*/ 460 w 466"/>
                    <a:gd name="T27" fmla="*/ 701 h 842"/>
                    <a:gd name="T28" fmla="*/ 466 w 466"/>
                    <a:gd name="T29" fmla="*/ 618 h 842"/>
                    <a:gd name="T30" fmla="*/ 466 w 466"/>
                    <a:gd name="T31" fmla="*/ 390 h 842"/>
                    <a:gd name="T32" fmla="*/ 441 w 466"/>
                    <a:gd name="T33" fmla="*/ 0 h 842"/>
                    <a:gd name="T34" fmla="*/ 441 w 466"/>
                    <a:gd name="T35" fmla="*/ 0 h 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66" h="842">
                      <a:moveTo>
                        <a:pt x="441" y="0"/>
                      </a:moveTo>
                      <a:lnTo>
                        <a:pt x="458" y="420"/>
                      </a:lnTo>
                      <a:lnTo>
                        <a:pt x="455" y="656"/>
                      </a:lnTo>
                      <a:lnTo>
                        <a:pt x="443" y="722"/>
                      </a:lnTo>
                      <a:lnTo>
                        <a:pt x="415" y="758"/>
                      </a:lnTo>
                      <a:lnTo>
                        <a:pt x="375" y="779"/>
                      </a:lnTo>
                      <a:lnTo>
                        <a:pt x="285" y="785"/>
                      </a:lnTo>
                      <a:lnTo>
                        <a:pt x="0" y="798"/>
                      </a:lnTo>
                      <a:lnTo>
                        <a:pt x="97" y="842"/>
                      </a:lnTo>
                      <a:lnTo>
                        <a:pt x="150" y="838"/>
                      </a:lnTo>
                      <a:lnTo>
                        <a:pt x="268" y="798"/>
                      </a:lnTo>
                      <a:lnTo>
                        <a:pt x="390" y="783"/>
                      </a:lnTo>
                      <a:lnTo>
                        <a:pt x="439" y="751"/>
                      </a:lnTo>
                      <a:lnTo>
                        <a:pt x="460" y="701"/>
                      </a:lnTo>
                      <a:lnTo>
                        <a:pt x="466" y="618"/>
                      </a:lnTo>
                      <a:lnTo>
                        <a:pt x="466" y="390"/>
                      </a:lnTo>
                      <a:lnTo>
                        <a:pt x="441" y="0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1" name="Freeform 179"/>
                <p:cNvSpPr>
                  <a:spLocks/>
                </p:cNvSpPr>
                <p:nvPr/>
              </p:nvSpPr>
              <p:spPr bwMode="auto">
                <a:xfrm>
                  <a:off x="994" y="3260"/>
                  <a:ext cx="272" cy="501"/>
                </a:xfrm>
                <a:custGeom>
                  <a:avLst/>
                  <a:gdLst>
                    <a:gd name="T0" fmla="*/ 388 w 544"/>
                    <a:gd name="T1" fmla="*/ 0 h 1002"/>
                    <a:gd name="T2" fmla="*/ 417 w 544"/>
                    <a:gd name="T3" fmla="*/ 84 h 1002"/>
                    <a:gd name="T4" fmla="*/ 459 w 544"/>
                    <a:gd name="T5" fmla="*/ 380 h 1002"/>
                    <a:gd name="T6" fmla="*/ 495 w 544"/>
                    <a:gd name="T7" fmla="*/ 624 h 1002"/>
                    <a:gd name="T8" fmla="*/ 516 w 544"/>
                    <a:gd name="T9" fmla="*/ 692 h 1002"/>
                    <a:gd name="T10" fmla="*/ 540 w 544"/>
                    <a:gd name="T11" fmla="*/ 715 h 1002"/>
                    <a:gd name="T12" fmla="*/ 542 w 544"/>
                    <a:gd name="T13" fmla="*/ 789 h 1002"/>
                    <a:gd name="T14" fmla="*/ 544 w 544"/>
                    <a:gd name="T15" fmla="*/ 871 h 1002"/>
                    <a:gd name="T16" fmla="*/ 538 w 544"/>
                    <a:gd name="T17" fmla="*/ 926 h 1002"/>
                    <a:gd name="T18" fmla="*/ 542 w 544"/>
                    <a:gd name="T19" fmla="*/ 991 h 1002"/>
                    <a:gd name="T20" fmla="*/ 516 w 544"/>
                    <a:gd name="T21" fmla="*/ 1000 h 1002"/>
                    <a:gd name="T22" fmla="*/ 447 w 544"/>
                    <a:gd name="T23" fmla="*/ 1002 h 1002"/>
                    <a:gd name="T24" fmla="*/ 491 w 544"/>
                    <a:gd name="T25" fmla="*/ 968 h 1002"/>
                    <a:gd name="T26" fmla="*/ 476 w 544"/>
                    <a:gd name="T27" fmla="*/ 918 h 1002"/>
                    <a:gd name="T28" fmla="*/ 502 w 544"/>
                    <a:gd name="T29" fmla="*/ 842 h 1002"/>
                    <a:gd name="T30" fmla="*/ 396 w 544"/>
                    <a:gd name="T31" fmla="*/ 782 h 1002"/>
                    <a:gd name="T32" fmla="*/ 504 w 544"/>
                    <a:gd name="T33" fmla="*/ 831 h 1002"/>
                    <a:gd name="T34" fmla="*/ 519 w 544"/>
                    <a:gd name="T35" fmla="*/ 728 h 1002"/>
                    <a:gd name="T36" fmla="*/ 497 w 544"/>
                    <a:gd name="T37" fmla="*/ 694 h 1002"/>
                    <a:gd name="T38" fmla="*/ 459 w 544"/>
                    <a:gd name="T39" fmla="*/ 725 h 1002"/>
                    <a:gd name="T40" fmla="*/ 375 w 544"/>
                    <a:gd name="T41" fmla="*/ 764 h 1002"/>
                    <a:gd name="T42" fmla="*/ 280 w 544"/>
                    <a:gd name="T43" fmla="*/ 810 h 1002"/>
                    <a:gd name="T44" fmla="*/ 141 w 544"/>
                    <a:gd name="T45" fmla="*/ 865 h 1002"/>
                    <a:gd name="T46" fmla="*/ 0 w 544"/>
                    <a:gd name="T47" fmla="*/ 905 h 1002"/>
                    <a:gd name="T48" fmla="*/ 166 w 544"/>
                    <a:gd name="T49" fmla="*/ 852 h 1002"/>
                    <a:gd name="T50" fmla="*/ 320 w 544"/>
                    <a:gd name="T51" fmla="*/ 783 h 1002"/>
                    <a:gd name="T52" fmla="*/ 434 w 544"/>
                    <a:gd name="T53" fmla="*/ 726 h 1002"/>
                    <a:gd name="T54" fmla="*/ 489 w 544"/>
                    <a:gd name="T55" fmla="*/ 685 h 1002"/>
                    <a:gd name="T56" fmla="*/ 459 w 544"/>
                    <a:gd name="T57" fmla="*/ 679 h 1002"/>
                    <a:gd name="T58" fmla="*/ 487 w 544"/>
                    <a:gd name="T59" fmla="*/ 647 h 1002"/>
                    <a:gd name="T60" fmla="*/ 472 w 544"/>
                    <a:gd name="T61" fmla="*/ 620 h 1002"/>
                    <a:gd name="T62" fmla="*/ 476 w 544"/>
                    <a:gd name="T63" fmla="*/ 572 h 1002"/>
                    <a:gd name="T64" fmla="*/ 445 w 544"/>
                    <a:gd name="T65" fmla="*/ 342 h 1002"/>
                    <a:gd name="T66" fmla="*/ 415 w 544"/>
                    <a:gd name="T67" fmla="*/ 109 h 1002"/>
                    <a:gd name="T68" fmla="*/ 388 w 544"/>
                    <a:gd name="T69" fmla="*/ 0 h 1002"/>
                    <a:gd name="T70" fmla="*/ 388 w 544"/>
                    <a:gd name="T71" fmla="*/ 0 h 1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44" h="1002">
                      <a:moveTo>
                        <a:pt x="388" y="0"/>
                      </a:moveTo>
                      <a:lnTo>
                        <a:pt x="417" y="84"/>
                      </a:lnTo>
                      <a:lnTo>
                        <a:pt x="459" y="380"/>
                      </a:lnTo>
                      <a:lnTo>
                        <a:pt x="495" y="624"/>
                      </a:lnTo>
                      <a:lnTo>
                        <a:pt x="516" y="692"/>
                      </a:lnTo>
                      <a:lnTo>
                        <a:pt x="540" y="715"/>
                      </a:lnTo>
                      <a:lnTo>
                        <a:pt x="542" y="789"/>
                      </a:lnTo>
                      <a:lnTo>
                        <a:pt x="544" y="871"/>
                      </a:lnTo>
                      <a:lnTo>
                        <a:pt x="538" y="926"/>
                      </a:lnTo>
                      <a:lnTo>
                        <a:pt x="542" y="991"/>
                      </a:lnTo>
                      <a:lnTo>
                        <a:pt x="516" y="1000"/>
                      </a:lnTo>
                      <a:lnTo>
                        <a:pt x="447" y="1002"/>
                      </a:lnTo>
                      <a:lnTo>
                        <a:pt x="491" y="968"/>
                      </a:lnTo>
                      <a:lnTo>
                        <a:pt x="476" y="918"/>
                      </a:lnTo>
                      <a:lnTo>
                        <a:pt x="502" y="842"/>
                      </a:lnTo>
                      <a:lnTo>
                        <a:pt x="396" y="782"/>
                      </a:lnTo>
                      <a:lnTo>
                        <a:pt x="504" y="831"/>
                      </a:lnTo>
                      <a:lnTo>
                        <a:pt x="519" y="728"/>
                      </a:lnTo>
                      <a:lnTo>
                        <a:pt x="497" y="694"/>
                      </a:lnTo>
                      <a:lnTo>
                        <a:pt x="459" y="725"/>
                      </a:lnTo>
                      <a:lnTo>
                        <a:pt x="375" y="764"/>
                      </a:lnTo>
                      <a:lnTo>
                        <a:pt x="280" y="810"/>
                      </a:lnTo>
                      <a:lnTo>
                        <a:pt x="141" y="865"/>
                      </a:lnTo>
                      <a:lnTo>
                        <a:pt x="0" y="905"/>
                      </a:lnTo>
                      <a:lnTo>
                        <a:pt x="166" y="852"/>
                      </a:lnTo>
                      <a:lnTo>
                        <a:pt x="320" y="783"/>
                      </a:lnTo>
                      <a:lnTo>
                        <a:pt x="434" y="726"/>
                      </a:lnTo>
                      <a:lnTo>
                        <a:pt x="489" y="685"/>
                      </a:lnTo>
                      <a:lnTo>
                        <a:pt x="459" y="679"/>
                      </a:lnTo>
                      <a:lnTo>
                        <a:pt x="487" y="647"/>
                      </a:lnTo>
                      <a:lnTo>
                        <a:pt x="472" y="620"/>
                      </a:lnTo>
                      <a:lnTo>
                        <a:pt x="476" y="572"/>
                      </a:lnTo>
                      <a:lnTo>
                        <a:pt x="445" y="342"/>
                      </a:lnTo>
                      <a:lnTo>
                        <a:pt x="415" y="109"/>
                      </a:lnTo>
                      <a:lnTo>
                        <a:pt x="388" y="0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2" name="Freeform 180"/>
                <p:cNvSpPr>
                  <a:spLocks/>
                </p:cNvSpPr>
                <p:nvPr/>
              </p:nvSpPr>
              <p:spPr bwMode="auto">
                <a:xfrm>
                  <a:off x="911" y="3621"/>
                  <a:ext cx="287" cy="767"/>
                </a:xfrm>
                <a:custGeom>
                  <a:avLst/>
                  <a:gdLst>
                    <a:gd name="T0" fmla="*/ 19 w 574"/>
                    <a:gd name="T1" fmla="*/ 72 h 1534"/>
                    <a:gd name="T2" fmla="*/ 65 w 574"/>
                    <a:gd name="T3" fmla="*/ 176 h 1534"/>
                    <a:gd name="T4" fmla="*/ 105 w 574"/>
                    <a:gd name="T5" fmla="*/ 197 h 1534"/>
                    <a:gd name="T6" fmla="*/ 105 w 574"/>
                    <a:gd name="T7" fmla="*/ 211 h 1534"/>
                    <a:gd name="T8" fmla="*/ 86 w 574"/>
                    <a:gd name="T9" fmla="*/ 258 h 1534"/>
                    <a:gd name="T10" fmla="*/ 183 w 574"/>
                    <a:gd name="T11" fmla="*/ 273 h 1534"/>
                    <a:gd name="T12" fmla="*/ 487 w 574"/>
                    <a:gd name="T13" fmla="*/ 283 h 1534"/>
                    <a:gd name="T14" fmla="*/ 492 w 574"/>
                    <a:gd name="T15" fmla="*/ 294 h 1534"/>
                    <a:gd name="T16" fmla="*/ 416 w 574"/>
                    <a:gd name="T17" fmla="*/ 467 h 1534"/>
                    <a:gd name="T18" fmla="*/ 397 w 574"/>
                    <a:gd name="T19" fmla="*/ 300 h 1534"/>
                    <a:gd name="T20" fmla="*/ 183 w 574"/>
                    <a:gd name="T21" fmla="*/ 287 h 1534"/>
                    <a:gd name="T22" fmla="*/ 139 w 574"/>
                    <a:gd name="T23" fmla="*/ 289 h 1534"/>
                    <a:gd name="T24" fmla="*/ 158 w 574"/>
                    <a:gd name="T25" fmla="*/ 509 h 1534"/>
                    <a:gd name="T26" fmla="*/ 148 w 574"/>
                    <a:gd name="T27" fmla="*/ 629 h 1534"/>
                    <a:gd name="T28" fmla="*/ 145 w 574"/>
                    <a:gd name="T29" fmla="*/ 749 h 1534"/>
                    <a:gd name="T30" fmla="*/ 165 w 574"/>
                    <a:gd name="T31" fmla="*/ 952 h 1534"/>
                    <a:gd name="T32" fmla="*/ 255 w 574"/>
                    <a:gd name="T33" fmla="*/ 1324 h 1534"/>
                    <a:gd name="T34" fmla="*/ 264 w 574"/>
                    <a:gd name="T35" fmla="*/ 1448 h 1534"/>
                    <a:gd name="T36" fmla="*/ 251 w 574"/>
                    <a:gd name="T37" fmla="*/ 1534 h 1534"/>
                    <a:gd name="T38" fmla="*/ 257 w 574"/>
                    <a:gd name="T39" fmla="*/ 1450 h 1534"/>
                    <a:gd name="T40" fmla="*/ 249 w 574"/>
                    <a:gd name="T41" fmla="*/ 1336 h 1534"/>
                    <a:gd name="T42" fmla="*/ 200 w 574"/>
                    <a:gd name="T43" fmla="*/ 1142 h 1534"/>
                    <a:gd name="T44" fmla="*/ 150 w 574"/>
                    <a:gd name="T45" fmla="*/ 912 h 1534"/>
                    <a:gd name="T46" fmla="*/ 137 w 574"/>
                    <a:gd name="T47" fmla="*/ 711 h 1534"/>
                    <a:gd name="T48" fmla="*/ 150 w 574"/>
                    <a:gd name="T49" fmla="*/ 558 h 1534"/>
                    <a:gd name="T50" fmla="*/ 139 w 574"/>
                    <a:gd name="T51" fmla="*/ 401 h 1534"/>
                    <a:gd name="T52" fmla="*/ 88 w 574"/>
                    <a:gd name="T53" fmla="*/ 277 h 1534"/>
                    <a:gd name="T54" fmla="*/ 76 w 574"/>
                    <a:gd name="T55" fmla="*/ 207 h 1534"/>
                    <a:gd name="T56" fmla="*/ 57 w 574"/>
                    <a:gd name="T57" fmla="*/ 174 h 1534"/>
                    <a:gd name="T58" fmla="*/ 12 w 574"/>
                    <a:gd name="T59" fmla="*/ 81 h 1534"/>
                    <a:gd name="T60" fmla="*/ 0 w 574"/>
                    <a:gd name="T61" fmla="*/ 0 h 1534"/>
                    <a:gd name="T62" fmla="*/ 12 w 574"/>
                    <a:gd name="T63" fmla="*/ 7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74" h="1534">
                      <a:moveTo>
                        <a:pt x="12" y="7"/>
                      </a:moveTo>
                      <a:lnTo>
                        <a:pt x="19" y="72"/>
                      </a:lnTo>
                      <a:lnTo>
                        <a:pt x="78" y="66"/>
                      </a:lnTo>
                      <a:lnTo>
                        <a:pt x="65" y="176"/>
                      </a:lnTo>
                      <a:lnTo>
                        <a:pt x="72" y="190"/>
                      </a:lnTo>
                      <a:lnTo>
                        <a:pt x="105" y="197"/>
                      </a:lnTo>
                      <a:lnTo>
                        <a:pt x="145" y="188"/>
                      </a:lnTo>
                      <a:lnTo>
                        <a:pt x="105" y="211"/>
                      </a:lnTo>
                      <a:lnTo>
                        <a:pt x="86" y="230"/>
                      </a:lnTo>
                      <a:lnTo>
                        <a:pt x="86" y="258"/>
                      </a:lnTo>
                      <a:lnTo>
                        <a:pt x="112" y="273"/>
                      </a:lnTo>
                      <a:lnTo>
                        <a:pt x="183" y="273"/>
                      </a:lnTo>
                      <a:lnTo>
                        <a:pt x="304" y="287"/>
                      </a:lnTo>
                      <a:lnTo>
                        <a:pt x="487" y="283"/>
                      </a:lnTo>
                      <a:lnTo>
                        <a:pt x="574" y="279"/>
                      </a:lnTo>
                      <a:lnTo>
                        <a:pt x="492" y="294"/>
                      </a:lnTo>
                      <a:lnTo>
                        <a:pt x="458" y="366"/>
                      </a:lnTo>
                      <a:lnTo>
                        <a:pt x="416" y="467"/>
                      </a:lnTo>
                      <a:lnTo>
                        <a:pt x="413" y="380"/>
                      </a:lnTo>
                      <a:lnTo>
                        <a:pt x="397" y="300"/>
                      </a:lnTo>
                      <a:lnTo>
                        <a:pt x="280" y="300"/>
                      </a:lnTo>
                      <a:lnTo>
                        <a:pt x="183" y="287"/>
                      </a:lnTo>
                      <a:lnTo>
                        <a:pt x="154" y="338"/>
                      </a:lnTo>
                      <a:lnTo>
                        <a:pt x="139" y="289"/>
                      </a:lnTo>
                      <a:lnTo>
                        <a:pt x="145" y="365"/>
                      </a:lnTo>
                      <a:lnTo>
                        <a:pt x="158" y="509"/>
                      </a:lnTo>
                      <a:lnTo>
                        <a:pt x="158" y="566"/>
                      </a:lnTo>
                      <a:lnTo>
                        <a:pt x="148" y="629"/>
                      </a:lnTo>
                      <a:lnTo>
                        <a:pt x="145" y="686"/>
                      </a:lnTo>
                      <a:lnTo>
                        <a:pt x="145" y="749"/>
                      </a:lnTo>
                      <a:lnTo>
                        <a:pt x="150" y="836"/>
                      </a:lnTo>
                      <a:lnTo>
                        <a:pt x="165" y="952"/>
                      </a:lnTo>
                      <a:lnTo>
                        <a:pt x="207" y="1142"/>
                      </a:lnTo>
                      <a:lnTo>
                        <a:pt x="255" y="1324"/>
                      </a:lnTo>
                      <a:lnTo>
                        <a:pt x="264" y="1414"/>
                      </a:lnTo>
                      <a:lnTo>
                        <a:pt x="264" y="1448"/>
                      </a:lnTo>
                      <a:lnTo>
                        <a:pt x="266" y="1492"/>
                      </a:lnTo>
                      <a:lnTo>
                        <a:pt x="251" y="1534"/>
                      </a:lnTo>
                      <a:lnTo>
                        <a:pt x="257" y="1486"/>
                      </a:lnTo>
                      <a:lnTo>
                        <a:pt x="257" y="1450"/>
                      </a:lnTo>
                      <a:lnTo>
                        <a:pt x="257" y="1412"/>
                      </a:lnTo>
                      <a:lnTo>
                        <a:pt x="249" y="1336"/>
                      </a:lnTo>
                      <a:lnTo>
                        <a:pt x="234" y="1269"/>
                      </a:lnTo>
                      <a:lnTo>
                        <a:pt x="200" y="1142"/>
                      </a:lnTo>
                      <a:lnTo>
                        <a:pt x="171" y="1009"/>
                      </a:lnTo>
                      <a:lnTo>
                        <a:pt x="150" y="912"/>
                      </a:lnTo>
                      <a:lnTo>
                        <a:pt x="139" y="796"/>
                      </a:lnTo>
                      <a:lnTo>
                        <a:pt x="137" y="711"/>
                      </a:lnTo>
                      <a:lnTo>
                        <a:pt x="139" y="644"/>
                      </a:lnTo>
                      <a:lnTo>
                        <a:pt x="150" y="558"/>
                      </a:lnTo>
                      <a:lnTo>
                        <a:pt x="150" y="500"/>
                      </a:lnTo>
                      <a:lnTo>
                        <a:pt x="139" y="401"/>
                      </a:lnTo>
                      <a:lnTo>
                        <a:pt x="126" y="289"/>
                      </a:lnTo>
                      <a:lnTo>
                        <a:pt x="88" y="277"/>
                      </a:lnTo>
                      <a:lnTo>
                        <a:pt x="74" y="264"/>
                      </a:lnTo>
                      <a:lnTo>
                        <a:pt x="76" y="207"/>
                      </a:lnTo>
                      <a:lnTo>
                        <a:pt x="63" y="195"/>
                      </a:lnTo>
                      <a:lnTo>
                        <a:pt x="57" y="174"/>
                      </a:lnTo>
                      <a:lnTo>
                        <a:pt x="63" y="78"/>
                      </a:lnTo>
                      <a:lnTo>
                        <a:pt x="12" y="81"/>
                      </a:lnTo>
                      <a:lnTo>
                        <a:pt x="6" y="72"/>
                      </a:lnTo>
                      <a:lnTo>
                        <a:pt x="0" y="0"/>
                      </a:lnTo>
                      <a:lnTo>
                        <a:pt x="12" y="7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3" name="Freeform 181"/>
                <p:cNvSpPr>
                  <a:spLocks/>
                </p:cNvSpPr>
                <p:nvPr/>
              </p:nvSpPr>
              <p:spPr bwMode="auto">
                <a:xfrm>
                  <a:off x="1042" y="3834"/>
                  <a:ext cx="57" cy="99"/>
                </a:xfrm>
                <a:custGeom>
                  <a:avLst/>
                  <a:gdLst>
                    <a:gd name="T0" fmla="*/ 101 w 115"/>
                    <a:gd name="T1" fmla="*/ 14 h 200"/>
                    <a:gd name="T2" fmla="*/ 78 w 115"/>
                    <a:gd name="T3" fmla="*/ 57 h 200"/>
                    <a:gd name="T4" fmla="*/ 42 w 115"/>
                    <a:gd name="T5" fmla="*/ 97 h 200"/>
                    <a:gd name="T6" fmla="*/ 92 w 115"/>
                    <a:gd name="T7" fmla="*/ 80 h 200"/>
                    <a:gd name="T8" fmla="*/ 82 w 115"/>
                    <a:gd name="T9" fmla="*/ 133 h 200"/>
                    <a:gd name="T10" fmla="*/ 0 w 115"/>
                    <a:gd name="T11" fmla="*/ 200 h 200"/>
                    <a:gd name="T12" fmla="*/ 54 w 115"/>
                    <a:gd name="T13" fmla="*/ 200 h 200"/>
                    <a:gd name="T14" fmla="*/ 97 w 115"/>
                    <a:gd name="T15" fmla="*/ 158 h 200"/>
                    <a:gd name="T16" fmla="*/ 105 w 115"/>
                    <a:gd name="T17" fmla="*/ 105 h 200"/>
                    <a:gd name="T18" fmla="*/ 115 w 115"/>
                    <a:gd name="T19" fmla="*/ 50 h 200"/>
                    <a:gd name="T20" fmla="*/ 115 w 115"/>
                    <a:gd name="T21" fmla="*/ 0 h 200"/>
                    <a:gd name="T22" fmla="*/ 101 w 115"/>
                    <a:gd name="T23" fmla="*/ 14 h 200"/>
                    <a:gd name="T24" fmla="*/ 101 w 115"/>
                    <a:gd name="T25" fmla="*/ 1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" h="200">
                      <a:moveTo>
                        <a:pt x="101" y="14"/>
                      </a:moveTo>
                      <a:lnTo>
                        <a:pt x="78" y="57"/>
                      </a:lnTo>
                      <a:lnTo>
                        <a:pt x="42" y="97"/>
                      </a:lnTo>
                      <a:lnTo>
                        <a:pt x="92" y="80"/>
                      </a:lnTo>
                      <a:lnTo>
                        <a:pt x="82" y="133"/>
                      </a:lnTo>
                      <a:lnTo>
                        <a:pt x="0" y="200"/>
                      </a:lnTo>
                      <a:lnTo>
                        <a:pt x="54" y="200"/>
                      </a:lnTo>
                      <a:lnTo>
                        <a:pt x="97" y="158"/>
                      </a:lnTo>
                      <a:lnTo>
                        <a:pt x="105" y="105"/>
                      </a:lnTo>
                      <a:lnTo>
                        <a:pt x="115" y="50"/>
                      </a:lnTo>
                      <a:lnTo>
                        <a:pt x="115" y="0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4" name="Freeform 182"/>
                <p:cNvSpPr>
                  <a:spLocks/>
                </p:cNvSpPr>
                <p:nvPr/>
              </p:nvSpPr>
              <p:spPr bwMode="auto">
                <a:xfrm>
                  <a:off x="1089" y="3876"/>
                  <a:ext cx="27" cy="460"/>
                </a:xfrm>
                <a:custGeom>
                  <a:avLst/>
                  <a:gdLst>
                    <a:gd name="T0" fmla="*/ 45 w 55"/>
                    <a:gd name="T1" fmla="*/ 0 h 918"/>
                    <a:gd name="T2" fmla="*/ 24 w 55"/>
                    <a:gd name="T3" fmla="*/ 106 h 918"/>
                    <a:gd name="T4" fmla="*/ 11 w 55"/>
                    <a:gd name="T5" fmla="*/ 203 h 918"/>
                    <a:gd name="T6" fmla="*/ 24 w 55"/>
                    <a:gd name="T7" fmla="*/ 338 h 918"/>
                    <a:gd name="T8" fmla="*/ 21 w 55"/>
                    <a:gd name="T9" fmla="*/ 471 h 918"/>
                    <a:gd name="T10" fmla="*/ 0 w 55"/>
                    <a:gd name="T11" fmla="*/ 673 h 918"/>
                    <a:gd name="T12" fmla="*/ 0 w 55"/>
                    <a:gd name="T13" fmla="*/ 749 h 918"/>
                    <a:gd name="T14" fmla="*/ 11 w 55"/>
                    <a:gd name="T15" fmla="*/ 800 h 918"/>
                    <a:gd name="T16" fmla="*/ 36 w 55"/>
                    <a:gd name="T17" fmla="*/ 857 h 918"/>
                    <a:gd name="T18" fmla="*/ 55 w 55"/>
                    <a:gd name="T19" fmla="*/ 918 h 918"/>
                    <a:gd name="T20" fmla="*/ 40 w 55"/>
                    <a:gd name="T21" fmla="*/ 840 h 918"/>
                    <a:gd name="T22" fmla="*/ 19 w 55"/>
                    <a:gd name="T23" fmla="*/ 777 h 918"/>
                    <a:gd name="T24" fmla="*/ 17 w 55"/>
                    <a:gd name="T25" fmla="*/ 663 h 918"/>
                    <a:gd name="T26" fmla="*/ 28 w 55"/>
                    <a:gd name="T27" fmla="*/ 528 h 918"/>
                    <a:gd name="T28" fmla="*/ 32 w 55"/>
                    <a:gd name="T29" fmla="*/ 430 h 918"/>
                    <a:gd name="T30" fmla="*/ 32 w 55"/>
                    <a:gd name="T31" fmla="*/ 336 h 918"/>
                    <a:gd name="T32" fmla="*/ 26 w 55"/>
                    <a:gd name="T33" fmla="*/ 198 h 918"/>
                    <a:gd name="T34" fmla="*/ 28 w 55"/>
                    <a:gd name="T35" fmla="*/ 133 h 918"/>
                    <a:gd name="T36" fmla="*/ 45 w 55"/>
                    <a:gd name="T37" fmla="*/ 0 h 918"/>
                    <a:gd name="T38" fmla="*/ 45 w 55"/>
                    <a:gd name="T39" fmla="*/ 0 h 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5" h="918">
                      <a:moveTo>
                        <a:pt x="45" y="0"/>
                      </a:moveTo>
                      <a:lnTo>
                        <a:pt x="24" y="106"/>
                      </a:lnTo>
                      <a:lnTo>
                        <a:pt x="11" y="203"/>
                      </a:lnTo>
                      <a:lnTo>
                        <a:pt x="24" y="338"/>
                      </a:lnTo>
                      <a:lnTo>
                        <a:pt x="21" y="471"/>
                      </a:lnTo>
                      <a:lnTo>
                        <a:pt x="0" y="673"/>
                      </a:lnTo>
                      <a:lnTo>
                        <a:pt x="0" y="749"/>
                      </a:lnTo>
                      <a:lnTo>
                        <a:pt x="11" y="800"/>
                      </a:lnTo>
                      <a:lnTo>
                        <a:pt x="36" y="857"/>
                      </a:lnTo>
                      <a:lnTo>
                        <a:pt x="55" y="918"/>
                      </a:lnTo>
                      <a:lnTo>
                        <a:pt x="40" y="840"/>
                      </a:lnTo>
                      <a:lnTo>
                        <a:pt x="19" y="777"/>
                      </a:lnTo>
                      <a:lnTo>
                        <a:pt x="17" y="663"/>
                      </a:lnTo>
                      <a:lnTo>
                        <a:pt x="28" y="528"/>
                      </a:lnTo>
                      <a:lnTo>
                        <a:pt x="32" y="430"/>
                      </a:lnTo>
                      <a:lnTo>
                        <a:pt x="32" y="336"/>
                      </a:lnTo>
                      <a:lnTo>
                        <a:pt x="26" y="198"/>
                      </a:lnTo>
                      <a:lnTo>
                        <a:pt x="28" y="133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5" name="Freeform 183"/>
                <p:cNvSpPr>
                  <a:spLocks/>
                </p:cNvSpPr>
                <p:nvPr/>
              </p:nvSpPr>
              <p:spPr bwMode="auto">
                <a:xfrm>
                  <a:off x="1158" y="3752"/>
                  <a:ext cx="90" cy="636"/>
                </a:xfrm>
                <a:custGeom>
                  <a:avLst/>
                  <a:gdLst>
                    <a:gd name="T0" fmla="*/ 122 w 181"/>
                    <a:gd name="T1" fmla="*/ 249 h 1272"/>
                    <a:gd name="T2" fmla="*/ 122 w 181"/>
                    <a:gd name="T3" fmla="*/ 289 h 1272"/>
                    <a:gd name="T4" fmla="*/ 94 w 181"/>
                    <a:gd name="T5" fmla="*/ 353 h 1272"/>
                    <a:gd name="T6" fmla="*/ 107 w 181"/>
                    <a:gd name="T7" fmla="*/ 378 h 1272"/>
                    <a:gd name="T8" fmla="*/ 101 w 181"/>
                    <a:gd name="T9" fmla="*/ 504 h 1272"/>
                    <a:gd name="T10" fmla="*/ 86 w 181"/>
                    <a:gd name="T11" fmla="*/ 646 h 1272"/>
                    <a:gd name="T12" fmla="*/ 54 w 181"/>
                    <a:gd name="T13" fmla="*/ 806 h 1272"/>
                    <a:gd name="T14" fmla="*/ 16 w 181"/>
                    <a:gd name="T15" fmla="*/ 948 h 1272"/>
                    <a:gd name="T16" fmla="*/ 2 w 181"/>
                    <a:gd name="T17" fmla="*/ 1059 h 1272"/>
                    <a:gd name="T18" fmla="*/ 0 w 181"/>
                    <a:gd name="T19" fmla="*/ 1131 h 1272"/>
                    <a:gd name="T20" fmla="*/ 4 w 181"/>
                    <a:gd name="T21" fmla="*/ 1196 h 1272"/>
                    <a:gd name="T22" fmla="*/ 23 w 181"/>
                    <a:gd name="T23" fmla="*/ 1272 h 1272"/>
                    <a:gd name="T24" fmla="*/ 8 w 181"/>
                    <a:gd name="T25" fmla="*/ 1182 h 1272"/>
                    <a:gd name="T26" fmla="*/ 14 w 181"/>
                    <a:gd name="T27" fmla="*/ 1074 h 1272"/>
                    <a:gd name="T28" fmla="*/ 25 w 181"/>
                    <a:gd name="T29" fmla="*/ 956 h 1272"/>
                    <a:gd name="T30" fmla="*/ 54 w 181"/>
                    <a:gd name="T31" fmla="*/ 842 h 1272"/>
                    <a:gd name="T32" fmla="*/ 86 w 181"/>
                    <a:gd name="T33" fmla="*/ 701 h 1272"/>
                    <a:gd name="T34" fmla="*/ 103 w 181"/>
                    <a:gd name="T35" fmla="*/ 601 h 1272"/>
                    <a:gd name="T36" fmla="*/ 114 w 181"/>
                    <a:gd name="T37" fmla="*/ 490 h 1272"/>
                    <a:gd name="T38" fmla="*/ 116 w 181"/>
                    <a:gd name="T39" fmla="*/ 359 h 1272"/>
                    <a:gd name="T40" fmla="*/ 128 w 181"/>
                    <a:gd name="T41" fmla="*/ 300 h 1272"/>
                    <a:gd name="T42" fmla="*/ 143 w 181"/>
                    <a:gd name="T43" fmla="*/ 186 h 1272"/>
                    <a:gd name="T44" fmla="*/ 156 w 181"/>
                    <a:gd name="T45" fmla="*/ 101 h 1272"/>
                    <a:gd name="T46" fmla="*/ 181 w 181"/>
                    <a:gd name="T47" fmla="*/ 15 h 1272"/>
                    <a:gd name="T48" fmla="*/ 170 w 181"/>
                    <a:gd name="T49" fmla="*/ 0 h 1272"/>
                    <a:gd name="T50" fmla="*/ 149 w 181"/>
                    <a:gd name="T51" fmla="*/ 87 h 1272"/>
                    <a:gd name="T52" fmla="*/ 132 w 181"/>
                    <a:gd name="T53" fmla="*/ 179 h 1272"/>
                    <a:gd name="T54" fmla="*/ 122 w 181"/>
                    <a:gd name="T55" fmla="*/ 249 h 1272"/>
                    <a:gd name="T56" fmla="*/ 122 w 181"/>
                    <a:gd name="T57" fmla="*/ 249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1" h="1272">
                      <a:moveTo>
                        <a:pt x="122" y="249"/>
                      </a:moveTo>
                      <a:lnTo>
                        <a:pt x="122" y="289"/>
                      </a:lnTo>
                      <a:lnTo>
                        <a:pt x="94" y="353"/>
                      </a:lnTo>
                      <a:lnTo>
                        <a:pt x="107" y="378"/>
                      </a:lnTo>
                      <a:lnTo>
                        <a:pt x="101" y="504"/>
                      </a:lnTo>
                      <a:lnTo>
                        <a:pt x="86" y="646"/>
                      </a:lnTo>
                      <a:lnTo>
                        <a:pt x="54" y="806"/>
                      </a:lnTo>
                      <a:lnTo>
                        <a:pt x="16" y="948"/>
                      </a:lnTo>
                      <a:lnTo>
                        <a:pt x="2" y="1059"/>
                      </a:lnTo>
                      <a:lnTo>
                        <a:pt x="0" y="1131"/>
                      </a:lnTo>
                      <a:lnTo>
                        <a:pt x="4" y="1196"/>
                      </a:lnTo>
                      <a:lnTo>
                        <a:pt x="23" y="1272"/>
                      </a:lnTo>
                      <a:lnTo>
                        <a:pt x="8" y="1182"/>
                      </a:lnTo>
                      <a:lnTo>
                        <a:pt x="14" y="1074"/>
                      </a:lnTo>
                      <a:lnTo>
                        <a:pt x="25" y="956"/>
                      </a:lnTo>
                      <a:lnTo>
                        <a:pt x="54" y="842"/>
                      </a:lnTo>
                      <a:lnTo>
                        <a:pt x="86" y="701"/>
                      </a:lnTo>
                      <a:lnTo>
                        <a:pt x="103" y="601"/>
                      </a:lnTo>
                      <a:lnTo>
                        <a:pt x="114" y="490"/>
                      </a:lnTo>
                      <a:lnTo>
                        <a:pt x="116" y="359"/>
                      </a:lnTo>
                      <a:lnTo>
                        <a:pt x="128" y="300"/>
                      </a:lnTo>
                      <a:lnTo>
                        <a:pt x="143" y="186"/>
                      </a:lnTo>
                      <a:lnTo>
                        <a:pt x="156" y="101"/>
                      </a:lnTo>
                      <a:lnTo>
                        <a:pt x="181" y="15"/>
                      </a:lnTo>
                      <a:lnTo>
                        <a:pt x="170" y="0"/>
                      </a:lnTo>
                      <a:lnTo>
                        <a:pt x="149" y="87"/>
                      </a:lnTo>
                      <a:lnTo>
                        <a:pt x="132" y="179"/>
                      </a:lnTo>
                      <a:lnTo>
                        <a:pt x="122" y="249"/>
                      </a:lnTo>
                      <a:lnTo>
                        <a:pt x="122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6" name="Freeform 184"/>
                <p:cNvSpPr>
                  <a:spLocks/>
                </p:cNvSpPr>
                <p:nvPr/>
              </p:nvSpPr>
              <p:spPr bwMode="auto">
                <a:xfrm>
                  <a:off x="1019" y="4390"/>
                  <a:ext cx="16" cy="56"/>
                </a:xfrm>
                <a:custGeom>
                  <a:avLst/>
                  <a:gdLst>
                    <a:gd name="T0" fmla="*/ 30 w 30"/>
                    <a:gd name="T1" fmla="*/ 0 h 113"/>
                    <a:gd name="T2" fmla="*/ 11 w 30"/>
                    <a:gd name="T3" fmla="*/ 54 h 113"/>
                    <a:gd name="T4" fmla="*/ 0 w 30"/>
                    <a:gd name="T5" fmla="*/ 103 h 113"/>
                    <a:gd name="T6" fmla="*/ 11 w 30"/>
                    <a:gd name="T7" fmla="*/ 113 h 113"/>
                    <a:gd name="T8" fmla="*/ 6 w 30"/>
                    <a:gd name="T9" fmla="*/ 105 h 113"/>
                    <a:gd name="T10" fmla="*/ 21 w 30"/>
                    <a:gd name="T11" fmla="*/ 46 h 113"/>
                    <a:gd name="T12" fmla="*/ 30 w 30"/>
                    <a:gd name="T13" fmla="*/ 0 h 113"/>
                    <a:gd name="T14" fmla="*/ 30 w 30"/>
                    <a:gd name="T1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113">
                      <a:moveTo>
                        <a:pt x="30" y="0"/>
                      </a:moveTo>
                      <a:lnTo>
                        <a:pt x="11" y="54"/>
                      </a:lnTo>
                      <a:lnTo>
                        <a:pt x="0" y="103"/>
                      </a:lnTo>
                      <a:lnTo>
                        <a:pt x="11" y="113"/>
                      </a:lnTo>
                      <a:lnTo>
                        <a:pt x="6" y="105"/>
                      </a:lnTo>
                      <a:lnTo>
                        <a:pt x="21" y="46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7" name="Freeform 185"/>
                <p:cNvSpPr>
                  <a:spLocks/>
                </p:cNvSpPr>
                <p:nvPr/>
              </p:nvSpPr>
              <p:spPr bwMode="auto">
                <a:xfrm>
                  <a:off x="1005" y="4356"/>
                  <a:ext cx="212" cy="156"/>
                </a:xfrm>
                <a:custGeom>
                  <a:avLst/>
                  <a:gdLst>
                    <a:gd name="T0" fmla="*/ 230 w 424"/>
                    <a:gd name="T1" fmla="*/ 0 h 312"/>
                    <a:gd name="T2" fmla="*/ 230 w 424"/>
                    <a:gd name="T3" fmla="*/ 61 h 312"/>
                    <a:gd name="T4" fmla="*/ 219 w 424"/>
                    <a:gd name="T5" fmla="*/ 110 h 312"/>
                    <a:gd name="T6" fmla="*/ 202 w 424"/>
                    <a:gd name="T7" fmla="*/ 173 h 312"/>
                    <a:gd name="T8" fmla="*/ 181 w 424"/>
                    <a:gd name="T9" fmla="*/ 188 h 312"/>
                    <a:gd name="T10" fmla="*/ 152 w 424"/>
                    <a:gd name="T11" fmla="*/ 198 h 312"/>
                    <a:gd name="T12" fmla="*/ 192 w 424"/>
                    <a:gd name="T13" fmla="*/ 192 h 312"/>
                    <a:gd name="T14" fmla="*/ 202 w 424"/>
                    <a:gd name="T15" fmla="*/ 190 h 312"/>
                    <a:gd name="T16" fmla="*/ 206 w 424"/>
                    <a:gd name="T17" fmla="*/ 241 h 312"/>
                    <a:gd name="T18" fmla="*/ 196 w 424"/>
                    <a:gd name="T19" fmla="*/ 275 h 312"/>
                    <a:gd name="T20" fmla="*/ 175 w 424"/>
                    <a:gd name="T21" fmla="*/ 291 h 312"/>
                    <a:gd name="T22" fmla="*/ 120 w 424"/>
                    <a:gd name="T23" fmla="*/ 296 h 312"/>
                    <a:gd name="T24" fmla="*/ 36 w 424"/>
                    <a:gd name="T25" fmla="*/ 283 h 312"/>
                    <a:gd name="T26" fmla="*/ 10 w 424"/>
                    <a:gd name="T27" fmla="*/ 266 h 312"/>
                    <a:gd name="T28" fmla="*/ 10 w 424"/>
                    <a:gd name="T29" fmla="*/ 249 h 312"/>
                    <a:gd name="T30" fmla="*/ 10 w 424"/>
                    <a:gd name="T31" fmla="*/ 218 h 312"/>
                    <a:gd name="T32" fmla="*/ 0 w 424"/>
                    <a:gd name="T33" fmla="*/ 262 h 312"/>
                    <a:gd name="T34" fmla="*/ 12 w 424"/>
                    <a:gd name="T35" fmla="*/ 281 h 312"/>
                    <a:gd name="T36" fmla="*/ 63 w 424"/>
                    <a:gd name="T37" fmla="*/ 300 h 312"/>
                    <a:gd name="T38" fmla="*/ 139 w 424"/>
                    <a:gd name="T39" fmla="*/ 312 h 312"/>
                    <a:gd name="T40" fmla="*/ 181 w 424"/>
                    <a:gd name="T41" fmla="*/ 302 h 312"/>
                    <a:gd name="T42" fmla="*/ 204 w 424"/>
                    <a:gd name="T43" fmla="*/ 277 h 312"/>
                    <a:gd name="T44" fmla="*/ 209 w 424"/>
                    <a:gd name="T45" fmla="*/ 243 h 312"/>
                    <a:gd name="T46" fmla="*/ 211 w 424"/>
                    <a:gd name="T47" fmla="*/ 192 h 312"/>
                    <a:gd name="T48" fmla="*/ 225 w 424"/>
                    <a:gd name="T49" fmla="*/ 230 h 312"/>
                    <a:gd name="T50" fmla="*/ 238 w 424"/>
                    <a:gd name="T51" fmla="*/ 247 h 312"/>
                    <a:gd name="T52" fmla="*/ 261 w 424"/>
                    <a:gd name="T53" fmla="*/ 247 h 312"/>
                    <a:gd name="T54" fmla="*/ 316 w 424"/>
                    <a:gd name="T55" fmla="*/ 251 h 312"/>
                    <a:gd name="T56" fmla="*/ 390 w 424"/>
                    <a:gd name="T57" fmla="*/ 249 h 312"/>
                    <a:gd name="T58" fmla="*/ 424 w 424"/>
                    <a:gd name="T59" fmla="*/ 236 h 312"/>
                    <a:gd name="T60" fmla="*/ 379 w 424"/>
                    <a:gd name="T61" fmla="*/ 243 h 312"/>
                    <a:gd name="T62" fmla="*/ 314 w 424"/>
                    <a:gd name="T63" fmla="*/ 239 h 312"/>
                    <a:gd name="T64" fmla="*/ 246 w 424"/>
                    <a:gd name="T65" fmla="*/ 222 h 312"/>
                    <a:gd name="T66" fmla="*/ 221 w 424"/>
                    <a:gd name="T67" fmla="*/ 188 h 312"/>
                    <a:gd name="T68" fmla="*/ 219 w 424"/>
                    <a:gd name="T69" fmla="*/ 141 h 312"/>
                    <a:gd name="T70" fmla="*/ 238 w 424"/>
                    <a:gd name="T71" fmla="*/ 137 h 312"/>
                    <a:gd name="T72" fmla="*/ 285 w 424"/>
                    <a:gd name="T73" fmla="*/ 144 h 312"/>
                    <a:gd name="T74" fmla="*/ 323 w 424"/>
                    <a:gd name="T75" fmla="*/ 156 h 312"/>
                    <a:gd name="T76" fmla="*/ 284 w 424"/>
                    <a:gd name="T77" fmla="*/ 137 h 312"/>
                    <a:gd name="T78" fmla="*/ 234 w 424"/>
                    <a:gd name="T79" fmla="*/ 129 h 312"/>
                    <a:gd name="T80" fmla="*/ 230 w 424"/>
                    <a:gd name="T81" fmla="*/ 116 h 312"/>
                    <a:gd name="T82" fmla="*/ 236 w 424"/>
                    <a:gd name="T83" fmla="*/ 80 h 312"/>
                    <a:gd name="T84" fmla="*/ 236 w 424"/>
                    <a:gd name="T85" fmla="*/ 45 h 312"/>
                    <a:gd name="T86" fmla="*/ 230 w 424"/>
                    <a:gd name="T87" fmla="*/ 0 h 312"/>
                    <a:gd name="T88" fmla="*/ 230 w 424"/>
                    <a:gd name="T89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24" h="312">
                      <a:moveTo>
                        <a:pt x="230" y="0"/>
                      </a:moveTo>
                      <a:lnTo>
                        <a:pt x="230" y="61"/>
                      </a:lnTo>
                      <a:lnTo>
                        <a:pt x="219" y="110"/>
                      </a:lnTo>
                      <a:lnTo>
                        <a:pt x="202" y="173"/>
                      </a:lnTo>
                      <a:lnTo>
                        <a:pt x="181" y="188"/>
                      </a:lnTo>
                      <a:lnTo>
                        <a:pt x="152" y="198"/>
                      </a:lnTo>
                      <a:lnTo>
                        <a:pt x="192" y="192"/>
                      </a:lnTo>
                      <a:lnTo>
                        <a:pt x="202" y="190"/>
                      </a:lnTo>
                      <a:lnTo>
                        <a:pt x="206" y="241"/>
                      </a:lnTo>
                      <a:lnTo>
                        <a:pt x="196" y="275"/>
                      </a:lnTo>
                      <a:lnTo>
                        <a:pt x="175" y="291"/>
                      </a:lnTo>
                      <a:lnTo>
                        <a:pt x="120" y="296"/>
                      </a:lnTo>
                      <a:lnTo>
                        <a:pt x="36" y="283"/>
                      </a:lnTo>
                      <a:lnTo>
                        <a:pt x="10" y="266"/>
                      </a:lnTo>
                      <a:lnTo>
                        <a:pt x="10" y="249"/>
                      </a:lnTo>
                      <a:lnTo>
                        <a:pt x="10" y="218"/>
                      </a:lnTo>
                      <a:lnTo>
                        <a:pt x="0" y="262"/>
                      </a:lnTo>
                      <a:lnTo>
                        <a:pt x="12" y="281"/>
                      </a:lnTo>
                      <a:lnTo>
                        <a:pt x="63" y="300"/>
                      </a:lnTo>
                      <a:lnTo>
                        <a:pt x="139" y="312"/>
                      </a:lnTo>
                      <a:lnTo>
                        <a:pt x="181" y="302"/>
                      </a:lnTo>
                      <a:lnTo>
                        <a:pt x="204" y="277"/>
                      </a:lnTo>
                      <a:lnTo>
                        <a:pt x="209" y="243"/>
                      </a:lnTo>
                      <a:lnTo>
                        <a:pt x="211" y="192"/>
                      </a:lnTo>
                      <a:lnTo>
                        <a:pt x="225" y="230"/>
                      </a:lnTo>
                      <a:lnTo>
                        <a:pt x="238" y="247"/>
                      </a:lnTo>
                      <a:lnTo>
                        <a:pt x="261" y="247"/>
                      </a:lnTo>
                      <a:lnTo>
                        <a:pt x="316" y="251"/>
                      </a:lnTo>
                      <a:lnTo>
                        <a:pt x="390" y="249"/>
                      </a:lnTo>
                      <a:lnTo>
                        <a:pt x="424" y="236"/>
                      </a:lnTo>
                      <a:lnTo>
                        <a:pt x="379" y="243"/>
                      </a:lnTo>
                      <a:lnTo>
                        <a:pt x="314" y="239"/>
                      </a:lnTo>
                      <a:lnTo>
                        <a:pt x="246" y="222"/>
                      </a:lnTo>
                      <a:lnTo>
                        <a:pt x="221" y="188"/>
                      </a:lnTo>
                      <a:lnTo>
                        <a:pt x="219" y="141"/>
                      </a:lnTo>
                      <a:lnTo>
                        <a:pt x="238" y="137"/>
                      </a:lnTo>
                      <a:lnTo>
                        <a:pt x="285" y="144"/>
                      </a:lnTo>
                      <a:lnTo>
                        <a:pt x="323" y="156"/>
                      </a:lnTo>
                      <a:lnTo>
                        <a:pt x="284" y="137"/>
                      </a:lnTo>
                      <a:lnTo>
                        <a:pt x="234" y="129"/>
                      </a:lnTo>
                      <a:lnTo>
                        <a:pt x="230" y="116"/>
                      </a:lnTo>
                      <a:lnTo>
                        <a:pt x="236" y="80"/>
                      </a:lnTo>
                      <a:lnTo>
                        <a:pt x="236" y="45"/>
                      </a:lnTo>
                      <a:lnTo>
                        <a:pt x="230" y="0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8" name="Freeform 186"/>
                <p:cNvSpPr>
                  <a:spLocks/>
                </p:cNvSpPr>
                <p:nvPr/>
              </p:nvSpPr>
              <p:spPr bwMode="auto">
                <a:xfrm>
                  <a:off x="1170" y="4393"/>
                  <a:ext cx="14" cy="40"/>
                </a:xfrm>
                <a:custGeom>
                  <a:avLst/>
                  <a:gdLst>
                    <a:gd name="T0" fmla="*/ 0 w 29"/>
                    <a:gd name="T1" fmla="*/ 0 h 80"/>
                    <a:gd name="T2" fmla="*/ 21 w 29"/>
                    <a:gd name="T3" fmla="*/ 63 h 80"/>
                    <a:gd name="T4" fmla="*/ 23 w 29"/>
                    <a:gd name="T5" fmla="*/ 80 h 80"/>
                    <a:gd name="T6" fmla="*/ 29 w 29"/>
                    <a:gd name="T7" fmla="*/ 70 h 80"/>
                    <a:gd name="T8" fmla="*/ 29 w 29"/>
                    <a:gd name="T9" fmla="*/ 59 h 80"/>
                    <a:gd name="T10" fmla="*/ 23 w 29"/>
                    <a:gd name="T11" fmla="*/ 53 h 80"/>
                    <a:gd name="T12" fmla="*/ 0 w 29"/>
                    <a:gd name="T13" fmla="*/ 0 h 80"/>
                    <a:gd name="T14" fmla="*/ 0 w 29"/>
                    <a:gd name="T1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80">
                      <a:moveTo>
                        <a:pt x="0" y="0"/>
                      </a:moveTo>
                      <a:lnTo>
                        <a:pt x="21" y="63"/>
                      </a:lnTo>
                      <a:lnTo>
                        <a:pt x="23" y="80"/>
                      </a:lnTo>
                      <a:lnTo>
                        <a:pt x="29" y="70"/>
                      </a:lnTo>
                      <a:lnTo>
                        <a:pt x="29" y="59"/>
                      </a:lnTo>
                      <a:lnTo>
                        <a:pt x="23" y="5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19" name="Freeform 187"/>
                <p:cNvSpPr>
                  <a:spLocks/>
                </p:cNvSpPr>
                <p:nvPr/>
              </p:nvSpPr>
              <p:spPr bwMode="auto">
                <a:xfrm>
                  <a:off x="1190" y="4430"/>
                  <a:ext cx="26" cy="36"/>
                </a:xfrm>
                <a:custGeom>
                  <a:avLst/>
                  <a:gdLst>
                    <a:gd name="T0" fmla="*/ 0 w 53"/>
                    <a:gd name="T1" fmla="*/ 0 h 72"/>
                    <a:gd name="T2" fmla="*/ 25 w 53"/>
                    <a:gd name="T3" fmla="*/ 31 h 72"/>
                    <a:gd name="T4" fmla="*/ 50 w 53"/>
                    <a:gd name="T5" fmla="*/ 53 h 72"/>
                    <a:gd name="T6" fmla="*/ 53 w 53"/>
                    <a:gd name="T7" fmla="*/ 72 h 72"/>
                    <a:gd name="T8" fmla="*/ 53 w 53"/>
                    <a:gd name="T9" fmla="*/ 48 h 72"/>
                    <a:gd name="T10" fmla="*/ 21 w 53"/>
                    <a:gd name="T11" fmla="*/ 19 h 72"/>
                    <a:gd name="T12" fmla="*/ 0 w 53"/>
                    <a:gd name="T13" fmla="*/ 0 h 72"/>
                    <a:gd name="T14" fmla="*/ 0 w 53"/>
                    <a:gd name="T1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72">
                      <a:moveTo>
                        <a:pt x="0" y="0"/>
                      </a:moveTo>
                      <a:lnTo>
                        <a:pt x="25" y="31"/>
                      </a:lnTo>
                      <a:lnTo>
                        <a:pt x="50" y="53"/>
                      </a:lnTo>
                      <a:lnTo>
                        <a:pt x="53" y="72"/>
                      </a:lnTo>
                      <a:lnTo>
                        <a:pt x="53" y="48"/>
                      </a:lnTo>
                      <a:lnTo>
                        <a:pt x="21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20" name="Freeform 188"/>
                <p:cNvSpPr>
                  <a:spLocks/>
                </p:cNvSpPr>
                <p:nvPr/>
              </p:nvSpPr>
              <p:spPr bwMode="auto">
                <a:xfrm>
                  <a:off x="1262" y="3172"/>
                  <a:ext cx="41" cy="479"/>
                </a:xfrm>
                <a:custGeom>
                  <a:avLst/>
                  <a:gdLst>
                    <a:gd name="T0" fmla="*/ 81 w 81"/>
                    <a:gd name="T1" fmla="*/ 25 h 958"/>
                    <a:gd name="T2" fmla="*/ 51 w 81"/>
                    <a:gd name="T3" fmla="*/ 265 h 958"/>
                    <a:gd name="T4" fmla="*/ 59 w 81"/>
                    <a:gd name="T5" fmla="*/ 576 h 958"/>
                    <a:gd name="T6" fmla="*/ 3 w 81"/>
                    <a:gd name="T7" fmla="*/ 958 h 958"/>
                    <a:gd name="T8" fmla="*/ 0 w 81"/>
                    <a:gd name="T9" fmla="*/ 903 h 958"/>
                    <a:gd name="T10" fmla="*/ 38 w 81"/>
                    <a:gd name="T11" fmla="*/ 525 h 958"/>
                    <a:gd name="T12" fmla="*/ 43 w 81"/>
                    <a:gd name="T13" fmla="*/ 202 h 958"/>
                    <a:gd name="T14" fmla="*/ 59 w 81"/>
                    <a:gd name="T15" fmla="*/ 0 h 958"/>
                    <a:gd name="T16" fmla="*/ 81 w 81"/>
                    <a:gd name="T17" fmla="*/ 25 h 958"/>
                    <a:gd name="T18" fmla="*/ 81 w 81"/>
                    <a:gd name="T19" fmla="*/ 25 h 9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958">
                      <a:moveTo>
                        <a:pt x="81" y="25"/>
                      </a:moveTo>
                      <a:lnTo>
                        <a:pt x="51" y="265"/>
                      </a:lnTo>
                      <a:lnTo>
                        <a:pt x="59" y="576"/>
                      </a:lnTo>
                      <a:lnTo>
                        <a:pt x="3" y="958"/>
                      </a:lnTo>
                      <a:lnTo>
                        <a:pt x="0" y="903"/>
                      </a:lnTo>
                      <a:lnTo>
                        <a:pt x="38" y="525"/>
                      </a:lnTo>
                      <a:lnTo>
                        <a:pt x="43" y="202"/>
                      </a:lnTo>
                      <a:lnTo>
                        <a:pt x="59" y="0"/>
                      </a:lnTo>
                      <a:lnTo>
                        <a:pt x="81" y="25"/>
                      </a:lnTo>
                      <a:lnTo>
                        <a:pt x="8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21" name="Freeform 189"/>
                <p:cNvSpPr>
                  <a:spLocks/>
                </p:cNvSpPr>
                <p:nvPr/>
              </p:nvSpPr>
              <p:spPr bwMode="auto">
                <a:xfrm>
                  <a:off x="1189" y="2596"/>
                  <a:ext cx="15" cy="62"/>
                </a:xfrm>
                <a:custGeom>
                  <a:avLst/>
                  <a:gdLst>
                    <a:gd name="T0" fmla="*/ 12 w 31"/>
                    <a:gd name="T1" fmla="*/ 39 h 123"/>
                    <a:gd name="T2" fmla="*/ 12 w 31"/>
                    <a:gd name="T3" fmla="*/ 62 h 123"/>
                    <a:gd name="T4" fmla="*/ 23 w 31"/>
                    <a:gd name="T5" fmla="*/ 70 h 123"/>
                    <a:gd name="T6" fmla="*/ 25 w 31"/>
                    <a:gd name="T7" fmla="*/ 81 h 123"/>
                    <a:gd name="T8" fmla="*/ 17 w 31"/>
                    <a:gd name="T9" fmla="*/ 93 h 123"/>
                    <a:gd name="T10" fmla="*/ 21 w 31"/>
                    <a:gd name="T11" fmla="*/ 106 h 123"/>
                    <a:gd name="T12" fmla="*/ 10 w 31"/>
                    <a:gd name="T13" fmla="*/ 117 h 123"/>
                    <a:gd name="T14" fmla="*/ 0 w 31"/>
                    <a:gd name="T15" fmla="*/ 114 h 123"/>
                    <a:gd name="T16" fmla="*/ 8 w 31"/>
                    <a:gd name="T17" fmla="*/ 123 h 123"/>
                    <a:gd name="T18" fmla="*/ 25 w 31"/>
                    <a:gd name="T19" fmla="*/ 114 h 123"/>
                    <a:gd name="T20" fmla="*/ 25 w 31"/>
                    <a:gd name="T21" fmla="*/ 93 h 123"/>
                    <a:gd name="T22" fmla="*/ 31 w 31"/>
                    <a:gd name="T23" fmla="*/ 77 h 123"/>
                    <a:gd name="T24" fmla="*/ 25 w 31"/>
                    <a:gd name="T25" fmla="*/ 64 h 123"/>
                    <a:gd name="T26" fmla="*/ 19 w 31"/>
                    <a:gd name="T27" fmla="*/ 57 h 123"/>
                    <a:gd name="T28" fmla="*/ 19 w 31"/>
                    <a:gd name="T29" fmla="*/ 0 h 123"/>
                    <a:gd name="T30" fmla="*/ 12 w 31"/>
                    <a:gd name="T31" fmla="*/ 17 h 123"/>
                    <a:gd name="T32" fmla="*/ 12 w 31"/>
                    <a:gd name="T33" fmla="*/ 39 h 123"/>
                    <a:gd name="T34" fmla="*/ 12 w 31"/>
                    <a:gd name="T35" fmla="*/ 39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" h="123">
                      <a:moveTo>
                        <a:pt x="12" y="39"/>
                      </a:moveTo>
                      <a:lnTo>
                        <a:pt x="12" y="62"/>
                      </a:lnTo>
                      <a:lnTo>
                        <a:pt x="23" y="70"/>
                      </a:lnTo>
                      <a:lnTo>
                        <a:pt x="25" y="81"/>
                      </a:lnTo>
                      <a:lnTo>
                        <a:pt x="17" y="93"/>
                      </a:lnTo>
                      <a:lnTo>
                        <a:pt x="21" y="106"/>
                      </a:lnTo>
                      <a:lnTo>
                        <a:pt x="10" y="117"/>
                      </a:lnTo>
                      <a:lnTo>
                        <a:pt x="0" y="114"/>
                      </a:lnTo>
                      <a:lnTo>
                        <a:pt x="8" y="123"/>
                      </a:lnTo>
                      <a:lnTo>
                        <a:pt x="25" y="114"/>
                      </a:lnTo>
                      <a:lnTo>
                        <a:pt x="25" y="93"/>
                      </a:lnTo>
                      <a:lnTo>
                        <a:pt x="31" y="77"/>
                      </a:lnTo>
                      <a:lnTo>
                        <a:pt x="25" y="64"/>
                      </a:lnTo>
                      <a:lnTo>
                        <a:pt x="19" y="57"/>
                      </a:lnTo>
                      <a:lnTo>
                        <a:pt x="19" y="0"/>
                      </a:lnTo>
                      <a:lnTo>
                        <a:pt x="12" y="17"/>
                      </a:lnTo>
                      <a:lnTo>
                        <a:pt x="12" y="39"/>
                      </a:lnTo>
                      <a:lnTo>
                        <a:pt x="12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2222" name="Picture 190" descr="PEOP013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920"/>
                <a:ext cx="598" cy="2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2224" name="Oval 192"/>
          <p:cNvSpPr>
            <a:spLocks noChangeArrowheads="1"/>
          </p:cNvSpPr>
          <p:nvPr/>
        </p:nvSpPr>
        <p:spPr bwMode="auto">
          <a:xfrm>
            <a:off x="3276600" y="4876800"/>
            <a:ext cx="2438400" cy="1600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Accounting Information System</a:t>
            </a:r>
          </a:p>
        </p:txBody>
      </p:sp>
      <p:sp>
        <p:nvSpPr>
          <p:cNvPr id="172225" name="AutoShape 193"/>
          <p:cNvSpPr>
            <a:spLocks noChangeArrowheads="1"/>
          </p:cNvSpPr>
          <p:nvPr/>
        </p:nvSpPr>
        <p:spPr bwMode="auto">
          <a:xfrm>
            <a:off x="1600200" y="228600"/>
            <a:ext cx="6019800" cy="1371600"/>
          </a:xfrm>
          <a:prstGeom prst="roundRect">
            <a:avLst>
              <a:gd name="adj" fmla="val 350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Process of Providing Information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2226" name="AutoShape 1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1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  <p:bldP spid="172224" grpId="0" animBg="1" autoUpdateAnimBg="0"/>
      <p:bldP spid="1722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5791200" cy="1143000"/>
          </a:xfrm>
          <a:solidFill>
            <a:srgbClr val="000099"/>
          </a:solidFill>
          <a:ln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Ethics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2079625"/>
            <a:ext cx="4800600" cy="3352800"/>
          </a:xfrm>
        </p:spPr>
        <p:txBody>
          <a:bodyPr/>
          <a:lstStyle/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1.	Avoid small ethical lapses.</a:t>
            </a:r>
          </a:p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2.	Focus on your long-term reputation.</a:t>
            </a:r>
          </a:p>
          <a:p>
            <a:pPr marL="400050" indent="-400050">
              <a:buClr>
                <a:schemeClr val="tx1"/>
              </a:buClr>
              <a:buFontTx/>
              <a:buNone/>
            </a:pPr>
            <a:r>
              <a:rPr lang="en-US" sz="2800"/>
              <a:t>3.	You may expect to suffer adverse personal consequences for holding to an ethical position.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2819400" cy="3025775"/>
          </a:xfrm>
          <a:prstGeom prst="rect">
            <a:avLst/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Sound Principles that form the foundation for ethical behavior</a:t>
            </a:r>
          </a:p>
        </p:txBody>
      </p:sp>
      <p:sp>
        <p:nvSpPr>
          <p:cNvPr id="173062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8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  <p:bldP spid="1730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447800" y="838200"/>
            <a:ext cx="6286500" cy="7715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Profession of Accounting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7620000" cy="1563688"/>
          </a:xfrm>
          <a:prstGeom prst="rect">
            <a:avLst/>
          </a:prstGeom>
          <a:solidFill>
            <a:srgbClr val="FFE4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Accountants employed by a business firm or a not-for-profit organization are said to be engaged in </a:t>
            </a:r>
            <a:r>
              <a:rPr lang="en-US" sz="3200" b="1" i="1">
                <a:latin typeface="Times New Roman" pitchFamily="18" charset="0"/>
              </a:rPr>
              <a:t>private accounting</a:t>
            </a:r>
            <a:r>
              <a:rPr lang="en-US" sz="3200" i="1">
                <a:latin typeface="Times New Roman" pitchFamily="18" charset="0"/>
              </a:rPr>
              <a:t>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62000" y="4151313"/>
            <a:ext cx="76200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Accountants and their staff who provide services on a fee basis are said to be  employed in </a:t>
            </a:r>
            <a:r>
              <a:rPr lang="en-US" sz="3200" b="1" i="1">
                <a:latin typeface="Times New Roman" pitchFamily="18" charset="0"/>
              </a:rPr>
              <a:t>public accounting</a:t>
            </a:r>
            <a:r>
              <a:rPr lang="en-US" sz="3200" i="1">
                <a:latin typeface="Times New Roman" pitchFamily="18" charset="0"/>
              </a:rPr>
              <a:t>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nimBg="1" autoUpdateAnimBg="0"/>
      <p:bldP spid="174084" grpId="0" animBg="1" autoUpdateAnimBg="0"/>
      <p:bldP spid="1740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2819400" y="3810000"/>
            <a:ext cx="3429000" cy="25146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371600" y="685800"/>
            <a:ext cx="6400800" cy="25685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Generally Accepted Accounting Principles (GAAP)</a:t>
            </a:r>
          </a:p>
        </p:txBody>
      </p:sp>
      <p:grpSp>
        <p:nvGrpSpPr>
          <p:cNvPr id="175108" name="Group 4"/>
          <p:cNvGrpSpPr>
            <a:grpSpLocks/>
          </p:cNvGrpSpPr>
          <p:nvPr/>
        </p:nvGrpSpPr>
        <p:grpSpPr bwMode="auto">
          <a:xfrm>
            <a:off x="3062288" y="3992563"/>
            <a:ext cx="2989262" cy="2185987"/>
            <a:chOff x="1929" y="2515"/>
            <a:chExt cx="1883" cy="1377"/>
          </a:xfrm>
        </p:grpSpPr>
        <p:grpSp>
          <p:nvGrpSpPr>
            <p:cNvPr id="175109" name="Group 5"/>
            <p:cNvGrpSpPr>
              <a:grpSpLocks/>
            </p:cNvGrpSpPr>
            <p:nvPr/>
          </p:nvGrpSpPr>
          <p:grpSpPr bwMode="auto">
            <a:xfrm>
              <a:off x="1929" y="2515"/>
              <a:ext cx="1883" cy="1377"/>
              <a:chOff x="1929" y="2515"/>
              <a:chExt cx="1883" cy="1377"/>
            </a:xfrm>
          </p:grpSpPr>
          <p:sp>
            <p:nvSpPr>
              <p:cNvPr id="175110" name="Freeform 6"/>
              <p:cNvSpPr>
                <a:spLocks/>
              </p:cNvSpPr>
              <p:nvPr/>
            </p:nvSpPr>
            <p:spPr bwMode="auto">
              <a:xfrm>
                <a:off x="1954" y="2515"/>
                <a:ext cx="1858" cy="1139"/>
              </a:xfrm>
              <a:custGeom>
                <a:avLst/>
                <a:gdLst>
                  <a:gd name="T0" fmla="*/ 3717 w 3717"/>
                  <a:gd name="T1" fmla="*/ 0 h 2279"/>
                  <a:gd name="T2" fmla="*/ 0 w 3717"/>
                  <a:gd name="T3" fmla="*/ 0 h 2279"/>
                  <a:gd name="T4" fmla="*/ 1133 w 3717"/>
                  <a:gd name="T5" fmla="*/ 1840 h 2279"/>
                  <a:gd name="T6" fmla="*/ 3149 w 3717"/>
                  <a:gd name="T7" fmla="*/ 2273 h 2279"/>
                  <a:gd name="T8" fmla="*/ 3717 w 3717"/>
                  <a:gd name="T9" fmla="*/ 2279 h 2279"/>
                  <a:gd name="T10" fmla="*/ 3717 w 3717"/>
                  <a:gd name="T11" fmla="*/ 0 h 2279"/>
                  <a:gd name="T12" fmla="*/ 3717 w 3717"/>
                  <a:gd name="T13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7" h="2279">
                    <a:moveTo>
                      <a:pt x="3717" y="0"/>
                    </a:moveTo>
                    <a:lnTo>
                      <a:pt x="0" y="0"/>
                    </a:lnTo>
                    <a:lnTo>
                      <a:pt x="1133" y="1840"/>
                    </a:lnTo>
                    <a:lnTo>
                      <a:pt x="3149" y="2273"/>
                    </a:lnTo>
                    <a:lnTo>
                      <a:pt x="3717" y="2279"/>
                    </a:lnTo>
                    <a:lnTo>
                      <a:pt x="3717" y="0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rgbClr val="A6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1" name="Freeform 7"/>
              <p:cNvSpPr>
                <a:spLocks/>
              </p:cNvSpPr>
              <p:nvPr/>
            </p:nvSpPr>
            <p:spPr bwMode="auto">
              <a:xfrm>
                <a:off x="1929" y="3512"/>
                <a:ext cx="1883" cy="350"/>
              </a:xfrm>
              <a:custGeom>
                <a:avLst/>
                <a:gdLst>
                  <a:gd name="T0" fmla="*/ 0 w 3766"/>
                  <a:gd name="T1" fmla="*/ 0 h 699"/>
                  <a:gd name="T2" fmla="*/ 2369 w 3766"/>
                  <a:gd name="T3" fmla="*/ 62 h 699"/>
                  <a:gd name="T4" fmla="*/ 3766 w 3766"/>
                  <a:gd name="T5" fmla="*/ 123 h 699"/>
                  <a:gd name="T6" fmla="*/ 3766 w 3766"/>
                  <a:gd name="T7" fmla="*/ 699 h 699"/>
                  <a:gd name="T8" fmla="*/ 0 w 3766"/>
                  <a:gd name="T9" fmla="*/ 564 h 699"/>
                  <a:gd name="T10" fmla="*/ 0 w 3766"/>
                  <a:gd name="T11" fmla="*/ 0 h 699"/>
                  <a:gd name="T12" fmla="*/ 0 w 3766"/>
                  <a:gd name="T13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6" h="699">
                    <a:moveTo>
                      <a:pt x="0" y="0"/>
                    </a:moveTo>
                    <a:lnTo>
                      <a:pt x="2369" y="62"/>
                    </a:lnTo>
                    <a:lnTo>
                      <a:pt x="3766" y="123"/>
                    </a:lnTo>
                    <a:lnTo>
                      <a:pt x="3766" y="699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2" name="Freeform 8"/>
              <p:cNvSpPr>
                <a:spLocks/>
              </p:cNvSpPr>
              <p:nvPr/>
            </p:nvSpPr>
            <p:spPr bwMode="auto">
              <a:xfrm>
                <a:off x="2033" y="2515"/>
                <a:ext cx="782" cy="806"/>
              </a:xfrm>
              <a:custGeom>
                <a:avLst/>
                <a:gdLst>
                  <a:gd name="T0" fmla="*/ 0 w 1565"/>
                  <a:gd name="T1" fmla="*/ 0 h 1612"/>
                  <a:gd name="T2" fmla="*/ 1000 w 1565"/>
                  <a:gd name="T3" fmla="*/ 0 h 1612"/>
                  <a:gd name="T4" fmla="*/ 1565 w 1565"/>
                  <a:gd name="T5" fmla="*/ 0 h 1612"/>
                  <a:gd name="T6" fmla="*/ 1557 w 1565"/>
                  <a:gd name="T7" fmla="*/ 1612 h 1612"/>
                  <a:gd name="T8" fmla="*/ 0 w 1565"/>
                  <a:gd name="T9" fmla="*/ 0 h 1612"/>
                  <a:gd name="T10" fmla="*/ 0 w 1565"/>
                  <a:gd name="T11" fmla="*/ 0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5" h="1612">
                    <a:moveTo>
                      <a:pt x="0" y="0"/>
                    </a:moveTo>
                    <a:lnTo>
                      <a:pt x="1000" y="0"/>
                    </a:lnTo>
                    <a:lnTo>
                      <a:pt x="1565" y="0"/>
                    </a:lnTo>
                    <a:lnTo>
                      <a:pt x="1557" y="16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3" name="Freeform 9"/>
              <p:cNvSpPr>
                <a:spLocks/>
              </p:cNvSpPr>
              <p:nvPr/>
            </p:nvSpPr>
            <p:spPr bwMode="auto">
              <a:xfrm>
                <a:off x="2833" y="2703"/>
                <a:ext cx="188" cy="250"/>
              </a:xfrm>
              <a:custGeom>
                <a:avLst/>
                <a:gdLst>
                  <a:gd name="T0" fmla="*/ 376 w 376"/>
                  <a:gd name="T1" fmla="*/ 55 h 500"/>
                  <a:gd name="T2" fmla="*/ 350 w 376"/>
                  <a:gd name="T3" fmla="*/ 8 h 500"/>
                  <a:gd name="T4" fmla="*/ 32 w 376"/>
                  <a:gd name="T5" fmla="*/ 0 h 500"/>
                  <a:gd name="T6" fmla="*/ 0 w 376"/>
                  <a:gd name="T7" fmla="*/ 23 h 500"/>
                  <a:gd name="T8" fmla="*/ 19 w 376"/>
                  <a:gd name="T9" fmla="*/ 489 h 500"/>
                  <a:gd name="T10" fmla="*/ 65 w 376"/>
                  <a:gd name="T11" fmla="*/ 500 h 500"/>
                  <a:gd name="T12" fmla="*/ 376 w 376"/>
                  <a:gd name="T13" fmla="*/ 55 h 500"/>
                  <a:gd name="T14" fmla="*/ 376 w 376"/>
                  <a:gd name="T15" fmla="*/ 55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6" h="500">
                    <a:moveTo>
                      <a:pt x="376" y="55"/>
                    </a:moveTo>
                    <a:lnTo>
                      <a:pt x="350" y="8"/>
                    </a:lnTo>
                    <a:lnTo>
                      <a:pt x="32" y="0"/>
                    </a:lnTo>
                    <a:lnTo>
                      <a:pt x="0" y="23"/>
                    </a:lnTo>
                    <a:lnTo>
                      <a:pt x="19" y="489"/>
                    </a:lnTo>
                    <a:lnTo>
                      <a:pt x="65" y="500"/>
                    </a:lnTo>
                    <a:lnTo>
                      <a:pt x="376" y="55"/>
                    </a:lnTo>
                    <a:lnTo>
                      <a:pt x="376" y="55"/>
                    </a:lnTo>
                    <a:close/>
                  </a:path>
                </a:pathLst>
              </a:custGeom>
              <a:solidFill>
                <a:srgbClr val="8C5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4" name="Freeform 10"/>
              <p:cNvSpPr>
                <a:spLocks/>
              </p:cNvSpPr>
              <p:nvPr/>
            </p:nvSpPr>
            <p:spPr bwMode="auto">
              <a:xfrm>
                <a:off x="2857" y="2715"/>
                <a:ext cx="183" cy="242"/>
              </a:xfrm>
              <a:custGeom>
                <a:avLst/>
                <a:gdLst>
                  <a:gd name="T0" fmla="*/ 318 w 367"/>
                  <a:gd name="T1" fmla="*/ 2 h 485"/>
                  <a:gd name="T2" fmla="*/ 21 w 367"/>
                  <a:gd name="T3" fmla="*/ 17 h 485"/>
                  <a:gd name="T4" fmla="*/ 2 w 367"/>
                  <a:gd name="T5" fmla="*/ 40 h 485"/>
                  <a:gd name="T6" fmla="*/ 0 w 367"/>
                  <a:gd name="T7" fmla="*/ 464 h 485"/>
                  <a:gd name="T8" fmla="*/ 14 w 367"/>
                  <a:gd name="T9" fmla="*/ 485 h 485"/>
                  <a:gd name="T10" fmla="*/ 367 w 367"/>
                  <a:gd name="T11" fmla="*/ 468 h 485"/>
                  <a:gd name="T12" fmla="*/ 367 w 367"/>
                  <a:gd name="T13" fmla="*/ 29 h 485"/>
                  <a:gd name="T14" fmla="*/ 348 w 367"/>
                  <a:gd name="T15" fmla="*/ 0 h 485"/>
                  <a:gd name="T16" fmla="*/ 318 w 367"/>
                  <a:gd name="T17" fmla="*/ 2 h 485"/>
                  <a:gd name="T18" fmla="*/ 318 w 367"/>
                  <a:gd name="T19" fmla="*/ 2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7" h="485">
                    <a:moveTo>
                      <a:pt x="318" y="2"/>
                    </a:moveTo>
                    <a:lnTo>
                      <a:pt x="21" y="17"/>
                    </a:lnTo>
                    <a:lnTo>
                      <a:pt x="2" y="40"/>
                    </a:lnTo>
                    <a:lnTo>
                      <a:pt x="0" y="464"/>
                    </a:lnTo>
                    <a:lnTo>
                      <a:pt x="14" y="485"/>
                    </a:lnTo>
                    <a:lnTo>
                      <a:pt x="367" y="468"/>
                    </a:lnTo>
                    <a:lnTo>
                      <a:pt x="367" y="29"/>
                    </a:lnTo>
                    <a:lnTo>
                      <a:pt x="348" y="0"/>
                    </a:lnTo>
                    <a:lnTo>
                      <a:pt x="318" y="2"/>
                    </a:lnTo>
                    <a:lnTo>
                      <a:pt x="31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5" name="Freeform 11"/>
              <p:cNvSpPr>
                <a:spLocks/>
              </p:cNvSpPr>
              <p:nvPr/>
            </p:nvSpPr>
            <p:spPr bwMode="auto">
              <a:xfrm>
                <a:off x="2868" y="2726"/>
                <a:ext cx="156" cy="211"/>
              </a:xfrm>
              <a:custGeom>
                <a:avLst/>
                <a:gdLst>
                  <a:gd name="T0" fmla="*/ 253 w 312"/>
                  <a:gd name="T1" fmla="*/ 6 h 422"/>
                  <a:gd name="T2" fmla="*/ 15 w 312"/>
                  <a:gd name="T3" fmla="*/ 17 h 422"/>
                  <a:gd name="T4" fmla="*/ 2 w 312"/>
                  <a:gd name="T5" fmla="*/ 36 h 422"/>
                  <a:gd name="T6" fmla="*/ 0 w 312"/>
                  <a:gd name="T7" fmla="*/ 399 h 422"/>
                  <a:gd name="T8" fmla="*/ 12 w 312"/>
                  <a:gd name="T9" fmla="*/ 418 h 422"/>
                  <a:gd name="T10" fmla="*/ 310 w 312"/>
                  <a:gd name="T11" fmla="*/ 422 h 422"/>
                  <a:gd name="T12" fmla="*/ 312 w 312"/>
                  <a:gd name="T13" fmla="*/ 25 h 422"/>
                  <a:gd name="T14" fmla="*/ 297 w 312"/>
                  <a:gd name="T15" fmla="*/ 0 h 422"/>
                  <a:gd name="T16" fmla="*/ 253 w 312"/>
                  <a:gd name="T17" fmla="*/ 6 h 422"/>
                  <a:gd name="T18" fmla="*/ 253 w 312"/>
                  <a:gd name="T19" fmla="*/ 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" h="422">
                    <a:moveTo>
                      <a:pt x="253" y="6"/>
                    </a:moveTo>
                    <a:lnTo>
                      <a:pt x="15" y="17"/>
                    </a:lnTo>
                    <a:lnTo>
                      <a:pt x="2" y="36"/>
                    </a:lnTo>
                    <a:lnTo>
                      <a:pt x="0" y="399"/>
                    </a:lnTo>
                    <a:lnTo>
                      <a:pt x="12" y="418"/>
                    </a:lnTo>
                    <a:lnTo>
                      <a:pt x="310" y="422"/>
                    </a:lnTo>
                    <a:lnTo>
                      <a:pt x="312" y="25"/>
                    </a:lnTo>
                    <a:lnTo>
                      <a:pt x="297" y="0"/>
                    </a:lnTo>
                    <a:lnTo>
                      <a:pt x="253" y="6"/>
                    </a:lnTo>
                    <a:lnTo>
                      <a:pt x="253" y="6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6" name="Freeform 12"/>
              <p:cNvSpPr>
                <a:spLocks/>
              </p:cNvSpPr>
              <p:nvPr/>
            </p:nvSpPr>
            <p:spPr bwMode="auto">
              <a:xfrm>
                <a:off x="3129" y="2963"/>
                <a:ext cx="93" cy="199"/>
              </a:xfrm>
              <a:custGeom>
                <a:avLst/>
                <a:gdLst>
                  <a:gd name="T0" fmla="*/ 186 w 186"/>
                  <a:gd name="T1" fmla="*/ 0 h 399"/>
                  <a:gd name="T2" fmla="*/ 177 w 186"/>
                  <a:gd name="T3" fmla="*/ 399 h 399"/>
                  <a:gd name="T4" fmla="*/ 0 w 186"/>
                  <a:gd name="T5" fmla="*/ 245 h 399"/>
                  <a:gd name="T6" fmla="*/ 0 w 186"/>
                  <a:gd name="T7" fmla="*/ 242 h 399"/>
                  <a:gd name="T8" fmla="*/ 4 w 186"/>
                  <a:gd name="T9" fmla="*/ 234 h 399"/>
                  <a:gd name="T10" fmla="*/ 4 w 186"/>
                  <a:gd name="T11" fmla="*/ 226 h 399"/>
                  <a:gd name="T12" fmla="*/ 8 w 186"/>
                  <a:gd name="T13" fmla="*/ 221 h 399"/>
                  <a:gd name="T14" fmla="*/ 12 w 186"/>
                  <a:gd name="T15" fmla="*/ 213 h 399"/>
                  <a:gd name="T16" fmla="*/ 15 w 186"/>
                  <a:gd name="T17" fmla="*/ 205 h 399"/>
                  <a:gd name="T18" fmla="*/ 19 w 186"/>
                  <a:gd name="T19" fmla="*/ 196 h 399"/>
                  <a:gd name="T20" fmla="*/ 25 w 186"/>
                  <a:gd name="T21" fmla="*/ 186 h 399"/>
                  <a:gd name="T22" fmla="*/ 31 w 186"/>
                  <a:gd name="T23" fmla="*/ 175 h 399"/>
                  <a:gd name="T24" fmla="*/ 38 w 186"/>
                  <a:gd name="T25" fmla="*/ 166 h 399"/>
                  <a:gd name="T26" fmla="*/ 44 w 186"/>
                  <a:gd name="T27" fmla="*/ 154 h 399"/>
                  <a:gd name="T28" fmla="*/ 51 w 186"/>
                  <a:gd name="T29" fmla="*/ 143 h 399"/>
                  <a:gd name="T30" fmla="*/ 59 w 186"/>
                  <a:gd name="T31" fmla="*/ 131 h 399"/>
                  <a:gd name="T32" fmla="*/ 69 w 186"/>
                  <a:gd name="T33" fmla="*/ 122 h 399"/>
                  <a:gd name="T34" fmla="*/ 76 w 186"/>
                  <a:gd name="T35" fmla="*/ 109 h 399"/>
                  <a:gd name="T36" fmla="*/ 86 w 186"/>
                  <a:gd name="T37" fmla="*/ 97 h 399"/>
                  <a:gd name="T38" fmla="*/ 97 w 186"/>
                  <a:gd name="T39" fmla="*/ 86 h 399"/>
                  <a:gd name="T40" fmla="*/ 107 w 186"/>
                  <a:gd name="T41" fmla="*/ 74 h 399"/>
                  <a:gd name="T42" fmla="*/ 116 w 186"/>
                  <a:gd name="T43" fmla="*/ 63 h 399"/>
                  <a:gd name="T44" fmla="*/ 126 w 186"/>
                  <a:gd name="T45" fmla="*/ 53 h 399"/>
                  <a:gd name="T46" fmla="*/ 135 w 186"/>
                  <a:gd name="T47" fmla="*/ 44 h 399"/>
                  <a:gd name="T48" fmla="*/ 147 w 186"/>
                  <a:gd name="T49" fmla="*/ 36 h 399"/>
                  <a:gd name="T50" fmla="*/ 154 w 186"/>
                  <a:gd name="T51" fmla="*/ 27 h 399"/>
                  <a:gd name="T52" fmla="*/ 162 w 186"/>
                  <a:gd name="T53" fmla="*/ 19 h 399"/>
                  <a:gd name="T54" fmla="*/ 167 w 186"/>
                  <a:gd name="T55" fmla="*/ 12 h 399"/>
                  <a:gd name="T56" fmla="*/ 173 w 186"/>
                  <a:gd name="T57" fmla="*/ 8 h 399"/>
                  <a:gd name="T58" fmla="*/ 183 w 186"/>
                  <a:gd name="T59" fmla="*/ 0 h 399"/>
                  <a:gd name="T60" fmla="*/ 186 w 186"/>
                  <a:gd name="T61" fmla="*/ 0 h 399"/>
                  <a:gd name="T62" fmla="*/ 186 w 186"/>
                  <a:gd name="T6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" h="399">
                    <a:moveTo>
                      <a:pt x="186" y="0"/>
                    </a:moveTo>
                    <a:lnTo>
                      <a:pt x="177" y="399"/>
                    </a:lnTo>
                    <a:lnTo>
                      <a:pt x="0" y="245"/>
                    </a:lnTo>
                    <a:lnTo>
                      <a:pt x="0" y="242"/>
                    </a:lnTo>
                    <a:lnTo>
                      <a:pt x="4" y="234"/>
                    </a:lnTo>
                    <a:lnTo>
                      <a:pt x="4" y="226"/>
                    </a:lnTo>
                    <a:lnTo>
                      <a:pt x="8" y="221"/>
                    </a:lnTo>
                    <a:lnTo>
                      <a:pt x="12" y="213"/>
                    </a:lnTo>
                    <a:lnTo>
                      <a:pt x="15" y="205"/>
                    </a:lnTo>
                    <a:lnTo>
                      <a:pt x="19" y="196"/>
                    </a:lnTo>
                    <a:lnTo>
                      <a:pt x="25" y="186"/>
                    </a:lnTo>
                    <a:lnTo>
                      <a:pt x="31" y="175"/>
                    </a:lnTo>
                    <a:lnTo>
                      <a:pt x="38" y="166"/>
                    </a:lnTo>
                    <a:lnTo>
                      <a:pt x="44" y="154"/>
                    </a:lnTo>
                    <a:lnTo>
                      <a:pt x="51" y="143"/>
                    </a:lnTo>
                    <a:lnTo>
                      <a:pt x="59" y="131"/>
                    </a:lnTo>
                    <a:lnTo>
                      <a:pt x="69" y="122"/>
                    </a:lnTo>
                    <a:lnTo>
                      <a:pt x="76" y="109"/>
                    </a:lnTo>
                    <a:lnTo>
                      <a:pt x="86" y="97"/>
                    </a:lnTo>
                    <a:lnTo>
                      <a:pt x="97" y="86"/>
                    </a:lnTo>
                    <a:lnTo>
                      <a:pt x="107" y="74"/>
                    </a:lnTo>
                    <a:lnTo>
                      <a:pt x="116" y="63"/>
                    </a:lnTo>
                    <a:lnTo>
                      <a:pt x="126" y="53"/>
                    </a:lnTo>
                    <a:lnTo>
                      <a:pt x="135" y="44"/>
                    </a:lnTo>
                    <a:lnTo>
                      <a:pt x="147" y="36"/>
                    </a:lnTo>
                    <a:lnTo>
                      <a:pt x="154" y="27"/>
                    </a:lnTo>
                    <a:lnTo>
                      <a:pt x="162" y="19"/>
                    </a:lnTo>
                    <a:lnTo>
                      <a:pt x="167" y="12"/>
                    </a:lnTo>
                    <a:lnTo>
                      <a:pt x="173" y="8"/>
                    </a:lnTo>
                    <a:lnTo>
                      <a:pt x="183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7" name="Freeform 13"/>
              <p:cNvSpPr>
                <a:spLocks/>
              </p:cNvSpPr>
              <p:nvPr/>
            </p:nvSpPr>
            <p:spPr bwMode="auto">
              <a:xfrm>
                <a:off x="3233" y="2657"/>
                <a:ext cx="579" cy="536"/>
              </a:xfrm>
              <a:custGeom>
                <a:avLst/>
                <a:gdLst>
                  <a:gd name="T0" fmla="*/ 1158 w 1158"/>
                  <a:gd name="T1" fmla="*/ 6 h 1072"/>
                  <a:gd name="T2" fmla="*/ 8 w 1158"/>
                  <a:gd name="T3" fmla="*/ 0 h 1072"/>
                  <a:gd name="T4" fmla="*/ 0 w 1158"/>
                  <a:gd name="T5" fmla="*/ 1072 h 1072"/>
                  <a:gd name="T6" fmla="*/ 1158 w 1158"/>
                  <a:gd name="T7" fmla="*/ 1057 h 1072"/>
                  <a:gd name="T8" fmla="*/ 1158 w 1158"/>
                  <a:gd name="T9" fmla="*/ 6 h 1072"/>
                  <a:gd name="T10" fmla="*/ 1158 w 1158"/>
                  <a:gd name="T11" fmla="*/ 6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8" h="1072">
                    <a:moveTo>
                      <a:pt x="1158" y="6"/>
                    </a:moveTo>
                    <a:lnTo>
                      <a:pt x="8" y="0"/>
                    </a:lnTo>
                    <a:lnTo>
                      <a:pt x="0" y="1072"/>
                    </a:lnTo>
                    <a:lnTo>
                      <a:pt x="1158" y="1057"/>
                    </a:lnTo>
                    <a:lnTo>
                      <a:pt x="1158" y="6"/>
                    </a:lnTo>
                    <a:lnTo>
                      <a:pt x="1158" y="6"/>
                    </a:lnTo>
                    <a:close/>
                  </a:path>
                </a:pathLst>
              </a:custGeom>
              <a:solidFill>
                <a:srgbClr val="2E4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8" name="Freeform 14"/>
              <p:cNvSpPr>
                <a:spLocks/>
              </p:cNvSpPr>
              <p:nvPr/>
            </p:nvSpPr>
            <p:spPr bwMode="auto">
              <a:xfrm>
                <a:off x="3256" y="2674"/>
                <a:ext cx="556" cy="27"/>
              </a:xfrm>
              <a:custGeom>
                <a:avLst/>
                <a:gdLst>
                  <a:gd name="T0" fmla="*/ 1112 w 1112"/>
                  <a:gd name="T1" fmla="*/ 10 h 56"/>
                  <a:gd name="T2" fmla="*/ 45 w 1112"/>
                  <a:gd name="T3" fmla="*/ 0 h 56"/>
                  <a:gd name="T4" fmla="*/ 0 w 1112"/>
                  <a:gd name="T5" fmla="*/ 38 h 56"/>
                  <a:gd name="T6" fmla="*/ 1112 w 1112"/>
                  <a:gd name="T7" fmla="*/ 56 h 56"/>
                  <a:gd name="T8" fmla="*/ 1112 w 1112"/>
                  <a:gd name="T9" fmla="*/ 10 h 56"/>
                  <a:gd name="T10" fmla="*/ 1112 w 1112"/>
                  <a:gd name="T11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6">
                    <a:moveTo>
                      <a:pt x="1112" y="10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6"/>
                    </a:lnTo>
                    <a:lnTo>
                      <a:pt x="1112" y="10"/>
                    </a:lnTo>
                    <a:lnTo>
                      <a:pt x="1112" y="1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9" name="Freeform 15"/>
              <p:cNvSpPr>
                <a:spLocks/>
              </p:cNvSpPr>
              <p:nvPr/>
            </p:nvSpPr>
            <p:spPr bwMode="auto">
              <a:xfrm>
                <a:off x="3256" y="2705"/>
                <a:ext cx="556" cy="28"/>
              </a:xfrm>
              <a:custGeom>
                <a:avLst/>
                <a:gdLst>
                  <a:gd name="T0" fmla="*/ 1112 w 1112"/>
                  <a:gd name="T1" fmla="*/ 8 h 55"/>
                  <a:gd name="T2" fmla="*/ 45 w 1112"/>
                  <a:gd name="T3" fmla="*/ 0 h 55"/>
                  <a:gd name="T4" fmla="*/ 0 w 1112"/>
                  <a:gd name="T5" fmla="*/ 38 h 55"/>
                  <a:gd name="T6" fmla="*/ 1112 w 1112"/>
                  <a:gd name="T7" fmla="*/ 55 h 55"/>
                  <a:gd name="T8" fmla="*/ 1112 w 1112"/>
                  <a:gd name="T9" fmla="*/ 8 h 55"/>
                  <a:gd name="T10" fmla="*/ 1112 w 1112"/>
                  <a:gd name="T11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5">
                    <a:moveTo>
                      <a:pt x="1112" y="8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5"/>
                    </a:lnTo>
                    <a:lnTo>
                      <a:pt x="1112" y="8"/>
                    </a:lnTo>
                    <a:lnTo>
                      <a:pt x="1112" y="8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0" name="Freeform 16"/>
              <p:cNvSpPr>
                <a:spLocks/>
              </p:cNvSpPr>
              <p:nvPr/>
            </p:nvSpPr>
            <p:spPr bwMode="auto">
              <a:xfrm>
                <a:off x="3256" y="2736"/>
                <a:ext cx="556" cy="29"/>
              </a:xfrm>
              <a:custGeom>
                <a:avLst/>
                <a:gdLst>
                  <a:gd name="T0" fmla="*/ 1112 w 1112"/>
                  <a:gd name="T1" fmla="*/ 7 h 57"/>
                  <a:gd name="T2" fmla="*/ 45 w 1112"/>
                  <a:gd name="T3" fmla="*/ 0 h 57"/>
                  <a:gd name="T4" fmla="*/ 0 w 1112"/>
                  <a:gd name="T5" fmla="*/ 38 h 57"/>
                  <a:gd name="T6" fmla="*/ 1112 w 1112"/>
                  <a:gd name="T7" fmla="*/ 57 h 57"/>
                  <a:gd name="T8" fmla="*/ 1112 w 1112"/>
                  <a:gd name="T9" fmla="*/ 7 h 57"/>
                  <a:gd name="T10" fmla="*/ 1112 w 1112"/>
                  <a:gd name="T11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7">
                    <a:moveTo>
                      <a:pt x="1112" y="7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7"/>
                    </a:lnTo>
                    <a:lnTo>
                      <a:pt x="1112" y="7"/>
                    </a:lnTo>
                    <a:lnTo>
                      <a:pt x="1112" y="7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1" name="Freeform 17"/>
              <p:cNvSpPr>
                <a:spLocks/>
              </p:cNvSpPr>
              <p:nvPr/>
            </p:nvSpPr>
            <p:spPr bwMode="auto">
              <a:xfrm>
                <a:off x="3256" y="2768"/>
                <a:ext cx="556" cy="28"/>
              </a:xfrm>
              <a:custGeom>
                <a:avLst/>
                <a:gdLst>
                  <a:gd name="T0" fmla="*/ 1112 w 1112"/>
                  <a:gd name="T1" fmla="*/ 5 h 57"/>
                  <a:gd name="T2" fmla="*/ 45 w 1112"/>
                  <a:gd name="T3" fmla="*/ 0 h 57"/>
                  <a:gd name="T4" fmla="*/ 0 w 1112"/>
                  <a:gd name="T5" fmla="*/ 38 h 57"/>
                  <a:gd name="T6" fmla="*/ 1112 w 1112"/>
                  <a:gd name="T7" fmla="*/ 57 h 57"/>
                  <a:gd name="T8" fmla="*/ 1112 w 1112"/>
                  <a:gd name="T9" fmla="*/ 5 h 57"/>
                  <a:gd name="T10" fmla="*/ 1112 w 1112"/>
                  <a:gd name="T1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7">
                    <a:moveTo>
                      <a:pt x="1112" y="5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7"/>
                    </a:lnTo>
                    <a:lnTo>
                      <a:pt x="1112" y="5"/>
                    </a:lnTo>
                    <a:lnTo>
                      <a:pt x="1112" y="5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2" name="Freeform 18"/>
              <p:cNvSpPr>
                <a:spLocks/>
              </p:cNvSpPr>
              <p:nvPr/>
            </p:nvSpPr>
            <p:spPr bwMode="auto">
              <a:xfrm>
                <a:off x="3256" y="2799"/>
                <a:ext cx="556" cy="28"/>
              </a:xfrm>
              <a:custGeom>
                <a:avLst/>
                <a:gdLst>
                  <a:gd name="T0" fmla="*/ 1112 w 1112"/>
                  <a:gd name="T1" fmla="*/ 8 h 55"/>
                  <a:gd name="T2" fmla="*/ 45 w 1112"/>
                  <a:gd name="T3" fmla="*/ 0 h 55"/>
                  <a:gd name="T4" fmla="*/ 0 w 1112"/>
                  <a:gd name="T5" fmla="*/ 38 h 55"/>
                  <a:gd name="T6" fmla="*/ 1112 w 1112"/>
                  <a:gd name="T7" fmla="*/ 55 h 55"/>
                  <a:gd name="T8" fmla="*/ 1112 w 1112"/>
                  <a:gd name="T9" fmla="*/ 8 h 55"/>
                  <a:gd name="T10" fmla="*/ 1112 w 1112"/>
                  <a:gd name="T11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5">
                    <a:moveTo>
                      <a:pt x="1112" y="8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5"/>
                    </a:lnTo>
                    <a:lnTo>
                      <a:pt x="1112" y="8"/>
                    </a:lnTo>
                    <a:lnTo>
                      <a:pt x="1112" y="8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3" name="Freeform 19"/>
              <p:cNvSpPr>
                <a:spLocks/>
              </p:cNvSpPr>
              <p:nvPr/>
            </p:nvSpPr>
            <p:spPr bwMode="auto">
              <a:xfrm>
                <a:off x="3256" y="2831"/>
                <a:ext cx="556" cy="28"/>
              </a:xfrm>
              <a:custGeom>
                <a:avLst/>
                <a:gdLst>
                  <a:gd name="T0" fmla="*/ 1112 w 1112"/>
                  <a:gd name="T1" fmla="*/ 8 h 57"/>
                  <a:gd name="T2" fmla="*/ 45 w 1112"/>
                  <a:gd name="T3" fmla="*/ 0 h 57"/>
                  <a:gd name="T4" fmla="*/ 0 w 1112"/>
                  <a:gd name="T5" fmla="*/ 38 h 57"/>
                  <a:gd name="T6" fmla="*/ 1112 w 1112"/>
                  <a:gd name="T7" fmla="*/ 57 h 57"/>
                  <a:gd name="T8" fmla="*/ 1112 w 1112"/>
                  <a:gd name="T9" fmla="*/ 8 h 57"/>
                  <a:gd name="T10" fmla="*/ 1112 w 1112"/>
                  <a:gd name="T11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7">
                    <a:moveTo>
                      <a:pt x="1112" y="8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7"/>
                    </a:lnTo>
                    <a:lnTo>
                      <a:pt x="1112" y="8"/>
                    </a:lnTo>
                    <a:lnTo>
                      <a:pt x="1112" y="8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4" name="Freeform 20"/>
              <p:cNvSpPr>
                <a:spLocks/>
              </p:cNvSpPr>
              <p:nvPr/>
            </p:nvSpPr>
            <p:spPr bwMode="auto">
              <a:xfrm>
                <a:off x="3256" y="2862"/>
                <a:ext cx="556" cy="28"/>
              </a:xfrm>
              <a:custGeom>
                <a:avLst/>
                <a:gdLst>
                  <a:gd name="T0" fmla="*/ 1112 w 1112"/>
                  <a:gd name="T1" fmla="*/ 7 h 57"/>
                  <a:gd name="T2" fmla="*/ 45 w 1112"/>
                  <a:gd name="T3" fmla="*/ 0 h 57"/>
                  <a:gd name="T4" fmla="*/ 0 w 1112"/>
                  <a:gd name="T5" fmla="*/ 40 h 57"/>
                  <a:gd name="T6" fmla="*/ 1112 w 1112"/>
                  <a:gd name="T7" fmla="*/ 57 h 57"/>
                  <a:gd name="T8" fmla="*/ 1112 w 1112"/>
                  <a:gd name="T9" fmla="*/ 7 h 57"/>
                  <a:gd name="T10" fmla="*/ 1112 w 1112"/>
                  <a:gd name="T11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7">
                    <a:moveTo>
                      <a:pt x="1112" y="7"/>
                    </a:moveTo>
                    <a:lnTo>
                      <a:pt x="45" y="0"/>
                    </a:lnTo>
                    <a:lnTo>
                      <a:pt x="0" y="40"/>
                    </a:lnTo>
                    <a:lnTo>
                      <a:pt x="1112" y="57"/>
                    </a:lnTo>
                    <a:lnTo>
                      <a:pt x="1112" y="7"/>
                    </a:lnTo>
                    <a:lnTo>
                      <a:pt x="1112" y="7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5" name="Freeform 21"/>
              <p:cNvSpPr>
                <a:spLocks/>
              </p:cNvSpPr>
              <p:nvPr/>
            </p:nvSpPr>
            <p:spPr bwMode="auto">
              <a:xfrm>
                <a:off x="3256" y="2893"/>
                <a:ext cx="556" cy="29"/>
              </a:xfrm>
              <a:custGeom>
                <a:avLst/>
                <a:gdLst>
                  <a:gd name="T0" fmla="*/ 1112 w 1112"/>
                  <a:gd name="T1" fmla="*/ 8 h 57"/>
                  <a:gd name="T2" fmla="*/ 45 w 1112"/>
                  <a:gd name="T3" fmla="*/ 0 h 57"/>
                  <a:gd name="T4" fmla="*/ 0 w 1112"/>
                  <a:gd name="T5" fmla="*/ 38 h 57"/>
                  <a:gd name="T6" fmla="*/ 1112 w 1112"/>
                  <a:gd name="T7" fmla="*/ 57 h 57"/>
                  <a:gd name="T8" fmla="*/ 1112 w 1112"/>
                  <a:gd name="T9" fmla="*/ 8 h 57"/>
                  <a:gd name="T10" fmla="*/ 1112 w 1112"/>
                  <a:gd name="T11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7">
                    <a:moveTo>
                      <a:pt x="1112" y="8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7"/>
                    </a:lnTo>
                    <a:lnTo>
                      <a:pt x="1112" y="8"/>
                    </a:lnTo>
                    <a:lnTo>
                      <a:pt x="1112" y="8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6" name="Freeform 22"/>
              <p:cNvSpPr>
                <a:spLocks/>
              </p:cNvSpPr>
              <p:nvPr/>
            </p:nvSpPr>
            <p:spPr bwMode="auto">
              <a:xfrm>
                <a:off x="3256" y="2926"/>
                <a:ext cx="556" cy="26"/>
              </a:xfrm>
              <a:custGeom>
                <a:avLst/>
                <a:gdLst>
                  <a:gd name="T0" fmla="*/ 1112 w 1112"/>
                  <a:gd name="T1" fmla="*/ 6 h 53"/>
                  <a:gd name="T2" fmla="*/ 45 w 1112"/>
                  <a:gd name="T3" fmla="*/ 0 h 53"/>
                  <a:gd name="T4" fmla="*/ 0 w 1112"/>
                  <a:gd name="T5" fmla="*/ 36 h 53"/>
                  <a:gd name="T6" fmla="*/ 1112 w 1112"/>
                  <a:gd name="T7" fmla="*/ 53 h 53"/>
                  <a:gd name="T8" fmla="*/ 1112 w 1112"/>
                  <a:gd name="T9" fmla="*/ 6 h 53"/>
                  <a:gd name="T10" fmla="*/ 1112 w 1112"/>
                  <a:gd name="T11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3">
                    <a:moveTo>
                      <a:pt x="1112" y="6"/>
                    </a:moveTo>
                    <a:lnTo>
                      <a:pt x="45" y="0"/>
                    </a:lnTo>
                    <a:lnTo>
                      <a:pt x="0" y="36"/>
                    </a:lnTo>
                    <a:lnTo>
                      <a:pt x="1112" y="53"/>
                    </a:lnTo>
                    <a:lnTo>
                      <a:pt x="1112" y="6"/>
                    </a:lnTo>
                    <a:lnTo>
                      <a:pt x="1112" y="6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7" name="Freeform 23"/>
              <p:cNvSpPr>
                <a:spLocks/>
              </p:cNvSpPr>
              <p:nvPr/>
            </p:nvSpPr>
            <p:spPr bwMode="auto">
              <a:xfrm>
                <a:off x="3256" y="2957"/>
                <a:ext cx="556" cy="27"/>
              </a:xfrm>
              <a:custGeom>
                <a:avLst/>
                <a:gdLst>
                  <a:gd name="T0" fmla="*/ 1112 w 1112"/>
                  <a:gd name="T1" fmla="*/ 5 h 53"/>
                  <a:gd name="T2" fmla="*/ 45 w 1112"/>
                  <a:gd name="T3" fmla="*/ 0 h 53"/>
                  <a:gd name="T4" fmla="*/ 0 w 1112"/>
                  <a:gd name="T5" fmla="*/ 38 h 53"/>
                  <a:gd name="T6" fmla="*/ 1112 w 1112"/>
                  <a:gd name="T7" fmla="*/ 53 h 53"/>
                  <a:gd name="T8" fmla="*/ 1112 w 1112"/>
                  <a:gd name="T9" fmla="*/ 5 h 53"/>
                  <a:gd name="T10" fmla="*/ 1112 w 1112"/>
                  <a:gd name="T11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3">
                    <a:moveTo>
                      <a:pt x="1112" y="5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3"/>
                    </a:lnTo>
                    <a:lnTo>
                      <a:pt x="1112" y="5"/>
                    </a:lnTo>
                    <a:lnTo>
                      <a:pt x="1112" y="5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8" name="Freeform 24"/>
              <p:cNvSpPr>
                <a:spLocks/>
              </p:cNvSpPr>
              <p:nvPr/>
            </p:nvSpPr>
            <p:spPr bwMode="auto">
              <a:xfrm>
                <a:off x="3256" y="2987"/>
                <a:ext cx="556" cy="28"/>
              </a:xfrm>
              <a:custGeom>
                <a:avLst/>
                <a:gdLst>
                  <a:gd name="T0" fmla="*/ 1112 w 1112"/>
                  <a:gd name="T1" fmla="*/ 7 h 55"/>
                  <a:gd name="T2" fmla="*/ 45 w 1112"/>
                  <a:gd name="T3" fmla="*/ 0 h 55"/>
                  <a:gd name="T4" fmla="*/ 0 w 1112"/>
                  <a:gd name="T5" fmla="*/ 40 h 55"/>
                  <a:gd name="T6" fmla="*/ 1112 w 1112"/>
                  <a:gd name="T7" fmla="*/ 55 h 55"/>
                  <a:gd name="T8" fmla="*/ 1112 w 1112"/>
                  <a:gd name="T9" fmla="*/ 7 h 55"/>
                  <a:gd name="T10" fmla="*/ 1112 w 1112"/>
                  <a:gd name="T11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5">
                    <a:moveTo>
                      <a:pt x="1112" y="7"/>
                    </a:moveTo>
                    <a:lnTo>
                      <a:pt x="45" y="0"/>
                    </a:lnTo>
                    <a:lnTo>
                      <a:pt x="0" y="40"/>
                    </a:lnTo>
                    <a:lnTo>
                      <a:pt x="1112" y="55"/>
                    </a:lnTo>
                    <a:lnTo>
                      <a:pt x="1112" y="7"/>
                    </a:lnTo>
                    <a:lnTo>
                      <a:pt x="1112" y="7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9" name="Freeform 25"/>
              <p:cNvSpPr>
                <a:spLocks/>
              </p:cNvSpPr>
              <p:nvPr/>
            </p:nvSpPr>
            <p:spPr bwMode="auto">
              <a:xfrm>
                <a:off x="3256" y="3018"/>
                <a:ext cx="556" cy="28"/>
              </a:xfrm>
              <a:custGeom>
                <a:avLst/>
                <a:gdLst>
                  <a:gd name="T0" fmla="*/ 1112 w 1112"/>
                  <a:gd name="T1" fmla="*/ 8 h 57"/>
                  <a:gd name="T2" fmla="*/ 45 w 1112"/>
                  <a:gd name="T3" fmla="*/ 0 h 57"/>
                  <a:gd name="T4" fmla="*/ 0 w 1112"/>
                  <a:gd name="T5" fmla="*/ 40 h 57"/>
                  <a:gd name="T6" fmla="*/ 1112 w 1112"/>
                  <a:gd name="T7" fmla="*/ 57 h 57"/>
                  <a:gd name="T8" fmla="*/ 1112 w 1112"/>
                  <a:gd name="T9" fmla="*/ 8 h 57"/>
                  <a:gd name="T10" fmla="*/ 1112 w 1112"/>
                  <a:gd name="T11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7">
                    <a:moveTo>
                      <a:pt x="1112" y="8"/>
                    </a:moveTo>
                    <a:lnTo>
                      <a:pt x="45" y="0"/>
                    </a:lnTo>
                    <a:lnTo>
                      <a:pt x="0" y="40"/>
                    </a:lnTo>
                    <a:lnTo>
                      <a:pt x="1112" y="57"/>
                    </a:lnTo>
                    <a:lnTo>
                      <a:pt x="1112" y="8"/>
                    </a:lnTo>
                    <a:lnTo>
                      <a:pt x="1112" y="8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0" name="Freeform 26"/>
              <p:cNvSpPr>
                <a:spLocks/>
              </p:cNvSpPr>
              <p:nvPr/>
            </p:nvSpPr>
            <p:spPr bwMode="auto">
              <a:xfrm>
                <a:off x="3256" y="3049"/>
                <a:ext cx="556" cy="29"/>
              </a:xfrm>
              <a:custGeom>
                <a:avLst/>
                <a:gdLst>
                  <a:gd name="T0" fmla="*/ 1112 w 1112"/>
                  <a:gd name="T1" fmla="*/ 8 h 57"/>
                  <a:gd name="T2" fmla="*/ 45 w 1112"/>
                  <a:gd name="T3" fmla="*/ 0 h 57"/>
                  <a:gd name="T4" fmla="*/ 0 w 1112"/>
                  <a:gd name="T5" fmla="*/ 38 h 57"/>
                  <a:gd name="T6" fmla="*/ 1112 w 1112"/>
                  <a:gd name="T7" fmla="*/ 57 h 57"/>
                  <a:gd name="T8" fmla="*/ 1112 w 1112"/>
                  <a:gd name="T9" fmla="*/ 8 h 57"/>
                  <a:gd name="T10" fmla="*/ 1112 w 1112"/>
                  <a:gd name="T11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7">
                    <a:moveTo>
                      <a:pt x="1112" y="8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7"/>
                    </a:lnTo>
                    <a:lnTo>
                      <a:pt x="1112" y="8"/>
                    </a:lnTo>
                    <a:lnTo>
                      <a:pt x="1112" y="8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1" name="Freeform 27"/>
              <p:cNvSpPr>
                <a:spLocks/>
              </p:cNvSpPr>
              <p:nvPr/>
            </p:nvSpPr>
            <p:spPr bwMode="auto">
              <a:xfrm>
                <a:off x="3256" y="3081"/>
                <a:ext cx="556" cy="28"/>
              </a:xfrm>
              <a:custGeom>
                <a:avLst/>
                <a:gdLst>
                  <a:gd name="T0" fmla="*/ 1112 w 1112"/>
                  <a:gd name="T1" fmla="*/ 5 h 55"/>
                  <a:gd name="T2" fmla="*/ 45 w 1112"/>
                  <a:gd name="T3" fmla="*/ 0 h 55"/>
                  <a:gd name="T4" fmla="*/ 0 w 1112"/>
                  <a:gd name="T5" fmla="*/ 38 h 55"/>
                  <a:gd name="T6" fmla="*/ 1112 w 1112"/>
                  <a:gd name="T7" fmla="*/ 55 h 55"/>
                  <a:gd name="T8" fmla="*/ 1112 w 1112"/>
                  <a:gd name="T9" fmla="*/ 5 h 55"/>
                  <a:gd name="T10" fmla="*/ 1112 w 1112"/>
                  <a:gd name="T11" fmla="*/ 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5">
                    <a:moveTo>
                      <a:pt x="1112" y="5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5"/>
                    </a:lnTo>
                    <a:lnTo>
                      <a:pt x="1112" y="5"/>
                    </a:lnTo>
                    <a:lnTo>
                      <a:pt x="1112" y="5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2" name="Freeform 28"/>
              <p:cNvSpPr>
                <a:spLocks/>
              </p:cNvSpPr>
              <p:nvPr/>
            </p:nvSpPr>
            <p:spPr bwMode="auto">
              <a:xfrm>
                <a:off x="3256" y="3113"/>
                <a:ext cx="556" cy="27"/>
              </a:xfrm>
              <a:custGeom>
                <a:avLst/>
                <a:gdLst>
                  <a:gd name="T0" fmla="*/ 1112 w 1112"/>
                  <a:gd name="T1" fmla="*/ 6 h 56"/>
                  <a:gd name="T2" fmla="*/ 45 w 1112"/>
                  <a:gd name="T3" fmla="*/ 0 h 56"/>
                  <a:gd name="T4" fmla="*/ 0 w 1112"/>
                  <a:gd name="T5" fmla="*/ 39 h 56"/>
                  <a:gd name="T6" fmla="*/ 1112 w 1112"/>
                  <a:gd name="T7" fmla="*/ 56 h 56"/>
                  <a:gd name="T8" fmla="*/ 1112 w 1112"/>
                  <a:gd name="T9" fmla="*/ 6 h 56"/>
                  <a:gd name="T10" fmla="*/ 1112 w 1112"/>
                  <a:gd name="T1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6">
                    <a:moveTo>
                      <a:pt x="1112" y="6"/>
                    </a:moveTo>
                    <a:lnTo>
                      <a:pt x="45" y="0"/>
                    </a:lnTo>
                    <a:lnTo>
                      <a:pt x="0" y="39"/>
                    </a:lnTo>
                    <a:lnTo>
                      <a:pt x="1112" y="56"/>
                    </a:lnTo>
                    <a:lnTo>
                      <a:pt x="1112" y="6"/>
                    </a:lnTo>
                    <a:lnTo>
                      <a:pt x="1112" y="6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3" name="Freeform 29"/>
              <p:cNvSpPr>
                <a:spLocks/>
              </p:cNvSpPr>
              <p:nvPr/>
            </p:nvSpPr>
            <p:spPr bwMode="auto">
              <a:xfrm>
                <a:off x="3256" y="3144"/>
                <a:ext cx="556" cy="28"/>
              </a:xfrm>
              <a:custGeom>
                <a:avLst/>
                <a:gdLst>
                  <a:gd name="T0" fmla="*/ 1112 w 1112"/>
                  <a:gd name="T1" fmla="*/ 6 h 55"/>
                  <a:gd name="T2" fmla="*/ 45 w 1112"/>
                  <a:gd name="T3" fmla="*/ 0 h 55"/>
                  <a:gd name="T4" fmla="*/ 0 w 1112"/>
                  <a:gd name="T5" fmla="*/ 38 h 55"/>
                  <a:gd name="T6" fmla="*/ 1112 w 1112"/>
                  <a:gd name="T7" fmla="*/ 55 h 55"/>
                  <a:gd name="T8" fmla="*/ 1112 w 1112"/>
                  <a:gd name="T9" fmla="*/ 6 h 55"/>
                  <a:gd name="T10" fmla="*/ 1112 w 1112"/>
                  <a:gd name="T11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2" h="55">
                    <a:moveTo>
                      <a:pt x="1112" y="6"/>
                    </a:moveTo>
                    <a:lnTo>
                      <a:pt x="45" y="0"/>
                    </a:lnTo>
                    <a:lnTo>
                      <a:pt x="0" y="38"/>
                    </a:lnTo>
                    <a:lnTo>
                      <a:pt x="1112" y="55"/>
                    </a:lnTo>
                    <a:lnTo>
                      <a:pt x="1112" y="6"/>
                    </a:lnTo>
                    <a:lnTo>
                      <a:pt x="1112" y="6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4" name="Freeform 30"/>
              <p:cNvSpPr>
                <a:spLocks/>
              </p:cNvSpPr>
              <p:nvPr/>
            </p:nvSpPr>
            <p:spPr bwMode="auto">
              <a:xfrm>
                <a:off x="1929" y="2515"/>
                <a:ext cx="838" cy="1079"/>
              </a:xfrm>
              <a:custGeom>
                <a:avLst/>
                <a:gdLst>
                  <a:gd name="T0" fmla="*/ 0 w 1677"/>
                  <a:gd name="T1" fmla="*/ 0 h 2157"/>
                  <a:gd name="T2" fmla="*/ 279 w 1677"/>
                  <a:gd name="T3" fmla="*/ 0 h 2157"/>
                  <a:gd name="T4" fmla="*/ 1648 w 1677"/>
                  <a:gd name="T5" fmla="*/ 165 h 2157"/>
                  <a:gd name="T6" fmla="*/ 1677 w 1677"/>
                  <a:gd name="T7" fmla="*/ 1401 h 2157"/>
                  <a:gd name="T8" fmla="*/ 1629 w 1677"/>
                  <a:gd name="T9" fmla="*/ 1657 h 2157"/>
                  <a:gd name="T10" fmla="*/ 608 w 1677"/>
                  <a:gd name="T11" fmla="*/ 2083 h 2157"/>
                  <a:gd name="T12" fmla="*/ 0 w 1677"/>
                  <a:gd name="T13" fmla="*/ 2157 h 2157"/>
                  <a:gd name="T14" fmla="*/ 0 w 1677"/>
                  <a:gd name="T15" fmla="*/ 0 h 2157"/>
                  <a:gd name="T16" fmla="*/ 0 w 1677"/>
                  <a:gd name="T17" fmla="*/ 0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7" h="2157">
                    <a:moveTo>
                      <a:pt x="0" y="0"/>
                    </a:moveTo>
                    <a:lnTo>
                      <a:pt x="279" y="0"/>
                    </a:lnTo>
                    <a:lnTo>
                      <a:pt x="1648" y="165"/>
                    </a:lnTo>
                    <a:lnTo>
                      <a:pt x="1677" y="1401"/>
                    </a:lnTo>
                    <a:lnTo>
                      <a:pt x="1629" y="1657"/>
                    </a:lnTo>
                    <a:lnTo>
                      <a:pt x="608" y="2083"/>
                    </a:lnTo>
                    <a:lnTo>
                      <a:pt x="0" y="21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5" name="Freeform 31"/>
              <p:cNvSpPr>
                <a:spLocks/>
              </p:cNvSpPr>
              <p:nvPr/>
            </p:nvSpPr>
            <p:spPr bwMode="auto">
              <a:xfrm>
                <a:off x="2912" y="2743"/>
                <a:ext cx="287" cy="225"/>
              </a:xfrm>
              <a:custGeom>
                <a:avLst/>
                <a:gdLst>
                  <a:gd name="T0" fmla="*/ 3 w 574"/>
                  <a:gd name="T1" fmla="*/ 278 h 451"/>
                  <a:gd name="T2" fmla="*/ 0 w 574"/>
                  <a:gd name="T3" fmla="*/ 259 h 451"/>
                  <a:gd name="T4" fmla="*/ 0 w 574"/>
                  <a:gd name="T5" fmla="*/ 243 h 451"/>
                  <a:gd name="T6" fmla="*/ 0 w 574"/>
                  <a:gd name="T7" fmla="*/ 224 h 451"/>
                  <a:gd name="T8" fmla="*/ 3 w 574"/>
                  <a:gd name="T9" fmla="*/ 202 h 451"/>
                  <a:gd name="T10" fmla="*/ 9 w 574"/>
                  <a:gd name="T11" fmla="*/ 179 h 451"/>
                  <a:gd name="T12" fmla="*/ 21 w 574"/>
                  <a:gd name="T13" fmla="*/ 154 h 451"/>
                  <a:gd name="T14" fmla="*/ 36 w 574"/>
                  <a:gd name="T15" fmla="*/ 127 h 451"/>
                  <a:gd name="T16" fmla="*/ 55 w 574"/>
                  <a:gd name="T17" fmla="*/ 103 h 451"/>
                  <a:gd name="T18" fmla="*/ 80 w 574"/>
                  <a:gd name="T19" fmla="*/ 80 h 451"/>
                  <a:gd name="T20" fmla="*/ 100 w 574"/>
                  <a:gd name="T21" fmla="*/ 63 h 451"/>
                  <a:gd name="T22" fmla="*/ 116 w 574"/>
                  <a:gd name="T23" fmla="*/ 53 h 451"/>
                  <a:gd name="T24" fmla="*/ 131 w 574"/>
                  <a:gd name="T25" fmla="*/ 44 h 451"/>
                  <a:gd name="T26" fmla="*/ 146 w 574"/>
                  <a:gd name="T27" fmla="*/ 34 h 451"/>
                  <a:gd name="T28" fmla="*/ 163 w 574"/>
                  <a:gd name="T29" fmla="*/ 25 h 451"/>
                  <a:gd name="T30" fmla="*/ 180 w 574"/>
                  <a:gd name="T31" fmla="*/ 19 h 451"/>
                  <a:gd name="T32" fmla="*/ 195 w 574"/>
                  <a:gd name="T33" fmla="*/ 13 h 451"/>
                  <a:gd name="T34" fmla="*/ 215 w 574"/>
                  <a:gd name="T35" fmla="*/ 8 h 451"/>
                  <a:gd name="T36" fmla="*/ 230 w 574"/>
                  <a:gd name="T37" fmla="*/ 4 h 451"/>
                  <a:gd name="T38" fmla="*/ 249 w 574"/>
                  <a:gd name="T39" fmla="*/ 2 h 451"/>
                  <a:gd name="T40" fmla="*/ 266 w 574"/>
                  <a:gd name="T41" fmla="*/ 2 h 451"/>
                  <a:gd name="T42" fmla="*/ 283 w 574"/>
                  <a:gd name="T43" fmla="*/ 0 h 451"/>
                  <a:gd name="T44" fmla="*/ 298 w 574"/>
                  <a:gd name="T45" fmla="*/ 2 h 451"/>
                  <a:gd name="T46" fmla="*/ 315 w 574"/>
                  <a:gd name="T47" fmla="*/ 2 h 451"/>
                  <a:gd name="T48" fmla="*/ 330 w 574"/>
                  <a:gd name="T49" fmla="*/ 6 h 451"/>
                  <a:gd name="T50" fmla="*/ 346 w 574"/>
                  <a:gd name="T51" fmla="*/ 10 h 451"/>
                  <a:gd name="T52" fmla="*/ 361 w 574"/>
                  <a:gd name="T53" fmla="*/ 13 h 451"/>
                  <a:gd name="T54" fmla="*/ 376 w 574"/>
                  <a:gd name="T55" fmla="*/ 17 h 451"/>
                  <a:gd name="T56" fmla="*/ 393 w 574"/>
                  <a:gd name="T57" fmla="*/ 25 h 451"/>
                  <a:gd name="T58" fmla="*/ 414 w 574"/>
                  <a:gd name="T59" fmla="*/ 32 h 451"/>
                  <a:gd name="T60" fmla="*/ 429 w 574"/>
                  <a:gd name="T61" fmla="*/ 40 h 451"/>
                  <a:gd name="T62" fmla="*/ 437 w 574"/>
                  <a:gd name="T63" fmla="*/ 44 h 451"/>
                  <a:gd name="T64" fmla="*/ 465 w 574"/>
                  <a:gd name="T65" fmla="*/ 99 h 451"/>
                  <a:gd name="T66" fmla="*/ 532 w 574"/>
                  <a:gd name="T67" fmla="*/ 118 h 451"/>
                  <a:gd name="T68" fmla="*/ 540 w 574"/>
                  <a:gd name="T69" fmla="*/ 135 h 451"/>
                  <a:gd name="T70" fmla="*/ 547 w 574"/>
                  <a:gd name="T71" fmla="*/ 152 h 451"/>
                  <a:gd name="T72" fmla="*/ 557 w 574"/>
                  <a:gd name="T73" fmla="*/ 173 h 451"/>
                  <a:gd name="T74" fmla="*/ 564 w 574"/>
                  <a:gd name="T75" fmla="*/ 198 h 451"/>
                  <a:gd name="T76" fmla="*/ 568 w 574"/>
                  <a:gd name="T77" fmla="*/ 217 h 451"/>
                  <a:gd name="T78" fmla="*/ 570 w 574"/>
                  <a:gd name="T79" fmla="*/ 232 h 451"/>
                  <a:gd name="T80" fmla="*/ 572 w 574"/>
                  <a:gd name="T81" fmla="*/ 245 h 451"/>
                  <a:gd name="T82" fmla="*/ 572 w 574"/>
                  <a:gd name="T83" fmla="*/ 261 h 451"/>
                  <a:gd name="T84" fmla="*/ 572 w 574"/>
                  <a:gd name="T85" fmla="*/ 281 h 451"/>
                  <a:gd name="T86" fmla="*/ 566 w 574"/>
                  <a:gd name="T87" fmla="*/ 306 h 451"/>
                  <a:gd name="T88" fmla="*/ 559 w 574"/>
                  <a:gd name="T89" fmla="*/ 331 h 451"/>
                  <a:gd name="T90" fmla="*/ 549 w 574"/>
                  <a:gd name="T91" fmla="*/ 354 h 451"/>
                  <a:gd name="T92" fmla="*/ 541 w 574"/>
                  <a:gd name="T93" fmla="*/ 373 h 451"/>
                  <a:gd name="T94" fmla="*/ 532 w 574"/>
                  <a:gd name="T95" fmla="*/ 388 h 451"/>
                  <a:gd name="T96" fmla="*/ 522 w 574"/>
                  <a:gd name="T97" fmla="*/ 405 h 451"/>
                  <a:gd name="T98" fmla="*/ 452 w 574"/>
                  <a:gd name="T99" fmla="*/ 451 h 451"/>
                  <a:gd name="T100" fmla="*/ 5 w 574"/>
                  <a:gd name="T101" fmla="*/ 28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4" h="451">
                    <a:moveTo>
                      <a:pt x="5" y="281"/>
                    </a:moveTo>
                    <a:lnTo>
                      <a:pt x="3" y="278"/>
                    </a:lnTo>
                    <a:lnTo>
                      <a:pt x="2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0" y="243"/>
                    </a:lnTo>
                    <a:lnTo>
                      <a:pt x="0" y="236"/>
                    </a:lnTo>
                    <a:lnTo>
                      <a:pt x="0" y="224"/>
                    </a:lnTo>
                    <a:lnTo>
                      <a:pt x="2" y="213"/>
                    </a:lnTo>
                    <a:lnTo>
                      <a:pt x="3" y="202"/>
                    </a:lnTo>
                    <a:lnTo>
                      <a:pt x="7" y="190"/>
                    </a:lnTo>
                    <a:lnTo>
                      <a:pt x="9" y="179"/>
                    </a:lnTo>
                    <a:lnTo>
                      <a:pt x="15" y="166"/>
                    </a:lnTo>
                    <a:lnTo>
                      <a:pt x="21" y="154"/>
                    </a:lnTo>
                    <a:lnTo>
                      <a:pt x="28" y="143"/>
                    </a:lnTo>
                    <a:lnTo>
                      <a:pt x="36" y="127"/>
                    </a:lnTo>
                    <a:lnTo>
                      <a:pt x="45" y="116"/>
                    </a:lnTo>
                    <a:lnTo>
                      <a:pt x="55" y="103"/>
                    </a:lnTo>
                    <a:lnTo>
                      <a:pt x="68" y="91"/>
                    </a:lnTo>
                    <a:lnTo>
                      <a:pt x="80" y="80"/>
                    </a:lnTo>
                    <a:lnTo>
                      <a:pt x="93" y="69"/>
                    </a:lnTo>
                    <a:lnTo>
                      <a:pt x="100" y="63"/>
                    </a:lnTo>
                    <a:lnTo>
                      <a:pt x="108" y="59"/>
                    </a:lnTo>
                    <a:lnTo>
                      <a:pt x="116" y="53"/>
                    </a:lnTo>
                    <a:lnTo>
                      <a:pt x="123" y="50"/>
                    </a:lnTo>
                    <a:lnTo>
                      <a:pt x="131" y="44"/>
                    </a:lnTo>
                    <a:lnTo>
                      <a:pt x="138" y="38"/>
                    </a:lnTo>
                    <a:lnTo>
                      <a:pt x="146" y="34"/>
                    </a:lnTo>
                    <a:lnTo>
                      <a:pt x="156" y="31"/>
                    </a:lnTo>
                    <a:lnTo>
                      <a:pt x="163" y="25"/>
                    </a:lnTo>
                    <a:lnTo>
                      <a:pt x="171" y="21"/>
                    </a:lnTo>
                    <a:lnTo>
                      <a:pt x="180" y="19"/>
                    </a:lnTo>
                    <a:lnTo>
                      <a:pt x="188" y="17"/>
                    </a:lnTo>
                    <a:lnTo>
                      <a:pt x="195" y="13"/>
                    </a:lnTo>
                    <a:lnTo>
                      <a:pt x="205" y="10"/>
                    </a:lnTo>
                    <a:lnTo>
                      <a:pt x="215" y="8"/>
                    </a:lnTo>
                    <a:lnTo>
                      <a:pt x="222" y="6"/>
                    </a:lnTo>
                    <a:lnTo>
                      <a:pt x="230" y="4"/>
                    </a:lnTo>
                    <a:lnTo>
                      <a:pt x="239" y="2"/>
                    </a:lnTo>
                    <a:lnTo>
                      <a:pt x="249" y="2"/>
                    </a:lnTo>
                    <a:lnTo>
                      <a:pt x="258" y="2"/>
                    </a:lnTo>
                    <a:lnTo>
                      <a:pt x="266" y="2"/>
                    </a:lnTo>
                    <a:lnTo>
                      <a:pt x="275" y="0"/>
                    </a:lnTo>
                    <a:lnTo>
                      <a:pt x="283" y="0"/>
                    </a:lnTo>
                    <a:lnTo>
                      <a:pt x="291" y="2"/>
                    </a:lnTo>
                    <a:lnTo>
                      <a:pt x="298" y="2"/>
                    </a:lnTo>
                    <a:lnTo>
                      <a:pt x="308" y="2"/>
                    </a:lnTo>
                    <a:lnTo>
                      <a:pt x="315" y="2"/>
                    </a:lnTo>
                    <a:lnTo>
                      <a:pt x="323" y="6"/>
                    </a:lnTo>
                    <a:lnTo>
                      <a:pt x="330" y="6"/>
                    </a:lnTo>
                    <a:lnTo>
                      <a:pt x="338" y="8"/>
                    </a:lnTo>
                    <a:lnTo>
                      <a:pt x="346" y="10"/>
                    </a:lnTo>
                    <a:lnTo>
                      <a:pt x="353" y="12"/>
                    </a:lnTo>
                    <a:lnTo>
                      <a:pt x="361" y="13"/>
                    </a:lnTo>
                    <a:lnTo>
                      <a:pt x="368" y="15"/>
                    </a:lnTo>
                    <a:lnTo>
                      <a:pt x="376" y="17"/>
                    </a:lnTo>
                    <a:lnTo>
                      <a:pt x="384" y="21"/>
                    </a:lnTo>
                    <a:lnTo>
                      <a:pt x="393" y="25"/>
                    </a:lnTo>
                    <a:lnTo>
                      <a:pt x="405" y="29"/>
                    </a:lnTo>
                    <a:lnTo>
                      <a:pt x="414" y="32"/>
                    </a:lnTo>
                    <a:lnTo>
                      <a:pt x="424" y="36"/>
                    </a:lnTo>
                    <a:lnTo>
                      <a:pt x="429" y="40"/>
                    </a:lnTo>
                    <a:lnTo>
                      <a:pt x="435" y="44"/>
                    </a:lnTo>
                    <a:lnTo>
                      <a:pt x="437" y="44"/>
                    </a:lnTo>
                    <a:lnTo>
                      <a:pt x="441" y="46"/>
                    </a:lnTo>
                    <a:lnTo>
                      <a:pt x="465" y="99"/>
                    </a:lnTo>
                    <a:lnTo>
                      <a:pt x="530" y="116"/>
                    </a:lnTo>
                    <a:lnTo>
                      <a:pt x="532" y="118"/>
                    </a:lnTo>
                    <a:lnTo>
                      <a:pt x="538" y="127"/>
                    </a:lnTo>
                    <a:lnTo>
                      <a:pt x="540" y="135"/>
                    </a:lnTo>
                    <a:lnTo>
                      <a:pt x="543" y="143"/>
                    </a:lnTo>
                    <a:lnTo>
                      <a:pt x="547" y="152"/>
                    </a:lnTo>
                    <a:lnTo>
                      <a:pt x="553" y="164"/>
                    </a:lnTo>
                    <a:lnTo>
                      <a:pt x="557" y="173"/>
                    </a:lnTo>
                    <a:lnTo>
                      <a:pt x="560" y="185"/>
                    </a:lnTo>
                    <a:lnTo>
                      <a:pt x="564" y="198"/>
                    </a:lnTo>
                    <a:lnTo>
                      <a:pt x="568" y="211"/>
                    </a:lnTo>
                    <a:lnTo>
                      <a:pt x="568" y="217"/>
                    </a:lnTo>
                    <a:lnTo>
                      <a:pt x="568" y="224"/>
                    </a:lnTo>
                    <a:lnTo>
                      <a:pt x="570" y="232"/>
                    </a:lnTo>
                    <a:lnTo>
                      <a:pt x="572" y="240"/>
                    </a:lnTo>
                    <a:lnTo>
                      <a:pt x="572" y="245"/>
                    </a:lnTo>
                    <a:lnTo>
                      <a:pt x="572" y="253"/>
                    </a:lnTo>
                    <a:lnTo>
                      <a:pt x="572" y="261"/>
                    </a:lnTo>
                    <a:lnTo>
                      <a:pt x="574" y="268"/>
                    </a:lnTo>
                    <a:lnTo>
                      <a:pt x="572" y="281"/>
                    </a:lnTo>
                    <a:lnTo>
                      <a:pt x="570" y="293"/>
                    </a:lnTo>
                    <a:lnTo>
                      <a:pt x="566" y="306"/>
                    </a:lnTo>
                    <a:lnTo>
                      <a:pt x="564" y="319"/>
                    </a:lnTo>
                    <a:lnTo>
                      <a:pt x="559" y="331"/>
                    </a:lnTo>
                    <a:lnTo>
                      <a:pt x="555" y="342"/>
                    </a:lnTo>
                    <a:lnTo>
                      <a:pt x="549" y="354"/>
                    </a:lnTo>
                    <a:lnTo>
                      <a:pt x="545" y="365"/>
                    </a:lnTo>
                    <a:lnTo>
                      <a:pt x="541" y="373"/>
                    </a:lnTo>
                    <a:lnTo>
                      <a:pt x="536" y="382"/>
                    </a:lnTo>
                    <a:lnTo>
                      <a:pt x="532" y="388"/>
                    </a:lnTo>
                    <a:lnTo>
                      <a:pt x="528" y="395"/>
                    </a:lnTo>
                    <a:lnTo>
                      <a:pt x="522" y="405"/>
                    </a:lnTo>
                    <a:lnTo>
                      <a:pt x="522" y="409"/>
                    </a:lnTo>
                    <a:lnTo>
                      <a:pt x="452" y="451"/>
                    </a:lnTo>
                    <a:lnTo>
                      <a:pt x="49" y="416"/>
                    </a:lnTo>
                    <a:lnTo>
                      <a:pt x="5" y="281"/>
                    </a:lnTo>
                    <a:lnTo>
                      <a:pt x="5" y="281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6" name="Freeform 32"/>
              <p:cNvSpPr>
                <a:spLocks/>
              </p:cNvSpPr>
              <p:nvPr/>
            </p:nvSpPr>
            <p:spPr bwMode="auto">
              <a:xfrm>
                <a:off x="2949" y="2849"/>
                <a:ext cx="209" cy="289"/>
              </a:xfrm>
              <a:custGeom>
                <a:avLst/>
                <a:gdLst>
                  <a:gd name="T0" fmla="*/ 106 w 418"/>
                  <a:gd name="T1" fmla="*/ 59 h 580"/>
                  <a:gd name="T2" fmla="*/ 173 w 418"/>
                  <a:gd name="T3" fmla="*/ 67 h 580"/>
                  <a:gd name="T4" fmla="*/ 302 w 418"/>
                  <a:gd name="T5" fmla="*/ 57 h 580"/>
                  <a:gd name="T6" fmla="*/ 367 w 418"/>
                  <a:gd name="T7" fmla="*/ 32 h 580"/>
                  <a:gd name="T8" fmla="*/ 397 w 418"/>
                  <a:gd name="T9" fmla="*/ 0 h 580"/>
                  <a:gd name="T10" fmla="*/ 399 w 418"/>
                  <a:gd name="T11" fmla="*/ 84 h 580"/>
                  <a:gd name="T12" fmla="*/ 418 w 418"/>
                  <a:gd name="T13" fmla="*/ 135 h 580"/>
                  <a:gd name="T14" fmla="*/ 418 w 418"/>
                  <a:gd name="T15" fmla="*/ 222 h 580"/>
                  <a:gd name="T16" fmla="*/ 388 w 418"/>
                  <a:gd name="T17" fmla="*/ 266 h 580"/>
                  <a:gd name="T18" fmla="*/ 388 w 418"/>
                  <a:gd name="T19" fmla="*/ 335 h 580"/>
                  <a:gd name="T20" fmla="*/ 329 w 418"/>
                  <a:gd name="T21" fmla="*/ 432 h 580"/>
                  <a:gd name="T22" fmla="*/ 239 w 418"/>
                  <a:gd name="T23" fmla="*/ 580 h 580"/>
                  <a:gd name="T24" fmla="*/ 64 w 418"/>
                  <a:gd name="T25" fmla="*/ 578 h 580"/>
                  <a:gd name="T26" fmla="*/ 0 w 418"/>
                  <a:gd name="T27" fmla="*/ 217 h 580"/>
                  <a:gd name="T28" fmla="*/ 106 w 418"/>
                  <a:gd name="T29" fmla="*/ 59 h 580"/>
                  <a:gd name="T30" fmla="*/ 106 w 418"/>
                  <a:gd name="T31" fmla="*/ 5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8" h="580">
                    <a:moveTo>
                      <a:pt x="106" y="59"/>
                    </a:moveTo>
                    <a:lnTo>
                      <a:pt x="173" y="67"/>
                    </a:lnTo>
                    <a:lnTo>
                      <a:pt x="302" y="57"/>
                    </a:lnTo>
                    <a:lnTo>
                      <a:pt x="367" y="32"/>
                    </a:lnTo>
                    <a:lnTo>
                      <a:pt x="397" y="0"/>
                    </a:lnTo>
                    <a:lnTo>
                      <a:pt x="399" y="84"/>
                    </a:lnTo>
                    <a:lnTo>
                      <a:pt x="418" y="135"/>
                    </a:lnTo>
                    <a:lnTo>
                      <a:pt x="418" y="222"/>
                    </a:lnTo>
                    <a:lnTo>
                      <a:pt x="388" y="266"/>
                    </a:lnTo>
                    <a:lnTo>
                      <a:pt x="388" y="335"/>
                    </a:lnTo>
                    <a:lnTo>
                      <a:pt x="329" y="432"/>
                    </a:lnTo>
                    <a:lnTo>
                      <a:pt x="239" y="580"/>
                    </a:lnTo>
                    <a:lnTo>
                      <a:pt x="64" y="578"/>
                    </a:lnTo>
                    <a:lnTo>
                      <a:pt x="0" y="217"/>
                    </a:lnTo>
                    <a:lnTo>
                      <a:pt x="106" y="59"/>
                    </a:lnTo>
                    <a:lnTo>
                      <a:pt x="106" y="59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7" name="Freeform 33"/>
              <p:cNvSpPr>
                <a:spLocks/>
              </p:cNvSpPr>
              <p:nvPr/>
            </p:nvSpPr>
            <p:spPr bwMode="auto">
              <a:xfrm>
                <a:off x="3079" y="2939"/>
                <a:ext cx="59" cy="65"/>
              </a:xfrm>
              <a:custGeom>
                <a:avLst/>
                <a:gdLst>
                  <a:gd name="T0" fmla="*/ 15 w 118"/>
                  <a:gd name="T1" fmla="*/ 26 h 131"/>
                  <a:gd name="T2" fmla="*/ 0 w 118"/>
                  <a:gd name="T3" fmla="*/ 47 h 131"/>
                  <a:gd name="T4" fmla="*/ 0 w 118"/>
                  <a:gd name="T5" fmla="*/ 123 h 131"/>
                  <a:gd name="T6" fmla="*/ 97 w 118"/>
                  <a:gd name="T7" fmla="*/ 131 h 131"/>
                  <a:gd name="T8" fmla="*/ 31 w 118"/>
                  <a:gd name="T9" fmla="*/ 78 h 131"/>
                  <a:gd name="T10" fmla="*/ 57 w 118"/>
                  <a:gd name="T11" fmla="*/ 40 h 131"/>
                  <a:gd name="T12" fmla="*/ 90 w 118"/>
                  <a:gd name="T13" fmla="*/ 74 h 131"/>
                  <a:gd name="T14" fmla="*/ 118 w 118"/>
                  <a:gd name="T15" fmla="*/ 57 h 131"/>
                  <a:gd name="T16" fmla="*/ 90 w 118"/>
                  <a:gd name="T17" fmla="*/ 15 h 131"/>
                  <a:gd name="T18" fmla="*/ 36 w 118"/>
                  <a:gd name="T19" fmla="*/ 21 h 131"/>
                  <a:gd name="T20" fmla="*/ 17 w 118"/>
                  <a:gd name="T21" fmla="*/ 0 h 131"/>
                  <a:gd name="T22" fmla="*/ 15 w 118"/>
                  <a:gd name="T23" fmla="*/ 26 h 131"/>
                  <a:gd name="T24" fmla="*/ 15 w 118"/>
                  <a:gd name="T25" fmla="*/ 2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31">
                    <a:moveTo>
                      <a:pt x="15" y="26"/>
                    </a:moveTo>
                    <a:lnTo>
                      <a:pt x="0" y="47"/>
                    </a:lnTo>
                    <a:lnTo>
                      <a:pt x="0" y="123"/>
                    </a:lnTo>
                    <a:lnTo>
                      <a:pt x="97" y="131"/>
                    </a:lnTo>
                    <a:lnTo>
                      <a:pt x="31" y="78"/>
                    </a:lnTo>
                    <a:lnTo>
                      <a:pt x="57" y="40"/>
                    </a:lnTo>
                    <a:lnTo>
                      <a:pt x="90" y="74"/>
                    </a:lnTo>
                    <a:lnTo>
                      <a:pt x="118" y="57"/>
                    </a:lnTo>
                    <a:lnTo>
                      <a:pt x="90" y="15"/>
                    </a:lnTo>
                    <a:lnTo>
                      <a:pt x="36" y="21"/>
                    </a:lnTo>
                    <a:lnTo>
                      <a:pt x="17" y="0"/>
                    </a:lnTo>
                    <a:lnTo>
                      <a:pt x="15" y="26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8" name="Freeform 34"/>
              <p:cNvSpPr>
                <a:spLocks/>
              </p:cNvSpPr>
              <p:nvPr/>
            </p:nvSpPr>
            <p:spPr bwMode="auto">
              <a:xfrm>
                <a:off x="3012" y="2837"/>
                <a:ext cx="130" cy="49"/>
              </a:xfrm>
              <a:custGeom>
                <a:avLst/>
                <a:gdLst>
                  <a:gd name="T0" fmla="*/ 10 w 261"/>
                  <a:gd name="T1" fmla="*/ 12 h 97"/>
                  <a:gd name="T2" fmla="*/ 12 w 261"/>
                  <a:gd name="T3" fmla="*/ 12 h 97"/>
                  <a:gd name="T4" fmla="*/ 17 w 261"/>
                  <a:gd name="T5" fmla="*/ 14 h 97"/>
                  <a:gd name="T6" fmla="*/ 21 w 261"/>
                  <a:gd name="T7" fmla="*/ 14 h 97"/>
                  <a:gd name="T8" fmla="*/ 27 w 261"/>
                  <a:gd name="T9" fmla="*/ 14 h 97"/>
                  <a:gd name="T10" fmla="*/ 35 w 261"/>
                  <a:gd name="T11" fmla="*/ 16 h 97"/>
                  <a:gd name="T12" fmla="*/ 42 w 261"/>
                  <a:gd name="T13" fmla="*/ 17 h 97"/>
                  <a:gd name="T14" fmla="*/ 48 w 261"/>
                  <a:gd name="T15" fmla="*/ 17 h 97"/>
                  <a:gd name="T16" fmla="*/ 55 w 261"/>
                  <a:gd name="T17" fmla="*/ 17 h 97"/>
                  <a:gd name="T18" fmla="*/ 65 w 261"/>
                  <a:gd name="T19" fmla="*/ 17 h 97"/>
                  <a:gd name="T20" fmla="*/ 73 w 261"/>
                  <a:gd name="T21" fmla="*/ 19 h 97"/>
                  <a:gd name="T22" fmla="*/ 80 w 261"/>
                  <a:gd name="T23" fmla="*/ 19 h 97"/>
                  <a:gd name="T24" fmla="*/ 92 w 261"/>
                  <a:gd name="T25" fmla="*/ 19 h 97"/>
                  <a:gd name="T26" fmla="*/ 99 w 261"/>
                  <a:gd name="T27" fmla="*/ 19 h 97"/>
                  <a:gd name="T28" fmla="*/ 109 w 261"/>
                  <a:gd name="T29" fmla="*/ 19 h 97"/>
                  <a:gd name="T30" fmla="*/ 114 w 261"/>
                  <a:gd name="T31" fmla="*/ 17 h 97"/>
                  <a:gd name="T32" fmla="*/ 122 w 261"/>
                  <a:gd name="T33" fmla="*/ 17 h 97"/>
                  <a:gd name="T34" fmla="*/ 130 w 261"/>
                  <a:gd name="T35" fmla="*/ 16 h 97"/>
                  <a:gd name="T36" fmla="*/ 137 w 261"/>
                  <a:gd name="T37" fmla="*/ 14 h 97"/>
                  <a:gd name="T38" fmla="*/ 150 w 261"/>
                  <a:gd name="T39" fmla="*/ 12 h 97"/>
                  <a:gd name="T40" fmla="*/ 162 w 261"/>
                  <a:gd name="T41" fmla="*/ 10 h 97"/>
                  <a:gd name="T42" fmla="*/ 169 w 261"/>
                  <a:gd name="T43" fmla="*/ 6 h 97"/>
                  <a:gd name="T44" fmla="*/ 177 w 261"/>
                  <a:gd name="T45" fmla="*/ 4 h 97"/>
                  <a:gd name="T46" fmla="*/ 181 w 261"/>
                  <a:gd name="T47" fmla="*/ 2 h 97"/>
                  <a:gd name="T48" fmla="*/ 185 w 261"/>
                  <a:gd name="T49" fmla="*/ 2 h 97"/>
                  <a:gd name="T50" fmla="*/ 166 w 261"/>
                  <a:gd name="T51" fmla="*/ 29 h 97"/>
                  <a:gd name="T52" fmla="*/ 261 w 261"/>
                  <a:gd name="T53" fmla="*/ 0 h 97"/>
                  <a:gd name="T54" fmla="*/ 219 w 261"/>
                  <a:gd name="T55" fmla="*/ 71 h 97"/>
                  <a:gd name="T56" fmla="*/ 59 w 261"/>
                  <a:gd name="T57" fmla="*/ 97 h 97"/>
                  <a:gd name="T58" fmla="*/ 0 w 261"/>
                  <a:gd name="T59" fmla="*/ 74 h 97"/>
                  <a:gd name="T60" fmla="*/ 80 w 261"/>
                  <a:gd name="T61" fmla="*/ 55 h 97"/>
                  <a:gd name="T62" fmla="*/ 38 w 261"/>
                  <a:gd name="T63" fmla="*/ 40 h 97"/>
                  <a:gd name="T64" fmla="*/ 10 w 261"/>
                  <a:gd name="T65" fmla="*/ 12 h 97"/>
                  <a:gd name="T66" fmla="*/ 10 w 261"/>
                  <a:gd name="T67" fmla="*/ 1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1" h="97">
                    <a:moveTo>
                      <a:pt x="10" y="12"/>
                    </a:moveTo>
                    <a:lnTo>
                      <a:pt x="12" y="12"/>
                    </a:lnTo>
                    <a:lnTo>
                      <a:pt x="17" y="14"/>
                    </a:lnTo>
                    <a:lnTo>
                      <a:pt x="21" y="14"/>
                    </a:lnTo>
                    <a:lnTo>
                      <a:pt x="27" y="14"/>
                    </a:lnTo>
                    <a:lnTo>
                      <a:pt x="35" y="16"/>
                    </a:lnTo>
                    <a:lnTo>
                      <a:pt x="42" y="17"/>
                    </a:lnTo>
                    <a:lnTo>
                      <a:pt x="48" y="17"/>
                    </a:lnTo>
                    <a:lnTo>
                      <a:pt x="55" y="17"/>
                    </a:lnTo>
                    <a:lnTo>
                      <a:pt x="65" y="17"/>
                    </a:lnTo>
                    <a:lnTo>
                      <a:pt x="73" y="19"/>
                    </a:lnTo>
                    <a:lnTo>
                      <a:pt x="80" y="19"/>
                    </a:lnTo>
                    <a:lnTo>
                      <a:pt x="92" y="19"/>
                    </a:lnTo>
                    <a:lnTo>
                      <a:pt x="99" y="19"/>
                    </a:lnTo>
                    <a:lnTo>
                      <a:pt x="109" y="19"/>
                    </a:lnTo>
                    <a:lnTo>
                      <a:pt x="114" y="17"/>
                    </a:lnTo>
                    <a:lnTo>
                      <a:pt x="122" y="17"/>
                    </a:lnTo>
                    <a:lnTo>
                      <a:pt x="130" y="16"/>
                    </a:lnTo>
                    <a:lnTo>
                      <a:pt x="137" y="14"/>
                    </a:lnTo>
                    <a:lnTo>
                      <a:pt x="150" y="12"/>
                    </a:lnTo>
                    <a:lnTo>
                      <a:pt x="162" y="10"/>
                    </a:lnTo>
                    <a:lnTo>
                      <a:pt x="169" y="6"/>
                    </a:lnTo>
                    <a:lnTo>
                      <a:pt x="177" y="4"/>
                    </a:lnTo>
                    <a:lnTo>
                      <a:pt x="181" y="2"/>
                    </a:lnTo>
                    <a:lnTo>
                      <a:pt x="185" y="2"/>
                    </a:lnTo>
                    <a:lnTo>
                      <a:pt x="166" y="29"/>
                    </a:lnTo>
                    <a:lnTo>
                      <a:pt x="261" y="0"/>
                    </a:lnTo>
                    <a:lnTo>
                      <a:pt x="219" y="71"/>
                    </a:lnTo>
                    <a:lnTo>
                      <a:pt x="59" y="97"/>
                    </a:lnTo>
                    <a:lnTo>
                      <a:pt x="0" y="74"/>
                    </a:lnTo>
                    <a:lnTo>
                      <a:pt x="80" y="55"/>
                    </a:lnTo>
                    <a:lnTo>
                      <a:pt x="38" y="40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9" name="Freeform 35"/>
              <p:cNvSpPr>
                <a:spLocks/>
              </p:cNvSpPr>
              <p:nvPr/>
            </p:nvSpPr>
            <p:spPr bwMode="auto">
              <a:xfrm>
                <a:off x="2901" y="2854"/>
                <a:ext cx="210" cy="414"/>
              </a:xfrm>
              <a:custGeom>
                <a:avLst/>
                <a:gdLst>
                  <a:gd name="T0" fmla="*/ 416 w 420"/>
                  <a:gd name="T1" fmla="*/ 43 h 826"/>
                  <a:gd name="T2" fmla="*/ 405 w 420"/>
                  <a:gd name="T3" fmla="*/ 55 h 826"/>
                  <a:gd name="T4" fmla="*/ 382 w 420"/>
                  <a:gd name="T5" fmla="*/ 68 h 826"/>
                  <a:gd name="T6" fmla="*/ 365 w 420"/>
                  <a:gd name="T7" fmla="*/ 72 h 826"/>
                  <a:gd name="T8" fmla="*/ 348 w 420"/>
                  <a:gd name="T9" fmla="*/ 76 h 826"/>
                  <a:gd name="T10" fmla="*/ 327 w 420"/>
                  <a:gd name="T11" fmla="*/ 74 h 826"/>
                  <a:gd name="T12" fmla="*/ 304 w 420"/>
                  <a:gd name="T13" fmla="*/ 72 h 826"/>
                  <a:gd name="T14" fmla="*/ 281 w 420"/>
                  <a:gd name="T15" fmla="*/ 66 h 826"/>
                  <a:gd name="T16" fmla="*/ 262 w 420"/>
                  <a:gd name="T17" fmla="*/ 62 h 826"/>
                  <a:gd name="T18" fmla="*/ 241 w 420"/>
                  <a:gd name="T19" fmla="*/ 55 h 826"/>
                  <a:gd name="T20" fmla="*/ 226 w 420"/>
                  <a:gd name="T21" fmla="*/ 51 h 826"/>
                  <a:gd name="T22" fmla="*/ 213 w 420"/>
                  <a:gd name="T23" fmla="*/ 47 h 826"/>
                  <a:gd name="T24" fmla="*/ 158 w 420"/>
                  <a:gd name="T25" fmla="*/ 155 h 826"/>
                  <a:gd name="T26" fmla="*/ 139 w 420"/>
                  <a:gd name="T27" fmla="*/ 269 h 826"/>
                  <a:gd name="T28" fmla="*/ 234 w 420"/>
                  <a:gd name="T29" fmla="*/ 338 h 826"/>
                  <a:gd name="T30" fmla="*/ 315 w 420"/>
                  <a:gd name="T31" fmla="*/ 260 h 826"/>
                  <a:gd name="T32" fmla="*/ 285 w 420"/>
                  <a:gd name="T33" fmla="*/ 353 h 826"/>
                  <a:gd name="T34" fmla="*/ 321 w 420"/>
                  <a:gd name="T35" fmla="*/ 387 h 826"/>
                  <a:gd name="T36" fmla="*/ 268 w 420"/>
                  <a:gd name="T37" fmla="*/ 406 h 826"/>
                  <a:gd name="T38" fmla="*/ 184 w 420"/>
                  <a:gd name="T39" fmla="*/ 416 h 826"/>
                  <a:gd name="T40" fmla="*/ 304 w 420"/>
                  <a:gd name="T41" fmla="*/ 454 h 826"/>
                  <a:gd name="T42" fmla="*/ 245 w 420"/>
                  <a:gd name="T43" fmla="*/ 478 h 826"/>
                  <a:gd name="T44" fmla="*/ 201 w 420"/>
                  <a:gd name="T45" fmla="*/ 530 h 826"/>
                  <a:gd name="T46" fmla="*/ 340 w 420"/>
                  <a:gd name="T47" fmla="*/ 539 h 826"/>
                  <a:gd name="T48" fmla="*/ 196 w 420"/>
                  <a:gd name="T49" fmla="*/ 826 h 826"/>
                  <a:gd name="T50" fmla="*/ 82 w 420"/>
                  <a:gd name="T51" fmla="*/ 408 h 826"/>
                  <a:gd name="T52" fmla="*/ 23 w 420"/>
                  <a:gd name="T53" fmla="*/ 205 h 826"/>
                  <a:gd name="T54" fmla="*/ 0 w 420"/>
                  <a:gd name="T55" fmla="*/ 104 h 826"/>
                  <a:gd name="T56" fmla="*/ 36 w 420"/>
                  <a:gd name="T57" fmla="*/ 32 h 826"/>
                  <a:gd name="T58" fmla="*/ 42 w 420"/>
                  <a:gd name="T59" fmla="*/ 30 h 826"/>
                  <a:gd name="T60" fmla="*/ 55 w 420"/>
                  <a:gd name="T61" fmla="*/ 28 h 826"/>
                  <a:gd name="T62" fmla="*/ 68 w 420"/>
                  <a:gd name="T63" fmla="*/ 28 h 826"/>
                  <a:gd name="T64" fmla="*/ 74 w 420"/>
                  <a:gd name="T65" fmla="*/ 38 h 826"/>
                  <a:gd name="T66" fmla="*/ 74 w 420"/>
                  <a:gd name="T67" fmla="*/ 49 h 826"/>
                  <a:gd name="T68" fmla="*/ 76 w 420"/>
                  <a:gd name="T69" fmla="*/ 62 h 826"/>
                  <a:gd name="T70" fmla="*/ 78 w 420"/>
                  <a:gd name="T71" fmla="*/ 77 h 826"/>
                  <a:gd name="T72" fmla="*/ 101 w 420"/>
                  <a:gd name="T73" fmla="*/ 161 h 826"/>
                  <a:gd name="T74" fmla="*/ 199 w 420"/>
                  <a:gd name="T75" fmla="*/ 0 h 826"/>
                  <a:gd name="T76" fmla="*/ 331 w 420"/>
                  <a:gd name="T77" fmla="*/ 51 h 826"/>
                  <a:gd name="T78" fmla="*/ 420 w 420"/>
                  <a:gd name="T79" fmla="*/ 38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0" h="826">
                    <a:moveTo>
                      <a:pt x="420" y="38"/>
                    </a:moveTo>
                    <a:lnTo>
                      <a:pt x="416" y="43"/>
                    </a:lnTo>
                    <a:lnTo>
                      <a:pt x="410" y="47"/>
                    </a:lnTo>
                    <a:lnTo>
                      <a:pt x="405" y="55"/>
                    </a:lnTo>
                    <a:lnTo>
                      <a:pt x="393" y="62"/>
                    </a:lnTo>
                    <a:lnTo>
                      <a:pt x="382" y="68"/>
                    </a:lnTo>
                    <a:lnTo>
                      <a:pt x="372" y="70"/>
                    </a:lnTo>
                    <a:lnTo>
                      <a:pt x="365" y="72"/>
                    </a:lnTo>
                    <a:lnTo>
                      <a:pt x="355" y="74"/>
                    </a:lnTo>
                    <a:lnTo>
                      <a:pt x="348" y="76"/>
                    </a:lnTo>
                    <a:lnTo>
                      <a:pt x="336" y="74"/>
                    </a:lnTo>
                    <a:lnTo>
                      <a:pt x="327" y="74"/>
                    </a:lnTo>
                    <a:lnTo>
                      <a:pt x="315" y="74"/>
                    </a:lnTo>
                    <a:lnTo>
                      <a:pt x="304" y="72"/>
                    </a:lnTo>
                    <a:lnTo>
                      <a:pt x="293" y="70"/>
                    </a:lnTo>
                    <a:lnTo>
                      <a:pt x="281" y="66"/>
                    </a:lnTo>
                    <a:lnTo>
                      <a:pt x="270" y="64"/>
                    </a:lnTo>
                    <a:lnTo>
                      <a:pt x="262" y="62"/>
                    </a:lnTo>
                    <a:lnTo>
                      <a:pt x="251" y="58"/>
                    </a:lnTo>
                    <a:lnTo>
                      <a:pt x="241" y="55"/>
                    </a:lnTo>
                    <a:lnTo>
                      <a:pt x="232" y="53"/>
                    </a:lnTo>
                    <a:lnTo>
                      <a:pt x="226" y="51"/>
                    </a:lnTo>
                    <a:lnTo>
                      <a:pt x="216" y="47"/>
                    </a:lnTo>
                    <a:lnTo>
                      <a:pt x="213" y="47"/>
                    </a:lnTo>
                    <a:lnTo>
                      <a:pt x="209" y="100"/>
                    </a:lnTo>
                    <a:lnTo>
                      <a:pt x="158" y="155"/>
                    </a:lnTo>
                    <a:lnTo>
                      <a:pt x="159" y="205"/>
                    </a:lnTo>
                    <a:lnTo>
                      <a:pt x="139" y="269"/>
                    </a:lnTo>
                    <a:lnTo>
                      <a:pt x="159" y="364"/>
                    </a:lnTo>
                    <a:lnTo>
                      <a:pt x="234" y="338"/>
                    </a:lnTo>
                    <a:lnTo>
                      <a:pt x="285" y="273"/>
                    </a:lnTo>
                    <a:lnTo>
                      <a:pt x="315" y="260"/>
                    </a:lnTo>
                    <a:lnTo>
                      <a:pt x="315" y="323"/>
                    </a:lnTo>
                    <a:lnTo>
                      <a:pt x="285" y="353"/>
                    </a:lnTo>
                    <a:lnTo>
                      <a:pt x="283" y="378"/>
                    </a:lnTo>
                    <a:lnTo>
                      <a:pt x="321" y="387"/>
                    </a:lnTo>
                    <a:lnTo>
                      <a:pt x="293" y="406"/>
                    </a:lnTo>
                    <a:lnTo>
                      <a:pt x="268" y="406"/>
                    </a:lnTo>
                    <a:lnTo>
                      <a:pt x="239" y="374"/>
                    </a:lnTo>
                    <a:lnTo>
                      <a:pt x="184" y="416"/>
                    </a:lnTo>
                    <a:lnTo>
                      <a:pt x="239" y="444"/>
                    </a:lnTo>
                    <a:lnTo>
                      <a:pt x="304" y="454"/>
                    </a:lnTo>
                    <a:lnTo>
                      <a:pt x="312" y="488"/>
                    </a:lnTo>
                    <a:lnTo>
                      <a:pt x="245" y="478"/>
                    </a:lnTo>
                    <a:lnTo>
                      <a:pt x="190" y="492"/>
                    </a:lnTo>
                    <a:lnTo>
                      <a:pt x="201" y="530"/>
                    </a:lnTo>
                    <a:lnTo>
                      <a:pt x="283" y="545"/>
                    </a:lnTo>
                    <a:lnTo>
                      <a:pt x="340" y="539"/>
                    </a:lnTo>
                    <a:lnTo>
                      <a:pt x="272" y="600"/>
                    </a:lnTo>
                    <a:lnTo>
                      <a:pt x="196" y="826"/>
                    </a:lnTo>
                    <a:lnTo>
                      <a:pt x="61" y="496"/>
                    </a:lnTo>
                    <a:lnTo>
                      <a:pt x="82" y="408"/>
                    </a:lnTo>
                    <a:lnTo>
                      <a:pt x="45" y="247"/>
                    </a:lnTo>
                    <a:lnTo>
                      <a:pt x="23" y="205"/>
                    </a:lnTo>
                    <a:lnTo>
                      <a:pt x="19" y="155"/>
                    </a:lnTo>
                    <a:lnTo>
                      <a:pt x="0" y="104"/>
                    </a:lnTo>
                    <a:lnTo>
                      <a:pt x="0" y="58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7" y="28"/>
                    </a:lnTo>
                    <a:lnTo>
                      <a:pt x="55" y="28"/>
                    </a:lnTo>
                    <a:lnTo>
                      <a:pt x="63" y="28"/>
                    </a:lnTo>
                    <a:lnTo>
                      <a:pt x="68" y="28"/>
                    </a:lnTo>
                    <a:lnTo>
                      <a:pt x="72" y="32"/>
                    </a:lnTo>
                    <a:lnTo>
                      <a:pt x="74" y="38"/>
                    </a:lnTo>
                    <a:lnTo>
                      <a:pt x="74" y="41"/>
                    </a:lnTo>
                    <a:lnTo>
                      <a:pt x="74" y="49"/>
                    </a:lnTo>
                    <a:lnTo>
                      <a:pt x="74" y="55"/>
                    </a:lnTo>
                    <a:lnTo>
                      <a:pt x="76" y="62"/>
                    </a:lnTo>
                    <a:lnTo>
                      <a:pt x="76" y="74"/>
                    </a:lnTo>
                    <a:lnTo>
                      <a:pt x="78" y="77"/>
                    </a:lnTo>
                    <a:lnTo>
                      <a:pt x="78" y="121"/>
                    </a:lnTo>
                    <a:lnTo>
                      <a:pt x="101" y="161"/>
                    </a:lnTo>
                    <a:lnTo>
                      <a:pt x="150" y="89"/>
                    </a:lnTo>
                    <a:lnTo>
                      <a:pt x="199" y="0"/>
                    </a:lnTo>
                    <a:lnTo>
                      <a:pt x="239" y="45"/>
                    </a:lnTo>
                    <a:lnTo>
                      <a:pt x="331" y="51"/>
                    </a:lnTo>
                    <a:lnTo>
                      <a:pt x="420" y="38"/>
                    </a:lnTo>
                    <a:lnTo>
                      <a:pt x="420" y="38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0" name="Freeform 36"/>
              <p:cNvSpPr>
                <a:spLocks/>
              </p:cNvSpPr>
              <p:nvPr/>
            </p:nvSpPr>
            <p:spPr bwMode="auto">
              <a:xfrm>
                <a:off x="3079" y="2993"/>
                <a:ext cx="51" cy="40"/>
              </a:xfrm>
              <a:custGeom>
                <a:avLst/>
                <a:gdLst>
                  <a:gd name="T0" fmla="*/ 0 w 101"/>
                  <a:gd name="T1" fmla="*/ 0 h 80"/>
                  <a:gd name="T2" fmla="*/ 0 w 101"/>
                  <a:gd name="T3" fmla="*/ 55 h 80"/>
                  <a:gd name="T4" fmla="*/ 50 w 101"/>
                  <a:gd name="T5" fmla="*/ 80 h 80"/>
                  <a:gd name="T6" fmla="*/ 84 w 101"/>
                  <a:gd name="T7" fmla="*/ 72 h 80"/>
                  <a:gd name="T8" fmla="*/ 101 w 101"/>
                  <a:gd name="T9" fmla="*/ 34 h 80"/>
                  <a:gd name="T10" fmla="*/ 0 w 101"/>
                  <a:gd name="T11" fmla="*/ 0 h 80"/>
                  <a:gd name="T12" fmla="*/ 0 w 101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80">
                    <a:moveTo>
                      <a:pt x="0" y="0"/>
                    </a:moveTo>
                    <a:lnTo>
                      <a:pt x="0" y="55"/>
                    </a:lnTo>
                    <a:lnTo>
                      <a:pt x="50" y="80"/>
                    </a:lnTo>
                    <a:lnTo>
                      <a:pt x="84" y="72"/>
                    </a:lnTo>
                    <a:lnTo>
                      <a:pt x="101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1" name="Freeform 37"/>
              <p:cNvSpPr>
                <a:spLocks/>
              </p:cNvSpPr>
              <p:nvPr/>
            </p:nvSpPr>
            <p:spPr bwMode="auto">
              <a:xfrm>
                <a:off x="2974" y="2965"/>
                <a:ext cx="67" cy="45"/>
              </a:xfrm>
              <a:custGeom>
                <a:avLst/>
                <a:gdLst>
                  <a:gd name="T0" fmla="*/ 135 w 135"/>
                  <a:gd name="T1" fmla="*/ 40 h 89"/>
                  <a:gd name="T2" fmla="*/ 57 w 135"/>
                  <a:gd name="T3" fmla="*/ 89 h 89"/>
                  <a:gd name="T4" fmla="*/ 15 w 135"/>
                  <a:gd name="T5" fmla="*/ 70 h 89"/>
                  <a:gd name="T6" fmla="*/ 0 w 135"/>
                  <a:gd name="T7" fmla="*/ 0 h 89"/>
                  <a:gd name="T8" fmla="*/ 135 w 135"/>
                  <a:gd name="T9" fmla="*/ 40 h 89"/>
                  <a:gd name="T10" fmla="*/ 135 w 135"/>
                  <a:gd name="T11" fmla="*/ 4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89">
                    <a:moveTo>
                      <a:pt x="135" y="40"/>
                    </a:moveTo>
                    <a:lnTo>
                      <a:pt x="57" y="89"/>
                    </a:lnTo>
                    <a:lnTo>
                      <a:pt x="15" y="70"/>
                    </a:lnTo>
                    <a:lnTo>
                      <a:pt x="0" y="0"/>
                    </a:lnTo>
                    <a:lnTo>
                      <a:pt x="135" y="40"/>
                    </a:lnTo>
                    <a:lnTo>
                      <a:pt x="135" y="40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2" name="Freeform 38"/>
              <p:cNvSpPr>
                <a:spLocks/>
              </p:cNvSpPr>
              <p:nvPr/>
            </p:nvSpPr>
            <p:spPr bwMode="auto">
              <a:xfrm>
                <a:off x="2569" y="3048"/>
                <a:ext cx="791" cy="517"/>
              </a:xfrm>
              <a:custGeom>
                <a:avLst/>
                <a:gdLst>
                  <a:gd name="T0" fmla="*/ 466 w 1584"/>
                  <a:gd name="T1" fmla="*/ 133 h 1034"/>
                  <a:gd name="T2" fmla="*/ 360 w 1584"/>
                  <a:gd name="T3" fmla="*/ 268 h 1034"/>
                  <a:gd name="T4" fmla="*/ 286 w 1584"/>
                  <a:gd name="T5" fmla="*/ 323 h 1034"/>
                  <a:gd name="T6" fmla="*/ 286 w 1584"/>
                  <a:gd name="T7" fmla="*/ 485 h 1034"/>
                  <a:gd name="T8" fmla="*/ 120 w 1584"/>
                  <a:gd name="T9" fmla="*/ 643 h 1034"/>
                  <a:gd name="T10" fmla="*/ 0 w 1584"/>
                  <a:gd name="T11" fmla="*/ 928 h 1034"/>
                  <a:gd name="T12" fmla="*/ 143 w 1584"/>
                  <a:gd name="T13" fmla="*/ 960 h 1034"/>
                  <a:gd name="T14" fmla="*/ 143 w 1584"/>
                  <a:gd name="T15" fmla="*/ 954 h 1034"/>
                  <a:gd name="T16" fmla="*/ 147 w 1584"/>
                  <a:gd name="T17" fmla="*/ 945 h 1034"/>
                  <a:gd name="T18" fmla="*/ 151 w 1584"/>
                  <a:gd name="T19" fmla="*/ 937 h 1034"/>
                  <a:gd name="T20" fmla="*/ 154 w 1584"/>
                  <a:gd name="T21" fmla="*/ 930 h 1034"/>
                  <a:gd name="T22" fmla="*/ 158 w 1584"/>
                  <a:gd name="T23" fmla="*/ 922 h 1034"/>
                  <a:gd name="T24" fmla="*/ 164 w 1584"/>
                  <a:gd name="T25" fmla="*/ 913 h 1034"/>
                  <a:gd name="T26" fmla="*/ 170 w 1584"/>
                  <a:gd name="T27" fmla="*/ 901 h 1034"/>
                  <a:gd name="T28" fmla="*/ 175 w 1584"/>
                  <a:gd name="T29" fmla="*/ 892 h 1034"/>
                  <a:gd name="T30" fmla="*/ 183 w 1584"/>
                  <a:gd name="T31" fmla="*/ 880 h 1034"/>
                  <a:gd name="T32" fmla="*/ 192 w 1584"/>
                  <a:gd name="T33" fmla="*/ 871 h 1034"/>
                  <a:gd name="T34" fmla="*/ 200 w 1584"/>
                  <a:gd name="T35" fmla="*/ 859 h 1034"/>
                  <a:gd name="T36" fmla="*/ 211 w 1584"/>
                  <a:gd name="T37" fmla="*/ 852 h 1034"/>
                  <a:gd name="T38" fmla="*/ 221 w 1584"/>
                  <a:gd name="T39" fmla="*/ 842 h 1034"/>
                  <a:gd name="T40" fmla="*/ 234 w 1584"/>
                  <a:gd name="T41" fmla="*/ 835 h 1034"/>
                  <a:gd name="T42" fmla="*/ 244 w 1584"/>
                  <a:gd name="T43" fmla="*/ 827 h 1034"/>
                  <a:gd name="T44" fmla="*/ 257 w 1584"/>
                  <a:gd name="T45" fmla="*/ 821 h 1034"/>
                  <a:gd name="T46" fmla="*/ 270 w 1584"/>
                  <a:gd name="T47" fmla="*/ 816 h 1034"/>
                  <a:gd name="T48" fmla="*/ 284 w 1584"/>
                  <a:gd name="T49" fmla="*/ 812 h 1034"/>
                  <a:gd name="T50" fmla="*/ 295 w 1584"/>
                  <a:gd name="T51" fmla="*/ 808 h 1034"/>
                  <a:gd name="T52" fmla="*/ 308 w 1584"/>
                  <a:gd name="T53" fmla="*/ 806 h 1034"/>
                  <a:gd name="T54" fmla="*/ 320 w 1584"/>
                  <a:gd name="T55" fmla="*/ 806 h 1034"/>
                  <a:gd name="T56" fmla="*/ 335 w 1584"/>
                  <a:gd name="T57" fmla="*/ 806 h 1034"/>
                  <a:gd name="T58" fmla="*/ 344 w 1584"/>
                  <a:gd name="T59" fmla="*/ 804 h 1034"/>
                  <a:gd name="T60" fmla="*/ 354 w 1584"/>
                  <a:gd name="T61" fmla="*/ 804 h 1034"/>
                  <a:gd name="T62" fmla="*/ 364 w 1584"/>
                  <a:gd name="T63" fmla="*/ 804 h 1034"/>
                  <a:gd name="T64" fmla="*/ 371 w 1584"/>
                  <a:gd name="T65" fmla="*/ 806 h 1034"/>
                  <a:gd name="T66" fmla="*/ 379 w 1584"/>
                  <a:gd name="T67" fmla="*/ 806 h 1034"/>
                  <a:gd name="T68" fmla="*/ 384 w 1584"/>
                  <a:gd name="T69" fmla="*/ 806 h 1034"/>
                  <a:gd name="T70" fmla="*/ 386 w 1584"/>
                  <a:gd name="T71" fmla="*/ 806 h 1034"/>
                  <a:gd name="T72" fmla="*/ 388 w 1584"/>
                  <a:gd name="T73" fmla="*/ 808 h 1034"/>
                  <a:gd name="T74" fmla="*/ 462 w 1584"/>
                  <a:gd name="T75" fmla="*/ 797 h 1034"/>
                  <a:gd name="T76" fmla="*/ 673 w 1584"/>
                  <a:gd name="T77" fmla="*/ 1019 h 1034"/>
                  <a:gd name="T78" fmla="*/ 1063 w 1584"/>
                  <a:gd name="T79" fmla="*/ 1034 h 1034"/>
                  <a:gd name="T80" fmla="*/ 1584 w 1584"/>
                  <a:gd name="T81" fmla="*/ 494 h 1034"/>
                  <a:gd name="T82" fmla="*/ 1445 w 1584"/>
                  <a:gd name="T83" fmla="*/ 247 h 1034"/>
                  <a:gd name="T84" fmla="*/ 1382 w 1584"/>
                  <a:gd name="T85" fmla="*/ 190 h 1034"/>
                  <a:gd name="T86" fmla="*/ 1293 w 1584"/>
                  <a:gd name="T87" fmla="*/ 173 h 1034"/>
                  <a:gd name="T88" fmla="*/ 1187 w 1584"/>
                  <a:gd name="T89" fmla="*/ 90 h 1034"/>
                  <a:gd name="T90" fmla="*/ 1149 w 1584"/>
                  <a:gd name="T91" fmla="*/ 84 h 1034"/>
                  <a:gd name="T92" fmla="*/ 1105 w 1584"/>
                  <a:gd name="T93" fmla="*/ 0 h 1034"/>
                  <a:gd name="T94" fmla="*/ 1021 w 1584"/>
                  <a:gd name="T95" fmla="*/ 128 h 1034"/>
                  <a:gd name="T96" fmla="*/ 997 w 1584"/>
                  <a:gd name="T97" fmla="*/ 166 h 1034"/>
                  <a:gd name="T98" fmla="*/ 926 w 1584"/>
                  <a:gd name="T99" fmla="*/ 219 h 1034"/>
                  <a:gd name="T100" fmla="*/ 873 w 1584"/>
                  <a:gd name="T101" fmla="*/ 434 h 1034"/>
                  <a:gd name="T102" fmla="*/ 837 w 1584"/>
                  <a:gd name="T103" fmla="*/ 242 h 1034"/>
                  <a:gd name="T104" fmla="*/ 759 w 1584"/>
                  <a:gd name="T105" fmla="*/ 95 h 1034"/>
                  <a:gd name="T106" fmla="*/ 466 w 1584"/>
                  <a:gd name="T107" fmla="*/ 133 h 1034"/>
                  <a:gd name="T108" fmla="*/ 466 w 1584"/>
                  <a:gd name="T109" fmla="*/ 13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84" h="1034">
                    <a:moveTo>
                      <a:pt x="466" y="133"/>
                    </a:moveTo>
                    <a:lnTo>
                      <a:pt x="360" y="268"/>
                    </a:lnTo>
                    <a:lnTo>
                      <a:pt x="286" y="323"/>
                    </a:lnTo>
                    <a:lnTo>
                      <a:pt x="286" y="485"/>
                    </a:lnTo>
                    <a:lnTo>
                      <a:pt x="120" y="643"/>
                    </a:lnTo>
                    <a:lnTo>
                      <a:pt x="0" y="928"/>
                    </a:lnTo>
                    <a:lnTo>
                      <a:pt x="143" y="960"/>
                    </a:lnTo>
                    <a:lnTo>
                      <a:pt x="143" y="954"/>
                    </a:lnTo>
                    <a:lnTo>
                      <a:pt x="147" y="945"/>
                    </a:lnTo>
                    <a:lnTo>
                      <a:pt x="151" y="937"/>
                    </a:lnTo>
                    <a:lnTo>
                      <a:pt x="154" y="930"/>
                    </a:lnTo>
                    <a:lnTo>
                      <a:pt x="158" y="922"/>
                    </a:lnTo>
                    <a:lnTo>
                      <a:pt x="164" y="913"/>
                    </a:lnTo>
                    <a:lnTo>
                      <a:pt x="170" y="901"/>
                    </a:lnTo>
                    <a:lnTo>
                      <a:pt x="175" y="892"/>
                    </a:lnTo>
                    <a:lnTo>
                      <a:pt x="183" y="880"/>
                    </a:lnTo>
                    <a:lnTo>
                      <a:pt x="192" y="871"/>
                    </a:lnTo>
                    <a:lnTo>
                      <a:pt x="200" y="859"/>
                    </a:lnTo>
                    <a:lnTo>
                      <a:pt x="211" y="852"/>
                    </a:lnTo>
                    <a:lnTo>
                      <a:pt x="221" y="842"/>
                    </a:lnTo>
                    <a:lnTo>
                      <a:pt x="234" y="835"/>
                    </a:lnTo>
                    <a:lnTo>
                      <a:pt x="244" y="827"/>
                    </a:lnTo>
                    <a:lnTo>
                      <a:pt x="257" y="821"/>
                    </a:lnTo>
                    <a:lnTo>
                      <a:pt x="270" y="816"/>
                    </a:lnTo>
                    <a:lnTo>
                      <a:pt x="284" y="812"/>
                    </a:lnTo>
                    <a:lnTo>
                      <a:pt x="295" y="808"/>
                    </a:lnTo>
                    <a:lnTo>
                      <a:pt x="308" y="806"/>
                    </a:lnTo>
                    <a:lnTo>
                      <a:pt x="320" y="806"/>
                    </a:lnTo>
                    <a:lnTo>
                      <a:pt x="335" y="806"/>
                    </a:lnTo>
                    <a:lnTo>
                      <a:pt x="344" y="804"/>
                    </a:lnTo>
                    <a:lnTo>
                      <a:pt x="354" y="804"/>
                    </a:lnTo>
                    <a:lnTo>
                      <a:pt x="364" y="804"/>
                    </a:lnTo>
                    <a:lnTo>
                      <a:pt x="371" y="806"/>
                    </a:lnTo>
                    <a:lnTo>
                      <a:pt x="379" y="806"/>
                    </a:lnTo>
                    <a:lnTo>
                      <a:pt x="384" y="806"/>
                    </a:lnTo>
                    <a:lnTo>
                      <a:pt x="386" y="806"/>
                    </a:lnTo>
                    <a:lnTo>
                      <a:pt x="388" y="808"/>
                    </a:lnTo>
                    <a:lnTo>
                      <a:pt x="462" y="797"/>
                    </a:lnTo>
                    <a:lnTo>
                      <a:pt x="673" y="1019"/>
                    </a:lnTo>
                    <a:lnTo>
                      <a:pt x="1063" y="1034"/>
                    </a:lnTo>
                    <a:lnTo>
                      <a:pt x="1584" y="494"/>
                    </a:lnTo>
                    <a:lnTo>
                      <a:pt x="1445" y="247"/>
                    </a:lnTo>
                    <a:lnTo>
                      <a:pt x="1382" y="190"/>
                    </a:lnTo>
                    <a:lnTo>
                      <a:pt x="1293" y="173"/>
                    </a:lnTo>
                    <a:lnTo>
                      <a:pt x="1187" y="90"/>
                    </a:lnTo>
                    <a:lnTo>
                      <a:pt x="1149" y="84"/>
                    </a:lnTo>
                    <a:lnTo>
                      <a:pt x="1105" y="0"/>
                    </a:lnTo>
                    <a:lnTo>
                      <a:pt x="1021" y="128"/>
                    </a:lnTo>
                    <a:lnTo>
                      <a:pt x="997" y="166"/>
                    </a:lnTo>
                    <a:lnTo>
                      <a:pt x="926" y="219"/>
                    </a:lnTo>
                    <a:lnTo>
                      <a:pt x="873" y="434"/>
                    </a:lnTo>
                    <a:lnTo>
                      <a:pt x="837" y="242"/>
                    </a:lnTo>
                    <a:lnTo>
                      <a:pt x="759" y="95"/>
                    </a:lnTo>
                    <a:lnTo>
                      <a:pt x="466" y="133"/>
                    </a:lnTo>
                    <a:lnTo>
                      <a:pt x="466" y="133"/>
                    </a:lnTo>
                    <a:close/>
                  </a:path>
                </a:pathLst>
              </a:custGeom>
              <a:solidFill>
                <a:srgbClr val="F5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3" name="Freeform 39"/>
              <p:cNvSpPr>
                <a:spLocks/>
              </p:cNvSpPr>
              <p:nvPr/>
            </p:nvSpPr>
            <p:spPr bwMode="auto">
              <a:xfrm>
                <a:off x="2885" y="3096"/>
                <a:ext cx="203" cy="477"/>
              </a:xfrm>
              <a:custGeom>
                <a:avLst/>
                <a:gdLst>
                  <a:gd name="T0" fmla="*/ 405 w 405"/>
                  <a:gd name="T1" fmla="*/ 0 h 954"/>
                  <a:gd name="T2" fmla="*/ 369 w 405"/>
                  <a:gd name="T3" fmla="*/ 48 h 954"/>
                  <a:gd name="T4" fmla="*/ 305 w 405"/>
                  <a:gd name="T5" fmla="*/ 90 h 954"/>
                  <a:gd name="T6" fmla="*/ 278 w 405"/>
                  <a:gd name="T7" fmla="*/ 133 h 954"/>
                  <a:gd name="T8" fmla="*/ 263 w 405"/>
                  <a:gd name="T9" fmla="*/ 185 h 954"/>
                  <a:gd name="T10" fmla="*/ 234 w 405"/>
                  <a:gd name="T11" fmla="*/ 274 h 954"/>
                  <a:gd name="T12" fmla="*/ 183 w 405"/>
                  <a:gd name="T13" fmla="*/ 225 h 954"/>
                  <a:gd name="T14" fmla="*/ 164 w 405"/>
                  <a:gd name="T15" fmla="*/ 135 h 954"/>
                  <a:gd name="T16" fmla="*/ 103 w 405"/>
                  <a:gd name="T17" fmla="*/ 118 h 954"/>
                  <a:gd name="T18" fmla="*/ 82 w 405"/>
                  <a:gd name="T19" fmla="*/ 141 h 954"/>
                  <a:gd name="T20" fmla="*/ 76 w 405"/>
                  <a:gd name="T21" fmla="*/ 223 h 954"/>
                  <a:gd name="T22" fmla="*/ 38 w 405"/>
                  <a:gd name="T23" fmla="*/ 249 h 954"/>
                  <a:gd name="T24" fmla="*/ 103 w 405"/>
                  <a:gd name="T25" fmla="*/ 244 h 954"/>
                  <a:gd name="T26" fmla="*/ 122 w 405"/>
                  <a:gd name="T27" fmla="*/ 261 h 954"/>
                  <a:gd name="T28" fmla="*/ 94 w 405"/>
                  <a:gd name="T29" fmla="*/ 306 h 954"/>
                  <a:gd name="T30" fmla="*/ 172 w 405"/>
                  <a:gd name="T31" fmla="*/ 375 h 954"/>
                  <a:gd name="T32" fmla="*/ 134 w 405"/>
                  <a:gd name="T33" fmla="*/ 413 h 954"/>
                  <a:gd name="T34" fmla="*/ 132 w 405"/>
                  <a:gd name="T35" fmla="*/ 445 h 954"/>
                  <a:gd name="T36" fmla="*/ 160 w 405"/>
                  <a:gd name="T37" fmla="*/ 496 h 954"/>
                  <a:gd name="T38" fmla="*/ 103 w 405"/>
                  <a:gd name="T39" fmla="*/ 688 h 954"/>
                  <a:gd name="T40" fmla="*/ 0 w 405"/>
                  <a:gd name="T41" fmla="*/ 945 h 954"/>
                  <a:gd name="T42" fmla="*/ 280 w 405"/>
                  <a:gd name="T43" fmla="*/ 954 h 954"/>
                  <a:gd name="T44" fmla="*/ 253 w 405"/>
                  <a:gd name="T45" fmla="*/ 379 h 954"/>
                  <a:gd name="T46" fmla="*/ 337 w 405"/>
                  <a:gd name="T47" fmla="*/ 295 h 954"/>
                  <a:gd name="T48" fmla="*/ 379 w 405"/>
                  <a:gd name="T49" fmla="*/ 337 h 954"/>
                  <a:gd name="T50" fmla="*/ 405 w 405"/>
                  <a:gd name="T51" fmla="*/ 301 h 954"/>
                  <a:gd name="T52" fmla="*/ 337 w 405"/>
                  <a:gd name="T53" fmla="*/ 185 h 954"/>
                  <a:gd name="T54" fmla="*/ 310 w 405"/>
                  <a:gd name="T55" fmla="*/ 185 h 954"/>
                  <a:gd name="T56" fmla="*/ 299 w 405"/>
                  <a:gd name="T57" fmla="*/ 141 h 954"/>
                  <a:gd name="T58" fmla="*/ 369 w 405"/>
                  <a:gd name="T59" fmla="*/ 95 h 954"/>
                  <a:gd name="T60" fmla="*/ 405 w 405"/>
                  <a:gd name="T61" fmla="*/ 0 h 954"/>
                  <a:gd name="T62" fmla="*/ 405 w 405"/>
                  <a:gd name="T63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5" h="954">
                    <a:moveTo>
                      <a:pt x="405" y="0"/>
                    </a:moveTo>
                    <a:lnTo>
                      <a:pt x="369" y="48"/>
                    </a:lnTo>
                    <a:lnTo>
                      <a:pt x="305" y="90"/>
                    </a:lnTo>
                    <a:lnTo>
                      <a:pt x="278" y="133"/>
                    </a:lnTo>
                    <a:lnTo>
                      <a:pt x="263" y="185"/>
                    </a:lnTo>
                    <a:lnTo>
                      <a:pt x="234" y="274"/>
                    </a:lnTo>
                    <a:lnTo>
                      <a:pt x="183" y="225"/>
                    </a:lnTo>
                    <a:lnTo>
                      <a:pt x="164" y="135"/>
                    </a:lnTo>
                    <a:lnTo>
                      <a:pt x="103" y="118"/>
                    </a:lnTo>
                    <a:lnTo>
                      <a:pt x="82" y="141"/>
                    </a:lnTo>
                    <a:lnTo>
                      <a:pt x="76" y="223"/>
                    </a:lnTo>
                    <a:lnTo>
                      <a:pt x="38" y="249"/>
                    </a:lnTo>
                    <a:lnTo>
                      <a:pt x="103" y="244"/>
                    </a:lnTo>
                    <a:lnTo>
                      <a:pt x="122" y="261"/>
                    </a:lnTo>
                    <a:lnTo>
                      <a:pt x="94" y="306"/>
                    </a:lnTo>
                    <a:lnTo>
                      <a:pt x="172" y="375"/>
                    </a:lnTo>
                    <a:lnTo>
                      <a:pt x="134" y="413"/>
                    </a:lnTo>
                    <a:lnTo>
                      <a:pt x="132" y="445"/>
                    </a:lnTo>
                    <a:lnTo>
                      <a:pt x="160" y="496"/>
                    </a:lnTo>
                    <a:lnTo>
                      <a:pt x="103" y="688"/>
                    </a:lnTo>
                    <a:lnTo>
                      <a:pt x="0" y="945"/>
                    </a:lnTo>
                    <a:lnTo>
                      <a:pt x="280" y="954"/>
                    </a:lnTo>
                    <a:lnTo>
                      <a:pt x="253" y="379"/>
                    </a:lnTo>
                    <a:lnTo>
                      <a:pt x="337" y="295"/>
                    </a:lnTo>
                    <a:lnTo>
                      <a:pt x="379" y="337"/>
                    </a:lnTo>
                    <a:lnTo>
                      <a:pt x="405" y="301"/>
                    </a:lnTo>
                    <a:lnTo>
                      <a:pt x="337" y="185"/>
                    </a:lnTo>
                    <a:lnTo>
                      <a:pt x="310" y="185"/>
                    </a:lnTo>
                    <a:lnTo>
                      <a:pt x="299" y="141"/>
                    </a:lnTo>
                    <a:lnTo>
                      <a:pt x="369" y="95"/>
                    </a:lnTo>
                    <a:lnTo>
                      <a:pt x="405" y="0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4" name="Freeform 40"/>
              <p:cNvSpPr>
                <a:spLocks/>
              </p:cNvSpPr>
              <p:nvPr/>
            </p:nvSpPr>
            <p:spPr bwMode="auto">
              <a:xfrm>
                <a:off x="2534" y="3054"/>
                <a:ext cx="418" cy="453"/>
              </a:xfrm>
              <a:custGeom>
                <a:avLst/>
                <a:gdLst>
                  <a:gd name="T0" fmla="*/ 814 w 837"/>
                  <a:gd name="T1" fmla="*/ 0 h 906"/>
                  <a:gd name="T2" fmla="*/ 837 w 837"/>
                  <a:gd name="T3" fmla="*/ 89 h 906"/>
                  <a:gd name="T4" fmla="*/ 799 w 837"/>
                  <a:gd name="T5" fmla="*/ 121 h 906"/>
                  <a:gd name="T6" fmla="*/ 799 w 837"/>
                  <a:gd name="T7" fmla="*/ 154 h 906"/>
                  <a:gd name="T8" fmla="*/ 734 w 837"/>
                  <a:gd name="T9" fmla="*/ 207 h 906"/>
                  <a:gd name="T10" fmla="*/ 741 w 837"/>
                  <a:gd name="T11" fmla="*/ 262 h 906"/>
                  <a:gd name="T12" fmla="*/ 741 w 837"/>
                  <a:gd name="T13" fmla="*/ 319 h 906"/>
                  <a:gd name="T14" fmla="*/ 696 w 837"/>
                  <a:gd name="T15" fmla="*/ 376 h 906"/>
                  <a:gd name="T16" fmla="*/ 646 w 837"/>
                  <a:gd name="T17" fmla="*/ 268 h 906"/>
                  <a:gd name="T18" fmla="*/ 574 w 837"/>
                  <a:gd name="T19" fmla="*/ 268 h 906"/>
                  <a:gd name="T20" fmla="*/ 567 w 837"/>
                  <a:gd name="T21" fmla="*/ 218 h 906"/>
                  <a:gd name="T22" fmla="*/ 525 w 837"/>
                  <a:gd name="T23" fmla="*/ 178 h 906"/>
                  <a:gd name="T24" fmla="*/ 380 w 837"/>
                  <a:gd name="T25" fmla="*/ 308 h 906"/>
                  <a:gd name="T26" fmla="*/ 498 w 837"/>
                  <a:gd name="T27" fmla="*/ 270 h 906"/>
                  <a:gd name="T28" fmla="*/ 519 w 837"/>
                  <a:gd name="T29" fmla="*/ 292 h 906"/>
                  <a:gd name="T30" fmla="*/ 494 w 837"/>
                  <a:gd name="T31" fmla="*/ 389 h 906"/>
                  <a:gd name="T32" fmla="*/ 458 w 837"/>
                  <a:gd name="T33" fmla="*/ 353 h 906"/>
                  <a:gd name="T34" fmla="*/ 386 w 837"/>
                  <a:gd name="T35" fmla="*/ 382 h 906"/>
                  <a:gd name="T36" fmla="*/ 386 w 837"/>
                  <a:gd name="T37" fmla="*/ 458 h 906"/>
                  <a:gd name="T38" fmla="*/ 344 w 837"/>
                  <a:gd name="T39" fmla="*/ 539 h 906"/>
                  <a:gd name="T40" fmla="*/ 268 w 837"/>
                  <a:gd name="T41" fmla="*/ 604 h 906"/>
                  <a:gd name="T42" fmla="*/ 285 w 837"/>
                  <a:gd name="T43" fmla="*/ 650 h 906"/>
                  <a:gd name="T44" fmla="*/ 247 w 837"/>
                  <a:gd name="T45" fmla="*/ 701 h 906"/>
                  <a:gd name="T46" fmla="*/ 171 w 837"/>
                  <a:gd name="T47" fmla="*/ 745 h 906"/>
                  <a:gd name="T48" fmla="*/ 89 w 837"/>
                  <a:gd name="T49" fmla="*/ 906 h 906"/>
                  <a:gd name="T50" fmla="*/ 0 w 837"/>
                  <a:gd name="T51" fmla="*/ 826 h 906"/>
                  <a:gd name="T52" fmla="*/ 32 w 837"/>
                  <a:gd name="T53" fmla="*/ 644 h 906"/>
                  <a:gd name="T54" fmla="*/ 139 w 837"/>
                  <a:gd name="T55" fmla="*/ 566 h 906"/>
                  <a:gd name="T56" fmla="*/ 257 w 837"/>
                  <a:gd name="T57" fmla="*/ 488 h 906"/>
                  <a:gd name="T58" fmla="*/ 319 w 837"/>
                  <a:gd name="T59" fmla="*/ 391 h 906"/>
                  <a:gd name="T60" fmla="*/ 340 w 837"/>
                  <a:gd name="T61" fmla="*/ 300 h 906"/>
                  <a:gd name="T62" fmla="*/ 430 w 837"/>
                  <a:gd name="T63" fmla="*/ 243 h 906"/>
                  <a:gd name="T64" fmla="*/ 483 w 837"/>
                  <a:gd name="T65" fmla="*/ 154 h 906"/>
                  <a:gd name="T66" fmla="*/ 536 w 837"/>
                  <a:gd name="T67" fmla="*/ 85 h 906"/>
                  <a:gd name="T68" fmla="*/ 709 w 837"/>
                  <a:gd name="T69" fmla="*/ 40 h 906"/>
                  <a:gd name="T70" fmla="*/ 779 w 837"/>
                  <a:gd name="T71" fmla="*/ 34 h 906"/>
                  <a:gd name="T72" fmla="*/ 814 w 837"/>
                  <a:gd name="T73" fmla="*/ 0 h 906"/>
                  <a:gd name="T74" fmla="*/ 814 w 837"/>
                  <a:gd name="T75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7" h="906">
                    <a:moveTo>
                      <a:pt x="814" y="0"/>
                    </a:moveTo>
                    <a:lnTo>
                      <a:pt x="837" y="89"/>
                    </a:lnTo>
                    <a:lnTo>
                      <a:pt x="799" y="121"/>
                    </a:lnTo>
                    <a:lnTo>
                      <a:pt x="799" y="154"/>
                    </a:lnTo>
                    <a:lnTo>
                      <a:pt x="734" y="207"/>
                    </a:lnTo>
                    <a:lnTo>
                      <a:pt x="741" y="262"/>
                    </a:lnTo>
                    <a:lnTo>
                      <a:pt x="741" y="319"/>
                    </a:lnTo>
                    <a:lnTo>
                      <a:pt x="696" y="376"/>
                    </a:lnTo>
                    <a:lnTo>
                      <a:pt x="646" y="268"/>
                    </a:lnTo>
                    <a:lnTo>
                      <a:pt x="574" y="268"/>
                    </a:lnTo>
                    <a:lnTo>
                      <a:pt x="567" y="218"/>
                    </a:lnTo>
                    <a:lnTo>
                      <a:pt x="525" y="178"/>
                    </a:lnTo>
                    <a:lnTo>
                      <a:pt x="380" y="308"/>
                    </a:lnTo>
                    <a:lnTo>
                      <a:pt x="498" y="270"/>
                    </a:lnTo>
                    <a:lnTo>
                      <a:pt x="519" y="292"/>
                    </a:lnTo>
                    <a:lnTo>
                      <a:pt x="494" y="389"/>
                    </a:lnTo>
                    <a:lnTo>
                      <a:pt x="458" y="353"/>
                    </a:lnTo>
                    <a:lnTo>
                      <a:pt x="386" y="382"/>
                    </a:lnTo>
                    <a:lnTo>
                      <a:pt x="386" y="458"/>
                    </a:lnTo>
                    <a:lnTo>
                      <a:pt x="344" y="539"/>
                    </a:lnTo>
                    <a:lnTo>
                      <a:pt x="268" y="604"/>
                    </a:lnTo>
                    <a:lnTo>
                      <a:pt x="285" y="650"/>
                    </a:lnTo>
                    <a:lnTo>
                      <a:pt x="247" y="701"/>
                    </a:lnTo>
                    <a:lnTo>
                      <a:pt x="171" y="745"/>
                    </a:lnTo>
                    <a:lnTo>
                      <a:pt x="89" y="906"/>
                    </a:lnTo>
                    <a:lnTo>
                      <a:pt x="0" y="826"/>
                    </a:lnTo>
                    <a:lnTo>
                      <a:pt x="32" y="644"/>
                    </a:lnTo>
                    <a:lnTo>
                      <a:pt x="139" y="566"/>
                    </a:lnTo>
                    <a:lnTo>
                      <a:pt x="257" y="488"/>
                    </a:lnTo>
                    <a:lnTo>
                      <a:pt x="319" y="391"/>
                    </a:lnTo>
                    <a:lnTo>
                      <a:pt x="340" y="300"/>
                    </a:lnTo>
                    <a:lnTo>
                      <a:pt x="430" y="243"/>
                    </a:lnTo>
                    <a:lnTo>
                      <a:pt x="483" y="154"/>
                    </a:lnTo>
                    <a:lnTo>
                      <a:pt x="536" y="85"/>
                    </a:lnTo>
                    <a:lnTo>
                      <a:pt x="709" y="40"/>
                    </a:lnTo>
                    <a:lnTo>
                      <a:pt x="779" y="34"/>
                    </a:lnTo>
                    <a:lnTo>
                      <a:pt x="814" y="0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5" name="Freeform 41"/>
              <p:cNvSpPr>
                <a:spLocks/>
              </p:cNvSpPr>
              <p:nvPr/>
            </p:nvSpPr>
            <p:spPr bwMode="auto">
              <a:xfrm>
                <a:off x="3104" y="3097"/>
                <a:ext cx="116" cy="135"/>
              </a:xfrm>
              <a:custGeom>
                <a:avLst/>
                <a:gdLst>
                  <a:gd name="T0" fmla="*/ 57 w 232"/>
                  <a:gd name="T1" fmla="*/ 57 h 272"/>
                  <a:gd name="T2" fmla="*/ 57 w 232"/>
                  <a:gd name="T3" fmla="*/ 109 h 272"/>
                  <a:gd name="T4" fmla="*/ 108 w 232"/>
                  <a:gd name="T5" fmla="*/ 101 h 272"/>
                  <a:gd name="T6" fmla="*/ 232 w 232"/>
                  <a:gd name="T7" fmla="*/ 120 h 272"/>
                  <a:gd name="T8" fmla="*/ 232 w 232"/>
                  <a:gd name="T9" fmla="*/ 120 h 272"/>
                  <a:gd name="T10" fmla="*/ 230 w 232"/>
                  <a:gd name="T11" fmla="*/ 124 h 272"/>
                  <a:gd name="T12" fmla="*/ 224 w 232"/>
                  <a:gd name="T13" fmla="*/ 128 h 272"/>
                  <a:gd name="T14" fmla="*/ 218 w 232"/>
                  <a:gd name="T15" fmla="*/ 131 h 272"/>
                  <a:gd name="T16" fmla="*/ 211 w 232"/>
                  <a:gd name="T17" fmla="*/ 137 h 272"/>
                  <a:gd name="T18" fmla="*/ 199 w 232"/>
                  <a:gd name="T19" fmla="*/ 143 h 272"/>
                  <a:gd name="T20" fmla="*/ 192 w 232"/>
                  <a:gd name="T21" fmla="*/ 143 h 272"/>
                  <a:gd name="T22" fmla="*/ 184 w 232"/>
                  <a:gd name="T23" fmla="*/ 147 h 272"/>
                  <a:gd name="T24" fmla="*/ 176 w 232"/>
                  <a:gd name="T25" fmla="*/ 148 h 272"/>
                  <a:gd name="T26" fmla="*/ 169 w 232"/>
                  <a:gd name="T27" fmla="*/ 150 h 272"/>
                  <a:gd name="T28" fmla="*/ 157 w 232"/>
                  <a:gd name="T29" fmla="*/ 150 h 272"/>
                  <a:gd name="T30" fmla="*/ 148 w 232"/>
                  <a:gd name="T31" fmla="*/ 150 h 272"/>
                  <a:gd name="T32" fmla="*/ 137 w 232"/>
                  <a:gd name="T33" fmla="*/ 150 h 272"/>
                  <a:gd name="T34" fmla="*/ 127 w 232"/>
                  <a:gd name="T35" fmla="*/ 152 h 272"/>
                  <a:gd name="T36" fmla="*/ 116 w 232"/>
                  <a:gd name="T37" fmla="*/ 150 h 272"/>
                  <a:gd name="T38" fmla="*/ 104 w 232"/>
                  <a:gd name="T39" fmla="*/ 150 h 272"/>
                  <a:gd name="T40" fmla="*/ 93 w 232"/>
                  <a:gd name="T41" fmla="*/ 150 h 272"/>
                  <a:gd name="T42" fmla="*/ 83 w 232"/>
                  <a:gd name="T43" fmla="*/ 150 h 272"/>
                  <a:gd name="T44" fmla="*/ 72 w 232"/>
                  <a:gd name="T45" fmla="*/ 148 h 272"/>
                  <a:gd name="T46" fmla="*/ 64 w 232"/>
                  <a:gd name="T47" fmla="*/ 147 h 272"/>
                  <a:gd name="T48" fmla="*/ 57 w 232"/>
                  <a:gd name="T49" fmla="*/ 147 h 272"/>
                  <a:gd name="T50" fmla="*/ 49 w 232"/>
                  <a:gd name="T51" fmla="*/ 147 h 272"/>
                  <a:gd name="T52" fmla="*/ 40 w 232"/>
                  <a:gd name="T53" fmla="*/ 145 h 272"/>
                  <a:gd name="T54" fmla="*/ 38 w 232"/>
                  <a:gd name="T55" fmla="*/ 145 h 272"/>
                  <a:gd name="T56" fmla="*/ 0 w 232"/>
                  <a:gd name="T57" fmla="*/ 272 h 272"/>
                  <a:gd name="T58" fmla="*/ 2 w 232"/>
                  <a:gd name="T59" fmla="*/ 107 h 272"/>
                  <a:gd name="T60" fmla="*/ 64 w 232"/>
                  <a:gd name="T61" fmla="*/ 0 h 272"/>
                  <a:gd name="T62" fmla="*/ 57 w 232"/>
                  <a:gd name="T63" fmla="*/ 57 h 272"/>
                  <a:gd name="T64" fmla="*/ 57 w 232"/>
                  <a:gd name="T65" fmla="*/ 57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2" h="272">
                    <a:moveTo>
                      <a:pt x="57" y="57"/>
                    </a:moveTo>
                    <a:lnTo>
                      <a:pt x="57" y="109"/>
                    </a:lnTo>
                    <a:lnTo>
                      <a:pt x="108" y="101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0" y="124"/>
                    </a:lnTo>
                    <a:lnTo>
                      <a:pt x="224" y="128"/>
                    </a:lnTo>
                    <a:lnTo>
                      <a:pt x="218" y="131"/>
                    </a:lnTo>
                    <a:lnTo>
                      <a:pt x="211" y="137"/>
                    </a:lnTo>
                    <a:lnTo>
                      <a:pt x="199" y="143"/>
                    </a:lnTo>
                    <a:lnTo>
                      <a:pt x="192" y="143"/>
                    </a:lnTo>
                    <a:lnTo>
                      <a:pt x="184" y="147"/>
                    </a:lnTo>
                    <a:lnTo>
                      <a:pt x="176" y="148"/>
                    </a:lnTo>
                    <a:lnTo>
                      <a:pt x="169" y="150"/>
                    </a:lnTo>
                    <a:lnTo>
                      <a:pt x="157" y="150"/>
                    </a:lnTo>
                    <a:lnTo>
                      <a:pt x="148" y="150"/>
                    </a:lnTo>
                    <a:lnTo>
                      <a:pt x="137" y="150"/>
                    </a:lnTo>
                    <a:lnTo>
                      <a:pt x="127" y="152"/>
                    </a:lnTo>
                    <a:lnTo>
                      <a:pt x="116" y="150"/>
                    </a:lnTo>
                    <a:lnTo>
                      <a:pt x="104" y="150"/>
                    </a:lnTo>
                    <a:lnTo>
                      <a:pt x="93" y="150"/>
                    </a:lnTo>
                    <a:lnTo>
                      <a:pt x="83" y="150"/>
                    </a:lnTo>
                    <a:lnTo>
                      <a:pt x="72" y="148"/>
                    </a:lnTo>
                    <a:lnTo>
                      <a:pt x="64" y="147"/>
                    </a:lnTo>
                    <a:lnTo>
                      <a:pt x="57" y="147"/>
                    </a:lnTo>
                    <a:lnTo>
                      <a:pt x="49" y="147"/>
                    </a:lnTo>
                    <a:lnTo>
                      <a:pt x="40" y="145"/>
                    </a:lnTo>
                    <a:lnTo>
                      <a:pt x="38" y="145"/>
                    </a:lnTo>
                    <a:lnTo>
                      <a:pt x="0" y="272"/>
                    </a:lnTo>
                    <a:lnTo>
                      <a:pt x="2" y="107"/>
                    </a:lnTo>
                    <a:lnTo>
                      <a:pt x="64" y="0"/>
                    </a:lnTo>
                    <a:lnTo>
                      <a:pt x="57" y="57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6" name="Freeform 42"/>
              <p:cNvSpPr>
                <a:spLocks/>
              </p:cNvSpPr>
              <p:nvPr/>
            </p:nvSpPr>
            <p:spPr bwMode="auto">
              <a:xfrm>
                <a:off x="2831" y="3306"/>
                <a:ext cx="59" cy="117"/>
              </a:xfrm>
              <a:custGeom>
                <a:avLst/>
                <a:gdLst>
                  <a:gd name="T0" fmla="*/ 84 w 118"/>
                  <a:gd name="T1" fmla="*/ 46 h 234"/>
                  <a:gd name="T2" fmla="*/ 51 w 118"/>
                  <a:gd name="T3" fmla="*/ 0 h 234"/>
                  <a:gd name="T4" fmla="*/ 31 w 118"/>
                  <a:gd name="T5" fmla="*/ 19 h 234"/>
                  <a:gd name="T6" fmla="*/ 38 w 118"/>
                  <a:gd name="T7" fmla="*/ 76 h 234"/>
                  <a:gd name="T8" fmla="*/ 0 w 118"/>
                  <a:gd name="T9" fmla="*/ 95 h 234"/>
                  <a:gd name="T10" fmla="*/ 63 w 118"/>
                  <a:gd name="T11" fmla="*/ 120 h 234"/>
                  <a:gd name="T12" fmla="*/ 89 w 118"/>
                  <a:gd name="T13" fmla="*/ 234 h 234"/>
                  <a:gd name="T14" fmla="*/ 118 w 118"/>
                  <a:gd name="T15" fmla="*/ 234 h 234"/>
                  <a:gd name="T16" fmla="*/ 110 w 118"/>
                  <a:gd name="T17" fmla="*/ 114 h 234"/>
                  <a:gd name="T18" fmla="*/ 84 w 118"/>
                  <a:gd name="T19" fmla="*/ 46 h 234"/>
                  <a:gd name="T20" fmla="*/ 84 w 118"/>
                  <a:gd name="T21" fmla="*/ 4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234">
                    <a:moveTo>
                      <a:pt x="84" y="46"/>
                    </a:moveTo>
                    <a:lnTo>
                      <a:pt x="51" y="0"/>
                    </a:lnTo>
                    <a:lnTo>
                      <a:pt x="31" y="19"/>
                    </a:lnTo>
                    <a:lnTo>
                      <a:pt x="38" y="76"/>
                    </a:lnTo>
                    <a:lnTo>
                      <a:pt x="0" y="95"/>
                    </a:lnTo>
                    <a:lnTo>
                      <a:pt x="63" y="120"/>
                    </a:lnTo>
                    <a:lnTo>
                      <a:pt x="89" y="234"/>
                    </a:lnTo>
                    <a:lnTo>
                      <a:pt x="118" y="234"/>
                    </a:lnTo>
                    <a:lnTo>
                      <a:pt x="110" y="114"/>
                    </a:lnTo>
                    <a:lnTo>
                      <a:pt x="84" y="46"/>
                    </a:lnTo>
                    <a:lnTo>
                      <a:pt x="84" y="46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7" name="Freeform 43"/>
              <p:cNvSpPr>
                <a:spLocks/>
              </p:cNvSpPr>
              <p:nvPr/>
            </p:nvSpPr>
            <p:spPr bwMode="auto">
              <a:xfrm>
                <a:off x="2749" y="3259"/>
                <a:ext cx="86" cy="218"/>
              </a:xfrm>
              <a:custGeom>
                <a:avLst/>
                <a:gdLst>
                  <a:gd name="T0" fmla="*/ 157 w 171"/>
                  <a:gd name="T1" fmla="*/ 435 h 435"/>
                  <a:gd name="T2" fmla="*/ 157 w 171"/>
                  <a:gd name="T3" fmla="*/ 340 h 435"/>
                  <a:gd name="T4" fmla="*/ 155 w 171"/>
                  <a:gd name="T5" fmla="*/ 338 h 435"/>
                  <a:gd name="T6" fmla="*/ 154 w 171"/>
                  <a:gd name="T7" fmla="*/ 333 h 435"/>
                  <a:gd name="T8" fmla="*/ 154 w 171"/>
                  <a:gd name="T9" fmla="*/ 325 h 435"/>
                  <a:gd name="T10" fmla="*/ 152 w 171"/>
                  <a:gd name="T11" fmla="*/ 316 h 435"/>
                  <a:gd name="T12" fmla="*/ 150 w 171"/>
                  <a:gd name="T13" fmla="*/ 304 h 435"/>
                  <a:gd name="T14" fmla="*/ 146 w 171"/>
                  <a:gd name="T15" fmla="*/ 291 h 435"/>
                  <a:gd name="T16" fmla="*/ 144 w 171"/>
                  <a:gd name="T17" fmla="*/ 283 h 435"/>
                  <a:gd name="T18" fmla="*/ 144 w 171"/>
                  <a:gd name="T19" fmla="*/ 276 h 435"/>
                  <a:gd name="T20" fmla="*/ 142 w 171"/>
                  <a:gd name="T21" fmla="*/ 268 h 435"/>
                  <a:gd name="T22" fmla="*/ 142 w 171"/>
                  <a:gd name="T23" fmla="*/ 262 h 435"/>
                  <a:gd name="T24" fmla="*/ 138 w 171"/>
                  <a:gd name="T25" fmla="*/ 255 h 435"/>
                  <a:gd name="T26" fmla="*/ 138 w 171"/>
                  <a:gd name="T27" fmla="*/ 247 h 435"/>
                  <a:gd name="T28" fmla="*/ 136 w 171"/>
                  <a:gd name="T29" fmla="*/ 240 h 435"/>
                  <a:gd name="T30" fmla="*/ 135 w 171"/>
                  <a:gd name="T31" fmla="*/ 232 h 435"/>
                  <a:gd name="T32" fmla="*/ 135 w 171"/>
                  <a:gd name="T33" fmla="*/ 224 h 435"/>
                  <a:gd name="T34" fmla="*/ 133 w 171"/>
                  <a:gd name="T35" fmla="*/ 217 h 435"/>
                  <a:gd name="T36" fmla="*/ 131 w 171"/>
                  <a:gd name="T37" fmla="*/ 211 h 435"/>
                  <a:gd name="T38" fmla="*/ 131 w 171"/>
                  <a:gd name="T39" fmla="*/ 205 h 435"/>
                  <a:gd name="T40" fmla="*/ 129 w 171"/>
                  <a:gd name="T41" fmla="*/ 192 h 435"/>
                  <a:gd name="T42" fmla="*/ 127 w 171"/>
                  <a:gd name="T43" fmla="*/ 185 h 435"/>
                  <a:gd name="T44" fmla="*/ 127 w 171"/>
                  <a:gd name="T45" fmla="*/ 177 h 435"/>
                  <a:gd name="T46" fmla="*/ 127 w 171"/>
                  <a:gd name="T47" fmla="*/ 173 h 435"/>
                  <a:gd name="T48" fmla="*/ 127 w 171"/>
                  <a:gd name="T49" fmla="*/ 167 h 435"/>
                  <a:gd name="T50" fmla="*/ 129 w 171"/>
                  <a:gd name="T51" fmla="*/ 160 h 435"/>
                  <a:gd name="T52" fmla="*/ 131 w 171"/>
                  <a:gd name="T53" fmla="*/ 150 h 435"/>
                  <a:gd name="T54" fmla="*/ 135 w 171"/>
                  <a:gd name="T55" fmla="*/ 139 h 435"/>
                  <a:gd name="T56" fmla="*/ 135 w 171"/>
                  <a:gd name="T57" fmla="*/ 131 h 435"/>
                  <a:gd name="T58" fmla="*/ 136 w 171"/>
                  <a:gd name="T59" fmla="*/ 124 h 435"/>
                  <a:gd name="T60" fmla="*/ 138 w 171"/>
                  <a:gd name="T61" fmla="*/ 116 h 435"/>
                  <a:gd name="T62" fmla="*/ 140 w 171"/>
                  <a:gd name="T63" fmla="*/ 109 h 435"/>
                  <a:gd name="T64" fmla="*/ 142 w 171"/>
                  <a:gd name="T65" fmla="*/ 101 h 435"/>
                  <a:gd name="T66" fmla="*/ 144 w 171"/>
                  <a:gd name="T67" fmla="*/ 93 h 435"/>
                  <a:gd name="T68" fmla="*/ 146 w 171"/>
                  <a:gd name="T69" fmla="*/ 86 h 435"/>
                  <a:gd name="T70" fmla="*/ 150 w 171"/>
                  <a:gd name="T71" fmla="*/ 78 h 435"/>
                  <a:gd name="T72" fmla="*/ 150 w 171"/>
                  <a:gd name="T73" fmla="*/ 71 h 435"/>
                  <a:gd name="T74" fmla="*/ 152 w 171"/>
                  <a:gd name="T75" fmla="*/ 63 h 435"/>
                  <a:gd name="T76" fmla="*/ 154 w 171"/>
                  <a:gd name="T77" fmla="*/ 55 h 435"/>
                  <a:gd name="T78" fmla="*/ 155 w 171"/>
                  <a:gd name="T79" fmla="*/ 48 h 435"/>
                  <a:gd name="T80" fmla="*/ 159 w 171"/>
                  <a:gd name="T81" fmla="*/ 34 h 435"/>
                  <a:gd name="T82" fmla="*/ 163 w 171"/>
                  <a:gd name="T83" fmla="*/ 23 h 435"/>
                  <a:gd name="T84" fmla="*/ 165 w 171"/>
                  <a:gd name="T85" fmla="*/ 12 h 435"/>
                  <a:gd name="T86" fmla="*/ 167 w 171"/>
                  <a:gd name="T87" fmla="*/ 6 h 435"/>
                  <a:gd name="T88" fmla="*/ 169 w 171"/>
                  <a:gd name="T89" fmla="*/ 0 h 435"/>
                  <a:gd name="T90" fmla="*/ 171 w 171"/>
                  <a:gd name="T91" fmla="*/ 0 h 435"/>
                  <a:gd name="T92" fmla="*/ 125 w 171"/>
                  <a:gd name="T93" fmla="*/ 44 h 435"/>
                  <a:gd name="T94" fmla="*/ 93 w 171"/>
                  <a:gd name="T95" fmla="*/ 6 h 435"/>
                  <a:gd name="T96" fmla="*/ 93 w 171"/>
                  <a:gd name="T97" fmla="*/ 74 h 435"/>
                  <a:gd name="T98" fmla="*/ 74 w 171"/>
                  <a:gd name="T99" fmla="*/ 177 h 435"/>
                  <a:gd name="T100" fmla="*/ 0 w 171"/>
                  <a:gd name="T101" fmla="*/ 297 h 435"/>
                  <a:gd name="T102" fmla="*/ 64 w 171"/>
                  <a:gd name="T103" fmla="*/ 300 h 435"/>
                  <a:gd name="T104" fmla="*/ 21 w 171"/>
                  <a:gd name="T105" fmla="*/ 388 h 435"/>
                  <a:gd name="T106" fmla="*/ 114 w 171"/>
                  <a:gd name="T107" fmla="*/ 428 h 435"/>
                  <a:gd name="T108" fmla="*/ 157 w 171"/>
                  <a:gd name="T109" fmla="*/ 435 h 435"/>
                  <a:gd name="T110" fmla="*/ 157 w 171"/>
                  <a:gd name="T111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1" h="435">
                    <a:moveTo>
                      <a:pt x="157" y="435"/>
                    </a:moveTo>
                    <a:lnTo>
                      <a:pt x="157" y="340"/>
                    </a:lnTo>
                    <a:lnTo>
                      <a:pt x="155" y="338"/>
                    </a:lnTo>
                    <a:lnTo>
                      <a:pt x="154" y="333"/>
                    </a:lnTo>
                    <a:lnTo>
                      <a:pt x="154" y="325"/>
                    </a:lnTo>
                    <a:lnTo>
                      <a:pt x="152" y="316"/>
                    </a:lnTo>
                    <a:lnTo>
                      <a:pt x="150" y="304"/>
                    </a:lnTo>
                    <a:lnTo>
                      <a:pt x="146" y="291"/>
                    </a:lnTo>
                    <a:lnTo>
                      <a:pt x="144" y="283"/>
                    </a:lnTo>
                    <a:lnTo>
                      <a:pt x="144" y="276"/>
                    </a:lnTo>
                    <a:lnTo>
                      <a:pt x="142" y="268"/>
                    </a:lnTo>
                    <a:lnTo>
                      <a:pt x="142" y="262"/>
                    </a:lnTo>
                    <a:lnTo>
                      <a:pt x="138" y="255"/>
                    </a:lnTo>
                    <a:lnTo>
                      <a:pt x="138" y="247"/>
                    </a:lnTo>
                    <a:lnTo>
                      <a:pt x="136" y="240"/>
                    </a:lnTo>
                    <a:lnTo>
                      <a:pt x="135" y="232"/>
                    </a:lnTo>
                    <a:lnTo>
                      <a:pt x="135" y="224"/>
                    </a:lnTo>
                    <a:lnTo>
                      <a:pt x="133" y="217"/>
                    </a:lnTo>
                    <a:lnTo>
                      <a:pt x="131" y="211"/>
                    </a:lnTo>
                    <a:lnTo>
                      <a:pt x="131" y="205"/>
                    </a:lnTo>
                    <a:lnTo>
                      <a:pt x="129" y="192"/>
                    </a:lnTo>
                    <a:lnTo>
                      <a:pt x="127" y="185"/>
                    </a:lnTo>
                    <a:lnTo>
                      <a:pt x="127" y="177"/>
                    </a:lnTo>
                    <a:lnTo>
                      <a:pt x="127" y="173"/>
                    </a:lnTo>
                    <a:lnTo>
                      <a:pt x="127" y="167"/>
                    </a:lnTo>
                    <a:lnTo>
                      <a:pt x="129" y="160"/>
                    </a:lnTo>
                    <a:lnTo>
                      <a:pt x="131" y="150"/>
                    </a:lnTo>
                    <a:lnTo>
                      <a:pt x="135" y="139"/>
                    </a:lnTo>
                    <a:lnTo>
                      <a:pt x="135" y="131"/>
                    </a:lnTo>
                    <a:lnTo>
                      <a:pt x="136" y="124"/>
                    </a:lnTo>
                    <a:lnTo>
                      <a:pt x="138" y="116"/>
                    </a:lnTo>
                    <a:lnTo>
                      <a:pt x="140" y="109"/>
                    </a:lnTo>
                    <a:lnTo>
                      <a:pt x="142" y="101"/>
                    </a:lnTo>
                    <a:lnTo>
                      <a:pt x="144" y="93"/>
                    </a:lnTo>
                    <a:lnTo>
                      <a:pt x="146" y="86"/>
                    </a:lnTo>
                    <a:lnTo>
                      <a:pt x="150" y="78"/>
                    </a:lnTo>
                    <a:lnTo>
                      <a:pt x="150" y="71"/>
                    </a:lnTo>
                    <a:lnTo>
                      <a:pt x="152" y="63"/>
                    </a:lnTo>
                    <a:lnTo>
                      <a:pt x="154" y="55"/>
                    </a:lnTo>
                    <a:lnTo>
                      <a:pt x="155" y="48"/>
                    </a:lnTo>
                    <a:lnTo>
                      <a:pt x="159" y="34"/>
                    </a:lnTo>
                    <a:lnTo>
                      <a:pt x="163" y="23"/>
                    </a:lnTo>
                    <a:lnTo>
                      <a:pt x="165" y="12"/>
                    </a:lnTo>
                    <a:lnTo>
                      <a:pt x="167" y="6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25" y="44"/>
                    </a:lnTo>
                    <a:lnTo>
                      <a:pt x="93" y="6"/>
                    </a:lnTo>
                    <a:lnTo>
                      <a:pt x="93" y="74"/>
                    </a:lnTo>
                    <a:lnTo>
                      <a:pt x="74" y="177"/>
                    </a:lnTo>
                    <a:lnTo>
                      <a:pt x="0" y="297"/>
                    </a:lnTo>
                    <a:lnTo>
                      <a:pt x="64" y="300"/>
                    </a:lnTo>
                    <a:lnTo>
                      <a:pt x="21" y="388"/>
                    </a:lnTo>
                    <a:lnTo>
                      <a:pt x="114" y="428"/>
                    </a:lnTo>
                    <a:lnTo>
                      <a:pt x="157" y="435"/>
                    </a:lnTo>
                    <a:lnTo>
                      <a:pt x="157" y="435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8" name="Freeform 44"/>
              <p:cNvSpPr>
                <a:spLocks/>
              </p:cNvSpPr>
              <p:nvPr/>
            </p:nvSpPr>
            <p:spPr bwMode="auto">
              <a:xfrm>
                <a:off x="2656" y="3346"/>
                <a:ext cx="93" cy="66"/>
              </a:xfrm>
              <a:custGeom>
                <a:avLst/>
                <a:gdLst>
                  <a:gd name="T0" fmla="*/ 187 w 187"/>
                  <a:gd name="T1" fmla="*/ 34 h 133"/>
                  <a:gd name="T2" fmla="*/ 128 w 187"/>
                  <a:gd name="T3" fmla="*/ 0 h 133"/>
                  <a:gd name="T4" fmla="*/ 99 w 187"/>
                  <a:gd name="T5" fmla="*/ 40 h 133"/>
                  <a:gd name="T6" fmla="*/ 23 w 187"/>
                  <a:gd name="T7" fmla="*/ 40 h 133"/>
                  <a:gd name="T8" fmla="*/ 0 w 187"/>
                  <a:gd name="T9" fmla="*/ 61 h 133"/>
                  <a:gd name="T10" fmla="*/ 90 w 187"/>
                  <a:gd name="T11" fmla="*/ 88 h 133"/>
                  <a:gd name="T12" fmla="*/ 171 w 187"/>
                  <a:gd name="T13" fmla="*/ 133 h 133"/>
                  <a:gd name="T14" fmla="*/ 187 w 187"/>
                  <a:gd name="T15" fmla="*/ 34 h 133"/>
                  <a:gd name="T16" fmla="*/ 187 w 187"/>
                  <a:gd name="T17" fmla="*/ 3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33">
                    <a:moveTo>
                      <a:pt x="187" y="34"/>
                    </a:moveTo>
                    <a:lnTo>
                      <a:pt x="128" y="0"/>
                    </a:lnTo>
                    <a:lnTo>
                      <a:pt x="99" y="40"/>
                    </a:lnTo>
                    <a:lnTo>
                      <a:pt x="23" y="40"/>
                    </a:lnTo>
                    <a:lnTo>
                      <a:pt x="0" y="61"/>
                    </a:lnTo>
                    <a:lnTo>
                      <a:pt x="90" y="88"/>
                    </a:lnTo>
                    <a:lnTo>
                      <a:pt x="171" y="133"/>
                    </a:lnTo>
                    <a:lnTo>
                      <a:pt x="187" y="34"/>
                    </a:lnTo>
                    <a:lnTo>
                      <a:pt x="187" y="34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9" name="Freeform 45"/>
              <p:cNvSpPr>
                <a:spLocks/>
              </p:cNvSpPr>
              <p:nvPr/>
            </p:nvSpPr>
            <p:spPr bwMode="auto">
              <a:xfrm>
                <a:off x="2955" y="3159"/>
                <a:ext cx="120" cy="411"/>
              </a:xfrm>
              <a:custGeom>
                <a:avLst/>
                <a:gdLst>
                  <a:gd name="T0" fmla="*/ 72 w 242"/>
                  <a:gd name="T1" fmla="*/ 173 h 821"/>
                  <a:gd name="T2" fmla="*/ 52 w 242"/>
                  <a:gd name="T3" fmla="*/ 173 h 821"/>
                  <a:gd name="T4" fmla="*/ 33 w 242"/>
                  <a:gd name="T5" fmla="*/ 112 h 821"/>
                  <a:gd name="T6" fmla="*/ 33 w 242"/>
                  <a:gd name="T7" fmla="*/ 11 h 821"/>
                  <a:gd name="T8" fmla="*/ 0 w 242"/>
                  <a:gd name="T9" fmla="*/ 0 h 821"/>
                  <a:gd name="T10" fmla="*/ 0 w 242"/>
                  <a:gd name="T11" fmla="*/ 95 h 821"/>
                  <a:gd name="T12" fmla="*/ 10 w 242"/>
                  <a:gd name="T13" fmla="*/ 150 h 821"/>
                  <a:gd name="T14" fmla="*/ 63 w 242"/>
                  <a:gd name="T15" fmla="*/ 222 h 821"/>
                  <a:gd name="T16" fmla="*/ 63 w 242"/>
                  <a:gd name="T17" fmla="*/ 273 h 821"/>
                  <a:gd name="T18" fmla="*/ 95 w 242"/>
                  <a:gd name="T19" fmla="*/ 330 h 821"/>
                  <a:gd name="T20" fmla="*/ 53 w 242"/>
                  <a:gd name="T21" fmla="*/ 553 h 821"/>
                  <a:gd name="T22" fmla="*/ 48 w 242"/>
                  <a:gd name="T23" fmla="*/ 665 h 821"/>
                  <a:gd name="T24" fmla="*/ 71 w 242"/>
                  <a:gd name="T25" fmla="*/ 805 h 821"/>
                  <a:gd name="T26" fmla="*/ 209 w 242"/>
                  <a:gd name="T27" fmla="*/ 821 h 821"/>
                  <a:gd name="T28" fmla="*/ 240 w 242"/>
                  <a:gd name="T29" fmla="*/ 688 h 821"/>
                  <a:gd name="T30" fmla="*/ 160 w 242"/>
                  <a:gd name="T31" fmla="*/ 465 h 821"/>
                  <a:gd name="T32" fmla="*/ 141 w 242"/>
                  <a:gd name="T33" fmla="*/ 235 h 821"/>
                  <a:gd name="T34" fmla="*/ 202 w 242"/>
                  <a:gd name="T35" fmla="*/ 184 h 821"/>
                  <a:gd name="T36" fmla="*/ 242 w 242"/>
                  <a:gd name="T37" fmla="*/ 140 h 821"/>
                  <a:gd name="T38" fmla="*/ 223 w 242"/>
                  <a:gd name="T39" fmla="*/ 104 h 821"/>
                  <a:gd name="T40" fmla="*/ 110 w 242"/>
                  <a:gd name="T41" fmla="*/ 182 h 821"/>
                  <a:gd name="T42" fmla="*/ 72 w 242"/>
                  <a:gd name="T43" fmla="*/ 173 h 821"/>
                  <a:gd name="T44" fmla="*/ 72 w 242"/>
                  <a:gd name="T45" fmla="*/ 173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2" h="821">
                    <a:moveTo>
                      <a:pt x="72" y="173"/>
                    </a:moveTo>
                    <a:lnTo>
                      <a:pt x="52" y="173"/>
                    </a:lnTo>
                    <a:lnTo>
                      <a:pt x="33" y="112"/>
                    </a:lnTo>
                    <a:lnTo>
                      <a:pt x="33" y="11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10" y="150"/>
                    </a:lnTo>
                    <a:lnTo>
                      <a:pt x="63" y="222"/>
                    </a:lnTo>
                    <a:lnTo>
                      <a:pt x="63" y="273"/>
                    </a:lnTo>
                    <a:lnTo>
                      <a:pt x="95" y="330"/>
                    </a:lnTo>
                    <a:lnTo>
                      <a:pt x="53" y="553"/>
                    </a:lnTo>
                    <a:lnTo>
                      <a:pt x="48" y="665"/>
                    </a:lnTo>
                    <a:lnTo>
                      <a:pt x="71" y="805"/>
                    </a:lnTo>
                    <a:lnTo>
                      <a:pt x="209" y="821"/>
                    </a:lnTo>
                    <a:lnTo>
                      <a:pt x="240" y="688"/>
                    </a:lnTo>
                    <a:lnTo>
                      <a:pt x="160" y="465"/>
                    </a:lnTo>
                    <a:lnTo>
                      <a:pt x="141" y="235"/>
                    </a:lnTo>
                    <a:lnTo>
                      <a:pt x="202" y="184"/>
                    </a:lnTo>
                    <a:lnTo>
                      <a:pt x="242" y="140"/>
                    </a:lnTo>
                    <a:lnTo>
                      <a:pt x="223" y="104"/>
                    </a:lnTo>
                    <a:lnTo>
                      <a:pt x="110" y="182"/>
                    </a:lnTo>
                    <a:lnTo>
                      <a:pt x="72" y="173"/>
                    </a:lnTo>
                    <a:lnTo>
                      <a:pt x="72" y="173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0" name="Freeform 46"/>
              <p:cNvSpPr>
                <a:spLocks/>
              </p:cNvSpPr>
              <p:nvPr/>
            </p:nvSpPr>
            <p:spPr bwMode="auto">
              <a:xfrm>
                <a:off x="2994" y="3243"/>
                <a:ext cx="78" cy="259"/>
              </a:xfrm>
              <a:custGeom>
                <a:avLst/>
                <a:gdLst>
                  <a:gd name="T0" fmla="*/ 156 w 156"/>
                  <a:gd name="T1" fmla="*/ 519 h 519"/>
                  <a:gd name="T2" fmla="*/ 99 w 156"/>
                  <a:gd name="T3" fmla="*/ 386 h 519"/>
                  <a:gd name="T4" fmla="*/ 32 w 156"/>
                  <a:gd name="T5" fmla="*/ 422 h 519"/>
                  <a:gd name="T6" fmla="*/ 6 w 156"/>
                  <a:gd name="T7" fmla="*/ 361 h 519"/>
                  <a:gd name="T8" fmla="*/ 12 w 156"/>
                  <a:gd name="T9" fmla="*/ 277 h 519"/>
                  <a:gd name="T10" fmla="*/ 17 w 156"/>
                  <a:gd name="T11" fmla="*/ 217 h 519"/>
                  <a:gd name="T12" fmla="*/ 44 w 156"/>
                  <a:gd name="T13" fmla="*/ 251 h 519"/>
                  <a:gd name="T14" fmla="*/ 55 w 156"/>
                  <a:gd name="T15" fmla="*/ 213 h 519"/>
                  <a:gd name="T16" fmla="*/ 55 w 156"/>
                  <a:gd name="T17" fmla="*/ 167 h 519"/>
                  <a:gd name="T18" fmla="*/ 17 w 156"/>
                  <a:gd name="T19" fmla="*/ 104 h 519"/>
                  <a:gd name="T20" fmla="*/ 0 w 156"/>
                  <a:gd name="T21" fmla="*/ 6 h 519"/>
                  <a:gd name="T22" fmla="*/ 71 w 156"/>
                  <a:gd name="T23" fmla="*/ 0 h 519"/>
                  <a:gd name="T24" fmla="*/ 93 w 156"/>
                  <a:gd name="T25" fmla="*/ 44 h 519"/>
                  <a:gd name="T26" fmla="*/ 74 w 156"/>
                  <a:gd name="T27" fmla="*/ 137 h 519"/>
                  <a:gd name="T28" fmla="*/ 74 w 156"/>
                  <a:gd name="T29" fmla="*/ 167 h 519"/>
                  <a:gd name="T30" fmla="*/ 93 w 156"/>
                  <a:gd name="T31" fmla="*/ 190 h 519"/>
                  <a:gd name="T32" fmla="*/ 93 w 156"/>
                  <a:gd name="T33" fmla="*/ 277 h 519"/>
                  <a:gd name="T34" fmla="*/ 147 w 156"/>
                  <a:gd name="T35" fmla="*/ 407 h 519"/>
                  <a:gd name="T36" fmla="*/ 156 w 156"/>
                  <a:gd name="T37" fmla="*/ 519 h 519"/>
                  <a:gd name="T38" fmla="*/ 156 w 156"/>
                  <a:gd name="T39" fmla="*/ 519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519">
                    <a:moveTo>
                      <a:pt x="156" y="519"/>
                    </a:moveTo>
                    <a:lnTo>
                      <a:pt x="99" y="386"/>
                    </a:lnTo>
                    <a:lnTo>
                      <a:pt x="32" y="422"/>
                    </a:lnTo>
                    <a:lnTo>
                      <a:pt x="6" y="361"/>
                    </a:lnTo>
                    <a:lnTo>
                      <a:pt x="12" y="277"/>
                    </a:lnTo>
                    <a:lnTo>
                      <a:pt x="17" y="217"/>
                    </a:lnTo>
                    <a:lnTo>
                      <a:pt x="44" y="251"/>
                    </a:lnTo>
                    <a:lnTo>
                      <a:pt x="55" y="213"/>
                    </a:lnTo>
                    <a:lnTo>
                      <a:pt x="55" y="167"/>
                    </a:lnTo>
                    <a:lnTo>
                      <a:pt x="17" y="104"/>
                    </a:lnTo>
                    <a:lnTo>
                      <a:pt x="0" y="6"/>
                    </a:lnTo>
                    <a:lnTo>
                      <a:pt x="71" y="0"/>
                    </a:lnTo>
                    <a:lnTo>
                      <a:pt x="93" y="44"/>
                    </a:lnTo>
                    <a:lnTo>
                      <a:pt x="74" y="137"/>
                    </a:lnTo>
                    <a:lnTo>
                      <a:pt x="74" y="167"/>
                    </a:lnTo>
                    <a:lnTo>
                      <a:pt x="93" y="190"/>
                    </a:lnTo>
                    <a:lnTo>
                      <a:pt x="93" y="277"/>
                    </a:lnTo>
                    <a:lnTo>
                      <a:pt x="147" y="407"/>
                    </a:lnTo>
                    <a:lnTo>
                      <a:pt x="156" y="519"/>
                    </a:lnTo>
                    <a:lnTo>
                      <a:pt x="156" y="519"/>
                    </a:lnTo>
                    <a:close/>
                  </a:path>
                </a:pathLst>
              </a:custGeom>
              <a:solidFill>
                <a:srgbClr val="7DB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1" name="Freeform 47"/>
              <p:cNvSpPr>
                <a:spLocks/>
              </p:cNvSpPr>
              <p:nvPr/>
            </p:nvSpPr>
            <p:spPr bwMode="auto">
              <a:xfrm>
                <a:off x="2996" y="3249"/>
                <a:ext cx="33" cy="40"/>
              </a:xfrm>
              <a:custGeom>
                <a:avLst/>
                <a:gdLst>
                  <a:gd name="T0" fmla="*/ 65 w 65"/>
                  <a:gd name="T1" fmla="*/ 0 h 80"/>
                  <a:gd name="T2" fmla="*/ 0 w 65"/>
                  <a:gd name="T3" fmla="*/ 23 h 80"/>
                  <a:gd name="T4" fmla="*/ 0 w 65"/>
                  <a:gd name="T5" fmla="*/ 80 h 80"/>
                  <a:gd name="T6" fmla="*/ 57 w 65"/>
                  <a:gd name="T7" fmla="*/ 38 h 80"/>
                  <a:gd name="T8" fmla="*/ 65 w 65"/>
                  <a:gd name="T9" fmla="*/ 0 h 80"/>
                  <a:gd name="T10" fmla="*/ 65 w 65"/>
                  <a:gd name="T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80">
                    <a:moveTo>
                      <a:pt x="65" y="0"/>
                    </a:moveTo>
                    <a:lnTo>
                      <a:pt x="0" y="23"/>
                    </a:lnTo>
                    <a:lnTo>
                      <a:pt x="0" y="80"/>
                    </a:lnTo>
                    <a:lnTo>
                      <a:pt x="57" y="38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B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2" name="Freeform 48"/>
              <p:cNvSpPr>
                <a:spLocks/>
              </p:cNvSpPr>
              <p:nvPr/>
            </p:nvSpPr>
            <p:spPr bwMode="auto">
              <a:xfrm>
                <a:off x="3005" y="3285"/>
                <a:ext cx="26" cy="42"/>
              </a:xfrm>
              <a:custGeom>
                <a:avLst/>
                <a:gdLst>
                  <a:gd name="T0" fmla="*/ 51 w 51"/>
                  <a:gd name="T1" fmla="*/ 0 h 83"/>
                  <a:gd name="T2" fmla="*/ 0 w 51"/>
                  <a:gd name="T3" fmla="*/ 38 h 83"/>
                  <a:gd name="T4" fmla="*/ 32 w 51"/>
                  <a:gd name="T5" fmla="*/ 83 h 83"/>
                  <a:gd name="T6" fmla="*/ 48 w 51"/>
                  <a:gd name="T7" fmla="*/ 41 h 83"/>
                  <a:gd name="T8" fmla="*/ 51 w 51"/>
                  <a:gd name="T9" fmla="*/ 0 h 83"/>
                  <a:gd name="T10" fmla="*/ 51 w 5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83">
                    <a:moveTo>
                      <a:pt x="51" y="0"/>
                    </a:moveTo>
                    <a:lnTo>
                      <a:pt x="0" y="38"/>
                    </a:lnTo>
                    <a:lnTo>
                      <a:pt x="32" y="83"/>
                    </a:lnTo>
                    <a:lnTo>
                      <a:pt x="48" y="41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B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3" name="Freeform 49"/>
              <p:cNvSpPr>
                <a:spLocks/>
              </p:cNvSpPr>
              <p:nvPr/>
            </p:nvSpPr>
            <p:spPr bwMode="auto">
              <a:xfrm>
                <a:off x="2996" y="3354"/>
                <a:ext cx="38" cy="103"/>
              </a:xfrm>
              <a:custGeom>
                <a:avLst/>
                <a:gdLst>
                  <a:gd name="T0" fmla="*/ 65 w 76"/>
                  <a:gd name="T1" fmla="*/ 0 h 206"/>
                  <a:gd name="T2" fmla="*/ 32 w 76"/>
                  <a:gd name="T3" fmla="*/ 23 h 206"/>
                  <a:gd name="T4" fmla="*/ 32 w 76"/>
                  <a:gd name="T5" fmla="*/ 74 h 206"/>
                  <a:gd name="T6" fmla="*/ 0 w 76"/>
                  <a:gd name="T7" fmla="*/ 126 h 206"/>
                  <a:gd name="T8" fmla="*/ 6 w 76"/>
                  <a:gd name="T9" fmla="*/ 206 h 206"/>
                  <a:gd name="T10" fmla="*/ 57 w 76"/>
                  <a:gd name="T11" fmla="*/ 114 h 206"/>
                  <a:gd name="T12" fmla="*/ 57 w 76"/>
                  <a:gd name="T13" fmla="*/ 55 h 206"/>
                  <a:gd name="T14" fmla="*/ 76 w 76"/>
                  <a:gd name="T15" fmla="*/ 44 h 206"/>
                  <a:gd name="T16" fmla="*/ 65 w 76"/>
                  <a:gd name="T17" fmla="*/ 0 h 206"/>
                  <a:gd name="T18" fmla="*/ 65 w 76"/>
                  <a:gd name="T1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206">
                    <a:moveTo>
                      <a:pt x="65" y="0"/>
                    </a:moveTo>
                    <a:lnTo>
                      <a:pt x="32" y="23"/>
                    </a:lnTo>
                    <a:lnTo>
                      <a:pt x="32" y="74"/>
                    </a:lnTo>
                    <a:lnTo>
                      <a:pt x="0" y="126"/>
                    </a:lnTo>
                    <a:lnTo>
                      <a:pt x="6" y="206"/>
                    </a:lnTo>
                    <a:lnTo>
                      <a:pt x="57" y="114"/>
                    </a:lnTo>
                    <a:lnTo>
                      <a:pt x="57" y="55"/>
                    </a:lnTo>
                    <a:lnTo>
                      <a:pt x="76" y="44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EB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4" name="Freeform 50"/>
              <p:cNvSpPr>
                <a:spLocks/>
              </p:cNvSpPr>
              <p:nvPr/>
            </p:nvSpPr>
            <p:spPr bwMode="auto">
              <a:xfrm>
                <a:off x="3005" y="3445"/>
                <a:ext cx="45" cy="97"/>
              </a:xfrm>
              <a:custGeom>
                <a:avLst/>
                <a:gdLst>
                  <a:gd name="T0" fmla="*/ 76 w 89"/>
                  <a:gd name="T1" fmla="*/ 0 h 194"/>
                  <a:gd name="T2" fmla="*/ 32 w 89"/>
                  <a:gd name="T3" fmla="*/ 55 h 194"/>
                  <a:gd name="T4" fmla="*/ 15 w 89"/>
                  <a:gd name="T5" fmla="*/ 108 h 194"/>
                  <a:gd name="T6" fmla="*/ 0 w 89"/>
                  <a:gd name="T7" fmla="*/ 152 h 194"/>
                  <a:gd name="T8" fmla="*/ 2 w 89"/>
                  <a:gd name="T9" fmla="*/ 194 h 194"/>
                  <a:gd name="T10" fmla="*/ 48 w 89"/>
                  <a:gd name="T11" fmla="*/ 123 h 194"/>
                  <a:gd name="T12" fmla="*/ 89 w 89"/>
                  <a:gd name="T13" fmla="*/ 76 h 194"/>
                  <a:gd name="T14" fmla="*/ 76 w 89"/>
                  <a:gd name="T15" fmla="*/ 0 h 194"/>
                  <a:gd name="T16" fmla="*/ 76 w 89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94">
                    <a:moveTo>
                      <a:pt x="76" y="0"/>
                    </a:moveTo>
                    <a:lnTo>
                      <a:pt x="32" y="55"/>
                    </a:lnTo>
                    <a:lnTo>
                      <a:pt x="15" y="108"/>
                    </a:lnTo>
                    <a:lnTo>
                      <a:pt x="0" y="152"/>
                    </a:lnTo>
                    <a:lnTo>
                      <a:pt x="2" y="194"/>
                    </a:lnTo>
                    <a:lnTo>
                      <a:pt x="48" y="123"/>
                    </a:lnTo>
                    <a:lnTo>
                      <a:pt x="89" y="76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A88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5" name="Freeform 51"/>
              <p:cNvSpPr>
                <a:spLocks/>
              </p:cNvSpPr>
              <p:nvPr/>
            </p:nvSpPr>
            <p:spPr bwMode="auto">
              <a:xfrm>
                <a:off x="2981" y="3419"/>
                <a:ext cx="20" cy="80"/>
              </a:xfrm>
              <a:custGeom>
                <a:avLst/>
                <a:gdLst>
                  <a:gd name="T0" fmla="*/ 31 w 40"/>
                  <a:gd name="T1" fmla="*/ 0 h 160"/>
                  <a:gd name="T2" fmla="*/ 31 w 40"/>
                  <a:gd name="T3" fmla="*/ 2 h 160"/>
                  <a:gd name="T4" fmla="*/ 31 w 40"/>
                  <a:gd name="T5" fmla="*/ 8 h 160"/>
                  <a:gd name="T6" fmla="*/ 33 w 40"/>
                  <a:gd name="T7" fmla="*/ 16 h 160"/>
                  <a:gd name="T8" fmla="*/ 35 w 40"/>
                  <a:gd name="T9" fmla="*/ 25 h 160"/>
                  <a:gd name="T10" fmla="*/ 37 w 40"/>
                  <a:gd name="T11" fmla="*/ 35 h 160"/>
                  <a:gd name="T12" fmla="*/ 38 w 40"/>
                  <a:gd name="T13" fmla="*/ 44 h 160"/>
                  <a:gd name="T14" fmla="*/ 38 w 40"/>
                  <a:gd name="T15" fmla="*/ 52 h 160"/>
                  <a:gd name="T16" fmla="*/ 40 w 40"/>
                  <a:gd name="T17" fmla="*/ 59 h 160"/>
                  <a:gd name="T18" fmla="*/ 38 w 40"/>
                  <a:gd name="T19" fmla="*/ 61 h 160"/>
                  <a:gd name="T20" fmla="*/ 38 w 40"/>
                  <a:gd name="T21" fmla="*/ 65 h 160"/>
                  <a:gd name="T22" fmla="*/ 35 w 40"/>
                  <a:gd name="T23" fmla="*/ 73 h 160"/>
                  <a:gd name="T24" fmla="*/ 35 w 40"/>
                  <a:gd name="T25" fmla="*/ 80 h 160"/>
                  <a:gd name="T26" fmla="*/ 31 w 40"/>
                  <a:gd name="T27" fmla="*/ 88 h 160"/>
                  <a:gd name="T28" fmla="*/ 27 w 40"/>
                  <a:gd name="T29" fmla="*/ 96 h 160"/>
                  <a:gd name="T30" fmla="*/ 25 w 40"/>
                  <a:gd name="T31" fmla="*/ 105 h 160"/>
                  <a:gd name="T32" fmla="*/ 23 w 40"/>
                  <a:gd name="T33" fmla="*/ 115 h 160"/>
                  <a:gd name="T34" fmla="*/ 19 w 40"/>
                  <a:gd name="T35" fmla="*/ 122 h 160"/>
                  <a:gd name="T36" fmla="*/ 16 w 40"/>
                  <a:gd name="T37" fmla="*/ 132 h 160"/>
                  <a:gd name="T38" fmla="*/ 12 w 40"/>
                  <a:gd name="T39" fmla="*/ 137 h 160"/>
                  <a:gd name="T40" fmla="*/ 10 w 40"/>
                  <a:gd name="T41" fmla="*/ 145 h 160"/>
                  <a:gd name="T42" fmla="*/ 6 w 40"/>
                  <a:gd name="T43" fmla="*/ 154 h 160"/>
                  <a:gd name="T44" fmla="*/ 6 w 40"/>
                  <a:gd name="T45" fmla="*/ 160 h 160"/>
                  <a:gd name="T46" fmla="*/ 0 w 40"/>
                  <a:gd name="T47" fmla="*/ 54 h 160"/>
                  <a:gd name="T48" fmla="*/ 31 w 40"/>
                  <a:gd name="T49" fmla="*/ 0 h 160"/>
                  <a:gd name="T50" fmla="*/ 31 w 40"/>
                  <a:gd name="T5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160">
                    <a:moveTo>
                      <a:pt x="31" y="0"/>
                    </a:moveTo>
                    <a:lnTo>
                      <a:pt x="31" y="2"/>
                    </a:lnTo>
                    <a:lnTo>
                      <a:pt x="31" y="8"/>
                    </a:lnTo>
                    <a:lnTo>
                      <a:pt x="33" y="16"/>
                    </a:lnTo>
                    <a:lnTo>
                      <a:pt x="35" y="25"/>
                    </a:lnTo>
                    <a:lnTo>
                      <a:pt x="37" y="35"/>
                    </a:lnTo>
                    <a:lnTo>
                      <a:pt x="38" y="44"/>
                    </a:lnTo>
                    <a:lnTo>
                      <a:pt x="38" y="52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5"/>
                    </a:lnTo>
                    <a:lnTo>
                      <a:pt x="35" y="73"/>
                    </a:lnTo>
                    <a:lnTo>
                      <a:pt x="35" y="80"/>
                    </a:lnTo>
                    <a:lnTo>
                      <a:pt x="31" y="88"/>
                    </a:lnTo>
                    <a:lnTo>
                      <a:pt x="27" y="96"/>
                    </a:lnTo>
                    <a:lnTo>
                      <a:pt x="25" y="105"/>
                    </a:lnTo>
                    <a:lnTo>
                      <a:pt x="23" y="115"/>
                    </a:lnTo>
                    <a:lnTo>
                      <a:pt x="19" y="122"/>
                    </a:lnTo>
                    <a:lnTo>
                      <a:pt x="16" y="132"/>
                    </a:lnTo>
                    <a:lnTo>
                      <a:pt x="12" y="137"/>
                    </a:lnTo>
                    <a:lnTo>
                      <a:pt x="10" y="145"/>
                    </a:lnTo>
                    <a:lnTo>
                      <a:pt x="6" y="154"/>
                    </a:lnTo>
                    <a:lnTo>
                      <a:pt x="6" y="160"/>
                    </a:lnTo>
                    <a:lnTo>
                      <a:pt x="0" y="54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A88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6" name="Freeform 52"/>
              <p:cNvSpPr>
                <a:spLocks/>
              </p:cNvSpPr>
              <p:nvPr/>
            </p:nvSpPr>
            <p:spPr bwMode="auto">
              <a:xfrm>
                <a:off x="2952" y="2843"/>
                <a:ext cx="42" cy="72"/>
              </a:xfrm>
              <a:custGeom>
                <a:avLst/>
                <a:gdLst>
                  <a:gd name="T0" fmla="*/ 70 w 83"/>
                  <a:gd name="T1" fmla="*/ 0 h 144"/>
                  <a:gd name="T2" fmla="*/ 0 w 83"/>
                  <a:gd name="T3" fmla="*/ 49 h 144"/>
                  <a:gd name="T4" fmla="*/ 30 w 83"/>
                  <a:gd name="T5" fmla="*/ 61 h 144"/>
                  <a:gd name="T6" fmla="*/ 0 w 83"/>
                  <a:gd name="T7" fmla="*/ 99 h 144"/>
                  <a:gd name="T8" fmla="*/ 5 w 83"/>
                  <a:gd name="T9" fmla="*/ 144 h 144"/>
                  <a:gd name="T10" fmla="*/ 57 w 83"/>
                  <a:gd name="T11" fmla="*/ 89 h 144"/>
                  <a:gd name="T12" fmla="*/ 83 w 83"/>
                  <a:gd name="T13" fmla="*/ 32 h 144"/>
                  <a:gd name="T14" fmla="*/ 70 w 83"/>
                  <a:gd name="T15" fmla="*/ 0 h 144"/>
                  <a:gd name="T16" fmla="*/ 70 w 83"/>
                  <a:gd name="T1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44">
                    <a:moveTo>
                      <a:pt x="70" y="0"/>
                    </a:moveTo>
                    <a:lnTo>
                      <a:pt x="0" y="49"/>
                    </a:lnTo>
                    <a:lnTo>
                      <a:pt x="30" y="61"/>
                    </a:lnTo>
                    <a:lnTo>
                      <a:pt x="0" y="99"/>
                    </a:lnTo>
                    <a:lnTo>
                      <a:pt x="5" y="144"/>
                    </a:lnTo>
                    <a:lnTo>
                      <a:pt x="57" y="89"/>
                    </a:lnTo>
                    <a:lnTo>
                      <a:pt x="83" y="32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7" name="Freeform 53"/>
              <p:cNvSpPr>
                <a:spLocks/>
              </p:cNvSpPr>
              <p:nvPr/>
            </p:nvSpPr>
            <p:spPr bwMode="auto">
              <a:xfrm>
                <a:off x="3002" y="2771"/>
                <a:ext cx="143" cy="56"/>
              </a:xfrm>
              <a:custGeom>
                <a:avLst/>
                <a:gdLst>
                  <a:gd name="T0" fmla="*/ 249 w 285"/>
                  <a:gd name="T1" fmla="*/ 61 h 112"/>
                  <a:gd name="T2" fmla="*/ 211 w 285"/>
                  <a:gd name="T3" fmla="*/ 23 h 112"/>
                  <a:gd name="T4" fmla="*/ 145 w 285"/>
                  <a:gd name="T5" fmla="*/ 0 h 112"/>
                  <a:gd name="T6" fmla="*/ 95 w 285"/>
                  <a:gd name="T7" fmla="*/ 0 h 112"/>
                  <a:gd name="T8" fmla="*/ 154 w 285"/>
                  <a:gd name="T9" fmla="*/ 29 h 112"/>
                  <a:gd name="T10" fmla="*/ 76 w 285"/>
                  <a:gd name="T11" fmla="*/ 44 h 112"/>
                  <a:gd name="T12" fmla="*/ 0 w 285"/>
                  <a:gd name="T13" fmla="*/ 72 h 112"/>
                  <a:gd name="T14" fmla="*/ 99 w 285"/>
                  <a:gd name="T15" fmla="*/ 82 h 112"/>
                  <a:gd name="T16" fmla="*/ 221 w 285"/>
                  <a:gd name="T17" fmla="*/ 82 h 112"/>
                  <a:gd name="T18" fmla="*/ 150 w 285"/>
                  <a:gd name="T19" fmla="*/ 112 h 112"/>
                  <a:gd name="T20" fmla="*/ 266 w 285"/>
                  <a:gd name="T21" fmla="*/ 101 h 112"/>
                  <a:gd name="T22" fmla="*/ 285 w 285"/>
                  <a:gd name="T23" fmla="*/ 92 h 112"/>
                  <a:gd name="T24" fmla="*/ 249 w 285"/>
                  <a:gd name="T25" fmla="*/ 61 h 112"/>
                  <a:gd name="T26" fmla="*/ 249 w 285"/>
                  <a:gd name="T27" fmla="*/ 6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5" h="112">
                    <a:moveTo>
                      <a:pt x="249" y="61"/>
                    </a:moveTo>
                    <a:lnTo>
                      <a:pt x="211" y="23"/>
                    </a:lnTo>
                    <a:lnTo>
                      <a:pt x="145" y="0"/>
                    </a:lnTo>
                    <a:lnTo>
                      <a:pt x="95" y="0"/>
                    </a:lnTo>
                    <a:lnTo>
                      <a:pt x="154" y="29"/>
                    </a:lnTo>
                    <a:lnTo>
                      <a:pt x="76" y="44"/>
                    </a:lnTo>
                    <a:lnTo>
                      <a:pt x="0" y="72"/>
                    </a:lnTo>
                    <a:lnTo>
                      <a:pt x="99" y="82"/>
                    </a:lnTo>
                    <a:lnTo>
                      <a:pt x="221" y="82"/>
                    </a:lnTo>
                    <a:lnTo>
                      <a:pt x="150" y="112"/>
                    </a:lnTo>
                    <a:lnTo>
                      <a:pt x="266" y="101"/>
                    </a:lnTo>
                    <a:lnTo>
                      <a:pt x="285" y="92"/>
                    </a:lnTo>
                    <a:lnTo>
                      <a:pt x="249" y="61"/>
                    </a:lnTo>
                    <a:lnTo>
                      <a:pt x="249" y="6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8" name="Freeform 54"/>
              <p:cNvSpPr>
                <a:spLocks/>
              </p:cNvSpPr>
              <p:nvPr/>
            </p:nvSpPr>
            <p:spPr bwMode="auto">
              <a:xfrm>
                <a:off x="3155" y="2820"/>
                <a:ext cx="32" cy="100"/>
              </a:xfrm>
              <a:custGeom>
                <a:avLst/>
                <a:gdLst>
                  <a:gd name="T0" fmla="*/ 6 w 63"/>
                  <a:gd name="T1" fmla="*/ 0 h 200"/>
                  <a:gd name="T2" fmla="*/ 0 w 63"/>
                  <a:gd name="T3" fmla="*/ 53 h 200"/>
                  <a:gd name="T4" fmla="*/ 0 w 63"/>
                  <a:gd name="T5" fmla="*/ 135 h 200"/>
                  <a:gd name="T6" fmla="*/ 29 w 63"/>
                  <a:gd name="T7" fmla="*/ 95 h 200"/>
                  <a:gd name="T8" fmla="*/ 36 w 63"/>
                  <a:gd name="T9" fmla="*/ 200 h 200"/>
                  <a:gd name="T10" fmla="*/ 63 w 63"/>
                  <a:gd name="T11" fmla="*/ 127 h 200"/>
                  <a:gd name="T12" fmla="*/ 38 w 63"/>
                  <a:gd name="T13" fmla="*/ 31 h 200"/>
                  <a:gd name="T14" fmla="*/ 6 w 63"/>
                  <a:gd name="T15" fmla="*/ 0 h 200"/>
                  <a:gd name="T16" fmla="*/ 6 w 63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200">
                    <a:moveTo>
                      <a:pt x="6" y="0"/>
                    </a:moveTo>
                    <a:lnTo>
                      <a:pt x="0" y="53"/>
                    </a:lnTo>
                    <a:lnTo>
                      <a:pt x="0" y="135"/>
                    </a:lnTo>
                    <a:lnTo>
                      <a:pt x="29" y="95"/>
                    </a:lnTo>
                    <a:lnTo>
                      <a:pt x="36" y="200"/>
                    </a:lnTo>
                    <a:lnTo>
                      <a:pt x="63" y="127"/>
                    </a:lnTo>
                    <a:lnTo>
                      <a:pt x="38" y="3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9" name="Freeform 55"/>
              <p:cNvSpPr>
                <a:spLocks/>
              </p:cNvSpPr>
              <p:nvPr/>
            </p:nvSpPr>
            <p:spPr bwMode="auto">
              <a:xfrm>
                <a:off x="2981" y="3035"/>
                <a:ext cx="100" cy="49"/>
              </a:xfrm>
              <a:custGeom>
                <a:avLst/>
                <a:gdLst>
                  <a:gd name="T0" fmla="*/ 75 w 200"/>
                  <a:gd name="T1" fmla="*/ 0 h 98"/>
                  <a:gd name="T2" fmla="*/ 120 w 200"/>
                  <a:gd name="T3" fmla="*/ 38 h 98"/>
                  <a:gd name="T4" fmla="*/ 175 w 200"/>
                  <a:gd name="T5" fmla="*/ 26 h 98"/>
                  <a:gd name="T6" fmla="*/ 192 w 200"/>
                  <a:gd name="T7" fmla="*/ 70 h 98"/>
                  <a:gd name="T8" fmla="*/ 200 w 200"/>
                  <a:gd name="T9" fmla="*/ 97 h 98"/>
                  <a:gd name="T10" fmla="*/ 126 w 200"/>
                  <a:gd name="T11" fmla="*/ 98 h 98"/>
                  <a:gd name="T12" fmla="*/ 0 w 200"/>
                  <a:gd name="T13" fmla="*/ 60 h 98"/>
                  <a:gd name="T14" fmla="*/ 75 w 200"/>
                  <a:gd name="T15" fmla="*/ 0 h 98"/>
                  <a:gd name="T16" fmla="*/ 75 w 200"/>
                  <a:gd name="T1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98">
                    <a:moveTo>
                      <a:pt x="75" y="0"/>
                    </a:moveTo>
                    <a:lnTo>
                      <a:pt x="120" y="38"/>
                    </a:lnTo>
                    <a:lnTo>
                      <a:pt x="175" y="26"/>
                    </a:lnTo>
                    <a:lnTo>
                      <a:pt x="192" y="70"/>
                    </a:lnTo>
                    <a:lnTo>
                      <a:pt x="200" y="97"/>
                    </a:lnTo>
                    <a:lnTo>
                      <a:pt x="126" y="98"/>
                    </a:lnTo>
                    <a:lnTo>
                      <a:pt x="0" y="6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8A8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0" name="Freeform 56"/>
              <p:cNvSpPr>
                <a:spLocks/>
              </p:cNvSpPr>
              <p:nvPr/>
            </p:nvSpPr>
            <p:spPr bwMode="auto">
              <a:xfrm>
                <a:off x="3005" y="3048"/>
                <a:ext cx="76" cy="36"/>
              </a:xfrm>
              <a:custGeom>
                <a:avLst/>
                <a:gdLst>
                  <a:gd name="T0" fmla="*/ 0 w 152"/>
                  <a:gd name="T1" fmla="*/ 33 h 72"/>
                  <a:gd name="T2" fmla="*/ 38 w 152"/>
                  <a:gd name="T3" fmla="*/ 0 h 72"/>
                  <a:gd name="T4" fmla="*/ 44 w 152"/>
                  <a:gd name="T5" fmla="*/ 34 h 72"/>
                  <a:gd name="T6" fmla="*/ 84 w 152"/>
                  <a:gd name="T7" fmla="*/ 25 h 72"/>
                  <a:gd name="T8" fmla="*/ 105 w 152"/>
                  <a:gd name="T9" fmla="*/ 34 h 72"/>
                  <a:gd name="T10" fmla="*/ 127 w 152"/>
                  <a:gd name="T11" fmla="*/ 12 h 72"/>
                  <a:gd name="T12" fmla="*/ 148 w 152"/>
                  <a:gd name="T13" fmla="*/ 44 h 72"/>
                  <a:gd name="T14" fmla="*/ 152 w 152"/>
                  <a:gd name="T15" fmla="*/ 71 h 72"/>
                  <a:gd name="T16" fmla="*/ 76 w 152"/>
                  <a:gd name="T17" fmla="*/ 72 h 72"/>
                  <a:gd name="T18" fmla="*/ 0 w 152"/>
                  <a:gd name="T19" fmla="*/ 33 h 72"/>
                  <a:gd name="T20" fmla="*/ 0 w 152"/>
                  <a:gd name="T21" fmla="*/ 3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" h="72">
                    <a:moveTo>
                      <a:pt x="0" y="33"/>
                    </a:moveTo>
                    <a:lnTo>
                      <a:pt x="38" y="0"/>
                    </a:lnTo>
                    <a:lnTo>
                      <a:pt x="44" y="34"/>
                    </a:lnTo>
                    <a:lnTo>
                      <a:pt x="84" y="25"/>
                    </a:lnTo>
                    <a:lnTo>
                      <a:pt x="105" y="34"/>
                    </a:lnTo>
                    <a:lnTo>
                      <a:pt x="127" y="12"/>
                    </a:lnTo>
                    <a:lnTo>
                      <a:pt x="148" y="44"/>
                    </a:lnTo>
                    <a:lnTo>
                      <a:pt x="152" y="71"/>
                    </a:lnTo>
                    <a:lnTo>
                      <a:pt x="76" y="72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1" name="Freeform 57"/>
              <p:cNvSpPr>
                <a:spLocks/>
              </p:cNvSpPr>
              <p:nvPr/>
            </p:nvSpPr>
            <p:spPr bwMode="auto">
              <a:xfrm>
                <a:off x="2740" y="3572"/>
                <a:ext cx="127" cy="44"/>
              </a:xfrm>
              <a:custGeom>
                <a:avLst/>
                <a:gdLst>
                  <a:gd name="T0" fmla="*/ 17 w 254"/>
                  <a:gd name="T1" fmla="*/ 0 h 90"/>
                  <a:gd name="T2" fmla="*/ 165 w 254"/>
                  <a:gd name="T3" fmla="*/ 0 h 90"/>
                  <a:gd name="T4" fmla="*/ 254 w 254"/>
                  <a:gd name="T5" fmla="*/ 90 h 90"/>
                  <a:gd name="T6" fmla="*/ 0 w 254"/>
                  <a:gd name="T7" fmla="*/ 38 h 90"/>
                  <a:gd name="T8" fmla="*/ 17 w 254"/>
                  <a:gd name="T9" fmla="*/ 0 h 90"/>
                  <a:gd name="T10" fmla="*/ 17 w 254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4" h="90">
                    <a:moveTo>
                      <a:pt x="17" y="0"/>
                    </a:moveTo>
                    <a:lnTo>
                      <a:pt x="165" y="0"/>
                    </a:lnTo>
                    <a:lnTo>
                      <a:pt x="254" y="90"/>
                    </a:lnTo>
                    <a:lnTo>
                      <a:pt x="0" y="38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2" name="Freeform 58"/>
              <p:cNvSpPr>
                <a:spLocks/>
              </p:cNvSpPr>
              <p:nvPr/>
            </p:nvSpPr>
            <p:spPr bwMode="auto">
              <a:xfrm>
                <a:off x="3010" y="3074"/>
                <a:ext cx="59" cy="14"/>
              </a:xfrm>
              <a:custGeom>
                <a:avLst/>
                <a:gdLst>
                  <a:gd name="T0" fmla="*/ 0 w 118"/>
                  <a:gd name="T1" fmla="*/ 0 h 28"/>
                  <a:gd name="T2" fmla="*/ 23 w 118"/>
                  <a:gd name="T3" fmla="*/ 17 h 28"/>
                  <a:gd name="T4" fmla="*/ 69 w 118"/>
                  <a:gd name="T5" fmla="*/ 28 h 28"/>
                  <a:gd name="T6" fmla="*/ 118 w 118"/>
                  <a:gd name="T7" fmla="*/ 20 h 28"/>
                  <a:gd name="T8" fmla="*/ 69 w 118"/>
                  <a:gd name="T9" fmla="*/ 3 h 28"/>
                  <a:gd name="T10" fmla="*/ 0 w 118"/>
                  <a:gd name="T11" fmla="*/ 0 h 28"/>
                  <a:gd name="T12" fmla="*/ 0 w 118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8">
                    <a:moveTo>
                      <a:pt x="0" y="0"/>
                    </a:moveTo>
                    <a:lnTo>
                      <a:pt x="23" y="17"/>
                    </a:lnTo>
                    <a:lnTo>
                      <a:pt x="69" y="28"/>
                    </a:lnTo>
                    <a:lnTo>
                      <a:pt x="118" y="20"/>
                    </a:lnTo>
                    <a:lnTo>
                      <a:pt x="69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3" name="Freeform 59"/>
              <p:cNvSpPr>
                <a:spLocks/>
              </p:cNvSpPr>
              <p:nvPr/>
            </p:nvSpPr>
            <p:spPr bwMode="auto">
              <a:xfrm>
                <a:off x="3143" y="3193"/>
                <a:ext cx="509" cy="122"/>
              </a:xfrm>
              <a:custGeom>
                <a:avLst/>
                <a:gdLst>
                  <a:gd name="T0" fmla="*/ 97 w 1019"/>
                  <a:gd name="T1" fmla="*/ 8 h 245"/>
                  <a:gd name="T2" fmla="*/ 85 w 1019"/>
                  <a:gd name="T3" fmla="*/ 55 h 245"/>
                  <a:gd name="T4" fmla="*/ 62 w 1019"/>
                  <a:gd name="T5" fmla="*/ 55 h 245"/>
                  <a:gd name="T6" fmla="*/ 0 w 1019"/>
                  <a:gd name="T7" fmla="*/ 213 h 245"/>
                  <a:gd name="T8" fmla="*/ 718 w 1019"/>
                  <a:gd name="T9" fmla="*/ 245 h 245"/>
                  <a:gd name="T10" fmla="*/ 1009 w 1019"/>
                  <a:gd name="T11" fmla="*/ 143 h 245"/>
                  <a:gd name="T12" fmla="*/ 1019 w 1019"/>
                  <a:gd name="T13" fmla="*/ 42 h 245"/>
                  <a:gd name="T14" fmla="*/ 844 w 1019"/>
                  <a:gd name="T15" fmla="*/ 25 h 245"/>
                  <a:gd name="T16" fmla="*/ 745 w 1019"/>
                  <a:gd name="T17" fmla="*/ 46 h 245"/>
                  <a:gd name="T18" fmla="*/ 579 w 1019"/>
                  <a:gd name="T19" fmla="*/ 116 h 245"/>
                  <a:gd name="T20" fmla="*/ 425 w 1019"/>
                  <a:gd name="T21" fmla="*/ 38 h 245"/>
                  <a:gd name="T22" fmla="*/ 264 w 1019"/>
                  <a:gd name="T23" fmla="*/ 0 h 245"/>
                  <a:gd name="T24" fmla="*/ 97 w 1019"/>
                  <a:gd name="T25" fmla="*/ 8 h 245"/>
                  <a:gd name="T26" fmla="*/ 97 w 1019"/>
                  <a:gd name="T27" fmla="*/ 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9" h="245">
                    <a:moveTo>
                      <a:pt x="97" y="8"/>
                    </a:moveTo>
                    <a:lnTo>
                      <a:pt x="85" y="55"/>
                    </a:lnTo>
                    <a:lnTo>
                      <a:pt x="62" y="55"/>
                    </a:lnTo>
                    <a:lnTo>
                      <a:pt x="0" y="213"/>
                    </a:lnTo>
                    <a:lnTo>
                      <a:pt x="718" y="245"/>
                    </a:lnTo>
                    <a:lnTo>
                      <a:pt x="1009" y="143"/>
                    </a:lnTo>
                    <a:lnTo>
                      <a:pt x="1019" y="42"/>
                    </a:lnTo>
                    <a:lnTo>
                      <a:pt x="844" y="25"/>
                    </a:lnTo>
                    <a:lnTo>
                      <a:pt x="745" y="46"/>
                    </a:lnTo>
                    <a:lnTo>
                      <a:pt x="579" y="116"/>
                    </a:lnTo>
                    <a:lnTo>
                      <a:pt x="425" y="38"/>
                    </a:lnTo>
                    <a:lnTo>
                      <a:pt x="264" y="0"/>
                    </a:lnTo>
                    <a:lnTo>
                      <a:pt x="97" y="8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C9C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4" name="Freeform 60"/>
              <p:cNvSpPr>
                <a:spLocks/>
              </p:cNvSpPr>
              <p:nvPr/>
            </p:nvSpPr>
            <p:spPr bwMode="auto">
              <a:xfrm>
                <a:off x="3172" y="3188"/>
                <a:ext cx="559" cy="112"/>
              </a:xfrm>
              <a:custGeom>
                <a:avLst/>
                <a:gdLst>
                  <a:gd name="T0" fmla="*/ 72 w 1117"/>
                  <a:gd name="T1" fmla="*/ 0 h 224"/>
                  <a:gd name="T2" fmla="*/ 117 w 1117"/>
                  <a:gd name="T3" fmla="*/ 0 h 224"/>
                  <a:gd name="T4" fmla="*/ 176 w 1117"/>
                  <a:gd name="T5" fmla="*/ 2 h 224"/>
                  <a:gd name="T6" fmla="*/ 243 w 1117"/>
                  <a:gd name="T7" fmla="*/ 7 h 224"/>
                  <a:gd name="T8" fmla="*/ 309 w 1117"/>
                  <a:gd name="T9" fmla="*/ 21 h 224"/>
                  <a:gd name="T10" fmla="*/ 374 w 1117"/>
                  <a:gd name="T11" fmla="*/ 40 h 224"/>
                  <a:gd name="T12" fmla="*/ 431 w 1117"/>
                  <a:gd name="T13" fmla="*/ 62 h 224"/>
                  <a:gd name="T14" fmla="*/ 479 w 1117"/>
                  <a:gd name="T15" fmla="*/ 83 h 224"/>
                  <a:gd name="T16" fmla="*/ 522 w 1117"/>
                  <a:gd name="T17" fmla="*/ 108 h 224"/>
                  <a:gd name="T18" fmla="*/ 549 w 1117"/>
                  <a:gd name="T19" fmla="*/ 93 h 224"/>
                  <a:gd name="T20" fmla="*/ 593 w 1117"/>
                  <a:gd name="T21" fmla="*/ 72 h 224"/>
                  <a:gd name="T22" fmla="*/ 642 w 1117"/>
                  <a:gd name="T23" fmla="*/ 51 h 224"/>
                  <a:gd name="T24" fmla="*/ 701 w 1117"/>
                  <a:gd name="T25" fmla="*/ 36 h 224"/>
                  <a:gd name="T26" fmla="*/ 764 w 1117"/>
                  <a:gd name="T27" fmla="*/ 24 h 224"/>
                  <a:gd name="T28" fmla="*/ 827 w 1117"/>
                  <a:gd name="T29" fmla="*/ 24 h 224"/>
                  <a:gd name="T30" fmla="*/ 884 w 1117"/>
                  <a:gd name="T31" fmla="*/ 28 h 224"/>
                  <a:gd name="T32" fmla="*/ 931 w 1117"/>
                  <a:gd name="T33" fmla="*/ 32 h 224"/>
                  <a:gd name="T34" fmla="*/ 971 w 1117"/>
                  <a:gd name="T35" fmla="*/ 40 h 224"/>
                  <a:gd name="T36" fmla="*/ 941 w 1117"/>
                  <a:gd name="T37" fmla="*/ 70 h 224"/>
                  <a:gd name="T38" fmla="*/ 880 w 1117"/>
                  <a:gd name="T39" fmla="*/ 59 h 224"/>
                  <a:gd name="T40" fmla="*/ 834 w 1117"/>
                  <a:gd name="T41" fmla="*/ 55 h 224"/>
                  <a:gd name="T42" fmla="*/ 787 w 1117"/>
                  <a:gd name="T43" fmla="*/ 51 h 224"/>
                  <a:gd name="T44" fmla="*/ 741 w 1117"/>
                  <a:gd name="T45" fmla="*/ 51 h 224"/>
                  <a:gd name="T46" fmla="*/ 674 w 1117"/>
                  <a:gd name="T47" fmla="*/ 64 h 224"/>
                  <a:gd name="T48" fmla="*/ 642 w 1117"/>
                  <a:gd name="T49" fmla="*/ 78 h 224"/>
                  <a:gd name="T50" fmla="*/ 688 w 1117"/>
                  <a:gd name="T51" fmla="*/ 76 h 224"/>
                  <a:gd name="T52" fmla="*/ 730 w 1117"/>
                  <a:gd name="T53" fmla="*/ 74 h 224"/>
                  <a:gd name="T54" fmla="*/ 779 w 1117"/>
                  <a:gd name="T55" fmla="*/ 74 h 224"/>
                  <a:gd name="T56" fmla="*/ 827 w 1117"/>
                  <a:gd name="T57" fmla="*/ 78 h 224"/>
                  <a:gd name="T58" fmla="*/ 880 w 1117"/>
                  <a:gd name="T59" fmla="*/ 85 h 224"/>
                  <a:gd name="T60" fmla="*/ 944 w 1117"/>
                  <a:gd name="T61" fmla="*/ 102 h 224"/>
                  <a:gd name="T62" fmla="*/ 998 w 1117"/>
                  <a:gd name="T63" fmla="*/ 116 h 224"/>
                  <a:gd name="T64" fmla="*/ 1043 w 1117"/>
                  <a:gd name="T65" fmla="*/ 114 h 224"/>
                  <a:gd name="T66" fmla="*/ 1117 w 1117"/>
                  <a:gd name="T67" fmla="*/ 197 h 224"/>
                  <a:gd name="T68" fmla="*/ 574 w 1117"/>
                  <a:gd name="T69" fmla="*/ 213 h 224"/>
                  <a:gd name="T70" fmla="*/ 524 w 1117"/>
                  <a:gd name="T71" fmla="*/ 222 h 224"/>
                  <a:gd name="T72" fmla="*/ 479 w 1117"/>
                  <a:gd name="T73" fmla="*/ 205 h 224"/>
                  <a:gd name="T74" fmla="*/ 0 w 1117"/>
                  <a:gd name="T75" fmla="*/ 152 h 224"/>
                  <a:gd name="T76" fmla="*/ 17 w 1117"/>
                  <a:gd name="T77" fmla="*/ 110 h 224"/>
                  <a:gd name="T78" fmla="*/ 13 w 1117"/>
                  <a:gd name="T79" fmla="*/ 62 h 224"/>
                  <a:gd name="T80" fmla="*/ 38 w 1117"/>
                  <a:gd name="T81" fmla="*/ 49 h 224"/>
                  <a:gd name="T82" fmla="*/ 93 w 1117"/>
                  <a:gd name="T83" fmla="*/ 41 h 224"/>
                  <a:gd name="T84" fmla="*/ 136 w 1117"/>
                  <a:gd name="T85" fmla="*/ 40 h 224"/>
                  <a:gd name="T86" fmla="*/ 186 w 1117"/>
                  <a:gd name="T87" fmla="*/ 40 h 224"/>
                  <a:gd name="T88" fmla="*/ 237 w 1117"/>
                  <a:gd name="T89" fmla="*/ 47 h 224"/>
                  <a:gd name="T90" fmla="*/ 287 w 1117"/>
                  <a:gd name="T91" fmla="*/ 51 h 224"/>
                  <a:gd name="T92" fmla="*/ 340 w 1117"/>
                  <a:gd name="T93" fmla="*/ 60 h 224"/>
                  <a:gd name="T94" fmla="*/ 330 w 1117"/>
                  <a:gd name="T95" fmla="*/ 51 h 224"/>
                  <a:gd name="T96" fmla="*/ 264 w 1117"/>
                  <a:gd name="T97" fmla="*/ 28 h 224"/>
                  <a:gd name="T98" fmla="*/ 212 w 1117"/>
                  <a:gd name="T99" fmla="*/ 19 h 224"/>
                  <a:gd name="T100" fmla="*/ 167 w 1117"/>
                  <a:gd name="T101" fmla="*/ 15 h 224"/>
                  <a:gd name="T102" fmla="*/ 121 w 1117"/>
                  <a:gd name="T103" fmla="*/ 17 h 224"/>
                  <a:gd name="T104" fmla="*/ 66 w 1117"/>
                  <a:gd name="T105" fmla="*/ 26 h 224"/>
                  <a:gd name="T106" fmla="*/ 43 w 1117"/>
                  <a:gd name="T107" fmla="*/ 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17" h="224">
                    <a:moveTo>
                      <a:pt x="43" y="2"/>
                    </a:moveTo>
                    <a:lnTo>
                      <a:pt x="43" y="2"/>
                    </a:lnTo>
                    <a:lnTo>
                      <a:pt x="49" y="2"/>
                    </a:lnTo>
                    <a:lnTo>
                      <a:pt x="55" y="2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7" y="2"/>
                    </a:lnTo>
                    <a:lnTo>
                      <a:pt x="135" y="2"/>
                    </a:lnTo>
                    <a:lnTo>
                      <a:pt x="144" y="2"/>
                    </a:lnTo>
                    <a:lnTo>
                      <a:pt x="155" y="2"/>
                    </a:lnTo>
                    <a:lnTo>
                      <a:pt x="167" y="2"/>
                    </a:lnTo>
                    <a:lnTo>
                      <a:pt x="176" y="2"/>
                    </a:lnTo>
                    <a:lnTo>
                      <a:pt x="186" y="2"/>
                    </a:lnTo>
                    <a:lnTo>
                      <a:pt x="197" y="3"/>
                    </a:lnTo>
                    <a:lnTo>
                      <a:pt x="209" y="5"/>
                    </a:lnTo>
                    <a:lnTo>
                      <a:pt x="220" y="5"/>
                    </a:lnTo>
                    <a:lnTo>
                      <a:pt x="232" y="7"/>
                    </a:lnTo>
                    <a:lnTo>
                      <a:pt x="243" y="7"/>
                    </a:lnTo>
                    <a:lnTo>
                      <a:pt x="254" y="9"/>
                    </a:lnTo>
                    <a:lnTo>
                      <a:pt x="266" y="11"/>
                    </a:lnTo>
                    <a:lnTo>
                      <a:pt x="277" y="13"/>
                    </a:lnTo>
                    <a:lnTo>
                      <a:pt x="289" y="17"/>
                    </a:lnTo>
                    <a:lnTo>
                      <a:pt x="300" y="21"/>
                    </a:lnTo>
                    <a:lnTo>
                      <a:pt x="309" y="21"/>
                    </a:lnTo>
                    <a:lnTo>
                      <a:pt x="321" y="24"/>
                    </a:lnTo>
                    <a:lnTo>
                      <a:pt x="332" y="26"/>
                    </a:lnTo>
                    <a:lnTo>
                      <a:pt x="344" y="30"/>
                    </a:lnTo>
                    <a:lnTo>
                      <a:pt x="355" y="32"/>
                    </a:lnTo>
                    <a:lnTo>
                      <a:pt x="365" y="36"/>
                    </a:lnTo>
                    <a:lnTo>
                      <a:pt x="374" y="40"/>
                    </a:lnTo>
                    <a:lnTo>
                      <a:pt x="385" y="43"/>
                    </a:lnTo>
                    <a:lnTo>
                      <a:pt x="395" y="47"/>
                    </a:lnTo>
                    <a:lnTo>
                      <a:pt x="404" y="51"/>
                    </a:lnTo>
                    <a:lnTo>
                      <a:pt x="414" y="55"/>
                    </a:lnTo>
                    <a:lnTo>
                      <a:pt x="424" y="59"/>
                    </a:lnTo>
                    <a:lnTo>
                      <a:pt x="431" y="62"/>
                    </a:lnTo>
                    <a:lnTo>
                      <a:pt x="441" y="66"/>
                    </a:lnTo>
                    <a:lnTo>
                      <a:pt x="448" y="70"/>
                    </a:lnTo>
                    <a:lnTo>
                      <a:pt x="458" y="74"/>
                    </a:lnTo>
                    <a:lnTo>
                      <a:pt x="463" y="78"/>
                    </a:lnTo>
                    <a:lnTo>
                      <a:pt x="471" y="81"/>
                    </a:lnTo>
                    <a:lnTo>
                      <a:pt x="479" y="83"/>
                    </a:lnTo>
                    <a:lnTo>
                      <a:pt x="484" y="87"/>
                    </a:lnTo>
                    <a:lnTo>
                      <a:pt x="496" y="93"/>
                    </a:lnTo>
                    <a:lnTo>
                      <a:pt x="505" y="98"/>
                    </a:lnTo>
                    <a:lnTo>
                      <a:pt x="513" y="102"/>
                    </a:lnTo>
                    <a:lnTo>
                      <a:pt x="519" y="106"/>
                    </a:lnTo>
                    <a:lnTo>
                      <a:pt x="522" y="108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8" y="106"/>
                    </a:lnTo>
                    <a:lnTo>
                      <a:pt x="532" y="102"/>
                    </a:lnTo>
                    <a:lnTo>
                      <a:pt x="541" y="98"/>
                    </a:lnTo>
                    <a:lnTo>
                      <a:pt x="549" y="93"/>
                    </a:lnTo>
                    <a:lnTo>
                      <a:pt x="560" y="87"/>
                    </a:lnTo>
                    <a:lnTo>
                      <a:pt x="566" y="83"/>
                    </a:lnTo>
                    <a:lnTo>
                      <a:pt x="572" y="81"/>
                    </a:lnTo>
                    <a:lnTo>
                      <a:pt x="579" y="78"/>
                    </a:lnTo>
                    <a:lnTo>
                      <a:pt x="587" y="76"/>
                    </a:lnTo>
                    <a:lnTo>
                      <a:pt x="593" y="72"/>
                    </a:lnTo>
                    <a:lnTo>
                      <a:pt x="600" y="68"/>
                    </a:lnTo>
                    <a:lnTo>
                      <a:pt x="608" y="64"/>
                    </a:lnTo>
                    <a:lnTo>
                      <a:pt x="617" y="62"/>
                    </a:lnTo>
                    <a:lnTo>
                      <a:pt x="625" y="59"/>
                    </a:lnTo>
                    <a:lnTo>
                      <a:pt x="633" y="55"/>
                    </a:lnTo>
                    <a:lnTo>
                      <a:pt x="642" y="51"/>
                    </a:lnTo>
                    <a:lnTo>
                      <a:pt x="652" y="49"/>
                    </a:lnTo>
                    <a:lnTo>
                      <a:pt x="661" y="45"/>
                    </a:lnTo>
                    <a:lnTo>
                      <a:pt x="671" y="43"/>
                    </a:lnTo>
                    <a:lnTo>
                      <a:pt x="680" y="40"/>
                    </a:lnTo>
                    <a:lnTo>
                      <a:pt x="690" y="38"/>
                    </a:lnTo>
                    <a:lnTo>
                      <a:pt x="701" y="36"/>
                    </a:lnTo>
                    <a:lnTo>
                      <a:pt x="711" y="34"/>
                    </a:lnTo>
                    <a:lnTo>
                      <a:pt x="722" y="32"/>
                    </a:lnTo>
                    <a:lnTo>
                      <a:pt x="733" y="32"/>
                    </a:lnTo>
                    <a:lnTo>
                      <a:pt x="743" y="28"/>
                    </a:lnTo>
                    <a:lnTo>
                      <a:pt x="752" y="28"/>
                    </a:lnTo>
                    <a:lnTo>
                      <a:pt x="764" y="24"/>
                    </a:lnTo>
                    <a:lnTo>
                      <a:pt x="775" y="24"/>
                    </a:lnTo>
                    <a:lnTo>
                      <a:pt x="785" y="24"/>
                    </a:lnTo>
                    <a:lnTo>
                      <a:pt x="796" y="24"/>
                    </a:lnTo>
                    <a:lnTo>
                      <a:pt x="806" y="24"/>
                    </a:lnTo>
                    <a:lnTo>
                      <a:pt x="817" y="24"/>
                    </a:lnTo>
                    <a:lnTo>
                      <a:pt x="827" y="24"/>
                    </a:lnTo>
                    <a:lnTo>
                      <a:pt x="838" y="24"/>
                    </a:lnTo>
                    <a:lnTo>
                      <a:pt x="847" y="24"/>
                    </a:lnTo>
                    <a:lnTo>
                      <a:pt x="859" y="24"/>
                    </a:lnTo>
                    <a:lnTo>
                      <a:pt x="866" y="24"/>
                    </a:lnTo>
                    <a:lnTo>
                      <a:pt x="876" y="26"/>
                    </a:lnTo>
                    <a:lnTo>
                      <a:pt x="884" y="28"/>
                    </a:lnTo>
                    <a:lnTo>
                      <a:pt x="895" y="28"/>
                    </a:lnTo>
                    <a:lnTo>
                      <a:pt x="903" y="28"/>
                    </a:lnTo>
                    <a:lnTo>
                      <a:pt x="910" y="28"/>
                    </a:lnTo>
                    <a:lnTo>
                      <a:pt x="918" y="30"/>
                    </a:lnTo>
                    <a:lnTo>
                      <a:pt x="925" y="32"/>
                    </a:lnTo>
                    <a:lnTo>
                      <a:pt x="931" y="32"/>
                    </a:lnTo>
                    <a:lnTo>
                      <a:pt x="937" y="32"/>
                    </a:lnTo>
                    <a:lnTo>
                      <a:pt x="944" y="34"/>
                    </a:lnTo>
                    <a:lnTo>
                      <a:pt x="950" y="36"/>
                    </a:lnTo>
                    <a:lnTo>
                      <a:pt x="960" y="36"/>
                    </a:lnTo>
                    <a:lnTo>
                      <a:pt x="967" y="38"/>
                    </a:lnTo>
                    <a:lnTo>
                      <a:pt x="971" y="40"/>
                    </a:lnTo>
                    <a:lnTo>
                      <a:pt x="973" y="40"/>
                    </a:lnTo>
                    <a:lnTo>
                      <a:pt x="960" y="76"/>
                    </a:lnTo>
                    <a:lnTo>
                      <a:pt x="956" y="74"/>
                    </a:lnTo>
                    <a:lnTo>
                      <a:pt x="952" y="74"/>
                    </a:lnTo>
                    <a:lnTo>
                      <a:pt x="946" y="72"/>
                    </a:lnTo>
                    <a:lnTo>
                      <a:pt x="941" y="70"/>
                    </a:lnTo>
                    <a:lnTo>
                      <a:pt x="929" y="68"/>
                    </a:lnTo>
                    <a:lnTo>
                      <a:pt x="918" y="66"/>
                    </a:lnTo>
                    <a:lnTo>
                      <a:pt x="906" y="64"/>
                    </a:lnTo>
                    <a:lnTo>
                      <a:pt x="895" y="62"/>
                    </a:lnTo>
                    <a:lnTo>
                      <a:pt x="887" y="60"/>
                    </a:lnTo>
                    <a:lnTo>
                      <a:pt x="880" y="59"/>
                    </a:lnTo>
                    <a:lnTo>
                      <a:pt x="872" y="59"/>
                    </a:lnTo>
                    <a:lnTo>
                      <a:pt x="865" y="59"/>
                    </a:lnTo>
                    <a:lnTo>
                      <a:pt x="857" y="57"/>
                    </a:lnTo>
                    <a:lnTo>
                      <a:pt x="849" y="55"/>
                    </a:lnTo>
                    <a:lnTo>
                      <a:pt x="842" y="55"/>
                    </a:lnTo>
                    <a:lnTo>
                      <a:pt x="834" y="55"/>
                    </a:lnTo>
                    <a:lnTo>
                      <a:pt x="825" y="53"/>
                    </a:lnTo>
                    <a:lnTo>
                      <a:pt x="817" y="53"/>
                    </a:lnTo>
                    <a:lnTo>
                      <a:pt x="809" y="51"/>
                    </a:lnTo>
                    <a:lnTo>
                      <a:pt x="802" y="51"/>
                    </a:lnTo>
                    <a:lnTo>
                      <a:pt x="794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1"/>
                    </a:lnTo>
                    <a:lnTo>
                      <a:pt x="764" y="51"/>
                    </a:lnTo>
                    <a:lnTo>
                      <a:pt x="756" y="51"/>
                    </a:lnTo>
                    <a:lnTo>
                      <a:pt x="749" y="51"/>
                    </a:lnTo>
                    <a:lnTo>
                      <a:pt x="741" y="51"/>
                    </a:lnTo>
                    <a:lnTo>
                      <a:pt x="726" y="53"/>
                    </a:lnTo>
                    <a:lnTo>
                      <a:pt x="716" y="55"/>
                    </a:lnTo>
                    <a:lnTo>
                      <a:pt x="703" y="57"/>
                    </a:lnTo>
                    <a:lnTo>
                      <a:pt x="693" y="59"/>
                    </a:lnTo>
                    <a:lnTo>
                      <a:pt x="682" y="60"/>
                    </a:lnTo>
                    <a:lnTo>
                      <a:pt x="674" y="64"/>
                    </a:lnTo>
                    <a:lnTo>
                      <a:pt x="665" y="66"/>
                    </a:lnTo>
                    <a:lnTo>
                      <a:pt x="659" y="68"/>
                    </a:lnTo>
                    <a:lnTo>
                      <a:pt x="652" y="70"/>
                    </a:lnTo>
                    <a:lnTo>
                      <a:pt x="648" y="74"/>
                    </a:lnTo>
                    <a:lnTo>
                      <a:pt x="640" y="76"/>
                    </a:lnTo>
                    <a:lnTo>
                      <a:pt x="642" y="78"/>
                    </a:lnTo>
                    <a:lnTo>
                      <a:pt x="648" y="78"/>
                    </a:lnTo>
                    <a:lnTo>
                      <a:pt x="655" y="78"/>
                    </a:lnTo>
                    <a:lnTo>
                      <a:pt x="665" y="76"/>
                    </a:lnTo>
                    <a:lnTo>
                      <a:pt x="676" y="76"/>
                    </a:lnTo>
                    <a:lnTo>
                      <a:pt x="682" y="76"/>
                    </a:lnTo>
                    <a:lnTo>
                      <a:pt x="688" y="76"/>
                    </a:lnTo>
                    <a:lnTo>
                      <a:pt x="695" y="76"/>
                    </a:lnTo>
                    <a:lnTo>
                      <a:pt x="703" y="76"/>
                    </a:lnTo>
                    <a:lnTo>
                      <a:pt x="709" y="74"/>
                    </a:lnTo>
                    <a:lnTo>
                      <a:pt x="716" y="74"/>
                    </a:lnTo>
                    <a:lnTo>
                      <a:pt x="722" y="74"/>
                    </a:lnTo>
                    <a:lnTo>
                      <a:pt x="730" y="74"/>
                    </a:lnTo>
                    <a:lnTo>
                      <a:pt x="737" y="74"/>
                    </a:lnTo>
                    <a:lnTo>
                      <a:pt x="747" y="74"/>
                    </a:lnTo>
                    <a:lnTo>
                      <a:pt x="754" y="74"/>
                    </a:lnTo>
                    <a:lnTo>
                      <a:pt x="764" y="74"/>
                    </a:lnTo>
                    <a:lnTo>
                      <a:pt x="771" y="74"/>
                    </a:lnTo>
                    <a:lnTo>
                      <a:pt x="779" y="74"/>
                    </a:lnTo>
                    <a:lnTo>
                      <a:pt x="787" y="74"/>
                    </a:lnTo>
                    <a:lnTo>
                      <a:pt x="794" y="74"/>
                    </a:lnTo>
                    <a:lnTo>
                      <a:pt x="802" y="74"/>
                    </a:lnTo>
                    <a:lnTo>
                      <a:pt x="809" y="76"/>
                    </a:lnTo>
                    <a:lnTo>
                      <a:pt x="817" y="78"/>
                    </a:lnTo>
                    <a:lnTo>
                      <a:pt x="827" y="78"/>
                    </a:lnTo>
                    <a:lnTo>
                      <a:pt x="832" y="78"/>
                    </a:lnTo>
                    <a:lnTo>
                      <a:pt x="840" y="78"/>
                    </a:lnTo>
                    <a:lnTo>
                      <a:pt x="847" y="79"/>
                    </a:lnTo>
                    <a:lnTo>
                      <a:pt x="853" y="81"/>
                    </a:lnTo>
                    <a:lnTo>
                      <a:pt x="866" y="81"/>
                    </a:lnTo>
                    <a:lnTo>
                      <a:pt x="880" y="85"/>
                    </a:lnTo>
                    <a:lnTo>
                      <a:pt x="891" y="89"/>
                    </a:lnTo>
                    <a:lnTo>
                      <a:pt x="903" y="91"/>
                    </a:lnTo>
                    <a:lnTo>
                      <a:pt x="914" y="93"/>
                    </a:lnTo>
                    <a:lnTo>
                      <a:pt x="925" y="97"/>
                    </a:lnTo>
                    <a:lnTo>
                      <a:pt x="933" y="100"/>
                    </a:lnTo>
                    <a:lnTo>
                      <a:pt x="944" y="102"/>
                    </a:lnTo>
                    <a:lnTo>
                      <a:pt x="952" y="104"/>
                    </a:lnTo>
                    <a:lnTo>
                      <a:pt x="963" y="108"/>
                    </a:lnTo>
                    <a:lnTo>
                      <a:pt x="971" y="108"/>
                    </a:lnTo>
                    <a:lnTo>
                      <a:pt x="981" y="112"/>
                    </a:lnTo>
                    <a:lnTo>
                      <a:pt x="990" y="114"/>
                    </a:lnTo>
                    <a:lnTo>
                      <a:pt x="998" y="116"/>
                    </a:lnTo>
                    <a:lnTo>
                      <a:pt x="1005" y="116"/>
                    </a:lnTo>
                    <a:lnTo>
                      <a:pt x="1011" y="116"/>
                    </a:lnTo>
                    <a:lnTo>
                      <a:pt x="1019" y="116"/>
                    </a:lnTo>
                    <a:lnTo>
                      <a:pt x="1024" y="117"/>
                    </a:lnTo>
                    <a:lnTo>
                      <a:pt x="1034" y="116"/>
                    </a:lnTo>
                    <a:lnTo>
                      <a:pt x="1043" y="114"/>
                    </a:lnTo>
                    <a:lnTo>
                      <a:pt x="1049" y="112"/>
                    </a:lnTo>
                    <a:lnTo>
                      <a:pt x="1055" y="108"/>
                    </a:lnTo>
                    <a:lnTo>
                      <a:pt x="1057" y="108"/>
                    </a:lnTo>
                    <a:lnTo>
                      <a:pt x="1058" y="108"/>
                    </a:lnTo>
                    <a:lnTo>
                      <a:pt x="1083" y="144"/>
                    </a:lnTo>
                    <a:lnTo>
                      <a:pt x="1117" y="197"/>
                    </a:lnTo>
                    <a:lnTo>
                      <a:pt x="606" y="190"/>
                    </a:lnTo>
                    <a:lnTo>
                      <a:pt x="604" y="190"/>
                    </a:lnTo>
                    <a:lnTo>
                      <a:pt x="600" y="195"/>
                    </a:lnTo>
                    <a:lnTo>
                      <a:pt x="593" y="201"/>
                    </a:lnTo>
                    <a:lnTo>
                      <a:pt x="585" y="209"/>
                    </a:lnTo>
                    <a:lnTo>
                      <a:pt x="574" y="213"/>
                    </a:lnTo>
                    <a:lnTo>
                      <a:pt x="560" y="220"/>
                    </a:lnTo>
                    <a:lnTo>
                      <a:pt x="553" y="220"/>
                    </a:lnTo>
                    <a:lnTo>
                      <a:pt x="547" y="224"/>
                    </a:lnTo>
                    <a:lnTo>
                      <a:pt x="539" y="224"/>
                    </a:lnTo>
                    <a:lnTo>
                      <a:pt x="534" y="224"/>
                    </a:lnTo>
                    <a:lnTo>
                      <a:pt x="524" y="222"/>
                    </a:lnTo>
                    <a:lnTo>
                      <a:pt x="517" y="220"/>
                    </a:lnTo>
                    <a:lnTo>
                      <a:pt x="509" y="218"/>
                    </a:lnTo>
                    <a:lnTo>
                      <a:pt x="501" y="216"/>
                    </a:lnTo>
                    <a:lnTo>
                      <a:pt x="494" y="213"/>
                    </a:lnTo>
                    <a:lnTo>
                      <a:pt x="486" y="209"/>
                    </a:lnTo>
                    <a:lnTo>
                      <a:pt x="479" y="205"/>
                    </a:lnTo>
                    <a:lnTo>
                      <a:pt x="473" y="201"/>
                    </a:lnTo>
                    <a:lnTo>
                      <a:pt x="460" y="192"/>
                    </a:lnTo>
                    <a:lnTo>
                      <a:pt x="452" y="186"/>
                    </a:lnTo>
                    <a:lnTo>
                      <a:pt x="444" y="180"/>
                    </a:lnTo>
                    <a:lnTo>
                      <a:pt x="444" y="178"/>
                    </a:lnTo>
                    <a:lnTo>
                      <a:pt x="0" y="152"/>
                    </a:lnTo>
                    <a:lnTo>
                      <a:pt x="1" y="150"/>
                    </a:lnTo>
                    <a:lnTo>
                      <a:pt x="5" y="140"/>
                    </a:lnTo>
                    <a:lnTo>
                      <a:pt x="9" y="133"/>
                    </a:lnTo>
                    <a:lnTo>
                      <a:pt x="11" y="127"/>
                    </a:lnTo>
                    <a:lnTo>
                      <a:pt x="13" y="117"/>
                    </a:lnTo>
                    <a:lnTo>
                      <a:pt x="17" y="110"/>
                    </a:lnTo>
                    <a:lnTo>
                      <a:pt x="17" y="100"/>
                    </a:lnTo>
                    <a:lnTo>
                      <a:pt x="17" y="91"/>
                    </a:lnTo>
                    <a:lnTo>
                      <a:pt x="17" y="81"/>
                    </a:lnTo>
                    <a:lnTo>
                      <a:pt x="15" y="74"/>
                    </a:lnTo>
                    <a:lnTo>
                      <a:pt x="13" y="66"/>
                    </a:lnTo>
                    <a:lnTo>
                      <a:pt x="13" y="62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20" y="55"/>
                    </a:lnTo>
                    <a:lnTo>
                      <a:pt x="24" y="51"/>
                    </a:lnTo>
                    <a:lnTo>
                      <a:pt x="32" y="51"/>
                    </a:lnTo>
                    <a:lnTo>
                      <a:pt x="38" y="49"/>
                    </a:lnTo>
                    <a:lnTo>
                      <a:pt x="47" y="49"/>
                    </a:lnTo>
                    <a:lnTo>
                      <a:pt x="55" y="47"/>
                    </a:lnTo>
                    <a:lnTo>
                      <a:pt x="66" y="45"/>
                    </a:lnTo>
                    <a:lnTo>
                      <a:pt x="76" y="43"/>
                    </a:lnTo>
                    <a:lnTo>
                      <a:pt x="87" y="43"/>
                    </a:lnTo>
                    <a:lnTo>
                      <a:pt x="93" y="41"/>
                    </a:lnTo>
                    <a:lnTo>
                      <a:pt x="100" y="40"/>
                    </a:lnTo>
                    <a:lnTo>
                      <a:pt x="106" y="40"/>
                    </a:lnTo>
                    <a:lnTo>
                      <a:pt x="114" y="40"/>
                    </a:lnTo>
                    <a:lnTo>
                      <a:pt x="121" y="40"/>
                    </a:lnTo>
                    <a:lnTo>
                      <a:pt x="129" y="40"/>
                    </a:lnTo>
                    <a:lnTo>
                      <a:pt x="136" y="40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59" y="40"/>
                    </a:lnTo>
                    <a:lnTo>
                      <a:pt x="169" y="40"/>
                    </a:lnTo>
                    <a:lnTo>
                      <a:pt x="178" y="40"/>
                    </a:lnTo>
                    <a:lnTo>
                      <a:pt x="186" y="40"/>
                    </a:lnTo>
                    <a:lnTo>
                      <a:pt x="193" y="41"/>
                    </a:lnTo>
                    <a:lnTo>
                      <a:pt x="203" y="43"/>
                    </a:lnTo>
                    <a:lnTo>
                      <a:pt x="212" y="43"/>
                    </a:lnTo>
                    <a:lnTo>
                      <a:pt x="220" y="43"/>
                    </a:lnTo>
                    <a:lnTo>
                      <a:pt x="230" y="45"/>
                    </a:lnTo>
                    <a:lnTo>
                      <a:pt x="237" y="47"/>
                    </a:lnTo>
                    <a:lnTo>
                      <a:pt x="247" y="47"/>
                    </a:lnTo>
                    <a:lnTo>
                      <a:pt x="254" y="47"/>
                    </a:lnTo>
                    <a:lnTo>
                      <a:pt x="264" y="49"/>
                    </a:lnTo>
                    <a:lnTo>
                      <a:pt x="271" y="51"/>
                    </a:lnTo>
                    <a:lnTo>
                      <a:pt x="281" y="51"/>
                    </a:lnTo>
                    <a:lnTo>
                      <a:pt x="287" y="51"/>
                    </a:lnTo>
                    <a:lnTo>
                      <a:pt x="294" y="53"/>
                    </a:lnTo>
                    <a:lnTo>
                      <a:pt x="302" y="55"/>
                    </a:lnTo>
                    <a:lnTo>
                      <a:pt x="309" y="55"/>
                    </a:lnTo>
                    <a:lnTo>
                      <a:pt x="321" y="57"/>
                    </a:lnTo>
                    <a:lnTo>
                      <a:pt x="332" y="59"/>
                    </a:lnTo>
                    <a:lnTo>
                      <a:pt x="340" y="60"/>
                    </a:lnTo>
                    <a:lnTo>
                      <a:pt x="347" y="62"/>
                    </a:lnTo>
                    <a:lnTo>
                      <a:pt x="351" y="62"/>
                    </a:lnTo>
                    <a:lnTo>
                      <a:pt x="353" y="62"/>
                    </a:lnTo>
                    <a:lnTo>
                      <a:pt x="349" y="60"/>
                    </a:lnTo>
                    <a:lnTo>
                      <a:pt x="340" y="55"/>
                    </a:lnTo>
                    <a:lnTo>
                      <a:pt x="330" y="51"/>
                    </a:lnTo>
                    <a:lnTo>
                      <a:pt x="323" y="47"/>
                    </a:lnTo>
                    <a:lnTo>
                      <a:pt x="313" y="43"/>
                    </a:lnTo>
                    <a:lnTo>
                      <a:pt x="302" y="41"/>
                    </a:lnTo>
                    <a:lnTo>
                      <a:pt x="290" y="36"/>
                    </a:lnTo>
                    <a:lnTo>
                      <a:pt x="277" y="32"/>
                    </a:lnTo>
                    <a:lnTo>
                      <a:pt x="264" y="28"/>
                    </a:lnTo>
                    <a:lnTo>
                      <a:pt x="251" y="26"/>
                    </a:lnTo>
                    <a:lnTo>
                      <a:pt x="243" y="24"/>
                    </a:lnTo>
                    <a:lnTo>
                      <a:pt x="235" y="22"/>
                    </a:lnTo>
                    <a:lnTo>
                      <a:pt x="228" y="21"/>
                    </a:lnTo>
                    <a:lnTo>
                      <a:pt x="220" y="21"/>
                    </a:lnTo>
                    <a:lnTo>
                      <a:pt x="212" y="19"/>
                    </a:lnTo>
                    <a:lnTo>
                      <a:pt x="205" y="17"/>
                    </a:lnTo>
                    <a:lnTo>
                      <a:pt x="197" y="17"/>
                    </a:lnTo>
                    <a:lnTo>
                      <a:pt x="192" y="17"/>
                    </a:lnTo>
                    <a:lnTo>
                      <a:pt x="182" y="17"/>
                    </a:lnTo>
                    <a:lnTo>
                      <a:pt x="174" y="15"/>
                    </a:lnTo>
                    <a:lnTo>
                      <a:pt x="167" y="15"/>
                    </a:lnTo>
                    <a:lnTo>
                      <a:pt x="159" y="15"/>
                    </a:lnTo>
                    <a:lnTo>
                      <a:pt x="152" y="15"/>
                    </a:lnTo>
                    <a:lnTo>
                      <a:pt x="144" y="15"/>
                    </a:lnTo>
                    <a:lnTo>
                      <a:pt x="136" y="17"/>
                    </a:lnTo>
                    <a:lnTo>
                      <a:pt x="129" y="17"/>
                    </a:lnTo>
                    <a:lnTo>
                      <a:pt x="121" y="17"/>
                    </a:lnTo>
                    <a:lnTo>
                      <a:pt x="114" y="17"/>
                    </a:lnTo>
                    <a:lnTo>
                      <a:pt x="108" y="19"/>
                    </a:lnTo>
                    <a:lnTo>
                      <a:pt x="102" y="21"/>
                    </a:lnTo>
                    <a:lnTo>
                      <a:pt x="89" y="21"/>
                    </a:lnTo>
                    <a:lnTo>
                      <a:pt x="78" y="24"/>
                    </a:lnTo>
                    <a:lnTo>
                      <a:pt x="66" y="26"/>
                    </a:lnTo>
                    <a:lnTo>
                      <a:pt x="55" y="28"/>
                    </a:lnTo>
                    <a:lnTo>
                      <a:pt x="47" y="30"/>
                    </a:lnTo>
                    <a:lnTo>
                      <a:pt x="39" y="32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43" y="2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5" name="Freeform 61"/>
              <p:cNvSpPr>
                <a:spLocks/>
              </p:cNvSpPr>
              <p:nvPr/>
            </p:nvSpPr>
            <p:spPr bwMode="auto">
              <a:xfrm>
                <a:off x="3029" y="3281"/>
                <a:ext cx="706" cy="332"/>
              </a:xfrm>
              <a:custGeom>
                <a:avLst/>
                <a:gdLst>
                  <a:gd name="T0" fmla="*/ 218 w 1412"/>
                  <a:gd name="T1" fmla="*/ 0 h 663"/>
                  <a:gd name="T2" fmla="*/ 0 w 1412"/>
                  <a:gd name="T3" fmla="*/ 602 h 663"/>
                  <a:gd name="T4" fmla="*/ 545 w 1412"/>
                  <a:gd name="T5" fmla="*/ 640 h 663"/>
                  <a:gd name="T6" fmla="*/ 545 w 1412"/>
                  <a:gd name="T7" fmla="*/ 640 h 663"/>
                  <a:gd name="T8" fmla="*/ 551 w 1412"/>
                  <a:gd name="T9" fmla="*/ 644 h 663"/>
                  <a:gd name="T10" fmla="*/ 558 w 1412"/>
                  <a:gd name="T11" fmla="*/ 648 h 663"/>
                  <a:gd name="T12" fmla="*/ 570 w 1412"/>
                  <a:gd name="T13" fmla="*/ 652 h 663"/>
                  <a:gd name="T14" fmla="*/ 574 w 1412"/>
                  <a:gd name="T15" fmla="*/ 654 h 663"/>
                  <a:gd name="T16" fmla="*/ 581 w 1412"/>
                  <a:gd name="T17" fmla="*/ 656 h 663"/>
                  <a:gd name="T18" fmla="*/ 589 w 1412"/>
                  <a:gd name="T19" fmla="*/ 658 h 663"/>
                  <a:gd name="T20" fmla="*/ 596 w 1412"/>
                  <a:gd name="T21" fmla="*/ 659 h 663"/>
                  <a:gd name="T22" fmla="*/ 602 w 1412"/>
                  <a:gd name="T23" fmla="*/ 661 h 663"/>
                  <a:gd name="T24" fmla="*/ 610 w 1412"/>
                  <a:gd name="T25" fmla="*/ 663 h 663"/>
                  <a:gd name="T26" fmla="*/ 617 w 1412"/>
                  <a:gd name="T27" fmla="*/ 663 h 663"/>
                  <a:gd name="T28" fmla="*/ 625 w 1412"/>
                  <a:gd name="T29" fmla="*/ 663 h 663"/>
                  <a:gd name="T30" fmla="*/ 638 w 1412"/>
                  <a:gd name="T31" fmla="*/ 659 h 663"/>
                  <a:gd name="T32" fmla="*/ 652 w 1412"/>
                  <a:gd name="T33" fmla="*/ 658 h 663"/>
                  <a:gd name="T34" fmla="*/ 663 w 1412"/>
                  <a:gd name="T35" fmla="*/ 652 h 663"/>
                  <a:gd name="T36" fmla="*/ 674 w 1412"/>
                  <a:gd name="T37" fmla="*/ 648 h 663"/>
                  <a:gd name="T38" fmla="*/ 682 w 1412"/>
                  <a:gd name="T39" fmla="*/ 640 h 663"/>
                  <a:gd name="T40" fmla="*/ 690 w 1412"/>
                  <a:gd name="T41" fmla="*/ 639 h 663"/>
                  <a:gd name="T42" fmla="*/ 695 w 1412"/>
                  <a:gd name="T43" fmla="*/ 633 h 663"/>
                  <a:gd name="T44" fmla="*/ 697 w 1412"/>
                  <a:gd name="T45" fmla="*/ 633 h 663"/>
                  <a:gd name="T46" fmla="*/ 1155 w 1412"/>
                  <a:gd name="T47" fmla="*/ 600 h 663"/>
                  <a:gd name="T48" fmla="*/ 1412 w 1412"/>
                  <a:gd name="T49" fmla="*/ 0 h 663"/>
                  <a:gd name="T50" fmla="*/ 927 w 1412"/>
                  <a:gd name="T51" fmla="*/ 23 h 663"/>
                  <a:gd name="T52" fmla="*/ 864 w 1412"/>
                  <a:gd name="T53" fmla="*/ 74 h 663"/>
                  <a:gd name="T54" fmla="*/ 781 w 1412"/>
                  <a:gd name="T55" fmla="*/ 68 h 663"/>
                  <a:gd name="T56" fmla="*/ 671 w 1412"/>
                  <a:gd name="T57" fmla="*/ 0 h 663"/>
                  <a:gd name="T58" fmla="*/ 218 w 1412"/>
                  <a:gd name="T59" fmla="*/ 0 h 663"/>
                  <a:gd name="T60" fmla="*/ 218 w 1412"/>
                  <a:gd name="T61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12" h="663">
                    <a:moveTo>
                      <a:pt x="218" y="0"/>
                    </a:moveTo>
                    <a:lnTo>
                      <a:pt x="0" y="602"/>
                    </a:lnTo>
                    <a:lnTo>
                      <a:pt x="545" y="640"/>
                    </a:lnTo>
                    <a:lnTo>
                      <a:pt x="545" y="640"/>
                    </a:lnTo>
                    <a:lnTo>
                      <a:pt x="551" y="644"/>
                    </a:lnTo>
                    <a:lnTo>
                      <a:pt x="558" y="648"/>
                    </a:lnTo>
                    <a:lnTo>
                      <a:pt x="570" y="652"/>
                    </a:lnTo>
                    <a:lnTo>
                      <a:pt x="574" y="654"/>
                    </a:lnTo>
                    <a:lnTo>
                      <a:pt x="581" y="656"/>
                    </a:lnTo>
                    <a:lnTo>
                      <a:pt x="589" y="658"/>
                    </a:lnTo>
                    <a:lnTo>
                      <a:pt x="596" y="659"/>
                    </a:lnTo>
                    <a:lnTo>
                      <a:pt x="602" y="661"/>
                    </a:lnTo>
                    <a:lnTo>
                      <a:pt x="610" y="663"/>
                    </a:lnTo>
                    <a:lnTo>
                      <a:pt x="617" y="663"/>
                    </a:lnTo>
                    <a:lnTo>
                      <a:pt x="625" y="663"/>
                    </a:lnTo>
                    <a:lnTo>
                      <a:pt x="638" y="659"/>
                    </a:lnTo>
                    <a:lnTo>
                      <a:pt x="652" y="658"/>
                    </a:lnTo>
                    <a:lnTo>
                      <a:pt x="663" y="652"/>
                    </a:lnTo>
                    <a:lnTo>
                      <a:pt x="674" y="648"/>
                    </a:lnTo>
                    <a:lnTo>
                      <a:pt x="682" y="640"/>
                    </a:lnTo>
                    <a:lnTo>
                      <a:pt x="690" y="639"/>
                    </a:lnTo>
                    <a:lnTo>
                      <a:pt x="695" y="633"/>
                    </a:lnTo>
                    <a:lnTo>
                      <a:pt x="697" y="633"/>
                    </a:lnTo>
                    <a:lnTo>
                      <a:pt x="1155" y="600"/>
                    </a:lnTo>
                    <a:lnTo>
                      <a:pt x="1412" y="0"/>
                    </a:lnTo>
                    <a:lnTo>
                      <a:pt x="927" y="23"/>
                    </a:lnTo>
                    <a:lnTo>
                      <a:pt x="864" y="74"/>
                    </a:lnTo>
                    <a:lnTo>
                      <a:pt x="781" y="68"/>
                    </a:lnTo>
                    <a:lnTo>
                      <a:pt x="671" y="0"/>
                    </a:lnTo>
                    <a:lnTo>
                      <a:pt x="218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6" name="Freeform 62"/>
              <p:cNvSpPr>
                <a:spLocks/>
              </p:cNvSpPr>
              <p:nvPr/>
            </p:nvSpPr>
            <p:spPr bwMode="auto">
              <a:xfrm>
                <a:off x="3138" y="3270"/>
                <a:ext cx="599" cy="57"/>
              </a:xfrm>
              <a:custGeom>
                <a:avLst/>
                <a:gdLst>
                  <a:gd name="T0" fmla="*/ 470 w 1198"/>
                  <a:gd name="T1" fmla="*/ 19 h 112"/>
                  <a:gd name="T2" fmla="*/ 483 w 1198"/>
                  <a:gd name="T3" fmla="*/ 30 h 112"/>
                  <a:gd name="T4" fmla="*/ 502 w 1198"/>
                  <a:gd name="T5" fmla="*/ 44 h 112"/>
                  <a:gd name="T6" fmla="*/ 513 w 1198"/>
                  <a:gd name="T7" fmla="*/ 49 h 112"/>
                  <a:gd name="T8" fmla="*/ 529 w 1198"/>
                  <a:gd name="T9" fmla="*/ 57 h 112"/>
                  <a:gd name="T10" fmla="*/ 542 w 1198"/>
                  <a:gd name="T11" fmla="*/ 63 h 112"/>
                  <a:gd name="T12" fmla="*/ 557 w 1198"/>
                  <a:gd name="T13" fmla="*/ 67 h 112"/>
                  <a:gd name="T14" fmla="*/ 574 w 1198"/>
                  <a:gd name="T15" fmla="*/ 70 h 112"/>
                  <a:gd name="T16" fmla="*/ 589 w 1198"/>
                  <a:gd name="T17" fmla="*/ 74 h 112"/>
                  <a:gd name="T18" fmla="*/ 605 w 1198"/>
                  <a:gd name="T19" fmla="*/ 76 h 112"/>
                  <a:gd name="T20" fmla="*/ 622 w 1198"/>
                  <a:gd name="T21" fmla="*/ 78 h 112"/>
                  <a:gd name="T22" fmla="*/ 635 w 1198"/>
                  <a:gd name="T23" fmla="*/ 76 h 112"/>
                  <a:gd name="T24" fmla="*/ 648 w 1198"/>
                  <a:gd name="T25" fmla="*/ 74 h 112"/>
                  <a:gd name="T26" fmla="*/ 667 w 1198"/>
                  <a:gd name="T27" fmla="*/ 63 h 112"/>
                  <a:gd name="T28" fmla="*/ 683 w 1198"/>
                  <a:gd name="T29" fmla="*/ 48 h 112"/>
                  <a:gd name="T30" fmla="*/ 692 w 1198"/>
                  <a:gd name="T31" fmla="*/ 32 h 112"/>
                  <a:gd name="T32" fmla="*/ 1198 w 1198"/>
                  <a:gd name="T33" fmla="*/ 21 h 112"/>
                  <a:gd name="T34" fmla="*/ 698 w 1198"/>
                  <a:gd name="T35" fmla="*/ 51 h 112"/>
                  <a:gd name="T36" fmla="*/ 690 w 1198"/>
                  <a:gd name="T37" fmla="*/ 63 h 112"/>
                  <a:gd name="T38" fmla="*/ 679 w 1198"/>
                  <a:gd name="T39" fmla="*/ 80 h 112"/>
                  <a:gd name="T40" fmla="*/ 664 w 1198"/>
                  <a:gd name="T41" fmla="*/ 97 h 112"/>
                  <a:gd name="T42" fmla="*/ 646 w 1198"/>
                  <a:gd name="T43" fmla="*/ 108 h 112"/>
                  <a:gd name="T44" fmla="*/ 633 w 1198"/>
                  <a:gd name="T45" fmla="*/ 110 h 112"/>
                  <a:gd name="T46" fmla="*/ 620 w 1198"/>
                  <a:gd name="T47" fmla="*/ 112 h 112"/>
                  <a:gd name="T48" fmla="*/ 605 w 1198"/>
                  <a:gd name="T49" fmla="*/ 110 h 112"/>
                  <a:gd name="T50" fmla="*/ 589 w 1198"/>
                  <a:gd name="T51" fmla="*/ 108 h 112"/>
                  <a:gd name="T52" fmla="*/ 572 w 1198"/>
                  <a:gd name="T53" fmla="*/ 103 h 112"/>
                  <a:gd name="T54" fmla="*/ 557 w 1198"/>
                  <a:gd name="T55" fmla="*/ 97 h 112"/>
                  <a:gd name="T56" fmla="*/ 542 w 1198"/>
                  <a:gd name="T57" fmla="*/ 91 h 112"/>
                  <a:gd name="T58" fmla="*/ 527 w 1198"/>
                  <a:gd name="T59" fmla="*/ 84 h 112"/>
                  <a:gd name="T60" fmla="*/ 513 w 1198"/>
                  <a:gd name="T61" fmla="*/ 74 h 112"/>
                  <a:gd name="T62" fmla="*/ 494 w 1198"/>
                  <a:gd name="T63" fmla="*/ 59 h 112"/>
                  <a:gd name="T64" fmla="*/ 477 w 1198"/>
                  <a:gd name="T65" fmla="*/ 42 h 112"/>
                  <a:gd name="T66" fmla="*/ 464 w 1198"/>
                  <a:gd name="T67" fmla="*/ 32 h 112"/>
                  <a:gd name="T68" fmla="*/ 0 w 1198"/>
                  <a:gd name="T69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8" h="112">
                    <a:moveTo>
                      <a:pt x="0" y="19"/>
                    </a:moveTo>
                    <a:lnTo>
                      <a:pt x="470" y="19"/>
                    </a:lnTo>
                    <a:lnTo>
                      <a:pt x="472" y="21"/>
                    </a:lnTo>
                    <a:lnTo>
                      <a:pt x="483" y="30"/>
                    </a:lnTo>
                    <a:lnTo>
                      <a:pt x="491" y="36"/>
                    </a:lnTo>
                    <a:lnTo>
                      <a:pt x="502" y="44"/>
                    </a:lnTo>
                    <a:lnTo>
                      <a:pt x="506" y="46"/>
                    </a:lnTo>
                    <a:lnTo>
                      <a:pt x="513" y="49"/>
                    </a:lnTo>
                    <a:lnTo>
                      <a:pt x="521" y="53"/>
                    </a:lnTo>
                    <a:lnTo>
                      <a:pt x="529" y="57"/>
                    </a:lnTo>
                    <a:lnTo>
                      <a:pt x="534" y="59"/>
                    </a:lnTo>
                    <a:lnTo>
                      <a:pt x="542" y="63"/>
                    </a:lnTo>
                    <a:lnTo>
                      <a:pt x="550" y="63"/>
                    </a:lnTo>
                    <a:lnTo>
                      <a:pt x="557" y="67"/>
                    </a:lnTo>
                    <a:lnTo>
                      <a:pt x="565" y="68"/>
                    </a:lnTo>
                    <a:lnTo>
                      <a:pt x="574" y="70"/>
                    </a:lnTo>
                    <a:lnTo>
                      <a:pt x="582" y="72"/>
                    </a:lnTo>
                    <a:lnTo>
                      <a:pt x="589" y="74"/>
                    </a:lnTo>
                    <a:lnTo>
                      <a:pt x="597" y="74"/>
                    </a:lnTo>
                    <a:lnTo>
                      <a:pt x="605" y="76"/>
                    </a:lnTo>
                    <a:lnTo>
                      <a:pt x="612" y="76"/>
                    </a:lnTo>
                    <a:lnTo>
                      <a:pt x="622" y="78"/>
                    </a:lnTo>
                    <a:lnTo>
                      <a:pt x="627" y="76"/>
                    </a:lnTo>
                    <a:lnTo>
                      <a:pt x="635" y="76"/>
                    </a:lnTo>
                    <a:lnTo>
                      <a:pt x="641" y="74"/>
                    </a:lnTo>
                    <a:lnTo>
                      <a:pt x="648" y="74"/>
                    </a:lnTo>
                    <a:lnTo>
                      <a:pt x="660" y="68"/>
                    </a:lnTo>
                    <a:lnTo>
                      <a:pt x="667" y="63"/>
                    </a:lnTo>
                    <a:lnTo>
                      <a:pt x="675" y="55"/>
                    </a:lnTo>
                    <a:lnTo>
                      <a:pt x="683" y="48"/>
                    </a:lnTo>
                    <a:lnTo>
                      <a:pt x="688" y="36"/>
                    </a:lnTo>
                    <a:lnTo>
                      <a:pt x="692" y="32"/>
                    </a:lnTo>
                    <a:lnTo>
                      <a:pt x="1183" y="0"/>
                    </a:lnTo>
                    <a:lnTo>
                      <a:pt x="1198" y="21"/>
                    </a:lnTo>
                    <a:lnTo>
                      <a:pt x="698" y="51"/>
                    </a:lnTo>
                    <a:lnTo>
                      <a:pt x="698" y="51"/>
                    </a:lnTo>
                    <a:lnTo>
                      <a:pt x="694" y="57"/>
                    </a:lnTo>
                    <a:lnTo>
                      <a:pt x="690" y="63"/>
                    </a:lnTo>
                    <a:lnTo>
                      <a:pt x="686" y="72"/>
                    </a:lnTo>
                    <a:lnTo>
                      <a:pt x="679" y="80"/>
                    </a:lnTo>
                    <a:lnTo>
                      <a:pt x="671" y="89"/>
                    </a:lnTo>
                    <a:lnTo>
                      <a:pt x="664" y="97"/>
                    </a:lnTo>
                    <a:lnTo>
                      <a:pt x="652" y="106"/>
                    </a:lnTo>
                    <a:lnTo>
                      <a:pt x="646" y="108"/>
                    </a:lnTo>
                    <a:lnTo>
                      <a:pt x="641" y="108"/>
                    </a:lnTo>
                    <a:lnTo>
                      <a:pt x="633" y="110"/>
                    </a:lnTo>
                    <a:lnTo>
                      <a:pt x="627" y="112"/>
                    </a:lnTo>
                    <a:lnTo>
                      <a:pt x="620" y="112"/>
                    </a:lnTo>
                    <a:lnTo>
                      <a:pt x="612" y="112"/>
                    </a:lnTo>
                    <a:lnTo>
                      <a:pt x="605" y="110"/>
                    </a:lnTo>
                    <a:lnTo>
                      <a:pt x="597" y="110"/>
                    </a:lnTo>
                    <a:lnTo>
                      <a:pt x="589" y="108"/>
                    </a:lnTo>
                    <a:lnTo>
                      <a:pt x="582" y="105"/>
                    </a:lnTo>
                    <a:lnTo>
                      <a:pt x="572" y="103"/>
                    </a:lnTo>
                    <a:lnTo>
                      <a:pt x="565" y="101"/>
                    </a:lnTo>
                    <a:lnTo>
                      <a:pt x="557" y="97"/>
                    </a:lnTo>
                    <a:lnTo>
                      <a:pt x="550" y="95"/>
                    </a:lnTo>
                    <a:lnTo>
                      <a:pt x="542" y="91"/>
                    </a:lnTo>
                    <a:lnTo>
                      <a:pt x="534" y="89"/>
                    </a:lnTo>
                    <a:lnTo>
                      <a:pt x="527" y="84"/>
                    </a:lnTo>
                    <a:lnTo>
                      <a:pt x="519" y="78"/>
                    </a:lnTo>
                    <a:lnTo>
                      <a:pt x="513" y="74"/>
                    </a:lnTo>
                    <a:lnTo>
                      <a:pt x="506" y="70"/>
                    </a:lnTo>
                    <a:lnTo>
                      <a:pt x="494" y="59"/>
                    </a:lnTo>
                    <a:lnTo>
                      <a:pt x="485" y="51"/>
                    </a:lnTo>
                    <a:lnTo>
                      <a:pt x="477" y="42"/>
                    </a:lnTo>
                    <a:lnTo>
                      <a:pt x="470" y="36"/>
                    </a:lnTo>
                    <a:lnTo>
                      <a:pt x="464" y="32"/>
                    </a:lnTo>
                    <a:lnTo>
                      <a:pt x="12" y="44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7" name="Freeform 63"/>
              <p:cNvSpPr>
                <a:spLocks/>
              </p:cNvSpPr>
              <p:nvPr/>
            </p:nvSpPr>
            <p:spPr bwMode="auto">
              <a:xfrm>
                <a:off x="3055" y="3293"/>
                <a:ext cx="292" cy="250"/>
              </a:xfrm>
              <a:custGeom>
                <a:avLst/>
                <a:gdLst>
                  <a:gd name="T0" fmla="*/ 583 w 583"/>
                  <a:gd name="T1" fmla="*/ 0 h 499"/>
                  <a:gd name="T2" fmla="*/ 175 w 583"/>
                  <a:gd name="T3" fmla="*/ 5 h 499"/>
                  <a:gd name="T4" fmla="*/ 0 w 583"/>
                  <a:gd name="T5" fmla="*/ 499 h 499"/>
                  <a:gd name="T6" fmla="*/ 2 w 583"/>
                  <a:gd name="T7" fmla="*/ 498 h 499"/>
                  <a:gd name="T8" fmla="*/ 7 w 583"/>
                  <a:gd name="T9" fmla="*/ 492 h 499"/>
                  <a:gd name="T10" fmla="*/ 13 w 583"/>
                  <a:gd name="T11" fmla="*/ 484 h 499"/>
                  <a:gd name="T12" fmla="*/ 24 w 583"/>
                  <a:gd name="T13" fmla="*/ 473 h 499"/>
                  <a:gd name="T14" fmla="*/ 28 w 583"/>
                  <a:gd name="T15" fmla="*/ 465 h 499"/>
                  <a:gd name="T16" fmla="*/ 36 w 583"/>
                  <a:gd name="T17" fmla="*/ 460 h 499"/>
                  <a:gd name="T18" fmla="*/ 43 w 583"/>
                  <a:gd name="T19" fmla="*/ 452 h 499"/>
                  <a:gd name="T20" fmla="*/ 53 w 583"/>
                  <a:gd name="T21" fmla="*/ 446 h 499"/>
                  <a:gd name="T22" fmla="*/ 61 w 583"/>
                  <a:gd name="T23" fmla="*/ 437 h 499"/>
                  <a:gd name="T24" fmla="*/ 70 w 583"/>
                  <a:gd name="T25" fmla="*/ 427 h 499"/>
                  <a:gd name="T26" fmla="*/ 80 w 583"/>
                  <a:gd name="T27" fmla="*/ 420 h 499"/>
                  <a:gd name="T28" fmla="*/ 91 w 583"/>
                  <a:gd name="T29" fmla="*/ 412 h 499"/>
                  <a:gd name="T30" fmla="*/ 100 w 583"/>
                  <a:gd name="T31" fmla="*/ 403 h 499"/>
                  <a:gd name="T32" fmla="*/ 112 w 583"/>
                  <a:gd name="T33" fmla="*/ 391 h 499"/>
                  <a:gd name="T34" fmla="*/ 123 w 583"/>
                  <a:gd name="T35" fmla="*/ 382 h 499"/>
                  <a:gd name="T36" fmla="*/ 135 w 583"/>
                  <a:gd name="T37" fmla="*/ 372 h 499"/>
                  <a:gd name="T38" fmla="*/ 146 w 583"/>
                  <a:gd name="T39" fmla="*/ 361 h 499"/>
                  <a:gd name="T40" fmla="*/ 158 w 583"/>
                  <a:gd name="T41" fmla="*/ 351 h 499"/>
                  <a:gd name="T42" fmla="*/ 169 w 583"/>
                  <a:gd name="T43" fmla="*/ 342 h 499"/>
                  <a:gd name="T44" fmla="*/ 180 w 583"/>
                  <a:gd name="T45" fmla="*/ 332 h 499"/>
                  <a:gd name="T46" fmla="*/ 192 w 583"/>
                  <a:gd name="T47" fmla="*/ 321 h 499"/>
                  <a:gd name="T48" fmla="*/ 205 w 583"/>
                  <a:gd name="T49" fmla="*/ 311 h 499"/>
                  <a:gd name="T50" fmla="*/ 216 w 583"/>
                  <a:gd name="T51" fmla="*/ 302 h 499"/>
                  <a:gd name="T52" fmla="*/ 230 w 583"/>
                  <a:gd name="T53" fmla="*/ 292 h 499"/>
                  <a:gd name="T54" fmla="*/ 241 w 583"/>
                  <a:gd name="T55" fmla="*/ 283 h 499"/>
                  <a:gd name="T56" fmla="*/ 254 w 583"/>
                  <a:gd name="T57" fmla="*/ 273 h 499"/>
                  <a:gd name="T58" fmla="*/ 266 w 583"/>
                  <a:gd name="T59" fmla="*/ 266 h 499"/>
                  <a:gd name="T60" fmla="*/ 281 w 583"/>
                  <a:gd name="T61" fmla="*/ 258 h 499"/>
                  <a:gd name="T62" fmla="*/ 293 w 583"/>
                  <a:gd name="T63" fmla="*/ 249 h 499"/>
                  <a:gd name="T64" fmla="*/ 304 w 583"/>
                  <a:gd name="T65" fmla="*/ 239 h 499"/>
                  <a:gd name="T66" fmla="*/ 315 w 583"/>
                  <a:gd name="T67" fmla="*/ 231 h 499"/>
                  <a:gd name="T68" fmla="*/ 327 w 583"/>
                  <a:gd name="T69" fmla="*/ 226 h 499"/>
                  <a:gd name="T70" fmla="*/ 336 w 583"/>
                  <a:gd name="T71" fmla="*/ 218 h 499"/>
                  <a:gd name="T72" fmla="*/ 348 w 583"/>
                  <a:gd name="T73" fmla="*/ 212 h 499"/>
                  <a:gd name="T74" fmla="*/ 359 w 583"/>
                  <a:gd name="T75" fmla="*/ 205 h 499"/>
                  <a:gd name="T76" fmla="*/ 370 w 583"/>
                  <a:gd name="T77" fmla="*/ 201 h 499"/>
                  <a:gd name="T78" fmla="*/ 380 w 583"/>
                  <a:gd name="T79" fmla="*/ 193 h 499"/>
                  <a:gd name="T80" fmla="*/ 389 w 583"/>
                  <a:gd name="T81" fmla="*/ 190 h 499"/>
                  <a:gd name="T82" fmla="*/ 401 w 583"/>
                  <a:gd name="T83" fmla="*/ 186 h 499"/>
                  <a:gd name="T84" fmla="*/ 410 w 583"/>
                  <a:gd name="T85" fmla="*/ 182 h 499"/>
                  <a:gd name="T86" fmla="*/ 420 w 583"/>
                  <a:gd name="T87" fmla="*/ 176 h 499"/>
                  <a:gd name="T88" fmla="*/ 429 w 583"/>
                  <a:gd name="T89" fmla="*/ 173 h 499"/>
                  <a:gd name="T90" fmla="*/ 439 w 583"/>
                  <a:gd name="T91" fmla="*/ 169 h 499"/>
                  <a:gd name="T92" fmla="*/ 446 w 583"/>
                  <a:gd name="T93" fmla="*/ 167 h 499"/>
                  <a:gd name="T94" fmla="*/ 454 w 583"/>
                  <a:gd name="T95" fmla="*/ 163 h 499"/>
                  <a:gd name="T96" fmla="*/ 462 w 583"/>
                  <a:gd name="T97" fmla="*/ 159 h 499"/>
                  <a:gd name="T98" fmla="*/ 467 w 583"/>
                  <a:gd name="T99" fmla="*/ 157 h 499"/>
                  <a:gd name="T100" fmla="*/ 475 w 583"/>
                  <a:gd name="T101" fmla="*/ 155 h 499"/>
                  <a:gd name="T102" fmla="*/ 486 w 583"/>
                  <a:gd name="T103" fmla="*/ 150 h 499"/>
                  <a:gd name="T104" fmla="*/ 498 w 583"/>
                  <a:gd name="T105" fmla="*/ 148 h 499"/>
                  <a:gd name="T106" fmla="*/ 504 w 583"/>
                  <a:gd name="T107" fmla="*/ 144 h 499"/>
                  <a:gd name="T108" fmla="*/ 509 w 583"/>
                  <a:gd name="T109" fmla="*/ 144 h 499"/>
                  <a:gd name="T110" fmla="*/ 513 w 583"/>
                  <a:gd name="T111" fmla="*/ 144 h 499"/>
                  <a:gd name="T112" fmla="*/ 517 w 583"/>
                  <a:gd name="T113" fmla="*/ 144 h 499"/>
                  <a:gd name="T114" fmla="*/ 583 w 583"/>
                  <a:gd name="T115" fmla="*/ 0 h 499"/>
                  <a:gd name="T116" fmla="*/ 583 w 583"/>
                  <a:gd name="T117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3" h="499">
                    <a:moveTo>
                      <a:pt x="583" y="0"/>
                    </a:moveTo>
                    <a:lnTo>
                      <a:pt x="175" y="5"/>
                    </a:lnTo>
                    <a:lnTo>
                      <a:pt x="0" y="499"/>
                    </a:lnTo>
                    <a:lnTo>
                      <a:pt x="2" y="498"/>
                    </a:lnTo>
                    <a:lnTo>
                      <a:pt x="7" y="492"/>
                    </a:lnTo>
                    <a:lnTo>
                      <a:pt x="13" y="484"/>
                    </a:lnTo>
                    <a:lnTo>
                      <a:pt x="24" y="473"/>
                    </a:lnTo>
                    <a:lnTo>
                      <a:pt x="28" y="465"/>
                    </a:lnTo>
                    <a:lnTo>
                      <a:pt x="36" y="460"/>
                    </a:lnTo>
                    <a:lnTo>
                      <a:pt x="43" y="452"/>
                    </a:lnTo>
                    <a:lnTo>
                      <a:pt x="53" y="446"/>
                    </a:lnTo>
                    <a:lnTo>
                      <a:pt x="61" y="437"/>
                    </a:lnTo>
                    <a:lnTo>
                      <a:pt x="70" y="427"/>
                    </a:lnTo>
                    <a:lnTo>
                      <a:pt x="80" y="420"/>
                    </a:lnTo>
                    <a:lnTo>
                      <a:pt x="91" y="412"/>
                    </a:lnTo>
                    <a:lnTo>
                      <a:pt x="100" y="403"/>
                    </a:lnTo>
                    <a:lnTo>
                      <a:pt x="112" y="391"/>
                    </a:lnTo>
                    <a:lnTo>
                      <a:pt x="123" y="382"/>
                    </a:lnTo>
                    <a:lnTo>
                      <a:pt x="135" y="372"/>
                    </a:lnTo>
                    <a:lnTo>
                      <a:pt x="146" y="361"/>
                    </a:lnTo>
                    <a:lnTo>
                      <a:pt x="158" y="351"/>
                    </a:lnTo>
                    <a:lnTo>
                      <a:pt x="169" y="342"/>
                    </a:lnTo>
                    <a:lnTo>
                      <a:pt x="180" y="332"/>
                    </a:lnTo>
                    <a:lnTo>
                      <a:pt x="192" y="321"/>
                    </a:lnTo>
                    <a:lnTo>
                      <a:pt x="205" y="311"/>
                    </a:lnTo>
                    <a:lnTo>
                      <a:pt x="216" y="302"/>
                    </a:lnTo>
                    <a:lnTo>
                      <a:pt x="230" y="292"/>
                    </a:lnTo>
                    <a:lnTo>
                      <a:pt x="241" y="283"/>
                    </a:lnTo>
                    <a:lnTo>
                      <a:pt x="254" y="273"/>
                    </a:lnTo>
                    <a:lnTo>
                      <a:pt x="266" y="266"/>
                    </a:lnTo>
                    <a:lnTo>
                      <a:pt x="281" y="258"/>
                    </a:lnTo>
                    <a:lnTo>
                      <a:pt x="293" y="249"/>
                    </a:lnTo>
                    <a:lnTo>
                      <a:pt x="304" y="239"/>
                    </a:lnTo>
                    <a:lnTo>
                      <a:pt x="315" y="231"/>
                    </a:lnTo>
                    <a:lnTo>
                      <a:pt x="327" y="226"/>
                    </a:lnTo>
                    <a:lnTo>
                      <a:pt x="336" y="218"/>
                    </a:lnTo>
                    <a:lnTo>
                      <a:pt x="348" y="212"/>
                    </a:lnTo>
                    <a:lnTo>
                      <a:pt x="359" y="205"/>
                    </a:lnTo>
                    <a:lnTo>
                      <a:pt x="370" y="201"/>
                    </a:lnTo>
                    <a:lnTo>
                      <a:pt x="380" y="193"/>
                    </a:lnTo>
                    <a:lnTo>
                      <a:pt x="389" y="190"/>
                    </a:lnTo>
                    <a:lnTo>
                      <a:pt x="401" y="186"/>
                    </a:lnTo>
                    <a:lnTo>
                      <a:pt x="410" y="182"/>
                    </a:lnTo>
                    <a:lnTo>
                      <a:pt x="420" y="176"/>
                    </a:lnTo>
                    <a:lnTo>
                      <a:pt x="429" y="173"/>
                    </a:lnTo>
                    <a:lnTo>
                      <a:pt x="439" y="169"/>
                    </a:lnTo>
                    <a:lnTo>
                      <a:pt x="446" y="167"/>
                    </a:lnTo>
                    <a:lnTo>
                      <a:pt x="454" y="163"/>
                    </a:lnTo>
                    <a:lnTo>
                      <a:pt x="462" y="159"/>
                    </a:lnTo>
                    <a:lnTo>
                      <a:pt x="467" y="157"/>
                    </a:lnTo>
                    <a:lnTo>
                      <a:pt x="475" y="155"/>
                    </a:lnTo>
                    <a:lnTo>
                      <a:pt x="486" y="150"/>
                    </a:lnTo>
                    <a:lnTo>
                      <a:pt x="498" y="148"/>
                    </a:lnTo>
                    <a:lnTo>
                      <a:pt x="504" y="144"/>
                    </a:lnTo>
                    <a:lnTo>
                      <a:pt x="509" y="144"/>
                    </a:lnTo>
                    <a:lnTo>
                      <a:pt x="513" y="144"/>
                    </a:lnTo>
                    <a:lnTo>
                      <a:pt x="517" y="144"/>
                    </a:lnTo>
                    <a:lnTo>
                      <a:pt x="583" y="0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8" name="Freeform 64"/>
              <p:cNvSpPr>
                <a:spLocks/>
              </p:cNvSpPr>
              <p:nvPr/>
            </p:nvSpPr>
            <p:spPr bwMode="auto">
              <a:xfrm>
                <a:off x="3386" y="3328"/>
                <a:ext cx="80" cy="72"/>
              </a:xfrm>
              <a:custGeom>
                <a:avLst/>
                <a:gdLst>
                  <a:gd name="T0" fmla="*/ 36 w 160"/>
                  <a:gd name="T1" fmla="*/ 0 h 142"/>
                  <a:gd name="T2" fmla="*/ 84 w 160"/>
                  <a:gd name="T3" fmla="*/ 17 h 142"/>
                  <a:gd name="T4" fmla="*/ 160 w 160"/>
                  <a:gd name="T5" fmla="*/ 17 h 142"/>
                  <a:gd name="T6" fmla="*/ 107 w 160"/>
                  <a:gd name="T7" fmla="*/ 122 h 142"/>
                  <a:gd name="T8" fmla="*/ 101 w 160"/>
                  <a:gd name="T9" fmla="*/ 123 h 142"/>
                  <a:gd name="T10" fmla="*/ 92 w 160"/>
                  <a:gd name="T11" fmla="*/ 133 h 142"/>
                  <a:gd name="T12" fmla="*/ 82 w 160"/>
                  <a:gd name="T13" fmla="*/ 137 h 142"/>
                  <a:gd name="T14" fmla="*/ 74 w 160"/>
                  <a:gd name="T15" fmla="*/ 141 h 142"/>
                  <a:gd name="T16" fmla="*/ 67 w 160"/>
                  <a:gd name="T17" fmla="*/ 142 h 142"/>
                  <a:gd name="T18" fmla="*/ 57 w 160"/>
                  <a:gd name="T19" fmla="*/ 142 h 142"/>
                  <a:gd name="T20" fmla="*/ 46 w 160"/>
                  <a:gd name="T21" fmla="*/ 139 h 142"/>
                  <a:gd name="T22" fmla="*/ 36 w 160"/>
                  <a:gd name="T23" fmla="*/ 135 h 142"/>
                  <a:gd name="T24" fmla="*/ 25 w 160"/>
                  <a:gd name="T25" fmla="*/ 127 h 142"/>
                  <a:gd name="T26" fmla="*/ 17 w 160"/>
                  <a:gd name="T27" fmla="*/ 122 h 142"/>
                  <a:gd name="T28" fmla="*/ 10 w 160"/>
                  <a:gd name="T29" fmla="*/ 114 h 142"/>
                  <a:gd name="T30" fmla="*/ 4 w 160"/>
                  <a:gd name="T31" fmla="*/ 108 h 142"/>
                  <a:gd name="T32" fmla="*/ 0 w 160"/>
                  <a:gd name="T33" fmla="*/ 106 h 142"/>
                  <a:gd name="T34" fmla="*/ 36 w 160"/>
                  <a:gd name="T35" fmla="*/ 0 h 142"/>
                  <a:gd name="T36" fmla="*/ 36 w 160"/>
                  <a:gd name="T3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142">
                    <a:moveTo>
                      <a:pt x="36" y="0"/>
                    </a:moveTo>
                    <a:lnTo>
                      <a:pt x="84" y="17"/>
                    </a:lnTo>
                    <a:lnTo>
                      <a:pt x="160" y="17"/>
                    </a:lnTo>
                    <a:lnTo>
                      <a:pt x="107" y="122"/>
                    </a:lnTo>
                    <a:lnTo>
                      <a:pt x="101" y="123"/>
                    </a:lnTo>
                    <a:lnTo>
                      <a:pt x="92" y="133"/>
                    </a:lnTo>
                    <a:lnTo>
                      <a:pt x="82" y="137"/>
                    </a:lnTo>
                    <a:lnTo>
                      <a:pt x="74" y="141"/>
                    </a:lnTo>
                    <a:lnTo>
                      <a:pt x="67" y="142"/>
                    </a:lnTo>
                    <a:lnTo>
                      <a:pt x="57" y="142"/>
                    </a:lnTo>
                    <a:lnTo>
                      <a:pt x="46" y="139"/>
                    </a:lnTo>
                    <a:lnTo>
                      <a:pt x="36" y="135"/>
                    </a:lnTo>
                    <a:lnTo>
                      <a:pt x="25" y="127"/>
                    </a:lnTo>
                    <a:lnTo>
                      <a:pt x="17" y="122"/>
                    </a:lnTo>
                    <a:lnTo>
                      <a:pt x="10" y="114"/>
                    </a:lnTo>
                    <a:lnTo>
                      <a:pt x="4" y="108"/>
                    </a:lnTo>
                    <a:lnTo>
                      <a:pt x="0" y="10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9" name="Freeform 65"/>
              <p:cNvSpPr>
                <a:spLocks/>
              </p:cNvSpPr>
              <p:nvPr/>
            </p:nvSpPr>
            <p:spPr bwMode="auto">
              <a:xfrm>
                <a:off x="3503" y="3295"/>
                <a:ext cx="215" cy="109"/>
              </a:xfrm>
              <a:custGeom>
                <a:avLst/>
                <a:gdLst>
                  <a:gd name="T0" fmla="*/ 0 w 430"/>
                  <a:gd name="T1" fmla="*/ 21 h 217"/>
                  <a:gd name="T2" fmla="*/ 430 w 430"/>
                  <a:gd name="T3" fmla="*/ 0 h 217"/>
                  <a:gd name="T4" fmla="*/ 325 w 430"/>
                  <a:gd name="T5" fmla="*/ 217 h 217"/>
                  <a:gd name="T6" fmla="*/ 323 w 430"/>
                  <a:gd name="T7" fmla="*/ 215 h 217"/>
                  <a:gd name="T8" fmla="*/ 321 w 430"/>
                  <a:gd name="T9" fmla="*/ 213 h 217"/>
                  <a:gd name="T10" fmla="*/ 316 w 430"/>
                  <a:gd name="T11" fmla="*/ 208 h 217"/>
                  <a:gd name="T12" fmla="*/ 310 w 430"/>
                  <a:gd name="T13" fmla="*/ 204 h 217"/>
                  <a:gd name="T14" fmla="*/ 301 w 430"/>
                  <a:gd name="T15" fmla="*/ 196 h 217"/>
                  <a:gd name="T16" fmla="*/ 291 w 430"/>
                  <a:gd name="T17" fmla="*/ 190 h 217"/>
                  <a:gd name="T18" fmla="*/ 280 w 430"/>
                  <a:gd name="T19" fmla="*/ 181 h 217"/>
                  <a:gd name="T20" fmla="*/ 268 w 430"/>
                  <a:gd name="T21" fmla="*/ 173 h 217"/>
                  <a:gd name="T22" fmla="*/ 255 w 430"/>
                  <a:gd name="T23" fmla="*/ 164 h 217"/>
                  <a:gd name="T24" fmla="*/ 242 w 430"/>
                  <a:gd name="T25" fmla="*/ 154 h 217"/>
                  <a:gd name="T26" fmla="*/ 234 w 430"/>
                  <a:gd name="T27" fmla="*/ 149 h 217"/>
                  <a:gd name="T28" fmla="*/ 226 w 430"/>
                  <a:gd name="T29" fmla="*/ 145 h 217"/>
                  <a:gd name="T30" fmla="*/ 219 w 430"/>
                  <a:gd name="T31" fmla="*/ 139 h 217"/>
                  <a:gd name="T32" fmla="*/ 213 w 430"/>
                  <a:gd name="T33" fmla="*/ 135 h 217"/>
                  <a:gd name="T34" fmla="*/ 205 w 430"/>
                  <a:gd name="T35" fmla="*/ 130 h 217"/>
                  <a:gd name="T36" fmla="*/ 198 w 430"/>
                  <a:gd name="T37" fmla="*/ 124 h 217"/>
                  <a:gd name="T38" fmla="*/ 190 w 430"/>
                  <a:gd name="T39" fmla="*/ 120 h 217"/>
                  <a:gd name="T40" fmla="*/ 183 w 430"/>
                  <a:gd name="T41" fmla="*/ 116 h 217"/>
                  <a:gd name="T42" fmla="*/ 175 w 430"/>
                  <a:gd name="T43" fmla="*/ 111 h 217"/>
                  <a:gd name="T44" fmla="*/ 167 w 430"/>
                  <a:gd name="T45" fmla="*/ 105 h 217"/>
                  <a:gd name="T46" fmla="*/ 160 w 430"/>
                  <a:gd name="T47" fmla="*/ 101 h 217"/>
                  <a:gd name="T48" fmla="*/ 152 w 430"/>
                  <a:gd name="T49" fmla="*/ 97 h 217"/>
                  <a:gd name="T50" fmla="*/ 145 w 430"/>
                  <a:gd name="T51" fmla="*/ 94 h 217"/>
                  <a:gd name="T52" fmla="*/ 137 w 430"/>
                  <a:gd name="T53" fmla="*/ 88 h 217"/>
                  <a:gd name="T54" fmla="*/ 129 w 430"/>
                  <a:gd name="T55" fmla="*/ 84 h 217"/>
                  <a:gd name="T56" fmla="*/ 122 w 430"/>
                  <a:gd name="T57" fmla="*/ 80 h 217"/>
                  <a:gd name="T58" fmla="*/ 114 w 430"/>
                  <a:gd name="T59" fmla="*/ 76 h 217"/>
                  <a:gd name="T60" fmla="*/ 107 w 430"/>
                  <a:gd name="T61" fmla="*/ 73 h 217"/>
                  <a:gd name="T62" fmla="*/ 99 w 430"/>
                  <a:gd name="T63" fmla="*/ 69 h 217"/>
                  <a:gd name="T64" fmla="*/ 93 w 430"/>
                  <a:gd name="T65" fmla="*/ 65 h 217"/>
                  <a:gd name="T66" fmla="*/ 80 w 430"/>
                  <a:gd name="T67" fmla="*/ 57 h 217"/>
                  <a:gd name="T68" fmla="*/ 67 w 430"/>
                  <a:gd name="T69" fmla="*/ 52 h 217"/>
                  <a:gd name="T70" fmla="*/ 55 w 430"/>
                  <a:gd name="T71" fmla="*/ 44 h 217"/>
                  <a:gd name="T72" fmla="*/ 46 w 430"/>
                  <a:gd name="T73" fmla="*/ 40 h 217"/>
                  <a:gd name="T74" fmla="*/ 34 w 430"/>
                  <a:gd name="T75" fmla="*/ 37 h 217"/>
                  <a:gd name="T76" fmla="*/ 27 w 430"/>
                  <a:gd name="T77" fmla="*/ 33 h 217"/>
                  <a:gd name="T78" fmla="*/ 17 w 430"/>
                  <a:gd name="T79" fmla="*/ 29 h 217"/>
                  <a:gd name="T80" fmla="*/ 12 w 430"/>
                  <a:gd name="T81" fmla="*/ 25 h 217"/>
                  <a:gd name="T82" fmla="*/ 2 w 430"/>
                  <a:gd name="T83" fmla="*/ 21 h 217"/>
                  <a:gd name="T84" fmla="*/ 0 w 430"/>
                  <a:gd name="T85" fmla="*/ 21 h 217"/>
                  <a:gd name="T86" fmla="*/ 0 w 430"/>
                  <a:gd name="T87" fmla="*/ 2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0" h="217">
                    <a:moveTo>
                      <a:pt x="0" y="21"/>
                    </a:moveTo>
                    <a:lnTo>
                      <a:pt x="430" y="0"/>
                    </a:lnTo>
                    <a:lnTo>
                      <a:pt x="325" y="217"/>
                    </a:lnTo>
                    <a:lnTo>
                      <a:pt x="323" y="215"/>
                    </a:lnTo>
                    <a:lnTo>
                      <a:pt x="321" y="213"/>
                    </a:lnTo>
                    <a:lnTo>
                      <a:pt x="316" y="208"/>
                    </a:lnTo>
                    <a:lnTo>
                      <a:pt x="310" y="204"/>
                    </a:lnTo>
                    <a:lnTo>
                      <a:pt x="301" y="196"/>
                    </a:lnTo>
                    <a:lnTo>
                      <a:pt x="291" y="190"/>
                    </a:lnTo>
                    <a:lnTo>
                      <a:pt x="280" y="181"/>
                    </a:lnTo>
                    <a:lnTo>
                      <a:pt x="268" y="173"/>
                    </a:lnTo>
                    <a:lnTo>
                      <a:pt x="255" y="164"/>
                    </a:lnTo>
                    <a:lnTo>
                      <a:pt x="242" y="154"/>
                    </a:lnTo>
                    <a:lnTo>
                      <a:pt x="234" y="149"/>
                    </a:lnTo>
                    <a:lnTo>
                      <a:pt x="226" y="145"/>
                    </a:lnTo>
                    <a:lnTo>
                      <a:pt x="219" y="139"/>
                    </a:lnTo>
                    <a:lnTo>
                      <a:pt x="213" y="135"/>
                    </a:lnTo>
                    <a:lnTo>
                      <a:pt x="205" y="130"/>
                    </a:lnTo>
                    <a:lnTo>
                      <a:pt x="198" y="124"/>
                    </a:lnTo>
                    <a:lnTo>
                      <a:pt x="190" y="120"/>
                    </a:lnTo>
                    <a:lnTo>
                      <a:pt x="183" y="116"/>
                    </a:lnTo>
                    <a:lnTo>
                      <a:pt x="175" y="111"/>
                    </a:lnTo>
                    <a:lnTo>
                      <a:pt x="167" y="105"/>
                    </a:lnTo>
                    <a:lnTo>
                      <a:pt x="160" y="101"/>
                    </a:lnTo>
                    <a:lnTo>
                      <a:pt x="152" y="97"/>
                    </a:lnTo>
                    <a:lnTo>
                      <a:pt x="145" y="94"/>
                    </a:lnTo>
                    <a:lnTo>
                      <a:pt x="137" y="88"/>
                    </a:lnTo>
                    <a:lnTo>
                      <a:pt x="129" y="84"/>
                    </a:lnTo>
                    <a:lnTo>
                      <a:pt x="122" y="80"/>
                    </a:lnTo>
                    <a:lnTo>
                      <a:pt x="114" y="76"/>
                    </a:lnTo>
                    <a:lnTo>
                      <a:pt x="107" y="73"/>
                    </a:lnTo>
                    <a:lnTo>
                      <a:pt x="99" y="69"/>
                    </a:lnTo>
                    <a:lnTo>
                      <a:pt x="93" y="65"/>
                    </a:lnTo>
                    <a:lnTo>
                      <a:pt x="80" y="57"/>
                    </a:lnTo>
                    <a:lnTo>
                      <a:pt x="67" y="52"/>
                    </a:lnTo>
                    <a:lnTo>
                      <a:pt x="55" y="44"/>
                    </a:lnTo>
                    <a:lnTo>
                      <a:pt x="46" y="40"/>
                    </a:lnTo>
                    <a:lnTo>
                      <a:pt x="34" y="37"/>
                    </a:lnTo>
                    <a:lnTo>
                      <a:pt x="27" y="33"/>
                    </a:lnTo>
                    <a:lnTo>
                      <a:pt x="17" y="29"/>
                    </a:lnTo>
                    <a:lnTo>
                      <a:pt x="12" y="25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0" name="Freeform 66"/>
              <p:cNvSpPr>
                <a:spLocks/>
              </p:cNvSpPr>
              <p:nvPr/>
            </p:nvSpPr>
            <p:spPr bwMode="auto">
              <a:xfrm>
                <a:off x="3083" y="2966"/>
                <a:ext cx="79" cy="60"/>
              </a:xfrm>
              <a:custGeom>
                <a:avLst/>
                <a:gdLst>
                  <a:gd name="T0" fmla="*/ 0 w 158"/>
                  <a:gd name="T1" fmla="*/ 36 h 120"/>
                  <a:gd name="T2" fmla="*/ 135 w 158"/>
                  <a:gd name="T3" fmla="*/ 68 h 120"/>
                  <a:gd name="T4" fmla="*/ 129 w 158"/>
                  <a:gd name="T5" fmla="*/ 11 h 120"/>
                  <a:gd name="T6" fmla="*/ 135 w 158"/>
                  <a:gd name="T7" fmla="*/ 0 h 120"/>
                  <a:gd name="T8" fmla="*/ 158 w 158"/>
                  <a:gd name="T9" fmla="*/ 83 h 120"/>
                  <a:gd name="T10" fmla="*/ 144 w 158"/>
                  <a:gd name="T11" fmla="*/ 97 h 120"/>
                  <a:gd name="T12" fmla="*/ 116 w 158"/>
                  <a:gd name="T13" fmla="*/ 120 h 120"/>
                  <a:gd name="T14" fmla="*/ 34 w 158"/>
                  <a:gd name="T15" fmla="*/ 114 h 120"/>
                  <a:gd name="T16" fmla="*/ 7 w 158"/>
                  <a:gd name="T17" fmla="*/ 91 h 120"/>
                  <a:gd name="T18" fmla="*/ 0 w 158"/>
                  <a:gd name="T19" fmla="*/ 36 h 120"/>
                  <a:gd name="T20" fmla="*/ 0 w 158"/>
                  <a:gd name="T21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120">
                    <a:moveTo>
                      <a:pt x="0" y="36"/>
                    </a:moveTo>
                    <a:lnTo>
                      <a:pt x="135" y="68"/>
                    </a:lnTo>
                    <a:lnTo>
                      <a:pt x="129" y="11"/>
                    </a:lnTo>
                    <a:lnTo>
                      <a:pt x="135" y="0"/>
                    </a:lnTo>
                    <a:lnTo>
                      <a:pt x="158" y="83"/>
                    </a:lnTo>
                    <a:lnTo>
                      <a:pt x="144" y="97"/>
                    </a:lnTo>
                    <a:lnTo>
                      <a:pt x="116" y="120"/>
                    </a:lnTo>
                    <a:lnTo>
                      <a:pt x="34" y="114"/>
                    </a:lnTo>
                    <a:lnTo>
                      <a:pt x="7" y="9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1" name="Freeform 67"/>
              <p:cNvSpPr>
                <a:spLocks/>
              </p:cNvSpPr>
              <p:nvPr/>
            </p:nvSpPr>
            <p:spPr bwMode="auto">
              <a:xfrm>
                <a:off x="3093" y="2993"/>
                <a:ext cx="57" cy="28"/>
              </a:xfrm>
              <a:custGeom>
                <a:avLst/>
                <a:gdLst>
                  <a:gd name="T0" fmla="*/ 0 w 114"/>
                  <a:gd name="T1" fmla="*/ 0 h 55"/>
                  <a:gd name="T2" fmla="*/ 114 w 114"/>
                  <a:gd name="T3" fmla="*/ 34 h 55"/>
                  <a:gd name="T4" fmla="*/ 72 w 114"/>
                  <a:gd name="T5" fmla="*/ 55 h 55"/>
                  <a:gd name="T6" fmla="*/ 23 w 114"/>
                  <a:gd name="T7" fmla="*/ 53 h 55"/>
                  <a:gd name="T8" fmla="*/ 0 w 114"/>
                  <a:gd name="T9" fmla="*/ 30 h 55"/>
                  <a:gd name="T10" fmla="*/ 0 w 114"/>
                  <a:gd name="T11" fmla="*/ 0 h 55"/>
                  <a:gd name="T12" fmla="*/ 0 w 114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5">
                    <a:moveTo>
                      <a:pt x="0" y="0"/>
                    </a:moveTo>
                    <a:lnTo>
                      <a:pt x="114" y="34"/>
                    </a:lnTo>
                    <a:lnTo>
                      <a:pt x="72" y="55"/>
                    </a:lnTo>
                    <a:lnTo>
                      <a:pt x="23" y="53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2" name="Freeform 68"/>
              <p:cNvSpPr>
                <a:spLocks/>
              </p:cNvSpPr>
              <p:nvPr/>
            </p:nvSpPr>
            <p:spPr bwMode="auto">
              <a:xfrm>
                <a:off x="3092" y="2998"/>
                <a:ext cx="36" cy="24"/>
              </a:xfrm>
              <a:custGeom>
                <a:avLst/>
                <a:gdLst>
                  <a:gd name="T0" fmla="*/ 70 w 70"/>
                  <a:gd name="T1" fmla="*/ 45 h 47"/>
                  <a:gd name="T2" fmla="*/ 65 w 70"/>
                  <a:gd name="T3" fmla="*/ 20 h 47"/>
                  <a:gd name="T4" fmla="*/ 0 w 70"/>
                  <a:gd name="T5" fmla="*/ 0 h 47"/>
                  <a:gd name="T6" fmla="*/ 0 w 70"/>
                  <a:gd name="T7" fmla="*/ 19 h 47"/>
                  <a:gd name="T8" fmla="*/ 25 w 70"/>
                  <a:gd name="T9" fmla="*/ 47 h 47"/>
                  <a:gd name="T10" fmla="*/ 70 w 70"/>
                  <a:gd name="T11" fmla="*/ 45 h 47"/>
                  <a:gd name="T12" fmla="*/ 70 w 70"/>
                  <a:gd name="T13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47">
                    <a:moveTo>
                      <a:pt x="70" y="45"/>
                    </a:moveTo>
                    <a:lnTo>
                      <a:pt x="65" y="2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5" y="47"/>
                    </a:lnTo>
                    <a:lnTo>
                      <a:pt x="70" y="45"/>
                    </a:lnTo>
                    <a:lnTo>
                      <a:pt x="70" y="45"/>
                    </a:lnTo>
                    <a:close/>
                  </a:path>
                </a:pathLst>
              </a:custGeom>
              <a:solidFill>
                <a:srgbClr val="7DB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3" name="Freeform 69"/>
              <p:cNvSpPr>
                <a:spLocks/>
              </p:cNvSpPr>
              <p:nvPr/>
            </p:nvSpPr>
            <p:spPr bwMode="auto">
              <a:xfrm>
                <a:off x="2980" y="2932"/>
                <a:ext cx="86" cy="51"/>
              </a:xfrm>
              <a:custGeom>
                <a:avLst/>
                <a:gdLst>
                  <a:gd name="T0" fmla="*/ 0 w 171"/>
                  <a:gd name="T1" fmla="*/ 16 h 101"/>
                  <a:gd name="T2" fmla="*/ 78 w 171"/>
                  <a:gd name="T3" fmla="*/ 0 h 101"/>
                  <a:gd name="T4" fmla="*/ 123 w 171"/>
                  <a:gd name="T5" fmla="*/ 21 h 101"/>
                  <a:gd name="T6" fmla="*/ 171 w 171"/>
                  <a:gd name="T7" fmla="*/ 21 h 101"/>
                  <a:gd name="T8" fmla="*/ 154 w 171"/>
                  <a:gd name="T9" fmla="*/ 101 h 101"/>
                  <a:gd name="T10" fmla="*/ 123 w 171"/>
                  <a:gd name="T11" fmla="*/ 101 h 101"/>
                  <a:gd name="T12" fmla="*/ 116 w 171"/>
                  <a:gd name="T13" fmla="*/ 33 h 101"/>
                  <a:gd name="T14" fmla="*/ 72 w 171"/>
                  <a:gd name="T15" fmla="*/ 23 h 101"/>
                  <a:gd name="T16" fmla="*/ 51 w 171"/>
                  <a:gd name="T17" fmla="*/ 50 h 101"/>
                  <a:gd name="T18" fmla="*/ 32 w 171"/>
                  <a:gd name="T19" fmla="*/ 61 h 101"/>
                  <a:gd name="T20" fmla="*/ 1 w 171"/>
                  <a:gd name="T21" fmla="*/ 40 h 101"/>
                  <a:gd name="T22" fmla="*/ 0 w 171"/>
                  <a:gd name="T23" fmla="*/ 16 h 101"/>
                  <a:gd name="T24" fmla="*/ 0 w 171"/>
                  <a:gd name="T25" fmla="*/ 1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101">
                    <a:moveTo>
                      <a:pt x="0" y="16"/>
                    </a:moveTo>
                    <a:lnTo>
                      <a:pt x="78" y="0"/>
                    </a:lnTo>
                    <a:lnTo>
                      <a:pt x="123" y="21"/>
                    </a:lnTo>
                    <a:lnTo>
                      <a:pt x="171" y="21"/>
                    </a:lnTo>
                    <a:lnTo>
                      <a:pt x="154" y="101"/>
                    </a:lnTo>
                    <a:lnTo>
                      <a:pt x="123" y="101"/>
                    </a:lnTo>
                    <a:lnTo>
                      <a:pt x="116" y="33"/>
                    </a:lnTo>
                    <a:lnTo>
                      <a:pt x="72" y="23"/>
                    </a:lnTo>
                    <a:lnTo>
                      <a:pt x="51" y="50"/>
                    </a:lnTo>
                    <a:lnTo>
                      <a:pt x="32" y="61"/>
                    </a:lnTo>
                    <a:lnTo>
                      <a:pt x="1" y="4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4" name="Freeform 70"/>
              <p:cNvSpPr>
                <a:spLocks/>
              </p:cNvSpPr>
              <p:nvPr/>
            </p:nvSpPr>
            <p:spPr bwMode="auto">
              <a:xfrm>
                <a:off x="2996" y="2935"/>
                <a:ext cx="52" cy="25"/>
              </a:xfrm>
              <a:custGeom>
                <a:avLst/>
                <a:gdLst>
                  <a:gd name="T0" fmla="*/ 0 w 103"/>
                  <a:gd name="T1" fmla="*/ 29 h 49"/>
                  <a:gd name="T2" fmla="*/ 4 w 103"/>
                  <a:gd name="T3" fmla="*/ 25 h 49"/>
                  <a:gd name="T4" fmla="*/ 15 w 103"/>
                  <a:gd name="T5" fmla="*/ 15 h 49"/>
                  <a:gd name="T6" fmla="*/ 23 w 103"/>
                  <a:gd name="T7" fmla="*/ 8 h 49"/>
                  <a:gd name="T8" fmla="*/ 30 w 103"/>
                  <a:gd name="T9" fmla="*/ 4 h 49"/>
                  <a:gd name="T10" fmla="*/ 40 w 103"/>
                  <a:gd name="T11" fmla="*/ 0 h 49"/>
                  <a:gd name="T12" fmla="*/ 49 w 103"/>
                  <a:gd name="T13" fmla="*/ 0 h 49"/>
                  <a:gd name="T14" fmla="*/ 59 w 103"/>
                  <a:gd name="T15" fmla="*/ 2 h 49"/>
                  <a:gd name="T16" fmla="*/ 68 w 103"/>
                  <a:gd name="T17" fmla="*/ 6 h 49"/>
                  <a:gd name="T18" fmla="*/ 76 w 103"/>
                  <a:gd name="T19" fmla="*/ 10 h 49"/>
                  <a:gd name="T20" fmla="*/ 85 w 103"/>
                  <a:gd name="T21" fmla="*/ 17 h 49"/>
                  <a:gd name="T22" fmla="*/ 97 w 103"/>
                  <a:gd name="T23" fmla="*/ 27 h 49"/>
                  <a:gd name="T24" fmla="*/ 103 w 103"/>
                  <a:gd name="T25" fmla="*/ 32 h 49"/>
                  <a:gd name="T26" fmla="*/ 76 w 103"/>
                  <a:gd name="T27" fmla="*/ 32 h 49"/>
                  <a:gd name="T28" fmla="*/ 65 w 103"/>
                  <a:gd name="T29" fmla="*/ 49 h 49"/>
                  <a:gd name="T30" fmla="*/ 44 w 103"/>
                  <a:gd name="T31" fmla="*/ 49 h 49"/>
                  <a:gd name="T32" fmla="*/ 44 w 103"/>
                  <a:gd name="T33" fmla="*/ 29 h 49"/>
                  <a:gd name="T34" fmla="*/ 0 w 103"/>
                  <a:gd name="T35" fmla="*/ 29 h 49"/>
                  <a:gd name="T36" fmla="*/ 0 w 103"/>
                  <a:gd name="T37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49">
                    <a:moveTo>
                      <a:pt x="0" y="29"/>
                    </a:moveTo>
                    <a:lnTo>
                      <a:pt x="4" y="25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59" y="2"/>
                    </a:lnTo>
                    <a:lnTo>
                      <a:pt x="68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103" y="32"/>
                    </a:lnTo>
                    <a:lnTo>
                      <a:pt x="76" y="32"/>
                    </a:lnTo>
                    <a:lnTo>
                      <a:pt x="65" y="49"/>
                    </a:lnTo>
                    <a:lnTo>
                      <a:pt x="44" y="49"/>
                    </a:lnTo>
                    <a:lnTo>
                      <a:pt x="44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5" name="Freeform 71"/>
              <p:cNvSpPr>
                <a:spLocks/>
              </p:cNvSpPr>
              <p:nvPr/>
            </p:nvSpPr>
            <p:spPr bwMode="auto">
              <a:xfrm>
                <a:off x="3100" y="2953"/>
                <a:ext cx="32" cy="23"/>
              </a:xfrm>
              <a:custGeom>
                <a:avLst/>
                <a:gdLst>
                  <a:gd name="T0" fmla="*/ 0 w 65"/>
                  <a:gd name="T1" fmla="*/ 2 h 46"/>
                  <a:gd name="T2" fmla="*/ 38 w 65"/>
                  <a:gd name="T3" fmla="*/ 0 h 46"/>
                  <a:gd name="T4" fmla="*/ 65 w 65"/>
                  <a:gd name="T5" fmla="*/ 25 h 46"/>
                  <a:gd name="T6" fmla="*/ 48 w 65"/>
                  <a:gd name="T7" fmla="*/ 46 h 46"/>
                  <a:gd name="T8" fmla="*/ 21 w 65"/>
                  <a:gd name="T9" fmla="*/ 40 h 46"/>
                  <a:gd name="T10" fmla="*/ 27 w 65"/>
                  <a:gd name="T11" fmla="*/ 19 h 46"/>
                  <a:gd name="T12" fmla="*/ 0 w 65"/>
                  <a:gd name="T13" fmla="*/ 2 h 46"/>
                  <a:gd name="T14" fmla="*/ 0 w 65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46">
                    <a:moveTo>
                      <a:pt x="0" y="2"/>
                    </a:moveTo>
                    <a:lnTo>
                      <a:pt x="38" y="0"/>
                    </a:lnTo>
                    <a:lnTo>
                      <a:pt x="65" y="25"/>
                    </a:lnTo>
                    <a:lnTo>
                      <a:pt x="48" y="46"/>
                    </a:lnTo>
                    <a:lnTo>
                      <a:pt x="21" y="40"/>
                    </a:lnTo>
                    <a:lnTo>
                      <a:pt x="27" y="19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6" name="Freeform 72"/>
              <p:cNvSpPr>
                <a:spLocks/>
              </p:cNvSpPr>
              <p:nvPr/>
            </p:nvSpPr>
            <p:spPr bwMode="auto">
              <a:xfrm>
                <a:off x="2943" y="2920"/>
                <a:ext cx="116" cy="84"/>
              </a:xfrm>
              <a:custGeom>
                <a:avLst/>
                <a:gdLst>
                  <a:gd name="T0" fmla="*/ 0 w 232"/>
                  <a:gd name="T1" fmla="*/ 0 h 169"/>
                  <a:gd name="T2" fmla="*/ 76 w 232"/>
                  <a:gd name="T3" fmla="*/ 91 h 169"/>
                  <a:gd name="T4" fmla="*/ 232 w 232"/>
                  <a:gd name="T5" fmla="*/ 123 h 169"/>
                  <a:gd name="T6" fmla="*/ 221 w 232"/>
                  <a:gd name="T7" fmla="*/ 138 h 169"/>
                  <a:gd name="T8" fmla="*/ 160 w 232"/>
                  <a:gd name="T9" fmla="*/ 169 h 169"/>
                  <a:gd name="T10" fmla="*/ 94 w 232"/>
                  <a:gd name="T11" fmla="*/ 161 h 169"/>
                  <a:gd name="T12" fmla="*/ 76 w 232"/>
                  <a:gd name="T13" fmla="*/ 106 h 169"/>
                  <a:gd name="T14" fmla="*/ 33 w 232"/>
                  <a:gd name="T15" fmla="*/ 68 h 169"/>
                  <a:gd name="T16" fmla="*/ 33 w 232"/>
                  <a:gd name="T17" fmla="*/ 51 h 169"/>
                  <a:gd name="T18" fmla="*/ 0 w 232"/>
                  <a:gd name="T19" fmla="*/ 15 h 169"/>
                  <a:gd name="T20" fmla="*/ 0 w 232"/>
                  <a:gd name="T21" fmla="*/ 0 h 169"/>
                  <a:gd name="T22" fmla="*/ 0 w 232"/>
                  <a:gd name="T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" h="169">
                    <a:moveTo>
                      <a:pt x="0" y="0"/>
                    </a:moveTo>
                    <a:lnTo>
                      <a:pt x="76" y="91"/>
                    </a:lnTo>
                    <a:lnTo>
                      <a:pt x="232" y="123"/>
                    </a:lnTo>
                    <a:lnTo>
                      <a:pt x="221" y="138"/>
                    </a:lnTo>
                    <a:lnTo>
                      <a:pt x="160" y="169"/>
                    </a:lnTo>
                    <a:lnTo>
                      <a:pt x="94" y="161"/>
                    </a:lnTo>
                    <a:lnTo>
                      <a:pt x="76" y="106"/>
                    </a:lnTo>
                    <a:lnTo>
                      <a:pt x="33" y="68"/>
                    </a:lnTo>
                    <a:lnTo>
                      <a:pt x="33" y="5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7" name="Freeform 73"/>
              <p:cNvSpPr>
                <a:spLocks/>
              </p:cNvSpPr>
              <p:nvPr/>
            </p:nvSpPr>
            <p:spPr bwMode="auto">
              <a:xfrm>
                <a:off x="2991" y="2974"/>
                <a:ext cx="53" cy="28"/>
              </a:xfrm>
              <a:custGeom>
                <a:avLst/>
                <a:gdLst>
                  <a:gd name="T0" fmla="*/ 0 w 107"/>
                  <a:gd name="T1" fmla="*/ 0 h 55"/>
                  <a:gd name="T2" fmla="*/ 107 w 107"/>
                  <a:gd name="T3" fmla="*/ 23 h 55"/>
                  <a:gd name="T4" fmla="*/ 61 w 107"/>
                  <a:gd name="T5" fmla="*/ 55 h 55"/>
                  <a:gd name="T6" fmla="*/ 16 w 107"/>
                  <a:gd name="T7" fmla="*/ 38 h 55"/>
                  <a:gd name="T8" fmla="*/ 0 w 107"/>
                  <a:gd name="T9" fmla="*/ 0 h 55"/>
                  <a:gd name="T10" fmla="*/ 0 w 107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55">
                    <a:moveTo>
                      <a:pt x="0" y="0"/>
                    </a:moveTo>
                    <a:lnTo>
                      <a:pt x="107" y="23"/>
                    </a:lnTo>
                    <a:lnTo>
                      <a:pt x="61" y="55"/>
                    </a:lnTo>
                    <a:lnTo>
                      <a:pt x="16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8" name="Freeform 74"/>
              <p:cNvSpPr>
                <a:spLocks/>
              </p:cNvSpPr>
              <p:nvPr/>
            </p:nvSpPr>
            <p:spPr bwMode="auto">
              <a:xfrm>
                <a:off x="3008" y="2984"/>
                <a:ext cx="40" cy="18"/>
              </a:xfrm>
              <a:custGeom>
                <a:avLst/>
                <a:gdLst>
                  <a:gd name="T0" fmla="*/ 0 w 80"/>
                  <a:gd name="T1" fmla="*/ 23 h 34"/>
                  <a:gd name="T2" fmla="*/ 19 w 80"/>
                  <a:gd name="T3" fmla="*/ 6 h 34"/>
                  <a:gd name="T4" fmla="*/ 80 w 80"/>
                  <a:gd name="T5" fmla="*/ 0 h 34"/>
                  <a:gd name="T6" fmla="*/ 30 w 80"/>
                  <a:gd name="T7" fmla="*/ 34 h 34"/>
                  <a:gd name="T8" fmla="*/ 0 w 80"/>
                  <a:gd name="T9" fmla="*/ 23 h 34"/>
                  <a:gd name="T10" fmla="*/ 0 w 80"/>
                  <a:gd name="T1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34">
                    <a:moveTo>
                      <a:pt x="0" y="23"/>
                    </a:moveTo>
                    <a:lnTo>
                      <a:pt x="19" y="6"/>
                    </a:lnTo>
                    <a:lnTo>
                      <a:pt x="80" y="0"/>
                    </a:lnTo>
                    <a:lnTo>
                      <a:pt x="30" y="3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DB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9" name="Freeform 75"/>
              <p:cNvSpPr>
                <a:spLocks/>
              </p:cNvSpPr>
              <p:nvPr/>
            </p:nvSpPr>
            <p:spPr bwMode="auto">
              <a:xfrm>
                <a:off x="3049" y="2974"/>
                <a:ext cx="40" cy="17"/>
              </a:xfrm>
              <a:custGeom>
                <a:avLst/>
                <a:gdLst>
                  <a:gd name="T0" fmla="*/ 0 w 80"/>
                  <a:gd name="T1" fmla="*/ 11 h 34"/>
                  <a:gd name="T2" fmla="*/ 23 w 80"/>
                  <a:gd name="T3" fmla="*/ 0 h 34"/>
                  <a:gd name="T4" fmla="*/ 54 w 80"/>
                  <a:gd name="T5" fmla="*/ 6 h 34"/>
                  <a:gd name="T6" fmla="*/ 67 w 80"/>
                  <a:gd name="T7" fmla="*/ 10 h 34"/>
                  <a:gd name="T8" fmla="*/ 80 w 80"/>
                  <a:gd name="T9" fmla="*/ 27 h 34"/>
                  <a:gd name="T10" fmla="*/ 76 w 80"/>
                  <a:gd name="T11" fmla="*/ 34 h 34"/>
                  <a:gd name="T12" fmla="*/ 61 w 80"/>
                  <a:gd name="T13" fmla="*/ 19 h 34"/>
                  <a:gd name="T14" fmla="*/ 25 w 80"/>
                  <a:gd name="T15" fmla="*/ 11 h 34"/>
                  <a:gd name="T16" fmla="*/ 10 w 80"/>
                  <a:gd name="T17" fmla="*/ 27 h 34"/>
                  <a:gd name="T18" fmla="*/ 0 w 80"/>
                  <a:gd name="T19" fmla="*/ 11 h 34"/>
                  <a:gd name="T20" fmla="*/ 0 w 80"/>
                  <a:gd name="T21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34">
                    <a:moveTo>
                      <a:pt x="0" y="11"/>
                    </a:moveTo>
                    <a:lnTo>
                      <a:pt x="23" y="0"/>
                    </a:lnTo>
                    <a:lnTo>
                      <a:pt x="54" y="6"/>
                    </a:lnTo>
                    <a:lnTo>
                      <a:pt x="67" y="10"/>
                    </a:lnTo>
                    <a:lnTo>
                      <a:pt x="80" y="27"/>
                    </a:lnTo>
                    <a:lnTo>
                      <a:pt x="76" y="34"/>
                    </a:lnTo>
                    <a:lnTo>
                      <a:pt x="61" y="19"/>
                    </a:lnTo>
                    <a:lnTo>
                      <a:pt x="25" y="11"/>
                    </a:lnTo>
                    <a:lnTo>
                      <a:pt x="10" y="27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0" name="Freeform 76"/>
              <p:cNvSpPr>
                <a:spLocks/>
              </p:cNvSpPr>
              <p:nvPr/>
            </p:nvSpPr>
            <p:spPr bwMode="auto">
              <a:xfrm>
                <a:off x="2912" y="2885"/>
                <a:ext cx="20" cy="79"/>
              </a:xfrm>
              <a:custGeom>
                <a:avLst/>
                <a:gdLst>
                  <a:gd name="T0" fmla="*/ 19 w 40"/>
                  <a:gd name="T1" fmla="*/ 0 h 160"/>
                  <a:gd name="T2" fmla="*/ 5 w 40"/>
                  <a:gd name="T3" fmla="*/ 14 h 160"/>
                  <a:gd name="T4" fmla="*/ 0 w 40"/>
                  <a:gd name="T5" fmla="*/ 44 h 160"/>
                  <a:gd name="T6" fmla="*/ 15 w 40"/>
                  <a:gd name="T7" fmla="*/ 73 h 160"/>
                  <a:gd name="T8" fmla="*/ 7 w 40"/>
                  <a:gd name="T9" fmla="*/ 118 h 160"/>
                  <a:gd name="T10" fmla="*/ 22 w 40"/>
                  <a:gd name="T11" fmla="*/ 160 h 160"/>
                  <a:gd name="T12" fmla="*/ 40 w 40"/>
                  <a:gd name="T13" fmla="*/ 103 h 160"/>
                  <a:gd name="T14" fmla="*/ 22 w 40"/>
                  <a:gd name="T15" fmla="*/ 63 h 160"/>
                  <a:gd name="T16" fmla="*/ 34 w 40"/>
                  <a:gd name="T17" fmla="*/ 48 h 160"/>
                  <a:gd name="T18" fmla="*/ 34 w 40"/>
                  <a:gd name="T19" fmla="*/ 10 h 160"/>
                  <a:gd name="T20" fmla="*/ 19 w 40"/>
                  <a:gd name="T21" fmla="*/ 0 h 160"/>
                  <a:gd name="T22" fmla="*/ 19 w 40"/>
                  <a:gd name="T2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160">
                    <a:moveTo>
                      <a:pt x="19" y="0"/>
                    </a:moveTo>
                    <a:lnTo>
                      <a:pt x="5" y="14"/>
                    </a:lnTo>
                    <a:lnTo>
                      <a:pt x="0" y="44"/>
                    </a:lnTo>
                    <a:lnTo>
                      <a:pt x="15" y="73"/>
                    </a:lnTo>
                    <a:lnTo>
                      <a:pt x="7" y="118"/>
                    </a:lnTo>
                    <a:lnTo>
                      <a:pt x="22" y="160"/>
                    </a:lnTo>
                    <a:lnTo>
                      <a:pt x="40" y="103"/>
                    </a:lnTo>
                    <a:lnTo>
                      <a:pt x="22" y="63"/>
                    </a:lnTo>
                    <a:lnTo>
                      <a:pt x="34" y="48"/>
                    </a:lnTo>
                    <a:lnTo>
                      <a:pt x="34" y="1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1" name="Freeform 77"/>
              <p:cNvSpPr>
                <a:spLocks/>
              </p:cNvSpPr>
              <p:nvPr/>
            </p:nvSpPr>
            <p:spPr bwMode="auto">
              <a:xfrm>
                <a:off x="2584" y="2674"/>
                <a:ext cx="39" cy="196"/>
              </a:xfrm>
              <a:custGeom>
                <a:avLst/>
                <a:gdLst>
                  <a:gd name="T0" fmla="*/ 7 w 78"/>
                  <a:gd name="T1" fmla="*/ 0 h 394"/>
                  <a:gd name="T2" fmla="*/ 38 w 78"/>
                  <a:gd name="T3" fmla="*/ 0 h 394"/>
                  <a:gd name="T4" fmla="*/ 78 w 78"/>
                  <a:gd name="T5" fmla="*/ 25 h 394"/>
                  <a:gd name="T6" fmla="*/ 68 w 78"/>
                  <a:gd name="T7" fmla="*/ 394 h 394"/>
                  <a:gd name="T8" fmla="*/ 0 w 78"/>
                  <a:gd name="T9" fmla="*/ 382 h 394"/>
                  <a:gd name="T10" fmla="*/ 7 w 78"/>
                  <a:gd name="T11" fmla="*/ 0 h 394"/>
                  <a:gd name="T12" fmla="*/ 7 w 78"/>
                  <a:gd name="T13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94">
                    <a:moveTo>
                      <a:pt x="7" y="0"/>
                    </a:moveTo>
                    <a:lnTo>
                      <a:pt x="38" y="0"/>
                    </a:lnTo>
                    <a:lnTo>
                      <a:pt x="78" y="25"/>
                    </a:lnTo>
                    <a:lnTo>
                      <a:pt x="68" y="394"/>
                    </a:lnTo>
                    <a:lnTo>
                      <a:pt x="0" y="38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2" name="Freeform 78"/>
              <p:cNvSpPr>
                <a:spLocks/>
              </p:cNvSpPr>
              <p:nvPr/>
            </p:nvSpPr>
            <p:spPr bwMode="auto">
              <a:xfrm>
                <a:off x="2511" y="2681"/>
                <a:ext cx="37" cy="62"/>
              </a:xfrm>
              <a:custGeom>
                <a:avLst/>
                <a:gdLst>
                  <a:gd name="T0" fmla="*/ 0 w 75"/>
                  <a:gd name="T1" fmla="*/ 60 h 123"/>
                  <a:gd name="T2" fmla="*/ 42 w 75"/>
                  <a:gd name="T3" fmla="*/ 85 h 123"/>
                  <a:gd name="T4" fmla="*/ 75 w 75"/>
                  <a:gd name="T5" fmla="*/ 123 h 123"/>
                  <a:gd name="T6" fmla="*/ 69 w 75"/>
                  <a:gd name="T7" fmla="*/ 24 h 123"/>
                  <a:gd name="T8" fmla="*/ 42 w 75"/>
                  <a:gd name="T9" fmla="*/ 0 h 123"/>
                  <a:gd name="T10" fmla="*/ 0 w 75"/>
                  <a:gd name="T11" fmla="*/ 0 h 123"/>
                  <a:gd name="T12" fmla="*/ 0 w 75"/>
                  <a:gd name="T13" fmla="*/ 60 h 123"/>
                  <a:gd name="T14" fmla="*/ 0 w 75"/>
                  <a:gd name="T15" fmla="*/ 6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23">
                    <a:moveTo>
                      <a:pt x="0" y="60"/>
                    </a:moveTo>
                    <a:lnTo>
                      <a:pt x="42" y="85"/>
                    </a:lnTo>
                    <a:lnTo>
                      <a:pt x="75" y="123"/>
                    </a:lnTo>
                    <a:lnTo>
                      <a:pt x="69" y="24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3" name="Freeform 79"/>
              <p:cNvSpPr>
                <a:spLocks/>
              </p:cNvSpPr>
              <p:nvPr/>
            </p:nvSpPr>
            <p:spPr bwMode="auto">
              <a:xfrm>
                <a:off x="2463" y="2665"/>
                <a:ext cx="32" cy="53"/>
              </a:xfrm>
              <a:custGeom>
                <a:avLst/>
                <a:gdLst>
                  <a:gd name="T0" fmla="*/ 59 w 63"/>
                  <a:gd name="T1" fmla="*/ 95 h 107"/>
                  <a:gd name="T2" fmla="*/ 63 w 63"/>
                  <a:gd name="T3" fmla="*/ 17 h 107"/>
                  <a:gd name="T4" fmla="*/ 38 w 63"/>
                  <a:gd name="T5" fmla="*/ 0 h 107"/>
                  <a:gd name="T6" fmla="*/ 0 w 63"/>
                  <a:gd name="T7" fmla="*/ 6 h 107"/>
                  <a:gd name="T8" fmla="*/ 0 w 63"/>
                  <a:gd name="T9" fmla="*/ 107 h 107"/>
                  <a:gd name="T10" fmla="*/ 59 w 63"/>
                  <a:gd name="T11" fmla="*/ 95 h 107"/>
                  <a:gd name="T12" fmla="*/ 59 w 63"/>
                  <a:gd name="T13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7">
                    <a:moveTo>
                      <a:pt x="59" y="95"/>
                    </a:moveTo>
                    <a:lnTo>
                      <a:pt x="63" y="17"/>
                    </a:lnTo>
                    <a:lnTo>
                      <a:pt x="38" y="0"/>
                    </a:lnTo>
                    <a:lnTo>
                      <a:pt x="0" y="6"/>
                    </a:lnTo>
                    <a:lnTo>
                      <a:pt x="0" y="107"/>
                    </a:lnTo>
                    <a:lnTo>
                      <a:pt x="59" y="95"/>
                    </a:lnTo>
                    <a:lnTo>
                      <a:pt x="59" y="95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4" name="Freeform 80"/>
              <p:cNvSpPr>
                <a:spLocks/>
              </p:cNvSpPr>
              <p:nvPr/>
            </p:nvSpPr>
            <p:spPr bwMode="auto">
              <a:xfrm>
                <a:off x="2343" y="2662"/>
                <a:ext cx="36" cy="111"/>
              </a:xfrm>
              <a:custGeom>
                <a:avLst/>
                <a:gdLst>
                  <a:gd name="T0" fmla="*/ 70 w 70"/>
                  <a:gd name="T1" fmla="*/ 22 h 220"/>
                  <a:gd name="T2" fmla="*/ 38 w 70"/>
                  <a:gd name="T3" fmla="*/ 0 h 220"/>
                  <a:gd name="T4" fmla="*/ 2 w 70"/>
                  <a:gd name="T5" fmla="*/ 15 h 220"/>
                  <a:gd name="T6" fmla="*/ 0 w 70"/>
                  <a:gd name="T7" fmla="*/ 220 h 220"/>
                  <a:gd name="T8" fmla="*/ 70 w 70"/>
                  <a:gd name="T9" fmla="*/ 167 h 220"/>
                  <a:gd name="T10" fmla="*/ 70 w 70"/>
                  <a:gd name="T11" fmla="*/ 22 h 220"/>
                  <a:gd name="T12" fmla="*/ 70 w 70"/>
                  <a:gd name="T13" fmla="*/ 2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0">
                    <a:moveTo>
                      <a:pt x="70" y="22"/>
                    </a:moveTo>
                    <a:lnTo>
                      <a:pt x="38" y="0"/>
                    </a:lnTo>
                    <a:lnTo>
                      <a:pt x="2" y="15"/>
                    </a:lnTo>
                    <a:lnTo>
                      <a:pt x="0" y="220"/>
                    </a:lnTo>
                    <a:lnTo>
                      <a:pt x="70" y="167"/>
                    </a:lnTo>
                    <a:lnTo>
                      <a:pt x="70" y="22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5" name="Freeform 81"/>
              <p:cNvSpPr>
                <a:spLocks/>
              </p:cNvSpPr>
              <p:nvPr/>
            </p:nvSpPr>
            <p:spPr bwMode="auto">
              <a:xfrm>
                <a:off x="1929" y="2835"/>
                <a:ext cx="295" cy="47"/>
              </a:xfrm>
              <a:custGeom>
                <a:avLst/>
                <a:gdLst>
                  <a:gd name="T0" fmla="*/ 0 w 589"/>
                  <a:gd name="T1" fmla="*/ 0 h 93"/>
                  <a:gd name="T2" fmla="*/ 589 w 589"/>
                  <a:gd name="T3" fmla="*/ 53 h 93"/>
                  <a:gd name="T4" fmla="*/ 540 w 589"/>
                  <a:gd name="T5" fmla="*/ 93 h 93"/>
                  <a:gd name="T6" fmla="*/ 0 w 589"/>
                  <a:gd name="T7" fmla="*/ 47 h 93"/>
                  <a:gd name="T8" fmla="*/ 0 w 589"/>
                  <a:gd name="T9" fmla="*/ 0 h 93"/>
                  <a:gd name="T10" fmla="*/ 0 w 589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93">
                    <a:moveTo>
                      <a:pt x="0" y="0"/>
                    </a:moveTo>
                    <a:lnTo>
                      <a:pt x="589" y="53"/>
                    </a:lnTo>
                    <a:lnTo>
                      <a:pt x="540" y="93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6" name="Freeform 82"/>
              <p:cNvSpPr>
                <a:spLocks/>
              </p:cNvSpPr>
              <p:nvPr/>
            </p:nvSpPr>
            <p:spPr bwMode="auto">
              <a:xfrm>
                <a:off x="2562" y="2889"/>
                <a:ext cx="194" cy="37"/>
              </a:xfrm>
              <a:custGeom>
                <a:avLst/>
                <a:gdLst>
                  <a:gd name="T0" fmla="*/ 6 w 388"/>
                  <a:gd name="T1" fmla="*/ 0 h 72"/>
                  <a:gd name="T2" fmla="*/ 388 w 388"/>
                  <a:gd name="T3" fmla="*/ 34 h 72"/>
                  <a:gd name="T4" fmla="*/ 388 w 388"/>
                  <a:gd name="T5" fmla="*/ 72 h 72"/>
                  <a:gd name="T6" fmla="*/ 0 w 388"/>
                  <a:gd name="T7" fmla="*/ 38 h 72"/>
                  <a:gd name="T8" fmla="*/ 6 w 388"/>
                  <a:gd name="T9" fmla="*/ 0 h 72"/>
                  <a:gd name="T10" fmla="*/ 6 w 388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72">
                    <a:moveTo>
                      <a:pt x="6" y="0"/>
                    </a:moveTo>
                    <a:lnTo>
                      <a:pt x="388" y="34"/>
                    </a:lnTo>
                    <a:lnTo>
                      <a:pt x="388" y="72"/>
                    </a:lnTo>
                    <a:lnTo>
                      <a:pt x="0" y="3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7" name="Freeform 83"/>
              <p:cNvSpPr>
                <a:spLocks/>
              </p:cNvSpPr>
              <p:nvPr/>
            </p:nvSpPr>
            <p:spPr bwMode="auto">
              <a:xfrm>
                <a:off x="2224" y="2659"/>
                <a:ext cx="34" cy="188"/>
              </a:xfrm>
              <a:custGeom>
                <a:avLst/>
                <a:gdLst>
                  <a:gd name="T0" fmla="*/ 67 w 69"/>
                  <a:gd name="T1" fmla="*/ 342 h 374"/>
                  <a:gd name="T2" fmla="*/ 69 w 69"/>
                  <a:gd name="T3" fmla="*/ 30 h 374"/>
                  <a:gd name="T4" fmla="*/ 48 w 69"/>
                  <a:gd name="T5" fmla="*/ 0 h 374"/>
                  <a:gd name="T6" fmla="*/ 6 w 69"/>
                  <a:gd name="T7" fmla="*/ 0 h 374"/>
                  <a:gd name="T8" fmla="*/ 0 w 69"/>
                  <a:gd name="T9" fmla="*/ 374 h 374"/>
                  <a:gd name="T10" fmla="*/ 42 w 69"/>
                  <a:gd name="T11" fmla="*/ 374 h 374"/>
                  <a:gd name="T12" fmla="*/ 67 w 69"/>
                  <a:gd name="T13" fmla="*/ 342 h 374"/>
                  <a:gd name="T14" fmla="*/ 67 w 69"/>
                  <a:gd name="T15" fmla="*/ 342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74">
                    <a:moveTo>
                      <a:pt x="67" y="342"/>
                    </a:moveTo>
                    <a:lnTo>
                      <a:pt x="69" y="3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0" y="374"/>
                    </a:lnTo>
                    <a:lnTo>
                      <a:pt x="42" y="374"/>
                    </a:lnTo>
                    <a:lnTo>
                      <a:pt x="67" y="342"/>
                    </a:lnTo>
                    <a:lnTo>
                      <a:pt x="67" y="342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8" name="Freeform 84"/>
              <p:cNvSpPr>
                <a:spLocks/>
              </p:cNvSpPr>
              <p:nvPr/>
            </p:nvSpPr>
            <p:spPr bwMode="auto">
              <a:xfrm>
                <a:off x="2159" y="2643"/>
                <a:ext cx="44" cy="203"/>
              </a:xfrm>
              <a:custGeom>
                <a:avLst/>
                <a:gdLst>
                  <a:gd name="T0" fmla="*/ 72 w 88"/>
                  <a:gd name="T1" fmla="*/ 404 h 404"/>
                  <a:gd name="T2" fmla="*/ 88 w 88"/>
                  <a:gd name="T3" fmla="*/ 32 h 404"/>
                  <a:gd name="T4" fmla="*/ 63 w 88"/>
                  <a:gd name="T5" fmla="*/ 0 h 404"/>
                  <a:gd name="T6" fmla="*/ 25 w 88"/>
                  <a:gd name="T7" fmla="*/ 0 h 404"/>
                  <a:gd name="T8" fmla="*/ 8 w 88"/>
                  <a:gd name="T9" fmla="*/ 15 h 404"/>
                  <a:gd name="T10" fmla="*/ 0 w 88"/>
                  <a:gd name="T11" fmla="*/ 397 h 404"/>
                  <a:gd name="T12" fmla="*/ 72 w 88"/>
                  <a:gd name="T13" fmla="*/ 404 h 404"/>
                  <a:gd name="T14" fmla="*/ 72 w 88"/>
                  <a:gd name="T15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404">
                    <a:moveTo>
                      <a:pt x="72" y="404"/>
                    </a:moveTo>
                    <a:lnTo>
                      <a:pt x="88" y="32"/>
                    </a:lnTo>
                    <a:lnTo>
                      <a:pt x="63" y="0"/>
                    </a:lnTo>
                    <a:lnTo>
                      <a:pt x="25" y="0"/>
                    </a:lnTo>
                    <a:lnTo>
                      <a:pt x="8" y="15"/>
                    </a:lnTo>
                    <a:lnTo>
                      <a:pt x="0" y="397"/>
                    </a:lnTo>
                    <a:lnTo>
                      <a:pt x="72" y="404"/>
                    </a:lnTo>
                    <a:lnTo>
                      <a:pt x="72" y="404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9" name="Freeform 85"/>
              <p:cNvSpPr>
                <a:spLocks/>
              </p:cNvSpPr>
              <p:nvPr/>
            </p:nvSpPr>
            <p:spPr bwMode="auto">
              <a:xfrm>
                <a:off x="2102" y="2640"/>
                <a:ext cx="44" cy="202"/>
              </a:xfrm>
              <a:custGeom>
                <a:avLst/>
                <a:gdLst>
                  <a:gd name="T0" fmla="*/ 72 w 87"/>
                  <a:gd name="T1" fmla="*/ 403 h 403"/>
                  <a:gd name="T2" fmla="*/ 87 w 87"/>
                  <a:gd name="T3" fmla="*/ 30 h 403"/>
                  <a:gd name="T4" fmla="*/ 63 w 87"/>
                  <a:gd name="T5" fmla="*/ 0 h 403"/>
                  <a:gd name="T6" fmla="*/ 25 w 87"/>
                  <a:gd name="T7" fmla="*/ 0 h 403"/>
                  <a:gd name="T8" fmla="*/ 6 w 87"/>
                  <a:gd name="T9" fmla="*/ 11 h 403"/>
                  <a:gd name="T10" fmla="*/ 0 w 87"/>
                  <a:gd name="T11" fmla="*/ 395 h 403"/>
                  <a:gd name="T12" fmla="*/ 72 w 87"/>
                  <a:gd name="T13" fmla="*/ 403 h 403"/>
                  <a:gd name="T14" fmla="*/ 72 w 87"/>
                  <a:gd name="T15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403">
                    <a:moveTo>
                      <a:pt x="72" y="403"/>
                    </a:moveTo>
                    <a:lnTo>
                      <a:pt x="87" y="30"/>
                    </a:lnTo>
                    <a:lnTo>
                      <a:pt x="63" y="0"/>
                    </a:lnTo>
                    <a:lnTo>
                      <a:pt x="25" y="0"/>
                    </a:lnTo>
                    <a:lnTo>
                      <a:pt x="6" y="11"/>
                    </a:lnTo>
                    <a:lnTo>
                      <a:pt x="0" y="395"/>
                    </a:lnTo>
                    <a:lnTo>
                      <a:pt x="72" y="403"/>
                    </a:lnTo>
                    <a:lnTo>
                      <a:pt x="72" y="403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0" name="Freeform 86"/>
              <p:cNvSpPr>
                <a:spLocks/>
              </p:cNvSpPr>
              <p:nvPr/>
            </p:nvSpPr>
            <p:spPr bwMode="auto">
              <a:xfrm>
                <a:off x="2041" y="2635"/>
                <a:ext cx="43" cy="202"/>
              </a:xfrm>
              <a:custGeom>
                <a:avLst/>
                <a:gdLst>
                  <a:gd name="T0" fmla="*/ 73 w 86"/>
                  <a:gd name="T1" fmla="*/ 405 h 405"/>
                  <a:gd name="T2" fmla="*/ 86 w 86"/>
                  <a:gd name="T3" fmla="*/ 33 h 405"/>
                  <a:gd name="T4" fmla="*/ 63 w 86"/>
                  <a:gd name="T5" fmla="*/ 0 h 405"/>
                  <a:gd name="T6" fmla="*/ 27 w 86"/>
                  <a:gd name="T7" fmla="*/ 0 h 405"/>
                  <a:gd name="T8" fmla="*/ 8 w 86"/>
                  <a:gd name="T9" fmla="*/ 16 h 405"/>
                  <a:gd name="T10" fmla="*/ 0 w 86"/>
                  <a:gd name="T11" fmla="*/ 398 h 405"/>
                  <a:gd name="T12" fmla="*/ 73 w 86"/>
                  <a:gd name="T13" fmla="*/ 405 h 405"/>
                  <a:gd name="T14" fmla="*/ 73 w 86"/>
                  <a:gd name="T15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405">
                    <a:moveTo>
                      <a:pt x="73" y="405"/>
                    </a:moveTo>
                    <a:lnTo>
                      <a:pt x="86" y="33"/>
                    </a:lnTo>
                    <a:lnTo>
                      <a:pt x="63" y="0"/>
                    </a:lnTo>
                    <a:lnTo>
                      <a:pt x="27" y="0"/>
                    </a:lnTo>
                    <a:lnTo>
                      <a:pt x="8" y="16"/>
                    </a:lnTo>
                    <a:lnTo>
                      <a:pt x="0" y="398"/>
                    </a:lnTo>
                    <a:lnTo>
                      <a:pt x="73" y="405"/>
                    </a:lnTo>
                    <a:lnTo>
                      <a:pt x="73" y="405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1" name="Freeform 87"/>
              <p:cNvSpPr>
                <a:spLocks/>
              </p:cNvSpPr>
              <p:nvPr/>
            </p:nvSpPr>
            <p:spPr bwMode="auto">
              <a:xfrm>
                <a:off x="1981" y="2632"/>
                <a:ext cx="43" cy="201"/>
              </a:xfrm>
              <a:custGeom>
                <a:avLst/>
                <a:gdLst>
                  <a:gd name="T0" fmla="*/ 70 w 85"/>
                  <a:gd name="T1" fmla="*/ 403 h 403"/>
                  <a:gd name="T2" fmla="*/ 85 w 85"/>
                  <a:gd name="T3" fmla="*/ 32 h 403"/>
                  <a:gd name="T4" fmla="*/ 58 w 85"/>
                  <a:gd name="T5" fmla="*/ 0 h 403"/>
                  <a:gd name="T6" fmla="*/ 20 w 85"/>
                  <a:gd name="T7" fmla="*/ 0 h 403"/>
                  <a:gd name="T8" fmla="*/ 5 w 85"/>
                  <a:gd name="T9" fmla="*/ 13 h 403"/>
                  <a:gd name="T10" fmla="*/ 0 w 85"/>
                  <a:gd name="T11" fmla="*/ 395 h 403"/>
                  <a:gd name="T12" fmla="*/ 70 w 85"/>
                  <a:gd name="T13" fmla="*/ 403 h 403"/>
                  <a:gd name="T14" fmla="*/ 70 w 85"/>
                  <a:gd name="T15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403">
                    <a:moveTo>
                      <a:pt x="70" y="403"/>
                    </a:moveTo>
                    <a:lnTo>
                      <a:pt x="85" y="32"/>
                    </a:lnTo>
                    <a:lnTo>
                      <a:pt x="58" y="0"/>
                    </a:lnTo>
                    <a:lnTo>
                      <a:pt x="20" y="0"/>
                    </a:lnTo>
                    <a:lnTo>
                      <a:pt x="5" y="13"/>
                    </a:lnTo>
                    <a:lnTo>
                      <a:pt x="0" y="395"/>
                    </a:lnTo>
                    <a:lnTo>
                      <a:pt x="70" y="403"/>
                    </a:lnTo>
                    <a:lnTo>
                      <a:pt x="70" y="403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2" name="Freeform 88"/>
              <p:cNvSpPr>
                <a:spLocks/>
              </p:cNvSpPr>
              <p:nvPr/>
            </p:nvSpPr>
            <p:spPr bwMode="auto">
              <a:xfrm>
                <a:off x="2043" y="2973"/>
                <a:ext cx="79" cy="158"/>
              </a:xfrm>
              <a:custGeom>
                <a:avLst/>
                <a:gdLst>
                  <a:gd name="T0" fmla="*/ 152 w 158"/>
                  <a:gd name="T1" fmla="*/ 0 h 316"/>
                  <a:gd name="T2" fmla="*/ 158 w 158"/>
                  <a:gd name="T3" fmla="*/ 131 h 316"/>
                  <a:gd name="T4" fmla="*/ 51 w 158"/>
                  <a:gd name="T5" fmla="*/ 316 h 316"/>
                  <a:gd name="T6" fmla="*/ 0 w 158"/>
                  <a:gd name="T7" fmla="*/ 316 h 316"/>
                  <a:gd name="T8" fmla="*/ 4 w 158"/>
                  <a:gd name="T9" fmla="*/ 234 h 316"/>
                  <a:gd name="T10" fmla="*/ 152 w 158"/>
                  <a:gd name="T11" fmla="*/ 0 h 316"/>
                  <a:gd name="T12" fmla="*/ 152 w 158"/>
                  <a:gd name="T1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316">
                    <a:moveTo>
                      <a:pt x="152" y="0"/>
                    </a:moveTo>
                    <a:lnTo>
                      <a:pt x="158" y="131"/>
                    </a:lnTo>
                    <a:lnTo>
                      <a:pt x="51" y="316"/>
                    </a:lnTo>
                    <a:lnTo>
                      <a:pt x="0" y="316"/>
                    </a:lnTo>
                    <a:lnTo>
                      <a:pt x="4" y="234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3" name="Freeform 89"/>
              <p:cNvSpPr>
                <a:spLocks/>
              </p:cNvSpPr>
              <p:nvPr/>
            </p:nvSpPr>
            <p:spPr bwMode="auto">
              <a:xfrm>
                <a:off x="1991" y="2918"/>
                <a:ext cx="48" cy="217"/>
              </a:xfrm>
              <a:custGeom>
                <a:avLst/>
                <a:gdLst>
                  <a:gd name="T0" fmla="*/ 72 w 97"/>
                  <a:gd name="T1" fmla="*/ 433 h 433"/>
                  <a:gd name="T2" fmla="*/ 97 w 97"/>
                  <a:gd name="T3" fmla="*/ 45 h 433"/>
                  <a:gd name="T4" fmla="*/ 76 w 97"/>
                  <a:gd name="T5" fmla="*/ 0 h 433"/>
                  <a:gd name="T6" fmla="*/ 26 w 97"/>
                  <a:gd name="T7" fmla="*/ 0 h 433"/>
                  <a:gd name="T8" fmla="*/ 9 w 97"/>
                  <a:gd name="T9" fmla="*/ 26 h 433"/>
                  <a:gd name="T10" fmla="*/ 0 w 97"/>
                  <a:gd name="T11" fmla="*/ 428 h 433"/>
                  <a:gd name="T12" fmla="*/ 72 w 97"/>
                  <a:gd name="T13" fmla="*/ 433 h 433"/>
                  <a:gd name="T14" fmla="*/ 72 w 97"/>
                  <a:gd name="T1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33">
                    <a:moveTo>
                      <a:pt x="72" y="433"/>
                    </a:moveTo>
                    <a:lnTo>
                      <a:pt x="97" y="45"/>
                    </a:lnTo>
                    <a:lnTo>
                      <a:pt x="76" y="0"/>
                    </a:lnTo>
                    <a:lnTo>
                      <a:pt x="26" y="0"/>
                    </a:lnTo>
                    <a:lnTo>
                      <a:pt x="9" y="26"/>
                    </a:lnTo>
                    <a:lnTo>
                      <a:pt x="0" y="428"/>
                    </a:lnTo>
                    <a:lnTo>
                      <a:pt x="72" y="433"/>
                    </a:lnTo>
                    <a:lnTo>
                      <a:pt x="72" y="433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4" name="Freeform 90"/>
              <p:cNvSpPr>
                <a:spLocks/>
              </p:cNvSpPr>
              <p:nvPr/>
            </p:nvSpPr>
            <p:spPr bwMode="auto">
              <a:xfrm>
                <a:off x="1938" y="2912"/>
                <a:ext cx="41" cy="220"/>
              </a:xfrm>
              <a:custGeom>
                <a:avLst/>
                <a:gdLst>
                  <a:gd name="T0" fmla="*/ 69 w 84"/>
                  <a:gd name="T1" fmla="*/ 440 h 440"/>
                  <a:gd name="T2" fmla="*/ 84 w 84"/>
                  <a:gd name="T3" fmla="*/ 27 h 440"/>
                  <a:gd name="T4" fmla="*/ 63 w 84"/>
                  <a:gd name="T5" fmla="*/ 0 h 440"/>
                  <a:gd name="T6" fmla="*/ 0 w 84"/>
                  <a:gd name="T7" fmla="*/ 12 h 440"/>
                  <a:gd name="T8" fmla="*/ 8 w 84"/>
                  <a:gd name="T9" fmla="*/ 434 h 440"/>
                  <a:gd name="T10" fmla="*/ 69 w 84"/>
                  <a:gd name="T11" fmla="*/ 440 h 440"/>
                  <a:gd name="T12" fmla="*/ 69 w 84"/>
                  <a:gd name="T13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40">
                    <a:moveTo>
                      <a:pt x="69" y="440"/>
                    </a:moveTo>
                    <a:lnTo>
                      <a:pt x="84" y="27"/>
                    </a:lnTo>
                    <a:lnTo>
                      <a:pt x="63" y="0"/>
                    </a:lnTo>
                    <a:lnTo>
                      <a:pt x="0" y="12"/>
                    </a:lnTo>
                    <a:lnTo>
                      <a:pt x="8" y="434"/>
                    </a:lnTo>
                    <a:lnTo>
                      <a:pt x="69" y="440"/>
                    </a:lnTo>
                    <a:lnTo>
                      <a:pt x="69" y="440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5" name="Freeform 91"/>
              <p:cNvSpPr>
                <a:spLocks/>
              </p:cNvSpPr>
              <p:nvPr/>
            </p:nvSpPr>
            <p:spPr bwMode="auto">
              <a:xfrm>
                <a:off x="1929" y="3143"/>
                <a:ext cx="138" cy="31"/>
              </a:xfrm>
              <a:custGeom>
                <a:avLst/>
                <a:gdLst>
                  <a:gd name="T0" fmla="*/ 0 w 276"/>
                  <a:gd name="T1" fmla="*/ 0 h 61"/>
                  <a:gd name="T2" fmla="*/ 276 w 276"/>
                  <a:gd name="T3" fmla="*/ 16 h 61"/>
                  <a:gd name="T4" fmla="*/ 232 w 276"/>
                  <a:gd name="T5" fmla="*/ 61 h 61"/>
                  <a:gd name="T6" fmla="*/ 0 w 276"/>
                  <a:gd name="T7" fmla="*/ 52 h 61"/>
                  <a:gd name="T8" fmla="*/ 0 w 276"/>
                  <a:gd name="T9" fmla="*/ 0 h 61"/>
                  <a:gd name="T10" fmla="*/ 0 w 27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6" h="61">
                    <a:moveTo>
                      <a:pt x="0" y="0"/>
                    </a:moveTo>
                    <a:lnTo>
                      <a:pt x="276" y="16"/>
                    </a:lnTo>
                    <a:lnTo>
                      <a:pt x="232" y="61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6" name="Freeform 92"/>
              <p:cNvSpPr>
                <a:spLocks/>
              </p:cNvSpPr>
              <p:nvPr/>
            </p:nvSpPr>
            <p:spPr bwMode="auto">
              <a:xfrm>
                <a:off x="2673" y="2737"/>
                <a:ext cx="67" cy="148"/>
              </a:xfrm>
              <a:custGeom>
                <a:avLst/>
                <a:gdLst>
                  <a:gd name="T0" fmla="*/ 72 w 133"/>
                  <a:gd name="T1" fmla="*/ 294 h 294"/>
                  <a:gd name="T2" fmla="*/ 0 w 133"/>
                  <a:gd name="T3" fmla="*/ 62 h 294"/>
                  <a:gd name="T4" fmla="*/ 3 w 133"/>
                  <a:gd name="T5" fmla="*/ 17 h 294"/>
                  <a:gd name="T6" fmla="*/ 34 w 133"/>
                  <a:gd name="T7" fmla="*/ 0 h 294"/>
                  <a:gd name="T8" fmla="*/ 55 w 133"/>
                  <a:gd name="T9" fmla="*/ 5 h 294"/>
                  <a:gd name="T10" fmla="*/ 133 w 133"/>
                  <a:gd name="T11" fmla="*/ 234 h 294"/>
                  <a:gd name="T12" fmla="*/ 72 w 133"/>
                  <a:gd name="T13" fmla="*/ 294 h 294"/>
                  <a:gd name="T14" fmla="*/ 72 w 133"/>
                  <a:gd name="T1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294">
                    <a:moveTo>
                      <a:pt x="72" y="294"/>
                    </a:moveTo>
                    <a:lnTo>
                      <a:pt x="0" y="62"/>
                    </a:lnTo>
                    <a:lnTo>
                      <a:pt x="3" y="17"/>
                    </a:lnTo>
                    <a:lnTo>
                      <a:pt x="34" y="0"/>
                    </a:lnTo>
                    <a:lnTo>
                      <a:pt x="55" y="5"/>
                    </a:lnTo>
                    <a:lnTo>
                      <a:pt x="133" y="234"/>
                    </a:lnTo>
                    <a:lnTo>
                      <a:pt x="72" y="294"/>
                    </a:lnTo>
                    <a:lnTo>
                      <a:pt x="72" y="294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7" name="Freeform 93"/>
              <p:cNvSpPr>
                <a:spLocks/>
              </p:cNvSpPr>
              <p:nvPr/>
            </p:nvSpPr>
            <p:spPr bwMode="auto">
              <a:xfrm>
                <a:off x="2394" y="2697"/>
                <a:ext cx="38" cy="41"/>
              </a:xfrm>
              <a:custGeom>
                <a:avLst/>
                <a:gdLst>
                  <a:gd name="T0" fmla="*/ 0 w 76"/>
                  <a:gd name="T1" fmla="*/ 17 h 82"/>
                  <a:gd name="T2" fmla="*/ 40 w 76"/>
                  <a:gd name="T3" fmla="*/ 0 h 82"/>
                  <a:gd name="T4" fmla="*/ 64 w 76"/>
                  <a:gd name="T5" fmla="*/ 23 h 82"/>
                  <a:gd name="T6" fmla="*/ 76 w 76"/>
                  <a:gd name="T7" fmla="*/ 55 h 82"/>
                  <a:gd name="T8" fmla="*/ 19 w 76"/>
                  <a:gd name="T9" fmla="*/ 82 h 82"/>
                  <a:gd name="T10" fmla="*/ 2 w 76"/>
                  <a:gd name="T11" fmla="*/ 47 h 82"/>
                  <a:gd name="T12" fmla="*/ 0 w 76"/>
                  <a:gd name="T13" fmla="*/ 17 h 82"/>
                  <a:gd name="T14" fmla="*/ 0 w 76"/>
                  <a:gd name="T15" fmla="*/ 1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82">
                    <a:moveTo>
                      <a:pt x="0" y="17"/>
                    </a:moveTo>
                    <a:lnTo>
                      <a:pt x="40" y="0"/>
                    </a:lnTo>
                    <a:lnTo>
                      <a:pt x="64" y="23"/>
                    </a:lnTo>
                    <a:lnTo>
                      <a:pt x="76" y="55"/>
                    </a:lnTo>
                    <a:lnTo>
                      <a:pt x="19" y="82"/>
                    </a:lnTo>
                    <a:lnTo>
                      <a:pt x="2" y="4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8" name="Freeform 94"/>
              <p:cNvSpPr>
                <a:spLocks/>
              </p:cNvSpPr>
              <p:nvPr/>
            </p:nvSpPr>
            <p:spPr bwMode="auto">
              <a:xfrm>
                <a:off x="2563" y="2949"/>
                <a:ext cx="38" cy="89"/>
              </a:xfrm>
              <a:custGeom>
                <a:avLst/>
                <a:gdLst>
                  <a:gd name="T0" fmla="*/ 0 w 76"/>
                  <a:gd name="T1" fmla="*/ 125 h 176"/>
                  <a:gd name="T2" fmla="*/ 2 w 76"/>
                  <a:gd name="T3" fmla="*/ 15 h 176"/>
                  <a:gd name="T4" fmla="*/ 30 w 76"/>
                  <a:gd name="T5" fmla="*/ 0 h 176"/>
                  <a:gd name="T6" fmla="*/ 72 w 76"/>
                  <a:gd name="T7" fmla="*/ 11 h 176"/>
                  <a:gd name="T8" fmla="*/ 76 w 76"/>
                  <a:gd name="T9" fmla="*/ 176 h 176"/>
                  <a:gd name="T10" fmla="*/ 0 w 76"/>
                  <a:gd name="T11" fmla="*/ 125 h 176"/>
                  <a:gd name="T12" fmla="*/ 0 w 76"/>
                  <a:gd name="T13" fmla="*/ 12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76">
                    <a:moveTo>
                      <a:pt x="0" y="125"/>
                    </a:moveTo>
                    <a:lnTo>
                      <a:pt x="2" y="15"/>
                    </a:lnTo>
                    <a:lnTo>
                      <a:pt x="30" y="0"/>
                    </a:lnTo>
                    <a:lnTo>
                      <a:pt x="72" y="11"/>
                    </a:lnTo>
                    <a:lnTo>
                      <a:pt x="76" y="176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9" name="Freeform 95"/>
              <p:cNvSpPr>
                <a:spLocks/>
              </p:cNvSpPr>
              <p:nvPr/>
            </p:nvSpPr>
            <p:spPr bwMode="auto">
              <a:xfrm>
                <a:off x="2615" y="2966"/>
                <a:ext cx="68" cy="65"/>
              </a:xfrm>
              <a:custGeom>
                <a:avLst/>
                <a:gdLst>
                  <a:gd name="T0" fmla="*/ 0 w 135"/>
                  <a:gd name="T1" fmla="*/ 129 h 129"/>
                  <a:gd name="T2" fmla="*/ 70 w 135"/>
                  <a:gd name="T3" fmla="*/ 7 h 129"/>
                  <a:gd name="T4" fmla="*/ 116 w 135"/>
                  <a:gd name="T5" fmla="*/ 0 h 129"/>
                  <a:gd name="T6" fmla="*/ 135 w 135"/>
                  <a:gd name="T7" fmla="*/ 47 h 129"/>
                  <a:gd name="T8" fmla="*/ 91 w 135"/>
                  <a:gd name="T9" fmla="*/ 121 h 129"/>
                  <a:gd name="T10" fmla="*/ 0 w 135"/>
                  <a:gd name="T11" fmla="*/ 129 h 129"/>
                  <a:gd name="T12" fmla="*/ 0 w 135"/>
                  <a:gd name="T13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9">
                    <a:moveTo>
                      <a:pt x="0" y="129"/>
                    </a:moveTo>
                    <a:lnTo>
                      <a:pt x="70" y="7"/>
                    </a:lnTo>
                    <a:lnTo>
                      <a:pt x="116" y="0"/>
                    </a:lnTo>
                    <a:lnTo>
                      <a:pt x="135" y="47"/>
                    </a:lnTo>
                    <a:lnTo>
                      <a:pt x="91" y="121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0" name="Freeform 96"/>
              <p:cNvSpPr>
                <a:spLocks/>
              </p:cNvSpPr>
              <p:nvPr/>
            </p:nvSpPr>
            <p:spPr bwMode="auto">
              <a:xfrm>
                <a:off x="2688" y="2955"/>
                <a:ext cx="41" cy="96"/>
              </a:xfrm>
              <a:custGeom>
                <a:avLst/>
                <a:gdLst>
                  <a:gd name="T0" fmla="*/ 2 w 82"/>
                  <a:gd name="T1" fmla="*/ 165 h 192"/>
                  <a:gd name="T2" fmla="*/ 0 w 82"/>
                  <a:gd name="T3" fmla="*/ 11 h 192"/>
                  <a:gd name="T4" fmla="*/ 34 w 82"/>
                  <a:gd name="T5" fmla="*/ 0 h 192"/>
                  <a:gd name="T6" fmla="*/ 82 w 82"/>
                  <a:gd name="T7" fmla="*/ 23 h 192"/>
                  <a:gd name="T8" fmla="*/ 82 w 82"/>
                  <a:gd name="T9" fmla="*/ 192 h 192"/>
                  <a:gd name="T10" fmla="*/ 2 w 82"/>
                  <a:gd name="T11" fmla="*/ 165 h 192"/>
                  <a:gd name="T12" fmla="*/ 2 w 82"/>
                  <a:gd name="T13" fmla="*/ 16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92">
                    <a:moveTo>
                      <a:pt x="2" y="165"/>
                    </a:moveTo>
                    <a:lnTo>
                      <a:pt x="0" y="11"/>
                    </a:lnTo>
                    <a:lnTo>
                      <a:pt x="34" y="0"/>
                    </a:lnTo>
                    <a:lnTo>
                      <a:pt x="82" y="23"/>
                    </a:lnTo>
                    <a:lnTo>
                      <a:pt x="82" y="192"/>
                    </a:lnTo>
                    <a:lnTo>
                      <a:pt x="2" y="165"/>
                    </a:lnTo>
                    <a:lnTo>
                      <a:pt x="2" y="165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1" name="Freeform 97"/>
              <p:cNvSpPr>
                <a:spLocks/>
              </p:cNvSpPr>
              <p:nvPr/>
            </p:nvSpPr>
            <p:spPr bwMode="auto">
              <a:xfrm>
                <a:off x="1929" y="2567"/>
                <a:ext cx="257" cy="70"/>
              </a:xfrm>
              <a:custGeom>
                <a:avLst/>
                <a:gdLst>
                  <a:gd name="T0" fmla="*/ 0 w 513"/>
                  <a:gd name="T1" fmla="*/ 87 h 138"/>
                  <a:gd name="T2" fmla="*/ 57 w 513"/>
                  <a:gd name="T3" fmla="*/ 62 h 138"/>
                  <a:gd name="T4" fmla="*/ 120 w 513"/>
                  <a:gd name="T5" fmla="*/ 100 h 138"/>
                  <a:gd name="T6" fmla="*/ 209 w 513"/>
                  <a:gd name="T7" fmla="*/ 76 h 138"/>
                  <a:gd name="T8" fmla="*/ 262 w 513"/>
                  <a:gd name="T9" fmla="*/ 114 h 138"/>
                  <a:gd name="T10" fmla="*/ 359 w 513"/>
                  <a:gd name="T11" fmla="*/ 95 h 138"/>
                  <a:gd name="T12" fmla="*/ 394 w 513"/>
                  <a:gd name="T13" fmla="*/ 114 h 138"/>
                  <a:gd name="T14" fmla="*/ 462 w 513"/>
                  <a:gd name="T15" fmla="*/ 106 h 138"/>
                  <a:gd name="T16" fmla="*/ 513 w 513"/>
                  <a:gd name="T17" fmla="*/ 138 h 138"/>
                  <a:gd name="T18" fmla="*/ 513 w 513"/>
                  <a:gd name="T19" fmla="*/ 68 h 138"/>
                  <a:gd name="T20" fmla="*/ 0 w 513"/>
                  <a:gd name="T21" fmla="*/ 0 h 138"/>
                  <a:gd name="T22" fmla="*/ 0 w 513"/>
                  <a:gd name="T23" fmla="*/ 87 h 138"/>
                  <a:gd name="T24" fmla="*/ 0 w 513"/>
                  <a:gd name="T25" fmla="*/ 8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3" h="138">
                    <a:moveTo>
                      <a:pt x="0" y="87"/>
                    </a:moveTo>
                    <a:lnTo>
                      <a:pt x="57" y="62"/>
                    </a:lnTo>
                    <a:lnTo>
                      <a:pt x="120" y="100"/>
                    </a:lnTo>
                    <a:lnTo>
                      <a:pt x="209" y="76"/>
                    </a:lnTo>
                    <a:lnTo>
                      <a:pt x="262" y="114"/>
                    </a:lnTo>
                    <a:lnTo>
                      <a:pt x="359" y="95"/>
                    </a:lnTo>
                    <a:lnTo>
                      <a:pt x="394" y="114"/>
                    </a:lnTo>
                    <a:lnTo>
                      <a:pt x="462" y="106"/>
                    </a:lnTo>
                    <a:lnTo>
                      <a:pt x="513" y="138"/>
                    </a:lnTo>
                    <a:lnTo>
                      <a:pt x="513" y="68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2" name="Freeform 98"/>
              <p:cNvSpPr>
                <a:spLocks/>
              </p:cNvSpPr>
              <p:nvPr/>
            </p:nvSpPr>
            <p:spPr bwMode="auto">
              <a:xfrm>
                <a:off x="2303" y="2611"/>
                <a:ext cx="262" cy="69"/>
              </a:xfrm>
              <a:custGeom>
                <a:avLst/>
                <a:gdLst>
                  <a:gd name="T0" fmla="*/ 0 w 525"/>
                  <a:gd name="T1" fmla="*/ 87 h 139"/>
                  <a:gd name="T2" fmla="*/ 70 w 525"/>
                  <a:gd name="T3" fmla="*/ 63 h 139"/>
                  <a:gd name="T4" fmla="*/ 133 w 525"/>
                  <a:gd name="T5" fmla="*/ 101 h 139"/>
                  <a:gd name="T6" fmla="*/ 223 w 525"/>
                  <a:gd name="T7" fmla="*/ 76 h 139"/>
                  <a:gd name="T8" fmla="*/ 278 w 525"/>
                  <a:gd name="T9" fmla="*/ 114 h 139"/>
                  <a:gd name="T10" fmla="*/ 373 w 525"/>
                  <a:gd name="T11" fmla="*/ 93 h 139"/>
                  <a:gd name="T12" fmla="*/ 407 w 525"/>
                  <a:gd name="T13" fmla="*/ 114 h 139"/>
                  <a:gd name="T14" fmla="*/ 475 w 525"/>
                  <a:gd name="T15" fmla="*/ 108 h 139"/>
                  <a:gd name="T16" fmla="*/ 525 w 525"/>
                  <a:gd name="T17" fmla="*/ 139 h 139"/>
                  <a:gd name="T18" fmla="*/ 525 w 525"/>
                  <a:gd name="T19" fmla="*/ 68 h 139"/>
                  <a:gd name="T20" fmla="*/ 0 w 525"/>
                  <a:gd name="T21" fmla="*/ 0 h 139"/>
                  <a:gd name="T22" fmla="*/ 0 w 525"/>
                  <a:gd name="T23" fmla="*/ 87 h 139"/>
                  <a:gd name="T24" fmla="*/ 0 w 525"/>
                  <a:gd name="T25" fmla="*/ 8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5" h="139">
                    <a:moveTo>
                      <a:pt x="0" y="87"/>
                    </a:moveTo>
                    <a:lnTo>
                      <a:pt x="70" y="63"/>
                    </a:lnTo>
                    <a:lnTo>
                      <a:pt x="133" y="101"/>
                    </a:lnTo>
                    <a:lnTo>
                      <a:pt x="223" y="76"/>
                    </a:lnTo>
                    <a:lnTo>
                      <a:pt x="278" y="114"/>
                    </a:lnTo>
                    <a:lnTo>
                      <a:pt x="373" y="93"/>
                    </a:lnTo>
                    <a:lnTo>
                      <a:pt x="407" y="114"/>
                    </a:lnTo>
                    <a:lnTo>
                      <a:pt x="475" y="108"/>
                    </a:lnTo>
                    <a:lnTo>
                      <a:pt x="525" y="139"/>
                    </a:lnTo>
                    <a:lnTo>
                      <a:pt x="525" y="68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3" name="Freeform 99"/>
              <p:cNvSpPr>
                <a:spLocks/>
              </p:cNvSpPr>
              <p:nvPr/>
            </p:nvSpPr>
            <p:spPr bwMode="auto">
              <a:xfrm>
                <a:off x="1929" y="2515"/>
                <a:ext cx="838" cy="570"/>
              </a:xfrm>
              <a:custGeom>
                <a:avLst/>
                <a:gdLst>
                  <a:gd name="T0" fmla="*/ 770 w 1677"/>
                  <a:gd name="T1" fmla="*/ 84 h 1140"/>
                  <a:gd name="T2" fmla="*/ 770 w 1677"/>
                  <a:gd name="T3" fmla="*/ 564 h 1140"/>
                  <a:gd name="T4" fmla="*/ 734 w 1677"/>
                  <a:gd name="T5" fmla="*/ 610 h 1140"/>
                  <a:gd name="T6" fmla="*/ 732 w 1677"/>
                  <a:gd name="T7" fmla="*/ 78 h 1140"/>
                  <a:gd name="T8" fmla="*/ 0 w 1677"/>
                  <a:gd name="T9" fmla="*/ 0 h 1140"/>
                  <a:gd name="T10" fmla="*/ 310 w 1677"/>
                  <a:gd name="T11" fmla="*/ 0 h 1140"/>
                  <a:gd name="T12" fmla="*/ 1677 w 1677"/>
                  <a:gd name="T13" fmla="*/ 146 h 1140"/>
                  <a:gd name="T14" fmla="*/ 1677 w 1677"/>
                  <a:gd name="T15" fmla="*/ 1140 h 1140"/>
                  <a:gd name="T16" fmla="*/ 1637 w 1677"/>
                  <a:gd name="T17" fmla="*/ 1097 h 1140"/>
                  <a:gd name="T18" fmla="*/ 1639 w 1677"/>
                  <a:gd name="T19" fmla="*/ 184 h 1140"/>
                  <a:gd name="T20" fmla="*/ 770 w 1677"/>
                  <a:gd name="T21" fmla="*/ 84 h 1140"/>
                  <a:gd name="T22" fmla="*/ 770 w 1677"/>
                  <a:gd name="T23" fmla="*/ 84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7" h="1140">
                    <a:moveTo>
                      <a:pt x="770" y="84"/>
                    </a:moveTo>
                    <a:lnTo>
                      <a:pt x="770" y="564"/>
                    </a:lnTo>
                    <a:lnTo>
                      <a:pt x="734" y="610"/>
                    </a:lnTo>
                    <a:lnTo>
                      <a:pt x="732" y="78"/>
                    </a:lnTo>
                    <a:lnTo>
                      <a:pt x="0" y="0"/>
                    </a:lnTo>
                    <a:lnTo>
                      <a:pt x="310" y="0"/>
                    </a:lnTo>
                    <a:lnTo>
                      <a:pt x="1677" y="146"/>
                    </a:lnTo>
                    <a:lnTo>
                      <a:pt x="1677" y="1140"/>
                    </a:lnTo>
                    <a:lnTo>
                      <a:pt x="1637" y="1097"/>
                    </a:lnTo>
                    <a:lnTo>
                      <a:pt x="1639" y="184"/>
                    </a:lnTo>
                    <a:lnTo>
                      <a:pt x="770" y="84"/>
                    </a:lnTo>
                    <a:lnTo>
                      <a:pt x="770" y="84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4" name="Freeform 100"/>
              <p:cNvSpPr>
                <a:spLocks/>
              </p:cNvSpPr>
              <p:nvPr/>
            </p:nvSpPr>
            <p:spPr bwMode="auto">
              <a:xfrm>
                <a:off x="1977" y="2638"/>
                <a:ext cx="44" cy="193"/>
              </a:xfrm>
              <a:custGeom>
                <a:avLst/>
                <a:gdLst>
                  <a:gd name="T0" fmla="*/ 11 w 89"/>
                  <a:gd name="T1" fmla="*/ 2 h 386"/>
                  <a:gd name="T2" fmla="*/ 46 w 89"/>
                  <a:gd name="T3" fmla="*/ 0 h 386"/>
                  <a:gd name="T4" fmla="*/ 42 w 89"/>
                  <a:gd name="T5" fmla="*/ 105 h 386"/>
                  <a:gd name="T6" fmla="*/ 89 w 89"/>
                  <a:gd name="T7" fmla="*/ 126 h 386"/>
                  <a:gd name="T8" fmla="*/ 61 w 89"/>
                  <a:gd name="T9" fmla="*/ 131 h 386"/>
                  <a:gd name="T10" fmla="*/ 38 w 89"/>
                  <a:gd name="T11" fmla="*/ 139 h 386"/>
                  <a:gd name="T12" fmla="*/ 30 w 89"/>
                  <a:gd name="T13" fmla="*/ 386 h 386"/>
                  <a:gd name="T14" fmla="*/ 0 w 89"/>
                  <a:gd name="T15" fmla="*/ 386 h 386"/>
                  <a:gd name="T16" fmla="*/ 11 w 89"/>
                  <a:gd name="T17" fmla="*/ 2 h 386"/>
                  <a:gd name="T18" fmla="*/ 11 w 89"/>
                  <a:gd name="T19" fmla="*/ 2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386">
                    <a:moveTo>
                      <a:pt x="11" y="2"/>
                    </a:moveTo>
                    <a:lnTo>
                      <a:pt x="46" y="0"/>
                    </a:lnTo>
                    <a:lnTo>
                      <a:pt x="42" y="105"/>
                    </a:lnTo>
                    <a:lnTo>
                      <a:pt x="89" y="126"/>
                    </a:lnTo>
                    <a:lnTo>
                      <a:pt x="61" y="131"/>
                    </a:lnTo>
                    <a:lnTo>
                      <a:pt x="38" y="139"/>
                    </a:lnTo>
                    <a:lnTo>
                      <a:pt x="30" y="386"/>
                    </a:lnTo>
                    <a:lnTo>
                      <a:pt x="0" y="386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5" name="Freeform 101"/>
              <p:cNvSpPr>
                <a:spLocks/>
              </p:cNvSpPr>
              <p:nvPr/>
            </p:nvSpPr>
            <p:spPr bwMode="auto">
              <a:xfrm>
                <a:off x="1992" y="2655"/>
                <a:ext cx="32" cy="45"/>
              </a:xfrm>
              <a:custGeom>
                <a:avLst/>
                <a:gdLst>
                  <a:gd name="T0" fmla="*/ 0 w 65"/>
                  <a:gd name="T1" fmla="*/ 0 h 92"/>
                  <a:gd name="T2" fmla="*/ 37 w 65"/>
                  <a:gd name="T3" fmla="*/ 0 h 92"/>
                  <a:gd name="T4" fmla="*/ 65 w 65"/>
                  <a:gd name="T5" fmla="*/ 16 h 92"/>
                  <a:gd name="T6" fmla="*/ 61 w 65"/>
                  <a:gd name="T7" fmla="*/ 92 h 92"/>
                  <a:gd name="T8" fmla="*/ 37 w 65"/>
                  <a:gd name="T9" fmla="*/ 88 h 92"/>
                  <a:gd name="T10" fmla="*/ 0 w 65"/>
                  <a:gd name="T11" fmla="*/ 88 h 92"/>
                  <a:gd name="T12" fmla="*/ 0 w 65"/>
                  <a:gd name="T13" fmla="*/ 0 h 92"/>
                  <a:gd name="T14" fmla="*/ 0 w 6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92">
                    <a:moveTo>
                      <a:pt x="0" y="0"/>
                    </a:moveTo>
                    <a:lnTo>
                      <a:pt x="37" y="0"/>
                    </a:lnTo>
                    <a:lnTo>
                      <a:pt x="65" y="16"/>
                    </a:lnTo>
                    <a:lnTo>
                      <a:pt x="61" y="92"/>
                    </a:lnTo>
                    <a:lnTo>
                      <a:pt x="37" y="88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6" name="Freeform 102"/>
              <p:cNvSpPr>
                <a:spLocks/>
              </p:cNvSpPr>
              <p:nvPr/>
            </p:nvSpPr>
            <p:spPr bwMode="auto">
              <a:xfrm>
                <a:off x="1984" y="2655"/>
                <a:ext cx="15" cy="45"/>
              </a:xfrm>
              <a:custGeom>
                <a:avLst/>
                <a:gdLst>
                  <a:gd name="T0" fmla="*/ 0 w 31"/>
                  <a:gd name="T1" fmla="*/ 2 h 92"/>
                  <a:gd name="T2" fmla="*/ 31 w 31"/>
                  <a:gd name="T3" fmla="*/ 0 h 92"/>
                  <a:gd name="T4" fmla="*/ 23 w 31"/>
                  <a:gd name="T5" fmla="*/ 86 h 92"/>
                  <a:gd name="T6" fmla="*/ 0 w 31"/>
                  <a:gd name="T7" fmla="*/ 92 h 92"/>
                  <a:gd name="T8" fmla="*/ 0 w 31"/>
                  <a:gd name="T9" fmla="*/ 2 h 92"/>
                  <a:gd name="T10" fmla="*/ 0 w 31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92">
                    <a:moveTo>
                      <a:pt x="0" y="2"/>
                    </a:moveTo>
                    <a:lnTo>
                      <a:pt x="31" y="0"/>
                    </a:lnTo>
                    <a:lnTo>
                      <a:pt x="23" y="86"/>
                    </a:lnTo>
                    <a:lnTo>
                      <a:pt x="0" y="9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7" name="Freeform 103"/>
              <p:cNvSpPr>
                <a:spLocks/>
              </p:cNvSpPr>
              <p:nvPr/>
            </p:nvSpPr>
            <p:spPr bwMode="auto">
              <a:xfrm>
                <a:off x="2037" y="2640"/>
                <a:ext cx="45" cy="194"/>
              </a:xfrm>
              <a:custGeom>
                <a:avLst/>
                <a:gdLst>
                  <a:gd name="T0" fmla="*/ 11 w 89"/>
                  <a:gd name="T1" fmla="*/ 0 h 388"/>
                  <a:gd name="T2" fmla="*/ 43 w 89"/>
                  <a:gd name="T3" fmla="*/ 0 h 388"/>
                  <a:gd name="T4" fmla="*/ 42 w 89"/>
                  <a:gd name="T5" fmla="*/ 104 h 388"/>
                  <a:gd name="T6" fmla="*/ 89 w 89"/>
                  <a:gd name="T7" fmla="*/ 125 h 388"/>
                  <a:gd name="T8" fmla="*/ 59 w 89"/>
                  <a:gd name="T9" fmla="*/ 129 h 388"/>
                  <a:gd name="T10" fmla="*/ 38 w 89"/>
                  <a:gd name="T11" fmla="*/ 139 h 388"/>
                  <a:gd name="T12" fmla="*/ 30 w 89"/>
                  <a:gd name="T13" fmla="*/ 388 h 388"/>
                  <a:gd name="T14" fmla="*/ 0 w 89"/>
                  <a:gd name="T15" fmla="*/ 388 h 388"/>
                  <a:gd name="T16" fmla="*/ 11 w 89"/>
                  <a:gd name="T17" fmla="*/ 0 h 388"/>
                  <a:gd name="T18" fmla="*/ 11 w 89"/>
                  <a:gd name="T1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388">
                    <a:moveTo>
                      <a:pt x="11" y="0"/>
                    </a:moveTo>
                    <a:lnTo>
                      <a:pt x="43" y="0"/>
                    </a:lnTo>
                    <a:lnTo>
                      <a:pt x="42" y="104"/>
                    </a:lnTo>
                    <a:lnTo>
                      <a:pt x="89" y="125"/>
                    </a:lnTo>
                    <a:lnTo>
                      <a:pt x="59" y="129"/>
                    </a:lnTo>
                    <a:lnTo>
                      <a:pt x="38" y="139"/>
                    </a:lnTo>
                    <a:lnTo>
                      <a:pt x="30" y="388"/>
                    </a:lnTo>
                    <a:lnTo>
                      <a:pt x="0" y="388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8" name="Freeform 104"/>
              <p:cNvSpPr>
                <a:spLocks/>
              </p:cNvSpPr>
              <p:nvPr/>
            </p:nvSpPr>
            <p:spPr bwMode="auto">
              <a:xfrm>
                <a:off x="2053" y="2658"/>
                <a:ext cx="31" cy="46"/>
              </a:xfrm>
              <a:custGeom>
                <a:avLst/>
                <a:gdLst>
                  <a:gd name="T0" fmla="*/ 0 w 63"/>
                  <a:gd name="T1" fmla="*/ 0 h 93"/>
                  <a:gd name="T2" fmla="*/ 36 w 63"/>
                  <a:gd name="T3" fmla="*/ 0 h 93"/>
                  <a:gd name="T4" fmla="*/ 63 w 63"/>
                  <a:gd name="T5" fmla="*/ 15 h 93"/>
                  <a:gd name="T6" fmla="*/ 61 w 63"/>
                  <a:gd name="T7" fmla="*/ 93 h 93"/>
                  <a:gd name="T8" fmla="*/ 36 w 63"/>
                  <a:gd name="T9" fmla="*/ 86 h 93"/>
                  <a:gd name="T10" fmla="*/ 0 w 63"/>
                  <a:gd name="T11" fmla="*/ 86 h 93"/>
                  <a:gd name="T12" fmla="*/ 0 w 63"/>
                  <a:gd name="T13" fmla="*/ 0 h 93"/>
                  <a:gd name="T14" fmla="*/ 0 w 63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93">
                    <a:moveTo>
                      <a:pt x="0" y="0"/>
                    </a:moveTo>
                    <a:lnTo>
                      <a:pt x="36" y="0"/>
                    </a:lnTo>
                    <a:lnTo>
                      <a:pt x="63" y="15"/>
                    </a:lnTo>
                    <a:lnTo>
                      <a:pt x="61" y="93"/>
                    </a:lnTo>
                    <a:lnTo>
                      <a:pt x="36" y="86"/>
                    </a:lnTo>
                    <a:lnTo>
                      <a:pt x="0" y="8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9" name="Freeform 105"/>
              <p:cNvSpPr>
                <a:spLocks/>
              </p:cNvSpPr>
              <p:nvPr/>
            </p:nvSpPr>
            <p:spPr bwMode="auto">
              <a:xfrm>
                <a:off x="2045" y="2657"/>
                <a:ext cx="14" cy="47"/>
              </a:xfrm>
              <a:custGeom>
                <a:avLst/>
                <a:gdLst>
                  <a:gd name="T0" fmla="*/ 0 w 28"/>
                  <a:gd name="T1" fmla="*/ 6 h 95"/>
                  <a:gd name="T2" fmla="*/ 28 w 28"/>
                  <a:gd name="T3" fmla="*/ 0 h 95"/>
                  <a:gd name="T4" fmla="*/ 25 w 28"/>
                  <a:gd name="T5" fmla="*/ 88 h 95"/>
                  <a:gd name="T6" fmla="*/ 0 w 28"/>
                  <a:gd name="T7" fmla="*/ 95 h 95"/>
                  <a:gd name="T8" fmla="*/ 0 w 28"/>
                  <a:gd name="T9" fmla="*/ 6 h 95"/>
                  <a:gd name="T10" fmla="*/ 0 w 28"/>
                  <a:gd name="T11" fmla="*/ 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95">
                    <a:moveTo>
                      <a:pt x="0" y="6"/>
                    </a:moveTo>
                    <a:lnTo>
                      <a:pt x="28" y="0"/>
                    </a:lnTo>
                    <a:lnTo>
                      <a:pt x="25" y="88"/>
                    </a:lnTo>
                    <a:lnTo>
                      <a:pt x="0" y="9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0" name="Freeform 106"/>
              <p:cNvSpPr>
                <a:spLocks/>
              </p:cNvSpPr>
              <p:nvPr/>
            </p:nvSpPr>
            <p:spPr bwMode="auto">
              <a:xfrm>
                <a:off x="2155" y="2651"/>
                <a:ext cx="45" cy="195"/>
              </a:xfrm>
              <a:custGeom>
                <a:avLst/>
                <a:gdLst>
                  <a:gd name="T0" fmla="*/ 10 w 90"/>
                  <a:gd name="T1" fmla="*/ 2 h 389"/>
                  <a:gd name="T2" fmla="*/ 44 w 90"/>
                  <a:gd name="T3" fmla="*/ 0 h 389"/>
                  <a:gd name="T4" fmla="*/ 42 w 90"/>
                  <a:gd name="T5" fmla="*/ 106 h 389"/>
                  <a:gd name="T6" fmla="*/ 90 w 90"/>
                  <a:gd name="T7" fmla="*/ 127 h 389"/>
                  <a:gd name="T8" fmla="*/ 61 w 90"/>
                  <a:gd name="T9" fmla="*/ 131 h 389"/>
                  <a:gd name="T10" fmla="*/ 38 w 90"/>
                  <a:gd name="T11" fmla="*/ 139 h 389"/>
                  <a:gd name="T12" fmla="*/ 33 w 90"/>
                  <a:gd name="T13" fmla="*/ 389 h 389"/>
                  <a:gd name="T14" fmla="*/ 0 w 90"/>
                  <a:gd name="T15" fmla="*/ 389 h 389"/>
                  <a:gd name="T16" fmla="*/ 10 w 90"/>
                  <a:gd name="T17" fmla="*/ 2 h 389"/>
                  <a:gd name="T18" fmla="*/ 10 w 90"/>
                  <a:gd name="T19" fmla="*/ 2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89">
                    <a:moveTo>
                      <a:pt x="10" y="2"/>
                    </a:moveTo>
                    <a:lnTo>
                      <a:pt x="44" y="0"/>
                    </a:lnTo>
                    <a:lnTo>
                      <a:pt x="42" y="106"/>
                    </a:lnTo>
                    <a:lnTo>
                      <a:pt x="90" y="127"/>
                    </a:lnTo>
                    <a:lnTo>
                      <a:pt x="61" y="131"/>
                    </a:lnTo>
                    <a:lnTo>
                      <a:pt x="38" y="139"/>
                    </a:lnTo>
                    <a:lnTo>
                      <a:pt x="33" y="389"/>
                    </a:lnTo>
                    <a:lnTo>
                      <a:pt x="0" y="389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1" name="Freeform 107"/>
              <p:cNvSpPr>
                <a:spLocks/>
              </p:cNvSpPr>
              <p:nvPr/>
            </p:nvSpPr>
            <p:spPr bwMode="auto">
              <a:xfrm>
                <a:off x="2171" y="2669"/>
                <a:ext cx="32" cy="47"/>
              </a:xfrm>
              <a:custGeom>
                <a:avLst/>
                <a:gdLst>
                  <a:gd name="T0" fmla="*/ 0 w 63"/>
                  <a:gd name="T1" fmla="*/ 0 h 93"/>
                  <a:gd name="T2" fmla="*/ 34 w 63"/>
                  <a:gd name="T3" fmla="*/ 0 h 93"/>
                  <a:gd name="T4" fmla="*/ 63 w 63"/>
                  <a:gd name="T5" fmla="*/ 13 h 93"/>
                  <a:gd name="T6" fmla="*/ 59 w 63"/>
                  <a:gd name="T7" fmla="*/ 93 h 93"/>
                  <a:gd name="T8" fmla="*/ 34 w 63"/>
                  <a:gd name="T9" fmla="*/ 87 h 93"/>
                  <a:gd name="T10" fmla="*/ 0 w 63"/>
                  <a:gd name="T11" fmla="*/ 87 h 93"/>
                  <a:gd name="T12" fmla="*/ 0 w 63"/>
                  <a:gd name="T13" fmla="*/ 0 h 93"/>
                  <a:gd name="T14" fmla="*/ 0 w 63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93">
                    <a:moveTo>
                      <a:pt x="0" y="0"/>
                    </a:moveTo>
                    <a:lnTo>
                      <a:pt x="34" y="0"/>
                    </a:lnTo>
                    <a:lnTo>
                      <a:pt x="63" y="13"/>
                    </a:lnTo>
                    <a:lnTo>
                      <a:pt x="59" y="93"/>
                    </a:lnTo>
                    <a:lnTo>
                      <a:pt x="34" y="87"/>
                    </a:lnTo>
                    <a:lnTo>
                      <a:pt x="0" y="8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2" name="Freeform 108"/>
              <p:cNvSpPr>
                <a:spLocks/>
              </p:cNvSpPr>
              <p:nvPr/>
            </p:nvSpPr>
            <p:spPr bwMode="auto">
              <a:xfrm>
                <a:off x="2163" y="2668"/>
                <a:ext cx="14" cy="48"/>
              </a:xfrm>
              <a:custGeom>
                <a:avLst/>
                <a:gdLst>
                  <a:gd name="T0" fmla="*/ 0 w 28"/>
                  <a:gd name="T1" fmla="*/ 4 h 95"/>
                  <a:gd name="T2" fmla="*/ 28 w 28"/>
                  <a:gd name="T3" fmla="*/ 0 h 95"/>
                  <a:gd name="T4" fmla="*/ 24 w 28"/>
                  <a:gd name="T5" fmla="*/ 87 h 95"/>
                  <a:gd name="T6" fmla="*/ 0 w 28"/>
                  <a:gd name="T7" fmla="*/ 95 h 95"/>
                  <a:gd name="T8" fmla="*/ 0 w 28"/>
                  <a:gd name="T9" fmla="*/ 4 h 95"/>
                  <a:gd name="T10" fmla="*/ 0 w 28"/>
                  <a:gd name="T11" fmla="*/ 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95">
                    <a:moveTo>
                      <a:pt x="0" y="4"/>
                    </a:moveTo>
                    <a:lnTo>
                      <a:pt x="28" y="0"/>
                    </a:lnTo>
                    <a:lnTo>
                      <a:pt x="24" y="87"/>
                    </a:lnTo>
                    <a:lnTo>
                      <a:pt x="0" y="9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3" name="Freeform 109"/>
              <p:cNvSpPr>
                <a:spLocks/>
              </p:cNvSpPr>
              <p:nvPr/>
            </p:nvSpPr>
            <p:spPr bwMode="auto">
              <a:xfrm>
                <a:off x="2097" y="2646"/>
                <a:ext cx="45" cy="194"/>
              </a:xfrm>
              <a:custGeom>
                <a:avLst/>
                <a:gdLst>
                  <a:gd name="T0" fmla="*/ 12 w 90"/>
                  <a:gd name="T1" fmla="*/ 4 h 388"/>
                  <a:gd name="T2" fmla="*/ 46 w 90"/>
                  <a:gd name="T3" fmla="*/ 0 h 388"/>
                  <a:gd name="T4" fmla="*/ 44 w 90"/>
                  <a:gd name="T5" fmla="*/ 105 h 388"/>
                  <a:gd name="T6" fmla="*/ 90 w 90"/>
                  <a:gd name="T7" fmla="*/ 128 h 388"/>
                  <a:gd name="T8" fmla="*/ 61 w 90"/>
                  <a:gd name="T9" fmla="*/ 131 h 388"/>
                  <a:gd name="T10" fmla="*/ 39 w 90"/>
                  <a:gd name="T11" fmla="*/ 141 h 388"/>
                  <a:gd name="T12" fmla="*/ 35 w 90"/>
                  <a:gd name="T13" fmla="*/ 388 h 388"/>
                  <a:gd name="T14" fmla="*/ 0 w 90"/>
                  <a:gd name="T15" fmla="*/ 388 h 388"/>
                  <a:gd name="T16" fmla="*/ 12 w 90"/>
                  <a:gd name="T17" fmla="*/ 4 h 388"/>
                  <a:gd name="T18" fmla="*/ 12 w 90"/>
                  <a:gd name="T19" fmla="*/ 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88">
                    <a:moveTo>
                      <a:pt x="12" y="4"/>
                    </a:moveTo>
                    <a:lnTo>
                      <a:pt x="46" y="0"/>
                    </a:lnTo>
                    <a:lnTo>
                      <a:pt x="44" y="105"/>
                    </a:lnTo>
                    <a:lnTo>
                      <a:pt x="90" y="128"/>
                    </a:lnTo>
                    <a:lnTo>
                      <a:pt x="61" y="131"/>
                    </a:lnTo>
                    <a:lnTo>
                      <a:pt x="39" y="141"/>
                    </a:lnTo>
                    <a:lnTo>
                      <a:pt x="35" y="388"/>
                    </a:lnTo>
                    <a:lnTo>
                      <a:pt x="0" y="388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4" name="Freeform 110"/>
              <p:cNvSpPr>
                <a:spLocks/>
              </p:cNvSpPr>
              <p:nvPr/>
            </p:nvSpPr>
            <p:spPr bwMode="auto">
              <a:xfrm>
                <a:off x="2114" y="2663"/>
                <a:ext cx="32" cy="47"/>
              </a:xfrm>
              <a:custGeom>
                <a:avLst/>
                <a:gdLst>
                  <a:gd name="T0" fmla="*/ 0 w 62"/>
                  <a:gd name="T1" fmla="*/ 0 h 93"/>
                  <a:gd name="T2" fmla="*/ 34 w 62"/>
                  <a:gd name="T3" fmla="*/ 0 h 93"/>
                  <a:gd name="T4" fmla="*/ 62 w 62"/>
                  <a:gd name="T5" fmla="*/ 13 h 93"/>
                  <a:gd name="T6" fmla="*/ 59 w 62"/>
                  <a:gd name="T7" fmla="*/ 93 h 93"/>
                  <a:gd name="T8" fmla="*/ 34 w 62"/>
                  <a:gd name="T9" fmla="*/ 87 h 93"/>
                  <a:gd name="T10" fmla="*/ 0 w 62"/>
                  <a:gd name="T11" fmla="*/ 87 h 93"/>
                  <a:gd name="T12" fmla="*/ 0 w 62"/>
                  <a:gd name="T13" fmla="*/ 0 h 93"/>
                  <a:gd name="T14" fmla="*/ 0 w 62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34" y="0"/>
                    </a:lnTo>
                    <a:lnTo>
                      <a:pt x="62" y="13"/>
                    </a:lnTo>
                    <a:lnTo>
                      <a:pt x="59" y="93"/>
                    </a:lnTo>
                    <a:lnTo>
                      <a:pt x="34" y="87"/>
                    </a:lnTo>
                    <a:lnTo>
                      <a:pt x="0" y="8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5" name="Freeform 111"/>
              <p:cNvSpPr>
                <a:spLocks/>
              </p:cNvSpPr>
              <p:nvPr/>
            </p:nvSpPr>
            <p:spPr bwMode="auto">
              <a:xfrm>
                <a:off x="2105" y="2662"/>
                <a:ext cx="15" cy="48"/>
              </a:xfrm>
              <a:custGeom>
                <a:avLst/>
                <a:gdLst>
                  <a:gd name="T0" fmla="*/ 0 w 30"/>
                  <a:gd name="T1" fmla="*/ 5 h 95"/>
                  <a:gd name="T2" fmla="*/ 30 w 30"/>
                  <a:gd name="T3" fmla="*/ 0 h 95"/>
                  <a:gd name="T4" fmla="*/ 26 w 30"/>
                  <a:gd name="T5" fmla="*/ 87 h 95"/>
                  <a:gd name="T6" fmla="*/ 0 w 30"/>
                  <a:gd name="T7" fmla="*/ 95 h 95"/>
                  <a:gd name="T8" fmla="*/ 0 w 30"/>
                  <a:gd name="T9" fmla="*/ 5 h 95"/>
                  <a:gd name="T10" fmla="*/ 0 w 30"/>
                  <a:gd name="T11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5">
                    <a:moveTo>
                      <a:pt x="0" y="5"/>
                    </a:moveTo>
                    <a:lnTo>
                      <a:pt x="30" y="0"/>
                    </a:lnTo>
                    <a:lnTo>
                      <a:pt x="26" y="87"/>
                    </a:lnTo>
                    <a:lnTo>
                      <a:pt x="0" y="9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6" name="Freeform 112"/>
              <p:cNvSpPr>
                <a:spLocks/>
              </p:cNvSpPr>
              <p:nvPr/>
            </p:nvSpPr>
            <p:spPr bwMode="auto">
              <a:xfrm>
                <a:off x="2213" y="2655"/>
                <a:ext cx="45" cy="193"/>
              </a:xfrm>
              <a:custGeom>
                <a:avLst/>
                <a:gdLst>
                  <a:gd name="T0" fmla="*/ 12 w 90"/>
                  <a:gd name="T1" fmla="*/ 2 h 386"/>
                  <a:gd name="T2" fmla="*/ 46 w 90"/>
                  <a:gd name="T3" fmla="*/ 0 h 386"/>
                  <a:gd name="T4" fmla="*/ 42 w 90"/>
                  <a:gd name="T5" fmla="*/ 103 h 386"/>
                  <a:gd name="T6" fmla="*/ 90 w 90"/>
                  <a:gd name="T7" fmla="*/ 124 h 386"/>
                  <a:gd name="T8" fmla="*/ 61 w 90"/>
                  <a:gd name="T9" fmla="*/ 132 h 386"/>
                  <a:gd name="T10" fmla="*/ 38 w 90"/>
                  <a:gd name="T11" fmla="*/ 139 h 386"/>
                  <a:gd name="T12" fmla="*/ 35 w 90"/>
                  <a:gd name="T13" fmla="*/ 386 h 386"/>
                  <a:gd name="T14" fmla="*/ 0 w 90"/>
                  <a:gd name="T15" fmla="*/ 386 h 386"/>
                  <a:gd name="T16" fmla="*/ 12 w 90"/>
                  <a:gd name="T17" fmla="*/ 2 h 386"/>
                  <a:gd name="T18" fmla="*/ 12 w 90"/>
                  <a:gd name="T19" fmla="*/ 2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86">
                    <a:moveTo>
                      <a:pt x="12" y="2"/>
                    </a:moveTo>
                    <a:lnTo>
                      <a:pt x="46" y="0"/>
                    </a:lnTo>
                    <a:lnTo>
                      <a:pt x="42" y="103"/>
                    </a:lnTo>
                    <a:lnTo>
                      <a:pt x="90" y="124"/>
                    </a:lnTo>
                    <a:lnTo>
                      <a:pt x="61" y="132"/>
                    </a:lnTo>
                    <a:lnTo>
                      <a:pt x="38" y="139"/>
                    </a:lnTo>
                    <a:lnTo>
                      <a:pt x="35" y="386"/>
                    </a:lnTo>
                    <a:lnTo>
                      <a:pt x="0" y="386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7" name="Freeform 113"/>
              <p:cNvSpPr>
                <a:spLocks/>
              </p:cNvSpPr>
              <p:nvPr/>
            </p:nvSpPr>
            <p:spPr bwMode="auto">
              <a:xfrm>
                <a:off x="2230" y="2671"/>
                <a:ext cx="31" cy="46"/>
              </a:xfrm>
              <a:custGeom>
                <a:avLst/>
                <a:gdLst>
                  <a:gd name="T0" fmla="*/ 0 w 60"/>
                  <a:gd name="T1" fmla="*/ 0 h 93"/>
                  <a:gd name="T2" fmla="*/ 32 w 60"/>
                  <a:gd name="T3" fmla="*/ 0 h 93"/>
                  <a:gd name="T4" fmla="*/ 60 w 60"/>
                  <a:gd name="T5" fmla="*/ 15 h 93"/>
                  <a:gd name="T6" fmla="*/ 57 w 60"/>
                  <a:gd name="T7" fmla="*/ 93 h 93"/>
                  <a:gd name="T8" fmla="*/ 32 w 60"/>
                  <a:gd name="T9" fmla="*/ 89 h 93"/>
                  <a:gd name="T10" fmla="*/ 0 w 60"/>
                  <a:gd name="T11" fmla="*/ 89 h 93"/>
                  <a:gd name="T12" fmla="*/ 0 w 60"/>
                  <a:gd name="T13" fmla="*/ 0 h 93"/>
                  <a:gd name="T14" fmla="*/ 0 w 60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93">
                    <a:moveTo>
                      <a:pt x="0" y="0"/>
                    </a:moveTo>
                    <a:lnTo>
                      <a:pt x="32" y="0"/>
                    </a:lnTo>
                    <a:lnTo>
                      <a:pt x="60" y="15"/>
                    </a:lnTo>
                    <a:lnTo>
                      <a:pt x="57" y="93"/>
                    </a:lnTo>
                    <a:lnTo>
                      <a:pt x="32" y="89"/>
                    </a:lnTo>
                    <a:lnTo>
                      <a:pt x="0" y="8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8" name="Freeform 114"/>
              <p:cNvSpPr>
                <a:spLocks/>
              </p:cNvSpPr>
              <p:nvPr/>
            </p:nvSpPr>
            <p:spPr bwMode="auto">
              <a:xfrm>
                <a:off x="2221" y="2670"/>
                <a:ext cx="15" cy="47"/>
              </a:xfrm>
              <a:custGeom>
                <a:avLst/>
                <a:gdLst>
                  <a:gd name="T0" fmla="*/ 0 w 30"/>
                  <a:gd name="T1" fmla="*/ 6 h 95"/>
                  <a:gd name="T2" fmla="*/ 30 w 30"/>
                  <a:gd name="T3" fmla="*/ 0 h 95"/>
                  <a:gd name="T4" fmla="*/ 24 w 30"/>
                  <a:gd name="T5" fmla="*/ 89 h 95"/>
                  <a:gd name="T6" fmla="*/ 0 w 30"/>
                  <a:gd name="T7" fmla="*/ 95 h 95"/>
                  <a:gd name="T8" fmla="*/ 0 w 30"/>
                  <a:gd name="T9" fmla="*/ 6 h 95"/>
                  <a:gd name="T10" fmla="*/ 0 w 30"/>
                  <a:gd name="T11" fmla="*/ 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5">
                    <a:moveTo>
                      <a:pt x="0" y="6"/>
                    </a:moveTo>
                    <a:lnTo>
                      <a:pt x="30" y="0"/>
                    </a:lnTo>
                    <a:lnTo>
                      <a:pt x="24" y="89"/>
                    </a:lnTo>
                    <a:lnTo>
                      <a:pt x="0" y="95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9" name="Freeform 115"/>
              <p:cNvSpPr>
                <a:spLocks/>
              </p:cNvSpPr>
              <p:nvPr/>
            </p:nvSpPr>
            <p:spPr bwMode="auto">
              <a:xfrm>
                <a:off x="1930" y="2934"/>
                <a:ext cx="47" cy="195"/>
              </a:xfrm>
              <a:custGeom>
                <a:avLst/>
                <a:gdLst>
                  <a:gd name="T0" fmla="*/ 15 w 93"/>
                  <a:gd name="T1" fmla="*/ 2 h 390"/>
                  <a:gd name="T2" fmla="*/ 47 w 93"/>
                  <a:gd name="T3" fmla="*/ 0 h 390"/>
                  <a:gd name="T4" fmla="*/ 46 w 93"/>
                  <a:gd name="T5" fmla="*/ 103 h 390"/>
                  <a:gd name="T6" fmla="*/ 93 w 93"/>
                  <a:gd name="T7" fmla="*/ 126 h 390"/>
                  <a:gd name="T8" fmla="*/ 65 w 93"/>
                  <a:gd name="T9" fmla="*/ 129 h 390"/>
                  <a:gd name="T10" fmla="*/ 42 w 93"/>
                  <a:gd name="T11" fmla="*/ 139 h 390"/>
                  <a:gd name="T12" fmla="*/ 34 w 93"/>
                  <a:gd name="T13" fmla="*/ 390 h 390"/>
                  <a:gd name="T14" fmla="*/ 0 w 93"/>
                  <a:gd name="T15" fmla="*/ 390 h 390"/>
                  <a:gd name="T16" fmla="*/ 15 w 93"/>
                  <a:gd name="T17" fmla="*/ 2 h 390"/>
                  <a:gd name="T18" fmla="*/ 15 w 93"/>
                  <a:gd name="T19" fmla="*/ 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390">
                    <a:moveTo>
                      <a:pt x="15" y="2"/>
                    </a:moveTo>
                    <a:lnTo>
                      <a:pt x="47" y="0"/>
                    </a:lnTo>
                    <a:lnTo>
                      <a:pt x="46" y="103"/>
                    </a:lnTo>
                    <a:lnTo>
                      <a:pt x="93" y="126"/>
                    </a:lnTo>
                    <a:lnTo>
                      <a:pt x="65" y="129"/>
                    </a:lnTo>
                    <a:lnTo>
                      <a:pt x="42" y="139"/>
                    </a:lnTo>
                    <a:lnTo>
                      <a:pt x="34" y="390"/>
                    </a:lnTo>
                    <a:lnTo>
                      <a:pt x="0" y="390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0" name="Freeform 116"/>
              <p:cNvSpPr>
                <a:spLocks/>
              </p:cNvSpPr>
              <p:nvPr/>
            </p:nvSpPr>
            <p:spPr bwMode="auto">
              <a:xfrm>
                <a:off x="1947" y="2951"/>
                <a:ext cx="32" cy="46"/>
              </a:xfrm>
              <a:custGeom>
                <a:avLst/>
                <a:gdLst>
                  <a:gd name="T0" fmla="*/ 0 w 65"/>
                  <a:gd name="T1" fmla="*/ 0 h 92"/>
                  <a:gd name="T2" fmla="*/ 36 w 65"/>
                  <a:gd name="T3" fmla="*/ 0 h 92"/>
                  <a:gd name="T4" fmla="*/ 65 w 65"/>
                  <a:gd name="T5" fmla="*/ 16 h 92"/>
                  <a:gd name="T6" fmla="*/ 61 w 65"/>
                  <a:gd name="T7" fmla="*/ 92 h 92"/>
                  <a:gd name="T8" fmla="*/ 36 w 65"/>
                  <a:gd name="T9" fmla="*/ 88 h 92"/>
                  <a:gd name="T10" fmla="*/ 0 w 65"/>
                  <a:gd name="T11" fmla="*/ 88 h 92"/>
                  <a:gd name="T12" fmla="*/ 0 w 65"/>
                  <a:gd name="T13" fmla="*/ 0 h 92"/>
                  <a:gd name="T14" fmla="*/ 0 w 6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92">
                    <a:moveTo>
                      <a:pt x="0" y="0"/>
                    </a:moveTo>
                    <a:lnTo>
                      <a:pt x="36" y="0"/>
                    </a:lnTo>
                    <a:lnTo>
                      <a:pt x="65" y="16"/>
                    </a:lnTo>
                    <a:lnTo>
                      <a:pt x="61" y="92"/>
                    </a:lnTo>
                    <a:lnTo>
                      <a:pt x="36" y="88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1" name="Freeform 117"/>
              <p:cNvSpPr>
                <a:spLocks/>
              </p:cNvSpPr>
              <p:nvPr/>
            </p:nvSpPr>
            <p:spPr bwMode="auto">
              <a:xfrm>
                <a:off x="1939" y="2951"/>
                <a:ext cx="15" cy="46"/>
              </a:xfrm>
              <a:custGeom>
                <a:avLst/>
                <a:gdLst>
                  <a:gd name="T0" fmla="*/ 0 w 30"/>
                  <a:gd name="T1" fmla="*/ 2 h 92"/>
                  <a:gd name="T2" fmla="*/ 30 w 30"/>
                  <a:gd name="T3" fmla="*/ 0 h 92"/>
                  <a:gd name="T4" fmla="*/ 25 w 30"/>
                  <a:gd name="T5" fmla="*/ 84 h 92"/>
                  <a:gd name="T6" fmla="*/ 0 w 30"/>
                  <a:gd name="T7" fmla="*/ 92 h 92"/>
                  <a:gd name="T8" fmla="*/ 0 w 30"/>
                  <a:gd name="T9" fmla="*/ 2 h 92"/>
                  <a:gd name="T10" fmla="*/ 0 w 30"/>
                  <a:gd name="T11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2">
                    <a:moveTo>
                      <a:pt x="0" y="2"/>
                    </a:moveTo>
                    <a:lnTo>
                      <a:pt x="30" y="0"/>
                    </a:lnTo>
                    <a:lnTo>
                      <a:pt x="25" y="84"/>
                    </a:lnTo>
                    <a:lnTo>
                      <a:pt x="0" y="9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2" name="Freeform 118"/>
              <p:cNvSpPr>
                <a:spLocks/>
              </p:cNvSpPr>
              <p:nvPr/>
            </p:nvSpPr>
            <p:spPr bwMode="auto">
              <a:xfrm>
                <a:off x="1989" y="2936"/>
                <a:ext cx="46" cy="195"/>
              </a:xfrm>
              <a:custGeom>
                <a:avLst/>
                <a:gdLst>
                  <a:gd name="T0" fmla="*/ 13 w 91"/>
                  <a:gd name="T1" fmla="*/ 2 h 390"/>
                  <a:gd name="T2" fmla="*/ 43 w 91"/>
                  <a:gd name="T3" fmla="*/ 0 h 390"/>
                  <a:gd name="T4" fmla="*/ 43 w 91"/>
                  <a:gd name="T5" fmla="*/ 106 h 390"/>
                  <a:gd name="T6" fmla="*/ 91 w 91"/>
                  <a:gd name="T7" fmla="*/ 125 h 390"/>
                  <a:gd name="T8" fmla="*/ 59 w 91"/>
                  <a:gd name="T9" fmla="*/ 131 h 390"/>
                  <a:gd name="T10" fmla="*/ 38 w 91"/>
                  <a:gd name="T11" fmla="*/ 141 h 390"/>
                  <a:gd name="T12" fmla="*/ 32 w 91"/>
                  <a:gd name="T13" fmla="*/ 390 h 390"/>
                  <a:gd name="T14" fmla="*/ 0 w 91"/>
                  <a:gd name="T15" fmla="*/ 390 h 390"/>
                  <a:gd name="T16" fmla="*/ 13 w 91"/>
                  <a:gd name="T17" fmla="*/ 2 h 390"/>
                  <a:gd name="T18" fmla="*/ 13 w 91"/>
                  <a:gd name="T19" fmla="*/ 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390">
                    <a:moveTo>
                      <a:pt x="13" y="2"/>
                    </a:moveTo>
                    <a:lnTo>
                      <a:pt x="43" y="0"/>
                    </a:lnTo>
                    <a:lnTo>
                      <a:pt x="43" y="106"/>
                    </a:lnTo>
                    <a:lnTo>
                      <a:pt x="91" y="125"/>
                    </a:lnTo>
                    <a:lnTo>
                      <a:pt x="59" y="131"/>
                    </a:lnTo>
                    <a:lnTo>
                      <a:pt x="38" y="141"/>
                    </a:lnTo>
                    <a:lnTo>
                      <a:pt x="32" y="390"/>
                    </a:lnTo>
                    <a:lnTo>
                      <a:pt x="0" y="390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3" name="Freeform 119"/>
              <p:cNvSpPr>
                <a:spLocks/>
              </p:cNvSpPr>
              <p:nvPr/>
            </p:nvSpPr>
            <p:spPr bwMode="auto">
              <a:xfrm>
                <a:off x="2005" y="2954"/>
                <a:ext cx="32" cy="47"/>
              </a:xfrm>
              <a:custGeom>
                <a:avLst/>
                <a:gdLst>
                  <a:gd name="T0" fmla="*/ 0 w 65"/>
                  <a:gd name="T1" fmla="*/ 0 h 93"/>
                  <a:gd name="T2" fmla="*/ 38 w 65"/>
                  <a:gd name="T3" fmla="*/ 0 h 93"/>
                  <a:gd name="T4" fmla="*/ 65 w 65"/>
                  <a:gd name="T5" fmla="*/ 13 h 93"/>
                  <a:gd name="T6" fmla="*/ 59 w 65"/>
                  <a:gd name="T7" fmla="*/ 93 h 93"/>
                  <a:gd name="T8" fmla="*/ 38 w 65"/>
                  <a:gd name="T9" fmla="*/ 88 h 93"/>
                  <a:gd name="T10" fmla="*/ 0 w 65"/>
                  <a:gd name="T11" fmla="*/ 88 h 93"/>
                  <a:gd name="T12" fmla="*/ 0 w 65"/>
                  <a:gd name="T13" fmla="*/ 0 h 93"/>
                  <a:gd name="T14" fmla="*/ 0 w 65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93">
                    <a:moveTo>
                      <a:pt x="0" y="0"/>
                    </a:moveTo>
                    <a:lnTo>
                      <a:pt x="38" y="0"/>
                    </a:lnTo>
                    <a:lnTo>
                      <a:pt x="65" y="13"/>
                    </a:lnTo>
                    <a:lnTo>
                      <a:pt x="59" y="93"/>
                    </a:lnTo>
                    <a:lnTo>
                      <a:pt x="38" y="88"/>
                    </a:lnTo>
                    <a:lnTo>
                      <a:pt x="0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4" name="Freeform 120"/>
              <p:cNvSpPr>
                <a:spLocks/>
              </p:cNvSpPr>
              <p:nvPr/>
            </p:nvSpPr>
            <p:spPr bwMode="auto">
              <a:xfrm>
                <a:off x="1996" y="2953"/>
                <a:ext cx="15" cy="48"/>
              </a:xfrm>
              <a:custGeom>
                <a:avLst/>
                <a:gdLst>
                  <a:gd name="T0" fmla="*/ 0 w 28"/>
                  <a:gd name="T1" fmla="*/ 4 h 95"/>
                  <a:gd name="T2" fmla="*/ 28 w 28"/>
                  <a:gd name="T3" fmla="*/ 0 h 95"/>
                  <a:gd name="T4" fmla="*/ 25 w 28"/>
                  <a:gd name="T5" fmla="*/ 88 h 95"/>
                  <a:gd name="T6" fmla="*/ 0 w 28"/>
                  <a:gd name="T7" fmla="*/ 95 h 95"/>
                  <a:gd name="T8" fmla="*/ 0 w 28"/>
                  <a:gd name="T9" fmla="*/ 4 h 95"/>
                  <a:gd name="T10" fmla="*/ 0 w 28"/>
                  <a:gd name="T11" fmla="*/ 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95">
                    <a:moveTo>
                      <a:pt x="0" y="4"/>
                    </a:moveTo>
                    <a:lnTo>
                      <a:pt x="28" y="0"/>
                    </a:lnTo>
                    <a:lnTo>
                      <a:pt x="25" y="88"/>
                    </a:lnTo>
                    <a:lnTo>
                      <a:pt x="0" y="9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5" name="Freeform 121"/>
              <p:cNvSpPr>
                <a:spLocks/>
              </p:cNvSpPr>
              <p:nvPr/>
            </p:nvSpPr>
            <p:spPr bwMode="auto">
              <a:xfrm>
                <a:off x="3281" y="2863"/>
                <a:ext cx="391" cy="25"/>
              </a:xfrm>
              <a:custGeom>
                <a:avLst/>
                <a:gdLst>
                  <a:gd name="T0" fmla="*/ 0 w 784"/>
                  <a:gd name="T1" fmla="*/ 38 h 49"/>
                  <a:gd name="T2" fmla="*/ 86 w 784"/>
                  <a:gd name="T3" fmla="*/ 0 h 49"/>
                  <a:gd name="T4" fmla="*/ 631 w 784"/>
                  <a:gd name="T5" fmla="*/ 0 h 49"/>
                  <a:gd name="T6" fmla="*/ 784 w 784"/>
                  <a:gd name="T7" fmla="*/ 49 h 49"/>
                  <a:gd name="T8" fmla="*/ 0 w 784"/>
                  <a:gd name="T9" fmla="*/ 38 h 49"/>
                  <a:gd name="T10" fmla="*/ 0 w 784"/>
                  <a:gd name="T11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4" h="49">
                    <a:moveTo>
                      <a:pt x="0" y="38"/>
                    </a:moveTo>
                    <a:lnTo>
                      <a:pt x="86" y="0"/>
                    </a:lnTo>
                    <a:lnTo>
                      <a:pt x="631" y="0"/>
                    </a:lnTo>
                    <a:lnTo>
                      <a:pt x="784" y="49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6" name="Freeform 122"/>
              <p:cNvSpPr>
                <a:spLocks/>
              </p:cNvSpPr>
              <p:nvPr/>
            </p:nvSpPr>
            <p:spPr bwMode="auto">
              <a:xfrm>
                <a:off x="3339" y="2835"/>
                <a:ext cx="231" cy="19"/>
              </a:xfrm>
              <a:custGeom>
                <a:avLst/>
                <a:gdLst>
                  <a:gd name="T0" fmla="*/ 0 w 462"/>
                  <a:gd name="T1" fmla="*/ 28 h 38"/>
                  <a:gd name="T2" fmla="*/ 116 w 462"/>
                  <a:gd name="T3" fmla="*/ 0 h 38"/>
                  <a:gd name="T4" fmla="*/ 278 w 462"/>
                  <a:gd name="T5" fmla="*/ 3 h 38"/>
                  <a:gd name="T6" fmla="*/ 394 w 462"/>
                  <a:gd name="T7" fmla="*/ 24 h 38"/>
                  <a:gd name="T8" fmla="*/ 462 w 462"/>
                  <a:gd name="T9" fmla="*/ 38 h 38"/>
                  <a:gd name="T10" fmla="*/ 0 w 462"/>
                  <a:gd name="T11" fmla="*/ 28 h 38"/>
                  <a:gd name="T12" fmla="*/ 0 w 462"/>
                  <a:gd name="T13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2" h="38">
                    <a:moveTo>
                      <a:pt x="0" y="28"/>
                    </a:moveTo>
                    <a:lnTo>
                      <a:pt x="116" y="0"/>
                    </a:lnTo>
                    <a:lnTo>
                      <a:pt x="278" y="3"/>
                    </a:lnTo>
                    <a:lnTo>
                      <a:pt x="394" y="24"/>
                    </a:lnTo>
                    <a:lnTo>
                      <a:pt x="462" y="3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7" name="Freeform 123"/>
              <p:cNvSpPr>
                <a:spLocks/>
              </p:cNvSpPr>
              <p:nvPr/>
            </p:nvSpPr>
            <p:spPr bwMode="auto">
              <a:xfrm>
                <a:off x="3689" y="2895"/>
                <a:ext cx="123" cy="27"/>
              </a:xfrm>
              <a:custGeom>
                <a:avLst/>
                <a:gdLst>
                  <a:gd name="T0" fmla="*/ 0 w 245"/>
                  <a:gd name="T1" fmla="*/ 2 h 53"/>
                  <a:gd name="T2" fmla="*/ 125 w 245"/>
                  <a:gd name="T3" fmla="*/ 52 h 53"/>
                  <a:gd name="T4" fmla="*/ 245 w 245"/>
                  <a:gd name="T5" fmla="*/ 53 h 53"/>
                  <a:gd name="T6" fmla="*/ 245 w 245"/>
                  <a:gd name="T7" fmla="*/ 0 h 53"/>
                  <a:gd name="T8" fmla="*/ 0 w 245"/>
                  <a:gd name="T9" fmla="*/ 2 h 53"/>
                  <a:gd name="T10" fmla="*/ 0 w 245"/>
                  <a:gd name="T1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53">
                    <a:moveTo>
                      <a:pt x="0" y="2"/>
                    </a:moveTo>
                    <a:lnTo>
                      <a:pt x="125" y="52"/>
                    </a:lnTo>
                    <a:lnTo>
                      <a:pt x="245" y="53"/>
                    </a:lnTo>
                    <a:lnTo>
                      <a:pt x="245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8" name="Freeform 124"/>
              <p:cNvSpPr>
                <a:spLocks/>
              </p:cNvSpPr>
              <p:nvPr/>
            </p:nvSpPr>
            <p:spPr bwMode="auto">
              <a:xfrm>
                <a:off x="2041" y="3008"/>
                <a:ext cx="66" cy="121"/>
              </a:xfrm>
              <a:custGeom>
                <a:avLst/>
                <a:gdLst>
                  <a:gd name="T0" fmla="*/ 131 w 131"/>
                  <a:gd name="T1" fmla="*/ 19 h 242"/>
                  <a:gd name="T2" fmla="*/ 0 w 131"/>
                  <a:gd name="T3" fmla="*/ 242 h 242"/>
                  <a:gd name="T4" fmla="*/ 0 w 131"/>
                  <a:gd name="T5" fmla="*/ 170 h 242"/>
                  <a:gd name="T6" fmla="*/ 109 w 131"/>
                  <a:gd name="T7" fmla="*/ 0 h 242"/>
                  <a:gd name="T8" fmla="*/ 131 w 131"/>
                  <a:gd name="T9" fmla="*/ 19 h 242"/>
                  <a:gd name="T10" fmla="*/ 131 w 131"/>
                  <a:gd name="T11" fmla="*/ 19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242">
                    <a:moveTo>
                      <a:pt x="131" y="19"/>
                    </a:moveTo>
                    <a:lnTo>
                      <a:pt x="0" y="242"/>
                    </a:lnTo>
                    <a:lnTo>
                      <a:pt x="0" y="170"/>
                    </a:lnTo>
                    <a:lnTo>
                      <a:pt x="109" y="0"/>
                    </a:lnTo>
                    <a:lnTo>
                      <a:pt x="131" y="19"/>
                    </a:lnTo>
                    <a:lnTo>
                      <a:pt x="131" y="19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9" name="Freeform 125"/>
              <p:cNvSpPr>
                <a:spLocks/>
              </p:cNvSpPr>
              <p:nvPr/>
            </p:nvSpPr>
            <p:spPr bwMode="auto">
              <a:xfrm>
                <a:off x="2095" y="2970"/>
                <a:ext cx="27" cy="56"/>
              </a:xfrm>
              <a:custGeom>
                <a:avLst/>
                <a:gdLst>
                  <a:gd name="T0" fmla="*/ 51 w 53"/>
                  <a:gd name="T1" fmla="*/ 0 h 113"/>
                  <a:gd name="T2" fmla="*/ 0 w 53"/>
                  <a:gd name="T3" fmla="*/ 75 h 113"/>
                  <a:gd name="T4" fmla="*/ 30 w 53"/>
                  <a:gd name="T5" fmla="*/ 113 h 113"/>
                  <a:gd name="T6" fmla="*/ 53 w 53"/>
                  <a:gd name="T7" fmla="*/ 80 h 113"/>
                  <a:gd name="T8" fmla="*/ 51 w 53"/>
                  <a:gd name="T9" fmla="*/ 0 h 113"/>
                  <a:gd name="T10" fmla="*/ 51 w 53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13">
                    <a:moveTo>
                      <a:pt x="51" y="0"/>
                    </a:moveTo>
                    <a:lnTo>
                      <a:pt x="0" y="75"/>
                    </a:lnTo>
                    <a:lnTo>
                      <a:pt x="30" y="113"/>
                    </a:lnTo>
                    <a:lnTo>
                      <a:pt x="53" y="8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0" name="Freeform 126"/>
              <p:cNvSpPr>
                <a:spLocks/>
              </p:cNvSpPr>
              <p:nvPr/>
            </p:nvSpPr>
            <p:spPr bwMode="auto">
              <a:xfrm>
                <a:off x="2107" y="2998"/>
                <a:ext cx="15" cy="42"/>
              </a:xfrm>
              <a:custGeom>
                <a:avLst/>
                <a:gdLst>
                  <a:gd name="T0" fmla="*/ 29 w 31"/>
                  <a:gd name="T1" fmla="*/ 0 h 83"/>
                  <a:gd name="T2" fmla="*/ 31 w 31"/>
                  <a:gd name="T3" fmla="*/ 83 h 83"/>
                  <a:gd name="T4" fmla="*/ 0 w 31"/>
                  <a:gd name="T5" fmla="*/ 51 h 83"/>
                  <a:gd name="T6" fmla="*/ 29 w 31"/>
                  <a:gd name="T7" fmla="*/ 0 h 83"/>
                  <a:gd name="T8" fmla="*/ 29 w 3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3">
                    <a:moveTo>
                      <a:pt x="29" y="0"/>
                    </a:moveTo>
                    <a:lnTo>
                      <a:pt x="31" y="83"/>
                    </a:lnTo>
                    <a:lnTo>
                      <a:pt x="0" y="51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1" name="Freeform 127"/>
              <p:cNvSpPr>
                <a:spLocks/>
              </p:cNvSpPr>
              <p:nvPr/>
            </p:nvSpPr>
            <p:spPr bwMode="auto">
              <a:xfrm>
                <a:off x="1929" y="3728"/>
                <a:ext cx="1883" cy="164"/>
              </a:xfrm>
              <a:custGeom>
                <a:avLst/>
                <a:gdLst>
                  <a:gd name="T0" fmla="*/ 0 w 3766"/>
                  <a:gd name="T1" fmla="*/ 0 h 329"/>
                  <a:gd name="T2" fmla="*/ 3766 w 3766"/>
                  <a:gd name="T3" fmla="*/ 253 h 329"/>
                  <a:gd name="T4" fmla="*/ 3766 w 3766"/>
                  <a:gd name="T5" fmla="*/ 329 h 329"/>
                  <a:gd name="T6" fmla="*/ 0 w 3766"/>
                  <a:gd name="T7" fmla="*/ 329 h 329"/>
                  <a:gd name="T8" fmla="*/ 0 w 3766"/>
                  <a:gd name="T9" fmla="*/ 0 h 329"/>
                  <a:gd name="T10" fmla="*/ 0 w 3766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6" h="329">
                    <a:moveTo>
                      <a:pt x="0" y="0"/>
                    </a:moveTo>
                    <a:lnTo>
                      <a:pt x="3766" y="253"/>
                    </a:lnTo>
                    <a:lnTo>
                      <a:pt x="3766" y="329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2" name="Freeform 128"/>
              <p:cNvSpPr>
                <a:spLocks/>
              </p:cNvSpPr>
              <p:nvPr/>
            </p:nvSpPr>
            <p:spPr bwMode="auto">
              <a:xfrm>
                <a:off x="2879" y="2743"/>
                <a:ext cx="99" cy="114"/>
              </a:xfrm>
              <a:custGeom>
                <a:avLst/>
                <a:gdLst>
                  <a:gd name="T0" fmla="*/ 0 w 200"/>
                  <a:gd name="T1" fmla="*/ 0 h 228"/>
                  <a:gd name="T2" fmla="*/ 0 w 200"/>
                  <a:gd name="T3" fmla="*/ 88 h 228"/>
                  <a:gd name="T4" fmla="*/ 4 w 200"/>
                  <a:gd name="T5" fmla="*/ 78 h 228"/>
                  <a:gd name="T6" fmla="*/ 15 w 200"/>
                  <a:gd name="T7" fmla="*/ 63 h 228"/>
                  <a:gd name="T8" fmla="*/ 31 w 200"/>
                  <a:gd name="T9" fmla="*/ 46 h 228"/>
                  <a:gd name="T10" fmla="*/ 48 w 200"/>
                  <a:gd name="T11" fmla="*/ 36 h 228"/>
                  <a:gd name="T12" fmla="*/ 65 w 200"/>
                  <a:gd name="T13" fmla="*/ 31 h 228"/>
                  <a:gd name="T14" fmla="*/ 80 w 200"/>
                  <a:gd name="T15" fmla="*/ 34 h 228"/>
                  <a:gd name="T16" fmla="*/ 80 w 200"/>
                  <a:gd name="T17" fmla="*/ 44 h 228"/>
                  <a:gd name="T18" fmla="*/ 72 w 200"/>
                  <a:gd name="T19" fmla="*/ 55 h 228"/>
                  <a:gd name="T20" fmla="*/ 57 w 200"/>
                  <a:gd name="T21" fmla="*/ 70 h 228"/>
                  <a:gd name="T22" fmla="*/ 46 w 200"/>
                  <a:gd name="T23" fmla="*/ 86 h 228"/>
                  <a:gd name="T24" fmla="*/ 38 w 200"/>
                  <a:gd name="T25" fmla="*/ 101 h 228"/>
                  <a:gd name="T26" fmla="*/ 31 w 200"/>
                  <a:gd name="T27" fmla="*/ 118 h 228"/>
                  <a:gd name="T28" fmla="*/ 23 w 200"/>
                  <a:gd name="T29" fmla="*/ 137 h 228"/>
                  <a:gd name="T30" fmla="*/ 15 w 200"/>
                  <a:gd name="T31" fmla="*/ 156 h 228"/>
                  <a:gd name="T32" fmla="*/ 12 w 200"/>
                  <a:gd name="T33" fmla="*/ 175 h 228"/>
                  <a:gd name="T34" fmla="*/ 10 w 200"/>
                  <a:gd name="T35" fmla="*/ 194 h 228"/>
                  <a:gd name="T36" fmla="*/ 8 w 200"/>
                  <a:gd name="T37" fmla="*/ 209 h 228"/>
                  <a:gd name="T38" fmla="*/ 6 w 200"/>
                  <a:gd name="T39" fmla="*/ 224 h 228"/>
                  <a:gd name="T40" fmla="*/ 6 w 200"/>
                  <a:gd name="T41" fmla="*/ 224 h 228"/>
                  <a:gd name="T42" fmla="*/ 12 w 200"/>
                  <a:gd name="T43" fmla="*/ 207 h 228"/>
                  <a:gd name="T44" fmla="*/ 19 w 200"/>
                  <a:gd name="T45" fmla="*/ 192 h 228"/>
                  <a:gd name="T46" fmla="*/ 29 w 200"/>
                  <a:gd name="T47" fmla="*/ 173 h 228"/>
                  <a:gd name="T48" fmla="*/ 42 w 200"/>
                  <a:gd name="T49" fmla="*/ 150 h 228"/>
                  <a:gd name="T50" fmla="*/ 57 w 200"/>
                  <a:gd name="T51" fmla="*/ 127 h 228"/>
                  <a:gd name="T52" fmla="*/ 72 w 200"/>
                  <a:gd name="T53" fmla="*/ 107 h 228"/>
                  <a:gd name="T54" fmla="*/ 89 w 200"/>
                  <a:gd name="T55" fmla="*/ 86 h 228"/>
                  <a:gd name="T56" fmla="*/ 109 w 200"/>
                  <a:gd name="T57" fmla="*/ 65 h 228"/>
                  <a:gd name="T58" fmla="*/ 128 w 200"/>
                  <a:gd name="T59" fmla="*/ 48 h 228"/>
                  <a:gd name="T60" fmla="*/ 147 w 200"/>
                  <a:gd name="T61" fmla="*/ 32 h 228"/>
                  <a:gd name="T62" fmla="*/ 166 w 200"/>
                  <a:gd name="T63" fmla="*/ 17 h 228"/>
                  <a:gd name="T64" fmla="*/ 179 w 200"/>
                  <a:gd name="T65" fmla="*/ 10 h 228"/>
                  <a:gd name="T66" fmla="*/ 196 w 200"/>
                  <a:gd name="T67" fmla="*/ 2 h 228"/>
                  <a:gd name="T68" fmla="*/ 152 w 200"/>
                  <a:gd name="T6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228">
                    <a:moveTo>
                      <a:pt x="152" y="0"/>
                    </a:moveTo>
                    <a:lnTo>
                      <a:pt x="0" y="0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12" y="70"/>
                    </a:lnTo>
                    <a:lnTo>
                      <a:pt x="15" y="63"/>
                    </a:lnTo>
                    <a:lnTo>
                      <a:pt x="23" y="53"/>
                    </a:lnTo>
                    <a:lnTo>
                      <a:pt x="31" y="46"/>
                    </a:lnTo>
                    <a:lnTo>
                      <a:pt x="40" y="40"/>
                    </a:lnTo>
                    <a:lnTo>
                      <a:pt x="48" y="36"/>
                    </a:lnTo>
                    <a:lnTo>
                      <a:pt x="57" y="32"/>
                    </a:lnTo>
                    <a:lnTo>
                      <a:pt x="65" y="31"/>
                    </a:lnTo>
                    <a:lnTo>
                      <a:pt x="72" y="32"/>
                    </a:lnTo>
                    <a:lnTo>
                      <a:pt x="80" y="34"/>
                    </a:lnTo>
                    <a:lnTo>
                      <a:pt x="84" y="40"/>
                    </a:lnTo>
                    <a:lnTo>
                      <a:pt x="80" y="44"/>
                    </a:lnTo>
                    <a:lnTo>
                      <a:pt x="78" y="50"/>
                    </a:lnTo>
                    <a:lnTo>
                      <a:pt x="72" y="55"/>
                    </a:lnTo>
                    <a:lnTo>
                      <a:pt x="65" y="63"/>
                    </a:lnTo>
                    <a:lnTo>
                      <a:pt x="57" y="70"/>
                    </a:lnTo>
                    <a:lnTo>
                      <a:pt x="50" y="82"/>
                    </a:lnTo>
                    <a:lnTo>
                      <a:pt x="46" y="86"/>
                    </a:lnTo>
                    <a:lnTo>
                      <a:pt x="42" y="93"/>
                    </a:lnTo>
                    <a:lnTo>
                      <a:pt x="38" y="101"/>
                    </a:lnTo>
                    <a:lnTo>
                      <a:pt x="34" y="110"/>
                    </a:lnTo>
                    <a:lnTo>
                      <a:pt x="31" y="118"/>
                    </a:lnTo>
                    <a:lnTo>
                      <a:pt x="27" y="127"/>
                    </a:lnTo>
                    <a:lnTo>
                      <a:pt x="23" y="137"/>
                    </a:lnTo>
                    <a:lnTo>
                      <a:pt x="19" y="147"/>
                    </a:lnTo>
                    <a:lnTo>
                      <a:pt x="15" y="156"/>
                    </a:lnTo>
                    <a:lnTo>
                      <a:pt x="15" y="166"/>
                    </a:lnTo>
                    <a:lnTo>
                      <a:pt x="12" y="175"/>
                    </a:lnTo>
                    <a:lnTo>
                      <a:pt x="12" y="186"/>
                    </a:lnTo>
                    <a:lnTo>
                      <a:pt x="10" y="194"/>
                    </a:lnTo>
                    <a:lnTo>
                      <a:pt x="8" y="202"/>
                    </a:lnTo>
                    <a:lnTo>
                      <a:pt x="8" y="209"/>
                    </a:lnTo>
                    <a:lnTo>
                      <a:pt x="8" y="217"/>
                    </a:lnTo>
                    <a:lnTo>
                      <a:pt x="6" y="224"/>
                    </a:lnTo>
                    <a:lnTo>
                      <a:pt x="6" y="228"/>
                    </a:lnTo>
                    <a:lnTo>
                      <a:pt x="6" y="224"/>
                    </a:lnTo>
                    <a:lnTo>
                      <a:pt x="10" y="215"/>
                    </a:lnTo>
                    <a:lnTo>
                      <a:pt x="12" y="207"/>
                    </a:lnTo>
                    <a:lnTo>
                      <a:pt x="15" y="202"/>
                    </a:lnTo>
                    <a:lnTo>
                      <a:pt x="19" y="192"/>
                    </a:lnTo>
                    <a:lnTo>
                      <a:pt x="25" y="183"/>
                    </a:lnTo>
                    <a:lnTo>
                      <a:pt x="29" y="173"/>
                    </a:lnTo>
                    <a:lnTo>
                      <a:pt x="34" y="162"/>
                    </a:lnTo>
                    <a:lnTo>
                      <a:pt x="42" y="150"/>
                    </a:lnTo>
                    <a:lnTo>
                      <a:pt x="50" y="139"/>
                    </a:lnTo>
                    <a:lnTo>
                      <a:pt x="57" y="127"/>
                    </a:lnTo>
                    <a:lnTo>
                      <a:pt x="65" y="118"/>
                    </a:lnTo>
                    <a:lnTo>
                      <a:pt x="72" y="107"/>
                    </a:lnTo>
                    <a:lnTo>
                      <a:pt x="82" y="97"/>
                    </a:lnTo>
                    <a:lnTo>
                      <a:pt x="89" y="86"/>
                    </a:lnTo>
                    <a:lnTo>
                      <a:pt x="101" y="74"/>
                    </a:lnTo>
                    <a:lnTo>
                      <a:pt x="109" y="65"/>
                    </a:lnTo>
                    <a:lnTo>
                      <a:pt x="120" y="55"/>
                    </a:lnTo>
                    <a:lnTo>
                      <a:pt x="128" y="48"/>
                    </a:lnTo>
                    <a:lnTo>
                      <a:pt x="139" y="40"/>
                    </a:lnTo>
                    <a:lnTo>
                      <a:pt x="147" y="32"/>
                    </a:lnTo>
                    <a:lnTo>
                      <a:pt x="158" y="25"/>
                    </a:lnTo>
                    <a:lnTo>
                      <a:pt x="166" y="17"/>
                    </a:lnTo>
                    <a:lnTo>
                      <a:pt x="173" y="13"/>
                    </a:lnTo>
                    <a:lnTo>
                      <a:pt x="179" y="10"/>
                    </a:lnTo>
                    <a:lnTo>
                      <a:pt x="186" y="6"/>
                    </a:lnTo>
                    <a:lnTo>
                      <a:pt x="196" y="2"/>
                    </a:lnTo>
                    <a:lnTo>
                      <a:pt x="200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3" name="Freeform 129"/>
              <p:cNvSpPr>
                <a:spLocks/>
              </p:cNvSpPr>
              <p:nvPr/>
            </p:nvSpPr>
            <p:spPr bwMode="auto">
              <a:xfrm>
                <a:off x="2580" y="2671"/>
                <a:ext cx="40" cy="121"/>
              </a:xfrm>
              <a:custGeom>
                <a:avLst/>
                <a:gdLst>
                  <a:gd name="T0" fmla="*/ 2 w 80"/>
                  <a:gd name="T1" fmla="*/ 4 h 241"/>
                  <a:gd name="T2" fmla="*/ 36 w 80"/>
                  <a:gd name="T3" fmla="*/ 0 h 241"/>
                  <a:gd name="T4" fmla="*/ 34 w 80"/>
                  <a:gd name="T5" fmla="*/ 106 h 241"/>
                  <a:gd name="T6" fmla="*/ 80 w 80"/>
                  <a:gd name="T7" fmla="*/ 127 h 241"/>
                  <a:gd name="T8" fmla="*/ 52 w 80"/>
                  <a:gd name="T9" fmla="*/ 131 h 241"/>
                  <a:gd name="T10" fmla="*/ 29 w 80"/>
                  <a:gd name="T11" fmla="*/ 138 h 241"/>
                  <a:gd name="T12" fmla="*/ 27 w 80"/>
                  <a:gd name="T13" fmla="*/ 199 h 241"/>
                  <a:gd name="T14" fmla="*/ 0 w 80"/>
                  <a:gd name="T15" fmla="*/ 241 h 241"/>
                  <a:gd name="T16" fmla="*/ 2 w 80"/>
                  <a:gd name="T17" fmla="*/ 4 h 241"/>
                  <a:gd name="T18" fmla="*/ 2 w 80"/>
                  <a:gd name="T19" fmla="*/ 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241">
                    <a:moveTo>
                      <a:pt x="2" y="4"/>
                    </a:moveTo>
                    <a:lnTo>
                      <a:pt x="36" y="0"/>
                    </a:lnTo>
                    <a:lnTo>
                      <a:pt x="34" y="106"/>
                    </a:lnTo>
                    <a:lnTo>
                      <a:pt x="80" y="127"/>
                    </a:lnTo>
                    <a:lnTo>
                      <a:pt x="52" y="131"/>
                    </a:lnTo>
                    <a:lnTo>
                      <a:pt x="29" y="138"/>
                    </a:lnTo>
                    <a:lnTo>
                      <a:pt x="27" y="199"/>
                    </a:lnTo>
                    <a:lnTo>
                      <a:pt x="0" y="241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E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4" name="Freeform 130"/>
              <p:cNvSpPr>
                <a:spLocks/>
              </p:cNvSpPr>
              <p:nvPr/>
            </p:nvSpPr>
            <p:spPr bwMode="auto">
              <a:xfrm>
                <a:off x="2592" y="2690"/>
                <a:ext cx="31" cy="45"/>
              </a:xfrm>
              <a:custGeom>
                <a:avLst/>
                <a:gdLst>
                  <a:gd name="T0" fmla="*/ 0 w 61"/>
                  <a:gd name="T1" fmla="*/ 0 h 91"/>
                  <a:gd name="T2" fmla="*/ 32 w 61"/>
                  <a:gd name="T3" fmla="*/ 0 h 91"/>
                  <a:gd name="T4" fmla="*/ 61 w 61"/>
                  <a:gd name="T5" fmla="*/ 11 h 91"/>
                  <a:gd name="T6" fmla="*/ 57 w 61"/>
                  <a:gd name="T7" fmla="*/ 91 h 91"/>
                  <a:gd name="T8" fmla="*/ 32 w 61"/>
                  <a:gd name="T9" fmla="*/ 83 h 91"/>
                  <a:gd name="T10" fmla="*/ 0 w 61"/>
                  <a:gd name="T11" fmla="*/ 83 h 91"/>
                  <a:gd name="T12" fmla="*/ 0 w 61"/>
                  <a:gd name="T13" fmla="*/ 0 h 91"/>
                  <a:gd name="T14" fmla="*/ 0 w 61"/>
                  <a:gd name="T1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91">
                    <a:moveTo>
                      <a:pt x="0" y="0"/>
                    </a:moveTo>
                    <a:lnTo>
                      <a:pt x="32" y="0"/>
                    </a:lnTo>
                    <a:lnTo>
                      <a:pt x="61" y="11"/>
                    </a:lnTo>
                    <a:lnTo>
                      <a:pt x="57" y="91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5" name="Freeform 131"/>
              <p:cNvSpPr>
                <a:spLocks/>
              </p:cNvSpPr>
              <p:nvPr/>
            </p:nvSpPr>
            <p:spPr bwMode="auto">
              <a:xfrm>
                <a:off x="2584" y="2688"/>
                <a:ext cx="14" cy="47"/>
              </a:xfrm>
              <a:custGeom>
                <a:avLst/>
                <a:gdLst>
                  <a:gd name="T0" fmla="*/ 0 w 28"/>
                  <a:gd name="T1" fmla="*/ 4 h 95"/>
                  <a:gd name="T2" fmla="*/ 28 w 28"/>
                  <a:gd name="T3" fmla="*/ 0 h 95"/>
                  <a:gd name="T4" fmla="*/ 23 w 28"/>
                  <a:gd name="T5" fmla="*/ 87 h 95"/>
                  <a:gd name="T6" fmla="*/ 0 w 28"/>
                  <a:gd name="T7" fmla="*/ 95 h 95"/>
                  <a:gd name="T8" fmla="*/ 0 w 28"/>
                  <a:gd name="T9" fmla="*/ 4 h 95"/>
                  <a:gd name="T10" fmla="*/ 0 w 28"/>
                  <a:gd name="T11" fmla="*/ 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95">
                    <a:moveTo>
                      <a:pt x="0" y="4"/>
                    </a:moveTo>
                    <a:lnTo>
                      <a:pt x="28" y="0"/>
                    </a:lnTo>
                    <a:lnTo>
                      <a:pt x="23" y="87"/>
                    </a:lnTo>
                    <a:lnTo>
                      <a:pt x="0" y="9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6" name="Freeform 132"/>
              <p:cNvSpPr>
                <a:spLocks/>
              </p:cNvSpPr>
              <p:nvPr/>
            </p:nvSpPr>
            <p:spPr bwMode="auto">
              <a:xfrm>
                <a:off x="2581" y="2671"/>
                <a:ext cx="39" cy="196"/>
              </a:xfrm>
              <a:custGeom>
                <a:avLst/>
                <a:gdLst>
                  <a:gd name="T0" fmla="*/ 0 w 78"/>
                  <a:gd name="T1" fmla="*/ 4 h 391"/>
                  <a:gd name="T2" fmla="*/ 34 w 78"/>
                  <a:gd name="T3" fmla="*/ 0 h 391"/>
                  <a:gd name="T4" fmla="*/ 32 w 78"/>
                  <a:gd name="T5" fmla="*/ 106 h 391"/>
                  <a:gd name="T6" fmla="*/ 78 w 78"/>
                  <a:gd name="T7" fmla="*/ 127 h 391"/>
                  <a:gd name="T8" fmla="*/ 50 w 78"/>
                  <a:gd name="T9" fmla="*/ 131 h 391"/>
                  <a:gd name="T10" fmla="*/ 27 w 78"/>
                  <a:gd name="T11" fmla="*/ 138 h 391"/>
                  <a:gd name="T12" fmla="*/ 27 w 78"/>
                  <a:gd name="T13" fmla="*/ 391 h 391"/>
                  <a:gd name="T14" fmla="*/ 0 w 78"/>
                  <a:gd name="T15" fmla="*/ 391 h 391"/>
                  <a:gd name="T16" fmla="*/ 0 w 78"/>
                  <a:gd name="T17" fmla="*/ 4 h 391"/>
                  <a:gd name="T18" fmla="*/ 0 w 78"/>
                  <a:gd name="T19" fmla="*/ 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391">
                    <a:moveTo>
                      <a:pt x="0" y="4"/>
                    </a:moveTo>
                    <a:lnTo>
                      <a:pt x="34" y="0"/>
                    </a:lnTo>
                    <a:lnTo>
                      <a:pt x="32" y="106"/>
                    </a:lnTo>
                    <a:lnTo>
                      <a:pt x="78" y="127"/>
                    </a:lnTo>
                    <a:lnTo>
                      <a:pt x="50" y="131"/>
                    </a:lnTo>
                    <a:lnTo>
                      <a:pt x="27" y="138"/>
                    </a:lnTo>
                    <a:lnTo>
                      <a:pt x="27" y="391"/>
                    </a:lnTo>
                    <a:lnTo>
                      <a:pt x="0" y="39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7" name="Freeform 133"/>
              <p:cNvSpPr>
                <a:spLocks/>
              </p:cNvSpPr>
              <p:nvPr/>
            </p:nvSpPr>
            <p:spPr bwMode="auto">
              <a:xfrm>
                <a:off x="2592" y="2690"/>
                <a:ext cx="31" cy="45"/>
              </a:xfrm>
              <a:custGeom>
                <a:avLst/>
                <a:gdLst>
                  <a:gd name="T0" fmla="*/ 0 w 61"/>
                  <a:gd name="T1" fmla="*/ 0 h 91"/>
                  <a:gd name="T2" fmla="*/ 32 w 61"/>
                  <a:gd name="T3" fmla="*/ 0 h 91"/>
                  <a:gd name="T4" fmla="*/ 61 w 61"/>
                  <a:gd name="T5" fmla="*/ 11 h 91"/>
                  <a:gd name="T6" fmla="*/ 57 w 61"/>
                  <a:gd name="T7" fmla="*/ 91 h 91"/>
                  <a:gd name="T8" fmla="*/ 32 w 61"/>
                  <a:gd name="T9" fmla="*/ 83 h 91"/>
                  <a:gd name="T10" fmla="*/ 0 w 61"/>
                  <a:gd name="T11" fmla="*/ 83 h 91"/>
                  <a:gd name="T12" fmla="*/ 0 w 61"/>
                  <a:gd name="T13" fmla="*/ 0 h 91"/>
                  <a:gd name="T14" fmla="*/ 0 w 61"/>
                  <a:gd name="T1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91">
                    <a:moveTo>
                      <a:pt x="0" y="0"/>
                    </a:moveTo>
                    <a:lnTo>
                      <a:pt x="32" y="0"/>
                    </a:lnTo>
                    <a:lnTo>
                      <a:pt x="61" y="11"/>
                    </a:lnTo>
                    <a:lnTo>
                      <a:pt x="57" y="91"/>
                    </a:lnTo>
                    <a:lnTo>
                      <a:pt x="32" y="83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8" name="Freeform 134"/>
              <p:cNvSpPr>
                <a:spLocks/>
              </p:cNvSpPr>
              <p:nvPr/>
            </p:nvSpPr>
            <p:spPr bwMode="auto">
              <a:xfrm>
                <a:off x="2584" y="2688"/>
                <a:ext cx="14" cy="47"/>
              </a:xfrm>
              <a:custGeom>
                <a:avLst/>
                <a:gdLst>
                  <a:gd name="T0" fmla="*/ 0 w 28"/>
                  <a:gd name="T1" fmla="*/ 4 h 95"/>
                  <a:gd name="T2" fmla="*/ 28 w 28"/>
                  <a:gd name="T3" fmla="*/ 0 h 95"/>
                  <a:gd name="T4" fmla="*/ 23 w 28"/>
                  <a:gd name="T5" fmla="*/ 87 h 95"/>
                  <a:gd name="T6" fmla="*/ 0 w 28"/>
                  <a:gd name="T7" fmla="*/ 95 h 95"/>
                  <a:gd name="T8" fmla="*/ 0 w 28"/>
                  <a:gd name="T9" fmla="*/ 4 h 95"/>
                  <a:gd name="T10" fmla="*/ 0 w 28"/>
                  <a:gd name="T11" fmla="*/ 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95">
                    <a:moveTo>
                      <a:pt x="0" y="4"/>
                    </a:moveTo>
                    <a:lnTo>
                      <a:pt x="28" y="0"/>
                    </a:lnTo>
                    <a:lnTo>
                      <a:pt x="23" y="87"/>
                    </a:lnTo>
                    <a:lnTo>
                      <a:pt x="0" y="95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9" name="Freeform 135"/>
              <p:cNvSpPr>
                <a:spLocks/>
              </p:cNvSpPr>
              <p:nvPr/>
            </p:nvSpPr>
            <p:spPr bwMode="auto">
              <a:xfrm>
                <a:off x="2668" y="2748"/>
                <a:ext cx="58" cy="140"/>
              </a:xfrm>
              <a:custGeom>
                <a:avLst/>
                <a:gdLst>
                  <a:gd name="T0" fmla="*/ 0 w 116"/>
                  <a:gd name="T1" fmla="*/ 19 h 279"/>
                  <a:gd name="T2" fmla="*/ 21 w 116"/>
                  <a:gd name="T3" fmla="*/ 0 h 279"/>
                  <a:gd name="T4" fmla="*/ 65 w 116"/>
                  <a:gd name="T5" fmla="*/ 114 h 279"/>
                  <a:gd name="T6" fmla="*/ 116 w 116"/>
                  <a:gd name="T7" fmla="*/ 117 h 279"/>
                  <a:gd name="T8" fmla="*/ 91 w 116"/>
                  <a:gd name="T9" fmla="*/ 133 h 279"/>
                  <a:gd name="T10" fmla="*/ 72 w 116"/>
                  <a:gd name="T11" fmla="*/ 150 h 279"/>
                  <a:gd name="T12" fmla="*/ 107 w 116"/>
                  <a:gd name="T13" fmla="*/ 252 h 279"/>
                  <a:gd name="T14" fmla="*/ 88 w 116"/>
                  <a:gd name="T15" fmla="*/ 279 h 279"/>
                  <a:gd name="T16" fmla="*/ 0 w 116"/>
                  <a:gd name="T17" fmla="*/ 19 h 279"/>
                  <a:gd name="T18" fmla="*/ 0 w 116"/>
                  <a:gd name="T19" fmla="*/ 1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279">
                    <a:moveTo>
                      <a:pt x="0" y="19"/>
                    </a:moveTo>
                    <a:lnTo>
                      <a:pt x="21" y="0"/>
                    </a:lnTo>
                    <a:lnTo>
                      <a:pt x="65" y="114"/>
                    </a:lnTo>
                    <a:lnTo>
                      <a:pt x="116" y="117"/>
                    </a:lnTo>
                    <a:lnTo>
                      <a:pt x="91" y="133"/>
                    </a:lnTo>
                    <a:lnTo>
                      <a:pt x="72" y="150"/>
                    </a:lnTo>
                    <a:lnTo>
                      <a:pt x="107" y="252"/>
                    </a:lnTo>
                    <a:lnTo>
                      <a:pt x="88" y="27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0" name="Freeform 136"/>
              <p:cNvSpPr>
                <a:spLocks/>
              </p:cNvSpPr>
              <p:nvPr/>
            </p:nvSpPr>
            <p:spPr bwMode="auto">
              <a:xfrm>
                <a:off x="2682" y="2769"/>
                <a:ext cx="44" cy="46"/>
              </a:xfrm>
              <a:custGeom>
                <a:avLst/>
                <a:gdLst>
                  <a:gd name="T0" fmla="*/ 0 w 89"/>
                  <a:gd name="T1" fmla="*/ 16 h 94"/>
                  <a:gd name="T2" fmla="*/ 32 w 89"/>
                  <a:gd name="T3" fmla="*/ 0 h 94"/>
                  <a:gd name="T4" fmla="*/ 62 w 89"/>
                  <a:gd name="T5" fmla="*/ 4 h 94"/>
                  <a:gd name="T6" fmla="*/ 89 w 89"/>
                  <a:gd name="T7" fmla="*/ 76 h 94"/>
                  <a:gd name="T8" fmla="*/ 64 w 89"/>
                  <a:gd name="T9" fmla="*/ 80 h 94"/>
                  <a:gd name="T10" fmla="*/ 34 w 89"/>
                  <a:gd name="T11" fmla="*/ 94 h 94"/>
                  <a:gd name="T12" fmla="*/ 0 w 89"/>
                  <a:gd name="T13" fmla="*/ 16 h 94"/>
                  <a:gd name="T14" fmla="*/ 0 w 89"/>
                  <a:gd name="T15" fmla="*/ 1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94">
                    <a:moveTo>
                      <a:pt x="0" y="16"/>
                    </a:moveTo>
                    <a:lnTo>
                      <a:pt x="32" y="0"/>
                    </a:lnTo>
                    <a:lnTo>
                      <a:pt x="62" y="4"/>
                    </a:lnTo>
                    <a:lnTo>
                      <a:pt x="89" y="76"/>
                    </a:lnTo>
                    <a:lnTo>
                      <a:pt x="64" y="80"/>
                    </a:lnTo>
                    <a:lnTo>
                      <a:pt x="34" y="94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1" name="Freeform 137"/>
              <p:cNvSpPr>
                <a:spLocks/>
              </p:cNvSpPr>
              <p:nvPr/>
            </p:nvSpPr>
            <p:spPr bwMode="auto">
              <a:xfrm>
                <a:off x="2674" y="2773"/>
                <a:ext cx="27" cy="49"/>
              </a:xfrm>
              <a:custGeom>
                <a:avLst/>
                <a:gdLst>
                  <a:gd name="T0" fmla="*/ 0 w 54"/>
                  <a:gd name="T1" fmla="*/ 13 h 99"/>
                  <a:gd name="T2" fmla="*/ 25 w 54"/>
                  <a:gd name="T3" fmla="*/ 0 h 99"/>
                  <a:gd name="T4" fmla="*/ 54 w 54"/>
                  <a:gd name="T5" fmla="*/ 84 h 99"/>
                  <a:gd name="T6" fmla="*/ 37 w 54"/>
                  <a:gd name="T7" fmla="*/ 99 h 99"/>
                  <a:gd name="T8" fmla="*/ 0 w 54"/>
                  <a:gd name="T9" fmla="*/ 13 h 99"/>
                  <a:gd name="T10" fmla="*/ 0 w 54"/>
                  <a:gd name="T11" fmla="*/ 1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99">
                    <a:moveTo>
                      <a:pt x="0" y="13"/>
                    </a:moveTo>
                    <a:lnTo>
                      <a:pt x="25" y="0"/>
                    </a:lnTo>
                    <a:lnTo>
                      <a:pt x="54" y="84"/>
                    </a:lnTo>
                    <a:lnTo>
                      <a:pt x="37" y="99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2" name="Freeform 138"/>
              <p:cNvSpPr>
                <a:spLocks/>
              </p:cNvSpPr>
              <p:nvPr/>
            </p:nvSpPr>
            <p:spPr bwMode="auto">
              <a:xfrm>
                <a:off x="2634" y="2681"/>
                <a:ext cx="39" cy="197"/>
              </a:xfrm>
              <a:custGeom>
                <a:avLst/>
                <a:gdLst>
                  <a:gd name="T0" fmla="*/ 7 w 78"/>
                  <a:gd name="T1" fmla="*/ 0 h 393"/>
                  <a:gd name="T2" fmla="*/ 38 w 78"/>
                  <a:gd name="T3" fmla="*/ 0 h 393"/>
                  <a:gd name="T4" fmla="*/ 78 w 78"/>
                  <a:gd name="T5" fmla="*/ 24 h 393"/>
                  <a:gd name="T6" fmla="*/ 66 w 78"/>
                  <a:gd name="T7" fmla="*/ 393 h 393"/>
                  <a:gd name="T8" fmla="*/ 0 w 78"/>
                  <a:gd name="T9" fmla="*/ 384 h 393"/>
                  <a:gd name="T10" fmla="*/ 7 w 78"/>
                  <a:gd name="T11" fmla="*/ 0 h 393"/>
                  <a:gd name="T12" fmla="*/ 7 w 78"/>
                  <a:gd name="T13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393">
                    <a:moveTo>
                      <a:pt x="7" y="0"/>
                    </a:moveTo>
                    <a:lnTo>
                      <a:pt x="38" y="0"/>
                    </a:lnTo>
                    <a:lnTo>
                      <a:pt x="78" y="24"/>
                    </a:lnTo>
                    <a:lnTo>
                      <a:pt x="66" y="393"/>
                    </a:lnTo>
                    <a:lnTo>
                      <a:pt x="0" y="38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3" name="Freeform 139"/>
              <p:cNvSpPr>
                <a:spLocks/>
              </p:cNvSpPr>
              <p:nvPr/>
            </p:nvSpPr>
            <p:spPr bwMode="auto">
              <a:xfrm>
                <a:off x="2630" y="2680"/>
                <a:ext cx="40" cy="194"/>
              </a:xfrm>
              <a:custGeom>
                <a:avLst/>
                <a:gdLst>
                  <a:gd name="T0" fmla="*/ 2 w 80"/>
                  <a:gd name="T1" fmla="*/ 2 h 387"/>
                  <a:gd name="T2" fmla="*/ 36 w 80"/>
                  <a:gd name="T3" fmla="*/ 0 h 387"/>
                  <a:gd name="T4" fmla="*/ 34 w 80"/>
                  <a:gd name="T5" fmla="*/ 102 h 387"/>
                  <a:gd name="T6" fmla="*/ 80 w 80"/>
                  <a:gd name="T7" fmla="*/ 125 h 387"/>
                  <a:gd name="T8" fmla="*/ 51 w 80"/>
                  <a:gd name="T9" fmla="*/ 131 h 387"/>
                  <a:gd name="T10" fmla="*/ 28 w 80"/>
                  <a:gd name="T11" fmla="*/ 138 h 387"/>
                  <a:gd name="T12" fmla="*/ 28 w 80"/>
                  <a:gd name="T13" fmla="*/ 387 h 387"/>
                  <a:gd name="T14" fmla="*/ 0 w 80"/>
                  <a:gd name="T15" fmla="*/ 387 h 387"/>
                  <a:gd name="T16" fmla="*/ 2 w 80"/>
                  <a:gd name="T17" fmla="*/ 2 h 387"/>
                  <a:gd name="T18" fmla="*/ 2 w 80"/>
                  <a:gd name="T19" fmla="*/ 2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387">
                    <a:moveTo>
                      <a:pt x="2" y="2"/>
                    </a:moveTo>
                    <a:lnTo>
                      <a:pt x="36" y="0"/>
                    </a:lnTo>
                    <a:lnTo>
                      <a:pt x="34" y="102"/>
                    </a:lnTo>
                    <a:lnTo>
                      <a:pt x="80" y="125"/>
                    </a:lnTo>
                    <a:lnTo>
                      <a:pt x="51" y="131"/>
                    </a:lnTo>
                    <a:lnTo>
                      <a:pt x="28" y="138"/>
                    </a:lnTo>
                    <a:lnTo>
                      <a:pt x="28" y="387"/>
                    </a:lnTo>
                    <a:lnTo>
                      <a:pt x="0" y="387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4" name="Freeform 140"/>
              <p:cNvSpPr>
                <a:spLocks/>
              </p:cNvSpPr>
              <p:nvPr/>
            </p:nvSpPr>
            <p:spPr bwMode="auto">
              <a:xfrm>
                <a:off x="2643" y="2697"/>
                <a:ext cx="31" cy="46"/>
              </a:xfrm>
              <a:custGeom>
                <a:avLst/>
                <a:gdLst>
                  <a:gd name="T0" fmla="*/ 0 w 62"/>
                  <a:gd name="T1" fmla="*/ 0 h 91"/>
                  <a:gd name="T2" fmla="*/ 32 w 62"/>
                  <a:gd name="T3" fmla="*/ 0 h 91"/>
                  <a:gd name="T4" fmla="*/ 62 w 62"/>
                  <a:gd name="T5" fmla="*/ 15 h 91"/>
                  <a:gd name="T6" fmla="*/ 59 w 62"/>
                  <a:gd name="T7" fmla="*/ 91 h 91"/>
                  <a:gd name="T8" fmla="*/ 32 w 62"/>
                  <a:gd name="T9" fmla="*/ 85 h 91"/>
                  <a:gd name="T10" fmla="*/ 0 w 62"/>
                  <a:gd name="T11" fmla="*/ 85 h 91"/>
                  <a:gd name="T12" fmla="*/ 0 w 62"/>
                  <a:gd name="T13" fmla="*/ 0 h 91"/>
                  <a:gd name="T14" fmla="*/ 0 w 62"/>
                  <a:gd name="T1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91">
                    <a:moveTo>
                      <a:pt x="0" y="0"/>
                    </a:moveTo>
                    <a:lnTo>
                      <a:pt x="32" y="0"/>
                    </a:lnTo>
                    <a:lnTo>
                      <a:pt x="62" y="15"/>
                    </a:lnTo>
                    <a:lnTo>
                      <a:pt x="59" y="91"/>
                    </a:lnTo>
                    <a:lnTo>
                      <a:pt x="32" y="85"/>
                    </a:lnTo>
                    <a:lnTo>
                      <a:pt x="0" y="8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5" name="Freeform 141"/>
              <p:cNvSpPr>
                <a:spLocks/>
              </p:cNvSpPr>
              <p:nvPr/>
            </p:nvSpPr>
            <p:spPr bwMode="auto">
              <a:xfrm>
                <a:off x="2633" y="2697"/>
                <a:ext cx="16" cy="46"/>
              </a:xfrm>
              <a:custGeom>
                <a:avLst/>
                <a:gdLst>
                  <a:gd name="T0" fmla="*/ 0 w 30"/>
                  <a:gd name="T1" fmla="*/ 2 h 91"/>
                  <a:gd name="T2" fmla="*/ 30 w 30"/>
                  <a:gd name="T3" fmla="*/ 0 h 91"/>
                  <a:gd name="T4" fmla="*/ 24 w 30"/>
                  <a:gd name="T5" fmla="*/ 85 h 91"/>
                  <a:gd name="T6" fmla="*/ 0 w 30"/>
                  <a:gd name="T7" fmla="*/ 91 h 91"/>
                  <a:gd name="T8" fmla="*/ 0 w 30"/>
                  <a:gd name="T9" fmla="*/ 2 h 91"/>
                  <a:gd name="T10" fmla="*/ 0 w 30"/>
                  <a:gd name="T11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1">
                    <a:moveTo>
                      <a:pt x="0" y="2"/>
                    </a:moveTo>
                    <a:lnTo>
                      <a:pt x="30" y="0"/>
                    </a:lnTo>
                    <a:lnTo>
                      <a:pt x="24" y="85"/>
                    </a:lnTo>
                    <a:lnTo>
                      <a:pt x="0" y="9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6" name="Freeform 142"/>
              <p:cNvSpPr>
                <a:spLocks/>
              </p:cNvSpPr>
              <p:nvPr/>
            </p:nvSpPr>
            <p:spPr bwMode="auto">
              <a:xfrm>
                <a:off x="3484" y="3434"/>
                <a:ext cx="211" cy="159"/>
              </a:xfrm>
              <a:custGeom>
                <a:avLst/>
                <a:gdLst>
                  <a:gd name="T0" fmla="*/ 422 w 422"/>
                  <a:gd name="T1" fmla="*/ 175 h 317"/>
                  <a:gd name="T2" fmla="*/ 422 w 422"/>
                  <a:gd name="T3" fmla="*/ 116 h 317"/>
                  <a:gd name="T4" fmla="*/ 378 w 422"/>
                  <a:gd name="T5" fmla="*/ 74 h 317"/>
                  <a:gd name="T6" fmla="*/ 255 w 422"/>
                  <a:gd name="T7" fmla="*/ 0 h 317"/>
                  <a:gd name="T8" fmla="*/ 116 w 422"/>
                  <a:gd name="T9" fmla="*/ 11 h 317"/>
                  <a:gd name="T10" fmla="*/ 89 w 422"/>
                  <a:gd name="T11" fmla="*/ 36 h 317"/>
                  <a:gd name="T12" fmla="*/ 89 w 422"/>
                  <a:gd name="T13" fmla="*/ 57 h 317"/>
                  <a:gd name="T14" fmla="*/ 133 w 422"/>
                  <a:gd name="T15" fmla="*/ 72 h 317"/>
                  <a:gd name="T16" fmla="*/ 234 w 422"/>
                  <a:gd name="T17" fmla="*/ 76 h 317"/>
                  <a:gd name="T18" fmla="*/ 304 w 422"/>
                  <a:gd name="T19" fmla="*/ 108 h 317"/>
                  <a:gd name="T20" fmla="*/ 105 w 422"/>
                  <a:gd name="T21" fmla="*/ 116 h 317"/>
                  <a:gd name="T22" fmla="*/ 2 w 422"/>
                  <a:gd name="T23" fmla="*/ 142 h 317"/>
                  <a:gd name="T24" fmla="*/ 0 w 422"/>
                  <a:gd name="T25" fmla="*/ 179 h 317"/>
                  <a:gd name="T26" fmla="*/ 32 w 422"/>
                  <a:gd name="T27" fmla="*/ 196 h 317"/>
                  <a:gd name="T28" fmla="*/ 80 w 422"/>
                  <a:gd name="T29" fmla="*/ 196 h 317"/>
                  <a:gd name="T30" fmla="*/ 143 w 422"/>
                  <a:gd name="T31" fmla="*/ 215 h 317"/>
                  <a:gd name="T32" fmla="*/ 67 w 422"/>
                  <a:gd name="T33" fmla="*/ 230 h 317"/>
                  <a:gd name="T34" fmla="*/ 65 w 422"/>
                  <a:gd name="T35" fmla="*/ 256 h 317"/>
                  <a:gd name="T36" fmla="*/ 74 w 422"/>
                  <a:gd name="T37" fmla="*/ 274 h 317"/>
                  <a:gd name="T38" fmla="*/ 114 w 422"/>
                  <a:gd name="T39" fmla="*/ 275 h 317"/>
                  <a:gd name="T40" fmla="*/ 116 w 422"/>
                  <a:gd name="T41" fmla="*/ 308 h 317"/>
                  <a:gd name="T42" fmla="*/ 224 w 422"/>
                  <a:gd name="T43" fmla="*/ 317 h 317"/>
                  <a:gd name="T44" fmla="*/ 356 w 422"/>
                  <a:gd name="T45" fmla="*/ 296 h 317"/>
                  <a:gd name="T46" fmla="*/ 373 w 422"/>
                  <a:gd name="T47" fmla="*/ 253 h 317"/>
                  <a:gd name="T48" fmla="*/ 399 w 422"/>
                  <a:gd name="T49" fmla="*/ 230 h 317"/>
                  <a:gd name="T50" fmla="*/ 399 w 422"/>
                  <a:gd name="T51" fmla="*/ 213 h 317"/>
                  <a:gd name="T52" fmla="*/ 422 w 422"/>
                  <a:gd name="T53" fmla="*/ 175 h 317"/>
                  <a:gd name="T54" fmla="*/ 422 w 422"/>
                  <a:gd name="T55" fmla="*/ 17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2" h="317">
                    <a:moveTo>
                      <a:pt x="422" y="175"/>
                    </a:moveTo>
                    <a:lnTo>
                      <a:pt x="422" y="116"/>
                    </a:lnTo>
                    <a:lnTo>
                      <a:pt x="378" y="74"/>
                    </a:lnTo>
                    <a:lnTo>
                      <a:pt x="255" y="0"/>
                    </a:lnTo>
                    <a:lnTo>
                      <a:pt x="116" y="11"/>
                    </a:lnTo>
                    <a:lnTo>
                      <a:pt x="89" y="36"/>
                    </a:lnTo>
                    <a:lnTo>
                      <a:pt x="89" y="57"/>
                    </a:lnTo>
                    <a:lnTo>
                      <a:pt x="133" y="72"/>
                    </a:lnTo>
                    <a:lnTo>
                      <a:pt x="234" y="76"/>
                    </a:lnTo>
                    <a:lnTo>
                      <a:pt x="304" y="108"/>
                    </a:lnTo>
                    <a:lnTo>
                      <a:pt x="105" y="116"/>
                    </a:lnTo>
                    <a:lnTo>
                      <a:pt x="2" y="142"/>
                    </a:lnTo>
                    <a:lnTo>
                      <a:pt x="0" y="179"/>
                    </a:lnTo>
                    <a:lnTo>
                      <a:pt x="32" y="196"/>
                    </a:lnTo>
                    <a:lnTo>
                      <a:pt x="80" y="196"/>
                    </a:lnTo>
                    <a:lnTo>
                      <a:pt x="143" y="215"/>
                    </a:lnTo>
                    <a:lnTo>
                      <a:pt x="67" y="230"/>
                    </a:lnTo>
                    <a:lnTo>
                      <a:pt x="65" y="256"/>
                    </a:lnTo>
                    <a:lnTo>
                      <a:pt x="74" y="274"/>
                    </a:lnTo>
                    <a:lnTo>
                      <a:pt x="114" y="275"/>
                    </a:lnTo>
                    <a:lnTo>
                      <a:pt x="116" y="308"/>
                    </a:lnTo>
                    <a:lnTo>
                      <a:pt x="224" y="317"/>
                    </a:lnTo>
                    <a:lnTo>
                      <a:pt x="356" y="296"/>
                    </a:lnTo>
                    <a:lnTo>
                      <a:pt x="373" y="253"/>
                    </a:lnTo>
                    <a:lnTo>
                      <a:pt x="399" y="230"/>
                    </a:lnTo>
                    <a:lnTo>
                      <a:pt x="399" y="213"/>
                    </a:lnTo>
                    <a:lnTo>
                      <a:pt x="422" y="175"/>
                    </a:lnTo>
                    <a:lnTo>
                      <a:pt x="422" y="175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7" name="Freeform 143"/>
              <p:cNvSpPr>
                <a:spLocks/>
              </p:cNvSpPr>
              <p:nvPr/>
            </p:nvSpPr>
            <p:spPr bwMode="auto">
              <a:xfrm>
                <a:off x="3553" y="3440"/>
                <a:ext cx="134" cy="122"/>
              </a:xfrm>
              <a:custGeom>
                <a:avLst/>
                <a:gdLst>
                  <a:gd name="T0" fmla="*/ 116 w 266"/>
                  <a:gd name="T1" fmla="*/ 0 h 245"/>
                  <a:gd name="T2" fmla="*/ 106 w 266"/>
                  <a:gd name="T3" fmla="*/ 40 h 245"/>
                  <a:gd name="T4" fmla="*/ 211 w 266"/>
                  <a:gd name="T5" fmla="*/ 107 h 245"/>
                  <a:gd name="T6" fmla="*/ 0 w 266"/>
                  <a:gd name="T7" fmla="*/ 124 h 245"/>
                  <a:gd name="T8" fmla="*/ 2 w 266"/>
                  <a:gd name="T9" fmla="*/ 156 h 245"/>
                  <a:gd name="T10" fmla="*/ 95 w 266"/>
                  <a:gd name="T11" fmla="*/ 177 h 245"/>
                  <a:gd name="T12" fmla="*/ 194 w 266"/>
                  <a:gd name="T13" fmla="*/ 188 h 245"/>
                  <a:gd name="T14" fmla="*/ 59 w 266"/>
                  <a:gd name="T15" fmla="*/ 228 h 245"/>
                  <a:gd name="T16" fmla="*/ 51 w 266"/>
                  <a:gd name="T17" fmla="*/ 245 h 245"/>
                  <a:gd name="T18" fmla="*/ 186 w 266"/>
                  <a:gd name="T19" fmla="*/ 228 h 245"/>
                  <a:gd name="T20" fmla="*/ 249 w 266"/>
                  <a:gd name="T21" fmla="*/ 202 h 245"/>
                  <a:gd name="T22" fmla="*/ 245 w 266"/>
                  <a:gd name="T23" fmla="*/ 162 h 245"/>
                  <a:gd name="T24" fmla="*/ 266 w 266"/>
                  <a:gd name="T25" fmla="*/ 97 h 245"/>
                  <a:gd name="T26" fmla="*/ 211 w 266"/>
                  <a:gd name="T27" fmla="*/ 55 h 245"/>
                  <a:gd name="T28" fmla="*/ 148 w 266"/>
                  <a:gd name="T29" fmla="*/ 4 h 245"/>
                  <a:gd name="T30" fmla="*/ 116 w 266"/>
                  <a:gd name="T31" fmla="*/ 0 h 245"/>
                  <a:gd name="T32" fmla="*/ 116 w 266"/>
                  <a:gd name="T3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245">
                    <a:moveTo>
                      <a:pt x="116" y="0"/>
                    </a:moveTo>
                    <a:lnTo>
                      <a:pt x="106" y="40"/>
                    </a:lnTo>
                    <a:lnTo>
                      <a:pt x="211" y="107"/>
                    </a:lnTo>
                    <a:lnTo>
                      <a:pt x="0" y="124"/>
                    </a:lnTo>
                    <a:lnTo>
                      <a:pt x="2" y="156"/>
                    </a:lnTo>
                    <a:lnTo>
                      <a:pt x="95" y="177"/>
                    </a:lnTo>
                    <a:lnTo>
                      <a:pt x="194" y="188"/>
                    </a:lnTo>
                    <a:lnTo>
                      <a:pt x="59" y="228"/>
                    </a:lnTo>
                    <a:lnTo>
                      <a:pt x="51" y="245"/>
                    </a:lnTo>
                    <a:lnTo>
                      <a:pt x="186" y="228"/>
                    </a:lnTo>
                    <a:lnTo>
                      <a:pt x="249" y="202"/>
                    </a:lnTo>
                    <a:lnTo>
                      <a:pt x="245" y="162"/>
                    </a:lnTo>
                    <a:lnTo>
                      <a:pt x="266" y="97"/>
                    </a:lnTo>
                    <a:lnTo>
                      <a:pt x="211" y="55"/>
                    </a:lnTo>
                    <a:lnTo>
                      <a:pt x="148" y="4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8" name="Freeform 144"/>
              <p:cNvSpPr>
                <a:spLocks/>
              </p:cNvSpPr>
              <p:nvPr/>
            </p:nvSpPr>
            <p:spPr bwMode="auto">
              <a:xfrm>
                <a:off x="2303" y="3597"/>
                <a:ext cx="1509" cy="185"/>
              </a:xfrm>
              <a:custGeom>
                <a:avLst/>
                <a:gdLst>
                  <a:gd name="T0" fmla="*/ 1021 w 3019"/>
                  <a:gd name="T1" fmla="*/ 131 h 369"/>
                  <a:gd name="T2" fmla="*/ 1055 w 3019"/>
                  <a:gd name="T3" fmla="*/ 123 h 369"/>
                  <a:gd name="T4" fmla="*/ 1099 w 3019"/>
                  <a:gd name="T5" fmla="*/ 114 h 369"/>
                  <a:gd name="T6" fmla="*/ 1160 w 3019"/>
                  <a:gd name="T7" fmla="*/ 104 h 369"/>
                  <a:gd name="T8" fmla="*/ 1194 w 3019"/>
                  <a:gd name="T9" fmla="*/ 99 h 369"/>
                  <a:gd name="T10" fmla="*/ 1230 w 3019"/>
                  <a:gd name="T11" fmla="*/ 95 h 369"/>
                  <a:gd name="T12" fmla="*/ 1272 w 3019"/>
                  <a:gd name="T13" fmla="*/ 89 h 369"/>
                  <a:gd name="T14" fmla="*/ 1316 w 3019"/>
                  <a:gd name="T15" fmla="*/ 85 h 369"/>
                  <a:gd name="T16" fmla="*/ 1359 w 3019"/>
                  <a:gd name="T17" fmla="*/ 80 h 369"/>
                  <a:gd name="T18" fmla="*/ 1405 w 3019"/>
                  <a:gd name="T19" fmla="*/ 74 h 369"/>
                  <a:gd name="T20" fmla="*/ 1453 w 3019"/>
                  <a:gd name="T21" fmla="*/ 70 h 369"/>
                  <a:gd name="T22" fmla="*/ 1498 w 3019"/>
                  <a:gd name="T23" fmla="*/ 66 h 369"/>
                  <a:gd name="T24" fmla="*/ 1544 w 3019"/>
                  <a:gd name="T25" fmla="*/ 61 h 369"/>
                  <a:gd name="T26" fmla="*/ 1587 w 3019"/>
                  <a:gd name="T27" fmla="*/ 59 h 369"/>
                  <a:gd name="T28" fmla="*/ 1629 w 3019"/>
                  <a:gd name="T29" fmla="*/ 57 h 369"/>
                  <a:gd name="T30" fmla="*/ 1665 w 3019"/>
                  <a:gd name="T31" fmla="*/ 55 h 369"/>
                  <a:gd name="T32" fmla="*/ 1722 w 3019"/>
                  <a:gd name="T33" fmla="*/ 51 h 369"/>
                  <a:gd name="T34" fmla="*/ 1757 w 3019"/>
                  <a:gd name="T35" fmla="*/ 51 h 369"/>
                  <a:gd name="T36" fmla="*/ 2264 w 3019"/>
                  <a:gd name="T37" fmla="*/ 102 h 369"/>
                  <a:gd name="T38" fmla="*/ 2232 w 3019"/>
                  <a:gd name="T39" fmla="*/ 106 h 369"/>
                  <a:gd name="T40" fmla="*/ 2186 w 3019"/>
                  <a:gd name="T41" fmla="*/ 114 h 369"/>
                  <a:gd name="T42" fmla="*/ 2135 w 3019"/>
                  <a:gd name="T43" fmla="*/ 121 h 369"/>
                  <a:gd name="T44" fmla="*/ 2087 w 3019"/>
                  <a:gd name="T45" fmla="*/ 137 h 369"/>
                  <a:gd name="T46" fmla="*/ 2042 w 3019"/>
                  <a:gd name="T47" fmla="*/ 156 h 369"/>
                  <a:gd name="T48" fmla="*/ 2042 w 3019"/>
                  <a:gd name="T49" fmla="*/ 194 h 369"/>
                  <a:gd name="T50" fmla="*/ 2076 w 3019"/>
                  <a:gd name="T51" fmla="*/ 213 h 369"/>
                  <a:gd name="T52" fmla="*/ 2124 w 3019"/>
                  <a:gd name="T53" fmla="*/ 228 h 369"/>
                  <a:gd name="T54" fmla="*/ 2158 w 3019"/>
                  <a:gd name="T55" fmla="*/ 235 h 369"/>
                  <a:gd name="T56" fmla="*/ 2198 w 3019"/>
                  <a:gd name="T57" fmla="*/ 245 h 369"/>
                  <a:gd name="T58" fmla="*/ 2241 w 3019"/>
                  <a:gd name="T59" fmla="*/ 251 h 369"/>
                  <a:gd name="T60" fmla="*/ 2289 w 3019"/>
                  <a:gd name="T61" fmla="*/ 256 h 369"/>
                  <a:gd name="T62" fmla="*/ 2338 w 3019"/>
                  <a:gd name="T63" fmla="*/ 262 h 369"/>
                  <a:gd name="T64" fmla="*/ 2395 w 3019"/>
                  <a:gd name="T65" fmla="*/ 268 h 369"/>
                  <a:gd name="T66" fmla="*/ 2451 w 3019"/>
                  <a:gd name="T67" fmla="*/ 268 h 369"/>
                  <a:gd name="T68" fmla="*/ 2511 w 3019"/>
                  <a:gd name="T69" fmla="*/ 268 h 369"/>
                  <a:gd name="T70" fmla="*/ 2572 w 3019"/>
                  <a:gd name="T71" fmla="*/ 268 h 369"/>
                  <a:gd name="T72" fmla="*/ 2631 w 3019"/>
                  <a:gd name="T73" fmla="*/ 264 h 369"/>
                  <a:gd name="T74" fmla="*/ 2690 w 3019"/>
                  <a:gd name="T75" fmla="*/ 260 h 369"/>
                  <a:gd name="T76" fmla="*/ 2747 w 3019"/>
                  <a:gd name="T77" fmla="*/ 256 h 369"/>
                  <a:gd name="T78" fmla="*/ 2798 w 3019"/>
                  <a:gd name="T79" fmla="*/ 249 h 369"/>
                  <a:gd name="T80" fmla="*/ 2848 w 3019"/>
                  <a:gd name="T81" fmla="*/ 243 h 369"/>
                  <a:gd name="T82" fmla="*/ 2890 w 3019"/>
                  <a:gd name="T83" fmla="*/ 234 h 369"/>
                  <a:gd name="T84" fmla="*/ 2939 w 3019"/>
                  <a:gd name="T85" fmla="*/ 224 h 369"/>
                  <a:gd name="T86" fmla="*/ 2979 w 3019"/>
                  <a:gd name="T87" fmla="*/ 205 h 369"/>
                  <a:gd name="T88" fmla="*/ 2966 w 3019"/>
                  <a:gd name="T89" fmla="*/ 177 h 369"/>
                  <a:gd name="T90" fmla="*/ 2914 w 3019"/>
                  <a:gd name="T91" fmla="*/ 154 h 369"/>
                  <a:gd name="T92" fmla="*/ 2876 w 3019"/>
                  <a:gd name="T93" fmla="*/ 140 h 369"/>
                  <a:gd name="T94" fmla="*/ 2827 w 3019"/>
                  <a:gd name="T95" fmla="*/ 125 h 369"/>
                  <a:gd name="T96" fmla="*/ 2793 w 3019"/>
                  <a:gd name="T97" fmla="*/ 116 h 369"/>
                  <a:gd name="T98" fmla="*/ 2732 w 3019"/>
                  <a:gd name="T99" fmla="*/ 99 h 369"/>
                  <a:gd name="T100" fmla="*/ 2696 w 3019"/>
                  <a:gd name="T101" fmla="*/ 91 h 369"/>
                  <a:gd name="T102" fmla="*/ 268 w 3019"/>
                  <a:gd name="T103" fmla="*/ 85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19" h="369">
                    <a:moveTo>
                      <a:pt x="705" y="36"/>
                    </a:moveTo>
                    <a:lnTo>
                      <a:pt x="1010" y="135"/>
                    </a:lnTo>
                    <a:lnTo>
                      <a:pt x="1010" y="133"/>
                    </a:lnTo>
                    <a:lnTo>
                      <a:pt x="1013" y="133"/>
                    </a:lnTo>
                    <a:lnTo>
                      <a:pt x="1021" y="131"/>
                    </a:lnTo>
                    <a:lnTo>
                      <a:pt x="1030" y="129"/>
                    </a:lnTo>
                    <a:lnTo>
                      <a:pt x="1034" y="127"/>
                    </a:lnTo>
                    <a:lnTo>
                      <a:pt x="1040" y="125"/>
                    </a:lnTo>
                    <a:lnTo>
                      <a:pt x="1048" y="125"/>
                    </a:lnTo>
                    <a:lnTo>
                      <a:pt x="1055" y="123"/>
                    </a:lnTo>
                    <a:lnTo>
                      <a:pt x="1063" y="121"/>
                    </a:lnTo>
                    <a:lnTo>
                      <a:pt x="1070" y="120"/>
                    </a:lnTo>
                    <a:lnTo>
                      <a:pt x="1080" y="118"/>
                    </a:lnTo>
                    <a:lnTo>
                      <a:pt x="1091" y="118"/>
                    </a:lnTo>
                    <a:lnTo>
                      <a:pt x="1099" y="114"/>
                    </a:lnTo>
                    <a:lnTo>
                      <a:pt x="1110" y="112"/>
                    </a:lnTo>
                    <a:lnTo>
                      <a:pt x="1122" y="110"/>
                    </a:lnTo>
                    <a:lnTo>
                      <a:pt x="1133" y="108"/>
                    </a:lnTo>
                    <a:lnTo>
                      <a:pt x="1145" y="106"/>
                    </a:lnTo>
                    <a:lnTo>
                      <a:pt x="1160" y="104"/>
                    </a:lnTo>
                    <a:lnTo>
                      <a:pt x="1165" y="102"/>
                    </a:lnTo>
                    <a:lnTo>
                      <a:pt x="1171" y="102"/>
                    </a:lnTo>
                    <a:lnTo>
                      <a:pt x="1179" y="101"/>
                    </a:lnTo>
                    <a:lnTo>
                      <a:pt x="1186" y="101"/>
                    </a:lnTo>
                    <a:lnTo>
                      <a:pt x="1194" y="99"/>
                    </a:lnTo>
                    <a:lnTo>
                      <a:pt x="1202" y="99"/>
                    </a:lnTo>
                    <a:lnTo>
                      <a:pt x="1209" y="97"/>
                    </a:lnTo>
                    <a:lnTo>
                      <a:pt x="1217" y="97"/>
                    </a:lnTo>
                    <a:lnTo>
                      <a:pt x="1224" y="95"/>
                    </a:lnTo>
                    <a:lnTo>
                      <a:pt x="1230" y="95"/>
                    </a:lnTo>
                    <a:lnTo>
                      <a:pt x="1238" y="93"/>
                    </a:lnTo>
                    <a:lnTo>
                      <a:pt x="1247" y="93"/>
                    </a:lnTo>
                    <a:lnTo>
                      <a:pt x="1255" y="91"/>
                    </a:lnTo>
                    <a:lnTo>
                      <a:pt x="1262" y="91"/>
                    </a:lnTo>
                    <a:lnTo>
                      <a:pt x="1272" y="89"/>
                    </a:lnTo>
                    <a:lnTo>
                      <a:pt x="1280" y="89"/>
                    </a:lnTo>
                    <a:lnTo>
                      <a:pt x="1287" y="87"/>
                    </a:lnTo>
                    <a:lnTo>
                      <a:pt x="1297" y="87"/>
                    </a:lnTo>
                    <a:lnTo>
                      <a:pt x="1306" y="85"/>
                    </a:lnTo>
                    <a:lnTo>
                      <a:pt x="1316" y="85"/>
                    </a:lnTo>
                    <a:lnTo>
                      <a:pt x="1323" y="83"/>
                    </a:lnTo>
                    <a:lnTo>
                      <a:pt x="1333" y="82"/>
                    </a:lnTo>
                    <a:lnTo>
                      <a:pt x="1340" y="80"/>
                    </a:lnTo>
                    <a:lnTo>
                      <a:pt x="1350" y="80"/>
                    </a:lnTo>
                    <a:lnTo>
                      <a:pt x="1359" y="80"/>
                    </a:lnTo>
                    <a:lnTo>
                      <a:pt x="1367" y="78"/>
                    </a:lnTo>
                    <a:lnTo>
                      <a:pt x="1376" y="76"/>
                    </a:lnTo>
                    <a:lnTo>
                      <a:pt x="1386" y="76"/>
                    </a:lnTo>
                    <a:lnTo>
                      <a:pt x="1395" y="76"/>
                    </a:lnTo>
                    <a:lnTo>
                      <a:pt x="1405" y="74"/>
                    </a:lnTo>
                    <a:lnTo>
                      <a:pt x="1414" y="72"/>
                    </a:lnTo>
                    <a:lnTo>
                      <a:pt x="1424" y="72"/>
                    </a:lnTo>
                    <a:lnTo>
                      <a:pt x="1434" y="72"/>
                    </a:lnTo>
                    <a:lnTo>
                      <a:pt x="1443" y="70"/>
                    </a:lnTo>
                    <a:lnTo>
                      <a:pt x="1453" y="70"/>
                    </a:lnTo>
                    <a:lnTo>
                      <a:pt x="1462" y="70"/>
                    </a:lnTo>
                    <a:lnTo>
                      <a:pt x="1472" y="68"/>
                    </a:lnTo>
                    <a:lnTo>
                      <a:pt x="1479" y="68"/>
                    </a:lnTo>
                    <a:lnTo>
                      <a:pt x="1489" y="66"/>
                    </a:lnTo>
                    <a:lnTo>
                      <a:pt x="1498" y="66"/>
                    </a:lnTo>
                    <a:lnTo>
                      <a:pt x="1508" y="64"/>
                    </a:lnTo>
                    <a:lnTo>
                      <a:pt x="1517" y="64"/>
                    </a:lnTo>
                    <a:lnTo>
                      <a:pt x="1525" y="63"/>
                    </a:lnTo>
                    <a:lnTo>
                      <a:pt x="1534" y="63"/>
                    </a:lnTo>
                    <a:lnTo>
                      <a:pt x="1544" y="61"/>
                    </a:lnTo>
                    <a:lnTo>
                      <a:pt x="1553" y="61"/>
                    </a:lnTo>
                    <a:lnTo>
                      <a:pt x="1561" y="61"/>
                    </a:lnTo>
                    <a:lnTo>
                      <a:pt x="1570" y="61"/>
                    </a:lnTo>
                    <a:lnTo>
                      <a:pt x="1580" y="59"/>
                    </a:lnTo>
                    <a:lnTo>
                      <a:pt x="1587" y="59"/>
                    </a:lnTo>
                    <a:lnTo>
                      <a:pt x="1597" y="59"/>
                    </a:lnTo>
                    <a:lnTo>
                      <a:pt x="1606" y="59"/>
                    </a:lnTo>
                    <a:lnTo>
                      <a:pt x="1614" y="57"/>
                    </a:lnTo>
                    <a:lnTo>
                      <a:pt x="1622" y="57"/>
                    </a:lnTo>
                    <a:lnTo>
                      <a:pt x="1629" y="57"/>
                    </a:lnTo>
                    <a:lnTo>
                      <a:pt x="1637" y="57"/>
                    </a:lnTo>
                    <a:lnTo>
                      <a:pt x="1643" y="55"/>
                    </a:lnTo>
                    <a:lnTo>
                      <a:pt x="1650" y="55"/>
                    </a:lnTo>
                    <a:lnTo>
                      <a:pt x="1658" y="55"/>
                    </a:lnTo>
                    <a:lnTo>
                      <a:pt x="1665" y="55"/>
                    </a:lnTo>
                    <a:lnTo>
                      <a:pt x="1677" y="53"/>
                    </a:lnTo>
                    <a:lnTo>
                      <a:pt x="1690" y="53"/>
                    </a:lnTo>
                    <a:lnTo>
                      <a:pt x="1702" y="53"/>
                    </a:lnTo>
                    <a:lnTo>
                      <a:pt x="1713" y="53"/>
                    </a:lnTo>
                    <a:lnTo>
                      <a:pt x="1722" y="51"/>
                    </a:lnTo>
                    <a:lnTo>
                      <a:pt x="1730" y="51"/>
                    </a:lnTo>
                    <a:lnTo>
                      <a:pt x="1738" y="51"/>
                    </a:lnTo>
                    <a:lnTo>
                      <a:pt x="1745" y="51"/>
                    </a:lnTo>
                    <a:lnTo>
                      <a:pt x="1753" y="51"/>
                    </a:lnTo>
                    <a:lnTo>
                      <a:pt x="1757" y="51"/>
                    </a:lnTo>
                    <a:lnTo>
                      <a:pt x="1743" y="23"/>
                    </a:lnTo>
                    <a:lnTo>
                      <a:pt x="2029" y="85"/>
                    </a:lnTo>
                    <a:lnTo>
                      <a:pt x="2274" y="102"/>
                    </a:lnTo>
                    <a:lnTo>
                      <a:pt x="2272" y="102"/>
                    </a:lnTo>
                    <a:lnTo>
                      <a:pt x="2264" y="102"/>
                    </a:lnTo>
                    <a:lnTo>
                      <a:pt x="2259" y="102"/>
                    </a:lnTo>
                    <a:lnTo>
                      <a:pt x="2253" y="102"/>
                    </a:lnTo>
                    <a:lnTo>
                      <a:pt x="2247" y="104"/>
                    </a:lnTo>
                    <a:lnTo>
                      <a:pt x="2241" y="106"/>
                    </a:lnTo>
                    <a:lnTo>
                      <a:pt x="2232" y="106"/>
                    </a:lnTo>
                    <a:lnTo>
                      <a:pt x="2224" y="106"/>
                    </a:lnTo>
                    <a:lnTo>
                      <a:pt x="2215" y="108"/>
                    </a:lnTo>
                    <a:lnTo>
                      <a:pt x="2207" y="110"/>
                    </a:lnTo>
                    <a:lnTo>
                      <a:pt x="2196" y="110"/>
                    </a:lnTo>
                    <a:lnTo>
                      <a:pt x="2186" y="114"/>
                    </a:lnTo>
                    <a:lnTo>
                      <a:pt x="2177" y="114"/>
                    </a:lnTo>
                    <a:lnTo>
                      <a:pt x="2167" y="118"/>
                    </a:lnTo>
                    <a:lnTo>
                      <a:pt x="2156" y="118"/>
                    </a:lnTo>
                    <a:lnTo>
                      <a:pt x="2146" y="121"/>
                    </a:lnTo>
                    <a:lnTo>
                      <a:pt x="2135" y="121"/>
                    </a:lnTo>
                    <a:lnTo>
                      <a:pt x="2125" y="125"/>
                    </a:lnTo>
                    <a:lnTo>
                      <a:pt x="2114" y="127"/>
                    </a:lnTo>
                    <a:lnTo>
                      <a:pt x="2105" y="129"/>
                    </a:lnTo>
                    <a:lnTo>
                      <a:pt x="2095" y="133"/>
                    </a:lnTo>
                    <a:lnTo>
                      <a:pt x="2087" y="137"/>
                    </a:lnTo>
                    <a:lnTo>
                      <a:pt x="2076" y="139"/>
                    </a:lnTo>
                    <a:lnTo>
                      <a:pt x="2068" y="140"/>
                    </a:lnTo>
                    <a:lnTo>
                      <a:pt x="2061" y="144"/>
                    </a:lnTo>
                    <a:lnTo>
                      <a:pt x="2055" y="148"/>
                    </a:lnTo>
                    <a:lnTo>
                      <a:pt x="2042" y="156"/>
                    </a:lnTo>
                    <a:lnTo>
                      <a:pt x="2034" y="163"/>
                    </a:lnTo>
                    <a:lnTo>
                      <a:pt x="2030" y="171"/>
                    </a:lnTo>
                    <a:lnTo>
                      <a:pt x="2030" y="178"/>
                    </a:lnTo>
                    <a:lnTo>
                      <a:pt x="2034" y="186"/>
                    </a:lnTo>
                    <a:lnTo>
                      <a:pt x="2042" y="194"/>
                    </a:lnTo>
                    <a:lnTo>
                      <a:pt x="2046" y="197"/>
                    </a:lnTo>
                    <a:lnTo>
                      <a:pt x="2053" y="201"/>
                    </a:lnTo>
                    <a:lnTo>
                      <a:pt x="2061" y="205"/>
                    </a:lnTo>
                    <a:lnTo>
                      <a:pt x="2068" y="209"/>
                    </a:lnTo>
                    <a:lnTo>
                      <a:pt x="2076" y="213"/>
                    </a:lnTo>
                    <a:lnTo>
                      <a:pt x="2087" y="216"/>
                    </a:lnTo>
                    <a:lnTo>
                      <a:pt x="2099" y="220"/>
                    </a:lnTo>
                    <a:lnTo>
                      <a:pt x="2112" y="226"/>
                    </a:lnTo>
                    <a:lnTo>
                      <a:pt x="2118" y="226"/>
                    </a:lnTo>
                    <a:lnTo>
                      <a:pt x="2124" y="228"/>
                    </a:lnTo>
                    <a:lnTo>
                      <a:pt x="2129" y="230"/>
                    </a:lnTo>
                    <a:lnTo>
                      <a:pt x="2137" y="232"/>
                    </a:lnTo>
                    <a:lnTo>
                      <a:pt x="2143" y="232"/>
                    </a:lnTo>
                    <a:lnTo>
                      <a:pt x="2150" y="234"/>
                    </a:lnTo>
                    <a:lnTo>
                      <a:pt x="2158" y="235"/>
                    </a:lnTo>
                    <a:lnTo>
                      <a:pt x="2165" y="237"/>
                    </a:lnTo>
                    <a:lnTo>
                      <a:pt x="2173" y="237"/>
                    </a:lnTo>
                    <a:lnTo>
                      <a:pt x="2181" y="241"/>
                    </a:lnTo>
                    <a:lnTo>
                      <a:pt x="2188" y="241"/>
                    </a:lnTo>
                    <a:lnTo>
                      <a:pt x="2198" y="245"/>
                    </a:lnTo>
                    <a:lnTo>
                      <a:pt x="2205" y="245"/>
                    </a:lnTo>
                    <a:lnTo>
                      <a:pt x="2215" y="247"/>
                    </a:lnTo>
                    <a:lnTo>
                      <a:pt x="2222" y="249"/>
                    </a:lnTo>
                    <a:lnTo>
                      <a:pt x="2234" y="251"/>
                    </a:lnTo>
                    <a:lnTo>
                      <a:pt x="2241" y="251"/>
                    </a:lnTo>
                    <a:lnTo>
                      <a:pt x="2251" y="253"/>
                    </a:lnTo>
                    <a:lnTo>
                      <a:pt x="2260" y="253"/>
                    </a:lnTo>
                    <a:lnTo>
                      <a:pt x="2270" y="254"/>
                    </a:lnTo>
                    <a:lnTo>
                      <a:pt x="2279" y="256"/>
                    </a:lnTo>
                    <a:lnTo>
                      <a:pt x="2289" y="256"/>
                    </a:lnTo>
                    <a:lnTo>
                      <a:pt x="2298" y="258"/>
                    </a:lnTo>
                    <a:lnTo>
                      <a:pt x="2308" y="260"/>
                    </a:lnTo>
                    <a:lnTo>
                      <a:pt x="2319" y="260"/>
                    </a:lnTo>
                    <a:lnTo>
                      <a:pt x="2329" y="260"/>
                    </a:lnTo>
                    <a:lnTo>
                      <a:pt x="2338" y="262"/>
                    </a:lnTo>
                    <a:lnTo>
                      <a:pt x="2350" y="264"/>
                    </a:lnTo>
                    <a:lnTo>
                      <a:pt x="2361" y="264"/>
                    </a:lnTo>
                    <a:lnTo>
                      <a:pt x="2373" y="264"/>
                    </a:lnTo>
                    <a:lnTo>
                      <a:pt x="2384" y="266"/>
                    </a:lnTo>
                    <a:lnTo>
                      <a:pt x="2395" y="268"/>
                    </a:lnTo>
                    <a:lnTo>
                      <a:pt x="2407" y="268"/>
                    </a:lnTo>
                    <a:lnTo>
                      <a:pt x="2418" y="268"/>
                    </a:lnTo>
                    <a:lnTo>
                      <a:pt x="2430" y="268"/>
                    </a:lnTo>
                    <a:lnTo>
                      <a:pt x="2441" y="268"/>
                    </a:lnTo>
                    <a:lnTo>
                      <a:pt x="2451" y="268"/>
                    </a:lnTo>
                    <a:lnTo>
                      <a:pt x="2464" y="268"/>
                    </a:lnTo>
                    <a:lnTo>
                      <a:pt x="2475" y="268"/>
                    </a:lnTo>
                    <a:lnTo>
                      <a:pt x="2489" y="268"/>
                    </a:lnTo>
                    <a:lnTo>
                      <a:pt x="2500" y="268"/>
                    </a:lnTo>
                    <a:lnTo>
                      <a:pt x="2511" y="268"/>
                    </a:lnTo>
                    <a:lnTo>
                      <a:pt x="2523" y="268"/>
                    </a:lnTo>
                    <a:lnTo>
                      <a:pt x="2534" y="268"/>
                    </a:lnTo>
                    <a:lnTo>
                      <a:pt x="2546" y="268"/>
                    </a:lnTo>
                    <a:lnTo>
                      <a:pt x="2559" y="268"/>
                    </a:lnTo>
                    <a:lnTo>
                      <a:pt x="2572" y="268"/>
                    </a:lnTo>
                    <a:lnTo>
                      <a:pt x="2584" y="268"/>
                    </a:lnTo>
                    <a:lnTo>
                      <a:pt x="2595" y="266"/>
                    </a:lnTo>
                    <a:lnTo>
                      <a:pt x="2606" y="264"/>
                    </a:lnTo>
                    <a:lnTo>
                      <a:pt x="2618" y="264"/>
                    </a:lnTo>
                    <a:lnTo>
                      <a:pt x="2631" y="264"/>
                    </a:lnTo>
                    <a:lnTo>
                      <a:pt x="2643" y="264"/>
                    </a:lnTo>
                    <a:lnTo>
                      <a:pt x="2654" y="262"/>
                    </a:lnTo>
                    <a:lnTo>
                      <a:pt x="2665" y="262"/>
                    </a:lnTo>
                    <a:lnTo>
                      <a:pt x="2679" y="262"/>
                    </a:lnTo>
                    <a:lnTo>
                      <a:pt x="2690" y="260"/>
                    </a:lnTo>
                    <a:lnTo>
                      <a:pt x="2702" y="260"/>
                    </a:lnTo>
                    <a:lnTo>
                      <a:pt x="2713" y="258"/>
                    </a:lnTo>
                    <a:lnTo>
                      <a:pt x="2724" y="258"/>
                    </a:lnTo>
                    <a:lnTo>
                      <a:pt x="2736" y="256"/>
                    </a:lnTo>
                    <a:lnTo>
                      <a:pt x="2747" y="256"/>
                    </a:lnTo>
                    <a:lnTo>
                      <a:pt x="2759" y="254"/>
                    </a:lnTo>
                    <a:lnTo>
                      <a:pt x="2770" y="254"/>
                    </a:lnTo>
                    <a:lnTo>
                      <a:pt x="2778" y="253"/>
                    </a:lnTo>
                    <a:lnTo>
                      <a:pt x="2789" y="251"/>
                    </a:lnTo>
                    <a:lnTo>
                      <a:pt x="2798" y="249"/>
                    </a:lnTo>
                    <a:lnTo>
                      <a:pt x="2810" y="249"/>
                    </a:lnTo>
                    <a:lnTo>
                      <a:pt x="2819" y="245"/>
                    </a:lnTo>
                    <a:lnTo>
                      <a:pt x="2829" y="245"/>
                    </a:lnTo>
                    <a:lnTo>
                      <a:pt x="2838" y="243"/>
                    </a:lnTo>
                    <a:lnTo>
                      <a:pt x="2848" y="243"/>
                    </a:lnTo>
                    <a:lnTo>
                      <a:pt x="2855" y="241"/>
                    </a:lnTo>
                    <a:lnTo>
                      <a:pt x="2865" y="239"/>
                    </a:lnTo>
                    <a:lnTo>
                      <a:pt x="2873" y="237"/>
                    </a:lnTo>
                    <a:lnTo>
                      <a:pt x="2882" y="237"/>
                    </a:lnTo>
                    <a:lnTo>
                      <a:pt x="2890" y="234"/>
                    </a:lnTo>
                    <a:lnTo>
                      <a:pt x="2897" y="234"/>
                    </a:lnTo>
                    <a:lnTo>
                      <a:pt x="2905" y="230"/>
                    </a:lnTo>
                    <a:lnTo>
                      <a:pt x="2914" y="230"/>
                    </a:lnTo>
                    <a:lnTo>
                      <a:pt x="2926" y="226"/>
                    </a:lnTo>
                    <a:lnTo>
                      <a:pt x="2939" y="224"/>
                    </a:lnTo>
                    <a:lnTo>
                      <a:pt x="2949" y="218"/>
                    </a:lnTo>
                    <a:lnTo>
                      <a:pt x="2960" y="216"/>
                    </a:lnTo>
                    <a:lnTo>
                      <a:pt x="2966" y="213"/>
                    </a:lnTo>
                    <a:lnTo>
                      <a:pt x="2973" y="209"/>
                    </a:lnTo>
                    <a:lnTo>
                      <a:pt x="2979" y="205"/>
                    </a:lnTo>
                    <a:lnTo>
                      <a:pt x="2985" y="203"/>
                    </a:lnTo>
                    <a:lnTo>
                      <a:pt x="2985" y="194"/>
                    </a:lnTo>
                    <a:lnTo>
                      <a:pt x="2977" y="186"/>
                    </a:lnTo>
                    <a:lnTo>
                      <a:pt x="2971" y="180"/>
                    </a:lnTo>
                    <a:lnTo>
                      <a:pt x="2966" y="177"/>
                    </a:lnTo>
                    <a:lnTo>
                      <a:pt x="2956" y="171"/>
                    </a:lnTo>
                    <a:lnTo>
                      <a:pt x="2949" y="167"/>
                    </a:lnTo>
                    <a:lnTo>
                      <a:pt x="2937" y="163"/>
                    </a:lnTo>
                    <a:lnTo>
                      <a:pt x="2928" y="158"/>
                    </a:lnTo>
                    <a:lnTo>
                      <a:pt x="2914" y="154"/>
                    </a:lnTo>
                    <a:lnTo>
                      <a:pt x="2903" y="150"/>
                    </a:lnTo>
                    <a:lnTo>
                      <a:pt x="2895" y="146"/>
                    </a:lnTo>
                    <a:lnTo>
                      <a:pt x="2890" y="144"/>
                    </a:lnTo>
                    <a:lnTo>
                      <a:pt x="2882" y="140"/>
                    </a:lnTo>
                    <a:lnTo>
                      <a:pt x="2876" y="140"/>
                    </a:lnTo>
                    <a:lnTo>
                      <a:pt x="2861" y="137"/>
                    </a:lnTo>
                    <a:lnTo>
                      <a:pt x="2850" y="133"/>
                    </a:lnTo>
                    <a:lnTo>
                      <a:pt x="2842" y="129"/>
                    </a:lnTo>
                    <a:lnTo>
                      <a:pt x="2835" y="127"/>
                    </a:lnTo>
                    <a:lnTo>
                      <a:pt x="2827" y="125"/>
                    </a:lnTo>
                    <a:lnTo>
                      <a:pt x="2819" y="123"/>
                    </a:lnTo>
                    <a:lnTo>
                      <a:pt x="2812" y="121"/>
                    </a:lnTo>
                    <a:lnTo>
                      <a:pt x="2804" y="120"/>
                    </a:lnTo>
                    <a:lnTo>
                      <a:pt x="2798" y="118"/>
                    </a:lnTo>
                    <a:lnTo>
                      <a:pt x="2793" y="116"/>
                    </a:lnTo>
                    <a:lnTo>
                      <a:pt x="2778" y="112"/>
                    </a:lnTo>
                    <a:lnTo>
                      <a:pt x="2766" y="108"/>
                    </a:lnTo>
                    <a:lnTo>
                      <a:pt x="2753" y="106"/>
                    </a:lnTo>
                    <a:lnTo>
                      <a:pt x="2743" y="102"/>
                    </a:lnTo>
                    <a:lnTo>
                      <a:pt x="2732" y="99"/>
                    </a:lnTo>
                    <a:lnTo>
                      <a:pt x="2722" y="97"/>
                    </a:lnTo>
                    <a:lnTo>
                      <a:pt x="2715" y="95"/>
                    </a:lnTo>
                    <a:lnTo>
                      <a:pt x="2707" y="95"/>
                    </a:lnTo>
                    <a:lnTo>
                      <a:pt x="2698" y="91"/>
                    </a:lnTo>
                    <a:lnTo>
                      <a:pt x="2696" y="91"/>
                    </a:lnTo>
                    <a:lnTo>
                      <a:pt x="2804" y="6"/>
                    </a:lnTo>
                    <a:lnTo>
                      <a:pt x="3019" y="0"/>
                    </a:lnTo>
                    <a:lnTo>
                      <a:pt x="3019" y="369"/>
                    </a:lnTo>
                    <a:lnTo>
                      <a:pt x="0" y="142"/>
                    </a:lnTo>
                    <a:lnTo>
                      <a:pt x="268" y="85"/>
                    </a:lnTo>
                    <a:lnTo>
                      <a:pt x="563" y="99"/>
                    </a:lnTo>
                    <a:lnTo>
                      <a:pt x="705" y="36"/>
                    </a:lnTo>
                    <a:lnTo>
                      <a:pt x="705" y="36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9" name="Freeform 145"/>
              <p:cNvSpPr>
                <a:spLocks/>
              </p:cNvSpPr>
              <p:nvPr/>
            </p:nvSpPr>
            <p:spPr bwMode="auto">
              <a:xfrm>
                <a:off x="3654" y="3706"/>
                <a:ext cx="158" cy="56"/>
              </a:xfrm>
              <a:custGeom>
                <a:avLst/>
                <a:gdLst>
                  <a:gd name="T0" fmla="*/ 61 w 316"/>
                  <a:gd name="T1" fmla="*/ 4 h 113"/>
                  <a:gd name="T2" fmla="*/ 63 w 316"/>
                  <a:gd name="T3" fmla="*/ 19 h 113"/>
                  <a:gd name="T4" fmla="*/ 78 w 316"/>
                  <a:gd name="T5" fmla="*/ 37 h 113"/>
                  <a:gd name="T6" fmla="*/ 92 w 316"/>
                  <a:gd name="T7" fmla="*/ 48 h 113"/>
                  <a:gd name="T8" fmla="*/ 113 w 316"/>
                  <a:gd name="T9" fmla="*/ 56 h 113"/>
                  <a:gd name="T10" fmla="*/ 139 w 316"/>
                  <a:gd name="T11" fmla="*/ 63 h 113"/>
                  <a:gd name="T12" fmla="*/ 154 w 316"/>
                  <a:gd name="T13" fmla="*/ 65 h 113"/>
                  <a:gd name="T14" fmla="*/ 170 w 316"/>
                  <a:gd name="T15" fmla="*/ 69 h 113"/>
                  <a:gd name="T16" fmla="*/ 185 w 316"/>
                  <a:gd name="T17" fmla="*/ 71 h 113"/>
                  <a:gd name="T18" fmla="*/ 204 w 316"/>
                  <a:gd name="T19" fmla="*/ 73 h 113"/>
                  <a:gd name="T20" fmla="*/ 219 w 316"/>
                  <a:gd name="T21" fmla="*/ 75 h 113"/>
                  <a:gd name="T22" fmla="*/ 236 w 316"/>
                  <a:gd name="T23" fmla="*/ 78 h 113"/>
                  <a:gd name="T24" fmla="*/ 251 w 316"/>
                  <a:gd name="T25" fmla="*/ 78 h 113"/>
                  <a:gd name="T26" fmla="*/ 267 w 316"/>
                  <a:gd name="T27" fmla="*/ 80 h 113"/>
                  <a:gd name="T28" fmla="*/ 278 w 316"/>
                  <a:gd name="T29" fmla="*/ 82 h 113"/>
                  <a:gd name="T30" fmla="*/ 291 w 316"/>
                  <a:gd name="T31" fmla="*/ 82 h 113"/>
                  <a:gd name="T32" fmla="*/ 308 w 316"/>
                  <a:gd name="T33" fmla="*/ 84 h 113"/>
                  <a:gd name="T34" fmla="*/ 316 w 316"/>
                  <a:gd name="T35" fmla="*/ 86 h 113"/>
                  <a:gd name="T36" fmla="*/ 312 w 316"/>
                  <a:gd name="T37" fmla="*/ 111 h 113"/>
                  <a:gd name="T38" fmla="*/ 299 w 316"/>
                  <a:gd name="T39" fmla="*/ 111 h 113"/>
                  <a:gd name="T40" fmla="*/ 282 w 316"/>
                  <a:gd name="T41" fmla="*/ 109 h 113"/>
                  <a:gd name="T42" fmla="*/ 267 w 316"/>
                  <a:gd name="T43" fmla="*/ 109 h 113"/>
                  <a:gd name="T44" fmla="*/ 251 w 316"/>
                  <a:gd name="T45" fmla="*/ 107 h 113"/>
                  <a:gd name="T46" fmla="*/ 232 w 316"/>
                  <a:gd name="T47" fmla="*/ 107 h 113"/>
                  <a:gd name="T48" fmla="*/ 213 w 316"/>
                  <a:gd name="T49" fmla="*/ 105 h 113"/>
                  <a:gd name="T50" fmla="*/ 194 w 316"/>
                  <a:gd name="T51" fmla="*/ 103 h 113"/>
                  <a:gd name="T52" fmla="*/ 173 w 316"/>
                  <a:gd name="T53" fmla="*/ 101 h 113"/>
                  <a:gd name="T54" fmla="*/ 154 w 316"/>
                  <a:gd name="T55" fmla="*/ 97 h 113"/>
                  <a:gd name="T56" fmla="*/ 135 w 316"/>
                  <a:gd name="T57" fmla="*/ 95 h 113"/>
                  <a:gd name="T58" fmla="*/ 116 w 316"/>
                  <a:gd name="T59" fmla="*/ 94 h 113"/>
                  <a:gd name="T60" fmla="*/ 97 w 316"/>
                  <a:gd name="T61" fmla="*/ 90 h 113"/>
                  <a:gd name="T62" fmla="*/ 82 w 316"/>
                  <a:gd name="T63" fmla="*/ 86 h 113"/>
                  <a:gd name="T64" fmla="*/ 67 w 316"/>
                  <a:gd name="T65" fmla="*/ 82 h 113"/>
                  <a:gd name="T66" fmla="*/ 54 w 316"/>
                  <a:gd name="T67" fmla="*/ 75 h 113"/>
                  <a:gd name="T68" fmla="*/ 37 w 316"/>
                  <a:gd name="T69" fmla="*/ 67 h 113"/>
                  <a:gd name="T70" fmla="*/ 21 w 316"/>
                  <a:gd name="T71" fmla="*/ 52 h 113"/>
                  <a:gd name="T72" fmla="*/ 10 w 316"/>
                  <a:gd name="T73" fmla="*/ 40 h 113"/>
                  <a:gd name="T74" fmla="*/ 2 w 316"/>
                  <a:gd name="T75" fmla="*/ 23 h 113"/>
                  <a:gd name="T76" fmla="*/ 0 w 316"/>
                  <a:gd name="T77" fmla="*/ 8 h 113"/>
                  <a:gd name="T78" fmla="*/ 63 w 316"/>
                  <a:gd name="T7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6" h="113">
                    <a:moveTo>
                      <a:pt x="63" y="0"/>
                    </a:moveTo>
                    <a:lnTo>
                      <a:pt x="61" y="4"/>
                    </a:lnTo>
                    <a:lnTo>
                      <a:pt x="61" y="10"/>
                    </a:lnTo>
                    <a:lnTo>
                      <a:pt x="63" y="19"/>
                    </a:lnTo>
                    <a:lnTo>
                      <a:pt x="69" y="27"/>
                    </a:lnTo>
                    <a:lnTo>
                      <a:pt x="78" y="37"/>
                    </a:lnTo>
                    <a:lnTo>
                      <a:pt x="82" y="42"/>
                    </a:lnTo>
                    <a:lnTo>
                      <a:pt x="92" y="48"/>
                    </a:lnTo>
                    <a:lnTo>
                      <a:pt x="101" y="52"/>
                    </a:lnTo>
                    <a:lnTo>
                      <a:pt x="113" y="56"/>
                    </a:lnTo>
                    <a:lnTo>
                      <a:pt x="124" y="59"/>
                    </a:lnTo>
                    <a:lnTo>
                      <a:pt x="139" y="63"/>
                    </a:lnTo>
                    <a:lnTo>
                      <a:pt x="147" y="63"/>
                    </a:lnTo>
                    <a:lnTo>
                      <a:pt x="154" y="65"/>
                    </a:lnTo>
                    <a:lnTo>
                      <a:pt x="162" y="67"/>
                    </a:lnTo>
                    <a:lnTo>
                      <a:pt x="170" y="69"/>
                    </a:lnTo>
                    <a:lnTo>
                      <a:pt x="177" y="69"/>
                    </a:lnTo>
                    <a:lnTo>
                      <a:pt x="185" y="71"/>
                    </a:lnTo>
                    <a:lnTo>
                      <a:pt x="194" y="71"/>
                    </a:lnTo>
                    <a:lnTo>
                      <a:pt x="204" y="73"/>
                    </a:lnTo>
                    <a:lnTo>
                      <a:pt x="211" y="75"/>
                    </a:lnTo>
                    <a:lnTo>
                      <a:pt x="219" y="75"/>
                    </a:lnTo>
                    <a:lnTo>
                      <a:pt x="229" y="76"/>
                    </a:lnTo>
                    <a:lnTo>
                      <a:pt x="236" y="78"/>
                    </a:lnTo>
                    <a:lnTo>
                      <a:pt x="244" y="78"/>
                    </a:lnTo>
                    <a:lnTo>
                      <a:pt x="251" y="78"/>
                    </a:lnTo>
                    <a:lnTo>
                      <a:pt x="259" y="78"/>
                    </a:lnTo>
                    <a:lnTo>
                      <a:pt x="267" y="80"/>
                    </a:lnTo>
                    <a:lnTo>
                      <a:pt x="272" y="80"/>
                    </a:lnTo>
                    <a:lnTo>
                      <a:pt x="278" y="82"/>
                    </a:lnTo>
                    <a:lnTo>
                      <a:pt x="286" y="82"/>
                    </a:lnTo>
                    <a:lnTo>
                      <a:pt x="291" y="82"/>
                    </a:lnTo>
                    <a:lnTo>
                      <a:pt x="301" y="82"/>
                    </a:lnTo>
                    <a:lnTo>
                      <a:pt x="308" y="84"/>
                    </a:lnTo>
                    <a:lnTo>
                      <a:pt x="312" y="84"/>
                    </a:lnTo>
                    <a:lnTo>
                      <a:pt x="316" y="86"/>
                    </a:lnTo>
                    <a:lnTo>
                      <a:pt x="316" y="113"/>
                    </a:lnTo>
                    <a:lnTo>
                      <a:pt x="312" y="111"/>
                    </a:lnTo>
                    <a:lnTo>
                      <a:pt x="308" y="111"/>
                    </a:lnTo>
                    <a:lnTo>
                      <a:pt x="299" y="111"/>
                    </a:lnTo>
                    <a:lnTo>
                      <a:pt x="289" y="111"/>
                    </a:lnTo>
                    <a:lnTo>
                      <a:pt x="282" y="109"/>
                    </a:lnTo>
                    <a:lnTo>
                      <a:pt x="274" y="109"/>
                    </a:lnTo>
                    <a:lnTo>
                      <a:pt x="267" y="109"/>
                    </a:lnTo>
                    <a:lnTo>
                      <a:pt x="259" y="109"/>
                    </a:lnTo>
                    <a:lnTo>
                      <a:pt x="251" y="107"/>
                    </a:lnTo>
                    <a:lnTo>
                      <a:pt x="242" y="107"/>
                    </a:lnTo>
                    <a:lnTo>
                      <a:pt x="232" y="107"/>
                    </a:lnTo>
                    <a:lnTo>
                      <a:pt x="225" y="107"/>
                    </a:lnTo>
                    <a:lnTo>
                      <a:pt x="213" y="105"/>
                    </a:lnTo>
                    <a:lnTo>
                      <a:pt x="204" y="105"/>
                    </a:lnTo>
                    <a:lnTo>
                      <a:pt x="194" y="103"/>
                    </a:lnTo>
                    <a:lnTo>
                      <a:pt x="185" y="101"/>
                    </a:lnTo>
                    <a:lnTo>
                      <a:pt x="173" y="101"/>
                    </a:lnTo>
                    <a:lnTo>
                      <a:pt x="164" y="99"/>
                    </a:lnTo>
                    <a:lnTo>
                      <a:pt x="154" y="97"/>
                    </a:lnTo>
                    <a:lnTo>
                      <a:pt x="145" y="97"/>
                    </a:lnTo>
                    <a:lnTo>
                      <a:pt x="135" y="95"/>
                    </a:lnTo>
                    <a:lnTo>
                      <a:pt x="126" y="94"/>
                    </a:lnTo>
                    <a:lnTo>
                      <a:pt x="116" y="94"/>
                    </a:lnTo>
                    <a:lnTo>
                      <a:pt x="107" y="92"/>
                    </a:lnTo>
                    <a:lnTo>
                      <a:pt x="97" y="90"/>
                    </a:lnTo>
                    <a:lnTo>
                      <a:pt x="90" y="88"/>
                    </a:lnTo>
                    <a:lnTo>
                      <a:pt x="82" y="86"/>
                    </a:lnTo>
                    <a:lnTo>
                      <a:pt x="75" y="86"/>
                    </a:lnTo>
                    <a:lnTo>
                      <a:pt x="67" y="82"/>
                    </a:lnTo>
                    <a:lnTo>
                      <a:pt x="61" y="78"/>
                    </a:lnTo>
                    <a:lnTo>
                      <a:pt x="54" y="75"/>
                    </a:lnTo>
                    <a:lnTo>
                      <a:pt x="48" y="73"/>
                    </a:lnTo>
                    <a:lnTo>
                      <a:pt x="37" y="67"/>
                    </a:lnTo>
                    <a:lnTo>
                      <a:pt x="29" y="59"/>
                    </a:lnTo>
                    <a:lnTo>
                      <a:pt x="21" y="52"/>
                    </a:lnTo>
                    <a:lnTo>
                      <a:pt x="16" y="46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2" y="23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0" name="Freeform 146"/>
              <p:cNvSpPr>
                <a:spLocks/>
              </p:cNvSpPr>
              <p:nvPr/>
            </p:nvSpPr>
            <p:spPr bwMode="auto">
              <a:xfrm>
                <a:off x="2045" y="3813"/>
                <a:ext cx="1027" cy="77"/>
              </a:xfrm>
              <a:custGeom>
                <a:avLst/>
                <a:gdLst>
                  <a:gd name="T0" fmla="*/ 2 w 2053"/>
                  <a:gd name="T1" fmla="*/ 154 h 154"/>
                  <a:gd name="T2" fmla="*/ 0 w 2053"/>
                  <a:gd name="T3" fmla="*/ 61 h 154"/>
                  <a:gd name="T4" fmla="*/ 2 w 2053"/>
                  <a:gd name="T5" fmla="*/ 61 h 154"/>
                  <a:gd name="T6" fmla="*/ 9 w 2053"/>
                  <a:gd name="T7" fmla="*/ 61 h 154"/>
                  <a:gd name="T8" fmla="*/ 13 w 2053"/>
                  <a:gd name="T9" fmla="*/ 61 h 154"/>
                  <a:gd name="T10" fmla="*/ 19 w 2053"/>
                  <a:gd name="T11" fmla="*/ 61 h 154"/>
                  <a:gd name="T12" fmla="*/ 27 w 2053"/>
                  <a:gd name="T13" fmla="*/ 61 h 154"/>
                  <a:gd name="T14" fmla="*/ 34 w 2053"/>
                  <a:gd name="T15" fmla="*/ 63 h 154"/>
                  <a:gd name="T16" fmla="*/ 42 w 2053"/>
                  <a:gd name="T17" fmla="*/ 61 h 154"/>
                  <a:gd name="T18" fmla="*/ 49 w 2053"/>
                  <a:gd name="T19" fmla="*/ 61 h 154"/>
                  <a:gd name="T20" fmla="*/ 57 w 2053"/>
                  <a:gd name="T21" fmla="*/ 61 h 154"/>
                  <a:gd name="T22" fmla="*/ 66 w 2053"/>
                  <a:gd name="T23" fmla="*/ 61 h 154"/>
                  <a:gd name="T24" fmla="*/ 72 w 2053"/>
                  <a:gd name="T25" fmla="*/ 59 h 154"/>
                  <a:gd name="T26" fmla="*/ 80 w 2053"/>
                  <a:gd name="T27" fmla="*/ 57 h 154"/>
                  <a:gd name="T28" fmla="*/ 85 w 2053"/>
                  <a:gd name="T29" fmla="*/ 55 h 154"/>
                  <a:gd name="T30" fmla="*/ 93 w 2053"/>
                  <a:gd name="T31" fmla="*/ 53 h 154"/>
                  <a:gd name="T32" fmla="*/ 101 w 2053"/>
                  <a:gd name="T33" fmla="*/ 46 h 154"/>
                  <a:gd name="T34" fmla="*/ 108 w 2053"/>
                  <a:gd name="T35" fmla="*/ 38 h 154"/>
                  <a:gd name="T36" fmla="*/ 112 w 2053"/>
                  <a:gd name="T37" fmla="*/ 29 h 154"/>
                  <a:gd name="T38" fmla="*/ 116 w 2053"/>
                  <a:gd name="T39" fmla="*/ 21 h 154"/>
                  <a:gd name="T40" fmla="*/ 116 w 2053"/>
                  <a:gd name="T41" fmla="*/ 12 h 154"/>
                  <a:gd name="T42" fmla="*/ 118 w 2053"/>
                  <a:gd name="T43" fmla="*/ 6 h 154"/>
                  <a:gd name="T44" fmla="*/ 118 w 2053"/>
                  <a:gd name="T45" fmla="*/ 0 h 154"/>
                  <a:gd name="T46" fmla="*/ 120 w 2053"/>
                  <a:gd name="T47" fmla="*/ 0 h 154"/>
                  <a:gd name="T48" fmla="*/ 2053 w 2053"/>
                  <a:gd name="T49" fmla="*/ 154 h 154"/>
                  <a:gd name="T50" fmla="*/ 1758 w 2053"/>
                  <a:gd name="T51" fmla="*/ 154 h 154"/>
                  <a:gd name="T52" fmla="*/ 146 w 2053"/>
                  <a:gd name="T53" fmla="*/ 33 h 154"/>
                  <a:gd name="T54" fmla="*/ 143 w 2053"/>
                  <a:gd name="T55" fmla="*/ 36 h 154"/>
                  <a:gd name="T56" fmla="*/ 139 w 2053"/>
                  <a:gd name="T57" fmla="*/ 50 h 154"/>
                  <a:gd name="T58" fmla="*/ 133 w 2053"/>
                  <a:gd name="T59" fmla="*/ 55 h 154"/>
                  <a:gd name="T60" fmla="*/ 127 w 2053"/>
                  <a:gd name="T61" fmla="*/ 63 h 154"/>
                  <a:gd name="T62" fmla="*/ 120 w 2053"/>
                  <a:gd name="T63" fmla="*/ 71 h 154"/>
                  <a:gd name="T64" fmla="*/ 112 w 2053"/>
                  <a:gd name="T65" fmla="*/ 76 h 154"/>
                  <a:gd name="T66" fmla="*/ 99 w 2053"/>
                  <a:gd name="T67" fmla="*/ 78 h 154"/>
                  <a:gd name="T68" fmla="*/ 87 w 2053"/>
                  <a:gd name="T69" fmla="*/ 82 h 154"/>
                  <a:gd name="T70" fmla="*/ 76 w 2053"/>
                  <a:gd name="T71" fmla="*/ 84 h 154"/>
                  <a:gd name="T72" fmla="*/ 65 w 2053"/>
                  <a:gd name="T73" fmla="*/ 86 h 154"/>
                  <a:gd name="T74" fmla="*/ 53 w 2053"/>
                  <a:gd name="T75" fmla="*/ 84 h 154"/>
                  <a:gd name="T76" fmla="*/ 46 w 2053"/>
                  <a:gd name="T77" fmla="*/ 84 h 154"/>
                  <a:gd name="T78" fmla="*/ 40 w 2053"/>
                  <a:gd name="T79" fmla="*/ 84 h 154"/>
                  <a:gd name="T80" fmla="*/ 38 w 2053"/>
                  <a:gd name="T81" fmla="*/ 84 h 154"/>
                  <a:gd name="T82" fmla="*/ 40 w 2053"/>
                  <a:gd name="T83" fmla="*/ 154 h 154"/>
                  <a:gd name="T84" fmla="*/ 2 w 2053"/>
                  <a:gd name="T85" fmla="*/ 154 h 154"/>
                  <a:gd name="T86" fmla="*/ 2 w 2053"/>
                  <a:gd name="T8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53" h="154">
                    <a:moveTo>
                      <a:pt x="2" y="154"/>
                    </a:moveTo>
                    <a:lnTo>
                      <a:pt x="0" y="61"/>
                    </a:lnTo>
                    <a:lnTo>
                      <a:pt x="2" y="61"/>
                    </a:lnTo>
                    <a:lnTo>
                      <a:pt x="9" y="61"/>
                    </a:lnTo>
                    <a:lnTo>
                      <a:pt x="13" y="61"/>
                    </a:lnTo>
                    <a:lnTo>
                      <a:pt x="19" y="61"/>
                    </a:lnTo>
                    <a:lnTo>
                      <a:pt x="27" y="61"/>
                    </a:lnTo>
                    <a:lnTo>
                      <a:pt x="34" y="63"/>
                    </a:lnTo>
                    <a:lnTo>
                      <a:pt x="42" y="61"/>
                    </a:lnTo>
                    <a:lnTo>
                      <a:pt x="49" y="61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59"/>
                    </a:lnTo>
                    <a:lnTo>
                      <a:pt x="80" y="57"/>
                    </a:lnTo>
                    <a:lnTo>
                      <a:pt x="85" y="55"/>
                    </a:lnTo>
                    <a:lnTo>
                      <a:pt x="93" y="53"/>
                    </a:lnTo>
                    <a:lnTo>
                      <a:pt x="101" y="46"/>
                    </a:lnTo>
                    <a:lnTo>
                      <a:pt x="108" y="38"/>
                    </a:lnTo>
                    <a:lnTo>
                      <a:pt x="112" y="29"/>
                    </a:lnTo>
                    <a:lnTo>
                      <a:pt x="116" y="21"/>
                    </a:lnTo>
                    <a:lnTo>
                      <a:pt x="116" y="12"/>
                    </a:lnTo>
                    <a:lnTo>
                      <a:pt x="118" y="6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2053" y="154"/>
                    </a:lnTo>
                    <a:lnTo>
                      <a:pt x="1758" y="154"/>
                    </a:lnTo>
                    <a:lnTo>
                      <a:pt x="146" y="33"/>
                    </a:lnTo>
                    <a:lnTo>
                      <a:pt x="143" y="36"/>
                    </a:lnTo>
                    <a:lnTo>
                      <a:pt x="139" y="50"/>
                    </a:lnTo>
                    <a:lnTo>
                      <a:pt x="133" y="55"/>
                    </a:lnTo>
                    <a:lnTo>
                      <a:pt x="127" y="63"/>
                    </a:lnTo>
                    <a:lnTo>
                      <a:pt x="120" y="71"/>
                    </a:lnTo>
                    <a:lnTo>
                      <a:pt x="112" y="76"/>
                    </a:lnTo>
                    <a:lnTo>
                      <a:pt x="99" y="78"/>
                    </a:lnTo>
                    <a:lnTo>
                      <a:pt x="87" y="82"/>
                    </a:lnTo>
                    <a:lnTo>
                      <a:pt x="76" y="84"/>
                    </a:lnTo>
                    <a:lnTo>
                      <a:pt x="65" y="86"/>
                    </a:lnTo>
                    <a:lnTo>
                      <a:pt x="53" y="84"/>
                    </a:lnTo>
                    <a:lnTo>
                      <a:pt x="46" y="84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40" y="154"/>
                    </a:lnTo>
                    <a:lnTo>
                      <a:pt x="2" y="154"/>
                    </a:lnTo>
                    <a:lnTo>
                      <a:pt x="2" y="15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1" name="Freeform 147"/>
              <p:cNvSpPr>
                <a:spLocks/>
              </p:cNvSpPr>
              <p:nvPr/>
            </p:nvSpPr>
            <p:spPr bwMode="auto">
              <a:xfrm>
                <a:off x="2046" y="3835"/>
                <a:ext cx="53" cy="12"/>
              </a:xfrm>
              <a:custGeom>
                <a:avLst/>
                <a:gdLst>
                  <a:gd name="T0" fmla="*/ 2 w 106"/>
                  <a:gd name="T1" fmla="*/ 6 h 25"/>
                  <a:gd name="T2" fmla="*/ 4 w 106"/>
                  <a:gd name="T3" fmla="*/ 6 h 25"/>
                  <a:gd name="T4" fmla="*/ 9 w 106"/>
                  <a:gd name="T5" fmla="*/ 6 h 25"/>
                  <a:gd name="T6" fmla="*/ 17 w 106"/>
                  <a:gd name="T7" fmla="*/ 8 h 25"/>
                  <a:gd name="T8" fmla="*/ 28 w 106"/>
                  <a:gd name="T9" fmla="*/ 9 h 25"/>
                  <a:gd name="T10" fmla="*/ 38 w 106"/>
                  <a:gd name="T11" fmla="*/ 9 h 25"/>
                  <a:gd name="T12" fmla="*/ 49 w 106"/>
                  <a:gd name="T13" fmla="*/ 11 h 25"/>
                  <a:gd name="T14" fmla="*/ 61 w 106"/>
                  <a:gd name="T15" fmla="*/ 11 h 25"/>
                  <a:gd name="T16" fmla="*/ 72 w 106"/>
                  <a:gd name="T17" fmla="*/ 11 h 25"/>
                  <a:gd name="T18" fmla="*/ 80 w 106"/>
                  <a:gd name="T19" fmla="*/ 11 h 25"/>
                  <a:gd name="T20" fmla="*/ 87 w 106"/>
                  <a:gd name="T21" fmla="*/ 9 h 25"/>
                  <a:gd name="T22" fmla="*/ 93 w 106"/>
                  <a:gd name="T23" fmla="*/ 8 h 25"/>
                  <a:gd name="T24" fmla="*/ 99 w 106"/>
                  <a:gd name="T25" fmla="*/ 6 h 25"/>
                  <a:gd name="T26" fmla="*/ 102 w 106"/>
                  <a:gd name="T27" fmla="*/ 0 h 25"/>
                  <a:gd name="T28" fmla="*/ 106 w 106"/>
                  <a:gd name="T29" fmla="*/ 0 h 25"/>
                  <a:gd name="T30" fmla="*/ 104 w 106"/>
                  <a:gd name="T31" fmla="*/ 0 h 25"/>
                  <a:gd name="T32" fmla="*/ 101 w 106"/>
                  <a:gd name="T33" fmla="*/ 8 h 25"/>
                  <a:gd name="T34" fmla="*/ 95 w 106"/>
                  <a:gd name="T35" fmla="*/ 9 h 25"/>
                  <a:gd name="T36" fmla="*/ 91 w 106"/>
                  <a:gd name="T37" fmla="*/ 13 h 25"/>
                  <a:gd name="T38" fmla="*/ 83 w 106"/>
                  <a:gd name="T39" fmla="*/ 17 h 25"/>
                  <a:gd name="T40" fmla="*/ 76 w 106"/>
                  <a:gd name="T41" fmla="*/ 21 h 25"/>
                  <a:gd name="T42" fmla="*/ 64 w 106"/>
                  <a:gd name="T43" fmla="*/ 23 h 25"/>
                  <a:gd name="T44" fmla="*/ 53 w 106"/>
                  <a:gd name="T45" fmla="*/ 23 h 25"/>
                  <a:gd name="T46" fmla="*/ 40 w 106"/>
                  <a:gd name="T47" fmla="*/ 23 h 25"/>
                  <a:gd name="T48" fmla="*/ 28 w 106"/>
                  <a:gd name="T49" fmla="*/ 25 h 25"/>
                  <a:gd name="T50" fmla="*/ 17 w 106"/>
                  <a:gd name="T51" fmla="*/ 23 h 25"/>
                  <a:gd name="T52" fmla="*/ 7 w 106"/>
                  <a:gd name="T53" fmla="*/ 23 h 25"/>
                  <a:gd name="T54" fmla="*/ 2 w 106"/>
                  <a:gd name="T55" fmla="*/ 23 h 25"/>
                  <a:gd name="T56" fmla="*/ 0 w 106"/>
                  <a:gd name="T57" fmla="*/ 23 h 25"/>
                  <a:gd name="T58" fmla="*/ 2 w 106"/>
                  <a:gd name="T59" fmla="*/ 6 h 25"/>
                  <a:gd name="T60" fmla="*/ 2 w 106"/>
                  <a:gd name="T61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25">
                    <a:moveTo>
                      <a:pt x="2" y="6"/>
                    </a:moveTo>
                    <a:lnTo>
                      <a:pt x="4" y="6"/>
                    </a:lnTo>
                    <a:lnTo>
                      <a:pt x="9" y="6"/>
                    </a:lnTo>
                    <a:lnTo>
                      <a:pt x="17" y="8"/>
                    </a:lnTo>
                    <a:lnTo>
                      <a:pt x="28" y="9"/>
                    </a:lnTo>
                    <a:lnTo>
                      <a:pt x="38" y="9"/>
                    </a:lnTo>
                    <a:lnTo>
                      <a:pt x="49" y="11"/>
                    </a:lnTo>
                    <a:lnTo>
                      <a:pt x="61" y="11"/>
                    </a:lnTo>
                    <a:lnTo>
                      <a:pt x="72" y="11"/>
                    </a:lnTo>
                    <a:lnTo>
                      <a:pt x="80" y="11"/>
                    </a:lnTo>
                    <a:lnTo>
                      <a:pt x="87" y="9"/>
                    </a:lnTo>
                    <a:lnTo>
                      <a:pt x="93" y="8"/>
                    </a:lnTo>
                    <a:lnTo>
                      <a:pt x="99" y="6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8"/>
                    </a:lnTo>
                    <a:lnTo>
                      <a:pt x="95" y="9"/>
                    </a:lnTo>
                    <a:lnTo>
                      <a:pt x="91" y="13"/>
                    </a:lnTo>
                    <a:lnTo>
                      <a:pt x="83" y="17"/>
                    </a:lnTo>
                    <a:lnTo>
                      <a:pt x="76" y="21"/>
                    </a:lnTo>
                    <a:lnTo>
                      <a:pt x="64" y="23"/>
                    </a:lnTo>
                    <a:lnTo>
                      <a:pt x="53" y="23"/>
                    </a:lnTo>
                    <a:lnTo>
                      <a:pt x="40" y="23"/>
                    </a:lnTo>
                    <a:lnTo>
                      <a:pt x="28" y="25"/>
                    </a:lnTo>
                    <a:lnTo>
                      <a:pt x="17" y="23"/>
                    </a:lnTo>
                    <a:lnTo>
                      <a:pt x="7" y="23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2" name="Freeform 148"/>
              <p:cNvSpPr>
                <a:spLocks/>
              </p:cNvSpPr>
              <p:nvPr/>
            </p:nvSpPr>
            <p:spPr bwMode="auto">
              <a:xfrm>
                <a:off x="2103" y="3813"/>
                <a:ext cx="782" cy="61"/>
              </a:xfrm>
              <a:custGeom>
                <a:avLst/>
                <a:gdLst>
                  <a:gd name="T0" fmla="*/ 0 w 1564"/>
                  <a:gd name="T1" fmla="*/ 0 h 122"/>
                  <a:gd name="T2" fmla="*/ 15 w 1564"/>
                  <a:gd name="T3" fmla="*/ 12 h 122"/>
                  <a:gd name="T4" fmla="*/ 1564 w 1564"/>
                  <a:gd name="T5" fmla="*/ 122 h 122"/>
                  <a:gd name="T6" fmla="*/ 0 w 1564"/>
                  <a:gd name="T7" fmla="*/ 0 h 122"/>
                  <a:gd name="T8" fmla="*/ 0 w 1564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4" h="122">
                    <a:moveTo>
                      <a:pt x="0" y="0"/>
                    </a:moveTo>
                    <a:lnTo>
                      <a:pt x="15" y="12"/>
                    </a:lnTo>
                    <a:lnTo>
                      <a:pt x="1564" y="1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3" name="Freeform 149"/>
              <p:cNvSpPr>
                <a:spLocks/>
              </p:cNvSpPr>
              <p:nvPr/>
            </p:nvSpPr>
            <p:spPr bwMode="auto">
              <a:xfrm>
                <a:off x="2665" y="3446"/>
                <a:ext cx="281" cy="126"/>
              </a:xfrm>
              <a:custGeom>
                <a:avLst/>
                <a:gdLst>
                  <a:gd name="T0" fmla="*/ 0 w 563"/>
                  <a:gd name="T1" fmla="*/ 76 h 250"/>
                  <a:gd name="T2" fmla="*/ 128 w 563"/>
                  <a:gd name="T3" fmla="*/ 3 h 250"/>
                  <a:gd name="T4" fmla="*/ 202 w 563"/>
                  <a:gd name="T5" fmla="*/ 0 h 250"/>
                  <a:gd name="T6" fmla="*/ 280 w 563"/>
                  <a:gd name="T7" fmla="*/ 21 h 250"/>
                  <a:gd name="T8" fmla="*/ 312 w 563"/>
                  <a:gd name="T9" fmla="*/ 43 h 250"/>
                  <a:gd name="T10" fmla="*/ 402 w 563"/>
                  <a:gd name="T11" fmla="*/ 24 h 250"/>
                  <a:gd name="T12" fmla="*/ 474 w 563"/>
                  <a:gd name="T13" fmla="*/ 43 h 250"/>
                  <a:gd name="T14" fmla="*/ 502 w 563"/>
                  <a:gd name="T15" fmla="*/ 110 h 250"/>
                  <a:gd name="T16" fmla="*/ 533 w 563"/>
                  <a:gd name="T17" fmla="*/ 121 h 250"/>
                  <a:gd name="T18" fmla="*/ 556 w 563"/>
                  <a:gd name="T19" fmla="*/ 142 h 250"/>
                  <a:gd name="T20" fmla="*/ 542 w 563"/>
                  <a:gd name="T21" fmla="*/ 163 h 250"/>
                  <a:gd name="T22" fmla="*/ 485 w 563"/>
                  <a:gd name="T23" fmla="*/ 152 h 250"/>
                  <a:gd name="T24" fmla="*/ 502 w 563"/>
                  <a:gd name="T25" fmla="*/ 190 h 250"/>
                  <a:gd name="T26" fmla="*/ 563 w 563"/>
                  <a:gd name="T27" fmla="*/ 216 h 250"/>
                  <a:gd name="T28" fmla="*/ 563 w 563"/>
                  <a:gd name="T29" fmla="*/ 250 h 250"/>
                  <a:gd name="T30" fmla="*/ 335 w 563"/>
                  <a:gd name="T31" fmla="*/ 250 h 250"/>
                  <a:gd name="T32" fmla="*/ 8 w 563"/>
                  <a:gd name="T33" fmla="*/ 178 h 250"/>
                  <a:gd name="T34" fmla="*/ 0 w 563"/>
                  <a:gd name="T35" fmla="*/ 76 h 250"/>
                  <a:gd name="T36" fmla="*/ 0 w 563"/>
                  <a:gd name="T37" fmla="*/ 7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3" h="250">
                    <a:moveTo>
                      <a:pt x="0" y="76"/>
                    </a:moveTo>
                    <a:lnTo>
                      <a:pt x="128" y="3"/>
                    </a:lnTo>
                    <a:lnTo>
                      <a:pt x="202" y="0"/>
                    </a:lnTo>
                    <a:lnTo>
                      <a:pt x="280" y="21"/>
                    </a:lnTo>
                    <a:lnTo>
                      <a:pt x="312" y="43"/>
                    </a:lnTo>
                    <a:lnTo>
                      <a:pt x="402" y="24"/>
                    </a:lnTo>
                    <a:lnTo>
                      <a:pt x="474" y="43"/>
                    </a:lnTo>
                    <a:lnTo>
                      <a:pt x="502" y="110"/>
                    </a:lnTo>
                    <a:lnTo>
                      <a:pt x="533" y="121"/>
                    </a:lnTo>
                    <a:lnTo>
                      <a:pt x="556" y="142"/>
                    </a:lnTo>
                    <a:lnTo>
                      <a:pt x="542" y="163"/>
                    </a:lnTo>
                    <a:lnTo>
                      <a:pt x="485" y="152"/>
                    </a:lnTo>
                    <a:lnTo>
                      <a:pt x="502" y="190"/>
                    </a:lnTo>
                    <a:lnTo>
                      <a:pt x="563" y="216"/>
                    </a:lnTo>
                    <a:lnTo>
                      <a:pt x="563" y="250"/>
                    </a:lnTo>
                    <a:lnTo>
                      <a:pt x="335" y="250"/>
                    </a:lnTo>
                    <a:lnTo>
                      <a:pt x="8" y="178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4" name="Freeform 150"/>
              <p:cNvSpPr>
                <a:spLocks/>
              </p:cNvSpPr>
              <p:nvPr/>
            </p:nvSpPr>
            <p:spPr bwMode="auto">
              <a:xfrm>
                <a:off x="2603" y="3446"/>
                <a:ext cx="272" cy="131"/>
              </a:xfrm>
              <a:custGeom>
                <a:avLst/>
                <a:gdLst>
                  <a:gd name="T0" fmla="*/ 6 w 544"/>
                  <a:gd name="T1" fmla="*/ 142 h 262"/>
                  <a:gd name="T2" fmla="*/ 17 w 544"/>
                  <a:gd name="T3" fmla="*/ 129 h 262"/>
                  <a:gd name="T4" fmla="*/ 32 w 544"/>
                  <a:gd name="T5" fmla="*/ 110 h 262"/>
                  <a:gd name="T6" fmla="*/ 49 w 544"/>
                  <a:gd name="T7" fmla="*/ 89 h 262"/>
                  <a:gd name="T8" fmla="*/ 63 w 544"/>
                  <a:gd name="T9" fmla="*/ 74 h 262"/>
                  <a:gd name="T10" fmla="*/ 82 w 544"/>
                  <a:gd name="T11" fmla="*/ 59 h 262"/>
                  <a:gd name="T12" fmla="*/ 99 w 544"/>
                  <a:gd name="T13" fmla="*/ 45 h 262"/>
                  <a:gd name="T14" fmla="*/ 112 w 544"/>
                  <a:gd name="T15" fmla="*/ 36 h 262"/>
                  <a:gd name="T16" fmla="*/ 127 w 544"/>
                  <a:gd name="T17" fmla="*/ 28 h 262"/>
                  <a:gd name="T18" fmla="*/ 142 w 544"/>
                  <a:gd name="T19" fmla="*/ 24 h 262"/>
                  <a:gd name="T20" fmla="*/ 158 w 544"/>
                  <a:gd name="T21" fmla="*/ 21 h 262"/>
                  <a:gd name="T22" fmla="*/ 175 w 544"/>
                  <a:gd name="T23" fmla="*/ 17 h 262"/>
                  <a:gd name="T24" fmla="*/ 190 w 544"/>
                  <a:gd name="T25" fmla="*/ 13 h 262"/>
                  <a:gd name="T26" fmla="*/ 207 w 544"/>
                  <a:gd name="T27" fmla="*/ 9 h 262"/>
                  <a:gd name="T28" fmla="*/ 224 w 544"/>
                  <a:gd name="T29" fmla="*/ 5 h 262"/>
                  <a:gd name="T30" fmla="*/ 241 w 544"/>
                  <a:gd name="T31" fmla="*/ 2 h 262"/>
                  <a:gd name="T32" fmla="*/ 247 w 544"/>
                  <a:gd name="T33" fmla="*/ 2 h 262"/>
                  <a:gd name="T34" fmla="*/ 234 w 544"/>
                  <a:gd name="T35" fmla="*/ 13 h 262"/>
                  <a:gd name="T36" fmla="*/ 220 w 544"/>
                  <a:gd name="T37" fmla="*/ 32 h 262"/>
                  <a:gd name="T38" fmla="*/ 211 w 544"/>
                  <a:gd name="T39" fmla="*/ 47 h 262"/>
                  <a:gd name="T40" fmla="*/ 203 w 544"/>
                  <a:gd name="T41" fmla="*/ 62 h 262"/>
                  <a:gd name="T42" fmla="*/ 198 w 544"/>
                  <a:gd name="T43" fmla="*/ 79 h 262"/>
                  <a:gd name="T44" fmla="*/ 198 w 544"/>
                  <a:gd name="T45" fmla="*/ 97 h 262"/>
                  <a:gd name="T46" fmla="*/ 198 w 544"/>
                  <a:gd name="T47" fmla="*/ 114 h 262"/>
                  <a:gd name="T48" fmla="*/ 201 w 544"/>
                  <a:gd name="T49" fmla="*/ 131 h 262"/>
                  <a:gd name="T50" fmla="*/ 209 w 544"/>
                  <a:gd name="T51" fmla="*/ 148 h 262"/>
                  <a:gd name="T52" fmla="*/ 217 w 544"/>
                  <a:gd name="T53" fmla="*/ 163 h 262"/>
                  <a:gd name="T54" fmla="*/ 222 w 544"/>
                  <a:gd name="T55" fmla="*/ 174 h 262"/>
                  <a:gd name="T56" fmla="*/ 230 w 544"/>
                  <a:gd name="T57" fmla="*/ 186 h 262"/>
                  <a:gd name="T58" fmla="*/ 274 w 544"/>
                  <a:gd name="T59" fmla="*/ 178 h 262"/>
                  <a:gd name="T60" fmla="*/ 544 w 544"/>
                  <a:gd name="T61" fmla="*/ 262 h 262"/>
                  <a:gd name="T62" fmla="*/ 47 w 544"/>
                  <a:gd name="T63" fmla="*/ 216 h 262"/>
                  <a:gd name="T64" fmla="*/ 0 w 544"/>
                  <a:gd name="T65" fmla="*/ 1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4" h="262">
                    <a:moveTo>
                      <a:pt x="0" y="150"/>
                    </a:moveTo>
                    <a:lnTo>
                      <a:pt x="6" y="142"/>
                    </a:lnTo>
                    <a:lnTo>
                      <a:pt x="11" y="135"/>
                    </a:lnTo>
                    <a:lnTo>
                      <a:pt x="17" y="129"/>
                    </a:lnTo>
                    <a:lnTo>
                      <a:pt x="23" y="121"/>
                    </a:lnTo>
                    <a:lnTo>
                      <a:pt x="32" y="110"/>
                    </a:lnTo>
                    <a:lnTo>
                      <a:pt x="44" y="97"/>
                    </a:lnTo>
                    <a:lnTo>
                      <a:pt x="49" y="89"/>
                    </a:lnTo>
                    <a:lnTo>
                      <a:pt x="55" y="81"/>
                    </a:lnTo>
                    <a:lnTo>
                      <a:pt x="63" y="74"/>
                    </a:lnTo>
                    <a:lnTo>
                      <a:pt x="72" y="68"/>
                    </a:lnTo>
                    <a:lnTo>
                      <a:pt x="82" y="59"/>
                    </a:lnTo>
                    <a:lnTo>
                      <a:pt x="93" y="51"/>
                    </a:lnTo>
                    <a:lnTo>
                      <a:pt x="99" y="45"/>
                    </a:lnTo>
                    <a:lnTo>
                      <a:pt x="104" y="40"/>
                    </a:lnTo>
                    <a:lnTo>
                      <a:pt x="112" y="36"/>
                    </a:lnTo>
                    <a:lnTo>
                      <a:pt x="120" y="32"/>
                    </a:lnTo>
                    <a:lnTo>
                      <a:pt x="127" y="28"/>
                    </a:lnTo>
                    <a:lnTo>
                      <a:pt x="135" y="26"/>
                    </a:lnTo>
                    <a:lnTo>
                      <a:pt x="142" y="24"/>
                    </a:lnTo>
                    <a:lnTo>
                      <a:pt x="150" y="22"/>
                    </a:lnTo>
                    <a:lnTo>
                      <a:pt x="158" y="21"/>
                    </a:lnTo>
                    <a:lnTo>
                      <a:pt x="167" y="19"/>
                    </a:lnTo>
                    <a:lnTo>
                      <a:pt x="175" y="17"/>
                    </a:lnTo>
                    <a:lnTo>
                      <a:pt x="182" y="15"/>
                    </a:lnTo>
                    <a:lnTo>
                      <a:pt x="190" y="13"/>
                    </a:lnTo>
                    <a:lnTo>
                      <a:pt x="198" y="11"/>
                    </a:lnTo>
                    <a:lnTo>
                      <a:pt x="207" y="9"/>
                    </a:lnTo>
                    <a:lnTo>
                      <a:pt x="217" y="7"/>
                    </a:lnTo>
                    <a:lnTo>
                      <a:pt x="224" y="5"/>
                    </a:lnTo>
                    <a:lnTo>
                      <a:pt x="232" y="3"/>
                    </a:lnTo>
                    <a:lnTo>
                      <a:pt x="241" y="2"/>
                    </a:lnTo>
                    <a:lnTo>
                      <a:pt x="251" y="0"/>
                    </a:lnTo>
                    <a:lnTo>
                      <a:pt x="247" y="2"/>
                    </a:lnTo>
                    <a:lnTo>
                      <a:pt x="241" y="5"/>
                    </a:lnTo>
                    <a:lnTo>
                      <a:pt x="234" y="13"/>
                    </a:lnTo>
                    <a:lnTo>
                      <a:pt x="224" y="26"/>
                    </a:lnTo>
                    <a:lnTo>
                      <a:pt x="220" y="32"/>
                    </a:lnTo>
                    <a:lnTo>
                      <a:pt x="215" y="40"/>
                    </a:lnTo>
                    <a:lnTo>
                      <a:pt x="211" y="47"/>
                    </a:lnTo>
                    <a:lnTo>
                      <a:pt x="207" y="55"/>
                    </a:lnTo>
                    <a:lnTo>
                      <a:pt x="203" y="62"/>
                    </a:lnTo>
                    <a:lnTo>
                      <a:pt x="201" y="70"/>
                    </a:lnTo>
                    <a:lnTo>
                      <a:pt x="198" y="79"/>
                    </a:lnTo>
                    <a:lnTo>
                      <a:pt x="198" y="89"/>
                    </a:lnTo>
                    <a:lnTo>
                      <a:pt x="198" y="97"/>
                    </a:lnTo>
                    <a:lnTo>
                      <a:pt x="198" y="106"/>
                    </a:lnTo>
                    <a:lnTo>
                      <a:pt x="198" y="114"/>
                    </a:lnTo>
                    <a:lnTo>
                      <a:pt x="201" y="123"/>
                    </a:lnTo>
                    <a:lnTo>
                      <a:pt x="201" y="131"/>
                    </a:lnTo>
                    <a:lnTo>
                      <a:pt x="205" y="140"/>
                    </a:lnTo>
                    <a:lnTo>
                      <a:pt x="209" y="148"/>
                    </a:lnTo>
                    <a:lnTo>
                      <a:pt x="213" y="155"/>
                    </a:lnTo>
                    <a:lnTo>
                      <a:pt x="217" y="163"/>
                    </a:lnTo>
                    <a:lnTo>
                      <a:pt x="220" y="169"/>
                    </a:lnTo>
                    <a:lnTo>
                      <a:pt x="222" y="174"/>
                    </a:lnTo>
                    <a:lnTo>
                      <a:pt x="226" y="180"/>
                    </a:lnTo>
                    <a:lnTo>
                      <a:pt x="230" y="186"/>
                    </a:lnTo>
                    <a:lnTo>
                      <a:pt x="232" y="190"/>
                    </a:lnTo>
                    <a:lnTo>
                      <a:pt x="274" y="178"/>
                    </a:lnTo>
                    <a:lnTo>
                      <a:pt x="384" y="203"/>
                    </a:lnTo>
                    <a:lnTo>
                      <a:pt x="544" y="262"/>
                    </a:lnTo>
                    <a:lnTo>
                      <a:pt x="333" y="237"/>
                    </a:lnTo>
                    <a:lnTo>
                      <a:pt x="47" y="216"/>
                    </a:lnTo>
                    <a:lnTo>
                      <a:pt x="0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0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5" name="Freeform 151"/>
              <p:cNvSpPr>
                <a:spLocks/>
              </p:cNvSpPr>
              <p:nvPr/>
            </p:nvSpPr>
            <p:spPr bwMode="auto">
              <a:xfrm>
                <a:off x="2754" y="3472"/>
                <a:ext cx="184" cy="122"/>
              </a:xfrm>
              <a:custGeom>
                <a:avLst/>
                <a:gdLst>
                  <a:gd name="T0" fmla="*/ 0 w 369"/>
                  <a:gd name="T1" fmla="*/ 192 h 243"/>
                  <a:gd name="T2" fmla="*/ 0 w 369"/>
                  <a:gd name="T3" fmla="*/ 146 h 243"/>
                  <a:gd name="T4" fmla="*/ 21 w 369"/>
                  <a:gd name="T5" fmla="*/ 112 h 243"/>
                  <a:gd name="T6" fmla="*/ 34 w 369"/>
                  <a:gd name="T7" fmla="*/ 53 h 243"/>
                  <a:gd name="T8" fmla="*/ 61 w 369"/>
                  <a:gd name="T9" fmla="*/ 40 h 243"/>
                  <a:gd name="T10" fmla="*/ 72 w 369"/>
                  <a:gd name="T11" fmla="*/ 0 h 243"/>
                  <a:gd name="T12" fmla="*/ 181 w 369"/>
                  <a:gd name="T13" fmla="*/ 21 h 243"/>
                  <a:gd name="T14" fmla="*/ 230 w 369"/>
                  <a:gd name="T15" fmla="*/ 78 h 243"/>
                  <a:gd name="T16" fmla="*/ 228 w 369"/>
                  <a:gd name="T17" fmla="*/ 78 h 243"/>
                  <a:gd name="T18" fmla="*/ 223 w 369"/>
                  <a:gd name="T19" fmla="*/ 76 h 243"/>
                  <a:gd name="T20" fmla="*/ 215 w 369"/>
                  <a:gd name="T21" fmla="*/ 74 h 243"/>
                  <a:gd name="T22" fmla="*/ 209 w 369"/>
                  <a:gd name="T23" fmla="*/ 74 h 243"/>
                  <a:gd name="T24" fmla="*/ 200 w 369"/>
                  <a:gd name="T25" fmla="*/ 74 h 243"/>
                  <a:gd name="T26" fmla="*/ 192 w 369"/>
                  <a:gd name="T27" fmla="*/ 74 h 243"/>
                  <a:gd name="T28" fmla="*/ 185 w 369"/>
                  <a:gd name="T29" fmla="*/ 76 h 243"/>
                  <a:gd name="T30" fmla="*/ 181 w 369"/>
                  <a:gd name="T31" fmla="*/ 80 h 243"/>
                  <a:gd name="T32" fmla="*/ 177 w 369"/>
                  <a:gd name="T33" fmla="*/ 85 h 243"/>
                  <a:gd name="T34" fmla="*/ 177 w 369"/>
                  <a:gd name="T35" fmla="*/ 91 h 243"/>
                  <a:gd name="T36" fmla="*/ 177 w 369"/>
                  <a:gd name="T37" fmla="*/ 99 h 243"/>
                  <a:gd name="T38" fmla="*/ 181 w 369"/>
                  <a:gd name="T39" fmla="*/ 108 h 243"/>
                  <a:gd name="T40" fmla="*/ 185 w 369"/>
                  <a:gd name="T41" fmla="*/ 120 h 243"/>
                  <a:gd name="T42" fmla="*/ 188 w 369"/>
                  <a:gd name="T43" fmla="*/ 125 h 243"/>
                  <a:gd name="T44" fmla="*/ 207 w 369"/>
                  <a:gd name="T45" fmla="*/ 158 h 243"/>
                  <a:gd name="T46" fmla="*/ 255 w 369"/>
                  <a:gd name="T47" fmla="*/ 131 h 243"/>
                  <a:gd name="T48" fmla="*/ 329 w 369"/>
                  <a:gd name="T49" fmla="*/ 158 h 243"/>
                  <a:gd name="T50" fmla="*/ 369 w 369"/>
                  <a:gd name="T51" fmla="*/ 199 h 243"/>
                  <a:gd name="T52" fmla="*/ 167 w 369"/>
                  <a:gd name="T53" fmla="*/ 243 h 243"/>
                  <a:gd name="T54" fmla="*/ 4 w 369"/>
                  <a:gd name="T55" fmla="*/ 234 h 243"/>
                  <a:gd name="T56" fmla="*/ 0 w 369"/>
                  <a:gd name="T57" fmla="*/ 192 h 243"/>
                  <a:gd name="T58" fmla="*/ 0 w 369"/>
                  <a:gd name="T59" fmla="*/ 19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9" h="243">
                    <a:moveTo>
                      <a:pt x="0" y="192"/>
                    </a:moveTo>
                    <a:lnTo>
                      <a:pt x="0" y="146"/>
                    </a:lnTo>
                    <a:lnTo>
                      <a:pt x="21" y="112"/>
                    </a:lnTo>
                    <a:lnTo>
                      <a:pt x="34" y="53"/>
                    </a:lnTo>
                    <a:lnTo>
                      <a:pt x="61" y="40"/>
                    </a:lnTo>
                    <a:lnTo>
                      <a:pt x="72" y="0"/>
                    </a:lnTo>
                    <a:lnTo>
                      <a:pt x="181" y="21"/>
                    </a:lnTo>
                    <a:lnTo>
                      <a:pt x="230" y="78"/>
                    </a:lnTo>
                    <a:lnTo>
                      <a:pt x="228" y="78"/>
                    </a:lnTo>
                    <a:lnTo>
                      <a:pt x="223" y="76"/>
                    </a:lnTo>
                    <a:lnTo>
                      <a:pt x="215" y="74"/>
                    </a:lnTo>
                    <a:lnTo>
                      <a:pt x="209" y="74"/>
                    </a:lnTo>
                    <a:lnTo>
                      <a:pt x="200" y="74"/>
                    </a:lnTo>
                    <a:lnTo>
                      <a:pt x="192" y="74"/>
                    </a:lnTo>
                    <a:lnTo>
                      <a:pt x="185" y="76"/>
                    </a:lnTo>
                    <a:lnTo>
                      <a:pt x="181" y="80"/>
                    </a:lnTo>
                    <a:lnTo>
                      <a:pt x="177" y="85"/>
                    </a:lnTo>
                    <a:lnTo>
                      <a:pt x="177" y="91"/>
                    </a:lnTo>
                    <a:lnTo>
                      <a:pt x="177" y="99"/>
                    </a:lnTo>
                    <a:lnTo>
                      <a:pt x="181" y="108"/>
                    </a:lnTo>
                    <a:lnTo>
                      <a:pt x="185" y="120"/>
                    </a:lnTo>
                    <a:lnTo>
                      <a:pt x="188" y="125"/>
                    </a:lnTo>
                    <a:lnTo>
                      <a:pt x="207" y="158"/>
                    </a:lnTo>
                    <a:lnTo>
                      <a:pt x="255" y="131"/>
                    </a:lnTo>
                    <a:lnTo>
                      <a:pt x="329" y="158"/>
                    </a:lnTo>
                    <a:lnTo>
                      <a:pt x="369" y="199"/>
                    </a:lnTo>
                    <a:lnTo>
                      <a:pt x="167" y="243"/>
                    </a:lnTo>
                    <a:lnTo>
                      <a:pt x="4" y="234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6" name="Freeform 152"/>
              <p:cNvSpPr>
                <a:spLocks/>
              </p:cNvSpPr>
              <p:nvPr/>
            </p:nvSpPr>
            <p:spPr bwMode="auto">
              <a:xfrm>
                <a:off x="2849" y="3464"/>
                <a:ext cx="87" cy="71"/>
              </a:xfrm>
              <a:custGeom>
                <a:avLst/>
                <a:gdLst>
                  <a:gd name="T0" fmla="*/ 27 w 173"/>
                  <a:gd name="T1" fmla="*/ 34 h 140"/>
                  <a:gd name="T2" fmla="*/ 116 w 173"/>
                  <a:gd name="T3" fmla="*/ 129 h 140"/>
                  <a:gd name="T4" fmla="*/ 150 w 173"/>
                  <a:gd name="T5" fmla="*/ 140 h 140"/>
                  <a:gd name="T6" fmla="*/ 173 w 173"/>
                  <a:gd name="T7" fmla="*/ 123 h 140"/>
                  <a:gd name="T8" fmla="*/ 143 w 173"/>
                  <a:gd name="T9" fmla="*/ 93 h 140"/>
                  <a:gd name="T10" fmla="*/ 82 w 173"/>
                  <a:gd name="T11" fmla="*/ 68 h 140"/>
                  <a:gd name="T12" fmla="*/ 63 w 173"/>
                  <a:gd name="T13" fmla="*/ 19 h 140"/>
                  <a:gd name="T14" fmla="*/ 0 w 173"/>
                  <a:gd name="T15" fmla="*/ 0 h 140"/>
                  <a:gd name="T16" fmla="*/ 27 w 173"/>
                  <a:gd name="T17" fmla="*/ 34 h 140"/>
                  <a:gd name="T18" fmla="*/ 27 w 173"/>
                  <a:gd name="T19" fmla="*/ 3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40">
                    <a:moveTo>
                      <a:pt x="27" y="34"/>
                    </a:moveTo>
                    <a:lnTo>
                      <a:pt x="116" y="129"/>
                    </a:lnTo>
                    <a:lnTo>
                      <a:pt x="150" y="140"/>
                    </a:lnTo>
                    <a:lnTo>
                      <a:pt x="173" y="123"/>
                    </a:lnTo>
                    <a:lnTo>
                      <a:pt x="143" y="93"/>
                    </a:lnTo>
                    <a:lnTo>
                      <a:pt x="82" y="68"/>
                    </a:lnTo>
                    <a:lnTo>
                      <a:pt x="63" y="19"/>
                    </a:lnTo>
                    <a:lnTo>
                      <a:pt x="0" y="0"/>
                    </a:lnTo>
                    <a:lnTo>
                      <a:pt x="27" y="34"/>
                    </a:lnTo>
                    <a:lnTo>
                      <a:pt x="27" y="34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7" name="Freeform 153"/>
              <p:cNvSpPr>
                <a:spLocks/>
              </p:cNvSpPr>
              <p:nvPr/>
            </p:nvSpPr>
            <p:spPr bwMode="auto">
              <a:xfrm>
                <a:off x="2793" y="3382"/>
                <a:ext cx="72" cy="102"/>
              </a:xfrm>
              <a:custGeom>
                <a:avLst/>
                <a:gdLst>
                  <a:gd name="T0" fmla="*/ 112 w 145"/>
                  <a:gd name="T1" fmla="*/ 171 h 206"/>
                  <a:gd name="T2" fmla="*/ 63 w 145"/>
                  <a:gd name="T3" fmla="*/ 168 h 206"/>
                  <a:gd name="T4" fmla="*/ 15 w 145"/>
                  <a:gd name="T5" fmla="*/ 93 h 206"/>
                  <a:gd name="T6" fmla="*/ 0 w 145"/>
                  <a:gd name="T7" fmla="*/ 29 h 206"/>
                  <a:gd name="T8" fmla="*/ 17 w 145"/>
                  <a:gd name="T9" fmla="*/ 0 h 206"/>
                  <a:gd name="T10" fmla="*/ 51 w 145"/>
                  <a:gd name="T11" fmla="*/ 19 h 206"/>
                  <a:gd name="T12" fmla="*/ 89 w 145"/>
                  <a:gd name="T13" fmla="*/ 61 h 206"/>
                  <a:gd name="T14" fmla="*/ 116 w 145"/>
                  <a:gd name="T15" fmla="*/ 101 h 206"/>
                  <a:gd name="T16" fmla="*/ 95 w 145"/>
                  <a:gd name="T17" fmla="*/ 112 h 206"/>
                  <a:gd name="T18" fmla="*/ 137 w 145"/>
                  <a:gd name="T19" fmla="*/ 173 h 206"/>
                  <a:gd name="T20" fmla="*/ 145 w 145"/>
                  <a:gd name="T21" fmla="*/ 206 h 206"/>
                  <a:gd name="T22" fmla="*/ 112 w 145"/>
                  <a:gd name="T23" fmla="*/ 171 h 206"/>
                  <a:gd name="T24" fmla="*/ 112 w 145"/>
                  <a:gd name="T25" fmla="*/ 17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206">
                    <a:moveTo>
                      <a:pt x="112" y="171"/>
                    </a:moveTo>
                    <a:lnTo>
                      <a:pt x="63" y="168"/>
                    </a:lnTo>
                    <a:lnTo>
                      <a:pt x="15" y="93"/>
                    </a:lnTo>
                    <a:lnTo>
                      <a:pt x="0" y="29"/>
                    </a:lnTo>
                    <a:lnTo>
                      <a:pt x="17" y="0"/>
                    </a:lnTo>
                    <a:lnTo>
                      <a:pt x="51" y="19"/>
                    </a:lnTo>
                    <a:lnTo>
                      <a:pt x="89" y="61"/>
                    </a:lnTo>
                    <a:lnTo>
                      <a:pt x="116" y="101"/>
                    </a:lnTo>
                    <a:lnTo>
                      <a:pt x="95" y="112"/>
                    </a:lnTo>
                    <a:lnTo>
                      <a:pt x="137" y="173"/>
                    </a:lnTo>
                    <a:lnTo>
                      <a:pt x="145" y="206"/>
                    </a:lnTo>
                    <a:lnTo>
                      <a:pt x="112" y="171"/>
                    </a:lnTo>
                    <a:lnTo>
                      <a:pt x="112" y="171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8" name="Freeform 154"/>
              <p:cNvSpPr>
                <a:spLocks/>
              </p:cNvSpPr>
              <p:nvPr/>
            </p:nvSpPr>
            <p:spPr bwMode="auto">
              <a:xfrm>
                <a:off x="2801" y="3389"/>
                <a:ext cx="49" cy="82"/>
              </a:xfrm>
              <a:custGeom>
                <a:avLst/>
                <a:gdLst>
                  <a:gd name="T0" fmla="*/ 78 w 99"/>
                  <a:gd name="T1" fmla="*/ 89 h 163"/>
                  <a:gd name="T2" fmla="*/ 8 w 99"/>
                  <a:gd name="T3" fmla="*/ 0 h 163"/>
                  <a:gd name="T4" fmla="*/ 0 w 99"/>
                  <a:gd name="T5" fmla="*/ 17 h 163"/>
                  <a:gd name="T6" fmla="*/ 23 w 99"/>
                  <a:gd name="T7" fmla="*/ 77 h 163"/>
                  <a:gd name="T8" fmla="*/ 48 w 99"/>
                  <a:gd name="T9" fmla="*/ 119 h 163"/>
                  <a:gd name="T10" fmla="*/ 40 w 99"/>
                  <a:gd name="T11" fmla="*/ 135 h 163"/>
                  <a:gd name="T12" fmla="*/ 48 w 99"/>
                  <a:gd name="T13" fmla="*/ 155 h 163"/>
                  <a:gd name="T14" fmla="*/ 99 w 99"/>
                  <a:gd name="T15" fmla="*/ 163 h 163"/>
                  <a:gd name="T16" fmla="*/ 63 w 99"/>
                  <a:gd name="T17" fmla="*/ 102 h 163"/>
                  <a:gd name="T18" fmla="*/ 84 w 99"/>
                  <a:gd name="T19" fmla="*/ 100 h 163"/>
                  <a:gd name="T20" fmla="*/ 78 w 99"/>
                  <a:gd name="T21" fmla="*/ 89 h 163"/>
                  <a:gd name="T22" fmla="*/ 78 w 99"/>
                  <a:gd name="T23" fmla="*/ 8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63">
                    <a:moveTo>
                      <a:pt x="78" y="89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23" y="77"/>
                    </a:lnTo>
                    <a:lnTo>
                      <a:pt x="48" y="119"/>
                    </a:lnTo>
                    <a:lnTo>
                      <a:pt x="40" y="135"/>
                    </a:lnTo>
                    <a:lnTo>
                      <a:pt x="48" y="155"/>
                    </a:lnTo>
                    <a:lnTo>
                      <a:pt x="99" y="163"/>
                    </a:lnTo>
                    <a:lnTo>
                      <a:pt x="63" y="102"/>
                    </a:lnTo>
                    <a:lnTo>
                      <a:pt x="84" y="100"/>
                    </a:lnTo>
                    <a:lnTo>
                      <a:pt x="78" y="89"/>
                    </a:lnTo>
                    <a:lnTo>
                      <a:pt x="78" y="89"/>
                    </a:lnTo>
                    <a:close/>
                  </a:path>
                </a:pathLst>
              </a:custGeom>
              <a:solidFill>
                <a:srgbClr val="E68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9" name="Freeform 155"/>
              <p:cNvSpPr>
                <a:spLocks/>
              </p:cNvSpPr>
              <p:nvPr/>
            </p:nvSpPr>
            <p:spPr bwMode="auto">
              <a:xfrm>
                <a:off x="2811" y="3387"/>
                <a:ext cx="38" cy="42"/>
              </a:xfrm>
              <a:custGeom>
                <a:avLst/>
                <a:gdLst>
                  <a:gd name="T0" fmla="*/ 0 w 76"/>
                  <a:gd name="T1" fmla="*/ 0 h 83"/>
                  <a:gd name="T2" fmla="*/ 19 w 76"/>
                  <a:gd name="T3" fmla="*/ 13 h 83"/>
                  <a:gd name="T4" fmla="*/ 76 w 76"/>
                  <a:gd name="T5" fmla="*/ 83 h 83"/>
                  <a:gd name="T6" fmla="*/ 59 w 76"/>
                  <a:gd name="T7" fmla="*/ 83 h 83"/>
                  <a:gd name="T8" fmla="*/ 0 w 76"/>
                  <a:gd name="T9" fmla="*/ 0 h 83"/>
                  <a:gd name="T10" fmla="*/ 0 w 76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83">
                    <a:moveTo>
                      <a:pt x="0" y="0"/>
                    </a:moveTo>
                    <a:lnTo>
                      <a:pt x="19" y="13"/>
                    </a:lnTo>
                    <a:lnTo>
                      <a:pt x="76" y="83"/>
                    </a:lnTo>
                    <a:lnTo>
                      <a:pt x="59" y="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0" name="Freeform 156"/>
              <p:cNvSpPr>
                <a:spLocks/>
              </p:cNvSpPr>
              <p:nvPr/>
            </p:nvSpPr>
            <p:spPr bwMode="auto">
              <a:xfrm>
                <a:off x="1982" y="3551"/>
                <a:ext cx="776" cy="83"/>
              </a:xfrm>
              <a:custGeom>
                <a:avLst/>
                <a:gdLst>
                  <a:gd name="T0" fmla="*/ 257 w 1552"/>
                  <a:gd name="T1" fmla="*/ 38 h 167"/>
                  <a:gd name="T2" fmla="*/ 0 w 1552"/>
                  <a:gd name="T3" fmla="*/ 51 h 167"/>
                  <a:gd name="T4" fmla="*/ 0 w 1552"/>
                  <a:gd name="T5" fmla="*/ 85 h 167"/>
                  <a:gd name="T6" fmla="*/ 614 w 1552"/>
                  <a:gd name="T7" fmla="*/ 142 h 167"/>
                  <a:gd name="T8" fmla="*/ 1172 w 1552"/>
                  <a:gd name="T9" fmla="*/ 167 h 167"/>
                  <a:gd name="T10" fmla="*/ 1210 w 1552"/>
                  <a:gd name="T11" fmla="*/ 163 h 167"/>
                  <a:gd name="T12" fmla="*/ 1552 w 1552"/>
                  <a:gd name="T13" fmla="*/ 43 h 167"/>
                  <a:gd name="T14" fmla="*/ 1552 w 1552"/>
                  <a:gd name="T15" fmla="*/ 22 h 167"/>
                  <a:gd name="T16" fmla="*/ 1305 w 1552"/>
                  <a:gd name="T17" fmla="*/ 0 h 167"/>
                  <a:gd name="T18" fmla="*/ 257 w 1552"/>
                  <a:gd name="T19" fmla="*/ 38 h 167"/>
                  <a:gd name="T20" fmla="*/ 257 w 1552"/>
                  <a:gd name="T21" fmla="*/ 3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2" h="167">
                    <a:moveTo>
                      <a:pt x="257" y="38"/>
                    </a:moveTo>
                    <a:lnTo>
                      <a:pt x="0" y="51"/>
                    </a:lnTo>
                    <a:lnTo>
                      <a:pt x="0" y="85"/>
                    </a:lnTo>
                    <a:lnTo>
                      <a:pt x="614" y="142"/>
                    </a:lnTo>
                    <a:lnTo>
                      <a:pt x="1172" y="167"/>
                    </a:lnTo>
                    <a:lnTo>
                      <a:pt x="1210" y="163"/>
                    </a:lnTo>
                    <a:lnTo>
                      <a:pt x="1552" y="43"/>
                    </a:lnTo>
                    <a:lnTo>
                      <a:pt x="1552" y="22"/>
                    </a:lnTo>
                    <a:lnTo>
                      <a:pt x="1305" y="0"/>
                    </a:lnTo>
                    <a:lnTo>
                      <a:pt x="257" y="38"/>
                    </a:lnTo>
                    <a:lnTo>
                      <a:pt x="257" y="3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1" name="Freeform 157"/>
              <p:cNvSpPr>
                <a:spLocks/>
              </p:cNvSpPr>
              <p:nvPr/>
            </p:nvSpPr>
            <p:spPr bwMode="auto">
              <a:xfrm>
                <a:off x="2340" y="3480"/>
                <a:ext cx="381" cy="131"/>
              </a:xfrm>
              <a:custGeom>
                <a:avLst/>
                <a:gdLst>
                  <a:gd name="T0" fmla="*/ 0 w 763"/>
                  <a:gd name="T1" fmla="*/ 76 h 262"/>
                  <a:gd name="T2" fmla="*/ 417 w 763"/>
                  <a:gd name="T3" fmla="*/ 0 h 262"/>
                  <a:gd name="T4" fmla="*/ 422 w 763"/>
                  <a:gd name="T5" fmla="*/ 4 h 262"/>
                  <a:gd name="T6" fmla="*/ 430 w 763"/>
                  <a:gd name="T7" fmla="*/ 8 h 262"/>
                  <a:gd name="T8" fmla="*/ 441 w 763"/>
                  <a:gd name="T9" fmla="*/ 13 h 262"/>
                  <a:gd name="T10" fmla="*/ 447 w 763"/>
                  <a:gd name="T11" fmla="*/ 15 h 262"/>
                  <a:gd name="T12" fmla="*/ 455 w 763"/>
                  <a:gd name="T13" fmla="*/ 17 h 262"/>
                  <a:gd name="T14" fmla="*/ 462 w 763"/>
                  <a:gd name="T15" fmla="*/ 23 h 262"/>
                  <a:gd name="T16" fmla="*/ 474 w 763"/>
                  <a:gd name="T17" fmla="*/ 25 h 262"/>
                  <a:gd name="T18" fmla="*/ 483 w 763"/>
                  <a:gd name="T19" fmla="*/ 31 h 262"/>
                  <a:gd name="T20" fmla="*/ 495 w 763"/>
                  <a:gd name="T21" fmla="*/ 32 h 262"/>
                  <a:gd name="T22" fmla="*/ 500 w 763"/>
                  <a:gd name="T23" fmla="*/ 34 h 262"/>
                  <a:gd name="T24" fmla="*/ 506 w 763"/>
                  <a:gd name="T25" fmla="*/ 36 h 262"/>
                  <a:gd name="T26" fmla="*/ 514 w 763"/>
                  <a:gd name="T27" fmla="*/ 38 h 262"/>
                  <a:gd name="T28" fmla="*/ 521 w 763"/>
                  <a:gd name="T29" fmla="*/ 40 h 262"/>
                  <a:gd name="T30" fmla="*/ 527 w 763"/>
                  <a:gd name="T31" fmla="*/ 42 h 262"/>
                  <a:gd name="T32" fmla="*/ 534 w 763"/>
                  <a:gd name="T33" fmla="*/ 44 h 262"/>
                  <a:gd name="T34" fmla="*/ 540 w 763"/>
                  <a:gd name="T35" fmla="*/ 44 h 262"/>
                  <a:gd name="T36" fmla="*/ 548 w 763"/>
                  <a:gd name="T37" fmla="*/ 48 h 262"/>
                  <a:gd name="T38" fmla="*/ 555 w 763"/>
                  <a:gd name="T39" fmla="*/ 48 h 262"/>
                  <a:gd name="T40" fmla="*/ 565 w 763"/>
                  <a:gd name="T41" fmla="*/ 51 h 262"/>
                  <a:gd name="T42" fmla="*/ 572 w 763"/>
                  <a:gd name="T43" fmla="*/ 51 h 262"/>
                  <a:gd name="T44" fmla="*/ 582 w 763"/>
                  <a:gd name="T45" fmla="*/ 55 h 262"/>
                  <a:gd name="T46" fmla="*/ 590 w 763"/>
                  <a:gd name="T47" fmla="*/ 55 h 262"/>
                  <a:gd name="T48" fmla="*/ 597 w 763"/>
                  <a:gd name="T49" fmla="*/ 57 h 262"/>
                  <a:gd name="T50" fmla="*/ 605 w 763"/>
                  <a:gd name="T51" fmla="*/ 59 h 262"/>
                  <a:gd name="T52" fmla="*/ 614 w 763"/>
                  <a:gd name="T53" fmla="*/ 61 h 262"/>
                  <a:gd name="T54" fmla="*/ 622 w 763"/>
                  <a:gd name="T55" fmla="*/ 61 h 262"/>
                  <a:gd name="T56" fmla="*/ 630 w 763"/>
                  <a:gd name="T57" fmla="*/ 63 h 262"/>
                  <a:gd name="T58" fmla="*/ 637 w 763"/>
                  <a:gd name="T59" fmla="*/ 65 h 262"/>
                  <a:gd name="T60" fmla="*/ 647 w 763"/>
                  <a:gd name="T61" fmla="*/ 67 h 262"/>
                  <a:gd name="T62" fmla="*/ 652 w 763"/>
                  <a:gd name="T63" fmla="*/ 67 h 262"/>
                  <a:gd name="T64" fmla="*/ 660 w 763"/>
                  <a:gd name="T65" fmla="*/ 69 h 262"/>
                  <a:gd name="T66" fmla="*/ 666 w 763"/>
                  <a:gd name="T67" fmla="*/ 70 h 262"/>
                  <a:gd name="T68" fmla="*/ 673 w 763"/>
                  <a:gd name="T69" fmla="*/ 70 h 262"/>
                  <a:gd name="T70" fmla="*/ 685 w 763"/>
                  <a:gd name="T71" fmla="*/ 72 h 262"/>
                  <a:gd name="T72" fmla="*/ 696 w 763"/>
                  <a:gd name="T73" fmla="*/ 74 h 262"/>
                  <a:gd name="T74" fmla="*/ 704 w 763"/>
                  <a:gd name="T75" fmla="*/ 76 h 262"/>
                  <a:gd name="T76" fmla="*/ 709 w 763"/>
                  <a:gd name="T77" fmla="*/ 78 h 262"/>
                  <a:gd name="T78" fmla="*/ 713 w 763"/>
                  <a:gd name="T79" fmla="*/ 78 h 262"/>
                  <a:gd name="T80" fmla="*/ 717 w 763"/>
                  <a:gd name="T81" fmla="*/ 78 h 262"/>
                  <a:gd name="T82" fmla="*/ 728 w 763"/>
                  <a:gd name="T83" fmla="*/ 126 h 262"/>
                  <a:gd name="T84" fmla="*/ 763 w 763"/>
                  <a:gd name="T85" fmla="*/ 171 h 262"/>
                  <a:gd name="T86" fmla="*/ 437 w 763"/>
                  <a:gd name="T87" fmla="*/ 262 h 262"/>
                  <a:gd name="T88" fmla="*/ 71 w 763"/>
                  <a:gd name="T89" fmla="*/ 154 h 262"/>
                  <a:gd name="T90" fmla="*/ 0 w 763"/>
                  <a:gd name="T91" fmla="*/ 76 h 262"/>
                  <a:gd name="T92" fmla="*/ 0 w 763"/>
                  <a:gd name="T93" fmla="*/ 7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3" h="262">
                    <a:moveTo>
                      <a:pt x="0" y="76"/>
                    </a:moveTo>
                    <a:lnTo>
                      <a:pt x="417" y="0"/>
                    </a:lnTo>
                    <a:lnTo>
                      <a:pt x="422" y="4"/>
                    </a:lnTo>
                    <a:lnTo>
                      <a:pt x="430" y="8"/>
                    </a:lnTo>
                    <a:lnTo>
                      <a:pt x="441" y="13"/>
                    </a:lnTo>
                    <a:lnTo>
                      <a:pt x="447" y="15"/>
                    </a:lnTo>
                    <a:lnTo>
                      <a:pt x="455" y="17"/>
                    </a:lnTo>
                    <a:lnTo>
                      <a:pt x="462" y="23"/>
                    </a:lnTo>
                    <a:lnTo>
                      <a:pt x="474" y="25"/>
                    </a:lnTo>
                    <a:lnTo>
                      <a:pt x="483" y="31"/>
                    </a:lnTo>
                    <a:lnTo>
                      <a:pt x="495" y="32"/>
                    </a:lnTo>
                    <a:lnTo>
                      <a:pt x="500" y="34"/>
                    </a:lnTo>
                    <a:lnTo>
                      <a:pt x="506" y="36"/>
                    </a:lnTo>
                    <a:lnTo>
                      <a:pt x="514" y="38"/>
                    </a:lnTo>
                    <a:lnTo>
                      <a:pt x="521" y="40"/>
                    </a:lnTo>
                    <a:lnTo>
                      <a:pt x="527" y="42"/>
                    </a:lnTo>
                    <a:lnTo>
                      <a:pt x="534" y="44"/>
                    </a:lnTo>
                    <a:lnTo>
                      <a:pt x="540" y="44"/>
                    </a:lnTo>
                    <a:lnTo>
                      <a:pt x="548" y="48"/>
                    </a:lnTo>
                    <a:lnTo>
                      <a:pt x="555" y="48"/>
                    </a:lnTo>
                    <a:lnTo>
                      <a:pt x="565" y="51"/>
                    </a:lnTo>
                    <a:lnTo>
                      <a:pt x="572" y="51"/>
                    </a:lnTo>
                    <a:lnTo>
                      <a:pt x="582" y="55"/>
                    </a:lnTo>
                    <a:lnTo>
                      <a:pt x="590" y="55"/>
                    </a:lnTo>
                    <a:lnTo>
                      <a:pt x="597" y="57"/>
                    </a:lnTo>
                    <a:lnTo>
                      <a:pt x="605" y="59"/>
                    </a:lnTo>
                    <a:lnTo>
                      <a:pt x="614" y="61"/>
                    </a:lnTo>
                    <a:lnTo>
                      <a:pt x="622" y="61"/>
                    </a:lnTo>
                    <a:lnTo>
                      <a:pt x="630" y="63"/>
                    </a:lnTo>
                    <a:lnTo>
                      <a:pt x="637" y="65"/>
                    </a:lnTo>
                    <a:lnTo>
                      <a:pt x="647" y="67"/>
                    </a:lnTo>
                    <a:lnTo>
                      <a:pt x="652" y="67"/>
                    </a:lnTo>
                    <a:lnTo>
                      <a:pt x="660" y="69"/>
                    </a:lnTo>
                    <a:lnTo>
                      <a:pt x="666" y="70"/>
                    </a:lnTo>
                    <a:lnTo>
                      <a:pt x="673" y="70"/>
                    </a:lnTo>
                    <a:lnTo>
                      <a:pt x="685" y="72"/>
                    </a:lnTo>
                    <a:lnTo>
                      <a:pt x="696" y="74"/>
                    </a:lnTo>
                    <a:lnTo>
                      <a:pt x="704" y="76"/>
                    </a:lnTo>
                    <a:lnTo>
                      <a:pt x="709" y="78"/>
                    </a:lnTo>
                    <a:lnTo>
                      <a:pt x="713" y="78"/>
                    </a:lnTo>
                    <a:lnTo>
                      <a:pt x="717" y="78"/>
                    </a:lnTo>
                    <a:lnTo>
                      <a:pt x="728" y="126"/>
                    </a:lnTo>
                    <a:lnTo>
                      <a:pt x="763" y="171"/>
                    </a:lnTo>
                    <a:lnTo>
                      <a:pt x="437" y="262"/>
                    </a:lnTo>
                    <a:lnTo>
                      <a:pt x="71" y="154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2" name="Freeform 158"/>
              <p:cNvSpPr>
                <a:spLocks/>
              </p:cNvSpPr>
              <p:nvPr/>
            </p:nvSpPr>
            <p:spPr bwMode="auto">
              <a:xfrm>
                <a:off x="2071" y="3410"/>
                <a:ext cx="510" cy="120"/>
              </a:xfrm>
              <a:custGeom>
                <a:avLst/>
                <a:gdLst>
                  <a:gd name="T0" fmla="*/ 34 w 1021"/>
                  <a:gd name="T1" fmla="*/ 40 h 240"/>
                  <a:gd name="T2" fmla="*/ 34 w 1021"/>
                  <a:gd name="T3" fmla="*/ 76 h 240"/>
                  <a:gd name="T4" fmla="*/ 166 w 1021"/>
                  <a:gd name="T5" fmla="*/ 94 h 240"/>
                  <a:gd name="T6" fmla="*/ 139 w 1021"/>
                  <a:gd name="T7" fmla="*/ 185 h 240"/>
                  <a:gd name="T8" fmla="*/ 0 w 1021"/>
                  <a:gd name="T9" fmla="*/ 202 h 240"/>
                  <a:gd name="T10" fmla="*/ 2 w 1021"/>
                  <a:gd name="T11" fmla="*/ 228 h 240"/>
                  <a:gd name="T12" fmla="*/ 470 w 1021"/>
                  <a:gd name="T13" fmla="*/ 240 h 240"/>
                  <a:gd name="T14" fmla="*/ 989 w 1021"/>
                  <a:gd name="T15" fmla="*/ 135 h 240"/>
                  <a:gd name="T16" fmla="*/ 989 w 1021"/>
                  <a:gd name="T17" fmla="*/ 132 h 240"/>
                  <a:gd name="T18" fmla="*/ 993 w 1021"/>
                  <a:gd name="T19" fmla="*/ 128 h 240"/>
                  <a:gd name="T20" fmla="*/ 996 w 1021"/>
                  <a:gd name="T21" fmla="*/ 118 h 240"/>
                  <a:gd name="T22" fmla="*/ 1004 w 1021"/>
                  <a:gd name="T23" fmla="*/ 109 h 240"/>
                  <a:gd name="T24" fmla="*/ 1006 w 1021"/>
                  <a:gd name="T25" fmla="*/ 101 h 240"/>
                  <a:gd name="T26" fmla="*/ 1008 w 1021"/>
                  <a:gd name="T27" fmla="*/ 95 h 240"/>
                  <a:gd name="T28" fmla="*/ 1012 w 1021"/>
                  <a:gd name="T29" fmla="*/ 88 h 240"/>
                  <a:gd name="T30" fmla="*/ 1014 w 1021"/>
                  <a:gd name="T31" fmla="*/ 82 h 240"/>
                  <a:gd name="T32" fmla="*/ 1017 w 1021"/>
                  <a:gd name="T33" fmla="*/ 67 h 240"/>
                  <a:gd name="T34" fmla="*/ 1021 w 1021"/>
                  <a:gd name="T35" fmla="*/ 55 h 240"/>
                  <a:gd name="T36" fmla="*/ 1019 w 1021"/>
                  <a:gd name="T37" fmla="*/ 44 h 240"/>
                  <a:gd name="T38" fmla="*/ 1019 w 1021"/>
                  <a:gd name="T39" fmla="*/ 33 h 240"/>
                  <a:gd name="T40" fmla="*/ 1015 w 1021"/>
                  <a:gd name="T41" fmla="*/ 23 h 240"/>
                  <a:gd name="T42" fmla="*/ 1012 w 1021"/>
                  <a:gd name="T43" fmla="*/ 16 h 240"/>
                  <a:gd name="T44" fmla="*/ 1008 w 1021"/>
                  <a:gd name="T45" fmla="*/ 8 h 240"/>
                  <a:gd name="T46" fmla="*/ 1004 w 1021"/>
                  <a:gd name="T47" fmla="*/ 4 h 240"/>
                  <a:gd name="T48" fmla="*/ 1000 w 1021"/>
                  <a:gd name="T49" fmla="*/ 0 h 240"/>
                  <a:gd name="T50" fmla="*/ 348 w 1021"/>
                  <a:gd name="T51" fmla="*/ 27 h 240"/>
                  <a:gd name="T52" fmla="*/ 34 w 1021"/>
                  <a:gd name="T53" fmla="*/ 40 h 240"/>
                  <a:gd name="T54" fmla="*/ 34 w 1021"/>
                  <a:gd name="T55" fmla="*/ 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1" h="240">
                    <a:moveTo>
                      <a:pt x="34" y="40"/>
                    </a:moveTo>
                    <a:lnTo>
                      <a:pt x="34" y="76"/>
                    </a:lnTo>
                    <a:lnTo>
                      <a:pt x="166" y="94"/>
                    </a:lnTo>
                    <a:lnTo>
                      <a:pt x="139" y="185"/>
                    </a:lnTo>
                    <a:lnTo>
                      <a:pt x="0" y="202"/>
                    </a:lnTo>
                    <a:lnTo>
                      <a:pt x="2" y="228"/>
                    </a:lnTo>
                    <a:lnTo>
                      <a:pt x="470" y="240"/>
                    </a:lnTo>
                    <a:lnTo>
                      <a:pt x="989" y="135"/>
                    </a:lnTo>
                    <a:lnTo>
                      <a:pt x="989" y="132"/>
                    </a:lnTo>
                    <a:lnTo>
                      <a:pt x="993" y="128"/>
                    </a:lnTo>
                    <a:lnTo>
                      <a:pt x="996" y="118"/>
                    </a:lnTo>
                    <a:lnTo>
                      <a:pt x="1004" y="109"/>
                    </a:lnTo>
                    <a:lnTo>
                      <a:pt x="1006" y="101"/>
                    </a:lnTo>
                    <a:lnTo>
                      <a:pt x="1008" y="95"/>
                    </a:lnTo>
                    <a:lnTo>
                      <a:pt x="1012" y="88"/>
                    </a:lnTo>
                    <a:lnTo>
                      <a:pt x="1014" y="82"/>
                    </a:lnTo>
                    <a:lnTo>
                      <a:pt x="1017" y="67"/>
                    </a:lnTo>
                    <a:lnTo>
                      <a:pt x="1021" y="55"/>
                    </a:lnTo>
                    <a:lnTo>
                      <a:pt x="1019" y="44"/>
                    </a:lnTo>
                    <a:lnTo>
                      <a:pt x="1019" y="33"/>
                    </a:lnTo>
                    <a:lnTo>
                      <a:pt x="1015" y="23"/>
                    </a:lnTo>
                    <a:lnTo>
                      <a:pt x="1012" y="16"/>
                    </a:lnTo>
                    <a:lnTo>
                      <a:pt x="1008" y="8"/>
                    </a:lnTo>
                    <a:lnTo>
                      <a:pt x="1004" y="4"/>
                    </a:lnTo>
                    <a:lnTo>
                      <a:pt x="1000" y="0"/>
                    </a:lnTo>
                    <a:lnTo>
                      <a:pt x="348" y="27"/>
                    </a:lnTo>
                    <a:lnTo>
                      <a:pt x="34" y="40"/>
                    </a:lnTo>
                    <a:lnTo>
                      <a:pt x="34" y="40"/>
                    </a:lnTo>
                    <a:close/>
                  </a:path>
                </a:pathLst>
              </a:custGeom>
              <a:solidFill>
                <a:srgbClr val="2E4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3" name="Freeform 159"/>
              <p:cNvSpPr>
                <a:spLocks/>
              </p:cNvSpPr>
              <p:nvPr/>
            </p:nvSpPr>
            <p:spPr bwMode="auto">
              <a:xfrm>
                <a:off x="2315" y="3440"/>
                <a:ext cx="257" cy="79"/>
              </a:xfrm>
              <a:custGeom>
                <a:avLst/>
                <a:gdLst>
                  <a:gd name="T0" fmla="*/ 25 w 513"/>
                  <a:gd name="T1" fmla="*/ 76 h 158"/>
                  <a:gd name="T2" fmla="*/ 511 w 513"/>
                  <a:gd name="T3" fmla="*/ 0 h 158"/>
                  <a:gd name="T4" fmla="*/ 511 w 513"/>
                  <a:gd name="T5" fmla="*/ 2 h 158"/>
                  <a:gd name="T6" fmla="*/ 513 w 513"/>
                  <a:gd name="T7" fmla="*/ 12 h 158"/>
                  <a:gd name="T8" fmla="*/ 513 w 513"/>
                  <a:gd name="T9" fmla="*/ 23 h 158"/>
                  <a:gd name="T10" fmla="*/ 511 w 513"/>
                  <a:gd name="T11" fmla="*/ 35 h 158"/>
                  <a:gd name="T12" fmla="*/ 506 w 513"/>
                  <a:gd name="T13" fmla="*/ 46 h 158"/>
                  <a:gd name="T14" fmla="*/ 500 w 513"/>
                  <a:gd name="T15" fmla="*/ 54 h 158"/>
                  <a:gd name="T16" fmla="*/ 496 w 513"/>
                  <a:gd name="T17" fmla="*/ 61 h 158"/>
                  <a:gd name="T18" fmla="*/ 494 w 513"/>
                  <a:gd name="T19" fmla="*/ 63 h 158"/>
                  <a:gd name="T20" fmla="*/ 0 w 513"/>
                  <a:gd name="T21" fmla="*/ 158 h 158"/>
                  <a:gd name="T22" fmla="*/ 21 w 513"/>
                  <a:gd name="T23" fmla="*/ 131 h 158"/>
                  <a:gd name="T24" fmla="*/ 25 w 513"/>
                  <a:gd name="T25" fmla="*/ 76 h 158"/>
                  <a:gd name="T26" fmla="*/ 25 w 513"/>
                  <a:gd name="T27" fmla="*/ 7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158">
                    <a:moveTo>
                      <a:pt x="25" y="76"/>
                    </a:moveTo>
                    <a:lnTo>
                      <a:pt x="511" y="0"/>
                    </a:lnTo>
                    <a:lnTo>
                      <a:pt x="511" y="2"/>
                    </a:lnTo>
                    <a:lnTo>
                      <a:pt x="513" y="12"/>
                    </a:lnTo>
                    <a:lnTo>
                      <a:pt x="513" y="23"/>
                    </a:lnTo>
                    <a:lnTo>
                      <a:pt x="511" y="35"/>
                    </a:lnTo>
                    <a:lnTo>
                      <a:pt x="506" y="46"/>
                    </a:lnTo>
                    <a:lnTo>
                      <a:pt x="500" y="54"/>
                    </a:lnTo>
                    <a:lnTo>
                      <a:pt x="496" y="61"/>
                    </a:lnTo>
                    <a:lnTo>
                      <a:pt x="494" y="63"/>
                    </a:lnTo>
                    <a:lnTo>
                      <a:pt x="0" y="158"/>
                    </a:lnTo>
                    <a:lnTo>
                      <a:pt x="21" y="131"/>
                    </a:lnTo>
                    <a:lnTo>
                      <a:pt x="25" y="76"/>
                    </a:lnTo>
                    <a:lnTo>
                      <a:pt x="25" y="76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4" name="Freeform 160"/>
              <p:cNvSpPr>
                <a:spLocks/>
              </p:cNvSpPr>
              <p:nvPr/>
            </p:nvSpPr>
            <p:spPr bwMode="auto">
              <a:xfrm>
                <a:off x="1991" y="3240"/>
                <a:ext cx="300" cy="170"/>
              </a:xfrm>
              <a:custGeom>
                <a:avLst/>
                <a:gdLst>
                  <a:gd name="T0" fmla="*/ 0 w 600"/>
                  <a:gd name="T1" fmla="*/ 295 h 340"/>
                  <a:gd name="T2" fmla="*/ 66 w 600"/>
                  <a:gd name="T3" fmla="*/ 259 h 340"/>
                  <a:gd name="T4" fmla="*/ 116 w 600"/>
                  <a:gd name="T5" fmla="*/ 251 h 340"/>
                  <a:gd name="T6" fmla="*/ 72 w 600"/>
                  <a:gd name="T7" fmla="*/ 340 h 340"/>
                  <a:gd name="T8" fmla="*/ 148 w 600"/>
                  <a:gd name="T9" fmla="*/ 291 h 340"/>
                  <a:gd name="T10" fmla="*/ 254 w 600"/>
                  <a:gd name="T11" fmla="*/ 264 h 340"/>
                  <a:gd name="T12" fmla="*/ 600 w 600"/>
                  <a:gd name="T13" fmla="*/ 135 h 340"/>
                  <a:gd name="T14" fmla="*/ 393 w 600"/>
                  <a:gd name="T15" fmla="*/ 0 h 340"/>
                  <a:gd name="T16" fmla="*/ 13 w 600"/>
                  <a:gd name="T17" fmla="*/ 228 h 340"/>
                  <a:gd name="T18" fmla="*/ 0 w 600"/>
                  <a:gd name="T19" fmla="*/ 295 h 340"/>
                  <a:gd name="T20" fmla="*/ 0 w 600"/>
                  <a:gd name="T21" fmla="*/ 29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340">
                    <a:moveTo>
                      <a:pt x="0" y="295"/>
                    </a:moveTo>
                    <a:lnTo>
                      <a:pt x="66" y="259"/>
                    </a:lnTo>
                    <a:lnTo>
                      <a:pt x="116" y="251"/>
                    </a:lnTo>
                    <a:lnTo>
                      <a:pt x="72" y="340"/>
                    </a:lnTo>
                    <a:lnTo>
                      <a:pt x="148" y="291"/>
                    </a:lnTo>
                    <a:lnTo>
                      <a:pt x="254" y="264"/>
                    </a:lnTo>
                    <a:lnTo>
                      <a:pt x="600" y="135"/>
                    </a:lnTo>
                    <a:lnTo>
                      <a:pt x="393" y="0"/>
                    </a:lnTo>
                    <a:lnTo>
                      <a:pt x="13" y="228"/>
                    </a:lnTo>
                    <a:lnTo>
                      <a:pt x="0" y="295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5" name="Freeform 161"/>
              <p:cNvSpPr>
                <a:spLocks/>
              </p:cNvSpPr>
              <p:nvPr/>
            </p:nvSpPr>
            <p:spPr bwMode="auto">
              <a:xfrm>
                <a:off x="2112" y="3315"/>
                <a:ext cx="219" cy="51"/>
              </a:xfrm>
              <a:custGeom>
                <a:avLst/>
                <a:gdLst>
                  <a:gd name="T0" fmla="*/ 329 w 439"/>
                  <a:gd name="T1" fmla="*/ 0 h 101"/>
                  <a:gd name="T2" fmla="*/ 19 w 439"/>
                  <a:gd name="T3" fmla="*/ 19 h 101"/>
                  <a:gd name="T4" fmla="*/ 15 w 439"/>
                  <a:gd name="T5" fmla="*/ 23 h 101"/>
                  <a:gd name="T6" fmla="*/ 10 w 439"/>
                  <a:gd name="T7" fmla="*/ 35 h 101"/>
                  <a:gd name="T8" fmla="*/ 6 w 439"/>
                  <a:gd name="T9" fmla="*/ 40 h 101"/>
                  <a:gd name="T10" fmla="*/ 2 w 439"/>
                  <a:gd name="T11" fmla="*/ 48 h 101"/>
                  <a:gd name="T12" fmla="*/ 0 w 439"/>
                  <a:gd name="T13" fmla="*/ 55 h 101"/>
                  <a:gd name="T14" fmla="*/ 2 w 439"/>
                  <a:gd name="T15" fmla="*/ 65 h 101"/>
                  <a:gd name="T16" fmla="*/ 2 w 439"/>
                  <a:gd name="T17" fmla="*/ 71 h 101"/>
                  <a:gd name="T18" fmla="*/ 6 w 439"/>
                  <a:gd name="T19" fmla="*/ 78 h 101"/>
                  <a:gd name="T20" fmla="*/ 10 w 439"/>
                  <a:gd name="T21" fmla="*/ 84 h 101"/>
                  <a:gd name="T22" fmla="*/ 13 w 439"/>
                  <a:gd name="T23" fmla="*/ 92 h 101"/>
                  <a:gd name="T24" fmla="*/ 21 w 439"/>
                  <a:gd name="T25" fmla="*/ 99 h 101"/>
                  <a:gd name="T26" fmla="*/ 27 w 439"/>
                  <a:gd name="T27" fmla="*/ 101 h 101"/>
                  <a:gd name="T28" fmla="*/ 439 w 439"/>
                  <a:gd name="T29" fmla="*/ 101 h 101"/>
                  <a:gd name="T30" fmla="*/ 329 w 439"/>
                  <a:gd name="T31" fmla="*/ 0 h 101"/>
                  <a:gd name="T32" fmla="*/ 329 w 439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9" h="101">
                    <a:moveTo>
                      <a:pt x="329" y="0"/>
                    </a:moveTo>
                    <a:lnTo>
                      <a:pt x="19" y="19"/>
                    </a:lnTo>
                    <a:lnTo>
                      <a:pt x="15" y="23"/>
                    </a:lnTo>
                    <a:lnTo>
                      <a:pt x="10" y="35"/>
                    </a:lnTo>
                    <a:lnTo>
                      <a:pt x="6" y="40"/>
                    </a:lnTo>
                    <a:lnTo>
                      <a:pt x="2" y="48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2" y="71"/>
                    </a:lnTo>
                    <a:lnTo>
                      <a:pt x="6" y="78"/>
                    </a:lnTo>
                    <a:lnTo>
                      <a:pt x="10" y="84"/>
                    </a:lnTo>
                    <a:lnTo>
                      <a:pt x="13" y="92"/>
                    </a:lnTo>
                    <a:lnTo>
                      <a:pt x="21" y="99"/>
                    </a:lnTo>
                    <a:lnTo>
                      <a:pt x="27" y="101"/>
                    </a:lnTo>
                    <a:lnTo>
                      <a:pt x="439" y="101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6" name="Freeform 162"/>
              <p:cNvSpPr>
                <a:spLocks/>
              </p:cNvSpPr>
              <p:nvPr/>
            </p:nvSpPr>
            <p:spPr bwMode="auto">
              <a:xfrm>
                <a:off x="2056" y="3302"/>
                <a:ext cx="506" cy="144"/>
              </a:xfrm>
              <a:custGeom>
                <a:avLst/>
                <a:gdLst>
                  <a:gd name="T0" fmla="*/ 108 w 1011"/>
                  <a:gd name="T1" fmla="*/ 7 h 289"/>
                  <a:gd name="T2" fmla="*/ 106 w 1011"/>
                  <a:gd name="T3" fmla="*/ 7 h 289"/>
                  <a:gd name="T4" fmla="*/ 104 w 1011"/>
                  <a:gd name="T5" fmla="*/ 11 h 289"/>
                  <a:gd name="T6" fmla="*/ 99 w 1011"/>
                  <a:gd name="T7" fmla="*/ 19 h 289"/>
                  <a:gd name="T8" fmla="*/ 93 w 1011"/>
                  <a:gd name="T9" fmla="*/ 28 h 289"/>
                  <a:gd name="T10" fmla="*/ 87 w 1011"/>
                  <a:gd name="T11" fmla="*/ 38 h 289"/>
                  <a:gd name="T12" fmla="*/ 81 w 1011"/>
                  <a:gd name="T13" fmla="*/ 51 h 289"/>
                  <a:gd name="T14" fmla="*/ 78 w 1011"/>
                  <a:gd name="T15" fmla="*/ 64 h 289"/>
                  <a:gd name="T16" fmla="*/ 78 w 1011"/>
                  <a:gd name="T17" fmla="*/ 78 h 289"/>
                  <a:gd name="T18" fmla="*/ 76 w 1011"/>
                  <a:gd name="T19" fmla="*/ 89 h 289"/>
                  <a:gd name="T20" fmla="*/ 78 w 1011"/>
                  <a:gd name="T21" fmla="*/ 102 h 289"/>
                  <a:gd name="T22" fmla="*/ 81 w 1011"/>
                  <a:gd name="T23" fmla="*/ 114 h 289"/>
                  <a:gd name="T24" fmla="*/ 85 w 1011"/>
                  <a:gd name="T25" fmla="*/ 125 h 289"/>
                  <a:gd name="T26" fmla="*/ 89 w 1011"/>
                  <a:gd name="T27" fmla="*/ 133 h 289"/>
                  <a:gd name="T28" fmla="*/ 93 w 1011"/>
                  <a:gd name="T29" fmla="*/ 140 h 289"/>
                  <a:gd name="T30" fmla="*/ 95 w 1011"/>
                  <a:gd name="T31" fmla="*/ 144 h 289"/>
                  <a:gd name="T32" fmla="*/ 97 w 1011"/>
                  <a:gd name="T33" fmla="*/ 148 h 289"/>
                  <a:gd name="T34" fmla="*/ 21 w 1011"/>
                  <a:gd name="T35" fmla="*/ 148 h 289"/>
                  <a:gd name="T36" fmla="*/ 19 w 1011"/>
                  <a:gd name="T37" fmla="*/ 148 h 289"/>
                  <a:gd name="T38" fmla="*/ 17 w 1011"/>
                  <a:gd name="T39" fmla="*/ 152 h 289"/>
                  <a:gd name="T40" fmla="*/ 13 w 1011"/>
                  <a:gd name="T41" fmla="*/ 159 h 289"/>
                  <a:gd name="T42" fmla="*/ 9 w 1011"/>
                  <a:gd name="T43" fmla="*/ 167 h 289"/>
                  <a:gd name="T44" fmla="*/ 5 w 1011"/>
                  <a:gd name="T45" fmla="*/ 176 h 289"/>
                  <a:gd name="T46" fmla="*/ 2 w 1011"/>
                  <a:gd name="T47" fmla="*/ 188 h 289"/>
                  <a:gd name="T48" fmla="*/ 0 w 1011"/>
                  <a:gd name="T49" fmla="*/ 199 h 289"/>
                  <a:gd name="T50" fmla="*/ 2 w 1011"/>
                  <a:gd name="T51" fmla="*/ 211 h 289"/>
                  <a:gd name="T52" fmla="*/ 4 w 1011"/>
                  <a:gd name="T53" fmla="*/ 222 h 289"/>
                  <a:gd name="T54" fmla="*/ 7 w 1011"/>
                  <a:gd name="T55" fmla="*/ 235 h 289"/>
                  <a:gd name="T56" fmla="*/ 11 w 1011"/>
                  <a:gd name="T57" fmla="*/ 245 h 289"/>
                  <a:gd name="T58" fmla="*/ 19 w 1011"/>
                  <a:gd name="T59" fmla="*/ 256 h 289"/>
                  <a:gd name="T60" fmla="*/ 24 w 1011"/>
                  <a:gd name="T61" fmla="*/ 262 h 289"/>
                  <a:gd name="T62" fmla="*/ 28 w 1011"/>
                  <a:gd name="T63" fmla="*/ 268 h 289"/>
                  <a:gd name="T64" fmla="*/ 32 w 1011"/>
                  <a:gd name="T65" fmla="*/ 271 h 289"/>
                  <a:gd name="T66" fmla="*/ 36 w 1011"/>
                  <a:gd name="T67" fmla="*/ 275 h 289"/>
                  <a:gd name="T68" fmla="*/ 538 w 1011"/>
                  <a:gd name="T69" fmla="*/ 289 h 289"/>
                  <a:gd name="T70" fmla="*/ 1011 w 1011"/>
                  <a:gd name="T71" fmla="*/ 218 h 289"/>
                  <a:gd name="T72" fmla="*/ 1011 w 1011"/>
                  <a:gd name="T73" fmla="*/ 148 h 289"/>
                  <a:gd name="T74" fmla="*/ 435 w 1011"/>
                  <a:gd name="T75" fmla="*/ 0 h 289"/>
                  <a:gd name="T76" fmla="*/ 108 w 1011"/>
                  <a:gd name="T77" fmla="*/ 7 h 289"/>
                  <a:gd name="T78" fmla="*/ 108 w 1011"/>
                  <a:gd name="T79" fmla="*/ 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1" h="289">
                    <a:moveTo>
                      <a:pt x="108" y="7"/>
                    </a:moveTo>
                    <a:lnTo>
                      <a:pt x="106" y="7"/>
                    </a:lnTo>
                    <a:lnTo>
                      <a:pt x="104" y="11"/>
                    </a:lnTo>
                    <a:lnTo>
                      <a:pt x="99" y="19"/>
                    </a:lnTo>
                    <a:lnTo>
                      <a:pt x="93" y="28"/>
                    </a:lnTo>
                    <a:lnTo>
                      <a:pt x="87" y="38"/>
                    </a:lnTo>
                    <a:lnTo>
                      <a:pt x="81" y="51"/>
                    </a:lnTo>
                    <a:lnTo>
                      <a:pt x="78" y="64"/>
                    </a:lnTo>
                    <a:lnTo>
                      <a:pt x="78" y="78"/>
                    </a:lnTo>
                    <a:lnTo>
                      <a:pt x="76" y="89"/>
                    </a:lnTo>
                    <a:lnTo>
                      <a:pt x="78" y="102"/>
                    </a:lnTo>
                    <a:lnTo>
                      <a:pt x="81" y="114"/>
                    </a:lnTo>
                    <a:lnTo>
                      <a:pt x="85" y="125"/>
                    </a:lnTo>
                    <a:lnTo>
                      <a:pt x="89" y="133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8"/>
                    </a:lnTo>
                    <a:lnTo>
                      <a:pt x="21" y="148"/>
                    </a:lnTo>
                    <a:lnTo>
                      <a:pt x="19" y="148"/>
                    </a:lnTo>
                    <a:lnTo>
                      <a:pt x="17" y="152"/>
                    </a:lnTo>
                    <a:lnTo>
                      <a:pt x="13" y="159"/>
                    </a:lnTo>
                    <a:lnTo>
                      <a:pt x="9" y="167"/>
                    </a:lnTo>
                    <a:lnTo>
                      <a:pt x="5" y="176"/>
                    </a:lnTo>
                    <a:lnTo>
                      <a:pt x="2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4" y="222"/>
                    </a:lnTo>
                    <a:lnTo>
                      <a:pt x="7" y="235"/>
                    </a:lnTo>
                    <a:lnTo>
                      <a:pt x="11" y="245"/>
                    </a:lnTo>
                    <a:lnTo>
                      <a:pt x="19" y="256"/>
                    </a:lnTo>
                    <a:lnTo>
                      <a:pt x="24" y="262"/>
                    </a:lnTo>
                    <a:lnTo>
                      <a:pt x="28" y="268"/>
                    </a:lnTo>
                    <a:lnTo>
                      <a:pt x="32" y="271"/>
                    </a:lnTo>
                    <a:lnTo>
                      <a:pt x="36" y="275"/>
                    </a:lnTo>
                    <a:lnTo>
                      <a:pt x="538" y="289"/>
                    </a:lnTo>
                    <a:lnTo>
                      <a:pt x="1011" y="218"/>
                    </a:lnTo>
                    <a:lnTo>
                      <a:pt x="1011" y="148"/>
                    </a:lnTo>
                    <a:lnTo>
                      <a:pt x="435" y="0"/>
                    </a:lnTo>
                    <a:lnTo>
                      <a:pt x="108" y="7"/>
                    </a:lnTo>
                    <a:lnTo>
                      <a:pt x="108" y="7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7" name="Freeform 163"/>
              <p:cNvSpPr>
                <a:spLocks/>
              </p:cNvSpPr>
              <p:nvPr/>
            </p:nvSpPr>
            <p:spPr bwMode="auto">
              <a:xfrm>
                <a:off x="1941" y="3165"/>
                <a:ext cx="703" cy="233"/>
              </a:xfrm>
              <a:custGeom>
                <a:avLst/>
                <a:gdLst>
                  <a:gd name="T0" fmla="*/ 106 w 1405"/>
                  <a:gd name="T1" fmla="*/ 355 h 466"/>
                  <a:gd name="T2" fmla="*/ 11 w 1405"/>
                  <a:gd name="T3" fmla="*/ 395 h 466"/>
                  <a:gd name="T4" fmla="*/ 0 w 1405"/>
                  <a:gd name="T5" fmla="*/ 376 h 466"/>
                  <a:gd name="T6" fmla="*/ 367 w 1405"/>
                  <a:gd name="T7" fmla="*/ 131 h 466"/>
                  <a:gd name="T8" fmla="*/ 367 w 1405"/>
                  <a:gd name="T9" fmla="*/ 127 h 466"/>
                  <a:gd name="T10" fmla="*/ 367 w 1405"/>
                  <a:gd name="T11" fmla="*/ 124 h 466"/>
                  <a:gd name="T12" fmla="*/ 369 w 1405"/>
                  <a:gd name="T13" fmla="*/ 116 h 466"/>
                  <a:gd name="T14" fmla="*/ 372 w 1405"/>
                  <a:gd name="T15" fmla="*/ 108 h 466"/>
                  <a:gd name="T16" fmla="*/ 376 w 1405"/>
                  <a:gd name="T17" fmla="*/ 97 h 466"/>
                  <a:gd name="T18" fmla="*/ 386 w 1405"/>
                  <a:gd name="T19" fmla="*/ 87 h 466"/>
                  <a:gd name="T20" fmla="*/ 391 w 1405"/>
                  <a:gd name="T21" fmla="*/ 82 h 466"/>
                  <a:gd name="T22" fmla="*/ 399 w 1405"/>
                  <a:gd name="T23" fmla="*/ 78 h 466"/>
                  <a:gd name="T24" fmla="*/ 407 w 1405"/>
                  <a:gd name="T25" fmla="*/ 74 h 466"/>
                  <a:gd name="T26" fmla="*/ 416 w 1405"/>
                  <a:gd name="T27" fmla="*/ 70 h 466"/>
                  <a:gd name="T28" fmla="*/ 424 w 1405"/>
                  <a:gd name="T29" fmla="*/ 67 h 466"/>
                  <a:gd name="T30" fmla="*/ 435 w 1405"/>
                  <a:gd name="T31" fmla="*/ 63 h 466"/>
                  <a:gd name="T32" fmla="*/ 446 w 1405"/>
                  <a:gd name="T33" fmla="*/ 59 h 466"/>
                  <a:gd name="T34" fmla="*/ 458 w 1405"/>
                  <a:gd name="T35" fmla="*/ 57 h 466"/>
                  <a:gd name="T36" fmla="*/ 469 w 1405"/>
                  <a:gd name="T37" fmla="*/ 55 h 466"/>
                  <a:gd name="T38" fmla="*/ 483 w 1405"/>
                  <a:gd name="T39" fmla="*/ 53 h 466"/>
                  <a:gd name="T40" fmla="*/ 496 w 1405"/>
                  <a:gd name="T41" fmla="*/ 53 h 466"/>
                  <a:gd name="T42" fmla="*/ 507 w 1405"/>
                  <a:gd name="T43" fmla="*/ 53 h 466"/>
                  <a:gd name="T44" fmla="*/ 519 w 1405"/>
                  <a:gd name="T45" fmla="*/ 51 h 466"/>
                  <a:gd name="T46" fmla="*/ 530 w 1405"/>
                  <a:gd name="T47" fmla="*/ 51 h 466"/>
                  <a:gd name="T48" fmla="*/ 538 w 1405"/>
                  <a:gd name="T49" fmla="*/ 51 h 466"/>
                  <a:gd name="T50" fmla="*/ 547 w 1405"/>
                  <a:gd name="T51" fmla="*/ 51 h 466"/>
                  <a:gd name="T52" fmla="*/ 553 w 1405"/>
                  <a:gd name="T53" fmla="*/ 51 h 466"/>
                  <a:gd name="T54" fmla="*/ 559 w 1405"/>
                  <a:gd name="T55" fmla="*/ 51 h 466"/>
                  <a:gd name="T56" fmla="*/ 561 w 1405"/>
                  <a:gd name="T57" fmla="*/ 51 h 466"/>
                  <a:gd name="T58" fmla="*/ 564 w 1405"/>
                  <a:gd name="T59" fmla="*/ 51 h 466"/>
                  <a:gd name="T60" fmla="*/ 901 w 1405"/>
                  <a:gd name="T61" fmla="*/ 0 h 466"/>
                  <a:gd name="T62" fmla="*/ 901 w 1405"/>
                  <a:gd name="T63" fmla="*/ 0 h 466"/>
                  <a:gd name="T64" fmla="*/ 908 w 1405"/>
                  <a:gd name="T65" fmla="*/ 0 h 466"/>
                  <a:gd name="T66" fmla="*/ 916 w 1405"/>
                  <a:gd name="T67" fmla="*/ 0 h 466"/>
                  <a:gd name="T68" fmla="*/ 927 w 1405"/>
                  <a:gd name="T69" fmla="*/ 2 h 466"/>
                  <a:gd name="T70" fmla="*/ 939 w 1405"/>
                  <a:gd name="T71" fmla="*/ 2 h 466"/>
                  <a:gd name="T72" fmla="*/ 952 w 1405"/>
                  <a:gd name="T73" fmla="*/ 6 h 466"/>
                  <a:gd name="T74" fmla="*/ 962 w 1405"/>
                  <a:gd name="T75" fmla="*/ 11 h 466"/>
                  <a:gd name="T76" fmla="*/ 973 w 1405"/>
                  <a:gd name="T77" fmla="*/ 19 h 466"/>
                  <a:gd name="T78" fmla="*/ 981 w 1405"/>
                  <a:gd name="T79" fmla="*/ 25 h 466"/>
                  <a:gd name="T80" fmla="*/ 986 w 1405"/>
                  <a:gd name="T81" fmla="*/ 34 h 466"/>
                  <a:gd name="T82" fmla="*/ 992 w 1405"/>
                  <a:gd name="T83" fmla="*/ 44 h 466"/>
                  <a:gd name="T84" fmla="*/ 996 w 1405"/>
                  <a:gd name="T85" fmla="*/ 53 h 466"/>
                  <a:gd name="T86" fmla="*/ 1000 w 1405"/>
                  <a:gd name="T87" fmla="*/ 59 h 466"/>
                  <a:gd name="T88" fmla="*/ 1003 w 1405"/>
                  <a:gd name="T89" fmla="*/ 67 h 466"/>
                  <a:gd name="T90" fmla="*/ 1003 w 1405"/>
                  <a:gd name="T91" fmla="*/ 72 h 466"/>
                  <a:gd name="T92" fmla="*/ 1005 w 1405"/>
                  <a:gd name="T93" fmla="*/ 74 h 466"/>
                  <a:gd name="T94" fmla="*/ 1405 w 1405"/>
                  <a:gd name="T95" fmla="*/ 312 h 466"/>
                  <a:gd name="T96" fmla="*/ 1393 w 1405"/>
                  <a:gd name="T97" fmla="*/ 340 h 466"/>
                  <a:gd name="T98" fmla="*/ 889 w 1405"/>
                  <a:gd name="T99" fmla="*/ 466 h 466"/>
                  <a:gd name="T100" fmla="*/ 505 w 1405"/>
                  <a:gd name="T101" fmla="*/ 173 h 466"/>
                  <a:gd name="T102" fmla="*/ 106 w 1405"/>
                  <a:gd name="T103" fmla="*/ 355 h 466"/>
                  <a:gd name="T104" fmla="*/ 106 w 1405"/>
                  <a:gd name="T105" fmla="*/ 355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05" h="466">
                    <a:moveTo>
                      <a:pt x="106" y="355"/>
                    </a:moveTo>
                    <a:lnTo>
                      <a:pt x="11" y="395"/>
                    </a:lnTo>
                    <a:lnTo>
                      <a:pt x="0" y="376"/>
                    </a:lnTo>
                    <a:lnTo>
                      <a:pt x="367" y="131"/>
                    </a:lnTo>
                    <a:lnTo>
                      <a:pt x="367" y="127"/>
                    </a:lnTo>
                    <a:lnTo>
                      <a:pt x="367" y="124"/>
                    </a:lnTo>
                    <a:lnTo>
                      <a:pt x="369" y="116"/>
                    </a:lnTo>
                    <a:lnTo>
                      <a:pt x="372" y="108"/>
                    </a:lnTo>
                    <a:lnTo>
                      <a:pt x="376" y="97"/>
                    </a:lnTo>
                    <a:lnTo>
                      <a:pt x="386" y="87"/>
                    </a:lnTo>
                    <a:lnTo>
                      <a:pt x="391" y="82"/>
                    </a:lnTo>
                    <a:lnTo>
                      <a:pt x="399" y="78"/>
                    </a:lnTo>
                    <a:lnTo>
                      <a:pt x="407" y="74"/>
                    </a:lnTo>
                    <a:lnTo>
                      <a:pt x="416" y="70"/>
                    </a:lnTo>
                    <a:lnTo>
                      <a:pt x="424" y="67"/>
                    </a:lnTo>
                    <a:lnTo>
                      <a:pt x="435" y="63"/>
                    </a:lnTo>
                    <a:lnTo>
                      <a:pt x="446" y="59"/>
                    </a:lnTo>
                    <a:lnTo>
                      <a:pt x="458" y="57"/>
                    </a:lnTo>
                    <a:lnTo>
                      <a:pt x="469" y="55"/>
                    </a:lnTo>
                    <a:lnTo>
                      <a:pt x="483" y="53"/>
                    </a:lnTo>
                    <a:lnTo>
                      <a:pt x="496" y="53"/>
                    </a:lnTo>
                    <a:lnTo>
                      <a:pt x="507" y="53"/>
                    </a:lnTo>
                    <a:lnTo>
                      <a:pt x="519" y="51"/>
                    </a:lnTo>
                    <a:lnTo>
                      <a:pt x="530" y="51"/>
                    </a:lnTo>
                    <a:lnTo>
                      <a:pt x="538" y="51"/>
                    </a:lnTo>
                    <a:lnTo>
                      <a:pt x="547" y="51"/>
                    </a:lnTo>
                    <a:lnTo>
                      <a:pt x="553" y="51"/>
                    </a:lnTo>
                    <a:lnTo>
                      <a:pt x="559" y="51"/>
                    </a:lnTo>
                    <a:lnTo>
                      <a:pt x="561" y="51"/>
                    </a:lnTo>
                    <a:lnTo>
                      <a:pt x="564" y="51"/>
                    </a:lnTo>
                    <a:lnTo>
                      <a:pt x="901" y="0"/>
                    </a:lnTo>
                    <a:lnTo>
                      <a:pt x="901" y="0"/>
                    </a:lnTo>
                    <a:lnTo>
                      <a:pt x="908" y="0"/>
                    </a:lnTo>
                    <a:lnTo>
                      <a:pt x="916" y="0"/>
                    </a:lnTo>
                    <a:lnTo>
                      <a:pt x="927" y="2"/>
                    </a:lnTo>
                    <a:lnTo>
                      <a:pt x="939" y="2"/>
                    </a:lnTo>
                    <a:lnTo>
                      <a:pt x="952" y="6"/>
                    </a:lnTo>
                    <a:lnTo>
                      <a:pt x="962" y="11"/>
                    </a:lnTo>
                    <a:lnTo>
                      <a:pt x="973" y="19"/>
                    </a:lnTo>
                    <a:lnTo>
                      <a:pt x="981" y="25"/>
                    </a:lnTo>
                    <a:lnTo>
                      <a:pt x="986" y="34"/>
                    </a:lnTo>
                    <a:lnTo>
                      <a:pt x="992" y="44"/>
                    </a:lnTo>
                    <a:lnTo>
                      <a:pt x="996" y="53"/>
                    </a:lnTo>
                    <a:lnTo>
                      <a:pt x="1000" y="59"/>
                    </a:lnTo>
                    <a:lnTo>
                      <a:pt x="1003" y="67"/>
                    </a:lnTo>
                    <a:lnTo>
                      <a:pt x="1003" y="72"/>
                    </a:lnTo>
                    <a:lnTo>
                      <a:pt x="1005" y="74"/>
                    </a:lnTo>
                    <a:lnTo>
                      <a:pt x="1405" y="312"/>
                    </a:lnTo>
                    <a:lnTo>
                      <a:pt x="1393" y="340"/>
                    </a:lnTo>
                    <a:lnTo>
                      <a:pt x="889" y="466"/>
                    </a:lnTo>
                    <a:lnTo>
                      <a:pt x="505" y="173"/>
                    </a:lnTo>
                    <a:lnTo>
                      <a:pt x="106" y="355"/>
                    </a:lnTo>
                    <a:lnTo>
                      <a:pt x="106" y="355"/>
                    </a:lnTo>
                    <a:close/>
                  </a:path>
                </a:pathLst>
              </a:custGeom>
              <a:solidFill>
                <a:srgbClr val="2E4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8" name="Freeform 164"/>
              <p:cNvSpPr>
                <a:spLocks/>
              </p:cNvSpPr>
              <p:nvPr/>
            </p:nvSpPr>
            <p:spPr bwMode="auto">
              <a:xfrm>
                <a:off x="2368" y="3361"/>
                <a:ext cx="238" cy="82"/>
              </a:xfrm>
              <a:custGeom>
                <a:avLst/>
                <a:gdLst>
                  <a:gd name="T0" fmla="*/ 33 w 476"/>
                  <a:gd name="T1" fmla="*/ 163 h 163"/>
                  <a:gd name="T2" fmla="*/ 33 w 476"/>
                  <a:gd name="T3" fmla="*/ 161 h 163"/>
                  <a:gd name="T4" fmla="*/ 36 w 476"/>
                  <a:gd name="T5" fmla="*/ 161 h 163"/>
                  <a:gd name="T6" fmla="*/ 40 w 476"/>
                  <a:gd name="T7" fmla="*/ 157 h 163"/>
                  <a:gd name="T8" fmla="*/ 48 w 476"/>
                  <a:gd name="T9" fmla="*/ 155 h 163"/>
                  <a:gd name="T10" fmla="*/ 55 w 476"/>
                  <a:gd name="T11" fmla="*/ 150 h 163"/>
                  <a:gd name="T12" fmla="*/ 67 w 476"/>
                  <a:gd name="T13" fmla="*/ 146 h 163"/>
                  <a:gd name="T14" fmla="*/ 71 w 476"/>
                  <a:gd name="T15" fmla="*/ 144 h 163"/>
                  <a:gd name="T16" fmla="*/ 78 w 476"/>
                  <a:gd name="T17" fmla="*/ 142 h 163"/>
                  <a:gd name="T18" fmla="*/ 84 w 476"/>
                  <a:gd name="T19" fmla="*/ 138 h 163"/>
                  <a:gd name="T20" fmla="*/ 92 w 476"/>
                  <a:gd name="T21" fmla="*/ 138 h 163"/>
                  <a:gd name="T22" fmla="*/ 97 w 476"/>
                  <a:gd name="T23" fmla="*/ 134 h 163"/>
                  <a:gd name="T24" fmla="*/ 105 w 476"/>
                  <a:gd name="T25" fmla="*/ 131 h 163"/>
                  <a:gd name="T26" fmla="*/ 112 w 476"/>
                  <a:gd name="T27" fmla="*/ 127 h 163"/>
                  <a:gd name="T28" fmla="*/ 120 w 476"/>
                  <a:gd name="T29" fmla="*/ 125 h 163"/>
                  <a:gd name="T30" fmla="*/ 128 w 476"/>
                  <a:gd name="T31" fmla="*/ 121 h 163"/>
                  <a:gd name="T32" fmla="*/ 135 w 476"/>
                  <a:gd name="T33" fmla="*/ 119 h 163"/>
                  <a:gd name="T34" fmla="*/ 143 w 476"/>
                  <a:gd name="T35" fmla="*/ 115 h 163"/>
                  <a:gd name="T36" fmla="*/ 154 w 476"/>
                  <a:gd name="T37" fmla="*/ 114 h 163"/>
                  <a:gd name="T38" fmla="*/ 162 w 476"/>
                  <a:gd name="T39" fmla="*/ 110 h 163"/>
                  <a:gd name="T40" fmla="*/ 171 w 476"/>
                  <a:gd name="T41" fmla="*/ 108 h 163"/>
                  <a:gd name="T42" fmla="*/ 179 w 476"/>
                  <a:gd name="T43" fmla="*/ 104 h 163"/>
                  <a:gd name="T44" fmla="*/ 190 w 476"/>
                  <a:gd name="T45" fmla="*/ 102 h 163"/>
                  <a:gd name="T46" fmla="*/ 198 w 476"/>
                  <a:gd name="T47" fmla="*/ 98 h 163"/>
                  <a:gd name="T48" fmla="*/ 209 w 476"/>
                  <a:gd name="T49" fmla="*/ 96 h 163"/>
                  <a:gd name="T50" fmla="*/ 219 w 476"/>
                  <a:gd name="T51" fmla="*/ 93 h 163"/>
                  <a:gd name="T52" fmla="*/ 230 w 476"/>
                  <a:gd name="T53" fmla="*/ 91 h 163"/>
                  <a:gd name="T54" fmla="*/ 240 w 476"/>
                  <a:gd name="T55" fmla="*/ 87 h 163"/>
                  <a:gd name="T56" fmla="*/ 249 w 476"/>
                  <a:gd name="T57" fmla="*/ 85 h 163"/>
                  <a:gd name="T58" fmla="*/ 259 w 476"/>
                  <a:gd name="T59" fmla="*/ 81 h 163"/>
                  <a:gd name="T60" fmla="*/ 270 w 476"/>
                  <a:gd name="T61" fmla="*/ 79 h 163"/>
                  <a:gd name="T62" fmla="*/ 282 w 476"/>
                  <a:gd name="T63" fmla="*/ 77 h 163"/>
                  <a:gd name="T64" fmla="*/ 293 w 476"/>
                  <a:gd name="T65" fmla="*/ 74 h 163"/>
                  <a:gd name="T66" fmla="*/ 303 w 476"/>
                  <a:gd name="T67" fmla="*/ 72 h 163"/>
                  <a:gd name="T68" fmla="*/ 314 w 476"/>
                  <a:gd name="T69" fmla="*/ 70 h 163"/>
                  <a:gd name="T70" fmla="*/ 323 w 476"/>
                  <a:gd name="T71" fmla="*/ 68 h 163"/>
                  <a:gd name="T72" fmla="*/ 333 w 476"/>
                  <a:gd name="T73" fmla="*/ 66 h 163"/>
                  <a:gd name="T74" fmla="*/ 344 w 476"/>
                  <a:gd name="T75" fmla="*/ 64 h 163"/>
                  <a:gd name="T76" fmla="*/ 354 w 476"/>
                  <a:gd name="T77" fmla="*/ 62 h 163"/>
                  <a:gd name="T78" fmla="*/ 363 w 476"/>
                  <a:gd name="T79" fmla="*/ 60 h 163"/>
                  <a:gd name="T80" fmla="*/ 373 w 476"/>
                  <a:gd name="T81" fmla="*/ 60 h 163"/>
                  <a:gd name="T82" fmla="*/ 382 w 476"/>
                  <a:gd name="T83" fmla="*/ 58 h 163"/>
                  <a:gd name="T84" fmla="*/ 394 w 476"/>
                  <a:gd name="T85" fmla="*/ 58 h 163"/>
                  <a:gd name="T86" fmla="*/ 401 w 476"/>
                  <a:gd name="T87" fmla="*/ 57 h 163"/>
                  <a:gd name="T88" fmla="*/ 409 w 476"/>
                  <a:gd name="T89" fmla="*/ 55 h 163"/>
                  <a:gd name="T90" fmla="*/ 417 w 476"/>
                  <a:gd name="T91" fmla="*/ 53 h 163"/>
                  <a:gd name="T92" fmla="*/ 426 w 476"/>
                  <a:gd name="T93" fmla="*/ 53 h 163"/>
                  <a:gd name="T94" fmla="*/ 439 w 476"/>
                  <a:gd name="T95" fmla="*/ 51 h 163"/>
                  <a:gd name="T96" fmla="*/ 451 w 476"/>
                  <a:gd name="T97" fmla="*/ 51 h 163"/>
                  <a:gd name="T98" fmla="*/ 460 w 476"/>
                  <a:gd name="T99" fmla="*/ 49 h 163"/>
                  <a:gd name="T100" fmla="*/ 470 w 476"/>
                  <a:gd name="T101" fmla="*/ 49 h 163"/>
                  <a:gd name="T102" fmla="*/ 472 w 476"/>
                  <a:gd name="T103" fmla="*/ 49 h 163"/>
                  <a:gd name="T104" fmla="*/ 476 w 476"/>
                  <a:gd name="T105" fmla="*/ 49 h 163"/>
                  <a:gd name="T106" fmla="*/ 470 w 476"/>
                  <a:gd name="T107" fmla="*/ 0 h 163"/>
                  <a:gd name="T108" fmla="*/ 183 w 476"/>
                  <a:gd name="T109" fmla="*/ 24 h 163"/>
                  <a:gd name="T110" fmla="*/ 0 w 476"/>
                  <a:gd name="T111" fmla="*/ 70 h 163"/>
                  <a:gd name="T112" fmla="*/ 33 w 476"/>
                  <a:gd name="T113" fmla="*/ 163 h 163"/>
                  <a:gd name="T114" fmla="*/ 33 w 476"/>
                  <a:gd name="T1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76" h="163">
                    <a:moveTo>
                      <a:pt x="33" y="163"/>
                    </a:moveTo>
                    <a:lnTo>
                      <a:pt x="33" y="161"/>
                    </a:lnTo>
                    <a:lnTo>
                      <a:pt x="36" y="161"/>
                    </a:lnTo>
                    <a:lnTo>
                      <a:pt x="40" y="157"/>
                    </a:lnTo>
                    <a:lnTo>
                      <a:pt x="48" y="155"/>
                    </a:lnTo>
                    <a:lnTo>
                      <a:pt x="55" y="150"/>
                    </a:lnTo>
                    <a:lnTo>
                      <a:pt x="67" y="146"/>
                    </a:lnTo>
                    <a:lnTo>
                      <a:pt x="71" y="144"/>
                    </a:lnTo>
                    <a:lnTo>
                      <a:pt x="78" y="142"/>
                    </a:lnTo>
                    <a:lnTo>
                      <a:pt x="84" y="138"/>
                    </a:lnTo>
                    <a:lnTo>
                      <a:pt x="92" y="138"/>
                    </a:lnTo>
                    <a:lnTo>
                      <a:pt x="97" y="134"/>
                    </a:lnTo>
                    <a:lnTo>
                      <a:pt x="105" y="131"/>
                    </a:lnTo>
                    <a:lnTo>
                      <a:pt x="112" y="127"/>
                    </a:lnTo>
                    <a:lnTo>
                      <a:pt x="120" y="125"/>
                    </a:lnTo>
                    <a:lnTo>
                      <a:pt x="128" y="121"/>
                    </a:lnTo>
                    <a:lnTo>
                      <a:pt x="135" y="119"/>
                    </a:lnTo>
                    <a:lnTo>
                      <a:pt x="143" y="115"/>
                    </a:lnTo>
                    <a:lnTo>
                      <a:pt x="154" y="114"/>
                    </a:lnTo>
                    <a:lnTo>
                      <a:pt x="162" y="110"/>
                    </a:lnTo>
                    <a:lnTo>
                      <a:pt x="171" y="108"/>
                    </a:lnTo>
                    <a:lnTo>
                      <a:pt x="179" y="104"/>
                    </a:lnTo>
                    <a:lnTo>
                      <a:pt x="190" y="102"/>
                    </a:lnTo>
                    <a:lnTo>
                      <a:pt x="198" y="98"/>
                    </a:lnTo>
                    <a:lnTo>
                      <a:pt x="209" y="96"/>
                    </a:lnTo>
                    <a:lnTo>
                      <a:pt x="219" y="93"/>
                    </a:lnTo>
                    <a:lnTo>
                      <a:pt x="230" y="91"/>
                    </a:lnTo>
                    <a:lnTo>
                      <a:pt x="240" y="87"/>
                    </a:lnTo>
                    <a:lnTo>
                      <a:pt x="249" y="85"/>
                    </a:lnTo>
                    <a:lnTo>
                      <a:pt x="259" y="81"/>
                    </a:lnTo>
                    <a:lnTo>
                      <a:pt x="270" y="79"/>
                    </a:lnTo>
                    <a:lnTo>
                      <a:pt x="282" y="77"/>
                    </a:lnTo>
                    <a:lnTo>
                      <a:pt x="293" y="74"/>
                    </a:lnTo>
                    <a:lnTo>
                      <a:pt x="303" y="72"/>
                    </a:lnTo>
                    <a:lnTo>
                      <a:pt x="314" y="70"/>
                    </a:lnTo>
                    <a:lnTo>
                      <a:pt x="323" y="68"/>
                    </a:lnTo>
                    <a:lnTo>
                      <a:pt x="333" y="66"/>
                    </a:lnTo>
                    <a:lnTo>
                      <a:pt x="344" y="64"/>
                    </a:lnTo>
                    <a:lnTo>
                      <a:pt x="354" y="62"/>
                    </a:lnTo>
                    <a:lnTo>
                      <a:pt x="363" y="60"/>
                    </a:lnTo>
                    <a:lnTo>
                      <a:pt x="373" y="60"/>
                    </a:lnTo>
                    <a:lnTo>
                      <a:pt x="382" y="58"/>
                    </a:lnTo>
                    <a:lnTo>
                      <a:pt x="394" y="58"/>
                    </a:lnTo>
                    <a:lnTo>
                      <a:pt x="401" y="57"/>
                    </a:lnTo>
                    <a:lnTo>
                      <a:pt x="409" y="55"/>
                    </a:lnTo>
                    <a:lnTo>
                      <a:pt x="417" y="53"/>
                    </a:lnTo>
                    <a:lnTo>
                      <a:pt x="426" y="53"/>
                    </a:lnTo>
                    <a:lnTo>
                      <a:pt x="439" y="51"/>
                    </a:lnTo>
                    <a:lnTo>
                      <a:pt x="451" y="51"/>
                    </a:lnTo>
                    <a:lnTo>
                      <a:pt x="460" y="49"/>
                    </a:lnTo>
                    <a:lnTo>
                      <a:pt x="470" y="49"/>
                    </a:lnTo>
                    <a:lnTo>
                      <a:pt x="472" y="49"/>
                    </a:lnTo>
                    <a:lnTo>
                      <a:pt x="476" y="49"/>
                    </a:lnTo>
                    <a:lnTo>
                      <a:pt x="470" y="0"/>
                    </a:lnTo>
                    <a:lnTo>
                      <a:pt x="183" y="24"/>
                    </a:lnTo>
                    <a:lnTo>
                      <a:pt x="0" y="70"/>
                    </a:lnTo>
                    <a:lnTo>
                      <a:pt x="33" y="163"/>
                    </a:lnTo>
                    <a:lnTo>
                      <a:pt x="33" y="163"/>
                    </a:lnTo>
                    <a:close/>
                  </a:path>
                </a:pathLst>
              </a:custGeom>
              <a:solidFill>
                <a:srgbClr val="FFE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9" name="Freeform 165"/>
              <p:cNvSpPr>
                <a:spLocks/>
              </p:cNvSpPr>
              <p:nvPr/>
            </p:nvSpPr>
            <p:spPr bwMode="auto">
              <a:xfrm>
                <a:off x="2191" y="3172"/>
                <a:ext cx="245" cy="54"/>
              </a:xfrm>
              <a:custGeom>
                <a:avLst/>
                <a:gdLst>
                  <a:gd name="T0" fmla="*/ 0 w 488"/>
                  <a:gd name="T1" fmla="*/ 54 h 109"/>
                  <a:gd name="T2" fmla="*/ 407 w 488"/>
                  <a:gd name="T3" fmla="*/ 0 h 109"/>
                  <a:gd name="T4" fmla="*/ 407 w 488"/>
                  <a:gd name="T5" fmla="*/ 0 h 109"/>
                  <a:gd name="T6" fmla="*/ 412 w 488"/>
                  <a:gd name="T7" fmla="*/ 0 h 109"/>
                  <a:gd name="T8" fmla="*/ 416 w 488"/>
                  <a:gd name="T9" fmla="*/ 0 h 109"/>
                  <a:gd name="T10" fmla="*/ 426 w 488"/>
                  <a:gd name="T11" fmla="*/ 0 h 109"/>
                  <a:gd name="T12" fmla="*/ 433 w 488"/>
                  <a:gd name="T13" fmla="*/ 0 h 109"/>
                  <a:gd name="T14" fmla="*/ 443 w 488"/>
                  <a:gd name="T15" fmla="*/ 4 h 109"/>
                  <a:gd name="T16" fmla="*/ 452 w 488"/>
                  <a:gd name="T17" fmla="*/ 8 h 109"/>
                  <a:gd name="T18" fmla="*/ 462 w 488"/>
                  <a:gd name="T19" fmla="*/ 12 h 109"/>
                  <a:gd name="T20" fmla="*/ 467 w 488"/>
                  <a:gd name="T21" fmla="*/ 16 h 109"/>
                  <a:gd name="T22" fmla="*/ 473 w 488"/>
                  <a:gd name="T23" fmla="*/ 21 h 109"/>
                  <a:gd name="T24" fmla="*/ 477 w 488"/>
                  <a:gd name="T25" fmla="*/ 27 h 109"/>
                  <a:gd name="T26" fmla="*/ 481 w 488"/>
                  <a:gd name="T27" fmla="*/ 33 h 109"/>
                  <a:gd name="T28" fmla="*/ 484 w 488"/>
                  <a:gd name="T29" fmla="*/ 42 h 109"/>
                  <a:gd name="T30" fmla="*/ 488 w 488"/>
                  <a:gd name="T31" fmla="*/ 46 h 109"/>
                  <a:gd name="T32" fmla="*/ 93 w 488"/>
                  <a:gd name="T33" fmla="*/ 109 h 109"/>
                  <a:gd name="T34" fmla="*/ 91 w 488"/>
                  <a:gd name="T35" fmla="*/ 105 h 109"/>
                  <a:gd name="T36" fmla="*/ 89 w 488"/>
                  <a:gd name="T37" fmla="*/ 97 h 109"/>
                  <a:gd name="T38" fmla="*/ 85 w 488"/>
                  <a:gd name="T39" fmla="*/ 92 h 109"/>
                  <a:gd name="T40" fmla="*/ 81 w 488"/>
                  <a:gd name="T41" fmla="*/ 88 h 109"/>
                  <a:gd name="T42" fmla="*/ 76 w 488"/>
                  <a:gd name="T43" fmla="*/ 80 h 109"/>
                  <a:gd name="T44" fmla="*/ 70 w 488"/>
                  <a:gd name="T45" fmla="*/ 76 h 109"/>
                  <a:gd name="T46" fmla="*/ 59 w 488"/>
                  <a:gd name="T47" fmla="*/ 73 h 109"/>
                  <a:gd name="T48" fmla="*/ 49 w 488"/>
                  <a:gd name="T49" fmla="*/ 67 h 109"/>
                  <a:gd name="T50" fmla="*/ 38 w 488"/>
                  <a:gd name="T51" fmla="*/ 63 h 109"/>
                  <a:gd name="T52" fmla="*/ 26 w 488"/>
                  <a:gd name="T53" fmla="*/ 59 h 109"/>
                  <a:gd name="T54" fmla="*/ 15 w 488"/>
                  <a:gd name="T55" fmla="*/ 55 h 109"/>
                  <a:gd name="T56" fmla="*/ 7 w 488"/>
                  <a:gd name="T57" fmla="*/ 54 h 109"/>
                  <a:gd name="T58" fmla="*/ 2 w 488"/>
                  <a:gd name="T59" fmla="*/ 54 h 109"/>
                  <a:gd name="T60" fmla="*/ 0 w 488"/>
                  <a:gd name="T61" fmla="*/ 54 h 109"/>
                  <a:gd name="T62" fmla="*/ 0 w 488"/>
                  <a:gd name="T63" fmla="*/ 5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8" h="109">
                    <a:moveTo>
                      <a:pt x="0" y="54"/>
                    </a:moveTo>
                    <a:lnTo>
                      <a:pt x="407" y="0"/>
                    </a:lnTo>
                    <a:lnTo>
                      <a:pt x="407" y="0"/>
                    </a:lnTo>
                    <a:lnTo>
                      <a:pt x="412" y="0"/>
                    </a:lnTo>
                    <a:lnTo>
                      <a:pt x="416" y="0"/>
                    </a:lnTo>
                    <a:lnTo>
                      <a:pt x="426" y="0"/>
                    </a:lnTo>
                    <a:lnTo>
                      <a:pt x="433" y="0"/>
                    </a:lnTo>
                    <a:lnTo>
                      <a:pt x="443" y="4"/>
                    </a:lnTo>
                    <a:lnTo>
                      <a:pt x="452" y="8"/>
                    </a:lnTo>
                    <a:lnTo>
                      <a:pt x="462" y="12"/>
                    </a:lnTo>
                    <a:lnTo>
                      <a:pt x="467" y="16"/>
                    </a:lnTo>
                    <a:lnTo>
                      <a:pt x="473" y="21"/>
                    </a:lnTo>
                    <a:lnTo>
                      <a:pt x="477" y="27"/>
                    </a:lnTo>
                    <a:lnTo>
                      <a:pt x="481" y="33"/>
                    </a:lnTo>
                    <a:lnTo>
                      <a:pt x="484" y="42"/>
                    </a:lnTo>
                    <a:lnTo>
                      <a:pt x="488" y="46"/>
                    </a:lnTo>
                    <a:lnTo>
                      <a:pt x="93" y="109"/>
                    </a:lnTo>
                    <a:lnTo>
                      <a:pt x="91" y="105"/>
                    </a:lnTo>
                    <a:lnTo>
                      <a:pt x="89" y="97"/>
                    </a:lnTo>
                    <a:lnTo>
                      <a:pt x="85" y="92"/>
                    </a:lnTo>
                    <a:lnTo>
                      <a:pt x="81" y="88"/>
                    </a:lnTo>
                    <a:lnTo>
                      <a:pt x="76" y="80"/>
                    </a:lnTo>
                    <a:lnTo>
                      <a:pt x="70" y="76"/>
                    </a:lnTo>
                    <a:lnTo>
                      <a:pt x="59" y="73"/>
                    </a:lnTo>
                    <a:lnTo>
                      <a:pt x="49" y="67"/>
                    </a:lnTo>
                    <a:lnTo>
                      <a:pt x="38" y="63"/>
                    </a:lnTo>
                    <a:lnTo>
                      <a:pt x="26" y="59"/>
                    </a:lnTo>
                    <a:lnTo>
                      <a:pt x="15" y="55"/>
                    </a:lnTo>
                    <a:lnTo>
                      <a:pt x="7" y="54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0" name="Freeform 166"/>
              <p:cNvSpPr>
                <a:spLocks/>
              </p:cNvSpPr>
              <p:nvPr/>
            </p:nvSpPr>
            <p:spPr bwMode="auto">
              <a:xfrm>
                <a:off x="2251" y="3205"/>
                <a:ext cx="378" cy="167"/>
              </a:xfrm>
              <a:custGeom>
                <a:avLst/>
                <a:gdLst>
                  <a:gd name="T0" fmla="*/ 0 w 755"/>
                  <a:gd name="T1" fmla="*/ 59 h 334"/>
                  <a:gd name="T2" fmla="*/ 375 w 755"/>
                  <a:gd name="T3" fmla="*/ 0 h 334"/>
                  <a:gd name="T4" fmla="*/ 755 w 755"/>
                  <a:gd name="T5" fmla="*/ 226 h 334"/>
                  <a:gd name="T6" fmla="*/ 286 w 755"/>
                  <a:gd name="T7" fmla="*/ 334 h 334"/>
                  <a:gd name="T8" fmla="*/ 0 w 755"/>
                  <a:gd name="T9" fmla="*/ 59 h 334"/>
                  <a:gd name="T10" fmla="*/ 0 w 755"/>
                  <a:gd name="T11" fmla="*/ 5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5" h="334">
                    <a:moveTo>
                      <a:pt x="0" y="59"/>
                    </a:moveTo>
                    <a:lnTo>
                      <a:pt x="375" y="0"/>
                    </a:lnTo>
                    <a:lnTo>
                      <a:pt x="755" y="226"/>
                    </a:lnTo>
                    <a:lnTo>
                      <a:pt x="286" y="334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739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1" name="Freeform 167"/>
              <p:cNvSpPr>
                <a:spLocks/>
              </p:cNvSpPr>
              <p:nvPr/>
            </p:nvSpPr>
            <p:spPr bwMode="auto">
              <a:xfrm>
                <a:off x="1969" y="3220"/>
                <a:ext cx="634" cy="226"/>
              </a:xfrm>
              <a:custGeom>
                <a:avLst/>
                <a:gdLst>
                  <a:gd name="T0" fmla="*/ 38 w 1268"/>
                  <a:gd name="T1" fmla="*/ 340 h 453"/>
                  <a:gd name="T2" fmla="*/ 66 w 1268"/>
                  <a:gd name="T3" fmla="*/ 302 h 453"/>
                  <a:gd name="T4" fmla="*/ 99 w 1268"/>
                  <a:gd name="T5" fmla="*/ 272 h 453"/>
                  <a:gd name="T6" fmla="*/ 129 w 1268"/>
                  <a:gd name="T7" fmla="*/ 255 h 453"/>
                  <a:gd name="T8" fmla="*/ 158 w 1268"/>
                  <a:gd name="T9" fmla="*/ 242 h 453"/>
                  <a:gd name="T10" fmla="*/ 194 w 1268"/>
                  <a:gd name="T11" fmla="*/ 234 h 453"/>
                  <a:gd name="T12" fmla="*/ 120 w 1268"/>
                  <a:gd name="T13" fmla="*/ 386 h 453"/>
                  <a:gd name="T14" fmla="*/ 133 w 1268"/>
                  <a:gd name="T15" fmla="*/ 363 h 453"/>
                  <a:gd name="T16" fmla="*/ 148 w 1268"/>
                  <a:gd name="T17" fmla="*/ 335 h 453"/>
                  <a:gd name="T18" fmla="*/ 171 w 1268"/>
                  <a:gd name="T19" fmla="*/ 299 h 453"/>
                  <a:gd name="T20" fmla="*/ 201 w 1268"/>
                  <a:gd name="T21" fmla="*/ 259 h 453"/>
                  <a:gd name="T22" fmla="*/ 232 w 1268"/>
                  <a:gd name="T23" fmla="*/ 217 h 453"/>
                  <a:gd name="T24" fmla="*/ 256 w 1268"/>
                  <a:gd name="T25" fmla="*/ 187 h 453"/>
                  <a:gd name="T26" fmla="*/ 275 w 1268"/>
                  <a:gd name="T27" fmla="*/ 175 h 453"/>
                  <a:gd name="T28" fmla="*/ 298 w 1268"/>
                  <a:gd name="T29" fmla="*/ 171 h 453"/>
                  <a:gd name="T30" fmla="*/ 333 w 1268"/>
                  <a:gd name="T31" fmla="*/ 164 h 453"/>
                  <a:gd name="T32" fmla="*/ 369 w 1268"/>
                  <a:gd name="T33" fmla="*/ 150 h 453"/>
                  <a:gd name="T34" fmla="*/ 401 w 1268"/>
                  <a:gd name="T35" fmla="*/ 128 h 453"/>
                  <a:gd name="T36" fmla="*/ 428 w 1268"/>
                  <a:gd name="T37" fmla="*/ 107 h 453"/>
                  <a:gd name="T38" fmla="*/ 452 w 1268"/>
                  <a:gd name="T39" fmla="*/ 80 h 453"/>
                  <a:gd name="T40" fmla="*/ 468 w 1268"/>
                  <a:gd name="T41" fmla="*/ 107 h 453"/>
                  <a:gd name="T42" fmla="*/ 509 w 1268"/>
                  <a:gd name="T43" fmla="*/ 152 h 453"/>
                  <a:gd name="T44" fmla="*/ 534 w 1268"/>
                  <a:gd name="T45" fmla="*/ 169 h 453"/>
                  <a:gd name="T46" fmla="*/ 564 w 1268"/>
                  <a:gd name="T47" fmla="*/ 181 h 453"/>
                  <a:gd name="T48" fmla="*/ 595 w 1268"/>
                  <a:gd name="T49" fmla="*/ 190 h 453"/>
                  <a:gd name="T50" fmla="*/ 618 w 1268"/>
                  <a:gd name="T51" fmla="*/ 209 h 453"/>
                  <a:gd name="T52" fmla="*/ 652 w 1268"/>
                  <a:gd name="T53" fmla="*/ 244 h 453"/>
                  <a:gd name="T54" fmla="*/ 694 w 1268"/>
                  <a:gd name="T55" fmla="*/ 287 h 453"/>
                  <a:gd name="T56" fmla="*/ 737 w 1268"/>
                  <a:gd name="T57" fmla="*/ 337 h 453"/>
                  <a:gd name="T58" fmla="*/ 779 w 1268"/>
                  <a:gd name="T59" fmla="*/ 384 h 453"/>
                  <a:gd name="T60" fmla="*/ 812 w 1268"/>
                  <a:gd name="T61" fmla="*/ 424 h 453"/>
                  <a:gd name="T62" fmla="*/ 834 w 1268"/>
                  <a:gd name="T63" fmla="*/ 453 h 453"/>
                  <a:gd name="T64" fmla="*/ 855 w 1268"/>
                  <a:gd name="T65" fmla="*/ 363 h 453"/>
                  <a:gd name="T66" fmla="*/ 895 w 1268"/>
                  <a:gd name="T67" fmla="*/ 350 h 453"/>
                  <a:gd name="T68" fmla="*/ 929 w 1268"/>
                  <a:gd name="T69" fmla="*/ 340 h 453"/>
                  <a:gd name="T70" fmla="*/ 962 w 1268"/>
                  <a:gd name="T71" fmla="*/ 333 h 453"/>
                  <a:gd name="T72" fmla="*/ 1002 w 1268"/>
                  <a:gd name="T73" fmla="*/ 325 h 453"/>
                  <a:gd name="T74" fmla="*/ 1042 w 1268"/>
                  <a:gd name="T75" fmla="*/ 318 h 453"/>
                  <a:gd name="T76" fmla="*/ 1087 w 1268"/>
                  <a:gd name="T77" fmla="*/ 310 h 453"/>
                  <a:gd name="T78" fmla="*/ 1127 w 1268"/>
                  <a:gd name="T79" fmla="*/ 304 h 453"/>
                  <a:gd name="T80" fmla="*/ 1169 w 1268"/>
                  <a:gd name="T81" fmla="*/ 299 h 453"/>
                  <a:gd name="T82" fmla="*/ 1205 w 1268"/>
                  <a:gd name="T83" fmla="*/ 297 h 453"/>
                  <a:gd name="T84" fmla="*/ 1236 w 1268"/>
                  <a:gd name="T85" fmla="*/ 293 h 453"/>
                  <a:gd name="T86" fmla="*/ 1266 w 1268"/>
                  <a:gd name="T87" fmla="*/ 291 h 453"/>
                  <a:gd name="T88" fmla="*/ 1262 w 1268"/>
                  <a:gd name="T89" fmla="*/ 245 h 453"/>
                  <a:gd name="T90" fmla="*/ 1226 w 1268"/>
                  <a:gd name="T91" fmla="*/ 253 h 453"/>
                  <a:gd name="T92" fmla="*/ 1199 w 1268"/>
                  <a:gd name="T93" fmla="*/ 261 h 453"/>
                  <a:gd name="T94" fmla="*/ 1167 w 1268"/>
                  <a:gd name="T95" fmla="*/ 266 h 453"/>
                  <a:gd name="T96" fmla="*/ 1131 w 1268"/>
                  <a:gd name="T97" fmla="*/ 274 h 453"/>
                  <a:gd name="T98" fmla="*/ 1091 w 1268"/>
                  <a:gd name="T99" fmla="*/ 282 h 453"/>
                  <a:gd name="T100" fmla="*/ 1053 w 1268"/>
                  <a:gd name="T101" fmla="*/ 291 h 453"/>
                  <a:gd name="T102" fmla="*/ 1015 w 1268"/>
                  <a:gd name="T103" fmla="*/ 297 h 453"/>
                  <a:gd name="T104" fmla="*/ 977 w 1268"/>
                  <a:gd name="T105" fmla="*/ 304 h 453"/>
                  <a:gd name="T106" fmla="*/ 945 w 1268"/>
                  <a:gd name="T107" fmla="*/ 312 h 453"/>
                  <a:gd name="T108" fmla="*/ 914 w 1268"/>
                  <a:gd name="T109" fmla="*/ 320 h 453"/>
                  <a:gd name="T110" fmla="*/ 888 w 1268"/>
                  <a:gd name="T111" fmla="*/ 325 h 453"/>
                  <a:gd name="T112" fmla="*/ 855 w 1268"/>
                  <a:gd name="T113" fmla="*/ 333 h 453"/>
                  <a:gd name="T114" fmla="*/ 388 w 1268"/>
                  <a:gd name="T115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68" h="453">
                    <a:moveTo>
                      <a:pt x="388" y="0"/>
                    </a:moveTo>
                    <a:lnTo>
                      <a:pt x="0" y="257"/>
                    </a:lnTo>
                    <a:lnTo>
                      <a:pt x="38" y="342"/>
                    </a:lnTo>
                    <a:lnTo>
                      <a:pt x="38" y="340"/>
                    </a:lnTo>
                    <a:lnTo>
                      <a:pt x="42" y="333"/>
                    </a:lnTo>
                    <a:lnTo>
                      <a:pt x="47" y="325"/>
                    </a:lnTo>
                    <a:lnTo>
                      <a:pt x="57" y="314"/>
                    </a:lnTo>
                    <a:lnTo>
                      <a:pt x="66" y="302"/>
                    </a:lnTo>
                    <a:lnTo>
                      <a:pt x="78" y="289"/>
                    </a:lnTo>
                    <a:lnTo>
                      <a:pt x="83" y="283"/>
                    </a:lnTo>
                    <a:lnTo>
                      <a:pt x="91" y="278"/>
                    </a:lnTo>
                    <a:lnTo>
                      <a:pt x="99" y="272"/>
                    </a:lnTo>
                    <a:lnTo>
                      <a:pt x="106" y="268"/>
                    </a:lnTo>
                    <a:lnTo>
                      <a:pt x="114" y="263"/>
                    </a:lnTo>
                    <a:lnTo>
                      <a:pt x="122" y="259"/>
                    </a:lnTo>
                    <a:lnTo>
                      <a:pt x="129" y="255"/>
                    </a:lnTo>
                    <a:lnTo>
                      <a:pt x="137" y="251"/>
                    </a:lnTo>
                    <a:lnTo>
                      <a:pt x="142" y="247"/>
                    </a:lnTo>
                    <a:lnTo>
                      <a:pt x="150" y="244"/>
                    </a:lnTo>
                    <a:lnTo>
                      <a:pt x="158" y="242"/>
                    </a:lnTo>
                    <a:lnTo>
                      <a:pt x="165" y="240"/>
                    </a:lnTo>
                    <a:lnTo>
                      <a:pt x="177" y="236"/>
                    </a:lnTo>
                    <a:lnTo>
                      <a:pt x="186" y="236"/>
                    </a:lnTo>
                    <a:lnTo>
                      <a:pt x="194" y="234"/>
                    </a:lnTo>
                    <a:lnTo>
                      <a:pt x="196" y="234"/>
                    </a:lnTo>
                    <a:lnTo>
                      <a:pt x="141" y="285"/>
                    </a:lnTo>
                    <a:lnTo>
                      <a:pt x="99" y="367"/>
                    </a:lnTo>
                    <a:lnTo>
                      <a:pt x="120" y="386"/>
                    </a:lnTo>
                    <a:lnTo>
                      <a:pt x="120" y="384"/>
                    </a:lnTo>
                    <a:lnTo>
                      <a:pt x="122" y="380"/>
                    </a:lnTo>
                    <a:lnTo>
                      <a:pt x="125" y="371"/>
                    </a:lnTo>
                    <a:lnTo>
                      <a:pt x="133" y="363"/>
                    </a:lnTo>
                    <a:lnTo>
                      <a:pt x="135" y="356"/>
                    </a:lnTo>
                    <a:lnTo>
                      <a:pt x="139" y="348"/>
                    </a:lnTo>
                    <a:lnTo>
                      <a:pt x="142" y="340"/>
                    </a:lnTo>
                    <a:lnTo>
                      <a:pt x="148" y="335"/>
                    </a:lnTo>
                    <a:lnTo>
                      <a:pt x="152" y="325"/>
                    </a:lnTo>
                    <a:lnTo>
                      <a:pt x="158" y="318"/>
                    </a:lnTo>
                    <a:lnTo>
                      <a:pt x="163" y="308"/>
                    </a:lnTo>
                    <a:lnTo>
                      <a:pt x="171" y="299"/>
                    </a:lnTo>
                    <a:lnTo>
                      <a:pt x="179" y="289"/>
                    </a:lnTo>
                    <a:lnTo>
                      <a:pt x="186" y="278"/>
                    </a:lnTo>
                    <a:lnTo>
                      <a:pt x="194" y="268"/>
                    </a:lnTo>
                    <a:lnTo>
                      <a:pt x="201" y="259"/>
                    </a:lnTo>
                    <a:lnTo>
                      <a:pt x="207" y="247"/>
                    </a:lnTo>
                    <a:lnTo>
                      <a:pt x="215" y="236"/>
                    </a:lnTo>
                    <a:lnTo>
                      <a:pt x="222" y="226"/>
                    </a:lnTo>
                    <a:lnTo>
                      <a:pt x="232" y="217"/>
                    </a:lnTo>
                    <a:lnTo>
                      <a:pt x="237" y="207"/>
                    </a:lnTo>
                    <a:lnTo>
                      <a:pt x="245" y="200"/>
                    </a:lnTo>
                    <a:lnTo>
                      <a:pt x="249" y="192"/>
                    </a:lnTo>
                    <a:lnTo>
                      <a:pt x="256" y="187"/>
                    </a:lnTo>
                    <a:lnTo>
                      <a:pt x="262" y="179"/>
                    </a:lnTo>
                    <a:lnTo>
                      <a:pt x="266" y="175"/>
                    </a:lnTo>
                    <a:lnTo>
                      <a:pt x="268" y="175"/>
                    </a:lnTo>
                    <a:lnTo>
                      <a:pt x="275" y="175"/>
                    </a:lnTo>
                    <a:lnTo>
                      <a:pt x="279" y="173"/>
                    </a:lnTo>
                    <a:lnTo>
                      <a:pt x="285" y="171"/>
                    </a:lnTo>
                    <a:lnTo>
                      <a:pt x="291" y="171"/>
                    </a:lnTo>
                    <a:lnTo>
                      <a:pt x="298" y="171"/>
                    </a:lnTo>
                    <a:lnTo>
                      <a:pt x="306" y="168"/>
                    </a:lnTo>
                    <a:lnTo>
                      <a:pt x="314" y="168"/>
                    </a:lnTo>
                    <a:lnTo>
                      <a:pt x="323" y="164"/>
                    </a:lnTo>
                    <a:lnTo>
                      <a:pt x="333" y="164"/>
                    </a:lnTo>
                    <a:lnTo>
                      <a:pt x="340" y="160"/>
                    </a:lnTo>
                    <a:lnTo>
                      <a:pt x="352" y="156"/>
                    </a:lnTo>
                    <a:lnTo>
                      <a:pt x="359" y="152"/>
                    </a:lnTo>
                    <a:lnTo>
                      <a:pt x="369" y="150"/>
                    </a:lnTo>
                    <a:lnTo>
                      <a:pt x="376" y="145"/>
                    </a:lnTo>
                    <a:lnTo>
                      <a:pt x="384" y="139"/>
                    </a:lnTo>
                    <a:lnTo>
                      <a:pt x="391" y="133"/>
                    </a:lnTo>
                    <a:lnTo>
                      <a:pt x="401" y="128"/>
                    </a:lnTo>
                    <a:lnTo>
                      <a:pt x="407" y="122"/>
                    </a:lnTo>
                    <a:lnTo>
                      <a:pt x="414" y="116"/>
                    </a:lnTo>
                    <a:lnTo>
                      <a:pt x="422" y="110"/>
                    </a:lnTo>
                    <a:lnTo>
                      <a:pt x="428" y="107"/>
                    </a:lnTo>
                    <a:lnTo>
                      <a:pt x="437" y="95"/>
                    </a:lnTo>
                    <a:lnTo>
                      <a:pt x="445" y="88"/>
                    </a:lnTo>
                    <a:lnTo>
                      <a:pt x="450" y="82"/>
                    </a:lnTo>
                    <a:lnTo>
                      <a:pt x="452" y="80"/>
                    </a:lnTo>
                    <a:lnTo>
                      <a:pt x="452" y="82"/>
                    </a:lnTo>
                    <a:lnTo>
                      <a:pt x="456" y="88"/>
                    </a:lnTo>
                    <a:lnTo>
                      <a:pt x="460" y="95"/>
                    </a:lnTo>
                    <a:lnTo>
                      <a:pt x="468" y="107"/>
                    </a:lnTo>
                    <a:lnTo>
                      <a:pt x="475" y="118"/>
                    </a:lnTo>
                    <a:lnTo>
                      <a:pt x="485" y="130"/>
                    </a:lnTo>
                    <a:lnTo>
                      <a:pt x="494" y="141"/>
                    </a:lnTo>
                    <a:lnTo>
                      <a:pt x="509" y="152"/>
                    </a:lnTo>
                    <a:lnTo>
                      <a:pt x="513" y="156"/>
                    </a:lnTo>
                    <a:lnTo>
                      <a:pt x="521" y="162"/>
                    </a:lnTo>
                    <a:lnTo>
                      <a:pt x="526" y="166"/>
                    </a:lnTo>
                    <a:lnTo>
                      <a:pt x="534" y="169"/>
                    </a:lnTo>
                    <a:lnTo>
                      <a:pt x="542" y="171"/>
                    </a:lnTo>
                    <a:lnTo>
                      <a:pt x="549" y="175"/>
                    </a:lnTo>
                    <a:lnTo>
                      <a:pt x="557" y="179"/>
                    </a:lnTo>
                    <a:lnTo>
                      <a:pt x="564" y="181"/>
                    </a:lnTo>
                    <a:lnTo>
                      <a:pt x="576" y="183"/>
                    </a:lnTo>
                    <a:lnTo>
                      <a:pt x="585" y="187"/>
                    </a:lnTo>
                    <a:lnTo>
                      <a:pt x="591" y="188"/>
                    </a:lnTo>
                    <a:lnTo>
                      <a:pt x="595" y="190"/>
                    </a:lnTo>
                    <a:lnTo>
                      <a:pt x="599" y="190"/>
                    </a:lnTo>
                    <a:lnTo>
                      <a:pt x="606" y="198"/>
                    </a:lnTo>
                    <a:lnTo>
                      <a:pt x="610" y="202"/>
                    </a:lnTo>
                    <a:lnTo>
                      <a:pt x="618" y="209"/>
                    </a:lnTo>
                    <a:lnTo>
                      <a:pt x="625" y="217"/>
                    </a:lnTo>
                    <a:lnTo>
                      <a:pt x="633" y="226"/>
                    </a:lnTo>
                    <a:lnTo>
                      <a:pt x="640" y="234"/>
                    </a:lnTo>
                    <a:lnTo>
                      <a:pt x="652" y="244"/>
                    </a:lnTo>
                    <a:lnTo>
                      <a:pt x="660" y="255"/>
                    </a:lnTo>
                    <a:lnTo>
                      <a:pt x="671" y="266"/>
                    </a:lnTo>
                    <a:lnTo>
                      <a:pt x="682" y="276"/>
                    </a:lnTo>
                    <a:lnTo>
                      <a:pt x="694" y="287"/>
                    </a:lnTo>
                    <a:lnTo>
                      <a:pt x="705" y="299"/>
                    </a:lnTo>
                    <a:lnTo>
                      <a:pt x="717" y="312"/>
                    </a:lnTo>
                    <a:lnTo>
                      <a:pt x="726" y="323"/>
                    </a:lnTo>
                    <a:lnTo>
                      <a:pt x="737" y="337"/>
                    </a:lnTo>
                    <a:lnTo>
                      <a:pt x="749" y="348"/>
                    </a:lnTo>
                    <a:lnTo>
                      <a:pt x="760" y="361"/>
                    </a:lnTo>
                    <a:lnTo>
                      <a:pt x="768" y="373"/>
                    </a:lnTo>
                    <a:lnTo>
                      <a:pt x="779" y="384"/>
                    </a:lnTo>
                    <a:lnTo>
                      <a:pt x="787" y="396"/>
                    </a:lnTo>
                    <a:lnTo>
                      <a:pt x="798" y="407"/>
                    </a:lnTo>
                    <a:lnTo>
                      <a:pt x="804" y="416"/>
                    </a:lnTo>
                    <a:lnTo>
                      <a:pt x="812" y="424"/>
                    </a:lnTo>
                    <a:lnTo>
                      <a:pt x="817" y="432"/>
                    </a:lnTo>
                    <a:lnTo>
                      <a:pt x="823" y="439"/>
                    </a:lnTo>
                    <a:lnTo>
                      <a:pt x="831" y="449"/>
                    </a:lnTo>
                    <a:lnTo>
                      <a:pt x="834" y="453"/>
                    </a:lnTo>
                    <a:lnTo>
                      <a:pt x="840" y="371"/>
                    </a:lnTo>
                    <a:lnTo>
                      <a:pt x="842" y="369"/>
                    </a:lnTo>
                    <a:lnTo>
                      <a:pt x="850" y="367"/>
                    </a:lnTo>
                    <a:lnTo>
                      <a:pt x="855" y="363"/>
                    </a:lnTo>
                    <a:lnTo>
                      <a:pt x="865" y="359"/>
                    </a:lnTo>
                    <a:lnTo>
                      <a:pt x="872" y="358"/>
                    </a:lnTo>
                    <a:lnTo>
                      <a:pt x="884" y="356"/>
                    </a:lnTo>
                    <a:lnTo>
                      <a:pt x="895" y="350"/>
                    </a:lnTo>
                    <a:lnTo>
                      <a:pt x="909" y="346"/>
                    </a:lnTo>
                    <a:lnTo>
                      <a:pt x="914" y="344"/>
                    </a:lnTo>
                    <a:lnTo>
                      <a:pt x="922" y="342"/>
                    </a:lnTo>
                    <a:lnTo>
                      <a:pt x="929" y="340"/>
                    </a:lnTo>
                    <a:lnTo>
                      <a:pt x="939" y="339"/>
                    </a:lnTo>
                    <a:lnTo>
                      <a:pt x="947" y="337"/>
                    </a:lnTo>
                    <a:lnTo>
                      <a:pt x="954" y="335"/>
                    </a:lnTo>
                    <a:lnTo>
                      <a:pt x="962" y="333"/>
                    </a:lnTo>
                    <a:lnTo>
                      <a:pt x="973" y="331"/>
                    </a:lnTo>
                    <a:lnTo>
                      <a:pt x="981" y="329"/>
                    </a:lnTo>
                    <a:lnTo>
                      <a:pt x="992" y="327"/>
                    </a:lnTo>
                    <a:lnTo>
                      <a:pt x="1002" y="325"/>
                    </a:lnTo>
                    <a:lnTo>
                      <a:pt x="1013" y="323"/>
                    </a:lnTo>
                    <a:lnTo>
                      <a:pt x="1023" y="321"/>
                    </a:lnTo>
                    <a:lnTo>
                      <a:pt x="1032" y="320"/>
                    </a:lnTo>
                    <a:lnTo>
                      <a:pt x="1042" y="318"/>
                    </a:lnTo>
                    <a:lnTo>
                      <a:pt x="1053" y="316"/>
                    </a:lnTo>
                    <a:lnTo>
                      <a:pt x="1064" y="314"/>
                    </a:lnTo>
                    <a:lnTo>
                      <a:pt x="1076" y="312"/>
                    </a:lnTo>
                    <a:lnTo>
                      <a:pt x="1087" y="310"/>
                    </a:lnTo>
                    <a:lnTo>
                      <a:pt x="1099" y="310"/>
                    </a:lnTo>
                    <a:lnTo>
                      <a:pt x="1108" y="306"/>
                    </a:lnTo>
                    <a:lnTo>
                      <a:pt x="1118" y="306"/>
                    </a:lnTo>
                    <a:lnTo>
                      <a:pt x="1127" y="304"/>
                    </a:lnTo>
                    <a:lnTo>
                      <a:pt x="1139" y="304"/>
                    </a:lnTo>
                    <a:lnTo>
                      <a:pt x="1150" y="302"/>
                    </a:lnTo>
                    <a:lnTo>
                      <a:pt x="1159" y="301"/>
                    </a:lnTo>
                    <a:lnTo>
                      <a:pt x="1169" y="299"/>
                    </a:lnTo>
                    <a:lnTo>
                      <a:pt x="1180" y="299"/>
                    </a:lnTo>
                    <a:lnTo>
                      <a:pt x="1188" y="299"/>
                    </a:lnTo>
                    <a:lnTo>
                      <a:pt x="1198" y="297"/>
                    </a:lnTo>
                    <a:lnTo>
                      <a:pt x="1205" y="297"/>
                    </a:lnTo>
                    <a:lnTo>
                      <a:pt x="1215" y="297"/>
                    </a:lnTo>
                    <a:lnTo>
                      <a:pt x="1222" y="295"/>
                    </a:lnTo>
                    <a:lnTo>
                      <a:pt x="1230" y="293"/>
                    </a:lnTo>
                    <a:lnTo>
                      <a:pt x="1236" y="293"/>
                    </a:lnTo>
                    <a:lnTo>
                      <a:pt x="1243" y="293"/>
                    </a:lnTo>
                    <a:lnTo>
                      <a:pt x="1253" y="291"/>
                    </a:lnTo>
                    <a:lnTo>
                      <a:pt x="1260" y="291"/>
                    </a:lnTo>
                    <a:lnTo>
                      <a:pt x="1266" y="291"/>
                    </a:lnTo>
                    <a:lnTo>
                      <a:pt x="1268" y="291"/>
                    </a:lnTo>
                    <a:lnTo>
                      <a:pt x="1268" y="245"/>
                    </a:lnTo>
                    <a:lnTo>
                      <a:pt x="1266" y="245"/>
                    </a:lnTo>
                    <a:lnTo>
                      <a:pt x="1262" y="245"/>
                    </a:lnTo>
                    <a:lnTo>
                      <a:pt x="1256" y="247"/>
                    </a:lnTo>
                    <a:lnTo>
                      <a:pt x="1249" y="249"/>
                    </a:lnTo>
                    <a:lnTo>
                      <a:pt x="1237" y="251"/>
                    </a:lnTo>
                    <a:lnTo>
                      <a:pt x="1226" y="253"/>
                    </a:lnTo>
                    <a:lnTo>
                      <a:pt x="1220" y="255"/>
                    </a:lnTo>
                    <a:lnTo>
                      <a:pt x="1215" y="257"/>
                    </a:lnTo>
                    <a:lnTo>
                      <a:pt x="1207" y="259"/>
                    </a:lnTo>
                    <a:lnTo>
                      <a:pt x="1199" y="261"/>
                    </a:lnTo>
                    <a:lnTo>
                      <a:pt x="1192" y="261"/>
                    </a:lnTo>
                    <a:lnTo>
                      <a:pt x="1184" y="263"/>
                    </a:lnTo>
                    <a:lnTo>
                      <a:pt x="1175" y="264"/>
                    </a:lnTo>
                    <a:lnTo>
                      <a:pt x="1167" y="266"/>
                    </a:lnTo>
                    <a:lnTo>
                      <a:pt x="1158" y="268"/>
                    </a:lnTo>
                    <a:lnTo>
                      <a:pt x="1148" y="270"/>
                    </a:lnTo>
                    <a:lnTo>
                      <a:pt x="1139" y="272"/>
                    </a:lnTo>
                    <a:lnTo>
                      <a:pt x="1131" y="274"/>
                    </a:lnTo>
                    <a:lnTo>
                      <a:pt x="1120" y="276"/>
                    </a:lnTo>
                    <a:lnTo>
                      <a:pt x="1110" y="278"/>
                    </a:lnTo>
                    <a:lnTo>
                      <a:pt x="1101" y="280"/>
                    </a:lnTo>
                    <a:lnTo>
                      <a:pt x="1091" y="282"/>
                    </a:lnTo>
                    <a:lnTo>
                      <a:pt x="1082" y="283"/>
                    </a:lnTo>
                    <a:lnTo>
                      <a:pt x="1072" y="285"/>
                    </a:lnTo>
                    <a:lnTo>
                      <a:pt x="1063" y="289"/>
                    </a:lnTo>
                    <a:lnTo>
                      <a:pt x="1053" y="291"/>
                    </a:lnTo>
                    <a:lnTo>
                      <a:pt x="1042" y="291"/>
                    </a:lnTo>
                    <a:lnTo>
                      <a:pt x="1034" y="293"/>
                    </a:lnTo>
                    <a:lnTo>
                      <a:pt x="1023" y="295"/>
                    </a:lnTo>
                    <a:lnTo>
                      <a:pt x="1015" y="297"/>
                    </a:lnTo>
                    <a:lnTo>
                      <a:pt x="1004" y="299"/>
                    </a:lnTo>
                    <a:lnTo>
                      <a:pt x="996" y="301"/>
                    </a:lnTo>
                    <a:lnTo>
                      <a:pt x="985" y="302"/>
                    </a:lnTo>
                    <a:lnTo>
                      <a:pt x="977" y="304"/>
                    </a:lnTo>
                    <a:lnTo>
                      <a:pt x="967" y="306"/>
                    </a:lnTo>
                    <a:lnTo>
                      <a:pt x="960" y="308"/>
                    </a:lnTo>
                    <a:lnTo>
                      <a:pt x="952" y="310"/>
                    </a:lnTo>
                    <a:lnTo>
                      <a:pt x="945" y="312"/>
                    </a:lnTo>
                    <a:lnTo>
                      <a:pt x="935" y="314"/>
                    </a:lnTo>
                    <a:lnTo>
                      <a:pt x="928" y="316"/>
                    </a:lnTo>
                    <a:lnTo>
                      <a:pt x="920" y="318"/>
                    </a:lnTo>
                    <a:lnTo>
                      <a:pt x="914" y="320"/>
                    </a:lnTo>
                    <a:lnTo>
                      <a:pt x="907" y="320"/>
                    </a:lnTo>
                    <a:lnTo>
                      <a:pt x="899" y="323"/>
                    </a:lnTo>
                    <a:lnTo>
                      <a:pt x="891" y="323"/>
                    </a:lnTo>
                    <a:lnTo>
                      <a:pt x="888" y="325"/>
                    </a:lnTo>
                    <a:lnTo>
                      <a:pt x="876" y="327"/>
                    </a:lnTo>
                    <a:lnTo>
                      <a:pt x="869" y="331"/>
                    </a:lnTo>
                    <a:lnTo>
                      <a:pt x="859" y="331"/>
                    </a:lnTo>
                    <a:lnTo>
                      <a:pt x="855" y="333"/>
                    </a:lnTo>
                    <a:lnTo>
                      <a:pt x="852" y="333"/>
                    </a:lnTo>
                    <a:lnTo>
                      <a:pt x="852" y="335"/>
                    </a:lnTo>
                    <a:lnTo>
                      <a:pt x="502" y="21"/>
                    </a:lnTo>
                    <a:lnTo>
                      <a:pt x="388" y="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2" name="Freeform 168"/>
              <p:cNvSpPr>
                <a:spLocks/>
              </p:cNvSpPr>
              <p:nvPr/>
            </p:nvSpPr>
            <p:spPr bwMode="auto">
              <a:xfrm>
                <a:off x="2142" y="3207"/>
                <a:ext cx="80" cy="33"/>
              </a:xfrm>
              <a:custGeom>
                <a:avLst/>
                <a:gdLst>
                  <a:gd name="T0" fmla="*/ 0 w 160"/>
                  <a:gd name="T1" fmla="*/ 51 h 66"/>
                  <a:gd name="T2" fmla="*/ 0 w 160"/>
                  <a:gd name="T3" fmla="*/ 49 h 66"/>
                  <a:gd name="T4" fmla="*/ 4 w 160"/>
                  <a:gd name="T5" fmla="*/ 45 h 66"/>
                  <a:gd name="T6" fmla="*/ 6 w 160"/>
                  <a:gd name="T7" fmla="*/ 40 h 66"/>
                  <a:gd name="T8" fmla="*/ 11 w 160"/>
                  <a:gd name="T9" fmla="*/ 32 h 66"/>
                  <a:gd name="T10" fmla="*/ 15 w 160"/>
                  <a:gd name="T11" fmla="*/ 24 h 66"/>
                  <a:gd name="T12" fmla="*/ 25 w 160"/>
                  <a:gd name="T13" fmla="*/ 17 h 66"/>
                  <a:gd name="T14" fmla="*/ 32 w 160"/>
                  <a:gd name="T15" fmla="*/ 9 h 66"/>
                  <a:gd name="T16" fmla="*/ 44 w 160"/>
                  <a:gd name="T17" fmla="*/ 5 h 66"/>
                  <a:gd name="T18" fmla="*/ 53 w 160"/>
                  <a:gd name="T19" fmla="*/ 2 h 66"/>
                  <a:gd name="T20" fmla="*/ 66 w 160"/>
                  <a:gd name="T21" fmla="*/ 2 h 66"/>
                  <a:gd name="T22" fmla="*/ 72 w 160"/>
                  <a:gd name="T23" fmla="*/ 0 h 66"/>
                  <a:gd name="T24" fmla="*/ 80 w 160"/>
                  <a:gd name="T25" fmla="*/ 0 h 66"/>
                  <a:gd name="T26" fmla="*/ 87 w 160"/>
                  <a:gd name="T27" fmla="*/ 2 h 66"/>
                  <a:gd name="T28" fmla="*/ 95 w 160"/>
                  <a:gd name="T29" fmla="*/ 2 h 66"/>
                  <a:gd name="T30" fmla="*/ 106 w 160"/>
                  <a:gd name="T31" fmla="*/ 3 h 66"/>
                  <a:gd name="T32" fmla="*/ 118 w 160"/>
                  <a:gd name="T33" fmla="*/ 7 h 66"/>
                  <a:gd name="T34" fmla="*/ 129 w 160"/>
                  <a:gd name="T35" fmla="*/ 13 h 66"/>
                  <a:gd name="T36" fmla="*/ 137 w 160"/>
                  <a:gd name="T37" fmla="*/ 17 h 66"/>
                  <a:gd name="T38" fmla="*/ 148 w 160"/>
                  <a:gd name="T39" fmla="*/ 26 h 66"/>
                  <a:gd name="T40" fmla="*/ 156 w 160"/>
                  <a:gd name="T41" fmla="*/ 38 h 66"/>
                  <a:gd name="T42" fmla="*/ 158 w 160"/>
                  <a:gd name="T43" fmla="*/ 47 h 66"/>
                  <a:gd name="T44" fmla="*/ 160 w 160"/>
                  <a:gd name="T45" fmla="*/ 51 h 66"/>
                  <a:gd name="T46" fmla="*/ 158 w 160"/>
                  <a:gd name="T47" fmla="*/ 51 h 66"/>
                  <a:gd name="T48" fmla="*/ 152 w 160"/>
                  <a:gd name="T49" fmla="*/ 53 h 66"/>
                  <a:gd name="T50" fmla="*/ 144 w 160"/>
                  <a:gd name="T51" fmla="*/ 55 h 66"/>
                  <a:gd name="T52" fmla="*/ 135 w 160"/>
                  <a:gd name="T53" fmla="*/ 59 h 66"/>
                  <a:gd name="T54" fmla="*/ 122 w 160"/>
                  <a:gd name="T55" fmla="*/ 60 h 66"/>
                  <a:gd name="T56" fmla="*/ 110 w 160"/>
                  <a:gd name="T57" fmla="*/ 62 h 66"/>
                  <a:gd name="T58" fmla="*/ 97 w 160"/>
                  <a:gd name="T59" fmla="*/ 64 h 66"/>
                  <a:gd name="T60" fmla="*/ 83 w 160"/>
                  <a:gd name="T61" fmla="*/ 66 h 66"/>
                  <a:gd name="T62" fmla="*/ 76 w 160"/>
                  <a:gd name="T63" fmla="*/ 64 h 66"/>
                  <a:gd name="T64" fmla="*/ 68 w 160"/>
                  <a:gd name="T65" fmla="*/ 62 h 66"/>
                  <a:gd name="T66" fmla="*/ 61 w 160"/>
                  <a:gd name="T67" fmla="*/ 62 h 66"/>
                  <a:gd name="T68" fmla="*/ 53 w 160"/>
                  <a:gd name="T69" fmla="*/ 62 h 66"/>
                  <a:gd name="T70" fmla="*/ 45 w 160"/>
                  <a:gd name="T71" fmla="*/ 59 h 66"/>
                  <a:gd name="T72" fmla="*/ 40 w 160"/>
                  <a:gd name="T73" fmla="*/ 59 h 66"/>
                  <a:gd name="T74" fmla="*/ 32 w 160"/>
                  <a:gd name="T75" fmla="*/ 57 h 66"/>
                  <a:gd name="T76" fmla="*/ 26 w 160"/>
                  <a:gd name="T77" fmla="*/ 57 h 66"/>
                  <a:gd name="T78" fmla="*/ 15 w 160"/>
                  <a:gd name="T79" fmla="*/ 55 h 66"/>
                  <a:gd name="T80" fmla="*/ 7 w 160"/>
                  <a:gd name="T81" fmla="*/ 53 h 66"/>
                  <a:gd name="T82" fmla="*/ 2 w 160"/>
                  <a:gd name="T83" fmla="*/ 51 h 66"/>
                  <a:gd name="T84" fmla="*/ 0 w 160"/>
                  <a:gd name="T85" fmla="*/ 51 h 66"/>
                  <a:gd name="T86" fmla="*/ 0 w 160"/>
                  <a:gd name="T87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0" h="66">
                    <a:moveTo>
                      <a:pt x="0" y="51"/>
                    </a:moveTo>
                    <a:lnTo>
                      <a:pt x="0" y="49"/>
                    </a:lnTo>
                    <a:lnTo>
                      <a:pt x="4" y="45"/>
                    </a:lnTo>
                    <a:lnTo>
                      <a:pt x="6" y="40"/>
                    </a:lnTo>
                    <a:lnTo>
                      <a:pt x="11" y="32"/>
                    </a:lnTo>
                    <a:lnTo>
                      <a:pt x="15" y="24"/>
                    </a:lnTo>
                    <a:lnTo>
                      <a:pt x="25" y="17"/>
                    </a:lnTo>
                    <a:lnTo>
                      <a:pt x="32" y="9"/>
                    </a:lnTo>
                    <a:lnTo>
                      <a:pt x="44" y="5"/>
                    </a:lnTo>
                    <a:lnTo>
                      <a:pt x="53" y="2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7" y="2"/>
                    </a:lnTo>
                    <a:lnTo>
                      <a:pt x="95" y="2"/>
                    </a:lnTo>
                    <a:lnTo>
                      <a:pt x="106" y="3"/>
                    </a:lnTo>
                    <a:lnTo>
                      <a:pt x="118" y="7"/>
                    </a:lnTo>
                    <a:lnTo>
                      <a:pt x="129" y="13"/>
                    </a:lnTo>
                    <a:lnTo>
                      <a:pt x="137" y="17"/>
                    </a:lnTo>
                    <a:lnTo>
                      <a:pt x="148" y="26"/>
                    </a:lnTo>
                    <a:lnTo>
                      <a:pt x="156" y="38"/>
                    </a:lnTo>
                    <a:lnTo>
                      <a:pt x="158" y="47"/>
                    </a:lnTo>
                    <a:lnTo>
                      <a:pt x="160" y="51"/>
                    </a:lnTo>
                    <a:lnTo>
                      <a:pt x="158" y="51"/>
                    </a:lnTo>
                    <a:lnTo>
                      <a:pt x="152" y="53"/>
                    </a:lnTo>
                    <a:lnTo>
                      <a:pt x="144" y="55"/>
                    </a:lnTo>
                    <a:lnTo>
                      <a:pt x="135" y="59"/>
                    </a:lnTo>
                    <a:lnTo>
                      <a:pt x="122" y="60"/>
                    </a:lnTo>
                    <a:lnTo>
                      <a:pt x="110" y="62"/>
                    </a:lnTo>
                    <a:lnTo>
                      <a:pt x="97" y="64"/>
                    </a:lnTo>
                    <a:lnTo>
                      <a:pt x="83" y="66"/>
                    </a:lnTo>
                    <a:lnTo>
                      <a:pt x="76" y="64"/>
                    </a:lnTo>
                    <a:lnTo>
                      <a:pt x="68" y="62"/>
                    </a:lnTo>
                    <a:lnTo>
                      <a:pt x="61" y="62"/>
                    </a:lnTo>
                    <a:lnTo>
                      <a:pt x="53" y="62"/>
                    </a:lnTo>
                    <a:lnTo>
                      <a:pt x="45" y="59"/>
                    </a:lnTo>
                    <a:lnTo>
                      <a:pt x="40" y="59"/>
                    </a:lnTo>
                    <a:lnTo>
                      <a:pt x="32" y="57"/>
                    </a:lnTo>
                    <a:lnTo>
                      <a:pt x="26" y="57"/>
                    </a:lnTo>
                    <a:lnTo>
                      <a:pt x="15" y="55"/>
                    </a:lnTo>
                    <a:lnTo>
                      <a:pt x="7" y="53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5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3" name="Freeform 169"/>
              <p:cNvSpPr>
                <a:spLocks/>
              </p:cNvSpPr>
              <p:nvPr/>
            </p:nvSpPr>
            <p:spPr bwMode="auto">
              <a:xfrm>
                <a:off x="2070" y="3385"/>
                <a:ext cx="235" cy="50"/>
              </a:xfrm>
              <a:custGeom>
                <a:avLst/>
                <a:gdLst>
                  <a:gd name="T0" fmla="*/ 21 w 472"/>
                  <a:gd name="T1" fmla="*/ 0 h 101"/>
                  <a:gd name="T2" fmla="*/ 295 w 472"/>
                  <a:gd name="T3" fmla="*/ 6 h 101"/>
                  <a:gd name="T4" fmla="*/ 360 w 472"/>
                  <a:gd name="T5" fmla="*/ 19 h 101"/>
                  <a:gd name="T6" fmla="*/ 472 w 472"/>
                  <a:gd name="T7" fmla="*/ 101 h 101"/>
                  <a:gd name="T8" fmla="*/ 40 w 472"/>
                  <a:gd name="T9" fmla="*/ 95 h 101"/>
                  <a:gd name="T10" fmla="*/ 35 w 472"/>
                  <a:gd name="T11" fmla="*/ 91 h 101"/>
                  <a:gd name="T12" fmla="*/ 23 w 472"/>
                  <a:gd name="T13" fmla="*/ 86 h 101"/>
                  <a:gd name="T14" fmla="*/ 16 w 472"/>
                  <a:gd name="T15" fmla="*/ 80 h 101"/>
                  <a:gd name="T16" fmla="*/ 10 w 472"/>
                  <a:gd name="T17" fmla="*/ 72 h 101"/>
                  <a:gd name="T18" fmla="*/ 4 w 472"/>
                  <a:gd name="T19" fmla="*/ 65 h 101"/>
                  <a:gd name="T20" fmla="*/ 2 w 472"/>
                  <a:gd name="T21" fmla="*/ 57 h 101"/>
                  <a:gd name="T22" fmla="*/ 0 w 472"/>
                  <a:gd name="T23" fmla="*/ 48 h 101"/>
                  <a:gd name="T24" fmla="*/ 0 w 472"/>
                  <a:gd name="T25" fmla="*/ 38 h 101"/>
                  <a:gd name="T26" fmla="*/ 2 w 472"/>
                  <a:gd name="T27" fmla="*/ 27 h 101"/>
                  <a:gd name="T28" fmla="*/ 8 w 472"/>
                  <a:gd name="T29" fmla="*/ 19 h 101"/>
                  <a:gd name="T30" fmla="*/ 12 w 472"/>
                  <a:gd name="T31" fmla="*/ 10 h 101"/>
                  <a:gd name="T32" fmla="*/ 17 w 472"/>
                  <a:gd name="T33" fmla="*/ 4 h 101"/>
                  <a:gd name="T34" fmla="*/ 19 w 472"/>
                  <a:gd name="T35" fmla="*/ 0 h 101"/>
                  <a:gd name="T36" fmla="*/ 21 w 472"/>
                  <a:gd name="T37" fmla="*/ 0 h 101"/>
                  <a:gd name="T38" fmla="*/ 21 w 472"/>
                  <a:gd name="T3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2" h="101">
                    <a:moveTo>
                      <a:pt x="21" y="0"/>
                    </a:moveTo>
                    <a:lnTo>
                      <a:pt x="295" y="6"/>
                    </a:lnTo>
                    <a:lnTo>
                      <a:pt x="360" y="19"/>
                    </a:lnTo>
                    <a:lnTo>
                      <a:pt x="472" y="101"/>
                    </a:lnTo>
                    <a:lnTo>
                      <a:pt x="40" y="95"/>
                    </a:lnTo>
                    <a:lnTo>
                      <a:pt x="35" y="91"/>
                    </a:lnTo>
                    <a:lnTo>
                      <a:pt x="23" y="86"/>
                    </a:lnTo>
                    <a:lnTo>
                      <a:pt x="16" y="80"/>
                    </a:lnTo>
                    <a:lnTo>
                      <a:pt x="10" y="72"/>
                    </a:lnTo>
                    <a:lnTo>
                      <a:pt x="4" y="65"/>
                    </a:lnTo>
                    <a:lnTo>
                      <a:pt x="2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2" y="27"/>
                    </a:lnTo>
                    <a:lnTo>
                      <a:pt x="8" y="19"/>
                    </a:lnTo>
                    <a:lnTo>
                      <a:pt x="12" y="10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4" name="Freeform 170"/>
              <p:cNvSpPr>
                <a:spLocks/>
              </p:cNvSpPr>
              <p:nvPr/>
            </p:nvSpPr>
            <p:spPr bwMode="auto">
              <a:xfrm>
                <a:off x="2099" y="3315"/>
                <a:ext cx="91" cy="61"/>
              </a:xfrm>
              <a:custGeom>
                <a:avLst/>
                <a:gdLst>
                  <a:gd name="T0" fmla="*/ 31 w 183"/>
                  <a:gd name="T1" fmla="*/ 116 h 122"/>
                  <a:gd name="T2" fmla="*/ 183 w 183"/>
                  <a:gd name="T3" fmla="*/ 122 h 122"/>
                  <a:gd name="T4" fmla="*/ 141 w 183"/>
                  <a:gd name="T5" fmla="*/ 52 h 122"/>
                  <a:gd name="T6" fmla="*/ 101 w 183"/>
                  <a:gd name="T7" fmla="*/ 0 h 122"/>
                  <a:gd name="T8" fmla="*/ 0 w 183"/>
                  <a:gd name="T9" fmla="*/ 65 h 122"/>
                  <a:gd name="T10" fmla="*/ 31 w 183"/>
                  <a:gd name="T11" fmla="*/ 116 h 122"/>
                  <a:gd name="T12" fmla="*/ 31 w 183"/>
                  <a:gd name="T13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122">
                    <a:moveTo>
                      <a:pt x="31" y="116"/>
                    </a:moveTo>
                    <a:lnTo>
                      <a:pt x="183" y="122"/>
                    </a:lnTo>
                    <a:lnTo>
                      <a:pt x="141" y="52"/>
                    </a:lnTo>
                    <a:lnTo>
                      <a:pt x="101" y="0"/>
                    </a:lnTo>
                    <a:lnTo>
                      <a:pt x="0" y="65"/>
                    </a:lnTo>
                    <a:lnTo>
                      <a:pt x="31" y="116"/>
                    </a:lnTo>
                    <a:lnTo>
                      <a:pt x="31" y="116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5" name="Freeform 171"/>
              <p:cNvSpPr>
                <a:spLocks/>
              </p:cNvSpPr>
              <p:nvPr/>
            </p:nvSpPr>
            <p:spPr bwMode="auto">
              <a:xfrm>
                <a:off x="2126" y="3452"/>
                <a:ext cx="189" cy="66"/>
              </a:xfrm>
              <a:custGeom>
                <a:avLst/>
                <a:gdLst>
                  <a:gd name="T0" fmla="*/ 0 w 378"/>
                  <a:gd name="T1" fmla="*/ 0 h 131"/>
                  <a:gd name="T2" fmla="*/ 359 w 378"/>
                  <a:gd name="T3" fmla="*/ 17 h 131"/>
                  <a:gd name="T4" fmla="*/ 361 w 378"/>
                  <a:gd name="T5" fmla="*/ 21 h 131"/>
                  <a:gd name="T6" fmla="*/ 366 w 378"/>
                  <a:gd name="T7" fmla="*/ 30 h 131"/>
                  <a:gd name="T8" fmla="*/ 370 w 378"/>
                  <a:gd name="T9" fmla="*/ 36 h 131"/>
                  <a:gd name="T10" fmla="*/ 374 w 378"/>
                  <a:gd name="T11" fmla="*/ 44 h 131"/>
                  <a:gd name="T12" fmla="*/ 376 w 378"/>
                  <a:gd name="T13" fmla="*/ 51 h 131"/>
                  <a:gd name="T14" fmla="*/ 378 w 378"/>
                  <a:gd name="T15" fmla="*/ 63 h 131"/>
                  <a:gd name="T16" fmla="*/ 378 w 378"/>
                  <a:gd name="T17" fmla="*/ 70 h 131"/>
                  <a:gd name="T18" fmla="*/ 376 w 378"/>
                  <a:gd name="T19" fmla="*/ 80 h 131"/>
                  <a:gd name="T20" fmla="*/ 374 w 378"/>
                  <a:gd name="T21" fmla="*/ 89 h 131"/>
                  <a:gd name="T22" fmla="*/ 374 w 378"/>
                  <a:gd name="T23" fmla="*/ 99 h 131"/>
                  <a:gd name="T24" fmla="*/ 370 w 378"/>
                  <a:gd name="T25" fmla="*/ 106 h 131"/>
                  <a:gd name="T26" fmla="*/ 370 w 378"/>
                  <a:gd name="T27" fmla="*/ 112 h 131"/>
                  <a:gd name="T28" fmla="*/ 370 w 378"/>
                  <a:gd name="T29" fmla="*/ 116 h 131"/>
                  <a:gd name="T30" fmla="*/ 370 w 378"/>
                  <a:gd name="T31" fmla="*/ 118 h 131"/>
                  <a:gd name="T32" fmla="*/ 330 w 378"/>
                  <a:gd name="T33" fmla="*/ 131 h 131"/>
                  <a:gd name="T34" fmla="*/ 0 w 378"/>
                  <a:gd name="T35" fmla="*/ 114 h 131"/>
                  <a:gd name="T36" fmla="*/ 0 w 378"/>
                  <a:gd name="T37" fmla="*/ 110 h 131"/>
                  <a:gd name="T38" fmla="*/ 0 w 378"/>
                  <a:gd name="T39" fmla="*/ 108 h 131"/>
                  <a:gd name="T40" fmla="*/ 1 w 378"/>
                  <a:gd name="T41" fmla="*/ 103 h 131"/>
                  <a:gd name="T42" fmla="*/ 5 w 378"/>
                  <a:gd name="T43" fmla="*/ 97 h 131"/>
                  <a:gd name="T44" fmla="*/ 7 w 378"/>
                  <a:gd name="T45" fmla="*/ 87 h 131"/>
                  <a:gd name="T46" fmla="*/ 11 w 378"/>
                  <a:gd name="T47" fmla="*/ 80 h 131"/>
                  <a:gd name="T48" fmla="*/ 13 w 378"/>
                  <a:gd name="T49" fmla="*/ 68 h 131"/>
                  <a:gd name="T50" fmla="*/ 15 w 378"/>
                  <a:gd name="T51" fmla="*/ 59 h 131"/>
                  <a:gd name="T52" fmla="*/ 15 w 378"/>
                  <a:gd name="T53" fmla="*/ 48 h 131"/>
                  <a:gd name="T54" fmla="*/ 11 w 378"/>
                  <a:gd name="T55" fmla="*/ 36 h 131"/>
                  <a:gd name="T56" fmla="*/ 9 w 378"/>
                  <a:gd name="T57" fmla="*/ 25 h 131"/>
                  <a:gd name="T58" fmla="*/ 7 w 378"/>
                  <a:gd name="T59" fmla="*/ 17 h 131"/>
                  <a:gd name="T60" fmla="*/ 3 w 378"/>
                  <a:gd name="T61" fmla="*/ 10 h 131"/>
                  <a:gd name="T62" fmla="*/ 0 w 378"/>
                  <a:gd name="T63" fmla="*/ 4 h 131"/>
                  <a:gd name="T64" fmla="*/ 0 w 378"/>
                  <a:gd name="T65" fmla="*/ 0 h 131"/>
                  <a:gd name="T66" fmla="*/ 0 w 378"/>
                  <a:gd name="T6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131">
                    <a:moveTo>
                      <a:pt x="0" y="0"/>
                    </a:moveTo>
                    <a:lnTo>
                      <a:pt x="359" y="17"/>
                    </a:lnTo>
                    <a:lnTo>
                      <a:pt x="361" y="21"/>
                    </a:lnTo>
                    <a:lnTo>
                      <a:pt x="366" y="30"/>
                    </a:lnTo>
                    <a:lnTo>
                      <a:pt x="370" y="36"/>
                    </a:lnTo>
                    <a:lnTo>
                      <a:pt x="374" y="44"/>
                    </a:lnTo>
                    <a:lnTo>
                      <a:pt x="376" y="51"/>
                    </a:lnTo>
                    <a:lnTo>
                      <a:pt x="378" y="63"/>
                    </a:lnTo>
                    <a:lnTo>
                      <a:pt x="378" y="70"/>
                    </a:lnTo>
                    <a:lnTo>
                      <a:pt x="376" y="80"/>
                    </a:lnTo>
                    <a:lnTo>
                      <a:pt x="374" y="89"/>
                    </a:lnTo>
                    <a:lnTo>
                      <a:pt x="374" y="99"/>
                    </a:lnTo>
                    <a:lnTo>
                      <a:pt x="370" y="106"/>
                    </a:lnTo>
                    <a:lnTo>
                      <a:pt x="370" y="112"/>
                    </a:lnTo>
                    <a:lnTo>
                      <a:pt x="370" y="116"/>
                    </a:lnTo>
                    <a:lnTo>
                      <a:pt x="370" y="118"/>
                    </a:lnTo>
                    <a:lnTo>
                      <a:pt x="330" y="131"/>
                    </a:lnTo>
                    <a:lnTo>
                      <a:pt x="0" y="114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1" y="103"/>
                    </a:lnTo>
                    <a:lnTo>
                      <a:pt x="5" y="97"/>
                    </a:lnTo>
                    <a:lnTo>
                      <a:pt x="7" y="87"/>
                    </a:lnTo>
                    <a:lnTo>
                      <a:pt x="11" y="80"/>
                    </a:lnTo>
                    <a:lnTo>
                      <a:pt x="13" y="68"/>
                    </a:lnTo>
                    <a:lnTo>
                      <a:pt x="15" y="59"/>
                    </a:lnTo>
                    <a:lnTo>
                      <a:pt x="15" y="48"/>
                    </a:lnTo>
                    <a:lnTo>
                      <a:pt x="11" y="36"/>
                    </a:lnTo>
                    <a:lnTo>
                      <a:pt x="9" y="25"/>
                    </a:lnTo>
                    <a:lnTo>
                      <a:pt x="7" y="17"/>
                    </a:lnTo>
                    <a:lnTo>
                      <a:pt x="3" y="1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6" name="Freeform 172"/>
              <p:cNvSpPr>
                <a:spLocks/>
              </p:cNvSpPr>
              <p:nvPr/>
            </p:nvSpPr>
            <p:spPr bwMode="auto">
              <a:xfrm>
                <a:off x="2018" y="3515"/>
                <a:ext cx="544" cy="96"/>
              </a:xfrm>
              <a:custGeom>
                <a:avLst/>
                <a:gdLst>
                  <a:gd name="T0" fmla="*/ 61 w 1087"/>
                  <a:gd name="T1" fmla="*/ 101 h 192"/>
                  <a:gd name="T2" fmla="*/ 99 w 1087"/>
                  <a:gd name="T3" fmla="*/ 50 h 192"/>
                  <a:gd name="T4" fmla="*/ 108 w 1087"/>
                  <a:gd name="T5" fmla="*/ 48 h 192"/>
                  <a:gd name="T6" fmla="*/ 119 w 1087"/>
                  <a:gd name="T7" fmla="*/ 46 h 192"/>
                  <a:gd name="T8" fmla="*/ 135 w 1087"/>
                  <a:gd name="T9" fmla="*/ 42 h 192"/>
                  <a:gd name="T10" fmla="*/ 150 w 1087"/>
                  <a:gd name="T11" fmla="*/ 38 h 192"/>
                  <a:gd name="T12" fmla="*/ 171 w 1087"/>
                  <a:gd name="T13" fmla="*/ 35 h 192"/>
                  <a:gd name="T14" fmla="*/ 194 w 1087"/>
                  <a:gd name="T15" fmla="*/ 33 h 192"/>
                  <a:gd name="T16" fmla="*/ 216 w 1087"/>
                  <a:gd name="T17" fmla="*/ 29 h 192"/>
                  <a:gd name="T18" fmla="*/ 239 w 1087"/>
                  <a:gd name="T19" fmla="*/ 25 h 192"/>
                  <a:gd name="T20" fmla="*/ 264 w 1087"/>
                  <a:gd name="T21" fmla="*/ 21 h 192"/>
                  <a:gd name="T22" fmla="*/ 289 w 1087"/>
                  <a:gd name="T23" fmla="*/ 18 h 192"/>
                  <a:gd name="T24" fmla="*/ 315 w 1087"/>
                  <a:gd name="T25" fmla="*/ 14 h 192"/>
                  <a:gd name="T26" fmla="*/ 338 w 1087"/>
                  <a:gd name="T27" fmla="*/ 12 h 192"/>
                  <a:gd name="T28" fmla="*/ 363 w 1087"/>
                  <a:gd name="T29" fmla="*/ 10 h 192"/>
                  <a:gd name="T30" fmla="*/ 386 w 1087"/>
                  <a:gd name="T31" fmla="*/ 8 h 192"/>
                  <a:gd name="T32" fmla="*/ 407 w 1087"/>
                  <a:gd name="T33" fmla="*/ 8 h 192"/>
                  <a:gd name="T34" fmla="*/ 426 w 1087"/>
                  <a:gd name="T35" fmla="*/ 8 h 192"/>
                  <a:gd name="T36" fmla="*/ 443 w 1087"/>
                  <a:gd name="T37" fmla="*/ 8 h 192"/>
                  <a:gd name="T38" fmla="*/ 458 w 1087"/>
                  <a:gd name="T39" fmla="*/ 10 h 192"/>
                  <a:gd name="T40" fmla="*/ 477 w 1087"/>
                  <a:gd name="T41" fmla="*/ 12 h 192"/>
                  <a:gd name="T42" fmla="*/ 496 w 1087"/>
                  <a:gd name="T43" fmla="*/ 16 h 192"/>
                  <a:gd name="T44" fmla="*/ 515 w 1087"/>
                  <a:gd name="T45" fmla="*/ 23 h 192"/>
                  <a:gd name="T46" fmla="*/ 526 w 1087"/>
                  <a:gd name="T47" fmla="*/ 31 h 192"/>
                  <a:gd name="T48" fmla="*/ 530 w 1087"/>
                  <a:gd name="T49" fmla="*/ 31 h 192"/>
                  <a:gd name="T50" fmla="*/ 547 w 1087"/>
                  <a:gd name="T51" fmla="*/ 23 h 192"/>
                  <a:gd name="T52" fmla="*/ 566 w 1087"/>
                  <a:gd name="T53" fmla="*/ 18 h 192"/>
                  <a:gd name="T54" fmla="*/ 583 w 1087"/>
                  <a:gd name="T55" fmla="*/ 12 h 192"/>
                  <a:gd name="T56" fmla="*/ 597 w 1087"/>
                  <a:gd name="T57" fmla="*/ 8 h 192"/>
                  <a:gd name="T58" fmla="*/ 612 w 1087"/>
                  <a:gd name="T59" fmla="*/ 6 h 192"/>
                  <a:gd name="T60" fmla="*/ 627 w 1087"/>
                  <a:gd name="T61" fmla="*/ 4 h 192"/>
                  <a:gd name="T62" fmla="*/ 642 w 1087"/>
                  <a:gd name="T63" fmla="*/ 2 h 192"/>
                  <a:gd name="T64" fmla="*/ 659 w 1087"/>
                  <a:gd name="T65" fmla="*/ 0 h 192"/>
                  <a:gd name="T66" fmla="*/ 676 w 1087"/>
                  <a:gd name="T67" fmla="*/ 0 h 192"/>
                  <a:gd name="T68" fmla="*/ 695 w 1087"/>
                  <a:gd name="T69" fmla="*/ 0 h 192"/>
                  <a:gd name="T70" fmla="*/ 713 w 1087"/>
                  <a:gd name="T71" fmla="*/ 2 h 192"/>
                  <a:gd name="T72" fmla="*/ 732 w 1087"/>
                  <a:gd name="T73" fmla="*/ 4 h 192"/>
                  <a:gd name="T74" fmla="*/ 751 w 1087"/>
                  <a:gd name="T75" fmla="*/ 6 h 192"/>
                  <a:gd name="T76" fmla="*/ 772 w 1087"/>
                  <a:gd name="T77" fmla="*/ 10 h 192"/>
                  <a:gd name="T78" fmla="*/ 792 w 1087"/>
                  <a:gd name="T79" fmla="*/ 16 h 192"/>
                  <a:gd name="T80" fmla="*/ 811 w 1087"/>
                  <a:gd name="T81" fmla="*/ 19 h 192"/>
                  <a:gd name="T82" fmla="*/ 830 w 1087"/>
                  <a:gd name="T83" fmla="*/ 27 h 192"/>
                  <a:gd name="T84" fmla="*/ 849 w 1087"/>
                  <a:gd name="T85" fmla="*/ 31 h 192"/>
                  <a:gd name="T86" fmla="*/ 868 w 1087"/>
                  <a:gd name="T87" fmla="*/ 38 h 192"/>
                  <a:gd name="T88" fmla="*/ 884 w 1087"/>
                  <a:gd name="T89" fmla="*/ 42 h 192"/>
                  <a:gd name="T90" fmla="*/ 899 w 1087"/>
                  <a:gd name="T91" fmla="*/ 48 h 192"/>
                  <a:gd name="T92" fmla="*/ 912 w 1087"/>
                  <a:gd name="T93" fmla="*/ 54 h 192"/>
                  <a:gd name="T94" fmla="*/ 927 w 1087"/>
                  <a:gd name="T95" fmla="*/ 57 h 192"/>
                  <a:gd name="T96" fmla="*/ 941 w 1087"/>
                  <a:gd name="T97" fmla="*/ 65 h 192"/>
                  <a:gd name="T98" fmla="*/ 1030 w 1087"/>
                  <a:gd name="T99" fmla="*/ 95 h 192"/>
                  <a:gd name="T100" fmla="*/ 0 w 1087"/>
                  <a:gd name="T101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87" h="192">
                    <a:moveTo>
                      <a:pt x="0" y="133"/>
                    </a:moveTo>
                    <a:lnTo>
                      <a:pt x="61" y="101"/>
                    </a:lnTo>
                    <a:lnTo>
                      <a:pt x="97" y="52"/>
                    </a:lnTo>
                    <a:lnTo>
                      <a:pt x="99" y="50"/>
                    </a:lnTo>
                    <a:lnTo>
                      <a:pt x="104" y="50"/>
                    </a:lnTo>
                    <a:lnTo>
                      <a:pt x="108" y="48"/>
                    </a:lnTo>
                    <a:lnTo>
                      <a:pt x="114" y="46"/>
                    </a:lnTo>
                    <a:lnTo>
                      <a:pt x="119" y="46"/>
                    </a:lnTo>
                    <a:lnTo>
                      <a:pt x="127" y="46"/>
                    </a:lnTo>
                    <a:lnTo>
                      <a:pt x="135" y="42"/>
                    </a:lnTo>
                    <a:lnTo>
                      <a:pt x="142" y="42"/>
                    </a:lnTo>
                    <a:lnTo>
                      <a:pt x="150" y="38"/>
                    </a:lnTo>
                    <a:lnTo>
                      <a:pt x="161" y="38"/>
                    </a:lnTo>
                    <a:lnTo>
                      <a:pt x="171" y="35"/>
                    </a:lnTo>
                    <a:lnTo>
                      <a:pt x="182" y="35"/>
                    </a:lnTo>
                    <a:lnTo>
                      <a:pt x="194" y="33"/>
                    </a:lnTo>
                    <a:lnTo>
                      <a:pt x="205" y="31"/>
                    </a:lnTo>
                    <a:lnTo>
                      <a:pt x="216" y="29"/>
                    </a:lnTo>
                    <a:lnTo>
                      <a:pt x="228" y="27"/>
                    </a:lnTo>
                    <a:lnTo>
                      <a:pt x="239" y="25"/>
                    </a:lnTo>
                    <a:lnTo>
                      <a:pt x="253" y="23"/>
                    </a:lnTo>
                    <a:lnTo>
                      <a:pt x="264" y="21"/>
                    </a:lnTo>
                    <a:lnTo>
                      <a:pt x="277" y="19"/>
                    </a:lnTo>
                    <a:lnTo>
                      <a:pt x="289" y="18"/>
                    </a:lnTo>
                    <a:lnTo>
                      <a:pt x="304" y="16"/>
                    </a:lnTo>
                    <a:lnTo>
                      <a:pt x="315" y="14"/>
                    </a:lnTo>
                    <a:lnTo>
                      <a:pt x="327" y="12"/>
                    </a:lnTo>
                    <a:lnTo>
                      <a:pt x="338" y="12"/>
                    </a:lnTo>
                    <a:lnTo>
                      <a:pt x="351" y="12"/>
                    </a:lnTo>
                    <a:lnTo>
                      <a:pt x="363" y="10"/>
                    </a:lnTo>
                    <a:lnTo>
                      <a:pt x="374" y="8"/>
                    </a:lnTo>
                    <a:lnTo>
                      <a:pt x="386" y="8"/>
                    </a:lnTo>
                    <a:lnTo>
                      <a:pt x="397" y="8"/>
                    </a:lnTo>
                    <a:lnTo>
                      <a:pt x="407" y="8"/>
                    </a:lnTo>
                    <a:lnTo>
                      <a:pt x="416" y="8"/>
                    </a:lnTo>
                    <a:lnTo>
                      <a:pt x="426" y="8"/>
                    </a:lnTo>
                    <a:lnTo>
                      <a:pt x="435" y="8"/>
                    </a:lnTo>
                    <a:lnTo>
                      <a:pt x="443" y="8"/>
                    </a:lnTo>
                    <a:lnTo>
                      <a:pt x="450" y="8"/>
                    </a:lnTo>
                    <a:lnTo>
                      <a:pt x="458" y="10"/>
                    </a:lnTo>
                    <a:lnTo>
                      <a:pt x="465" y="12"/>
                    </a:lnTo>
                    <a:lnTo>
                      <a:pt x="477" y="12"/>
                    </a:lnTo>
                    <a:lnTo>
                      <a:pt x="488" y="16"/>
                    </a:lnTo>
                    <a:lnTo>
                      <a:pt x="496" y="16"/>
                    </a:lnTo>
                    <a:lnTo>
                      <a:pt x="505" y="19"/>
                    </a:lnTo>
                    <a:lnTo>
                      <a:pt x="515" y="23"/>
                    </a:lnTo>
                    <a:lnTo>
                      <a:pt x="522" y="29"/>
                    </a:lnTo>
                    <a:lnTo>
                      <a:pt x="526" y="31"/>
                    </a:lnTo>
                    <a:lnTo>
                      <a:pt x="528" y="35"/>
                    </a:lnTo>
                    <a:lnTo>
                      <a:pt x="530" y="31"/>
                    </a:lnTo>
                    <a:lnTo>
                      <a:pt x="541" y="27"/>
                    </a:lnTo>
                    <a:lnTo>
                      <a:pt x="547" y="23"/>
                    </a:lnTo>
                    <a:lnTo>
                      <a:pt x="555" y="21"/>
                    </a:lnTo>
                    <a:lnTo>
                      <a:pt x="566" y="18"/>
                    </a:lnTo>
                    <a:lnTo>
                      <a:pt x="578" y="16"/>
                    </a:lnTo>
                    <a:lnTo>
                      <a:pt x="583" y="12"/>
                    </a:lnTo>
                    <a:lnTo>
                      <a:pt x="589" y="12"/>
                    </a:lnTo>
                    <a:lnTo>
                      <a:pt x="597" y="8"/>
                    </a:lnTo>
                    <a:lnTo>
                      <a:pt x="604" y="8"/>
                    </a:lnTo>
                    <a:lnTo>
                      <a:pt x="612" y="6"/>
                    </a:lnTo>
                    <a:lnTo>
                      <a:pt x="619" y="4"/>
                    </a:lnTo>
                    <a:lnTo>
                      <a:pt x="627" y="4"/>
                    </a:lnTo>
                    <a:lnTo>
                      <a:pt x="635" y="4"/>
                    </a:lnTo>
                    <a:lnTo>
                      <a:pt x="642" y="2"/>
                    </a:lnTo>
                    <a:lnTo>
                      <a:pt x="650" y="0"/>
                    </a:lnTo>
                    <a:lnTo>
                      <a:pt x="659" y="0"/>
                    </a:lnTo>
                    <a:lnTo>
                      <a:pt x="669" y="0"/>
                    </a:lnTo>
                    <a:lnTo>
                      <a:pt x="676" y="0"/>
                    </a:lnTo>
                    <a:lnTo>
                      <a:pt x="688" y="0"/>
                    </a:lnTo>
                    <a:lnTo>
                      <a:pt x="695" y="0"/>
                    </a:lnTo>
                    <a:lnTo>
                      <a:pt x="705" y="2"/>
                    </a:lnTo>
                    <a:lnTo>
                      <a:pt x="713" y="2"/>
                    </a:lnTo>
                    <a:lnTo>
                      <a:pt x="724" y="2"/>
                    </a:lnTo>
                    <a:lnTo>
                      <a:pt x="732" y="4"/>
                    </a:lnTo>
                    <a:lnTo>
                      <a:pt x="743" y="6"/>
                    </a:lnTo>
                    <a:lnTo>
                      <a:pt x="751" y="6"/>
                    </a:lnTo>
                    <a:lnTo>
                      <a:pt x="762" y="8"/>
                    </a:lnTo>
                    <a:lnTo>
                      <a:pt x="772" y="10"/>
                    </a:lnTo>
                    <a:lnTo>
                      <a:pt x="783" y="14"/>
                    </a:lnTo>
                    <a:lnTo>
                      <a:pt x="792" y="16"/>
                    </a:lnTo>
                    <a:lnTo>
                      <a:pt x="802" y="18"/>
                    </a:lnTo>
                    <a:lnTo>
                      <a:pt x="811" y="19"/>
                    </a:lnTo>
                    <a:lnTo>
                      <a:pt x="823" y="23"/>
                    </a:lnTo>
                    <a:lnTo>
                      <a:pt x="830" y="27"/>
                    </a:lnTo>
                    <a:lnTo>
                      <a:pt x="842" y="29"/>
                    </a:lnTo>
                    <a:lnTo>
                      <a:pt x="849" y="31"/>
                    </a:lnTo>
                    <a:lnTo>
                      <a:pt x="861" y="35"/>
                    </a:lnTo>
                    <a:lnTo>
                      <a:pt x="868" y="38"/>
                    </a:lnTo>
                    <a:lnTo>
                      <a:pt x="876" y="40"/>
                    </a:lnTo>
                    <a:lnTo>
                      <a:pt x="884" y="42"/>
                    </a:lnTo>
                    <a:lnTo>
                      <a:pt x="893" y="46"/>
                    </a:lnTo>
                    <a:lnTo>
                      <a:pt x="899" y="48"/>
                    </a:lnTo>
                    <a:lnTo>
                      <a:pt x="906" y="50"/>
                    </a:lnTo>
                    <a:lnTo>
                      <a:pt x="912" y="54"/>
                    </a:lnTo>
                    <a:lnTo>
                      <a:pt x="920" y="56"/>
                    </a:lnTo>
                    <a:lnTo>
                      <a:pt x="927" y="57"/>
                    </a:lnTo>
                    <a:lnTo>
                      <a:pt x="937" y="61"/>
                    </a:lnTo>
                    <a:lnTo>
                      <a:pt x="941" y="65"/>
                    </a:lnTo>
                    <a:lnTo>
                      <a:pt x="943" y="65"/>
                    </a:lnTo>
                    <a:lnTo>
                      <a:pt x="1030" y="95"/>
                    </a:lnTo>
                    <a:lnTo>
                      <a:pt x="1087" y="192"/>
                    </a:lnTo>
                    <a:lnTo>
                      <a:pt x="0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7" name="Freeform 173"/>
              <p:cNvSpPr>
                <a:spLocks/>
              </p:cNvSpPr>
              <p:nvPr/>
            </p:nvSpPr>
            <p:spPr bwMode="auto">
              <a:xfrm>
                <a:off x="2522" y="3524"/>
                <a:ext cx="167" cy="54"/>
              </a:xfrm>
              <a:custGeom>
                <a:avLst/>
                <a:gdLst>
                  <a:gd name="T0" fmla="*/ 0 w 335"/>
                  <a:gd name="T1" fmla="*/ 76 h 109"/>
                  <a:gd name="T2" fmla="*/ 10 w 335"/>
                  <a:gd name="T3" fmla="*/ 76 h 109"/>
                  <a:gd name="T4" fmla="*/ 21 w 335"/>
                  <a:gd name="T5" fmla="*/ 76 h 109"/>
                  <a:gd name="T6" fmla="*/ 36 w 335"/>
                  <a:gd name="T7" fmla="*/ 73 h 109"/>
                  <a:gd name="T8" fmla="*/ 55 w 335"/>
                  <a:gd name="T9" fmla="*/ 71 h 109"/>
                  <a:gd name="T10" fmla="*/ 71 w 335"/>
                  <a:gd name="T11" fmla="*/ 69 h 109"/>
                  <a:gd name="T12" fmla="*/ 86 w 335"/>
                  <a:gd name="T13" fmla="*/ 65 h 109"/>
                  <a:gd name="T14" fmla="*/ 99 w 335"/>
                  <a:gd name="T15" fmla="*/ 63 h 109"/>
                  <a:gd name="T16" fmla="*/ 114 w 335"/>
                  <a:gd name="T17" fmla="*/ 61 h 109"/>
                  <a:gd name="T18" fmla="*/ 131 w 335"/>
                  <a:gd name="T19" fmla="*/ 57 h 109"/>
                  <a:gd name="T20" fmla="*/ 147 w 335"/>
                  <a:gd name="T21" fmla="*/ 52 h 109"/>
                  <a:gd name="T22" fmla="*/ 162 w 335"/>
                  <a:gd name="T23" fmla="*/ 48 h 109"/>
                  <a:gd name="T24" fmla="*/ 179 w 335"/>
                  <a:gd name="T25" fmla="*/ 42 h 109"/>
                  <a:gd name="T26" fmla="*/ 198 w 335"/>
                  <a:gd name="T27" fmla="*/ 38 h 109"/>
                  <a:gd name="T28" fmla="*/ 215 w 335"/>
                  <a:gd name="T29" fmla="*/ 33 h 109"/>
                  <a:gd name="T30" fmla="*/ 232 w 335"/>
                  <a:gd name="T31" fmla="*/ 29 h 109"/>
                  <a:gd name="T32" fmla="*/ 251 w 335"/>
                  <a:gd name="T33" fmla="*/ 23 h 109"/>
                  <a:gd name="T34" fmla="*/ 266 w 335"/>
                  <a:gd name="T35" fmla="*/ 19 h 109"/>
                  <a:gd name="T36" fmla="*/ 282 w 335"/>
                  <a:gd name="T37" fmla="*/ 16 h 109"/>
                  <a:gd name="T38" fmla="*/ 301 w 335"/>
                  <a:gd name="T39" fmla="*/ 10 h 109"/>
                  <a:gd name="T40" fmla="*/ 322 w 335"/>
                  <a:gd name="T41" fmla="*/ 4 h 109"/>
                  <a:gd name="T42" fmla="*/ 333 w 335"/>
                  <a:gd name="T43" fmla="*/ 0 h 109"/>
                  <a:gd name="T44" fmla="*/ 322 w 335"/>
                  <a:gd name="T45" fmla="*/ 6 h 109"/>
                  <a:gd name="T46" fmla="*/ 308 w 335"/>
                  <a:gd name="T47" fmla="*/ 12 h 109"/>
                  <a:gd name="T48" fmla="*/ 291 w 335"/>
                  <a:gd name="T49" fmla="*/ 19 h 109"/>
                  <a:gd name="T50" fmla="*/ 268 w 335"/>
                  <a:gd name="T51" fmla="*/ 27 h 109"/>
                  <a:gd name="T52" fmla="*/ 244 w 335"/>
                  <a:gd name="T53" fmla="*/ 38 h 109"/>
                  <a:gd name="T54" fmla="*/ 217 w 335"/>
                  <a:gd name="T55" fmla="*/ 48 h 109"/>
                  <a:gd name="T56" fmla="*/ 204 w 335"/>
                  <a:gd name="T57" fmla="*/ 54 h 109"/>
                  <a:gd name="T58" fmla="*/ 190 w 335"/>
                  <a:gd name="T59" fmla="*/ 59 h 109"/>
                  <a:gd name="T60" fmla="*/ 175 w 335"/>
                  <a:gd name="T61" fmla="*/ 63 h 109"/>
                  <a:gd name="T62" fmla="*/ 160 w 335"/>
                  <a:gd name="T63" fmla="*/ 69 h 109"/>
                  <a:gd name="T64" fmla="*/ 145 w 335"/>
                  <a:gd name="T65" fmla="*/ 73 h 109"/>
                  <a:gd name="T66" fmla="*/ 131 w 335"/>
                  <a:gd name="T67" fmla="*/ 78 h 109"/>
                  <a:gd name="T68" fmla="*/ 116 w 335"/>
                  <a:gd name="T69" fmla="*/ 82 h 109"/>
                  <a:gd name="T70" fmla="*/ 101 w 335"/>
                  <a:gd name="T71" fmla="*/ 86 h 109"/>
                  <a:gd name="T72" fmla="*/ 78 w 335"/>
                  <a:gd name="T73" fmla="*/ 94 h 109"/>
                  <a:gd name="T74" fmla="*/ 55 w 335"/>
                  <a:gd name="T75" fmla="*/ 99 h 109"/>
                  <a:gd name="T76" fmla="*/ 36 w 335"/>
                  <a:gd name="T77" fmla="*/ 103 h 109"/>
                  <a:gd name="T78" fmla="*/ 23 w 335"/>
                  <a:gd name="T79" fmla="*/ 109 h 109"/>
                  <a:gd name="T80" fmla="*/ 0 w 335"/>
                  <a:gd name="T81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5" h="109">
                    <a:moveTo>
                      <a:pt x="0" y="76"/>
                    </a:moveTo>
                    <a:lnTo>
                      <a:pt x="0" y="76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4" y="76"/>
                    </a:lnTo>
                    <a:lnTo>
                      <a:pt x="21" y="76"/>
                    </a:lnTo>
                    <a:lnTo>
                      <a:pt x="29" y="76"/>
                    </a:lnTo>
                    <a:lnTo>
                      <a:pt x="36" y="73"/>
                    </a:lnTo>
                    <a:lnTo>
                      <a:pt x="44" y="73"/>
                    </a:lnTo>
                    <a:lnTo>
                      <a:pt x="55" y="71"/>
                    </a:lnTo>
                    <a:lnTo>
                      <a:pt x="67" y="69"/>
                    </a:lnTo>
                    <a:lnTo>
                      <a:pt x="71" y="69"/>
                    </a:lnTo>
                    <a:lnTo>
                      <a:pt x="78" y="67"/>
                    </a:lnTo>
                    <a:lnTo>
                      <a:pt x="86" y="65"/>
                    </a:lnTo>
                    <a:lnTo>
                      <a:pt x="93" y="65"/>
                    </a:lnTo>
                    <a:lnTo>
                      <a:pt x="99" y="63"/>
                    </a:lnTo>
                    <a:lnTo>
                      <a:pt x="107" y="61"/>
                    </a:lnTo>
                    <a:lnTo>
                      <a:pt x="114" y="61"/>
                    </a:lnTo>
                    <a:lnTo>
                      <a:pt x="124" y="59"/>
                    </a:lnTo>
                    <a:lnTo>
                      <a:pt x="131" y="57"/>
                    </a:lnTo>
                    <a:lnTo>
                      <a:pt x="139" y="54"/>
                    </a:lnTo>
                    <a:lnTo>
                      <a:pt x="147" y="52"/>
                    </a:lnTo>
                    <a:lnTo>
                      <a:pt x="154" y="50"/>
                    </a:lnTo>
                    <a:lnTo>
                      <a:pt x="162" y="48"/>
                    </a:lnTo>
                    <a:lnTo>
                      <a:pt x="171" y="46"/>
                    </a:lnTo>
                    <a:lnTo>
                      <a:pt x="179" y="42"/>
                    </a:lnTo>
                    <a:lnTo>
                      <a:pt x="190" y="42"/>
                    </a:lnTo>
                    <a:lnTo>
                      <a:pt x="198" y="38"/>
                    </a:lnTo>
                    <a:lnTo>
                      <a:pt x="207" y="37"/>
                    </a:lnTo>
                    <a:lnTo>
                      <a:pt x="215" y="33"/>
                    </a:lnTo>
                    <a:lnTo>
                      <a:pt x="225" y="31"/>
                    </a:lnTo>
                    <a:lnTo>
                      <a:pt x="232" y="29"/>
                    </a:lnTo>
                    <a:lnTo>
                      <a:pt x="242" y="27"/>
                    </a:lnTo>
                    <a:lnTo>
                      <a:pt x="251" y="23"/>
                    </a:lnTo>
                    <a:lnTo>
                      <a:pt x="259" y="23"/>
                    </a:lnTo>
                    <a:lnTo>
                      <a:pt x="266" y="19"/>
                    </a:lnTo>
                    <a:lnTo>
                      <a:pt x="274" y="18"/>
                    </a:lnTo>
                    <a:lnTo>
                      <a:pt x="282" y="16"/>
                    </a:lnTo>
                    <a:lnTo>
                      <a:pt x="289" y="14"/>
                    </a:lnTo>
                    <a:lnTo>
                      <a:pt x="301" y="10"/>
                    </a:lnTo>
                    <a:lnTo>
                      <a:pt x="312" y="8"/>
                    </a:lnTo>
                    <a:lnTo>
                      <a:pt x="322" y="4"/>
                    </a:lnTo>
                    <a:lnTo>
                      <a:pt x="329" y="2"/>
                    </a:lnTo>
                    <a:lnTo>
                      <a:pt x="333" y="0"/>
                    </a:lnTo>
                    <a:lnTo>
                      <a:pt x="335" y="0"/>
                    </a:lnTo>
                    <a:lnTo>
                      <a:pt x="322" y="6"/>
                    </a:lnTo>
                    <a:lnTo>
                      <a:pt x="314" y="8"/>
                    </a:lnTo>
                    <a:lnTo>
                      <a:pt x="308" y="12"/>
                    </a:lnTo>
                    <a:lnTo>
                      <a:pt x="301" y="16"/>
                    </a:lnTo>
                    <a:lnTo>
                      <a:pt x="291" y="19"/>
                    </a:lnTo>
                    <a:lnTo>
                      <a:pt x="280" y="23"/>
                    </a:lnTo>
                    <a:lnTo>
                      <a:pt x="268" y="27"/>
                    </a:lnTo>
                    <a:lnTo>
                      <a:pt x="255" y="33"/>
                    </a:lnTo>
                    <a:lnTo>
                      <a:pt x="244" y="38"/>
                    </a:lnTo>
                    <a:lnTo>
                      <a:pt x="230" y="42"/>
                    </a:lnTo>
                    <a:lnTo>
                      <a:pt x="217" y="48"/>
                    </a:lnTo>
                    <a:lnTo>
                      <a:pt x="209" y="50"/>
                    </a:lnTo>
                    <a:lnTo>
                      <a:pt x="204" y="54"/>
                    </a:lnTo>
                    <a:lnTo>
                      <a:pt x="196" y="56"/>
                    </a:lnTo>
                    <a:lnTo>
                      <a:pt x="190" y="59"/>
                    </a:lnTo>
                    <a:lnTo>
                      <a:pt x="183" y="61"/>
                    </a:lnTo>
                    <a:lnTo>
                      <a:pt x="175" y="63"/>
                    </a:lnTo>
                    <a:lnTo>
                      <a:pt x="168" y="65"/>
                    </a:lnTo>
                    <a:lnTo>
                      <a:pt x="160" y="69"/>
                    </a:lnTo>
                    <a:lnTo>
                      <a:pt x="152" y="69"/>
                    </a:lnTo>
                    <a:lnTo>
                      <a:pt x="145" y="73"/>
                    </a:lnTo>
                    <a:lnTo>
                      <a:pt x="137" y="75"/>
                    </a:lnTo>
                    <a:lnTo>
                      <a:pt x="131" y="78"/>
                    </a:lnTo>
                    <a:lnTo>
                      <a:pt x="124" y="80"/>
                    </a:lnTo>
                    <a:lnTo>
                      <a:pt x="116" y="82"/>
                    </a:lnTo>
                    <a:lnTo>
                      <a:pt x="109" y="84"/>
                    </a:lnTo>
                    <a:lnTo>
                      <a:pt x="101" y="86"/>
                    </a:lnTo>
                    <a:lnTo>
                      <a:pt x="90" y="90"/>
                    </a:lnTo>
                    <a:lnTo>
                      <a:pt x="78" y="94"/>
                    </a:lnTo>
                    <a:lnTo>
                      <a:pt x="65" y="95"/>
                    </a:lnTo>
                    <a:lnTo>
                      <a:pt x="55" y="99"/>
                    </a:lnTo>
                    <a:lnTo>
                      <a:pt x="44" y="101"/>
                    </a:lnTo>
                    <a:lnTo>
                      <a:pt x="36" y="103"/>
                    </a:lnTo>
                    <a:lnTo>
                      <a:pt x="25" y="107"/>
                    </a:lnTo>
                    <a:lnTo>
                      <a:pt x="23" y="109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8" name="Freeform 174"/>
              <p:cNvSpPr>
                <a:spLocks/>
              </p:cNvSpPr>
              <p:nvPr/>
            </p:nvSpPr>
            <p:spPr bwMode="auto">
              <a:xfrm>
                <a:off x="2464" y="3568"/>
                <a:ext cx="260" cy="59"/>
              </a:xfrm>
              <a:custGeom>
                <a:avLst/>
                <a:gdLst>
                  <a:gd name="T0" fmla="*/ 109 w 519"/>
                  <a:gd name="T1" fmla="*/ 95 h 118"/>
                  <a:gd name="T2" fmla="*/ 213 w 519"/>
                  <a:gd name="T3" fmla="*/ 97 h 118"/>
                  <a:gd name="T4" fmla="*/ 514 w 519"/>
                  <a:gd name="T5" fmla="*/ 0 h 118"/>
                  <a:gd name="T6" fmla="*/ 519 w 519"/>
                  <a:gd name="T7" fmla="*/ 17 h 118"/>
                  <a:gd name="T8" fmla="*/ 240 w 519"/>
                  <a:gd name="T9" fmla="*/ 118 h 118"/>
                  <a:gd name="T10" fmla="*/ 0 w 519"/>
                  <a:gd name="T11" fmla="*/ 110 h 118"/>
                  <a:gd name="T12" fmla="*/ 109 w 519"/>
                  <a:gd name="T13" fmla="*/ 95 h 118"/>
                  <a:gd name="T14" fmla="*/ 109 w 519"/>
                  <a:gd name="T15" fmla="*/ 9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9" h="118">
                    <a:moveTo>
                      <a:pt x="109" y="95"/>
                    </a:moveTo>
                    <a:lnTo>
                      <a:pt x="213" y="97"/>
                    </a:lnTo>
                    <a:lnTo>
                      <a:pt x="514" y="0"/>
                    </a:lnTo>
                    <a:lnTo>
                      <a:pt x="519" y="17"/>
                    </a:lnTo>
                    <a:lnTo>
                      <a:pt x="240" y="118"/>
                    </a:lnTo>
                    <a:lnTo>
                      <a:pt x="0" y="110"/>
                    </a:lnTo>
                    <a:lnTo>
                      <a:pt x="109" y="95"/>
                    </a:lnTo>
                    <a:lnTo>
                      <a:pt x="109" y="95"/>
                    </a:lnTo>
                    <a:close/>
                  </a:path>
                </a:pathLst>
              </a:custGeom>
              <a:solidFill>
                <a:srgbClr val="F0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9" name="Freeform 175"/>
              <p:cNvSpPr>
                <a:spLocks/>
              </p:cNvSpPr>
              <p:nvPr/>
            </p:nvSpPr>
            <p:spPr bwMode="auto">
              <a:xfrm>
                <a:off x="2131" y="3473"/>
                <a:ext cx="161" cy="34"/>
              </a:xfrm>
              <a:custGeom>
                <a:avLst/>
                <a:gdLst>
                  <a:gd name="T0" fmla="*/ 13 w 321"/>
                  <a:gd name="T1" fmla="*/ 0 h 68"/>
                  <a:gd name="T2" fmla="*/ 289 w 321"/>
                  <a:gd name="T3" fmla="*/ 13 h 68"/>
                  <a:gd name="T4" fmla="*/ 321 w 321"/>
                  <a:gd name="T5" fmla="*/ 38 h 68"/>
                  <a:gd name="T6" fmla="*/ 321 w 321"/>
                  <a:gd name="T7" fmla="*/ 68 h 68"/>
                  <a:gd name="T8" fmla="*/ 0 w 321"/>
                  <a:gd name="T9" fmla="*/ 61 h 68"/>
                  <a:gd name="T10" fmla="*/ 4 w 321"/>
                  <a:gd name="T11" fmla="*/ 34 h 68"/>
                  <a:gd name="T12" fmla="*/ 13 w 321"/>
                  <a:gd name="T13" fmla="*/ 0 h 68"/>
                  <a:gd name="T14" fmla="*/ 13 w 32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68">
                    <a:moveTo>
                      <a:pt x="13" y="0"/>
                    </a:moveTo>
                    <a:lnTo>
                      <a:pt x="289" y="13"/>
                    </a:lnTo>
                    <a:lnTo>
                      <a:pt x="321" y="38"/>
                    </a:lnTo>
                    <a:lnTo>
                      <a:pt x="321" y="68"/>
                    </a:lnTo>
                    <a:lnTo>
                      <a:pt x="0" y="61"/>
                    </a:lnTo>
                    <a:lnTo>
                      <a:pt x="4" y="34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0" name="Freeform 176"/>
              <p:cNvSpPr>
                <a:spLocks/>
              </p:cNvSpPr>
              <p:nvPr/>
            </p:nvSpPr>
            <p:spPr bwMode="auto">
              <a:xfrm>
                <a:off x="2285" y="3332"/>
                <a:ext cx="86" cy="122"/>
              </a:xfrm>
              <a:custGeom>
                <a:avLst/>
                <a:gdLst>
                  <a:gd name="T0" fmla="*/ 0 w 171"/>
                  <a:gd name="T1" fmla="*/ 0 h 243"/>
                  <a:gd name="T2" fmla="*/ 101 w 171"/>
                  <a:gd name="T3" fmla="*/ 155 h 243"/>
                  <a:gd name="T4" fmla="*/ 141 w 171"/>
                  <a:gd name="T5" fmla="*/ 243 h 243"/>
                  <a:gd name="T6" fmla="*/ 171 w 171"/>
                  <a:gd name="T7" fmla="*/ 188 h 243"/>
                  <a:gd name="T8" fmla="*/ 72 w 171"/>
                  <a:gd name="T9" fmla="*/ 72 h 243"/>
                  <a:gd name="T10" fmla="*/ 0 w 171"/>
                  <a:gd name="T11" fmla="*/ 0 h 243"/>
                  <a:gd name="T12" fmla="*/ 0 w 171"/>
                  <a:gd name="T1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243">
                    <a:moveTo>
                      <a:pt x="0" y="0"/>
                    </a:moveTo>
                    <a:lnTo>
                      <a:pt x="101" y="155"/>
                    </a:lnTo>
                    <a:lnTo>
                      <a:pt x="141" y="243"/>
                    </a:lnTo>
                    <a:lnTo>
                      <a:pt x="171" y="188"/>
                    </a:lnTo>
                    <a:lnTo>
                      <a:pt x="72" y="7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1" name="Freeform 177"/>
              <p:cNvSpPr>
                <a:spLocks/>
              </p:cNvSpPr>
              <p:nvPr/>
            </p:nvSpPr>
            <p:spPr bwMode="auto">
              <a:xfrm>
                <a:off x="2232" y="3185"/>
                <a:ext cx="204" cy="41"/>
              </a:xfrm>
              <a:custGeom>
                <a:avLst/>
                <a:gdLst>
                  <a:gd name="T0" fmla="*/ 0 w 407"/>
                  <a:gd name="T1" fmla="*/ 49 h 82"/>
                  <a:gd name="T2" fmla="*/ 120 w 407"/>
                  <a:gd name="T3" fmla="*/ 40 h 82"/>
                  <a:gd name="T4" fmla="*/ 358 w 407"/>
                  <a:gd name="T5" fmla="*/ 15 h 82"/>
                  <a:gd name="T6" fmla="*/ 396 w 407"/>
                  <a:gd name="T7" fmla="*/ 0 h 82"/>
                  <a:gd name="T8" fmla="*/ 407 w 407"/>
                  <a:gd name="T9" fmla="*/ 19 h 82"/>
                  <a:gd name="T10" fmla="*/ 14 w 407"/>
                  <a:gd name="T11" fmla="*/ 82 h 82"/>
                  <a:gd name="T12" fmla="*/ 0 w 407"/>
                  <a:gd name="T13" fmla="*/ 49 h 82"/>
                  <a:gd name="T14" fmla="*/ 0 w 407"/>
                  <a:gd name="T15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82">
                    <a:moveTo>
                      <a:pt x="0" y="49"/>
                    </a:moveTo>
                    <a:lnTo>
                      <a:pt x="120" y="40"/>
                    </a:lnTo>
                    <a:lnTo>
                      <a:pt x="358" y="15"/>
                    </a:lnTo>
                    <a:lnTo>
                      <a:pt x="396" y="0"/>
                    </a:lnTo>
                    <a:lnTo>
                      <a:pt x="407" y="19"/>
                    </a:lnTo>
                    <a:lnTo>
                      <a:pt x="14" y="82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8FC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2" name="Freeform 178"/>
              <p:cNvSpPr>
                <a:spLocks/>
              </p:cNvSpPr>
              <p:nvPr/>
            </p:nvSpPr>
            <p:spPr bwMode="auto">
              <a:xfrm>
                <a:off x="2397" y="3318"/>
                <a:ext cx="232" cy="64"/>
              </a:xfrm>
              <a:custGeom>
                <a:avLst/>
                <a:gdLst>
                  <a:gd name="T0" fmla="*/ 0 w 464"/>
                  <a:gd name="T1" fmla="*/ 101 h 127"/>
                  <a:gd name="T2" fmla="*/ 464 w 464"/>
                  <a:gd name="T3" fmla="*/ 0 h 127"/>
                  <a:gd name="T4" fmla="*/ 464 w 464"/>
                  <a:gd name="T5" fmla="*/ 21 h 127"/>
                  <a:gd name="T6" fmla="*/ 0 w 464"/>
                  <a:gd name="T7" fmla="*/ 127 h 127"/>
                  <a:gd name="T8" fmla="*/ 0 w 464"/>
                  <a:gd name="T9" fmla="*/ 101 h 127"/>
                  <a:gd name="T10" fmla="*/ 0 w 464"/>
                  <a:gd name="T11" fmla="*/ 10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4" h="127">
                    <a:moveTo>
                      <a:pt x="0" y="101"/>
                    </a:moveTo>
                    <a:lnTo>
                      <a:pt x="464" y="0"/>
                    </a:lnTo>
                    <a:lnTo>
                      <a:pt x="464" y="21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8FC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3" name="Freeform 179"/>
              <p:cNvSpPr>
                <a:spLocks/>
              </p:cNvSpPr>
              <p:nvPr/>
            </p:nvSpPr>
            <p:spPr bwMode="auto">
              <a:xfrm>
                <a:off x="2325" y="3436"/>
                <a:ext cx="238" cy="57"/>
              </a:xfrm>
              <a:custGeom>
                <a:avLst/>
                <a:gdLst>
                  <a:gd name="T0" fmla="*/ 11 w 475"/>
                  <a:gd name="T1" fmla="*/ 76 h 114"/>
                  <a:gd name="T2" fmla="*/ 340 w 475"/>
                  <a:gd name="T3" fmla="*/ 21 h 114"/>
                  <a:gd name="T4" fmla="*/ 460 w 475"/>
                  <a:gd name="T5" fmla="*/ 0 h 114"/>
                  <a:gd name="T6" fmla="*/ 475 w 475"/>
                  <a:gd name="T7" fmla="*/ 21 h 114"/>
                  <a:gd name="T8" fmla="*/ 397 w 475"/>
                  <a:gd name="T9" fmla="*/ 24 h 114"/>
                  <a:gd name="T10" fmla="*/ 139 w 475"/>
                  <a:gd name="T11" fmla="*/ 76 h 114"/>
                  <a:gd name="T12" fmla="*/ 0 w 475"/>
                  <a:gd name="T13" fmla="*/ 114 h 114"/>
                  <a:gd name="T14" fmla="*/ 11 w 475"/>
                  <a:gd name="T15" fmla="*/ 76 h 114"/>
                  <a:gd name="T16" fmla="*/ 11 w 475"/>
                  <a:gd name="T17" fmla="*/ 7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5" h="114">
                    <a:moveTo>
                      <a:pt x="11" y="76"/>
                    </a:moveTo>
                    <a:lnTo>
                      <a:pt x="340" y="21"/>
                    </a:lnTo>
                    <a:lnTo>
                      <a:pt x="460" y="0"/>
                    </a:lnTo>
                    <a:lnTo>
                      <a:pt x="475" y="21"/>
                    </a:lnTo>
                    <a:lnTo>
                      <a:pt x="397" y="24"/>
                    </a:lnTo>
                    <a:lnTo>
                      <a:pt x="139" y="76"/>
                    </a:lnTo>
                    <a:lnTo>
                      <a:pt x="0" y="114"/>
                    </a:lnTo>
                    <a:lnTo>
                      <a:pt x="11" y="76"/>
                    </a:ln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8FC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4" name="Freeform 180"/>
              <p:cNvSpPr>
                <a:spLocks/>
              </p:cNvSpPr>
              <p:nvPr/>
            </p:nvSpPr>
            <p:spPr bwMode="auto">
              <a:xfrm>
                <a:off x="2371" y="3461"/>
                <a:ext cx="67" cy="48"/>
              </a:xfrm>
              <a:custGeom>
                <a:avLst/>
                <a:gdLst>
                  <a:gd name="T0" fmla="*/ 21 w 135"/>
                  <a:gd name="T1" fmla="*/ 13 h 97"/>
                  <a:gd name="T2" fmla="*/ 13 w 135"/>
                  <a:gd name="T3" fmla="*/ 63 h 97"/>
                  <a:gd name="T4" fmla="*/ 0 w 135"/>
                  <a:gd name="T5" fmla="*/ 97 h 97"/>
                  <a:gd name="T6" fmla="*/ 118 w 135"/>
                  <a:gd name="T7" fmla="*/ 72 h 97"/>
                  <a:gd name="T8" fmla="*/ 118 w 135"/>
                  <a:gd name="T9" fmla="*/ 69 h 97"/>
                  <a:gd name="T10" fmla="*/ 125 w 135"/>
                  <a:gd name="T11" fmla="*/ 63 h 97"/>
                  <a:gd name="T12" fmla="*/ 129 w 135"/>
                  <a:gd name="T13" fmla="*/ 53 h 97"/>
                  <a:gd name="T14" fmla="*/ 135 w 135"/>
                  <a:gd name="T15" fmla="*/ 42 h 97"/>
                  <a:gd name="T16" fmla="*/ 133 w 135"/>
                  <a:gd name="T17" fmla="*/ 34 h 97"/>
                  <a:gd name="T18" fmla="*/ 133 w 135"/>
                  <a:gd name="T19" fmla="*/ 27 h 97"/>
                  <a:gd name="T20" fmla="*/ 133 w 135"/>
                  <a:gd name="T21" fmla="*/ 19 h 97"/>
                  <a:gd name="T22" fmla="*/ 133 w 135"/>
                  <a:gd name="T23" fmla="*/ 13 h 97"/>
                  <a:gd name="T24" fmla="*/ 129 w 135"/>
                  <a:gd name="T25" fmla="*/ 4 h 97"/>
                  <a:gd name="T26" fmla="*/ 129 w 135"/>
                  <a:gd name="T27" fmla="*/ 0 h 97"/>
                  <a:gd name="T28" fmla="*/ 21 w 135"/>
                  <a:gd name="T29" fmla="*/ 13 h 97"/>
                  <a:gd name="T30" fmla="*/ 21 w 135"/>
                  <a:gd name="T31" fmla="*/ 1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97">
                    <a:moveTo>
                      <a:pt x="21" y="13"/>
                    </a:moveTo>
                    <a:lnTo>
                      <a:pt x="13" y="63"/>
                    </a:lnTo>
                    <a:lnTo>
                      <a:pt x="0" y="97"/>
                    </a:lnTo>
                    <a:lnTo>
                      <a:pt x="118" y="72"/>
                    </a:lnTo>
                    <a:lnTo>
                      <a:pt x="118" y="69"/>
                    </a:lnTo>
                    <a:lnTo>
                      <a:pt x="125" y="63"/>
                    </a:lnTo>
                    <a:lnTo>
                      <a:pt x="129" y="53"/>
                    </a:lnTo>
                    <a:lnTo>
                      <a:pt x="135" y="42"/>
                    </a:lnTo>
                    <a:lnTo>
                      <a:pt x="133" y="34"/>
                    </a:lnTo>
                    <a:lnTo>
                      <a:pt x="133" y="27"/>
                    </a:lnTo>
                    <a:lnTo>
                      <a:pt x="133" y="19"/>
                    </a:lnTo>
                    <a:lnTo>
                      <a:pt x="133" y="13"/>
                    </a:lnTo>
                    <a:lnTo>
                      <a:pt x="129" y="4"/>
                    </a:lnTo>
                    <a:lnTo>
                      <a:pt x="129" y="0"/>
                    </a:lnTo>
                    <a:lnTo>
                      <a:pt x="21" y="13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5" name="Freeform 181"/>
              <p:cNvSpPr>
                <a:spLocks/>
              </p:cNvSpPr>
              <p:nvPr/>
            </p:nvSpPr>
            <p:spPr bwMode="auto">
              <a:xfrm>
                <a:off x="2378" y="3459"/>
                <a:ext cx="60" cy="29"/>
              </a:xfrm>
              <a:custGeom>
                <a:avLst/>
                <a:gdLst>
                  <a:gd name="T0" fmla="*/ 0 w 122"/>
                  <a:gd name="T1" fmla="*/ 17 h 59"/>
                  <a:gd name="T2" fmla="*/ 116 w 122"/>
                  <a:gd name="T3" fmla="*/ 0 h 59"/>
                  <a:gd name="T4" fmla="*/ 122 w 122"/>
                  <a:gd name="T5" fmla="*/ 23 h 59"/>
                  <a:gd name="T6" fmla="*/ 2 w 122"/>
                  <a:gd name="T7" fmla="*/ 59 h 59"/>
                  <a:gd name="T8" fmla="*/ 0 w 122"/>
                  <a:gd name="T9" fmla="*/ 17 h 59"/>
                  <a:gd name="T10" fmla="*/ 0 w 122"/>
                  <a:gd name="T11" fmla="*/ 1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59">
                    <a:moveTo>
                      <a:pt x="0" y="17"/>
                    </a:moveTo>
                    <a:lnTo>
                      <a:pt x="116" y="0"/>
                    </a:lnTo>
                    <a:lnTo>
                      <a:pt x="122" y="23"/>
                    </a:lnTo>
                    <a:lnTo>
                      <a:pt x="2" y="5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6" name="Freeform 182"/>
              <p:cNvSpPr>
                <a:spLocks/>
              </p:cNvSpPr>
              <p:nvPr/>
            </p:nvSpPr>
            <p:spPr bwMode="auto">
              <a:xfrm>
                <a:off x="2287" y="3223"/>
                <a:ext cx="209" cy="139"/>
              </a:xfrm>
              <a:custGeom>
                <a:avLst/>
                <a:gdLst>
                  <a:gd name="T0" fmla="*/ 0 w 416"/>
                  <a:gd name="T1" fmla="*/ 13 h 277"/>
                  <a:gd name="T2" fmla="*/ 93 w 416"/>
                  <a:gd name="T3" fmla="*/ 0 h 277"/>
                  <a:gd name="T4" fmla="*/ 416 w 416"/>
                  <a:gd name="T5" fmla="*/ 253 h 277"/>
                  <a:gd name="T6" fmla="*/ 302 w 416"/>
                  <a:gd name="T7" fmla="*/ 277 h 277"/>
                  <a:gd name="T8" fmla="*/ 0 w 416"/>
                  <a:gd name="T9" fmla="*/ 13 h 277"/>
                  <a:gd name="T10" fmla="*/ 0 w 416"/>
                  <a:gd name="T11" fmla="*/ 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6" h="277">
                    <a:moveTo>
                      <a:pt x="0" y="13"/>
                    </a:moveTo>
                    <a:lnTo>
                      <a:pt x="93" y="0"/>
                    </a:lnTo>
                    <a:lnTo>
                      <a:pt x="416" y="253"/>
                    </a:lnTo>
                    <a:lnTo>
                      <a:pt x="302" y="277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7" name="Freeform 183"/>
              <p:cNvSpPr>
                <a:spLocks/>
              </p:cNvSpPr>
              <p:nvPr/>
            </p:nvSpPr>
            <p:spPr bwMode="auto">
              <a:xfrm>
                <a:off x="2430" y="3346"/>
                <a:ext cx="60" cy="17"/>
              </a:xfrm>
              <a:custGeom>
                <a:avLst/>
                <a:gdLst>
                  <a:gd name="T0" fmla="*/ 0 w 120"/>
                  <a:gd name="T1" fmla="*/ 8 h 34"/>
                  <a:gd name="T2" fmla="*/ 120 w 120"/>
                  <a:gd name="T3" fmla="*/ 0 h 34"/>
                  <a:gd name="T4" fmla="*/ 17 w 120"/>
                  <a:gd name="T5" fmla="*/ 34 h 34"/>
                  <a:gd name="T6" fmla="*/ 0 w 120"/>
                  <a:gd name="T7" fmla="*/ 8 h 34"/>
                  <a:gd name="T8" fmla="*/ 0 w 120"/>
                  <a:gd name="T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34">
                    <a:moveTo>
                      <a:pt x="0" y="8"/>
                    </a:moveTo>
                    <a:lnTo>
                      <a:pt x="120" y="0"/>
                    </a:lnTo>
                    <a:lnTo>
                      <a:pt x="17" y="3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8" name="Freeform 184"/>
              <p:cNvSpPr>
                <a:spLocks/>
              </p:cNvSpPr>
              <p:nvPr/>
            </p:nvSpPr>
            <p:spPr bwMode="auto">
              <a:xfrm>
                <a:off x="2228" y="3185"/>
                <a:ext cx="86" cy="34"/>
              </a:xfrm>
              <a:custGeom>
                <a:avLst/>
                <a:gdLst>
                  <a:gd name="T0" fmla="*/ 0 w 171"/>
                  <a:gd name="T1" fmla="*/ 19 h 68"/>
                  <a:gd name="T2" fmla="*/ 102 w 171"/>
                  <a:gd name="T3" fmla="*/ 0 h 68"/>
                  <a:gd name="T4" fmla="*/ 106 w 171"/>
                  <a:gd name="T5" fmla="*/ 2 h 68"/>
                  <a:gd name="T6" fmla="*/ 114 w 171"/>
                  <a:gd name="T7" fmla="*/ 4 h 68"/>
                  <a:gd name="T8" fmla="*/ 121 w 171"/>
                  <a:gd name="T9" fmla="*/ 8 h 68"/>
                  <a:gd name="T10" fmla="*/ 127 w 171"/>
                  <a:gd name="T11" fmla="*/ 11 h 68"/>
                  <a:gd name="T12" fmla="*/ 137 w 171"/>
                  <a:gd name="T13" fmla="*/ 15 h 68"/>
                  <a:gd name="T14" fmla="*/ 144 w 171"/>
                  <a:gd name="T15" fmla="*/ 19 h 68"/>
                  <a:gd name="T16" fmla="*/ 154 w 171"/>
                  <a:gd name="T17" fmla="*/ 27 h 68"/>
                  <a:gd name="T18" fmla="*/ 161 w 171"/>
                  <a:gd name="T19" fmla="*/ 36 h 68"/>
                  <a:gd name="T20" fmla="*/ 167 w 171"/>
                  <a:gd name="T21" fmla="*/ 46 h 68"/>
                  <a:gd name="T22" fmla="*/ 169 w 171"/>
                  <a:gd name="T23" fmla="*/ 53 h 68"/>
                  <a:gd name="T24" fmla="*/ 171 w 171"/>
                  <a:gd name="T25" fmla="*/ 57 h 68"/>
                  <a:gd name="T26" fmla="*/ 87 w 171"/>
                  <a:gd name="T27" fmla="*/ 68 h 68"/>
                  <a:gd name="T28" fmla="*/ 85 w 171"/>
                  <a:gd name="T29" fmla="*/ 66 h 68"/>
                  <a:gd name="T30" fmla="*/ 82 w 171"/>
                  <a:gd name="T31" fmla="*/ 61 h 68"/>
                  <a:gd name="T32" fmla="*/ 74 w 171"/>
                  <a:gd name="T33" fmla="*/ 49 h 68"/>
                  <a:gd name="T34" fmla="*/ 64 w 171"/>
                  <a:gd name="T35" fmla="*/ 40 h 68"/>
                  <a:gd name="T36" fmla="*/ 55 w 171"/>
                  <a:gd name="T37" fmla="*/ 34 h 68"/>
                  <a:gd name="T38" fmla="*/ 45 w 171"/>
                  <a:gd name="T39" fmla="*/ 30 h 68"/>
                  <a:gd name="T40" fmla="*/ 36 w 171"/>
                  <a:gd name="T41" fmla="*/ 27 h 68"/>
                  <a:gd name="T42" fmla="*/ 26 w 171"/>
                  <a:gd name="T43" fmla="*/ 23 h 68"/>
                  <a:gd name="T44" fmla="*/ 15 w 171"/>
                  <a:gd name="T45" fmla="*/ 21 h 68"/>
                  <a:gd name="T46" fmla="*/ 7 w 171"/>
                  <a:gd name="T47" fmla="*/ 19 h 68"/>
                  <a:gd name="T48" fmla="*/ 2 w 171"/>
                  <a:gd name="T49" fmla="*/ 19 h 68"/>
                  <a:gd name="T50" fmla="*/ 0 w 171"/>
                  <a:gd name="T51" fmla="*/ 19 h 68"/>
                  <a:gd name="T52" fmla="*/ 0 w 171"/>
                  <a:gd name="T53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1" h="68">
                    <a:moveTo>
                      <a:pt x="0" y="19"/>
                    </a:moveTo>
                    <a:lnTo>
                      <a:pt x="102" y="0"/>
                    </a:lnTo>
                    <a:lnTo>
                      <a:pt x="106" y="2"/>
                    </a:lnTo>
                    <a:lnTo>
                      <a:pt x="114" y="4"/>
                    </a:lnTo>
                    <a:lnTo>
                      <a:pt x="121" y="8"/>
                    </a:lnTo>
                    <a:lnTo>
                      <a:pt x="127" y="11"/>
                    </a:lnTo>
                    <a:lnTo>
                      <a:pt x="137" y="15"/>
                    </a:lnTo>
                    <a:lnTo>
                      <a:pt x="144" y="19"/>
                    </a:lnTo>
                    <a:lnTo>
                      <a:pt x="154" y="27"/>
                    </a:lnTo>
                    <a:lnTo>
                      <a:pt x="161" y="36"/>
                    </a:lnTo>
                    <a:lnTo>
                      <a:pt x="167" y="46"/>
                    </a:lnTo>
                    <a:lnTo>
                      <a:pt x="169" y="53"/>
                    </a:lnTo>
                    <a:lnTo>
                      <a:pt x="171" y="57"/>
                    </a:lnTo>
                    <a:lnTo>
                      <a:pt x="87" y="68"/>
                    </a:lnTo>
                    <a:lnTo>
                      <a:pt x="85" y="66"/>
                    </a:lnTo>
                    <a:lnTo>
                      <a:pt x="82" y="61"/>
                    </a:lnTo>
                    <a:lnTo>
                      <a:pt x="74" y="49"/>
                    </a:lnTo>
                    <a:lnTo>
                      <a:pt x="64" y="40"/>
                    </a:lnTo>
                    <a:lnTo>
                      <a:pt x="55" y="34"/>
                    </a:lnTo>
                    <a:lnTo>
                      <a:pt x="45" y="30"/>
                    </a:lnTo>
                    <a:lnTo>
                      <a:pt x="36" y="27"/>
                    </a:lnTo>
                    <a:lnTo>
                      <a:pt x="26" y="23"/>
                    </a:lnTo>
                    <a:lnTo>
                      <a:pt x="15" y="21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1D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9" name="Freeform 185"/>
              <p:cNvSpPr>
                <a:spLocks/>
              </p:cNvSpPr>
              <p:nvPr/>
            </p:nvSpPr>
            <p:spPr bwMode="auto">
              <a:xfrm>
                <a:off x="2266" y="3200"/>
                <a:ext cx="42" cy="15"/>
              </a:xfrm>
              <a:custGeom>
                <a:avLst/>
                <a:gdLst>
                  <a:gd name="T0" fmla="*/ 0 w 84"/>
                  <a:gd name="T1" fmla="*/ 8 h 31"/>
                  <a:gd name="T2" fmla="*/ 84 w 84"/>
                  <a:gd name="T3" fmla="*/ 0 h 31"/>
                  <a:gd name="T4" fmla="*/ 78 w 84"/>
                  <a:gd name="T5" fmla="*/ 16 h 31"/>
                  <a:gd name="T6" fmla="*/ 21 w 84"/>
                  <a:gd name="T7" fmla="*/ 31 h 31"/>
                  <a:gd name="T8" fmla="*/ 0 w 84"/>
                  <a:gd name="T9" fmla="*/ 8 h 31"/>
                  <a:gd name="T10" fmla="*/ 0 w 84"/>
                  <a:gd name="T11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31">
                    <a:moveTo>
                      <a:pt x="0" y="8"/>
                    </a:moveTo>
                    <a:lnTo>
                      <a:pt x="84" y="0"/>
                    </a:lnTo>
                    <a:lnTo>
                      <a:pt x="78" y="16"/>
                    </a:lnTo>
                    <a:lnTo>
                      <a:pt x="21" y="31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0" name="Freeform 186"/>
              <p:cNvSpPr>
                <a:spLocks/>
              </p:cNvSpPr>
              <p:nvPr/>
            </p:nvSpPr>
            <p:spPr bwMode="auto">
              <a:xfrm>
                <a:off x="2679" y="3547"/>
                <a:ext cx="492" cy="86"/>
              </a:xfrm>
              <a:custGeom>
                <a:avLst/>
                <a:gdLst>
                  <a:gd name="T0" fmla="*/ 272 w 985"/>
                  <a:gd name="T1" fmla="*/ 25 h 171"/>
                  <a:gd name="T2" fmla="*/ 266 w 985"/>
                  <a:gd name="T3" fmla="*/ 30 h 171"/>
                  <a:gd name="T4" fmla="*/ 264 w 985"/>
                  <a:gd name="T5" fmla="*/ 42 h 171"/>
                  <a:gd name="T6" fmla="*/ 268 w 985"/>
                  <a:gd name="T7" fmla="*/ 57 h 171"/>
                  <a:gd name="T8" fmla="*/ 277 w 985"/>
                  <a:gd name="T9" fmla="*/ 74 h 171"/>
                  <a:gd name="T10" fmla="*/ 291 w 985"/>
                  <a:gd name="T11" fmla="*/ 91 h 171"/>
                  <a:gd name="T12" fmla="*/ 302 w 985"/>
                  <a:gd name="T13" fmla="*/ 107 h 171"/>
                  <a:gd name="T14" fmla="*/ 306 w 985"/>
                  <a:gd name="T15" fmla="*/ 112 h 171"/>
                  <a:gd name="T16" fmla="*/ 300 w 985"/>
                  <a:gd name="T17" fmla="*/ 110 h 171"/>
                  <a:gd name="T18" fmla="*/ 287 w 985"/>
                  <a:gd name="T19" fmla="*/ 110 h 171"/>
                  <a:gd name="T20" fmla="*/ 264 w 985"/>
                  <a:gd name="T21" fmla="*/ 107 h 171"/>
                  <a:gd name="T22" fmla="*/ 249 w 985"/>
                  <a:gd name="T23" fmla="*/ 105 h 171"/>
                  <a:gd name="T24" fmla="*/ 234 w 985"/>
                  <a:gd name="T25" fmla="*/ 101 h 171"/>
                  <a:gd name="T26" fmla="*/ 217 w 985"/>
                  <a:gd name="T27" fmla="*/ 95 h 171"/>
                  <a:gd name="T28" fmla="*/ 200 w 985"/>
                  <a:gd name="T29" fmla="*/ 89 h 171"/>
                  <a:gd name="T30" fmla="*/ 182 w 985"/>
                  <a:gd name="T31" fmla="*/ 84 h 171"/>
                  <a:gd name="T32" fmla="*/ 167 w 985"/>
                  <a:gd name="T33" fmla="*/ 78 h 171"/>
                  <a:gd name="T34" fmla="*/ 152 w 985"/>
                  <a:gd name="T35" fmla="*/ 70 h 171"/>
                  <a:gd name="T36" fmla="*/ 143 w 985"/>
                  <a:gd name="T37" fmla="*/ 67 h 171"/>
                  <a:gd name="T38" fmla="*/ 133 w 985"/>
                  <a:gd name="T39" fmla="*/ 63 h 171"/>
                  <a:gd name="T40" fmla="*/ 144 w 985"/>
                  <a:gd name="T41" fmla="*/ 126 h 171"/>
                  <a:gd name="T42" fmla="*/ 344 w 985"/>
                  <a:gd name="T43" fmla="*/ 169 h 171"/>
                  <a:gd name="T44" fmla="*/ 354 w 985"/>
                  <a:gd name="T45" fmla="*/ 167 h 171"/>
                  <a:gd name="T46" fmla="*/ 365 w 985"/>
                  <a:gd name="T47" fmla="*/ 165 h 171"/>
                  <a:gd name="T48" fmla="*/ 384 w 985"/>
                  <a:gd name="T49" fmla="*/ 162 h 171"/>
                  <a:gd name="T50" fmla="*/ 403 w 985"/>
                  <a:gd name="T51" fmla="*/ 160 h 171"/>
                  <a:gd name="T52" fmla="*/ 418 w 985"/>
                  <a:gd name="T53" fmla="*/ 158 h 171"/>
                  <a:gd name="T54" fmla="*/ 435 w 985"/>
                  <a:gd name="T55" fmla="*/ 156 h 171"/>
                  <a:gd name="T56" fmla="*/ 456 w 985"/>
                  <a:gd name="T57" fmla="*/ 154 h 171"/>
                  <a:gd name="T58" fmla="*/ 479 w 985"/>
                  <a:gd name="T59" fmla="*/ 152 h 171"/>
                  <a:gd name="T60" fmla="*/ 498 w 985"/>
                  <a:gd name="T61" fmla="*/ 150 h 171"/>
                  <a:gd name="T62" fmla="*/ 511 w 985"/>
                  <a:gd name="T63" fmla="*/ 150 h 171"/>
                  <a:gd name="T64" fmla="*/ 527 w 985"/>
                  <a:gd name="T65" fmla="*/ 150 h 171"/>
                  <a:gd name="T66" fmla="*/ 540 w 985"/>
                  <a:gd name="T67" fmla="*/ 146 h 171"/>
                  <a:gd name="T68" fmla="*/ 555 w 985"/>
                  <a:gd name="T69" fmla="*/ 146 h 171"/>
                  <a:gd name="T70" fmla="*/ 570 w 985"/>
                  <a:gd name="T71" fmla="*/ 146 h 171"/>
                  <a:gd name="T72" fmla="*/ 587 w 985"/>
                  <a:gd name="T73" fmla="*/ 145 h 171"/>
                  <a:gd name="T74" fmla="*/ 603 w 985"/>
                  <a:gd name="T75" fmla="*/ 143 h 171"/>
                  <a:gd name="T76" fmla="*/ 620 w 985"/>
                  <a:gd name="T77" fmla="*/ 141 h 171"/>
                  <a:gd name="T78" fmla="*/ 637 w 985"/>
                  <a:gd name="T79" fmla="*/ 141 h 171"/>
                  <a:gd name="T80" fmla="*/ 654 w 985"/>
                  <a:gd name="T81" fmla="*/ 139 h 171"/>
                  <a:gd name="T82" fmla="*/ 673 w 985"/>
                  <a:gd name="T83" fmla="*/ 139 h 171"/>
                  <a:gd name="T84" fmla="*/ 688 w 985"/>
                  <a:gd name="T85" fmla="*/ 137 h 171"/>
                  <a:gd name="T86" fmla="*/ 707 w 985"/>
                  <a:gd name="T87" fmla="*/ 137 h 171"/>
                  <a:gd name="T88" fmla="*/ 724 w 985"/>
                  <a:gd name="T89" fmla="*/ 135 h 171"/>
                  <a:gd name="T90" fmla="*/ 741 w 985"/>
                  <a:gd name="T91" fmla="*/ 135 h 171"/>
                  <a:gd name="T92" fmla="*/ 760 w 985"/>
                  <a:gd name="T93" fmla="*/ 133 h 171"/>
                  <a:gd name="T94" fmla="*/ 777 w 985"/>
                  <a:gd name="T95" fmla="*/ 133 h 171"/>
                  <a:gd name="T96" fmla="*/ 793 w 985"/>
                  <a:gd name="T97" fmla="*/ 131 h 171"/>
                  <a:gd name="T98" fmla="*/ 808 w 985"/>
                  <a:gd name="T99" fmla="*/ 131 h 171"/>
                  <a:gd name="T100" fmla="*/ 823 w 985"/>
                  <a:gd name="T101" fmla="*/ 129 h 171"/>
                  <a:gd name="T102" fmla="*/ 838 w 985"/>
                  <a:gd name="T103" fmla="*/ 129 h 171"/>
                  <a:gd name="T104" fmla="*/ 859 w 985"/>
                  <a:gd name="T105" fmla="*/ 127 h 171"/>
                  <a:gd name="T106" fmla="*/ 884 w 985"/>
                  <a:gd name="T107" fmla="*/ 127 h 171"/>
                  <a:gd name="T108" fmla="*/ 907 w 985"/>
                  <a:gd name="T109" fmla="*/ 126 h 171"/>
                  <a:gd name="T110" fmla="*/ 924 w 985"/>
                  <a:gd name="T111" fmla="*/ 126 h 171"/>
                  <a:gd name="T112" fmla="*/ 939 w 985"/>
                  <a:gd name="T113" fmla="*/ 126 h 171"/>
                  <a:gd name="T114" fmla="*/ 977 w 985"/>
                  <a:gd name="T115" fmla="*/ 101 h 171"/>
                  <a:gd name="T116" fmla="*/ 692 w 985"/>
                  <a:gd name="T117" fmla="*/ 63 h 171"/>
                  <a:gd name="T118" fmla="*/ 314 w 985"/>
                  <a:gd name="T1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85" h="171">
                    <a:moveTo>
                      <a:pt x="314" y="0"/>
                    </a:moveTo>
                    <a:lnTo>
                      <a:pt x="272" y="25"/>
                    </a:lnTo>
                    <a:lnTo>
                      <a:pt x="270" y="27"/>
                    </a:lnTo>
                    <a:lnTo>
                      <a:pt x="266" y="30"/>
                    </a:lnTo>
                    <a:lnTo>
                      <a:pt x="264" y="34"/>
                    </a:lnTo>
                    <a:lnTo>
                      <a:pt x="264" y="42"/>
                    </a:lnTo>
                    <a:lnTo>
                      <a:pt x="264" y="48"/>
                    </a:lnTo>
                    <a:lnTo>
                      <a:pt x="268" y="57"/>
                    </a:lnTo>
                    <a:lnTo>
                      <a:pt x="272" y="65"/>
                    </a:lnTo>
                    <a:lnTo>
                      <a:pt x="277" y="74"/>
                    </a:lnTo>
                    <a:lnTo>
                      <a:pt x="283" y="84"/>
                    </a:lnTo>
                    <a:lnTo>
                      <a:pt x="291" y="91"/>
                    </a:lnTo>
                    <a:lnTo>
                      <a:pt x="295" y="99"/>
                    </a:lnTo>
                    <a:lnTo>
                      <a:pt x="302" y="107"/>
                    </a:lnTo>
                    <a:lnTo>
                      <a:pt x="304" y="108"/>
                    </a:lnTo>
                    <a:lnTo>
                      <a:pt x="306" y="112"/>
                    </a:lnTo>
                    <a:lnTo>
                      <a:pt x="304" y="110"/>
                    </a:lnTo>
                    <a:lnTo>
                      <a:pt x="300" y="110"/>
                    </a:lnTo>
                    <a:lnTo>
                      <a:pt x="295" y="110"/>
                    </a:lnTo>
                    <a:lnTo>
                      <a:pt x="287" y="110"/>
                    </a:lnTo>
                    <a:lnTo>
                      <a:pt x="276" y="108"/>
                    </a:lnTo>
                    <a:lnTo>
                      <a:pt x="264" y="107"/>
                    </a:lnTo>
                    <a:lnTo>
                      <a:pt x="257" y="107"/>
                    </a:lnTo>
                    <a:lnTo>
                      <a:pt x="249" y="105"/>
                    </a:lnTo>
                    <a:lnTo>
                      <a:pt x="241" y="103"/>
                    </a:lnTo>
                    <a:lnTo>
                      <a:pt x="234" y="101"/>
                    </a:lnTo>
                    <a:lnTo>
                      <a:pt x="226" y="99"/>
                    </a:lnTo>
                    <a:lnTo>
                      <a:pt x="217" y="95"/>
                    </a:lnTo>
                    <a:lnTo>
                      <a:pt x="207" y="91"/>
                    </a:lnTo>
                    <a:lnTo>
                      <a:pt x="200" y="89"/>
                    </a:lnTo>
                    <a:lnTo>
                      <a:pt x="192" y="86"/>
                    </a:lnTo>
                    <a:lnTo>
                      <a:pt x="182" y="84"/>
                    </a:lnTo>
                    <a:lnTo>
                      <a:pt x="175" y="80"/>
                    </a:lnTo>
                    <a:lnTo>
                      <a:pt x="167" y="78"/>
                    </a:lnTo>
                    <a:lnTo>
                      <a:pt x="160" y="74"/>
                    </a:lnTo>
                    <a:lnTo>
                      <a:pt x="152" y="70"/>
                    </a:lnTo>
                    <a:lnTo>
                      <a:pt x="146" y="68"/>
                    </a:lnTo>
                    <a:lnTo>
                      <a:pt x="143" y="67"/>
                    </a:lnTo>
                    <a:lnTo>
                      <a:pt x="135" y="63"/>
                    </a:lnTo>
                    <a:lnTo>
                      <a:pt x="133" y="63"/>
                    </a:lnTo>
                    <a:lnTo>
                      <a:pt x="0" y="82"/>
                    </a:lnTo>
                    <a:lnTo>
                      <a:pt x="144" y="126"/>
                    </a:lnTo>
                    <a:lnTo>
                      <a:pt x="344" y="171"/>
                    </a:lnTo>
                    <a:lnTo>
                      <a:pt x="344" y="169"/>
                    </a:lnTo>
                    <a:lnTo>
                      <a:pt x="350" y="169"/>
                    </a:lnTo>
                    <a:lnTo>
                      <a:pt x="354" y="167"/>
                    </a:lnTo>
                    <a:lnTo>
                      <a:pt x="357" y="165"/>
                    </a:lnTo>
                    <a:lnTo>
                      <a:pt x="365" y="165"/>
                    </a:lnTo>
                    <a:lnTo>
                      <a:pt x="374" y="165"/>
                    </a:lnTo>
                    <a:lnTo>
                      <a:pt x="384" y="162"/>
                    </a:lnTo>
                    <a:lnTo>
                      <a:pt x="395" y="162"/>
                    </a:lnTo>
                    <a:lnTo>
                      <a:pt x="403" y="160"/>
                    </a:lnTo>
                    <a:lnTo>
                      <a:pt x="411" y="158"/>
                    </a:lnTo>
                    <a:lnTo>
                      <a:pt x="418" y="158"/>
                    </a:lnTo>
                    <a:lnTo>
                      <a:pt x="428" y="158"/>
                    </a:lnTo>
                    <a:lnTo>
                      <a:pt x="435" y="156"/>
                    </a:lnTo>
                    <a:lnTo>
                      <a:pt x="445" y="154"/>
                    </a:lnTo>
                    <a:lnTo>
                      <a:pt x="456" y="154"/>
                    </a:lnTo>
                    <a:lnTo>
                      <a:pt x="468" y="154"/>
                    </a:lnTo>
                    <a:lnTo>
                      <a:pt x="479" y="152"/>
                    </a:lnTo>
                    <a:lnTo>
                      <a:pt x="492" y="152"/>
                    </a:lnTo>
                    <a:lnTo>
                      <a:pt x="498" y="150"/>
                    </a:lnTo>
                    <a:lnTo>
                      <a:pt x="504" y="150"/>
                    </a:lnTo>
                    <a:lnTo>
                      <a:pt x="511" y="150"/>
                    </a:lnTo>
                    <a:lnTo>
                      <a:pt x="519" y="150"/>
                    </a:lnTo>
                    <a:lnTo>
                      <a:pt x="527" y="150"/>
                    </a:lnTo>
                    <a:lnTo>
                      <a:pt x="532" y="148"/>
                    </a:lnTo>
                    <a:lnTo>
                      <a:pt x="540" y="146"/>
                    </a:lnTo>
                    <a:lnTo>
                      <a:pt x="547" y="146"/>
                    </a:lnTo>
                    <a:lnTo>
                      <a:pt x="555" y="146"/>
                    </a:lnTo>
                    <a:lnTo>
                      <a:pt x="563" y="146"/>
                    </a:lnTo>
                    <a:lnTo>
                      <a:pt x="570" y="146"/>
                    </a:lnTo>
                    <a:lnTo>
                      <a:pt x="580" y="146"/>
                    </a:lnTo>
                    <a:lnTo>
                      <a:pt x="587" y="145"/>
                    </a:lnTo>
                    <a:lnTo>
                      <a:pt x="595" y="143"/>
                    </a:lnTo>
                    <a:lnTo>
                      <a:pt x="603" y="143"/>
                    </a:lnTo>
                    <a:lnTo>
                      <a:pt x="612" y="143"/>
                    </a:lnTo>
                    <a:lnTo>
                      <a:pt x="620" y="141"/>
                    </a:lnTo>
                    <a:lnTo>
                      <a:pt x="629" y="141"/>
                    </a:lnTo>
                    <a:lnTo>
                      <a:pt x="637" y="141"/>
                    </a:lnTo>
                    <a:lnTo>
                      <a:pt x="646" y="141"/>
                    </a:lnTo>
                    <a:lnTo>
                      <a:pt x="654" y="139"/>
                    </a:lnTo>
                    <a:lnTo>
                      <a:pt x="663" y="139"/>
                    </a:lnTo>
                    <a:lnTo>
                      <a:pt x="673" y="139"/>
                    </a:lnTo>
                    <a:lnTo>
                      <a:pt x="681" y="139"/>
                    </a:lnTo>
                    <a:lnTo>
                      <a:pt x="688" y="137"/>
                    </a:lnTo>
                    <a:lnTo>
                      <a:pt x="700" y="137"/>
                    </a:lnTo>
                    <a:lnTo>
                      <a:pt x="707" y="137"/>
                    </a:lnTo>
                    <a:lnTo>
                      <a:pt x="717" y="137"/>
                    </a:lnTo>
                    <a:lnTo>
                      <a:pt x="724" y="135"/>
                    </a:lnTo>
                    <a:lnTo>
                      <a:pt x="734" y="135"/>
                    </a:lnTo>
                    <a:lnTo>
                      <a:pt x="741" y="135"/>
                    </a:lnTo>
                    <a:lnTo>
                      <a:pt x="751" y="135"/>
                    </a:lnTo>
                    <a:lnTo>
                      <a:pt x="760" y="133"/>
                    </a:lnTo>
                    <a:lnTo>
                      <a:pt x="768" y="133"/>
                    </a:lnTo>
                    <a:lnTo>
                      <a:pt x="777" y="133"/>
                    </a:lnTo>
                    <a:lnTo>
                      <a:pt x="785" y="133"/>
                    </a:lnTo>
                    <a:lnTo>
                      <a:pt x="793" y="131"/>
                    </a:lnTo>
                    <a:lnTo>
                      <a:pt x="800" y="131"/>
                    </a:lnTo>
                    <a:lnTo>
                      <a:pt x="808" y="131"/>
                    </a:lnTo>
                    <a:lnTo>
                      <a:pt x="817" y="131"/>
                    </a:lnTo>
                    <a:lnTo>
                      <a:pt x="823" y="129"/>
                    </a:lnTo>
                    <a:lnTo>
                      <a:pt x="831" y="129"/>
                    </a:lnTo>
                    <a:lnTo>
                      <a:pt x="838" y="129"/>
                    </a:lnTo>
                    <a:lnTo>
                      <a:pt x="846" y="129"/>
                    </a:lnTo>
                    <a:lnTo>
                      <a:pt x="859" y="127"/>
                    </a:lnTo>
                    <a:lnTo>
                      <a:pt x="873" y="127"/>
                    </a:lnTo>
                    <a:lnTo>
                      <a:pt x="884" y="127"/>
                    </a:lnTo>
                    <a:lnTo>
                      <a:pt x="897" y="127"/>
                    </a:lnTo>
                    <a:lnTo>
                      <a:pt x="907" y="126"/>
                    </a:lnTo>
                    <a:lnTo>
                      <a:pt x="916" y="126"/>
                    </a:lnTo>
                    <a:lnTo>
                      <a:pt x="924" y="126"/>
                    </a:lnTo>
                    <a:lnTo>
                      <a:pt x="931" y="126"/>
                    </a:lnTo>
                    <a:lnTo>
                      <a:pt x="939" y="126"/>
                    </a:lnTo>
                    <a:lnTo>
                      <a:pt x="943" y="126"/>
                    </a:lnTo>
                    <a:lnTo>
                      <a:pt x="977" y="101"/>
                    </a:lnTo>
                    <a:lnTo>
                      <a:pt x="985" y="30"/>
                    </a:lnTo>
                    <a:lnTo>
                      <a:pt x="692" y="63"/>
                    </a:lnTo>
                    <a:lnTo>
                      <a:pt x="314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B3B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1" name="Freeform 187"/>
              <p:cNvSpPr>
                <a:spLocks/>
              </p:cNvSpPr>
              <p:nvPr/>
            </p:nvSpPr>
            <p:spPr bwMode="auto">
              <a:xfrm>
                <a:off x="2825" y="3568"/>
                <a:ext cx="47" cy="48"/>
              </a:xfrm>
              <a:custGeom>
                <a:avLst/>
                <a:gdLst>
                  <a:gd name="T0" fmla="*/ 24 w 93"/>
                  <a:gd name="T1" fmla="*/ 51 h 97"/>
                  <a:gd name="T2" fmla="*/ 0 w 93"/>
                  <a:gd name="T3" fmla="*/ 9 h 97"/>
                  <a:gd name="T4" fmla="*/ 42 w 93"/>
                  <a:gd name="T5" fmla="*/ 0 h 97"/>
                  <a:gd name="T6" fmla="*/ 45 w 93"/>
                  <a:gd name="T7" fmla="*/ 2 h 97"/>
                  <a:gd name="T8" fmla="*/ 59 w 93"/>
                  <a:gd name="T9" fmla="*/ 9 h 97"/>
                  <a:gd name="T10" fmla="*/ 66 w 93"/>
                  <a:gd name="T11" fmla="*/ 13 h 97"/>
                  <a:gd name="T12" fmla="*/ 74 w 93"/>
                  <a:gd name="T13" fmla="*/ 19 h 97"/>
                  <a:gd name="T14" fmla="*/ 80 w 93"/>
                  <a:gd name="T15" fmla="*/ 25 h 97"/>
                  <a:gd name="T16" fmla="*/ 87 w 93"/>
                  <a:gd name="T17" fmla="*/ 32 h 97"/>
                  <a:gd name="T18" fmla="*/ 91 w 93"/>
                  <a:gd name="T19" fmla="*/ 38 h 97"/>
                  <a:gd name="T20" fmla="*/ 91 w 93"/>
                  <a:gd name="T21" fmla="*/ 45 h 97"/>
                  <a:gd name="T22" fmla="*/ 91 w 93"/>
                  <a:gd name="T23" fmla="*/ 51 h 97"/>
                  <a:gd name="T24" fmla="*/ 93 w 93"/>
                  <a:gd name="T25" fmla="*/ 59 h 97"/>
                  <a:gd name="T26" fmla="*/ 91 w 93"/>
                  <a:gd name="T27" fmla="*/ 66 h 97"/>
                  <a:gd name="T28" fmla="*/ 91 w 93"/>
                  <a:gd name="T29" fmla="*/ 72 h 97"/>
                  <a:gd name="T30" fmla="*/ 74 w 93"/>
                  <a:gd name="T31" fmla="*/ 97 h 97"/>
                  <a:gd name="T32" fmla="*/ 70 w 93"/>
                  <a:gd name="T33" fmla="*/ 57 h 97"/>
                  <a:gd name="T34" fmla="*/ 38 w 93"/>
                  <a:gd name="T35" fmla="*/ 26 h 97"/>
                  <a:gd name="T36" fmla="*/ 24 w 93"/>
                  <a:gd name="T37" fmla="*/ 51 h 97"/>
                  <a:gd name="T38" fmla="*/ 24 w 93"/>
                  <a:gd name="T39" fmla="*/ 5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3" h="97">
                    <a:moveTo>
                      <a:pt x="24" y="51"/>
                    </a:moveTo>
                    <a:lnTo>
                      <a:pt x="0" y="9"/>
                    </a:lnTo>
                    <a:lnTo>
                      <a:pt x="42" y="0"/>
                    </a:lnTo>
                    <a:lnTo>
                      <a:pt x="45" y="2"/>
                    </a:lnTo>
                    <a:lnTo>
                      <a:pt x="59" y="9"/>
                    </a:lnTo>
                    <a:lnTo>
                      <a:pt x="66" y="13"/>
                    </a:lnTo>
                    <a:lnTo>
                      <a:pt x="74" y="19"/>
                    </a:lnTo>
                    <a:lnTo>
                      <a:pt x="80" y="25"/>
                    </a:lnTo>
                    <a:lnTo>
                      <a:pt x="87" y="32"/>
                    </a:lnTo>
                    <a:lnTo>
                      <a:pt x="91" y="38"/>
                    </a:lnTo>
                    <a:lnTo>
                      <a:pt x="91" y="45"/>
                    </a:lnTo>
                    <a:lnTo>
                      <a:pt x="91" y="51"/>
                    </a:lnTo>
                    <a:lnTo>
                      <a:pt x="93" y="59"/>
                    </a:lnTo>
                    <a:lnTo>
                      <a:pt x="91" y="66"/>
                    </a:lnTo>
                    <a:lnTo>
                      <a:pt x="91" y="72"/>
                    </a:lnTo>
                    <a:lnTo>
                      <a:pt x="74" y="97"/>
                    </a:lnTo>
                    <a:lnTo>
                      <a:pt x="70" y="57"/>
                    </a:lnTo>
                    <a:lnTo>
                      <a:pt x="38" y="26"/>
                    </a:lnTo>
                    <a:lnTo>
                      <a:pt x="24" y="51"/>
                    </a:lnTo>
                    <a:lnTo>
                      <a:pt x="24" y="51"/>
                    </a:lnTo>
                    <a:close/>
                  </a:path>
                </a:pathLst>
              </a:custGeom>
              <a:solidFill>
                <a:srgbClr val="666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2" name="Freeform 188"/>
              <p:cNvSpPr>
                <a:spLocks/>
              </p:cNvSpPr>
              <p:nvPr/>
            </p:nvSpPr>
            <p:spPr bwMode="auto">
              <a:xfrm>
                <a:off x="2689" y="3584"/>
                <a:ext cx="105" cy="27"/>
              </a:xfrm>
              <a:custGeom>
                <a:avLst/>
                <a:gdLst>
                  <a:gd name="T0" fmla="*/ 0 w 209"/>
                  <a:gd name="T1" fmla="*/ 2 h 53"/>
                  <a:gd name="T2" fmla="*/ 82 w 209"/>
                  <a:gd name="T3" fmla="*/ 0 h 53"/>
                  <a:gd name="T4" fmla="*/ 209 w 209"/>
                  <a:gd name="T5" fmla="*/ 53 h 53"/>
                  <a:gd name="T6" fmla="*/ 0 w 209"/>
                  <a:gd name="T7" fmla="*/ 2 h 53"/>
                  <a:gd name="T8" fmla="*/ 0 w 209"/>
                  <a:gd name="T9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53">
                    <a:moveTo>
                      <a:pt x="0" y="2"/>
                    </a:moveTo>
                    <a:lnTo>
                      <a:pt x="82" y="0"/>
                    </a:lnTo>
                    <a:lnTo>
                      <a:pt x="209" y="5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3" name="Freeform 189"/>
              <p:cNvSpPr>
                <a:spLocks/>
              </p:cNvSpPr>
              <p:nvPr/>
            </p:nvSpPr>
            <p:spPr bwMode="auto">
              <a:xfrm>
                <a:off x="2812" y="3547"/>
                <a:ext cx="368" cy="56"/>
              </a:xfrm>
              <a:custGeom>
                <a:avLst/>
                <a:gdLst>
                  <a:gd name="T0" fmla="*/ 88 w 736"/>
                  <a:gd name="T1" fmla="*/ 0 h 112"/>
                  <a:gd name="T2" fmla="*/ 110 w 736"/>
                  <a:gd name="T3" fmla="*/ 4 h 112"/>
                  <a:gd name="T4" fmla="*/ 133 w 736"/>
                  <a:gd name="T5" fmla="*/ 8 h 112"/>
                  <a:gd name="T6" fmla="*/ 158 w 736"/>
                  <a:gd name="T7" fmla="*/ 10 h 112"/>
                  <a:gd name="T8" fmla="*/ 186 w 736"/>
                  <a:gd name="T9" fmla="*/ 11 h 112"/>
                  <a:gd name="T10" fmla="*/ 217 w 736"/>
                  <a:gd name="T11" fmla="*/ 15 h 112"/>
                  <a:gd name="T12" fmla="*/ 249 w 736"/>
                  <a:gd name="T13" fmla="*/ 19 h 112"/>
                  <a:gd name="T14" fmla="*/ 283 w 736"/>
                  <a:gd name="T15" fmla="*/ 23 h 112"/>
                  <a:gd name="T16" fmla="*/ 316 w 736"/>
                  <a:gd name="T17" fmla="*/ 27 h 112"/>
                  <a:gd name="T18" fmla="*/ 348 w 736"/>
                  <a:gd name="T19" fmla="*/ 30 h 112"/>
                  <a:gd name="T20" fmla="*/ 380 w 736"/>
                  <a:gd name="T21" fmla="*/ 30 h 112"/>
                  <a:gd name="T22" fmla="*/ 409 w 736"/>
                  <a:gd name="T23" fmla="*/ 30 h 112"/>
                  <a:gd name="T24" fmla="*/ 437 w 736"/>
                  <a:gd name="T25" fmla="*/ 32 h 112"/>
                  <a:gd name="T26" fmla="*/ 464 w 736"/>
                  <a:gd name="T27" fmla="*/ 32 h 112"/>
                  <a:gd name="T28" fmla="*/ 492 w 736"/>
                  <a:gd name="T29" fmla="*/ 34 h 112"/>
                  <a:gd name="T30" fmla="*/ 515 w 736"/>
                  <a:gd name="T31" fmla="*/ 32 h 112"/>
                  <a:gd name="T32" fmla="*/ 538 w 736"/>
                  <a:gd name="T33" fmla="*/ 32 h 112"/>
                  <a:gd name="T34" fmla="*/ 561 w 736"/>
                  <a:gd name="T35" fmla="*/ 30 h 112"/>
                  <a:gd name="T36" fmla="*/ 582 w 736"/>
                  <a:gd name="T37" fmla="*/ 30 h 112"/>
                  <a:gd name="T38" fmla="*/ 618 w 736"/>
                  <a:gd name="T39" fmla="*/ 27 h 112"/>
                  <a:gd name="T40" fmla="*/ 650 w 736"/>
                  <a:gd name="T41" fmla="*/ 23 h 112"/>
                  <a:gd name="T42" fmla="*/ 673 w 736"/>
                  <a:gd name="T43" fmla="*/ 15 h 112"/>
                  <a:gd name="T44" fmla="*/ 702 w 736"/>
                  <a:gd name="T45" fmla="*/ 8 h 112"/>
                  <a:gd name="T46" fmla="*/ 713 w 736"/>
                  <a:gd name="T47" fmla="*/ 10 h 112"/>
                  <a:gd name="T48" fmla="*/ 732 w 736"/>
                  <a:gd name="T49" fmla="*/ 36 h 112"/>
                  <a:gd name="T50" fmla="*/ 732 w 736"/>
                  <a:gd name="T51" fmla="*/ 65 h 112"/>
                  <a:gd name="T52" fmla="*/ 715 w 736"/>
                  <a:gd name="T53" fmla="*/ 93 h 112"/>
                  <a:gd name="T54" fmla="*/ 684 w 736"/>
                  <a:gd name="T55" fmla="*/ 42 h 112"/>
                  <a:gd name="T56" fmla="*/ 671 w 736"/>
                  <a:gd name="T57" fmla="*/ 44 h 112"/>
                  <a:gd name="T58" fmla="*/ 639 w 736"/>
                  <a:gd name="T59" fmla="*/ 49 h 112"/>
                  <a:gd name="T60" fmla="*/ 616 w 736"/>
                  <a:gd name="T61" fmla="*/ 53 h 112"/>
                  <a:gd name="T62" fmla="*/ 589 w 736"/>
                  <a:gd name="T63" fmla="*/ 59 h 112"/>
                  <a:gd name="T64" fmla="*/ 559 w 736"/>
                  <a:gd name="T65" fmla="*/ 63 h 112"/>
                  <a:gd name="T66" fmla="*/ 527 w 736"/>
                  <a:gd name="T67" fmla="*/ 68 h 112"/>
                  <a:gd name="T68" fmla="*/ 492 w 736"/>
                  <a:gd name="T69" fmla="*/ 72 h 112"/>
                  <a:gd name="T70" fmla="*/ 456 w 736"/>
                  <a:gd name="T71" fmla="*/ 80 h 112"/>
                  <a:gd name="T72" fmla="*/ 418 w 736"/>
                  <a:gd name="T73" fmla="*/ 84 h 112"/>
                  <a:gd name="T74" fmla="*/ 380 w 736"/>
                  <a:gd name="T75" fmla="*/ 87 h 112"/>
                  <a:gd name="T76" fmla="*/ 344 w 736"/>
                  <a:gd name="T77" fmla="*/ 91 h 112"/>
                  <a:gd name="T78" fmla="*/ 306 w 736"/>
                  <a:gd name="T79" fmla="*/ 97 h 112"/>
                  <a:gd name="T80" fmla="*/ 272 w 736"/>
                  <a:gd name="T81" fmla="*/ 99 h 112"/>
                  <a:gd name="T82" fmla="*/ 240 w 736"/>
                  <a:gd name="T83" fmla="*/ 105 h 112"/>
                  <a:gd name="T84" fmla="*/ 209 w 736"/>
                  <a:gd name="T85" fmla="*/ 107 h 112"/>
                  <a:gd name="T86" fmla="*/ 186 w 736"/>
                  <a:gd name="T87" fmla="*/ 108 h 112"/>
                  <a:gd name="T88" fmla="*/ 162 w 736"/>
                  <a:gd name="T89" fmla="*/ 108 h 112"/>
                  <a:gd name="T90" fmla="*/ 148 w 736"/>
                  <a:gd name="T91" fmla="*/ 112 h 112"/>
                  <a:gd name="T92" fmla="*/ 141 w 736"/>
                  <a:gd name="T93" fmla="*/ 91 h 112"/>
                  <a:gd name="T94" fmla="*/ 127 w 736"/>
                  <a:gd name="T95" fmla="*/ 57 h 112"/>
                  <a:gd name="T96" fmla="*/ 97 w 736"/>
                  <a:gd name="T97" fmla="*/ 27 h 112"/>
                  <a:gd name="T98" fmla="*/ 63 w 736"/>
                  <a:gd name="T99" fmla="*/ 21 h 112"/>
                  <a:gd name="T100" fmla="*/ 40 w 736"/>
                  <a:gd name="T101" fmla="*/ 23 h 112"/>
                  <a:gd name="T102" fmla="*/ 10 w 736"/>
                  <a:gd name="T103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6" h="112">
                    <a:moveTo>
                      <a:pt x="10" y="8"/>
                    </a:moveTo>
                    <a:lnTo>
                      <a:pt x="84" y="0"/>
                    </a:lnTo>
                    <a:lnTo>
                      <a:pt x="88" y="0"/>
                    </a:lnTo>
                    <a:lnTo>
                      <a:pt x="95" y="2"/>
                    </a:lnTo>
                    <a:lnTo>
                      <a:pt x="107" y="4"/>
                    </a:lnTo>
                    <a:lnTo>
                      <a:pt x="110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3" y="8"/>
                    </a:lnTo>
                    <a:lnTo>
                      <a:pt x="141" y="8"/>
                    </a:lnTo>
                    <a:lnTo>
                      <a:pt x="148" y="8"/>
                    </a:lnTo>
                    <a:lnTo>
                      <a:pt x="158" y="10"/>
                    </a:lnTo>
                    <a:lnTo>
                      <a:pt x="167" y="11"/>
                    </a:lnTo>
                    <a:lnTo>
                      <a:pt x="175" y="11"/>
                    </a:lnTo>
                    <a:lnTo>
                      <a:pt x="186" y="11"/>
                    </a:lnTo>
                    <a:lnTo>
                      <a:pt x="196" y="13"/>
                    </a:lnTo>
                    <a:lnTo>
                      <a:pt x="207" y="15"/>
                    </a:lnTo>
                    <a:lnTo>
                      <a:pt x="217" y="15"/>
                    </a:lnTo>
                    <a:lnTo>
                      <a:pt x="226" y="17"/>
                    </a:lnTo>
                    <a:lnTo>
                      <a:pt x="238" y="17"/>
                    </a:lnTo>
                    <a:lnTo>
                      <a:pt x="249" y="19"/>
                    </a:lnTo>
                    <a:lnTo>
                      <a:pt x="261" y="19"/>
                    </a:lnTo>
                    <a:lnTo>
                      <a:pt x="272" y="23"/>
                    </a:lnTo>
                    <a:lnTo>
                      <a:pt x="283" y="23"/>
                    </a:lnTo>
                    <a:lnTo>
                      <a:pt x="295" y="25"/>
                    </a:lnTo>
                    <a:lnTo>
                      <a:pt x="304" y="25"/>
                    </a:lnTo>
                    <a:lnTo>
                      <a:pt x="316" y="27"/>
                    </a:lnTo>
                    <a:lnTo>
                      <a:pt x="327" y="27"/>
                    </a:lnTo>
                    <a:lnTo>
                      <a:pt x="338" y="30"/>
                    </a:lnTo>
                    <a:lnTo>
                      <a:pt x="348" y="30"/>
                    </a:lnTo>
                    <a:lnTo>
                      <a:pt x="357" y="30"/>
                    </a:lnTo>
                    <a:lnTo>
                      <a:pt x="369" y="30"/>
                    </a:lnTo>
                    <a:lnTo>
                      <a:pt x="380" y="30"/>
                    </a:lnTo>
                    <a:lnTo>
                      <a:pt x="388" y="30"/>
                    </a:lnTo>
                    <a:lnTo>
                      <a:pt x="399" y="30"/>
                    </a:lnTo>
                    <a:lnTo>
                      <a:pt x="409" y="30"/>
                    </a:lnTo>
                    <a:lnTo>
                      <a:pt x="420" y="32"/>
                    </a:lnTo>
                    <a:lnTo>
                      <a:pt x="430" y="32"/>
                    </a:lnTo>
                    <a:lnTo>
                      <a:pt x="437" y="32"/>
                    </a:lnTo>
                    <a:lnTo>
                      <a:pt x="447" y="32"/>
                    </a:lnTo>
                    <a:lnTo>
                      <a:pt x="456" y="32"/>
                    </a:lnTo>
                    <a:lnTo>
                      <a:pt x="464" y="32"/>
                    </a:lnTo>
                    <a:lnTo>
                      <a:pt x="475" y="32"/>
                    </a:lnTo>
                    <a:lnTo>
                      <a:pt x="483" y="32"/>
                    </a:lnTo>
                    <a:lnTo>
                      <a:pt x="492" y="34"/>
                    </a:lnTo>
                    <a:lnTo>
                      <a:pt x="500" y="32"/>
                    </a:lnTo>
                    <a:lnTo>
                      <a:pt x="508" y="32"/>
                    </a:lnTo>
                    <a:lnTo>
                      <a:pt x="515" y="32"/>
                    </a:lnTo>
                    <a:lnTo>
                      <a:pt x="523" y="32"/>
                    </a:lnTo>
                    <a:lnTo>
                      <a:pt x="530" y="32"/>
                    </a:lnTo>
                    <a:lnTo>
                      <a:pt x="538" y="32"/>
                    </a:lnTo>
                    <a:lnTo>
                      <a:pt x="546" y="32"/>
                    </a:lnTo>
                    <a:lnTo>
                      <a:pt x="553" y="32"/>
                    </a:lnTo>
                    <a:lnTo>
                      <a:pt x="561" y="30"/>
                    </a:lnTo>
                    <a:lnTo>
                      <a:pt x="568" y="30"/>
                    </a:lnTo>
                    <a:lnTo>
                      <a:pt x="574" y="30"/>
                    </a:lnTo>
                    <a:lnTo>
                      <a:pt x="582" y="30"/>
                    </a:lnTo>
                    <a:lnTo>
                      <a:pt x="595" y="30"/>
                    </a:lnTo>
                    <a:lnTo>
                      <a:pt x="608" y="30"/>
                    </a:lnTo>
                    <a:lnTo>
                      <a:pt x="618" y="27"/>
                    </a:lnTo>
                    <a:lnTo>
                      <a:pt x="629" y="27"/>
                    </a:lnTo>
                    <a:lnTo>
                      <a:pt x="641" y="23"/>
                    </a:lnTo>
                    <a:lnTo>
                      <a:pt x="650" y="23"/>
                    </a:lnTo>
                    <a:lnTo>
                      <a:pt x="658" y="19"/>
                    </a:lnTo>
                    <a:lnTo>
                      <a:pt x="665" y="19"/>
                    </a:lnTo>
                    <a:lnTo>
                      <a:pt x="673" y="15"/>
                    </a:lnTo>
                    <a:lnTo>
                      <a:pt x="681" y="15"/>
                    </a:lnTo>
                    <a:lnTo>
                      <a:pt x="692" y="11"/>
                    </a:lnTo>
                    <a:lnTo>
                      <a:pt x="702" y="8"/>
                    </a:lnTo>
                    <a:lnTo>
                      <a:pt x="707" y="8"/>
                    </a:lnTo>
                    <a:lnTo>
                      <a:pt x="709" y="8"/>
                    </a:lnTo>
                    <a:lnTo>
                      <a:pt x="713" y="10"/>
                    </a:lnTo>
                    <a:lnTo>
                      <a:pt x="722" y="21"/>
                    </a:lnTo>
                    <a:lnTo>
                      <a:pt x="726" y="27"/>
                    </a:lnTo>
                    <a:lnTo>
                      <a:pt x="732" y="36"/>
                    </a:lnTo>
                    <a:lnTo>
                      <a:pt x="734" y="46"/>
                    </a:lnTo>
                    <a:lnTo>
                      <a:pt x="736" y="57"/>
                    </a:lnTo>
                    <a:lnTo>
                      <a:pt x="732" y="65"/>
                    </a:lnTo>
                    <a:lnTo>
                      <a:pt x="728" y="76"/>
                    </a:lnTo>
                    <a:lnTo>
                      <a:pt x="722" y="84"/>
                    </a:lnTo>
                    <a:lnTo>
                      <a:pt x="715" y="93"/>
                    </a:lnTo>
                    <a:lnTo>
                      <a:pt x="698" y="112"/>
                    </a:lnTo>
                    <a:lnTo>
                      <a:pt x="703" y="68"/>
                    </a:lnTo>
                    <a:lnTo>
                      <a:pt x="684" y="42"/>
                    </a:lnTo>
                    <a:lnTo>
                      <a:pt x="681" y="42"/>
                    </a:lnTo>
                    <a:lnTo>
                      <a:pt x="677" y="42"/>
                    </a:lnTo>
                    <a:lnTo>
                      <a:pt x="671" y="44"/>
                    </a:lnTo>
                    <a:lnTo>
                      <a:pt x="664" y="46"/>
                    </a:lnTo>
                    <a:lnTo>
                      <a:pt x="652" y="48"/>
                    </a:lnTo>
                    <a:lnTo>
                      <a:pt x="639" y="49"/>
                    </a:lnTo>
                    <a:lnTo>
                      <a:pt x="631" y="51"/>
                    </a:lnTo>
                    <a:lnTo>
                      <a:pt x="624" y="53"/>
                    </a:lnTo>
                    <a:lnTo>
                      <a:pt x="616" y="53"/>
                    </a:lnTo>
                    <a:lnTo>
                      <a:pt x="608" y="57"/>
                    </a:lnTo>
                    <a:lnTo>
                      <a:pt x="599" y="57"/>
                    </a:lnTo>
                    <a:lnTo>
                      <a:pt x="589" y="59"/>
                    </a:lnTo>
                    <a:lnTo>
                      <a:pt x="580" y="61"/>
                    </a:lnTo>
                    <a:lnTo>
                      <a:pt x="570" y="63"/>
                    </a:lnTo>
                    <a:lnTo>
                      <a:pt x="559" y="63"/>
                    </a:lnTo>
                    <a:lnTo>
                      <a:pt x="549" y="65"/>
                    </a:lnTo>
                    <a:lnTo>
                      <a:pt x="538" y="67"/>
                    </a:lnTo>
                    <a:lnTo>
                      <a:pt x="527" y="68"/>
                    </a:lnTo>
                    <a:lnTo>
                      <a:pt x="515" y="70"/>
                    </a:lnTo>
                    <a:lnTo>
                      <a:pt x="504" y="72"/>
                    </a:lnTo>
                    <a:lnTo>
                      <a:pt x="492" y="72"/>
                    </a:lnTo>
                    <a:lnTo>
                      <a:pt x="481" y="76"/>
                    </a:lnTo>
                    <a:lnTo>
                      <a:pt x="468" y="76"/>
                    </a:lnTo>
                    <a:lnTo>
                      <a:pt x="456" y="80"/>
                    </a:lnTo>
                    <a:lnTo>
                      <a:pt x="445" y="80"/>
                    </a:lnTo>
                    <a:lnTo>
                      <a:pt x="434" y="84"/>
                    </a:lnTo>
                    <a:lnTo>
                      <a:pt x="418" y="84"/>
                    </a:lnTo>
                    <a:lnTo>
                      <a:pt x="407" y="86"/>
                    </a:lnTo>
                    <a:lnTo>
                      <a:pt x="394" y="86"/>
                    </a:lnTo>
                    <a:lnTo>
                      <a:pt x="380" y="87"/>
                    </a:lnTo>
                    <a:lnTo>
                      <a:pt x="369" y="89"/>
                    </a:lnTo>
                    <a:lnTo>
                      <a:pt x="356" y="91"/>
                    </a:lnTo>
                    <a:lnTo>
                      <a:pt x="344" y="91"/>
                    </a:lnTo>
                    <a:lnTo>
                      <a:pt x="333" y="93"/>
                    </a:lnTo>
                    <a:lnTo>
                      <a:pt x="319" y="93"/>
                    </a:lnTo>
                    <a:lnTo>
                      <a:pt x="306" y="97"/>
                    </a:lnTo>
                    <a:lnTo>
                      <a:pt x="295" y="97"/>
                    </a:lnTo>
                    <a:lnTo>
                      <a:pt x="283" y="99"/>
                    </a:lnTo>
                    <a:lnTo>
                      <a:pt x="272" y="99"/>
                    </a:lnTo>
                    <a:lnTo>
                      <a:pt x="261" y="101"/>
                    </a:lnTo>
                    <a:lnTo>
                      <a:pt x="249" y="101"/>
                    </a:lnTo>
                    <a:lnTo>
                      <a:pt x="240" y="105"/>
                    </a:lnTo>
                    <a:lnTo>
                      <a:pt x="228" y="105"/>
                    </a:lnTo>
                    <a:lnTo>
                      <a:pt x="219" y="107"/>
                    </a:lnTo>
                    <a:lnTo>
                      <a:pt x="209" y="107"/>
                    </a:lnTo>
                    <a:lnTo>
                      <a:pt x="202" y="107"/>
                    </a:lnTo>
                    <a:lnTo>
                      <a:pt x="192" y="107"/>
                    </a:lnTo>
                    <a:lnTo>
                      <a:pt x="186" y="108"/>
                    </a:lnTo>
                    <a:lnTo>
                      <a:pt x="179" y="108"/>
                    </a:lnTo>
                    <a:lnTo>
                      <a:pt x="173" y="108"/>
                    </a:lnTo>
                    <a:lnTo>
                      <a:pt x="162" y="108"/>
                    </a:lnTo>
                    <a:lnTo>
                      <a:pt x="154" y="110"/>
                    </a:lnTo>
                    <a:lnTo>
                      <a:pt x="148" y="110"/>
                    </a:lnTo>
                    <a:lnTo>
                      <a:pt x="148" y="112"/>
                    </a:lnTo>
                    <a:lnTo>
                      <a:pt x="146" y="108"/>
                    </a:lnTo>
                    <a:lnTo>
                      <a:pt x="145" y="101"/>
                    </a:lnTo>
                    <a:lnTo>
                      <a:pt x="141" y="91"/>
                    </a:lnTo>
                    <a:lnTo>
                      <a:pt x="139" y="82"/>
                    </a:lnTo>
                    <a:lnTo>
                      <a:pt x="133" y="68"/>
                    </a:lnTo>
                    <a:lnTo>
                      <a:pt x="127" y="57"/>
                    </a:lnTo>
                    <a:lnTo>
                      <a:pt x="118" y="44"/>
                    </a:lnTo>
                    <a:lnTo>
                      <a:pt x="110" y="36"/>
                    </a:lnTo>
                    <a:lnTo>
                      <a:pt x="97" y="27"/>
                    </a:lnTo>
                    <a:lnTo>
                      <a:pt x="86" y="23"/>
                    </a:lnTo>
                    <a:lnTo>
                      <a:pt x="74" y="21"/>
                    </a:lnTo>
                    <a:lnTo>
                      <a:pt x="63" y="21"/>
                    </a:lnTo>
                    <a:lnTo>
                      <a:pt x="51" y="21"/>
                    </a:lnTo>
                    <a:lnTo>
                      <a:pt x="44" y="23"/>
                    </a:lnTo>
                    <a:lnTo>
                      <a:pt x="40" y="23"/>
                    </a:lnTo>
                    <a:lnTo>
                      <a:pt x="38" y="25"/>
                    </a:lnTo>
                    <a:lnTo>
                      <a:pt x="0" y="3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4" name="Freeform 190"/>
              <p:cNvSpPr>
                <a:spLocks/>
              </p:cNvSpPr>
              <p:nvPr/>
            </p:nvSpPr>
            <p:spPr bwMode="auto">
              <a:xfrm>
                <a:off x="3233" y="2960"/>
                <a:ext cx="541" cy="223"/>
              </a:xfrm>
              <a:custGeom>
                <a:avLst/>
                <a:gdLst>
                  <a:gd name="T0" fmla="*/ 764 w 1082"/>
                  <a:gd name="T1" fmla="*/ 25 h 447"/>
                  <a:gd name="T2" fmla="*/ 145 w 1082"/>
                  <a:gd name="T3" fmla="*/ 113 h 447"/>
                  <a:gd name="T4" fmla="*/ 88 w 1082"/>
                  <a:gd name="T5" fmla="*/ 143 h 447"/>
                  <a:gd name="T6" fmla="*/ 34 w 1082"/>
                  <a:gd name="T7" fmla="*/ 187 h 447"/>
                  <a:gd name="T8" fmla="*/ 0 w 1082"/>
                  <a:gd name="T9" fmla="*/ 229 h 447"/>
                  <a:gd name="T10" fmla="*/ 6 w 1082"/>
                  <a:gd name="T11" fmla="*/ 268 h 447"/>
                  <a:gd name="T12" fmla="*/ 293 w 1082"/>
                  <a:gd name="T13" fmla="*/ 447 h 447"/>
                  <a:gd name="T14" fmla="*/ 352 w 1082"/>
                  <a:gd name="T15" fmla="*/ 434 h 447"/>
                  <a:gd name="T16" fmla="*/ 1048 w 1082"/>
                  <a:gd name="T17" fmla="*/ 286 h 447"/>
                  <a:gd name="T18" fmla="*/ 1076 w 1082"/>
                  <a:gd name="T19" fmla="*/ 267 h 447"/>
                  <a:gd name="T20" fmla="*/ 1076 w 1082"/>
                  <a:gd name="T21" fmla="*/ 263 h 447"/>
                  <a:gd name="T22" fmla="*/ 1078 w 1082"/>
                  <a:gd name="T23" fmla="*/ 251 h 447"/>
                  <a:gd name="T24" fmla="*/ 1078 w 1082"/>
                  <a:gd name="T25" fmla="*/ 244 h 447"/>
                  <a:gd name="T26" fmla="*/ 1080 w 1082"/>
                  <a:gd name="T27" fmla="*/ 236 h 447"/>
                  <a:gd name="T28" fmla="*/ 1082 w 1082"/>
                  <a:gd name="T29" fmla="*/ 229 h 447"/>
                  <a:gd name="T30" fmla="*/ 1082 w 1082"/>
                  <a:gd name="T31" fmla="*/ 219 h 447"/>
                  <a:gd name="T32" fmla="*/ 1082 w 1082"/>
                  <a:gd name="T33" fmla="*/ 208 h 447"/>
                  <a:gd name="T34" fmla="*/ 1082 w 1082"/>
                  <a:gd name="T35" fmla="*/ 196 h 447"/>
                  <a:gd name="T36" fmla="*/ 1082 w 1082"/>
                  <a:gd name="T37" fmla="*/ 185 h 447"/>
                  <a:gd name="T38" fmla="*/ 1082 w 1082"/>
                  <a:gd name="T39" fmla="*/ 173 h 447"/>
                  <a:gd name="T40" fmla="*/ 1078 w 1082"/>
                  <a:gd name="T41" fmla="*/ 162 h 447"/>
                  <a:gd name="T42" fmla="*/ 1076 w 1082"/>
                  <a:gd name="T43" fmla="*/ 151 h 447"/>
                  <a:gd name="T44" fmla="*/ 1072 w 1082"/>
                  <a:gd name="T45" fmla="*/ 139 h 447"/>
                  <a:gd name="T46" fmla="*/ 1069 w 1082"/>
                  <a:gd name="T47" fmla="*/ 128 h 447"/>
                  <a:gd name="T48" fmla="*/ 1063 w 1082"/>
                  <a:gd name="T49" fmla="*/ 116 h 447"/>
                  <a:gd name="T50" fmla="*/ 1055 w 1082"/>
                  <a:gd name="T51" fmla="*/ 105 h 447"/>
                  <a:gd name="T52" fmla="*/ 1048 w 1082"/>
                  <a:gd name="T53" fmla="*/ 94 h 447"/>
                  <a:gd name="T54" fmla="*/ 1040 w 1082"/>
                  <a:gd name="T55" fmla="*/ 86 h 447"/>
                  <a:gd name="T56" fmla="*/ 1033 w 1082"/>
                  <a:gd name="T57" fmla="*/ 75 h 447"/>
                  <a:gd name="T58" fmla="*/ 1025 w 1082"/>
                  <a:gd name="T59" fmla="*/ 67 h 447"/>
                  <a:gd name="T60" fmla="*/ 1017 w 1082"/>
                  <a:gd name="T61" fmla="*/ 59 h 447"/>
                  <a:gd name="T62" fmla="*/ 1010 w 1082"/>
                  <a:gd name="T63" fmla="*/ 54 h 447"/>
                  <a:gd name="T64" fmla="*/ 1000 w 1082"/>
                  <a:gd name="T65" fmla="*/ 46 h 447"/>
                  <a:gd name="T66" fmla="*/ 993 w 1082"/>
                  <a:gd name="T67" fmla="*/ 40 h 447"/>
                  <a:gd name="T68" fmla="*/ 985 w 1082"/>
                  <a:gd name="T69" fmla="*/ 37 h 447"/>
                  <a:gd name="T70" fmla="*/ 981 w 1082"/>
                  <a:gd name="T71" fmla="*/ 33 h 447"/>
                  <a:gd name="T72" fmla="*/ 974 w 1082"/>
                  <a:gd name="T73" fmla="*/ 27 h 447"/>
                  <a:gd name="T74" fmla="*/ 970 w 1082"/>
                  <a:gd name="T75" fmla="*/ 25 h 447"/>
                  <a:gd name="T76" fmla="*/ 842 w 1082"/>
                  <a:gd name="T77" fmla="*/ 0 h 447"/>
                  <a:gd name="T78" fmla="*/ 764 w 1082"/>
                  <a:gd name="T79" fmla="*/ 25 h 447"/>
                  <a:gd name="T80" fmla="*/ 764 w 1082"/>
                  <a:gd name="T81" fmla="*/ 2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82" h="447">
                    <a:moveTo>
                      <a:pt x="764" y="25"/>
                    </a:moveTo>
                    <a:lnTo>
                      <a:pt x="145" y="113"/>
                    </a:lnTo>
                    <a:lnTo>
                      <a:pt x="88" y="143"/>
                    </a:lnTo>
                    <a:lnTo>
                      <a:pt x="34" y="187"/>
                    </a:lnTo>
                    <a:lnTo>
                      <a:pt x="0" y="229"/>
                    </a:lnTo>
                    <a:lnTo>
                      <a:pt x="6" y="268"/>
                    </a:lnTo>
                    <a:lnTo>
                      <a:pt x="293" y="447"/>
                    </a:lnTo>
                    <a:lnTo>
                      <a:pt x="352" y="434"/>
                    </a:lnTo>
                    <a:lnTo>
                      <a:pt x="1048" y="286"/>
                    </a:lnTo>
                    <a:lnTo>
                      <a:pt x="1076" y="267"/>
                    </a:lnTo>
                    <a:lnTo>
                      <a:pt x="1076" y="263"/>
                    </a:lnTo>
                    <a:lnTo>
                      <a:pt x="1078" y="251"/>
                    </a:lnTo>
                    <a:lnTo>
                      <a:pt x="1078" y="244"/>
                    </a:lnTo>
                    <a:lnTo>
                      <a:pt x="1080" y="236"/>
                    </a:lnTo>
                    <a:lnTo>
                      <a:pt x="1082" y="229"/>
                    </a:lnTo>
                    <a:lnTo>
                      <a:pt x="1082" y="219"/>
                    </a:lnTo>
                    <a:lnTo>
                      <a:pt x="1082" y="208"/>
                    </a:lnTo>
                    <a:lnTo>
                      <a:pt x="1082" y="196"/>
                    </a:lnTo>
                    <a:lnTo>
                      <a:pt x="1082" y="185"/>
                    </a:lnTo>
                    <a:lnTo>
                      <a:pt x="1082" y="173"/>
                    </a:lnTo>
                    <a:lnTo>
                      <a:pt x="1078" y="162"/>
                    </a:lnTo>
                    <a:lnTo>
                      <a:pt x="1076" y="151"/>
                    </a:lnTo>
                    <a:lnTo>
                      <a:pt x="1072" y="139"/>
                    </a:lnTo>
                    <a:lnTo>
                      <a:pt x="1069" y="128"/>
                    </a:lnTo>
                    <a:lnTo>
                      <a:pt x="1063" y="116"/>
                    </a:lnTo>
                    <a:lnTo>
                      <a:pt x="1055" y="105"/>
                    </a:lnTo>
                    <a:lnTo>
                      <a:pt x="1048" y="94"/>
                    </a:lnTo>
                    <a:lnTo>
                      <a:pt x="1040" y="86"/>
                    </a:lnTo>
                    <a:lnTo>
                      <a:pt x="1033" y="75"/>
                    </a:lnTo>
                    <a:lnTo>
                      <a:pt x="1025" y="67"/>
                    </a:lnTo>
                    <a:lnTo>
                      <a:pt x="1017" y="59"/>
                    </a:lnTo>
                    <a:lnTo>
                      <a:pt x="1010" y="54"/>
                    </a:lnTo>
                    <a:lnTo>
                      <a:pt x="1000" y="46"/>
                    </a:lnTo>
                    <a:lnTo>
                      <a:pt x="993" y="40"/>
                    </a:lnTo>
                    <a:lnTo>
                      <a:pt x="985" y="37"/>
                    </a:lnTo>
                    <a:lnTo>
                      <a:pt x="981" y="33"/>
                    </a:lnTo>
                    <a:lnTo>
                      <a:pt x="974" y="27"/>
                    </a:lnTo>
                    <a:lnTo>
                      <a:pt x="970" y="25"/>
                    </a:lnTo>
                    <a:lnTo>
                      <a:pt x="842" y="0"/>
                    </a:lnTo>
                    <a:lnTo>
                      <a:pt x="764" y="25"/>
                    </a:lnTo>
                    <a:lnTo>
                      <a:pt x="764" y="25"/>
                    </a:lnTo>
                    <a:close/>
                  </a:path>
                </a:pathLst>
              </a:custGeom>
              <a:solidFill>
                <a:srgbClr val="FFF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5" name="Freeform 191"/>
              <p:cNvSpPr>
                <a:spLocks/>
              </p:cNvSpPr>
              <p:nvPr/>
            </p:nvSpPr>
            <p:spPr bwMode="auto">
              <a:xfrm>
                <a:off x="3244" y="2963"/>
                <a:ext cx="524" cy="211"/>
              </a:xfrm>
              <a:custGeom>
                <a:avLst/>
                <a:gdLst>
                  <a:gd name="T0" fmla="*/ 219 w 1050"/>
                  <a:gd name="T1" fmla="*/ 101 h 422"/>
                  <a:gd name="T2" fmla="*/ 204 w 1050"/>
                  <a:gd name="T3" fmla="*/ 101 h 422"/>
                  <a:gd name="T4" fmla="*/ 190 w 1050"/>
                  <a:gd name="T5" fmla="*/ 103 h 422"/>
                  <a:gd name="T6" fmla="*/ 171 w 1050"/>
                  <a:gd name="T7" fmla="*/ 103 h 422"/>
                  <a:gd name="T8" fmla="*/ 152 w 1050"/>
                  <a:gd name="T9" fmla="*/ 107 h 422"/>
                  <a:gd name="T10" fmla="*/ 131 w 1050"/>
                  <a:gd name="T11" fmla="*/ 110 h 422"/>
                  <a:gd name="T12" fmla="*/ 110 w 1050"/>
                  <a:gd name="T13" fmla="*/ 118 h 422"/>
                  <a:gd name="T14" fmla="*/ 90 w 1050"/>
                  <a:gd name="T15" fmla="*/ 129 h 422"/>
                  <a:gd name="T16" fmla="*/ 70 w 1050"/>
                  <a:gd name="T17" fmla="*/ 141 h 422"/>
                  <a:gd name="T18" fmla="*/ 51 w 1050"/>
                  <a:gd name="T19" fmla="*/ 156 h 422"/>
                  <a:gd name="T20" fmla="*/ 36 w 1050"/>
                  <a:gd name="T21" fmla="*/ 171 h 422"/>
                  <a:gd name="T22" fmla="*/ 17 w 1050"/>
                  <a:gd name="T23" fmla="*/ 192 h 422"/>
                  <a:gd name="T24" fmla="*/ 2 w 1050"/>
                  <a:gd name="T25" fmla="*/ 211 h 422"/>
                  <a:gd name="T26" fmla="*/ 0 w 1050"/>
                  <a:gd name="T27" fmla="*/ 253 h 422"/>
                  <a:gd name="T28" fmla="*/ 308 w 1050"/>
                  <a:gd name="T29" fmla="*/ 416 h 422"/>
                  <a:gd name="T30" fmla="*/ 1048 w 1050"/>
                  <a:gd name="T31" fmla="*/ 238 h 422"/>
                  <a:gd name="T32" fmla="*/ 1048 w 1050"/>
                  <a:gd name="T33" fmla="*/ 226 h 422"/>
                  <a:gd name="T34" fmla="*/ 1048 w 1050"/>
                  <a:gd name="T35" fmla="*/ 215 h 422"/>
                  <a:gd name="T36" fmla="*/ 1050 w 1050"/>
                  <a:gd name="T37" fmla="*/ 200 h 422"/>
                  <a:gd name="T38" fmla="*/ 1048 w 1050"/>
                  <a:gd name="T39" fmla="*/ 181 h 422"/>
                  <a:gd name="T40" fmla="*/ 1046 w 1050"/>
                  <a:gd name="T41" fmla="*/ 164 h 422"/>
                  <a:gd name="T42" fmla="*/ 1044 w 1050"/>
                  <a:gd name="T43" fmla="*/ 145 h 422"/>
                  <a:gd name="T44" fmla="*/ 1042 w 1050"/>
                  <a:gd name="T45" fmla="*/ 128 h 422"/>
                  <a:gd name="T46" fmla="*/ 1034 w 1050"/>
                  <a:gd name="T47" fmla="*/ 109 h 422"/>
                  <a:gd name="T48" fmla="*/ 1027 w 1050"/>
                  <a:gd name="T49" fmla="*/ 93 h 422"/>
                  <a:gd name="T50" fmla="*/ 1017 w 1050"/>
                  <a:gd name="T51" fmla="*/ 78 h 422"/>
                  <a:gd name="T52" fmla="*/ 1008 w 1050"/>
                  <a:gd name="T53" fmla="*/ 65 h 422"/>
                  <a:gd name="T54" fmla="*/ 994 w 1050"/>
                  <a:gd name="T55" fmla="*/ 52 h 422"/>
                  <a:gd name="T56" fmla="*/ 981 w 1050"/>
                  <a:gd name="T57" fmla="*/ 42 h 422"/>
                  <a:gd name="T58" fmla="*/ 966 w 1050"/>
                  <a:gd name="T59" fmla="*/ 31 h 422"/>
                  <a:gd name="T60" fmla="*/ 953 w 1050"/>
                  <a:gd name="T61" fmla="*/ 23 h 422"/>
                  <a:gd name="T62" fmla="*/ 934 w 1050"/>
                  <a:gd name="T63" fmla="*/ 15 h 422"/>
                  <a:gd name="T64" fmla="*/ 916 w 1050"/>
                  <a:gd name="T65" fmla="*/ 12 h 422"/>
                  <a:gd name="T66" fmla="*/ 899 w 1050"/>
                  <a:gd name="T67" fmla="*/ 6 h 422"/>
                  <a:gd name="T68" fmla="*/ 884 w 1050"/>
                  <a:gd name="T69" fmla="*/ 4 h 422"/>
                  <a:gd name="T70" fmla="*/ 869 w 1050"/>
                  <a:gd name="T71" fmla="*/ 0 h 422"/>
                  <a:gd name="T72" fmla="*/ 859 w 1050"/>
                  <a:gd name="T73" fmla="*/ 0 h 422"/>
                  <a:gd name="T74" fmla="*/ 852 w 1050"/>
                  <a:gd name="T75" fmla="*/ 0 h 422"/>
                  <a:gd name="T76" fmla="*/ 223 w 1050"/>
                  <a:gd name="T77" fmla="*/ 10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50" h="422">
                    <a:moveTo>
                      <a:pt x="223" y="103"/>
                    </a:moveTo>
                    <a:lnTo>
                      <a:pt x="219" y="101"/>
                    </a:lnTo>
                    <a:lnTo>
                      <a:pt x="211" y="101"/>
                    </a:lnTo>
                    <a:lnTo>
                      <a:pt x="204" y="101"/>
                    </a:lnTo>
                    <a:lnTo>
                      <a:pt x="198" y="101"/>
                    </a:lnTo>
                    <a:lnTo>
                      <a:pt x="190" y="103"/>
                    </a:lnTo>
                    <a:lnTo>
                      <a:pt x="183" y="103"/>
                    </a:lnTo>
                    <a:lnTo>
                      <a:pt x="171" y="103"/>
                    </a:lnTo>
                    <a:lnTo>
                      <a:pt x="164" y="105"/>
                    </a:lnTo>
                    <a:lnTo>
                      <a:pt x="152" y="107"/>
                    </a:lnTo>
                    <a:lnTo>
                      <a:pt x="143" y="110"/>
                    </a:lnTo>
                    <a:lnTo>
                      <a:pt x="131" y="110"/>
                    </a:lnTo>
                    <a:lnTo>
                      <a:pt x="122" y="114"/>
                    </a:lnTo>
                    <a:lnTo>
                      <a:pt x="110" y="118"/>
                    </a:lnTo>
                    <a:lnTo>
                      <a:pt x="101" y="126"/>
                    </a:lnTo>
                    <a:lnTo>
                      <a:pt x="90" y="129"/>
                    </a:lnTo>
                    <a:lnTo>
                      <a:pt x="80" y="135"/>
                    </a:lnTo>
                    <a:lnTo>
                      <a:pt x="70" y="141"/>
                    </a:lnTo>
                    <a:lnTo>
                      <a:pt x="61" y="148"/>
                    </a:lnTo>
                    <a:lnTo>
                      <a:pt x="51" y="156"/>
                    </a:lnTo>
                    <a:lnTo>
                      <a:pt x="44" y="164"/>
                    </a:lnTo>
                    <a:lnTo>
                      <a:pt x="36" y="171"/>
                    </a:lnTo>
                    <a:lnTo>
                      <a:pt x="29" y="179"/>
                    </a:lnTo>
                    <a:lnTo>
                      <a:pt x="17" y="192"/>
                    </a:lnTo>
                    <a:lnTo>
                      <a:pt x="8" y="204"/>
                    </a:lnTo>
                    <a:lnTo>
                      <a:pt x="2" y="211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70" y="422"/>
                    </a:lnTo>
                    <a:lnTo>
                      <a:pt x="308" y="416"/>
                    </a:lnTo>
                    <a:lnTo>
                      <a:pt x="1017" y="272"/>
                    </a:lnTo>
                    <a:lnTo>
                      <a:pt x="1048" y="238"/>
                    </a:lnTo>
                    <a:lnTo>
                      <a:pt x="1048" y="234"/>
                    </a:lnTo>
                    <a:lnTo>
                      <a:pt x="1048" y="226"/>
                    </a:lnTo>
                    <a:lnTo>
                      <a:pt x="1048" y="219"/>
                    </a:lnTo>
                    <a:lnTo>
                      <a:pt x="1048" y="215"/>
                    </a:lnTo>
                    <a:lnTo>
                      <a:pt x="1048" y="207"/>
                    </a:lnTo>
                    <a:lnTo>
                      <a:pt x="1050" y="200"/>
                    </a:lnTo>
                    <a:lnTo>
                      <a:pt x="1048" y="190"/>
                    </a:lnTo>
                    <a:lnTo>
                      <a:pt x="1048" y="181"/>
                    </a:lnTo>
                    <a:lnTo>
                      <a:pt x="1046" y="173"/>
                    </a:lnTo>
                    <a:lnTo>
                      <a:pt x="1046" y="164"/>
                    </a:lnTo>
                    <a:lnTo>
                      <a:pt x="1046" y="154"/>
                    </a:lnTo>
                    <a:lnTo>
                      <a:pt x="1044" y="145"/>
                    </a:lnTo>
                    <a:lnTo>
                      <a:pt x="1042" y="135"/>
                    </a:lnTo>
                    <a:lnTo>
                      <a:pt x="1042" y="128"/>
                    </a:lnTo>
                    <a:lnTo>
                      <a:pt x="1038" y="118"/>
                    </a:lnTo>
                    <a:lnTo>
                      <a:pt x="1034" y="109"/>
                    </a:lnTo>
                    <a:lnTo>
                      <a:pt x="1031" y="101"/>
                    </a:lnTo>
                    <a:lnTo>
                      <a:pt x="1027" y="93"/>
                    </a:lnTo>
                    <a:lnTo>
                      <a:pt x="1021" y="86"/>
                    </a:lnTo>
                    <a:lnTo>
                      <a:pt x="1017" y="78"/>
                    </a:lnTo>
                    <a:lnTo>
                      <a:pt x="1013" y="72"/>
                    </a:lnTo>
                    <a:lnTo>
                      <a:pt x="1008" y="65"/>
                    </a:lnTo>
                    <a:lnTo>
                      <a:pt x="1002" y="57"/>
                    </a:lnTo>
                    <a:lnTo>
                      <a:pt x="994" y="52"/>
                    </a:lnTo>
                    <a:lnTo>
                      <a:pt x="987" y="46"/>
                    </a:lnTo>
                    <a:lnTo>
                      <a:pt x="981" y="42"/>
                    </a:lnTo>
                    <a:lnTo>
                      <a:pt x="973" y="34"/>
                    </a:lnTo>
                    <a:lnTo>
                      <a:pt x="966" y="31"/>
                    </a:lnTo>
                    <a:lnTo>
                      <a:pt x="958" y="27"/>
                    </a:lnTo>
                    <a:lnTo>
                      <a:pt x="953" y="23"/>
                    </a:lnTo>
                    <a:lnTo>
                      <a:pt x="941" y="19"/>
                    </a:lnTo>
                    <a:lnTo>
                      <a:pt x="934" y="15"/>
                    </a:lnTo>
                    <a:lnTo>
                      <a:pt x="924" y="12"/>
                    </a:lnTo>
                    <a:lnTo>
                      <a:pt x="916" y="12"/>
                    </a:lnTo>
                    <a:lnTo>
                      <a:pt x="907" y="8"/>
                    </a:lnTo>
                    <a:lnTo>
                      <a:pt x="899" y="6"/>
                    </a:lnTo>
                    <a:lnTo>
                      <a:pt x="892" y="4"/>
                    </a:lnTo>
                    <a:lnTo>
                      <a:pt x="884" y="4"/>
                    </a:lnTo>
                    <a:lnTo>
                      <a:pt x="877" y="2"/>
                    </a:lnTo>
                    <a:lnTo>
                      <a:pt x="869" y="0"/>
                    </a:lnTo>
                    <a:lnTo>
                      <a:pt x="863" y="0"/>
                    </a:lnTo>
                    <a:lnTo>
                      <a:pt x="859" y="0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223" y="103"/>
                    </a:lnTo>
                    <a:lnTo>
                      <a:pt x="223" y="103"/>
                    </a:lnTo>
                    <a:close/>
                  </a:path>
                </a:pathLst>
              </a:custGeom>
              <a:solidFill>
                <a:srgbClr val="8A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6" name="Freeform 192"/>
              <p:cNvSpPr>
                <a:spLocks/>
              </p:cNvSpPr>
              <p:nvPr/>
            </p:nvSpPr>
            <p:spPr bwMode="auto">
              <a:xfrm>
                <a:off x="3255" y="3033"/>
                <a:ext cx="136" cy="131"/>
              </a:xfrm>
              <a:custGeom>
                <a:avLst/>
                <a:gdLst>
                  <a:gd name="T0" fmla="*/ 2 w 272"/>
                  <a:gd name="T1" fmla="*/ 85 h 262"/>
                  <a:gd name="T2" fmla="*/ 13 w 272"/>
                  <a:gd name="T3" fmla="*/ 70 h 262"/>
                  <a:gd name="T4" fmla="*/ 32 w 272"/>
                  <a:gd name="T5" fmla="*/ 51 h 262"/>
                  <a:gd name="T6" fmla="*/ 47 w 272"/>
                  <a:gd name="T7" fmla="*/ 40 h 262"/>
                  <a:gd name="T8" fmla="*/ 63 w 272"/>
                  <a:gd name="T9" fmla="*/ 26 h 262"/>
                  <a:gd name="T10" fmla="*/ 78 w 272"/>
                  <a:gd name="T11" fmla="*/ 17 h 262"/>
                  <a:gd name="T12" fmla="*/ 93 w 272"/>
                  <a:gd name="T13" fmla="*/ 7 h 262"/>
                  <a:gd name="T14" fmla="*/ 108 w 272"/>
                  <a:gd name="T15" fmla="*/ 2 h 262"/>
                  <a:gd name="T16" fmla="*/ 124 w 272"/>
                  <a:gd name="T17" fmla="*/ 0 h 262"/>
                  <a:gd name="T18" fmla="*/ 141 w 272"/>
                  <a:gd name="T19" fmla="*/ 0 h 262"/>
                  <a:gd name="T20" fmla="*/ 156 w 272"/>
                  <a:gd name="T21" fmla="*/ 0 h 262"/>
                  <a:gd name="T22" fmla="*/ 171 w 272"/>
                  <a:gd name="T23" fmla="*/ 4 h 262"/>
                  <a:gd name="T24" fmla="*/ 184 w 272"/>
                  <a:gd name="T25" fmla="*/ 9 h 262"/>
                  <a:gd name="T26" fmla="*/ 200 w 272"/>
                  <a:gd name="T27" fmla="*/ 17 h 262"/>
                  <a:gd name="T28" fmla="*/ 217 w 272"/>
                  <a:gd name="T29" fmla="*/ 26 h 262"/>
                  <a:gd name="T30" fmla="*/ 236 w 272"/>
                  <a:gd name="T31" fmla="*/ 44 h 262"/>
                  <a:gd name="T32" fmla="*/ 251 w 272"/>
                  <a:gd name="T33" fmla="*/ 66 h 262"/>
                  <a:gd name="T34" fmla="*/ 260 w 272"/>
                  <a:gd name="T35" fmla="*/ 85 h 262"/>
                  <a:gd name="T36" fmla="*/ 264 w 272"/>
                  <a:gd name="T37" fmla="*/ 101 h 262"/>
                  <a:gd name="T38" fmla="*/ 268 w 272"/>
                  <a:gd name="T39" fmla="*/ 116 h 262"/>
                  <a:gd name="T40" fmla="*/ 270 w 272"/>
                  <a:gd name="T41" fmla="*/ 131 h 262"/>
                  <a:gd name="T42" fmla="*/ 272 w 272"/>
                  <a:gd name="T43" fmla="*/ 146 h 262"/>
                  <a:gd name="T44" fmla="*/ 272 w 272"/>
                  <a:gd name="T45" fmla="*/ 163 h 262"/>
                  <a:gd name="T46" fmla="*/ 272 w 272"/>
                  <a:gd name="T47" fmla="*/ 180 h 262"/>
                  <a:gd name="T48" fmla="*/ 268 w 272"/>
                  <a:gd name="T49" fmla="*/ 196 h 262"/>
                  <a:gd name="T50" fmla="*/ 266 w 272"/>
                  <a:gd name="T51" fmla="*/ 209 h 262"/>
                  <a:gd name="T52" fmla="*/ 264 w 272"/>
                  <a:gd name="T53" fmla="*/ 222 h 262"/>
                  <a:gd name="T54" fmla="*/ 257 w 272"/>
                  <a:gd name="T55" fmla="*/ 237 h 262"/>
                  <a:gd name="T56" fmla="*/ 245 w 272"/>
                  <a:gd name="T57" fmla="*/ 251 h 262"/>
                  <a:gd name="T58" fmla="*/ 234 w 272"/>
                  <a:gd name="T59" fmla="*/ 262 h 262"/>
                  <a:gd name="T60" fmla="*/ 47 w 272"/>
                  <a:gd name="T61" fmla="*/ 146 h 262"/>
                  <a:gd name="T62" fmla="*/ 0 w 272"/>
                  <a:gd name="T63" fmla="*/ 8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2" h="262">
                    <a:moveTo>
                      <a:pt x="0" y="89"/>
                    </a:moveTo>
                    <a:lnTo>
                      <a:pt x="2" y="85"/>
                    </a:lnTo>
                    <a:lnTo>
                      <a:pt x="6" y="80"/>
                    </a:lnTo>
                    <a:lnTo>
                      <a:pt x="13" y="70"/>
                    </a:lnTo>
                    <a:lnTo>
                      <a:pt x="27" y="59"/>
                    </a:lnTo>
                    <a:lnTo>
                      <a:pt x="32" y="51"/>
                    </a:lnTo>
                    <a:lnTo>
                      <a:pt x="40" y="45"/>
                    </a:lnTo>
                    <a:lnTo>
                      <a:pt x="47" y="40"/>
                    </a:lnTo>
                    <a:lnTo>
                      <a:pt x="55" y="34"/>
                    </a:lnTo>
                    <a:lnTo>
                      <a:pt x="63" y="26"/>
                    </a:lnTo>
                    <a:lnTo>
                      <a:pt x="70" y="23"/>
                    </a:lnTo>
                    <a:lnTo>
                      <a:pt x="78" y="17"/>
                    </a:lnTo>
                    <a:lnTo>
                      <a:pt x="86" y="13"/>
                    </a:lnTo>
                    <a:lnTo>
                      <a:pt x="93" y="7"/>
                    </a:lnTo>
                    <a:lnTo>
                      <a:pt x="101" y="4"/>
                    </a:lnTo>
                    <a:lnTo>
                      <a:pt x="108" y="2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3" y="4"/>
                    </a:lnTo>
                    <a:lnTo>
                      <a:pt x="171" y="4"/>
                    </a:lnTo>
                    <a:lnTo>
                      <a:pt x="179" y="7"/>
                    </a:lnTo>
                    <a:lnTo>
                      <a:pt x="184" y="9"/>
                    </a:lnTo>
                    <a:lnTo>
                      <a:pt x="192" y="13"/>
                    </a:lnTo>
                    <a:lnTo>
                      <a:pt x="200" y="17"/>
                    </a:lnTo>
                    <a:lnTo>
                      <a:pt x="207" y="21"/>
                    </a:lnTo>
                    <a:lnTo>
                      <a:pt x="217" y="26"/>
                    </a:lnTo>
                    <a:lnTo>
                      <a:pt x="228" y="36"/>
                    </a:lnTo>
                    <a:lnTo>
                      <a:pt x="236" y="44"/>
                    </a:lnTo>
                    <a:lnTo>
                      <a:pt x="245" y="55"/>
                    </a:lnTo>
                    <a:lnTo>
                      <a:pt x="251" y="66"/>
                    </a:lnTo>
                    <a:lnTo>
                      <a:pt x="257" y="78"/>
                    </a:lnTo>
                    <a:lnTo>
                      <a:pt x="260" y="85"/>
                    </a:lnTo>
                    <a:lnTo>
                      <a:pt x="262" y="93"/>
                    </a:lnTo>
                    <a:lnTo>
                      <a:pt x="264" y="101"/>
                    </a:lnTo>
                    <a:lnTo>
                      <a:pt x="268" y="108"/>
                    </a:lnTo>
                    <a:lnTo>
                      <a:pt x="268" y="116"/>
                    </a:lnTo>
                    <a:lnTo>
                      <a:pt x="268" y="123"/>
                    </a:lnTo>
                    <a:lnTo>
                      <a:pt x="270" y="131"/>
                    </a:lnTo>
                    <a:lnTo>
                      <a:pt x="272" y="139"/>
                    </a:lnTo>
                    <a:lnTo>
                      <a:pt x="272" y="146"/>
                    </a:lnTo>
                    <a:lnTo>
                      <a:pt x="272" y="154"/>
                    </a:lnTo>
                    <a:lnTo>
                      <a:pt x="272" y="163"/>
                    </a:lnTo>
                    <a:lnTo>
                      <a:pt x="272" y="173"/>
                    </a:lnTo>
                    <a:lnTo>
                      <a:pt x="272" y="180"/>
                    </a:lnTo>
                    <a:lnTo>
                      <a:pt x="270" y="188"/>
                    </a:lnTo>
                    <a:lnTo>
                      <a:pt x="268" y="196"/>
                    </a:lnTo>
                    <a:lnTo>
                      <a:pt x="268" y="203"/>
                    </a:lnTo>
                    <a:lnTo>
                      <a:pt x="266" y="209"/>
                    </a:lnTo>
                    <a:lnTo>
                      <a:pt x="264" y="217"/>
                    </a:lnTo>
                    <a:lnTo>
                      <a:pt x="264" y="222"/>
                    </a:lnTo>
                    <a:lnTo>
                      <a:pt x="262" y="228"/>
                    </a:lnTo>
                    <a:lnTo>
                      <a:pt x="257" y="237"/>
                    </a:lnTo>
                    <a:lnTo>
                      <a:pt x="253" y="245"/>
                    </a:lnTo>
                    <a:lnTo>
                      <a:pt x="245" y="251"/>
                    </a:lnTo>
                    <a:lnTo>
                      <a:pt x="243" y="256"/>
                    </a:lnTo>
                    <a:lnTo>
                      <a:pt x="234" y="262"/>
                    </a:lnTo>
                    <a:lnTo>
                      <a:pt x="230" y="262"/>
                    </a:lnTo>
                    <a:lnTo>
                      <a:pt x="47" y="146"/>
                    </a:lnTo>
                    <a:lnTo>
                      <a:pt x="2" y="112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98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7" name="Freeform 193"/>
              <p:cNvSpPr>
                <a:spLocks/>
              </p:cNvSpPr>
              <p:nvPr/>
            </p:nvSpPr>
            <p:spPr bwMode="auto">
              <a:xfrm>
                <a:off x="3348" y="2971"/>
                <a:ext cx="409" cy="185"/>
              </a:xfrm>
              <a:custGeom>
                <a:avLst/>
                <a:gdLst>
                  <a:gd name="T0" fmla="*/ 0 w 818"/>
                  <a:gd name="T1" fmla="*/ 99 h 371"/>
                  <a:gd name="T2" fmla="*/ 658 w 818"/>
                  <a:gd name="T3" fmla="*/ 0 h 371"/>
                  <a:gd name="T4" fmla="*/ 660 w 818"/>
                  <a:gd name="T5" fmla="*/ 0 h 371"/>
                  <a:gd name="T6" fmla="*/ 668 w 818"/>
                  <a:gd name="T7" fmla="*/ 0 h 371"/>
                  <a:gd name="T8" fmla="*/ 673 w 818"/>
                  <a:gd name="T9" fmla="*/ 0 h 371"/>
                  <a:gd name="T10" fmla="*/ 679 w 818"/>
                  <a:gd name="T11" fmla="*/ 2 h 371"/>
                  <a:gd name="T12" fmla="*/ 687 w 818"/>
                  <a:gd name="T13" fmla="*/ 2 h 371"/>
                  <a:gd name="T14" fmla="*/ 694 w 818"/>
                  <a:gd name="T15" fmla="*/ 6 h 371"/>
                  <a:gd name="T16" fmla="*/ 702 w 818"/>
                  <a:gd name="T17" fmla="*/ 8 h 371"/>
                  <a:gd name="T18" fmla="*/ 711 w 818"/>
                  <a:gd name="T19" fmla="*/ 10 h 371"/>
                  <a:gd name="T20" fmla="*/ 719 w 818"/>
                  <a:gd name="T21" fmla="*/ 14 h 371"/>
                  <a:gd name="T22" fmla="*/ 728 w 818"/>
                  <a:gd name="T23" fmla="*/ 17 h 371"/>
                  <a:gd name="T24" fmla="*/ 736 w 818"/>
                  <a:gd name="T25" fmla="*/ 21 h 371"/>
                  <a:gd name="T26" fmla="*/ 745 w 818"/>
                  <a:gd name="T27" fmla="*/ 27 h 371"/>
                  <a:gd name="T28" fmla="*/ 755 w 818"/>
                  <a:gd name="T29" fmla="*/ 33 h 371"/>
                  <a:gd name="T30" fmla="*/ 763 w 818"/>
                  <a:gd name="T31" fmla="*/ 40 h 371"/>
                  <a:gd name="T32" fmla="*/ 770 w 818"/>
                  <a:gd name="T33" fmla="*/ 48 h 371"/>
                  <a:gd name="T34" fmla="*/ 776 w 818"/>
                  <a:gd name="T35" fmla="*/ 55 h 371"/>
                  <a:gd name="T36" fmla="*/ 782 w 818"/>
                  <a:gd name="T37" fmla="*/ 63 h 371"/>
                  <a:gd name="T38" fmla="*/ 789 w 818"/>
                  <a:gd name="T39" fmla="*/ 73 h 371"/>
                  <a:gd name="T40" fmla="*/ 793 w 818"/>
                  <a:gd name="T41" fmla="*/ 80 h 371"/>
                  <a:gd name="T42" fmla="*/ 797 w 818"/>
                  <a:gd name="T43" fmla="*/ 90 h 371"/>
                  <a:gd name="T44" fmla="*/ 801 w 818"/>
                  <a:gd name="T45" fmla="*/ 97 h 371"/>
                  <a:gd name="T46" fmla="*/ 806 w 818"/>
                  <a:gd name="T47" fmla="*/ 107 h 371"/>
                  <a:gd name="T48" fmla="*/ 808 w 818"/>
                  <a:gd name="T49" fmla="*/ 112 h 371"/>
                  <a:gd name="T50" fmla="*/ 810 w 818"/>
                  <a:gd name="T51" fmla="*/ 120 h 371"/>
                  <a:gd name="T52" fmla="*/ 812 w 818"/>
                  <a:gd name="T53" fmla="*/ 128 h 371"/>
                  <a:gd name="T54" fmla="*/ 816 w 818"/>
                  <a:gd name="T55" fmla="*/ 133 h 371"/>
                  <a:gd name="T56" fmla="*/ 818 w 818"/>
                  <a:gd name="T57" fmla="*/ 141 h 371"/>
                  <a:gd name="T58" fmla="*/ 818 w 818"/>
                  <a:gd name="T59" fmla="*/ 147 h 371"/>
                  <a:gd name="T60" fmla="*/ 818 w 818"/>
                  <a:gd name="T61" fmla="*/ 225 h 371"/>
                  <a:gd name="T62" fmla="*/ 808 w 818"/>
                  <a:gd name="T63" fmla="*/ 245 h 371"/>
                  <a:gd name="T64" fmla="*/ 124 w 818"/>
                  <a:gd name="T65" fmla="*/ 371 h 371"/>
                  <a:gd name="T66" fmla="*/ 103 w 818"/>
                  <a:gd name="T67" fmla="*/ 333 h 371"/>
                  <a:gd name="T68" fmla="*/ 103 w 818"/>
                  <a:gd name="T69" fmla="*/ 329 h 371"/>
                  <a:gd name="T70" fmla="*/ 105 w 818"/>
                  <a:gd name="T71" fmla="*/ 320 h 371"/>
                  <a:gd name="T72" fmla="*/ 105 w 818"/>
                  <a:gd name="T73" fmla="*/ 312 h 371"/>
                  <a:gd name="T74" fmla="*/ 105 w 818"/>
                  <a:gd name="T75" fmla="*/ 304 h 371"/>
                  <a:gd name="T76" fmla="*/ 107 w 818"/>
                  <a:gd name="T77" fmla="*/ 297 h 371"/>
                  <a:gd name="T78" fmla="*/ 109 w 818"/>
                  <a:gd name="T79" fmla="*/ 289 h 371"/>
                  <a:gd name="T80" fmla="*/ 109 w 818"/>
                  <a:gd name="T81" fmla="*/ 278 h 371"/>
                  <a:gd name="T82" fmla="*/ 109 w 818"/>
                  <a:gd name="T83" fmla="*/ 266 h 371"/>
                  <a:gd name="T84" fmla="*/ 109 w 818"/>
                  <a:gd name="T85" fmla="*/ 255 h 371"/>
                  <a:gd name="T86" fmla="*/ 109 w 818"/>
                  <a:gd name="T87" fmla="*/ 245 h 371"/>
                  <a:gd name="T88" fmla="*/ 107 w 818"/>
                  <a:gd name="T89" fmla="*/ 234 h 371"/>
                  <a:gd name="T90" fmla="*/ 105 w 818"/>
                  <a:gd name="T91" fmla="*/ 223 h 371"/>
                  <a:gd name="T92" fmla="*/ 105 w 818"/>
                  <a:gd name="T93" fmla="*/ 213 h 371"/>
                  <a:gd name="T94" fmla="*/ 103 w 818"/>
                  <a:gd name="T95" fmla="*/ 202 h 371"/>
                  <a:gd name="T96" fmla="*/ 99 w 818"/>
                  <a:gd name="T97" fmla="*/ 190 h 371"/>
                  <a:gd name="T98" fmla="*/ 95 w 818"/>
                  <a:gd name="T99" fmla="*/ 183 h 371"/>
                  <a:gd name="T100" fmla="*/ 90 w 818"/>
                  <a:gd name="T101" fmla="*/ 171 h 371"/>
                  <a:gd name="T102" fmla="*/ 86 w 818"/>
                  <a:gd name="T103" fmla="*/ 164 h 371"/>
                  <a:gd name="T104" fmla="*/ 82 w 818"/>
                  <a:gd name="T105" fmla="*/ 156 h 371"/>
                  <a:gd name="T106" fmla="*/ 76 w 818"/>
                  <a:gd name="T107" fmla="*/ 149 h 371"/>
                  <a:gd name="T108" fmla="*/ 71 w 818"/>
                  <a:gd name="T109" fmla="*/ 141 h 371"/>
                  <a:gd name="T110" fmla="*/ 67 w 818"/>
                  <a:gd name="T111" fmla="*/ 137 h 371"/>
                  <a:gd name="T112" fmla="*/ 57 w 818"/>
                  <a:gd name="T113" fmla="*/ 126 h 371"/>
                  <a:gd name="T114" fmla="*/ 52 w 818"/>
                  <a:gd name="T115" fmla="*/ 120 h 371"/>
                  <a:gd name="T116" fmla="*/ 46 w 818"/>
                  <a:gd name="T117" fmla="*/ 114 h 371"/>
                  <a:gd name="T118" fmla="*/ 44 w 818"/>
                  <a:gd name="T119" fmla="*/ 114 h 371"/>
                  <a:gd name="T120" fmla="*/ 0 w 818"/>
                  <a:gd name="T121" fmla="*/ 99 h 371"/>
                  <a:gd name="T122" fmla="*/ 0 w 818"/>
                  <a:gd name="T123" fmla="*/ 9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18" h="371">
                    <a:moveTo>
                      <a:pt x="0" y="99"/>
                    </a:moveTo>
                    <a:lnTo>
                      <a:pt x="658" y="0"/>
                    </a:lnTo>
                    <a:lnTo>
                      <a:pt x="660" y="0"/>
                    </a:lnTo>
                    <a:lnTo>
                      <a:pt x="668" y="0"/>
                    </a:lnTo>
                    <a:lnTo>
                      <a:pt x="673" y="0"/>
                    </a:lnTo>
                    <a:lnTo>
                      <a:pt x="679" y="2"/>
                    </a:lnTo>
                    <a:lnTo>
                      <a:pt x="687" y="2"/>
                    </a:lnTo>
                    <a:lnTo>
                      <a:pt x="694" y="6"/>
                    </a:lnTo>
                    <a:lnTo>
                      <a:pt x="702" y="8"/>
                    </a:lnTo>
                    <a:lnTo>
                      <a:pt x="711" y="10"/>
                    </a:lnTo>
                    <a:lnTo>
                      <a:pt x="719" y="14"/>
                    </a:lnTo>
                    <a:lnTo>
                      <a:pt x="728" y="17"/>
                    </a:lnTo>
                    <a:lnTo>
                      <a:pt x="736" y="21"/>
                    </a:lnTo>
                    <a:lnTo>
                      <a:pt x="745" y="27"/>
                    </a:lnTo>
                    <a:lnTo>
                      <a:pt x="755" y="33"/>
                    </a:lnTo>
                    <a:lnTo>
                      <a:pt x="763" y="40"/>
                    </a:lnTo>
                    <a:lnTo>
                      <a:pt x="770" y="48"/>
                    </a:lnTo>
                    <a:lnTo>
                      <a:pt x="776" y="55"/>
                    </a:lnTo>
                    <a:lnTo>
                      <a:pt x="782" y="63"/>
                    </a:lnTo>
                    <a:lnTo>
                      <a:pt x="789" y="73"/>
                    </a:lnTo>
                    <a:lnTo>
                      <a:pt x="793" y="80"/>
                    </a:lnTo>
                    <a:lnTo>
                      <a:pt x="797" y="90"/>
                    </a:lnTo>
                    <a:lnTo>
                      <a:pt x="801" y="97"/>
                    </a:lnTo>
                    <a:lnTo>
                      <a:pt x="806" y="107"/>
                    </a:lnTo>
                    <a:lnTo>
                      <a:pt x="808" y="112"/>
                    </a:lnTo>
                    <a:lnTo>
                      <a:pt x="810" y="120"/>
                    </a:lnTo>
                    <a:lnTo>
                      <a:pt x="812" y="128"/>
                    </a:lnTo>
                    <a:lnTo>
                      <a:pt x="816" y="133"/>
                    </a:lnTo>
                    <a:lnTo>
                      <a:pt x="818" y="141"/>
                    </a:lnTo>
                    <a:lnTo>
                      <a:pt x="818" y="147"/>
                    </a:lnTo>
                    <a:lnTo>
                      <a:pt x="818" y="225"/>
                    </a:lnTo>
                    <a:lnTo>
                      <a:pt x="808" y="245"/>
                    </a:lnTo>
                    <a:lnTo>
                      <a:pt x="124" y="371"/>
                    </a:lnTo>
                    <a:lnTo>
                      <a:pt x="103" y="333"/>
                    </a:lnTo>
                    <a:lnTo>
                      <a:pt x="103" y="329"/>
                    </a:lnTo>
                    <a:lnTo>
                      <a:pt x="105" y="320"/>
                    </a:lnTo>
                    <a:lnTo>
                      <a:pt x="105" y="312"/>
                    </a:lnTo>
                    <a:lnTo>
                      <a:pt x="105" y="304"/>
                    </a:lnTo>
                    <a:lnTo>
                      <a:pt x="107" y="297"/>
                    </a:lnTo>
                    <a:lnTo>
                      <a:pt x="109" y="289"/>
                    </a:lnTo>
                    <a:lnTo>
                      <a:pt x="109" y="278"/>
                    </a:lnTo>
                    <a:lnTo>
                      <a:pt x="109" y="266"/>
                    </a:lnTo>
                    <a:lnTo>
                      <a:pt x="109" y="255"/>
                    </a:lnTo>
                    <a:lnTo>
                      <a:pt x="109" y="245"/>
                    </a:lnTo>
                    <a:lnTo>
                      <a:pt x="107" y="234"/>
                    </a:lnTo>
                    <a:lnTo>
                      <a:pt x="105" y="223"/>
                    </a:lnTo>
                    <a:lnTo>
                      <a:pt x="105" y="213"/>
                    </a:lnTo>
                    <a:lnTo>
                      <a:pt x="103" y="202"/>
                    </a:lnTo>
                    <a:lnTo>
                      <a:pt x="99" y="190"/>
                    </a:lnTo>
                    <a:lnTo>
                      <a:pt x="95" y="183"/>
                    </a:lnTo>
                    <a:lnTo>
                      <a:pt x="90" y="171"/>
                    </a:lnTo>
                    <a:lnTo>
                      <a:pt x="86" y="164"/>
                    </a:lnTo>
                    <a:lnTo>
                      <a:pt x="82" y="156"/>
                    </a:lnTo>
                    <a:lnTo>
                      <a:pt x="76" y="149"/>
                    </a:lnTo>
                    <a:lnTo>
                      <a:pt x="71" y="141"/>
                    </a:lnTo>
                    <a:lnTo>
                      <a:pt x="67" y="137"/>
                    </a:lnTo>
                    <a:lnTo>
                      <a:pt x="57" y="126"/>
                    </a:lnTo>
                    <a:lnTo>
                      <a:pt x="52" y="120"/>
                    </a:lnTo>
                    <a:lnTo>
                      <a:pt x="46" y="114"/>
                    </a:lnTo>
                    <a:lnTo>
                      <a:pt x="44" y="114"/>
                    </a:lnTo>
                    <a:lnTo>
                      <a:pt x="0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298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8" name="Freeform 194"/>
              <p:cNvSpPr>
                <a:spLocks/>
              </p:cNvSpPr>
              <p:nvPr/>
            </p:nvSpPr>
            <p:spPr bwMode="auto">
              <a:xfrm>
                <a:off x="3757" y="2926"/>
                <a:ext cx="55" cy="25"/>
              </a:xfrm>
              <a:custGeom>
                <a:avLst/>
                <a:gdLst>
                  <a:gd name="T0" fmla="*/ 0 w 110"/>
                  <a:gd name="T1" fmla="*/ 0 h 49"/>
                  <a:gd name="T2" fmla="*/ 95 w 110"/>
                  <a:gd name="T3" fmla="*/ 49 h 49"/>
                  <a:gd name="T4" fmla="*/ 110 w 110"/>
                  <a:gd name="T5" fmla="*/ 49 h 49"/>
                  <a:gd name="T6" fmla="*/ 110 w 110"/>
                  <a:gd name="T7" fmla="*/ 0 h 49"/>
                  <a:gd name="T8" fmla="*/ 0 w 110"/>
                  <a:gd name="T9" fmla="*/ 0 h 49"/>
                  <a:gd name="T10" fmla="*/ 0 w 110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49">
                    <a:moveTo>
                      <a:pt x="0" y="0"/>
                    </a:moveTo>
                    <a:lnTo>
                      <a:pt x="95" y="49"/>
                    </a:lnTo>
                    <a:lnTo>
                      <a:pt x="110" y="49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9" name="Freeform 195"/>
              <p:cNvSpPr>
                <a:spLocks/>
              </p:cNvSpPr>
              <p:nvPr/>
            </p:nvSpPr>
            <p:spPr bwMode="auto">
              <a:xfrm>
                <a:off x="2338" y="2665"/>
                <a:ext cx="17" cy="113"/>
              </a:xfrm>
              <a:custGeom>
                <a:avLst/>
                <a:gdLst>
                  <a:gd name="T0" fmla="*/ 0 w 35"/>
                  <a:gd name="T1" fmla="*/ 226 h 226"/>
                  <a:gd name="T2" fmla="*/ 0 w 35"/>
                  <a:gd name="T3" fmla="*/ 12 h 226"/>
                  <a:gd name="T4" fmla="*/ 35 w 35"/>
                  <a:gd name="T5" fmla="*/ 0 h 226"/>
                  <a:gd name="T6" fmla="*/ 35 w 35"/>
                  <a:gd name="T7" fmla="*/ 200 h 226"/>
                  <a:gd name="T8" fmla="*/ 0 w 35"/>
                  <a:gd name="T9" fmla="*/ 226 h 226"/>
                  <a:gd name="T10" fmla="*/ 0 w 35"/>
                  <a:gd name="T1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26">
                    <a:moveTo>
                      <a:pt x="0" y="226"/>
                    </a:moveTo>
                    <a:lnTo>
                      <a:pt x="0" y="12"/>
                    </a:lnTo>
                    <a:lnTo>
                      <a:pt x="35" y="0"/>
                    </a:lnTo>
                    <a:lnTo>
                      <a:pt x="35" y="200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0" name="Freeform 196"/>
              <p:cNvSpPr>
                <a:spLocks/>
              </p:cNvSpPr>
              <p:nvPr/>
            </p:nvSpPr>
            <p:spPr bwMode="auto">
              <a:xfrm>
                <a:off x="2390" y="2700"/>
                <a:ext cx="17" cy="43"/>
              </a:xfrm>
              <a:custGeom>
                <a:avLst/>
                <a:gdLst>
                  <a:gd name="T0" fmla="*/ 8 w 34"/>
                  <a:gd name="T1" fmla="*/ 85 h 85"/>
                  <a:gd name="T2" fmla="*/ 0 w 34"/>
                  <a:gd name="T3" fmla="*/ 13 h 85"/>
                  <a:gd name="T4" fmla="*/ 27 w 34"/>
                  <a:gd name="T5" fmla="*/ 0 h 85"/>
                  <a:gd name="T6" fmla="*/ 34 w 34"/>
                  <a:gd name="T7" fmla="*/ 74 h 85"/>
                  <a:gd name="T8" fmla="*/ 8 w 34"/>
                  <a:gd name="T9" fmla="*/ 85 h 85"/>
                  <a:gd name="T10" fmla="*/ 8 w 34"/>
                  <a:gd name="T1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85">
                    <a:moveTo>
                      <a:pt x="8" y="85"/>
                    </a:moveTo>
                    <a:lnTo>
                      <a:pt x="0" y="13"/>
                    </a:lnTo>
                    <a:lnTo>
                      <a:pt x="27" y="0"/>
                    </a:lnTo>
                    <a:lnTo>
                      <a:pt x="34" y="74"/>
                    </a:lnTo>
                    <a:lnTo>
                      <a:pt x="8" y="85"/>
                    </a:lnTo>
                    <a:lnTo>
                      <a:pt x="8" y="85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1" name="Freeform 197"/>
              <p:cNvSpPr>
                <a:spLocks/>
              </p:cNvSpPr>
              <p:nvPr/>
            </p:nvSpPr>
            <p:spPr bwMode="auto">
              <a:xfrm>
                <a:off x="2453" y="2667"/>
                <a:ext cx="20" cy="53"/>
              </a:xfrm>
              <a:custGeom>
                <a:avLst/>
                <a:gdLst>
                  <a:gd name="T0" fmla="*/ 0 w 40"/>
                  <a:gd name="T1" fmla="*/ 107 h 107"/>
                  <a:gd name="T2" fmla="*/ 8 w 40"/>
                  <a:gd name="T3" fmla="*/ 6 h 107"/>
                  <a:gd name="T4" fmla="*/ 40 w 40"/>
                  <a:gd name="T5" fmla="*/ 0 h 107"/>
                  <a:gd name="T6" fmla="*/ 40 w 40"/>
                  <a:gd name="T7" fmla="*/ 89 h 107"/>
                  <a:gd name="T8" fmla="*/ 0 w 40"/>
                  <a:gd name="T9" fmla="*/ 107 h 107"/>
                  <a:gd name="T10" fmla="*/ 0 w 40"/>
                  <a:gd name="T11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07">
                    <a:moveTo>
                      <a:pt x="0" y="107"/>
                    </a:moveTo>
                    <a:lnTo>
                      <a:pt x="8" y="6"/>
                    </a:lnTo>
                    <a:lnTo>
                      <a:pt x="40" y="0"/>
                    </a:lnTo>
                    <a:lnTo>
                      <a:pt x="40" y="89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2" name="Freeform 198"/>
              <p:cNvSpPr>
                <a:spLocks/>
              </p:cNvSpPr>
              <p:nvPr/>
            </p:nvSpPr>
            <p:spPr bwMode="auto">
              <a:xfrm>
                <a:off x="2511" y="2681"/>
                <a:ext cx="17" cy="39"/>
              </a:xfrm>
              <a:custGeom>
                <a:avLst/>
                <a:gdLst>
                  <a:gd name="T0" fmla="*/ 0 w 35"/>
                  <a:gd name="T1" fmla="*/ 66 h 78"/>
                  <a:gd name="T2" fmla="*/ 0 w 35"/>
                  <a:gd name="T3" fmla="*/ 0 h 78"/>
                  <a:gd name="T4" fmla="*/ 35 w 35"/>
                  <a:gd name="T5" fmla="*/ 0 h 78"/>
                  <a:gd name="T6" fmla="*/ 29 w 35"/>
                  <a:gd name="T7" fmla="*/ 78 h 78"/>
                  <a:gd name="T8" fmla="*/ 0 w 35"/>
                  <a:gd name="T9" fmla="*/ 66 h 78"/>
                  <a:gd name="T10" fmla="*/ 0 w 35"/>
                  <a:gd name="T11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8">
                    <a:moveTo>
                      <a:pt x="0" y="66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29" y="78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3" name="Freeform 199"/>
              <p:cNvSpPr>
                <a:spLocks/>
              </p:cNvSpPr>
              <p:nvPr/>
            </p:nvSpPr>
            <p:spPr bwMode="auto">
              <a:xfrm>
                <a:off x="2562" y="2946"/>
                <a:ext cx="20" cy="75"/>
              </a:xfrm>
              <a:custGeom>
                <a:avLst/>
                <a:gdLst>
                  <a:gd name="T0" fmla="*/ 0 w 40"/>
                  <a:gd name="T1" fmla="*/ 135 h 148"/>
                  <a:gd name="T2" fmla="*/ 6 w 40"/>
                  <a:gd name="T3" fmla="*/ 2 h 148"/>
                  <a:gd name="T4" fmla="*/ 40 w 40"/>
                  <a:gd name="T5" fmla="*/ 0 h 148"/>
                  <a:gd name="T6" fmla="*/ 32 w 40"/>
                  <a:gd name="T7" fmla="*/ 148 h 148"/>
                  <a:gd name="T8" fmla="*/ 0 w 40"/>
                  <a:gd name="T9" fmla="*/ 135 h 148"/>
                  <a:gd name="T10" fmla="*/ 0 w 40"/>
                  <a:gd name="T11" fmla="*/ 13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8">
                    <a:moveTo>
                      <a:pt x="0" y="135"/>
                    </a:moveTo>
                    <a:lnTo>
                      <a:pt x="6" y="2"/>
                    </a:lnTo>
                    <a:lnTo>
                      <a:pt x="40" y="0"/>
                    </a:lnTo>
                    <a:lnTo>
                      <a:pt x="32" y="148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4" name="Freeform 200"/>
              <p:cNvSpPr>
                <a:spLocks/>
              </p:cNvSpPr>
              <p:nvPr/>
            </p:nvSpPr>
            <p:spPr bwMode="auto">
              <a:xfrm>
                <a:off x="2613" y="2973"/>
                <a:ext cx="56" cy="60"/>
              </a:xfrm>
              <a:custGeom>
                <a:avLst/>
                <a:gdLst>
                  <a:gd name="T0" fmla="*/ 0 w 112"/>
                  <a:gd name="T1" fmla="*/ 120 h 120"/>
                  <a:gd name="T2" fmla="*/ 62 w 112"/>
                  <a:gd name="T3" fmla="*/ 8 h 120"/>
                  <a:gd name="T4" fmla="*/ 112 w 112"/>
                  <a:gd name="T5" fmla="*/ 0 h 120"/>
                  <a:gd name="T6" fmla="*/ 51 w 112"/>
                  <a:gd name="T7" fmla="*/ 112 h 120"/>
                  <a:gd name="T8" fmla="*/ 0 w 112"/>
                  <a:gd name="T9" fmla="*/ 120 h 120"/>
                  <a:gd name="T10" fmla="*/ 0 w 112"/>
                  <a:gd name="T1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20">
                    <a:moveTo>
                      <a:pt x="0" y="120"/>
                    </a:moveTo>
                    <a:lnTo>
                      <a:pt x="62" y="8"/>
                    </a:lnTo>
                    <a:lnTo>
                      <a:pt x="112" y="0"/>
                    </a:lnTo>
                    <a:lnTo>
                      <a:pt x="51" y="112"/>
                    </a:lnTo>
                    <a:lnTo>
                      <a:pt x="0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5" name="Freeform 201"/>
              <p:cNvSpPr>
                <a:spLocks/>
              </p:cNvSpPr>
              <p:nvPr/>
            </p:nvSpPr>
            <p:spPr bwMode="auto">
              <a:xfrm>
                <a:off x="2688" y="2963"/>
                <a:ext cx="21" cy="85"/>
              </a:xfrm>
              <a:custGeom>
                <a:avLst/>
                <a:gdLst>
                  <a:gd name="T0" fmla="*/ 0 w 42"/>
                  <a:gd name="T1" fmla="*/ 154 h 171"/>
                  <a:gd name="T2" fmla="*/ 2 w 42"/>
                  <a:gd name="T3" fmla="*/ 0 h 171"/>
                  <a:gd name="T4" fmla="*/ 42 w 42"/>
                  <a:gd name="T5" fmla="*/ 0 h 171"/>
                  <a:gd name="T6" fmla="*/ 42 w 42"/>
                  <a:gd name="T7" fmla="*/ 171 h 171"/>
                  <a:gd name="T8" fmla="*/ 0 w 42"/>
                  <a:gd name="T9" fmla="*/ 154 h 171"/>
                  <a:gd name="T10" fmla="*/ 0 w 42"/>
                  <a:gd name="T11" fmla="*/ 15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71">
                    <a:moveTo>
                      <a:pt x="0" y="154"/>
                    </a:moveTo>
                    <a:lnTo>
                      <a:pt x="2" y="0"/>
                    </a:lnTo>
                    <a:lnTo>
                      <a:pt x="42" y="0"/>
                    </a:lnTo>
                    <a:lnTo>
                      <a:pt x="42" y="171"/>
                    </a:lnTo>
                    <a:lnTo>
                      <a:pt x="0" y="154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1C4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6" name="Freeform 202"/>
              <p:cNvSpPr>
                <a:spLocks/>
              </p:cNvSpPr>
              <p:nvPr/>
            </p:nvSpPr>
            <p:spPr bwMode="auto">
              <a:xfrm>
                <a:off x="2347" y="2681"/>
                <a:ext cx="31" cy="42"/>
              </a:xfrm>
              <a:custGeom>
                <a:avLst/>
                <a:gdLst>
                  <a:gd name="T0" fmla="*/ 0 w 61"/>
                  <a:gd name="T1" fmla="*/ 7 h 83"/>
                  <a:gd name="T2" fmla="*/ 42 w 61"/>
                  <a:gd name="T3" fmla="*/ 0 h 83"/>
                  <a:gd name="T4" fmla="*/ 61 w 61"/>
                  <a:gd name="T5" fmla="*/ 9 h 83"/>
                  <a:gd name="T6" fmla="*/ 61 w 61"/>
                  <a:gd name="T7" fmla="*/ 83 h 83"/>
                  <a:gd name="T8" fmla="*/ 44 w 61"/>
                  <a:gd name="T9" fmla="*/ 78 h 83"/>
                  <a:gd name="T10" fmla="*/ 4 w 61"/>
                  <a:gd name="T11" fmla="*/ 83 h 83"/>
                  <a:gd name="T12" fmla="*/ 0 w 61"/>
                  <a:gd name="T13" fmla="*/ 7 h 83"/>
                  <a:gd name="T14" fmla="*/ 0 w 61"/>
                  <a:gd name="T15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83">
                    <a:moveTo>
                      <a:pt x="0" y="7"/>
                    </a:moveTo>
                    <a:lnTo>
                      <a:pt x="42" y="0"/>
                    </a:lnTo>
                    <a:lnTo>
                      <a:pt x="61" y="9"/>
                    </a:lnTo>
                    <a:lnTo>
                      <a:pt x="61" y="83"/>
                    </a:lnTo>
                    <a:lnTo>
                      <a:pt x="44" y="78"/>
                    </a:lnTo>
                    <a:lnTo>
                      <a:pt x="4" y="8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7" name="Freeform 203"/>
              <p:cNvSpPr>
                <a:spLocks/>
              </p:cNvSpPr>
              <p:nvPr/>
            </p:nvSpPr>
            <p:spPr bwMode="auto">
              <a:xfrm>
                <a:off x="2469" y="2688"/>
                <a:ext cx="24" cy="28"/>
              </a:xfrm>
              <a:custGeom>
                <a:avLst/>
                <a:gdLst>
                  <a:gd name="T0" fmla="*/ 0 w 47"/>
                  <a:gd name="T1" fmla="*/ 8 h 57"/>
                  <a:gd name="T2" fmla="*/ 28 w 47"/>
                  <a:gd name="T3" fmla="*/ 0 h 57"/>
                  <a:gd name="T4" fmla="*/ 47 w 47"/>
                  <a:gd name="T5" fmla="*/ 8 h 57"/>
                  <a:gd name="T6" fmla="*/ 47 w 47"/>
                  <a:gd name="T7" fmla="*/ 57 h 57"/>
                  <a:gd name="T8" fmla="*/ 0 w 47"/>
                  <a:gd name="T9" fmla="*/ 57 h 57"/>
                  <a:gd name="T10" fmla="*/ 0 w 47"/>
                  <a:gd name="T11" fmla="*/ 8 h 57"/>
                  <a:gd name="T12" fmla="*/ 0 w 47"/>
                  <a:gd name="T13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8"/>
                    </a:moveTo>
                    <a:lnTo>
                      <a:pt x="28" y="0"/>
                    </a:lnTo>
                    <a:lnTo>
                      <a:pt x="47" y="8"/>
                    </a:lnTo>
                    <a:lnTo>
                      <a:pt x="47" y="57"/>
                    </a:lnTo>
                    <a:lnTo>
                      <a:pt x="0" y="57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8" name="Freeform 204"/>
              <p:cNvSpPr>
                <a:spLocks/>
              </p:cNvSpPr>
              <p:nvPr/>
            </p:nvSpPr>
            <p:spPr bwMode="auto">
              <a:xfrm>
                <a:off x="2524" y="2696"/>
                <a:ext cx="24" cy="32"/>
              </a:xfrm>
              <a:custGeom>
                <a:avLst/>
                <a:gdLst>
                  <a:gd name="T0" fmla="*/ 8 w 48"/>
                  <a:gd name="T1" fmla="*/ 0 h 65"/>
                  <a:gd name="T2" fmla="*/ 21 w 48"/>
                  <a:gd name="T3" fmla="*/ 4 h 65"/>
                  <a:gd name="T4" fmla="*/ 48 w 48"/>
                  <a:gd name="T5" fmla="*/ 15 h 65"/>
                  <a:gd name="T6" fmla="*/ 44 w 48"/>
                  <a:gd name="T7" fmla="*/ 65 h 65"/>
                  <a:gd name="T8" fmla="*/ 0 w 48"/>
                  <a:gd name="T9" fmla="*/ 50 h 65"/>
                  <a:gd name="T10" fmla="*/ 8 w 48"/>
                  <a:gd name="T11" fmla="*/ 0 h 65"/>
                  <a:gd name="T12" fmla="*/ 8 w 48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5">
                    <a:moveTo>
                      <a:pt x="8" y="0"/>
                    </a:moveTo>
                    <a:lnTo>
                      <a:pt x="21" y="4"/>
                    </a:lnTo>
                    <a:lnTo>
                      <a:pt x="48" y="15"/>
                    </a:lnTo>
                    <a:lnTo>
                      <a:pt x="44" y="65"/>
                    </a:lnTo>
                    <a:lnTo>
                      <a:pt x="0" y="5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9" name="Freeform 205"/>
              <p:cNvSpPr>
                <a:spLocks/>
              </p:cNvSpPr>
              <p:nvPr/>
            </p:nvSpPr>
            <p:spPr bwMode="auto">
              <a:xfrm>
                <a:off x="2578" y="2966"/>
                <a:ext cx="22" cy="42"/>
              </a:xfrm>
              <a:custGeom>
                <a:avLst/>
                <a:gdLst>
                  <a:gd name="T0" fmla="*/ 4 w 44"/>
                  <a:gd name="T1" fmla="*/ 0 h 83"/>
                  <a:gd name="T2" fmla="*/ 23 w 44"/>
                  <a:gd name="T3" fmla="*/ 0 h 83"/>
                  <a:gd name="T4" fmla="*/ 44 w 44"/>
                  <a:gd name="T5" fmla="*/ 11 h 83"/>
                  <a:gd name="T6" fmla="*/ 44 w 44"/>
                  <a:gd name="T7" fmla="*/ 83 h 83"/>
                  <a:gd name="T8" fmla="*/ 0 w 44"/>
                  <a:gd name="T9" fmla="*/ 70 h 83"/>
                  <a:gd name="T10" fmla="*/ 4 w 44"/>
                  <a:gd name="T11" fmla="*/ 0 h 83"/>
                  <a:gd name="T12" fmla="*/ 4 w 44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3">
                    <a:moveTo>
                      <a:pt x="4" y="0"/>
                    </a:moveTo>
                    <a:lnTo>
                      <a:pt x="23" y="0"/>
                    </a:lnTo>
                    <a:lnTo>
                      <a:pt x="44" y="11"/>
                    </a:lnTo>
                    <a:lnTo>
                      <a:pt x="44" y="83"/>
                    </a:lnTo>
                    <a:lnTo>
                      <a:pt x="0" y="7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310" name="Freeform 206"/>
            <p:cNvSpPr>
              <a:spLocks/>
            </p:cNvSpPr>
            <p:nvPr/>
          </p:nvSpPr>
          <p:spPr bwMode="auto">
            <a:xfrm>
              <a:off x="2639" y="2993"/>
              <a:ext cx="34" cy="35"/>
            </a:xfrm>
            <a:custGeom>
              <a:avLst/>
              <a:gdLst>
                <a:gd name="T0" fmla="*/ 40 w 69"/>
                <a:gd name="T1" fmla="*/ 0 h 70"/>
                <a:gd name="T2" fmla="*/ 69 w 69"/>
                <a:gd name="T3" fmla="*/ 30 h 70"/>
                <a:gd name="T4" fmla="*/ 44 w 69"/>
                <a:gd name="T5" fmla="*/ 68 h 70"/>
                <a:gd name="T6" fmla="*/ 0 w 69"/>
                <a:gd name="T7" fmla="*/ 70 h 70"/>
                <a:gd name="T8" fmla="*/ 40 w 69"/>
                <a:gd name="T9" fmla="*/ 0 h 70"/>
                <a:gd name="T10" fmla="*/ 40 w 6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40" y="0"/>
                  </a:moveTo>
                  <a:lnTo>
                    <a:pt x="69" y="30"/>
                  </a:lnTo>
                  <a:lnTo>
                    <a:pt x="44" y="68"/>
                  </a:lnTo>
                  <a:lnTo>
                    <a:pt x="0" y="7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1" name="Freeform 207"/>
            <p:cNvSpPr>
              <a:spLocks/>
            </p:cNvSpPr>
            <p:nvPr/>
          </p:nvSpPr>
          <p:spPr bwMode="auto">
            <a:xfrm>
              <a:off x="2709" y="2985"/>
              <a:ext cx="20" cy="38"/>
            </a:xfrm>
            <a:custGeom>
              <a:avLst/>
              <a:gdLst>
                <a:gd name="T0" fmla="*/ 0 w 40"/>
                <a:gd name="T1" fmla="*/ 0 h 76"/>
                <a:gd name="T2" fmla="*/ 26 w 40"/>
                <a:gd name="T3" fmla="*/ 0 h 76"/>
                <a:gd name="T4" fmla="*/ 40 w 40"/>
                <a:gd name="T5" fmla="*/ 11 h 76"/>
                <a:gd name="T6" fmla="*/ 40 w 40"/>
                <a:gd name="T7" fmla="*/ 76 h 76"/>
                <a:gd name="T8" fmla="*/ 0 w 40"/>
                <a:gd name="T9" fmla="*/ 70 h 76"/>
                <a:gd name="T10" fmla="*/ 0 w 40"/>
                <a:gd name="T11" fmla="*/ 0 h 76"/>
                <a:gd name="T12" fmla="*/ 0 w 4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0" y="0"/>
                  </a:moveTo>
                  <a:lnTo>
                    <a:pt x="26" y="0"/>
                  </a:lnTo>
                  <a:lnTo>
                    <a:pt x="40" y="11"/>
                  </a:lnTo>
                  <a:lnTo>
                    <a:pt x="40" y="76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2" name="Freeform 208"/>
            <p:cNvSpPr>
              <a:spLocks/>
            </p:cNvSpPr>
            <p:nvPr/>
          </p:nvSpPr>
          <p:spPr bwMode="auto">
            <a:xfrm>
              <a:off x="2338" y="2684"/>
              <a:ext cx="17" cy="42"/>
            </a:xfrm>
            <a:custGeom>
              <a:avLst/>
              <a:gdLst>
                <a:gd name="T0" fmla="*/ 0 w 35"/>
                <a:gd name="T1" fmla="*/ 4 h 84"/>
                <a:gd name="T2" fmla="*/ 31 w 35"/>
                <a:gd name="T3" fmla="*/ 0 h 84"/>
                <a:gd name="T4" fmla="*/ 35 w 35"/>
                <a:gd name="T5" fmla="*/ 78 h 84"/>
                <a:gd name="T6" fmla="*/ 2 w 35"/>
                <a:gd name="T7" fmla="*/ 84 h 84"/>
                <a:gd name="T8" fmla="*/ 0 w 35"/>
                <a:gd name="T9" fmla="*/ 4 h 84"/>
                <a:gd name="T10" fmla="*/ 0 w 35"/>
                <a:gd name="T11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4">
                  <a:moveTo>
                    <a:pt x="0" y="4"/>
                  </a:moveTo>
                  <a:lnTo>
                    <a:pt x="31" y="0"/>
                  </a:lnTo>
                  <a:lnTo>
                    <a:pt x="35" y="78"/>
                  </a:lnTo>
                  <a:lnTo>
                    <a:pt x="2" y="8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3" name="Freeform 209"/>
            <p:cNvSpPr>
              <a:spLocks/>
            </p:cNvSpPr>
            <p:nvPr/>
          </p:nvSpPr>
          <p:spPr bwMode="auto">
            <a:xfrm>
              <a:off x="2454" y="2693"/>
              <a:ext cx="16" cy="32"/>
            </a:xfrm>
            <a:custGeom>
              <a:avLst/>
              <a:gdLst>
                <a:gd name="T0" fmla="*/ 33 w 33"/>
                <a:gd name="T1" fmla="*/ 0 h 65"/>
                <a:gd name="T2" fmla="*/ 4 w 33"/>
                <a:gd name="T3" fmla="*/ 6 h 65"/>
                <a:gd name="T4" fmla="*/ 0 w 33"/>
                <a:gd name="T5" fmla="*/ 65 h 65"/>
                <a:gd name="T6" fmla="*/ 27 w 33"/>
                <a:gd name="T7" fmla="*/ 50 h 65"/>
                <a:gd name="T8" fmla="*/ 33 w 33"/>
                <a:gd name="T9" fmla="*/ 0 h 65"/>
                <a:gd name="T10" fmla="*/ 33 w 33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5">
                  <a:moveTo>
                    <a:pt x="33" y="0"/>
                  </a:moveTo>
                  <a:lnTo>
                    <a:pt x="4" y="6"/>
                  </a:lnTo>
                  <a:lnTo>
                    <a:pt x="0" y="65"/>
                  </a:lnTo>
                  <a:lnTo>
                    <a:pt x="27" y="5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4" name="Freeform 210"/>
            <p:cNvSpPr>
              <a:spLocks/>
            </p:cNvSpPr>
            <p:nvPr/>
          </p:nvSpPr>
          <p:spPr bwMode="auto">
            <a:xfrm>
              <a:off x="2512" y="2697"/>
              <a:ext cx="16" cy="23"/>
            </a:xfrm>
            <a:custGeom>
              <a:avLst/>
              <a:gdLst>
                <a:gd name="T0" fmla="*/ 33 w 33"/>
                <a:gd name="T1" fmla="*/ 0 h 46"/>
                <a:gd name="T2" fmla="*/ 0 w 33"/>
                <a:gd name="T3" fmla="*/ 4 h 46"/>
                <a:gd name="T4" fmla="*/ 0 w 33"/>
                <a:gd name="T5" fmla="*/ 40 h 46"/>
                <a:gd name="T6" fmla="*/ 33 w 33"/>
                <a:gd name="T7" fmla="*/ 46 h 46"/>
                <a:gd name="T8" fmla="*/ 33 w 33"/>
                <a:gd name="T9" fmla="*/ 0 h 46"/>
                <a:gd name="T10" fmla="*/ 33 w 33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6">
                  <a:moveTo>
                    <a:pt x="33" y="0"/>
                  </a:moveTo>
                  <a:lnTo>
                    <a:pt x="0" y="4"/>
                  </a:lnTo>
                  <a:lnTo>
                    <a:pt x="0" y="40"/>
                  </a:lnTo>
                  <a:lnTo>
                    <a:pt x="33" y="46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5" name="Freeform 211"/>
            <p:cNvSpPr>
              <a:spLocks/>
            </p:cNvSpPr>
            <p:nvPr/>
          </p:nvSpPr>
          <p:spPr bwMode="auto">
            <a:xfrm>
              <a:off x="2563" y="2967"/>
              <a:ext cx="17" cy="36"/>
            </a:xfrm>
            <a:custGeom>
              <a:avLst/>
              <a:gdLst>
                <a:gd name="T0" fmla="*/ 30 w 34"/>
                <a:gd name="T1" fmla="*/ 0 h 72"/>
                <a:gd name="T2" fmla="*/ 2 w 34"/>
                <a:gd name="T3" fmla="*/ 9 h 72"/>
                <a:gd name="T4" fmla="*/ 0 w 34"/>
                <a:gd name="T5" fmla="*/ 72 h 72"/>
                <a:gd name="T6" fmla="*/ 34 w 34"/>
                <a:gd name="T7" fmla="*/ 72 h 72"/>
                <a:gd name="T8" fmla="*/ 30 w 34"/>
                <a:gd name="T9" fmla="*/ 0 h 72"/>
                <a:gd name="T10" fmla="*/ 30 w 3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72">
                  <a:moveTo>
                    <a:pt x="30" y="0"/>
                  </a:moveTo>
                  <a:lnTo>
                    <a:pt x="2" y="9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6" name="Freeform 212"/>
            <p:cNvSpPr>
              <a:spLocks/>
            </p:cNvSpPr>
            <p:nvPr/>
          </p:nvSpPr>
          <p:spPr bwMode="auto">
            <a:xfrm>
              <a:off x="2620" y="2990"/>
              <a:ext cx="37" cy="39"/>
            </a:xfrm>
            <a:custGeom>
              <a:avLst/>
              <a:gdLst>
                <a:gd name="T0" fmla="*/ 74 w 74"/>
                <a:gd name="T1" fmla="*/ 6 h 78"/>
                <a:gd name="T2" fmla="*/ 34 w 74"/>
                <a:gd name="T3" fmla="*/ 0 h 78"/>
                <a:gd name="T4" fmla="*/ 0 w 74"/>
                <a:gd name="T5" fmla="*/ 61 h 78"/>
                <a:gd name="T6" fmla="*/ 38 w 74"/>
                <a:gd name="T7" fmla="*/ 78 h 78"/>
                <a:gd name="T8" fmla="*/ 74 w 74"/>
                <a:gd name="T9" fmla="*/ 6 h 78"/>
                <a:gd name="T10" fmla="*/ 74 w 74"/>
                <a:gd name="T11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8">
                  <a:moveTo>
                    <a:pt x="74" y="6"/>
                  </a:moveTo>
                  <a:lnTo>
                    <a:pt x="34" y="0"/>
                  </a:lnTo>
                  <a:lnTo>
                    <a:pt x="0" y="61"/>
                  </a:lnTo>
                  <a:lnTo>
                    <a:pt x="38" y="7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7" name="Freeform 213"/>
            <p:cNvSpPr>
              <a:spLocks/>
            </p:cNvSpPr>
            <p:nvPr/>
          </p:nvSpPr>
          <p:spPr bwMode="auto">
            <a:xfrm>
              <a:off x="2689" y="2984"/>
              <a:ext cx="20" cy="42"/>
            </a:xfrm>
            <a:custGeom>
              <a:avLst/>
              <a:gdLst>
                <a:gd name="T0" fmla="*/ 40 w 40"/>
                <a:gd name="T1" fmla="*/ 0 h 84"/>
                <a:gd name="T2" fmla="*/ 11 w 40"/>
                <a:gd name="T3" fmla="*/ 2 h 84"/>
                <a:gd name="T4" fmla="*/ 0 w 40"/>
                <a:gd name="T5" fmla="*/ 11 h 84"/>
                <a:gd name="T6" fmla="*/ 0 w 40"/>
                <a:gd name="T7" fmla="*/ 84 h 84"/>
                <a:gd name="T8" fmla="*/ 40 w 40"/>
                <a:gd name="T9" fmla="*/ 72 h 84"/>
                <a:gd name="T10" fmla="*/ 40 w 40"/>
                <a:gd name="T11" fmla="*/ 0 h 84"/>
                <a:gd name="T12" fmla="*/ 40 w 4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4">
                  <a:moveTo>
                    <a:pt x="40" y="0"/>
                  </a:moveTo>
                  <a:lnTo>
                    <a:pt x="11" y="2"/>
                  </a:lnTo>
                  <a:lnTo>
                    <a:pt x="0" y="11"/>
                  </a:lnTo>
                  <a:lnTo>
                    <a:pt x="0" y="84"/>
                  </a:lnTo>
                  <a:lnTo>
                    <a:pt x="40" y="7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8" name="Freeform 214"/>
            <p:cNvSpPr>
              <a:spLocks/>
            </p:cNvSpPr>
            <p:nvPr/>
          </p:nvSpPr>
          <p:spPr bwMode="auto">
            <a:xfrm>
              <a:off x="3412" y="3040"/>
              <a:ext cx="336" cy="103"/>
            </a:xfrm>
            <a:custGeom>
              <a:avLst/>
              <a:gdLst>
                <a:gd name="T0" fmla="*/ 22 w 673"/>
                <a:gd name="T1" fmla="*/ 107 h 207"/>
                <a:gd name="T2" fmla="*/ 0 w 673"/>
                <a:gd name="T3" fmla="*/ 179 h 207"/>
                <a:gd name="T4" fmla="*/ 15 w 673"/>
                <a:gd name="T5" fmla="*/ 207 h 207"/>
                <a:gd name="T6" fmla="*/ 673 w 673"/>
                <a:gd name="T7" fmla="*/ 91 h 207"/>
                <a:gd name="T8" fmla="*/ 673 w 673"/>
                <a:gd name="T9" fmla="*/ 48 h 207"/>
                <a:gd name="T10" fmla="*/ 617 w 673"/>
                <a:gd name="T11" fmla="*/ 0 h 207"/>
                <a:gd name="T12" fmla="*/ 450 w 673"/>
                <a:gd name="T13" fmla="*/ 29 h 207"/>
                <a:gd name="T14" fmla="*/ 427 w 673"/>
                <a:gd name="T15" fmla="*/ 101 h 207"/>
                <a:gd name="T16" fmla="*/ 308 w 673"/>
                <a:gd name="T17" fmla="*/ 126 h 207"/>
                <a:gd name="T18" fmla="*/ 243 w 673"/>
                <a:gd name="T19" fmla="*/ 65 h 207"/>
                <a:gd name="T20" fmla="*/ 22 w 673"/>
                <a:gd name="T21" fmla="*/ 107 h 207"/>
                <a:gd name="T22" fmla="*/ 22 w 673"/>
                <a:gd name="T23" fmla="*/ 1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3" h="207">
                  <a:moveTo>
                    <a:pt x="22" y="107"/>
                  </a:moveTo>
                  <a:lnTo>
                    <a:pt x="0" y="179"/>
                  </a:lnTo>
                  <a:lnTo>
                    <a:pt x="15" y="207"/>
                  </a:lnTo>
                  <a:lnTo>
                    <a:pt x="673" y="91"/>
                  </a:lnTo>
                  <a:lnTo>
                    <a:pt x="673" y="48"/>
                  </a:lnTo>
                  <a:lnTo>
                    <a:pt x="617" y="0"/>
                  </a:lnTo>
                  <a:lnTo>
                    <a:pt x="450" y="29"/>
                  </a:lnTo>
                  <a:lnTo>
                    <a:pt x="427" y="101"/>
                  </a:lnTo>
                  <a:lnTo>
                    <a:pt x="308" y="126"/>
                  </a:lnTo>
                  <a:lnTo>
                    <a:pt x="243" y="65"/>
                  </a:lnTo>
                  <a:lnTo>
                    <a:pt x="22" y="107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4A9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9" name="Freeform 215"/>
            <p:cNvSpPr>
              <a:spLocks/>
            </p:cNvSpPr>
            <p:nvPr/>
          </p:nvSpPr>
          <p:spPr bwMode="auto">
            <a:xfrm>
              <a:off x="3392" y="2984"/>
              <a:ext cx="297" cy="54"/>
            </a:xfrm>
            <a:custGeom>
              <a:avLst/>
              <a:gdLst>
                <a:gd name="T0" fmla="*/ 0 w 595"/>
                <a:gd name="T1" fmla="*/ 80 h 108"/>
                <a:gd name="T2" fmla="*/ 21 w 595"/>
                <a:gd name="T3" fmla="*/ 108 h 108"/>
                <a:gd name="T4" fmla="*/ 595 w 595"/>
                <a:gd name="T5" fmla="*/ 19 h 108"/>
                <a:gd name="T6" fmla="*/ 473 w 595"/>
                <a:gd name="T7" fmla="*/ 0 h 108"/>
                <a:gd name="T8" fmla="*/ 0 w 595"/>
                <a:gd name="T9" fmla="*/ 80 h 108"/>
                <a:gd name="T10" fmla="*/ 0 w 595"/>
                <a:gd name="T11" fmla="*/ 8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5" h="108">
                  <a:moveTo>
                    <a:pt x="0" y="80"/>
                  </a:moveTo>
                  <a:lnTo>
                    <a:pt x="21" y="108"/>
                  </a:lnTo>
                  <a:lnTo>
                    <a:pt x="595" y="19"/>
                  </a:lnTo>
                  <a:lnTo>
                    <a:pt x="473" y="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4A9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0" name="Freeform 216"/>
            <p:cNvSpPr>
              <a:spLocks/>
            </p:cNvSpPr>
            <p:nvPr/>
          </p:nvSpPr>
          <p:spPr bwMode="auto">
            <a:xfrm>
              <a:off x="3347" y="3107"/>
              <a:ext cx="36" cy="45"/>
            </a:xfrm>
            <a:custGeom>
              <a:avLst/>
              <a:gdLst>
                <a:gd name="T0" fmla="*/ 63 w 73"/>
                <a:gd name="T1" fmla="*/ 0 h 89"/>
                <a:gd name="T2" fmla="*/ 0 w 73"/>
                <a:gd name="T3" fmla="*/ 50 h 89"/>
                <a:gd name="T4" fmla="*/ 40 w 73"/>
                <a:gd name="T5" fmla="*/ 89 h 89"/>
                <a:gd name="T6" fmla="*/ 73 w 73"/>
                <a:gd name="T7" fmla="*/ 44 h 89"/>
                <a:gd name="T8" fmla="*/ 63 w 73"/>
                <a:gd name="T9" fmla="*/ 0 h 89"/>
                <a:gd name="T10" fmla="*/ 63 w 73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9">
                  <a:moveTo>
                    <a:pt x="63" y="0"/>
                  </a:moveTo>
                  <a:lnTo>
                    <a:pt x="0" y="50"/>
                  </a:lnTo>
                  <a:lnTo>
                    <a:pt x="40" y="89"/>
                  </a:lnTo>
                  <a:lnTo>
                    <a:pt x="73" y="4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A9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1" name="Freeform 217"/>
            <p:cNvSpPr>
              <a:spLocks/>
            </p:cNvSpPr>
            <p:nvPr/>
          </p:nvSpPr>
          <p:spPr bwMode="auto">
            <a:xfrm>
              <a:off x="3266" y="3043"/>
              <a:ext cx="48" cy="55"/>
            </a:xfrm>
            <a:custGeom>
              <a:avLst/>
              <a:gdLst>
                <a:gd name="T0" fmla="*/ 44 w 95"/>
                <a:gd name="T1" fmla="*/ 110 h 110"/>
                <a:gd name="T2" fmla="*/ 44 w 95"/>
                <a:gd name="T3" fmla="*/ 64 h 110"/>
                <a:gd name="T4" fmla="*/ 95 w 95"/>
                <a:gd name="T5" fmla="*/ 0 h 110"/>
                <a:gd name="T6" fmla="*/ 40 w 95"/>
                <a:gd name="T7" fmla="*/ 32 h 110"/>
                <a:gd name="T8" fmla="*/ 0 w 95"/>
                <a:gd name="T9" fmla="*/ 78 h 110"/>
                <a:gd name="T10" fmla="*/ 44 w 95"/>
                <a:gd name="T11" fmla="*/ 110 h 110"/>
                <a:gd name="T12" fmla="*/ 44 w 95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10">
                  <a:moveTo>
                    <a:pt x="44" y="110"/>
                  </a:moveTo>
                  <a:lnTo>
                    <a:pt x="44" y="64"/>
                  </a:lnTo>
                  <a:lnTo>
                    <a:pt x="95" y="0"/>
                  </a:lnTo>
                  <a:lnTo>
                    <a:pt x="40" y="32"/>
                  </a:lnTo>
                  <a:lnTo>
                    <a:pt x="0" y="78"/>
                  </a:lnTo>
                  <a:lnTo>
                    <a:pt x="44" y="110"/>
                  </a:lnTo>
                  <a:lnTo>
                    <a:pt x="44" y="110"/>
                  </a:lnTo>
                  <a:close/>
                </a:path>
              </a:pathLst>
            </a:custGeom>
            <a:solidFill>
              <a:srgbClr val="4A9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2" name="Freeform 218"/>
            <p:cNvSpPr>
              <a:spLocks/>
            </p:cNvSpPr>
            <p:nvPr/>
          </p:nvSpPr>
          <p:spPr bwMode="auto">
            <a:xfrm>
              <a:off x="3478" y="2943"/>
              <a:ext cx="250" cy="665"/>
            </a:xfrm>
            <a:custGeom>
              <a:avLst/>
              <a:gdLst>
                <a:gd name="T0" fmla="*/ 62 w 500"/>
                <a:gd name="T1" fmla="*/ 158 h 1331"/>
                <a:gd name="T2" fmla="*/ 102 w 500"/>
                <a:gd name="T3" fmla="*/ 181 h 1331"/>
                <a:gd name="T4" fmla="*/ 144 w 500"/>
                <a:gd name="T5" fmla="*/ 219 h 1331"/>
                <a:gd name="T6" fmla="*/ 171 w 500"/>
                <a:gd name="T7" fmla="*/ 259 h 1331"/>
                <a:gd name="T8" fmla="*/ 186 w 500"/>
                <a:gd name="T9" fmla="*/ 299 h 1331"/>
                <a:gd name="T10" fmla="*/ 228 w 500"/>
                <a:gd name="T11" fmla="*/ 327 h 1331"/>
                <a:gd name="T12" fmla="*/ 277 w 500"/>
                <a:gd name="T13" fmla="*/ 118 h 1331"/>
                <a:gd name="T14" fmla="*/ 308 w 500"/>
                <a:gd name="T15" fmla="*/ 88 h 1331"/>
                <a:gd name="T16" fmla="*/ 351 w 500"/>
                <a:gd name="T17" fmla="*/ 105 h 1331"/>
                <a:gd name="T18" fmla="*/ 378 w 500"/>
                <a:gd name="T19" fmla="*/ 145 h 1331"/>
                <a:gd name="T20" fmla="*/ 395 w 500"/>
                <a:gd name="T21" fmla="*/ 198 h 1331"/>
                <a:gd name="T22" fmla="*/ 405 w 500"/>
                <a:gd name="T23" fmla="*/ 244 h 1331"/>
                <a:gd name="T24" fmla="*/ 410 w 500"/>
                <a:gd name="T25" fmla="*/ 283 h 1331"/>
                <a:gd name="T26" fmla="*/ 416 w 500"/>
                <a:gd name="T27" fmla="*/ 327 h 1331"/>
                <a:gd name="T28" fmla="*/ 418 w 500"/>
                <a:gd name="T29" fmla="*/ 371 h 1331"/>
                <a:gd name="T30" fmla="*/ 418 w 500"/>
                <a:gd name="T31" fmla="*/ 415 h 1331"/>
                <a:gd name="T32" fmla="*/ 414 w 500"/>
                <a:gd name="T33" fmla="*/ 455 h 1331"/>
                <a:gd name="T34" fmla="*/ 407 w 500"/>
                <a:gd name="T35" fmla="*/ 493 h 1331"/>
                <a:gd name="T36" fmla="*/ 393 w 500"/>
                <a:gd name="T37" fmla="*/ 540 h 1331"/>
                <a:gd name="T38" fmla="*/ 374 w 500"/>
                <a:gd name="T39" fmla="*/ 588 h 1331"/>
                <a:gd name="T40" fmla="*/ 355 w 500"/>
                <a:gd name="T41" fmla="*/ 622 h 1331"/>
                <a:gd name="T42" fmla="*/ 334 w 500"/>
                <a:gd name="T43" fmla="*/ 658 h 1331"/>
                <a:gd name="T44" fmla="*/ 310 w 500"/>
                <a:gd name="T45" fmla="*/ 698 h 1331"/>
                <a:gd name="T46" fmla="*/ 287 w 500"/>
                <a:gd name="T47" fmla="*/ 742 h 1331"/>
                <a:gd name="T48" fmla="*/ 260 w 500"/>
                <a:gd name="T49" fmla="*/ 787 h 1331"/>
                <a:gd name="T50" fmla="*/ 235 w 500"/>
                <a:gd name="T51" fmla="*/ 838 h 1331"/>
                <a:gd name="T52" fmla="*/ 213 w 500"/>
                <a:gd name="T53" fmla="*/ 894 h 1331"/>
                <a:gd name="T54" fmla="*/ 194 w 500"/>
                <a:gd name="T55" fmla="*/ 954 h 1331"/>
                <a:gd name="T56" fmla="*/ 178 w 500"/>
                <a:gd name="T57" fmla="*/ 1021 h 1331"/>
                <a:gd name="T58" fmla="*/ 171 w 500"/>
                <a:gd name="T59" fmla="*/ 1063 h 1331"/>
                <a:gd name="T60" fmla="*/ 163 w 500"/>
                <a:gd name="T61" fmla="*/ 1110 h 1331"/>
                <a:gd name="T62" fmla="*/ 157 w 500"/>
                <a:gd name="T63" fmla="*/ 1158 h 1331"/>
                <a:gd name="T64" fmla="*/ 156 w 500"/>
                <a:gd name="T65" fmla="*/ 1209 h 1331"/>
                <a:gd name="T66" fmla="*/ 156 w 500"/>
                <a:gd name="T67" fmla="*/ 1266 h 1331"/>
                <a:gd name="T68" fmla="*/ 156 w 500"/>
                <a:gd name="T69" fmla="*/ 1306 h 1331"/>
                <a:gd name="T70" fmla="*/ 156 w 500"/>
                <a:gd name="T71" fmla="*/ 1331 h 1331"/>
                <a:gd name="T72" fmla="*/ 256 w 500"/>
                <a:gd name="T73" fmla="*/ 1008 h 1331"/>
                <a:gd name="T74" fmla="*/ 272 w 500"/>
                <a:gd name="T75" fmla="*/ 966 h 1331"/>
                <a:gd name="T76" fmla="*/ 294 w 500"/>
                <a:gd name="T77" fmla="*/ 907 h 1331"/>
                <a:gd name="T78" fmla="*/ 311 w 500"/>
                <a:gd name="T79" fmla="*/ 867 h 1331"/>
                <a:gd name="T80" fmla="*/ 330 w 500"/>
                <a:gd name="T81" fmla="*/ 819 h 1331"/>
                <a:gd name="T82" fmla="*/ 355 w 500"/>
                <a:gd name="T83" fmla="*/ 761 h 1331"/>
                <a:gd name="T84" fmla="*/ 384 w 500"/>
                <a:gd name="T85" fmla="*/ 709 h 1331"/>
                <a:gd name="T86" fmla="*/ 407 w 500"/>
                <a:gd name="T87" fmla="*/ 669 h 1331"/>
                <a:gd name="T88" fmla="*/ 426 w 500"/>
                <a:gd name="T89" fmla="*/ 633 h 1331"/>
                <a:gd name="T90" fmla="*/ 452 w 500"/>
                <a:gd name="T91" fmla="*/ 584 h 1331"/>
                <a:gd name="T92" fmla="*/ 467 w 500"/>
                <a:gd name="T93" fmla="*/ 548 h 1331"/>
                <a:gd name="T94" fmla="*/ 479 w 500"/>
                <a:gd name="T95" fmla="*/ 512 h 1331"/>
                <a:gd name="T96" fmla="*/ 490 w 500"/>
                <a:gd name="T97" fmla="*/ 474 h 1331"/>
                <a:gd name="T98" fmla="*/ 498 w 500"/>
                <a:gd name="T99" fmla="*/ 428 h 1331"/>
                <a:gd name="T100" fmla="*/ 500 w 500"/>
                <a:gd name="T101" fmla="*/ 380 h 1331"/>
                <a:gd name="T102" fmla="*/ 498 w 500"/>
                <a:gd name="T103" fmla="*/ 331 h 1331"/>
                <a:gd name="T104" fmla="*/ 494 w 500"/>
                <a:gd name="T105" fmla="*/ 280 h 1331"/>
                <a:gd name="T106" fmla="*/ 486 w 500"/>
                <a:gd name="T107" fmla="*/ 232 h 1331"/>
                <a:gd name="T108" fmla="*/ 475 w 500"/>
                <a:gd name="T109" fmla="*/ 185 h 1331"/>
                <a:gd name="T110" fmla="*/ 460 w 500"/>
                <a:gd name="T111" fmla="*/ 143 h 1331"/>
                <a:gd name="T112" fmla="*/ 441 w 500"/>
                <a:gd name="T113" fmla="*/ 105 h 1331"/>
                <a:gd name="T114" fmla="*/ 401 w 500"/>
                <a:gd name="T115" fmla="*/ 52 h 1331"/>
                <a:gd name="T116" fmla="*/ 350 w 500"/>
                <a:gd name="T117" fmla="*/ 10 h 1331"/>
                <a:gd name="T118" fmla="*/ 298 w 500"/>
                <a:gd name="T119" fmla="*/ 0 h 1331"/>
                <a:gd name="T120" fmla="*/ 254 w 500"/>
                <a:gd name="T121" fmla="*/ 8 h 1331"/>
                <a:gd name="T122" fmla="*/ 220 w 500"/>
                <a:gd name="T123" fmla="*/ 29 h 1331"/>
                <a:gd name="T124" fmla="*/ 11 w 500"/>
                <a:gd name="T125" fmla="*/ 86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0" h="1331">
                  <a:moveTo>
                    <a:pt x="43" y="147"/>
                  </a:moveTo>
                  <a:lnTo>
                    <a:pt x="45" y="147"/>
                  </a:lnTo>
                  <a:lnTo>
                    <a:pt x="53" y="150"/>
                  </a:lnTo>
                  <a:lnTo>
                    <a:pt x="57" y="154"/>
                  </a:lnTo>
                  <a:lnTo>
                    <a:pt x="62" y="158"/>
                  </a:lnTo>
                  <a:lnTo>
                    <a:pt x="70" y="162"/>
                  </a:lnTo>
                  <a:lnTo>
                    <a:pt x="78" y="166"/>
                  </a:lnTo>
                  <a:lnTo>
                    <a:pt x="85" y="169"/>
                  </a:lnTo>
                  <a:lnTo>
                    <a:pt x="93" y="177"/>
                  </a:lnTo>
                  <a:lnTo>
                    <a:pt x="102" y="181"/>
                  </a:lnTo>
                  <a:lnTo>
                    <a:pt x="110" y="188"/>
                  </a:lnTo>
                  <a:lnTo>
                    <a:pt x="118" y="196"/>
                  </a:lnTo>
                  <a:lnTo>
                    <a:pt x="127" y="204"/>
                  </a:lnTo>
                  <a:lnTo>
                    <a:pt x="135" y="211"/>
                  </a:lnTo>
                  <a:lnTo>
                    <a:pt x="144" y="219"/>
                  </a:lnTo>
                  <a:lnTo>
                    <a:pt x="148" y="226"/>
                  </a:lnTo>
                  <a:lnTo>
                    <a:pt x="156" y="234"/>
                  </a:lnTo>
                  <a:lnTo>
                    <a:pt x="159" y="244"/>
                  </a:lnTo>
                  <a:lnTo>
                    <a:pt x="167" y="251"/>
                  </a:lnTo>
                  <a:lnTo>
                    <a:pt x="171" y="259"/>
                  </a:lnTo>
                  <a:lnTo>
                    <a:pt x="175" y="268"/>
                  </a:lnTo>
                  <a:lnTo>
                    <a:pt x="178" y="276"/>
                  </a:lnTo>
                  <a:lnTo>
                    <a:pt x="182" y="285"/>
                  </a:lnTo>
                  <a:lnTo>
                    <a:pt x="184" y="291"/>
                  </a:lnTo>
                  <a:lnTo>
                    <a:pt x="186" y="299"/>
                  </a:lnTo>
                  <a:lnTo>
                    <a:pt x="188" y="304"/>
                  </a:lnTo>
                  <a:lnTo>
                    <a:pt x="190" y="310"/>
                  </a:lnTo>
                  <a:lnTo>
                    <a:pt x="194" y="316"/>
                  </a:lnTo>
                  <a:lnTo>
                    <a:pt x="194" y="320"/>
                  </a:lnTo>
                  <a:lnTo>
                    <a:pt x="228" y="327"/>
                  </a:lnTo>
                  <a:lnTo>
                    <a:pt x="277" y="312"/>
                  </a:lnTo>
                  <a:lnTo>
                    <a:pt x="289" y="289"/>
                  </a:lnTo>
                  <a:lnTo>
                    <a:pt x="251" y="188"/>
                  </a:lnTo>
                  <a:lnTo>
                    <a:pt x="235" y="156"/>
                  </a:lnTo>
                  <a:lnTo>
                    <a:pt x="277" y="118"/>
                  </a:lnTo>
                  <a:lnTo>
                    <a:pt x="277" y="97"/>
                  </a:lnTo>
                  <a:lnTo>
                    <a:pt x="281" y="95"/>
                  </a:lnTo>
                  <a:lnTo>
                    <a:pt x="292" y="92"/>
                  </a:lnTo>
                  <a:lnTo>
                    <a:pt x="298" y="90"/>
                  </a:lnTo>
                  <a:lnTo>
                    <a:pt x="308" y="88"/>
                  </a:lnTo>
                  <a:lnTo>
                    <a:pt x="317" y="88"/>
                  </a:lnTo>
                  <a:lnTo>
                    <a:pt x="327" y="90"/>
                  </a:lnTo>
                  <a:lnTo>
                    <a:pt x="334" y="93"/>
                  </a:lnTo>
                  <a:lnTo>
                    <a:pt x="344" y="99"/>
                  </a:lnTo>
                  <a:lnTo>
                    <a:pt x="351" y="105"/>
                  </a:lnTo>
                  <a:lnTo>
                    <a:pt x="361" y="116"/>
                  </a:lnTo>
                  <a:lnTo>
                    <a:pt x="365" y="122"/>
                  </a:lnTo>
                  <a:lnTo>
                    <a:pt x="369" y="128"/>
                  </a:lnTo>
                  <a:lnTo>
                    <a:pt x="372" y="135"/>
                  </a:lnTo>
                  <a:lnTo>
                    <a:pt x="378" y="145"/>
                  </a:lnTo>
                  <a:lnTo>
                    <a:pt x="382" y="154"/>
                  </a:lnTo>
                  <a:lnTo>
                    <a:pt x="386" y="164"/>
                  </a:lnTo>
                  <a:lnTo>
                    <a:pt x="389" y="175"/>
                  </a:lnTo>
                  <a:lnTo>
                    <a:pt x="393" y="188"/>
                  </a:lnTo>
                  <a:lnTo>
                    <a:pt x="395" y="198"/>
                  </a:lnTo>
                  <a:lnTo>
                    <a:pt x="399" y="213"/>
                  </a:lnTo>
                  <a:lnTo>
                    <a:pt x="399" y="221"/>
                  </a:lnTo>
                  <a:lnTo>
                    <a:pt x="401" y="228"/>
                  </a:lnTo>
                  <a:lnTo>
                    <a:pt x="403" y="236"/>
                  </a:lnTo>
                  <a:lnTo>
                    <a:pt x="405" y="244"/>
                  </a:lnTo>
                  <a:lnTo>
                    <a:pt x="405" y="251"/>
                  </a:lnTo>
                  <a:lnTo>
                    <a:pt x="407" y="259"/>
                  </a:lnTo>
                  <a:lnTo>
                    <a:pt x="407" y="266"/>
                  </a:lnTo>
                  <a:lnTo>
                    <a:pt x="410" y="276"/>
                  </a:lnTo>
                  <a:lnTo>
                    <a:pt x="410" y="283"/>
                  </a:lnTo>
                  <a:lnTo>
                    <a:pt x="412" y="293"/>
                  </a:lnTo>
                  <a:lnTo>
                    <a:pt x="412" y="301"/>
                  </a:lnTo>
                  <a:lnTo>
                    <a:pt x="414" y="312"/>
                  </a:lnTo>
                  <a:lnTo>
                    <a:pt x="414" y="320"/>
                  </a:lnTo>
                  <a:lnTo>
                    <a:pt x="416" y="327"/>
                  </a:lnTo>
                  <a:lnTo>
                    <a:pt x="416" y="337"/>
                  </a:lnTo>
                  <a:lnTo>
                    <a:pt x="418" y="346"/>
                  </a:lnTo>
                  <a:lnTo>
                    <a:pt x="418" y="354"/>
                  </a:lnTo>
                  <a:lnTo>
                    <a:pt x="418" y="361"/>
                  </a:lnTo>
                  <a:lnTo>
                    <a:pt x="418" y="371"/>
                  </a:lnTo>
                  <a:lnTo>
                    <a:pt x="418" y="380"/>
                  </a:lnTo>
                  <a:lnTo>
                    <a:pt x="418" y="388"/>
                  </a:lnTo>
                  <a:lnTo>
                    <a:pt x="418" y="398"/>
                  </a:lnTo>
                  <a:lnTo>
                    <a:pt x="418" y="405"/>
                  </a:lnTo>
                  <a:lnTo>
                    <a:pt x="418" y="415"/>
                  </a:lnTo>
                  <a:lnTo>
                    <a:pt x="416" y="422"/>
                  </a:lnTo>
                  <a:lnTo>
                    <a:pt x="416" y="430"/>
                  </a:lnTo>
                  <a:lnTo>
                    <a:pt x="416" y="439"/>
                  </a:lnTo>
                  <a:lnTo>
                    <a:pt x="416" y="447"/>
                  </a:lnTo>
                  <a:lnTo>
                    <a:pt x="414" y="455"/>
                  </a:lnTo>
                  <a:lnTo>
                    <a:pt x="414" y="462"/>
                  </a:lnTo>
                  <a:lnTo>
                    <a:pt x="412" y="470"/>
                  </a:lnTo>
                  <a:lnTo>
                    <a:pt x="412" y="477"/>
                  </a:lnTo>
                  <a:lnTo>
                    <a:pt x="408" y="485"/>
                  </a:lnTo>
                  <a:lnTo>
                    <a:pt x="407" y="493"/>
                  </a:lnTo>
                  <a:lnTo>
                    <a:pt x="407" y="500"/>
                  </a:lnTo>
                  <a:lnTo>
                    <a:pt x="405" y="508"/>
                  </a:lnTo>
                  <a:lnTo>
                    <a:pt x="399" y="519"/>
                  </a:lnTo>
                  <a:lnTo>
                    <a:pt x="397" y="534"/>
                  </a:lnTo>
                  <a:lnTo>
                    <a:pt x="393" y="540"/>
                  </a:lnTo>
                  <a:lnTo>
                    <a:pt x="391" y="548"/>
                  </a:lnTo>
                  <a:lnTo>
                    <a:pt x="388" y="553"/>
                  </a:lnTo>
                  <a:lnTo>
                    <a:pt x="386" y="561"/>
                  </a:lnTo>
                  <a:lnTo>
                    <a:pt x="380" y="574"/>
                  </a:lnTo>
                  <a:lnTo>
                    <a:pt x="374" y="588"/>
                  </a:lnTo>
                  <a:lnTo>
                    <a:pt x="370" y="595"/>
                  </a:lnTo>
                  <a:lnTo>
                    <a:pt x="367" y="601"/>
                  </a:lnTo>
                  <a:lnTo>
                    <a:pt x="363" y="608"/>
                  </a:lnTo>
                  <a:lnTo>
                    <a:pt x="359" y="616"/>
                  </a:lnTo>
                  <a:lnTo>
                    <a:pt x="355" y="622"/>
                  </a:lnTo>
                  <a:lnTo>
                    <a:pt x="351" y="629"/>
                  </a:lnTo>
                  <a:lnTo>
                    <a:pt x="348" y="635"/>
                  </a:lnTo>
                  <a:lnTo>
                    <a:pt x="344" y="643"/>
                  </a:lnTo>
                  <a:lnTo>
                    <a:pt x="338" y="650"/>
                  </a:lnTo>
                  <a:lnTo>
                    <a:pt x="334" y="658"/>
                  </a:lnTo>
                  <a:lnTo>
                    <a:pt x="330" y="665"/>
                  </a:lnTo>
                  <a:lnTo>
                    <a:pt x="327" y="675"/>
                  </a:lnTo>
                  <a:lnTo>
                    <a:pt x="321" y="683"/>
                  </a:lnTo>
                  <a:lnTo>
                    <a:pt x="317" y="690"/>
                  </a:lnTo>
                  <a:lnTo>
                    <a:pt x="310" y="698"/>
                  </a:lnTo>
                  <a:lnTo>
                    <a:pt x="306" y="705"/>
                  </a:lnTo>
                  <a:lnTo>
                    <a:pt x="300" y="713"/>
                  </a:lnTo>
                  <a:lnTo>
                    <a:pt x="296" y="723"/>
                  </a:lnTo>
                  <a:lnTo>
                    <a:pt x="291" y="730"/>
                  </a:lnTo>
                  <a:lnTo>
                    <a:pt x="287" y="742"/>
                  </a:lnTo>
                  <a:lnTo>
                    <a:pt x="279" y="749"/>
                  </a:lnTo>
                  <a:lnTo>
                    <a:pt x="275" y="759"/>
                  </a:lnTo>
                  <a:lnTo>
                    <a:pt x="270" y="768"/>
                  </a:lnTo>
                  <a:lnTo>
                    <a:pt x="264" y="778"/>
                  </a:lnTo>
                  <a:lnTo>
                    <a:pt x="260" y="787"/>
                  </a:lnTo>
                  <a:lnTo>
                    <a:pt x="254" y="797"/>
                  </a:lnTo>
                  <a:lnTo>
                    <a:pt x="249" y="806"/>
                  </a:lnTo>
                  <a:lnTo>
                    <a:pt x="247" y="818"/>
                  </a:lnTo>
                  <a:lnTo>
                    <a:pt x="239" y="829"/>
                  </a:lnTo>
                  <a:lnTo>
                    <a:pt x="235" y="838"/>
                  </a:lnTo>
                  <a:lnTo>
                    <a:pt x="230" y="848"/>
                  </a:lnTo>
                  <a:lnTo>
                    <a:pt x="226" y="859"/>
                  </a:lnTo>
                  <a:lnTo>
                    <a:pt x="220" y="871"/>
                  </a:lnTo>
                  <a:lnTo>
                    <a:pt x="216" y="882"/>
                  </a:lnTo>
                  <a:lnTo>
                    <a:pt x="213" y="894"/>
                  </a:lnTo>
                  <a:lnTo>
                    <a:pt x="209" y="907"/>
                  </a:lnTo>
                  <a:lnTo>
                    <a:pt x="205" y="918"/>
                  </a:lnTo>
                  <a:lnTo>
                    <a:pt x="201" y="930"/>
                  </a:lnTo>
                  <a:lnTo>
                    <a:pt x="197" y="941"/>
                  </a:lnTo>
                  <a:lnTo>
                    <a:pt x="194" y="954"/>
                  </a:lnTo>
                  <a:lnTo>
                    <a:pt x="190" y="968"/>
                  </a:lnTo>
                  <a:lnTo>
                    <a:pt x="186" y="981"/>
                  </a:lnTo>
                  <a:lnTo>
                    <a:pt x="182" y="994"/>
                  </a:lnTo>
                  <a:lnTo>
                    <a:pt x="182" y="1008"/>
                  </a:lnTo>
                  <a:lnTo>
                    <a:pt x="178" y="1021"/>
                  </a:lnTo>
                  <a:lnTo>
                    <a:pt x="175" y="1034"/>
                  </a:lnTo>
                  <a:lnTo>
                    <a:pt x="173" y="1040"/>
                  </a:lnTo>
                  <a:lnTo>
                    <a:pt x="171" y="1048"/>
                  </a:lnTo>
                  <a:lnTo>
                    <a:pt x="171" y="1055"/>
                  </a:lnTo>
                  <a:lnTo>
                    <a:pt x="171" y="1063"/>
                  </a:lnTo>
                  <a:lnTo>
                    <a:pt x="167" y="1074"/>
                  </a:lnTo>
                  <a:lnTo>
                    <a:pt x="167" y="1089"/>
                  </a:lnTo>
                  <a:lnTo>
                    <a:pt x="165" y="1095"/>
                  </a:lnTo>
                  <a:lnTo>
                    <a:pt x="163" y="1103"/>
                  </a:lnTo>
                  <a:lnTo>
                    <a:pt x="163" y="1110"/>
                  </a:lnTo>
                  <a:lnTo>
                    <a:pt x="163" y="1118"/>
                  </a:lnTo>
                  <a:lnTo>
                    <a:pt x="159" y="1129"/>
                  </a:lnTo>
                  <a:lnTo>
                    <a:pt x="159" y="1144"/>
                  </a:lnTo>
                  <a:lnTo>
                    <a:pt x="157" y="1150"/>
                  </a:lnTo>
                  <a:lnTo>
                    <a:pt x="157" y="1158"/>
                  </a:lnTo>
                  <a:lnTo>
                    <a:pt x="157" y="1163"/>
                  </a:lnTo>
                  <a:lnTo>
                    <a:pt x="157" y="1171"/>
                  </a:lnTo>
                  <a:lnTo>
                    <a:pt x="156" y="1184"/>
                  </a:lnTo>
                  <a:lnTo>
                    <a:pt x="156" y="1198"/>
                  </a:lnTo>
                  <a:lnTo>
                    <a:pt x="156" y="1209"/>
                  </a:lnTo>
                  <a:lnTo>
                    <a:pt x="156" y="1222"/>
                  </a:lnTo>
                  <a:lnTo>
                    <a:pt x="156" y="1232"/>
                  </a:lnTo>
                  <a:lnTo>
                    <a:pt x="156" y="1243"/>
                  </a:lnTo>
                  <a:lnTo>
                    <a:pt x="156" y="1255"/>
                  </a:lnTo>
                  <a:lnTo>
                    <a:pt x="156" y="1266"/>
                  </a:lnTo>
                  <a:lnTo>
                    <a:pt x="156" y="1274"/>
                  </a:lnTo>
                  <a:lnTo>
                    <a:pt x="156" y="1283"/>
                  </a:lnTo>
                  <a:lnTo>
                    <a:pt x="156" y="1291"/>
                  </a:lnTo>
                  <a:lnTo>
                    <a:pt x="156" y="1300"/>
                  </a:lnTo>
                  <a:lnTo>
                    <a:pt x="156" y="1306"/>
                  </a:lnTo>
                  <a:lnTo>
                    <a:pt x="156" y="1312"/>
                  </a:lnTo>
                  <a:lnTo>
                    <a:pt x="156" y="1317"/>
                  </a:lnTo>
                  <a:lnTo>
                    <a:pt x="156" y="1323"/>
                  </a:lnTo>
                  <a:lnTo>
                    <a:pt x="156" y="1329"/>
                  </a:lnTo>
                  <a:lnTo>
                    <a:pt x="156" y="1331"/>
                  </a:lnTo>
                  <a:lnTo>
                    <a:pt x="239" y="1329"/>
                  </a:lnTo>
                  <a:lnTo>
                    <a:pt x="254" y="1025"/>
                  </a:lnTo>
                  <a:lnTo>
                    <a:pt x="254" y="1021"/>
                  </a:lnTo>
                  <a:lnTo>
                    <a:pt x="256" y="1013"/>
                  </a:lnTo>
                  <a:lnTo>
                    <a:pt x="256" y="1008"/>
                  </a:lnTo>
                  <a:lnTo>
                    <a:pt x="260" y="1002"/>
                  </a:lnTo>
                  <a:lnTo>
                    <a:pt x="262" y="994"/>
                  </a:lnTo>
                  <a:lnTo>
                    <a:pt x="266" y="987"/>
                  </a:lnTo>
                  <a:lnTo>
                    <a:pt x="268" y="975"/>
                  </a:lnTo>
                  <a:lnTo>
                    <a:pt x="272" y="966"/>
                  </a:lnTo>
                  <a:lnTo>
                    <a:pt x="275" y="954"/>
                  </a:lnTo>
                  <a:lnTo>
                    <a:pt x="281" y="945"/>
                  </a:lnTo>
                  <a:lnTo>
                    <a:pt x="285" y="932"/>
                  </a:lnTo>
                  <a:lnTo>
                    <a:pt x="291" y="920"/>
                  </a:lnTo>
                  <a:lnTo>
                    <a:pt x="294" y="907"/>
                  </a:lnTo>
                  <a:lnTo>
                    <a:pt x="302" y="895"/>
                  </a:lnTo>
                  <a:lnTo>
                    <a:pt x="302" y="888"/>
                  </a:lnTo>
                  <a:lnTo>
                    <a:pt x="306" y="880"/>
                  </a:lnTo>
                  <a:lnTo>
                    <a:pt x="308" y="873"/>
                  </a:lnTo>
                  <a:lnTo>
                    <a:pt x="311" y="867"/>
                  </a:lnTo>
                  <a:lnTo>
                    <a:pt x="317" y="854"/>
                  </a:lnTo>
                  <a:lnTo>
                    <a:pt x="323" y="840"/>
                  </a:lnTo>
                  <a:lnTo>
                    <a:pt x="325" y="833"/>
                  </a:lnTo>
                  <a:lnTo>
                    <a:pt x="329" y="825"/>
                  </a:lnTo>
                  <a:lnTo>
                    <a:pt x="330" y="819"/>
                  </a:lnTo>
                  <a:lnTo>
                    <a:pt x="334" y="814"/>
                  </a:lnTo>
                  <a:lnTo>
                    <a:pt x="340" y="799"/>
                  </a:lnTo>
                  <a:lnTo>
                    <a:pt x="346" y="787"/>
                  </a:lnTo>
                  <a:lnTo>
                    <a:pt x="351" y="774"/>
                  </a:lnTo>
                  <a:lnTo>
                    <a:pt x="355" y="761"/>
                  </a:lnTo>
                  <a:lnTo>
                    <a:pt x="361" y="749"/>
                  </a:lnTo>
                  <a:lnTo>
                    <a:pt x="367" y="740"/>
                  </a:lnTo>
                  <a:lnTo>
                    <a:pt x="372" y="728"/>
                  </a:lnTo>
                  <a:lnTo>
                    <a:pt x="378" y="719"/>
                  </a:lnTo>
                  <a:lnTo>
                    <a:pt x="384" y="709"/>
                  </a:lnTo>
                  <a:lnTo>
                    <a:pt x="389" y="702"/>
                  </a:lnTo>
                  <a:lnTo>
                    <a:pt x="393" y="692"/>
                  </a:lnTo>
                  <a:lnTo>
                    <a:pt x="397" y="685"/>
                  </a:lnTo>
                  <a:lnTo>
                    <a:pt x="401" y="677"/>
                  </a:lnTo>
                  <a:lnTo>
                    <a:pt x="407" y="669"/>
                  </a:lnTo>
                  <a:lnTo>
                    <a:pt x="410" y="662"/>
                  </a:lnTo>
                  <a:lnTo>
                    <a:pt x="414" y="654"/>
                  </a:lnTo>
                  <a:lnTo>
                    <a:pt x="418" y="646"/>
                  </a:lnTo>
                  <a:lnTo>
                    <a:pt x="422" y="641"/>
                  </a:lnTo>
                  <a:lnTo>
                    <a:pt x="426" y="633"/>
                  </a:lnTo>
                  <a:lnTo>
                    <a:pt x="429" y="626"/>
                  </a:lnTo>
                  <a:lnTo>
                    <a:pt x="433" y="618"/>
                  </a:lnTo>
                  <a:lnTo>
                    <a:pt x="437" y="610"/>
                  </a:lnTo>
                  <a:lnTo>
                    <a:pt x="445" y="597"/>
                  </a:lnTo>
                  <a:lnTo>
                    <a:pt x="452" y="584"/>
                  </a:lnTo>
                  <a:lnTo>
                    <a:pt x="456" y="576"/>
                  </a:lnTo>
                  <a:lnTo>
                    <a:pt x="458" y="569"/>
                  </a:lnTo>
                  <a:lnTo>
                    <a:pt x="460" y="561"/>
                  </a:lnTo>
                  <a:lnTo>
                    <a:pt x="464" y="555"/>
                  </a:lnTo>
                  <a:lnTo>
                    <a:pt x="467" y="548"/>
                  </a:lnTo>
                  <a:lnTo>
                    <a:pt x="469" y="542"/>
                  </a:lnTo>
                  <a:lnTo>
                    <a:pt x="471" y="534"/>
                  </a:lnTo>
                  <a:lnTo>
                    <a:pt x="475" y="527"/>
                  </a:lnTo>
                  <a:lnTo>
                    <a:pt x="477" y="519"/>
                  </a:lnTo>
                  <a:lnTo>
                    <a:pt x="479" y="512"/>
                  </a:lnTo>
                  <a:lnTo>
                    <a:pt x="483" y="504"/>
                  </a:lnTo>
                  <a:lnTo>
                    <a:pt x="484" y="496"/>
                  </a:lnTo>
                  <a:lnTo>
                    <a:pt x="486" y="489"/>
                  </a:lnTo>
                  <a:lnTo>
                    <a:pt x="488" y="481"/>
                  </a:lnTo>
                  <a:lnTo>
                    <a:pt x="490" y="474"/>
                  </a:lnTo>
                  <a:lnTo>
                    <a:pt x="494" y="466"/>
                  </a:lnTo>
                  <a:lnTo>
                    <a:pt x="494" y="455"/>
                  </a:lnTo>
                  <a:lnTo>
                    <a:pt x="494" y="447"/>
                  </a:lnTo>
                  <a:lnTo>
                    <a:pt x="496" y="437"/>
                  </a:lnTo>
                  <a:lnTo>
                    <a:pt x="498" y="428"/>
                  </a:lnTo>
                  <a:lnTo>
                    <a:pt x="498" y="417"/>
                  </a:lnTo>
                  <a:lnTo>
                    <a:pt x="498" y="409"/>
                  </a:lnTo>
                  <a:lnTo>
                    <a:pt x="498" y="399"/>
                  </a:lnTo>
                  <a:lnTo>
                    <a:pt x="500" y="392"/>
                  </a:lnTo>
                  <a:lnTo>
                    <a:pt x="500" y="380"/>
                  </a:lnTo>
                  <a:lnTo>
                    <a:pt x="500" y="371"/>
                  </a:lnTo>
                  <a:lnTo>
                    <a:pt x="500" y="359"/>
                  </a:lnTo>
                  <a:lnTo>
                    <a:pt x="500" y="350"/>
                  </a:lnTo>
                  <a:lnTo>
                    <a:pt x="498" y="340"/>
                  </a:lnTo>
                  <a:lnTo>
                    <a:pt x="498" y="331"/>
                  </a:lnTo>
                  <a:lnTo>
                    <a:pt x="498" y="320"/>
                  </a:lnTo>
                  <a:lnTo>
                    <a:pt x="498" y="312"/>
                  </a:lnTo>
                  <a:lnTo>
                    <a:pt x="496" y="301"/>
                  </a:lnTo>
                  <a:lnTo>
                    <a:pt x="496" y="291"/>
                  </a:lnTo>
                  <a:lnTo>
                    <a:pt x="494" y="280"/>
                  </a:lnTo>
                  <a:lnTo>
                    <a:pt x="494" y="270"/>
                  </a:lnTo>
                  <a:lnTo>
                    <a:pt x="490" y="261"/>
                  </a:lnTo>
                  <a:lnTo>
                    <a:pt x="490" y="251"/>
                  </a:lnTo>
                  <a:lnTo>
                    <a:pt x="488" y="240"/>
                  </a:lnTo>
                  <a:lnTo>
                    <a:pt x="486" y="232"/>
                  </a:lnTo>
                  <a:lnTo>
                    <a:pt x="484" y="221"/>
                  </a:lnTo>
                  <a:lnTo>
                    <a:pt x="483" y="213"/>
                  </a:lnTo>
                  <a:lnTo>
                    <a:pt x="479" y="204"/>
                  </a:lnTo>
                  <a:lnTo>
                    <a:pt x="479" y="194"/>
                  </a:lnTo>
                  <a:lnTo>
                    <a:pt x="475" y="185"/>
                  </a:lnTo>
                  <a:lnTo>
                    <a:pt x="473" y="177"/>
                  </a:lnTo>
                  <a:lnTo>
                    <a:pt x="469" y="169"/>
                  </a:lnTo>
                  <a:lnTo>
                    <a:pt x="467" y="162"/>
                  </a:lnTo>
                  <a:lnTo>
                    <a:pt x="464" y="152"/>
                  </a:lnTo>
                  <a:lnTo>
                    <a:pt x="460" y="143"/>
                  </a:lnTo>
                  <a:lnTo>
                    <a:pt x="456" y="135"/>
                  </a:lnTo>
                  <a:lnTo>
                    <a:pt x="452" y="128"/>
                  </a:lnTo>
                  <a:lnTo>
                    <a:pt x="448" y="120"/>
                  </a:lnTo>
                  <a:lnTo>
                    <a:pt x="445" y="112"/>
                  </a:lnTo>
                  <a:lnTo>
                    <a:pt x="441" y="105"/>
                  </a:lnTo>
                  <a:lnTo>
                    <a:pt x="437" y="97"/>
                  </a:lnTo>
                  <a:lnTo>
                    <a:pt x="427" y="84"/>
                  </a:lnTo>
                  <a:lnTo>
                    <a:pt x="418" y="73"/>
                  </a:lnTo>
                  <a:lnTo>
                    <a:pt x="410" y="59"/>
                  </a:lnTo>
                  <a:lnTo>
                    <a:pt x="401" y="52"/>
                  </a:lnTo>
                  <a:lnTo>
                    <a:pt x="391" y="40"/>
                  </a:lnTo>
                  <a:lnTo>
                    <a:pt x="382" y="33"/>
                  </a:lnTo>
                  <a:lnTo>
                    <a:pt x="370" y="23"/>
                  </a:lnTo>
                  <a:lnTo>
                    <a:pt x="361" y="17"/>
                  </a:lnTo>
                  <a:lnTo>
                    <a:pt x="350" y="10"/>
                  </a:lnTo>
                  <a:lnTo>
                    <a:pt x="340" y="8"/>
                  </a:lnTo>
                  <a:lnTo>
                    <a:pt x="329" y="2"/>
                  </a:lnTo>
                  <a:lnTo>
                    <a:pt x="321" y="2"/>
                  </a:lnTo>
                  <a:lnTo>
                    <a:pt x="310" y="0"/>
                  </a:lnTo>
                  <a:lnTo>
                    <a:pt x="298" y="0"/>
                  </a:lnTo>
                  <a:lnTo>
                    <a:pt x="289" y="0"/>
                  </a:lnTo>
                  <a:lnTo>
                    <a:pt x="279" y="2"/>
                  </a:lnTo>
                  <a:lnTo>
                    <a:pt x="272" y="2"/>
                  </a:lnTo>
                  <a:lnTo>
                    <a:pt x="262" y="6"/>
                  </a:lnTo>
                  <a:lnTo>
                    <a:pt x="254" y="8"/>
                  </a:lnTo>
                  <a:lnTo>
                    <a:pt x="249" y="12"/>
                  </a:lnTo>
                  <a:lnTo>
                    <a:pt x="235" y="17"/>
                  </a:lnTo>
                  <a:lnTo>
                    <a:pt x="228" y="23"/>
                  </a:lnTo>
                  <a:lnTo>
                    <a:pt x="220" y="27"/>
                  </a:lnTo>
                  <a:lnTo>
                    <a:pt x="220" y="29"/>
                  </a:lnTo>
                  <a:lnTo>
                    <a:pt x="184" y="40"/>
                  </a:lnTo>
                  <a:lnTo>
                    <a:pt x="144" y="78"/>
                  </a:lnTo>
                  <a:lnTo>
                    <a:pt x="112" y="71"/>
                  </a:lnTo>
                  <a:lnTo>
                    <a:pt x="51" y="71"/>
                  </a:lnTo>
                  <a:lnTo>
                    <a:pt x="11" y="86"/>
                  </a:lnTo>
                  <a:lnTo>
                    <a:pt x="0" y="116"/>
                  </a:lnTo>
                  <a:lnTo>
                    <a:pt x="4" y="131"/>
                  </a:lnTo>
                  <a:lnTo>
                    <a:pt x="43" y="147"/>
                  </a:lnTo>
                  <a:lnTo>
                    <a:pt x="43" y="147"/>
                  </a:lnTo>
                  <a:close/>
                </a:path>
              </a:pathLst>
            </a:custGeom>
            <a:solidFill>
              <a:srgbClr val="75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3" name="Freeform 219"/>
            <p:cNvSpPr>
              <a:spLocks/>
            </p:cNvSpPr>
            <p:nvPr/>
          </p:nvSpPr>
          <p:spPr bwMode="auto">
            <a:xfrm>
              <a:off x="3491" y="2998"/>
              <a:ext cx="120" cy="95"/>
            </a:xfrm>
            <a:custGeom>
              <a:avLst/>
              <a:gdLst>
                <a:gd name="T0" fmla="*/ 19 w 242"/>
                <a:gd name="T1" fmla="*/ 0 h 190"/>
                <a:gd name="T2" fmla="*/ 21 w 242"/>
                <a:gd name="T3" fmla="*/ 0 h 190"/>
                <a:gd name="T4" fmla="*/ 27 w 242"/>
                <a:gd name="T5" fmla="*/ 0 h 190"/>
                <a:gd name="T6" fmla="*/ 31 w 242"/>
                <a:gd name="T7" fmla="*/ 0 h 190"/>
                <a:gd name="T8" fmla="*/ 37 w 242"/>
                <a:gd name="T9" fmla="*/ 0 h 190"/>
                <a:gd name="T10" fmla="*/ 42 w 242"/>
                <a:gd name="T11" fmla="*/ 1 h 190"/>
                <a:gd name="T12" fmla="*/ 50 w 242"/>
                <a:gd name="T13" fmla="*/ 3 h 190"/>
                <a:gd name="T14" fmla="*/ 57 w 242"/>
                <a:gd name="T15" fmla="*/ 5 h 190"/>
                <a:gd name="T16" fmla="*/ 65 w 242"/>
                <a:gd name="T17" fmla="*/ 7 h 190"/>
                <a:gd name="T18" fmla="*/ 73 w 242"/>
                <a:gd name="T19" fmla="*/ 11 h 190"/>
                <a:gd name="T20" fmla="*/ 80 w 242"/>
                <a:gd name="T21" fmla="*/ 15 h 190"/>
                <a:gd name="T22" fmla="*/ 88 w 242"/>
                <a:gd name="T23" fmla="*/ 19 h 190"/>
                <a:gd name="T24" fmla="*/ 97 w 242"/>
                <a:gd name="T25" fmla="*/ 24 h 190"/>
                <a:gd name="T26" fmla="*/ 105 w 242"/>
                <a:gd name="T27" fmla="*/ 32 h 190"/>
                <a:gd name="T28" fmla="*/ 114 w 242"/>
                <a:gd name="T29" fmla="*/ 39 h 190"/>
                <a:gd name="T30" fmla="*/ 122 w 242"/>
                <a:gd name="T31" fmla="*/ 45 h 190"/>
                <a:gd name="T32" fmla="*/ 130 w 242"/>
                <a:gd name="T33" fmla="*/ 53 h 190"/>
                <a:gd name="T34" fmla="*/ 137 w 242"/>
                <a:gd name="T35" fmla="*/ 62 h 190"/>
                <a:gd name="T36" fmla="*/ 147 w 242"/>
                <a:gd name="T37" fmla="*/ 72 h 190"/>
                <a:gd name="T38" fmla="*/ 153 w 242"/>
                <a:gd name="T39" fmla="*/ 81 h 190"/>
                <a:gd name="T40" fmla="*/ 160 w 242"/>
                <a:gd name="T41" fmla="*/ 91 h 190"/>
                <a:gd name="T42" fmla="*/ 166 w 242"/>
                <a:gd name="T43" fmla="*/ 100 h 190"/>
                <a:gd name="T44" fmla="*/ 173 w 242"/>
                <a:gd name="T45" fmla="*/ 110 h 190"/>
                <a:gd name="T46" fmla="*/ 177 w 242"/>
                <a:gd name="T47" fmla="*/ 117 h 190"/>
                <a:gd name="T48" fmla="*/ 183 w 242"/>
                <a:gd name="T49" fmla="*/ 125 h 190"/>
                <a:gd name="T50" fmla="*/ 187 w 242"/>
                <a:gd name="T51" fmla="*/ 133 h 190"/>
                <a:gd name="T52" fmla="*/ 191 w 242"/>
                <a:gd name="T53" fmla="*/ 140 h 190"/>
                <a:gd name="T54" fmla="*/ 196 w 242"/>
                <a:gd name="T55" fmla="*/ 148 h 190"/>
                <a:gd name="T56" fmla="*/ 198 w 242"/>
                <a:gd name="T57" fmla="*/ 152 h 190"/>
                <a:gd name="T58" fmla="*/ 240 w 242"/>
                <a:gd name="T59" fmla="*/ 152 h 190"/>
                <a:gd name="T60" fmla="*/ 242 w 242"/>
                <a:gd name="T61" fmla="*/ 171 h 190"/>
                <a:gd name="T62" fmla="*/ 227 w 242"/>
                <a:gd name="T63" fmla="*/ 184 h 190"/>
                <a:gd name="T64" fmla="*/ 177 w 242"/>
                <a:gd name="T65" fmla="*/ 190 h 190"/>
                <a:gd name="T66" fmla="*/ 175 w 242"/>
                <a:gd name="T67" fmla="*/ 186 h 190"/>
                <a:gd name="T68" fmla="*/ 173 w 242"/>
                <a:gd name="T69" fmla="*/ 176 h 190"/>
                <a:gd name="T70" fmla="*/ 170 w 242"/>
                <a:gd name="T71" fmla="*/ 171 h 190"/>
                <a:gd name="T72" fmla="*/ 166 w 242"/>
                <a:gd name="T73" fmla="*/ 163 h 190"/>
                <a:gd name="T74" fmla="*/ 162 w 242"/>
                <a:gd name="T75" fmla="*/ 155 h 190"/>
                <a:gd name="T76" fmla="*/ 160 w 242"/>
                <a:gd name="T77" fmla="*/ 148 h 190"/>
                <a:gd name="T78" fmla="*/ 154 w 242"/>
                <a:gd name="T79" fmla="*/ 138 h 190"/>
                <a:gd name="T80" fmla="*/ 151 w 242"/>
                <a:gd name="T81" fmla="*/ 129 h 190"/>
                <a:gd name="T82" fmla="*/ 145 w 242"/>
                <a:gd name="T83" fmla="*/ 121 h 190"/>
                <a:gd name="T84" fmla="*/ 139 w 242"/>
                <a:gd name="T85" fmla="*/ 112 h 190"/>
                <a:gd name="T86" fmla="*/ 132 w 242"/>
                <a:gd name="T87" fmla="*/ 102 h 190"/>
                <a:gd name="T88" fmla="*/ 126 w 242"/>
                <a:gd name="T89" fmla="*/ 93 h 190"/>
                <a:gd name="T90" fmla="*/ 118 w 242"/>
                <a:gd name="T91" fmla="*/ 85 h 190"/>
                <a:gd name="T92" fmla="*/ 113 w 242"/>
                <a:gd name="T93" fmla="*/ 77 h 190"/>
                <a:gd name="T94" fmla="*/ 101 w 242"/>
                <a:gd name="T95" fmla="*/ 68 h 190"/>
                <a:gd name="T96" fmla="*/ 94 w 242"/>
                <a:gd name="T97" fmla="*/ 60 h 190"/>
                <a:gd name="T98" fmla="*/ 84 w 242"/>
                <a:gd name="T99" fmla="*/ 55 h 190"/>
                <a:gd name="T100" fmla="*/ 75 w 242"/>
                <a:gd name="T101" fmla="*/ 49 h 190"/>
                <a:gd name="T102" fmla="*/ 65 w 242"/>
                <a:gd name="T103" fmla="*/ 43 h 190"/>
                <a:gd name="T104" fmla="*/ 57 w 242"/>
                <a:gd name="T105" fmla="*/ 38 h 190"/>
                <a:gd name="T106" fmla="*/ 46 w 242"/>
                <a:gd name="T107" fmla="*/ 34 h 190"/>
                <a:gd name="T108" fmla="*/ 38 w 242"/>
                <a:gd name="T109" fmla="*/ 32 h 190"/>
                <a:gd name="T110" fmla="*/ 31 w 242"/>
                <a:gd name="T111" fmla="*/ 28 h 190"/>
                <a:gd name="T112" fmla="*/ 23 w 242"/>
                <a:gd name="T113" fmla="*/ 24 h 190"/>
                <a:gd name="T114" fmla="*/ 16 w 242"/>
                <a:gd name="T115" fmla="*/ 22 h 190"/>
                <a:gd name="T116" fmla="*/ 10 w 242"/>
                <a:gd name="T117" fmla="*/ 20 h 190"/>
                <a:gd name="T118" fmla="*/ 2 w 242"/>
                <a:gd name="T119" fmla="*/ 19 h 190"/>
                <a:gd name="T120" fmla="*/ 0 w 242"/>
                <a:gd name="T121" fmla="*/ 19 h 190"/>
                <a:gd name="T122" fmla="*/ 19 w 242"/>
                <a:gd name="T123" fmla="*/ 0 h 190"/>
                <a:gd name="T124" fmla="*/ 19 w 242"/>
                <a:gd name="T12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190">
                  <a:moveTo>
                    <a:pt x="19" y="0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50" y="3"/>
                  </a:lnTo>
                  <a:lnTo>
                    <a:pt x="57" y="5"/>
                  </a:lnTo>
                  <a:lnTo>
                    <a:pt x="65" y="7"/>
                  </a:lnTo>
                  <a:lnTo>
                    <a:pt x="73" y="11"/>
                  </a:lnTo>
                  <a:lnTo>
                    <a:pt x="80" y="15"/>
                  </a:lnTo>
                  <a:lnTo>
                    <a:pt x="88" y="19"/>
                  </a:lnTo>
                  <a:lnTo>
                    <a:pt x="97" y="24"/>
                  </a:lnTo>
                  <a:lnTo>
                    <a:pt x="105" y="32"/>
                  </a:lnTo>
                  <a:lnTo>
                    <a:pt x="114" y="39"/>
                  </a:lnTo>
                  <a:lnTo>
                    <a:pt x="122" y="45"/>
                  </a:lnTo>
                  <a:lnTo>
                    <a:pt x="130" y="53"/>
                  </a:lnTo>
                  <a:lnTo>
                    <a:pt x="137" y="62"/>
                  </a:lnTo>
                  <a:lnTo>
                    <a:pt x="147" y="72"/>
                  </a:lnTo>
                  <a:lnTo>
                    <a:pt x="153" y="81"/>
                  </a:lnTo>
                  <a:lnTo>
                    <a:pt x="160" y="91"/>
                  </a:lnTo>
                  <a:lnTo>
                    <a:pt x="166" y="100"/>
                  </a:lnTo>
                  <a:lnTo>
                    <a:pt x="173" y="110"/>
                  </a:lnTo>
                  <a:lnTo>
                    <a:pt x="177" y="117"/>
                  </a:lnTo>
                  <a:lnTo>
                    <a:pt x="183" y="125"/>
                  </a:lnTo>
                  <a:lnTo>
                    <a:pt x="187" y="133"/>
                  </a:lnTo>
                  <a:lnTo>
                    <a:pt x="191" y="140"/>
                  </a:lnTo>
                  <a:lnTo>
                    <a:pt x="196" y="148"/>
                  </a:lnTo>
                  <a:lnTo>
                    <a:pt x="198" y="152"/>
                  </a:lnTo>
                  <a:lnTo>
                    <a:pt x="240" y="152"/>
                  </a:lnTo>
                  <a:lnTo>
                    <a:pt x="242" y="171"/>
                  </a:lnTo>
                  <a:lnTo>
                    <a:pt x="227" y="184"/>
                  </a:lnTo>
                  <a:lnTo>
                    <a:pt x="177" y="190"/>
                  </a:lnTo>
                  <a:lnTo>
                    <a:pt x="175" y="186"/>
                  </a:lnTo>
                  <a:lnTo>
                    <a:pt x="173" y="176"/>
                  </a:lnTo>
                  <a:lnTo>
                    <a:pt x="170" y="171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60" y="148"/>
                  </a:lnTo>
                  <a:lnTo>
                    <a:pt x="154" y="138"/>
                  </a:lnTo>
                  <a:lnTo>
                    <a:pt x="151" y="129"/>
                  </a:lnTo>
                  <a:lnTo>
                    <a:pt x="145" y="121"/>
                  </a:lnTo>
                  <a:lnTo>
                    <a:pt x="139" y="112"/>
                  </a:lnTo>
                  <a:lnTo>
                    <a:pt x="132" y="102"/>
                  </a:lnTo>
                  <a:lnTo>
                    <a:pt x="126" y="93"/>
                  </a:lnTo>
                  <a:lnTo>
                    <a:pt x="118" y="85"/>
                  </a:lnTo>
                  <a:lnTo>
                    <a:pt x="113" y="77"/>
                  </a:lnTo>
                  <a:lnTo>
                    <a:pt x="101" y="68"/>
                  </a:lnTo>
                  <a:lnTo>
                    <a:pt x="94" y="60"/>
                  </a:lnTo>
                  <a:lnTo>
                    <a:pt x="84" y="55"/>
                  </a:lnTo>
                  <a:lnTo>
                    <a:pt x="75" y="49"/>
                  </a:lnTo>
                  <a:lnTo>
                    <a:pt x="65" y="43"/>
                  </a:lnTo>
                  <a:lnTo>
                    <a:pt x="57" y="38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1" y="28"/>
                  </a:lnTo>
                  <a:lnTo>
                    <a:pt x="23" y="24"/>
                  </a:lnTo>
                  <a:lnTo>
                    <a:pt x="16" y="22"/>
                  </a:lnTo>
                  <a:lnTo>
                    <a:pt x="10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4" name="Freeform 220"/>
            <p:cNvSpPr>
              <a:spLocks/>
            </p:cNvSpPr>
            <p:nvPr/>
          </p:nvSpPr>
          <p:spPr bwMode="auto">
            <a:xfrm>
              <a:off x="3565" y="3041"/>
              <a:ext cx="145" cy="541"/>
            </a:xfrm>
            <a:custGeom>
              <a:avLst/>
              <a:gdLst>
                <a:gd name="T0" fmla="*/ 245 w 291"/>
                <a:gd name="T1" fmla="*/ 23 h 1083"/>
                <a:gd name="T2" fmla="*/ 260 w 291"/>
                <a:gd name="T3" fmla="*/ 65 h 1083"/>
                <a:gd name="T4" fmla="*/ 268 w 291"/>
                <a:gd name="T5" fmla="*/ 93 h 1083"/>
                <a:gd name="T6" fmla="*/ 275 w 291"/>
                <a:gd name="T7" fmla="*/ 122 h 1083"/>
                <a:gd name="T8" fmla="*/ 283 w 291"/>
                <a:gd name="T9" fmla="*/ 156 h 1083"/>
                <a:gd name="T10" fmla="*/ 287 w 291"/>
                <a:gd name="T11" fmla="*/ 188 h 1083"/>
                <a:gd name="T12" fmla="*/ 291 w 291"/>
                <a:gd name="T13" fmla="*/ 219 h 1083"/>
                <a:gd name="T14" fmla="*/ 291 w 291"/>
                <a:gd name="T15" fmla="*/ 247 h 1083"/>
                <a:gd name="T16" fmla="*/ 291 w 291"/>
                <a:gd name="T17" fmla="*/ 276 h 1083"/>
                <a:gd name="T18" fmla="*/ 279 w 291"/>
                <a:gd name="T19" fmla="*/ 327 h 1083"/>
                <a:gd name="T20" fmla="*/ 262 w 291"/>
                <a:gd name="T21" fmla="*/ 380 h 1083"/>
                <a:gd name="T22" fmla="*/ 237 w 291"/>
                <a:gd name="T23" fmla="*/ 431 h 1083"/>
                <a:gd name="T24" fmla="*/ 215 w 291"/>
                <a:gd name="T25" fmla="*/ 469 h 1083"/>
                <a:gd name="T26" fmla="*/ 192 w 291"/>
                <a:gd name="T27" fmla="*/ 511 h 1083"/>
                <a:gd name="T28" fmla="*/ 177 w 291"/>
                <a:gd name="T29" fmla="*/ 542 h 1083"/>
                <a:gd name="T30" fmla="*/ 161 w 291"/>
                <a:gd name="T31" fmla="*/ 570 h 1083"/>
                <a:gd name="T32" fmla="*/ 148 w 291"/>
                <a:gd name="T33" fmla="*/ 601 h 1083"/>
                <a:gd name="T34" fmla="*/ 133 w 291"/>
                <a:gd name="T35" fmla="*/ 629 h 1083"/>
                <a:gd name="T36" fmla="*/ 118 w 291"/>
                <a:gd name="T37" fmla="*/ 658 h 1083"/>
                <a:gd name="T38" fmla="*/ 95 w 291"/>
                <a:gd name="T39" fmla="*/ 711 h 1083"/>
                <a:gd name="T40" fmla="*/ 78 w 291"/>
                <a:gd name="T41" fmla="*/ 749 h 1083"/>
                <a:gd name="T42" fmla="*/ 74 w 291"/>
                <a:gd name="T43" fmla="*/ 766 h 1083"/>
                <a:gd name="T44" fmla="*/ 43 w 291"/>
                <a:gd name="T45" fmla="*/ 768 h 1083"/>
                <a:gd name="T46" fmla="*/ 34 w 291"/>
                <a:gd name="T47" fmla="*/ 796 h 1083"/>
                <a:gd name="T48" fmla="*/ 24 w 291"/>
                <a:gd name="T49" fmla="*/ 833 h 1083"/>
                <a:gd name="T50" fmla="*/ 21 w 291"/>
                <a:gd name="T51" fmla="*/ 859 h 1083"/>
                <a:gd name="T52" fmla="*/ 15 w 291"/>
                <a:gd name="T53" fmla="*/ 888 h 1083"/>
                <a:gd name="T54" fmla="*/ 11 w 291"/>
                <a:gd name="T55" fmla="*/ 920 h 1083"/>
                <a:gd name="T56" fmla="*/ 7 w 291"/>
                <a:gd name="T57" fmla="*/ 954 h 1083"/>
                <a:gd name="T58" fmla="*/ 5 w 291"/>
                <a:gd name="T59" fmla="*/ 986 h 1083"/>
                <a:gd name="T60" fmla="*/ 4 w 291"/>
                <a:gd name="T61" fmla="*/ 1019 h 1083"/>
                <a:gd name="T62" fmla="*/ 2 w 291"/>
                <a:gd name="T63" fmla="*/ 1051 h 1083"/>
                <a:gd name="T64" fmla="*/ 2 w 291"/>
                <a:gd name="T65" fmla="*/ 1081 h 1083"/>
                <a:gd name="T66" fmla="*/ 0 w 291"/>
                <a:gd name="T67" fmla="*/ 1064 h 1083"/>
                <a:gd name="T68" fmla="*/ 0 w 291"/>
                <a:gd name="T69" fmla="*/ 1028 h 1083"/>
                <a:gd name="T70" fmla="*/ 2 w 291"/>
                <a:gd name="T71" fmla="*/ 990 h 1083"/>
                <a:gd name="T72" fmla="*/ 2 w 291"/>
                <a:gd name="T73" fmla="*/ 947 h 1083"/>
                <a:gd name="T74" fmla="*/ 5 w 291"/>
                <a:gd name="T75" fmla="*/ 899 h 1083"/>
                <a:gd name="T76" fmla="*/ 9 w 291"/>
                <a:gd name="T77" fmla="*/ 852 h 1083"/>
                <a:gd name="T78" fmla="*/ 17 w 291"/>
                <a:gd name="T79" fmla="*/ 806 h 1083"/>
                <a:gd name="T80" fmla="*/ 26 w 291"/>
                <a:gd name="T81" fmla="*/ 762 h 1083"/>
                <a:gd name="T82" fmla="*/ 38 w 291"/>
                <a:gd name="T83" fmla="*/ 726 h 1083"/>
                <a:gd name="T84" fmla="*/ 49 w 291"/>
                <a:gd name="T85" fmla="*/ 694 h 1083"/>
                <a:gd name="T86" fmla="*/ 64 w 291"/>
                <a:gd name="T87" fmla="*/ 663 h 1083"/>
                <a:gd name="T88" fmla="*/ 80 w 291"/>
                <a:gd name="T89" fmla="*/ 637 h 1083"/>
                <a:gd name="T90" fmla="*/ 106 w 291"/>
                <a:gd name="T91" fmla="*/ 591 h 1083"/>
                <a:gd name="T92" fmla="*/ 140 w 291"/>
                <a:gd name="T93" fmla="*/ 547 h 1083"/>
                <a:gd name="T94" fmla="*/ 156 w 291"/>
                <a:gd name="T95" fmla="*/ 519 h 1083"/>
                <a:gd name="T96" fmla="*/ 175 w 291"/>
                <a:gd name="T97" fmla="*/ 492 h 1083"/>
                <a:gd name="T98" fmla="*/ 192 w 291"/>
                <a:gd name="T99" fmla="*/ 462 h 1083"/>
                <a:gd name="T100" fmla="*/ 209 w 291"/>
                <a:gd name="T101" fmla="*/ 431 h 1083"/>
                <a:gd name="T102" fmla="*/ 224 w 291"/>
                <a:gd name="T103" fmla="*/ 399 h 1083"/>
                <a:gd name="T104" fmla="*/ 237 w 291"/>
                <a:gd name="T105" fmla="*/ 367 h 1083"/>
                <a:gd name="T106" fmla="*/ 247 w 291"/>
                <a:gd name="T107" fmla="*/ 333 h 1083"/>
                <a:gd name="T108" fmla="*/ 254 w 291"/>
                <a:gd name="T109" fmla="*/ 298 h 1083"/>
                <a:gd name="T110" fmla="*/ 258 w 291"/>
                <a:gd name="T111" fmla="*/ 262 h 1083"/>
                <a:gd name="T112" fmla="*/ 260 w 291"/>
                <a:gd name="T113" fmla="*/ 228 h 1083"/>
                <a:gd name="T114" fmla="*/ 260 w 291"/>
                <a:gd name="T115" fmla="*/ 196 h 1083"/>
                <a:gd name="T116" fmla="*/ 258 w 291"/>
                <a:gd name="T117" fmla="*/ 165 h 1083"/>
                <a:gd name="T118" fmla="*/ 256 w 291"/>
                <a:gd name="T119" fmla="*/ 135 h 1083"/>
                <a:gd name="T120" fmla="*/ 234 w 291"/>
                <a:gd name="T121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1083">
                  <a:moveTo>
                    <a:pt x="234" y="0"/>
                  </a:moveTo>
                  <a:lnTo>
                    <a:pt x="239" y="10"/>
                  </a:lnTo>
                  <a:lnTo>
                    <a:pt x="241" y="15"/>
                  </a:lnTo>
                  <a:lnTo>
                    <a:pt x="245" y="23"/>
                  </a:lnTo>
                  <a:lnTo>
                    <a:pt x="249" y="30"/>
                  </a:lnTo>
                  <a:lnTo>
                    <a:pt x="253" y="42"/>
                  </a:lnTo>
                  <a:lnTo>
                    <a:pt x="256" y="51"/>
                  </a:lnTo>
                  <a:lnTo>
                    <a:pt x="260" y="65"/>
                  </a:lnTo>
                  <a:lnTo>
                    <a:pt x="262" y="70"/>
                  </a:lnTo>
                  <a:lnTo>
                    <a:pt x="264" y="78"/>
                  </a:lnTo>
                  <a:lnTo>
                    <a:pt x="266" y="86"/>
                  </a:lnTo>
                  <a:lnTo>
                    <a:pt x="268" y="93"/>
                  </a:lnTo>
                  <a:lnTo>
                    <a:pt x="270" y="99"/>
                  </a:lnTo>
                  <a:lnTo>
                    <a:pt x="272" y="106"/>
                  </a:lnTo>
                  <a:lnTo>
                    <a:pt x="273" y="114"/>
                  </a:lnTo>
                  <a:lnTo>
                    <a:pt x="275" y="122"/>
                  </a:lnTo>
                  <a:lnTo>
                    <a:pt x="277" y="129"/>
                  </a:lnTo>
                  <a:lnTo>
                    <a:pt x="279" y="139"/>
                  </a:lnTo>
                  <a:lnTo>
                    <a:pt x="281" y="146"/>
                  </a:lnTo>
                  <a:lnTo>
                    <a:pt x="283" y="156"/>
                  </a:lnTo>
                  <a:lnTo>
                    <a:pt x="283" y="163"/>
                  </a:lnTo>
                  <a:lnTo>
                    <a:pt x="285" y="171"/>
                  </a:lnTo>
                  <a:lnTo>
                    <a:pt x="287" y="179"/>
                  </a:lnTo>
                  <a:lnTo>
                    <a:pt x="287" y="188"/>
                  </a:lnTo>
                  <a:lnTo>
                    <a:pt x="287" y="196"/>
                  </a:lnTo>
                  <a:lnTo>
                    <a:pt x="289" y="203"/>
                  </a:lnTo>
                  <a:lnTo>
                    <a:pt x="291" y="211"/>
                  </a:lnTo>
                  <a:lnTo>
                    <a:pt x="291" y="219"/>
                  </a:lnTo>
                  <a:lnTo>
                    <a:pt x="291" y="224"/>
                  </a:lnTo>
                  <a:lnTo>
                    <a:pt x="291" y="232"/>
                  </a:lnTo>
                  <a:lnTo>
                    <a:pt x="291" y="240"/>
                  </a:lnTo>
                  <a:lnTo>
                    <a:pt x="291" y="247"/>
                  </a:lnTo>
                  <a:lnTo>
                    <a:pt x="291" y="253"/>
                  </a:lnTo>
                  <a:lnTo>
                    <a:pt x="291" y="260"/>
                  </a:lnTo>
                  <a:lnTo>
                    <a:pt x="291" y="268"/>
                  </a:lnTo>
                  <a:lnTo>
                    <a:pt x="291" y="276"/>
                  </a:lnTo>
                  <a:lnTo>
                    <a:pt x="287" y="289"/>
                  </a:lnTo>
                  <a:lnTo>
                    <a:pt x="285" y="300"/>
                  </a:lnTo>
                  <a:lnTo>
                    <a:pt x="283" y="314"/>
                  </a:lnTo>
                  <a:lnTo>
                    <a:pt x="279" y="327"/>
                  </a:lnTo>
                  <a:lnTo>
                    <a:pt x="275" y="340"/>
                  </a:lnTo>
                  <a:lnTo>
                    <a:pt x="272" y="354"/>
                  </a:lnTo>
                  <a:lnTo>
                    <a:pt x="266" y="365"/>
                  </a:lnTo>
                  <a:lnTo>
                    <a:pt x="262" y="380"/>
                  </a:lnTo>
                  <a:lnTo>
                    <a:pt x="256" y="392"/>
                  </a:lnTo>
                  <a:lnTo>
                    <a:pt x="249" y="405"/>
                  </a:lnTo>
                  <a:lnTo>
                    <a:pt x="243" y="418"/>
                  </a:lnTo>
                  <a:lnTo>
                    <a:pt x="237" y="431"/>
                  </a:lnTo>
                  <a:lnTo>
                    <a:pt x="230" y="445"/>
                  </a:lnTo>
                  <a:lnTo>
                    <a:pt x="222" y="458"/>
                  </a:lnTo>
                  <a:lnTo>
                    <a:pt x="218" y="464"/>
                  </a:lnTo>
                  <a:lnTo>
                    <a:pt x="215" y="469"/>
                  </a:lnTo>
                  <a:lnTo>
                    <a:pt x="211" y="477"/>
                  </a:lnTo>
                  <a:lnTo>
                    <a:pt x="209" y="485"/>
                  </a:lnTo>
                  <a:lnTo>
                    <a:pt x="199" y="498"/>
                  </a:lnTo>
                  <a:lnTo>
                    <a:pt x="192" y="511"/>
                  </a:lnTo>
                  <a:lnTo>
                    <a:pt x="188" y="519"/>
                  </a:lnTo>
                  <a:lnTo>
                    <a:pt x="184" y="527"/>
                  </a:lnTo>
                  <a:lnTo>
                    <a:pt x="180" y="534"/>
                  </a:lnTo>
                  <a:lnTo>
                    <a:pt x="177" y="542"/>
                  </a:lnTo>
                  <a:lnTo>
                    <a:pt x="173" y="547"/>
                  </a:lnTo>
                  <a:lnTo>
                    <a:pt x="169" y="555"/>
                  </a:lnTo>
                  <a:lnTo>
                    <a:pt x="165" y="563"/>
                  </a:lnTo>
                  <a:lnTo>
                    <a:pt x="161" y="570"/>
                  </a:lnTo>
                  <a:lnTo>
                    <a:pt x="157" y="578"/>
                  </a:lnTo>
                  <a:lnTo>
                    <a:pt x="154" y="585"/>
                  </a:lnTo>
                  <a:lnTo>
                    <a:pt x="150" y="593"/>
                  </a:lnTo>
                  <a:lnTo>
                    <a:pt x="148" y="601"/>
                  </a:lnTo>
                  <a:lnTo>
                    <a:pt x="144" y="606"/>
                  </a:lnTo>
                  <a:lnTo>
                    <a:pt x="140" y="614"/>
                  </a:lnTo>
                  <a:lnTo>
                    <a:pt x="137" y="622"/>
                  </a:lnTo>
                  <a:lnTo>
                    <a:pt x="133" y="629"/>
                  </a:lnTo>
                  <a:lnTo>
                    <a:pt x="129" y="637"/>
                  </a:lnTo>
                  <a:lnTo>
                    <a:pt x="125" y="642"/>
                  </a:lnTo>
                  <a:lnTo>
                    <a:pt x="121" y="650"/>
                  </a:lnTo>
                  <a:lnTo>
                    <a:pt x="118" y="658"/>
                  </a:lnTo>
                  <a:lnTo>
                    <a:pt x="110" y="671"/>
                  </a:lnTo>
                  <a:lnTo>
                    <a:pt x="104" y="684"/>
                  </a:lnTo>
                  <a:lnTo>
                    <a:pt x="99" y="698"/>
                  </a:lnTo>
                  <a:lnTo>
                    <a:pt x="95" y="711"/>
                  </a:lnTo>
                  <a:lnTo>
                    <a:pt x="89" y="722"/>
                  </a:lnTo>
                  <a:lnTo>
                    <a:pt x="83" y="732"/>
                  </a:lnTo>
                  <a:lnTo>
                    <a:pt x="81" y="741"/>
                  </a:lnTo>
                  <a:lnTo>
                    <a:pt x="78" y="749"/>
                  </a:lnTo>
                  <a:lnTo>
                    <a:pt x="74" y="756"/>
                  </a:lnTo>
                  <a:lnTo>
                    <a:pt x="74" y="760"/>
                  </a:lnTo>
                  <a:lnTo>
                    <a:pt x="74" y="764"/>
                  </a:lnTo>
                  <a:lnTo>
                    <a:pt x="74" y="766"/>
                  </a:lnTo>
                  <a:lnTo>
                    <a:pt x="49" y="756"/>
                  </a:lnTo>
                  <a:lnTo>
                    <a:pt x="47" y="758"/>
                  </a:lnTo>
                  <a:lnTo>
                    <a:pt x="45" y="764"/>
                  </a:lnTo>
                  <a:lnTo>
                    <a:pt x="43" y="768"/>
                  </a:lnTo>
                  <a:lnTo>
                    <a:pt x="42" y="774"/>
                  </a:lnTo>
                  <a:lnTo>
                    <a:pt x="40" y="779"/>
                  </a:lnTo>
                  <a:lnTo>
                    <a:pt x="38" y="789"/>
                  </a:lnTo>
                  <a:lnTo>
                    <a:pt x="34" y="796"/>
                  </a:lnTo>
                  <a:lnTo>
                    <a:pt x="32" y="806"/>
                  </a:lnTo>
                  <a:lnTo>
                    <a:pt x="28" y="815"/>
                  </a:lnTo>
                  <a:lnTo>
                    <a:pt x="28" y="827"/>
                  </a:lnTo>
                  <a:lnTo>
                    <a:pt x="24" y="833"/>
                  </a:lnTo>
                  <a:lnTo>
                    <a:pt x="24" y="838"/>
                  </a:lnTo>
                  <a:lnTo>
                    <a:pt x="23" y="844"/>
                  </a:lnTo>
                  <a:lnTo>
                    <a:pt x="21" y="852"/>
                  </a:lnTo>
                  <a:lnTo>
                    <a:pt x="21" y="859"/>
                  </a:lnTo>
                  <a:lnTo>
                    <a:pt x="19" y="867"/>
                  </a:lnTo>
                  <a:lnTo>
                    <a:pt x="17" y="874"/>
                  </a:lnTo>
                  <a:lnTo>
                    <a:pt x="17" y="882"/>
                  </a:lnTo>
                  <a:lnTo>
                    <a:pt x="15" y="888"/>
                  </a:lnTo>
                  <a:lnTo>
                    <a:pt x="13" y="895"/>
                  </a:lnTo>
                  <a:lnTo>
                    <a:pt x="13" y="903"/>
                  </a:lnTo>
                  <a:lnTo>
                    <a:pt x="13" y="912"/>
                  </a:lnTo>
                  <a:lnTo>
                    <a:pt x="11" y="920"/>
                  </a:lnTo>
                  <a:lnTo>
                    <a:pt x="9" y="929"/>
                  </a:lnTo>
                  <a:lnTo>
                    <a:pt x="9" y="937"/>
                  </a:lnTo>
                  <a:lnTo>
                    <a:pt x="9" y="947"/>
                  </a:lnTo>
                  <a:lnTo>
                    <a:pt x="7" y="954"/>
                  </a:lnTo>
                  <a:lnTo>
                    <a:pt x="7" y="964"/>
                  </a:lnTo>
                  <a:lnTo>
                    <a:pt x="5" y="971"/>
                  </a:lnTo>
                  <a:lnTo>
                    <a:pt x="5" y="979"/>
                  </a:lnTo>
                  <a:lnTo>
                    <a:pt x="5" y="986"/>
                  </a:lnTo>
                  <a:lnTo>
                    <a:pt x="5" y="996"/>
                  </a:lnTo>
                  <a:lnTo>
                    <a:pt x="5" y="1004"/>
                  </a:lnTo>
                  <a:lnTo>
                    <a:pt x="5" y="1013"/>
                  </a:lnTo>
                  <a:lnTo>
                    <a:pt x="4" y="1019"/>
                  </a:lnTo>
                  <a:lnTo>
                    <a:pt x="4" y="1026"/>
                  </a:lnTo>
                  <a:lnTo>
                    <a:pt x="2" y="1032"/>
                  </a:lnTo>
                  <a:lnTo>
                    <a:pt x="2" y="1040"/>
                  </a:lnTo>
                  <a:lnTo>
                    <a:pt x="2" y="1051"/>
                  </a:lnTo>
                  <a:lnTo>
                    <a:pt x="2" y="1062"/>
                  </a:lnTo>
                  <a:lnTo>
                    <a:pt x="2" y="1070"/>
                  </a:lnTo>
                  <a:lnTo>
                    <a:pt x="2" y="1078"/>
                  </a:lnTo>
                  <a:lnTo>
                    <a:pt x="2" y="1081"/>
                  </a:lnTo>
                  <a:lnTo>
                    <a:pt x="2" y="1083"/>
                  </a:lnTo>
                  <a:lnTo>
                    <a:pt x="0" y="1081"/>
                  </a:lnTo>
                  <a:lnTo>
                    <a:pt x="0" y="1074"/>
                  </a:lnTo>
                  <a:lnTo>
                    <a:pt x="0" y="1064"/>
                  </a:lnTo>
                  <a:lnTo>
                    <a:pt x="0" y="1053"/>
                  </a:lnTo>
                  <a:lnTo>
                    <a:pt x="0" y="1045"/>
                  </a:lnTo>
                  <a:lnTo>
                    <a:pt x="0" y="1038"/>
                  </a:lnTo>
                  <a:lnTo>
                    <a:pt x="0" y="1028"/>
                  </a:lnTo>
                  <a:lnTo>
                    <a:pt x="0" y="1021"/>
                  </a:lnTo>
                  <a:lnTo>
                    <a:pt x="0" y="1011"/>
                  </a:lnTo>
                  <a:lnTo>
                    <a:pt x="2" y="1002"/>
                  </a:lnTo>
                  <a:lnTo>
                    <a:pt x="2" y="990"/>
                  </a:lnTo>
                  <a:lnTo>
                    <a:pt x="2" y="983"/>
                  </a:lnTo>
                  <a:lnTo>
                    <a:pt x="2" y="969"/>
                  </a:lnTo>
                  <a:lnTo>
                    <a:pt x="2" y="958"/>
                  </a:lnTo>
                  <a:lnTo>
                    <a:pt x="2" y="947"/>
                  </a:lnTo>
                  <a:lnTo>
                    <a:pt x="4" y="935"/>
                  </a:lnTo>
                  <a:lnTo>
                    <a:pt x="4" y="922"/>
                  </a:lnTo>
                  <a:lnTo>
                    <a:pt x="5" y="910"/>
                  </a:lnTo>
                  <a:lnTo>
                    <a:pt x="5" y="899"/>
                  </a:lnTo>
                  <a:lnTo>
                    <a:pt x="7" y="888"/>
                  </a:lnTo>
                  <a:lnTo>
                    <a:pt x="7" y="874"/>
                  </a:lnTo>
                  <a:lnTo>
                    <a:pt x="9" y="863"/>
                  </a:lnTo>
                  <a:lnTo>
                    <a:pt x="9" y="852"/>
                  </a:lnTo>
                  <a:lnTo>
                    <a:pt x="13" y="840"/>
                  </a:lnTo>
                  <a:lnTo>
                    <a:pt x="13" y="829"/>
                  </a:lnTo>
                  <a:lnTo>
                    <a:pt x="17" y="817"/>
                  </a:lnTo>
                  <a:lnTo>
                    <a:pt x="17" y="806"/>
                  </a:lnTo>
                  <a:lnTo>
                    <a:pt x="21" y="794"/>
                  </a:lnTo>
                  <a:lnTo>
                    <a:pt x="23" y="783"/>
                  </a:lnTo>
                  <a:lnTo>
                    <a:pt x="24" y="772"/>
                  </a:lnTo>
                  <a:lnTo>
                    <a:pt x="26" y="762"/>
                  </a:lnTo>
                  <a:lnTo>
                    <a:pt x="30" y="753"/>
                  </a:lnTo>
                  <a:lnTo>
                    <a:pt x="32" y="743"/>
                  </a:lnTo>
                  <a:lnTo>
                    <a:pt x="36" y="734"/>
                  </a:lnTo>
                  <a:lnTo>
                    <a:pt x="38" y="726"/>
                  </a:lnTo>
                  <a:lnTo>
                    <a:pt x="42" y="718"/>
                  </a:lnTo>
                  <a:lnTo>
                    <a:pt x="43" y="709"/>
                  </a:lnTo>
                  <a:lnTo>
                    <a:pt x="47" y="701"/>
                  </a:lnTo>
                  <a:lnTo>
                    <a:pt x="49" y="694"/>
                  </a:lnTo>
                  <a:lnTo>
                    <a:pt x="53" y="686"/>
                  </a:lnTo>
                  <a:lnTo>
                    <a:pt x="57" y="679"/>
                  </a:lnTo>
                  <a:lnTo>
                    <a:pt x="61" y="671"/>
                  </a:lnTo>
                  <a:lnTo>
                    <a:pt x="64" y="663"/>
                  </a:lnTo>
                  <a:lnTo>
                    <a:pt x="68" y="658"/>
                  </a:lnTo>
                  <a:lnTo>
                    <a:pt x="72" y="650"/>
                  </a:lnTo>
                  <a:lnTo>
                    <a:pt x="76" y="642"/>
                  </a:lnTo>
                  <a:lnTo>
                    <a:pt x="80" y="637"/>
                  </a:lnTo>
                  <a:lnTo>
                    <a:pt x="83" y="629"/>
                  </a:lnTo>
                  <a:lnTo>
                    <a:pt x="91" y="618"/>
                  </a:lnTo>
                  <a:lnTo>
                    <a:pt x="99" y="604"/>
                  </a:lnTo>
                  <a:lnTo>
                    <a:pt x="106" y="591"/>
                  </a:lnTo>
                  <a:lnTo>
                    <a:pt x="118" y="580"/>
                  </a:lnTo>
                  <a:lnTo>
                    <a:pt x="125" y="566"/>
                  </a:lnTo>
                  <a:lnTo>
                    <a:pt x="137" y="555"/>
                  </a:lnTo>
                  <a:lnTo>
                    <a:pt x="140" y="547"/>
                  </a:lnTo>
                  <a:lnTo>
                    <a:pt x="144" y="542"/>
                  </a:lnTo>
                  <a:lnTo>
                    <a:pt x="148" y="534"/>
                  </a:lnTo>
                  <a:lnTo>
                    <a:pt x="152" y="527"/>
                  </a:lnTo>
                  <a:lnTo>
                    <a:pt x="156" y="519"/>
                  </a:lnTo>
                  <a:lnTo>
                    <a:pt x="161" y="513"/>
                  </a:lnTo>
                  <a:lnTo>
                    <a:pt x="165" y="506"/>
                  </a:lnTo>
                  <a:lnTo>
                    <a:pt x="171" y="500"/>
                  </a:lnTo>
                  <a:lnTo>
                    <a:pt x="175" y="492"/>
                  </a:lnTo>
                  <a:lnTo>
                    <a:pt x="178" y="485"/>
                  </a:lnTo>
                  <a:lnTo>
                    <a:pt x="182" y="477"/>
                  </a:lnTo>
                  <a:lnTo>
                    <a:pt x="188" y="469"/>
                  </a:lnTo>
                  <a:lnTo>
                    <a:pt x="192" y="462"/>
                  </a:lnTo>
                  <a:lnTo>
                    <a:pt x="197" y="454"/>
                  </a:lnTo>
                  <a:lnTo>
                    <a:pt x="201" y="447"/>
                  </a:lnTo>
                  <a:lnTo>
                    <a:pt x="205" y="439"/>
                  </a:lnTo>
                  <a:lnTo>
                    <a:pt x="209" y="431"/>
                  </a:lnTo>
                  <a:lnTo>
                    <a:pt x="213" y="424"/>
                  </a:lnTo>
                  <a:lnTo>
                    <a:pt x="216" y="416"/>
                  </a:lnTo>
                  <a:lnTo>
                    <a:pt x="220" y="409"/>
                  </a:lnTo>
                  <a:lnTo>
                    <a:pt x="224" y="399"/>
                  </a:lnTo>
                  <a:lnTo>
                    <a:pt x="226" y="392"/>
                  </a:lnTo>
                  <a:lnTo>
                    <a:pt x="232" y="384"/>
                  </a:lnTo>
                  <a:lnTo>
                    <a:pt x="234" y="376"/>
                  </a:lnTo>
                  <a:lnTo>
                    <a:pt x="237" y="367"/>
                  </a:lnTo>
                  <a:lnTo>
                    <a:pt x="239" y="357"/>
                  </a:lnTo>
                  <a:lnTo>
                    <a:pt x="241" y="350"/>
                  </a:lnTo>
                  <a:lnTo>
                    <a:pt x="245" y="342"/>
                  </a:lnTo>
                  <a:lnTo>
                    <a:pt x="247" y="333"/>
                  </a:lnTo>
                  <a:lnTo>
                    <a:pt x="249" y="325"/>
                  </a:lnTo>
                  <a:lnTo>
                    <a:pt x="253" y="316"/>
                  </a:lnTo>
                  <a:lnTo>
                    <a:pt x="254" y="308"/>
                  </a:lnTo>
                  <a:lnTo>
                    <a:pt x="254" y="298"/>
                  </a:lnTo>
                  <a:lnTo>
                    <a:pt x="256" y="289"/>
                  </a:lnTo>
                  <a:lnTo>
                    <a:pt x="256" y="279"/>
                  </a:lnTo>
                  <a:lnTo>
                    <a:pt x="258" y="272"/>
                  </a:lnTo>
                  <a:lnTo>
                    <a:pt x="258" y="262"/>
                  </a:lnTo>
                  <a:lnTo>
                    <a:pt x="260" y="253"/>
                  </a:lnTo>
                  <a:lnTo>
                    <a:pt x="260" y="243"/>
                  </a:lnTo>
                  <a:lnTo>
                    <a:pt x="260" y="236"/>
                  </a:lnTo>
                  <a:lnTo>
                    <a:pt x="260" y="228"/>
                  </a:lnTo>
                  <a:lnTo>
                    <a:pt x="260" y="219"/>
                  </a:lnTo>
                  <a:lnTo>
                    <a:pt x="260" y="211"/>
                  </a:lnTo>
                  <a:lnTo>
                    <a:pt x="260" y="203"/>
                  </a:lnTo>
                  <a:lnTo>
                    <a:pt x="260" y="196"/>
                  </a:lnTo>
                  <a:lnTo>
                    <a:pt x="260" y="188"/>
                  </a:lnTo>
                  <a:lnTo>
                    <a:pt x="260" y="181"/>
                  </a:lnTo>
                  <a:lnTo>
                    <a:pt x="260" y="173"/>
                  </a:lnTo>
                  <a:lnTo>
                    <a:pt x="258" y="165"/>
                  </a:lnTo>
                  <a:lnTo>
                    <a:pt x="258" y="158"/>
                  </a:lnTo>
                  <a:lnTo>
                    <a:pt x="256" y="152"/>
                  </a:lnTo>
                  <a:lnTo>
                    <a:pt x="256" y="146"/>
                  </a:lnTo>
                  <a:lnTo>
                    <a:pt x="256" y="135"/>
                  </a:lnTo>
                  <a:lnTo>
                    <a:pt x="256" y="127"/>
                  </a:lnTo>
                  <a:lnTo>
                    <a:pt x="254" y="120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5" name="Freeform 221"/>
            <p:cNvSpPr>
              <a:spLocks/>
            </p:cNvSpPr>
            <p:nvPr/>
          </p:nvSpPr>
          <p:spPr bwMode="auto">
            <a:xfrm>
              <a:off x="3564" y="2976"/>
              <a:ext cx="51" cy="47"/>
            </a:xfrm>
            <a:custGeom>
              <a:avLst/>
              <a:gdLst>
                <a:gd name="T0" fmla="*/ 0 w 102"/>
                <a:gd name="T1" fmla="*/ 23 h 95"/>
                <a:gd name="T2" fmla="*/ 26 w 102"/>
                <a:gd name="T3" fmla="*/ 0 h 95"/>
                <a:gd name="T4" fmla="*/ 26 w 102"/>
                <a:gd name="T5" fmla="*/ 4 h 95"/>
                <a:gd name="T6" fmla="*/ 30 w 102"/>
                <a:gd name="T7" fmla="*/ 15 h 95"/>
                <a:gd name="T8" fmla="*/ 38 w 102"/>
                <a:gd name="T9" fmla="*/ 26 h 95"/>
                <a:gd name="T10" fmla="*/ 49 w 102"/>
                <a:gd name="T11" fmla="*/ 38 h 95"/>
                <a:gd name="T12" fmla="*/ 55 w 102"/>
                <a:gd name="T13" fmla="*/ 40 h 95"/>
                <a:gd name="T14" fmla="*/ 63 w 102"/>
                <a:gd name="T15" fmla="*/ 42 h 95"/>
                <a:gd name="T16" fmla="*/ 70 w 102"/>
                <a:gd name="T17" fmla="*/ 45 h 95"/>
                <a:gd name="T18" fmla="*/ 82 w 102"/>
                <a:gd name="T19" fmla="*/ 49 h 95"/>
                <a:gd name="T20" fmla="*/ 87 w 102"/>
                <a:gd name="T21" fmla="*/ 49 h 95"/>
                <a:gd name="T22" fmla="*/ 95 w 102"/>
                <a:gd name="T23" fmla="*/ 53 h 95"/>
                <a:gd name="T24" fmla="*/ 101 w 102"/>
                <a:gd name="T25" fmla="*/ 53 h 95"/>
                <a:gd name="T26" fmla="*/ 102 w 102"/>
                <a:gd name="T27" fmla="*/ 55 h 95"/>
                <a:gd name="T28" fmla="*/ 64 w 102"/>
                <a:gd name="T29" fmla="*/ 95 h 95"/>
                <a:gd name="T30" fmla="*/ 11 w 102"/>
                <a:gd name="T31" fmla="*/ 76 h 95"/>
                <a:gd name="T32" fmla="*/ 0 w 102"/>
                <a:gd name="T33" fmla="*/ 23 h 95"/>
                <a:gd name="T34" fmla="*/ 0 w 102"/>
                <a:gd name="T35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95">
                  <a:moveTo>
                    <a:pt x="0" y="23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8" y="26"/>
                  </a:lnTo>
                  <a:lnTo>
                    <a:pt x="49" y="38"/>
                  </a:lnTo>
                  <a:lnTo>
                    <a:pt x="55" y="40"/>
                  </a:lnTo>
                  <a:lnTo>
                    <a:pt x="63" y="42"/>
                  </a:lnTo>
                  <a:lnTo>
                    <a:pt x="70" y="45"/>
                  </a:lnTo>
                  <a:lnTo>
                    <a:pt x="82" y="49"/>
                  </a:lnTo>
                  <a:lnTo>
                    <a:pt x="87" y="49"/>
                  </a:lnTo>
                  <a:lnTo>
                    <a:pt x="95" y="53"/>
                  </a:lnTo>
                  <a:lnTo>
                    <a:pt x="101" y="53"/>
                  </a:lnTo>
                  <a:lnTo>
                    <a:pt x="102" y="55"/>
                  </a:lnTo>
                  <a:lnTo>
                    <a:pt x="64" y="95"/>
                  </a:lnTo>
                  <a:lnTo>
                    <a:pt x="11" y="76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6" name="Freeform 222"/>
            <p:cNvSpPr>
              <a:spLocks/>
            </p:cNvSpPr>
            <p:nvPr/>
          </p:nvSpPr>
          <p:spPr bwMode="auto">
            <a:xfrm>
              <a:off x="3519" y="3003"/>
              <a:ext cx="47" cy="45"/>
            </a:xfrm>
            <a:custGeom>
              <a:avLst/>
              <a:gdLst>
                <a:gd name="T0" fmla="*/ 0 w 94"/>
                <a:gd name="T1" fmla="*/ 0 h 89"/>
                <a:gd name="T2" fmla="*/ 4 w 94"/>
                <a:gd name="T3" fmla="*/ 2 h 89"/>
                <a:gd name="T4" fmla="*/ 10 w 94"/>
                <a:gd name="T5" fmla="*/ 6 h 89"/>
                <a:gd name="T6" fmla="*/ 19 w 94"/>
                <a:gd name="T7" fmla="*/ 11 h 89"/>
                <a:gd name="T8" fmla="*/ 27 w 94"/>
                <a:gd name="T9" fmla="*/ 17 h 89"/>
                <a:gd name="T10" fmla="*/ 38 w 94"/>
                <a:gd name="T11" fmla="*/ 25 h 89"/>
                <a:gd name="T12" fmla="*/ 48 w 94"/>
                <a:gd name="T13" fmla="*/ 32 h 89"/>
                <a:gd name="T14" fmla="*/ 57 w 94"/>
                <a:gd name="T15" fmla="*/ 40 h 89"/>
                <a:gd name="T16" fmla="*/ 65 w 94"/>
                <a:gd name="T17" fmla="*/ 46 h 89"/>
                <a:gd name="T18" fmla="*/ 73 w 94"/>
                <a:gd name="T19" fmla="*/ 51 h 89"/>
                <a:gd name="T20" fmla="*/ 78 w 94"/>
                <a:gd name="T21" fmla="*/ 59 h 89"/>
                <a:gd name="T22" fmla="*/ 84 w 94"/>
                <a:gd name="T23" fmla="*/ 65 h 89"/>
                <a:gd name="T24" fmla="*/ 90 w 94"/>
                <a:gd name="T25" fmla="*/ 74 h 89"/>
                <a:gd name="T26" fmla="*/ 94 w 94"/>
                <a:gd name="T27" fmla="*/ 76 h 89"/>
                <a:gd name="T28" fmla="*/ 75 w 94"/>
                <a:gd name="T29" fmla="*/ 89 h 89"/>
                <a:gd name="T30" fmla="*/ 44 w 94"/>
                <a:gd name="T31" fmla="*/ 51 h 89"/>
                <a:gd name="T32" fmla="*/ 0 w 94"/>
                <a:gd name="T33" fmla="*/ 21 h 89"/>
                <a:gd name="T34" fmla="*/ 0 w 94"/>
                <a:gd name="T35" fmla="*/ 0 h 89"/>
                <a:gd name="T36" fmla="*/ 0 w 94"/>
                <a:gd name="T3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89">
                  <a:moveTo>
                    <a:pt x="0" y="0"/>
                  </a:moveTo>
                  <a:lnTo>
                    <a:pt x="4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7" y="17"/>
                  </a:lnTo>
                  <a:lnTo>
                    <a:pt x="38" y="25"/>
                  </a:lnTo>
                  <a:lnTo>
                    <a:pt x="48" y="32"/>
                  </a:lnTo>
                  <a:lnTo>
                    <a:pt x="57" y="40"/>
                  </a:lnTo>
                  <a:lnTo>
                    <a:pt x="65" y="46"/>
                  </a:lnTo>
                  <a:lnTo>
                    <a:pt x="73" y="51"/>
                  </a:lnTo>
                  <a:lnTo>
                    <a:pt x="78" y="59"/>
                  </a:lnTo>
                  <a:lnTo>
                    <a:pt x="84" y="65"/>
                  </a:lnTo>
                  <a:lnTo>
                    <a:pt x="90" y="74"/>
                  </a:lnTo>
                  <a:lnTo>
                    <a:pt x="94" y="76"/>
                  </a:lnTo>
                  <a:lnTo>
                    <a:pt x="75" y="89"/>
                  </a:lnTo>
                  <a:lnTo>
                    <a:pt x="44" y="5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7" name="Freeform 223"/>
            <p:cNvSpPr>
              <a:spLocks/>
            </p:cNvSpPr>
            <p:nvPr/>
          </p:nvSpPr>
          <p:spPr bwMode="auto">
            <a:xfrm>
              <a:off x="3614" y="3146"/>
              <a:ext cx="82" cy="197"/>
            </a:xfrm>
            <a:custGeom>
              <a:avLst/>
              <a:gdLst>
                <a:gd name="T0" fmla="*/ 163 w 163"/>
                <a:gd name="T1" fmla="*/ 122 h 393"/>
                <a:gd name="T2" fmla="*/ 161 w 163"/>
                <a:gd name="T3" fmla="*/ 127 h 393"/>
                <a:gd name="T4" fmla="*/ 161 w 163"/>
                <a:gd name="T5" fmla="*/ 137 h 393"/>
                <a:gd name="T6" fmla="*/ 159 w 163"/>
                <a:gd name="T7" fmla="*/ 150 h 393"/>
                <a:gd name="T8" fmla="*/ 154 w 163"/>
                <a:gd name="T9" fmla="*/ 165 h 393"/>
                <a:gd name="T10" fmla="*/ 148 w 163"/>
                <a:gd name="T11" fmla="*/ 184 h 393"/>
                <a:gd name="T12" fmla="*/ 140 w 163"/>
                <a:gd name="T13" fmla="*/ 207 h 393"/>
                <a:gd name="T14" fmla="*/ 127 w 163"/>
                <a:gd name="T15" fmla="*/ 232 h 393"/>
                <a:gd name="T16" fmla="*/ 110 w 163"/>
                <a:gd name="T17" fmla="*/ 257 h 393"/>
                <a:gd name="T18" fmla="*/ 98 w 163"/>
                <a:gd name="T19" fmla="*/ 270 h 393"/>
                <a:gd name="T20" fmla="*/ 89 w 163"/>
                <a:gd name="T21" fmla="*/ 285 h 393"/>
                <a:gd name="T22" fmla="*/ 68 w 163"/>
                <a:gd name="T23" fmla="*/ 312 h 393"/>
                <a:gd name="T24" fmla="*/ 47 w 163"/>
                <a:gd name="T25" fmla="*/ 338 h 393"/>
                <a:gd name="T26" fmla="*/ 28 w 163"/>
                <a:gd name="T27" fmla="*/ 359 h 393"/>
                <a:gd name="T28" fmla="*/ 13 w 163"/>
                <a:gd name="T29" fmla="*/ 376 h 393"/>
                <a:gd name="T30" fmla="*/ 1 w 163"/>
                <a:gd name="T31" fmla="*/ 388 h 393"/>
                <a:gd name="T32" fmla="*/ 0 w 163"/>
                <a:gd name="T33" fmla="*/ 393 h 393"/>
                <a:gd name="T34" fmla="*/ 1 w 163"/>
                <a:gd name="T35" fmla="*/ 388 h 393"/>
                <a:gd name="T36" fmla="*/ 11 w 163"/>
                <a:gd name="T37" fmla="*/ 373 h 393"/>
                <a:gd name="T38" fmla="*/ 26 w 163"/>
                <a:gd name="T39" fmla="*/ 350 h 393"/>
                <a:gd name="T40" fmla="*/ 34 w 163"/>
                <a:gd name="T41" fmla="*/ 336 h 393"/>
                <a:gd name="T42" fmla="*/ 45 w 163"/>
                <a:gd name="T43" fmla="*/ 323 h 393"/>
                <a:gd name="T44" fmla="*/ 55 w 163"/>
                <a:gd name="T45" fmla="*/ 306 h 393"/>
                <a:gd name="T46" fmla="*/ 64 w 163"/>
                <a:gd name="T47" fmla="*/ 289 h 393"/>
                <a:gd name="T48" fmla="*/ 76 w 163"/>
                <a:gd name="T49" fmla="*/ 272 h 393"/>
                <a:gd name="T50" fmla="*/ 87 w 163"/>
                <a:gd name="T51" fmla="*/ 255 h 393"/>
                <a:gd name="T52" fmla="*/ 95 w 163"/>
                <a:gd name="T53" fmla="*/ 236 h 393"/>
                <a:gd name="T54" fmla="*/ 106 w 163"/>
                <a:gd name="T55" fmla="*/ 217 h 393"/>
                <a:gd name="T56" fmla="*/ 114 w 163"/>
                <a:gd name="T57" fmla="*/ 198 h 393"/>
                <a:gd name="T58" fmla="*/ 125 w 163"/>
                <a:gd name="T59" fmla="*/ 181 h 393"/>
                <a:gd name="T60" fmla="*/ 131 w 163"/>
                <a:gd name="T61" fmla="*/ 162 h 393"/>
                <a:gd name="T62" fmla="*/ 136 w 163"/>
                <a:gd name="T63" fmla="*/ 143 h 393"/>
                <a:gd name="T64" fmla="*/ 142 w 163"/>
                <a:gd name="T65" fmla="*/ 124 h 393"/>
                <a:gd name="T66" fmla="*/ 146 w 163"/>
                <a:gd name="T67" fmla="*/ 108 h 393"/>
                <a:gd name="T68" fmla="*/ 150 w 163"/>
                <a:gd name="T69" fmla="*/ 93 h 393"/>
                <a:gd name="T70" fmla="*/ 154 w 163"/>
                <a:gd name="T71" fmla="*/ 78 h 393"/>
                <a:gd name="T72" fmla="*/ 155 w 163"/>
                <a:gd name="T73" fmla="*/ 63 h 393"/>
                <a:gd name="T74" fmla="*/ 157 w 163"/>
                <a:gd name="T75" fmla="*/ 51 h 393"/>
                <a:gd name="T76" fmla="*/ 161 w 163"/>
                <a:gd name="T77" fmla="*/ 30 h 393"/>
                <a:gd name="T78" fmla="*/ 161 w 163"/>
                <a:gd name="T79" fmla="*/ 15 h 393"/>
                <a:gd name="T80" fmla="*/ 163 w 163"/>
                <a:gd name="T81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393">
                  <a:moveTo>
                    <a:pt x="163" y="0"/>
                  </a:moveTo>
                  <a:lnTo>
                    <a:pt x="163" y="122"/>
                  </a:lnTo>
                  <a:lnTo>
                    <a:pt x="161" y="124"/>
                  </a:lnTo>
                  <a:lnTo>
                    <a:pt x="161" y="127"/>
                  </a:lnTo>
                  <a:lnTo>
                    <a:pt x="161" y="131"/>
                  </a:lnTo>
                  <a:lnTo>
                    <a:pt x="161" y="137"/>
                  </a:lnTo>
                  <a:lnTo>
                    <a:pt x="159" y="143"/>
                  </a:lnTo>
                  <a:lnTo>
                    <a:pt x="159" y="150"/>
                  </a:lnTo>
                  <a:lnTo>
                    <a:pt x="157" y="158"/>
                  </a:lnTo>
                  <a:lnTo>
                    <a:pt x="154" y="165"/>
                  </a:lnTo>
                  <a:lnTo>
                    <a:pt x="150" y="173"/>
                  </a:lnTo>
                  <a:lnTo>
                    <a:pt x="148" y="184"/>
                  </a:lnTo>
                  <a:lnTo>
                    <a:pt x="142" y="196"/>
                  </a:lnTo>
                  <a:lnTo>
                    <a:pt x="140" y="207"/>
                  </a:lnTo>
                  <a:lnTo>
                    <a:pt x="133" y="219"/>
                  </a:lnTo>
                  <a:lnTo>
                    <a:pt x="127" y="232"/>
                  </a:lnTo>
                  <a:lnTo>
                    <a:pt x="117" y="243"/>
                  </a:lnTo>
                  <a:lnTo>
                    <a:pt x="110" y="257"/>
                  </a:lnTo>
                  <a:lnTo>
                    <a:pt x="102" y="262"/>
                  </a:lnTo>
                  <a:lnTo>
                    <a:pt x="98" y="270"/>
                  </a:lnTo>
                  <a:lnTo>
                    <a:pt x="93" y="278"/>
                  </a:lnTo>
                  <a:lnTo>
                    <a:pt x="89" y="285"/>
                  </a:lnTo>
                  <a:lnTo>
                    <a:pt x="78" y="297"/>
                  </a:lnTo>
                  <a:lnTo>
                    <a:pt x="68" y="312"/>
                  </a:lnTo>
                  <a:lnTo>
                    <a:pt x="57" y="323"/>
                  </a:lnTo>
                  <a:lnTo>
                    <a:pt x="47" y="338"/>
                  </a:lnTo>
                  <a:lnTo>
                    <a:pt x="36" y="348"/>
                  </a:lnTo>
                  <a:lnTo>
                    <a:pt x="28" y="359"/>
                  </a:lnTo>
                  <a:lnTo>
                    <a:pt x="19" y="369"/>
                  </a:lnTo>
                  <a:lnTo>
                    <a:pt x="13" y="376"/>
                  </a:lnTo>
                  <a:lnTo>
                    <a:pt x="5" y="384"/>
                  </a:lnTo>
                  <a:lnTo>
                    <a:pt x="1" y="388"/>
                  </a:lnTo>
                  <a:lnTo>
                    <a:pt x="0" y="392"/>
                  </a:lnTo>
                  <a:lnTo>
                    <a:pt x="0" y="393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5" y="380"/>
                  </a:lnTo>
                  <a:lnTo>
                    <a:pt x="11" y="373"/>
                  </a:lnTo>
                  <a:lnTo>
                    <a:pt x="19" y="361"/>
                  </a:lnTo>
                  <a:lnTo>
                    <a:pt x="26" y="350"/>
                  </a:lnTo>
                  <a:lnTo>
                    <a:pt x="30" y="342"/>
                  </a:lnTo>
                  <a:lnTo>
                    <a:pt x="34" y="336"/>
                  </a:lnTo>
                  <a:lnTo>
                    <a:pt x="39" y="329"/>
                  </a:lnTo>
                  <a:lnTo>
                    <a:pt x="45" y="323"/>
                  </a:lnTo>
                  <a:lnTo>
                    <a:pt x="49" y="314"/>
                  </a:lnTo>
                  <a:lnTo>
                    <a:pt x="55" y="306"/>
                  </a:lnTo>
                  <a:lnTo>
                    <a:pt x="60" y="297"/>
                  </a:lnTo>
                  <a:lnTo>
                    <a:pt x="64" y="289"/>
                  </a:lnTo>
                  <a:lnTo>
                    <a:pt x="70" y="279"/>
                  </a:lnTo>
                  <a:lnTo>
                    <a:pt x="76" y="272"/>
                  </a:lnTo>
                  <a:lnTo>
                    <a:pt x="79" y="262"/>
                  </a:lnTo>
                  <a:lnTo>
                    <a:pt x="87" y="255"/>
                  </a:lnTo>
                  <a:lnTo>
                    <a:pt x="91" y="243"/>
                  </a:lnTo>
                  <a:lnTo>
                    <a:pt x="95" y="236"/>
                  </a:lnTo>
                  <a:lnTo>
                    <a:pt x="100" y="226"/>
                  </a:lnTo>
                  <a:lnTo>
                    <a:pt x="106" y="217"/>
                  </a:lnTo>
                  <a:lnTo>
                    <a:pt x="110" y="207"/>
                  </a:lnTo>
                  <a:lnTo>
                    <a:pt x="114" y="198"/>
                  </a:lnTo>
                  <a:lnTo>
                    <a:pt x="119" y="188"/>
                  </a:lnTo>
                  <a:lnTo>
                    <a:pt x="125" y="181"/>
                  </a:lnTo>
                  <a:lnTo>
                    <a:pt x="127" y="169"/>
                  </a:lnTo>
                  <a:lnTo>
                    <a:pt x="131" y="162"/>
                  </a:lnTo>
                  <a:lnTo>
                    <a:pt x="133" y="150"/>
                  </a:lnTo>
                  <a:lnTo>
                    <a:pt x="136" y="143"/>
                  </a:lnTo>
                  <a:lnTo>
                    <a:pt x="138" y="133"/>
                  </a:lnTo>
                  <a:lnTo>
                    <a:pt x="142" y="124"/>
                  </a:lnTo>
                  <a:lnTo>
                    <a:pt x="142" y="116"/>
                  </a:lnTo>
                  <a:lnTo>
                    <a:pt x="146" y="108"/>
                  </a:lnTo>
                  <a:lnTo>
                    <a:pt x="148" y="101"/>
                  </a:lnTo>
                  <a:lnTo>
                    <a:pt x="150" y="93"/>
                  </a:lnTo>
                  <a:lnTo>
                    <a:pt x="150" y="86"/>
                  </a:lnTo>
                  <a:lnTo>
                    <a:pt x="154" y="78"/>
                  </a:lnTo>
                  <a:lnTo>
                    <a:pt x="154" y="70"/>
                  </a:lnTo>
                  <a:lnTo>
                    <a:pt x="155" y="63"/>
                  </a:lnTo>
                  <a:lnTo>
                    <a:pt x="155" y="57"/>
                  </a:lnTo>
                  <a:lnTo>
                    <a:pt x="157" y="51"/>
                  </a:lnTo>
                  <a:lnTo>
                    <a:pt x="159" y="40"/>
                  </a:lnTo>
                  <a:lnTo>
                    <a:pt x="161" y="30"/>
                  </a:lnTo>
                  <a:lnTo>
                    <a:pt x="161" y="21"/>
                  </a:lnTo>
                  <a:lnTo>
                    <a:pt x="161" y="15"/>
                  </a:lnTo>
                  <a:lnTo>
                    <a:pt x="161" y="2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8" name="Freeform 224"/>
            <p:cNvSpPr>
              <a:spLocks/>
            </p:cNvSpPr>
            <p:nvPr/>
          </p:nvSpPr>
          <p:spPr bwMode="auto">
            <a:xfrm>
              <a:off x="3399" y="3588"/>
              <a:ext cx="336" cy="121"/>
            </a:xfrm>
            <a:custGeom>
              <a:avLst/>
              <a:gdLst>
                <a:gd name="T0" fmla="*/ 171 w 671"/>
                <a:gd name="T1" fmla="*/ 9 h 241"/>
                <a:gd name="T2" fmla="*/ 137 w 671"/>
                <a:gd name="T3" fmla="*/ 70 h 241"/>
                <a:gd name="T4" fmla="*/ 72 w 671"/>
                <a:gd name="T5" fmla="*/ 101 h 241"/>
                <a:gd name="T6" fmla="*/ 8 w 671"/>
                <a:gd name="T7" fmla="*/ 159 h 241"/>
                <a:gd name="T8" fmla="*/ 0 w 671"/>
                <a:gd name="T9" fmla="*/ 209 h 241"/>
                <a:gd name="T10" fmla="*/ 6 w 671"/>
                <a:gd name="T11" fmla="*/ 211 h 241"/>
                <a:gd name="T12" fmla="*/ 17 w 671"/>
                <a:gd name="T13" fmla="*/ 215 h 241"/>
                <a:gd name="T14" fmla="*/ 32 w 671"/>
                <a:gd name="T15" fmla="*/ 220 h 241"/>
                <a:gd name="T16" fmla="*/ 51 w 671"/>
                <a:gd name="T17" fmla="*/ 222 h 241"/>
                <a:gd name="T18" fmla="*/ 76 w 671"/>
                <a:gd name="T19" fmla="*/ 228 h 241"/>
                <a:gd name="T20" fmla="*/ 89 w 671"/>
                <a:gd name="T21" fmla="*/ 230 h 241"/>
                <a:gd name="T22" fmla="*/ 106 w 671"/>
                <a:gd name="T23" fmla="*/ 232 h 241"/>
                <a:gd name="T24" fmla="*/ 123 w 671"/>
                <a:gd name="T25" fmla="*/ 235 h 241"/>
                <a:gd name="T26" fmla="*/ 144 w 671"/>
                <a:gd name="T27" fmla="*/ 237 h 241"/>
                <a:gd name="T28" fmla="*/ 163 w 671"/>
                <a:gd name="T29" fmla="*/ 237 h 241"/>
                <a:gd name="T30" fmla="*/ 184 w 671"/>
                <a:gd name="T31" fmla="*/ 237 h 241"/>
                <a:gd name="T32" fmla="*/ 207 w 671"/>
                <a:gd name="T33" fmla="*/ 237 h 241"/>
                <a:gd name="T34" fmla="*/ 232 w 671"/>
                <a:gd name="T35" fmla="*/ 239 h 241"/>
                <a:gd name="T36" fmla="*/ 255 w 671"/>
                <a:gd name="T37" fmla="*/ 239 h 241"/>
                <a:gd name="T38" fmla="*/ 279 w 671"/>
                <a:gd name="T39" fmla="*/ 239 h 241"/>
                <a:gd name="T40" fmla="*/ 304 w 671"/>
                <a:gd name="T41" fmla="*/ 239 h 241"/>
                <a:gd name="T42" fmla="*/ 331 w 671"/>
                <a:gd name="T43" fmla="*/ 241 h 241"/>
                <a:gd name="T44" fmla="*/ 355 w 671"/>
                <a:gd name="T45" fmla="*/ 239 h 241"/>
                <a:gd name="T46" fmla="*/ 382 w 671"/>
                <a:gd name="T47" fmla="*/ 239 h 241"/>
                <a:gd name="T48" fmla="*/ 407 w 671"/>
                <a:gd name="T49" fmla="*/ 239 h 241"/>
                <a:gd name="T50" fmla="*/ 431 w 671"/>
                <a:gd name="T51" fmla="*/ 239 h 241"/>
                <a:gd name="T52" fmla="*/ 454 w 671"/>
                <a:gd name="T53" fmla="*/ 237 h 241"/>
                <a:gd name="T54" fmla="*/ 479 w 671"/>
                <a:gd name="T55" fmla="*/ 237 h 241"/>
                <a:gd name="T56" fmla="*/ 500 w 671"/>
                <a:gd name="T57" fmla="*/ 237 h 241"/>
                <a:gd name="T58" fmla="*/ 521 w 671"/>
                <a:gd name="T59" fmla="*/ 237 h 241"/>
                <a:gd name="T60" fmla="*/ 540 w 671"/>
                <a:gd name="T61" fmla="*/ 235 h 241"/>
                <a:gd name="T62" fmla="*/ 555 w 671"/>
                <a:gd name="T63" fmla="*/ 234 h 241"/>
                <a:gd name="T64" fmla="*/ 570 w 671"/>
                <a:gd name="T65" fmla="*/ 230 h 241"/>
                <a:gd name="T66" fmla="*/ 587 w 671"/>
                <a:gd name="T67" fmla="*/ 230 h 241"/>
                <a:gd name="T68" fmla="*/ 610 w 671"/>
                <a:gd name="T69" fmla="*/ 226 h 241"/>
                <a:gd name="T70" fmla="*/ 631 w 671"/>
                <a:gd name="T71" fmla="*/ 222 h 241"/>
                <a:gd name="T72" fmla="*/ 644 w 671"/>
                <a:gd name="T73" fmla="*/ 220 h 241"/>
                <a:gd name="T74" fmla="*/ 656 w 671"/>
                <a:gd name="T75" fmla="*/ 216 h 241"/>
                <a:gd name="T76" fmla="*/ 665 w 671"/>
                <a:gd name="T77" fmla="*/ 215 h 241"/>
                <a:gd name="T78" fmla="*/ 656 w 671"/>
                <a:gd name="T79" fmla="*/ 159 h 241"/>
                <a:gd name="T80" fmla="*/ 625 w 671"/>
                <a:gd name="T81" fmla="*/ 106 h 241"/>
                <a:gd name="T82" fmla="*/ 576 w 671"/>
                <a:gd name="T83" fmla="*/ 93 h 241"/>
                <a:gd name="T84" fmla="*/ 496 w 671"/>
                <a:gd name="T85" fmla="*/ 11 h 241"/>
                <a:gd name="T86" fmla="*/ 359 w 671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1" h="241">
                  <a:moveTo>
                    <a:pt x="359" y="0"/>
                  </a:moveTo>
                  <a:lnTo>
                    <a:pt x="171" y="9"/>
                  </a:lnTo>
                  <a:lnTo>
                    <a:pt x="146" y="32"/>
                  </a:lnTo>
                  <a:lnTo>
                    <a:pt x="137" y="70"/>
                  </a:lnTo>
                  <a:lnTo>
                    <a:pt x="85" y="83"/>
                  </a:lnTo>
                  <a:lnTo>
                    <a:pt x="72" y="101"/>
                  </a:lnTo>
                  <a:lnTo>
                    <a:pt x="59" y="139"/>
                  </a:lnTo>
                  <a:lnTo>
                    <a:pt x="8" y="159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6" y="211"/>
                  </a:lnTo>
                  <a:lnTo>
                    <a:pt x="9" y="213"/>
                  </a:lnTo>
                  <a:lnTo>
                    <a:pt x="17" y="215"/>
                  </a:lnTo>
                  <a:lnTo>
                    <a:pt x="23" y="216"/>
                  </a:lnTo>
                  <a:lnTo>
                    <a:pt x="32" y="220"/>
                  </a:lnTo>
                  <a:lnTo>
                    <a:pt x="40" y="220"/>
                  </a:lnTo>
                  <a:lnTo>
                    <a:pt x="51" y="222"/>
                  </a:lnTo>
                  <a:lnTo>
                    <a:pt x="63" y="226"/>
                  </a:lnTo>
                  <a:lnTo>
                    <a:pt x="76" y="228"/>
                  </a:lnTo>
                  <a:lnTo>
                    <a:pt x="82" y="228"/>
                  </a:lnTo>
                  <a:lnTo>
                    <a:pt x="89" y="230"/>
                  </a:lnTo>
                  <a:lnTo>
                    <a:pt x="97" y="230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3" y="235"/>
                  </a:lnTo>
                  <a:lnTo>
                    <a:pt x="133" y="235"/>
                  </a:lnTo>
                  <a:lnTo>
                    <a:pt x="144" y="237"/>
                  </a:lnTo>
                  <a:lnTo>
                    <a:pt x="152" y="237"/>
                  </a:lnTo>
                  <a:lnTo>
                    <a:pt x="163" y="237"/>
                  </a:lnTo>
                  <a:lnTo>
                    <a:pt x="173" y="237"/>
                  </a:lnTo>
                  <a:lnTo>
                    <a:pt x="184" y="237"/>
                  </a:lnTo>
                  <a:lnTo>
                    <a:pt x="196" y="237"/>
                  </a:lnTo>
                  <a:lnTo>
                    <a:pt x="207" y="237"/>
                  </a:lnTo>
                  <a:lnTo>
                    <a:pt x="219" y="237"/>
                  </a:lnTo>
                  <a:lnTo>
                    <a:pt x="232" y="239"/>
                  </a:lnTo>
                  <a:lnTo>
                    <a:pt x="243" y="239"/>
                  </a:lnTo>
                  <a:lnTo>
                    <a:pt x="255" y="239"/>
                  </a:lnTo>
                  <a:lnTo>
                    <a:pt x="266" y="239"/>
                  </a:lnTo>
                  <a:lnTo>
                    <a:pt x="279" y="239"/>
                  </a:lnTo>
                  <a:lnTo>
                    <a:pt x="291" y="239"/>
                  </a:lnTo>
                  <a:lnTo>
                    <a:pt x="304" y="239"/>
                  </a:lnTo>
                  <a:lnTo>
                    <a:pt x="317" y="239"/>
                  </a:lnTo>
                  <a:lnTo>
                    <a:pt x="331" y="241"/>
                  </a:lnTo>
                  <a:lnTo>
                    <a:pt x="342" y="239"/>
                  </a:lnTo>
                  <a:lnTo>
                    <a:pt x="355" y="239"/>
                  </a:lnTo>
                  <a:lnTo>
                    <a:pt x="367" y="239"/>
                  </a:lnTo>
                  <a:lnTo>
                    <a:pt x="382" y="239"/>
                  </a:lnTo>
                  <a:lnTo>
                    <a:pt x="393" y="239"/>
                  </a:lnTo>
                  <a:lnTo>
                    <a:pt x="407" y="239"/>
                  </a:lnTo>
                  <a:lnTo>
                    <a:pt x="418" y="239"/>
                  </a:lnTo>
                  <a:lnTo>
                    <a:pt x="431" y="239"/>
                  </a:lnTo>
                  <a:lnTo>
                    <a:pt x="443" y="237"/>
                  </a:lnTo>
                  <a:lnTo>
                    <a:pt x="454" y="237"/>
                  </a:lnTo>
                  <a:lnTo>
                    <a:pt x="466" y="237"/>
                  </a:lnTo>
                  <a:lnTo>
                    <a:pt x="479" y="237"/>
                  </a:lnTo>
                  <a:lnTo>
                    <a:pt x="488" y="237"/>
                  </a:lnTo>
                  <a:lnTo>
                    <a:pt x="500" y="237"/>
                  </a:lnTo>
                  <a:lnTo>
                    <a:pt x="509" y="237"/>
                  </a:lnTo>
                  <a:lnTo>
                    <a:pt x="521" y="237"/>
                  </a:lnTo>
                  <a:lnTo>
                    <a:pt x="530" y="235"/>
                  </a:lnTo>
                  <a:lnTo>
                    <a:pt x="540" y="235"/>
                  </a:lnTo>
                  <a:lnTo>
                    <a:pt x="547" y="234"/>
                  </a:lnTo>
                  <a:lnTo>
                    <a:pt x="555" y="234"/>
                  </a:lnTo>
                  <a:lnTo>
                    <a:pt x="563" y="232"/>
                  </a:lnTo>
                  <a:lnTo>
                    <a:pt x="570" y="230"/>
                  </a:lnTo>
                  <a:lnTo>
                    <a:pt x="578" y="230"/>
                  </a:lnTo>
                  <a:lnTo>
                    <a:pt x="587" y="230"/>
                  </a:lnTo>
                  <a:lnTo>
                    <a:pt x="599" y="228"/>
                  </a:lnTo>
                  <a:lnTo>
                    <a:pt x="610" y="226"/>
                  </a:lnTo>
                  <a:lnTo>
                    <a:pt x="622" y="224"/>
                  </a:lnTo>
                  <a:lnTo>
                    <a:pt x="631" y="222"/>
                  </a:lnTo>
                  <a:lnTo>
                    <a:pt x="637" y="220"/>
                  </a:lnTo>
                  <a:lnTo>
                    <a:pt x="644" y="220"/>
                  </a:lnTo>
                  <a:lnTo>
                    <a:pt x="652" y="216"/>
                  </a:lnTo>
                  <a:lnTo>
                    <a:pt x="656" y="216"/>
                  </a:lnTo>
                  <a:lnTo>
                    <a:pt x="663" y="215"/>
                  </a:lnTo>
                  <a:lnTo>
                    <a:pt x="665" y="215"/>
                  </a:lnTo>
                  <a:lnTo>
                    <a:pt x="671" y="175"/>
                  </a:lnTo>
                  <a:lnTo>
                    <a:pt x="656" y="159"/>
                  </a:lnTo>
                  <a:lnTo>
                    <a:pt x="629" y="148"/>
                  </a:lnTo>
                  <a:lnTo>
                    <a:pt x="625" y="106"/>
                  </a:lnTo>
                  <a:lnTo>
                    <a:pt x="608" y="93"/>
                  </a:lnTo>
                  <a:lnTo>
                    <a:pt x="576" y="93"/>
                  </a:lnTo>
                  <a:lnTo>
                    <a:pt x="551" y="26"/>
                  </a:lnTo>
                  <a:lnTo>
                    <a:pt x="496" y="11"/>
                  </a:lnTo>
                  <a:lnTo>
                    <a:pt x="397" y="0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75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9" name="Freeform 225"/>
            <p:cNvSpPr>
              <a:spLocks/>
            </p:cNvSpPr>
            <p:nvPr/>
          </p:nvSpPr>
          <p:spPr bwMode="auto">
            <a:xfrm>
              <a:off x="3490" y="3598"/>
              <a:ext cx="136" cy="23"/>
            </a:xfrm>
            <a:custGeom>
              <a:avLst/>
              <a:gdLst>
                <a:gd name="T0" fmla="*/ 1 w 271"/>
                <a:gd name="T1" fmla="*/ 0 h 45"/>
                <a:gd name="T2" fmla="*/ 13 w 271"/>
                <a:gd name="T3" fmla="*/ 2 h 45"/>
                <a:gd name="T4" fmla="*/ 32 w 271"/>
                <a:gd name="T5" fmla="*/ 4 h 45"/>
                <a:gd name="T6" fmla="*/ 47 w 271"/>
                <a:gd name="T7" fmla="*/ 4 h 45"/>
                <a:gd name="T8" fmla="*/ 68 w 271"/>
                <a:gd name="T9" fmla="*/ 5 h 45"/>
                <a:gd name="T10" fmla="*/ 91 w 271"/>
                <a:gd name="T11" fmla="*/ 5 h 45"/>
                <a:gd name="T12" fmla="*/ 115 w 271"/>
                <a:gd name="T13" fmla="*/ 7 h 45"/>
                <a:gd name="T14" fmla="*/ 136 w 271"/>
                <a:gd name="T15" fmla="*/ 7 h 45"/>
                <a:gd name="T16" fmla="*/ 150 w 271"/>
                <a:gd name="T17" fmla="*/ 7 h 45"/>
                <a:gd name="T18" fmla="*/ 163 w 271"/>
                <a:gd name="T19" fmla="*/ 9 h 45"/>
                <a:gd name="T20" fmla="*/ 178 w 271"/>
                <a:gd name="T21" fmla="*/ 9 h 45"/>
                <a:gd name="T22" fmla="*/ 197 w 271"/>
                <a:gd name="T23" fmla="*/ 9 h 45"/>
                <a:gd name="T24" fmla="*/ 224 w 271"/>
                <a:gd name="T25" fmla="*/ 11 h 45"/>
                <a:gd name="T26" fmla="*/ 245 w 271"/>
                <a:gd name="T27" fmla="*/ 11 h 45"/>
                <a:gd name="T28" fmla="*/ 260 w 271"/>
                <a:gd name="T29" fmla="*/ 11 h 45"/>
                <a:gd name="T30" fmla="*/ 268 w 271"/>
                <a:gd name="T31" fmla="*/ 11 h 45"/>
                <a:gd name="T32" fmla="*/ 268 w 271"/>
                <a:gd name="T33" fmla="*/ 11 h 45"/>
                <a:gd name="T34" fmla="*/ 252 w 271"/>
                <a:gd name="T35" fmla="*/ 13 h 45"/>
                <a:gd name="T36" fmla="*/ 241 w 271"/>
                <a:gd name="T37" fmla="*/ 17 h 45"/>
                <a:gd name="T38" fmla="*/ 224 w 271"/>
                <a:gd name="T39" fmla="*/ 23 h 45"/>
                <a:gd name="T40" fmla="*/ 207 w 271"/>
                <a:gd name="T41" fmla="*/ 26 h 45"/>
                <a:gd name="T42" fmla="*/ 188 w 271"/>
                <a:gd name="T43" fmla="*/ 32 h 45"/>
                <a:gd name="T44" fmla="*/ 167 w 271"/>
                <a:gd name="T45" fmla="*/ 36 h 45"/>
                <a:gd name="T46" fmla="*/ 148 w 271"/>
                <a:gd name="T47" fmla="*/ 40 h 45"/>
                <a:gd name="T48" fmla="*/ 129 w 271"/>
                <a:gd name="T49" fmla="*/ 42 h 45"/>
                <a:gd name="T50" fmla="*/ 110 w 271"/>
                <a:gd name="T51" fmla="*/ 43 h 45"/>
                <a:gd name="T52" fmla="*/ 95 w 271"/>
                <a:gd name="T53" fmla="*/ 43 h 45"/>
                <a:gd name="T54" fmla="*/ 77 w 271"/>
                <a:gd name="T55" fmla="*/ 43 h 45"/>
                <a:gd name="T56" fmla="*/ 62 w 271"/>
                <a:gd name="T57" fmla="*/ 43 h 45"/>
                <a:gd name="T58" fmla="*/ 43 w 271"/>
                <a:gd name="T59" fmla="*/ 42 h 45"/>
                <a:gd name="T60" fmla="*/ 22 w 271"/>
                <a:gd name="T61" fmla="*/ 32 h 45"/>
                <a:gd name="T62" fmla="*/ 9 w 271"/>
                <a:gd name="T63" fmla="*/ 21 h 45"/>
                <a:gd name="T64" fmla="*/ 1 w 271"/>
                <a:gd name="T65" fmla="*/ 4 h 45"/>
                <a:gd name="T66" fmla="*/ 0 w 271"/>
                <a:gd name="T6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45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13" y="2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9" y="4"/>
                  </a:lnTo>
                  <a:lnTo>
                    <a:pt x="47" y="4"/>
                  </a:lnTo>
                  <a:lnTo>
                    <a:pt x="58" y="5"/>
                  </a:lnTo>
                  <a:lnTo>
                    <a:pt x="68" y="5"/>
                  </a:lnTo>
                  <a:lnTo>
                    <a:pt x="79" y="5"/>
                  </a:lnTo>
                  <a:lnTo>
                    <a:pt x="91" y="5"/>
                  </a:lnTo>
                  <a:lnTo>
                    <a:pt x="104" y="7"/>
                  </a:lnTo>
                  <a:lnTo>
                    <a:pt x="115" y="7"/>
                  </a:lnTo>
                  <a:lnTo>
                    <a:pt x="129" y="7"/>
                  </a:lnTo>
                  <a:lnTo>
                    <a:pt x="136" y="7"/>
                  </a:lnTo>
                  <a:lnTo>
                    <a:pt x="142" y="7"/>
                  </a:lnTo>
                  <a:lnTo>
                    <a:pt x="150" y="7"/>
                  </a:lnTo>
                  <a:lnTo>
                    <a:pt x="157" y="9"/>
                  </a:lnTo>
                  <a:lnTo>
                    <a:pt x="163" y="9"/>
                  </a:lnTo>
                  <a:lnTo>
                    <a:pt x="171" y="9"/>
                  </a:lnTo>
                  <a:lnTo>
                    <a:pt x="178" y="9"/>
                  </a:lnTo>
                  <a:lnTo>
                    <a:pt x="186" y="9"/>
                  </a:lnTo>
                  <a:lnTo>
                    <a:pt x="197" y="9"/>
                  </a:lnTo>
                  <a:lnTo>
                    <a:pt x="212" y="11"/>
                  </a:lnTo>
                  <a:lnTo>
                    <a:pt x="224" y="11"/>
                  </a:lnTo>
                  <a:lnTo>
                    <a:pt x="233" y="11"/>
                  </a:lnTo>
                  <a:lnTo>
                    <a:pt x="245" y="11"/>
                  </a:lnTo>
                  <a:lnTo>
                    <a:pt x="252" y="11"/>
                  </a:lnTo>
                  <a:lnTo>
                    <a:pt x="260" y="11"/>
                  </a:lnTo>
                  <a:lnTo>
                    <a:pt x="266" y="11"/>
                  </a:lnTo>
                  <a:lnTo>
                    <a:pt x="268" y="11"/>
                  </a:lnTo>
                  <a:lnTo>
                    <a:pt x="271" y="11"/>
                  </a:lnTo>
                  <a:lnTo>
                    <a:pt x="268" y="11"/>
                  </a:lnTo>
                  <a:lnTo>
                    <a:pt x="260" y="13"/>
                  </a:lnTo>
                  <a:lnTo>
                    <a:pt x="252" y="13"/>
                  </a:lnTo>
                  <a:lnTo>
                    <a:pt x="249" y="17"/>
                  </a:lnTo>
                  <a:lnTo>
                    <a:pt x="241" y="17"/>
                  </a:lnTo>
                  <a:lnTo>
                    <a:pt x="233" y="21"/>
                  </a:lnTo>
                  <a:lnTo>
                    <a:pt x="224" y="23"/>
                  </a:lnTo>
                  <a:lnTo>
                    <a:pt x="216" y="24"/>
                  </a:lnTo>
                  <a:lnTo>
                    <a:pt x="207" y="26"/>
                  </a:lnTo>
                  <a:lnTo>
                    <a:pt x="197" y="30"/>
                  </a:lnTo>
                  <a:lnTo>
                    <a:pt x="188" y="32"/>
                  </a:lnTo>
                  <a:lnTo>
                    <a:pt x="178" y="34"/>
                  </a:lnTo>
                  <a:lnTo>
                    <a:pt x="167" y="36"/>
                  </a:lnTo>
                  <a:lnTo>
                    <a:pt x="159" y="40"/>
                  </a:lnTo>
                  <a:lnTo>
                    <a:pt x="148" y="40"/>
                  </a:lnTo>
                  <a:lnTo>
                    <a:pt x="138" y="40"/>
                  </a:lnTo>
                  <a:lnTo>
                    <a:pt x="129" y="42"/>
                  </a:lnTo>
                  <a:lnTo>
                    <a:pt x="121" y="43"/>
                  </a:lnTo>
                  <a:lnTo>
                    <a:pt x="110" y="43"/>
                  </a:lnTo>
                  <a:lnTo>
                    <a:pt x="102" y="43"/>
                  </a:lnTo>
                  <a:lnTo>
                    <a:pt x="95" y="43"/>
                  </a:lnTo>
                  <a:lnTo>
                    <a:pt x="87" y="45"/>
                  </a:lnTo>
                  <a:lnTo>
                    <a:pt x="77" y="43"/>
                  </a:lnTo>
                  <a:lnTo>
                    <a:pt x="70" y="43"/>
                  </a:lnTo>
                  <a:lnTo>
                    <a:pt x="62" y="43"/>
                  </a:lnTo>
                  <a:lnTo>
                    <a:pt x="57" y="43"/>
                  </a:lnTo>
                  <a:lnTo>
                    <a:pt x="43" y="42"/>
                  </a:lnTo>
                  <a:lnTo>
                    <a:pt x="32" y="40"/>
                  </a:lnTo>
                  <a:lnTo>
                    <a:pt x="22" y="32"/>
                  </a:lnTo>
                  <a:lnTo>
                    <a:pt x="15" y="26"/>
                  </a:lnTo>
                  <a:lnTo>
                    <a:pt x="9" y="21"/>
                  </a:lnTo>
                  <a:lnTo>
                    <a:pt x="5" y="15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0" name="Freeform 226"/>
            <p:cNvSpPr>
              <a:spLocks/>
            </p:cNvSpPr>
            <p:nvPr/>
          </p:nvSpPr>
          <p:spPr bwMode="auto">
            <a:xfrm>
              <a:off x="3444" y="3624"/>
              <a:ext cx="172" cy="35"/>
            </a:xfrm>
            <a:custGeom>
              <a:avLst/>
              <a:gdLst>
                <a:gd name="T0" fmla="*/ 55 w 344"/>
                <a:gd name="T1" fmla="*/ 2 h 70"/>
                <a:gd name="T2" fmla="*/ 74 w 344"/>
                <a:gd name="T3" fmla="*/ 8 h 70"/>
                <a:gd name="T4" fmla="*/ 86 w 344"/>
                <a:gd name="T5" fmla="*/ 11 h 70"/>
                <a:gd name="T6" fmla="*/ 105 w 344"/>
                <a:gd name="T7" fmla="*/ 15 h 70"/>
                <a:gd name="T8" fmla="*/ 126 w 344"/>
                <a:gd name="T9" fmla="*/ 21 h 70"/>
                <a:gd name="T10" fmla="*/ 137 w 344"/>
                <a:gd name="T11" fmla="*/ 23 h 70"/>
                <a:gd name="T12" fmla="*/ 152 w 344"/>
                <a:gd name="T13" fmla="*/ 27 h 70"/>
                <a:gd name="T14" fmla="*/ 166 w 344"/>
                <a:gd name="T15" fmla="*/ 27 h 70"/>
                <a:gd name="T16" fmla="*/ 179 w 344"/>
                <a:gd name="T17" fmla="*/ 29 h 70"/>
                <a:gd name="T18" fmla="*/ 196 w 344"/>
                <a:gd name="T19" fmla="*/ 29 h 70"/>
                <a:gd name="T20" fmla="*/ 213 w 344"/>
                <a:gd name="T21" fmla="*/ 30 h 70"/>
                <a:gd name="T22" fmla="*/ 228 w 344"/>
                <a:gd name="T23" fmla="*/ 30 h 70"/>
                <a:gd name="T24" fmla="*/ 244 w 344"/>
                <a:gd name="T25" fmla="*/ 32 h 70"/>
                <a:gd name="T26" fmla="*/ 259 w 344"/>
                <a:gd name="T27" fmla="*/ 34 h 70"/>
                <a:gd name="T28" fmla="*/ 274 w 344"/>
                <a:gd name="T29" fmla="*/ 34 h 70"/>
                <a:gd name="T30" fmla="*/ 301 w 344"/>
                <a:gd name="T31" fmla="*/ 36 h 70"/>
                <a:gd name="T32" fmla="*/ 323 w 344"/>
                <a:gd name="T33" fmla="*/ 38 h 70"/>
                <a:gd name="T34" fmla="*/ 337 w 344"/>
                <a:gd name="T35" fmla="*/ 38 h 70"/>
                <a:gd name="T36" fmla="*/ 344 w 344"/>
                <a:gd name="T37" fmla="*/ 38 h 70"/>
                <a:gd name="T38" fmla="*/ 329 w 344"/>
                <a:gd name="T39" fmla="*/ 42 h 70"/>
                <a:gd name="T40" fmla="*/ 312 w 344"/>
                <a:gd name="T41" fmla="*/ 44 h 70"/>
                <a:gd name="T42" fmla="*/ 293 w 344"/>
                <a:gd name="T43" fmla="*/ 49 h 70"/>
                <a:gd name="T44" fmla="*/ 270 w 344"/>
                <a:gd name="T45" fmla="*/ 53 h 70"/>
                <a:gd name="T46" fmla="*/ 247 w 344"/>
                <a:gd name="T47" fmla="*/ 57 h 70"/>
                <a:gd name="T48" fmla="*/ 223 w 344"/>
                <a:gd name="T49" fmla="*/ 61 h 70"/>
                <a:gd name="T50" fmla="*/ 202 w 344"/>
                <a:gd name="T51" fmla="*/ 67 h 70"/>
                <a:gd name="T52" fmla="*/ 179 w 344"/>
                <a:gd name="T53" fmla="*/ 68 h 70"/>
                <a:gd name="T54" fmla="*/ 158 w 344"/>
                <a:gd name="T55" fmla="*/ 68 h 70"/>
                <a:gd name="T56" fmla="*/ 135 w 344"/>
                <a:gd name="T57" fmla="*/ 68 h 70"/>
                <a:gd name="T58" fmla="*/ 116 w 344"/>
                <a:gd name="T59" fmla="*/ 70 h 70"/>
                <a:gd name="T60" fmla="*/ 97 w 344"/>
                <a:gd name="T61" fmla="*/ 68 h 70"/>
                <a:gd name="T62" fmla="*/ 80 w 344"/>
                <a:gd name="T63" fmla="*/ 67 h 70"/>
                <a:gd name="T64" fmla="*/ 65 w 344"/>
                <a:gd name="T65" fmla="*/ 63 h 70"/>
                <a:gd name="T66" fmla="*/ 55 w 344"/>
                <a:gd name="T67" fmla="*/ 59 h 70"/>
                <a:gd name="T68" fmla="*/ 33 w 344"/>
                <a:gd name="T69" fmla="*/ 46 h 70"/>
                <a:gd name="T70" fmla="*/ 15 w 344"/>
                <a:gd name="T71" fmla="*/ 34 h 70"/>
                <a:gd name="T72" fmla="*/ 2 w 344"/>
                <a:gd name="T73" fmla="*/ 25 h 70"/>
                <a:gd name="T74" fmla="*/ 52 w 344"/>
                <a:gd name="T7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4" h="70">
                  <a:moveTo>
                    <a:pt x="52" y="0"/>
                  </a:moveTo>
                  <a:lnTo>
                    <a:pt x="55" y="2"/>
                  </a:lnTo>
                  <a:lnTo>
                    <a:pt x="63" y="4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6" y="11"/>
                  </a:lnTo>
                  <a:lnTo>
                    <a:pt x="93" y="13"/>
                  </a:lnTo>
                  <a:lnTo>
                    <a:pt x="105" y="15"/>
                  </a:lnTo>
                  <a:lnTo>
                    <a:pt x="114" y="17"/>
                  </a:lnTo>
                  <a:lnTo>
                    <a:pt x="126" y="21"/>
                  </a:lnTo>
                  <a:lnTo>
                    <a:pt x="131" y="21"/>
                  </a:lnTo>
                  <a:lnTo>
                    <a:pt x="137" y="23"/>
                  </a:lnTo>
                  <a:lnTo>
                    <a:pt x="145" y="23"/>
                  </a:lnTo>
                  <a:lnTo>
                    <a:pt x="152" y="27"/>
                  </a:lnTo>
                  <a:lnTo>
                    <a:pt x="158" y="27"/>
                  </a:lnTo>
                  <a:lnTo>
                    <a:pt x="166" y="27"/>
                  </a:lnTo>
                  <a:lnTo>
                    <a:pt x="173" y="27"/>
                  </a:lnTo>
                  <a:lnTo>
                    <a:pt x="179" y="29"/>
                  </a:lnTo>
                  <a:lnTo>
                    <a:pt x="187" y="29"/>
                  </a:lnTo>
                  <a:lnTo>
                    <a:pt x="196" y="29"/>
                  </a:lnTo>
                  <a:lnTo>
                    <a:pt x="204" y="30"/>
                  </a:lnTo>
                  <a:lnTo>
                    <a:pt x="213" y="30"/>
                  </a:lnTo>
                  <a:lnTo>
                    <a:pt x="221" y="30"/>
                  </a:lnTo>
                  <a:lnTo>
                    <a:pt x="228" y="30"/>
                  </a:lnTo>
                  <a:lnTo>
                    <a:pt x="236" y="30"/>
                  </a:lnTo>
                  <a:lnTo>
                    <a:pt x="244" y="32"/>
                  </a:lnTo>
                  <a:lnTo>
                    <a:pt x="251" y="32"/>
                  </a:lnTo>
                  <a:lnTo>
                    <a:pt x="259" y="34"/>
                  </a:lnTo>
                  <a:lnTo>
                    <a:pt x="266" y="34"/>
                  </a:lnTo>
                  <a:lnTo>
                    <a:pt x="274" y="34"/>
                  </a:lnTo>
                  <a:lnTo>
                    <a:pt x="287" y="34"/>
                  </a:lnTo>
                  <a:lnTo>
                    <a:pt x="301" y="36"/>
                  </a:lnTo>
                  <a:lnTo>
                    <a:pt x="312" y="36"/>
                  </a:lnTo>
                  <a:lnTo>
                    <a:pt x="323" y="38"/>
                  </a:lnTo>
                  <a:lnTo>
                    <a:pt x="331" y="38"/>
                  </a:lnTo>
                  <a:lnTo>
                    <a:pt x="337" y="38"/>
                  </a:lnTo>
                  <a:lnTo>
                    <a:pt x="341" y="38"/>
                  </a:lnTo>
                  <a:lnTo>
                    <a:pt x="344" y="38"/>
                  </a:lnTo>
                  <a:lnTo>
                    <a:pt x="339" y="38"/>
                  </a:lnTo>
                  <a:lnTo>
                    <a:pt x="329" y="42"/>
                  </a:lnTo>
                  <a:lnTo>
                    <a:pt x="320" y="42"/>
                  </a:lnTo>
                  <a:lnTo>
                    <a:pt x="312" y="44"/>
                  </a:lnTo>
                  <a:lnTo>
                    <a:pt x="303" y="46"/>
                  </a:lnTo>
                  <a:lnTo>
                    <a:pt x="293" y="49"/>
                  </a:lnTo>
                  <a:lnTo>
                    <a:pt x="282" y="49"/>
                  </a:lnTo>
                  <a:lnTo>
                    <a:pt x="270" y="53"/>
                  </a:lnTo>
                  <a:lnTo>
                    <a:pt x="259" y="55"/>
                  </a:lnTo>
                  <a:lnTo>
                    <a:pt x="247" y="57"/>
                  </a:lnTo>
                  <a:lnTo>
                    <a:pt x="234" y="59"/>
                  </a:lnTo>
                  <a:lnTo>
                    <a:pt x="223" y="61"/>
                  </a:lnTo>
                  <a:lnTo>
                    <a:pt x="211" y="65"/>
                  </a:lnTo>
                  <a:lnTo>
                    <a:pt x="202" y="67"/>
                  </a:lnTo>
                  <a:lnTo>
                    <a:pt x="190" y="67"/>
                  </a:lnTo>
                  <a:lnTo>
                    <a:pt x="179" y="68"/>
                  </a:lnTo>
                  <a:lnTo>
                    <a:pt x="168" y="68"/>
                  </a:lnTo>
                  <a:lnTo>
                    <a:pt x="158" y="68"/>
                  </a:lnTo>
                  <a:lnTo>
                    <a:pt x="147" y="68"/>
                  </a:lnTo>
                  <a:lnTo>
                    <a:pt x="135" y="68"/>
                  </a:lnTo>
                  <a:lnTo>
                    <a:pt x="126" y="68"/>
                  </a:lnTo>
                  <a:lnTo>
                    <a:pt x="116" y="70"/>
                  </a:lnTo>
                  <a:lnTo>
                    <a:pt x="105" y="68"/>
                  </a:lnTo>
                  <a:lnTo>
                    <a:pt x="97" y="68"/>
                  </a:lnTo>
                  <a:lnTo>
                    <a:pt x="88" y="67"/>
                  </a:lnTo>
                  <a:lnTo>
                    <a:pt x="80" y="67"/>
                  </a:lnTo>
                  <a:lnTo>
                    <a:pt x="73" y="65"/>
                  </a:lnTo>
                  <a:lnTo>
                    <a:pt x="65" y="63"/>
                  </a:lnTo>
                  <a:lnTo>
                    <a:pt x="59" y="61"/>
                  </a:lnTo>
                  <a:lnTo>
                    <a:pt x="55" y="59"/>
                  </a:lnTo>
                  <a:lnTo>
                    <a:pt x="44" y="53"/>
                  </a:lnTo>
                  <a:lnTo>
                    <a:pt x="33" y="46"/>
                  </a:lnTo>
                  <a:lnTo>
                    <a:pt x="23" y="40"/>
                  </a:lnTo>
                  <a:lnTo>
                    <a:pt x="15" y="34"/>
                  </a:lnTo>
                  <a:lnTo>
                    <a:pt x="8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1" name="Freeform 227"/>
            <p:cNvSpPr>
              <a:spLocks/>
            </p:cNvSpPr>
            <p:nvPr/>
          </p:nvSpPr>
          <p:spPr bwMode="auto">
            <a:xfrm>
              <a:off x="3412" y="3660"/>
              <a:ext cx="217" cy="29"/>
            </a:xfrm>
            <a:custGeom>
              <a:avLst/>
              <a:gdLst>
                <a:gd name="T0" fmla="*/ 38 w 433"/>
                <a:gd name="T1" fmla="*/ 0 h 57"/>
                <a:gd name="T2" fmla="*/ 49 w 433"/>
                <a:gd name="T3" fmla="*/ 2 h 57"/>
                <a:gd name="T4" fmla="*/ 64 w 433"/>
                <a:gd name="T5" fmla="*/ 6 h 57"/>
                <a:gd name="T6" fmla="*/ 81 w 433"/>
                <a:gd name="T7" fmla="*/ 8 h 57"/>
                <a:gd name="T8" fmla="*/ 100 w 433"/>
                <a:gd name="T9" fmla="*/ 12 h 57"/>
                <a:gd name="T10" fmla="*/ 114 w 433"/>
                <a:gd name="T11" fmla="*/ 14 h 57"/>
                <a:gd name="T12" fmla="*/ 127 w 433"/>
                <a:gd name="T13" fmla="*/ 15 h 57"/>
                <a:gd name="T14" fmla="*/ 142 w 433"/>
                <a:gd name="T15" fmla="*/ 15 h 57"/>
                <a:gd name="T16" fmla="*/ 159 w 433"/>
                <a:gd name="T17" fmla="*/ 17 h 57"/>
                <a:gd name="T18" fmla="*/ 178 w 433"/>
                <a:gd name="T19" fmla="*/ 19 h 57"/>
                <a:gd name="T20" fmla="*/ 197 w 433"/>
                <a:gd name="T21" fmla="*/ 21 h 57"/>
                <a:gd name="T22" fmla="*/ 216 w 433"/>
                <a:gd name="T23" fmla="*/ 21 h 57"/>
                <a:gd name="T24" fmla="*/ 237 w 433"/>
                <a:gd name="T25" fmla="*/ 23 h 57"/>
                <a:gd name="T26" fmla="*/ 258 w 433"/>
                <a:gd name="T27" fmla="*/ 23 h 57"/>
                <a:gd name="T28" fmla="*/ 279 w 433"/>
                <a:gd name="T29" fmla="*/ 23 h 57"/>
                <a:gd name="T30" fmla="*/ 300 w 433"/>
                <a:gd name="T31" fmla="*/ 23 h 57"/>
                <a:gd name="T32" fmla="*/ 319 w 433"/>
                <a:gd name="T33" fmla="*/ 25 h 57"/>
                <a:gd name="T34" fmla="*/ 338 w 433"/>
                <a:gd name="T35" fmla="*/ 27 h 57"/>
                <a:gd name="T36" fmla="*/ 357 w 433"/>
                <a:gd name="T37" fmla="*/ 27 h 57"/>
                <a:gd name="T38" fmla="*/ 372 w 433"/>
                <a:gd name="T39" fmla="*/ 27 h 57"/>
                <a:gd name="T40" fmla="*/ 387 w 433"/>
                <a:gd name="T41" fmla="*/ 27 h 57"/>
                <a:gd name="T42" fmla="*/ 401 w 433"/>
                <a:gd name="T43" fmla="*/ 27 h 57"/>
                <a:gd name="T44" fmla="*/ 418 w 433"/>
                <a:gd name="T45" fmla="*/ 29 h 57"/>
                <a:gd name="T46" fmla="*/ 431 w 433"/>
                <a:gd name="T47" fmla="*/ 29 h 57"/>
                <a:gd name="T48" fmla="*/ 431 w 433"/>
                <a:gd name="T49" fmla="*/ 31 h 57"/>
                <a:gd name="T50" fmla="*/ 420 w 433"/>
                <a:gd name="T51" fmla="*/ 31 h 57"/>
                <a:gd name="T52" fmla="*/ 399 w 433"/>
                <a:gd name="T53" fmla="*/ 34 h 57"/>
                <a:gd name="T54" fmla="*/ 378 w 433"/>
                <a:gd name="T55" fmla="*/ 38 h 57"/>
                <a:gd name="T56" fmla="*/ 363 w 433"/>
                <a:gd name="T57" fmla="*/ 42 h 57"/>
                <a:gd name="T58" fmla="*/ 346 w 433"/>
                <a:gd name="T59" fmla="*/ 44 h 57"/>
                <a:gd name="T60" fmla="*/ 327 w 433"/>
                <a:gd name="T61" fmla="*/ 46 h 57"/>
                <a:gd name="T62" fmla="*/ 308 w 433"/>
                <a:gd name="T63" fmla="*/ 50 h 57"/>
                <a:gd name="T64" fmla="*/ 287 w 433"/>
                <a:gd name="T65" fmla="*/ 52 h 57"/>
                <a:gd name="T66" fmla="*/ 266 w 433"/>
                <a:gd name="T67" fmla="*/ 53 h 57"/>
                <a:gd name="T68" fmla="*/ 245 w 433"/>
                <a:gd name="T69" fmla="*/ 53 h 57"/>
                <a:gd name="T70" fmla="*/ 224 w 433"/>
                <a:gd name="T71" fmla="*/ 55 h 57"/>
                <a:gd name="T72" fmla="*/ 203 w 433"/>
                <a:gd name="T73" fmla="*/ 57 h 57"/>
                <a:gd name="T74" fmla="*/ 182 w 433"/>
                <a:gd name="T75" fmla="*/ 57 h 57"/>
                <a:gd name="T76" fmla="*/ 159 w 433"/>
                <a:gd name="T77" fmla="*/ 55 h 57"/>
                <a:gd name="T78" fmla="*/ 138 w 433"/>
                <a:gd name="T79" fmla="*/ 53 h 57"/>
                <a:gd name="T80" fmla="*/ 119 w 433"/>
                <a:gd name="T81" fmla="*/ 53 h 57"/>
                <a:gd name="T82" fmla="*/ 102 w 433"/>
                <a:gd name="T83" fmla="*/ 50 h 57"/>
                <a:gd name="T84" fmla="*/ 87 w 433"/>
                <a:gd name="T85" fmla="*/ 48 h 57"/>
                <a:gd name="T86" fmla="*/ 72 w 433"/>
                <a:gd name="T87" fmla="*/ 46 h 57"/>
                <a:gd name="T88" fmla="*/ 57 w 433"/>
                <a:gd name="T89" fmla="*/ 42 h 57"/>
                <a:gd name="T90" fmla="*/ 40 w 433"/>
                <a:gd name="T91" fmla="*/ 38 h 57"/>
                <a:gd name="T92" fmla="*/ 19 w 433"/>
                <a:gd name="T93" fmla="*/ 34 h 57"/>
                <a:gd name="T94" fmla="*/ 3 w 433"/>
                <a:gd name="T95" fmla="*/ 27 h 57"/>
                <a:gd name="T96" fmla="*/ 36 w 433"/>
                <a:gd name="T9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3" h="57">
                  <a:moveTo>
                    <a:pt x="36" y="0"/>
                  </a:moveTo>
                  <a:lnTo>
                    <a:pt x="38" y="0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7" y="4"/>
                  </a:lnTo>
                  <a:lnTo>
                    <a:pt x="64" y="6"/>
                  </a:lnTo>
                  <a:lnTo>
                    <a:pt x="74" y="8"/>
                  </a:lnTo>
                  <a:lnTo>
                    <a:pt x="81" y="8"/>
                  </a:lnTo>
                  <a:lnTo>
                    <a:pt x="93" y="12"/>
                  </a:lnTo>
                  <a:lnTo>
                    <a:pt x="100" y="12"/>
                  </a:lnTo>
                  <a:lnTo>
                    <a:pt x="106" y="12"/>
                  </a:lnTo>
                  <a:lnTo>
                    <a:pt x="114" y="14"/>
                  </a:lnTo>
                  <a:lnTo>
                    <a:pt x="121" y="15"/>
                  </a:lnTo>
                  <a:lnTo>
                    <a:pt x="127" y="15"/>
                  </a:lnTo>
                  <a:lnTo>
                    <a:pt x="135" y="15"/>
                  </a:lnTo>
                  <a:lnTo>
                    <a:pt x="142" y="15"/>
                  </a:lnTo>
                  <a:lnTo>
                    <a:pt x="152" y="17"/>
                  </a:lnTo>
                  <a:lnTo>
                    <a:pt x="159" y="17"/>
                  </a:lnTo>
                  <a:lnTo>
                    <a:pt x="169" y="19"/>
                  </a:lnTo>
                  <a:lnTo>
                    <a:pt x="178" y="19"/>
                  </a:lnTo>
                  <a:lnTo>
                    <a:pt x="188" y="21"/>
                  </a:lnTo>
                  <a:lnTo>
                    <a:pt x="197" y="21"/>
                  </a:lnTo>
                  <a:lnTo>
                    <a:pt x="207" y="21"/>
                  </a:lnTo>
                  <a:lnTo>
                    <a:pt x="216" y="21"/>
                  </a:lnTo>
                  <a:lnTo>
                    <a:pt x="228" y="23"/>
                  </a:lnTo>
                  <a:lnTo>
                    <a:pt x="237" y="23"/>
                  </a:lnTo>
                  <a:lnTo>
                    <a:pt x="247" y="23"/>
                  </a:lnTo>
                  <a:lnTo>
                    <a:pt x="258" y="23"/>
                  </a:lnTo>
                  <a:lnTo>
                    <a:pt x="270" y="23"/>
                  </a:lnTo>
                  <a:lnTo>
                    <a:pt x="279" y="23"/>
                  </a:lnTo>
                  <a:lnTo>
                    <a:pt x="289" y="23"/>
                  </a:lnTo>
                  <a:lnTo>
                    <a:pt x="300" y="23"/>
                  </a:lnTo>
                  <a:lnTo>
                    <a:pt x="310" y="25"/>
                  </a:lnTo>
                  <a:lnTo>
                    <a:pt x="319" y="25"/>
                  </a:lnTo>
                  <a:lnTo>
                    <a:pt x="329" y="27"/>
                  </a:lnTo>
                  <a:lnTo>
                    <a:pt x="338" y="27"/>
                  </a:lnTo>
                  <a:lnTo>
                    <a:pt x="349" y="27"/>
                  </a:lnTo>
                  <a:lnTo>
                    <a:pt x="357" y="27"/>
                  </a:lnTo>
                  <a:lnTo>
                    <a:pt x="365" y="27"/>
                  </a:lnTo>
                  <a:lnTo>
                    <a:pt x="372" y="27"/>
                  </a:lnTo>
                  <a:lnTo>
                    <a:pt x="382" y="27"/>
                  </a:lnTo>
                  <a:lnTo>
                    <a:pt x="387" y="27"/>
                  </a:lnTo>
                  <a:lnTo>
                    <a:pt x="395" y="27"/>
                  </a:lnTo>
                  <a:lnTo>
                    <a:pt x="401" y="27"/>
                  </a:lnTo>
                  <a:lnTo>
                    <a:pt x="408" y="29"/>
                  </a:lnTo>
                  <a:lnTo>
                    <a:pt x="418" y="29"/>
                  </a:lnTo>
                  <a:lnTo>
                    <a:pt x="427" y="29"/>
                  </a:lnTo>
                  <a:lnTo>
                    <a:pt x="431" y="29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7" y="31"/>
                  </a:lnTo>
                  <a:lnTo>
                    <a:pt x="420" y="31"/>
                  </a:lnTo>
                  <a:lnTo>
                    <a:pt x="410" y="34"/>
                  </a:lnTo>
                  <a:lnTo>
                    <a:pt x="399" y="34"/>
                  </a:lnTo>
                  <a:lnTo>
                    <a:pt x="387" y="38"/>
                  </a:lnTo>
                  <a:lnTo>
                    <a:pt x="378" y="38"/>
                  </a:lnTo>
                  <a:lnTo>
                    <a:pt x="370" y="40"/>
                  </a:lnTo>
                  <a:lnTo>
                    <a:pt x="363" y="42"/>
                  </a:lnTo>
                  <a:lnTo>
                    <a:pt x="355" y="44"/>
                  </a:lnTo>
                  <a:lnTo>
                    <a:pt x="346" y="44"/>
                  </a:lnTo>
                  <a:lnTo>
                    <a:pt x="336" y="46"/>
                  </a:lnTo>
                  <a:lnTo>
                    <a:pt x="327" y="46"/>
                  </a:lnTo>
                  <a:lnTo>
                    <a:pt x="319" y="48"/>
                  </a:lnTo>
                  <a:lnTo>
                    <a:pt x="308" y="50"/>
                  </a:lnTo>
                  <a:lnTo>
                    <a:pt x="298" y="50"/>
                  </a:lnTo>
                  <a:lnTo>
                    <a:pt x="287" y="52"/>
                  </a:lnTo>
                  <a:lnTo>
                    <a:pt x="277" y="53"/>
                  </a:lnTo>
                  <a:lnTo>
                    <a:pt x="266" y="53"/>
                  </a:lnTo>
                  <a:lnTo>
                    <a:pt x="256" y="53"/>
                  </a:lnTo>
                  <a:lnTo>
                    <a:pt x="245" y="53"/>
                  </a:lnTo>
                  <a:lnTo>
                    <a:pt x="235" y="55"/>
                  </a:lnTo>
                  <a:lnTo>
                    <a:pt x="224" y="55"/>
                  </a:lnTo>
                  <a:lnTo>
                    <a:pt x="214" y="57"/>
                  </a:lnTo>
                  <a:lnTo>
                    <a:pt x="203" y="57"/>
                  </a:lnTo>
                  <a:lnTo>
                    <a:pt x="194" y="57"/>
                  </a:lnTo>
                  <a:lnTo>
                    <a:pt x="182" y="57"/>
                  </a:lnTo>
                  <a:lnTo>
                    <a:pt x="171" y="57"/>
                  </a:lnTo>
                  <a:lnTo>
                    <a:pt x="159" y="55"/>
                  </a:lnTo>
                  <a:lnTo>
                    <a:pt x="150" y="55"/>
                  </a:lnTo>
                  <a:lnTo>
                    <a:pt x="138" y="53"/>
                  </a:lnTo>
                  <a:lnTo>
                    <a:pt x="131" y="53"/>
                  </a:lnTo>
                  <a:lnTo>
                    <a:pt x="119" y="53"/>
                  </a:lnTo>
                  <a:lnTo>
                    <a:pt x="112" y="53"/>
                  </a:lnTo>
                  <a:lnTo>
                    <a:pt x="102" y="50"/>
                  </a:lnTo>
                  <a:lnTo>
                    <a:pt x="93" y="50"/>
                  </a:lnTo>
                  <a:lnTo>
                    <a:pt x="87" y="48"/>
                  </a:lnTo>
                  <a:lnTo>
                    <a:pt x="79" y="48"/>
                  </a:lnTo>
                  <a:lnTo>
                    <a:pt x="72" y="46"/>
                  </a:lnTo>
                  <a:lnTo>
                    <a:pt x="64" y="46"/>
                  </a:lnTo>
                  <a:lnTo>
                    <a:pt x="57" y="42"/>
                  </a:lnTo>
                  <a:lnTo>
                    <a:pt x="53" y="42"/>
                  </a:lnTo>
                  <a:lnTo>
                    <a:pt x="40" y="38"/>
                  </a:lnTo>
                  <a:lnTo>
                    <a:pt x="30" y="36"/>
                  </a:lnTo>
                  <a:lnTo>
                    <a:pt x="19" y="34"/>
                  </a:lnTo>
                  <a:lnTo>
                    <a:pt x="13" y="31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2" name="Freeform 228"/>
            <p:cNvSpPr>
              <a:spLocks/>
            </p:cNvSpPr>
            <p:nvPr/>
          </p:nvSpPr>
          <p:spPr bwMode="auto">
            <a:xfrm>
              <a:off x="3506" y="3601"/>
              <a:ext cx="45" cy="17"/>
            </a:xfrm>
            <a:custGeom>
              <a:avLst/>
              <a:gdLst>
                <a:gd name="T0" fmla="*/ 42 w 89"/>
                <a:gd name="T1" fmla="*/ 0 h 35"/>
                <a:gd name="T2" fmla="*/ 0 w 89"/>
                <a:gd name="T3" fmla="*/ 0 h 35"/>
                <a:gd name="T4" fmla="*/ 55 w 89"/>
                <a:gd name="T5" fmla="*/ 35 h 35"/>
                <a:gd name="T6" fmla="*/ 89 w 89"/>
                <a:gd name="T7" fmla="*/ 0 h 35"/>
                <a:gd name="T8" fmla="*/ 42 w 89"/>
                <a:gd name="T9" fmla="*/ 0 h 35"/>
                <a:gd name="T10" fmla="*/ 42 w 8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5">
                  <a:moveTo>
                    <a:pt x="42" y="0"/>
                  </a:moveTo>
                  <a:lnTo>
                    <a:pt x="0" y="0"/>
                  </a:lnTo>
                  <a:lnTo>
                    <a:pt x="55" y="35"/>
                  </a:lnTo>
                  <a:lnTo>
                    <a:pt x="89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3" name="Freeform 229"/>
            <p:cNvSpPr>
              <a:spLocks/>
            </p:cNvSpPr>
            <p:nvPr/>
          </p:nvSpPr>
          <p:spPr bwMode="auto">
            <a:xfrm>
              <a:off x="3481" y="3632"/>
              <a:ext cx="48" cy="25"/>
            </a:xfrm>
            <a:custGeom>
              <a:avLst/>
              <a:gdLst>
                <a:gd name="T0" fmla="*/ 95 w 95"/>
                <a:gd name="T1" fmla="*/ 6 h 52"/>
                <a:gd name="T2" fmla="*/ 56 w 95"/>
                <a:gd name="T3" fmla="*/ 52 h 52"/>
                <a:gd name="T4" fmla="*/ 0 w 95"/>
                <a:gd name="T5" fmla="*/ 0 h 52"/>
                <a:gd name="T6" fmla="*/ 95 w 95"/>
                <a:gd name="T7" fmla="*/ 6 h 52"/>
                <a:gd name="T8" fmla="*/ 95 w 95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52">
                  <a:moveTo>
                    <a:pt x="95" y="6"/>
                  </a:moveTo>
                  <a:lnTo>
                    <a:pt x="56" y="52"/>
                  </a:lnTo>
                  <a:lnTo>
                    <a:pt x="0" y="0"/>
                  </a:lnTo>
                  <a:lnTo>
                    <a:pt x="95" y="6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4" name="Freeform 230"/>
            <p:cNvSpPr>
              <a:spLocks/>
            </p:cNvSpPr>
            <p:nvPr/>
          </p:nvSpPr>
          <p:spPr bwMode="auto">
            <a:xfrm>
              <a:off x="3470" y="3669"/>
              <a:ext cx="35" cy="16"/>
            </a:xfrm>
            <a:custGeom>
              <a:avLst/>
              <a:gdLst>
                <a:gd name="T0" fmla="*/ 70 w 70"/>
                <a:gd name="T1" fmla="*/ 0 h 33"/>
                <a:gd name="T2" fmla="*/ 49 w 70"/>
                <a:gd name="T3" fmla="*/ 33 h 33"/>
                <a:gd name="T4" fmla="*/ 0 w 70"/>
                <a:gd name="T5" fmla="*/ 0 h 33"/>
                <a:gd name="T6" fmla="*/ 70 w 70"/>
                <a:gd name="T7" fmla="*/ 0 h 33"/>
                <a:gd name="T8" fmla="*/ 70 w 7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70" y="0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5" name="Freeform 231"/>
            <p:cNvSpPr>
              <a:spLocks/>
            </p:cNvSpPr>
            <p:nvPr/>
          </p:nvSpPr>
          <p:spPr bwMode="auto">
            <a:xfrm>
              <a:off x="3602" y="3609"/>
              <a:ext cx="70" cy="18"/>
            </a:xfrm>
            <a:custGeom>
              <a:avLst/>
              <a:gdLst>
                <a:gd name="T0" fmla="*/ 0 w 141"/>
                <a:gd name="T1" fmla="*/ 30 h 36"/>
                <a:gd name="T2" fmla="*/ 99 w 141"/>
                <a:gd name="T3" fmla="*/ 0 h 36"/>
                <a:gd name="T4" fmla="*/ 139 w 141"/>
                <a:gd name="T5" fmla="*/ 0 h 36"/>
                <a:gd name="T6" fmla="*/ 141 w 141"/>
                <a:gd name="T7" fmla="*/ 28 h 36"/>
                <a:gd name="T8" fmla="*/ 87 w 141"/>
                <a:gd name="T9" fmla="*/ 36 h 36"/>
                <a:gd name="T10" fmla="*/ 0 w 141"/>
                <a:gd name="T11" fmla="*/ 30 h 36"/>
                <a:gd name="T12" fmla="*/ 0 w 1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36">
                  <a:moveTo>
                    <a:pt x="0" y="30"/>
                  </a:moveTo>
                  <a:lnTo>
                    <a:pt x="99" y="0"/>
                  </a:lnTo>
                  <a:lnTo>
                    <a:pt x="139" y="0"/>
                  </a:lnTo>
                  <a:lnTo>
                    <a:pt x="141" y="28"/>
                  </a:lnTo>
                  <a:lnTo>
                    <a:pt x="87" y="36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4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6" name="Freeform 232"/>
            <p:cNvSpPr>
              <a:spLocks/>
            </p:cNvSpPr>
            <p:nvPr/>
          </p:nvSpPr>
          <p:spPr bwMode="auto">
            <a:xfrm>
              <a:off x="3551" y="3643"/>
              <a:ext cx="154" cy="26"/>
            </a:xfrm>
            <a:custGeom>
              <a:avLst/>
              <a:gdLst>
                <a:gd name="T0" fmla="*/ 0 w 308"/>
                <a:gd name="T1" fmla="*/ 44 h 51"/>
                <a:gd name="T2" fmla="*/ 211 w 308"/>
                <a:gd name="T3" fmla="*/ 4 h 51"/>
                <a:gd name="T4" fmla="*/ 282 w 308"/>
                <a:gd name="T5" fmla="*/ 0 h 51"/>
                <a:gd name="T6" fmla="*/ 308 w 308"/>
                <a:gd name="T7" fmla="*/ 29 h 51"/>
                <a:gd name="T8" fmla="*/ 251 w 308"/>
                <a:gd name="T9" fmla="*/ 44 h 51"/>
                <a:gd name="T10" fmla="*/ 110 w 308"/>
                <a:gd name="T11" fmla="*/ 51 h 51"/>
                <a:gd name="T12" fmla="*/ 0 w 308"/>
                <a:gd name="T13" fmla="*/ 44 h 51"/>
                <a:gd name="T14" fmla="*/ 0 w 308"/>
                <a:gd name="T1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51">
                  <a:moveTo>
                    <a:pt x="0" y="44"/>
                  </a:moveTo>
                  <a:lnTo>
                    <a:pt x="211" y="4"/>
                  </a:lnTo>
                  <a:lnTo>
                    <a:pt x="282" y="0"/>
                  </a:lnTo>
                  <a:lnTo>
                    <a:pt x="308" y="29"/>
                  </a:lnTo>
                  <a:lnTo>
                    <a:pt x="251" y="44"/>
                  </a:lnTo>
                  <a:lnTo>
                    <a:pt x="110" y="51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7" name="Freeform 233"/>
            <p:cNvSpPr>
              <a:spLocks/>
            </p:cNvSpPr>
            <p:nvPr/>
          </p:nvSpPr>
          <p:spPr bwMode="auto">
            <a:xfrm>
              <a:off x="3562" y="3671"/>
              <a:ext cx="165" cy="24"/>
            </a:xfrm>
            <a:custGeom>
              <a:avLst/>
              <a:gdLst>
                <a:gd name="T0" fmla="*/ 0 w 331"/>
                <a:gd name="T1" fmla="*/ 50 h 50"/>
                <a:gd name="T2" fmla="*/ 211 w 331"/>
                <a:gd name="T3" fmla="*/ 13 h 50"/>
                <a:gd name="T4" fmla="*/ 304 w 331"/>
                <a:gd name="T5" fmla="*/ 0 h 50"/>
                <a:gd name="T6" fmla="*/ 331 w 331"/>
                <a:gd name="T7" fmla="*/ 21 h 50"/>
                <a:gd name="T8" fmla="*/ 300 w 331"/>
                <a:gd name="T9" fmla="*/ 44 h 50"/>
                <a:gd name="T10" fmla="*/ 173 w 331"/>
                <a:gd name="T11" fmla="*/ 50 h 50"/>
                <a:gd name="T12" fmla="*/ 0 w 331"/>
                <a:gd name="T13" fmla="*/ 50 h 50"/>
                <a:gd name="T14" fmla="*/ 0 w 331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1" h="50">
                  <a:moveTo>
                    <a:pt x="0" y="50"/>
                  </a:moveTo>
                  <a:lnTo>
                    <a:pt x="211" y="13"/>
                  </a:lnTo>
                  <a:lnTo>
                    <a:pt x="304" y="0"/>
                  </a:lnTo>
                  <a:lnTo>
                    <a:pt x="331" y="21"/>
                  </a:lnTo>
                  <a:lnTo>
                    <a:pt x="300" y="44"/>
                  </a:lnTo>
                  <a:lnTo>
                    <a:pt x="173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F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8" name="Freeform 234"/>
            <p:cNvSpPr>
              <a:spLocks/>
            </p:cNvSpPr>
            <p:nvPr/>
          </p:nvSpPr>
          <p:spPr bwMode="auto">
            <a:xfrm>
              <a:off x="3654" y="3691"/>
              <a:ext cx="158" cy="59"/>
            </a:xfrm>
            <a:custGeom>
              <a:avLst/>
              <a:gdLst>
                <a:gd name="T0" fmla="*/ 31 w 316"/>
                <a:gd name="T1" fmla="*/ 0 h 120"/>
                <a:gd name="T2" fmla="*/ 54 w 316"/>
                <a:gd name="T3" fmla="*/ 34 h 120"/>
                <a:gd name="T4" fmla="*/ 63 w 316"/>
                <a:gd name="T5" fmla="*/ 40 h 120"/>
                <a:gd name="T6" fmla="*/ 78 w 316"/>
                <a:gd name="T7" fmla="*/ 48 h 120"/>
                <a:gd name="T8" fmla="*/ 95 w 316"/>
                <a:gd name="T9" fmla="*/ 55 h 120"/>
                <a:gd name="T10" fmla="*/ 116 w 316"/>
                <a:gd name="T11" fmla="*/ 63 h 120"/>
                <a:gd name="T12" fmla="*/ 139 w 316"/>
                <a:gd name="T13" fmla="*/ 68 h 120"/>
                <a:gd name="T14" fmla="*/ 162 w 316"/>
                <a:gd name="T15" fmla="*/ 74 h 120"/>
                <a:gd name="T16" fmla="*/ 185 w 316"/>
                <a:gd name="T17" fmla="*/ 80 h 120"/>
                <a:gd name="T18" fmla="*/ 208 w 316"/>
                <a:gd name="T19" fmla="*/ 82 h 120"/>
                <a:gd name="T20" fmla="*/ 232 w 316"/>
                <a:gd name="T21" fmla="*/ 84 h 120"/>
                <a:gd name="T22" fmla="*/ 255 w 316"/>
                <a:gd name="T23" fmla="*/ 86 h 120"/>
                <a:gd name="T24" fmla="*/ 276 w 316"/>
                <a:gd name="T25" fmla="*/ 86 h 120"/>
                <a:gd name="T26" fmla="*/ 293 w 316"/>
                <a:gd name="T27" fmla="*/ 86 h 120"/>
                <a:gd name="T28" fmla="*/ 312 w 316"/>
                <a:gd name="T29" fmla="*/ 86 h 120"/>
                <a:gd name="T30" fmla="*/ 316 w 316"/>
                <a:gd name="T31" fmla="*/ 120 h 120"/>
                <a:gd name="T32" fmla="*/ 310 w 316"/>
                <a:gd name="T33" fmla="*/ 118 h 120"/>
                <a:gd name="T34" fmla="*/ 297 w 316"/>
                <a:gd name="T35" fmla="*/ 118 h 120"/>
                <a:gd name="T36" fmla="*/ 278 w 316"/>
                <a:gd name="T37" fmla="*/ 118 h 120"/>
                <a:gd name="T38" fmla="*/ 253 w 316"/>
                <a:gd name="T39" fmla="*/ 118 h 120"/>
                <a:gd name="T40" fmla="*/ 240 w 316"/>
                <a:gd name="T41" fmla="*/ 116 h 120"/>
                <a:gd name="T42" fmla="*/ 225 w 316"/>
                <a:gd name="T43" fmla="*/ 114 h 120"/>
                <a:gd name="T44" fmla="*/ 211 w 316"/>
                <a:gd name="T45" fmla="*/ 112 h 120"/>
                <a:gd name="T46" fmla="*/ 196 w 316"/>
                <a:gd name="T47" fmla="*/ 112 h 120"/>
                <a:gd name="T48" fmla="*/ 181 w 316"/>
                <a:gd name="T49" fmla="*/ 108 h 120"/>
                <a:gd name="T50" fmla="*/ 166 w 316"/>
                <a:gd name="T51" fmla="*/ 106 h 120"/>
                <a:gd name="T52" fmla="*/ 139 w 316"/>
                <a:gd name="T53" fmla="*/ 101 h 120"/>
                <a:gd name="T54" fmla="*/ 124 w 316"/>
                <a:gd name="T55" fmla="*/ 97 h 120"/>
                <a:gd name="T56" fmla="*/ 113 w 316"/>
                <a:gd name="T57" fmla="*/ 93 h 120"/>
                <a:gd name="T58" fmla="*/ 90 w 316"/>
                <a:gd name="T59" fmla="*/ 86 h 120"/>
                <a:gd name="T60" fmla="*/ 69 w 316"/>
                <a:gd name="T61" fmla="*/ 74 h 120"/>
                <a:gd name="T62" fmla="*/ 54 w 316"/>
                <a:gd name="T63" fmla="*/ 67 h 120"/>
                <a:gd name="T64" fmla="*/ 38 w 316"/>
                <a:gd name="T65" fmla="*/ 57 h 120"/>
                <a:gd name="T66" fmla="*/ 31 w 316"/>
                <a:gd name="T67" fmla="*/ 51 h 120"/>
                <a:gd name="T68" fmla="*/ 23 w 316"/>
                <a:gd name="T69" fmla="*/ 46 h 120"/>
                <a:gd name="T70" fmla="*/ 0 w 316"/>
                <a:gd name="T71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6" h="120">
                  <a:moveTo>
                    <a:pt x="0" y="8"/>
                  </a:moveTo>
                  <a:lnTo>
                    <a:pt x="31" y="0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71" y="44"/>
                  </a:lnTo>
                  <a:lnTo>
                    <a:pt x="78" y="48"/>
                  </a:lnTo>
                  <a:lnTo>
                    <a:pt x="88" y="51"/>
                  </a:lnTo>
                  <a:lnTo>
                    <a:pt x="95" y="55"/>
                  </a:lnTo>
                  <a:lnTo>
                    <a:pt x="105" y="59"/>
                  </a:lnTo>
                  <a:lnTo>
                    <a:pt x="116" y="63"/>
                  </a:lnTo>
                  <a:lnTo>
                    <a:pt x="128" y="67"/>
                  </a:lnTo>
                  <a:lnTo>
                    <a:pt x="139" y="68"/>
                  </a:lnTo>
                  <a:lnTo>
                    <a:pt x="151" y="72"/>
                  </a:lnTo>
                  <a:lnTo>
                    <a:pt x="162" y="74"/>
                  </a:lnTo>
                  <a:lnTo>
                    <a:pt x="173" y="78"/>
                  </a:lnTo>
                  <a:lnTo>
                    <a:pt x="185" y="80"/>
                  </a:lnTo>
                  <a:lnTo>
                    <a:pt x="196" y="82"/>
                  </a:lnTo>
                  <a:lnTo>
                    <a:pt x="208" y="82"/>
                  </a:lnTo>
                  <a:lnTo>
                    <a:pt x="221" y="84"/>
                  </a:lnTo>
                  <a:lnTo>
                    <a:pt x="232" y="84"/>
                  </a:lnTo>
                  <a:lnTo>
                    <a:pt x="244" y="86"/>
                  </a:lnTo>
                  <a:lnTo>
                    <a:pt x="255" y="86"/>
                  </a:lnTo>
                  <a:lnTo>
                    <a:pt x="267" y="86"/>
                  </a:lnTo>
                  <a:lnTo>
                    <a:pt x="276" y="86"/>
                  </a:lnTo>
                  <a:lnTo>
                    <a:pt x="286" y="86"/>
                  </a:lnTo>
                  <a:lnTo>
                    <a:pt x="293" y="86"/>
                  </a:lnTo>
                  <a:lnTo>
                    <a:pt x="301" y="86"/>
                  </a:lnTo>
                  <a:lnTo>
                    <a:pt x="312" y="86"/>
                  </a:lnTo>
                  <a:lnTo>
                    <a:pt x="316" y="87"/>
                  </a:lnTo>
                  <a:lnTo>
                    <a:pt x="316" y="120"/>
                  </a:lnTo>
                  <a:lnTo>
                    <a:pt x="312" y="118"/>
                  </a:lnTo>
                  <a:lnTo>
                    <a:pt x="310" y="118"/>
                  </a:lnTo>
                  <a:lnTo>
                    <a:pt x="305" y="118"/>
                  </a:lnTo>
                  <a:lnTo>
                    <a:pt x="297" y="118"/>
                  </a:lnTo>
                  <a:lnTo>
                    <a:pt x="287" y="118"/>
                  </a:lnTo>
                  <a:lnTo>
                    <a:pt x="278" y="118"/>
                  </a:lnTo>
                  <a:lnTo>
                    <a:pt x="265" y="118"/>
                  </a:lnTo>
                  <a:lnTo>
                    <a:pt x="253" y="118"/>
                  </a:lnTo>
                  <a:lnTo>
                    <a:pt x="246" y="116"/>
                  </a:lnTo>
                  <a:lnTo>
                    <a:pt x="240" y="116"/>
                  </a:lnTo>
                  <a:lnTo>
                    <a:pt x="232" y="114"/>
                  </a:lnTo>
                  <a:lnTo>
                    <a:pt x="225" y="114"/>
                  </a:lnTo>
                  <a:lnTo>
                    <a:pt x="217" y="112"/>
                  </a:lnTo>
                  <a:lnTo>
                    <a:pt x="211" y="112"/>
                  </a:lnTo>
                  <a:lnTo>
                    <a:pt x="204" y="112"/>
                  </a:lnTo>
                  <a:lnTo>
                    <a:pt x="196" y="112"/>
                  </a:lnTo>
                  <a:lnTo>
                    <a:pt x="189" y="110"/>
                  </a:lnTo>
                  <a:lnTo>
                    <a:pt x="181" y="108"/>
                  </a:lnTo>
                  <a:lnTo>
                    <a:pt x="173" y="108"/>
                  </a:lnTo>
                  <a:lnTo>
                    <a:pt x="166" y="106"/>
                  </a:lnTo>
                  <a:lnTo>
                    <a:pt x="152" y="105"/>
                  </a:lnTo>
                  <a:lnTo>
                    <a:pt x="139" y="101"/>
                  </a:lnTo>
                  <a:lnTo>
                    <a:pt x="132" y="99"/>
                  </a:lnTo>
                  <a:lnTo>
                    <a:pt x="124" y="97"/>
                  </a:lnTo>
                  <a:lnTo>
                    <a:pt x="118" y="93"/>
                  </a:lnTo>
                  <a:lnTo>
                    <a:pt x="113" y="93"/>
                  </a:lnTo>
                  <a:lnTo>
                    <a:pt x="99" y="89"/>
                  </a:lnTo>
                  <a:lnTo>
                    <a:pt x="90" y="86"/>
                  </a:lnTo>
                  <a:lnTo>
                    <a:pt x="78" y="80"/>
                  </a:lnTo>
                  <a:lnTo>
                    <a:pt x="69" y="74"/>
                  </a:lnTo>
                  <a:lnTo>
                    <a:pt x="61" y="70"/>
                  </a:lnTo>
                  <a:lnTo>
                    <a:pt x="54" y="67"/>
                  </a:lnTo>
                  <a:lnTo>
                    <a:pt x="46" y="61"/>
                  </a:lnTo>
                  <a:lnTo>
                    <a:pt x="38" y="57"/>
                  </a:lnTo>
                  <a:lnTo>
                    <a:pt x="35" y="53"/>
                  </a:lnTo>
                  <a:lnTo>
                    <a:pt x="31" y="51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9" name="Freeform 235"/>
            <p:cNvSpPr>
              <a:spLocks/>
            </p:cNvSpPr>
            <p:nvPr/>
          </p:nvSpPr>
          <p:spPr bwMode="auto">
            <a:xfrm>
              <a:off x="3650" y="3682"/>
              <a:ext cx="26" cy="21"/>
            </a:xfrm>
            <a:custGeom>
              <a:avLst/>
              <a:gdLst>
                <a:gd name="T0" fmla="*/ 15 w 51"/>
                <a:gd name="T1" fmla="*/ 42 h 42"/>
                <a:gd name="T2" fmla="*/ 0 w 51"/>
                <a:gd name="T3" fmla="*/ 32 h 42"/>
                <a:gd name="T4" fmla="*/ 4 w 51"/>
                <a:gd name="T5" fmla="*/ 9 h 42"/>
                <a:gd name="T6" fmla="*/ 23 w 51"/>
                <a:gd name="T7" fmla="*/ 0 h 42"/>
                <a:gd name="T8" fmla="*/ 40 w 51"/>
                <a:gd name="T9" fmla="*/ 2 h 42"/>
                <a:gd name="T10" fmla="*/ 51 w 51"/>
                <a:gd name="T11" fmla="*/ 21 h 42"/>
                <a:gd name="T12" fmla="*/ 51 w 51"/>
                <a:gd name="T13" fmla="*/ 38 h 42"/>
                <a:gd name="T14" fmla="*/ 15 w 51"/>
                <a:gd name="T15" fmla="*/ 42 h 42"/>
                <a:gd name="T16" fmla="*/ 15 w 51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2">
                  <a:moveTo>
                    <a:pt x="15" y="42"/>
                  </a:moveTo>
                  <a:lnTo>
                    <a:pt x="0" y="32"/>
                  </a:lnTo>
                  <a:lnTo>
                    <a:pt x="4" y="9"/>
                  </a:lnTo>
                  <a:lnTo>
                    <a:pt x="23" y="0"/>
                  </a:lnTo>
                  <a:lnTo>
                    <a:pt x="40" y="2"/>
                  </a:lnTo>
                  <a:lnTo>
                    <a:pt x="51" y="21"/>
                  </a:lnTo>
                  <a:lnTo>
                    <a:pt x="51" y="38"/>
                  </a:lnTo>
                  <a:lnTo>
                    <a:pt x="15" y="42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0" name="Freeform 236"/>
            <p:cNvSpPr>
              <a:spLocks/>
            </p:cNvSpPr>
            <p:nvPr/>
          </p:nvSpPr>
          <p:spPr bwMode="auto">
            <a:xfrm>
              <a:off x="3670" y="3710"/>
              <a:ext cx="142" cy="35"/>
            </a:xfrm>
            <a:custGeom>
              <a:avLst/>
              <a:gdLst>
                <a:gd name="T0" fmla="*/ 21 w 283"/>
                <a:gd name="T1" fmla="*/ 0 h 70"/>
                <a:gd name="T2" fmla="*/ 23 w 283"/>
                <a:gd name="T3" fmla="*/ 0 h 70"/>
                <a:gd name="T4" fmla="*/ 30 w 283"/>
                <a:gd name="T5" fmla="*/ 6 h 70"/>
                <a:gd name="T6" fmla="*/ 34 w 283"/>
                <a:gd name="T7" fmla="*/ 6 h 70"/>
                <a:gd name="T8" fmla="*/ 42 w 283"/>
                <a:gd name="T9" fmla="*/ 10 h 70"/>
                <a:gd name="T10" fmla="*/ 49 w 283"/>
                <a:gd name="T11" fmla="*/ 13 h 70"/>
                <a:gd name="T12" fmla="*/ 57 w 283"/>
                <a:gd name="T13" fmla="*/ 17 h 70"/>
                <a:gd name="T14" fmla="*/ 64 w 283"/>
                <a:gd name="T15" fmla="*/ 21 h 70"/>
                <a:gd name="T16" fmla="*/ 76 w 283"/>
                <a:gd name="T17" fmla="*/ 25 h 70"/>
                <a:gd name="T18" fmla="*/ 85 w 283"/>
                <a:gd name="T19" fmla="*/ 29 h 70"/>
                <a:gd name="T20" fmla="*/ 97 w 283"/>
                <a:gd name="T21" fmla="*/ 32 h 70"/>
                <a:gd name="T22" fmla="*/ 108 w 283"/>
                <a:gd name="T23" fmla="*/ 36 h 70"/>
                <a:gd name="T24" fmla="*/ 119 w 283"/>
                <a:gd name="T25" fmla="*/ 40 h 70"/>
                <a:gd name="T26" fmla="*/ 133 w 283"/>
                <a:gd name="T27" fmla="*/ 42 h 70"/>
                <a:gd name="T28" fmla="*/ 144 w 283"/>
                <a:gd name="T29" fmla="*/ 46 h 70"/>
                <a:gd name="T30" fmla="*/ 156 w 283"/>
                <a:gd name="T31" fmla="*/ 48 h 70"/>
                <a:gd name="T32" fmla="*/ 169 w 283"/>
                <a:gd name="T33" fmla="*/ 48 h 70"/>
                <a:gd name="T34" fmla="*/ 180 w 283"/>
                <a:gd name="T35" fmla="*/ 49 h 70"/>
                <a:gd name="T36" fmla="*/ 192 w 283"/>
                <a:gd name="T37" fmla="*/ 51 h 70"/>
                <a:gd name="T38" fmla="*/ 203 w 283"/>
                <a:gd name="T39" fmla="*/ 51 h 70"/>
                <a:gd name="T40" fmla="*/ 215 w 283"/>
                <a:gd name="T41" fmla="*/ 51 h 70"/>
                <a:gd name="T42" fmla="*/ 226 w 283"/>
                <a:gd name="T43" fmla="*/ 51 h 70"/>
                <a:gd name="T44" fmla="*/ 237 w 283"/>
                <a:gd name="T45" fmla="*/ 53 h 70"/>
                <a:gd name="T46" fmla="*/ 245 w 283"/>
                <a:gd name="T47" fmla="*/ 53 h 70"/>
                <a:gd name="T48" fmla="*/ 254 w 283"/>
                <a:gd name="T49" fmla="*/ 53 h 70"/>
                <a:gd name="T50" fmla="*/ 262 w 283"/>
                <a:gd name="T51" fmla="*/ 53 h 70"/>
                <a:gd name="T52" fmla="*/ 270 w 283"/>
                <a:gd name="T53" fmla="*/ 53 h 70"/>
                <a:gd name="T54" fmla="*/ 279 w 283"/>
                <a:gd name="T55" fmla="*/ 53 h 70"/>
                <a:gd name="T56" fmla="*/ 283 w 283"/>
                <a:gd name="T57" fmla="*/ 55 h 70"/>
                <a:gd name="T58" fmla="*/ 283 w 283"/>
                <a:gd name="T59" fmla="*/ 70 h 70"/>
                <a:gd name="T60" fmla="*/ 277 w 283"/>
                <a:gd name="T61" fmla="*/ 68 h 70"/>
                <a:gd name="T62" fmla="*/ 268 w 283"/>
                <a:gd name="T63" fmla="*/ 68 h 70"/>
                <a:gd name="T64" fmla="*/ 258 w 283"/>
                <a:gd name="T65" fmla="*/ 67 h 70"/>
                <a:gd name="T66" fmla="*/ 249 w 283"/>
                <a:gd name="T67" fmla="*/ 67 h 70"/>
                <a:gd name="T68" fmla="*/ 239 w 283"/>
                <a:gd name="T69" fmla="*/ 67 h 70"/>
                <a:gd name="T70" fmla="*/ 230 w 283"/>
                <a:gd name="T71" fmla="*/ 67 h 70"/>
                <a:gd name="T72" fmla="*/ 216 w 283"/>
                <a:gd name="T73" fmla="*/ 67 h 70"/>
                <a:gd name="T74" fmla="*/ 203 w 283"/>
                <a:gd name="T75" fmla="*/ 65 h 70"/>
                <a:gd name="T76" fmla="*/ 192 w 283"/>
                <a:gd name="T77" fmla="*/ 63 h 70"/>
                <a:gd name="T78" fmla="*/ 178 w 283"/>
                <a:gd name="T79" fmla="*/ 63 h 70"/>
                <a:gd name="T80" fmla="*/ 165 w 283"/>
                <a:gd name="T81" fmla="*/ 61 h 70"/>
                <a:gd name="T82" fmla="*/ 154 w 283"/>
                <a:gd name="T83" fmla="*/ 59 h 70"/>
                <a:gd name="T84" fmla="*/ 140 w 283"/>
                <a:gd name="T85" fmla="*/ 59 h 70"/>
                <a:gd name="T86" fmla="*/ 129 w 283"/>
                <a:gd name="T87" fmla="*/ 57 h 70"/>
                <a:gd name="T88" fmla="*/ 121 w 283"/>
                <a:gd name="T89" fmla="*/ 55 h 70"/>
                <a:gd name="T90" fmla="*/ 114 w 283"/>
                <a:gd name="T91" fmla="*/ 51 h 70"/>
                <a:gd name="T92" fmla="*/ 104 w 283"/>
                <a:gd name="T93" fmla="*/ 49 h 70"/>
                <a:gd name="T94" fmla="*/ 95 w 283"/>
                <a:gd name="T95" fmla="*/ 48 h 70"/>
                <a:gd name="T96" fmla="*/ 85 w 283"/>
                <a:gd name="T97" fmla="*/ 44 h 70"/>
                <a:gd name="T98" fmla="*/ 76 w 283"/>
                <a:gd name="T99" fmla="*/ 40 h 70"/>
                <a:gd name="T100" fmla="*/ 64 w 283"/>
                <a:gd name="T101" fmla="*/ 36 h 70"/>
                <a:gd name="T102" fmla="*/ 57 w 283"/>
                <a:gd name="T103" fmla="*/ 32 h 70"/>
                <a:gd name="T104" fmla="*/ 45 w 283"/>
                <a:gd name="T105" fmla="*/ 27 h 70"/>
                <a:gd name="T106" fmla="*/ 36 w 283"/>
                <a:gd name="T107" fmla="*/ 21 h 70"/>
                <a:gd name="T108" fmla="*/ 28 w 283"/>
                <a:gd name="T109" fmla="*/ 17 h 70"/>
                <a:gd name="T110" fmla="*/ 21 w 283"/>
                <a:gd name="T111" fmla="*/ 13 h 70"/>
                <a:gd name="T112" fmla="*/ 13 w 283"/>
                <a:gd name="T113" fmla="*/ 10 h 70"/>
                <a:gd name="T114" fmla="*/ 5 w 283"/>
                <a:gd name="T115" fmla="*/ 6 h 70"/>
                <a:gd name="T116" fmla="*/ 2 w 283"/>
                <a:gd name="T117" fmla="*/ 2 h 70"/>
                <a:gd name="T118" fmla="*/ 0 w 283"/>
                <a:gd name="T119" fmla="*/ 0 h 70"/>
                <a:gd name="T120" fmla="*/ 21 w 283"/>
                <a:gd name="T121" fmla="*/ 0 h 70"/>
                <a:gd name="T122" fmla="*/ 21 w 283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70">
                  <a:moveTo>
                    <a:pt x="21" y="0"/>
                  </a:moveTo>
                  <a:lnTo>
                    <a:pt x="23" y="0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42" y="10"/>
                  </a:lnTo>
                  <a:lnTo>
                    <a:pt x="49" y="13"/>
                  </a:lnTo>
                  <a:lnTo>
                    <a:pt x="57" y="17"/>
                  </a:lnTo>
                  <a:lnTo>
                    <a:pt x="64" y="21"/>
                  </a:lnTo>
                  <a:lnTo>
                    <a:pt x="76" y="25"/>
                  </a:lnTo>
                  <a:lnTo>
                    <a:pt x="85" y="29"/>
                  </a:lnTo>
                  <a:lnTo>
                    <a:pt x="97" y="32"/>
                  </a:lnTo>
                  <a:lnTo>
                    <a:pt x="108" y="36"/>
                  </a:lnTo>
                  <a:lnTo>
                    <a:pt x="119" y="40"/>
                  </a:lnTo>
                  <a:lnTo>
                    <a:pt x="133" y="42"/>
                  </a:lnTo>
                  <a:lnTo>
                    <a:pt x="144" y="46"/>
                  </a:lnTo>
                  <a:lnTo>
                    <a:pt x="156" y="48"/>
                  </a:lnTo>
                  <a:lnTo>
                    <a:pt x="169" y="48"/>
                  </a:lnTo>
                  <a:lnTo>
                    <a:pt x="180" y="49"/>
                  </a:lnTo>
                  <a:lnTo>
                    <a:pt x="192" y="51"/>
                  </a:lnTo>
                  <a:lnTo>
                    <a:pt x="203" y="51"/>
                  </a:lnTo>
                  <a:lnTo>
                    <a:pt x="215" y="51"/>
                  </a:lnTo>
                  <a:lnTo>
                    <a:pt x="226" y="51"/>
                  </a:lnTo>
                  <a:lnTo>
                    <a:pt x="237" y="53"/>
                  </a:lnTo>
                  <a:lnTo>
                    <a:pt x="245" y="53"/>
                  </a:lnTo>
                  <a:lnTo>
                    <a:pt x="254" y="53"/>
                  </a:lnTo>
                  <a:lnTo>
                    <a:pt x="262" y="53"/>
                  </a:lnTo>
                  <a:lnTo>
                    <a:pt x="270" y="53"/>
                  </a:lnTo>
                  <a:lnTo>
                    <a:pt x="279" y="53"/>
                  </a:lnTo>
                  <a:lnTo>
                    <a:pt x="283" y="55"/>
                  </a:lnTo>
                  <a:lnTo>
                    <a:pt x="283" y="70"/>
                  </a:lnTo>
                  <a:lnTo>
                    <a:pt x="277" y="68"/>
                  </a:lnTo>
                  <a:lnTo>
                    <a:pt x="268" y="68"/>
                  </a:lnTo>
                  <a:lnTo>
                    <a:pt x="258" y="67"/>
                  </a:lnTo>
                  <a:lnTo>
                    <a:pt x="249" y="67"/>
                  </a:lnTo>
                  <a:lnTo>
                    <a:pt x="239" y="67"/>
                  </a:lnTo>
                  <a:lnTo>
                    <a:pt x="230" y="67"/>
                  </a:lnTo>
                  <a:lnTo>
                    <a:pt x="216" y="67"/>
                  </a:lnTo>
                  <a:lnTo>
                    <a:pt x="203" y="65"/>
                  </a:lnTo>
                  <a:lnTo>
                    <a:pt x="192" y="63"/>
                  </a:lnTo>
                  <a:lnTo>
                    <a:pt x="178" y="63"/>
                  </a:lnTo>
                  <a:lnTo>
                    <a:pt x="165" y="61"/>
                  </a:lnTo>
                  <a:lnTo>
                    <a:pt x="154" y="59"/>
                  </a:lnTo>
                  <a:lnTo>
                    <a:pt x="140" y="59"/>
                  </a:lnTo>
                  <a:lnTo>
                    <a:pt x="129" y="57"/>
                  </a:lnTo>
                  <a:lnTo>
                    <a:pt x="121" y="55"/>
                  </a:lnTo>
                  <a:lnTo>
                    <a:pt x="114" y="51"/>
                  </a:lnTo>
                  <a:lnTo>
                    <a:pt x="104" y="49"/>
                  </a:lnTo>
                  <a:lnTo>
                    <a:pt x="95" y="48"/>
                  </a:lnTo>
                  <a:lnTo>
                    <a:pt x="85" y="44"/>
                  </a:lnTo>
                  <a:lnTo>
                    <a:pt x="76" y="40"/>
                  </a:lnTo>
                  <a:lnTo>
                    <a:pt x="64" y="36"/>
                  </a:lnTo>
                  <a:lnTo>
                    <a:pt x="57" y="32"/>
                  </a:lnTo>
                  <a:lnTo>
                    <a:pt x="45" y="27"/>
                  </a:lnTo>
                  <a:lnTo>
                    <a:pt x="36" y="21"/>
                  </a:lnTo>
                  <a:lnTo>
                    <a:pt x="28" y="17"/>
                  </a:lnTo>
                  <a:lnTo>
                    <a:pt x="21" y="13"/>
                  </a:lnTo>
                  <a:lnTo>
                    <a:pt x="13" y="1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8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1" name="Freeform 237"/>
            <p:cNvSpPr>
              <a:spLocks/>
            </p:cNvSpPr>
            <p:nvPr/>
          </p:nvSpPr>
          <p:spPr bwMode="auto">
            <a:xfrm>
              <a:off x="3596" y="2946"/>
              <a:ext cx="82" cy="33"/>
            </a:xfrm>
            <a:custGeom>
              <a:avLst/>
              <a:gdLst>
                <a:gd name="T0" fmla="*/ 0 w 164"/>
                <a:gd name="T1" fmla="*/ 32 h 65"/>
                <a:gd name="T2" fmla="*/ 21 w 164"/>
                <a:gd name="T3" fmla="*/ 53 h 65"/>
                <a:gd name="T4" fmla="*/ 21 w 164"/>
                <a:gd name="T5" fmla="*/ 51 h 65"/>
                <a:gd name="T6" fmla="*/ 27 w 164"/>
                <a:gd name="T7" fmla="*/ 51 h 65"/>
                <a:gd name="T8" fmla="*/ 29 w 164"/>
                <a:gd name="T9" fmla="*/ 47 h 65"/>
                <a:gd name="T10" fmla="*/ 37 w 164"/>
                <a:gd name="T11" fmla="*/ 46 h 65"/>
                <a:gd name="T12" fmla="*/ 44 w 164"/>
                <a:gd name="T13" fmla="*/ 42 h 65"/>
                <a:gd name="T14" fmla="*/ 56 w 164"/>
                <a:gd name="T15" fmla="*/ 40 h 65"/>
                <a:gd name="T16" fmla="*/ 67 w 164"/>
                <a:gd name="T17" fmla="*/ 40 h 65"/>
                <a:gd name="T18" fmla="*/ 80 w 164"/>
                <a:gd name="T19" fmla="*/ 40 h 65"/>
                <a:gd name="T20" fmla="*/ 86 w 164"/>
                <a:gd name="T21" fmla="*/ 40 h 65"/>
                <a:gd name="T22" fmla="*/ 94 w 164"/>
                <a:gd name="T23" fmla="*/ 40 h 65"/>
                <a:gd name="T24" fmla="*/ 101 w 164"/>
                <a:gd name="T25" fmla="*/ 42 h 65"/>
                <a:gd name="T26" fmla="*/ 109 w 164"/>
                <a:gd name="T27" fmla="*/ 44 h 65"/>
                <a:gd name="T28" fmla="*/ 115 w 164"/>
                <a:gd name="T29" fmla="*/ 44 h 65"/>
                <a:gd name="T30" fmla="*/ 120 w 164"/>
                <a:gd name="T31" fmla="*/ 47 h 65"/>
                <a:gd name="T32" fmla="*/ 128 w 164"/>
                <a:gd name="T33" fmla="*/ 49 h 65"/>
                <a:gd name="T34" fmla="*/ 135 w 164"/>
                <a:gd name="T35" fmla="*/ 51 h 65"/>
                <a:gd name="T36" fmla="*/ 145 w 164"/>
                <a:gd name="T37" fmla="*/ 55 h 65"/>
                <a:gd name="T38" fmla="*/ 154 w 164"/>
                <a:gd name="T39" fmla="*/ 59 h 65"/>
                <a:gd name="T40" fmla="*/ 162 w 164"/>
                <a:gd name="T41" fmla="*/ 63 h 65"/>
                <a:gd name="T42" fmla="*/ 164 w 164"/>
                <a:gd name="T43" fmla="*/ 65 h 65"/>
                <a:gd name="T44" fmla="*/ 162 w 164"/>
                <a:gd name="T45" fmla="*/ 63 h 65"/>
                <a:gd name="T46" fmla="*/ 154 w 164"/>
                <a:gd name="T47" fmla="*/ 55 h 65"/>
                <a:gd name="T48" fmla="*/ 147 w 164"/>
                <a:gd name="T49" fmla="*/ 46 h 65"/>
                <a:gd name="T50" fmla="*/ 135 w 164"/>
                <a:gd name="T51" fmla="*/ 36 h 65"/>
                <a:gd name="T52" fmla="*/ 128 w 164"/>
                <a:gd name="T53" fmla="*/ 30 h 65"/>
                <a:gd name="T54" fmla="*/ 122 w 164"/>
                <a:gd name="T55" fmla="*/ 25 h 65"/>
                <a:gd name="T56" fmla="*/ 115 w 164"/>
                <a:gd name="T57" fmla="*/ 19 h 65"/>
                <a:gd name="T58" fmla="*/ 109 w 164"/>
                <a:gd name="T59" fmla="*/ 15 h 65"/>
                <a:gd name="T60" fmla="*/ 99 w 164"/>
                <a:gd name="T61" fmla="*/ 9 h 65"/>
                <a:gd name="T62" fmla="*/ 92 w 164"/>
                <a:gd name="T63" fmla="*/ 6 h 65"/>
                <a:gd name="T64" fmla="*/ 84 w 164"/>
                <a:gd name="T65" fmla="*/ 2 h 65"/>
                <a:gd name="T66" fmla="*/ 76 w 164"/>
                <a:gd name="T67" fmla="*/ 2 h 65"/>
                <a:gd name="T68" fmla="*/ 69 w 164"/>
                <a:gd name="T69" fmla="*/ 0 h 65"/>
                <a:gd name="T70" fmla="*/ 61 w 164"/>
                <a:gd name="T71" fmla="*/ 0 h 65"/>
                <a:gd name="T72" fmla="*/ 54 w 164"/>
                <a:gd name="T73" fmla="*/ 0 h 65"/>
                <a:gd name="T74" fmla="*/ 46 w 164"/>
                <a:gd name="T75" fmla="*/ 2 h 65"/>
                <a:gd name="T76" fmla="*/ 33 w 164"/>
                <a:gd name="T77" fmla="*/ 6 h 65"/>
                <a:gd name="T78" fmla="*/ 21 w 164"/>
                <a:gd name="T79" fmla="*/ 13 h 65"/>
                <a:gd name="T80" fmla="*/ 12 w 164"/>
                <a:gd name="T81" fmla="*/ 19 h 65"/>
                <a:gd name="T82" fmla="*/ 4 w 164"/>
                <a:gd name="T83" fmla="*/ 26 h 65"/>
                <a:gd name="T84" fmla="*/ 0 w 164"/>
                <a:gd name="T85" fmla="*/ 30 h 65"/>
                <a:gd name="T86" fmla="*/ 0 w 164"/>
                <a:gd name="T87" fmla="*/ 32 h 65"/>
                <a:gd name="T88" fmla="*/ 0 w 164"/>
                <a:gd name="T8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4" h="65">
                  <a:moveTo>
                    <a:pt x="0" y="32"/>
                  </a:moveTo>
                  <a:lnTo>
                    <a:pt x="21" y="53"/>
                  </a:lnTo>
                  <a:lnTo>
                    <a:pt x="21" y="51"/>
                  </a:lnTo>
                  <a:lnTo>
                    <a:pt x="27" y="51"/>
                  </a:lnTo>
                  <a:lnTo>
                    <a:pt x="29" y="47"/>
                  </a:lnTo>
                  <a:lnTo>
                    <a:pt x="37" y="46"/>
                  </a:lnTo>
                  <a:lnTo>
                    <a:pt x="44" y="42"/>
                  </a:lnTo>
                  <a:lnTo>
                    <a:pt x="56" y="40"/>
                  </a:lnTo>
                  <a:lnTo>
                    <a:pt x="67" y="40"/>
                  </a:lnTo>
                  <a:lnTo>
                    <a:pt x="80" y="40"/>
                  </a:lnTo>
                  <a:lnTo>
                    <a:pt x="86" y="40"/>
                  </a:lnTo>
                  <a:lnTo>
                    <a:pt x="94" y="40"/>
                  </a:lnTo>
                  <a:lnTo>
                    <a:pt x="101" y="42"/>
                  </a:lnTo>
                  <a:lnTo>
                    <a:pt x="109" y="44"/>
                  </a:lnTo>
                  <a:lnTo>
                    <a:pt x="115" y="44"/>
                  </a:lnTo>
                  <a:lnTo>
                    <a:pt x="120" y="47"/>
                  </a:lnTo>
                  <a:lnTo>
                    <a:pt x="128" y="49"/>
                  </a:lnTo>
                  <a:lnTo>
                    <a:pt x="135" y="51"/>
                  </a:lnTo>
                  <a:lnTo>
                    <a:pt x="145" y="55"/>
                  </a:lnTo>
                  <a:lnTo>
                    <a:pt x="154" y="59"/>
                  </a:lnTo>
                  <a:lnTo>
                    <a:pt x="162" y="63"/>
                  </a:lnTo>
                  <a:lnTo>
                    <a:pt x="164" y="65"/>
                  </a:lnTo>
                  <a:lnTo>
                    <a:pt x="162" y="63"/>
                  </a:lnTo>
                  <a:lnTo>
                    <a:pt x="154" y="55"/>
                  </a:lnTo>
                  <a:lnTo>
                    <a:pt x="147" y="46"/>
                  </a:lnTo>
                  <a:lnTo>
                    <a:pt x="135" y="36"/>
                  </a:lnTo>
                  <a:lnTo>
                    <a:pt x="128" y="30"/>
                  </a:lnTo>
                  <a:lnTo>
                    <a:pt x="122" y="25"/>
                  </a:lnTo>
                  <a:lnTo>
                    <a:pt x="115" y="19"/>
                  </a:lnTo>
                  <a:lnTo>
                    <a:pt x="109" y="15"/>
                  </a:lnTo>
                  <a:lnTo>
                    <a:pt x="99" y="9"/>
                  </a:lnTo>
                  <a:lnTo>
                    <a:pt x="92" y="6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6" y="2"/>
                  </a:lnTo>
                  <a:lnTo>
                    <a:pt x="33" y="6"/>
                  </a:lnTo>
                  <a:lnTo>
                    <a:pt x="21" y="13"/>
                  </a:lnTo>
                  <a:lnTo>
                    <a:pt x="12" y="19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06875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5562600" cy="2847975"/>
          </a:xfrm>
          <a:prstGeom prst="rect">
            <a:avLst/>
          </a:prstGeom>
          <a:solidFill>
            <a:srgbClr val="31619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</a:t>
            </a:r>
            <a:r>
              <a:rPr lang="en-US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business entity concept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limits the economic data in the accounting system to data related directly to the activities of the business.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819400" y="3376613"/>
            <a:ext cx="4800600" cy="284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</a:t>
            </a:r>
            <a:r>
              <a:rPr lang="en-US" sz="3600" b="1" i="1">
                <a:latin typeface="Times New Roman" pitchFamily="18" charset="0"/>
              </a:rPr>
              <a:t>cost concept</a:t>
            </a:r>
            <a:r>
              <a:rPr lang="en-US" sz="3600">
                <a:latin typeface="Times New Roman" pitchFamily="18" charset="0"/>
              </a:rPr>
              <a:t> is the basis for entering the </a:t>
            </a:r>
            <a:r>
              <a:rPr lang="en-US" sz="3600" u="sng">
                <a:latin typeface="Times New Roman" pitchFamily="18" charset="0"/>
              </a:rPr>
              <a:t>exchange price</a:t>
            </a:r>
            <a:r>
              <a:rPr lang="en-US" sz="3600">
                <a:latin typeface="Times New Roman" pitchFamily="18" charset="0"/>
              </a:rPr>
              <a:t>, or cost of an acquisition in the accounting records.</a:t>
            </a:r>
          </a:p>
        </p:txBody>
      </p:sp>
      <p:sp>
        <p:nvSpPr>
          <p:cNvPr id="17613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2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 autoUpdateAnimBg="0"/>
      <p:bldP spid="1761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90600" y="1036638"/>
            <a:ext cx="5410200" cy="22987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</a:t>
            </a:r>
            <a:r>
              <a:rPr lang="en-US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objectivity concept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requires that the accounting records and reports be based upon objective evidence.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2743200" y="3352800"/>
            <a:ext cx="4267200" cy="2298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The </a:t>
            </a:r>
            <a:r>
              <a:rPr lang="en-US" sz="3600" b="1" i="1">
                <a:latin typeface="Times New Roman" pitchFamily="18" charset="0"/>
              </a:rPr>
              <a:t>unit-of-measure concept</a:t>
            </a:r>
            <a:r>
              <a:rPr lang="en-US" sz="3600">
                <a:latin typeface="Times New Roman" pitchFamily="18" charset="0"/>
              </a:rPr>
              <a:t> requires that economic data be recorded in dollars.</a:t>
            </a:r>
          </a:p>
        </p:txBody>
      </p:sp>
      <p:sp>
        <p:nvSpPr>
          <p:cNvPr id="177157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 autoUpdateAnimBg="0"/>
      <p:bldP spid="1771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6705600" cy="711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Accounting Equation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Assets = Liabilities + Owner’s Equity</a:t>
            </a: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1676400" y="2819400"/>
            <a:ext cx="9906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762000" y="3581400"/>
            <a:ext cx="2895600" cy="13827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DE1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resources owned by a business</a:t>
            </a:r>
          </a:p>
        </p:txBody>
      </p:sp>
      <p:sp>
        <p:nvSpPr>
          <p:cNvPr id="178184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5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6705600" cy="711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Accounting Equation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Assets = Liabilities + Owner’s Equity</a:t>
            </a:r>
          </a:p>
        </p:txBody>
      </p:sp>
      <p:sp>
        <p:nvSpPr>
          <p:cNvPr id="179204" name="AutoShape 4"/>
          <p:cNvSpPr>
            <a:spLocks noChangeArrowheads="1"/>
          </p:cNvSpPr>
          <p:nvPr/>
        </p:nvSpPr>
        <p:spPr bwMode="auto">
          <a:xfrm>
            <a:off x="3276600" y="2819400"/>
            <a:ext cx="9906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362200" y="3581400"/>
            <a:ext cx="2895600" cy="18097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DE1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rights of the creditors, which represent debts of the business</a:t>
            </a:r>
          </a:p>
        </p:txBody>
      </p:sp>
      <p:sp>
        <p:nvSpPr>
          <p:cNvPr id="179207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6705600" cy="7112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Accounting Equation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Assets = Liabilities + Owner’s Equity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5943600" y="2819400"/>
            <a:ext cx="9906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029200" y="3581400"/>
            <a:ext cx="2895600" cy="9556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DE1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rights of the owners</a:t>
            </a:r>
          </a:p>
        </p:txBody>
      </p:sp>
      <p:sp>
        <p:nvSpPr>
          <p:cNvPr id="180231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657600" y="9906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924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Introduction to Accounting and Business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876300" y="5318126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 dirty="0">
                <a:solidFill>
                  <a:srgbClr val="010000"/>
                </a:solidFill>
              </a:rPr>
            </a:br>
            <a:r>
              <a:rPr lang="en-US" sz="1000" b="1" dirty="0">
                <a:solidFill>
                  <a:srgbClr val="010000"/>
                </a:solidFill>
              </a:rPr>
              <a:t>Professor Emeritus of Accounting</a:t>
            </a:r>
            <a:br>
              <a:rPr lang="en-US" sz="1000" b="1" dirty="0">
                <a:solidFill>
                  <a:srgbClr val="010000"/>
                </a:solidFill>
              </a:rPr>
            </a:br>
            <a:r>
              <a:rPr lang="en-US" sz="1000" b="1" dirty="0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151566" name="Group 14"/>
          <p:cNvGrpSpPr>
            <a:grpSpLocks/>
          </p:cNvGrpSpPr>
          <p:nvPr/>
        </p:nvGrpSpPr>
        <p:grpSpPr bwMode="auto">
          <a:xfrm>
            <a:off x="5295900" y="5321258"/>
            <a:ext cx="3848100" cy="1042987"/>
            <a:chOff x="3336" y="3782"/>
            <a:chExt cx="2688" cy="524"/>
          </a:xfrm>
        </p:grpSpPr>
        <p:sp>
          <p:nvSpPr>
            <p:cNvPr id="151563" name="Text Box 11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151564" name="Rectangle 12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6424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PEOP10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057400"/>
            <a:ext cx="28241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600200" y="352425"/>
            <a:ext cx="5943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>
                <a:latin typeface="Times New Roman" pitchFamily="18" charset="0"/>
              </a:rPr>
              <a:t>What is a business transaction?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14300" y="4437063"/>
            <a:ext cx="8915400" cy="1673225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A </a:t>
            </a:r>
            <a:r>
              <a:rPr lang="en-US" sz="3200">
                <a:latin typeface="Times New Roman" pitchFamily="18" charset="0"/>
              </a:rPr>
              <a:t>business transaction is an economic event or condition that directly changes an entity’s financial condition or directly affects its results of operations.</a:t>
            </a: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 autoUpdateAnimBg="0"/>
      <p:bldP spid="1812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Oval 2"/>
          <p:cNvSpPr>
            <a:spLocks noChangeArrowheads="1"/>
          </p:cNvSpPr>
          <p:nvPr/>
        </p:nvSpPr>
        <p:spPr bwMode="auto">
          <a:xfrm>
            <a:off x="304800" y="990600"/>
            <a:ext cx="3886200" cy="5029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5029200" y="1905000"/>
            <a:ext cx="3048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On November 1, 2005, Chris Clark begins a business that will be known as </a:t>
            </a:r>
            <a:r>
              <a:rPr lang="en-US" sz="3200" b="1" i="1">
                <a:latin typeface="Times New Roman" pitchFamily="18" charset="0"/>
              </a:rPr>
              <a:t>NetSolutions</a:t>
            </a:r>
            <a:r>
              <a:rPr lang="en-US" sz="3200">
                <a:latin typeface="Times New Roman" pitchFamily="18" charset="0"/>
              </a:rPr>
              <a:t>.</a:t>
            </a:r>
          </a:p>
        </p:txBody>
      </p:sp>
      <p:grpSp>
        <p:nvGrpSpPr>
          <p:cNvPr id="183301" name="Group 5"/>
          <p:cNvGrpSpPr>
            <a:grpSpLocks/>
          </p:cNvGrpSpPr>
          <p:nvPr/>
        </p:nvGrpSpPr>
        <p:grpSpPr bwMode="auto">
          <a:xfrm>
            <a:off x="623888" y="1857375"/>
            <a:ext cx="3262312" cy="2943225"/>
            <a:chOff x="480" y="1170"/>
            <a:chExt cx="2343" cy="2148"/>
          </a:xfrm>
        </p:grpSpPr>
        <p:sp>
          <p:nvSpPr>
            <p:cNvPr id="183302" name="Freeform 6"/>
            <p:cNvSpPr>
              <a:spLocks/>
            </p:cNvSpPr>
            <p:nvPr/>
          </p:nvSpPr>
          <p:spPr bwMode="auto">
            <a:xfrm>
              <a:off x="481" y="2130"/>
              <a:ext cx="2305" cy="1188"/>
            </a:xfrm>
            <a:custGeom>
              <a:avLst/>
              <a:gdLst>
                <a:gd name="T0" fmla="*/ 0 w 4610"/>
                <a:gd name="T1" fmla="*/ 2376 h 2376"/>
                <a:gd name="T2" fmla="*/ 4610 w 4610"/>
                <a:gd name="T3" fmla="*/ 2376 h 2376"/>
                <a:gd name="T4" fmla="*/ 4492 w 4610"/>
                <a:gd name="T5" fmla="*/ 1619 h 2376"/>
                <a:gd name="T6" fmla="*/ 4241 w 4610"/>
                <a:gd name="T7" fmla="*/ 755 h 2376"/>
                <a:gd name="T8" fmla="*/ 3306 w 4610"/>
                <a:gd name="T9" fmla="*/ 386 h 2376"/>
                <a:gd name="T10" fmla="*/ 2937 w 4610"/>
                <a:gd name="T11" fmla="*/ 0 h 2376"/>
                <a:gd name="T12" fmla="*/ 1728 w 4610"/>
                <a:gd name="T13" fmla="*/ 141 h 2376"/>
                <a:gd name="T14" fmla="*/ 1650 w 4610"/>
                <a:gd name="T15" fmla="*/ 266 h 2376"/>
                <a:gd name="T16" fmla="*/ 1241 w 4610"/>
                <a:gd name="T17" fmla="*/ 526 h 2376"/>
                <a:gd name="T18" fmla="*/ 393 w 4610"/>
                <a:gd name="T19" fmla="*/ 880 h 2376"/>
                <a:gd name="T20" fmla="*/ 0 w 4610"/>
                <a:gd name="T21" fmla="*/ 2376 h 2376"/>
                <a:gd name="T22" fmla="*/ 0 w 4610"/>
                <a:gd name="T23" fmla="*/ 2376 h 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10" h="2376">
                  <a:moveTo>
                    <a:pt x="0" y="2376"/>
                  </a:moveTo>
                  <a:lnTo>
                    <a:pt x="4610" y="2376"/>
                  </a:lnTo>
                  <a:lnTo>
                    <a:pt x="4492" y="1619"/>
                  </a:lnTo>
                  <a:lnTo>
                    <a:pt x="4241" y="755"/>
                  </a:lnTo>
                  <a:lnTo>
                    <a:pt x="3306" y="386"/>
                  </a:lnTo>
                  <a:lnTo>
                    <a:pt x="2937" y="0"/>
                  </a:lnTo>
                  <a:lnTo>
                    <a:pt x="1728" y="141"/>
                  </a:lnTo>
                  <a:lnTo>
                    <a:pt x="1650" y="266"/>
                  </a:lnTo>
                  <a:lnTo>
                    <a:pt x="1241" y="526"/>
                  </a:lnTo>
                  <a:lnTo>
                    <a:pt x="393" y="880"/>
                  </a:lnTo>
                  <a:lnTo>
                    <a:pt x="0" y="2376"/>
                  </a:lnTo>
                  <a:lnTo>
                    <a:pt x="0" y="2376"/>
                  </a:lnTo>
                  <a:close/>
                </a:path>
              </a:pathLst>
            </a:custGeom>
            <a:solidFill>
              <a:srgbClr val="7B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3" name="Freeform 7"/>
            <p:cNvSpPr>
              <a:spLocks/>
            </p:cNvSpPr>
            <p:nvPr/>
          </p:nvSpPr>
          <p:spPr bwMode="auto">
            <a:xfrm>
              <a:off x="1380" y="2244"/>
              <a:ext cx="597" cy="1074"/>
            </a:xfrm>
            <a:custGeom>
              <a:avLst/>
              <a:gdLst>
                <a:gd name="T0" fmla="*/ 0 w 1194"/>
                <a:gd name="T1" fmla="*/ 133 h 2148"/>
                <a:gd name="T2" fmla="*/ 244 w 1194"/>
                <a:gd name="T3" fmla="*/ 2148 h 2148"/>
                <a:gd name="T4" fmla="*/ 810 w 1194"/>
                <a:gd name="T5" fmla="*/ 2148 h 2148"/>
                <a:gd name="T6" fmla="*/ 1194 w 1194"/>
                <a:gd name="T7" fmla="*/ 0 h 2148"/>
                <a:gd name="T8" fmla="*/ 0 w 1194"/>
                <a:gd name="T9" fmla="*/ 133 h 2148"/>
                <a:gd name="T10" fmla="*/ 0 w 1194"/>
                <a:gd name="T11" fmla="*/ 133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148">
                  <a:moveTo>
                    <a:pt x="0" y="133"/>
                  </a:moveTo>
                  <a:lnTo>
                    <a:pt x="244" y="2148"/>
                  </a:lnTo>
                  <a:lnTo>
                    <a:pt x="810" y="2148"/>
                  </a:lnTo>
                  <a:lnTo>
                    <a:pt x="1194" y="0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4" name="Freeform 8"/>
            <p:cNvSpPr>
              <a:spLocks/>
            </p:cNvSpPr>
            <p:nvPr/>
          </p:nvSpPr>
          <p:spPr bwMode="auto">
            <a:xfrm>
              <a:off x="1494" y="2598"/>
              <a:ext cx="322" cy="720"/>
            </a:xfrm>
            <a:custGeom>
              <a:avLst/>
              <a:gdLst>
                <a:gd name="T0" fmla="*/ 236 w 645"/>
                <a:gd name="T1" fmla="*/ 78 h 1441"/>
                <a:gd name="T2" fmla="*/ 267 w 645"/>
                <a:gd name="T3" fmla="*/ 181 h 1441"/>
                <a:gd name="T4" fmla="*/ 221 w 645"/>
                <a:gd name="T5" fmla="*/ 339 h 1441"/>
                <a:gd name="T6" fmla="*/ 221 w 645"/>
                <a:gd name="T7" fmla="*/ 424 h 1441"/>
                <a:gd name="T8" fmla="*/ 133 w 645"/>
                <a:gd name="T9" fmla="*/ 549 h 1441"/>
                <a:gd name="T10" fmla="*/ 0 w 645"/>
                <a:gd name="T11" fmla="*/ 1441 h 1441"/>
                <a:gd name="T12" fmla="*/ 574 w 645"/>
                <a:gd name="T13" fmla="*/ 1441 h 1441"/>
                <a:gd name="T14" fmla="*/ 645 w 645"/>
                <a:gd name="T15" fmla="*/ 1171 h 1441"/>
                <a:gd name="T16" fmla="*/ 495 w 645"/>
                <a:gd name="T17" fmla="*/ 667 h 1441"/>
                <a:gd name="T18" fmla="*/ 447 w 645"/>
                <a:gd name="T19" fmla="*/ 314 h 1441"/>
                <a:gd name="T20" fmla="*/ 495 w 645"/>
                <a:gd name="T21" fmla="*/ 78 h 1441"/>
                <a:gd name="T22" fmla="*/ 409 w 645"/>
                <a:gd name="T23" fmla="*/ 0 h 1441"/>
                <a:gd name="T24" fmla="*/ 299 w 645"/>
                <a:gd name="T25" fmla="*/ 15 h 1441"/>
                <a:gd name="T26" fmla="*/ 236 w 645"/>
                <a:gd name="T27" fmla="*/ 78 h 1441"/>
                <a:gd name="T28" fmla="*/ 236 w 645"/>
                <a:gd name="T29" fmla="*/ 78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5" h="1441">
                  <a:moveTo>
                    <a:pt x="236" y="78"/>
                  </a:moveTo>
                  <a:lnTo>
                    <a:pt x="267" y="181"/>
                  </a:lnTo>
                  <a:lnTo>
                    <a:pt x="221" y="339"/>
                  </a:lnTo>
                  <a:lnTo>
                    <a:pt x="221" y="424"/>
                  </a:lnTo>
                  <a:lnTo>
                    <a:pt x="133" y="549"/>
                  </a:lnTo>
                  <a:lnTo>
                    <a:pt x="0" y="1441"/>
                  </a:lnTo>
                  <a:lnTo>
                    <a:pt x="574" y="1441"/>
                  </a:lnTo>
                  <a:lnTo>
                    <a:pt x="645" y="1171"/>
                  </a:lnTo>
                  <a:lnTo>
                    <a:pt x="495" y="667"/>
                  </a:lnTo>
                  <a:lnTo>
                    <a:pt x="447" y="314"/>
                  </a:lnTo>
                  <a:lnTo>
                    <a:pt x="495" y="78"/>
                  </a:lnTo>
                  <a:lnTo>
                    <a:pt x="409" y="0"/>
                  </a:lnTo>
                  <a:lnTo>
                    <a:pt x="299" y="15"/>
                  </a:lnTo>
                  <a:lnTo>
                    <a:pt x="236" y="78"/>
                  </a:lnTo>
                  <a:lnTo>
                    <a:pt x="236" y="78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5" name="Freeform 9"/>
            <p:cNvSpPr>
              <a:spLocks/>
            </p:cNvSpPr>
            <p:nvPr/>
          </p:nvSpPr>
          <p:spPr bwMode="auto">
            <a:xfrm>
              <a:off x="1184" y="1172"/>
              <a:ext cx="856" cy="545"/>
            </a:xfrm>
            <a:custGeom>
              <a:avLst/>
              <a:gdLst>
                <a:gd name="T0" fmla="*/ 0 w 1711"/>
                <a:gd name="T1" fmla="*/ 1089 h 1089"/>
                <a:gd name="T2" fmla="*/ 1711 w 1711"/>
                <a:gd name="T3" fmla="*/ 688 h 1089"/>
                <a:gd name="T4" fmla="*/ 1309 w 1711"/>
                <a:gd name="T5" fmla="*/ 120 h 1089"/>
                <a:gd name="T6" fmla="*/ 1072 w 1711"/>
                <a:gd name="T7" fmla="*/ 0 h 1089"/>
                <a:gd name="T8" fmla="*/ 726 w 1711"/>
                <a:gd name="T9" fmla="*/ 0 h 1089"/>
                <a:gd name="T10" fmla="*/ 490 w 1711"/>
                <a:gd name="T11" fmla="*/ 104 h 1089"/>
                <a:gd name="T12" fmla="*/ 121 w 1711"/>
                <a:gd name="T13" fmla="*/ 418 h 1089"/>
                <a:gd name="T14" fmla="*/ 22 w 1711"/>
                <a:gd name="T15" fmla="*/ 793 h 1089"/>
                <a:gd name="T16" fmla="*/ 0 w 1711"/>
                <a:gd name="T17" fmla="*/ 1089 h 1089"/>
                <a:gd name="T18" fmla="*/ 0 w 1711"/>
                <a:gd name="T19" fmla="*/ 108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1" h="1089">
                  <a:moveTo>
                    <a:pt x="0" y="1089"/>
                  </a:moveTo>
                  <a:lnTo>
                    <a:pt x="1711" y="688"/>
                  </a:lnTo>
                  <a:lnTo>
                    <a:pt x="1309" y="120"/>
                  </a:lnTo>
                  <a:lnTo>
                    <a:pt x="1072" y="0"/>
                  </a:lnTo>
                  <a:lnTo>
                    <a:pt x="726" y="0"/>
                  </a:lnTo>
                  <a:lnTo>
                    <a:pt x="490" y="104"/>
                  </a:lnTo>
                  <a:lnTo>
                    <a:pt x="121" y="418"/>
                  </a:lnTo>
                  <a:lnTo>
                    <a:pt x="22" y="793"/>
                  </a:lnTo>
                  <a:lnTo>
                    <a:pt x="0" y="1089"/>
                  </a:lnTo>
                  <a:lnTo>
                    <a:pt x="0" y="1089"/>
                  </a:lnTo>
                  <a:close/>
                </a:path>
              </a:pathLst>
            </a:custGeom>
            <a:solidFill>
              <a:srgbClr val="8B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6" name="Freeform 10"/>
            <p:cNvSpPr>
              <a:spLocks/>
            </p:cNvSpPr>
            <p:nvPr/>
          </p:nvSpPr>
          <p:spPr bwMode="auto">
            <a:xfrm>
              <a:off x="1180" y="1271"/>
              <a:ext cx="912" cy="1324"/>
            </a:xfrm>
            <a:custGeom>
              <a:avLst/>
              <a:gdLst>
                <a:gd name="T0" fmla="*/ 1352 w 1825"/>
                <a:gd name="T1" fmla="*/ 17 h 2647"/>
                <a:gd name="T2" fmla="*/ 1198 w 1825"/>
                <a:gd name="T3" fmla="*/ 87 h 2647"/>
                <a:gd name="T4" fmla="*/ 1143 w 1825"/>
                <a:gd name="T5" fmla="*/ 0 h 2647"/>
                <a:gd name="T6" fmla="*/ 962 w 1825"/>
                <a:gd name="T7" fmla="*/ 78 h 2647"/>
                <a:gd name="T8" fmla="*/ 846 w 1825"/>
                <a:gd name="T9" fmla="*/ 5 h 2647"/>
                <a:gd name="T10" fmla="*/ 719 w 1825"/>
                <a:gd name="T11" fmla="*/ 66 h 2647"/>
                <a:gd name="T12" fmla="*/ 489 w 1825"/>
                <a:gd name="T13" fmla="*/ 83 h 2647"/>
                <a:gd name="T14" fmla="*/ 274 w 1825"/>
                <a:gd name="T15" fmla="*/ 214 h 2647"/>
                <a:gd name="T16" fmla="*/ 148 w 1825"/>
                <a:gd name="T17" fmla="*/ 539 h 2647"/>
                <a:gd name="T18" fmla="*/ 0 w 1825"/>
                <a:gd name="T19" fmla="*/ 1045 h 2647"/>
                <a:gd name="T20" fmla="*/ 21 w 1825"/>
                <a:gd name="T21" fmla="*/ 1167 h 2647"/>
                <a:gd name="T22" fmla="*/ 137 w 1825"/>
                <a:gd name="T23" fmla="*/ 1402 h 2647"/>
                <a:gd name="T24" fmla="*/ 158 w 1825"/>
                <a:gd name="T25" fmla="*/ 1564 h 2647"/>
                <a:gd name="T26" fmla="*/ 280 w 1825"/>
                <a:gd name="T27" fmla="*/ 1617 h 2647"/>
                <a:gd name="T28" fmla="*/ 416 w 1825"/>
                <a:gd name="T29" fmla="*/ 2081 h 2647"/>
                <a:gd name="T30" fmla="*/ 742 w 1825"/>
                <a:gd name="T31" fmla="*/ 2520 h 2647"/>
                <a:gd name="T32" fmla="*/ 916 w 1825"/>
                <a:gd name="T33" fmla="*/ 2647 h 2647"/>
                <a:gd name="T34" fmla="*/ 1070 w 1825"/>
                <a:gd name="T35" fmla="*/ 2619 h 2647"/>
                <a:gd name="T36" fmla="*/ 1340 w 1825"/>
                <a:gd name="T37" fmla="*/ 2421 h 2647"/>
                <a:gd name="T38" fmla="*/ 1599 w 1825"/>
                <a:gd name="T39" fmla="*/ 1861 h 2647"/>
                <a:gd name="T40" fmla="*/ 1654 w 1825"/>
                <a:gd name="T41" fmla="*/ 1507 h 2647"/>
                <a:gd name="T42" fmla="*/ 1753 w 1825"/>
                <a:gd name="T43" fmla="*/ 1364 h 2647"/>
                <a:gd name="T44" fmla="*/ 1764 w 1825"/>
                <a:gd name="T45" fmla="*/ 1199 h 2647"/>
                <a:gd name="T46" fmla="*/ 1825 w 1825"/>
                <a:gd name="T47" fmla="*/ 980 h 2647"/>
                <a:gd name="T48" fmla="*/ 1736 w 1825"/>
                <a:gd name="T49" fmla="*/ 880 h 2647"/>
                <a:gd name="T50" fmla="*/ 1532 w 1825"/>
                <a:gd name="T51" fmla="*/ 214 h 2647"/>
                <a:gd name="T52" fmla="*/ 1352 w 1825"/>
                <a:gd name="T53" fmla="*/ 17 h 2647"/>
                <a:gd name="T54" fmla="*/ 1352 w 1825"/>
                <a:gd name="T55" fmla="*/ 17 h 2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5" h="2647">
                  <a:moveTo>
                    <a:pt x="1352" y="17"/>
                  </a:moveTo>
                  <a:lnTo>
                    <a:pt x="1198" y="87"/>
                  </a:lnTo>
                  <a:lnTo>
                    <a:pt x="1143" y="0"/>
                  </a:lnTo>
                  <a:lnTo>
                    <a:pt x="962" y="78"/>
                  </a:lnTo>
                  <a:lnTo>
                    <a:pt x="846" y="5"/>
                  </a:lnTo>
                  <a:lnTo>
                    <a:pt x="719" y="66"/>
                  </a:lnTo>
                  <a:lnTo>
                    <a:pt x="489" y="83"/>
                  </a:lnTo>
                  <a:lnTo>
                    <a:pt x="274" y="214"/>
                  </a:lnTo>
                  <a:lnTo>
                    <a:pt x="148" y="539"/>
                  </a:lnTo>
                  <a:lnTo>
                    <a:pt x="0" y="1045"/>
                  </a:lnTo>
                  <a:lnTo>
                    <a:pt x="21" y="1167"/>
                  </a:lnTo>
                  <a:lnTo>
                    <a:pt x="137" y="1402"/>
                  </a:lnTo>
                  <a:lnTo>
                    <a:pt x="158" y="1564"/>
                  </a:lnTo>
                  <a:lnTo>
                    <a:pt x="280" y="1617"/>
                  </a:lnTo>
                  <a:lnTo>
                    <a:pt x="416" y="2081"/>
                  </a:lnTo>
                  <a:lnTo>
                    <a:pt x="742" y="2520"/>
                  </a:lnTo>
                  <a:lnTo>
                    <a:pt x="916" y="2647"/>
                  </a:lnTo>
                  <a:lnTo>
                    <a:pt x="1070" y="2619"/>
                  </a:lnTo>
                  <a:lnTo>
                    <a:pt x="1340" y="2421"/>
                  </a:lnTo>
                  <a:lnTo>
                    <a:pt x="1599" y="1861"/>
                  </a:lnTo>
                  <a:lnTo>
                    <a:pt x="1654" y="1507"/>
                  </a:lnTo>
                  <a:lnTo>
                    <a:pt x="1753" y="1364"/>
                  </a:lnTo>
                  <a:lnTo>
                    <a:pt x="1764" y="1199"/>
                  </a:lnTo>
                  <a:lnTo>
                    <a:pt x="1825" y="980"/>
                  </a:lnTo>
                  <a:lnTo>
                    <a:pt x="1736" y="880"/>
                  </a:lnTo>
                  <a:lnTo>
                    <a:pt x="1532" y="214"/>
                  </a:lnTo>
                  <a:lnTo>
                    <a:pt x="1352" y="17"/>
                  </a:lnTo>
                  <a:lnTo>
                    <a:pt x="1352" y="17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7" name="Freeform 11"/>
            <p:cNvSpPr>
              <a:spLocks/>
            </p:cNvSpPr>
            <p:nvPr/>
          </p:nvSpPr>
          <p:spPr bwMode="auto">
            <a:xfrm>
              <a:off x="1732" y="1706"/>
              <a:ext cx="161" cy="60"/>
            </a:xfrm>
            <a:custGeom>
              <a:avLst/>
              <a:gdLst>
                <a:gd name="T0" fmla="*/ 60 w 323"/>
                <a:gd name="T1" fmla="*/ 120 h 120"/>
                <a:gd name="T2" fmla="*/ 114 w 323"/>
                <a:gd name="T3" fmla="*/ 110 h 120"/>
                <a:gd name="T4" fmla="*/ 273 w 323"/>
                <a:gd name="T5" fmla="*/ 110 h 120"/>
                <a:gd name="T6" fmla="*/ 323 w 323"/>
                <a:gd name="T7" fmla="*/ 82 h 120"/>
                <a:gd name="T8" fmla="*/ 224 w 323"/>
                <a:gd name="T9" fmla="*/ 0 h 120"/>
                <a:gd name="T10" fmla="*/ 98 w 323"/>
                <a:gd name="T11" fmla="*/ 10 h 120"/>
                <a:gd name="T12" fmla="*/ 0 w 323"/>
                <a:gd name="T13" fmla="*/ 82 h 120"/>
                <a:gd name="T14" fmla="*/ 60 w 323"/>
                <a:gd name="T15" fmla="*/ 120 h 120"/>
                <a:gd name="T16" fmla="*/ 60 w 323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20">
                  <a:moveTo>
                    <a:pt x="60" y="120"/>
                  </a:moveTo>
                  <a:lnTo>
                    <a:pt x="114" y="110"/>
                  </a:lnTo>
                  <a:lnTo>
                    <a:pt x="273" y="110"/>
                  </a:lnTo>
                  <a:lnTo>
                    <a:pt x="323" y="82"/>
                  </a:lnTo>
                  <a:lnTo>
                    <a:pt x="224" y="0"/>
                  </a:lnTo>
                  <a:lnTo>
                    <a:pt x="98" y="10"/>
                  </a:lnTo>
                  <a:lnTo>
                    <a:pt x="0" y="82"/>
                  </a:lnTo>
                  <a:lnTo>
                    <a:pt x="60" y="120"/>
                  </a:lnTo>
                  <a:lnTo>
                    <a:pt x="60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8" name="Freeform 12"/>
            <p:cNvSpPr>
              <a:spLocks/>
            </p:cNvSpPr>
            <p:nvPr/>
          </p:nvSpPr>
          <p:spPr bwMode="auto">
            <a:xfrm>
              <a:off x="1424" y="1731"/>
              <a:ext cx="137" cy="63"/>
            </a:xfrm>
            <a:custGeom>
              <a:avLst/>
              <a:gdLst>
                <a:gd name="T0" fmla="*/ 0 w 273"/>
                <a:gd name="T1" fmla="*/ 119 h 125"/>
                <a:gd name="T2" fmla="*/ 104 w 273"/>
                <a:gd name="T3" fmla="*/ 125 h 125"/>
                <a:gd name="T4" fmla="*/ 273 w 273"/>
                <a:gd name="T5" fmla="*/ 93 h 125"/>
                <a:gd name="T6" fmla="*/ 218 w 273"/>
                <a:gd name="T7" fmla="*/ 0 h 125"/>
                <a:gd name="T8" fmla="*/ 49 w 273"/>
                <a:gd name="T9" fmla="*/ 38 h 125"/>
                <a:gd name="T10" fmla="*/ 0 w 273"/>
                <a:gd name="T11" fmla="*/ 119 h 125"/>
                <a:gd name="T12" fmla="*/ 0 w 273"/>
                <a:gd name="T13" fmla="*/ 1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125">
                  <a:moveTo>
                    <a:pt x="0" y="119"/>
                  </a:moveTo>
                  <a:lnTo>
                    <a:pt x="104" y="125"/>
                  </a:lnTo>
                  <a:lnTo>
                    <a:pt x="273" y="93"/>
                  </a:lnTo>
                  <a:lnTo>
                    <a:pt x="218" y="0"/>
                  </a:lnTo>
                  <a:lnTo>
                    <a:pt x="49" y="38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9" name="Freeform 13"/>
            <p:cNvSpPr>
              <a:spLocks/>
            </p:cNvSpPr>
            <p:nvPr/>
          </p:nvSpPr>
          <p:spPr bwMode="auto">
            <a:xfrm>
              <a:off x="1329" y="1641"/>
              <a:ext cx="227" cy="119"/>
            </a:xfrm>
            <a:custGeom>
              <a:avLst/>
              <a:gdLst>
                <a:gd name="T0" fmla="*/ 386 w 454"/>
                <a:gd name="T1" fmla="*/ 0 h 240"/>
                <a:gd name="T2" fmla="*/ 275 w 454"/>
                <a:gd name="T3" fmla="*/ 25 h 240"/>
                <a:gd name="T4" fmla="*/ 142 w 454"/>
                <a:gd name="T5" fmla="*/ 19 h 240"/>
                <a:gd name="T6" fmla="*/ 22 w 454"/>
                <a:gd name="T7" fmla="*/ 139 h 240"/>
                <a:gd name="T8" fmla="*/ 100 w 454"/>
                <a:gd name="T9" fmla="*/ 152 h 240"/>
                <a:gd name="T10" fmla="*/ 0 w 454"/>
                <a:gd name="T11" fmla="*/ 207 h 240"/>
                <a:gd name="T12" fmla="*/ 45 w 454"/>
                <a:gd name="T13" fmla="*/ 240 h 240"/>
                <a:gd name="T14" fmla="*/ 178 w 454"/>
                <a:gd name="T15" fmla="*/ 125 h 240"/>
                <a:gd name="T16" fmla="*/ 308 w 454"/>
                <a:gd name="T17" fmla="*/ 93 h 240"/>
                <a:gd name="T18" fmla="*/ 408 w 454"/>
                <a:gd name="T19" fmla="*/ 38 h 240"/>
                <a:gd name="T20" fmla="*/ 454 w 454"/>
                <a:gd name="T21" fmla="*/ 55 h 240"/>
                <a:gd name="T22" fmla="*/ 454 w 454"/>
                <a:gd name="T23" fmla="*/ 19 h 240"/>
                <a:gd name="T24" fmla="*/ 386 w 454"/>
                <a:gd name="T25" fmla="*/ 0 h 240"/>
                <a:gd name="T26" fmla="*/ 386 w 454"/>
                <a:gd name="T2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240">
                  <a:moveTo>
                    <a:pt x="386" y="0"/>
                  </a:moveTo>
                  <a:lnTo>
                    <a:pt x="275" y="25"/>
                  </a:lnTo>
                  <a:lnTo>
                    <a:pt x="142" y="19"/>
                  </a:lnTo>
                  <a:lnTo>
                    <a:pt x="22" y="139"/>
                  </a:lnTo>
                  <a:lnTo>
                    <a:pt x="100" y="152"/>
                  </a:lnTo>
                  <a:lnTo>
                    <a:pt x="0" y="207"/>
                  </a:lnTo>
                  <a:lnTo>
                    <a:pt x="45" y="240"/>
                  </a:lnTo>
                  <a:lnTo>
                    <a:pt x="178" y="125"/>
                  </a:lnTo>
                  <a:lnTo>
                    <a:pt x="308" y="93"/>
                  </a:lnTo>
                  <a:lnTo>
                    <a:pt x="408" y="38"/>
                  </a:lnTo>
                  <a:lnTo>
                    <a:pt x="454" y="55"/>
                  </a:lnTo>
                  <a:lnTo>
                    <a:pt x="454" y="19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0" name="Freeform 14"/>
            <p:cNvSpPr>
              <a:spLocks/>
            </p:cNvSpPr>
            <p:nvPr/>
          </p:nvSpPr>
          <p:spPr bwMode="auto">
            <a:xfrm>
              <a:off x="1743" y="1614"/>
              <a:ext cx="236" cy="112"/>
            </a:xfrm>
            <a:custGeom>
              <a:avLst/>
              <a:gdLst>
                <a:gd name="T0" fmla="*/ 27 w 472"/>
                <a:gd name="T1" fmla="*/ 95 h 224"/>
                <a:gd name="T2" fmla="*/ 75 w 472"/>
                <a:gd name="T3" fmla="*/ 72 h 224"/>
                <a:gd name="T4" fmla="*/ 128 w 472"/>
                <a:gd name="T5" fmla="*/ 72 h 224"/>
                <a:gd name="T6" fmla="*/ 225 w 472"/>
                <a:gd name="T7" fmla="*/ 137 h 224"/>
                <a:gd name="T8" fmla="*/ 320 w 472"/>
                <a:gd name="T9" fmla="*/ 163 h 224"/>
                <a:gd name="T10" fmla="*/ 403 w 472"/>
                <a:gd name="T11" fmla="*/ 224 h 224"/>
                <a:gd name="T12" fmla="*/ 472 w 472"/>
                <a:gd name="T13" fmla="*/ 192 h 224"/>
                <a:gd name="T14" fmla="*/ 413 w 472"/>
                <a:gd name="T15" fmla="*/ 159 h 224"/>
                <a:gd name="T16" fmla="*/ 407 w 472"/>
                <a:gd name="T17" fmla="*/ 99 h 224"/>
                <a:gd name="T18" fmla="*/ 339 w 472"/>
                <a:gd name="T19" fmla="*/ 82 h 224"/>
                <a:gd name="T20" fmla="*/ 215 w 472"/>
                <a:gd name="T21" fmla="*/ 7 h 224"/>
                <a:gd name="T22" fmla="*/ 101 w 472"/>
                <a:gd name="T23" fmla="*/ 0 h 224"/>
                <a:gd name="T24" fmla="*/ 65 w 472"/>
                <a:gd name="T25" fmla="*/ 45 h 224"/>
                <a:gd name="T26" fmla="*/ 0 w 472"/>
                <a:gd name="T27" fmla="*/ 72 h 224"/>
                <a:gd name="T28" fmla="*/ 27 w 472"/>
                <a:gd name="T29" fmla="*/ 95 h 224"/>
                <a:gd name="T30" fmla="*/ 27 w 472"/>
                <a:gd name="T31" fmla="*/ 9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24">
                  <a:moveTo>
                    <a:pt x="27" y="95"/>
                  </a:moveTo>
                  <a:lnTo>
                    <a:pt x="75" y="72"/>
                  </a:lnTo>
                  <a:lnTo>
                    <a:pt x="128" y="72"/>
                  </a:lnTo>
                  <a:lnTo>
                    <a:pt x="225" y="137"/>
                  </a:lnTo>
                  <a:lnTo>
                    <a:pt x="320" y="163"/>
                  </a:lnTo>
                  <a:lnTo>
                    <a:pt x="403" y="224"/>
                  </a:lnTo>
                  <a:lnTo>
                    <a:pt x="472" y="192"/>
                  </a:lnTo>
                  <a:lnTo>
                    <a:pt x="413" y="159"/>
                  </a:lnTo>
                  <a:lnTo>
                    <a:pt x="407" y="99"/>
                  </a:lnTo>
                  <a:lnTo>
                    <a:pt x="339" y="82"/>
                  </a:lnTo>
                  <a:lnTo>
                    <a:pt x="215" y="7"/>
                  </a:lnTo>
                  <a:lnTo>
                    <a:pt x="101" y="0"/>
                  </a:lnTo>
                  <a:lnTo>
                    <a:pt x="65" y="45"/>
                  </a:lnTo>
                  <a:lnTo>
                    <a:pt x="0" y="72"/>
                  </a:lnTo>
                  <a:lnTo>
                    <a:pt x="27" y="95"/>
                  </a:lnTo>
                  <a:lnTo>
                    <a:pt x="27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1" name="Freeform 15"/>
            <p:cNvSpPr>
              <a:spLocks/>
            </p:cNvSpPr>
            <p:nvPr/>
          </p:nvSpPr>
          <p:spPr bwMode="auto">
            <a:xfrm>
              <a:off x="1567" y="1691"/>
              <a:ext cx="231" cy="388"/>
            </a:xfrm>
            <a:custGeom>
              <a:avLst/>
              <a:gdLst>
                <a:gd name="T0" fmla="*/ 287 w 462"/>
                <a:gd name="T1" fmla="*/ 0 h 775"/>
                <a:gd name="T2" fmla="*/ 209 w 462"/>
                <a:gd name="T3" fmla="*/ 165 h 775"/>
                <a:gd name="T4" fmla="*/ 209 w 462"/>
                <a:gd name="T5" fmla="*/ 289 h 775"/>
                <a:gd name="T6" fmla="*/ 306 w 462"/>
                <a:gd name="T7" fmla="*/ 587 h 775"/>
                <a:gd name="T8" fmla="*/ 264 w 462"/>
                <a:gd name="T9" fmla="*/ 711 h 775"/>
                <a:gd name="T10" fmla="*/ 192 w 462"/>
                <a:gd name="T11" fmla="*/ 711 h 775"/>
                <a:gd name="T12" fmla="*/ 123 w 462"/>
                <a:gd name="T13" fmla="*/ 661 h 775"/>
                <a:gd name="T14" fmla="*/ 0 w 462"/>
                <a:gd name="T15" fmla="*/ 724 h 775"/>
                <a:gd name="T16" fmla="*/ 23 w 462"/>
                <a:gd name="T17" fmla="*/ 752 h 775"/>
                <a:gd name="T18" fmla="*/ 114 w 462"/>
                <a:gd name="T19" fmla="*/ 747 h 775"/>
                <a:gd name="T20" fmla="*/ 182 w 462"/>
                <a:gd name="T21" fmla="*/ 775 h 775"/>
                <a:gd name="T22" fmla="*/ 270 w 462"/>
                <a:gd name="T23" fmla="*/ 770 h 775"/>
                <a:gd name="T24" fmla="*/ 329 w 462"/>
                <a:gd name="T25" fmla="*/ 743 h 775"/>
                <a:gd name="T26" fmla="*/ 433 w 462"/>
                <a:gd name="T27" fmla="*/ 747 h 775"/>
                <a:gd name="T28" fmla="*/ 462 w 462"/>
                <a:gd name="T29" fmla="*/ 692 h 775"/>
                <a:gd name="T30" fmla="*/ 426 w 462"/>
                <a:gd name="T31" fmla="*/ 610 h 775"/>
                <a:gd name="T32" fmla="*/ 426 w 462"/>
                <a:gd name="T33" fmla="*/ 701 h 775"/>
                <a:gd name="T34" fmla="*/ 361 w 462"/>
                <a:gd name="T35" fmla="*/ 675 h 775"/>
                <a:gd name="T36" fmla="*/ 351 w 462"/>
                <a:gd name="T37" fmla="*/ 559 h 775"/>
                <a:gd name="T38" fmla="*/ 277 w 462"/>
                <a:gd name="T39" fmla="*/ 427 h 775"/>
                <a:gd name="T40" fmla="*/ 287 w 462"/>
                <a:gd name="T41" fmla="*/ 0 h 775"/>
                <a:gd name="T42" fmla="*/ 287 w 462"/>
                <a:gd name="T43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" h="775">
                  <a:moveTo>
                    <a:pt x="287" y="0"/>
                  </a:moveTo>
                  <a:lnTo>
                    <a:pt x="209" y="165"/>
                  </a:lnTo>
                  <a:lnTo>
                    <a:pt x="209" y="289"/>
                  </a:lnTo>
                  <a:lnTo>
                    <a:pt x="306" y="587"/>
                  </a:lnTo>
                  <a:lnTo>
                    <a:pt x="264" y="711"/>
                  </a:lnTo>
                  <a:lnTo>
                    <a:pt x="192" y="711"/>
                  </a:lnTo>
                  <a:lnTo>
                    <a:pt x="123" y="661"/>
                  </a:lnTo>
                  <a:lnTo>
                    <a:pt x="0" y="724"/>
                  </a:lnTo>
                  <a:lnTo>
                    <a:pt x="23" y="752"/>
                  </a:lnTo>
                  <a:lnTo>
                    <a:pt x="114" y="747"/>
                  </a:lnTo>
                  <a:lnTo>
                    <a:pt x="182" y="775"/>
                  </a:lnTo>
                  <a:lnTo>
                    <a:pt x="270" y="770"/>
                  </a:lnTo>
                  <a:lnTo>
                    <a:pt x="329" y="743"/>
                  </a:lnTo>
                  <a:lnTo>
                    <a:pt x="433" y="747"/>
                  </a:lnTo>
                  <a:lnTo>
                    <a:pt x="462" y="692"/>
                  </a:lnTo>
                  <a:lnTo>
                    <a:pt x="426" y="610"/>
                  </a:lnTo>
                  <a:lnTo>
                    <a:pt x="426" y="701"/>
                  </a:lnTo>
                  <a:lnTo>
                    <a:pt x="361" y="675"/>
                  </a:lnTo>
                  <a:lnTo>
                    <a:pt x="351" y="559"/>
                  </a:lnTo>
                  <a:lnTo>
                    <a:pt x="277" y="427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2" name="Freeform 16"/>
            <p:cNvSpPr>
              <a:spLocks/>
            </p:cNvSpPr>
            <p:nvPr/>
          </p:nvSpPr>
          <p:spPr bwMode="auto">
            <a:xfrm>
              <a:off x="1702" y="1698"/>
              <a:ext cx="241" cy="92"/>
            </a:xfrm>
            <a:custGeom>
              <a:avLst/>
              <a:gdLst>
                <a:gd name="T0" fmla="*/ 3 w 481"/>
                <a:gd name="T1" fmla="*/ 68 h 182"/>
                <a:gd name="T2" fmla="*/ 169 w 481"/>
                <a:gd name="T3" fmla="*/ 0 h 182"/>
                <a:gd name="T4" fmla="*/ 273 w 481"/>
                <a:gd name="T5" fmla="*/ 0 h 182"/>
                <a:gd name="T6" fmla="*/ 401 w 481"/>
                <a:gd name="T7" fmla="*/ 87 h 182"/>
                <a:gd name="T8" fmla="*/ 481 w 481"/>
                <a:gd name="T9" fmla="*/ 105 h 182"/>
                <a:gd name="T10" fmla="*/ 443 w 481"/>
                <a:gd name="T11" fmla="*/ 173 h 182"/>
                <a:gd name="T12" fmla="*/ 357 w 481"/>
                <a:gd name="T13" fmla="*/ 137 h 182"/>
                <a:gd name="T14" fmla="*/ 338 w 481"/>
                <a:gd name="T15" fmla="*/ 72 h 182"/>
                <a:gd name="T16" fmla="*/ 264 w 481"/>
                <a:gd name="T17" fmla="*/ 32 h 182"/>
                <a:gd name="T18" fmla="*/ 188 w 481"/>
                <a:gd name="T19" fmla="*/ 32 h 182"/>
                <a:gd name="T20" fmla="*/ 0 w 481"/>
                <a:gd name="T21" fmla="*/ 182 h 182"/>
                <a:gd name="T22" fmla="*/ 3 w 481"/>
                <a:gd name="T23" fmla="*/ 68 h 182"/>
                <a:gd name="T24" fmla="*/ 3 w 481"/>
                <a:gd name="T25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182">
                  <a:moveTo>
                    <a:pt x="3" y="68"/>
                  </a:moveTo>
                  <a:lnTo>
                    <a:pt x="169" y="0"/>
                  </a:lnTo>
                  <a:lnTo>
                    <a:pt x="273" y="0"/>
                  </a:lnTo>
                  <a:lnTo>
                    <a:pt x="401" y="87"/>
                  </a:lnTo>
                  <a:lnTo>
                    <a:pt x="481" y="105"/>
                  </a:lnTo>
                  <a:lnTo>
                    <a:pt x="443" y="173"/>
                  </a:lnTo>
                  <a:lnTo>
                    <a:pt x="357" y="137"/>
                  </a:lnTo>
                  <a:lnTo>
                    <a:pt x="338" y="72"/>
                  </a:lnTo>
                  <a:lnTo>
                    <a:pt x="264" y="32"/>
                  </a:lnTo>
                  <a:lnTo>
                    <a:pt x="188" y="32"/>
                  </a:lnTo>
                  <a:lnTo>
                    <a:pt x="0" y="182"/>
                  </a:lnTo>
                  <a:lnTo>
                    <a:pt x="3" y="68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3" name="Freeform 17"/>
            <p:cNvSpPr>
              <a:spLocks/>
            </p:cNvSpPr>
            <p:nvPr/>
          </p:nvSpPr>
          <p:spPr bwMode="auto">
            <a:xfrm>
              <a:off x="1688" y="1754"/>
              <a:ext cx="218" cy="70"/>
            </a:xfrm>
            <a:custGeom>
              <a:avLst/>
              <a:gdLst>
                <a:gd name="T0" fmla="*/ 114 w 436"/>
                <a:gd name="T1" fmla="*/ 0 h 141"/>
                <a:gd name="T2" fmla="*/ 179 w 436"/>
                <a:gd name="T3" fmla="*/ 36 h 141"/>
                <a:gd name="T4" fmla="*/ 179 w 436"/>
                <a:gd name="T5" fmla="*/ 86 h 141"/>
                <a:gd name="T6" fmla="*/ 308 w 436"/>
                <a:gd name="T7" fmla="*/ 86 h 141"/>
                <a:gd name="T8" fmla="*/ 436 w 436"/>
                <a:gd name="T9" fmla="*/ 36 h 141"/>
                <a:gd name="T10" fmla="*/ 335 w 436"/>
                <a:gd name="T11" fmla="*/ 109 h 141"/>
                <a:gd name="T12" fmla="*/ 156 w 436"/>
                <a:gd name="T13" fmla="*/ 141 h 141"/>
                <a:gd name="T14" fmla="*/ 0 w 436"/>
                <a:gd name="T15" fmla="*/ 36 h 141"/>
                <a:gd name="T16" fmla="*/ 114 w 436"/>
                <a:gd name="T17" fmla="*/ 0 h 141"/>
                <a:gd name="T18" fmla="*/ 114 w 436"/>
                <a:gd name="T1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141">
                  <a:moveTo>
                    <a:pt x="114" y="0"/>
                  </a:moveTo>
                  <a:lnTo>
                    <a:pt x="179" y="36"/>
                  </a:lnTo>
                  <a:lnTo>
                    <a:pt x="179" y="86"/>
                  </a:lnTo>
                  <a:lnTo>
                    <a:pt x="308" y="86"/>
                  </a:lnTo>
                  <a:lnTo>
                    <a:pt x="436" y="36"/>
                  </a:lnTo>
                  <a:lnTo>
                    <a:pt x="335" y="109"/>
                  </a:lnTo>
                  <a:lnTo>
                    <a:pt x="156" y="141"/>
                  </a:lnTo>
                  <a:lnTo>
                    <a:pt x="0" y="36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4" name="Freeform 18"/>
            <p:cNvSpPr>
              <a:spLocks/>
            </p:cNvSpPr>
            <p:nvPr/>
          </p:nvSpPr>
          <p:spPr bwMode="auto">
            <a:xfrm>
              <a:off x="1849" y="1744"/>
              <a:ext cx="34" cy="21"/>
            </a:xfrm>
            <a:custGeom>
              <a:avLst/>
              <a:gdLst>
                <a:gd name="T0" fmla="*/ 0 w 69"/>
                <a:gd name="T1" fmla="*/ 42 h 42"/>
                <a:gd name="T2" fmla="*/ 69 w 69"/>
                <a:gd name="T3" fmla="*/ 0 h 42"/>
                <a:gd name="T4" fmla="*/ 65 w 69"/>
                <a:gd name="T5" fmla="*/ 42 h 42"/>
                <a:gd name="T6" fmla="*/ 0 w 69"/>
                <a:gd name="T7" fmla="*/ 42 h 42"/>
                <a:gd name="T8" fmla="*/ 0 w 6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2">
                  <a:moveTo>
                    <a:pt x="0" y="42"/>
                  </a:moveTo>
                  <a:lnTo>
                    <a:pt x="69" y="0"/>
                  </a:lnTo>
                  <a:lnTo>
                    <a:pt x="65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5" name="Freeform 19"/>
            <p:cNvSpPr>
              <a:spLocks/>
            </p:cNvSpPr>
            <p:nvPr/>
          </p:nvSpPr>
          <p:spPr bwMode="auto">
            <a:xfrm>
              <a:off x="1741" y="1840"/>
              <a:ext cx="162" cy="44"/>
            </a:xfrm>
            <a:custGeom>
              <a:avLst/>
              <a:gdLst>
                <a:gd name="T0" fmla="*/ 0 w 323"/>
                <a:gd name="T1" fmla="*/ 0 h 88"/>
                <a:gd name="T2" fmla="*/ 169 w 323"/>
                <a:gd name="T3" fmla="*/ 33 h 88"/>
                <a:gd name="T4" fmla="*/ 323 w 323"/>
                <a:gd name="T5" fmla="*/ 0 h 88"/>
                <a:gd name="T6" fmla="*/ 214 w 323"/>
                <a:gd name="T7" fmla="*/ 88 h 88"/>
                <a:gd name="T8" fmla="*/ 91 w 323"/>
                <a:gd name="T9" fmla="*/ 88 h 88"/>
                <a:gd name="T10" fmla="*/ 0 w 323"/>
                <a:gd name="T11" fmla="*/ 0 h 88"/>
                <a:gd name="T12" fmla="*/ 0 w 323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88">
                  <a:moveTo>
                    <a:pt x="0" y="0"/>
                  </a:moveTo>
                  <a:lnTo>
                    <a:pt x="169" y="33"/>
                  </a:lnTo>
                  <a:lnTo>
                    <a:pt x="323" y="0"/>
                  </a:lnTo>
                  <a:lnTo>
                    <a:pt x="214" y="88"/>
                  </a:lnTo>
                  <a:lnTo>
                    <a:pt x="91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6" name="Freeform 20"/>
            <p:cNvSpPr>
              <a:spLocks/>
            </p:cNvSpPr>
            <p:nvPr/>
          </p:nvSpPr>
          <p:spPr bwMode="auto">
            <a:xfrm>
              <a:off x="1371" y="1717"/>
              <a:ext cx="216" cy="107"/>
            </a:xfrm>
            <a:custGeom>
              <a:avLst/>
              <a:gdLst>
                <a:gd name="T0" fmla="*/ 434 w 434"/>
                <a:gd name="T1" fmla="*/ 65 h 215"/>
                <a:gd name="T2" fmla="*/ 306 w 434"/>
                <a:gd name="T3" fmla="*/ 0 h 215"/>
                <a:gd name="T4" fmla="*/ 147 w 434"/>
                <a:gd name="T5" fmla="*/ 46 h 215"/>
                <a:gd name="T6" fmla="*/ 69 w 434"/>
                <a:gd name="T7" fmla="*/ 156 h 215"/>
                <a:gd name="T8" fmla="*/ 0 w 434"/>
                <a:gd name="T9" fmla="*/ 198 h 215"/>
                <a:gd name="T10" fmla="*/ 86 w 434"/>
                <a:gd name="T11" fmla="*/ 215 h 215"/>
                <a:gd name="T12" fmla="*/ 164 w 434"/>
                <a:gd name="T13" fmla="*/ 91 h 215"/>
                <a:gd name="T14" fmla="*/ 316 w 434"/>
                <a:gd name="T15" fmla="*/ 55 h 215"/>
                <a:gd name="T16" fmla="*/ 398 w 434"/>
                <a:gd name="T17" fmla="*/ 152 h 215"/>
                <a:gd name="T18" fmla="*/ 401 w 434"/>
                <a:gd name="T19" fmla="*/ 105 h 215"/>
                <a:gd name="T20" fmla="*/ 434 w 434"/>
                <a:gd name="T21" fmla="*/ 65 h 215"/>
                <a:gd name="T22" fmla="*/ 434 w 434"/>
                <a:gd name="T23" fmla="*/ 6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4" h="215">
                  <a:moveTo>
                    <a:pt x="434" y="65"/>
                  </a:moveTo>
                  <a:lnTo>
                    <a:pt x="306" y="0"/>
                  </a:lnTo>
                  <a:lnTo>
                    <a:pt x="147" y="46"/>
                  </a:lnTo>
                  <a:lnTo>
                    <a:pt x="69" y="156"/>
                  </a:lnTo>
                  <a:lnTo>
                    <a:pt x="0" y="198"/>
                  </a:lnTo>
                  <a:lnTo>
                    <a:pt x="86" y="215"/>
                  </a:lnTo>
                  <a:lnTo>
                    <a:pt x="164" y="91"/>
                  </a:lnTo>
                  <a:lnTo>
                    <a:pt x="316" y="55"/>
                  </a:lnTo>
                  <a:lnTo>
                    <a:pt x="398" y="152"/>
                  </a:lnTo>
                  <a:lnTo>
                    <a:pt x="401" y="105"/>
                  </a:lnTo>
                  <a:lnTo>
                    <a:pt x="434" y="65"/>
                  </a:lnTo>
                  <a:lnTo>
                    <a:pt x="43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7" name="Freeform 21"/>
            <p:cNvSpPr>
              <a:spLocks/>
            </p:cNvSpPr>
            <p:nvPr/>
          </p:nvSpPr>
          <p:spPr bwMode="auto">
            <a:xfrm>
              <a:off x="1421" y="1776"/>
              <a:ext cx="41" cy="25"/>
            </a:xfrm>
            <a:custGeom>
              <a:avLst/>
              <a:gdLst>
                <a:gd name="T0" fmla="*/ 0 w 82"/>
                <a:gd name="T1" fmla="*/ 49 h 49"/>
                <a:gd name="T2" fmla="*/ 82 w 82"/>
                <a:gd name="T3" fmla="*/ 49 h 49"/>
                <a:gd name="T4" fmla="*/ 23 w 82"/>
                <a:gd name="T5" fmla="*/ 0 h 49"/>
                <a:gd name="T6" fmla="*/ 0 w 82"/>
                <a:gd name="T7" fmla="*/ 49 h 49"/>
                <a:gd name="T8" fmla="*/ 0 w 8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9">
                  <a:moveTo>
                    <a:pt x="0" y="49"/>
                  </a:moveTo>
                  <a:lnTo>
                    <a:pt x="82" y="49"/>
                  </a:lnTo>
                  <a:lnTo>
                    <a:pt x="23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8" name="Freeform 22"/>
            <p:cNvSpPr>
              <a:spLocks/>
            </p:cNvSpPr>
            <p:nvPr/>
          </p:nvSpPr>
          <p:spPr bwMode="auto">
            <a:xfrm>
              <a:off x="1485" y="2149"/>
              <a:ext cx="366" cy="55"/>
            </a:xfrm>
            <a:custGeom>
              <a:avLst/>
              <a:gdLst>
                <a:gd name="T0" fmla="*/ 10 w 732"/>
                <a:gd name="T1" fmla="*/ 42 h 110"/>
                <a:gd name="T2" fmla="*/ 253 w 732"/>
                <a:gd name="T3" fmla="*/ 15 h 110"/>
                <a:gd name="T4" fmla="*/ 407 w 732"/>
                <a:gd name="T5" fmla="*/ 42 h 110"/>
                <a:gd name="T6" fmla="*/ 582 w 732"/>
                <a:gd name="T7" fmla="*/ 0 h 110"/>
                <a:gd name="T8" fmla="*/ 732 w 732"/>
                <a:gd name="T9" fmla="*/ 28 h 110"/>
                <a:gd name="T10" fmla="*/ 668 w 732"/>
                <a:gd name="T11" fmla="*/ 51 h 110"/>
                <a:gd name="T12" fmla="*/ 531 w 732"/>
                <a:gd name="T13" fmla="*/ 70 h 110"/>
                <a:gd name="T14" fmla="*/ 384 w 732"/>
                <a:gd name="T15" fmla="*/ 97 h 110"/>
                <a:gd name="T16" fmla="*/ 143 w 732"/>
                <a:gd name="T17" fmla="*/ 61 h 110"/>
                <a:gd name="T18" fmla="*/ 46 w 732"/>
                <a:gd name="T19" fmla="*/ 61 h 110"/>
                <a:gd name="T20" fmla="*/ 0 w 732"/>
                <a:gd name="T21" fmla="*/ 110 h 110"/>
                <a:gd name="T22" fmla="*/ 10 w 732"/>
                <a:gd name="T23" fmla="*/ 42 h 110"/>
                <a:gd name="T24" fmla="*/ 10 w 732"/>
                <a:gd name="T25" fmla="*/ 4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2" h="110">
                  <a:moveTo>
                    <a:pt x="10" y="42"/>
                  </a:moveTo>
                  <a:lnTo>
                    <a:pt x="253" y="15"/>
                  </a:lnTo>
                  <a:lnTo>
                    <a:pt x="407" y="42"/>
                  </a:lnTo>
                  <a:lnTo>
                    <a:pt x="582" y="0"/>
                  </a:lnTo>
                  <a:lnTo>
                    <a:pt x="732" y="28"/>
                  </a:lnTo>
                  <a:lnTo>
                    <a:pt x="668" y="51"/>
                  </a:lnTo>
                  <a:lnTo>
                    <a:pt x="531" y="70"/>
                  </a:lnTo>
                  <a:lnTo>
                    <a:pt x="384" y="97"/>
                  </a:lnTo>
                  <a:lnTo>
                    <a:pt x="143" y="61"/>
                  </a:lnTo>
                  <a:lnTo>
                    <a:pt x="46" y="61"/>
                  </a:lnTo>
                  <a:lnTo>
                    <a:pt x="0" y="110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9" name="Freeform 23"/>
            <p:cNvSpPr>
              <a:spLocks/>
            </p:cNvSpPr>
            <p:nvPr/>
          </p:nvSpPr>
          <p:spPr bwMode="auto">
            <a:xfrm>
              <a:off x="1535" y="2214"/>
              <a:ext cx="265" cy="45"/>
            </a:xfrm>
            <a:custGeom>
              <a:avLst/>
              <a:gdLst>
                <a:gd name="T0" fmla="*/ 0 w 530"/>
                <a:gd name="T1" fmla="*/ 0 h 91"/>
                <a:gd name="T2" fmla="*/ 146 w 530"/>
                <a:gd name="T3" fmla="*/ 82 h 91"/>
                <a:gd name="T4" fmla="*/ 325 w 530"/>
                <a:gd name="T5" fmla="*/ 91 h 91"/>
                <a:gd name="T6" fmla="*/ 530 w 530"/>
                <a:gd name="T7" fmla="*/ 19 h 91"/>
                <a:gd name="T8" fmla="*/ 243 w 530"/>
                <a:gd name="T9" fmla="*/ 36 h 91"/>
                <a:gd name="T10" fmla="*/ 0 w 530"/>
                <a:gd name="T11" fmla="*/ 0 h 91"/>
                <a:gd name="T12" fmla="*/ 0 w 530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91">
                  <a:moveTo>
                    <a:pt x="0" y="0"/>
                  </a:moveTo>
                  <a:lnTo>
                    <a:pt x="146" y="82"/>
                  </a:lnTo>
                  <a:lnTo>
                    <a:pt x="325" y="91"/>
                  </a:lnTo>
                  <a:lnTo>
                    <a:pt x="530" y="19"/>
                  </a:lnTo>
                  <a:lnTo>
                    <a:pt x="24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0" name="Freeform 24"/>
            <p:cNvSpPr>
              <a:spLocks/>
            </p:cNvSpPr>
            <p:nvPr/>
          </p:nvSpPr>
          <p:spPr bwMode="auto">
            <a:xfrm>
              <a:off x="1638" y="2082"/>
              <a:ext cx="53" cy="81"/>
            </a:xfrm>
            <a:custGeom>
              <a:avLst/>
              <a:gdLst>
                <a:gd name="T0" fmla="*/ 46 w 107"/>
                <a:gd name="T1" fmla="*/ 28 h 161"/>
                <a:gd name="T2" fmla="*/ 0 w 107"/>
                <a:gd name="T3" fmla="*/ 97 h 161"/>
                <a:gd name="T4" fmla="*/ 75 w 107"/>
                <a:gd name="T5" fmla="*/ 97 h 161"/>
                <a:gd name="T6" fmla="*/ 75 w 107"/>
                <a:gd name="T7" fmla="*/ 161 h 161"/>
                <a:gd name="T8" fmla="*/ 107 w 107"/>
                <a:gd name="T9" fmla="*/ 120 h 161"/>
                <a:gd name="T10" fmla="*/ 107 w 107"/>
                <a:gd name="T11" fmla="*/ 61 h 161"/>
                <a:gd name="T12" fmla="*/ 78 w 107"/>
                <a:gd name="T13" fmla="*/ 0 h 161"/>
                <a:gd name="T14" fmla="*/ 46 w 107"/>
                <a:gd name="T15" fmla="*/ 28 h 161"/>
                <a:gd name="T16" fmla="*/ 46 w 107"/>
                <a:gd name="T17" fmla="*/ 2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61">
                  <a:moveTo>
                    <a:pt x="46" y="28"/>
                  </a:moveTo>
                  <a:lnTo>
                    <a:pt x="0" y="97"/>
                  </a:lnTo>
                  <a:lnTo>
                    <a:pt x="75" y="97"/>
                  </a:lnTo>
                  <a:lnTo>
                    <a:pt x="75" y="161"/>
                  </a:lnTo>
                  <a:lnTo>
                    <a:pt x="107" y="120"/>
                  </a:lnTo>
                  <a:lnTo>
                    <a:pt x="107" y="61"/>
                  </a:lnTo>
                  <a:lnTo>
                    <a:pt x="78" y="0"/>
                  </a:lnTo>
                  <a:lnTo>
                    <a:pt x="46" y="2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1" name="Freeform 25"/>
            <p:cNvSpPr>
              <a:spLocks/>
            </p:cNvSpPr>
            <p:nvPr/>
          </p:nvSpPr>
          <p:spPr bwMode="auto">
            <a:xfrm>
              <a:off x="1398" y="1973"/>
              <a:ext cx="186" cy="262"/>
            </a:xfrm>
            <a:custGeom>
              <a:avLst/>
              <a:gdLst>
                <a:gd name="T0" fmla="*/ 371 w 371"/>
                <a:gd name="T1" fmla="*/ 0 h 523"/>
                <a:gd name="T2" fmla="*/ 274 w 371"/>
                <a:gd name="T3" fmla="*/ 111 h 523"/>
                <a:gd name="T4" fmla="*/ 177 w 371"/>
                <a:gd name="T5" fmla="*/ 266 h 523"/>
                <a:gd name="T6" fmla="*/ 0 w 371"/>
                <a:gd name="T7" fmla="*/ 377 h 523"/>
                <a:gd name="T8" fmla="*/ 73 w 371"/>
                <a:gd name="T9" fmla="*/ 403 h 523"/>
                <a:gd name="T10" fmla="*/ 118 w 371"/>
                <a:gd name="T11" fmla="*/ 523 h 523"/>
                <a:gd name="T12" fmla="*/ 147 w 371"/>
                <a:gd name="T13" fmla="*/ 361 h 523"/>
                <a:gd name="T14" fmla="*/ 251 w 371"/>
                <a:gd name="T15" fmla="*/ 266 h 523"/>
                <a:gd name="T16" fmla="*/ 333 w 371"/>
                <a:gd name="T17" fmla="*/ 152 h 523"/>
                <a:gd name="T18" fmla="*/ 333 w 371"/>
                <a:gd name="T19" fmla="*/ 88 h 523"/>
                <a:gd name="T20" fmla="*/ 371 w 371"/>
                <a:gd name="T21" fmla="*/ 0 h 523"/>
                <a:gd name="T22" fmla="*/ 371 w 371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523">
                  <a:moveTo>
                    <a:pt x="371" y="0"/>
                  </a:moveTo>
                  <a:lnTo>
                    <a:pt x="274" y="111"/>
                  </a:lnTo>
                  <a:lnTo>
                    <a:pt x="177" y="266"/>
                  </a:lnTo>
                  <a:lnTo>
                    <a:pt x="0" y="377"/>
                  </a:lnTo>
                  <a:lnTo>
                    <a:pt x="73" y="403"/>
                  </a:lnTo>
                  <a:lnTo>
                    <a:pt x="118" y="523"/>
                  </a:lnTo>
                  <a:lnTo>
                    <a:pt x="147" y="361"/>
                  </a:lnTo>
                  <a:lnTo>
                    <a:pt x="251" y="266"/>
                  </a:lnTo>
                  <a:lnTo>
                    <a:pt x="333" y="152"/>
                  </a:lnTo>
                  <a:lnTo>
                    <a:pt x="333" y="88"/>
                  </a:ln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2" name="Freeform 26"/>
            <p:cNvSpPr>
              <a:spLocks/>
            </p:cNvSpPr>
            <p:nvPr/>
          </p:nvSpPr>
          <p:spPr bwMode="auto">
            <a:xfrm>
              <a:off x="1833" y="2067"/>
              <a:ext cx="63" cy="126"/>
            </a:xfrm>
            <a:custGeom>
              <a:avLst/>
              <a:gdLst>
                <a:gd name="T0" fmla="*/ 0 w 127"/>
                <a:gd name="T1" fmla="*/ 0 h 251"/>
                <a:gd name="T2" fmla="*/ 127 w 127"/>
                <a:gd name="T3" fmla="*/ 128 h 251"/>
                <a:gd name="T4" fmla="*/ 127 w 127"/>
                <a:gd name="T5" fmla="*/ 251 h 251"/>
                <a:gd name="T6" fmla="*/ 72 w 127"/>
                <a:gd name="T7" fmla="*/ 183 h 251"/>
                <a:gd name="T8" fmla="*/ 0 w 127"/>
                <a:gd name="T9" fmla="*/ 0 h 251"/>
                <a:gd name="T10" fmla="*/ 0 w 127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51">
                  <a:moveTo>
                    <a:pt x="0" y="0"/>
                  </a:moveTo>
                  <a:lnTo>
                    <a:pt x="127" y="128"/>
                  </a:lnTo>
                  <a:lnTo>
                    <a:pt x="127" y="251"/>
                  </a:lnTo>
                  <a:lnTo>
                    <a:pt x="72" y="18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3" name="Freeform 27"/>
            <p:cNvSpPr>
              <a:spLocks/>
            </p:cNvSpPr>
            <p:nvPr/>
          </p:nvSpPr>
          <p:spPr bwMode="auto">
            <a:xfrm>
              <a:off x="1452" y="1735"/>
              <a:ext cx="78" cy="59"/>
            </a:xfrm>
            <a:custGeom>
              <a:avLst/>
              <a:gdLst>
                <a:gd name="T0" fmla="*/ 0 w 156"/>
                <a:gd name="T1" fmla="*/ 42 h 120"/>
                <a:gd name="T2" fmla="*/ 61 w 156"/>
                <a:gd name="T3" fmla="*/ 120 h 120"/>
                <a:gd name="T4" fmla="*/ 61 w 156"/>
                <a:gd name="T5" fmla="*/ 84 h 120"/>
                <a:gd name="T6" fmla="*/ 97 w 156"/>
                <a:gd name="T7" fmla="*/ 69 h 120"/>
                <a:gd name="T8" fmla="*/ 106 w 156"/>
                <a:gd name="T9" fmla="*/ 116 h 120"/>
                <a:gd name="T10" fmla="*/ 146 w 156"/>
                <a:gd name="T11" fmla="*/ 110 h 120"/>
                <a:gd name="T12" fmla="*/ 156 w 156"/>
                <a:gd name="T13" fmla="*/ 0 h 120"/>
                <a:gd name="T14" fmla="*/ 100 w 156"/>
                <a:gd name="T15" fmla="*/ 0 h 120"/>
                <a:gd name="T16" fmla="*/ 0 w 156"/>
                <a:gd name="T17" fmla="*/ 42 h 120"/>
                <a:gd name="T18" fmla="*/ 0 w 156"/>
                <a:gd name="T19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20">
                  <a:moveTo>
                    <a:pt x="0" y="42"/>
                  </a:moveTo>
                  <a:lnTo>
                    <a:pt x="61" y="120"/>
                  </a:lnTo>
                  <a:lnTo>
                    <a:pt x="61" y="84"/>
                  </a:lnTo>
                  <a:lnTo>
                    <a:pt x="97" y="69"/>
                  </a:lnTo>
                  <a:lnTo>
                    <a:pt x="106" y="116"/>
                  </a:lnTo>
                  <a:lnTo>
                    <a:pt x="146" y="110"/>
                  </a:lnTo>
                  <a:lnTo>
                    <a:pt x="156" y="0"/>
                  </a:lnTo>
                  <a:lnTo>
                    <a:pt x="100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4" name="Freeform 28"/>
            <p:cNvSpPr>
              <a:spLocks/>
            </p:cNvSpPr>
            <p:nvPr/>
          </p:nvSpPr>
          <p:spPr bwMode="auto">
            <a:xfrm>
              <a:off x="1787" y="1705"/>
              <a:ext cx="73" cy="60"/>
            </a:xfrm>
            <a:custGeom>
              <a:avLst/>
              <a:gdLst>
                <a:gd name="T0" fmla="*/ 0 w 146"/>
                <a:gd name="T1" fmla="*/ 23 h 120"/>
                <a:gd name="T2" fmla="*/ 0 w 146"/>
                <a:gd name="T3" fmla="*/ 101 h 120"/>
                <a:gd name="T4" fmla="*/ 55 w 146"/>
                <a:gd name="T5" fmla="*/ 59 h 120"/>
                <a:gd name="T6" fmla="*/ 85 w 146"/>
                <a:gd name="T7" fmla="*/ 92 h 120"/>
                <a:gd name="T8" fmla="*/ 82 w 146"/>
                <a:gd name="T9" fmla="*/ 120 h 120"/>
                <a:gd name="T10" fmla="*/ 110 w 146"/>
                <a:gd name="T11" fmla="*/ 120 h 120"/>
                <a:gd name="T12" fmla="*/ 146 w 146"/>
                <a:gd name="T13" fmla="*/ 33 h 120"/>
                <a:gd name="T14" fmla="*/ 101 w 146"/>
                <a:gd name="T15" fmla="*/ 0 h 120"/>
                <a:gd name="T16" fmla="*/ 26 w 146"/>
                <a:gd name="T17" fmla="*/ 0 h 120"/>
                <a:gd name="T18" fmla="*/ 0 w 146"/>
                <a:gd name="T19" fmla="*/ 23 h 120"/>
                <a:gd name="T20" fmla="*/ 0 w 146"/>
                <a:gd name="T21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20">
                  <a:moveTo>
                    <a:pt x="0" y="23"/>
                  </a:moveTo>
                  <a:lnTo>
                    <a:pt x="0" y="101"/>
                  </a:lnTo>
                  <a:lnTo>
                    <a:pt x="55" y="59"/>
                  </a:lnTo>
                  <a:lnTo>
                    <a:pt x="85" y="92"/>
                  </a:lnTo>
                  <a:lnTo>
                    <a:pt x="82" y="120"/>
                  </a:lnTo>
                  <a:lnTo>
                    <a:pt x="110" y="120"/>
                  </a:lnTo>
                  <a:lnTo>
                    <a:pt x="146" y="33"/>
                  </a:lnTo>
                  <a:lnTo>
                    <a:pt x="101" y="0"/>
                  </a:lnTo>
                  <a:lnTo>
                    <a:pt x="26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5" name="Freeform 29"/>
            <p:cNvSpPr>
              <a:spLocks/>
            </p:cNvSpPr>
            <p:nvPr/>
          </p:nvSpPr>
          <p:spPr bwMode="auto">
            <a:xfrm>
              <a:off x="1581" y="1538"/>
              <a:ext cx="34" cy="135"/>
            </a:xfrm>
            <a:custGeom>
              <a:avLst/>
              <a:gdLst>
                <a:gd name="T0" fmla="*/ 19 w 69"/>
                <a:gd name="T1" fmla="*/ 270 h 270"/>
                <a:gd name="T2" fmla="*/ 65 w 69"/>
                <a:gd name="T3" fmla="*/ 234 h 270"/>
                <a:gd name="T4" fmla="*/ 69 w 69"/>
                <a:gd name="T5" fmla="*/ 0 h 270"/>
                <a:gd name="T6" fmla="*/ 0 w 69"/>
                <a:gd name="T7" fmla="*/ 230 h 270"/>
                <a:gd name="T8" fmla="*/ 19 w 69"/>
                <a:gd name="T9" fmla="*/ 270 h 270"/>
                <a:gd name="T10" fmla="*/ 19 w 69"/>
                <a:gd name="T11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270">
                  <a:moveTo>
                    <a:pt x="19" y="270"/>
                  </a:moveTo>
                  <a:lnTo>
                    <a:pt x="65" y="234"/>
                  </a:lnTo>
                  <a:lnTo>
                    <a:pt x="69" y="0"/>
                  </a:lnTo>
                  <a:lnTo>
                    <a:pt x="0" y="230"/>
                  </a:lnTo>
                  <a:lnTo>
                    <a:pt x="19" y="270"/>
                  </a:lnTo>
                  <a:lnTo>
                    <a:pt x="19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6" name="Freeform 30"/>
            <p:cNvSpPr>
              <a:spLocks/>
            </p:cNvSpPr>
            <p:nvPr/>
          </p:nvSpPr>
          <p:spPr bwMode="auto">
            <a:xfrm>
              <a:off x="1670" y="1614"/>
              <a:ext cx="50" cy="54"/>
            </a:xfrm>
            <a:custGeom>
              <a:avLst/>
              <a:gdLst>
                <a:gd name="T0" fmla="*/ 101 w 101"/>
                <a:gd name="T1" fmla="*/ 72 h 108"/>
                <a:gd name="T2" fmla="*/ 0 w 101"/>
                <a:gd name="T3" fmla="*/ 0 h 108"/>
                <a:gd name="T4" fmla="*/ 46 w 101"/>
                <a:gd name="T5" fmla="*/ 108 h 108"/>
                <a:gd name="T6" fmla="*/ 95 w 101"/>
                <a:gd name="T7" fmla="*/ 104 h 108"/>
                <a:gd name="T8" fmla="*/ 101 w 101"/>
                <a:gd name="T9" fmla="*/ 72 h 108"/>
                <a:gd name="T10" fmla="*/ 101 w 101"/>
                <a:gd name="T11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8">
                  <a:moveTo>
                    <a:pt x="101" y="72"/>
                  </a:moveTo>
                  <a:lnTo>
                    <a:pt x="0" y="0"/>
                  </a:lnTo>
                  <a:lnTo>
                    <a:pt x="46" y="108"/>
                  </a:lnTo>
                  <a:lnTo>
                    <a:pt x="95" y="104"/>
                  </a:lnTo>
                  <a:lnTo>
                    <a:pt x="101" y="72"/>
                  </a:lnTo>
                  <a:lnTo>
                    <a:pt x="10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7" name="Freeform 31"/>
            <p:cNvSpPr>
              <a:spLocks/>
            </p:cNvSpPr>
            <p:nvPr/>
          </p:nvSpPr>
          <p:spPr bwMode="auto">
            <a:xfrm>
              <a:off x="1181" y="1170"/>
              <a:ext cx="901" cy="774"/>
            </a:xfrm>
            <a:custGeom>
              <a:avLst/>
              <a:gdLst>
                <a:gd name="T0" fmla="*/ 310 w 1802"/>
                <a:gd name="T1" fmla="*/ 428 h 1547"/>
                <a:gd name="T2" fmla="*/ 479 w 1802"/>
                <a:gd name="T3" fmla="*/ 325 h 1547"/>
                <a:gd name="T4" fmla="*/ 669 w 1802"/>
                <a:gd name="T5" fmla="*/ 295 h 1547"/>
                <a:gd name="T6" fmla="*/ 869 w 1802"/>
                <a:gd name="T7" fmla="*/ 251 h 1547"/>
                <a:gd name="T8" fmla="*/ 751 w 1802"/>
                <a:gd name="T9" fmla="*/ 338 h 1547"/>
                <a:gd name="T10" fmla="*/ 897 w 1802"/>
                <a:gd name="T11" fmla="*/ 333 h 1547"/>
                <a:gd name="T12" fmla="*/ 1141 w 1802"/>
                <a:gd name="T13" fmla="*/ 251 h 1547"/>
                <a:gd name="T14" fmla="*/ 1082 w 1802"/>
                <a:gd name="T15" fmla="*/ 346 h 1547"/>
                <a:gd name="T16" fmla="*/ 1222 w 1802"/>
                <a:gd name="T17" fmla="*/ 318 h 1547"/>
                <a:gd name="T18" fmla="*/ 1338 w 1802"/>
                <a:gd name="T19" fmla="*/ 259 h 1547"/>
                <a:gd name="T20" fmla="*/ 1428 w 1802"/>
                <a:gd name="T21" fmla="*/ 464 h 1547"/>
                <a:gd name="T22" fmla="*/ 1553 w 1802"/>
                <a:gd name="T23" fmla="*/ 567 h 1547"/>
                <a:gd name="T24" fmla="*/ 1597 w 1802"/>
                <a:gd name="T25" fmla="*/ 797 h 1547"/>
                <a:gd name="T26" fmla="*/ 1604 w 1802"/>
                <a:gd name="T27" fmla="*/ 1222 h 1547"/>
                <a:gd name="T28" fmla="*/ 1671 w 1802"/>
                <a:gd name="T29" fmla="*/ 1371 h 1547"/>
                <a:gd name="T30" fmla="*/ 1692 w 1802"/>
                <a:gd name="T31" fmla="*/ 1253 h 1547"/>
                <a:gd name="T32" fmla="*/ 1802 w 1802"/>
                <a:gd name="T33" fmla="*/ 1084 h 1547"/>
                <a:gd name="T34" fmla="*/ 1751 w 1802"/>
                <a:gd name="T35" fmla="*/ 707 h 1547"/>
                <a:gd name="T36" fmla="*/ 1684 w 1802"/>
                <a:gd name="T37" fmla="*/ 472 h 1547"/>
                <a:gd name="T38" fmla="*/ 1546 w 1802"/>
                <a:gd name="T39" fmla="*/ 259 h 1547"/>
                <a:gd name="T40" fmla="*/ 1272 w 1802"/>
                <a:gd name="T41" fmla="*/ 51 h 1547"/>
                <a:gd name="T42" fmla="*/ 1067 w 1802"/>
                <a:gd name="T43" fmla="*/ 0 h 1547"/>
                <a:gd name="T44" fmla="*/ 1279 w 1802"/>
                <a:gd name="T45" fmla="*/ 148 h 1547"/>
                <a:gd name="T46" fmla="*/ 1215 w 1802"/>
                <a:gd name="T47" fmla="*/ 266 h 1547"/>
                <a:gd name="T48" fmla="*/ 1163 w 1802"/>
                <a:gd name="T49" fmla="*/ 154 h 1547"/>
                <a:gd name="T50" fmla="*/ 964 w 1802"/>
                <a:gd name="T51" fmla="*/ 243 h 1547"/>
                <a:gd name="T52" fmla="*/ 861 w 1802"/>
                <a:gd name="T53" fmla="*/ 162 h 1547"/>
                <a:gd name="T54" fmla="*/ 705 w 1802"/>
                <a:gd name="T55" fmla="*/ 251 h 1547"/>
                <a:gd name="T56" fmla="*/ 485 w 1802"/>
                <a:gd name="T57" fmla="*/ 266 h 1547"/>
                <a:gd name="T58" fmla="*/ 310 w 1802"/>
                <a:gd name="T59" fmla="*/ 354 h 1547"/>
                <a:gd name="T60" fmla="*/ 515 w 1802"/>
                <a:gd name="T61" fmla="*/ 126 h 1547"/>
                <a:gd name="T62" fmla="*/ 705 w 1802"/>
                <a:gd name="T63" fmla="*/ 15 h 1547"/>
                <a:gd name="T64" fmla="*/ 479 w 1802"/>
                <a:gd name="T65" fmla="*/ 103 h 1547"/>
                <a:gd name="T66" fmla="*/ 287 w 1802"/>
                <a:gd name="T67" fmla="*/ 221 h 1547"/>
                <a:gd name="T68" fmla="*/ 126 w 1802"/>
                <a:gd name="T69" fmla="*/ 413 h 1547"/>
                <a:gd name="T70" fmla="*/ 15 w 1802"/>
                <a:gd name="T71" fmla="*/ 802 h 1547"/>
                <a:gd name="T72" fmla="*/ 0 w 1802"/>
                <a:gd name="T73" fmla="*/ 1253 h 1547"/>
                <a:gd name="T74" fmla="*/ 133 w 1802"/>
                <a:gd name="T75" fmla="*/ 1325 h 1547"/>
                <a:gd name="T76" fmla="*/ 243 w 1802"/>
                <a:gd name="T77" fmla="*/ 1547 h 1547"/>
                <a:gd name="T78" fmla="*/ 184 w 1802"/>
                <a:gd name="T79" fmla="*/ 1289 h 1547"/>
                <a:gd name="T80" fmla="*/ 169 w 1802"/>
                <a:gd name="T81" fmla="*/ 977 h 1547"/>
                <a:gd name="T82" fmla="*/ 169 w 1802"/>
                <a:gd name="T83" fmla="*/ 677 h 1547"/>
                <a:gd name="T84" fmla="*/ 44 w 1802"/>
                <a:gd name="T85" fmla="*/ 1009 h 1547"/>
                <a:gd name="T86" fmla="*/ 44 w 1802"/>
                <a:gd name="T87" fmla="*/ 802 h 1547"/>
                <a:gd name="T88" fmla="*/ 141 w 1802"/>
                <a:gd name="T89" fmla="*/ 494 h 1547"/>
                <a:gd name="T90" fmla="*/ 200 w 1802"/>
                <a:gd name="T91" fmla="*/ 612 h 1547"/>
                <a:gd name="T92" fmla="*/ 310 w 1802"/>
                <a:gd name="T93" fmla="*/ 428 h 1547"/>
                <a:gd name="T94" fmla="*/ 310 w 1802"/>
                <a:gd name="T95" fmla="*/ 428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02" h="1547">
                  <a:moveTo>
                    <a:pt x="310" y="428"/>
                  </a:moveTo>
                  <a:lnTo>
                    <a:pt x="479" y="325"/>
                  </a:lnTo>
                  <a:lnTo>
                    <a:pt x="669" y="295"/>
                  </a:lnTo>
                  <a:lnTo>
                    <a:pt x="869" y="251"/>
                  </a:lnTo>
                  <a:lnTo>
                    <a:pt x="751" y="338"/>
                  </a:lnTo>
                  <a:lnTo>
                    <a:pt x="897" y="333"/>
                  </a:lnTo>
                  <a:lnTo>
                    <a:pt x="1141" y="251"/>
                  </a:lnTo>
                  <a:lnTo>
                    <a:pt x="1082" y="346"/>
                  </a:lnTo>
                  <a:lnTo>
                    <a:pt x="1222" y="318"/>
                  </a:lnTo>
                  <a:lnTo>
                    <a:pt x="1338" y="259"/>
                  </a:lnTo>
                  <a:lnTo>
                    <a:pt x="1428" y="464"/>
                  </a:lnTo>
                  <a:lnTo>
                    <a:pt x="1553" y="567"/>
                  </a:lnTo>
                  <a:lnTo>
                    <a:pt x="1597" y="797"/>
                  </a:lnTo>
                  <a:lnTo>
                    <a:pt x="1604" y="1222"/>
                  </a:lnTo>
                  <a:lnTo>
                    <a:pt x="1671" y="1371"/>
                  </a:lnTo>
                  <a:lnTo>
                    <a:pt x="1692" y="1253"/>
                  </a:lnTo>
                  <a:lnTo>
                    <a:pt x="1802" y="1084"/>
                  </a:lnTo>
                  <a:lnTo>
                    <a:pt x="1751" y="707"/>
                  </a:lnTo>
                  <a:lnTo>
                    <a:pt x="1684" y="472"/>
                  </a:lnTo>
                  <a:lnTo>
                    <a:pt x="1546" y="259"/>
                  </a:lnTo>
                  <a:lnTo>
                    <a:pt x="1272" y="51"/>
                  </a:lnTo>
                  <a:lnTo>
                    <a:pt x="1067" y="0"/>
                  </a:lnTo>
                  <a:lnTo>
                    <a:pt x="1279" y="148"/>
                  </a:lnTo>
                  <a:lnTo>
                    <a:pt x="1215" y="266"/>
                  </a:lnTo>
                  <a:lnTo>
                    <a:pt x="1163" y="154"/>
                  </a:lnTo>
                  <a:lnTo>
                    <a:pt x="964" y="243"/>
                  </a:lnTo>
                  <a:lnTo>
                    <a:pt x="861" y="162"/>
                  </a:lnTo>
                  <a:lnTo>
                    <a:pt x="705" y="251"/>
                  </a:lnTo>
                  <a:lnTo>
                    <a:pt x="485" y="266"/>
                  </a:lnTo>
                  <a:lnTo>
                    <a:pt x="310" y="354"/>
                  </a:lnTo>
                  <a:lnTo>
                    <a:pt x="515" y="126"/>
                  </a:lnTo>
                  <a:lnTo>
                    <a:pt x="705" y="15"/>
                  </a:lnTo>
                  <a:lnTo>
                    <a:pt x="479" y="103"/>
                  </a:lnTo>
                  <a:lnTo>
                    <a:pt x="287" y="221"/>
                  </a:lnTo>
                  <a:lnTo>
                    <a:pt x="126" y="413"/>
                  </a:lnTo>
                  <a:lnTo>
                    <a:pt x="15" y="802"/>
                  </a:lnTo>
                  <a:lnTo>
                    <a:pt x="0" y="1253"/>
                  </a:lnTo>
                  <a:lnTo>
                    <a:pt x="133" y="1325"/>
                  </a:lnTo>
                  <a:lnTo>
                    <a:pt x="243" y="1547"/>
                  </a:lnTo>
                  <a:lnTo>
                    <a:pt x="184" y="1289"/>
                  </a:lnTo>
                  <a:lnTo>
                    <a:pt x="169" y="977"/>
                  </a:lnTo>
                  <a:lnTo>
                    <a:pt x="169" y="677"/>
                  </a:lnTo>
                  <a:lnTo>
                    <a:pt x="44" y="1009"/>
                  </a:lnTo>
                  <a:lnTo>
                    <a:pt x="44" y="802"/>
                  </a:lnTo>
                  <a:lnTo>
                    <a:pt x="141" y="494"/>
                  </a:lnTo>
                  <a:lnTo>
                    <a:pt x="200" y="612"/>
                  </a:lnTo>
                  <a:lnTo>
                    <a:pt x="310" y="428"/>
                  </a:lnTo>
                  <a:lnTo>
                    <a:pt x="310" y="4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8" name="Freeform 32"/>
            <p:cNvSpPr>
              <a:spLocks/>
            </p:cNvSpPr>
            <p:nvPr/>
          </p:nvSpPr>
          <p:spPr bwMode="auto">
            <a:xfrm>
              <a:off x="1181" y="1803"/>
              <a:ext cx="548" cy="789"/>
            </a:xfrm>
            <a:custGeom>
              <a:avLst/>
              <a:gdLst>
                <a:gd name="T0" fmla="*/ 0 w 1097"/>
                <a:gd name="T1" fmla="*/ 0 h 1578"/>
                <a:gd name="T2" fmla="*/ 0 w 1097"/>
                <a:gd name="T3" fmla="*/ 105 h 1578"/>
                <a:gd name="T4" fmla="*/ 118 w 1097"/>
                <a:gd name="T5" fmla="*/ 348 h 1578"/>
                <a:gd name="T6" fmla="*/ 141 w 1097"/>
                <a:gd name="T7" fmla="*/ 538 h 1578"/>
                <a:gd name="T8" fmla="*/ 251 w 1097"/>
                <a:gd name="T9" fmla="*/ 576 h 1578"/>
                <a:gd name="T10" fmla="*/ 433 w 1097"/>
                <a:gd name="T11" fmla="*/ 1127 h 1578"/>
                <a:gd name="T12" fmla="*/ 728 w 1097"/>
                <a:gd name="T13" fmla="*/ 1473 h 1578"/>
                <a:gd name="T14" fmla="*/ 913 w 1097"/>
                <a:gd name="T15" fmla="*/ 1578 h 1578"/>
                <a:gd name="T16" fmla="*/ 802 w 1097"/>
                <a:gd name="T17" fmla="*/ 1429 h 1578"/>
                <a:gd name="T18" fmla="*/ 1097 w 1097"/>
                <a:gd name="T19" fmla="*/ 1283 h 1578"/>
                <a:gd name="T20" fmla="*/ 779 w 1097"/>
                <a:gd name="T21" fmla="*/ 1291 h 1578"/>
                <a:gd name="T22" fmla="*/ 610 w 1097"/>
                <a:gd name="T23" fmla="*/ 1091 h 1578"/>
                <a:gd name="T24" fmla="*/ 595 w 1097"/>
                <a:gd name="T25" fmla="*/ 1201 h 1578"/>
                <a:gd name="T26" fmla="*/ 420 w 1097"/>
                <a:gd name="T27" fmla="*/ 930 h 1578"/>
                <a:gd name="T28" fmla="*/ 257 w 1097"/>
                <a:gd name="T29" fmla="*/ 407 h 1578"/>
                <a:gd name="T30" fmla="*/ 251 w 1097"/>
                <a:gd name="T31" fmla="*/ 494 h 1578"/>
                <a:gd name="T32" fmla="*/ 184 w 1097"/>
                <a:gd name="T33" fmla="*/ 479 h 1578"/>
                <a:gd name="T34" fmla="*/ 154 w 1097"/>
                <a:gd name="T35" fmla="*/ 340 h 1578"/>
                <a:gd name="T36" fmla="*/ 30 w 1097"/>
                <a:gd name="T37" fmla="*/ 105 h 1578"/>
                <a:gd name="T38" fmla="*/ 154 w 1097"/>
                <a:gd name="T39" fmla="*/ 97 h 1578"/>
                <a:gd name="T40" fmla="*/ 154 w 1097"/>
                <a:gd name="T41" fmla="*/ 46 h 1578"/>
                <a:gd name="T42" fmla="*/ 67 w 1097"/>
                <a:gd name="T43" fmla="*/ 67 h 1578"/>
                <a:gd name="T44" fmla="*/ 0 w 1097"/>
                <a:gd name="T45" fmla="*/ 0 h 1578"/>
                <a:gd name="T46" fmla="*/ 0 w 1097"/>
                <a:gd name="T47" fmla="*/ 0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7" h="1578">
                  <a:moveTo>
                    <a:pt x="0" y="0"/>
                  </a:moveTo>
                  <a:lnTo>
                    <a:pt x="0" y="105"/>
                  </a:lnTo>
                  <a:lnTo>
                    <a:pt x="118" y="348"/>
                  </a:lnTo>
                  <a:lnTo>
                    <a:pt x="141" y="538"/>
                  </a:lnTo>
                  <a:lnTo>
                    <a:pt x="251" y="576"/>
                  </a:lnTo>
                  <a:lnTo>
                    <a:pt x="433" y="1127"/>
                  </a:lnTo>
                  <a:lnTo>
                    <a:pt x="728" y="1473"/>
                  </a:lnTo>
                  <a:lnTo>
                    <a:pt x="913" y="1578"/>
                  </a:lnTo>
                  <a:lnTo>
                    <a:pt x="802" y="1429"/>
                  </a:lnTo>
                  <a:lnTo>
                    <a:pt x="1097" y="1283"/>
                  </a:lnTo>
                  <a:lnTo>
                    <a:pt x="779" y="1291"/>
                  </a:lnTo>
                  <a:lnTo>
                    <a:pt x="610" y="1091"/>
                  </a:lnTo>
                  <a:lnTo>
                    <a:pt x="595" y="1201"/>
                  </a:lnTo>
                  <a:lnTo>
                    <a:pt x="420" y="930"/>
                  </a:lnTo>
                  <a:lnTo>
                    <a:pt x="257" y="407"/>
                  </a:lnTo>
                  <a:lnTo>
                    <a:pt x="251" y="494"/>
                  </a:lnTo>
                  <a:lnTo>
                    <a:pt x="184" y="479"/>
                  </a:lnTo>
                  <a:lnTo>
                    <a:pt x="154" y="340"/>
                  </a:lnTo>
                  <a:lnTo>
                    <a:pt x="30" y="105"/>
                  </a:lnTo>
                  <a:lnTo>
                    <a:pt x="154" y="97"/>
                  </a:lnTo>
                  <a:lnTo>
                    <a:pt x="154" y="46"/>
                  </a:lnTo>
                  <a:lnTo>
                    <a:pt x="67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29" name="Freeform 33"/>
            <p:cNvSpPr>
              <a:spLocks/>
            </p:cNvSpPr>
            <p:nvPr/>
          </p:nvSpPr>
          <p:spPr bwMode="auto">
            <a:xfrm>
              <a:off x="1703" y="1722"/>
              <a:ext cx="400" cy="862"/>
            </a:xfrm>
            <a:custGeom>
              <a:avLst/>
              <a:gdLst>
                <a:gd name="T0" fmla="*/ 0 w 800"/>
                <a:gd name="T1" fmla="*/ 1725 h 1725"/>
                <a:gd name="T2" fmla="*/ 323 w 800"/>
                <a:gd name="T3" fmla="*/ 1548 h 1725"/>
                <a:gd name="T4" fmla="*/ 477 w 800"/>
                <a:gd name="T5" fmla="*/ 1238 h 1725"/>
                <a:gd name="T6" fmla="*/ 587 w 800"/>
                <a:gd name="T7" fmla="*/ 1017 h 1725"/>
                <a:gd name="T8" fmla="*/ 631 w 800"/>
                <a:gd name="T9" fmla="*/ 628 h 1725"/>
                <a:gd name="T10" fmla="*/ 720 w 800"/>
                <a:gd name="T11" fmla="*/ 523 h 1725"/>
                <a:gd name="T12" fmla="*/ 720 w 800"/>
                <a:gd name="T13" fmla="*/ 362 h 1725"/>
                <a:gd name="T14" fmla="*/ 800 w 800"/>
                <a:gd name="T15" fmla="*/ 82 h 1725"/>
                <a:gd name="T16" fmla="*/ 728 w 800"/>
                <a:gd name="T17" fmla="*/ 0 h 1725"/>
                <a:gd name="T18" fmla="*/ 682 w 800"/>
                <a:gd name="T19" fmla="*/ 31 h 1725"/>
                <a:gd name="T20" fmla="*/ 764 w 800"/>
                <a:gd name="T21" fmla="*/ 90 h 1725"/>
                <a:gd name="T22" fmla="*/ 697 w 800"/>
                <a:gd name="T23" fmla="*/ 259 h 1725"/>
                <a:gd name="T24" fmla="*/ 697 w 800"/>
                <a:gd name="T25" fmla="*/ 443 h 1725"/>
                <a:gd name="T26" fmla="*/ 638 w 800"/>
                <a:gd name="T27" fmla="*/ 502 h 1725"/>
                <a:gd name="T28" fmla="*/ 595 w 800"/>
                <a:gd name="T29" fmla="*/ 421 h 1725"/>
                <a:gd name="T30" fmla="*/ 515 w 800"/>
                <a:gd name="T31" fmla="*/ 974 h 1725"/>
                <a:gd name="T32" fmla="*/ 351 w 800"/>
                <a:gd name="T33" fmla="*/ 1320 h 1725"/>
                <a:gd name="T34" fmla="*/ 205 w 800"/>
                <a:gd name="T35" fmla="*/ 1438 h 1725"/>
                <a:gd name="T36" fmla="*/ 308 w 800"/>
                <a:gd name="T37" fmla="*/ 1438 h 1725"/>
                <a:gd name="T38" fmla="*/ 241 w 800"/>
                <a:gd name="T39" fmla="*/ 1540 h 1725"/>
                <a:gd name="T40" fmla="*/ 0 w 800"/>
                <a:gd name="T41" fmla="*/ 1725 h 1725"/>
                <a:gd name="T42" fmla="*/ 0 w 800"/>
                <a:gd name="T43" fmla="*/ 1725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1725">
                  <a:moveTo>
                    <a:pt x="0" y="1725"/>
                  </a:moveTo>
                  <a:lnTo>
                    <a:pt x="323" y="1548"/>
                  </a:lnTo>
                  <a:lnTo>
                    <a:pt x="477" y="1238"/>
                  </a:lnTo>
                  <a:lnTo>
                    <a:pt x="587" y="1017"/>
                  </a:lnTo>
                  <a:lnTo>
                    <a:pt x="631" y="628"/>
                  </a:lnTo>
                  <a:lnTo>
                    <a:pt x="720" y="523"/>
                  </a:lnTo>
                  <a:lnTo>
                    <a:pt x="720" y="362"/>
                  </a:lnTo>
                  <a:lnTo>
                    <a:pt x="800" y="82"/>
                  </a:lnTo>
                  <a:lnTo>
                    <a:pt x="728" y="0"/>
                  </a:lnTo>
                  <a:lnTo>
                    <a:pt x="682" y="31"/>
                  </a:lnTo>
                  <a:lnTo>
                    <a:pt x="764" y="90"/>
                  </a:lnTo>
                  <a:lnTo>
                    <a:pt x="697" y="259"/>
                  </a:lnTo>
                  <a:lnTo>
                    <a:pt x="697" y="443"/>
                  </a:lnTo>
                  <a:lnTo>
                    <a:pt x="638" y="502"/>
                  </a:lnTo>
                  <a:lnTo>
                    <a:pt x="595" y="421"/>
                  </a:lnTo>
                  <a:lnTo>
                    <a:pt x="515" y="974"/>
                  </a:lnTo>
                  <a:lnTo>
                    <a:pt x="351" y="1320"/>
                  </a:lnTo>
                  <a:lnTo>
                    <a:pt x="205" y="1438"/>
                  </a:lnTo>
                  <a:lnTo>
                    <a:pt x="308" y="1438"/>
                  </a:lnTo>
                  <a:lnTo>
                    <a:pt x="241" y="1540"/>
                  </a:lnTo>
                  <a:lnTo>
                    <a:pt x="0" y="1725"/>
                  </a:lnTo>
                  <a:lnTo>
                    <a:pt x="0" y="17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0" name="Freeform 34"/>
            <p:cNvSpPr>
              <a:spLocks/>
            </p:cNvSpPr>
            <p:nvPr/>
          </p:nvSpPr>
          <p:spPr bwMode="auto">
            <a:xfrm>
              <a:off x="1431" y="1840"/>
              <a:ext cx="92" cy="26"/>
            </a:xfrm>
            <a:custGeom>
              <a:avLst/>
              <a:gdLst>
                <a:gd name="T0" fmla="*/ 0 w 184"/>
                <a:gd name="T1" fmla="*/ 8 h 52"/>
                <a:gd name="T2" fmla="*/ 118 w 184"/>
                <a:gd name="T3" fmla="*/ 52 h 52"/>
                <a:gd name="T4" fmla="*/ 184 w 184"/>
                <a:gd name="T5" fmla="*/ 0 h 52"/>
                <a:gd name="T6" fmla="*/ 74 w 184"/>
                <a:gd name="T7" fmla="*/ 0 h 52"/>
                <a:gd name="T8" fmla="*/ 0 w 184"/>
                <a:gd name="T9" fmla="*/ 8 h 52"/>
                <a:gd name="T10" fmla="*/ 0 w 184"/>
                <a:gd name="T11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52">
                  <a:moveTo>
                    <a:pt x="0" y="8"/>
                  </a:moveTo>
                  <a:lnTo>
                    <a:pt x="118" y="52"/>
                  </a:lnTo>
                  <a:lnTo>
                    <a:pt x="184" y="0"/>
                  </a:lnTo>
                  <a:lnTo>
                    <a:pt x="7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1" name="Freeform 35"/>
            <p:cNvSpPr>
              <a:spLocks/>
            </p:cNvSpPr>
            <p:nvPr/>
          </p:nvSpPr>
          <p:spPr bwMode="auto">
            <a:xfrm>
              <a:off x="480" y="2234"/>
              <a:ext cx="851" cy="1084"/>
            </a:xfrm>
            <a:custGeom>
              <a:avLst/>
              <a:gdLst>
                <a:gd name="T0" fmla="*/ 1701 w 1701"/>
                <a:gd name="T1" fmla="*/ 0 h 2169"/>
                <a:gd name="T2" fmla="*/ 1200 w 1701"/>
                <a:gd name="T3" fmla="*/ 293 h 2169"/>
                <a:gd name="T4" fmla="*/ 397 w 1701"/>
                <a:gd name="T5" fmla="*/ 627 h 2169"/>
                <a:gd name="T6" fmla="*/ 0 w 1701"/>
                <a:gd name="T7" fmla="*/ 2169 h 2169"/>
                <a:gd name="T8" fmla="*/ 262 w 1701"/>
                <a:gd name="T9" fmla="*/ 1918 h 2169"/>
                <a:gd name="T10" fmla="*/ 395 w 1701"/>
                <a:gd name="T11" fmla="*/ 821 h 2169"/>
                <a:gd name="T12" fmla="*/ 620 w 1701"/>
                <a:gd name="T13" fmla="*/ 1745 h 2169"/>
                <a:gd name="T14" fmla="*/ 422 w 1701"/>
                <a:gd name="T15" fmla="*/ 1614 h 2169"/>
                <a:gd name="T16" fmla="*/ 633 w 1701"/>
                <a:gd name="T17" fmla="*/ 2169 h 2169"/>
                <a:gd name="T18" fmla="*/ 857 w 1701"/>
                <a:gd name="T19" fmla="*/ 2169 h 2169"/>
                <a:gd name="T20" fmla="*/ 513 w 1701"/>
                <a:gd name="T21" fmla="*/ 688 h 2169"/>
                <a:gd name="T22" fmla="*/ 1239 w 1701"/>
                <a:gd name="T23" fmla="*/ 397 h 2169"/>
                <a:gd name="T24" fmla="*/ 1490 w 1701"/>
                <a:gd name="T25" fmla="*/ 278 h 2169"/>
                <a:gd name="T26" fmla="*/ 1306 w 1701"/>
                <a:gd name="T27" fmla="*/ 939 h 2169"/>
                <a:gd name="T28" fmla="*/ 1701 w 1701"/>
                <a:gd name="T29" fmla="*/ 0 h 2169"/>
                <a:gd name="T30" fmla="*/ 1701 w 1701"/>
                <a:gd name="T31" fmla="*/ 0 h 2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1" h="2169">
                  <a:moveTo>
                    <a:pt x="1701" y="0"/>
                  </a:moveTo>
                  <a:lnTo>
                    <a:pt x="1200" y="293"/>
                  </a:lnTo>
                  <a:lnTo>
                    <a:pt x="397" y="627"/>
                  </a:lnTo>
                  <a:lnTo>
                    <a:pt x="0" y="2169"/>
                  </a:lnTo>
                  <a:lnTo>
                    <a:pt x="262" y="1918"/>
                  </a:lnTo>
                  <a:lnTo>
                    <a:pt x="395" y="821"/>
                  </a:lnTo>
                  <a:lnTo>
                    <a:pt x="620" y="1745"/>
                  </a:lnTo>
                  <a:lnTo>
                    <a:pt x="422" y="1614"/>
                  </a:lnTo>
                  <a:lnTo>
                    <a:pt x="633" y="2169"/>
                  </a:lnTo>
                  <a:lnTo>
                    <a:pt x="857" y="2169"/>
                  </a:lnTo>
                  <a:lnTo>
                    <a:pt x="513" y="688"/>
                  </a:lnTo>
                  <a:lnTo>
                    <a:pt x="1239" y="397"/>
                  </a:lnTo>
                  <a:lnTo>
                    <a:pt x="1490" y="278"/>
                  </a:lnTo>
                  <a:lnTo>
                    <a:pt x="1306" y="939"/>
                  </a:lnTo>
                  <a:lnTo>
                    <a:pt x="1701" y="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2" name="Freeform 36"/>
            <p:cNvSpPr>
              <a:spLocks/>
            </p:cNvSpPr>
            <p:nvPr/>
          </p:nvSpPr>
          <p:spPr bwMode="auto">
            <a:xfrm>
              <a:off x="1357" y="2220"/>
              <a:ext cx="205" cy="1098"/>
            </a:xfrm>
            <a:custGeom>
              <a:avLst/>
              <a:gdLst>
                <a:gd name="T0" fmla="*/ 0 w 408"/>
                <a:gd name="T1" fmla="*/ 0 h 2195"/>
                <a:gd name="T2" fmla="*/ 251 w 408"/>
                <a:gd name="T3" fmla="*/ 2195 h 2195"/>
                <a:gd name="T4" fmla="*/ 408 w 408"/>
                <a:gd name="T5" fmla="*/ 2195 h 2195"/>
                <a:gd name="T6" fmla="*/ 93 w 408"/>
                <a:gd name="T7" fmla="*/ 264 h 2195"/>
                <a:gd name="T8" fmla="*/ 0 w 408"/>
                <a:gd name="T9" fmla="*/ 0 h 2195"/>
                <a:gd name="T10" fmla="*/ 0 w 408"/>
                <a:gd name="T11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2195">
                  <a:moveTo>
                    <a:pt x="0" y="0"/>
                  </a:moveTo>
                  <a:lnTo>
                    <a:pt x="251" y="2195"/>
                  </a:lnTo>
                  <a:lnTo>
                    <a:pt x="408" y="2195"/>
                  </a:lnTo>
                  <a:lnTo>
                    <a:pt x="93" y="2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3" name="Freeform 37"/>
            <p:cNvSpPr>
              <a:spLocks/>
            </p:cNvSpPr>
            <p:nvPr/>
          </p:nvSpPr>
          <p:spPr bwMode="auto">
            <a:xfrm>
              <a:off x="1053" y="2809"/>
              <a:ext cx="205" cy="46"/>
            </a:xfrm>
            <a:custGeom>
              <a:avLst/>
              <a:gdLst>
                <a:gd name="T0" fmla="*/ 411 w 411"/>
                <a:gd name="T1" fmla="*/ 0 h 93"/>
                <a:gd name="T2" fmla="*/ 0 w 411"/>
                <a:gd name="T3" fmla="*/ 0 h 93"/>
                <a:gd name="T4" fmla="*/ 107 w 411"/>
                <a:gd name="T5" fmla="*/ 93 h 93"/>
                <a:gd name="T6" fmla="*/ 411 w 411"/>
                <a:gd name="T7" fmla="*/ 0 h 93"/>
                <a:gd name="T8" fmla="*/ 411 w 41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93">
                  <a:moveTo>
                    <a:pt x="411" y="0"/>
                  </a:moveTo>
                  <a:lnTo>
                    <a:pt x="0" y="0"/>
                  </a:lnTo>
                  <a:lnTo>
                    <a:pt x="107" y="93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4" name="Freeform 38"/>
            <p:cNvSpPr>
              <a:spLocks/>
            </p:cNvSpPr>
            <p:nvPr/>
          </p:nvSpPr>
          <p:spPr bwMode="auto">
            <a:xfrm>
              <a:off x="1760" y="2201"/>
              <a:ext cx="238" cy="1117"/>
            </a:xfrm>
            <a:custGeom>
              <a:avLst/>
              <a:gdLst>
                <a:gd name="T0" fmla="*/ 408 w 475"/>
                <a:gd name="T1" fmla="*/ 131 h 2233"/>
                <a:gd name="T2" fmla="*/ 157 w 475"/>
                <a:gd name="T3" fmla="*/ 1294 h 2233"/>
                <a:gd name="T4" fmla="*/ 0 w 475"/>
                <a:gd name="T5" fmla="*/ 2233 h 2233"/>
                <a:gd name="T6" fmla="*/ 144 w 475"/>
                <a:gd name="T7" fmla="*/ 2233 h 2233"/>
                <a:gd name="T8" fmla="*/ 315 w 475"/>
                <a:gd name="T9" fmla="*/ 859 h 2233"/>
                <a:gd name="T10" fmla="*/ 475 w 475"/>
                <a:gd name="T11" fmla="*/ 0 h 2233"/>
                <a:gd name="T12" fmla="*/ 408 w 475"/>
                <a:gd name="T13" fmla="*/ 131 h 2233"/>
                <a:gd name="T14" fmla="*/ 408 w 475"/>
                <a:gd name="T15" fmla="*/ 131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" h="2233">
                  <a:moveTo>
                    <a:pt x="408" y="131"/>
                  </a:moveTo>
                  <a:lnTo>
                    <a:pt x="157" y="1294"/>
                  </a:lnTo>
                  <a:lnTo>
                    <a:pt x="0" y="2233"/>
                  </a:lnTo>
                  <a:lnTo>
                    <a:pt x="144" y="2233"/>
                  </a:lnTo>
                  <a:lnTo>
                    <a:pt x="315" y="859"/>
                  </a:lnTo>
                  <a:lnTo>
                    <a:pt x="475" y="0"/>
                  </a:lnTo>
                  <a:lnTo>
                    <a:pt x="408" y="131"/>
                  </a:lnTo>
                  <a:lnTo>
                    <a:pt x="408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5" name="Freeform 39"/>
            <p:cNvSpPr>
              <a:spLocks/>
            </p:cNvSpPr>
            <p:nvPr/>
          </p:nvSpPr>
          <p:spPr bwMode="auto">
            <a:xfrm>
              <a:off x="2013" y="2195"/>
              <a:ext cx="810" cy="1123"/>
            </a:xfrm>
            <a:custGeom>
              <a:avLst/>
              <a:gdLst>
                <a:gd name="T0" fmla="*/ 0 w 1620"/>
                <a:gd name="T1" fmla="*/ 0 h 2247"/>
                <a:gd name="T2" fmla="*/ 358 w 1620"/>
                <a:gd name="T3" fmla="*/ 264 h 2247"/>
                <a:gd name="T4" fmla="*/ 1230 w 1620"/>
                <a:gd name="T5" fmla="*/ 618 h 2247"/>
                <a:gd name="T6" fmla="*/ 1460 w 1620"/>
                <a:gd name="T7" fmla="*/ 1422 h 2247"/>
                <a:gd name="T8" fmla="*/ 1620 w 1620"/>
                <a:gd name="T9" fmla="*/ 2247 h 2247"/>
                <a:gd name="T10" fmla="*/ 1500 w 1620"/>
                <a:gd name="T11" fmla="*/ 2247 h 2247"/>
                <a:gd name="T12" fmla="*/ 1398 w 1620"/>
                <a:gd name="T13" fmla="*/ 1597 h 2247"/>
                <a:gd name="T14" fmla="*/ 1162 w 1620"/>
                <a:gd name="T15" fmla="*/ 873 h 2247"/>
                <a:gd name="T16" fmla="*/ 938 w 1620"/>
                <a:gd name="T17" fmla="*/ 1745 h 2247"/>
                <a:gd name="T18" fmla="*/ 1044 w 1620"/>
                <a:gd name="T19" fmla="*/ 635 h 2247"/>
                <a:gd name="T20" fmla="*/ 344 w 1620"/>
                <a:gd name="T21" fmla="*/ 356 h 2247"/>
                <a:gd name="T22" fmla="*/ 213 w 1620"/>
                <a:gd name="T23" fmla="*/ 278 h 2247"/>
                <a:gd name="T24" fmla="*/ 304 w 1620"/>
                <a:gd name="T25" fmla="*/ 766 h 2247"/>
                <a:gd name="T26" fmla="*/ 0 w 1620"/>
                <a:gd name="T27" fmla="*/ 0 h 2247"/>
                <a:gd name="T28" fmla="*/ 0 w 1620"/>
                <a:gd name="T29" fmla="*/ 0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0" h="2247">
                  <a:moveTo>
                    <a:pt x="0" y="0"/>
                  </a:moveTo>
                  <a:lnTo>
                    <a:pt x="358" y="264"/>
                  </a:lnTo>
                  <a:lnTo>
                    <a:pt x="1230" y="618"/>
                  </a:lnTo>
                  <a:lnTo>
                    <a:pt x="1460" y="1422"/>
                  </a:lnTo>
                  <a:lnTo>
                    <a:pt x="1620" y="2247"/>
                  </a:lnTo>
                  <a:lnTo>
                    <a:pt x="1500" y="2247"/>
                  </a:lnTo>
                  <a:lnTo>
                    <a:pt x="1398" y="1597"/>
                  </a:lnTo>
                  <a:lnTo>
                    <a:pt x="1162" y="873"/>
                  </a:lnTo>
                  <a:lnTo>
                    <a:pt x="938" y="1745"/>
                  </a:lnTo>
                  <a:lnTo>
                    <a:pt x="1044" y="635"/>
                  </a:lnTo>
                  <a:lnTo>
                    <a:pt x="344" y="356"/>
                  </a:lnTo>
                  <a:lnTo>
                    <a:pt x="213" y="278"/>
                  </a:lnTo>
                  <a:lnTo>
                    <a:pt x="304" y="7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6" name="Freeform 40"/>
            <p:cNvSpPr>
              <a:spLocks/>
            </p:cNvSpPr>
            <p:nvPr/>
          </p:nvSpPr>
          <p:spPr bwMode="auto">
            <a:xfrm>
              <a:off x="2044" y="2743"/>
              <a:ext cx="198" cy="59"/>
            </a:xfrm>
            <a:custGeom>
              <a:avLst/>
              <a:gdLst>
                <a:gd name="T0" fmla="*/ 0 w 397"/>
                <a:gd name="T1" fmla="*/ 53 h 118"/>
                <a:gd name="T2" fmla="*/ 384 w 397"/>
                <a:gd name="T3" fmla="*/ 118 h 118"/>
                <a:gd name="T4" fmla="*/ 397 w 397"/>
                <a:gd name="T5" fmla="*/ 0 h 118"/>
                <a:gd name="T6" fmla="*/ 0 w 397"/>
                <a:gd name="T7" fmla="*/ 53 h 118"/>
                <a:gd name="T8" fmla="*/ 0 w 397"/>
                <a:gd name="T9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118">
                  <a:moveTo>
                    <a:pt x="0" y="53"/>
                  </a:moveTo>
                  <a:lnTo>
                    <a:pt x="384" y="118"/>
                  </a:lnTo>
                  <a:lnTo>
                    <a:pt x="397" y="0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7" name="Freeform 41"/>
            <p:cNvSpPr>
              <a:spLocks/>
            </p:cNvSpPr>
            <p:nvPr/>
          </p:nvSpPr>
          <p:spPr bwMode="auto">
            <a:xfrm>
              <a:off x="2103" y="2915"/>
              <a:ext cx="126" cy="403"/>
            </a:xfrm>
            <a:custGeom>
              <a:avLst/>
              <a:gdLst>
                <a:gd name="T0" fmla="*/ 251 w 251"/>
                <a:gd name="T1" fmla="*/ 0 h 806"/>
                <a:gd name="T2" fmla="*/ 0 w 251"/>
                <a:gd name="T3" fmla="*/ 806 h 806"/>
                <a:gd name="T4" fmla="*/ 131 w 251"/>
                <a:gd name="T5" fmla="*/ 806 h 806"/>
                <a:gd name="T6" fmla="*/ 251 w 251"/>
                <a:gd name="T7" fmla="*/ 0 h 806"/>
                <a:gd name="T8" fmla="*/ 251 w 251"/>
                <a:gd name="T9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806">
                  <a:moveTo>
                    <a:pt x="251" y="0"/>
                  </a:moveTo>
                  <a:lnTo>
                    <a:pt x="0" y="806"/>
                  </a:lnTo>
                  <a:lnTo>
                    <a:pt x="131" y="806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8" name="Freeform 42"/>
            <p:cNvSpPr>
              <a:spLocks/>
            </p:cNvSpPr>
            <p:nvPr/>
          </p:nvSpPr>
          <p:spPr bwMode="auto">
            <a:xfrm>
              <a:off x="1146" y="3047"/>
              <a:ext cx="99" cy="271"/>
            </a:xfrm>
            <a:custGeom>
              <a:avLst/>
              <a:gdLst>
                <a:gd name="T0" fmla="*/ 0 w 197"/>
                <a:gd name="T1" fmla="*/ 0 h 542"/>
                <a:gd name="T2" fmla="*/ 197 w 197"/>
                <a:gd name="T3" fmla="*/ 542 h 542"/>
                <a:gd name="T4" fmla="*/ 79 w 197"/>
                <a:gd name="T5" fmla="*/ 542 h 542"/>
                <a:gd name="T6" fmla="*/ 0 w 197"/>
                <a:gd name="T7" fmla="*/ 0 h 542"/>
                <a:gd name="T8" fmla="*/ 0 w 197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42">
                  <a:moveTo>
                    <a:pt x="0" y="0"/>
                  </a:moveTo>
                  <a:lnTo>
                    <a:pt x="197" y="542"/>
                  </a:lnTo>
                  <a:lnTo>
                    <a:pt x="79" y="5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39" name="Freeform 43"/>
            <p:cNvSpPr>
              <a:spLocks/>
            </p:cNvSpPr>
            <p:nvPr/>
          </p:nvSpPr>
          <p:spPr bwMode="auto">
            <a:xfrm>
              <a:off x="2413" y="3113"/>
              <a:ext cx="112" cy="205"/>
            </a:xfrm>
            <a:custGeom>
              <a:avLst/>
              <a:gdLst>
                <a:gd name="T0" fmla="*/ 79 w 224"/>
                <a:gd name="T1" fmla="*/ 0 h 411"/>
                <a:gd name="T2" fmla="*/ 0 w 224"/>
                <a:gd name="T3" fmla="*/ 411 h 411"/>
                <a:gd name="T4" fmla="*/ 224 w 224"/>
                <a:gd name="T5" fmla="*/ 411 h 411"/>
                <a:gd name="T6" fmla="*/ 79 w 224"/>
                <a:gd name="T7" fmla="*/ 0 h 411"/>
                <a:gd name="T8" fmla="*/ 79 w 224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411">
                  <a:moveTo>
                    <a:pt x="79" y="0"/>
                  </a:moveTo>
                  <a:lnTo>
                    <a:pt x="0" y="411"/>
                  </a:lnTo>
                  <a:lnTo>
                    <a:pt x="224" y="411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0" name="Freeform 44"/>
            <p:cNvSpPr>
              <a:spLocks/>
            </p:cNvSpPr>
            <p:nvPr/>
          </p:nvSpPr>
          <p:spPr bwMode="auto">
            <a:xfrm>
              <a:off x="1510" y="2581"/>
              <a:ext cx="300" cy="618"/>
            </a:xfrm>
            <a:custGeom>
              <a:avLst/>
              <a:gdLst>
                <a:gd name="T0" fmla="*/ 0 w 599"/>
                <a:gd name="T1" fmla="*/ 323 h 1235"/>
                <a:gd name="T2" fmla="*/ 61 w 599"/>
                <a:gd name="T3" fmla="*/ 209 h 1235"/>
                <a:gd name="T4" fmla="*/ 258 w 599"/>
                <a:gd name="T5" fmla="*/ 17 h 1235"/>
                <a:gd name="T6" fmla="*/ 407 w 599"/>
                <a:gd name="T7" fmla="*/ 0 h 1235"/>
                <a:gd name="T8" fmla="*/ 599 w 599"/>
                <a:gd name="T9" fmla="*/ 264 h 1235"/>
                <a:gd name="T10" fmla="*/ 367 w 599"/>
                <a:gd name="T11" fmla="*/ 78 h 1235"/>
                <a:gd name="T12" fmla="*/ 253 w 599"/>
                <a:gd name="T13" fmla="*/ 95 h 1235"/>
                <a:gd name="T14" fmla="*/ 264 w 599"/>
                <a:gd name="T15" fmla="*/ 228 h 1235"/>
                <a:gd name="T16" fmla="*/ 222 w 599"/>
                <a:gd name="T17" fmla="*/ 378 h 1235"/>
                <a:gd name="T18" fmla="*/ 234 w 599"/>
                <a:gd name="T19" fmla="*/ 437 h 1235"/>
                <a:gd name="T20" fmla="*/ 138 w 599"/>
                <a:gd name="T21" fmla="*/ 581 h 1235"/>
                <a:gd name="T22" fmla="*/ 36 w 599"/>
                <a:gd name="T23" fmla="*/ 1235 h 1235"/>
                <a:gd name="T24" fmla="*/ 0 w 599"/>
                <a:gd name="T25" fmla="*/ 1032 h 1235"/>
                <a:gd name="T26" fmla="*/ 83 w 599"/>
                <a:gd name="T27" fmla="*/ 545 h 1235"/>
                <a:gd name="T28" fmla="*/ 180 w 599"/>
                <a:gd name="T29" fmla="*/ 378 h 1235"/>
                <a:gd name="T30" fmla="*/ 186 w 599"/>
                <a:gd name="T31" fmla="*/ 239 h 1235"/>
                <a:gd name="T32" fmla="*/ 0 w 599"/>
                <a:gd name="T33" fmla="*/ 323 h 1235"/>
                <a:gd name="T34" fmla="*/ 0 w 599"/>
                <a:gd name="T35" fmla="*/ 323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9" h="1235">
                  <a:moveTo>
                    <a:pt x="0" y="323"/>
                  </a:moveTo>
                  <a:lnTo>
                    <a:pt x="61" y="209"/>
                  </a:lnTo>
                  <a:lnTo>
                    <a:pt x="258" y="17"/>
                  </a:lnTo>
                  <a:lnTo>
                    <a:pt x="407" y="0"/>
                  </a:lnTo>
                  <a:lnTo>
                    <a:pt x="599" y="264"/>
                  </a:lnTo>
                  <a:lnTo>
                    <a:pt x="367" y="78"/>
                  </a:lnTo>
                  <a:lnTo>
                    <a:pt x="253" y="95"/>
                  </a:lnTo>
                  <a:lnTo>
                    <a:pt x="264" y="228"/>
                  </a:lnTo>
                  <a:lnTo>
                    <a:pt x="222" y="378"/>
                  </a:lnTo>
                  <a:lnTo>
                    <a:pt x="234" y="437"/>
                  </a:lnTo>
                  <a:lnTo>
                    <a:pt x="138" y="581"/>
                  </a:lnTo>
                  <a:lnTo>
                    <a:pt x="36" y="1235"/>
                  </a:lnTo>
                  <a:lnTo>
                    <a:pt x="0" y="1032"/>
                  </a:lnTo>
                  <a:lnTo>
                    <a:pt x="83" y="545"/>
                  </a:lnTo>
                  <a:lnTo>
                    <a:pt x="180" y="378"/>
                  </a:lnTo>
                  <a:lnTo>
                    <a:pt x="186" y="239"/>
                  </a:lnTo>
                  <a:lnTo>
                    <a:pt x="0" y="32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1" name="Freeform 45"/>
            <p:cNvSpPr>
              <a:spLocks/>
            </p:cNvSpPr>
            <p:nvPr/>
          </p:nvSpPr>
          <p:spPr bwMode="auto">
            <a:xfrm>
              <a:off x="1672" y="2623"/>
              <a:ext cx="150" cy="597"/>
            </a:xfrm>
            <a:custGeom>
              <a:avLst/>
              <a:gdLst>
                <a:gd name="T0" fmla="*/ 78 w 300"/>
                <a:gd name="T1" fmla="*/ 0 h 1194"/>
                <a:gd name="T2" fmla="*/ 78 w 300"/>
                <a:gd name="T3" fmla="*/ 187 h 1194"/>
                <a:gd name="T4" fmla="*/ 0 w 300"/>
                <a:gd name="T5" fmla="*/ 337 h 1194"/>
                <a:gd name="T6" fmla="*/ 91 w 300"/>
                <a:gd name="T7" fmla="*/ 384 h 1194"/>
                <a:gd name="T8" fmla="*/ 120 w 300"/>
                <a:gd name="T9" fmla="*/ 685 h 1194"/>
                <a:gd name="T10" fmla="*/ 241 w 300"/>
                <a:gd name="T11" fmla="*/ 1194 h 1194"/>
                <a:gd name="T12" fmla="*/ 300 w 300"/>
                <a:gd name="T13" fmla="*/ 1044 h 1194"/>
                <a:gd name="T14" fmla="*/ 180 w 300"/>
                <a:gd name="T15" fmla="*/ 624 h 1194"/>
                <a:gd name="T16" fmla="*/ 133 w 300"/>
                <a:gd name="T17" fmla="*/ 337 h 1194"/>
                <a:gd name="T18" fmla="*/ 175 w 300"/>
                <a:gd name="T19" fmla="*/ 187 h 1194"/>
                <a:gd name="T20" fmla="*/ 180 w 300"/>
                <a:gd name="T21" fmla="*/ 84 h 1194"/>
                <a:gd name="T22" fmla="*/ 78 w 300"/>
                <a:gd name="T23" fmla="*/ 0 h 1194"/>
                <a:gd name="T24" fmla="*/ 78 w 300"/>
                <a:gd name="T25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194">
                  <a:moveTo>
                    <a:pt x="78" y="0"/>
                  </a:moveTo>
                  <a:lnTo>
                    <a:pt x="78" y="187"/>
                  </a:lnTo>
                  <a:lnTo>
                    <a:pt x="0" y="337"/>
                  </a:lnTo>
                  <a:lnTo>
                    <a:pt x="91" y="384"/>
                  </a:lnTo>
                  <a:lnTo>
                    <a:pt x="120" y="685"/>
                  </a:lnTo>
                  <a:lnTo>
                    <a:pt x="241" y="1194"/>
                  </a:lnTo>
                  <a:lnTo>
                    <a:pt x="300" y="1044"/>
                  </a:lnTo>
                  <a:lnTo>
                    <a:pt x="180" y="624"/>
                  </a:lnTo>
                  <a:lnTo>
                    <a:pt x="133" y="337"/>
                  </a:lnTo>
                  <a:lnTo>
                    <a:pt x="175" y="187"/>
                  </a:lnTo>
                  <a:lnTo>
                    <a:pt x="180" y="84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42" name="Freeform 46"/>
            <p:cNvSpPr>
              <a:spLocks/>
            </p:cNvSpPr>
            <p:nvPr/>
          </p:nvSpPr>
          <p:spPr bwMode="auto">
            <a:xfrm>
              <a:off x="1616" y="2803"/>
              <a:ext cx="32" cy="100"/>
            </a:xfrm>
            <a:custGeom>
              <a:avLst/>
              <a:gdLst>
                <a:gd name="T0" fmla="*/ 64 w 64"/>
                <a:gd name="T1" fmla="*/ 0 h 199"/>
                <a:gd name="T2" fmla="*/ 0 w 64"/>
                <a:gd name="T3" fmla="*/ 133 h 199"/>
                <a:gd name="T4" fmla="*/ 53 w 64"/>
                <a:gd name="T5" fmla="*/ 199 h 199"/>
                <a:gd name="T6" fmla="*/ 64 w 64"/>
                <a:gd name="T7" fmla="*/ 0 h 199"/>
                <a:gd name="T8" fmla="*/ 64 w 6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99">
                  <a:moveTo>
                    <a:pt x="64" y="0"/>
                  </a:moveTo>
                  <a:lnTo>
                    <a:pt x="0" y="133"/>
                  </a:lnTo>
                  <a:lnTo>
                    <a:pt x="53" y="199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43" name="AutoShape 4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7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952500" y="762000"/>
            <a:ext cx="7239000" cy="1076325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a.  Chris Clark deposits $25,000 in a bank account in the name of NetSolutions.</a:t>
            </a:r>
          </a:p>
        </p:txBody>
      </p:sp>
      <p:grpSp>
        <p:nvGrpSpPr>
          <p:cNvPr id="184324" name="Group 4"/>
          <p:cNvGrpSpPr>
            <a:grpSpLocks/>
          </p:cNvGrpSpPr>
          <p:nvPr/>
        </p:nvGrpSpPr>
        <p:grpSpPr bwMode="auto">
          <a:xfrm>
            <a:off x="1066800" y="2590800"/>
            <a:ext cx="7467600" cy="2286000"/>
            <a:chOff x="672" y="1632"/>
            <a:chExt cx="4704" cy="1440"/>
          </a:xfrm>
        </p:grpSpPr>
        <p:grpSp>
          <p:nvGrpSpPr>
            <p:cNvPr id="184325" name="Group 5"/>
            <p:cNvGrpSpPr>
              <a:grpSpLocks/>
            </p:cNvGrpSpPr>
            <p:nvPr/>
          </p:nvGrpSpPr>
          <p:grpSpPr bwMode="auto">
            <a:xfrm>
              <a:off x="672" y="1632"/>
              <a:ext cx="4704" cy="1440"/>
              <a:chOff x="672" y="1632"/>
              <a:chExt cx="4704" cy="1440"/>
            </a:xfrm>
          </p:grpSpPr>
          <p:sp>
            <p:nvSpPr>
              <p:cNvPr id="184326" name="Text Box 6"/>
              <p:cNvSpPr txBox="1">
                <a:spLocks noChangeArrowheads="1"/>
              </p:cNvSpPr>
              <p:nvPr/>
            </p:nvSpPr>
            <p:spPr bwMode="auto">
              <a:xfrm>
                <a:off x="3216" y="1938"/>
                <a:ext cx="2160" cy="1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marL="1257300" indent="-1257300"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1543050"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657350"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71650"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1885950"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057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2800">
                    <a:solidFill>
                      <a:srgbClr val="000094"/>
                    </a:solidFill>
                    <a:latin typeface="Times New Roman" pitchFamily="18" charset="0"/>
                  </a:rPr>
                  <a:t>Chris Clark, Capital</a:t>
                </a:r>
              </a:p>
              <a:p>
                <a:pPr eaLnBrk="0" hangingPunct="0"/>
                <a:r>
                  <a:rPr lang="en-US" sz="2800">
                    <a:latin typeface="Times New Roman" pitchFamily="18" charset="0"/>
                  </a:rPr>
                  <a:t>25,000	Investment by Chris Clark</a:t>
                </a:r>
              </a:p>
            </p:txBody>
          </p:sp>
          <p:grpSp>
            <p:nvGrpSpPr>
              <p:cNvPr id="184327" name="Group 7"/>
              <p:cNvGrpSpPr>
                <a:grpSpLocks/>
              </p:cNvGrpSpPr>
              <p:nvPr/>
            </p:nvGrpSpPr>
            <p:grpSpPr bwMode="auto">
              <a:xfrm>
                <a:off x="672" y="1977"/>
                <a:ext cx="1344" cy="615"/>
                <a:chOff x="768" y="1977"/>
                <a:chExt cx="1344" cy="615"/>
              </a:xfrm>
            </p:grpSpPr>
            <p:sp>
              <p:nvSpPr>
                <p:cNvPr id="1843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96" y="1977"/>
                  <a:ext cx="81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eaLnBrk="0" hangingPunct="0"/>
                  <a:r>
                    <a:rPr lang="en-US" sz="2800">
                      <a:solidFill>
                        <a:srgbClr val="000094"/>
                      </a:solidFill>
                      <a:latin typeface="Times New Roman" pitchFamily="18" charset="0"/>
                    </a:rPr>
                    <a:t>Cash</a:t>
                  </a:r>
                </a:p>
                <a:p>
                  <a:pPr algn="ctr" eaLnBrk="0" hangingPunct="0"/>
                  <a:r>
                    <a:rPr lang="en-US" sz="2800">
                      <a:latin typeface="Times New Roman" pitchFamily="18" charset="0"/>
                    </a:rPr>
                    <a:t>25,000  </a:t>
                  </a:r>
                </a:p>
              </p:txBody>
            </p:sp>
            <p:sp>
              <p:nvSpPr>
                <p:cNvPr id="1843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68" y="2265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800">
                      <a:solidFill>
                        <a:schemeClr val="bg1"/>
                      </a:solidFill>
                      <a:latin typeface="Times New Roman" pitchFamily="18" charset="0"/>
                    </a:rPr>
                    <a:t>a.</a:t>
                  </a:r>
                  <a:endParaRPr lang="en-US" sz="28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4330" name="Group 10"/>
              <p:cNvGrpSpPr>
                <a:grpSpLocks/>
              </p:cNvGrpSpPr>
              <p:nvPr/>
            </p:nvGrpSpPr>
            <p:grpSpPr bwMode="auto">
              <a:xfrm>
                <a:off x="720" y="1632"/>
                <a:ext cx="4464" cy="355"/>
                <a:chOff x="816" y="1632"/>
                <a:chExt cx="4464" cy="355"/>
              </a:xfrm>
            </p:grpSpPr>
            <p:sp>
              <p:nvSpPr>
                <p:cNvPr id="1843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16" y="1632"/>
                  <a:ext cx="17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FF3300"/>
                      </a:solidFill>
                      <a:latin typeface="Times New Roman" pitchFamily="18" charset="0"/>
                    </a:rPr>
                    <a:t>Assets</a:t>
                  </a:r>
                </a:p>
              </p:txBody>
            </p:sp>
            <p:sp>
              <p:nvSpPr>
                <p:cNvPr id="1843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552" y="1641"/>
                  <a:ext cx="17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FF3300"/>
                      </a:solidFill>
                      <a:latin typeface="Times New Roman" pitchFamily="18" charset="0"/>
                    </a:rPr>
                    <a:t>Owner’s Equity</a:t>
                  </a:r>
                </a:p>
              </p:txBody>
            </p:sp>
            <p:sp>
              <p:nvSpPr>
                <p:cNvPr id="1843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688" y="1660"/>
                  <a:ext cx="38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FF3300"/>
                      </a:solidFill>
                      <a:latin typeface="Times New Roman" pitchFamily="18" charset="0"/>
                    </a:rPr>
                    <a:t>=</a:t>
                  </a:r>
                </a:p>
              </p:txBody>
            </p:sp>
          </p:grpSp>
          <p:grpSp>
            <p:nvGrpSpPr>
              <p:cNvPr id="184334" name="Group 14"/>
              <p:cNvGrpSpPr>
                <a:grpSpLocks/>
              </p:cNvGrpSpPr>
              <p:nvPr/>
            </p:nvGrpSpPr>
            <p:grpSpPr bwMode="auto">
              <a:xfrm>
                <a:off x="2168" y="1632"/>
                <a:ext cx="1256" cy="1344"/>
                <a:chOff x="2168" y="1632"/>
                <a:chExt cx="1256" cy="1344"/>
              </a:xfrm>
            </p:grpSpPr>
            <p:pic>
              <p:nvPicPr>
                <p:cNvPr id="184335" name="Picture 15" descr="TEXT026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6" y="1632"/>
                  <a:ext cx="448" cy="13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4336" name="Freeform 16"/>
                <p:cNvSpPr>
                  <a:spLocks/>
                </p:cNvSpPr>
                <p:nvPr/>
              </p:nvSpPr>
              <p:spPr bwMode="auto">
                <a:xfrm flipH="1">
                  <a:off x="2168" y="1653"/>
                  <a:ext cx="426" cy="1323"/>
                </a:xfrm>
                <a:custGeom>
                  <a:avLst/>
                  <a:gdLst>
                    <a:gd name="T0" fmla="*/ 294 w 851"/>
                    <a:gd name="T1" fmla="*/ 2198 h 2646"/>
                    <a:gd name="T2" fmla="*/ 317 w 851"/>
                    <a:gd name="T3" fmla="*/ 2296 h 2646"/>
                    <a:gd name="T4" fmla="*/ 362 w 851"/>
                    <a:gd name="T5" fmla="*/ 2389 h 2646"/>
                    <a:gd name="T6" fmla="*/ 427 w 851"/>
                    <a:gd name="T7" fmla="*/ 2471 h 2646"/>
                    <a:gd name="T8" fmla="*/ 510 w 851"/>
                    <a:gd name="T9" fmla="*/ 2539 h 2646"/>
                    <a:gd name="T10" fmla="*/ 606 w 851"/>
                    <a:gd name="T11" fmla="*/ 2592 h 2646"/>
                    <a:gd name="T12" fmla="*/ 711 w 851"/>
                    <a:gd name="T13" fmla="*/ 2627 h 2646"/>
                    <a:gd name="T14" fmla="*/ 822 w 851"/>
                    <a:gd name="T15" fmla="*/ 2644 h 2646"/>
                    <a:gd name="T16" fmla="*/ 805 w 851"/>
                    <a:gd name="T17" fmla="*/ 2643 h 2646"/>
                    <a:gd name="T18" fmla="*/ 711 w 851"/>
                    <a:gd name="T19" fmla="*/ 2621 h 2646"/>
                    <a:gd name="T20" fmla="*/ 628 w 851"/>
                    <a:gd name="T21" fmla="*/ 2583 h 2646"/>
                    <a:gd name="T22" fmla="*/ 557 w 851"/>
                    <a:gd name="T23" fmla="*/ 2527 h 2646"/>
                    <a:gd name="T24" fmla="*/ 505 w 851"/>
                    <a:gd name="T25" fmla="*/ 2457 h 2646"/>
                    <a:gd name="T26" fmla="*/ 470 w 851"/>
                    <a:gd name="T27" fmla="*/ 2380 h 2646"/>
                    <a:gd name="T28" fmla="*/ 457 w 851"/>
                    <a:gd name="T29" fmla="*/ 2298 h 2646"/>
                    <a:gd name="T30" fmla="*/ 453 w 851"/>
                    <a:gd name="T31" fmla="*/ 1583 h 2646"/>
                    <a:gd name="T32" fmla="*/ 428 w 851"/>
                    <a:gd name="T33" fmla="*/ 1510 h 2646"/>
                    <a:gd name="T34" fmla="*/ 385 w 851"/>
                    <a:gd name="T35" fmla="*/ 1444 h 2646"/>
                    <a:gd name="T36" fmla="*/ 321 w 851"/>
                    <a:gd name="T37" fmla="*/ 1388 h 2646"/>
                    <a:gd name="T38" fmla="*/ 247 w 851"/>
                    <a:gd name="T39" fmla="*/ 1349 h 2646"/>
                    <a:gd name="T40" fmla="*/ 161 w 851"/>
                    <a:gd name="T41" fmla="*/ 1328 h 2646"/>
                    <a:gd name="T42" fmla="*/ 113 w 851"/>
                    <a:gd name="T43" fmla="*/ 1322 h 2646"/>
                    <a:gd name="T44" fmla="*/ 161 w 851"/>
                    <a:gd name="T45" fmla="*/ 1318 h 2646"/>
                    <a:gd name="T46" fmla="*/ 247 w 851"/>
                    <a:gd name="T47" fmla="*/ 1297 h 2646"/>
                    <a:gd name="T48" fmla="*/ 321 w 851"/>
                    <a:gd name="T49" fmla="*/ 1257 h 2646"/>
                    <a:gd name="T50" fmla="*/ 385 w 851"/>
                    <a:gd name="T51" fmla="*/ 1203 h 2646"/>
                    <a:gd name="T52" fmla="*/ 428 w 851"/>
                    <a:gd name="T53" fmla="*/ 1137 h 2646"/>
                    <a:gd name="T54" fmla="*/ 453 w 851"/>
                    <a:gd name="T55" fmla="*/ 1063 h 2646"/>
                    <a:gd name="T56" fmla="*/ 457 w 851"/>
                    <a:gd name="T57" fmla="*/ 347 h 2646"/>
                    <a:gd name="T58" fmla="*/ 470 w 851"/>
                    <a:gd name="T59" fmla="*/ 266 h 2646"/>
                    <a:gd name="T60" fmla="*/ 505 w 851"/>
                    <a:gd name="T61" fmla="*/ 187 h 2646"/>
                    <a:gd name="T62" fmla="*/ 557 w 851"/>
                    <a:gd name="T63" fmla="*/ 120 h 2646"/>
                    <a:gd name="T64" fmla="*/ 628 w 851"/>
                    <a:gd name="T65" fmla="*/ 63 h 2646"/>
                    <a:gd name="T66" fmla="*/ 711 w 851"/>
                    <a:gd name="T67" fmla="*/ 25 h 2646"/>
                    <a:gd name="T68" fmla="*/ 805 w 851"/>
                    <a:gd name="T69" fmla="*/ 3 h 2646"/>
                    <a:gd name="T70" fmla="*/ 822 w 851"/>
                    <a:gd name="T71" fmla="*/ 2 h 2646"/>
                    <a:gd name="T72" fmla="*/ 711 w 851"/>
                    <a:gd name="T73" fmla="*/ 17 h 2646"/>
                    <a:gd name="T74" fmla="*/ 606 w 851"/>
                    <a:gd name="T75" fmla="*/ 54 h 2646"/>
                    <a:gd name="T76" fmla="*/ 510 w 851"/>
                    <a:gd name="T77" fmla="*/ 108 h 2646"/>
                    <a:gd name="T78" fmla="*/ 427 w 851"/>
                    <a:gd name="T79" fmla="*/ 176 h 2646"/>
                    <a:gd name="T80" fmla="*/ 362 w 851"/>
                    <a:gd name="T81" fmla="*/ 257 h 2646"/>
                    <a:gd name="T82" fmla="*/ 317 w 851"/>
                    <a:gd name="T83" fmla="*/ 350 h 2646"/>
                    <a:gd name="T84" fmla="*/ 294 w 851"/>
                    <a:gd name="T85" fmla="*/ 447 h 2646"/>
                    <a:gd name="T86" fmla="*/ 288 w 851"/>
                    <a:gd name="T87" fmla="*/ 1074 h 2646"/>
                    <a:gd name="T88" fmla="*/ 277 w 851"/>
                    <a:gd name="T89" fmla="*/ 1144 h 2646"/>
                    <a:gd name="T90" fmla="*/ 244 w 851"/>
                    <a:gd name="T91" fmla="*/ 1207 h 2646"/>
                    <a:gd name="T92" fmla="*/ 191 w 851"/>
                    <a:gd name="T93" fmla="*/ 1259 h 2646"/>
                    <a:gd name="T94" fmla="*/ 123 w 851"/>
                    <a:gd name="T95" fmla="*/ 1297 h 2646"/>
                    <a:gd name="T96" fmla="*/ 44 w 851"/>
                    <a:gd name="T97" fmla="*/ 1318 h 2646"/>
                    <a:gd name="T98" fmla="*/ 0 w 851"/>
                    <a:gd name="T99" fmla="*/ 1322 h 2646"/>
                    <a:gd name="T100" fmla="*/ 80 w 851"/>
                    <a:gd name="T101" fmla="*/ 1333 h 2646"/>
                    <a:gd name="T102" fmla="*/ 155 w 851"/>
                    <a:gd name="T103" fmla="*/ 1361 h 2646"/>
                    <a:gd name="T104" fmla="*/ 216 w 851"/>
                    <a:gd name="T105" fmla="*/ 1407 h 2646"/>
                    <a:gd name="T106" fmla="*/ 262 w 851"/>
                    <a:gd name="T107" fmla="*/ 1466 h 2646"/>
                    <a:gd name="T108" fmla="*/ 285 w 851"/>
                    <a:gd name="T109" fmla="*/ 1532 h 2646"/>
                    <a:gd name="T110" fmla="*/ 288 w 851"/>
                    <a:gd name="T111" fmla="*/ 1570 h 2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51" h="2646">
                      <a:moveTo>
                        <a:pt x="288" y="2149"/>
                      </a:moveTo>
                      <a:lnTo>
                        <a:pt x="294" y="2198"/>
                      </a:lnTo>
                      <a:lnTo>
                        <a:pt x="303" y="2247"/>
                      </a:lnTo>
                      <a:lnTo>
                        <a:pt x="317" y="2296"/>
                      </a:lnTo>
                      <a:lnTo>
                        <a:pt x="338" y="2342"/>
                      </a:lnTo>
                      <a:lnTo>
                        <a:pt x="362" y="2389"/>
                      </a:lnTo>
                      <a:lnTo>
                        <a:pt x="394" y="2432"/>
                      </a:lnTo>
                      <a:lnTo>
                        <a:pt x="427" y="2471"/>
                      </a:lnTo>
                      <a:lnTo>
                        <a:pt x="467" y="2506"/>
                      </a:lnTo>
                      <a:lnTo>
                        <a:pt x="510" y="2539"/>
                      </a:lnTo>
                      <a:lnTo>
                        <a:pt x="557" y="2567"/>
                      </a:lnTo>
                      <a:lnTo>
                        <a:pt x="606" y="2592"/>
                      </a:lnTo>
                      <a:lnTo>
                        <a:pt x="656" y="2613"/>
                      </a:lnTo>
                      <a:lnTo>
                        <a:pt x="711" y="2627"/>
                      </a:lnTo>
                      <a:lnTo>
                        <a:pt x="767" y="2639"/>
                      </a:lnTo>
                      <a:lnTo>
                        <a:pt x="822" y="2644"/>
                      </a:lnTo>
                      <a:lnTo>
                        <a:pt x="851" y="2646"/>
                      </a:lnTo>
                      <a:lnTo>
                        <a:pt x="805" y="2643"/>
                      </a:lnTo>
                      <a:lnTo>
                        <a:pt x="758" y="2635"/>
                      </a:lnTo>
                      <a:lnTo>
                        <a:pt x="711" y="2621"/>
                      </a:lnTo>
                      <a:lnTo>
                        <a:pt x="670" y="2604"/>
                      </a:lnTo>
                      <a:lnTo>
                        <a:pt x="628" y="2583"/>
                      </a:lnTo>
                      <a:lnTo>
                        <a:pt x="591" y="2556"/>
                      </a:lnTo>
                      <a:lnTo>
                        <a:pt x="557" y="2527"/>
                      </a:lnTo>
                      <a:lnTo>
                        <a:pt x="528" y="2494"/>
                      </a:lnTo>
                      <a:lnTo>
                        <a:pt x="505" y="2457"/>
                      </a:lnTo>
                      <a:lnTo>
                        <a:pt x="484" y="2419"/>
                      </a:lnTo>
                      <a:lnTo>
                        <a:pt x="470" y="2380"/>
                      </a:lnTo>
                      <a:lnTo>
                        <a:pt x="460" y="2340"/>
                      </a:lnTo>
                      <a:lnTo>
                        <a:pt x="457" y="2298"/>
                      </a:lnTo>
                      <a:lnTo>
                        <a:pt x="457" y="1622"/>
                      </a:lnTo>
                      <a:lnTo>
                        <a:pt x="453" y="1583"/>
                      </a:lnTo>
                      <a:lnTo>
                        <a:pt x="445" y="1545"/>
                      </a:lnTo>
                      <a:lnTo>
                        <a:pt x="428" y="1510"/>
                      </a:lnTo>
                      <a:lnTo>
                        <a:pt x="410" y="1475"/>
                      </a:lnTo>
                      <a:lnTo>
                        <a:pt x="385" y="1444"/>
                      </a:lnTo>
                      <a:lnTo>
                        <a:pt x="355" y="1415"/>
                      </a:lnTo>
                      <a:lnTo>
                        <a:pt x="321" y="1388"/>
                      </a:lnTo>
                      <a:lnTo>
                        <a:pt x="287" y="1366"/>
                      </a:lnTo>
                      <a:lnTo>
                        <a:pt x="247" y="1349"/>
                      </a:lnTo>
                      <a:lnTo>
                        <a:pt x="205" y="1336"/>
                      </a:lnTo>
                      <a:lnTo>
                        <a:pt x="161" y="1328"/>
                      </a:lnTo>
                      <a:lnTo>
                        <a:pt x="118" y="1324"/>
                      </a:lnTo>
                      <a:lnTo>
                        <a:pt x="113" y="1322"/>
                      </a:lnTo>
                      <a:lnTo>
                        <a:pt x="118" y="1322"/>
                      </a:lnTo>
                      <a:lnTo>
                        <a:pt x="161" y="1318"/>
                      </a:lnTo>
                      <a:lnTo>
                        <a:pt x="205" y="1311"/>
                      </a:lnTo>
                      <a:lnTo>
                        <a:pt x="247" y="1297"/>
                      </a:lnTo>
                      <a:lnTo>
                        <a:pt x="287" y="1279"/>
                      </a:lnTo>
                      <a:lnTo>
                        <a:pt x="321" y="1257"/>
                      </a:lnTo>
                      <a:lnTo>
                        <a:pt x="355" y="1232"/>
                      </a:lnTo>
                      <a:lnTo>
                        <a:pt x="385" y="1203"/>
                      </a:lnTo>
                      <a:lnTo>
                        <a:pt x="410" y="1171"/>
                      </a:lnTo>
                      <a:lnTo>
                        <a:pt x="428" y="1137"/>
                      </a:lnTo>
                      <a:lnTo>
                        <a:pt x="445" y="1100"/>
                      </a:lnTo>
                      <a:lnTo>
                        <a:pt x="453" y="1063"/>
                      </a:lnTo>
                      <a:lnTo>
                        <a:pt x="457" y="1023"/>
                      </a:lnTo>
                      <a:lnTo>
                        <a:pt x="457" y="347"/>
                      </a:lnTo>
                      <a:lnTo>
                        <a:pt x="460" y="307"/>
                      </a:lnTo>
                      <a:lnTo>
                        <a:pt x="470" y="266"/>
                      </a:lnTo>
                      <a:lnTo>
                        <a:pt x="484" y="225"/>
                      </a:lnTo>
                      <a:lnTo>
                        <a:pt x="505" y="187"/>
                      </a:lnTo>
                      <a:lnTo>
                        <a:pt x="528" y="153"/>
                      </a:lnTo>
                      <a:lnTo>
                        <a:pt x="557" y="120"/>
                      </a:lnTo>
                      <a:lnTo>
                        <a:pt x="591" y="90"/>
                      </a:lnTo>
                      <a:lnTo>
                        <a:pt x="628" y="63"/>
                      </a:lnTo>
                      <a:lnTo>
                        <a:pt x="670" y="42"/>
                      </a:lnTo>
                      <a:lnTo>
                        <a:pt x="711" y="25"/>
                      </a:lnTo>
                      <a:lnTo>
                        <a:pt x="758" y="11"/>
                      </a:lnTo>
                      <a:lnTo>
                        <a:pt x="805" y="3"/>
                      </a:lnTo>
                      <a:lnTo>
                        <a:pt x="851" y="0"/>
                      </a:lnTo>
                      <a:lnTo>
                        <a:pt x="822" y="2"/>
                      </a:lnTo>
                      <a:lnTo>
                        <a:pt x="767" y="8"/>
                      </a:lnTo>
                      <a:lnTo>
                        <a:pt x="711" y="17"/>
                      </a:lnTo>
                      <a:lnTo>
                        <a:pt x="656" y="33"/>
                      </a:lnTo>
                      <a:lnTo>
                        <a:pt x="606" y="54"/>
                      </a:lnTo>
                      <a:lnTo>
                        <a:pt x="557" y="79"/>
                      </a:lnTo>
                      <a:lnTo>
                        <a:pt x="510" y="108"/>
                      </a:lnTo>
                      <a:lnTo>
                        <a:pt x="467" y="140"/>
                      </a:lnTo>
                      <a:lnTo>
                        <a:pt x="427" y="176"/>
                      </a:lnTo>
                      <a:lnTo>
                        <a:pt x="394" y="215"/>
                      </a:lnTo>
                      <a:lnTo>
                        <a:pt x="362" y="257"/>
                      </a:lnTo>
                      <a:lnTo>
                        <a:pt x="338" y="302"/>
                      </a:lnTo>
                      <a:lnTo>
                        <a:pt x="317" y="350"/>
                      </a:lnTo>
                      <a:lnTo>
                        <a:pt x="303" y="399"/>
                      </a:lnTo>
                      <a:lnTo>
                        <a:pt x="294" y="447"/>
                      </a:lnTo>
                      <a:lnTo>
                        <a:pt x="288" y="497"/>
                      </a:lnTo>
                      <a:lnTo>
                        <a:pt x="288" y="1074"/>
                      </a:lnTo>
                      <a:lnTo>
                        <a:pt x="285" y="1109"/>
                      </a:lnTo>
                      <a:lnTo>
                        <a:pt x="277" y="1144"/>
                      </a:lnTo>
                      <a:lnTo>
                        <a:pt x="263" y="1175"/>
                      </a:lnTo>
                      <a:lnTo>
                        <a:pt x="244" y="1207"/>
                      </a:lnTo>
                      <a:lnTo>
                        <a:pt x="220" y="1232"/>
                      </a:lnTo>
                      <a:lnTo>
                        <a:pt x="191" y="1259"/>
                      </a:lnTo>
                      <a:lnTo>
                        <a:pt x="158" y="1279"/>
                      </a:lnTo>
                      <a:lnTo>
                        <a:pt x="123" y="1297"/>
                      </a:lnTo>
                      <a:lnTo>
                        <a:pt x="86" y="1311"/>
                      </a:lnTo>
                      <a:lnTo>
                        <a:pt x="44" y="1318"/>
                      </a:lnTo>
                      <a:lnTo>
                        <a:pt x="4" y="1322"/>
                      </a:lnTo>
                      <a:lnTo>
                        <a:pt x="0" y="1322"/>
                      </a:lnTo>
                      <a:lnTo>
                        <a:pt x="41" y="1325"/>
                      </a:lnTo>
                      <a:lnTo>
                        <a:pt x="80" y="1333"/>
                      </a:lnTo>
                      <a:lnTo>
                        <a:pt x="118" y="1345"/>
                      </a:lnTo>
                      <a:lnTo>
                        <a:pt x="155" y="1361"/>
                      </a:lnTo>
                      <a:lnTo>
                        <a:pt x="187" y="1383"/>
                      </a:lnTo>
                      <a:lnTo>
                        <a:pt x="216" y="1407"/>
                      </a:lnTo>
                      <a:lnTo>
                        <a:pt x="241" y="1434"/>
                      </a:lnTo>
                      <a:lnTo>
                        <a:pt x="262" y="1466"/>
                      </a:lnTo>
                      <a:lnTo>
                        <a:pt x="276" y="1498"/>
                      </a:lnTo>
                      <a:lnTo>
                        <a:pt x="285" y="1532"/>
                      </a:lnTo>
                      <a:lnTo>
                        <a:pt x="288" y="1566"/>
                      </a:lnTo>
                      <a:lnTo>
                        <a:pt x="288" y="1570"/>
                      </a:lnTo>
                      <a:lnTo>
                        <a:pt x="288" y="2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92" y="2121"/>
                  <a:ext cx="38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800">
                      <a:latin typeface="Times New Roman" pitchFamily="18" charset="0"/>
                    </a:rPr>
                    <a:t>=</a:t>
                  </a:r>
                </a:p>
              </p:txBody>
            </p:sp>
          </p:grpSp>
        </p:grpSp>
        <p:sp>
          <p:nvSpPr>
            <p:cNvPr id="184338" name="Line 18"/>
            <p:cNvSpPr>
              <a:spLocks noChangeShapeType="1"/>
            </p:cNvSpPr>
            <p:nvPr/>
          </p:nvSpPr>
          <p:spPr bwMode="auto">
            <a:xfrm>
              <a:off x="1104" y="1920"/>
              <a:ext cx="91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339" name="Line 19"/>
            <p:cNvSpPr>
              <a:spLocks noChangeShapeType="1"/>
            </p:cNvSpPr>
            <p:nvPr/>
          </p:nvSpPr>
          <p:spPr bwMode="auto">
            <a:xfrm>
              <a:off x="3360" y="1920"/>
              <a:ext cx="20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84340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723900" y="1143000"/>
            <a:ext cx="7696200" cy="588963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b.  NetSolutions exchanged $20,000 for land.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5638800" y="3124200"/>
            <a:ext cx="342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257300" indent="-1257300"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543050"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57350"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71650"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94"/>
                </a:solidFill>
                <a:latin typeface="Times New Roman" pitchFamily="18" charset="0"/>
              </a:rPr>
              <a:t>Chris Clark, Capital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25,000	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295400" y="3138488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287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000094"/>
                </a:solidFill>
                <a:latin typeface="Times New Roman" pitchFamily="18" charset="0"/>
              </a:rPr>
              <a:t>  Cash    +    Land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 25,000  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457200" y="35956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Bal.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143000" y="25908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Assets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6096000" y="26050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Owner’s Equity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4572000" y="26352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= 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186378" name="Picture 10" descr="TEXT0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895600"/>
            <a:ext cx="546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9" name="Freeform 11"/>
          <p:cNvSpPr>
            <a:spLocks/>
          </p:cNvSpPr>
          <p:nvPr/>
        </p:nvSpPr>
        <p:spPr bwMode="auto">
          <a:xfrm flipH="1">
            <a:off x="4191000" y="2928938"/>
            <a:ext cx="457200" cy="2100262"/>
          </a:xfrm>
          <a:custGeom>
            <a:avLst/>
            <a:gdLst>
              <a:gd name="T0" fmla="*/ 294 w 851"/>
              <a:gd name="T1" fmla="*/ 2198 h 2646"/>
              <a:gd name="T2" fmla="*/ 317 w 851"/>
              <a:gd name="T3" fmla="*/ 2296 h 2646"/>
              <a:gd name="T4" fmla="*/ 362 w 851"/>
              <a:gd name="T5" fmla="*/ 2389 h 2646"/>
              <a:gd name="T6" fmla="*/ 427 w 851"/>
              <a:gd name="T7" fmla="*/ 2471 h 2646"/>
              <a:gd name="T8" fmla="*/ 510 w 851"/>
              <a:gd name="T9" fmla="*/ 2539 h 2646"/>
              <a:gd name="T10" fmla="*/ 606 w 851"/>
              <a:gd name="T11" fmla="*/ 2592 h 2646"/>
              <a:gd name="T12" fmla="*/ 711 w 851"/>
              <a:gd name="T13" fmla="*/ 2627 h 2646"/>
              <a:gd name="T14" fmla="*/ 822 w 851"/>
              <a:gd name="T15" fmla="*/ 2644 h 2646"/>
              <a:gd name="T16" fmla="*/ 805 w 851"/>
              <a:gd name="T17" fmla="*/ 2643 h 2646"/>
              <a:gd name="T18" fmla="*/ 711 w 851"/>
              <a:gd name="T19" fmla="*/ 2621 h 2646"/>
              <a:gd name="T20" fmla="*/ 628 w 851"/>
              <a:gd name="T21" fmla="*/ 2583 h 2646"/>
              <a:gd name="T22" fmla="*/ 557 w 851"/>
              <a:gd name="T23" fmla="*/ 2527 h 2646"/>
              <a:gd name="T24" fmla="*/ 505 w 851"/>
              <a:gd name="T25" fmla="*/ 2457 h 2646"/>
              <a:gd name="T26" fmla="*/ 470 w 851"/>
              <a:gd name="T27" fmla="*/ 2380 h 2646"/>
              <a:gd name="T28" fmla="*/ 457 w 851"/>
              <a:gd name="T29" fmla="*/ 2298 h 2646"/>
              <a:gd name="T30" fmla="*/ 453 w 851"/>
              <a:gd name="T31" fmla="*/ 1583 h 2646"/>
              <a:gd name="T32" fmla="*/ 428 w 851"/>
              <a:gd name="T33" fmla="*/ 1510 h 2646"/>
              <a:gd name="T34" fmla="*/ 385 w 851"/>
              <a:gd name="T35" fmla="*/ 1444 h 2646"/>
              <a:gd name="T36" fmla="*/ 321 w 851"/>
              <a:gd name="T37" fmla="*/ 1388 h 2646"/>
              <a:gd name="T38" fmla="*/ 247 w 851"/>
              <a:gd name="T39" fmla="*/ 1349 h 2646"/>
              <a:gd name="T40" fmla="*/ 161 w 851"/>
              <a:gd name="T41" fmla="*/ 1328 h 2646"/>
              <a:gd name="T42" fmla="*/ 113 w 851"/>
              <a:gd name="T43" fmla="*/ 1322 h 2646"/>
              <a:gd name="T44" fmla="*/ 161 w 851"/>
              <a:gd name="T45" fmla="*/ 1318 h 2646"/>
              <a:gd name="T46" fmla="*/ 247 w 851"/>
              <a:gd name="T47" fmla="*/ 1297 h 2646"/>
              <a:gd name="T48" fmla="*/ 321 w 851"/>
              <a:gd name="T49" fmla="*/ 1257 h 2646"/>
              <a:gd name="T50" fmla="*/ 385 w 851"/>
              <a:gd name="T51" fmla="*/ 1203 h 2646"/>
              <a:gd name="T52" fmla="*/ 428 w 851"/>
              <a:gd name="T53" fmla="*/ 1137 h 2646"/>
              <a:gd name="T54" fmla="*/ 453 w 851"/>
              <a:gd name="T55" fmla="*/ 1063 h 2646"/>
              <a:gd name="T56" fmla="*/ 457 w 851"/>
              <a:gd name="T57" fmla="*/ 347 h 2646"/>
              <a:gd name="T58" fmla="*/ 470 w 851"/>
              <a:gd name="T59" fmla="*/ 266 h 2646"/>
              <a:gd name="T60" fmla="*/ 505 w 851"/>
              <a:gd name="T61" fmla="*/ 187 h 2646"/>
              <a:gd name="T62" fmla="*/ 557 w 851"/>
              <a:gd name="T63" fmla="*/ 120 h 2646"/>
              <a:gd name="T64" fmla="*/ 628 w 851"/>
              <a:gd name="T65" fmla="*/ 63 h 2646"/>
              <a:gd name="T66" fmla="*/ 711 w 851"/>
              <a:gd name="T67" fmla="*/ 25 h 2646"/>
              <a:gd name="T68" fmla="*/ 805 w 851"/>
              <a:gd name="T69" fmla="*/ 3 h 2646"/>
              <a:gd name="T70" fmla="*/ 822 w 851"/>
              <a:gd name="T71" fmla="*/ 2 h 2646"/>
              <a:gd name="T72" fmla="*/ 711 w 851"/>
              <a:gd name="T73" fmla="*/ 17 h 2646"/>
              <a:gd name="T74" fmla="*/ 606 w 851"/>
              <a:gd name="T75" fmla="*/ 54 h 2646"/>
              <a:gd name="T76" fmla="*/ 510 w 851"/>
              <a:gd name="T77" fmla="*/ 108 h 2646"/>
              <a:gd name="T78" fmla="*/ 427 w 851"/>
              <a:gd name="T79" fmla="*/ 176 h 2646"/>
              <a:gd name="T80" fmla="*/ 362 w 851"/>
              <a:gd name="T81" fmla="*/ 257 h 2646"/>
              <a:gd name="T82" fmla="*/ 317 w 851"/>
              <a:gd name="T83" fmla="*/ 350 h 2646"/>
              <a:gd name="T84" fmla="*/ 294 w 851"/>
              <a:gd name="T85" fmla="*/ 447 h 2646"/>
              <a:gd name="T86" fmla="*/ 288 w 851"/>
              <a:gd name="T87" fmla="*/ 1074 h 2646"/>
              <a:gd name="T88" fmla="*/ 277 w 851"/>
              <a:gd name="T89" fmla="*/ 1144 h 2646"/>
              <a:gd name="T90" fmla="*/ 244 w 851"/>
              <a:gd name="T91" fmla="*/ 1207 h 2646"/>
              <a:gd name="T92" fmla="*/ 191 w 851"/>
              <a:gd name="T93" fmla="*/ 1259 h 2646"/>
              <a:gd name="T94" fmla="*/ 123 w 851"/>
              <a:gd name="T95" fmla="*/ 1297 h 2646"/>
              <a:gd name="T96" fmla="*/ 44 w 851"/>
              <a:gd name="T97" fmla="*/ 1318 h 2646"/>
              <a:gd name="T98" fmla="*/ 0 w 851"/>
              <a:gd name="T99" fmla="*/ 1322 h 2646"/>
              <a:gd name="T100" fmla="*/ 80 w 851"/>
              <a:gd name="T101" fmla="*/ 1333 h 2646"/>
              <a:gd name="T102" fmla="*/ 155 w 851"/>
              <a:gd name="T103" fmla="*/ 1361 h 2646"/>
              <a:gd name="T104" fmla="*/ 216 w 851"/>
              <a:gd name="T105" fmla="*/ 1407 h 2646"/>
              <a:gd name="T106" fmla="*/ 262 w 851"/>
              <a:gd name="T107" fmla="*/ 1466 h 2646"/>
              <a:gd name="T108" fmla="*/ 285 w 851"/>
              <a:gd name="T109" fmla="*/ 1532 h 2646"/>
              <a:gd name="T110" fmla="*/ 288 w 851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51" h="2646">
                <a:moveTo>
                  <a:pt x="288" y="2149"/>
                </a:moveTo>
                <a:lnTo>
                  <a:pt x="294" y="2198"/>
                </a:lnTo>
                <a:lnTo>
                  <a:pt x="303" y="2247"/>
                </a:lnTo>
                <a:lnTo>
                  <a:pt x="317" y="2296"/>
                </a:lnTo>
                <a:lnTo>
                  <a:pt x="338" y="2342"/>
                </a:lnTo>
                <a:lnTo>
                  <a:pt x="362" y="2389"/>
                </a:lnTo>
                <a:lnTo>
                  <a:pt x="394" y="2432"/>
                </a:lnTo>
                <a:lnTo>
                  <a:pt x="427" y="2471"/>
                </a:lnTo>
                <a:lnTo>
                  <a:pt x="467" y="2506"/>
                </a:lnTo>
                <a:lnTo>
                  <a:pt x="510" y="2539"/>
                </a:lnTo>
                <a:lnTo>
                  <a:pt x="557" y="2567"/>
                </a:lnTo>
                <a:lnTo>
                  <a:pt x="606" y="2592"/>
                </a:lnTo>
                <a:lnTo>
                  <a:pt x="656" y="2613"/>
                </a:lnTo>
                <a:lnTo>
                  <a:pt x="711" y="2627"/>
                </a:lnTo>
                <a:lnTo>
                  <a:pt x="767" y="2639"/>
                </a:lnTo>
                <a:lnTo>
                  <a:pt x="822" y="2644"/>
                </a:lnTo>
                <a:lnTo>
                  <a:pt x="851" y="2646"/>
                </a:lnTo>
                <a:lnTo>
                  <a:pt x="805" y="2643"/>
                </a:lnTo>
                <a:lnTo>
                  <a:pt x="758" y="2635"/>
                </a:lnTo>
                <a:lnTo>
                  <a:pt x="711" y="2621"/>
                </a:lnTo>
                <a:lnTo>
                  <a:pt x="670" y="2604"/>
                </a:lnTo>
                <a:lnTo>
                  <a:pt x="628" y="2583"/>
                </a:lnTo>
                <a:lnTo>
                  <a:pt x="591" y="2556"/>
                </a:lnTo>
                <a:lnTo>
                  <a:pt x="557" y="2527"/>
                </a:lnTo>
                <a:lnTo>
                  <a:pt x="528" y="2494"/>
                </a:lnTo>
                <a:lnTo>
                  <a:pt x="505" y="2457"/>
                </a:lnTo>
                <a:lnTo>
                  <a:pt x="484" y="2419"/>
                </a:lnTo>
                <a:lnTo>
                  <a:pt x="470" y="2380"/>
                </a:lnTo>
                <a:lnTo>
                  <a:pt x="460" y="2340"/>
                </a:lnTo>
                <a:lnTo>
                  <a:pt x="457" y="2298"/>
                </a:lnTo>
                <a:lnTo>
                  <a:pt x="457" y="1622"/>
                </a:lnTo>
                <a:lnTo>
                  <a:pt x="453" y="1583"/>
                </a:lnTo>
                <a:lnTo>
                  <a:pt x="445" y="1545"/>
                </a:lnTo>
                <a:lnTo>
                  <a:pt x="428" y="1510"/>
                </a:lnTo>
                <a:lnTo>
                  <a:pt x="410" y="1475"/>
                </a:lnTo>
                <a:lnTo>
                  <a:pt x="385" y="1444"/>
                </a:lnTo>
                <a:lnTo>
                  <a:pt x="355" y="1415"/>
                </a:lnTo>
                <a:lnTo>
                  <a:pt x="321" y="1388"/>
                </a:lnTo>
                <a:lnTo>
                  <a:pt x="287" y="1366"/>
                </a:lnTo>
                <a:lnTo>
                  <a:pt x="247" y="1349"/>
                </a:lnTo>
                <a:lnTo>
                  <a:pt x="205" y="1336"/>
                </a:lnTo>
                <a:lnTo>
                  <a:pt x="161" y="1328"/>
                </a:lnTo>
                <a:lnTo>
                  <a:pt x="118" y="1324"/>
                </a:lnTo>
                <a:lnTo>
                  <a:pt x="113" y="1322"/>
                </a:lnTo>
                <a:lnTo>
                  <a:pt x="118" y="1322"/>
                </a:lnTo>
                <a:lnTo>
                  <a:pt x="161" y="1318"/>
                </a:lnTo>
                <a:lnTo>
                  <a:pt x="205" y="1311"/>
                </a:lnTo>
                <a:lnTo>
                  <a:pt x="247" y="1297"/>
                </a:lnTo>
                <a:lnTo>
                  <a:pt x="287" y="1279"/>
                </a:lnTo>
                <a:lnTo>
                  <a:pt x="321" y="1257"/>
                </a:lnTo>
                <a:lnTo>
                  <a:pt x="355" y="1232"/>
                </a:lnTo>
                <a:lnTo>
                  <a:pt x="385" y="1203"/>
                </a:lnTo>
                <a:lnTo>
                  <a:pt x="410" y="1171"/>
                </a:lnTo>
                <a:lnTo>
                  <a:pt x="428" y="1137"/>
                </a:lnTo>
                <a:lnTo>
                  <a:pt x="445" y="1100"/>
                </a:lnTo>
                <a:lnTo>
                  <a:pt x="453" y="1063"/>
                </a:lnTo>
                <a:lnTo>
                  <a:pt x="457" y="1023"/>
                </a:lnTo>
                <a:lnTo>
                  <a:pt x="457" y="347"/>
                </a:lnTo>
                <a:lnTo>
                  <a:pt x="460" y="307"/>
                </a:lnTo>
                <a:lnTo>
                  <a:pt x="470" y="266"/>
                </a:lnTo>
                <a:lnTo>
                  <a:pt x="484" y="225"/>
                </a:lnTo>
                <a:lnTo>
                  <a:pt x="505" y="187"/>
                </a:lnTo>
                <a:lnTo>
                  <a:pt x="528" y="153"/>
                </a:lnTo>
                <a:lnTo>
                  <a:pt x="557" y="120"/>
                </a:lnTo>
                <a:lnTo>
                  <a:pt x="591" y="90"/>
                </a:lnTo>
                <a:lnTo>
                  <a:pt x="628" y="63"/>
                </a:lnTo>
                <a:lnTo>
                  <a:pt x="670" y="42"/>
                </a:lnTo>
                <a:lnTo>
                  <a:pt x="711" y="25"/>
                </a:lnTo>
                <a:lnTo>
                  <a:pt x="758" y="11"/>
                </a:lnTo>
                <a:lnTo>
                  <a:pt x="805" y="3"/>
                </a:lnTo>
                <a:lnTo>
                  <a:pt x="851" y="0"/>
                </a:lnTo>
                <a:lnTo>
                  <a:pt x="822" y="2"/>
                </a:lnTo>
                <a:lnTo>
                  <a:pt x="767" y="8"/>
                </a:lnTo>
                <a:lnTo>
                  <a:pt x="711" y="17"/>
                </a:lnTo>
                <a:lnTo>
                  <a:pt x="656" y="33"/>
                </a:lnTo>
                <a:lnTo>
                  <a:pt x="606" y="54"/>
                </a:lnTo>
                <a:lnTo>
                  <a:pt x="557" y="79"/>
                </a:lnTo>
                <a:lnTo>
                  <a:pt x="510" y="108"/>
                </a:lnTo>
                <a:lnTo>
                  <a:pt x="467" y="140"/>
                </a:lnTo>
                <a:lnTo>
                  <a:pt x="427" y="176"/>
                </a:lnTo>
                <a:lnTo>
                  <a:pt x="394" y="215"/>
                </a:lnTo>
                <a:lnTo>
                  <a:pt x="362" y="257"/>
                </a:lnTo>
                <a:lnTo>
                  <a:pt x="338" y="302"/>
                </a:lnTo>
                <a:lnTo>
                  <a:pt x="317" y="350"/>
                </a:lnTo>
                <a:lnTo>
                  <a:pt x="303" y="399"/>
                </a:lnTo>
                <a:lnTo>
                  <a:pt x="294" y="447"/>
                </a:lnTo>
                <a:lnTo>
                  <a:pt x="288" y="497"/>
                </a:lnTo>
                <a:lnTo>
                  <a:pt x="288" y="1074"/>
                </a:lnTo>
                <a:lnTo>
                  <a:pt x="285" y="1109"/>
                </a:lnTo>
                <a:lnTo>
                  <a:pt x="277" y="1144"/>
                </a:lnTo>
                <a:lnTo>
                  <a:pt x="263" y="1175"/>
                </a:lnTo>
                <a:lnTo>
                  <a:pt x="244" y="1207"/>
                </a:lnTo>
                <a:lnTo>
                  <a:pt x="220" y="1232"/>
                </a:lnTo>
                <a:lnTo>
                  <a:pt x="191" y="1259"/>
                </a:lnTo>
                <a:lnTo>
                  <a:pt x="158" y="1279"/>
                </a:lnTo>
                <a:lnTo>
                  <a:pt x="123" y="1297"/>
                </a:lnTo>
                <a:lnTo>
                  <a:pt x="86" y="1311"/>
                </a:lnTo>
                <a:lnTo>
                  <a:pt x="44" y="1318"/>
                </a:lnTo>
                <a:lnTo>
                  <a:pt x="4" y="1322"/>
                </a:lnTo>
                <a:lnTo>
                  <a:pt x="0" y="1322"/>
                </a:lnTo>
                <a:lnTo>
                  <a:pt x="41" y="1325"/>
                </a:lnTo>
                <a:lnTo>
                  <a:pt x="80" y="1333"/>
                </a:lnTo>
                <a:lnTo>
                  <a:pt x="118" y="1345"/>
                </a:lnTo>
                <a:lnTo>
                  <a:pt x="155" y="1361"/>
                </a:lnTo>
                <a:lnTo>
                  <a:pt x="187" y="1383"/>
                </a:lnTo>
                <a:lnTo>
                  <a:pt x="216" y="1407"/>
                </a:lnTo>
                <a:lnTo>
                  <a:pt x="241" y="1434"/>
                </a:lnTo>
                <a:lnTo>
                  <a:pt x="262" y="1466"/>
                </a:lnTo>
                <a:lnTo>
                  <a:pt x="276" y="1498"/>
                </a:lnTo>
                <a:lnTo>
                  <a:pt x="285" y="1532"/>
                </a:lnTo>
                <a:lnTo>
                  <a:pt x="288" y="1566"/>
                </a:lnTo>
                <a:lnTo>
                  <a:pt x="288" y="1570"/>
                </a:lnTo>
                <a:lnTo>
                  <a:pt x="288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4559300" y="3671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=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533400" y="39624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8800" algn="r"/>
                <a:tab pos="35433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>
                <a:latin typeface="Times New Roman" pitchFamily="18" charset="0"/>
              </a:rPr>
              <a:t>  	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>
                <a:latin typeface="Times New Roman" pitchFamily="18" charset="0"/>
              </a:rPr>
              <a:t>20,000	+20,000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1371600" y="3048000"/>
            <a:ext cx="2590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383" name="Group 15"/>
          <p:cNvGrpSpPr>
            <a:grpSpLocks/>
          </p:cNvGrpSpPr>
          <p:nvPr/>
        </p:nvGrpSpPr>
        <p:grpSpPr bwMode="auto">
          <a:xfrm>
            <a:off x="533400" y="4411663"/>
            <a:ext cx="6858000" cy="533400"/>
            <a:chOff x="336" y="2784"/>
            <a:chExt cx="4320" cy="336"/>
          </a:xfrm>
        </p:grpSpPr>
        <p:sp>
          <p:nvSpPr>
            <p:cNvPr id="186384" name="Line 16"/>
            <p:cNvSpPr>
              <a:spLocks noChangeShapeType="1"/>
            </p:cNvSpPr>
            <p:nvPr/>
          </p:nvSpPr>
          <p:spPr bwMode="auto">
            <a:xfrm>
              <a:off x="912" y="28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5" name="Text Box 17"/>
            <p:cNvSpPr txBox="1">
              <a:spLocks noChangeArrowheads="1"/>
            </p:cNvSpPr>
            <p:nvPr/>
          </p:nvSpPr>
          <p:spPr bwMode="auto">
            <a:xfrm>
              <a:off x="336" y="2793"/>
              <a:ext cx="4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828800" algn="r"/>
                  <a:tab pos="3543300" algn="r"/>
                  <a:tab pos="60579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Bal.</a:t>
              </a:r>
              <a:r>
                <a:rPr lang="en-US" sz="2800">
                  <a:latin typeface="Times New Roman" pitchFamily="18" charset="0"/>
                </a:rPr>
                <a:t>  	5,000	20,000	25,000</a:t>
              </a:r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>
              <a:off x="3552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>
              <a:off x="2016" y="28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388" name="Line 20"/>
          <p:cNvSpPr>
            <a:spLocks noChangeShapeType="1"/>
          </p:cNvSpPr>
          <p:nvPr/>
        </p:nvSpPr>
        <p:spPr bwMode="auto">
          <a:xfrm>
            <a:off x="5715000" y="3067050"/>
            <a:ext cx="3048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6389" name="AutoShape 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1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1" grpId="0" autoUpdateAnimBg="0"/>
      <p:bldP spid="1863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914400" y="2932113"/>
            <a:ext cx="838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                                                            Accounts       Chris Clark,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Cash   +   Supplies   +  Land                Payable           Capital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2954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Assets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772400" cy="1563688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c.  During the month, NetSolutions purchased supplies for $1,350 and agreed to pay the supplier in the near future (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account</a:t>
            </a: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).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257800" y="211772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Owner’s</a:t>
            </a:r>
            <a:endParaRPr lang="en-US" sz="2400" b="1" u="sng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Liabilities  +     Equity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47244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= </a:t>
            </a:r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990600" y="2971800"/>
            <a:ext cx="3505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5486400" y="29718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52400" y="3848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3028950" algn="r"/>
                <a:tab pos="4343400" algn="r"/>
                <a:tab pos="617220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Bal.</a:t>
            </a:r>
            <a:r>
              <a:rPr lang="en-US" sz="2400">
                <a:latin typeface="Times New Roman" pitchFamily="18" charset="0"/>
              </a:rPr>
              <a:t>	5,000		20,000		25,000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152400" y="4191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400">
                <a:latin typeface="Times New Roman" pitchFamily="18" charset="0"/>
              </a:rPr>
              <a:t> 		+ 1,350	+ 1,350</a:t>
            </a:r>
          </a:p>
        </p:txBody>
      </p:sp>
      <p:grpSp>
        <p:nvGrpSpPr>
          <p:cNvPr id="187404" name="Group 12"/>
          <p:cNvGrpSpPr>
            <a:grpSpLocks/>
          </p:cNvGrpSpPr>
          <p:nvPr/>
        </p:nvGrpSpPr>
        <p:grpSpPr bwMode="auto">
          <a:xfrm>
            <a:off x="152400" y="4610100"/>
            <a:ext cx="8610600" cy="495300"/>
            <a:chOff x="0" y="3024"/>
            <a:chExt cx="5424" cy="312"/>
          </a:xfrm>
        </p:grpSpPr>
        <p:sp>
          <p:nvSpPr>
            <p:cNvPr id="187405" name="Line 13"/>
            <p:cNvSpPr>
              <a:spLocks noChangeShapeType="1"/>
            </p:cNvSpPr>
            <p:nvPr/>
          </p:nvSpPr>
          <p:spPr bwMode="auto">
            <a:xfrm>
              <a:off x="528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6" name="Line 14"/>
            <p:cNvSpPr>
              <a:spLocks noChangeShapeType="1"/>
            </p:cNvSpPr>
            <p:nvPr/>
          </p:nvSpPr>
          <p:spPr bwMode="auto">
            <a:xfrm>
              <a:off x="144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7" name="Line 15"/>
            <p:cNvSpPr>
              <a:spLocks noChangeShapeType="1"/>
            </p:cNvSpPr>
            <p:nvPr/>
          </p:nvSpPr>
          <p:spPr bwMode="auto">
            <a:xfrm>
              <a:off x="2256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8" name="Line 16"/>
            <p:cNvSpPr>
              <a:spLocks noChangeShapeType="1"/>
            </p:cNvSpPr>
            <p:nvPr/>
          </p:nvSpPr>
          <p:spPr bwMode="auto">
            <a:xfrm>
              <a:off x="360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9" name="Line 17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0" name="Text Box 18"/>
            <p:cNvSpPr txBox="1">
              <a:spLocks noChangeArrowheads="1"/>
            </p:cNvSpPr>
            <p:nvPr/>
          </p:nvSpPr>
          <p:spPr bwMode="auto">
            <a:xfrm>
              <a:off x="0" y="304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Bal.</a:t>
              </a:r>
              <a:r>
                <a:rPr lang="en-US" sz="2400">
                  <a:latin typeface="Times New Roman" pitchFamily="18" charset="0"/>
                </a:rPr>
                <a:t>	5,000	1,350	20,000	1,350	25,000</a:t>
              </a:r>
            </a:p>
          </p:txBody>
        </p:sp>
      </p:grpSp>
      <p:pic>
        <p:nvPicPr>
          <p:cNvPr id="187411" name="Picture 19" descr="TEXT0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647950"/>
            <a:ext cx="482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12" name="Freeform 20"/>
          <p:cNvSpPr>
            <a:spLocks/>
          </p:cNvSpPr>
          <p:nvPr/>
        </p:nvSpPr>
        <p:spPr bwMode="auto">
          <a:xfrm flipH="1">
            <a:off x="4495800" y="2667000"/>
            <a:ext cx="458788" cy="2438400"/>
          </a:xfrm>
          <a:custGeom>
            <a:avLst/>
            <a:gdLst>
              <a:gd name="T0" fmla="*/ 299 w 867"/>
              <a:gd name="T1" fmla="*/ 2198 h 2646"/>
              <a:gd name="T2" fmla="*/ 323 w 867"/>
              <a:gd name="T3" fmla="*/ 2296 h 2646"/>
              <a:gd name="T4" fmla="*/ 368 w 867"/>
              <a:gd name="T5" fmla="*/ 2389 h 2646"/>
              <a:gd name="T6" fmla="*/ 435 w 867"/>
              <a:gd name="T7" fmla="*/ 2471 h 2646"/>
              <a:gd name="T8" fmla="*/ 519 w 867"/>
              <a:gd name="T9" fmla="*/ 2539 h 2646"/>
              <a:gd name="T10" fmla="*/ 617 w 867"/>
              <a:gd name="T11" fmla="*/ 2592 h 2646"/>
              <a:gd name="T12" fmla="*/ 724 w 867"/>
              <a:gd name="T13" fmla="*/ 2627 h 2646"/>
              <a:gd name="T14" fmla="*/ 837 w 867"/>
              <a:gd name="T15" fmla="*/ 2644 h 2646"/>
              <a:gd name="T16" fmla="*/ 820 w 867"/>
              <a:gd name="T17" fmla="*/ 2643 h 2646"/>
              <a:gd name="T18" fmla="*/ 724 w 867"/>
              <a:gd name="T19" fmla="*/ 2621 h 2646"/>
              <a:gd name="T20" fmla="*/ 639 w 867"/>
              <a:gd name="T21" fmla="*/ 2583 h 2646"/>
              <a:gd name="T22" fmla="*/ 567 w 867"/>
              <a:gd name="T23" fmla="*/ 2527 h 2646"/>
              <a:gd name="T24" fmla="*/ 514 w 867"/>
              <a:gd name="T25" fmla="*/ 2457 h 2646"/>
              <a:gd name="T26" fmla="*/ 479 w 867"/>
              <a:gd name="T27" fmla="*/ 2380 h 2646"/>
              <a:gd name="T28" fmla="*/ 466 w 867"/>
              <a:gd name="T29" fmla="*/ 2298 h 2646"/>
              <a:gd name="T30" fmla="*/ 462 w 867"/>
              <a:gd name="T31" fmla="*/ 1583 h 2646"/>
              <a:gd name="T32" fmla="*/ 436 w 867"/>
              <a:gd name="T33" fmla="*/ 1510 h 2646"/>
              <a:gd name="T34" fmla="*/ 392 w 867"/>
              <a:gd name="T35" fmla="*/ 1444 h 2646"/>
              <a:gd name="T36" fmla="*/ 327 w 867"/>
              <a:gd name="T37" fmla="*/ 1388 h 2646"/>
              <a:gd name="T38" fmla="*/ 251 w 867"/>
              <a:gd name="T39" fmla="*/ 1349 h 2646"/>
              <a:gd name="T40" fmla="*/ 164 w 867"/>
              <a:gd name="T41" fmla="*/ 1328 h 2646"/>
              <a:gd name="T42" fmla="*/ 116 w 867"/>
              <a:gd name="T43" fmla="*/ 1322 h 2646"/>
              <a:gd name="T44" fmla="*/ 164 w 867"/>
              <a:gd name="T45" fmla="*/ 1318 h 2646"/>
              <a:gd name="T46" fmla="*/ 251 w 867"/>
              <a:gd name="T47" fmla="*/ 1297 h 2646"/>
              <a:gd name="T48" fmla="*/ 327 w 867"/>
              <a:gd name="T49" fmla="*/ 1257 h 2646"/>
              <a:gd name="T50" fmla="*/ 392 w 867"/>
              <a:gd name="T51" fmla="*/ 1203 h 2646"/>
              <a:gd name="T52" fmla="*/ 436 w 867"/>
              <a:gd name="T53" fmla="*/ 1137 h 2646"/>
              <a:gd name="T54" fmla="*/ 462 w 867"/>
              <a:gd name="T55" fmla="*/ 1063 h 2646"/>
              <a:gd name="T56" fmla="*/ 466 w 867"/>
              <a:gd name="T57" fmla="*/ 347 h 2646"/>
              <a:gd name="T58" fmla="*/ 479 w 867"/>
              <a:gd name="T59" fmla="*/ 266 h 2646"/>
              <a:gd name="T60" fmla="*/ 514 w 867"/>
              <a:gd name="T61" fmla="*/ 187 h 2646"/>
              <a:gd name="T62" fmla="*/ 567 w 867"/>
              <a:gd name="T63" fmla="*/ 120 h 2646"/>
              <a:gd name="T64" fmla="*/ 639 w 867"/>
              <a:gd name="T65" fmla="*/ 63 h 2646"/>
              <a:gd name="T66" fmla="*/ 724 w 867"/>
              <a:gd name="T67" fmla="*/ 25 h 2646"/>
              <a:gd name="T68" fmla="*/ 820 w 867"/>
              <a:gd name="T69" fmla="*/ 3 h 2646"/>
              <a:gd name="T70" fmla="*/ 837 w 867"/>
              <a:gd name="T71" fmla="*/ 2 h 2646"/>
              <a:gd name="T72" fmla="*/ 724 w 867"/>
              <a:gd name="T73" fmla="*/ 17 h 2646"/>
              <a:gd name="T74" fmla="*/ 617 w 867"/>
              <a:gd name="T75" fmla="*/ 54 h 2646"/>
              <a:gd name="T76" fmla="*/ 519 w 867"/>
              <a:gd name="T77" fmla="*/ 108 h 2646"/>
              <a:gd name="T78" fmla="*/ 435 w 867"/>
              <a:gd name="T79" fmla="*/ 176 h 2646"/>
              <a:gd name="T80" fmla="*/ 368 w 867"/>
              <a:gd name="T81" fmla="*/ 257 h 2646"/>
              <a:gd name="T82" fmla="*/ 323 w 867"/>
              <a:gd name="T83" fmla="*/ 350 h 2646"/>
              <a:gd name="T84" fmla="*/ 299 w 867"/>
              <a:gd name="T85" fmla="*/ 447 h 2646"/>
              <a:gd name="T86" fmla="*/ 294 w 867"/>
              <a:gd name="T87" fmla="*/ 1074 h 2646"/>
              <a:gd name="T88" fmla="*/ 282 w 867"/>
              <a:gd name="T89" fmla="*/ 1144 h 2646"/>
              <a:gd name="T90" fmla="*/ 248 w 867"/>
              <a:gd name="T91" fmla="*/ 1207 h 2646"/>
              <a:gd name="T92" fmla="*/ 195 w 867"/>
              <a:gd name="T93" fmla="*/ 1259 h 2646"/>
              <a:gd name="T94" fmla="*/ 126 w 867"/>
              <a:gd name="T95" fmla="*/ 1297 h 2646"/>
              <a:gd name="T96" fmla="*/ 45 w 867"/>
              <a:gd name="T97" fmla="*/ 1318 h 2646"/>
              <a:gd name="T98" fmla="*/ 0 w 867"/>
              <a:gd name="T99" fmla="*/ 1322 h 2646"/>
              <a:gd name="T100" fmla="*/ 82 w 867"/>
              <a:gd name="T101" fmla="*/ 1333 h 2646"/>
              <a:gd name="T102" fmla="*/ 158 w 867"/>
              <a:gd name="T103" fmla="*/ 1361 h 2646"/>
              <a:gd name="T104" fmla="*/ 220 w 867"/>
              <a:gd name="T105" fmla="*/ 1407 h 2646"/>
              <a:gd name="T106" fmla="*/ 267 w 867"/>
              <a:gd name="T107" fmla="*/ 1466 h 2646"/>
              <a:gd name="T108" fmla="*/ 291 w 867"/>
              <a:gd name="T109" fmla="*/ 1532 h 2646"/>
              <a:gd name="T110" fmla="*/ 294 w 867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7" h="2646">
                <a:moveTo>
                  <a:pt x="294" y="2149"/>
                </a:moveTo>
                <a:lnTo>
                  <a:pt x="299" y="2198"/>
                </a:lnTo>
                <a:lnTo>
                  <a:pt x="309" y="2247"/>
                </a:lnTo>
                <a:lnTo>
                  <a:pt x="323" y="2296"/>
                </a:lnTo>
                <a:lnTo>
                  <a:pt x="344" y="2342"/>
                </a:lnTo>
                <a:lnTo>
                  <a:pt x="368" y="2389"/>
                </a:lnTo>
                <a:lnTo>
                  <a:pt x="401" y="2432"/>
                </a:lnTo>
                <a:lnTo>
                  <a:pt x="435" y="2471"/>
                </a:lnTo>
                <a:lnTo>
                  <a:pt x="476" y="2506"/>
                </a:lnTo>
                <a:lnTo>
                  <a:pt x="519" y="2539"/>
                </a:lnTo>
                <a:lnTo>
                  <a:pt x="567" y="2567"/>
                </a:lnTo>
                <a:lnTo>
                  <a:pt x="617" y="2592"/>
                </a:lnTo>
                <a:lnTo>
                  <a:pt x="668" y="2613"/>
                </a:lnTo>
                <a:lnTo>
                  <a:pt x="724" y="2627"/>
                </a:lnTo>
                <a:lnTo>
                  <a:pt x="781" y="2639"/>
                </a:lnTo>
                <a:lnTo>
                  <a:pt x="837" y="2644"/>
                </a:lnTo>
                <a:lnTo>
                  <a:pt x="867" y="2646"/>
                </a:lnTo>
                <a:lnTo>
                  <a:pt x="820" y="2643"/>
                </a:lnTo>
                <a:lnTo>
                  <a:pt x="772" y="2635"/>
                </a:lnTo>
                <a:lnTo>
                  <a:pt x="724" y="2621"/>
                </a:lnTo>
                <a:lnTo>
                  <a:pt x="682" y="2604"/>
                </a:lnTo>
                <a:lnTo>
                  <a:pt x="639" y="2583"/>
                </a:lnTo>
                <a:lnTo>
                  <a:pt x="601" y="2556"/>
                </a:lnTo>
                <a:lnTo>
                  <a:pt x="567" y="2527"/>
                </a:lnTo>
                <a:lnTo>
                  <a:pt x="538" y="2494"/>
                </a:lnTo>
                <a:lnTo>
                  <a:pt x="514" y="2457"/>
                </a:lnTo>
                <a:lnTo>
                  <a:pt x="493" y="2419"/>
                </a:lnTo>
                <a:lnTo>
                  <a:pt x="479" y="2380"/>
                </a:lnTo>
                <a:lnTo>
                  <a:pt x="469" y="2340"/>
                </a:lnTo>
                <a:lnTo>
                  <a:pt x="466" y="2298"/>
                </a:lnTo>
                <a:lnTo>
                  <a:pt x="466" y="1622"/>
                </a:lnTo>
                <a:lnTo>
                  <a:pt x="462" y="1583"/>
                </a:lnTo>
                <a:lnTo>
                  <a:pt x="453" y="1545"/>
                </a:lnTo>
                <a:lnTo>
                  <a:pt x="436" y="1510"/>
                </a:lnTo>
                <a:lnTo>
                  <a:pt x="418" y="1475"/>
                </a:lnTo>
                <a:lnTo>
                  <a:pt x="392" y="1444"/>
                </a:lnTo>
                <a:lnTo>
                  <a:pt x="361" y="1415"/>
                </a:lnTo>
                <a:lnTo>
                  <a:pt x="327" y="1388"/>
                </a:lnTo>
                <a:lnTo>
                  <a:pt x="292" y="1366"/>
                </a:lnTo>
                <a:lnTo>
                  <a:pt x="251" y="1349"/>
                </a:lnTo>
                <a:lnTo>
                  <a:pt x="209" y="1336"/>
                </a:lnTo>
                <a:lnTo>
                  <a:pt x="164" y="1328"/>
                </a:lnTo>
                <a:lnTo>
                  <a:pt x="120" y="1324"/>
                </a:lnTo>
                <a:lnTo>
                  <a:pt x="116" y="1322"/>
                </a:lnTo>
                <a:lnTo>
                  <a:pt x="120" y="1322"/>
                </a:lnTo>
                <a:lnTo>
                  <a:pt x="164" y="1318"/>
                </a:lnTo>
                <a:lnTo>
                  <a:pt x="209" y="1311"/>
                </a:lnTo>
                <a:lnTo>
                  <a:pt x="251" y="1297"/>
                </a:lnTo>
                <a:lnTo>
                  <a:pt x="292" y="1279"/>
                </a:lnTo>
                <a:lnTo>
                  <a:pt x="327" y="1257"/>
                </a:lnTo>
                <a:lnTo>
                  <a:pt x="361" y="1232"/>
                </a:lnTo>
                <a:lnTo>
                  <a:pt x="392" y="1203"/>
                </a:lnTo>
                <a:lnTo>
                  <a:pt x="418" y="1171"/>
                </a:lnTo>
                <a:lnTo>
                  <a:pt x="436" y="1137"/>
                </a:lnTo>
                <a:lnTo>
                  <a:pt x="453" y="1100"/>
                </a:lnTo>
                <a:lnTo>
                  <a:pt x="462" y="1063"/>
                </a:lnTo>
                <a:lnTo>
                  <a:pt x="466" y="1023"/>
                </a:lnTo>
                <a:lnTo>
                  <a:pt x="466" y="347"/>
                </a:lnTo>
                <a:lnTo>
                  <a:pt x="469" y="307"/>
                </a:lnTo>
                <a:lnTo>
                  <a:pt x="479" y="266"/>
                </a:lnTo>
                <a:lnTo>
                  <a:pt x="493" y="225"/>
                </a:lnTo>
                <a:lnTo>
                  <a:pt x="514" y="187"/>
                </a:lnTo>
                <a:lnTo>
                  <a:pt x="538" y="153"/>
                </a:lnTo>
                <a:lnTo>
                  <a:pt x="567" y="120"/>
                </a:lnTo>
                <a:lnTo>
                  <a:pt x="601" y="90"/>
                </a:lnTo>
                <a:lnTo>
                  <a:pt x="639" y="63"/>
                </a:lnTo>
                <a:lnTo>
                  <a:pt x="682" y="42"/>
                </a:lnTo>
                <a:lnTo>
                  <a:pt x="724" y="25"/>
                </a:lnTo>
                <a:lnTo>
                  <a:pt x="772" y="11"/>
                </a:lnTo>
                <a:lnTo>
                  <a:pt x="820" y="3"/>
                </a:lnTo>
                <a:lnTo>
                  <a:pt x="867" y="0"/>
                </a:lnTo>
                <a:lnTo>
                  <a:pt x="837" y="2"/>
                </a:lnTo>
                <a:lnTo>
                  <a:pt x="781" y="8"/>
                </a:lnTo>
                <a:lnTo>
                  <a:pt x="724" y="17"/>
                </a:lnTo>
                <a:lnTo>
                  <a:pt x="668" y="33"/>
                </a:lnTo>
                <a:lnTo>
                  <a:pt x="617" y="54"/>
                </a:lnTo>
                <a:lnTo>
                  <a:pt x="567" y="79"/>
                </a:lnTo>
                <a:lnTo>
                  <a:pt x="519" y="108"/>
                </a:lnTo>
                <a:lnTo>
                  <a:pt x="476" y="140"/>
                </a:lnTo>
                <a:lnTo>
                  <a:pt x="435" y="176"/>
                </a:lnTo>
                <a:lnTo>
                  <a:pt x="401" y="215"/>
                </a:lnTo>
                <a:lnTo>
                  <a:pt x="368" y="257"/>
                </a:lnTo>
                <a:lnTo>
                  <a:pt x="344" y="302"/>
                </a:lnTo>
                <a:lnTo>
                  <a:pt x="323" y="350"/>
                </a:lnTo>
                <a:lnTo>
                  <a:pt x="309" y="399"/>
                </a:lnTo>
                <a:lnTo>
                  <a:pt x="299" y="447"/>
                </a:lnTo>
                <a:lnTo>
                  <a:pt x="294" y="497"/>
                </a:lnTo>
                <a:lnTo>
                  <a:pt x="294" y="1074"/>
                </a:lnTo>
                <a:lnTo>
                  <a:pt x="291" y="1109"/>
                </a:lnTo>
                <a:lnTo>
                  <a:pt x="282" y="1144"/>
                </a:lnTo>
                <a:lnTo>
                  <a:pt x="268" y="1175"/>
                </a:lnTo>
                <a:lnTo>
                  <a:pt x="248" y="1207"/>
                </a:lnTo>
                <a:lnTo>
                  <a:pt x="224" y="1232"/>
                </a:lnTo>
                <a:lnTo>
                  <a:pt x="195" y="1259"/>
                </a:lnTo>
                <a:lnTo>
                  <a:pt x="161" y="1279"/>
                </a:lnTo>
                <a:lnTo>
                  <a:pt x="126" y="1297"/>
                </a:lnTo>
                <a:lnTo>
                  <a:pt x="87" y="1311"/>
                </a:lnTo>
                <a:lnTo>
                  <a:pt x="45" y="1318"/>
                </a:lnTo>
                <a:lnTo>
                  <a:pt x="4" y="1322"/>
                </a:lnTo>
                <a:lnTo>
                  <a:pt x="0" y="1322"/>
                </a:lnTo>
                <a:lnTo>
                  <a:pt x="42" y="1325"/>
                </a:lnTo>
                <a:lnTo>
                  <a:pt x="82" y="1333"/>
                </a:lnTo>
                <a:lnTo>
                  <a:pt x="120" y="1345"/>
                </a:lnTo>
                <a:lnTo>
                  <a:pt x="158" y="1361"/>
                </a:lnTo>
                <a:lnTo>
                  <a:pt x="191" y="1383"/>
                </a:lnTo>
                <a:lnTo>
                  <a:pt x="220" y="1407"/>
                </a:lnTo>
                <a:lnTo>
                  <a:pt x="246" y="1434"/>
                </a:lnTo>
                <a:lnTo>
                  <a:pt x="267" y="1466"/>
                </a:lnTo>
                <a:lnTo>
                  <a:pt x="281" y="1498"/>
                </a:lnTo>
                <a:lnTo>
                  <a:pt x="291" y="1532"/>
                </a:lnTo>
                <a:lnTo>
                  <a:pt x="294" y="1566"/>
                </a:lnTo>
                <a:lnTo>
                  <a:pt x="294" y="1570"/>
                </a:lnTo>
                <a:lnTo>
                  <a:pt x="294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47625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= </a:t>
            </a:r>
          </a:p>
        </p:txBody>
      </p:sp>
      <p:sp>
        <p:nvSpPr>
          <p:cNvPr id="187414" name="AutoShape 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 autoUpdateAnimBg="0"/>
      <p:bldP spid="1874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1066800" y="457200"/>
            <a:ext cx="7010400" cy="1563688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d.  NetSolutions provided services to customers, earning fees of $7,500 and received the amount in cash.</a:t>
            </a:r>
          </a:p>
        </p:txBody>
      </p:sp>
      <p:grpSp>
        <p:nvGrpSpPr>
          <p:cNvPr id="188439" name="Group 23"/>
          <p:cNvGrpSpPr>
            <a:grpSpLocks/>
          </p:cNvGrpSpPr>
          <p:nvPr/>
        </p:nvGrpSpPr>
        <p:grpSpPr bwMode="auto">
          <a:xfrm>
            <a:off x="152400" y="4419600"/>
            <a:ext cx="8610600" cy="495300"/>
            <a:chOff x="0" y="3024"/>
            <a:chExt cx="5424" cy="312"/>
          </a:xfrm>
        </p:grpSpPr>
        <p:sp>
          <p:nvSpPr>
            <p:cNvPr id="188440" name="Line 24"/>
            <p:cNvSpPr>
              <a:spLocks noChangeShapeType="1"/>
            </p:cNvSpPr>
            <p:nvPr/>
          </p:nvSpPr>
          <p:spPr bwMode="auto">
            <a:xfrm>
              <a:off x="528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1" name="Line 25"/>
            <p:cNvSpPr>
              <a:spLocks noChangeShapeType="1"/>
            </p:cNvSpPr>
            <p:nvPr/>
          </p:nvSpPr>
          <p:spPr bwMode="auto">
            <a:xfrm>
              <a:off x="144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2" name="Line 26"/>
            <p:cNvSpPr>
              <a:spLocks noChangeShapeType="1"/>
            </p:cNvSpPr>
            <p:nvPr/>
          </p:nvSpPr>
          <p:spPr bwMode="auto">
            <a:xfrm>
              <a:off x="2256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3" name="Line 27"/>
            <p:cNvSpPr>
              <a:spLocks noChangeShapeType="1"/>
            </p:cNvSpPr>
            <p:nvPr/>
          </p:nvSpPr>
          <p:spPr bwMode="auto">
            <a:xfrm>
              <a:off x="360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4" name="Line 28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5" name="Text Box 29"/>
            <p:cNvSpPr txBox="1">
              <a:spLocks noChangeArrowheads="1"/>
            </p:cNvSpPr>
            <p:nvPr/>
          </p:nvSpPr>
          <p:spPr bwMode="auto">
            <a:xfrm>
              <a:off x="0" y="304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Bal.</a:t>
              </a:r>
              <a:r>
                <a:rPr lang="en-US" sz="2400">
                  <a:latin typeface="Times New Roman" pitchFamily="18" charset="0"/>
                </a:rPr>
                <a:t>	12,500	1,350	20,000	1,350	32,500</a:t>
              </a:r>
            </a:p>
          </p:txBody>
        </p:sp>
      </p:grpSp>
      <p:sp>
        <p:nvSpPr>
          <p:cNvPr id="188446" name="Text Box 30"/>
          <p:cNvSpPr txBox="1">
            <a:spLocks noChangeArrowheads="1"/>
          </p:cNvSpPr>
          <p:nvPr/>
        </p:nvSpPr>
        <p:spPr bwMode="auto">
          <a:xfrm>
            <a:off x="152400" y="4038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d.</a:t>
            </a:r>
            <a:r>
              <a:rPr lang="en-US" sz="2400">
                <a:latin typeface="Times New Roman" pitchFamily="18" charset="0"/>
              </a:rPr>
              <a:t> 	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</a:rPr>
              <a:t>  7,500			+ 7,500</a:t>
            </a:r>
          </a:p>
        </p:txBody>
      </p: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914400" y="2932113"/>
            <a:ext cx="838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                                                            Accounts       Chris Clark,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Cash   +   Supplies   +  Land                Payable           Capital</a:t>
            </a:r>
          </a:p>
        </p:txBody>
      </p: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12954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Assets</a:t>
            </a:r>
          </a:p>
        </p:txBody>
      </p:sp>
      <p:sp>
        <p:nvSpPr>
          <p:cNvPr id="188449" name="Text Box 33"/>
          <p:cNvSpPr txBox="1">
            <a:spLocks noChangeArrowheads="1"/>
          </p:cNvSpPr>
          <p:nvPr/>
        </p:nvSpPr>
        <p:spPr bwMode="auto">
          <a:xfrm>
            <a:off x="5257800" y="211772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Owner’s</a:t>
            </a:r>
            <a:endParaRPr lang="en-US" sz="2400" b="1" u="sng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Liabilities  +     Equity</a:t>
            </a:r>
          </a:p>
        </p:txBody>
      </p:sp>
      <p:sp>
        <p:nvSpPr>
          <p:cNvPr id="188450" name="Line 34"/>
          <p:cNvSpPr>
            <a:spLocks noChangeShapeType="1"/>
          </p:cNvSpPr>
          <p:nvPr/>
        </p:nvSpPr>
        <p:spPr bwMode="auto">
          <a:xfrm>
            <a:off x="990600" y="2971800"/>
            <a:ext cx="3505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51" name="Line 35"/>
          <p:cNvSpPr>
            <a:spLocks noChangeShapeType="1"/>
          </p:cNvSpPr>
          <p:nvPr/>
        </p:nvSpPr>
        <p:spPr bwMode="auto">
          <a:xfrm>
            <a:off x="5486400" y="29718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52" name="Text Box 36"/>
          <p:cNvSpPr txBox="1">
            <a:spLocks noChangeArrowheads="1"/>
          </p:cNvSpPr>
          <p:nvPr/>
        </p:nvSpPr>
        <p:spPr bwMode="auto">
          <a:xfrm>
            <a:off x="152400" y="365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Bal.</a:t>
            </a:r>
            <a:r>
              <a:rPr lang="en-US" sz="2400">
                <a:latin typeface="Times New Roman" pitchFamily="18" charset="0"/>
              </a:rPr>
              <a:t>	5,000	1,350	20,000	1,350	25,000	</a:t>
            </a:r>
          </a:p>
        </p:txBody>
      </p:sp>
      <p:sp>
        <p:nvSpPr>
          <p:cNvPr id="188453" name="Text Box 37"/>
          <p:cNvSpPr txBox="1">
            <a:spLocks noChangeArrowheads="1"/>
          </p:cNvSpPr>
          <p:nvPr/>
        </p:nvSpPr>
        <p:spPr bwMode="auto">
          <a:xfrm>
            <a:off x="8305800" y="39624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Fees earned</a:t>
            </a:r>
          </a:p>
        </p:txBody>
      </p:sp>
      <p:sp>
        <p:nvSpPr>
          <p:cNvPr id="188454" name="Text Box 38"/>
          <p:cNvSpPr txBox="1">
            <a:spLocks noChangeArrowheads="1"/>
          </p:cNvSpPr>
          <p:nvPr/>
        </p:nvSpPr>
        <p:spPr bwMode="auto">
          <a:xfrm>
            <a:off x="47244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= </a:t>
            </a:r>
          </a:p>
        </p:txBody>
      </p:sp>
      <p:pic>
        <p:nvPicPr>
          <p:cNvPr id="188455" name="Picture 39" descr="TEXT0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647950"/>
            <a:ext cx="482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56" name="Freeform 40"/>
          <p:cNvSpPr>
            <a:spLocks/>
          </p:cNvSpPr>
          <p:nvPr/>
        </p:nvSpPr>
        <p:spPr bwMode="auto">
          <a:xfrm flipH="1">
            <a:off x="4495800" y="2667000"/>
            <a:ext cx="458788" cy="2438400"/>
          </a:xfrm>
          <a:custGeom>
            <a:avLst/>
            <a:gdLst>
              <a:gd name="T0" fmla="*/ 299 w 867"/>
              <a:gd name="T1" fmla="*/ 2198 h 2646"/>
              <a:gd name="T2" fmla="*/ 323 w 867"/>
              <a:gd name="T3" fmla="*/ 2296 h 2646"/>
              <a:gd name="T4" fmla="*/ 368 w 867"/>
              <a:gd name="T5" fmla="*/ 2389 h 2646"/>
              <a:gd name="T6" fmla="*/ 435 w 867"/>
              <a:gd name="T7" fmla="*/ 2471 h 2646"/>
              <a:gd name="T8" fmla="*/ 519 w 867"/>
              <a:gd name="T9" fmla="*/ 2539 h 2646"/>
              <a:gd name="T10" fmla="*/ 617 w 867"/>
              <a:gd name="T11" fmla="*/ 2592 h 2646"/>
              <a:gd name="T12" fmla="*/ 724 w 867"/>
              <a:gd name="T13" fmla="*/ 2627 h 2646"/>
              <a:gd name="T14" fmla="*/ 837 w 867"/>
              <a:gd name="T15" fmla="*/ 2644 h 2646"/>
              <a:gd name="T16" fmla="*/ 820 w 867"/>
              <a:gd name="T17" fmla="*/ 2643 h 2646"/>
              <a:gd name="T18" fmla="*/ 724 w 867"/>
              <a:gd name="T19" fmla="*/ 2621 h 2646"/>
              <a:gd name="T20" fmla="*/ 639 w 867"/>
              <a:gd name="T21" fmla="*/ 2583 h 2646"/>
              <a:gd name="T22" fmla="*/ 567 w 867"/>
              <a:gd name="T23" fmla="*/ 2527 h 2646"/>
              <a:gd name="T24" fmla="*/ 514 w 867"/>
              <a:gd name="T25" fmla="*/ 2457 h 2646"/>
              <a:gd name="T26" fmla="*/ 479 w 867"/>
              <a:gd name="T27" fmla="*/ 2380 h 2646"/>
              <a:gd name="T28" fmla="*/ 466 w 867"/>
              <a:gd name="T29" fmla="*/ 2298 h 2646"/>
              <a:gd name="T30" fmla="*/ 462 w 867"/>
              <a:gd name="T31" fmla="*/ 1583 h 2646"/>
              <a:gd name="T32" fmla="*/ 436 w 867"/>
              <a:gd name="T33" fmla="*/ 1510 h 2646"/>
              <a:gd name="T34" fmla="*/ 392 w 867"/>
              <a:gd name="T35" fmla="*/ 1444 h 2646"/>
              <a:gd name="T36" fmla="*/ 327 w 867"/>
              <a:gd name="T37" fmla="*/ 1388 h 2646"/>
              <a:gd name="T38" fmla="*/ 251 w 867"/>
              <a:gd name="T39" fmla="*/ 1349 h 2646"/>
              <a:gd name="T40" fmla="*/ 164 w 867"/>
              <a:gd name="T41" fmla="*/ 1328 h 2646"/>
              <a:gd name="T42" fmla="*/ 116 w 867"/>
              <a:gd name="T43" fmla="*/ 1322 h 2646"/>
              <a:gd name="T44" fmla="*/ 164 w 867"/>
              <a:gd name="T45" fmla="*/ 1318 h 2646"/>
              <a:gd name="T46" fmla="*/ 251 w 867"/>
              <a:gd name="T47" fmla="*/ 1297 h 2646"/>
              <a:gd name="T48" fmla="*/ 327 w 867"/>
              <a:gd name="T49" fmla="*/ 1257 h 2646"/>
              <a:gd name="T50" fmla="*/ 392 w 867"/>
              <a:gd name="T51" fmla="*/ 1203 h 2646"/>
              <a:gd name="T52" fmla="*/ 436 w 867"/>
              <a:gd name="T53" fmla="*/ 1137 h 2646"/>
              <a:gd name="T54" fmla="*/ 462 w 867"/>
              <a:gd name="T55" fmla="*/ 1063 h 2646"/>
              <a:gd name="T56" fmla="*/ 466 w 867"/>
              <a:gd name="T57" fmla="*/ 347 h 2646"/>
              <a:gd name="T58" fmla="*/ 479 w 867"/>
              <a:gd name="T59" fmla="*/ 266 h 2646"/>
              <a:gd name="T60" fmla="*/ 514 w 867"/>
              <a:gd name="T61" fmla="*/ 187 h 2646"/>
              <a:gd name="T62" fmla="*/ 567 w 867"/>
              <a:gd name="T63" fmla="*/ 120 h 2646"/>
              <a:gd name="T64" fmla="*/ 639 w 867"/>
              <a:gd name="T65" fmla="*/ 63 h 2646"/>
              <a:gd name="T66" fmla="*/ 724 w 867"/>
              <a:gd name="T67" fmla="*/ 25 h 2646"/>
              <a:gd name="T68" fmla="*/ 820 w 867"/>
              <a:gd name="T69" fmla="*/ 3 h 2646"/>
              <a:gd name="T70" fmla="*/ 837 w 867"/>
              <a:gd name="T71" fmla="*/ 2 h 2646"/>
              <a:gd name="T72" fmla="*/ 724 w 867"/>
              <a:gd name="T73" fmla="*/ 17 h 2646"/>
              <a:gd name="T74" fmla="*/ 617 w 867"/>
              <a:gd name="T75" fmla="*/ 54 h 2646"/>
              <a:gd name="T76" fmla="*/ 519 w 867"/>
              <a:gd name="T77" fmla="*/ 108 h 2646"/>
              <a:gd name="T78" fmla="*/ 435 w 867"/>
              <a:gd name="T79" fmla="*/ 176 h 2646"/>
              <a:gd name="T80" fmla="*/ 368 w 867"/>
              <a:gd name="T81" fmla="*/ 257 h 2646"/>
              <a:gd name="T82" fmla="*/ 323 w 867"/>
              <a:gd name="T83" fmla="*/ 350 h 2646"/>
              <a:gd name="T84" fmla="*/ 299 w 867"/>
              <a:gd name="T85" fmla="*/ 447 h 2646"/>
              <a:gd name="T86" fmla="*/ 294 w 867"/>
              <a:gd name="T87" fmla="*/ 1074 h 2646"/>
              <a:gd name="T88" fmla="*/ 282 w 867"/>
              <a:gd name="T89" fmla="*/ 1144 h 2646"/>
              <a:gd name="T90" fmla="*/ 248 w 867"/>
              <a:gd name="T91" fmla="*/ 1207 h 2646"/>
              <a:gd name="T92" fmla="*/ 195 w 867"/>
              <a:gd name="T93" fmla="*/ 1259 h 2646"/>
              <a:gd name="T94" fmla="*/ 126 w 867"/>
              <a:gd name="T95" fmla="*/ 1297 h 2646"/>
              <a:gd name="T96" fmla="*/ 45 w 867"/>
              <a:gd name="T97" fmla="*/ 1318 h 2646"/>
              <a:gd name="T98" fmla="*/ 0 w 867"/>
              <a:gd name="T99" fmla="*/ 1322 h 2646"/>
              <a:gd name="T100" fmla="*/ 82 w 867"/>
              <a:gd name="T101" fmla="*/ 1333 h 2646"/>
              <a:gd name="T102" fmla="*/ 158 w 867"/>
              <a:gd name="T103" fmla="*/ 1361 h 2646"/>
              <a:gd name="T104" fmla="*/ 220 w 867"/>
              <a:gd name="T105" fmla="*/ 1407 h 2646"/>
              <a:gd name="T106" fmla="*/ 267 w 867"/>
              <a:gd name="T107" fmla="*/ 1466 h 2646"/>
              <a:gd name="T108" fmla="*/ 291 w 867"/>
              <a:gd name="T109" fmla="*/ 1532 h 2646"/>
              <a:gd name="T110" fmla="*/ 294 w 867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7" h="2646">
                <a:moveTo>
                  <a:pt x="294" y="2149"/>
                </a:moveTo>
                <a:lnTo>
                  <a:pt x="299" y="2198"/>
                </a:lnTo>
                <a:lnTo>
                  <a:pt x="309" y="2247"/>
                </a:lnTo>
                <a:lnTo>
                  <a:pt x="323" y="2296"/>
                </a:lnTo>
                <a:lnTo>
                  <a:pt x="344" y="2342"/>
                </a:lnTo>
                <a:lnTo>
                  <a:pt x="368" y="2389"/>
                </a:lnTo>
                <a:lnTo>
                  <a:pt x="401" y="2432"/>
                </a:lnTo>
                <a:lnTo>
                  <a:pt x="435" y="2471"/>
                </a:lnTo>
                <a:lnTo>
                  <a:pt x="476" y="2506"/>
                </a:lnTo>
                <a:lnTo>
                  <a:pt x="519" y="2539"/>
                </a:lnTo>
                <a:lnTo>
                  <a:pt x="567" y="2567"/>
                </a:lnTo>
                <a:lnTo>
                  <a:pt x="617" y="2592"/>
                </a:lnTo>
                <a:lnTo>
                  <a:pt x="668" y="2613"/>
                </a:lnTo>
                <a:lnTo>
                  <a:pt x="724" y="2627"/>
                </a:lnTo>
                <a:lnTo>
                  <a:pt x="781" y="2639"/>
                </a:lnTo>
                <a:lnTo>
                  <a:pt x="837" y="2644"/>
                </a:lnTo>
                <a:lnTo>
                  <a:pt x="867" y="2646"/>
                </a:lnTo>
                <a:lnTo>
                  <a:pt x="820" y="2643"/>
                </a:lnTo>
                <a:lnTo>
                  <a:pt x="772" y="2635"/>
                </a:lnTo>
                <a:lnTo>
                  <a:pt x="724" y="2621"/>
                </a:lnTo>
                <a:lnTo>
                  <a:pt x="682" y="2604"/>
                </a:lnTo>
                <a:lnTo>
                  <a:pt x="639" y="2583"/>
                </a:lnTo>
                <a:lnTo>
                  <a:pt x="601" y="2556"/>
                </a:lnTo>
                <a:lnTo>
                  <a:pt x="567" y="2527"/>
                </a:lnTo>
                <a:lnTo>
                  <a:pt x="538" y="2494"/>
                </a:lnTo>
                <a:lnTo>
                  <a:pt x="514" y="2457"/>
                </a:lnTo>
                <a:lnTo>
                  <a:pt x="493" y="2419"/>
                </a:lnTo>
                <a:lnTo>
                  <a:pt x="479" y="2380"/>
                </a:lnTo>
                <a:lnTo>
                  <a:pt x="469" y="2340"/>
                </a:lnTo>
                <a:lnTo>
                  <a:pt x="466" y="2298"/>
                </a:lnTo>
                <a:lnTo>
                  <a:pt x="466" y="1622"/>
                </a:lnTo>
                <a:lnTo>
                  <a:pt x="462" y="1583"/>
                </a:lnTo>
                <a:lnTo>
                  <a:pt x="453" y="1545"/>
                </a:lnTo>
                <a:lnTo>
                  <a:pt x="436" y="1510"/>
                </a:lnTo>
                <a:lnTo>
                  <a:pt x="418" y="1475"/>
                </a:lnTo>
                <a:lnTo>
                  <a:pt x="392" y="1444"/>
                </a:lnTo>
                <a:lnTo>
                  <a:pt x="361" y="1415"/>
                </a:lnTo>
                <a:lnTo>
                  <a:pt x="327" y="1388"/>
                </a:lnTo>
                <a:lnTo>
                  <a:pt x="292" y="1366"/>
                </a:lnTo>
                <a:lnTo>
                  <a:pt x="251" y="1349"/>
                </a:lnTo>
                <a:lnTo>
                  <a:pt x="209" y="1336"/>
                </a:lnTo>
                <a:lnTo>
                  <a:pt x="164" y="1328"/>
                </a:lnTo>
                <a:lnTo>
                  <a:pt x="120" y="1324"/>
                </a:lnTo>
                <a:lnTo>
                  <a:pt x="116" y="1322"/>
                </a:lnTo>
                <a:lnTo>
                  <a:pt x="120" y="1322"/>
                </a:lnTo>
                <a:lnTo>
                  <a:pt x="164" y="1318"/>
                </a:lnTo>
                <a:lnTo>
                  <a:pt x="209" y="1311"/>
                </a:lnTo>
                <a:lnTo>
                  <a:pt x="251" y="1297"/>
                </a:lnTo>
                <a:lnTo>
                  <a:pt x="292" y="1279"/>
                </a:lnTo>
                <a:lnTo>
                  <a:pt x="327" y="1257"/>
                </a:lnTo>
                <a:lnTo>
                  <a:pt x="361" y="1232"/>
                </a:lnTo>
                <a:lnTo>
                  <a:pt x="392" y="1203"/>
                </a:lnTo>
                <a:lnTo>
                  <a:pt x="418" y="1171"/>
                </a:lnTo>
                <a:lnTo>
                  <a:pt x="436" y="1137"/>
                </a:lnTo>
                <a:lnTo>
                  <a:pt x="453" y="1100"/>
                </a:lnTo>
                <a:lnTo>
                  <a:pt x="462" y="1063"/>
                </a:lnTo>
                <a:lnTo>
                  <a:pt x="466" y="1023"/>
                </a:lnTo>
                <a:lnTo>
                  <a:pt x="466" y="347"/>
                </a:lnTo>
                <a:lnTo>
                  <a:pt x="469" y="307"/>
                </a:lnTo>
                <a:lnTo>
                  <a:pt x="479" y="266"/>
                </a:lnTo>
                <a:lnTo>
                  <a:pt x="493" y="225"/>
                </a:lnTo>
                <a:lnTo>
                  <a:pt x="514" y="187"/>
                </a:lnTo>
                <a:lnTo>
                  <a:pt x="538" y="153"/>
                </a:lnTo>
                <a:lnTo>
                  <a:pt x="567" y="120"/>
                </a:lnTo>
                <a:lnTo>
                  <a:pt x="601" y="90"/>
                </a:lnTo>
                <a:lnTo>
                  <a:pt x="639" y="63"/>
                </a:lnTo>
                <a:lnTo>
                  <a:pt x="682" y="42"/>
                </a:lnTo>
                <a:lnTo>
                  <a:pt x="724" y="25"/>
                </a:lnTo>
                <a:lnTo>
                  <a:pt x="772" y="11"/>
                </a:lnTo>
                <a:lnTo>
                  <a:pt x="820" y="3"/>
                </a:lnTo>
                <a:lnTo>
                  <a:pt x="867" y="0"/>
                </a:lnTo>
                <a:lnTo>
                  <a:pt x="837" y="2"/>
                </a:lnTo>
                <a:lnTo>
                  <a:pt x="781" y="8"/>
                </a:lnTo>
                <a:lnTo>
                  <a:pt x="724" y="17"/>
                </a:lnTo>
                <a:lnTo>
                  <a:pt x="668" y="33"/>
                </a:lnTo>
                <a:lnTo>
                  <a:pt x="617" y="54"/>
                </a:lnTo>
                <a:lnTo>
                  <a:pt x="567" y="79"/>
                </a:lnTo>
                <a:lnTo>
                  <a:pt x="519" y="108"/>
                </a:lnTo>
                <a:lnTo>
                  <a:pt x="476" y="140"/>
                </a:lnTo>
                <a:lnTo>
                  <a:pt x="435" y="176"/>
                </a:lnTo>
                <a:lnTo>
                  <a:pt x="401" y="215"/>
                </a:lnTo>
                <a:lnTo>
                  <a:pt x="368" y="257"/>
                </a:lnTo>
                <a:lnTo>
                  <a:pt x="344" y="302"/>
                </a:lnTo>
                <a:lnTo>
                  <a:pt x="323" y="350"/>
                </a:lnTo>
                <a:lnTo>
                  <a:pt x="309" y="399"/>
                </a:lnTo>
                <a:lnTo>
                  <a:pt x="299" y="447"/>
                </a:lnTo>
                <a:lnTo>
                  <a:pt x="294" y="497"/>
                </a:lnTo>
                <a:lnTo>
                  <a:pt x="294" y="1074"/>
                </a:lnTo>
                <a:lnTo>
                  <a:pt x="291" y="1109"/>
                </a:lnTo>
                <a:lnTo>
                  <a:pt x="282" y="1144"/>
                </a:lnTo>
                <a:lnTo>
                  <a:pt x="268" y="1175"/>
                </a:lnTo>
                <a:lnTo>
                  <a:pt x="248" y="1207"/>
                </a:lnTo>
                <a:lnTo>
                  <a:pt x="224" y="1232"/>
                </a:lnTo>
                <a:lnTo>
                  <a:pt x="195" y="1259"/>
                </a:lnTo>
                <a:lnTo>
                  <a:pt x="161" y="1279"/>
                </a:lnTo>
                <a:lnTo>
                  <a:pt x="126" y="1297"/>
                </a:lnTo>
                <a:lnTo>
                  <a:pt x="87" y="1311"/>
                </a:lnTo>
                <a:lnTo>
                  <a:pt x="45" y="1318"/>
                </a:lnTo>
                <a:lnTo>
                  <a:pt x="4" y="1322"/>
                </a:lnTo>
                <a:lnTo>
                  <a:pt x="0" y="1322"/>
                </a:lnTo>
                <a:lnTo>
                  <a:pt x="42" y="1325"/>
                </a:lnTo>
                <a:lnTo>
                  <a:pt x="82" y="1333"/>
                </a:lnTo>
                <a:lnTo>
                  <a:pt x="120" y="1345"/>
                </a:lnTo>
                <a:lnTo>
                  <a:pt x="158" y="1361"/>
                </a:lnTo>
                <a:lnTo>
                  <a:pt x="191" y="1383"/>
                </a:lnTo>
                <a:lnTo>
                  <a:pt x="220" y="1407"/>
                </a:lnTo>
                <a:lnTo>
                  <a:pt x="246" y="1434"/>
                </a:lnTo>
                <a:lnTo>
                  <a:pt x="267" y="1466"/>
                </a:lnTo>
                <a:lnTo>
                  <a:pt x="281" y="1498"/>
                </a:lnTo>
                <a:lnTo>
                  <a:pt x="291" y="1532"/>
                </a:lnTo>
                <a:lnTo>
                  <a:pt x="294" y="1566"/>
                </a:lnTo>
                <a:lnTo>
                  <a:pt x="294" y="1570"/>
                </a:lnTo>
                <a:lnTo>
                  <a:pt x="294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57" name="Text Box 41"/>
          <p:cNvSpPr txBox="1">
            <a:spLocks noChangeArrowheads="1"/>
          </p:cNvSpPr>
          <p:nvPr/>
        </p:nvSpPr>
        <p:spPr bwMode="auto">
          <a:xfrm>
            <a:off x="47625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= </a:t>
            </a:r>
          </a:p>
        </p:txBody>
      </p:sp>
      <p:sp>
        <p:nvSpPr>
          <p:cNvPr id="188458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6" grpId="0" autoUpdateAnimBg="0"/>
      <p:bldP spid="188453" grpId="0" autoUpdateAnimBg="0"/>
      <p:bldP spid="1884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152400" y="4038600"/>
            <a:ext cx="8991600" cy="1552575"/>
            <a:chOff x="0" y="2544"/>
            <a:chExt cx="5664" cy="978"/>
          </a:xfrm>
        </p:grpSpPr>
        <p:sp>
          <p:nvSpPr>
            <p:cNvPr id="189443" name="Text Box 3"/>
            <p:cNvSpPr txBox="1">
              <a:spLocks noChangeArrowheads="1"/>
            </p:cNvSpPr>
            <p:nvPr/>
          </p:nvSpPr>
          <p:spPr bwMode="auto">
            <a:xfrm>
              <a:off x="0" y="2544"/>
              <a:ext cx="542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e. </a:t>
              </a:r>
              <a:r>
                <a:rPr lang="en-US" sz="2400">
                  <a:latin typeface="Times New Roman" pitchFamily="18" charset="0"/>
                </a:rPr>
                <a:t>	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3,650			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2,125</a:t>
              </a:r>
            </a:p>
            <a:p>
              <a:pPr eaLnBrk="0" hangingPunct="0"/>
              <a:r>
                <a:rPr lang="en-US" sz="2400">
                  <a:latin typeface="Times New Roman" pitchFamily="18" charset="0"/>
                </a:rPr>
                <a:t>				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  800</a:t>
              </a:r>
            </a:p>
            <a:p>
              <a:pPr eaLnBrk="0" hangingPunct="0"/>
              <a:r>
                <a:rPr lang="en-US" sz="2400">
                  <a:latin typeface="Times New Roman" pitchFamily="18" charset="0"/>
                </a:rPr>
                <a:t>				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  450</a:t>
              </a:r>
            </a:p>
            <a:p>
              <a:pPr eaLnBrk="0" hangingPunct="0"/>
              <a:r>
                <a:rPr lang="en-US" sz="2400">
                  <a:latin typeface="Times New Roman" pitchFamily="18" charset="0"/>
                </a:rPr>
                <a:t>				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>
                  <a:latin typeface="Times New Roman" pitchFamily="18" charset="0"/>
                </a:rPr>
                <a:t>    275</a:t>
              </a:r>
            </a:p>
          </p:txBody>
        </p:sp>
        <p:sp>
          <p:nvSpPr>
            <p:cNvPr id="189444" name="Text Box 4"/>
            <p:cNvSpPr txBox="1">
              <a:spLocks noChangeArrowheads="1"/>
            </p:cNvSpPr>
            <p:nvPr/>
          </p:nvSpPr>
          <p:spPr bwMode="auto">
            <a:xfrm>
              <a:off x="5136" y="2550"/>
              <a:ext cx="528" cy="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>
                  <a:latin typeface="Times New Roman" pitchFamily="18" charset="0"/>
                </a:rPr>
                <a:t>Wages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>
                  <a:latin typeface="Times New Roman" pitchFamily="18" charset="0"/>
                </a:rPr>
                <a:t>Rent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>
                  <a:latin typeface="Times New Roman" pitchFamily="18" charset="0"/>
                </a:rPr>
                <a:t>Util.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>
                  <a:latin typeface="Times New Roman" pitchFamily="18" charset="0"/>
                </a:rPr>
                <a:t>Misc.</a:t>
              </a:r>
            </a:p>
          </p:txBody>
        </p:sp>
      </p:grp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914400" y="2932113"/>
            <a:ext cx="838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                                                            Accounts       Chris Clark,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Cash   +   Supplies   +  Land                Payable           Capital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2954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Assets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76300" y="381000"/>
            <a:ext cx="7391400" cy="1563688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e.  NetSolutions paid the following expenses:  wages, $2,125; rent, $800; utilities, $450; and miscellaneous, $275.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257800" y="211772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Owner’s</a:t>
            </a:r>
            <a:endParaRPr lang="en-US" sz="2400" b="1" u="sng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Liabilities  +     Equity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47244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= </a:t>
            </a:r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>
            <a:off x="990600" y="2971800"/>
            <a:ext cx="3505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5486400" y="29718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152400" y="365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Bal.</a:t>
            </a:r>
            <a:r>
              <a:rPr lang="en-US" sz="2400">
                <a:latin typeface="Times New Roman" pitchFamily="18" charset="0"/>
              </a:rPr>
              <a:t>	12,500	1,350	20,000	1,350	32,500	</a:t>
            </a:r>
          </a:p>
        </p:txBody>
      </p:sp>
      <p:sp>
        <p:nvSpPr>
          <p:cNvPr id="189454" name="Freeform 14"/>
          <p:cNvSpPr>
            <a:spLocks/>
          </p:cNvSpPr>
          <p:nvPr/>
        </p:nvSpPr>
        <p:spPr bwMode="auto">
          <a:xfrm flipH="1">
            <a:off x="4419600" y="2667000"/>
            <a:ext cx="458788" cy="3505200"/>
          </a:xfrm>
          <a:custGeom>
            <a:avLst/>
            <a:gdLst>
              <a:gd name="T0" fmla="*/ 299 w 867"/>
              <a:gd name="T1" fmla="*/ 2198 h 2646"/>
              <a:gd name="T2" fmla="*/ 323 w 867"/>
              <a:gd name="T3" fmla="*/ 2296 h 2646"/>
              <a:gd name="T4" fmla="*/ 368 w 867"/>
              <a:gd name="T5" fmla="*/ 2389 h 2646"/>
              <a:gd name="T6" fmla="*/ 435 w 867"/>
              <a:gd name="T7" fmla="*/ 2471 h 2646"/>
              <a:gd name="T8" fmla="*/ 519 w 867"/>
              <a:gd name="T9" fmla="*/ 2539 h 2646"/>
              <a:gd name="T10" fmla="*/ 617 w 867"/>
              <a:gd name="T11" fmla="*/ 2592 h 2646"/>
              <a:gd name="T12" fmla="*/ 724 w 867"/>
              <a:gd name="T13" fmla="*/ 2627 h 2646"/>
              <a:gd name="T14" fmla="*/ 837 w 867"/>
              <a:gd name="T15" fmla="*/ 2644 h 2646"/>
              <a:gd name="T16" fmla="*/ 820 w 867"/>
              <a:gd name="T17" fmla="*/ 2643 h 2646"/>
              <a:gd name="T18" fmla="*/ 724 w 867"/>
              <a:gd name="T19" fmla="*/ 2621 h 2646"/>
              <a:gd name="T20" fmla="*/ 639 w 867"/>
              <a:gd name="T21" fmla="*/ 2583 h 2646"/>
              <a:gd name="T22" fmla="*/ 567 w 867"/>
              <a:gd name="T23" fmla="*/ 2527 h 2646"/>
              <a:gd name="T24" fmla="*/ 514 w 867"/>
              <a:gd name="T25" fmla="*/ 2457 h 2646"/>
              <a:gd name="T26" fmla="*/ 479 w 867"/>
              <a:gd name="T27" fmla="*/ 2380 h 2646"/>
              <a:gd name="T28" fmla="*/ 466 w 867"/>
              <a:gd name="T29" fmla="*/ 2298 h 2646"/>
              <a:gd name="T30" fmla="*/ 462 w 867"/>
              <a:gd name="T31" fmla="*/ 1583 h 2646"/>
              <a:gd name="T32" fmla="*/ 436 w 867"/>
              <a:gd name="T33" fmla="*/ 1510 h 2646"/>
              <a:gd name="T34" fmla="*/ 392 w 867"/>
              <a:gd name="T35" fmla="*/ 1444 h 2646"/>
              <a:gd name="T36" fmla="*/ 327 w 867"/>
              <a:gd name="T37" fmla="*/ 1388 h 2646"/>
              <a:gd name="T38" fmla="*/ 251 w 867"/>
              <a:gd name="T39" fmla="*/ 1349 h 2646"/>
              <a:gd name="T40" fmla="*/ 164 w 867"/>
              <a:gd name="T41" fmla="*/ 1328 h 2646"/>
              <a:gd name="T42" fmla="*/ 116 w 867"/>
              <a:gd name="T43" fmla="*/ 1322 h 2646"/>
              <a:gd name="T44" fmla="*/ 164 w 867"/>
              <a:gd name="T45" fmla="*/ 1318 h 2646"/>
              <a:gd name="T46" fmla="*/ 251 w 867"/>
              <a:gd name="T47" fmla="*/ 1297 h 2646"/>
              <a:gd name="T48" fmla="*/ 327 w 867"/>
              <a:gd name="T49" fmla="*/ 1257 h 2646"/>
              <a:gd name="T50" fmla="*/ 392 w 867"/>
              <a:gd name="T51" fmla="*/ 1203 h 2646"/>
              <a:gd name="T52" fmla="*/ 436 w 867"/>
              <a:gd name="T53" fmla="*/ 1137 h 2646"/>
              <a:gd name="T54" fmla="*/ 462 w 867"/>
              <a:gd name="T55" fmla="*/ 1063 h 2646"/>
              <a:gd name="T56" fmla="*/ 466 w 867"/>
              <a:gd name="T57" fmla="*/ 347 h 2646"/>
              <a:gd name="T58" fmla="*/ 479 w 867"/>
              <a:gd name="T59" fmla="*/ 266 h 2646"/>
              <a:gd name="T60" fmla="*/ 514 w 867"/>
              <a:gd name="T61" fmla="*/ 187 h 2646"/>
              <a:gd name="T62" fmla="*/ 567 w 867"/>
              <a:gd name="T63" fmla="*/ 120 h 2646"/>
              <a:gd name="T64" fmla="*/ 639 w 867"/>
              <a:gd name="T65" fmla="*/ 63 h 2646"/>
              <a:gd name="T66" fmla="*/ 724 w 867"/>
              <a:gd name="T67" fmla="*/ 25 h 2646"/>
              <a:gd name="T68" fmla="*/ 820 w 867"/>
              <a:gd name="T69" fmla="*/ 3 h 2646"/>
              <a:gd name="T70" fmla="*/ 837 w 867"/>
              <a:gd name="T71" fmla="*/ 2 h 2646"/>
              <a:gd name="T72" fmla="*/ 724 w 867"/>
              <a:gd name="T73" fmla="*/ 17 h 2646"/>
              <a:gd name="T74" fmla="*/ 617 w 867"/>
              <a:gd name="T75" fmla="*/ 54 h 2646"/>
              <a:gd name="T76" fmla="*/ 519 w 867"/>
              <a:gd name="T77" fmla="*/ 108 h 2646"/>
              <a:gd name="T78" fmla="*/ 435 w 867"/>
              <a:gd name="T79" fmla="*/ 176 h 2646"/>
              <a:gd name="T80" fmla="*/ 368 w 867"/>
              <a:gd name="T81" fmla="*/ 257 h 2646"/>
              <a:gd name="T82" fmla="*/ 323 w 867"/>
              <a:gd name="T83" fmla="*/ 350 h 2646"/>
              <a:gd name="T84" fmla="*/ 299 w 867"/>
              <a:gd name="T85" fmla="*/ 447 h 2646"/>
              <a:gd name="T86" fmla="*/ 294 w 867"/>
              <a:gd name="T87" fmla="*/ 1074 h 2646"/>
              <a:gd name="T88" fmla="*/ 282 w 867"/>
              <a:gd name="T89" fmla="*/ 1144 h 2646"/>
              <a:gd name="T90" fmla="*/ 248 w 867"/>
              <a:gd name="T91" fmla="*/ 1207 h 2646"/>
              <a:gd name="T92" fmla="*/ 195 w 867"/>
              <a:gd name="T93" fmla="*/ 1259 h 2646"/>
              <a:gd name="T94" fmla="*/ 126 w 867"/>
              <a:gd name="T95" fmla="*/ 1297 h 2646"/>
              <a:gd name="T96" fmla="*/ 45 w 867"/>
              <a:gd name="T97" fmla="*/ 1318 h 2646"/>
              <a:gd name="T98" fmla="*/ 0 w 867"/>
              <a:gd name="T99" fmla="*/ 1322 h 2646"/>
              <a:gd name="T100" fmla="*/ 82 w 867"/>
              <a:gd name="T101" fmla="*/ 1333 h 2646"/>
              <a:gd name="T102" fmla="*/ 158 w 867"/>
              <a:gd name="T103" fmla="*/ 1361 h 2646"/>
              <a:gd name="T104" fmla="*/ 220 w 867"/>
              <a:gd name="T105" fmla="*/ 1407 h 2646"/>
              <a:gd name="T106" fmla="*/ 267 w 867"/>
              <a:gd name="T107" fmla="*/ 1466 h 2646"/>
              <a:gd name="T108" fmla="*/ 291 w 867"/>
              <a:gd name="T109" fmla="*/ 1532 h 2646"/>
              <a:gd name="T110" fmla="*/ 294 w 867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7" h="2646">
                <a:moveTo>
                  <a:pt x="294" y="2149"/>
                </a:moveTo>
                <a:lnTo>
                  <a:pt x="299" y="2198"/>
                </a:lnTo>
                <a:lnTo>
                  <a:pt x="309" y="2247"/>
                </a:lnTo>
                <a:lnTo>
                  <a:pt x="323" y="2296"/>
                </a:lnTo>
                <a:lnTo>
                  <a:pt x="344" y="2342"/>
                </a:lnTo>
                <a:lnTo>
                  <a:pt x="368" y="2389"/>
                </a:lnTo>
                <a:lnTo>
                  <a:pt x="401" y="2432"/>
                </a:lnTo>
                <a:lnTo>
                  <a:pt x="435" y="2471"/>
                </a:lnTo>
                <a:lnTo>
                  <a:pt x="476" y="2506"/>
                </a:lnTo>
                <a:lnTo>
                  <a:pt x="519" y="2539"/>
                </a:lnTo>
                <a:lnTo>
                  <a:pt x="567" y="2567"/>
                </a:lnTo>
                <a:lnTo>
                  <a:pt x="617" y="2592"/>
                </a:lnTo>
                <a:lnTo>
                  <a:pt x="668" y="2613"/>
                </a:lnTo>
                <a:lnTo>
                  <a:pt x="724" y="2627"/>
                </a:lnTo>
                <a:lnTo>
                  <a:pt x="781" y="2639"/>
                </a:lnTo>
                <a:lnTo>
                  <a:pt x="837" y="2644"/>
                </a:lnTo>
                <a:lnTo>
                  <a:pt x="867" y="2646"/>
                </a:lnTo>
                <a:lnTo>
                  <a:pt x="820" y="2643"/>
                </a:lnTo>
                <a:lnTo>
                  <a:pt x="772" y="2635"/>
                </a:lnTo>
                <a:lnTo>
                  <a:pt x="724" y="2621"/>
                </a:lnTo>
                <a:lnTo>
                  <a:pt x="682" y="2604"/>
                </a:lnTo>
                <a:lnTo>
                  <a:pt x="639" y="2583"/>
                </a:lnTo>
                <a:lnTo>
                  <a:pt x="601" y="2556"/>
                </a:lnTo>
                <a:lnTo>
                  <a:pt x="567" y="2527"/>
                </a:lnTo>
                <a:lnTo>
                  <a:pt x="538" y="2494"/>
                </a:lnTo>
                <a:lnTo>
                  <a:pt x="514" y="2457"/>
                </a:lnTo>
                <a:lnTo>
                  <a:pt x="493" y="2419"/>
                </a:lnTo>
                <a:lnTo>
                  <a:pt x="479" y="2380"/>
                </a:lnTo>
                <a:lnTo>
                  <a:pt x="469" y="2340"/>
                </a:lnTo>
                <a:lnTo>
                  <a:pt x="466" y="2298"/>
                </a:lnTo>
                <a:lnTo>
                  <a:pt x="466" y="1622"/>
                </a:lnTo>
                <a:lnTo>
                  <a:pt x="462" y="1583"/>
                </a:lnTo>
                <a:lnTo>
                  <a:pt x="453" y="1545"/>
                </a:lnTo>
                <a:lnTo>
                  <a:pt x="436" y="1510"/>
                </a:lnTo>
                <a:lnTo>
                  <a:pt x="418" y="1475"/>
                </a:lnTo>
                <a:lnTo>
                  <a:pt x="392" y="1444"/>
                </a:lnTo>
                <a:lnTo>
                  <a:pt x="361" y="1415"/>
                </a:lnTo>
                <a:lnTo>
                  <a:pt x="327" y="1388"/>
                </a:lnTo>
                <a:lnTo>
                  <a:pt x="292" y="1366"/>
                </a:lnTo>
                <a:lnTo>
                  <a:pt x="251" y="1349"/>
                </a:lnTo>
                <a:lnTo>
                  <a:pt x="209" y="1336"/>
                </a:lnTo>
                <a:lnTo>
                  <a:pt x="164" y="1328"/>
                </a:lnTo>
                <a:lnTo>
                  <a:pt x="120" y="1324"/>
                </a:lnTo>
                <a:lnTo>
                  <a:pt x="116" y="1322"/>
                </a:lnTo>
                <a:lnTo>
                  <a:pt x="120" y="1322"/>
                </a:lnTo>
                <a:lnTo>
                  <a:pt x="164" y="1318"/>
                </a:lnTo>
                <a:lnTo>
                  <a:pt x="209" y="1311"/>
                </a:lnTo>
                <a:lnTo>
                  <a:pt x="251" y="1297"/>
                </a:lnTo>
                <a:lnTo>
                  <a:pt x="292" y="1279"/>
                </a:lnTo>
                <a:lnTo>
                  <a:pt x="327" y="1257"/>
                </a:lnTo>
                <a:lnTo>
                  <a:pt x="361" y="1232"/>
                </a:lnTo>
                <a:lnTo>
                  <a:pt x="392" y="1203"/>
                </a:lnTo>
                <a:lnTo>
                  <a:pt x="418" y="1171"/>
                </a:lnTo>
                <a:lnTo>
                  <a:pt x="436" y="1137"/>
                </a:lnTo>
                <a:lnTo>
                  <a:pt x="453" y="1100"/>
                </a:lnTo>
                <a:lnTo>
                  <a:pt x="462" y="1063"/>
                </a:lnTo>
                <a:lnTo>
                  <a:pt x="466" y="1023"/>
                </a:lnTo>
                <a:lnTo>
                  <a:pt x="466" y="347"/>
                </a:lnTo>
                <a:lnTo>
                  <a:pt x="469" y="307"/>
                </a:lnTo>
                <a:lnTo>
                  <a:pt x="479" y="266"/>
                </a:lnTo>
                <a:lnTo>
                  <a:pt x="493" y="225"/>
                </a:lnTo>
                <a:lnTo>
                  <a:pt x="514" y="187"/>
                </a:lnTo>
                <a:lnTo>
                  <a:pt x="538" y="153"/>
                </a:lnTo>
                <a:lnTo>
                  <a:pt x="567" y="120"/>
                </a:lnTo>
                <a:lnTo>
                  <a:pt x="601" y="90"/>
                </a:lnTo>
                <a:lnTo>
                  <a:pt x="639" y="63"/>
                </a:lnTo>
                <a:lnTo>
                  <a:pt x="682" y="42"/>
                </a:lnTo>
                <a:lnTo>
                  <a:pt x="724" y="25"/>
                </a:lnTo>
                <a:lnTo>
                  <a:pt x="772" y="11"/>
                </a:lnTo>
                <a:lnTo>
                  <a:pt x="820" y="3"/>
                </a:lnTo>
                <a:lnTo>
                  <a:pt x="867" y="0"/>
                </a:lnTo>
                <a:lnTo>
                  <a:pt x="837" y="2"/>
                </a:lnTo>
                <a:lnTo>
                  <a:pt x="781" y="8"/>
                </a:lnTo>
                <a:lnTo>
                  <a:pt x="724" y="17"/>
                </a:lnTo>
                <a:lnTo>
                  <a:pt x="668" y="33"/>
                </a:lnTo>
                <a:lnTo>
                  <a:pt x="617" y="54"/>
                </a:lnTo>
                <a:lnTo>
                  <a:pt x="567" y="79"/>
                </a:lnTo>
                <a:lnTo>
                  <a:pt x="519" y="108"/>
                </a:lnTo>
                <a:lnTo>
                  <a:pt x="476" y="140"/>
                </a:lnTo>
                <a:lnTo>
                  <a:pt x="435" y="176"/>
                </a:lnTo>
                <a:lnTo>
                  <a:pt x="401" y="215"/>
                </a:lnTo>
                <a:lnTo>
                  <a:pt x="368" y="257"/>
                </a:lnTo>
                <a:lnTo>
                  <a:pt x="344" y="302"/>
                </a:lnTo>
                <a:lnTo>
                  <a:pt x="323" y="350"/>
                </a:lnTo>
                <a:lnTo>
                  <a:pt x="309" y="399"/>
                </a:lnTo>
                <a:lnTo>
                  <a:pt x="299" y="447"/>
                </a:lnTo>
                <a:lnTo>
                  <a:pt x="294" y="497"/>
                </a:lnTo>
                <a:lnTo>
                  <a:pt x="294" y="1074"/>
                </a:lnTo>
                <a:lnTo>
                  <a:pt x="291" y="1109"/>
                </a:lnTo>
                <a:lnTo>
                  <a:pt x="282" y="1144"/>
                </a:lnTo>
                <a:lnTo>
                  <a:pt x="268" y="1175"/>
                </a:lnTo>
                <a:lnTo>
                  <a:pt x="248" y="1207"/>
                </a:lnTo>
                <a:lnTo>
                  <a:pt x="224" y="1232"/>
                </a:lnTo>
                <a:lnTo>
                  <a:pt x="195" y="1259"/>
                </a:lnTo>
                <a:lnTo>
                  <a:pt x="161" y="1279"/>
                </a:lnTo>
                <a:lnTo>
                  <a:pt x="126" y="1297"/>
                </a:lnTo>
                <a:lnTo>
                  <a:pt x="87" y="1311"/>
                </a:lnTo>
                <a:lnTo>
                  <a:pt x="45" y="1318"/>
                </a:lnTo>
                <a:lnTo>
                  <a:pt x="4" y="1322"/>
                </a:lnTo>
                <a:lnTo>
                  <a:pt x="0" y="1322"/>
                </a:lnTo>
                <a:lnTo>
                  <a:pt x="42" y="1325"/>
                </a:lnTo>
                <a:lnTo>
                  <a:pt x="82" y="1333"/>
                </a:lnTo>
                <a:lnTo>
                  <a:pt x="120" y="1345"/>
                </a:lnTo>
                <a:lnTo>
                  <a:pt x="158" y="1361"/>
                </a:lnTo>
                <a:lnTo>
                  <a:pt x="191" y="1383"/>
                </a:lnTo>
                <a:lnTo>
                  <a:pt x="220" y="1407"/>
                </a:lnTo>
                <a:lnTo>
                  <a:pt x="246" y="1434"/>
                </a:lnTo>
                <a:lnTo>
                  <a:pt x="267" y="1466"/>
                </a:lnTo>
                <a:lnTo>
                  <a:pt x="281" y="1498"/>
                </a:lnTo>
                <a:lnTo>
                  <a:pt x="291" y="1532"/>
                </a:lnTo>
                <a:lnTo>
                  <a:pt x="294" y="1566"/>
                </a:lnTo>
                <a:lnTo>
                  <a:pt x="294" y="1570"/>
                </a:lnTo>
                <a:lnTo>
                  <a:pt x="294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4724400" y="4191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= </a:t>
            </a:r>
          </a:p>
        </p:txBody>
      </p:sp>
      <p:grpSp>
        <p:nvGrpSpPr>
          <p:cNvPr id="189456" name="Group 16"/>
          <p:cNvGrpSpPr>
            <a:grpSpLocks/>
          </p:cNvGrpSpPr>
          <p:nvPr/>
        </p:nvGrpSpPr>
        <p:grpSpPr bwMode="auto">
          <a:xfrm>
            <a:off x="152400" y="5524500"/>
            <a:ext cx="8610600" cy="495300"/>
            <a:chOff x="0" y="3024"/>
            <a:chExt cx="5424" cy="312"/>
          </a:xfrm>
        </p:grpSpPr>
        <p:sp>
          <p:nvSpPr>
            <p:cNvPr id="189457" name="Line 17"/>
            <p:cNvSpPr>
              <a:spLocks noChangeShapeType="1"/>
            </p:cNvSpPr>
            <p:nvPr/>
          </p:nvSpPr>
          <p:spPr bwMode="auto">
            <a:xfrm>
              <a:off x="528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Line 18"/>
            <p:cNvSpPr>
              <a:spLocks noChangeShapeType="1"/>
            </p:cNvSpPr>
            <p:nvPr/>
          </p:nvSpPr>
          <p:spPr bwMode="auto">
            <a:xfrm>
              <a:off x="144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9" name="Line 19"/>
            <p:cNvSpPr>
              <a:spLocks noChangeShapeType="1"/>
            </p:cNvSpPr>
            <p:nvPr/>
          </p:nvSpPr>
          <p:spPr bwMode="auto">
            <a:xfrm>
              <a:off x="2256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0" name="Line 20"/>
            <p:cNvSpPr>
              <a:spLocks noChangeShapeType="1"/>
            </p:cNvSpPr>
            <p:nvPr/>
          </p:nvSpPr>
          <p:spPr bwMode="auto">
            <a:xfrm>
              <a:off x="360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1" name="Line 21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2" name="Text Box 22"/>
            <p:cNvSpPr txBox="1">
              <a:spLocks noChangeArrowheads="1"/>
            </p:cNvSpPr>
            <p:nvPr/>
          </p:nvSpPr>
          <p:spPr bwMode="auto">
            <a:xfrm>
              <a:off x="0" y="304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0" hangingPunct="0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Bal.	8,850	1,350	20,000	1,350	28,850</a:t>
              </a:r>
            </a:p>
          </p:txBody>
        </p:sp>
      </p:grpSp>
      <p:sp>
        <p:nvSpPr>
          <p:cNvPr id="189463" name="Freeform 23"/>
          <p:cNvSpPr>
            <a:spLocks/>
          </p:cNvSpPr>
          <p:nvPr/>
        </p:nvSpPr>
        <p:spPr bwMode="auto">
          <a:xfrm>
            <a:off x="5180013" y="2667000"/>
            <a:ext cx="458787" cy="3505200"/>
          </a:xfrm>
          <a:custGeom>
            <a:avLst/>
            <a:gdLst>
              <a:gd name="T0" fmla="*/ 299 w 867"/>
              <a:gd name="T1" fmla="*/ 2198 h 2646"/>
              <a:gd name="T2" fmla="*/ 323 w 867"/>
              <a:gd name="T3" fmla="*/ 2296 h 2646"/>
              <a:gd name="T4" fmla="*/ 368 w 867"/>
              <a:gd name="T5" fmla="*/ 2389 h 2646"/>
              <a:gd name="T6" fmla="*/ 435 w 867"/>
              <a:gd name="T7" fmla="*/ 2471 h 2646"/>
              <a:gd name="T8" fmla="*/ 519 w 867"/>
              <a:gd name="T9" fmla="*/ 2539 h 2646"/>
              <a:gd name="T10" fmla="*/ 617 w 867"/>
              <a:gd name="T11" fmla="*/ 2592 h 2646"/>
              <a:gd name="T12" fmla="*/ 724 w 867"/>
              <a:gd name="T13" fmla="*/ 2627 h 2646"/>
              <a:gd name="T14" fmla="*/ 837 w 867"/>
              <a:gd name="T15" fmla="*/ 2644 h 2646"/>
              <a:gd name="T16" fmla="*/ 820 w 867"/>
              <a:gd name="T17" fmla="*/ 2643 h 2646"/>
              <a:gd name="T18" fmla="*/ 724 w 867"/>
              <a:gd name="T19" fmla="*/ 2621 h 2646"/>
              <a:gd name="T20" fmla="*/ 639 w 867"/>
              <a:gd name="T21" fmla="*/ 2583 h 2646"/>
              <a:gd name="T22" fmla="*/ 567 w 867"/>
              <a:gd name="T23" fmla="*/ 2527 h 2646"/>
              <a:gd name="T24" fmla="*/ 514 w 867"/>
              <a:gd name="T25" fmla="*/ 2457 h 2646"/>
              <a:gd name="T26" fmla="*/ 479 w 867"/>
              <a:gd name="T27" fmla="*/ 2380 h 2646"/>
              <a:gd name="T28" fmla="*/ 466 w 867"/>
              <a:gd name="T29" fmla="*/ 2298 h 2646"/>
              <a:gd name="T30" fmla="*/ 462 w 867"/>
              <a:gd name="T31" fmla="*/ 1583 h 2646"/>
              <a:gd name="T32" fmla="*/ 436 w 867"/>
              <a:gd name="T33" fmla="*/ 1510 h 2646"/>
              <a:gd name="T34" fmla="*/ 392 w 867"/>
              <a:gd name="T35" fmla="*/ 1444 h 2646"/>
              <a:gd name="T36" fmla="*/ 327 w 867"/>
              <a:gd name="T37" fmla="*/ 1388 h 2646"/>
              <a:gd name="T38" fmla="*/ 251 w 867"/>
              <a:gd name="T39" fmla="*/ 1349 h 2646"/>
              <a:gd name="T40" fmla="*/ 164 w 867"/>
              <a:gd name="T41" fmla="*/ 1328 h 2646"/>
              <a:gd name="T42" fmla="*/ 116 w 867"/>
              <a:gd name="T43" fmla="*/ 1322 h 2646"/>
              <a:gd name="T44" fmla="*/ 164 w 867"/>
              <a:gd name="T45" fmla="*/ 1318 h 2646"/>
              <a:gd name="T46" fmla="*/ 251 w 867"/>
              <a:gd name="T47" fmla="*/ 1297 h 2646"/>
              <a:gd name="T48" fmla="*/ 327 w 867"/>
              <a:gd name="T49" fmla="*/ 1257 h 2646"/>
              <a:gd name="T50" fmla="*/ 392 w 867"/>
              <a:gd name="T51" fmla="*/ 1203 h 2646"/>
              <a:gd name="T52" fmla="*/ 436 w 867"/>
              <a:gd name="T53" fmla="*/ 1137 h 2646"/>
              <a:gd name="T54" fmla="*/ 462 w 867"/>
              <a:gd name="T55" fmla="*/ 1063 h 2646"/>
              <a:gd name="T56" fmla="*/ 466 w 867"/>
              <a:gd name="T57" fmla="*/ 347 h 2646"/>
              <a:gd name="T58" fmla="*/ 479 w 867"/>
              <a:gd name="T59" fmla="*/ 266 h 2646"/>
              <a:gd name="T60" fmla="*/ 514 w 867"/>
              <a:gd name="T61" fmla="*/ 187 h 2646"/>
              <a:gd name="T62" fmla="*/ 567 w 867"/>
              <a:gd name="T63" fmla="*/ 120 h 2646"/>
              <a:gd name="T64" fmla="*/ 639 w 867"/>
              <a:gd name="T65" fmla="*/ 63 h 2646"/>
              <a:gd name="T66" fmla="*/ 724 w 867"/>
              <a:gd name="T67" fmla="*/ 25 h 2646"/>
              <a:gd name="T68" fmla="*/ 820 w 867"/>
              <a:gd name="T69" fmla="*/ 3 h 2646"/>
              <a:gd name="T70" fmla="*/ 837 w 867"/>
              <a:gd name="T71" fmla="*/ 2 h 2646"/>
              <a:gd name="T72" fmla="*/ 724 w 867"/>
              <a:gd name="T73" fmla="*/ 17 h 2646"/>
              <a:gd name="T74" fmla="*/ 617 w 867"/>
              <a:gd name="T75" fmla="*/ 54 h 2646"/>
              <a:gd name="T76" fmla="*/ 519 w 867"/>
              <a:gd name="T77" fmla="*/ 108 h 2646"/>
              <a:gd name="T78" fmla="*/ 435 w 867"/>
              <a:gd name="T79" fmla="*/ 176 h 2646"/>
              <a:gd name="T80" fmla="*/ 368 w 867"/>
              <a:gd name="T81" fmla="*/ 257 h 2646"/>
              <a:gd name="T82" fmla="*/ 323 w 867"/>
              <a:gd name="T83" fmla="*/ 350 h 2646"/>
              <a:gd name="T84" fmla="*/ 299 w 867"/>
              <a:gd name="T85" fmla="*/ 447 h 2646"/>
              <a:gd name="T86" fmla="*/ 294 w 867"/>
              <a:gd name="T87" fmla="*/ 1074 h 2646"/>
              <a:gd name="T88" fmla="*/ 282 w 867"/>
              <a:gd name="T89" fmla="*/ 1144 h 2646"/>
              <a:gd name="T90" fmla="*/ 248 w 867"/>
              <a:gd name="T91" fmla="*/ 1207 h 2646"/>
              <a:gd name="T92" fmla="*/ 195 w 867"/>
              <a:gd name="T93" fmla="*/ 1259 h 2646"/>
              <a:gd name="T94" fmla="*/ 126 w 867"/>
              <a:gd name="T95" fmla="*/ 1297 h 2646"/>
              <a:gd name="T96" fmla="*/ 45 w 867"/>
              <a:gd name="T97" fmla="*/ 1318 h 2646"/>
              <a:gd name="T98" fmla="*/ 0 w 867"/>
              <a:gd name="T99" fmla="*/ 1322 h 2646"/>
              <a:gd name="T100" fmla="*/ 82 w 867"/>
              <a:gd name="T101" fmla="*/ 1333 h 2646"/>
              <a:gd name="T102" fmla="*/ 158 w 867"/>
              <a:gd name="T103" fmla="*/ 1361 h 2646"/>
              <a:gd name="T104" fmla="*/ 220 w 867"/>
              <a:gd name="T105" fmla="*/ 1407 h 2646"/>
              <a:gd name="T106" fmla="*/ 267 w 867"/>
              <a:gd name="T107" fmla="*/ 1466 h 2646"/>
              <a:gd name="T108" fmla="*/ 291 w 867"/>
              <a:gd name="T109" fmla="*/ 1532 h 2646"/>
              <a:gd name="T110" fmla="*/ 294 w 867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7" h="2646">
                <a:moveTo>
                  <a:pt x="294" y="2149"/>
                </a:moveTo>
                <a:lnTo>
                  <a:pt x="299" y="2198"/>
                </a:lnTo>
                <a:lnTo>
                  <a:pt x="309" y="2247"/>
                </a:lnTo>
                <a:lnTo>
                  <a:pt x="323" y="2296"/>
                </a:lnTo>
                <a:lnTo>
                  <a:pt x="344" y="2342"/>
                </a:lnTo>
                <a:lnTo>
                  <a:pt x="368" y="2389"/>
                </a:lnTo>
                <a:lnTo>
                  <a:pt x="401" y="2432"/>
                </a:lnTo>
                <a:lnTo>
                  <a:pt x="435" y="2471"/>
                </a:lnTo>
                <a:lnTo>
                  <a:pt x="476" y="2506"/>
                </a:lnTo>
                <a:lnTo>
                  <a:pt x="519" y="2539"/>
                </a:lnTo>
                <a:lnTo>
                  <a:pt x="567" y="2567"/>
                </a:lnTo>
                <a:lnTo>
                  <a:pt x="617" y="2592"/>
                </a:lnTo>
                <a:lnTo>
                  <a:pt x="668" y="2613"/>
                </a:lnTo>
                <a:lnTo>
                  <a:pt x="724" y="2627"/>
                </a:lnTo>
                <a:lnTo>
                  <a:pt x="781" y="2639"/>
                </a:lnTo>
                <a:lnTo>
                  <a:pt x="837" y="2644"/>
                </a:lnTo>
                <a:lnTo>
                  <a:pt x="867" y="2646"/>
                </a:lnTo>
                <a:lnTo>
                  <a:pt x="820" y="2643"/>
                </a:lnTo>
                <a:lnTo>
                  <a:pt x="772" y="2635"/>
                </a:lnTo>
                <a:lnTo>
                  <a:pt x="724" y="2621"/>
                </a:lnTo>
                <a:lnTo>
                  <a:pt x="682" y="2604"/>
                </a:lnTo>
                <a:lnTo>
                  <a:pt x="639" y="2583"/>
                </a:lnTo>
                <a:lnTo>
                  <a:pt x="601" y="2556"/>
                </a:lnTo>
                <a:lnTo>
                  <a:pt x="567" y="2527"/>
                </a:lnTo>
                <a:lnTo>
                  <a:pt x="538" y="2494"/>
                </a:lnTo>
                <a:lnTo>
                  <a:pt x="514" y="2457"/>
                </a:lnTo>
                <a:lnTo>
                  <a:pt x="493" y="2419"/>
                </a:lnTo>
                <a:lnTo>
                  <a:pt x="479" y="2380"/>
                </a:lnTo>
                <a:lnTo>
                  <a:pt x="469" y="2340"/>
                </a:lnTo>
                <a:lnTo>
                  <a:pt x="466" y="2298"/>
                </a:lnTo>
                <a:lnTo>
                  <a:pt x="466" y="1622"/>
                </a:lnTo>
                <a:lnTo>
                  <a:pt x="462" y="1583"/>
                </a:lnTo>
                <a:lnTo>
                  <a:pt x="453" y="1545"/>
                </a:lnTo>
                <a:lnTo>
                  <a:pt x="436" y="1510"/>
                </a:lnTo>
                <a:lnTo>
                  <a:pt x="418" y="1475"/>
                </a:lnTo>
                <a:lnTo>
                  <a:pt x="392" y="1444"/>
                </a:lnTo>
                <a:lnTo>
                  <a:pt x="361" y="1415"/>
                </a:lnTo>
                <a:lnTo>
                  <a:pt x="327" y="1388"/>
                </a:lnTo>
                <a:lnTo>
                  <a:pt x="292" y="1366"/>
                </a:lnTo>
                <a:lnTo>
                  <a:pt x="251" y="1349"/>
                </a:lnTo>
                <a:lnTo>
                  <a:pt x="209" y="1336"/>
                </a:lnTo>
                <a:lnTo>
                  <a:pt x="164" y="1328"/>
                </a:lnTo>
                <a:lnTo>
                  <a:pt x="120" y="1324"/>
                </a:lnTo>
                <a:lnTo>
                  <a:pt x="116" y="1322"/>
                </a:lnTo>
                <a:lnTo>
                  <a:pt x="120" y="1322"/>
                </a:lnTo>
                <a:lnTo>
                  <a:pt x="164" y="1318"/>
                </a:lnTo>
                <a:lnTo>
                  <a:pt x="209" y="1311"/>
                </a:lnTo>
                <a:lnTo>
                  <a:pt x="251" y="1297"/>
                </a:lnTo>
                <a:lnTo>
                  <a:pt x="292" y="1279"/>
                </a:lnTo>
                <a:lnTo>
                  <a:pt x="327" y="1257"/>
                </a:lnTo>
                <a:lnTo>
                  <a:pt x="361" y="1232"/>
                </a:lnTo>
                <a:lnTo>
                  <a:pt x="392" y="1203"/>
                </a:lnTo>
                <a:lnTo>
                  <a:pt x="418" y="1171"/>
                </a:lnTo>
                <a:lnTo>
                  <a:pt x="436" y="1137"/>
                </a:lnTo>
                <a:lnTo>
                  <a:pt x="453" y="1100"/>
                </a:lnTo>
                <a:lnTo>
                  <a:pt x="462" y="1063"/>
                </a:lnTo>
                <a:lnTo>
                  <a:pt x="466" y="1023"/>
                </a:lnTo>
                <a:lnTo>
                  <a:pt x="466" y="347"/>
                </a:lnTo>
                <a:lnTo>
                  <a:pt x="469" y="307"/>
                </a:lnTo>
                <a:lnTo>
                  <a:pt x="479" y="266"/>
                </a:lnTo>
                <a:lnTo>
                  <a:pt x="493" y="225"/>
                </a:lnTo>
                <a:lnTo>
                  <a:pt x="514" y="187"/>
                </a:lnTo>
                <a:lnTo>
                  <a:pt x="538" y="153"/>
                </a:lnTo>
                <a:lnTo>
                  <a:pt x="567" y="120"/>
                </a:lnTo>
                <a:lnTo>
                  <a:pt x="601" y="90"/>
                </a:lnTo>
                <a:lnTo>
                  <a:pt x="639" y="63"/>
                </a:lnTo>
                <a:lnTo>
                  <a:pt x="682" y="42"/>
                </a:lnTo>
                <a:lnTo>
                  <a:pt x="724" y="25"/>
                </a:lnTo>
                <a:lnTo>
                  <a:pt x="772" y="11"/>
                </a:lnTo>
                <a:lnTo>
                  <a:pt x="820" y="3"/>
                </a:lnTo>
                <a:lnTo>
                  <a:pt x="867" y="0"/>
                </a:lnTo>
                <a:lnTo>
                  <a:pt x="837" y="2"/>
                </a:lnTo>
                <a:lnTo>
                  <a:pt x="781" y="8"/>
                </a:lnTo>
                <a:lnTo>
                  <a:pt x="724" y="17"/>
                </a:lnTo>
                <a:lnTo>
                  <a:pt x="668" y="33"/>
                </a:lnTo>
                <a:lnTo>
                  <a:pt x="617" y="54"/>
                </a:lnTo>
                <a:lnTo>
                  <a:pt x="567" y="79"/>
                </a:lnTo>
                <a:lnTo>
                  <a:pt x="519" y="108"/>
                </a:lnTo>
                <a:lnTo>
                  <a:pt x="476" y="140"/>
                </a:lnTo>
                <a:lnTo>
                  <a:pt x="435" y="176"/>
                </a:lnTo>
                <a:lnTo>
                  <a:pt x="401" y="215"/>
                </a:lnTo>
                <a:lnTo>
                  <a:pt x="368" y="257"/>
                </a:lnTo>
                <a:lnTo>
                  <a:pt x="344" y="302"/>
                </a:lnTo>
                <a:lnTo>
                  <a:pt x="323" y="350"/>
                </a:lnTo>
                <a:lnTo>
                  <a:pt x="309" y="399"/>
                </a:lnTo>
                <a:lnTo>
                  <a:pt x="299" y="447"/>
                </a:lnTo>
                <a:lnTo>
                  <a:pt x="294" y="497"/>
                </a:lnTo>
                <a:lnTo>
                  <a:pt x="294" y="1074"/>
                </a:lnTo>
                <a:lnTo>
                  <a:pt x="291" y="1109"/>
                </a:lnTo>
                <a:lnTo>
                  <a:pt x="282" y="1144"/>
                </a:lnTo>
                <a:lnTo>
                  <a:pt x="268" y="1175"/>
                </a:lnTo>
                <a:lnTo>
                  <a:pt x="248" y="1207"/>
                </a:lnTo>
                <a:lnTo>
                  <a:pt x="224" y="1232"/>
                </a:lnTo>
                <a:lnTo>
                  <a:pt x="195" y="1259"/>
                </a:lnTo>
                <a:lnTo>
                  <a:pt x="161" y="1279"/>
                </a:lnTo>
                <a:lnTo>
                  <a:pt x="126" y="1297"/>
                </a:lnTo>
                <a:lnTo>
                  <a:pt x="87" y="1311"/>
                </a:lnTo>
                <a:lnTo>
                  <a:pt x="45" y="1318"/>
                </a:lnTo>
                <a:lnTo>
                  <a:pt x="4" y="1322"/>
                </a:lnTo>
                <a:lnTo>
                  <a:pt x="0" y="1322"/>
                </a:lnTo>
                <a:lnTo>
                  <a:pt x="42" y="1325"/>
                </a:lnTo>
                <a:lnTo>
                  <a:pt x="82" y="1333"/>
                </a:lnTo>
                <a:lnTo>
                  <a:pt x="120" y="1345"/>
                </a:lnTo>
                <a:lnTo>
                  <a:pt x="158" y="1361"/>
                </a:lnTo>
                <a:lnTo>
                  <a:pt x="191" y="1383"/>
                </a:lnTo>
                <a:lnTo>
                  <a:pt x="220" y="1407"/>
                </a:lnTo>
                <a:lnTo>
                  <a:pt x="246" y="1434"/>
                </a:lnTo>
                <a:lnTo>
                  <a:pt x="267" y="1466"/>
                </a:lnTo>
                <a:lnTo>
                  <a:pt x="281" y="1498"/>
                </a:lnTo>
                <a:lnTo>
                  <a:pt x="291" y="1532"/>
                </a:lnTo>
                <a:lnTo>
                  <a:pt x="294" y="1566"/>
                </a:lnTo>
                <a:lnTo>
                  <a:pt x="294" y="1570"/>
                </a:lnTo>
                <a:lnTo>
                  <a:pt x="294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4" name="AutoShape 2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0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990600" y="2932113"/>
            <a:ext cx="838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                                                            Accounts       Chris Clark,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Cash   +   Supplies   +  Land                Payable           Capital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3716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Assets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524000" y="688975"/>
            <a:ext cx="6172200" cy="1076325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f.  NetSolutions paid $950 to creditors during the month.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334000" y="211772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Owner’s</a:t>
            </a:r>
            <a:endParaRPr lang="en-US" sz="2400" b="1" u="sng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Liabilities  +     Equity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48006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= </a:t>
            </a:r>
          </a:p>
        </p:txBody>
      </p:sp>
      <p:pic>
        <p:nvPicPr>
          <p:cNvPr id="190472" name="Picture 8" descr="TEXT0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628900"/>
            <a:ext cx="482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1066800" y="2971800"/>
            <a:ext cx="3505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>
            <a:off x="5562600" y="29718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228600" y="365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Bal.</a:t>
            </a:r>
            <a:r>
              <a:rPr lang="en-US" sz="2400">
                <a:latin typeface="Times New Roman" pitchFamily="18" charset="0"/>
              </a:rPr>
              <a:t>	8,850	1,350	20,000	1,350	28,850	</a:t>
            </a:r>
          </a:p>
        </p:txBody>
      </p:sp>
      <p:sp>
        <p:nvSpPr>
          <p:cNvPr id="190476" name="Freeform 12"/>
          <p:cNvSpPr>
            <a:spLocks/>
          </p:cNvSpPr>
          <p:nvPr/>
        </p:nvSpPr>
        <p:spPr bwMode="auto">
          <a:xfrm flipH="1">
            <a:off x="4572000" y="2667000"/>
            <a:ext cx="458788" cy="2438400"/>
          </a:xfrm>
          <a:custGeom>
            <a:avLst/>
            <a:gdLst>
              <a:gd name="T0" fmla="*/ 299 w 867"/>
              <a:gd name="T1" fmla="*/ 2198 h 2646"/>
              <a:gd name="T2" fmla="*/ 323 w 867"/>
              <a:gd name="T3" fmla="*/ 2296 h 2646"/>
              <a:gd name="T4" fmla="*/ 368 w 867"/>
              <a:gd name="T5" fmla="*/ 2389 h 2646"/>
              <a:gd name="T6" fmla="*/ 435 w 867"/>
              <a:gd name="T7" fmla="*/ 2471 h 2646"/>
              <a:gd name="T8" fmla="*/ 519 w 867"/>
              <a:gd name="T9" fmla="*/ 2539 h 2646"/>
              <a:gd name="T10" fmla="*/ 617 w 867"/>
              <a:gd name="T11" fmla="*/ 2592 h 2646"/>
              <a:gd name="T12" fmla="*/ 724 w 867"/>
              <a:gd name="T13" fmla="*/ 2627 h 2646"/>
              <a:gd name="T14" fmla="*/ 837 w 867"/>
              <a:gd name="T15" fmla="*/ 2644 h 2646"/>
              <a:gd name="T16" fmla="*/ 820 w 867"/>
              <a:gd name="T17" fmla="*/ 2643 h 2646"/>
              <a:gd name="T18" fmla="*/ 724 w 867"/>
              <a:gd name="T19" fmla="*/ 2621 h 2646"/>
              <a:gd name="T20" fmla="*/ 639 w 867"/>
              <a:gd name="T21" fmla="*/ 2583 h 2646"/>
              <a:gd name="T22" fmla="*/ 567 w 867"/>
              <a:gd name="T23" fmla="*/ 2527 h 2646"/>
              <a:gd name="T24" fmla="*/ 514 w 867"/>
              <a:gd name="T25" fmla="*/ 2457 h 2646"/>
              <a:gd name="T26" fmla="*/ 479 w 867"/>
              <a:gd name="T27" fmla="*/ 2380 h 2646"/>
              <a:gd name="T28" fmla="*/ 466 w 867"/>
              <a:gd name="T29" fmla="*/ 2298 h 2646"/>
              <a:gd name="T30" fmla="*/ 462 w 867"/>
              <a:gd name="T31" fmla="*/ 1583 h 2646"/>
              <a:gd name="T32" fmla="*/ 436 w 867"/>
              <a:gd name="T33" fmla="*/ 1510 h 2646"/>
              <a:gd name="T34" fmla="*/ 392 w 867"/>
              <a:gd name="T35" fmla="*/ 1444 h 2646"/>
              <a:gd name="T36" fmla="*/ 327 w 867"/>
              <a:gd name="T37" fmla="*/ 1388 h 2646"/>
              <a:gd name="T38" fmla="*/ 251 w 867"/>
              <a:gd name="T39" fmla="*/ 1349 h 2646"/>
              <a:gd name="T40" fmla="*/ 164 w 867"/>
              <a:gd name="T41" fmla="*/ 1328 h 2646"/>
              <a:gd name="T42" fmla="*/ 116 w 867"/>
              <a:gd name="T43" fmla="*/ 1322 h 2646"/>
              <a:gd name="T44" fmla="*/ 164 w 867"/>
              <a:gd name="T45" fmla="*/ 1318 h 2646"/>
              <a:gd name="T46" fmla="*/ 251 w 867"/>
              <a:gd name="T47" fmla="*/ 1297 h 2646"/>
              <a:gd name="T48" fmla="*/ 327 w 867"/>
              <a:gd name="T49" fmla="*/ 1257 h 2646"/>
              <a:gd name="T50" fmla="*/ 392 w 867"/>
              <a:gd name="T51" fmla="*/ 1203 h 2646"/>
              <a:gd name="T52" fmla="*/ 436 w 867"/>
              <a:gd name="T53" fmla="*/ 1137 h 2646"/>
              <a:gd name="T54" fmla="*/ 462 w 867"/>
              <a:gd name="T55" fmla="*/ 1063 h 2646"/>
              <a:gd name="T56" fmla="*/ 466 w 867"/>
              <a:gd name="T57" fmla="*/ 347 h 2646"/>
              <a:gd name="T58" fmla="*/ 479 w 867"/>
              <a:gd name="T59" fmla="*/ 266 h 2646"/>
              <a:gd name="T60" fmla="*/ 514 w 867"/>
              <a:gd name="T61" fmla="*/ 187 h 2646"/>
              <a:gd name="T62" fmla="*/ 567 w 867"/>
              <a:gd name="T63" fmla="*/ 120 h 2646"/>
              <a:gd name="T64" fmla="*/ 639 w 867"/>
              <a:gd name="T65" fmla="*/ 63 h 2646"/>
              <a:gd name="T66" fmla="*/ 724 w 867"/>
              <a:gd name="T67" fmla="*/ 25 h 2646"/>
              <a:gd name="T68" fmla="*/ 820 w 867"/>
              <a:gd name="T69" fmla="*/ 3 h 2646"/>
              <a:gd name="T70" fmla="*/ 837 w 867"/>
              <a:gd name="T71" fmla="*/ 2 h 2646"/>
              <a:gd name="T72" fmla="*/ 724 w 867"/>
              <a:gd name="T73" fmla="*/ 17 h 2646"/>
              <a:gd name="T74" fmla="*/ 617 w 867"/>
              <a:gd name="T75" fmla="*/ 54 h 2646"/>
              <a:gd name="T76" fmla="*/ 519 w 867"/>
              <a:gd name="T77" fmla="*/ 108 h 2646"/>
              <a:gd name="T78" fmla="*/ 435 w 867"/>
              <a:gd name="T79" fmla="*/ 176 h 2646"/>
              <a:gd name="T80" fmla="*/ 368 w 867"/>
              <a:gd name="T81" fmla="*/ 257 h 2646"/>
              <a:gd name="T82" fmla="*/ 323 w 867"/>
              <a:gd name="T83" fmla="*/ 350 h 2646"/>
              <a:gd name="T84" fmla="*/ 299 w 867"/>
              <a:gd name="T85" fmla="*/ 447 h 2646"/>
              <a:gd name="T86" fmla="*/ 294 w 867"/>
              <a:gd name="T87" fmla="*/ 1074 h 2646"/>
              <a:gd name="T88" fmla="*/ 282 w 867"/>
              <a:gd name="T89" fmla="*/ 1144 h 2646"/>
              <a:gd name="T90" fmla="*/ 248 w 867"/>
              <a:gd name="T91" fmla="*/ 1207 h 2646"/>
              <a:gd name="T92" fmla="*/ 195 w 867"/>
              <a:gd name="T93" fmla="*/ 1259 h 2646"/>
              <a:gd name="T94" fmla="*/ 126 w 867"/>
              <a:gd name="T95" fmla="*/ 1297 h 2646"/>
              <a:gd name="T96" fmla="*/ 45 w 867"/>
              <a:gd name="T97" fmla="*/ 1318 h 2646"/>
              <a:gd name="T98" fmla="*/ 0 w 867"/>
              <a:gd name="T99" fmla="*/ 1322 h 2646"/>
              <a:gd name="T100" fmla="*/ 82 w 867"/>
              <a:gd name="T101" fmla="*/ 1333 h 2646"/>
              <a:gd name="T102" fmla="*/ 158 w 867"/>
              <a:gd name="T103" fmla="*/ 1361 h 2646"/>
              <a:gd name="T104" fmla="*/ 220 w 867"/>
              <a:gd name="T105" fmla="*/ 1407 h 2646"/>
              <a:gd name="T106" fmla="*/ 267 w 867"/>
              <a:gd name="T107" fmla="*/ 1466 h 2646"/>
              <a:gd name="T108" fmla="*/ 291 w 867"/>
              <a:gd name="T109" fmla="*/ 1532 h 2646"/>
              <a:gd name="T110" fmla="*/ 294 w 867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7" h="2646">
                <a:moveTo>
                  <a:pt x="294" y="2149"/>
                </a:moveTo>
                <a:lnTo>
                  <a:pt x="299" y="2198"/>
                </a:lnTo>
                <a:lnTo>
                  <a:pt x="309" y="2247"/>
                </a:lnTo>
                <a:lnTo>
                  <a:pt x="323" y="2296"/>
                </a:lnTo>
                <a:lnTo>
                  <a:pt x="344" y="2342"/>
                </a:lnTo>
                <a:lnTo>
                  <a:pt x="368" y="2389"/>
                </a:lnTo>
                <a:lnTo>
                  <a:pt x="401" y="2432"/>
                </a:lnTo>
                <a:lnTo>
                  <a:pt x="435" y="2471"/>
                </a:lnTo>
                <a:lnTo>
                  <a:pt x="476" y="2506"/>
                </a:lnTo>
                <a:lnTo>
                  <a:pt x="519" y="2539"/>
                </a:lnTo>
                <a:lnTo>
                  <a:pt x="567" y="2567"/>
                </a:lnTo>
                <a:lnTo>
                  <a:pt x="617" y="2592"/>
                </a:lnTo>
                <a:lnTo>
                  <a:pt x="668" y="2613"/>
                </a:lnTo>
                <a:lnTo>
                  <a:pt x="724" y="2627"/>
                </a:lnTo>
                <a:lnTo>
                  <a:pt x="781" y="2639"/>
                </a:lnTo>
                <a:lnTo>
                  <a:pt x="837" y="2644"/>
                </a:lnTo>
                <a:lnTo>
                  <a:pt x="867" y="2646"/>
                </a:lnTo>
                <a:lnTo>
                  <a:pt x="820" y="2643"/>
                </a:lnTo>
                <a:lnTo>
                  <a:pt x="772" y="2635"/>
                </a:lnTo>
                <a:lnTo>
                  <a:pt x="724" y="2621"/>
                </a:lnTo>
                <a:lnTo>
                  <a:pt x="682" y="2604"/>
                </a:lnTo>
                <a:lnTo>
                  <a:pt x="639" y="2583"/>
                </a:lnTo>
                <a:lnTo>
                  <a:pt x="601" y="2556"/>
                </a:lnTo>
                <a:lnTo>
                  <a:pt x="567" y="2527"/>
                </a:lnTo>
                <a:lnTo>
                  <a:pt x="538" y="2494"/>
                </a:lnTo>
                <a:lnTo>
                  <a:pt x="514" y="2457"/>
                </a:lnTo>
                <a:lnTo>
                  <a:pt x="493" y="2419"/>
                </a:lnTo>
                <a:lnTo>
                  <a:pt x="479" y="2380"/>
                </a:lnTo>
                <a:lnTo>
                  <a:pt x="469" y="2340"/>
                </a:lnTo>
                <a:lnTo>
                  <a:pt x="466" y="2298"/>
                </a:lnTo>
                <a:lnTo>
                  <a:pt x="466" y="1622"/>
                </a:lnTo>
                <a:lnTo>
                  <a:pt x="462" y="1583"/>
                </a:lnTo>
                <a:lnTo>
                  <a:pt x="453" y="1545"/>
                </a:lnTo>
                <a:lnTo>
                  <a:pt x="436" y="1510"/>
                </a:lnTo>
                <a:lnTo>
                  <a:pt x="418" y="1475"/>
                </a:lnTo>
                <a:lnTo>
                  <a:pt x="392" y="1444"/>
                </a:lnTo>
                <a:lnTo>
                  <a:pt x="361" y="1415"/>
                </a:lnTo>
                <a:lnTo>
                  <a:pt x="327" y="1388"/>
                </a:lnTo>
                <a:lnTo>
                  <a:pt x="292" y="1366"/>
                </a:lnTo>
                <a:lnTo>
                  <a:pt x="251" y="1349"/>
                </a:lnTo>
                <a:lnTo>
                  <a:pt x="209" y="1336"/>
                </a:lnTo>
                <a:lnTo>
                  <a:pt x="164" y="1328"/>
                </a:lnTo>
                <a:lnTo>
                  <a:pt x="120" y="1324"/>
                </a:lnTo>
                <a:lnTo>
                  <a:pt x="116" y="1322"/>
                </a:lnTo>
                <a:lnTo>
                  <a:pt x="120" y="1322"/>
                </a:lnTo>
                <a:lnTo>
                  <a:pt x="164" y="1318"/>
                </a:lnTo>
                <a:lnTo>
                  <a:pt x="209" y="1311"/>
                </a:lnTo>
                <a:lnTo>
                  <a:pt x="251" y="1297"/>
                </a:lnTo>
                <a:lnTo>
                  <a:pt x="292" y="1279"/>
                </a:lnTo>
                <a:lnTo>
                  <a:pt x="327" y="1257"/>
                </a:lnTo>
                <a:lnTo>
                  <a:pt x="361" y="1232"/>
                </a:lnTo>
                <a:lnTo>
                  <a:pt x="392" y="1203"/>
                </a:lnTo>
                <a:lnTo>
                  <a:pt x="418" y="1171"/>
                </a:lnTo>
                <a:lnTo>
                  <a:pt x="436" y="1137"/>
                </a:lnTo>
                <a:lnTo>
                  <a:pt x="453" y="1100"/>
                </a:lnTo>
                <a:lnTo>
                  <a:pt x="462" y="1063"/>
                </a:lnTo>
                <a:lnTo>
                  <a:pt x="466" y="1023"/>
                </a:lnTo>
                <a:lnTo>
                  <a:pt x="466" y="347"/>
                </a:lnTo>
                <a:lnTo>
                  <a:pt x="469" y="307"/>
                </a:lnTo>
                <a:lnTo>
                  <a:pt x="479" y="266"/>
                </a:lnTo>
                <a:lnTo>
                  <a:pt x="493" y="225"/>
                </a:lnTo>
                <a:lnTo>
                  <a:pt x="514" y="187"/>
                </a:lnTo>
                <a:lnTo>
                  <a:pt x="538" y="153"/>
                </a:lnTo>
                <a:lnTo>
                  <a:pt x="567" y="120"/>
                </a:lnTo>
                <a:lnTo>
                  <a:pt x="601" y="90"/>
                </a:lnTo>
                <a:lnTo>
                  <a:pt x="639" y="63"/>
                </a:lnTo>
                <a:lnTo>
                  <a:pt x="682" y="42"/>
                </a:lnTo>
                <a:lnTo>
                  <a:pt x="724" y="25"/>
                </a:lnTo>
                <a:lnTo>
                  <a:pt x="772" y="11"/>
                </a:lnTo>
                <a:lnTo>
                  <a:pt x="820" y="3"/>
                </a:lnTo>
                <a:lnTo>
                  <a:pt x="867" y="0"/>
                </a:lnTo>
                <a:lnTo>
                  <a:pt x="837" y="2"/>
                </a:lnTo>
                <a:lnTo>
                  <a:pt x="781" y="8"/>
                </a:lnTo>
                <a:lnTo>
                  <a:pt x="724" y="17"/>
                </a:lnTo>
                <a:lnTo>
                  <a:pt x="668" y="33"/>
                </a:lnTo>
                <a:lnTo>
                  <a:pt x="617" y="54"/>
                </a:lnTo>
                <a:lnTo>
                  <a:pt x="567" y="79"/>
                </a:lnTo>
                <a:lnTo>
                  <a:pt x="519" y="108"/>
                </a:lnTo>
                <a:lnTo>
                  <a:pt x="476" y="140"/>
                </a:lnTo>
                <a:lnTo>
                  <a:pt x="435" y="176"/>
                </a:lnTo>
                <a:lnTo>
                  <a:pt x="401" y="215"/>
                </a:lnTo>
                <a:lnTo>
                  <a:pt x="368" y="257"/>
                </a:lnTo>
                <a:lnTo>
                  <a:pt x="344" y="302"/>
                </a:lnTo>
                <a:lnTo>
                  <a:pt x="323" y="350"/>
                </a:lnTo>
                <a:lnTo>
                  <a:pt x="309" y="399"/>
                </a:lnTo>
                <a:lnTo>
                  <a:pt x="299" y="447"/>
                </a:lnTo>
                <a:lnTo>
                  <a:pt x="294" y="497"/>
                </a:lnTo>
                <a:lnTo>
                  <a:pt x="294" y="1074"/>
                </a:lnTo>
                <a:lnTo>
                  <a:pt x="291" y="1109"/>
                </a:lnTo>
                <a:lnTo>
                  <a:pt x="282" y="1144"/>
                </a:lnTo>
                <a:lnTo>
                  <a:pt x="268" y="1175"/>
                </a:lnTo>
                <a:lnTo>
                  <a:pt x="248" y="1207"/>
                </a:lnTo>
                <a:lnTo>
                  <a:pt x="224" y="1232"/>
                </a:lnTo>
                <a:lnTo>
                  <a:pt x="195" y="1259"/>
                </a:lnTo>
                <a:lnTo>
                  <a:pt x="161" y="1279"/>
                </a:lnTo>
                <a:lnTo>
                  <a:pt x="126" y="1297"/>
                </a:lnTo>
                <a:lnTo>
                  <a:pt x="87" y="1311"/>
                </a:lnTo>
                <a:lnTo>
                  <a:pt x="45" y="1318"/>
                </a:lnTo>
                <a:lnTo>
                  <a:pt x="4" y="1322"/>
                </a:lnTo>
                <a:lnTo>
                  <a:pt x="0" y="1322"/>
                </a:lnTo>
                <a:lnTo>
                  <a:pt x="42" y="1325"/>
                </a:lnTo>
                <a:lnTo>
                  <a:pt x="82" y="1333"/>
                </a:lnTo>
                <a:lnTo>
                  <a:pt x="120" y="1345"/>
                </a:lnTo>
                <a:lnTo>
                  <a:pt x="158" y="1361"/>
                </a:lnTo>
                <a:lnTo>
                  <a:pt x="191" y="1383"/>
                </a:lnTo>
                <a:lnTo>
                  <a:pt x="220" y="1407"/>
                </a:lnTo>
                <a:lnTo>
                  <a:pt x="246" y="1434"/>
                </a:lnTo>
                <a:lnTo>
                  <a:pt x="267" y="1466"/>
                </a:lnTo>
                <a:lnTo>
                  <a:pt x="281" y="1498"/>
                </a:lnTo>
                <a:lnTo>
                  <a:pt x="291" y="1532"/>
                </a:lnTo>
                <a:lnTo>
                  <a:pt x="294" y="1566"/>
                </a:lnTo>
                <a:lnTo>
                  <a:pt x="294" y="1570"/>
                </a:lnTo>
                <a:lnTo>
                  <a:pt x="294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228600" y="4038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f. 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>
                <a:latin typeface="Times New Roman" pitchFamily="18" charset="0"/>
              </a:rPr>
              <a:t> 950	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>
                <a:latin typeface="Times New Roman" pitchFamily="18" charset="0"/>
              </a:rPr>
              <a:t> 950	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4838700" y="36385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= </a:t>
            </a:r>
          </a:p>
        </p:txBody>
      </p: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228600" y="4419600"/>
            <a:ext cx="8610600" cy="495300"/>
            <a:chOff x="0" y="3024"/>
            <a:chExt cx="5424" cy="312"/>
          </a:xfrm>
        </p:grpSpPr>
        <p:sp>
          <p:nvSpPr>
            <p:cNvPr id="190480" name="Line 16"/>
            <p:cNvSpPr>
              <a:spLocks noChangeShapeType="1"/>
            </p:cNvSpPr>
            <p:nvPr/>
          </p:nvSpPr>
          <p:spPr bwMode="auto">
            <a:xfrm>
              <a:off x="528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144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2" name="Line 18"/>
            <p:cNvSpPr>
              <a:spLocks noChangeShapeType="1"/>
            </p:cNvSpPr>
            <p:nvPr/>
          </p:nvSpPr>
          <p:spPr bwMode="auto">
            <a:xfrm>
              <a:off x="2256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3" name="Line 19"/>
            <p:cNvSpPr>
              <a:spLocks noChangeShapeType="1"/>
            </p:cNvSpPr>
            <p:nvPr/>
          </p:nvSpPr>
          <p:spPr bwMode="auto">
            <a:xfrm>
              <a:off x="360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4" name="Line 20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5" name="Text Box 21"/>
            <p:cNvSpPr txBox="1">
              <a:spLocks noChangeArrowheads="1"/>
            </p:cNvSpPr>
            <p:nvPr/>
          </p:nvSpPr>
          <p:spPr bwMode="auto">
            <a:xfrm>
              <a:off x="0" y="304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Bal.</a:t>
              </a:r>
              <a:r>
                <a:rPr lang="en-US" sz="2400">
                  <a:latin typeface="Times New Roman" pitchFamily="18" charset="0"/>
                </a:rPr>
                <a:t>	7,900	1,350	20,000	400	28,850</a:t>
              </a:r>
            </a:p>
          </p:txBody>
        </p:sp>
      </p:grpSp>
      <p:sp>
        <p:nvSpPr>
          <p:cNvPr id="190486" name="AutoShape 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31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7" grpId="0" autoUpdateAnimBg="0"/>
      <p:bldP spid="19048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838200" y="2932113"/>
            <a:ext cx="838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                                                            Accounts       Chris Clark,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Cash   +   Supplies   +  Land                Payable           Capital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92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Assets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524000" y="446088"/>
            <a:ext cx="6172200" cy="1563687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g.  At the end of the month, the cost of supplies on hand is $550, so $800 of supplies were used.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5181600" y="211772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Owner’s</a:t>
            </a:r>
            <a:endParaRPr lang="en-US" sz="2400" b="1" u="sng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Liabilities  +     Equity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6101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= </a:t>
            </a:r>
          </a:p>
        </p:txBody>
      </p:sp>
      <p:pic>
        <p:nvPicPr>
          <p:cNvPr id="191496" name="Picture 8" descr="TEXT0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2609850"/>
            <a:ext cx="482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914400" y="2971800"/>
            <a:ext cx="3505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5410200" y="29718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76200" y="365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Bal.</a:t>
            </a:r>
            <a:r>
              <a:rPr lang="en-US" sz="2400">
                <a:latin typeface="Times New Roman" pitchFamily="18" charset="0"/>
              </a:rPr>
              <a:t>	7,900	1,350	20,000	400	28,850</a:t>
            </a:r>
          </a:p>
        </p:txBody>
      </p:sp>
      <p:sp>
        <p:nvSpPr>
          <p:cNvPr id="191500" name="Freeform 12"/>
          <p:cNvSpPr>
            <a:spLocks/>
          </p:cNvSpPr>
          <p:nvPr/>
        </p:nvSpPr>
        <p:spPr bwMode="auto">
          <a:xfrm flipH="1">
            <a:off x="4381500" y="2667000"/>
            <a:ext cx="458788" cy="2438400"/>
          </a:xfrm>
          <a:custGeom>
            <a:avLst/>
            <a:gdLst>
              <a:gd name="T0" fmla="*/ 299 w 867"/>
              <a:gd name="T1" fmla="*/ 2198 h 2646"/>
              <a:gd name="T2" fmla="*/ 323 w 867"/>
              <a:gd name="T3" fmla="*/ 2296 h 2646"/>
              <a:gd name="T4" fmla="*/ 368 w 867"/>
              <a:gd name="T5" fmla="*/ 2389 h 2646"/>
              <a:gd name="T6" fmla="*/ 435 w 867"/>
              <a:gd name="T7" fmla="*/ 2471 h 2646"/>
              <a:gd name="T8" fmla="*/ 519 w 867"/>
              <a:gd name="T9" fmla="*/ 2539 h 2646"/>
              <a:gd name="T10" fmla="*/ 617 w 867"/>
              <a:gd name="T11" fmla="*/ 2592 h 2646"/>
              <a:gd name="T12" fmla="*/ 724 w 867"/>
              <a:gd name="T13" fmla="*/ 2627 h 2646"/>
              <a:gd name="T14" fmla="*/ 837 w 867"/>
              <a:gd name="T15" fmla="*/ 2644 h 2646"/>
              <a:gd name="T16" fmla="*/ 820 w 867"/>
              <a:gd name="T17" fmla="*/ 2643 h 2646"/>
              <a:gd name="T18" fmla="*/ 724 w 867"/>
              <a:gd name="T19" fmla="*/ 2621 h 2646"/>
              <a:gd name="T20" fmla="*/ 639 w 867"/>
              <a:gd name="T21" fmla="*/ 2583 h 2646"/>
              <a:gd name="T22" fmla="*/ 567 w 867"/>
              <a:gd name="T23" fmla="*/ 2527 h 2646"/>
              <a:gd name="T24" fmla="*/ 514 w 867"/>
              <a:gd name="T25" fmla="*/ 2457 h 2646"/>
              <a:gd name="T26" fmla="*/ 479 w 867"/>
              <a:gd name="T27" fmla="*/ 2380 h 2646"/>
              <a:gd name="T28" fmla="*/ 466 w 867"/>
              <a:gd name="T29" fmla="*/ 2298 h 2646"/>
              <a:gd name="T30" fmla="*/ 462 w 867"/>
              <a:gd name="T31" fmla="*/ 1583 h 2646"/>
              <a:gd name="T32" fmla="*/ 436 w 867"/>
              <a:gd name="T33" fmla="*/ 1510 h 2646"/>
              <a:gd name="T34" fmla="*/ 392 w 867"/>
              <a:gd name="T35" fmla="*/ 1444 h 2646"/>
              <a:gd name="T36" fmla="*/ 327 w 867"/>
              <a:gd name="T37" fmla="*/ 1388 h 2646"/>
              <a:gd name="T38" fmla="*/ 251 w 867"/>
              <a:gd name="T39" fmla="*/ 1349 h 2646"/>
              <a:gd name="T40" fmla="*/ 164 w 867"/>
              <a:gd name="T41" fmla="*/ 1328 h 2646"/>
              <a:gd name="T42" fmla="*/ 116 w 867"/>
              <a:gd name="T43" fmla="*/ 1322 h 2646"/>
              <a:gd name="T44" fmla="*/ 164 w 867"/>
              <a:gd name="T45" fmla="*/ 1318 h 2646"/>
              <a:gd name="T46" fmla="*/ 251 w 867"/>
              <a:gd name="T47" fmla="*/ 1297 h 2646"/>
              <a:gd name="T48" fmla="*/ 327 w 867"/>
              <a:gd name="T49" fmla="*/ 1257 h 2646"/>
              <a:gd name="T50" fmla="*/ 392 w 867"/>
              <a:gd name="T51" fmla="*/ 1203 h 2646"/>
              <a:gd name="T52" fmla="*/ 436 w 867"/>
              <a:gd name="T53" fmla="*/ 1137 h 2646"/>
              <a:gd name="T54" fmla="*/ 462 w 867"/>
              <a:gd name="T55" fmla="*/ 1063 h 2646"/>
              <a:gd name="T56" fmla="*/ 466 w 867"/>
              <a:gd name="T57" fmla="*/ 347 h 2646"/>
              <a:gd name="T58" fmla="*/ 479 w 867"/>
              <a:gd name="T59" fmla="*/ 266 h 2646"/>
              <a:gd name="T60" fmla="*/ 514 w 867"/>
              <a:gd name="T61" fmla="*/ 187 h 2646"/>
              <a:gd name="T62" fmla="*/ 567 w 867"/>
              <a:gd name="T63" fmla="*/ 120 h 2646"/>
              <a:gd name="T64" fmla="*/ 639 w 867"/>
              <a:gd name="T65" fmla="*/ 63 h 2646"/>
              <a:gd name="T66" fmla="*/ 724 w 867"/>
              <a:gd name="T67" fmla="*/ 25 h 2646"/>
              <a:gd name="T68" fmla="*/ 820 w 867"/>
              <a:gd name="T69" fmla="*/ 3 h 2646"/>
              <a:gd name="T70" fmla="*/ 837 w 867"/>
              <a:gd name="T71" fmla="*/ 2 h 2646"/>
              <a:gd name="T72" fmla="*/ 724 w 867"/>
              <a:gd name="T73" fmla="*/ 17 h 2646"/>
              <a:gd name="T74" fmla="*/ 617 w 867"/>
              <a:gd name="T75" fmla="*/ 54 h 2646"/>
              <a:gd name="T76" fmla="*/ 519 w 867"/>
              <a:gd name="T77" fmla="*/ 108 h 2646"/>
              <a:gd name="T78" fmla="*/ 435 w 867"/>
              <a:gd name="T79" fmla="*/ 176 h 2646"/>
              <a:gd name="T80" fmla="*/ 368 w 867"/>
              <a:gd name="T81" fmla="*/ 257 h 2646"/>
              <a:gd name="T82" fmla="*/ 323 w 867"/>
              <a:gd name="T83" fmla="*/ 350 h 2646"/>
              <a:gd name="T84" fmla="*/ 299 w 867"/>
              <a:gd name="T85" fmla="*/ 447 h 2646"/>
              <a:gd name="T86" fmla="*/ 294 w 867"/>
              <a:gd name="T87" fmla="*/ 1074 h 2646"/>
              <a:gd name="T88" fmla="*/ 282 w 867"/>
              <a:gd name="T89" fmla="*/ 1144 h 2646"/>
              <a:gd name="T90" fmla="*/ 248 w 867"/>
              <a:gd name="T91" fmla="*/ 1207 h 2646"/>
              <a:gd name="T92" fmla="*/ 195 w 867"/>
              <a:gd name="T93" fmla="*/ 1259 h 2646"/>
              <a:gd name="T94" fmla="*/ 126 w 867"/>
              <a:gd name="T95" fmla="*/ 1297 h 2646"/>
              <a:gd name="T96" fmla="*/ 45 w 867"/>
              <a:gd name="T97" fmla="*/ 1318 h 2646"/>
              <a:gd name="T98" fmla="*/ 0 w 867"/>
              <a:gd name="T99" fmla="*/ 1322 h 2646"/>
              <a:gd name="T100" fmla="*/ 82 w 867"/>
              <a:gd name="T101" fmla="*/ 1333 h 2646"/>
              <a:gd name="T102" fmla="*/ 158 w 867"/>
              <a:gd name="T103" fmla="*/ 1361 h 2646"/>
              <a:gd name="T104" fmla="*/ 220 w 867"/>
              <a:gd name="T105" fmla="*/ 1407 h 2646"/>
              <a:gd name="T106" fmla="*/ 267 w 867"/>
              <a:gd name="T107" fmla="*/ 1466 h 2646"/>
              <a:gd name="T108" fmla="*/ 291 w 867"/>
              <a:gd name="T109" fmla="*/ 1532 h 2646"/>
              <a:gd name="T110" fmla="*/ 294 w 867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7" h="2646">
                <a:moveTo>
                  <a:pt x="294" y="2149"/>
                </a:moveTo>
                <a:lnTo>
                  <a:pt x="299" y="2198"/>
                </a:lnTo>
                <a:lnTo>
                  <a:pt x="309" y="2247"/>
                </a:lnTo>
                <a:lnTo>
                  <a:pt x="323" y="2296"/>
                </a:lnTo>
                <a:lnTo>
                  <a:pt x="344" y="2342"/>
                </a:lnTo>
                <a:lnTo>
                  <a:pt x="368" y="2389"/>
                </a:lnTo>
                <a:lnTo>
                  <a:pt x="401" y="2432"/>
                </a:lnTo>
                <a:lnTo>
                  <a:pt x="435" y="2471"/>
                </a:lnTo>
                <a:lnTo>
                  <a:pt x="476" y="2506"/>
                </a:lnTo>
                <a:lnTo>
                  <a:pt x="519" y="2539"/>
                </a:lnTo>
                <a:lnTo>
                  <a:pt x="567" y="2567"/>
                </a:lnTo>
                <a:lnTo>
                  <a:pt x="617" y="2592"/>
                </a:lnTo>
                <a:lnTo>
                  <a:pt x="668" y="2613"/>
                </a:lnTo>
                <a:lnTo>
                  <a:pt x="724" y="2627"/>
                </a:lnTo>
                <a:lnTo>
                  <a:pt x="781" y="2639"/>
                </a:lnTo>
                <a:lnTo>
                  <a:pt x="837" y="2644"/>
                </a:lnTo>
                <a:lnTo>
                  <a:pt x="867" y="2646"/>
                </a:lnTo>
                <a:lnTo>
                  <a:pt x="820" y="2643"/>
                </a:lnTo>
                <a:lnTo>
                  <a:pt x="772" y="2635"/>
                </a:lnTo>
                <a:lnTo>
                  <a:pt x="724" y="2621"/>
                </a:lnTo>
                <a:lnTo>
                  <a:pt x="682" y="2604"/>
                </a:lnTo>
                <a:lnTo>
                  <a:pt x="639" y="2583"/>
                </a:lnTo>
                <a:lnTo>
                  <a:pt x="601" y="2556"/>
                </a:lnTo>
                <a:lnTo>
                  <a:pt x="567" y="2527"/>
                </a:lnTo>
                <a:lnTo>
                  <a:pt x="538" y="2494"/>
                </a:lnTo>
                <a:lnTo>
                  <a:pt x="514" y="2457"/>
                </a:lnTo>
                <a:lnTo>
                  <a:pt x="493" y="2419"/>
                </a:lnTo>
                <a:lnTo>
                  <a:pt x="479" y="2380"/>
                </a:lnTo>
                <a:lnTo>
                  <a:pt x="469" y="2340"/>
                </a:lnTo>
                <a:lnTo>
                  <a:pt x="466" y="2298"/>
                </a:lnTo>
                <a:lnTo>
                  <a:pt x="466" y="1622"/>
                </a:lnTo>
                <a:lnTo>
                  <a:pt x="462" y="1583"/>
                </a:lnTo>
                <a:lnTo>
                  <a:pt x="453" y="1545"/>
                </a:lnTo>
                <a:lnTo>
                  <a:pt x="436" y="1510"/>
                </a:lnTo>
                <a:lnTo>
                  <a:pt x="418" y="1475"/>
                </a:lnTo>
                <a:lnTo>
                  <a:pt x="392" y="1444"/>
                </a:lnTo>
                <a:lnTo>
                  <a:pt x="361" y="1415"/>
                </a:lnTo>
                <a:lnTo>
                  <a:pt x="327" y="1388"/>
                </a:lnTo>
                <a:lnTo>
                  <a:pt x="292" y="1366"/>
                </a:lnTo>
                <a:lnTo>
                  <a:pt x="251" y="1349"/>
                </a:lnTo>
                <a:lnTo>
                  <a:pt x="209" y="1336"/>
                </a:lnTo>
                <a:lnTo>
                  <a:pt x="164" y="1328"/>
                </a:lnTo>
                <a:lnTo>
                  <a:pt x="120" y="1324"/>
                </a:lnTo>
                <a:lnTo>
                  <a:pt x="116" y="1322"/>
                </a:lnTo>
                <a:lnTo>
                  <a:pt x="120" y="1322"/>
                </a:lnTo>
                <a:lnTo>
                  <a:pt x="164" y="1318"/>
                </a:lnTo>
                <a:lnTo>
                  <a:pt x="209" y="1311"/>
                </a:lnTo>
                <a:lnTo>
                  <a:pt x="251" y="1297"/>
                </a:lnTo>
                <a:lnTo>
                  <a:pt x="292" y="1279"/>
                </a:lnTo>
                <a:lnTo>
                  <a:pt x="327" y="1257"/>
                </a:lnTo>
                <a:lnTo>
                  <a:pt x="361" y="1232"/>
                </a:lnTo>
                <a:lnTo>
                  <a:pt x="392" y="1203"/>
                </a:lnTo>
                <a:lnTo>
                  <a:pt x="418" y="1171"/>
                </a:lnTo>
                <a:lnTo>
                  <a:pt x="436" y="1137"/>
                </a:lnTo>
                <a:lnTo>
                  <a:pt x="453" y="1100"/>
                </a:lnTo>
                <a:lnTo>
                  <a:pt x="462" y="1063"/>
                </a:lnTo>
                <a:lnTo>
                  <a:pt x="466" y="1023"/>
                </a:lnTo>
                <a:lnTo>
                  <a:pt x="466" y="347"/>
                </a:lnTo>
                <a:lnTo>
                  <a:pt x="469" y="307"/>
                </a:lnTo>
                <a:lnTo>
                  <a:pt x="479" y="266"/>
                </a:lnTo>
                <a:lnTo>
                  <a:pt x="493" y="225"/>
                </a:lnTo>
                <a:lnTo>
                  <a:pt x="514" y="187"/>
                </a:lnTo>
                <a:lnTo>
                  <a:pt x="538" y="153"/>
                </a:lnTo>
                <a:lnTo>
                  <a:pt x="567" y="120"/>
                </a:lnTo>
                <a:lnTo>
                  <a:pt x="601" y="90"/>
                </a:lnTo>
                <a:lnTo>
                  <a:pt x="639" y="63"/>
                </a:lnTo>
                <a:lnTo>
                  <a:pt x="682" y="42"/>
                </a:lnTo>
                <a:lnTo>
                  <a:pt x="724" y="25"/>
                </a:lnTo>
                <a:lnTo>
                  <a:pt x="772" y="11"/>
                </a:lnTo>
                <a:lnTo>
                  <a:pt x="820" y="3"/>
                </a:lnTo>
                <a:lnTo>
                  <a:pt x="867" y="0"/>
                </a:lnTo>
                <a:lnTo>
                  <a:pt x="837" y="2"/>
                </a:lnTo>
                <a:lnTo>
                  <a:pt x="781" y="8"/>
                </a:lnTo>
                <a:lnTo>
                  <a:pt x="724" y="17"/>
                </a:lnTo>
                <a:lnTo>
                  <a:pt x="668" y="33"/>
                </a:lnTo>
                <a:lnTo>
                  <a:pt x="617" y="54"/>
                </a:lnTo>
                <a:lnTo>
                  <a:pt x="567" y="79"/>
                </a:lnTo>
                <a:lnTo>
                  <a:pt x="519" y="108"/>
                </a:lnTo>
                <a:lnTo>
                  <a:pt x="476" y="140"/>
                </a:lnTo>
                <a:lnTo>
                  <a:pt x="435" y="176"/>
                </a:lnTo>
                <a:lnTo>
                  <a:pt x="401" y="215"/>
                </a:lnTo>
                <a:lnTo>
                  <a:pt x="368" y="257"/>
                </a:lnTo>
                <a:lnTo>
                  <a:pt x="344" y="302"/>
                </a:lnTo>
                <a:lnTo>
                  <a:pt x="323" y="350"/>
                </a:lnTo>
                <a:lnTo>
                  <a:pt x="309" y="399"/>
                </a:lnTo>
                <a:lnTo>
                  <a:pt x="299" y="447"/>
                </a:lnTo>
                <a:lnTo>
                  <a:pt x="294" y="497"/>
                </a:lnTo>
                <a:lnTo>
                  <a:pt x="294" y="1074"/>
                </a:lnTo>
                <a:lnTo>
                  <a:pt x="291" y="1109"/>
                </a:lnTo>
                <a:lnTo>
                  <a:pt x="282" y="1144"/>
                </a:lnTo>
                <a:lnTo>
                  <a:pt x="268" y="1175"/>
                </a:lnTo>
                <a:lnTo>
                  <a:pt x="248" y="1207"/>
                </a:lnTo>
                <a:lnTo>
                  <a:pt x="224" y="1232"/>
                </a:lnTo>
                <a:lnTo>
                  <a:pt x="195" y="1259"/>
                </a:lnTo>
                <a:lnTo>
                  <a:pt x="161" y="1279"/>
                </a:lnTo>
                <a:lnTo>
                  <a:pt x="126" y="1297"/>
                </a:lnTo>
                <a:lnTo>
                  <a:pt x="87" y="1311"/>
                </a:lnTo>
                <a:lnTo>
                  <a:pt x="45" y="1318"/>
                </a:lnTo>
                <a:lnTo>
                  <a:pt x="4" y="1322"/>
                </a:lnTo>
                <a:lnTo>
                  <a:pt x="0" y="1322"/>
                </a:lnTo>
                <a:lnTo>
                  <a:pt x="42" y="1325"/>
                </a:lnTo>
                <a:lnTo>
                  <a:pt x="82" y="1333"/>
                </a:lnTo>
                <a:lnTo>
                  <a:pt x="120" y="1345"/>
                </a:lnTo>
                <a:lnTo>
                  <a:pt x="158" y="1361"/>
                </a:lnTo>
                <a:lnTo>
                  <a:pt x="191" y="1383"/>
                </a:lnTo>
                <a:lnTo>
                  <a:pt x="220" y="1407"/>
                </a:lnTo>
                <a:lnTo>
                  <a:pt x="246" y="1434"/>
                </a:lnTo>
                <a:lnTo>
                  <a:pt x="267" y="1466"/>
                </a:lnTo>
                <a:lnTo>
                  <a:pt x="281" y="1498"/>
                </a:lnTo>
                <a:lnTo>
                  <a:pt x="291" y="1532"/>
                </a:lnTo>
                <a:lnTo>
                  <a:pt x="294" y="1566"/>
                </a:lnTo>
                <a:lnTo>
                  <a:pt x="294" y="1570"/>
                </a:lnTo>
                <a:lnTo>
                  <a:pt x="294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76200" y="4038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g. </a:t>
            </a:r>
            <a:r>
              <a:rPr lang="en-US" sz="2400">
                <a:latin typeface="Times New Roman" pitchFamily="18" charset="0"/>
              </a:rPr>
              <a:t>	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>
                <a:latin typeface="Times New Roman" pitchFamily="18" charset="0"/>
              </a:rPr>
              <a:t> 800	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>
                <a:latin typeface="Times New Roman" pitchFamily="18" charset="0"/>
              </a:rPr>
              <a:t> 800	</a:t>
            </a: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4648200" y="36385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= </a:t>
            </a:r>
          </a:p>
        </p:txBody>
      </p:sp>
      <p:grpSp>
        <p:nvGrpSpPr>
          <p:cNvPr id="191503" name="Group 15"/>
          <p:cNvGrpSpPr>
            <a:grpSpLocks/>
          </p:cNvGrpSpPr>
          <p:nvPr/>
        </p:nvGrpSpPr>
        <p:grpSpPr bwMode="auto">
          <a:xfrm>
            <a:off x="76200" y="4419600"/>
            <a:ext cx="8610600" cy="495300"/>
            <a:chOff x="0" y="3024"/>
            <a:chExt cx="5424" cy="312"/>
          </a:xfrm>
        </p:grpSpPr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528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44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>
              <a:off x="2256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360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8" name="Line 20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0" y="304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Bal.</a:t>
              </a:r>
              <a:r>
                <a:rPr lang="en-US" sz="2400">
                  <a:latin typeface="Times New Roman" pitchFamily="18" charset="0"/>
                </a:rPr>
                <a:t>	7,900	550	20,000	400	28,050</a:t>
              </a:r>
            </a:p>
          </p:txBody>
        </p:sp>
      </p:grp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8229600" y="39624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Supplies expense</a:t>
            </a:r>
          </a:p>
        </p:txBody>
      </p:sp>
      <p:sp>
        <p:nvSpPr>
          <p:cNvPr id="191511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2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1" grpId="0" autoUpdateAnimBg="0"/>
      <p:bldP spid="191510" grpId="0" autoUpdateAnimBg="0"/>
      <p:bldP spid="1915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914400" y="2932113"/>
            <a:ext cx="838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                                                            Accounts       Chris Clark,</a:t>
            </a:r>
          </a:p>
          <a:p>
            <a:pPr eaLnBrk="0" hangingPunct="0">
              <a:spcBef>
                <a:spcPct val="5000"/>
              </a:spcBef>
            </a:pPr>
            <a:r>
              <a:rPr lang="en-US" sz="2400">
                <a:solidFill>
                  <a:srgbClr val="000094"/>
                </a:solidFill>
                <a:latin typeface="Times New Roman" pitchFamily="18" charset="0"/>
              </a:rPr>
              <a:t>Cash   +   Supplies   +  Land                Payable           Capital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2954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Assets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0" y="446088"/>
            <a:ext cx="6172200" cy="1563687"/>
          </a:xfrm>
          <a:prstGeom prst="rect">
            <a:avLst/>
          </a:prstGeom>
          <a:solidFill>
            <a:srgbClr val="015C8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h.  At the end of the month, Chris withdrew $2,000 in cash from the business for personal use.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5257800" y="211772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                     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Owner’s</a:t>
            </a:r>
            <a:endParaRPr lang="en-US" sz="2400" b="1" u="sng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Liabilities  +     Equity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990600" y="2971800"/>
            <a:ext cx="3505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5486400" y="29718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152400" y="365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43434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Bal.</a:t>
            </a:r>
            <a:r>
              <a:rPr lang="en-US" sz="2400">
                <a:latin typeface="Times New Roman" pitchFamily="18" charset="0"/>
              </a:rPr>
              <a:t>	7,900	550	20,000	400	28,050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152400" y="4038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0" algn="r"/>
                <a:tab pos="2857500" algn="r"/>
                <a:tab pos="6343650" algn="r"/>
                <a:tab pos="80010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h. 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>
                <a:latin typeface="Times New Roman" pitchFamily="18" charset="0"/>
              </a:rPr>
              <a:t>2,000		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>
                <a:latin typeface="Times New Roman" pitchFamily="18" charset="0"/>
              </a:rPr>
              <a:t>2,000	</a:t>
            </a:r>
          </a:p>
        </p:txBody>
      </p:sp>
      <p:grpSp>
        <p:nvGrpSpPr>
          <p:cNvPr id="192523" name="Group 11"/>
          <p:cNvGrpSpPr>
            <a:grpSpLocks/>
          </p:cNvGrpSpPr>
          <p:nvPr/>
        </p:nvGrpSpPr>
        <p:grpSpPr bwMode="auto">
          <a:xfrm>
            <a:off x="152400" y="4419600"/>
            <a:ext cx="8610600" cy="495300"/>
            <a:chOff x="0" y="3024"/>
            <a:chExt cx="5424" cy="312"/>
          </a:xfrm>
        </p:grpSpPr>
        <p:sp>
          <p:nvSpPr>
            <p:cNvPr id="192524" name="Line 12"/>
            <p:cNvSpPr>
              <a:spLocks noChangeShapeType="1"/>
            </p:cNvSpPr>
            <p:nvPr/>
          </p:nvSpPr>
          <p:spPr bwMode="auto">
            <a:xfrm>
              <a:off x="528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5" name="Line 13"/>
            <p:cNvSpPr>
              <a:spLocks noChangeShapeType="1"/>
            </p:cNvSpPr>
            <p:nvPr/>
          </p:nvSpPr>
          <p:spPr bwMode="auto">
            <a:xfrm>
              <a:off x="144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6" name="Line 14"/>
            <p:cNvSpPr>
              <a:spLocks noChangeShapeType="1"/>
            </p:cNvSpPr>
            <p:nvPr/>
          </p:nvSpPr>
          <p:spPr bwMode="auto">
            <a:xfrm>
              <a:off x="2256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7" name="Line 15"/>
            <p:cNvSpPr>
              <a:spLocks noChangeShapeType="1"/>
            </p:cNvSpPr>
            <p:nvPr/>
          </p:nvSpPr>
          <p:spPr bwMode="auto">
            <a:xfrm>
              <a:off x="3600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8" name="Line 16"/>
            <p:cNvSpPr>
              <a:spLocks noChangeShapeType="1"/>
            </p:cNvSpPr>
            <p:nvPr/>
          </p:nvSpPr>
          <p:spPr bwMode="auto">
            <a:xfrm>
              <a:off x="4560" y="302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9" name="Text Box 17"/>
            <p:cNvSpPr txBox="1">
              <a:spLocks noChangeArrowheads="1"/>
            </p:cNvSpPr>
            <p:nvPr/>
          </p:nvSpPr>
          <p:spPr bwMode="auto">
            <a:xfrm>
              <a:off x="0" y="304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28750" algn="r"/>
                  <a:tab pos="2857500" algn="r"/>
                  <a:tab pos="4343400" algn="r"/>
                  <a:tab pos="6343650" algn="r"/>
                  <a:tab pos="80010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Bal.</a:t>
              </a:r>
              <a:r>
                <a:rPr lang="en-US" sz="2400">
                  <a:latin typeface="Times New Roman" pitchFamily="18" charset="0"/>
                </a:rPr>
                <a:t>	5,900	550	20,000	400	26,050</a:t>
              </a:r>
            </a:p>
          </p:txBody>
        </p:sp>
      </p:grpSp>
      <p:sp>
        <p:nvSpPr>
          <p:cNvPr id="192530" name="Text Box 18"/>
          <p:cNvSpPr txBox="1">
            <a:spLocks noChangeArrowheads="1"/>
          </p:cNvSpPr>
          <p:nvPr/>
        </p:nvSpPr>
        <p:spPr bwMode="auto">
          <a:xfrm>
            <a:off x="8305800" y="3962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With-drawal</a:t>
            </a:r>
          </a:p>
        </p:txBody>
      </p:sp>
      <p:sp>
        <p:nvSpPr>
          <p:cNvPr id="192531" name="Text Box 19"/>
          <p:cNvSpPr txBox="1">
            <a:spLocks noChangeArrowheads="1"/>
          </p:cNvSpPr>
          <p:nvPr/>
        </p:nvSpPr>
        <p:spPr bwMode="auto">
          <a:xfrm>
            <a:off x="46863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= </a:t>
            </a:r>
          </a:p>
        </p:txBody>
      </p:sp>
      <p:pic>
        <p:nvPicPr>
          <p:cNvPr id="192532" name="Picture 20" descr="TEXT0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609850"/>
            <a:ext cx="482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33" name="Freeform 21"/>
          <p:cNvSpPr>
            <a:spLocks/>
          </p:cNvSpPr>
          <p:nvPr/>
        </p:nvSpPr>
        <p:spPr bwMode="auto">
          <a:xfrm flipH="1">
            <a:off x="4457700" y="2667000"/>
            <a:ext cx="458788" cy="2438400"/>
          </a:xfrm>
          <a:custGeom>
            <a:avLst/>
            <a:gdLst>
              <a:gd name="T0" fmla="*/ 299 w 867"/>
              <a:gd name="T1" fmla="*/ 2198 h 2646"/>
              <a:gd name="T2" fmla="*/ 323 w 867"/>
              <a:gd name="T3" fmla="*/ 2296 h 2646"/>
              <a:gd name="T4" fmla="*/ 368 w 867"/>
              <a:gd name="T5" fmla="*/ 2389 h 2646"/>
              <a:gd name="T6" fmla="*/ 435 w 867"/>
              <a:gd name="T7" fmla="*/ 2471 h 2646"/>
              <a:gd name="T8" fmla="*/ 519 w 867"/>
              <a:gd name="T9" fmla="*/ 2539 h 2646"/>
              <a:gd name="T10" fmla="*/ 617 w 867"/>
              <a:gd name="T11" fmla="*/ 2592 h 2646"/>
              <a:gd name="T12" fmla="*/ 724 w 867"/>
              <a:gd name="T13" fmla="*/ 2627 h 2646"/>
              <a:gd name="T14" fmla="*/ 837 w 867"/>
              <a:gd name="T15" fmla="*/ 2644 h 2646"/>
              <a:gd name="T16" fmla="*/ 820 w 867"/>
              <a:gd name="T17" fmla="*/ 2643 h 2646"/>
              <a:gd name="T18" fmla="*/ 724 w 867"/>
              <a:gd name="T19" fmla="*/ 2621 h 2646"/>
              <a:gd name="T20" fmla="*/ 639 w 867"/>
              <a:gd name="T21" fmla="*/ 2583 h 2646"/>
              <a:gd name="T22" fmla="*/ 567 w 867"/>
              <a:gd name="T23" fmla="*/ 2527 h 2646"/>
              <a:gd name="T24" fmla="*/ 514 w 867"/>
              <a:gd name="T25" fmla="*/ 2457 h 2646"/>
              <a:gd name="T26" fmla="*/ 479 w 867"/>
              <a:gd name="T27" fmla="*/ 2380 h 2646"/>
              <a:gd name="T28" fmla="*/ 466 w 867"/>
              <a:gd name="T29" fmla="*/ 2298 h 2646"/>
              <a:gd name="T30" fmla="*/ 462 w 867"/>
              <a:gd name="T31" fmla="*/ 1583 h 2646"/>
              <a:gd name="T32" fmla="*/ 436 w 867"/>
              <a:gd name="T33" fmla="*/ 1510 h 2646"/>
              <a:gd name="T34" fmla="*/ 392 w 867"/>
              <a:gd name="T35" fmla="*/ 1444 h 2646"/>
              <a:gd name="T36" fmla="*/ 327 w 867"/>
              <a:gd name="T37" fmla="*/ 1388 h 2646"/>
              <a:gd name="T38" fmla="*/ 251 w 867"/>
              <a:gd name="T39" fmla="*/ 1349 h 2646"/>
              <a:gd name="T40" fmla="*/ 164 w 867"/>
              <a:gd name="T41" fmla="*/ 1328 h 2646"/>
              <a:gd name="T42" fmla="*/ 116 w 867"/>
              <a:gd name="T43" fmla="*/ 1322 h 2646"/>
              <a:gd name="T44" fmla="*/ 164 w 867"/>
              <a:gd name="T45" fmla="*/ 1318 h 2646"/>
              <a:gd name="T46" fmla="*/ 251 w 867"/>
              <a:gd name="T47" fmla="*/ 1297 h 2646"/>
              <a:gd name="T48" fmla="*/ 327 w 867"/>
              <a:gd name="T49" fmla="*/ 1257 h 2646"/>
              <a:gd name="T50" fmla="*/ 392 w 867"/>
              <a:gd name="T51" fmla="*/ 1203 h 2646"/>
              <a:gd name="T52" fmla="*/ 436 w 867"/>
              <a:gd name="T53" fmla="*/ 1137 h 2646"/>
              <a:gd name="T54" fmla="*/ 462 w 867"/>
              <a:gd name="T55" fmla="*/ 1063 h 2646"/>
              <a:gd name="T56" fmla="*/ 466 w 867"/>
              <a:gd name="T57" fmla="*/ 347 h 2646"/>
              <a:gd name="T58" fmla="*/ 479 w 867"/>
              <a:gd name="T59" fmla="*/ 266 h 2646"/>
              <a:gd name="T60" fmla="*/ 514 w 867"/>
              <a:gd name="T61" fmla="*/ 187 h 2646"/>
              <a:gd name="T62" fmla="*/ 567 w 867"/>
              <a:gd name="T63" fmla="*/ 120 h 2646"/>
              <a:gd name="T64" fmla="*/ 639 w 867"/>
              <a:gd name="T65" fmla="*/ 63 h 2646"/>
              <a:gd name="T66" fmla="*/ 724 w 867"/>
              <a:gd name="T67" fmla="*/ 25 h 2646"/>
              <a:gd name="T68" fmla="*/ 820 w 867"/>
              <a:gd name="T69" fmla="*/ 3 h 2646"/>
              <a:gd name="T70" fmla="*/ 837 w 867"/>
              <a:gd name="T71" fmla="*/ 2 h 2646"/>
              <a:gd name="T72" fmla="*/ 724 w 867"/>
              <a:gd name="T73" fmla="*/ 17 h 2646"/>
              <a:gd name="T74" fmla="*/ 617 w 867"/>
              <a:gd name="T75" fmla="*/ 54 h 2646"/>
              <a:gd name="T76" fmla="*/ 519 w 867"/>
              <a:gd name="T77" fmla="*/ 108 h 2646"/>
              <a:gd name="T78" fmla="*/ 435 w 867"/>
              <a:gd name="T79" fmla="*/ 176 h 2646"/>
              <a:gd name="T80" fmla="*/ 368 w 867"/>
              <a:gd name="T81" fmla="*/ 257 h 2646"/>
              <a:gd name="T82" fmla="*/ 323 w 867"/>
              <a:gd name="T83" fmla="*/ 350 h 2646"/>
              <a:gd name="T84" fmla="*/ 299 w 867"/>
              <a:gd name="T85" fmla="*/ 447 h 2646"/>
              <a:gd name="T86" fmla="*/ 294 w 867"/>
              <a:gd name="T87" fmla="*/ 1074 h 2646"/>
              <a:gd name="T88" fmla="*/ 282 w 867"/>
              <a:gd name="T89" fmla="*/ 1144 h 2646"/>
              <a:gd name="T90" fmla="*/ 248 w 867"/>
              <a:gd name="T91" fmla="*/ 1207 h 2646"/>
              <a:gd name="T92" fmla="*/ 195 w 867"/>
              <a:gd name="T93" fmla="*/ 1259 h 2646"/>
              <a:gd name="T94" fmla="*/ 126 w 867"/>
              <a:gd name="T95" fmla="*/ 1297 h 2646"/>
              <a:gd name="T96" fmla="*/ 45 w 867"/>
              <a:gd name="T97" fmla="*/ 1318 h 2646"/>
              <a:gd name="T98" fmla="*/ 0 w 867"/>
              <a:gd name="T99" fmla="*/ 1322 h 2646"/>
              <a:gd name="T100" fmla="*/ 82 w 867"/>
              <a:gd name="T101" fmla="*/ 1333 h 2646"/>
              <a:gd name="T102" fmla="*/ 158 w 867"/>
              <a:gd name="T103" fmla="*/ 1361 h 2646"/>
              <a:gd name="T104" fmla="*/ 220 w 867"/>
              <a:gd name="T105" fmla="*/ 1407 h 2646"/>
              <a:gd name="T106" fmla="*/ 267 w 867"/>
              <a:gd name="T107" fmla="*/ 1466 h 2646"/>
              <a:gd name="T108" fmla="*/ 291 w 867"/>
              <a:gd name="T109" fmla="*/ 1532 h 2646"/>
              <a:gd name="T110" fmla="*/ 294 w 867"/>
              <a:gd name="T111" fmla="*/ 1570 h 2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7" h="2646">
                <a:moveTo>
                  <a:pt x="294" y="2149"/>
                </a:moveTo>
                <a:lnTo>
                  <a:pt x="299" y="2198"/>
                </a:lnTo>
                <a:lnTo>
                  <a:pt x="309" y="2247"/>
                </a:lnTo>
                <a:lnTo>
                  <a:pt x="323" y="2296"/>
                </a:lnTo>
                <a:lnTo>
                  <a:pt x="344" y="2342"/>
                </a:lnTo>
                <a:lnTo>
                  <a:pt x="368" y="2389"/>
                </a:lnTo>
                <a:lnTo>
                  <a:pt x="401" y="2432"/>
                </a:lnTo>
                <a:lnTo>
                  <a:pt x="435" y="2471"/>
                </a:lnTo>
                <a:lnTo>
                  <a:pt x="476" y="2506"/>
                </a:lnTo>
                <a:lnTo>
                  <a:pt x="519" y="2539"/>
                </a:lnTo>
                <a:lnTo>
                  <a:pt x="567" y="2567"/>
                </a:lnTo>
                <a:lnTo>
                  <a:pt x="617" y="2592"/>
                </a:lnTo>
                <a:lnTo>
                  <a:pt x="668" y="2613"/>
                </a:lnTo>
                <a:lnTo>
                  <a:pt x="724" y="2627"/>
                </a:lnTo>
                <a:lnTo>
                  <a:pt x="781" y="2639"/>
                </a:lnTo>
                <a:lnTo>
                  <a:pt x="837" y="2644"/>
                </a:lnTo>
                <a:lnTo>
                  <a:pt x="867" y="2646"/>
                </a:lnTo>
                <a:lnTo>
                  <a:pt x="820" y="2643"/>
                </a:lnTo>
                <a:lnTo>
                  <a:pt x="772" y="2635"/>
                </a:lnTo>
                <a:lnTo>
                  <a:pt x="724" y="2621"/>
                </a:lnTo>
                <a:lnTo>
                  <a:pt x="682" y="2604"/>
                </a:lnTo>
                <a:lnTo>
                  <a:pt x="639" y="2583"/>
                </a:lnTo>
                <a:lnTo>
                  <a:pt x="601" y="2556"/>
                </a:lnTo>
                <a:lnTo>
                  <a:pt x="567" y="2527"/>
                </a:lnTo>
                <a:lnTo>
                  <a:pt x="538" y="2494"/>
                </a:lnTo>
                <a:lnTo>
                  <a:pt x="514" y="2457"/>
                </a:lnTo>
                <a:lnTo>
                  <a:pt x="493" y="2419"/>
                </a:lnTo>
                <a:lnTo>
                  <a:pt x="479" y="2380"/>
                </a:lnTo>
                <a:lnTo>
                  <a:pt x="469" y="2340"/>
                </a:lnTo>
                <a:lnTo>
                  <a:pt x="466" y="2298"/>
                </a:lnTo>
                <a:lnTo>
                  <a:pt x="466" y="1622"/>
                </a:lnTo>
                <a:lnTo>
                  <a:pt x="462" y="1583"/>
                </a:lnTo>
                <a:lnTo>
                  <a:pt x="453" y="1545"/>
                </a:lnTo>
                <a:lnTo>
                  <a:pt x="436" y="1510"/>
                </a:lnTo>
                <a:lnTo>
                  <a:pt x="418" y="1475"/>
                </a:lnTo>
                <a:lnTo>
                  <a:pt x="392" y="1444"/>
                </a:lnTo>
                <a:lnTo>
                  <a:pt x="361" y="1415"/>
                </a:lnTo>
                <a:lnTo>
                  <a:pt x="327" y="1388"/>
                </a:lnTo>
                <a:lnTo>
                  <a:pt x="292" y="1366"/>
                </a:lnTo>
                <a:lnTo>
                  <a:pt x="251" y="1349"/>
                </a:lnTo>
                <a:lnTo>
                  <a:pt x="209" y="1336"/>
                </a:lnTo>
                <a:lnTo>
                  <a:pt x="164" y="1328"/>
                </a:lnTo>
                <a:lnTo>
                  <a:pt x="120" y="1324"/>
                </a:lnTo>
                <a:lnTo>
                  <a:pt x="116" y="1322"/>
                </a:lnTo>
                <a:lnTo>
                  <a:pt x="120" y="1322"/>
                </a:lnTo>
                <a:lnTo>
                  <a:pt x="164" y="1318"/>
                </a:lnTo>
                <a:lnTo>
                  <a:pt x="209" y="1311"/>
                </a:lnTo>
                <a:lnTo>
                  <a:pt x="251" y="1297"/>
                </a:lnTo>
                <a:lnTo>
                  <a:pt x="292" y="1279"/>
                </a:lnTo>
                <a:lnTo>
                  <a:pt x="327" y="1257"/>
                </a:lnTo>
                <a:lnTo>
                  <a:pt x="361" y="1232"/>
                </a:lnTo>
                <a:lnTo>
                  <a:pt x="392" y="1203"/>
                </a:lnTo>
                <a:lnTo>
                  <a:pt x="418" y="1171"/>
                </a:lnTo>
                <a:lnTo>
                  <a:pt x="436" y="1137"/>
                </a:lnTo>
                <a:lnTo>
                  <a:pt x="453" y="1100"/>
                </a:lnTo>
                <a:lnTo>
                  <a:pt x="462" y="1063"/>
                </a:lnTo>
                <a:lnTo>
                  <a:pt x="466" y="1023"/>
                </a:lnTo>
                <a:lnTo>
                  <a:pt x="466" y="347"/>
                </a:lnTo>
                <a:lnTo>
                  <a:pt x="469" y="307"/>
                </a:lnTo>
                <a:lnTo>
                  <a:pt x="479" y="266"/>
                </a:lnTo>
                <a:lnTo>
                  <a:pt x="493" y="225"/>
                </a:lnTo>
                <a:lnTo>
                  <a:pt x="514" y="187"/>
                </a:lnTo>
                <a:lnTo>
                  <a:pt x="538" y="153"/>
                </a:lnTo>
                <a:lnTo>
                  <a:pt x="567" y="120"/>
                </a:lnTo>
                <a:lnTo>
                  <a:pt x="601" y="90"/>
                </a:lnTo>
                <a:lnTo>
                  <a:pt x="639" y="63"/>
                </a:lnTo>
                <a:lnTo>
                  <a:pt x="682" y="42"/>
                </a:lnTo>
                <a:lnTo>
                  <a:pt x="724" y="25"/>
                </a:lnTo>
                <a:lnTo>
                  <a:pt x="772" y="11"/>
                </a:lnTo>
                <a:lnTo>
                  <a:pt x="820" y="3"/>
                </a:lnTo>
                <a:lnTo>
                  <a:pt x="867" y="0"/>
                </a:lnTo>
                <a:lnTo>
                  <a:pt x="837" y="2"/>
                </a:lnTo>
                <a:lnTo>
                  <a:pt x="781" y="8"/>
                </a:lnTo>
                <a:lnTo>
                  <a:pt x="724" y="17"/>
                </a:lnTo>
                <a:lnTo>
                  <a:pt x="668" y="33"/>
                </a:lnTo>
                <a:lnTo>
                  <a:pt x="617" y="54"/>
                </a:lnTo>
                <a:lnTo>
                  <a:pt x="567" y="79"/>
                </a:lnTo>
                <a:lnTo>
                  <a:pt x="519" y="108"/>
                </a:lnTo>
                <a:lnTo>
                  <a:pt x="476" y="140"/>
                </a:lnTo>
                <a:lnTo>
                  <a:pt x="435" y="176"/>
                </a:lnTo>
                <a:lnTo>
                  <a:pt x="401" y="215"/>
                </a:lnTo>
                <a:lnTo>
                  <a:pt x="368" y="257"/>
                </a:lnTo>
                <a:lnTo>
                  <a:pt x="344" y="302"/>
                </a:lnTo>
                <a:lnTo>
                  <a:pt x="323" y="350"/>
                </a:lnTo>
                <a:lnTo>
                  <a:pt x="309" y="399"/>
                </a:lnTo>
                <a:lnTo>
                  <a:pt x="299" y="447"/>
                </a:lnTo>
                <a:lnTo>
                  <a:pt x="294" y="497"/>
                </a:lnTo>
                <a:lnTo>
                  <a:pt x="294" y="1074"/>
                </a:lnTo>
                <a:lnTo>
                  <a:pt x="291" y="1109"/>
                </a:lnTo>
                <a:lnTo>
                  <a:pt x="282" y="1144"/>
                </a:lnTo>
                <a:lnTo>
                  <a:pt x="268" y="1175"/>
                </a:lnTo>
                <a:lnTo>
                  <a:pt x="248" y="1207"/>
                </a:lnTo>
                <a:lnTo>
                  <a:pt x="224" y="1232"/>
                </a:lnTo>
                <a:lnTo>
                  <a:pt x="195" y="1259"/>
                </a:lnTo>
                <a:lnTo>
                  <a:pt x="161" y="1279"/>
                </a:lnTo>
                <a:lnTo>
                  <a:pt x="126" y="1297"/>
                </a:lnTo>
                <a:lnTo>
                  <a:pt x="87" y="1311"/>
                </a:lnTo>
                <a:lnTo>
                  <a:pt x="45" y="1318"/>
                </a:lnTo>
                <a:lnTo>
                  <a:pt x="4" y="1322"/>
                </a:lnTo>
                <a:lnTo>
                  <a:pt x="0" y="1322"/>
                </a:lnTo>
                <a:lnTo>
                  <a:pt x="42" y="1325"/>
                </a:lnTo>
                <a:lnTo>
                  <a:pt x="82" y="1333"/>
                </a:lnTo>
                <a:lnTo>
                  <a:pt x="120" y="1345"/>
                </a:lnTo>
                <a:lnTo>
                  <a:pt x="158" y="1361"/>
                </a:lnTo>
                <a:lnTo>
                  <a:pt x="191" y="1383"/>
                </a:lnTo>
                <a:lnTo>
                  <a:pt x="220" y="1407"/>
                </a:lnTo>
                <a:lnTo>
                  <a:pt x="246" y="1434"/>
                </a:lnTo>
                <a:lnTo>
                  <a:pt x="267" y="1466"/>
                </a:lnTo>
                <a:lnTo>
                  <a:pt x="281" y="1498"/>
                </a:lnTo>
                <a:lnTo>
                  <a:pt x="291" y="1532"/>
                </a:lnTo>
                <a:lnTo>
                  <a:pt x="294" y="1566"/>
                </a:lnTo>
                <a:lnTo>
                  <a:pt x="294" y="1570"/>
                </a:lnTo>
                <a:lnTo>
                  <a:pt x="294" y="2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4" name="Text Box 22"/>
          <p:cNvSpPr txBox="1">
            <a:spLocks noChangeArrowheads="1"/>
          </p:cNvSpPr>
          <p:nvPr/>
        </p:nvSpPr>
        <p:spPr bwMode="auto">
          <a:xfrm>
            <a:off x="4724400" y="36385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= </a:t>
            </a:r>
          </a:p>
        </p:txBody>
      </p:sp>
      <p:sp>
        <p:nvSpPr>
          <p:cNvPr id="192535" name="AutoShape 2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93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2" grpId="0" autoUpdateAnimBg="0"/>
      <p:bldP spid="192530" grpId="0" autoUpdateAnimBg="0"/>
      <p:bldP spid="1925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AutoShape 3"/>
          <p:cNvSpPr>
            <a:spLocks noChangeArrowheads="1"/>
          </p:cNvSpPr>
          <p:nvPr/>
        </p:nvSpPr>
        <p:spPr bwMode="auto">
          <a:xfrm flipH="1">
            <a:off x="3124200" y="1752600"/>
            <a:ext cx="2971800" cy="1219200"/>
          </a:xfrm>
          <a:prstGeom prst="wedgeRoundRectCallout">
            <a:avLst>
              <a:gd name="adj1" fmla="val -47917"/>
              <a:gd name="adj2" fmla="val 6965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Like right now.</a:t>
            </a:r>
          </a:p>
        </p:txBody>
      </p:sp>
      <p:sp>
        <p:nvSpPr>
          <p:cNvPr id="154628" name="AutoShape 4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lighting bolt in the lower right-hand corner of the screen.  You can point and click anywhere on the screen.</a:t>
            </a:r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154630" name="Freeform 6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1" name="Freeform 7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2" name="Freeform 8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Freeform 9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4" name="Freeform 10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5" name="Freeform 11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6" name="Freeform 12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7" name="Freeform 13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8" name="Freeform 14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9" name="Freeform 15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Freeform 16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1" name="Freeform 17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2" name="Freeform 18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Freeform 19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Freeform 20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5" name="Freeform 21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6" name="Freeform 22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7" name="Freeform 23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24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Freeform 25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Freeform 26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1" name="Freeform 27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2" name="Freeform 28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3" name="Freeform 29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4" name="Freeform 30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5" name="Freeform 31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6" name="Freeform 32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7" name="Freeform 33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8" name="Freeform 34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9" name="Freeform 35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0" name="Freeform 36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1" name="Freeform 37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2" name="Freeform 38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3" name="Freeform 39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4" name="Freeform 40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5" name="Freeform 41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6" name="Freeform 42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7" name="Freeform 43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8" name="Freeform 44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9" name="Freeform 45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0" name="Freeform 46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1" name="Freeform 47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2" name="Freeform 48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3" name="Freeform 49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4" name="Freeform 50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5" name="Freeform 51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6" name="Freeform 52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7" name="Freeform 53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8" name="Freeform 54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9" name="Freeform 55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0" name="Freeform 56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1" name="Freeform 57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2" name="Freeform 58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3" name="Freeform 59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4" name="Freeform 60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5" name="Freeform 61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6" name="Freeform 62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7" name="Freeform 63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8" name="Freeform 64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9" name="Freeform 65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0" name="Freeform 66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1" name="Freeform 67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2" name="Freeform 68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3" name="Freeform 69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4" name="Freeform 70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5" name="Freeform 71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6" name="Freeform 72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7" name="Freeform 73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8" name="Freeform 74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9" name="Freeform 75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0" name="Freeform 76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1" name="Freeform 77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2" name="Freeform 78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3" name="Freeform 79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4" name="Freeform 80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5" name="Freeform 81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6" name="Freeform 82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7" name="Freeform 83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8" name="Freeform 84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9" name="Freeform 85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0" name="Freeform 86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1" name="Freeform 87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2" name="Freeform 88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3" name="Freeform 89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4" name="Freeform 90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5" name="Freeform 91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6" name="Freeform 92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7" name="Freeform 93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8" name="Freeform 94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9" name="Freeform 95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0" name="Freeform 96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1" name="Freeform 97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2" name="Freeform 98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3" name="Freeform 99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4" name="Freeform 100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5" name="Freeform 101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6" name="Freeform 102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7" name="Freeform 103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8" name="Freeform 104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9" name="Freeform 105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0" name="Freeform 106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1" name="Freeform 107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2" name="Freeform 108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3" name="Freeform 109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4" name="Freeform 110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5" name="AutoShape 111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6" name="Freeform 112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54739" name="AutoShape 11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41" name="Rectangle 117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40" name="AutoShape 116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566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animBg="1" autoUpdateAnimBg="0"/>
      <p:bldP spid="154628" grpId="0" animBg="1" autoUpdateAnimBg="0"/>
      <p:bldP spid="1547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1377950" y="1752600"/>
            <a:ext cx="3035300" cy="3657600"/>
            <a:chOff x="868" y="1104"/>
            <a:chExt cx="1912" cy="2304"/>
          </a:xfrm>
        </p:grpSpPr>
        <p:sp>
          <p:nvSpPr>
            <p:cNvPr id="193539" name="Rectangle 3"/>
            <p:cNvSpPr>
              <a:spLocks noChangeArrowheads="1"/>
            </p:cNvSpPr>
            <p:nvPr/>
          </p:nvSpPr>
          <p:spPr bwMode="auto">
            <a:xfrm>
              <a:off x="868" y="1955"/>
              <a:ext cx="1912" cy="1453"/>
            </a:xfrm>
            <a:prstGeom prst="rect">
              <a:avLst/>
            </a:prstGeom>
            <a:solidFill>
              <a:srgbClr val="004E4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0" name="Rectangle 4"/>
            <p:cNvSpPr>
              <a:spLocks noChangeArrowheads="1"/>
            </p:cNvSpPr>
            <p:nvPr/>
          </p:nvSpPr>
          <p:spPr bwMode="auto">
            <a:xfrm>
              <a:off x="977" y="2784"/>
              <a:ext cx="1664" cy="432"/>
            </a:xfrm>
            <a:prstGeom prst="rect">
              <a:avLst/>
            </a:prstGeom>
            <a:solidFill>
              <a:srgbClr val="C0FEF9"/>
            </a:solidFill>
            <a:ln w="25400">
              <a:solidFill>
                <a:srgbClr val="00968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Rectangle 5"/>
            <p:cNvSpPr>
              <a:spLocks noChangeArrowheads="1"/>
            </p:cNvSpPr>
            <p:nvPr/>
          </p:nvSpPr>
          <p:spPr bwMode="auto">
            <a:xfrm>
              <a:off x="977" y="2150"/>
              <a:ext cx="1664" cy="634"/>
            </a:xfrm>
            <a:prstGeom prst="rect">
              <a:avLst/>
            </a:prstGeom>
            <a:solidFill>
              <a:srgbClr val="C0FEF9"/>
            </a:solidFill>
            <a:ln w="25400">
              <a:solidFill>
                <a:srgbClr val="00968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Rectangle 6"/>
            <p:cNvSpPr>
              <a:spLocks noChangeArrowheads="1"/>
            </p:cNvSpPr>
            <p:nvPr/>
          </p:nvSpPr>
          <p:spPr bwMode="auto">
            <a:xfrm>
              <a:off x="975" y="2236"/>
              <a:ext cx="1654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35000"/>
                </a:spcBef>
                <a:tabLst>
                  <a:tab pos="4800600" algn="dec"/>
                  <a:tab pos="5715000" algn="dec"/>
                </a:tabLst>
              </a:pPr>
              <a:r>
                <a:rPr lang="en-US" sz="2400" b="1">
                  <a:solidFill>
                    <a:srgbClr val="003530"/>
                  </a:solidFill>
                  <a:latin typeface="Times New Roman" pitchFamily="18" charset="0"/>
                </a:rPr>
                <a:t>Owner’s withdrawals</a:t>
              </a:r>
            </a:p>
            <a:p>
              <a:pPr algn="ctr" eaLnBrk="0" hangingPunct="0">
                <a:spcBef>
                  <a:spcPct val="35000"/>
                </a:spcBef>
                <a:tabLst>
                  <a:tab pos="4800600" algn="dec"/>
                  <a:tab pos="5715000" algn="dec"/>
                </a:tabLst>
              </a:pPr>
              <a:r>
                <a:rPr lang="en-US" sz="2400" b="1">
                  <a:solidFill>
                    <a:srgbClr val="003530"/>
                  </a:solidFill>
                  <a:latin typeface="Times New Roman" pitchFamily="18" charset="0"/>
                </a:rPr>
                <a:t>Expenses</a:t>
              </a:r>
            </a:p>
          </p:txBody>
        </p:sp>
        <p:sp>
          <p:nvSpPr>
            <p:cNvPr id="193543" name="AutoShape 7"/>
            <p:cNvSpPr>
              <a:spLocks noChangeArrowheads="1"/>
            </p:cNvSpPr>
            <p:nvPr/>
          </p:nvSpPr>
          <p:spPr bwMode="auto">
            <a:xfrm rot="16200000" flipH="1">
              <a:off x="1320" y="1372"/>
              <a:ext cx="1056" cy="520"/>
            </a:xfrm>
            <a:prstGeom prst="rightArrow">
              <a:avLst>
                <a:gd name="adj1" fmla="val 50000"/>
                <a:gd name="adj2" fmla="val 49368"/>
              </a:avLst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4" name="Rectangle 8"/>
            <p:cNvSpPr>
              <a:spLocks noChangeArrowheads="1"/>
            </p:cNvSpPr>
            <p:nvPr/>
          </p:nvSpPr>
          <p:spPr bwMode="auto">
            <a:xfrm>
              <a:off x="1087" y="1367"/>
              <a:ext cx="1626" cy="361"/>
            </a:xfrm>
            <a:prstGeom prst="rect">
              <a:avLst/>
            </a:prstGeom>
            <a:solidFill>
              <a:srgbClr val="006B61"/>
            </a:solidFill>
            <a:ln w="57150" cmpd="thinThick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2857500" algn="dec"/>
                </a:tabLst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Decreased by</a:t>
              </a:r>
            </a:p>
          </p:txBody>
        </p:sp>
      </p:grp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2298700" y="1308100"/>
            <a:ext cx="4546600" cy="584200"/>
          </a:xfrm>
          <a:prstGeom prst="rect">
            <a:avLst/>
          </a:prstGeom>
          <a:solidFill>
            <a:srgbClr val="FCFEB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Owner’s Equity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687388" y="420688"/>
            <a:ext cx="7769225" cy="588962"/>
          </a:xfrm>
          <a:prstGeom prst="rect">
            <a:avLst/>
          </a:prstGeom>
          <a:solidFill>
            <a:srgbClr val="0066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Effects of Transactions on Owner’s Equity</a:t>
            </a:r>
          </a:p>
        </p:txBody>
      </p:sp>
      <p:grpSp>
        <p:nvGrpSpPr>
          <p:cNvPr id="193547" name="Group 11"/>
          <p:cNvGrpSpPr>
            <a:grpSpLocks/>
          </p:cNvGrpSpPr>
          <p:nvPr/>
        </p:nvGrpSpPr>
        <p:grpSpPr bwMode="auto">
          <a:xfrm>
            <a:off x="4606925" y="1701800"/>
            <a:ext cx="3035300" cy="3708400"/>
            <a:chOff x="2902" y="1072"/>
            <a:chExt cx="1912" cy="2336"/>
          </a:xfrm>
        </p:grpSpPr>
        <p:sp>
          <p:nvSpPr>
            <p:cNvPr id="193548" name="AutoShape 12"/>
            <p:cNvSpPr>
              <a:spLocks noChangeArrowheads="1"/>
            </p:cNvSpPr>
            <p:nvPr/>
          </p:nvSpPr>
          <p:spPr bwMode="auto">
            <a:xfrm rot="16200000">
              <a:off x="3344" y="1284"/>
              <a:ext cx="944" cy="520"/>
            </a:xfrm>
            <a:prstGeom prst="rightArrow">
              <a:avLst>
                <a:gd name="adj1" fmla="val 50000"/>
                <a:gd name="adj2" fmla="val 42872"/>
              </a:avLst>
            </a:prstGeom>
            <a:solidFill>
              <a:srgbClr val="00B7A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9" name="Rectangle 13"/>
            <p:cNvSpPr>
              <a:spLocks noChangeArrowheads="1"/>
            </p:cNvSpPr>
            <p:nvPr/>
          </p:nvSpPr>
          <p:spPr bwMode="auto">
            <a:xfrm>
              <a:off x="3007" y="1367"/>
              <a:ext cx="1626" cy="361"/>
            </a:xfrm>
            <a:prstGeom prst="rect">
              <a:avLst/>
            </a:prstGeom>
            <a:solidFill>
              <a:srgbClr val="006B61"/>
            </a:solidFill>
            <a:ln w="57150" cmpd="thinThick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tabLst>
                  <a:tab pos="2857500" algn="dec"/>
                </a:tabLst>
              </a:pPr>
              <a:r>
                <a:rPr lang="en-US" sz="2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Increased by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3550" name="Rectangle 14"/>
            <p:cNvSpPr>
              <a:spLocks noChangeArrowheads="1"/>
            </p:cNvSpPr>
            <p:nvPr/>
          </p:nvSpPr>
          <p:spPr bwMode="auto">
            <a:xfrm>
              <a:off x="2902" y="1968"/>
              <a:ext cx="1912" cy="1440"/>
            </a:xfrm>
            <a:prstGeom prst="rect">
              <a:avLst/>
            </a:prstGeom>
            <a:solidFill>
              <a:srgbClr val="004E4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1" name="Rectangle 15"/>
            <p:cNvSpPr>
              <a:spLocks noChangeArrowheads="1"/>
            </p:cNvSpPr>
            <p:nvPr/>
          </p:nvSpPr>
          <p:spPr bwMode="auto">
            <a:xfrm>
              <a:off x="3040" y="2784"/>
              <a:ext cx="1664" cy="432"/>
            </a:xfrm>
            <a:prstGeom prst="rect">
              <a:avLst/>
            </a:prstGeom>
            <a:solidFill>
              <a:srgbClr val="C0FEF9"/>
            </a:solidFill>
            <a:ln w="25400">
              <a:solidFill>
                <a:srgbClr val="00968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2" name="Rectangle 16"/>
            <p:cNvSpPr>
              <a:spLocks noChangeArrowheads="1"/>
            </p:cNvSpPr>
            <p:nvPr/>
          </p:nvSpPr>
          <p:spPr bwMode="auto">
            <a:xfrm>
              <a:off x="3040" y="2150"/>
              <a:ext cx="1664" cy="634"/>
            </a:xfrm>
            <a:prstGeom prst="rect">
              <a:avLst/>
            </a:prstGeom>
            <a:solidFill>
              <a:srgbClr val="C0FEF9"/>
            </a:solidFill>
            <a:ln w="25400">
              <a:solidFill>
                <a:srgbClr val="00968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3" name="Rectangle 17"/>
            <p:cNvSpPr>
              <a:spLocks noChangeArrowheads="1"/>
            </p:cNvSpPr>
            <p:nvPr/>
          </p:nvSpPr>
          <p:spPr bwMode="auto">
            <a:xfrm>
              <a:off x="3038" y="2236"/>
              <a:ext cx="1654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35000"/>
                </a:spcBef>
                <a:tabLst>
                  <a:tab pos="4800600" algn="dec"/>
                  <a:tab pos="5715000" algn="dec"/>
                </a:tabLst>
              </a:pPr>
              <a:r>
                <a:rPr lang="en-US" sz="2400" b="1">
                  <a:solidFill>
                    <a:srgbClr val="003530"/>
                  </a:solidFill>
                  <a:latin typeface="Times New Roman" pitchFamily="18" charset="0"/>
                </a:rPr>
                <a:t>Owner’s investments</a:t>
              </a:r>
            </a:p>
            <a:p>
              <a:pPr algn="ctr" eaLnBrk="0" hangingPunct="0">
                <a:spcBef>
                  <a:spcPct val="35000"/>
                </a:spcBef>
                <a:tabLst>
                  <a:tab pos="4800600" algn="dec"/>
                  <a:tab pos="5715000" algn="dec"/>
                </a:tabLst>
              </a:pPr>
              <a:r>
                <a:rPr lang="en-US" sz="2400" b="1">
                  <a:solidFill>
                    <a:srgbClr val="003530"/>
                  </a:solidFill>
                  <a:latin typeface="Times New Roman" pitchFamily="18" charset="0"/>
                </a:rPr>
                <a:t>Revenues</a:t>
              </a:r>
            </a:p>
          </p:txBody>
        </p: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3790950" y="4572000"/>
            <a:ext cx="1447800" cy="1676400"/>
            <a:chOff x="2388" y="2880"/>
            <a:chExt cx="912" cy="1056"/>
          </a:xfrm>
        </p:grpSpPr>
        <p:sp>
          <p:nvSpPr>
            <p:cNvPr id="193556" name="AutoShape 20"/>
            <p:cNvSpPr>
              <a:spLocks noChangeArrowheads="1"/>
            </p:cNvSpPr>
            <p:nvPr/>
          </p:nvSpPr>
          <p:spPr bwMode="auto">
            <a:xfrm>
              <a:off x="2400" y="3024"/>
              <a:ext cx="864" cy="912"/>
            </a:xfrm>
            <a:prstGeom prst="upArrowCallout">
              <a:avLst>
                <a:gd name="adj1" fmla="val 25000"/>
                <a:gd name="adj2" fmla="val 25000"/>
                <a:gd name="adj3" fmla="val 17593"/>
                <a:gd name="adj4" fmla="val 6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Net income</a:t>
              </a:r>
            </a:p>
          </p:txBody>
        </p:sp>
        <p:sp>
          <p:nvSpPr>
            <p:cNvPr id="193557" name="AutoShape 21"/>
            <p:cNvSpPr>
              <a:spLocks noChangeArrowheads="1"/>
            </p:cNvSpPr>
            <p:nvPr/>
          </p:nvSpPr>
          <p:spPr bwMode="auto">
            <a:xfrm>
              <a:off x="2388" y="2880"/>
              <a:ext cx="912" cy="96"/>
            </a:xfrm>
            <a:prstGeom prst="leftRightArrow">
              <a:avLst>
                <a:gd name="adj1" fmla="val 50000"/>
                <a:gd name="adj2" fmla="val 190000"/>
              </a:avLst>
            </a:prstGeom>
            <a:solidFill>
              <a:srgbClr val="00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558" name="AutoShape 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28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5" grpId="0" animBg="1" autoUpdateAnimBg="0"/>
      <p:bldP spid="1935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4572000" y="2606675"/>
            <a:ext cx="2857500" cy="3413125"/>
            <a:chOff x="1970" y="1083"/>
            <a:chExt cx="1800" cy="2150"/>
          </a:xfrm>
        </p:grpSpPr>
        <p:sp>
          <p:nvSpPr>
            <p:cNvPr id="195587" name="Freeform 3"/>
            <p:cNvSpPr>
              <a:spLocks/>
            </p:cNvSpPr>
            <p:nvPr/>
          </p:nvSpPr>
          <p:spPr bwMode="auto">
            <a:xfrm>
              <a:off x="2860" y="2587"/>
              <a:ext cx="883" cy="485"/>
            </a:xfrm>
            <a:custGeom>
              <a:avLst/>
              <a:gdLst>
                <a:gd name="T0" fmla="*/ 392 w 1766"/>
                <a:gd name="T1" fmla="*/ 972 h 972"/>
                <a:gd name="T2" fmla="*/ 783 w 1766"/>
                <a:gd name="T3" fmla="*/ 782 h 972"/>
                <a:gd name="T4" fmla="*/ 1388 w 1766"/>
                <a:gd name="T5" fmla="*/ 377 h 972"/>
                <a:gd name="T6" fmla="*/ 1591 w 1766"/>
                <a:gd name="T7" fmla="*/ 215 h 972"/>
                <a:gd name="T8" fmla="*/ 1766 w 1766"/>
                <a:gd name="T9" fmla="*/ 0 h 972"/>
                <a:gd name="T10" fmla="*/ 743 w 1766"/>
                <a:gd name="T11" fmla="*/ 162 h 972"/>
                <a:gd name="T12" fmla="*/ 0 w 1766"/>
                <a:gd name="T13" fmla="*/ 808 h 972"/>
                <a:gd name="T14" fmla="*/ 162 w 1766"/>
                <a:gd name="T15" fmla="*/ 972 h 972"/>
                <a:gd name="T16" fmla="*/ 392 w 1766"/>
                <a:gd name="T17" fmla="*/ 972 h 972"/>
                <a:gd name="T18" fmla="*/ 392 w 1766"/>
                <a:gd name="T19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6" h="972">
                  <a:moveTo>
                    <a:pt x="392" y="972"/>
                  </a:moveTo>
                  <a:lnTo>
                    <a:pt x="783" y="782"/>
                  </a:lnTo>
                  <a:lnTo>
                    <a:pt x="1388" y="377"/>
                  </a:lnTo>
                  <a:lnTo>
                    <a:pt x="1591" y="215"/>
                  </a:lnTo>
                  <a:lnTo>
                    <a:pt x="1766" y="0"/>
                  </a:lnTo>
                  <a:lnTo>
                    <a:pt x="743" y="162"/>
                  </a:lnTo>
                  <a:lnTo>
                    <a:pt x="0" y="808"/>
                  </a:lnTo>
                  <a:lnTo>
                    <a:pt x="162" y="972"/>
                  </a:lnTo>
                  <a:lnTo>
                    <a:pt x="392" y="972"/>
                  </a:lnTo>
                  <a:lnTo>
                    <a:pt x="392" y="9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8" name="Freeform 4"/>
            <p:cNvSpPr>
              <a:spLocks/>
            </p:cNvSpPr>
            <p:nvPr/>
          </p:nvSpPr>
          <p:spPr bwMode="auto">
            <a:xfrm>
              <a:off x="3401" y="2572"/>
              <a:ext cx="153" cy="76"/>
            </a:xfrm>
            <a:custGeom>
              <a:avLst/>
              <a:gdLst>
                <a:gd name="T0" fmla="*/ 0 w 306"/>
                <a:gd name="T1" fmla="*/ 122 h 150"/>
                <a:gd name="T2" fmla="*/ 53 w 306"/>
                <a:gd name="T3" fmla="*/ 40 h 150"/>
                <a:gd name="T4" fmla="*/ 161 w 306"/>
                <a:gd name="T5" fmla="*/ 0 h 150"/>
                <a:gd name="T6" fmla="*/ 306 w 306"/>
                <a:gd name="T7" fmla="*/ 127 h 150"/>
                <a:gd name="T8" fmla="*/ 237 w 306"/>
                <a:gd name="T9" fmla="*/ 150 h 150"/>
                <a:gd name="T10" fmla="*/ 134 w 306"/>
                <a:gd name="T11" fmla="*/ 110 h 150"/>
                <a:gd name="T12" fmla="*/ 0 w 306"/>
                <a:gd name="T13" fmla="*/ 122 h 150"/>
                <a:gd name="T14" fmla="*/ 0 w 306"/>
                <a:gd name="T15" fmla="*/ 1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50">
                  <a:moveTo>
                    <a:pt x="0" y="122"/>
                  </a:moveTo>
                  <a:lnTo>
                    <a:pt x="53" y="40"/>
                  </a:lnTo>
                  <a:lnTo>
                    <a:pt x="161" y="0"/>
                  </a:lnTo>
                  <a:lnTo>
                    <a:pt x="306" y="127"/>
                  </a:lnTo>
                  <a:lnTo>
                    <a:pt x="237" y="150"/>
                  </a:lnTo>
                  <a:lnTo>
                    <a:pt x="134" y="11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9" name="Freeform 5"/>
            <p:cNvSpPr>
              <a:spLocks/>
            </p:cNvSpPr>
            <p:nvPr/>
          </p:nvSpPr>
          <p:spPr bwMode="auto">
            <a:xfrm>
              <a:off x="2702" y="2921"/>
              <a:ext cx="515" cy="243"/>
            </a:xfrm>
            <a:custGeom>
              <a:avLst/>
              <a:gdLst>
                <a:gd name="T0" fmla="*/ 95 w 1030"/>
                <a:gd name="T1" fmla="*/ 133 h 484"/>
                <a:gd name="T2" fmla="*/ 0 w 1030"/>
                <a:gd name="T3" fmla="*/ 269 h 484"/>
                <a:gd name="T4" fmla="*/ 81 w 1030"/>
                <a:gd name="T5" fmla="*/ 484 h 484"/>
                <a:gd name="T6" fmla="*/ 690 w 1030"/>
                <a:gd name="T7" fmla="*/ 484 h 484"/>
                <a:gd name="T8" fmla="*/ 811 w 1030"/>
                <a:gd name="T9" fmla="*/ 296 h 484"/>
                <a:gd name="T10" fmla="*/ 1030 w 1030"/>
                <a:gd name="T11" fmla="*/ 70 h 484"/>
                <a:gd name="T12" fmla="*/ 963 w 1030"/>
                <a:gd name="T13" fmla="*/ 60 h 484"/>
                <a:gd name="T14" fmla="*/ 851 w 1030"/>
                <a:gd name="T15" fmla="*/ 133 h 484"/>
                <a:gd name="T16" fmla="*/ 716 w 1030"/>
                <a:gd name="T17" fmla="*/ 161 h 484"/>
                <a:gd name="T18" fmla="*/ 615 w 1030"/>
                <a:gd name="T19" fmla="*/ 157 h 484"/>
                <a:gd name="T20" fmla="*/ 555 w 1030"/>
                <a:gd name="T21" fmla="*/ 121 h 484"/>
                <a:gd name="T22" fmla="*/ 594 w 1030"/>
                <a:gd name="T23" fmla="*/ 119 h 484"/>
                <a:gd name="T24" fmla="*/ 739 w 1030"/>
                <a:gd name="T25" fmla="*/ 95 h 484"/>
                <a:gd name="T26" fmla="*/ 809 w 1030"/>
                <a:gd name="T27" fmla="*/ 58 h 484"/>
                <a:gd name="T28" fmla="*/ 828 w 1030"/>
                <a:gd name="T29" fmla="*/ 9 h 484"/>
                <a:gd name="T30" fmla="*/ 729 w 1030"/>
                <a:gd name="T31" fmla="*/ 26 h 484"/>
                <a:gd name="T32" fmla="*/ 513 w 1030"/>
                <a:gd name="T33" fmla="*/ 0 h 484"/>
                <a:gd name="T34" fmla="*/ 311 w 1030"/>
                <a:gd name="T35" fmla="*/ 66 h 484"/>
                <a:gd name="T36" fmla="*/ 95 w 1030"/>
                <a:gd name="T37" fmla="*/ 133 h 484"/>
                <a:gd name="T38" fmla="*/ 95 w 1030"/>
                <a:gd name="T39" fmla="*/ 13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0" h="484">
                  <a:moveTo>
                    <a:pt x="95" y="133"/>
                  </a:moveTo>
                  <a:lnTo>
                    <a:pt x="0" y="269"/>
                  </a:lnTo>
                  <a:lnTo>
                    <a:pt x="81" y="484"/>
                  </a:lnTo>
                  <a:lnTo>
                    <a:pt x="690" y="484"/>
                  </a:lnTo>
                  <a:lnTo>
                    <a:pt x="811" y="296"/>
                  </a:lnTo>
                  <a:lnTo>
                    <a:pt x="1030" y="70"/>
                  </a:lnTo>
                  <a:lnTo>
                    <a:pt x="963" y="60"/>
                  </a:lnTo>
                  <a:lnTo>
                    <a:pt x="851" y="133"/>
                  </a:lnTo>
                  <a:lnTo>
                    <a:pt x="716" y="161"/>
                  </a:lnTo>
                  <a:lnTo>
                    <a:pt x="615" y="157"/>
                  </a:lnTo>
                  <a:lnTo>
                    <a:pt x="555" y="121"/>
                  </a:lnTo>
                  <a:lnTo>
                    <a:pt x="594" y="119"/>
                  </a:lnTo>
                  <a:lnTo>
                    <a:pt x="739" y="95"/>
                  </a:lnTo>
                  <a:lnTo>
                    <a:pt x="809" y="58"/>
                  </a:lnTo>
                  <a:lnTo>
                    <a:pt x="828" y="9"/>
                  </a:lnTo>
                  <a:lnTo>
                    <a:pt x="729" y="26"/>
                  </a:lnTo>
                  <a:lnTo>
                    <a:pt x="513" y="0"/>
                  </a:lnTo>
                  <a:lnTo>
                    <a:pt x="311" y="66"/>
                  </a:lnTo>
                  <a:lnTo>
                    <a:pt x="95" y="133"/>
                  </a:lnTo>
                  <a:lnTo>
                    <a:pt x="95" y="13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auto">
            <a:xfrm>
              <a:off x="2537" y="2444"/>
              <a:ext cx="560" cy="487"/>
            </a:xfrm>
            <a:custGeom>
              <a:avLst/>
              <a:gdLst>
                <a:gd name="T0" fmla="*/ 1024 w 1119"/>
                <a:gd name="T1" fmla="*/ 0 h 974"/>
                <a:gd name="T2" fmla="*/ 0 w 1119"/>
                <a:gd name="T3" fmla="*/ 244 h 974"/>
                <a:gd name="T4" fmla="*/ 673 w 1119"/>
                <a:gd name="T5" fmla="*/ 974 h 974"/>
                <a:gd name="T6" fmla="*/ 889 w 1119"/>
                <a:gd name="T7" fmla="*/ 932 h 974"/>
                <a:gd name="T8" fmla="*/ 1062 w 1119"/>
                <a:gd name="T9" fmla="*/ 802 h 974"/>
                <a:gd name="T10" fmla="*/ 1119 w 1119"/>
                <a:gd name="T11" fmla="*/ 95 h 974"/>
                <a:gd name="T12" fmla="*/ 1024 w 1119"/>
                <a:gd name="T13" fmla="*/ 0 h 974"/>
                <a:gd name="T14" fmla="*/ 1024 w 1119"/>
                <a:gd name="T15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9" h="974">
                  <a:moveTo>
                    <a:pt x="1024" y="0"/>
                  </a:moveTo>
                  <a:lnTo>
                    <a:pt x="0" y="244"/>
                  </a:lnTo>
                  <a:lnTo>
                    <a:pt x="673" y="974"/>
                  </a:lnTo>
                  <a:lnTo>
                    <a:pt x="889" y="932"/>
                  </a:lnTo>
                  <a:lnTo>
                    <a:pt x="1062" y="802"/>
                  </a:lnTo>
                  <a:lnTo>
                    <a:pt x="1119" y="95"/>
                  </a:lnTo>
                  <a:lnTo>
                    <a:pt x="1024" y="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1" name="Freeform 7"/>
            <p:cNvSpPr>
              <a:spLocks/>
            </p:cNvSpPr>
            <p:nvPr/>
          </p:nvSpPr>
          <p:spPr bwMode="auto">
            <a:xfrm>
              <a:off x="2248" y="1654"/>
              <a:ext cx="611" cy="700"/>
            </a:xfrm>
            <a:custGeom>
              <a:avLst/>
              <a:gdLst>
                <a:gd name="T0" fmla="*/ 0 w 1222"/>
                <a:gd name="T1" fmla="*/ 226 h 1399"/>
                <a:gd name="T2" fmla="*/ 580 w 1222"/>
                <a:gd name="T3" fmla="*/ 1017 h 1399"/>
                <a:gd name="T4" fmla="*/ 1102 w 1222"/>
                <a:gd name="T5" fmla="*/ 1399 h 1399"/>
                <a:gd name="T6" fmla="*/ 1222 w 1222"/>
                <a:gd name="T7" fmla="*/ 1030 h 1399"/>
                <a:gd name="T8" fmla="*/ 774 w 1222"/>
                <a:gd name="T9" fmla="*/ 97 h 1399"/>
                <a:gd name="T10" fmla="*/ 513 w 1222"/>
                <a:gd name="T11" fmla="*/ 0 h 1399"/>
                <a:gd name="T12" fmla="*/ 0 w 1222"/>
                <a:gd name="T13" fmla="*/ 226 h 1399"/>
                <a:gd name="T14" fmla="*/ 0 w 1222"/>
                <a:gd name="T15" fmla="*/ 226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2" h="1399">
                  <a:moveTo>
                    <a:pt x="0" y="226"/>
                  </a:moveTo>
                  <a:lnTo>
                    <a:pt x="580" y="1017"/>
                  </a:lnTo>
                  <a:lnTo>
                    <a:pt x="1102" y="1399"/>
                  </a:lnTo>
                  <a:lnTo>
                    <a:pt x="1222" y="1030"/>
                  </a:lnTo>
                  <a:lnTo>
                    <a:pt x="774" y="97"/>
                  </a:lnTo>
                  <a:lnTo>
                    <a:pt x="513" y="0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2" name="Freeform 8"/>
            <p:cNvSpPr>
              <a:spLocks/>
            </p:cNvSpPr>
            <p:nvPr/>
          </p:nvSpPr>
          <p:spPr bwMode="auto">
            <a:xfrm>
              <a:off x="2394" y="1753"/>
              <a:ext cx="551" cy="506"/>
            </a:xfrm>
            <a:custGeom>
              <a:avLst/>
              <a:gdLst>
                <a:gd name="T0" fmla="*/ 13 w 1102"/>
                <a:gd name="T1" fmla="*/ 160 h 1012"/>
                <a:gd name="T2" fmla="*/ 0 w 1102"/>
                <a:gd name="T3" fmla="*/ 303 h 1012"/>
                <a:gd name="T4" fmla="*/ 131 w 1102"/>
                <a:gd name="T5" fmla="*/ 637 h 1012"/>
                <a:gd name="T6" fmla="*/ 291 w 1102"/>
                <a:gd name="T7" fmla="*/ 536 h 1012"/>
                <a:gd name="T8" fmla="*/ 399 w 1102"/>
                <a:gd name="T9" fmla="*/ 970 h 1012"/>
                <a:gd name="T10" fmla="*/ 644 w 1102"/>
                <a:gd name="T11" fmla="*/ 957 h 1012"/>
                <a:gd name="T12" fmla="*/ 754 w 1102"/>
                <a:gd name="T13" fmla="*/ 936 h 1012"/>
                <a:gd name="T14" fmla="*/ 821 w 1102"/>
                <a:gd name="T15" fmla="*/ 1012 h 1012"/>
                <a:gd name="T16" fmla="*/ 1102 w 1102"/>
                <a:gd name="T17" fmla="*/ 774 h 1012"/>
                <a:gd name="T18" fmla="*/ 804 w 1102"/>
                <a:gd name="T19" fmla="*/ 350 h 1012"/>
                <a:gd name="T20" fmla="*/ 838 w 1102"/>
                <a:gd name="T21" fmla="*/ 303 h 1012"/>
                <a:gd name="T22" fmla="*/ 695 w 1102"/>
                <a:gd name="T23" fmla="*/ 0 h 1012"/>
                <a:gd name="T24" fmla="*/ 543 w 1102"/>
                <a:gd name="T25" fmla="*/ 76 h 1012"/>
                <a:gd name="T26" fmla="*/ 469 w 1102"/>
                <a:gd name="T27" fmla="*/ 154 h 1012"/>
                <a:gd name="T28" fmla="*/ 393 w 1102"/>
                <a:gd name="T29" fmla="*/ 179 h 1012"/>
                <a:gd name="T30" fmla="*/ 382 w 1102"/>
                <a:gd name="T31" fmla="*/ 209 h 1012"/>
                <a:gd name="T32" fmla="*/ 251 w 1102"/>
                <a:gd name="T33" fmla="*/ 143 h 1012"/>
                <a:gd name="T34" fmla="*/ 142 w 1102"/>
                <a:gd name="T35" fmla="*/ 143 h 1012"/>
                <a:gd name="T36" fmla="*/ 13 w 1102"/>
                <a:gd name="T37" fmla="*/ 160 h 1012"/>
                <a:gd name="T38" fmla="*/ 13 w 1102"/>
                <a:gd name="T39" fmla="*/ 16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2" h="1012">
                  <a:moveTo>
                    <a:pt x="13" y="160"/>
                  </a:moveTo>
                  <a:lnTo>
                    <a:pt x="0" y="303"/>
                  </a:lnTo>
                  <a:lnTo>
                    <a:pt x="131" y="637"/>
                  </a:lnTo>
                  <a:lnTo>
                    <a:pt x="291" y="536"/>
                  </a:lnTo>
                  <a:lnTo>
                    <a:pt x="399" y="970"/>
                  </a:lnTo>
                  <a:lnTo>
                    <a:pt x="644" y="957"/>
                  </a:lnTo>
                  <a:lnTo>
                    <a:pt x="754" y="936"/>
                  </a:lnTo>
                  <a:lnTo>
                    <a:pt x="821" y="1012"/>
                  </a:lnTo>
                  <a:lnTo>
                    <a:pt x="1102" y="774"/>
                  </a:lnTo>
                  <a:lnTo>
                    <a:pt x="804" y="350"/>
                  </a:lnTo>
                  <a:lnTo>
                    <a:pt x="838" y="303"/>
                  </a:lnTo>
                  <a:lnTo>
                    <a:pt x="695" y="0"/>
                  </a:lnTo>
                  <a:lnTo>
                    <a:pt x="543" y="76"/>
                  </a:lnTo>
                  <a:lnTo>
                    <a:pt x="469" y="154"/>
                  </a:lnTo>
                  <a:lnTo>
                    <a:pt x="393" y="179"/>
                  </a:lnTo>
                  <a:lnTo>
                    <a:pt x="382" y="209"/>
                  </a:lnTo>
                  <a:lnTo>
                    <a:pt x="251" y="143"/>
                  </a:lnTo>
                  <a:lnTo>
                    <a:pt x="142" y="143"/>
                  </a:lnTo>
                  <a:lnTo>
                    <a:pt x="13" y="160"/>
                  </a:lnTo>
                  <a:lnTo>
                    <a:pt x="13" y="16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3" name="Freeform 9"/>
            <p:cNvSpPr>
              <a:spLocks/>
            </p:cNvSpPr>
            <p:nvPr/>
          </p:nvSpPr>
          <p:spPr bwMode="auto">
            <a:xfrm>
              <a:off x="2296" y="1283"/>
              <a:ext cx="372" cy="527"/>
            </a:xfrm>
            <a:custGeom>
              <a:avLst/>
              <a:gdLst>
                <a:gd name="T0" fmla="*/ 743 w 743"/>
                <a:gd name="T1" fmla="*/ 173 h 1055"/>
                <a:gd name="T2" fmla="*/ 743 w 743"/>
                <a:gd name="T3" fmla="*/ 476 h 1055"/>
                <a:gd name="T4" fmla="*/ 684 w 743"/>
                <a:gd name="T5" fmla="*/ 651 h 1055"/>
                <a:gd name="T6" fmla="*/ 572 w 743"/>
                <a:gd name="T7" fmla="*/ 816 h 1055"/>
                <a:gd name="T8" fmla="*/ 540 w 743"/>
                <a:gd name="T9" fmla="*/ 852 h 1055"/>
                <a:gd name="T10" fmla="*/ 528 w 743"/>
                <a:gd name="T11" fmla="*/ 1055 h 1055"/>
                <a:gd name="T12" fmla="*/ 388 w 743"/>
                <a:gd name="T13" fmla="*/ 989 h 1055"/>
                <a:gd name="T14" fmla="*/ 201 w 743"/>
                <a:gd name="T15" fmla="*/ 806 h 1055"/>
                <a:gd name="T16" fmla="*/ 0 w 743"/>
                <a:gd name="T17" fmla="*/ 352 h 1055"/>
                <a:gd name="T18" fmla="*/ 0 w 743"/>
                <a:gd name="T19" fmla="*/ 166 h 1055"/>
                <a:gd name="T20" fmla="*/ 321 w 743"/>
                <a:gd name="T21" fmla="*/ 0 h 1055"/>
                <a:gd name="T22" fmla="*/ 743 w 743"/>
                <a:gd name="T23" fmla="*/ 173 h 1055"/>
                <a:gd name="T24" fmla="*/ 743 w 743"/>
                <a:gd name="T25" fmla="*/ 173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3" h="1055">
                  <a:moveTo>
                    <a:pt x="743" y="173"/>
                  </a:moveTo>
                  <a:lnTo>
                    <a:pt x="743" y="476"/>
                  </a:lnTo>
                  <a:lnTo>
                    <a:pt x="684" y="651"/>
                  </a:lnTo>
                  <a:lnTo>
                    <a:pt x="572" y="816"/>
                  </a:lnTo>
                  <a:lnTo>
                    <a:pt x="540" y="852"/>
                  </a:lnTo>
                  <a:lnTo>
                    <a:pt x="528" y="1055"/>
                  </a:lnTo>
                  <a:lnTo>
                    <a:pt x="388" y="989"/>
                  </a:lnTo>
                  <a:lnTo>
                    <a:pt x="201" y="806"/>
                  </a:lnTo>
                  <a:lnTo>
                    <a:pt x="0" y="352"/>
                  </a:lnTo>
                  <a:lnTo>
                    <a:pt x="0" y="166"/>
                  </a:lnTo>
                  <a:lnTo>
                    <a:pt x="321" y="0"/>
                  </a:lnTo>
                  <a:lnTo>
                    <a:pt x="743" y="173"/>
                  </a:lnTo>
                  <a:lnTo>
                    <a:pt x="743" y="173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4" name="Freeform 10"/>
            <p:cNvSpPr>
              <a:spLocks/>
            </p:cNvSpPr>
            <p:nvPr/>
          </p:nvSpPr>
          <p:spPr bwMode="auto">
            <a:xfrm>
              <a:off x="2177" y="1096"/>
              <a:ext cx="613" cy="695"/>
            </a:xfrm>
            <a:custGeom>
              <a:avLst/>
              <a:gdLst>
                <a:gd name="T0" fmla="*/ 411 w 1226"/>
                <a:gd name="T1" fmla="*/ 1268 h 1391"/>
                <a:gd name="T2" fmla="*/ 341 w 1226"/>
                <a:gd name="T3" fmla="*/ 1317 h 1391"/>
                <a:gd name="T4" fmla="*/ 120 w 1226"/>
                <a:gd name="T5" fmla="*/ 1329 h 1391"/>
                <a:gd name="T6" fmla="*/ 6 w 1226"/>
                <a:gd name="T7" fmla="*/ 1131 h 1391"/>
                <a:gd name="T8" fmla="*/ 0 w 1226"/>
                <a:gd name="T9" fmla="*/ 1028 h 1391"/>
                <a:gd name="T10" fmla="*/ 12 w 1226"/>
                <a:gd name="T11" fmla="*/ 888 h 1391"/>
                <a:gd name="T12" fmla="*/ 48 w 1226"/>
                <a:gd name="T13" fmla="*/ 654 h 1391"/>
                <a:gd name="T14" fmla="*/ 124 w 1226"/>
                <a:gd name="T15" fmla="*/ 338 h 1391"/>
                <a:gd name="T16" fmla="*/ 204 w 1226"/>
                <a:gd name="T17" fmla="*/ 188 h 1391"/>
                <a:gd name="T18" fmla="*/ 274 w 1226"/>
                <a:gd name="T19" fmla="*/ 118 h 1391"/>
                <a:gd name="T20" fmla="*/ 352 w 1226"/>
                <a:gd name="T21" fmla="*/ 51 h 1391"/>
                <a:gd name="T22" fmla="*/ 470 w 1226"/>
                <a:gd name="T23" fmla="*/ 0 h 1391"/>
                <a:gd name="T24" fmla="*/ 626 w 1226"/>
                <a:gd name="T25" fmla="*/ 8 h 1391"/>
                <a:gd name="T26" fmla="*/ 821 w 1226"/>
                <a:gd name="T27" fmla="*/ 51 h 1391"/>
                <a:gd name="T28" fmla="*/ 911 w 1226"/>
                <a:gd name="T29" fmla="*/ 118 h 1391"/>
                <a:gd name="T30" fmla="*/ 970 w 1226"/>
                <a:gd name="T31" fmla="*/ 232 h 1391"/>
                <a:gd name="T32" fmla="*/ 1114 w 1226"/>
                <a:gd name="T33" fmla="*/ 603 h 1391"/>
                <a:gd name="T34" fmla="*/ 1215 w 1226"/>
                <a:gd name="T35" fmla="*/ 905 h 1391"/>
                <a:gd name="T36" fmla="*/ 1226 w 1226"/>
                <a:gd name="T37" fmla="*/ 1082 h 1391"/>
                <a:gd name="T38" fmla="*/ 1215 w 1226"/>
                <a:gd name="T39" fmla="*/ 1180 h 1391"/>
                <a:gd name="T40" fmla="*/ 1188 w 1226"/>
                <a:gd name="T41" fmla="*/ 1262 h 1391"/>
                <a:gd name="T42" fmla="*/ 1156 w 1226"/>
                <a:gd name="T43" fmla="*/ 1317 h 1391"/>
                <a:gd name="T44" fmla="*/ 1126 w 1226"/>
                <a:gd name="T45" fmla="*/ 1338 h 1391"/>
                <a:gd name="T46" fmla="*/ 981 w 1226"/>
                <a:gd name="T47" fmla="*/ 1380 h 1391"/>
                <a:gd name="T48" fmla="*/ 894 w 1226"/>
                <a:gd name="T49" fmla="*/ 1391 h 1391"/>
                <a:gd name="T50" fmla="*/ 844 w 1226"/>
                <a:gd name="T51" fmla="*/ 1205 h 1391"/>
                <a:gd name="T52" fmla="*/ 958 w 1226"/>
                <a:gd name="T53" fmla="*/ 958 h 1391"/>
                <a:gd name="T54" fmla="*/ 977 w 1226"/>
                <a:gd name="T55" fmla="*/ 726 h 1391"/>
                <a:gd name="T56" fmla="*/ 958 w 1226"/>
                <a:gd name="T57" fmla="*/ 603 h 1391"/>
                <a:gd name="T58" fmla="*/ 932 w 1226"/>
                <a:gd name="T59" fmla="*/ 506 h 1391"/>
                <a:gd name="T60" fmla="*/ 850 w 1226"/>
                <a:gd name="T61" fmla="*/ 517 h 1391"/>
                <a:gd name="T62" fmla="*/ 643 w 1226"/>
                <a:gd name="T63" fmla="*/ 483 h 1391"/>
                <a:gd name="T64" fmla="*/ 457 w 1226"/>
                <a:gd name="T65" fmla="*/ 489 h 1391"/>
                <a:gd name="T66" fmla="*/ 400 w 1226"/>
                <a:gd name="T67" fmla="*/ 500 h 1391"/>
                <a:gd name="T68" fmla="*/ 268 w 1226"/>
                <a:gd name="T69" fmla="*/ 595 h 1391"/>
                <a:gd name="T70" fmla="*/ 274 w 1226"/>
                <a:gd name="T71" fmla="*/ 928 h 1391"/>
                <a:gd name="T72" fmla="*/ 341 w 1226"/>
                <a:gd name="T73" fmla="*/ 1156 h 1391"/>
                <a:gd name="T74" fmla="*/ 411 w 1226"/>
                <a:gd name="T75" fmla="*/ 1268 h 1391"/>
                <a:gd name="T76" fmla="*/ 411 w 1226"/>
                <a:gd name="T77" fmla="*/ 1268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6" h="1391">
                  <a:moveTo>
                    <a:pt x="411" y="1268"/>
                  </a:moveTo>
                  <a:lnTo>
                    <a:pt x="341" y="1317"/>
                  </a:lnTo>
                  <a:lnTo>
                    <a:pt x="120" y="1329"/>
                  </a:lnTo>
                  <a:lnTo>
                    <a:pt x="6" y="1131"/>
                  </a:lnTo>
                  <a:lnTo>
                    <a:pt x="0" y="1028"/>
                  </a:lnTo>
                  <a:lnTo>
                    <a:pt x="12" y="888"/>
                  </a:lnTo>
                  <a:lnTo>
                    <a:pt x="48" y="654"/>
                  </a:lnTo>
                  <a:lnTo>
                    <a:pt x="124" y="338"/>
                  </a:lnTo>
                  <a:lnTo>
                    <a:pt x="204" y="188"/>
                  </a:lnTo>
                  <a:lnTo>
                    <a:pt x="274" y="118"/>
                  </a:lnTo>
                  <a:lnTo>
                    <a:pt x="352" y="51"/>
                  </a:lnTo>
                  <a:lnTo>
                    <a:pt x="470" y="0"/>
                  </a:lnTo>
                  <a:lnTo>
                    <a:pt x="626" y="8"/>
                  </a:lnTo>
                  <a:lnTo>
                    <a:pt x="821" y="51"/>
                  </a:lnTo>
                  <a:lnTo>
                    <a:pt x="911" y="118"/>
                  </a:lnTo>
                  <a:lnTo>
                    <a:pt x="970" y="232"/>
                  </a:lnTo>
                  <a:lnTo>
                    <a:pt x="1114" y="603"/>
                  </a:lnTo>
                  <a:lnTo>
                    <a:pt x="1215" y="905"/>
                  </a:lnTo>
                  <a:lnTo>
                    <a:pt x="1226" y="1082"/>
                  </a:lnTo>
                  <a:lnTo>
                    <a:pt x="1215" y="1180"/>
                  </a:lnTo>
                  <a:lnTo>
                    <a:pt x="1188" y="1262"/>
                  </a:lnTo>
                  <a:lnTo>
                    <a:pt x="1156" y="1317"/>
                  </a:lnTo>
                  <a:lnTo>
                    <a:pt x="1126" y="1338"/>
                  </a:lnTo>
                  <a:lnTo>
                    <a:pt x="981" y="1380"/>
                  </a:lnTo>
                  <a:lnTo>
                    <a:pt x="894" y="1391"/>
                  </a:lnTo>
                  <a:lnTo>
                    <a:pt x="844" y="1205"/>
                  </a:lnTo>
                  <a:lnTo>
                    <a:pt x="958" y="958"/>
                  </a:lnTo>
                  <a:lnTo>
                    <a:pt x="977" y="726"/>
                  </a:lnTo>
                  <a:lnTo>
                    <a:pt x="958" y="603"/>
                  </a:lnTo>
                  <a:lnTo>
                    <a:pt x="932" y="506"/>
                  </a:lnTo>
                  <a:lnTo>
                    <a:pt x="850" y="517"/>
                  </a:lnTo>
                  <a:lnTo>
                    <a:pt x="643" y="483"/>
                  </a:lnTo>
                  <a:lnTo>
                    <a:pt x="457" y="489"/>
                  </a:lnTo>
                  <a:lnTo>
                    <a:pt x="400" y="500"/>
                  </a:lnTo>
                  <a:lnTo>
                    <a:pt x="268" y="595"/>
                  </a:lnTo>
                  <a:lnTo>
                    <a:pt x="274" y="928"/>
                  </a:lnTo>
                  <a:lnTo>
                    <a:pt x="341" y="1156"/>
                  </a:lnTo>
                  <a:lnTo>
                    <a:pt x="411" y="1268"/>
                  </a:lnTo>
                  <a:lnTo>
                    <a:pt x="411" y="1268"/>
                  </a:lnTo>
                  <a:close/>
                </a:path>
              </a:pathLst>
            </a:custGeom>
            <a:solidFill>
              <a:srgbClr val="FFD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5" name="Freeform 11"/>
            <p:cNvSpPr>
              <a:spLocks/>
            </p:cNvSpPr>
            <p:nvPr/>
          </p:nvSpPr>
          <p:spPr bwMode="auto">
            <a:xfrm>
              <a:off x="2545" y="1411"/>
              <a:ext cx="72" cy="32"/>
            </a:xfrm>
            <a:custGeom>
              <a:avLst/>
              <a:gdLst>
                <a:gd name="T0" fmla="*/ 0 w 144"/>
                <a:gd name="T1" fmla="*/ 46 h 65"/>
                <a:gd name="T2" fmla="*/ 93 w 144"/>
                <a:gd name="T3" fmla="*/ 65 h 65"/>
                <a:gd name="T4" fmla="*/ 144 w 144"/>
                <a:gd name="T5" fmla="*/ 44 h 65"/>
                <a:gd name="T6" fmla="*/ 74 w 144"/>
                <a:gd name="T7" fmla="*/ 0 h 65"/>
                <a:gd name="T8" fmla="*/ 19 w 144"/>
                <a:gd name="T9" fmla="*/ 13 h 65"/>
                <a:gd name="T10" fmla="*/ 0 w 144"/>
                <a:gd name="T11" fmla="*/ 46 h 65"/>
                <a:gd name="T12" fmla="*/ 0 w 144"/>
                <a:gd name="T1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5">
                  <a:moveTo>
                    <a:pt x="0" y="46"/>
                  </a:moveTo>
                  <a:lnTo>
                    <a:pt x="93" y="65"/>
                  </a:lnTo>
                  <a:lnTo>
                    <a:pt x="144" y="44"/>
                  </a:lnTo>
                  <a:lnTo>
                    <a:pt x="74" y="0"/>
                  </a:lnTo>
                  <a:lnTo>
                    <a:pt x="19" y="13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6" name="Freeform 12"/>
            <p:cNvSpPr>
              <a:spLocks/>
            </p:cNvSpPr>
            <p:nvPr/>
          </p:nvSpPr>
          <p:spPr bwMode="auto">
            <a:xfrm>
              <a:off x="2378" y="1402"/>
              <a:ext cx="73" cy="31"/>
            </a:xfrm>
            <a:custGeom>
              <a:avLst/>
              <a:gdLst>
                <a:gd name="T0" fmla="*/ 38 w 147"/>
                <a:gd name="T1" fmla="*/ 59 h 63"/>
                <a:gd name="T2" fmla="*/ 76 w 147"/>
                <a:gd name="T3" fmla="*/ 63 h 63"/>
                <a:gd name="T4" fmla="*/ 147 w 147"/>
                <a:gd name="T5" fmla="*/ 53 h 63"/>
                <a:gd name="T6" fmla="*/ 133 w 147"/>
                <a:gd name="T7" fmla="*/ 19 h 63"/>
                <a:gd name="T8" fmla="*/ 42 w 147"/>
                <a:gd name="T9" fmla="*/ 0 h 63"/>
                <a:gd name="T10" fmla="*/ 0 w 147"/>
                <a:gd name="T11" fmla="*/ 31 h 63"/>
                <a:gd name="T12" fmla="*/ 38 w 147"/>
                <a:gd name="T13" fmla="*/ 59 h 63"/>
                <a:gd name="T14" fmla="*/ 38 w 147"/>
                <a:gd name="T15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63">
                  <a:moveTo>
                    <a:pt x="38" y="59"/>
                  </a:moveTo>
                  <a:lnTo>
                    <a:pt x="76" y="63"/>
                  </a:lnTo>
                  <a:lnTo>
                    <a:pt x="147" y="53"/>
                  </a:lnTo>
                  <a:lnTo>
                    <a:pt x="133" y="19"/>
                  </a:lnTo>
                  <a:lnTo>
                    <a:pt x="42" y="0"/>
                  </a:lnTo>
                  <a:lnTo>
                    <a:pt x="0" y="31"/>
                  </a:lnTo>
                  <a:lnTo>
                    <a:pt x="38" y="59"/>
                  </a:lnTo>
                  <a:lnTo>
                    <a:pt x="3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7" name="Freeform 13"/>
            <p:cNvSpPr>
              <a:spLocks/>
            </p:cNvSpPr>
            <p:nvPr/>
          </p:nvSpPr>
          <p:spPr bwMode="auto">
            <a:xfrm>
              <a:off x="2419" y="1576"/>
              <a:ext cx="141" cy="51"/>
            </a:xfrm>
            <a:custGeom>
              <a:avLst/>
              <a:gdLst>
                <a:gd name="T0" fmla="*/ 0 w 283"/>
                <a:gd name="T1" fmla="*/ 0 h 101"/>
                <a:gd name="T2" fmla="*/ 53 w 283"/>
                <a:gd name="T3" fmla="*/ 83 h 101"/>
                <a:gd name="T4" fmla="*/ 93 w 283"/>
                <a:gd name="T5" fmla="*/ 101 h 101"/>
                <a:gd name="T6" fmla="*/ 202 w 283"/>
                <a:gd name="T7" fmla="*/ 95 h 101"/>
                <a:gd name="T8" fmla="*/ 249 w 283"/>
                <a:gd name="T9" fmla="*/ 74 h 101"/>
                <a:gd name="T10" fmla="*/ 283 w 283"/>
                <a:gd name="T11" fmla="*/ 26 h 101"/>
                <a:gd name="T12" fmla="*/ 112 w 283"/>
                <a:gd name="T13" fmla="*/ 4 h 101"/>
                <a:gd name="T14" fmla="*/ 0 w 283"/>
                <a:gd name="T15" fmla="*/ 0 h 101"/>
                <a:gd name="T16" fmla="*/ 0 w 283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101">
                  <a:moveTo>
                    <a:pt x="0" y="0"/>
                  </a:moveTo>
                  <a:lnTo>
                    <a:pt x="53" y="83"/>
                  </a:lnTo>
                  <a:lnTo>
                    <a:pt x="93" y="101"/>
                  </a:lnTo>
                  <a:lnTo>
                    <a:pt x="202" y="95"/>
                  </a:lnTo>
                  <a:lnTo>
                    <a:pt x="249" y="74"/>
                  </a:lnTo>
                  <a:lnTo>
                    <a:pt x="283" y="26"/>
                  </a:lnTo>
                  <a:lnTo>
                    <a:pt x="11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Freeform 14"/>
            <p:cNvSpPr>
              <a:spLocks/>
            </p:cNvSpPr>
            <p:nvPr/>
          </p:nvSpPr>
          <p:spPr bwMode="auto">
            <a:xfrm>
              <a:off x="2412" y="1573"/>
              <a:ext cx="158" cy="28"/>
            </a:xfrm>
            <a:custGeom>
              <a:avLst/>
              <a:gdLst>
                <a:gd name="T0" fmla="*/ 0 w 315"/>
                <a:gd name="T1" fmla="*/ 4 h 57"/>
                <a:gd name="T2" fmla="*/ 87 w 315"/>
                <a:gd name="T3" fmla="*/ 57 h 57"/>
                <a:gd name="T4" fmla="*/ 258 w 315"/>
                <a:gd name="T5" fmla="*/ 57 h 57"/>
                <a:gd name="T6" fmla="*/ 315 w 315"/>
                <a:gd name="T7" fmla="*/ 12 h 57"/>
                <a:gd name="T8" fmla="*/ 274 w 315"/>
                <a:gd name="T9" fmla="*/ 0 h 57"/>
                <a:gd name="T10" fmla="*/ 220 w 315"/>
                <a:gd name="T11" fmla="*/ 4 h 57"/>
                <a:gd name="T12" fmla="*/ 114 w 315"/>
                <a:gd name="T13" fmla="*/ 0 h 57"/>
                <a:gd name="T14" fmla="*/ 0 w 315"/>
                <a:gd name="T15" fmla="*/ 4 h 57"/>
                <a:gd name="T16" fmla="*/ 0 w 315"/>
                <a:gd name="T17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57">
                  <a:moveTo>
                    <a:pt x="0" y="4"/>
                  </a:moveTo>
                  <a:lnTo>
                    <a:pt x="87" y="57"/>
                  </a:lnTo>
                  <a:lnTo>
                    <a:pt x="258" y="57"/>
                  </a:lnTo>
                  <a:lnTo>
                    <a:pt x="315" y="12"/>
                  </a:lnTo>
                  <a:lnTo>
                    <a:pt x="274" y="0"/>
                  </a:lnTo>
                  <a:lnTo>
                    <a:pt x="220" y="4"/>
                  </a:lnTo>
                  <a:lnTo>
                    <a:pt x="11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9" name="Freeform 15"/>
            <p:cNvSpPr>
              <a:spLocks/>
            </p:cNvSpPr>
            <p:nvPr/>
          </p:nvSpPr>
          <p:spPr bwMode="auto">
            <a:xfrm>
              <a:off x="2363" y="1359"/>
              <a:ext cx="100" cy="21"/>
            </a:xfrm>
            <a:custGeom>
              <a:avLst/>
              <a:gdLst>
                <a:gd name="T0" fmla="*/ 0 w 199"/>
                <a:gd name="T1" fmla="*/ 41 h 41"/>
                <a:gd name="T2" fmla="*/ 46 w 199"/>
                <a:gd name="T3" fmla="*/ 17 h 41"/>
                <a:gd name="T4" fmla="*/ 68 w 199"/>
                <a:gd name="T5" fmla="*/ 7 h 41"/>
                <a:gd name="T6" fmla="*/ 150 w 199"/>
                <a:gd name="T7" fmla="*/ 7 h 41"/>
                <a:gd name="T8" fmla="*/ 180 w 199"/>
                <a:gd name="T9" fmla="*/ 17 h 41"/>
                <a:gd name="T10" fmla="*/ 188 w 199"/>
                <a:gd name="T11" fmla="*/ 0 h 41"/>
                <a:gd name="T12" fmla="*/ 199 w 199"/>
                <a:gd name="T13" fmla="*/ 34 h 41"/>
                <a:gd name="T14" fmla="*/ 175 w 199"/>
                <a:gd name="T15" fmla="*/ 41 h 41"/>
                <a:gd name="T16" fmla="*/ 141 w 199"/>
                <a:gd name="T17" fmla="*/ 26 h 41"/>
                <a:gd name="T18" fmla="*/ 55 w 199"/>
                <a:gd name="T19" fmla="*/ 26 h 41"/>
                <a:gd name="T20" fmla="*/ 0 w 199"/>
                <a:gd name="T21" fmla="*/ 41 h 41"/>
                <a:gd name="T22" fmla="*/ 0 w 19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41">
                  <a:moveTo>
                    <a:pt x="0" y="41"/>
                  </a:moveTo>
                  <a:lnTo>
                    <a:pt x="46" y="17"/>
                  </a:lnTo>
                  <a:lnTo>
                    <a:pt x="68" y="7"/>
                  </a:lnTo>
                  <a:lnTo>
                    <a:pt x="150" y="7"/>
                  </a:lnTo>
                  <a:lnTo>
                    <a:pt x="180" y="17"/>
                  </a:lnTo>
                  <a:lnTo>
                    <a:pt x="188" y="0"/>
                  </a:lnTo>
                  <a:lnTo>
                    <a:pt x="199" y="34"/>
                  </a:lnTo>
                  <a:lnTo>
                    <a:pt x="175" y="41"/>
                  </a:lnTo>
                  <a:lnTo>
                    <a:pt x="141" y="26"/>
                  </a:lnTo>
                  <a:lnTo>
                    <a:pt x="55" y="26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0" name="Freeform 16"/>
            <p:cNvSpPr>
              <a:spLocks/>
            </p:cNvSpPr>
            <p:nvPr/>
          </p:nvSpPr>
          <p:spPr bwMode="auto">
            <a:xfrm>
              <a:off x="2544" y="1369"/>
              <a:ext cx="85" cy="18"/>
            </a:xfrm>
            <a:custGeom>
              <a:avLst/>
              <a:gdLst>
                <a:gd name="T0" fmla="*/ 0 w 169"/>
                <a:gd name="T1" fmla="*/ 37 h 37"/>
                <a:gd name="T2" fmla="*/ 11 w 169"/>
                <a:gd name="T3" fmla="*/ 14 h 37"/>
                <a:gd name="T4" fmla="*/ 44 w 169"/>
                <a:gd name="T5" fmla="*/ 0 h 37"/>
                <a:gd name="T6" fmla="*/ 89 w 169"/>
                <a:gd name="T7" fmla="*/ 0 h 37"/>
                <a:gd name="T8" fmla="*/ 141 w 169"/>
                <a:gd name="T9" fmla="*/ 8 h 37"/>
                <a:gd name="T10" fmla="*/ 169 w 169"/>
                <a:gd name="T11" fmla="*/ 27 h 37"/>
                <a:gd name="T12" fmla="*/ 44 w 169"/>
                <a:gd name="T13" fmla="*/ 21 h 37"/>
                <a:gd name="T14" fmla="*/ 19 w 169"/>
                <a:gd name="T15" fmla="*/ 31 h 37"/>
                <a:gd name="T16" fmla="*/ 0 w 169"/>
                <a:gd name="T17" fmla="*/ 37 h 37"/>
                <a:gd name="T18" fmla="*/ 0 w 169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37">
                  <a:moveTo>
                    <a:pt x="0" y="37"/>
                  </a:moveTo>
                  <a:lnTo>
                    <a:pt x="11" y="14"/>
                  </a:lnTo>
                  <a:lnTo>
                    <a:pt x="44" y="0"/>
                  </a:lnTo>
                  <a:lnTo>
                    <a:pt x="89" y="0"/>
                  </a:lnTo>
                  <a:lnTo>
                    <a:pt x="141" y="8"/>
                  </a:lnTo>
                  <a:lnTo>
                    <a:pt x="169" y="27"/>
                  </a:lnTo>
                  <a:lnTo>
                    <a:pt x="44" y="21"/>
                  </a:lnTo>
                  <a:lnTo>
                    <a:pt x="19" y="31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1" name="Freeform 17"/>
            <p:cNvSpPr>
              <a:spLocks/>
            </p:cNvSpPr>
            <p:nvPr/>
          </p:nvSpPr>
          <p:spPr bwMode="auto">
            <a:xfrm>
              <a:off x="2287" y="1359"/>
              <a:ext cx="274" cy="419"/>
            </a:xfrm>
            <a:custGeom>
              <a:avLst/>
              <a:gdLst>
                <a:gd name="T0" fmla="*/ 150 w 547"/>
                <a:gd name="T1" fmla="*/ 49 h 838"/>
                <a:gd name="T2" fmla="*/ 133 w 547"/>
                <a:gd name="T3" fmla="*/ 79 h 838"/>
                <a:gd name="T4" fmla="*/ 163 w 547"/>
                <a:gd name="T5" fmla="*/ 64 h 838"/>
                <a:gd name="T6" fmla="*/ 173 w 547"/>
                <a:gd name="T7" fmla="*/ 81 h 838"/>
                <a:gd name="T8" fmla="*/ 133 w 547"/>
                <a:gd name="T9" fmla="*/ 146 h 838"/>
                <a:gd name="T10" fmla="*/ 152 w 547"/>
                <a:gd name="T11" fmla="*/ 192 h 838"/>
                <a:gd name="T12" fmla="*/ 198 w 547"/>
                <a:gd name="T13" fmla="*/ 245 h 838"/>
                <a:gd name="T14" fmla="*/ 198 w 547"/>
                <a:gd name="T15" fmla="*/ 319 h 838"/>
                <a:gd name="T16" fmla="*/ 161 w 547"/>
                <a:gd name="T17" fmla="*/ 376 h 838"/>
                <a:gd name="T18" fmla="*/ 285 w 547"/>
                <a:gd name="T19" fmla="*/ 646 h 838"/>
                <a:gd name="T20" fmla="*/ 389 w 547"/>
                <a:gd name="T21" fmla="*/ 726 h 838"/>
                <a:gd name="T22" fmla="*/ 471 w 547"/>
                <a:gd name="T23" fmla="*/ 726 h 838"/>
                <a:gd name="T24" fmla="*/ 547 w 547"/>
                <a:gd name="T25" fmla="*/ 695 h 838"/>
                <a:gd name="T26" fmla="*/ 469 w 547"/>
                <a:gd name="T27" fmla="*/ 758 h 838"/>
                <a:gd name="T28" fmla="*/ 370 w 547"/>
                <a:gd name="T29" fmla="*/ 771 h 838"/>
                <a:gd name="T30" fmla="*/ 407 w 547"/>
                <a:gd name="T31" fmla="*/ 838 h 838"/>
                <a:gd name="T32" fmla="*/ 327 w 547"/>
                <a:gd name="T33" fmla="*/ 792 h 838"/>
                <a:gd name="T34" fmla="*/ 239 w 547"/>
                <a:gd name="T35" fmla="*/ 786 h 838"/>
                <a:gd name="T36" fmla="*/ 274 w 547"/>
                <a:gd name="T37" fmla="*/ 741 h 838"/>
                <a:gd name="T38" fmla="*/ 234 w 547"/>
                <a:gd name="T39" fmla="*/ 729 h 838"/>
                <a:gd name="T40" fmla="*/ 179 w 547"/>
                <a:gd name="T41" fmla="*/ 758 h 838"/>
                <a:gd name="T42" fmla="*/ 198 w 547"/>
                <a:gd name="T43" fmla="*/ 729 h 838"/>
                <a:gd name="T44" fmla="*/ 118 w 547"/>
                <a:gd name="T45" fmla="*/ 718 h 838"/>
                <a:gd name="T46" fmla="*/ 49 w 547"/>
                <a:gd name="T47" fmla="*/ 642 h 838"/>
                <a:gd name="T48" fmla="*/ 4 w 547"/>
                <a:gd name="T49" fmla="*/ 488 h 838"/>
                <a:gd name="T50" fmla="*/ 0 w 547"/>
                <a:gd name="T51" fmla="*/ 79 h 838"/>
                <a:gd name="T52" fmla="*/ 30 w 547"/>
                <a:gd name="T53" fmla="*/ 0 h 838"/>
                <a:gd name="T54" fmla="*/ 44 w 547"/>
                <a:gd name="T55" fmla="*/ 72 h 838"/>
                <a:gd name="T56" fmla="*/ 83 w 547"/>
                <a:gd name="T57" fmla="*/ 7 h 838"/>
                <a:gd name="T58" fmla="*/ 97 w 547"/>
                <a:gd name="T59" fmla="*/ 49 h 838"/>
                <a:gd name="T60" fmla="*/ 152 w 547"/>
                <a:gd name="T61" fmla="*/ 41 h 838"/>
                <a:gd name="T62" fmla="*/ 150 w 547"/>
                <a:gd name="T63" fmla="*/ 49 h 838"/>
                <a:gd name="T64" fmla="*/ 150 w 547"/>
                <a:gd name="T65" fmla="*/ 4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7" h="838">
                  <a:moveTo>
                    <a:pt x="150" y="49"/>
                  </a:moveTo>
                  <a:lnTo>
                    <a:pt x="133" y="79"/>
                  </a:lnTo>
                  <a:lnTo>
                    <a:pt x="163" y="64"/>
                  </a:lnTo>
                  <a:lnTo>
                    <a:pt x="173" y="81"/>
                  </a:lnTo>
                  <a:lnTo>
                    <a:pt x="133" y="146"/>
                  </a:lnTo>
                  <a:lnTo>
                    <a:pt x="152" y="192"/>
                  </a:lnTo>
                  <a:lnTo>
                    <a:pt x="198" y="245"/>
                  </a:lnTo>
                  <a:lnTo>
                    <a:pt x="198" y="319"/>
                  </a:lnTo>
                  <a:lnTo>
                    <a:pt x="161" y="376"/>
                  </a:lnTo>
                  <a:lnTo>
                    <a:pt x="285" y="646"/>
                  </a:lnTo>
                  <a:lnTo>
                    <a:pt x="389" y="726"/>
                  </a:lnTo>
                  <a:lnTo>
                    <a:pt x="471" y="726"/>
                  </a:lnTo>
                  <a:lnTo>
                    <a:pt x="547" y="695"/>
                  </a:lnTo>
                  <a:lnTo>
                    <a:pt x="469" y="758"/>
                  </a:lnTo>
                  <a:lnTo>
                    <a:pt x="370" y="771"/>
                  </a:lnTo>
                  <a:lnTo>
                    <a:pt x="407" y="838"/>
                  </a:lnTo>
                  <a:lnTo>
                    <a:pt x="327" y="792"/>
                  </a:lnTo>
                  <a:lnTo>
                    <a:pt x="239" y="786"/>
                  </a:lnTo>
                  <a:lnTo>
                    <a:pt x="274" y="741"/>
                  </a:lnTo>
                  <a:lnTo>
                    <a:pt x="234" y="729"/>
                  </a:lnTo>
                  <a:lnTo>
                    <a:pt x="179" y="758"/>
                  </a:lnTo>
                  <a:lnTo>
                    <a:pt x="198" y="729"/>
                  </a:lnTo>
                  <a:lnTo>
                    <a:pt x="118" y="718"/>
                  </a:lnTo>
                  <a:lnTo>
                    <a:pt x="49" y="642"/>
                  </a:lnTo>
                  <a:lnTo>
                    <a:pt x="4" y="488"/>
                  </a:lnTo>
                  <a:lnTo>
                    <a:pt x="0" y="79"/>
                  </a:lnTo>
                  <a:lnTo>
                    <a:pt x="30" y="0"/>
                  </a:lnTo>
                  <a:lnTo>
                    <a:pt x="44" y="72"/>
                  </a:lnTo>
                  <a:lnTo>
                    <a:pt x="83" y="7"/>
                  </a:lnTo>
                  <a:lnTo>
                    <a:pt x="97" y="49"/>
                  </a:lnTo>
                  <a:lnTo>
                    <a:pt x="152" y="41"/>
                  </a:lnTo>
                  <a:lnTo>
                    <a:pt x="150" y="49"/>
                  </a:lnTo>
                  <a:lnTo>
                    <a:pt x="15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>
              <a:off x="2378" y="1308"/>
              <a:ext cx="272" cy="66"/>
            </a:xfrm>
            <a:custGeom>
              <a:avLst/>
              <a:gdLst>
                <a:gd name="T0" fmla="*/ 0 w 544"/>
                <a:gd name="T1" fmla="*/ 80 h 131"/>
                <a:gd name="T2" fmla="*/ 67 w 544"/>
                <a:gd name="T3" fmla="*/ 47 h 131"/>
                <a:gd name="T4" fmla="*/ 147 w 544"/>
                <a:gd name="T5" fmla="*/ 63 h 131"/>
                <a:gd name="T6" fmla="*/ 196 w 544"/>
                <a:gd name="T7" fmla="*/ 42 h 131"/>
                <a:gd name="T8" fmla="*/ 335 w 544"/>
                <a:gd name="T9" fmla="*/ 70 h 131"/>
                <a:gd name="T10" fmla="*/ 344 w 544"/>
                <a:gd name="T11" fmla="*/ 45 h 131"/>
                <a:gd name="T12" fmla="*/ 487 w 544"/>
                <a:gd name="T13" fmla="*/ 76 h 131"/>
                <a:gd name="T14" fmla="*/ 514 w 544"/>
                <a:gd name="T15" fmla="*/ 0 h 131"/>
                <a:gd name="T16" fmla="*/ 544 w 544"/>
                <a:gd name="T17" fmla="*/ 131 h 131"/>
                <a:gd name="T18" fmla="*/ 510 w 544"/>
                <a:gd name="T19" fmla="*/ 121 h 131"/>
                <a:gd name="T20" fmla="*/ 500 w 544"/>
                <a:gd name="T21" fmla="*/ 95 h 131"/>
                <a:gd name="T22" fmla="*/ 474 w 544"/>
                <a:gd name="T23" fmla="*/ 116 h 131"/>
                <a:gd name="T24" fmla="*/ 316 w 544"/>
                <a:gd name="T25" fmla="*/ 82 h 131"/>
                <a:gd name="T26" fmla="*/ 65 w 544"/>
                <a:gd name="T27" fmla="*/ 76 h 131"/>
                <a:gd name="T28" fmla="*/ 0 w 544"/>
                <a:gd name="T29" fmla="*/ 80 h 131"/>
                <a:gd name="T30" fmla="*/ 0 w 544"/>
                <a:gd name="T31" fmla="*/ 8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4" h="131">
                  <a:moveTo>
                    <a:pt x="0" y="80"/>
                  </a:moveTo>
                  <a:lnTo>
                    <a:pt x="67" y="47"/>
                  </a:lnTo>
                  <a:lnTo>
                    <a:pt x="147" y="63"/>
                  </a:lnTo>
                  <a:lnTo>
                    <a:pt x="196" y="42"/>
                  </a:lnTo>
                  <a:lnTo>
                    <a:pt x="335" y="70"/>
                  </a:lnTo>
                  <a:lnTo>
                    <a:pt x="344" y="45"/>
                  </a:lnTo>
                  <a:lnTo>
                    <a:pt x="487" y="76"/>
                  </a:lnTo>
                  <a:lnTo>
                    <a:pt x="514" y="0"/>
                  </a:lnTo>
                  <a:lnTo>
                    <a:pt x="544" y="131"/>
                  </a:lnTo>
                  <a:lnTo>
                    <a:pt x="510" y="121"/>
                  </a:lnTo>
                  <a:lnTo>
                    <a:pt x="500" y="95"/>
                  </a:lnTo>
                  <a:lnTo>
                    <a:pt x="474" y="116"/>
                  </a:lnTo>
                  <a:lnTo>
                    <a:pt x="316" y="82"/>
                  </a:lnTo>
                  <a:lnTo>
                    <a:pt x="65" y="76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auto">
            <a:xfrm>
              <a:off x="2568" y="1363"/>
              <a:ext cx="146" cy="368"/>
            </a:xfrm>
            <a:custGeom>
              <a:avLst/>
              <a:gdLst>
                <a:gd name="T0" fmla="*/ 209 w 292"/>
                <a:gd name="T1" fmla="*/ 0 h 738"/>
                <a:gd name="T2" fmla="*/ 211 w 292"/>
                <a:gd name="T3" fmla="*/ 76 h 738"/>
                <a:gd name="T4" fmla="*/ 226 w 292"/>
                <a:gd name="T5" fmla="*/ 194 h 738"/>
                <a:gd name="T6" fmla="*/ 243 w 292"/>
                <a:gd name="T7" fmla="*/ 112 h 738"/>
                <a:gd name="T8" fmla="*/ 292 w 292"/>
                <a:gd name="T9" fmla="*/ 331 h 738"/>
                <a:gd name="T10" fmla="*/ 288 w 292"/>
                <a:gd name="T11" fmla="*/ 481 h 738"/>
                <a:gd name="T12" fmla="*/ 231 w 292"/>
                <a:gd name="T13" fmla="*/ 646 h 738"/>
                <a:gd name="T14" fmla="*/ 231 w 292"/>
                <a:gd name="T15" fmla="*/ 574 h 738"/>
                <a:gd name="T16" fmla="*/ 182 w 292"/>
                <a:gd name="T17" fmla="*/ 690 h 738"/>
                <a:gd name="T18" fmla="*/ 106 w 292"/>
                <a:gd name="T19" fmla="*/ 738 h 738"/>
                <a:gd name="T20" fmla="*/ 36 w 292"/>
                <a:gd name="T21" fmla="*/ 656 h 738"/>
                <a:gd name="T22" fmla="*/ 0 w 292"/>
                <a:gd name="T23" fmla="*/ 681 h 738"/>
                <a:gd name="T24" fmla="*/ 70 w 292"/>
                <a:gd name="T25" fmla="*/ 595 h 738"/>
                <a:gd name="T26" fmla="*/ 140 w 292"/>
                <a:gd name="T27" fmla="*/ 477 h 738"/>
                <a:gd name="T28" fmla="*/ 180 w 292"/>
                <a:gd name="T29" fmla="*/ 342 h 738"/>
                <a:gd name="T30" fmla="*/ 190 w 292"/>
                <a:gd name="T31" fmla="*/ 223 h 738"/>
                <a:gd name="T32" fmla="*/ 182 w 292"/>
                <a:gd name="T33" fmla="*/ 137 h 738"/>
                <a:gd name="T34" fmla="*/ 174 w 292"/>
                <a:gd name="T35" fmla="*/ 61 h 738"/>
                <a:gd name="T36" fmla="*/ 209 w 292"/>
                <a:gd name="T37" fmla="*/ 0 h 738"/>
                <a:gd name="T38" fmla="*/ 209 w 292"/>
                <a:gd name="T3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738">
                  <a:moveTo>
                    <a:pt x="209" y="0"/>
                  </a:moveTo>
                  <a:lnTo>
                    <a:pt x="211" y="76"/>
                  </a:lnTo>
                  <a:lnTo>
                    <a:pt x="226" y="194"/>
                  </a:lnTo>
                  <a:lnTo>
                    <a:pt x="243" y="112"/>
                  </a:lnTo>
                  <a:lnTo>
                    <a:pt x="292" y="331"/>
                  </a:lnTo>
                  <a:lnTo>
                    <a:pt x="288" y="481"/>
                  </a:lnTo>
                  <a:lnTo>
                    <a:pt x="231" y="646"/>
                  </a:lnTo>
                  <a:lnTo>
                    <a:pt x="231" y="574"/>
                  </a:lnTo>
                  <a:lnTo>
                    <a:pt x="182" y="690"/>
                  </a:lnTo>
                  <a:lnTo>
                    <a:pt x="106" y="738"/>
                  </a:lnTo>
                  <a:lnTo>
                    <a:pt x="36" y="656"/>
                  </a:lnTo>
                  <a:lnTo>
                    <a:pt x="0" y="681"/>
                  </a:lnTo>
                  <a:lnTo>
                    <a:pt x="70" y="595"/>
                  </a:lnTo>
                  <a:lnTo>
                    <a:pt x="140" y="477"/>
                  </a:lnTo>
                  <a:lnTo>
                    <a:pt x="180" y="342"/>
                  </a:lnTo>
                  <a:lnTo>
                    <a:pt x="190" y="223"/>
                  </a:lnTo>
                  <a:lnTo>
                    <a:pt x="182" y="137"/>
                  </a:lnTo>
                  <a:lnTo>
                    <a:pt x="174" y="6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auto">
            <a:xfrm>
              <a:off x="2177" y="1083"/>
              <a:ext cx="461" cy="521"/>
            </a:xfrm>
            <a:custGeom>
              <a:avLst/>
              <a:gdLst>
                <a:gd name="T0" fmla="*/ 842 w 922"/>
                <a:gd name="T1" fmla="*/ 194 h 1042"/>
                <a:gd name="T2" fmla="*/ 842 w 922"/>
                <a:gd name="T3" fmla="*/ 346 h 1042"/>
                <a:gd name="T4" fmla="*/ 721 w 922"/>
                <a:gd name="T5" fmla="*/ 124 h 1042"/>
                <a:gd name="T6" fmla="*/ 755 w 922"/>
                <a:gd name="T7" fmla="*/ 371 h 1042"/>
                <a:gd name="T8" fmla="*/ 690 w 922"/>
                <a:gd name="T9" fmla="*/ 219 h 1042"/>
                <a:gd name="T10" fmla="*/ 656 w 922"/>
                <a:gd name="T11" fmla="*/ 171 h 1042"/>
                <a:gd name="T12" fmla="*/ 624 w 922"/>
                <a:gd name="T13" fmla="*/ 371 h 1042"/>
                <a:gd name="T14" fmla="*/ 576 w 922"/>
                <a:gd name="T15" fmla="*/ 322 h 1042"/>
                <a:gd name="T16" fmla="*/ 496 w 922"/>
                <a:gd name="T17" fmla="*/ 285 h 1042"/>
                <a:gd name="T18" fmla="*/ 428 w 922"/>
                <a:gd name="T19" fmla="*/ 371 h 1042"/>
                <a:gd name="T20" fmla="*/ 384 w 922"/>
                <a:gd name="T21" fmla="*/ 388 h 1042"/>
                <a:gd name="T22" fmla="*/ 325 w 922"/>
                <a:gd name="T23" fmla="*/ 498 h 1042"/>
                <a:gd name="T24" fmla="*/ 327 w 922"/>
                <a:gd name="T25" fmla="*/ 356 h 1042"/>
                <a:gd name="T26" fmla="*/ 289 w 922"/>
                <a:gd name="T27" fmla="*/ 312 h 1042"/>
                <a:gd name="T28" fmla="*/ 232 w 922"/>
                <a:gd name="T29" fmla="*/ 668 h 1042"/>
                <a:gd name="T30" fmla="*/ 120 w 922"/>
                <a:gd name="T31" fmla="*/ 888 h 1042"/>
                <a:gd name="T32" fmla="*/ 249 w 922"/>
                <a:gd name="T33" fmla="*/ 280 h 1042"/>
                <a:gd name="T34" fmla="*/ 113 w 922"/>
                <a:gd name="T35" fmla="*/ 548 h 1042"/>
                <a:gd name="T36" fmla="*/ 73 w 922"/>
                <a:gd name="T37" fmla="*/ 607 h 1042"/>
                <a:gd name="T38" fmla="*/ 40 w 922"/>
                <a:gd name="T39" fmla="*/ 1042 h 1042"/>
                <a:gd name="T40" fmla="*/ 0 w 922"/>
                <a:gd name="T41" fmla="*/ 1032 h 1042"/>
                <a:gd name="T42" fmla="*/ 95 w 922"/>
                <a:gd name="T43" fmla="*/ 403 h 1042"/>
                <a:gd name="T44" fmla="*/ 211 w 922"/>
                <a:gd name="T45" fmla="*/ 194 h 1042"/>
                <a:gd name="T46" fmla="*/ 221 w 922"/>
                <a:gd name="T47" fmla="*/ 198 h 1042"/>
                <a:gd name="T48" fmla="*/ 325 w 922"/>
                <a:gd name="T49" fmla="*/ 171 h 1042"/>
                <a:gd name="T50" fmla="*/ 382 w 922"/>
                <a:gd name="T51" fmla="*/ 158 h 1042"/>
                <a:gd name="T52" fmla="*/ 464 w 922"/>
                <a:gd name="T53" fmla="*/ 95 h 1042"/>
                <a:gd name="T54" fmla="*/ 557 w 922"/>
                <a:gd name="T55" fmla="*/ 76 h 1042"/>
                <a:gd name="T56" fmla="*/ 477 w 922"/>
                <a:gd name="T57" fmla="*/ 76 h 1042"/>
                <a:gd name="T58" fmla="*/ 369 w 922"/>
                <a:gd name="T59" fmla="*/ 69 h 1042"/>
                <a:gd name="T60" fmla="*/ 610 w 922"/>
                <a:gd name="T61" fmla="*/ 0 h 1042"/>
                <a:gd name="T62" fmla="*/ 858 w 922"/>
                <a:gd name="T63" fmla="*/ 88 h 1042"/>
                <a:gd name="T64" fmla="*/ 842 w 922"/>
                <a:gd name="T65" fmla="*/ 103 h 1042"/>
                <a:gd name="T66" fmla="*/ 873 w 922"/>
                <a:gd name="T67" fmla="*/ 198 h 1042"/>
                <a:gd name="T68" fmla="*/ 911 w 922"/>
                <a:gd name="T69" fmla="*/ 32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2" h="1042">
                  <a:moveTo>
                    <a:pt x="911" y="320"/>
                  </a:moveTo>
                  <a:lnTo>
                    <a:pt x="842" y="194"/>
                  </a:lnTo>
                  <a:lnTo>
                    <a:pt x="782" y="118"/>
                  </a:lnTo>
                  <a:lnTo>
                    <a:pt x="842" y="346"/>
                  </a:lnTo>
                  <a:lnTo>
                    <a:pt x="778" y="188"/>
                  </a:lnTo>
                  <a:lnTo>
                    <a:pt x="721" y="124"/>
                  </a:lnTo>
                  <a:lnTo>
                    <a:pt x="751" y="238"/>
                  </a:lnTo>
                  <a:lnTo>
                    <a:pt x="755" y="371"/>
                  </a:lnTo>
                  <a:lnTo>
                    <a:pt x="723" y="253"/>
                  </a:lnTo>
                  <a:lnTo>
                    <a:pt x="690" y="219"/>
                  </a:lnTo>
                  <a:lnTo>
                    <a:pt x="685" y="382"/>
                  </a:lnTo>
                  <a:lnTo>
                    <a:pt x="656" y="171"/>
                  </a:lnTo>
                  <a:lnTo>
                    <a:pt x="631" y="114"/>
                  </a:lnTo>
                  <a:lnTo>
                    <a:pt x="624" y="371"/>
                  </a:lnTo>
                  <a:lnTo>
                    <a:pt x="595" y="198"/>
                  </a:lnTo>
                  <a:lnTo>
                    <a:pt x="576" y="322"/>
                  </a:lnTo>
                  <a:lnTo>
                    <a:pt x="544" y="247"/>
                  </a:lnTo>
                  <a:lnTo>
                    <a:pt x="496" y="285"/>
                  </a:lnTo>
                  <a:lnTo>
                    <a:pt x="460" y="424"/>
                  </a:lnTo>
                  <a:lnTo>
                    <a:pt x="428" y="371"/>
                  </a:lnTo>
                  <a:lnTo>
                    <a:pt x="401" y="441"/>
                  </a:lnTo>
                  <a:lnTo>
                    <a:pt x="384" y="388"/>
                  </a:lnTo>
                  <a:lnTo>
                    <a:pt x="354" y="521"/>
                  </a:lnTo>
                  <a:lnTo>
                    <a:pt x="325" y="498"/>
                  </a:lnTo>
                  <a:lnTo>
                    <a:pt x="382" y="265"/>
                  </a:lnTo>
                  <a:lnTo>
                    <a:pt x="327" y="356"/>
                  </a:lnTo>
                  <a:lnTo>
                    <a:pt x="278" y="559"/>
                  </a:lnTo>
                  <a:lnTo>
                    <a:pt x="289" y="312"/>
                  </a:lnTo>
                  <a:lnTo>
                    <a:pt x="223" y="472"/>
                  </a:lnTo>
                  <a:lnTo>
                    <a:pt x="232" y="668"/>
                  </a:lnTo>
                  <a:lnTo>
                    <a:pt x="194" y="553"/>
                  </a:lnTo>
                  <a:lnTo>
                    <a:pt x="120" y="888"/>
                  </a:lnTo>
                  <a:lnTo>
                    <a:pt x="149" y="580"/>
                  </a:lnTo>
                  <a:lnTo>
                    <a:pt x="249" y="280"/>
                  </a:lnTo>
                  <a:lnTo>
                    <a:pt x="177" y="382"/>
                  </a:lnTo>
                  <a:lnTo>
                    <a:pt x="113" y="548"/>
                  </a:lnTo>
                  <a:lnTo>
                    <a:pt x="73" y="898"/>
                  </a:lnTo>
                  <a:lnTo>
                    <a:pt x="73" y="607"/>
                  </a:lnTo>
                  <a:lnTo>
                    <a:pt x="36" y="856"/>
                  </a:lnTo>
                  <a:lnTo>
                    <a:pt x="40" y="1042"/>
                  </a:lnTo>
                  <a:lnTo>
                    <a:pt x="25" y="890"/>
                  </a:lnTo>
                  <a:lnTo>
                    <a:pt x="0" y="1032"/>
                  </a:lnTo>
                  <a:lnTo>
                    <a:pt x="0" y="863"/>
                  </a:lnTo>
                  <a:lnTo>
                    <a:pt x="95" y="403"/>
                  </a:lnTo>
                  <a:lnTo>
                    <a:pt x="149" y="280"/>
                  </a:lnTo>
                  <a:lnTo>
                    <a:pt x="211" y="194"/>
                  </a:lnTo>
                  <a:lnTo>
                    <a:pt x="327" y="92"/>
                  </a:lnTo>
                  <a:lnTo>
                    <a:pt x="221" y="198"/>
                  </a:lnTo>
                  <a:lnTo>
                    <a:pt x="160" y="329"/>
                  </a:lnTo>
                  <a:lnTo>
                    <a:pt x="325" y="171"/>
                  </a:lnTo>
                  <a:lnTo>
                    <a:pt x="303" y="238"/>
                  </a:lnTo>
                  <a:lnTo>
                    <a:pt x="382" y="158"/>
                  </a:lnTo>
                  <a:lnTo>
                    <a:pt x="373" y="215"/>
                  </a:lnTo>
                  <a:lnTo>
                    <a:pt x="464" y="95"/>
                  </a:lnTo>
                  <a:lnTo>
                    <a:pt x="464" y="194"/>
                  </a:lnTo>
                  <a:lnTo>
                    <a:pt x="557" y="76"/>
                  </a:lnTo>
                  <a:lnTo>
                    <a:pt x="531" y="54"/>
                  </a:lnTo>
                  <a:lnTo>
                    <a:pt x="477" y="76"/>
                  </a:lnTo>
                  <a:lnTo>
                    <a:pt x="487" y="35"/>
                  </a:lnTo>
                  <a:lnTo>
                    <a:pt x="369" y="69"/>
                  </a:lnTo>
                  <a:lnTo>
                    <a:pt x="493" y="12"/>
                  </a:lnTo>
                  <a:lnTo>
                    <a:pt x="610" y="0"/>
                  </a:lnTo>
                  <a:lnTo>
                    <a:pt x="755" y="27"/>
                  </a:lnTo>
                  <a:lnTo>
                    <a:pt x="858" y="88"/>
                  </a:lnTo>
                  <a:lnTo>
                    <a:pt x="922" y="171"/>
                  </a:lnTo>
                  <a:lnTo>
                    <a:pt x="842" y="103"/>
                  </a:lnTo>
                  <a:lnTo>
                    <a:pt x="793" y="88"/>
                  </a:lnTo>
                  <a:lnTo>
                    <a:pt x="873" y="198"/>
                  </a:lnTo>
                  <a:lnTo>
                    <a:pt x="911" y="320"/>
                  </a:lnTo>
                  <a:lnTo>
                    <a:pt x="911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5" name="Freeform 21"/>
            <p:cNvSpPr>
              <a:spLocks/>
            </p:cNvSpPr>
            <p:nvPr/>
          </p:nvSpPr>
          <p:spPr bwMode="auto">
            <a:xfrm>
              <a:off x="2177" y="1499"/>
              <a:ext cx="175" cy="302"/>
            </a:xfrm>
            <a:custGeom>
              <a:avLst/>
              <a:gdLst>
                <a:gd name="T0" fmla="*/ 124 w 350"/>
                <a:gd name="T1" fmla="*/ 55 h 602"/>
                <a:gd name="T2" fmla="*/ 109 w 350"/>
                <a:gd name="T3" fmla="*/ 268 h 602"/>
                <a:gd name="T4" fmla="*/ 71 w 350"/>
                <a:gd name="T5" fmla="*/ 220 h 602"/>
                <a:gd name="T6" fmla="*/ 67 w 350"/>
                <a:gd name="T7" fmla="*/ 310 h 602"/>
                <a:gd name="T8" fmla="*/ 25 w 350"/>
                <a:gd name="T9" fmla="*/ 199 h 602"/>
                <a:gd name="T10" fmla="*/ 16 w 350"/>
                <a:gd name="T11" fmla="*/ 315 h 602"/>
                <a:gd name="T12" fmla="*/ 0 w 350"/>
                <a:gd name="T13" fmla="*/ 215 h 602"/>
                <a:gd name="T14" fmla="*/ 0 w 350"/>
                <a:gd name="T15" fmla="*/ 296 h 602"/>
                <a:gd name="T16" fmla="*/ 40 w 350"/>
                <a:gd name="T17" fmla="*/ 525 h 602"/>
                <a:gd name="T18" fmla="*/ 141 w 350"/>
                <a:gd name="T19" fmla="*/ 602 h 602"/>
                <a:gd name="T20" fmla="*/ 221 w 350"/>
                <a:gd name="T21" fmla="*/ 570 h 602"/>
                <a:gd name="T22" fmla="*/ 152 w 350"/>
                <a:gd name="T23" fmla="*/ 532 h 602"/>
                <a:gd name="T24" fmla="*/ 270 w 350"/>
                <a:gd name="T25" fmla="*/ 536 h 602"/>
                <a:gd name="T26" fmla="*/ 350 w 350"/>
                <a:gd name="T27" fmla="*/ 509 h 602"/>
                <a:gd name="T28" fmla="*/ 308 w 350"/>
                <a:gd name="T29" fmla="*/ 460 h 602"/>
                <a:gd name="T30" fmla="*/ 350 w 350"/>
                <a:gd name="T31" fmla="*/ 475 h 602"/>
                <a:gd name="T32" fmla="*/ 285 w 350"/>
                <a:gd name="T33" fmla="*/ 431 h 602"/>
                <a:gd name="T34" fmla="*/ 234 w 350"/>
                <a:gd name="T35" fmla="*/ 355 h 602"/>
                <a:gd name="T36" fmla="*/ 200 w 350"/>
                <a:gd name="T37" fmla="*/ 226 h 602"/>
                <a:gd name="T38" fmla="*/ 190 w 350"/>
                <a:gd name="T39" fmla="*/ 0 h 602"/>
                <a:gd name="T40" fmla="*/ 175 w 350"/>
                <a:gd name="T41" fmla="*/ 161 h 602"/>
                <a:gd name="T42" fmla="*/ 204 w 350"/>
                <a:gd name="T43" fmla="*/ 357 h 602"/>
                <a:gd name="T44" fmla="*/ 156 w 350"/>
                <a:gd name="T45" fmla="*/ 258 h 602"/>
                <a:gd name="T46" fmla="*/ 124 w 350"/>
                <a:gd name="T47" fmla="*/ 55 h 602"/>
                <a:gd name="T48" fmla="*/ 124 w 350"/>
                <a:gd name="T49" fmla="*/ 5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0" h="602">
                  <a:moveTo>
                    <a:pt x="124" y="55"/>
                  </a:moveTo>
                  <a:lnTo>
                    <a:pt x="109" y="268"/>
                  </a:lnTo>
                  <a:lnTo>
                    <a:pt x="71" y="220"/>
                  </a:lnTo>
                  <a:lnTo>
                    <a:pt x="67" y="310"/>
                  </a:lnTo>
                  <a:lnTo>
                    <a:pt x="25" y="199"/>
                  </a:lnTo>
                  <a:lnTo>
                    <a:pt x="16" y="315"/>
                  </a:lnTo>
                  <a:lnTo>
                    <a:pt x="0" y="215"/>
                  </a:lnTo>
                  <a:lnTo>
                    <a:pt x="0" y="296"/>
                  </a:lnTo>
                  <a:lnTo>
                    <a:pt x="40" y="525"/>
                  </a:lnTo>
                  <a:lnTo>
                    <a:pt x="141" y="602"/>
                  </a:lnTo>
                  <a:lnTo>
                    <a:pt x="221" y="570"/>
                  </a:lnTo>
                  <a:lnTo>
                    <a:pt x="152" y="532"/>
                  </a:lnTo>
                  <a:lnTo>
                    <a:pt x="270" y="536"/>
                  </a:lnTo>
                  <a:lnTo>
                    <a:pt x="350" y="509"/>
                  </a:lnTo>
                  <a:lnTo>
                    <a:pt x="308" y="460"/>
                  </a:lnTo>
                  <a:lnTo>
                    <a:pt x="350" y="475"/>
                  </a:lnTo>
                  <a:lnTo>
                    <a:pt x="285" y="431"/>
                  </a:lnTo>
                  <a:lnTo>
                    <a:pt x="234" y="355"/>
                  </a:lnTo>
                  <a:lnTo>
                    <a:pt x="200" y="226"/>
                  </a:lnTo>
                  <a:lnTo>
                    <a:pt x="190" y="0"/>
                  </a:lnTo>
                  <a:lnTo>
                    <a:pt x="175" y="161"/>
                  </a:lnTo>
                  <a:lnTo>
                    <a:pt x="204" y="357"/>
                  </a:lnTo>
                  <a:lnTo>
                    <a:pt x="156" y="258"/>
                  </a:lnTo>
                  <a:lnTo>
                    <a:pt x="124" y="55"/>
                  </a:lnTo>
                  <a:lnTo>
                    <a:pt x="12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6" name="Freeform 22"/>
            <p:cNvSpPr>
              <a:spLocks/>
            </p:cNvSpPr>
            <p:nvPr/>
          </p:nvSpPr>
          <p:spPr bwMode="auto">
            <a:xfrm>
              <a:off x="2650" y="1188"/>
              <a:ext cx="148" cy="564"/>
            </a:xfrm>
            <a:custGeom>
              <a:avLst/>
              <a:gdLst>
                <a:gd name="T0" fmla="*/ 0 w 297"/>
                <a:gd name="T1" fmla="*/ 0 h 1129"/>
                <a:gd name="T2" fmla="*/ 143 w 297"/>
                <a:gd name="T3" fmla="*/ 394 h 1129"/>
                <a:gd name="T4" fmla="*/ 243 w 297"/>
                <a:gd name="T5" fmla="*/ 681 h 1129"/>
                <a:gd name="T6" fmla="*/ 272 w 297"/>
                <a:gd name="T7" fmla="*/ 886 h 1129"/>
                <a:gd name="T8" fmla="*/ 262 w 297"/>
                <a:gd name="T9" fmla="*/ 1021 h 1129"/>
                <a:gd name="T10" fmla="*/ 211 w 297"/>
                <a:gd name="T11" fmla="*/ 1129 h 1129"/>
                <a:gd name="T12" fmla="*/ 281 w 297"/>
                <a:gd name="T13" fmla="*/ 1008 h 1129"/>
                <a:gd name="T14" fmla="*/ 297 w 297"/>
                <a:gd name="T15" fmla="*/ 886 h 1129"/>
                <a:gd name="T16" fmla="*/ 268 w 297"/>
                <a:gd name="T17" fmla="*/ 679 h 1129"/>
                <a:gd name="T18" fmla="*/ 173 w 297"/>
                <a:gd name="T19" fmla="*/ 377 h 1129"/>
                <a:gd name="T20" fmla="*/ 0 w 297"/>
                <a:gd name="T21" fmla="*/ 0 h 1129"/>
                <a:gd name="T22" fmla="*/ 0 w 297"/>
                <a:gd name="T23" fmla="*/ 0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129">
                  <a:moveTo>
                    <a:pt x="0" y="0"/>
                  </a:moveTo>
                  <a:lnTo>
                    <a:pt x="143" y="394"/>
                  </a:lnTo>
                  <a:lnTo>
                    <a:pt x="243" y="681"/>
                  </a:lnTo>
                  <a:lnTo>
                    <a:pt x="272" y="886"/>
                  </a:lnTo>
                  <a:lnTo>
                    <a:pt x="262" y="1021"/>
                  </a:lnTo>
                  <a:lnTo>
                    <a:pt x="211" y="1129"/>
                  </a:lnTo>
                  <a:lnTo>
                    <a:pt x="281" y="1008"/>
                  </a:lnTo>
                  <a:lnTo>
                    <a:pt x="297" y="886"/>
                  </a:lnTo>
                  <a:lnTo>
                    <a:pt x="268" y="679"/>
                  </a:lnTo>
                  <a:lnTo>
                    <a:pt x="173" y="3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7" name="Freeform 23"/>
            <p:cNvSpPr>
              <a:spLocks/>
            </p:cNvSpPr>
            <p:nvPr/>
          </p:nvSpPr>
          <p:spPr bwMode="auto">
            <a:xfrm>
              <a:off x="2557" y="1701"/>
              <a:ext cx="41" cy="125"/>
            </a:xfrm>
            <a:custGeom>
              <a:avLst/>
              <a:gdLst>
                <a:gd name="T0" fmla="*/ 17 w 81"/>
                <a:gd name="T1" fmla="*/ 11 h 251"/>
                <a:gd name="T2" fmla="*/ 0 w 81"/>
                <a:gd name="T3" fmla="*/ 207 h 251"/>
                <a:gd name="T4" fmla="*/ 57 w 81"/>
                <a:gd name="T5" fmla="*/ 251 h 251"/>
                <a:gd name="T6" fmla="*/ 81 w 81"/>
                <a:gd name="T7" fmla="*/ 192 h 251"/>
                <a:gd name="T8" fmla="*/ 32 w 81"/>
                <a:gd name="T9" fmla="*/ 0 h 251"/>
                <a:gd name="T10" fmla="*/ 17 w 81"/>
                <a:gd name="T11" fmla="*/ 11 h 251"/>
                <a:gd name="T12" fmla="*/ 17 w 81"/>
                <a:gd name="T13" fmla="*/ 1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51">
                  <a:moveTo>
                    <a:pt x="17" y="11"/>
                  </a:moveTo>
                  <a:lnTo>
                    <a:pt x="0" y="207"/>
                  </a:lnTo>
                  <a:lnTo>
                    <a:pt x="57" y="251"/>
                  </a:lnTo>
                  <a:lnTo>
                    <a:pt x="81" y="192"/>
                  </a:lnTo>
                  <a:lnTo>
                    <a:pt x="32" y="0"/>
                  </a:lnTo>
                  <a:lnTo>
                    <a:pt x="17" y="11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8" name="Freeform 24"/>
            <p:cNvSpPr>
              <a:spLocks/>
            </p:cNvSpPr>
            <p:nvPr/>
          </p:nvSpPr>
          <p:spPr bwMode="auto">
            <a:xfrm>
              <a:off x="2617" y="1686"/>
              <a:ext cx="125" cy="144"/>
            </a:xfrm>
            <a:custGeom>
              <a:avLst/>
              <a:gdLst>
                <a:gd name="T0" fmla="*/ 0 w 249"/>
                <a:gd name="T1" fmla="*/ 137 h 289"/>
                <a:gd name="T2" fmla="*/ 139 w 249"/>
                <a:gd name="T3" fmla="*/ 67 h 289"/>
                <a:gd name="T4" fmla="*/ 113 w 249"/>
                <a:gd name="T5" fmla="*/ 116 h 289"/>
                <a:gd name="T6" fmla="*/ 185 w 249"/>
                <a:gd name="T7" fmla="*/ 78 h 289"/>
                <a:gd name="T8" fmla="*/ 249 w 249"/>
                <a:gd name="T9" fmla="*/ 0 h 289"/>
                <a:gd name="T10" fmla="*/ 168 w 249"/>
                <a:gd name="T11" fmla="*/ 143 h 289"/>
                <a:gd name="T12" fmla="*/ 120 w 249"/>
                <a:gd name="T13" fmla="*/ 192 h 289"/>
                <a:gd name="T14" fmla="*/ 198 w 249"/>
                <a:gd name="T15" fmla="*/ 164 h 289"/>
                <a:gd name="T16" fmla="*/ 92 w 249"/>
                <a:gd name="T17" fmla="*/ 234 h 289"/>
                <a:gd name="T18" fmla="*/ 75 w 249"/>
                <a:gd name="T19" fmla="*/ 267 h 289"/>
                <a:gd name="T20" fmla="*/ 21 w 249"/>
                <a:gd name="T21" fmla="*/ 289 h 289"/>
                <a:gd name="T22" fmla="*/ 0 w 249"/>
                <a:gd name="T23" fmla="*/ 137 h 289"/>
                <a:gd name="T24" fmla="*/ 0 w 249"/>
                <a:gd name="T25" fmla="*/ 13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89">
                  <a:moveTo>
                    <a:pt x="0" y="137"/>
                  </a:moveTo>
                  <a:lnTo>
                    <a:pt x="139" y="67"/>
                  </a:lnTo>
                  <a:lnTo>
                    <a:pt x="113" y="116"/>
                  </a:lnTo>
                  <a:lnTo>
                    <a:pt x="185" y="78"/>
                  </a:lnTo>
                  <a:lnTo>
                    <a:pt x="249" y="0"/>
                  </a:lnTo>
                  <a:lnTo>
                    <a:pt x="168" y="143"/>
                  </a:lnTo>
                  <a:lnTo>
                    <a:pt x="120" y="192"/>
                  </a:lnTo>
                  <a:lnTo>
                    <a:pt x="198" y="164"/>
                  </a:lnTo>
                  <a:lnTo>
                    <a:pt x="92" y="234"/>
                  </a:lnTo>
                  <a:lnTo>
                    <a:pt x="75" y="267"/>
                  </a:lnTo>
                  <a:lnTo>
                    <a:pt x="21" y="28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9" name="Freeform 25"/>
            <p:cNvSpPr>
              <a:spLocks/>
            </p:cNvSpPr>
            <p:nvPr/>
          </p:nvSpPr>
          <p:spPr bwMode="auto">
            <a:xfrm>
              <a:off x="2394" y="1823"/>
              <a:ext cx="122" cy="16"/>
            </a:xfrm>
            <a:custGeom>
              <a:avLst/>
              <a:gdLst>
                <a:gd name="T0" fmla="*/ 0 w 243"/>
                <a:gd name="T1" fmla="*/ 29 h 32"/>
                <a:gd name="T2" fmla="*/ 123 w 243"/>
                <a:gd name="T3" fmla="*/ 0 h 32"/>
                <a:gd name="T4" fmla="*/ 243 w 243"/>
                <a:gd name="T5" fmla="*/ 0 h 32"/>
                <a:gd name="T6" fmla="*/ 93 w 243"/>
                <a:gd name="T7" fmla="*/ 32 h 32"/>
                <a:gd name="T8" fmla="*/ 0 w 243"/>
                <a:gd name="T9" fmla="*/ 29 h 32"/>
                <a:gd name="T10" fmla="*/ 0 w 243"/>
                <a:gd name="T1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32">
                  <a:moveTo>
                    <a:pt x="0" y="29"/>
                  </a:moveTo>
                  <a:lnTo>
                    <a:pt x="123" y="0"/>
                  </a:lnTo>
                  <a:lnTo>
                    <a:pt x="243" y="0"/>
                  </a:lnTo>
                  <a:lnTo>
                    <a:pt x="93" y="32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0" name="Freeform 26"/>
            <p:cNvSpPr>
              <a:spLocks/>
            </p:cNvSpPr>
            <p:nvPr/>
          </p:nvSpPr>
          <p:spPr bwMode="auto">
            <a:xfrm>
              <a:off x="2491" y="1823"/>
              <a:ext cx="115" cy="103"/>
            </a:xfrm>
            <a:custGeom>
              <a:avLst/>
              <a:gdLst>
                <a:gd name="T0" fmla="*/ 83 w 230"/>
                <a:gd name="T1" fmla="*/ 0 h 207"/>
                <a:gd name="T2" fmla="*/ 173 w 230"/>
                <a:gd name="T3" fmla="*/ 59 h 207"/>
                <a:gd name="T4" fmla="*/ 230 w 230"/>
                <a:gd name="T5" fmla="*/ 86 h 207"/>
                <a:gd name="T6" fmla="*/ 182 w 230"/>
                <a:gd name="T7" fmla="*/ 107 h 207"/>
                <a:gd name="T8" fmla="*/ 116 w 230"/>
                <a:gd name="T9" fmla="*/ 204 h 207"/>
                <a:gd name="T10" fmla="*/ 62 w 230"/>
                <a:gd name="T11" fmla="*/ 207 h 207"/>
                <a:gd name="T12" fmla="*/ 40 w 230"/>
                <a:gd name="T13" fmla="*/ 169 h 207"/>
                <a:gd name="T14" fmla="*/ 91 w 230"/>
                <a:gd name="T15" fmla="*/ 160 h 207"/>
                <a:gd name="T16" fmla="*/ 123 w 230"/>
                <a:gd name="T17" fmla="*/ 122 h 207"/>
                <a:gd name="T18" fmla="*/ 79 w 230"/>
                <a:gd name="T19" fmla="*/ 93 h 207"/>
                <a:gd name="T20" fmla="*/ 49 w 230"/>
                <a:gd name="T21" fmla="*/ 93 h 207"/>
                <a:gd name="T22" fmla="*/ 0 w 230"/>
                <a:gd name="T23" fmla="*/ 128 h 207"/>
                <a:gd name="T24" fmla="*/ 28 w 230"/>
                <a:gd name="T25" fmla="*/ 93 h 207"/>
                <a:gd name="T26" fmla="*/ 68 w 230"/>
                <a:gd name="T27" fmla="*/ 82 h 207"/>
                <a:gd name="T28" fmla="*/ 180 w 230"/>
                <a:gd name="T29" fmla="*/ 82 h 207"/>
                <a:gd name="T30" fmla="*/ 106 w 230"/>
                <a:gd name="T31" fmla="*/ 34 h 207"/>
                <a:gd name="T32" fmla="*/ 38 w 230"/>
                <a:gd name="T33" fmla="*/ 0 h 207"/>
                <a:gd name="T34" fmla="*/ 83 w 230"/>
                <a:gd name="T35" fmla="*/ 0 h 207"/>
                <a:gd name="T36" fmla="*/ 83 w 230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207">
                  <a:moveTo>
                    <a:pt x="83" y="0"/>
                  </a:moveTo>
                  <a:lnTo>
                    <a:pt x="173" y="59"/>
                  </a:lnTo>
                  <a:lnTo>
                    <a:pt x="230" y="86"/>
                  </a:lnTo>
                  <a:lnTo>
                    <a:pt x="182" y="107"/>
                  </a:lnTo>
                  <a:lnTo>
                    <a:pt x="116" y="204"/>
                  </a:lnTo>
                  <a:lnTo>
                    <a:pt x="62" y="207"/>
                  </a:lnTo>
                  <a:lnTo>
                    <a:pt x="40" y="169"/>
                  </a:lnTo>
                  <a:lnTo>
                    <a:pt x="91" y="160"/>
                  </a:lnTo>
                  <a:lnTo>
                    <a:pt x="123" y="122"/>
                  </a:lnTo>
                  <a:lnTo>
                    <a:pt x="79" y="93"/>
                  </a:lnTo>
                  <a:lnTo>
                    <a:pt x="49" y="93"/>
                  </a:lnTo>
                  <a:lnTo>
                    <a:pt x="0" y="128"/>
                  </a:lnTo>
                  <a:lnTo>
                    <a:pt x="28" y="93"/>
                  </a:lnTo>
                  <a:lnTo>
                    <a:pt x="68" y="82"/>
                  </a:lnTo>
                  <a:lnTo>
                    <a:pt x="180" y="82"/>
                  </a:lnTo>
                  <a:lnTo>
                    <a:pt x="106" y="34"/>
                  </a:lnTo>
                  <a:lnTo>
                    <a:pt x="38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1" name="Freeform 27"/>
            <p:cNvSpPr>
              <a:spLocks/>
            </p:cNvSpPr>
            <p:nvPr/>
          </p:nvSpPr>
          <p:spPr bwMode="auto">
            <a:xfrm>
              <a:off x="2454" y="1849"/>
              <a:ext cx="45" cy="123"/>
            </a:xfrm>
            <a:custGeom>
              <a:avLst/>
              <a:gdLst>
                <a:gd name="T0" fmla="*/ 78 w 92"/>
                <a:gd name="T1" fmla="*/ 0 h 246"/>
                <a:gd name="T2" fmla="*/ 42 w 92"/>
                <a:gd name="T3" fmla="*/ 73 h 246"/>
                <a:gd name="T4" fmla="*/ 48 w 92"/>
                <a:gd name="T5" fmla="*/ 147 h 246"/>
                <a:gd name="T6" fmla="*/ 92 w 92"/>
                <a:gd name="T7" fmla="*/ 194 h 246"/>
                <a:gd name="T8" fmla="*/ 86 w 92"/>
                <a:gd name="T9" fmla="*/ 246 h 246"/>
                <a:gd name="T10" fmla="*/ 25 w 92"/>
                <a:gd name="T11" fmla="*/ 223 h 246"/>
                <a:gd name="T12" fmla="*/ 0 w 92"/>
                <a:gd name="T13" fmla="*/ 175 h 246"/>
                <a:gd name="T14" fmla="*/ 19 w 92"/>
                <a:gd name="T15" fmla="*/ 57 h 246"/>
                <a:gd name="T16" fmla="*/ 78 w 92"/>
                <a:gd name="T17" fmla="*/ 0 h 246"/>
                <a:gd name="T18" fmla="*/ 78 w 92"/>
                <a:gd name="T1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46">
                  <a:moveTo>
                    <a:pt x="78" y="0"/>
                  </a:moveTo>
                  <a:lnTo>
                    <a:pt x="42" y="73"/>
                  </a:lnTo>
                  <a:lnTo>
                    <a:pt x="48" y="147"/>
                  </a:lnTo>
                  <a:lnTo>
                    <a:pt x="92" y="194"/>
                  </a:lnTo>
                  <a:lnTo>
                    <a:pt x="86" y="246"/>
                  </a:lnTo>
                  <a:lnTo>
                    <a:pt x="25" y="223"/>
                  </a:lnTo>
                  <a:lnTo>
                    <a:pt x="0" y="175"/>
                  </a:lnTo>
                  <a:lnTo>
                    <a:pt x="19" y="57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2" name="Freeform 28"/>
            <p:cNvSpPr>
              <a:spLocks/>
            </p:cNvSpPr>
            <p:nvPr/>
          </p:nvSpPr>
          <p:spPr bwMode="auto">
            <a:xfrm>
              <a:off x="2580" y="1896"/>
              <a:ext cx="86" cy="204"/>
            </a:xfrm>
            <a:custGeom>
              <a:avLst/>
              <a:gdLst>
                <a:gd name="T0" fmla="*/ 17 w 171"/>
                <a:gd name="T1" fmla="*/ 0 h 408"/>
                <a:gd name="T2" fmla="*/ 0 w 171"/>
                <a:gd name="T3" fmla="*/ 222 h 408"/>
                <a:gd name="T4" fmla="*/ 65 w 171"/>
                <a:gd name="T5" fmla="*/ 408 h 408"/>
                <a:gd name="T6" fmla="*/ 21 w 171"/>
                <a:gd name="T7" fmla="*/ 237 h 408"/>
                <a:gd name="T8" fmla="*/ 27 w 171"/>
                <a:gd name="T9" fmla="*/ 182 h 408"/>
                <a:gd name="T10" fmla="*/ 74 w 171"/>
                <a:gd name="T11" fmla="*/ 222 h 408"/>
                <a:gd name="T12" fmla="*/ 84 w 171"/>
                <a:gd name="T13" fmla="*/ 290 h 408"/>
                <a:gd name="T14" fmla="*/ 137 w 171"/>
                <a:gd name="T15" fmla="*/ 368 h 408"/>
                <a:gd name="T16" fmla="*/ 171 w 171"/>
                <a:gd name="T17" fmla="*/ 372 h 408"/>
                <a:gd name="T18" fmla="*/ 166 w 171"/>
                <a:gd name="T19" fmla="*/ 290 h 408"/>
                <a:gd name="T20" fmla="*/ 122 w 171"/>
                <a:gd name="T21" fmla="*/ 211 h 408"/>
                <a:gd name="T22" fmla="*/ 40 w 171"/>
                <a:gd name="T23" fmla="*/ 102 h 408"/>
                <a:gd name="T24" fmla="*/ 17 w 171"/>
                <a:gd name="T25" fmla="*/ 0 h 408"/>
                <a:gd name="T26" fmla="*/ 17 w 171"/>
                <a:gd name="T2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408">
                  <a:moveTo>
                    <a:pt x="17" y="0"/>
                  </a:moveTo>
                  <a:lnTo>
                    <a:pt x="0" y="222"/>
                  </a:lnTo>
                  <a:lnTo>
                    <a:pt x="65" y="408"/>
                  </a:lnTo>
                  <a:lnTo>
                    <a:pt x="21" y="237"/>
                  </a:lnTo>
                  <a:lnTo>
                    <a:pt x="27" y="182"/>
                  </a:lnTo>
                  <a:lnTo>
                    <a:pt x="74" y="222"/>
                  </a:lnTo>
                  <a:lnTo>
                    <a:pt x="84" y="290"/>
                  </a:lnTo>
                  <a:lnTo>
                    <a:pt x="137" y="368"/>
                  </a:lnTo>
                  <a:lnTo>
                    <a:pt x="171" y="372"/>
                  </a:lnTo>
                  <a:lnTo>
                    <a:pt x="166" y="290"/>
                  </a:lnTo>
                  <a:lnTo>
                    <a:pt x="122" y="211"/>
                  </a:lnTo>
                  <a:lnTo>
                    <a:pt x="40" y="10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3" name="Freeform 29"/>
            <p:cNvSpPr>
              <a:spLocks/>
            </p:cNvSpPr>
            <p:nvPr/>
          </p:nvSpPr>
          <p:spPr bwMode="auto">
            <a:xfrm>
              <a:off x="2603" y="1876"/>
              <a:ext cx="76" cy="139"/>
            </a:xfrm>
            <a:custGeom>
              <a:avLst/>
              <a:gdLst>
                <a:gd name="T0" fmla="*/ 0 w 152"/>
                <a:gd name="T1" fmla="*/ 43 h 277"/>
                <a:gd name="T2" fmla="*/ 61 w 152"/>
                <a:gd name="T3" fmla="*/ 93 h 277"/>
                <a:gd name="T4" fmla="*/ 80 w 152"/>
                <a:gd name="T5" fmla="*/ 192 h 277"/>
                <a:gd name="T6" fmla="*/ 152 w 152"/>
                <a:gd name="T7" fmla="*/ 277 h 277"/>
                <a:gd name="T8" fmla="*/ 125 w 152"/>
                <a:gd name="T9" fmla="*/ 197 h 277"/>
                <a:gd name="T10" fmla="*/ 129 w 152"/>
                <a:gd name="T11" fmla="*/ 62 h 277"/>
                <a:gd name="T12" fmla="*/ 89 w 152"/>
                <a:gd name="T13" fmla="*/ 0 h 277"/>
                <a:gd name="T14" fmla="*/ 36 w 152"/>
                <a:gd name="T15" fmla="*/ 0 h 277"/>
                <a:gd name="T16" fmla="*/ 0 w 152"/>
                <a:gd name="T17" fmla="*/ 43 h 277"/>
                <a:gd name="T18" fmla="*/ 0 w 152"/>
                <a:gd name="T19" fmla="*/ 4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77">
                  <a:moveTo>
                    <a:pt x="0" y="43"/>
                  </a:moveTo>
                  <a:lnTo>
                    <a:pt x="61" y="93"/>
                  </a:lnTo>
                  <a:lnTo>
                    <a:pt x="80" y="192"/>
                  </a:lnTo>
                  <a:lnTo>
                    <a:pt x="152" y="277"/>
                  </a:lnTo>
                  <a:lnTo>
                    <a:pt x="125" y="197"/>
                  </a:lnTo>
                  <a:lnTo>
                    <a:pt x="129" y="62"/>
                  </a:lnTo>
                  <a:lnTo>
                    <a:pt x="89" y="0"/>
                  </a:lnTo>
                  <a:lnTo>
                    <a:pt x="3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4" name="Freeform 30"/>
            <p:cNvSpPr>
              <a:spLocks/>
            </p:cNvSpPr>
            <p:nvPr/>
          </p:nvSpPr>
          <p:spPr bwMode="auto">
            <a:xfrm>
              <a:off x="2675" y="1881"/>
              <a:ext cx="103" cy="205"/>
            </a:xfrm>
            <a:custGeom>
              <a:avLst/>
              <a:gdLst>
                <a:gd name="T0" fmla="*/ 0 w 206"/>
                <a:gd name="T1" fmla="*/ 0 h 411"/>
                <a:gd name="T2" fmla="*/ 55 w 206"/>
                <a:gd name="T3" fmla="*/ 67 h 411"/>
                <a:gd name="T4" fmla="*/ 57 w 206"/>
                <a:gd name="T5" fmla="*/ 105 h 411"/>
                <a:gd name="T6" fmla="*/ 21 w 206"/>
                <a:gd name="T7" fmla="*/ 67 h 411"/>
                <a:gd name="T8" fmla="*/ 31 w 206"/>
                <a:gd name="T9" fmla="*/ 213 h 411"/>
                <a:gd name="T10" fmla="*/ 52 w 206"/>
                <a:gd name="T11" fmla="*/ 165 h 411"/>
                <a:gd name="T12" fmla="*/ 99 w 206"/>
                <a:gd name="T13" fmla="*/ 356 h 411"/>
                <a:gd name="T14" fmla="*/ 175 w 206"/>
                <a:gd name="T15" fmla="*/ 411 h 411"/>
                <a:gd name="T16" fmla="*/ 206 w 206"/>
                <a:gd name="T17" fmla="*/ 388 h 411"/>
                <a:gd name="T18" fmla="*/ 206 w 206"/>
                <a:gd name="T19" fmla="*/ 297 h 411"/>
                <a:gd name="T20" fmla="*/ 162 w 206"/>
                <a:gd name="T21" fmla="*/ 143 h 411"/>
                <a:gd name="T22" fmla="*/ 67 w 206"/>
                <a:gd name="T23" fmla="*/ 44 h 411"/>
                <a:gd name="T24" fmla="*/ 0 w 206"/>
                <a:gd name="T25" fmla="*/ 0 h 411"/>
                <a:gd name="T26" fmla="*/ 0 w 206"/>
                <a:gd name="T2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411">
                  <a:moveTo>
                    <a:pt x="0" y="0"/>
                  </a:moveTo>
                  <a:lnTo>
                    <a:pt x="55" y="67"/>
                  </a:lnTo>
                  <a:lnTo>
                    <a:pt x="57" y="105"/>
                  </a:lnTo>
                  <a:lnTo>
                    <a:pt x="21" y="67"/>
                  </a:lnTo>
                  <a:lnTo>
                    <a:pt x="31" y="213"/>
                  </a:lnTo>
                  <a:lnTo>
                    <a:pt x="52" y="165"/>
                  </a:lnTo>
                  <a:lnTo>
                    <a:pt x="99" y="356"/>
                  </a:lnTo>
                  <a:lnTo>
                    <a:pt x="175" y="411"/>
                  </a:lnTo>
                  <a:lnTo>
                    <a:pt x="206" y="388"/>
                  </a:lnTo>
                  <a:lnTo>
                    <a:pt x="206" y="297"/>
                  </a:lnTo>
                  <a:lnTo>
                    <a:pt x="162" y="143"/>
                  </a:lnTo>
                  <a:lnTo>
                    <a:pt x="67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5" name="Freeform 31"/>
            <p:cNvSpPr>
              <a:spLocks/>
            </p:cNvSpPr>
            <p:nvPr/>
          </p:nvSpPr>
          <p:spPr bwMode="auto">
            <a:xfrm>
              <a:off x="2640" y="1826"/>
              <a:ext cx="80" cy="55"/>
            </a:xfrm>
            <a:custGeom>
              <a:avLst/>
              <a:gdLst>
                <a:gd name="T0" fmla="*/ 0 w 160"/>
                <a:gd name="T1" fmla="*/ 0 h 108"/>
                <a:gd name="T2" fmla="*/ 15 w 160"/>
                <a:gd name="T3" fmla="*/ 108 h 108"/>
                <a:gd name="T4" fmla="*/ 25 w 160"/>
                <a:gd name="T5" fmla="*/ 66 h 108"/>
                <a:gd name="T6" fmla="*/ 65 w 160"/>
                <a:gd name="T7" fmla="*/ 51 h 108"/>
                <a:gd name="T8" fmla="*/ 93 w 160"/>
                <a:gd name="T9" fmla="*/ 74 h 108"/>
                <a:gd name="T10" fmla="*/ 160 w 160"/>
                <a:gd name="T11" fmla="*/ 66 h 108"/>
                <a:gd name="T12" fmla="*/ 101 w 160"/>
                <a:gd name="T13" fmla="*/ 66 h 108"/>
                <a:gd name="T14" fmla="*/ 70 w 160"/>
                <a:gd name="T15" fmla="*/ 40 h 108"/>
                <a:gd name="T16" fmla="*/ 17 w 160"/>
                <a:gd name="T17" fmla="*/ 40 h 108"/>
                <a:gd name="T18" fmla="*/ 0 w 160"/>
                <a:gd name="T19" fmla="*/ 0 h 108"/>
                <a:gd name="T20" fmla="*/ 0 w 160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08">
                  <a:moveTo>
                    <a:pt x="0" y="0"/>
                  </a:moveTo>
                  <a:lnTo>
                    <a:pt x="15" y="108"/>
                  </a:lnTo>
                  <a:lnTo>
                    <a:pt x="25" y="66"/>
                  </a:lnTo>
                  <a:lnTo>
                    <a:pt x="65" y="51"/>
                  </a:lnTo>
                  <a:lnTo>
                    <a:pt x="93" y="74"/>
                  </a:lnTo>
                  <a:lnTo>
                    <a:pt x="160" y="66"/>
                  </a:lnTo>
                  <a:lnTo>
                    <a:pt x="101" y="66"/>
                  </a:lnTo>
                  <a:lnTo>
                    <a:pt x="70" y="40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6" name="Freeform 32"/>
            <p:cNvSpPr>
              <a:spLocks/>
            </p:cNvSpPr>
            <p:nvPr/>
          </p:nvSpPr>
          <p:spPr bwMode="auto">
            <a:xfrm>
              <a:off x="2653" y="1767"/>
              <a:ext cx="90" cy="82"/>
            </a:xfrm>
            <a:custGeom>
              <a:avLst/>
              <a:gdLst>
                <a:gd name="T0" fmla="*/ 0 w 178"/>
                <a:gd name="T1" fmla="*/ 129 h 163"/>
                <a:gd name="T2" fmla="*/ 178 w 178"/>
                <a:gd name="T3" fmla="*/ 0 h 163"/>
                <a:gd name="T4" fmla="*/ 110 w 178"/>
                <a:gd name="T5" fmla="*/ 70 h 163"/>
                <a:gd name="T6" fmla="*/ 152 w 178"/>
                <a:gd name="T7" fmla="*/ 70 h 163"/>
                <a:gd name="T8" fmla="*/ 169 w 178"/>
                <a:gd name="T9" fmla="*/ 139 h 163"/>
                <a:gd name="T10" fmla="*/ 142 w 178"/>
                <a:gd name="T11" fmla="*/ 158 h 163"/>
                <a:gd name="T12" fmla="*/ 133 w 178"/>
                <a:gd name="T13" fmla="*/ 120 h 163"/>
                <a:gd name="T14" fmla="*/ 57 w 178"/>
                <a:gd name="T15" fmla="*/ 120 h 163"/>
                <a:gd name="T16" fmla="*/ 110 w 178"/>
                <a:gd name="T17" fmla="*/ 163 h 163"/>
                <a:gd name="T18" fmla="*/ 47 w 178"/>
                <a:gd name="T19" fmla="*/ 139 h 163"/>
                <a:gd name="T20" fmla="*/ 0 w 178"/>
                <a:gd name="T21" fmla="*/ 129 h 163"/>
                <a:gd name="T22" fmla="*/ 0 w 178"/>
                <a:gd name="T23" fmla="*/ 1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63">
                  <a:moveTo>
                    <a:pt x="0" y="129"/>
                  </a:moveTo>
                  <a:lnTo>
                    <a:pt x="178" y="0"/>
                  </a:lnTo>
                  <a:lnTo>
                    <a:pt x="110" y="70"/>
                  </a:lnTo>
                  <a:lnTo>
                    <a:pt x="152" y="70"/>
                  </a:lnTo>
                  <a:lnTo>
                    <a:pt x="169" y="139"/>
                  </a:lnTo>
                  <a:lnTo>
                    <a:pt x="142" y="158"/>
                  </a:lnTo>
                  <a:lnTo>
                    <a:pt x="133" y="120"/>
                  </a:lnTo>
                  <a:lnTo>
                    <a:pt x="57" y="120"/>
                  </a:lnTo>
                  <a:lnTo>
                    <a:pt x="110" y="163"/>
                  </a:lnTo>
                  <a:lnTo>
                    <a:pt x="47" y="139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7" name="Freeform 33"/>
            <p:cNvSpPr>
              <a:spLocks/>
            </p:cNvSpPr>
            <p:nvPr/>
          </p:nvSpPr>
          <p:spPr bwMode="auto">
            <a:xfrm>
              <a:off x="2697" y="2218"/>
              <a:ext cx="77" cy="13"/>
            </a:xfrm>
            <a:custGeom>
              <a:avLst/>
              <a:gdLst>
                <a:gd name="T0" fmla="*/ 0 w 154"/>
                <a:gd name="T1" fmla="*/ 27 h 27"/>
                <a:gd name="T2" fmla="*/ 133 w 154"/>
                <a:gd name="T3" fmla="*/ 0 h 27"/>
                <a:gd name="T4" fmla="*/ 154 w 154"/>
                <a:gd name="T5" fmla="*/ 27 h 27"/>
                <a:gd name="T6" fmla="*/ 0 w 154"/>
                <a:gd name="T7" fmla="*/ 27 h 27"/>
                <a:gd name="T8" fmla="*/ 0 w 154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7">
                  <a:moveTo>
                    <a:pt x="0" y="27"/>
                  </a:moveTo>
                  <a:lnTo>
                    <a:pt x="133" y="0"/>
                  </a:lnTo>
                  <a:lnTo>
                    <a:pt x="154" y="27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8" name="Freeform 34"/>
            <p:cNvSpPr>
              <a:spLocks/>
            </p:cNvSpPr>
            <p:nvPr/>
          </p:nvSpPr>
          <p:spPr bwMode="auto">
            <a:xfrm>
              <a:off x="2007" y="1746"/>
              <a:ext cx="1279" cy="1362"/>
            </a:xfrm>
            <a:custGeom>
              <a:avLst/>
              <a:gdLst>
                <a:gd name="T0" fmla="*/ 511 w 2559"/>
                <a:gd name="T1" fmla="*/ 50 h 2724"/>
                <a:gd name="T2" fmla="*/ 759 w 2559"/>
                <a:gd name="T3" fmla="*/ 240 h 2724"/>
                <a:gd name="T4" fmla="*/ 789 w 2559"/>
                <a:gd name="T5" fmla="*/ 169 h 2724"/>
                <a:gd name="T6" fmla="*/ 789 w 2559"/>
                <a:gd name="T7" fmla="*/ 310 h 2724"/>
                <a:gd name="T8" fmla="*/ 890 w 2559"/>
                <a:gd name="T9" fmla="*/ 458 h 2724"/>
                <a:gd name="T10" fmla="*/ 912 w 2559"/>
                <a:gd name="T11" fmla="*/ 601 h 2724"/>
                <a:gd name="T12" fmla="*/ 1076 w 2559"/>
                <a:gd name="T13" fmla="*/ 470 h 2724"/>
                <a:gd name="T14" fmla="*/ 1144 w 2559"/>
                <a:gd name="T15" fmla="*/ 320 h 2724"/>
                <a:gd name="T16" fmla="*/ 1089 w 2559"/>
                <a:gd name="T17" fmla="*/ 550 h 2724"/>
                <a:gd name="T18" fmla="*/ 1182 w 2559"/>
                <a:gd name="T19" fmla="*/ 888 h 2724"/>
                <a:gd name="T20" fmla="*/ 1190 w 2559"/>
                <a:gd name="T21" fmla="*/ 979 h 2724"/>
                <a:gd name="T22" fmla="*/ 1431 w 2559"/>
                <a:gd name="T23" fmla="*/ 970 h 2724"/>
                <a:gd name="T24" fmla="*/ 1578 w 2559"/>
                <a:gd name="T25" fmla="*/ 1188 h 2724"/>
                <a:gd name="T26" fmla="*/ 1441 w 2559"/>
                <a:gd name="T27" fmla="*/ 819 h 2724"/>
                <a:gd name="T28" fmla="*/ 1384 w 2559"/>
                <a:gd name="T29" fmla="*/ 578 h 2724"/>
                <a:gd name="T30" fmla="*/ 1447 w 2559"/>
                <a:gd name="T31" fmla="*/ 740 h 2724"/>
                <a:gd name="T32" fmla="*/ 1608 w 2559"/>
                <a:gd name="T33" fmla="*/ 979 h 2724"/>
                <a:gd name="T34" fmla="*/ 1825 w 2559"/>
                <a:gd name="T35" fmla="*/ 819 h 2724"/>
                <a:gd name="T36" fmla="*/ 1810 w 2559"/>
                <a:gd name="T37" fmla="*/ 761 h 2724"/>
                <a:gd name="T38" fmla="*/ 1585 w 2559"/>
                <a:gd name="T39" fmla="*/ 418 h 2724"/>
                <a:gd name="T40" fmla="*/ 1509 w 2559"/>
                <a:gd name="T41" fmla="*/ 340 h 2724"/>
                <a:gd name="T42" fmla="*/ 1302 w 2559"/>
                <a:gd name="T43" fmla="*/ 240 h 2724"/>
                <a:gd name="T44" fmla="*/ 1540 w 2559"/>
                <a:gd name="T45" fmla="*/ 340 h 2724"/>
                <a:gd name="T46" fmla="*/ 1602 w 2559"/>
                <a:gd name="T47" fmla="*/ 310 h 2724"/>
                <a:gd name="T48" fmla="*/ 1462 w 2559"/>
                <a:gd name="T49" fmla="*/ 40 h 2724"/>
                <a:gd name="T50" fmla="*/ 1509 w 2559"/>
                <a:gd name="T51" fmla="*/ 0 h 2724"/>
                <a:gd name="T52" fmla="*/ 1787 w 2559"/>
                <a:gd name="T53" fmla="*/ 31 h 2724"/>
                <a:gd name="T54" fmla="*/ 1893 w 2559"/>
                <a:gd name="T55" fmla="*/ 80 h 2724"/>
                <a:gd name="T56" fmla="*/ 1956 w 2559"/>
                <a:gd name="T57" fmla="*/ 169 h 2724"/>
                <a:gd name="T58" fmla="*/ 2180 w 2559"/>
                <a:gd name="T59" fmla="*/ 789 h 2724"/>
                <a:gd name="T60" fmla="*/ 2357 w 2559"/>
                <a:gd name="T61" fmla="*/ 1547 h 2724"/>
                <a:gd name="T62" fmla="*/ 2427 w 2559"/>
                <a:gd name="T63" fmla="*/ 1679 h 2724"/>
                <a:gd name="T64" fmla="*/ 2559 w 2559"/>
                <a:gd name="T65" fmla="*/ 1796 h 2724"/>
                <a:gd name="T66" fmla="*/ 2264 w 2559"/>
                <a:gd name="T67" fmla="*/ 2099 h 2724"/>
                <a:gd name="T68" fmla="*/ 2110 w 2559"/>
                <a:gd name="T69" fmla="*/ 2211 h 2724"/>
                <a:gd name="T70" fmla="*/ 2102 w 2559"/>
                <a:gd name="T71" fmla="*/ 2116 h 2724"/>
                <a:gd name="T72" fmla="*/ 2047 w 2559"/>
                <a:gd name="T73" fmla="*/ 2106 h 2724"/>
                <a:gd name="T74" fmla="*/ 1747 w 2559"/>
                <a:gd name="T75" fmla="*/ 2186 h 2724"/>
                <a:gd name="T76" fmla="*/ 1716 w 2559"/>
                <a:gd name="T77" fmla="*/ 2237 h 2724"/>
                <a:gd name="T78" fmla="*/ 1755 w 2559"/>
                <a:gd name="T79" fmla="*/ 2306 h 2724"/>
                <a:gd name="T80" fmla="*/ 1810 w 2559"/>
                <a:gd name="T81" fmla="*/ 2315 h 2724"/>
                <a:gd name="T82" fmla="*/ 1979 w 2559"/>
                <a:gd name="T83" fmla="*/ 2336 h 2724"/>
                <a:gd name="T84" fmla="*/ 1933 w 2559"/>
                <a:gd name="T85" fmla="*/ 2374 h 2724"/>
                <a:gd name="T86" fmla="*/ 1825 w 2559"/>
                <a:gd name="T87" fmla="*/ 2397 h 2724"/>
                <a:gd name="T88" fmla="*/ 1694 w 2559"/>
                <a:gd name="T89" fmla="*/ 2456 h 2724"/>
                <a:gd name="T90" fmla="*/ 1623 w 2559"/>
                <a:gd name="T91" fmla="*/ 2505 h 2724"/>
                <a:gd name="T92" fmla="*/ 1525 w 2559"/>
                <a:gd name="T93" fmla="*/ 2536 h 2724"/>
                <a:gd name="T94" fmla="*/ 1475 w 2559"/>
                <a:gd name="T95" fmla="*/ 2604 h 2724"/>
                <a:gd name="T96" fmla="*/ 1462 w 2559"/>
                <a:gd name="T97" fmla="*/ 2724 h 2724"/>
                <a:gd name="T98" fmla="*/ 1384 w 2559"/>
                <a:gd name="T99" fmla="*/ 1897 h 2724"/>
                <a:gd name="T100" fmla="*/ 2087 w 2559"/>
                <a:gd name="T101" fmla="*/ 1658 h 2724"/>
                <a:gd name="T102" fmla="*/ 2110 w 2559"/>
                <a:gd name="T103" fmla="*/ 1599 h 2724"/>
                <a:gd name="T104" fmla="*/ 2080 w 2559"/>
                <a:gd name="T105" fmla="*/ 1538 h 2724"/>
                <a:gd name="T106" fmla="*/ 2017 w 2559"/>
                <a:gd name="T107" fmla="*/ 1538 h 2724"/>
                <a:gd name="T108" fmla="*/ 1353 w 2559"/>
                <a:gd name="T109" fmla="*/ 1747 h 2724"/>
                <a:gd name="T110" fmla="*/ 1317 w 2559"/>
                <a:gd name="T111" fmla="*/ 1836 h 2724"/>
                <a:gd name="T112" fmla="*/ 0 w 2559"/>
                <a:gd name="T113" fmla="*/ 550 h 2724"/>
                <a:gd name="T114" fmla="*/ 238 w 2559"/>
                <a:gd name="T115" fmla="*/ 340 h 2724"/>
                <a:gd name="T116" fmla="*/ 464 w 2559"/>
                <a:gd name="T117" fmla="*/ 169 h 2724"/>
                <a:gd name="T118" fmla="*/ 511 w 2559"/>
                <a:gd name="T119" fmla="*/ 50 h 2724"/>
                <a:gd name="T120" fmla="*/ 511 w 2559"/>
                <a:gd name="T121" fmla="*/ 50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9" h="2724">
                  <a:moveTo>
                    <a:pt x="511" y="50"/>
                  </a:moveTo>
                  <a:lnTo>
                    <a:pt x="759" y="240"/>
                  </a:lnTo>
                  <a:lnTo>
                    <a:pt x="789" y="169"/>
                  </a:lnTo>
                  <a:lnTo>
                    <a:pt x="789" y="310"/>
                  </a:lnTo>
                  <a:lnTo>
                    <a:pt x="890" y="458"/>
                  </a:lnTo>
                  <a:lnTo>
                    <a:pt x="912" y="601"/>
                  </a:lnTo>
                  <a:lnTo>
                    <a:pt x="1076" y="470"/>
                  </a:lnTo>
                  <a:lnTo>
                    <a:pt x="1144" y="320"/>
                  </a:lnTo>
                  <a:lnTo>
                    <a:pt x="1089" y="550"/>
                  </a:lnTo>
                  <a:lnTo>
                    <a:pt x="1182" y="888"/>
                  </a:lnTo>
                  <a:lnTo>
                    <a:pt x="1190" y="979"/>
                  </a:lnTo>
                  <a:lnTo>
                    <a:pt x="1431" y="970"/>
                  </a:lnTo>
                  <a:lnTo>
                    <a:pt x="1578" y="1188"/>
                  </a:lnTo>
                  <a:lnTo>
                    <a:pt x="1441" y="819"/>
                  </a:lnTo>
                  <a:lnTo>
                    <a:pt x="1384" y="578"/>
                  </a:lnTo>
                  <a:lnTo>
                    <a:pt x="1447" y="740"/>
                  </a:lnTo>
                  <a:lnTo>
                    <a:pt x="1608" y="979"/>
                  </a:lnTo>
                  <a:lnTo>
                    <a:pt x="1825" y="819"/>
                  </a:lnTo>
                  <a:lnTo>
                    <a:pt x="1810" y="761"/>
                  </a:lnTo>
                  <a:lnTo>
                    <a:pt x="1585" y="418"/>
                  </a:lnTo>
                  <a:lnTo>
                    <a:pt x="1509" y="340"/>
                  </a:lnTo>
                  <a:lnTo>
                    <a:pt x="1302" y="240"/>
                  </a:lnTo>
                  <a:lnTo>
                    <a:pt x="1540" y="340"/>
                  </a:lnTo>
                  <a:lnTo>
                    <a:pt x="1602" y="310"/>
                  </a:lnTo>
                  <a:lnTo>
                    <a:pt x="1462" y="40"/>
                  </a:lnTo>
                  <a:lnTo>
                    <a:pt x="1509" y="0"/>
                  </a:lnTo>
                  <a:lnTo>
                    <a:pt x="1787" y="31"/>
                  </a:lnTo>
                  <a:lnTo>
                    <a:pt x="1893" y="80"/>
                  </a:lnTo>
                  <a:lnTo>
                    <a:pt x="1956" y="169"/>
                  </a:lnTo>
                  <a:lnTo>
                    <a:pt x="2180" y="789"/>
                  </a:lnTo>
                  <a:lnTo>
                    <a:pt x="2357" y="1547"/>
                  </a:lnTo>
                  <a:lnTo>
                    <a:pt x="2427" y="1679"/>
                  </a:lnTo>
                  <a:lnTo>
                    <a:pt x="2559" y="1796"/>
                  </a:lnTo>
                  <a:lnTo>
                    <a:pt x="2264" y="2099"/>
                  </a:lnTo>
                  <a:lnTo>
                    <a:pt x="2110" y="2211"/>
                  </a:lnTo>
                  <a:lnTo>
                    <a:pt x="2102" y="2116"/>
                  </a:lnTo>
                  <a:lnTo>
                    <a:pt x="2047" y="2106"/>
                  </a:lnTo>
                  <a:lnTo>
                    <a:pt x="1747" y="2186"/>
                  </a:lnTo>
                  <a:lnTo>
                    <a:pt x="1716" y="2237"/>
                  </a:lnTo>
                  <a:lnTo>
                    <a:pt x="1755" y="2306"/>
                  </a:lnTo>
                  <a:lnTo>
                    <a:pt x="1810" y="2315"/>
                  </a:lnTo>
                  <a:lnTo>
                    <a:pt x="1979" y="2336"/>
                  </a:lnTo>
                  <a:lnTo>
                    <a:pt x="1933" y="2374"/>
                  </a:lnTo>
                  <a:lnTo>
                    <a:pt x="1825" y="2397"/>
                  </a:lnTo>
                  <a:lnTo>
                    <a:pt x="1694" y="2456"/>
                  </a:lnTo>
                  <a:lnTo>
                    <a:pt x="1623" y="2505"/>
                  </a:lnTo>
                  <a:lnTo>
                    <a:pt x="1525" y="2536"/>
                  </a:lnTo>
                  <a:lnTo>
                    <a:pt x="1475" y="2604"/>
                  </a:lnTo>
                  <a:lnTo>
                    <a:pt x="1462" y="2724"/>
                  </a:lnTo>
                  <a:lnTo>
                    <a:pt x="1384" y="1897"/>
                  </a:lnTo>
                  <a:lnTo>
                    <a:pt x="2087" y="1658"/>
                  </a:lnTo>
                  <a:lnTo>
                    <a:pt x="2110" y="1599"/>
                  </a:lnTo>
                  <a:lnTo>
                    <a:pt x="2080" y="1538"/>
                  </a:lnTo>
                  <a:lnTo>
                    <a:pt x="2017" y="1538"/>
                  </a:lnTo>
                  <a:lnTo>
                    <a:pt x="1353" y="1747"/>
                  </a:lnTo>
                  <a:lnTo>
                    <a:pt x="1317" y="1836"/>
                  </a:lnTo>
                  <a:lnTo>
                    <a:pt x="0" y="550"/>
                  </a:lnTo>
                  <a:lnTo>
                    <a:pt x="238" y="340"/>
                  </a:lnTo>
                  <a:lnTo>
                    <a:pt x="464" y="169"/>
                  </a:lnTo>
                  <a:lnTo>
                    <a:pt x="511" y="50"/>
                  </a:lnTo>
                  <a:lnTo>
                    <a:pt x="511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9" name="Freeform 35"/>
            <p:cNvSpPr>
              <a:spLocks/>
            </p:cNvSpPr>
            <p:nvPr/>
          </p:nvSpPr>
          <p:spPr bwMode="auto">
            <a:xfrm>
              <a:off x="1970" y="2015"/>
              <a:ext cx="1341" cy="1218"/>
            </a:xfrm>
            <a:custGeom>
              <a:avLst/>
              <a:gdLst>
                <a:gd name="T0" fmla="*/ 74 w 2682"/>
                <a:gd name="T1" fmla="*/ 0 h 2437"/>
                <a:gd name="T2" fmla="*/ 0 w 2682"/>
                <a:gd name="T3" fmla="*/ 300 h 2437"/>
                <a:gd name="T4" fmla="*/ 6 w 2682"/>
                <a:gd name="T5" fmla="*/ 700 h 2437"/>
                <a:gd name="T6" fmla="*/ 352 w 2682"/>
                <a:gd name="T7" fmla="*/ 1876 h 2437"/>
                <a:gd name="T8" fmla="*/ 469 w 2682"/>
                <a:gd name="T9" fmla="*/ 2038 h 2437"/>
                <a:gd name="T10" fmla="*/ 779 w 2682"/>
                <a:gd name="T11" fmla="*/ 2237 h 2437"/>
                <a:gd name="T12" fmla="*/ 779 w 2682"/>
                <a:gd name="T13" fmla="*/ 2437 h 2437"/>
                <a:gd name="T14" fmla="*/ 2682 w 2682"/>
                <a:gd name="T15" fmla="*/ 2437 h 2437"/>
                <a:gd name="T16" fmla="*/ 2541 w 2682"/>
                <a:gd name="T17" fmla="*/ 1918 h 2437"/>
                <a:gd name="T18" fmla="*/ 2439 w 2682"/>
                <a:gd name="T19" fmla="*/ 1939 h 2437"/>
                <a:gd name="T20" fmla="*/ 2338 w 2682"/>
                <a:gd name="T21" fmla="*/ 2047 h 2437"/>
                <a:gd name="T22" fmla="*/ 2085 w 2682"/>
                <a:gd name="T23" fmla="*/ 2148 h 2437"/>
                <a:gd name="T24" fmla="*/ 2252 w 2682"/>
                <a:gd name="T25" fmla="*/ 2137 h 2437"/>
                <a:gd name="T26" fmla="*/ 2176 w 2682"/>
                <a:gd name="T27" fmla="*/ 2237 h 2437"/>
                <a:gd name="T28" fmla="*/ 2116 w 2682"/>
                <a:gd name="T29" fmla="*/ 2256 h 2437"/>
                <a:gd name="T30" fmla="*/ 1659 w 2682"/>
                <a:gd name="T31" fmla="*/ 2256 h 2437"/>
                <a:gd name="T32" fmla="*/ 1599 w 2682"/>
                <a:gd name="T33" fmla="*/ 2237 h 2437"/>
                <a:gd name="T34" fmla="*/ 1528 w 2682"/>
                <a:gd name="T35" fmla="*/ 2137 h 2437"/>
                <a:gd name="T36" fmla="*/ 1574 w 2682"/>
                <a:gd name="T37" fmla="*/ 1939 h 2437"/>
                <a:gd name="T38" fmla="*/ 1952 w 2682"/>
                <a:gd name="T39" fmla="*/ 1836 h 2437"/>
                <a:gd name="T40" fmla="*/ 2007 w 2682"/>
                <a:gd name="T41" fmla="*/ 1836 h 2437"/>
                <a:gd name="T42" fmla="*/ 2199 w 2682"/>
                <a:gd name="T43" fmla="*/ 1840 h 2437"/>
                <a:gd name="T44" fmla="*/ 2300 w 2682"/>
                <a:gd name="T45" fmla="*/ 1821 h 2437"/>
                <a:gd name="T46" fmla="*/ 2154 w 2682"/>
                <a:gd name="T47" fmla="*/ 1827 h 2437"/>
                <a:gd name="T48" fmla="*/ 2038 w 2682"/>
                <a:gd name="T49" fmla="*/ 1817 h 2437"/>
                <a:gd name="T50" fmla="*/ 2230 w 2682"/>
                <a:gd name="T51" fmla="*/ 1637 h 2437"/>
                <a:gd name="T52" fmla="*/ 2138 w 2682"/>
                <a:gd name="T53" fmla="*/ 1688 h 2437"/>
                <a:gd name="T54" fmla="*/ 2100 w 2682"/>
                <a:gd name="T55" fmla="*/ 1658 h 2437"/>
                <a:gd name="T56" fmla="*/ 2076 w 2682"/>
                <a:gd name="T57" fmla="*/ 1561 h 2437"/>
                <a:gd name="T58" fmla="*/ 1853 w 2682"/>
                <a:gd name="T59" fmla="*/ 1629 h 2437"/>
                <a:gd name="T60" fmla="*/ 1899 w 2682"/>
                <a:gd name="T61" fmla="*/ 1699 h 2437"/>
                <a:gd name="T62" fmla="*/ 1874 w 2682"/>
                <a:gd name="T63" fmla="*/ 1798 h 2437"/>
                <a:gd name="T64" fmla="*/ 1543 w 2682"/>
                <a:gd name="T65" fmla="*/ 1798 h 2437"/>
                <a:gd name="T66" fmla="*/ 1479 w 2682"/>
                <a:gd name="T67" fmla="*/ 1350 h 2437"/>
                <a:gd name="T68" fmla="*/ 1336 w 2682"/>
                <a:gd name="T69" fmla="*/ 1200 h 2437"/>
                <a:gd name="T70" fmla="*/ 74 w 2682"/>
                <a:gd name="T71" fmla="*/ 0 h 2437"/>
                <a:gd name="T72" fmla="*/ 74 w 2682"/>
                <a:gd name="T73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82" h="2437">
                  <a:moveTo>
                    <a:pt x="74" y="0"/>
                  </a:moveTo>
                  <a:lnTo>
                    <a:pt x="0" y="300"/>
                  </a:lnTo>
                  <a:lnTo>
                    <a:pt x="6" y="700"/>
                  </a:lnTo>
                  <a:lnTo>
                    <a:pt x="352" y="1876"/>
                  </a:lnTo>
                  <a:lnTo>
                    <a:pt x="469" y="2038"/>
                  </a:lnTo>
                  <a:lnTo>
                    <a:pt x="779" y="2237"/>
                  </a:lnTo>
                  <a:lnTo>
                    <a:pt x="779" y="2437"/>
                  </a:lnTo>
                  <a:lnTo>
                    <a:pt x="2682" y="2437"/>
                  </a:lnTo>
                  <a:lnTo>
                    <a:pt x="2541" y="1918"/>
                  </a:lnTo>
                  <a:lnTo>
                    <a:pt x="2439" y="1939"/>
                  </a:lnTo>
                  <a:lnTo>
                    <a:pt x="2338" y="2047"/>
                  </a:lnTo>
                  <a:lnTo>
                    <a:pt x="2085" y="2148"/>
                  </a:lnTo>
                  <a:lnTo>
                    <a:pt x="2252" y="2137"/>
                  </a:lnTo>
                  <a:lnTo>
                    <a:pt x="2176" y="2237"/>
                  </a:lnTo>
                  <a:lnTo>
                    <a:pt x="2116" y="2256"/>
                  </a:lnTo>
                  <a:lnTo>
                    <a:pt x="1659" y="2256"/>
                  </a:lnTo>
                  <a:lnTo>
                    <a:pt x="1599" y="2237"/>
                  </a:lnTo>
                  <a:lnTo>
                    <a:pt x="1528" y="2137"/>
                  </a:lnTo>
                  <a:lnTo>
                    <a:pt x="1574" y="1939"/>
                  </a:lnTo>
                  <a:lnTo>
                    <a:pt x="1952" y="1836"/>
                  </a:lnTo>
                  <a:lnTo>
                    <a:pt x="2007" y="1836"/>
                  </a:lnTo>
                  <a:lnTo>
                    <a:pt x="2199" y="1840"/>
                  </a:lnTo>
                  <a:lnTo>
                    <a:pt x="2300" y="1821"/>
                  </a:lnTo>
                  <a:lnTo>
                    <a:pt x="2154" y="1827"/>
                  </a:lnTo>
                  <a:lnTo>
                    <a:pt x="2038" y="1817"/>
                  </a:lnTo>
                  <a:lnTo>
                    <a:pt x="2230" y="1637"/>
                  </a:lnTo>
                  <a:lnTo>
                    <a:pt x="2138" y="1688"/>
                  </a:lnTo>
                  <a:lnTo>
                    <a:pt x="2100" y="1658"/>
                  </a:lnTo>
                  <a:lnTo>
                    <a:pt x="2076" y="1561"/>
                  </a:lnTo>
                  <a:lnTo>
                    <a:pt x="1853" y="1629"/>
                  </a:lnTo>
                  <a:lnTo>
                    <a:pt x="1899" y="1699"/>
                  </a:lnTo>
                  <a:lnTo>
                    <a:pt x="1874" y="1798"/>
                  </a:lnTo>
                  <a:lnTo>
                    <a:pt x="1543" y="1798"/>
                  </a:lnTo>
                  <a:lnTo>
                    <a:pt x="1479" y="1350"/>
                  </a:lnTo>
                  <a:lnTo>
                    <a:pt x="1336" y="120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0" name="Freeform 36"/>
            <p:cNvSpPr>
              <a:spLocks/>
            </p:cNvSpPr>
            <p:nvPr/>
          </p:nvSpPr>
          <p:spPr bwMode="auto">
            <a:xfrm>
              <a:off x="2709" y="2490"/>
              <a:ext cx="330" cy="209"/>
            </a:xfrm>
            <a:custGeom>
              <a:avLst/>
              <a:gdLst>
                <a:gd name="T0" fmla="*/ 0 w 659"/>
                <a:gd name="T1" fmla="*/ 239 h 418"/>
                <a:gd name="T2" fmla="*/ 57 w 659"/>
                <a:gd name="T3" fmla="*/ 288 h 418"/>
                <a:gd name="T4" fmla="*/ 57 w 659"/>
                <a:gd name="T5" fmla="*/ 340 h 418"/>
                <a:gd name="T6" fmla="*/ 36 w 659"/>
                <a:gd name="T7" fmla="*/ 418 h 418"/>
                <a:gd name="T8" fmla="*/ 659 w 659"/>
                <a:gd name="T9" fmla="*/ 178 h 418"/>
                <a:gd name="T10" fmla="*/ 612 w 659"/>
                <a:gd name="T11" fmla="*/ 159 h 418"/>
                <a:gd name="T12" fmla="*/ 606 w 659"/>
                <a:gd name="T13" fmla="*/ 98 h 418"/>
                <a:gd name="T14" fmla="*/ 642 w 659"/>
                <a:gd name="T15" fmla="*/ 0 h 418"/>
                <a:gd name="T16" fmla="*/ 0 w 659"/>
                <a:gd name="T17" fmla="*/ 239 h 418"/>
                <a:gd name="T18" fmla="*/ 0 w 659"/>
                <a:gd name="T19" fmla="*/ 23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418">
                  <a:moveTo>
                    <a:pt x="0" y="239"/>
                  </a:moveTo>
                  <a:lnTo>
                    <a:pt x="57" y="288"/>
                  </a:lnTo>
                  <a:lnTo>
                    <a:pt x="57" y="340"/>
                  </a:lnTo>
                  <a:lnTo>
                    <a:pt x="36" y="418"/>
                  </a:lnTo>
                  <a:lnTo>
                    <a:pt x="659" y="178"/>
                  </a:lnTo>
                  <a:lnTo>
                    <a:pt x="612" y="159"/>
                  </a:lnTo>
                  <a:lnTo>
                    <a:pt x="606" y="98"/>
                  </a:lnTo>
                  <a:lnTo>
                    <a:pt x="642" y="0"/>
                  </a:lnTo>
                  <a:lnTo>
                    <a:pt x="0" y="23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1" name="Freeform 37"/>
            <p:cNvSpPr>
              <a:spLocks/>
            </p:cNvSpPr>
            <p:nvPr/>
          </p:nvSpPr>
          <p:spPr bwMode="auto">
            <a:xfrm>
              <a:off x="3237" y="2579"/>
              <a:ext cx="533" cy="399"/>
            </a:xfrm>
            <a:custGeom>
              <a:avLst/>
              <a:gdLst>
                <a:gd name="T0" fmla="*/ 562 w 1066"/>
                <a:gd name="T1" fmla="*/ 61 h 799"/>
                <a:gd name="T2" fmla="*/ 1066 w 1066"/>
                <a:gd name="T3" fmla="*/ 0 h 799"/>
                <a:gd name="T4" fmla="*/ 842 w 1066"/>
                <a:gd name="T5" fmla="*/ 282 h 799"/>
                <a:gd name="T6" fmla="*/ 123 w 1066"/>
                <a:gd name="T7" fmla="*/ 738 h 799"/>
                <a:gd name="T8" fmla="*/ 0 w 1066"/>
                <a:gd name="T9" fmla="*/ 799 h 799"/>
                <a:gd name="T10" fmla="*/ 804 w 1066"/>
                <a:gd name="T11" fmla="*/ 249 h 799"/>
                <a:gd name="T12" fmla="*/ 996 w 1066"/>
                <a:gd name="T13" fmla="*/ 40 h 799"/>
                <a:gd name="T14" fmla="*/ 608 w 1066"/>
                <a:gd name="T15" fmla="*/ 91 h 799"/>
                <a:gd name="T16" fmla="*/ 562 w 1066"/>
                <a:gd name="T17" fmla="*/ 61 h 799"/>
                <a:gd name="T18" fmla="*/ 562 w 1066"/>
                <a:gd name="T19" fmla="*/ 6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6" h="799">
                  <a:moveTo>
                    <a:pt x="562" y="61"/>
                  </a:moveTo>
                  <a:lnTo>
                    <a:pt x="1066" y="0"/>
                  </a:lnTo>
                  <a:lnTo>
                    <a:pt x="842" y="282"/>
                  </a:lnTo>
                  <a:lnTo>
                    <a:pt x="123" y="738"/>
                  </a:lnTo>
                  <a:lnTo>
                    <a:pt x="0" y="799"/>
                  </a:lnTo>
                  <a:lnTo>
                    <a:pt x="804" y="249"/>
                  </a:lnTo>
                  <a:lnTo>
                    <a:pt x="996" y="40"/>
                  </a:lnTo>
                  <a:lnTo>
                    <a:pt x="608" y="91"/>
                  </a:lnTo>
                  <a:lnTo>
                    <a:pt x="562" y="61"/>
                  </a:lnTo>
                  <a:lnTo>
                    <a:pt x="562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2" name="Freeform 38"/>
            <p:cNvSpPr>
              <a:spLocks/>
            </p:cNvSpPr>
            <p:nvPr/>
          </p:nvSpPr>
          <p:spPr bwMode="auto">
            <a:xfrm>
              <a:off x="2978" y="2936"/>
              <a:ext cx="217" cy="78"/>
            </a:xfrm>
            <a:custGeom>
              <a:avLst/>
              <a:gdLst>
                <a:gd name="T0" fmla="*/ 271 w 433"/>
                <a:gd name="T1" fmla="*/ 0 h 156"/>
                <a:gd name="T2" fmla="*/ 300 w 433"/>
                <a:gd name="T3" fmla="*/ 23 h 156"/>
                <a:gd name="T4" fmla="*/ 258 w 433"/>
                <a:gd name="T5" fmla="*/ 63 h 156"/>
                <a:gd name="T6" fmla="*/ 138 w 433"/>
                <a:gd name="T7" fmla="*/ 85 h 156"/>
                <a:gd name="T8" fmla="*/ 70 w 433"/>
                <a:gd name="T9" fmla="*/ 123 h 156"/>
                <a:gd name="T10" fmla="*/ 150 w 433"/>
                <a:gd name="T11" fmla="*/ 127 h 156"/>
                <a:gd name="T12" fmla="*/ 296 w 433"/>
                <a:gd name="T13" fmla="*/ 97 h 156"/>
                <a:gd name="T14" fmla="*/ 386 w 433"/>
                <a:gd name="T15" fmla="*/ 36 h 156"/>
                <a:gd name="T16" fmla="*/ 433 w 433"/>
                <a:gd name="T17" fmla="*/ 32 h 156"/>
                <a:gd name="T18" fmla="*/ 382 w 433"/>
                <a:gd name="T19" fmla="*/ 49 h 156"/>
                <a:gd name="T20" fmla="*/ 296 w 433"/>
                <a:gd name="T21" fmla="*/ 118 h 156"/>
                <a:gd name="T22" fmla="*/ 273 w 433"/>
                <a:gd name="T23" fmla="*/ 116 h 156"/>
                <a:gd name="T24" fmla="*/ 142 w 433"/>
                <a:gd name="T25" fmla="*/ 156 h 156"/>
                <a:gd name="T26" fmla="*/ 34 w 433"/>
                <a:gd name="T27" fmla="*/ 129 h 156"/>
                <a:gd name="T28" fmla="*/ 0 w 433"/>
                <a:gd name="T29" fmla="*/ 91 h 156"/>
                <a:gd name="T30" fmla="*/ 57 w 433"/>
                <a:gd name="T31" fmla="*/ 87 h 156"/>
                <a:gd name="T32" fmla="*/ 186 w 433"/>
                <a:gd name="T33" fmla="*/ 57 h 156"/>
                <a:gd name="T34" fmla="*/ 254 w 433"/>
                <a:gd name="T35" fmla="*/ 27 h 156"/>
                <a:gd name="T36" fmla="*/ 271 w 433"/>
                <a:gd name="T37" fmla="*/ 0 h 156"/>
                <a:gd name="T38" fmla="*/ 271 w 433"/>
                <a:gd name="T3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3" h="156">
                  <a:moveTo>
                    <a:pt x="271" y="0"/>
                  </a:moveTo>
                  <a:lnTo>
                    <a:pt x="300" y="23"/>
                  </a:lnTo>
                  <a:lnTo>
                    <a:pt x="258" y="63"/>
                  </a:lnTo>
                  <a:lnTo>
                    <a:pt x="138" y="85"/>
                  </a:lnTo>
                  <a:lnTo>
                    <a:pt x="70" y="123"/>
                  </a:lnTo>
                  <a:lnTo>
                    <a:pt x="150" y="127"/>
                  </a:lnTo>
                  <a:lnTo>
                    <a:pt x="296" y="97"/>
                  </a:lnTo>
                  <a:lnTo>
                    <a:pt x="386" y="36"/>
                  </a:lnTo>
                  <a:lnTo>
                    <a:pt x="433" y="32"/>
                  </a:lnTo>
                  <a:lnTo>
                    <a:pt x="382" y="49"/>
                  </a:lnTo>
                  <a:lnTo>
                    <a:pt x="296" y="118"/>
                  </a:lnTo>
                  <a:lnTo>
                    <a:pt x="273" y="116"/>
                  </a:lnTo>
                  <a:lnTo>
                    <a:pt x="142" y="156"/>
                  </a:lnTo>
                  <a:lnTo>
                    <a:pt x="34" y="129"/>
                  </a:lnTo>
                  <a:lnTo>
                    <a:pt x="0" y="91"/>
                  </a:lnTo>
                  <a:lnTo>
                    <a:pt x="57" y="87"/>
                  </a:lnTo>
                  <a:lnTo>
                    <a:pt x="186" y="57"/>
                  </a:lnTo>
                  <a:lnTo>
                    <a:pt x="254" y="27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3" name="Freeform 39"/>
            <p:cNvSpPr>
              <a:spLocks/>
            </p:cNvSpPr>
            <p:nvPr/>
          </p:nvSpPr>
          <p:spPr bwMode="auto">
            <a:xfrm>
              <a:off x="3278" y="2573"/>
              <a:ext cx="263" cy="87"/>
            </a:xfrm>
            <a:custGeom>
              <a:avLst/>
              <a:gdLst>
                <a:gd name="T0" fmla="*/ 394 w 527"/>
                <a:gd name="T1" fmla="*/ 0 h 173"/>
                <a:gd name="T2" fmla="*/ 341 w 527"/>
                <a:gd name="T3" fmla="*/ 9 h 173"/>
                <a:gd name="T4" fmla="*/ 297 w 527"/>
                <a:gd name="T5" fmla="*/ 40 h 173"/>
                <a:gd name="T6" fmla="*/ 240 w 527"/>
                <a:gd name="T7" fmla="*/ 118 h 173"/>
                <a:gd name="T8" fmla="*/ 0 w 527"/>
                <a:gd name="T9" fmla="*/ 173 h 173"/>
                <a:gd name="T10" fmla="*/ 327 w 527"/>
                <a:gd name="T11" fmla="*/ 121 h 173"/>
                <a:gd name="T12" fmla="*/ 424 w 527"/>
                <a:gd name="T13" fmla="*/ 146 h 173"/>
                <a:gd name="T14" fmla="*/ 468 w 527"/>
                <a:gd name="T15" fmla="*/ 161 h 173"/>
                <a:gd name="T16" fmla="*/ 517 w 527"/>
                <a:gd name="T17" fmla="*/ 152 h 173"/>
                <a:gd name="T18" fmla="*/ 527 w 527"/>
                <a:gd name="T19" fmla="*/ 133 h 173"/>
                <a:gd name="T20" fmla="*/ 495 w 527"/>
                <a:gd name="T21" fmla="*/ 142 h 173"/>
                <a:gd name="T22" fmla="*/ 458 w 527"/>
                <a:gd name="T23" fmla="*/ 133 h 173"/>
                <a:gd name="T24" fmla="*/ 407 w 527"/>
                <a:gd name="T25" fmla="*/ 104 h 173"/>
                <a:gd name="T26" fmla="*/ 379 w 527"/>
                <a:gd name="T27" fmla="*/ 82 h 173"/>
                <a:gd name="T28" fmla="*/ 354 w 527"/>
                <a:gd name="T29" fmla="*/ 70 h 173"/>
                <a:gd name="T30" fmla="*/ 341 w 527"/>
                <a:gd name="T31" fmla="*/ 93 h 173"/>
                <a:gd name="T32" fmla="*/ 272 w 527"/>
                <a:gd name="T33" fmla="*/ 110 h 173"/>
                <a:gd name="T34" fmla="*/ 306 w 527"/>
                <a:gd name="T35" fmla="*/ 47 h 173"/>
                <a:gd name="T36" fmla="*/ 354 w 527"/>
                <a:gd name="T37" fmla="*/ 28 h 173"/>
                <a:gd name="T38" fmla="*/ 394 w 527"/>
                <a:gd name="T39" fmla="*/ 0 h 173"/>
                <a:gd name="T40" fmla="*/ 394 w 527"/>
                <a:gd name="T4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7" h="173">
                  <a:moveTo>
                    <a:pt x="394" y="0"/>
                  </a:moveTo>
                  <a:lnTo>
                    <a:pt x="341" y="9"/>
                  </a:lnTo>
                  <a:lnTo>
                    <a:pt x="297" y="40"/>
                  </a:lnTo>
                  <a:lnTo>
                    <a:pt x="240" y="118"/>
                  </a:lnTo>
                  <a:lnTo>
                    <a:pt x="0" y="173"/>
                  </a:lnTo>
                  <a:lnTo>
                    <a:pt x="327" y="121"/>
                  </a:lnTo>
                  <a:lnTo>
                    <a:pt x="424" y="146"/>
                  </a:lnTo>
                  <a:lnTo>
                    <a:pt x="468" y="161"/>
                  </a:lnTo>
                  <a:lnTo>
                    <a:pt x="517" y="152"/>
                  </a:lnTo>
                  <a:lnTo>
                    <a:pt x="527" y="133"/>
                  </a:lnTo>
                  <a:lnTo>
                    <a:pt x="495" y="142"/>
                  </a:lnTo>
                  <a:lnTo>
                    <a:pt x="458" y="133"/>
                  </a:lnTo>
                  <a:lnTo>
                    <a:pt x="407" y="104"/>
                  </a:lnTo>
                  <a:lnTo>
                    <a:pt x="379" y="82"/>
                  </a:lnTo>
                  <a:lnTo>
                    <a:pt x="354" y="70"/>
                  </a:lnTo>
                  <a:lnTo>
                    <a:pt x="341" y="93"/>
                  </a:lnTo>
                  <a:lnTo>
                    <a:pt x="272" y="110"/>
                  </a:lnTo>
                  <a:lnTo>
                    <a:pt x="306" y="47"/>
                  </a:lnTo>
                  <a:lnTo>
                    <a:pt x="354" y="28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4" name="Freeform 40"/>
            <p:cNvSpPr>
              <a:spLocks/>
            </p:cNvSpPr>
            <p:nvPr/>
          </p:nvSpPr>
          <p:spPr bwMode="auto">
            <a:xfrm>
              <a:off x="3492" y="2579"/>
              <a:ext cx="38" cy="47"/>
            </a:xfrm>
            <a:custGeom>
              <a:avLst/>
              <a:gdLst>
                <a:gd name="T0" fmla="*/ 0 w 76"/>
                <a:gd name="T1" fmla="*/ 0 h 93"/>
                <a:gd name="T2" fmla="*/ 44 w 76"/>
                <a:gd name="T3" fmla="*/ 34 h 93"/>
                <a:gd name="T4" fmla="*/ 76 w 76"/>
                <a:gd name="T5" fmla="*/ 71 h 93"/>
                <a:gd name="T6" fmla="*/ 57 w 76"/>
                <a:gd name="T7" fmla="*/ 72 h 93"/>
                <a:gd name="T8" fmla="*/ 42 w 76"/>
                <a:gd name="T9" fmla="*/ 93 h 93"/>
                <a:gd name="T10" fmla="*/ 32 w 76"/>
                <a:gd name="T11" fmla="*/ 80 h 93"/>
                <a:gd name="T12" fmla="*/ 49 w 76"/>
                <a:gd name="T13" fmla="*/ 61 h 93"/>
                <a:gd name="T14" fmla="*/ 32 w 76"/>
                <a:gd name="T15" fmla="*/ 36 h 93"/>
                <a:gd name="T16" fmla="*/ 0 w 76"/>
                <a:gd name="T17" fmla="*/ 0 h 93"/>
                <a:gd name="T18" fmla="*/ 0 w 76"/>
                <a:gd name="T1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93">
                  <a:moveTo>
                    <a:pt x="0" y="0"/>
                  </a:moveTo>
                  <a:lnTo>
                    <a:pt x="44" y="34"/>
                  </a:lnTo>
                  <a:lnTo>
                    <a:pt x="76" y="71"/>
                  </a:lnTo>
                  <a:lnTo>
                    <a:pt x="57" y="72"/>
                  </a:lnTo>
                  <a:lnTo>
                    <a:pt x="42" y="93"/>
                  </a:lnTo>
                  <a:lnTo>
                    <a:pt x="32" y="80"/>
                  </a:lnTo>
                  <a:lnTo>
                    <a:pt x="49" y="61"/>
                  </a:lnTo>
                  <a:lnTo>
                    <a:pt x="3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5" name="Freeform 41"/>
            <p:cNvSpPr>
              <a:spLocks/>
            </p:cNvSpPr>
            <p:nvPr/>
          </p:nvSpPr>
          <p:spPr bwMode="auto">
            <a:xfrm>
              <a:off x="3513" y="2612"/>
              <a:ext cx="42" cy="28"/>
            </a:xfrm>
            <a:custGeom>
              <a:avLst/>
              <a:gdLst>
                <a:gd name="T0" fmla="*/ 0 w 83"/>
                <a:gd name="T1" fmla="*/ 21 h 55"/>
                <a:gd name="T2" fmla="*/ 7 w 83"/>
                <a:gd name="T3" fmla="*/ 34 h 55"/>
                <a:gd name="T4" fmla="*/ 42 w 83"/>
                <a:gd name="T5" fmla="*/ 47 h 55"/>
                <a:gd name="T6" fmla="*/ 63 w 83"/>
                <a:gd name="T7" fmla="*/ 55 h 55"/>
                <a:gd name="T8" fmla="*/ 83 w 83"/>
                <a:gd name="T9" fmla="*/ 47 h 55"/>
                <a:gd name="T10" fmla="*/ 55 w 83"/>
                <a:gd name="T11" fmla="*/ 19 h 55"/>
                <a:gd name="T12" fmla="*/ 28 w 83"/>
                <a:gd name="T13" fmla="*/ 2 h 55"/>
                <a:gd name="T14" fmla="*/ 9 w 83"/>
                <a:gd name="T15" fmla="*/ 0 h 55"/>
                <a:gd name="T16" fmla="*/ 0 w 83"/>
                <a:gd name="T17" fmla="*/ 21 h 55"/>
                <a:gd name="T18" fmla="*/ 0 w 83"/>
                <a:gd name="T1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5">
                  <a:moveTo>
                    <a:pt x="0" y="21"/>
                  </a:moveTo>
                  <a:lnTo>
                    <a:pt x="7" y="34"/>
                  </a:lnTo>
                  <a:lnTo>
                    <a:pt x="42" y="47"/>
                  </a:lnTo>
                  <a:lnTo>
                    <a:pt x="63" y="55"/>
                  </a:lnTo>
                  <a:lnTo>
                    <a:pt x="83" y="47"/>
                  </a:lnTo>
                  <a:lnTo>
                    <a:pt x="55" y="19"/>
                  </a:lnTo>
                  <a:lnTo>
                    <a:pt x="28" y="2"/>
                  </a:lnTo>
                  <a:lnTo>
                    <a:pt x="9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6" name="Freeform 42"/>
            <p:cNvSpPr>
              <a:spLocks/>
            </p:cNvSpPr>
            <p:nvPr/>
          </p:nvSpPr>
          <p:spPr bwMode="auto">
            <a:xfrm>
              <a:off x="3069" y="2923"/>
              <a:ext cx="49" cy="21"/>
            </a:xfrm>
            <a:custGeom>
              <a:avLst/>
              <a:gdLst>
                <a:gd name="T0" fmla="*/ 0 w 99"/>
                <a:gd name="T1" fmla="*/ 19 h 42"/>
                <a:gd name="T2" fmla="*/ 23 w 99"/>
                <a:gd name="T3" fmla="*/ 42 h 42"/>
                <a:gd name="T4" fmla="*/ 78 w 99"/>
                <a:gd name="T5" fmla="*/ 31 h 42"/>
                <a:gd name="T6" fmla="*/ 99 w 99"/>
                <a:gd name="T7" fmla="*/ 0 h 42"/>
                <a:gd name="T8" fmla="*/ 0 w 99"/>
                <a:gd name="T9" fmla="*/ 19 h 42"/>
                <a:gd name="T10" fmla="*/ 0 w 99"/>
                <a:gd name="T1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2">
                  <a:moveTo>
                    <a:pt x="0" y="19"/>
                  </a:moveTo>
                  <a:lnTo>
                    <a:pt x="23" y="42"/>
                  </a:lnTo>
                  <a:lnTo>
                    <a:pt x="78" y="31"/>
                  </a:lnTo>
                  <a:lnTo>
                    <a:pt x="9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7" name="Freeform 43"/>
            <p:cNvSpPr>
              <a:spLocks/>
            </p:cNvSpPr>
            <p:nvPr/>
          </p:nvSpPr>
          <p:spPr bwMode="auto">
            <a:xfrm>
              <a:off x="3167" y="2953"/>
              <a:ext cx="53" cy="37"/>
            </a:xfrm>
            <a:custGeom>
              <a:avLst/>
              <a:gdLst>
                <a:gd name="T0" fmla="*/ 76 w 104"/>
                <a:gd name="T1" fmla="*/ 0 h 74"/>
                <a:gd name="T2" fmla="*/ 46 w 104"/>
                <a:gd name="T3" fmla="*/ 17 h 74"/>
                <a:gd name="T4" fmla="*/ 0 w 104"/>
                <a:gd name="T5" fmla="*/ 48 h 74"/>
                <a:gd name="T6" fmla="*/ 13 w 104"/>
                <a:gd name="T7" fmla="*/ 69 h 74"/>
                <a:gd name="T8" fmla="*/ 42 w 104"/>
                <a:gd name="T9" fmla="*/ 74 h 74"/>
                <a:gd name="T10" fmla="*/ 78 w 104"/>
                <a:gd name="T11" fmla="*/ 40 h 74"/>
                <a:gd name="T12" fmla="*/ 104 w 104"/>
                <a:gd name="T13" fmla="*/ 6 h 74"/>
                <a:gd name="T14" fmla="*/ 76 w 104"/>
                <a:gd name="T15" fmla="*/ 0 h 74"/>
                <a:gd name="T16" fmla="*/ 76 w 104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4">
                  <a:moveTo>
                    <a:pt x="76" y="0"/>
                  </a:moveTo>
                  <a:lnTo>
                    <a:pt x="46" y="17"/>
                  </a:lnTo>
                  <a:lnTo>
                    <a:pt x="0" y="48"/>
                  </a:lnTo>
                  <a:lnTo>
                    <a:pt x="13" y="69"/>
                  </a:lnTo>
                  <a:lnTo>
                    <a:pt x="42" y="74"/>
                  </a:lnTo>
                  <a:lnTo>
                    <a:pt x="78" y="40"/>
                  </a:lnTo>
                  <a:lnTo>
                    <a:pt x="104" y="6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8" name="Freeform 44"/>
            <p:cNvSpPr>
              <a:spLocks/>
            </p:cNvSpPr>
            <p:nvPr/>
          </p:nvSpPr>
          <p:spPr bwMode="auto">
            <a:xfrm>
              <a:off x="3070" y="2934"/>
              <a:ext cx="31" cy="12"/>
            </a:xfrm>
            <a:custGeom>
              <a:avLst/>
              <a:gdLst>
                <a:gd name="T0" fmla="*/ 0 w 63"/>
                <a:gd name="T1" fmla="*/ 0 h 25"/>
                <a:gd name="T2" fmla="*/ 19 w 63"/>
                <a:gd name="T3" fmla="*/ 14 h 25"/>
                <a:gd name="T4" fmla="*/ 63 w 63"/>
                <a:gd name="T5" fmla="*/ 10 h 25"/>
                <a:gd name="T6" fmla="*/ 17 w 63"/>
                <a:gd name="T7" fmla="*/ 25 h 25"/>
                <a:gd name="T8" fmla="*/ 0 w 63"/>
                <a:gd name="T9" fmla="*/ 0 h 25"/>
                <a:gd name="T10" fmla="*/ 0 w 6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5">
                  <a:moveTo>
                    <a:pt x="0" y="0"/>
                  </a:moveTo>
                  <a:lnTo>
                    <a:pt x="19" y="14"/>
                  </a:lnTo>
                  <a:lnTo>
                    <a:pt x="63" y="10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9" name="Freeform 45"/>
            <p:cNvSpPr>
              <a:spLocks/>
            </p:cNvSpPr>
            <p:nvPr/>
          </p:nvSpPr>
          <p:spPr bwMode="auto">
            <a:xfrm>
              <a:off x="3166" y="2960"/>
              <a:ext cx="32" cy="27"/>
            </a:xfrm>
            <a:custGeom>
              <a:avLst/>
              <a:gdLst>
                <a:gd name="T0" fmla="*/ 65 w 65"/>
                <a:gd name="T1" fmla="*/ 0 h 54"/>
                <a:gd name="T2" fmla="*/ 19 w 65"/>
                <a:gd name="T3" fmla="*/ 35 h 54"/>
                <a:gd name="T4" fmla="*/ 15 w 65"/>
                <a:gd name="T5" fmla="*/ 54 h 54"/>
                <a:gd name="T6" fmla="*/ 0 w 65"/>
                <a:gd name="T7" fmla="*/ 31 h 54"/>
                <a:gd name="T8" fmla="*/ 65 w 65"/>
                <a:gd name="T9" fmla="*/ 0 h 54"/>
                <a:gd name="T10" fmla="*/ 65 w 65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4">
                  <a:moveTo>
                    <a:pt x="65" y="0"/>
                  </a:moveTo>
                  <a:lnTo>
                    <a:pt x="19" y="35"/>
                  </a:lnTo>
                  <a:lnTo>
                    <a:pt x="15" y="54"/>
                  </a:lnTo>
                  <a:lnTo>
                    <a:pt x="0" y="3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0" name="Freeform 46"/>
            <p:cNvSpPr>
              <a:spLocks/>
            </p:cNvSpPr>
            <p:nvPr/>
          </p:nvSpPr>
          <p:spPr bwMode="auto">
            <a:xfrm>
              <a:off x="2880" y="2843"/>
              <a:ext cx="30" cy="19"/>
            </a:xfrm>
            <a:custGeom>
              <a:avLst/>
              <a:gdLst>
                <a:gd name="T0" fmla="*/ 32 w 59"/>
                <a:gd name="T1" fmla="*/ 0 h 38"/>
                <a:gd name="T2" fmla="*/ 59 w 59"/>
                <a:gd name="T3" fmla="*/ 38 h 38"/>
                <a:gd name="T4" fmla="*/ 0 w 59"/>
                <a:gd name="T5" fmla="*/ 13 h 38"/>
                <a:gd name="T6" fmla="*/ 32 w 59"/>
                <a:gd name="T7" fmla="*/ 0 h 38"/>
                <a:gd name="T8" fmla="*/ 32 w 5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32" y="0"/>
                  </a:moveTo>
                  <a:lnTo>
                    <a:pt x="59" y="38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1" name="Freeform 47"/>
            <p:cNvSpPr>
              <a:spLocks/>
            </p:cNvSpPr>
            <p:nvPr/>
          </p:nvSpPr>
          <p:spPr bwMode="auto">
            <a:xfrm>
              <a:off x="3026" y="2805"/>
              <a:ext cx="25" cy="30"/>
            </a:xfrm>
            <a:custGeom>
              <a:avLst/>
              <a:gdLst>
                <a:gd name="T0" fmla="*/ 0 w 49"/>
                <a:gd name="T1" fmla="*/ 0 h 59"/>
                <a:gd name="T2" fmla="*/ 40 w 49"/>
                <a:gd name="T3" fmla="*/ 2 h 59"/>
                <a:gd name="T4" fmla="*/ 49 w 49"/>
                <a:gd name="T5" fmla="*/ 59 h 59"/>
                <a:gd name="T6" fmla="*/ 0 w 49"/>
                <a:gd name="T7" fmla="*/ 0 h 59"/>
                <a:gd name="T8" fmla="*/ 0 w 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0" y="0"/>
                  </a:moveTo>
                  <a:lnTo>
                    <a:pt x="40" y="2"/>
                  </a:lnTo>
                  <a:lnTo>
                    <a:pt x="49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2" name="Freeform 48"/>
            <p:cNvSpPr>
              <a:spLocks/>
            </p:cNvSpPr>
            <p:nvPr/>
          </p:nvSpPr>
          <p:spPr bwMode="auto">
            <a:xfrm>
              <a:off x="3025" y="2520"/>
              <a:ext cx="31" cy="43"/>
            </a:xfrm>
            <a:custGeom>
              <a:avLst/>
              <a:gdLst>
                <a:gd name="T0" fmla="*/ 0 w 63"/>
                <a:gd name="T1" fmla="*/ 2 h 86"/>
                <a:gd name="T2" fmla="*/ 40 w 63"/>
                <a:gd name="T3" fmla="*/ 0 h 86"/>
                <a:gd name="T4" fmla="*/ 63 w 63"/>
                <a:gd name="T5" fmla="*/ 44 h 86"/>
                <a:gd name="T6" fmla="*/ 45 w 63"/>
                <a:gd name="T7" fmla="*/ 86 h 86"/>
                <a:gd name="T8" fmla="*/ 42 w 63"/>
                <a:gd name="T9" fmla="*/ 42 h 86"/>
                <a:gd name="T10" fmla="*/ 0 w 63"/>
                <a:gd name="T11" fmla="*/ 2 h 86"/>
                <a:gd name="T12" fmla="*/ 0 w 63"/>
                <a:gd name="T1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86">
                  <a:moveTo>
                    <a:pt x="0" y="2"/>
                  </a:moveTo>
                  <a:lnTo>
                    <a:pt x="40" y="0"/>
                  </a:lnTo>
                  <a:lnTo>
                    <a:pt x="63" y="44"/>
                  </a:lnTo>
                  <a:lnTo>
                    <a:pt x="45" y="86"/>
                  </a:lnTo>
                  <a:lnTo>
                    <a:pt x="42" y="4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3" name="Freeform 49"/>
            <p:cNvSpPr>
              <a:spLocks/>
            </p:cNvSpPr>
            <p:nvPr/>
          </p:nvSpPr>
          <p:spPr bwMode="auto">
            <a:xfrm>
              <a:off x="2686" y="2615"/>
              <a:ext cx="46" cy="57"/>
            </a:xfrm>
            <a:custGeom>
              <a:avLst/>
              <a:gdLst>
                <a:gd name="T0" fmla="*/ 50 w 93"/>
                <a:gd name="T1" fmla="*/ 0 h 114"/>
                <a:gd name="T2" fmla="*/ 0 w 93"/>
                <a:gd name="T3" fmla="*/ 16 h 114"/>
                <a:gd name="T4" fmla="*/ 69 w 93"/>
                <a:gd name="T5" fmla="*/ 44 h 114"/>
                <a:gd name="T6" fmla="*/ 84 w 93"/>
                <a:gd name="T7" fmla="*/ 114 h 114"/>
                <a:gd name="T8" fmla="*/ 93 w 93"/>
                <a:gd name="T9" fmla="*/ 46 h 114"/>
                <a:gd name="T10" fmla="*/ 50 w 93"/>
                <a:gd name="T11" fmla="*/ 0 h 114"/>
                <a:gd name="T12" fmla="*/ 50 w 93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14">
                  <a:moveTo>
                    <a:pt x="50" y="0"/>
                  </a:moveTo>
                  <a:lnTo>
                    <a:pt x="0" y="16"/>
                  </a:lnTo>
                  <a:lnTo>
                    <a:pt x="69" y="44"/>
                  </a:lnTo>
                  <a:lnTo>
                    <a:pt x="84" y="114"/>
                  </a:lnTo>
                  <a:lnTo>
                    <a:pt x="93" y="46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4" name="Freeform 50"/>
            <p:cNvSpPr>
              <a:spLocks/>
            </p:cNvSpPr>
            <p:nvPr/>
          </p:nvSpPr>
          <p:spPr bwMode="auto">
            <a:xfrm>
              <a:off x="2404" y="1391"/>
              <a:ext cx="145" cy="178"/>
            </a:xfrm>
            <a:custGeom>
              <a:avLst/>
              <a:gdLst>
                <a:gd name="T0" fmla="*/ 78 w 289"/>
                <a:gd name="T1" fmla="*/ 8 h 356"/>
                <a:gd name="T2" fmla="*/ 135 w 289"/>
                <a:gd name="T3" fmla="*/ 31 h 356"/>
                <a:gd name="T4" fmla="*/ 144 w 289"/>
                <a:gd name="T5" fmla="*/ 0 h 356"/>
                <a:gd name="T6" fmla="*/ 180 w 289"/>
                <a:gd name="T7" fmla="*/ 59 h 356"/>
                <a:gd name="T8" fmla="*/ 175 w 289"/>
                <a:gd name="T9" fmla="*/ 122 h 356"/>
                <a:gd name="T10" fmla="*/ 190 w 289"/>
                <a:gd name="T11" fmla="*/ 196 h 356"/>
                <a:gd name="T12" fmla="*/ 167 w 289"/>
                <a:gd name="T13" fmla="*/ 232 h 356"/>
                <a:gd name="T14" fmla="*/ 171 w 289"/>
                <a:gd name="T15" fmla="*/ 266 h 356"/>
                <a:gd name="T16" fmla="*/ 194 w 289"/>
                <a:gd name="T17" fmla="*/ 291 h 356"/>
                <a:gd name="T18" fmla="*/ 230 w 289"/>
                <a:gd name="T19" fmla="*/ 291 h 356"/>
                <a:gd name="T20" fmla="*/ 252 w 289"/>
                <a:gd name="T21" fmla="*/ 276 h 356"/>
                <a:gd name="T22" fmla="*/ 289 w 289"/>
                <a:gd name="T23" fmla="*/ 276 h 356"/>
                <a:gd name="T24" fmla="*/ 273 w 289"/>
                <a:gd name="T25" fmla="*/ 293 h 356"/>
                <a:gd name="T26" fmla="*/ 247 w 289"/>
                <a:gd name="T27" fmla="*/ 293 h 356"/>
                <a:gd name="T28" fmla="*/ 222 w 289"/>
                <a:gd name="T29" fmla="*/ 316 h 356"/>
                <a:gd name="T30" fmla="*/ 165 w 289"/>
                <a:gd name="T31" fmla="*/ 318 h 356"/>
                <a:gd name="T32" fmla="*/ 148 w 289"/>
                <a:gd name="T33" fmla="*/ 295 h 356"/>
                <a:gd name="T34" fmla="*/ 123 w 289"/>
                <a:gd name="T35" fmla="*/ 295 h 356"/>
                <a:gd name="T36" fmla="*/ 91 w 289"/>
                <a:gd name="T37" fmla="*/ 297 h 356"/>
                <a:gd name="T38" fmla="*/ 62 w 289"/>
                <a:gd name="T39" fmla="*/ 337 h 356"/>
                <a:gd name="T40" fmla="*/ 11 w 289"/>
                <a:gd name="T41" fmla="*/ 356 h 356"/>
                <a:gd name="T42" fmla="*/ 40 w 289"/>
                <a:gd name="T43" fmla="*/ 287 h 356"/>
                <a:gd name="T44" fmla="*/ 0 w 289"/>
                <a:gd name="T45" fmla="*/ 306 h 356"/>
                <a:gd name="T46" fmla="*/ 38 w 289"/>
                <a:gd name="T47" fmla="*/ 253 h 356"/>
                <a:gd name="T48" fmla="*/ 74 w 289"/>
                <a:gd name="T49" fmla="*/ 228 h 356"/>
                <a:gd name="T50" fmla="*/ 85 w 289"/>
                <a:gd name="T51" fmla="*/ 188 h 356"/>
                <a:gd name="T52" fmla="*/ 121 w 289"/>
                <a:gd name="T53" fmla="*/ 173 h 356"/>
                <a:gd name="T54" fmla="*/ 135 w 289"/>
                <a:gd name="T55" fmla="*/ 107 h 356"/>
                <a:gd name="T56" fmla="*/ 104 w 289"/>
                <a:gd name="T57" fmla="*/ 118 h 356"/>
                <a:gd name="T58" fmla="*/ 136 w 289"/>
                <a:gd name="T59" fmla="*/ 76 h 356"/>
                <a:gd name="T60" fmla="*/ 123 w 289"/>
                <a:gd name="T61" fmla="*/ 40 h 356"/>
                <a:gd name="T62" fmla="*/ 78 w 289"/>
                <a:gd name="T63" fmla="*/ 8 h 356"/>
                <a:gd name="T64" fmla="*/ 78 w 289"/>
                <a:gd name="T65" fmla="*/ 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356">
                  <a:moveTo>
                    <a:pt x="78" y="8"/>
                  </a:moveTo>
                  <a:lnTo>
                    <a:pt x="135" y="31"/>
                  </a:lnTo>
                  <a:lnTo>
                    <a:pt x="144" y="0"/>
                  </a:lnTo>
                  <a:lnTo>
                    <a:pt x="180" y="59"/>
                  </a:lnTo>
                  <a:lnTo>
                    <a:pt x="175" y="122"/>
                  </a:lnTo>
                  <a:lnTo>
                    <a:pt x="190" y="196"/>
                  </a:lnTo>
                  <a:lnTo>
                    <a:pt x="167" y="232"/>
                  </a:lnTo>
                  <a:lnTo>
                    <a:pt x="171" y="266"/>
                  </a:lnTo>
                  <a:lnTo>
                    <a:pt x="194" y="291"/>
                  </a:lnTo>
                  <a:lnTo>
                    <a:pt x="230" y="291"/>
                  </a:lnTo>
                  <a:lnTo>
                    <a:pt x="252" y="276"/>
                  </a:lnTo>
                  <a:lnTo>
                    <a:pt x="289" y="276"/>
                  </a:lnTo>
                  <a:lnTo>
                    <a:pt x="273" y="293"/>
                  </a:lnTo>
                  <a:lnTo>
                    <a:pt x="247" y="293"/>
                  </a:lnTo>
                  <a:lnTo>
                    <a:pt x="222" y="316"/>
                  </a:lnTo>
                  <a:lnTo>
                    <a:pt x="165" y="318"/>
                  </a:lnTo>
                  <a:lnTo>
                    <a:pt x="148" y="295"/>
                  </a:lnTo>
                  <a:lnTo>
                    <a:pt x="123" y="295"/>
                  </a:lnTo>
                  <a:lnTo>
                    <a:pt x="91" y="297"/>
                  </a:lnTo>
                  <a:lnTo>
                    <a:pt x="62" y="337"/>
                  </a:lnTo>
                  <a:lnTo>
                    <a:pt x="11" y="356"/>
                  </a:lnTo>
                  <a:lnTo>
                    <a:pt x="40" y="287"/>
                  </a:lnTo>
                  <a:lnTo>
                    <a:pt x="0" y="306"/>
                  </a:lnTo>
                  <a:lnTo>
                    <a:pt x="38" y="253"/>
                  </a:lnTo>
                  <a:lnTo>
                    <a:pt x="74" y="228"/>
                  </a:lnTo>
                  <a:lnTo>
                    <a:pt x="85" y="188"/>
                  </a:lnTo>
                  <a:lnTo>
                    <a:pt x="121" y="173"/>
                  </a:lnTo>
                  <a:lnTo>
                    <a:pt x="135" y="107"/>
                  </a:lnTo>
                  <a:lnTo>
                    <a:pt x="104" y="118"/>
                  </a:lnTo>
                  <a:lnTo>
                    <a:pt x="136" y="76"/>
                  </a:lnTo>
                  <a:lnTo>
                    <a:pt x="123" y="40"/>
                  </a:lnTo>
                  <a:lnTo>
                    <a:pt x="78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5" name="Freeform 51"/>
            <p:cNvSpPr>
              <a:spLocks/>
            </p:cNvSpPr>
            <p:nvPr/>
          </p:nvSpPr>
          <p:spPr bwMode="auto">
            <a:xfrm>
              <a:off x="2401" y="1558"/>
              <a:ext cx="180" cy="71"/>
            </a:xfrm>
            <a:custGeom>
              <a:avLst/>
              <a:gdLst>
                <a:gd name="T0" fmla="*/ 63 w 359"/>
                <a:gd name="T1" fmla="*/ 28 h 140"/>
                <a:gd name="T2" fmla="*/ 165 w 359"/>
                <a:gd name="T3" fmla="*/ 0 h 140"/>
                <a:gd name="T4" fmla="*/ 224 w 359"/>
                <a:gd name="T5" fmla="*/ 15 h 140"/>
                <a:gd name="T6" fmla="*/ 257 w 359"/>
                <a:gd name="T7" fmla="*/ 2 h 140"/>
                <a:gd name="T8" fmla="*/ 334 w 359"/>
                <a:gd name="T9" fmla="*/ 24 h 140"/>
                <a:gd name="T10" fmla="*/ 359 w 359"/>
                <a:gd name="T11" fmla="*/ 28 h 140"/>
                <a:gd name="T12" fmla="*/ 344 w 359"/>
                <a:gd name="T13" fmla="*/ 55 h 140"/>
                <a:gd name="T14" fmla="*/ 323 w 359"/>
                <a:gd name="T15" fmla="*/ 66 h 140"/>
                <a:gd name="T16" fmla="*/ 291 w 359"/>
                <a:gd name="T17" fmla="*/ 110 h 140"/>
                <a:gd name="T18" fmla="*/ 249 w 359"/>
                <a:gd name="T19" fmla="*/ 140 h 140"/>
                <a:gd name="T20" fmla="*/ 201 w 359"/>
                <a:gd name="T21" fmla="*/ 131 h 140"/>
                <a:gd name="T22" fmla="*/ 239 w 359"/>
                <a:gd name="T23" fmla="*/ 125 h 140"/>
                <a:gd name="T24" fmla="*/ 274 w 359"/>
                <a:gd name="T25" fmla="*/ 108 h 140"/>
                <a:gd name="T26" fmla="*/ 287 w 359"/>
                <a:gd name="T27" fmla="*/ 91 h 140"/>
                <a:gd name="T28" fmla="*/ 232 w 359"/>
                <a:gd name="T29" fmla="*/ 89 h 140"/>
                <a:gd name="T30" fmla="*/ 270 w 359"/>
                <a:gd name="T31" fmla="*/ 80 h 140"/>
                <a:gd name="T32" fmla="*/ 315 w 359"/>
                <a:gd name="T33" fmla="*/ 43 h 140"/>
                <a:gd name="T34" fmla="*/ 272 w 359"/>
                <a:gd name="T35" fmla="*/ 32 h 140"/>
                <a:gd name="T36" fmla="*/ 220 w 359"/>
                <a:gd name="T37" fmla="*/ 43 h 140"/>
                <a:gd name="T38" fmla="*/ 169 w 359"/>
                <a:gd name="T39" fmla="*/ 30 h 140"/>
                <a:gd name="T40" fmla="*/ 78 w 359"/>
                <a:gd name="T41" fmla="*/ 49 h 140"/>
                <a:gd name="T42" fmla="*/ 25 w 359"/>
                <a:gd name="T43" fmla="*/ 42 h 140"/>
                <a:gd name="T44" fmla="*/ 0 w 359"/>
                <a:gd name="T45" fmla="*/ 53 h 140"/>
                <a:gd name="T46" fmla="*/ 8 w 359"/>
                <a:gd name="T47" fmla="*/ 9 h 140"/>
                <a:gd name="T48" fmla="*/ 63 w 359"/>
                <a:gd name="T49" fmla="*/ 28 h 140"/>
                <a:gd name="T50" fmla="*/ 63 w 359"/>
                <a:gd name="T51" fmla="*/ 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140">
                  <a:moveTo>
                    <a:pt x="63" y="28"/>
                  </a:moveTo>
                  <a:lnTo>
                    <a:pt x="165" y="0"/>
                  </a:lnTo>
                  <a:lnTo>
                    <a:pt x="224" y="15"/>
                  </a:lnTo>
                  <a:lnTo>
                    <a:pt x="257" y="2"/>
                  </a:lnTo>
                  <a:lnTo>
                    <a:pt x="334" y="24"/>
                  </a:lnTo>
                  <a:lnTo>
                    <a:pt x="359" y="28"/>
                  </a:lnTo>
                  <a:lnTo>
                    <a:pt x="344" y="55"/>
                  </a:lnTo>
                  <a:lnTo>
                    <a:pt x="323" y="66"/>
                  </a:lnTo>
                  <a:lnTo>
                    <a:pt x="291" y="110"/>
                  </a:lnTo>
                  <a:lnTo>
                    <a:pt x="249" y="140"/>
                  </a:lnTo>
                  <a:lnTo>
                    <a:pt x="201" y="131"/>
                  </a:lnTo>
                  <a:lnTo>
                    <a:pt x="239" y="125"/>
                  </a:lnTo>
                  <a:lnTo>
                    <a:pt x="274" y="108"/>
                  </a:lnTo>
                  <a:lnTo>
                    <a:pt x="287" y="91"/>
                  </a:lnTo>
                  <a:lnTo>
                    <a:pt x="232" y="89"/>
                  </a:lnTo>
                  <a:lnTo>
                    <a:pt x="270" y="80"/>
                  </a:lnTo>
                  <a:lnTo>
                    <a:pt x="315" y="43"/>
                  </a:lnTo>
                  <a:lnTo>
                    <a:pt x="272" y="32"/>
                  </a:lnTo>
                  <a:lnTo>
                    <a:pt x="220" y="43"/>
                  </a:lnTo>
                  <a:lnTo>
                    <a:pt x="169" y="30"/>
                  </a:lnTo>
                  <a:lnTo>
                    <a:pt x="78" y="49"/>
                  </a:lnTo>
                  <a:lnTo>
                    <a:pt x="25" y="42"/>
                  </a:lnTo>
                  <a:lnTo>
                    <a:pt x="0" y="53"/>
                  </a:lnTo>
                  <a:lnTo>
                    <a:pt x="8" y="9"/>
                  </a:lnTo>
                  <a:lnTo>
                    <a:pt x="63" y="28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6" name="Freeform 52"/>
            <p:cNvSpPr>
              <a:spLocks/>
            </p:cNvSpPr>
            <p:nvPr/>
          </p:nvSpPr>
          <p:spPr bwMode="auto">
            <a:xfrm>
              <a:off x="2411" y="1573"/>
              <a:ext cx="84" cy="117"/>
            </a:xfrm>
            <a:custGeom>
              <a:avLst/>
              <a:gdLst>
                <a:gd name="T0" fmla="*/ 28 w 167"/>
                <a:gd name="T1" fmla="*/ 4 h 234"/>
                <a:gd name="T2" fmla="*/ 72 w 167"/>
                <a:gd name="T3" fmla="*/ 46 h 234"/>
                <a:gd name="T4" fmla="*/ 152 w 167"/>
                <a:gd name="T5" fmla="*/ 63 h 234"/>
                <a:gd name="T6" fmla="*/ 101 w 167"/>
                <a:gd name="T7" fmla="*/ 63 h 234"/>
                <a:gd name="T8" fmla="*/ 72 w 167"/>
                <a:gd name="T9" fmla="*/ 61 h 234"/>
                <a:gd name="T10" fmla="*/ 53 w 167"/>
                <a:gd name="T11" fmla="*/ 48 h 234"/>
                <a:gd name="T12" fmla="*/ 70 w 167"/>
                <a:gd name="T13" fmla="*/ 82 h 234"/>
                <a:gd name="T14" fmla="*/ 108 w 167"/>
                <a:gd name="T15" fmla="*/ 101 h 234"/>
                <a:gd name="T16" fmla="*/ 160 w 167"/>
                <a:gd name="T17" fmla="*/ 105 h 234"/>
                <a:gd name="T18" fmla="*/ 120 w 167"/>
                <a:gd name="T19" fmla="*/ 118 h 234"/>
                <a:gd name="T20" fmla="*/ 133 w 167"/>
                <a:gd name="T21" fmla="*/ 135 h 234"/>
                <a:gd name="T22" fmla="*/ 167 w 167"/>
                <a:gd name="T23" fmla="*/ 150 h 234"/>
                <a:gd name="T24" fmla="*/ 125 w 167"/>
                <a:gd name="T25" fmla="*/ 156 h 234"/>
                <a:gd name="T26" fmla="*/ 104 w 167"/>
                <a:gd name="T27" fmla="*/ 190 h 234"/>
                <a:gd name="T28" fmla="*/ 110 w 167"/>
                <a:gd name="T29" fmla="*/ 234 h 234"/>
                <a:gd name="T30" fmla="*/ 61 w 167"/>
                <a:gd name="T31" fmla="*/ 158 h 234"/>
                <a:gd name="T32" fmla="*/ 65 w 167"/>
                <a:gd name="T33" fmla="*/ 122 h 234"/>
                <a:gd name="T34" fmla="*/ 32 w 167"/>
                <a:gd name="T35" fmla="*/ 46 h 234"/>
                <a:gd name="T36" fmla="*/ 0 w 167"/>
                <a:gd name="T37" fmla="*/ 0 h 234"/>
                <a:gd name="T38" fmla="*/ 28 w 167"/>
                <a:gd name="T39" fmla="*/ 4 h 234"/>
                <a:gd name="T40" fmla="*/ 28 w 167"/>
                <a:gd name="T41" fmla="*/ 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34">
                  <a:moveTo>
                    <a:pt x="28" y="4"/>
                  </a:moveTo>
                  <a:lnTo>
                    <a:pt x="72" y="46"/>
                  </a:lnTo>
                  <a:lnTo>
                    <a:pt x="152" y="63"/>
                  </a:lnTo>
                  <a:lnTo>
                    <a:pt x="101" y="63"/>
                  </a:lnTo>
                  <a:lnTo>
                    <a:pt x="72" y="61"/>
                  </a:lnTo>
                  <a:lnTo>
                    <a:pt x="53" y="48"/>
                  </a:lnTo>
                  <a:lnTo>
                    <a:pt x="70" y="82"/>
                  </a:lnTo>
                  <a:lnTo>
                    <a:pt x="108" y="101"/>
                  </a:lnTo>
                  <a:lnTo>
                    <a:pt x="160" y="105"/>
                  </a:lnTo>
                  <a:lnTo>
                    <a:pt x="120" y="118"/>
                  </a:lnTo>
                  <a:lnTo>
                    <a:pt x="133" y="135"/>
                  </a:lnTo>
                  <a:lnTo>
                    <a:pt x="167" y="150"/>
                  </a:lnTo>
                  <a:lnTo>
                    <a:pt x="125" y="156"/>
                  </a:lnTo>
                  <a:lnTo>
                    <a:pt x="104" y="190"/>
                  </a:lnTo>
                  <a:lnTo>
                    <a:pt x="110" y="234"/>
                  </a:lnTo>
                  <a:lnTo>
                    <a:pt x="61" y="158"/>
                  </a:lnTo>
                  <a:lnTo>
                    <a:pt x="65" y="122"/>
                  </a:lnTo>
                  <a:lnTo>
                    <a:pt x="32" y="46"/>
                  </a:lnTo>
                  <a:lnTo>
                    <a:pt x="0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7" name="Freeform 53"/>
            <p:cNvSpPr>
              <a:spLocks/>
            </p:cNvSpPr>
            <p:nvPr/>
          </p:nvSpPr>
          <p:spPr bwMode="auto">
            <a:xfrm>
              <a:off x="2562" y="1499"/>
              <a:ext cx="47" cy="90"/>
            </a:xfrm>
            <a:custGeom>
              <a:avLst/>
              <a:gdLst>
                <a:gd name="T0" fmla="*/ 0 w 93"/>
                <a:gd name="T1" fmla="*/ 0 h 179"/>
                <a:gd name="T2" fmla="*/ 8 w 93"/>
                <a:gd name="T3" fmla="*/ 30 h 179"/>
                <a:gd name="T4" fmla="*/ 4 w 93"/>
                <a:gd name="T5" fmla="*/ 53 h 179"/>
                <a:gd name="T6" fmla="*/ 42 w 93"/>
                <a:gd name="T7" fmla="*/ 108 h 179"/>
                <a:gd name="T8" fmla="*/ 76 w 93"/>
                <a:gd name="T9" fmla="*/ 125 h 179"/>
                <a:gd name="T10" fmla="*/ 70 w 93"/>
                <a:gd name="T11" fmla="*/ 179 h 179"/>
                <a:gd name="T12" fmla="*/ 93 w 93"/>
                <a:gd name="T13" fmla="*/ 148 h 179"/>
                <a:gd name="T14" fmla="*/ 89 w 93"/>
                <a:gd name="T15" fmla="*/ 97 h 179"/>
                <a:gd name="T16" fmla="*/ 69 w 93"/>
                <a:gd name="T17" fmla="*/ 66 h 179"/>
                <a:gd name="T18" fmla="*/ 29 w 93"/>
                <a:gd name="T19" fmla="*/ 53 h 179"/>
                <a:gd name="T20" fmla="*/ 15 w 93"/>
                <a:gd name="T21" fmla="*/ 21 h 179"/>
                <a:gd name="T22" fmla="*/ 0 w 93"/>
                <a:gd name="T23" fmla="*/ 0 h 179"/>
                <a:gd name="T24" fmla="*/ 0 w 93"/>
                <a:gd name="T2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79">
                  <a:moveTo>
                    <a:pt x="0" y="0"/>
                  </a:moveTo>
                  <a:lnTo>
                    <a:pt x="8" y="30"/>
                  </a:lnTo>
                  <a:lnTo>
                    <a:pt x="4" y="53"/>
                  </a:lnTo>
                  <a:lnTo>
                    <a:pt x="42" y="108"/>
                  </a:lnTo>
                  <a:lnTo>
                    <a:pt x="76" y="125"/>
                  </a:lnTo>
                  <a:lnTo>
                    <a:pt x="70" y="179"/>
                  </a:lnTo>
                  <a:lnTo>
                    <a:pt x="93" y="148"/>
                  </a:lnTo>
                  <a:lnTo>
                    <a:pt x="89" y="97"/>
                  </a:lnTo>
                  <a:lnTo>
                    <a:pt x="69" y="66"/>
                  </a:lnTo>
                  <a:lnTo>
                    <a:pt x="29" y="53"/>
                  </a:lnTo>
                  <a:lnTo>
                    <a:pt x="15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8" name="Freeform 54"/>
            <p:cNvSpPr>
              <a:spLocks/>
            </p:cNvSpPr>
            <p:nvPr/>
          </p:nvSpPr>
          <p:spPr bwMode="auto">
            <a:xfrm>
              <a:off x="2395" y="1403"/>
              <a:ext cx="25" cy="24"/>
            </a:xfrm>
            <a:custGeom>
              <a:avLst/>
              <a:gdLst>
                <a:gd name="T0" fmla="*/ 22 w 51"/>
                <a:gd name="T1" fmla="*/ 7 h 47"/>
                <a:gd name="T2" fmla="*/ 21 w 51"/>
                <a:gd name="T3" fmla="*/ 28 h 47"/>
                <a:gd name="T4" fmla="*/ 47 w 51"/>
                <a:gd name="T5" fmla="*/ 27 h 47"/>
                <a:gd name="T6" fmla="*/ 51 w 51"/>
                <a:gd name="T7" fmla="*/ 44 h 47"/>
                <a:gd name="T8" fmla="*/ 30 w 51"/>
                <a:gd name="T9" fmla="*/ 47 h 47"/>
                <a:gd name="T10" fmla="*/ 3 w 51"/>
                <a:gd name="T11" fmla="*/ 32 h 47"/>
                <a:gd name="T12" fmla="*/ 0 w 51"/>
                <a:gd name="T13" fmla="*/ 0 h 47"/>
                <a:gd name="T14" fmla="*/ 22 w 51"/>
                <a:gd name="T15" fmla="*/ 7 h 47"/>
                <a:gd name="T16" fmla="*/ 22 w 51"/>
                <a:gd name="T17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47">
                  <a:moveTo>
                    <a:pt x="22" y="7"/>
                  </a:moveTo>
                  <a:lnTo>
                    <a:pt x="21" y="28"/>
                  </a:lnTo>
                  <a:lnTo>
                    <a:pt x="47" y="27"/>
                  </a:lnTo>
                  <a:lnTo>
                    <a:pt x="51" y="44"/>
                  </a:lnTo>
                  <a:lnTo>
                    <a:pt x="30" y="47"/>
                  </a:lnTo>
                  <a:lnTo>
                    <a:pt x="3" y="32"/>
                  </a:lnTo>
                  <a:lnTo>
                    <a:pt x="0" y="0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9" name="Freeform 55"/>
            <p:cNvSpPr>
              <a:spLocks/>
            </p:cNvSpPr>
            <p:nvPr/>
          </p:nvSpPr>
          <p:spPr bwMode="auto">
            <a:xfrm>
              <a:off x="2559" y="1410"/>
              <a:ext cx="21" cy="27"/>
            </a:xfrm>
            <a:custGeom>
              <a:avLst/>
              <a:gdLst>
                <a:gd name="T0" fmla="*/ 42 w 42"/>
                <a:gd name="T1" fmla="*/ 8 h 53"/>
                <a:gd name="T2" fmla="*/ 19 w 42"/>
                <a:gd name="T3" fmla="*/ 21 h 53"/>
                <a:gd name="T4" fmla="*/ 29 w 42"/>
                <a:gd name="T5" fmla="*/ 44 h 53"/>
                <a:gd name="T6" fmla="*/ 37 w 42"/>
                <a:gd name="T7" fmla="*/ 53 h 53"/>
                <a:gd name="T8" fmla="*/ 14 w 42"/>
                <a:gd name="T9" fmla="*/ 48 h 53"/>
                <a:gd name="T10" fmla="*/ 0 w 42"/>
                <a:gd name="T11" fmla="*/ 23 h 53"/>
                <a:gd name="T12" fmla="*/ 16 w 42"/>
                <a:gd name="T13" fmla="*/ 0 h 53"/>
                <a:gd name="T14" fmla="*/ 42 w 42"/>
                <a:gd name="T15" fmla="*/ 8 h 53"/>
                <a:gd name="T16" fmla="*/ 42 w 42"/>
                <a:gd name="T17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3">
                  <a:moveTo>
                    <a:pt x="42" y="8"/>
                  </a:moveTo>
                  <a:lnTo>
                    <a:pt x="19" y="21"/>
                  </a:lnTo>
                  <a:lnTo>
                    <a:pt x="29" y="44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0" y="23"/>
                  </a:lnTo>
                  <a:lnTo>
                    <a:pt x="16" y="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B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0" name="Freeform 56"/>
            <p:cNvSpPr>
              <a:spLocks/>
            </p:cNvSpPr>
            <p:nvPr/>
          </p:nvSpPr>
          <p:spPr bwMode="auto">
            <a:xfrm>
              <a:off x="2367" y="1396"/>
              <a:ext cx="84" cy="40"/>
            </a:xfrm>
            <a:custGeom>
              <a:avLst/>
              <a:gdLst>
                <a:gd name="T0" fmla="*/ 144 w 167"/>
                <a:gd name="T1" fmla="*/ 36 h 80"/>
                <a:gd name="T2" fmla="*/ 167 w 167"/>
                <a:gd name="T3" fmla="*/ 59 h 80"/>
                <a:gd name="T4" fmla="*/ 159 w 167"/>
                <a:gd name="T5" fmla="*/ 24 h 80"/>
                <a:gd name="T6" fmla="*/ 96 w 167"/>
                <a:gd name="T7" fmla="*/ 0 h 80"/>
                <a:gd name="T8" fmla="*/ 64 w 167"/>
                <a:gd name="T9" fmla="*/ 0 h 80"/>
                <a:gd name="T10" fmla="*/ 28 w 167"/>
                <a:gd name="T11" fmla="*/ 24 h 80"/>
                <a:gd name="T12" fmla="*/ 0 w 167"/>
                <a:gd name="T13" fmla="*/ 59 h 80"/>
                <a:gd name="T14" fmla="*/ 28 w 167"/>
                <a:gd name="T15" fmla="*/ 57 h 80"/>
                <a:gd name="T16" fmla="*/ 58 w 167"/>
                <a:gd name="T17" fmla="*/ 76 h 80"/>
                <a:gd name="T18" fmla="*/ 96 w 167"/>
                <a:gd name="T19" fmla="*/ 80 h 80"/>
                <a:gd name="T20" fmla="*/ 146 w 167"/>
                <a:gd name="T21" fmla="*/ 70 h 80"/>
                <a:gd name="T22" fmla="*/ 72 w 167"/>
                <a:gd name="T23" fmla="*/ 66 h 80"/>
                <a:gd name="T24" fmla="*/ 32 w 167"/>
                <a:gd name="T25" fmla="*/ 45 h 80"/>
                <a:gd name="T26" fmla="*/ 58 w 167"/>
                <a:gd name="T27" fmla="*/ 21 h 80"/>
                <a:gd name="T28" fmla="*/ 72 w 167"/>
                <a:gd name="T29" fmla="*/ 42 h 80"/>
                <a:gd name="T30" fmla="*/ 83 w 167"/>
                <a:gd name="T31" fmla="*/ 21 h 80"/>
                <a:gd name="T32" fmla="*/ 93 w 167"/>
                <a:gd name="T33" fmla="*/ 24 h 80"/>
                <a:gd name="T34" fmla="*/ 102 w 167"/>
                <a:gd name="T35" fmla="*/ 62 h 80"/>
                <a:gd name="T36" fmla="*/ 119 w 167"/>
                <a:gd name="T37" fmla="*/ 53 h 80"/>
                <a:gd name="T38" fmla="*/ 121 w 167"/>
                <a:gd name="T39" fmla="*/ 30 h 80"/>
                <a:gd name="T40" fmla="*/ 144 w 167"/>
                <a:gd name="T41" fmla="*/ 36 h 80"/>
                <a:gd name="T42" fmla="*/ 144 w 167"/>
                <a:gd name="T43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7" h="80">
                  <a:moveTo>
                    <a:pt x="144" y="36"/>
                  </a:moveTo>
                  <a:lnTo>
                    <a:pt x="167" y="59"/>
                  </a:lnTo>
                  <a:lnTo>
                    <a:pt x="159" y="24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28" y="24"/>
                  </a:lnTo>
                  <a:lnTo>
                    <a:pt x="0" y="59"/>
                  </a:lnTo>
                  <a:lnTo>
                    <a:pt x="28" y="57"/>
                  </a:lnTo>
                  <a:lnTo>
                    <a:pt x="58" y="76"/>
                  </a:lnTo>
                  <a:lnTo>
                    <a:pt x="96" y="80"/>
                  </a:lnTo>
                  <a:lnTo>
                    <a:pt x="146" y="70"/>
                  </a:lnTo>
                  <a:lnTo>
                    <a:pt x="72" y="66"/>
                  </a:lnTo>
                  <a:lnTo>
                    <a:pt x="32" y="45"/>
                  </a:lnTo>
                  <a:lnTo>
                    <a:pt x="58" y="21"/>
                  </a:lnTo>
                  <a:lnTo>
                    <a:pt x="72" y="42"/>
                  </a:lnTo>
                  <a:lnTo>
                    <a:pt x="83" y="21"/>
                  </a:lnTo>
                  <a:lnTo>
                    <a:pt x="93" y="24"/>
                  </a:lnTo>
                  <a:lnTo>
                    <a:pt x="102" y="62"/>
                  </a:lnTo>
                  <a:lnTo>
                    <a:pt x="119" y="53"/>
                  </a:lnTo>
                  <a:lnTo>
                    <a:pt x="121" y="30"/>
                  </a:lnTo>
                  <a:lnTo>
                    <a:pt x="144" y="36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1" name="Freeform 57"/>
            <p:cNvSpPr>
              <a:spLocks/>
            </p:cNvSpPr>
            <p:nvPr/>
          </p:nvSpPr>
          <p:spPr bwMode="auto">
            <a:xfrm>
              <a:off x="2534" y="1401"/>
              <a:ext cx="106" cy="43"/>
            </a:xfrm>
            <a:custGeom>
              <a:avLst/>
              <a:gdLst>
                <a:gd name="T0" fmla="*/ 0 w 213"/>
                <a:gd name="T1" fmla="*/ 48 h 88"/>
                <a:gd name="T2" fmla="*/ 19 w 213"/>
                <a:gd name="T3" fmla="*/ 23 h 88"/>
                <a:gd name="T4" fmla="*/ 61 w 213"/>
                <a:gd name="T5" fmla="*/ 0 h 88"/>
                <a:gd name="T6" fmla="*/ 114 w 213"/>
                <a:gd name="T7" fmla="*/ 0 h 88"/>
                <a:gd name="T8" fmla="*/ 167 w 213"/>
                <a:gd name="T9" fmla="*/ 38 h 88"/>
                <a:gd name="T10" fmla="*/ 213 w 213"/>
                <a:gd name="T11" fmla="*/ 71 h 88"/>
                <a:gd name="T12" fmla="*/ 177 w 213"/>
                <a:gd name="T13" fmla="*/ 69 h 88"/>
                <a:gd name="T14" fmla="*/ 148 w 213"/>
                <a:gd name="T15" fmla="*/ 86 h 88"/>
                <a:gd name="T16" fmla="*/ 114 w 213"/>
                <a:gd name="T17" fmla="*/ 88 h 88"/>
                <a:gd name="T18" fmla="*/ 150 w 213"/>
                <a:gd name="T19" fmla="*/ 69 h 88"/>
                <a:gd name="T20" fmla="*/ 150 w 213"/>
                <a:gd name="T21" fmla="*/ 53 h 88"/>
                <a:gd name="T22" fmla="*/ 116 w 213"/>
                <a:gd name="T23" fmla="*/ 31 h 88"/>
                <a:gd name="T24" fmla="*/ 116 w 213"/>
                <a:gd name="T25" fmla="*/ 61 h 88"/>
                <a:gd name="T26" fmla="*/ 89 w 213"/>
                <a:gd name="T27" fmla="*/ 74 h 88"/>
                <a:gd name="T28" fmla="*/ 69 w 213"/>
                <a:gd name="T29" fmla="*/ 65 h 88"/>
                <a:gd name="T30" fmla="*/ 91 w 213"/>
                <a:gd name="T31" fmla="*/ 53 h 88"/>
                <a:gd name="T32" fmla="*/ 86 w 213"/>
                <a:gd name="T33" fmla="*/ 29 h 88"/>
                <a:gd name="T34" fmla="*/ 69 w 213"/>
                <a:gd name="T35" fmla="*/ 33 h 88"/>
                <a:gd name="T36" fmla="*/ 59 w 213"/>
                <a:gd name="T37" fmla="*/ 50 h 88"/>
                <a:gd name="T38" fmla="*/ 50 w 213"/>
                <a:gd name="T39" fmla="*/ 36 h 88"/>
                <a:gd name="T40" fmla="*/ 34 w 213"/>
                <a:gd name="T41" fmla="*/ 53 h 88"/>
                <a:gd name="T42" fmla="*/ 38 w 213"/>
                <a:gd name="T43" fmla="*/ 23 h 88"/>
                <a:gd name="T44" fmla="*/ 0 w 213"/>
                <a:gd name="T45" fmla="*/ 48 h 88"/>
                <a:gd name="T46" fmla="*/ 0 w 213"/>
                <a:gd name="T47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88">
                  <a:moveTo>
                    <a:pt x="0" y="48"/>
                  </a:moveTo>
                  <a:lnTo>
                    <a:pt x="19" y="23"/>
                  </a:lnTo>
                  <a:lnTo>
                    <a:pt x="61" y="0"/>
                  </a:lnTo>
                  <a:lnTo>
                    <a:pt x="114" y="0"/>
                  </a:lnTo>
                  <a:lnTo>
                    <a:pt x="167" y="38"/>
                  </a:lnTo>
                  <a:lnTo>
                    <a:pt x="213" y="71"/>
                  </a:lnTo>
                  <a:lnTo>
                    <a:pt x="177" y="69"/>
                  </a:lnTo>
                  <a:lnTo>
                    <a:pt x="148" y="86"/>
                  </a:lnTo>
                  <a:lnTo>
                    <a:pt x="114" y="88"/>
                  </a:lnTo>
                  <a:lnTo>
                    <a:pt x="150" y="69"/>
                  </a:lnTo>
                  <a:lnTo>
                    <a:pt x="150" y="53"/>
                  </a:lnTo>
                  <a:lnTo>
                    <a:pt x="116" y="31"/>
                  </a:lnTo>
                  <a:lnTo>
                    <a:pt x="116" y="61"/>
                  </a:lnTo>
                  <a:lnTo>
                    <a:pt x="89" y="74"/>
                  </a:lnTo>
                  <a:lnTo>
                    <a:pt x="69" y="65"/>
                  </a:lnTo>
                  <a:lnTo>
                    <a:pt x="91" y="53"/>
                  </a:lnTo>
                  <a:lnTo>
                    <a:pt x="86" y="29"/>
                  </a:lnTo>
                  <a:lnTo>
                    <a:pt x="69" y="33"/>
                  </a:lnTo>
                  <a:lnTo>
                    <a:pt x="59" y="50"/>
                  </a:lnTo>
                  <a:lnTo>
                    <a:pt x="50" y="36"/>
                  </a:lnTo>
                  <a:lnTo>
                    <a:pt x="34" y="53"/>
                  </a:lnTo>
                  <a:lnTo>
                    <a:pt x="38" y="23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643" name="AutoShape 59"/>
          <p:cNvSpPr>
            <a:spLocks noChangeArrowheads="1"/>
          </p:cNvSpPr>
          <p:nvPr/>
        </p:nvSpPr>
        <p:spPr bwMode="auto">
          <a:xfrm flipH="1">
            <a:off x="685800" y="136525"/>
            <a:ext cx="4953000" cy="2225675"/>
          </a:xfrm>
          <a:prstGeom prst="wedgeRoundRectCallout">
            <a:avLst>
              <a:gd name="adj1" fmla="val -35389"/>
              <a:gd name="adj2" fmla="val 66333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Accounting reports, called </a:t>
            </a:r>
            <a:r>
              <a:rPr lang="en-US" sz="3200" b="1" i="1">
                <a:latin typeface="Times New Roman" pitchFamily="18" charset="0"/>
              </a:rPr>
              <a:t>financial statements</a:t>
            </a:r>
            <a:r>
              <a:rPr lang="en-US" sz="3200">
                <a:latin typeface="Times New Roman" pitchFamily="18" charset="0"/>
              </a:rPr>
              <a:t>, provide summarized information to the owner.</a:t>
            </a:r>
          </a:p>
        </p:txBody>
      </p:sp>
      <p:sp>
        <p:nvSpPr>
          <p:cNvPr id="195644" name="AutoShape 6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248400" cy="914400"/>
          </a:xfrm>
          <a:prstGeom prst="roundRect">
            <a:avLst>
              <a:gd name="adj" fmla="val 16667"/>
            </a:avLst>
          </a:prstGeom>
          <a:solidFill>
            <a:srgbClr val="015C81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Statements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US" sz="2600" b="1">
                <a:solidFill>
                  <a:srgbClr val="006699"/>
                </a:solidFill>
              </a:rPr>
              <a:t>Income statement</a:t>
            </a:r>
            <a:r>
              <a:rPr lang="en-US" sz="2600">
                <a:cs typeface="Times New Roman" pitchFamily="18" charset="0"/>
              </a:rPr>
              <a:t>—</a:t>
            </a:r>
            <a:r>
              <a:rPr lang="en-US" sz="2600"/>
              <a:t>A summary of the revenue and expenses </a:t>
            </a:r>
            <a:r>
              <a:rPr lang="en-US" sz="2600" i="1"/>
              <a:t>for a specific period of time.</a:t>
            </a:r>
          </a:p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US" sz="2600" b="1">
                <a:solidFill>
                  <a:srgbClr val="006699"/>
                </a:solidFill>
              </a:rPr>
              <a:t>Statement of owner’s equity</a:t>
            </a:r>
            <a:r>
              <a:rPr lang="en-US" sz="2600" b="1">
                <a:cs typeface="Times New Roman" pitchFamily="18" charset="0"/>
              </a:rPr>
              <a:t>—</a:t>
            </a:r>
            <a:r>
              <a:rPr lang="en-US" sz="2600"/>
              <a:t>A summary of the changes in the owner’s equity that have occurred </a:t>
            </a:r>
            <a:r>
              <a:rPr lang="en-US" sz="2600" i="1"/>
              <a:t>during a specific period of time.</a:t>
            </a:r>
          </a:p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US" sz="2600" b="1">
                <a:solidFill>
                  <a:srgbClr val="006699"/>
                </a:solidFill>
              </a:rPr>
              <a:t>Balance sheet</a:t>
            </a:r>
            <a:r>
              <a:rPr lang="en-US" sz="2600" b="1">
                <a:cs typeface="Times New Roman" pitchFamily="18" charset="0"/>
              </a:rPr>
              <a:t>—</a:t>
            </a:r>
            <a:r>
              <a:rPr lang="en-US" sz="2600"/>
              <a:t>A list of the assets, liabilities, and owner’s equity </a:t>
            </a:r>
            <a:r>
              <a:rPr lang="en-US" sz="2600" i="1"/>
              <a:t>as of a specific date.</a:t>
            </a:r>
          </a:p>
          <a:p>
            <a:pPr>
              <a:lnSpc>
                <a:spcPct val="110000"/>
              </a:lnSpc>
              <a:buClr>
                <a:srgbClr val="006699"/>
              </a:buClr>
            </a:pPr>
            <a:r>
              <a:rPr lang="en-US" sz="2600" b="1">
                <a:solidFill>
                  <a:srgbClr val="006699"/>
                </a:solidFill>
              </a:rPr>
              <a:t>Statement of cash flows</a:t>
            </a:r>
            <a:r>
              <a:rPr lang="en-US" sz="2600">
                <a:cs typeface="Times New Roman" pitchFamily="18" charset="0"/>
              </a:rPr>
              <a:t>—</a:t>
            </a:r>
            <a:r>
              <a:rPr lang="en-US" sz="2600"/>
              <a:t>A summary of the cash receipts and disbursements </a:t>
            </a:r>
            <a:r>
              <a:rPr lang="en-US" sz="2600" i="1"/>
              <a:t>for a specific period of time.</a:t>
            </a:r>
            <a:endParaRPr lang="en-US" sz="2600"/>
          </a:p>
        </p:txBody>
      </p:sp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53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34950" y="82550"/>
            <a:ext cx="8750300" cy="6235700"/>
          </a:xfrm>
          <a:prstGeom prst="rect">
            <a:avLst/>
          </a:prstGeom>
          <a:solidFill>
            <a:srgbClr val="FFEE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133600" y="762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2362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991600" y="1231900"/>
            <a:ext cx="0" cy="49276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234950" y="762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991600" y="82550"/>
            <a:ext cx="0" cy="11303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228600" y="82550"/>
            <a:ext cx="0" cy="608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1828800" y="1371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>
            <a:off x="7315200" y="1238250"/>
            <a:ext cx="0" cy="506730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5638800" y="1238250"/>
            <a:ext cx="0" cy="506730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5867400" y="14478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848600" y="1219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543800" y="1447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>
            <a:off x="234950" y="16764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4953000" y="14478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>
            <a:off x="6858000" y="1225550"/>
            <a:ext cx="0" cy="50927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>
            <a:off x="6248400" y="1225550"/>
            <a:ext cx="0" cy="50927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1" name="Line 19"/>
          <p:cNvSpPr>
            <a:spLocks noChangeShapeType="1"/>
          </p:cNvSpPr>
          <p:nvPr/>
        </p:nvSpPr>
        <p:spPr bwMode="auto">
          <a:xfrm>
            <a:off x="8534400" y="1225550"/>
            <a:ext cx="0" cy="50927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2" name="Line 20"/>
          <p:cNvSpPr>
            <a:spLocks noChangeShapeType="1"/>
          </p:cNvSpPr>
          <p:nvPr/>
        </p:nvSpPr>
        <p:spPr bwMode="auto">
          <a:xfrm>
            <a:off x="7924800" y="1225550"/>
            <a:ext cx="0" cy="50927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3" name="Line 21"/>
          <p:cNvSpPr>
            <a:spLocks noChangeShapeType="1"/>
          </p:cNvSpPr>
          <p:nvPr/>
        </p:nvSpPr>
        <p:spPr bwMode="auto">
          <a:xfrm>
            <a:off x="234950" y="21336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4" name="Line 22"/>
          <p:cNvSpPr>
            <a:spLocks noChangeShapeType="1"/>
          </p:cNvSpPr>
          <p:nvPr/>
        </p:nvSpPr>
        <p:spPr bwMode="auto">
          <a:xfrm>
            <a:off x="228600" y="2590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5" name="Line 23"/>
          <p:cNvSpPr>
            <a:spLocks noChangeShapeType="1"/>
          </p:cNvSpPr>
          <p:nvPr/>
        </p:nvSpPr>
        <p:spPr bwMode="auto">
          <a:xfrm>
            <a:off x="234950" y="30480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6" name="Line 24"/>
          <p:cNvSpPr>
            <a:spLocks noChangeShapeType="1"/>
          </p:cNvSpPr>
          <p:nvPr/>
        </p:nvSpPr>
        <p:spPr bwMode="auto">
          <a:xfrm>
            <a:off x="234950" y="35052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7" name="Line 25"/>
          <p:cNvSpPr>
            <a:spLocks noChangeShapeType="1"/>
          </p:cNvSpPr>
          <p:nvPr/>
        </p:nvSpPr>
        <p:spPr bwMode="auto">
          <a:xfrm>
            <a:off x="234950" y="39624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8" name="Line 26"/>
          <p:cNvSpPr>
            <a:spLocks noChangeShapeType="1"/>
          </p:cNvSpPr>
          <p:nvPr/>
        </p:nvSpPr>
        <p:spPr bwMode="auto">
          <a:xfrm>
            <a:off x="234950" y="44196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9" name="Line 27"/>
          <p:cNvSpPr>
            <a:spLocks noChangeShapeType="1"/>
          </p:cNvSpPr>
          <p:nvPr/>
        </p:nvSpPr>
        <p:spPr bwMode="auto">
          <a:xfrm>
            <a:off x="234950" y="48768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0" name="Line 28"/>
          <p:cNvSpPr>
            <a:spLocks noChangeShapeType="1"/>
          </p:cNvSpPr>
          <p:nvPr/>
        </p:nvSpPr>
        <p:spPr bwMode="auto">
          <a:xfrm>
            <a:off x="234950" y="5410200"/>
            <a:ext cx="70802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1" name="Line 29"/>
          <p:cNvSpPr>
            <a:spLocks noChangeShapeType="1"/>
          </p:cNvSpPr>
          <p:nvPr/>
        </p:nvSpPr>
        <p:spPr bwMode="auto">
          <a:xfrm>
            <a:off x="234950" y="58674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>
            <a:off x="234950" y="6248400"/>
            <a:ext cx="875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3" name="Rectangle 31"/>
          <p:cNvSpPr>
            <a:spLocks noChangeArrowheads="1"/>
          </p:cNvSpPr>
          <p:nvPr/>
        </p:nvSpPr>
        <p:spPr bwMode="auto">
          <a:xfrm>
            <a:off x="6172200" y="22860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4" name="Rectangle 32"/>
          <p:cNvSpPr>
            <a:spLocks noChangeArrowheads="1"/>
          </p:cNvSpPr>
          <p:nvPr/>
        </p:nvSpPr>
        <p:spPr bwMode="auto">
          <a:xfrm>
            <a:off x="6324600" y="27273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5" name="Rectangle 33"/>
          <p:cNvSpPr>
            <a:spLocks noChangeArrowheads="1"/>
          </p:cNvSpPr>
          <p:nvPr/>
        </p:nvSpPr>
        <p:spPr bwMode="auto">
          <a:xfrm>
            <a:off x="5943600" y="36576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6" name="Rectangle 34"/>
          <p:cNvSpPr>
            <a:spLocks noChangeArrowheads="1"/>
          </p:cNvSpPr>
          <p:nvPr/>
        </p:nvSpPr>
        <p:spPr bwMode="auto">
          <a:xfrm>
            <a:off x="7620000" y="4114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7" name="Rectangle 35"/>
          <p:cNvSpPr>
            <a:spLocks noChangeArrowheads="1"/>
          </p:cNvSpPr>
          <p:nvPr/>
        </p:nvSpPr>
        <p:spPr bwMode="auto">
          <a:xfrm>
            <a:off x="4800600" y="1828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8" name="Rectangle 36"/>
          <p:cNvSpPr>
            <a:spLocks noChangeArrowheads="1"/>
          </p:cNvSpPr>
          <p:nvPr/>
        </p:nvSpPr>
        <p:spPr bwMode="auto">
          <a:xfrm>
            <a:off x="4800600" y="2286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9" name="Rectangle 37"/>
          <p:cNvSpPr>
            <a:spLocks noChangeArrowheads="1"/>
          </p:cNvSpPr>
          <p:nvPr/>
        </p:nvSpPr>
        <p:spPr bwMode="auto">
          <a:xfrm>
            <a:off x="4800600" y="3200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4800600" y="3657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1" name="Line 39"/>
          <p:cNvSpPr>
            <a:spLocks noChangeShapeType="1"/>
          </p:cNvSpPr>
          <p:nvPr/>
        </p:nvSpPr>
        <p:spPr bwMode="auto">
          <a:xfrm>
            <a:off x="8534400" y="59499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2" name="Rectangle 40"/>
          <p:cNvSpPr>
            <a:spLocks noChangeArrowheads="1"/>
          </p:cNvSpPr>
          <p:nvPr/>
        </p:nvSpPr>
        <p:spPr bwMode="auto">
          <a:xfrm>
            <a:off x="6019800" y="0"/>
            <a:ext cx="3048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3" name="Rectangle 41"/>
          <p:cNvSpPr>
            <a:spLocks noChangeArrowheads="1"/>
          </p:cNvSpPr>
          <p:nvPr/>
        </p:nvSpPr>
        <p:spPr bwMode="auto">
          <a:xfrm>
            <a:off x="381000" y="1295400"/>
            <a:ext cx="3959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Fees earned</a:t>
            </a:r>
          </a:p>
        </p:txBody>
      </p:sp>
      <p:sp>
        <p:nvSpPr>
          <p:cNvPr id="197674" name="Rectangle 42"/>
          <p:cNvSpPr>
            <a:spLocks noChangeArrowheads="1"/>
          </p:cNvSpPr>
          <p:nvPr/>
        </p:nvSpPr>
        <p:spPr bwMode="auto">
          <a:xfrm>
            <a:off x="7467600" y="1295400"/>
            <a:ext cx="15986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$7  500  00</a:t>
            </a:r>
          </a:p>
        </p:txBody>
      </p:sp>
      <p:sp>
        <p:nvSpPr>
          <p:cNvPr id="197675" name="Rectangle 43"/>
          <p:cNvSpPr>
            <a:spLocks noChangeArrowheads="1"/>
          </p:cNvSpPr>
          <p:nvPr/>
        </p:nvSpPr>
        <p:spPr bwMode="auto">
          <a:xfrm>
            <a:off x="382588" y="1755775"/>
            <a:ext cx="3275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Operating expenses:</a:t>
            </a:r>
          </a:p>
        </p:txBody>
      </p:sp>
      <p:sp>
        <p:nvSpPr>
          <p:cNvPr id="197676" name="Rectangle 44"/>
          <p:cNvSpPr>
            <a:spLocks noChangeArrowheads="1"/>
          </p:cNvSpPr>
          <p:nvPr/>
        </p:nvSpPr>
        <p:spPr bwMode="auto">
          <a:xfrm>
            <a:off x="763588" y="2668588"/>
            <a:ext cx="3806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Rent expense</a:t>
            </a:r>
          </a:p>
        </p:txBody>
      </p:sp>
      <p:sp>
        <p:nvSpPr>
          <p:cNvPr id="197677" name="Rectangle 45"/>
          <p:cNvSpPr>
            <a:spLocks noChangeArrowheads="1"/>
          </p:cNvSpPr>
          <p:nvPr/>
        </p:nvSpPr>
        <p:spPr bwMode="auto">
          <a:xfrm>
            <a:off x="5716588" y="2212975"/>
            <a:ext cx="1903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$2  125 00</a:t>
            </a:r>
          </a:p>
        </p:txBody>
      </p:sp>
      <p:sp>
        <p:nvSpPr>
          <p:cNvPr id="197678" name="Rectangle 46"/>
          <p:cNvSpPr>
            <a:spLocks noChangeArrowheads="1"/>
          </p:cNvSpPr>
          <p:nvPr/>
        </p:nvSpPr>
        <p:spPr bwMode="auto">
          <a:xfrm>
            <a:off x="763588" y="2209800"/>
            <a:ext cx="4035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Wages expense</a:t>
            </a:r>
          </a:p>
        </p:txBody>
      </p:sp>
      <p:sp>
        <p:nvSpPr>
          <p:cNvPr id="197679" name="Rectangle 47"/>
          <p:cNvSpPr>
            <a:spLocks noChangeArrowheads="1"/>
          </p:cNvSpPr>
          <p:nvPr/>
        </p:nvSpPr>
        <p:spPr bwMode="auto">
          <a:xfrm>
            <a:off x="6251575" y="2670175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800 00</a:t>
            </a:r>
          </a:p>
        </p:txBody>
      </p:sp>
      <p:sp>
        <p:nvSpPr>
          <p:cNvPr id="197680" name="Rectangle 48"/>
          <p:cNvSpPr>
            <a:spLocks noChangeArrowheads="1"/>
          </p:cNvSpPr>
          <p:nvPr/>
        </p:nvSpPr>
        <p:spPr bwMode="auto">
          <a:xfrm>
            <a:off x="763588" y="31242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Supplies expense</a:t>
            </a:r>
          </a:p>
        </p:txBody>
      </p:sp>
      <p:sp>
        <p:nvSpPr>
          <p:cNvPr id="197681" name="Rectangle 49"/>
          <p:cNvSpPr>
            <a:spLocks noChangeArrowheads="1"/>
          </p:cNvSpPr>
          <p:nvPr/>
        </p:nvSpPr>
        <p:spPr bwMode="auto">
          <a:xfrm>
            <a:off x="6099175" y="3582988"/>
            <a:ext cx="1749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450 00</a:t>
            </a:r>
          </a:p>
        </p:txBody>
      </p:sp>
      <p:sp>
        <p:nvSpPr>
          <p:cNvPr id="197682" name="Rectangle 50"/>
          <p:cNvSpPr>
            <a:spLocks noChangeArrowheads="1"/>
          </p:cNvSpPr>
          <p:nvPr/>
        </p:nvSpPr>
        <p:spPr bwMode="auto">
          <a:xfrm>
            <a:off x="763588" y="3581400"/>
            <a:ext cx="3197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Utilities expense</a:t>
            </a:r>
          </a:p>
        </p:txBody>
      </p:sp>
      <p:sp>
        <p:nvSpPr>
          <p:cNvPr id="197683" name="Rectangle 51"/>
          <p:cNvSpPr>
            <a:spLocks noChangeArrowheads="1"/>
          </p:cNvSpPr>
          <p:nvPr/>
        </p:nvSpPr>
        <p:spPr bwMode="auto">
          <a:xfrm>
            <a:off x="6175375" y="4041775"/>
            <a:ext cx="1444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275 00</a:t>
            </a:r>
          </a:p>
        </p:txBody>
      </p:sp>
      <p:sp>
        <p:nvSpPr>
          <p:cNvPr id="197684" name="Rectangle 52"/>
          <p:cNvSpPr>
            <a:spLocks noChangeArrowheads="1"/>
          </p:cNvSpPr>
          <p:nvPr/>
        </p:nvSpPr>
        <p:spPr bwMode="auto">
          <a:xfrm>
            <a:off x="763588" y="4038600"/>
            <a:ext cx="38846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Miscellaneous expense</a:t>
            </a:r>
          </a:p>
        </p:txBody>
      </p:sp>
      <p:sp>
        <p:nvSpPr>
          <p:cNvPr id="197685" name="Rectangle 53"/>
          <p:cNvSpPr>
            <a:spLocks noChangeArrowheads="1"/>
          </p:cNvSpPr>
          <p:nvPr/>
        </p:nvSpPr>
        <p:spPr bwMode="auto">
          <a:xfrm>
            <a:off x="1146175" y="4495800"/>
            <a:ext cx="418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Total operating expenses</a:t>
            </a:r>
          </a:p>
        </p:txBody>
      </p:sp>
      <p:sp>
        <p:nvSpPr>
          <p:cNvPr id="197686" name="Rectangle 54"/>
          <p:cNvSpPr>
            <a:spLocks noChangeArrowheads="1"/>
          </p:cNvSpPr>
          <p:nvPr/>
        </p:nvSpPr>
        <p:spPr bwMode="auto">
          <a:xfrm>
            <a:off x="7543800" y="4498975"/>
            <a:ext cx="16002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1  135  00</a:t>
            </a:r>
          </a:p>
        </p:txBody>
      </p:sp>
      <p:sp>
        <p:nvSpPr>
          <p:cNvPr id="197687" name="Rectangle 55"/>
          <p:cNvSpPr>
            <a:spLocks noChangeArrowheads="1"/>
          </p:cNvSpPr>
          <p:nvPr/>
        </p:nvSpPr>
        <p:spPr bwMode="auto">
          <a:xfrm>
            <a:off x="381000" y="5867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8" name="Rectangle 56"/>
          <p:cNvSpPr>
            <a:spLocks noChangeArrowheads="1"/>
          </p:cNvSpPr>
          <p:nvPr/>
        </p:nvSpPr>
        <p:spPr bwMode="auto">
          <a:xfrm>
            <a:off x="7392988" y="5868988"/>
            <a:ext cx="1673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</a:t>
            </a:r>
          </a:p>
        </p:txBody>
      </p:sp>
      <p:sp>
        <p:nvSpPr>
          <p:cNvPr id="197689" name="Line 57"/>
          <p:cNvSpPr>
            <a:spLocks noChangeShapeType="1"/>
          </p:cNvSpPr>
          <p:nvPr/>
        </p:nvSpPr>
        <p:spPr bwMode="auto">
          <a:xfrm>
            <a:off x="7321550" y="5410200"/>
            <a:ext cx="166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0" name="Rectangle 58"/>
          <p:cNvSpPr>
            <a:spLocks noChangeArrowheads="1"/>
          </p:cNvSpPr>
          <p:nvPr/>
        </p:nvSpPr>
        <p:spPr bwMode="auto">
          <a:xfrm>
            <a:off x="3962400" y="1295400"/>
            <a:ext cx="373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1" name="Rectangle 59"/>
          <p:cNvSpPr>
            <a:spLocks noChangeArrowheads="1"/>
          </p:cNvSpPr>
          <p:nvPr/>
        </p:nvSpPr>
        <p:spPr bwMode="auto">
          <a:xfrm>
            <a:off x="990600" y="76200"/>
            <a:ext cx="70866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Income Statement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For the Month Ended November 30, 2005</a:t>
            </a:r>
            <a:endParaRPr lang="en-US" sz="2400" b="1">
              <a:latin typeface="Bookman Old Style" pitchFamily="18" charset="0"/>
            </a:endParaRPr>
          </a:p>
        </p:txBody>
      </p:sp>
      <p:sp>
        <p:nvSpPr>
          <p:cNvPr id="197692" name="Line 60"/>
          <p:cNvSpPr>
            <a:spLocks noChangeShapeType="1"/>
          </p:cNvSpPr>
          <p:nvPr/>
        </p:nvSpPr>
        <p:spPr bwMode="auto">
          <a:xfrm>
            <a:off x="234950" y="762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3" name="Line 61"/>
          <p:cNvSpPr>
            <a:spLocks noChangeShapeType="1"/>
          </p:cNvSpPr>
          <p:nvPr/>
        </p:nvSpPr>
        <p:spPr bwMode="auto">
          <a:xfrm>
            <a:off x="228600" y="1219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4" name="Line 62"/>
          <p:cNvSpPr>
            <a:spLocks noChangeShapeType="1"/>
          </p:cNvSpPr>
          <p:nvPr/>
        </p:nvSpPr>
        <p:spPr bwMode="auto">
          <a:xfrm flipH="1">
            <a:off x="381000" y="12192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5" name="Rectangle 63"/>
          <p:cNvSpPr>
            <a:spLocks noChangeArrowheads="1"/>
          </p:cNvSpPr>
          <p:nvPr/>
        </p:nvSpPr>
        <p:spPr bwMode="auto">
          <a:xfrm>
            <a:off x="6248400" y="3127375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800 00</a:t>
            </a:r>
          </a:p>
        </p:txBody>
      </p:sp>
      <p:sp>
        <p:nvSpPr>
          <p:cNvPr id="197696" name="Line 64"/>
          <p:cNvSpPr>
            <a:spLocks noChangeShapeType="1"/>
          </p:cNvSpPr>
          <p:nvPr/>
        </p:nvSpPr>
        <p:spPr bwMode="auto">
          <a:xfrm>
            <a:off x="5638800" y="4419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7" name="Line 65"/>
          <p:cNvSpPr>
            <a:spLocks noChangeShapeType="1"/>
          </p:cNvSpPr>
          <p:nvPr/>
        </p:nvSpPr>
        <p:spPr bwMode="auto">
          <a:xfrm>
            <a:off x="7315200" y="4876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8" name="Rectangle 66"/>
          <p:cNvSpPr>
            <a:spLocks noChangeArrowheads="1"/>
          </p:cNvSpPr>
          <p:nvPr/>
        </p:nvSpPr>
        <p:spPr bwMode="auto">
          <a:xfrm>
            <a:off x="384175" y="5032375"/>
            <a:ext cx="8759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8458200" algn="r"/>
              </a:tabLst>
            </a:pPr>
            <a:r>
              <a:rPr lang="en-US" sz="2400">
                <a:latin typeface="Times New Roman" pitchFamily="18" charset="0"/>
              </a:rPr>
              <a:t>Net income	$3  050  00</a:t>
            </a:r>
          </a:p>
        </p:txBody>
      </p:sp>
      <p:sp>
        <p:nvSpPr>
          <p:cNvPr id="197699" name="Line 67"/>
          <p:cNvSpPr>
            <a:spLocks noChangeShapeType="1"/>
          </p:cNvSpPr>
          <p:nvPr/>
        </p:nvSpPr>
        <p:spPr bwMode="auto">
          <a:xfrm>
            <a:off x="7315200" y="5410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0" name="Line 68"/>
          <p:cNvSpPr>
            <a:spLocks noChangeShapeType="1"/>
          </p:cNvSpPr>
          <p:nvPr/>
        </p:nvSpPr>
        <p:spPr bwMode="auto">
          <a:xfrm>
            <a:off x="7315200" y="546735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1" name="AutoShape 69"/>
          <p:cNvSpPr>
            <a:spLocks noChangeArrowheads="1"/>
          </p:cNvSpPr>
          <p:nvPr/>
        </p:nvSpPr>
        <p:spPr bwMode="auto">
          <a:xfrm>
            <a:off x="3505200" y="4648200"/>
            <a:ext cx="3657600" cy="1219200"/>
          </a:xfrm>
          <a:prstGeom prst="rightArrowCallout">
            <a:avLst>
              <a:gd name="adj1" fmla="val 26787"/>
              <a:gd name="adj2" fmla="val 25000"/>
              <a:gd name="adj3" fmla="val 48431"/>
              <a:gd name="adj4" fmla="val 77083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the statement of owner’s equity</a:t>
            </a:r>
          </a:p>
        </p:txBody>
      </p:sp>
      <p:sp>
        <p:nvSpPr>
          <p:cNvPr id="197703" name="AutoShape 7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01" grpId="0" animBg="1" autoUpdateAnimBg="0"/>
      <p:bldP spid="1977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28600" y="539750"/>
            <a:ext cx="8750300" cy="4870450"/>
          </a:xfrm>
          <a:prstGeom prst="rect">
            <a:avLst/>
          </a:prstGeom>
          <a:solidFill>
            <a:srgbClr val="FFEE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133600" y="533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8991600" y="1689100"/>
            <a:ext cx="0" cy="37211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234950" y="5334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8991600" y="539750"/>
            <a:ext cx="0" cy="11303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228600" y="539750"/>
            <a:ext cx="0" cy="4870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1828800" y="1828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>
            <a:off x="7315200" y="1695450"/>
            <a:ext cx="0" cy="371475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5638800" y="1695450"/>
            <a:ext cx="0" cy="371475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5867400" y="19050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7848600" y="1676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7543800" y="1905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234950" y="21336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858000" y="1682750"/>
            <a:ext cx="0" cy="37274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>
            <a:off x="6248400" y="1682750"/>
            <a:ext cx="0" cy="37274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8610600" y="1682750"/>
            <a:ext cx="0" cy="37274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4" name="Line 18"/>
          <p:cNvSpPr>
            <a:spLocks noChangeShapeType="1"/>
          </p:cNvSpPr>
          <p:nvPr/>
        </p:nvSpPr>
        <p:spPr bwMode="auto">
          <a:xfrm>
            <a:off x="8001000" y="1682750"/>
            <a:ext cx="0" cy="37274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>
            <a:off x="234950" y="2590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Rectangle 20"/>
          <p:cNvSpPr>
            <a:spLocks noChangeArrowheads="1"/>
          </p:cNvSpPr>
          <p:nvPr/>
        </p:nvSpPr>
        <p:spPr bwMode="auto">
          <a:xfrm>
            <a:off x="5716588" y="5106988"/>
            <a:ext cx="15970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Bookman Old Style" pitchFamily="18" charset="0"/>
              </a:rPr>
              <a:t>     </a:t>
            </a:r>
          </a:p>
        </p:txBody>
      </p:sp>
      <p:sp>
        <p:nvSpPr>
          <p:cNvPr id="198677" name="Rectangle 21"/>
          <p:cNvSpPr>
            <a:spLocks noChangeArrowheads="1"/>
          </p:cNvSpPr>
          <p:nvPr/>
        </p:nvSpPr>
        <p:spPr bwMode="auto">
          <a:xfrm>
            <a:off x="6019800" y="457200"/>
            <a:ext cx="3048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8" name="Rectangle 22"/>
          <p:cNvSpPr>
            <a:spLocks noChangeArrowheads="1"/>
          </p:cNvSpPr>
          <p:nvPr/>
        </p:nvSpPr>
        <p:spPr bwMode="auto">
          <a:xfrm>
            <a:off x="381000" y="1752600"/>
            <a:ext cx="54102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Chris Clark, capital, November 1, 2005</a:t>
            </a:r>
          </a:p>
        </p:txBody>
      </p:sp>
      <p:sp>
        <p:nvSpPr>
          <p:cNvPr id="198679" name="Rectangle 23"/>
          <p:cNvSpPr>
            <a:spLocks noChangeArrowheads="1"/>
          </p:cNvSpPr>
          <p:nvPr/>
        </p:nvSpPr>
        <p:spPr bwMode="auto">
          <a:xfrm>
            <a:off x="7315200" y="1752600"/>
            <a:ext cx="1828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$               0</a:t>
            </a:r>
          </a:p>
        </p:txBody>
      </p:sp>
      <p:sp>
        <p:nvSpPr>
          <p:cNvPr id="198680" name="Rectangle 24"/>
          <p:cNvSpPr>
            <a:spLocks noChangeArrowheads="1"/>
          </p:cNvSpPr>
          <p:nvPr/>
        </p:nvSpPr>
        <p:spPr bwMode="auto">
          <a:xfrm>
            <a:off x="990600" y="533400"/>
            <a:ext cx="70866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Statement of Owner’s Equity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For the Month Ended November 30, 2005</a:t>
            </a:r>
            <a:endParaRPr lang="en-US" sz="2400" b="1">
              <a:latin typeface="Bookman Old Style" pitchFamily="18" charset="0"/>
            </a:endParaRPr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234950" y="5334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>
            <a:off x="228600" y="1676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H="1">
            <a:off x="381000" y="16764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685" name="Group 29"/>
          <p:cNvGrpSpPr>
            <a:grpSpLocks/>
          </p:cNvGrpSpPr>
          <p:nvPr/>
        </p:nvGrpSpPr>
        <p:grpSpPr bwMode="auto">
          <a:xfrm>
            <a:off x="382588" y="2212975"/>
            <a:ext cx="7237412" cy="1257300"/>
            <a:chOff x="241" y="1106"/>
            <a:chExt cx="4559" cy="792"/>
          </a:xfrm>
        </p:grpSpPr>
        <p:sp>
          <p:nvSpPr>
            <p:cNvPr id="198686" name="Rectangle 30"/>
            <p:cNvSpPr>
              <a:spLocks noChangeArrowheads="1"/>
            </p:cNvSpPr>
            <p:nvPr/>
          </p:nvSpPr>
          <p:spPr bwMode="auto">
            <a:xfrm>
              <a:off x="241" y="1106"/>
              <a:ext cx="4559" cy="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10000"/>
                </a:spcBef>
                <a:tabLst>
                  <a:tab pos="6743700" algn="r"/>
                </a:tabLst>
              </a:pPr>
              <a:r>
                <a:rPr lang="en-US" sz="2400">
                  <a:latin typeface="Times New Roman" pitchFamily="18" charset="0"/>
                </a:rPr>
                <a:t>Investment on November 1	$25 000  00</a:t>
              </a:r>
            </a:p>
            <a:p>
              <a:pPr eaLnBrk="0" hangingPunct="0">
                <a:spcBef>
                  <a:spcPct val="10000"/>
                </a:spcBef>
                <a:tabLst>
                  <a:tab pos="6743700" algn="r"/>
                </a:tabLst>
              </a:pPr>
              <a:r>
                <a:rPr lang="en-US" sz="2400">
                  <a:latin typeface="Times New Roman" pitchFamily="18" charset="0"/>
                </a:rPr>
                <a:t>Net income for November	3 050  00</a:t>
              </a:r>
            </a:p>
            <a:p>
              <a:pPr eaLnBrk="0" hangingPunct="0">
                <a:spcBef>
                  <a:spcPct val="10000"/>
                </a:spcBef>
                <a:tabLst>
                  <a:tab pos="6743700" algn="r"/>
                </a:tabLst>
              </a:pPr>
              <a:r>
                <a:rPr lang="en-US" sz="2400">
                  <a:latin typeface="Times New Roman" pitchFamily="18" charset="0"/>
                </a:rPr>
                <a:t>	$28  050 00</a:t>
              </a:r>
            </a:p>
          </p:txBody>
        </p:sp>
        <p:sp>
          <p:nvSpPr>
            <p:cNvPr id="198687" name="Line 31"/>
            <p:cNvSpPr>
              <a:spLocks noChangeShapeType="1"/>
            </p:cNvSpPr>
            <p:nvPr/>
          </p:nvSpPr>
          <p:spPr bwMode="auto">
            <a:xfrm>
              <a:off x="3552" y="1632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381000" y="3332163"/>
            <a:ext cx="8763000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74370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10000"/>
              </a:spcBef>
            </a:pPr>
            <a:r>
              <a:rPr lang="en-US" sz="2400">
                <a:latin typeface="Times New Roman" pitchFamily="18" charset="0"/>
              </a:rPr>
              <a:t>Less withdrawals	 2  000 00</a:t>
            </a:r>
          </a:p>
          <a:p>
            <a:pPr eaLnBrk="0" hangingPunct="0">
              <a:spcBef>
                <a:spcPct val="10000"/>
              </a:spcBef>
            </a:pPr>
            <a:r>
              <a:rPr lang="en-US" sz="2400">
                <a:latin typeface="Times New Roman" pitchFamily="18" charset="0"/>
              </a:rPr>
              <a:t>Increase in owner’s equity		26  050 00</a:t>
            </a:r>
          </a:p>
          <a:p>
            <a:pPr eaLnBrk="0" hangingPunct="0">
              <a:spcBef>
                <a:spcPct val="10000"/>
              </a:spcBef>
            </a:pPr>
            <a:r>
              <a:rPr lang="en-US" sz="2400">
                <a:latin typeface="Times New Roman" pitchFamily="18" charset="0"/>
              </a:rPr>
              <a:t>Chris Clark, capital, November 30, 2005		$26  050 00</a:t>
            </a:r>
          </a:p>
          <a:p>
            <a:pPr eaLnBrk="0" hangingPunct="0">
              <a:spcBef>
                <a:spcPct val="1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198689" name="Group 33"/>
          <p:cNvGrpSpPr>
            <a:grpSpLocks/>
          </p:cNvGrpSpPr>
          <p:nvPr/>
        </p:nvGrpSpPr>
        <p:grpSpPr bwMode="auto">
          <a:xfrm>
            <a:off x="7315200" y="4572000"/>
            <a:ext cx="1676400" cy="38100"/>
            <a:chOff x="4608" y="2880"/>
            <a:chExt cx="1056" cy="24"/>
          </a:xfrm>
        </p:grpSpPr>
        <p:sp>
          <p:nvSpPr>
            <p:cNvPr id="198690" name="Line 34"/>
            <p:cNvSpPr>
              <a:spLocks noChangeShapeType="1"/>
            </p:cNvSpPr>
            <p:nvPr/>
          </p:nvSpPr>
          <p:spPr bwMode="auto">
            <a:xfrm>
              <a:off x="4612" y="2880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1" name="Line 35"/>
            <p:cNvSpPr>
              <a:spLocks noChangeShapeType="1"/>
            </p:cNvSpPr>
            <p:nvPr/>
          </p:nvSpPr>
          <p:spPr bwMode="auto">
            <a:xfrm>
              <a:off x="4608" y="288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2" name="Line 36"/>
            <p:cNvSpPr>
              <a:spLocks noChangeShapeType="1"/>
            </p:cNvSpPr>
            <p:nvPr/>
          </p:nvSpPr>
          <p:spPr bwMode="auto">
            <a:xfrm>
              <a:off x="4608" y="290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5638800" y="37338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4" name="Line 38"/>
          <p:cNvSpPr>
            <a:spLocks noChangeShapeType="1"/>
          </p:cNvSpPr>
          <p:nvPr/>
        </p:nvSpPr>
        <p:spPr bwMode="auto">
          <a:xfrm>
            <a:off x="7315200" y="4114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>
            <a:off x="228600" y="30480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228600" y="34290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7" name="Line 41"/>
          <p:cNvSpPr>
            <a:spLocks noChangeShapeType="1"/>
          </p:cNvSpPr>
          <p:nvPr/>
        </p:nvSpPr>
        <p:spPr bwMode="auto">
          <a:xfrm>
            <a:off x="228600" y="3733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8" name="Line 42"/>
          <p:cNvSpPr>
            <a:spLocks noChangeShapeType="1"/>
          </p:cNvSpPr>
          <p:nvPr/>
        </p:nvSpPr>
        <p:spPr bwMode="auto">
          <a:xfrm>
            <a:off x="228600" y="4114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99" name="AutoShape 43"/>
          <p:cNvSpPr>
            <a:spLocks noChangeArrowheads="1"/>
          </p:cNvSpPr>
          <p:nvPr/>
        </p:nvSpPr>
        <p:spPr bwMode="auto">
          <a:xfrm>
            <a:off x="2057400" y="2209800"/>
            <a:ext cx="3657600" cy="1219200"/>
          </a:xfrm>
          <a:prstGeom prst="rightArrowCallout">
            <a:avLst>
              <a:gd name="adj1" fmla="val 26787"/>
              <a:gd name="adj2" fmla="val 25000"/>
              <a:gd name="adj3" fmla="val 48431"/>
              <a:gd name="adj4" fmla="val 77083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income statement</a:t>
            </a:r>
          </a:p>
        </p:txBody>
      </p:sp>
      <p:sp>
        <p:nvSpPr>
          <p:cNvPr id="198700" name="Line 44"/>
          <p:cNvSpPr>
            <a:spLocks noChangeShapeType="1"/>
          </p:cNvSpPr>
          <p:nvPr/>
        </p:nvSpPr>
        <p:spPr bwMode="auto">
          <a:xfrm>
            <a:off x="228600" y="49530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01" name="Line 45"/>
          <p:cNvSpPr>
            <a:spLocks noChangeShapeType="1"/>
          </p:cNvSpPr>
          <p:nvPr/>
        </p:nvSpPr>
        <p:spPr bwMode="auto">
          <a:xfrm>
            <a:off x="228600" y="54102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02" name="Line 46"/>
          <p:cNvSpPr>
            <a:spLocks noChangeShapeType="1"/>
          </p:cNvSpPr>
          <p:nvPr/>
        </p:nvSpPr>
        <p:spPr bwMode="auto">
          <a:xfrm>
            <a:off x="228600" y="45720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03" name="AutoShape 47"/>
          <p:cNvSpPr>
            <a:spLocks noChangeArrowheads="1"/>
          </p:cNvSpPr>
          <p:nvPr/>
        </p:nvSpPr>
        <p:spPr bwMode="auto">
          <a:xfrm>
            <a:off x="4572000" y="3733800"/>
            <a:ext cx="2743200" cy="1333500"/>
          </a:xfrm>
          <a:prstGeom prst="rightArrowCallout">
            <a:avLst>
              <a:gd name="adj1" fmla="val 26787"/>
              <a:gd name="adj2" fmla="val 25000"/>
              <a:gd name="adj3" fmla="val 33210"/>
              <a:gd name="adj4" fmla="val 77083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the balance sheet</a:t>
            </a:r>
          </a:p>
        </p:txBody>
      </p:sp>
      <p:sp>
        <p:nvSpPr>
          <p:cNvPr id="198704" name="Oval 48"/>
          <p:cNvSpPr>
            <a:spLocks noChangeArrowheads="1"/>
          </p:cNvSpPr>
          <p:nvPr/>
        </p:nvSpPr>
        <p:spPr bwMode="auto">
          <a:xfrm>
            <a:off x="457200" y="6172200"/>
            <a:ext cx="152400" cy="228600"/>
          </a:xfrm>
          <a:prstGeom prst="ellipse">
            <a:avLst/>
          </a:prstGeom>
          <a:solidFill>
            <a:srgbClr val="FFFF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05" name="AutoShape 4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40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8" grpId="0" autoUpdateAnimBg="0"/>
      <p:bldP spid="198693" grpId="0" animBg="1"/>
      <p:bldP spid="198694" grpId="0" animBg="1"/>
      <p:bldP spid="198699" grpId="0" animBg="1" autoUpdateAnimBg="0"/>
      <p:bldP spid="198703" grpId="0" animBg="1" autoUpdateAnimBg="0"/>
      <p:bldP spid="198704" grpId="0" animBg="1"/>
      <p:bldP spid="1987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41300" y="457200"/>
            <a:ext cx="8750300" cy="4724400"/>
          </a:xfrm>
          <a:prstGeom prst="rect">
            <a:avLst/>
          </a:prstGeom>
          <a:solidFill>
            <a:srgbClr val="FFEE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133600" y="533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7620000" y="2819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>
            <a:off x="8991600" y="1689100"/>
            <a:ext cx="0" cy="34925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8991600" y="539750"/>
            <a:ext cx="0" cy="11303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228600" y="539750"/>
            <a:ext cx="0" cy="464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1828800" y="1828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9" name="Line 9"/>
          <p:cNvSpPr>
            <a:spLocks noChangeShapeType="1"/>
          </p:cNvSpPr>
          <p:nvPr/>
        </p:nvSpPr>
        <p:spPr bwMode="auto">
          <a:xfrm flipH="1">
            <a:off x="7315200" y="1695450"/>
            <a:ext cx="0" cy="348615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>
            <a:off x="4724400" y="1695450"/>
            <a:ext cx="0" cy="348615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7848600" y="1676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7543800" y="1905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234950" y="21336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3657600" y="1676400"/>
            <a:ext cx="0" cy="35052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4267200" y="1676400"/>
            <a:ext cx="0" cy="35052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8534400" y="1682750"/>
            <a:ext cx="0" cy="34988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>
            <a:off x="7924800" y="1682750"/>
            <a:ext cx="0" cy="34988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234950" y="25908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>
            <a:off x="228600" y="30480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234950" y="35052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1" name="Line 21"/>
          <p:cNvSpPr>
            <a:spLocks noChangeShapeType="1"/>
          </p:cNvSpPr>
          <p:nvPr/>
        </p:nvSpPr>
        <p:spPr bwMode="auto">
          <a:xfrm>
            <a:off x="234950" y="39624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2" name="Line 22"/>
          <p:cNvSpPr>
            <a:spLocks noChangeShapeType="1"/>
          </p:cNvSpPr>
          <p:nvPr/>
        </p:nvSpPr>
        <p:spPr bwMode="auto">
          <a:xfrm>
            <a:off x="234950" y="44196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3" name="Line 23"/>
          <p:cNvSpPr>
            <a:spLocks noChangeShapeType="1"/>
          </p:cNvSpPr>
          <p:nvPr/>
        </p:nvSpPr>
        <p:spPr bwMode="auto">
          <a:xfrm>
            <a:off x="234950" y="48768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4" name="Rectangle 24"/>
          <p:cNvSpPr>
            <a:spLocks noChangeArrowheads="1"/>
          </p:cNvSpPr>
          <p:nvPr/>
        </p:nvSpPr>
        <p:spPr bwMode="auto">
          <a:xfrm>
            <a:off x="6019800" y="457200"/>
            <a:ext cx="3048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5" name="Rectangle 25"/>
          <p:cNvSpPr>
            <a:spLocks noChangeArrowheads="1"/>
          </p:cNvSpPr>
          <p:nvPr/>
        </p:nvSpPr>
        <p:spPr bwMode="auto">
          <a:xfrm>
            <a:off x="381000" y="1752600"/>
            <a:ext cx="8610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 </a:t>
            </a:r>
            <a:r>
              <a:rPr lang="en-US" sz="2400" b="1">
                <a:latin typeface="Times New Roman" pitchFamily="18" charset="0"/>
              </a:rPr>
              <a:t>          Assets                                   Liabilities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706" name="Rectangle 26"/>
          <p:cNvSpPr>
            <a:spLocks noChangeArrowheads="1"/>
          </p:cNvSpPr>
          <p:nvPr/>
        </p:nvSpPr>
        <p:spPr bwMode="auto">
          <a:xfrm>
            <a:off x="3962400" y="1752600"/>
            <a:ext cx="373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7" name="Rectangle 27"/>
          <p:cNvSpPr>
            <a:spLocks noChangeArrowheads="1"/>
          </p:cNvSpPr>
          <p:nvPr/>
        </p:nvSpPr>
        <p:spPr bwMode="auto">
          <a:xfrm>
            <a:off x="990600" y="533400"/>
            <a:ext cx="70866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Balance Sheet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November 30, 2005</a:t>
            </a:r>
            <a:endParaRPr lang="en-US" sz="2400" b="1">
              <a:latin typeface="Bookman Old Style" pitchFamily="18" charset="0"/>
            </a:endParaRPr>
          </a:p>
        </p:txBody>
      </p:sp>
      <p:sp>
        <p:nvSpPr>
          <p:cNvPr id="199708" name="Line 28"/>
          <p:cNvSpPr>
            <a:spLocks noChangeShapeType="1"/>
          </p:cNvSpPr>
          <p:nvPr/>
        </p:nvSpPr>
        <p:spPr bwMode="auto">
          <a:xfrm>
            <a:off x="228600" y="1676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9" name="Line 29"/>
          <p:cNvSpPr>
            <a:spLocks noChangeShapeType="1"/>
          </p:cNvSpPr>
          <p:nvPr/>
        </p:nvSpPr>
        <p:spPr bwMode="auto">
          <a:xfrm flipH="1">
            <a:off x="381000" y="2133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0" name="Rectangle 30"/>
          <p:cNvSpPr>
            <a:spLocks noChangeArrowheads="1"/>
          </p:cNvSpPr>
          <p:nvPr/>
        </p:nvSpPr>
        <p:spPr bwMode="auto">
          <a:xfrm>
            <a:off x="384175" y="2209800"/>
            <a:ext cx="8759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5000"/>
              </a:spcBef>
              <a:tabLst>
                <a:tab pos="4171950" algn="r"/>
                <a:tab pos="4400550" algn="l"/>
                <a:tab pos="8458200" algn="r"/>
              </a:tabLst>
            </a:pPr>
            <a:r>
              <a:rPr lang="en-US" sz="2400">
                <a:latin typeface="Times New Roman" pitchFamily="18" charset="0"/>
              </a:rPr>
              <a:t>Cash	$ 5  900  00	Accounts Payable	$      400  00</a:t>
            </a:r>
          </a:p>
          <a:p>
            <a:pPr eaLnBrk="0" hangingPunct="0">
              <a:spcBef>
                <a:spcPct val="25000"/>
              </a:spcBef>
              <a:tabLst>
                <a:tab pos="4171950" algn="r"/>
                <a:tab pos="4400550" algn="l"/>
                <a:tab pos="8458200" algn="r"/>
              </a:tabLst>
            </a:pPr>
            <a:r>
              <a:rPr lang="en-US" sz="2400">
                <a:latin typeface="Times New Roman" pitchFamily="18" charset="0"/>
              </a:rPr>
              <a:t>Supplies	550  00	  </a:t>
            </a:r>
            <a:r>
              <a:rPr lang="en-US" sz="2400" b="1">
                <a:latin typeface="Times New Roman" pitchFamily="18" charset="0"/>
              </a:rPr>
              <a:t>Owner’s Equity</a:t>
            </a:r>
            <a:endParaRPr lang="en-US" sz="2400">
              <a:latin typeface="Times New Roman" pitchFamily="18" charset="0"/>
            </a:endParaRPr>
          </a:p>
          <a:p>
            <a:pPr eaLnBrk="0" hangingPunct="0">
              <a:spcBef>
                <a:spcPct val="25000"/>
              </a:spcBef>
              <a:tabLst>
                <a:tab pos="4171950" algn="r"/>
                <a:tab pos="4400550" algn="l"/>
                <a:tab pos="8458200" algn="r"/>
              </a:tabLst>
            </a:pPr>
            <a:r>
              <a:rPr lang="en-US" sz="2400">
                <a:latin typeface="Times New Roman" pitchFamily="18" charset="0"/>
              </a:rPr>
              <a:t>Land	20  000  00	Chris Clark, cap.	26  050  00</a:t>
            </a:r>
          </a:p>
          <a:p>
            <a:pPr eaLnBrk="0" hangingPunct="0">
              <a:spcBef>
                <a:spcPct val="25000"/>
              </a:spcBef>
              <a:tabLst>
                <a:tab pos="4171950" algn="r"/>
                <a:tab pos="4400550" algn="l"/>
                <a:tab pos="8458200" algn="r"/>
              </a:tabLst>
            </a:pPr>
            <a:r>
              <a:rPr lang="en-US" sz="2400">
                <a:latin typeface="Times New Roman" pitchFamily="18" charset="0"/>
              </a:rPr>
              <a:t>		Total liabilities and</a:t>
            </a:r>
          </a:p>
          <a:p>
            <a:pPr eaLnBrk="0" hangingPunct="0">
              <a:spcBef>
                <a:spcPct val="25000"/>
              </a:spcBef>
              <a:tabLst>
                <a:tab pos="4171950" algn="r"/>
                <a:tab pos="4400550" algn="l"/>
                <a:tab pos="8458200" algn="r"/>
              </a:tabLst>
            </a:pPr>
            <a:r>
              <a:rPr lang="en-US" sz="2400">
                <a:latin typeface="Times New Roman" pitchFamily="18" charset="0"/>
              </a:rPr>
              <a:t>Total assets	$26  450  00	  owner’s equity	$26  450  00</a:t>
            </a:r>
          </a:p>
        </p:txBody>
      </p:sp>
      <p:sp>
        <p:nvSpPr>
          <p:cNvPr id="199712" name="Line 32"/>
          <p:cNvSpPr>
            <a:spLocks noChangeShapeType="1"/>
          </p:cNvSpPr>
          <p:nvPr/>
        </p:nvSpPr>
        <p:spPr bwMode="auto">
          <a:xfrm>
            <a:off x="3048000" y="1676400"/>
            <a:ext cx="0" cy="350520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3" name="Line 33"/>
          <p:cNvSpPr>
            <a:spLocks noChangeShapeType="1"/>
          </p:cNvSpPr>
          <p:nvPr/>
        </p:nvSpPr>
        <p:spPr bwMode="auto">
          <a:xfrm>
            <a:off x="3048000" y="3962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4" name="Line 34"/>
          <p:cNvSpPr>
            <a:spLocks noChangeShapeType="1"/>
          </p:cNvSpPr>
          <p:nvPr/>
        </p:nvSpPr>
        <p:spPr bwMode="auto">
          <a:xfrm>
            <a:off x="7315200" y="3962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5" name="Line 35"/>
          <p:cNvSpPr>
            <a:spLocks noChangeShapeType="1"/>
          </p:cNvSpPr>
          <p:nvPr/>
        </p:nvSpPr>
        <p:spPr bwMode="auto">
          <a:xfrm>
            <a:off x="30480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6" name="Line 36"/>
          <p:cNvSpPr>
            <a:spLocks noChangeShapeType="1"/>
          </p:cNvSpPr>
          <p:nvPr/>
        </p:nvSpPr>
        <p:spPr bwMode="auto">
          <a:xfrm>
            <a:off x="3048000" y="447675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7" name="Line 37"/>
          <p:cNvSpPr>
            <a:spLocks noChangeShapeType="1"/>
          </p:cNvSpPr>
          <p:nvPr/>
        </p:nvSpPr>
        <p:spPr bwMode="auto">
          <a:xfrm>
            <a:off x="73152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8" name="Line 38"/>
          <p:cNvSpPr>
            <a:spLocks noChangeShapeType="1"/>
          </p:cNvSpPr>
          <p:nvPr/>
        </p:nvSpPr>
        <p:spPr bwMode="auto">
          <a:xfrm>
            <a:off x="7315200" y="447675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19" name="AutoShape 39"/>
          <p:cNvSpPr>
            <a:spLocks noChangeArrowheads="1"/>
          </p:cNvSpPr>
          <p:nvPr/>
        </p:nvSpPr>
        <p:spPr bwMode="auto">
          <a:xfrm>
            <a:off x="6477000" y="838200"/>
            <a:ext cx="2667000" cy="2286000"/>
          </a:xfrm>
          <a:prstGeom prst="downArrowCallout">
            <a:avLst>
              <a:gd name="adj1" fmla="val 29167"/>
              <a:gd name="adj2" fmla="val 29167"/>
              <a:gd name="adj3" fmla="val 16667"/>
              <a:gd name="adj4" fmla="val 66667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the statement of owner’s equity</a:t>
            </a:r>
          </a:p>
        </p:txBody>
      </p:sp>
      <p:sp>
        <p:nvSpPr>
          <p:cNvPr id="199720" name="Text Box 40"/>
          <p:cNvSpPr txBox="1">
            <a:spLocks noChangeArrowheads="1"/>
          </p:cNvSpPr>
          <p:nvPr/>
        </p:nvSpPr>
        <p:spPr bwMode="auto">
          <a:xfrm>
            <a:off x="2038350" y="5257800"/>
            <a:ext cx="50673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This balance sheet presented using the </a:t>
            </a:r>
            <a:r>
              <a:rPr lang="en-US" sz="3200" b="1" i="1">
                <a:latin typeface="Times New Roman" pitchFamily="18" charset="0"/>
              </a:rPr>
              <a:t>account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 i="1">
                <a:latin typeface="Times New Roman" pitchFamily="18" charset="0"/>
              </a:rPr>
              <a:t>form</a:t>
            </a:r>
            <a:r>
              <a:rPr lang="en-US" sz="3200">
                <a:latin typeface="Times New Roman" pitchFamily="18" charset="0"/>
              </a:rPr>
              <a:t> </a:t>
            </a:r>
            <a:endParaRPr lang="en-US" sz="3200" b="1" i="1">
              <a:latin typeface="Times New Roman" pitchFamily="18" charset="0"/>
            </a:endParaRPr>
          </a:p>
        </p:txBody>
      </p:sp>
      <p:sp>
        <p:nvSpPr>
          <p:cNvPr id="199721" name="AutoShape 4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9" grpId="0" animBg="1" autoUpdateAnimBg="0"/>
      <p:bldP spid="199720" grpId="0" autoUpdateAnimBg="0"/>
      <p:bldP spid="1997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AutoShape 3"/>
          <p:cNvSpPr>
            <a:spLocks noChangeArrowheads="1"/>
          </p:cNvSpPr>
          <p:nvPr/>
        </p:nvSpPr>
        <p:spPr bwMode="auto">
          <a:xfrm>
            <a:off x="2286000" y="838200"/>
            <a:ext cx="6248400" cy="2206625"/>
          </a:xfrm>
          <a:prstGeom prst="wedgeRoundRectCallout">
            <a:avLst>
              <a:gd name="adj1" fmla="val -34426"/>
              <a:gd name="adj2" fmla="val 8108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When the balance sheet displays the liabilities and owner’s equity below the assets, the </a:t>
            </a:r>
            <a:r>
              <a:rPr lang="en-US" sz="3200" b="1" i="1">
                <a:latin typeface="Times New Roman" pitchFamily="18" charset="0"/>
              </a:rPr>
              <a:t>report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 i="1">
                <a:latin typeface="Times New Roman" pitchFamily="18" charset="0"/>
              </a:rPr>
              <a:t>form</a:t>
            </a:r>
            <a:r>
              <a:rPr lang="en-US" sz="3200">
                <a:latin typeface="Times New Roman" pitchFamily="18" charset="0"/>
              </a:rPr>
              <a:t> is being used.</a:t>
            </a:r>
            <a:endParaRPr lang="en-US" sz="3200" b="1" i="1">
              <a:latin typeface="Times New Roman" pitchFamily="18" charset="0"/>
            </a:endParaRPr>
          </a:p>
        </p:txBody>
      </p:sp>
      <p:grpSp>
        <p:nvGrpSpPr>
          <p:cNvPr id="200708" name="Group 4"/>
          <p:cNvGrpSpPr>
            <a:grpSpLocks/>
          </p:cNvGrpSpPr>
          <p:nvPr/>
        </p:nvGrpSpPr>
        <p:grpSpPr bwMode="auto">
          <a:xfrm>
            <a:off x="1447800" y="3657600"/>
            <a:ext cx="2514600" cy="3200400"/>
            <a:chOff x="1972" y="1083"/>
            <a:chExt cx="1796" cy="2150"/>
          </a:xfrm>
        </p:grpSpPr>
        <p:sp>
          <p:nvSpPr>
            <p:cNvPr id="200709" name="Freeform 5"/>
            <p:cNvSpPr>
              <a:spLocks/>
            </p:cNvSpPr>
            <p:nvPr/>
          </p:nvSpPr>
          <p:spPr bwMode="auto">
            <a:xfrm>
              <a:off x="1976" y="1726"/>
              <a:ext cx="1584" cy="1507"/>
            </a:xfrm>
            <a:custGeom>
              <a:avLst/>
              <a:gdLst>
                <a:gd name="T0" fmla="*/ 648 w 3168"/>
                <a:gd name="T1" fmla="*/ 3015 h 3015"/>
                <a:gd name="T2" fmla="*/ 2594 w 3168"/>
                <a:gd name="T3" fmla="*/ 3015 h 3015"/>
                <a:gd name="T4" fmla="*/ 2581 w 3168"/>
                <a:gd name="T5" fmla="*/ 2690 h 3015"/>
                <a:gd name="T6" fmla="*/ 2670 w 3168"/>
                <a:gd name="T7" fmla="*/ 2758 h 3015"/>
                <a:gd name="T8" fmla="*/ 2862 w 3168"/>
                <a:gd name="T9" fmla="*/ 2758 h 3015"/>
                <a:gd name="T10" fmla="*/ 3145 w 3168"/>
                <a:gd name="T11" fmla="*/ 2608 h 3015"/>
                <a:gd name="T12" fmla="*/ 3168 w 3168"/>
                <a:gd name="T13" fmla="*/ 2327 h 3015"/>
                <a:gd name="T14" fmla="*/ 3153 w 3168"/>
                <a:gd name="T15" fmla="*/ 2144 h 3015"/>
                <a:gd name="T16" fmla="*/ 3058 w 3168"/>
                <a:gd name="T17" fmla="*/ 1924 h 3015"/>
                <a:gd name="T18" fmla="*/ 2512 w 3168"/>
                <a:gd name="T19" fmla="*/ 1139 h 3015"/>
                <a:gd name="T20" fmla="*/ 2394 w 3168"/>
                <a:gd name="T21" fmla="*/ 616 h 3015"/>
                <a:gd name="T22" fmla="*/ 2084 w 3168"/>
                <a:gd name="T23" fmla="*/ 424 h 3015"/>
                <a:gd name="T24" fmla="*/ 2022 w 3168"/>
                <a:gd name="T25" fmla="*/ 164 h 3015"/>
                <a:gd name="T26" fmla="*/ 1313 w 3168"/>
                <a:gd name="T27" fmla="*/ 0 h 3015"/>
                <a:gd name="T28" fmla="*/ 1231 w 3168"/>
                <a:gd name="T29" fmla="*/ 33 h 3015"/>
                <a:gd name="T30" fmla="*/ 1070 w 3168"/>
                <a:gd name="T31" fmla="*/ 295 h 3015"/>
                <a:gd name="T32" fmla="*/ 461 w 3168"/>
                <a:gd name="T33" fmla="*/ 572 h 3015"/>
                <a:gd name="T34" fmla="*/ 357 w 3168"/>
                <a:gd name="T35" fmla="*/ 686 h 3015"/>
                <a:gd name="T36" fmla="*/ 277 w 3168"/>
                <a:gd name="T37" fmla="*/ 878 h 3015"/>
                <a:gd name="T38" fmla="*/ 24 w 3168"/>
                <a:gd name="T39" fmla="*/ 2034 h 3015"/>
                <a:gd name="T40" fmla="*/ 0 w 3168"/>
                <a:gd name="T41" fmla="*/ 2487 h 3015"/>
                <a:gd name="T42" fmla="*/ 60 w 3168"/>
                <a:gd name="T43" fmla="*/ 2637 h 3015"/>
                <a:gd name="T44" fmla="*/ 116 w 3168"/>
                <a:gd name="T45" fmla="*/ 2699 h 3015"/>
                <a:gd name="T46" fmla="*/ 247 w 3168"/>
                <a:gd name="T47" fmla="*/ 2690 h 3015"/>
                <a:gd name="T48" fmla="*/ 648 w 3168"/>
                <a:gd name="T49" fmla="*/ 2745 h 3015"/>
                <a:gd name="T50" fmla="*/ 648 w 3168"/>
                <a:gd name="T51" fmla="*/ 3015 h 3015"/>
                <a:gd name="T52" fmla="*/ 648 w 3168"/>
                <a:gd name="T53" fmla="*/ 3015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8" h="3015">
                  <a:moveTo>
                    <a:pt x="648" y="3015"/>
                  </a:moveTo>
                  <a:lnTo>
                    <a:pt x="2594" y="3015"/>
                  </a:lnTo>
                  <a:lnTo>
                    <a:pt x="2581" y="2690"/>
                  </a:lnTo>
                  <a:lnTo>
                    <a:pt x="2670" y="2758"/>
                  </a:lnTo>
                  <a:lnTo>
                    <a:pt x="2862" y="2758"/>
                  </a:lnTo>
                  <a:lnTo>
                    <a:pt x="3145" y="2608"/>
                  </a:lnTo>
                  <a:lnTo>
                    <a:pt x="3168" y="2327"/>
                  </a:lnTo>
                  <a:lnTo>
                    <a:pt x="3153" y="2144"/>
                  </a:lnTo>
                  <a:lnTo>
                    <a:pt x="3058" y="1924"/>
                  </a:lnTo>
                  <a:lnTo>
                    <a:pt x="2512" y="1139"/>
                  </a:lnTo>
                  <a:lnTo>
                    <a:pt x="2394" y="616"/>
                  </a:lnTo>
                  <a:lnTo>
                    <a:pt x="2084" y="424"/>
                  </a:lnTo>
                  <a:lnTo>
                    <a:pt x="2022" y="164"/>
                  </a:lnTo>
                  <a:lnTo>
                    <a:pt x="1313" y="0"/>
                  </a:lnTo>
                  <a:lnTo>
                    <a:pt x="1231" y="33"/>
                  </a:lnTo>
                  <a:lnTo>
                    <a:pt x="1070" y="295"/>
                  </a:lnTo>
                  <a:lnTo>
                    <a:pt x="461" y="572"/>
                  </a:lnTo>
                  <a:lnTo>
                    <a:pt x="357" y="686"/>
                  </a:lnTo>
                  <a:lnTo>
                    <a:pt x="277" y="878"/>
                  </a:lnTo>
                  <a:lnTo>
                    <a:pt x="24" y="2034"/>
                  </a:lnTo>
                  <a:lnTo>
                    <a:pt x="0" y="2487"/>
                  </a:lnTo>
                  <a:lnTo>
                    <a:pt x="60" y="2637"/>
                  </a:lnTo>
                  <a:lnTo>
                    <a:pt x="116" y="2699"/>
                  </a:lnTo>
                  <a:lnTo>
                    <a:pt x="247" y="2690"/>
                  </a:lnTo>
                  <a:lnTo>
                    <a:pt x="648" y="2745"/>
                  </a:lnTo>
                  <a:lnTo>
                    <a:pt x="648" y="3015"/>
                  </a:lnTo>
                  <a:lnTo>
                    <a:pt x="648" y="3015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0" name="Freeform 6"/>
            <p:cNvSpPr>
              <a:spLocks/>
            </p:cNvSpPr>
            <p:nvPr/>
          </p:nvSpPr>
          <p:spPr bwMode="auto">
            <a:xfrm>
              <a:off x="2169" y="2042"/>
              <a:ext cx="524" cy="746"/>
            </a:xfrm>
            <a:custGeom>
              <a:avLst/>
              <a:gdLst>
                <a:gd name="T0" fmla="*/ 493 w 1049"/>
                <a:gd name="T1" fmla="*/ 44 h 1492"/>
                <a:gd name="T2" fmla="*/ 590 w 1049"/>
                <a:gd name="T3" fmla="*/ 240 h 1492"/>
                <a:gd name="T4" fmla="*/ 624 w 1049"/>
                <a:gd name="T5" fmla="*/ 536 h 1492"/>
                <a:gd name="T6" fmla="*/ 886 w 1049"/>
                <a:gd name="T7" fmla="*/ 422 h 1492"/>
                <a:gd name="T8" fmla="*/ 635 w 1049"/>
                <a:gd name="T9" fmla="*/ 987 h 1492"/>
                <a:gd name="T10" fmla="*/ 1049 w 1049"/>
                <a:gd name="T11" fmla="*/ 690 h 1492"/>
                <a:gd name="T12" fmla="*/ 590 w 1049"/>
                <a:gd name="T13" fmla="*/ 1411 h 1492"/>
                <a:gd name="T14" fmla="*/ 702 w 1049"/>
                <a:gd name="T15" fmla="*/ 1492 h 1492"/>
                <a:gd name="T16" fmla="*/ 417 w 1049"/>
                <a:gd name="T17" fmla="*/ 1492 h 1492"/>
                <a:gd name="T18" fmla="*/ 274 w 1049"/>
                <a:gd name="T19" fmla="*/ 1397 h 1492"/>
                <a:gd name="T20" fmla="*/ 67 w 1049"/>
                <a:gd name="T21" fmla="*/ 1451 h 1492"/>
                <a:gd name="T22" fmla="*/ 78 w 1049"/>
                <a:gd name="T23" fmla="*/ 1310 h 1492"/>
                <a:gd name="T24" fmla="*/ 12 w 1049"/>
                <a:gd name="T25" fmla="*/ 1114 h 1492"/>
                <a:gd name="T26" fmla="*/ 0 w 1049"/>
                <a:gd name="T27" fmla="*/ 945 h 1492"/>
                <a:gd name="T28" fmla="*/ 0 w 1049"/>
                <a:gd name="T29" fmla="*/ 523 h 1492"/>
                <a:gd name="T30" fmla="*/ 88 w 1049"/>
                <a:gd name="T31" fmla="*/ 198 h 1492"/>
                <a:gd name="T32" fmla="*/ 78 w 1049"/>
                <a:gd name="T33" fmla="*/ 578 h 1492"/>
                <a:gd name="T34" fmla="*/ 164 w 1049"/>
                <a:gd name="T35" fmla="*/ 833 h 1492"/>
                <a:gd name="T36" fmla="*/ 255 w 1049"/>
                <a:gd name="T37" fmla="*/ 903 h 1492"/>
                <a:gd name="T38" fmla="*/ 318 w 1049"/>
                <a:gd name="T39" fmla="*/ 719 h 1492"/>
                <a:gd name="T40" fmla="*/ 382 w 1049"/>
                <a:gd name="T41" fmla="*/ 732 h 1492"/>
                <a:gd name="T42" fmla="*/ 242 w 1049"/>
                <a:gd name="T43" fmla="*/ 145 h 1492"/>
                <a:gd name="T44" fmla="*/ 350 w 1049"/>
                <a:gd name="T45" fmla="*/ 382 h 1492"/>
                <a:gd name="T46" fmla="*/ 350 w 1049"/>
                <a:gd name="T47" fmla="*/ 114 h 1492"/>
                <a:gd name="T48" fmla="*/ 472 w 1049"/>
                <a:gd name="T49" fmla="*/ 593 h 1492"/>
                <a:gd name="T50" fmla="*/ 458 w 1049"/>
                <a:gd name="T51" fmla="*/ 0 h 1492"/>
                <a:gd name="T52" fmla="*/ 493 w 1049"/>
                <a:gd name="T53" fmla="*/ 44 h 1492"/>
                <a:gd name="T54" fmla="*/ 493 w 1049"/>
                <a:gd name="T55" fmla="*/ 44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9" h="1492">
                  <a:moveTo>
                    <a:pt x="493" y="44"/>
                  </a:moveTo>
                  <a:lnTo>
                    <a:pt x="590" y="240"/>
                  </a:lnTo>
                  <a:lnTo>
                    <a:pt x="624" y="536"/>
                  </a:lnTo>
                  <a:lnTo>
                    <a:pt x="886" y="422"/>
                  </a:lnTo>
                  <a:lnTo>
                    <a:pt x="635" y="987"/>
                  </a:lnTo>
                  <a:lnTo>
                    <a:pt x="1049" y="690"/>
                  </a:lnTo>
                  <a:lnTo>
                    <a:pt x="590" y="1411"/>
                  </a:lnTo>
                  <a:lnTo>
                    <a:pt x="702" y="1492"/>
                  </a:lnTo>
                  <a:lnTo>
                    <a:pt x="417" y="1492"/>
                  </a:lnTo>
                  <a:lnTo>
                    <a:pt x="274" y="1397"/>
                  </a:lnTo>
                  <a:lnTo>
                    <a:pt x="67" y="1451"/>
                  </a:lnTo>
                  <a:lnTo>
                    <a:pt x="78" y="1310"/>
                  </a:lnTo>
                  <a:lnTo>
                    <a:pt x="12" y="1114"/>
                  </a:lnTo>
                  <a:lnTo>
                    <a:pt x="0" y="945"/>
                  </a:lnTo>
                  <a:lnTo>
                    <a:pt x="0" y="523"/>
                  </a:lnTo>
                  <a:lnTo>
                    <a:pt x="88" y="198"/>
                  </a:lnTo>
                  <a:lnTo>
                    <a:pt x="78" y="578"/>
                  </a:lnTo>
                  <a:lnTo>
                    <a:pt x="164" y="833"/>
                  </a:lnTo>
                  <a:lnTo>
                    <a:pt x="255" y="903"/>
                  </a:lnTo>
                  <a:lnTo>
                    <a:pt x="318" y="719"/>
                  </a:lnTo>
                  <a:lnTo>
                    <a:pt x="382" y="732"/>
                  </a:lnTo>
                  <a:lnTo>
                    <a:pt x="242" y="145"/>
                  </a:lnTo>
                  <a:lnTo>
                    <a:pt x="350" y="382"/>
                  </a:lnTo>
                  <a:lnTo>
                    <a:pt x="350" y="114"/>
                  </a:lnTo>
                  <a:lnTo>
                    <a:pt x="472" y="593"/>
                  </a:lnTo>
                  <a:lnTo>
                    <a:pt x="458" y="0"/>
                  </a:lnTo>
                  <a:lnTo>
                    <a:pt x="493" y="44"/>
                  </a:lnTo>
                  <a:lnTo>
                    <a:pt x="493" y="4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1" name="Freeform 7"/>
            <p:cNvSpPr>
              <a:spLocks/>
            </p:cNvSpPr>
            <p:nvPr/>
          </p:nvSpPr>
          <p:spPr bwMode="auto">
            <a:xfrm>
              <a:off x="1978" y="2394"/>
              <a:ext cx="497" cy="684"/>
            </a:xfrm>
            <a:custGeom>
              <a:avLst/>
              <a:gdLst>
                <a:gd name="T0" fmla="*/ 481 w 994"/>
                <a:gd name="T1" fmla="*/ 674 h 1368"/>
                <a:gd name="T2" fmla="*/ 221 w 994"/>
                <a:gd name="T3" fmla="*/ 735 h 1368"/>
                <a:gd name="T4" fmla="*/ 120 w 994"/>
                <a:gd name="T5" fmla="*/ 832 h 1368"/>
                <a:gd name="T6" fmla="*/ 132 w 994"/>
                <a:gd name="T7" fmla="*/ 439 h 1368"/>
                <a:gd name="T8" fmla="*/ 175 w 994"/>
                <a:gd name="T9" fmla="*/ 0 h 1368"/>
                <a:gd name="T10" fmla="*/ 44 w 994"/>
                <a:gd name="T11" fmla="*/ 621 h 1368"/>
                <a:gd name="T12" fmla="*/ 0 w 994"/>
                <a:gd name="T13" fmla="*/ 1172 h 1368"/>
                <a:gd name="T14" fmla="*/ 67 w 994"/>
                <a:gd name="T15" fmla="*/ 1324 h 1368"/>
                <a:gd name="T16" fmla="*/ 143 w 994"/>
                <a:gd name="T17" fmla="*/ 1368 h 1368"/>
                <a:gd name="T18" fmla="*/ 504 w 994"/>
                <a:gd name="T19" fmla="*/ 1157 h 1368"/>
                <a:gd name="T20" fmla="*/ 253 w 994"/>
                <a:gd name="T21" fmla="*/ 1239 h 1368"/>
                <a:gd name="T22" fmla="*/ 428 w 994"/>
                <a:gd name="T23" fmla="*/ 918 h 1368"/>
                <a:gd name="T24" fmla="*/ 821 w 994"/>
                <a:gd name="T25" fmla="*/ 788 h 1368"/>
                <a:gd name="T26" fmla="*/ 637 w 994"/>
                <a:gd name="T27" fmla="*/ 999 h 1368"/>
                <a:gd name="T28" fmla="*/ 601 w 994"/>
                <a:gd name="T29" fmla="*/ 1239 h 1368"/>
                <a:gd name="T30" fmla="*/ 840 w 994"/>
                <a:gd name="T31" fmla="*/ 889 h 1368"/>
                <a:gd name="T32" fmla="*/ 994 w 994"/>
                <a:gd name="T33" fmla="*/ 775 h 1368"/>
                <a:gd name="T34" fmla="*/ 679 w 994"/>
                <a:gd name="T35" fmla="*/ 650 h 1368"/>
                <a:gd name="T36" fmla="*/ 481 w 994"/>
                <a:gd name="T37" fmla="*/ 674 h 1368"/>
                <a:gd name="T38" fmla="*/ 481 w 994"/>
                <a:gd name="T39" fmla="*/ 67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4" h="1368">
                  <a:moveTo>
                    <a:pt x="481" y="674"/>
                  </a:moveTo>
                  <a:lnTo>
                    <a:pt x="221" y="735"/>
                  </a:lnTo>
                  <a:lnTo>
                    <a:pt x="120" y="832"/>
                  </a:lnTo>
                  <a:lnTo>
                    <a:pt x="132" y="439"/>
                  </a:lnTo>
                  <a:lnTo>
                    <a:pt x="175" y="0"/>
                  </a:lnTo>
                  <a:lnTo>
                    <a:pt x="44" y="621"/>
                  </a:lnTo>
                  <a:lnTo>
                    <a:pt x="0" y="1172"/>
                  </a:lnTo>
                  <a:lnTo>
                    <a:pt x="67" y="1324"/>
                  </a:lnTo>
                  <a:lnTo>
                    <a:pt x="143" y="1368"/>
                  </a:lnTo>
                  <a:lnTo>
                    <a:pt x="504" y="1157"/>
                  </a:lnTo>
                  <a:lnTo>
                    <a:pt x="253" y="1239"/>
                  </a:lnTo>
                  <a:lnTo>
                    <a:pt x="428" y="918"/>
                  </a:lnTo>
                  <a:lnTo>
                    <a:pt x="821" y="788"/>
                  </a:lnTo>
                  <a:lnTo>
                    <a:pt x="637" y="999"/>
                  </a:lnTo>
                  <a:lnTo>
                    <a:pt x="601" y="1239"/>
                  </a:lnTo>
                  <a:lnTo>
                    <a:pt x="840" y="889"/>
                  </a:lnTo>
                  <a:lnTo>
                    <a:pt x="994" y="775"/>
                  </a:lnTo>
                  <a:lnTo>
                    <a:pt x="679" y="650"/>
                  </a:lnTo>
                  <a:lnTo>
                    <a:pt x="481" y="674"/>
                  </a:lnTo>
                  <a:lnTo>
                    <a:pt x="481" y="674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2" name="Freeform 8"/>
            <p:cNvSpPr>
              <a:spLocks/>
            </p:cNvSpPr>
            <p:nvPr/>
          </p:nvSpPr>
          <p:spPr bwMode="auto">
            <a:xfrm>
              <a:off x="2300" y="2922"/>
              <a:ext cx="732" cy="311"/>
            </a:xfrm>
            <a:custGeom>
              <a:avLst/>
              <a:gdLst>
                <a:gd name="T0" fmla="*/ 1465 w 1465"/>
                <a:gd name="T1" fmla="*/ 580 h 622"/>
                <a:gd name="T2" fmla="*/ 1267 w 1465"/>
                <a:gd name="T3" fmla="*/ 479 h 622"/>
                <a:gd name="T4" fmla="*/ 1191 w 1465"/>
                <a:gd name="T5" fmla="*/ 198 h 622"/>
                <a:gd name="T6" fmla="*/ 961 w 1465"/>
                <a:gd name="T7" fmla="*/ 211 h 622"/>
                <a:gd name="T8" fmla="*/ 623 w 1465"/>
                <a:gd name="T9" fmla="*/ 464 h 622"/>
                <a:gd name="T10" fmla="*/ 262 w 1465"/>
                <a:gd name="T11" fmla="*/ 622 h 622"/>
                <a:gd name="T12" fmla="*/ 0 w 1465"/>
                <a:gd name="T13" fmla="*/ 622 h 622"/>
                <a:gd name="T14" fmla="*/ 0 w 1465"/>
                <a:gd name="T15" fmla="*/ 352 h 622"/>
                <a:gd name="T16" fmla="*/ 195 w 1465"/>
                <a:gd name="T17" fmla="*/ 352 h 622"/>
                <a:gd name="T18" fmla="*/ 775 w 1465"/>
                <a:gd name="T19" fmla="*/ 170 h 622"/>
                <a:gd name="T20" fmla="*/ 1007 w 1465"/>
                <a:gd name="T21" fmla="*/ 0 h 622"/>
                <a:gd name="T22" fmla="*/ 1376 w 1465"/>
                <a:gd name="T23" fmla="*/ 116 h 622"/>
                <a:gd name="T24" fmla="*/ 1465 w 1465"/>
                <a:gd name="T25" fmla="*/ 580 h 622"/>
                <a:gd name="T26" fmla="*/ 1465 w 1465"/>
                <a:gd name="T27" fmla="*/ 58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5" h="622">
                  <a:moveTo>
                    <a:pt x="1465" y="580"/>
                  </a:moveTo>
                  <a:lnTo>
                    <a:pt x="1267" y="479"/>
                  </a:lnTo>
                  <a:lnTo>
                    <a:pt x="1191" y="198"/>
                  </a:lnTo>
                  <a:lnTo>
                    <a:pt x="961" y="211"/>
                  </a:lnTo>
                  <a:lnTo>
                    <a:pt x="623" y="464"/>
                  </a:lnTo>
                  <a:lnTo>
                    <a:pt x="262" y="622"/>
                  </a:lnTo>
                  <a:lnTo>
                    <a:pt x="0" y="622"/>
                  </a:lnTo>
                  <a:lnTo>
                    <a:pt x="0" y="352"/>
                  </a:lnTo>
                  <a:lnTo>
                    <a:pt x="195" y="352"/>
                  </a:lnTo>
                  <a:lnTo>
                    <a:pt x="775" y="170"/>
                  </a:lnTo>
                  <a:lnTo>
                    <a:pt x="1007" y="0"/>
                  </a:lnTo>
                  <a:lnTo>
                    <a:pt x="1376" y="116"/>
                  </a:lnTo>
                  <a:lnTo>
                    <a:pt x="1465" y="580"/>
                  </a:lnTo>
                  <a:lnTo>
                    <a:pt x="1465" y="58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3" name="Freeform 9"/>
            <p:cNvSpPr>
              <a:spLocks/>
            </p:cNvSpPr>
            <p:nvPr/>
          </p:nvSpPr>
          <p:spPr bwMode="auto">
            <a:xfrm>
              <a:off x="2556" y="1887"/>
              <a:ext cx="449" cy="844"/>
            </a:xfrm>
            <a:custGeom>
              <a:avLst/>
              <a:gdLst>
                <a:gd name="T0" fmla="*/ 0 w 897"/>
                <a:gd name="T1" fmla="*/ 0 h 1688"/>
                <a:gd name="T2" fmla="*/ 262 w 897"/>
                <a:gd name="T3" fmla="*/ 382 h 1688"/>
                <a:gd name="T4" fmla="*/ 426 w 897"/>
                <a:gd name="T5" fmla="*/ 479 h 1688"/>
                <a:gd name="T6" fmla="*/ 448 w 897"/>
                <a:gd name="T7" fmla="*/ 382 h 1688"/>
                <a:gd name="T8" fmla="*/ 494 w 897"/>
                <a:gd name="T9" fmla="*/ 369 h 1688"/>
                <a:gd name="T10" fmla="*/ 545 w 897"/>
                <a:gd name="T11" fmla="*/ 479 h 1688"/>
                <a:gd name="T12" fmla="*/ 623 w 897"/>
                <a:gd name="T13" fmla="*/ 578 h 1688"/>
                <a:gd name="T14" fmla="*/ 635 w 897"/>
                <a:gd name="T15" fmla="*/ 930 h 1688"/>
                <a:gd name="T16" fmla="*/ 701 w 897"/>
                <a:gd name="T17" fmla="*/ 1688 h 1688"/>
                <a:gd name="T18" fmla="*/ 897 w 897"/>
                <a:gd name="T19" fmla="*/ 1620 h 1688"/>
                <a:gd name="T20" fmla="*/ 754 w 897"/>
                <a:gd name="T21" fmla="*/ 369 h 1688"/>
                <a:gd name="T22" fmla="*/ 832 w 897"/>
                <a:gd name="T23" fmla="*/ 354 h 1688"/>
                <a:gd name="T24" fmla="*/ 874 w 897"/>
                <a:gd name="T25" fmla="*/ 200 h 1688"/>
                <a:gd name="T26" fmla="*/ 809 w 897"/>
                <a:gd name="T27" fmla="*/ 141 h 1688"/>
                <a:gd name="T28" fmla="*/ 678 w 897"/>
                <a:gd name="T29" fmla="*/ 185 h 1688"/>
                <a:gd name="T30" fmla="*/ 515 w 897"/>
                <a:gd name="T31" fmla="*/ 128 h 1688"/>
                <a:gd name="T32" fmla="*/ 439 w 897"/>
                <a:gd name="T33" fmla="*/ 213 h 1688"/>
                <a:gd name="T34" fmla="*/ 361 w 897"/>
                <a:gd name="T35" fmla="*/ 369 h 1688"/>
                <a:gd name="T36" fmla="*/ 285 w 897"/>
                <a:gd name="T37" fmla="*/ 339 h 1688"/>
                <a:gd name="T38" fmla="*/ 0 w 897"/>
                <a:gd name="T39" fmla="*/ 0 h 1688"/>
                <a:gd name="T40" fmla="*/ 0 w 897"/>
                <a:gd name="T41" fmla="*/ 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7" h="1688">
                  <a:moveTo>
                    <a:pt x="0" y="0"/>
                  </a:moveTo>
                  <a:lnTo>
                    <a:pt x="262" y="382"/>
                  </a:lnTo>
                  <a:lnTo>
                    <a:pt x="426" y="479"/>
                  </a:lnTo>
                  <a:lnTo>
                    <a:pt x="448" y="382"/>
                  </a:lnTo>
                  <a:lnTo>
                    <a:pt x="494" y="369"/>
                  </a:lnTo>
                  <a:lnTo>
                    <a:pt x="545" y="479"/>
                  </a:lnTo>
                  <a:lnTo>
                    <a:pt x="623" y="578"/>
                  </a:lnTo>
                  <a:lnTo>
                    <a:pt x="635" y="930"/>
                  </a:lnTo>
                  <a:lnTo>
                    <a:pt x="701" y="1688"/>
                  </a:lnTo>
                  <a:lnTo>
                    <a:pt x="897" y="1620"/>
                  </a:lnTo>
                  <a:lnTo>
                    <a:pt x="754" y="369"/>
                  </a:lnTo>
                  <a:lnTo>
                    <a:pt x="832" y="354"/>
                  </a:lnTo>
                  <a:lnTo>
                    <a:pt x="874" y="200"/>
                  </a:lnTo>
                  <a:lnTo>
                    <a:pt x="809" y="141"/>
                  </a:lnTo>
                  <a:lnTo>
                    <a:pt x="678" y="185"/>
                  </a:lnTo>
                  <a:lnTo>
                    <a:pt x="515" y="128"/>
                  </a:lnTo>
                  <a:lnTo>
                    <a:pt x="439" y="213"/>
                  </a:lnTo>
                  <a:lnTo>
                    <a:pt x="361" y="369"/>
                  </a:lnTo>
                  <a:lnTo>
                    <a:pt x="285" y="3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Freeform 10"/>
            <p:cNvSpPr>
              <a:spLocks/>
            </p:cNvSpPr>
            <p:nvPr/>
          </p:nvSpPr>
          <p:spPr bwMode="auto">
            <a:xfrm>
              <a:off x="2962" y="2927"/>
              <a:ext cx="151" cy="295"/>
            </a:xfrm>
            <a:custGeom>
              <a:avLst/>
              <a:gdLst>
                <a:gd name="T0" fmla="*/ 287 w 303"/>
                <a:gd name="T1" fmla="*/ 0 h 589"/>
                <a:gd name="T2" fmla="*/ 303 w 303"/>
                <a:gd name="T3" fmla="*/ 473 h 589"/>
                <a:gd name="T4" fmla="*/ 198 w 303"/>
                <a:gd name="T5" fmla="*/ 589 h 589"/>
                <a:gd name="T6" fmla="*/ 0 w 303"/>
                <a:gd name="T7" fmla="*/ 433 h 589"/>
                <a:gd name="T8" fmla="*/ 0 w 303"/>
                <a:gd name="T9" fmla="*/ 38 h 589"/>
                <a:gd name="T10" fmla="*/ 287 w 303"/>
                <a:gd name="T11" fmla="*/ 0 h 589"/>
                <a:gd name="T12" fmla="*/ 287 w 303"/>
                <a:gd name="T13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589">
                  <a:moveTo>
                    <a:pt x="287" y="0"/>
                  </a:moveTo>
                  <a:lnTo>
                    <a:pt x="303" y="473"/>
                  </a:lnTo>
                  <a:lnTo>
                    <a:pt x="198" y="589"/>
                  </a:lnTo>
                  <a:lnTo>
                    <a:pt x="0" y="433"/>
                  </a:lnTo>
                  <a:lnTo>
                    <a:pt x="0" y="38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5" name="Freeform 11"/>
            <p:cNvSpPr>
              <a:spLocks/>
            </p:cNvSpPr>
            <p:nvPr/>
          </p:nvSpPr>
          <p:spPr bwMode="auto">
            <a:xfrm>
              <a:off x="2788" y="1951"/>
              <a:ext cx="294" cy="749"/>
            </a:xfrm>
            <a:custGeom>
              <a:avLst/>
              <a:gdLst>
                <a:gd name="T0" fmla="*/ 0 w 587"/>
                <a:gd name="T1" fmla="*/ 61 h 1498"/>
                <a:gd name="T2" fmla="*/ 89 w 587"/>
                <a:gd name="T3" fmla="*/ 211 h 1498"/>
                <a:gd name="T4" fmla="*/ 199 w 587"/>
                <a:gd name="T5" fmla="*/ 388 h 1498"/>
                <a:gd name="T6" fmla="*/ 218 w 587"/>
                <a:gd name="T7" fmla="*/ 650 h 1498"/>
                <a:gd name="T8" fmla="*/ 237 w 587"/>
                <a:gd name="T9" fmla="*/ 802 h 1498"/>
                <a:gd name="T10" fmla="*/ 298 w 587"/>
                <a:gd name="T11" fmla="*/ 1125 h 1498"/>
                <a:gd name="T12" fmla="*/ 334 w 587"/>
                <a:gd name="T13" fmla="*/ 1498 h 1498"/>
                <a:gd name="T14" fmla="*/ 516 w 587"/>
                <a:gd name="T15" fmla="*/ 1452 h 1498"/>
                <a:gd name="T16" fmla="*/ 545 w 587"/>
                <a:gd name="T17" fmla="*/ 1452 h 1498"/>
                <a:gd name="T18" fmla="*/ 587 w 587"/>
                <a:gd name="T19" fmla="*/ 1473 h 1498"/>
                <a:gd name="T20" fmla="*/ 560 w 587"/>
                <a:gd name="T21" fmla="*/ 1119 h 1498"/>
                <a:gd name="T22" fmla="*/ 439 w 587"/>
                <a:gd name="T23" fmla="*/ 536 h 1498"/>
                <a:gd name="T24" fmla="*/ 357 w 587"/>
                <a:gd name="T25" fmla="*/ 351 h 1498"/>
                <a:gd name="T26" fmla="*/ 319 w 587"/>
                <a:gd name="T27" fmla="*/ 312 h 1498"/>
                <a:gd name="T28" fmla="*/ 307 w 587"/>
                <a:gd name="T29" fmla="*/ 215 h 1498"/>
                <a:gd name="T30" fmla="*/ 268 w 587"/>
                <a:gd name="T31" fmla="*/ 163 h 1498"/>
                <a:gd name="T32" fmla="*/ 347 w 587"/>
                <a:gd name="T33" fmla="*/ 74 h 1498"/>
                <a:gd name="T34" fmla="*/ 319 w 587"/>
                <a:gd name="T35" fmla="*/ 0 h 1498"/>
                <a:gd name="T36" fmla="*/ 114 w 587"/>
                <a:gd name="T37" fmla="*/ 135 h 1498"/>
                <a:gd name="T38" fmla="*/ 58 w 587"/>
                <a:gd name="T39" fmla="*/ 4 h 1498"/>
                <a:gd name="T40" fmla="*/ 0 w 587"/>
                <a:gd name="T41" fmla="*/ 61 h 1498"/>
                <a:gd name="T42" fmla="*/ 0 w 587"/>
                <a:gd name="T43" fmla="*/ 61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7" h="1498">
                  <a:moveTo>
                    <a:pt x="0" y="61"/>
                  </a:moveTo>
                  <a:lnTo>
                    <a:pt x="89" y="211"/>
                  </a:lnTo>
                  <a:lnTo>
                    <a:pt x="199" y="388"/>
                  </a:lnTo>
                  <a:lnTo>
                    <a:pt x="218" y="650"/>
                  </a:lnTo>
                  <a:lnTo>
                    <a:pt x="237" y="802"/>
                  </a:lnTo>
                  <a:lnTo>
                    <a:pt x="298" y="1125"/>
                  </a:lnTo>
                  <a:lnTo>
                    <a:pt x="334" y="1498"/>
                  </a:lnTo>
                  <a:lnTo>
                    <a:pt x="516" y="1452"/>
                  </a:lnTo>
                  <a:lnTo>
                    <a:pt x="545" y="1452"/>
                  </a:lnTo>
                  <a:lnTo>
                    <a:pt x="587" y="1473"/>
                  </a:lnTo>
                  <a:lnTo>
                    <a:pt x="560" y="1119"/>
                  </a:lnTo>
                  <a:lnTo>
                    <a:pt x="439" y="536"/>
                  </a:lnTo>
                  <a:lnTo>
                    <a:pt x="357" y="351"/>
                  </a:lnTo>
                  <a:lnTo>
                    <a:pt x="319" y="312"/>
                  </a:lnTo>
                  <a:lnTo>
                    <a:pt x="307" y="215"/>
                  </a:lnTo>
                  <a:lnTo>
                    <a:pt x="268" y="163"/>
                  </a:lnTo>
                  <a:lnTo>
                    <a:pt x="347" y="74"/>
                  </a:lnTo>
                  <a:lnTo>
                    <a:pt x="319" y="0"/>
                  </a:lnTo>
                  <a:lnTo>
                    <a:pt x="114" y="135"/>
                  </a:lnTo>
                  <a:lnTo>
                    <a:pt x="58" y="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2651" y="2786"/>
              <a:ext cx="168" cy="138"/>
            </a:xfrm>
            <a:custGeom>
              <a:avLst/>
              <a:gdLst>
                <a:gd name="T0" fmla="*/ 184 w 334"/>
                <a:gd name="T1" fmla="*/ 0 h 275"/>
                <a:gd name="T2" fmla="*/ 321 w 334"/>
                <a:gd name="T3" fmla="*/ 59 h 275"/>
                <a:gd name="T4" fmla="*/ 334 w 334"/>
                <a:gd name="T5" fmla="*/ 275 h 275"/>
                <a:gd name="T6" fmla="*/ 103 w 334"/>
                <a:gd name="T7" fmla="*/ 275 h 275"/>
                <a:gd name="T8" fmla="*/ 0 w 334"/>
                <a:gd name="T9" fmla="*/ 98 h 275"/>
                <a:gd name="T10" fmla="*/ 184 w 334"/>
                <a:gd name="T11" fmla="*/ 0 h 275"/>
                <a:gd name="T12" fmla="*/ 184 w 334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275">
                  <a:moveTo>
                    <a:pt x="184" y="0"/>
                  </a:moveTo>
                  <a:lnTo>
                    <a:pt x="321" y="59"/>
                  </a:lnTo>
                  <a:lnTo>
                    <a:pt x="334" y="275"/>
                  </a:lnTo>
                  <a:lnTo>
                    <a:pt x="103" y="275"/>
                  </a:lnTo>
                  <a:lnTo>
                    <a:pt x="0" y="98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7" name="Freeform 13"/>
            <p:cNvSpPr>
              <a:spLocks/>
            </p:cNvSpPr>
            <p:nvPr/>
          </p:nvSpPr>
          <p:spPr bwMode="auto">
            <a:xfrm>
              <a:off x="2962" y="2677"/>
              <a:ext cx="282" cy="228"/>
            </a:xfrm>
            <a:custGeom>
              <a:avLst/>
              <a:gdLst>
                <a:gd name="T0" fmla="*/ 555 w 565"/>
                <a:gd name="T1" fmla="*/ 331 h 456"/>
                <a:gd name="T2" fmla="*/ 477 w 565"/>
                <a:gd name="T3" fmla="*/ 331 h 456"/>
                <a:gd name="T4" fmla="*/ 316 w 565"/>
                <a:gd name="T5" fmla="*/ 401 h 456"/>
                <a:gd name="T6" fmla="*/ 291 w 565"/>
                <a:gd name="T7" fmla="*/ 456 h 456"/>
                <a:gd name="T8" fmla="*/ 194 w 565"/>
                <a:gd name="T9" fmla="*/ 456 h 456"/>
                <a:gd name="T10" fmla="*/ 57 w 565"/>
                <a:gd name="T11" fmla="*/ 317 h 456"/>
                <a:gd name="T12" fmla="*/ 0 w 565"/>
                <a:gd name="T13" fmla="*/ 40 h 456"/>
                <a:gd name="T14" fmla="*/ 177 w 565"/>
                <a:gd name="T15" fmla="*/ 0 h 456"/>
                <a:gd name="T16" fmla="*/ 209 w 565"/>
                <a:gd name="T17" fmla="*/ 0 h 456"/>
                <a:gd name="T18" fmla="*/ 455 w 565"/>
                <a:gd name="T19" fmla="*/ 89 h 456"/>
                <a:gd name="T20" fmla="*/ 565 w 565"/>
                <a:gd name="T21" fmla="*/ 251 h 456"/>
                <a:gd name="T22" fmla="*/ 555 w 565"/>
                <a:gd name="T23" fmla="*/ 331 h 456"/>
                <a:gd name="T24" fmla="*/ 555 w 565"/>
                <a:gd name="T25" fmla="*/ 33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456">
                  <a:moveTo>
                    <a:pt x="555" y="331"/>
                  </a:moveTo>
                  <a:lnTo>
                    <a:pt x="477" y="331"/>
                  </a:lnTo>
                  <a:lnTo>
                    <a:pt x="316" y="401"/>
                  </a:lnTo>
                  <a:lnTo>
                    <a:pt x="291" y="456"/>
                  </a:lnTo>
                  <a:lnTo>
                    <a:pt x="194" y="456"/>
                  </a:lnTo>
                  <a:lnTo>
                    <a:pt x="57" y="317"/>
                  </a:lnTo>
                  <a:lnTo>
                    <a:pt x="0" y="40"/>
                  </a:lnTo>
                  <a:lnTo>
                    <a:pt x="177" y="0"/>
                  </a:lnTo>
                  <a:lnTo>
                    <a:pt x="209" y="0"/>
                  </a:lnTo>
                  <a:lnTo>
                    <a:pt x="455" y="89"/>
                  </a:lnTo>
                  <a:lnTo>
                    <a:pt x="565" y="251"/>
                  </a:lnTo>
                  <a:lnTo>
                    <a:pt x="555" y="331"/>
                  </a:lnTo>
                  <a:lnTo>
                    <a:pt x="555" y="33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8" name="Freeform 14"/>
            <p:cNvSpPr>
              <a:spLocks/>
            </p:cNvSpPr>
            <p:nvPr/>
          </p:nvSpPr>
          <p:spPr bwMode="auto">
            <a:xfrm>
              <a:off x="3183" y="1853"/>
              <a:ext cx="299" cy="906"/>
            </a:xfrm>
            <a:custGeom>
              <a:avLst/>
              <a:gdLst>
                <a:gd name="T0" fmla="*/ 181 w 599"/>
                <a:gd name="T1" fmla="*/ 61 h 1811"/>
                <a:gd name="T2" fmla="*/ 278 w 599"/>
                <a:gd name="T3" fmla="*/ 0 h 1811"/>
                <a:gd name="T4" fmla="*/ 447 w 599"/>
                <a:gd name="T5" fmla="*/ 87 h 1811"/>
                <a:gd name="T6" fmla="*/ 466 w 599"/>
                <a:gd name="T7" fmla="*/ 143 h 1811"/>
                <a:gd name="T8" fmla="*/ 466 w 599"/>
                <a:gd name="T9" fmla="*/ 182 h 1811"/>
                <a:gd name="T10" fmla="*/ 422 w 599"/>
                <a:gd name="T11" fmla="*/ 331 h 1811"/>
                <a:gd name="T12" fmla="*/ 462 w 599"/>
                <a:gd name="T13" fmla="*/ 401 h 1811"/>
                <a:gd name="T14" fmla="*/ 462 w 599"/>
                <a:gd name="T15" fmla="*/ 439 h 1811"/>
                <a:gd name="T16" fmla="*/ 335 w 599"/>
                <a:gd name="T17" fmla="*/ 882 h 1811"/>
                <a:gd name="T18" fmla="*/ 335 w 599"/>
                <a:gd name="T19" fmla="*/ 975 h 1811"/>
                <a:gd name="T20" fmla="*/ 599 w 599"/>
                <a:gd name="T21" fmla="*/ 1574 h 1811"/>
                <a:gd name="T22" fmla="*/ 553 w 599"/>
                <a:gd name="T23" fmla="*/ 1737 h 1811"/>
                <a:gd name="T24" fmla="*/ 489 w 599"/>
                <a:gd name="T25" fmla="*/ 1811 h 1811"/>
                <a:gd name="T26" fmla="*/ 350 w 599"/>
                <a:gd name="T27" fmla="*/ 1745 h 1811"/>
                <a:gd name="T28" fmla="*/ 10 w 599"/>
                <a:gd name="T29" fmla="*/ 618 h 1811"/>
                <a:gd name="T30" fmla="*/ 78 w 599"/>
                <a:gd name="T31" fmla="*/ 228 h 1811"/>
                <a:gd name="T32" fmla="*/ 0 w 599"/>
                <a:gd name="T33" fmla="*/ 182 h 1811"/>
                <a:gd name="T34" fmla="*/ 156 w 599"/>
                <a:gd name="T35" fmla="*/ 122 h 1811"/>
                <a:gd name="T36" fmla="*/ 181 w 599"/>
                <a:gd name="T37" fmla="*/ 61 h 1811"/>
                <a:gd name="T38" fmla="*/ 181 w 599"/>
                <a:gd name="T39" fmla="*/ 6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9" h="1811">
                  <a:moveTo>
                    <a:pt x="181" y="61"/>
                  </a:moveTo>
                  <a:lnTo>
                    <a:pt x="278" y="0"/>
                  </a:lnTo>
                  <a:lnTo>
                    <a:pt x="447" y="87"/>
                  </a:lnTo>
                  <a:lnTo>
                    <a:pt x="466" y="143"/>
                  </a:lnTo>
                  <a:lnTo>
                    <a:pt x="466" y="182"/>
                  </a:lnTo>
                  <a:lnTo>
                    <a:pt x="422" y="331"/>
                  </a:lnTo>
                  <a:lnTo>
                    <a:pt x="462" y="401"/>
                  </a:lnTo>
                  <a:lnTo>
                    <a:pt x="462" y="439"/>
                  </a:lnTo>
                  <a:lnTo>
                    <a:pt x="335" y="882"/>
                  </a:lnTo>
                  <a:lnTo>
                    <a:pt x="335" y="975"/>
                  </a:lnTo>
                  <a:lnTo>
                    <a:pt x="599" y="1574"/>
                  </a:lnTo>
                  <a:lnTo>
                    <a:pt x="553" y="1737"/>
                  </a:lnTo>
                  <a:lnTo>
                    <a:pt x="489" y="1811"/>
                  </a:lnTo>
                  <a:lnTo>
                    <a:pt x="350" y="1745"/>
                  </a:lnTo>
                  <a:lnTo>
                    <a:pt x="10" y="618"/>
                  </a:lnTo>
                  <a:lnTo>
                    <a:pt x="78" y="228"/>
                  </a:lnTo>
                  <a:lnTo>
                    <a:pt x="0" y="182"/>
                  </a:lnTo>
                  <a:lnTo>
                    <a:pt x="156" y="122"/>
                  </a:lnTo>
                  <a:lnTo>
                    <a:pt x="181" y="61"/>
                  </a:lnTo>
                  <a:lnTo>
                    <a:pt x="181" y="6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3204" y="2168"/>
              <a:ext cx="564" cy="1039"/>
            </a:xfrm>
            <a:custGeom>
              <a:avLst/>
              <a:gdLst>
                <a:gd name="T0" fmla="*/ 241 w 1127"/>
                <a:gd name="T1" fmla="*/ 226 h 2080"/>
                <a:gd name="T2" fmla="*/ 391 w 1127"/>
                <a:gd name="T3" fmla="*/ 582 h 2080"/>
                <a:gd name="T4" fmla="*/ 433 w 1127"/>
                <a:gd name="T5" fmla="*/ 601 h 2080"/>
                <a:gd name="T6" fmla="*/ 433 w 1127"/>
                <a:gd name="T7" fmla="*/ 637 h 2080"/>
                <a:gd name="T8" fmla="*/ 407 w 1127"/>
                <a:gd name="T9" fmla="*/ 675 h 2080"/>
                <a:gd name="T10" fmla="*/ 479 w 1127"/>
                <a:gd name="T11" fmla="*/ 688 h 2080"/>
                <a:gd name="T12" fmla="*/ 479 w 1127"/>
                <a:gd name="T13" fmla="*/ 722 h 2080"/>
                <a:gd name="T14" fmla="*/ 452 w 1127"/>
                <a:gd name="T15" fmla="*/ 760 h 2080"/>
                <a:gd name="T16" fmla="*/ 509 w 1127"/>
                <a:gd name="T17" fmla="*/ 776 h 2080"/>
                <a:gd name="T18" fmla="*/ 509 w 1127"/>
                <a:gd name="T19" fmla="*/ 804 h 2080"/>
                <a:gd name="T20" fmla="*/ 490 w 1127"/>
                <a:gd name="T21" fmla="*/ 837 h 2080"/>
                <a:gd name="T22" fmla="*/ 545 w 1127"/>
                <a:gd name="T23" fmla="*/ 848 h 2080"/>
                <a:gd name="T24" fmla="*/ 557 w 1127"/>
                <a:gd name="T25" fmla="*/ 869 h 2080"/>
                <a:gd name="T26" fmla="*/ 538 w 1127"/>
                <a:gd name="T27" fmla="*/ 916 h 2080"/>
                <a:gd name="T28" fmla="*/ 587 w 1127"/>
                <a:gd name="T29" fmla="*/ 930 h 2080"/>
                <a:gd name="T30" fmla="*/ 1127 w 1127"/>
                <a:gd name="T31" fmla="*/ 2019 h 2080"/>
                <a:gd name="T32" fmla="*/ 1100 w 1127"/>
                <a:gd name="T33" fmla="*/ 2080 h 2080"/>
                <a:gd name="T34" fmla="*/ 1062 w 1127"/>
                <a:gd name="T35" fmla="*/ 2026 h 2080"/>
                <a:gd name="T36" fmla="*/ 1076 w 1127"/>
                <a:gd name="T37" fmla="*/ 1981 h 2080"/>
                <a:gd name="T38" fmla="*/ 1011 w 1127"/>
                <a:gd name="T39" fmla="*/ 1954 h 2080"/>
                <a:gd name="T40" fmla="*/ 1034 w 1127"/>
                <a:gd name="T41" fmla="*/ 1907 h 2080"/>
                <a:gd name="T42" fmla="*/ 981 w 1127"/>
                <a:gd name="T43" fmla="*/ 1886 h 2080"/>
                <a:gd name="T44" fmla="*/ 992 w 1127"/>
                <a:gd name="T45" fmla="*/ 1838 h 2080"/>
                <a:gd name="T46" fmla="*/ 945 w 1127"/>
                <a:gd name="T47" fmla="*/ 1798 h 2080"/>
                <a:gd name="T48" fmla="*/ 958 w 1127"/>
                <a:gd name="T49" fmla="*/ 1753 h 2080"/>
                <a:gd name="T50" fmla="*/ 903 w 1127"/>
                <a:gd name="T51" fmla="*/ 1719 h 2080"/>
                <a:gd name="T52" fmla="*/ 920 w 1127"/>
                <a:gd name="T53" fmla="*/ 1686 h 2080"/>
                <a:gd name="T54" fmla="*/ 863 w 1127"/>
                <a:gd name="T55" fmla="*/ 1660 h 2080"/>
                <a:gd name="T56" fmla="*/ 874 w 1127"/>
                <a:gd name="T57" fmla="*/ 1603 h 2080"/>
                <a:gd name="T58" fmla="*/ 832 w 1127"/>
                <a:gd name="T59" fmla="*/ 1585 h 2080"/>
                <a:gd name="T60" fmla="*/ 838 w 1127"/>
                <a:gd name="T61" fmla="*/ 1538 h 2080"/>
                <a:gd name="T62" fmla="*/ 796 w 1127"/>
                <a:gd name="T63" fmla="*/ 1511 h 2080"/>
                <a:gd name="T64" fmla="*/ 796 w 1127"/>
                <a:gd name="T65" fmla="*/ 1492 h 2080"/>
                <a:gd name="T66" fmla="*/ 808 w 1127"/>
                <a:gd name="T67" fmla="*/ 1458 h 2080"/>
                <a:gd name="T68" fmla="*/ 754 w 1127"/>
                <a:gd name="T69" fmla="*/ 1431 h 2080"/>
                <a:gd name="T70" fmla="*/ 775 w 1127"/>
                <a:gd name="T71" fmla="*/ 1386 h 2080"/>
                <a:gd name="T72" fmla="*/ 722 w 1127"/>
                <a:gd name="T73" fmla="*/ 1363 h 2080"/>
                <a:gd name="T74" fmla="*/ 718 w 1127"/>
                <a:gd name="T75" fmla="*/ 1304 h 2080"/>
                <a:gd name="T76" fmla="*/ 661 w 1127"/>
                <a:gd name="T77" fmla="*/ 1270 h 2080"/>
                <a:gd name="T78" fmla="*/ 530 w 1127"/>
                <a:gd name="T79" fmla="*/ 956 h 2080"/>
                <a:gd name="T80" fmla="*/ 538 w 1127"/>
                <a:gd name="T81" fmla="*/ 943 h 2080"/>
                <a:gd name="T82" fmla="*/ 509 w 1127"/>
                <a:gd name="T83" fmla="*/ 922 h 2080"/>
                <a:gd name="T84" fmla="*/ 502 w 1127"/>
                <a:gd name="T85" fmla="*/ 882 h 2080"/>
                <a:gd name="T86" fmla="*/ 502 w 1127"/>
                <a:gd name="T87" fmla="*/ 863 h 2080"/>
                <a:gd name="T88" fmla="*/ 452 w 1127"/>
                <a:gd name="T89" fmla="*/ 831 h 2080"/>
                <a:gd name="T90" fmla="*/ 460 w 1127"/>
                <a:gd name="T91" fmla="*/ 795 h 2080"/>
                <a:gd name="T92" fmla="*/ 418 w 1127"/>
                <a:gd name="T93" fmla="*/ 760 h 2080"/>
                <a:gd name="T94" fmla="*/ 422 w 1127"/>
                <a:gd name="T95" fmla="*/ 722 h 2080"/>
                <a:gd name="T96" fmla="*/ 376 w 1127"/>
                <a:gd name="T97" fmla="*/ 688 h 2080"/>
                <a:gd name="T98" fmla="*/ 391 w 1127"/>
                <a:gd name="T99" fmla="*/ 648 h 2080"/>
                <a:gd name="T100" fmla="*/ 340 w 1127"/>
                <a:gd name="T101" fmla="*/ 616 h 2080"/>
                <a:gd name="T102" fmla="*/ 217 w 1127"/>
                <a:gd name="T103" fmla="*/ 314 h 2080"/>
                <a:gd name="T104" fmla="*/ 144 w 1127"/>
                <a:gd name="T105" fmla="*/ 295 h 2080"/>
                <a:gd name="T106" fmla="*/ 74 w 1127"/>
                <a:gd name="T107" fmla="*/ 105 h 2080"/>
                <a:gd name="T108" fmla="*/ 17 w 1127"/>
                <a:gd name="T109" fmla="*/ 116 h 2080"/>
                <a:gd name="T110" fmla="*/ 0 w 1127"/>
                <a:gd name="T111" fmla="*/ 27 h 2080"/>
                <a:gd name="T112" fmla="*/ 152 w 1127"/>
                <a:gd name="T113" fmla="*/ 0 h 2080"/>
                <a:gd name="T114" fmla="*/ 236 w 1127"/>
                <a:gd name="T115" fmla="*/ 147 h 2080"/>
                <a:gd name="T116" fmla="*/ 241 w 1127"/>
                <a:gd name="T117" fmla="*/ 226 h 2080"/>
                <a:gd name="T118" fmla="*/ 241 w 1127"/>
                <a:gd name="T119" fmla="*/ 226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7" h="2080">
                  <a:moveTo>
                    <a:pt x="241" y="226"/>
                  </a:moveTo>
                  <a:lnTo>
                    <a:pt x="391" y="582"/>
                  </a:lnTo>
                  <a:lnTo>
                    <a:pt x="433" y="601"/>
                  </a:lnTo>
                  <a:lnTo>
                    <a:pt x="433" y="637"/>
                  </a:lnTo>
                  <a:lnTo>
                    <a:pt x="407" y="675"/>
                  </a:lnTo>
                  <a:lnTo>
                    <a:pt x="479" y="688"/>
                  </a:lnTo>
                  <a:lnTo>
                    <a:pt x="479" y="722"/>
                  </a:lnTo>
                  <a:lnTo>
                    <a:pt x="452" y="760"/>
                  </a:lnTo>
                  <a:lnTo>
                    <a:pt x="509" y="776"/>
                  </a:lnTo>
                  <a:lnTo>
                    <a:pt x="509" y="804"/>
                  </a:lnTo>
                  <a:lnTo>
                    <a:pt x="490" y="837"/>
                  </a:lnTo>
                  <a:lnTo>
                    <a:pt x="545" y="848"/>
                  </a:lnTo>
                  <a:lnTo>
                    <a:pt x="557" y="869"/>
                  </a:lnTo>
                  <a:lnTo>
                    <a:pt x="538" y="916"/>
                  </a:lnTo>
                  <a:lnTo>
                    <a:pt x="587" y="930"/>
                  </a:lnTo>
                  <a:lnTo>
                    <a:pt x="1127" y="2019"/>
                  </a:lnTo>
                  <a:lnTo>
                    <a:pt x="1100" y="2080"/>
                  </a:lnTo>
                  <a:lnTo>
                    <a:pt x="1062" y="2026"/>
                  </a:lnTo>
                  <a:lnTo>
                    <a:pt x="1076" y="1981"/>
                  </a:lnTo>
                  <a:lnTo>
                    <a:pt x="1011" y="1954"/>
                  </a:lnTo>
                  <a:lnTo>
                    <a:pt x="1034" y="1907"/>
                  </a:lnTo>
                  <a:lnTo>
                    <a:pt x="981" y="1886"/>
                  </a:lnTo>
                  <a:lnTo>
                    <a:pt x="992" y="1838"/>
                  </a:lnTo>
                  <a:lnTo>
                    <a:pt x="945" y="1798"/>
                  </a:lnTo>
                  <a:lnTo>
                    <a:pt x="958" y="1753"/>
                  </a:lnTo>
                  <a:lnTo>
                    <a:pt x="903" y="1719"/>
                  </a:lnTo>
                  <a:lnTo>
                    <a:pt x="920" y="1686"/>
                  </a:lnTo>
                  <a:lnTo>
                    <a:pt x="863" y="1660"/>
                  </a:lnTo>
                  <a:lnTo>
                    <a:pt x="874" y="1603"/>
                  </a:lnTo>
                  <a:lnTo>
                    <a:pt x="832" y="1585"/>
                  </a:lnTo>
                  <a:lnTo>
                    <a:pt x="838" y="1538"/>
                  </a:lnTo>
                  <a:lnTo>
                    <a:pt x="796" y="1511"/>
                  </a:lnTo>
                  <a:lnTo>
                    <a:pt x="796" y="1492"/>
                  </a:lnTo>
                  <a:lnTo>
                    <a:pt x="808" y="1458"/>
                  </a:lnTo>
                  <a:lnTo>
                    <a:pt x="754" y="1431"/>
                  </a:lnTo>
                  <a:lnTo>
                    <a:pt x="775" y="1386"/>
                  </a:lnTo>
                  <a:lnTo>
                    <a:pt x="722" y="1363"/>
                  </a:lnTo>
                  <a:lnTo>
                    <a:pt x="718" y="1304"/>
                  </a:lnTo>
                  <a:lnTo>
                    <a:pt x="661" y="1270"/>
                  </a:lnTo>
                  <a:lnTo>
                    <a:pt x="530" y="956"/>
                  </a:lnTo>
                  <a:lnTo>
                    <a:pt x="538" y="943"/>
                  </a:lnTo>
                  <a:lnTo>
                    <a:pt x="509" y="922"/>
                  </a:lnTo>
                  <a:lnTo>
                    <a:pt x="502" y="882"/>
                  </a:lnTo>
                  <a:lnTo>
                    <a:pt x="502" y="863"/>
                  </a:lnTo>
                  <a:lnTo>
                    <a:pt x="452" y="831"/>
                  </a:lnTo>
                  <a:lnTo>
                    <a:pt x="460" y="795"/>
                  </a:lnTo>
                  <a:lnTo>
                    <a:pt x="418" y="760"/>
                  </a:lnTo>
                  <a:lnTo>
                    <a:pt x="422" y="722"/>
                  </a:lnTo>
                  <a:lnTo>
                    <a:pt x="376" y="688"/>
                  </a:lnTo>
                  <a:lnTo>
                    <a:pt x="391" y="648"/>
                  </a:lnTo>
                  <a:lnTo>
                    <a:pt x="340" y="616"/>
                  </a:lnTo>
                  <a:lnTo>
                    <a:pt x="217" y="314"/>
                  </a:lnTo>
                  <a:lnTo>
                    <a:pt x="144" y="295"/>
                  </a:lnTo>
                  <a:lnTo>
                    <a:pt x="74" y="105"/>
                  </a:lnTo>
                  <a:lnTo>
                    <a:pt x="17" y="116"/>
                  </a:lnTo>
                  <a:lnTo>
                    <a:pt x="0" y="27"/>
                  </a:lnTo>
                  <a:lnTo>
                    <a:pt x="152" y="0"/>
                  </a:lnTo>
                  <a:lnTo>
                    <a:pt x="236" y="147"/>
                  </a:lnTo>
                  <a:lnTo>
                    <a:pt x="241" y="226"/>
                  </a:lnTo>
                  <a:lnTo>
                    <a:pt x="241" y="22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0" name="Freeform 16"/>
            <p:cNvSpPr>
              <a:spLocks/>
            </p:cNvSpPr>
            <p:nvPr/>
          </p:nvSpPr>
          <p:spPr bwMode="auto">
            <a:xfrm>
              <a:off x="3288" y="1492"/>
              <a:ext cx="99" cy="380"/>
            </a:xfrm>
            <a:custGeom>
              <a:avLst/>
              <a:gdLst>
                <a:gd name="T0" fmla="*/ 25 w 198"/>
                <a:gd name="T1" fmla="*/ 0 h 760"/>
                <a:gd name="T2" fmla="*/ 198 w 198"/>
                <a:gd name="T3" fmla="*/ 110 h 760"/>
                <a:gd name="T4" fmla="*/ 198 w 198"/>
                <a:gd name="T5" fmla="*/ 526 h 760"/>
                <a:gd name="T6" fmla="*/ 158 w 198"/>
                <a:gd name="T7" fmla="*/ 760 h 760"/>
                <a:gd name="T8" fmla="*/ 86 w 198"/>
                <a:gd name="T9" fmla="*/ 726 h 760"/>
                <a:gd name="T10" fmla="*/ 114 w 198"/>
                <a:gd name="T11" fmla="*/ 500 h 760"/>
                <a:gd name="T12" fmla="*/ 112 w 198"/>
                <a:gd name="T13" fmla="*/ 393 h 760"/>
                <a:gd name="T14" fmla="*/ 0 w 198"/>
                <a:gd name="T15" fmla="*/ 281 h 760"/>
                <a:gd name="T16" fmla="*/ 25 w 198"/>
                <a:gd name="T17" fmla="*/ 0 h 760"/>
                <a:gd name="T18" fmla="*/ 25 w 198"/>
                <a:gd name="T19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760">
                  <a:moveTo>
                    <a:pt x="25" y="0"/>
                  </a:moveTo>
                  <a:lnTo>
                    <a:pt x="198" y="110"/>
                  </a:lnTo>
                  <a:lnTo>
                    <a:pt x="198" y="526"/>
                  </a:lnTo>
                  <a:lnTo>
                    <a:pt x="158" y="760"/>
                  </a:lnTo>
                  <a:lnTo>
                    <a:pt x="86" y="726"/>
                  </a:lnTo>
                  <a:lnTo>
                    <a:pt x="114" y="500"/>
                  </a:lnTo>
                  <a:lnTo>
                    <a:pt x="112" y="393"/>
                  </a:lnTo>
                  <a:lnTo>
                    <a:pt x="0" y="28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1" name="Freeform 17"/>
            <p:cNvSpPr>
              <a:spLocks/>
            </p:cNvSpPr>
            <p:nvPr/>
          </p:nvSpPr>
          <p:spPr bwMode="auto">
            <a:xfrm>
              <a:off x="2592" y="1098"/>
              <a:ext cx="567" cy="918"/>
            </a:xfrm>
            <a:custGeom>
              <a:avLst/>
              <a:gdLst>
                <a:gd name="T0" fmla="*/ 536 w 1135"/>
                <a:gd name="T1" fmla="*/ 1836 h 1836"/>
                <a:gd name="T2" fmla="*/ 654 w 1135"/>
                <a:gd name="T3" fmla="*/ 1748 h 1836"/>
                <a:gd name="T4" fmla="*/ 715 w 1135"/>
                <a:gd name="T5" fmla="*/ 1678 h 1836"/>
                <a:gd name="T6" fmla="*/ 758 w 1135"/>
                <a:gd name="T7" fmla="*/ 1475 h 1836"/>
                <a:gd name="T8" fmla="*/ 817 w 1135"/>
                <a:gd name="T9" fmla="*/ 1410 h 1836"/>
                <a:gd name="T10" fmla="*/ 909 w 1135"/>
                <a:gd name="T11" fmla="*/ 1292 h 1836"/>
                <a:gd name="T12" fmla="*/ 975 w 1135"/>
                <a:gd name="T13" fmla="*/ 1114 h 1836"/>
                <a:gd name="T14" fmla="*/ 1019 w 1135"/>
                <a:gd name="T15" fmla="*/ 1100 h 1836"/>
                <a:gd name="T16" fmla="*/ 1045 w 1135"/>
                <a:gd name="T17" fmla="*/ 1038 h 1836"/>
                <a:gd name="T18" fmla="*/ 1123 w 1135"/>
                <a:gd name="T19" fmla="*/ 962 h 1836"/>
                <a:gd name="T20" fmla="*/ 1133 w 1135"/>
                <a:gd name="T21" fmla="*/ 851 h 1836"/>
                <a:gd name="T22" fmla="*/ 1135 w 1135"/>
                <a:gd name="T23" fmla="*/ 775 h 1836"/>
                <a:gd name="T24" fmla="*/ 1101 w 1135"/>
                <a:gd name="T25" fmla="*/ 766 h 1836"/>
                <a:gd name="T26" fmla="*/ 1106 w 1135"/>
                <a:gd name="T27" fmla="*/ 317 h 1836"/>
                <a:gd name="T28" fmla="*/ 920 w 1135"/>
                <a:gd name="T29" fmla="*/ 85 h 1836"/>
                <a:gd name="T30" fmla="*/ 667 w 1135"/>
                <a:gd name="T31" fmla="*/ 0 h 1836"/>
                <a:gd name="T32" fmla="*/ 452 w 1135"/>
                <a:gd name="T33" fmla="*/ 26 h 1836"/>
                <a:gd name="T34" fmla="*/ 243 w 1135"/>
                <a:gd name="T35" fmla="*/ 138 h 1836"/>
                <a:gd name="T36" fmla="*/ 76 w 1135"/>
                <a:gd name="T37" fmla="*/ 557 h 1836"/>
                <a:gd name="T38" fmla="*/ 34 w 1135"/>
                <a:gd name="T39" fmla="*/ 600 h 1836"/>
                <a:gd name="T40" fmla="*/ 0 w 1135"/>
                <a:gd name="T41" fmla="*/ 724 h 1836"/>
                <a:gd name="T42" fmla="*/ 13 w 1135"/>
                <a:gd name="T43" fmla="*/ 819 h 1836"/>
                <a:gd name="T44" fmla="*/ 57 w 1135"/>
                <a:gd name="T45" fmla="*/ 975 h 1836"/>
                <a:gd name="T46" fmla="*/ 112 w 1135"/>
                <a:gd name="T47" fmla="*/ 1015 h 1836"/>
                <a:gd name="T48" fmla="*/ 135 w 1135"/>
                <a:gd name="T49" fmla="*/ 1039 h 1836"/>
                <a:gd name="T50" fmla="*/ 112 w 1135"/>
                <a:gd name="T51" fmla="*/ 1334 h 1836"/>
                <a:gd name="T52" fmla="*/ 428 w 1135"/>
                <a:gd name="T53" fmla="*/ 1680 h 1836"/>
                <a:gd name="T54" fmla="*/ 536 w 1135"/>
                <a:gd name="T55" fmla="*/ 1836 h 1836"/>
                <a:gd name="T56" fmla="*/ 536 w 1135"/>
                <a:gd name="T57" fmla="*/ 1836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5" h="1836">
                  <a:moveTo>
                    <a:pt x="536" y="1836"/>
                  </a:moveTo>
                  <a:lnTo>
                    <a:pt x="654" y="1748"/>
                  </a:lnTo>
                  <a:lnTo>
                    <a:pt x="715" y="1678"/>
                  </a:lnTo>
                  <a:lnTo>
                    <a:pt x="758" y="1475"/>
                  </a:lnTo>
                  <a:lnTo>
                    <a:pt x="817" y="1410"/>
                  </a:lnTo>
                  <a:lnTo>
                    <a:pt x="909" y="1292"/>
                  </a:lnTo>
                  <a:lnTo>
                    <a:pt x="975" y="1114"/>
                  </a:lnTo>
                  <a:lnTo>
                    <a:pt x="1019" y="1100"/>
                  </a:lnTo>
                  <a:lnTo>
                    <a:pt x="1045" y="1038"/>
                  </a:lnTo>
                  <a:lnTo>
                    <a:pt x="1123" y="962"/>
                  </a:lnTo>
                  <a:lnTo>
                    <a:pt x="1133" y="851"/>
                  </a:lnTo>
                  <a:lnTo>
                    <a:pt x="1135" y="775"/>
                  </a:lnTo>
                  <a:lnTo>
                    <a:pt x="1101" y="766"/>
                  </a:lnTo>
                  <a:lnTo>
                    <a:pt x="1106" y="317"/>
                  </a:lnTo>
                  <a:lnTo>
                    <a:pt x="920" y="85"/>
                  </a:lnTo>
                  <a:lnTo>
                    <a:pt x="667" y="0"/>
                  </a:lnTo>
                  <a:lnTo>
                    <a:pt x="452" y="26"/>
                  </a:lnTo>
                  <a:lnTo>
                    <a:pt x="243" y="138"/>
                  </a:lnTo>
                  <a:lnTo>
                    <a:pt x="76" y="557"/>
                  </a:lnTo>
                  <a:lnTo>
                    <a:pt x="34" y="600"/>
                  </a:lnTo>
                  <a:lnTo>
                    <a:pt x="0" y="724"/>
                  </a:lnTo>
                  <a:lnTo>
                    <a:pt x="13" y="819"/>
                  </a:lnTo>
                  <a:lnTo>
                    <a:pt x="57" y="975"/>
                  </a:lnTo>
                  <a:lnTo>
                    <a:pt x="112" y="1015"/>
                  </a:lnTo>
                  <a:lnTo>
                    <a:pt x="135" y="1039"/>
                  </a:lnTo>
                  <a:lnTo>
                    <a:pt x="112" y="1334"/>
                  </a:lnTo>
                  <a:lnTo>
                    <a:pt x="428" y="1680"/>
                  </a:lnTo>
                  <a:lnTo>
                    <a:pt x="536" y="1836"/>
                  </a:lnTo>
                  <a:lnTo>
                    <a:pt x="536" y="1836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2" name="Freeform 18"/>
            <p:cNvSpPr>
              <a:spLocks/>
            </p:cNvSpPr>
            <p:nvPr/>
          </p:nvSpPr>
          <p:spPr bwMode="auto">
            <a:xfrm>
              <a:off x="2795" y="1404"/>
              <a:ext cx="73" cy="29"/>
            </a:xfrm>
            <a:custGeom>
              <a:avLst/>
              <a:gdLst>
                <a:gd name="T0" fmla="*/ 146 w 146"/>
                <a:gd name="T1" fmla="*/ 51 h 57"/>
                <a:gd name="T2" fmla="*/ 99 w 146"/>
                <a:gd name="T3" fmla="*/ 0 h 57"/>
                <a:gd name="T4" fmla="*/ 44 w 146"/>
                <a:gd name="T5" fmla="*/ 0 h 57"/>
                <a:gd name="T6" fmla="*/ 0 w 146"/>
                <a:gd name="T7" fmla="*/ 32 h 57"/>
                <a:gd name="T8" fmla="*/ 36 w 146"/>
                <a:gd name="T9" fmla="*/ 51 h 57"/>
                <a:gd name="T10" fmla="*/ 116 w 146"/>
                <a:gd name="T11" fmla="*/ 57 h 57"/>
                <a:gd name="T12" fmla="*/ 146 w 146"/>
                <a:gd name="T13" fmla="*/ 51 h 57"/>
                <a:gd name="T14" fmla="*/ 146 w 146"/>
                <a:gd name="T15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7">
                  <a:moveTo>
                    <a:pt x="146" y="51"/>
                  </a:moveTo>
                  <a:lnTo>
                    <a:pt x="99" y="0"/>
                  </a:lnTo>
                  <a:lnTo>
                    <a:pt x="44" y="0"/>
                  </a:lnTo>
                  <a:lnTo>
                    <a:pt x="0" y="32"/>
                  </a:lnTo>
                  <a:lnTo>
                    <a:pt x="36" y="51"/>
                  </a:lnTo>
                  <a:lnTo>
                    <a:pt x="116" y="57"/>
                  </a:lnTo>
                  <a:lnTo>
                    <a:pt x="146" y="51"/>
                  </a:lnTo>
                  <a:lnTo>
                    <a:pt x="14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3" name="Freeform 19"/>
            <p:cNvSpPr>
              <a:spLocks/>
            </p:cNvSpPr>
            <p:nvPr/>
          </p:nvSpPr>
          <p:spPr bwMode="auto">
            <a:xfrm>
              <a:off x="2992" y="1439"/>
              <a:ext cx="59" cy="24"/>
            </a:xfrm>
            <a:custGeom>
              <a:avLst/>
              <a:gdLst>
                <a:gd name="T0" fmla="*/ 118 w 118"/>
                <a:gd name="T1" fmla="*/ 44 h 50"/>
                <a:gd name="T2" fmla="*/ 95 w 118"/>
                <a:gd name="T3" fmla="*/ 50 h 50"/>
                <a:gd name="T4" fmla="*/ 31 w 118"/>
                <a:gd name="T5" fmla="*/ 50 h 50"/>
                <a:gd name="T6" fmla="*/ 0 w 118"/>
                <a:gd name="T7" fmla="*/ 38 h 50"/>
                <a:gd name="T8" fmla="*/ 0 w 118"/>
                <a:gd name="T9" fmla="*/ 0 h 50"/>
                <a:gd name="T10" fmla="*/ 80 w 118"/>
                <a:gd name="T11" fmla="*/ 0 h 50"/>
                <a:gd name="T12" fmla="*/ 118 w 118"/>
                <a:gd name="T13" fmla="*/ 44 h 50"/>
                <a:gd name="T14" fmla="*/ 118 w 118"/>
                <a:gd name="T15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50">
                  <a:moveTo>
                    <a:pt x="118" y="44"/>
                  </a:moveTo>
                  <a:lnTo>
                    <a:pt x="95" y="50"/>
                  </a:lnTo>
                  <a:lnTo>
                    <a:pt x="31" y="50"/>
                  </a:lnTo>
                  <a:lnTo>
                    <a:pt x="0" y="3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4" name="Freeform 20"/>
            <p:cNvSpPr>
              <a:spLocks/>
            </p:cNvSpPr>
            <p:nvPr/>
          </p:nvSpPr>
          <p:spPr bwMode="auto">
            <a:xfrm>
              <a:off x="3262" y="1494"/>
              <a:ext cx="86" cy="366"/>
            </a:xfrm>
            <a:custGeom>
              <a:avLst/>
              <a:gdLst>
                <a:gd name="T0" fmla="*/ 76 w 173"/>
                <a:gd name="T1" fmla="*/ 0 h 732"/>
                <a:gd name="T2" fmla="*/ 76 w 173"/>
                <a:gd name="T3" fmla="*/ 242 h 732"/>
                <a:gd name="T4" fmla="*/ 173 w 173"/>
                <a:gd name="T5" fmla="*/ 354 h 732"/>
                <a:gd name="T6" fmla="*/ 173 w 173"/>
                <a:gd name="T7" fmla="*/ 523 h 732"/>
                <a:gd name="T8" fmla="*/ 144 w 173"/>
                <a:gd name="T9" fmla="*/ 732 h 732"/>
                <a:gd name="T10" fmla="*/ 120 w 173"/>
                <a:gd name="T11" fmla="*/ 713 h 732"/>
                <a:gd name="T12" fmla="*/ 152 w 173"/>
                <a:gd name="T13" fmla="*/ 516 h 732"/>
                <a:gd name="T14" fmla="*/ 152 w 173"/>
                <a:gd name="T15" fmla="*/ 403 h 732"/>
                <a:gd name="T16" fmla="*/ 11 w 173"/>
                <a:gd name="T17" fmla="*/ 331 h 732"/>
                <a:gd name="T18" fmla="*/ 0 w 173"/>
                <a:gd name="T19" fmla="*/ 291 h 732"/>
                <a:gd name="T20" fmla="*/ 0 w 173"/>
                <a:gd name="T21" fmla="*/ 18 h 732"/>
                <a:gd name="T22" fmla="*/ 76 w 173"/>
                <a:gd name="T23" fmla="*/ 0 h 732"/>
                <a:gd name="T24" fmla="*/ 76 w 173"/>
                <a:gd name="T2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732">
                  <a:moveTo>
                    <a:pt x="76" y="0"/>
                  </a:moveTo>
                  <a:lnTo>
                    <a:pt x="76" y="242"/>
                  </a:lnTo>
                  <a:lnTo>
                    <a:pt x="173" y="354"/>
                  </a:lnTo>
                  <a:lnTo>
                    <a:pt x="173" y="523"/>
                  </a:lnTo>
                  <a:lnTo>
                    <a:pt x="144" y="732"/>
                  </a:lnTo>
                  <a:lnTo>
                    <a:pt x="120" y="713"/>
                  </a:lnTo>
                  <a:lnTo>
                    <a:pt x="152" y="516"/>
                  </a:lnTo>
                  <a:lnTo>
                    <a:pt x="152" y="403"/>
                  </a:lnTo>
                  <a:lnTo>
                    <a:pt x="11" y="331"/>
                  </a:lnTo>
                  <a:lnTo>
                    <a:pt x="0" y="291"/>
                  </a:lnTo>
                  <a:lnTo>
                    <a:pt x="0" y="18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5" name="Freeform 21"/>
            <p:cNvSpPr>
              <a:spLocks/>
            </p:cNvSpPr>
            <p:nvPr/>
          </p:nvSpPr>
          <p:spPr bwMode="auto">
            <a:xfrm>
              <a:off x="3179" y="1876"/>
              <a:ext cx="235" cy="178"/>
            </a:xfrm>
            <a:custGeom>
              <a:avLst/>
              <a:gdLst>
                <a:gd name="T0" fmla="*/ 458 w 471"/>
                <a:gd name="T1" fmla="*/ 355 h 355"/>
                <a:gd name="T2" fmla="*/ 309 w 471"/>
                <a:gd name="T3" fmla="*/ 97 h 355"/>
                <a:gd name="T4" fmla="*/ 285 w 471"/>
                <a:gd name="T5" fmla="*/ 89 h 355"/>
                <a:gd name="T6" fmla="*/ 154 w 471"/>
                <a:gd name="T7" fmla="*/ 89 h 355"/>
                <a:gd name="T8" fmla="*/ 0 w 471"/>
                <a:gd name="T9" fmla="*/ 136 h 355"/>
                <a:gd name="T10" fmla="*/ 159 w 471"/>
                <a:gd name="T11" fmla="*/ 74 h 355"/>
                <a:gd name="T12" fmla="*/ 184 w 471"/>
                <a:gd name="T13" fmla="*/ 17 h 355"/>
                <a:gd name="T14" fmla="*/ 277 w 471"/>
                <a:gd name="T15" fmla="*/ 0 h 355"/>
                <a:gd name="T16" fmla="*/ 458 w 471"/>
                <a:gd name="T17" fmla="*/ 97 h 355"/>
                <a:gd name="T18" fmla="*/ 471 w 471"/>
                <a:gd name="T19" fmla="*/ 136 h 355"/>
                <a:gd name="T20" fmla="*/ 435 w 471"/>
                <a:gd name="T21" fmla="*/ 283 h 355"/>
                <a:gd name="T22" fmla="*/ 458 w 471"/>
                <a:gd name="T23" fmla="*/ 355 h 355"/>
                <a:gd name="T24" fmla="*/ 458 w 471"/>
                <a:gd name="T2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1" h="355">
                  <a:moveTo>
                    <a:pt x="458" y="355"/>
                  </a:moveTo>
                  <a:lnTo>
                    <a:pt x="309" y="97"/>
                  </a:lnTo>
                  <a:lnTo>
                    <a:pt x="285" y="89"/>
                  </a:lnTo>
                  <a:lnTo>
                    <a:pt x="154" y="89"/>
                  </a:lnTo>
                  <a:lnTo>
                    <a:pt x="0" y="136"/>
                  </a:lnTo>
                  <a:lnTo>
                    <a:pt x="159" y="74"/>
                  </a:lnTo>
                  <a:lnTo>
                    <a:pt x="184" y="17"/>
                  </a:lnTo>
                  <a:lnTo>
                    <a:pt x="277" y="0"/>
                  </a:lnTo>
                  <a:lnTo>
                    <a:pt x="458" y="97"/>
                  </a:lnTo>
                  <a:lnTo>
                    <a:pt x="471" y="136"/>
                  </a:lnTo>
                  <a:lnTo>
                    <a:pt x="435" y="283"/>
                  </a:lnTo>
                  <a:lnTo>
                    <a:pt x="458" y="355"/>
                  </a:lnTo>
                  <a:lnTo>
                    <a:pt x="458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6" name="Freeform 22"/>
            <p:cNvSpPr>
              <a:spLocks/>
            </p:cNvSpPr>
            <p:nvPr/>
          </p:nvSpPr>
          <p:spPr bwMode="auto">
            <a:xfrm>
              <a:off x="3091" y="1941"/>
              <a:ext cx="333" cy="821"/>
            </a:xfrm>
            <a:custGeom>
              <a:avLst/>
              <a:gdLst>
                <a:gd name="T0" fmla="*/ 576 w 665"/>
                <a:gd name="T1" fmla="*/ 201 h 1640"/>
                <a:gd name="T2" fmla="*/ 460 w 665"/>
                <a:gd name="T3" fmla="*/ 5 h 1640"/>
                <a:gd name="T4" fmla="*/ 435 w 665"/>
                <a:gd name="T5" fmla="*/ 0 h 1640"/>
                <a:gd name="T6" fmla="*/ 342 w 665"/>
                <a:gd name="T7" fmla="*/ 0 h 1640"/>
                <a:gd name="T8" fmla="*/ 175 w 665"/>
                <a:gd name="T9" fmla="*/ 5 h 1640"/>
                <a:gd name="T10" fmla="*/ 101 w 665"/>
                <a:gd name="T11" fmla="*/ 47 h 1640"/>
                <a:gd name="T12" fmla="*/ 123 w 665"/>
                <a:gd name="T13" fmla="*/ 104 h 1640"/>
                <a:gd name="T14" fmla="*/ 211 w 665"/>
                <a:gd name="T15" fmla="*/ 120 h 1640"/>
                <a:gd name="T16" fmla="*/ 197 w 665"/>
                <a:gd name="T17" fmla="*/ 152 h 1640"/>
                <a:gd name="T18" fmla="*/ 17 w 665"/>
                <a:gd name="T19" fmla="*/ 272 h 1640"/>
                <a:gd name="T20" fmla="*/ 0 w 665"/>
                <a:gd name="T21" fmla="*/ 310 h 1640"/>
                <a:gd name="T22" fmla="*/ 17 w 665"/>
                <a:gd name="T23" fmla="*/ 346 h 1640"/>
                <a:gd name="T24" fmla="*/ 74 w 665"/>
                <a:gd name="T25" fmla="*/ 346 h 1640"/>
                <a:gd name="T26" fmla="*/ 180 w 665"/>
                <a:gd name="T27" fmla="*/ 304 h 1640"/>
                <a:gd name="T28" fmla="*/ 93 w 665"/>
                <a:gd name="T29" fmla="*/ 448 h 1640"/>
                <a:gd name="T30" fmla="*/ 114 w 665"/>
                <a:gd name="T31" fmla="*/ 465 h 1640"/>
                <a:gd name="T32" fmla="*/ 165 w 665"/>
                <a:gd name="T33" fmla="*/ 454 h 1640"/>
                <a:gd name="T34" fmla="*/ 180 w 665"/>
                <a:gd name="T35" fmla="*/ 602 h 1640"/>
                <a:gd name="T36" fmla="*/ 281 w 665"/>
                <a:gd name="T37" fmla="*/ 1001 h 1640"/>
                <a:gd name="T38" fmla="*/ 310 w 665"/>
                <a:gd name="T39" fmla="*/ 1292 h 1640"/>
                <a:gd name="T40" fmla="*/ 448 w 665"/>
                <a:gd name="T41" fmla="*/ 1501 h 1640"/>
                <a:gd name="T42" fmla="*/ 610 w 665"/>
                <a:gd name="T43" fmla="*/ 1631 h 1640"/>
                <a:gd name="T44" fmla="*/ 665 w 665"/>
                <a:gd name="T45" fmla="*/ 1640 h 1640"/>
                <a:gd name="T46" fmla="*/ 597 w 665"/>
                <a:gd name="T47" fmla="*/ 1574 h 1640"/>
                <a:gd name="T48" fmla="*/ 386 w 665"/>
                <a:gd name="T49" fmla="*/ 867 h 1640"/>
                <a:gd name="T50" fmla="*/ 435 w 665"/>
                <a:gd name="T51" fmla="*/ 937 h 1640"/>
                <a:gd name="T52" fmla="*/ 657 w 665"/>
                <a:gd name="T53" fmla="*/ 1437 h 1640"/>
                <a:gd name="T54" fmla="*/ 465 w 665"/>
                <a:gd name="T55" fmla="*/ 874 h 1640"/>
                <a:gd name="T56" fmla="*/ 435 w 665"/>
                <a:gd name="T57" fmla="*/ 810 h 1640"/>
                <a:gd name="T58" fmla="*/ 452 w 665"/>
                <a:gd name="T59" fmla="*/ 768 h 1640"/>
                <a:gd name="T60" fmla="*/ 448 w 665"/>
                <a:gd name="T61" fmla="*/ 747 h 1640"/>
                <a:gd name="T62" fmla="*/ 395 w 665"/>
                <a:gd name="T63" fmla="*/ 747 h 1640"/>
                <a:gd name="T64" fmla="*/ 386 w 665"/>
                <a:gd name="T65" fmla="*/ 722 h 1640"/>
                <a:gd name="T66" fmla="*/ 408 w 665"/>
                <a:gd name="T67" fmla="*/ 692 h 1640"/>
                <a:gd name="T68" fmla="*/ 367 w 665"/>
                <a:gd name="T69" fmla="*/ 680 h 1640"/>
                <a:gd name="T70" fmla="*/ 367 w 665"/>
                <a:gd name="T71" fmla="*/ 650 h 1640"/>
                <a:gd name="T72" fmla="*/ 395 w 665"/>
                <a:gd name="T73" fmla="*/ 623 h 1640"/>
                <a:gd name="T74" fmla="*/ 348 w 665"/>
                <a:gd name="T75" fmla="*/ 616 h 1640"/>
                <a:gd name="T76" fmla="*/ 334 w 665"/>
                <a:gd name="T77" fmla="*/ 593 h 1640"/>
                <a:gd name="T78" fmla="*/ 359 w 665"/>
                <a:gd name="T79" fmla="*/ 528 h 1640"/>
                <a:gd name="T80" fmla="*/ 292 w 665"/>
                <a:gd name="T81" fmla="*/ 528 h 1640"/>
                <a:gd name="T82" fmla="*/ 239 w 665"/>
                <a:gd name="T83" fmla="*/ 568 h 1640"/>
                <a:gd name="T84" fmla="*/ 260 w 665"/>
                <a:gd name="T85" fmla="*/ 503 h 1640"/>
                <a:gd name="T86" fmla="*/ 292 w 665"/>
                <a:gd name="T87" fmla="*/ 481 h 1640"/>
                <a:gd name="T88" fmla="*/ 367 w 665"/>
                <a:gd name="T89" fmla="*/ 481 h 1640"/>
                <a:gd name="T90" fmla="*/ 395 w 665"/>
                <a:gd name="T91" fmla="*/ 545 h 1640"/>
                <a:gd name="T92" fmla="*/ 443 w 665"/>
                <a:gd name="T93" fmla="*/ 576 h 1640"/>
                <a:gd name="T94" fmla="*/ 416 w 665"/>
                <a:gd name="T95" fmla="*/ 640 h 1640"/>
                <a:gd name="T96" fmla="*/ 465 w 665"/>
                <a:gd name="T97" fmla="*/ 680 h 1640"/>
                <a:gd name="T98" fmla="*/ 509 w 665"/>
                <a:gd name="T99" fmla="*/ 779 h 1640"/>
                <a:gd name="T100" fmla="*/ 465 w 665"/>
                <a:gd name="T101" fmla="*/ 503 h 1640"/>
                <a:gd name="T102" fmla="*/ 513 w 665"/>
                <a:gd name="T103" fmla="*/ 448 h 1640"/>
                <a:gd name="T104" fmla="*/ 513 w 665"/>
                <a:gd name="T105" fmla="*/ 374 h 1640"/>
                <a:gd name="T106" fmla="*/ 471 w 665"/>
                <a:gd name="T107" fmla="*/ 346 h 1640"/>
                <a:gd name="T108" fmla="*/ 239 w 665"/>
                <a:gd name="T109" fmla="*/ 279 h 1640"/>
                <a:gd name="T110" fmla="*/ 321 w 665"/>
                <a:gd name="T111" fmla="*/ 262 h 1640"/>
                <a:gd name="T112" fmla="*/ 513 w 665"/>
                <a:gd name="T113" fmla="*/ 310 h 1640"/>
                <a:gd name="T114" fmla="*/ 509 w 665"/>
                <a:gd name="T115" fmla="*/ 272 h 1640"/>
                <a:gd name="T116" fmla="*/ 315 w 665"/>
                <a:gd name="T117" fmla="*/ 167 h 1640"/>
                <a:gd name="T118" fmla="*/ 315 w 665"/>
                <a:gd name="T119" fmla="*/ 127 h 1640"/>
                <a:gd name="T120" fmla="*/ 576 w 665"/>
                <a:gd name="T121" fmla="*/ 201 h 1640"/>
                <a:gd name="T122" fmla="*/ 576 w 665"/>
                <a:gd name="T123" fmla="*/ 201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1640">
                  <a:moveTo>
                    <a:pt x="576" y="201"/>
                  </a:moveTo>
                  <a:lnTo>
                    <a:pt x="460" y="5"/>
                  </a:lnTo>
                  <a:lnTo>
                    <a:pt x="435" y="0"/>
                  </a:lnTo>
                  <a:lnTo>
                    <a:pt x="342" y="0"/>
                  </a:lnTo>
                  <a:lnTo>
                    <a:pt x="175" y="5"/>
                  </a:lnTo>
                  <a:lnTo>
                    <a:pt x="101" y="47"/>
                  </a:lnTo>
                  <a:lnTo>
                    <a:pt x="123" y="104"/>
                  </a:lnTo>
                  <a:lnTo>
                    <a:pt x="211" y="120"/>
                  </a:lnTo>
                  <a:lnTo>
                    <a:pt x="197" y="152"/>
                  </a:lnTo>
                  <a:lnTo>
                    <a:pt x="17" y="272"/>
                  </a:lnTo>
                  <a:lnTo>
                    <a:pt x="0" y="310"/>
                  </a:lnTo>
                  <a:lnTo>
                    <a:pt x="17" y="346"/>
                  </a:lnTo>
                  <a:lnTo>
                    <a:pt x="74" y="346"/>
                  </a:lnTo>
                  <a:lnTo>
                    <a:pt x="180" y="304"/>
                  </a:lnTo>
                  <a:lnTo>
                    <a:pt x="93" y="448"/>
                  </a:lnTo>
                  <a:lnTo>
                    <a:pt x="114" y="465"/>
                  </a:lnTo>
                  <a:lnTo>
                    <a:pt x="165" y="454"/>
                  </a:lnTo>
                  <a:lnTo>
                    <a:pt x="180" y="602"/>
                  </a:lnTo>
                  <a:lnTo>
                    <a:pt x="281" y="1001"/>
                  </a:lnTo>
                  <a:lnTo>
                    <a:pt x="310" y="1292"/>
                  </a:lnTo>
                  <a:lnTo>
                    <a:pt x="448" y="1501"/>
                  </a:lnTo>
                  <a:lnTo>
                    <a:pt x="610" y="1631"/>
                  </a:lnTo>
                  <a:lnTo>
                    <a:pt x="665" y="1640"/>
                  </a:lnTo>
                  <a:lnTo>
                    <a:pt x="597" y="1574"/>
                  </a:lnTo>
                  <a:lnTo>
                    <a:pt x="386" y="867"/>
                  </a:lnTo>
                  <a:lnTo>
                    <a:pt x="435" y="937"/>
                  </a:lnTo>
                  <a:lnTo>
                    <a:pt x="657" y="1437"/>
                  </a:lnTo>
                  <a:lnTo>
                    <a:pt x="465" y="874"/>
                  </a:lnTo>
                  <a:lnTo>
                    <a:pt x="435" y="810"/>
                  </a:lnTo>
                  <a:lnTo>
                    <a:pt x="452" y="768"/>
                  </a:lnTo>
                  <a:lnTo>
                    <a:pt x="448" y="747"/>
                  </a:lnTo>
                  <a:lnTo>
                    <a:pt x="395" y="747"/>
                  </a:lnTo>
                  <a:lnTo>
                    <a:pt x="386" y="722"/>
                  </a:lnTo>
                  <a:lnTo>
                    <a:pt x="408" y="692"/>
                  </a:lnTo>
                  <a:lnTo>
                    <a:pt x="367" y="680"/>
                  </a:lnTo>
                  <a:lnTo>
                    <a:pt x="367" y="650"/>
                  </a:lnTo>
                  <a:lnTo>
                    <a:pt x="395" y="623"/>
                  </a:lnTo>
                  <a:lnTo>
                    <a:pt x="348" y="616"/>
                  </a:lnTo>
                  <a:lnTo>
                    <a:pt x="334" y="593"/>
                  </a:lnTo>
                  <a:lnTo>
                    <a:pt x="359" y="528"/>
                  </a:lnTo>
                  <a:lnTo>
                    <a:pt x="292" y="528"/>
                  </a:lnTo>
                  <a:lnTo>
                    <a:pt x="239" y="568"/>
                  </a:lnTo>
                  <a:lnTo>
                    <a:pt x="260" y="503"/>
                  </a:lnTo>
                  <a:lnTo>
                    <a:pt x="292" y="481"/>
                  </a:lnTo>
                  <a:lnTo>
                    <a:pt x="367" y="481"/>
                  </a:lnTo>
                  <a:lnTo>
                    <a:pt x="395" y="545"/>
                  </a:lnTo>
                  <a:lnTo>
                    <a:pt x="443" y="576"/>
                  </a:lnTo>
                  <a:lnTo>
                    <a:pt x="416" y="640"/>
                  </a:lnTo>
                  <a:lnTo>
                    <a:pt x="465" y="680"/>
                  </a:lnTo>
                  <a:lnTo>
                    <a:pt x="509" y="779"/>
                  </a:lnTo>
                  <a:lnTo>
                    <a:pt x="465" y="503"/>
                  </a:lnTo>
                  <a:lnTo>
                    <a:pt x="513" y="448"/>
                  </a:lnTo>
                  <a:lnTo>
                    <a:pt x="513" y="374"/>
                  </a:lnTo>
                  <a:lnTo>
                    <a:pt x="471" y="346"/>
                  </a:lnTo>
                  <a:lnTo>
                    <a:pt x="239" y="279"/>
                  </a:lnTo>
                  <a:lnTo>
                    <a:pt x="321" y="262"/>
                  </a:lnTo>
                  <a:lnTo>
                    <a:pt x="513" y="310"/>
                  </a:lnTo>
                  <a:lnTo>
                    <a:pt x="509" y="272"/>
                  </a:lnTo>
                  <a:lnTo>
                    <a:pt x="315" y="167"/>
                  </a:lnTo>
                  <a:lnTo>
                    <a:pt x="315" y="127"/>
                  </a:lnTo>
                  <a:lnTo>
                    <a:pt x="576" y="201"/>
                  </a:lnTo>
                  <a:lnTo>
                    <a:pt x="576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7" name="Freeform 23"/>
            <p:cNvSpPr>
              <a:spLocks/>
            </p:cNvSpPr>
            <p:nvPr/>
          </p:nvSpPr>
          <p:spPr bwMode="auto">
            <a:xfrm>
              <a:off x="2522" y="1743"/>
              <a:ext cx="62" cy="135"/>
            </a:xfrm>
            <a:custGeom>
              <a:avLst/>
              <a:gdLst>
                <a:gd name="T0" fmla="*/ 95 w 124"/>
                <a:gd name="T1" fmla="*/ 0 h 270"/>
                <a:gd name="T2" fmla="*/ 0 w 124"/>
                <a:gd name="T3" fmla="*/ 270 h 270"/>
                <a:gd name="T4" fmla="*/ 124 w 124"/>
                <a:gd name="T5" fmla="*/ 99 h 270"/>
                <a:gd name="T6" fmla="*/ 95 w 124"/>
                <a:gd name="T7" fmla="*/ 0 h 270"/>
                <a:gd name="T8" fmla="*/ 95 w 124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0">
                  <a:moveTo>
                    <a:pt x="95" y="0"/>
                  </a:moveTo>
                  <a:lnTo>
                    <a:pt x="0" y="270"/>
                  </a:lnTo>
                  <a:lnTo>
                    <a:pt x="124" y="99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8" name="Freeform 24"/>
            <p:cNvSpPr>
              <a:spLocks/>
            </p:cNvSpPr>
            <p:nvPr/>
          </p:nvSpPr>
          <p:spPr bwMode="auto">
            <a:xfrm>
              <a:off x="1977" y="2078"/>
              <a:ext cx="617" cy="903"/>
            </a:xfrm>
            <a:custGeom>
              <a:avLst/>
              <a:gdLst>
                <a:gd name="T0" fmla="*/ 857 w 1235"/>
                <a:gd name="T1" fmla="*/ 0 h 1806"/>
                <a:gd name="T2" fmla="*/ 916 w 1235"/>
                <a:gd name="T3" fmla="*/ 242 h 1806"/>
                <a:gd name="T4" fmla="*/ 897 w 1235"/>
                <a:gd name="T5" fmla="*/ 599 h 1806"/>
                <a:gd name="T6" fmla="*/ 1089 w 1235"/>
                <a:gd name="T7" fmla="*/ 552 h 1806"/>
                <a:gd name="T8" fmla="*/ 1089 w 1235"/>
                <a:gd name="T9" fmla="*/ 592 h 1806"/>
                <a:gd name="T10" fmla="*/ 828 w 1235"/>
                <a:gd name="T11" fmla="*/ 1012 h 1806"/>
                <a:gd name="T12" fmla="*/ 828 w 1235"/>
                <a:gd name="T13" fmla="*/ 1118 h 1806"/>
                <a:gd name="T14" fmla="*/ 1235 w 1235"/>
                <a:gd name="T15" fmla="*/ 818 h 1806"/>
                <a:gd name="T16" fmla="*/ 995 w 1235"/>
                <a:gd name="T17" fmla="*/ 1198 h 1806"/>
                <a:gd name="T18" fmla="*/ 746 w 1235"/>
                <a:gd name="T19" fmla="*/ 1312 h 1806"/>
                <a:gd name="T20" fmla="*/ 974 w 1235"/>
                <a:gd name="T21" fmla="*/ 1396 h 1806"/>
                <a:gd name="T22" fmla="*/ 1223 w 1235"/>
                <a:gd name="T23" fmla="*/ 1424 h 1806"/>
                <a:gd name="T24" fmla="*/ 878 w 1235"/>
                <a:gd name="T25" fmla="*/ 1417 h 1806"/>
                <a:gd name="T26" fmla="*/ 832 w 1235"/>
                <a:gd name="T27" fmla="*/ 1449 h 1806"/>
                <a:gd name="T28" fmla="*/ 727 w 1235"/>
                <a:gd name="T29" fmla="*/ 1392 h 1806"/>
                <a:gd name="T30" fmla="*/ 539 w 1235"/>
                <a:gd name="T31" fmla="*/ 1401 h 1806"/>
                <a:gd name="T32" fmla="*/ 345 w 1235"/>
                <a:gd name="T33" fmla="*/ 1521 h 1806"/>
                <a:gd name="T34" fmla="*/ 340 w 1235"/>
                <a:gd name="T35" fmla="*/ 1458 h 1806"/>
                <a:gd name="T36" fmla="*/ 184 w 1235"/>
                <a:gd name="T37" fmla="*/ 1578 h 1806"/>
                <a:gd name="T38" fmla="*/ 102 w 1235"/>
                <a:gd name="T39" fmla="*/ 1740 h 1806"/>
                <a:gd name="T40" fmla="*/ 0 w 1235"/>
                <a:gd name="T41" fmla="*/ 1806 h 1806"/>
                <a:gd name="T42" fmla="*/ 7 w 1235"/>
                <a:gd name="T43" fmla="*/ 1723 h 1806"/>
                <a:gd name="T44" fmla="*/ 108 w 1235"/>
                <a:gd name="T45" fmla="*/ 1521 h 1806"/>
                <a:gd name="T46" fmla="*/ 285 w 1235"/>
                <a:gd name="T47" fmla="*/ 1392 h 1806"/>
                <a:gd name="T48" fmla="*/ 469 w 1235"/>
                <a:gd name="T49" fmla="*/ 1344 h 1806"/>
                <a:gd name="T50" fmla="*/ 520 w 1235"/>
                <a:gd name="T51" fmla="*/ 1238 h 1806"/>
                <a:gd name="T52" fmla="*/ 482 w 1235"/>
                <a:gd name="T53" fmla="*/ 1076 h 1806"/>
                <a:gd name="T54" fmla="*/ 627 w 1235"/>
                <a:gd name="T55" fmla="*/ 1244 h 1806"/>
                <a:gd name="T56" fmla="*/ 420 w 1235"/>
                <a:gd name="T57" fmla="*/ 770 h 1806"/>
                <a:gd name="T58" fmla="*/ 420 w 1235"/>
                <a:gd name="T59" fmla="*/ 510 h 1806"/>
                <a:gd name="T60" fmla="*/ 477 w 1235"/>
                <a:gd name="T61" fmla="*/ 204 h 1806"/>
                <a:gd name="T62" fmla="*/ 425 w 1235"/>
                <a:gd name="T63" fmla="*/ 510 h 1806"/>
                <a:gd name="T64" fmla="*/ 469 w 1235"/>
                <a:gd name="T65" fmla="*/ 736 h 1806"/>
                <a:gd name="T66" fmla="*/ 543 w 1235"/>
                <a:gd name="T67" fmla="*/ 803 h 1806"/>
                <a:gd name="T68" fmla="*/ 558 w 1235"/>
                <a:gd name="T69" fmla="*/ 850 h 1806"/>
                <a:gd name="T70" fmla="*/ 672 w 1235"/>
                <a:gd name="T71" fmla="*/ 915 h 1806"/>
                <a:gd name="T72" fmla="*/ 727 w 1235"/>
                <a:gd name="T73" fmla="*/ 704 h 1806"/>
                <a:gd name="T74" fmla="*/ 790 w 1235"/>
                <a:gd name="T75" fmla="*/ 915 h 1806"/>
                <a:gd name="T76" fmla="*/ 790 w 1235"/>
                <a:gd name="T77" fmla="*/ 673 h 1806"/>
                <a:gd name="T78" fmla="*/ 695 w 1235"/>
                <a:gd name="T79" fmla="*/ 242 h 1806"/>
                <a:gd name="T80" fmla="*/ 809 w 1235"/>
                <a:gd name="T81" fmla="*/ 647 h 1806"/>
                <a:gd name="T82" fmla="*/ 739 w 1235"/>
                <a:gd name="T83" fmla="*/ 130 h 1806"/>
                <a:gd name="T84" fmla="*/ 758 w 1235"/>
                <a:gd name="T85" fmla="*/ 105 h 1806"/>
                <a:gd name="T86" fmla="*/ 845 w 1235"/>
                <a:gd name="T87" fmla="*/ 607 h 1806"/>
                <a:gd name="T88" fmla="*/ 845 w 1235"/>
                <a:gd name="T89" fmla="*/ 90 h 1806"/>
                <a:gd name="T90" fmla="*/ 857 w 1235"/>
                <a:gd name="T91" fmla="*/ 0 h 1806"/>
                <a:gd name="T92" fmla="*/ 857 w 1235"/>
                <a:gd name="T93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5" h="1806">
                  <a:moveTo>
                    <a:pt x="857" y="0"/>
                  </a:moveTo>
                  <a:lnTo>
                    <a:pt x="916" y="242"/>
                  </a:lnTo>
                  <a:lnTo>
                    <a:pt x="897" y="599"/>
                  </a:lnTo>
                  <a:lnTo>
                    <a:pt x="1089" y="552"/>
                  </a:lnTo>
                  <a:lnTo>
                    <a:pt x="1089" y="592"/>
                  </a:lnTo>
                  <a:lnTo>
                    <a:pt x="828" y="1012"/>
                  </a:lnTo>
                  <a:lnTo>
                    <a:pt x="828" y="1118"/>
                  </a:lnTo>
                  <a:lnTo>
                    <a:pt x="1235" y="818"/>
                  </a:lnTo>
                  <a:lnTo>
                    <a:pt x="995" y="1198"/>
                  </a:lnTo>
                  <a:lnTo>
                    <a:pt x="746" y="1312"/>
                  </a:lnTo>
                  <a:lnTo>
                    <a:pt x="974" y="1396"/>
                  </a:lnTo>
                  <a:lnTo>
                    <a:pt x="1223" y="1424"/>
                  </a:lnTo>
                  <a:lnTo>
                    <a:pt x="878" y="1417"/>
                  </a:lnTo>
                  <a:lnTo>
                    <a:pt x="832" y="1449"/>
                  </a:lnTo>
                  <a:lnTo>
                    <a:pt x="727" y="1392"/>
                  </a:lnTo>
                  <a:lnTo>
                    <a:pt x="539" y="1401"/>
                  </a:lnTo>
                  <a:lnTo>
                    <a:pt x="345" y="1521"/>
                  </a:lnTo>
                  <a:lnTo>
                    <a:pt x="340" y="1458"/>
                  </a:lnTo>
                  <a:lnTo>
                    <a:pt x="184" y="1578"/>
                  </a:lnTo>
                  <a:lnTo>
                    <a:pt x="102" y="1740"/>
                  </a:lnTo>
                  <a:lnTo>
                    <a:pt x="0" y="1806"/>
                  </a:lnTo>
                  <a:lnTo>
                    <a:pt x="7" y="1723"/>
                  </a:lnTo>
                  <a:lnTo>
                    <a:pt x="108" y="1521"/>
                  </a:lnTo>
                  <a:lnTo>
                    <a:pt x="285" y="1392"/>
                  </a:lnTo>
                  <a:lnTo>
                    <a:pt x="469" y="1344"/>
                  </a:lnTo>
                  <a:lnTo>
                    <a:pt x="520" y="1238"/>
                  </a:lnTo>
                  <a:lnTo>
                    <a:pt x="482" y="1076"/>
                  </a:lnTo>
                  <a:lnTo>
                    <a:pt x="627" y="1244"/>
                  </a:lnTo>
                  <a:lnTo>
                    <a:pt x="420" y="770"/>
                  </a:lnTo>
                  <a:lnTo>
                    <a:pt x="420" y="510"/>
                  </a:lnTo>
                  <a:lnTo>
                    <a:pt x="477" y="204"/>
                  </a:lnTo>
                  <a:lnTo>
                    <a:pt x="425" y="510"/>
                  </a:lnTo>
                  <a:lnTo>
                    <a:pt x="469" y="736"/>
                  </a:lnTo>
                  <a:lnTo>
                    <a:pt x="543" y="803"/>
                  </a:lnTo>
                  <a:lnTo>
                    <a:pt x="558" y="850"/>
                  </a:lnTo>
                  <a:lnTo>
                    <a:pt x="672" y="915"/>
                  </a:lnTo>
                  <a:lnTo>
                    <a:pt x="727" y="704"/>
                  </a:lnTo>
                  <a:lnTo>
                    <a:pt x="790" y="915"/>
                  </a:lnTo>
                  <a:lnTo>
                    <a:pt x="790" y="673"/>
                  </a:lnTo>
                  <a:lnTo>
                    <a:pt x="695" y="242"/>
                  </a:lnTo>
                  <a:lnTo>
                    <a:pt x="809" y="647"/>
                  </a:lnTo>
                  <a:lnTo>
                    <a:pt x="739" y="130"/>
                  </a:lnTo>
                  <a:lnTo>
                    <a:pt x="758" y="105"/>
                  </a:lnTo>
                  <a:lnTo>
                    <a:pt x="845" y="607"/>
                  </a:lnTo>
                  <a:lnTo>
                    <a:pt x="845" y="90"/>
                  </a:lnTo>
                  <a:lnTo>
                    <a:pt x="857" y="0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9" name="Freeform 25"/>
            <p:cNvSpPr>
              <a:spLocks/>
            </p:cNvSpPr>
            <p:nvPr/>
          </p:nvSpPr>
          <p:spPr bwMode="auto">
            <a:xfrm>
              <a:off x="1972" y="2071"/>
              <a:ext cx="184" cy="910"/>
            </a:xfrm>
            <a:custGeom>
              <a:avLst/>
              <a:gdLst>
                <a:gd name="T0" fmla="*/ 369 w 369"/>
                <a:gd name="T1" fmla="*/ 0 h 1821"/>
                <a:gd name="T2" fmla="*/ 281 w 369"/>
                <a:gd name="T3" fmla="*/ 169 h 1821"/>
                <a:gd name="T4" fmla="*/ 32 w 369"/>
                <a:gd name="T5" fmla="*/ 1285 h 1821"/>
                <a:gd name="T6" fmla="*/ 0 w 369"/>
                <a:gd name="T7" fmla="*/ 1821 h 1821"/>
                <a:gd name="T8" fmla="*/ 80 w 369"/>
                <a:gd name="T9" fmla="*/ 1268 h 1821"/>
                <a:gd name="T10" fmla="*/ 308 w 369"/>
                <a:gd name="T11" fmla="*/ 152 h 1821"/>
                <a:gd name="T12" fmla="*/ 369 w 369"/>
                <a:gd name="T13" fmla="*/ 0 h 1821"/>
                <a:gd name="T14" fmla="*/ 369 w 369"/>
                <a:gd name="T15" fmla="*/ 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1821">
                  <a:moveTo>
                    <a:pt x="369" y="0"/>
                  </a:moveTo>
                  <a:lnTo>
                    <a:pt x="281" y="169"/>
                  </a:lnTo>
                  <a:lnTo>
                    <a:pt x="32" y="1285"/>
                  </a:lnTo>
                  <a:lnTo>
                    <a:pt x="0" y="1821"/>
                  </a:lnTo>
                  <a:lnTo>
                    <a:pt x="80" y="1268"/>
                  </a:lnTo>
                  <a:lnTo>
                    <a:pt x="308" y="152"/>
                  </a:lnTo>
                  <a:lnTo>
                    <a:pt x="369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0" name="Freeform 26"/>
            <p:cNvSpPr>
              <a:spLocks/>
            </p:cNvSpPr>
            <p:nvPr/>
          </p:nvSpPr>
          <p:spPr bwMode="auto">
            <a:xfrm>
              <a:off x="1975" y="2822"/>
              <a:ext cx="397" cy="283"/>
            </a:xfrm>
            <a:custGeom>
              <a:avLst/>
              <a:gdLst>
                <a:gd name="T0" fmla="*/ 344 w 794"/>
                <a:gd name="T1" fmla="*/ 89 h 564"/>
                <a:gd name="T2" fmla="*/ 256 w 794"/>
                <a:gd name="T3" fmla="*/ 144 h 564"/>
                <a:gd name="T4" fmla="*/ 154 w 794"/>
                <a:gd name="T5" fmla="*/ 332 h 564"/>
                <a:gd name="T6" fmla="*/ 74 w 794"/>
                <a:gd name="T7" fmla="*/ 380 h 564"/>
                <a:gd name="T8" fmla="*/ 4 w 794"/>
                <a:gd name="T9" fmla="*/ 293 h 564"/>
                <a:gd name="T10" fmla="*/ 0 w 794"/>
                <a:gd name="T11" fmla="*/ 323 h 564"/>
                <a:gd name="T12" fmla="*/ 19 w 794"/>
                <a:gd name="T13" fmla="*/ 405 h 564"/>
                <a:gd name="T14" fmla="*/ 87 w 794"/>
                <a:gd name="T15" fmla="*/ 532 h 564"/>
                <a:gd name="T16" fmla="*/ 148 w 794"/>
                <a:gd name="T17" fmla="*/ 532 h 564"/>
                <a:gd name="T18" fmla="*/ 237 w 794"/>
                <a:gd name="T19" fmla="*/ 517 h 564"/>
                <a:gd name="T20" fmla="*/ 349 w 794"/>
                <a:gd name="T21" fmla="*/ 532 h 564"/>
                <a:gd name="T22" fmla="*/ 680 w 794"/>
                <a:gd name="T23" fmla="*/ 564 h 564"/>
                <a:gd name="T24" fmla="*/ 794 w 794"/>
                <a:gd name="T25" fmla="*/ 564 h 564"/>
                <a:gd name="T26" fmla="*/ 731 w 794"/>
                <a:gd name="T27" fmla="*/ 445 h 564"/>
                <a:gd name="T28" fmla="*/ 610 w 794"/>
                <a:gd name="T29" fmla="*/ 342 h 564"/>
                <a:gd name="T30" fmla="*/ 781 w 794"/>
                <a:gd name="T31" fmla="*/ 0 h 564"/>
                <a:gd name="T32" fmla="*/ 593 w 794"/>
                <a:gd name="T33" fmla="*/ 171 h 564"/>
                <a:gd name="T34" fmla="*/ 463 w 794"/>
                <a:gd name="T35" fmla="*/ 332 h 564"/>
                <a:gd name="T36" fmla="*/ 180 w 794"/>
                <a:gd name="T37" fmla="*/ 479 h 564"/>
                <a:gd name="T38" fmla="*/ 119 w 794"/>
                <a:gd name="T39" fmla="*/ 485 h 564"/>
                <a:gd name="T40" fmla="*/ 344 w 794"/>
                <a:gd name="T41" fmla="*/ 89 h 564"/>
                <a:gd name="T42" fmla="*/ 344 w 794"/>
                <a:gd name="T43" fmla="*/ 8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4" h="564">
                  <a:moveTo>
                    <a:pt x="344" y="89"/>
                  </a:moveTo>
                  <a:lnTo>
                    <a:pt x="256" y="144"/>
                  </a:lnTo>
                  <a:lnTo>
                    <a:pt x="154" y="332"/>
                  </a:lnTo>
                  <a:lnTo>
                    <a:pt x="74" y="380"/>
                  </a:lnTo>
                  <a:lnTo>
                    <a:pt x="4" y="293"/>
                  </a:lnTo>
                  <a:lnTo>
                    <a:pt x="0" y="323"/>
                  </a:lnTo>
                  <a:lnTo>
                    <a:pt x="19" y="405"/>
                  </a:lnTo>
                  <a:lnTo>
                    <a:pt x="87" y="532"/>
                  </a:lnTo>
                  <a:lnTo>
                    <a:pt x="148" y="532"/>
                  </a:lnTo>
                  <a:lnTo>
                    <a:pt x="237" y="517"/>
                  </a:lnTo>
                  <a:lnTo>
                    <a:pt x="349" y="532"/>
                  </a:lnTo>
                  <a:lnTo>
                    <a:pt x="680" y="564"/>
                  </a:lnTo>
                  <a:lnTo>
                    <a:pt x="794" y="564"/>
                  </a:lnTo>
                  <a:lnTo>
                    <a:pt x="731" y="445"/>
                  </a:lnTo>
                  <a:lnTo>
                    <a:pt x="610" y="342"/>
                  </a:lnTo>
                  <a:lnTo>
                    <a:pt x="781" y="0"/>
                  </a:lnTo>
                  <a:lnTo>
                    <a:pt x="593" y="171"/>
                  </a:lnTo>
                  <a:lnTo>
                    <a:pt x="463" y="332"/>
                  </a:lnTo>
                  <a:lnTo>
                    <a:pt x="180" y="479"/>
                  </a:lnTo>
                  <a:lnTo>
                    <a:pt x="119" y="485"/>
                  </a:lnTo>
                  <a:lnTo>
                    <a:pt x="344" y="89"/>
                  </a:lnTo>
                  <a:lnTo>
                    <a:pt x="34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1" name="Freeform 27"/>
            <p:cNvSpPr>
              <a:spLocks/>
            </p:cNvSpPr>
            <p:nvPr/>
          </p:nvSpPr>
          <p:spPr bwMode="auto">
            <a:xfrm>
              <a:off x="2397" y="2677"/>
              <a:ext cx="842" cy="416"/>
            </a:xfrm>
            <a:custGeom>
              <a:avLst/>
              <a:gdLst>
                <a:gd name="T0" fmla="*/ 0 w 1683"/>
                <a:gd name="T1" fmla="*/ 802 h 833"/>
                <a:gd name="T2" fmla="*/ 112 w 1683"/>
                <a:gd name="T3" fmla="*/ 703 h 833"/>
                <a:gd name="T4" fmla="*/ 269 w 1683"/>
                <a:gd name="T5" fmla="*/ 477 h 833"/>
                <a:gd name="T6" fmla="*/ 382 w 1683"/>
                <a:gd name="T7" fmla="*/ 291 h 833"/>
                <a:gd name="T8" fmla="*/ 518 w 1683"/>
                <a:gd name="T9" fmla="*/ 209 h 833"/>
                <a:gd name="T10" fmla="*/ 1271 w 1683"/>
                <a:gd name="T11" fmla="*/ 10 h 833"/>
                <a:gd name="T12" fmla="*/ 1172 w 1683"/>
                <a:gd name="T13" fmla="*/ 46 h 833"/>
                <a:gd name="T14" fmla="*/ 1552 w 1683"/>
                <a:gd name="T15" fmla="*/ 152 h 833"/>
                <a:gd name="T16" fmla="*/ 1571 w 1683"/>
                <a:gd name="T17" fmla="*/ 129 h 833"/>
                <a:gd name="T18" fmla="*/ 1577 w 1683"/>
                <a:gd name="T19" fmla="*/ 97 h 833"/>
                <a:gd name="T20" fmla="*/ 1332 w 1683"/>
                <a:gd name="T21" fmla="*/ 0 h 833"/>
                <a:gd name="T22" fmla="*/ 1588 w 1683"/>
                <a:gd name="T23" fmla="*/ 82 h 833"/>
                <a:gd name="T24" fmla="*/ 1683 w 1683"/>
                <a:gd name="T25" fmla="*/ 234 h 833"/>
                <a:gd name="T26" fmla="*/ 1615 w 1683"/>
                <a:gd name="T27" fmla="*/ 152 h 833"/>
                <a:gd name="T28" fmla="*/ 1615 w 1683"/>
                <a:gd name="T29" fmla="*/ 226 h 833"/>
                <a:gd name="T30" fmla="*/ 1642 w 1683"/>
                <a:gd name="T31" fmla="*/ 266 h 833"/>
                <a:gd name="T32" fmla="*/ 1642 w 1683"/>
                <a:gd name="T33" fmla="*/ 291 h 833"/>
                <a:gd name="T34" fmla="*/ 1602 w 1683"/>
                <a:gd name="T35" fmla="*/ 234 h 833"/>
                <a:gd name="T36" fmla="*/ 1309 w 1683"/>
                <a:gd name="T37" fmla="*/ 152 h 833"/>
                <a:gd name="T38" fmla="*/ 1284 w 1683"/>
                <a:gd name="T39" fmla="*/ 194 h 833"/>
                <a:gd name="T40" fmla="*/ 1326 w 1683"/>
                <a:gd name="T41" fmla="*/ 251 h 833"/>
                <a:gd name="T42" fmla="*/ 1450 w 1683"/>
                <a:gd name="T43" fmla="*/ 260 h 833"/>
                <a:gd name="T44" fmla="*/ 1609 w 1683"/>
                <a:gd name="T45" fmla="*/ 340 h 833"/>
                <a:gd name="T46" fmla="*/ 1526 w 1683"/>
                <a:gd name="T47" fmla="*/ 405 h 833"/>
                <a:gd name="T48" fmla="*/ 1414 w 1683"/>
                <a:gd name="T49" fmla="*/ 405 h 833"/>
                <a:gd name="T50" fmla="*/ 1320 w 1683"/>
                <a:gd name="T51" fmla="*/ 331 h 833"/>
                <a:gd name="T52" fmla="*/ 1271 w 1683"/>
                <a:gd name="T53" fmla="*/ 331 h 833"/>
                <a:gd name="T54" fmla="*/ 786 w 1683"/>
                <a:gd name="T55" fmla="*/ 331 h 833"/>
                <a:gd name="T56" fmla="*/ 758 w 1683"/>
                <a:gd name="T57" fmla="*/ 285 h 833"/>
                <a:gd name="T58" fmla="*/ 708 w 1683"/>
                <a:gd name="T59" fmla="*/ 276 h 833"/>
                <a:gd name="T60" fmla="*/ 657 w 1683"/>
                <a:gd name="T61" fmla="*/ 285 h 833"/>
                <a:gd name="T62" fmla="*/ 619 w 1683"/>
                <a:gd name="T63" fmla="*/ 323 h 833"/>
                <a:gd name="T64" fmla="*/ 612 w 1683"/>
                <a:gd name="T65" fmla="*/ 371 h 833"/>
                <a:gd name="T66" fmla="*/ 631 w 1683"/>
                <a:gd name="T67" fmla="*/ 428 h 833"/>
                <a:gd name="T68" fmla="*/ 676 w 1683"/>
                <a:gd name="T69" fmla="*/ 462 h 833"/>
                <a:gd name="T70" fmla="*/ 326 w 1683"/>
                <a:gd name="T71" fmla="*/ 755 h 833"/>
                <a:gd name="T72" fmla="*/ 66 w 1683"/>
                <a:gd name="T73" fmla="*/ 833 h 833"/>
                <a:gd name="T74" fmla="*/ 0 w 1683"/>
                <a:gd name="T75" fmla="*/ 802 h 833"/>
                <a:gd name="T76" fmla="*/ 0 w 1683"/>
                <a:gd name="T77" fmla="*/ 80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3" h="833">
                  <a:moveTo>
                    <a:pt x="0" y="802"/>
                  </a:moveTo>
                  <a:lnTo>
                    <a:pt x="112" y="703"/>
                  </a:lnTo>
                  <a:lnTo>
                    <a:pt x="269" y="477"/>
                  </a:lnTo>
                  <a:lnTo>
                    <a:pt x="382" y="291"/>
                  </a:lnTo>
                  <a:lnTo>
                    <a:pt x="518" y="209"/>
                  </a:lnTo>
                  <a:lnTo>
                    <a:pt x="1271" y="10"/>
                  </a:lnTo>
                  <a:lnTo>
                    <a:pt x="1172" y="46"/>
                  </a:lnTo>
                  <a:lnTo>
                    <a:pt x="1552" y="152"/>
                  </a:lnTo>
                  <a:lnTo>
                    <a:pt x="1571" y="129"/>
                  </a:lnTo>
                  <a:lnTo>
                    <a:pt x="1577" y="97"/>
                  </a:lnTo>
                  <a:lnTo>
                    <a:pt x="1332" y="0"/>
                  </a:lnTo>
                  <a:lnTo>
                    <a:pt x="1588" y="82"/>
                  </a:lnTo>
                  <a:lnTo>
                    <a:pt x="1683" y="234"/>
                  </a:lnTo>
                  <a:lnTo>
                    <a:pt x="1615" y="152"/>
                  </a:lnTo>
                  <a:lnTo>
                    <a:pt x="1615" y="226"/>
                  </a:lnTo>
                  <a:lnTo>
                    <a:pt x="1642" y="266"/>
                  </a:lnTo>
                  <a:lnTo>
                    <a:pt x="1642" y="291"/>
                  </a:lnTo>
                  <a:lnTo>
                    <a:pt x="1602" y="234"/>
                  </a:lnTo>
                  <a:lnTo>
                    <a:pt x="1309" y="152"/>
                  </a:lnTo>
                  <a:lnTo>
                    <a:pt x="1284" y="194"/>
                  </a:lnTo>
                  <a:lnTo>
                    <a:pt x="1326" y="251"/>
                  </a:lnTo>
                  <a:lnTo>
                    <a:pt x="1450" y="260"/>
                  </a:lnTo>
                  <a:lnTo>
                    <a:pt x="1609" y="340"/>
                  </a:lnTo>
                  <a:lnTo>
                    <a:pt x="1526" y="405"/>
                  </a:lnTo>
                  <a:lnTo>
                    <a:pt x="1414" y="405"/>
                  </a:lnTo>
                  <a:lnTo>
                    <a:pt x="1320" y="331"/>
                  </a:lnTo>
                  <a:lnTo>
                    <a:pt x="1271" y="331"/>
                  </a:lnTo>
                  <a:lnTo>
                    <a:pt x="786" y="331"/>
                  </a:lnTo>
                  <a:lnTo>
                    <a:pt x="758" y="285"/>
                  </a:lnTo>
                  <a:lnTo>
                    <a:pt x="708" y="276"/>
                  </a:lnTo>
                  <a:lnTo>
                    <a:pt x="657" y="285"/>
                  </a:lnTo>
                  <a:lnTo>
                    <a:pt x="619" y="323"/>
                  </a:lnTo>
                  <a:lnTo>
                    <a:pt x="612" y="371"/>
                  </a:lnTo>
                  <a:lnTo>
                    <a:pt x="631" y="428"/>
                  </a:lnTo>
                  <a:lnTo>
                    <a:pt x="676" y="462"/>
                  </a:lnTo>
                  <a:lnTo>
                    <a:pt x="326" y="755"/>
                  </a:lnTo>
                  <a:lnTo>
                    <a:pt x="66" y="833"/>
                  </a:lnTo>
                  <a:lnTo>
                    <a:pt x="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2" name="Freeform 28"/>
            <p:cNvSpPr>
              <a:spLocks/>
            </p:cNvSpPr>
            <p:nvPr/>
          </p:nvSpPr>
          <p:spPr bwMode="auto">
            <a:xfrm>
              <a:off x="3375" y="2468"/>
              <a:ext cx="35" cy="38"/>
            </a:xfrm>
            <a:custGeom>
              <a:avLst/>
              <a:gdLst>
                <a:gd name="T0" fmla="*/ 10 w 70"/>
                <a:gd name="T1" fmla="*/ 28 h 76"/>
                <a:gd name="T2" fmla="*/ 51 w 70"/>
                <a:gd name="T3" fmla="*/ 38 h 76"/>
                <a:gd name="T4" fmla="*/ 36 w 70"/>
                <a:gd name="T5" fmla="*/ 76 h 76"/>
                <a:gd name="T6" fmla="*/ 70 w 70"/>
                <a:gd name="T7" fmla="*/ 38 h 76"/>
                <a:gd name="T8" fmla="*/ 65 w 70"/>
                <a:gd name="T9" fmla="*/ 13 h 76"/>
                <a:gd name="T10" fmla="*/ 0 w 70"/>
                <a:gd name="T11" fmla="*/ 0 h 76"/>
                <a:gd name="T12" fmla="*/ 0 w 70"/>
                <a:gd name="T13" fmla="*/ 17 h 76"/>
                <a:gd name="T14" fmla="*/ 10 w 70"/>
                <a:gd name="T15" fmla="*/ 28 h 76"/>
                <a:gd name="T16" fmla="*/ 10 w 70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6">
                  <a:moveTo>
                    <a:pt x="10" y="28"/>
                  </a:moveTo>
                  <a:lnTo>
                    <a:pt x="51" y="38"/>
                  </a:lnTo>
                  <a:lnTo>
                    <a:pt x="36" y="76"/>
                  </a:lnTo>
                  <a:lnTo>
                    <a:pt x="70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3" name="Freeform 29"/>
            <p:cNvSpPr>
              <a:spLocks/>
            </p:cNvSpPr>
            <p:nvPr/>
          </p:nvSpPr>
          <p:spPr bwMode="auto">
            <a:xfrm>
              <a:off x="3393" y="2505"/>
              <a:ext cx="35" cy="37"/>
            </a:xfrm>
            <a:custGeom>
              <a:avLst/>
              <a:gdLst>
                <a:gd name="T0" fmla="*/ 10 w 71"/>
                <a:gd name="T1" fmla="*/ 28 h 74"/>
                <a:gd name="T2" fmla="*/ 53 w 71"/>
                <a:gd name="T3" fmla="*/ 38 h 74"/>
                <a:gd name="T4" fmla="*/ 34 w 71"/>
                <a:gd name="T5" fmla="*/ 74 h 74"/>
                <a:gd name="T6" fmla="*/ 71 w 71"/>
                <a:gd name="T7" fmla="*/ 38 h 74"/>
                <a:gd name="T8" fmla="*/ 65 w 71"/>
                <a:gd name="T9" fmla="*/ 13 h 74"/>
                <a:gd name="T10" fmla="*/ 0 w 71"/>
                <a:gd name="T11" fmla="*/ 0 h 74"/>
                <a:gd name="T12" fmla="*/ 0 w 71"/>
                <a:gd name="T13" fmla="*/ 19 h 74"/>
                <a:gd name="T14" fmla="*/ 10 w 71"/>
                <a:gd name="T15" fmla="*/ 28 h 74"/>
                <a:gd name="T16" fmla="*/ 10 w 71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4">
                  <a:moveTo>
                    <a:pt x="10" y="28"/>
                  </a:moveTo>
                  <a:lnTo>
                    <a:pt x="53" y="38"/>
                  </a:lnTo>
                  <a:lnTo>
                    <a:pt x="34" y="74"/>
                  </a:lnTo>
                  <a:lnTo>
                    <a:pt x="71" y="38"/>
                  </a:lnTo>
                  <a:lnTo>
                    <a:pt x="65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4" name="Freeform 30"/>
            <p:cNvSpPr>
              <a:spLocks/>
            </p:cNvSpPr>
            <p:nvPr/>
          </p:nvSpPr>
          <p:spPr bwMode="auto">
            <a:xfrm>
              <a:off x="3410" y="2542"/>
              <a:ext cx="36" cy="38"/>
            </a:xfrm>
            <a:custGeom>
              <a:avLst/>
              <a:gdLst>
                <a:gd name="T0" fmla="*/ 12 w 73"/>
                <a:gd name="T1" fmla="*/ 30 h 76"/>
                <a:gd name="T2" fmla="*/ 54 w 73"/>
                <a:gd name="T3" fmla="*/ 40 h 76"/>
                <a:gd name="T4" fmla="*/ 39 w 73"/>
                <a:gd name="T5" fmla="*/ 76 h 76"/>
                <a:gd name="T6" fmla="*/ 73 w 73"/>
                <a:gd name="T7" fmla="*/ 38 h 76"/>
                <a:gd name="T8" fmla="*/ 67 w 73"/>
                <a:gd name="T9" fmla="*/ 13 h 76"/>
                <a:gd name="T10" fmla="*/ 0 w 73"/>
                <a:gd name="T11" fmla="*/ 0 h 76"/>
                <a:gd name="T12" fmla="*/ 4 w 73"/>
                <a:gd name="T13" fmla="*/ 19 h 76"/>
                <a:gd name="T14" fmla="*/ 12 w 73"/>
                <a:gd name="T15" fmla="*/ 30 h 76"/>
                <a:gd name="T16" fmla="*/ 12 w 73"/>
                <a:gd name="T17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6">
                  <a:moveTo>
                    <a:pt x="12" y="30"/>
                  </a:moveTo>
                  <a:lnTo>
                    <a:pt x="54" y="40"/>
                  </a:lnTo>
                  <a:lnTo>
                    <a:pt x="39" y="76"/>
                  </a:lnTo>
                  <a:lnTo>
                    <a:pt x="73" y="38"/>
                  </a:lnTo>
                  <a:lnTo>
                    <a:pt x="67" y="13"/>
                  </a:lnTo>
                  <a:lnTo>
                    <a:pt x="0" y="0"/>
                  </a:lnTo>
                  <a:lnTo>
                    <a:pt x="4" y="19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5" name="Freeform 31"/>
            <p:cNvSpPr>
              <a:spLocks/>
            </p:cNvSpPr>
            <p:nvPr/>
          </p:nvSpPr>
          <p:spPr bwMode="auto">
            <a:xfrm>
              <a:off x="3430" y="2580"/>
              <a:ext cx="36" cy="37"/>
            </a:xfrm>
            <a:custGeom>
              <a:avLst/>
              <a:gdLst>
                <a:gd name="T0" fmla="*/ 12 w 73"/>
                <a:gd name="T1" fmla="*/ 27 h 74"/>
                <a:gd name="T2" fmla="*/ 52 w 73"/>
                <a:gd name="T3" fmla="*/ 36 h 74"/>
                <a:gd name="T4" fmla="*/ 37 w 73"/>
                <a:gd name="T5" fmla="*/ 74 h 74"/>
                <a:gd name="T6" fmla="*/ 73 w 73"/>
                <a:gd name="T7" fmla="*/ 36 h 74"/>
                <a:gd name="T8" fmla="*/ 69 w 73"/>
                <a:gd name="T9" fmla="*/ 13 h 74"/>
                <a:gd name="T10" fmla="*/ 0 w 73"/>
                <a:gd name="T11" fmla="*/ 0 h 74"/>
                <a:gd name="T12" fmla="*/ 0 w 73"/>
                <a:gd name="T13" fmla="*/ 17 h 74"/>
                <a:gd name="T14" fmla="*/ 12 w 73"/>
                <a:gd name="T15" fmla="*/ 27 h 74"/>
                <a:gd name="T16" fmla="*/ 12 w 73"/>
                <a:gd name="T17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4">
                  <a:moveTo>
                    <a:pt x="12" y="27"/>
                  </a:moveTo>
                  <a:lnTo>
                    <a:pt x="52" y="36"/>
                  </a:lnTo>
                  <a:lnTo>
                    <a:pt x="37" y="74"/>
                  </a:lnTo>
                  <a:lnTo>
                    <a:pt x="73" y="36"/>
                  </a:lnTo>
                  <a:lnTo>
                    <a:pt x="69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6" name="Freeform 32"/>
            <p:cNvSpPr>
              <a:spLocks/>
            </p:cNvSpPr>
            <p:nvPr/>
          </p:nvSpPr>
          <p:spPr bwMode="auto">
            <a:xfrm>
              <a:off x="3448" y="2617"/>
              <a:ext cx="36" cy="37"/>
            </a:xfrm>
            <a:custGeom>
              <a:avLst/>
              <a:gdLst>
                <a:gd name="T0" fmla="*/ 11 w 72"/>
                <a:gd name="T1" fmla="*/ 29 h 74"/>
                <a:gd name="T2" fmla="*/ 55 w 72"/>
                <a:gd name="T3" fmla="*/ 40 h 74"/>
                <a:gd name="T4" fmla="*/ 38 w 72"/>
                <a:gd name="T5" fmla="*/ 74 h 74"/>
                <a:gd name="T6" fmla="*/ 72 w 72"/>
                <a:gd name="T7" fmla="*/ 38 h 74"/>
                <a:gd name="T8" fmla="*/ 66 w 72"/>
                <a:gd name="T9" fmla="*/ 14 h 74"/>
                <a:gd name="T10" fmla="*/ 0 w 72"/>
                <a:gd name="T11" fmla="*/ 0 h 74"/>
                <a:gd name="T12" fmla="*/ 0 w 72"/>
                <a:gd name="T13" fmla="*/ 17 h 74"/>
                <a:gd name="T14" fmla="*/ 11 w 72"/>
                <a:gd name="T15" fmla="*/ 29 h 74"/>
                <a:gd name="T16" fmla="*/ 11 w 72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9"/>
                  </a:moveTo>
                  <a:lnTo>
                    <a:pt x="55" y="40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6" y="14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7" name="Freeform 33"/>
            <p:cNvSpPr>
              <a:spLocks/>
            </p:cNvSpPr>
            <p:nvPr/>
          </p:nvSpPr>
          <p:spPr bwMode="auto">
            <a:xfrm>
              <a:off x="3467" y="2654"/>
              <a:ext cx="37" cy="38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36 w 74"/>
                <a:gd name="T5" fmla="*/ 76 h 76"/>
                <a:gd name="T6" fmla="*/ 74 w 74"/>
                <a:gd name="T7" fmla="*/ 38 h 76"/>
                <a:gd name="T8" fmla="*/ 64 w 74"/>
                <a:gd name="T9" fmla="*/ 16 h 76"/>
                <a:gd name="T10" fmla="*/ 0 w 74"/>
                <a:gd name="T11" fmla="*/ 0 h 76"/>
                <a:gd name="T12" fmla="*/ 0 w 74"/>
                <a:gd name="T13" fmla="*/ 17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36" y="76"/>
                  </a:lnTo>
                  <a:lnTo>
                    <a:pt x="74" y="38"/>
                  </a:lnTo>
                  <a:lnTo>
                    <a:pt x="64" y="16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8" name="Freeform 34"/>
            <p:cNvSpPr>
              <a:spLocks/>
            </p:cNvSpPr>
            <p:nvPr/>
          </p:nvSpPr>
          <p:spPr bwMode="auto">
            <a:xfrm>
              <a:off x="3485" y="2692"/>
              <a:ext cx="37" cy="37"/>
            </a:xfrm>
            <a:custGeom>
              <a:avLst/>
              <a:gdLst>
                <a:gd name="T0" fmla="*/ 13 w 74"/>
                <a:gd name="T1" fmla="*/ 31 h 75"/>
                <a:gd name="T2" fmla="*/ 55 w 74"/>
                <a:gd name="T3" fmla="*/ 38 h 75"/>
                <a:gd name="T4" fmla="*/ 40 w 74"/>
                <a:gd name="T5" fmla="*/ 75 h 75"/>
                <a:gd name="T6" fmla="*/ 74 w 74"/>
                <a:gd name="T7" fmla="*/ 37 h 75"/>
                <a:gd name="T8" fmla="*/ 66 w 74"/>
                <a:gd name="T9" fmla="*/ 14 h 75"/>
                <a:gd name="T10" fmla="*/ 0 w 74"/>
                <a:gd name="T11" fmla="*/ 0 h 75"/>
                <a:gd name="T12" fmla="*/ 3 w 74"/>
                <a:gd name="T13" fmla="*/ 16 h 75"/>
                <a:gd name="T14" fmla="*/ 13 w 74"/>
                <a:gd name="T15" fmla="*/ 31 h 75"/>
                <a:gd name="T16" fmla="*/ 13 w 74"/>
                <a:gd name="T17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13" y="31"/>
                  </a:moveTo>
                  <a:lnTo>
                    <a:pt x="55" y="38"/>
                  </a:lnTo>
                  <a:lnTo>
                    <a:pt x="40" y="75"/>
                  </a:lnTo>
                  <a:lnTo>
                    <a:pt x="74" y="37"/>
                  </a:lnTo>
                  <a:lnTo>
                    <a:pt x="66" y="14"/>
                  </a:lnTo>
                  <a:lnTo>
                    <a:pt x="0" y="0"/>
                  </a:lnTo>
                  <a:lnTo>
                    <a:pt x="3" y="16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39" name="Freeform 35"/>
            <p:cNvSpPr>
              <a:spLocks/>
            </p:cNvSpPr>
            <p:nvPr/>
          </p:nvSpPr>
          <p:spPr bwMode="auto">
            <a:xfrm>
              <a:off x="3505" y="2729"/>
              <a:ext cx="36" cy="38"/>
            </a:xfrm>
            <a:custGeom>
              <a:avLst/>
              <a:gdLst>
                <a:gd name="T0" fmla="*/ 9 w 72"/>
                <a:gd name="T1" fmla="*/ 28 h 76"/>
                <a:gd name="T2" fmla="*/ 51 w 72"/>
                <a:gd name="T3" fmla="*/ 38 h 76"/>
                <a:gd name="T4" fmla="*/ 36 w 72"/>
                <a:gd name="T5" fmla="*/ 76 h 76"/>
                <a:gd name="T6" fmla="*/ 72 w 72"/>
                <a:gd name="T7" fmla="*/ 38 h 76"/>
                <a:gd name="T8" fmla="*/ 64 w 72"/>
                <a:gd name="T9" fmla="*/ 15 h 76"/>
                <a:gd name="T10" fmla="*/ 0 w 72"/>
                <a:gd name="T11" fmla="*/ 0 h 76"/>
                <a:gd name="T12" fmla="*/ 0 w 72"/>
                <a:gd name="T13" fmla="*/ 17 h 76"/>
                <a:gd name="T14" fmla="*/ 9 w 72"/>
                <a:gd name="T15" fmla="*/ 28 h 76"/>
                <a:gd name="T16" fmla="*/ 9 w 72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9" y="28"/>
                  </a:moveTo>
                  <a:lnTo>
                    <a:pt x="51" y="38"/>
                  </a:lnTo>
                  <a:lnTo>
                    <a:pt x="36" y="76"/>
                  </a:lnTo>
                  <a:lnTo>
                    <a:pt x="72" y="38"/>
                  </a:lnTo>
                  <a:lnTo>
                    <a:pt x="64" y="15"/>
                  </a:lnTo>
                  <a:lnTo>
                    <a:pt x="0" y="0"/>
                  </a:lnTo>
                  <a:lnTo>
                    <a:pt x="0" y="17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0" name="Freeform 36"/>
            <p:cNvSpPr>
              <a:spLocks/>
            </p:cNvSpPr>
            <p:nvPr/>
          </p:nvSpPr>
          <p:spPr bwMode="auto">
            <a:xfrm>
              <a:off x="3523" y="2767"/>
              <a:ext cx="36" cy="36"/>
            </a:xfrm>
            <a:custGeom>
              <a:avLst/>
              <a:gdLst>
                <a:gd name="T0" fmla="*/ 11 w 72"/>
                <a:gd name="T1" fmla="*/ 28 h 72"/>
                <a:gd name="T2" fmla="*/ 55 w 72"/>
                <a:gd name="T3" fmla="*/ 38 h 72"/>
                <a:gd name="T4" fmla="*/ 38 w 72"/>
                <a:gd name="T5" fmla="*/ 72 h 72"/>
                <a:gd name="T6" fmla="*/ 72 w 72"/>
                <a:gd name="T7" fmla="*/ 36 h 72"/>
                <a:gd name="T8" fmla="*/ 68 w 72"/>
                <a:gd name="T9" fmla="*/ 11 h 72"/>
                <a:gd name="T10" fmla="*/ 0 w 72"/>
                <a:gd name="T11" fmla="*/ 0 h 72"/>
                <a:gd name="T12" fmla="*/ 0 w 72"/>
                <a:gd name="T13" fmla="*/ 15 h 72"/>
                <a:gd name="T14" fmla="*/ 11 w 72"/>
                <a:gd name="T15" fmla="*/ 28 h 72"/>
                <a:gd name="T16" fmla="*/ 11 w 72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>
                  <a:moveTo>
                    <a:pt x="11" y="28"/>
                  </a:moveTo>
                  <a:lnTo>
                    <a:pt x="55" y="38"/>
                  </a:lnTo>
                  <a:lnTo>
                    <a:pt x="38" y="72"/>
                  </a:lnTo>
                  <a:lnTo>
                    <a:pt x="72" y="36"/>
                  </a:lnTo>
                  <a:lnTo>
                    <a:pt x="68" y="1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1" name="Freeform 37"/>
            <p:cNvSpPr>
              <a:spLocks/>
            </p:cNvSpPr>
            <p:nvPr/>
          </p:nvSpPr>
          <p:spPr bwMode="auto">
            <a:xfrm>
              <a:off x="3542" y="2803"/>
              <a:ext cx="36" cy="38"/>
            </a:xfrm>
            <a:custGeom>
              <a:avLst/>
              <a:gdLst>
                <a:gd name="T0" fmla="*/ 13 w 72"/>
                <a:gd name="T1" fmla="*/ 32 h 76"/>
                <a:gd name="T2" fmla="*/ 51 w 72"/>
                <a:gd name="T3" fmla="*/ 40 h 76"/>
                <a:gd name="T4" fmla="*/ 40 w 72"/>
                <a:gd name="T5" fmla="*/ 76 h 76"/>
                <a:gd name="T6" fmla="*/ 72 w 72"/>
                <a:gd name="T7" fmla="*/ 38 h 76"/>
                <a:gd name="T8" fmla="*/ 64 w 72"/>
                <a:gd name="T9" fmla="*/ 15 h 76"/>
                <a:gd name="T10" fmla="*/ 0 w 72"/>
                <a:gd name="T11" fmla="*/ 0 h 76"/>
                <a:gd name="T12" fmla="*/ 0 w 72"/>
                <a:gd name="T13" fmla="*/ 19 h 76"/>
                <a:gd name="T14" fmla="*/ 13 w 72"/>
                <a:gd name="T15" fmla="*/ 32 h 76"/>
                <a:gd name="T16" fmla="*/ 13 w 72"/>
                <a:gd name="T17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3" y="32"/>
                  </a:moveTo>
                  <a:lnTo>
                    <a:pt x="51" y="40"/>
                  </a:lnTo>
                  <a:lnTo>
                    <a:pt x="40" y="76"/>
                  </a:lnTo>
                  <a:lnTo>
                    <a:pt x="72" y="38"/>
                  </a:lnTo>
                  <a:lnTo>
                    <a:pt x="64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3" y="32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2" name="Freeform 38"/>
            <p:cNvSpPr>
              <a:spLocks/>
            </p:cNvSpPr>
            <p:nvPr/>
          </p:nvSpPr>
          <p:spPr bwMode="auto">
            <a:xfrm>
              <a:off x="3562" y="2841"/>
              <a:ext cx="35" cy="38"/>
            </a:xfrm>
            <a:custGeom>
              <a:avLst/>
              <a:gdLst>
                <a:gd name="T0" fmla="*/ 9 w 70"/>
                <a:gd name="T1" fmla="*/ 28 h 76"/>
                <a:gd name="T2" fmla="*/ 51 w 70"/>
                <a:gd name="T3" fmla="*/ 40 h 76"/>
                <a:gd name="T4" fmla="*/ 34 w 70"/>
                <a:gd name="T5" fmla="*/ 76 h 76"/>
                <a:gd name="T6" fmla="*/ 70 w 70"/>
                <a:gd name="T7" fmla="*/ 38 h 76"/>
                <a:gd name="T8" fmla="*/ 64 w 70"/>
                <a:gd name="T9" fmla="*/ 13 h 76"/>
                <a:gd name="T10" fmla="*/ 0 w 70"/>
                <a:gd name="T11" fmla="*/ 0 h 76"/>
                <a:gd name="T12" fmla="*/ 0 w 70"/>
                <a:gd name="T13" fmla="*/ 17 h 76"/>
                <a:gd name="T14" fmla="*/ 9 w 70"/>
                <a:gd name="T15" fmla="*/ 28 h 76"/>
                <a:gd name="T16" fmla="*/ 9 w 70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6">
                  <a:moveTo>
                    <a:pt x="9" y="28"/>
                  </a:moveTo>
                  <a:lnTo>
                    <a:pt x="51" y="40"/>
                  </a:lnTo>
                  <a:lnTo>
                    <a:pt x="34" y="76"/>
                  </a:lnTo>
                  <a:lnTo>
                    <a:pt x="70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3" name="Freeform 39"/>
            <p:cNvSpPr>
              <a:spLocks/>
            </p:cNvSpPr>
            <p:nvPr/>
          </p:nvSpPr>
          <p:spPr bwMode="auto">
            <a:xfrm>
              <a:off x="3579" y="2879"/>
              <a:ext cx="36" cy="37"/>
            </a:xfrm>
            <a:custGeom>
              <a:avLst/>
              <a:gdLst>
                <a:gd name="T0" fmla="*/ 13 w 72"/>
                <a:gd name="T1" fmla="*/ 28 h 72"/>
                <a:gd name="T2" fmla="*/ 53 w 72"/>
                <a:gd name="T3" fmla="*/ 38 h 72"/>
                <a:gd name="T4" fmla="*/ 36 w 72"/>
                <a:gd name="T5" fmla="*/ 72 h 72"/>
                <a:gd name="T6" fmla="*/ 72 w 72"/>
                <a:gd name="T7" fmla="*/ 38 h 72"/>
                <a:gd name="T8" fmla="*/ 68 w 72"/>
                <a:gd name="T9" fmla="*/ 11 h 72"/>
                <a:gd name="T10" fmla="*/ 0 w 72"/>
                <a:gd name="T11" fmla="*/ 0 h 72"/>
                <a:gd name="T12" fmla="*/ 4 w 72"/>
                <a:gd name="T13" fmla="*/ 19 h 72"/>
                <a:gd name="T14" fmla="*/ 13 w 72"/>
                <a:gd name="T15" fmla="*/ 28 h 72"/>
                <a:gd name="T16" fmla="*/ 13 w 72"/>
                <a:gd name="T17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>
                  <a:moveTo>
                    <a:pt x="13" y="28"/>
                  </a:moveTo>
                  <a:lnTo>
                    <a:pt x="53" y="38"/>
                  </a:lnTo>
                  <a:lnTo>
                    <a:pt x="36" y="72"/>
                  </a:lnTo>
                  <a:lnTo>
                    <a:pt x="72" y="38"/>
                  </a:lnTo>
                  <a:lnTo>
                    <a:pt x="68" y="11"/>
                  </a:lnTo>
                  <a:lnTo>
                    <a:pt x="0" y="0"/>
                  </a:lnTo>
                  <a:lnTo>
                    <a:pt x="4" y="19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4" name="Freeform 40"/>
            <p:cNvSpPr>
              <a:spLocks/>
            </p:cNvSpPr>
            <p:nvPr/>
          </p:nvSpPr>
          <p:spPr bwMode="auto">
            <a:xfrm>
              <a:off x="3597" y="2916"/>
              <a:ext cx="37" cy="38"/>
            </a:xfrm>
            <a:custGeom>
              <a:avLst/>
              <a:gdLst>
                <a:gd name="T0" fmla="*/ 13 w 74"/>
                <a:gd name="T1" fmla="*/ 31 h 76"/>
                <a:gd name="T2" fmla="*/ 55 w 74"/>
                <a:gd name="T3" fmla="*/ 40 h 76"/>
                <a:gd name="T4" fmla="*/ 40 w 74"/>
                <a:gd name="T5" fmla="*/ 76 h 76"/>
                <a:gd name="T6" fmla="*/ 74 w 74"/>
                <a:gd name="T7" fmla="*/ 38 h 76"/>
                <a:gd name="T8" fmla="*/ 68 w 74"/>
                <a:gd name="T9" fmla="*/ 15 h 76"/>
                <a:gd name="T10" fmla="*/ 0 w 74"/>
                <a:gd name="T11" fmla="*/ 0 h 76"/>
                <a:gd name="T12" fmla="*/ 0 w 74"/>
                <a:gd name="T13" fmla="*/ 19 h 76"/>
                <a:gd name="T14" fmla="*/ 13 w 74"/>
                <a:gd name="T15" fmla="*/ 31 h 76"/>
                <a:gd name="T16" fmla="*/ 13 w 74"/>
                <a:gd name="T17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6">
                  <a:moveTo>
                    <a:pt x="13" y="31"/>
                  </a:moveTo>
                  <a:lnTo>
                    <a:pt x="55" y="40"/>
                  </a:lnTo>
                  <a:lnTo>
                    <a:pt x="40" y="76"/>
                  </a:lnTo>
                  <a:lnTo>
                    <a:pt x="74" y="38"/>
                  </a:lnTo>
                  <a:lnTo>
                    <a:pt x="68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5" name="Freeform 41"/>
            <p:cNvSpPr>
              <a:spLocks/>
            </p:cNvSpPr>
            <p:nvPr/>
          </p:nvSpPr>
          <p:spPr bwMode="auto">
            <a:xfrm>
              <a:off x="3617" y="2954"/>
              <a:ext cx="36" cy="37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38 h 74"/>
                <a:gd name="T4" fmla="*/ 38 w 72"/>
                <a:gd name="T5" fmla="*/ 74 h 74"/>
                <a:gd name="T6" fmla="*/ 72 w 72"/>
                <a:gd name="T7" fmla="*/ 38 h 74"/>
                <a:gd name="T8" fmla="*/ 64 w 72"/>
                <a:gd name="T9" fmla="*/ 13 h 74"/>
                <a:gd name="T10" fmla="*/ 0 w 72"/>
                <a:gd name="T11" fmla="*/ 0 h 74"/>
                <a:gd name="T12" fmla="*/ 4 w 72"/>
                <a:gd name="T13" fmla="*/ 17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38"/>
                  </a:lnTo>
                  <a:lnTo>
                    <a:pt x="38" y="74"/>
                  </a:lnTo>
                  <a:lnTo>
                    <a:pt x="72" y="38"/>
                  </a:lnTo>
                  <a:lnTo>
                    <a:pt x="64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6" name="Freeform 42"/>
            <p:cNvSpPr>
              <a:spLocks/>
            </p:cNvSpPr>
            <p:nvPr/>
          </p:nvSpPr>
          <p:spPr bwMode="auto">
            <a:xfrm>
              <a:off x="3636" y="2991"/>
              <a:ext cx="36" cy="38"/>
            </a:xfrm>
            <a:custGeom>
              <a:avLst/>
              <a:gdLst>
                <a:gd name="T0" fmla="*/ 11 w 72"/>
                <a:gd name="T1" fmla="*/ 29 h 76"/>
                <a:gd name="T2" fmla="*/ 53 w 72"/>
                <a:gd name="T3" fmla="*/ 40 h 76"/>
                <a:gd name="T4" fmla="*/ 38 w 72"/>
                <a:gd name="T5" fmla="*/ 76 h 76"/>
                <a:gd name="T6" fmla="*/ 72 w 72"/>
                <a:gd name="T7" fmla="*/ 38 h 76"/>
                <a:gd name="T8" fmla="*/ 66 w 72"/>
                <a:gd name="T9" fmla="*/ 14 h 76"/>
                <a:gd name="T10" fmla="*/ 0 w 72"/>
                <a:gd name="T11" fmla="*/ 0 h 76"/>
                <a:gd name="T12" fmla="*/ 0 w 72"/>
                <a:gd name="T13" fmla="*/ 21 h 76"/>
                <a:gd name="T14" fmla="*/ 11 w 72"/>
                <a:gd name="T15" fmla="*/ 29 h 76"/>
                <a:gd name="T16" fmla="*/ 11 w 72"/>
                <a:gd name="T17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1" y="29"/>
                  </a:moveTo>
                  <a:lnTo>
                    <a:pt x="53" y="40"/>
                  </a:lnTo>
                  <a:lnTo>
                    <a:pt x="38" y="76"/>
                  </a:lnTo>
                  <a:lnTo>
                    <a:pt x="72" y="38"/>
                  </a:lnTo>
                  <a:lnTo>
                    <a:pt x="66" y="1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7" name="Freeform 43"/>
            <p:cNvSpPr>
              <a:spLocks/>
            </p:cNvSpPr>
            <p:nvPr/>
          </p:nvSpPr>
          <p:spPr bwMode="auto">
            <a:xfrm>
              <a:off x="3655" y="3029"/>
              <a:ext cx="36" cy="37"/>
            </a:xfrm>
            <a:custGeom>
              <a:avLst/>
              <a:gdLst>
                <a:gd name="T0" fmla="*/ 11 w 72"/>
                <a:gd name="T1" fmla="*/ 31 h 74"/>
                <a:gd name="T2" fmla="*/ 51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4 w 72"/>
                <a:gd name="T9" fmla="*/ 14 h 74"/>
                <a:gd name="T10" fmla="*/ 0 w 72"/>
                <a:gd name="T11" fmla="*/ 0 h 74"/>
                <a:gd name="T12" fmla="*/ 0 w 72"/>
                <a:gd name="T13" fmla="*/ 16 h 74"/>
                <a:gd name="T14" fmla="*/ 11 w 72"/>
                <a:gd name="T15" fmla="*/ 31 h 74"/>
                <a:gd name="T16" fmla="*/ 11 w 72"/>
                <a:gd name="T1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31"/>
                  </a:moveTo>
                  <a:lnTo>
                    <a:pt x="51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4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8" name="Freeform 44"/>
            <p:cNvSpPr>
              <a:spLocks/>
            </p:cNvSpPr>
            <p:nvPr/>
          </p:nvSpPr>
          <p:spPr bwMode="auto">
            <a:xfrm>
              <a:off x="3673" y="3066"/>
              <a:ext cx="36" cy="37"/>
            </a:xfrm>
            <a:custGeom>
              <a:avLst/>
              <a:gdLst>
                <a:gd name="T0" fmla="*/ 11 w 72"/>
                <a:gd name="T1" fmla="*/ 29 h 75"/>
                <a:gd name="T2" fmla="*/ 53 w 72"/>
                <a:gd name="T3" fmla="*/ 38 h 75"/>
                <a:gd name="T4" fmla="*/ 36 w 72"/>
                <a:gd name="T5" fmla="*/ 75 h 75"/>
                <a:gd name="T6" fmla="*/ 72 w 72"/>
                <a:gd name="T7" fmla="*/ 38 h 75"/>
                <a:gd name="T8" fmla="*/ 68 w 72"/>
                <a:gd name="T9" fmla="*/ 14 h 75"/>
                <a:gd name="T10" fmla="*/ 0 w 72"/>
                <a:gd name="T11" fmla="*/ 0 h 75"/>
                <a:gd name="T12" fmla="*/ 0 w 72"/>
                <a:gd name="T13" fmla="*/ 19 h 75"/>
                <a:gd name="T14" fmla="*/ 11 w 72"/>
                <a:gd name="T15" fmla="*/ 29 h 75"/>
                <a:gd name="T16" fmla="*/ 11 w 72"/>
                <a:gd name="T1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11" y="29"/>
                  </a:moveTo>
                  <a:lnTo>
                    <a:pt x="53" y="38"/>
                  </a:lnTo>
                  <a:lnTo>
                    <a:pt x="36" y="75"/>
                  </a:lnTo>
                  <a:lnTo>
                    <a:pt x="72" y="38"/>
                  </a:lnTo>
                  <a:lnTo>
                    <a:pt x="68" y="14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49" name="Freeform 45"/>
            <p:cNvSpPr>
              <a:spLocks/>
            </p:cNvSpPr>
            <p:nvPr/>
          </p:nvSpPr>
          <p:spPr bwMode="auto">
            <a:xfrm>
              <a:off x="3691" y="3103"/>
              <a:ext cx="38" cy="38"/>
            </a:xfrm>
            <a:custGeom>
              <a:avLst/>
              <a:gdLst>
                <a:gd name="T0" fmla="*/ 11 w 76"/>
                <a:gd name="T1" fmla="*/ 28 h 76"/>
                <a:gd name="T2" fmla="*/ 55 w 76"/>
                <a:gd name="T3" fmla="*/ 39 h 76"/>
                <a:gd name="T4" fmla="*/ 38 w 76"/>
                <a:gd name="T5" fmla="*/ 76 h 76"/>
                <a:gd name="T6" fmla="*/ 76 w 76"/>
                <a:gd name="T7" fmla="*/ 38 h 76"/>
                <a:gd name="T8" fmla="*/ 67 w 76"/>
                <a:gd name="T9" fmla="*/ 15 h 76"/>
                <a:gd name="T10" fmla="*/ 0 w 76"/>
                <a:gd name="T11" fmla="*/ 0 h 76"/>
                <a:gd name="T12" fmla="*/ 2 w 76"/>
                <a:gd name="T13" fmla="*/ 17 h 76"/>
                <a:gd name="T14" fmla="*/ 11 w 76"/>
                <a:gd name="T15" fmla="*/ 28 h 76"/>
                <a:gd name="T16" fmla="*/ 11 w 76"/>
                <a:gd name="T1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11" y="28"/>
                  </a:moveTo>
                  <a:lnTo>
                    <a:pt x="55" y="39"/>
                  </a:lnTo>
                  <a:lnTo>
                    <a:pt x="38" y="76"/>
                  </a:lnTo>
                  <a:lnTo>
                    <a:pt x="76" y="38"/>
                  </a:lnTo>
                  <a:lnTo>
                    <a:pt x="67" y="15"/>
                  </a:lnTo>
                  <a:lnTo>
                    <a:pt x="0" y="0"/>
                  </a:lnTo>
                  <a:lnTo>
                    <a:pt x="2" y="17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0" name="Freeform 46"/>
            <p:cNvSpPr>
              <a:spLocks/>
            </p:cNvSpPr>
            <p:nvPr/>
          </p:nvSpPr>
          <p:spPr bwMode="auto">
            <a:xfrm>
              <a:off x="3711" y="3141"/>
              <a:ext cx="36" cy="37"/>
            </a:xfrm>
            <a:custGeom>
              <a:avLst/>
              <a:gdLst>
                <a:gd name="T0" fmla="*/ 9 w 72"/>
                <a:gd name="T1" fmla="*/ 28 h 74"/>
                <a:gd name="T2" fmla="*/ 53 w 72"/>
                <a:gd name="T3" fmla="*/ 36 h 74"/>
                <a:gd name="T4" fmla="*/ 38 w 72"/>
                <a:gd name="T5" fmla="*/ 74 h 74"/>
                <a:gd name="T6" fmla="*/ 72 w 72"/>
                <a:gd name="T7" fmla="*/ 36 h 74"/>
                <a:gd name="T8" fmla="*/ 66 w 72"/>
                <a:gd name="T9" fmla="*/ 13 h 74"/>
                <a:gd name="T10" fmla="*/ 0 w 72"/>
                <a:gd name="T11" fmla="*/ 0 h 74"/>
                <a:gd name="T12" fmla="*/ 0 w 72"/>
                <a:gd name="T13" fmla="*/ 19 h 74"/>
                <a:gd name="T14" fmla="*/ 9 w 72"/>
                <a:gd name="T15" fmla="*/ 28 h 74"/>
                <a:gd name="T16" fmla="*/ 9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9" y="28"/>
                  </a:moveTo>
                  <a:lnTo>
                    <a:pt x="53" y="36"/>
                  </a:lnTo>
                  <a:lnTo>
                    <a:pt x="38" y="74"/>
                  </a:lnTo>
                  <a:lnTo>
                    <a:pt x="72" y="36"/>
                  </a:lnTo>
                  <a:lnTo>
                    <a:pt x="66" y="13"/>
                  </a:lnTo>
                  <a:lnTo>
                    <a:pt x="0" y="0"/>
                  </a:lnTo>
                  <a:lnTo>
                    <a:pt x="0" y="1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1" name="Freeform 47"/>
            <p:cNvSpPr>
              <a:spLocks/>
            </p:cNvSpPr>
            <p:nvPr/>
          </p:nvSpPr>
          <p:spPr bwMode="auto">
            <a:xfrm>
              <a:off x="3730" y="3178"/>
              <a:ext cx="36" cy="37"/>
            </a:xfrm>
            <a:custGeom>
              <a:avLst/>
              <a:gdLst>
                <a:gd name="T0" fmla="*/ 11 w 72"/>
                <a:gd name="T1" fmla="*/ 28 h 74"/>
                <a:gd name="T2" fmla="*/ 53 w 72"/>
                <a:gd name="T3" fmla="*/ 40 h 74"/>
                <a:gd name="T4" fmla="*/ 36 w 72"/>
                <a:gd name="T5" fmla="*/ 74 h 74"/>
                <a:gd name="T6" fmla="*/ 72 w 72"/>
                <a:gd name="T7" fmla="*/ 38 h 74"/>
                <a:gd name="T8" fmla="*/ 65 w 72"/>
                <a:gd name="T9" fmla="*/ 15 h 74"/>
                <a:gd name="T10" fmla="*/ 0 w 72"/>
                <a:gd name="T11" fmla="*/ 0 h 74"/>
                <a:gd name="T12" fmla="*/ 0 w 72"/>
                <a:gd name="T13" fmla="*/ 19 h 74"/>
                <a:gd name="T14" fmla="*/ 11 w 72"/>
                <a:gd name="T15" fmla="*/ 28 h 74"/>
                <a:gd name="T16" fmla="*/ 11 w 72"/>
                <a:gd name="T17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11" y="28"/>
                  </a:moveTo>
                  <a:lnTo>
                    <a:pt x="53" y="40"/>
                  </a:lnTo>
                  <a:lnTo>
                    <a:pt x="36" y="74"/>
                  </a:lnTo>
                  <a:lnTo>
                    <a:pt x="72" y="38"/>
                  </a:lnTo>
                  <a:lnTo>
                    <a:pt x="65" y="1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2" name="Freeform 48"/>
            <p:cNvSpPr>
              <a:spLocks/>
            </p:cNvSpPr>
            <p:nvPr/>
          </p:nvSpPr>
          <p:spPr bwMode="auto">
            <a:xfrm>
              <a:off x="3436" y="2661"/>
              <a:ext cx="75" cy="161"/>
            </a:xfrm>
            <a:custGeom>
              <a:avLst/>
              <a:gdLst>
                <a:gd name="T0" fmla="*/ 57 w 150"/>
                <a:gd name="T1" fmla="*/ 0 h 323"/>
                <a:gd name="T2" fmla="*/ 28 w 150"/>
                <a:gd name="T3" fmla="*/ 114 h 323"/>
                <a:gd name="T4" fmla="*/ 0 w 150"/>
                <a:gd name="T5" fmla="*/ 167 h 323"/>
                <a:gd name="T6" fmla="*/ 74 w 150"/>
                <a:gd name="T7" fmla="*/ 106 h 323"/>
                <a:gd name="T8" fmla="*/ 121 w 150"/>
                <a:gd name="T9" fmla="*/ 192 h 323"/>
                <a:gd name="T10" fmla="*/ 93 w 150"/>
                <a:gd name="T11" fmla="*/ 323 h 323"/>
                <a:gd name="T12" fmla="*/ 150 w 150"/>
                <a:gd name="T13" fmla="*/ 161 h 323"/>
                <a:gd name="T14" fmla="*/ 102 w 150"/>
                <a:gd name="T15" fmla="*/ 57 h 323"/>
                <a:gd name="T16" fmla="*/ 102 w 150"/>
                <a:gd name="T17" fmla="*/ 7 h 323"/>
                <a:gd name="T18" fmla="*/ 57 w 150"/>
                <a:gd name="T19" fmla="*/ 0 h 323"/>
                <a:gd name="T20" fmla="*/ 57 w 150"/>
                <a:gd name="T2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323">
                  <a:moveTo>
                    <a:pt x="57" y="0"/>
                  </a:moveTo>
                  <a:lnTo>
                    <a:pt x="28" y="114"/>
                  </a:lnTo>
                  <a:lnTo>
                    <a:pt x="0" y="167"/>
                  </a:lnTo>
                  <a:lnTo>
                    <a:pt x="74" y="106"/>
                  </a:lnTo>
                  <a:lnTo>
                    <a:pt x="121" y="192"/>
                  </a:lnTo>
                  <a:lnTo>
                    <a:pt x="93" y="323"/>
                  </a:lnTo>
                  <a:lnTo>
                    <a:pt x="150" y="161"/>
                  </a:lnTo>
                  <a:lnTo>
                    <a:pt x="102" y="57"/>
                  </a:lnTo>
                  <a:lnTo>
                    <a:pt x="102" y="7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3" name="Freeform 49"/>
            <p:cNvSpPr>
              <a:spLocks/>
            </p:cNvSpPr>
            <p:nvPr/>
          </p:nvSpPr>
          <p:spPr bwMode="auto">
            <a:xfrm>
              <a:off x="3532" y="2779"/>
              <a:ext cx="13" cy="188"/>
            </a:xfrm>
            <a:custGeom>
              <a:avLst/>
              <a:gdLst>
                <a:gd name="T0" fmla="*/ 0 w 24"/>
                <a:gd name="T1" fmla="*/ 0 h 377"/>
                <a:gd name="T2" fmla="*/ 0 w 24"/>
                <a:gd name="T3" fmla="*/ 377 h 377"/>
                <a:gd name="T4" fmla="*/ 24 w 24"/>
                <a:gd name="T5" fmla="*/ 253 h 377"/>
                <a:gd name="T6" fmla="*/ 24 w 24"/>
                <a:gd name="T7" fmla="*/ 8 h 377"/>
                <a:gd name="T8" fmla="*/ 0 w 24"/>
                <a:gd name="T9" fmla="*/ 0 h 377"/>
                <a:gd name="T10" fmla="*/ 0 w 24"/>
                <a:gd name="T11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77">
                  <a:moveTo>
                    <a:pt x="0" y="0"/>
                  </a:moveTo>
                  <a:lnTo>
                    <a:pt x="0" y="377"/>
                  </a:lnTo>
                  <a:lnTo>
                    <a:pt x="24" y="253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4" name="Freeform 50"/>
            <p:cNvSpPr>
              <a:spLocks/>
            </p:cNvSpPr>
            <p:nvPr/>
          </p:nvSpPr>
          <p:spPr bwMode="auto">
            <a:xfrm>
              <a:off x="3219" y="2602"/>
              <a:ext cx="329" cy="623"/>
            </a:xfrm>
            <a:custGeom>
              <a:avLst/>
              <a:gdLst>
                <a:gd name="T0" fmla="*/ 590 w 660"/>
                <a:gd name="T1" fmla="*/ 471 h 1247"/>
                <a:gd name="T2" fmla="*/ 479 w 660"/>
                <a:gd name="T3" fmla="*/ 832 h 1247"/>
                <a:gd name="T4" fmla="*/ 474 w 660"/>
                <a:gd name="T5" fmla="*/ 637 h 1247"/>
                <a:gd name="T6" fmla="*/ 508 w 660"/>
                <a:gd name="T7" fmla="*/ 504 h 1247"/>
                <a:gd name="T8" fmla="*/ 413 w 660"/>
                <a:gd name="T9" fmla="*/ 671 h 1247"/>
                <a:gd name="T10" fmla="*/ 348 w 660"/>
                <a:gd name="T11" fmla="*/ 696 h 1247"/>
                <a:gd name="T12" fmla="*/ 124 w 660"/>
                <a:gd name="T13" fmla="*/ 492 h 1247"/>
                <a:gd name="T14" fmla="*/ 75 w 660"/>
                <a:gd name="T15" fmla="*/ 302 h 1247"/>
                <a:gd name="T16" fmla="*/ 46 w 660"/>
                <a:gd name="T17" fmla="*/ 0 h 1247"/>
                <a:gd name="T18" fmla="*/ 38 w 660"/>
                <a:gd name="T19" fmla="*/ 232 h 1247"/>
                <a:gd name="T20" fmla="*/ 84 w 660"/>
                <a:gd name="T21" fmla="*/ 447 h 1247"/>
                <a:gd name="T22" fmla="*/ 46 w 660"/>
                <a:gd name="T23" fmla="*/ 391 h 1247"/>
                <a:gd name="T24" fmla="*/ 46 w 660"/>
                <a:gd name="T25" fmla="*/ 488 h 1247"/>
                <a:gd name="T26" fmla="*/ 0 w 660"/>
                <a:gd name="T27" fmla="*/ 488 h 1247"/>
                <a:gd name="T28" fmla="*/ 46 w 660"/>
                <a:gd name="T29" fmla="*/ 536 h 1247"/>
                <a:gd name="T30" fmla="*/ 63 w 660"/>
                <a:gd name="T31" fmla="*/ 688 h 1247"/>
                <a:gd name="T32" fmla="*/ 12 w 660"/>
                <a:gd name="T33" fmla="*/ 669 h 1247"/>
                <a:gd name="T34" fmla="*/ 109 w 660"/>
                <a:gd name="T35" fmla="*/ 1247 h 1247"/>
                <a:gd name="T36" fmla="*/ 132 w 660"/>
                <a:gd name="T37" fmla="*/ 965 h 1247"/>
                <a:gd name="T38" fmla="*/ 185 w 660"/>
                <a:gd name="T39" fmla="*/ 1022 h 1247"/>
                <a:gd name="T40" fmla="*/ 229 w 660"/>
                <a:gd name="T41" fmla="*/ 1005 h 1247"/>
                <a:gd name="T42" fmla="*/ 124 w 660"/>
                <a:gd name="T43" fmla="*/ 791 h 1247"/>
                <a:gd name="T44" fmla="*/ 135 w 660"/>
                <a:gd name="T45" fmla="*/ 726 h 1247"/>
                <a:gd name="T46" fmla="*/ 175 w 660"/>
                <a:gd name="T47" fmla="*/ 709 h 1247"/>
                <a:gd name="T48" fmla="*/ 244 w 660"/>
                <a:gd name="T49" fmla="*/ 952 h 1247"/>
                <a:gd name="T50" fmla="*/ 356 w 660"/>
                <a:gd name="T51" fmla="*/ 1011 h 1247"/>
                <a:gd name="T52" fmla="*/ 510 w 660"/>
                <a:gd name="T53" fmla="*/ 1011 h 1247"/>
                <a:gd name="T54" fmla="*/ 597 w 660"/>
                <a:gd name="T55" fmla="*/ 964 h 1247"/>
                <a:gd name="T56" fmla="*/ 660 w 660"/>
                <a:gd name="T57" fmla="*/ 855 h 1247"/>
                <a:gd name="T58" fmla="*/ 590 w 660"/>
                <a:gd name="T59" fmla="*/ 802 h 1247"/>
                <a:gd name="T60" fmla="*/ 590 w 660"/>
                <a:gd name="T61" fmla="*/ 471 h 1247"/>
                <a:gd name="T62" fmla="*/ 590 w 660"/>
                <a:gd name="T63" fmla="*/ 471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0" h="1247">
                  <a:moveTo>
                    <a:pt x="590" y="471"/>
                  </a:moveTo>
                  <a:lnTo>
                    <a:pt x="479" y="832"/>
                  </a:lnTo>
                  <a:lnTo>
                    <a:pt x="474" y="637"/>
                  </a:lnTo>
                  <a:lnTo>
                    <a:pt x="508" y="504"/>
                  </a:lnTo>
                  <a:lnTo>
                    <a:pt x="413" y="671"/>
                  </a:lnTo>
                  <a:lnTo>
                    <a:pt x="348" y="696"/>
                  </a:lnTo>
                  <a:lnTo>
                    <a:pt x="124" y="492"/>
                  </a:lnTo>
                  <a:lnTo>
                    <a:pt x="75" y="302"/>
                  </a:lnTo>
                  <a:lnTo>
                    <a:pt x="46" y="0"/>
                  </a:lnTo>
                  <a:lnTo>
                    <a:pt x="38" y="232"/>
                  </a:lnTo>
                  <a:lnTo>
                    <a:pt x="84" y="447"/>
                  </a:lnTo>
                  <a:lnTo>
                    <a:pt x="46" y="391"/>
                  </a:lnTo>
                  <a:lnTo>
                    <a:pt x="46" y="488"/>
                  </a:lnTo>
                  <a:lnTo>
                    <a:pt x="0" y="488"/>
                  </a:lnTo>
                  <a:lnTo>
                    <a:pt x="46" y="536"/>
                  </a:lnTo>
                  <a:lnTo>
                    <a:pt x="63" y="688"/>
                  </a:lnTo>
                  <a:lnTo>
                    <a:pt x="12" y="669"/>
                  </a:lnTo>
                  <a:lnTo>
                    <a:pt x="109" y="1247"/>
                  </a:lnTo>
                  <a:lnTo>
                    <a:pt x="132" y="965"/>
                  </a:lnTo>
                  <a:lnTo>
                    <a:pt x="185" y="1022"/>
                  </a:lnTo>
                  <a:lnTo>
                    <a:pt x="229" y="1005"/>
                  </a:lnTo>
                  <a:lnTo>
                    <a:pt x="124" y="791"/>
                  </a:lnTo>
                  <a:lnTo>
                    <a:pt x="135" y="726"/>
                  </a:lnTo>
                  <a:lnTo>
                    <a:pt x="175" y="709"/>
                  </a:lnTo>
                  <a:lnTo>
                    <a:pt x="244" y="952"/>
                  </a:lnTo>
                  <a:lnTo>
                    <a:pt x="356" y="1011"/>
                  </a:lnTo>
                  <a:lnTo>
                    <a:pt x="510" y="1011"/>
                  </a:lnTo>
                  <a:lnTo>
                    <a:pt x="597" y="964"/>
                  </a:lnTo>
                  <a:lnTo>
                    <a:pt x="660" y="855"/>
                  </a:lnTo>
                  <a:lnTo>
                    <a:pt x="590" y="802"/>
                  </a:lnTo>
                  <a:lnTo>
                    <a:pt x="590" y="471"/>
                  </a:lnTo>
                  <a:lnTo>
                    <a:pt x="590" y="4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5" name="Freeform 51"/>
            <p:cNvSpPr>
              <a:spLocks/>
            </p:cNvSpPr>
            <p:nvPr/>
          </p:nvSpPr>
          <p:spPr bwMode="auto">
            <a:xfrm>
              <a:off x="2757" y="1311"/>
              <a:ext cx="159" cy="60"/>
            </a:xfrm>
            <a:custGeom>
              <a:avLst/>
              <a:gdLst>
                <a:gd name="T0" fmla="*/ 300 w 317"/>
                <a:gd name="T1" fmla="*/ 119 h 119"/>
                <a:gd name="T2" fmla="*/ 317 w 317"/>
                <a:gd name="T3" fmla="*/ 106 h 119"/>
                <a:gd name="T4" fmla="*/ 266 w 317"/>
                <a:gd name="T5" fmla="*/ 38 h 119"/>
                <a:gd name="T6" fmla="*/ 184 w 317"/>
                <a:gd name="T7" fmla="*/ 15 h 119"/>
                <a:gd name="T8" fmla="*/ 121 w 317"/>
                <a:gd name="T9" fmla="*/ 0 h 119"/>
                <a:gd name="T10" fmla="*/ 44 w 317"/>
                <a:gd name="T11" fmla="*/ 20 h 119"/>
                <a:gd name="T12" fmla="*/ 0 w 317"/>
                <a:gd name="T13" fmla="*/ 114 h 119"/>
                <a:gd name="T14" fmla="*/ 93 w 317"/>
                <a:gd name="T15" fmla="*/ 41 h 119"/>
                <a:gd name="T16" fmla="*/ 158 w 317"/>
                <a:gd name="T17" fmla="*/ 60 h 119"/>
                <a:gd name="T18" fmla="*/ 262 w 317"/>
                <a:gd name="T19" fmla="*/ 96 h 119"/>
                <a:gd name="T20" fmla="*/ 300 w 317"/>
                <a:gd name="T21" fmla="*/ 119 h 119"/>
                <a:gd name="T22" fmla="*/ 300 w 317"/>
                <a:gd name="T2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119">
                  <a:moveTo>
                    <a:pt x="300" y="119"/>
                  </a:moveTo>
                  <a:lnTo>
                    <a:pt x="317" y="106"/>
                  </a:lnTo>
                  <a:lnTo>
                    <a:pt x="266" y="38"/>
                  </a:lnTo>
                  <a:lnTo>
                    <a:pt x="184" y="15"/>
                  </a:lnTo>
                  <a:lnTo>
                    <a:pt x="121" y="0"/>
                  </a:lnTo>
                  <a:lnTo>
                    <a:pt x="44" y="20"/>
                  </a:lnTo>
                  <a:lnTo>
                    <a:pt x="0" y="114"/>
                  </a:lnTo>
                  <a:lnTo>
                    <a:pt x="93" y="41"/>
                  </a:lnTo>
                  <a:lnTo>
                    <a:pt x="158" y="60"/>
                  </a:lnTo>
                  <a:lnTo>
                    <a:pt x="262" y="96"/>
                  </a:lnTo>
                  <a:lnTo>
                    <a:pt x="300" y="119"/>
                  </a:lnTo>
                  <a:lnTo>
                    <a:pt x="30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6" name="Freeform 52"/>
            <p:cNvSpPr>
              <a:spLocks/>
            </p:cNvSpPr>
            <p:nvPr/>
          </p:nvSpPr>
          <p:spPr bwMode="auto">
            <a:xfrm>
              <a:off x="2980" y="1364"/>
              <a:ext cx="127" cy="64"/>
            </a:xfrm>
            <a:custGeom>
              <a:avLst/>
              <a:gdLst>
                <a:gd name="T0" fmla="*/ 0 w 253"/>
                <a:gd name="T1" fmla="*/ 78 h 127"/>
                <a:gd name="T2" fmla="*/ 76 w 253"/>
                <a:gd name="T3" fmla="*/ 46 h 127"/>
                <a:gd name="T4" fmla="*/ 211 w 253"/>
                <a:gd name="T5" fmla="*/ 78 h 127"/>
                <a:gd name="T6" fmla="*/ 253 w 253"/>
                <a:gd name="T7" fmla="*/ 127 h 127"/>
                <a:gd name="T8" fmla="*/ 244 w 253"/>
                <a:gd name="T9" fmla="*/ 42 h 127"/>
                <a:gd name="T10" fmla="*/ 137 w 253"/>
                <a:gd name="T11" fmla="*/ 0 h 127"/>
                <a:gd name="T12" fmla="*/ 84 w 253"/>
                <a:gd name="T13" fmla="*/ 23 h 127"/>
                <a:gd name="T14" fmla="*/ 16 w 253"/>
                <a:gd name="T15" fmla="*/ 36 h 127"/>
                <a:gd name="T16" fmla="*/ 0 w 253"/>
                <a:gd name="T17" fmla="*/ 78 h 127"/>
                <a:gd name="T18" fmla="*/ 0 w 253"/>
                <a:gd name="T19" fmla="*/ 7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27">
                  <a:moveTo>
                    <a:pt x="0" y="78"/>
                  </a:moveTo>
                  <a:lnTo>
                    <a:pt x="76" y="46"/>
                  </a:lnTo>
                  <a:lnTo>
                    <a:pt x="211" y="78"/>
                  </a:lnTo>
                  <a:lnTo>
                    <a:pt x="253" y="127"/>
                  </a:lnTo>
                  <a:lnTo>
                    <a:pt x="244" y="42"/>
                  </a:lnTo>
                  <a:lnTo>
                    <a:pt x="137" y="0"/>
                  </a:lnTo>
                  <a:lnTo>
                    <a:pt x="84" y="23"/>
                  </a:lnTo>
                  <a:lnTo>
                    <a:pt x="16" y="36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7" name="Freeform 53"/>
            <p:cNvSpPr>
              <a:spLocks/>
            </p:cNvSpPr>
            <p:nvPr/>
          </p:nvSpPr>
          <p:spPr bwMode="auto">
            <a:xfrm>
              <a:off x="3060" y="1429"/>
              <a:ext cx="13" cy="50"/>
            </a:xfrm>
            <a:custGeom>
              <a:avLst/>
              <a:gdLst>
                <a:gd name="T0" fmla="*/ 0 w 27"/>
                <a:gd name="T1" fmla="*/ 0 h 101"/>
                <a:gd name="T2" fmla="*/ 13 w 27"/>
                <a:gd name="T3" fmla="*/ 72 h 101"/>
                <a:gd name="T4" fmla="*/ 27 w 27"/>
                <a:gd name="T5" fmla="*/ 101 h 101"/>
                <a:gd name="T6" fmla="*/ 27 w 27"/>
                <a:gd name="T7" fmla="*/ 42 h 101"/>
                <a:gd name="T8" fmla="*/ 0 w 27"/>
                <a:gd name="T9" fmla="*/ 0 h 101"/>
                <a:gd name="T10" fmla="*/ 0 w 27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1">
                  <a:moveTo>
                    <a:pt x="0" y="0"/>
                  </a:moveTo>
                  <a:lnTo>
                    <a:pt x="13" y="72"/>
                  </a:lnTo>
                  <a:lnTo>
                    <a:pt x="27" y="101"/>
                  </a:lnTo>
                  <a:lnTo>
                    <a:pt x="2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8" name="Freeform 54"/>
            <p:cNvSpPr>
              <a:spLocks/>
            </p:cNvSpPr>
            <p:nvPr/>
          </p:nvSpPr>
          <p:spPr bwMode="auto">
            <a:xfrm>
              <a:off x="2956" y="1417"/>
              <a:ext cx="107" cy="81"/>
            </a:xfrm>
            <a:custGeom>
              <a:avLst/>
              <a:gdLst>
                <a:gd name="T0" fmla="*/ 215 w 215"/>
                <a:gd name="T1" fmla="*/ 89 h 161"/>
                <a:gd name="T2" fmla="*/ 139 w 215"/>
                <a:gd name="T3" fmla="*/ 32 h 161"/>
                <a:gd name="T4" fmla="*/ 89 w 215"/>
                <a:gd name="T5" fmla="*/ 32 h 161"/>
                <a:gd name="T6" fmla="*/ 118 w 215"/>
                <a:gd name="T7" fmla="*/ 0 h 161"/>
                <a:gd name="T8" fmla="*/ 72 w 215"/>
                <a:gd name="T9" fmla="*/ 19 h 161"/>
                <a:gd name="T10" fmla="*/ 34 w 215"/>
                <a:gd name="T11" fmla="*/ 70 h 161"/>
                <a:gd name="T12" fmla="*/ 21 w 215"/>
                <a:gd name="T13" fmla="*/ 55 h 161"/>
                <a:gd name="T14" fmla="*/ 27 w 215"/>
                <a:gd name="T15" fmla="*/ 1 h 161"/>
                <a:gd name="T16" fmla="*/ 0 w 215"/>
                <a:gd name="T17" fmla="*/ 53 h 161"/>
                <a:gd name="T18" fmla="*/ 38 w 215"/>
                <a:gd name="T19" fmla="*/ 119 h 161"/>
                <a:gd name="T20" fmla="*/ 65 w 215"/>
                <a:gd name="T21" fmla="*/ 161 h 161"/>
                <a:gd name="T22" fmla="*/ 181 w 215"/>
                <a:gd name="T23" fmla="*/ 161 h 161"/>
                <a:gd name="T24" fmla="*/ 89 w 215"/>
                <a:gd name="T25" fmla="*/ 138 h 161"/>
                <a:gd name="T26" fmla="*/ 55 w 215"/>
                <a:gd name="T27" fmla="*/ 108 h 161"/>
                <a:gd name="T28" fmla="*/ 72 w 215"/>
                <a:gd name="T29" fmla="*/ 81 h 161"/>
                <a:gd name="T30" fmla="*/ 91 w 215"/>
                <a:gd name="T31" fmla="*/ 66 h 161"/>
                <a:gd name="T32" fmla="*/ 99 w 215"/>
                <a:gd name="T33" fmla="*/ 89 h 161"/>
                <a:gd name="T34" fmla="*/ 84 w 215"/>
                <a:gd name="T35" fmla="*/ 85 h 161"/>
                <a:gd name="T36" fmla="*/ 105 w 215"/>
                <a:gd name="T37" fmla="*/ 100 h 161"/>
                <a:gd name="T38" fmla="*/ 144 w 215"/>
                <a:gd name="T39" fmla="*/ 96 h 161"/>
                <a:gd name="T40" fmla="*/ 167 w 215"/>
                <a:gd name="T41" fmla="*/ 93 h 161"/>
                <a:gd name="T42" fmla="*/ 135 w 215"/>
                <a:gd name="T43" fmla="*/ 85 h 161"/>
                <a:gd name="T44" fmla="*/ 144 w 215"/>
                <a:gd name="T45" fmla="*/ 76 h 161"/>
                <a:gd name="T46" fmla="*/ 143 w 215"/>
                <a:gd name="T47" fmla="*/ 55 h 161"/>
                <a:gd name="T48" fmla="*/ 181 w 215"/>
                <a:gd name="T49" fmla="*/ 83 h 161"/>
                <a:gd name="T50" fmla="*/ 215 w 215"/>
                <a:gd name="T51" fmla="*/ 89 h 161"/>
                <a:gd name="T52" fmla="*/ 215 w 215"/>
                <a:gd name="T53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1">
                  <a:moveTo>
                    <a:pt x="215" y="89"/>
                  </a:moveTo>
                  <a:lnTo>
                    <a:pt x="139" y="32"/>
                  </a:lnTo>
                  <a:lnTo>
                    <a:pt x="89" y="32"/>
                  </a:lnTo>
                  <a:lnTo>
                    <a:pt x="118" y="0"/>
                  </a:lnTo>
                  <a:lnTo>
                    <a:pt x="72" y="19"/>
                  </a:lnTo>
                  <a:lnTo>
                    <a:pt x="34" y="70"/>
                  </a:lnTo>
                  <a:lnTo>
                    <a:pt x="21" y="55"/>
                  </a:lnTo>
                  <a:lnTo>
                    <a:pt x="27" y="1"/>
                  </a:lnTo>
                  <a:lnTo>
                    <a:pt x="0" y="53"/>
                  </a:lnTo>
                  <a:lnTo>
                    <a:pt x="38" y="119"/>
                  </a:lnTo>
                  <a:lnTo>
                    <a:pt x="65" y="161"/>
                  </a:lnTo>
                  <a:lnTo>
                    <a:pt x="181" y="161"/>
                  </a:lnTo>
                  <a:lnTo>
                    <a:pt x="89" y="138"/>
                  </a:lnTo>
                  <a:lnTo>
                    <a:pt x="55" y="108"/>
                  </a:lnTo>
                  <a:lnTo>
                    <a:pt x="72" y="81"/>
                  </a:lnTo>
                  <a:lnTo>
                    <a:pt x="91" y="66"/>
                  </a:lnTo>
                  <a:lnTo>
                    <a:pt x="99" y="89"/>
                  </a:lnTo>
                  <a:lnTo>
                    <a:pt x="84" y="85"/>
                  </a:lnTo>
                  <a:lnTo>
                    <a:pt x="105" y="100"/>
                  </a:lnTo>
                  <a:lnTo>
                    <a:pt x="144" y="96"/>
                  </a:lnTo>
                  <a:lnTo>
                    <a:pt x="167" y="93"/>
                  </a:lnTo>
                  <a:lnTo>
                    <a:pt x="135" y="85"/>
                  </a:lnTo>
                  <a:lnTo>
                    <a:pt x="144" y="76"/>
                  </a:lnTo>
                  <a:lnTo>
                    <a:pt x="143" y="55"/>
                  </a:lnTo>
                  <a:lnTo>
                    <a:pt x="181" y="83"/>
                  </a:lnTo>
                  <a:lnTo>
                    <a:pt x="215" y="89"/>
                  </a:lnTo>
                  <a:lnTo>
                    <a:pt x="2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59" name="Freeform 55"/>
            <p:cNvSpPr>
              <a:spLocks/>
            </p:cNvSpPr>
            <p:nvPr/>
          </p:nvSpPr>
          <p:spPr bwMode="auto">
            <a:xfrm>
              <a:off x="2787" y="1400"/>
              <a:ext cx="78" cy="28"/>
            </a:xfrm>
            <a:custGeom>
              <a:avLst/>
              <a:gdLst>
                <a:gd name="T0" fmla="*/ 155 w 155"/>
                <a:gd name="T1" fmla="*/ 54 h 57"/>
                <a:gd name="T2" fmla="*/ 123 w 155"/>
                <a:gd name="T3" fmla="*/ 8 h 57"/>
                <a:gd name="T4" fmla="*/ 98 w 155"/>
                <a:gd name="T5" fmla="*/ 0 h 57"/>
                <a:gd name="T6" fmla="*/ 62 w 155"/>
                <a:gd name="T7" fmla="*/ 0 h 57"/>
                <a:gd name="T8" fmla="*/ 0 w 155"/>
                <a:gd name="T9" fmla="*/ 35 h 57"/>
                <a:gd name="T10" fmla="*/ 28 w 155"/>
                <a:gd name="T11" fmla="*/ 42 h 57"/>
                <a:gd name="T12" fmla="*/ 55 w 155"/>
                <a:gd name="T13" fmla="*/ 17 h 57"/>
                <a:gd name="T14" fmla="*/ 60 w 155"/>
                <a:gd name="T15" fmla="*/ 54 h 57"/>
                <a:gd name="T16" fmla="*/ 95 w 155"/>
                <a:gd name="T17" fmla="*/ 57 h 57"/>
                <a:gd name="T18" fmla="*/ 116 w 155"/>
                <a:gd name="T19" fmla="*/ 35 h 57"/>
                <a:gd name="T20" fmla="*/ 116 w 155"/>
                <a:gd name="T21" fmla="*/ 25 h 57"/>
                <a:gd name="T22" fmla="*/ 142 w 155"/>
                <a:gd name="T23" fmla="*/ 42 h 57"/>
                <a:gd name="T24" fmla="*/ 155 w 155"/>
                <a:gd name="T25" fmla="*/ 54 h 57"/>
                <a:gd name="T26" fmla="*/ 155 w 155"/>
                <a:gd name="T2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57">
                  <a:moveTo>
                    <a:pt x="155" y="54"/>
                  </a:moveTo>
                  <a:lnTo>
                    <a:pt x="123" y="8"/>
                  </a:lnTo>
                  <a:lnTo>
                    <a:pt x="98" y="0"/>
                  </a:lnTo>
                  <a:lnTo>
                    <a:pt x="62" y="0"/>
                  </a:lnTo>
                  <a:lnTo>
                    <a:pt x="0" y="35"/>
                  </a:lnTo>
                  <a:lnTo>
                    <a:pt x="28" y="42"/>
                  </a:lnTo>
                  <a:lnTo>
                    <a:pt x="55" y="17"/>
                  </a:lnTo>
                  <a:lnTo>
                    <a:pt x="60" y="54"/>
                  </a:lnTo>
                  <a:lnTo>
                    <a:pt x="95" y="57"/>
                  </a:lnTo>
                  <a:lnTo>
                    <a:pt x="116" y="35"/>
                  </a:lnTo>
                  <a:lnTo>
                    <a:pt x="116" y="25"/>
                  </a:lnTo>
                  <a:lnTo>
                    <a:pt x="142" y="42"/>
                  </a:lnTo>
                  <a:lnTo>
                    <a:pt x="155" y="54"/>
                  </a:lnTo>
                  <a:lnTo>
                    <a:pt x="155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0" name="Freeform 56"/>
            <p:cNvSpPr>
              <a:spLocks/>
            </p:cNvSpPr>
            <p:nvPr/>
          </p:nvSpPr>
          <p:spPr bwMode="auto">
            <a:xfrm>
              <a:off x="2767" y="1384"/>
              <a:ext cx="48" cy="33"/>
            </a:xfrm>
            <a:custGeom>
              <a:avLst/>
              <a:gdLst>
                <a:gd name="T0" fmla="*/ 95 w 95"/>
                <a:gd name="T1" fmla="*/ 0 h 65"/>
                <a:gd name="T2" fmla="*/ 47 w 95"/>
                <a:gd name="T3" fmla="*/ 30 h 65"/>
                <a:gd name="T4" fmla="*/ 21 w 95"/>
                <a:gd name="T5" fmla="*/ 65 h 65"/>
                <a:gd name="T6" fmla="*/ 0 w 95"/>
                <a:gd name="T7" fmla="*/ 65 h 65"/>
                <a:gd name="T8" fmla="*/ 0 w 95"/>
                <a:gd name="T9" fmla="*/ 38 h 65"/>
                <a:gd name="T10" fmla="*/ 47 w 95"/>
                <a:gd name="T11" fmla="*/ 0 h 65"/>
                <a:gd name="T12" fmla="*/ 95 w 95"/>
                <a:gd name="T13" fmla="*/ 0 h 65"/>
                <a:gd name="T14" fmla="*/ 95 w 95"/>
                <a:gd name="T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65">
                  <a:moveTo>
                    <a:pt x="95" y="0"/>
                  </a:moveTo>
                  <a:lnTo>
                    <a:pt x="47" y="30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38"/>
                  </a:lnTo>
                  <a:lnTo>
                    <a:pt x="47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1" name="Freeform 57"/>
            <p:cNvSpPr>
              <a:spLocks/>
            </p:cNvSpPr>
            <p:nvPr/>
          </p:nvSpPr>
          <p:spPr bwMode="auto">
            <a:xfrm>
              <a:off x="2859" y="1384"/>
              <a:ext cx="38" cy="57"/>
            </a:xfrm>
            <a:custGeom>
              <a:avLst/>
              <a:gdLst>
                <a:gd name="T0" fmla="*/ 0 w 76"/>
                <a:gd name="T1" fmla="*/ 0 h 114"/>
                <a:gd name="T2" fmla="*/ 27 w 76"/>
                <a:gd name="T3" fmla="*/ 44 h 114"/>
                <a:gd name="T4" fmla="*/ 36 w 76"/>
                <a:gd name="T5" fmla="*/ 89 h 114"/>
                <a:gd name="T6" fmla="*/ 8 w 76"/>
                <a:gd name="T7" fmla="*/ 97 h 114"/>
                <a:gd name="T8" fmla="*/ 40 w 76"/>
                <a:gd name="T9" fmla="*/ 114 h 114"/>
                <a:gd name="T10" fmla="*/ 76 w 76"/>
                <a:gd name="T11" fmla="*/ 97 h 114"/>
                <a:gd name="T12" fmla="*/ 76 w 76"/>
                <a:gd name="T13" fmla="*/ 47 h 114"/>
                <a:gd name="T14" fmla="*/ 40 w 76"/>
                <a:gd name="T15" fmla="*/ 17 h 114"/>
                <a:gd name="T16" fmla="*/ 0 w 76"/>
                <a:gd name="T17" fmla="*/ 0 h 114"/>
                <a:gd name="T18" fmla="*/ 0 w 76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4">
                  <a:moveTo>
                    <a:pt x="0" y="0"/>
                  </a:moveTo>
                  <a:lnTo>
                    <a:pt x="27" y="44"/>
                  </a:lnTo>
                  <a:lnTo>
                    <a:pt x="36" y="89"/>
                  </a:lnTo>
                  <a:lnTo>
                    <a:pt x="8" y="97"/>
                  </a:lnTo>
                  <a:lnTo>
                    <a:pt x="40" y="114"/>
                  </a:lnTo>
                  <a:lnTo>
                    <a:pt x="76" y="97"/>
                  </a:lnTo>
                  <a:lnTo>
                    <a:pt x="76" y="47"/>
                  </a:lnTo>
                  <a:lnTo>
                    <a:pt x="4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2" name="Freeform 58"/>
            <p:cNvSpPr>
              <a:spLocks/>
            </p:cNvSpPr>
            <p:nvPr/>
          </p:nvSpPr>
          <p:spPr bwMode="auto">
            <a:xfrm>
              <a:off x="2813" y="1430"/>
              <a:ext cx="44" cy="8"/>
            </a:xfrm>
            <a:custGeom>
              <a:avLst/>
              <a:gdLst>
                <a:gd name="T0" fmla="*/ 44 w 87"/>
                <a:gd name="T1" fmla="*/ 4 h 15"/>
                <a:gd name="T2" fmla="*/ 87 w 87"/>
                <a:gd name="T3" fmla="*/ 6 h 15"/>
                <a:gd name="T4" fmla="*/ 59 w 87"/>
                <a:gd name="T5" fmla="*/ 15 h 15"/>
                <a:gd name="T6" fmla="*/ 0 w 87"/>
                <a:gd name="T7" fmla="*/ 0 h 15"/>
                <a:gd name="T8" fmla="*/ 44 w 87"/>
                <a:gd name="T9" fmla="*/ 4 h 15"/>
                <a:gd name="T10" fmla="*/ 44 w 8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5">
                  <a:moveTo>
                    <a:pt x="44" y="4"/>
                  </a:moveTo>
                  <a:lnTo>
                    <a:pt x="87" y="6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3" name="Freeform 59"/>
            <p:cNvSpPr>
              <a:spLocks/>
            </p:cNvSpPr>
            <p:nvPr/>
          </p:nvSpPr>
          <p:spPr bwMode="auto">
            <a:xfrm>
              <a:off x="2791" y="1450"/>
              <a:ext cx="69" cy="15"/>
            </a:xfrm>
            <a:custGeom>
              <a:avLst/>
              <a:gdLst>
                <a:gd name="T0" fmla="*/ 139 w 139"/>
                <a:gd name="T1" fmla="*/ 4 h 30"/>
                <a:gd name="T2" fmla="*/ 91 w 139"/>
                <a:gd name="T3" fmla="*/ 17 h 30"/>
                <a:gd name="T4" fmla="*/ 55 w 139"/>
                <a:gd name="T5" fmla="*/ 17 h 30"/>
                <a:gd name="T6" fmla="*/ 0 w 139"/>
                <a:gd name="T7" fmla="*/ 0 h 30"/>
                <a:gd name="T8" fmla="*/ 53 w 139"/>
                <a:gd name="T9" fmla="*/ 23 h 30"/>
                <a:gd name="T10" fmla="*/ 74 w 139"/>
                <a:gd name="T11" fmla="*/ 30 h 30"/>
                <a:gd name="T12" fmla="*/ 135 w 139"/>
                <a:gd name="T13" fmla="*/ 17 h 30"/>
                <a:gd name="T14" fmla="*/ 139 w 139"/>
                <a:gd name="T15" fmla="*/ 4 h 30"/>
                <a:gd name="T16" fmla="*/ 139 w 139"/>
                <a:gd name="T1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0">
                  <a:moveTo>
                    <a:pt x="139" y="4"/>
                  </a:moveTo>
                  <a:lnTo>
                    <a:pt x="91" y="17"/>
                  </a:lnTo>
                  <a:lnTo>
                    <a:pt x="55" y="17"/>
                  </a:lnTo>
                  <a:lnTo>
                    <a:pt x="0" y="0"/>
                  </a:lnTo>
                  <a:lnTo>
                    <a:pt x="53" y="23"/>
                  </a:lnTo>
                  <a:lnTo>
                    <a:pt x="74" y="30"/>
                  </a:lnTo>
                  <a:lnTo>
                    <a:pt x="135" y="17"/>
                  </a:lnTo>
                  <a:lnTo>
                    <a:pt x="139" y="4"/>
                  </a:lnTo>
                  <a:lnTo>
                    <a:pt x="13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4" name="Freeform 60"/>
            <p:cNvSpPr>
              <a:spLocks/>
            </p:cNvSpPr>
            <p:nvPr/>
          </p:nvSpPr>
          <p:spPr bwMode="auto">
            <a:xfrm>
              <a:off x="2815" y="1514"/>
              <a:ext cx="57" cy="55"/>
            </a:xfrm>
            <a:custGeom>
              <a:avLst/>
              <a:gdLst>
                <a:gd name="T0" fmla="*/ 114 w 114"/>
                <a:gd name="T1" fmla="*/ 0 h 111"/>
                <a:gd name="T2" fmla="*/ 61 w 114"/>
                <a:gd name="T3" fmla="*/ 73 h 111"/>
                <a:gd name="T4" fmla="*/ 0 w 114"/>
                <a:gd name="T5" fmla="*/ 111 h 111"/>
                <a:gd name="T6" fmla="*/ 68 w 114"/>
                <a:gd name="T7" fmla="*/ 21 h 111"/>
                <a:gd name="T8" fmla="*/ 114 w 114"/>
                <a:gd name="T9" fmla="*/ 0 h 111"/>
                <a:gd name="T10" fmla="*/ 114 w 114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11">
                  <a:moveTo>
                    <a:pt x="114" y="0"/>
                  </a:moveTo>
                  <a:lnTo>
                    <a:pt x="61" y="73"/>
                  </a:lnTo>
                  <a:lnTo>
                    <a:pt x="0" y="111"/>
                  </a:lnTo>
                  <a:lnTo>
                    <a:pt x="68" y="21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5" name="Freeform 61"/>
            <p:cNvSpPr>
              <a:spLocks/>
            </p:cNvSpPr>
            <p:nvPr/>
          </p:nvSpPr>
          <p:spPr bwMode="auto">
            <a:xfrm>
              <a:off x="2615" y="1406"/>
              <a:ext cx="56" cy="118"/>
            </a:xfrm>
            <a:custGeom>
              <a:avLst/>
              <a:gdLst>
                <a:gd name="T0" fmla="*/ 74 w 112"/>
                <a:gd name="T1" fmla="*/ 235 h 235"/>
                <a:gd name="T2" fmla="*/ 81 w 112"/>
                <a:gd name="T3" fmla="*/ 182 h 235"/>
                <a:gd name="T4" fmla="*/ 112 w 112"/>
                <a:gd name="T5" fmla="*/ 159 h 235"/>
                <a:gd name="T6" fmla="*/ 112 w 112"/>
                <a:gd name="T7" fmla="*/ 117 h 235"/>
                <a:gd name="T8" fmla="*/ 78 w 112"/>
                <a:gd name="T9" fmla="*/ 70 h 235"/>
                <a:gd name="T10" fmla="*/ 49 w 112"/>
                <a:gd name="T11" fmla="*/ 11 h 235"/>
                <a:gd name="T12" fmla="*/ 21 w 112"/>
                <a:gd name="T13" fmla="*/ 0 h 235"/>
                <a:gd name="T14" fmla="*/ 7 w 112"/>
                <a:gd name="T15" fmla="*/ 53 h 235"/>
                <a:gd name="T16" fmla="*/ 0 w 112"/>
                <a:gd name="T17" fmla="*/ 133 h 235"/>
                <a:gd name="T18" fmla="*/ 17 w 112"/>
                <a:gd name="T19" fmla="*/ 57 h 235"/>
                <a:gd name="T20" fmla="*/ 36 w 112"/>
                <a:gd name="T21" fmla="*/ 45 h 235"/>
                <a:gd name="T22" fmla="*/ 57 w 112"/>
                <a:gd name="T23" fmla="*/ 57 h 235"/>
                <a:gd name="T24" fmla="*/ 70 w 112"/>
                <a:gd name="T25" fmla="*/ 91 h 235"/>
                <a:gd name="T26" fmla="*/ 41 w 112"/>
                <a:gd name="T27" fmla="*/ 133 h 235"/>
                <a:gd name="T28" fmla="*/ 41 w 112"/>
                <a:gd name="T29" fmla="*/ 193 h 235"/>
                <a:gd name="T30" fmla="*/ 74 w 112"/>
                <a:gd name="T31" fmla="*/ 235 h 235"/>
                <a:gd name="T32" fmla="*/ 74 w 112"/>
                <a:gd name="T33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35">
                  <a:moveTo>
                    <a:pt x="74" y="235"/>
                  </a:moveTo>
                  <a:lnTo>
                    <a:pt x="81" y="182"/>
                  </a:lnTo>
                  <a:lnTo>
                    <a:pt x="112" y="159"/>
                  </a:lnTo>
                  <a:lnTo>
                    <a:pt x="112" y="117"/>
                  </a:lnTo>
                  <a:lnTo>
                    <a:pt x="78" y="70"/>
                  </a:lnTo>
                  <a:lnTo>
                    <a:pt x="49" y="11"/>
                  </a:lnTo>
                  <a:lnTo>
                    <a:pt x="21" y="0"/>
                  </a:lnTo>
                  <a:lnTo>
                    <a:pt x="7" y="53"/>
                  </a:lnTo>
                  <a:lnTo>
                    <a:pt x="0" y="133"/>
                  </a:lnTo>
                  <a:lnTo>
                    <a:pt x="17" y="57"/>
                  </a:lnTo>
                  <a:lnTo>
                    <a:pt x="36" y="45"/>
                  </a:lnTo>
                  <a:lnTo>
                    <a:pt x="57" y="57"/>
                  </a:lnTo>
                  <a:lnTo>
                    <a:pt x="70" y="91"/>
                  </a:lnTo>
                  <a:lnTo>
                    <a:pt x="41" y="133"/>
                  </a:lnTo>
                  <a:lnTo>
                    <a:pt x="41" y="193"/>
                  </a:lnTo>
                  <a:lnTo>
                    <a:pt x="74" y="235"/>
                  </a:lnTo>
                  <a:lnTo>
                    <a:pt x="74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6" name="Freeform 62"/>
            <p:cNvSpPr>
              <a:spLocks/>
            </p:cNvSpPr>
            <p:nvPr/>
          </p:nvSpPr>
          <p:spPr bwMode="auto">
            <a:xfrm>
              <a:off x="2622" y="1524"/>
              <a:ext cx="14" cy="34"/>
            </a:xfrm>
            <a:custGeom>
              <a:avLst/>
              <a:gdLst>
                <a:gd name="T0" fmla="*/ 0 w 28"/>
                <a:gd name="T1" fmla="*/ 0 h 69"/>
                <a:gd name="T2" fmla="*/ 23 w 28"/>
                <a:gd name="T3" fmla="*/ 29 h 69"/>
                <a:gd name="T4" fmla="*/ 28 w 28"/>
                <a:gd name="T5" fmla="*/ 69 h 69"/>
                <a:gd name="T6" fmla="*/ 4 w 28"/>
                <a:gd name="T7" fmla="*/ 42 h 69"/>
                <a:gd name="T8" fmla="*/ 0 w 28"/>
                <a:gd name="T9" fmla="*/ 0 h 69"/>
                <a:gd name="T10" fmla="*/ 0 w 28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9">
                  <a:moveTo>
                    <a:pt x="0" y="0"/>
                  </a:moveTo>
                  <a:lnTo>
                    <a:pt x="23" y="29"/>
                  </a:lnTo>
                  <a:lnTo>
                    <a:pt x="28" y="69"/>
                  </a:lnTo>
                  <a:lnTo>
                    <a:pt x="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7" name="Freeform 63"/>
            <p:cNvSpPr>
              <a:spLocks/>
            </p:cNvSpPr>
            <p:nvPr/>
          </p:nvSpPr>
          <p:spPr bwMode="auto">
            <a:xfrm>
              <a:off x="3120" y="1498"/>
              <a:ext cx="28" cy="103"/>
            </a:xfrm>
            <a:custGeom>
              <a:avLst/>
              <a:gdLst>
                <a:gd name="T0" fmla="*/ 21 w 57"/>
                <a:gd name="T1" fmla="*/ 11 h 207"/>
                <a:gd name="T2" fmla="*/ 21 w 57"/>
                <a:gd name="T3" fmla="*/ 160 h 207"/>
                <a:gd name="T4" fmla="*/ 0 w 57"/>
                <a:gd name="T5" fmla="*/ 207 h 207"/>
                <a:gd name="T6" fmla="*/ 57 w 57"/>
                <a:gd name="T7" fmla="*/ 122 h 207"/>
                <a:gd name="T8" fmla="*/ 57 w 57"/>
                <a:gd name="T9" fmla="*/ 15 h 207"/>
                <a:gd name="T10" fmla="*/ 34 w 57"/>
                <a:gd name="T11" fmla="*/ 0 h 207"/>
                <a:gd name="T12" fmla="*/ 21 w 57"/>
                <a:gd name="T13" fmla="*/ 11 h 207"/>
                <a:gd name="T14" fmla="*/ 21 w 57"/>
                <a:gd name="T15" fmla="*/ 1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07">
                  <a:moveTo>
                    <a:pt x="21" y="11"/>
                  </a:moveTo>
                  <a:lnTo>
                    <a:pt x="21" y="160"/>
                  </a:lnTo>
                  <a:lnTo>
                    <a:pt x="0" y="207"/>
                  </a:lnTo>
                  <a:lnTo>
                    <a:pt x="57" y="122"/>
                  </a:lnTo>
                  <a:lnTo>
                    <a:pt x="57" y="15"/>
                  </a:lnTo>
                  <a:lnTo>
                    <a:pt x="34" y="0"/>
                  </a:lnTo>
                  <a:lnTo>
                    <a:pt x="21" y="11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8" name="Freeform 64"/>
            <p:cNvSpPr>
              <a:spLocks/>
            </p:cNvSpPr>
            <p:nvPr/>
          </p:nvSpPr>
          <p:spPr bwMode="auto">
            <a:xfrm>
              <a:off x="3076" y="1524"/>
              <a:ext cx="44" cy="124"/>
            </a:xfrm>
            <a:custGeom>
              <a:avLst/>
              <a:gdLst>
                <a:gd name="T0" fmla="*/ 63 w 88"/>
                <a:gd name="T1" fmla="*/ 0 h 247"/>
                <a:gd name="T2" fmla="*/ 0 w 88"/>
                <a:gd name="T3" fmla="*/ 247 h 247"/>
                <a:gd name="T4" fmla="*/ 35 w 88"/>
                <a:gd name="T5" fmla="*/ 164 h 247"/>
                <a:gd name="T6" fmla="*/ 71 w 88"/>
                <a:gd name="T7" fmla="*/ 149 h 247"/>
                <a:gd name="T8" fmla="*/ 88 w 88"/>
                <a:gd name="T9" fmla="*/ 90 h 247"/>
                <a:gd name="T10" fmla="*/ 71 w 88"/>
                <a:gd name="T11" fmla="*/ 59 h 247"/>
                <a:gd name="T12" fmla="*/ 63 w 88"/>
                <a:gd name="T13" fmla="*/ 0 h 247"/>
                <a:gd name="T14" fmla="*/ 63 w 88"/>
                <a:gd name="T1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47">
                  <a:moveTo>
                    <a:pt x="63" y="0"/>
                  </a:moveTo>
                  <a:lnTo>
                    <a:pt x="0" y="247"/>
                  </a:lnTo>
                  <a:lnTo>
                    <a:pt x="35" y="164"/>
                  </a:lnTo>
                  <a:lnTo>
                    <a:pt x="71" y="149"/>
                  </a:lnTo>
                  <a:lnTo>
                    <a:pt x="88" y="90"/>
                  </a:lnTo>
                  <a:lnTo>
                    <a:pt x="71" y="59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69" name="Freeform 65"/>
            <p:cNvSpPr>
              <a:spLocks/>
            </p:cNvSpPr>
            <p:nvPr/>
          </p:nvSpPr>
          <p:spPr bwMode="auto">
            <a:xfrm>
              <a:off x="2835" y="1248"/>
              <a:ext cx="133" cy="48"/>
            </a:xfrm>
            <a:custGeom>
              <a:avLst/>
              <a:gdLst>
                <a:gd name="T0" fmla="*/ 266 w 266"/>
                <a:gd name="T1" fmla="*/ 97 h 97"/>
                <a:gd name="T2" fmla="*/ 146 w 266"/>
                <a:gd name="T3" fmla="*/ 36 h 97"/>
                <a:gd name="T4" fmla="*/ 0 w 266"/>
                <a:gd name="T5" fmla="*/ 0 h 97"/>
                <a:gd name="T6" fmla="*/ 266 w 266"/>
                <a:gd name="T7" fmla="*/ 97 h 97"/>
                <a:gd name="T8" fmla="*/ 266 w 266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97">
                  <a:moveTo>
                    <a:pt x="266" y="97"/>
                  </a:moveTo>
                  <a:lnTo>
                    <a:pt x="146" y="36"/>
                  </a:lnTo>
                  <a:lnTo>
                    <a:pt x="0" y="0"/>
                  </a:lnTo>
                  <a:lnTo>
                    <a:pt x="266" y="97"/>
                  </a:lnTo>
                  <a:lnTo>
                    <a:pt x="26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0" name="Freeform 66"/>
            <p:cNvSpPr>
              <a:spLocks/>
            </p:cNvSpPr>
            <p:nvPr/>
          </p:nvSpPr>
          <p:spPr bwMode="auto">
            <a:xfrm>
              <a:off x="2300" y="3098"/>
              <a:ext cx="39" cy="135"/>
            </a:xfrm>
            <a:custGeom>
              <a:avLst/>
              <a:gdLst>
                <a:gd name="T0" fmla="*/ 11 w 78"/>
                <a:gd name="T1" fmla="*/ 0 h 270"/>
                <a:gd name="T2" fmla="*/ 0 w 78"/>
                <a:gd name="T3" fmla="*/ 270 h 270"/>
                <a:gd name="T4" fmla="*/ 55 w 78"/>
                <a:gd name="T5" fmla="*/ 270 h 270"/>
                <a:gd name="T6" fmla="*/ 78 w 78"/>
                <a:gd name="T7" fmla="*/ 0 h 270"/>
                <a:gd name="T8" fmla="*/ 11 w 78"/>
                <a:gd name="T9" fmla="*/ 0 h 270"/>
                <a:gd name="T10" fmla="*/ 11 w 78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70">
                  <a:moveTo>
                    <a:pt x="11" y="0"/>
                  </a:moveTo>
                  <a:lnTo>
                    <a:pt x="0" y="270"/>
                  </a:lnTo>
                  <a:lnTo>
                    <a:pt x="55" y="27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1" name="Freeform 67"/>
            <p:cNvSpPr>
              <a:spLocks/>
            </p:cNvSpPr>
            <p:nvPr/>
          </p:nvSpPr>
          <p:spPr bwMode="auto">
            <a:xfrm>
              <a:off x="2866" y="1944"/>
              <a:ext cx="108" cy="89"/>
            </a:xfrm>
            <a:custGeom>
              <a:avLst/>
              <a:gdLst>
                <a:gd name="T0" fmla="*/ 0 w 215"/>
                <a:gd name="T1" fmla="*/ 151 h 177"/>
                <a:gd name="T2" fmla="*/ 113 w 215"/>
                <a:gd name="T3" fmla="*/ 177 h 177"/>
                <a:gd name="T4" fmla="*/ 215 w 215"/>
                <a:gd name="T5" fmla="*/ 80 h 177"/>
                <a:gd name="T6" fmla="*/ 152 w 215"/>
                <a:gd name="T7" fmla="*/ 0 h 177"/>
                <a:gd name="T8" fmla="*/ 0 w 215"/>
                <a:gd name="T9" fmla="*/ 151 h 177"/>
                <a:gd name="T10" fmla="*/ 0 w 215"/>
                <a:gd name="T11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77">
                  <a:moveTo>
                    <a:pt x="0" y="151"/>
                  </a:moveTo>
                  <a:lnTo>
                    <a:pt x="113" y="177"/>
                  </a:lnTo>
                  <a:lnTo>
                    <a:pt x="215" y="80"/>
                  </a:lnTo>
                  <a:lnTo>
                    <a:pt x="152" y="0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2" name="Freeform 68"/>
            <p:cNvSpPr>
              <a:spLocks/>
            </p:cNvSpPr>
            <p:nvPr/>
          </p:nvSpPr>
          <p:spPr bwMode="auto">
            <a:xfrm>
              <a:off x="2793" y="2005"/>
              <a:ext cx="201" cy="706"/>
            </a:xfrm>
            <a:custGeom>
              <a:avLst/>
              <a:gdLst>
                <a:gd name="T0" fmla="*/ 0 w 403"/>
                <a:gd name="T1" fmla="*/ 6 h 1412"/>
                <a:gd name="T2" fmla="*/ 105 w 403"/>
                <a:gd name="T3" fmla="*/ 0 h 1412"/>
                <a:gd name="T4" fmla="*/ 162 w 403"/>
                <a:gd name="T5" fmla="*/ 97 h 1412"/>
                <a:gd name="T6" fmla="*/ 266 w 403"/>
                <a:gd name="T7" fmla="*/ 156 h 1412"/>
                <a:gd name="T8" fmla="*/ 304 w 403"/>
                <a:gd name="T9" fmla="*/ 219 h 1412"/>
                <a:gd name="T10" fmla="*/ 222 w 403"/>
                <a:gd name="T11" fmla="*/ 236 h 1412"/>
                <a:gd name="T12" fmla="*/ 238 w 403"/>
                <a:gd name="T13" fmla="*/ 365 h 1412"/>
                <a:gd name="T14" fmla="*/ 361 w 403"/>
                <a:gd name="T15" fmla="*/ 698 h 1412"/>
                <a:gd name="T16" fmla="*/ 355 w 403"/>
                <a:gd name="T17" fmla="*/ 1085 h 1412"/>
                <a:gd name="T18" fmla="*/ 403 w 403"/>
                <a:gd name="T19" fmla="*/ 1361 h 1412"/>
                <a:gd name="T20" fmla="*/ 323 w 403"/>
                <a:gd name="T21" fmla="*/ 1412 h 1412"/>
                <a:gd name="T22" fmla="*/ 297 w 403"/>
                <a:gd name="T23" fmla="*/ 981 h 1412"/>
                <a:gd name="T24" fmla="*/ 205 w 403"/>
                <a:gd name="T25" fmla="*/ 667 h 1412"/>
                <a:gd name="T26" fmla="*/ 175 w 403"/>
                <a:gd name="T27" fmla="*/ 242 h 1412"/>
                <a:gd name="T28" fmla="*/ 0 w 403"/>
                <a:gd name="T29" fmla="*/ 6 h 1412"/>
                <a:gd name="T30" fmla="*/ 0 w 403"/>
                <a:gd name="T31" fmla="*/ 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3" h="1412">
                  <a:moveTo>
                    <a:pt x="0" y="6"/>
                  </a:moveTo>
                  <a:lnTo>
                    <a:pt x="105" y="0"/>
                  </a:lnTo>
                  <a:lnTo>
                    <a:pt x="162" y="97"/>
                  </a:lnTo>
                  <a:lnTo>
                    <a:pt x="266" y="156"/>
                  </a:lnTo>
                  <a:lnTo>
                    <a:pt x="304" y="219"/>
                  </a:lnTo>
                  <a:lnTo>
                    <a:pt x="222" y="236"/>
                  </a:lnTo>
                  <a:lnTo>
                    <a:pt x="238" y="365"/>
                  </a:lnTo>
                  <a:lnTo>
                    <a:pt x="361" y="698"/>
                  </a:lnTo>
                  <a:lnTo>
                    <a:pt x="355" y="1085"/>
                  </a:lnTo>
                  <a:lnTo>
                    <a:pt x="403" y="1361"/>
                  </a:lnTo>
                  <a:lnTo>
                    <a:pt x="323" y="1412"/>
                  </a:lnTo>
                  <a:lnTo>
                    <a:pt x="297" y="981"/>
                  </a:lnTo>
                  <a:lnTo>
                    <a:pt x="205" y="667"/>
                  </a:lnTo>
                  <a:lnTo>
                    <a:pt x="175" y="24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3" name="Freeform 69"/>
            <p:cNvSpPr>
              <a:spLocks/>
            </p:cNvSpPr>
            <p:nvPr/>
          </p:nvSpPr>
          <p:spPr bwMode="auto">
            <a:xfrm>
              <a:off x="2956" y="2936"/>
              <a:ext cx="116" cy="278"/>
            </a:xfrm>
            <a:custGeom>
              <a:avLst/>
              <a:gdLst>
                <a:gd name="T0" fmla="*/ 114 w 232"/>
                <a:gd name="T1" fmla="*/ 70 h 555"/>
                <a:gd name="T2" fmla="*/ 57 w 232"/>
                <a:gd name="T3" fmla="*/ 293 h 555"/>
                <a:gd name="T4" fmla="*/ 114 w 232"/>
                <a:gd name="T5" fmla="*/ 460 h 555"/>
                <a:gd name="T6" fmla="*/ 232 w 232"/>
                <a:gd name="T7" fmla="*/ 521 h 555"/>
                <a:gd name="T8" fmla="*/ 207 w 232"/>
                <a:gd name="T9" fmla="*/ 555 h 555"/>
                <a:gd name="T10" fmla="*/ 0 w 232"/>
                <a:gd name="T11" fmla="*/ 420 h 555"/>
                <a:gd name="T12" fmla="*/ 9 w 232"/>
                <a:gd name="T13" fmla="*/ 0 h 555"/>
                <a:gd name="T14" fmla="*/ 114 w 232"/>
                <a:gd name="T15" fmla="*/ 70 h 555"/>
                <a:gd name="T16" fmla="*/ 114 w 232"/>
                <a:gd name="T17" fmla="*/ 7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555">
                  <a:moveTo>
                    <a:pt x="114" y="70"/>
                  </a:moveTo>
                  <a:lnTo>
                    <a:pt x="57" y="293"/>
                  </a:lnTo>
                  <a:lnTo>
                    <a:pt x="114" y="460"/>
                  </a:lnTo>
                  <a:lnTo>
                    <a:pt x="232" y="521"/>
                  </a:lnTo>
                  <a:lnTo>
                    <a:pt x="207" y="555"/>
                  </a:lnTo>
                  <a:lnTo>
                    <a:pt x="0" y="420"/>
                  </a:lnTo>
                  <a:lnTo>
                    <a:pt x="9" y="0"/>
                  </a:lnTo>
                  <a:lnTo>
                    <a:pt x="114" y="70"/>
                  </a:lnTo>
                  <a:lnTo>
                    <a:pt x="114" y="7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4" name="Freeform 70"/>
            <p:cNvSpPr>
              <a:spLocks/>
            </p:cNvSpPr>
            <p:nvPr/>
          </p:nvSpPr>
          <p:spPr bwMode="auto">
            <a:xfrm>
              <a:off x="2811" y="1841"/>
              <a:ext cx="210" cy="228"/>
            </a:xfrm>
            <a:custGeom>
              <a:avLst/>
              <a:gdLst>
                <a:gd name="T0" fmla="*/ 318 w 420"/>
                <a:gd name="T1" fmla="*/ 0 h 456"/>
                <a:gd name="T2" fmla="*/ 247 w 420"/>
                <a:gd name="T3" fmla="*/ 213 h 456"/>
                <a:gd name="T4" fmla="*/ 107 w 420"/>
                <a:gd name="T5" fmla="*/ 333 h 456"/>
                <a:gd name="T6" fmla="*/ 0 w 420"/>
                <a:gd name="T7" fmla="*/ 202 h 456"/>
                <a:gd name="T8" fmla="*/ 57 w 420"/>
                <a:gd name="T9" fmla="*/ 360 h 456"/>
                <a:gd name="T10" fmla="*/ 32 w 420"/>
                <a:gd name="T11" fmla="*/ 447 h 456"/>
                <a:gd name="T12" fmla="*/ 80 w 420"/>
                <a:gd name="T13" fmla="*/ 369 h 456"/>
                <a:gd name="T14" fmla="*/ 131 w 420"/>
                <a:gd name="T15" fmla="*/ 369 h 456"/>
                <a:gd name="T16" fmla="*/ 280 w 420"/>
                <a:gd name="T17" fmla="*/ 240 h 456"/>
                <a:gd name="T18" fmla="*/ 280 w 420"/>
                <a:gd name="T19" fmla="*/ 295 h 456"/>
                <a:gd name="T20" fmla="*/ 192 w 420"/>
                <a:gd name="T21" fmla="*/ 377 h 456"/>
                <a:gd name="T22" fmla="*/ 255 w 420"/>
                <a:gd name="T23" fmla="*/ 432 h 456"/>
                <a:gd name="T24" fmla="*/ 247 w 420"/>
                <a:gd name="T25" fmla="*/ 377 h 456"/>
                <a:gd name="T26" fmla="*/ 291 w 420"/>
                <a:gd name="T27" fmla="*/ 360 h 456"/>
                <a:gd name="T28" fmla="*/ 348 w 420"/>
                <a:gd name="T29" fmla="*/ 282 h 456"/>
                <a:gd name="T30" fmla="*/ 354 w 420"/>
                <a:gd name="T31" fmla="*/ 329 h 456"/>
                <a:gd name="T32" fmla="*/ 323 w 420"/>
                <a:gd name="T33" fmla="*/ 456 h 456"/>
                <a:gd name="T34" fmla="*/ 376 w 420"/>
                <a:gd name="T35" fmla="*/ 377 h 456"/>
                <a:gd name="T36" fmla="*/ 420 w 420"/>
                <a:gd name="T37" fmla="*/ 341 h 456"/>
                <a:gd name="T38" fmla="*/ 407 w 420"/>
                <a:gd name="T39" fmla="*/ 255 h 456"/>
                <a:gd name="T40" fmla="*/ 291 w 420"/>
                <a:gd name="T41" fmla="*/ 202 h 456"/>
                <a:gd name="T42" fmla="*/ 356 w 420"/>
                <a:gd name="T43" fmla="*/ 55 h 456"/>
                <a:gd name="T44" fmla="*/ 318 w 420"/>
                <a:gd name="T45" fmla="*/ 0 h 456"/>
                <a:gd name="T46" fmla="*/ 318 w 420"/>
                <a:gd name="T4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0" h="456">
                  <a:moveTo>
                    <a:pt x="318" y="0"/>
                  </a:moveTo>
                  <a:lnTo>
                    <a:pt x="247" y="213"/>
                  </a:lnTo>
                  <a:lnTo>
                    <a:pt x="107" y="333"/>
                  </a:lnTo>
                  <a:lnTo>
                    <a:pt x="0" y="202"/>
                  </a:lnTo>
                  <a:lnTo>
                    <a:pt x="57" y="360"/>
                  </a:lnTo>
                  <a:lnTo>
                    <a:pt x="32" y="447"/>
                  </a:lnTo>
                  <a:lnTo>
                    <a:pt x="80" y="369"/>
                  </a:lnTo>
                  <a:lnTo>
                    <a:pt x="131" y="369"/>
                  </a:lnTo>
                  <a:lnTo>
                    <a:pt x="280" y="240"/>
                  </a:lnTo>
                  <a:lnTo>
                    <a:pt x="280" y="295"/>
                  </a:lnTo>
                  <a:lnTo>
                    <a:pt x="192" y="377"/>
                  </a:lnTo>
                  <a:lnTo>
                    <a:pt x="255" y="432"/>
                  </a:lnTo>
                  <a:lnTo>
                    <a:pt x="247" y="377"/>
                  </a:lnTo>
                  <a:lnTo>
                    <a:pt x="291" y="360"/>
                  </a:lnTo>
                  <a:lnTo>
                    <a:pt x="348" y="282"/>
                  </a:lnTo>
                  <a:lnTo>
                    <a:pt x="354" y="329"/>
                  </a:lnTo>
                  <a:lnTo>
                    <a:pt x="323" y="456"/>
                  </a:lnTo>
                  <a:lnTo>
                    <a:pt x="376" y="377"/>
                  </a:lnTo>
                  <a:lnTo>
                    <a:pt x="420" y="341"/>
                  </a:lnTo>
                  <a:lnTo>
                    <a:pt x="407" y="255"/>
                  </a:lnTo>
                  <a:lnTo>
                    <a:pt x="291" y="202"/>
                  </a:lnTo>
                  <a:lnTo>
                    <a:pt x="356" y="55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5" name="Freeform 71"/>
            <p:cNvSpPr>
              <a:spLocks/>
            </p:cNvSpPr>
            <p:nvPr/>
          </p:nvSpPr>
          <p:spPr bwMode="auto">
            <a:xfrm>
              <a:off x="2560" y="1887"/>
              <a:ext cx="273" cy="206"/>
            </a:xfrm>
            <a:custGeom>
              <a:avLst/>
              <a:gdLst>
                <a:gd name="T0" fmla="*/ 502 w 546"/>
                <a:gd name="T1" fmla="*/ 114 h 413"/>
                <a:gd name="T2" fmla="*/ 447 w 546"/>
                <a:gd name="T3" fmla="*/ 162 h 413"/>
                <a:gd name="T4" fmla="*/ 339 w 546"/>
                <a:gd name="T5" fmla="*/ 363 h 413"/>
                <a:gd name="T6" fmla="*/ 0 w 546"/>
                <a:gd name="T7" fmla="*/ 0 h 413"/>
                <a:gd name="T8" fmla="*/ 253 w 546"/>
                <a:gd name="T9" fmla="*/ 333 h 413"/>
                <a:gd name="T10" fmla="*/ 388 w 546"/>
                <a:gd name="T11" fmla="*/ 413 h 413"/>
                <a:gd name="T12" fmla="*/ 430 w 546"/>
                <a:gd name="T13" fmla="*/ 295 h 413"/>
                <a:gd name="T14" fmla="*/ 546 w 546"/>
                <a:gd name="T15" fmla="*/ 333 h 413"/>
                <a:gd name="T16" fmla="*/ 460 w 546"/>
                <a:gd name="T17" fmla="*/ 194 h 413"/>
                <a:gd name="T18" fmla="*/ 515 w 546"/>
                <a:gd name="T19" fmla="*/ 139 h 413"/>
                <a:gd name="T20" fmla="*/ 502 w 546"/>
                <a:gd name="T21" fmla="*/ 114 h 413"/>
                <a:gd name="T22" fmla="*/ 502 w 546"/>
                <a:gd name="T23" fmla="*/ 11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6" h="413">
                  <a:moveTo>
                    <a:pt x="502" y="114"/>
                  </a:moveTo>
                  <a:lnTo>
                    <a:pt x="447" y="162"/>
                  </a:lnTo>
                  <a:lnTo>
                    <a:pt x="339" y="363"/>
                  </a:lnTo>
                  <a:lnTo>
                    <a:pt x="0" y="0"/>
                  </a:lnTo>
                  <a:lnTo>
                    <a:pt x="253" y="333"/>
                  </a:lnTo>
                  <a:lnTo>
                    <a:pt x="388" y="413"/>
                  </a:lnTo>
                  <a:lnTo>
                    <a:pt x="430" y="295"/>
                  </a:lnTo>
                  <a:lnTo>
                    <a:pt x="546" y="333"/>
                  </a:lnTo>
                  <a:lnTo>
                    <a:pt x="460" y="194"/>
                  </a:lnTo>
                  <a:lnTo>
                    <a:pt x="515" y="139"/>
                  </a:lnTo>
                  <a:lnTo>
                    <a:pt x="502" y="114"/>
                  </a:lnTo>
                  <a:lnTo>
                    <a:pt x="502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6" name="Freeform 72"/>
            <p:cNvSpPr>
              <a:spLocks/>
            </p:cNvSpPr>
            <p:nvPr/>
          </p:nvSpPr>
          <p:spPr bwMode="auto">
            <a:xfrm>
              <a:off x="2827" y="2054"/>
              <a:ext cx="99" cy="95"/>
            </a:xfrm>
            <a:custGeom>
              <a:avLst/>
              <a:gdLst>
                <a:gd name="T0" fmla="*/ 12 w 198"/>
                <a:gd name="T1" fmla="*/ 0 h 190"/>
                <a:gd name="T2" fmla="*/ 94 w 198"/>
                <a:gd name="T3" fmla="*/ 0 h 190"/>
                <a:gd name="T4" fmla="*/ 154 w 198"/>
                <a:gd name="T5" fmla="*/ 95 h 190"/>
                <a:gd name="T6" fmla="*/ 198 w 198"/>
                <a:gd name="T7" fmla="*/ 122 h 190"/>
                <a:gd name="T8" fmla="*/ 154 w 198"/>
                <a:gd name="T9" fmla="*/ 139 h 190"/>
                <a:gd name="T10" fmla="*/ 132 w 198"/>
                <a:gd name="T11" fmla="*/ 160 h 190"/>
                <a:gd name="T12" fmla="*/ 122 w 198"/>
                <a:gd name="T13" fmla="*/ 190 h 190"/>
                <a:gd name="T14" fmla="*/ 18 w 198"/>
                <a:gd name="T15" fmla="*/ 70 h 190"/>
                <a:gd name="T16" fmla="*/ 0 w 198"/>
                <a:gd name="T17" fmla="*/ 21 h 190"/>
                <a:gd name="T18" fmla="*/ 12 w 198"/>
                <a:gd name="T19" fmla="*/ 0 h 190"/>
                <a:gd name="T20" fmla="*/ 12 w 198"/>
                <a:gd name="T2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90">
                  <a:moveTo>
                    <a:pt x="12" y="0"/>
                  </a:moveTo>
                  <a:lnTo>
                    <a:pt x="94" y="0"/>
                  </a:lnTo>
                  <a:lnTo>
                    <a:pt x="154" y="95"/>
                  </a:lnTo>
                  <a:lnTo>
                    <a:pt x="198" y="122"/>
                  </a:lnTo>
                  <a:lnTo>
                    <a:pt x="154" y="139"/>
                  </a:lnTo>
                  <a:lnTo>
                    <a:pt x="132" y="160"/>
                  </a:lnTo>
                  <a:lnTo>
                    <a:pt x="122" y="190"/>
                  </a:lnTo>
                  <a:lnTo>
                    <a:pt x="18" y="70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7" name="Freeform 73"/>
            <p:cNvSpPr>
              <a:spLocks/>
            </p:cNvSpPr>
            <p:nvPr/>
          </p:nvSpPr>
          <p:spPr bwMode="auto">
            <a:xfrm>
              <a:off x="2885" y="2174"/>
              <a:ext cx="70" cy="518"/>
            </a:xfrm>
            <a:custGeom>
              <a:avLst/>
              <a:gdLst>
                <a:gd name="T0" fmla="*/ 16 w 139"/>
                <a:gd name="T1" fmla="*/ 0 h 1036"/>
                <a:gd name="T2" fmla="*/ 44 w 139"/>
                <a:gd name="T3" fmla="*/ 329 h 1036"/>
                <a:gd name="T4" fmla="*/ 113 w 139"/>
                <a:gd name="T5" fmla="*/ 643 h 1036"/>
                <a:gd name="T6" fmla="*/ 139 w 139"/>
                <a:gd name="T7" fmla="*/ 1036 h 1036"/>
                <a:gd name="T8" fmla="*/ 82 w 139"/>
                <a:gd name="T9" fmla="*/ 616 h 1036"/>
                <a:gd name="T10" fmla="*/ 21 w 139"/>
                <a:gd name="T11" fmla="*/ 329 h 1036"/>
                <a:gd name="T12" fmla="*/ 0 w 139"/>
                <a:gd name="T13" fmla="*/ 128 h 1036"/>
                <a:gd name="T14" fmla="*/ 16 w 139"/>
                <a:gd name="T15" fmla="*/ 0 h 1036"/>
                <a:gd name="T16" fmla="*/ 16 w 139"/>
                <a:gd name="T17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036">
                  <a:moveTo>
                    <a:pt x="16" y="0"/>
                  </a:moveTo>
                  <a:lnTo>
                    <a:pt x="44" y="329"/>
                  </a:lnTo>
                  <a:lnTo>
                    <a:pt x="113" y="643"/>
                  </a:lnTo>
                  <a:lnTo>
                    <a:pt x="139" y="1036"/>
                  </a:lnTo>
                  <a:lnTo>
                    <a:pt x="82" y="616"/>
                  </a:lnTo>
                  <a:lnTo>
                    <a:pt x="21" y="329"/>
                  </a:lnTo>
                  <a:lnTo>
                    <a:pt x="0" y="12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8" name="Freeform 74"/>
            <p:cNvSpPr>
              <a:spLocks/>
            </p:cNvSpPr>
            <p:nvPr/>
          </p:nvSpPr>
          <p:spPr bwMode="auto">
            <a:xfrm>
              <a:off x="2945" y="2064"/>
              <a:ext cx="137" cy="601"/>
            </a:xfrm>
            <a:custGeom>
              <a:avLst/>
              <a:gdLst>
                <a:gd name="T0" fmla="*/ 274 w 274"/>
                <a:gd name="T1" fmla="*/ 1201 h 1201"/>
                <a:gd name="T2" fmla="*/ 243 w 274"/>
                <a:gd name="T3" fmla="*/ 920 h 1201"/>
                <a:gd name="T4" fmla="*/ 124 w 274"/>
                <a:gd name="T5" fmla="*/ 323 h 1201"/>
                <a:gd name="T6" fmla="*/ 36 w 274"/>
                <a:gd name="T7" fmla="*/ 124 h 1201"/>
                <a:gd name="T8" fmla="*/ 0 w 274"/>
                <a:gd name="T9" fmla="*/ 101 h 1201"/>
                <a:gd name="T10" fmla="*/ 0 w 274"/>
                <a:gd name="T11" fmla="*/ 84 h 1201"/>
                <a:gd name="T12" fmla="*/ 0 w 274"/>
                <a:gd name="T13" fmla="*/ 0 h 1201"/>
                <a:gd name="T14" fmla="*/ 19 w 274"/>
                <a:gd name="T15" fmla="*/ 101 h 1201"/>
                <a:gd name="T16" fmla="*/ 67 w 274"/>
                <a:gd name="T17" fmla="*/ 124 h 1201"/>
                <a:gd name="T18" fmla="*/ 143 w 274"/>
                <a:gd name="T19" fmla="*/ 323 h 1201"/>
                <a:gd name="T20" fmla="*/ 255 w 274"/>
                <a:gd name="T21" fmla="*/ 910 h 1201"/>
                <a:gd name="T22" fmla="*/ 274 w 274"/>
                <a:gd name="T23" fmla="*/ 1201 h 1201"/>
                <a:gd name="T24" fmla="*/ 274 w 274"/>
                <a:gd name="T25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1201">
                  <a:moveTo>
                    <a:pt x="274" y="1201"/>
                  </a:moveTo>
                  <a:lnTo>
                    <a:pt x="243" y="920"/>
                  </a:lnTo>
                  <a:lnTo>
                    <a:pt x="124" y="323"/>
                  </a:lnTo>
                  <a:lnTo>
                    <a:pt x="36" y="124"/>
                  </a:lnTo>
                  <a:lnTo>
                    <a:pt x="0" y="101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9" y="101"/>
                  </a:lnTo>
                  <a:lnTo>
                    <a:pt x="67" y="124"/>
                  </a:lnTo>
                  <a:lnTo>
                    <a:pt x="143" y="323"/>
                  </a:lnTo>
                  <a:lnTo>
                    <a:pt x="255" y="910"/>
                  </a:lnTo>
                  <a:lnTo>
                    <a:pt x="274" y="1201"/>
                  </a:lnTo>
                  <a:lnTo>
                    <a:pt x="274" y="1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79" name="Freeform 75"/>
            <p:cNvSpPr>
              <a:spLocks/>
            </p:cNvSpPr>
            <p:nvPr/>
          </p:nvSpPr>
          <p:spPr bwMode="auto">
            <a:xfrm>
              <a:off x="2544" y="2820"/>
              <a:ext cx="591" cy="237"/>
            </a:xfrm>
            <a:custGeom>
              <a:avLst/>
              <a:gdLst>
                <a:gd name="T0" fmla="*/ 1002 w 1182"/>
                <a:gd name="T1" fmla="*/ 38 h 475"/>
                <a:gd name="T2" fmla="*/ 977 w 1182"/>
                <a:gd name="T3" fmla="*/ 82 h 475"/>
                <a:gd name="T4" fmla="*/ 1051 w 1182"/>
                <a:gd name="T5" fmla="*/ 150 h 475"/>
                <a:gd name="T6" fmla="*/ 1102 w 1182"/>
                <a:gd name="T7" fmla="*/ 150 h 475"/>
                <a:gd name="T8" fmla="*/ 1144 w 1182"/>
                <a:gd name="T9" fmla="*/ 112 h 475"/>
                <a:gd name="T10" fmla="*/ 1182 w 1182"/>
                <a:gd name="T11" fmla="*/ 120 h 475"/>
                <a:gd name="T12" fmla="*/ 1169 w 1182"/>
                <a:gd name="T13" fmla="*/ 202 h 475"/>
                <a:gd name="T14" fmla="*/ 1112 w 1182"/>
                <a:gd name="T15" fmla="*/ 240 h 475"/>
                <a:gd name="T16" fmla="*/ 1102 w 1182"/>
                <a:gd name="T17" fmla="*/ 299 h 475"/>
                <a:gd name="T18" fmla="*/ 1059 w 1182"/>
                <a:gd name="T19" fmla="*/ 329 h 475"/>
                <a:gd name="T20" fmla="*/ 958 w 1182"/>
                <a:gd name="T21" fmla="*/ 329 h 475"/>
                <a:gd name="T22" fmla="*/ 597 w 1182"/>
                <a:gd name="T23" fmla="*/ 274 h 475"/>
                <a:gd name="T24" fmla="*/ 515 w 1182"/>
                <a:gd name="T25" fmla="*/ 247 h 475"/>
                <a:gd name="T26" fmla="*/ 426 w 1182"/>
                <a:gd name="T27" fmla="*/ 306 h 475"/>
                <a:gd name="T28" fmla="*/ 268 w 1182"/>
                <a:gd name="T29" fmla="*/ 386 h 475"/>
                <a:gd name="T30" fmla="*/ 0 w 1182"/>
                <a:gd name="T31" fmla="*/ 475 h 475"/>
                <a:gd name="T32" fmla="*/ 382 w 1182"/>
                <a:gd name="T33" fmla="*/ 177 h 475"/>
                <a:gd name="T34" fmla="*/ 447 w 1182"/>
                <a:gd name="T35" fmla="*/ 169 h 475"/>
                <a:gd name="T36" fmla="*/ 489 w 1182"/>
                <a:gd name="T37" fmla="*/ 127 h 475"/>
                <a:gd name="T38" fmla="*/ 489 w 1182"/>
                <a:gd name="T39" fmla="*/ 70 h 475"/>
                <a:gd name="T40" fmla="*/ 481 w 1182"/>
                <a:gd name="T41" fmla="*/ 0 h 475"/>
                <a:gd name="T42" fmla="*/ 964 w 1182"/>
                <a:gd name="T43" fmla="*/ 0 h 475"/>
                <a:gd name="T44" fmla="*/ 1002 w 1182"/>
                <a:gd name="T45" fmla="*/ 38 h 475"/>
                <a:gd name="T46" fmla="*/ 1002 w 1182"/>
                <a:gd name="T47" fmla="*/ 38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2" h="475">
                  <a:moveTo>
                    <a:pt x="1002" y="38"/>
                  </a:moveTo>
                  <a:lnTo>
                    <a:pt x="977" y="82"/>
                  </a:lnTo>
                  <a:lnTo>
                    <a:pt x="1051" y="150"/>
                  </a:lnTo>
                  <a:lnTo>
                    <a:pt x="1102" y="150"/>
                  </a:lnTo>
                  <a:lnTo>
                    <a:pt x="1144" y="112"/>
                  </a:lnTo>
                  <a:lnTo>
                    <a:pt x="1182" y="120"/>
                  </a:lnTo>
                  <a:lnTo>
                    <a:pt x="1169" y="202"/>
                  </a:lnTo>
                  <a:lnTo>
                    <a:pt x="1112" y="240"/>
                  </a:lnTo>
                  <a:lnTo>
                    <a:pt x="1102" y="299"/>
                  </a:lnTo>
                  <a:lnTo>
                    <a:pt x="1059" y="329"/>
                  </a:lnTo>
                  <a:lnTo>
                    <a:pt x="958" y="329"/>
                  </a:lnTo>
                  <a:lnTo>
                    <a:pt x="597" y="274"/>
                  </a:lnTo>
                  <a:lnTo>
                    <a:pt x="515" y="247"/>
                  </a:lnTo>
                  <a:lnTo>
                    <a:pt x="426" y="306"/>
                  </a:lnTo>
                  <a:lnTo>
                    <a:pt x="268" y="386"/>
                  </a:lnTo>
                  <a:lnTo>
                    <a:pt x="0" y="475"/>
                  </a:lnTo>
                  <a:lnTo>
                    <a:pt x="382" y="177"/>
                  </a:lnTo>
                  <a:lnTo>
                    <a:pt x="447" y="169"/>
                  </a:lnTo>
                  <a:lnTo>
                    <a:pt x="489" y="127"/>
                  </a:lnTo>
                  <a:lnTo>
                    <a:pt x="489" y="70"/>
                  </a:lnTo>
                  <a:lnTo>
                    <a:pt x="481" y="0"/>
                  </a:lnTo>
                  <a:lnTo>
                    <a:pt x="964" y="0"/>
                  </a:lnTo>
                  <a:lnTo>
                    <a:pt x="1002" y="38"/>
                  </a:lnTo>
                  <a:lnTo>
                    <a:pt x="1002" y="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0" name="Freeform 76"/>
            <p:cNvSpPr>
              <a:spLocks/>
            </p:cNvSpPr>
            <p:nvPr/>
          </p:nvSpPr>
          <p:spPr bwMode="auto">
            <a:xfrm>
              <a:off x="2956" y="2936"/>
              <a:ext cx="164" cy="295"/>
            </a:xfrm>
            <a:custGeom>
              <a:avLst/>
              <a:gdLst>
                <a:gd name="T0" fmla="*/ 295 w 327"/>
                <a:gd name="T1" fmla="*/ 0 h 591"/>
                <a:gd name="T2" fmla="*/ 295 w 327"/>
                <a:gd name="T3" fmla="*/ 462 h 591"/>
                <a:gd name="T4" fmla="*/ 207 w 327"/>
                <a:gd name="T5" fmla="*/ 557 h 591"/>
                <a:gd name="T6" fmla="*/ 13 w 327"/>
                <a:gd name="T7" fmla="*/ 413 h 591"/>
                <a:gd name="T8" fmla="*/ 13 w 327"/>
                <a:gd name="T9" fmla="*/ 67 h 591"/>
                <a:gd name="T10" fmla="*/ 0 w 327"/>
                <a:gd name="T11" fmla="*/ 422 h 591"/>
                <a:gd name="T12" fmla="*/ 201 w 327"/>
                <a:gd name="T13" fmla="*/ 591 h 591"/>
                <a:gd name="T14" fmla="*/ 327 w 327"/>
                <a:gd name="T15" fmla="*/ 454 h 591"/>
                <a:gd name="T16" fmla="*/ 295 w 327"/>
                <a:gd name="T17" fmla="*/ 0 h 591"/>
                <a:gd name="T18" fmla="*/ 295 w 327"/>
                <a:gd name="T1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91">
                  <a:moveTo>
                    <a:pt x="295" y="0"/>
                  </a:moveTo>
                  <a:lnTo>
                    <a:pt x="295" y="462"/>
                  </a:lnTo>
                  <a:lnTo>
                    <a:pt x="207" y="557"/>
                  </a:lnTo>
                  <a:lnTo>
                    <a:pt x="13" y="413"/>
                  </a:lnTo>
                  <a:lnTo>
                    <a:pt x="13" y="67"/>
                  </a:lnTo>
                  <a:lnTo>
                    <a:pt x="0" y="422"/>
                  </a:lnTo>
                  <a:lnTo>
                    <a:pt x="201" y="591"/>
                  </a:lnTo>
                  <a:lnTo>
                    <a:pt x="327" y="454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1" name="Freeform 77"/>
            <p:cNvSpPr>
              <a:spLocks/>
            </p:cNvSpPr>
            <p:nvPr/>
          </p:nvSpPr>
          <p:spPr bwMode="auto">
            <a:xfrm>
              <a:off x="2967" y="1268"/>
              <a:ext cx="104" cy="28"/>
            </a:xfrm>
            <a:custGeom>
              <a:avLst/>
              <a:gdLst>
                <a:gd name="T0" fmla="*/ 0 w 207"/>
                <a:gd name="T1" fmla="*/ 6 h 57"/>
                <a:gd name="T2" fmla="*/ 68 w 207"/>
                <a:gd name="T3" fmla="*/ 0 h 57"/>
                <a:gd name="T4" fmla="*/ 182 w 207"/>
                <a:gd name="T5" fmla="*/ 42 h 57"/>
                <a:gd name="T6" fmla="*/ 207 w 207"/>
                <a:gd name="T7" fmla="*/ 57 h 57"/>
                <a:gd name="T8" fmla="*/ 87 w 207"/>
                <a:gd name="T9" fmla="*/ 17 h 57"/>
                <a:gd name="T10" fmla="*/ 0 w 207"/>
                <a:gd name="T11" fmla="*/ 6 h 57"/>
                <a:gd name="T12" fmla="*/ 0 w 207"/>
                <a:gd name="T1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57">
                  <a:moveTo>
                    <a:pt x="0" y="6"/>
                  </a:moveTo>
                  <a:lnTo>
                    <a:pt x="68" y="0"/>
                  </a:lnTo>
                  <a:lnTo>
                    <a:pt x="182" y="42"/>
                  </a:lnTo>
                  <a:lnTo>
                    <a:pt x="207" y="57"/>
                  </a:lnTo>
                  <a:lnTo>
                    <a:pt x="87" y="1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2" name="Freeform 78"/>
            <p:cNvSpPr>
              <a:spLocks/>
            </p:cNvSpPr>
            <p:nvPr/>
          </p:nvSpPr>
          <p:spPr bwMode="auto">
            <a:xfrm>
              <a:off x="2995" y="1297"/>
              <a:ext cx="52" cy="11"/>
            </a:xfrm>
            <a:custGeom>
              <a:avLst/>
              <a:gdLst>
                <a:gd name="T0" fmla="*/ 0 w 102"/>
                <a:gd name="T1" fmla="*/ 11 h 23"/>
                <a:gd name="T2" fmla="*/ 59 w 102"/>
                <a:gd name="T3" fmla="*/ 11 h 23"/>
                <a:gd name="T4" fmla="*/ 102 w 102"/>
                <a:gd name="T5" fmla="*/ 23 h 23"/>
                <a:gd name="T6" fmla="*/ 40 w 102"/>
                <a:gd name="T7" fmla="*/ 0 h 23"/>
                <a:gd name="T8" fmla="*/ 0 w 102"/>
                <a:gd name="T9" fmla="*/ 11 h 23"/>
                <a:gd name="T10" fmla="*/ 0 w 102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3">
                  <a:moveTo>
                    <a:pt x="0" y="11"/>
                  </a:moveTo>
                  <a:lnTo>
                    <a:pt x="59" y="11"/>
                  </a:lnTo>
                  <a:lnTo>
                    <a:pt x="102" y="23"/>
                  </a:lnTo>
                  <a:lnTo>
                    <a:pt x="4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3" name="Freeform 79"/>
            <p:cNvSpPr>
              <a:spLocks/>
            </p:cNvSpPr>
            <p:nvPr/>
          </p:nvSpPr>
          <p:spPr bwMode="auto">
            <a:xfrm>
              <a:off x="2785" y="1240"/>
              <a:ext cx="39" cy="14"/>
            </a:xfrm>
            <a:custGeom>
              <a:avLst/>
              <a:gdLst>
                <a:gd name="T0" fmla="*/ 0 w 78"/>
                <a:gd name="T1" fmla="*/ 28 h 28"/>
                <a:gd name="T2" fmla="*/ 47 w 78"/>
                <a:gd name="T3" fmla="*/ 0 h 28"/>
                <a:gd name="T4" fmla="*/ 78 w 78"/>
                <a:gd name="T5" fmla="*/ 9 h 28"/>
                <a:gd name="T6" fmla="*/ 0 w 78"/>
                <a:gd name="T7" fmla="*/ 28 h 28"/>
                <a:gd name="T8" fmla="*/ 0 w 7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8">
                  <a:moveTo>
                    <a:pt x="0" y="28"/>
                  </a:moveTo>
                  <a:lnTo>
                    <a:pt x="47" y="0"/>
                  </a:lnTo>
                  <a:lnTo>
                    <a:pt x="78" y="9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4" name="Freeform 80"/>
            <p:cNvSpPr>
              <a:spLocks/>
            </p:cNvSpPr>
            <p:nvPr/>
          </p:nvSpPr>
          <p:spPr bwMode="auto">
            <a:xfrm>
              <a:off x="2589" y="1411"/>
              <a:ext cx="59" cy="195"/>
            </a:xfrm>
            <a:custGeom>
              <a:avLst/>
              <a:gdLst>
                <a:gd name="T0" fmla="*/ 33 w 118"/>
                <a:gd name="T1" fmla="*/ 0 h 390"/>
                <a:gd name="T2" fmla="*/ 27 w 118"/>
                <a:gd name="T3" fmla="*/ 89 h 390"/>
                <a:gd name="T4" fmla="*/ 8 w 118"/>
                <a:gd name="T5" fmla="*/ 129 h 390"/>
                <a:gd name="T6" fmla="*/ 31 w 118"/>
                <a:gd name="T7" fmla="*/ 211 h 390"/>
                <a:gd name="T8" fmla="*/ 61 w 118"/>
                <a:gd name="T9" fmla="*/ 300 h 390"/>
                <a:gd name="T10" fmla="*/ 63 w 118"/>
                <a:gd name="T11" fmla="*/ 350 h 390"/>
                <a:gd name="T12" fmla="*/ 118 w 118"/>
                <a:gd name="T13" fmla="*/ 390 h 390"/>
                <a:gd name="T14" fmla="*/ 73 w 118"/>
                <a:gd name="T15" fmla="*/ 376 h 390"/>
                <a:gd name="T16" fmla="*/ 50 w 118"/>
                <a:gd name="T17" fmla="*/ 352 h 390"/>
                <a:gd name="T18" fmla="*/ 44 w 118"/>
                <a:gd name="T19" fmla="*/ 297 h 390"/>
                <a:gd name="T20" fmla="*/ 10 w 118"/>
                <a:gd name="T21" fmla="*/ 240 h 390"/>
                <a:gd name="T22" fmla="*/ 0 w 118"/>
                <a:gd name="T23" fmla="*/ 110 h 390"/>
                <a:gd name="T24" fmla="*/ 14 w 118"/>
                <a:gd name="T25" fmla="*/ 51 h 390"/>
                <a:gd name="T26" fmla="*/ 33 w 118"/>
                <a:gd name="T27" fmla="*/ 0 h 390"/>
                <a:gd name="T28" fmla="*/ 33 w 118"/>
                <a:gd name="T2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90">
                  <a:moveTo>
                    <a:pt x="33" y="0"/>
                  </a:moveTo>
                  <a:lnTo>
                    <a:pt x="27" y="89"/>
                  </a:lnTo>
                  <a:lnTo>
                    <a:pt x="8" y="129"/>
                  </a:lnTo>
                  <a:lnTo>
                    <a:pt x="31" y="211"/>
                  </a:lnTo>
                  <a:lnTo>
                    <a:pt x="61" y="300"/>
                  </a:lnTo>
                  <a:lnTo>
                    <a:pt x="63" y="350"/>
                  </a:lnTo>
                  <a:lnTo>
                    <a:pt x="118" y="390"/>
                  </a:lnTo>
                  <a:lnTo>
                    <a:pt x="73" y="376"/>
                  </a:lnTo>
                  <a:lnTo>
                    <a:pt x="50" y="352"/>
                  </a:lnTo>
                  <a:lnTo>
                    <a:pt x="44" y="297"/>
                  </a:lnTo>
                  <a:lnTo>
                    <a:pt x="10" y="240"/>
                  </a:lnTo>
                  <a:lnTo>
                    <a:pt x="0" y="110"/>
                  </a:lnTo>
                  <a:lnTo>
                    <a:pt x="14" y="5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5" name="Freeform 81"/>
            <p:cNvSpPr>
              <a:spLocks/>
            </p:cNvSpPr>
            <p:nvPr/>
          </p:nvSpPr>
          <p:spPr bwMode="auto">
            <a:xfrm>
              <a:off x="2165" y="1871"/>
              <a:ext cx="351" cy="178"/>
            </a:xfrm>
            <a:custGeom>
              <a:avLst/>
              <a:gdLst>
                <a:gd name="T0" fmla="*/ 701 w 701"/>
                <a:gd name="T1" fmla="*/ 0 h 356"/>
                <a:gd name="T2" fmla="*/ 479 w 701"/>
                <a:gd name="T3" fmla="*/ 80 h 356"/>
                <a:gd name="T4" fmla="*/ 321 w 701"/>
                <a:gd name="T5" fmla="*/ 165 h 356"/>
                <a:gd name="T6" fmla="*/ 91 w 701"/>
                <a:gd name="T7" fmla="*/ 245 h 356"/>
                <a:gd name="T8" fmla="*/ 0 w 701"/>
                <a:gd name="T9" fmla="*/ 329 h 356"/>
                <a:gd name="T10" fmla="*/ 83 w 701"/>
                <a:gd name="T11" fmla="*/ 293 h 356"/>
                <a:gd name="T12" fmla="*/ 154 w 701"/>
                <a:gd name="T13" fmla="*/ 356 h 356"/>
                <a:gd name="T14" fmla="*/ 165 w 701"/>
                <a:gd name="T15" fmla="*/ 274 h 356"/>
                <a:gd name="T16" fmla="*/ 405 w 701"/>
                <a:gd name="T17" fmla="*/ 194 h 356"/>
                <a:gd name="T18" fmla="*/ 534 w 701"/>
                <a:gd name="T19" fmla="*/ 80 h 356"/>
                <a:gd name="T20" fmla="*/ 701 w 701"/>
                <a:gd name="T21" fmla="*/ 0 h 356"/>
                <a:gd name="T22" fmla="*/ 701 w 701"/>
                <a:gd name="T2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1" h="356">
                  <a:moveTo>
                    <a:pt x="701" y="0"/>
                  </a:moveTo>
                  <a:lnTo>
                    <a:pt x="479" y="80"/>
                  </a:lnTo>
                  <a:lnTo>
                    <a:pt x="321" y="165"/>
                  </a:lnTo>
                  <a:lnTo>
                    <a:pt x="91" y="245"/>
                  </a:lnTo>
                  <a:lnTo>
                    <a:pt x="0" y="329"/>
                  </a:lnTo>
                  <a:lnTo>
                    <a:pt x="83" y="293"/>
                  </a:lnTo>
                  <a:lnTo>
                    <a:pt x="154" y="356"/>
                  </a:lnTo>
                  <a:lnTo>
                    <a:pt x="165" y="274"/>
                  </a:lnTo>
                  <a:lnTo>
                    <a:pt x="405" y="194"/>
                  </a:lnTo>
                  <a:lnTo>
                    <a:pt x="534" y="80"/>
                  </a:lnTo>
                  <a:lnTo>
                    <a:pt x="701" y="0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6" name="Freeform 82"/>
            <p:cNvSpPr>
              <a:spLocks/>
            </p:cNvSpPr>
            <p:nvPr/>
          </p:nvSpPr>
          <p:spPr bwMode="auto">
            <a:xfrm>
              <a:off x="2963" y="1817"/>
              <a:ext cx="165" cy="190"/>
            </a:xfrm>
            <a:custGeom>
              <a:avLst/>
              <a:gdLst>
                <a:gd name="T0" fmla="*/ 0 w 329"/>
                <a:gd name="T1" fmla="*/ 30 h 380"/>
                <a:gd name="T2" fmla="*/ 61 w 329"/>
                <a:gd name="T3" fmla="*/ 0 h 380"/>
                <a:gd name="T4" fmla="*/ 110 w 329"/>
                <a:gd name="T5" fmla="*/ 241 h 380"/>
                <a:gd name="T6" fmla="*/ 329 w 329"/>
                <a:gd name="T7" fmla="*/ 380 h 380"/>
                <a:gd name="T8" fmla="*/ 91 w 329"/>
                <a:gd name="T9" fmla="*/ 268 h 380"/>
                <a:gd name="T10" fmla="*/ 65 w 329"/>
                <a:gd name="T11" fmla="*/ 135 h 380"/>
                <a:gd name="T12" fmla="*/ 0 w 329"/>
                <a:gd name="T13" fmla="*/ 30 h 380"/>
                <a:gd name="T14" fmla="*/ 0 w 329"/>
                <a:gd name="T15" fmla="*/ 3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380">
                  <a:moveTo>
                    <a:pt x="0" y="30"/>
                  </a:moveTo>
                  <a:lnTo>
                    <a:pt x="61" y="0"/>
                  </a:lnTo>
                  <a:lnTo>
                    <a:pt x="110" y="241"/>
                  </a:lnTo>
                  <a:lnTo>
                    <a:pt x="329" y="380"/>
                  </a:lnTo>
                  <a:lnTo>
                    <a:pt x="91" y="268"/>
                  </a:lnTo>
                  <a:lnTo>
                    <a:pt x="65" y="1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7" name="Freeform 83"/>
            <p:cNvSpPr>
              <a:spLocks/>
            </p:cNvSpPr>
            <p:nvPr/>
          </p:nvSpPr>
          <p:spPr bwMode="auto">
            <a:xfrm>
              <a:off x="3308" y="1500"/>
              <a:ext cx="81" cy="372"/>
            </a:xfrm>
            <a:custGeom>
              <a:avLst/>
              <a:gdLst>
                <a:gd name="T0" fmla="*/ 0 w 162"/>
                <a:gd name="T1" fmla="*/ 0 h 743"/>
                <a:gd name="T2" fmla="*/ 158 w 162"/>
                <a:gd name="T3" fmla="*/ 93 h 743"/>
                <a:gd name="T4" fmla="*/ 162 w 162"/>
                <a:gd name="T5" fmla="*/ 542 h 743"/>
                <a:gd name="T6" fmla="*/ 118 w 162"/>
                <a:gd name="T7" fmla="*/ 743 h 743"/>
                <a:gd name="T8" fmla="*/ 80 w 162"/>
                <a:gd name="T9" fmla="*/ 728 h 743"/>
                <a:gd name="T10" fmla="*/ 127 w 162"/>
                <a:gd name="T11" fmla="*/ 521 h 743"/>
                <a:gd name="T12" fmla="*/ 139 w 162"/>
                <a:gd name="T13" fmla="*/ 146 h 743"/>
                <a:gd name="T14" fmla="*/ 103 w 162"/>
                <a:gd name="T15" fmla="*/ 78 h 743"/>
                <a:gd name="T16" fmla="*/ 0 w 162"/>
                <a:gd name="T17" fmla="*/ 0 h 743"/>
                <a:gd name="T18" fmla="*/ 0 w 162"/>
                <a:gd name="T1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743">
                  <a:moveTo>
                    <a:pt x="0" y="0"/>
                  </a:moveTo>
                  <a:lnTo>
                    <a:pt x="158" y="93"/>
                  </a:lnTo>
                  <a:lnTo>
                    <a:pt x="162" y="542"/>
                  </a:lnTo>
                  <a:lnTo>
                    <a:pt x="118" y="743"/>
                  </a:lnTo>
                  <a:lnTo>
                    <a:pt x="80" y="728"/>
                  </a:lnTo>
                  <a:lnTo>
                    <a:pt x="127" y="521"/>
                  </a:lnTo>
                  <a:lnTo>
                    <a:pt x="139" y="146"/>
                  </a:lnTo>
                  <a:lnTo>
                    <a:pt x="103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8" name="Freeform 84"/>
            <p:cNvSpPr>
              <a:spLocks/>
            </p:cNvSpPr>
            <p:nvPr/>
          </p:nvSpPr>
          <p:spPr bwMode="auto">
            <a:xfrm>
              <a:off x="3328" y="2082"/>
              <a:ext cx="81" cy="279"/>
            </a:xfrm>
            <a:custGeom>
              <a:avLst/>
              <a:gdLst>
                <a:gd name="T0" fmla="*/ 162 w 162"/>
                <a:gd name="T1" fmla="*/ 0 h 557"/>
                <a:gd name="T2" fmla="*/ 99 w 162"/>
                <a:gd name="T3" fmla="*/ 238 h 557"/>
                <a:gd name="T4" fmla="*/ 44 w 162"/>
                <a:gd name="T5" fmla="*/ 424 h 557"/>
                <a:gd name="T6" fmla="*/ 59 w 162"/>
                <a:gd name="T7" fmla="*/ 557 h 557"/>
                <a:gd name="T8" fmla="*/ 0 w 162"/>
                <a:gd name="T9" fmla="*/ 414 h 557"/>
                <a:gd name="T10" fmla="*/ 48 w 162"/>
                <a:gd name="T11" fmla="*/ 340 h 557"/>
                <a:gd name="T12" fmla="*/ 99 w 162"/>
                <a:gd name="T13" fmla="*/ 150 h 557"/>
                <a:gd name="T14" fmla="*/ 103 w 162"/>
                <a:gd name="T15" fmla="*/ 67 h 557"/>
                <a:gd name="T16" fmla="*/ 162 w 162"/>
                <a:gd name="T17" fmla="*/ 0 h 557"/>
                <a:gd name="T18" fmla="*/ 162 w 162"/>
                <a:gd name="T1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557">
                  <a:moveTo>
                    <a:pt x="162" y="0"/>
                  </a:moveTo>
                  <a:lnTo>
                    <a:pt x="99" y="238"/>
                  </a:lnTo>
                  <a:lnTo>
                    <a:pt x="44" y="424"/>
                  </a:lnTo>
                  <a:lnTo>
                    <a:pt x="59" y="557"/>
                  </a:lnTo>
                  <a:lnTo>
                    <a:pt x="0" y="414"/>
                  </a:lnTo>
                  <a:lnTo>
                    <a:pt x="48" y="340"/>
                  </a:lnTo>
                  <a:lnTo>
                    <a:pt x="99" y="150"/>
                  </a:lnTo>
                  <a:lnTo>
                    <a:pt x="103" y="67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89" name="Freeform 85"/>
            <p:cNvSpPr>
              <a:spLocks/>
            </p:cNvSpPr>
            <p:nvPr/>
          </p:nvSpPr>
          <p:spPr bwMode="auto">
            <a:xfrm>
              <a:off x="3074" y="1475"/>
              <a:ext cx="92" cy="191"/>
            </a:xfrm>
            <a:custGeom>
              <a:avLst/>
              <a:gdLst>
                <a:gd name="T0" fmla="*/ 123 w 182"/>
                <a:gd name="T1" fmla="*/ 0 h 383"/>
                <a:gd name="T2" fmla="*/ 171 w 182"/>
                <a:gd name="T3" fmla="*/ 4 h 383"/>
                <a:gd name="T4" fmla="*/ 182 w 182"/>
                <a:gd name="T5" fmla="*/ 103 h 383"/>
                <a:gd name="T6" fmla="*/ 157 w 182"/>
                <a:gd name="T7" fmla="*/ 210 h 383"/>
                <a:gd name="T8" fmla="*/ 102 w 182"/>
                <a:gd name="T9" fmla="*/ 280 h 383"/>
                <a:gd name="T10" fmla="*/ 64 w 182"/>
                <a:gd name="T11" fmla="*/ 356 h 383"/>
                <a:gd name="T12" fmla="*/ 0 w 182"/>
                <a:gd name="T13" fmla="*/ 383 h 383"/>
                <a:gd name="T14" fmla="*/ 11 w 182"/>
                <a:gd name="T15" fmla="*/ 354 h 383"/>
                <a:gd name="T16" fmla="*/ 49 w 182"/>
                <a:gd name="T17" fmla="*/ 343 h 383"/>
                <a:gd name="T18" fmla="*/ 79 w 182"/>
                <a:gd name="T19" fmla="*/ 286 h 383"/>
                <a:gd name="T20" fmla="*/ 148 w 182"/>
                <a:gd name="T21" fmla="*/ 210 h 383"/>
                <a:gd name="T22" fmla="*/ 169 w 182"/>
                <a:gd name="T23" fmla="*/ 73 h 383"/>
                <a:gd name="T24" fmla="*/ 169 w 182"/>
                <a:gd name="T25" fmla="*/ 23 h 383"/>
                <a:gd name="T26" fmla="*/ 116 w 182"/>
                <a:gd name="T27" fmla="*/ 14 h 383"/>
                <a:gd name="T28" fmla="*/ 123 w 182"/>
                <a:gd name="T29" fmla="*/ 0 h 383"/>
                <a:gd name="T30" fmla="*/ 123 w 182"/>
                <a:gd name="T3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383">
                  <a:moveTo>
                    <a:pt x="123" y="0"/>
                  </a:moveTo>
                  <a:lnTo>
                    <a:pt x="171" y="4"/>
                  </a:lnTo>
                  <a:lnTo>
                    <a:pt x="182" y="103"/>
                  </a:lnTo>
                  <a:lnTo>
                    <a:pt x="157" y="210"/>
                  </a:lnTo>
                  <a:lnTo>
                    <a:pt x="102" y="280"/>
                  </a:lnTo>
                  <a:lnTo>
                    <a:pt x="64" y="356"/>
                  </a:lnTo>
                  <a:lnTo>
                    <a:pt x="0" y="383"/>
                  </a:lnTo>
                  <a:lnTo>
                    <a:pt x="11" y="354"/>
                  </a:lnTo>
                  <a:lnTo>
                    <a:pt x="49" y="343"/>
                  </a:lnTo>
                  <a:lnTo>
                    <a:pt x="79" y="286"/>
                  </a:lnTo>
                  <a:lnTo>
                    <a:pt x="148" y="210"/>
                  </a:lnTo>
                  <a:lnTo>
                    <a:pt x="169" y="73"/>
                  </a:lnTo>
                  <a:lnTo>
                    <a:pt x="169" y="23"/>
                  </a:lnTo>
                  <a:lnTo>
                    <a:pt x="116" y="14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0" name="Freeform 86"/>
            <p:cNvSpPr>
              <a:spLocks/>
            </p:cNvSpPr>
            <p:nvPr/>
          </p:nvSpPr>
          <p:spPr bwMode="auto">
            <a:xfrm>
              <a:off x="2613" y="1083"/>
              <a:ext cx="552" cy="429"/>
            </a:xfrm>
            <a:custGeom>
              <a:avLst/>
              <a:gdLst>
                <a:gd name="T0" fmla="*/ 173 w 1102"/>
                <a:gd name="T1" fmla="*/ 160 h 858"/>
                <a:gd name="T2" fmla="*/ 336 w 1102"/>
                <a:gd name="T3" fmla="*/ 57 h 858"/>
                <a:gd name="T4" fmla="*/ 604 w 1102"/>
                <a:gd name="T5" fmla="*/ 0 h 858"/>
                <a:gd name="T6" fmla="*/ 893 w 1102"/>
                <a:gd name="T7" fmla="*/ 95 h 858"/>
                <a:gd name="T8" fmla="*/ 1079 w 1102"/>
                <a:gd name="T9" fmla="*/ 344 h 858"/>
                <a:gd name="T10" fmla="*/ 1102 w 1102"/>
                <a:gd name="T11" fmla="*/ 614 h 858"/>
                <a:gd name="T12" fmla="*/ 1076 w 1102"/>
                <a:gd name="T13" fmla="*/ 787 h 858"/>
                <a:gd name="T14" fmla="*/ 981 w 1102"/>
                <a:gd name="T15" fmla="*/ 858 h 858"/>
                <a:gd name="T16" fmla="*/ 1020 w 1102"/>
                <a:gd name="T17" fmla="*/ 675 h 858"/>
                <a:gd name="T18" fmla="*/ 1038 w 1102"/>
                <a:gd name="T19" fmla="*/ 405 h 858"/>
                <a:gd name="T20" fmla="*/ 998 w 1102"/>
                <a:gd name="T21" fmla="*/ 284 h 858"/>
                <a:gd name="T22" fmla="*/ 853 w 1102"/>
                <a:gd name="T23" fmla="*/ 126 h 858"/>
                <a:gd name="T24" fmla="*/ 627 w 1102"/>
                <a:gd name="T25" fmla="*/ 52 h 858"/>
                <a:gd name="T26" fmla="*/ 401 w 1102"/>
                <a:gd name="T27" fmla="*/ 88 h 858"/>
                <a:gd name="T28" fmla="*/ 283 w 1102"/>
                <a:gd name="T29" fmla="*/ 169 h 858"/>
                <a:gd name="T30" fmla="*/ 234 w 1102"/>
                <a:gd name="T31" fmla="*/ 270 h 858"/>
                <a:gd name="T32" fmla="*/ 209 w 1102"/>
                <a:gd name="T33" fmla="*/ 457 h 858"/>
                <a:gd name="T34" fmla="*/ 158 w 1102"/>
                <a:gd name="T35" fmla="*/ 553 h 858"/>
                <a:gd name="T36" fmla="*/ 142 w 1102"/>
                <a:gd name="T37" fmla="*/ 744 h 858"/>
                <a:gd name="T38" fmla="*/ 74 w 1102"/>
                <a:gd name="T39" fmla="*/ 626 h 858"/>
                <a:gd name="T40" fmla="*/ 0 w 1102"/>
                <a:gd name="T41" fmla="*/ 624 h 858"/>
                <a:gd name="T42" fmla="*/ 26 w 1102"/>
                <a:gd name="T43" fmla="*/ 369 h 858"/>
                <a:gd name="T44" fmla="*/ 101 w 1102"/>
                <a:gd name="T45" fmla="*/ 270 h 858"/>
                <a:gd name="T46" fmla="*/ 173 w 1102"/>
                <a:gd name="T47" fmla="*/ 160 h 858"/>
                <a:gd name="T48" fmla="*/ 173 w 1102"/>
                <a:gd name="T49" fmla="*/ 16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2" h="858">
                  <a:moveTo>
                    <a:pt x="173" y="160"/>
                  </a:moveTo>
                  <a:lnTo>
                    <a:pt x="336" y="57"/>
                  </a:lnTo>
                  <a:lnTo>
                    <a:pt x="604" y="0"/>
                  </a:lnTo>
                  <a:lnTo>
                    <a:pt x="893" y="95"/>
                  </a:lnTo>
                  <a:lnTo>
                    <a:pt x="1079" y="344"/>
                  </a:lnTo>
                  <a:lnTo>
                    <a:pt x="1102" y="614"/>
                  </a:lnTo>
                  <a:lnTo>
                    <a:pt x="1076" y="787"/>
                  </a:lnTo>
                  <a:lnTo>
                    <a:pt x="981" y="858"/>
                  </a:lnTo>
                  <a:lnTo>
                    <a:pt x="1020" y="675"/>
                  </a:lnTo>
                  <a:lnTo>
                    <a:pt x="1038" y="405"/>
                  </a:lnTo>
                  <a:lnTo>
                    <a:pt x="998" y="284"/>
                  </a:lnTo>
                  <a:lnTo>
                    <a:pt x="853" y="126"/>
                  </a:lnTo>
                  <a:lnTo>
                    <a:pt x="627" y="52"/>
                  </a:lnTo>
                  <a:lnTo>
                    <a:pt x="401" y="88"/>
                  </a:lnTo>
                  <a:lnTo>
                    <a:pt x="283" y="169"/>
                  </a:lnTo>
                  <a:lnTo>
                    <a:pt x="234" y="270"/>
                  </a:lnTo>
                  <a:lnTo>
                    <a:pt x="209" y="457"/>
                  </a:lnTo>
                  <a:lnTo>
                    <a:pt x="158" y="553"/>
                  </a:lnTo>
                  <a:lnTo>
                    <a:pt x="142" y="744"/>
                  </a:lnTo>
                  <a:lnTo>
                    <a:pt x="74" y="626"/>
                  </a:lnTo>
                  <a:lnTo>
                    <a:pt x="0" y="624"/>
                  </a:lnTo>
                  <a:lnTo>
                    <a:pt x="26" y="369"/>
                  </a:lnTo>
                  <a:lnTo>
                    <a:pt x="101" y="270"/>
                  </a:lnTo>
                  <a:lnTo>
                    <a:pt x="173" y="160"/>
                  </a:lnTo>
                  <a:lnTo>
                    <a:pt x="173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1" name="Freeform 87"/>
            <p:cNvSpPr>
              <a:spLocks/>
            </p:cNvSpPr>
            <p:nvPr/>
          </p:nvSpPr>
          <p:spPr bwMode="auto">
            <a:xfrm>
              <a:off x="2665" y="1557"/>
              <a:ext cx="407" cy="311"/>
            </a:xfrm>
            <a:custGeom>
              <a:avLst/>
              <a:gdLst>
                <a:gd name="T0" fmla="*/ 0 w 816"/>
                <a:gd name="T1" fmla="*/ 0 h 621"/>
                <a:gd name="T2" fmla="*/ 10 w 816"/>
                <a:gd name="T3" fmla="*/ 327 h 621"/>
                <a:gd name="T4" fmla="*/ 320 w 816"/>
                <a:gd name="T5" fmla="*/ 574 h 621"/>
                <a:gd name="T6" fmla="*/ 455 w 816"/>
                <a:gd name="T7" fmla="*/ 621 h 621"/>
                <a:gd name="T8" fmla="*/ 630 w 816"/>
                <a:gd name="T9" fmla="*/ 581 h 621"/>
                <a:gd name="T10" fmla="*/ 761 w 816"/>
                <a:gd name="T11" fmla="*/ 384 h 621"/>
                <a:gd name="T12" fmla="*/ 816 w 816"/>
                <a:gd name="T13" fmla="*/ 226 h 621"/>
                <a:gd name="T14" fmla="*/ 721 w 816"/>
                <a:gd name="T15" fmla="*/ 409 h 621"/>
                <a:gd name="T16" fmla="*/ 584 w 816"/>
                <a:gd name="T17" fmla="*/ 528 h 621"/>
                <a:gd name="T18" fmla="*/ 512 w 816"/>
                <a:gd name="T19" fmla="*/ 564 h 621"/>
                <a:gd name="T20" fmla="*/ 293 w 816"/>
                <a:gd name="T21" fmla="*/ 509 h 621"/>
                <a:gd name="T22" fmla="*/ 54 w 816"/>
                <a:gd name="T23" fmla="*/ 300 h 621"/>
                <a:gd name="T24" fmla="*/ 0 w 816"/>
                <a:gd name="T25" fmla="*/ 0 h 621"/>
                <a:gd name="T26" fmla="*/ 0 w 816"/>
                <a:gd name="T2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6" h="621">
                  <a:moveTo>
                    <a:pt x="0" y="0"/>
                  </a:moveTo>
                  <a:lnTo>
                    <a:pt x="10" y="327"/>
                  </a:lnTo>
                  <a:lnTo>
                    <a:pt x="320" y="574"/>
                  </a:lnTo>
                  <a:lnTo>
                    <a:pt x="455" y="621"/>
                  </a:lnTo>
                  <a:lnTo>
                    <a:pt x="630" y="581"/>
                  </a:lnTo>
                  <a:lnTo>
                    <a:pt x="761" y="384"/>
                  </a:lnTo>
                  <a:lnTo>
                    <a:pt x="816" y="226"/>
                  </a:lnTo>
                  <a:lnTo>
                    <a:pt x="721" y="409"/>
                  </a:lnTo>
                  <a:lnTo>
                    <a:pt x="584" y="528"/>
                  </a:lnTo>
                  <a:lnTo>
                    <a:pt x="512" y="564"/>
                  </a:lnTo>
                  <a:lnTo>
                    <a:pt x="293" y="509"/>
                  </a:lnTo>
                  <a:lnTo>
                    <a:pt x="54" y="3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2" name="Freeform 88"/>
            <p:cNvSpPr>
              <a:spLocks/>
            </p:cNvSpPr>
            <p:nvPr/>
          </p:nvSpPr>
          <p:spPr bwMode="auto">
            <a:xfrm>
              <a:off x="2602" y="1601"/>
              <a:ext cx="214" cy="352"/>
            </a:xfrm>
            <a:custGeom>
              <a:avLst/>
              <a:gdLst>
                <a:gd name="T0" fmla="*/ 106 w 428"/>
                <a:gd name="T1" fmla="*/ 21 h 704"/>
                <a:gd name="T2" fmla="*/ 53 w 428"/>
                <a:gd name="T3" fmla="*/ 228 h 704"/>
                <a:gd name="T4" fmla="*/ 0 w 428"/>
                <a:gd name="T5" fmla="*/ 304 h 704"/>
                <a:gd name="T6" fmla="*/ 144 w 428"/>
                <a:gd name="T7" fmla="*/ 430 h 704"/>
                <a:gd name="T8" fmla="*/ 323 w 428"/>
                <a:gd name="T9" fmla="*/ 639 h 704"/>
                <a:gd name="T10" fmla="*/ 428 w 428"/>
                <a:gd name="T11" fmla="*/ 704 h 704"/>
                <a:gd name="T12" fmla="*/ 302 w 428"/>
                <a:gd name="T13" fmla="*/ 500 h 704"/>
                <a:gd name="T14" fmla="*/ 105 w 428"/>
                <a:gd name="T15" fmla="*/ 312 h 704"/>
                <a:gd name="T16" fmla="*/ 146 w 428"/>
                <a:gd name="T17" fmla="*/ 215 h 704"/>
                <a:gd name="T18" fmla="*/ 135 w 428"/>
                <a:gd name="T19" fmla="*/ 0 h 704"/>
                <a:gd name="T20" fmla="*/ 106 w 428"/>
                <a:gd name="T21" fmla="*/ 21 h 704"/>
                <a:gd name="T22" fmla="*/ 106 w 428"/>
                <a:gd name="T23" fmla="*/ 2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8" h="704">
                  <a:moveTo>
                    <a:pt x="106" y="21"/>
                  </a:moveTo>
                  <a:lnTo>
                    <a:pt x="53" y="228"/>
                  </a:lnTo>
                  <a:lnTo>
                    <a:pt x="0" y="304"/>
                  </a:lnTo>
                  <a:lnTo>
                    <a:pt x="144" y="430"/>
                  </a:lnTo>
                  <a:lnTo>
                    <a:pt x="323" y="639"/>
                  </a:lnTo>
                  <a:lnTo>
                    <a:pt x="428" y="704"/>
                  </a:lnTo>
                  <a:lnTo>
                    <a:pt x="302" y="500"/>
                  </a:lnTo>
                  <a:lnTo>
                    <a:pt x="105" y="312"/>
                  </a:lnTo>
                  <a:lnTo>
                    <a:pt x="146" y="215"/>
                  </a:lnTo>
                  <a:lnTo>
                    <a:pt x="135" y="0"/>
                  </a:lnTo>
                  <a:lnTo>
                    <a:pt x="106" y="21"/>
                  </a:lnTo>
                  <a:lnTo>
                    <a:pt x="10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3" name="Freeform 89"/>
            <p:cNvSpPr>
              <a:spLocks/>
            </p:cNvSpPr>
            <p:nvPr/>
          </p:nvSpPr>
          <p:spPr bwMode="auto">
            <a:xfrm>
              <a:off x="2799" y="1635"/>
              <a:ext cx="197" cy="36"/>
            </a:xfrm>
            <a:custGeom>
              <a:avLst/>
              <a:gdLst>
                <a:gd name="T0" fmla="*/ 0 w 396"/>
                <a:gd name="T1" fmla="*/ 5 h 70"/>
                <a:gd name="T2" fmla="*/ 101 w 396"/>
                <a:gd name="T3" fmla="*/ 0 h 70"/>
                <a:gd name="T4" fmla="*/ 219 w 396"/>
                <a:gd name="T5" fmla="*/ 26 h 70"/>
                <a:gd name="T6" fmla="*/ 335 w 396"/>
                <a:gd name="T7" fmla="*/ 34 h 70"/>
                <a:gd name="T8" fmla="*/ 396 w 396"/>
                <a:gd name="T9" fmla="*/ 70 h 70"/>
                <a:gd name="T10" fmla="*/ 324 w 396"/>
                <a:gd name="T11" fmla="*/ 64 h 70"/>
                <a:gd name="T12" fmla="*/ 230 w 396"/>
                <a:gd name="T13" fmla="*/ 64 h 70"/>
                <a:gd name="T14" fmla="*/ 105 w 396"/>
                <a:gd name="T15" fmla="*/ 23 h 70"/>
                <a:gd name="T16" fmla="*/ 0 w 396"/>
                <a:gd name="T17" fmla="*/ 5 h 70"/>
                <a:gd name="T18" fmla="*/ 0 w 396"/>
                <a:gd name="T1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70">
                  <a:moveTo>
                    <a:pt x="0" y="5"/>
                  </a:moveTo>
                  <a:lnTo>
                    <a:pt x="101" y="0"/>
                  </a:lnTo>
                  <a:lnTo>
                    <a:pt x="219" y="26"/>
                  </a:lnTo>
                  <a:lnTo>
                    <a:pt x="335" y="34"/>
                  </a:lnTo>
                  <a:lnTo>
                    <a:pt x="396" y="70"/>
                  </a:lnTo>
                  <a:lnTo>
                    <a:pt x="324" y="64"/>
                  </a:lnTo>
                  <a:lnTo>
                    <a:pt x="230" y="64"/>
                  </a:lnTo>
                  <a:lnTo>
                    <a:pt x="105" y="2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4" name="Freeform 90"/>
            <p:cNvSpPr>
              <a:spLocks/>
            </p:cNvSpPr>
            <p:nvPr/>
          </p:nvSpPr>
          <p:spPr bwMode="auto">
            <a:xfrm>
              <a:off x="2833" y="1684"/>
              <a:ext cx="135" cy="47"/>
            </a:xfrm>
            <a:custGeom>
              <a:avLst/>
              <a:gdLst>
                <a:gd name="T0" fmla="*/ 0 w 270"/>
                <a:gd name="T1" fmla="*/ 0 h 95"/>
                <a:gd name="T2" fmla="*/ 53 w 270"/>
                <a:gd name="T3" fmla="*/ 60 h 95"/>
                <a:gd name="T4" fmla="*/ 218 w 270"/>
                <a:gd name="T5" fmla="*/ 95 h 95"/>
                <a:gd name="T6" fmla="*/ 270 w 270"/>
                <a:gd name="T7" fmla="*/ 41 h 95"/>
                <a:gd name="T8" fmla="*/ 154 w 270"/>
                <a:gd name="T9" fmla="*/ 47 h 95"/>
                <a:gd name="T10" fmla="*/ 0 w 270"/>
                <a:gd name="T11" fmla="*/ 0 h 95"/>
                <a:gd name="T12" fmla="*/ 0 w 270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95">
                  <a:moveTo>
                    <a:pt x="0" y="0"/>
                  </a:moveTo>
                  <a:lnTo>
                    <a:pt x="53" y="60"/>
                  </a:lnTo>
                  <a:lnTo>
                    <a:pt x="218" y="95"/>
                  </a:lnTo>
                  <a:lnTo>
                    <a:pt x="270" y="41"/>
                  </a:lnTo>
                  <a:lnTo>
                    <a:pt x="15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5" name="Freeform 91"/>
            <p:cNvSpPr>
              <a:spLocks/>
            </p:cNvSpPr>
            <p:nvPr/>
          </p:nvSpPr>
          <p:spPr bwMode="auto">
            <a:xfrm>
              <a:off x="2914" y="1442"/>
              <a:ext cx="70" cy="157"/>
            </a:xfrm>
            <a:custGeom>
              <a:avLst/>
              <a:gdLst>
                <a:gd name="T0" fmla="*/ 92 w 141"/>
                <a:gd name="T1" fmla="*/ 0 h 313"/>
                <a:gd name="T2" fmla="*/ 92 w 141"/>
                <a:gd name="T3" fmla="*/ 68 h 313"/>
                <a:gd name="T4" fmla="*/ 88 w 141"/>
                <a:gd name="T5" fmla="*/ 213 h 313"/>
                <a:gd name="T6" fmla="*/ 97 w 141"/>
                <a:gd name="T7" fmla="*/ 268 h 313"/>
                <a:gd name="T8" fmla="*/ 0 w 141"/>
                <a:gd name="T9" fmla="*/ 313 h 313"/>
                <a:gd name="T10" fmla="*/ 88 w 141"/>
                <a:gd name="T11" fmla="*/ 300 h 313"/>
                <a:gd name="T12" fmla="*/ 139 w 141"/>
                <a:gd name="T13" fmla="*/ 313 h 313"/>
                <a:gd name="T14" fmla="*/ 141 w 141"/>
                <a:gd name="T15" fmla="*/ 281 h 313"/>
                <a:gd name="T16" fmla="*/ 118 w 141"/>
                <a:gd name="T17" fmla="*/ 199 h 313"/>
                <a:gd name="T18" fmla="*/ 101 w 141"/>
                <a:gd name="T19" fmla="*/ 82 h 313"/>
                <a:gd name="T20" fmla="*/ 118 w 141"/>
                <a:gd name="T21" fmla="*/ 42 h 313"/>
                <a:gd name="T22" fmla="*/ 92 w 141"/>
                <a:gd name="T23" fmla="*/ 0 h 313"/>
                <a:gd name="T24" fmla="*/ 92 w 141"/>
                <a:gd name="T2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313">
                  <a:moveTo>
                    <a:pt x="92" y="0"/>
                  </a:moveTo>
                  <a:lnTo>
                    <a:pt x="92" y="68"/>
                  </a:lnTo>
                  <a:lnTo>
                    <a:pt x="88" y="213"/>
                  </a:lnTo>
                  <a:lnTo>
                    <a:pt x="97" y="268"/>
                  </a:lnTo>
                  <a:lnTo>
                    <a:pt x="0" y="313"/>
                  </a:lnTo>
                  <a:lnTo>
                    <a:pt x="88" y="300"/>
                  </a:lnTo>
                  <a:lnTo>
                    <a:pt x="139" y="313"/>
                  </a:lnTo>
                  <a:lnTo>
                    <a:pt x="141" y="281"/>
                  </a:lnTo>
                  <a:lnTo>
                    <a:pt x="118" y="199"/>
                  </a:lnTo>
                  <a:lnTo>
                    <a:pt x="101" y="82"/>
                  </a:lnTo>
                  <a:lnTo>
                    <a:pt x="118" y="4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6" name="Freeform 92"/>
            <p:cNvSpPr>
              <a:spLocks/>
            </p:cNvSpPr>
            <p:nvPr/>
          </p:nvSpPr>
          <p:spPr bwMode="auto">
            <a:xfrm>
              <a:off x="2842" y="1544"/>
              <a:ext cx="66" cy="46"/>
            </a:xfrm>
            <a:custGeom>
              <a:avLst/>
              <a:gdLst>
                <a:gd name="T0" fmla="*/ 131 w 131"/>
                <a:gd name="T1" fmla="*/ 91 h 91"/>
                <a:gd name="T2" fmla="*/ 103 w 131"/>
                <a:gd name="T3" fmla="*/ 40 h 91"/>
                <a:gd name="T4" fmla="*/ 30 w 131"/>
                <a:gd name="T5" fmla="*/ 23 h 91"/>
                <a:gd name="T6" fmla="*/ 0 w 131"/>
                <a:gd name="T7" fmla="*/ 0 h 91"/>
                <a:gd name="T8" fmla="*/ 0 w 131"/>
                <a:gd name="T9" fmla="*/ 40 h 91"/>
                <a:gd name="T10" fmla="*/ 131 w 131"/>
                <a:gd name="T11" fmla="*/ 91 h 91"/>
                <a:gd name="T12" fmla="*/ 131 w 131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03" y="40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31" y="91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97" name="Freeform 93"/>
            <p:cNvSpPr>
              <a:spLocks/>
            </p:cNvSpPr>
            <p:nvPr/>
          </p:nvSpPr>
          <p:spPr bwMode="auto">
            <a:xfrm>
              <a:off x="2787" y="1616"/>
              <a:ext cx="25" cy="35"/>
            </a:xfrm>
            <a:custGeom>
              <a:avLst/>
              <a:gdLst>
                <a:gd name="T0" fmla="*/ 49 w 49"/>
                <a:gd name="T1" fmla="*/ 47 h 68"/>
                <a:gd name="T2" fmla="*/ 30 w 49"/>
                <a:gd name="T3" fmla="*/ 0 h 68"/>
                <a:gd name="T4" fmla="*/ 0 w 49"/>
                <a:gd name="T5" fmla="*/ 68 h 68"/>
                <a:gd name="T6" fmla="*/ 49 w 49"/>
                <a:gd name="T7" fmla="*/ 47 h 68"/>
                <a:gd name="T8" fmla="*/ 49 w 49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49" y="47"/>
                  </a:moveTo>
                  <a:lnTo>
                    <a:pt x="30" y="0"/>
                  </a:lnTo>
                  <a:lnTo>
                    <a:pt x="0" y="68"/>
                  </a:lnTo>
                  <a:lnTo>
                    <a:pt x="49" y="47"/>
                  </a:lnTo>
                  <a:lnTo>
                    <a:pt x="4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798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9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9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28600" y="234950"/>
            <a:ext cx="8763000" cy="6165850"/>
          </a:xfrm>
          <a:prstGeom prst="rect">
            <a:avLst/>
          </a:prstGeom>
          <a:solidFill>
            <a:srgbClr val="FFEE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381000" y="1447800"/>
            <a:ext cx="9067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Cash flows from operating activities:</a:t>
            </a:r>
          </a:p>
          <a:p>
            <a:pPr eaLnBrk="0" hangingPunct="0">
              <a:spcBef>
                <a:spcPct val="5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Cash received from customers	$  7  500 00</a:t>
            </a:r>
          </a:p>
          <a:p>
            <a:pPr eaLnBrk="0" hangingPunct="0">
              <a:spcBef>
                <a:spcPct val="5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Deduct cash payments for expenses</a:t>
            </a:r>
          </a:p>
          <a:p>
            <a:pPr eaLnBrk="0" hangingPunct="0">
              <a:spcBef>
                <a:spcPct val="5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   and payments to creditors	4  600 00</a:t>
            </a:r>
          </a:p>
          <a:p>
            <a:pPr eaLnBrk="0" hangingPunct="0">
              <a:spcBef>
                <a:spcPct val="5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Net cash flow from operating activities		2 900 00</a:t>
            </a:r>
          </a:p>
          <a:p>
            <a:pPr eaLnBrk="0" hangingPunct="0">
              <a:spcBef>
                <a:spcPct val="10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Cash flows from investing activities:</a:t>
            </a:r>
          </a:p>
          <a:p>
            <a:pPr eaLnBrk="0" hangingPunct="0">
              <a:spcBef>
                <a:spcPct val="10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Cash payment for acquisition of land		(20 000 00</a:t>
            </a:r>
          </a:p>
          <a:p>
            <a:pPr eaLnBrk="0" hangingPunct="0">
              <a:spcBef>
                <a:spcPct val="20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Cash flows from financing activities:</a:t>
            </a:r>
          </a:p>
          <a:p>
            <a:pPr eaLnBrk="0" hangingPunct="0">
              <a:spcBef>
                <a:spcPct val="20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Cash received as owner’s investment	$25 000  00</a:t>
            </a:r>
          </a:p>
          <a:p>
            <a:pPr eaLnBrk="0" hangingPunct="0">
              <a:spcBef>
                <a:spcPct val="20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Deduct cash withdrawal by owner	2 000  00</a:t>
            </a:r>
          </a:p>
          <a:p>
            <a:pPr eaLnBrk="0" hangingPunct="0">
              <a:spcBef>
                <a:spcPct val="10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	Net cash flow from financing activities		23 000 00 </a:t>
            </a:r>
          </a:p>
          <a:p>
            <a:pPr eaLnBrk="0" hangingPunct="0">
              <a:spcBef>
                <a:spcPct val="10000"/>
              </a:spcBef>
              <a:tabLst>
                <a:tab pos="171450" algn="l"/>
                <a:tab pos="6743700" algn="r"/>
                <a:tab pos="8401050" algn="r"/>
              </a:tabLst>
            </a:pPr>
            <a:r>
              <a:rPr lang="en-US" sz="2400">
                <a:latin typeface="Times New Roman" pitchFamily="18" charset="0"/>
              </a:rPr>
              <a:t>Net cash flow and Nov. 30, 2005 cash bal.		$  5 900 00 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133600" y="228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 flipH="1">
            <a:off x="8991600" y="1384300"/>
            <a:ext cx="0" cy="48641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234950" y="2286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8991600" y="234950"/>
            <a:ext cx="0" cy="11303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228600" y="234950"/>
            <a:ext cx="0" cy="6013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1828800" y="15240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7315200" y="1390650"/>
            <a:ext cx="0" cy="501015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5638800" y="1390650"/>
            <a:ext cx="0" cy="5010150"/>
          </a:xfrm>
          <a:prstGeom prst="line">
            <a:avLst/>
          </a:prstGeom>
          <a:noFill/>
          <a:ln w="38100" cmpd="dbl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5867400" y="1600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7848600" y="1371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234950" y="18288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H="1">
            <a:off x="6858000" y="1371600"/>
            <a:ext cx="0" cy="502920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6248400" y="1377950"/>
            <a:ext cx="0" cy="50228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8534400" y="1377950"/>
            <a:ext cx="0" cy="50228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8001000" y="1377950"/>
            <a:ext cx="0" cy="502285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234950" y="2209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6019800" y="152400"/>
            <a:ext cx="3048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990600" y="228600"/>
            <a:ext cx="70866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</a:rPr>
              <a:t>NetSolutions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Statement of Cash Flows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</a:rPr>
              <a:t>For the Month Ended November 30, 2005</a:t>
            </a:r>
            <a:endParaRPr lang="en-US" sz="2400" b="1">
              <a:latin typeface="Bookman Old Style" pitchFamily="18" charset="0"/>
            </a:endParaRPr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>
            <a:off x="234950" y="228600"/>
            <a:ext cx="875030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1" name="Line 23"/>
          <p:cNvSpPr>
            <a:spLocks noChangeShapeType="1"/>
          </p:cNvSpPr>
          <p:nvPr/>
        </p:nvSpPr>
        <p:spPr bwMode="auto">
          <a:xfrm>
            <a:off x="228600" y="13716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381000" y="13716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228600" y="2590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>
            <a:off x="228600" y="2971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>
            <a:off x="228600" y="33528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6" name="Line 28"/>
          <p:cNvSpPr>
            <a:spLocks noChangeShapeType="1"/>
          </p:cNvSpPr>
          <p:nvPr/>
        </p:nvSpPr>
        <p:spPr bwMode="auto">
          <a:xfrm>
            <a:off x="228600" y="38100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7" name="Line 29"/>
          <p:cNvSpPr>
            <a:spLocks noChangeShapeType="1"/>
          </p:cNvSpPr>
          <p:nvPr/>
        </p:nvSpPr>
        <p:spPr bwMode="auto">
          <a:xfrm>
            <a:off x="228600" y="41910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8" name="Line 30"/>
          <p:cNvSpPr>
            <a:spLocks noChangeShapeType="1"/>
          </p:cNvSpPr>
          <p:nvPr/>
        </p:nvSpPr>
        <p:spPr bwMode="auto">
          <a:xfrm>
            <a:off x="228600" y="46482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9" name="Line 31"/>
          <p:cNvSpPr>
            <a:spLocks noChangeShapeType="1"/>
          </p:cNvSpPr>
          <p:nvPr/>
        </p:nvSpPr>
        <p:spPr bwMode="auto">
          <a:xfrm>
            <a:off x="228600" y="51054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0" name="Line 32"/>
          <p:cNvSpPr>
            <a:spLocks noChangeShapeType="1"/>
          </p:cNvSpPr>
          <p:nvPr/>
        </p:nvSpPr>
        <p:spPr bwMode="auto">
          <a:xfrm>
            <a:off x="5638800" y="2971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>
            <a:off x="228600" y="54864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2" name="Line 34"/>
          <p:cNvSpPr>
            <a:spLocks noChangeShapeType="1"/>
          </p:cNvSpPr>
          <p:nvPr/>
        </p:nvSpPr>
        <p:spPr bwMode="auto">
          <a:xfrm>
            <a:off x="228600" y="5943600"/>
            <a:ext cx="8756650" cy="0"/>
          </a:xfrm>
          <a:prstGeom prst="line">
            <a:avLst/>
          </a:prstGeom>
          <a:noFill/>
          <a:ln w="127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3" name="AutoShape 35"/>
          <p:cNvSpPr>
            <a:spLocks noChangeArrowheads="1"/>
          </p:cNvSpPr>
          <p:nvPr/>
        </p:nvSpPr>
        <p:spPr bwMode="auto">
          <a:xfrm>
            <a:off x="1143000" y="5638800"/>
            <a:ext cx="6248400" cy="1066800"/>
          </a:xfrm>
          <a:prstGeom prst="rightArrow">
            <a:avLst>
              <a:gd name="adj1" fmla="val 50000"/>
              <a:gd name="adj2" fmla="val 146429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Should match </a:t>
            </a:r>
            <a:r>
              <a:rPr 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on the balance sheet</a:t>
            </a:r>
          </a:p>
        </p:txBody>
      </p:sp>
      <p:sp>
        <p:nvSpPr>
          <p:cNvPr id="201764" name="Line 36"/>
          <p:cNvSpPr>
            <a:spLocks noChangeShapeType="1"/>
          </p:cNvSpPr>
          <p:nvPr/>
        </p:nvSpPr>
        <p:spPr bwMode="auto">
          <a:xfrm flipV="1">
            <a:off x="7315200" y="6400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5" name="Line 37"/>
          <p:cNvSpPr>
            <a:spLocks noChangeShapeType="1"/>
          </p:cNvSpPr>
          <p:nvPr/>
        </p:nvSpPr>
        <p:spPr bwMode="auto">
          <a:xfrm flipV="1">
            <a:off x="7315200" y="634365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7" name="Line 39"/>
          <p:cNvSpPr>
            <a:spLocks noChangeShapeType="1"/>
          </p:cNvSpPr>
          <p:nvPr/>
        </p:nvSpPr>
        <p:spPr bwMode="auto">
          <a:xfrm>
            <a:off x="5638800" y="5486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8" name="Text Box 40"/>
          <p:cNvSpPr txBox="1">
            <a:spLocks noChangeArrowheads="1"/>
          </p:cNvSpPr>
          <p:nvPr/>
        </p:nvSpPr>
        <p:spPr bwMode="auto">
          <a:xfrm>
            <a:off x="8553450" y="37528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01769" name="Line 41"/>
          <p:cNvSpPr>
            <a:spLocks noChangeShapeType="1"/>
          </p:cNvSpPr>
          <p:nvPr/>
        </p:nvSpPr>
        <p:spPr bwMode="auto">
          <a:xfrm>
            <a:off x="7315200" y="59436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1770" name="AutoShape 4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3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3" grpId="0" animBg="1" autoUpdateAnimBg="0"/>
      <p:bldP spid="20177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409700" y="609600"/>
            <a:ext cx="6324600" cy="771525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Statement of Cash Flows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160463" y="1597025"/>
            <a:ext cx="77724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b="1" i="1">
                <a:solidFill>
                  <a:srgbClr val="990000"/>
                </a:solidFill>
                <a:latin typeface="Times New Roman" pitchFamily="18" charset="0"/>
              </a:rPr>
              <a:t>Cash Flows from Operating Activities</a:t>
            </a:r>
            <a:r>
              <a:rPr lang="en-US" sz="2700" b="1" i="1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This section reports a summary of cash receipts and cash payments from operations.</a:t>
            </a:r>
            <a:endParaRPr lang="en-US" sz="27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160463" y="3090863"/>
            <a:ext cx="8059737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b="1" i="1">
                <a:solidFill>
                  <a:srgbClr val="990000"/>
                </a:solidFill>
                <a:latin typeface="Times New Roman" pitchFamily="18" charset="0"/>
              </a:rPr>
              <a:t>Cash Flows from Investing Activities</a:t>
            </a:r>
            <a:r>
              <a:rPr lang="en-US" sz="2700" b="1" i="1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This section reports the cash transactions for the acquisition and sale of relatively permanent assets.</a:t>
            </a:r>
            <a:endParaRPr lang="en-US" sz="27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160463" y="4492625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700" b="1" i="1">
                <a:solidFill>
                  <a:srgbClr val="990000"/>
                </a:solidFill>
                <a:latin typeface="Times New Roman" pitchFamily="18" charset="0"/>
              </a:rPr>
              <a:t>Cash Flows from Financing Activities</a:t>
            </a:r>
            <a:r>
              <a:rPr lang="en-US" sz="2700" b="1" i="1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This section reports the cash transactions related to cash investments by the owner, borrowings, and cash withdrawals by the owner.</a:t>
            </a:r>
            <a:endParaRPr lang="en-US" sz="270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93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utoUpdateAnimBg="0"/>
      <p:bldP spid="204804" grpId="0" autoUpdateAnimBg="0"/>
      <p:bldP spid="20480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>
            <a:off x="990600" y="4560888"/>
            <a:ext cx="7924800" cy="1458912"/>
            <a:chOff x="480" y="1241"/>
            <a:chExt cx="4992" cy="919"/>
          </a:xfrm>
        </p:grpSpPr>
        <p:sp>
          <p:nvSpPr>
            <p:cNvPr id="205827" name="Text Box 3"/>
            <p:cNvSpPr txBox="1">
              <a:spLocks noChangeArrowheads="1"/>
            </p:cNvSpPr>
            <p:nvPr/>
          </p:nvSpPr>
          <p:spPr bwMode="auto">
            <a:xfrm>
              <a:off x="480" y="1263"/>
              <a:ext cx="177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Ratio of liabilities to owner’s equity</a:t>
              </a:r>
            </a:p>
          </p:txBody>
        </p:sp>
        <p:sp>
          <p:nvSpPr>
            <p:cNvPr id="205828" name="Text Box 4"/>
            <p:cNvSpPr txBox="1">
              <a:spLocks noChangeArrowheads="1"/>
            </p:cNvSpPr>
            <p:nvPr/>
          </p:nvSpPr>
          <p:spPr bwMode="auto">
            <a:xfrm>
              <a:off x="2208" y="1401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05829" name="Text Box 5"/>
            <p:cNvSpPr txBox="1">
              <a:spLocks noChangeArrowheads="1"/>
            </p:cNvSpPr>
            <p:nvPr/>
          </p:nvSpPr>
          <p:spPr bwMode="auto">
            <a:xfrm>
              <a:off x="2160" y="1241"/>
              <a:ext cx="3312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1200150" indent="-12001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3144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4287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543050"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20000"/>
                </a:spcBef>
              </a:pPr>
              <a:r>
                <a:rPr lang="en-US" sz="2800">
                  <a:latin typeface="Times New Roman" pitchFamily="18" charset="0"/>
                </a:rPr>
                <a:t>Total Liabilities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2800">
                  <a:latin typeface="Times New Roman" pitchFamily="18" charset="0"/>
                </a:rPr>
                <a:t>     Total owner’s equity (or total  stockholders’ equity)</a:t>
              </a:r>
            </a:p>
          </p:txBody>
        </p:sp>
        <p:sp>
          <p:nvSpPr>
            <p:cNvPr id="205830" name="Line 6"/>
            <p:cNvSpPr>
              <a:spLocks noChangeShapeType="1"/>
            </p:cNvSpPr>
            <p:nvPr/>
          </p:nvSpPr>
          <p:spPr bwMode="auto">
            <a:xfrm>
              <a:off x="2592" y="1584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914400" y="2220913"/>
            <a:ext cx="7315200" cy="205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ratio of liabilities to owner’s equity allows owners like Chris Clark to analyze the firm’s ability to withstand poor business conditions.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1409700" y="457200"/>
            <a:ext cx="6324600" cy="144145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Tools for Financial Analysis and Interpretation</a:t>
            </a:r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1.</a:t>
            </a:r>
            <a:r>
              <a:rPr lang="en-US" sz="2700">
                <a:solidFill>
                  <a:srgbClr val="FF3300"/>
                </a:solidFill>
              </a:rPr>
              <a:t>	</a:t>
            </a:r>
            <a:r>
              <a:rPr lang="en-US" sz="2700">
                <a:solidFill>
                  <a:schemeClr val="tx2"/>
                </a:solidFill>
              </a:rPr>
              <a:t>Describe the nature of a business.</a:t>
            </a:r>
          </a:p>
          <a:p>
            <a:pPr marL="461963" indent="-461963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2.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Describe the role of accounting in business.</a:t>
            </a:r>
          </a:p>
          <a:p>
            <a:pPr marL="461963" indent="-461963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3.</a:t>
            </a:r>
            <a:r>
              <a:rPr lang="en-US" sz="2700"/>
              <a:t>	Describe the importance of business ethics and the basic principles of proper ethical conduct.</a:t>
            </a:r>
          </a:p>
          <a:p>
            <a:pPr marL="461963" indent="-461963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4.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Describe the profession of accounting.</a:t>
            </a:r>
          </a:p>
          <a:p>
            <a:pPr marL="461963" indent="-461963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5.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Summarize the development of accounting principles and relate them to practice.</a:t>
            </a:r>
          </a:p>
          <a:p>
            <a:pPr marL="461963" indent="-461963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6.</a:t>
            </a:r>
            <a:r>
              <a:rPr lang="en-US" sz="2700">
                <a:solidFill>
                  <a:schemeClr val="tx2"/>
                </a:solidFill>
              </a:rPr>
              <a:t>	State the accounting equation and define each element of the equation.</a:t>
            </a:r>
            <a:endParaRPr lang="en-US" sz="27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810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7813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75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1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2209800" y="2135188"/>
            <a:ext cx="5334000" cy="1554162"/>
            <a:chOff x="1392" y="1345"/>
            <a:chExt cx="3360" cy="979"/>
          </a:xfrm>
        </p:grpSpPr>
        <p:sp>
          <p:nvSpPr>
            <p:cNvPr id="206851" name="Text Box 3"/>
            <p:cNvSpPr txBox="1">
              <a:spLocks noChangeArrowheads="1"/>
            </p:cNvSpPr>
            <p:nvPr/>
          </p:nvSpPr>
          <p:spPr bwMode="auto">
            <a:xfrm>
              <a:off x="1392" y="1345"/>
              <a:ext cx="1776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Ratio of liabilities to owner’s equity</a:t>
              </a:r>
            </a:p>
          </p:txBody>
        </p:sp>
        <p:sp>
          <p:nvSpPr>
            <p:cNvPr id="206852" name="Text Box 4"/>
            <p:cNvSpPr txBox="1">
              <a:spLocks noChangeArrowheads="1"/>
            </p:cNvSpPr>
            <p:nvPr/>
          </p:nvSpPr>
          <p:spPr bwMode="auto">
            <a:xfrm>
              <a:off x="3120" y="1679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06853" name="Text Box 5"/>
            <p:cNvSpPr txBox="1">
              <a:spLocks noChangeArrowheads="1"/>
            </p:cNvSpPr>
            <p:nvPr/>
          </p:nvSpPr>
          <p:spPr bwMode="auto">
            <a:xfrm>
              <a:off x="2976" y="1494"/>
              <a:ext cx="1776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1200150" indent="-12001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3144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4287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543050"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20000"/>
                </a:spcBef>
              </a:pPr>
              <a:r>
                <a:rPr lang="en-US" sz="2800">
                  <a:latin typeface="Times New Roman" pitchFamily="18" charset="0"/>
                </a:rPr>
                <a:t>    </a:t>
              </a:r>
              <a:r>
                <a:rPr lang="en-US" sz="3200">
                  <a:latin typeface="Times New Roman" pitchFamily="18" charset="0"/>
                </a:rPr>
                <a:t>$400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US" sz="3200">
                  <a:latin typeface="Times New Roman" pitchFamily="18" charset="0"/>
                </a:rPr>
                <a:t>     $26,050</a:t>
              </a:r>
            </a:p>
          </p:txBody>
        </p:sp>
        <p:sp>
          <p:nvSpPr>
            <p:cNvPr id="206854" name="Line 6"/>
            <p:cNvSpPr>
              <a:spLocks noChangeShapeType="1"/>
            </p:cNvSpPr>
            <p:nvPr/>
          </p:nvSpPr>
          <p:spPr bwMode="auto">
            <a:xfrm flipV="1">
              <a:off x="3600" y="18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1409700" y="457200"/>
            <a:ext cx="6324600" cy="144145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Tools for Financial Analysis and Interpretation</a:t>
            </a:r>
          </a:p>
        </p:txBody>
      </p:sp>
      <p:grpSp>
        <p:nvGrpSpPr>
          <p:cNvPr id="206857" name="Group 9"/>
          <p:cNvGrpSpPr>
            <a:grpSpLocks/>
          </p:cNvGrpSpPr>
          <p:nvPr/>
        </p:nvGrpSpPr>
        <p:grpSpPr bwMode="auto">
          <a:xfrm>
            <a:off x="2209800" y="3779838"/>
            <a:ext cx="5105400" cy="1554162"/>
            <a:chOff x="1392" y="2381"/>
            <a:chExt cx="3216" cy="979"/>
          </a:xfrm>
        </p:grpSpPr>
        <p:sp>
          <p:nvSpPr>
            <p:cNvPr id="206858" name="Text Box 10"/>
            <p:cNvSpPr txBox="1">
              <a:spLocks noChangeArrowheads="1"/>
            </p:cNvSpPr>
            <p:nvPr/>
          </p:nvSpPr>
          <p:spPr bwMode="auto">
            <a:xfrm>
              <a:off x="3120" y="2648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06859" name="Text Box 11"/>
            <p:cNvSpPr txBox="1">
              <a:spLocks noChangeArrowheads="1"/>
            </p:cNvSpPr>
            <p:nvPr/>
          </p:nvSpPr>
          <p:spPr bwMode="auto">
            <a:xfrm>
              <a:off x="3216" y="2697"/>
              <a:ext cx="1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1200150" indent="-12001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3144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4287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543050"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20000"/>
                </a:spcBef>
              </a:pPr>
              <a:r>
                <a:rPr lang="en-US" sz="2800">
                  <a:latin typeface="Times New Roman" pitchFamily="18" charset="0"/>
                </a:rPr>
                <a:t>    </a:t>
              </a:r>
            </a:p>
          </p:txBody>
        </p:sp>
        <p:sp>
          <p:nvSpPr>
            <p:cNvPr id="206860" name="Text Box 12"/>
            <p:cNvSpPr txBox="1">
              <a:spLocks noChangeArrowheads="1"/>
            </p:cNvSpPr>
            <p:nvPr/>
          </p:nvSpPr>
          <p:spPr bwMode="auto">
            <a:xfrm>
              <a:off x="3504" y="2639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990000"/>
                  </a:solidFill>
                  <a:latin typeface="Times New Roman" pitchFamily="18" charset="0"/>
                </a:rPr>
                <a:t>0.015</a:t>
              </a:r>
            </a:p>
          </p:txBody>
        </p:sp>
        <p:sp>
          <p:nvSpPr>
            <p:cNvPr id="206861" name="Text Box 13"/>
            <p:cNvSpPr txBox="1">
              <a:spLocks noChangeArrowheads="1"/>
            </p:cNvSpPr>
            <p:nvPr/>
          </p:nvSpPr>
          <p:spPr bwMode="auto">
            <a:xfrm>
              <a:off x="1392" y="2381"/>
              <a:ext cx="1776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Ratio of liabilities to owner’s equity</a:t>
              </a:r>
            </a:p>
          </p:txBody>
        </p:sp>
      </p:grpSp>
      <p:sp>
        <p:nvSpPr>
          <p:cNvPr id="206862" name="AutoShape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9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8400253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22098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685800" y="1295400"/>
            <a:ext cx="7848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7.</a:t>
            </a:r>
            <a:r>
              <a:rPr lang="en-US" sz="2700"/>
              <a:t>	Explain how business transactions can be stated in terms of the resulting change in the basic elements of the accounting equation.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685800" y="2667000"/>
            <a:ext cx="7848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8.</a:t>
            </a:r>
            <a:r>
              <a:rPr lang="en-US" sz="2700"/>
              <a:t>	Describe the financial statements of a proprietorship and explain how they interrelate.</a:t>
            </a:r>
          </a:p>
          <a:p>
            <a:pPr marL="461963" indent="-461963">
              <a:spcBef>
                <a:spcPct val="10000"/>
              </a:spcBef>
              <a:buClr>
                <a:srgbClr val="FF0000"/>
              </a:buClr>
              <a:buSzPct val="85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9.</a:t>
            </a:r>
            <a:r>
              <a:rPr lang="en-US" sz="2700"/>
              <a:t>	Use the ratio of liabilities to owner’s equity to analyze the ability of a business to withstand poor business conditions.</a:t>
            </a: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5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build="p" autoUpdateAnimBg="0"/>
      <p:bldP spid="1566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362200" y="1524000"/>
            <a:ext cx="4419600" cy="58896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Manufacturing Business</a:t>
            </a:r>
          </a:p>
        </p:txBody>
      </p:sp>
      <p:grpSp>
        <p:nvGrpSpPr>
          <p:cNvPr id="157699" name="Group 3"/>
          <p:cNvGrpSpPr>
            <a:grpSpLocks/>
          </p:cNvGrpSpPr>
          <p:nvPr/>
        </p:nvGrpSpPr>
        <p:grpSpPr bwMode="auto">
          <a:xfrm>
            <a:off x="914400" y="2532063"/>
            <a:ext cx="7239000" cy="3411537"/>
            <a:chOff x="576" y="1488"/>
            <a:chExt cx="4560" cy="2149"/>
          </a:xfrm>
        </p:grpSpPr>
        <p:sp>
          <p:nvSpPr>
            <p:cNvPr id="157700" name="Rectangle 4"/>
            <p:cNvSpPr>
              <a:spLocks noChangeArrowheads="1"/>
            </p:cNvSpPr>
            <p:nvPr/>
          </p:nvSpPr>
          <p:spPr bwMode="auto">
            <a:xfrm>
              <a:off x="576" y="1488"/>
              <a:ext cx="4560" cy="33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                                                     </a:t>
              </a: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Product</a:t>
              </a:r>
            </a:p>
          </p:txBody>
        </p:sp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576" y="1824"/>
              <a:ext cx="4560" cy="1813"/>
            </a:xfrm>
            <a:prstGeom prst="rect">
              <a:avLst/>
            </a:prstGeom>
            <a:solidFill>
              <a:srgbClr val="FEDD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General Motors	Cars, trucks, vans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Intel	Computer chips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Boeing	Jet aircraft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Nike	Athletic shoes and apparel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Coca-Cola	Beverages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Sony	Stereos and television</a:t>
              </a:r>
            </a:p>
          </p:txBody>
        </p:sp>
      </p:grpSp>
      <p:grpSp>
        <p:nvGrpSpPr>
          <p:cNvPr id="157702" name="Group 6"/>
          <p:cNvGrpSpPr>
            <a:grpSpLocks/>
          </p:cNvGrpSpPr>
          <p:nvPr/>
        </p:nvGrpSpPr>
        <p:grpSpPr bwMode="auto">
          <a:xfrm>
            <a:off x="1981200" y="5562600"/>
            <a:ext cx="1879600" cy="1071563"/>
            <a:chOff x="1436" y="1485"/>
            <a:chExt cx="2868" cy="1349"/>
          </a:xfrm>
        </p:grpSpPr>
        <p:sp>
          <p:nvSpPr>
            <p:cNvPr id="157703" name="Freeform 7"/>
            <p:cNvSpPr>
              <a:spLocks/>
            </p:cNvSpPr>
            <p:nvPr/>
          </p:nvSpPr>
          <p:spPr bwMode="auto">
            <a:xfrm>
              <a:off x="3552" y="1998"/>
              <a:ext cx="707" cy="628"/>
            </a:xfrm>
            <a:custGeom>
              <a:avLst/>
              <a:gdLst>
                <a:gd name="T0" fmla="*/ 204 w 1415"/>
                <a:gd name="T1" fmla="*/ 9 h 1255"/>
                <a:gd name="T2" fmla="*/ 1263 w 1415"/>
                <a:gd name="T3" fmla="*/ 0 h 1255"/>
                <a:gd name="T4" fmla="*/ 1342 w 1415"/>
                <a:gd name="T5" fmla="*/ 112 h 1255"/>
                <a:gd name="T6" fmla="*/ 1409 w 1415"/>
                <a:gd name="T7" fmla="*/ 639 h 1255"/>
                <a:gd name="T8" fmla="*/ 1415 w 1415"/>
                <a:gd name="T9" fmla="*/ 1019 h 1255"/>
                <a:gd name="T10" fmla="*/ 1333 w 1415"/>
                <a:gd name="T11" fmla="*/ 1171 h 1255"/>
                <a:gd name="T12" fmla="*/ 1185 w 1415"/>
                <a:gd name="T13" fmla="*/ 1255 h 1255"/>
                <a:gd name="T14" fmla="*/ 217 w 1415"/>
                <a:gd name="T15" fmla="*/ 1253 h 1255"/>
                <a:gd name="T16" fmla="*/ 0 w 1415"/>
                <a:gd name="T17" fmla="*/ 612 h 1255"/>
                <a:gd name="T18" fmla="*/ 204 w 1415"/>
                <a:gd name="T19" fmla="*/ 9 h 1255"/>
                <a:gd name="T20" fmla="*/ 204 w 1415"/>
                <a:gd name="T21" fmla="*/ 9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5" h="1255">
                  <a:moveTo>
                    <a:pt x="204" y="9"/>
                  </a:moveTo>
                  <a:lnTo>
                    <a:pt x="1263" y="0"/>
                  </a:lnTo>
                  <a:lnTo>
                    <a:pt x="1342" y="112"/>
                  </a:lnTo>
                  <a:lnTo>
                    <a:pt x="1409" y="639"/>
                  </a:lnTo>
                  <a:lnTo>
                    <a:pt x="1415" y="1019"/>
                  </a:lnTo>
                  <a:lnTo>
                    <a:pt x="1333" y="1171"/>
                  </a:lnTo>
                  <a:lnTo>
                    <a:pt x="1185" y="1255"/>
                  </a:lnTo>
                  <a:lnTo>
                    <a:pt x="217" y="1253"/>
                  </a:lnTo>
                  <a:lnTo>
                    <a:pt x="0" y="612"/>
                  </a:lnTo>
                  <a:lnTo>
                    <a:pt x="204" y="9"/>
                  </a:lnTo>
                  <a:lnTo>
                    <a:pt x="204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auto">
            <a:xfrm>
              <a:off x="1494" y="1903"/>
              <a:ext cx="578" cy="407"/>
            </a:xfrm>
            <a:custGeom>
              <a:avLst/>
              <a:gdLst>
                <a:gd name="T0" fmla="*/ 1156 w 1156"/>
                <a:gd name="T1" fmla="*/ 233 h 813"/>
                <a:gd name="T2" fmla="*/ 1116 w 1156"/>
                <a:gd name="T3" fmla="*/ 133 h 813"/>
                <a:gd name="T4" fmla="*/ 1048 w 1156"/>
                <a:gd name="T5" fmla="*/ 70 h 813"/>
                <a:gd name="T6" fmla="*/ 933 w 1156"/>
                <a:gd name="T7" fmla="*/ 19 h 813"/>
                <a:gd name="T8" fmla="*/ 779 w 1156"/>
                <a:gd name="T9" fmla="*/ 0 h 813"/>
                <a:gd name="T10" fmla="*/ 32 w 1156"/>
                <a:gd name="T11" fmla="*/ 2 h 813"/>
                <a:gd name="T12" fmla="*/ 0 w 1156"/>
                <a:gd name="T13" fmla="*/ 496 h 813"/>
                <a:gd name="T14" fmla="*/ 272 w 1156"/>
                <a:gd name="T15" fmla="*/ 813 h 813"/>
                <a:gd name="T16" fmla="*/ 572 w 1156"/>
                <a:gd name="T17" fmla="*/ 800 h 813"/>
                <a:gd name="T18" fmla="*/ 1156 w 1156"/>
                <a:gd name="T19" fmla="*/ 233 h 813"/>
                <a:gd name="T20" fmla="*/ 1156 w 1156"/>
                <a:gd name="T21" fmla="*/ 23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6" h="813">
                  <a:moveTo>
                    <a:pt x="1156" y="233"/>
                  </a:moveTo>
                  <a:lnTo>
                    <a:pt x="1116" y="133"/>
                  </a:lnTo>
                  <a:lnTo>
                    <a:pt x="1048" y="70"/>
                  </a:lnTo>
                  <a:lnTo>
                    <a:pt x="933" y="19"/>
                  </a:lnTo>
                  <a:lnTo>
                    <a:pt x="779" y="0"/>
                  </a:lnTo>
                  <a:lnTo>
                    <a:pt x="32" y="2"/>
                  </a:lnTo>
                  <a:lnTo>
                    <a:pt x="0" y="496"/>
                  </a:lnTo>
                  <a:lnTo>
                    <a:pt x="272" y="813"/>
                  </a:lnTo>
                  <a:lnTo>
                    <a:pt x="572" y="800"/>
                  </a:lnTo>
                  <a:lnTo>
                    <a:pt x="1156" y="233"/>
                  </a:lnTo>
                  <a:lnTo>
                    <a:pt x="1156" y="2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5" name="Freeform 9"/>
            <p:cNvSpPr>
              <a:spLocks/>
            </p:cNvSpPr>
            <p:nvPr/>
          </p:nvSpPr>
          <p:spPr bwMode="auto">
            <a:xfrm>
              <a:off x="3822" y="2197"/>
              <a:ext cx="154" cy="165"/>
            </a:xfrm>
            <a:custGeom>
              <a:avLst/>
              <a:gdLst>
                <a:gd name="T0" fmla="*/ 0 w 308"/>
                <a:gd name="T1" fmla="*/ 139 h 331"/>
                <a:gd name="T2" fmla="*/ 17 w 308"/>
                <a:gd name="T3" fmla="*/ 76 h 331"/>
                <a:gd name="T4" fmla="*/ 127 w 308"/>
                <a:gd name="T5" fmla="*/ 0 h 331"/>
                <a:gd name="T6" fmla="*/ 306 w 308"/>
                <a:gd name="T7" fmla="*/ 84 h 331"/>
                <a:gd name="T8" fmla="*/ 308 w 308"/>
                <a:gd name="T9" fmla="*/ 259 h 331"/>
                <a:gd name="T10" fmla="*/ 215 w 308"/>
                <a:gd name="T11" fmla="*/ 331 h 331"/>
                <a:gd name="T12" fmla="*/ 78 w 308"/>
                <a:gd name="T13" fmla="*/ 331 h 331"/>
                <a:gd name="T14" fmla="*/ 10 w 308"/>
                <a:gd name="T15" fmla="*/ 270 h 331"/>
                <a:gd name="T16" fmla="*/ 0 w 308"/>
                <a:gd name="T17" fmla="*/ 139 h 331"/>
                <a:gd name="T18" fmla="*/ 0 w 308"/>
                <a:gd name="T19" fmla="*/ 13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331">
                  <a:moveTo>
                    <a:pt x="0" y="139"/>
                  </a:moveTo>
                  <a:lnTo>
                    <a:pt x="17" y="76"/>
                  </a:lnTo>
                  <a:lnTo>
                    <a:pt x="127" y="0"/>
                  </a:lnTo>
                  <a:lnTo>
                    <a:pt x="306" y="84"/>
                  </a:lnTo>
                  <a:lnTo>
                    <a:pt x="308" y="259"/>
                  </a:lnTo>
                  <a:lnTo>
                    <a:pt x="215" y="331"/>
                  </a:lnTo>
                  <a:lnTo>
                    <a:pt x="78" y="331"/>
                  </a:lnTo>
                  <a:lnTo>
                    <a:pt x="10" y="270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auto">
            <a:xfrm>
              <a:off x="1698" y="2104"/>
              <a:ext cx="141" cy="146"/>
            </a:xfrm>
            <a:custGeom>
              <a:avLst/>
              <a:gdLst>
                <a:gd name="T0" fmla="*/ 118 w 281"/>
                <a:gd name="T1" fmla="*/ 293 h 293"/>
                <a:gd name="T2" fmla="*/ 59 w 281"/>
                <a:gd name="T3" fmla="*/ 272 h 293"/>
                <a:gd name="T4" fmla="*/ 32 w 281"/>
                <a:gd name="T5" fmla="*/ 241 h 293"/>
                <a:gd name="T6" fmla="*/ 4 w 281"/>
                <a:gd name="T7" fmla="*/ 188 h 293"/>
                <a:gd name="T8" fmla="*/ 0 w 281"/>
                <a:gd name="T9" fmla="*/ 133 h 293"/>
                <a:gd name="T10" fmla="*/ 7 w 281"/>
                <a:gd name="T11" fmla="*/ 85 h 293"/>
                <a:gd name="T12" fmla="*/ 23 w 281"/>
                <a:gd name="T13" fmla="*/ 44 h 293"/>
                <a:gd name="T14" fmla="*/ 66 w 281"/>
                <a:gd name="T15" fmla="*/ 15 h 293"/>
                <a:gd name="T16" fmla="*/ 106 w 281"/>
                <a:gd name="T17" fmla="*/ 0 h 293"/>
                <a:gd name="T18" fmla="*/ 216 w 281"/>
                <a:gd name="T19" fmla="*/ 7 h 293"/>
                <a:gd name="T20" fmla="*/ 270 w 281"/>
                <a:gd name="T21" fmla="*/ 55 h 293"/>
                <a:gd name="T22" fmla="*/ 281 w 281"/>
                <a:gd name="T23" fmla="*/ 180 h 293"/>
                <a:gd name="T24" fmla="*/ 235 w 281"/>
                <a:gd name="T25" fmla="*/ 275 h 293"/>
                <a:gd name="T26" fmla="*/ 118 w 281"/>
                <a:gd name="T27" fmla="*/ 293 h 293"/>
                <a:gd name="T28" fmla="*/ 118 w 281"/>
                <a:gd name="T2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293">
                  <a:moveTo>
                    <a:pt x="118" y="293"/>
                  </a:moveTo>
                  <a:lnTo>
                    <a:pt x="59" y="272"/>
                  </a:lnTo>
                  <a:lnTo>
                    <a:pt x="32" y="241"/>
                  </a:lnTo>
                  <a:lnTo>
                    <a:pt x="4" y="188"/>
                  </a:lnTo>
                  <a:lnTo>
                    <a:pt x="0" y="133"/>
                  </a:lnTo>
                  <a:lnTo>
                    <a:pt x="7" y="85"/>
                  </a:lnTo>
                  <a:lnTo>
                    <a:pt x="23" y="44"/>
                  </a:lnTo>
                  <a:lnTo>
                    <a:pt x="66" y="15"/>
                  </a:lnTo>
                  <a:lnTo>
                    <a:pt x="106" y="0"/>
                  </a:lnTo>
                  <a:lnTo>
                    <a:pt x="216" y="7"/>
                  </a:lnTo>
                  <a:lnTo>
                    <a:pt x="270" y="55"/>
                  </a:lnTo>
                  <a:lnTo>
                    <a:pt x="281" y="180"/>
                  </a:lnTo>
                  <a:lnTo>
                    <a:pt x="235" y="275"/>
                  </a:lnTo>
                  <a:lnTo>
                    <a:pt x="118" y="293"/>
                  </a:lnTo>
                  <a:lnTo>
                    <a:pt x="118" y="29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auto">
            <a:xfrm>
              <a:off x="3850" y="2237"/>
              <a:ext cx="94" cy="101"/>
            </a:xfrm>
            <a:custGeom>
              <a:avLst/>
              <a:gdLst>
                <a:gd name="T0" fmla="*/ 17 w 188"/>
                <a:gd name="T1" fmla="*/ 0 h 201"/>
                <a:gd name="T2" fmla="*/ 0 w 188"/>
                <a:gd name="T3" fmla="*/ 49 h 201"/>
                <a:gd name="T4" fmla="*/ 6 w 188"/>
                <a:gd name="T5" fmla="*/ 97 h 201"/>
                <a:gd name="T6" fmla="*/ 52 w 188"/>
                <a:gd name="T7" fmla="*/ 156 h 201"/>
                <a:gd name="T8" fmla="*/ 133 w 188"/>
                <a:gd name="T9" fmla="*/ 201 h 201"/>
                <a:gd name="T10" fmla="*/ 166 w 188"/>
                <a:gd name="T11" fmla="*/ 179 h 201"/>
                <a:gd name="T12" fmla="*/ 185 w 188"/>
                <a:gd name="T13" fmla="*/ 131 h 201"/>
                <a:gd name="T14" fmla="*/ 188 w 188"/>
                <a:gd name="T15" fmla="*/ 76 h 201"/>
                <a:gd name="T16" fmla="*/ 148 w 188"/>
                <a:gd name="T17" fmla="*/ 51 h 201"/>
                <a:gd name="T18" fmla="*/ 129 w 188"/>
                <a:gd name="T19" fmla="*/ 80 h 201"/>
                <a:gd name="T20" fmla="*/ 88 w 188"/>
                <a:gd name="T21" fmla="*/ 91 h 201"/>
                <a:gd name="T22" fmla="*/ 52 w 188"/>
                <a:gd name="T23" fmla="*/ 82 h 201"/>
                <a:gd name="T24" fmla="*/ 29 w 188"/>
                <a:gd name="T25" fmla="*/ 42 h 201"/>
                <a:gd name="T26" fmla="*/ 17 w 188"/>
                <a:gd name="T27" fmla="*/ 0 h 201"/>
                <a:gd name="T28" fmla="*/ 17 w 188"/>
                <a:gd name="T2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1">
                  <a:moveTo>
                    <a:pt x="17" y="0"/>
                  </a:moveTo>
                  <a:lnTo>
                    <a:pt x="0" y="49"/>
                  </a:lnTo>
                  <a:lnTo>
                    <a:pt x="6" y="97"/>
                  </a:lnTo>
                  <a:lnTo>
                    <a:pt x="52" y="156"/>
                  </a:lnTo>
                  <a:lnTo>
                    <a:pt x="133" y="201"/>
                  </a:lnTo>
                  <a:lnTo>
                    <a:pt x="166" y="179"/>
                  </a:lnTo>
                  <a:lnTo>
                    <a:pt x="185" y="131"/>
                  </a:lnTo>
                  <a:lnTo>
                    <a:pt x="188" y="76"/>
                  </a:lnTo>
                  <a:lnTo>
                    <a:pt x="148" y="51"/>
                  </a:lnTo>
                  <a:lnTo>
                    <a:pt x="129" y="80"/>
                  </a:lnTo>
                  <a:lnTo>
                    <a:pt x="88" y="91"/>
                  </a:lnTo>
                  <a:lnTo>
                    <a:pt x="52" y="82"/>
                  </a:lnTo>
                  <a:lnTo>
                    <a:pt x="29" y="4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8" name="Freeform 12"/>
            <p:cNvSpPr>
              <a:spLocks/>
            </p:cNvSpPr>
            <p:nvPr/>
          </p:nvSpPr>
          <p:spPr bwMode="auto">
            <a:xfrm>
              <a:off x="1726" y="2130"/>
              <a:ext cx="128" cy="75"/>
            </a:xfrm>
            <a:custGeom>
              <a:avLst/>
              <a:gdLst>
                <a:gd name="T0" fmla="*/ 0 w 257"/>
                <a:gd name="T1" fmla="*/ 57 h 150"/>
                <a:gd name="T2" fmla="*/ 36 w 257"/>
                <a:gd name="T3" fmla="*/ 13 h 150"/>
                <a:gd name="T4" fmla="*/ 85 w 257"/>
                <a:gd name="T5" fmla="*/ 0 h 150"/>
                <a:gd name="T6" fmla="*/ 127 w 257"/>
                <a:gd name="T7" fmla="*/ 12 h 150"/>
                <a:gd name="T8" fmla="*/ 158 w 257"/>
                <a:gd name="T9" fmla="*/ 44 h 150"/>
                <a:gd name="T10" fmla="*/ 213 w 257"/>
                <a:gd name="T11" fmla="*/ 40 h 150"/>
                <a:gd name="T12" fmla="*/ 257 w 257"/>
                <a:gd name="T13" fmla="*/ 137 h 150"/>
                <a:gd name="T14" fmla="*/ 28 w 257"/>
                <a:gd name="T15" fmla="*/ 150 h 150"/>
                <a:gd name="T16" fmla="*/ 0 w 257"/>
                <a:gd name="T17" fmla="*/ 57 h 150"/>
                <a:gd name="T18" fmla="*/ 0 w 257"/>
                <a:gd name="T19" fmla="*/ 5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150">
                  <a:moveTo>
                    <a:pt x="0" y="57"/>
                  </a:moveTo>
                  <a:lnTo>
                    <a:pt x="36" y="13"/>
                  </a:lnTo>
                  <a:lnTo>
                    <a:pt x="85" y="0"/>
                  </a:lnTo>
                  <a:lnTo>
                    <a:pt x="127" y="12"/>
                  </a:lnTo>
                  <a:lnTo>
                    <a:pt x="158" y="44"/>
                  </a:lnTo>
                  <a:lnTo>
                    <a:pt x="213" y="40"/>
                  </a:lnTo>
                  <a:lnTo>
                    <a:pt x="257" y="137"/>
                  </a:lnTo>
                  <a:lnTo>
                    <a:pt x="28" y="15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9" name="Freeform 13"/>
            <p:cNvSpPr>
              <a:spLocks/>
            </p:cNvSpPr>
            <p:nvPr/>
          </p:nvSpPr>
          <p:spPr bwMode="auto">
            <a:xfrm>
              <a:off x="1494" y="1686"/>
              <a:ext cx="2676" cy="526"/>
            </a:xfrm>
            <a:custGeom>
              <a:avLst/>
              <a:gdLst>
                <a:gd name="T0" fmla="*/ 281 w 5352"/>
                <a:gd name="T1" fmla="*/ 358 h 1054"/>
                <a:gd name="T2" fmla="*/ 340 w 5352"/>
                <a:gd name="T3" fmla="*/ 245 h 1054"/>
                <a:gd name="T4" fmla="*/ 529 w 5352"/>
                <a:gd name="T5" fmla="*/ 190 h 1054"/>
                <a:gd name="T6" fmla="*/ 825 w 5352"/>
                <a:gd name="T7" fmla="*/ 10 h 1054"/>
                <a:gd name="T8" fmla="*/ 1627 w 5352"/>
                <a:gd name="T9" fmla="*/ 0 h 1054"/>
                <a:gd name="T10" fmla="*/ 1686 w 5352"/>
                <a:gd name="T11" fmla="*/ 59 h 1054"/>
                <a:gd name="T12" fmla="*/ 1837 w 5352"/>
                <a:gd name="T13" fmla="*/ 33 h 1054"/>
                <a:gd name="T14" fmla="*/ 3915 w 5352"/>
                <a:gd name="T15" fmla="*/ 86 h 1054"/>
                <a:gd name="T16" fmla="*/ 4821 w 5352"/>
                <a:gd name="T17" fmla="*/ 112 h 1054"/>
                <a:gd name="T18" fmla="*/ 4918 w 5352"/>
                <a:gd name="T19" fmla="*/ 185 h 1054"/>
                <a:gd name="T20" fmla="*/ 4962 w 5352"/>
                <a:gd name="T21" fmla="*/ 266 h 1054"/>
                <a:gd name="T22" fmla="*/ 5167 w 5352"/>
                <a:gd name="T23" fmla="*/ 268 h 1054"/>
                <a:gd name="T24" fmla="*/ 5352 w 5352"/>
                <a:gd name="T25" fmla="*/ 331 h 1054"/>
                <a:gd name="T26" fmla="*/ 5342 w 5352"/>
                <a:gd name="T27" fmla="*/ 607 h 1054"/>
                <a:gd name="T28" fmla="*/ 4215 w 5352"/>
                <a:gd name="T29" fmla="*/ 630 h 1054"/>
                <a:gd name="T30" fmla="*/ 3934 w 5352"/>
                <a:gd name="T31" fmla="*/ 1054 h 1054"/>
                <a:gd name="T32" fmla="*/ 1141 w 5352"/>
                <a:gd name="T33" fmla="*/ 901 h 1054"/>
                <a:gd name="T34" fmla="*/ 1129 w 5352"/>
                <a:gd name="T35" fmla="*/ 624 h 1054"/>
                <a:gd name="T36" fmla="*/ 1097 w 5352"/>
                <a:gd name="T37" fmla="*/ 552 h 1054"/>
                <a:gd name="T38" fmla="*/ 1010 w 5352"/>
                <a:gd name="T39" fmla="*/ 483 h 1054"/>
                <a:gd name="T40" fmla="*/ 880 w 5352"/>
                <a:gd name="T41" fmla="*/ 447 h 1054"/>
                <a:gd name="T42" fmla="*/ 0 w 5352"/>
                <a:gd name="T43" fmla="*/ 453 h 1054"/>
                <a:gd name="T44" fmla="*/ 122 w 5352"/>
                <a:gd name="T45" fmla="*/ 365 h 1054"/>
                <a:gd name="T46" fmla="*/ 281 w 5352"/>
                <a:gd name="T47" fmla="*/ 358 h 1054"/>
                <a:gd name="T48" fmla="*/ 281 w 5352"/>
                <a:gd name="T49" fmla="*/ 358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2" h="1054">
                  <a:moveTo>
                    <a:pt x="281" y="358"/>
                  </a:moveTo>
                  <a:lnTo>
                    <a:pt x="340" y="245"/>
                  </a:lnTo>
                  <a:lnTo>
                    <a:pt x="529" y="190"/>
                  </a:lnTo>
                  <a:lnTo>
                    <a:pt x="825" y="10"/>
                  </a:lnTo>
                  <a:lnTo>
                    <a:pt x="1627" y="0"/>
                  </a:lnTo>
                  <a:lnTo>
                    <a:pt x="1686" y="59"/>
                  </a:lnTo>
                  <a:lnTo>
                    <a:pt x="1837" y="33"/>
                  </a:lnTo>
                  <a:lnTo>
                    <a:pt x="3915" y="86"/>
                  </a:lnTo>
                  <a:lnTo>
                    <a:pt x="4821" y="112"/>
                  </a:lnTo>
                  <a:lnTo>
                    <a:pt x="4918" y="185"/>
                  </a:lnTo>
                  <a:lnTo>
                    <a:pt x="4962" y="266"/>
                  </a:lnTo>
                  <a:lnTo>
                    <a:pt x="5167" y="268"/>
                  </a:lnTo>
                  <a:lnTo>
                    <a:pt x="5352" y="331"/>
                  </a:lnTo>
                  <a:lnTo>
                    <a:pt x="5342" y="607"/>
                  </a:lnTo>
                  <a:lnTo>
                    <a:pt x="4215" y="630"/>
                  </a:lnTo>
                  <a:lnTo>
                    <a:pt x="3934" y="1054"/>
                  </a:lnTo>
                  <a:lnTo>
                    <a:pt x="1141" y="901"/>
                  </a:lnTo>
                  <a:lnTo>
                    <a:pt x="1129" y="624"/>
                  </a:lnTo>
                  <a:lnTo>
                    <a:pt x="1097" y="552"/>
                  </a:lnTo>
                  <a:lnTo>
                    <a:pt x="1010" y="483"/>
                  </a:lnTo>
                  <a:lnTo>
                    <a:pt x="880" y="447"/>
                  </a:lnTo>
                  <a:lnTo>
                    <a:pt x="0" y="453"/>
                  </a:lnTo>
                  <a:lnTo>
                    <a:pt x="122" y="365"/>
                  </a:lnTo>
                  <a:lnTo>
                    <a:pt x="281" y="358"/>
                  </a:lnTo>
                  <a:lnTo>
                    <a:pt x="281" y="358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0" name="Freeform 14"/>
            <p:cNvSpPr>
              <a:spLocks/>
            </p:cNvSpPr>
            <p:nvPr/>
          </p:nvSpPr>
          <p:spPr bwMode="auto">
            <a:xfrm>
              <a:off x="3593" y="1817"/>
              <a:ext cx="611" cy="189"/>
            </a:xfrm>
            <a:custGeom>
              <a:avLst/>
              <a:gdLst>
                <a:gd name="T0" fmla="*/ 893 w 1222"/>
                <a:gd name="T1" fmla="*/ 0 h 378"/>
                <a:gd name="T2" fmla="*/ 1006 w 1222"/>
                <a:gd name="T3" fmla="*/ 41 h 378"/>
                <a:gd name="T4" fmla="*/ 1059 w 1222"/>
                <a:gd name="T5" fmla="*/ 89 h 378"/>
                <a:gd name="T6" fmla="*/ 1082 w 1222"/>
                <a:gd name="T7" fmla="*/ 157 h 378"/>
                <a:gd name="T8" fmla="*/ 1040 w 1222"/>
                <a:gd name="T9" fmla="*/ 186 h 378"/>
                <a:gd name="T10" fmla="*/ 968 w 1222"/>
                <a:gd name="T11" fmla="*/ 194 h 378"/>
                <a:gd name="T12" fmla="*/ 1023 w 1222"/>
                <a:gd name="T13" fmla="*/ 228 h 378"/>
                <a:gd name="T14" fmla="*/ 1030 w 1222"/>
                <a:gd name="T15" fmla="*/ 273 h 378"/>
                <a:gd name="T16" fmla="*/ 998 w 1222"/>
                <a:gd name="T17" fmla="*/ 292 h 378"/>
                <a:gd name="T18" fmla="*/ 901 w 1222"/>
                <a:gd name="T19" fmla="*/ 309 h 378"/>
                <a:gd name="T20" fmla="*/ 667 w 1222"/>
                <a:gd name="T21" fmla="*/ 315 h 378"/>
                <a:gd name="T22" fmla="*/ 23 w 1222"/>
                <a:gd name="T23" fmla="*/ 319 h 378"/>
                <a:gd name="T24" fmla="*/ 0 w 1222"/>
                <a:gd name="T25" fmla="*/ 361 h 378"/>
                <a:gd name="T26" fmla="*/ 990 w 1222"/>
                <a:gd name="T27" fmla="*/ 378 h 378"/>
                <a:gd name="T28" fmla="*/ 1165 w 1222"/>
                <a:gd name="T29" fmla="*/ 338 h 378"/>
                <a:gd name="T30" fmla="*/ 1222 w 1222"/>
                <a:gd name="T31" fmla="*/ 157 h 378"/>
                <a:gd name="T32" fmla="*/ 1203 w 1222"/>
                <a:gd name="T33" fmla="*/ 106 h 378"/>
                <a:gd name="T34" fmla="*/ 1082 w 1222"/>
                <a:gd name="T35" fmla="*/ 47 h 378"/>
                <a:gd name="T36" fmla="*/ 977 w 1222"/>
                <a:gd name="T37" fmla="*/ 1 h 378"/>
                <a:gd name="T38" fmla="*/ 893 w 1222"/>
                <a:gd name="T39" fmla="*/ 0 h 378"/>
                <a:gd name="T40" fmla="*/ 893 w 1222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2" h="378">
                  <a:moveTo>
                    <a:pt x="893" y="0"/>
                  </a:moveTo>
                  <a:lnTo>
                    <a:pt x="1006" y="41"/>
                  </a:lnTo>
                  <a:lnTo>
                    <a:pt x="1059" y="89"/>
                  </a:lnTo>
                  <a:lnTo>
                    <a:pt x="1082" y="157"/>
                  </a:lnTo>
                  <a:lnTo>
                    <a:pt x="1040" y="186"/>
                  </a:lnTo>
                  <a:lnTo>
                    <a:pt x="968" y="194"/>
                  </a:lnTo>
                  <a:lnTo>
                    <a:pt x="1023" y="228"/>
                  </a:lnTo>
                  <a:lnTo>
                    <a:pt x="1030" y="273"/>
                  </a:lnTo>
                  <a:lnTo>
                    <a:pt x="998" y="292"/>
                  </a:lnTo>
                  <a:lnTo>
                    <a:pt x="901" y="309"/>
                  </a:lnTo>
                  <a:lnTo>
                    <a:pt x="667" y="315"/>
                  </a:lnTo>
                  <a:lnTo>
                    <a:pt x="23" y="319"/>
                  </a:lnTo>
                  <a:lnTo>
                    <a:pt x="0" y="361"/>
                  </a:lnTo>
                  <a:lnTo>
                    <a:pt x="990" y="378"/>
                  </a:lnTo>
                  <a:lnTo>
                    <a:pt x="1165" y="338"/>
                  </a:lnTo>
                  <a:lnTo>
                    <a:pt x="1222" y="157"/>
                  </a:lnTo>
                  <a:lnTo>
                    <a:pt x="1203" y="106"/>
                  </a:lnTo>
                  <a:lnTo>
                    <a:pt x="1082" y="47"/>
                  </a:lnTo>
                  <a:lnTo>
                    <a:pt x="977" y="1"/>
                  </a:lnTo>
                  <a:lnTo>
                    <a:pt x="893" y="0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1" name="Freeform 15"/>
            <p:cNvSpPr>
              <a:spLocks/>
            </p:cNvSpPr>
            <p:nvPr/>
          </p:nvSpPr>
          <p:spPr bwMode="auto">
            <a:xfrm>
              <a:off x="2324" y="1541"/>
              <a:ext cx="34" cy="202"/>
            </a:xfrm>
            <a:custGeom>
              <a:avLst/>
              <a:gdLst>
                <a:gd name="T0" fmla="*/ 68 w 68"/>
                <a:gd name="T1" fmla="*/ 10 h 403"/>
                <a:gd name="T2" fmla="*/ 68 w 68"/>
                <a:gd name="T3" fmla="*/ 341 h 403"/>
                <a:gd name="T4" fmla="*/ 32 w 68"/>
                <a:gd name="T5" fmla="*/ 403 h 403"/>
                <a:gd name="T6" fmla="*/ 0 w 68"/>
                <a:gd name="T7" fmla="*/ 0 h 403"/>
                <a:gd name="T8" fmla="*/ 68 w 68"/>
                <a:gd name="T9" fmla="*/ 10 h 403"/>
                <a:gd name="T10" fmla="*/ 68 w 68"/>
                <a:gd name="T11" fmla="*/ 1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03">
                  <a:moveTo>
                    <a:pt x="68" y="10"/>
                  </a:moveTo>
                  <a:lnTo>
                    <a:pt x="68" y="341"/>
                  </a:lnTo>
                  <a:lnTo>
                    <a:pt x="32" y="403"/>
                  </a:lnTo>
                  <a:lnTo>
                    <a:pt x="0" y="0"/>
                  </a:lnTo>
                  <a:lnTo>
                    <a:pt x="68" y="10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2" name="Freeform 16"/>
            <p:cNvSpPr>
              <a:spLocks/>
            </p:cNvSpPr>
            <p:nvPr/>
          </p:nvSpPr>
          <p:spPr bwMode="auto">
            <a:xfrm>
              <a:off x="2306" y="1492"/>
              <a:ext cx="1069" cy="57"/>
            </a:xfrm>
            <a:custGeom>
              <a:avLst/>
              <a:gdLst>
                <a:gd name="T0" fmla="*/ 53 w 2138"/>
                <a:gd name="T1" fmla="*/ 2 h 114"/>
                <a:gd name="T2" fmla="*/ 0 w 2138"/>
                <a:gd name="T3" fmla="*/ 84 h 114"/>
                <a:gd name="T4" fmla="*/ 2102 w 2138"/>
                <a:gd name="T5" fmla="*/ 114 h 114"/>
                <a:gd name="T6" fmla="*/ 2138 w 2138"/>
                <a:gd name="T7" fmla="*/ 0 h 114"/>
                <a:gd name="T8" fmla="*/ 53 w 2138"/>
                <a:gd name="T9" fmla="*/ 2 h 114"/>
                <a:gd name="T10" fmla="*/ 53 w 2138"/>
                <a:gd name="T11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8" h="114">
                  <a:moveTo>
                    <a:pt x="53" y="2"/>
                  </a:moveTo>
                  <a:lnTo>
                    <a:pt x="0" y="84"/>
                  </a:lnTo>
                  <a:lnTo>
                    <a:pt x="2102" y="114"/>
                  </a:lnTo>
                  <a:lnTo>
                    <a:pt x="2138" y="0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3" name="Freeform 17"/>
            <p:cNvSpPr>
              <a:spLocks/>
            </p:cNvSpPr>
            <p:nvPr/>
          </p:nvSpPr>
          <p:spPr bwMode="auto">
            <a:xfrm>
              <a:off x="1535" y="2032"/>
              <a:ext cx="2621" cy="798"/>
            </a:xfrm>
            <a:custGeom>
              <a:avLst/>
              <a:gdLst>
                <a:gd name="T0" fmla="*/ 1144 w 5241"/>
                <a:gd name="T1" fmla="*/ 0 h 1597"/>
                <a:gd name="T2" fmla="*/ 1194 w 5241"/>
                <a:gd name="T3" fmla="*/ 103 h 1597"/>
                <a:gd name="T4" fmla="*/ 1312 w 5241"/>
                <a:gd name="T5" fmla="*/ 164 h 1597"/>
                <a:gd name="T6" fmla="*/ 1564 w 5241"/>
                <a:gd name="T7" fmla="*/ 187 h 1597"/>
                <a:gd name="T8" fmla="*/ 2555 w 5241"/>
                <a:gd name="T9" fmla="*/ 246 h 1597"/>
                <a:gd name="T10" fmla="*/ 3542 w 5241"/>
                <a:gd name="T11" fmla="*/ 265 h 1597"/>
                <a:gd name="T12" fmla="*/ 3709 w 5241"/>
                <a:gd name="T13" fmla="*/ 257 h 1597"/>
                <a:gd name="T14" fmla="*/ 3791 w 5241"/>
                <a:gd name="T15" fmla="*/ 213 h 1597"/>
                <a:gd name="T16" fmla="*/ 3846 w 5241"/>
                <a:gd name="T17" fmla="*/ 122 h 1597"/>
                <a:gd name="T18" fmla="*/ 3899 w 5241"/>
                <a:gd name="T19" fmla="*/ 219 h 1597"/>
                <a:gd name="T20" fmla="*/ 3937 w 5241"/>
                <a:gd name="T21" fmla="*/ 1200 h 1597"/>
                <a:gd name="T22" fmla="*/ 5241 w 5241"/>
                <a:gd name="T23" fmla="*/ 1198 h 1597"/>
                <a:gd name="T24" fmla="*/ 5177 w 5241"/>
                <a:gd name="T25" fmla="*/ 1249 h 1597"/>
                <a:gd name="T26" fmla="*/ 4833 w 5241"/>
                <a:gd name="T27" fmla="*/ 1278 h 1597"/>
                <a:gd name="T28" fmla="*/ 4842 w 5241"/>
                <a:gd name="T29" fmla="*/ 1576 h 1597"/>
                <a:gd name="T30" fmla="*/ 4688 w 5241"/>
                <a:gd name="T31" fmla="*/ 1597 h 1597"/>
                <a:gd name="T32" fmla="*/ 4576 w 5241"/>
                <a:gd name="T33" fmla="*/ 1588 h 1597"/>
                <a:gd name="T34" fmla="*/ 4502 w 5241"/>
                <a:gd name="T35" fmla="*/ 1565 h 1597"/>
                <a:gd name="T36" fmla="*/ 4411 w 5241"/>
                <a:gd name="T37" fmla="*/ 1497 h 1597"/>
                <a:gd name="T38" fmla="*/ 4296 w 5241"/>
                <a:gd name="T39" fmla="*/ 1479 h 1597"/>
                <a:gd name="T40" fmla="*/ 2914 w 5241"/>
                <a:gd name="T41" fmla="*/ 1487 h 1597"/>
                <a:gd name="T42" fmla="*/ 1907 w 5241"/>
                <a:gd name="T43" fmla="*/ 1415 h 1597"/>
                <a:gd name="T44" fmla="*/ 1441 w 5241"/>
                <a:gd name="T45" fmla="*/ 1354 h 1597"/>
                <a:gd name="T46" fmla="*/ 876 w 5241"/>
                <a:gd name="T47" fmla="*/ 1257 h 1597"/>
                <a:gd name="T48" fmla="*/ 743 w 5241"/>
                <a:gd name="T49" fmla="*/ 1331 h 1597"/>
                <a:gd name="T50" fmla="*/ 488 w 5241"/>
                <a:gd name="T51" fmla="*/ 1337 h 1597"/>
                <a:gd name="T52" fmla="*/ 422 w 5241"/>
                <a:gd name="T53" fmla="*/ 1295 h 1597"/>
                <a:gd name="T54" fmla="*/ 405 w 5241"/>
                <a:gd name="T55" fmla="*/ 1033 h 1597"/>
                <a:gd name="T56" fmla="*/ 140 w 5241"/>
                <a:gd name="T57" fmla="*/ 1000 h 1597"/>
                <a:gd name="T58" fmla="*/ 0 w 5241"/>
                <a:gd name="T59" fmla="*/ 940 h 1597"/>
                <a:gd name="T60" fmla="*/ 821 w 5241"/>
                <a:gd name="T61" fmla="*/ 736 h 1597"/>
                <a:gd name="T62" fmla="*/ 1032 w 5241"/>
                <a:gd name="T63" fmla="*/ 107 h 1597"/>
                <a:gd name="T64" fmla="*/ 1144 w 5241"/>
                <a:gd name="T65" fmla="*/ 0 h 1597"/>
                <a:gd name="T66" fmla="*/ 1144 w 5241"/>
                <a:gd name="T67" fmla="*/ 0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41" h="1597">
                  <a:moveTo>
                    <a:pt x="1144" y="0"/>
                  </a:moveTo>
                  <a:lnTo>
                    <a:pt x="1194" y="103"/>
                  </a:lnTo>
                  <a:lnTo>
                    <a:pt x="1312" y="164"/>
                  </a:lnTo>
                  <a:lnTo>
                    <a:pt x="1564" y="187"/>
                  </a:lnTo>
                  <a:lnTo>
                    <a:pt x="2555" y="246"/>
                  </a:lnTo>
                  <a:lnTo>
                    <a:pt x="3542" y="265"/>
                  </a:lnTo>
                  <a:lnTo>
                    <a:pt x="3709" y="257"/>
                  </a:lnTo>
                  <a:lnTo>
                    <a:pt x="3791" y="213"/>
                  </a:lnTo>
                  <a:lnTo>
                    <a:pt x="3846" y="122"/>
                  </a:lnTo>
                  <a:lnTo>
                    <a:pt x="3899" y="219"/>
                  </a:lnTo>
                  <a:lnTo>
                    <a:pt x="3937" y="1200"/>
                  </a:lnTo>
                  <a:lnTo>
                    <a:pt x="5241" y="1198"/>
                  </a:lnTo>
                  <a:lnTo>
                    <a:pt x="5177" y="1249"/>
                  </a:lnTo>
                  <a:lnTo>
                    <a:pt x="4833" y="1278"/>
                  </a:lnTo>
                  <a:lnTo>
                    <a:pt x="4842" y="1576"/>
                  </a:lnTo>
                  <a:lnTo>
                    <a:pt x="4688" y="1597"/>
                  </a:lnTo>
                  <a:lnTo>
                    <a:pt x="4576" y="1588"/>
                  </a:lnTo>
                  <a:lnTo>
                    <a:pt x="4502" y="1565"/>
                  </a:lnTo>
                  <a:lnTo>
                    <a:pt x="4411" y="1497"/>
                  </a:lnTo>
                  <a:lnTo>
                    <a:pt x="4296" y="1479"/>
                  </a:lnTo>
                  <a:lnTo>
                    <a:pt x="2914" y="1487"/>
                  </a:lnTo>
                  <a:lnTo>
                    <a:pt x="1907" y="1415"/>
                  </a:lnTo>
                  <a:lnTo>
                    <a:pt x="1441" y="1354"/>
                  </a:lnTo>
                  <a:lnTo>
                    <a:pt x="876" y="1257"/>
                  </a:lnTo>
                  <a:lnTo>
                    <a:pt x="743" y="1331"/>
                  </a:lnTo>
                  <a:lnTo>
                    <a:pt x="488" y="1337"/>
                  </a:lnTo>
                  <a:lnTo>
                    <a:pt x="422" y="1295"/>
                  </a:lnTo>
                  <a:lnTo>
                    <a:pt x="405" y="1033"/>
                  </a:lnTo>
                  <a:lnTo>
                    <a:pt x="140" y="1000"/>
                  </a:lnTo>
                  <a:lnTo>
                    <a:pt x="0" y="940"/>
                  </a:lnTo>
                  <a:lnTo>
                    <a:pt x="821" y="736"/>
                  </a:lnTo>
                  <a:lnTo>
                    <a:pt x="1032" y="107"/>
                  </a:lnTo>
                  <a:lnTo>
                    <a:pt x="1144" y="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4" name="Freeform 18"/>
            <p:cNvSpPr>
              <a:spLocks/>
            </p:cNvSpPr>
            <p:nvPr/>
          </p:nvSpPr>
          <p:spPr bwMode="auto">
            <a:xfrm>
              <a:off x="1584" y="1789"/>
              <a:ext cx="384" cy="100"/>
            </a:xfrm>
            <a:custGeom>
              <a:avLst/>
              <a:gdLst>
                <a:gd name="T0" fmla="*/ 252 w 768"/>
                <a:gd name="T1" fmla="*/ 0 h 200"/>
                <a:gd name="T2" fmla="*/ 184 w 768"/>
                <a:gd name="T3" fmla="*/ 75 h 200"/>
                <a:gd name="T4" fmla="*/ 216 w 768"/>
                <a:gd name="T5" fmla="*/ 94 h 200"/>
                <a:gd name="T6" fmla="*/ 477 w 768"/>
                <a:gd name="T7" fmla="*/ 143 h 200"/>
                <a:gd name="T8" fmla="*/ 768 w 768"/>
                <a:gd name="T9" fmla="*/ 200 h 200"/>
                <a:gd name="T10" fmla="*/ 408 w 768"/>
                <a:gd name="T11" fmla="*/ 191 h 200"/>
                <a:gd name="T12" fmla="*/ 0 w 768"/>
                <a:gd name="T13" fmla="*/ 158 h 200"/>
                <a:gd name="T14" fmla="*/ 64 w 768"/>
                <a:gd name="T15" fmla="*/ 71 h 200"/>
                <a:gd name="T16" fmla="*/ 252 w 768"/>
                <a:gd name="T17" fmla="*/ 0 h 200"/>
                <a:gd name="T18" fmla="*/ 252 w 768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200">
                  <a:moveTo>
                    <a:pt x="252" y="0"/>
                  </a:moveTo>
                  <a:lnTo>
                    <a:pt x="184" y="75"/>
                  </a:lnTo>
                  <a:lnTo>
                    <a:pt x="216" y="94"/>
                  </a:lnTo>
                  <a:lnTo>
                    <a:pt x="477" y="143"/>
                  </a:lnTo>
                  <a:lnTo>
                    <a:pt x="768" y="200"/>
                  </a:lnTo>
                  <a:lnTo>
                    <a:pt x="408" y="191"/>
                  </a:lnTo>
                  <a:lnTo>
                    <a:pt x="0" y="158"/>
                  </a:lnTo>
                  <a:lnTo>
                    <a:pt x="64" y="71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5" name="Freeform 19"/>
            <p:cNvSpPr>
              <a:spLocks/>
            </p:cNvSpPr>
            <p:nvPr/>
          </p:nvSpPr>
          <p:spPr bwMode="auto">
            <a:xfrm>
              <a:off x="2492" y="2691"/>
              <a:ext cx="545" cy="78"/>
            </a:xfrm>
            <a:custGeom>
              <a:avLst/>
              <a:gdLst>
                <a:gd name="T0" fmla="*/ 0 w 1090"/>
                <a:gd name="T1" fmla="*/ 95 h 156"/>
                <a:gd name="T2" fmla="*/ 101 w 1090"/>
                <a:gd name="T3" fmla="*/ 74 h 156"/>
                <a:gd name="T4" fmla="*/ 154 w 1090"/>
                <a:gd name="T5" fmla="*/ 0 h 156"/>
                <a:gd name="T6" fmla="*/ 898 w 1090"/>
                <a:gd name="T7" fmla="*/ 36 h 156"/>
                <a:gd name="T8" fmla="*/ 966 w 1090"/>
                <a:gd name="T9" fmla="*/ 106 h 156"/>
                <a:gd name="T10" fmla="*/ 1090 w 1090"/>
                <a:gd name="T11" fmla="*/ 156 h 156"/>
                <a:gd name="T12" fmla="*/ 0 w 1090"/>
                <a:gd name="T13" fmla="*/ 95 h 156"/>
                <a:gd name="T14" fmla="*/ 0 w 1090"/>
                <a:gd name="T15" fmla="*/ 9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0" h="156">
                  <a:moveTo>
                    <a:pt x="0" y="95"/>
                  </a:moveTo>
                  <a:lnTo>
                    <a:pt x="101" y="74"/>
                  </a:lnTo>
                  <a:lnTo>
                    <a:pt x="154" y="0"/>
                  </a:lnTo>
                  <a:lnTo>
                    <a:pt x="898" y="36"/>
                  </a:lnTo>
                  <a:lnTo>
                    <a:pt x="966" y="106"/>
                  </a:lnTo>
                  <a:lnTo>
                    <a:pt x="1090" y="156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6" name="Freeform 20"/>
            <p:cNvSpPr>
              <a:spLocks/>
            </p:cNvSpPr>
            <p:nvPr/>
          </p:nvSpPr>
          <p:spPr bwMode="auto">
            <a:xfrm>
              <a:off x="2158" y="2185"/>
              <a:ext cx="1266" cy="272"/>
            </a:xfrm>
            <a:custGeom>
              <a:avLst/>
              <a:gdLst>
                <a:gd name="T0" fmla="*/ 0 w 2532"/>
                <a:gd name="T1" fmla="*/ 306 h 544"/>
                <a:gd name="T2" fmla="*/ 6 w 2532"/>
                <a:gd name="T3" fmla="*/ 253 h 544"/>
                <a:gd name="T4" fmla="*/ 51 w 2532"/>
                <a:gd name="T5" fmla="*/ 204 h 544"/>
                <a:gd name="T6" fmla="*/ 101 w 2532"/>
                <a:gd name="T7" fmla="*/ 191 h 544"/>
                <a:gd name="T8" fmla="*/ 1198 w 2532"/>
                <a:gd name="T9" fmla="*/ 236 h 544"/>
                <a:gd name="T10" fmla="*/ 1202 w 2532"/>
                <a:gd name="T11" fmla="*/ 0 h 544"/>
                <a:gd name="T12" fmla="*/ 1236 w 2532"/>
                <a:gd name="T13" fmla="*/ 0 h 544"/>
                <a:gd name="T14" fmla="*/ 1240 w 2532"/>
                <a:gd name="T15" fmla="*/ 232 h 544"/>
                <a:gd name="T16" fmla="*/ 2382 w 2532"/>
                <a:gd name="T17" fmla="*/ 267 h 544"/>
                <a:gd name="T18" fmla="*/ 2477 w 2532"/>
                <a:gd name="T19" fmla="*/ 306 h 544"/>
                <a:gd name="T20" fmla="*/ 2523 w 2532"/>
                <a:gd name="T21" fmla="*/ 362 h 544"/>
                <a:gd name="T22" fmla="*/ 2532 w 2532"/>
                <a:gd name="T23" fmla="*/ 432 h 544"/>
                <a:gd name="T24" fmla="*/ 2532 w 2532"/>
                <a:gd name="T25" fmla="*/ 506 h 544"/>
                <a:gd name="T26" fmla="*/ 2439 w 2532"/>
                <a:gd name="T27" fmla="*/ 544 h 544"/>
                <a:gd name="T28" fmla="*/ 0 w 2532"/>
                <a:gd name="T29" fmla="*/ 306 h 544"/>
                <a:gd name="T30" fmla="*/ 0 w 2532"/>
                <a:gd name="T31" fmla="*/ 306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2" h="544">
                  <a:moveTo>
                    <a:pt x="0" y="306"/>
                  </a:moveTo>
                  <a:lnTo>
                    <a:pt x="6" y="253"/>
                  </a:lnTo>
                  <a:lnTo>
                    <a:pt x="51" y="204"/>
                  </a:lnTo>
                  <a:lnTo>
                    <a:pt x="101" y="191"/>
                  </a:lnTo>
                  <a:lnTo>
                    <a:pt x="1198" y="236"/>
                  </a:lnTo>
                  <a:lnTo>
                    <a:pt x="1202" y="0"/>
                  </a:lnTo>
                  <a:lnTo>
                    <a:pt x="1236" y="0"/>
                  </a:lnTo>
                  <a:lnTo>
                    <a:pt x="1240" y="232"/>
                  </a:lnTo>
                  <a:lnTo>
                    <a:pt x="2382" y="267"/>
                  </a:lnTo>
                  <a:lnTo>
                    <a:pt x="2477" y="306"/>
                  </a:lnTo>
                  <a:lnTo>
                    <a:pt x="2523" y="362"/>
                  </a:lnTo>
                  <a:lnTo>
                    <a:pt x="2532" y="432"/>
                  </a:lnTo>
                  <a:lnTo>
                    <a:pt x="2532" y="506"/>
                  </a:lnTo>
                  <a:lnTo>
                    <a:pt x="2439" y="544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Freeform 21"/>
            <p:cNvSpPr>
              <a:spLocks/>
            </p:cNvSpPr>
            <p:nvPr/>
          </p:nvSpPr>
          <p:spPr bwMode="auto">
            <a:xfrm>
              <a:off x="1523" y="1786"/>
              <a:ext cx="346" cy="100"/>
            </a:xfrm>
            <a:custGeom>
              <a:avLst/>
              <a:gdLst>
                <a:gd name="T0" fmla="*/ 409 w 692"/>
                <a:gd name="T1" fmla="*/ 0 h 199"/>
                <a:gd name="T2" fmla="*/ 167 w 692"/>
                <a:gd name="T3" fmla="*/ 66 h 199"/>
                <a:gd name="T4" fmla="*/ 51 w 692"/>
                <a:gd name="T5" fmla="*/ 129 h 199"/>
                <a:gd name="T6" fmla="*/ 0 w 692"/>
                <a:gd name="T7" fmla="*/ 194 h 199"/>
                <a:gd name="T8" fmla="*/ 692 w 692"/>
                <a:gd name="T9" fmla="*/ 199 h 199"/>
                <a:gd name="T10" fmla="*/ 471 w 692"/>
                <a:gd name="T11" fmla="*/ 150 h 199"/>
                <a:gd name="T12" fmla="*/ 200 w 692"/>
                <a:gd name="T13" fmla="*/ 120 h 199"/>
                <a:gd name="T14" fmla="*/ 241 w 692"/>
                <a:gd name="T15" fmla="*/ 70 h 199"/>
                <a:gd name="T16" fmla="*/ 409 w 692"/>
                <a:gd name="T17" fmla="*/ 0 h 199"/>
                <a:gd name="T18" fmla="*/ 409 w 692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199">
                  <a:moveTo>
                    <a:pt x="409" y="0"/>
                  </a:moveTo>
                  <a:lnTo>
                    <a:pt x="167" y="66"/>
                  </a:lnTo>
                  <a:lnTo>
                    <a:pt x="51" y="129"/>
                  </a:lnTo>
                  <a:lnTo>
                    <a:pt x="0" y="194"/>
                  </a:lnTo>
                  <a:lnTo>
                    <a:pt x="692" y="199"/>
                  </a:lnTo>
                  <a:lnTo>
                    <a:pt x="471" y="150"/>
                  </a:lnTo>
                  <a:lnTo>
                    <a:pt x="200" y="120"/>
                  </a:lnTo>
                  <a:lnTo>
                    <a:pt x="241" y="70"/>
                  </a:lnTo>
                  <a:lnTo>
                    <a:pt x="409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1759" y="1687"/>
              <a:ext cx="461" cy="163"/>
            </a:xfrm>
            <a:custGeom>
              <a:avLst/>
              <a:gdLst>
                <a:gd name="T0" fmla="*/ 324 w 923"/>
                <a:gd name="T1" fmla="*/ 17 h 327"/>
                <a:gd name="T2" fmla="*/ 75 w 923"/>
                <a:gd name="T3" fmla="*/ 171 h 327"/>
                <a:gd name="T4" fmla="*/ 113 w 923"/>
                <a:gd name="T5" fmla="*/ 207 h 327"/>
                <a:gd name="T6" fmla="*/ 210 w 923"/>
                <a:gd name="T7" fmla="*/ 223 h 327"/>
                <a:gd name="T8" fmla="*/ 915 w 923"/>
                <a:gd name="T9" fmla="*/ 262 h 327"/>
                <a:gd name="T10" fmla="*/ 923 w 923"/>
                <a:gd name="T11" fmla="*/ 327 h 327"/>
                <a:gd name="T12" fmla="*/ 120 w 923"/>
                <a:gd name="T13" fmla="*/ 316 h 327"/>
                <a:gd name="T14" fmla="*/ 0 w 923"/>
                <a:gd name="T15" fmla="*/ 291 h 327"/>
                <a:gd name="T16" fmla="*/ 25 w 923"/>
                <a:gd name="T17" fmla="*/ 158 h 327"/>
                <a:gd name="T18" fmla="*/ 284 w 923"/>
                <a:gd name="T19" fmla="*/ 0 h 327"/>
                <a:gd name="T20" fmla="*/ 324 w 923"/>
                <a:gd name="T21" fmla="*/ 17 h 327"/>
                <a:gd name="T22" fmla="*/ 324 w 923"/>
                <a:gd name="T23" fmla="*/ 1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3" h="327">
                  <a:moveTo>
                    <a:pt x="324" y="17"/>
                  </a:moveTo>
                  <a:lnTo>
                    <a:pt x="75" y="171"/>
                  </a:lnTo>
                  <a:lnTo>
                    <a:pt x="113" y="207"/>
                  </a:lnTo>
                  <a:lnTo>
                    <a:pt x="210" y="223"/>
                  </a:lnTo>
                  <a:lnTo>
                    <a:pt x="915" y="262"/>
                  </a:lnTo>
                  <a:lnTo>
                    <a:pt x="923" y="327"/>
                  </a:lnTo>
                  <a:lnTo>
                    <a:pt x="120" y="316"/>
                  </a:lnTo>
                  <a:lnTo>
                    <a:pt x="0" y="291"/>
                  </a:lnTo>
                  <a:lnTo>
                    <a:pt x="25" y="158"/>
                  </a:lnTo>
                  <a:lnTo>
                    <a:pt x="284" y="0"/>
                  </a:lnTo>
                  <a:lnTo>
                    <a:pt x="324" y="17"/>
                  </a:lnTo>
                  <a:lnTo>
                    <a:pt x="324" y="17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9" name="Freeform 23"/>
            <p:cNvSpPr>
              <a:spLocks/>
            </p:cNvSpPr>
            <p:nvPr/>
          </p:nvSpPr>
          <p:spPr bwMode="auto">
            <a:xfrm>
              <a:off x="2219" y="1778"/>
              <a:ext cx="516" cy="68"/>
            </a:xfrm>
            <a:custGeom>
              <a:avLst/>
              <a:gdLst>
                <a:gd name="T0" fmla="*/ 0 w 1032"/>
                <a:gd name="T1" fmla="*/ 55 h 137"/>
                <a:gd name="T2" fmla="*/ 32 w 1032"/>
                <a:gd name="T3" fmla="*/ 0 h 137"/>
                <a:gd name="T4" fmla="*/ 1032 w 1032"/>
                <a:gd name="T5" fmla="*/ 24 h 137"/>
                <a:gd name="T6" fmla="*/ 962 w 1032"/>
                <a:gd name="T7" fmla="*/ 137 h 137"/>
                <a:gd name="T8" fmla="*/ 22 w 1032"/>
                <a:gd name="T9" fmla="*/ 121 h 137"/>
                <a:gd name="T10" fmla="*/ 0 w 1032"/>
                <a:gd name="T11" fmla="*/ 55 h 137"/>
                <a:gd name="T12" fmla="*/ 0 w 1032"/>
                <a:gd name="T13" fmla="*/ 5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" h="137">
                  <a:moveTo>
                    <a:pt x="0" y="55"/>
                  </a:moveTo>
                  <a:lnTo>
                    <a:pt x="32" y="0"/>
                  </a:lnTo>
                  <a:lnTo>
                    <a:pt x="1032" y="24"/>
                  </a:lnTo>
                  <a:lnTo>
                    <a:pt x="962" y="137"/>
                  </a:lnTo>
                  <a:lnTo>
                    <a:pt x="22" y="121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0" name="Freeform 24"/>
            <p:cNvSpPr>
              <a:spLocks/>
            </p:cNvSpPr>
            <p:nvPr/>
          </p:nvSpPr>
          <p:spPr bwMode="auto">
            <a:xfrm>
              <a:off x="3398" y="1786"/>
              <a:ext cx="551" cy="121"/>
            </a:xfrm>
            <a:custGeom>
              <a:avLst/>
              <a:gdLst>
                <a:gd name="T0" fmla="*/ 4 w 1103"/>
                <a:gd name="T1" fmla="*/ 123 h 241"/>
                <a:gd name="T2" fmla="*/ 542 w 1103"/>
                <a:gd name="T3" fmla="*/ 127 h 241"/>
                <a:gd name="T4" fmla="*/ 669 w 1103"/>
                <a:gd name="T5" fmla="*/ 175 h 241"/>
                <a:gd name="T6" fmla="*/ 890 w 1103"/>
                <a:gd name="T7" fmla="*/ 178 h 241"/>
                <a:gd name="T8" fmla="*/ 985 w 1103"/>
                <a:gd name="T9" fmla="*/ 169 h 241"/>
                <a:gd name="T10" fmla="*/ 970 w 1103"/>
                <a:gd name="T11" fmla="*/ 116 h 241"/>
                <a:gd name="T12" fmla="*/ 1048 w 1103"/>
                <a:gd name="T13" fmla="*/ 62 h 241"/>
                <a:gd name="T14" fmla="*/ 1097 w 1103"/>
                <a:gd name="T15" fmla="*/ 0 h 241"/>
                <a:gd name="T16" fmla="*/ 1103 w 1103"/>
                <a:gd name="T17" fmla="*/ 144 h 241"/>
                <a:gd name="T18" fmla="*/ 1051 w 1103"/>
                <a:gd name="T19" fmla="*/ 232 h 241"/>
                <a:gd name="T20" fmla="*/ 820 w 1103"/>
                <a:gd name="T21" fmla="*/ 241 h 241"/>
                <a:gd name="T22" fmla="*/ 0 w 1103"/>
                <a:gd name="T23" fmla="*/ 224 h 241"/>
                <a:gd name="T24" fmla="*/ 4 w 1103"/>
                <a:gd name="T25" fmla="*/ 123 h 241"/>
                <a:gd name="T26" fmla="*/ 4 w 1103"/>
                <a:gd name="T27" fmla="*/ 1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3" h="241">
                  <a:moveTo>
                    <a:pt x="4" y="123"/>
                  </a:moveTo>
                  <a:lnTo>
                    <a:pt x="542" y="127"/>
                  </a:lnTo>
                  <a:lnTo>
                    <a:pt x="669" y="175"/>
                  </a:lnTo>
                  <a:lnTo>
                    <a:pt x="890" y="178"/>
                  </a:lnTo>
                  <a:lnTo>
                    <a:pt x="985" y="169"/>
                  </a:lnTo>
                  <a:lnTo>
                    <a:pt x="970" y="116"/>
                  </a:lnTo>
                  <a:lnTo>
                    <a:pt x="1048" y="62"/>
                  </a:lnTo>
                  <a:lnTo>
                    <a:pt x="1097" y="0"/>
                  </a:lnTo>
                  <a:lnTo>
                    <a:pt x="1103" y="144"/>
                  </a:lnTo>
                  <a:lnTo>
                    <a:pt x="1051" y="232"/>
                  </a:lnTo>
                  <a:lnTo>
                    <a:pt x="820" y="241"/>
                  </a:lnTo>
                  <a:lnTo>
                    <a:pt x="0" y="224"/>
                  </a:lnTo>
                  <a:lnTo>
                    <a:pt x="4" y="123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Freeform 25"/>
            <p:cNvSpPr>
              <a:spLocks/>
            </p:cNvSpPr>
            <p:nvPr/>
          </p:nvSpPr>
          <p:spPr bwMode="auto">
            <a:xfrm>
              <a:off x="4020" y="1837"/>
              <a:ext cx="274" cy="543"/>
            </a:xfrm>
            <a:custGeom>
              <a:avLst/>
              <a:gdLst>
                <a:gd name="T0" fmla="*/ 190 w 547"/>
                <a:gd name="T1" fmla="*/ 0 h 1085"/>
                <a:gd name="T2" fmla="*/ 260 w 547"/>
                <a:gd name="T3" fmla="*/ 36 h 1085"/>
                <a:gd name="T4" fmla="*/ 304 w 547"/>
                <a:gd name="T5" fmla="*/ 85 h 1085"/>
                <a:gd name="T6" fmla="*/ 302 w 547"/>
                <a:gd name="T7" fmla="*/ 163 h 1085"/>
                <a:gd name="T8" fmla="*/ 199 w 547"/>
                <a:gd name="T9" fmla="*/ 163 h 1085"/>
                <a:gd name="T10" fmla="*/ 252 w 547"/>
                <a:gd name="T11" fmla="*/ 231 h 1085"/>
                <a:gd name="T12" fmla="*/ 245 w 547"/>
                <a:gd name="T13" fmla="*/ 264 h 1085"/>
                <a:gd name="T14" fmla="*/ 193 w 547"/>
                <a:gd name="T15" fmla="*/ 281 h 1085"/>
                <a:gd name="T16" fmla="*/ 0 w 547"/>
                <a:gd name="T17" fmla="*/ 313 h 1085"/>
                <a:gd name="T18" fmla="*/ 283 w 547"/>
                <a:gd name="T19" fmla="*/ 323 h 1085"/>
                <a:gd name="T20" fmla="*/ 347 w 547"/>
                <a:gd name="T21" fmla="*/ 306 h 1085"/>
                <a:gd name="T22" fmla="*/ 414 w 547"/>
                <a:gd name="T23" fmla="*/ 488 h 1085"/>
                <a:gd name="T24" fmla="*/ 477 w 547"/>
                <a:gd name="T25" fmla="*/ 1085 h 1085"/>
                <a:gd name="T26" fmla="*/ 547 w 547"/>
                <a:gd name="T27" fmla="*/ 973 h 1085"/>
                <a:gd name="T28" fmla="*/ 494 w 547"/>
                <a:gd name="T29" fmla="*/ 252 h 1085"/>
                <a:gd name="T30" fmla="*/ 414 w 547"/>
                <a:gd name="T31" fmla="*/ 127 h 1085"/>
                <a:gd name="T32" fmla="*/ 347 w 547"/>
                <a:gd name="T33" fmla="*/ 57 h 1085"/>
                <a:gd name="T34" fmla="*/ 269 w 547"/>
                <a:gd name="T35" fmla="*/ 15 h 1085"/>
                <a:gd name="T36" fmla="*/ 190 w 547"/>
                <a:gd name="T37" fmla="*/ 0 h 1085"/>
                <a:gd name="T38" fmla="*/ 190 w 547"/>
                <a:gd name="T3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7" h="1085">
                  <a:moveTo>
                    <a:pt x="190" y="0"/>
                  </a:moveTo>
                  <a:lnTo>
                    <a:pt x="260" y="36"/>
                  </a:lnTo>
                  <a:lnTo>
                    <a:pt x="304" y="85"/>
                  </a:lnTo>
                  <a:lnTo>
                    <a:pt x="302" y="163"/>
                  </a:lnTo>
                  <a:lnTo>
                    <a:pt x="199" y="163"/>
                  </a:lnTo>
                  <a:lnTo>
                    <a:pt x="252" y="231"/>
                  </a:lnTo>
                  <a:lnTo>
                    <a:pt x="245" y="264"/>
                  </a:lnTo>
                  <a:lnTo>
                    <a:pt x="193" y="281"/>
                  </a:lnTo>
                  <a:lnTo>
                    <a:pt x="0" y="313"/>
                  </a:lnTo>
                  <a:lnTo>
                    <a:pt x="283" y="323"/>
                  </a:lnTo>
                  <a:lnTo>
                    <a:pt x="347" y="306"/>
                  </a:lnTo>
                  <a:lnTo>
                    <a:pt x="414" y="488"/>
                  </a:lnTo>
                  <a:lnTo>
                    <a:pt x="477" y="1085"/>
                  </a:lnTo>
                  <a:lnTo>
                    <a:pt x="547" y="973"/>
                  </a:lnTo>
                  <a:lnTo>
                    <a:pt x="494" y="252"/>
                  </a:lnTo>
                  <a:lnTo>
                    <a:pt x="414" y="127"/>
                  </a:lnTo>
                  <a:lnTo>
                    <a:pt x="347" y="57"/>
                  </a:lnTo>
                  <a:lnTo>
                    <a:pt x="269" y="15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2" name="Freeform 26"/>
            <p:cNvSpPr>
              <a:spLocks/>
            </p:cNvSpPr>
            <p:nvPr/>
          </p:nvSpPr>
          <p:spPr bwMode="auto">
            <a:xfrm>
              <a:off x="3307" y="2675"/>
              <a:ext cx="691" cy="152"/>
            </a:xfrm>
            <a:custGeom>
              <a:avLst/>
              <a:gdLst>
                <a:gd name="T0" fmla="*/ 0 w 1382"/>
                <a:gd name="T1" fmla="*/ 185 h 305"/>
                <a:gd name="T2" fmla="*/ 675 w 1382"/>
                <a:gd name="T3" fmla="*/ 73 h 305"/>
                <a:gd name="T4" fmla="*/ 994 w 1382"/>
                <a:gd name="T5" fmla="*/ 10 h 305"/>
                <a:gd name="T6" fmla="*/ 1342 w 1382"/>
                <a:gd name="T7" fmla="*/ 0 h 305"/>
                <a:gd name="T8" fmla="*/ 1359 w 1382"/>
                <a:gd name="T9" fmla="*/ 75 h 305"/>
                <a:gd name="T10" fmla="*/ 1382 w 1382"/>
                <a:gd name="T11" fmla="*/ 206 h 305"/>
                <a:gd name="T12" fmla="*/ 1321 w 1382"/>
                <a:gd name="T13" fmla="*/ 284 h 305"/>
                <a:gd name="T14" fmla="*/ 1237 w 1382"/>
                <a:gd name="T15" fmla="*/ 305 h 305"/>
                <a:gd name="T16" fmla="*/ 1268 w 1382"/>
                <a:gd name="T17" fmla="*/ 250 h 305"/>
                <a:gd name="T18" fmla="*/ 1273 w 1382"/>
                <a:gd name="T19" fmla="*/ 200 h 305"/>
                <a:gd name="T20" fmla="*/ 1260 w 1382"/>
                <a:gd name="T21" fmla="*/ 149 h 305"/>
                <a:gd name="T22" fmla="*/ 958 w 1382"/>
                <a:gd name="T23" fmla="*/ 116 h 305"/>
                <a:gd name="T24" fmla="*/ 946 w 1382"/>
                <a:gd name="T25" fmla="*/ 194 h 305"/>
                <a:gd name="T26" fmla="*/ 969 w 1382"/>
                <a:gd name="T27" fmla="*/ 282 h 305"/>
                <a:gd name="T28" fmla="*/ 912 w 1382"/>
                <a:gd name="T29" fmla="*/ 257 h 305"/>
                <a:gd name="T30" fmla="*/ 870 w 1382"/>
                <a:gd name="T31" fmla="*/ 183 h 305"/>
                <a:gd name="T32" fmla="*/ 0 w 1382"/>
                <a:gd name="T33" fmla="*/ 185 h 305"/>
                <a:gd name="T34" fmla="*/ 0 w 1382"/>
                <a:gd name="T35" fmla="*/ 1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2" h="305">
                  <a:moveTo>
                    <a:pt x="0" y="185"/>
                  </a:moveTo>
                  <a:lnTo>
                    <a:pt x="675" y="73"/>
                  </a:lnTo>
                  <a:lnTo>
                    <a:pt x="994" y="10"/>
                  </a:lnTo>
                  <a:lnTo>
                    <a:pt x="1342" y="0"/>
                  </a:lnTo>
                  <a:lnTo>
                    <a:pt x="1359" y="75"/>
                  </a:lnTo>
                  <a:lnTo>
                    <a:pt x="1382" y="206"/>
                  </a:lnTo>
                  <a:lnTo>
                    <a:pt x="1321" y="284"/>
                  </a:lnTo>
                  <a:lnTo>
                    <a:pt x="1237" y="305"/>
                  </a:lnTo>
                  <a:lnTo>
                    <a:pt x="1268" y="250"/>
                  </a:lnTo>
                  <a:lnTo>
                    <a:pt x="1273" y="200"/>
                  </a:lnTo>
                  <a:lnTo>
                    <a:pt x="1260" y="149"/>
                  </a:lnTo>
                  <a:lnTo>
                    <a:pt x="958" y="116"/>
                  </a:lnTo>
                  <a:lnTo>
                    <a:pt x="946" y="194"/>
                  </a:lnTo>
                  <a:lnTo>
                    <a:pt x="969" y="282"/>
                  </a:lnTo>
                  <a:lnTo>
                    <a:pt x="912" y="257"/>
                  </a:lnTo>
                  <a:lnTo>
                    <a:pt x="870" y="183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3" name="Freeform 27"/>
            <p:cNvSpPr>
              <a:spLocks/>
            </p:cNvSpPr>
            <p:nvPr/>
          </p:nvSpPr>
          <p:spPr bwMode="auto">
            <a:xfrm>
              <a:off x="1728" y="2557"/>
              <a:ext cx="82" cy="138"/>
            </a:xfrm>
            <a:custGeom>
              <a:avLst/>
              <a:gdLst>
                <a:gd name="T0" fmla="*/ 95 w 163"/>
                <a:gd name="T1" fmla="*/ 15 h 275"/>
                <a:gd name="T2" fmla="*/ 95 w 163"/>
                <a:gd name="T3" fmla="*/ 108 h 275"/>
                <a:gd name="T4" fmla="*/ 72 w 163"/>
                <a:gd name="T5" fmla="*/ 148 h 275"/>
                <a:gd name="T6" fmla="*/ 76 w 163"/>
                <a:gd name="T7" fmla="*/ 207 h 275"/>
                <a:gd name="T8" fmla="*/ 121 w 163"/>
                <a:gd name="T9" fmla="*/ 234 h 275"/>
                <a:gd name="T10" fmla="*/ 163 w 163"/>
                <a:gd name="T11" fmla="*/ 275 h 275"/>
                <a:gd name="T12" fmla="*/ 19 w 163"/>
                <a:gd name="T13" fmla="*/ 266 h 275"/>
                <a:gd name="T14" fmla="*/ 0 w 163"/>
                <a:gd name="T15" fmla="*/ 163 h 275"/>
                <a:gd name="T16" fmla="*/ 19 w 163"/>
                <a:gd name="T17" fmla="*/ 0 h 275"/>
                <a:gd name="T18" fmla="*/ 95 w 163"/>
                <a:gd name="T19" fmla="*/ 15 h 275"/>
                <a:gd name="T20" fmla="*/ 95 w 163"/>
                <a:gd name="T21" fmla="*/ 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75">
                  <a:moveTo>
                    <a:pt x="95" y="15"/>
                  </a:moveTo>
                  <a:lnTo>
                    <a:pt x="95" y="108"/>
                  </a:lnTo>
                  <a:lnTo>
                    <a:pt x="72" y="148"/>
                  </a:lnTo>
                  <a:lnTo>
                    <a:pt x="76" y="207"/>
                  </a:lnTo>
                  <a:lnTo>
                    <a:pt x="121" y="234"/>
                  </a:lnTo>
                  <a:lnTo>
                    <a:pt x="163" y="275"/>
                  </a:lnTo>
                  <a:lnTo>
                    <a:pt x="19" y="266"/>
                  </a:lnTo>
                  <a:lnTo>
                    <a:pt x="0" y="163"/>
                  </a:lnTo>
                  <a:lnTo>
                    <a:pt x="19" y="0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28"/>
            <p:cNvSpPr>
              <a:spLocks/>
            </p:cNvSpPr>
            <p:nvPr/>
          </p:nvSpPr>
          <p:spPr bwMode="auto">
            <a:xfrm>
              <a:off x="2307" y="1485"/>
              <a:ext cx="1067" cy="299"/>
            </a:xfrm>
            <a:custGeom>
              <a:avLst/>
              <a:gdLst>
                <a:gd name="T0" fmla="*/ 0 w 2135"/>
                <a:gd name="T1" fmla="*/ 78 h 599"/>
                <a:gd name="T2" fmla="*/ 2106 w 2135"/>
                <a:gd name="T3" fmla="*/ 84 h 599"/>
                <a:gd name="T4" fmla="*/ 2135 w 2135"/>
                <a:gd name="T5" fmla="*/ 0 h 599"/>
                <a:gd name="T6" fmla="*/ 2135 w 2135"/>
                <a:gd name="T7" fmla="*/ 599 h 599"/>
                <a:gd name="T8" fmla="*/ 2066 w 2135"/>
                <a:gd name="T9" fmla="*/ 599 h 599"/>
                <a:gd name="T10" fmla="*/ 2066 w 2135"/>
                <a:gd name="T11" fmla="*/ 141 h 599"/>
                <a:gd name="T12" fmla="*/ 77 w 2135"/>
                <a:gd name="T13" fmla="*/ 141 h 599"/>
                <a:gd name="T14" fmla="*/ 77 w 2135"/>
                <a:gd name="T15" fmla="*/ 515 h 599"/>
                <a:gd name="T16" fmla="*/ 0 w 2135"/>
                <a:gd name="T17" fmla="*/ 515 h 599"/>
                <a:gd name="T18" fmla="*/ 0 w 2135"/>
                <a:gd name="T19" fmla="*/ 78 h 599"/>
                <a:gd name="T20" fmla="*/ 0 w 2135"/>
                <a:gd name="T21" fmla="*/ 7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5" h="599">
                  <a:moveTo>
                    <a:pt x="0" y="78"/>
                  </a:moveTo>
                  <a:lnTo>
                    <a:pt x="2106" y="84"/>
                  </a:lnTo>
                  <a:lnTo>
                    <a:pt x="2135" y="0"/>
                  </a:lnTo>
                  <a:lnTo>
                    <a:pt x="2135" y="599"/>
                  </a:lnTo>
                  <a:lnTo>
                    <a:pt x="2066" y="599"/>
                  </a:lnTo>
                  <a:lnTo>
                    <a:pt x="2066" y="141"/>
                  </a:lnTo>
                  <a:lnTo>
                    <a:pt x="77" y="141"/>
                  </a:lnTo>
                  <a:lnTo>
                    <a:pt x="77" y="515"/>
                  </a:lnTo>
                  <a:lnTo>
                    <a:pt x="0" y="515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29"/>
            <p:cNvSpPr>
              <a:spLocks/>
            </p:cNvSpPr>
            <p:nvPr/>
          </p:nvSpPr>
          <p:spPr bwMode="auto">
            <a:xfrm>
              <a:off x="2214" y="1777"/>
              <a:ext cx="527" cy="84"/>
            </a:xfrm>
            <a:custGeom>
              <a:avLst/>
              <a:gdLst>
                <a:gd name="T0" fmla="*/ 46 w 1055"/>
                <a:gd name="T1" fmla="*/ 11 h 167"/>
                <a:gd name="T2" fmla="*/ 0 w 1055"/>
                <a:gd name="T3" fmla="*/ 55 h 167"/>
                <a:gd name="T4" fmla="*/ 6 w 1055"/>
                <a:gd name="T5" fmla="*/ 167 h 167"/>
                <a:gd name="T6" fmla="*/ 1006 w 1055"/>
                <a:gd name="T7" fmla="*/ 167 h 167"/>
                <a:gd name="T8" fmla="*/ 1010 w 1055"/>
                <a:gd name="T9" fmla="*/ 91 h 167"/>
                <a:gd name="T10" fmla="*/ 1055 w 1055"/>
                <a:gd name="T11" fmla="*/ 28 h 167"/>
                <a:gd name="T12" fmla="*/ 1023 w 1055"/>
                <a:gd name="T13" fmla="*/ 32 h 167"/>
                <a:gd name="T14" fmla="*/ 976 w 1055"/>
                <a:gd name="T15" fmla="*/ 91 h 167"/>
                <a:gd name="T16" fmla="*/ 858 w 1055"/>
                <a:gd name="T17" fmla="*/ 91 h 167"/>
                <a:gd name="T18" fmla="*/ 911 w 1055"/>
                <a:gd name="T19" fmla="*/ 24 h 167"/>
                <a:gd name="T20" fmla="*/ 869 w 1055"/>
                <a:gd name="T21" fmla="*/ 24 h 167"/>
                <a:gd name="T22" fmla="*/ 816 w 1055"/>
                <a:gd name="T23" fmla="*/ 91 h 167"/>
                <a:gd name="T24" fmla="*/ 660 w 1055"/>
                <a:gd name="T25" fmla="*/ 91 h 167"/>
                <a:gd name="T26" fmla="*/ 711 w 1055"/>
                <a:gd name="T27" fmla="*/ 17 h 167"/>
                <a:gd name="T28" fmla="*/ 669 w 1055"/>
                <a:gd name="T29" fmla="*/ 26 h 167"/>
                <a:gd name="T30" fmla="*/ 614 w 1055"/>
                <a:gd name="T31" fmla="*/ 91 h 167"/>
                <a:gd name="T32" fmla="*/ 502 w 1055"/>
                <a:gd name="T33" fmla="*/ 91 h 167"/>
                <a:gd name="T34" fmla="*/ 555 w 1055"/>
                <a:gd name="T35" fmla="*/ 15 h 167"/>
                <a:gd name="T36" fmla="*/ 517 w 1055"/>
                <a:gd name="T37" fmla="*/ 11 h 167"/>
                <a:gd name="T38" fmla="*/ 453 w 1055"/>
                <a:gd name="T39" fmla="*/ 91 h 167"/>
                <a:gd name="T40" fmla="*/ 337 w 1055"/>
                <a:gd name="T41" fmla="*/ 89 h 167"/>
                <a:gd name="T42" fmla="*/ 405 w 1055"/>
                <a:gd name="T43" fmla="*/ 5 h 167"/>
                <a:gd name="T44" fmla="*/ 356 w 1055"/>
                <a:gd name="T45" fmla="*/ 5 h 167"/>
                <a:gd name="T46" fmla="*/ 289 w 1055"/>
                <a:gd name="T47" fmla="*/ 91 h 167"/>
                <a:gd name="T48" fmla="*/ 169 w 1055"/>
                <a:gd name="T49" fmla="*/ 91 h 167"/>
                <a:gd name="T50" fmla="*/ 169 w 1055"/>
                <a:gd name="T51" fmla="*/ 62 h 167"/>
                <a:gd name="T52" fmla="*/ 223 w 1055"/>
                <a:gd name="T53" fmla="*/ 0 h 167"/>
                <a:gd name="T54" fmla="*/ 179 w 1055"/>
                <a:gd name="T55" fmla="*/ 5 h 167"/>
                <a:gd name="T56" fmla="*/ 143 w 1055"/>
                <a:gd name="T57" fmla="*/ 51 h 167"/>
                <a:gd name="T58" fmla="*/ 141 w 1055"/>
                <a:gd name="T59" fmla="*/ 91 h 167"/>
                <a:gd name="T60" fmla="*/ 27 w 1055"/>
                <a:gd name="T61" fmla="*/ 91 h 167"/>
                <a:gd name="T62" fmla="*/ 46 w 1055"/>
                <a:gd name="T63" fmla="*/ 11 h 167"/>
                <a:gd name="T64" fmla="*/ 46 w 1055"/>
                <a:gd name="T6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5" h="167">
                  <a:moveTo>
                    <a:pt x="46" y="11"/>
                  </a:moveTo>
                  <a:lnTo>
                    <a:pt x="0" y="55"/>
                  </a:lnTo>
                  <a:lnTo>
                    <a:pt x="6" y="167"/>
                  </a:lnTo>
                  <a:lnTo>
                    <a:pt x="1006" y="167"/>
                  </a:lnTo>
                  <a:lnTo>
                    <a:pt x="1010" y="91"/>
                  </a:lnTo>
                  <a:lnTo>
                    <a:pt x="1055" y="28"/>
                  </a:lnTo>
                  <a:lnTo>
                    <a:pt x="1023" y="32"/>
                  </a:lnTo>
                  <a:lnTo>
                    <a:pt x="976" y="91"/>
                  </a:lnTo>
                  <a:lnTo>
                    <a:pt x="858" y="91"/>
                  </a:lnTo>
                  <a:lnTo>
                    <a:pt x="911" y="24"/>
                  </a:lnTo>
                  <a:lnTo>
                    <a:pt x="869" y="24"/>
                  </a:lnTo>
                  <a:lnTo>
                    <a:pt x="816" y="91"/>
                  </a:lnTo>
                  <a:lnTo>
                    <a:pt x="660" y="91"/>
                  </a:lnTo>
                  <a:lnTo>
                    <a:pt x="711" y="17"/>
                  </a:lnTo>
                  <a:lnTo>
                    <a:pt x="669" y="26"/>
                  </a:lnTo>
                  <a:lnTo>
                    <a:pt x="614" y="91"/>
                  </a:lnTo>
                  <a:lnTo>
                    <a:pt x="502" y="91"/>
                  </a:lnTo>
                  <a:lnTo>
                    <a:pt x="555" y="15"/>
                  </a:lnTo>
                  <a:lnTo>
                    <a:pt x="517" y="11"/>
                  </a:lnTo>
                  <a:lnTo>
                    <a:pt x="453" y="91"/>
                  </a:lnTo>
                  <a:lnTo>
                    <a:pt x="337" y="89"/>
                  </a:lnTo>
                  <a:lnTo>
                    <a:pt x="405" y="5"/>
                  </a:lnTo>
                  <a:lnTo>
                    <a:pt x="356" y="5"/>
                  </a:lnTo>
                  <a:lnTo>
                    <a:pt x="289" y="91"/>
                  </a:lnTo>
                  <a:lnTo>
                    <a:pt x="169" y="91"/>
                  </a:lnTo>
                  <a:lnTo>
                    <a:pt x="169" y="62"/>
                  </a:lnTo>
                  <a:lnTo>
                    <a:pt x="223" y="0"/>
                  </a:lnTo>
                  <a:lnTo>
                    <a:pt x="179" y="5"/>
                  </a:lnTo>
                  <a:lnTo>
                    <a:pt x="143" y="51"/>
                  </a:lnTo>
                  <a:lnTo>
                    <a:pt x="141" y="91"/>
                  </a:lnTo>
                  <a:lnTo>
                    <a:pt x="27" y="91"/>
                  </a:lnTo>
                  <a:lnTo>
                    <a:pt x="46" y="11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0"/>
            <p:cNvSpPr>
              <a:spLocks/>
            </p:cNvSpPr>
            <p:nvPr/>
          </p:nvSpPr>
          <p:spPr bwMode="auto">
            <a:xfrm>
              <a:off x="3363" y="1716"/>
              <a:ext cx="625" cy="205"/>
            </a:xfrm>
            <a:custGeom>
              <a:avLst/>
              <a:gdLst>
                <a:gd name="T0" fmla="*/ 63 w 1251"/>
                <a:gd name="T1" fmla="*/ 291 h 411"/>
                <a:gd name="T2" fmla="*/ 587 w 1251"/>
                <a:gd name="T3" fmla="*/ 299 h 411"/>
                <a:gd name="T4" fmla="*/ 715 w 1251"/>
                <a:gd name="T5" fmla="*/ 340 h 411"/>
                <a:gd name="T6" fmla="*/ 1044 w 1251"/>
                <a:gd name="T7" fmla="*/ 352 h 411"/>
                <a:gd name="T8" fmla="*/ 1125 w 1251"/>
                <a:gd name="T9" fmla="*/ 340 h 411"/>
                <a:gd name="T10" fmla="*/ 1078 w 1251"/>
                <a:gd name="T11" fmla="*/ 257 h 411"/>
                <a:gd name="T12" fmla="*/ 1125 w 1251"/>
                <a:gd name="T13" fmla="*/ 215 h 411"/>
                <a:gd name="T14" fmla="*/ 1148 w 1251"/>
                <a:gd name="T15" fmla="*/ 137 h 411"/>
                <a:gd name="T16" fmla="*/ 1135 w 1251"/>
                <a:gd name="T17" fmla="*/ 99 h 411"/>
                <a:gd name="T18" fmla="*/ 1068 w 1251"/>
                <a:gd name="T19" fmla="*/ 63 h 411"/>
                <a:gd name="T20" fmla="*/ 0 w 1251"/>
                <a:gd name="T21" fmla="*/ 30 h 411"/>
                <a:gd name="T22" fmla="*/ 0 w 1251"/>
                <a:gd name="T23" fmla="*/ 0 h 411"/>
                <a:gd name="T24" fmla="*/ 1089 w 1251"/>
                <a:gd name="T25" fmla="*/ 36 h 411"/>
                <a:gd name="T26" fmla="*/ 1173 w 1251"/>
                <a:gd name="T27" fmla="*/ 84 h 411"/>
                <a:gd name="T28" fmla="*/ 1251 w 1251"/>
                <a:gd name="T29" fmla="*/ 203 h 411"/>
                <a:gd name="T30" fmla="*/ 1222 w 1251"/>
                <a:gd name="T31" fmla="*/ 340 h 411"/>
                <a:gd name="T32" fmla="*/ 1146 w 1251"/>
                <a:gd name="T33" fmla="*/ 397 h 411"/>
                <a:gd name="T34" fmla="*/ 1051 w 1251"/>
                <a:gd name="T35" fmla="*/ 411 h 411"/>
                <a:gd name="T36" fmla="*/ 53 w 1251"/>
                <a:gd name="T37" fmla="*/ 373 h 411"/>
                <a:gd name="T38" fmla="*/ 63 w 1251"/>
                <a:gd name="T39" fmla="*/ 291 h 411"/>
                <a:gd name="T40" fmla="*/ 63 w 1251"/>
                <a:gd name="T41" fmla="*/ 29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1" h="411">
                  <a:moveTo>
                    <a:pt x="63" y="291"/>
                  </a:moveTo>
                  <a:lnTo>
                    <a:pt x="587" y="299"/>
                  </a:lnTo>
                  <a:lnTo>
                    <a:pt x="715" y="340"/>
                  </a:lnTo>
                  <a:lnTo>
                    <a:pt x="1044" y="352"/>
                  </a:lnTo>
                  <a:lnTo>
                    <a:pt x="1125" y="340"/>
                  </a:lnTo>
                  <a:lnTo>
                    <a:pt x="1078" y="257"/>
                  </a:lnTo>
                  <a:lnTo>
                    <a:pt x="1125" y="215"/>
                  </a:lnTo>
                  <a:lnTo>
                    <a:pt x="1148" y="137"/>
                  </a:lnTo>
                  <a:lnTo>
                    <a:pt x="1135" y="99"/>
                  </a:lnTo>
                  <a:lnTo>
                    <a:pt x="1068" y="63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89" y="36"/>
                  </a:lnTo>
                  <a:lnTo>
                    <a:pt x="1173" y="84"/>
                  </a:lnTo>
                  <a:lnTo>
                    <a:pt x="1251" y="203"/>
                  </a:lnTo>
                  <a:lnTo>
                    <a:pt x="1222" y="340"/>
                  </a:lnTo>
                  <a:lnTo>
                    <a:pt x="1146" y="397"/>
                  </a:lnTo>
                  <a:lnTo>
                    <a:pt x="1051" y="411"/>
                  </a:lnTo>
                  <a:lnTo>
                    <a:pt x="53" y="373"/>
                  </a:lnTo>
                  <a:lnTo>
                    <a:pt x="63" y="291"/>
                  </a:lnTo>
                  <a:lnTo>
                    <a:pt x="63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7" name="Freeform 31"/>
            <p:cNvSpPr>
              <a:spLocks/>
            </p:cNvSpPr>
            <p:nvPr/>
          </p:nvSpPr>
          <p:spPr bwMode="auto">
            <a:xfrm>
              <a:off x="3477" y="1869"/>
              <a:ext cx="734" cy="783"/>
            </a:xfrm>
            <a:custGeom>
              <a:avLst/>
              <a:gdLst>
                <a:gd name="T0" fmla="*/ 1422 w 1468"/>
                <a:gd name="T1" fmla="*/ 0 h 1567"/>
                <a:gd name="T2" fmla="*/ 1418 w 1468"/>
                <a:gd name="T3" fmla="*/ 141 h 1567"/>
                <a:gd name="T4" fmla="*/ 1317 w 1468"/>
                <a:gd name="T5" fmla="*/ 126 h 1567"/>
                <a:gd name="T6" fmla="*/ 1409 w 1468"/>
                <a:gd name="T7" fmla="*/ 200 h 1567"/>
                <a:gd name="T8" fmla="*/ 1363 w 1468"/>
                <a:gd name="T9" fmla="*/ 242 h 1567"/>
                <a:gd name="T10" fmla="*/ 1251 w 1468"/>
                <a:gd name="T11" fmla="*/ 253 h 1567"/>
                <a:gd name="T12" fmla="*/ 245 w 1468"/>
                <a:gd name="T13" fmla="*/ 238 h 1567"/>
                <a:gd name="T14" fmla="*/ 154 w 1468"/>
                <a:gd name="T15" fmla="*/ 291 h 1567"/>
                <a:gd name="T16" fmla="*/ 84 w 1468"/>
                <a:gd name="T17" fmla="*/ 369 h 1567"/>
                <a:gd name="T18" fmla="*/ 21 w 1468"/>
                <a:gd name="T19" fmla="*/ 502 h 1567"/>
                <a:gd name="T20" fmla="*/ 0 w 1468"/>
                <a:gd name="T21" fmla="*/ 614 h 1567"/>
                <a:gd name="T22" fmla="*/ 28 w 1468"/>
                <a:gd name="T23" fmla="*/ 1567 h 1567"/>
                <a:gd name="T24" fmla="*/ 1355 w 1468"/>
                <a:gd name="T25" fmla="*/ 1540 h 1567"/>
                <a:gd name="T26" fmla="*/ 1468 w 1468"/>
                <a:gd name="T27" fmla="*/ 1453 h 1567"/>
                <a:gd name="T28" fmla="*/ 1369 w 1468"/>
                <a:gd name="T29" fmla="*/ 1483 h 1567"/>
                <a:gd name="T30" fmla="*/ 1422 w 1468"/>
                <a:gd name="T31" fmla="*/ 1400 h 1567"/>
                <a:gd name="T32" fmla="*/ 1327 w 1468"/>
                <a:gd name="T33" fmla="*/ 1474 h 1567"/>
                <a:gd name="T34" fmla="*/ 1390 w 1468"/>
                <a:gd name="T35" fmla="*/ 1375 h 1567"/>
                <a:gd name="T36" fmla="*/ 1306 w 1468"/>
                <a:gd name="T37" fmla="*/ 1432 h 1567"/>
                <a:gd name="T38" fmla="*/ 1346 w 1468"/>
                <a:gd name="T39" fmla="*/ 1358 h 1567"/>
                <a:gd name="T40" fmla="*/ 1253 w 1468"/>
                <a:gd name="T41" fmla="*/ 1411 h 1567"/>
                <a:gd name="T42" fmla="*/ 1306 w 1468"/>
                <a:gd name="T43" fmla="*/ 1337 h 1567"/>
                <a:gd name="T44" fmla="*/ 1219 w 1468"/>
                <a:gd name="T45" fmla="*/ 1390 h 1567"/>
                <a:gd name="T46" fmla="*/ 1251 w 1468"/>
                <a:gd name="T47" fmla="*/ 1320 h 1567"/>
                <a:gd name="T48" fmla="*/ 1173 w 1468"/>
                <a:gd name="T49" fmla="*/ 1371 h 1567"/>
                <a:gd name="T50" fmla="*/ 1186 w 1468"/>
                <a:gd name="T51" fmla="*/ 1312 h 1567"/>
                <a:gd name="T52" fmla="*/ 1127 w 1468"/>
                <a:gd name="T53" fmla="*/ 1365 h 1567"/>
                <a:gd name="T54" fmla="*/ 1152 w 1468"/>
                <a:gd name="T55" fmla="*/ 1295 h 1567"/>
                <a:gd name="T56" fmla="*/ 1047 w 1468"/>
                <a:gd name="T57" fmla="*/ 1369 h 1567"/>
                <a:gd name="T58" fmla="*/ 964 w 1468"/>
                <a:gd name="T59" fmla="*/ 1417 h 1567"/>
                <a:gd name="T60" fmla="*/ 844 w 1468"/>
                <a:gd name="T61" fmla="*/ 1436 h 1567"/>
                <a:gd name="T62" fmla="*/ 749 w 1468"/>
                <a:gd name="T63" fmla="*/ 1432 h 1567"/>
                <a:gd name="T64" fmla="*/ 627 w 1468"/>
                <a:gd name="T65" fmla="*/ 1407 h 1567"/>
                <a:gd name="T66" fmla="*/ 494 w 1468"/>
                <a:gd name="T67" fmla="*/ 1344 h 1567"/>
                <a:gd name="T68" fmla="*/ 405 w 1468"/>
                <a:gd name="T69" fmla="*/ 1253 h 1567"/>
                <a:gd name="T70" fmla="*/ 312 w 1468"/>
                <a:gd name="T71" fmla="*/ 1101 h 1567"/>
                <a:gd name="T72" fmla="*/ 262 w 1468"/>
                <a:gd name="T73" fmla="*/ 955 h 1567"/>
                <a:gd name="T74" fmla="*/ 249 w 1468"/>
                <a:gd name="T75" fmla="*/ 785 h 1567"/>
                <a:gd name="T76" fmla="*/ 279 w 1468"/>
                <a:gd name="T77" fmla="*/ 645 h 1567"/>
                <a:gd name="T78" fmla="*/ 363 w 1468"/>
                <a:gd name="T79" fmla="*/ 502 h 1567"/>
                <a:gd name="T80" fmla="*/ 508 w 1468"/>
                <a:gd name="T81" fmla="*/ 386 h 1567"/>
                <a:gd name="T82" fmla="*/ 648 w 1468"/>
                <a:gd name="T83" fmla="*/ 321 h 1567"/>
                <a:gd name="T84" fmla="*/ 816 w 1468"/>
                <a:gd name="T85" fmla="*/ 301 h 1567"/>
                <a:gd name="T86" fmla="*/ 994 w 1468"/>
                <a:gd name="T87" fmla="*/ 340 h 1567"/>
                <a:gd name="T88" fmla="*/ 1106 w 1468"/>
                <a:gd name="T89" fmla="*/ 403 h 1567"/>
                <a:gd name="T90" fmla="*/ 1211 w 1468"/>
                <a:gd name="T91" fmla="*/ 502 h 1567"/>
                <a:gd name="T92" fmla="*/ 1297 w 1468"/>
                <a:gd name="T93" fmla="*/ 652 h 1567"/>
                <a:gd name="T94" fmla="*/ 1300 w 1468"/>
                <a:gd name="T95" fmla="*/ 533 h 1567"/>
                <a:gd name="T96" fmla="*/ 1243 w 1468"/>
                <a:gd name="T97" fmla="*/ 481 h 1567"/>
                <a:gd name="T98" fmla="*/ 1306 w 1468"/>
                <a:gd name="T99" fmla="*/ 502 h 1567"/>
                <a:gd name="T100" fmla="*/ 1236 w 1468"/>
                <a:gd name="T101" fmla="*/ 432 h 1567"/>
                <a:gd name="T102" fmla="*/ 1321 w 1468"/>
                <a:gd name="T103" fmla="*/ 460 h 1567"/>
                <a:gd name="T104" fmla="*/ 1243 w 1468"/>
                <a:gd name="T105" fmla="*/ 375 h 1567"/>
                <a:gd name="T106" fmla="*/ 1321 w 1468"/>
                <a:gd name="T107" fmla="*/ 420 h 1567"/>
                <a:gd name="T108" fmla="*/ 1257 w 1468"/>
                <a:gd name="T109" fmla="*/ 329 h 1567"/>
                <a:gd name="T110" fmla="*/ 1327 w 1468"/>
                <a:gd name="T111" fmla="*/ 350 h 1567"/>
                <a:gd name="T112" fmla="*/ 1281 w 1468"/>
                <a:gd name="T113" fmla="*/ 280 h 1567"/>
                <a:gd name="T114" fmla="*/ 1376 w 1468"/>
                <a:gd name="T115" fmla="*/ 280 h 1567"/>
                <a:gd name="T116" fmla="*/ 1447 w 1468"/>
                <a:gd name="T117" fmla="*/ 207 h 1567"/>
                <a:gd name="T118" fmla="*/ 1454 w 1468"/>
                <a:gd name="T119" fmla="*/ 29 h 1567"/>
                <a:gd name="T120" fmla="*/ 1422 w 1468"/>
                <a:gd name="T121" fmla="*/ 0 h 1567"/>
                <a:gd name="T122" fmla="*/ 1422 w 1468"/>
                <a:gd name="T123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8" h="1567">
                  <a:moveTo>
                    <a:pt x="1422" y="0"/>
                  </a:moveTo>
                  <a:lnTo>
                    <a:pt x="1418" y="141"/>
                  </a:lnTo>
                  <a:lnTo>
                    <a:pt x="1317" y="126"/>
                  </a:lnTo>
                  <a:lnTo>
                    <a:pt x="1409" y="200"/>
                  </a:lnTo>
                  <a:lnTo>
                    <a:pt x="1363" y="242"/>
                  </a:lnTo>
                  <a:lnTo>
                    <a:pt x="1251" y="253"/>
                  </a:lnTo>
                  <a:lnTo>
                    <a:pt x="245" y="238"/>
                  </a:lnTo>
                  <a:lnTo>
                    <a:pt x="154" y="291"/>
                  </a:lnTo>
                  <a:lnTo>
                    <a:pt x="84" y="369"/>
                  </a:lnTo>
                  <a:lnTo>
                    <a:pt x="21" y="502"/>
                  </a:lnTo>
                  <a:lnTo>
                    <a:pt x="0" y="614"/>
                  </a:lnTo>
                  <a:lnTo>
                    <a:pt x="28" y="1567"/>
                  </a:lnTo>
                  <a:lnTo>
                    <a:pt x="1355" y="1540"/>
                  </a:lnTo>
                  <a:lnTo>
                    <a:pt x="1468" y="1453"/>
                  </a:lnTo>
                  <a:lnTo>
                    <a:pt x="1369" y="1483"/>
                  </a:lnTo>
                  <a:lnTo>
                    <a:pt x="1422" y="1400"/>
                  </a:lnTo>
                  <a:lnTo>
                    <a:pt x="1327" y="1474"/>
                  </a:lnTo>
                  <a:lnTo>
                    <a:pt x="1390" y="1375"/>
                  </a:lnTo>
                  <a:lnTo>
                    <a:pt x="1306" y="1432"/>
                  </a:lnTo>
                  <a:lnTo>
                    <a:pt x="1346" y="1358"/>
                  </a:lnTo>
                  <a:lnTo>
                    <a:pt x="1253" y="1411"/>
                  </a:lnTo>
                  <a:lnTo>
                    <a:pt x="1306" y="1337"/>
                  </a:lnTo>
                  <a:lnTo>
                    <a:pt x="1219" y="1390"/>
                  </a:lnTo>
                  <a:lnTo>
                    <a:pt x="1251" y="1320"/>
                  </a:lnTo>
                  <a:lnTo>
                    <a:pt x="1173" y="1371"/>
                  </a:lnTo>
                  <a:lnTo>
                    <a:pt x="1186" y="1312"/>
                  </a:lnTo>
                  <a:lnTo>
                    <a:pt x="1127" y="1365"/>
                  </a:lnTo>
                  <a:lnTo>
                    <a:pt x="1152" y="1295"/>
                  </a:lnTo>
                  <a:lnTo>
                    <a:pt x="1047" y="1369"/>
                  </a:lnTo>
                  <a:lnTo>
                    <a:pt x="964" y="1417"/>
                  </a:lnTo>
                  <a:lnTo>
                    <a:pt x="844" y="1436"/>
                  </a:lnTo>
                  <a:lnTo>
                    <a:pt x="749" y="1432"/>
                  </a:lnTo>
                  <a:lnTo>
                    <a:pt x="627" y="1407"/>
                  </a:lnTo>
                  <a:lnTo>
                    <a:pt x="494" y="1344"/>
                  </a:lnTo>
                  <a:lnTo>
                    <a:pt x="405" y="1253"/>
                  </a:lnTo>
                  <a:lnTo>
                    <a:pt x="312" y="1101"/>
                  </a:lnTo>
                  <a:lnTo>
                    <a:pt x="262" y="955"/>
                  </a:lnTo>
                  <a:lnTo>
                    <a:pt x="249" y="785"/>
                  </a:lnTo>
                  <a:lnTo>
                    <a:pt x="279" y="645"/>
                  </a:lnTo>
                  <a:lnTo>
                    <a:pt x="363" y="502"/>
                  </a:lnTo>
                  <a:lnTo>
                    <a:pt x="508" y="386"/>
                  </a:lnTo>
                  <a:lnTo>
                    <a:pt x="648" y="321"/>
                  </a:lnTo>
                  <a:lnTo>
                    <a:pt x="816" y="301"/>
                  </a:lnTo>
                  <a:lnTo>
                    <a:pt x="994" y="340"/>
                  </a:lnTo>
                  <a:lnTo>
                    <a:pt x="1106" y="403"/>
                  </a:lnTo>
                  <a:lnTo>
                    <a:pt x="1211" y="502"/>
                  </a:lnTo>
                  <a:lnTo>
                    <a:pt x="1297" y="652"/>
                  </a:lnTo>
                  <a:lnTo>
                    <a:pt x="1300" y="533"/>
                  </a:lnTo>
                  <a:lnTo>
                    <a:pt x="1243" y="481"/>
                  </a:lnTo>
                  <a:lnTo>
                    <a:pt x="1306" y="502"/>
                  </a:lnTo>
                  <a:lnTo>
                    <a:pt x="1236" y="432"/>
                  </a:lnTo>
                  <a:lnTo>
                    <a:pt x="1321" y="460"/>
                  </a:lnTo>
                  <a:lnTo>
                    <a:pt x="1243" y="375"/>
                  </a:lnTo>
                  <a:lnTo>
                    <a:pt x="1321" y="420"/>
                  </a:lnTo>
                  <a:lnTo>
                    <a:pt x="1257" y="329"/>
                  </a:lnTo>
                  <a:lnTo>
                    <a:pt x="1327" y="350"/>
                  </a:lnTo>
                  <a:lnTo>
                    <a:pt x="1281" y="280"/>
                  </a:lnTo>
                  <a:lnTo>
                    <a:pt x="1376" y="280"/>
                  </a:lnTo>
                  <a:lnTo>
                    <a:pt x="1447" y="207"/>
                  </a:lnTo>
                  <a:lnTo>
                    <a:pt x="1454" y="29"/>
                  </a:lnTo>
                  <a:lnTo>
                    <a:pt x="1422" y="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8" name="Freeform 32"/>
            <p:cNvSpPr>
              <a:spLocks/>
            </p:cNvSpPr>
            <p:nvPr/>
          </p:nvSpPr>
          <p:spPr bwMode="auto">
            <a:xfrm>
              <a:off x="4144" y="1899"/>
              <a:ext cx="160" cy="736"/>
            </a:xfrm>
            <a:custGeom>
              <a:avLst/>
              <a:gdLst>
                <a:gd name="T0" fmla="*/ 104 w 319"/>
                <a:gd name="T1" fmla="*/ 148 h 1474"/>
                <a:gd name="T2" fmla="*/ 167 w 319"/>
                <a:gd name="T3" fmla="*/ 221 h 1474"/>
                <a:gd name="T4" fmla="*/ 195 w 319"/>
                <a:gd name="T5" fmla="*/ 316 h 1474"/>
                <a:gd name="T6" fmla="*/ 224 w 319"/>
                <a:gd name="T7" fmla="*/ 494 h 1474"/>
                <a:gd name="T8" fmla="*/ 262 w 319"/>
                <a:gd name="T9" fmla="*/ 896 h 1474"/>
                <a:gd name="T10" fmla="*/ 262 w 319"/>
                <a:gd name="T11" fmla="*/ 481 h 1474"/>
                <a:gd name="T12" fmla="*/ 249 w 319"/>
                <a:gd name="T13" fmla="*/ 299 h 1474"/>
                <a:gd name="T14" fmla="*/ 224 w 319"/>
                <a:gd name="T15" fmla="*/ 211 h 1474"/>
                <a:gd name="T16" fmla="*/ 154 w 319"/>
                <a:gd name="T17" fmla="*/ 141 h 1474"/>
                <a:gd name="T18" fmla="*/ 161 w 319"/>
                <a:gd name="T19" fmla="*/ 0 h 1474"/>
                <a:gd name="T20" fmla="*/ 237 w 319"/>
                <a:gd name="T21" fmla="*/ 91 h 1474"/>
                <a:gd name="T22" fmla="*/ 270 w 319"/>
                <a:gd name="T23" fmla="*/ 190 h 1474"/>
                <a:gd name="T24" fmla="*/ 290 w 319"/>
                <a:gd name="T25" fmla="*/ 352 h 1474"/>
                <a:gd name="T26" fmla="*/ 319 w 319"/>
                <a:gd name="T27" fmla="*/ 1032 h 1474"/>
                <a:gd name="T28" fmla="*/ 283 w 319"/>
                <a:gd name="T29" fmla="*/ 1179 h 1474"/>
                <a:gd name="T30" fmla="*/ 220 w 319"/>
                <a:gd name="T31" fmla="*/ 1299 h 1474"/>
                <a:gd name="T32" fmla="*/ 171 w 319"/>
                <a:gd name="T33" fmla="*/ 1369 h 1474"/>
                <a:gd name="T34" fmla="*/ 32 w 319"/>
                <a:gd name="T35" fmla="*/ 1474 h 1474"/>
                <a:gd name="T36" fmla="*/ 0 w 319"/>
                <a:gd name="T37" fmla="*/ 1468 h 1474"/>
                <a:gd name="T38" fmla="*/ 116 w 319"/>
                <a:gd name="T39" fmla="*/ 1373 h 1474"/>
                <a:gd name="T40" fmla="*/ 178 w 319"/>
                <a:gd name="T41" fmla="*/ 1278 h 1474"/>
                <a:gd name="T42" fmla="*/ 192 w 319"/>
                <a:gd name="T43" fmla="*/ 1158 h 1474"/>
                <a:gd name="T44" fmla="*/ 192 w 319"/>
                <a:gd name="T45" fmla="*/ 913 h 1474"/>
                <a:gd name="T46" fmla="*/ 150 w 319"/>
                <a:gd name="T47" fmla="*/ 394 h 1474"/>
                <a:gd name="T48" fmla="*/ 100 w 319"/>
                <a:gd name="T49" fmla="*/ 274 h 1474"/>
                <a:gd name="T50" fmla="*/ 32 w 319"/>
                <a:gd name="T51" fmla="*/ 204 h 1474"/>
                <a:gd name="T52" fmla="*/ 104 w 319"/>
                <a:gd name="T53" fmla="*/ 148 h 1474"/>
                <a:gd name="T54" fmla="*/ 104 w 319"/>
                <a:gd name="T55" fmla="*/ 148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9" h="1474">
                  <a:moveTo>
                    <a:pt x="104" y="148"/>
                  </a:moveTo>
                  <a:lnTo>
                    <a:pt x="167" y="221"/>
                  </a:lnTo>
                  <a:lnTo>
                    <a:pt x="195" y="316"/>
                  </a:lnTo>
                  <a:lnTo>
                    <a:pt x="224" y="494"/>
                  </a:lnTo>
                  <a:lnTo>
                    <a:pt x="262" y="896"/>
                  </a:lnTo>
                  <a:lnTo>
                    <a:pt x="262" y="481"/>
                  </a:lnTo>
                  <a:lnTo>
                    <a:pt x="249" y="299"/>
                  </a:lnTo>
                  <a:lnTo>
                    <a:pt x="224" y="211"/>
                  </a:lnTo>
                  <a:lnTo>
                    <a:pt x="154" y="141"/>
                  </a:lnTo>
                  <a:lnTo>
                    <a:pt x="161" y="0"/>
                  </a:lnTo>
                  <a:lnTo>
                    <a:pt x="237" y="91"/>
                  </a:lnTo>
                  <a:lnTo>
                    <a:pt x="270" y="190"/>
                  </a:lnTo>
                  <a:lnTo>
                    <a:pt x="290" y="352"/>
                  </a:lnTo>
                  <a:lnTo>
                    <a:pt x="319" y="1032"/>
                  </a:lnTo>
                  <a:lnTo>
                    <a:pt x="283" y="1179"/>
                  </a:lnTo>
                  <a:lnTo>
                    <a:pt x="220" y="1299"/>
                  </a:lnTo>
                  <a:lnTo>
                    <a:pt x="171" y="1369"/>
                  </a:lnTo>
                  <a:lnTo>
                    <a:pt x="32" y="1474"/>
                  </a:lnTo>
                  <a:lnTo>
                    <a:pt x="0" y="1468"/>
                  </a:lnTo>
                  <a:lnTo>
                    <a:pt x="116" y="1373"/>
                  </a:lnTo>
                  <a:lnTo>
                    <a:pt x="178" y="1278"/>
                  </a:lnTo>
                  <a:lnTo>
                    <a:pt x="192" y="1158"/>
                  </a:lnTo>
                  <a:lnTo>
                    <a:pt x="192" y="913"/>
                  </a:lnTo>
                  <a:lnTo>
                    <a:pt x="150" y="394"/>
                  </a:lnTo>
                  <a:lnTo>
                    <a:pt x="100" y="274"/>
                  </a:lnTo>
                  <a:lnTo>
                    <a:pt x="32" y="204"/>
                  </a:lnTo>
                  <a:lnTo>
                    <a:pt x="104" y="148"/>
                  </a:lnTo>
                  <a:lnTo>
                    <a:pt x="104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Freeform 33"/>
            <p:cNvSpPr>
              <a:spLocks/>
            </p:cNvSpPr>
            <p:nvPr/>
          </p:nvSpPr>
          <p:spPr bwMode="auto">
            <a:xfrm>
              <a:off x="3516" y="1801"/>
              <a:ext cx="367" cy="23"/>
            </a:xfrm>
            <a:custGeom>
              <a:avLst/>
              <a:gdLst>
                <a:gd name="T0" fmla="*/ 72 w 734"/>
                <a:gd name="T1" fmla="*/ 0 h 48"/>
                <a:gd name="T2" fmla="*/ 0 w 734"/>
                <a:gd name="T3" fmla="*/ 48 h 48"/>
                <a:gd name="T4" fmla="*/ 663 w 734"/>
                <a:gd name="T5" fmla="*/ 48 h 48"/>
                <a:gd name="T6" fmla="*/ 734 w 734"/>
                <a:gd name="T7" fmla="*/ 2 h 48"/>
                <a:gd name="T8" fmla="*/ 72 w 734"/>
                <a:gd name="T9" fmla="*/ 0 h 48"/>
                <a:gd name="T10" fmla="*/ 72 w 7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" h="48">
                  <a:moveTo>
                    <a:pt x="72" y="0"/>
                  </a:moveTo>
                  <a:lnTo>
                    <a:pt x="0" y="48"/>
                  </a:lnTo>
                  <a:lnTo>
                    <a:pt x="663" y="48"/>
                  </a:lnTo>
                  <a:lnTo>
                    <a:pt x="734" y="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Freeform 34"/>
            <p:cNvSpPr>
              <a:spLocks/>
            </p:cNvSpPr>
            <p:nvPr/>
          </p:nvSpPr>
          <p:spPr bwMode="auto">
            <a:xfrm>
              <a:off x="3748" y="2039"/>
              <a:ext cx="372" cy="534"/>
            </a:xfrm>
            <a:custGeom>
              <a:avLst/>
              <a:gdLst>
                <a:gd name="T0" fmla="*/ 127 w 743"/>
                <a:gd name="T1" fmla="*/ 25 h 1067"/>
                <a:gd name="T2" fmla="*/ 228 w 743"/>
                <a:gd name="T3" fmla="*/ 0 h 1067"/>
                <a:gd name="T4" fmla="*/ 393 w 743"/>
                <a:gd name="T5" fmla="*/ 29 h 1067"/>
                <a:gd name="T6" fmla="*/ 526 w 743"/>
                <a:gd name="T7" fmla="*/ 92 h 1067"/>
                <a:gd name="T8" fmla="*/ 648 w 743"/>
                <a:gd name="T9" fmla="*/ 217 h 1067"/>
                <a:gd name="T10" fmla="*/ 726 w 743"/>
                <a:gd name="T11" fmla="*/ 341 h 1067"/>
                <a:gd name="T12" fmla="*/ 743 w 743"/>
                <a:gd name="T13" fmla="*/ 491 h 1067"/>
                <a:gd name="T14" fmla="*/ 737 w 743"/>
                <a:gd name="T15" fmla="*/ 656 h 1067"/>
                <a:gd name="T16" fmla="*/ 688 w 743"/>
                <a:gd name="T17" fmla="*/ 793 h 1067"/>
                <a:gd name="T18" fmla="*/ 576 w 743"/>
                <a:gd name="T19" fmla="*/ 947 h 1067"/>
                <a:gd name="T20" fmla="*/ 460 w 743"/>
                <a:gd name="T21" fmla="*/ 1031 h 1067"/>
                <a:gd name="T22" fmla="*/ 334 w 743"/>
                <a:gd name="T23" fmla="*/ 1067 h 1067"/>
                <a:gd name="T24" fmla="*/ 199 w 743"/>
                <a:gd name="T25" fmla="*/ 1056 h 1067"/>
                <a:gd name="T26" fmla="*/ 312 w 743"/>
                <a:gd name="T27" fmla="*/ 1018 h 1067"/>
                <a:gd name="T28" fmla="*/ 173 w 743"/>
                <a:gd name="T29" fmla="*/ 997 h 1067"/>
                <a:gd name="T30" fmla="*/ 274 w 743"/>
                <a:gd name="T31" fmla="*/ 972 h 1067"/>
                <a:gd name="T32" fmla="*/ 158 w 743"/>
                <a:gd name="T33" fmla="*/ 940 h 1067"/>
                <a:gd name="T34" fmla="*/ 277 w 743"/>
                <a:gd name="T35" fmla="*/ 917 h 1067"/>
                <a:gd name="T36" fmla="*/ 169 w 743"/>
                <a:gd name="T37" fmla="*/ 885 h 1067"/>
                <a:gd name="T38" fmla="*/ 281 w 743"/>
                <a:gd name="T39" fmla="*/ 860 h 1067"/>
                <a:gd name="T40" fmla="*/ 148 w 743"/>
                <a:gd name="T41" fmla="*/ 807 h 1067"/>
                <a:gd name="T42" fmla="*/ 266 w 743"/>
                <a:gd name="T43" fmla="*/ 782 h 1067"/>
                <a:gd name="T44" fmla="*/ 137 w 743"/>
                <a:gd name="T45" fmla="*/ 732 h 1067"/>
                <a:gd name="T46" fmla="*/ 260 w 743"/>
                <a:gd name="T47" fmla="*/ 712 h 1067"/>
                <a:gd name="T48" fmla="*/ 106 w 743"/>
                <a:gd name="T49" fmla="*/ 664 h 1067"/>
                <a:gd name="T50" fmla="*/ 218 w 743"/>
                <a:gd name="T51" fmla="*/ 656 h 1067"/>
                <a:gd name="T52" fmla="*/ 359 w 743"/>
                <a:gd name="T53" fmla="*/ 617 h 1067"/>
                <a:gd name="T54" fmla="*/ 409 w 743"/>
                <a:gd name="T55" fmla="*/ 558 h 1067"/>
                <a:gd name="T56" fmla="*/ 414 w 743"/>
                <a:gd name="T57" fmla="*/ 461 h 1067"/>
                <a:gd name="T58" fmla="*/ 372 w 743"/>
                <a:gd name="T59" fmla="*/ 379 h 1067"/>
                <a:gd name="T60" fmla="*/ 287 w 743"/>
                <a:gd name="T61" fmla="*/ 343 h 1067"/>
                <a:gd name="T62" fmla="*/ 197 w 743"/>
                <a:gd name="T63" fmla="*/ 367 h 1067"/>
                <a:gd name="T64" fmla="*/ 102 w 743"/>
                <a:gd name="T65" fmla="*/ 396 h 1067"/>
                <a:gd name="T66" fmla="*/ 203 w 743"/>
                <a:gd name="T67" fmla="*/ 316 h 1067"/>
                <a:gd name="T68" fmla="*/ 78 w 743"/>
                <a:gd name="T69" fmla="*/ 337 h 1067"/>
                <a:gd name="T70" fmla="*/ 173 w 743"/>
                <a:gd name="T71" fmla="*/ 259 h 1067"/>
                <a:gd name="T72" fmla="*/ 45 w 743"/>
                <a:gd name="T73" fmla="*/ 274 h 1067"/>
                <a:gd name="T74" fmla="*/ 140 w 743"/>
                <a:gd name="T75" fmla="*/ 208 h 1067"/>
                <a:gd name="T76" fmla="*/ 32 w 743"/>
                <a:gd name="T77" fmla="*/ 217 h 1067"/>
                <a:gd name="T78" fmla="*/ 133 w 743"/>
                <a:gd name="T79" fmla="*/ 158 h 1067"/>
                <a:gd name="T80" fmla="*/ 0 w 743"/>
                <a:gd name="T81" fmla="*/ 158 h 1067"/>
                <a:gd name="T82" fmla="*/ 110 w 743"/>
                <a:gd name="T83" fmla="*/ 101 h 1067"/>
                <a:gd name="T84" fmla="*/ 0 w 743"/>
                <a:gd name="T85" fmla="*/ 101 h 1067"/>
                <a:gd name="T86" fmla="*/ 127 w 743"/>
                <a:gd name="T87" fmla="*/ 25 h 1067"/>
                <a:gd name="T88" fmla="*/ 127 w 743"/>
                <a:gd name="T89" fmla="*/ 2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3" h="1067">
                  <a:moveTo>
                    <a:pt x="127" y="25"/>
                  </a:moveTo>
                  <a:lnTo>
                    <a:pt x="228" y="0"/>
                  </a:lnTo>
                  <a:lnTo>
                    <a:pt x="393" y="29"/>
                  </a:lnTo>
                  <a:lnTo>
                    <a:pt x="526" y="92"/>
                  </a:lnTo>
                  <a:lnTo>
                    <a:pt x="648" y="217"/>
                  </a:lnTo>
                  <a:lnTo>
                    <a:pt x="726" y="341"/>
                  </a:lnTo>
                  <a:lnTo>
                    <a:pt x="743" y="491"/>
                  </a:lnTo>
                  <a:lnTo>
                    <a:pt x="737" y="656"/>
                  </a:lnTo>
                  <a:lnTo>
                    <a:pt x="688" y="793"/>
                  </a:lnTo>
                  <a:lnTo>
                    <a:pt x="576" y="947"/>
                  </a:lnTo>
                  <a:lnTo>
                    <a:pt x="460" y="1031"/>
                  </a:lnTo>
                  <a:lnTo>
                    <a:pt x="334" y="1067"/>
                  </a:lnTo>
                  <a:lnTo>
                    <a:pt x="199" y="1056"/>
                  </a:lnTo>
                  <a:lnTo>
                    <a:pt x="312" y="1018"/>
                  </a:lnTo>
                  <a:lnTo>
                    <a:pt x="173" y="997"/>
                  </a:lnTo>
                  <a:lnTo>
                    <a:pt x="274" y="972"/>
                  </a:lnTo>
                  <a:lnTo>
                    <a:pt x="158" y="940"/>
                  </a:lnTo>
                  <a:lnTo>
                    <a:pt x="277" y="917"/>
                  </a:lnTo>
                  <a:lnTo>
                    <a:pt x="169" y="885"/>
                  </a:lnTo>
                  <a:lnTo>
                    <a:pt x="281" y="860"/>
                  </a:lnTo>
                  <a:lnTo>
                    <a:pt x="148" y="807"/>
                  </a:lnTo>
                  <a:lnTo>
                    <a:pt x="266" y="782"/>
                  </a:lnTo>
                  <a:lnTo>
                    <a:pt x="137" y="732"/>
                  </a:lnTo>
                  <a:lnTo>
                    <a:pt x="260" y="712"/>
                  </a:lnTo>
                  <a:lnTo>
                    <a:pt x="106" y="664"/>
                  </a:lnTo>
                  <a:lnTo>
                    <a:pt x="218" y="656"/>
                  </a:lnTo>
                  <a:lnTo>
                    <a:pt x="359" y="617"/>
                  </a:lnTo>
                  <a:lnTo>
                    <a:pt x="409" y="558"/>
                  </a:lnTo>
                  <a:lnTo>
                    <a:pt x="414" y="461"/>
                  </a:lnTo>
                  <a:lnTo>
                    <a:pt x="372" y="379"/>
                  </a:lnTo>
                  <a:lnTo>
                    <a:pt x="287" y="343"/>
                  </a:lnTo>
                  <a:lnTo>
                    <a:pt x="197" y="367"/>
                  </a:lnTo>
                  <a:lnTo>
                    <a:pt x="102" y="396"/>
                  </a:lnTo>
                  <a:lnTo>
                    <a:pt x="203" y="316"/>
                  </a:lnTo>
                  <a:lnTo>
                    <a:pt x="78" y="337"/>
                  </a:lnTo>
                  <a:lnTo>
                    <a:pt x="173" y="259"/>
                  </a:lnTo>
                  <a:lnTo>
                    <a:pt x="45" y="274"/>
                  </a:lnTo>
                  <a:lnTo>
                    <a:pt x="140" y="208"/>
                  </a:lnTo>
                  <a:lnTo>
                    <a:pt x="32" y="217"/>
                  </a:lnTo>
                  <a:lnTo>
                    <a:pt x="133" y="158"/>
                  </a:lnTo>
                  <a:lnTo>
                    <a:pt x="0" y="158"/>
                  </a:lnTo>
                  <a:lnTo>
                    <a:pt x="110" y="101"/>
                  </a:lnTo>
                  <a:lnTo>
                    <a:pt x="0" y="101"/>
                  </a:lnTo>
                  <a:lnTo>
                    <a:pt x="127" y="25"/>
                  </a:lnTo>
                  <a:lnTo>
                    <a:pt x="1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1" name="Freeform 35"/>
            <p:cNvSpPr>
              <a:spLocks/>
            </p:cNvSpPr>
            <p:nvPr/>
          </p:nvSpPr>
          <p:spPr bwMode="auto">
            <a:xfrm>
              <a:off x="2982" y="2671"/>
              <a:ext cx="525" cy="80"/>
            </a:xfrm>
            <a:custGeom>
              <a:avLst/>
              <a:gdLst>
                <a:gd name="T0" fmla="*/ 1031 w 1052"/>
                <a:gd name="T1" fmla="*/ 25 h 160"/>
                <a:gd name="T2" fmla="*/ 198 w 1052"/>
                <a:gd name="T3" fmla="*/ 0 h 160"/>
                <a:gd name="T4" fmla="*/ 73 w 1052"/>
                <a:gd name="T5" fmla="*/ 4 h 160"/>
                <a:gd name="T6" fmla="*/ 0 w 1052"/>
                <a:gd name="T7" fmla="*/ 57 h 160"/>
                <a:gd name="T8" fmla="*/ 17 w 1052"/>
                <a:gd name="T9" fmla="*/ 131 h 160"/>
                <a:gd name="T10" fmla="*/ 95 w 1052"/>
                <a:gd name="T11" fmla="*/ 160 h 160"/>
                <a:gd name="T12" fmla="*/ 742 w 1052"/>
                <a:gd name="T13" fmla="*/ 112 h 160"/>
                <a:gd name="T14" fmla="*/ 1052 w 1052"/>
                <a:gd name="T15" fmla="*/ 59 h 160"/>
                <a:gd name="T16" fmla="*/ 1031 w 1052"/>
                <a:gd name="T17" fmla="*/ 25 h 160"/>
                <a:gd name="T18" fmla="*/ 1031 w 1052"/>
                <a:gd name="T19" fmla="*/ 2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2" h="160">
                  <a:moveTo>
                    <a:pt x="1031" y="25"/>
                  </a:moveTo>
                  <a:lnTo>
                    <a:pt x="198" y="0"/>
                  </a:lnTo>
                  <a:lnTo>
                    <a:pt x="73" y="4"/>
                  </a:lnTo>
                  <a:lnTo>
                    <a:pt x="0" y="57"/>
                  </a:lnTo>
                  <a:lnTo>
                    <a:pt x="17" y="131"/>
                  </a:lnTo>
                  <a:lnTo>
                    <a:pt x="95" y="160"/>
                  </a:lnTo>
                  <a:lnTo>
                    <a:pt x="742" y="112"/>
                  </a:lnTo>
                  <a:lnTo>
                    <a:pt x="1052" y="59"/>
                  </a:lnTo>
                  <a:lnTo>
                    <a:pt x="1031" y="25"/>
                  </a:lnTo>
                  <a:lnTo>
                    <a:pt x="10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2" name="Freeform 36"/>
            <p:cNvSpPr>
              <a:spLocks/>
            </p:cNvSpPr>
            <p:nvPr/>
          </p:nvSpPr>
          <p:spPr bwMode="auto">
            <a:xfrm>
              <a:off x="3228" y="2659"/>
              <a:ext cx="837" cy="175"/>
            </a:xfrm>
            <a:custGeom>
              <a:avLst/>
              <a:gdLst>
                <a:gd name="T0" fmla="*/ 306 w 1675"/>
                <a:gd name="T1" fmla="*/ 173 h 350"/>
                <a:gd name="T2" fmla="*/ 789 w 1675"/>
                <a:gd name="T3" fmla="*/ 97 h 350"/>
                <a:gd name="T4" fmla="*/ 1101 w 1675"/>
                <a:gd name="T5" fmla="*/ 34 h 350"/>
                <a:gd name="T6" fmla="*/ 1449 w 1675"/>
                <a:gd name="T7" fmla="*/ 12 h 350"/>
                <a:gd name="T8" fmla="*/ 1675 w 1675"/>
                <a:gd name="T9" fmla="*/ 0 h 350"/>
                <a:gd name="T10" fmla="*/ 1523 w 1675"/>
                <a:gd name="T11" fmla="*/ 46 h 350"/>
                <a:gd name="T12" fmla="*/ 1580 w 1675"/>
                <a:gd name="T13" fmla="*/ 139 h 350"/>
                <a:gd name="T14" fmla="*/ 1580 w 1675"/>
                <a:gd name="T15" fmla="*/ 242 h 350"/>
                <a:gd name="T16" fmla="*/ 1530 w 1675"/>
                <a:gd name="T17" fmla="*/ 316 h 350"/>
                <a:gd name="T18" fmla="*/ 1435 w 1675"/>
                <a:gd name="T19" fmla="*/ 350 h 350"/>
                <a:gd name="T20" fmla="*/ 1300 w 1675"/>
                <a:gd name="T21" fmla="*/ 344 h 350"/>
                <a:gd name="T22" fmla="*/ 1420 w 1675"/>
                <a:gd name="T23" fmla="*/ 312 h 350"/>
                <a:gd name="T24" fmla="*/ 1490 w 1675"/>
                <a:gd name="T25" fmla="*/ 268 h 350"/>
                <a:gd name="T26" fmla="*/ 1515 w 1675"/>
                <a:gd name="T27" fmla="*/ 205 h 350"/>
                <a:gd name="T28" fmla="*/ 1498 w 1675"/>
                <a:gd name="T29" fmla="*/ 166 h 350"/>
                <a:gd name="T30" fmla="*/ 1435 w 1675"/>
                <a:gd name="T31" fmla="*/ 181 h 350"/>
                <a:gd name="T32" fmla="*/ 1281 w 1675"/>
                <a:gd name="T33" fmla="*/ 188 h 350"/>
                <a:gd name="T34" fmla="*/ 1118 w 1675"/>
                <a:gd name="T35" fmla="*/ 160 h 350"/>
                <a:gd name="T36" fmla="*/ 1064 w 1675"/>
                <a:gd name="T37" fmla="*/ 143 h 350"/>
                <a:gd name="T38" fmla="*/ 1070 w 1675"/>
                <a:gd name="T39" fmla="*/ 289 h 350"/>
                <a:gd name="T40" fmla="*/ 1004 w 1675"/>
                <a:gd name="T41" fmla="*/ 236 h 350"/>
                <a:gd name="T42" fmla="*/ 1017 w 1675"/>
                <a:gd name="T43" fmla="*/ 118 h 350"/>
                <a:gd name="T44" fmla="*/ 1087 w 1675"/>
                <a:gd name="T45" fmla="*/ 95 h 350"/>
                <a:gd name="T46" fmla="*/ 1173 w 1675"/>
                <a:gd name="T47" fmla="*/ 131 h 350"/>
                <a:gd name="T48" fmla="*/ 1352 w 1675"/>
                <a:gd name="T49" fmla="*/ 139 h 350"/>
                <a:gd name="T50" fmla="*/ 1477 w 1675"/>
                <a:gd name="T51" fmla="*/ 122 h 350"/>
                <a:gd name="T52" fmla="*/ 1498 w 1675"/>
                <a:gd name="T53" fmla="*/ 74 h 350"/>
                <a:gd name="T54" fmla="*/ 1477 w 1675"/>
                <a:gd name="T55" fmla="*/ 50 h 350"/>
                <a:gd name="T56" fmla="*/ 1064 w 1675"/>
                <a:gd name="T57" fmla="*/ 74 h 350"/>
                <a:gd name="T58" fmla="*/ 852 w 1675"/>
                <a:gd name="T59" fmla="*/ 126 h 350"/>
                <a:gd name="T60" fmla="*/ 399 w 1675"/>
                <a:gd name="T61" fmla="*/ 192 h 350"/>
                <a:gd name="T62" fmla="*/ 0 w 1675"/>
                <a:gd name="T63" fmla="*/ 223 h 350"/>
                <a:gd name="T64" fmla="*/ 306 w 1675"/>
                <a:gd name="T65" fmla="*/ 173 h 350"/>
                <a:gd name="T66" fmla="*/ 306 w 1675"/>
                <a:gd name="T67" fmla="*/ 17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5" h="350">
                  <a:moveTo>
                    <a:pt x="306" y="173"/>
                  </a:moveTo>
                  <a:lnTo>
                    <a:pt x="789" y="97"/>
                  </a:lnTo>
                  <a:lnTo>
                    <a:pt x="1101" y="34"/>
                  </a:lnTo>
                  <a:lnTo>
                    <a:pt x="1449" y="12"/>
                  </a:lnTo>
                  <a:lnTo>
                    <a:pt x="1675" y="0"/>
                  </a:lnTo>
                  <a:lnTo>
                    <a:pt x="1523" y="46"/>
                  </a:lnTo>
                  <a:lnTo>
                    <a:pt x="1580" y="139"/>
                  </a:lnTo>
                  <a:lnTo>
                    <a:pt x="1580" y="242"/>
                  </a:lnTo>
                  <a:lnTo>
                    <a:pt x="1530" y="316"/>
                  </a:lnTo>
                  <a:lnTo>
                    <a:pt x="1435" y="350"/>
                  </a:lnTo>
                  <a:lnTo>
                    <a:pt x="1300" y="344"/>
                  </a:lnTo>
                  <a:lnTo>
                    <a:pt x="1420" y="312"/>
                  </a:lnTo>
                  <a:lnTo>
                    <a:pt x="1490" y="268"/>
                  </a:lnTo>
                  <a:lnTo>
                    <a:pt x="1515" y="205"/>
                  </a:lnTo>
                  <a:lnTo>
                    <a:pt x="1498" y="166"/>
                  </a:lnTo>
                  <a:lnTo>
                    <a:pt x="1435" y="181"/>
                  </a:lnTo>
                  <a:lnTo>
                    <a:pt x="1281" y="188"/>
                  </a:lnTo>
                  <a:lnTo>
                    <a:pt x="1118" y="160"/>
                  </a:lnTo>
                  <a:lnTo>
                    <a:pt x="1064" y="143"/>
                  </a:lnTo>
                  <a:lnTo>
                    <a:pt x="1070" y="289"/>
                  </a:lnTo>
                  <a:lnTo>
                    <a:pt x="1004" y="236"/>
                  </a:lnTo>
                  <a:lnTo>
                    <a:pt x="1017" y="118"/>
                  </a:lnTo>
                  <a:lnTo>
                    <a:pt x="1087" y="95"/>
                  </a:lnTo>
                  <a:lnTo>
                    <a:pt x="1173" y="131"/>
                  </a:lnTo>
                  <a:lnTo>
                    <a:pt x="1352" y="139"/>
                  </a:lnTo>
                  <a:lnTo>
                    <a:pt x="1477" y="122"/>
                  </a:lnTo>
                  <a:lnTo>
                    <a:pt x="1498" y="74"/>
                  </a:lnTo>
                  <a:lnTo>
                    <a:pt x="1477" y="50"/>
                  </a:lnTo>
                  <a:lnTo>
                    <a:pt x="1064" y="74"/>
                  </a:lnTo>
                  <a:lnTo>
                    <a:pt x="852" y="126"/>
                  </a:lnTo>
                  <a:lnTo>
                    <a:pt x="399" y="192"/>
                  </a:lnTo>
                  <a:lnTo>
                    <a:pt x="0" y="223"/>
                  </a:lnTo>
                  <a:lnTo>
                    <a:pt x="306" y="173"/>
                  </a:lnTo>
                  <a:lnTo>
                    <a:pt x="306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Freeform 37"/>
            <p:cNvSpPr>
              <a:spLocks/>
            </p:cNvSpPr>
            <p:nvPr/>
          </p:nvSpPr>
          <p:spPr bwMode="auto">
            <a:xfrm>
              <a:off x="1729" y="2544"/>
              <a:ext cx="763" cy="196"/>
            </a:xfrm>
            <a:custGeom>
              <a:avLst/>
              <a:gdLst>
                <a:gd name="T0" fmla="*/ 5 w 1526"/>
                <a:gd name="T1" fmla="*/ 0 h 392"/>
                <a:gd name="T2" fmla="*/ 273 w 1526"/>
                <a:gd name="T3" fmla="*/ 44 h 392"/>
                <a:gd name="T4" fmla="*/ 583 w 1526"/>
                <a:gd name="T5" fmla="*/ 131 h 392"/>
                <a:gd name="T6" fmla="*/ 1273 w 1526"/>
                <a:gd name="T7" fmla="*/ 340 h 392"/>
                <a:gd name="T8" fmla="*/ 1526 w 1526"/>
                <a:gd name="T9" fmla="*/ 392 h 392"/>
                <a:gd name="T10" fmla="*/ 1239 w 1526"/>
                <a:gd name="T11" fmla="*/ 361 h 392"/>
                <a:gd name="T12" fmla="*/ 633 w 1526"/>
                <a:gd name="T13" fmla="*/ 274 h 392"/>
                <a:gd name="T14" fmla="*/ 446 w 1526"/>
                <a:gd name="T15" fmla="*/ 270 h 392"/>
                <a:gd name="T16" fmla="*/ 359 w 1526"/>
                <a:gd name="T17" fmla="*/ 304 h 392"/>
                <a:gd name="T18" fmla="*/ 393 w 1526"/>
                <a:gd name="T19" fmla="*/ 236 h 392"/>
                <a:gd name="T20" fmla="*/ 380 w 1526"/>
                <a:gd name="T21" fmla="*/ 169 h 392"/>
                <a:gd name="T22" fmla="*/ 311 w 1526"/>
                <a:gd name="T23" fmla="*/ 160 h 392"/>
                <a:gd name="T24" fmla="*/ 169 w 1526"/>
                <a:gd name="T25" fmla="*/ 67 h 392"/>
                <a:gd name="T26" fmla="*/ 0 w 1526"/>
                <a:gd name="T27" fmla="*/ 53 h 392"/>
                <a:gd name="T28" fmla="*/ 5 w 1526"/>
                <a:gd name="T29" fmla="*/ 0 h 392"/>
                <a:gd name="T30" fmla="*/ 5 w 1526"/>
                <a:gd name="T3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6" h="392">
                  <a:moveTo>
                    <a:pt x="5" y="0"/>
                  </a:moveTo>
                  <a:lnTo>
                    <a:pt x="273" y="44"/>
                  </a:lnTo>
                  <a:lnTo>
                    <a:pt x="583" y="131"/>
                  </a:lnTo>
                  <a:lnTo>
                    <a:pt x="1273" y="340"/>
                  </a:lnTo>
                  <a:lnTo>
                    <a:pt x="1526" y="392"/>
                  </a:lnTo>
                  <a:lnTo>
                    <a:pt x="1239" y="361"/>
                  </a:lnTo>
                  <a:lnTo>
                    <a:pt x="633" y="274"/>
                  </a:lnTo>
                  <a:lnTo>
                    <a:pt x="446" y="270"/>
                  </a:lnTo>
                  <a:lnTo>
                    <a:pt x="359" y="304"/>
                  </a:lnTo>
                  <a:lnTo>
                    <a:pt x="393" y="236"/>
                  </a:lnTo>
                  <a:lnTo>
                    <a:pt x="380" y="169"/>
                  </a:lnTo>
                  <a:lnTo>
                    <a:pt x="311" y="160"/>
                  </a:lnTo>
                  <a:lnTo>
                    <a:pt x="169" y="67"/>
                  </a:lnTo>
                  <a:lnTo>
                    <a:pt x="0" y="5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Freeform 38"/>
            <p:cNvSpPr>
              <a:spLocks/>
            </p:cNvSpPr>
            <p:nvPr/>
          </p:nvSpPr>
          <p:spPr bwMode="auto">
            <a:xfrm>
              <a:off x="1710" y="2546"/>
              <a:ext cx="214" cy="163"/>
            </a:xfrm>
            <a:custGeom>
              <a:avLst/>
              <a:gdLst>
                <a:gd name="T0" fmla="*/ 38 w 427"/>
                <a:gd name="T1" fmla="*/ 0 h 325"/>
                <a:gd name="T2" fmla="*/ 38 w 427"/>
                <a:gd name="T3" fmla="*/ 101 h 325"/>
                <a:gd name="T4" fmla="*/ 0 w 427"/>
                <a:gd name="T5" fmla="*/ 152 h 325"/>
                <a:gd name="T6" fmla="*/ 0 w 427"/>
                <a:gd name="T7" fmla="*/ 239 h 325"/>
                <a:gd name="T8" fmla="*/ 32 w 427"/>
                <a:gd name="T9" fmla="*/ 293 h 325"/>
                <a:gd name="T10" fmla="*/ 123 w 427"/>
                <a:gd name="T11" fmla="*/ 317 h 325"/>
                <a:gd name="T12" fmla="*/ 220 w 427"/>
                <a:gd name="T13" fmla="*/ 325 h 325"/>
                <a:gd name="T14" fmla="*/ 321 w 427"/>
                <a:gd name="T15" fmla="*/ 323 h 325"/>
                <a:gd name="T16" fmla="*/ 380 w 427"/>
                <a:gd name="T17" fmla="*/ 308 h 325"/>
                <a:gd name="T18" fmla="*/ 427 w 427"/>
                <a:gd name="T19" fmla="*/ 291 h 325"/>
                <a:gd name="T20" fmla="*/ 418 w 427"/>
                <a:gd name="T21" fmla="*/ 270 h 325"/>
                <a:gd name="T22" fmla="*/ 317 w 427"/>
                <a:gd name="T23" fmla="*/ 287 h 325"/>
                <a:gd name="T24" fmla="*/ 176 w 427"/>
                <a:gd name="T25" fmla="*/ 281 h 325"/>
                <a:gd name="T26" fmla="*/ 72 w 427"/>
                <a:gd name="T27" fmla="*/ 255 h 325"/>
                <a:gd name="T28" fmla="*/ 62 w 427"/>
                <a:gd name="T29" fmla="*/ 194 h 325"/>
                <a:gd name="T30" fmla="*/ 89 w 427"/>
                <a:gd name="T31" fmla="*/ 150 h 325"/>
                <a:gd name="T32" fmla="*/ 425 w 427"/>
                <a:gd name="T33" fmla="*/ 158 h 325"/>
                <a:gd name="T34" fmla="*/ 370 w 427"/>
                <a:gd name="T35" fmla="*/ 120 h 325"/>
                <a:gd name="T36" fmla="*/ 85 w 427"/>
                <a:gd name="T37" fmla="*/ 110 h 325"/>
                <a:gd name="T38" fmla="*/ 81 w 427"/>
                <a:gd name="T39" fmla="*/ 23 h 325"/>
                <a:gd name="T40" fmla="*/ 38 w 427"/>
                <a:gd name="T41" fmla="*/ 0 h 325"/>
                <a:gd name="T42" fmla="*/ 38 w 427"/>
                <a:gd name="T4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7" h="325">
                  <a:moveTo>
                    <a:pt x="38" y="0"/>
                  </a:moveTo>
                  <a:lnTo>
                    <a:pt x="38" y="101"/>
                  </a:lnTo>
                  <a:lnTo>
                    <a:pt x="0" y="152"/>
                  </a:lnTo>
                  <a:lnTo>
                    <a:pt x="0" y="239"/>
                  </a:lnTo>
                  <a:lnTo>
                    <a:pt x="32" y="293"/>
                  </a:lnTo>
                  <a:lnTo>
                    <a:pt x="123" y="317"/>
                  </a:lnTo>
                  <a:lnTo>
                    <a:pt x="220" y="325"/>
                  </a:lnTo>
                  <a:lnTo>
                    <a:pt x="321" y="323"/>
                  </a:lnTo>
                  <a:lnTo>
                    <a:pt x="380" y="308"/>
                  </a:lnTo>
                  <a:lnTo>
                    <a:pt x="427" y="291"/>
                  </a:lnTo>
                  <a:lnTo>
                    <a:pt x="418" y="270"/>
                  </a:lnTo>
                  <a:lnTo>
                    <a:pt x="317" y="287"/>
                  </a:lnTo>
                  <a:lnTo>
                    <a:pt x="176" y="281"/>
                  </a:lnTo>
                  <a:lnTo>
                    <a:pt x="72" y="255"/>
                  </a:lnTo>
                  <a:lnTo>
                    <a:pt x="62" y="194"/>
                  </a:lnTo>
                  <a:lnTo>
                    <a:pt x="89" y="150"/>
                  </a:lnTo>
                  <a:lnTo>
                    <a:pt x="425" y="158"/>
                  </a:lnTo>
                  <a:lnTo>
                    <a:pt x="370" y="120"/>
                  </a:lnTo>
                  <a:lnTo>
                    <a:pt x="85" y="110"/>
                  </a:lnTo>
                  <a:lnTo>
                    <a:pt x="81" y="2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Freeform 39"/>
            <p:cNvSpPr>
              <a:spLocks/>
            </p:cNvSpPr>
            <p:nvPr/>
          </p:nvSpPr>
          <p:spPr bwMode="auto">
            <a:xfrm>
              <a:off x="2064" y="2603"/>
              <a:ext cx="478" cy="111"/>
            </a:xfrm>
            <a:custGeom>
              <a:avLst/>
              <a:gdLst>
                <a:gd name="T0" fmla="*/ 0 w 954"/>
                <a:gd name="T1" fmla="*/ 0 h 222"/>
                <a:gd name="T2" fmla="*/ 656 w 954"/>
                <a:gd name="T3" fmla="*/ 194 h 222"/>
                <a:gd name="T4" fmla="*/ 804 w 954"/>
                <a:gd name="T5" fmla="*/ 222 h 222"/>
                <a:gd name="T6" fmla="*/ 926 w 954"/>
                <a:gd name="T7" fmla="*/ 209 h 222"/>
                <a:gd name="T8" fmla="*/ 954 w 954"/>
                <a:gd name="T9" fmla="*/ 160 h 222"/>
                <a:gd name="T10" fmla="*/ 927 w 954"/>
                <a:gd name="T11" fmla="*/ 108 h 222"/>
                <a:gd name="T12" fmla="*/ 870 w 954"/>
                <a:gd name="T13" fmla="*/ 80 h 222"/>
                <a:gd name="T14" fmla="*/ 243 w 954"/>
                <a:gd name="T15" fmla="*/ 13 h 222"/>
                <a:gd name="T16" fmla="*/ 0 w 954"/>
                <a:gd name="T17" fmla="*/ 0 h 222"/>
                <a:gd name="T18" fmla="*/ 0 w 954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4" h="222">
                  <a:moveTo>
                    <a:pt x="0" y="0"/>
                  </a:moveTo>
                  <a:lnTo>
                    <a:pt x="656" y="194"/>
                  </a:lnTo>
                  <a:lnTo>
                    <a:pt x="804" y="222"/>
                  </a:lnTo>
                  <a:lnTo>
                    <a:pt x="926" y="209"/>
                  </a:lnTo>
                  <a:lnTo>
                    <a:pt x="954" y="160"/>
                  </a:lnTo>
                  <a:lnTo>
                    <a:pt x="927" y="108"/>
                  </a:lnTo>
                  <a:lnTo>
                    <a:pt x="870" y="80"/>
                  </a:lnTo>
                  <a:lnTo>
                    <a:pt x="243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6" name="Freeform 40"/>
            <p:cNvSpPr>
              <a:spLocks/>
            </p:cNvSpPr>
            <p:nvPr/>
          </p:nvSpPr>
          <p:spPr bwMode="auto">
            <a:xfrm>
              <a:off x="2501" y="2732"/>
              <a:ext cx="1244" cy="53"/>
            </a:xfrm>
            <a:custGeom>
              <a:avLst/>
              <a:gdLst>
                <a:gd name="T0" fmla="*/ 0 w 2489"/>
                <a:gd name="T1" fmla="*/ 13 h 104"/>
                <a:gd name="T2" fmla="*/ 95 w 2489"/>
                <a:gd name="T3" fmla="*/ 0 h 104"/>
                <a:gd name="T4" fmla="*/ 949 w 2489"/>
                <a:gd name="T5" fmla="*/ 34 h 104"/>
                <a:gd name="T6" fmla="*/ 1027 w 2489"/>
                <a:gd name="T7" fmla="*/ 62 h 104"/>
                <a:gd name="T8" fmla="*/ 1173 w 2489"/>
                <a:gd name="T9" fmla="*/ 70 h 104"/>
                <a:gd name="T10" fmla="*/ 1500 w 2489"/>
                <a:gd name="T11" fmla="*/ 70 h 104"/>
                <a:gd name="T12" fmla="*/ 1696 w 2489"/>
                <a:gd name="T13" fmla="*/ 55 h 104"/>
                <a:gd name="T14" fmla="*/ 2478 w 2489"/>
                <a:gd name="T15" fmla="*/ 55 h 104"/>
                <a:gd name="T16" fmla="*/ 2489 w 2489"/>
                <a:gd name="T17" fmla="*/ 104 h 104"/>
                <a:gd name="T18" fmla="*/ 1040 w 2489"/>
                <a:gd name="T19" fmla="*/ 83 h 104"/>
                <a:gd name="T20" fmla="*/ 749 w 2489"/>
                <a:gd name="T21" fmla="*/ 79 h 104"/>
                <a:gd name="T22" fmla="*/ 242 w 2489"/>
                <a:gd name="T23" fmla="*/ 49 h 104"/>
                <a:gd name="T24" fmla="*/ 0 w 2489"/>
                <a:gd name="T25" fmla="*/ 13 h 104"/>
                <a:gd name="T26" fmla="*/ 0 w 2489"/>
                <a:gd name="T27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89" h="104">
                  <a:moveTo>
                    <a:pt x="0" y="13"/>
                  </a:moveTo>
                  <a:lnTo>
                    <a:pt x="95" y="0"/>
                  </a:lnTo>
                  <a:lnTo>
                    <a:pt x="949" y="34"/>
                  </a:lnTo>
                  <a:lnTo>
                    <a:pt x="1027" y="62"/>
                  </a:lnTo>
                  <a:lnTo>
                    <a:pt x="1173" y="70"/>
                  </a:lnTo>
                  <a:lnTo>
                    <a:pt x="1500" y="70"/>
                  </a:lnTo>
                  <a:lnTo>
                    <a:pt x="1696" y="55"/>
                  </a:lnTo>
                  <a:lnTo>
                    <a:pt x="2478" y="55"/>
                  </a:lnTo>
                  <a:lnTo>
                    <a:pt x="2489" y="104"/>
                  </a:lnTo>
                  <a:lnTo>
                    <a:pt x="1040" y="83"/>
                  </a:lnTo>
                  <a:lnTo>
                    <a:pt x="749" y="79"/>
                  </a:lnTo>
                  <a:lnTo>
                    <a:pt x="242" y="4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7" name="Freeform 41"/>
            <p:cNvSpPr>
              <a:spLocks/>
            </p:cNvSpPr>
            <p:nvPr/>
          </p:nvSpPr>
          <p:spPr bwMode="auto">
            <a:xfrm>
              <a:off x="3803" y="2251"/>
              <a:ext cx="108" cy="130"/>
            </a:xfrm>
            <a:custGeom>
              <a:avLst/>
              <a:gdLst>
                <a:gd name="T0" fmla="*/ 17 w 217"/>
                <a:gd name="T1" fmla="*/ 0 h 261"/>
                <a:gd name="T2" fmla="*/ 0 w 217"/>
                <a:gd name="T3" fmla="*/ 61 h 261"/>
                <a:gd name="T4" fmla="*/ 6 w 217"/>
                <a:gd name="T5" fmla="*/ 116 h 261"/>
                <a:gd name="T6" fmla="*/ 27 w 217"/>
                <a:gd name="T7" fmla="*/ 170 h 261"/>
                <a:gd name="T8" fmla="*/ 84 w 217"/>
                <a:gd name="T9" fmla="*/ 225 h 261"/>
                <a:gd name="T10" fmla="*/ 171 w 217"/>
                <a:gd name="T11" fmla="*/ 261 h 261"/>
                <a:gd name="T12" fmla="*/ 217 w 217"/>
                <a:gd name="T13" fmla="*/ 221 h 261"/>
                <a:gd name="T14" fmla="*/ 118 w 217"/>
                <a:gd name="T15" fmla="*/ 196 h 261"/>
                <a:gd name="T16" fmla="*/ 55 w 217"/>
                <a:gd name="T17" fmla="*/ 141 h 261"/>
                <a:gd name="T18" fmla="*/ 42 w 217"/>
                <a:gd name="T19" fmla="*/ 78 h 261"/>
                <a:gd name="T20" fmla="*/ 42 w 217"/>
                <a:gd name="T21" fmla="*/ 16 h 261"/>
                <a:gd name="T22" fmla="*/ 17 w 217"/>
                <a:gd name="T23" fmla="*/ 0 h 261"/>
                <a:gd name="T24" fmla="*/ 17 w 217"/>
                <a:gd name="T2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61">
                  <a:moveTo>
                    <a:pt x="17" y="0"/>
                  </a:moveTo>
                  <a:lnTo>
                    <a:pt x="0" y="61"/>
                  </a:lnTo>
                  <a:lnTo>
                    <a:pt x="6" y="116"/>
                  </a:lnTo>
                  <a:lnTo>
                    <a:pt x="27" y="170"/>
                  </a:lnTo>
                  <a:lnTo>
                    <a:pt x="84" y="225"/>
                  </a:lnTo>
                  <a:lnTo>
                    <a:pt x="171" y="261"/>
                  </a:lnTo>
                  <a:lnTo>
                    <a:pt x="217" y="221"/>
                  </a:lnTo>
                  <a:lnTo>
                    <a:pt x="118" y="196"/>
                  </a:lnTo>
                  <a:lnTo>
                    <a:pt x="55" y="141"/>
                  </a:lnTo>
                  <a:lnTo>
                    <a:pt x="42" y="78"/>
                  </a:lnTo>
                  <a:lnTo>
                    <a:pt x="42" y="1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8" name="Freeform 42"/>
            <p:cNvSpPr>
              <a:spLocks/>
            </p:cNvSpPr>
            <p:nvPr/>
          </p:nvSpPr>
          <p:spPr bwMode="auto">
            <a:xfrm>
              <a:off x="3841" y="2241"/>
              <a:ext cx="87" cy="108"/>
            </a:xfrm>
            <a:custGeom>
              <a:avLst/>
              <a:gdLst>
                <a:gd name="T0" fmla="*/ 32 w 175"/>
                <a:gd name="T1" fmla="*/ 0 h 216"/>
                <a:gd name="T2" fmla="*/ 0 w 175"/>
                <a:gd name="T3" fmla="*/ 62 h 216"/>
                <a:gd name="T4" fmla="*/ 0 w 175"/>
                <a:gd name="T5" fmla="*/ 119 h 216"/>
                <a:gd name="T6" fmla="*/ 29 w 175"/>
                <a:gd name="T7" fmla="*/ 169 h 216"/>
                <a:gd name="T8" fmla="*/ 74 w 175"/>
                <a:gd name="T9" fmla="*/ 211 h 216"/>
                <a:gd name="T10" fmla="*/ 129 w 175"/>
                <a:gd name="T11" fmla="*/ 216 h 216"/>
                <a:gd name="T12" fmla="*/ 175 w 175"/>
                <a:gd name="T13" fmla="*/ 178 h 216"/>
                <a:gd name="T14" fmla="*/ 137 w 175"/>
                <a:gd name="T15" fmla="*/ 136 h 216"/>
                <a:gd name="T16" fmla="*/ 63 w 175"/>
                <a:gd name="T17" fmla="*/ 129 h 216"/>
                <a:gd name="T18" fmla="*/ 38 w 175"/>
                <a:gd name="T19" fmla="*/ 83 h 216"/>
                <a:gd name="T20" fmla="*/ 32 w 175"/>
                <a:gd name="T21" fmla="*/ 0 h 216"/>
                <a:gd name="T22" fmla="*/ 32 w 175"/>
                <a:gd name="T2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16">
                  <a:moveTo>
                    <a:pt x="32" y="0"/>
                  </a:moveTo>
                  <a:lnTo>
                    <a:pt x="0" y="62"/>
                  </a:lnTo>
                  <a:lnTo>
                    <a:pt x="0" y="119"/>
                  </a:lnTo>
                  <a:lnTo>
                    <a:pt x="29" y="169"/>
                  </a:lnTo>
                  <a:lnTo>
                    <a:pt x="74" y="211"/>
                  </a:lnTo>
                  <a:lnTo>
                    <a:pt x="129" y="216"/>
                  </a:lnTo>
                  <a:lnTo>
                    <a:pt x="175" y="178"/>
                  </a:lnTo>
                  <a:lnTo>
                    <a:pt x="137" y="136"/>
                  </a:lnTo>
                  <a:lnTo>
                    <a:pt x="63" y="129"/>
                  </a:lnTo>
                  <a:lnTo>
                    <a:pt x="38" y="8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Freeform 43"/>
            <p:cNvSpPr>
              <a:spLocks/>
            </p:cNvSpPr>
            <p:nvPr/>
          </p:nvSpPr>
          <p:spPr bwMode="auto">
            <a:xfrm>
              <a:off x="1436" y="1819"/>
              <a:ext cx="649" cy="731"/>
            </a:xfrm>
            <a:custGeom>
              <a:avLst/>
              <a:gdLst>
                <a:gd name="T0" fmla="*/ 194 w 1299"/>
                <a:gd name="T1" fmla="*/ 63 h 1462"/>
                <a:gd name="T2" fmla="*/ 44 w 1299"/>
                <a:gd name="T3" fmla="*/ 238 h 1462"/>
                <a:gd name="T4" fmla="*/ 0 w 1299"/>
                <a:gd name="T5" fmla="*/ 723 h 1462"/>
                <a:gd name="T6" fmla="*/ 38 w 1299"/>
                <a:gd name="T7" fmla="*/ 1215 h 1462"/>
                <a:gd name="T8" fmla="*/ 209 w 1299"/>
                <a:gd name="T9" fmla="*/ 1375 h 1462"/>
                <a:gd name="T10" fmla="*/ 1295 w 1299"/>
                <a:gd name="T11" fmla="*/ 1462 h 1462"/>
                <a:gd name="T12" fmla="*/ 1293 w 1299"/>
                <a:gd name="T13" fmla="*/ 514 h 1462"/>
                <a:gd name="T14" fmla="*/ 1240 w 1299"/>
                <a:gd name="T15" fmla="*/ 316 h 1462"/>
                <a:gd name="T16" fmla="*/ 1228 w 1299"/>
                <a:gd name="T17" fmla="*/ 403 h 1462"/>
                <a:gd name="T18" fmla="*/ 1122 w 1299"/>
                <a:gd name="T19" fmla="*/ 253 h 1462"/>
                <a:gd name="T20" fmla="*/ 665 w 1299"/>
                <a:gd name="T21" fmla="*/ 208 h 1462"/>
                <a:gd name="T22" fmla="*/ 899 w 1299"/>
                <a:gd name="T23" fmla="*/ 329 h 1462"/>
                <a:gd name="T24" fmla="*/ 781 w 1299"/>
                <a:gd name="T25" fmla="*/ 316 h 1462"/>
                <a:gd name="T26" fmla="*/ 567 w 1299"/>
                <a:gd name="T27" fmla="*/ 295 h 1462"/>
                <a:gd name="T28" fmla="*/ 557 w 1299"/>
                <a:gd name="T29" fmla="*/ 345 h 1462"/>
                <a:gd name="T30" fmla="*/ 563 w 1299"/>
                <a:gd name="T31" fmla="*/ 383 h 1462"/>
                <a:gd name="T32" fmla="*/ 561 w 1299"/>
                <a:gd name="T33" fmla="*/ 430 h 1462"/>
                <a:gd name="T34" fmla="*/ 582 w 1299"/>
                <a:gd name="T35" fmla="*/ 478 h 1462"/>
                <a:gd name="T36" fmla="*/ 622 w 1299"/>
                <a:gd name="T37" fmla="*/ 537 h 1462"/>
                <a:gd name="T38" fmla="*/ 622 w 1299"/>
                <a:gd name="T39" fmla="*/ 569 h 1462"/>
                <a:gd name="T40" fmla="*/ 776 w 1299"/>
                <a:gd name="T41" fmla="*/ 649 h 1462"/>
                <a:gd name="T42" fmla="*/ 760 w 1299"/>
                <a:gd name="T43" fmla="*/ 818 h 1462"/>
                <a:gd name="T44" fmla="*/ 504 w 1299"/>
                <a:gd name="T45" fmla="*/ 833 h 1462"/>
                <a:gd name="T46" fmla="*/ 424 w 1299"/>
                <a:gd name="T47" fmla="*/ 668 h 1462"/>
                <a:gd name="T48" fmla="*/ 376 w 1299"/>
                <a:gd name="T49" fmla="*/ 649 h 1462"/>
                <a:gd name="T50" fmla="*/ 344 w 1299"/>
                <a:gd name="T51" fmla="*/ 605 h 1462"/>
                <a:gd name="T52" fmla="*/ 344 w 1299"/>
                <a:gd name="T53" fmla="*/ 556 h 1462"/>
                <a:gd name="T54" fmla="*/ 308 w 1299"/>
                <a:gd name="T55" fmla="*/ 516 h 1462"/>
                <a:gd name="T56" fmla="*/ 270 w 1299"/>
                <a:gd name="T57" fmla="*/ 478 h 1462"/>
                <a:gd name="T58" fmla="*/ 238 w 1299"/>
                <a:gd name="T59" fmla="*/ 436 h 1462"/>
                <a:gd name="T60" fmla="*/ 203 w 1299"/>
                <a:gd name="T61" fmla="*/ 383 h 1462"/>
                <a:gd name="T62" fmla="*/ 190 w 1299"/>
                <a:gd name="T63" fmla="*/ 324 h 1462"/>
                <a:gd name="T64" fmla="*/ 203 w 1299"/>
                <a:gd name="T65" fmla="*/ 249 h 1462"/>
                <a:gd name="T66" fmla="*/ 205 w 1299"/>
                <a:gd name="T67" fmla="*/ 166 h 1462"/>
                <a:gd name="T68" fmla="*/ 504 w 1299"/>
                <a:gd name="T69" fmla="*/ 130 h 1462"/>
                <a:gd name="T70" fmla="*/ 283 w 1299"/>
                <a:gd name="T71" fmla="*/ 65 h 1462"/>
                <a:gd name="T72" fmla="*/ 352 w 1299"/>
                <a:gd name="T73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9" h="1462">
                  <a:moveTo>
                    <a:pt x="352" y="0"/>
                  </a:moveTo>
                  <a:lnTo>
                    <a:pt x="194" y="63"/>
                  </a:lnTo>
                  <a:lnTo>
                    <a:pt x="110" y="126"/>
                  </a:lnTo>
                  <a:lnTo>
                    <a:pt x="44" y="238"/>
                  </a:lnTo>
                  <a:lnTo>
                    <a:pt x="11" y="424"/>
                  </a:lnTo>
                  <a:lnTo>
                    <a:pt x="0" y="723"/>
                  </a:lnTo>
                  <a:lnTo>
                    <a:pt x="4" y="1084"/>
                  </a:lnTo>
                  <a:lnTo>
                    <a:pt x="38" y="1215"/>
                  </a:lnTo>
                  <a:lnTo>
                    <a:pt x="103" y="1308"/>
                  </a:lnTo>
                  <a:lnTo>
                    <a:pt x="209" y="1375"/>
                  </a:lnTo>
                  <a:lnTo>
                    <a:pt x="323" y="1398"/>
                  </a:lnTo>
                  <a:lnTo>
                    <a:pt x="1295" y="1462"/>
                  </a:lnTo>
                  <a:lnTo>
                    <a:pt x="1299" y="715"/>
                  </a:lnTo>
                  <a:lnTo>
                    <a:pt x="1293" y="514"/>
                  </a:lnTo>
                  <a:lnTo>
                    <a:pt x="1276" y="402"/>
                  </a:lnTo>
                  <a:lnTo>
                    <a:pt x="1240" y="316"/>
                  </a:lnTo>
                  <a:lnTo>
                    <a:pt x="1228" y="339"/>
                  </a:lnTo>
                  <a:lnTo>
                    <a:pt x="1228" y="403"/>
                  </a:lnTo>
                  <a:lnTo>
                    <a:pt x="1186" y="322"/>
                  </a:lnTo>
                  <a:lnTo>
                    <a:pt x="1122" y="253"/>
                  </a:lnTo>
                  <a:lnTo>
                    <a:pt x="1000" y="215"/>
                  </a:lnTo>
                  <a:lnTo>
                    <a:pt x="665" y="208"/>
                  </a:lnTo>
                  <a:lnTo>
                    <a:pt x="772" y="249"/>
                  </a:lnTo>
                  <a:lnTo>
                    <a:pt x="899" y="329"/>
                  </a:lnTo>
                  <a:lnTo>
                    <a:pt x="932" y="383"/>
                  </a:lnTo>
                  <a:lnTo>
                    <a:pt x="781" y="316"/>
                  </a:lnTo>
                  <a:lnTo>
                    <a:pt x="643" y="280"/>
                  </a:lnTo>
                  <a:lnTo>
                    <a:pt x="567" y="295"/>
                  </a:lnTo>
                  <a:lnTo>
                    <a:pt x="648" y="324"/>
                  </a:lnTo>
                  <a:lnTo>
                    <a:pt x="557" y="345"/>
                  </a:lnTo>
                  <a:lnTo>
                    <a:pt x="681" y="350"/>
                  </a:lnTo>
                  <a:lnTo>
                    <a:pt x="563" y="383"/>
                  </a:lnTo>
                  <a:lnTo>
                    <a:pt x="696" y="403"/>
                  </a:lnTo>
                  <a:lnTo>
                    <a:pt x="561" y="430"/>
                  </a:lnTo>
                  <a:lnTo>
                    <a:pt x="707" y="457"/>
                  </a:lnTo>
                  <a:lnTo>
                    <a:pt x="582" y="478"/>
                  </a:lnTo>
                  <a:lnTo>
                    <a:pt x="726" y="504"/>
                  </a:lnTo>
                  <a:lnTo>
                    <a:pt x="622" y="537"/>
                  </a:lnTo>
                  <a:lnTo>
                    <a:pt x="719" y="552"/>
                  </a:lnTo>
                  <a:lnTo>
                    <a:pt x="622" y="569"/>
                  </a:lnTo>
                  <a:lnTo>
                    <a:pt x="740" y="594"/>
                  </a:lnTo>
                  <a:lnTo>
                    <a:pt x="776" y="649"/>
                  </a:lnTo>
                  <a:lnTo>
                    <a:pt x="799" y="744"/>
                  </a:lnTo>
                  <a:lnTo>
                    <a:pt x="760" y="818"/>
                  </a:lnTo>
                  <a:lnTo>
                    <a:pt x="637" y="856"/>
                  </a:lnTo>
                  <a:lnTo>
                    <a:pt x="504" y="833"/>
                  </a:lnTo>
                  <a:lnTo>
                    <a:pt x="414" y="753"/>
                  </a:lnTo>
                  <a:lnTo>
                    <a:pt x="424" y="668"/>
                  </a:lnTo>
                  <a:lnTo>
                    <a:pt x="460" y="607"/>
                  </a:lnTo>
                  <a:lnTo>
                    <a:pt x="376" y="649"/>
                  </a:lnTo>
                  <a:lnTo>
                    <a:pt x="468" y="561"/>
                  </a:lnTo>
                  <a:lnTo>
                    <a:pt x="344" y="605"/>
                  </a:lnTo>
                  <a:lnTo>
                    <a:pt x="454" y="514"/>
                  </a:lnTo>
                  <a:lnTo>
                    <a:pt x="344" y="556"/>
                  </a:lnTo>
                  <a:lnTo>
                    <a:pt x="435" y="466"/>
                  </a:lnTo>
                  <a:lnTo>
                    <a:pt x="308" y="516"/>
                  </a:lnTo>
                  <a:lnTo>
                    <a:pt x="401" y="434"/>
                  </a:lnTo>
                  <a:lnTo>
                    <a:pt x="270" y="478"/>
                  </a:lnTo>
                  <a:lnTo>
                    <a:pt x="354" y="386"/>
                  </a:lnTo>
                  <a:lnTo>
                    <a:pt x="238" y="436"/>
                  </a:lnTo>
                  <a:lnTo>
                    <a:pt x="321" y="343"/>
                  </a:lnTo>
                  <a:lnTo>
                    <a:pt x="203" y="383"/>
                  </a:lnTo>
                  <a:lnTo>
                    <a:pt x="300" y="301"/>
                  </a:lnTo>
                  <a:lnTo>
                    <a:pt x="190" y="324"/>
                  </a:lnTo>
                  <a:lnTo>
                    <a:pt x="289" y="248"/>
                  </a:lnTo>
                  <a:lnTo>
                    <a:pt x="203" y="249"/>
                  </a:lnTo>
                  <a:lnTo>
                    <a:pt x="300" y="183"/>
                  </a:lnTo>
                  <a:lnTo>
                    <a:pt x="205" y="166"/>
                  </a:lnTo>
                  <a:lnTo>
                    <a:pt x="209" y="141"/>
                  </a:lnTo>
                  <a:lnTo>
                    <a:pt x="504" y="130"/>
                  </a:lnTo>
                  <a:lnTo>
                    <a:pt x="430" y="88"/>
                  </a:lnTo>
                  <a:lnTo>
                    <a:pt x="283" y="65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Freeform 44"/>
            <p:cNvSpPr>
              <a:spLocks/>
            </p:cNvSpPr>
            <p:nvPr/>
          </p:nvSpPr>
          <p:spPr bwMode="auto">
            <a:xfrm>
              <a:off x="1714" y="2129"/>
              <a:ext cx="126" cy="109"/>
            </a:xfrm>
            <a:custGeom>
              <a:avLst/>
              <a:gdLst>
                <a:gd name="T0" fmla="*/ 38 w 253"/>
                <a:gd name="T1" fmla="*/ 0 h 219"/>
                <a:gd name="T2" fmla="*/ 2 w 253"/>
                <a:gd name="T3" fmla="*/ 44 h 219"/>
                <a:gd name="T4" fmla="*/ 0 w 253"/>
                <a:gd name="T5" fmla="*/ 118 h 219"/>
                <a:gd name="T6" fmla="*/ 32 w 253"/>
                <a:gd name="T7" fmla="*/ 188 h 219"/>
                <a:gd name="T8" fmla="*/ 99 w 253"/>
                <a:gd name="T9" fmla="*/ 219 h 219"/>
                <a:gd name="T10" fmla="*/ 211 w 253"/>
                <a:gd name="T11" fmla="*/ 204 h 219"/>
                <a:gd name="T12" fmla="*/ 253 w 253"/>
                <a:gd name="T13" fmla="*/ 101 h 219"/>
                <a:gd name="T14" fmla="*/ 152 w 253"/>
                <a:gd name="T15" fmla="*/ 80 h 219"/>
                <a:gd name="T16" fmla="*/ 126 w 253"/>
                <a:gd name="T17" fmla="*/ 27 h 219"/>
                <a:gd name="T18" fmla="*/ 80 w 253"/>
                <a:gd name="T19" fmla="*/ 48 h 219"/>
                <a:gd name="T20" fmla="*/ 57 w 253"/>
                <a:gd name="T21" fmla="*/ 101 h 219"/>
                <a:gd name="T22" fmla="*/ 34 w 253"/>
                <a:gd name="T23" fmla="*/ 50 h 219"/>
                <a:gd name="T24" fmla="*/ 38 w 253"/>
                <a:gd name="T25" fmla="*/ 0 h 219"/>
                <a:gd name="T26" fmla="*/ 38 w 253"/>
                <a:gd name="T2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19">
                  <a:moveTo>
                    <a:pt x="38" y="0"/>
                  </a:moveTo>
                  <a:lnTo>
                    <a:pt x="2" y="44"/>
                  </a:lnTo>
                  <a:lnTo>
                    <a:pt x="0" y="118"/>
                  </a:lnTo>
                  <a:lnTo>
                    <a:pt x="32" y="188"/>
                  </a:lnTo>
                  <a:lnTo>
                    <a:pt x="99" y="219"/>
                  </a:lnTo>
                  <a:lnTo>
                    <a:pt x="211" y="204"/>
                  </a:lnTo>
                  <a:lnTo>
                    <a:pt x="253" y="101"/>
                  </a:lnTo>
                  <a:lnTo>
                    <a:pt x="152" y="80"/>
                  </a:lnTo>
                  <a:lnTo>
                    <a:pt x="126" y="27"/>
                  </a:lnTo>
                  <a:lnTo>
                    <a:pt x="80" y="48"/>
                  </a:lnTo>
                  <a:lnTo>
                    <a:pt x="57" y="101"/>
                  </a:lnTo>
                  <a:lnTo>
                    <a:pt x="34" y="5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1" name="Freeform 45"/>
            <p:cNvSpPr>
              <a:spLocks/>
            </p:cNvSpPr>
            <p:nvPr/>
          </p:nvSpPr>
          <p:spPr bwMode="auto">
            <a:xfrm>
              <a:off x="1532" y="1899"/>
              <a:ext cx="502" cy="58"/>
            </a:xfrm>
            <a:custGeom>
              <a:avLst/>
              <a:gdLst>
                <a:gd name="T0" fmla="*/ 0 w 1004"/>
                <a:gd name="T1" fmla="*/ 13 h 118"/>
                <a:gd name="T2" fmla="*/ 713 w 1004"/>
                <a:gd name="T3" fmla="*/ 0 h 118"/>
                <a:gd name="T4" fmla="*/ 850 w 1004"/>
                <a:gd name="T5" fmla="*/ 12 h 118"/>
                <a:gd name="T6" fmla="*/ 930 w 1004"/>
                <a:gd name="T7" fmla="*/ 44 h 118"/>
                <a:gd name="T8" fmla="*/ 985 w 1004"/>
                <a:gd name="T9" fmla="*/ 88 h 118"/>
                <a:gd name="T10" fmla="*/ 1004 w 1004"/>
                <a:gd name="T11" fmla="*/ 118 h 118"/>
                <a:gd name="T12" fmla="*/ 928 w 1004"/>
                <a:gd name="T13" fmla="*/ 69 h 118"/>
                <a:gd name="T14" fmla="*/ 837 w 1004"/>
                <a:gd name="T15" fmla="*/ 36 h 118"/>
                <a:gd name="T16" fmla="*/ 724 w 1004"/>
                <a:gd name="T17" fmla="*/ 23 h 118"/>
                <a:gd name="T18" fmla="*/ 44 w 1004"/>
                <a:gd name="T19" fmla="*/ 38 h 118"/>
                <a:gd name="T20" fmla="*/ 0 w 1004"/>
                <a:gd name="T21" fmla="*/ 13 h 118"/>
                <a:gd name="T22" fmla="*/ 0 w 1004"/>
                <a:gd name="T23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4" h="118">
                  <a:moveTo>
                    <a:pt x="0" y="13"/>
                  </a:moveTo>
                  <a:lnTo>
                    <a:pt x="713" y="0"/>
                  </a:lnTo>
                  <a:lnTo>
                    <a:pt x="850" y="12"/>
                  </a:lnTo>
                  <a:lnTo>
                    <a:pt x="930" y="44"/>
                  </a:lnTo>
                  <a:lnTo>
                    <a:pt x="985" y="88"/>
                  </a:lnTo>
                  <a:lnTo>
                    <a:pt x="1004" y="118"/>
                  </a:lnTo>
                  <a:lnTo>
                    <a:pt x="928" y="69"/>
                  </a:lnTo>
                  <a:lnTo>
                    <a:pt x="837" y="36"/>
                  </a:lnTo>
                  <a:lnTo>
                    <a:pt x="724" y="23"/>
                  </a:lnTo>
                  <a:lnTo>
                    <a:pt x="44" y="38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2" name="Freeform 46"/>
            <p:cNvSpPr>
              <a:spLocks/>
            </p:cNvSpPr>
            <p:nvPr/>
          </p:nvSpPr>
          <p:spPr bwMode="auto">
            <a:xfrm>
              <a:off x="2213" y="1681"/>
              <a:ext cx="98" cy="100"/>
            </a:xfrm>
            <a:custGeom>
              <a:avLst/>
              <a:gdLst>
                <a:gd name="T0" fmla="*/ 192 w 196"/>
                <a:gd name="T1" fmla="*/ 0 h 199"/>
                <a:gd name="T2" fmla="*/ 0 w 196"/>
                <a:gd name="T3" fmla="*/ 196 h 199"/>
                <a:gd name="T4" fmla="*/ 33 w 196"/>
                <a:gd name="T5" fmla="*/ 199 h 199"/>
                <a:gd name="T6" fmla="*/ 196 w 196"/>
                <a:gd name="T7" fmla="*/ 32 h 199"/>
                <a:gd name="T8" fmla="*/ 192 w 196"/>
                <a:gd name="T9" fmla="*/ 0 h 199"/>
                <a:gd name="T10" fmla="*/ 192 w 196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9">
                  <a:moveTo>
                    <a:pt x="192" y="0"/>
                  </a:moveTo>
                  <a:lnTo>
                    <a:pt x="0" y="196"/>
                  </a:lnTo>
                  <a:lnTo>
                    <a:pt x="33" y="199"/>
                  </a:lnTo>
                  <a:lnTo>
                    <a:pt x="196" y="32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3" name="Freeform 47"/>
            <p:cNvSpPr>
              <a:spLocks/>
            </p:cNvSpPr>
            <p:nvPr/>
          </p:nvSpPr>
          <p:spPr bwMode="auto">
            <a:xfrm>
              <a:off x="1734" y="1684"/>
              <a:ext cx="579" cy="161"/>
            </a:xfrm>
            <a:custGeom>
              <a:avLst/>
              <a:gdLst>
                <a:gd name="T0" fmla="*/ 1133 w 1160"/>
                <a:gd name="T1" fmla="*/ 0 h 324"/>
                <a:gd name="T2" fmla="*/ 333 w 1160"/>
                <a:gd name="T3" fmla="*/ 4 h 324"/>
                <a:gd name="T4" fmla="*/ 61 w 1160"/>
                <a:gd name="T5" fmla="*/ 156 h 324"/>
                <a:gd name="T6" fmla="*/ 0 w 1160"/>
                <a:gd name="T7" fmla="*/ 274 h 324"/>
                <a:gd name="T8" fmla="*/ 46 w 1160"/>
                <a:gd name="T9" fmla="*/ 316 h 324"/>
                <a:gd name="T10" fmla="*/ 135 w 1160"/>
                <a:gd name="T11" fmla="*/ 324 h 324"/>
                <a:gd name="T12" fmla="*/ 249 w 1160"/>
                <a:gd name="T13" fmla="*/ 324 h 324"/>
                <a:gd name="T14" fmla="*/ 321 w 1160"/>
                <a:gd name="T15" fmla="*/ 301 h 324"/>
                <a:gd name="T16" fmla="*/ 110 w 1160"/>
                <a:gd name="T17" fmla="*/ 293 h 324"/>
                <a:gd name="T18" fmla="*/ 141 w 1160"/>
                <a:gd name="T19" fmla="*/ 215 h 324"/>
                <a:gd name="T20" fmla="*/ 93 w 1160"/>
                <a:gd name="T21" fmla="*/ 172 h 324"/>
                <a:gd name="T22" fmla="*/ 348 w 1160"/>
                <a:gd name="T23" fmla="*/ 27 h 324"/>
                <a:gd name="T24" fmla="*/ 1160 w 1160"/>
                <a:gd name="T25" fmla="*/ 23 h 324"/>
                <a:gd name="T26" fmla="*/ 1133 w 1160"/>
                <a:gd name="T27" fmla="*/ 0 h 324"/>
                <a:gd name="T28" fmla="*/ 1133 w 1160"/>
                <a:gd name="T2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0" h="324">
                  <a:moveTo>
                    <a:pt x="1133" y="0"/>
                  </a:moveTo>
                  <a:lnTo>
                    <a:pt x="333" y="4"/>
                  </a:lnTo>
                  <a:lnTo>
                    <a:pt x="61" y="156"/>
                  </a:lnTo>
                  <a:lnTo>
                    <a:pt x="0" y="274"/>
                  </a:lnTo>
                  <a:lnTo>
                    <a:pt x="46" y="316"/>
                  </a:lnTo>
                  <a:lnTo>
                    <a:pt x="135" y="324"/>
                  </a:lnTo>
                  <a:lnTo>
                    <a:pt x="249" y="324"/>
                  </a:lnTo>
                  <a:lnTo>
                    <a:pt x="321" y="301"/>
                  </a:lnTo>
                  <a:lnTo>
                    <a:pt x="110" y="293"/>
                  </a:lnTo>
                  <a:lnTo>
                    <a:pt x="141" y="215"/>
                  </a:lnTo>
                  <a:lnTo>
                    <a:pt x="93" y="172"/>
                  </a:lnTo>
                  <a:lnTo>
                    <a:pt x="348" y="27"/>
                  </a:lnTo>
                  <a:lnTo>
                    <a:pt x="1160" y="23"/>
                  </a:lnTo>
                  <a:lnTo>
                    <a:pt x="1133" y="0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Freeform 48"/>
            <p:cNvSpPr>
              <a:spLocks/>
            </p:cNvSpPr>
            <p:nvPr/>
          </p:nvSpPr>
          <p:spPr bwMode="auto">
            <a:xfrm>
              <a:off x="1835" y="1759"/>
              <a:ext cx="402" cy="22"/>
            </a:xfrm>
            <a:custGeom>
              <a:avLst/>
              <a:gdLst>
                <a:gd name="T0" fmla="*/ 0 w 804"/>
                <a:gd name="T1" fmla="*/ 28 h 43"/>
                <a:gd name="T2" fmla="*/ 790 w 804"/>
                <a:gd name="T3" fmla="*/ 43 h 43"/>
                <a:gd name="T4" fmla="*/ 804 w 804"/>
                <a:gd name="T5" fmla="*/ 9 h 43"/>
                <a:gd name="T6" fmla="*/ 45 w 804"/>
                <a:gd name="T7" fmla="*/ 0 h 43"/>
                <a:gd name="T8" fmla="*/ 0 w 804"/>
                <a:gd name="T9" fmla="*/ 28 h 43"/>
                <a:gd name="T10" fmla="*/ 0 w 804"/>
                <a:gd name="T11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43">
                  <a:moveTo>
                    <a:pt x="0" y="28"/>
                  </a:moveTo>
                  <a:lnTo>
                    <a:pt x="790" y="43"/>
                  </a:lnTo>
                  <a:lnTo>
                    <a:pt x="804" y="9"/>
                  </a:lnTo>
                  <a:lnTo>
                    <a:pt x="45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Freeform 49"/>
            <p:cNvSpPr>
              <a:spLocks/>
            </p:cNvSpPr>
            <p:nvPr/>
          </p:nvSpPr>
          <p:spPr bwMode="auto">
            <a:xfrm>
              <a:off x="1889" y="1711"/>
              <a:ext cx="80" cy="36"/>
            </a:xfrm>
            <a:custGeom>
              <a:avLst/>
              <a:gdLst>
                <a:gd name="T0" fmla="*/ 95 w 160"/>
                <a:gd name="T1" fmla="*/ 0 h 72"/>
                <a:gd name="T2" fmla="*/ 0 w 160"/>
                <a:gd name="T3" fmla="*/ 68 h 72"/>
                <a:gd name="T4" fmla="*/ 70 w 160"/>
                <a:gd name="T5" fmla="*/ 72 h 72"/>
                <a:gd name="T6" fmla="*/ 160 w 160"/>
                <a:gd name="T7" fmla="*/ 3 h 72"/>
                <a:gd name="T8" fmla="*/ 95 w 160"/>
                <a:gd name="T9" fmla="*/ 0 h 72"/>
                <a:gd name="T10" fmla="*/ 95 w 16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72">
                  <a:moveTo>
                    <a:pt x="95" y="0"/>
                  </a:moveTo>
                  <a:lnTo>
                    <a:pt x="0" y="68"/>
                  </a:lnTo>
                  <a:lnTo>
                    <a:pt x="70" y="72"/>
                  </a:lnTo>
                  <a:lnTo>
                    <a:pt x="160" y="3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6" name="Freeform 50"/>
            <p:cNvSpPr>
              <a:spLocks/>
            </p:cNvSpPr>
            <p:nvPr/>
          </p:nvSpPr>
          <p:spPr bwMode="auto">
            <a:xfrm>
              <a:off x="1957" y="1713"/>
              <a:ext cx="80" cy="36"/>
            </a:xfrm>
            <a:custGeom>
              <a:avLst/>
              <a:gdLst>
                <a:gd name="T0" fmla="*/ 95 w 160"/>
                <a:gd name="T1" fmla="*/ 0 h 73"/>
                <a:gd name="T2" fmla="*/ 0 w 160"/>
                <a:gd name="T3" fmla="*/ 67 h 73"/>
                <a:gd name="T4" fmla="*/ 70 w 160"/>
                <a:gd name="T5" fmla="*/ 73 h 73"/>
                <a:gd name="T6" fmla="*/ 160 w 160"/>
                <a:gd name="T7" fmla="*/ 2 h 73"/>
                <a:gd name="T8" fmla="*/ 95 w 160"/>
                <a:gd name="T9" fmla="*/ 0 h 73"/>
                <a:gd name="T10" fmla="*/ 95 w 160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73">
                  <a:moveTo>
                    <a:pt x="95" y="0"/>
                  </a:moveTo>
                  <a:lnTo>
                    <a:pt x="0" y="67"/>
                  </a:lnTo>
                  <a:lnTo>
                    <a:pt x="70" y="73"/>
                  </a:lnTo>
                  <a:lnTo>
                    <a:pt x="160" y="2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7" name="Freeform 51"/>
            <p:cNvSpPr>
              <a:spLocks/>
            </p:cNvSpPr>
            <p:nvPr/>
          </p:nvSpPr>
          <p:spPr bwMode="auto">
            <a:xfrm>
              <a:off x="2024" y="1714"/>
              <a:ext cx="80" cy="36"/>
            </a:xfrm>
            <a:custGeom>
              <a:avLst/>
              <a:gdLst>
                <a:gd name="T0" fmla="*/ 95 w 160"/>
                <a:gd name="T1" fmla="*/ 0 h 72"/>
                <a:gd name="T2" fmla="*/ 0 w 160"/>
                <a:gd name="T3" fmla="*/ 67 h 72"/>
                <a:gd name="T4" fmla="*/ 68 w 160"/>
                <a:gd name="T5" fmla="*/ 72 h 72"/>
                <a:gd name="T6" fmla="*/ 160 w 160"/>
                <a:gd name="T7" fmla="*/ 2 h 72"/>
                <a:gd name="T8" fmla="*/ 95 w 160"/>
                <a:gd name="T9" fmla="*/ 0 h 72"/>
                <a:gd name="T10" fmla="*/ 95 w 16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72">
                  <a:moveTo>
                    <a:pt x="95" y="0"/>
                  </a:moveTo>
                  <a:lnTo>
                    <a:pt x="0" y="67"/>
                  </a:lnTo>
                  <a:lnTo>
                    <a:pt x="68" y="72"/>
                  </a:lnTo>
                  <a:lnTo>
                    <a:pt x="160" y="2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8" name="Freeform 52"/>
            <p:cNvSpPr>
              <a:spLocks/>
            </p:cNvSpPr>
            <p:nvPr/>
          </p:nvSpPr>
          <p:spPr bwMode="auto">
            <a:xfrm>
              <a:off x="2092" y="1715"/>
              <a:ext cx="79" cy="36"/>
            </a:xfrm>
            <a:custGeom>
              <a:avLst/>
              <a:gdLst>
                <a:gd name="T0" fmla="*/ 93 w 158"/>
                <a:gd name="T1" fmla="*/ 0 h 72"/>
                <a:gd name="T2" fmla="*/ 0 w 158"/>
                <a:gd name="T3" fmla="*/ 69 h 72"/>
                <a:gd name="T4" fmla="*/ 68 w 158"/>
                <a:gd name="T5" fmla="*/ 72 h 72"/>
                <a:gd name="T6" fmla="*/ 158 w 158"/>
                <a:gd name="T7" fmla="*/ 2 h 72"/>
                <a:gd name="T8" fmla="*/ 93 w 158"/>
                <a:gd name="T9" fmla="*/ 0 h 72"/>
                <a:gd name="T10" fmla="*/ 93 w 15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72">
                  <a:moveTo>
                    <a:pt x="93" y="0"/>
                  </a:moveTo>
                  <a:lnTo>
                    <a:pt x="0" y="69"/>
                  </a:lnTo>
                  <a:lnTo>
                    <a:pt x="68" y="72"/>
                  </a:lnTo>
                  <a:lnTo>
                    <a:pt x="158" y="2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9" name="Freeform 53"/>
            <p:cNvSpPr>
              <a:spLocks/>
            </p:cNvSpPr>
            <p:nvPr/>
          </p:nvSpPr>
          <p:spPr bwMode="auto">
            <a:xfrm>
              <a:off x="2158" y="1716"/>
              <a:ext cx="80" cy="37"/>
            </a:xfrm>
            <a:custGeom>
              <a:avLst/>
              <a:gdLst>
                <a:gd name="T0" fmla="*/ 95 w 160"/>
                <a:gd name="T1" fmla="*/ 0 h 74"/>
                <a:gd name="T2" fmla="*/ 0 w 160"/>
                <a:gd name="T3" fmla="*/ 68 h 74"/>
                <a:gd name="T4" fmla="*/ 70 w 160"/>
                <a:gd name="T5" fmla="*/ 74 h 74"/>
                <a:gd name="T6" fmla="*/ 160 w 160"/>
                <a:gd name="T7" fmla="*/ 4 h 74"/>
                <a:gd name="T8" fmla="*/ 95 w 160"/>
                <a:gd name="T9" fmla="*/ 0 h 74"/>
                <a:gd name="T10" fmla="*/ 95 w 16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74">
                  <a:moveTo>
                    <a:pt x="95" y="0"/>
                  </a:moveTo>
                  <a:lnTo>
                    <a:pt x="0" y="68"/>
                  </a:lnTo>
                  <a:lnTo>
                    <a:pt x="70" y="74"/>
                  </a:lnTo>
                  <a:lnTo>
                    <a:pt x="160" y="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Freeform 54"/>
            <p:cNvSpPr>
              <a:spLocks/>
            </p:cNvSpPr>
            <p:nvPr/>
          </p:nvSpPr>
          <p:spPr bwMode="auto">
            <a:xfrm>
              <a:off x="2373" y="1691"/>
              <a:ext cx="975" cy="51"/>
            </a:xfrm>
            <a:custGeom>
              <a:avLst/>
              <a:gdLst>
                <a:gd name="T0" fmla="*/ 36 w 1948"/>
                <a:gd name="T1" fmla="*/ 0 h 100"/>
                <a:gd name="T2" fmla="*/ 1948 w 1948"/>
                <a:gd name="T3" fmla="*/ 45 h 100"/>
                <a:gd name="T4" fmla="*/ 1941 w 1948"/>
                <a:gd name="T5" fmla="*/ 72 h 100"/>
                <a:gd name="T6" fmla="*/ 89 w 1948"/>
                <a:gd name="T7" fmla="*/ 32 h 100"/>
                <a:gd name="T8" fmla="*/ 0 w 1948"/>
                <a:gd name="T9" fmla="*/ 100 h 100"/>
                <a:gd name="T10" fmla="*/ 36 w 1948"/>
                <a:gd name="T11" fmla="*/ 0 h 100"/>
                <a:gd name="T12" fmla="*/ 36 w 194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00">
                  <a:moveTo>
                    <a:pt x="36" y="0"/>
                  </a:moveTo>
                  <a:lnTo>
                    <a:pt x="1948" y="45"/>
                  </a:lnTo>
                  <a:lnTo>
                    <a:pt x="1941" y="72"/>
                  </a:lnTo>
                  <a:lnTo>
                    <a:pt x="89" y="32"/>
                  </a:lnTo>
                  <a:lnTo>
                    <a:pt x="0" y="10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1" name="Freeform 55"/>
            <p:cNvSpPr>
              <a:spLocks/>
            </p:cNvSpPr>
            <p:nvPr/>
          </p:nvSpPr>
          <p:spPr bwMode="auto">
            <a:xfrm>
              <a:off x="1618" y="1770"/>
              <a:ext cx="143" cy="48"/>
            </a:xfrm>
            <a:custGeom>
              <a:avLst/>
              <a:gdLst>
                <a:gd name="T0" fmla="*/ 287 w 287"/>
                <a:gd name="T1" fmla="*/ 0 h 95"/>
                <a:gd name="T2" fmla="*/ 72 w 287"/>
                <a:gd name="T3" fmla="*/ 63 h 95"/>
                <a:gd name="T4" fmla="*/ 0 w 287"/>
                <a:gd name="T5" fmla="*/ 95 h 95"/>
                <a:gd name="T6" fmla="*/ 120 w 287"/>
                <a:gd name="T7" fmla="*/ 71 h 95"/>
                <a:gd name="T8" fmla="*/ 282 w 287"/>
                <a:gd name="T9" fmla="*/ 38 h 95"/>
                <a:gd name="T10" fmla="*/ 287 w 287"/>
                <a:gd name="T11" fmla="*/ 0 h 95"/>
                <a:gd name="T12" fmla="*/ 287 w 287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95">
                  <a:moveTo>
                    <a:pt x="287" y="0"/>
                  </a:moveTo>
                  <a:lnTo>
                    <a:pt x="72" y="63"/>
                  </a:lnTo>
                  <a:lnTo>
                    <a:pt x="0" y="95"/>
                  </a:lnTo>
                  <a:lnTo>
                    <a:pt x="120" y="71"/>
                  </a:lnTo>
                  <a:lnTo>
                    <a:pt x="282" y="38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2" name="Freeform 56"/>
            <p:cNvSpPr>
              <a:spLocks/>
            </p:cNvSpPr>
            <p:nvPr/>
          </p:nvSpPr>
          <p:spPr bwMode="auto">
            <a:xfrm>
              <a:off x="3977" y="1811"/>
              <a:ext cx="227" cy="80"/>
            </a:xfrm>
            <a:custGeom>
              <a:avLst/>
              <a:gdLst>
                <a:gd name="T0" fmla="*/ 0 w 454"/>
                <a:gd name="T1" fmla="*/ 0 h 160"/>
                <a:gd name="T2" fmla="*/ 116 w 454"/>
                <a:gd name="T3" fmla="*/ 8 h 160"/>
                <a:gd name="T4" fmla="*/ 240 w 454"/>
                <a:gd name="T5" fmla="*/ 25 h 160"/>
                <a:gd name="T6" fmla="*/ 342 w 454"/>
                <a:gd name="T7" fmla="*/ 52 h 160"/>
                <a:gd name="T8" fmla="*/ 424 w 454"/>
                <a:gd name="T9" fmla="*/ 95 h 160"/>
                <a:gd name="T10" fmla="*/ 454 w 454"/>
                <a:gd name="T11" fmla="*/ 128 h 160"/>
                <a:gd name="T12" fmla="*/ 445 w 454"/>
                <a:gd name="T13" fmla="*/ 160 h 160"/>
                <a:gd name="T14" fmla="*/ 394 w 454"/>
                <a:gd name="T15" fmla="*/ 105 h 160"/>
                <a:gd name="T16" fmla="*/ 336 w 454"/>
                <a:gd name="T17" fmla="*/ 74 h 160"/>
                <a:gd name="T18" fmla="*/ 234 w 454"/>
                <a:gd name="T19" fmla="*/ 46 h 160"/>
                <a:gd name="T20" fmla="*/ 118 w 454"/>
                <a:gd name="T21" fmla="*/ 25 h 160"/>
                <a:gd name="T22" fmla="*/ 11 w 454"/>
                <a:gd name="T23" fmla="*/ 29 h 160"/>
                <a:gd name="T24" fmla="*/ 0 w 454"/>
                <a:gd name="T25" fmla="*/ 0 h 160"/>
                <a:gd name="T26" fmla="*/ 0 w 454"/>
                <a:gd name="T2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160">
                  <a:moveTo>
                    <a:pt x="0" y="0"/>
                  </a:moveTo>
                  <a:lnTo>
                    <a:pt x="116" y="8"/>
                  </a:lnTo>
                  <a:lnTo>
                    <a:pt x="240" y="25"/>
                  </a:lnTo>
                  <a:lnTo>
                    <a:pt x="342" y="52"/>
                  </a:lnTo>
                  <a:lnTo>
                    <a:pt x="424" y="95"/>
                  </a:lnTo>
                  <a:lnTo>
                    <a:pt x="454" y="128"/>
                  </a:lnTo>
                  <a:lnTo>
                    <a:pt x="445" y="160"/>
                  </a:lnTo>
                  <a:lnTo>
                    <a:pt x="394" y="105"/>
                  </a:lnTo>
                  <a:lnTo>
                    <a:pt x="336" y="74"/>
                  </a:lnTo>
                  <a:lnTo>
                    <a:pt x="234" y="46"/>
                  </a:lnTo>
                  <a:lnTo>
                    <a:pt x="118" y="25"/>
                  </a:lnTo>
                  <a:lnTo>
                    <a:pt x="11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3" name="Freeform 57"/>
            <p:cNvSpPr>
              <a:spLocks/>
            </p:cNvSpPr>
            <p:nvPr/>
          </p:nvSpPr>
          <p:spPr bwMode="auto">
            <a:xfrm>
              <a:off x="2136" y="2167"/>
              <a:ext cx="607" cy="33"/>
            </a:xfrm>
            <a:custGeom>
              <a:avLst/>
              <a:gdLst>
                <a:gd name="T0" fmla="*/ 0 w 1215"/>
                <a:gd name="T1" fmla="*/ 67 h 67"/>
                <a:gd name="T2" fmla="*/ 38 w 1215"/>
                <a:gd name="T3" fmla="*/ 25 h 67"/>
                <a:gd name="T4" fmla="*/ 93 w 1215"/>
                <a:gd name="T5" fmla="*/ 0 h 67"/>
                <a:gd name="T6" fmla="*/ 154 w 1215"/>
                <a:gd name="T7" fmla="*/ 0 h 67"/>
                <a:gd name="T8" fmla="*/ 1215 w 1215"/>
                <a:gd name="T9" fmla="*/ 46 h 67"/>
                <a:gd name="T10" fmla="*/ 1215 w 1215"/>
                <a:gd name="T11" fmla="*/ 65 h 67"/>
                <a:gd name="T12" fmla="*/ 95 w 1215"/>
                <a:gd name="T13" fmla="*/ 15 h 67"/>
                <a:gd name="T14" fmla="*/ 46 w 1215"/>
                <a:gd name="T15" fmla="*/ 40 h 67"/>
                <a:gd name="T16" fmla="*/ 0 w 1215"/>
                <a:gd name="T17" fmla="*/ 67 h 67"/>
                <a:gd name="T18" fmla="*/ 0 w 1215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5" h="67">
                  <a:moveTo>
                    <a:pt x="0" y="67"/>
                  </a:moveTo>
                  <a:lnTo>
                    <a:pt x="38" y="25"/>
                  </a:lnTo>
                  <a:lnTo>
                    <a:pt x="93" y="0"/>
                  </a:lnTo>
                  <a:lnTo>
                    <a:pt x="154" y="0"/>
                  </a:lnTo>
                  <a:lnTo>
                    <a:pt x="1215" y="46"/>
                  </a:lnTo>
                  <a:lnTo>
                    <a:pt x="1215" y="65"/>
                  </a:lnTo>
                  <a:lnTo>
                    <a:pt x="95" y="15"/>
                  </a:lnTo>
                  <a:lnTo>
                    <a:pt x="46" y="4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4" name="Freeform 58"/>
            <p:cNvSpPr>
              <a:spLocks/>
            </p:cNvSpPr>
            <p:nvPr/>
          </p:nvSpPr>
          <p:spPr bwMode="auto">
            <a:xfrm>
              <a:off x="2736" y="2188"/>
              <a:ext cx="10" cy="119"/>
            </a:xfrm>
            <a:custGeom>
              <a:avLst/>
              <a:gdLst>
                <a:gd name="T0" fmla="*/ 0 w 19"/>
                <a:gd name="T1" fmla="*/ 10 h 240"/>
                <a:gd name="T2" fmla="*/ 0 w 19"/>
                <a:gd name="T3" fmla="*/ 213 h 240"/>
                <a:gd name="T4" fmla="*/ 19 w 19"/>
                <a:gd name="T5" fmla="*/ 240 h 240"/>
                <a:gd name="T6" fmla="*/ 19 w 19"/>
                <a:gd name="T7" fmla="*/ 0 h 240"/>
                <a:gd name="T8" fmla="*/ 0 w 19"/>
                <a:gd name="T9" fmla="*/ 10 h 240"/>
                <a:gd name="T10" fmla="*/ 0 w 19"/>
                <a:gd name="T11" fmla="*/ 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40">
                  <a:moveTo>
                    <a:pt x="0" y="10"/>
                  </a:moveTo>
                  <a:lnTo>
                    <a:pt x="0" y="213"/>
                  </a:lnTo>
                  <a:lnTo>
                    <a:pt x="19" y="240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Freeform 59"/>
            <p:cNvSpPr>
              <a:spLocks/>
            </p:cNvSpPr>
            <p:nvPr/>
          </p:nvSpPr>
          <p:spPr bwMode="auto">
            <a:xfrm>
              <a:off x="2777" y="2190"/>
              <a:ext cx="657" cy="98"/>
            </a:xfrm>
            <a:custGeom>
              <a:avLst/>
              <a:gdLst>
                <a:gd name="T0" fmla="*/ 0 w 1313"/>
                <a:gd name="T1" fmla="*/ 0 h 196"/>
                <a:gd name="T2" fmla="*/ 1112 w 1313"/>
                <a:gd name="T3" fmla="*/ 28 h 196"/>
                <a:gd name="T4" fmla="*/ 1178 w 1313"/>
                <a:gd name="T5" fmla="*/ 40 h 196"/>
                <a:gd name="T6" fmla="*/ 1247 w 1313"/>
                <a:gd name="T7" fmla="*/ 76 h 196"/>
                <a:gd name="T8" fmla="*/ 1287 w 1313"/>
                <a:gd name="T9" fmla="*/ 125 h 196"/>
                <a:gd name="T10" fmla="*/ 1313 w 1313"/>
                <a:gd name="T11" fmla="*/ 196 h 196"/>
                <a:gd name="T12" fmla="*/ 1266 w 1313"/>
                <a:gd name="T13" fmla="*/ 131 h 196"/>
                <a:gd name="T14" fmla="*/ 1220 w 1313"/>
                <a:gd name="T15" fmla="*/ 87 h 196"/>
                <a:gd name="T16" fmla="*/ 1161 w 1313"/>
                <a:gd name="T17" fmla="*/ 63 h 196"/>
                <a:gd name="T18" fmla="*/ 1093 w 1313"/>
                <a:gd name="T19" fmla="*/ 45 h 196"/>
                <a:gd name="T20" fmla="*/ 2 w 1313"/>
                <a:gd name="T21" fmla="*/ 21 h 196"/>
                <a:gd name="T22" fmla="*/ 0 w 1313"/>
                <a:gd name="T23" fmla="*/ 0 h 196"/>
                <a:gd name="T24" fmla="*/ 0 w 1313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3" h="196">
                  <a:moveTo>
                    <a:pt x="0" y="0"/>
                  </a:moveTo>
                  <a:lnTo>
                    <a:pt x="1112" y="28"/>
                  </a:lnTo>
                  <a:lnTo>
                    <a:pt x="1178" y="40"/>
                  </a:lnTo>
                  <a:lnTo>
                    <a:pt x="1247" y="76"/>
                  </a:lnTo>
                  <a:lnTo>
                    <a:pt x="1287" y="125"/>
                  </a:lnTo>
                  <a:lnTo>
                    <a:pt x="1313" y="196"/>
                  </a:lnTo>
                  <a:lnTo>
                    <a:pt x="1266" y="131"/>
                  </a:lnTo>
                  <a:lnTo>
                    <a:pt x="1220" y="87"/>
                  </a:lnTo>
                  <a:lnTo>
                    <a:pt x="1161" y="63"/>
                  </a:lnTo>
                  <a:lnTo>
                    <a:pt x="1093" y="45"/>
                  </a:lnTo>
                  <a:lnTo>
                    <a:pt x="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6" name="Freeform 60"/>
            <p:cNvSpPr>
              <a:spLocks/>
            </p:cNvSpPr>
            <p:nvPr/>
          </p:nvSpPr>
          <p:spPr bwMode="auto">
            <a:xfrm>
              <a:off x="2551" y="2636"/>
              <a:ext cx="412" cy="58"/>
            </a:xfrm>
            <a:custGeom>
              <a:avLst/>
              <a:gdLst>
                <a:gd name="T0" fmla="*/ 0 w 823"/>
                <a:gd name="T1" fmla="*/ 0 h 115"/>
                <a:gd name="T2" fmla="*/ 823 w 823"/>
                <a:gd name="T3" fmla="*/ 38 h 115"/>
                <a:gd name="T4" fmla="*/ 772 w 823"/>
                <a:gd name="T5" fmla="*/ 87 h 115"/>
                <a:gd name="T6" fmla="*/ 766 w 823"/>
                <a:gd name="T7" fmla="*/ 115 h 115"/>
                <a:gd name="T8" fmla="*/ 32 w 823"/>
                <a:gd name="T9" fmla="*/ 83 h 115"/>
                <a:gd name="T10" fmla="*/ 23 w 823"/>
                <a:gd name="T11" fmla="*/ 36 h 115"/>
                <a:gd name="T12" fmla="*/ 0 w 823"/>
                <a:gd name="T13" fmla="*/ 0 h 115"/>
                <a:gd name="T14" fmla="*/ 0 w 82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3" h="115">
                  <a:moveTo>
                    <a:pt x="0" y="0"/>
                  </a:moveTo>
                  <a:lnTo>
                    <a:pt x="823" y="38"/>
                  </a:lnTo>
                  <a:lnTo>
                    <a:pt x="772" y="87"/>
                  </a:lnTo>
                  <a:lnTo>
                    <a:pt x="766" y="115"/>
                  </a:lnTo>
                  <a:lnTo>
                    <a:pt x="32" y="83"/>
                  </a:lnTo>
                  <a:lnTo>
                    <a:pt x="23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7" name="Freeform 61"/>
            <p:cNvSpPr>
              <a:spLocks/>
            </p:cNvSpPr>
            <p:nvPr/>
          </p:nvSpPr>
          <p:spPr bwMode="auto">
            <a:xfrm>
              <a:off x="1818" y="2635"/>
              <a:ext cx="80" cy="49"/>
            </a:xfrm>
            <a:custGeom>
              <a:avLst/>
              <a:gdLst>
                <a:gd name="T0" fmla="*/ 4 w 160"/>
                <a:gd name="T1" fmla="*/ 0 h 97"/>
                <a:gd name="T2" fmla="*/ 92 w 160"/>
                <a:gd name="T3" fmla="*/ 3 h 97"/>
                <a:gd name="T4" fmla="*/ 156 w 160"/>
                <a:gd name="T5" fmla="*/ 3 h 97"/>
                <a:gd name="T6" fmla="*/ 160 w 160"/>
                <a:gd name="T7" fmla="*/ 59 h 97"/>
                <a:gd name="T8" fmla="*/ 145 w 160"/>
                <a:gd name="T9" fmla="*/ 85 h 97"/>
                <a:gd name="T10" fmla="*/ 82 w 160"/>
                <a:gd name="T11" fmla="*/ 97 h 97"/>
                <a:gd name="T12" fmla="*/ 25 w 160"/>
                <a:gd name="T13" fmla="*/ 91 h 97"/>
                <a:gd name="T14" fmla="*/ 0 w 160"/>
                <a:gd name="T15" fmla="*/ 59 h 97"/>
                <a:gd name="T16" fmla="*/ 4 w 160"/>
                <a:gd name="T17" fmla="*/ 0 h 97"/>
                <a:gd name="T18" fmla="*/ 4 w 160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97">
                  <a:moveTo>
                    <a:pt x="4" y="0"/>
                  </a:moveTo>
                  <a:lnTo>
                    <a:pt x="92" y="3"/>
                  </a:lnTo>
                  <a:lnTo>
                    <a:pt x="156" y="3"/>
                  </a:lnTo>
                  <a:lnTo>
                    <a:pt x="160" y="59"/>
                  </a:lnTo>
                  <a:lnTo>
                    <a:pt x="145" y="85"/>
                  </a:lnTo>
                  <a:lnTo>
                    <a:pt x="82" y="97"/>
                  </a:lnTo>
                  <a:lnTo>
                    <a:pt x="25" y="91"/>
                  </a:lnTo>
                  <a:lnTo>
                    <a:pt x="0" y="5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8" name="Freeform 62"/>
            <p:cNvSpPr>
              <a:spLocks/>
            </p:cNvSpPr>
            <p:nvPr/>
          </p:nvSpPr>
          <p:spPr bwMode="auto">
            <a:xfrm>
              <a:off x="3807" y="2752"/>
              <a:ext cx="86" cy="60"/>
            </a:xfrm>
            <a:custGeom>
              <a:avLst/>
              <a:gdLst>
                <a:gd name="T0" fmla="*/ 5 w 173"/>
                <a:gd name="T1" fmla="*/ 0 h 120"/>
                <a:gd name="T2" fmla="*/ 76 w 173"/>
                <a:gd name="T3" fmla="*/ 16 h 120"/>
                <a:gd name="T4" fmla="*/ 171 w 173"/>
                <a:gd name="T5" fmla="*/ 18 h 120"/>
                <a:gd name="T6" fmla="*/ 173 w 173"/>
                <a:gd name="T7" fmla="*/ 56 h 120"/>
                <a:gd name="T8" fmla="*/ 163 w 173"/>
                <a:gd name="T9" fmla="*/ 92 h 120"/>
                <a:gd name="T10" fmla="*/ 140 w 173"/>
                <a:gd name="T11" fmla="*/ 118 h 120"/>
                <a:gd name="T12" fmla="*/ 100 w 173"/>
                <a:gd name="T13" fmla="*/ 120 h 120"/>
                <a:gd name="T14" fmla="*/ 51 w 173"/>
                <a:gd name="T15" fmla="*/ 107 h 120"/>
                <a:gd name="T16" fmla="*/ 19 w 173"/>
                <a:gd name="T17" fmla="*/ 78 h 120"/>
                <a:gd name="T18" fmla="*/ 0 w 173"/>
                <a:gd name="T19" fmla="*/ 40 h 120"/>
                <a:gd name="T20" fmla="*/ 5 w 173"/>
                <a:gd name="T21" fmla="*/ 0 h 120"/>
                <a:gd name="T22" fmla="*/ 5 w 173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20">
                  <a:moveTo>
                    <a:pt x="5" y="0"/>
                  </a:moveTo>
                  <a:lnTo>
                    <a:pt x="76" y="16"/>
                  </a:lnTo>
                  <a:lnTo>
                    <a:pt x="171" y="18"/>
                  </a:lnTo>
                  <a:lnTo>
                    <a:pt x="173" y="56"/>
                  </a:lnTo>
                  <a:lnTo>
                    <a:pt x="163" y="92"/>
                  </a:lnTo>
                  <a:lnTo>
                    <a:pt x="140" y="118"/>
                  </a:lnTo>
                  <a:lnTo>
                    <a:pt x="100" y="120"/>
                  </a:lnTo>
                  <a:lnTo>
                    <a:pt x="51" y="107"/>
                  </a:lnTo>
                  <a:lnTo>
                    <a:pt x="19" y="78"/>
                  </a:lnTo>
                  <a:lnTo>
                    <a:pt x="0" y="4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9" name="Freeform 63"/>
            <p:cNvSpPr>
              <a:spLocks/>
            </p:cNvSpPr>
            <p:nvPr/>
          </p:nvSpPr>
          <p:spPr bwMode="auto">
            <a:xfrm>
              <a:off x="1782" y="2450"/>
              <a:ext cx="317" cy="121"/>
            </a:xfrm>
            <a:custGeom>
              <a:avLst/>
              <a:gdLst>
                <a:gd name="T0" fmla="*/ 0 w 633"/>
                <a:gd name="T1" fmla="*/ 173 h 241"/>
                <a:gd name="T2" fmla="*/ 610 w 633"/>
                <a:gd name="T3" fmla="*/ 218 h 241"/>
                <a:gd name="T4" fmla="*/ 610 w 633"/>
                <a:gd name="T5" fmla="*/ 0 h 241"/>
                <a:gd name="T6" fmla="*/ 633 w 633"/>
                <a:gd name="T7" fmla="*/ 101 h 241"/>
                <a:gd name="T8" fmla="*/ 631 w 633"/>
                <a:gd name="T9" fmla="*/ 241 h 241"/>
                <a:gd name="T10" fmla="*/ 240 w 633"/>
                <a:gd name="T11" fmla="*/ 213 h 241"/>
                <a:gd name="T12" fmla="*/ 0 w 633"/>
                <a:gd name="T13" fmla="*/ 173 h 241"/>
                <a:gd name="T14" fmla="*/ 0 w 633"/>
                <a:gd name="T15" fmla="*/ 17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241">
                  <a:moveTo>
                    <a:pt x="0" y="173"/>
                  </a:moveTo>
                  <a:lnTo>
                    <a:pt x="610" y="218"/>
                  </a:lnTo>
                  <a:lnTo>
                    <a:pt x="610" y="0"/>
                  </a:lnTo>
                  <a:lnTo>
                    <a:pt x="633" y="101"/>
                  </a:lnTo>
                  <a:lnTo>
                    <a:pt x="631" y="241"/>
                  </a:lnTo>
                  <a:lnTo>
                    <a:pt x="240" y="213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Freeform 64"/>
            <p:cNvSpPr>
              <a:spLocks/>
            </p:cNvSpPr>
            <p:nvPr/>
          </p:nvSpPr>
          <p:spPr bwMode="auto">
            <a:xfrm>
              <a:off x="2158" y="2290"/>
              <a:ext cx="1255" cy="207"/>
            </a:xfrm>
            <a:custGeom>
              <a:avLst/>
              <a:gdLst>
                <a:gd name="T0" fmla="*/ 0 w 2512"/>
                <a:gd name="T1" fmla="*/ 134 h 415"/>
                <a:gd name="T2" fmla="*/ 6 w 2512"/>
                <a:gd name="T3" fmla="*/ 63 h 415"/>
                <a:gd name="T4" fmla="*/ 55 w 2512"/>
                <a:gd name="T5" fmla="*/ 18 h 415"/>
                <a:gd name="T6" fmla="*/ 118 w 2512"/>
                <a:gd name="T7" fmla="*/ 0 h 415"/>
                <a:gd name="T8" fmla="*/ 1167 w 2512"/>
                <a:gd name="T9" fmla="*/ 46 h 415"/>
                <a:gd name="T10" fmla="*/ 2394 w 2512"/>
                <a:gd name="T11" fmla="*/ 92 h 415"/>
                <a:gd name="T12" fmla="*/ 2474 w 2512"/>
                <a:gd name="T13" fmla="*/ 126 h 415"/>
                <a:gd name="T14" fmla="*/ 2512 w 2512"/>
                <a:gd name="T15" fmla="*/ 196 h 415"/>
                <a:gd name="T16" fmla="*/ 2506 w 2512"/>
                <a:gd name="T17" fmla="*/ 291 h 415"/>
                <a:gd name="T18" fmla="*/ 2428 w 2512"/>
                <a:gd name="T19" fmla="*/ 358 h 415"/>
                <a:gd name="T20" fmla="*/ 2262 w 2512"/>
                <a:gd name="T21" fmla="*/ 375 h 415"/>
                <a:gd name="T22" fmla="*/ 1209 w 2512"/>
                <a:gd name="T23" fmla="*/ 415 h 415"/>
                <a:gd name="T24" fmla="*/ 588 w 2512"/>
                <a:gd name="T25" fmla="*/ 346 h 415"/>
                <a:gd name="T26" fmla="*/ 203 w 2512"/>
                <a:gd name="T27" fmla="*/ 276 h 415"/>
                <a:gd name="T28" fmla="*/ 72 w 2512"/>
                <a:gd name="T29" fmla="*/ 225 h 415"/>
                <a:gd name="T30" fmla="*/ 17 w 2512"/>
                <a:gd name="T31" fmla="*/ 175 h 415"/>
                <a:gd name="T32" fmla="*/ 0 w 2512"/>
                <a:gd name="T33" fmla="*/ 134 h 415"/>
                <a:gd name="T34" fmla="*/ 0 w 2512"/>
                <a:gd name="T35" fmla="*/ 13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2" h="415">
                  <a:moveTo>
                    <a:pt x="0" y="134"/>
                  </a:moveTo>
                  <a:lnTo>
                    <a:pt x="6" y="63"/>
                  </a:lnTo>
                  <a:lnTo>
                    <a:pt x="55" y="18"/>
                  </a:lnTo>
                  <a:lnTo>
                    <a:pt x="118" y="0"/>
                  </a:lnTo>
                  <a:lnTo>
                    <a:pt x="1167" y="46"/>
                  </a:lnTo>
                  <a:lnTo>
                    <a:pt x="2394" y="92"/>
                  </a:lnTo>
                  <a:lnTo>
                    <a:pt x="2474" y="126"/>
                  </a:lnTo>
                  <a:lnTo>
                    <a:pt x="2512" y="196"/>
                  </a:lnTo>
                  <a:lnTo>
                    <a:pt x="2506" y="291"/>
                  </a:lnTo>
                  <a:lnTo>
                    <a:pt x="2428" y="358"/>
                  </a:lnTo>
                  <a:lnTo>
                    <a:pt x="2262" y="375"/>
                  </a:lnTo>
                  <a:lnTo>
                    <a:pt x="1209" y="415"/>
                  </a:lnTo>
                  <a:lnTo>
                    <a:pt x="588" y="346"/>
                  </a:lnTo>
                  <a:lnTo>
                    <a:pt x="203" y="276"/>
                  </a:lnTo>
                  <a:lnTo>
                    <a:pt x="72" y="225"/>
                  </a:lnTo>
                  <a:lnTo>
                    <a:pt x="17" y="175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1" name="Freeform 65"/>
            <p:cNvSpPr>
              <a:spLocks/>
            </p:cNvSpPr>
            <p:nvPr/>
          </p:nvSpPr>
          <p:spPr bwMode="auto">
            <a:xfrm>
              <a:off x="2119" y="2332"/>
              <a:ext cx="1317" cy="318"/>
            </a:xfrm>
            <a:custGeom>
              <a:avLst/>
              <a:gdLst>
                <a:gd name="T0" fmla="*/ 0 w 2635"/>
                <a:gd name="T1" fmla="*/ 0 h 635"/>
                <a:gd name="T2" fmla="*/ 63 w 2635"/>
                <a:gd name="T3" fmla="*/ 154 h 635"/>
                <a:gd name="T4" fmla="*/ 165 w 2635"/>
                <a:gd name="T5" fmla="*/ 217 h 635"/>
                <a:gd name="T6" fmla="*/ 340 w 2635"/>
                <a:gd name="T7" fmla="*/ 249 h 635"/>
                <a:gd name="T8" fmla="*/ 751 w 2635"/>
                <a:gd name="T9" fmla="*/ 323 h 635"/>
                <a:gd name="T10" fmla="*/ 1276 w 2635"/>
                <a:gd name="T11" fmla="*/ 378 h 635"/>
                <a:gd name="T12" fmla="*/ 1654 w 2635"/>
                <a:gd name="T13" fmla="*/ 378 h 635"/>
                <a:gd name="T14" fmla="*/ 2048 w 2635"/>
                <a:gd name="T15" fmla="*/ 373 h 635"/>
                <a:gd name="T16" fmla="*/ 2293 w 2635"/>
                <a:gd name="T17" fmla="*/ 354 h 635"/>
                <a:gd name="T18" fmla="*/ 2460 w 2635"/>
                <a:gd name="T19" fmla="*/ 333 h 635"/>
                <a:gd name="T20" fmla="*/ 2569 w 2635"/>
                <a:gd name="T21" fmla="*/ 291 h 635"/>
                <a:gd name="T22" fmla="*/ 2635 w 2635"/>
                <a:gd name="T23" fmla="*/ 236 h 635"/>
                <a:gd name="T24" fmla="*/ 2635 w 2635"/>
                <a:gd name="T25" fmla="*/ 635 h 635"/>
                <a:gd name="T26" fmla="*/ 4 w 2635"/>
                <a:gd name="T27" fmla="*/ 494 h 635"/>
                <a:gd name="T28" fmla="*/ 0 w 2635"/>
                <a:gd name="T29" fmla="*/ 0 h 635"/>
                <a:gd name="T30" fmla="*/ 0 w 2635"/>
                <a:gd name="T31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35" h="635">
                  <a:moveTo>
                    <a:pt x="0" y="0"/>
                  </a:moveTo>
                  <a:lnTo>
                    <a:pt x="63" y="154"/>
                  </a:lnTo>
                  <a:lnTo>
                    <a:pt x="165" y="217"/>
                  </a:lnTo>
                  <a:lnTo>
                    <a:pt x="340" y="249"/>
                  </a:lnTo>
                  <a:lnTo>
                    <a:pt x="751" y="323"/>
                  </a:lnTo>
                  <a:lnTo>
                    <a:pt x="1276" y="378"/>
                  </a:lnTo>
                  <a:lnTo>
                    <a:pt x="1654" y="378"/>
                  </a:lnTo>
                  <a:lnTo>
                    <a:pt x="2048" y="373"/>
                  </a:lnTo>
                  <a:lnTo>
                    <a:pt x="2293" y="354"/>
                  </a:lnTo>
                  <a:lnTo>
                    <a:pt x="2460" y="333"/>
                  </a:lnTo>
                  <a:lnTo>
                    <a:pt x="2569" y="291"/>
                  </a:lnTo>
                  <a:lnTo>
                    <a:pt x="2635" y="236"/>
                  </a:lnTo>
                  <a:lnTo>
                    <a:pt x="2635" y="635"/>
                  </a:lnTo>
                  <a:lnTo>
                    <a:pt x="4" y="4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2" name="Freeform 66"/>
            <p:cNvSpPr>
              <a:spLocks/>
            </p:cNvSpPr>
            <p:nvPr/>
          </p:nvSpPr>
          <p:spPr bwMode="auto">
            <a:xfrm>
              <a:off x="2116" y="2567"/>
              <a:ext cx="1341" cy="84"/>
            </a:xfrm>
            <a:custGeom>
              <a:avLst/>
              <a:gdLst>
                <a:gd name="T0" fmla="*/ 0 w 2683"/>
                <a:gd name="T1" fmla="*/ 0 h 169"/>
                <a:gd name="T2" fmla="*/ 1272 w 2683"/>
                <a:gd name="T3" fmla="*/ 74 h 169"/>
                <a:gd name="T4" fmla="*/ 2191 w 2683"/>
                <a:gd name="T5" fmla="*/ 112 h 169"/>
                <a:gd name="T6" fmla="*/ 2679 w 2683"/>
                <a:gd name="T7" fmla="*/ 123 h 169"/>
                <a:gd name="T8" fmla="*/ 2683 w 2683"/>
                <a:gd name="T9" fmla="*/ 169 h 169"/>
                <a:gd name="T10" fmla="*/ 2246 w 2683"/>
                <a:gd name="T11" fmla="*/ 158 h 169"/>
                <a:gd name="T12" fmla="*/ 1651 w 2683"/>
                <a:gd name="T13" fmla="*/ 144 h 169"/>
                <a:gd name="T14" fmla="*/ 917 w 2683"/>
                <a:gd name="T15" fmla="*/ 106 h 169"/>
                <a:gd name="T16" fmla="*/ 6 w 2683"/>
                <a:gd name="T17" fmla="*/ 36 h 169"/>
                <a:gd name="T18" fmla="*/ 0 w 2683"/>
                <a:gd name="T19" fmla="*/ 0 h 169"/>
                <a:gd name="T20" fmla="*/ 0 w 2683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3" h="169">
                  <a:moveTo>
                    <a:pt x="0" y="0"/>
                  </a:moveTo>
                  <a:lnTo>
                    <a:pt x="1272" y="74"/>
                  </a:lnTo>
                  <a:lnTo>
                    <a:pt x="2191" y="112"/>
                  </a:lnTo>
                  <a:lnTo>
                    <a:pt x="2679" y="123"/>
                  </a:lnTo>
                  <a:lnTo>
                    <a:pt x="2683" y="169"/>
                  </a:lnTo>
                  <a:lnTo>
                    <a:pt x="2246" y="158"/>
                  </a:lnTo>
                  <a:lnTo>
                    <a:pt x="1651" y="144"/>
                  </a:lnTo>
                  <a:lnTo>
                    <a:pt x="917" y="106"/>
                  </a:lnTo>
                  <a:lnTo>
                    <a:pt x="6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3" name="Freeform 67"/>
            <p:cNvSpPr>
              <a:spLocks/>
            </p:cNvSpPr>
            <p:nvPr/>
          </p:nvSpPr>
          <p:spPr bwMode="auto">
            <a:xfrm>
              <a:off x="2114" y="2146"/>
              <a:ext cx="1353" cy="505"/>
            </a:xfrm>
            <a:custGeom>
              <a:avLst/>
              <a:gdLst>
                <a:gd name="T0" fmla="*/ 0 w 2705"/>
                <a:gd name="T1" fmla="*/ 128 h 1012"/>
                <a:gd name="T2" fmla="*/ 26 w 2705"/>
                <a:gd name="T3" fmla="*/ 65 h 1012"/>
                <a:gd name="T4" fmla="*/ 83 w 2705"/>
                <a:gd name="T5" fmla="*/ 25 h 1012"/>
                <a:gd name="T6" fmla="*/ 154 w 2705"/>
                <a:gd name="T7" fmla="*/ 0 h 1012"/>
                <a:gd name="T8" fmla="*/ 1302 w 2705"/>
                <a:gd name="T9" fmla="*/ 50 h 1012"/>
                <a:gd name="T10" fmla="*/ 2137 w 2705"/>
                <a:gd name="T11" fmla="*/ 82 h 1012"/>
                <a:gd name="T12" fmla="*/ 2452 w 2705"/>
                <a:gd name="T13" fmla="*/ 86 h 1012"/>
                <a:gd name="T14" fmla="*/ 2561 w 2705"/>
                <a:gd name="T15" fmla="*/ 111 h 1012"/>
                <a:gd name="T16" fmla="*/ 2618 w 2705"/>
                <a:gd name="T17" fmla="*/ 166 h 1012"/>
                <a:gd name="T18" fmla="*/ 2673 w 2705"/>
                <a:gd name="T19" fmla="*/ 253 h 1012"/>
                <a:gd name="T20" fmla="*/ 2705 w 2705"/>
                <a:gd name="T21" fmla="*/ 1012 h 1012"/>
                <a:gd name="T22" fmla="*/ 2673 w 2705"/>
                <a:gd name="T23" fmla="*/ 1012 h 1012"/>
                <a:gd name="T24" fmla="*/ 2652 w 2705"/>
                <a:gd name="T25" fmla="*/ 286 h 1012"/>
                <a:gd name="T26" fmla="*/ 2623 w 2705"/>
                <a:gd name="T27" fmla="*/ 223 h 1012"/>
                <a:gd name="T28" fmla="*/ 2585 w 2705"/>
                <a:gd name="T29" fmla="*/ 166 h 1012"/>
                <a:gd name="T30" fmla="*/ 2507 w 2705"/>
                <a:gd name="T31" fmla="*/ 120 h 1012"/>
                <a:gd name="T32" fmla="*/ 2357 w 2705"/>
                <a:gd name="T33" fmla="*/ 107 h 1012"/>
                <a:gd name="T34" fmla="*/ 1302 w 2705"/>
                <a:gd name="T35" fmla="*/ 82 h 1012"/>
                <a:gd name="T36" fmla="*/ 1300 w 2705"/>
                <a:gd name="T37" fmla="*/ 362 h 1012"/>
                <a:gd name="T38" fmla="*/ 1271 w 2705"/>
                <a:gd name="T39" fmla="*/ 362 h 1012"/>
                <a:gd name="T40" fmla="*/ 1268 w 2705"/>
                <a:gd name="T41" fmla="*/ 82 h 1012"/>
                <a:gd name="T42" fmla="*/ 154 w 2705"/>
                <a:gd name="T43" fmla="*/ 33 h 1012"/>
                <a:gd name="T44" fmla="*/ 83 w 2705"/>
                <a:gd name="T45" fmla="*/ 54 h 1012"/>
                <a:gd name="T46" fmla="*/ 39 w 2705"/>
                <a:gd name="T47" fmla="*/ 101 h 1012"/>
                <a:gd name="T48" fmla="*/ 24 w 2705"/>
                <a:gd name="T49" fmla="*/ 166 h 1012"/>
                <a:gd name="T50" fmla="*/ 30 w 2705"/>
                <a:gd name="T51" fmla="*/ 860 h 1012"/>
                <a:gd name="T52" fmla="*/ 5 w 2705"/>
                <a:gd name="T53" fmla="*/ 867 h 1012"/>
                <a:gd name="T54" fmla="*/ 0 w 2705"/>
                <a:gd name="T55" fmla="*/ 128 h 1012"/>
                <a:gd name="T56" fmla="*/ 0 w 2705"/>
                <a:gd name="T57" fmla="*/ 128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05" h="1012">
                  <a:moveTo>
                    <a:pt x="0" y="128"/>
                  </a:moveTo>
                  <a:lnTo>
                    <a:pt x="26" y="65"/>
                  </a:lnTo>
                  <a:lnTo>
                    <a:pt x="83" y="25"/>
                  </a:lnTo>
                  <a:lnTo>
                    <a:pt x="154" y="0"/>
                  </a:lnTo>
                  <a:lnTo>
                    <a:pt x="1302" y="50"/>
                  </a:lnTo>
                  <a:lnTo>
                    <a:pt x="2137" y="82"/>
                  </a:lnTo>
                  <a:lnTo>
                    <a:pt x="2452" y="86"/>
                  </a:lnTo>
                  <a:lnTo>
                    <a:pt x="2561" y="111"/>
                  </a:lnTo>
                  <a:lnTo>
                    <a:pt x="2618" y="166"/>
                  </a:lnTo>
                  <a:lnTo>
                    <a:pt x="2673" y="253"/>
                  </a:lnTo>
                  <a:lnTo>
                    <a:pt x="2705" y="1012"/>
                  </a:lnTo>
                  <a:lnTo>
                    <a:pt x="2673" y="1012"/>
                  </a:lnTo>
                  <a:lnTo>
                    <a:pt x="2652" y="286"/>
                  </a:lnTo>
                  <a:lnTo>
                    <a:pt x="2623" y="223"/>
                  </a:lnTo>
                  <a:lnTo>
                    <a:pt x="2585" y="166"/>
                  </a:lnTo>
                  <a:lnTo>
                    <a:pt x="2507" y="120"/>
                  </a:lnTo>
                  <a:lnTo>
                    <a:pt x="2357" y="107"/>
                  </a:lnTo>
                  <a:lnTo>
                    <a:pt x="1302" y="82"/>
                  </a:lnTo>
                  <a:lnTo>
                    <a:pt x="1300" y="362"/>
                  </a:lnTo>
                  <a:lnTo>
                    <a:pt x="1271" y="362"/>
                  </a:lnTo>
                  <a:lnTo>
                    <a:pt x="1268" y="82"/>
                  </a:lnTo>
                  <a:lnTo>
                    <a:pt x="154" y="33"/>
                  </a:lnTo>
                  <a:lnTo>
                    <a:pt x="83" y="54"/>
                  </a:lnTo>
                  <a:lnTo>
                    <a:pt x="39" y="101"/>
                  </a:lnTo>
                  <a:lnTo>
                    <a:pt x="24" y="166"/>
                  </a:lnTo>
                  <a:lnTo>
                    <a:pt x="30" y="860"/>
                  </a:lnTo>
                  <a:lnTo>
                    <a:pt x="5" y="867"/>
                  </a:lnTo>
                  <a:lnTo>
                    <a:pt x="0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4" name="Freeform 68"/>
            <p:cNvSpPr>
              <a:spLocks/>
            </p:cNvSpPr>
            <p:nvPr/>
          </p:nvSpPr>
          <p:spPr bwMode="auto">
            <a:xfrm>
              <a:off x="2744" y="2485"/>
              <a:ext cx="19" cy="136"/>
            </a:xfrm>
            <a:custGeom>
              <a:avLst/>
              <a:gdLst>
                <a:gd name="T0" fmla="*/ 0 w 38"/>
                <a:gd name="T1" fmla="*/ 0 h 272"/>
                <a:gd name="T2" fmla="*/ 8 w 38"/>
                <a:gd name="T3" fmla="*/ 268 h 272"/>
                <a:gd name="T4" fmla="*/ 38 w 38"/>
                <a:gd name="T5" fmla="*/ 272 h 272"/>
                <a:gd name="T6" fmla="*/ 34 w 38"/>
                <a:gd name="T7" fmla="*/ 0 h 272"/>
                <a:gd name="T8" fmla="*/ 0 w 38"/>
                <a:gd name="T9" fmla="*/ 0 h 272"/>
                <a:gd name="T10" fmla="*/ 0 w 38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72">
                  <a:moveTo>
                    <a:pt x="0" y="0"/>
                  </a:moveTo>
                  <a:lnTo>
                    <a:pt x="8" y="268"/>
                  </a:lnTo>
                  <a:lnTo>
                    <a:pt x="38" y="272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5" name="Freeform 69"/>
            <p:cNvSpPr>
              <a:spLocks/>
            </p:cNvSpPr>
            <p:nvPr/>
          </p:nvSpPr>
          <p:spPr bwMode="auto">
            <a:xfrm>
              <a:off x="3486" y="2648"/>
              <a:ext cx="337" cy="24"/>
            </a:xfrm>
            <a:custGeom>
              <a:avLst/>
              <a:gdLst>
                <a:gd name="T0" fmla="*/ 0 w 673"/>
                <a:gd name="T1" fmla="*/ 19 h 50"/>
                <a:gd name="T2" fmla="*/ 673 w 673"/>
                <a:gd name="T3" fmla="*/ 0 h 50"/>
                <a:gd name="T4" fmla="*/ 401 w 673"/>
                <a:gd name="T5" fmla="*/ 38 h 50"/>
                <a:gd name="T6" fmla="*/ 13 w 673"/>
                <a:gd name="T7" fmla="*/ 50 h 50"/>
                <a:gd name="T8" fmla="*/ 0 w 673"/>
                <a:gd name="T9" fmla="*/ 19 h 50"/>
                <a:gd name="T10" fmla="*/ 0 w 673"/>
                <a:gd name="T11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50">
                  <a:moveTo>
                    <a:pt x="0" y="19"/>
                  </a:moveTo>
                  <a:lnTo>
                    <a:pt x="673" y="0"/>
                  </a:lnTo>
                  <a:lnTo>
                    <a:pt x="401" y="38"/>
                  </a:lnTo>
                  <a:lnTo>
                    <a:pt x="13" y="5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6" name="Freeform 70"/>
            <p:cNvSpPr>
              <a:spLocks/>
            </p:cNvSpPr>
            <p:nvPr/>
          </p:nvSpPr>
          <p:spPr bwMode="auto">
            <a:xfrm>
              <a:off x="2870" y="1797"/>
              <a:ext cx="523" cy="95"/>
            </a:xfrm>
            <a:custGeom>
              <a:avLst/>
              <a:gdLst>
                <a:gd name="T0" fmla="*/ 55 w 1048"/>
                <a:gd name="T1" fmla="*/ 0 h 190"/>
                <a:gd name="T2" fmla="*/ 0 w 1048"/>
                <a:gd name="T3" fmla="*/ 60 h 190"/>
                <a:gd name="T4" fmla="*/ 30 w 1048"/>
                <a:gd name="T5" fmla="*/ 123 h 190"/>
                <a:gd name="T6" fmla="*/ 970 w 1048"/>
                <a:gd name="T7" fmla="*/ 190 h 190"/>
                <a:gd name="T8" fmla="*/ 1048 w 1048"/>
                <a:gd name="T9" fmla="*/ 53 h 190"/>
                <a:gd name="T10" fmla="*/ 55 w 1048"/>
                <a:gd name="T11" fmla="*/ 0 h 190"/>
                <a:gd name="T12" fmla="*/ 55 w 1048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90">
                  <a:moveTo>
                    <a:pt x="55" y="0"/>
                  </a:moveTo>
                  <a:lnTo>
                    <a:pt x="0" y="60"/>
                  </a:lnTo>
                  <a:lnTo>
                    <a:pt x="30" y="123"/>
                  </a:lnTo>
                  <a:lnTo>
                    <a:pt x="970" y="190"/>
                  </a:lnTo>
                  <a:lnTo>
                    <a:pt x="1048" y="53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7" name="Freeform 71"/>
            <p:cNvSpPr>
              <a:spLocks/>
            </p:cNvSpPr>
            <p:nvPr/>
          </p:nvSpPr>
          <p:spPr bwMode="auto">
            <a:xfrm>
              <a:off x="2870" y="1799"/>
              <a:ext cx="528" cy="93"/>
            </a:xfrm>
            <a:custGeom>
              <a:avLst/>
              <a:gdLst>
                <a:gd name="T0" fmla="*/ 48 w 1057"/>
                <a:gd name="T1" fmla="*/ 0 h 187"/>
                <a:gd name="T2" fmla="*/ 0 w 1057"/>
                <a:gd name="T3" fmla="*/ 48 h 187"/>
                <a:gd name="T4" fmla="*/ 2 w 1057"/>
                <a:gd name="T5" fmla="*/ 139 h 187"/>
                <a:gd name="T6" fmla="*/ 991 w 1057"/>
                <a:gd name="T7" fmla="*/ 187 h 187"/>
                <a:gd name="T8" fmla="*/ 998 w 1057"/>
                <a:gd name="T9" fmla="*/ 126 h 187"/>
                <a:gd name="T10" fmla="*/ 1057 w 1057"/>
                <a:gd name="T11" fmla="*/ 50 h 187"/>
                <a:gd name="T12" fmla="*/ 1030 w 1057"/>
                <a:gd name="T13" fmla="*/ 50 h 187"/>
                <a:gd name="T14" fmla="*/ 977 w 1057"/>
                <a:gd name="T15" fmla="*/ 101 h 187"/>
                <a:gd name="T16" fmla="*/ 873 w 1057"/>
                <a:gd name="T17" fmla="*/ 96 h 187"/>
                <a:gd name="T18" fmla="*/ 920 w 1057"/>
                <a:gd name="T19" fmla="*/ 42 h 187"/>
                <a:gd name="T20" fmla="*/ 880 w 1057"/>
                <a:gd name="T21" fmla="*/ 37 h 187"/>
                <a:gd name="T22" fmla="*/ 814 w 1057"/>
                <a:gd name="T23" fmla="*/ 94 h 187"/>
                <a:gd name="T24" fmla="*/ 675 w 1057"/>
                <a:gd name="T25" fmla="*/ 86 h 187"/>
                <a:gd name="T26" fmla="*/ 724 w 1057"/>
                <a:gd name="T27" fmla="*/ 29 h 187"/>
                <a:gd name="T28" fmla="*/ 692 w 1057"/>
                <a:gd name="T29" fmla="*/ 31 h 187"/>
                <a:gd name="T30" fmla="*/ 643 w 1057"/>
                <a:gd name="T31" fmla="*/ 86 h 187"/>
                <a:gd name="T32" fmla="*/ 519 w 1057"/>
                <a:gd name="T33" fmla="*/ 78 h 187"/>
                <a:gd name="T34" fmla="*/ 572 w 1057"/>
                <a:gd name="T35" fmla="*/ 21 h 187"/>
                <a:gd name="T36" fmla="*/ 536 w 1057"/>
                <a:gd name="T37" fmla="*/ 18 h 187"/>
                <a:gd name="T38" fmla="*/ 483 w 1057"/>
                <a:gd name="T39" fmla="*/ 77 h 187"/>
                <a:gd name="T40" fmla="*/ 346 w 1057"/>
                <a:gd name="T41" fmla="*/ 71 h 187"/>
                <a:gd name="T42" fmla="*/ 407 w 1057"/>
                <a:gd name="T43" fmla="*/ 12 h 187"/>
                <a:gd name="T44" fmla="*/ 359 w 1057"/>
                <a:gd name="T45" fmla="*/ 10 h 187"/>
                <a:gd name="T46" fmla="*/ 299 w 1057"/>
                <a:gd name="T47" fmla="*/ 69 h 187"/>
                <a:gd name="T48" fmla="*/ 179 w 1057"/>
                <a:gd name="T49" fmla="*/ 63 h 187"/>
                <a:gd name="T50" fmla="*/ 192 w 1057"/>
                <a:gd name="T51" fmla="*/ 35 h 187"/>
                <a:gd name="T52" fmla="*/ 215 w 1057"/>
                <a:gd name="T53" fmla="*/ 8 h 187"/>
                <a:gd name="T54" fmla="*/ 183 w 1057"/>
                <a:gd name="T55" fmla="*/ 0 h 187"/>
                <a:gd name="T56" fmla="*/ 154 w 1057"/>
                <a:gd name="T57" fmla="*/ 33 h 187"/>
                <a:gd name="T58" fmla="*/ 145 w 1057"/>
                <a:gd name="T59" fmla="*/ 61 h 187"/>
                <a:gd name="T60" fmla="*/ 30 w 1057"/>
                <a:gd name="T61" fmla="*/ 56 h 187"/>
                <a:gd name="T62" fmla="*/ 48 w 1057"/>
                <a:gd name="T63" fmla="*/ 0 h 187"/>
                <a:gd name="T64" fmla="*/ 48 w 1057"/>
                <a:gd name="T6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7" h="187">
                  <a:moveTo>
                    <a:pt x="48" y="0"/>
                  </a:moveTo>
                  <a:lnTo>
                    <a:pt x="0" y="48"/>
                  </a:lnTo>
                  <a:lnTo>
                    <a:pt x="2" y="139"/>
                  </a:lnTo>
                  <a:lnTo>
                    <a:pt x="991" y="187"/>
                  </a:lnTo>
                  <a:lnTo>
                    <a:pt x="998" y="126"/>
                  </a:lnTo>
                  <a:lnTo>
                    <a:pt x="1057" y="50"/>
                  </a:lnTo>
                  <a:lnTo>
                    <a:pt x="1030" y="50"/>
                  </a:lnTo>
                  <a:lnTo>
                    <a:pt x="977" y="101"/>
                  </a:lnTo>
                  <a:lnTo>
                    <a:pt x="873" y="96"/>
                  </a:lnTo>
                  <a:lnTo>
                    <a:pt x="920" y="42"/>
                  </a:lnTo>
                  <a:lnTo>
                    <a:pt x="880" y="37"/>
                  </a:lnTo>
                  <a:lnTo>
                    <a:pt x="814" y="94"/>
                  </a:lnTo>
                  <a:lnTo>
                    <a:pt x="675" y="86"/>
                  </a:lnTo>
                  <a:lnTo>
                    <a:pt x="724" y="29"/>
                  </a:lnTo>
                  <a:lnTo>
                    <a:pt x="692" y="31"/>
                  </a:lnTo>
                  <a:lnTo>
                    <a:pt x="643" y="86"/>
                  </a:lnTo>
                  <a:lnTo>
                    <a:pt x="519" y="78"/>
                  </a:lnTo>
                  <a:lnTo>
                    <a:pt x="572" y="21"/>
                  </a:lnTo>
                  <a:lnTo>
                    <a:pt x="536" y="18"/>
                  </a:lnTo>
                  <a:lnTo>
                    <a:pt x="483" y="77"/>
                  </a:lnTo>
                  <a:lnTo>
                    <a:pt x="346" y="71"/>
                  </a:lnTo>
                  <a:lnTo>
                    <a:pt x="407" y="12"/>
                  </a:lnTo>
                  <a:lnTo>
                    <a:pt x="359" y="10"/>
                  </a:lnTo>
                  <a:lnTo>
                    <a:pt x="299" y="69"/>
                  </a:lnTo>
                  <a:lnTo>
                    <a:pt x="179" y="63"/>
                  </a:lnTo>
                  <a:lnTo>
                    <a:pt x="192" y="35"/>
                  </a:lnTo>
                  <a:lnTo>
                    <a:pt x="215" y="8"/>
                  </a:lnTo>
                  <a:lnTo>
                    <a:pt x="183" y="0"/>
                  </a:lnTo>
                  <a:lnTo>
                    <a:pt x="154" y="33"/>
                  </a:lnTo>
                  <a:lnTo>
                    <a:pt x="145" y="61"/>
                  </a:lnTo>
                  <a:lnTo>
                    <a:pt x="30" y="5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8" name="Freeform 72"/>
            <p:cNvSpPr>
              <a:spLocks/>
            </p:cNvSpPr>
            <p:nvPr/>
          </p:nvSpPr>
          <p:spPr bwMode="auto">
            <a:xfrm>
              <a:off x="1946" y="1885"/>
              <a:ext cx="1340" cy="106"/>
            </a:xfrm>
            <a:custGeom>
              <a:avLst/>
              <a:gdLst>
                <a:gd name="T0" fmla="*/ 0 w 2679"/>
                <a:gd name="T1" fmla="*/ 23 h 212"/>
                <a:gd name="T2" fmla="*/ 80 w 2679"/>
                <a:gd name="T3" fmla="*/ 37 h 212"/>
                <a:gd name="T4" fmla="*/ 144 w 2679"/>
                <a:gd name="T5" fmla="*/ 82 h 212"/>
                <a:gd name="T6" fmla="*/ 201 w 2679"/>
                <a:gd name="T7" fmla="*/ 139 h 212"/>
                <a:gd name="T8" fmla="*/ 260 w 2679"/>
                <a:gd name="T9" fmla="*/ 212 h 212"/>
                <a:gd name="T10" fmla="*/ 266 w 2679"/>
                <a:gd name="T11" fmla="*/ 124 h 212"/>
                <a:gd name="T12" fmla="*/ 325 w 2679"/>
                <a:gd name="T13" fmla="*/ 75 h 212"/>
                <a:gd name="T14" fmla="*/ 424 w 2679"/>
                <a:gd name="T15" fmla="*/ 52 h 212"/>
                <a:gd name="T16" fmla="*/ 544 w 2679"/>
                <a:gd name="T17" fmla="*/ 42 h 212"/>
                <a:gd name="T18" fmla="*/ 1945 w 2679"/>
                <a:gd name="T19" fmla="*/ 75 h 212"/>
                <a:gd name="T20" fmla="*/ 2679 w 2679"/>
                <a:gd name="T21" fmla="*/ 97 h 212"/>
                <a:gd name="T22" fmla="*/ 2589 w 2679"/>
                <a:gd name="T23" fmla="*/ 69 h 212"/>
                <a:gd name="T24" fmla="*/ 1759 w 2679"/>
                <a:gd name="T25" fmla="*/ 46 h 212"/>
                <a:gd name="T26" fmla="*/ 1087 w 2679"/>
                <a:gd name="T27" fmla="*/ 27 h 212"/>
                <a:gd name="T28" fmla="*/ 544 w 2679"/>
                <a:gd name="T29" fmla="*/ 14 h 212"/>
                <a:gd name="T30" fmla="*/ 289 w 2679"/>
                <a:gd name="T31" fmla="*/ 18 h 212"/>
                <a:gd name="T32" fmla="*/ 163 w 2679"/>
                <a:gd name="T33" fmla="*/ 27 h 212"/>
                <a:gd name="T34" fmla="*/ 66 w 2679"/>
                <a:gd name="T35" fmla="*/ 0 h 212"/>
                <a:gd name="T36" fmla="*/ 0 w 2679"/>
                <a:gd name="T37" fmla="*/ 23 h 212"/>
                <a:gd name="T38" fmla="*/ 0 w 2679"/>
                <a:gd name="T39" fmla="*/ 2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9" h="212">
                  <a:moveTo>
                    <a:pt x="0" y="23"/>
                  </a:moveTo>
                  <a:lnTo>
                    <a:pt x="80" y="37"/>
                  </a:lnTo>
                  <a:lnTo>
                    <a:pt x="144" y="82"/>
                  </a:lnTo>
                  <a:lnTo>
                    <a:pt x="201" y="139"/>
                  </a:lnTo>
                  <a:lnTo>
                    <a:pt x="260" y="212"/>
                  </a:lnTo>
                  <a:lnTo>
                    <a:pt x="266" y="124"/>
                  </a:lnTo>
                  <a:lnTo>
                    <a:pt x="325" y="75"/>
                  </a:lnTo>
                  <a:lnTo>
                    <a:pt x="424" y="52"/>
                  </a:lnTo>
                  <a:lnTo>
                    <a:pt x="544" y="42"/>
                  </a:lnTo>
                  <a:lnTo>
                    <a:pt x="1945" y="75"/>
                  </a:lnTo>
                  <a:lnTo>
                    <a:pt x="2679" y="97"/>
                  </a:lnTo>
                  <a:lnTo>
                    <a:pt x="2589" y="69"/>
                  </a:lnTo>
                  <a:lnTo>
                    <a:pt x="1759" y="46"/>
                  </a:lnTo>
                  <a:lnTo>
                    <a:pt x="1087" y="27"/>
                  </a:lnTo>
                  <a:lnTo>
                    <a:pt x="544" y="14"/>
                  </a:lnTo>
                  <a:lnTo>
                    <a:pt x="289" y="18"/>
                  </a:lnTo>
                  <a:lnTo>
                    <a:pt x="163" y="27"/>
                  </a:lnTo>
                  <a:lnTo>
                    <a:pt x="66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9" name="Freeform 73"/>
            <p:cNvSpPr>
              <a:spLocks/>
            </p:cNvSpPr>
            <p:nvPr/>
          </p:nvSpPr>
          <p:spPr bwMode="auto">
            <a:xfrm>
              <a:off x="3476" y="1973"/>
              <a:ext cx="114" cy="155"/>
            </a:xfrm>
            <a:custGeom>
              <a:avLst/>
              <a:gdLst>
                <a:gd name="T0" fmla="*/ 228 w 228"/>
                <a:gd name="T1" fmla="*/ 0 h 310"/>
                <a:gd name="T2" fmla="*/ 129 w 228"/>
                <a:gd name="T3" fmla="*/ 19 h 310"/>
                <a:gd name="T4" fmla="*/ 48 w 228"/>
                <a:gd name="T5" fmla="*/ 84 h 310"/>
                <a:gd name="T6" fmla="*/ 0 w 228"/>
                <a:gd name="T7" fmla="*/ 183 h 310"/>
                <a:gd name="T8" fmla="*/ 0 w 228"/>
                <a:gd name="T9" fmla="*/ 310 h 310"/>
                <a:gd name="T10" fmla="*/ 48 w 228"/>
                <a:gd name="T11" fmla="*/ 173 h 310"/>
                <a:gd name="T12" fmla="*/ 120 w 228"/>
                <a:gd name="T13" fmla="*/ 80 h 310"/>
                <a:gd name="T14" fmla="*/ 184 w 228"/>
                <a:gd name="T15" fmla="*/ 38 h 310"/>
                <a:gd name="T16" fmla="*/ 228 w 228"/>
                <a:gd name="T17" fmla="*/ 0 h 310"/>
                <a:gd name="T18" fmla="*/ 228 w 228"/>
                <a:gd name="T1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310">
                  <a:moveTo>
                    <a:pt x="228" y="0"/>
                  </a:moveTo>
                  <a:lnTo>
                    <a:pt x="129" y="19"/>
                  </a:lnTo>
                  <a:lnTo>
                    <a:pt x="48" y="84"/>
                  </a:lnTo>
                  <a:lnTo>
                    <a:pt x="0" y="183"/>
                  </a:lnTo>
                  <a:lnTo>
                    <a:pt x="0" y="310"/>
                  </a:lnTo>
                  <a:lnTo>
                    <a:pt x="48" y="173"/>
                  </a:lnTo>
                  <a:lnTo>
                    <a:pt x="120" y="80"/>
                  </a:lnTo>
                  <a:lnTo>
                    <a:pt x="184" y="38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0" name="Freeform 74"/>
            <p:cNvSpPr>
              <a:spLocks/>
            </p:cNvSpPr>
            <p:nvPr/>
          </p:nvSpPr>
          <p:spPr bwMode="auto">
            <a:xfrm>
              <a:off x="3719" y="1847"/>
              <a:ext cx="152" cy="19"/>
            </a:xfrm>
            <a:custGeom>
              <a:avLst/>
              <a:gdLst>
                <a:gd name="T0" fmla="*/ 0 w 302"/>
                <a:gd name="T1" fmla="*/ 6 h 38"/>
                <a:gd name="T2" fmla="*/ 302 w 302"/>
                <a:gd name="T3" fmla="*/ 0 h 38"/>
                <a:gd name="T4" fmla="*/ 281 w 302"/>
                <a:gd name="T5" fmla="*/ 35 h 38"/>
                <a:gd name="T6" fmla="*/ 43 w 302"/>
                <a:gd name="T7" fmla="*/ 38 h 38"/>
                <a:gd name="T8" fmla="*/ 0 w 302"/>
                <a:gd name="T9" fmla="*/ 6 h 38"/>
                <a:gd name="T10" fmla="*/ 0 w 302"/>
                <a:gd name="T11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38">
                  <a:moveTo>
                    <a:pt x="0" y="6"/>
                  </a:moveTo>
                  <a:lnTo>
                    <a:pt x="302" y="0"/>
                  </a:lnTo>
                  <a:lnTo>
                    <a:pt x="281" y="35"/>
                  </a:lnTo>
                  <a:lnTo>
                    <a:pt x="43" y="3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1" name="Freeform 75"/>
            <p:cNvSpPr>
              <a:spLocks/>
            </p:cNvSpPr>
            <p:nvPr/>
          </p:nvSpPr>
          <p:spPr bwMode="auto">
            <a:xfrm>
              <a:off x="1919" y="1787"/>
              <a:ext cx="293" cy="23"/>
            </a:xfrm>
            <a:custGeom>
              <a:avLst/>
              <a:gdLst>
                <a:gd name="T0" fmla="*/ 0 w 585"/>
                <a:gd name="T1" fmla="*/ 0 h 45"/>
                <a:gd name="T2" fmla="*/ 585 w 585"/>
                <a:gd name="T3" fmla="*/ 13 h 45"/>
                <a:gd name="T4" fmla="*/ 568 w 585"/>
                <a:gd name="T5" fmla="*/ 45 h 45"/>
                <a:gd name="T6" fmla="*/ 0 w 585"/>
                <a:gd name="T7" fmla="*/ 0 h 45"/>
                <a:gd name="T8" fmla="*/ 0 w 58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45">
                  <a:moveTo>
                    <a:pt x="0" y="0"/>
                  </a:moveTo>
                  <a:lnTo>
                    <a:pt x="585" y="13"/>
                  </a:lnTo>
                  <a:lnTo>
                    <a:pt x="568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2" name="Freeform 76"/>
            <p:cNvSpPr>
              <a:spLocks/>
            </p:cNvSpPr>
            <p:nvPr/>
          </p:nvSpPr>
          <p:spPr bwMode="auto">
            <a:xfrm>
              <a:off x="4122" y="2017"/>
              <a:ext cx="82" cy="227"/>
            </a:xfrm>
            <a:custGeom>
              <a:avLst/>
              <a:gdLst>
                <a:gd name="T0" fmla="*/ 34 w 163"/>
                <a:gd name="T1" fmla="*/ 0 h 452"/>
                <a:gd name="T2" fmla="*/ 99 w 163"/>
                <a:gd name="T3" fmla="*/ 15 h 452"/>
                <a:gd name="T4" fmla="*/ 141 w 163"/>
                <a:gd name="T5" fmla="*/ 76 h 452"/>
                <a:gd name="T6" fmla="*/ 163 w 163"/>
                <a:gd name="T7" fmla="*/ 169 h 452"/>
                <a:gd name="T8" fmla="*/ 125 w 163"/>
                <a:gd name="T9" fmla="*/ 135 h 452"/>
                <a:gd name="T10" fmla="*/ 158 w 163"/>
                <a:gd name="T11" fmla="*/ 236 h 452"/>
                <a:gd name="T12" fmla="*/ 135 w 163"/>
                <a:gd name="T13" fmla="*/ 217 h 452"/>
                <a:gd name="T14" fmla="*/ 144 w 163"/>
                <a:gd name="T15" fmla="*/ 304 h 452"/>
                <a:gd name="T16" fmla="*/ 122 w 163"/>
                <a:gd name="T17" fmla="*/ 272 h 452"/>
                <a:gd name="T18" fmla="*/ 129 w 163"/>
                <a:gd name="T19" fmla="*/ 372 h 452"/>
                <a:gd name="T20" fmla="*/ 104 w 163"/>
                <a:gd name="T21" fmla="*/ 329 h 452"/>
                <a:gd name="T22" fmla="*/ 103 w 163"/>
                <a:gd name="T23" fmla="*/ 452 h 452"/>
                <a:gd name="T24" fmla="*/ 66 w 163"/>
                <a:gd name="T25" fmla="*/ 340 h 452"/>
                <a:gd name="T26" fmla="*/ 49 w 163"/>
                <a:gd name="T27" fmla="*/ 253 h 452"/>
                <a:gd name="T28" fmla="*/ 7 w 163"/>
                <a:gd name="T29" fmla="*/ 217 h 452"/>
                <a:gd name="T30" fmla="*/ 68 w 163"/>
                <a:gd name="T31" fmla="*/ 236 h 452"/>
                <a:gd name="T32" fmla="*/ 0 w 163"/>
                <a:gd name="T33" fmla="*/ 167 h 452"/>
                <a:gd name="T34" fmla="*/ 72 w 163"/>
                <a:gd name="T35" fmla="*/ 194 h 452"/>
                <a:gd name="T36" fmla="*/ 9 w 163"/>
                <a:gd name="T37" fmla="*/ 125 h 452"/>
                <a:gd name="T38" fmla="*/ 85 w 163"/>
                <a:gd name="T39" fmla="*/ 163 h 452"/>
                <a:gd name="T40" fmla="*/ 6 w 163"/>
                <a:gd name="T41" fmla="*/ 51 h 452"/>
                <a:gd name="T42" fmla="*/ 93 w 163"/>
                <a:gd name="T43" fmla="*/ 106 h 452"/>
                <a:gd name="T44" fmla="*/ 70 w 163"/>
                <a:gd name="T45" fmla="*/ 47 h 452"/>
                <a:gd name="T46" fmla="*/ 34 w 163"/>
                <a:gd name="T47" fmla="*/ 0 h 452"/>
                <a:gd name="T48" fmla="*/ 34 w 163"/>
                <a:gd name="T4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452">
                  <a:moveTo>
                    <a:pt x="34" y="0"/>
                  </a:moveTo>
                  <a:lnTo>
                    <a:pt x="99" y="15"/>
                  </a:lnTo>
                  <a:lnTo>
                    <a:pt x="141" y="76"/>
                  </a:lnTo>
                  <a:lnTo>
                    <a:pt x="163" y="169"/>
                  </a:lnTo>
                  <a:lnTo>
                    <a:pt x="125" y="135"/>
                  </a:lnTo>
                  <a:lnTo>
                    <a:pt x="158" y="236"/>
                  </a:lnTo>
                  <a:lnTo>
                    <a:pt x="135" y="217"/>
                  </a:lnTo>
                  <a:lnTo>
                    <a:pt x="144" y="304"/>
                  </a:lnTo>
                  <a:lnTo>
                    <a:pt x="122" y="272"/>
                  </a:lnTo>
                  <a:lnTo>
                    <a:pt x="129" y="372"/>
                  </a:lnTo>
                  <a:lnTo>
                    <a:pt x="104" y="329"/>
                  </a:lnTo>
                  <a:lnTo>
                    <a:pt x="103" y="452"/>
                  </a:lnTo>
                  <a:lnTo>
                    <a:pt x="66" y="340"/>
                  </a:lnTo>
                  <a:lnTo>
                    <a:pt x="49" y="253"/>
                  </a:lnTo>
                  <a:lnTo>
                    <a:pt x="7" y="217"/>
                  </a:lnTo>
                  <a:lnTo>
                    <a:pt x="68" y="236"/>
                  </a:lnTo>
                  <a:lnTo>
                    <a:pt x="0" y="167"/>
                  </a:lnTo>
                  <a:lnTo>
                    <a:pt x="72" y="194"/>
                  </a:lnTo>
                  <a:lnTo>
                    <a:pt x="9" y="125"/>
                  </a:lnTo>
                  <a:lnTo>
                    <a:pt x="85" y="163"/>
                  </a:lnTo>
                  <a:lnTo>
                    <a:pt x="6" y="51"/>
                  </a:lnTo>
                  <a:lnTo>
                    <a:pt x="93" y="106"/>
                  </a:lnTo>
                  <a:lnTo>
                    <a:pt x="70" y="47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3" name="Freeform 77"/>
            <p:cNvSpPr>
              <a:spLocks/>
            </p:cNvSpPr>
            <p:nvPr/>
          </p:nvSpPr>
          <p:spPr bwMode="auto">
            <a:xfrm>
              <a:off x="1567" y="1920"/>
              <a:ext cx="158" cy="157"/>
            </a:xfrm>
            <a:custGeom>
              <a:avLst/>
              <a:gdLst>
                <a:gd name="T0" fmla="*/ 141 w 316"/>
                <a:gd name="T1" fmla="*/ 0 h 314"/>
                <a:gd name="T2" fmla="*/ 52 w 316"/>
                <a:gd name="T3" fmla="*/ 2 h 314"/>
                <a:gd name="T4" fmla="*/ 6 w 316"/>
                <a:gd name="T5" fmla="*/ 28 h 314"/>
                <a:gd name="T6" fmla="*/ 92 w 316"/>
                <a:gd name="T7" fmla="*/ 21 h 314"/>
                <a:gd name="T8" fmla="*/ 0 w 316"/>
                <a:gd name="T9" fmla="*/ 82 h 314"/>
                <a:gd name="T10" fmla="*/ 97 w 316"/>
                <a:gd name="T11" fmla="*/ 57 h 314"/>
                <a:gd name="T12" fmla="*/ 14 w 316"/>
                <a:gd name="T13" fmla="*/ 135 h 314"/>
                <a:gd name="T14" fmla="*/ 130 w 316"/>
                <a:gd name="T15" fmla="*/ 97 h 314"/>
                <a:gd name="T16" fmla="*/ 35 w 316"/>
                <a:gd name="T17" fmla="*/ 186 h 314"/>
                <a:gd name="T18" fmla="*/ 147 w 316"/>
                <a:gd name="T19" fmla="*/ 142 h 314"/>
                <a:gd name="T20" fmla="*/ 67 w 316"/>
                <a:gd name="T21" fmla="*/ 234 h 314"/>
                <a:gd name="T22" fmla="*/ 181 w 316"/>
                <a:gd name="T23" fmla="*/ 190 h 314"/>
                <a:gd name="T24" fmla="*/ 116 w 316"/>
                <a:gd name="T25" fmla="*/ 260 h 314"/>
                <a:gd name="T26" fmla="*/ 204 w 316"/>
                <a:gd name="T27" fmla="*/ 230 h 314"/>
                <a:gd name="T28" fmla="*/ 149 w 316"/>
                <a:gd name="T29" fmla="*/ 300 h 314"/>
                <a:gd name="T30" fmla="*/ 221 w 316"/>
                <a:gd name="T31" fmla="*/ 272 h 314"/>
                <a:gd name="T32" fmla="*/ 202 w 316"/>
                <a:gd name="T33" fmla="*/ 314 h 314"/>
                <a:gd name="T34" fmla="*/ 272 w 316"/>
                <a:gd name="T35" fmla="*/ 279 h 314"/>
                <a:gd name="T36" fmla="*/ 242 w 316"/>
                <a:gd name="T37" fmla="*/ 277 h 314"/>
                <a:gd name="T38" fmla="*/ 289 w 316"/>
                <a:gd name="T39" fmla="*/ 251 h 314"/>
                <a:gd name="T40" fmla="*/ 227 w 316"/>
                <a:gd name="T41" fmla="*/ 241 h 314"/>
                <a:gd name="T42" fmla="*/ 316 w 316"/>
                <a:gd name="T43" fmla="*/ 205 h 314"/>
                <a:gd name="T44" fmla="*/ 196 w 316"/>
                <a:gd name="T45" fmla="*/ 205 h 314"/>
                <a:gd name="T46" fmla="*/ 293 w 316"/>
                <a:gd name="T47" fmla="*/ 165 h 314"/>
                <a:gd name="T48" fmla="*/ 173 w 316"/>
                <a:gd name="T49" fmla="*/ 169 h 314"/>
                <a:gd name="T50" fmla="*/ 253 w 316"/>
                <a:gd name="T51" fmla="*/ 123 h 314"/>
                <a:gd name="T52" fmla="*/ 126 w 316"/>
                <a:gd name="T53" fmla="*/ 131 h 314"/>
                <a:gd name="T54" fmla="*/ 221 w 316"/>
                <a:gd name="T55" fmla="*/ 80 h 314"/>
                <a:gd name="T56" fmla="*/ 101 w 316"/>
                <a:gd name="T57" fmla="*/ 87 h 314"/>
                <a:gd name="T58" fmla="*/ 190 w 316"/>
                <a:gd name="T59" fmla="*/ 40 h 314"/>
                <a:gd name="T60" fmla="*/ 105 w 316"/>
                <a:gd name="T61" fmla="*/ 40 h 314"/>
                <a:gd name="T62" fmla="*/ 141 w 316"/>
                <a:gd name="T63" fmla="*/ 0 h 314"/>
                <a:gd name="T64" fmla="*/ 141 w 316"/>
                <a:gd name="T6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6" h="314">
                  <a:moveTo>
                    <a:pt x="141" y="0"/>
                  </a:moveTo>
                  <a:lnTo>
                    <a:pt x="52" y="2"/>
                  </a:lnTo>
                  <a:lnTo>
                    <a:pt x="6" y="28"/>
                  </a:lnTo>
                  <a:lnTo>
                    <a:pt x="92" y="21"/>
                  </a:lnTo>
                  <a:lnTo>
                    <a:pt x="0" y="82"/>
                  </a:lnTo>
                  <a:lnTo>
                    <a:pt x="97" y="57"/>
                  </a:lnTo>
                  <a:lnTo>
                    <a:pt x="14" y="135"/>
                  </a:lnTo>
                  <a:lnTo>
                    <a:pt x="130" y="97"/>
                  </a:lnTo>
                  <a:lnTo>
                    <a:pt x="35" y="186"/>
                  </a:lnTo>
                  <a:lnTo>
                    <a:pt x="147" y="142"/>
                  </a:lnTo>
                  <a:lnTo>
                    <a:pt x="67" y="234"/>
                  </a:lnTo>
                  <a:lnTo>
                    <a:pt x="181" y="190"/>
                  </a:lnTo>
                  <a:lnTo>
                    <a:pt x="116" y="260"/>
                  </a:lnTo>
                  <a:lnTo>
                    <a:pt x="204" y="230"/>
                  </a:lnTo>
                  <a:lnTo>
                    <a:pt x="149" y="300"/>
                  </a:lnTo>
                  <a:lnTo>
                    <a:pt x="221" y="272"/>
                  </a:lnTo>
                  <a:lnTo>
                    <a:pt x="202" y="314"/>
                  </a:lnTo>
                  <a:lnTo>
                    <a:pt x="272" y="279"/>
                  </a:lnTo>
                  <a:lnTo>
                    <a:pt x="242" y="277"/>
                  </a:lnTo>
                  <a:lnTo>
                    <a:pt x="289" y="251"/>
                  </a:lnTo>
                  <a:lnTo>
                    <a:pt x="227" y="241"/>
                  </a:lnTo>
                  <a:lnTo>
                    <a:pt x="316" y="205"/>
                  </a:lnTo>
                  <a:lnTo>
                    <a:pt x="196" y="205"/>
                  </a:lnTo>
                  <a:lnTo>
                    <a:pt x="293" y="165"/>
                  </a:lnTo>
                  <a:lnTo>
                    <a:pt x="173" y="169"/>
                  </a:lnTo>
                  <a:lnTo>
                    <a:pt x="253" y="123"/>
                  </a:lnTo>
                  <a:lnTo>
                    <a:pt x="126" y="131"/>
                  </a:lnTo>
                  <a:lnTo>
                    <a:pt x="221" y="80"/>
                  </a:lnTo>
                  <a:lnTo>
                    <a:pt x="101" y="87"/>
                  </a:lnTo>
                  <a:lnTo>
                    <a:pt x="190" y="40"/>
                  </a:lnTo>
                  <a:lnTo>
                    <a:pt x="105" y="4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4" name="Freeform 78"/>
            <p:cNvSpPr>
              <a:spLocks/>
            </p:cNvSpPr>
            <p:nvPr/>
          </p:nvSpPr>
          <p:spPr bwMode="auto">
            <a:xfrm>
              <a:off x="2145" y="1980"/>
              <a:ext cx="1222" cy="146"/>
            </a:xfrm>
            <a:custGeom>
              <a:avLst/>
              <a:gdLst>
                <a:gd name="T0" fmla="*/ 8 w 2443"/>
                <a:gd name="T1" fmla="*/ 0 h 291"/>
                <a:gd name="T2" fmla="*/ 0 w 2443"/>
                <a:gd name="T3" fmla="*/ 72 h 291"/>
                <a:gd name="T4" fmla="*/ 639 w 2443"/>
                <a:gd name="T5" fmla="*/ 91 h 291"/>
                <a:gd name="T6" fmla="*/ 985 w 2443"/>
                <a:gd name="T7" fmla="*/ 249 h 291"/>
                <a:gd name="T8" fmla="*/ 2443 w 2443"/>
                <a:gd name="T9" fmla="*/ 291 h 291"/>
                <a:gd name="T10" fmla="*/ 2424 w 2443"/>
                <a:gd name="T11" fmla="*/ 78 h 291"/>
                <a:gd name="T12" fmla="*/ 8 w 2443"/>
                <a:gd name="T13" fmla="*/ 0 h 291"/>
                <a:gd name="T14" fmla="*/ 8 w 2443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3" h="291">
                  <a:moveTo>
                    <a:pt x="8" y="0"/>
                  </a:moveTo>
                  <a:lnTo>
                    <a:pt x="0" y="72"/>
                  </a:lnTo>
                  <a:lnTo>
                    <a:pt x="639" y="91"/>
                  </a:lnTo>
                  <a:lnTo>
                    <a:pt x="985" y="249"/>
                  </a:lnTo>
                  <a:lnTo>
                    <a:pt x="2443" y="291"/>
                  </a:lnTo>
                  <a:lnTo>
                    <a:pt x="2424" y="7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5" name="Freeform 79"/>
            <p:cNvSpPr>
              <a:spLocks/>
            </p:cNvSpPr>
            <p:nvPr/>
          </p:nvSpPr>
          <p:spPr bwMode="auto">
            <a:xfrm>
              <a:off x="2158" y="2046"/>
              <a:ext cx="1203" cy="93"/>
            </a:xfrm>
            <a:custGeom>
              <a:avLst/>
              <a:gdLst>
                <a:gd name="T0" fmla="*/ 0 w 2407"/>
                <a:gd name="T1" fmla="*/ 40 h 186"/>
                <a:gd name="T2" fmla="*/ 51 w 2407"/>
                <a:gd name="T3" fmla="*/ 91 h 186"/>
                <a:gd name="T4" fmla="*/ 645 w 2407"/>
                <a:gd name="T5" fmla="*/ 133 h 186"/>
                <a:gd name="T6" fmla="*/ 1139 w 2407"/>
                <a:gd name="T7" fmla="*/ 158 h 186"/>
                <a:gd name="T8" fmla="*/ 1612 w 2407"/>
                <a:gd name="T9" fmla="*/ 179 h 186"/>
                <a:gd name="T10" fmla="*/ 2084 w 2407"/>
                <a:gd name="T11" fmla="*/ 186 h 186"/>
                <a:gd name="T12" fmla="*/ 2394 w 2407"/>
                <a:gd name="T13" fmla="*/ 179 h 186"/>
                <a:gd name="T14" fmla="*/ 2407 w 2407"/>
                <a:gd name="T15" fmla="*/ 144 h 186"/>
                <a:gd name="T16" fmla="*/ 991 w 2407"/>
                <a:gd name="T17" fmla="*/ 87 h 186"/>
                <a:gd name="T18" fmla="*/ 989 w 2407"/>
                <a:gd name="T19" fmla="*/ 44 h 186"/>
                <a:gd name="T20" fmla="*/ 0 w 2407"/>
                <a:gd name="T21" fmla="*/ 0 h 186"/>
                <a:gd name="T22" fmla="*/ 0 w 2407"/>
                <a:gd name="T23" fmla="*/ 40 h 186"/>
                <a:gd name="T24" fmla="*/ 0 w 2407"/>
                <a:gd name="T25" fmla="*/ 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7" h="186">
                  <a:moveTo>
                    <a:pt x="0" y="40"/>
                  </a:moveTo>
                  <a:lnTo>
                    <a:pt x="51" y="91"/>
                  </a:lnTo>
                  <a:lnTo>
                    <a:pt x="645" y="133"/>
                  </a:lnTo>
                  <a:lnTo>
                    <a:pt x="1139" y="158"/>
                  </a:lnTo>
                  <a:lnTo>
                    <a:pt x="1612" y="179"/>
                  </a:lnTo>
                  <a:lnTo>
                    <a:pt x="2084" y="186"/>
                  </a:lnTo>
                  <a:lnTo>
                    <a:pt x="2394" y="179"/>
                  </a:lnTo>
                  <a:lnTo>
                    <a:pt x="2407" y="144"/>
                  </a:lnTo>
                  <a:lnTo>
                    <a:pt x="991" y="87"/>
                  </a:lnTo>
                  <a:lnTo>
                    <a:pt x="989" y="44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6" name="Freeform 80"/>
            <p:cNvSpPr>
              <a:spLocks/>
            </p:cNvSpPr>
            <p:nvPr/>
          </p:nvSpPr>
          <p:spPr bwMode="auto">
            <a:xfrm>
              <a:off x="2147" y="2008"/>
              <a:ext cx="1297" cy="129"/>
            </a:xfrm>
            <a:custGeom>
              <a:avLst/>
              <a:gdLst>
                <a:gd name="T0" fmla="*/ 0 w 2593"/>
                <a:gd name="T1" fmla="*/ 0 h 258"/>
                <a:gd name="T2" fmla="*/ 550 w 2593"/>
                <a:gd name="T3" fmla="*/ 17 h 258"/>
                <a:gd name="T4" fmla="*/ 1008 w 2593"/>
                <a:gd name="T5" fmla="*/ 4 h 258"/>
                <a:gd name="T6" fmla="*/ 1004 w 2593"/>
                <a:gd name="T7" fmla="*/ 32 h 258"/>
                <a:gd name="T8" fmla="*/ 2398 w 2593"/>
                <a:gd name="T9" fmla="*/ 91 h 258"/>
                <a:gd name="T10" fmla="*/ 2398 w 2593"/>
                <a:gd name="T11" fmla="*/ 17 h 258"/>
                <a:gd name="T12" fmla="*/ 2590 w 2593"/>
                <a:gd name="T13" fmla="*/ 26 h 258"/>
                <a:gd name="T14" fmla="*/ 2593 w 2593"/>
                <a:gd name="T15" fmla="*/ 123 h 258"/>
                <a:gd name="T16" fmla="*/ 2548 w 2593"/>
                <a:gd name="T17" fmla="*/ 209 h 258"/>
                <a:gd name="T18" fmla="*/ 2462 w 2593"/>
                <a:gd name="T19" fmla="*/ 255 h 258"/>
                <a:gd name="T20" fmla="*/ 2415 w 2593"/>
                <a:gd name="T21" fmla="*/ 258 h 258"/>
                <a:gd name="T22" fmla="*/ 2399 w 2593"/>
                <a:gd name="T23" fmla="*/ 184 h 258"/>
                <a:gd name="T24" fmla="*/ 956 w 2593"/>
                <a:gd name="T25" fmla="*/ 129 h 258"/>
                <a:gd name="T26" fmla="*/ 38 w 2593"/>
                <a:gd name="T27" fmla="*/ 116 h 258"/>
                <a:gd name="T28" fmla="*/ 0 w 2593"/>
                <a:gd name="T29" fmla="*/ 0 h 258"/>
                <a:gd name="T30" fmla="*/ 0 w 2593"/>
                <a:gd name="T3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3" h="258">
                  <a:moveTo>
                    <a:pt x="0" y="0"/>
                  </a:moveTo>
                  <a:lnTo>
                    <a:pt x="550" y="17"/>
                  </a:lnTo>
                  <a:lnTo>
                    <a:pt x="1008" y="4"/>
                  </a:lnTo>
                  <a:lnTo>
                    <a:pt x="1004" y="32"/>
                  </a:lnTo>
                  <a:lnTo>
                    <a:pt x="2398" y="91"/>
                  </a:lnTo>
                  <a:lnTo>
                    <a:pt x="2398" y="17"/>
                  </a:lnTo>
                  <a:lnTo>
                    <a:pt x="2590" y="26"/>
                  </a:lnTo>
                  <a:lnTo>
                    <a:pt x="2593" y="123"/>
                  </a:lnTo>
                  <a:lnTo>
                    <a:pt x="2548" y="209"/>
                  </a:lnTo>
                  <a:lnTo>
                    <a:pt x="2462" y="255"/>
                  </a:lnTo>
                  <a:lnTo>
                    <a:pt x="2415" y="258"/>
                  </a:lnTo>
                  <a:lnTo>
                    <a:pt x="2399" y="184"/>
                  </a:lnTo>
                  <a:lnTo>
                    <a:pt x="956" y="129"/>
                  </a:lnTo>
                  <a:lnTo>
                    <a:pt x="38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7" name="Freeform 81"/>
            <p:cNvSpPr>
              <a:spLocks/>
            </p:cNvSpPr>
            <p:nvPr/>
          </p:nvSpPr>
          <p:spPr bwMode="auto">
            <a:xfrm>
              <a:off x="2123" y="1915"/>
              <a:ext cx="1320" cy="175"/>
            </a:xfrm>
            <a:custGeom>
              <a:avLst/>
              <a:gdLst>
                <a:gd name="T0" fmla="*/ 0 w 2638"/>
                <a:gd name="T1" fmla="*/ 122 h 350"/>
                <a:gd name="T2" fmla="*/ 49 w 2638"/>
                <a:gd name="T3" fmla="*/ 44 h 350"/>
                <a:gd name="T4" fmla="*/ 135 w 2638"/>
                <a:gd name="T5" fmla="*/ 4 h 350"/>
                <a:gd name="T6" fmla="*/ 340 w 2638"/>
                <a:gd name="T7" fmla="*/ 0 h 350"/>
                <a:gd name="T8" fmla="*/ 2374 w 2638"/>
                <a:gd name="T9" fmla="*/ 57 h 350"/>
                <a:gd name="T10" fmla="*/ 2580 w 2638"/>
                <a:gd name="T11" fmla="*/ 122 h 350"/>
                <a:gd name="T12" fmla="*/ 2638 w 2638"/>
                <a:gd name="T13" fmla="*/ 202 h 350"/>
                <a:gd name="T14" fmla="*/ 2637 w 2638"/>
                <a:gd name="T15" fmla="*/ 253 h 350"/>
                <a:gd name="T16" fmla="*/ 1045 w 2638"/>
                <a:gd name="T17" fmla="*/ 192 h 350"/>
                <a:gd name="T18" fmla="*/ 574 w 2638"/>
                <a:gd name="T19" fmla="*/ 210 h 350"/>
                <a:gd name="T20" fmla="*/ 559 w 2638"/>
                <a:gd name="T21" fmla="*/ 168 h 350"/>
                <a:gd name="T22" fmla="*/ 68 w 2638"/>
                <a:gd name="T23" fmla="*/ 153 h 350"/>
                <a:gd name="T24" fmla="*/ 66 w 2638"/>
                <a:gd name="T25" fmla="*/ 192 h 350"/>
                <a:gd name="T26" fmla="*/ 123 w 2638"/>
                <a:gd name="T27" fmla="*/ 295 h 350"/>
                <a:gd name="T28" fmla="*/ 114 w 2638"/>
                <a:gd name="T29" fmla="*/ 350 h 350"/>
                <a:gd name="T30" fmla="*/ 49 w 2638"/>
                <a:gd name="T31" fmla="*/ 301 h 350"/>
                <a:gd name="T32" fmla="*/ 7 w 2638"/>
                <a:gd name="T33" fmla="*/ 236 h 350"/>
                <a:gd name="T34" fmla="*/ 0 w 2638"/>
                <a:gd name="T35" fmla="*/ 122 h 350"/>
                <a:gd name="T36" fmla="*/ 0 w 2638"/>
                <a:gd name="T37" fmla="*/ 1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8" h="350">
                  <a:moveTo>
                    <a:pt x="0" y="122"/>
                  </a:moveTo>
                  <a:lnTo>
                    <a:pt x="49" y="44"/>
                  </a:lnTo>
                  <a:lnTo>
                    <a:pt x="135" y="4"/>
                  </a:lnTo>
                  <a:lnTo>
                    <a:pt x="340" y="0"/>
                  </a:lnTo>
                  <a:lnTo>
                    <a:pt x="2374" y="57"/>
                  </a:lnTo>
                  <a:lnTo>
                    <a:pt x="2580" y="122"/>
                  </a:lnTo>
                  <a:lnTo>
                    <a:pt x="2638" y="202"/>
                  </a:lnTo>
                  <a:lnTo>
                    <a:pt x="2637" y="253"/>
                  </a:lnTo>
                  <a:lnTo>
                    <a:pt x="1045" y="192"/>
                  </a:lnTo>
                  <a:lnTo>
                    <a:pt x="574" y="210"/>
                  </a:lnTo>
                  <a:lnTo>
                    <a:pt x="559" y="168"/>
                  </a:lnTo>
                  <a:lnTo>
                    <a:pt x="68" y="153"/>
                  </a:lnTo>
                  <a:lnTo>
                    <a:pt x="66" y="192"/>
                  </a:lnTo>
                  <a:lnTo>
                    <a:pt x="123" y="295"/>
                  </a:lnTo>
                  <a:lnTo>
                    <a:pt x="114" y="350"/>
                  </a:lnTo>
                  <a:lnTo>
                    <a:pt x="49" y="301"/>
                  </a:lnTo>
                  <a:lnTo>
                    <a:pt x="7" y="236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79" name="Text Box 83"/>
          <p:cNvSpPr txBox="1">
            <a:spLocks noChangeArrowheads="1"/>
          </p:cNvSpPr>
          <p:nvPr/>
        </p:nvSpPr>
        <p:spPr bwMode="auto">
          <a:xfrm>
            <a:off x="1714500" y="533400"/>
            <a:ext cx="571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Types of Businesses</a:t>
            </a:r>
          </a:p>
        </p:txBody>
      </p:sp>
      <p:sp>
        <p:nvSpPr>
          <p:cNvPr id="157780" name="AutoShape 8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362200" y="1524000"/>
            <a:ext cx="4419600" cy="58896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Merchandising Business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914400" y="2514600"/>
            <a:ext cx="7239000" cy="3368675"/>
            <a:chOff x="576" y="1488"/>
            <a:chExt cx="4560" cy="2122"/>
          </a:xfrm>
        </p:grpSpPr>
        <p:sp>
          <p:nvSpPr>
            <p:cNvPr id="158724" name="Rectangle 4"/>
            <p:cNvSpPr>
              <a:spLocks noChangeArrowheads="1"/>
            </p:cNvSpPr>
            <p:nvPr/>
          </p:nvSpPr>
          <p:spPr bwMode="auto">
            <a:xfrm>
              <a:off x="576" y="1488"/>
              <a:ext cx="4560" cy="33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                                                     </a:t>
              </a: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Product</a:t>
              </a:r>
            </a:p>
          </p:txBody>
        </p:sp>
        <p:sp>
          <p:nvSpPr>
            <p:cNvPr id="158725" name="Text Box 5"/>
            <p:cNvSpPr txBox="1">
              <a:spLocks noChangeArrowheads="1"/>
            </p:cNvSpPr>
            <p:nvPr/>
          </p:nvSpPr>
          <p:spPr bwMode="auto">
            <a:xfrm>
              <a:off x="576" y="1824"/>
              <a:ext cx="4560" cy="1786"/>
            </a:xfrm>
            <a:prstGeom prst="rect">
              <a:avLst/>
            </a:prstGeom>
            <a:solidFill>
              <a:srgbClr val="FEDD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97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Wal-Mart	General merchandise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Toys “R” Us	Toys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Circuit City	Consumer electronics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Lands’ End	Apparel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Amazon.com	Internet books, music, video 	retailer</a:t>
              </a:r>
            </a:p>
          </p:txBody>
        </p:sp>
      </p:grpSp>
      <p:grpSp>
        <p:nvGrpSpPr>
          <p:cNvPr id="158726" name="Group 6"/>
          <p:cNvGrpSpPr>
            <a:grpSpLocks/>
          </p:cNvGrpSpPr>
          <p:nvPr/>
        </p:nvGrpSpPr>
        <p:grpSpPr bwMode="auto">
          <a:xfrm>
            <a:off x="2667000" y="5486400"/>
            <a:ext cx="1027113" cy="1371600"/>
            <a:chOff x="480" y="3287"/>
            <a:chExt cx="887" cy="1024"/>
          </a:xfrm>
        </p:grpSpPr>
        <p:sp>
          <p:nvSpPr>
            <p:cNvPr id="158727" name="Freeform 7"/>
            <p:cNvSpPr>
              <a:spLocks/>
            </p:cNvSpPr>
            <p:nvPr/>
          </p:nvSpPr>
          <p:spPr bwMode="auto">
            <a:xfrm>
              <a:off x="485" y="3291"/>
              <a:ext cx="878" cy="1012"/>
            </a:xfrm>
            <a:custGeom>
              <a:avLst/>
              <a:gdLst>
                <a:gd name="T0" fmla="*/ 885 w 2634"/>
                <a:gd name="T1" fmla="*/ 74 h 3038"/>
                <a:gd name="T2" fmla="*/ 812 w 2634"/>
                <a:gd name="T3" fmla="*/ 60 h 3038"/>
                <a:gd name="T4" fmla="*/ 569 w 2634"/>
                <a:gd name="T5" fmla="*/ 89 h 3038"/>
                <a:gd name="T6" fmla="*/ 385 w 2634"/>
                <a:gd name="T7" fmla="*/ 276 h 3038"/>
                <a:gd name="T8" fmla="*/ 362 w 2634"/>
                <a:gd name="T9" fmla="*/ 566 h 3038"/>
                <a:gd name="T10" fmla="*/ 480 w 2634"/>
                <a:gd name="T11" fmla="*/ 707 h 3038"/>
                <a:gd name="T12" fmla="*/ 636 w 2634"/>
                <a:gd name="T13" fmla="*/ 842 h 3038"/>
                <a:gd name="T14" fmla="*/ 673 w 2634"/>
                <a:gd name="T15" fmla="*/ 954 h 3038"/>
                <a:gd name="T16" fmla="*/ 740 w 2634"/>
                <a:gd name="T17" fmla="*/ 1087 h 3038"/>
                <a:gd name="T18" fmla="*/ 936 w 2634"/>
                <a:gd name="T19" fmla="*/ 1236 h 3038"/>
                <a:gd name="T20" fmla="*/ 673 w 2634"/>
                <a:gd name="T21" fmla="*/ 1258 h 3038"/>
                <a:gd name="T22" fmla="*/ 437 w 2634"/>
                <a:gd name="T23" fmla="*/ 1124 h 3038"/>
                <a:gd name="T24" fmla="*/ 186 w 2634"/>
                <a:gd name="T25" fmla="*/ 1050 h 3038"/>
                <a:gd name="T26" fmla="*/ 14 w 2634"/>
                <a:gd name="T27" fmla="*/ 1132 h 3038"/>
                <a:gd name="T28" fmla="*/ 14 w 2634"/>
                <a:gd name="T29" fmla="*/ 1341 h 3038"/>
                <a:gd name="T30" fmla="*/ 178 w 2634"/>
                <a:gd name="T31" fmla="*/ 1563 h 3038"/>
                <a:gd name="T32" fmla="*/ 459 w 2634"/>
                <a:gd name="T33" fmla="*/ 1721 h 3038"/>
                <a:gd name="T34" fmla="*/ 688 w 2634"/>
                <a:gd name="T35" fmla="*/ 1794 h 3038"/>
                <a:gd name="T36" fmla="*/ 584 w 2634"/>
                <a:gd name="T37" fmla="*/ 2026 h 3038"/>
                <a:gd name="T38" fmla="*/ 444 w 2634"/>
                <a:gd name="T39" fmla="*/ 2218 h 3038"/>
                <a:gd name="T40" fmla="*/ 141 w 2634"/>
                <a:gd name="T41" fmla="*/ 2360 h 3038"/>
                <a:gd name="T42" fmla="*/ 89 w 2634"/>
                <a:gd name="T43" fmla="*/ 2718 h 3038"/>
                <a:gd name="T44" fmla="*/ 186 w 2634"/>
                <a:gd name="T45" fmla="*/ 2926 h 3038"/>
                <a:gd name="T46" fmla="*/ 399 w 2634"/>
                <a:gd name="T47" fmla="*/ 3016 h 3038"/>
                <a:gd name="T48" fmla="*/ 656 w 2634"/>
                <a:gd name="T49" fmla="*/ 2941 h 3038"/>
                <a:gd name="T50" fmla="*/ 820 w 2634"/>
                <a:gd name="T51" fmla="*/ 2792 h 3038"/>
                <a:gd name="T52" fmla="*/ 989 w 2634"/>
                <a:gd name="T53" fmla="*/ 2724 h 3038"/>
                <a:gd name="T54" fmla="*/ 1491 w 2634"/>
                <a:gd name="T55" fmla="*/ 2799 h 3038"/>
                <a:gd name="T56" fmla="*/ 1786 w 2634"/>
                <a:gd name="T57" fmla="*/ 2934 h 3038"/>
                <a:gd name="T58" fmla="*/ 2095 w 2634"/>
                <a:gd name="T59" fmla="*/ 3038 h 3038"/>
                <a:gd name="T60" fmla="*/ 2384 w 2634"/>
                <a:gd name="T61" fmla="*/ 2919 h 3038"/>
                <a:gd name="T62" fmla="*/ 2480 w 2634"/>
                <a:gd name="T63" fmla="*/ 2688 h 3038"/>
                <a:gd name="T64" fmla="*/ 2458 w 2634"/>
                <a:gd name="T65" fmla="*/ 2428 h 3038"/>
                <a:gd name="T66" fmla="*/ 2341 w 2634"/>
                <a:gd name="T67" fmla="*/ 2204 h 3038"/>
                <a:gd name="T68" fmla="*/ 2065 w 2634"/>
                <a:gd name="T69" fmla="*/ 1831 h 3038"/>
                <a:gd name="T70" fmla="*/ 2436 w 2634"/>
                <a:gd name="T71" fmla="*/ 1712 h 3038"/>
                <a:gd name="T72" fmla="*/ 2612 w 2634"/>
                <a:gd name="T73" fmla="*/ 1503 h 3038"/>
                <a:gd name="T74" fmla="*/ 2620 w 2634"/>
                <a:gd name="T75" fmla="*/ 1280 h 3038"/>
                <a:gd name="T76" fmla="*/ 2508 w 2634"/>
                <a:gd name="T77" fmla="*/ 1109 h 3038"/>
                <a:gd name="T78" fmla="*/ 2334 w 2634"/>
                <a:gd name="T79" fmla="*/ 1050 h 3038"/>
                <a:gd name="T80" fmla="*/ 2118 w 2634"/>
                <a:gd name="T81" fmla="*/ 1214 h 3038"/>
                <a:gd name="T82" fmla="*/ 1956 w 2634"/>
                <a:gd name="T83" fmla="*/ 1296 h 3038"/>
                <a:gd name="T84" fmla="*/ 1904 w 2634"/>
                <a:gd name="T85" fmla="*/ 1140 h 3038"/>
                <a:gd name="T86" fmla="*/ 2036 w 2634"/>
                <a:gd name="T87" fmla="*/ 832 h 3038"/>
                <a:gd name="T88" fmla="*/ 2169 w 2634"/>
                <a:gd name="T89" fmla="*/ 677 h 3038"/>
                <a:gd name="T90" fmla="*/ 2244 w 2634"/>
                <a:gd name="T91" fmla="*/ 379 h 3038"/>
                <a:gd name="T92" fmla="*/ 2095 w 2634"/>
                <a:gd name="T93" fmla="*/ 142 h 3038"/>
                <a:gd name="T94" fmla="*/ 1881 w 2634"/>
                <a:gd name="T95" fmla="*/ 29 h 3038"/>
                <a:gd name="T96" fmla="*/ 1720 w 2634"/>
                <a:gd name="T97" fmla="*/ 82 h 3038"/>
                <a:gd name="T98" fmla="*/ 1505 w 2634"/>
                <a:gd name="T99" fmla="*/ 23 h 3038"/>
                <a:gd name="T100" fmla="*/ 1115 w 2634"/>
                <a:gd name="T101" fmla="*/ 38 h 3038"/>
                <a:gd name="T102" fmla="*/ 895 w 2634"/>
                <a:gd name="T103" fmla="*/ 120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34" h="3038">
                  <a:moveTo>
                    <a:pt x="895" y="120"/>
                  </a:moveTo>
                  <a:lnTo>
                    <a:pt x="885" y="74"/>
                  </a:lnTo>
                  <a:lnTo>
                    <a:pt x="834" y="82"/>
                  </a:lnTo>
                  <a:lnTo>
                    <a:pt x="812" y="60"/>
                  </a:lnTo>
                  <a:lnTo>
                    <a:pt x="707" y="60"/>
                  </a:lnTo>
                  <a:lnTo>
                    <a:pt x="569" y="89"/>
                  </a:lnTo>
                  <a:lnTo>
                    <a:pt x="459" y="172"/>
                  </a:lnTo>
                  <a:lnTo>
                    <a:pt x="385" y="276"/>
                  </a:lnTo>
                  <a:lnTo>
                    <a:pt x="347" y="433"/>
                  </a:lnTo>
                  <a:lnTo>
                    <a:pt x="362" y="566"/>
                  </a:lnTo>
                  <a:lnTo>
                    <a:pt x="399" y="648"/>
                  </a:lnTo>
                  <a:lnTo>
                    <a:pt x="480" y="707"/>
                  </a:lnTo>
                  <a:lnTo>
                    <a:pt x="636" y="753"/>
                  </a:lnTo>
                  <a:lnTo>
                    <a:pt x="636" y="842"/>
                  </a:lnTo>
                  <a:lnTo>
                    <a:pt x="666" y="909"/>
                  </a:lnTo>
                  <a:lnTo>
                    <a:pt x="673" y="954"/>
                  </a:lnTo>
                  <a:lnTo>
                    <a:pt x="716" y="1005"/>
                  </a:lnTo>
                  <a:lnTo>
                    <a:pt x="740" y="1087"/>
                  </a:lnTo>
                  <a:lnTo>
                    <a:pt x="827" y="1154"/>
                  </a:lnTo>
                  <a:lnTo>
                    <a:pt x="936" y="1236"/>
                  </a:lnTo>
                  <a:lnTo>
                    <a:pt x="812" y="1251"/>
                  </a:lnTo>
                  <a:lnTo>
                    <a:pt x="673" y="1258"/>
                  </a:lnTo>
                  <a:lnTo>
                    <a:pt x="598" y="1236"/>
                  </a:lnTo>
                  <a:lnTo>
                    <a:pt x="437" y="1124"/>
                  </a:lnTo>
                  <a:lnTo>
                    <a:pt x="296" y="1074"/>
                  </a:lnTo>
                  <a:lnTo>
                    <a:pt x="186" y="1050"/>
                  </a:lnTo>
                  <a:lnTo>
                    <a:pt x="67" y="1095"/>
                  </a:lnTo>
                  <a:lnTo>
                    <a:pt x="14" y="1132"/>
                  </a:lnTo>
                  <a:lnTo>
                    <a:pt x="0" y="1229"/>
                  </a:lnTo>
                  <a:lnTo>
                    <a:pt x="14" y="1341"/>
                  </a:lnTo>
                  <a:lnTo>
                    <a:pt x="74" y="1460"/>
                  </a:lnTo>
                  <a:lnTo>
                    <a:pt x="178" y="1563"/>
                  </a:lnTo>
                  <a:lnTo>
                    <a:pt x="296" y="1661"/>
                  </a:lnTo>
                  <a:lnTo>
                    <a:pt x="459" y="1721"/>
                  </a:lnTo>
                  <a:lnTo>
                    <a:pt x="643" y="1765"/>
                  </a:lnTo>
                  <a:lnTo>
                    <a:pt x="688" y="1794"/>
                  </a:lnTo>
                  <a:lnTo>
                    <a:pt x="628" y="1912"/>
                  </a:lnTo>
                  <a:lnTo>
                    <a:pt x="584" y="2026"/>
                  </a:lnTo>
                  <a:lnTo>
                    <a:pt x="532" y="2056"/>
                  </a:lnTo>
                  <a:lnTo>
                    <a:pt x="444" y="2218"/>
                  </a:lnTo>
                  <a:lnTo>
                    <a:pt x="253" y="2241"/>
                  </a:lnTo>
                  <a:lnTo>
                    <a:pt x="141" y="2360"/>
                  </a:lnTo>
                  <a:lnTo>
                    <a:pt x="82" y="2553"/>
                  </a:lnTo>
                  <a:lnTo>
                    <a:pt x="89" y="2718"/>
                  </a:lnTo>
                  <a:lnTo>
                    <a:pt x="119" y="2844"/>
                  </a:lnTo>
                  <a:lnTo>
                    <a:pt x="186" y="2926"/>
                  </a:lnTo>
                  <a:lnTo>
                    <a:pt x="253" y="2978"/>
                  </a:lnTo>
                  <a:lnTo>
                    <a:pt x="399" y="3016"/>
                  </a:lnTo>
                  <a:lnTo>
                    <a:pt x="546" y="2999"/>
                  </a:lnTo>
                  <a:lnTo>
                    <a:pt x="656" y="2941"/>
                  </a:lnTo>
                  <a:lnTo>
                    <a:pt x="753" y="2883"/>
                  </a:lnTo>
                  <a:lnTo>
                    <a:pt x="820" y="2792"/>
                  </a:lnTo>
                  <a:lnTo>
                    <a:pt x="900" y="2703"/>
                  </a:lnTo>
                  <a:lnTo>
                    <a:pt x="989" y="2724"/>
                  </a:lnTo>
                  <a:lnTo>
                    <a:pt x="1218" y="2799"/>
                  </a:lnTo>
                  <a:lnTo>
                    <a:pt x="1491" y="2799"/>
                  </a:lnTo>
                  <a:lnTo>
                    <a:pt x="1697" y="2762"/>
                  </a:lnTo>
                  <a:lnTo>
                    <a:pt x="1786" y="2934"/>
                  </a:lnTo>
                  <a:lnTo>
                    <a:pt x="1912" y="3008"/>
                  </a:lnTo>
                  <a:lnTo>
                    <a:pt x="2095" y="3038"/>
                  </a:lnTo>
                  <a:lnTo>
                    <a:pt x="2244" y="2999"/>
                  </a:lnTo>
                  <a:lnTo>
                    <a:pt x="2384" y="2919"/>
                  </a:lnTo>
                  <a:lnTo>
                    <a:pt x="2458" y="2830"/>
                  </a:lnTo>
                  <a:lnTo>
                    <a:pt x="2480" y="2688"/>
                  </a:lnTo>
                  <a:lnTo>
                    <a:pt x="2488" y="2583"/>
                  </a:lnTo>
                  <a:lnTo>
                    <a:pt x="2458" y="2428"/>
                  </a:lnTo>
                  <a:lnTo>
                    <a:pt x="2391" y="2279"/>
                  </a:lnTo>
                  <a:lnTo>
                    <a:pt x="2341" y="2204"/>
                  </a:lnTo>
                  <a:lnTo>
                    <a:pt x="2177" y="2107"/>
                  </a:lnTo>
                  <a:lnTo>
                    <a:pt x="2065" y="1831"/>
                  </a:lnTo>
                  <a:lnTo>
                    <a:pt x="2230" y="1794"/>
                  </a:lnTo>
                  <a:lnTo>
                    <a:pt x="2436" y="1712"/>
                  </a:lnTo>
                  <a:lnTo>
                    <a:pt x="2553" y="1615"/>
                  </a:lnTo>
                  <a:lnTo>
                    <a:pt x="2612" y="1503"/>
                  </a:lnTo>
                  <a:lnTo>
                    <a:pt x="2634" y="1385"/>
                  </a:lnTo>
                  <a:lnTo>
                    <a:pt x="2620" y="1280"/>
                  </a:lnTo>
                  <a:lnTo>
                    <a:pt x="2583" y="1183"/>
                  </a:lnTo>
                  <a:lnTo>
                    <a:pt x="2508" y="1109"/>
                  </a:lnTo>
                  <a:lnTo>
                    <a:pt x="2414" y="1050"/>
                  </a:lnTo>
                  <a:lnTo>
                    <a:pt x="2334" y="1050"/>
                  </a:lnTo>
                  <a:lnTo>
                    <a:pt x="2221" y="1132"/>
                  </a:lnTo>
                  <a:lnTo>
                    <a:pt x="2118" y="1214"/>
                  </a:lnTo>
                  <a:lnTo>
                    <a:pt x="2036" y="1244"/>
                  </a:lnTo>
                  <a:lnTo>
                    <a:pt x="1956" y="1296"/>
                  </a:lnTo>
                  <a:lnTo>
                    <a:pt x="1772" y="1236"/>
                  </a:lnTo>
                  <a:lnTo>
                    <a:pt x="1904" y="1140"/>
                  </a:lnTo>
                  <a:lnTo>
                    <a:pt x="2008" y="997"/>
                  </a:lnTo>
                  <a:lnTo>
                    <a:pt x="2036" y="832"/>
                  </a:lnTo>
                  <a:lnTo>
                    <a:pt x="2045" y="753"/>
                  </a:lnTo>
                  <a:lnTo>
                    <a:pt x="2169" y="677"/>
                  </a:lnTo>
                  <a:lnTo>
                    <a:pt x="2230" y="566"/>
                  </a:lnTo>
                  <a:lnTo>
                    <a:pt x="2244" y="379"/>
                  </a:lnTo>
                  <a:lnTo>
                    <a:pt x="2185" y="246"/>
                  </a:lnTo>
                  <a:lnTo>
                    <a:pt x="2095" y="142"/>
                  </a:lnTo>
                  <a:lnTo>
                    <a:pt x="2001" y="74"/>
                  </a:lnTo>
                  <a:lnTo>
                    <a:pt x="1881" y="29"/>
                  </a:lnTo>
                  <a:lnTo>
                    <a:pt x="1794" y="52"/>
                  </a:lnTo>
                  <a:lnTo>
                    <a:pt x="1720" y="82"/>
                  </a:lnTo>
                  <a:lnTo>
                    <a:pt x="1697" y="104"/>
                  </a:lnTo>
                  <a:lnTo>
                    <a:pt x="1505" y="23"/>
                  </a:lnTo>
                  <a:lnTo>
                    <a:pt x="1320" y="0"/>
                  </a:lnTo>
                  <a:lnTo>
                    <a:pt x="1115" y="38"/>
                  </a:lnTo>
                  <a:lnTo>
                    <a:pt x="895" y="120"/>
                  </a:lnTo>
                  <a:lnTo>
                    <a:pt x="895" y="120"/>
                  </a:lnTo>
                  <a:close/>
                </a:path>
              </a:pathLst>
            </a:custGeom>
            <a:solidFill>
              <a:srgbClr val="F2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8" name="Freeform 8"/>
            <p:cNvSpPr>
              <a:spLocks/>
            </p:cNvSpPr>
            <p:nvPr/>
          </p:nvSpPr>
          <p:spPr bwMode="auto">
            <a:xfrm>
              <a:off x="542" y="4062"/>
              <a:ext cx="168" cy="202"/>
            </a:xfrm>
            <a:custGeom>
              <a:avLst/>
              <a:gdLst>
                <a:gd name="T0" fmla="*/ 84 w 504"/>
                <a:gd name="T1" fmla="*/ 53 h 604"/>
                <a:gd name="T2" fmla="*/ 164 w 504"/>
                <a:gd name="T3" fmla="*/ 0 h 604"/>
                <a:gd name="T4" fmla="*/ 290 w 504"/>
                <a:gd name="T5" fmla="*/ 8 h 604"/>
                <a:gd name="T6" fmla="*/ 332 w 504"/>
                <a:gd name="T7" fmla="*/ 58 h 604"/>
                <a:gd name="T8" fmla="*/ 377 w 504"/>
                <a:gd name="T9" fmla="*/ 82 h 604"/>
                <a:gd name="T10" fmla="*/ 385 w 504"/>
                <a:gd name="T11" fmla="*/ 127 h 604"/>
                <a:gd name="T12" fmla="*/ 436 w 504"/>
                <a:gd name="T13" fmla="*/ 136 h 604"/>
                <a:gd name="T14" fmla="*/ 444 w 504"/>
                <a:gd name="T15" fmla="*/ 195 h 604"/>
                <a:gd name="T16" fmla="*/ 487 w 504"/>
                <a:gd name="T17" fmla="*/ 253 h 604"/>
                <a:gd name="T18" fmla="*/ 504 w 504"/>
                <a:gd name="T19" fmla="*/ 409 h 604"/>
                <a:gd name="T20" fmla="*/ 451 w 504"/>
                <a:gd name="T21" fmla="*/ 521 h 604"/>
                <a:gd name="T22" fmla="*/ 303 w 504"/>
                <a:gd name="T23" fmla="*/ 604 h 604"/>
                <a:gd name="T24" fmla="*/ 157 w 504"/>
                <a:gd name="T25" fmla="*/ 597 h 604"/>
                <a:gd name="T26" fmla="*/ 69 w 504"/>
                <a:gd name="T27" fmla="*/ 515 h 604"/>
                <a:gd name="T28" fmla="*/ 17 w 504"/>
                <a:gd name="T29" fmla="*/ 432 h 604"/>
                <a:gd name="T30" fmla="*/ 0 w 504"/>
                <a:gd name="T31" fmla="*/ 305 h 604"/>
                <a:gd name="T32" fmla="*/ 17 w 504"/>
                <a:gd name="T33" fmla="*/ 172 h 604"/>
                <a:gd name="T34" fmla="*/ 84 w 504"/>
                <a:gd name="T35" fmla="*/ 53 h 604"/>
                <a:gd name="T36" fmla="*/ 84 w 504"/>
                <a:gd name="T37" fmla="*/ 5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604">
                  <a:moveTo>
                    <a:pt x="84" y="53"/>
                  </a:moveTo>
                  <a:lnTo>
                    <a:pt x="164" y="0"/>
                  </a:lnTo>
                  <a:lnTo>
                    <a:pt x="290" y="8"/>
                  </a:lnTo>
                  <a:lnTo>
                    <a:pt x="332" y="58"/>
                  </a:lnTo>
                  <a:lnTo>
                    <a:pt x="377" y="82"/>
                  </a:lnTo>
                  <a:lnTo>
                    <a:pt x="385" y="127"/>
                  </a:lnTo>
                  <a:lnTo>
                    <a:pt x="436" y="136"/>
                  </a:lnTo>
                  <a:lnTo>
                    <a:pt x="444" y="195"/>
                  </a:lnTo>
                  <a:lnTo>
                    <a:pt x="487" y="253"/>
                  </a:lnTo>
                  <a:lnTo>
                    <a:pt x="504" y="409"/>
                  </a:lnTo>
                  <a:lnTo>
                    <a:pt x="451" y="521"/>
                  </a:lnTo>
                  <a:lnTo>
                    <a:pt x="303" y="604"/>
                  </a:lnTo>
                  <a:lnTo>
                    <a:pt x="157" y="597"/>
                  </a:lnTo>
                  <a:lnTo>
                    <a:pt x="69" y="515"/>
                  </a:lnTo>
                  <a:lnTo>
                    <a:pt x="17" y="432"/>
                  </a:lnTo>
                  <a:lnTo>
                    <a:pt x="0" y="305"/>
                  </a:lnTo>
                  <a:lnTo>
                    <a:pt x="17" y="172"/>
                  </a:lnTo>
                  <a:lnTo>
                    <a:pt x="84" y="53"/>
                  </a:lnTo>
                  <a:lnTo>
                    <a:pt x="84" y="53"/>
                  </a:lnTo>
                  <a:close/>
                </a:path>
              </a:pathLst>
            </a:custGeom>
            <a:solidFill>
              <a:srgbClr val="CA8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9" name="Freeform 9"/>
            <p:cNvSpPr>
              <a:spLocks/>
            </p:cNvSpPr>
            <p:nvPr/>
          </p:nvSpPr>
          <p:spPr bwMode="auto">
            <a:xfrm>
              <a:off x="1106" y="4058"/>
              <a:ext cx="176" cy="220"/>
            </a:xfrm>
            <a:custGeom>
              <a:avLst/>
              <a:gdLst>
                <a:gd name="T0" fmla="*/ 229 w 530"/>
                <a:gd name="T1" fmla="*/ 8 h 662"/>
                <a:gd name="T2" fmla="*/ 175 w 530"/>
                <a:gd name="T3" fmla="*/ 59 h 662"/>
                <a:gd name="T4" fmla="*/ 117 w 530"/>
                <a:gd name="T5" fmla="*/ 59 h 662"/>
                <a:gd name="T6" fmla="*/ 102 w 530"/>
                <a:gd name="T7" fmla="*/ 141 h 662"/>
                <a:gd name="T8" fmla="*/ 43 w 530"/>
                <a:gd name="T9" fmla="*/ 194 h 662"/>
                <a:gd name="T10" fmla="*/ 0 w 530"/>
                <a:gd name="T11" fmla="*/ 379 h 662"/>
                <a:gd name="T12" fmla="*/ 38 w 530"/>
                <a:gd name="T13" fmla="*/ 573 h 662"/>
                <a:gd name="T14" fmla="*/ 132 w 530"/>
                <a:gd name="T15" fmla="*/ 647 h 662"/>
                <a:gd name="T16" fmla="*/ 265 w 530"/>
                <a:gd name="T17" fmla="*/ 662 h 662"/>
                <a:gd name="T18" fmla="*/ 369 w 530"/>
                <a:gd name="T19" fmla="*/ 633 h 662"/>
                <a:gd name="T20" fmla="*/ 463 w 530"/>
                <a:gd name="T21" fmla="*/ 565 h 662"/>
                <a:gd name="T22" fmla="*/ 530 w 530"/>
                <a:gd name="T23" fmla="*/ 423 h 662"/>
                <a:gd name="T24" fmla="*/ 530 w 530"/>
                <a:gd name="T25" fmla="*/ 319 h 662"/>
                <a:gd name="T26" fmla="*/ 515 w 530"/>
                <a:gd name="T27" fmla="*/ 186 h 662"/>
                <a:gd name="T28" fmla="*/ 450 w 530"/>
                <a:gd name="T29" fmla="*/ 59 h 662"/>
                <a:gd name="T30" fmla="*/ 354 w 530"/>
                <a:gd name="T31" fmla="*/ 0 h 662"/>
                <a:gd name="T32" fmla="*/ 229 w 530"/>
                <a:gd name="T33" fmla="*/ 8 h 662"/>
                <a:gd name="T34" fmla="*/ 229 w 530"/>
                <a:gd name="T35" fmla="*/ 8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0" h="662">
                  <a:moveTo>
                    <a:pt x="229" y="8"/>
                  </a:moveTo>
                  <a:lnTo>
                    <a:pt x="175" y="59"/>
                  </a:lnTo>
                  <a:lnTo>
                    <a:pt x="117" y="59"/>
                  </a:lnTo>
                  <a:lnTo>
                    <a:pt x="102" y="141"/>
                  </a:lnTo>
                  <a:lnTo>
                    <a:pt x="43" y="194"/>
                  </a:lnTo>
                  <a:lnTo>
                    <a:pt x="0" y="379"/>
                  </a:lnTo>
                  <a:lnTo>
                    <a:pt x="38" y="573"/>
                  </a:lnTo>
                  <a:lnTo>
                    <a:pt x="132" y="647"/>
                  </a:lnTo>
                  <a:lnTo>
                    <a:pt x="265" y="662"/>
                  </a:lnTo>
                  <a:lnTo>
                    <a:pt x="369" y="633"/>
                  </a:lnTo>
                  <a:lnTo>
                    <a:pt x="463" y="565"/>
                  </a:lnTo>
                  <a:lnTo>
                    <a:pt x="530" y="423"/>
                  </a:lnTo>
                  <a:lnTo>
                    <a:pt x="530" y="319"/>
                  </a:lnTo>
                  <a:lnTo>
                    <a:pt x="515" y="186"/>
                  </a:lnTo>
                  <a:lnTo>
                    <a:pt x="450" y="59"/>
                  </a:lnTo>
                  <a:lnTo>
                    <a:pt x="354" y="0"/>
                  </a:lnTo>
                  <a:lnTo>
                    <a:pt x="229" y="8"/>
                  </a:lnTo>
                  <a:lnTo>
                    <a:pt x="229" y="8"/>
                  </a:lnTo>
                  <a:close/>
                </a:path>
              </a:pathLst>
            </a:custGeom>
            <a:solidFill>
              <a:srgbClr val="CA8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0" name="Freeform 10"/>
            <p:cNvSpPr>
              <a:spLocks/>
            </p:cNvSpPr>
            <p:nvPr/>
          </p:nvSpPr>
          <p:spPr bwMode="auto">
            <a:xfrm>
              <a:off x="800" y="3512"/>
              <a:ext cx="30" cy="37"/>
            </a:xfrm>
            <a:custGeom>
              <a:avLst/>
              <a:gdLst>
                <a:gd name="T0" fmla="*/ 44 w 88"/>
                <a:gd name="T1" fmla="*/ 0 h 111"/>
                <a:gd name="T2" fmla="*/ 0 w 88"/>
                <a:gd name="T3" fmla="*/ 53 h 111"/>
                <a:gd name="T4" fmla="*/ 0 w 88"/>
                <a:gd name="T5" fmla="*/ 111 h 111"/>
                <a:gd name="T6" fmla="*/ 88 w 88"/>
                <a:gd name="T7" fmla="*/ 96 h 111"/>
                <a:gd name="T8" fmla="*/ 88 w 88"/>
                <a:gd name="T9" fmla="*/ 37 h 111"/>
                <a:gd name="T10" fmla="*/ 82 w 88"/>
                <a:gd name="T11" fmla="*/ 8 h 111"/>
                <a:gd name="T12" fmla="*/ 44 w 88"/>
                <a:gd name="T13" fmla="*/ 0 h 111"/>
                <a:gd name="T14" fmla="*/ 44 w 88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11">
                  <a:moveTo>
                    <a:pt x="44" y="0"/>
                  </a:moveTo>
                  <a:lnTo>
                    <a:pt x="0" y="53"/>
                  </a:lnTo>
                  <a:lnTo>
                    <a:pt x="0" y="111"/>
                  </a:lnTo>
                  <a:lnTo>
                    <a:pt x="88" y="96"/>
                  </a:lnTo>
                  <a:lnTo>
                    <a:pt x="88" y="37"/>
                  </a:lnTo>
                  <a:lnTo>
                    <a:pt x="82" y="8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1" name="Freeform 11"/>
            <p:cNvSpPr>
              <a:spLocks/>
            </p:cNvSpPr>
            <p:nvPr/>
          </p:nvSpPr>
          <p:spPr bwMode="auto">
            <a:xfrm>
              <a:off x="866" y="3594"/>
              <a:ext cx="77" cy="34"/>
            </a:xfrm>
            <a:custGeom>
              <a:avLst/>
              <a:gdLst>
                <a:gd name="T0" fmla="*/ 40 w 229"/>
                <a:gd name="T1" fmla="*/ 8 h 103"/>
                <a:gd name="T2" fmla="*/ 0 w 229"/>
                <a:gd name="T3" fmla="*/ 28 h 103"/>
                <a:gd name="T4" fmla="*/ 0 w 229"/>
                <a:gd name="T5" fmla="*/ 83 h 103"/>
                <a:gd name="T6" fmla="*/ 134 w 229"/>
                <a:gd name="T7" fmla="*/ 103 h 103"/>
                <a:gd name="T8" fmla="*/ 229 w 229"/>
                <a:gd name="T9" fmla="*/ 51 h 103"/>
                <a:gd name="T10" fmla="*/ 224 w 229"/>
                <a:gd name="T11" fmla="*/ 21 h 103"/>
                <a:gd name="T12" fmla="*/ 172 w 229"/>
                <a:gd name="T13" fmla="*/ 0 h 103"/>
                <a:gd name="T14" fmla="*/ 40 w 229"/>
                <a:gd name="T15" fmla="*/ 8 h 103"/>
                <a:gd name="T16" fmla="*/ 40 w 229"/>
                <a:gd name="T17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03">
                  <a:moveTo>
                    <a:pt x="40" y="8"/>
                  </a:moveTo>
                  <a:lnTo>
                    <a:pt x="0" y="28"/>
                  </a:lnTo>
                  <a:lnTo>
                    <a:pt x="0" y="83"/>
                  </a:lnTo>
                  <a:lnTo>
                    <a:pt x="134" y="103"/>
                  </a:lnTo>
                  <a:lnTo>
                    <a:pt x="229" y="51"/>
                  </a:lnTo>
                  <a:lnTo>
                    <a:pt x="224" y="21"/>
                  </a:lnTo>
                  <a:lnTo>
                    <a:pt x="172" y="0"/>
                  </a:lnTo>
                  <a:lnTo>
                    <a:pt x="40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2" name="Freeform 12"/>
            <p:cNvSpPr>
              <a:spLocks/>
            </p:cNvSpPr>
            <p:nvPr/>
          </p:nvSpPr>
          <p:spPr bwMode="auto">
            <a:xfrm>
              <a:off x="1010" y="3514"/>
              <a:ext cx="27" cy="37"/>
            </a:xfrm>
            <a:custGeom>
              <a:avLst/>
              <a:gdLst>
                <a:gd name="T0" fmla="*/ 28 w 82"/>
                <a:gd name="T1" fmla="*/ 0 h 111"/>
                <a:gd name="T2" fmla="*/ 0 w 82"/>
                <a:gd name="T3" fmla="*/ 29 h 111"/>
                <a:gd name="T4" fmla="*/ 0 w 82"/>
                <a:gd name="T5" fmla="*/ 74 h 111"/>
                <a:gd name="T6" fmla="*/ 35 w 82"/>
                <a:gd name="T7" fmla="*/ 111 h 111"/>
                <a:gd name="T8" fmla="*/ 73 w 82"/>
                <a:gd name="T9" fmla="*/ 97 h 111"/>
                <a:gd name="T10" fmla="*/ 82 w 82"/>
                <a:gd name="T11" fmla="*/ 51 h 111"/>
                <a:gd name="T12" fmla="*/ 65 w 82"/>
                <a:gd name="T13" fmla="*/ 23 h 111"/>
                <a:gd name="T14" fmla="*/ 28 w 82"/>
                <a:gd name="T15" fmla="*/ 0 h 111"/>
                <a:gd name="T16" fmla="*/ 28 w 82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11">
                  <a:moveTo>
                    <a:pt x="28" y="0"/>
                  </a:moveTo>
                  <a:lnTo>
                    <a:pt x="0" y="29"/>
                  </a:lnTo>
                  <a:lnTo>
                    <a:pt x="0" y="74"/>
                  </a:lnTo>
                  <a:lnTo>
                    <a:pt x="35" y="111"/>
                  </a:lnTo>
                  <a:lnTo>
                    <a:pt x="73" y="97"/>
                  </a:lnTo>
                  <a:lnTo>
                    <a:pt x="82" y="51"/>
                  </a:lnTo>
                  <a:lnTo>
                    <a:pt x="65" y="2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3" name="Freeform 13"/>
            <p:cNvSpPr>
              <a:spLocks/>
            </p:cNvSpPr>
            <p:nvPr/>
          </p:nvSpPr>
          <p:spPr bwMode="auto">
            <a:xfrm>
              <a:off x="776" y="3720"/>
              <a:ext cx="250" cy="144"/>
            </a:xfrm>
            <a:custGeom>
              <a:avLst/>
              <a:gdLst>
                <a:gd name="T0" fmla="*/ 23 w 751"/>
                <a:gd name="T1" fmla="*/ 0 h 433"/>
                <a:gd name="T2" fmla="*/ 0 w 751"/>
                <a:gd name="T3" fmla="*/ 75 h 433"/>
                <a:gd name="T4" fmla="*/ 37 w 751"/>
                <a:gd name="T5" fmla="*/ 165 h 433"/>
                <a:gd name="T6" fmla="*/ 58 w 751"/>
                <a:gd name="T7" fmla="*/ 292 h 433"/>
                <a:gd name="T8" fmla="*/ 161 w 751"/>
                <a:gd name="T9" fmla="*/ 379 h 433"/>
                <a:gd name="T10" fmla="*/ 258 w 751"/>
                <a:gd name="T11" fmla="*/ 320 h 433"/>
                <a:gd name="T12" fmla="*/ 324 w 751"/>
                <a:gd name="T13" fmla="*/ 253 h 433"/>
                <a:gd name="T14" fmla="*/ 346 w 751"/>
                <a:gd name="T15" fmla="*/ 187 h 433"/>
                <a:gd name="T16" fmla="*/ 418 w 751"/>
                <a:gd name="T17" fmla="*/ 193 h 433"/>
                <a:gd name="T18" fmla="*/ 418 w 751"/>
                <a:gd name="T19" fmla="*/ 240 h 433"/>
                <a:gd name="T20" fmla="*/ 405 w 751"/>
                <a:gd name="T21" fmla="*/ 298 h 433"/>
                <a:gd name="T22" fmla="*/ 435 w 751"/>
                <a:gd name="T23" fmla="*/ 357 h 433"/>
                <a:gd name="T24" fmla="*/ 545 w 751"/>
                <a:gd name="T25" fmla="*/ 433 h 433"/>
                <a:gd name="T26" fmla="*/ 656 w 751"/>
                <a:gd name="T27" fmla="*/ 388 h 433"/>
                <a:gd name="T28" fmla="*/ 729 w 751"/>
                <a:gd name="T29" fmla="*/ 320 h 433"/>
                <a:gd name="T30" fmla="*/ 751 w 751"/>
                <a:gd name="T31" fmla="*/ 245 h 433"/>
                <a:gd name="T32" fmla="*/ 744 w 751"/>
                <a:gd name="T33" fmla="*/ 60 h 433"/>
                <a:gd name="T34" fmla="*/ 597 w 751"/>
                <a:gd name="T35" fmla="*/ 16 h 433"/>
                <a:gd name="T36" fmla="*/ 354 w 751"/>
                <a:gd name="T37" fmla="*/ 45 h 433"/>
                <a:gd name="T38" fmla="*/ 191 w 751"/>
                <a:gd name="T39" fmla="*/ 16 h 433"/>
                <a:gd name="T40" fmla="*/ 23 w 751"/>
                <a:gd name="T41" fmla="*/ 0 h 433"/>
                <a:gd name="T42" fmla="*/ 23 w 751"/>
                <a:gd name="T4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1" h="433">
                  <a:moveTo>
                    <a:pt x="23" y="0"/>
                  </a:moveTo>
                  <a:lnTo>
                    <a:pt x="0" y="75"/>
                  </a:lnTo>
                  <a:lnTo>
                    <a:pt x="37" y="165"/>
                  </a:lnTo>
                  <a:lnTo>
                    <a:pt x="58" y="292"/>
                  </a:lnTo>
                  <a:lnTo>
                    <a:pt x="161" y="379"/>
                  </a:lnTo>
                  <a:lnTo>
                    <a:pt x="258" y="320"/>
                  </a:lnTo>
                  <a:lnTo>
                    <a:pt x="324" y="253"/>
                  </a:lnTo>
                  <a:lnTo>
                    <a:pt x="346" y="187"/>
                  </a:lnTo>
                  <a:lnTo>
                    <a:pt x="418" y="193"/>
                  </a:lnTo>
                  <a:lnTo>
                    <a:pt x="418" y="240"/>
                  </a:lnTo>
                  <a:lnTo>
                    <a:pt x="405" y="298"/>
                  </a:lnTo>
                  <a:lnTo>
                    <a:pt x="435" y="357"/>
                  </a:lnTo>
                  <a:lnTo>
                    <a:pt x="545" y="433"/>
                  </a:lnTo>
                  <a:lnTo>
                    <a:pt x="656" y="388"/>
                  </a:lnTo>
                  <a:lnTo>
                    <a:pt x="729" y="320"/>
                  </a:lnTo>
                  <a:lnTo>
                    <a:pt x="751" y="245"/>
                  </a:lnTo>
                  <a:lnTo>
                    <a:pt x="744" y="60"/>
                  </a:lnTo>
                  <a:lnTo>
                    <a:pt x="597" y="16"/>
                  </a:lnTo>
                  <a:lnTo>
                    <a:pt x="354" y="45"/>
                  </a:lnTo>
                  <a:lnTo>
                    <a:pt x="191" y="1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677" y="3700"/>
              <a:ext cx="529" cy="526"/>
            </a:xfrm>
            <a:custGeom>
              <a:avLst/>
              <a:gdLst>
                <a:gd name="T0" fmla="*/ 80 w 1586"/>
                <a:gd name="T1" fmla="*/ 36 h 1578"/>
                <a:gd name="T2" fmla="*/ 74 w 1586"/>
                <a:gd name="T3" fmla="*/ 246 h 1578"/>
                <a:gd name="T4" fmla="*/ 74 w 1586"/>
                <a:gd name="T5" fmla="*/ 334 h 1578"/>
                <a:gd name="T6" fmla="*/ 104 w 1586"/>
                <a:gd name="T7" fmla="*/ 476 h 1578"/>
                <a:gd name="T8" fmla="*/ 104 w 1586"/>
                <a:gd name="T9" fmla="*/ 588 h 1578"/>
                <a:gd name="T10" fmla="*/ 52 w 1586"/>
                <a:gd name="T11" fmla="*/ 662 h 1578"/>
                <a:gd name="T12" fmla="*/ 15 w 1586"/>
                <a:gd name="T13" fmla="*/ 745 h 1578"/>
                <a:gd name="T14" fmla="*/ 0 w 1586"/>
                <a:gd name="T15" fmla="*/ 782 h 1578"/>
                <a:gd name="T16" fmla="*/ 80 w 1586"/>
                <a:gd name="T17" fmla="*/ 857 h 1578"/>
                <a:gd name="T18" fmla="*/ 194 w 1586"/>
                <a:gd name="T19" fmla="*/ 1034 h 1578"/>
                <a:gd name="T20" fmla="*/ 266 w 1586"/>
                <a:gd name="T21" fmla="*/ 1236 h 1578"/>
                <a:gd name="T22" fmla="*/ 333 w 1586"/>
                <a:gd name="T23" fmla="*/ 1421 h 1578"/>
                <a:gd name="T24" fmla="*/ 428 w 1586"/>
                <a:gd name="T25" fmla="*/ 1504 h 1578"/>
                <a:gd name="T26" fmla="*/ 612 w 1586"/>
                <a:gd name="T27" fmla="*/ 1563 h 1578"/>
                <a:gd name="T28" fmla="*/ 783 w 1586"/>
                <a:gd name="T29" fmla="*/ 1578 h 1578"/>
                <a:gd name="T30" fmla="*/ 938 w 1586"/>
                <a:gd name="T31" fmla="*/ 1578 h 1578"/>
                <a:gd name="T32" fmla="*/ 1114 w 1586"/>
                <a:gd name="T33" fmla="*/ 1518 h 1578"/>
                <a:gd name="T34" fmla="*/ 1107 w 1586"/>
                <a:gd name="T35" fmla="*/ 1354 h 1578"/>
                <a:gd name="T36" fmla="*/ 1107 w 1586"/>
                <a:gd name="T37" fmla="*/ 1304 h 1578"/>
                <a:gd name="T38" fmla="*/ 1114 w 1586"/>
                <a:gd name="T39" fmla="*/ 1191 h 1578"/>
                <a:gd name="T40" fmla="*/ 1203 w 1586"/>
                <a:gd name="T41" fmla="*/ 1050 h 1578"/>
                <a:gd name="T42" fmla="*/ 1328 w 1586"/>
                <a:gd name="T43" fmla="*/ 930 h 1578"/>
                <a:gd name="T44" fmla="*/ 1454 w 1586"/>
                <a:gd name="T45" fmla="*/ 878 h 1578"/>
                <a:gd name="T46" fmla="*/ 1586 w 1586"/>
                <a:gd name="T47" fmla="*/ 878 h 1578"/>
                <a:gd name="T48" fmla="*/ 1571 w 1586"/>
                <a:gd name="T49" fmla="*/ 765 h 1578"/>
                <a:gd name="T50" fmla="*/ 1499 w 1586"/>
                <a:gd name="T51" fmla="*/ 619 h 1578"/>
                <a:gd name="T52" fmla="*/ 1336 w 1586"/>
                <a:gd name="T53" fmla="*/ 602 h 1578"/>
                <a:gd name="T54" fmla="*/ 1395 w 1586"/>
                <a:gd name="T55" fmla="*/ 447 h 1578"/>
                <a:gd name="T56" fmla="*/ 1402 w 1586"/>
                <a:gd name="T57" fmla="*/ 177 h 1578"/>
                <a:gd name="T58" fmla="*/ 1373 w 1586"/>
                <a:gd name="T59" fmla="*/ 75 h 1578"/>
                <a:gd name="T60" fmla="*/ 1300 w 1586"/>
                <a:gd name="T61" fmla="*/ 29 h 1578"/>
                <a:gd name="T62" fmla="*/ 1226 w 1586"/>
                <a:gd name="T63" fmla="*/ 0 h 1578"/>
                <a:gd name="T64" fmla="*/ 1231 w 1586"/>
                <a:gd name="T65" fmla="*/ 104 h 1578"/>
                <a:gd name="T66" fmla="*/ 1203 w 1586"/>
                <a:gd name="T67" fmla="*/ 291 h 1578"/>
                <a:gd name="T68" fmla="*/ 1135 w 1586"/>
                <a:gd name="T69" fmla="*/ 476 h 1578"/>
                <a:gd name="T70" fmla="*/ 1107 w 1586"/>
                <a:gd name="T71" fmla="*/ 655 h 1578"/>
                <a:gd name="T72" fmla="*/ 878 w 1586"/>
                <a:gd name="T73" fmla="*/ 730 h 1578"/>
                <a:gd name="T74" fmla="*/ 768 w 1586"/>
                <a:gd name="T75" fmla="*/ 752 h 1578"/>
                <a:gd name="T76" fmla="*/ 627 w 1586"/>
                <a:gd name="T77" fmla="*/ 722 h 1578"/>
                <a:gd name="T78" fmla="*/ 436 w 1586"/>
                <a:gd name="T79" fmla="*/ 655 h 1578"/>
                <a:gd name="T80" fmla="*/ 319 w 1586"/>
                <a:gd name="T81" fmla="*/ 596 h 1578"/>
                <a:gd name="T82" fmla="*/ 309 w 1586"/>
                <a:gd name="T83" fmla="*/ 460 h 1578"/>
                <a:gd name="T84" fmla="*/ 273 w 1586"/>
                <a:gd name="T85" fmla="*/ 274 h 1578"/>
                <a:gd name="T86" fmla="*/ 258 w 1586"/>
                <a:gd name="T87" fmla="*/ 162 h 1578"/>
                <a:gd name="T88" fmla="*/ 258 w 1586"/>
                <a:gd name="T89" fmla="*/ 15 h 1578"/>
                <a:gd name="T90" fmla="*/ 80 w 1586"/>
                <a:gd name="T91" fmla="*/ 36 h 1578"/>
                <a:gd name="T92" fmla="*/ 80 w 1586"/>
                <a:gd name="T93" fmla="*/ 36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6" h="1578">
                  <a:moveTo>
                    <a:pt x="80" y="36"/>
                  </a:moveTo>
                  <a:lnTo>
                    <a:pt x="74" y="246"/>
                  </a:lnTo>
                  <a:lnTo>
                    <a:pt x="74" y="334"/>
                  </a:lnTo>
                  <a:lnTo>
                    <a:pt x="104" y="476"/>
                  </a:lnTo>
                  <a:lnTo>
                    <a:pt x="104" y="588"/>
                  </a:lnTo>
                  <a:lnTo>
                    <a:pt x="52" y="662"/>
                  </a:lnTo>
                  <a:lnTo>
                    <a:pt x="15" y="745"/>
                  </a:lnTo>
                  <a:lnTo>
                    <a:pt x="0" y="782"/>
                  </a:lnTo>
                  <a:lnTo>
                    <a:pt x="80" y="857"/>
                  </a:lnTo>
                  <a:lnTo>
                    <a:pt x="194" y="1034"/>
                  </a:lnTo>
                  <a:lnTo>
                    <a:pt x="266" y="1236"/>
                  </a:lnTo>
                  <a:lnTo>
                    <a:pt x="333" y="1421"/>
                  </a:lnTo>
                  <a:lnTo>
                    <a:pt x="428" y="1504"/>
                  </a:lnTo>
                  <a:lnTo>
                    <a:pt x="612" y="1563"/>
                  </a:lnTo>
                  <a:lnTo>
                    <a:pt x="783" y="1578"/>
                  </a:lnTo>
                  <a:lnTo>
                    <a:pt x="938" y="1578"/>
                  </a:lnTo>
                  <a:lnTo>
                    <a:pt x="1114" y="1518"/>
                  </a:lnTo>
                  <a:lnTo>
                    <a:pt x="1107" y="1354"/>
                  </a:lnTo>
                  <a:lnTo>
                    <a:pt x="1107" y="1304"/>
                  </a:lnTo>
                  <a:lnTo>
                    <a:pt x="1114" y="1191"/>
                  </a:lnTo>
                  <a:lnTo>
                    <a:pt x="1203" y="1050"/>
                  </a:lnTo>
                  <a:lnTo>
                    <a:pt x="1328" y="930"/>
                  </a:lnTo>
                  <a:lnTo>
                    <a:pt x="1454" y="878"/>
                  </a:lnTo>
                  <a:lnTo>
                    <a:pt x="1586" y="878"/>
                  </a:lnTo>
                  <a:lnTo>
                    <a:pt x="1571" y="765"/>
                  </a:lnTo>
                  <a:lnTo>
                    <a:pt x="1499" y="619"/>
                  </a:lnTo>
                  <a:lnTo>
                    <a:pt x="1336" y="602"/>
                  </a:lnTo>
                  <a:lnTo>
                    <a:pt x="1395" y="447"/>
                  </a:lnTo>
                  <a:lnTo>
                    <a:pt x="1402" y="177"/>
                  </a:lnTo>
                  <a:lnTo>
                    <a:pt x="1373" y="75"/>
                  </a:lnTo>
                  <a:lnTo>
                    <a:pt x="1300" y="29"/>
                  </a:lnTo>
                  <a:lnTo>
                    <a:pt x="1226" y="0"/>
                  </a:lnTo>
                  <a:lnTo>
                    <a:pt x="1231" y="104"/>
                  </a:lnTo>
                  <a:lnTo>
                    <a:pt x="1203" y="291"/>
                  </a:lnTo>
                  <a:lnTo>
                    <a:pt x="1135" y="476"/>
                  </a:lnTo>
                  <a:lnTo>
                    <a:pt x="1107" y="655"/>
                  </a:lnTo>
                  <a:lnTo>
                    <a:pt x="878" y="730"/>
                  </a:lnTo>
                  <a:lnTo>
                    <a:pt x="768" y="752"/>
                  </a:lnTo>
                  <a:lnTo>
                    <a:pt x="627" y="722"/>
                  </a:lnTo>
                  <a:lnTo>
                    <a:pt x="436" y="655"/>
                  </a:lnTo>
                  <a:lnTo>
                    <a:pt x="319" y="596"/>
                  </a:lnTo>
                  <a:lnTo>
                    <a:pt x="309" y="460"/>
                  </a:lnTo>
                  <a:lnTo>
                    <a:pt x="273" y="274"/>
                  </a:lnTo>
                  <a:lnTo>
                    <a:pt x="258" y="162"/>
                  </a:lnTo>
                  <a:lnTo>
                    <a:pt x="258" y="15"/>
                  </a:lnTo>
                  <a:lnTo>
                    <a:pt x="80" y="36"/>
                  </a:lnTo>
                  <a:lnTo>
                    <a:pt x="80" y="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5" name="Freeform 15"/>
            <p:cNvSpPr>
              <a:spLocks/>
            </p:cNvSpPr>
            <p:nvPr/>
          </p:nvSpPr>
          <p:spPr bwMode="auto">
            <a:xfrm>
              <a:off x="712" y="3911"/>
              <a:ext cx="51" cy="63"/>
            </a:xfrm>
            <a:custGeom>
              <a:avLst/>
              <a:gdLst>
                <a:gd name="T0" fmla="*/ 81 w 154"/>
                <a:gd name="T1" fmla="*/ 0 h 187"/>
                <a:gd name="T2" fmla="*/ 21 w 154"/>
                <a:gd name="T3" fmla="*/ 15 h 187"/>
                <a:gd name="T4" fmla="*/ 0 w 154"/>
                <a:gd name="T5" fmla="*/ 104 h 187"/>
                <a:gd name="T6" fmla="*/ 13 w 154"/>
                <a:gd name="T7" fmla="*/ 179 h 187"/>
                <a:gd name="T8" fmla="*/ 66 w 154"/>
                <a:gd name="T9" fmla="*/ 187 h 187"/>
                <a:gd name="T10" fmla="*/ 118 w 154"/>
                <a:gd name="T11" fmla="*/ 179 h 187"/>
                <a:gd name="T12" fmla="*/ 147 w 154"/>
                <a:gd name="T13" fmla="*/ 119 h 187"/>
                <a:gd name="T14" fmla="*/ 154 w 154"/>
                <a:gd name="T15" fmla="*/ 67 h 187"/>
                <a:gd name="T16" fmla="*/ 132 w 154"/>
                <a:gd name="T17" fmla="*/ 15 h 187"/>
                <a:gd name="T18" fmla="*/ 81 w 154"/>
                <a:gd name="T19" fmla="*/ 0 h 187"/>
                <a:gd name="T20" fmla="*/ 81 w 154"/>
                <a:gd name="T2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7">
                  <a:moveTo>
                    <a:pt x="81" y="0"/>
                  </a:moveTo>
                  <a:lnTo>
                    <a:pt x="21" y="15"/>
                  </a:lnTo>
                  <a:lnTo>
                    <a:pt x="0" y="104"/>
                  </a:lnTo>
                  <a:lnTo>
                    <a:pt x="13" y="179"/>
                  </a:lnTo>
                  <a:lnTo>
                    <a:pt x="66" y="187"/>
                  </a:lnTo>
                  <a:lnTo>
                    <a:pt x="118" y="179"/>
                  </a:lnTo>
                  <a:lnTo>
                    <a:pt x="147" y="119"/>
                  </a:lnTo>
                  <a:lnTo>
                    <a:pt x="154" y="67"/>
                  </a:lnTo>
                  <a:lnTo>
                    <a:pt x="132" y="15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6" name="Freeform 16"/>
            <p:cNvSpPr>
              <a:spLocks/>
            </p:cNvSpPr>
            <p:nvPr/>
          </p:nvSpPr>
          <p:spPr bwMode="auto">
            <a:xfrm>
              <a:off x="1049" y="3934"/>
              <a:ext cx="66" cy="74"/>
            </a:xfrm>
            <a:custGeom>
              <a:avLst/>
              <a:gdLst>
                <a:gd name="T0" fmla="*/ 37 w 199"/>
                <a:gd name="T1" fmla="*/ 30 h 222"/>
                <a:gd name="T2" fmla="*/ 7 w 199"/>
                <a:gd name="T3" fmla="*/ 88 h 222"/>
                <a:gd name="T4" fmla="*/ 0 w 199"/>
                <a:gd name="T5" fmla="*/ 148 h 222"/>
                <a:gd name="T6" fmla="*/ 53 w 199"/>
                <a:gd name="T7" fmla="*/ 222 h 222"/>
                <a:gd name="T8" fmla="*/ 117 w 199"/>
                <a:gd name="T9" fmla="*/ 222 h 222"/>
                <a:gd name="T10" fmla="*/ 177 w 199"/>
                <a:gd name="T11" fmla="*/ 200 h 222"/>
                <a:gd name="T12" fmla="*/ 199 w 199"/>
                <a:gd name="T13" fmla="*/ 133 h 222"/>
                <a:gd name="T14" fmla="*/ 199 w 199"/>
                <a:gd name="T15" fmla="*/ 60 h 222"/>
                <a:gd name="T16" fmla="*/ 156 w 199"/>
                <a:gd name="T17" fmla="*/ 15 h 222"/>
                <a:gd name="T18" fmla="*/ 96 w 199"/>
                <a:gd name="T19" fmla="*/ 0 h 222"/>
                <a:gd name="T20" fmla="*/ 37 w 199"/>
                <a:gd name="T21" fmla="*/ 30 h 222"/>
                <a:gd name="T22" fmla="*/ 37 w 199"/>
                <a:gd name="T2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222">
                  <a:moveTo>
                    <a:pt x="37" y="30"/>
                  </a:moveTo>
                  <a:lnTo>
                    <a:pt x="7" y="88"/>
                  </a:lnTo>
                  <a:lnTo>
                    <a:pt x="0" y="148"/>
                  </a:lnTo>
                  <a:lnTo>
                    <a:pt x="53" y="222"/>
                  </a:lnTo>
                  <a:lnTo>
                    <a:pt x="117" y="222"/>
                  </a:lnTo>
                  <a:lnTo>
                    <a:pt x="177" y="200"/>
                  </a:lnTo>
                  <a:lnTo>
                    <a:pt x="199" y="133"/>
                  </a:lnTo>
                  <a:lnTo>
                    <a:pt x="199" y="60"/>
                  </a:lnTo>
                  <a:lnTo>
                    <a:pt x="156" y="15"/>
                  </a:lnTo>
                  <a:lnTo>
                    <a:pt x="96" y="0"/>
                  </a:lnTo>
                  <a:lnTo>
                    <a:pt x="37" y="30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7" name="Freeform 17"/>
            <p:cNvSpPr>
              <a:spLocks/>
            </p:cNvSpPr>
            <p:nvPr/>
          </p:nvSpPr>
          <p:spPr bwMode="auto">
            <a:xfrm>
              <a:off x="691" y="3394"/>
              <a:ext cx="44" cy="96"/>
            </a:xfrm>
            <a:custGeom>
              <a:avLst/>
              <a:gdLst>
                <a:gd name="T0" fmla="*/ 132 w 132"/>
                <a:gd name="T1" fmla="*/ 0 h 288"/>
                <a:gd name="T2" fmla="*/ 83 w 132"/>
                <a:gd name="T3" fmla="*/ 142 h 288"/>
                <a:gd name="T4" fmla="*/ 44 w 132"/>
                <a:gd name="T5" fmla="*/ 288 h 288"/>
                <a:gd name="T6" fmla="*/ 0 w 132"/>
                <a:gd name="T7" fmla="*/ 222 h 288"/>
                <a:gd name="T8" fmla="*/ 0 w 132"/>
                <a:gd name="T9" fmla="*/ 148 h 288"/>
                <a:gd name="T10" fmla="*/ 34 w 132"/>
                <a:gd name="T11" fmla="*/ 54 h 288"/>
                <a:gd name="T12" fmla="*/ 75 w 132"/>
                <a:gd name="T13" fmla="*/ 9 h 288"/>
                <a:gd name="T14" fmla="*/ 132 w 132"/>
                <a:gd name="T15" fmla="*/ 0 h 288"/>
                <a:gd name="T16" fmla="*/ 132 w 132"/>
                <a:gd name="T1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8">
                  <a:moveTo>
                    <a:pt x="132" y="0"/>
                  </a:moveTo>
                  <a:lnTo>
                    <a:pt x="83" y="142"/>
                  </a:lnTo>
                  <a:lnTo>
                    <a:pt x="44" y="288"/>
                  </a:lnTo>
                  <a:lnTo>
                    <a:pt x="0" y="222"/>
                  </a:lnTo>
                  <a:lnTo>
                    <a:pt x="0" y="148"/>
                  </a:lnTo>
                  <a:lnTo>
                    <a:pt x="34" y="54"/>
                  </a:lnTo>
                  <a:lnTo>
                    <a:pt x="75" y="9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A8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8" name="Freeform 18"/>
            <p:cNvSpPr>
              <a:spLocks/>
            </p:cNvSpPr>
            <p:nvPr/>
          </p:nvSpPr>
          <p:spPr bwMode="auto">
            <a:xfrm>
              <a:off x="1126" y="3387"/>
              <a:ext cx="61" cy="131"/>
            </a:xfrm>
            <a:custGeom>
              <a:avLst/>
              <a:gdLst>
                <a:gd name="T0" fmla="*/ 0 w 183"/>
                <a:gd name="T1" fmla="*/ 22 h 393"/>
                <a:gd name="T2" fmla="*/ 64 w 183"/>
                <a:gd name="T3" fmla="*/ 154 h 393"/>
                <a:gd name="T4" fmla="*/ 113 w 183"/>
                <a:gd name="T5" fmla="*/ 342 h 393"/>
                <a:gd name="T6" fmla="*/ 119 w 183"/>
                <a:gd name="T7" fmla="*/ 393 h 393"/>
                <a:gd name="T8" fmla="*/ 148 w 183"/>
                <a:gd name="T9" fmla="*/ 292 h 393"/>
                <a:gd name="T10" fmla="*/ 179 w 183"/>
                <a:gd name="T11" fmla="*/ 263 h 393"/>
                <a:gd name="T12" fmla="*/ 172 w 183"/>
                <a:gd name="T13" fmla="*/ 205 h 393"/>
                <a:gd name="T14" fmla="*/ 183 w 183"/>
                <a:gd name="T15" fmla="*/ 154 h 393"/>
                <a:gd name="T16" fmla="*/ 142 w 183"/>
                <a:gd name="T17" fmla="*/ 94 h 393"/>
                <a:gd name="T18" fmla="*/ 128 w 183"/>
                <a:gd name="T19" fmla="*/ 26 h 393"/>
                <a:gd name="T20" fmla="*/ 30 w 183"/>
                <a:gd name="T21" fmla="*/ 0 h 393"/>
                <a:gd name="T22" fmla="*/ 0 w 183"/>
                <a:gd name="T23" fmla="*/ 22 h 393"/>
                <a:gd name="T24" fmla="*/ 0 w 183"/>
                <a:gd name="T25" fmla="*/ 2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393">
                  <a:moveTo>
                    <a:pt x="0" y="22"/>
                  </a:moveTo>
                  <a:lnTo>
                    <a:pt x="64" y="154"/>
                  </a:lnTo>
                  <a:lnTo>
                    <a:pt x="113" y="342"/>
                  </a:lnTo>
                  <a:lnTo>
                    <a:pt x="119" y="393"/>
                  </a:lnTo>
                  <a:lnTo>
                    <a:pt x="148" y="292"/>
                  </a:lnTo>
                  <a:lnTo>
                    <a:pt x="179" y="263"/>
                  </a:lnTo>
                  <a:lnTo>
                    <a:pt x="172" y="205"/>
                  </a:lnTo>
                  <a:lnTo>
                    <a:pt x="183" y="154"/>
                  </a:lnTo>
                  <a:lnTo>
                    <a:pt x="142" y="94"/>
                  </a:lnTo>
                  <a:lnTo>
                    <a:pt x="128" y="26"/>
                  </a:lnTo>
                  <a:lnTo>
                    <a:pt x="30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A8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9" name="Freeform 19"/>
            <p:cNvSpPr>
              <a:spLocks/>
            </p:cNvSpPr>
            <p:nvPr/>
          </p:nvSpPr>
          <p:spPr bwMode="auto">
            <a:xfrm>
              <a:off x="793" y="3512"/>
              <a:ext cx="50" cy="51"/>
            </a:xfrm>
            <a:custGeom>
              <a:avLst/>
              <a:gdLst>
                <a:gd name="T0" fmla="*/ 72 w 148"/>
                <a:gd name="T1" fmla="*/ 0 h 154"/>
                <a:gd name="T2" fmla="*/ 32 w 148"/>
                <a:gd name="T3" fmla="*/ 18 h 154"/>
                <a:gd name="T4" fmla="*/ 6 w 148"/>
                <a:gd name="T5" fmla="*/ 45 h 154"/>
                <a:gd name="T6" fmla="*/ 0 w 148"/>
                <a:gd name="T7" fmla="*/ 86 h 154"/>
                <a:gd name="T8" fmla="*/ 4 w 148"/>
                <a:gd name="T9" fmla="*/ 123 h 154"/>
                <a:gd name="T10" fmla="*/ 24 w 148"/>
                <a:gd name="T11" fmla="*/ 145 h 154"/>
                <a:gd name="T12" fmla="*/ 53 w 148"/>
                <a:gd name="T13" fmla="*/ 154 h 154"/>
                <a:gd name="T14" fmla="*/ 83 w 148"/>
                <a:gd name="T15" fmla="*/ 154 h 154"/>
                <a:gd name="T16" fmla="*/ 109 w 148"/>
                <a:gd name="T17" fmla="*/ 123 h 154"/>
                <a:gd name="T18" fmla="*/ 137 w 148"/>
                <a:gd name="T19" fmla="*/ 81 h 154"/>
                <a:gd name="T20" fmla="*/ 148 w 148"/>
                <a:gd name="T21" fmla="*/ 64 h 154"/>
                <a:gd name="T22" fmla="*/ 125 w 148"/>
                <a:gd name="T23" fmla="*/ 59 h 154"/>
                <a:gd name="T24" fmla="*/ 137 w 148"/>
                <a:gd name="T25" fmla="*/ 42 h 154"/>
                <a:gd name="T26" fmla="*/ 121 w 148"/>
                <a:gd name="T27" fmla="*/ 34 h 154"/>
                <a:gd name="T28" fmla="*/ 117 w 148"/>
                <a:gd name="T29" fmla="*/ 8 h 154"/>
                <a:gd name="T30" fmla="*/ 96 w 148"/>
                <a:gd name="T31" fmla="*/ 8 h 154"/>
                <a:gd name="T32" fmla="*/ 102 w 148"/>
                <a:gd name="T33" fmla="*/ 34 h 154"/>
                <a:gd name="T34" fmla="*/ 96 w 148"/>
                <a:gd name="T35" fmla="*/ 59 h 154"/>
                <a:gd name="T36" fmla="*/ 62 w 148"/>
                <a:gd name="T37" fmla="*/ 71 h 154"/>
                <a:gd name="T38" fmla="*/ 50 w 148"/>
                <a:gd name="T39" fmla="*/ 56 h 154"/>
                <a:gd name="T40" fmla="*/ 36 w 148"/>
                <a:gd name="T41" fmla="*/ 42 h 154"/>
                <a:gd name="T42" fmla="*/ 46 w 148"/>
                <a:gd name="T43" fmla="*/ 31 h 154"/>
                <a:gd name="T44" fmla="*/ 65 w 148"/>
                <a:gd name="T45" fmla="*/ 18 h 154"/>
                <a:gd name="T46" fmla="*/ 72 w 148"/>
                <a:gd name="T47" fmla="*/ 0 h 154"/>
                <a:gd name="T48" fmla="*/ 72 w 148"/>
                <a:gd name="T4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54">
                  <a:moveTo>
                    <a:pt x="72" y="0"/>
                  </a:moveTo>
                  <a:lnTo>
                    <a:pt x="32" y="18"/>
                  </a:lnTo>
                  <a:lnTo>
                    <a:pt x="6" y="45"/>
                  </a:lnTo>
                  <a:lnTo>
                    <a:pt x="0" y="86"/>
                  </a:lnTo>
                  <a:lnTo>
                    <a:pt x="4" y="123"/>
                  </a:lnTo>
                  <a:lnTo>
                    <a:pt x="24" y="145"/>
                  </a:lnTo>
                  <a:lnTo>
                    <a:pt x="53" y="154"/>
                  </a:lnTo>
                  <a:lnTo>
                    <a:pt x="83" y="154"/>
                  </a:lnTo>
                  <a:lnTo>
                    <a:pt x="109" y="123"/>
                  </a:lnTo>
                  <a:lnTo>
                    <a:pt x="137" y="81"/>
                  </a:lnTo>
                  <a:lnTo>
                    <a:pt x="148" y="64"/>
                  </a:lnTo>
                  <a:lnTo>
                    <a:pt x="125" y="59"/>
                  </a:lnTo>
                  <a:lnTo>
                    <a:pt x="137" y="42"/>
                  </a:lnTo>
                  <a:lnTo>
                    <a:pt x="121" y="34"/>
                  </a:lnTo>
                  <a:lnTo>
                    <a:pt x="117" y="8"/>
                  </a:lnTo>
                  <a:lnTo>
                    <a:pt x="96" y="8"/>
                  </a:lnTo>
                  <a:lnTo>
                    <a:pt x="102" y="34"/>
                  </a:lnTo>
                  <a:lnTo>
                    <a:pt x="96" y="59"/>
                  </a:lnTo>
                  <a:lnTo>
                    <a:pt x="62" y="71"/>
                  </a:lnTo>
                  <a:lnTo>
                    <a:pt x="50" y="56"/>
                  </a:lnTo>
                  <a:lnTo>
                    <a:pt x="36" y="42"/>
                  </a:lnTo>
                  <a:lnTo>
                    <a:pt x="46" y="31"/>
                  </a:lnTo>
                  <a:lnTo>
                    <a:pt x="65" y="18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0" name="Freeform 20"/>
            <p:cNvSpPr>
              <a:spLocks/>
            </p:cNvSpPr>
            <p:nvPr/>
          </p:nvSpPr>
          <p:spPr bwMode="auto">
            <a:xfrm>
              <a:off x="991" y="3506"/>
              <a:ext cx="47" cy="61"/>
            </a:xfrm>
            <a:custGeom>
              <a:avLst/>
              <a:gdLst>
                <a:gd name="T0" fmla="*/ 46 w 143"/>
                <a:gd name="T1" fmla="*/ 10 h 184"/>
                <a:gd name="T2" fmla="*/ 54 w 143"/>
                <a:gd name="T3" fmla="*/ 44 h 184"/>
                <a:gd name="T4" fmla="*/ 15 w 143"/>
                <a:gd name="T5" fmla="*/ 30 h 184"/>
                <a:gd name="T6" fmla="*/ 20 w 143"/>
                <a:gd name="T7" fmla="*/ 56 h 184"/>
                <a:gd name="T8" fmla="*/ 6 w 143"/>
                <a:gd name="T9" fmla="*/ 70 h 184"/>
                <a:gd name="T10" fmla="*/ 12 w 143"/>
                <a:gd name="T11" fmla="*/ 96 h 184"/>
                <a:gd name="T12" fmla="*/ 0 w 143"/>
                <a:gd name="T13" fmla="*/ 115 h 184"/>
                <a:gd name="T14" fmla="*/ 12 w 143"/>
                <a:gd name="T15" fmla="*/ 124 h 184"/>
                <a:gd name="T16" fmla="*/ 2 w 143"/>
                <a:gd name="T17" fmla="*/ 134 h 184"/>
                <a:gd name="T18" fmla="*/ 58 w 143"/>
                <a:gd name="T19" fmla="*/ 184 h 184"/>
                <a:gd name="T20" fmla="*/ 91 w 143"/>
                <a:gd name="T21" fmla="*/ 178 h 184"/>
                <a:gd name="T22" fmla="*/ 121 w 143"/>
                <a:gd name="T23" fmla="*/ 163 h 184"/>
                <a:gd name="T24" fmla="*/ 143 w 143"/>
                <a:gd name="T25" fmla="*/ 129 h 184"/>
                <a:gd name="T26" fmla="*/ 143 w 143"/>
                <a:gd name="T27" fmla="*/ 104 h 184"/>
                <a:gd name="T28" fmla="*/ 139 w 143"/>
                <a:gd name="T29" fmla="*/ 74 h 184"/>
                <a:gd name="T30" fmla="*/ 130 w 143"/>
                <a:gd name="T31" fmla="*/ 60 h 184"/>
                <a:gd name="T32" fmla="*/ 130 w 143"/>
                <a:gd name="T33" fmla="*/ 89 h 184"/>
                <a:gd name="T34" fmla="*/ 130 w 143"/>
                <a:gd name="T35" fmla="*/ 108 h 184"/>
                <a:gd name="T36" fmla="*/ 84 w 143"/>
                <a:gd name="T37" fmla="*/ 115 h 184"/>
                <a:gd name="T38" fmla="*/ 80 w 143"/>
                <a:gd name="T39" fmla="*/ 99 h 184"/>
                <a:gd name="T40" fmla="*/ 61 w 143"/>
                <a:gd name="T41" fmla="*/ 77 h 184"/>
                <a:gd name="T42" fmla="*/ 100 w 143"/>
                <a:gd name="T43" fmla="*/ 44 h 184"/>
                <a:gd name="T44" fmla="*/ 121 w 143"/>
                <a:gd name="T45" fmla="*/ 49 h 184"/>
                <a:gd name="T46" fmla="*/ 100 w 143"/>
                <a:gd name="T47" fmla="*/ 23 h 184"/>
                <a:gd name="T48" fmla="*/ 61 w 143"/>
                <a:gd name="T49" fmla="*/ 0 h 184"/>
                <a:gd name="T50" fmla="*/ 46 w 143"/>
                <a:gd name="T51" fmla="*/ 10 h 184"/>
                <a:gd name="T52" fmla="*/ 46 w 143"/>
                <a:gd name="T53" fmla="*/ 1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84">
                  <a:moveTo>
                    <a:pt x="46" y="10"/>
                  </a:moveTo>
                  <a:lnTo>
                    <a:pt x="54" y="44"/>
                  </a:lnTo>
                  <a:lnTo>
                    <a:pt x="15" y="30"/>
                  </a:lnTo>
                  <a:lnTo>
                    <a:pt x="20" y="56"/>
                  </a:lnTo>
                  <a:lnTo>
                    <a:pt x="6" y="70"/>
                  </a:lnTo>
                  <a:lnTo>
                    <a:pt x="12" y="96"/>
                  </a:lnTo>
                  <a:lnTo>
                    <a:pt x="0" y="115"/>
                  </a:lnTo>
                  <a:lnTo>
                    <a:pt x="12" y="124"/>
                  </a:lnTo>
                  <a:lnTo>
                    <a:pt x="2" y="134"/>
                  </a:lnTo>
                  <a:lnTo>
                    <a:pt x="58" y="184"/>
                  </a:lnTo>
                  <a:lnTo>
                    <a:pt x="91" y="178"/>
                  </a:lnTo>
                  <a:lnTo>
                    <a:pt x="121" y="163"/>
                  </a:lnTo>
                  <a:lnTo>
                    <a:pt x="143" y="129"/>
                  </a:lnTo>
                  <a:lnTo>
                    <a:pt x="143" y="104"/>
                  </a:lnTo>
                  <a:lnTo>
                    <a:pt x="139" y="74"/>
                  </a:lnTo>
                  <a:lnTo>
                    <a:pt x="130" y="60"/>
                  </a:lnTo>
                  <a:lnTo>
                    <a:pt x="130" y="89"/>
                  </a:lnTo>
                  <a:lnTo>
                    <a:pt x="130" y="108"/>
                  </a:lnTo>
                  <a:lnTo>
                    <a:pt x="84" y="115"/>
                  </a:lnTo>
                  <a:lnTo>
                    <a:pt x="80" y="99"/>
                  </a:lnTo>
                  <a:lnTo>
                    <a:pt x="61" y="77"/>
                  </a:lnTo>
                  <a:lnTo>
                    <a:pt x="100" y="44"/>
                  </a:lnTo>
                  <a:lnTo>
                    <a:pt x="121" y="49"/>
                  </a:lnTo>
                  <a:lnTo>
                    <a:pt x="100" y="23"/>
                  </a:lnTo>
                  <a:lnTo>
                    <a:pt x="61" y="0"/>
                  </a:lnTo>
                  <a:lnTo>
                    <a:pt x="46" y="1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1" name="Freeform 21"/>
            <p:cNvSpPr>
              <a:spLocks/>
            </p:cNvSpPr>
            <p:nvPr/>
          </p:nvSpPr>
          <p:spPr bwMode="auto">
            <a:xfrm>
              <a:off x="844" y="3500"/>
              <a:ext cx="137" cy="67"/>
            </a:xfrm>
            <a:custGeom>
              <a:avLst/>
              <a:gdLst>
                <a:gd name="T0" fmla="*/ 127 w 411"/>
                <a:gd name="T1" fmla="*/ 52 h 200"/>
                <a:gd name="T2" fmla="*/ 105 w 411"/>
                <a:gd name="T3" fmla="*/ 93 h 200"/>
                <a:gd name="T4" fmla="*/ 67 w 411"/>
                <a:gd name="T5" fmla="*/ 131 h 200"/>
                <a:gd name="T6" fmla="*/ 0 w 411"/>
                <a:gd name="T7" fmla="*/ 188 h 200"/>
                <a:gd name="T8" fmla="*/ 85 w 411"/>
                <a:gd name="T9" fmla="*/ 145 h 200"/>
                <a:gd name="T10" fmla="*/ 136 w 411"/>
                <a:gd name="T11" fmla="*/ 131 h 200"/>
                <a:gd name="T12" fmla="*/ 203 w 411"/>
                <a:gd name="T13" fmla="*/ 131 h 200"/>
                <a:gd name="T14" fmla="*/ 292 w 411"/>
                <a:gd name="T15" fmla="*/ 140 h 200"/>
                <a:gd name="T16" fmla="*/ 351 w 411"/>
                <a:gd name="T17" fmla="*/ 175 h 200"/>
                <a:gd name="T18" fmla="*/ 351 w 411"/>
                <a:gd name="T19" fmla="*/ 157 h 200"/>
                <a:gd name="T20" fmla="*/ 411 w 411"/>
                <a:gd name="T21" fmla="*/ 200 h 200"/>
                <a:gd name="T22" fmla="*/ 359 w 411"/>
                <a:gd name="T23" fmla="*/ 154 h 200"/>
                <a:gd name="T24" fmla="*/ 304 w 411"/>
                <a:gd name="T25" fmla="*/ 115 h 200"/>
                <a:gd name="T26" fmla="*/ 263 w 411"/>
                <a:gd name="T27" fmla="*/ 72 h 200"/>
                <a:gd name="T28" fmla="*/ 237 w 411"/>
                <a:gd name="T29" fmla="*/ 26 h 200"/>
                <a:gd name="T30" fmla="*/ 233 w 411"/>
                <a:gd name="T31" fmla="*/ 72 h 200"/>
                <a:gd name="T32" fmla="*/ 203 w 411"/>
                <a:gd name="T33" fmla="*/ 0 h 200"/>
                <a:gd name="T34" fmla="*/ 185 w 411"/>
                <a:gd name="T35" fmla="*/ 39 h 200"/>
                <a:gd name="T36" fmla="*/ 169 w 411"/>
                <a:gd name="T37" fmla="*/ 16 h 200"/>
                <a:gd name="T38" fmla="*/ 131 w 411"/>
                <a:gd name="T39" fmla="*/ 86 h 200"/>
                <a:gd name="T40" fmla="*/ 127 w 411"/>
                <a:gd name="T41" fmla="*/ 52 h 200"/>
                <a:gd name="T42" fmla="*/ 127 w 411"/>
                <a:gd name="T43" fmla="*/ 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1" h="200">
                  <a:moveTo>
                    <a:pt x="127" y="52"/>
                  </a:moveTo>
                  <a:lnTo>
                    <a:pt x="105" y="93"/>
                  </a:lnTo>
                  <a:lnTo>
                    <a:pt x="67" y="131"/>
                  </a:lnTo>
                  <a:lnTo>
                    <a:pt x="0" y="188"/>
                  </a:lnTo>
                  <a:lnTo>
                    <a:pt x="85" y="145"/>
                  </a:lnTo>
                  <a:lnTo>
                    <a:pt x="136" y="131"/>
                  </a:lnTo>
                  <a:lnTo>
                    <a:pt x="203" y="131"/>
                  </a:lnTo>
                  <a:lnTo>
                    <a:pt x="292" y="140"/>
                  </a:lnTo>
                  <a:lnTo>
                    <a:pt x="351" y="175"/>
                  </a:lnTo>
                  <a:lnTo>
                    <a:pt x="351" y="157"/>
                  </a:lnTo>
                  <a:lnTo>
                    <a:pt x="411" y="200"/>
                  </a:lnTo>
                  <a:lnTo>
                    <a:pt x="359" y="154"/>
                  </a:lnTo>
                  <a:lnTo>
                    <a:pt x="304" y="115"/>
                  </a:lnTo>
                  <a:lnTo>
                    <a:pt x="263" y="72"/>
                  </a:lnTo>
                  <a:lnTo>
                    <a:pt x="237" y="26"/>
                  </a:lnTo>
                  <a:lnTo>
                    <a:pt x="233" y="72"/>
                  </a:lnTo>
                  <a:lnTo>
                    <a:pt x="203" y="0"/>
                  </a:lnTo>
                  <a:lnTo>
                    <a:pt x="185" y="39"/>
                  </a:lnTo>
                  <a:lnTo>
                    <a:pt x="169" y="16"/>
                  </a:lnTo>
                  <a:lnTo>
                    <a:pt x="131" y="86"/>
                  </a:lnTo>
                  <a:lnTo>
                    <a:pt x="127" y="52"/>
                  </a:lnTo>
                  <a:lnTo>
                    <a:pt x="127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2" name="Freeform 22"/>
            <p:cNvSpPr>
              <a:spLocks/>
            </p:cNvSpPr>
            <p:nvPr/>
          </p:nvSpPr>
          <p:spPr bwMode="auto">
            <a:xfrm>
              <a:off x="859" y="3593"/>
              <a:ext cx="86" cy="64"/>
            </a:xfrm>
            <a:custGeom>
              <a:avLst/>
              <a:gdLst>
                <a:gd name="T0" fmla="*/ 40 w 259"/>
                <a:gd name="T1" fmla="*/ 0 h 192"/>
                <a:gd name="T2" fmla="*/ 40 w 259"/>
                <a:gd name="T3" fmla="*/ 48 h 192"/>
                <a:gd name="T4" fmla="*/ 124 w 259"/>
                <a:gd name="T5" fmla="*/ 54 h 192"/>
                <a:gd name="T6" fmla="*/ 145 w 259"/>
                <a:gd name="T7" fmla="*/ 22 h 192"/>
                <a:gd name="T8" fmla="*/ 161 w 259"/>
                <a:gd name="T9" fmla="*/ 54 h 192"/>
                <a:gd name="T10" fmla="*/ 239 w 259"/>
                <a:gd name="T11" fmla="*/ 48 h 192"/>
                <a:gd name="T12" fmla="*/ 243 w 259"/>
                <a:gd name="T13" fmla="*/ 22 h 192"/>
                <a:gd name="T14" fmla="*/ 259 w 259"/>
                <a:gd name="T15" fmla="*/ 43 h 192"/>
                <a:gd name="T16" fmla="*/ 259 w 259"/>
                <a:gd name="T17" fmla="*/ 73 h 192"/>
                <a:gd name="T18" fmla="*/ 255 w 259"/>
                <a:gd name="T19" fmla="*/ 99 h 192"/>
                <a:gd name="T20" fmla="*/ 229 w 259"/>
                <a:gd name="T21" fmla="*/ 128 h 192"/>
                <a:gd name="T22" fmla="*/ 140 w 259"/>
                <a:gd name="T23" fmla="*/ 192 h 192"/>
                <a:gd name="T24" fmla="*/ 60 w 259"/>
                <a:gd name="T25" fmla="*/ 148 h 192"/>
                <a:gd name="T26" fmla="*/ 26 w 259"/>
                <a:gd name="T27" fmla="*/ 116 h 192"/>
                <a:gd name="T28" fmla="*/ 10 w 259"/>
                <a:gd name="T29" fmla="*/ 94 h 192"/>
                <a:gd name="T30" fmla="*/ 0 w 259"/>
                <a:gd name="T31" fmla="*/ 64 h 192"/>
                <a:gd name="T32" fmla="*/ 7 w 259"/>
                <a:gd name="T33" fmla="*/ 35 h 192"/>
                <a:gd name="T34" fmla="*/ 18 w 259"/>
                <a:gd name="T35" fmla="*/ 18 h 192"/>
                <a:gd name="T36" fmla="*/ 40 w 259"/>
                <a:gd name="T37" fmla="*/ 0 h 192"/>
                <a:gd name="T38" fmla="*/ 40 w 259"/>
                <a:gd name="T3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192">
                  <a:moveTo>
                    <a:pt x="40" y="0"/>
                  </a:moveTo>
                  <a:lnTo>
                    <a:pt x="40" y="48"/>
                  </a:lnTo>
                  <a:lnTo>
                    <a:pt x="124" y="54"/>
                  </a:lnTo>
                  <a:lnTo>
                    <a:pt x="145" y="22"/>
                  </a:lnTo>
                  <a:lnTo>
                    <a:pt x="161" y="54"/>
                  </a:lnTo>
                  <a:lnTo>
                    <a:pt x="239" y="48"/>
                  </a:lnTo>
                  <a:lnTo>
                    <a:pt x="243" y="22"/>
                  </a:lnTo>
                  <a:lnTo>
                    <a:pt x="259" y="43"/>
                  </a:lnTo>
                  <a:lnTo>
                    <a:pt x="259" y="73"/>
                  </a:lnTo>
                  <a:lnTo>
                    <a:pt x="255" y="99"/>
                  </a:lnTo>
                  <a:lnTo>
                    <a:pt x="229" y="128"/>
                  </a:lnTo>
                  <a:lnTo>
                    <a:pt x="140" y="192"/>
                  </a:lnTo>
                  <a:lnTo>
                    <a:pt x="60" y="148"/>
                  </a:lnTo>
                  <a:lnTo>
                    <a:pt x="26" y="116"/>
                  </a:lnTo>
                  <a:lnTo>
                    <a:pt x="10" y="94"/>
                  </a:lnTo>
                  <a:lnTo>
                    <a:pt x="0" y="64"/>
                  </a:lnTo>
                  <a:lnTo>
                    <a:pt x="7" y="35"/>
                  </a:lnTo>
                  <a:lnTo>
                    <a:pt x="18" y="1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23"/>
            <p:cNvSpPr>
              <a:spLocks/>
            </p:cNvSpPr>
            <p:nvPr/>
          </p:nvSpPr>
          <p:spPr bwMode="auto">
            <a:xfrm>
              <a:off x="870" y="3589"/>
              <a:ext cx="70" cy="20"/>
            </a:xfrm>
            <a:custGeom>
              <a:avLst/>
              <a:gdLst>
                <a:gd name="T0" fmla="*/ 0 w 208"/>
                <a:gd name="T1" fmla="*/ 33 h 61"/>
                <a:gd name="T2" fmla="*/ 80 w 208"/>
                <a:gd name="T3" fmla="*/ 33 h 61"/>
                <a:gd name="T4" fmla="*/ 110 w 208"/>
                <a:gd name="T5" fmla="*/ 61 h 61"/>
                <a:gd name="T6" fmla="*/ 138 w 208"/>
                <a:gd name="T7" fmla="*/ 41 h 61"/>
                <a:gd name="T8" fmla="*/ 208 w 208"/>
                <a:gd name="T9" fmla="*/ 33 h 61"/>
                <a:gd name="T10" fmla="*/ 186 w 208"/>
                <a:gd name="T11" fmla="*/ 11 h 61"/>
                <a:gd name="T12" fmla="*/ 153 w 208"/>
                <a:gd name="T13" fmla="*/ 0 h 61"/>
                <a:gd name="T14" fmla="*/ 56 w 208"/>
                <a:gd name="T15" fmla="*/ 0 h 61"/>
                <a:gd name="T16" fmla="*/ 22 w 208"/>
                <a:gd name="T17" fmla="*/ 3 h 61"/>
                <a:gd name="T18" fmla="*/ 5 w 208"/>
                <a:gd name="T19" fmla="*/ 11 h 61"/>
                <a:gd name="T20" fmla="*/ 0 w 208"/>
                <a:gd name="T21" fmla="*/ 33 h 61"/>
                <a:gd name="T22" fmla="*/ 0 w 208"/>
                <a:gd name="T23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61">
                  <a:moveTo>
                    <a:pt x="0" y="33"/>
                  </a:moveTo>
                  <a:lnTo>
                    <a:pt x="80" y="33"/>
                  </a:lnTo>
                  <a:lnTo>
                    <a:pt x="110" y="61"/>
                  </a:lnTo>
                  <a:lnTo>
                    <a:pt x="138" y="41"/>
                  </a:lnTo>
                  <a:lnTo>
                    <a:pt x="208" y="33"/>
                  </a:lnTo>
                  <a:lnTo>
                    <a:pt x="186" y="11"/>
                  </a:lnTo>
                  <a:lnTo>
                    <a:pt x="153" y="0"/>
                  </a:lnTo>
                  <a:lnTo>
                    <a:pt x="56" y="0"/>
                  </a:lnTo>
                  <a:lnTo>
                    <a:pt x="22" y="3"/>
                  </a:lnTo>
                  <a:lnTo>
                    <a:pt x="5" y="11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24"/>
            <p:cNvSpPr>
              <a:spLocks/>
            </p:cNvSpPr>
            <p:nvPr/>
          </p:nvSpPr>
          <p:spPr bwMode="auto">
            <a:xfrm>
              <a:off x="690" y="3481"/>
              <a:ext cx="481" cy="261"/>
            </a:xfrm>
            <a:custGeom>
              <a:avLst/>
              <a:gdLst>
                <a:gd name="T0" fmla="*/ 441 w 1443"/>
                <a:gd name="T1" fmla="*/ 566 h 785"/>
                <a:gd name="T2" fmla="*/ 574 w 1443"/>
                <a:gd name="T3" fmla="*/ 648 h 785"/>
                <a:gd name="T4" fmla="*/ 716 w 1443"/>
                <a:gd name="T5" fmla="*/ 660 h 785"/>
                <a:gd name="T6" fmla="*/ 847 w 1443"/>
                <a:gd name="T7" fmla="*/ 626 h 785"/>
                <a:gd name="T8" fmla="*/ 934 w 1443"/>
                <a:gd name="T9" fmla="*/ 562 h 785"/>
                <a:gd name="T10" fmla="*/ 934 w 1443"/>
                <a:gd name="T11" fmla="*/ 580 h 785"/>
                <a:gd name="T12" fmla="*/ 855 w 1443"/>
                <a:gd name="T13" fmla="*/ 670 h 785"/>
                <a:gd name="T14" fmla="*/ 1054 w 1443"/>
                <a:gd name="T15" fmla="*/ 609 h 785"/>
                <a:gd name="T16" fmla="*/ 1079 w 1443"/>
                <a:gd name="T17" fmla="*/ 644 h 785"/>
                <a:gd name="T18" fmla="*/ 1155 w 1443"/>
                <a:gd name="T19" fmla="*/ 634 h 785"/>
                <a:gd name="T20" fmla="*/ 1218 w 1443"/>
                <a:gd name="T21" fmla="*/ 600 h 785"/>
                <a:gd name="T22" fmla="*/ 1290 w 1443"/>
                <a:gd name="T23" fmla="*/ 544 h 785"/>
                <a:gd name="T24" fmla="*/ 1357 w 1443"/>
                <a:gd name="T25" fmla="*/ 449 h 785"/>
                <a:gd name="T26" fmla="*/ 1395 w 1443"/>
                <a:gd name="T27" fmla="*/ 345 h 785"/>
                <a:gd name="T28" fmla="*/ 1421 w 1443"/>
                <a:gd name="T29" fmla="*/ 238 h 785"/>
                <a:gd name="T30" fmla="*/ 1429 w 1443"/>
                <a:gd name="T31" fmla="*/ 149 h 785"/>
                <a:gd name="T32" fmla="*/ 1417 w 1443"/>
                <a:gd name="T33" fmla="*/ 29 h 785"/>
                <a:gd name="T34" fmla="*/ 1437 w 1443"/>
                <a:gd name="T35" fmla="*/ 197 h 785"/>
                <a:gd name="T36" fmla="*/ 1421 w 1443"/>
                <a:gd name="T37" fmla="*/ 328 h 785"/>
                <a:gd name="T38" fmla="*/ 1377 w 1443"/>
                <a:gd name="T39" fmla="*/ 459 h 785"/>
                <a:gd name="T40" fmla="*/ 1290 w 1443"/>
                <a:gd name="T41" fmla="*/ 592 h 785"/>
                <a:gd name="T42" fmla="*/ 1200 w 1443"/>
                <a:gd name="T43" fmla="*/ 660 h 785"/>
                <a:gd name="T44" fmla="*/ 1083 w 1443"/>
                <a:gd name="T45" fmla="*/ 695 h 785"/>
                <a:gd name="T46" fmla="*/ 888 w 1443"/>
                <a:gd name="T47" fmla="*/ 767 h 785"/>
                <a:gd name="T48" fmla="*/ 644 w 1443"/>
                <a:gd name="T49" fmla="*/ 779 h 785"/>
                <a:gd name="T50" fmla="*/ 415 w 1443"/>
                <a:gd name="T51" fmla="*/ 730 h 785"/>
                <a:gd name="T52" fmla="*/ 248 w 1443"/>
                <a:gd name="T53" fmla="*/ 639 h 785"/>
                <a:gd name="T54" fmla="*/ 121 w 1443"/>
                <a:gd name="T55" fmla="*/ 521 h 785"/>
                <a:gd name="T56" fmla="*/ 60 w 1443"/>
                <a:gd name="T57" fmla="*/ 396 h 785"/>
                <a:gd name="T58" fmla="*/ 0 w 1443"/>
                <a:gd name="T59" fmla="*/ 281 h 785"/>
                <a:gd name="T60" fmla="*/ 4 w 1443"/>
                <a:gd name="T61" fmla="*/ 164 h 785"/>
                <a:gd name="T62" fmla="*/ 55 w 1443"/>
                <a:gd name="T63" fmla="*/ 0 h 785"/>
                <a:gd name="T64" fmla="*/ 33 w 1443"/>
                <a:gd name="T65" fmla="*/ 161 h 785"/>
                <a:gd name="T66" fmla="*/ 42 w 1443"/>
                <a:gd name="T67" fmla="*/ 288 h 785"/>
                <a:gd name="T68" fmla="*/ 76 w 1443"/>
                <a:gd name="T69" fmla="*/ 386 h 785"/>
                <a:gd name="T70" fmla="*/ 131 w 1443"/>
                <a:gd name="T71" fmla="*/ 482 h 785"/>
                <a:gd name="T72" fmla="*/ 203 w 1443"/>
                <a:gd name="T73" fmla="*/ 562 h 785"/>
                <a:gd name="T74" fmla="*/ 342 w 1443"/>
                <a:gd name="T75" fmla="*/ 648 h 785"/>
                <a:gd name="T76" fmla="*/ 427 w 1443"/>
                <a:gd name="T77" fmla="*/ 655 h 785"/>
                <a:gd name="T78" fmla="*/ 465 w 1443"/>
                <a:gd name="T79" fmla="*/ 618 h 785"/>
                <a:gd name="T80" fmla="*/ 382 w 1443"/>
                <a:gd name="T81" fmla="*/ 49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3" h="785">
                  <a:moveTo>
                    <a:pt x="382" y="490"/>
                  </a:moveTo>
                  <a:lnTo>
                    <a:pt x="441" y="566"/>
                  </a:lnTo>
                  <a:lnTo>
                    <a:pt x="506" y="618"/>
                  </a:lnTo>
                  <a:lnTo>
                    <a:pt x="574" y="648"/>
                  </a:lnTo>
                  <a:lnTo>
                    <a:pt x="638" y="660"/>
                  </a:lnTo>
                  <a:lnTo>
                    <a:pt x="716" y="660"/>
                  </a:lnTo>
                  <a:lnTo>
                    <a:pt x="782" y="648"/>
                  </a:lnTo>
                  <a:lnTo>
                    <a:pt x="847" y="626"/>
                  </a:lnTo>
                  <a:lnTo>
                    <a:pt x="902" y="592"/>
                  </a:lnTo>
                  <a:lnTo>
                    <a:pt x="934" y="562"/>
                  </a:lnTo>
                  <a:lnTo>
                    <a:pt x="960" y="532"/>
                  </a:lnTo>
                  <a:lnTo>
                    <a:pt x="934" y="580"/>
                  </a:lnTo>
                  <a:lnTo>
                    <a:pt x="884" y="639"/>
                  </a:lnTo>
                  <a:lnTo>
                    <a:pt x="855" y="670"/>
                  </a:lnTo>
                  <a:lnTo>
                    <a:pt x="948" y="655"/>
                  </a:lnTo>
                  <a:lnTo>
                    <a:pt x="1054" y="609"/>
                  </a:lnTo>
                  <a:lnTo>
                    <a:pt x="993" y="681"/>
                  </a:lnTo>
                  <a:lnTo>
                    <a:pt x="1079" y="644"/>
                  </a:lnTo>
                  <a:lnTo>
                    <a:pt x="1150" y="580"/>
                  </a:lnTo>
                  <a:lnTo>
                    <a:pt x="1155" y="634"/>
                  </a:lnTo>
                  <a:lnTo>
                    <a:pt x="1200" y="566"/>
                  </a:lnTo>
                  <a:lnTo>
                    <a:pt x="1218" y="600"/>
                  </a:lnTo>
                  <a:lnTo>
                    <a:pt x="1267" y="528"/>
                  </a:lnTo>
                  <a:lnTo>
                    <a:pt x="1290" y="544"/>
                  </a:lnTo>
                  <a:lnTo>
                    <a:pt x="1319" y="478"/>
                  </a:lnTo>
                  <a:lnTo>
                    <a:pt x="1357" y="449"/>
                  </a:lnTo>
                  <a:lnTo>
                    <a:pt x="1361" y="396"/>
                  </a:lnTo>
                  <a:lnTo>
                    <a:pt x="1395" y="345"/>
                  </a:lnTo>
                  <a:lnTo>
                    <a:pt x="1399" y="288"/>
                  </a:lnTo>
                  <a:lnTo>
                    <a:pt x="1421" y="238"/>
                  </a:lnTo>
                  <a:lnTo>
                    <a:pt x="1399" y="197"/>
                  </a:lnTo>
                  <a:lnTo>
                    <a:pt x="1429" y="149"/>
                  </a:lnTo>
                  <a:lnTo>
                    <a:pt x="1417" y="89"/>
                  </a:lnTo>
                  <a:lnTo>
                    <a:pt x="1417" y="29"/>
                  </a:lnTo>
                  <a:lnTo>
                    <a:pt x="1443" y="145"/>
                  </a:lnTo>
                  <a:lnTo>
                    <a:pt x="1437" y="197"/>
                  </a:lnTo>
                  <a:lnTo>
                    <a:pt x="1437" y="268"/>
                  </a:lnTo>
                  <a:lnTo>
                    <a:pt x="1421" y="328"/>
                  </a:lnTo>
                  <a:lnTo>
                    <a:pt x="1413" y="386"/>
                  </a:lnTo>
                  <a:lnTo>
                    <a:pt x="1377" y="459"/>
                  </a:lnTo>
                  <a:lnTo>
                    <a:pt x="1352" y="516"/>
                  </a:lnTo>
                  <a:lnTo>
                    <a:pt x="1290" y="592"/>
                  </a:lnTo>
                  <a:lnTo>
                    <a:pt x="1251" y="626"/>
                  </a:lnTo>
                  <a:lnTo>
                    <a:pt x="1200" y="660"/>
                  </a:lnTo>
                  <a:lnTo>
                    <a:pt x="1137" y="690"/>
                  </a:lnTo>
                  <a:lnTo>
                    <a:pt x="1083" y="695"/>
                  </a:lnTo>
                  <a:lnTo>
                    <a:pt x="989" y="750"/>
                  </a:lnTo>
                  <a:lnTo>
                    <a:pt x="888" y="767"/>
                  </a:lnTo>
                  <a:lnTo>
                    <a:pt x="742" y="785"/>
                  </a:lnTo>
                  <a:lnTo>
                    <a:pt x="644" y="779"/>
                  </a:lnTo>
                  <a:lnTo>
                    <a:pt x="528" y="767"/>
                  </a:lnTo>
                  <a:lnTo>
                    <a:pt x="415" y="730"/>
                  </a:lnTo>
                  <a:lnTo>
                    <a:pt x="356" y="690"/>
                  </a:lnTo>
                  <a:lnTo>
                    <a:pt x="248" y="639"/>
                  </a:lnTo>
                  <a:lnTo>
                    <a:pt x="198" y="592"/>
                  </a:lnTo>
                  <a:lnTo>
                    <a:pt x="121" y="521"/>
                  </a:lnTo>
                  <a:lnTo>
                    <a:pt x="101" y="459"/>
                  </a:lnTo>
                  <a:lnTo>
                    <a:pt x="60" y="396"/>
                  </a:lnTo>
                  <a:lnTo>
                    <a:pt x="33" y="318"/>
                  </a:lnTo>
                  <a:lnTo>
                    <a:pt x="0" y="281"/>
                  </a:lnTo>
                  <a:lnTo>
                    <a:pt x="16" y="199"/>
                  </a:lnTo>
                  <a:lnTo>
                    <a:pt x="4" y="164"/>
                  </a:lnTo>
                  <a:lnTo>
                    <a:pt x="38" y="82"/>
                  </a:lnTo>
                  <a:lnTo>
                    <a:pt x="55" y="0"/>
                  </a:lnTo>
                  <a:lnTo>
                    <a:pt x="46" y="93"/>
                  </a:lnTo>
                  <a:lnTo>
                    <a:pt x="33" y="161"/>
                  </a:lnTo>
                  <a:lnTo>
                    <a:pt x="55" y="209"/>
                  </a:lnTo>
                  <a:lnTo>
                    <a:pt x="42" y="288"/>
                  </a:lnTo>
                  <a:lnTo>
                    <a:pt x="68" y="345"/>
                  </a:lnTo>
                  <a:lnTo>
                    <a:pt x="76" y="386"/>
                  </a:lnTo>
                  <a:lnTo>
                    <a:pt x="106" y="426"/>
                  </a:lnTo>
                  <a:lnTo>
                    <a:pt x="131" y="482"/>
                  </a:lnTo>
                  <a:lnTo>
                    <a:pt x="175" y="516"/>
                  </a:lnTo>
                  <a:lnTo>
                    <a:pt x="203" y="562"/>
                  </a:lnTo>
                  <a:lnTo>
                    <a:pt x="274" y="583"/>
                  </a:lnTo>
                  <a:lnTo>
                    <a:pt x="342" y="648"/>
                  </a:lnTo>
                  <a:lnTo>
                    <a:pt x="346" y="609"/>
                  </a:lnTo>
                  <a:lnTo>
                    <a:pt x="427" y="655"/>
                  </a:lnTo>
                  <a:lnTo>
                    <a:pt x="412" y="592"/>
                  </a:lnTo>
                  <a:lnTo>
                    <a:pt x="465" y="618"/>
                  </a:lnTo>
                  <a:lnTo>
                    <a:pt x="423" y="566"/>
                  </a:lnTo>
                  <a:lnTo>
                    <a:pt x="382" y="490"/>
                  </a:lnTo>
                  <a:lnTo>
                    <a:pt x="382" y="4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25"/>
            <p:cNvSpPr>
              <a:spLocks/>
            </p:cNvSpPr>
            <p:nvPr/>
          </p:nvSpPr>
          <p:spPr bwMode="auto">
            <a:xfrm>
              <a:off x="676" y="3374"/>
              <a:ext cx="69" cy="134"/>
            </a:xfrm>
            <a:custGeom>
              <a:avLst/>
              <a:gdLst>
                <a:gd name="T0" fmla="*/ 75 w 206"/>
                <a:gd name="T1" fmla="*/ 402 h 402"/>
                <a:gd name="T2" fmla="*/ 46 w 206"/>
                <a:gd name="T3" fmla="*/ 393 h 402"/>
                <a:gd name="T4" fmla="*/ 42 w 206"/>
                <a:gd name="T5" fmla="*/ 367 h 402"/>
                <a:gd name="T6" fmla="*/ 20 w 206"/>
                <a:gd name="T7" fmla="*/ 379 h 402"/>
                <a:gd name="T8" fmla="*/ 4 w 206"/>
                <a:gd name="T9" fmla="*/ 345 h 402"/>
                <a:gd name="T10" fmla="*/ 33 w 206"/>
                <a:gd name="T11" fmla="*/ 307 h 402"/>
                <a:gd name="T12" fmla="*/ 0 w 206"/>
                <a:gd name="T13" fmla="*/ 307 h 402"/>
                <a:gd name="T14" fmla="*/ 0 w 206"/>
                <a:gd name="T15" fmla="*/ 255 h 402"/>
                <a:gd name="T16" fmla="*/ 28 w 206"/>
                <a:gd name="T17" fmla="*/ 236 h 402"/>
                <a:gd name="T18" fmla="*/ 0 w 206"/>
                <a:gd name="T19" fmla="*/ 222 h 402"/>
                <a:gd name="T20" fmla="*/ 33 w 206"/>
                <a:gd name="T21" fmla="*/ 196 h 402"/>
                <a:gd name="T22" fmla="*/ 4 w 206"/>
                <a:gd name="T23" fmla="*/ 174 h 402"/>
                <a:gd name="T24" fmla="*/ 39 w 206"/>
                <a:gd name="T25" fmla="*/ 144 h 402"/>
                <a:gd name="T26" fmla="*/ 20 w 206"/>
                <a:gd name="T27" fmla="*/ 118 h 402"/>
                <a:gd name="T28" fmla="*/ 54 w 206"/>
                <a:gd name="T29" fmla="*/ 101 h 402"/>
                <a:gd name="T30" fmla="*/ 58 w 206"/>
                <a:gd name="T31" fmla="*/ 72 h 402"/>
                <a:gd name="T32" fmla="*/ 102 w 206"/>
                <a:gd name="T33" fmla="*/ 60 h 402"/>
                <a:gd name="T34" fmla="*/ 121 w 206"/>
                <a:gd name="T35" fmla="*/ 28 h 402"/>
                <a:gd name="T36" fmla="*/ 163 w 206"/>
                <a:gd name="T37" fmla="*/ 28 h 402"/>
                <a:gd name="T38" fmla="*/ 206 w 206"/>
                <a:gd name="T39" fmla="*/ 0 h 402"/>
                <a:gd name="T40" fmla="*/ 143 w 206"/>
                <a:gd name="T41" fmla="*/ 142 h 402"/>
                <a:gd name="T42" fmla="*/ 110 w 206"/>
                <a:gd name="T43" fmla="*/ 98 h 402"/>
                <a:gd name="T44" fmla="*/ 121 w 206"/>
                <a:gd name="T45" fmla="*/ 142 h 402"/>
                <a:gd name="T46" fmla="*/ 88 w 206"/>
                <a:gd name="T47" fmla="*/ 127 h 402"/>
                <a:gd name="T48" fmla="*/ 105 w 206"/>
                <a:gd name="T49" fmla="*/ 165 h 402"/>
                <a:gd name="T50" fmla="*/ 68 w 206"/>
                <a:gd name="T51" fmla="*/ 165 h 402"/>
                <a:gd name="T52" fmla="*/ 102 w 206"/>
                <a:gd name="T53" fmla="*/ 188 h 402"/>
                <a:gd name="T54" fmla="*/ 68 w 206"/>
                <a:gd name="T55" fmla="*/ 208 h 402"/>
                <a:gd name="T56" fmla="*/ 88 w 206"/>
                <a:gd name="T57" fmla="*/ 225 h 402"/>
                <a:gd name="T58" fmla="*/ 58 w 206"/>
                <a:gd name="T59" fmla="*/ 264 h 402"/>
                <a:gd name="T60" fmla="*/ 88 w 206"/>
                <a:gd name="T61" fmla="*/ 264 h 402"/>
                <a:gd name="T62" fmla="*/ 75 w 206"/>
                <a:gd name="T63" fmla="*/ 294 h 402"/>
                <a:gd name="T64" fmla="*/ 102 w 206"/>
                <a:gd name="T65" fmla="*/ 286 h 402"/>
                <a:gd name="T66" fmla="*/ 97 w 206"/>
                <a:gd name="T67" fmla="*/ 349 h 402"/>
                <a:gd name="T68" fmla="*/ 75 w 206"/>
                <a:gd name="T69" fmla="*/ 402 h 402"/>
                <a:gd name="T70" fmla="*/ 75 w 206"/>
                <a:gd name="T71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6" h="402">
                  <a:moveTo>
                    <a:pt x="75" y="402"/>
                  </a:moveTo>
                  <a:lnTo>
                    <a:pt x="46" y="393"/>
                  </a:lnTo>
                  <a:lnTo>
                    <a:pt x="42" y="367"/>
                  </a:lnTo>
                  <a:lnTo>
                    <a:pt x="20" y="379"/>
                  </a:lnTo>
                  <a:lnTo>
                    <a:pt x="4" y="345"/>
                  </a:lnTo>
                  <a:lnTo>
                    <a:pt x="33" y="307"/>
                  </a:lnTo>
                  <a:lnTo>
                    <a:pt x="0" y="307"/>
                  </a:lnTo>
                  <a:lnTo>
                    <a:pt x="0" y="255"/>
                  </a:lnTo>
                  <a:lnTo>
                    <a:pt x="28" y="236"/>
                  </a:lnTo>
                  <a:lnTo>
                    <a:pt x="0" y="222"/>
                  </a:lnTo>
                  <a:lnTo>
                    <a:pt x="33" y="196"/>
                  </a:lnTo>
                  <a:lnTo>
                    <a:pt x="4" y="174"/>
                  </a:lnTo>
                  <a:lnTo>
                    <a:pt x="39" y="144"/>
                  </a:lnTo>
                  <a:lnTo>
                    <a:pt x="20" y="118"/>
                  </a:lnTo>
                  <a:lnTo>
                    <a:pt x="54" y="101"/>
                  </a:lnTo>
                  <a:lnTo>
                    <a:pt x="58" y="72"/>
                  </a:lnTo>
                  <a:lnTo>
                    <a:pt x="102" y="60"/>
                  </a:lnTo>
                  <a:lnTo>
                    <a:pt x="121" y="28"/>
                  </a:lnTo>
                  <a:lnTo>
                    <a:pt x="163" y="28"/>
                  </a:lnTo>
                  <a:lnTo>
                    <a:pt x="206" y="0"/>
                  </a:lnTo>
                  <a:lnTo>
                    <a:pt x="143" y="142"/>
                  </a:lnTo>
                  <a:lnTo>
                    <a:pt x="110" y="98"/>
                  </a:lnTo>
                  <a:lnTo>
                    <a:pt x="121" y="142"/>
                  </a:lnTo>
                  <a:lnTo>
                    <a:pt x="88" y="127"/>
                  </a:lnTo>
                  <a:lnTo>
                    <a:pt x="105" y="165"/>
                  </a:lnTo>
                  <a:lnTo>
                    <a:pt x="68" y="165"/>
                  </a:lnTo>
                  <a:lnTo>
                    <a:pt x="102" y="188"/>
                  </a:lnTo>
                  <a:lnTo>
                    <a:pt x="68" y="208"/>
                  </a:lnTo>
                  <a:lnTo>
                    <a:pt x="88" y="225"/>
                  </a:lnTo>
                  <a:lnTo>
                    <a:pt x="58" y="264"/>
                  </a:lnTo>
                  <a:lnTo>
                    <a:pt x="88" y="264"/>
                  </a:lnTo>
                  <a:lnTo>
                    <a:pt x="75" y="294"/>
                  </a:lnTo>
                  <a:lnTo>
                    <a:pt x="102" y="286"/>
                  </a:lnTo>
                  <a:lnTo>
                    <a:pt x="97" y="349"/>
                  </a:lnTo>
                  <a:lnTo>
                    <a:pt x="75" y="402"/>
                  </a:lnTo>
                  <a:lnTo>
                    <a:pt x="75" y="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6" name="Freeform 26"/>
            <p:cNvSpPr>
              <a:spLocks/>
            </p:cNvSpPr>
            <p:nvPr/>
          </p:nvSpPr>
          <p:spPr bwMode="auto">
            <a:xfrm>
              <a:off x="596" y="3287"/>
              <a:ext cx="455" cy="268"/>
            </a:xfrm>
            <a:custGeom>
              <a:avLst/>
              <a:gdLst>
                <a:gd name="T0" fmla="*/ 294 w 1365"/>
                <a:gd name="T1" fmla="*/ 790 h 804"/>
                <a:gd name="T2" fmla="*/ 268 w 1365"/>
                <a:gd name="T3" fmla="*/ 804 h 804"/>
                <a:gd name="T4" fmla="*/ 247 w 1365"/>
                <a:gd name="T5" fmla="*/ 780 h 804"/>
                <a:gd name="T6" fmla="*/ 222 w 1365"/>
                <a:gd name="T7" fmla="*/ 785 h 804"/>
                <a:gd name="T8" fmla="*/ 184 w 1365"/>
                <a:gd name="T9" fmla="*/ 760 h 804"/>
                <a:gd name="T10" fmla="*/ 155 w 1365"/>
                <a:gd name="T11" fmla="*/ 760 h 804"/>
                <a:gd name="T12" fmla="*/ 129 w 1365"/>
                <a:gd name="T13" fmla="*/ 726 h 804"/>
                <a:gd name="T14" fmla="*/ 97 w 1365"/>
                <a:gd name="T15" fmla="*/ 700 h 804"/>
                <a:gd name="T16" fmla="*/ 75 w 1365"/>
                <a:gd name="T17" fmla="*/ 679 h 804"/>
                <a:gd name="T18" fmla="*/ 41 w 1365"/>
                <a:gd name="T19" fmla="*/ 644 h 804"/>
                <a:gd name="T20" fmla="*/ 8 w 1365"/>
                <a:gd name="T21" fmla="*/ 568 h 804"/>
                <a:gd name="T22" fmla="*/ 0 w 1365"/>
                <a:gd name="T23" fmla="*/ 464 h 804"/>
                <a:gd name="T24" fmla="*/ 22 w 1365"/>
                <a:gd name="T25" fmla="*/ 354 h 804"/>
                <a:gd name="T26" fmla="*/ 71 w 1365"/>
                <a:gd name="T27" fmla="*/ 243 h 804"/>
                <a:gd name="T28" fmla="*/ 155 w 1365"/>
                <a:gd name="T29" fmla="*/ 139 h 804"/>
                <a:gd name="T30" fmla="*/ 266 w 1365"/>
                <a:gd name="T31" fmla="*/ 77 h 804"/>
                <a:gd name="T32" fmla="*/ 350 w 1365"/>
                <a:gd name="T33" fmla="*/ 64 h 804"/>
                <a:gd name="T34" fmla="*/ 435 w 1365"/>
                <a:gd name="T35" fmla="*/ 48 h 804"/>
                <a:gd name="T36" fmla="*/ 472 w 1365"/>
                <a:gd name="T37" fmla="*/ 67 h 804"/>
                <a:gd name="T38" fmla="*/ 498 w 1365"/>
                <a:gd name="T39" fmla="*/ 41 h 804"/>
                <a:gd name="T40" fmla="*/ 537 w 1365"/>
                <a:gd name="T41" fmla="*/ 77 h 804"/>
                <a:gd name="T42" fmla="*/ 570 w 1365"/>
                <a:gd name="T43" fmla="*/ 73 h 804"/>
                <a:gd name="T44" fmla="*/ 592 w 1365"/>
                <a:gd name="T45" fmla="*/ 90 h 804"/>
                <a:gd name="T46" fmla="*/ 694 w 1365"/>
                <a:gd name="T47" fmla="*/ 52 h 804"/>
                <a:gd name="T48" fmla="*/ 870 w 1365"/>
                <a:gd name="T49" fmla="*/ 8 h 804"/>
                <a:gd name="T50" fmla="*/ 1043 w 1365"/>
                <a:gd name="T51" fmla="*/ 0 h 804"/>
                <a:gd name="T52" fmla="*/ 1204 w 1365"/>
                <a:gd name="T53" fmla="*/ 30 h 804"/>
                <a:gd name="T54" fmla="*/ 1365 w 1365"/>
                <a:gd name="T55" fmla="*/ 128 h 804"/>
                <a:gd name="T56" fmla="*/ 1149 w 1365"/>
                <a:gd name="T57" fmla="*/ 56 h 804"/>
                <a:gd name="T58" fmla="*/ 976 w 1365"/>
                <a:gd name="T59" fmla="*/ 38 h 804"/>
                <a:gd name="T60" fmla="*/ 818 w 1365"/>
                <a:gd name="T61" fmla="*/ 56 h 804"/>
                <a:gd name="T62" fmla="*/ 675 w 1365"/>
                <a:gd name="T63" fmla="*/ 104 h 804"/>
                <a:gd name="T64" fmla="*/ 549 w 1365"/>
                <a:gd name="T65" fmla="*/ 150 h 804"/>
                <a:gd name="T66" fmla="*/ 549 w 1365"/>
                <a:gd name="T67" fmla="*/ 104 h 804"/>
                <a:gd name="T68" fmla="*/ 498 w 1365"/>
                <a:gd name="T69" fmla="*/ 111 h 804"/>
                <a:gd name="T70" fmla="*/ 457 w 1365"/>
                <a:gd name="T71" fmla="*/ 82 h 804"/>
                <a:gd name="T72" fmla="*/ 393 w 1365"/>
                <a:gd name="T73" fmla="*/ 85 h 804"/>
                <a:gd name="T74" fmla="*/ 292 w 1365"/>
                <a:gd name="T75" fmla="*/ 93 h 804"/>
                <a:gd name="T76" fmla="*/ 176 w 1365"/>
                <a:gd name="T77" fmla="*/ 154 h 804"/>
                <a:gd name="T78" fmla="*/ 83 w 1365"/>
                <a:gd name="T79" fmla="*/ 261 h 804"/>
                <a:gd name="T80" fmla="*/ 37 w 1365"/>
                <a:gd name="T81" fmla="*/ 373 h 804"/>
                <a:gd name="T82" fmla="*/ 28 w 1365"/>
                <a:gd name="T83" fmla="*/ 516 h 804"/>
                <a:gd name="T84" fmla="*/ 54 w 1365"/>
                <a:gd name="T85" fmla="*/ 602 h 804"/>
                <a:gd name="T86" fmla="*/ 61 w 1365"/>
                <a:gd name="T87" fmla="*/ 632 h 804"/>
                <a:gd name="T88" fmla="*/ 101 w 1365"/>
                <a:gd name="T89" fmla="*/ 640 h 804"/>
                <a:gd name="T90" fmla="*/ 127 w 1365"/>
                <a:gd name="T91" fmla="*/ 679 h 804"/>
                <a:gd name="T92" fmla="*/ 159 w 1365"/>
                <a:gd name="T93" fmla="*/ 674 h 804"/>
                <a:gd name="T94" fmla="*/ 176 w 1365"/>
                <a:gd name="T95" fmla="*/ 716 h 804"/>
                <a:gd name="T96" fmla="*/ 207 w 1365"/>
                <a:gd name="T97" fmla="*/ 700 h 804"/>
                <a:gd name="T98" fmla="*/ 222 w 1365"/>
                <a:gd name="T99" fmla="*/ 733 h 804"/>
                <a:gd name="T100" fmla="*/ 260 w 1365"/>
                <a:gd name="T101" fmla="*/ 716 h 804"/>
                <a:gd name="T102" fmla="*/ 282 w 1365"/>
                <a:gd name="T103" fmla="*/ 752 h 804"/>
                <a:gd name="T104" fmla="*/ 304 w 1365"/>
                <a:gd name="T105" fmla="*/ 733 h 804"/>
                <a:gd name="T106" fmla="*/ 294 w 1365"/>
                <a:gd name="T107" fmla="*/ 790 h 804"/>
                <a:gd name="T108" fmla="*/ 294 w 1365"/>
                <a:gd name="T109" fmla="*/ 79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5" h="804">
                  <a:moveTo>
                    <a:pt x="294" y="790"/>
                  </a:moveTo>
                  <a:lnTo>
                    <a:pt x="268" y="804"/>
                  </a:lnTo>
                  <a:lnTo>
                    <a:pt x="247" y="780"/>
                  </a:lnTo>
                  <a:lnTo>
                    <a:pt x="222" y="785"/>
                  </a:lnTo>
                  <a:lnTo>
                    <a:pt x="184" y="760"/>
                  </a:lnTo>
                  <a:lnTo>
                    <a:pt x="155" y="760"/>
                  </a:lnTo>
                  <a:lnTo>
                    <a:pt x="129" y="726"/>
                  </a:lnTo>
                  <a:lnTo>
                    <a:pt x="97" y="700"/>
                  </a:lnTo>
                  <a:lnTo>
                    <a:pt x="75" y="679"/>
                  </a:lnTo>
                  <a:lnTo>
                    <a:pt x="41" y="644"/>
                  </a:lnTo>
                  <a:lnTo>
                    <a:pt x="8" y="568"/>
                  </a:lnTo>
                  <a:lnTo>
                    <a:pt x="0" y="464"/>
                  </a:lnTo>
                  <a:lnTo>
                    <a:pt x="22" y="354"/>
                  </a:lnTo>
                  <a:lnTo>
                    <a:pt x="71" y="243"/>
                  </a:lnTo>
                  <a:lnTo>
                    <a:pt x="155" y="139"/>
                  </a:lnTo>
                  <a:lnTo>
                    <a:pt x="266" y="77"/>
                  </a:lnTo>
                  <a:lnTo>
                    <a:pt x="350" y="64"/>
                  </a:lnTo>
                  <a:lnTo>
                    <a:pt x="435" y="48"/>
                  </a:lnTo>
                  <a:lnTo>
                    <a:pt x="472" y="67"/>
                  </a:lnTo>
                  <a:lnTo>
                    <a:pt x="498" y="41"/>
                  </a:lnTo>
                  <a:lnTo>
                    <a:pt x="537" y="77"/>
                  </a:lnTo>
                  <a:lnTo>
                    <a:pt x="570" y="73"/>
                  </a:lnTo>
                  <a:lnTo>
                    <a:pt x="592" y="90"/>
                  </a:lnTo>
                  <a:lnTo>
                    <a:pt x="694" y="52"/>
                  </a:lnTo>
                  <a:lnTo>
                    <a:pt x="870" y="8"/>
                  </a:lnTo>
                  <a:lnTo>
                    <a:pt x="1043" y="0"/>
                  </a:lnTo>
                  <a:lnTo>
                    <a:pt x="1204" y="30"/>
                  </a:lnTo>
                  <a:lnTo>
                    <a:pt x="1365" y="128"/>
                  </a:lnTo>
                  <a:lnTo>
                    <a:pt x="1149" y="56"/>
                  </a:lnTo>
                  <a:lnTo>
                    <a:pt x="976" y="38"/>
                  </a:lnTo>
                  <a:lnTo>
                    <a:pt x="818" y="56"/>
                  </a:lnTo>
                  <a:lnTo>
                    <a:pt x="675" y="104"/>
                  </a:lnTo>
                  <a:lnTo>
                    <a:pt x="549" y="150"/>
                  </a:lnTo>
                  <a:lnTo>
                    <a:pt x="549" y="104"/>
                  </a:lnTo>
                  <a:lnTo>
                    <a:pt x="498" y="111"/>
                  </a:lnTo>
                  <a:lnTo>
                    <a:pt x="457" y="82"/>
                  </a:lnTo>
                  <a:lnTo>
                    <a:pt x="393" y="85"/>
                  </a:lnTo>
                  <a:lnTo>
                    <a:pt x="292" y="93"/>
                  </a:lnTo>
                  <a:lnTo>
                    <a:pt x="176" y="154"/>
                  </a:lnTo>
                  <a:lnTo>
                    <a:pt x="83" y="261"/>
                  </a:lnTo>
                  <a:lnTo>
                    <a:pt x="37" y="373"/>
                  </a:lnTo>
                  <a:lnTo>
                    <a:pt x="28" y="516"/>
                  </a:lnTo>
                  <a:lnTo>
                    <a:pt x="54" y="602"/>
                  </a:lnTo>
                  <a:lnTo>
                    <a:pt x="61" y="632"/>
                  </a:lnTo>
                  <a:lnTo>
                    <a:pt x="101" y="640"/>
                  </a:lnTo>
                  <a:lnTo>
                    <a:pt x="127" y="679"/>
                  </a:lnTo>
                  <a:lnTo>
                    <a:pt x="159" y="674"/>
                  </a:lnTo>
                  <a:lnTo>
                    <a:pt x="176" y="716"/>
                  </a:lnTo>
                  <a:lnTo>
                    <a:pt x="207" y="700"/>
                  </a:lnTo>
                  <a:lnTo>
                    <a:pt x="222" y="733"/>
                  </a:lnTo>
                  <a:lnTo>
                    <a:pt x="260" y="716"/>
                  </a:lnTo>
                  <a:lnTo>
                    <a:pt x="282" y="752"/>
                  </a:lnTo>
                  <a:lnTo>
                    <a:pt x="304" y="733"/>
                  </a:lnTo>
                  <a:lnTo>
                    <a:pt x="294" y="790"/>
                  </a:lnTo>
                  <a:lnTo>
                    <a:pt x="294" y="7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7" name="Freeform 27"/>
            <p:cNvSpPr>
              <a:spLocks/>
            </p:cNvSpPr>
            <p:nvPr/>
          </p:nvSpPr>
          <p:spPr bwMode="auto">
            <a:xfrm>
              <a:off x="1046" y="3296"/>
              <a:ext cx="192" cy="251"/>
            </a:xfrm>
            <a:custGeom>
              <a:avLst/>
              <a:gdLst>
                <a:gd name="T0" fmla="*/ 0 w 576"/>
                <a:gd name="T1" fmla="*/ 89 h 754"/>
                <a:gd name="T2" fmla="*/ 38 w 576"/>
                <a:gd name="T3" fmla="*/ 38 h 754"/>
                <a:gd name="T4" fmla="*/ 86 w 576"/>
                <a:gd name="T5" fmla="*/ 33 h 754"/>
                <a:gd name="T6" fmla="*/ 156 w 576"/>
                <a:gd name="T7" fmla="*/ 0 h 754"/>
                <a:gd name="T8" fmla="*/ 246 w 576"/>
                <a:gd name="T9" fmla="*/ 15 h 754"/>
                <a:gd name="T10" fmla="*/ 334 w 576"/>
                <a:gd name="T11" fmla="*/ 47 h 754"/>
                <a:gd name="T12" fmla="*/ 423 w 576"/>
                <a:gd name="T13" fmla="*/ 113 h 754"/>
                <a:gd name="T14" fmla="*/ 505 w 576"/>
                <a:gd name="T15" fmla="*/ 212 h 754"/>
                <a:gd name="T16" fmla="*/ 551 w 576"/>
                <a:gd name="T17" fmla="*/ 303 h 754"/>
                <a:gd name="T18" fmla="*/ 576 w 576"/>
                <a:gd name="T19" fmla="*/ 397 h 754"/>
                <a:gd name="T20" fmla="*/ 573 w 576"/>
                <a:gd name="T21" fmla="*/ 478 h 754"/>
                <a:gd name="T22" fmla="*/ 559 w 576"/>
                <a:gd name="T23" fmla="*/ 555 h 754"/>
                <a:gd name="T24" fmla="*/ 554 w 576"/>
                <a:gd name="T25" fmla="*/ 610 h 754"/>
                <a:gd name="T26" fmla="*/ 517 w 576"/>
                <a:gd name="T27" fmla="*/ 653 h 754"/>
                <a:gd name="T28" fmla="*/ 475 w 576"/>
                <a:gd name="T29" fmla="*/ 707 h 754"/>
                <a:gd name="T30" fmla="*/ 423 w 576"/>
                <a:gd name="T31" fmla="*/ 719 h 754"/>
                <a:gd name="T32" fmla="*/ 368 w 576"/>
                <a:gd name="T33" fmla="*/ 754 h 754"/>
                <a:gd name="T34" fmla="*/ 368 w 576"/>
                <a:gd name="T35" fmla="*/ 690 h 754"/>
                <a:gd name="T36" fmla="*/ 407 w 576"/>
                <a:gd name="T37" fmla="*/ 704 h 754"/>
                <a:gd name="T38" fmla="*/ 423 w 576"/>
                <a:gd name="T39" fmla="*/ 666 h 754"/>
                <a:gd name="T40" fmla="*/ 458 w 576"/>
                <a:gd name="T41" fmla="*/ 674 h 754"/>
                <a:gd name="T42" fmla="*/ 471 w 576"/>
                <a:gd name="T43" fmla="*/ 637 h 754"/>
                <a:gd name="T44" fmla="*/ 508 w 576"/>
                <a:gd name="T45" fmla="*/ 618 h 754"/>
                <a:gd name="T46" fmla="*/ 521 w 576"/>
                <a:gd name="T47" fmla="*/ 562 h 754"/>
                <a:gd name="T48" fmla="*/ 540 w 576"/>
                <a:gd name="T49" fmla="*/ 525 h 754"/>
                <a:gd name="T50" fmla="*/ 536 w 576"/>
                <a:gd name="T51" fmla="*/ 438 h 754"/>
                <a:gd name="T52" fmla="*/ 551 w 576"/>
                <a:gd name="T53" fmla="*/ 377 h 754"/>
                <a:gd name="T54" fmla="*/ 512 w 576"/>
                <a:gd name="T55" fmla="*/ 261 h 754"/>
                <a:gd name="T56" fmla="*/ 423 w 576"/>
                <a:gd name="T57" fmla="*/ 145 h 754"/>
                <a:gd name="T58" fmla="*/ 356 w 576"/>
                <a:gd name="T59" fmla="*/ 105 h 754"/>
                <a:gd name="T60" fmla="*/ 318 w 576"/>
                <a:gd name="T61" fmla="*/ 64 h 754"/>
                <a:gd name="T62" fmla="*/ 250 w 576"/>
                <a:gd name="T63" fmla="*/ 64 h 754"/>
                <a:gd name="T64" fmla="*/ 221 w 576"/>
                <a:gd name="T65" fmla="*/ 30 h 754"/>
                <a:gd name="T66" fmla="*/ 175 w 576"/>
                <a:gd name="T67" fmla="*/ 67 h 754"/>
                <a:gd name="T68" fmla="*/ 131 w 576"/>
                <a:gd name="T69" fmla="*/ 33 h 754"/>
                <a:gd name="T70" fmla="*/ 111 w 576"/>
                <a:gd name="T71" fmla="*/ 89 h 754"/>
                <a:gd name="T72" fmla="*/ 68 w 576"/>
                <a:gd name="T73" fmla="*/ 72 h 754"/>
                <a:gd name="T74" fmla="*/ 62 w 576"/>
                <a:gd name="T75" fmla="*/ 111 h 754"/>
                <a:gd name="T76" fmla="*/ 30 w 576"/>
                <a:gd name="T77" fmla="*/ 117 h 754"/>
                <a:gd name="T78" fmla="*/ 0 w 576"/>
                <a:gd name="T79" fmla="*/ 89 h 754"/>
                <a:gd name="T80" fmla="*/ 0 w 576"/>
                <a:gd name="T81" fmla="*/ 8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6" h="754">
                  <a:moveTo>
                    <a:pt x="0" y="89"/>
                  </a:moveTo>
                  <a:lnTo>
                    <a:pt x="38" y="38"/>
                  </a:lnTo>
                  <a:lnTo>
                    <a:pt x="86" y="33"/>
                  </a:lnTo>
                  <a:lnTo>
                    <a:pt x="156" y="0"/>
                  </a:lnTo>
                  <a:lnTo>
                    <a:pt x="246" y="15"/>
                  </a:lnTo>
                  <a:lnTo>
                    <a:pt x="334" y="47"/>
                  </a:lnTo>
                  <a:lnTo>
                    <a:pt x="423" y="113"/>
                  </a:lnTo>
                  <a:lnTo>
                    <a:pt x="505" y="212"/>
                  </a:lnTo>
                  <a:lnTo>
                    <a:pt x="551" y="303"/>
                  </a:lnTo>
                  <a:lnTo>
                    <a:pt x="576" y="397"/>
                  </a:lnTo>
                  <a:lnTo>
                    <a:pt x="573" y="478"/>
                  </a:lnTo>
                  <a:lnTo>
                    <a:pt x="559" y="555"/>
                  </a:lnTo>
                  <a:lnTo>
                    <a:pt x="554" y="610"/>
                  </a:lnTo>
                  <a:lnTo>
                    <a:pt x="517" y="653"/>
                  </a:lnTo>
                  <a:lnTo>
                    <a:pt x="475" y="707"/>
                  </a:lnTo>
                  <a:lnTo>
                    <a:pt x="423" y="719"/>
                  </a:lnTo>
                  <a:lnTo>
                    <a:pt x="368" y="754"/>
                  </a:lnTo>
                  <a:lnTo>
                    <a:pt x="368" y="690"/>
                  </a:lnTo>
                  <a:lnTo>
                    <a:pt x="407" y="704"/>
                  </a:lnTo>
                  <a:lnTo>
                    <a:pt x="423" y="666"/>
                  </a:lnTo>
                  <a:lnTo>
                    <a:pt x="458" y="674"/>
                  </a:lnTo>
                  <a:lnTo>
                    <a:pt x="471" y="637"/>
                  </a:lnTo>
                  <a:lnTo>
                    <a:pt x="508" y="618"/>
                  </a:lnTo>
                  <a:lnTo>
                    <a:pt x="521" y="562"/>
                  </a:lnTo>
                  <a:lnTo>
                    <a:pt x="540" y="525"/>
                  </a:lnTo>
                  <a:lnTo>
                    <a:pt x="536" y="438"/>
                  </a:lnTo>
                  <a:lnTo>
                    <a:pt x="551" y="377"/>
                  </a:lnTo>
                  <a:lnTo>
                    <a:pt x="512" y="261"/>
                  </a:lnTo>
                  <a:lnTo>
                    <a:pt x="423" y="145"/>
                  </a:lnTo>
                  <a:lnTo>
                    <a:pt x="356" y="105"/>
                  </a:lnTo>
                  <a:lnTo>
                    <a:pt x="318" y="64"/>
                  </a:lnTo>
                  <a:lnTo>
                    <a:pt x="250" y="64"/>
                  </a:lnTo>
                  <a:lnTo>
                    <a:pt x="221" y="30"/>
                  </a:lnTo>
                  <a:lnTo>
                    <a:pt x="175" y="67"/>
                  </a:lnTo>
                  <a:lnTo>
                    <a:pt x="131" y="33"/>
                  </a:lnTo>
                  <a:lnTo>
                    <a:pt x="111" y="89"/>
                  </a:lnTo>
                  <a:lnTo>
                    <a:pt x="68" y="72"/>
                  </a:lnTo>
                  <a:lnTo>
                    <a:pt x="62" y="111"/>
                  </a:lnTo>
                  <a:lnTo>
                    <a:pt x="30" y="117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8" name="Freeform 28"/>
            <p:cNvSpPr>
              <a:spLocks/>
            </p:cNvSpPr>
            <p:nvPr/>
          </p:nvSpPr>
          <p:spPr bwMode="auto">
            <a:xfrm>
              <a:off x="1098" y="3350"/>
              <a:ext cx="103" cy="152"/>
            </a:xfrm>
            <a:custGeom>
              <a:avLst/>
              <a:gdLst>
                <a:gd name="T0" fmla="*/ 0 w 309"/>
                <a:gd name="T1" fmla="*/ 47 h 456"/>
                <a:gd name="T2" fmla="*/ 19 w 309"/>
                <a:gd name="T3" fmla="*/ 0 h 456"/>
                <a:gd name="T4" fmla="*/ 47 w 309"/>
                <a:gd name="T5" fmla="*/ 26 h 456"/>
                <a:gd name="T6" fmla="*/ 94 w 309"/>
                <a:gd name="T7" fmla="*/ 3 h 456"/>
                <a:gd name="T8" fmla="*/ 107 w 309"/>
                <a:gd name="T9" fmla="*/ 47 h 456"/>
                <a:gd name="T10" fmla="*/ 174 w 309"/>
                <a:gd name="T11" fmla="*/ 61 h 456"/>
                <a:gd name="T12" fmla="*/ 272 w 309"/>
                <a:gd name="T13" fmla="*/ 153 h 456"/>
                <a:gd name="T14" fmla="*/ 247 w 309"/>
                <a:gd name="T15" fmla="*/ 178 h 456"/>
                <a:gd name="T16" fmla="*/ 305 w 309"/>
                <a:gd name="T17" fmla="*/ 211 h 456"/>
                <a:gd name="T18" fmla="*/ 309 w 309"/>
                <a:gd name="T19" fmla="*/ 264 h 456"/>
                <a:gd name="T20" fmla="*/ 264 w 309"/>
                <a:gd name="T21" fmla="*/ 250 h 456"/>
                <a:gd name="T22" fmla="*/ 305 w 309"/>
                <a:gd name="T23" fmla="*/ 341 h 456"/>
                <a:gd name="T24" fmla="*/ 272 w 309"/>
                <a:gd name="T25" fmla="*/ 350 h 456"/>
                <a:gd name="T26" fmla="*/ 279 w 309"/>
                <a:gd name="T27" fmla="*/ 411 h 456"/>
                <a:gd name="T28" fmla="*/ 247 w 309"/>
                <a:gd name="T29" fmla="*/ 411 h 456"/>
                <a:gd name="T30" fmla="*/ 229 w 309"/>
                <a:gd name="T31" fmla="*/ 456 h 456"/>
                <a:gd name="T32" fmla="*/ 229 w 309"/>
                <a:gd name="T33" fmla="*/ 367 h 456"/>
                <a:gd name="T34" fmla="*/ 255 w 309"/>
                <a:gd name="T35" fmla="*/ 370 h 456"/>
                <a:gd name="T36" fmla="*/ 233 w 309"/>
                <a:gd name="T37" fmla="*/ 321 h 456"/>
                <a:gd name="T38" fmla="*/ 255 w 309"/>
                <a:gd name="T39" fmla="*/ 295 h 456"/>
                <a:gd name="T40" fmla="*/ 221 w 309"/>
                <a:gd name="T41" fmla="*/ 264 h 456"/>
                <a:gd name="T42" fmla="*/ 238 w 309"/>
                <a:gd name="T43" fmla="*/ 221 h 456"/>
                <a:gd name="T44" fmla="*/ 204 w 309"/>
                <a:gd name="T45" fmla="*/ 211 h 456"/>
                <a:gd name="T46" fmla="*/ 204 w 309"/>
                <a:gd name="T47" fmla="*/ 174 h 456"/>
                <a:gd name="T48" fmla="*/ 140 w 309"/>
                <a:gd name="T49" fmla="*/ 178 h 456"/>
                <a:gd name="T50" fmla="*/ 140 w 309"/>
                <a:gd name="T51" fmla="*/ 141 h 456"/>
                <a:gd name="T52" fmla="*/ 112 w 309"/>
                <a:gd name="T53" fmla="*/ 185 h 456"/>
                <a:gd name="T54" fmla="*/ 152 w 309"/>
                <a:gd name="T55" fmla="*/ 204 h 456"/>
                <a:gd name="T56" fmla="*/ 140 w 309"/>
                <a:gd name="T57" fmla="*/ 238 h 456"/>
                <a:gd name="T58" fmla="*/ 170 w 309"/>
                <a:gd name="T59" fmla="*/ 261 h 456"/>
                <a:gd name="T60" fmla="*/ 152 w 309"/>
                <a:gd name="T61" fmla="*/ 313 h 456"/>
                <a:gd name="T62" fmla="*/ 120 w 309"/>
                <a:gd name="T63" fmla="*/ 221 h 456"/>
                <a:gd name="T64" fmla="*/ 77 w 309"/>
                <a:gd name="T65" fmla="*/ 145 h 456"/>
                <a:gd name="T66" fmla="*/ 87 w 309"/>
                <a:gd name="T67" fmla="*/ 99 h 456"/>
                <a:gd name="T68" fmla="*/ 52 w 309"/>
                <a:gd name="T69" fmla="*/ 99 h 456"/>
                <a:gd name="T70" fmla="*/ 58 w 309"/>
                <a:gd name="T71" fmla="*/ 55 h 456"/>
                <a:gd name="T72" fmla="*/ 31 w 309"/>
                <a:gd name="T73" fmla="*/ 67 h 456"/>
                <a:gd name="T74" fmla="*/ 0 w 309"/>
                <a:gd name="T75" fmla="*/ 47 h 456"/>
                <a:gd name="T76" fmla="*/ 0 w 309"/>
                <a:gd name="T77" fmla="*/ 4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456">
                  <a:moveTo>
                    <a:pt x="0" y="47"/>
                  </a:moveTo>
                  <a:lnTo>
                    <a:pt x="19" y="0"/>
                  </a:lnTo>
                  <a:lnTo>
                    <a:pt x="47" y="26"/>
                  </a:lnTo>
                  <a:lnTo>
                    <a:pt x="94" y="3"/>
                  </a:lnTo>
                  <a:lnTo>
                    <a:pt x="107" y="47"/>
                  </a:lnTo>
                  <a:lnTo>
                    <a:pt x="174" y="61"/>
                  </a:lnTo>
                  <a:lnTo>
                    <a:pt x="272" y="153"/>
                  </a:lnTo>
                  <a:lnTo>
                    <a:pt x="247" y="178"/>
                  </a:lnTo>
                  <a:lnTo>
                    <a:pt x="305" y="211"/>
                  </a:lnTo>
                  <a:lnTo>
                    <a:pt x="309" y="264"/>
                  </a:lnTo>
                  <a:lnTo>
                    <a:pt x="264" y="250"/>
                  </a:lnTo>
                  <a:lnTo>
                    <a:pt x="305" y="341"/>
                  </a:lnTo>
                  <a:lnTo>
                    <a:pt x="272" y="350"/>
                  </a:lnTo>
                  <a:lnTo>
                    <a:pt x="279" y="411"/>
                  </a:lnTo>
                  <a:lnTo>
                    <a:pt x="247" y="411"/>
                  </a:lnTo>
                  <a:lnTo>
                    <a:pt x="229" y="456"/>
                  </a:lnTo>
                  <a:lnTo>
                    <a:pt x="229" y="367"/>
                  </a:lnTo>
                  <a:lnTo>
                    <a:pt x="255" y="370"/>
                  </a:lnTo>
                  <a:lnTo>
                    <a:pt x="233" y="321"/>
                  </a:lnTo>
                  <a:lnTo>
                    <a:pt x="255" y="295"/>
                  </a:lnTo>
                  <a:lnTo>
                    <a:pt x="221" y="264"/>
                  </a:lnTo>
                  <a:lnTo>
                    <a:pt x="238" y="221"/>
                  </a:lnTo>
                  <a:lnTo>
                    <a:pt x="204" y="211"/>
                  </a:lnTo>
                  <a:lnTo>
                    <a:pt x="204" y="174"/>
                  </a:lnTo>
                  <a:lnTo>
                    <a:pt x="140" y="178"/>
                  </a:lnTo>
                  <a:lnTo>
                    <a:pt x="140" y="141"/>
                  </a:lnTo>
                  <a:lnTo>
                    <a:pt x="112" y="185"/>
                  </a:lnTo>
                  <a:lnTo>
                    <a:pt x="152" y="204"/>
                  </a:lnTo>
                  <a:lnTo>
                    <a:pt x="140" y="238"/>
                  </a:lnTo>
                  <a:lnTo>
                    <a:pt x="170" y="261"/>
                  </a:lnTo>
                  <a:lnTo>
                    <a:pt x="152" y="313"/>
                  </a:lnTo>
                  <a:lnTo>
                    <a:pt x="120" y="221"/>
                  </a:lnTo>
                  <a:lnTo>
                    <a:pt x="77" y="145"/>
                  </a:lnTo>
                  <a:lnTo>
                    <a:pt x="87" y="99"/>
                  </a:lnTo>
                  <a:lnTo>
                    <a:pt x="52" y="99"/>
                  </a:lnTo>
                  <a:lnTo>
                    <a:pt x="58" y="55"/>
                  </a:lnTo>
                  <a:lnTo>
                    <a:pt x="31" y="6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9" name="Freeform 29"/>
            <p:cNvSpPr>
              <a:spLocks/>
            </p:cNvSpPr>
            <p:nvPr/>
          </p:nvSpPr>
          <p:spPr bwMode="auto">
            <a:xfrm>
              <a:off x="663" y="3695"/>
              <a:ext cx="22" cy="75"/>
            </a:xfrm>
            <a:custGeom>
              <a:avLst/>
              <a:gdLst>
                <a:gd name="T0" fmla="*/ 0 w 67"/>
                <a:gd name="T1" fmla="*/ 0 h 226"/>
                <a:gd name="T2" fmla="*/ 30 w 67"/>
                <a:gd name="T3" fmla="*/ 56 h 226"/>
                <a:gd name="T4" fmla="*/ 17 w 67"/>
                <a:gd name="T5" fmla="*/ 109 h 226"/>
                <a:gd name="T6" fmla="*/ 37 w 67"/>
                <a:gd name="T7" fmla="*/ 155 h 226"/>
                <a:gd name="T8" fmla="*/ 28 w 67"/>
                <a:gd name="T9" fmla="*/ 226 h 226"/>
                <a:gd name="T10" fmla="*/ 59 w 67"/>
                <a:gd name="T11" fmla="*/ 177 h 226"/>
                <a:gd name="T12" fmla="*/ 67 w 67"/>
                <a:gd name="T13" fmla="*/ 128 h 226"/>
                <a:gd name="T14" fmla="*/ 60 w 67"/>
                <a:gd name="T15" fmla="*/ 82 h 226"/>
                <a:gd name="T16" fmla="*/ 47 w 67"/>
                <a:gd name="T17" fmla="*/ 42 h 226"/>
                <a:gd name="T18" fmla="*/ 0 w 67"/>
                <a:gd name="T19" fmla="*/ 0 h 226"/>
                <a:gd name="T20" fmla="*/ 0 w 67"/>
                <a:gd name="T2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226">
                  <a:moveTo>
                    <a:pt x="0" y="0"/>
                  </a:moveTo>
                  <a:lnTo>
                    <a:pt x="30" y="56"/>
                  </a:lnTo>
                  <a:lnTo>
                    <a:pt x="17" y="109"/>
                  </a:lnTo>
                  <a:lnTo>
                    <a:pt x="37" y="155"/>
                  </a:lnTo>
                  <a:lnTo>
                    <a:pt x="28" y="226"/>
                  </a:lnTo>
                  <a:lnTo>
                    <a:pt x="59" y="177"/>
                  </a:lnTo>
                  <a:lnTo>
                    <a:pt x="67" y="128"/>
                  </a:lnTo>
                  <a:lnTo>
                    <a:pt x="60" y="82"/>
                  </a:lnTo>
                  <a:lnTo>
                    <a:pt x="4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0" name="Freeform 30"/>
            <p:cNvSpPr>
              <a:spLocks/>
            </p:cNvSpPr>
            <p:nvPr/>
          </p:nvSpPr>
          <p:spPr bwMode="auto">
            <a:xfrm>
              <a:off x="480" y="3641"/>
              <a:ext cx="258" cy="290"/>
            </a:xfrm>
            <a:custGeom>
              <a:avLst/>
              <a:gdLst>
                <a:gd name="T0" fmla="*/ 74 w 773"/>
                <a:gd name="T1" fmla="*/ 150 h 871"/>
                <a:gd name="T2" fmla="*/ 97 w 773"/>
                <a:gd name="T3" fmla="*/ 313 h 871"/>
                <a:gd name="T4" fmla="*/ 124 w 773"/>
                <a:gd name="T5" fmla="*/ 367 h 871"/>
                <a:gd name="T6" fmla="*/ 132 w 773"/>
                <a:gd name="T7" fmla="*/ 335 h 871"/>
                <a:gd name="T8" fmla="*/ 176 w 773"/>
                <a:gd name="T9" fmla="*/ 426 h 871"/>
                <a:gd name="T10" fmla="*/ 196 w 773"/>
                <a:gd name="T11" fmla="*/ 397 h 871"/>
                <a:gd name="T12" fmla="*/ 243 w 773"/>
                <a:gd name="T13" fmla="*/ 441 h 871"/>
                <a:gd name="T14" fmla="*/ 289 w 773"/>
                <a:gd name="T15" fmla="*/ 426 h 871"/>
                <a:gd name="T16" fmla="*/ 331 w 773"/>
                <a:gd name="T17" fmla="*/ 461 h 871"/>
                <a:gd name="T18" fmla="*/ 374 w 773"/>
                <a:gd name="T19" fmla="*/ 449 h 871"/>
                <a:gd name="T20" fmla="*/ 431 w 773"/>
                <a:gd name="T21" fmla="*/ 463 h 871"/>
                <a:gd name="T22" fmla="*/ 368 w 773"/>
                <a:gd name="T23" fmla="*/ 491 h 871"/>
                <a:gd name="T24" fmla="*/ 281 w 773"/>
                <a:gd name="T25" fmla="*/ 513 h 871"/>
                <a:gd name="T26" fmla="*/ 342 w 773"/>
                <a:gd name="T27" fmla="*/ 566 h 871"/>
                <a:gd name="T28" fmla="*/ 503 w 773"/>
                <a:gd name="T29" fmla="*/ 580 h 871"/>
                <a:gd name="T30" fmla="*/ 460 w 773"/>
                <a:gd name="T31" fmla="*/ 614 h 871"/>
                <a:gd name="T32" fmla="*/ 548 w 773"/>
                <a:gd name="T33" fmla="*/ 590 h 871"/>
                <a:gd name="T34" fmla="*/ 526 w 773"/>
                <a:gd name="T35" fmla="*/ 636 h 871"/>
                <a:gd name="T36" fmla="*/ 612 w 773"/>
                <a:gd name="T37" fmla="*/ 595 h 871"/>
                <a:gd name="T38" fmla="*/ 637 w 773"/>
                <a:gd name="T39" fmla="*/ 564 h 871"/>
                <a:gd name="T40" fmla="*/ 657 w 773"/>
                <a:gd name="T41" fmla="*/ 621 h 871"/>
                <a:gd name="T42" fmla="*/ 674 w 773"/>
                <a:gd name="T43" fmla="*/ 536 h 871"/>
                <a:gd name="T44" fmla="*/ 700 w 773"/>
                <a:gd name="T45" fmla="*/ 669 h 871"/>
                <a:gd name="T46" fmla="*/ 700 w 773"/>
                <a:gd name="T47" fmla="*/ 779 h 871"/>
                <a:gd name="T48" fmla="*/ 664 w 773"/>
                <a:gd name="T49" fmla="*/ 821 h 871"/>
                <a:gd name="T50" fmla="*/ 634 w 773"/>
                <a:gd name="T51" fmla="*/ 871 h 871"/>
                <a:gd name="T52" fmla="*/ 661 w 773"/>
                <a:gd name="T53" fmla="*/ 801 h 871"/>
                <a:gd name="T54" fmla="*/ 674 w 773"/>
                <a:gd name="T55" fmla="*/ 761 h 871"/>
                <a:gd name="T56" fmla="*/ 661 w 773"/>
                <a:gd name="T57" fmla="*/ 727 h 871"/>
                <a:gd name="T58" fmla="*/ 608 w 773"/>
                <a:gd name="T59" fmla="*/ 705 h 871"/>
                <a:gd name="T60" fmla="*/ 450 w 773"/>
                <a:gd name="T61" fmla="*/ 677 h 871"/>
                <a:gd name="T62" fmla="*/ 311 w 773"/>
                <a:gd name="T63" fmla="*/ 617 h 871"/>
                <a:gd name="T64" fmla="*/ 162 w 773"/>
                <a:gd name="T65" fmla="*/ 517 h 871"/>
                <a:gd name="T66" fmla="*/ 61 w 773"/>
                <a:gd name="T67" fmla="*/ 404 h 871"/>
                <a:gd name="T68" fmla="*/ 18 w 773"/>
                <a:gd name="T69" fmla="*/ 305 h 871"/>
                <a:gd name="T70" fmla="*/ 0 w 773"/>
                <a:gd name="T71" fmla="*/ 205 h 871"/>
                <a:gd name="T72" fmla="*/ 10 w 773"/>
                <a:gd name="T73" fmla="*/ 114 h 871"/>
                <a:gd name="T74" fmla="*/ 44 w 773"/>
                <a:gd name="T75" fmla="*/ 56 h 871"/>
                <a:gd name="T76" fmla="*/ 117 w 773"/>
                <a:gd name="T77" fmla="*/ 18 h 871"/>
                <a:gd name="T78" fmla="*/ 224 w 773"/>
                <a:gd name="T79" fmla="*/ 0 h 871"/>
                <a:gd name="T80" fmla="*/ 345 w 773"/>
                <a:gd name="T81" fmla="*/ 21 h 871"/>
                <a:gd name="T82" fmla="*/ 450 w 773"/>
                <a:gd name="T83" fmla="*/ 59 h 871"/>
                <a:gd name="T84" fmla="*/ 569 w 773"/>
                <a:gd name="T85" fmla="*/ 137 h 871"/>
                <a:gd name="T86" fmla="*/ 685 w 773"/>
                <a:gd name="T87" fmla="*/ 202 h 871"/>
                <a:gd name="T88" fmla="*/ 773 w 773"/>
                <a:gd name="T89" fmla="*/ 199 h 871"/>
                <a:gd name="T90" fmla="*/ 674 w 773"/>
                <a:gd name="T91" fmla="*/ 231 h 871"/>
                <a:gd name="T92" fmla="*/ 607 w 773"/>
                <a:gd name="T93" fmla="*/ 175 h 871"/>
                <a:gd name="T94" fmla="*/ 454 w 773"/>
                <a:gd name="T95" fmla="*/ 79 h 871"/>
                <a:gd name="T96" fmla="*/ 342 w 773"/>
                <a:gd name="T97" fmla="*/ 33 h 871"/>
                <a:gd name="T98" fmla="*/ 226 w 773"/>
                <a:gd name="T99" fmla="*/ 18 h 871"/>
                <a:gd name="T100" fmla="*/ 105 w 773"/>
                <a:gd name="T101" fmla="*/ 44 h 871"/>
                <a:gd name="T102" fmla="*/ 34 w 773"/>
                <a:gd name="T103" fmla="*/ 105 h 871"/>
                <a:gd name="T104" fmla="*/ 20 w 773"/>
                <a:gd name="T105" fmla="*/ 187 h 871"/>
                <a:gd name="T106" fmla="*/ 37 w 773"/>
                <a:gd name="T107" fmla="*/ 300 h 871"/>
                <a:gd name="T108" fmla="*/ 68 w 773"/>
                <a:gd name="T109" fmla="*/ 340 h 871"/>
                <a:gd name="T110" fmla="*/ 61 w 773"/>
                <a:gd name="T111" fmla="*/ 287 h 871"/>
                <a:gd name="T112" fmla="*/ 79 w 773"/>
                <a:gd name="T113" fmla="*/ 305 h 871"/>
                <a:gd name="T114" fmla="*/ 74 w 773"/>
                <a:gd name="T115" fmla="*/ 213 h 871"/>
                <a:gd name="T116" fmla="*/ 74 w 773"/>
                <a:gd name="T117" fmla="*/ 150 h 871"/>
                <a:gd name="T118" fmla="*/ 74 w 773"/>
                <a:gd name="T119" fmla="*/ 15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3" h="871">
                  <a:moveTo>
                    <a:pt x="74" y="150"/>
                  </a:moveTo>
                  <a:lnTo>
                    <a:pt x="97" y="313"/>
                  </a:lnTo>
                  <a:lnTo>
                    <a:pt x="124" y="367"/>
                  </a:lnTo>
                  <a:lnTo>
                    <a:pt x="132" y="335"/>
                  </a:lnTo>
                  <a:lnTo>
                    <a:pt x="176" y="426"/>
                  </a:lnTo>
                  <a:lnTo>
                    <a:pt x="196" y="397"/>
                  </a:lnTo>
                  <a:lnTo>
                    <a:pt x="243" y="441"/>
                  </a:lnTo>
                  <a:lnTo>
                    <a:pt x="289" y="426"/>
                  </a:lnTo>
                  <a:lnTo>
                    <a:pt x="331" y="461"/>
                  </a:lnTo>
                  <a:lnTo>
                    <a:pt x="374" y="449"/>
                  </a:lnTo>
                  <a:lnTo>
                    <a:pt x="431" y="463"/>
                  </a:lnTo>
                  <a:lnTo>
                    <a:pt x="368" y="491"/>
                  </a:lnTo>
                  <a:lnTo>
                    <a:pt x="281" y="513"/>
                  </a:lnTo>
                  <a:lnTo>
                    <a:pt x="342" y="566"/>
                  </a:lnTo>
                  <a:lnTo>
                    <a:pt x="503" y="580"/>
                  </a:lnTo>
                  <a:lnTo>
                    <a:pt x="460" y="614"/>
                  </a:lnTo>
                  <a:lnTo>
                    <a:pt x="548" y="590"/>
                  </a:lnTo>
                  <a:lnTo>
                    <a:pt x="526" y="636"/>
                  </a:lnTo>
                  <a:lnTo>
                    <a:pt x="612" y="595"/>
                  </a:lnTo>
                  <a:lnTo>
                    <a:pt x="637" y="564"/>
                  </a:lnTo>
                  <a:lnTo>
                    <a:pt x="657" y="621"/>
                  </a:lnTo>
                  <a:lnTo>
                    <a:pt x="674" y="536"/>
                  </a:lnTo>
                  <a:lnTo>
                    <a:pt x="700" y="669"/>
                  </a:lnTo>
                  <a:lnTo>
                    <a:pt x="700" y="779"/>
                  </a:lnTo>
                  <a:lnTo>
                    <a:pt x="664" y="821"/>
                  </a:lnTo>
                  <a:lnTo>
                    <a:pt x="634" y="871"/>
                  </a:lnTo>
                  <a:lnTo>
                    <a:pt x="661" y="801"/>
                  </a:lnTo>
                  <a:lnTo>
                    <a:pt x="674" y="761"/>
                  </a:lnTo>
                  <a:lnTo>
                    <a:pt x="661" y="727"/>
                  </a:lnTo>
                  <a:lnTo>
                    <a:pt x="608" y="705"/>
                  </a:lnTo>
                  <a:lnTo>
                    <a:pt x="450" y="677"/>
                  </a:lnTo>
                  <a:lnTo>
                    <a:pt x="311" y="617"/>
                  </a:lnTo>
                  <a:lnTo>
                    <a:pt x="162" y="517"/>
                  </a:lnTo>
                  <a:lnTo>
                    <a:pt x="61" y="404"/>
                  </a:lnTo>
                  <a:lnTo>
                    <a:pt x="18" y="305"/>
                  </a:lnTo>
                  <a:lnTo>
                    <a:pt x="0" y="205"/>
                  </a:lnTo>
                  <a:lnTo>
                    <a:pt x="10" y="114"/>
                  </a:lnTo>
                  <a:lnTo>
                    <a:pt x="44" y="56"/>
                  </a:lnTo>
                  <a:lnTo>
                    <a:pt x="117" y="18"/>
                  </a:lnTo>
                  <a:lnTo>
                    <a:pt x="224" y="0"/>
                  </a:lnTo>
                  <a:lnTo>
                    <a:pt x="345" y="21"/>
                  </a:lnTo>
                  <a:lnTo>
                    <a:pt x="450" y="59"/>
                  </a:lnTo>
                  <a:lnTo>
                    <a:pt x="569" y="137"/>
                  </a:lnTo>
                  <a:lnTo>
                    <a:pt x="685" y="202"/>
                  </a:lnTo>
                  <a:lnTo>
                    <a:pt x="773" y="199"/>
                  </a:lnTo>
                  <a:lnTo>
                    <a:pt x="674" y="231"/>
                  </a:lnTo>
                  <a:lnTo>
                    <a:pt x="607" y="175"/>
                  </a:lnTo>
                  <a:lnTo>
                    <a:pt x="454" y="79"/>
                  </a:lnTo>
                  <a:lnTo>
                    <a:pt x="342" y="33"/>
                  </a:lnTo>
                  <a:lnTo>
                    <a:pt x="226" y="18"/>
                  </a:lnTo>
                  <a:lnTo>
                    <a:pt x="105" y="44"/>
                  </a:lnTo>
                  <a:lnTo>
                    <a:pt x="34" y="105"/>
                  </a:lnTo>
                  <a:lnTo>
                    <a:pt x="20" y="187"/>
                  </a:lnTo>
                  <a:lnTo>
                    <a:pt x="37" y="300"/>
                  </a:lnTo>
                  <a:lnTo>
                    <a:pt x="68" y="340"/>
                  </a:lnTo>
                  <a:lnTo>
                    <a:pt x="61" y="287"/>
                  </a:lnTo>
                  <a:lnTo>
                    <a:pt x="79" y="305"/>
                  </a:lnTo>
                  <a:lnTo>
                    <a:pt x="74" y="213"/>
                  </a:lnTo>
                  <a:lnTo>
                    <a:pt x="74" y="150"/>
                  </a:lnTo>
                  <a:lnTo>
                    <a:pt x="7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1" name="Freeform 31"/>
            <p:cNvSpPr>
              <a:spLocks/>
            </p:cNvSpPr>
            <p:nvPr/>
          </p:nvSpPr>
          <p:spPr bwMode="auto">
            <a:xfrm>
              <a:off x="1105" y="3635"/>
              <a:ext cx="262" cy="277"/>
            </a:xfrm>
            <a:custGeom>
              <a:avLst/>
              <a:gdLst>
                <a:gd name="T0" fmla="*/ 0 w 787"/>
                <a:gd name="T1" fmla="*/ 213 h 831"/>
                <a:gd name="T2" fmla="*/ 45 w 787"/>
                <a:gd name="T3" fmla="*/ 231 h 831"/>
                <a:gd name="T4" fmla="*/ 91 w 787"/>
                <a:gd name="T5" fmla="*/ 239 h 831"/>
                <a:gd name="T6" fmla="*/ 155 w 787"/>
                <a:gd name="T7" fmla="*/ 200 h 831"/>
                <a:gd name="T8" fmla="*/ 259 w 787"/>
                <a:gd name="T9" fmla="*/ 173 h 831"/>
                <a:gd name="T10" fmla="*/ 327 w 787"/>
                <a:gd name="T11" fmla="*/ 112 h 831"/>
                <a:gd name="T12" fmla="*/ 414 w 787"/>
                <a:gd name="T13" fmla="*/ 40 h 831"/>
                <a:gd name="T14" fmla="*/ 502 w 787"/>
                <a:gd name="T15" fmla="*/ 3 h 831"/>
                <a:gd name="T16" fmla="*/ 556 w 787"/>
                <a:gd name="T17" fmla="*/ 0 h 831"/>
                <a:gd name="T18" fmla="*/ 631 w 787"/>
                <a:gd name="T19" fmla="*/ 29 h 831"/>
                <a:gd name="T20" fmla="*/ 706 w 787"/>
                <a:gd name="T21" fmla="*/ 94 h 831"/>
                <a:gd name="T22" fmla="*/ 749 w 787"/>
                <a:gd name="T23" fmla="*/ 161 h 831"/>
                <a:gd name="T24" fmla="*/ 787 w 787"/>
                <a:gd name="T25" fmla="*/ 321 h 831"/>
                <a:gd name="T26" fmla="*/ 777 w 787"/>
                <a:gd name="T27" fmla="*/ 412 h 831"/>
                <a:gd name="T28" fmla="*/ 746 w 787"/>
                <a:gd name="T29" fmla="*/ 524 h 831"/>
                <a:gd name="T30" fmla="*/ 667 w 787"/>
                <a:gd name="T31" fmla="*/ 631 h 831"/>
                <a:gd name="T32" fmla="*/ 567 w 787"/>
                <a:gd name="T33" fmla="*/ 708 h 831"/>
                <a:gd name="T34" fmla="*/ 477 w 787"/>
                <a:gd name="T35" fmla="*/ 752 h 831"/>
                <a:gd name="T36" fmla="*/ 356 w 787"/>
                <a:gd name="T37" fmla="*/ 782 h 831"/>
                <a:gd name="T38" fmla="*/ 237 w 787"/>
                <a:gd name="T39" fmla="*/ 801 h 831"/>
                <a:gd name="T40" fmla="*/ 218 w 787"/>
                <a:gd name="T41" fmla="*/ 831 h 831"/>
                <a:gd name="T42" fmla="*/ 184 w 787"/>
                <a:gd name="T43" fmla="*/ 795 h 831"/>
                <a:gd name="T44" fmla="*/ 162 w 787"/>
                <a:gd name="T45" fmla="*/ 745 h 831"/>
                <a:gd name="T46" fmla="*/ 181 w 787"/>
                <a:gd name="T47" fmla="*/ 745 h 831"/>
                <a:gd name="T48" fmla="*/ 159 w 787"/>
                <a:gd name="T49" fmla="*/ 681 h 831"/>
                <a:gd name="T50" fmla="*/ 185 w 787"/>
                <a:gd name="T51" fmla="*/ 687 h 831"/>
                <a:gd name="T52" fmla="*/ 173 w 787"/>
                <a:gd name="T53" fmla="*/ 622 h 831"/>
                <a:gd name="T54" fmla="*/ 234 w 787"/>
                <a:gd name="T55" fmla="*/ 705 h 831"/>
                <a:gd name="T56" fmla="*/ 300 w 787"/>
                <a:gd name="T57" fmla="*/ 745 h 831"/>
                <a:gd name="T58" fmla="*/ 263 w 787"/>
                <a:gd name="T59" fmla="*/ 674 h 831"/>
                <a:gd name="T60" fmla="*/ 364 w 787"/>
                <a:gd name="T61" fmla="*/ 747 h 831"/>
                <a:gd name="T62" fmla="*/ 346 w 787"/>
                <a:gd name="T63" fmla="*/ 705 h 831"/>
                <a:gd name="T64" fmla="*/ 428 w 787"/>
                <a:gd name="T65" fmla="*/ 723 h 831"/>
                <a:gd name="T66" fmla="*/ 428 w 787"/>
                <a:gd name="T67" fmla="*/ 701 h 831"/>
                <a:gd name="T68" fmla="*/ 509 w 787"/>
                <a:gd name="T69" fmla="*/ 704 h 831"/>
                <a:gd name="T70" fmla="*/ 517 w 787"/>
                <a:gd name="T71" fmla="*/ 685 h 831"/>
                <a:gd name="T72" fmla="*/ 589 w 787"/>
                <a:gd name="T73" fmla="*/ 672 h 831"/>
                <a:gd name="T74" fmla="*/ 665 w 787"/>
                <a:gd name="T75" fmla="*/ 601 h 831"/>
                <a:gd name="T76" fmla="*/ 742 w 787"/>
                <a:gd name="T77" fmla="*/ 491 h 831"/>
                <a:gd name="T78" fmla="*/ 772 w 787"/>
                <a:gd name="T79" fmla="*/ 337 h 831"/>
                <a:gd name="T80" fmla="*/ 744 w 787"/>
                <a:gd name="T81" fmla="*/ 180 h 831"/>
                <a:gd name="T82" fmla="*/ 728 w 787"/>
                <a:gd name="T83" fmla="*/ 274 h 831"/>
                <a:gd name="T84" fmla="*/ 706 w 787"/>
                <a:gd name="T85" fmla="*/ 146 h 831"/>
                <a:gd name="T86" fmla="*/ 649 w 787"/>
                <a:gd name="T87" fmla="*/ 71 h 831"/>
                <a:gd name="T88" fmla="*/ 567 w 787"/>
                <a:gd name="T89" fmla="*/ 29 h 831"/>
                <a:gd name="T90" fmla="*/ 496 w 787"/>
                <a:gd name="T91" fmla="*/ 34 h 831"/>
                <a:gd name="T92" fmla="*/ 425 w 787"/>
                <a:gd name="T93" fmla="*/ 71 h 831"/>
                <a:gd name="T94" fmla="*/ 346 w 787"/>
                <a:gd name="T95" fmla="*/ 142 h 831"/>
                <a:gd name="T96" fmla="*/ 300 w 787"/>
                <a:gd name="T97" fmla="*/ 200 h 831"/>
                <a:gd name="T98" fmla="*/ 262 w 787"/>
                <a:gd name="T99" fmla="*/ 311 h 831"/>
                <a:gd name="T100" fmla="*/ 259 w 787"/>
                <a:gd name="T101" fmla="*/ 200 h 831"/>
                <a:gd name="T102" fmla="*/ 193 w 787"/>
                <a:gd name="T103" fmla="*/ 221 h 831"/>
                <a:gd name="T104" fmla="*/ 117 w 787"/>
                <a:gd name="T105" fmla="*/ 274 h 831"/>
                <a:gd name="T106" fmla="*/ 140 w 787"/>
                <a:gd name="T107" fmla="*/ 370 h 831"/>
                <a:gd name="T108" fmla="*/ 162 w 787"/>
                <a:gd name="T109" fmla="*/ 447 h 831"/>
                <a:gd name="T110" fmla="*/ 112 w 787"/>
                <a:gd name="T111" fmla="*/ 375 h 831"/>
                <a:gd name="T112" fmla="*/ 90 w 787"/>
                <a:gd name="T113" fmla="*/ 278 h 831"/>
                <a:gd name="T114" fmla="*/ 34 w 787"/>
                <a:gd name="T115" fmla="*/ 255 h 831"/>
                <a:gd name="T116" fmla="*/ 0 w 787"/>
                <a:gd name="T117" fmla="*/ 213 h 831"/>
                <a:gd name="T118" fmla="*/ 0 w 787"/>
                <a:gd name="T119" fmla="*/ 21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7" h="831">
                  <a:moveTo>
                    <a:pt x="0" y="213"/>
                  </a:moveTo>
                  <a:lnTo>
                    <a:pt x="45" y="231"/>
                  </a:lnTo>
                  <a:lnTo>
                    <a:pt x="91" y="239"/>
                  </a:lnTo>
                  <a:lnTo>
                    <a:pt x="155" y="200"/>
                  </a:lnTo>
                  <a:lnTo>
                    <a:pt x="259" y="173"/>
                  </a:lnTo>
                  <a:lnTo>
                    <a:pt x="327" y="112"/>
                  </a:lnTo>
                  <a:lnTo>
                    <a:pt x="414" y="40"/>
                  </a:lnTo>
                  <a:lnTo>
                    <a:pt x="502" y="3"/>
                  </a:lnTo>
                  <a:lnTo>
                    <a:pt x="556" y="0"/>
                  </a:lnTo>
                  <a:lnTo>
                    <a:pt x="631" y="29"/>
                  </a:lnTo>
                  <a:lnTo>
                    <a:pt x="706" y="94"/>
                  </a:lnTo>
                  <a:lnTo>
                    <a:pt x="749" y="161"/>
                  </a:lnTo>
                  <a:lnTo>
                    <a:pt x="787" y="321"/>
                  </a:lnTo>
                  <a:lnTo>
                    <a:pt x="777" y="412"/>
                  </a:lnTo>
                  <a:lnTo>
                    <a:pt x="746" y="524"/>
                  </a:lnTo>
                  <a:lnTo>
                    <a:pt x="667" y="631"/>
                  </a:lnTo>
                  <a:lnTo>
                    <a:pt x="567" y="708"/>
                  </a:lnTo>
                  <a:lnTo>
                    <a:pt x="477" y="752"/>
                  </a:lnTo>
                  <a:lnTo>
                    <a:pt x="356" y="782"/>
                  </a:lnTo>
                  <a:lnTo>
                    <a:pt x="237" y="801"/>
                  </a:lnTo>
                  <a:lnTo>
                    <a:pt x="218" y="831"/>
                  </a:lnTo>
                  <a:lnTo>
                    <a:pt x="184" y="795"/>
                  </a:lnTo>
                  <a:lnTo>
                    <a:pt x="162" y="745"/>
                  </a:lnTo>
                  <a:lnTo>
                    <a:pt x="181" y="745"/>
                  </a:lnTo>
                  <a:lnTo>
                    <a:pt x="159" y="681"/>
                  </a:lnTo>
                  <a:lnTo>
                    <a:pt x="185" y="687"/>
                  </a:lnTo>
                  <a:lnTo>
                    <a:pt x="173" y="622"/>
                  </a:lnTo>
                  <a:lnTo>
                    <a:pt x="234" y="705"/>
                  </a:lnTo>
                  <a:lnTo>
                    <a:pt x="300" y="745"/>
                  </a:lnTo>
                  <a:lnTo>
                    <a:pt x="263" y="674"/>
                  </a:lnTo>
                  <a:lnTo>
                    <a:pt x="364" y="747"/>
                  </a:lnTo>
                  <a:lnTo>
                    <a:pt x="346" y="705"/>
                  </a:lnTo>
                  <a:lnTo>
                    <a:pt x="428" y="723"/>
                  </a:lnTo>
                  <a:lnTo>
                    <a:pt x="428" y="701"/>
                  </a:lnTo>
                  <a:lnTo>
                    <a:pt x="509" y="704"/>
                  </a:lnTo>
                  <a:lnTo>
                    <a:pt x="517" y="685"/>
                  </a:lnTo>
                  <a:lnTo>
                    <a:pt x="589" y="672"/>
                  </a:lnTo>
                  <a:lnTo>
                    <a:pt x="665" y="601"/>
                  </a:lnTo>
                  <a:lnTo>
                    <a:pt x="742" y="491"/>
                  </a:lnTo>
                  <a:lnTo>
                    <a:pt x="772" y="337"/>
                  </a:lnTo>
                  <a:lnTo>
                    <a:pt x="744" y="180"/>
                  </a:lnTo>
                  <a:lnTo>
                    <a:pt x="728" y="274"/>
                  </a:lnTo>
                  <a:lnTo>
                    <a:pt x="706" y="146"/>
                  </a:lnTo>
                  <a:lnTo>
                    <a:pt x="649" y="71"/>
                  </a:lnTo>
                  <a:lnTo>
                    <a:pt x="567" y="29"/>
                  </a:lnTo>
                  <a:lnTo>
                    <a:pt x="496" y="34"/>
                  </a:lnTo>
                  <a:lnTo>
                    <a:pt x="425" y="71"/>
                  </a:lnTo>
                  <a:lnTo>
                    <a:pt x="346" y="142"/>
                  </a:lnTo>
                  <a:lnTo>
                    <a:pt x="300" y="200"/>
                  </a:lnTo>
                  <a:lnTo>
                    <a:pt x="262" y="311"/>
                  </a:lnTo>
                  <a:lnTo>
                    <a:pt x="259" y="200"/>
                  </a:lnTo>
                  <a:lnTo>
                    <a:pt x="193" y="221"/>
                  </a:lnTo>
                  <a:lnTo>
                    <a:pt x="117" y="274"/>
                  </a:lnTo>
                  <a:lnTo>
                    <a:pt x="140" y="370"/>
                  </a:lnTo>
                  <a:lnTo>
                    <a:pt x="162" y="447"/>
                  </a:lnTo>
                  <a:lnTo>
                    <a:pt x="112" y="375"/>
                  </a:lnTo>
                  <a:lnTo>
                    <a:pt x="90" y="278"/>
                  </a:lnTo>
                  <a:lnTo>
                    <a:pt x="34" y="255"/>
                  </a:lnTo>
                  <a:lnTo>
                    <a:pt x="0" y="21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2" name="Freeform 32"/>
            <p:cNvSpPr>
              <a:spLocks/>
            </p:cNvSpPr>
            <p:nvPr/>
          </p:nvSpPr>
          <p:spPr bwMode="auto">
            <a:xfrm>
              <a:off x="1255" y="3736"/>
              <a:ext cx="92" cy="93"/>
            </a:xfrm>
            <a:custGeom>
              <a:avLst/>
              <a:gdLst>
                <a:gd name="T0" fmla="*/ 277 w 277"/>
                <a:gd name="T1" fmla="*/ 0 h 281"/>
                <a:gd name="T2" fmla="*/ 264 w 277"/>
                <a:gd name="T3" fmla="*/ 92 h 281"/>
                <a:gd name="T4" fmla="*/ 213 w 277"/>
                <a:gd name="T5" fmla="*/ 180 h 281"/>
                <a:gd name="T6" fmla="*/ 158 w 277"/>
                <a:gd name="T7" fmla="*/ 249 h 281"/>
                <a:gd name="T8" fmla="*/ 89 w 277"/>
                <a:gd name="T9" fmla="*/ 281 h 281"/>
                <a:gd name="T10" fmla="*/ 0 w 277"/>
                <a:gd name="T11" fmla="*/ 249 h 281"/>
                <a:gd name="T12" fmla="*/ 90 w 277"/>
                <a:gd name="T13" fmla="*/ 236 h 281"/>
                <a:gd name="T14" fmla="*/ 95 w 277"/>
                <a:gd name="T15" fmla="*/ 190 h 281"/>
                <a:gd name="T16" fmla="*/ 172 w 277"/>
                <a:gd name="T17" fmla="*/ 172 h 281"/>
                <a:gd name="T18" fmla="*/ 168 w 277"/>
                <a:gd name="T19" fmla="*/ 135 h 281"/>
                <a:gd name="T20" fmla="*/ 225 w 277"/>
                <a:gd name="T21" fmla="*/ 114 h 281"/>
                <a:gd name="T22" fmla="*/ 213 w 277"/>
                <a:gd name="T23" fmla="*/ 92 h 281"/>
                <a:gd name="T24" fmla="*/ 245 w 277"/>
                <a:gd name="T25" fmla="*/ 65 h 281"/>
                <a:gd name="T26" fmla="*/ 241 w 277"/>
                <a:gd name="T27" fmla="*/ 45 h 281"/>
                <a:gd name="T28" fmla="*/ 277 w 277"/>
                <a:gd name="T29" fmla="*/ 0 h 281"/>
                <a:gd name="T30" fmla="*/ 277 w 277"/>
                <a:gd name="T3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1">
                  <a:moveTo>
                    <a:pt x="277" y="0"/>
                  </a:moveTo>
                  <a:lnTo>
                    <a:pt x="264" y="92"/>
                  </a:lnTo>
                  <a:lnTo>
                    <a:pt x="213" y="180"/>
                  </a:lnTo>
                  <a:lnTo>
                    <a:pt x="158" y="249"/>
                  </a:lnTo>
                  <a:lnTo>
                    <a:pt x="89" y="281"/>
                  </a:lnTo>
                  <a:lnTo>
                    <a:pt x="0" y="249"/>
                  </a:lnTo>
                  <a:lnTo>
                    <a:pt x="90" y="236"/>
                  </a:lnTo>
                  <a:lnTo>
                    <a:pt x="95" y="190"/>
                  </a:lnTo>
                  <a:lnTo>
                    <a:pt x="172" y="172"/>
                  </a:lnTo>
                  <a:lnTo>
                    <a:pt x="168" y="135"/>
                  </a:lnTo>
                  <a:lnTo>
                    <a:pt x="225" y="114"/>
                  </a:lnTo>
                  <a:lnTo>
                    <a:pt x="213" y="92"/>
                  </a:lnTo>
                  <a:lnTo>
                    <a:pt x="245" y="65"/>
                  </a:lnTo>
                  <a:lnTo>
                    <a:pt x="241" y="45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Freeform 33"/>
            <p:cNvSpPr>
              <a:spLocks/>
            </p:cNvSpPr>
            <p:nvPr/>
          </p:nvSpPr>
          <p:spPr bwMode="auto">
            <a:xfrm>
              <a:off x="503" y="3949"/>
              <a:ext cx="482" cy="353"/>
            </a:xfrm>
            <a:custGeom>
              <a:avLst/>
              <a:gdLst>
                <a:gd name="T0" fmla="*/ 547 w 1447"/>
                <a:gd name="T1" fmla="*/ 0 h 1059"/>
                <a:gd name="T2" fmla="*/ 467 w 1447"/>
                <a:gd name="T3" fmla="*/ 84 h 1059"/>
                <a:gd name="T4" fmla="*/ 385 w 1447"/>
                <a:gd name="T5" fmla="*/ 223 h 1059"/>
                <a:gd name="T6" fmla="*/ 201 w 1447"/>
                <a:gd name="T7" fmla="*/ 242 h 1059"/>
                <a:gd name="T8" fmla="*/ 52 w 1447"/>
                <a:gd name="T9" fmla="*/ 403 h 1059"/>
                <a:gd name="T10" fmla="*/ 0 w 1447"/>
                <a:gd name="T11" fmla="*/ 631 h 1059"/>
                <a:gd name="T12" fmla="*/ 52 w 1447"/>
                <a:gd name="T13" fmla="*/ 879 h 1059"/>
                <a:gd name="T14" fmla="*/ 184 w 1447"/>
                <a:gd name="T15" fmla="*/ 1009 h 1059"/>
                <a:gd name="T16" fmla="*/ 357 w 1447"/>
                <a:gd name="T17" fmla="*/ 1059 h 1059"/>
                <a:gd name="T18" fmla="*/ 562 w 1447"/>
                <a:gd name="T19" fmla="*/ 1013 h 1059"/>
                <a:gd name="T20" fmla="*/ 716 w 1447"/>
                <a:gd name="T21" fmla="*/ 916 h 1059"/>
                <a:gd name="T22" fmla="*/ 809 w 1447"/>
                <a:gd name="T23" fmla="*/ 806 h 1059"/>
                <a:gd name="T24" fmla="*/ 895 w 1447"/>
                <a:gd name="T25" fmla="*/ 758 h 1059"/>
                <a:gd name="T26" fmla="*/ 1073 w 1447"/>
                <a:gd name="T27" fmla="*/ 817 h 1059"/>
                <a:gd name="T28" fmla="*/ 1263 w 1447"/>
                <a:gd name="T29" fmla="*/ 843 h 1059"/>
                <a:gd name="T30" fmla="*/ 1447 w 1447"/>
                <a:gd name="T31" fmla="*/ 832 h 1059"/>
                <a:gd name="T32" fmla="*/ 1219 w 1447"/>
                <a:gd name="T33" fmla="*/ 822 h 1059"/>
                <a:gd name="T34" fmla="*/ 1058 w 1447"/>
                <a:gd name="T35" fmla="*/ 773 h 1059"/>
                <a:gd name="T36" fmla="*/ 982 w 1447"/>
                <a:gd name="T37" fmla="*/ 716 h 1059"/>
                <a:gd name="T38" fmla="*/ 968 w 1447"/>
                <a:gd name="T39" fmla="*/ 751 h 1059"/>
                <a:gd name="T40" fmla="*/ 940 w 1447"/>
                <a:gd name="T41" fmla="*/ 688 h 1059"/>
                <a:gd name="T42" fmla="*/ 908 w 1447"/>
                <a:gd name="T43" fmla="*/ 716 h 1059"/>
                <a:gd name="T44" fmla="*/ 917 w 1447"/>
                <a:gd name="T45" fmla="*/ 646 h 1059"/>
                <a:gd name="T46" fmla="*/ 874 w 1447"/>
                <a:gd name="T47" fmla="*/ 658 h 1059"/>
                <a:gd name="T48" fmla="*/ 883 w 1447"/>
                <a:gd name="T49" fmla="*/ 593 h 1059"/>
                <a:gd name="T50" fmla="*/ 847 w 1447"/>
                <a:gd name="T51" fmla="*/ 589 h 1059"/>
                <a:gd name="T52" fmla="*/ 857 w 1447"/>
                <a:gd name="T53" fmla="*/ 552 h 1059"/>
                <a:gd name="T54" fmla="*/ 821 w 1447"/>
                <a:gd name="T55" fmla="*/ 536 h 1059"/>
                <a:gd name="T56" fmla="*/ 817 w 1447"/>
                <a:gd name="T57" fmla="*/ 492 h 1059"/>
                <a:gd name="T58" fmla="*/ 768 w 1447"/>
                <a:gd name="T59" fmla="*/ 423 h 1059"/>
                <a:gd name="T60" fmla="*/ 794 w 1447"/>
                <a:gd name="T61" fmla="*/ 566 h 1059"/>
                <a:gd name="T62" fmla="*/ 794 w 1447"/>
                <a:gd name="T63" fmla="*/ 684 h 1059"/>
                <a:gd name="T64" fmla="*/ 768 w 1447"/>
                <a:gd name="T65" fmla="*/ 793 h 1059"/>
                <a:gd name="T66" fmla="*/ 704 w 1447"/>
                <a:gd name="T67" fmla="*/ 879 h 1059"/>
                <a:gd name="T68" fmla="*/ 630 w 1447"/>
                <a:gd name="T69" fmla="*/ 944 h 1059"/>
                <a:gd name="T70" fmla="*/ 557 w 1447"/>
                <a:gd name="T71" fmla="*/ 991 h 1059"/>
                <a:gd name="T72" fmla="*/ 379 w 1447"/>
                <a:gd name="T73" fmla="*/ 1034 h 1059"/>
                <a:gd name="T74" fmla="*/ 262 w 1447"/>
                <a:gd name="T75" fmla="*/ 1013 h 1059"/>
                <a:gd name="T76" fmla="*/ 158 w 1447"/>
                <a:gd name="T77" fmla="*/ 953 h 1059"/>
                <a:gd name="T78" fmla="*/ 74 w 1447"/>
                <a:gd name="T79" fmla="*/ 855 h 1059"/>
                <a:gd name="T80" fmla="*/ 42 w 1447"/>
                <a:gd name="T81" fmla="*/ 736 h 1059"/>
                <a:gd name="T82" fmla="*/ 42 w 1447"/>
                <a:gd name="T83" fmla="*/ 571 h 1059"/>
                <a:gd name="T84" fmla="*/ 105 w 1447"/>
                <a:gd name="T85" fmla="*/ 382 h 1059"/>
                <a:gd name="T86" fmla="*/ 216 w 1447"/>
                <a:gd name="T87" fmla="*/ 281 h 1059"/>
                <a:gd name="T88" fmla="*/ 357 w 1447"/>
                <a:gd name="T89" fmla="*/ 242 h 1059"/>
                <a:gd name="T90" fmla="*/ 467 w 1447"/>
                <a:gd name="T91" fmla="*/ 259 h 1059"/>
                <a:gd name="T92" fmla="*/ 536 w 1447"/>
                <a:gd name="T93" fmla="*/ 301 h 1059"/>
                <a:gd name="T94" fmla="*/ 437 w 1447"/>
                <a:gd name="T95" fmla="*/ 206 h 1059"/>
                <a:gd name="T96" fmla="*/ 467 w 1447"/>
                <a:gd name="T97" fmla="*/ 174 h 1059"/>
                <a:gd name="T98" fmla="*/ 473 w 1447"/>
                <a:gd name="T99" fmla="*/ 121 h 1059"/>
                <a:gd name="T100" fmla="*/ 510 w 1447"/>
                <a:gd name="T101" fmla="*/ 68 h 1059"/>
                <a:gd name="T102" fmla="*/ 568 w 1447"/>
                <a:gd name="T103" fmla="*/ 79 h 1059"/>
                <a:gd name="T104" fmla="*/ 604 w 1447"/>
                <a:gd name="T105" fmla="*/ 121 h 1059"/>
                <a:gd name="T106" fmla="*/ 584 w 1447"/>
                <a:gd name="T107" fmla="*/ 61 h 1059"/>
                <a:gd name="T108" fmla="*/ 547 w 1447"/>
                <a:gd name="T109" fmla="*/ 31 h 1059"/>
                <a:gd name="T110" fmla="*/ 547 w 1447"/>
                <a:gd name="T111" fmla="*/ 0 h 1059"/>
                <a:gd name="T112" fmla="*/ 547 w 1447"/>
                <a:gd name="T113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7" h="1059">
                  <a:moveTo>
                    <a:pt x="547" y="0"/>
                  </a:moveTo>
                  <a:lnTo>
                    <a:pt x="467" y="84"/>
                  </a:lnTo>
                  <a:lnTo>
                    <a:pt x="385" y="223"/>
                  </a:lnTo>
                  <a:lnTo>
                    <a:pt x="201" y="242"/>
                  </a:lnTo>
                  <a:lnTo>
                    <a:pt x="52" y="403"/>
                  </a:lnTo>
                  <a:lnTo>
                    <a:pt x="0" y="631"/>
                  </a:lnTo>
                  <a:lnTo>
                    <a:pt x="52" y="879"/>
                  </a:lnTo>
                  <a:lnTo>
                    <a:pt x="184" y="1009"/>
                  </a:lnTo>
                  <a:lnTo>
                    <a:pt x="357" y="1059"/>
                  </a:lnTo>
                  <a:lnTo>
                    <a:pt x="562" y="1013"/>
                  </a:lnTo>
                  <a:lnTo>
                    <a:pt x="716" y="916"/>
                  </a:lnTo>
                  <a:lnTo>
                    <a:pt x="809" y="806"/>
                  </a:lnTo>
                  <a:lnTo>
                    <a:pt x="895" y="758"/>
                  </a:lnTo>
                  <a:lnTo>
                    <a:pt x="1073" y="817"/>
                  </a:lnTo>
                  <a:lnTo>
                    <a:pt x="1263" y="843"/>
                  </a:lnTo>
                  <a:lnTo>
                    <a:pt x="1447" y="832"/>
                  </a:lnTo>
                  <a:lnTo>
                    <a:pt x="1219" y="822"/>
                  </a:lnTo>
                  <a:lnTo>
                    <a:pt x="1058" y="773"/>
                  </a:lnTo>
                  <a:lnTo>
                    <a:pt x="982" y="716"/>
                  </a:lnTo>
                  <a:lnTo>
                    <a:pt x="968" y="751"/>
                  </a:lnTo>
                  <a:lnTo>
                    <a:pt x="940" y="688"/>
                  </a:lnTo>
                  <a:lnTo>
                    <a:pt x="908" y="716"/>
                  </a:lnTo>
                  <a:lnTo>
                    <a:pt x="917" y="646"/>
                  </a:lnTo>
                  <a:lnTo>
                    <a:pt x="874" y="658"/>
                  </a:lnTo>
                  <a:lnTo>
                    <a:pt x="883" y="593"/>
                  </a:lnTo>
                  <a:lnTo>
                    <a:pt x="847" y="589"/>
                  </a:lnTo>
                  <a:lnTo>
                    <a:pt x="857" y="552"/>
                  </a:lnTo>
                  <a:lnTo>
                    <a:pt x="821" y="536"/>
                  </a:lnTo>
                  <a:lnTo>
                    <a:pt x="817" y="492"/>
                  </a:lnTo>
                  <a:lnTo>
                    <a:pt x="768" y="423"/>
                  </a:lnTo>
                  <a:lnTo>
                    <a:pt x="794" y="566"/>
                  </a:lnTo>
                  <a:lnTo>
                    <a:pt x="794" y="684"/>
                  </a:lnTo>
                  <a:lnTo>
                    <a:pt x="768" y="793"/>
                  </a:lnTo>
                  <a:lnTo>
                    <a:pt x="704" y="879"/>
                  </a:lnTo>
                  <a:lnTo>
                    <a:pt x="630" y="944"/>
                  </a:lnTo>
                  <a:lnTo>
                    <a:pt x="557" y="991"/>
                  </a:lnTo>
                  <a:lnTo>
                    <a:pt x="379" y="1034"/>
                  </a:lnTo>
                  <a:lnTo>
                    <a:pt x="262" y="1013"/>
                  </a:lnTo>
                  <a:lnTo>
                    <a:pt x="158" y="953"/>
                  </a:lnTo>
                  <a:lnTo>
                    <a:pt x="74" y="855"/>
                  </a:lnTo>
                  <a:lnTo>
                    <a:pt x="42" y="736"/>
                  </a:lnTo>
                  <a:lnTo>
                    <a:pt x="42" y="571"/>
                  </a:lnTo>
                  <a:lnTo>
                    <a:pt x="105" y="382"/>
                  </a:lnTo>
                  <a:lnTo>
                    <a:pt x="216" y="281"/>
                  </a:lnTo>
                  <a:lnTo>
                    <a:pt x="357" y="242"/>
                  </a:lnTo>
                  <a:lnTo>
                    <a:pt x="467" y="259"/>
                  </a:lnTo>
                  <a:lnTo>
                    <a:pt x="536" y="301"/>
                  </a:lnTo>
                  <a:lnTo>
                    <a:pt x="437" y="206"/>
                  </a:lnTo>
                  <a:lnTo>
                    <a:pt x="467" y="174"/>
                  </a:lnTo>
                  <a:lnTo>
                    <a:pt x="473" y="121"/>
                  </a:lnTo>
                  <a:lnTo>
                    <a:pt x="510" y="68"/>
                  </a:lnTo>
                  <a:lnTo>
                    <a:pt x="568" y="79"/>
                  </a:lnTo>
                  <a:lnTo>
                    <a:pt x="604" y="121"/>
                  </a:lnTo>
                  <a:lnTo>
                    <a:pt x="584" y="61"/>
                  </a:lnTo>
                  <a:lnTo>
                    <a:pt x="547" y="31"/>
                  </a:lnTo>
                  <a:lnTo>
                    <a:pt x="547" y="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Freeform 34"/>
            <p:cNvSpPr>
              <a:spLocks/>
            </p:cNvSpPr>
            <p:nvPr/>
          </p:nvSpPr>
          <p:spPr bwMode="auto">
            <a:xfrm>
              <a:off x="539" y="4080"/>
              <a:ext cx="176" cy="192"/>
            </a:xfrm>
            <a:custGeom>
              <a:avLst/>
              <a:gdLst>
                <a:gd name="T0" fmla="*/ 49 w 528"/>
                <a:gd name="T1" fmla="*/ 46 h 578"/>
                <a:gd name="T2" fmla="*/ 0 w 528"/>
                <a:gd name="T3" fmla="*/ 178 h 578"/>
                <a:gd name="T4" fmla="*/ 0 w 528"/>
                <a:gd name="T5" fmla="*/ 317 h 578"/>
                <a:gd name="T6" fmla="*/ 38 w 528"/>
                <a:gd name="T7" fmla="*/ 435 h 578"/>
                <a:gd name="T8" fmla="*/ 123 w 528"/>
                <a:gd name="T9" fmla="*/ 540 h 578"/>
                <a:gd name="T10" fmla="*/ 243 w 528"/>
                <a:gd name="T11" fmla="*/ 578 h 578"/>
                <a:gd name="T12" fmla="*/ 394 w 528"/>
                <a:gd name="T13" fmla="*/ 551 h 578"/>
                <a:gd name="T14" fmla="*/ 501 w 528"/>
                <a:gd name="T15" fmla="*/ 456 h 578"/>
                <a:gd name="T16" fmla="*/ 528 w 528"/>
                <a:gd name="T17" fmla="*/ 339 h 578"/>
                <a:gd name="T18" fmla="*/ 501 w 528"/>
                <a:gd name="T19" fmla="*/ 211 h 578"/>
                <a:gd name="T20" fmla="*/ 453 w 528"/>
                <a:gd name="T21" fmla="*/ 173 h 578"/>
                <a:gd name="T22" fmla="*/ 484 w 528"/>
                <a:gd name="T23" fmla="*/ 253 h 578"/>
                <a:gd name="T24" fmla="*/ 459 w 528"/>
                <a:gd name="T25" fmla="*/ 274 h 578"/>
                <a:gd name="T26" fmla="*/ 491 w 528"/>
                <a:gd name="T27" fmla="*/ 376 h 578"/>
                <a:gd name="T28" fmla="*/ 453 w 528"/>
                <a:gd name="T29" fmla="*/ 376 h 578"/>
                <a:gd name="T30" fmla="*/ 459 w 528"/>
                <a:gd name="T31" fmla="*/ 466 h 578"/>
                <a:gd name="T32" fmla="*/ 394 w 528"/>
                <a:gd name="T33" fmla="*/ 435 h 578"/>
                <a:gd name="T34" fmla="*/ 374 w 528"/>
                <a:gd name="T35" fmla="*/ 514 h 578"/>
                <a:gd name="T36" fmla="*/ 324 w 528"/>
                <a:gd name="T37" fmla="*/ 462 h 578"/>
                <a:gd name="T38" fmla="*/ 248 w 528"/>
                <a:gd name="T39" fmla="*/ 507 h 578"/>
                <a:gd name="T40" fmla="*/ 227 w 528"/>
                <a:gd name="T41" fmla="*/ 456 h 578"/>
                <a:gd name="T42" fmla="*/ 123 w 528"/>
                <a:gd name="T43" fmla="*/ 486 h 578"/>
                <a:gd name="T44" fmla="*/ 143 w 528"/>
                <a:gd name="T45" fmla="*/ 400 h 578"/>
                <a:gd name="T46" fmla="*/ 79 w 528"/>
                <a:gd name="T47" fmla="*/ 418 h 578"/>
                <a:gd name="T48" fmla="*/ 100 w 528"/>
                <a:gd name="T49" fmla="*/ 358 h 578"/>
                <a:gd name="T50" fmla="*/ 53 w 528"/>
                <a:gd name="T51" fmla="*/ 349 h 578"/>
                <a:gd name="T52" fmla="*/ 68 w 528"/>
                <a:gd name="T53" fmla="*/ 295 h 578"/>
                <a:gd name="T54" fmla="*/ 33 w 528"/>
                <a:gd name="T55" fmla="*/ 253 h 578"/>
                <a:gd name="T56" fmla="*/ 49 w 528"/>
                <a:gd name="T57" fmla="*/ 200 h 578"/>
                <a:gd name="T58" fmla="*/ 38 w 528"/>
                <a:gd name="T59" fmla="*/ 159 h 578"/>
                <a:gd name="T60" fmla="*/ 64 w 528"/>
                <a:gd name="T61" fmla="*/ 103 h 578"/>
                <a:gd name="T62" fmla="*/ 64 w 528"/>
                <a:gd name="T63" fmla="*/ 55 h 578"/>
                <a:gd name="T64" fmla="*/ 107 w 528"/>
                <a:gd name="T65" fmla="*/ 0 h 578"/>
                <a:gd name="T66" fmla="*/ 49 w 528"/>
                <a:gd name="T67" fmla="*/ 46 h 578"/>
                <a:gd name="T68" fmla="*/ 49 w 528"/>
                <a:gd name="T69" fmla="*/ 4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8" h="578">
                  <a:moveTo>
                    <a:pt x="49" y="46"/>
                  </a:moveTo>
                  <a:lnTo>
                    <a:pt x="0" y="178"/>
                  </a:lnTo>
                  <a:lnTo>
                    <a:pt x="0" y="317"/>
                  </a:lnTo>
                  <a:lnTo>
                    <a:pt x="38" y="435"/>
                  </a:lnTo>
                  <a:lnTo>
                    <a:pt x="123" y="540"/>
                  </a:lnTo>
                  <a:lnTo>
                    <a:pt x="243" y="578"/>
                  </a:lnTo>
                  <a:lnTo>
                    <a:pt x="394" y="551"/>
                  </a:lnTo>
                  <a:lnTo>
                    <a:pt x="501" y="456"/>
                  </a:lnTo>
                  <a:lnTo>
                    <a:pt x="528" y="339"/>
                  </a:lnTo>
                  <a:lnTo>
                    <a:pt x="501" y="211"/>
                  </a:lnTo>
                  <a:lnTo>
                    <a:pt x="453" y="173"/>
                  </a:lnTo>
                  <a:lnTo>
                    <a:pt x="484" y="253"/>
                  </a:lnTo>
                  <a:lnTo>
                    <a:pt x="459" y="274"/>
                  </a:lnTo>
                  <a:lnTo>
                    <a:pt x="491" y="376"/>
                  </a:lnTo>
                  <a:lnTo>
                    <a:pt x="453" y="376"/>
                  </a:lnTo>
                  <a:lnTo>
                    <a:pt x="459" y="466"/>
                  </a:lnTo>
                  <a:lnTo>
                    <a:pt x="394" y="435"/>
                  </a:lnTo>
                  <a:lnTo>
                    <a:pt x="374" y="514"/>
                  </a:lnTo>
                  <a:lnTo>
                    <a:pt x="324" y="462"/>
                  </a:lnTo>
                  <a:lnTo>
                    <a:pt x="248" y="507"/>
                  </a:lnTo>
                  <a:lnTo>
                    <a:pt x="227" y="456"/>
                  </a:lnTo>
                  <a:lnTo>
                    <a:pt x="123" y="486"/>
                  </a:lnTo>
                  <a:lnTo>
                    <a:pt x="143" y="400"/>
                  </a:lnTo>
                  <a:lnTo>
                    <a:pt x="79" y="418"/>
                  </a:lnTo>
                  <a:lnTo>
                    <a:pt x="100" y="358"/>
                  </a:lnTo>
                  <a:lnTo>
                    <a:pt x="53" y="349"/>
                  </a:lnTo>
                  <a:lnTo>
                    <a:pt x="68" y="295"/>
                  </a:lnTo>
                  <a:lnTo>
                    <a:pt x="33" y="253"/>
                  </a:lnTo>
                  <a:lnTo>
                    <a:pt x="49" y="200"/>
                  </a:lnTo>
                  <a:lnTo>
                    <a:pt x="38" y="159"/>
                  </a:lnTo>
                  <a:lnTo>
                    <a:pt x="64" y="103"/>
                  </a:lnTo>
                  <a:lnTo>
                    <a:pt x="64" y="55"/>
                  </a:lnTo>
                  <a:lnTo>
                    <a:pt x="107" y="0"/>
                  </a:lnTo>
                  <a:lnTo>
                    <a:pt x="49" y="46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Freeform 35"/>
            <p:cNvSpPr>
              <a:spLocks/>
            </p:cNvSpPr>
            <p:nvPr/>
          </p:nvSpPr>
          <p:spPr bwMode="auto">
            <a:xfrm>
              <a:off x="1001" y="3947"/>
              <a:ext cx="319" cy="364"/>
            </a:xfrm>
            <a:custGeom>
              <a:avLst/>
              <a:gdLst>
                <a:gd name="T0" fmla="*/ 585 w 957"/>
                <a:gd name="T1" fmla="*/ 0 h 1093"/>
                <a:gd name="T2" fmla="*/ 653 w 957"/>
                <a:gd name="T3" fmla="*/ 138 h 1093"/>
                <a:gd name="T4" fmla="*/ 811 w 957"/>
                <a:gd name="T5" fmla="*/ 212 h 1093"/>
                <a:gd name="T6" fmla="*/ 920 w 957"/>
                <a:gd name="T7" fmla="*/ 441 h 1093"/>
                <a:gd name="T8" fmla="*/ 957 w 957"/>
                <a:gd name="T9" fmla="*/ 652 h 1093"/>
                <a:gd name="T10" fmla="*/ 943 w 957"/>
                <a:gd name="T11" fmla="*/ 838 h 1093"/>
                <a:gd name="T12" fmla="*/ 821 w 957"/>
                <a:gd name="T13" fmla="*/ 997 h 1093"/>
                <a:gd name="T14" fmla="*/ 604 w 957"/>
                <a:gd name="T15" fmla="*/ 1093 h 1093"/>
                <a:gd name="T16" fmla="*/ 405 w 957"/>
                <a:gd name="T17" fmla="*/ 1093 h 1093"/>
                <a:gd name="T18" fmla="*/ 237 w 957"/>
                <a:gd name="T19" fmla="*/ 977 h 1093"/>
                <a:gd name="T20" fmla="*/ 162 w 957"/>
                <a:gd name="T21" fmla="*/ 812 h 1093"/>
                <a:gd name="T22" fmla="*/ 0 w 957"/>
                <a:gd name="T23" fmla="*/ 834 h 1093"/>
                <a:gd name="T24" fmla="*/ 62 w 957"/>
                <a:gd name="T25" fmla="*/ 786 h 1093"/>
                <a:gd name="T26" fmla="*/ 77 w 957"/>
                <a:gd name="T27" fmla="*/ 753 h 1093"/>
                <a:gd name="T28" fmla="*/ 122 w 957"/>
                <a:gd name="T29" fmla="*/ 786 h 1093"/>
                <a:gd name="T30" fmla="*/ 100 w 957"/>
                <a:gd name="T31" fmla="*/ 711 h 1093"/>
                <a:gd name="T32" fmla="*/ 130 w 957"/>
                <a:gd name="T33" fmla="*/ 711 h 1093"/>
                <a:gd name="T34" fmla="*/ 115 w 957"/>
                <a:gd name="T35" fmla="*/ 615 h 1093"/>
                <a:gd name="T36" fmla="*/ 154 w 957"/>
                <a:gd name="T37" fmla="*/ 445 h 1093"/>
                <a:gd name="T38" fmla="*/ 137 w 957"/>
                <a:gd name="T39" fmla="*/ 599 h 1093"/>
                <a:gd name="T40" fmla="*/ 154 w 957"/>
                <a:gd name="T41" fmla="*/ 730 h 1093"/>
                <a:gd name="T42" fmla="*/ 205 w 957"/>
                <a:gd name="T43" fmla="*/ 861 h 1093"/>
                <a:gd name="T44" fmla="*/ 278 w 957"/>
                <a:gd name="T45" fmla="*/ 971 h 1093"/>
                <a:gd name="T46" fmla="*/ 394 w 957"/>
                <a:gd name="T47" fmla="*/ 1034 h 1093"/>
                <a:gd name="T48" fmla="*/ 572 w 957"/>
                <a:gd name="T49" fmla="*/ 1061 h 1093"/>
                <a:gd name="T50" fmla="*/ 716 w 957"/>
                <a:gd name="T51" fmla="*/ 1023 h 1093"/>
                <a:gd name="T52" fmla="*/ 857 w 957"/>
                <a:gd name="T53" fmla="*/ 922 h 1093"/>
                <a:gd name="T54" fmla="*/ 927 w 957"/>
                <a:gd name="T55" fmla="*/ 791 h 1093"/>
                <a:gd name="T56" fmla="*/ 936 w 957"/>
                <a:gd name="T57" fmla="*/ 645 h 1093"/>
                <a:gd name="T58" fmla="*/ 900 w 957"/>
                <a:gd name="T59" fmla="*/ 445 h 1093"/>
                <a:gd name="T60" fmla="*/ 811 w 957"/>
                <a:gd name="T61" fmla="*/ 265 h 1093"/>
                <a:gd name="T62" fmla="*/ 631 w 957"/>
                <a:gd name="T63" fmla="*/ 169 h 1093"/>
                <a:gd name="T64" fmla="*/ 480 w 957"/>
                <a:gd name="T65" fmla="*/ 152 h 1093"/>
                <a:gd name="T66" fmla="*/ 327 w 957"/>
                <a:gd name="T67" fmla="*/ 212 h 1093"/>
                <a:gd name="T68" fmla="*/ 462 w 957"/>
                <a:gd name="T69" fmla="*/ 133 h 1093"/>
                <a:gd name="T70" fmla="*/ 609 w 957"/>
                <a:gd name="T71" fmla="*/ 122 h 1093"/>
                <a:gd name="T72" fmla="*/ 585 w 957"/>
                <a:gd name="T73" fmla="*/ 0 h 1093"/>
                <a:gd name="T74" fmla="*/ 585 w 957"/>
                <a:gd name="T75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7" h="1093">
                  <a:moveTo>
                    <a:pt x="585" y="0"/>
                  </a:moveTo>
                  <a:lnTo>
                    <a:pt x="653" y="138"/>
                  </a:lnTo>
                  <a:lnTo>
                    <a:pt x="811" y="212"/>
                  </a:lnTo>
                  <a:lnTo>
                    <a:pt x="920" y="441"/>
                  </a:lnTo>
                  <a:lnTo>
                    <a:pt x="957" y="652"/>
                  </a:lnTo>
                  <a:lnTo>
                    <a:pt x="943" y="838"/>
                  </a:lnTo>
                  <a:lnTo>
                    <a:pt x="821" y="997"/>
                  </a:lnTo>
                  <a:lnTo>
                    <a:pt x="604" y="1093"/>
                  </a:lnTo>
                  <a:lnTo>
                    <a:pt x="405" y="1093"/>
                  </a:lnTo>
                  <a:lnTo>
                    <a:pt x="237" y="977"/>
                  </a:lnTo>
                  <a:lnTo>
                    <a:pt x="162" y="812"/>
                  </a:lnTo>
                  <a:lnTo>
                    <a:pt x="0" y="834"/>
                  </a:lnTo>
                  <a:lnTo>
                    <a:pt x="62" y="786"/>
                  </a:lnTo>
                  <a:lnTo>
                    <a:pt x="77" y="753"/>
                  </a:lnTo>
                  <a:lnTo>
                    <a:pt x="122" y="786"/>
                  </a:lnTo>
                  <a:lnTo>
                    <a:pt x="100" y="711"/>
                  </a:lnTo>
                  <a:lnTo>
                    <a:pt x="130" y="711"/>
                  </a:lnTo>
                  <a:lnTo>
                    <a:pt x="115" y="615"/>
                  </a:lnTo>
                  <a:lnTo>
                    <a:pt x="154" y="445"/>
                  </a:lnTo>
                  <a:lnTo>
                    <a:pt x="137" y="599"/>
                  </a:lnTo>
                  <a:lnTo>
                    <a:pt x="154" y="730"/>
                  </a:lnTo>
                  <a:lnTo>
                    <a:pt x="205" y="861"/>
                  </a:lnTo>
                  <a:lnTo>
                    <a:pt x="278" y="971"/>
                  </a:lnTo>
                  <a:lnTo>
                    <a:pt x="394" y="1034"/>
                  </a:lnTo>
                  <a:lnTo>
                    <a:pt x="572" y="1061"/>
                  </a:lnTo>
                  <a:lnTo>
                    <a:pt x="716" y="1023"/>
                  </a:lnTo>
                  <a:lnTo>
                    <a:pt x="857" y="922"/>
                  </a:lnTo>
                  <a:lnTo>
                    <a:pt x="927" y="791"/>
                  </a:lnTo>
                  <a:lnTo>
                    <a:pt x="936" y="645"/>
                  </a:lnTo>
                  <a:lnTo>
                    <a:pt x="900" y="445"/>
                  </a:lnTo>
                  <a:lnTo>
                    <a:pt x="811" y="265"/>
                  </a:lnTo>
                  <a:lnTo>
                    <a:pt x="631" y="169"/>
                  </a:lnTo>
                  <a:lnTo>
                    <a:pt x="480" y="152"/>
                  </a:lnTo>
                  <a:lnTo>
                    <a:pt x="327" y="212"/>
                  </a:lnTo>
                  <a:lnTo>
                    <a:pt x="462" y="133"/>
                  </a:lnTo>
                  <a:lnTo>
                    <a:pt x="609" y="122"/>
                  </a:lnTo>
                  <a:lnTo>
                    <a:pt x="585" y="0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6" name="Freeform 36"/>
            <p:cNvSpPr>
              <a:spLocks/>
            </p:cNvSpPr>
            <p:nvPr/>
          </p:nvSpPr>
          <p:spPr bwMode="auto">
            <a:xfrm>
              <a:off x="1166" y="4051"/>
              <a:ext cx="124" cy="187"/>
            </a:xfrm>
            <a:custGeom>
              <a:avLst/>
              <a:gdLst>
                <a:gd name="T0" fmla="*/ 0 w 373"/>
                <a:gd name="T1" fmla="*/ 14 h 561"/>
                <a:gd name="T2" fmla="*/ 158 w 373"/>
                <a:gd name="T3" fmla="*/ 0 h 561"/>
                <a:gd name="T4" fmla="*/ 289 w 373"/>
                <a:gd name="T5" fmla="*/ 85 h 561"/>
                <a:gd name="T6" fmla="*/ 368 w 373"/>
                <a:gd name="T7" fmla="*/ 244 h 561"/>
                <a:gd name="T8" fmla="*/ 373 w 373"/>
                <a:gd name="T9" fmla="*/ 412 h 561"/>
                <a:gd name="T10" fmla="*/ 289 w 373"/>
                <a:gd name="T11" fmla="*/ 561 h 561"/>
                <a:gd name="T12" fmla="*/ 347 w 373"/>
                <a:gd name="T13" fmla="*/ 416 h 561"/>
                <a:gd name="T14" fmla="*/ 331 w 373"/>
                <a:gd name="T15" fmla="*/ 391 h 561"/>
                <a:gd name="T16" fmla="*/ 342 w 373"/>
                <a:gd name="T17" fmla="*/ 323 h 561"/>
                <a:gd name="T18" fmla="*/ 309 w 373"/>
                <a:gd name="T19" fmla="*/ 289 h 561"/>
                <a:gd name="T20" fmla="*/ 326 w 373"/>
                <a:gd name="T21" fmla="*/ 232 h 561"/>
                <a:gd name="T22" fmla="*/ 289 w 373"/>
                <a:gd name="T23" fmla="*/ 200 h 561"/>
                <a:gd name="T24" fmla="*/ 289 w 373"/>
                <a:gd name="T25" fmla="*/ 140 h 561"/>
                <a:gd name="T26" fmla="*/ 241 w 373"/>
                <a:gd name="T27" fmla="*/ 140 h 561"/>
                <a:gd name="T28" fmla="*/ 252 w 373"/>
                <a:gd name="T29" fmla="*/ 89 h 561"/>
                <a:gd name="T30" fmla="*/ 204 w 373"/>
                <a:gd name="T31" fmla="*/ 104 h 561"/>
                <a:gd name="T32" fmla="*/ 200 w 373"/>
                <a:gd name="T33" fmla="*/ 53 h 561"/>
                <a:gd name="T34" fmla="*/ 141 w 373"/>
                <a:gd name="T35" fmla="*/ 78 h 561"/>
                <a:gd name="T36" fmla="*/ 114 w 373"/>
                <a:gd name="T37" fmla="*/ 35 h 561"/>
                <a:gd name="T38" fmla="*/ 0 w 373"/>
                <a:gd name="T39" fmla="*/ 14 h 561"/>
                <a:gd name="T40" fmla="*/ 0 w 373"/>
                <a:gd name="T41" fmla="*/ 14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3" h="561">
                  <a:moveTo>
                    <a:pt x="0" y="14"/>
                  </a:moveTo>
                  <a:lnTo>
                    <a:pt x="158" y="0"/>
                  </a:lnTo>
                  <a:lnTo>
                    <a:pt x="289" y="85"/>
                  </a:lnTo>
                  <a:lnTo>
                    <a:pt x="368" y="244"/>
                  </a:lnTo>
                  <a:lnTo>
                    <a:pt x="373" y="412"/>
                  </a:lnTo>
                  <a:lnTo>
                    <a:pt x="289" y="561"/>
                  </a:lnTo>
                  <a:lnTo>
                    <a:pt x="347" y="416"/>
                  </a:lnTo>
                  <a:lnTo>
                    <a:pt x="331" y="391"/>
                  </a:lnTo>
                  <a:lnTo>
                    <a:pt x="342" y="323"/>
                  </a:lnTo>
                  <a:lnTo>
                    <a:pt x="309" y="289"/>
                  </a:lnTo>
                  <a:lnTo>
                    <a:pt x="326" y="232"/>
                  </a:lnTo>
                  <a:lnTo>
                    <a:pt x="289" y="200"/>
                  </a:lnTo>
                  <a:lnTo>
                    <a:pt x="289" y="140"/>
                  </a:lnTo>
                  <a:lnTo>
                    <a:pt x="241" y="140"/>
                  </a:lnTo>
                  <a:lnTo>
                    <a:pt x="252" y="89"/>
                  </a:lnTo>
                  <a:lnTo>
                    <a:pt x="204" y="104"/>
                  </a:lnTo>
                  <a:lnTo>
                    <a:pt x="200" y="53"/>
                  </a:lnTo>
                  <a:lnTo>
                    <a:pt x="141" y="78"/>
                  </a:lnTo>
                  <a:lnTo>
                    <a:pt x="114" y="3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7" name="Freeform 37"/>
            <p:cNvSpPr>
              <a:spLocks/>
            </p:cNvSpPr>
            <p:nvPr/>
          </p:nvSpPr>
          <p:spPr bwMode="auto">
            <a:xfrm>
              <a:off x="1101" y="4117"/>
              <a:ext cx="122" cy="164"/>
            </a:xfrm>
            <a:custGeom>
              <a:avLst/>
              <a:gdLst>
                <a:gd name="T0" fmla="*/ 61 w 367"/>
                <a:gd name="T1" fmla="*/ 0 h 493"/>
                <a:gd name="T2" fmla="*/ 0 w 367"/>
                <a:gd name="T3" fmla="*/ 206 h 493"/>
                <a:gd name="T4" fmla="*/ 34 w 367"/>
                <a:gd name="T5" fmla="*/ 396 h 493"/>
                <a:gd name="T6" fmla="*/ 129 w 367"/>
                <a:gd name="T7" fmla="*/ 487 h 493"/>
                <a:gd name="T8" fmla="*/ 284 w 367"/>
                <a:gd name="T9" fmla="*/ 493 h 493"/>
                <a:gd name="T10" fmla="*/ 367 w 367"/>
                <a:gd name="T11" fmla="*/ 456 h 493"/>
                <a:gd name="T12" fmla="*/ 284 w 367"/>
                <a:gd name="T13" fmla="*/ 467 h 493"/>
                <a:gd name="T14" fmla="*/ 275 w 367"/>
                <a:gd name="T15" fmla="*/ 412 h 493"/>
                <a:gd name="T16" fmla="*/ 214 w 367"/>
                <a:gd name="T17" fmla="*/ 449 h 493"/>
                <a:gd name="T18" fmla="*/ 210 w 367"/>
                <a:gd name="T19" fmla="*/ 392 h 493"/>
                <a:gd name="T20" fmla="*/ 153 w 367"/>
                <a:gd name="T21" fmla="*/ 423 h 493"/>
                <a:gd name="T22" fmla="*/ 153 w 367"/>
                <a:gd name="T23" fmla="*/ 360 h 493"/>
                <a:gd name="T24" fmla="*/ 71 w 367"/>
                <a:gd name="T25" fmla="*/ 392 h 493"/>
                <a:gd name="T26" fmla="*/ 110 w 367"/>
                <a:gd name="T27" fmla="*/ 302 h 493"/>
                <a:gd name="T28" fmla="*/ 41 w 367"/>
                <a:gd name="T29" fmla="*/ 296 h 493"/>
                <a:gd name="T30" fmla="*/ 61 w 367"/>
                <a:gd name="T31" fmla="*/ 220 h 493"/>
                <a:gd name="T32" fmla="*/ 26 w 367"/>
                <a:gd name="T33" fmla="*/ 190 h 493"/>
                <a:gd name="T34" fmla="*/ 57 w 367"/>
                <a:gd name="T35" fmla="*/ 131 h 493"/>
                <a:gd name="T36" fmla="*/ 53 w 367"/>
                <a:gd name="T37" fmla="*/ 93 h 493"/>
                <a:gd name="T38" fmla="*/ 61 w 367"/>
                <a:gd name="T39" fmla="*/ 0 h 493"/>
                <a:gd name="T40" fmla="*/ 61 w 367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7" h="493">
                  <a:moveTo>
                    <a:pt x="61" y="0"/>
                  </a:moveTo>
                  <a:lnTo>
                    <a:pt x="0" y="206"/>
                  </a:lnTo>
                  <a:lnTo>
                    <a:pt x="34" y="396"/>
                  </a:lnTo>
                  <a:lnTo>
                    <a:pt x="129" y="487"/>
                  </a:lnTo>
                  <a:lnTo>
                    <a:pt x="284" y="493"/>
                  </a:lnTo>
                  <a:lnTo>
                    <a:pt x="367" y="456"/>
                  </a:lnTo>
                  <a:lnTo>
                    <a:pt x="284" y="467"/>
                  </a:lnTo>
                  <a:lnTo>
                    <a:pt x="275" y="412"/>
                  </a:lnTo>
                  <a:lnTo>
                    <a:pt x="214" y="449"/>
                  </a:lnTo>
                  <a:lnTo>
                    <a:pt x="210" y="392"/>
                  </a:lnTo>
                  <a:lnTo>
                    <a:pt x="153" y="423"/>
                  </a:lnTo>
                  <a:lnTo>
                    <a:pt x="153" y="360"/>
                  </a:lnTo>
                  <a:lnTo>
                    <a:pt x="71" y="392"/>
                  </a:lnTo>
                  <a:lnTo>
                    <a:pt x="110" y="302"/>
                  </a:lnTo>
                  <a:lnTo>
                    <a:pt x="41" y="296"/>
                  </a:lnTo>
                  <a:lnTo>
                    <a:pt x="61" y="220"/>
                  </a:lnTo>
                  <a:lnTo>
                    <a:pt x="26" y="190"/>
                  </a:lnTo>
                  <a:lnTo>
                    <a:pt x="57" y="131"/>
                  </a:lnTo>
                  <a:lnTo>
                    <a:pt x="53" y="93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8" name="Freeform 38"/>
            <p:cNvSpPr>
              <a:spLocks/>
            </p:cNvSpPr>
            <p:nvPr/>
          </p:nvSpPr>
          <p:spPr bwMode="auto">
            <a:xfrm>
              <a:off x="772" y="3711"/>
              <a:ext cx="152" cy="138"/>
            </a:xfrm>
            <a:custGeom>
              <a:avLst/>
              <a:gdLst>
                <a:gd name="T0" fmla="*/ 168 w 455"/>
                <a:gd name="T1" fmla="*/ 27 h 414"/>
                <a:gd name="T2" fmla="*/ 34 w 455"/>
                <a:gd name="T3" fmla="*/ 0 h 414"/>
                <a:gd name="T4" fmla="*/ 0 w 455"/>
                <a:gd name="T5" fmla="*/ 63 h 414"/>
                <a:gd name="T6" fmla="*/ 0 w 455"/>
                <a:gd name="T7" fmla="*/ 138 h 414"/>
                <a:gd name="T8" fmla="*/ 39 w 455"/>
                <a:gd name="T9" fmla="*/ 214 h 414"/>
                <a:gd name="T10" fmla="*/ 57 w 455"/>
                <a:gd name="T11" fmla="*/ 294 h 414"/>
                <a:gd name="T12" fmla="*/ 109 w 455"/>
                <a:gd name="T13" fmla="*/ 372 h 414"/>
                <a:gd name="T14" fmla="*/ 181 w 455"/>
                <a:gd name="T15" fmla="*/ 414 h 414"/>
                <a:gd name="T16" fmla="*/ 271 w 455"/>
                <a:gd name="T17" fmla="*/ 356 h 414"/>
                <a:gd name="T18" fmla="*/ 330 w 455"/>
                <a:gd name="T19" fmla="*/ 294 h 414"/>
                <a:gd name="T20" fmla="*/ 354 w 455"/>
                <a:gd name="T21" fmla="*/ 248 h 414"/>
                <a:gd name="T22" fmla="*/ 357 w 455"/>
                <a:gd name="T23" fmla="*/ 221 h 414"/>
                <a:gd name="T24" fmla="*/ 387 w 455"/>
                <a:gd name="T25" fmla="*/ 223 h 414"/>
                <a:gd name="T26" fmla="*/ 455 w 455"/>
                <a:gd name="T27" fmla="*/ 202 h 414"/>
                <a:gd name="T28" fmla="*/ 391 w 455"/>
                <a:gd name="T29" fmla="*/ 202 h 414"/>
                <a:gd name="T30" fmla="*/ 357 w 455"/>
                <a:gd name="T31" fmla="*/ 185 h 414"/>
                <a:gd name="T32" fmla="*/ 344 w 455"/>
                <a:gd name="T33" fmla="*/ 135 h 414"/>
                <a:gd name="T34" fmla="*/ 357 w 455"/>
                <a:gd name="T35" fmla="*/ 78 h 414"/>
                <a:gd name="T36" fmla="*/ 330 w 455"/>
                <a:gd name="T37" fmla="*/ 116 h 414"/>
                <a:gd name="T38" fmla="*/ 292 w 455"/>
                <a:gd name="T39" fmla="*/ 143 h 414"/>
                <a:gd name="T40" fmla="*/ 323 w 455"/>
                <a:gd name="T41" fmla="*/ 140 h 414"/>
                <a:gd name="T42" fmla="*/ 323 w 455"/>
                <a:gd name="T43" fmla="*/ 172 h 414"/>
                <a:gd name="T44" fmla="*/ 330 w 455"/>
                <a:gd name="T45" fmla="*/ 199 h 414"/>
                <a:gd name="T46" fmla="*/ 299 w 455"/>
                <a:gd name="T47" fmla="*/ 221 h 414"/>
                <a:gd name="T48" fmla="*/ 213 w 455"/>
                <a:gd name="T49" fmla="*/ 248 h 414"/>
                <a:gd name="T50" fmla="*/ 188 w 455"/>
                <a:gd name="T51" fmla="*/ 315 h 414"/>
                <a:gd name="T52" fmla="*/ 229 w 455"/>
                <a:gd name="T53" fmla="*/ 312 h 414"/>
                <a:gd name="T54" fmla="*/ 303 w 455"/>
                <a:gd name="T55" fmla="*/ 277 h 414"/>
                <a:gd name="T56" fmla="*/ 243 w 455"/>
                <a:gd name="T57" fmla="*/ 283 h 414"/>
                <a:gd name="T58" fmla="*/ 245 w 455"/>
                <a:gd name="T59" fmla="*/ 252 h 414"/>
                <a:gd name="T60" fmla="*/ 305 w 455"/>
                <a:gd name="T61" fmla="*/ 233 h 414"/>
                <a:gd name="T62" fmla="*/ 326 w 455"/>
                <a:gd name="T63" fmla="*/ 223 h 414"/>
                <a:gd name="T64" fmla="*/ 316 w 455"/>
                <a:gd name="T65" fmla="*/ 263 h 414"/>
                <a:gd name="T66" fmla="*/ 349 w 455"/>
                <a:gd name="T67" fmla="*/ 221 h 414"/>
                <a:gd name="T68" fmla="*/ 333 w 455"/>
                <a:gd name="T69" fmla="*/ 267 h 414"/>
                <a:gd name="T70" fmla="*/ 299 w 455"/>
                <a:gd name="T71" fmla="*/ 319 h 414"/>
                <a:gd name="T72" fmla="*/ 251 w 455"/>
                <a:gd name="T73" fmla="*/ 356 h 414"/>
                <a:gd name="T74" fmla="*/ 181 w 455"/>
                <a:gd name="T75" fmla="*/ 393 h 414"/>
                <a:gd name="T76" fmla="*/ 125 w 455"/>
                <a:gd name="T77" fmla="*/ 361 h 414"/>
                <a:gd name="T78" fmla="*/ 84 w 455"/>
                <a:gd name="T79" fmla="*/ 312 h 414"/>
                <a:gd name="T80" fmla="*/ 67 w 455"/>
                <a:gd name="T81" fmla="*/ 238 h 414"/>
                <a:gd name="T82" fmla="*/ 53 w 455"/>
                <a:gd name="T83" fmla="*/ 192 h 414"/>
                <a:gd name="T84" fmla="*/ 131 w 455"/>
                <a:gd name="T85" fmla="*/ 185 h 414"/>
                <a:gd name="T86" fmla="*/ 251 w 455"/>
                <a:gd name="T87" fmla="*/ 155 h 414"/>
                <a:gd name="T88" fmla="*/ 162 w 455"/>
                <a:gd name="T89" fmla="*/ 151 h 414"/>
                <a:gd name="T90" fmla="*/ 34 w 455"/>
                <a:gd name="T91" fmla="*/ 128 h 414"/>
                <a:gd name="T92" fmla="*/ 22 w 455"/>
                <a:gd name="T93" fmla="*/ 87 h 414"/>
                <a:gd name="T94" fmla="*/ 34 w 455"/>
                <a:gd name="T95" fmla="*/ 35 h 414"/>
                <a:gd name="T96" fmla="*/ 39 w 455"/>
                <a:gd name="T97" fmla="*/ 18 h 414"/>
                <a:gd name="T98" fmla="*/ 150 w 455"/>
                <a:gd name="T99" fmla="*/ 42 h 414"/>
                <a:gd name="T100" fmla="*/ 323 w 455"/>
                <a:gd name="T101" fmla="*/ 60 h 414"/>
                <a:gd name="T102" fmla="*/ 168 w 455"/>
                <a:gd name="T103" fmla="*/ 27 h 414"/>
                <a:gd name="T104" fmla="*/ 168 w 455"/>
                <a:gd name="T105" fmla="*/ 2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5" h="414">
                  <a:moveTo>
                    <a:pt x="168" y="27"/>
                  </a:moveTo>
                  <a:lnTo>
                    <a:pt x="34" y="0"/>
                  </a:lnTo>
                  <a:lnTo>
                    <a:pt x="0" y="63"/>
                  </a:lnTo>
                  <a:lnTo>
                    <a:pt x="0" y="138"/>
                  </a:lnTo>
                  <a:lnTo>
                    <a:pt x="39" y="214"/>
                  </a:lnTo>
                  <a:lnTo>
                    <a:pt x="57" y="294"/>
                  </a:lnTo>
                  <a:lnTo>
                    <a:pt x="109" y="372"/>
                  </a:lnTo>
                  <a:lnTo>
                    <a:pt x="181" y="414"/>
                  </a:lnTo>
                  <a:lnTo>
                    <a:pt x="271" y="356"/>
                  </a:lnTo>
                  <a:lnTo>
                    <a:pt x="330" y="294"/>
                  </a:lnTo>
                  <a:lnTo>
                    <a:pt x="354" y="248"/>
                  </a:lnTo>
                  <a:lnTo>
                    <a:pt x="357" y="221"/>
                  </a:lnTo>
                  <a:lnTo>
                    <a:pt x="387" y="223"/>
                  </a:lnTo>
                  <a:lnTo>
                    <a:pt x="455" y="202"/>
                  </a:lnTo>
                  <a:lnTo>
                    <a:pt x="391" y="202"/>
                  </a:lnTo>
                  <a:lnTo>
                    <a:pt x="357" y="185"/>
                  </a:lnTo>
                  <a:lnTo>
                    <a:pt x="344" y="135"/>
                  </a:lnTo>
                  <a:lnTo>
                    <a:pt x="357" y="78"/>
                  </a:lnTo>
                  <a:lnTo>
                    <a:pt x="330" y="116"/>
                  </a:lnTo>
                  <a:lnTo>
                    <a:pt x="292" y="143"/>
                  </a:lnTo>
                  <a:lnTo>
                    <a:pt x="323" y="140"/>
                  </a:lnTo>
                  <a:lnTo>
                    <a:pt x="323" y="172"/>
                  </a:lnTo>
                  <a:lnTo>
                    <a:pt x="330" y="199"/>
                  </a:lnTo>
                  <a:lnTo>
                    <a:pt x="299" y="221"/>
                  </a:lnTo>
                  <a:lnTo>
                    <a:pt x="213" y="248"/>
                  </a:lnTo>
                  <a:lnTo>
                    <a:pt x="188" y="315"/>
                  </a:lnTo>
                  <a:lnTo>
                    <a:pt x="229" y="312"/>
                  </a:lnTo>
                  <a:lnTo>
                    <a:pt x="303" y="277"/>
                  </a:lnTo>
                  <a:lnTo>
                    <a:pt x="243" y="283"/>
                  </a:lnTo>
                  <a:lnTo>
                    <a:pt x="245" y="252"/>
                  </a:lnTo>
                  <a:lnTo>
                    <a:pt x="305" y="233"/>
                  </a:lnTo>
                  <a:lnTo>
                    <a:pt x="326" y="223"/>
                  </a:lnTo>
                  <a:lnTo>
                    <a:pt x="316" y="263"/>
                  </a:lnTo>
                  <a:lnTo>
                    <a:pt x="349" y="221"/>
                  </a:lnTo>
                  <a:lnTo>
                    <a:pt x="333" y="267"/>
                  </a:lnTo>
                  <a:lnTo>
                    <a:pt x="299" y="319"/>
                  </a:lnTo>
                  <a:lnTo>
                    <a:pt x="251" y="356"/>
                  </a:lnTo>
                  <a:lnTo>
                    <a:pt x="181" y="393"/>
                  </a:lnTo>
                  <a:lnTo>
                    <a:pt x="125" y="361"/>
                  </a:lnTo>
                  <a:lnTo>
                    <a:pt x="84" y="312"/>
                  </a:lnTo>
                  <a:lnTo>
                    <a:pt x="67" y="238"/>
                  </a:lnTo>
                  <a:lnTo>
                    <a:pt x="53" y="192"/>
                  </a:lnTo>
                  <a:lnTo>
                    <a:pt x="131" y="185"/>
                  </a:lnTo>
                  <a:lnTo>
                    <a:pt x="251" y="155"/>
                  </a:lnTo>
                  <a:lnTo>
                    <a:pt x="162" y="151"/>
                  </a:lnTo>
                  <a:lnTo>
                    <a:pt x="34" y="128"/>
                  </a:lnTo>
                  <a:lnTo>
                    <a:pt x="22" y="87"/>
                  </a:lnTo>
                  <a:lnTo>
                    <a:pt x="34" y="35"/>
                  </a:lnTo>
                  <a:lnTo>
                    <a:pt x="39" y="18"/>
                  </a:lnTo>
                  <a:lnTo>
                    <a:pt x="150" y="42"/>
                  </a:lnTo>
                  <a:lnTo>
                    <a:pt x="323" y="60"/>
                  </a:lnTo>
                  <a:lnTo>
                    <a:pt x="168" y="27"/>
                  </a:lnTo>
                  <a:lnTo>
                    <a:pt x="16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9" name="Freeform 39"/>
            <p:cNvSpPr>
              <a:spLocks/>
            </p:cNvSpPr>
            <p:nvPr/>
          </p:nvSpPr>
          <p:spPr bwMode="auto">
            <a:xfrm>
              <a:off x="907" y="3732"/>
              <a:ext cx="126" cy="133"/>
            </a:xfrm>
            <a:custGeom>
              <a:avLst/>
              <a:gdLst>
                <a:gd name="T0" fmla="*/ 19 w 376"/>
                <a:gd name="T1" fmla="*/ 144 h 399"/>
                <a:gd name="T2" fmla="*/ 24 w 376"/>
                <a:gd name="T3" fmla="*/ 178 h 399"/>
                <a:gd name="T4" fmla="*/ 0 w 376"/>
                <a:gd name="T5" fmla="*/ 237 h 399"/>
                <a:gd name="T6" fmla="*/ 27 w 376"/>
                <a:gd name="T7" fmla="*/ 323 h 399"/>
                <a:gd name="T8" fmla="*/ 147 w 376"/>
                <a:gd name="T9" fmla="*/ 399 h 399"/>
                <a:gd name="T10" fmla="*/ 244 w 376"/>
                <a:gd name="T11" fmla="*/ 364 h 399"/>
                <a:gd name="T12" fmla="*/ 316 w 376"/>
                <a:gd name="T13" fmla="*/ 315 h 399"/>
                <a:gd name="T14" fmla="*/ 364 w 376"/>
                <a:gd name="T15" fmla="*/ 252 h 399"/>
                <a:gd name="T16" fmla="*/ 364 w 376"/>
                <a:gd name="T17" fmla="*/ 160 h 399"/>
                <a:gd name="T18" fmla="*/ 376 w 376"/>
                <a:gd name="T19" fmla="*/ 80 h 399"/>
                <a:gd name="T20" fmla="*/ 367 w 376"/>
                <a:gd name="T21" fmla="*/ 8 h 399"/>
                <a:gd name="T22" fmla="*/ 240 w 376"/>
                <a:gd name="T23" fmla="*/ 0 h 399"/>
                <a:gd name="T24" fmla="*/ 349 w 376"/>
                <a:gd name="T25" fmla="*/ 28 h 399"/>
                <a:gd name="T26" fmla="*/ 355 w 376"/>
                <a:gd name="T27" fmla="*/ 77 h 399"/>
                <a:gd name="T28" fmla="*/ 349 w 376"/>
                <a:gd name="T29" fmla="*/ 170 h 399"/>
                <a:gd name="T30" fmla="*/ 285 w 376"/>
                <a:gd name="T31" fmla="*/ 175 h 399"/>
                <a:gd name="T32" fmla="*/ 215 w 376"/>
                <a:gd name="T33" fmla="*/ 155 h 399"/>
                <a:gd name="T34" fmla="*/ 125 w 376"/>
                <a:gd name="T35" fmla="*/ 106 h 399"/>
                <a:gd name="T36" fmla="*/ 75 w 376"/>
                <a:gd name="T37" fmla="*/ 106 h 399"/>
                <a:gd name="T38" fmla="*/ 67 w 376"/>
                <a:gd name="T39" fmla="*/ 43 h 399"/>
                <a:gd name="T40" fmla="*/ 56 w 376"/>
                <a:gd name="T41" fmla="*/ 95 h 399"/>
                <a:gd name="T42" fmla="*/ 42 w 376"/>
                <a:gd name="T43" fmla="*/ 133 h 399"/>
                <a:gd name="T44" fmla="*/ 64 w 376"/>
                <a:gd name="T45" fmla="*/ 155 h 399"/>
                <a:gd name="T46" fmla="*/ 70 w 376"/>
                <a:gd name="T47" fmla="*/ 173 h 399"/>
                <a:gd name="T48" fmla="*/ 50 w 376"/>
                <a:gd name="T49" fmla="*/ 210 h 399"/>
                <a:gd name="T50" fmla="*/ 64 w 376"/>
                <a:gd name="T51" fmla="*/ 276 h 399"/>
                <a:gd name="T52" fmla="*/ 98 w 376"/>
                <a:gd name="T53" fmla="*/ 276 h 399"/>
                <a:gd name="T54" fmla="*/ 102 w 376"/>
                <a:gd name="T55" fmla="*/ 245 h 399"/>
                <a:gd name="T56" fmla="*/ 147 w 376"/>
                <a:gd name="T57" fmla="*/ 252 h 399"/>
                <a:gd name="T58" fmla="*/ 147 w 376"/>
                <a:gd name="T59" fmla="*/ 220 h 399"/>
                <a:gd name="T60" fmla="*/ 78 w 376"/>
                <a:gd name="T61" fmla="*/ 148 h 399"/>
                <a:gd name="T62" fmla="*/ 70 w 376"/>
                <a:gd name="T63" fmla="*/ 139 h 399"/>
                <a:gd name="T64" fmla="*/ 75 w 376"/>
                <a:gd name="T65" fmla="*/ 120 h 399"/>
                <a:gd name="T66" fmla="*/ 123 w 376"/>
                <a:gd name="T67" fmla="*/ 122 h 399"/>
                <a:gd name="T68" fmla="*/ 196 w 376"/>
                <a:gd name="T69" fmla="*/ 170 h 399"/>
                <a:gd name="T70" fmla="*/ 282 w 376"/>
                <a:gd name="T71" fmla="*/ 237 h 399"/>
                <a:gd name="T72" fmla="*/ 326 w 376"/>
                <a:gd name="T73" fmla="*/ 263 h 399"/>
                <a:gd name="T74" fmla="*/ 289 w 376"/>
                <a:gd name="T75" fmla="*/ 312 h 399"/>
                <a:gd name="T76" fmla="*/ 220 w 376"/>
                <a:gd name="T77" fmla="*/ 357 h 399"/>
                <a:gd name="T78" fmla="*/ 143 w 376"/>
                <a:gd name="T79" fmla="*/ 381 h 399"/>
                <a:gd name="T80" fmla="*/ 48 w 376"/>
                <a:gd name="T81" fmla="*/ 309 h 399"/>
                <a:gd name="T82" fmla="*/ 19 w 376"/>
                <a:gd name="T83" fmla="*/ 245 h 399"/>
                <a:gd name="T84" fmla="*/ 35 w 376"/>
                <a:gd name="T85" fmla="*/ 170 h 399"/>
                <a:gd name="T86" fmla="*/ 19 w 376"/>
                <a:gd name="T87" fmla="*/ 144 h 399"/>
                <a:gd name="T88" fmla="*/ 19 w 376"/>
                <a:gd name="T89" fmla="*/ 14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6" h="399">
                  <a:moveTo>
                    <a:pt x="19" y="144"/>
                  </a:moveTo>
                  <a:lnTo>
                    <a:pt x="24" y="178"/>
                  </a:lnTo>
                  <a:lnTo>
                    <a:pt x="0" y="237"/>
                  </a:lnTo>
                  <a:lnTo>
                    <a:pt x="27" y="323"/>
                  </a:lnTo>
                  <a:lnTo>
                    <a:pt x="147" y="399"/>
                  </a:lnTo>
                  <a:lnTo>
                    <a:pt x="244" y="364"/>
                  </a:lnTo>
                  <a:lnTo>
                    <a:pt x="316" y="315"/>
                  </a:lnTo>
                  <a:lnTo>
                    <a:pt x="364" y="252"/>
                  </a:lnTo>
                  <a:lnTo>
                    <a:pt x="364" y="160"/>
                  </a:lnTo>
                  <a:lnTo>
                    <a:pt x="376" y="80"/>
                  </a:lnTo>
                  <a:lnTo>
                    <a:pt x="367" y="8"/>
                  </a:lnTo>
                  <a:lnTo>
                    <a:pt x="240" y="0"/>
                  </a:lnTo>
                  <a:lnTo>
                    <a:pt x="349" y="28"/>
                  </a:lnTo>
                  <a:lnTo>
                    <a:pt x="355" y="77"/>
                  </a:lnTo>
                  <a:lnTo>
                    <a:pt x="349" y="170"/>
                  </a:lnTo>
                  <a:lnTo>
                    <a:pt x="285" y="175"/>
                  </a:lnTo>
                  <a:lnTo>
                    <a:pt x="215" y="155"/>
                  </a:lnTo>
                  <a:lnTo>
                    <a:pt x="125" y="106"/>
                  </a:lnTo>
                  <a:lnTo>
                    <a:pt x="75" y="106"/>
                  </a:lnTo>
                  <a:lnTo>
                    <a:pt x="67" y="43"/>
                  </a:lnTo>
                  <a:lnTo>
                    <a:pt x="56" y="95"/>
                  </a:lnTo>
                  <a:lnTo>
                    <a:pt x="42" y="133"/>
                  </a:lnTo>
                  <a:lnTo>
                    <a:pt x="64" y="155"/>
                  </a:lnTo>
                  <a:lnTo>
                    <a:pt x="70" y="173"/>
                  </a:lnTo>
                  <a:lnTo>
                    <a:pt x="50" y="210"/>
                  </a:lnTo>
                  <a:lnTo>
                    <a:pt x="64" y="276"/>
                  </a:lnTo>
                  <a:lnTo>
                    <a:pt x="98" y="276"/>
                  </a:lnTo>
                  <a:lnTo>
                    <a:pt x="102" y="245"/>
                  </a:lnTo>
                  <a:lnTo>
                    <a:pt x="147" y="252"/>
                  </a:lnTo>
                  <a:lnTo>
                    <a:pt x="147" y="220"/>
                  </a:lnTo>
                  <a:lnTo>
                    <a:pt x="78" y="148"/>
                  </a:lnTo>
                  <a:lnTo>
                    <a:pt x="70" y="139"/>
                  </a:lnTo>
                  <a:lnTo>
                    <a:pt x="75" y="120"/>
                  </a:lnTo>
                  <a:lnTo>
                    <a:pt x="123" y="122"/>
                  </a:lnTo>
                  <a:lnTo>
                    <a:pt x="196" y="170"/>
                  </a:lnTo>
                  <a:lnTo>
                    <a:pt x="282" y="237"/>
                  </a:lnTo>
                  <a:lnTo>
                    <a:pt x="326" y="263"/>
                  </a:lnTo>
                  <a:lnTo>
                    <a:pt x="289" y="312"/>
                  </a:lnTo>
                  <a:lnTo>
                    <a:pt x="220" y="357"/>
                  </a:lnTo>
                  <a:lnTo>
                    <a:pt x="143" y="381"/>
                  </a:lnTo>
                  <a:lnTo>
                    <a:pt x="48" y="309"/>
                  </a:lnTo>
                  <a:lnTo>
                    <a:pt x="19" y="245"/>
                  </a:lnTo>
                  <a:lnTo>
                    <a:pt x="35" y="170"/>
                  </a:lnTo>
                  <a:lnTo>
                    <a:pt x="19" y="144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0" name="Freeform 40"/>
            <p:cNvSpPr>
              <a:spLocks/>
            </p:cNvSpPr>
            <p:nvPr/>
          </p:nvSpPr>
          <p:spPr bwMode="auto">
            <a:xfrm>
              <a:off x="728" y="3707"/>
              <a:ext cx="292" cy="252"/>
            </a:xfrm>
            <a:custGeom>
              <a:avLst/>
              <a:gdLst>
                <a:gd name="T0" fmla="*/ 109 w 876"/>
                <a:gd name="T1" fmla="*/ 0 h 756"/>
                <a:gd name="T2" fmla="*/ 115 w 876"/>
                <a:gd name="T3" fmla="*/ 165 h 756"/>
                <a:gd name="T4" fmla="*/ 134 w 876"/>
                <a:gd name="T5" fmla="*/ 326 h 756"/>
                <a:gd name="T6" fmla="*/ 171 w 876"/>
                <a:gd name="T7" fmla="*/ 473 h 756"/>
                <a:gd name="T8" fmla="*/ 173 w 876"/>
                <a:gd name="T9" fmla="*/ 570 h 756"/>
                <a:gd name="T10" fmla="*/ 329 w 876"/>
                <a:gd name="T11" fmla="*/ 644 h 756"/>
                <a:gd name="T12" fmla="*/ 536 w 876"/>
                <a:gd name="T13" fmla="*/ 693 h 756"/>
                <a:gd name="T14" fmla="*/ 595 w 876"/>
                <a:gd name="T15" fmla="*/ 686 h 756"/>
                <a:gd name="T16" fmla="*/ 609 w 876"/>
                <a:gd name="T17" fmla="*/ 720 h 756"/>
                <a:gd name="T18" fmla="*/ 664 w 876"/>
                <a:gd name="T19" fmla="*/ 686 h 756"/>
                <a:gd name="T20" fmla="*/ 716 w 876"/>
                <a:gd name="T21" fmla="*/ 701 h 756"/>
                <a:gd name="T22" fmla="*/ 876 w 876"/>
                <a:gd name="T23" fmla="*/ 660 h 756"/>
                <a:gd name="T24" fmla="*/ 700 w 876"/>
                <a:gd name="T25" fmla="*/ 728 h 756"/>
                <a:gd name="T26" fmla="*/ 662 w 876"/>
                <a:gd name="T27" fmla="*/ 756 h 756"/>
                <a:gd name="T28" fmla="*/ 609 w 876"/>
                <a:gd name="T29" fmla="*/ 745 h 756"/>
                <a:gd name="T30" fmla="*/ 572 w 876"/>
                <a:gd name="T31" fmla="*/ 748 h 756"/>
                <a:gd name="T32" fmla="*/ 502 w 876"/>
                <a:gd name="T33" fmla="*/ 716 h 756"/>
                <a:gd name="T34" fmla="*/ 318 w 876"/>
                <a:gd name="T35" fmla="*/ 655 h 756"/>
                <a:gd name="T36" fmla="*/ 137 w 876"/>
                <a:gd name="T37" fmla="*/ 588 h 756"/>
                <a:gd name="T38" fmla="*/ 0 w 876"/>
                <a:gd name="T39" fmla="*/ 581 h 756"/>
                <a:gd name="T40" fmla="*/ 143 w 876"/>
                <a:gd name="T41" fmla="*/ 550 h 756"/>
                <a:gd name="T42" fmla="*/ 149 w 876"/>
                <a:gd name="T43" fmla="*/ 468 h 756"/>
                <a:gd name="T44" fmla="*/ 107 w 876"/>
                <a:gd name="T45" fmla="*/ 274 h 756"/>
                <a:gd name="T46" fmla="*/ 101 w 876"/>
                <a:gd name="T47" fmla="*/ 115 h 756"/>
                <a:gd name="T48" fmla="*/ 109 w 876"/>
                <a:gd name="T49" fmla="*/ 0 h 756"/>
                <a:gd name="T50" fmla="*/ 109 w 876"/>
                <a:gd name="T5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756">
                  <a:moveTo>
                    <a:pt x="109" y="0"/>
                  </a:moveTo>
                  <a:lnTo>
                    <a:pt x="115" y="165"/>
                  </a:lnTo>
                  <a:lnTo>
                    <a:pt x="134" y="326"/>
                  </a:lnTo>
                  <a:lnTo>
                    <a:pt x="171" y="473"/>
                  </a:lnTo>
                  <a:lnTo>
                    <a:pt x="173" y="570"/>
                  </a:lnTo>
                  <a:lnTo>
                    <a:pt x="329" y="644"/>
                  </a:lnTo>
                  <a:lnTo>
                    <a:pt x="536" y="693"/>
                  </a:lnTo>
                  <a:lnTo>
                    <a:pt x="595" y="686"/>
                  </a:lnTo>
                  <a:lnTo>
                    <a:pt x="609" y="720"/>
                  </a:lnTo>
                  <a:lnTo>
                    <a:pt x="664" y="686"/>
                  </a:lnTo>
                  <a:lnTo>
                    <a:pt x="716" y="701"/>
                  </a:lnTo>
                  <a:lnTo>
                    <a:pt x="876" y="660"/>
                  </a:lnTo>
                  <a:lnTo>
                    <a:pt x="700" y="728"/>
                  </a:lnTo>
                  <a:lnTo>
                    <a:pt x="662" y="756"/>
                  </a:lnTo>
                  <a:lnTo>
                    <a:pt x="609" y="745"/>
                  </a:lnTo>
                  <a:lnTo>
                    <a:pt x="572" y="748"/>
                  </a:lnTo>
                  <a:lnTo>
                    <a:pt x="502" y="716"/>
                  </a:lnTo>
                  <a:lnTo>
                    <a:pt x="318" y="655"/>
                  </a:lnTo>
                  <a:lnTo>
                    <a:pt x="137" y="588"/>
                  </a:lnTo>
                  <a:lnTo>
                    <a:pt x="0" y="581"/>
                  </a:lnTo>
                  <a:lnTo>
                    <a:pt x="143" y="550"/>
                  </a:lnTo>
                  <a:lnTo>
                    <a:pt x="149" y="468"/>
                  </a:lnTo>
                  <a:lnTo>
                    <a:pt x="107" y="274"/>
                  </a:lnTo>
                  <a:lnTo>
                    <a:pt x="101" y="115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1" name="Freeform 41"/>
            <p:cNvSpPr>
              <a:spLocks/>
            </p:cNvSpPr>
            <p:nvPr/>
          </p:nvSpPr>
          <p:spPr bwMode="auto">
            <a:xfrm>
              <a:off x="696" y="3709"/>
              <a:ext cx="14" cy="99"/>
            </a:xfrm>
            <a:custGeom>
              <a:avLst/>
              <a:gdLst>
                <a:gd name="T0" fmla="*/ 42 w 42"/>
                <a:gd name="T1" fmla="*/ 15 h 297"/>
                <a:gd name="T2" fmla="*/ 22 w 42"/>
                <a:gd name="T3" fmla="*/ 113 h 297"/>
                <a:gd name="T4" fmla="*/ 15 w 42"/>
                <a:gd name="T5" fmla="*/ 297 h 297"/>
                <a:gd name="T6" fmla="*/ 0 w 42"/>
                <a:gd name="T7" fmla="*/ 150 h 297"/>
                <a:gd name="T8" fmla="*/ 18 w 42"/>
                <a:gd name="T9" fmla="*/ 0 h 297"/>
                <a:gd name="T10" fmla="*/ 42 w 42"/>
                <a:gd name="T11" fmla="*/ 15 h 297"/>
                <a:gd name="T12" fmla="*/ 42 w 42"/>
                <a:gd name="T13" fmla="*/ 1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97">
                  <a:moveTo>
                    <a:pt x="42" y="15"/>
                  </a:moveTo>
                  <a:lnTo>
                    <a:pt x="22" y="113"/>
                  </a:lnTo>
                  <a:lnTo>
                    <a:pt x="15" y="297"/>
                  </a:lnTo>
                  <a:lnTo>
                    <a:pt x="0" y="150"/>
                  </a:lnTo>
                  <a:lnTo>
                    <a:pt x="18" y="0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2" name="Freeform 42"/>
            <p:cNvSpPr>
              <a:spLocks/>
            </p:cNvSpPr>
            <p:nvPr/>
          </p:nvSpPr>
          <p:spPr bwMode="auto">
            <a:xfrm>
              <a:off x="710" y="3908"/>
              <a:ext cx="58" cy="72"/>
            </a:xfrm>
            <a:custGeom>
              <a:avLst/>
              <a:gdLst>
                <a:gd name="T0" fmla="*/ 27 w 173"/>
                <a:gd name="T1" fmla="*/ 37 h 218"/>
                <a:gd name="T2" fmla="*/ 59 w 173"/>
                <a:gd name="T3" fmla="*/ 12 h 218"/>
                <a:gd name="T4" fmla="*/ 112 w 173"/>
                <a:gd name="T5" fmla="*/ 15 h 218"/>
                <a:gd name="T6" fmla="*/ 146 w 173"/>
                <a:gd name="T7" fmla="*/ 52 h 218"/>
                <a:gd name="T8" fmla="*/ 154 w 173"/>
                <a:gd name="T9" fmla="*/ 105 h 218"/>
                <a:gd name="T10" fmla="*/ 141 w 173"/>
                <a:gd name="T11" fmla="*/ 153 h 218"/>
                <a:gd name="T12" fmla="*/ 98 w 173"/>
                <a:gd name="T13" fmla="*/ 187 h 218"/>
                <a:gd name="T14" fmla="*/ 59 w 173"/>
                <a:gd name="T15" fmla="*/ 187 h 218"/>
                <a:gd name="T16" fmla="*/ 25 w 173"/>
                <a:gd name="T17" fmla="*/ 169 h 218"/>
                <a:gd name="T18" fmla="*/ 8 w 173"/>
                <a:gd name="T19" fmla="*/ 134 h 218"/>
                <a:gd name="T20" fmla="*/ 8 w 173"/>
                <a:gd name="T21" fmla="*/ 90 h 218"/>
                <a:gd name="T22" fmla="*/ 0 w 173"/>
                <a:gd name="T23" fmla="*/ 138 h 218"/>
                <a:gd name="T24" fmla="*/ 15 w 173"/>
                <a:gd name="T25" fmla="*/ 199 h 218"/>
                <a:gd name="T26" fmla="*/ 59 w 173"/>
                <a:gd name="T27" fmla="*/ 218 h 218"/>
                <a:gd name="T28" fmla="*/ 123 w 173"/>
                <a:gd name="T29" fmla="*/ 194 h 218"/>
                <a:gd name="T30" fmla="*/ 162 w 173"/>
                <a:gd name="T31" fmla="*/ 150 h 218"/>
                <a:gd name="T32" fmla="*/ 173 w 173"/>
                <a:gd name="T33" fmla="*/ 83 h 218"/>
                <a:gd name="T34" fmla="*/ 157 w 173"/>
                <a:gd name="T35" fmla="*/ 27 h 218"/>
                <a:gd name="T36" fmla="*/ 120 w 173"/>
                <a:gd name="T37" fmla="*/ 0 h 218"/>
                <a:gd name="T38" fmla="*/ 56 w 173"/>
                <a:gd name="T39" fmla="*/ 0 h 218"/>
                <a:gd name="T40" fmla="*/ 27 w 173"/>
                <a:gd name="T41" fmla="*/ 37 h 218"/>
                <a:gd name="T42" fmla="*/ 27 w 173"/>
                <a:gd name="T43" fmla="*/ 3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3" h="218">
                  <a:moveTo>
                    <a:pt x="27" y="37"/>
                  </a:moveTo>
                  <a:lnTo>
                    <a:pt x="59" y="12"/>
                  </a:lnTo>
                  <a:lnTo>
                    <a:pt x="112" y="15"/>
                  </a:lnTo>
                  <a:lnTo>
                    <a:pt x="146" y="52"/>
                  </a:lnTo>
                  <a:lnTo>
                    <a:pt x="154" y="105"/>
                  </a:lnTo>
                  <a:lnTo>
                    <a:pt x="141" y="153"/>
                  </a:lnTo>
                  <a:lnTo>
                    <a:pt x="98" y="187"/>
                  </a:lnTo>
                  <a:lnTo>
                    <a:pt x="59" y="187"/>
                  </a:lnTo>
                  <a:lnTo>
                    <a:pt x="25" y="169"/>
                  </a:lnTo>
                  <a:lnTo>
                    <a:pt x="8" y="134"/>
                  </a:lnTo>
                  <a:lnTo>
                    <a:pt x="8" y="90"/>
                  </a:lnTo>
                  <a:lnTo>
                    <a:pt x="0" y="138"/>
                  </a:lnTo>
                  <a:lnTo>
                    <a:pt x="15" y="199"/>
                  </a:lnTo>
                  <a:lnTo>
                    <a:pt x="59" y="218"/>
                  </a:lnTo>
                  <a:lnTo>
                    <a:pt x="123" y="194"/>
                  </a:lnTo>
                  <a:lnTo>
                    <a:pt x="162" y="150"/>
                  </a:lnTo>
                  <a:lnTo>
                    <a:pt x="173" y="83"/>
                  </a:lnTo>
                  <a:lnTo>
                    <a:pt x="157" y="27"/>
                  </a:lnTo>
                  <a:lnTo>
                    <a:pt x="120" y="0"/>
                  </a:lnTo>
                  <a:lnTo>
                    <a:pt x="56" y="0"/>
                  </a:lnTo>
                  <a:lnTo>
                    <a:pt x="27" y="37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3" name="Freeform 43"/>
            <p:cNvSpPr>
              <a:spLocks/>
            </p:cNvSpPr>
            <p:nvPr/>
          </p:nvSpPr>
          <p:spPr bwMode="auto">
            <a:xfrm>
              <a:off x="1051" y="3931"/>
              <a:ext cx="70" cy="83"/>
            </a:xfrm>
            <a:custGeom>
              <a:avLst/>
              <a:gdLst>
                <a:gd name="T0" fmla="*/ 0 w 210"/>
                <a:gd name="T1" fmla="*/ 107 h 250"/>
                <a:gd name="T2" fmla="*/ 17 w 210"/>
                <a:gd name="T3" fmla="*/ 35 h 250"/>
                <a:gd name="T4" fmla="*/ 80 w 210"/>
                <a:gd name="T5" fmla="*/ 0 h 250"/>
                <a:gd name="T6" fmla="*/ 163 w 210"/>
                <a:gd name="T7" fmla="*/ 23 h 250"/>
                <a:gd name="T8" fmla="*/ 210 w 210"/>
                <a:gd name="T9" fmla="*/ 96 h 250"/>
                <a:gd name="T10" fmla="*/ 192 w 210"/>
                <a:gd name="T11" fmla="*/ 195 h 250"/>
                <a:gd name="T12" fmla="*/ 111 w 210"/>
                <a:gd name="T13" fmla="*/ 250 h 250"/>
                <a:gd name="T14" fmla="*/ 47 w 210"/>
                <a:gd name="T15" fmla="*/ 234 h 250"/>
                <a:gd name="T16" fmla="*/ 13 w 210"/>
                <a:gd name="T17" fmla="*/ 189 h 250"/>
                <a:gd name="T18" fmla="*/ 55 w 210"/>
                <a:gd name="T19" fmla="*/ 215 h 250"/>
                <a:gd name="T20" fmla="*/ 114 w 210"/>
                <a:gd name="T21" fmla="*/ 230 h 250"/>
                <a:gd name="T22" fmla="*/ 175 w 210"/>
                <a:gd name="T23" fmla="*/ 184 h 250"/>
                <a:gd name="T24" fmla="*/ 184 w 210"/>
                <a:gd name="T25" fmla="*/ 94 h 250"/>
                <a:gd name="T26" fmla="*/ 148 w 210"/>
                <a:gd name="T27" fmla="*/ 35 h 250"/>
                <a:gd name="T28" fmla="*/ 88 w 210"/>
                <a:gd name="T29" fmla="*/ 23 h 250"/>
                <a:gd name="T30" fmla="*/ 32 w 210"/>
                <a:gd name="T31" fmla="*/ 43 h 250"/>
                <a:gd name="T32" fmla="*/ 0 w 210"/>
                <a:gd name="T33" fmla="*/ 107 h 250"/>
                <a:gd name="T34" fmla="*/ 0 w 210"/>
                <a:gd name="T35" fmla="*/ 10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50">
                  <a:moveTo>
                    <a:pt x="0" y="107"/>
                  </a:moveTo>
                  <a:lnTo>
                    <a:pt x="17" y="35"/>
                  </a:lnTo>
                  <a:lnTo>
                    <a:pt x="80" y="0"/>
                  </a:lnTo>
                  <a:lnTo>
                    <a:pt x="163" y="23"/>
                  </a:lnTo>
                  <a:lnTo>
                    <a:pt x="210" y="96"/>
                  </a:lnTo>
                  <a:lnTo>
                    <a:pt x="192" y="195"/>
                  </a:lnTo>
                  <a:lnTo>
                    <a:pt x="111" y="250"/>
                  </a:lnTo>
                  <a:lnTo>
                    <a:pt x="47" y="234"/>
                  </a:lnTo>
                  <a:lnTo>
                    <a:pt x="13" y="189"/>
                  </a:lnTo>
                  <a:lnTo>
                    <a:pt x="55" y="215"/>
                  </a:lnTo>
                  <a:lnTo>
                    <a:pt x="114" y="230"/>
                  </a:lnTo>
                  <a:lnTo>
                    <a:pt x="175" y="184"/>
                  </a:lnTo>
                  <a:lnTo>
                    <a:pt x="184" y="94"/>
                  </a:lnTo>
                  <a:lnTo>
                    <a:pt x="148" y="35"/>
                  </a:lnTo>
                  <a:lnTo>
                    <a:pt x="88" y="23"/>
                  </a:lnTo>
                  <a:lnTo>
                    <a:pt x="32" y="4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4" name="Freeform 44"/>
            <p:cNvSpPr>
              <a:spLocks/>
            </p:cNvSpPr>
            <p:nvPr/>
          </p:nvSpPr>
          <p:spPr bwMode="auto">
            <a:xfrm>
              <a:off x="1030" y="3711"/>
              <a:ext cx="161" cy="227"/>
            </a:xfrm>
            <a:custGeom>
              <a:avLst/>
              <a:gdLst>
                <a:gd name="T0" fmla="*/ 417 w 483"/>
                <a:gd name="T1" fmla="*/ 563 h 679"/>
                <a:gd name="T2" fmla="*/ 303 w 483"/>
                <a:gd name="T3" fmla="*/ 563 h 679"/>
                <a:gd name="T4" fmla="*/ 337 w 483"/>
                <a:gd name="T5" fmla="*/ 414 h 679"/>
                <a:gd name="T6" fmla="*/ 345 w 483"/>
                <a:gd name="T7" fmla="*/ 199 h 679"/>
                <a:gd name="T8" fmla="*/ 320 w 483"/>
                <a:gd name="T9" fmla="*/ 420 h 679"/>
                <a:gd name="T10" fmla="*/ 268 w 483"/>
                <a:gd name="T11" fmla="*/ 563 h 679"/>
                <a:gd name="T12" fmla="*/ 73 w 483"/>
                <a:gd name="T13" fmla="*/ 601 h 679"/>
                <a:gd name="T14" fmla="*/ 88 w 483"/>
                <a:gd name="T15" fmla="*/ 438 h 679"/>
                <a:gd name="T16" fmla="*/ 151 w 483"/>
                <a:gd name="T17" fmla="*/ 273 h 679"/>
                <a:gd name="T18" fmla="*/ 181 w 483"/>
                <a:gd name="T19" fmla="*/ 54 h 679"/>
                <a:gd name="T20" fmla="*/ 169 w 483"/>
                <a:gd name="T21" fmla="*/ 0 h 679"/>
                <a:gd name="T22" fmla="*/ 169 w 483"/>
                <a:gd name="T23" fmla="*/ 60 h 679"/>
                <a:gd name="T24" fmla="*/ 140 w 483"/>
                <a:gd name="T25" fmla="*/ 252 h 679"/>
                <a:gd name="T26" fmla="*/ 68 w 483"/>
                <a:gd name="T27" fmla="*/ 447 h 679"/>
                <a:gd name="T28" fmla="*/ 43 w 483"/>
                <a:gd name="T29" fmla="*/ 616 h 679"/>
                <a:gd name="T30" fmla="*/ 0 w 483"/>
                <a:gd name="T31" fmla="*/ 644 h 679"/>
                <a:gd name="T32" fmla="*/ 251 w 483"/>
                <a:gd name="T33" fmla="*/ 589 h 679"/>
                <a:gd name="T34" fmla="*/ 444 w 483"/>
                <a:gd name="T35" fmla="*/ 601 h 679"/>
                <a:gd name="T36" fmla="*/ 483 w 483"/>
                <a:gd name="T37" fmla="*/ 679 h 679"/>
                <a:gd name="T38" fmla="*/ 458 w 483"/>
                <a:gd name="T39" fmla="*/ 577 h 679"/>
                <a:gd name="T40" fmla="*/ 417 w 483"/>
                <a:gd name="T41" fmla="*/ 563 h 679"/>
                <a:gd name="T42" fmla="*/ 417 w 483"/>
                <a:gd name="T43" fmla="*/ 563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679">
                  <a:moveTo>
                    <a:pt x="417" y="563"/>
                  </a:moveTo>
                  <a:lnTo>
                    <a:pt x="303" y="563"/>
                  </a:lnTo>
                  <a:lnTo>
                    <a:pt x="337" y="414"/>
                  </a:lnTo>
                  <a:lnTo>
                    <a:pt x="345" y="199"/>
                  </a:lnTo>
                  <a:lnTo>
                    <a:pt x="320" y="420"/>
                  </a:lnTo>
                  <a:lnTo>
                    <a:pt x="268" y="563"/>
                  </a:lnTo>
                  <a:lnTo>
                    <a:pt x="73" y="601"/>
                  </a:lnTo>
                  <a:lnTo>
                    <a:pt x="88" y="438"/>
                  </a:lnTo>
                  <a:lnTo>
                    <a:pt x="151" y="273"/>
                  </a:lnTo>
                  <a:lnTo>
                    <a:pt x="181" y="54"/>
                  </a:lnTo>
                  <a:lnTo>
                    <a:pt x="169" y="0"/>
                  </a:lnTo>
                  <a:lnTo>
                    <a:pt x="169" y="60"/>
                  </a:lnTo>
                  <a:lnTo>
                    <a:pt x="140" y="252"/>
                  </a:lnTo>
                  <a:lnTo>
                    <a:pt x="68" y="447"/>
                  </a:lnTo>
                  <a:lnTo>
                    <a:pt x="43" y="616"/>
                  </a:lnTo>
                  <a:lnTo>
                    <a:pt x="0" y="644"/>
                  </a:lnTo>
                  <a:lnTo>
                    <a:pt x="251" y="589"/>
                  </a:lnTo>
                  <a:lnTo>
                    <a:pt x="444" y="601"/>
                  </a:lnTo>
                  <a:lnTo>
                    <a:pt x="483" y="679"/>
                  </a:lnTo>
                  <a:lnTo>
                    <a:pt x="458" y="577"/>
                  </a:lnTo>
                  <a:lnTo>
                    <a:pt x="417" y="563"/>
                  </a:lnTo>
                  <a:lnTo>
                    <a:pt x="417" y="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66" name="Text Box 46"/>
          <p:cNvSpPr txBox="1">
            <a:spLocks noChangeArrowheads="1"/>
          </p:cNvSpPr>
          <p:nvPr/>
        </p:nvSpPr>
        <p:spPr bwMode="auto">
          <a:xfrm>
            <a:off x="1714500" y="533400"/>
            <a:ext cx="571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Types of Businesses</a:t>
            </a:r>
          </a:p>
        </p:txBody>
      </p:sp>
      <p:sp>
        <p:nvSpPr>
          <p:cNvPr id="158768" name="AutoShape 4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362200" y="1524000"/>
            <a:ext cx="4419600" cy="58896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Service Business</a:t>
            </a:r>
          </a:p>
        </p:txBody>
      </p:sp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3733800" y="5715000"/>
            <a:ext cx="1581150" cy="762000"/>
            <a:chOff x="3600" y="951"/>
            <a:chExt cx="1860" cy="621"/>
          </a:xfrm>
        </p:grpSpPr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3600" y="1267"/>
              <a:ext cx="333" cy="122"/>
            </a:xfrm>
            <a:custGeom>
              <a:avLst/>
              <a:gdLst>
                <a:gd name="T0" fmla="*/ 293 w 666"/>
                <a:gd name="T1" fmla="*/ 14 h 244"/>
                <a:gd name="T2" fmla="*/ 0 w 666"/>
                <a:gd name="T3" fmla="*/ 194 h 244"/>
                <a:gd name="T4" fmla="*/ 70 w 666"/>
                <a:gd name="T5" fmla="*/ 236 h 244"/>
                <a:gd name="T6" fmla="*/ 279 w 666"/>
                <a:gd name="T7" fmla="*/ 244 h 244"/>
                <a:gd name="T8" fmla="*/ 666 w 666"/>
                <a:gd name="T9" fmla="*/ 93 h 244"/>
                <a:gd name="T10" fmla="*/ 639 w 666"/>
                <a:gd name="T11" fmla="*/ 29 h 244"/>
                <a:gd name="T12" fmla="*/ 494 w 666"/>
                <a:gd name="T13" fmla="*/ 0 h 244"/>
                <a:gd name="T14" fmla="*/ 293 w 666"/>
                <a:gd name="T15" fmla="*/ 14 h 244"/>
                <a:gd name="T16" fmla="*/ 293 w 666"/>
                <a:gd name="T17" fmla="*/ 14 h 244"/>
                <a:gd name="T18" fmla="*/ 293 w 666"/>
                <a:gd name="T19" fmla="*/ 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6" h="244">
                  <a:moveTo>
                    <a:pt x="293" y="14"/>
                  </a:moveTo>
                  <a:lnTo>
                    <a:pt x="0" y="194"/>
                  </a:lnTo>
                  <a:lnTo>
                    <a:pt x="70" y="236"/>
                  </a:lnTo>
                  <a:lnTo>
                    <a:pt x="279" y="244"/>
                  </a:lnTo>
                  <a:lnTo>
                    <a:pt x="666" y="93"/>
                  </a:lnTo>
                  <a:lnTo>
                    <a:pt x="639" y="29"/>
                  </a:lnTo>
                  <a:lnTo>
                    <a:pt x="494" y="0"/>
                  </a:lnTo>
                  <a:lnTo>
                    <a:pt x="293" y="14"/>
                  </a:lnTo>
                  <a:lnTo>
                    <a:pt x="293" y="14"/>
                  </a:lnTo>
                  <a:lnTo>
                    <a:pt x="29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4062" y="1299"/>
              <a:ext cx="638" cy="266"/>
            </a:xfrm>
            <a:custGeom>
              <a:avLst/>
              <a:gdLst>
                <a:gd name="T0" fmla="*/ 1246 w 1276"/>
                <a:gd name="T1" fmla="*/ 57 h 532"/>
                <a:gd name="T2" fmla="*/ 968 w 1276"/>
                <a:gd name="T3" fmla="*/ 0 h 532"/>
                <a:gd name="T4" fmla="*/ 337 w 1276"/>
                <a:gd name="T5" fmla="*/ 114 h 532"/>
                <a:gd name="T6" fmla="*/ 409 w 1276"/>
                <a:gd name="T7" fmla="*/ 180 h 532"/>
                <a:gd name="T8" fmla="*/ 0 w 1276"/>
                <a:gd name="T9" fmla="*/ 488 h 532"/>
                <a:gd name="T10" fmla="*/ 237 w 1276"/>
                <a:gd name="T11" fmla="*/ 532 h 532"/>
                <a:gd name="T12" fmla="*/ 403 w 1276"/>
                <a:gd name="T13" fmla="*/ 474 h 532"/>
                <a:gd name="T14" fmla="*/ 839 w 1276"/>
                <a:gd name="T15" fmla="*/ 272 h 532"/>
                <a:gd name="T16" fmla="*/ 833 w 1276"/>
                <a:gd name="T17" fmla="*/ 387 h 532"/>
                <a:gd name="T18" fmla="*/ 918 w 1276"/>
                <a:gd name="T19" fmla="*/ 395 h 532"/>
                <a:gd name="T20" fmla="*/ 982 w 1276"/>
                <a:gd name="T21" fmla="*/ 423 h 532"/>
                <a:gd name="T22" fmla="*/ 1225 w 1276"/>
                <a:gd name="T23" fmla="*/ 430 h 532"/>
                <a:gd name="T24" fmla="*/ 1269 w 1276"/>
                <a:gd name="T25" fmla="*/ 387 h 532"/>
                <a:gd name="T26" fmla="*/ 1276 w 1276"/>
                <a:gd name="T27" fmla="*/ 251 h 532"/>
                <a:gd name="T28" fmla="*/ 1098 w 1276"/>
                <a:gd name="T29" fmla="*/ 165 h 532"/>
                <a:gd name="T30" fmla="*/ 1254 w 1276"/>
                <a:gd name="T31" fmla="*/ 93 h 532"/>
                <a:gd name="T32" fmla="*/ 1246 w 1276"/>
                <a:gd name="T33" fmla="*/ 57 h 532"/>
                <a:gd name="T34" fmla="*/ 1246 w 1276"/>
                <a:gd name="T35" fmla="*/ 57 h 532"/>
                <a:gd name="T36" fmla="*/ 1246 w 1276"/>
                <a:gd name="T37" fmla="*/ 5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6" h="532">
                  <a:moveTo>
                    <a:pt x="1246" y="57"/>
                  </a:moveTo>
                  <a:lnTo>
                    <a:pt x="968" y="0"/>
                  </a:lnTo>
                  <a:lnTo>
                    <a:pt x="337" y="114"/>
                  </a:lnTo>
                  <a:lnTo>
                    <a:pt x="409" y="180"/>
                  </a:lnTo>
                  <a:lnTo>
                    <a:pt x="0" y="488"/>
                  </a:lnTo>
                  <a:lnTo>
                    <a:pt x="237" y="532"/>
                  </a:lnTo>
                  <a:lnTo>
                    <a:pt x="403" y="474"/>
                  </a:lnTo>
                  <a:lnTo>
                    <a:pt x="839" y="272"/>
                  </a:lnTo>
                  <a:lnTo>
                    <a:pt x="833" y="387"/>
                  </a:lnTo>
                  <a:lnTo>
                    <a:pt x="918" y="395"/>
                  </a:lnTo>
                  <a:lnTo>
                    <a:pt x="982" y="423"/>
                  </a:lnTo>
                  <a:lnTo>
                    <a:pt x="1225" y="430"/>
                  </a:lnTo>
                  <a:lnTo>
                    <a:pt x="1269" y="387"/>
                  </a:lnTo>
                  <a:lnTo>
                    <a:pt x="1276" y="251"/>
                  </a:lnTo>
                  <a:lnTo>
                    <a:pt x="1098" y="165"/>
                  </a:lnTo>
                  <a:lnTo>
                    <a:pt x="1254" y="93"/>
                  </a:lnTo>
                  <a:lnTo>
                    <a:pt x="1246" y="57"/>
                  </a:lnTo>
                  <a:lnTo>
                    <a:pt x="1246" y="57"/>
                  </a:lnTo>
                  <a:lnTo>
                    <a:pt x="124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3653" y="1238"/>
              <a:ext cx="1796" cy="132"/>
            </a:xfrm>
            <a:custGeom>
              <a:avLst/>
              <a:gdLst>
                <a:gd name="T0" fmla="*/ 0 w 3592"/>
                <a:gd name="T1" fmla="*/ 7 h 264"/>
                <a:gd name="T2" fmla="*/ 3455 w 3592"/>
                <a:gd name="T3" fmla="*/ 0 h 264"/>
                <a:gd name="T4" fmla="*/ 3592 w 3592"/>
                <a:gd name="T5" fmla="*/ 87 h 264"/>
                <a:gd name="T6" fmla="*/ 3563 w 3592"/>
                <a:gd name="T7" fmla="*/ 157 h 264"/>
                <a:gd name="T8" fmla="*/ 3442 w 3592"/>
                <a:gd name="T9" fmla="*/ 215 h 264"/>
                <a:gd name="T10" fmla="*/ 3206 w 3592"/>
                <a:gd name="T11" fmla="*/ 236 h 264"/>
                <a:gd name="T12" fmla="*/ 1993 w 3592"/>
                <a:gd name="T13" fmla="*/ 257 h 264"/>
                <a:gd name="T14" fmla="*/ 2087 w 3592"/>
                <a:gd name="T15" fmla="*/ 208 h 264"/>
                <a:gd name="T16" fmla="*/ 1937 w 3592"/>
                <a:gd name="T17" fmla="*/ 143 h 264"/>
                <a:gd name="T18" fmla="*/ 1600 w 3592"/>
                <a:gd name="T19" fmla="*/ 166 h 264"/>
                <a:gd name="T20" fmla="*/ 1255 w 3592"/>
                <a:gd name="T21" fmla="*/ 236 h 264"/>
                <a:gd name="T22" fmla="*/ 1163 w 3592"/>
                <a:gd name="T23" fmla="*/ 264 h 264"/>
                <a:gd name="T24" fmla="*/ 424 w 3592"/>
                <a:gd name="T25" fmla="*/ 201 h 264"/>
                <a:gd name="T26" fmla="*/ 560 w 3592"/>
                <a:gd name="T27" fmla="*/ 122 h 264"/>
                <a:gd name="T28" fmla="*/ 510 w 3592"/>
                <a:gd name="T29" fmla="*/ 72 h 264"/>
                <a:gd name="T30" fmla="*/ 209 w 3592"/>
                <a:gd name="T31" fmla="*/ 72 h 264"/>
                <a:gd name="T32" fmla="*/ 66 w 3592"/>
                <a:gd name="T33" fmla="*/ 143 h 264"/>
                <a:gd name="T34" fmla="*/ 8 w 3592"/>
                <a:gd name="T35" fmla="*/ 72 h 264"/>
                <a:gd name="T36" fmla="*/ 0 w 3592"/>
                <a:gd name="T37" fmla="*/ 7 h 264"/>
                <a:gd name="T38" fmla="*/ 0 w 3592"/>
                <a:gd name="T39" fmla="*/ 7 h 264"/>
                <a:gd name="T40" fmla="*/ 0 w 3592"/>
                <a:gd name="T41" fmla="*/ 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92" h="264">
                  <a:moveTo>
                    <a:pt x="0" y="7"/>
                  </a:moveTo>
                  <a:lnTo>
                    <a:pt x="3455" y="0"/>
                  </a:lnTo>
                  <a:lnTo>
                    <a:pt x="3592" y="87"/>
                  </a:lnTo>
                  <a:lnTo>
                    <a:pt x="3563" y="157"/>
                  </a:lnTo>
                  <a:lnTo>
                    <a:pt x="3442" y="215"/>
                  </a:lnTo>
                  <a:lnTo>
                    <a:pt x="3206" y="236"/>
                  </a:lnTo>
                  <a:lnTo>
                    <a:pt x="1993" y="257"/>
                  </a:lnTo>
                  <a:lnTo>
                    <a:pt x="2087" y="208"/>
                  </a:lnTo>
                  <a:lnTo>
                    <a:pt x="1937" y="143"/>
                  </a:lnTo>
                  <a:lnTo>
                    <a:pt x="1600" y="166"/>
                  </a:lnTo>
                  <a:lnTo>
                    <a:pt x="1255" y="236"/>
                  </a:lnTo>
                  <a:lnTo>
                    <a:pt x="1163" y="264"/>
                  </a:lnTo>
                  <a:lnTo>
                    <a:pt x="424" y="201"/>
                  </a:lnTo>
                  <a:lnTo>
                    <a:pt x="560" y="122"/>
                  </a:lnTo>
                  <a:lnTo>
                    <a:pt x="510" y="72"/>
                  </a:lnTo>
                  <a:lnTo>
                    <a:pt x="209" y="72"/>
                  </a:lnTo>
                  <a:lnTo>
                    <a:pt x="66" y="143"/>
                  </a:lnTo>
                  <a:lnTo>
                    <a:pt x="8" y="7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auto">
            <a:xfrm>
              <a:off x="3610" y="961"/>
              <a:ext cx="1828" cy="435"/>
            </a:xfrm>
            <a:custGeom>
              <a:avLst/>
              <a:gdLst>
                <a:gd name="T0" fmla="*/ 79 w 3655"/>
                <a:gd name="T1" fmla="*/ 8 h 869"/>
                <a:gd name="T2" fmla="*/ 301 w 3655"/>
                <a:gd name="T3" fmla="*/ 0 h 869"/>
                <a:gd name="T4" fmla="*/ 588 w 3655"/>
                <a:gd name="T5" fmla="*/ 245 h 869"/>
                <a:gd name="T6" fmla="*/ 1104 w 3655"/>
                <a:gd name="T7" fmla="*/ 223 h 869"/>
                <a:gd name="T8" fmla="*/ 1148 w 3655"/>
                <a:gd name="T9" fmla="*/ 324 h 869"/>
                <a:gd name="T10" fmla="*/ 1140 w 3655"/>
                <a:gd name="T11" fmla="*/ 460 h 869"/>
                <a:gd name="T12" fmla="*/ 1433 w 3655"/>
                <a:gd name="T13" fmla="*/ 447 h 869"/>
                <a:gd name="T14" fmla="*/ 1463 w 3655"/>
                <a:gd name="T15" fmla="*/ 375 h 869"/>
                <a:gd name="T16" fmla="*/ 1318 w 3655"/>
                <a:gd name="T17" fmla="*/ 223 h 869"/>
                <a:gd name="T18" fmla="*/ 1391 w 3655"/>
                <a:gd name="T19" fmla="*/ 202 h 869"/>
                <a:gd name="T20" fmla="*/ 1512 w 3655"/>
                <a:gd name="T21" fmla="*/ 202 h 869"/>
                <a:gd name="T22" fmla="*/ 1928 w 3655"/>
                <a:gd name="T23" fmla="*/ 460 h 869"/>
                <a:gd name="T24" fmla="*/ 3304 w 3655"/>
                <a:gd name="T25" fmla="*/ 439 h 869"/>
                <a:gd name="T26" fmla="*/ 3448 w 3655"/>
                <a:gd name="T27" fmla="*/ 482 h 869"/>
                <a:gd name="T28" fmla="*/ 3655 w 3655"/>
                <a:gd name="T29" fmla="*/ 626 h 869"/>
                <a:gd name="T30" fmla="*/ 3527 w 3655"/>
                <a:gd name="T31" fmla="*/ 662 h 869"/>
                <a:gd name="T32" fmla="*/ 3003 w 3655"/>
                <a:gd name="T33" fmla="*/ 662 h 869"/>
                <a:gd name="T34" fmla="*/ 2264 w 3655"/>
                <a:gd name="T35" fmla="*/ 676 h 869"/>
                <a:gd name="T36" fmla="*/ 1736 w 3655"/>
                <a:gd name="T37" fmla="*/ 676 h 869"/>
                <a:gd name="T38" fmla="*/ 1183 w 3655"/>
                <a:gd name="T39" fmla="*/ 676 h 869"/>
                <a:gd name="T40" fmla="*/ 637 w 3655"/>
                <a:gd name="T41" fmla="*/ 648 h 869"/>
                <a:gd name="T42" fmla="*/ 637 w 3655"/>
                <a:gd name="T43" fmla="*/ 684 h 869"/>
                <a:gd name="T44" fmla="*/ 200 w 3655"/>
                <a:gd name="T45" fmla="*/ 869 h 869"/>
                <a:gd name="T46" fmla="*/ 0 w 3655"/>
                <a:gd name="T47" fmla="*/ 833 h 869"/>
                <a:gd name="T48" fmla="*/ 0 w 3655"/>
                <a:gd name="T49" fmla="*/ 784 h 869"/>
                <a:gd name="T50" fmla="*/ 309 w 3655"/>
                <a:gd name="T51" fmla="*/ 618 h 869"/>
                <a:gd name="T52" fmla="*/ 93 w 3655"/>
                <a:gd name="T53" fmla="*/ 612 h 869"/>
                <a:gd name="T54" fmla="*/ 100 w 3655"/>
                <a:gd name="T55" fmla="*/ 490 h 869"/>
                <a:gd name="T56" fmla="*/ 215 w 3655"/>
                <a:gd name="T57" fmla="*/ 454 h 869"/>
                <a:gd name="T58" fmla="*/ 208 w 3655"/>
                <a:gd name="T59" fmla="*/ 353 h 869"/>
                <a:gd name="T60" fmla="*/ 79 w 3655"/>
                <a:gd name="T61" fmla="*/ 8 h 869"/>
                <a:gd name="T62" fmla="*/ 79 w 3655"/>
                <a:gd name="T63" fmla="*/ 8 h 869"/>
                <a:gd name="T64" fmla="*/ 79 w 3655"/>
                <a:gd name="T65" fmla="*/ 8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55" h="869">
                  <a:moveTo>
                    <a:pt x="79" y="8"/>
                  </a:moveTo>
                  <a:lnTo>
                    <a:pt x="301" y="0"/>
                  </a:lnTo>
                  <a:lnTo>
                    <a:pt x="588" y="245"/>
                  </a:lnTo>
                  <a:lnTo>
                    <a:pt x="1104" y="223"/>
                  </a:lnTo>
                  <a:lnTo>
                    <a:pt x="1148" y="324"/>
                  </a:lnTo>
                  <a:lnTo>
                    <a:pt x="1140" y="460"/>
                  </a:lnTo>
                  <a:lnTo>
                    <a:pt x="1433" y="447"/>
                  </a:lnTo>
                  <a:lnTo>
                    <a:pt x="1463" y="375"/>
                  </a:lnTo>
                  <a:lnTo>
                    <a:pt x="1318" y="223"/>
                  </a:lnTo>
                  <a:lnTo>
                    <a:pt x="1391" y="202"/>
                  </a:lnTo>
                  <a:lnTo>
                    <a:pt x="1512" y="202"/>
                  </a:lnTo>
                  <a:lnTo>
                    <a:pt x="1928" y="460"/>
                  </a:lnTo>
                  <a:lnTo>
                    <a:pt x="3304" y="439"/>
                  </a:lnTo>
                  <a:lnTo>
                    <a:pt x="3448" y="482"/>
                  </a:lnTo>
                  <a:lnTo>
                    <a:pt x="3655" y="626"/>
                  </a:lnTo>
                  <a:lnTo>
                    <a:pt x="3527" y="662"/>
                  </a:lnTo>
                  <a:lnTo>
                    <a:pt x="3003" y="662"/>
                  </a:lnTo>
                  <a:lnTo>
                    <a:pt x="2264" y="676"/>
                  </a:lnTo>
                  <a:lnTo>
                    <a:pt x="1736" y="676"/>
                  </a:lnTo>
                  <a:lnTo>
                    <a:pt x="1183" y="676"/>
                  </a:lnTo>
                  <a:lnTo>
                    <a:pt x="637" y="648"/>
                  </a:lnTo>
                  <a:lnTo>
                    <a:pt x="637" y="684"/>
                  </a:lnTo>
                  <a:lnTo>
                    <a:pt x="200" y="869"/>
                  </a:lnTo>
                  <a:lnTo>
                    <a:pt x="0" y="833"/>
                  </a:lnTo>
                  <a:lnTo>
                    <a:pt x="0" y="784"/>
                  </a:lnTo>
                  <a:lnTo>
                    <a:pt x="309" y="618"/>
                  </a:lnTo>
                  <a:lnTo>
                    <a:pt x="93" y="612"/>
                  </a:lnTo>
                  <a:lnTo>
                    <a:pt x="100" y="490"/>
                  </a:lnTo>
                  <a:lnTo>
                    <a:pt x="215" y="454"/>
                  </a:lnTo>
                  <a:lnTo>
                    <a:pt x="208" y="353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auto">
            <a:xfrm>
              <a:off x="3664" y="1249"/>
              <a:ext cx="1789" cy="72"/>
            </a:xfrm>
            <a:custGeom>
              <a:avLst/>
              <a:gdLst>
                <a:gd name="T0" fmla="*/ 0 w 3578"/>
                <a:gd name="T1" fmla="*/ 0 h 144"/>
                <a:gd name="T2" fmla="*/ 588 w 3578"/>
                <a:gd name="T3" fmla="*/ 42 h 144"/>
                <a:gd name="T4" fmla="*/ 1322 w 3578"/>
                <a:gd name="T5" fmla="*/ 68 h 144"/>
                <a:gd name="T6" fmla="*/ 2089 w 3578"/>
                <a:gd name="T7" fmla="*/ 82 h 144"/>
                <a:gd name="T8" fmla="*/ 3184 w 3578"/>
                <a:gd name="T9" fmla="*/ 50 h 144"/>
                <a:gd name="T10" fmla="*/ 3548 w 3578"/>
                <a:gd name="T11" fmla="*/ 50 h 144"/>
                <a:gd name="T12" fmla="*/ 3578 w 3578"/>
                <a:gd name="T13" fmla="*/ 93 h 144"/>
                <a:gd name="T14" fmla="*/ 3534 w 3578"/>
                <a:gd name="T15" fmla="*/ 129 h 144"/>
                <a:gd name="T16" fmla="*/ 3240 w 3578"/>
                <a:gd name="T17" fmla="*/ 108 h 144"/>
                <a:gd name="T18" fmla="*/ 2539 w 3578"/>
                <a:gd name="T19" fmla="*/ 121 h 144"/>
                <a:gd name="T20" fmla="*/ 2000 w 3578"/>
                <a:gd name="T21" fmla="*/ 144 h 144"/>
                <a:gd name="T22" fmla="*/ 1808 w 3578"/>
                <a:gd name="T23" fmla="*/ 129 h 144"/>
                <a:gd name="T24" fmla="*/ 1556 w 3578"/>
                <a:gd name="T25" fmla="*/ 121 h 144"/>
                <a:gd name="T26" fmla="*/ 1433 w 3578"/>
                <a:gd name="T27" fmla="*/ 144 h 144"/>
                <a:gd name="T28" fmla="*/ 524 w 3578"/>
                <a:gd name="T29" fmla="*/ 108 h 144"/>
                <a:gd name="T30" fmla="*/ 517 w 3578"/>
                <a:gd name="T31" fmla="*/ 65 h 144"/>
                <a:gd name="T32" fmla="*/ 266 w 3578"/>
                <a:gd name="T33" fmla="*/ 42 h 144"/>
                <a:gd name="T34" fmla="*/ 130 w 3578"/>
                <a:gd name="T35" fmla="*/ 65 h 144"/>
                <a:gd name="T36" fmla="*/ 0 w 3578"/>
                <a:gd name="T37" fmla="*/ 50 h 144"/>
                <a:gd name="T38" fmla="*/ 0 w 3578"/>
                <a:gd name="T39" fmla="*/ 0 h 144"/>
                <a:gd name="T40" fmla="*/ 0 w 3578"/>
                <a:gd name="T41" fmla="*/ 0 h 144"/>
                <a:gd name="T42" fmla="*/ 0 w 3578"/>
                <a:gd name="T4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78" h="144">
                  <a:moveTo>
                    <a:pt x="0" y="0"/>
                  </a:moveTo>
                  <a:lnTo>
                    <a:pt x="588" y="42"/>
                  </a:lnTo>
                  <a:lnTo>
                    <a:pt x="1322" y="68"/>
                  </a:lnTo>
                  <a:lnTo>
                    <a:pt x="2089" y="82"/>
                  </a:lnTo>
                  <a:lnTo>
                    <a:pt x="3184" y="50"/>
                  </a:lnTo>
                  <a:lnTo>
                    <a:pt x="3548" y="50"/>
                  </a:lnTo>
                  <a:lnTo>
                    <a:pt x="3578" y="93"/>
                  </a:lnTo>
                  <a:lnTo>
                    <a:pt x="3534" y="129"/>
                  </a:lnTo>
                  <a:lnTo>
                    <a:pt x="3240" y="108"/>
                  </a:lnTo>
                  <a:lnTo>
                    <a:pt x="2539" y="121"/>
                  </a:lnTo>
                  <a:lnTo>
                    <a:pt x="2000" y="144"/>
                  </a:lnTo>
                  <a:lnTo>
                    <a:pt x="1808" y="129"/>
                  </a:lnTo>
                  <a:lnTo>
                    <a:pt x="1556" y="121"/>
                  </a:lnTo>
                  <a:lnTo>
                    <a:pt x="1433" y="144"/>
                  </a:lnTo>
                  <a:lnTo>
                    <a:pt x="524" y="108"/>
                  </a:lnTo>
                  <a:lnTo>
                    <a:pt x="517" y="65"/>
                  </a:lnTo>
                  <a:lnTo>
                    <a:pt x="266" y="42"/>
                  </a:lnTo>
                  <a:lnTo>
                    <a:pt x="130" y="6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auto">
            <a:xfrm>
              <a:off x="4478" y="1413"/>
              <a:ext cx="222" cy="101"/>
            </a:xfrm>
            <a:custGeom>
              <a:avLst/>
              <a:gdLst>
                <a:gd name="T0" fmla="*/ 0 w 443"/>
                <a:gd name="T1" fmla="*/ 86 h 201"/>
                <a:gd name="T2" fmla="*/ 28 w 443"/>
                <a:gd name="T3" fmla="*/ 43 h 201"/>
                <a:gd name="T4" fmla="*/ 121 w 443"/>
                <a:gd name="T5" fmla="*/ 0 h 201"/>
                <a:gd name="T6" fmla="*/ 100 w 443"/>
                <a:gd name="T7" fmla="*/ 65 h 201"/>
                <a:gd name="T8" fmla="*/ 243 w 443"/>
                <a:gd name="T9" fmla="*/ 79 h 201"/>
                <a:gd name="T10" fmla="*/ 400 w 443"/>
                <a:gd name="T11" fmla="*/ 72 h 201"/>
                <a:gd name="T12" fmla="*/ 428 w 443"/>
                <a:gd name="T13" fmla="*/ 15 h 201"/>
                <a:gd name="T14" fmla="*/ 443 w 443"/>
                <a:gd name="T15" fmla="*/ 166 h 201"/>
                <a:gd name="T16" fmla="*/ 356 w 443"/>
                <a:gd name="T17" fmla="*/ 201 h 201"/>
                <a:gd name="T18" fmla="*/ 121 w 443"/>
                <a:gd name="T19" fmla="*/ 188 h 201"/>
                <a:gd name="T20" fmla="*/ 77 w 443"/>
                <a:gd name="T21" fmla="*/ 158 h 201"/>
                <a:gd name="T22" fmla="*/ 6 w 443"/>
                <a:gd name="T23" fmla="*/ 151 h 201"/>
                <a:gd name="T24" fmla="*/ 0 w 443"/>
                <a:gd name="T25" fmla="*/ 86 h 201"/>
                <a:gd name="T26" fmla="*/ 0 w 443"/>
                <a:gd name="T27" fmla="*/ 86 h 201"/>
                <a:gd name="T28" fmla="*/ 0 w 443"/>
                <a:gd name="T29" fmla="*/ 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201">
                  <a:moveTo>
                    <a:pt x="0" y="86"/>
                  </a:moveTo>
                  <a:lnTo>
                    <a:pt x="28" y="43"/>
                  </a:lnTo>
                  <a:lnTo>
                    <a:pt x="121" y="0"/>
                  </a:lnTo>
                  <a:lnTo>
                    <a:pt x="100" y="65"/>
                  </a:lnTo>
                  <a:lnTo>
                    <a:pt x="243" y="79"/>
                  </a:lnTo>
                  <a:lnTo>
                    <a:pt x="400" y="72"/>
                  </a:lnTo>
                  <a:lnTo>
                    <a:pt x="428" y="15"/>
                  </a:lnTo>
                  <a:lnTo>
                    <a:pt x="443" y="166"/>
                  </a:lnTo>
                  <a:lnTo>
                    <a:pt x="356" y="201"/>
                  </a:lnTo>
                  <a:lnTo>
                    <a:pt x="121" y="188"/>
                  </a:lnTo>
                  <a:lnTo>
                    <a:pt x="77" y="158"/>
                  </a:lnTo>
                  <a:lnTo>
                    <a:pt x="6" y="15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auto">
            <a:xfrm>
              <a:off x="3704" y="1090"/>
              <a:ext cx="477" cy="105"/>
            </a:xfrm>
            <a:custGeom>
              <a:avLst/>
              <a:gdLst>
                <a:gd name="T0" fmla="*/ 28 w 953"/>
                <a:gd name="T1" fmla="*/ 116 h 209"/>
                <a:gd name="T2" fmla="*/ 151 w 953"/>
                <a:gd name="T3" fmla="*/ 86 h 209"/>
                <a:gd name="T4" fmla="*/ 273 w 953"/>
                <a:gd name="T5" fmla="*/ 101 h 209"/>
                <a:gd name="T6" fmla="*/ 352 w 953"/>
                <a:gd name="T7" fmla="*/ 65 h 209"/>
                <a:gd name="T8" fmla="*/ 431 w 953"/>
                <a:gd name="T9" fmla="*/ 86 h 209"/>
                <a:gd name="T10" fmla="*/ 508 w 953"/>
                <a:gd name="T11" fmla="*/ 58 h 209"/>
                <a:gd name="T12" fmla="*/ 601 w 953"/>
                <a:gd name="T13" fmla="*/ 94 h 209"/>
                <a:gd name="T14" fmla="*/ 680 w 953"/>
                <a:gd name="T15" fmla="*/ 58 h 209"/>
                <a:gd name="T16" fmla="*/ 759 w 953"/>
                <a:gd name="T17" fmla="*/ 86 h 209"/>
                <a:gd name="T18" fmla="*/ 817 w 953"/>
                <a:gd name="T19" fmla="*/ 58 h 209"/>
                <a:gd name="T20" fmla="*/ 881 w 953"/>
                <a:gd name="T21" fmla="*/ 79 h 209"/>
                <a:gd name="T22" fmla="*/ 917 w 953"/>
                <a:gd name="T23" fmla="*/ 0 h 209"/>
                <a:gd name="T24" fmla="*/ 953 w 953"/>
                <a:gd name="T25" fmla="*/ 79 h 209"/>
                <a:gd name="T26" fmla="*/ 938 w 953"/>
                <a:gd name="T27" fmla="*/ 209 h 209"/>
                <a:gd name="T28" fmla="*/ 0 w 953"/>
                <a:gd name="T29" fmla="*/ 209 h 209"/>
                <a:gd name="T30" fmla="*/ 30 w 953"/>
                <a:gd name="T31" fmla="*/ 178 h 209"/>
                <a:gd name="T32" fmla="*/ 28 w 953"/>
                <a:gd name="T33" fmla="*/ 116 h 209"/>
                <a:gd name="T34" fmla="*/ 28 w 953"/>
                <a:gd name="T35" fmla="*/ 116 h 209"/>
                <a:gd name="T36" fmla="*/ 28 w 953"/>
                <a:gd name="T37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3" h="209">
                  <a:moveTo>
                    <a:pt x="28" y="116"/>
                  </a:moveTo>
                  <a:lnTo>
                    <a:pt x="151" y="86"/>
                  </a:lnTo>
                  <a:lnTo>
                    <a:pt x="273" y="101"/>
                  </a:lnTo>
                  <a:lnTo>
                    <a:pt x="352" y="65"/>
                  </a:lnTo>
                  <a:lnTo>
                    <a:pt x="431" y="86"/>
                  </a:lnTo>
                  <a:lnTo>
                    <a:pt x="508" y="58"/>
                  </a:lnTo>
                  <a:lnTo>
                    <a:pt x="601" y="94"/>
                  </a:lnTo>
                  <a:lnTo>
                    <a:pt x="680" y="58"/>
                  </a:lnTo>
                  <a:lnTo>
                    <a:pt x="759" y="86"/>
                  </a:lnTo>
                  <a:lnTo>
                    <a:pt x="817" y="58"/>
                  </a:lnTo>
                  <a:lnTo>
                    <a:pt x="881" y="79"/>
                  </a:lnTo>
                  <a:lnTo>
                    <a:pt x="917" y="0"/>
                  </a:lnTo>
                  <a:lnTo>
                    <a:pt x="953" y="79"/>
                  </a:lnTo>
                  <a:lnTo>
                    <a:pt x="938" y="209"/>
                  </a:lnTo>
                  <a:lnTo>
                    <a:pt x="0" y="209"/>
                  </a:lnTo>
                  <a:lnTo>
                    <a:pt x="30" y="17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auto">
            <a:xfrm>
              <a:off x="3642" y="951"/>
              <a:ext cx="1818" cy="348"/>
            </a:xfrm>
            <a:custGeom>
              <a:avLst/>
              <a:gdLst>
                <a:gd name="T0" fmla="*/ 262 w 3635"/>
                <a:gd name="T1" fmla="*/ 21 h 695"/>
                <a:gd name="T2" fmla="*/ 362 w 3635"/>
                <a:gd name="T3" fmla="*/ 94 h 695"/>
                <a:gd name="T4" fmla="*/ 461 w 3635"/>
                <a:gd name="T5" fmla="*/ 173 h 695"/>
                <a:gd name="T6" fmla="*/ 527 w 3635"/>
                <a:gd name="T7" fmla="*/ 222 h 695"/>
                <a:gd name="T8" fmla="*/ 719 w 3635"/>
                <a:gd name="T9" fmla="*/ 237 h 695"/>
                <a:gd name="T10" fmla="*/ 1077 w 3635"/>
                <a:gd name="T11" fmla="*/ 275 h 695"/>
                <a:gd name="T12" fmla="*/ 1106 w 3635"/>
                <a:gd name="T13" fmla="*/ 462 h 695"/>
                <a:gd name="T14" fmla="*/ 1669 w 3635"/>
                <a:gd name="T15" fmla="*/ 448 h 695"/>
                <a:gd name="T16" fmla="*/ 2289 w 3635"/>
                <a:gd name="T17" fmla="*/ 437 h 695"/>
                <a:gd name="T18" fmla="*/ 2844 w 3635"/>
                <a:gd name="T19" fmla="*/ 433 h 695"/>
                <a:gd name="T20" fmla="*/ 3320 w 3635"/>
                <a:gd name="T21" fmla="*/ 462 h 695"/>
                <a:gd name="T22" fmla="*/ 3475 w 3635"/>
                <a:gd name="T23" fmla="*/ 553 h 695"/>
                <a:gd name="T24" fmla="*/ 3614 w 3635"/>
                <a:gd name="T25" fmla="*/ 684 h 695"/>
                <a:gd name="T26" fmla="*/ 3410 w 3635"/>
                <a:gd name="T27" fmla="*/ 666 h 695"/>
                <a:gd name="T28" fmla="*/ 3329 w 3635"/>
                <a:gd name="T29" fmla="*/ 641 h 695"/>
                <a:gd name="T30" fmla="*/ 3454 w 3635"/>
                <a:gd name="T31" fmla="*/ 583 h 695"/>
                <a:gd name="T32" fmla="*/ 3413 w 3635"/>
                <a:gd name="T33" fmla="*/ 603 h 695"/>
                <a:gd name="T34" fmla="*/ 3315 w 3635"/>
                <a:gd name="T35" fmla="*/ 608 h 695"/>
                <a:gd name="T36" fmla="*/ 3366 w 3635"/>
                <a:gd name="T37" fmla="*/ 566 h 695"/>
                <a:gd name="T38" fmla="*/ 3425 w 3635"/>
                <a:gd name="T39" fmla="*/ 556 h 695"/>
                <a:gd name="T40" fmla="*/ 3402 w 3635"/>
                <a:gd name="T41" fmla="*/ 530 h 695"/>
                <a:gd name="T42" fmla="*/ 3230 w 3635"/>
                <a:gd name="T43" fmla="*/ 478 h 695"/>
                <a:gd name="T44" fmla="*/ 2767 w 3635"/>
                <a:gd name="T45" fmla="*/ 482 h 695"/>
                <a:gd name="T46" fmla="*/ 2494 w 3635"/>
                <a:gd name="T47" fmla="*/ 479 h 695"/>
                <a:gd name="T48" fmla="*/ 1592 w 3635"/>
                <a:gd name="T49" fmla="*/ 493 h 695"/>
                <a:gd name="T50" fmla="*/ 1181 w 3635"/>
                <a:gd name="T51" fmla="*/ 500 h 695"/>
                <a:gd name="T52" fmla="*/ 1050 w 3635"/>
                <a:gd name="T53" fmla="*/ 458 h 695"/>
                <a:gd name="T54" fmla="*/ 1050 w 3635"/>
                <a:gd name="T55" fmla="*/ 300 h 695"/>
                <a:gd name="T56" fmla="*/ 1033 w 3635"/>
                <a:gd name="T57" fmla="*/ 342 h 695"/>
                <a:gd name="T58" fmla="*/ 1012 w 3635"/>
                <a:gd name="T59" fmla="*/ 363 h 695"/>
                <a:gd name="T60" fmla="*/ 1015 w 3635"/>
                <a:gd name="T61" fmla="*/ 275 h 695"/>
                <a:gd name="T62" fmla="*/ 839 w 3635"/>
                <a:gd name="T63" fmla="*/ 264 h 695"/>
                <a:gd name="T64" fmla="*/ 515 w 3635"/>
                <a:gd name="T65" fmla="*/ 268 h 695"/>
                <a:gd name="T66" fmla="*/ 415 w 3635"/>
                <a:gd name="T67" fmla="*/ 200 h 695"/>
                <a:gd name="T68" fmla="*/ 292 w 3635"/>
                <a:gd name="T69" fmla="*/ 92 h 695"/>
                <a:gd name="T70" fmla="*/ 208 w 3635"/>
                <a:gd name="T71" fmla="*/ 38 h 695"/>
                <a:gd name="T72" fmla="*/ 61 w 3635"/>
                <a:gd name="T73" fmla="*/ 71 h 695"/>
                <a:gd name="T74" fmla="*/ 109 w 3635"/>
                <a:gd name="T75" fmla="*/ 183 h 695"/>
                <a:gd name="T76" fmla="*/ 172 w 3635"/>
                <a:gd name="T77" fmla="*/ 448 h 695"/>
                <a:gd name="T78" fmla="*/ 121 w 3635"/>
                <a:gd name="T79" fmla="*/ 505 h 695"/>
                <a:gd name="T80" fmla="*/ 58 w 3635"/>
                <a:gd name="T81" fmla="*/ 583 h 695"/>
                <a:gd name="T82" fmla="*/ 72 w 3635"/>
                <a:gd name="T83" fmla="*/ 668 h 695"/>
                <a:gd name="T84" fmla="*/ 69 w 3635"/>
                <a:gd name="T85" fmla="*/ 692 h 695"/>
                <a:gd name="T86" fmla="*/ 20 w 3635"/>
                <a:gd name="T87" fmla="*/ 648 h 695"/>
                <a:gd name="T88" fmla="*/ 93 w 3635"/>
                <a:gd name="T89" fmla="*/ 478 h 695"/>
                <a:gd name="T90" fmla="*/ 116 w 3635"/>
                <a:gd name="T91" fmla="*/ 351 h 695"/>
                <a:gd name="T92" fmla="*/ 73 w 3635"/>
                <a:gd name="T93" fmla="*/ 192 h 695"/>
                <a:gd name="T94" fmla="*/ 32 w 3635"/>
                <a:gd name="T95" fmla="*/ 91 h 695"/>
                <a:gd name="T96" fmla="*/ 84 w 3635"/>
                <a:gd name="T97" fmla="*/ 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35" h="695">
                  <a:moveTo>
                    <a:pt x="84" y="1"/>
                  </a:moveTo>
                  <a:lnTo>
                    <a:pt x="175" y="0"/>
                  </a:lnTo>
                  <a:lnTo>
                    <a:pt x="262" y="21"/>
                  </a:lnTo>
                  <a:lnTo>
                    <a:pt x="295" y="43"/>
                  </a:lnTo>
                  <a:lnTo>
                    <a:pt x="330" y="68"/>
                  </a:lnTo>
                  <a:lnTo>
                    <a:pt x="362" y="94"/>
                  </a:lnTo>
                  <a:lnTo>
                    <a:pt x="395" y="121"/>
                  </a:lnTo>
                  <a:lnTo>
                    <a:pt x="427" y="147"/>
                  </a:lnTo>
                  <a:lnTo>
                    <a:pt x="461" y="173"/>
                  </a:lnTo>
                  <a:lnTo>
                    <a:pt x="494" y="199"/>
                  </a:lnTo>
                  <a:lnTo>
                    <a:pt x="511" y="210"/>
                  </a:lnTo>
                  <a:lnTo>
                    <a:pt x="527" y="222"/>
                  </a:lnTo>
                  <a:lnTo>
                    <a:pt x="573" y="237"/>
                  </a:lnTo>
                  <a:lnTo>
                    <a:pt x="620" y="238"/>
                  </a:lnTo>
                  <a:lnTo>
                    <a:pt x="719" y="237"/>
                  </a:lnTo>
                  <a:lnTo>
                    <a:pt x="942" y="225"/>
                  </a:lnTo>
                  <a:lnTo>
                    <a:pt x="1040" y="228"/>
                  </a:lnTo>
                  <a:lnTo>
                    <a:pt x="1077" y="275"/>
                  </a:lnTo>
                  <a:lnTo>
                    <a:pt x="1087" y="332"/>
                  </a:lnTo>
                  <a:lnTo>
                    <a:pt x="1088" y="445"/>
                  </a:lnTo>
                  <a:lnTo>
                    <a:pt x="1106" y="462"/>
                  </a:lnTo>
                  <a:lnTo>
                    <a:pt x="1129" y="464"/>
                  </a:lnTo>
                  <a:lnTo>
                    <a:pt x="1181" y="462"/>
                  </a:lnTo>
                  <a:lnTo>
                    <a:pt x="1669" y="448"/>
                  </a:lnTo>
                  <a:lnTo>
                    <a:pt x="1776" y="449"/>
                  </a:lnTo>
                  <a:lnTo>
                    <a:pt x="2069" y="446"/>
                  </a:lnTo>
                  <a:lnTo>
                    <a:pt x="2289" y="437"/>
                  </a:lnTo>
                  <a:lnTo>
                    <a:pt x="2508" y="433"/>
                  </a:lnTo>
                  <a:lnTo>
                    <a:pt x="2677" y="435"/>
                  </a:lnTo>
                  <a:lnTo>
                    <a:pt x="2844" y="433"/>
                  </a:lnTo>
                  <a:lnTo>
                    <a:pt x="3056" y="432"/>
                  </a:lnTo>
                  <a:lnTo>
                    <a:pt x="3263" y="445"/>
                  </a:lnTo>
                  <a:lnTo>
                    <a:pt x="3320" y="462"/>
                  </a:lnTo>
                  <a:lnTo>
                    <a:pt x="3362" y="478"/>
                  </a:lnTo>
                  <a:lnTo>
                    <a:pt x="3402" y="496"/>
                  </a:lnTo>
                  <a:lnTo>
                    <a:pt x="3475" y="553"/>
                  </a:lnTo>
                  <a:lnTo>
                    <a:pt x="3635" y="669"/>
                  </a:lnTo>
                  <a:lnTo>
                    <a:pt x="3628" y="679"/>
                  </a:lnTo>
                  <a:lnTo>
                    <a:pt x="3614" y="684"/>
                  </a:lnTo>
                  <a:lnTo>
                    <a:pt x="3586" y="684"/>
                  </a:lnTo>
                  <a:lnTo>
                    <a:pt x="3435" y="677"/>
                  </a:lnTo>
                  <a:lnTo>
                    <a:pt x="3410" y="666"/>
                  </a:lnTo>
                  <a:lnTo>
                    <a:pt x="3385" y="661"/>
                  </a:lnTo>
                  <a:lnTo>
                    <a:pt x="3334" y="648"/>
                  </a:lnTo>
                  <a:lnTo>
                    <a:pt x="3329" y="641"/>
                  </a:lnTo>
                  <a:lnTo>
                    <a:pt x="3401" y="634"/>
                  </a:lnTo>
                  <a:lnTo>
                    <a:pt x="3462" y="594"/>
                  </a:lnTo>
                  <a:lnTo>
                    <a:pt x="3454" y="583"/>
                  </a:lnTo>
                  <a:lnTo>
                    <a:pt x="3440" y="587"/>
                  </a:lnTo>
                  <a:lnTo>
                    <a:pt x="3425" y="597"/>
                  </a:lnTo>
                  <a:lnTo>
                    <a:pt x="3413" y="603"/>
                  </a:lnTo>
                  <a:lnTo>
                    <a:pt x="3389" y="613"/>
                  </a:lnTo>
                  <a:lnTo>
                    <a:pt x="3365" y="619"/>
                  </a:lnTo>
                  <a:lnTo>
                    <a:pt x="3315" y="608"/>
                  </a:lnTo>
                  <a:lnTo>
                    <a:pt x="3314" y="588"/>
                  </a:lnTo>
                  <a:lnTo>
                    <a:pt x="3326" y="574"/>
                  </a:lnTo>
                  <a:lnTo>
                    <a:pt x="3366" y="566"/>
                  </a:lnTo>
                  <a:lnTo>
                    <a:pt x="3389" y="556"/>
                  </a:lnTo>
                  <a:lnTo>
                    <a:pt x="3414" y="562"/>
                  </a:lnTo>
                  <a:lnTo>
                    <a:pt x="3425" y="556"/>
                  </a:lnTo>
                  <a:lnTo>
                    <a:pt x="3424" y="546"/>
                  </a:lnTo>
                  <a:lnTo>
                    <a:pt x="3414" y="535"/>
                  </a:lnTo>
                  <a:lnTo>
                    <a:pt x="3402" y="530"/>
                  </a:lnTo>
                  <a:lnTo>
                    <a:pt x="3360" y="513"/>
                  </a:lnTo>
                  <a:lnTo>
                    <a:pt x="3318" y="499"/>
                  </a:lnTo>
                  <a:lnTo>
                    <a:pt x="3230" y="478"/>
                  </a:lnTo>
                  <a:lnTo>
                    <a:pt x="3074" y="473"/>
                  </a:lnTo>
                  <a:lnTo>
                    <a:pt x="2920" y="477"/>
                  </a:lnTo>
                  <a:lnTo>
                    <a:pt x="2767" y="482"/>
                  </a:lnTo>
                  <a:lnTo>
                    <a:pt x="2614" y="478"/>
                  </a:lnTo>
                  <a:lnTo>
                    <a:pt x="2596" y="478"/>
                  </a:lnTo>
                  <a:lnTo>
                    <a:pt x="2494" y="479"/>
                  </a:lnTo>
                  <a:lnTo>
                    <a:pt x="2063" y="491"/>
                  </a:lnTo>
                  <a:lnTo>
                    <a:pt x="1916" y="493"/>
                  </a:lnTo>
                  <a:lnTo>
                    <a:pt x="1592" y="493"/>
                  </a:lnTo>
                  <a:lnTo>
                    <a:pt x="1549" y="491"/>
                  </a:lnTo>
                  <a:lnTo>
                    <a:pt x="1317" y="499"/>
                  </a:lnTo>
                  <a:lnTo>
                    <a:pt x="1181" y="500"/>
                  </a:lnTo>
                  <a:lnTo>
                    <a:pt x="1046" y="494"/>
                  </a:lnTo>
                  <a:lnTo>
                    <a:pt x="1034" y="470"/>
                  </a:lnTo>
                  <a:lnTo>
                    <a:pt x="1050" y="458"/>
                  </a:lnTo>
                  <a:lnTo>
                    <a:pt x="1054" y="435"/>
                  </a:lnTo>
                  <a:lnTo>
                    <a:pt x="1062" y="306"/>
                  </a:lnTo>
                  <a:lnTo>
                    <a:pt x="1050" y="300"/>
                  </a:lnTo>
                  <a:lnTo>
                    <a:pt x="1052" y="333"/>
                  </a:lnTo>
                  <a:lnTo>
                    <a:pt x="1046" y="346"/>
                  </a:lnTo>
                  <a:lnTo>
                    <a:pt x="1033" y="342"/>
                  </a:lnTo>
                  <a:lnTo>
                    <a:pt x="1031" y="405"/>
                  </a:lnTo>
                  <a:lnTo>
                    <a:pt x="1014" y="391"/>
                  </a:lnTo>
                  <a:lnTo>
                    <a:pt x="1012" y="363"/>
                  </a:lnTo>
                  <a:lnTo>
                    <a:pt x="1012" y="323"/>
                  </a:lnTo>
                  <a:lnTo>
                    <a:pt x="1012" y="285"/>
                  </a:lnTo>
                  <a:lnTo>
                    <a:pt x="1015" y="275"/>
                  </a:lnTo>
                  <a:lnTo>
                    <a:pt x="1009" y="269"/>
                  </a:lnTo>
                  <a:lnTo>
                    <a:pt x="988" y="263"/>
                  </a:lnTo>
                  <a:lnTo>
                    <a:pt x="839" y="264"/>
                  </a:lnTo>
                  <a:lnTo>
                    <a:pt x="644" y="279"/>
                  </a:lnTo>
                  <a:lnTo>
                    <a:pt x="578" y="283"/>
                  </a:lnTo>
                  <a:lnTo>
                    <a:pt x="515" y="268"/>
                  </a:lnTo>
                  <a:lnTo>
                    <a:pt x="463" y="239"/>
                  </a:lnTo>
                  <a:lnTo>
                    <a:pt x="440" y="220"/>
                  </a:lnTo>
                  <a:lnTo>
                    <a:pt x="415" y="200"/>
                  </a:lnTo>
                  <a:lnTo>
                    <a:pt x="372" y="167"/>
                  </a:lnTo>
                  <a:lnTo>
                    <a:pt x="331" y="129"/>
                  </a:lnTo>
                  <a:lnTo>
                    <a:pt x="292" y="92"/>
                  </a:lnTo>
                  <a:lnTo>
                    <a:pt x="251" y="55"/>
                  </a:lnTo>
                  <a:lnTo>
                    <a:pt x="230" y="44"/>
                  </a:lnTo>
                  <a:lnTo>
                    <a:pt x="208" y="38"/>
                  </a:lnTo>
                  <a:lnTo>
                    <a:pt x="158" y="36"/>
                  </a:lnTo>
                  <a:lnTo>
                    <a:pt x="48" y="44"/>
                  </a:lnTo>
                  <a:lnTo>
                    <a:pt x="61" y="71"/>
                  </a:lnTo>
                  <a:lnTo>
                    <a:pt x="74" y="99"/>
                  </a:lnTo>
                  <a:lnTo>
                    <a:pt x="93" y="141"/>
                  </a:lnTo>
                  <a:lnTo>
                    <a:pt x="109" y="183"/>
                  </a:lnTo>
                  <a:lnTo>
                    <a:pt x="135" y="269"/>
                  </a:lnTo>
                  <a:lnTo>
                    <a:pt x="156" y="358"/>
                  </a:lnTo>
                  <a:lnTo>
                    <a:pt x="172" y="448"/>
                  </a:lnTo>
                  <a:lnTo>
                    <a:pt x="166" y="467"/>
                  </a:lnTo>
                  <a:lnTo>
                    <a:pt x="146" y="491"/>
                  </a:lnTo>
                  <a:lnTo>
                    <a:pt x="121" y="505"/>
                  </a:lnTo>
                  <a:lnTo>
                    <a:pt x="64" y="520"/>
                  </a:lnTo>
                  <a:lnTo>
                    <a:pt x="59" y="550"/>
                  </a:lnTo>
                  <a:lnTo>
                    <a:pt x="58" y="583"/>
                  </a:lnTo>
                  <a:lnTo>
                    <a:pt x="58" y="636"/>
                  </a:lnTo>
                  <a:lnTo>
                    <a:pt x="64" y="660"/>
                  </a:lnTo>
                  <a:lnTo>
                    <a:pt x="72" y="668"/>
                  </a:lnTo>
                  <a:lnTo>
                    <a:pt x="84" y="674"/>
                  </a:lnTo>
                  <a:lnTo>
                    <a:pt x="95" y="674"/>
                  </a:lnTo>
                  <a:lnTo>
                    <a:pt x="69" y="692"/>
                  </a:lnTo>
                  <a:lnTo>
                    <a:pt x="56" y="695"/>
                  </a:lnTo>
                  <a:lnTo>
                    <a:pt x="43" y="689"/>
                  </a:lnTo>
                  <a:lnTo>
                    <a:pt x="20" y="648"/>
                  </a:lnTo>
                  <a:lnTo>
                    <a:pt x="16" y="599"/>
                  </a:lnTo>
                  <a:lnTo>
                    <a:pt x="31" y="495"/>
                  </a:lnTo>
                  <a:lnTo>
                    <a:pt x="93" y="478"/>
                  </a:lnTo>
                  <a:lnTo>
                    <a:pt x="119" y="461"/>
                  </a:lnTo>
                  <a:lnTo>
                    <a:pt x="133" y="432"/>
                  </a:lnTo>
                  <a:lnTo>
                    <a:pt x="116" y="351"/>
                  </a:lnTo>
                  <a:lnTo>
                    <a:pt x="98" y="272"/>
                  </a:lnTo>
                  <a:lnTo>
                    <a:pt x="86" y="232"/>
                  </a:lnTo>
                  <a:lnTo>
                    <a:pt x="73" y="192"/>
                  </a:lnTo>
                  <a:lnTo>
                    <a:pt x="59" y="154"/>
                  </a:lnTo>
                  <a:lnTo>
                    <a:pt x="42" y="116"/>
                  </a:lnTo>
                  <a:lnTo>
                    <a:pt x="32" y="91"/>
                  </a:lnTo>
                  <a:lnTo>
                    <a:pt x="15" y="68"/>
                  </a:lnTo>
                  <a:lnTo>
                    <a:pt x="0" y="17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auto">
            <a:xfrm>
              <a:off x="3715" y="982"/>
              <a:ext cx="93" cy="174"/>
            </a:xfrm>
            <a:custGeom>
              <a:avLst/>
              <a:gdLst>
                <a:gd name="T0" fmla="*/ 0 w 185"/>
                <a:gd name="T1" fmla="*/ 0 h 349"/>
                <a:gd name="T2" fmla="*/ 42 w 185"/>
                <a:gd name="T3" fmla="*/ 38 h 349"/>
                <a:gd name="T4" fmla="*/ 72 w 185"/>
                <a:gd name="T5" fmla="*/ 86 h 349"/>
                <a:gd name="T6" fmla="*/ 88 w 185"/>
                <a:gd name="T7" fmla="*/ 117 h 349"/>
                <a:gd name="T8" fmla="*/ 104 w 185"/>
                <a:gd name="T9" fmla="*/ 148 h 349"/>
                <a:gd name="T10" fmla="*/ 131 w 185"/>
                <a:gd name="T11" fmla="*/ 209 h 349"/>
                <a:gd name="T12" fmla="*/ 185 w 185"/>
                <a:gd name="T13" fmla="*/ 349 h 349"/>
                <a:gd name="T14" fmla="*/ 166 w 185"/>
                <a:gd name="T15" fmla="*/ 345 h 349"/>
                <a:gd name="T16" fmla="*/ 156 w 185"/>
                <a:gd name="T17" fmla="*/ 329 h 349"/>
                <a:gd name="T18" fmla="*/ 147 w 185"/>
                <a:gd name="T19" fmla="*/ 287 h 349"/>
                <a:gd name="T20" fmla="*/ 128 w 185"/>
                <a:gd name="T21" fmla="*/ 254 h 349"/>
                <a:gd name="T22" fmla="*/ 110 w 185"/>
                <a:gd name="T23" fmla="*/ 220 h 349"/>
                <a:gd name="T24" fmla="*/ 80 w 185"/>
                <a:gd name="T25" fmla="*/ 151 h 349"/>
                <a:gd name="T26" fmla="*/ 61 w 185"/>
                <a:gd name="T27" fmla="*/ 119 h 349"/>
                <a:gd name="T28" fmla="*/ 43 w 185"/>
                <a:gd name="T29" fmla="*/ 86 h 349"/>
                <a:gd name="T30" fmla="*/ 23 w 185"/>
                <a:gd name="T31" fmla="*/ 54 h 349"/>
                <a:gd name="T32" fmla="*/ 0 w 185"/>
                <a:gd name="T33" fmla="*/ 23 h 349"/>
                <a:gd name="T34" fmla="*/ 0 w 185"/>
                <a:gd name="T35" fmla="*/ 0 h 349"/>
                <a:gd name="T36" fmla="*/ 0 w 185"/>
                <a:gd name="T37" fmla="*/ 0 h 349"/>
                <a:gd name="T38" fmla="*/ 0 w 185"/>
                <a:gd name="T39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349">
                  <a:moveTo>
                    <a:pt x="0" y="0"/>
                  </a:moveTo>
                  <a:lnTo>
                    <a:pt x="42" y="38"/>
                  </a:lnTo>
                  <a:lnTo>
                    <a:pt x="72" y="86"/>
                  </a:lnTo>
                  <a:lnTo>
                    <a:pt x="88" y="117"/>
                  </a:lnTo>
                  <a:lnTo>
                    <a:pt x="104" y="148"/>
                  </a:lnTo>
                  <a:lnTo>
                    <a:pt x="131" y="209"/>
                  </a:lnTo>
                  <a:lnTo>
                    <a:pt x="185" y="349"/>
                  </a:lnTo>
                  <a:lnTo>
                    <a:pt x="166" y="345"/>
                  </a:lnTo>
                  <a:lnTo>
                    <a:pt x="156" y="329"/>
                  </a:lnTo>
                  <a:lnTo>
                    <a:pt x="147" y="287"/>
                  </a:lnTo>
                  <a:lnTo>
                    <a:pt x="128" y="254"/>
                  </a:lnTo>
                  <a:lnTo>
                    <a:pt x="110" y="220"/>
                  </a:lnTo>
                  <a:lnTo>
                    <a:pt x="80" y="151"/>
                  </a:lnTo>
                  <a:lnTo>
                    <a:pt x="61" y="119"/>
                  </a:lnTo>
                  <a:lnTo>
                    <a:pt x="43" y="86"/>
                  </a:lnTo>
                  <a:lnTo>
                    <a:pt x="23" y="54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auto">
            <a:xfrm>
              <a:off x="4271" y="1053"/>
              <a:ext cx="273" cy="117"/>
            </a:xfrm>
            <a:custGeom>
              <a:avLst/>
              <a:gdLst>
                <a:gd name="T0" fmla="*/ 146 w 548"/>
                <a:gd name="T1" fmla="*/ 0 h 233"/>
                <a:gd name="T2" fmla="*/ 194 w 548"/>
                <a:gd name="T3" fmla="*/ 3 h 233"/>
                <a:gd name="T4" fmla="*/ 236 w 548"/>
                <a:gd name="T5" fmla="*/ 27 h 233"/>
                <a:gd name="T6" fmla="*/ 256 w 548"/>
                <a:gd name="T7" fmla="*/ 40 h 233"/>
                <a:gd name="T8" fmla="*/ 276 w 548"/>
                <a:gd name="T9" fmla="*/ 56 h 233"/>
                <a:gd name="T10" fmla="*/ 296 w 548"/>
                <a:gd name="T11" fmla="*/ 69 h 233"/>
                <a:gd name="T12" fmla="*/ 318 w 548"/>
                <a:gd name="T13" fmla="*/ 80 h 233"/>
                <a:gd name="T14" fmla="*/ 345 w 548"/>
                <a:gd name="T15" fmla="*/ 97 h 233"/>
                <a:gd name="T16" fmla="*/ 372 w 548"/>
                <a:gd name="T17" fmla="*/ 115 h 233"/>
                <a:gd name="T18" fmla="*/ 399 w 548"/>
                <a:gd name="T19" fmla="*/ 131 h 233"/>
                <a:gd name="T20" fmla="*/ 427 w 548"/>
                <a:gd name="T21" fmla="*/ 148 h 233"/>
                <a:gd name="T22" fmla="*/ 454 w 548"/>
                <a:gd name="T23" fmla="*/ 165 h 233"/>
                <a:gd name="T24" fmla="*/ 481 w 548"/>
                <a:gd name="T25" fmla="*/ 184 h 233"/>
                <a:gd name="T26" fmla="*/ 508 w 548"/>
                <a:gd name="T27" fmla="*/ 201 h 233"/>
                <a:gd name="T28" fmla="*/ 537 w 548"/>
                <a:gd name="T29" fmla="*/ 220 h 233"/>
                <a:gd name="T30" fmla="*/ 548 w 548"/>
                <a:gd name="T31" fmla="*/ 223 h 233"/>
                <a:gd name="T32" fmla="*/ 462 w 548"/>
                <a:gd name="T33" fmla="*/ 221 h 233"/>
                <a:gd name="T34" fmla="*/ 443 w 548"/>
                <a:gd name="T35" fmla="*/ 207 h 233"/>
                <a:gd name="T36" fmla="*/ 423 w 548"/>
                <a:gd name="T37" fmla="*/ 191 h 233"/>
                <a:gd name="T38" fmla="*/ 382 w 548"/>
                <a:gd name="T39" fmla="*/ 160 h 233"/>
                <a:gd name="T40" fmla="*/ 344 w 548"/>
                <a:gd name="T41" fmla="*/ 129 h 233"/>
                <a:gd name="T42" fmla="*/ 323 w 548"/>
                <a:gd name="T43" fmla="*/ 115 h 233"/>
                <a:gd name="T44" fmla="*/ 302 w 548"/>
                <a:gd name="T45" fmla="*/ 101 h 233"/>
                <a:gd name="T46" fmla="*/ 283 w 548"/>
                <a:gd name="T47" fmla="*/ 87 h 233"/>
                <a:gd name="T48" fmla="*/ 265 w 548"/>
                <a:gd name="T49" fmla="*/ 74 h 233"/>
                <a:gd name="T50" fmla="*/ 245 w 548"/>
                <a:gd name="T51" fmla="*/ 60 h 233"/>
                <a:gd name="T52" fmla="*/ 225 w 548"/>
                <a:gd name="T53" fmla="*/ 48 h 233"/>
                <a:gd name="T54" fmla="*/ 185 w 548"/>
                <a:gd name="T55" fmla="*/ 32 h 233"/>
                <a:gd name="T56" fmla="*/ 138 w 548"/>
                <a:gd name="T57" fmla="*/ 30 h 233"/>
                <a:gd name="T58" fmla="*/ 51 w 548"/>
                <a:gd name="T59" fmla="*/ 42 h 233"/>
                <a:gd name="T60" fmla="*/ 49 w 548"/>
                <a:gd name="T61" fmla="*/ 53 h 233"/>
                <a:gd name="T62" fmla="*/ 57 w 548"/>
                <a:gd name="T63" fmla="*/ 61 h 233"/>
                <a:gd name="T64" fmla="*/ 80 w 548"/>
                <a:gd name="T65" fmla="*/ 76 h 233"/>
                <a:gd name="T66" fmla="*/ 105 w 548"/>
                <a:gd name="T67" fmla="*/ 106 h 233"/>
                <a:gd name="T68" fmla="*/ 131 w 548"/>
                <a:gd name="T69" fmla="*/ 137 h 233"/>
                <a:gd name="T70" fmla="*/ 156 w 548"/>
                <a:gd name="T71" fmla="*/ 168 h 233"/>
                <a:gd name="T72" fmla="*/ 173 w 548"/>
                <a:gd name="T73" fmla="*/ 201 h 233"/>
                <a:gd name="T74" fmla="*/ 165 w 548"/>
                <a:gd name="T75" fmla="*/ 226 h 233"/>
                <a:gd name="T76" fmla="*/ 156 w 548"/>
                <a:gd name="T77" fmla="*/ 233 h 233"/>
                <a:gd name="T78" fmla="*/ 141 w 548"/>
                <a:gd name="T79" fmla="*/ 232 h 233"/>
                <a:gd name="T80" fmla="*/ 115 w 548"/>
                <a:gd name="T81" fmla="*/ 232 h 233"/>
                <a:gd name="T82" fmla="*/ 129 w 548"/>
                <a:gd name="T83" fmla="*/ 210 h 233"/>
                <a:gd name="T84" fmla="*/ 123 w 548"/>
                <a:gd name="T85" fmla="*/ 186 h 233"/>
                <a:gd name="T86" fmla="*/ 109 w 548"/>
                <a:gd name="T87" fmla="*/ 168 h 233"/>
                <a:gd name="T88" fmla="*/ 96 w 548"/>
                <a:gd name="T89" fmla="*/ 149 h 233"/>
                <a:gd name="T90" fmla="*/ 66 w 548"/>
                <a:gd name="T91" fmla="*/ 115 h 233"/>
                <a:gd name="T92" fmla="*/ 34 w 548"/>
                <a:gd name="T93" fmla="*/ 80 h 233"/>
                <a:gd name="T94" fmla="*/ 0 w 548"/>
                <a:gd name="T95" fmla="*/ 48 h 233"/>
                <a:gd name="T96" fmla="*/ 4 w 548"/>
                <a:gd name="T97" fmla="*/ 30 h 233"/>
                <a:gd name="T98" fmla="*/ 20 w 548"/>
                <a:gd name="T99" fmla="*/ 21 h 233"/>
                <a:gd name="T100" fmla="*/ 61 w 548"/>
                <a:gd name="T101" fmla="*/ 11 h 233"/>
                <a:gd name="T102" fmla="*/ 146 w 548"/>
                <a:gd name="T103" fmla="*/ 0 h 233"/>
                <a:gd name="T104" fmla="*/ 146 w 548"/>
                <a:gd name="T105" fmla="*/ 0 h 233"/>
                <a:gd name="T106" fmla="*/ 146 w 548"/>
                <a:gd name="T10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8" h="233">
                  <a:moveTo>
                    <a:pt x="146" y="0"/>
                  </a:moveTo>
                  <a:lnTo>
                    <a:pt x="194" y="3"/>
                  </a:lnTo>
                  <a:lnTo>
                    <a:pt x="236" y="27"/>
                  </a:lnTo>
                  <a:lnTo>
                    <a:pt x="256" y="40"/>
                  </a:lnTo>
                  <a:lnTo>
                    <a:pt x="276" y="56"/>
                  </a:lnTo>
                  <a:lnTo>
                    <a:pt x="296" y="69"/>
                  </a:lnTo>
                  <a:lnTo>
                    <a:pt x="318" y="80"/>
                  </a:lnTo>
                  <a:lnTo>
                    <a:pt x="345" y="97"/>
                  </a:lnTo>
                  <a:lnTo>
                    <a:pt x="372" y="115"/>
                  </a:lnTo>
                  <a:lnTo>
                    <a:pt x="399" y="131"/>
                  </a:lnTo>
                  <a:lnTo>
                    <a:pt x="427" y="148"/>
                  </a:lnTo>
                  <a:lnTo>
                    <a:pt x="454" y="165"/>
                  </a:lnTo>
                  <a:lnTo>
                    <a:pt x="481" y="184"/>
                  </a:lnTo>
                  <a:lnTo>
                    <a:pt x="508" y="201"/>
                  </a:lnTo>
                  <a:lnTo>
                    <a:pt x="537" y="220"/>
                  </a:lnTo>
                  <a:lnTo>
                    <a:pt x="548" y="223"/>
                  </a:lnTo>
                  <a:lnTo>
                    <a:pt x="462" y="221"/>
                  </a:lnTo>
                  <a:lnTo>
                    <a:pt x="443" y="207"/>
                  </a:lnTo>
                  <a:lnTo>
                    <a:pt x="423" y="191"/>
                  </a:lnTo>
                  <a:lnTo>
                    <a:pt x="382" y="160"/>
                  </a:lnTo>
                  <a:lnTo>
                    <a:pt x="344" y="129"/>
                  </a:lnTo>
                  <a:lnTo>
                    <a:pt x="323" y="115"/>
                  </a:lnTo>
                  <a:lnTo>
                    <a:pt x="302" y="101"/>
                  </a:lnTo>
                  <a:lnTo>
                    <a:pt x="283" y="87"/>
                  </a:lnTo>
                  <a:lnTo>
                    <a:pt x="265" y="74"/>
                  </a:lnTo>
                  <a:lnTo>
                    <a:pt x="245" y="60"/>
                  </a:lnTo>
                  <a:lnTo>
                    <a:pt x="225" y="48"/>
                  </a:lnTo>
                  <a:lnTo>
                    <a:pt x="185" y="32"/>
                  </a:lnTo>
                  <a:lnTo>
                    <a:pt x="138" y="30"/>
                  </a:lnTo>
                  <a:lnTo>
                    <a:pt x="51" y="42"/>
                  </a:lnTo>
                  <a:lnTo>
                    <a:pt x="49" y="53"/>
                  </a:lnTo>
                  <a:lnTo>
                    <a:pt x="57" y="61"/>
                  </a:lnTo>
                  <a:lnTo>
                    <a:pt x="80" y="76"/>
                  </a:lnTo>
                  <a:lnTo>
                    <a:pt x="105" y="106"/>
                  </a:lnTo>
                  <a:lnTo>
                    <a:pt x="131" y="137"/>
                  </a:lnTo>
                  <a:lnTo>
                    <a:pt x="156" y="168"/>
                  </a:lnTo>
                  <a:lnTo>
                    <a:pt x="173" y="201"/>
                  </a:lnTo>
                  <a:lnTo>
                    <a:pt x="165" y="226"/>
                  </a:lnTo>
                  <a:lnTo>
                    <a:pt x="156" y="233"/>
                  </a:lnTo>
                  <a:lnTo>
                    <a:pt x="141" y="232"/>
                  </a:lnTo>
                  <a:lnTo>
                    <a:pt x="115" y="232"/>
                  </a:lnTo>
                  <a:lnTo>
                    <a:pt x="129" y="210"/>
                  </a:lnTo>
                  <a:lnTo>
                    <a:pt x="123" y="186"/>
                  </a:lnTo>
                  <a:lnTo>
                    <a:pt x="109" y="168"/>
                  </a:lnTo>
                  <a:lnTo>
                    <a:pt x="96" y="149"/>
                  </a:lnTo>
                  <a:lnTo>
                    <a:pt x="66" y="115"/>
                  </a:lnTo>
                  <a:lnTo>
                    <a:pt x="34" y="80"/>
                  </a:lnTo>
                  <a:lnTo>
                    <a:pt x="0" y="48"/>
                  </a:lnTo>
                  <a:lnTo>
                    <a:pt x="4" y="30"/>
                  </a:lnTo>
                  <a:lnTo>
                    <a:pt x="20" y="21"/>
                  </a:lnTo>
                  <a:lnTo>
                    <a:pt x="61" y="1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auto">
            <a:xfrm>
              <a:off x="3733" y="1165"/>
              <a:ext cx="60" cy="12"/>
            </a:xfrm>
            <a:custGeom>
              <a:avLst/>
              <a:gdLst>
                <a:gd name="T0" fmla="*/ 0 w 119"/>
                <a:gd name="T1" fmla="*/ 0 h 24"/>
                <a:gd name="T2" fmla="*/ 61 w 119"/>
                <a:gd name="T3" fmla="*/ 3 h 24"/>
                <a:gd name="T4" fmla="*/ 95 w 119"/>
                <a:gd name="T5" fmla="*/ 1 h 24"/>
                <a:gd name="T6" fmla="*/ 119 w 119"/>
                <a:gd name="T7" fmla="*/ 13 h 24"/>
                <a:gd name="T8" fmla="*/ 93 w 119"/>
                <a:gd name="T9" fmla="*/ 24 h 24"/>
                <a:gd name="T10" fmla="*/ 64 w 119"/>
                <a:gd name="T11" fmla="*/ 24 h 24"/>
                <a:gd name="T12" fmla="*/ 6 w 119"/>
                <a:gd name="T13" fmla="*/ 14 h 24"/>
                <a:gd name="T14" fmla="*/ 0 w 119"/>
                <a:gd name="T15" fmla="*/ 0 h 24"/>
                <a:gd name="T16" fmla="*/ 0 w 119"/>
                <a:gd name="T17" fmla="*/ 0 h 24"/>
                <a:gd name="T18" fmla="*/ 0 w 11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24">
                  <a:moveTo>
                    <a:pt x="0" y="0"/>
                  </a:moveTo>
                  <a:lnTo>
                    <a:pt x="61" y="3"/>
                  </a:lnTo>
                  <a:lnTo>
                    <a:pt x="95" y="1"/>
                  </a:lnTo>
                  <a:lnTo>
                    <a:pt x="119" y="13"/>
                  </a:lnTo>
                  <a:lnTo>
                    <a:pt x="93" y="24"/>
                  </a:lnTo>
                  <a:lnTo>
                    <a:pt x="64" y="24"/>
                  </a:lnTo>
                  <a:lnTo>
                    <a:pt x="6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auto">
            <a:xfrm>
              <a:off x="3895" y="1174"/>
              <a:ext cx="208" cy="18"/>
            </a:xfrm>
            <a:custGeom>
              <a:avLst/>
              <a:gdLst>
                <a:gd name="T0" fmla="*/ 0 w 415"/>
                <a:gd name="T1" fmla="*/ 0 h 36"/>
                <a:gd name="T2" fmla="*/ 103 w 415"/>
                <a:gd name="T3" fmla="*/ 5 h 36"/>
                <a:gd name="T4" fmla="*/ 266 w 415"/>
                <a:gd name="T5" fmla="*/ 12 h 36"/>
                <a:gd name="T6" fmla="*/ 415 w 415"/>
                <a:gd name="T7" fmla="*/ 21 h 36"/>
                <a:gd name="T8" fmla="*/ 404 w 415"/>
                <a:gd name="T9" fmla="*/ 32 h 36"/>
                <a:gd name="T10" fmla="*/ 387 w 415"/>
                <a:gd name="T11" fmla="*/ 36 h 36"/>
                <a:gd name="T12" fmla="*/ 349 w 415"/>
                <a:gd name="T13" fmla="*/ 34 h 36"/>
                <a:gd name="T14" fmla="*/ 13 w 415"/>
                <a:gd name="T15" fmla="*/ 18 h 36"/>
                <a:gd name="T16" fmla="*/ 0 w 415"/>
                <a:gd name="T17" fmla="*/ 0 h 36"/>
                <a:gd name="T18" fmla="*/ 0 w 415"/>
                <a:gd name="T19" fmla="*/ 0 h 36"/>
                <a:gd name="T20" fmla="*/ 0 w 415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5" h="36">
                  <a:moveTo>
                    <a:pt x="0" y="0"/>
                  </a:moveTo>
                  <a:lnTo>
                    <a:pt x="103" y="5"/>
                  </a:lnTo>
                  <a:lnTo>
                    <a:pt x="266" y="12"/>
                  </a:lnTo>
                  <a:lnTo>
                    <a:pt x="415" y="21"/>
                  </a:lnTo>
                  <a:lnTo>
                    <a:pt x="404" y="32"/>
                  </a:lnTo>
                  <a:lnTo>
                    <a:pt x="387" y="36"/>
                  </a:lnTo>
                  <a:lnTo>
                    <a:pt x="349" y="34"/>
                  </a:lnTo>
                  <a:lnTo>
                    <a:pt x="13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auto">
            <a:xfrm>
              <a:off x="4139" y="1185"/>
              <a:ext cx="16" cy="12"/>
            </a:xfrm>
            <a:custGeom>
              <a:avLst/>
              <a:gdLst>
                <a:gd name="T0" fmla="*/ 16 w 32"/>
                <a:gd name="T1" fmla="*/ 0 h 24"/>
                <a:gd name="T2" fmla="*/ 32 w 32"/>
                <a:gd name="T3" fmla="*/ 8 h 24"/>
                <a:gd name="T4" fmla="*/ 29 w 32"/>
                <a:gd name="T5" fmla="*/ 17 h 24"/>
                <a:gd name="T6" fmla="*/ 20 w 32"/>
                <a:gd name="T7" fmla="*/ 24 h 24"/>
                <a:gd name="T8" fmla="*/ 8 w 32"/>
                <a:gd name="T9" fmla="*/ 24 h 24"/>
                <a:gd name="T10" fmla="*/ 0 w 32"/>
                <a:gd name="T11" fmla="*/ 15 h 24"/>
                <a:gd name="T12" fmla="*/ 0 w 32"/>
                <a:gd name="T13" fmla="*/ 5 h 24"/>
                <a:gd name="T14" fmla="*/ 14 w 32"/>
                <a:gd name="T15" fmla="*/ 1 h 24"/>
                <a:gd name="T16" fmla="*/ 16 w 32"/>
                <a:gd name="T17" fmla="*/ 0 h 24"/>
                <a:gd name="T18" fmla="*/ 16 w 32"/>
                <a:gd name="T19" fmla="*/ 0 h 24"/>
                <a:gd name="T20" fmla="*/ 16 w 3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lnTo>
                    <a:pt x="32" y="8"/>
                  </a:lnTo>
                  <a:lnTo>
                    <a:pt x="29" y="17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auto">
            <a:xfrm>
              <a:off x="3719" y="1198"/>
              <a:ext cx="47" cy="11"/>
            </a:xfrm>
            <a:custGeom>
              <a:avLst/>
              <a:gdLst>
                <a:gd name="T0" fmla="*/ 41 w 93"/>
                <a:gd name="T1" fmla="*/ 0 h 22"/>
                <a:gd name="T2" fmla="*/ 91 w 93"/>
                <a:gd name="T3" fmla="*/ 3 h 22"/>
                <a:gd name="T4" fmla="*/ 93 w 93"/>
                <a:gd name="T5" fmla="*/ 8 h 22"/>
                <a:gd name="T6" fmla="*/ 52 w 93"/>
                <a:gd name="T7" fmla="*/ 18 h 22"/>
                <a:gd name="T8" fmla="*/ 10 w 93"/>
                <a:gd name="T9" fmla="*/ 22 h 22"/>
                <a:gd name="T10" fmla="*/ 0 w 93"/>
                <a:gd name="T11" fmla="*/ 12 h 22"/>
                <a:gd name="T12" fmla="*/ 7 w 93"/>
                <a:gd name="T13" fmla="*/ 5 h 22"/>
                <a:gd name="T14" fmla="*/ 34 w 93"/>
                <a:gd name="T15" fmla="*/ 2 h 22"/>
                <a:gd name="T16" fmla="*/ 41 w 93"/>
                <a:gd name="T17" fmla="*/ 0 h 22"/>
                <a:gd name="T18" fmla="*/ 41 w 93"/>
                <a:gd name="T19" fmla="*/ 0 h 22"/>
                <a:gd name="T20" fmla="*/ 41 w 93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22">
                  <a:moveTo>
                    <a:pt x="41" y="0"/>
                  </a:moveTo>
                  <a:lnTo>
                    <a:pt x="91" y="3"/>
                  </a:lnTo>
                  <a:lnTo>
                    <a:pt x="93" y="8"/>
                  </a:lnTo>
                  <a:lnTo>
                    <a:pt x="52" y="18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7" y="5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4421" y="1253"/>
              <a:ext cx="31" cy="21"/>
            </a:xfrm>
            <a:custGeom>
              <a:avLst/>
              <a:gdLst>
                <a:gd name="T0" fmla="*/ 17 w 60"/>
                <a:gd name="T1" fmla="*/ 0 h 43"/>
                <a:gd name="T2" fmla="*/ 46 w 60"/>
                <a:gd name="T3" fmla="*/ 3 h 43"/>
                <a:gd name="T4" fmla="*/ 60 w 60"/>
                <a:gd name="T5" fmla="*/ 24 h 43"/>
                <a:gd name="T6" fmla="*/ 54 w 60"/>
                <a:gd name="T7" fmla="*/ 40 h 43"/>
                <a:gd name="T8" fmla="*/ 38 w 60"/>
                <a:gd name="T9" fmla="*/ 43 h 43"/>
                <a:gd name="T10" fmla="*/ 5 w 60"/>
                <a:gd name="T11" fmla="*/ 36 h 43"/>
                <a:gd name="T12" fmla="*/ 0 w 60"/>
                <a:gd name="T13" fmla="*/ 22 h 43"/>
                <a:gd name="T14" fmla="*/ 10 w 60"/>
                <a:gd name="T15" fmla="*/ 5 h 43"/>
                <a:gd name="T16" fmla="*/ 17 w 60"/>
                <a:gd name="T17" fmla="*/ 0 h 43"/>
                <a:gd name="T18" fmla="*/ 17 w 60"/>
                <a:gd name="T19" fmla="*/ 0 h 43"/>
                <a:gd name="T20" fmla="*/ 17 w 60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17" y="0"/>
                  </a:moveTo>
                  <a:lnTo>
                    <a:pt x="46" y="3"/>
                  </a:lnTo>
                  <a:lnTo>
                    <a:pt x="60" y="24"/>
                  </a:lnTo>
                  <a:lnTo>
                    <a:pt x="54" y="40"/>
                  </a:lnTo>
                  <a:lnTo>
                    <a:pt x="38" y="43"/>
                  </a:lnTo>
                  <a:lnTo>
                    <a:pt x="5" y="36"/>
                  </a:lnTo>
                  <a:lnTo>
                    <a:pt x="0" y="22"/>
                  </a:lnTo>
                  <a:lnTo>
                    <a:pt x="10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4471" y="1253"/>
              <a:ext cx="27" cy="22"/>
            </a:xfrm>
            <a:custGeom>
              <a:avLst/>
              <a:gdLst>
                <a:gd name="T0" fmla="*/ 22 w 54"/>
                <a:gd name="T1" fmla="*/ 0 h 44"/>
                <a:gd name="T2" fmla="*/ 54 w 54"/>
                <a:gd name="T3" fmla="*/ 5 h 44"/>
                <a:gd name="T4" fmla="*/ 54 w 54"/>
                <a:gd name="T5" fmla="*/ 33 h 44"/>
                <a:gd name="T6" fmla="*/ 33 w 54"/>
                <a:gd name="T7" fmla="*/ 44 h 44"/>
                <a:gd name="T8" fmla="*/ 6 w 54"/>
                <a:gd name="T9" fmla="*/ 44 h 44"/>
                <a:gd name="T10" fmla="*/ 0 w 54"/>
                <a:gd name="T11" fmla="*/ 2 h 44"/>
                <a:gd name="T12" fmla="*/ 22 w 54"/>
                <a:gd name="T13" fmla="*/ 0 h 44"/>
                <a:gd name="T14" fmla="*/ 22 w 54"/>
                <a:gd name="T15" fmla="*/ 0 h 44"/>
                <a:gd name="T16" fmla="*/ 22 w 5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22" y="0"/>
                  </a:moveTo>
                  <a:lnTo>
                    <a:pt x="54" y="5"/>
                  </a:lnTo>
                  <a:lnTo>
                    <a:pt x="54" y="33"/>
                  </a:lnTo>
                  <a:lnTo>
                    <a:pt x="33" y="44"/>
                  </a:lnTo>
                  <a:lnTo>
                    <a:pt x="6" y="44"/>
                  </a:lnTo>
                  <a:lnTo>
                    <a:pt x="0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4249" y="1254"/>
              <a:ext cx="29" cy="20"/>
            </a:xfrm>
            <a:custGeom>
              <a:avLst/>
              <a:gdLst>
                <a:gd name="T0" fmla="*/ 8 w 58"/>
                <a:gd name="T1" fmla="*/ 0 h 40"/>
                <a:gd name="T2" fmla="*/ 52 w 58"/>
                <a:gd name="T3" fmla="*/ 10 h 40"/>
                <a:gd name="T4" fmla="*/ 58 w 58"/>
                <a:gd name="T5" fmla="*/ 26 h 40"/>
                <a:gd name="T6" fmla="*/ 41 w 58"/>
                <a:gd name="T7" fmla="*/ 40 h 40"/>
                <a:gd name="T8" fmla="*/ 8 w 58"/>
                <a:gd name="T9" fmla="*/ 31 h 40"/>
                <a:gd name="T10" fmla="*/ 0 w 58"/>
                <a:gd name="T11" fmla="*/ 16 h 40"/>
                <a:gd name="T12" fmla="*/ 8 w 58"/>
                <a:gd name="T13" fmla="*/ 0 h 40"/>
                <a:gd name="T14" fmla="*/ 8 w 58"/>
                <a:gd name="T15" fmla="*/ 0 h 40"/>
                <a:gd name="T16" fmla="*/ 8 w 5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8" y="0"/>
                  </a:moveTo>
                  <a:lnTo>
                    <a:pt x="52" y="10"/>
                  </a:lnTo>
                  <a:lnTo>
                    <a:pt x="58" y="26"/>
                  </a:lnTo>
                  <a:lnTo>
                    <a:pt x="41" y="40"/>
                  </a:lnTo>
                  <a:lnTo>
                    <a:pt x="8" y="31"/>
                  </a:lnTo>
                  <a:lnTo>
                    <a:pt x="0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auto">
            <a:xfrm>
              <a:off x="4333" y="1254"/>
              <a:ext cx="25" cy="20"/>
            </a:xfrm>
            <a:custGeom>
              <a:avLst/>
              <a:gdLst>
                <a:gd name="T0" fmla="*/ 36 w 51"/>
                <a:gd name="T1" fmla="*/ 0 h 40"/>
                <a:gd name="T2" fmla="*/ 50 w 51"/>
                <a:gd name="T3" fmla="*/ 5 h 40"/>
                <a:gd name="T4" fmla="*/ 51 w 51"/>
                <a:gd name="T5" fmla="*/ 20 h 40"/>
                <a:gd name="T6" fmla="*/ 43 w 51"/>
                <a:gd name="T7" fmla="*/ 35 h 40"/>
                <a:gd name="T8" fmla="*/ 30 w 51"/>
                <a:gd name="T9" fmla="*/ 40 h 40"/>
                <a:gd name="T10" fmla="*/ 0 w 51"/>
                <a:gd name="T11" fmla="*/ 30 h 40"/>
                <a:gd name="T12" fmla="*/ 3 w 51"/>
                <a:gd name="T13" fmla="*/ 1 h 40"/>
                <a:gd name="T14" fmla="*/ 36 w 51"/>
                <a:gd name="T15" fmla="*/ 0 h 40"/>
                <a:gd name="T16" fmla="*/ 36 w 51"/>
                <a:gd name="T17" fmla="*/ 0 h 40"/>
                <a:gd name="T18" fmla="*/ 36 w 51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36" y="0"/>
                  </a:moveTo>
                  <a:lnTo>
                    <a:pt x="50" y="5"/>
                  </a:lnTo>
                  <a:lnTo>
                    <a:pt x="51" y="20"/>
                  </a:lnTo>
                  <a:lnTo>
                    <a:pt x="43" y="35"/>
                  </a:lnTo>
                  <a:lnTo>
                    <a:pt x="30" y="40"/>
                  </a:lnTo>
                  <a:lnTo>
                    <a:pt x="0" y="30"/>
                  </a:lnTo>
                  <a:lnTo>
                    <a:pt x="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auto">
            <a:xfrm>
              <a:off x="4376" y="1254"/>
              <a:ext cx="32" cy="22"/>
            </a:xfrm>
            <a:custGeom>
              <a:avLst/>
              <a:gdLst>
                <a:gd name="T0" fmla="*/ 8 w 65"/>
                <a:gd name="T1" fmla="*/ 0 h 43"/>
                <a:gd name="T2" fmla="*/ 51 w 65"/>
                <a:gd name="T3" fmla="*/ 3 h 43"/>
                <a:gd name="T4" fmla="*/ 65 w 65"/>
                <a:gd name="T5" fmla="*/ 13 h 43"/>
                <a:gd name="T6" fmla="*/ 60 w 65"/>
                <a:gd name="T7" fmla="*/ 32 h 43"/>
                <a:gd name="T8" fmla="*/ 51 w 65"/>
                <a:gd name="T9" fmla="*/ 41 h 43"/>
                <a:gd name="T10" fmla="*/ 39 w 65"/>
                <a:gd name="T11" fmla="*/ 43 h 43"/>
                <a:gd name="T12" fmla="*/ 13 w 65"/>
                <a:gd name="T13" fmla="*/ 40 h 43"/>
                <a:gd name="T14" fmla="*/ 0 w 65"/>
                <a:gd name="T15" fmla="*/ 6 h 43"/>
                <a:gd name="T16" fmla="*/ 8 w 65"/>
                <a:gd name="T17" fmla="*/ 0 h 43"/>
                <a:gd name="T18" fmla="*/ 8 w 65"/>
                <a:gd name="T19" fmla="*/ 0 h 43"/>
                <a:gd name="T20" fmla="*/ 8 w 65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43">
                  <a:moveTo>
                    <a:pt x="8" y="0"/>
                  </a:moveTo>
                  <a:lnTo>
                    <a:pt x="51" y="3"/>
                  </a:lnTo>
                  <a:lnTo>
                    <a:pt x="65" y="13"/>
                  </a:lnTo>
                  <a:lnTo>
                    <a:pt x="60" y="32"/>
                  </a:lnTo>
                  <a:lnTo>
                    <a:pt x="51" y="41"/>
                  </a:lnTo>
                  <a:lnTo>
                    <a:pt x="39" y="43"/>
                  </a:lnTo>
                  <a:lnTo>
                    <a:pt x="13" y="40"/>
                  </a:lnTo>
                  <a:lnTo>
                    <a:pt x="0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auto">
            <a:xfrm>
              <a:off x="4515" y="1254"/>
              <a:ext cx="37" cy="22"/>
            </a:xfrm>
            <a:custGeom>
              <a:avLst/>
              <a:gdLst>
                <a:gd name="T0" fmla="*/ 12 w 74"/>
                <a:gd name="T1" fmla="*/ 0 h 45"/>
                <a:gd name="T2" fmla="*/ 54 w 74"/>
                <a:gd name="T3" fmla="*/ 3 h 45"/>
                <a:gd name="T4" fmla="*/ 71 w 74"/>
                <a:gd name="T5" fmla="*/ 11 h 45"/>
                <a:gd name="T6" fmla="*/ 74 w 74"/>
                <a:gd name="T7" fmla="*/ 31 h 45"/>
                <a:gd name="T8" fmla="*/ 60 w 74"/>
                <a:gd name="T9" fmla="*/ 42 h 45"/>
                <a:gd name="T10" fmla="*/ 45 w 74"/>
                <a:gd name="T11" fmla="*/ 45 h 45"/>
                <a:gd name="T12" fmla="*/ 13 w 74"/>
                <a:gd name="T13" fmla="*/ 41 h 45"/>
                <a:gd name="T14" fmla="*/ 0 w 74"/>
                <a:gd name="T15" fmla="*/ 20 h 45"/>
                <a:gd name="T16" fmla="*/ 12 w 74"/>
                <a:gd name="T17" fmla="*/ 0 h 45"/>
                <a:gd name="T18" fmla="*/ 12 w 74"/>
                <a:gd name="T19" fmla="*/ 0 h 45"/>
                <a:gd name="T20" fmla="*/ 12 w 74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45">
                  <a:moveTo>
                    <a:pt x="12" y="0"/>
                  </a:moveTo>
                  <a:lnTo>
                    <a:pt x="54" y="3"/>
                  </a:lnTo>
                  <a:lnTo>
                    <a:pt x="71" y="11"/>
                  </a:lnTo>
                  <a:lnTo>
                    <a:pt x="74" y="31"/>
                  </a:lnTo>
                  <a:lnTo>
                    <a:pt x="60" y="42"/>
                  </a:lnTo>
                  <a:lnTo>
                    <a:pt x="45" y="45"/>
                  </a:lnTo>
                  <a:lnTo>
                    <a:pt x="13" y="41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auto">
            <a:xfrm>
              <a:off x="4289" y="1255"/>
              <a:ext cx="27" cy="18"/>
            </a:xfrm>
            <a:custGeom>
              <a:avLst/>
              <a:gdLst>
                <a:gd name="T0" fmla="*/ 4 w 53"/>
                <a:gd name="T1" fmla="*/ 0 h 36"/>
                <a:gd name="T2" fmla="*/ 39 w 53"/>
                <a:gd name="T3" fmla="*/ 2 h 36"/>
                <a:gd name="T4" fmla="*/ 53 w 53"/>
                <a:gd name="T5" fmla="*/ 26 h 36"/>
                <a:gd name="T6" fmla="*/ 21 w 53"/>
                <a:gd name="T7" fmla="*/ 36 h 36"/>
                <a:gd name="T8" fmla="*/ 0 w 53"/>
                <a:gd name="T9" fmla="*/ 16 h 36"/>
                <a:gd name="T10" fmla="*/ 4 w 53"/>
                <a:gd name="T11" fmla="*/ 0 h 36"/>
                <a:gd name="T12" fmla="*/ 4 w 53"/>
                <a:gd name="T13" fmla="*/ 0 h 36"/>
                <a:gd name="T14" fmla="*/ 4 w 5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6">
                  <a:moveTo>
                    <a:pt x="4" y="0"/>
                  </a:moveTo>
                  <a:lnTo>
                    <a:pt x="39" y="2"/>
                  </a:lnTo>
                  <a:lnTo>
                    <a:pt x="53" y="26"/>
                  </a:lnTo>
                  <a:lnTo>
                    <a:pt x="21" y="36"/>
                  </a:lnTo>
                  <a:lnTo>
                    <a:pt x="0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auto">
            <a:xfrm>
              <a:off x="4565" y="1255"/>
              <a:ext cx="37" cy="23"/>
            </a:xfrm>
            <a:custGeom>
              <a:avLst/>
              <a:gdLst>
                <a:gd name="T0" fmla="*/ 11 w 73"/>
                <a:gd name="T1" fmla="*/ 0 h 46"/>
                <a:gd name="T2" fmla="*/ 48 w 73"/>
                <a:gd name="T3" fmla="*/ 0 h 46"/>
                <a:gd name="T4" fmla="*/ 73 w 73"/>
                <a:gd name="T5" fmla="*/ 19 h 46"/>
                <a:gd name="T6" fmla="*/ 66 w 73"/>
                <a:gd name="T7" fmla="*/ 33 h 46"/>
                <a:gd name="T8" fmla="*/ 59 w 73"/>
                <a:gd name="T9" fmla="*/ 46 h 46"/>
                <a:gd name="T10" fmla="*/ 28 w 73"/>
                <a:gd name="T11" fmla="*/ 45 h 46"/>
                <a:gd name="T12" fmla="*/ 8 w 73"/>
                <a:gd name="T13" fmla="*/ 30 h 46"/>
                <a:gd name="T14" fmla="*/ 0 w 73"/>
                <a:gd name="T15" fmla="*/ 15 h 46"/>
                <a:gd name="T16" fmla="*/ 11 w 73"/>
                <a:gd name="T17" fmla="*/ 0 h 46"/>
                <a:gd name="T18" fmla="*/ 11 w 73"/>
                <a:gd name="T19" fmla="*/ 0 h 46"/>
                <a:gd name="T20" fmla="*/ 11 w 7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6">
                  <a:moveTo>
                    <a:pt x="11" y="0"/>
                  </a:moveTo>
                  <a:lnTo>
                    <a:pt x="48" y="0"/>
                  </a:lnTo>
                  <a:lnTo>
                    <a:pt x="73" y="19"/>
                  </a:lnTo>
                  <a:lnTo>
                    <a:pt x="66" y="33"/>
                  </a:lnTo>
                  <a:lnTo>
                    <a:pt x="59" y="46"/>
                  </a:lnTo>
                  <a:lnTo>
                    <a:pt x="28" y="45"/>
                  </a:lnTo>
                  <a:lnTo>
                    <a:pt x="8" y="30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auto">
            <a:xfrm>
              <a:off x="4705" y="1255"/>
              <a:ext cx="31" cy="23"/>
            </a:xfrm>
            <a:custGeom>
              <a:avLst/>
              <a:gdLst>
                <a:gd name="T0" fmla="*/ 29 w 62"/>
                <a:gd name="T1" fmla="*/ 0 h 47"/>
                <a:gd name="T2" fmla="*/ 50 w 62"/>
                <a:gd name="T3" fmla="*/ 4 h 47"/>
                <a:gd name="T4" fmla="*/ 62 w 62"/>
                <a:gd name="T5" fmla="*/ 21 h 47"/>
                <a:gd name="T6" fmla="*/ 58 w 62"/>
                <a:gd name="T7" fmla="*/ 40 h 47"/>
                <a:gd name="T8" fmla="*/ 38 w 62"/>
                <a:gd name="T9" fmla="*/ 47 h 47"/>
                <a:gd name="T10" fmla="*/ 7 w 62"/>
                <a:gd name="T11" fmla="*/ 37 h 47"/>
                <a:gd name="T12" fmla="*/ 0 w 62"/>
                <a:gd name="T13" fmla="*/ 24 h 47"/>
                <a:gd name="T14" fmla="*/ 8 w 62"/>
                <a:gd name="T15" fmla="*/ 12 h 47"/>
                <a:gd name="T16" fmla="*/ 17 w 62"/>
                <a:gd name="T17" fmla="*/ 3 h 47"/>
                <a:gd name="T18" fmla="*/ 29 w 62"/>
                <a:gd name="T19" fmla="*/ 0 h 47"/>
                <a:gd name="T20" fmla="*/ 29 w 62"/>
                <a:gd name="T21" fmla="*/ 0 h 47"/>
                <a:gd name="T22" fmla="*/ 29 w 62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47">
                  <a:moveTo>
                    <a:pt x="29" y="0"/>
                  </a:moveTo>
                  <a:lnTo>
                    <a:pt x="50" y="4"/>
                  </a:lnTo>
                  <a:lnTo>
                    <a:pt x="62" y="21"/>
                  </a:lnTo>
                  <a:lnTo>
                    <a:pt x="58" y="40"/>
                  </a:lnTo>
                  <a:lnTo>
                    <a:pt x="38" y="47"/>
                  </a:lnTo>
                  <a:lnTo>
                    <a:pt x="7" y="37"/>
                  </a:lnTo>
                  <a:lnTo>
                    <a:pt x="0" y="24"/>
                  </a:lnTo>
                  <a:lnTo>
                    <a:pt x="8" y="12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auto">
            <a:xfrm>
              <a:off x="4849" y="1255"/>
              <a:ext cx="38" cy="23"/>
            </a:xfrm>
            <a:custGeom>
              <a:avLst/>
              <a:gdLst>
                <a:gd name="T0" fmla="*/ 10 w 76"/>
                <a:gd name="T1" fmla="*/ 0 h 46"/>
                <a:gd name="T2" fmla="*/ 53 w 76"/>
                <a:gd name="T3" fmla="*/ 0 h 46"/>
                <a:gd name="T4" fmla="*/ 70 w 76"/>
                <a:gd name="T5" fmla="*/ 8 h 46"/>
                <a:gd name="T6" fmla="*/ 76 w 76"/>
                <a:gd name="T7" fmla="*/ 28 h 46"/>
                <a:gd name="T8" fmla="*/ 73 w 76"/>
                <a:gd name="T9" fmla="*/ 41 h 46"/>
                <a:gd name="T10" fmla="*/ 64 w 76"/>
                <a:gd name="T11" fmla="*/ 45 h 46"/>
                <a:gd name="T12" fmla="*/ 37 w 76"/>
                <a:gd name="T13" fmla="*/ 44 h 46"/>
                <a:gd name="T14" fmla="*/ 18 w 76"/>
                <a:gd name="T15" fmla="*/ 46 h 46"/>
                <a:gd name="T16" fmla="*/ 7 w 76"/>
                <a:gd name="T17" fmla="*/ 35 h 46"/>
                <a:gd name="T18" fmla="*/ 0 w 76"/>
                <a:gd name="T19" fmla="*/ 18 h 46"/>
                <a:gd name="T20" fmla="*/ 10 w 76"/>
                <a:gd name="T21" fmla="*/ 0 h 46"/>
                <a:gd name="T22" fmla="*/ 10 w 76"/>
                <a:gd name="T23" fmla="*/ 0 h 46"/>
                <a:gd name="T24" fmla="*/ 10 w 76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46">
                  <a:moveTo>
                    <a:pt x="10" y="0"/>
                  </a:moveTo>
                  <a:lnTo>
                    <a:pt x="53" y="0"/>
                  </a:lnTo>
                  <a:lnTo>
                    <a:pt x="70" y="8"/>
                  </a:lnTo>
                  <a:lnTo>
                    <a:pt x="76" y="28"/>
                  </a:lnTo>
                  <a:lnTo>
                    <a:pt x="73" y="41"/>
                  </a:lnTo>
                  <a:lnTo>
                    <a:pt x="64" y="45"/>
                  </a:lnTo>
                  <a:lnTo>
                    <a:pt x="37" y="44"/>
                  </a:lnTo>
                  <a:lnTo>
                    <a:pt x="18" y="46"/>
                  </a:lnTo>
                  <a:lnTo>
                    <a:pt x="7" y="35"/>
                  </a:lnTo>
                  <a:lnTo>
                    <a:pt x="0" y="1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Freeform 28"/>
            <p:cNvSpPr>
              <a:spLocks/>
            </p:cNvSpPr>
            <p:nvPr/>
          </p:nvSpPr>
          <p:spPr bwMode="auto">
            <a:xfrm>
              <a:off x="4620" y="1256"/>
              <a:ext cx="26" cy="23"/>
            </a:xfrm>
            <a:custGeom>
              <a:avLst/>
              <a:gdLst>
                <a:gd name="T0" fmla="*/ 3 w 53"/>
                <a:gd name="T1" fmla="*/ 0 h 46"/>
                <a:gd name="T2" fmla="*/ 44 w 53"/>
                <a:gd name="T3" fmla="*/ 6 h 46"/>
                <a:gd name="T4" fmla="*/ 53 w 53"/>
                <a:gd name="T5" fmla="*/ 20 h 46"/>
                <a:gd name="T6" fmla="*/ 44 w 53"/>
                <a:gd name="T7" fmla="*/ 39 h 46"/>
                <a:gd name="T8" fmla="*/ 26 w 53"/>
                <a:gd name="T9" fmla="*/ 46 h 46"/>
                <a:gd name="T10" fmla="*/ 4 w 53"/>
                <a:gd name="T11" fmla="*/ 44 h 46"/>
                <a:gd name="T12" fmla="*/ 0 w 53"/>
                <a:gd name="T13" fmla="*/ 2 h 46"/>
                <a:gd name="T14" fmla="*/ 3 w 53"/>
                <a:gd name="T15" fmla="*/ 0 h 46"/>
                <a:gd name="T16" fmla="*/ 3 w 53"/>
                <a:gd name="T17" fmla="*/ 0 h 46"/>
                <a:gd name="T18" fmla="*/ 3 w 53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3" y="0"/>
                  </a:moveTo>
                  <a:lnTo>
                    <a:pt x="44" y="6"/>
                  </a:lnTo>
                  <a:lnTo>
                    <a:pt x="53" y="20"/>
                  </a:lnTo>
                  <a:lnTo>
                    <a:pt x="44" y="39"/>
                  </a:lnTo>
                  <a:lnTo>
                    <a:pt x="26" y="46"/>
                  </a:lnTo>
                  <a:lnTo>
                    <a:pt x="4" y="44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Freeform 29"/>
            <p:cNvSpPr>
              <a:spLocks/>
            </p:cNvSpPr>
            <p:nvPr/>
          </p:nvSpPr>
          <p:spPr bwMode="auto">
            <a:xfrm>
              <a:off x="4658" y="1256"/>
              <a:ext cx="34" cy="22"/>
            </a:xfrm>
            <a:custGeom>
              <a:avLst/>
              <a:gdLst>
                <a:gd name="T0" fmla="*/ 25 w 68"/>
                <a:gd name="T1" fmla="*/ 0 h 44"/>
                <a:gd name="T2" fmla="*/ 56 w 68"/>
                <a:gd name="T3" fmla="*/ 2 h 44"/>
                <a:gd name="T4" fmla="*/ 68 w 68"/>
                <a:gd name="T5" fmla="*/ 25 h 44"/>
                <a:gd name="T6" fmla="*/ 60 w 68"/>
                <a:gd name="T7" fmla="*/ 43 h 44"/>
                <a:gd name="T8" fmla="*/ 41 w 68"/>
                <a:gd name="T9" fmla="*/ 44 h 44"/>
                <a:gd name="T10" fmla="*/ 9 w 68"/>
                <a:gd name="T11" fmla="*/ 38 h 44"/>
                <a:gd name="T12" fmla="*/ 0 w 68"/>
                <a:gd name="T13" fmla="*/ 26 h 44"/>
                <a:gd name="T14" fmla="*/ 7 w 68"/>
                <a:gd name="T15" fmla="*/ 11 h 44"/>
                <a:gd name="T16" fmla="*/ 25 w 68"/>
                <a:gd name="T17" fmla="*/ 0 h 44"/>
                <a:gd name="T18" fmla="*/ 25 w 68"/>
                <a:gd name="T19" fmla="*/ 0 h 44"/>
                <a:gd name="T20" fmla="*/ 25 w 68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4">
                  <a:moveTo>
                    <a:pt x="25" y="0"/>
                  </a:moveTo>
                  <a:lnTo>
                    <a:pt x="56" y="2"/>
                  </a:lnTo>
                  <a:lnTo>
                    <a:pt x="68" y="25"/>
                  </a:lnTo>
                  <a:lnTo>
                    <a:pt x="60" y="43"/>
                  </a:lnTo>
                  <a:lnTo>
                    <a:pt x="41" y="44"/>
                  </a:lnTo>
                  <a:lnTo>
                    <a:pt x="9" y="38"/>
                  </a:lnTo>
                  <a:lnTo>
                    <a:pt x="0" y="26"/>
                  </a:lnTo>
                  <a:lnTo>
                    <a:pt x="7" y="1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4802" y="1256"/>
              <a:ext cx="31" cy="22"/>
            </a:xfrm>
            <a:custGeom>
              <a:avLst/>
              <a:gdLst>
                <a:gd name="T0" fmla="*/ 43 w 63"/>
                <a:gd name="T1" fmla="*/ 0 h 44"/>
                <a:gd name="T2" fmla="*/ 60 w 63"/>
                <a:gd name="T3" fmla="*/ 7 h 44"/>
                <a:gd name="T4" fmla="*/ 63 w 63"/>
                <a:gd name="T5" fmla="*/ 26 h 44"/>
                <a:gd name="T6" fmla="*/ 50 w 63"/>
                <a:gd name="T7" fmla="*/ 43 h 44"/>
                <a:gd name="T8" fmla="*/ 29 w 63"/>
                <a:gd name="T9" fmla="*/ 44 h 44"/>
                <a:gd name="T10" fmla="*/ 3 w 63"/>
                <a:gd name="T11" fmla="*/ 38 h 44"/>
                <a:gd name="T12" fmla="*/ 0 w 63"/>
                <a:gd name="T13" fmla="*/ 11 h 44"/>
                <a:gd name="T14" fmla="*/ 20 w 63"/>
                <a:gd name="T15" fmla="*/ 2 h 44"/>
                <a:gd name="T16" fmla="*/ 43 w 63"/>
                <a:gd name="T17" fmla="*/ 0 h 44"/>
                <a:gd name="T18" fmla="*/ 43 w 63"/>
                <a:gd name="T19" fmla="*/ 0 h 44"/>
                <a:gd name="T20" fmla="*/ 43 w 63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44">
                  <a:moveTo>
                    <a:pt x="43" y="0"/>
                  </a:moveTo>
                  <a:lnTo>
                    <a:pt x="60" y="7"/>
                  </a:lnTo>
                  <a:lnTo>
                    <a:pt x="63" y="26"/>
                  </a:lnTo>
                  <a:lnTo>
                    <a:pt x="50" y="43"/>
                  </a:lnTo>
                  <a:lnTo>
                    <a:pt x="29" y="44"/>
                  </a:lnTo>
                  <a:lnTo>
                    <a:pt x="3" y="38"/>
                  </a:lnTo>
                  <a:lnTo>
                    <a:pt x="0" y="11"/>
                  </a:lnTo>
                  <a:lnTo>
                    <a:pt x="20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4905" y="1255"/>
              <a:ext cx="33" cy="23"/>
            </a:xfrm>
            <a:custGeom>
              <a:avLst/>
              <a:gdLst>
                <a:gd name="T0" fmla="*/ 5 w 66"/>
                <a:gd name="T1" fmla="*/ 1 h 44"/>
                <a:gd name="T2" fmla="*/ 43 w 66"/>
                <a:gd name="T3" fmla="*/ 0 h 44"/>
                <a:gd name="T4" fmla="*/ 66 w 66"/>
                <a:gd name="T5" fmla="*/ 19 h 44"/>
                <a:gd name="T6" fmla="*/ 63 w 66"/>
                <a:gd name="T7" fmla="*/ 37 h 44"/>
                <a:gd name="T8" fmla="*/ 48 w 66"/>
                <a:gd name="T9" fmla="*/ 44 h 44"/>
                <a:gd name="T10" fmla="*/ 10 w 66"/>
                <a:gd name="T11" fmla="*/ 43 h 44"/>
                <a:gd name="T12" fmla="*/ 0 w 66"/>
                <a:gd name="T13" fmla="*/ 8 h 44"/>
                <a:gd name="T14" fmla="*/ 5 w 66"/>
                <a:gd name="T15" fmla="*/ 1 h 44"/>
                <a:gd name="T16" fmla="*/ 5 w 66"/>
                <a:gd name="T17" fmla="*/ 1 h 44"/>
                <a:gd name="T18" fmla="*/ 5 w 6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44">
                  <a:moveTo>
                    <a:pt x="5" y="1"/>
                  </a:moveTo>
                  <a:lnTo>
                    <a:pt x="43" y="0"/>
                  </a:lnTo>
                  <a:lnTo>
                    <a:pt x="66" y="19"/>
                  </a:lnTo>
                  <a:lnTo>
                    <a:pt x="63" y="37"/>
                  </a:lnTo>
                  <a:lnTo>
                    <a:pt x="48" y="44"/>
                  </a:lnTo>
                  <a:lnTo>
                    <a:pt x="10" y="43"/>
                  </a:lnTo>
                  <a:lnTo>
                    <a:pt x="0" y="8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4954" y="1257"/>
              <a:ext cx="31" cy="22"/>
            </a:xfrm>
            <a:custGeom>
              <a:avLst/>
              <a:gdLst>
                <a:gd name="T0" fmla="*/ 12 w 60"/>
                <a:gd name="T1" fmla="*/ 0 h 45"/>
                <a:gd name="T2" fmla="*/ 47 w 60"/>
                <a:gd name="T3" fmla="*/ 0 h 45"/>
                <a:gd name="T4" fmla="*/ 59 w 60"/>
                <a:gd name="T5" fmla="*/ 7 h 45"/>
                <a:gd name="T6" fmla="*/ 60 w 60"/>
                <a:gd name="T7" fmla="*/ 23 h 45"/>
                <a:gd name="T8" fmla="*/ 52 w 60"/>
                <a:gd name="T9" fmla="*/ 40 h 45"/>
                <a:gd name="T10" fmla="*/ 33 w 60"/>
                <a:gd name="T11" fmla="*/ 45 h 45"/>
                <a:gd name="T12" fmla="*/ 2 w 60"/>
                <a:gd name="T13" fmla="*/ 37 h 45"/>
                <a:gd name="T14" fmla="*/ 0 w 60"/>
                <a:gd name="T15" fmla="*/ 11 h 45"/>
                <a:gd name="T16" fmla="*/ 12 w 60"/>
                <a:gd name="T17" fmla="*/ 0 h 45"/>
                <a:gd name="T18" fmla="*/ 12 w 60"/>
                <a:gd name="T19" fmla="*/ 0 h 45"/>
                <a:gd name="T20" fmla="*/ 12 w 60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5">
                  <a:moveTo>
                    <a:pt x="12" y="0"/>
                  </a:moveTo>
                  <a:lnTo>
                    <a:pt x="47" y="0"/>
                  </a:lnTo>
                  <a:lnTo>
                    <a:pt x="59" y="7"/>
                  </a:lnTo>
                  <a:lnTo>
                    <a:pt x="60" y="23"/>
                  </a:lnTo>
                  <a:lnTo>
                    <a:pt x="52" y="40"/>
                  </a:lnTo>
                  <a:lnTo>
                    <a:pt x="33" y="45"/>
                  </a:lnTo>
                  <a:lnTo>
                    <a:pt x="2" y="37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5002" y="1258"/>
              <a:ext cx="28" cy="23"/>
            </a:xfrm>
            <a:custGeom>
              <a:avLst/>
              <a:gdLst>
                <a:gd name="T0" fmla="*/ 5 w 56"/>
                <a:gd name="T1" fmla="*/ 0 h 45"/>
                <a:gd name="T2" fmla="*/ 53 w 56"/>
                <a:gd name="T3" fmla="*/ 2 h 45"/>
                <a:gd name="T4" fmla="*/ 56 w 56"/>
                <a:gd name="T5" fmla="*/ 37 h 45"/>
                <a:gd name="T6" fmla="*/ 48 w 56"/>
                <a:gd name="T7" fmla="*/ 44 h 45"/>
                <a:gd name="T8" fmla="*/ 36 w 56"/>
                <a:gd name="T9" fmla="*/ 45 h 45"/>
                <a:gd name="T10" fmla="*/ 11 w 56"/>
                <a:gd name="T11" fmla="*/ 42 h 45"/>
                <a:gd name="T12" fmla="*/ 0 w 56"/>
                <a:gd name="T13" fmla="*/ 22 h 45"/>
                <a:gd name="T14" fmla="*/ 5 w 56"/>
                <a:gd name="T15" fmla="*/ 0 h 45"/>
                <a:gd name="T16" fmla="*/ 5 w 56"/>
                <a:gd name="T17" fmla="*/ 0 h 45"/>
                <a:gd name="T18" fmla="*/ 5 w 56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5">
                  <a:moveTo>
                    <a:pt x="5" y="0"/>
                  </a:moveTo>
                  <a:lnTo>
                    <a:pt x="53" y="2"/>
                  </a:lnTo>
                  <a:lnTo>
                    <a:pt x="56" y="37"/>
                  </a:lnTo>
                  <a:lnTo>
                    <a:pt x="48" y="44"/>
                  </a:lnTo>
                  <a:lnTo>
                    <a:pt x="36" y="45"/>
                  </a:lnTo>
                  <a:lnTo>
                    <a:pt x="11" y="42"/>
                  </a:lnTo>
                  <a:lnTo>
                    <a:pt x="0" y="2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Freeform 34"/>
            <p:cNvSpPr>
              <a:spLocks/>
            </p:cNvSpPr>
            <p:nvPr/>
          </p:nvSpPr>
          <p:spPr bwMode="auto">
            <a:xfrm>
              <a:off x="5050" y="1258"/>
              <a:ext cx="32" cy="22"/>
            </a:xfrm>
            <a:custGeom>
              <a:avLst/>
              <a:gdLst>
                <a:gd name="T0" fmla="*/ 8 w 66"/>
                <a:gd name="T1" fmla="*/ 0 h 44"/>
                <a:gd name="T2" fmla="*/ 42 w 66"/>
                <a:gd name="T3" fmla="*/ 2 h 44"/>
                <a:gd name="T4" fmla="*/ 66 w 66"/>
                <a:gd name="T5" fmla="*/ 22 h 44"/>
                <a:gd name="T6" fmla="*/ 61 w 66"/>
                <a:gd name="T7" fmla="*/ 35 h 44"/>
                <a:gd name="T8" fmla="*/ 51 w 66"/>
                <a:gd name="T9" fmla="*/ 43 h 44"/>
                <a:gd name="T10" fmla="*/ 24 w 66"/>
                <a:gd name="T11" fmla="*/ 44 h 44"/>
                <a:gd name="T12" fmla="*/ 8 w 66"/>
                <a:gd name="T13" fmla="*/ 42 h 44"/>
                <a:gd name="T14" fmla="*/ 0 w 66"/>
                <a:gd name="T15" fmla="*/ 29 h 44"/>
                <a:gd name="T16" fmla="*/ 8 w 66"/>
                <a:gd name="T17" fmla="*/ 0 h 44"/>
                <a:gd name="T18" fmla="*/ 8 w 66"/>
                <a:gd name="T19" fmla="*/ 0 h 44"/>
                <a:gd name="T20" fmla="*/ 8 w 66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4">
                  <a:moveTo>
                    <a:pt x="8" y="0"/>
                  </a:moveTo>
                  <a:lnTo>
                    <a:pt x="42" y="2"/>
                  </a:lnTo>
                  <a:lnTo>
                    <a:pt x="66" y="22"/>
                  </a:lnTo>
                  <a:lnTo>
                    <a:pt x="61" y="35"/>
                  </a:lnTo>
                  <a:lnTo>
                    <a:pt x="51" y="43"/>
                  </a:lnTo>
                  <a:lnTo>
                    <a:pt x="24" y="44"/>
                  </a:lnTo>
                  <a:lnTo>
                    <a:pt x="8" y="42"/>
                  </a:lnTo>
                  <a:lnTo>
                    <a:pt x="0" y="29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Freeform 35"/>
            <p:cNvSpPr>
              <a:spLocks/>
            </p:cNvSpPr>
            <p:nvPr/>
          </p:nvSpPr>
          <p:spPr bwMode="auto">
            <a:xfrm>
              <a:off x="5141" y="1258"/>
              <a:ext cx="33" cy="23"/>
            </a:xfrm>
            <a:custGeom>
              <a:avLst/>
              <a:gdLst>
                <a:gd name="T0" fmla="*/ 42 w 67"/>
                <a:gd name="T1" fmla="*/ 0 h 47"/>
                <a:gd name="T2" fmla="*/ 60 w 67"/>
                <a:gd name="T3" fmla="*/ 6 h 47"/>
                <a:gd name="T4" fmla="*/ 67 w 67"/>
                <a:gd name="T5" fmla="*/ 23 h 47"/>
                <a:gd name="T6" fmla="*/ 59 w 67"/>
                <a:gd name="T7" fmla="*/ 40 h 47"/>
                <a:gd name="T8" fmla="*/ 41 w 67"/>
                <a:gd name="T9" fmla="*/ 44 h 47"/>
                <a:gd name="T10" fmla="*/ 5 w 67"/>
                <a:gd name="T11" fmla="*/ 47 h 47"/>
                <a:gd name="T12" fmla="*/ 0 w 67"/>
                <a:gd name="T13" fmla="*/ 17 h 47"/>
                <a:gd name="T14" fmla="*/ 10 w 67"/>
                <a:gd name="T15" fmla="*/ 6 h 47"/>
                <a:gd name="T16" fmla="*/ 27 w 67"/>
                <a:gd name="T17" fmla="*/ 3 h 47"/>
                <a:gd name="T18" fmla="*/ 42 w 67"/>
                <a:gd name="T19" fmla="*/ 0 h 47"/>
                <a:gd name="T20" fmla="*/ 42 w 67"/>
                <a:gd name="T21" fmla="*/ 0 h 47"/>
                <a:gd name="T22" fmla="*/ 42 w 67"/>
                <a:gd name="T2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7">
                  <a:moveTo>
                    <a:pt x="42" y="0"/>
                  </a:moveTo>
                  <a:lnTo>
                    <a:pt x="60" y="6"/>
                  </a:lnTo>
                  <a:lnTo>
                    <a:pt x="67" y="23"/>
                  </a:lnTo>
                  <a:lnTo>
                    <a:pt x="59" y="40"/>
                  </a:lnTo>
                  <a:lnTo>
                    <a:pt x="41" y="44"/>
                  </a:lnTo>
                  <a:lnTo>
                    <a:pt x="5" y="47"/>
                  </a:lnTo>
                  <a:lnTo>
                    <a:pt x="0" y="17"/>
                  </a:lnTo>
                  <a:lnTo>
                    <a:pt x="10" y="6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5096" y="1259"/>
              <a:ext cx="31" cy="24"/>
            </a:xfrm>
            <a:custGeom>
              <a:avLst/>
              <a:gdLst>
                <a:gd name="T0" fmla="*/ 10 w 62"/>
                <a:gd name="T1" fmla="*/ 0 h 47"/>
                <a:gd name="T2" fmla="*/ 48 w 62"/>
                <a:gd name="T3" fmla="*/ 5 h 47"/>
                <a:gd name="T4" fmla="*/ 62 w 62"/>
                <a:gd name="T5" fmla="*/ 14 h 47"/>
                <a:gd name="T6" fmla="*/ 62 w 62"/>
                <a:gd name="T7" fmla="*/ 32 h 47"/>
                <a:gd name="T8" fmla="*/ 57 w 62"/>
                <a:gd name="T9" fmla="*/ 45 h 47"/>
                <a:gd name="T10" fmla="*/ 43 w 62"/>
                <a:gd name="T11" fmla="*/ 47 h 47"/>
                <a:gd name="T12" fmla="*/ 13 w 62"/>
                <a:gd name="T13" fmla="*/ 42 h 47"/>
                <a:gd name="T14" fmla="*/ 0 w 62"/>
                <a:gd name="T15" fmla="*/ 24 h 47"/>
                <a:gd name="T16" fmla="*/ 10 w 62"/>
                <a:gd name="T17" fmla="*/ 0 h 47"/>
                <a:gd name="T18" fmla="*/ 10 w 62"/>
                <a:gd name="T19" fmla="*/ 0 h 47"/>
                <a:gd name="T20" fmla="*/ 10 w 62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47">
                  <a:moveTo>
                    <a:pt x="10" y="0"/>
                  </a:moveTo>
                  <a:lnTo>
                    <a:pt x="48" y="5"/>
                  </a:lnTo>
                  <a:lnTo>
                    <a:pt x="62" y="14"/>
                  </a:lnTo>
                  <a:lnTo>
                    <a:pt x="62" y="32"/>
                  </a:lnTo>
                  <a:lnTo>
                    <a:pt x="57" y="45"/>
                  </a:lnTo>
                  <a:lnTo>
                    <a:pt x="43" y="47"/>
                  </a:lnTo>
                  <a:lnTo>
                    <a:pt x="13" y="42"/>
                  </a:lnTo>
                  <a:lnTo>
                    <a:pt x="0" y="2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1" name="Freeform 37"/>
            <p:cNvSpPr>
              <a:spLocks/>
            </p:cNvSpPr>
            <p:nvPr/>
          </p:nvSpPr>
          <p:spPr bwMode="auto">
            <a:xfrm>
              <a:off x="3600" y="1266"/>
              <a:ext cx="1104" cy="306"/>
            </a:xfrm>
            <a:custGeom>
              <a:avLst/>
              <a:gdLst>
                <a:gd name="T0" fmla="*/ 671 w 2209"/>
                <a:gd name="T1" fmla="*/ 42 h 611"/>
                <a:gd name="T2" fmla="*/ 669 w 2209"/>
                <a:gd name="T3" fmla="*/ 142 h 611"/>
                <a:gd name="T4" fmla="*/ 1350 w 2209"/>
                <a:gd name="T5" fmla="*/ 213 h 611"/>
                <a:gd name="T6" fmla="*/ 1317 w 2209"/>
                <a:gd name="T7" fmla="*/ 314 h 611"/>
                <a:gd name="T8" fmla="*/ 1202 w 2209"/>
                <a:gd name="T9" fmla="*/ 396 h 611"/>
                <a:gd name="T10" fmla="*/ 1114 w 2209"/>
                <a:gd name="T11" fmla="*/ 454 h 611"/>
                <a:gd name="T12" fmla="*/ 992 w 2209"/>
                <a:gd name="T13" fmla="*/ 538 h 611"/>
                <a:gd name="T14" fmla="*/ 1262 w 2209"/>
                <a:gd name="T15" fmla="*/ 536 h 611"/>
                <a:gd name="T16" fmla="*/ 1463 w 2209"/>
                <a:gd name="T17" fmla="*/ 451 h 611"/>
                <a:gd name="T18" fmla="*/ 1618 w 2209"/>
                <a:gd name="T19" fmla="*/ 388 h 611"/>
                <a:gd name="T20" fmla="*/ 1764 w 2209"/>
                <a:gd name="T21" fmla="*/ 323 h 611"/>
                <a:gd name="T22" fmla="*/ 1900 w 2209"/>
                <a:gd name="T23" fmla="*/ 262 h 611"/>
                <a:gd name="T24" fmla="*/ 1990 w 2209"/>
                <a:gd name="T25" fmla="*/ 276 h 611"/>
                <a:gd name="T26" fmla="*/ 2021 w 2209"/>
                <a:gd name="T27" fmla="*/ 311 h 611"/>
                <a:gd name="T28" fmla="*/ 1990 w 2209"/>
                <a:gd name="T29" fmla="*/ 309 h 611"/>
                <a:gd name="T30" fmla="*/ 1886 w 2209"/>
                <a:gd name="T31" fmla="*/ 309 h 611"/>
                <a:gd name="T32" fmla="*/ 1850 w 2209"/>
                <a:gd name="T33" fmla="*/ 357 h 611"/>
                <a:gd name="T34" fmla="*/ 1824 w 2209"/>
                <a:gd name="T35" fmla="*/ 330 h 611"/>
                <a:gd name="T36" fmla="*/ 1778 w 2209"/>
                <a:gd name="T37" fmla="*/ 427 h 611"/>
                <a:gd name="T38" fmla="*/ 1838 w 2209"/>
                <a:gd name="T39" fmla="*/ 405 h 611"/>
                <a:gd name="T40" fmla="*/ 1886 w 2209"/>
                <a:gd name="T41" fmla="*/ 461 h 611"/>
                <a:gd name="T42" fmla="*/ 1986 w 2209"/>
                <a:gd name="T43" fmla="*/ 404 h 611"/>
                <a:gd name="T44" fmla="*/ 2006 w 2209"/>
                <a:gd name="T45" fmla="*/ 459 h 611"/>
                <a:gd name="T46" fmla="*/ 2176 w 2209"/>
                <a:gd name="T47" fmla="*/ 446 h 611"/>
                <a:gd name="T48" fmla="*/ 2167 w 2209"/>
                <a:gd name="T49" fmla="*/ 330 h 611"/>
                <a:gd name="T50" fmla="*/ 2194 w 2209"/>
                <a:gd name="T51" fmla="*/ 370 h 611"/>
                <a:gd name="T52" fmla="*/ 2180 w 2209"/>
                <a:gd name="T53" fmla="*/ 290 h 611"/>
                <a:gd name="T54" fmla="*/ 2200 w 2209"/>
                <a:gd name="T55" fmla="*/ 475 h 611"/>
                <a:gd name="T56" fmla="*/ 2048 w 2209"/>
                <a:gd name="T57" fmla="*/ 519 h 611"/>
                <a:gd name="T58" fmla="*/ 1848 w 2209"/>
                <a:gd name="T59" fmla="*/ 479 h 611"/>
                <a:gd name="T60" fmla="*/ 1743 w 2209"/>
                <a:gd name="T61" fmla="*/ 398 h 611"/>
                <a:gd name="T62" fmla="*/ 1635 w 2209"/>
                <a:gd name="T63" fmla="*/ 426 h 611"/>
                <a:gd name="T64" fmla="*/ 1466 w 2209"/>
                <a:gd name="T65" fmla="*/ 500 h 611"/>
                <a:gd name="T66" fmla="*/ 1297 w 2209"/>
                <a:gd name="T67" fmla="*/ 571 h 611"/>
                <a:gd name="T68" fmla="*/ 1102 w 2209"/>
                <a:gd name="T69" fmla="*/ 610 h 611"/>
                <a:gd name="T70" fmla="*/ 917 w 2209"/>
                <a:gd name="T71" fmla="*/ 536 h 611"/>
                <a:gd name="T72" fmla="*/ 996 w 2209"/>
                <a:gd name="T73" fmla="*/ 477 h 611"/>
                <a:gd name="T74" fmla="*/ 1077 w 2209"/>
                <a:gd name="T75" fmla="*/ 422 h 611"/>
                <a:gd name="T76" fmla="*/ 1159 w 2209"/>
                <a:gd name="T77" fmla="*/ 369 h 611"/>
                <a:gd name="T78" fmla="*/ 1259 w 2209"/>
                <a:gd name="T79" fmla="*/ 296 h 611"/>
                <a:gd name="T80" fmla="*/ 1285 w 2209"/>
                <a:gd name="T81" fmla="*/ 234 h 611"/>
                <a:gd name="T82" fmla="*/ 566 w 2209"/>
                <a:gd name="T83" fmla="*/ 163 h 611"/>
                <a:gd name="T84" fmla="*/ 373 w 2209"/>
                <a:gd name="T85" fmla="*/ 222 h 611"/>
                <a:gd name="T86" fmla="*/ 47 w 2209"/>
                <a:gd name="T87" fmla="*/ 247 h 611"/>
                <a:gd name="T88" fmla="*/ 23 w 2209"/>
                <a:gd name="T89" fmla="*/ 170 h 611"/>
                <a:gd name="T90" fmla="*/ 117 w 2209"/>
                <a:gd name="T91" fmla="*/ 111 h 611"/>
                <a:gd name="T92" fmla="*/ 232 w 2209"/>
                <a:gd name="T93" fmla="*/ 45 h 611"/>
                <a:gd name="T94" fmla="*/ 293 w 2209"/>
                <a:gd name="T95" fmla="*/ 39 h 611"/>
                <a:gd name="T96" fmla="*/ 211 w 2209"/>
                <a:gd name="T97" fmla="*/ 96 h 611"/>
                <a:gd name="T98" fmla="*/ 116 w 2209"/>
                <a:gd name="T99" fmla="*/ 152 h 611"/>
                <a:gd name="T100" fmla="*/ 58 w 2209"/>
                <a:gd name="T101" fmla="*/ 208 h 611"/>
                <a:gd name="T102" fmla="*/ 288 w 2209"/>
                <a:gd name="T103" fmla="*/ 205 h 611"/>
                <a:gd name="T104" fmla="*/ 482 w 2209"/>
                <a:gd name="T105" fmla="*/ 136 h 611"/>
                <a:gd name="T106" fmla="*/ 646 w 2209"/>
                <a:gd name="T107" fmla="*/ 55 h 611"/>
                <a:gd name="T108" fmla="*/ 523 w 2209"/>
                <a:gd name="T109" fmla="*/ 24 h 611"/>
                <a:gd name="T110" fmla="*/ 478 w 2209"/>
                <a:gd name="T11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09" h="611">
                  <a:moveTo>
                    <a:pt x="478" y="0"/>
                  </a:moveTo>
                  <a:lnTo>
                    <a:pt x="579" y="5"/>
                  </a:lnTo>
                  <a:lnTo>
                    <a:pt x="629" y="16"/>
                  </a:lnTo>
                  <a:lnTo>
                    <a:pt x="671" y="42"/>
                  </a:lnTo>
                  <a:lnTo>
                    <a:pt x="687" y="85"/>
                  </a:lnTo>
                  <a:lnTo>
                    <a:pt x="688" y="106"/>
                  </a:lnTo>
                  <a:lnTo>
                    <a:pt x="669" y="123"/>
                  </a:lnTo>
                  <a:lnTo>
                    <a:pt x="669" y="142"/>
                  </a:lnTo>
                  <a:lnTo>
                    <a:pt x="944" y="168"/>
                  </a:lnTo>
                  <a:lnTo>
                    <a:pt x="1262" y="190"/>
                  </a:lnTo>
                  <a:lnTo>
                    <a:pt x="1333" y="201"/>
                  </a:lnTo>
                  <a:lnTo>
                    <a:pt x="1350" y="213"/>
                  </a:lnTo>
                  <a:lnTo>
                    <a:pt x="1351" y="236"/>
                  </a:lnTo>
                  <a:lnTo>
                    <a:pt x="1337" y="281"/>
                  </a:lnTo>
                  <a:lnTo>
                    <a:pt x="1328" y="299"/>
                  </a:lnTo>
                  <a:lnTo>
                    <a:pt x="1317" y="314"/>
                  </a:lnTo>
                  <a:lnTo>
                    <a:pt x="1287" y="337"/>
                  </a:lnTo>
                  <a:lnTo>
                    <a:pt x="1255" y="358"/>
                  </a:lnTo>
                  <a:lnTo>
                    <a:pt x="1225" y="380"/>
                  </a:lnTo>
                  <a:lnTo>
                    <a:pt x="1202" y="396"/>
                  </a:lnTo>
                  <a:lnTo>
                    <a:pt x="1178" y="411"/>
                  </a:lnTo>
                  <a:lnTo>
                    <a:pt x="1154" y="426"/>
                  </a:lnTo>
                  <a:lnTo>
                    <a:pt x="1131" y="442"/>
                  </a:lnTo>
                  <a:lnTo>
                    <a:pt x="1114" y="454"/>
                  </a:lnTo>
                  <a:lnTo>
                    <a:pt x="1096" y="467"/>
                  </a:lnTo>
                  <a:lnTo>
                    <a:pt x="1061" y="489"/>
                  </a:lnTo>
                  <a:lnTo>
                    <a:pt x="1025" y="511"/>
                  </a:lnTo>
                  <a:lnTo>
                    <a:pt x="992" y="538"/>
                  </a:lnTo>
                  <a:lnTo>
                    <a:pt x="1038" y="552"/>
                  </a:lnTo>
                  <a:lnTo>
                    <a:pt x="1086" y="562"/>
                  </a:lnTo>
                  <a:lnTo>
                    <a:pt x="1169" y="564"/>
                  </a:lnTo>
                  <a:lnTo>
                    <a:pt x="1262" y="536"/>
                  </a:lnTo>
                  <a:lnTo>
                    <a:pt x="1309" y="515"/>
                  </a:lnTo>
                  <a:lnTo>
                    <a:pt x="1355" y="495"/>
                  </a:lnTo>
                  <a:lnTo>
                    <a:pt x="1408" y="473"/>
                  </a:lnTo>
                  <a:lnTo>
                    <a:pt x="1463" y="451"/>
                  </a:lnTo>
                  <a:lnTo>
                    <a:pt x="1517" y="427"/>
                  </a:lnTo>
                  <a:lnTo>
                    <a:pt x="1571" y="404"/>
                  </a:lnTo>
                  <a:lnTo>
                    <a:pt x="1603" y="399"/>
                  </a:lnTo>
                  <a:lnTo>
                    <a:pt x="1618" y="388"/>
                  </a:lnTo>
                  <a:lnTo>
                    <a:pt x="1633" y="380"/>
                  </a:lnTo>
                  <a:lnTo>
                    <a:pt x="1676" y="359"/>
                  </a:lnTo>
                  <a:lnTo>
                    <a:pt x="1719" y="341"/>
                  </a:lnTo>
                  <a:lnTo>
                    <a:pt x="1764" y="323"/>
                  </a:lnTo>
                  <a:lnTo>
                    <a:pt x="1807" y="306"/>
                  </a:lnTo>
                  <a:lnTo>
                    <a:pt x="1839" y="292"/>
                  </a:lnTo>
                  <a:lnTo>
                    <a:pt x="1869" y="276"/>
                  </a:lnTo>
                  <a:lnTo>
                    <a:pt x="1900" y="262"/>
                  </a:lnTo>
                  <a:lnTo>
                    <a:pt x="1931" y="247"/>
                  </a:lnTo>
                  <a:lnTo>
                    <a:pt x="1958" y="258"/>
                  </a:lnTo>
                  <a:lnTo>
                    <a:pt x="1984" y="269"/>
                  </a:lnTo>
                  <a:lnTo>
                    <a:pt x="1990" y="276"/>
                  </a:lnTo>
                  <a:lnTo>
                    <a:pt x="2028" y="285"/>
                  </a:lnTo>
                  <a:lnTo>
                    <a:pt x="2043" y="291"/>
                  </a:lnTo>
                  <a:lnTo>
                    <a:pt x="2047" y="307"/>
                  </a:lnTo>
                  <a:lnTo>
                    <a:pt x="2021" y="311"/>
                  </a:lnTo>
                  <a:lnTo>
                    <a:pt x="2005" y="330"/>
                  </a:lnTo>
                  <a:lnTo>
                    <a:pt x="2001" y="336"/>
                  </a:lnTo>
                  <a:lnTo>
                    <a:pt x="1991" y="338"/>
                  </a:lnTo>
                  <a:lnTo>
                    <a:pt x="1990" y="309"/>
                  </a:lnTo>
                  <a:lnTo>
                    <a:pt x="1979" y="299"/>
                  </a:lnTo>
                  <a:lnTo>
                    <a:pt x="1962" y="300"/>
                  </a:lnTo>
                  <a:lnTo>
                    <a:pt x="1910" y="301"/>
                  </a:lnTo>
                  <a:lnTo>
                    <a:pt x="1886" y="309"/>
                  </a:lnTo>
                  <a:lnTo>
                    <a:pt x="1870" y="326"/>
                  </a:lnTo>
                  <a:lnTo>
                    <a:pt x="1866" y="349"/>
                  </a:lnTo>
                  <a:lnTo>
                    <a:pt x="1862" y="357"/>
                  </a:lnTo>
                  <a:lnTo>
                    <a:pt x="1850" y="357"/>
                  </a:lnTo>
                  <a:lnTo>
                    <a:pt x="1839" y="359"/>
                  </a:lnTo>
                  <a:lnTo>
                    <a:pt x="1842" y="335"/>
                  </a:lnTo>
                  <a:lnTo>
                    <a:pt x="1837" y="327"/>
                  </a:lnTo>
                  <a:lnTo>
                    <a:pt x="1824" y="330"/>
                  </a:lnTo>
                  <a:lnTo>
                    <a:pt x="1787" y="347"/>
                  </a:lnTo>
                  <a:lnTo>
                    <a:pt x="1773" y="383"/>
                  </a:lnTo>
                  <a:lnTo>
                    <a:pt x="1768" y="407"/>
                  </a:lnTo>
                  <a:lnTo>
                    <a:pt x="1778" y="427"/>
                  </a:lnTo>
                  <a:lnTo>
                    <a:pt x="1796" y="440"/>
                  </a:lnTo>
                  <a:lnTo>
                    <a:pt x="1821" y="441"/>
                  </a:lnTo>
                  <a:lnTo>
                    <a:pt x="1838" y="428"/>
                  </a:lnTo>
                  <a:lnTo>
                    <a:pt x="1838" y="405"/>
                  </a:lnTo>
                  <a:lnTo>
                    <a:pt x="1839" y="384"/>
                  </a:lnTo>
                  <a:lnTo>
                    <a:pt x="1858" y="378"/>
                  </a:lnTo>
                  <a:lnTo>
                    <a:pt x="1864" y="438"/>
                  </a:lnTo>
                  <a:lnTo>
                    <a:pt x="1886" y="461"/>
                  </a:lnTo>
                  <a:lnTo>
                    <a:pt x="1915" y="469"/>
                  </a:lnTo>
                  <a:lnTo>
                    <a:pt x="1974" y="468"/>
                  </a:lnTo>
                  <a:lnTo>
                    <a:pt x="1985" y="438"/>
                  </a:lnTo>
                  <a:lnTo>
                    <a:pt x="1986" y="404"/>
                  </a:lnTo>
                  <a:lnTo>
                    <a:pt x="1986" y="377"/>
                  </a:lnTo>
                  <a:lnTo>
                    <a:pt x="1992" y="365"/>
                  </a:lnTo>
                  <a:lnTo>
                    <a:pt x="2005" y="360"/>
                  </a:lnTo>
                  <a:lnTo>
                    <a:pt x="2006" y="459"/>
                  </a:lnTo>
                  <a:lnTo>
                    <a:pt x="2029" y="478"/>
                  </a:lnTo>
                  <a:lnTo>
                    <a:pt x="2059" y="483"/>
                  </a:lnTo>
                  <a:lnTo>
                    <a:pt x="2125" y="477"/>
                  </a:lnTo>
                  <a:lnTo>
                    <a:pt x="2176" y="446"/>
                  </a:lnTo>
                  <a:lnTo>
                    <a:pt x="2157" y="422"/>
                  </a:lnTo>
                  <a:lnTo>
                    <a:pt x="2159" y="338"/>
                  </a:lnTo>
                  <a:lnTo>
                    <a:pt x="2165" y="330"/>
                  </a:lnTo>
                  <a:lnTo>
                    <a:pt x="2167" y="330"/>
                  </a:lnTo>
                  <a:lnTo>
                    <a:pt x="2179" y="363"/>
                  </a:lnTo>
                  <a:lnTo>
                    <a:pt x="2180" y="400"/>
                  </a:lnTo>
                  <a:lnTo>
                    <a:pt x="2191" y="389"/>
                  </a:lnTo>
                  <a:lnTo>
                    <a:pt x="2194" y="370"/>
                  </a:lnTo>
                  <a:lnTo>
                    <a:pt x="2190" y="332"/>
                  </a:lnTo>
                  <a:lnTo>
                    <a:pt x="2184" y="314"/>
                  </a:lnTo>
                  <a:lnTo>
                    <a:pt x="2178" y="295"/>
                  </a:lnTo>
                  <a:lnTo>
                    <a:pt x="2180" y="290"/>
                  </a:lnTo>
                  <a:lnTo>
                    <a:pt x="2204" y="323"/>
                  </a:lnTo>
                  <a:lnTo>
                    <a:pt x="2209" y="365"/>
                  </a:lnTo>
                  <a:lnTo>
                    <a:pt x="2206" y="441"/>
                  </a:lnTo>
                  <a:lnTo>
                    <a:pt x="2200" y="475"/>
                  </a:lnTo>
                  <a:lnTo>
                    <a:pt x="2190" y="490"/>
                  </a:lnTo>
                  <a:lnTo>
                    <a:pt x="2175" y="504"/>
                  </a:lnTo>
                  <a:lnTo>
                    <a:pt x="2112" y="517"/>
                  </a:lnTo>
                  <a:lnTo>
                    <a:pt x="2048" y="519"/>
                  </a:lnTo>
                  <a:lnTo>
                    <a:pt x="1997" y="509"/>
                  </a:lnTo>
                  <a:lnTo>
                    <a:pt x="1945" y="509"/>
                  </a:lnTo>
                  <a:lnTo>
                    <a:pt x="1894" y="505"/>
                  </a:lnTo>
                  <a:lnTo>
                    <a:pt x="1848" y="479"/>
                  </a:lnTo>
                  <a:lnTo>
                    <a:pt x="1781" y="473"/>
                  </a:lnTo>
                  <a:lnTo>
                    <a:pt x="1753" y="461"/>
                  </a:lnTo>
                  <a:lnTo>
                    <a:pt x="1742" y="430"/>
                  </a:lnTo>
                  <a:lnTo>
                    <a:pt x="1743" y="398"/>
                  </a:lnTo>
                  <a:lnTo>
                    <a:pt x="1737" y="386"/>
                  </a:lnTo>
                  <a:lnTo>
                    <a:pt x="1722" y="389"/>
                  </a:lnTo>
                  <a:lnTo>
                    <a:pt x="1679" y="407"/>
                  </a:lnTo>
                  <a:lnTo>
                    <a:pt x="1635" y="426"/>
                  </a:lnTo>
                  <a:lnTo>
                    <a:pt x="1593" y="444"/>
                  </a:lnTo>
                  <a:lnTo>
                    <a:pt x="1550" y="463"/>
                  </a:lnTo>
                  <a:lnTo>
                    <a:pt x="1508" y="482"/>
                  </a:lnTo>
                  <a:lnTo>
                    <a:pt x="1466" y="500"/>
                  </a:lnTo>
                  <a:lnTo>
                    <a:pt x="1423" y="517"/>
                  </a:lnTo>
                  <a:lnTo>
                    <a:pt x="1380" y="535"/>
                  </a:lnTo>
                  <a:lnTo>
                    <a:pt x="1338" y="552"/>
                  </a:lnTo>
                  <a:lnTo>
                    <a:pt x="1297" y="571"/>
                  </a:lnTo>
                  <a:lnTo>
                    <a:pt x="1255" y="588"/>
                  </a:lnTo>
                  <a:lnTo>
                    <a:pt x="1212" y="603"/>
                  </a:lnTo>
                  <a:lnTo>
                    <a:pt x="1157" y="611"/>
                  </a:lnTo>
                  <a:lnTo>
                    <a:pt x="1102" y="610"/>
                  </a:lnTo>
                  <a:lnTo>
                    <a:pt x="993" y="596"/>
                  </a:lnTo>
                  <a:lnTo>
                    <a:pt x="950" y="585"/>
                  </a:lnTo>
                  <a:lnTo>
                    <a:pt x="917" y="559"/>
                  </a:lnTo>
                  <a:lnTo>
                    <a:pt x="917" y="536"/>
                  </a:lnTo>
                  <a:lnTo>
                    <a:pt x="933" y="520"/>
                  </a:lnTo>
                  <a:lnTo>
                    <a:pt x="956" y="506"/>
                  </a:lnTo>
                  <a:lnTo>
                    <a:pt x="976" y="491"/>
                  </a:lnTo>
                  <a:lnTo>
                    <a:pt x="996" y="477"/>
                  </a:lnTo>
                  <a:lnTo>
                    <a:pt x="1015" y="463"/>
                  </a:lnTo>
                  <a:lnTo>
                    <a:pt x="1036" y="449"/>
                  </a:lnTo>
                  <a:lnTo>
                    <a:pt x="1056" y="436"/>
                  </a:lnTo>
                  <a:lnTo>
                    <a:pt x="1077" y="422"/>
                  </a:lnTo>
                  <a:lnTo>
                    <a:pt x="1098" y="410"/>
                  </a:lnTo>
                  <a:lnTo>
                    <a:pt x="1118" y="396"/>
                  </a:lnTo>
                  <a:lnTo>
                    <a:pt x="1139" y="383"/>
                  </a:lnTo>
                  <a:lnTo>
                    <a:pt x="1159" y="369"/>
                  </a:lnTo>
                  <a:lnTo>
                    <a:pt x="1180" y="356"/>
                  </a:lnTo>
                  <a:lnTo>
                    <a:pt x="1199" y="341"/>
                  </a:lnTo>
                  <a:lnTo>
                    <a:pt x="1219" y="327"/>
                  </a:lnTo>
                  <a:lnTo>
                    <a:pt x="1259" y="296"/>
                  </a:lnTo>
                  <a:lnTo>
                    <a:pt x="1296" y="263"/>
                  </a:lnTo>
                  <a:lnTo>
                    <a:pt x="1301" y="243"/>
                  </a:lnTo>
                  <a:lnTo>
                    <a:pt x="1296" y="236"/>
                  </a:lnTo>
                  <a:lnTo>
                    <a:pt x="1285" y="234"/>
                  </a:lnTo>
                  <a:lnTo>
                    <a:pt x="1004" y="218"/>
                  </a:lnTo>
                  <a:lnTo>
                    <a:pt x="904" y="207"/>
                  </a:lnTo>
                  <a:lnTo>
                    <a:pt x="802" y="196"/>
                  </a:lnTo>
                  <a:lnTo>
                    <a:pt x="566" y="163"/>
                  </a:lnTo>
                  <a:lnTo>
                    <a:pt x="534" y="164"/>
                  </a:lnTo>
                  <a:lnTo>
                    <a:pt x="500" y="176"/>
                  </a:lnTo>
                  <a:lnTo>
                    <a:pt x="436" y="199"/>
                  </a:lnTo>
                  <a:lnTo>
                    <a:pt x="373" y="222"/>
                  </a:lnTo>
                  <a:lnTo>
                    <a:pt x="310" y="244"/>
                  </a:lnTo>
                  <a:lnTo>
                    <a:pt x="246" y="263"/>
                  </a:lnTo>
                  <a:lnTo>
                    <a:pt x="146" y="260"/>
                  </a:lnTo>
                  <a:lnTo>
                    <a:pt x="47" y="247"/>
                  </a:lnTo>
                  <a:lnTo>
                    <a:pt x="25" y="242"/>
                  </a:lnTo>
                  <a:lnTo>
                    <a:pt x="10" y="227"/>
                  </a:lnTo>
                  <a:lnTo>
                    <a:pt x="0" y="185"/>
                  </a:lnTo>
                  <a:lnTo>
                    <a:pt x="23" y="170"/>
                  </a:lnTo>
                  <a:lnTo>
                    <a:pt x="47" y="157"/>
                  </a:lnTo>
                  <a:lnTo>
                    <a:pt x="70" y="141"/>
                  </a:lnTo>
                  <a:lnTo>
                    <a:pt x="94" y="124"/>
                  </a:lnTo>
                  <a:lnTo>
                    <a:pt x="117" y="111"/>
                  </a:lnTo>
                  <a:lnTo>
                    <a:pt x="141" y="96"/>
                  </a:lnTo>
                  <a:lnTo>
                    <a:pt x="164" y="82"/>
                  </a:lnTo>
                  <a:lnTo>
                    <a:pt x="188" y="68"/>
                  </a:lnTo>
                  <a:lnTo>
                    <a:pt x="232" y="45"/>
                  </a:lnTo>
                  <a:lnTo>
                    <a:pt x="253" y="32"/>
                  </a:lnTo>
                  <a:lnTo>
                    <a:pt x="277" y="21"/>
                  </a:lnTo>
                  <a:lnTo>
                    <a:pt x="290" y="27"/>
                  </a:lnTo>
                  <a:lnTo>
                    <a:pt x="293" y="39"/>
                  </a:lnTo>
                  <a:lnTo>
                    <a:pt x="287" y="52"/>
                  </a:lnTo>
                  <a:lnTo>
                    <a:pt x="274" y="60"/>
                  </a:lnTo>
                  <a:lnTo>
                    <a:pt x="235" y="84"/>
                  </a:lnTo>
                  <a:lnTo>
                    <a:pt x="211" y="96"/>
                  </a:lnTo>
                  <a:lnTo>
                    <a:pt x="187" y="111"/>
                  </a:lnTo>
                  <a:lnTo>
                    <a:pt x="163" y="123"/>
                  </a:lnTo>
                  <a:lnTo>
                    <a:pt x="140" y="139"/>
                  </a:lnTo>
                  <a:lnTo>
                    <a:pt x="116" y="152"/>
                  </a:lnTo>
                  <a:lnTo>
                    <a:pt x="93" y="168"/>
                  </a:lnTo>
                  <a:lnTo>
                    <a:pt x="69" y="184"/>
                  </a:lnTo>
                  <a:lnTo>
                    <a:pt x="47" y="199"/>
                  </a:lnTo>
                  <a:lnTo>
                    <a:pt x="58" y="208"/>
                  </a:lnTo>
                  <a:lnTo>
                    <a:pt x="74" y="212"/>
                  </a:lnTo>
                  <a:lnTo>
                    <a:pt x="110" y="216"/>
                  </a:lnTo>
                  <a:lnTo>
                    <a:pt x="201" y="226"/>
                  </a:lnTo>
                  <a:lnTo>
                    <a:pt x="288" y="205"/>
                  </a:lnTo>
                  <a:lnTo>
                    <a:pt x="321" y="192"/>
                  </a:lnTo>
                  <a:lnTo>
                    <a:pt x="353" y="181"/>
                  </a:lnTo>
                  <a:lnTo>
                    <a:pt x="418" y="158"/>
                  </a:lnTo>
                  <a:lnTo>
                    <a:pt x="482" y="136"/>
                  </a:lnTo>
                  <a:lnTo>
                    <a:pt x="546" y="113"/>
                  </a:lnTo>
                  <a:lnTo>
                    <a:pt x="569" y="95"/>
                  </a:lnTo>
                  <a:lnTo>
                    <a:pt x="595" y="82"/>
                  </a:lnTo>
                  <a:lnTo>
                    <a:pt x="646" y="55"/>
                  </a:lnTo>
                  <a:lnTo>
                    <a:pt x="632" y="45"/>
                  </a:lnTo>
                  <a:lnTo>
                    <a:pt x="619" y="38"/>
                  </a:lnTo>
                  <a:lnTo>
                    <a:pt x="587" y="31"/>
                  </a:lnTo>
                  <a:lnTo>
                    <a:pt x="523" y="24"/>
                  </a:lnTo>
                  <a:lnTo>
                    <a:pt x="487" y="23"/>
                  </a:lnTo>
                  <a:lnTo>
                    <a:pt x="457" y="12"/>
                  </a:lnTo>
                  <a:lnTo>
                    <a:pt x="464" y="2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Freeform 38"/>
            <p:cNvSpPr>
              <a:spLocks/>
            </p:cNvSpPr>
            <p:nvPr/>
          </p:nvSpPr>
          <p:spPr bwMode="auto">
            <a:xfrm>
              <a:off x="3753" y="1268"/>
              <a:ext cx="66" cy="15"/>
            </a:xfrm>
            <a:custGeom>
              <a:avLst/>
              <a:gdLst>
                <a:gd name="T0" fmla="*/ 115 w 131"/>
                <a:gd name="T1" fmla="*/ 0 h 29"/>
                <a:gd name="T2" fmla="*/ 131 w 131"/>
                <a:gd name="T3" fmla="*/ 8 h 29"/>
                <a:gd name="T4" fmla="*/ 119 w 131"/>
                <a:gd name="T5" fmla="*/ 19 h 29"/>
                <a:gd name="T6" fmla="*/ 9 w 131"/>
                <a:gd name="T7" fmla="*/ 29 h 29"/>
                <a:gd name="T8" fmla="*/ 0 w 131"/>
                <a:gd name="T9" fmla="*/ 6 h 29"/>
                <a:gd name="T10" fmla="*/ 115 w 131"/>
                <a:gd name="T11" fmla="*/ 0 h 29"/>
                <a:gd name="T12" fmla="*/ 115 w 131"/>
                <a:gd name="T13" fmla="*/ 0 h 29"/>
                <a:gd name="T14" fmla="*/ 115 w 131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9">
                  <a:moveTo>
                    <a:pt x="115" y="0"/>
                  </a:moveTo>
                  <a:lnTo>
                    <a:pt x="131" y="8"/>
                  </a:lnTo>
                  <a:lnTo>
                    <a:pt x="119" y="19"/>
                  </a:lnTo>
                  <a:lnTo>
                    <a:pt x="9" y="29"/>
                  </a:lnTo>
                  <a:lnTo>
                    <a:pt x="0" y="6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4711" y="1299"/>
              <a:ext cx="587" cy="24"/>
            </a:xfrm>
            <a:custGeom>
              <a:avLst/>
              <a:gdLst>
                <a:gd name="T0" fmla="*/ 1044 w 1175"/>
                <a:gd name="T1" fmla="*/ 0 h 48"/>
                <a:gd name="T2" fmla="*/ 1169 w 1175"/>
                <a:gd name="T3" fmla="*/ 1 h 48"/>
                <a:gd name="T4" fmla="*/ 1175 w 1175"/>
                <a:gd name="T5" fmla="*/ 9 h 48"/>
                <a:gd name="T6" fmla="*/ 1106 w 1175"/>
                <a:gd name="T7" fmla="*/ 16 h 48"/>
                <a:gd name="T8" fmla="*/ 966 w 1175"/>
                <a:gd name="T9" fmla="*/ 19 h 48"/>
                <a:gd name="T10" fmla="*/ 845 w 1175"/>
                <a:gd name="T11" fmla="*/ 17 h 48"/>
                <a:gd name="T12" fmla="*/ 724 w 1175"/>
                <a:gd name="T13" fmla="*/ 25 h 48"/>
                <a:gd name="T14" fmla="*/ 608 w 1175"/>
                <a:gd name="T15" fmla="*/ 31 h 48"/>
                <a:gd name="T16" fmla="*/ 330 w 1175"/>
                <a:gd name="T17" fmla="*/ 35 h 48"/>
                <a:gd name="T18" fmla="*/ 176 w 1175"/>
                <a:gd name="T19" fmla="*/ 37 h 48"/>
                <a:gd name="T20" fmla="*/ 22 w 1175"/>
                <a:gd name="T21" fmla="*/ 48 h 48"/>
                <a:gd name="T22" fmla="*/ 0 w 1175"/>
                <a:gd name="T23" fmla="*/ 48 h 48"/>
                <a:gd name="T24" fmla="*/ 0 w 1175"/>
                <a:gd name="T25" fmla="*/ 31 h 48"/>
                <a:gd name="T26" fmla="*/ 209 w 1175"/>
                <a:gd name="T27" fmla="*/ 19 h 48"/>
                <a:gd name="T28" fmla="*/ 350 w 1175"/>
                <a:gd name="T29" fmla="*/ 17 h 48"/>
                <a:gd name="T30" fmla="*/ 707 w 1175"/>
                <a:gd name="T31" fmla="*/ 11 h 48"/>
                <a:gd name="T32" fmla="*/ 1044 w 1175"/>
                <a:gd name="T33" fmla="*/ 0 h 48"/>
                <a:gd name="T34" fmla="*/ 1044 w 1175"/>
                <a:gd name="T35" fmla="*/ 0 h 48"/>
                <a:gd name="T36" fmla="*/ 1044 w 1175"/>
                <a:gd name="T3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5" h="48">
                  <a:moveTo>
                    <a:pt x="1044" y="0"/>
                  </a:moveTo>
                  <a:lnTo>
                    <a:pt x="1169" y="1"/>
                  </a:lnTo>
                  <a:lnTo>
                    <a:pt x="1175" y="9"/>
                  </a:lnTo>
                  <a:lnTo>
                    <a:pt x="1106" y="16"/>
                  </a:lnTo>
                  <a:lnTo>
                    <a:pt x="966" y="19"/>
                  </a:lnTo>
                  <a:lnTo>
                    <a:pt x="845" y="17"/>
                  </a:lnTo>
                  <a:lnTo>
                    <a:pt x="724" y="25"/>
                  </a:lnTo>
                  <a:lnTo>
                    <a:pt x="608" y="31"/>
                  </a:lnTo>
                  <a:lnTo>
                    <a:pt x="330" y="35"/>
                  </a:lnTo>
                  <a:lnTo>
                    <a:pt x="176" y="37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209" y="19"/>
                  </a:lnTo>
                  <a:lnTo>
                    <a:pt x="350" y="17"/>
                  </a:lnTo>
                  <a:lnTo>
                    <a:pt x="707" y="11"/>
                  </a:lnTo>
                  <a:lnTo>
                    <a:pt x="1044" y="0"/>
                  </a:lnTo>
                  <a:lnTo>
                    <a:pt x="1044" y="0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Freeform 40"/>
            <p:cNvSpPr>
              <a:spLocks/>
            </p:cNvSpPr>
            <p:nvPr/>
          </p:nvSpPr>
          <p:spPr bwMode="auto">
            <a:xfrm>
              <a:off x="5315" y="1300"/>
              <a:ext cx="92" cy="11"/>
            </a:xfrm>
            <a:custGeom>
              <a:avLst/>
              <a:gdLst>
                <a:gd name="T0" fmla="*/ 3 w 183"/>
                <a:gd name="T1" fmla="*/ 0 h 22"/>
                <a:gd name="T2" fmla="*/ 183 w 183"/>
                <a:gd name="T3" fmla="*/ 6 h 22"/>
                <a:gd name="T4" fmla="*/ 169 w 183"/>
                <a:gd name="T5" fmla="*/ 14 h 22"/>
                <a:gd name="T6" fmla="*/ 153 w 183"/>
                <a:gd name="T7" fmla="*/ 21 h 22"/>
                <a:gd name="T8" fmla="*/ 120 w 183"/>
                <a:gd name="T9" fmla="*/ 22 h 22"/>
                <a:gd name="T10" fmla="*/ 52 w 183"/>
                <a:gd name="T11" fmla="*/ 22 h 22"/>
                <a:gd name="T12" fmla="*/ 0 w 183"/>
                <a:gd name="T13" fmla="*/ 16 h 22"/>
                <a:gd name="T14" fmla="*/ 3 w 183"/>
                <a:gd name="T15" fmla="*/ 0 h 22"/>
                <a:gd name="T16" fmla="*/ 3 w 183"/>
                <a:gd name="T17" fmla="*/ 0 h 22"/>
                <a:gd name="T18" fmla="*/ 3 w 18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2">
                  <a:moveTo>
                    <a:pt x="3" y="0"/>
                  </a:moveTo>
                  <a:lnTo>
                    <a:pt x="183" y="6"/>
                  </a:lnTo>
                  <a:lnTo>
                    <a:pt x="169" y="14"/>
                  </a:lnTo>
                  <a:lnTo>
                    <a:pt x="153" y="21"/>
                  </a:lnTo>
                  <a:lnTo>
                    <a:pt x="120" y="22"/>
                  </a:lnTo>
                  <a:lnTo>
                    <a:pt x="52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41"/>
            <p:cNvSpPr>
              <a:spLocks/>
            </p:cNvSpPr>
            <p:nvPr/>
          </p:nvSpPr>
          <p:spPr bwMode="auto">
            <a:xfrm>
              <a:off x="4582" y="1302"/>
              <a:ext cx="876" cy="115"/>
            </a:xfrm>
            <a:custGeom>
              <a:avLst/>
              <a:gdLst>
                <a:gd name="T0" fmla="*/ 1752 w 1752"/>
                <a:gd name="T1" fmla="*/ 0 h 231"/>
                <a:gd name="T2" fmla="*/ 1743 w 1752"/>
                <a:gd name="T3" fmla="*/ 18 h 231"/>
                <a:gd name="T4" fmla="*/ 1731 w 1752"/>
                <a:gd name="T5" fmla="*/ 34 h 231"/>
                <a:gd name="T6" fmla="*/ 1700 w 1752"/>
                <a:gd name="T7" fmla="*/ 58 h 231"/>
                <a:gd name="T8" fmla="*/ 1663 w 1752"/>
                <a:gd name="T9" fmla="*/ 76 h 231"/>
                <a:gd name="T10" fmla="*/ 1627 w 1752"/>
                <a:gd name="T11" fmla="*/ 92 h 231"/>
                <a:gd name="T12" fmla="*/ 1589 w 1752"/>
                <a:gd name="T13" fmla="*/ 104 h 231"/>
                <a:gd name="T14" fmla="*/ 1548 w 1752"/>
                <a:gd name="T15" fmla="*/ 114 h 231"/>
                <a:gd name="T16" fmla="*/ 1466 w 1752"/>
                <a:gd name="T17" fmla="*/ 121 h 231"/>
                <a:gd name="T18" fmla="*/ 1297 w 1752"/>
                <a:gd name="T19" fmla="*/ 130 h 231"/>
                <a:gd name="T20" fmla="*/ 983 w 1752"/>
                <a:gd name="T21" fmla="*/ 134 h 231"/>
                <a:gd name="T22" fmla="*/ 868 w 1752"/>
                <a:gd name="T23" fmla="*/ 134 h 231"/>
                <a:gd name="T24" fmla="*/ 631 w 1752"/>
                <a:gd name="T25" fmla="*/ 145 h 231"/>
                <a:gd name="T26" fmla="*/ 393 w 1752"/>
                <a:gd name="T27" fmla="*/ 151 h 231"/>
                <a:gd name="T28" fmla="*/ 117 w 1752"/>
                <a:gd name="T29" fmla="*/ 155 h 231"/>
                <a:gd name="T30" fmla="*/ 105 w 1752"/>
                <a:gd name="T31" fmla="*/ 175 h 231"/>
                <a:gd name="T32" fmla="*/ 193 w 1752"/>
                <a:gd name="T33" fmla="*/ 210 h 231"/>
                <a:gd name="T34" fmla="*/ 184 w 1752"/>
                <a:gd name="T35" fmla="*/ 231 h 231"/>
                <a:gd name="T36" fmla="*/ 162 w 1752"/>
                <a:gd name="T37" fmla="*/ 219 h 231"/>
                <a:gd name="T38" fmla="*/ 138 w 1752"/>
                <a:gd name="T39" fmla="*/ 210 h 231"/>
                <a:gd name="T40" fmla="*/ 93 w 1752"/>
                <a:gd name="T41" fmla="*/ 196 h 231"/>
                <a:gd name="T42" fmla="*/ 0 w 1752"/>
                <a:gd name="T43" fmla="*/ 163 h 231"/>
                <a:gd name="T44" fmla="*/ 25 w 1752"/>
                <a:gd name="T45" fmla="*/ 151 h 231"/>
                <a:gd name="T46" fmla="*/ 48 w 1752"/>
                <a:gd name="T47" fmla="*/ 141 h 231"/>
                <a:gd name="T48" fmla="*/ 73 w 1752"/>
                <a:gd name="T49" fmla="*/ 128 h 231"/>
                <a:gd name="T50" fmla="*/ 99 w 1752"/>
                <a:gd name="T51" fmla="*/ 115 h 231"/>
                <a:gd name="T52" fmla="*/ 148 w 1752"/>
                <a:gd name="T53" fmla="*/ 93 h 231"/>
                <a:gd name="T54" fmla="*/ 199 w 1752"/>
                <a:gd name="T55" fmla="*/ 74 h 231"/>
                <a:gd name="T56" fmla="*/ 212 w 1752"/>
                <a:gd name="T57" fmla="*/ 57 h 231"/>
                <a:gd name="T58" fmla="*/ 219 w 1752"/>
                <a:gd name="T59" fmla="*/ 52 h 231"/>
                <a:gd name="T60" fmla="*/ 230 w 1752"/>
                <a:gd name="T61" fmla="*/ 60 h 231"/>
                <a:gd name="T62" fmla="*/ 246 w 1752"/>
                <a:gd name="T63" fmla="*/ 81 h 231"/>
                <a:gd name="T64" fmla="*/ 247 w 1752"/>
                <a:gd name="T65" fmla="*/ 103 h 231"/>
                <a:gd name="T66" fmla="*/ 651 w 1752"/>
                <a:gd name="T67" fmla="*/ 92 h 231"/>
                <a:gd name="T68" fmla="*/ 1006 w 1752"/>
                <a:gd name="T69" fmla="*/ 77 h 231"/>
                <a:gd name="T70" fmla="*/ 1153 w 1752"/>
                <a:gd name="T71" fmla="*/ 76 h 231"/>
                <a:gd name="T72" fmla="*/ 1351 w 1752"/>
                <a:gd name="T73" fmla="*/ 76 h 231"/>
                <a:gd name="T74" fmla="*/ 1548 w 1752"/>
                <a:gd name="T75" fmla="*/ 63 h 231"/>
                <a:gd name="T76" fmla="*/ 1590 w 1752"/>
                <a:gd name="T77" fmla="*/ 51 h 231"/>
                <a:gd name="T78" fmla="*/ 1631 w 1752"/>
                <a:gd name="T79" fmla="*/ 41 h 231"/>
                <a:gd name="T80" fmla="*/ 1659 w 1752"/>
                <a:gd name="T81" fmla="*/ 24 h 231"/>
                <a:gd name="T82" fmla="*/ 1687 w 1752"/>
                <a:gd name="T83" fmla="*/ 3 h 231"/>
                <a:gd name="T84" fmla="*/ 1721 w 1752"/>
                <a:gd name="T85" fmla="*/ 6 h 231"/>
                <a:gd name="T86" fmla="*/ 1752 w 1752"/>
                <a:gd name="T87" fmla="*/ 0 h 231"/>
                <a:gd name="T88" fmla="*/ 1752 w 1752"/>
                <a:gd name="T89" fmla="*/ 0 h 231"/>
                <a:gd name="T90" fmla="*/ 1752 w 1752"/>
                <a:gd name="T9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52" h="231">
                  <a:moveTo>
                    <a:pt x="1752" y="0"/>
                  </a:moveTo>
                  <a:lnTo>
                    <a:pt x="1743" y="18"/>
                  </a:lnTo>
                  <a:lnTo>
                    <a:pt x="1731" y="34"/>
                  </a:lnTo>
                  <a:lnTo>
                    <a:pt x="1700" y="58"/>
                  </a:lnTo>
                  <a:lnTo>
                    <a:pt x="1663" y="76"/>
                  </a:lnTo>
                  <a:lnTo>
                    <a:pt x="1627" y="92"/>
                  </a:lnTo>
                  <a:lnTo>
                    <a:pt x="1589" y="104"/>
                  </a:lnTo>
                  <a:lnTo>
                    <a:pt x="1548" y="114"/>
                  </a:lnTo>
                  <a:lnTo>
                    <a:pt x="1466" y="121"/>
                  </a:lnTo>
                  <a:lnTo>
                    <a:pt x="1297" y="130"/>
                  </a:lnTo>
                  <a:lnTo>
                    <a:pt x="983" y="134"/>
                  </a:lnTo>
                  <a:lnTo>
                    <a:pt x="868" y="134"/>
                  </a:lnTo>
                  <a:lnTo>
                    <a:pt x="631" y="145"/>
                  </a:lnTo>
                  <a:lnTo>
                    <a:pt x="393" y="151"/>
                  </a:lnTo>
                  <a:lnTo>
                    <a:pt x="117" y="155"/>
                  </a:lnTo>
                  <a:lnTo>
                    <a:pt x="105" y="175"/>
                  </a:lnTo>
                  <a:lnTo>
                    <a:pt x="193" y="210"/>
                  </a:lnTo>
                  <a:lnTo>
                    <a:pt x="184" y="231"/>
                  </a:lnTo>
                  <a:lnTo>
                    <a:pt x="162" y="219"/>
                  </a:lnTo>
                  <a:lnTo>
                    <a:pt x="138" y="210"/>
                  </a:lnTo>
                  <a:lnTo>
                    <a:pt x="93" y="196"/>
                  </a:lnTo>
                  <a:lnTo>
                    <a:pt x="0" y="163"/>
                  </a:lnTo>
                  <a:lnTo>
                    <a:pt x="25" y="151"/>
                  </a:lnTo>
                  <a:lnTo>
                    <a:pt x="48" y="141"/>
                  </a:lnTo>
                  <a:lnTo>
                    <a:pt x="73" y="128"/>
                  </a:lnTo>
                  <a:lnTo>
                    <a:pt x="99" y="115"/>
                  </a:lnTo>
                  <a:lnTo>
                    <a:pt x="148" y="93"/>
                  </a:lnTo>
                  <a:lnTo>
                    <a:pt x="199" y="74"/>
                  </a:lnTo>
                  <a:lnTo>
                    <a:pt x="212" y="57"/>
                  </a:lnTo>
                  <a:lnTo>
                    <a:pt x="219" y="52"/>
                  </a:lnTo>
                  <a:lnTo>
                    <a:pt x="230" y="60"/>
                  </a:lnTo>
                  <a:lnTo>
                    <a:pt x="246" y="81"/>
                  </a:lnTo>
                  <a:lnTo>
                    <a:pt x="247" y="103"/>
                  </a:lnTo>
                  <a:lnTo>
                    <a:pt x="651" y="92"/>
                  </a:lnTo>
                  <a:lnTo>
                    <a:pt x="1006" y="77"/>
                  </a:lnTo>
                  <a:lnTo>
                    <a:pt x="1153" y="76"/>
                  </a:lnTo>
                  <a:lnTo>
                    <a:pt x="1351" y="76"/>
                  </a:lnTo>
                  <a:lnTo>
                    <a:pt x="1548" y="63"/>
                  </a:lnTo>
                  <a:lnTo>
                    <a:pt x="1590" y="51"/>
                  </a:lnTo>
                  <a:lnTo>
                    <a:pt x="1631" y="41"/>
                  </a:lnTo>
                  <a:lnTo>
                    <a:pt x="1659" y="24"/>
                  </a:lnTo>
                  <a:lnTo>
                    <a:pt x="1687" y="3"/>
                  </a:lnTo>
                  <a:lnTo>
                    <a:pt x="1721" y="6"/>
                  </a:lnTo>
                  <a:lnTo>
                    <a:pt x="1752" y="0"/>
                  </a:lnTo>
                  <a:lnTo>
                    <a:pt x="1752" y="0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4269" y="1305"/>
              <a:ext cx="405" cy="54"/>
            </a:xfrm>
            <a:custGeom>
              <a:avLst/>
              <a:gdLst>
                <a:gd name="T0" fmla="*/ 530 w 809"/>
                <a:gd name="T1" fmla="*/ 0 h 107"/>
                <a:gd name="T2" fmla="*/ 658 w 809"/>
                <a:gd name="T3" fmla="*/ 2 h 107"/>
                <a:gd name="T4" fmla="*/ 779 w 809"/>
                <a:gd name="T5" fmla="*/ 21 h 107"/>
                <a:gd name="T6" fmla="*/ 804 w 809"/>
                <a:gd name="T7" fmla="*/ 31 h 107"/>
                <a:gd name="T8" fmla="*/ 809 w 809"/>
                <a:gd name="T9" fmla="*/ 39 h 107"/>
                <a:gd name="T10" fmla="*/ 798 w 809"/>
                <a:gd name="T11" fmla="*/ 48 h 107"/>
                <a:gd name="T12" fmla="*/ 726 w 809"/>
                <a:gd name="T13" fmla="*/ 39 h 107"/>
                <a:gd name="T14" fmla="*/ 690 w 809"/>
                <a:gd name="T15" fmla="*/ 33 h 107"/>
                <a:gd name="T16" fmla="*/ 651 w 809"/>
                <a:gd name="T17" fmla="*/ 33 h 107"/>
                <a:gd name="T18" fmla="*/ 506 w 809"/>
                <a:gd name="T19" fmla="*/ 33 h 107"/>
                <a:gd name="T20" fmla="*/ 361 w 809"/>
                <a:gd name="T21" fmla="*/ 43 h 107"/>
                <a:gd name="T22" fmla="*/ 292 w 809"/>
                <a:gd name="T23" fmla="*/ 48 h 107"/>
                <a:gd name="T24" fmla="*/ 224 w 809"/>
                <a:gd name="T25" fmla="*/ 60 h 107"/>
                <a:gd name="T26" fmla="*/ 172 w 809"/>
                <a:gd name="T27" fmla="*/ 73 h 107"/>
                <a:gd name="T28" fmla="*/ 121 w 809"/>
                <a:gd name="T29" fmla="*/ 83 h 107"/>
                <a:gd name="T30" fmla="*/ 21 w 809"/>
                <a:gd name="T31" fmla="*/ 107 h 107"/>
                <a:gd name="T32" fmla="*/ 0 w 809"/>
                <a:gd name="T33" fmla="*/ 101 h 107"/>
                <a:gd name="T34" fmla="*/ 22 w 809"/>
                <a:gd name="T35" fmla="*/ 89 h 107"/>
                <a:gd name="T36" fmla="*/ 51 w 809"/>
                <a:gd name="T37" fmla="*/ 79 h 107"/>
                <a:gd name="T38" fmla="*/ 88 w 809"/>
                <a:gd name="T39" fmla="*/ 66 h 107"/>
                <a:gd name="T40" fmla="*/ 125 w 809"/>
                <a:gd name="T41" fmla="*/ 57 h 107"/>
                <a:gd name="T42" fmla="*/ 203 w 809"/>
                <a:gd name="T43" fmla="*/ 41 h 107"/>
                <a:gd name="T44" fmla="*/ 283 w 809"/>
                <a:gd name="T45" fmla="*/ 26 h 107"/>
                <a:gd name="T46" fmla="*/ 364 w 809"/>
                <a:gd name="T47" fmla="*/ 16 h 107"/>
                <a:gd name="T48" fmla="*/ 530 w 809"/>
                <a:gd name="T49" fmla="*/ 0 h 107"/>
                <a:gd name="T50" fmla="*/ 530 w 809"/>
                <a:gd name="T51" fmla="*/ 0 h 107"/>
                <a:gd name="T52" fmla="*/ 530 w 809"/>
                <a:gd name="T5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9" h="107">
                  <a:moveTo>
                    <a:pt x="530" y="0"/>
                  </a:moveTo>
                  <a:lnTo>
                    <a:pt x="658" y="2"/>
                  </a:lnTo>
                  <a:lnTo>
                    <a:pt x="779" y="21"/>
                  </a:lnTo>
                  <a:lnTo>
                    <a:pt x="804" y="31"/>
                  </a:lnTo>
                  <a:lnTo>
                    <a:pt x="809" y="39"/>
                  </a:lnTo>
                  <a:lnTo>
                    <a:pt x="798" y="48"/>
                  </a:lnTo>
                  <a:lnTo>
                    <a:pt x="726" y="39"/>
                  </a:lnTo>
                  <a:lnTo>
                    <a:pt x="690" y="33"/>
                  </a:lnTo>
                  <a:lnTo>
                    <a:pt x="651" y="33"/>
                  </a:lnTo>
                  <a:lnTo>
                    <a:pt x="506" y="33"/>
                  </a:lnTo>
                  <a:lnTo>
                    <a:pt x="361" y="43"/>
                  </a:lnTo>
                  <a:lnTo>
                    <a:pt x="292" y="48"/>
                  </a:lnTo>
                  <a:lnTo>
                    <a:pt x="224" y="60"/>
                  </a:lnTo>
                  <a:lnTo>
                    <a:pt x="172" y="73"/>
                  </a:lnTo>
                  <a:lnTo>
                    <a:pt x="121" y="83"/>
                  </a:lnTo>
                  <a:lnTo>
                    <a:pt x="21" y="107"/>
                  </a:lnTo>
                  <a:lnTo>
                    <a:pt x="0" y="101"/>
                  </a:lnTo>
                  <a:lnTo>
                    <a:pt x="22" y="89"/>
                  </a:lnTo>
                  <a:lnTo>
                    <a:pt x="51" y="79"/>
                  </a:lnTo>
                  <a:lnTo>
                    <a:pt x="88" y="66"/>
                  </a:lnTo>
                  <a:lnTo>
                    <a:pt x="125" y="57"/>
                  </a:lnTo>
                  <a:lnTo>
                    <a:pt x="203" y="41"/>
                  </a:lnTo>
                  <a:lnTo>
                    <a:pt x="283" y="26"/>
                  </a:lnTo>
                  <a:lnTo>
                    <a:pt x="364" y="16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43"/>
            <p:cNvSpPr>
              <a:spLocks/>
            </p:cNvSpPr>
            <p:nvPr/>
          </p:nvSpPr>
          <p:spPr bwMode="auto">
            <a:xfrm>
              <a:off x="4023" y="1308"/>
              <a:ext cx="318" cy="14"/>
            </a:xfrm>
            <a:custGeom>
              <a:avLst/>
              <a:gdLst>
                <a:gd name="T0" fmla="*/ 1 w 636"/>
                <a:gd name="T1" fmla="*/ 0 h 28"/>
                <a:gd name="T2" fmla="*/ 274 w 636"/>
                <a:gd name="T3" fmla="*/ 1 h 28"/>
                <a:gd name="T4" fmla="*/ 479 w 636"/>
                <a:gd name="T5" fmla="*/ 6 h 28"/>
                <a:gd name="T6" fmla="*/ 636 w 636"/>
                <a:gd name="T7" fmla="*/ 16 h 28"/>
                <a:gd name="T8" fmla="*/ 605 w 636"/>
                <a:gd name="T9" fmla="*/ 27 h 28"/>
                <a:gd name="T10" fmla="*/ 572 w 636"/>
                <a:gd name="T11" fmla="*/ 28 h 28"/>
                <a:gd name="T12" fmla="*/ 504 w 636"/>
                <a:gd name="T13" fmla="*/ 23 h 28"/>
                <a:gd name="T14" fmla="*/ 174 w 636"/>
                <a:gd name="T15" fmla="*/ 15 h 28"/>
                <a:gd name="T16" fmla="*/ 0 w 636"/>
                <a:gd name="T17" fmla="*/ 3 h 28"/>
                <a:gd name="T18" fmla="*/ 1 w 636"/>
                <a:gd name="T19" fmla="*/ 0 h 28"/>
                <a:gd name="T20" fmla="*/ 1 w 636"/>
                <a:gd name="T21" fmla="*/ 0 h 28"/>
                <a:gd name="T22" fmla="*/ 1 w 636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6" h="28">
                  <a:moveTo>
                    <a:pt x="1" y="0"/>
                  </a:moveTo>
                  <a:lnTo>
                    <a:pt x="274" y="1"/>
                  </a:lnTo>
                  <a:lnTo>
                    <a:pt x="479" y="6"/>
                  </a:lnTo>
                  <a:lnTo>
                    <a:pt x="636" y="16"/>
                  </a:lnTo>
                  <a:lnTo>
                    <a:pt x="605" y="27"/>
                  </a:lnTo>
                  <a:lnTo>
                    <a:pt x="572" y="28"/>
                  </a:lnTo>
                  <a:lnTo>
                    <a:pt x="504" y="23"/>
                  </a:lnTo>
                  <a:lnTo>
                    <a:pt x="174" y="1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44"/>
          <p:cNvGrpSpPr>
            <a:grpSpLocks/>
          </p:cNvGrpSpPr>
          <p:nvPr/>
        </p:nvGrpSpPr>
        <p:grpSpPr bwMode="auto">
          <a:xfrm>
            <a:off x="3048000" y="5562600"/>
            <a:ext cx="2819400" cy="1143000"/>
            <a:chOff x="384" y="2448"/>
            <a:chExt cx="1776" cy="720"/>
          </a:xfrm>
        </p:grpSpPr>
        <p:sp>
          <p:nvSpPr>
            <p:cNvPr id="159789" name="AutoShape 45"/>
            <p:cNvSpPr>
              <a:spLocks noChangeArrowheads="1"/>
            </p:cNvSpPr>
            <p:nvPr/>
          </p:nvSpPr>
          <p:spPr bwMode="auto">
            <a:xfrm>
              <a:off x="384" y="2448"/>
              <a:ext cx="1776" cy="720"/>
            </a:xfrm>
            <a:prstGeom prst="cloudCallout">
              <a:avLst>
                <a:gd name="adj1" fmla="val -1181"/>
                <a:gd name="adj2" fmla="val 52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9790" name="Freeform 46"/>
            <p:cNvSpPr>
              <a:spLocks/>
            </p:cNvSpPr>
            <p:nvPr/>
          </p:nvSpPr>
          <p:spPr bwMode="auto">
            <a:xfrm>
              <a:off x="1056" y="2784"/>
              <a:ext cx="357" cy="260"/>
            </a:xfrm>
            <a:custGeom>
              <a:avLst/>
              <a:gdLst>
                <a:gd name="T0" fmla="*/ 148 w 357"/>
                <a:gd name="T1" fmla="*/ 4 h 192"/>
                <a:gd name="T2" fmla="*/ 20 w 357"/>
                <a:gd name="T3" fmla="*/ 24 h 192"/>
                <a:gd name="T4" fmla="*/ 4 w 357"/>
                <a:gd name="T5" fmla="*/ 84 h 192"/>
                <a:gd name="T6" fmla="*/ 96 w 357"/>
                <a:gd name="T7" fmla="*/ 144 h 192"/>
                <a:gd name="T8" fmla="*/ 108 w 357"/>
                <a:gd name="T9" fmla="*/ 152 h 192"/>
                <a:gd name="T10" fmla="*/ 112 w 357"/>
                <a:gd name="T11" fmla="*/ 184 h 192"/>
                <a:gd name="T12" fmla="*/ 140 w 357"/>
                <a:gd name="T13" fmla="*/ 192 h 192"/>
                <a:gd name="T14" fmla="*/ 320 w 357"/>
                <a:gd name="T15" fmla="*/ 184 h 192"/>
                <a:gd name="T16" fmla="*/ 316 w 357"/>
                <a:gd name="T17" fmla="*/ 88 h 192"/>
                <a:gd name="T18" fmla="*/ 100 w 357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92">
                  <a:moveTo>
                    <a:pt x="148" y="4"/>
                  </a:moveTo>
                  <a:cubicBezTo>
                    <a:pt x="120" y="6"/>
                    <a:pt x="52" y="2"/>
                    <a:pt x="20" y="24"/>
                  </a:cubicBezTo>
                  <a:cubicBezTo>
                    <a:pt x="15" y="44"/>
                    <a:pt x="6" y="63"/>
                    <a:pt x="4" y="84"/>
                  </a:cubicBezTo>
                  <a:cubicBezTo>
                    <a:pt x="0" y="133"/>
                    <a:pt x="63" y="134"/>
                    <a:pt x="96" y="144"/>
                  </a:cubicBezTo>
                  <a:cubicBezTo>
                    <a:pt x="100" y="147"/>
                    <a:pt x="106" y="148"/>
                    <a:pt x="108" y="152"/>
                  </a:cubicBezTo>
                  <a:cubicBezTo>
                    <a:pt x="112" y="162"/>
                    <a:pt x="105" y="176"/>
                    <a:pt x="112" y="184"/>
                  </a:cubicBezTo>
                  <a:cubicBezTo>
                    <a:pt x="118" y="192"/>
                    <a:pt x="131" y="189"/>
                    <a:pt x="140" y="192"/>
                  </a:cubicBezTo>
                  <a:cubicBezTo>
                    <a:pt x="200" y="189"/>
                    <a:pt x="260" y="189"/>
                    <a:pt x="320" y="184"/>
                  </a:cubicBezTo>
                  <a:cubicBezTo>
                    <a:pt x="357" y="181"/>
                    <a:pt x="338" y="107"/>
                    <a:pt x="316" y="88"/>
                  </a:cubicBezTo>
                  <a:cubicBezTo>
                    <a:pt x="244" y="26"/>
                    <a:pt x="198" y="0"/>
                    <a:pt x="1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92" name="Group 48"/>
          <p:cNvGrpSpPr>
            <a:grpSpLocks/>
          </p:cNvGrpSpPr>
          <p:nvPr/>
        </p:nvGrpSpPr>
        <p:grpSpPr bwMode="auto">
          <a:xfrm>
            <a:off x="762000" y="2514600"/>
            <a:ext cx="7620000" cy="2941638"/>
            <a:chOff x="576" y="1488"/>
            <a:chExt cx="4560" cy="1853"/>
          </a:xfrm>
        </p:grpSpPr>
        <p:sp>
          <p:nvSpPr>
            <p:cNvPr id="159793" name="Rectangle 49"/>
            <p:cNvSpPr>
              <a:spLocks noChangeArrowheads="1"/>
            </p:cNvSpPr>
            <p:nvPr/>
          </p:nvSpPr>
          <p:spPr bwMode="auto">
            <a:xfrm>
              <a:off x="576" y="1488"/>
              <a:ext cx="4560" cy="33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                                                         </a:t>
              </a:r>
              <a:r>
                <a: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Product</a:t>
              </a:r>
            </a:p>
          </p:txBody>
        </p:sp>
        <p:sp>
          <p:nvSpPr>
            <p:cNvPr id="159794" name="Text Box 50"/>
            <p:cNvSpPr txBox="1">
              <a:spLocks noChangeArrowheads="1"/>
            </p:cNvSpPr>
            <p:nvPr/>
          </p:nvSpPr>
          <p:spPr bwMode="auto">
            <a:xfrm>
              <a:off x="576" y="1824"/>
              <a:ext cx="4560" cy="1517"/>
            </a:xfrm>
            <a:prstGeom prst="rect">
              <a:avLst/>
            </a:prstGeom>
            <a:solidFill>
              <a:srgbClr val="FEDD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>
              <a:lvl1pPr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575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Disney	Entertainment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Delta Air Lines	Transportation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Marriott Hotels	Hospitality and lodging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Merrill  Lynch	Financial advice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US" sz="2800">
                  <a:latin typeface="Times New Roman" pitchFamily="18" charset="0"/>
                </a:rPr>
                <a:t>Sprint	Telecommunication</a:t>
              </a:r>
            </a:p>
          </p:txBody>
        </p:sp>
      </p:grpSp>
      <p:sp>
        <p:nvSpPr>
          <p:cNvPr id="159795" name="Text Box 51"/>
          <p:cNvSpPr txBox="1">
            <a:spLocks noChangeArrowheads="1"/>
          </p:cNvSpPr>
          <p:nvPr/>
        </p:nvSpPr>
        <p:spPr bwMode="auto">
          <a:xfrm>
            <a:off x="1714500" y="533400"/>
            <a:ext cx="571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</a:rPr>
              <a:t>Types of Businesses</a:t>
            </a:r>
          </a:p>
        </p:txBody>
      </p:sp>
      <p:sp>
        <p:nvSpPr>
          <p:cNvPr id="159796" name="AutoShape 5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1600</Words>
  <Application>Microsoft Office PowerPoint</Application>
  <PresentationFormat>On-screen Show (4:3)</PresentationFormat>
  <Paragraphs>358</Paragraphs>
  <Slides>52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Introduction to Accounting and Business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Process of Providing Information</vt:lpstr>
      <vt:lpstr>The Process of Providing Information</vt:lpstr>
      <vt:lpstr>PowerPoint Presentation</vt:lpstr>
      <vt:lpstr>Business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18</cp:revision>
  <dcterms:created xsi:type="dcterms:W3CDTF">2017-09-09T11:34:57Z</dcterms:created>
  <dcterms:modified xsi:type="dcterms:W3CDTF">2017-09-19T03:08:18Z</dcterms:modified>
</cp:coreProperties>
</file>