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F9D9DC4-6F53-4F7F-AE73-8B9824CDBF8D}" type="datetimeFigureOut">
              <a:rPr lang="id-ID" smtClean="0"/>
              <a:pPr/>
              <a:t>09/09/2016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3FFC54-B7A0-474F-8A84-469D129E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9DC4-6F53-4F7F-AE73-8B9824CDBF8D}" type="datetimeFigureOut">
              <a:rPr lang="id-ID" smtClean="0"/>
              <a:pPr/>
              <a:t>09/09/2016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FC54-B7A0-474F-8A84-469D129E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F9D9DC4-6F53-4F7F-AE73-8B9824CDBF8D}" type="datetimeFigureOut">
              <a:rPr lang="id-ID" smtClean="0"/>
              <a:pPr/>
              <a:t>09/09/2016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A3FFC54-B7A0-474F-8A84-469D129E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9DC4-6F53-4F7F-AE73-8B9824CDBF8D}" type="datetimeFigureOut">
              <a:rPr lang="id-ID" smtClean="0"/>
              <a:pPr/>
              <a:t>09/09/2016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3FFC54-B7A0-474F-8A84-469D129EDEB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9DC4-6F53-4F7F-AE73-8B9824CDBF8D}" type="datetimeFigureOut">
              <a:rPr lang="id-ID" smtClean="0"/>
              <a:pPr/>
              <a:t>09/09/2016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A3FFC54-B7A0-474F-8A84-469D129EDEB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F9D9DC4-6F53-4F7F-AE73-8B9824CDBF8D}" type="datetimeFigureOut">
              <a:rPr lang="id-ID" smtClean="0"/>
              <a:pPr/>
              <a:t>09/09/2016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A3FFC54-B7A0-474F-8A84-469D129EDEB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F9D9DC4-6F53-4F7F-AE73-8B9824CDBF8D}" type="datetimeFigureOut">
              <a:rPr lang="id-ID" smtClean="0"/>
              <a:pPr/>
              <a:t>09/09/2016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A3FFC54-B7A0-474F-8A84-469D129EDEB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9DC4-6F53-4F7F-AE73-8B9824CDBF8D}" type="datetimeFigureOut">
              <a:rPr lang="id-ID" smtClean="0"/>
              <a:pPr/>
              <a:t>09/09/2016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3FFC54-B7A0-474F-8A84-469D129E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9DC4-6F53-4F7F-AE73-8B9824CDBF8D}" type="datetimeFigureOut">
              <a:rPr lang="id-ID" smtClean="0"/>
              <a:pPr/>
              <a:t>09/09/2016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3FFC54-B7A0-474F-8A84-469D129E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9DC4-6F53-4F7F-AE73-8B9824CDBF8D}" type="datetimeFigureOut">
              <a:rPr lang="id-ID" smtClean="0"/>
              <a:pPr/>
              <a:t>09/09/2016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3FFC54-B7A0-474F-8A84-469D129EDEB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F9D9DC4-6F53-4F7F-AE73-8B9824CDBF8D}" type="datetimeFigureOut">
              <a:rPr lang="id-ID" smtClean="0"/>
              <a:pPr/>
              <a:t>09/09/2016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A3FFC54-B7A0-474F-8A84-469D129EDEB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9D9DC4-6F53-4F7F-AE73-8B9824CDBF8D}" type="datetimeFigureOut">
              <a:rPr lang="id-ID" smtClean="0"/>
              <a:pPr/>
              <a:t>09/09/2016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A3FFC54-B7A0-474F-8A84-469D129E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571744"/>
            <a:ext cx="7500990" cy="250033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COST ACCOUNTING</a:t>
            </a:r>
            <a:br>
              <a:rPr lang="id-ID" dirty="0" smtClean="0"/>
            </a:br>
            <a:r>
              <a:rPr lang="id-ID" dirty="0" smtClean="0"/>
              <a:t>MATERI-10</a:t>
            </a:r>
            <a:br>
              <a:rPr lang="id-ID" dirty="0" smtClean="0"/>
            </a:br>
            <a:r>
              <a:rPr lang="en-US" dirty="0" smtClean="0"/>
              <a:t>AKUNTANSI </a:t>
            </a:r>
            <a:r>
              <a:rPr lang="id-ID" dirty="0" smtClean="0"/>
              <a:t>BIAYA TENAGA KERJA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UNIVERSITAS ESA UNGGUL</a:t>
            </a:r>
          </a:p>
          <a:p>
            <a:r>
              <a:rPr lang="id-ID" dirty="0" smtClean="0"/>
              <a:t>JAKARTA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Tahap</a:t>
            </a:r>
            <a:r>
              <a:rPr lang="en-US" dirty="0" smtClean="0"/>
              <a:t> 3 &amp; 4:</a:t>
            </a:r>
          </a:p>
          <a:p>
            <a:endParaRPr lang="en-US" dirty="0"/>
          </a:p>
        </p:txBody>
      </p:sp>
      <p:sp>
        <p:nvSpPr>
          <p:cNvPr id="4" name="Flowchart: Document 3"/>
          <p:cNvSpPr/>
          <p:nvPr/>
        </p:nvSpPr>
        <p:spPr>
          <a:xfrm>
            <a:off x="1214414" y="2143116"/>
            <a:ext cx="1928826" cy="150019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Bukti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keluar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cek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pengambilan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bank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3786182" y="2285992"/>
            <a:ext cx="914400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lowchart: Data 5"/>
          <p:cNvSpPr/>
          <p:nvPr/>
        </p:nvSpPr>
        <p:spPr>
          <a:xfrm>
            <a:off x="5429256" y="1285860"/>
            <a:ext cx="3143272" cy="171451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Daftar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gaji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upah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karyawan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ditandatangani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karyawan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menerima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gaji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upah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lowchart: Manual Operation 7"/>
          <p:cNvSpPr/>
          <p:nvPr/>
        </p:nvSpPr>
        <p:spPr>
          <a:xfrm>
            <a:off x="6143636" y="3143248"/>
            <a:ext cx="2571768" cy="107157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PPh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karyawan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214678" y="2571744"/>
            <a:ext cx="57150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714876" y="2714620"/>
            <a:ext cx="78581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8" idx="1"/>
          </p:cNvCxnSpPr>
          <p:nvPr/>
        </p:nvCxnSpPr>
        <p:spPr>
          <a:xfrm>
            <a:off x="4714876" y="2714620"/>
            <a:ext cx="1685937" cy="9644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Alternate Process 17"/>
          <p:cNvSpPr/>
          <p:nvPr/>
        </p:nvSpPr>
        <p:spPr>
          <a:xfrm>
            <a:off x="1000100" y="4000504"/>
            <a:ext cx="5357850" cy="25717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Jurnal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pembayaran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gaji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upah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Utang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gaji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Upah</a:t>
            </a:r>
            <a:r>
              <a:rPr lang="en-US" dirty="0" smtClean="0">
                <a:solidFill>
                  <a:schemeClr val="tx1"/>
                </a:solidFill>
              </a:rPr>
              <a:t>		xx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Kas</a:t>
            </a:r>
            <a:r>
              <a:rPr lang="en-US" dirty="0" smtClean="0">
                <a:solidFill>
                  <a:schemeClr val="tx1"/>
                </a:solidFill>
              </a:rPr>
              <a:t>				xx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Jurnal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penyetoran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PPh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Utang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PPh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karyawan</a:t>
            </a:r>
            <a:r>
              <a:rPr lang="en-US" dirty="0" smtClean="0">
                <a:solidFill>
                  <a:schemeClr val="tx1"/>
                </a:solidFill>
              </a:rPr>
              <a:t>		xx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Kas</a:t>
            </a:r>
            <a:r>
              <a:rPr lang="en-US" dirty="0" smtClean="0">
                <a:solidFill>
                  <a:schemeClr val="tx1"/>
                </a:solidFill>
              </a:rPr>
              <a:t>				xx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INSENTIF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00174"/>
            <a:ext cx="8153400" cy="49292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insentif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Insentif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insentif</a:t>
            </a:r>
            <a:r>
              <a:rPr lang="en-US" dirty="0" smtClean="0"/>
              <a:t>: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/>
              <a:t>	</a:t>
            </a:r>
            <a:r>
              <a:rPr lang="en-US" dirty="0" err="1" smtClean="0"/>
              <a:t>Insentif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jam minimum (Straight Piecework with a </a:t>
            </a:r>
            <a:r>
              <a:rPr lang="en-US" dirty="0" err="1" smtClean="0"/>
              <a:t>Guaranted</a:t>
            </a:r>
            <a:r>
              <a:rPr lang="en-US" dirty="0" smtClean="0"/>
              <a:t> Hourly Minimum Plan)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/>
              <a:t>Taylor differential piece rate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Insentif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jam minimum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per jam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(output) </a:t>
            </a:r>
            <a:r>
              <a:rPr lang="en-US" dirty="0" err="1" smtClean="0"/>
              <a:t>standar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yang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: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dikali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per </a:t>
            </a:r>
            <a:r>
              <a:rPr lang="en-US" dirty="0" err="1" smtClean="0"/>
              <a:t>satuan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per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: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per jam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per jam.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863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time study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5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1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per jam </a:t>
            </a:r>
            <a:r>
              <a:rPr lang="en-US" dirty="0" err="1" smtClean="0"/>
              <a:t>adalah</a:t>
            </a:r>
            <a:r>
              <a:rPr lang="en-US" dirty="0" smtClean="0"/>
              <a:t> 12 </a:t>
            </a:r>
            <a:r>
              <a:rPr lang="en-US" dirty="0" err="1" smtClean="0"/>
              <a:t>satuan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600 per jam,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per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50 (</a:t>
            </a:r>
            <a:r>
              <a:rPr lang="en-US" dirty="0" err="1" smtClean="0"/>
              <a:t>Rp</a:t>
            </a:r>
            <a:r>
              <a:rPr lang="en-US" dirty="0" smtClean="0"/>
              <a:t> 600:12).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per jam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dijamin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600 per jam.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 14 </a:t>
            </a:r>
            <a:r>
              <a:rPr lang="en-US" dirty="0" err="1" smtClean="0"/>
              <a:t>satuan</a:t>
            </a:r>
            <a:r>
              <a:rPr lang="en-US" dirty="0" smtClean="0"/>
              <a:t> per jam (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2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per jam),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upahnya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lvl="2" algn="just"/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per jam 			= </a:t>
            </a:r>
            <a:r>
              <a:rPr lang="en-US" dirty="0" err="1" smtClean="0"/>
              <a:t>Rp</a:t>
            </a:r>
            <a:r>
              <a:rPr lang="en-US" dirty="0" smtClean="0"/>
              <a:t> 600</a:t>
            </a:r>
          </a:p>
          <a:p>
            <a:pPr lvl="2" algn="just"/>
            <a:r>
              <a:rPr lang="en-US" dirty="0" smtClean="0"/>
              <a:t>Insentif:2xRp 50				</a:t>
            </a:r>
            <a:r>
              <a:rPr lang="en-US" u="sng" dirty="0" smtClean="0"/>
              <a:t>=     100</a:t>
            </a:r>
          </a:p>
          <a:p>
            <a:pPr lvl="2" algn="just"/>
            <a:r>
              <a:rPr lang="en-US" dirty="0" err="1" smtClean="0"/>
              <a:t>Upah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per jam	= </a:t>
            </a:r>
            <a:r>
              <a:rPr lang="en-US" dirty="0" err="1" smtClean="0"/>
              <a:t>Rp</a:t>
            </a:r>
            <a:r>
              <a:rPr lang="en-US" dirty="0" smtClean="0"/>
              <a:t> 700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Taylor differential piece rate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71678"/>
            <a:ext cx="8153400" cy="192882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potong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per jam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potong</a:t>
            </a:r>
            <a:r>
              <a:rPr lang="en-US" dirty="0" smtClean="0"/>
              <a:t> yang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per jam.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PENDAPATAN LEMBUR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lembur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reguler</a:t>
            </a:r>
            <a:endParaRPr lang="en-US" dirty="0" smtClean="0"/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smtClean="0"/>
              <a:t>Premium </a:t>
            </a:r>
            <a:r>
              <a:rPr lang="en-US" dirty="0" err="1" smtClean="0"/>
              <a:t>lembur</a:t>
            </a:r>
            <a:endParaRPr lang="en-US" dirty="0" smtClean="0"/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lembur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jam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Batas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40 jam </a:t>
            </a:r>
            <a:r>
              <a:rPr lang="en-US" dirty="0" err="1" smtClean="0"/>
              <a:t>kerja</a:t>
            </a:r>
            <a:r>
              <a:rPr lang="en-US" dirty="0" smtClean="0"/>
              <a:t> per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8 jam </a:t>
            </a:r>
            <a:r>
              <a:rPr lang="en-US" dirty="0" err="1" smtClean="0"/>
              <a:t>kerja</a:t>
            </a:r>
            <a:r>
              <a:rPr lang="en-US" dirty="0" smtClean="0"/>
              <a:t> per </a:t>
            </a:r>
            <a:r>
              <a:rPr lang="en-US" dirty="0" err="1" smtClean="0"/>
              <a:t>hari</a:t>
            </a:r>
            <a:r>
              <a:rPr lang="en-US" dirty="0" smtClean="0"/>
              <a:t>.</a:t>
            </a:r>
          </a:p>
          <a:p>
            <a:pPr marL="514350" indent="-514350" algn="just"/>
            <a:endParaRPr lang="en-US" dirty="0" smtClean="0"/>
          </a:p>
          <a:p>
            <a:pPr algn="just"/>
            <a:r>
              <a:rPr lang="en-US" dirty="0" err="1" smtClean="0"/>
              <a:t>Perlakuan</a:t>
            </a:r>
            <a:r>
              <a:rPr lang="en-US" dirty="0" smtClean="0"/>
              <a:t> premium </a:t>
            </a:r>
            <a:r>
              <a:rPr lang="en-US" dirty="0" err="1" smtClean="0"/>
              <a:t>lembur</a:t>
            </a:r>
            <a:r>
              <a:rPr lang="en-US" dirty="0" smtClean="0"/>
              <a:t>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err="1" smtClean="0"/>
              <a:t>Premi</a:t>
            </a:r>
            <a:r>
              <a:rPr lang="en-US" dirty="0" smtClean="0"/>
              <a:t> </a:t>
            </a:r>
            <a:r>
              <a:rPr lang="en-US" dirty="0" err="1" smtClean="0"/>
              <a:t>lembur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ditambahkan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dibebankan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lembur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lembur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err="1" smtClean="0"/>
              <a:t>Premi</a:t>
            </a:r>
            <a:r>
              <a:rPr lang="en-US" dirty="0" smtClean="0"/>
              <a:t> </a:t>
            </a:r>
            <a:r>
              <a:rPr lang="en-US" dirty="0" err="1" smtClean="0"/>
              <a:t>lembur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diperlakukan</a:t>
            </a:r>
            <a:r>
              <a:rPr lang="en-US" dirty="0" smtClean="0"/>
              <a:t> </a:t>
            </a:r>
            <a:r>
              <a:rPr lang="en-US" dirty="0" err="1" smtClean="0"/>
              <a:t>sebagi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overhead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lembur</a:t>
            </a:r>
            <a:r>
              <a:rPr lang="en-US" dirty="0" smtClean="0"/>
              <a:t> 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ketidakefisienan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pemborosan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Related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sz="3200" dirty="0" smtClean="0"/>
              <a:t>Set up Time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 </a:t>
            </a:r>
            <a:r>
              <a:rPr lang="en-US" dirty="0" err="1" smtClean="0">
                <a:sym typeface="Wingdings" pitchFamily="2" charset="2"/>
              </a:rPr>
              <a:t>waktu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diperlukan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memulai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produksi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ym typeface="Wingdings" pitchFamily="2" charset="2"/>
              </a:rPr>
              <a:t>Set up Costs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 </a:t>
            </a:r>
            <a:r>
              <a:rPr lang="en-US" dirty="0" err="1" smtClean="0">
                <a:sym typeface="Wingdings" pitchFamily="2" charset="2"/>
              </a:rPr>
              <a:t>Biaya-biaya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dikeluarkan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memulai</a:t>
            </a:r>
            <a:r>
              <a:rPr lang="en-US" dirty="0" smtClean="0">
                <a:sym typeface="Wingdings" pitchFamily="2" charset="2"/>
              </a:rPr>
              <a:t> 	</a:t>
            </a:r>
            <a:r>
              <a:rPr lang="en-US" dirty="0" err="1" smtClean="0">
                <a:sym typeface="Wingdings" pitchFamily="2" charset="2"/>
              </a:rPr>
              <a:t>produksi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set up costs.</a:t>
            </a:r>
          </a:p>
          <a:p>
            <a:pPr>
              <a:buNone/>
            </a:pPr>
            <a:r>
              <a:rPr lang="en-US" i="1" dirty="0" smtClean="0">
                <a:sym typeface="Wingdings" pitchFamily="2" charset="2"/>
              </a:rPr>
              <a:t>	 </a:t>
            </a:r>
            <a:r>
              <a:rPr lang="en-US" dirty="0" err="1" smtClean="0">
                <a:sym typeface="Wingdings" pitchFamily="2" charset="2"/>
              </a:rPr>
              <a:t>Tiga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perlakuan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terhadap</a:t>
            </a:r>
            <a:r>
              <a:rPr lang="en-US" dirty="0" smtClean="0">
                <a:sym typeface="Wingdings" pitchFamily="2" charset="2"/>
              </a:rPr>
              <a:t> set up costs:</a:t>
            </a:r>
          </a:p>
          <a:p>
            <a:pPr marL="1108710" lvl="2" indent="-514350"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Dimasukkan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biaya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kerja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langsung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bila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diidentifikasikan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pesanan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tertentu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108710" lvl="2" indent="-514350"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Dimasukkan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unsur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biaya</a:t>
            </a:r>
            <a:r>
              <a:rPr lang="en-US" dirty="0" smtClean="0">
                <a:sym typeface="Wingdings" pitchFamily="2" charset="2"/>
              </a:rPr>
              <a:t> overhead </a:t>
            </a:r>
            <a:r>
              <a:rPr lang="en-US" dirty="0" err="1" smtClean="0">
                <a:sym typeface="Wingdings" pitchFamily="2" charset="2"/>
              </a:rPr>
              <a:t>pabrik</a:t>
            </a:r>
            <a:endParaRPr lang="en-US" dirty="0" smtClean="0">
              <a:sym typeface="Wingdings" pitchFamily="2" charset="2"/>
            </a:endParaRPr>
          </a:p>
          <a:p>
            <a:pPr marL="1108710" lvl="2" indent="-514350"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Dibebankan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pesanan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bersangkutan</a:t>
            </a:r>
            <a:r>
              <a:rPr lang="en-US" dirty="0" smtClean="0">
                <a:sym typeface="Wingdings" pitchFamily="2" charset="2"/>
              </a:rPr>
              <a:t> 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biaya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tersendiri</a:t>
            </a:r>
            <a:r>
              <a:rPr lang="en-US" dirty="0" smtClean="0">
                <a:sym typeface="Wingdings" pitchFamily="2" charset="2"/>
              </a:rPr>
              <a:t>.		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Idle Time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Waktu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menganggur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karyawan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hambatan-hambatan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kerusakan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mesin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kekurangan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pekerjaan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 </a:t>
            </a:r>
            <a:r>
              <a:rPr lang="en-US" dirty="0" err="1" smtClean="0">
                <a:sym typeface="Wingdings" pitchFamily="2" charset="2"/>
              </a:rPr>
              <a:t>Biaya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dikeluarkan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selama</a:t>
            </a:r>
            <a:r>
              <a:rPr lang="en-US" dirty="0" smtClean="0">
                <a:sym typeface="Wingdings" pitchFamily="2" charset="2"/>
              </a:rPr>
              <a:t> Idle Time </a:t>
            </a:r>
            <a:r>
              <a:rPr lang="en-US" dirty="0" err="1" smtClean="0">
                <a:sym typeface="Wingdings" pitchFamily="2" charset="2"/>
              </a:rPr>
              <a:t>diperlakukan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unsur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biaya</a:t>
            </a:r>
            <a:r>
              <a:rPr lang="en-US" dirty="0" smtClean="0">
                <a:sym typeface="Wingdings" pitchFamily="2" charset="2"/>
              </a:rPr>
              <a:t> overhead </a:t>
            </a:r>
            <a:r>
              <a:rPr lang="en-US" dirty="0" err="1" smtClean="0">
                <a:sym typeface="Wingdings" pitchFamily="2" charset="2"/>
              </a:rPr>
              <a:t>pabrik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 BIAYA TENAGA 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4004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/>
              <a:t>Tenaga kerja merupakan usaha fisik atau mental yang dikeluarkan karyawan untuk mengolah produk.</a:t>
            </a:r>
          </a:p>
          <a:p>
            <a:r>
              <a:rPr lang="id-ID" dirty="0" smtClean="0"/>
              <a:t>Biaya tenaga kerja adalah harga yang dibebankan untuk penggunaan tenaga kerja manusia tersebut..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PENGGOLONGAN  BIAYA TENAGA KERJA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28736"/>
            <a:ext cx="8153400" cy="51435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id-ID" dirty="0" smtClean="0"/>
              <a:t>Dalam perusahaan manufaktur penggolongan kegiatan tenaga kerja dapat dilakukan sebagai berikut:</a:t>
            </a:r>
          </a:p>
          <a:p>
            <a:pPr marL="834390" lvl="1" indent="-514350">
              <a:buFont typeface="+mj-lt"/>
              <a:buAutoNum type="arabicPeriod"/>
            </a:pPr>
            <a:r>
              <a:rPr lang="id-ID" dirty="0" smtClean="0"/>
              <a:t>Penggolongan menurut fungsi pokok dalam organisasi perusahaan:</a:t>
            </a:r>
          </a:p>
          <a:p>
            <a:pPr marL="1565910" lvl="3" indent="-514350">
              <a:buFont typeface="Wingdings" pitchFamily="2" charset="2"/>
              <a:buChar char="v"/>
            </a:pPr>
            <a:r>
              <a:rPr lang="id-ID" dirty="0" smtClean="0"/>
              <a:t>Biaya tenaga kerja produksi, contoh: gaji, kesejahteraan dan lembur karyawan pabrik; upah mandor pabrik, gaji manajer pabrik</a:t>
            </a:r>
          </a:p>
          <a:p>
            <a:pPr marL="1565910" lvl="3" indent="-514350">
              <a:buFont typeface="Wingdings" pitchFamily="2" charset="2"/>
              <a:buChar char="v"/>
            </a:pPr>
            <a:r>
              <a:rPr lang="id-ID" dirty="0" smtClean="0"/>
              <a:t>Biaya tenaga kerja pemasaran, contoh: upah dan kesejahteraan karyawan pemasaran, komisi pramuniaga, gaji manajer pemasaran.</a:t>
            </a:r>
          </a:p>
          <a:p>
            <a:pPr marL="1565910" lvl="3" indent="-514350">
              <a:buFont typeface="Wingdings" pitchFamily="2" charset="2"/>
              <a:buChar char="v"/>
            </a:pPr>
            <a:r>
              <a:rPr lang="id-ID" dirty="0" smtClean="0"/>
              <a:t>Biaya tenaga kerja administrasi &amp; umum, contoh: gaji &amp; kesejahteraan karyawan bagian akuntansi, personalia &amp; sekretariat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28736"/>
            <a:ext cx="8153400" cy="5072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id-ID" dirty="0" smtClean="0"/>
              <a:t>Penggolongan menurut kegiatan departemen-departemen dalam perusahaan</a:t>
            </a:r>
          </a:p>
          <a:p>
            <a:pPr marL="514350" indent="-514350" algn="just">
              <a:buNone/>
            </a:pPr>
            <a:r>
              <a:rPr lang="id-ID" dirty="0" smtClean="0">
                <a:sym typeface="Wingdings" pitchFamily="2" charset="2"/>
              </a:rPr>
              <a:t>		</a:t>
            </a:r>
            <a:r>
              <a:rPr lang="id-ID" sz="2800" dirty="0" smtClean="0">
                <a:sym typeface="Wingdings" pitchFamily="2" charset="2"/>
              </a:rPr>
              <a:t> contoh: biaya tenaga kerja bagian pulp, 	biaya tenaga kerja bagian kertas, biaya 	tenaga kerja bagian akuntansi, biaya tenaga 	kerja bagian personalia</a:t>
            </a:r>
          </a:p>
          <a:p>
            <a:pPr marL="514350" indent="-514350" algn="just">
              <a:buNone/>
            </a:pPr>
            <a:endParaRPr lang="id-ID" sz="2800" dirty="0" smtClean="0"/>
          </a:p>
          <a:p>
            <a:pPr marL="514350" indent="-514350" algn="just">
              <a:buFont typeface="+mj-lt"/>
              <a:buAutoNum type="arabicPeriod" startAt="3"/>
            </a:pPr>
            <a:r>
              <a:rPr lang="id-ID" dirty="0" smtClean="0"/>
              <a:t>Penggolongan menurut jenis pekerjaannya</a:t>
            </a:r>
          </a:p>
          <a:p>
            <a:pPr marL="514350" indent="-514350" algn="just">
              <a:buNone/>
            </a:pPr>
            <a:r>
              <a:rPr lang="id-ID" dirty="0" smtClean="0"/>
              <a:t>		</a:t>
            </a:r>
            <a:r>
              <a:rPr lang="id-ID" sz="2800" dirty="0" smtClean="0">
                <a:sym typeface="Wingdings" pitchFamily="2" charset="2"/>
              </a:rPr>
              <a:t> Dalam suatu departemen, tenaga kerja 	dapat 	digolongkan menurut sifat 	pekerjaannya. 	Contoh: 	dalam departemen 	produksi biaya 	tenaga kerja 	digolongkan 	atas upah operator, upah 	mandor, upah penyelia. </a:t>
            </a:r>
            <a:endParaRPr lang="id-ID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00174"/>
            <a:ext cx="8153400" cy="49292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id-ID" dirty="0" smtClean="0"/>
              <a:t>Penggolongan menurut hubungannya dengan produk</a:t>
            </a:r>
          </a:p>
          <a:p>
            <a:pPr marL="1108710" lvl="2" indent="-514350">
              <a:buFont typeface="Wingdings" pitchFamily="2" charset="2"/>
              <a:buChar char="v"/>
            </a:pPr>
            <a:r>
              <a:rPr lang="id-ID" sz="2700" dirty="0" smtClean="0"/>
              <a:t>Tenaga kerja langsung </a:t>
            </a:r>
            <a:r>
              <a:rPr lang="id-ID" sz="2700" dirty="0" smtClean="0">
                <a:sym typeface="Wingdings" pitchFamily="2" charset="2"/>
              </a:rPr>
              <a:t> karyawan yang secara langsung ikut serta memproduksi produk jadi, yang jasanya dapat diusut secara langsung pada produk dan upahnya merupakan bagian yang besar dalam memproduksi produk.  merupakan unsur biaya produksi.</a:t>
            </a:r>
          </a:p>
          <a:p>
            <a:pPr marL="1108710" lvl="2" indent="-514350">
              <a:buFont typeface="Wingdings" pitchFamily="2" charset="2"/>
              <a:buChar char="v"/>
            </a:pPr>
            <a:r>
              <a:rPr lang="id-ID" sz="2700" dirty="0" smtClean="0">
                <a:sym typeface="Wingdings" pitchFamily="2" charset="2"/>
              </a:rPr>
              <a:t>Tenaga kerja tidak langsung  tenaga kerja yang jasanya tidak secara langsung dapat diusut pada produk  merupakan unsur biaya overhead pabrik</a:t>
            </a:r>
            <a:endParaRPr lang="id-ID" sz="27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AKUNTANSI BIAYA TENAGA 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290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880110" lvl="1" indent="-514350">
              <a:buAutoNum type="arabicPeriod"/>
            </a:pP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reguler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gaji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upah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bruto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dikurangi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potongan-potongan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seperti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pajak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penghasilan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karyawan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biaya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asuransi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880110" lvl="1" indent="-514350">
              <a:buAutoNum type="arabicPeriod"/>
            </a:pPr>
            <a:r>
              <a:rPr lang="en-US" dirty="0" err="1" smtClean="0">
                <a:sym typeface="Wingdings" pitchFamily="2" charset="2"/>
              </a:rPr>
              <a:t>Premi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lembur</a:t>
            </a:r>
            <a:endParaRPr lang="en-US" dirty="0" smtClean="0">
              <a:sym typeface="Wingdings" pitchFamily="2" charset="2"/>
            </a:endParaRPr>
          </a:p>
          <a:p>
            <a:pPr marL="880110" lvl="1" indent="-514350">
              <a:buAutoNum type="arabicPeriod"/>
            </a:pPr>
            <a:r>
              <a:rPr lang="en-US" dirty="0" err="1" smtClean="0">
                <a:sym typeface="Wingdings" pitchFamily="2" charset="2"/>
              </a:rPr>
              <a:t>Biaya-biaya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berhubungan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kerja</a:t>
            </a:r>
            <a:r>
              <a:rPr lang="en-US" dirty="0" smtClean="0">
                <a:sym typeface="Wingdings" pitchFamily="2" charset="2"/>
              </a:rPr>
              <a:t> (labor related costs).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GAJI DAN UPAH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85860"/>
            <a:ext cx="8153400" cy="53578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mengalikan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jam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Job Order Costing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 (Clock Card)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jam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jam </a:t>
            </a:r>
            <a:r>
              <a:rPr lang="en-US" dirty="0" err="1" smtClean="0"/>
              <a:t>hadir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jam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marL="1565910" lvl="3" indent="-514350">
              <a:buNone/>
            </a:pPr>
            <a:r>
              <a:rPr lang="en-US" dirty="0" smtClean="0">
                <a:sym typeface="Wingdings" pitchFamily="2" charset="2"/>
              </a:rPr>
              <a:t> 	</a:t>
            </a:r>
            <a:r>
              <a:rPr lang="en-US" sz="2300" dirty="0" err="1" smtClean="0">
                <a:sym typeface="Wingdings" pitchFamily="2" charset="2"/>
              </a:rPr>
              <a:t>Pada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setiap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akhir</a:t>
            </a:r>
            <a:r>
              <a:rPr lang="en-US" sz="2300" dirty="0" smtClean="0">
                <a:sym typeface="Wingdings" pitchFamily="2" charset="2"/>
              </a:rPr>
              <a:t>  </a:t>
            </a:r>
            <a:r>
              <a:rPr lang="en-US" sz="2300" dirty="0" err="1" smtClean="0">
                <a:sym typeface="Wingdings" pitchFamily="2" charset="2"/>
              </a:rPr>
              <a:t>periode</a:t>
            </a:r>
            <a:r>
              <a:rPr lang="en-US" sz="2300" dirty="0" smtClean="0">
                <a:sym typeface="Wingdings" pitchFamily="2" charset="2"/>
              </a:rPr>
              <a:t>, </a:t>
            </a:r>
            <a:r>
              <a:rPr lang="en-US" sz="2300" dirty="0" err="1" smtClean="0">
                <a:sym typeface="Wingdings" pitchFamily="2" charset="2"/>
              </a:rPr>
              <a:t>kartu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hadir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tiap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karyawan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dikirim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ke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bagian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pembuat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daftar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gaji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dan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upah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untuk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dipakai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sebagai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dasar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perhitungan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gaji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dan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upah</a:t>
            </a:r>
            <a:r>
              <a:rPr lang="en-US" sz="2300" dirty="0" smtClean="0">
                <a:sym typeface="Wingdings" pitchFamily="2" charset="2"/>
              </a:rPr>
              <a:t> per </a:t>
            </a:r>
            <a:r>
              <a:rPr lang="en-US" sz="2300" dirty="0" err="1" smtClean="0">
                <a:sym typeface="Wingdings" pitchFamily="2" charset="2"/>
              </a:rPr>
              <a:t>periode</a:t>
            </a:r>
            <a:r>
              <a:rPr lang="en-US" sz="2300" dirty="0" smtClean="0">
                <a:sym typeface="Wingdings" pitchFamily="2" charset="2"/>
              </a:rPr>
              <a:t>.</a:t>
            </a:r>
            <a:endParaRPr lang="en-US" sz="2300" dirty="0" smtClean="0"/>
          </a:p>
          <a:p>
            <a:pPr marL="834390" lvl="1" indent="-514350">
              <a:buFont typeface="+mj-lt"/>
              <a:buAutoNum type="arabicPeriod"/>
            </a:pPr>
            <a:r>
              <a:rPr lang="en-US" dirty="0" err="1" smtClean="0"/>
              <a:t>Kartu</a:t>
            </a:r>
            <a:r>
              <a:rPr lang="en-US" dirty="0" smtClean="0"/>
              <a:t> Jam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.  </a:t>
            </a:r>
            <a:r>
              <a:rPr lang="en-US" dirty="0" err="1" smtClean="0"/>
              <a:t>Kartu</a:t>
            </a:r>
            <a:r>
              <a:rPr lang="en-US" dirty="0" smtClean="0"/>
              <a:t> jam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Process Costing.</a:t>
            </a:r>
          </a:p>
          <a:p>
            <a:pPr marL="1565910" lvl="3" indent="-514350">
              <a:buNone/>
            </a:pPr>
            <a:r>
              <a:rPr lang="en-US" sz="2300" dirty="0" smtClean="0">
                <a:sym typeface="Wingdings" pitchFamily="2" charset="2"/>
              </a:rPr>
              <a:t> 	</a:t>
            </a:r>
            <a:r>
              <a:rPr lang="en-US" sz="2300" dirty="0" err="1" smtClean="0">
                <a:sym typeface="Wingdings" pitchFamily="2" charset="2"/>
              </a:rPr>
              <a:t>Kartu</a:t>
            </a:r>
            <a:r>
              <a:rPr lang="en-US" sz="2300" dirty="0" smtClean="0">
                <a:sym typeface="Wingdings" pitchFamily="2" charset="2"/>
              </a:rPr>
              <a:t> jam </a:t>
            </a:r>
            <a:r>
              <a:rPr lang="en-US" sz="2300" dirty="0" err="1" smtClean="0">
                <a:sym typeface="Wingdings" pitchFamily="2" charset="2"/>
              </a:rPr>
              <a:t>kerja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untuk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setiap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karyawan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kemudian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disesuaikan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dengan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waktu</a:t>
            </a:r>
            <a:r>
              <a:rPr lang="en-US" sz="2300" dirty="0" smtClean="0">
                <a:sym typeface="Wingdings" pitchFamily="2" charset="2"/>
              </a:rPr>
              <a:t> yang </a:t>
            </a:r>
            <a:r>
              <a:rPr lang="en-US" sz="2300" dirty="0" err="1" smtClean="0">
                <a:sym typeface="Wingdings" pitchFamily="2" charset="2"/>
              </a:rPr>
              <a:t>tercantum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dalam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kartu</a:t>
            </a:r>
            <a:r>
              <a:rPr lang="en-US" sz="2300" dirty="0" smtClean="0">
                <a:sym typeface="Wingdings" pitchFamily="2" charset="2"/>
              </a:rPr>
              <a:t> jam </a:t>
            </a:r>
            <a:r>
              <a:rPr lang="en-US" sz="2300" dirty="0" err="1" smtClean="0">
                <a:sym typeface="Wingdings" pitchFamily="2" charset="2"/>
              </a:rPr>
              <a:t>hadir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dan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dikirim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ke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bagian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Akuntansi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Biaya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untuk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keperluan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distribusi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gaji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dan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upah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tenaga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kerja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langsung</a:t>
            </a:r>
            <a:r>
              <a:rPr lang="en-US" sz="2300" dirty="0" smtClean="0">
                <a:sym typeface="Wingdings" pitchFamily="2" charset="2"/>
              </a:rPr>
              <a:t>.</a:t>
            </a: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	 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Empat</a:t>
            </a:r>
            <a:r>
              <a:rPr lang="en-US" sz="3200" dirty="0" smtClean="0"/>
              <a:t> </a:t>
            </a:r>
            <a:r>
              <a:rPr lang="en-US" sz="3200" dirty="0" err="1" smtClean="0"/>
              <a:t>Tahap</a:t>
            </a:r>
            <a:r>
              <a:rPr lang="en-US" sz="3200" dirty="0" smtClean="0"/>
              <a:t> </a:t>
            </a:r>
            <a:r>
              <a:rPr lang="en-US" sz="3200" dirty="0" err="1" smtClean="0"/>
              <a:t>Pencatatan</a:t>
            </a:r>
            <a:r>
              <a:rPr lang="en-US" sz="3200" dirty="0" smtClean="0"/>
              <a:t> </a:t>
            </a:r>
            <a:r>
              <a:rPr lang="en-US" sz="3200" dirty="0" err="1" smtClean="0"/>
              <a:t>Biaya</a:t>
            </a:r>
            <a:r>
              <a:rPr lang="en-US" sz="3200" dirty="0" smtClean="0"/>
              <a:t> </a:t>
            </a:r>
            <a:r>
              <a:rPr lang="en-US" sz="3200" dirty="0" err="1" smtClean="0"/>
              <a:t>Gaji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Upah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28736"/>
            <a:ext cx="831707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Tahap</a:t>
            </a:r>
            <a:r>
              <a:rPr lang="en-US" dirty="0" smtClean="0"/>
              <a:t> 1: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lowchart: Card 3"/>
          <p:cNvSpPr/>
          <p:nvPr/>
        </p:nvSpPr>
        <p:spPr>
          <a:xfrm>
            <a:off x="785786" y="2357430"/>
            <a:ext cx="1428760" cy="785818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Kartu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hadir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karyawan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lowchart: Data 4"/>
          <p:cNvSpPr/>
          <p:nvPr/>
        </p:nvSpPr>
        <p:spPr>
          <a:xfrm>
            <a:off x="2786050" y="2214554"/>
            <a:ext cx="1857388" cy="142876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Daftar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gaji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upah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karyawan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5715008" y="1428736"/>
            <a:ext cx="3071834" cy="30003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Pengelompokkan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</a:p>
          <a:p>
            <a:pPr marL="342900" indent="-342900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Gaji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upah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karyawan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pabrik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err="1" smtClean="0">
                <a:solidFill>
                  <a:schemeClr val="tx1"/>
                </a:solidFill>
              </a:rPr>
              <a:t>upah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karyawan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langsung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dirty="0" err="1" smtClean="0">
                <a:solidFill>
                  <a:schemeClr val="tx1"/>
                </a:solidFill>
              </a:rPr>
              <a:t>Upah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karyawan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langsung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Gaji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upah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karyawan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administrasi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umum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Gaji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upah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karyawan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pemasaran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85984" y="2643182"/>
            <a:ext cx="71438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72000" y="2643182"/>
            <a:ext cx="107157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642910" y="4643446"/>
            <a:ext cx="807249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</a:rPr>
              <a:t>Jurnal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Barang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Proses-Biaya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Tenaga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Kerja</a:t>
            </a:r>
            <a:r>
              <a:rPr lang="en-US" dirty="0" smtClean="0">
                <a:solidFill>
                  <a:schemeClr val="tx1"/>
                </a:solidFill>
              </a:rPr>
              <a:t>		xx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Biaya</a:t>
            </a:r>
            <a:r>
              <a:rPr lang="en-US" dirty="0" smtClean="0">
                <a:solidFill>
                  <a:schemeClr val="tx1"/>
                </a:solidFill>
              </a:rPr>
              <a:t> Overhead </a:t>
            </a:r>
            <a:r>
              <a:rPr lang="en-US" dirty="0" err="1" smtClean="0">
                <a:solidFill>
                  <a:schemeClr val="tx1"/>
                </a:solidFill>
              </a:rPr>
              <a:t>Pabrik</a:t>
            </a:r>
            <a:r>
              <a:rPr lang="en-US" dirty="0" smtClean="0">
                <a:solidFill>
                  <a:schemeClr val="tx1"/>
                </a:solidFill>
              </a:rPr>
              <a:t>				xx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Biaya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Administrasi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Umum</a:t>
            </a:r>
            <a:r>
              <a:rPr lang="en-US" dirty="0" smtClean="0">
                <a:solidFill>
                  <a:schemeClr val="tx1"/>
                </a:solidFill>
              </a:rPr>
              <a:t>				xx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Biaya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Pemasaran</a:t>
            </a:r>
            <a:r>
              <a:rPr lang="en-US" dirty="0" smtClean="0">
                <a:solidFill>
                  <a:schemeClr val="tx1"/>
                </a:solidFill>
              </a:rPr>
              <a:t>					xx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			</a:t>
            </a:r>
            <a:r>
              <a:rPr lang="en-US" dirty="0" err="1" smtClean="0">
                <a:solidFill>
                  <a:schemeClr val="tx1"/>
                </a:solidFill>
              </a:rPr>
              <a:t>Gaji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Upah</a:t>
            </a:r>
            <a:r>
              <a:rPr lang="en-US" dirty="0" smtClean="0">
                <a:solidFill>
                  <a:schemeClr val="tx1"/>
                </a:solidFill>
              </a:rPr>
              <a:t>				xx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Tahap</a:t>
            </a:r>
            <a:r>
              <a:rPr lang="en-US" dirty="0" smtClean="0"/>
              <a:t> 2: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lowchart: Data 3"/>
          <p:cNvSpPr/>
          <p:nvPr/>
        </p:nvSpPr>
        <p:spPr>
          <a:xfrm>
            <a:off x="785786" y="2285992"/>
            <a:ext cx="1857388" cy="142876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Daftar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gaji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upah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karyawan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lowchart: Document 4"/>
          <p:cNvSpPr/>
          <p:nvPr/>
        </p:nvSpPr>
        <p:spPr>
          <a:xfrm>
            <a:off x="3857620" y="2357430"/>
            <a:ext cx="1928826" cy="150019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Bukti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keluar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cek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pengambilan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bank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71736" y="3000372"/>
            <a:ext cx="1214446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1000100" y="4286256"/>
            <a:ext cx="5500726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Jurnal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Gaji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Upah</a:t>
            </a:r>
            <a:r>
              <a:rPr lang="en-US" dirty="0" smtClean="0">
                <a:solidFill>
                  <a:schemeClr val="tx1"/>
                </a:solidFill>
              </a:rPr>
              <a:t>			xx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Utang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PPh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karyawan</a:t>
            </a:r>
            <a:r>
              <a:rPr lang="en-US" dirty="0" smtClean="0">
                <a:solidFill>
                  <a:schemeClr val="tx1"/>
                </a:solidFill>
              </a:rPr>
              <a:t>		xx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Utang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Gaji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Upah</a:t>
            </a:r>
            <a:r>
              <a:rPr lang="en-US" dirty="0" smtClean="0">
                <a:solidFill>
                  <a:schemeClr val="tx1"/>
                </a:solidFill>
              </a:rPr>
              <a:t>		xx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348</TotalTime>
  <Words>690</Words>
  <Application>Microsoft Office PowerPoint</Application>
  <PresentationFormat>On-screen Show (4:3)</PresentationFormat>
  <Paragraphs>120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COST ACCOUNTING MATERI-10 AKUNTANSI BIAYA TENAGA KERJA</vt:lpstr>
      <vt:lpstr>DEFINISI BIAYA TENAGA KERJA</vt:lpstr>
      <vt:lpstr>PENGGOLONGAN  BIAYA TENAGA KERJA</vt:lpstr>
      <vt:lpstr>PowerPoint Presentation</vt:lpstr>
      <vt:lpstr>PowerPoint Presentation</vt:lpstr>
      <vt:lpstr>AKUNTANSI BIAYA TENAGA KERJA</vt:lpstr>
      <vt:lpstr>GAJI DAN UPAH</vt:lpstr>
      <vt:lpstr>Empat Tahap Pencatatan Biaya Gaji dan Upah</vt:lpstr>
      <vt:lpstr>PowerPoint Presentation</vt:lpstr>
      <vt:lpstr>PowerPoint Presentation</vt:lpstr>
      <vt:lpstr>INSENTIF</vt:lpstr>
      <vt:lpstr>Insentif satuan dengan jam minimum</vt:lpstr>
      <vt:lpstr>PowerPoint Presentation</vt:lpstr>
      <vt:lpstr>Taylor differential piece rate plan</vt:lpstr>
      <vt:lpstr>PENDAPATAN LEMBUR</vt:lpstr>
      <vt:lpstr>Labor Related Costs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ACCOUNTING MATERI-10 BIAYA TENAGA KERJA</dc:title>
  <dc:creator>Hp mini</dc:creator>
  <cp:lastModifiedBy>pavilion</cp:lastModifiedBy>
  <cp:revision>54</cp:revision>
  <dcterms:created xsi:type="dcterms:W3CDTF">2014-12-10T15:37:09Z</dcterms:created>
  <dcterms:modified xsi:type="dcterms:W3CDTF">2016-09-09T09:33:23Z</dcterms:modified>
</cp:coreProperties>
</file>