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25EC7216-1709-4E21-8D47-8AF88C44CE43}" type="datetimeFigureOut">
              <a:rPr lang="en-US" smtClean="0"/>
              <a:t>9/9/2016</a:t>
            </a:fld>
            <a:endParaRPr lang="en-US"/>
          </a:p>
        </p:txBody>
      </p:sp>
      <p:sp>
        <p:nvSpPr>
          <p:cNvPr id="4" name="Footer Placeholder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CC7552C0-3B1B-4D2D-BB8E-018AE64F9126}" type="slidenum">
              <a:rPr lang="en-US" smtClean="0"/>
              <a:t>‹#›</a:t>
            </a:fld>
            <a:endParaRPr lang="en-US"/>
          </a:p>
        </p:txBody>
      </p:sp>
    </p:spTree>
    <p:extLst>
      <p:ext uri="{BB962C8B-B14F-4D97-AF65-F5344CB8AC3E}">
        <p14:creationId xmlns:p14="http://schemas.microsoft.com/office/powerpoint/2010/main" val="32797394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76B8C1F-3445-458B-B6A5-F7AD47419F00}" type="datetimeFigureOut">
              <a:rPr lang="en-US" smtClean="0"/>
              <a:pPr/>
              <a:t>9/9/2016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372F45C-EB02-4B2B-B288-09E8D9316D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6B8C1F-3445-458B-B6A5-F7AD47419F00}" type="datetimeFigureOut">
              <a:rPr lang="en-US" smtClean="0"/>
              <a:pPr/>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2F45C-EB02-4B2B-B288-09E8D9316D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76B8C1F-3445-458B-B6A5-F7AD47419F00}" type="datetimeFigureOut">
              <a:rPr lang="en-US" smtClean="0"/>
              <a:pPr/>
              <a:t>9/9/2016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372F45C-EB02-4B2B-B288-09E8D9316D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76B8C1F-3445-458B-B6A5-F7AD47419F00}" type="datetimeFigureOut">
              <a:rPr lang="en-US" smtClean="0"/>
              <a:pPr/>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372F45C-EB02-4B2B-B288-09E8D9316D49}"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76B8C1F-3445-458B-B6A5-F7AD47419F00}" type="datetimeFigureOut">
              <a:rPr lang="en-US" smtClean="0"/>
              <a:pPr/>
              <a:t>9/9/2016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372F45C-EB02-4B2B-B288-09E8D9316D49}"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76B8C1F-3445-458B-B6A5-F7AD47419F00}" type="datetimeFigureOut">
              <a:rPr lang="en-US" smtClean="0"/>
              <a:pPr/>
              <a:t>9/9/2016</a:t>
            </a:fld>
            <a:endParaRPr lang="en-US"/>
          </a:p>
        </p:txBody>
      </p:sp>
      <p:sp>
        <p:nvSpPr>
          <p:cNvPr id="10" name="Slide Number Placeholder 9"/>
          <p:cNvSpPr>
            <a:spLocks noGrp="1"/>
          </p:cNvSpPr>
          <p:nvPr>
            <p:ph type="sldNum" sz="quarter" idx="16"/>
          </p:nvPr>
        </p:nvSpPr>
        <p:spPr/>
        <p:txBody>
          <a:bodyPr rtlCol="0"/>
          <a:lstStyle/>
          <a:p>
            <a:fld id="{F372F45C-EB02-4B2B-B288-09E8D9316D49}"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76B8C1F-3445-458B-B6A5-F7AD47419F00}" type="datetimeFigureOut">
              <a:rPr lang="en-US" smtClean="0"/>
              <a:pPr/>
              <a:t>9/9/2016</a:t>
            </a:fld>
            <a:endParaRPr lang="en-US"/>
          </a:p>
        </p:txBody>
      </p:sp>
      <p:sp>
        <p:nvSpPr>
          <p:cNvPr id="12" name="Slide Number Placeholder 11"/>
          <p:cNvSpPr>
            <a:spLocks noGrp="1"/>
          </p:cNvSpPr>
          <p:nvPr>
            <p:ph type="sldNum" sz="quarter" idx="16"/>
          </p:nvPr>
        </p:nvSpPr>
        <p:spPr/>
        <p:txBody>
          <a:bodyPr rtlCol="0"/>
          <a:lstStyle/>
          <a:p>
            <a:fld id="{F372F45C-EB02-4B2B-B288-09E8D9316D49}"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76B8C1F-3445-458B-B6A5-F7AD47419F00}" type="datetimeFigureOut">
              <a:rPr lang="en-US" smtClean="0"/>
              <a:pPr/>
              <a:t>9/9/2016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372F45C-EB02-4B2B-B288-09E8D9316D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B8C1F-3445-458B-B6A5-F7AD47419F00}" type="datetimeFigureOut">
              <a:rPr lang="en-US" smtClean="0"/>
              <a:pPr/>
              <a:t>9/9/2016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372F45C-EB02-4B2B-B288-09E8D9316D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76B8C1F-3445-458B-B6A5-F7AD47419F00}" type="datetimeFigureOut">
              <a:rPr lang="en-US" smtClean="0"/>
              <a:pPr/>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372F45C-EB02-4B2B-B288-09E8D9316D49}"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76B8C1F-3445-458B-B6A5-F7AD47419F00}" type="datetimeFigureOut">
              <a:rPr lang="en-US" smtClean="0"/>
              <a:pPr/>
              <a:t>9/9/2016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F372F45C-EB02-4B2B-B288-09E8D9316D49}"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76B8C1F-3445-458B-B6A5-F7AD47419F00}" type="datetimeFigureOut">
              <a:rPr lang="en-US" smtClean="0"/>
              <a:pPr/>
              <a:t>9/9/2016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372F45C-EB02-4B2B-B288-09E8D9316D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828800"/>
            <a:ext cx="6477000" cy="3429000"/>
          </a:xfrm>
        </p:spPr>
        <p:txBody>
          <a:bodyPr>
            <a:normAutofit fontScale="90000"/>
          </a:bodyPr>
          <a:lstStyle/>
          <a:p>
            <a:r>
              <a:rPr lang="en-US" sz="3200" dirty="0" smtClean="0"/>
              <a:t>Cost accounting</a:t>
            </a:r>
            <a:br>
              <a:rPr lang="en-US" sz="3200" dirty="0" smtClean="0"/>
            </a:br>
            <a:r>
              <a:rPr lang="en-US" sz="3600" dirty="0" smtClean="0"/>
              <a:t>materi-11</a:t>
            </a:r>
            <a:br>
              <a:rPr lang="en-US" sz="3600" dirty="0" smtClean="0"/>
            </a:br>
            <a:r>
              <a:rPr lang="en-US" dirty="0" smtClean="0"/>
              <a:t/>
            </a:r>
            <a:br>
              <a:rPr lang="en-US" dirty="0" smtClean="0"/>
            </a:br>
            <a:r>
              <a:rPr lang="en-US" sz="4000" dirty="0" err="1" smtClean="0"/>
              <a:t>penentuan</a:t>
            </a:r>
            <a:r>
              <a:rPr lang="en-US" sz="4000" dirty="0" smtClean="0"/>
              <a:t> </a:t>
            </a:r>
            <a:r>
              <a:rPr lang="en-US" sz="4000" dirty="0" err="1" smtClean="0"/>
              <a:t>harga</a:t>
            </a:r>
            <a:r>
              <a:rPr lang="en-US" sz="4000" dirty="0" smtClean="0"/>
              <a:t> </a:t>
            </a:r>
            <a:r>
              <a:rPr lang="en-US" sz="4000" dirty="0" err="1" smtClean="0"/>
              <a:t>pokok</a:t>
            </a:r>
            <a:r>
              <a:rPr lang="en-US" sz="4000" dirty="0" smtClean="0"/>
              <a:t> </a:t>
            </a:r>
            <a:r>
              <a:rPr lang="en-US" sz="4000" dirty="0" err="1" smtClean="0"/>
              <a:t>produk</a:t>
            </a:r>
            <a:r>
              <a:rPr lang="en-US" sz="4000" dirty="0" smtClean="0"/>
              <a:t> </a:t>
            </a:r>
            <a:r>
              <a:rPr lang="en-US" sz="4000" dirty="0" err="1" smtClean="0"/>
              <a:t>bersama</a:t>
            </a:r>
            <a:r>
              <a:rPr lang="en-US" sz="4000" dirty="0" smtClean="0"/>
              <a:t> </a:t>
            </a:r>
            <a:r>
              <a:rPr lang="en-US" sz="4000" dirty="0" err="1" smtClean="0"/>
              <a:t>dan</a:t>
            </a:r>
            <a:r>
              <a:rPr lang="en-US" sz="4000" dirty="0" smtClean="0"/>
              <a:t> </a:t>
            </a:r>
            <a:r>
              <a:rPr lang="en-US" sz="4000" dirty="0" err="1" smtClean="0"/>
              <a:t>sampingan</a:t>
            </a:r>
            <a:endParaRPr lang="en-US" sz="4000" dirty="0"/>
          </a:p>
        </p:txBody>
      </p:sp>
      <p:sp>
        <p:nvSpPr>
          <p:cNvPr id="3" name="Subtitle 2"/>
          <p:cNvSpPr>
            <a:spLocks noGrp="1"/>
          </p:cNvSpPr>
          <p:nvPr>
            <p:ph type="subTitle" idx="1"/>
          </p:nvPr>
        </p:nvSpPr>
        <p:spPr/>
        <p:txBody>
          <a:bodyPr>
            <a:normAutofit fontScale="77500" lnSpcReduction="20000"/>
          </a:bodyPr>
          <a:lstStyle/>
          <a:p>
            <a:r>
              <a:rPr lang="en-US" dirty="0" smtClean="0"/>
              <a:t>UNIVERSITAS ESA UNGGUL </a:t>
            </a:r>
          </a:p>
          <a:p>
            <a:r>
              <a:rPr lang="en-US" dirty="0" smtClean="0"/>
              <a:t>JAKARTA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t>Metode</a:t>
            </a:r>
            <a:r>
              <a:rPr lang="en-US" sz="2800" dirty="0" smtClean="0"/>
              <a:t> 1a:  </a:t>
            </a:r>
            <a:r>
              <a:rPr lang="en-US" sz="2800" dirty="0" err="1" smtClean="0"/>
              <a:t>Pendapatan</a:t>
            </a:r>
            <a:r>
              <a:rPr lang="en-US" sz="2800" dirty="0" smtClean="0"/>
              <a:t> </a:t>
            </a:r>
            <a:r>
              <a:rPr lang="en-US" sz="2800" dirty="0" err="1" smtClean="0"/>
              <a:t>kotor</a:t>
            </a:r>
            <a:r>
              <a:rPr lang="en-US" sz="2800" dirty="0" smtClean="0"/>
              <a:t> </a:t>
            </a:r>
            <a:r>
              <a:rPr lang="en-US" sz="2800" dirty="0" err="1" smtClean="0"/>
              <a:t>penjualan</a:t>
            </a:r>
            <a:r>
              <a:rPr lang="en-US" sz="2800" dirty="0" smtClean="0"/>
              <a:t> </a:t>
            </a:r>
            <a:r>
              <a:rPr lang="en-US" sz="2800" dirty="0" err="1" smtClean="0"/>
              <a:t>produk</a:t>
            </a:r>
            <a:r>
              <a:rPr lang="en-US" sz="2800" dirty="0" smtClean="0"/>
              <a:t> 			</a:t>
            </a:r>
            <a:r>
              <a:rPr lang="en-US" sz="2800" dirty="0" err="1" smtClean="0"/>
              <a:t>sampingan</a:t>
            </a:r>
            <a:r>
              <a:rPr lang="en-US" sz="2800" dirty="0" smtClean="0"/>
              <a:t> </a:t>
            </a:r>
            <a:r>
              <a:rPr lang="en-US" sz="2800" dirty="0" err="1" smtClean="0"/>
              <a:t>sebagai</a:t>
            </a:r>
            <a:r>
              <a:rPr lang="en-US" sz="2800" dirty="0" smtClean="0"/>
              <a:t> </a:t>
            </a:r>
            <a:r>
              <a:rPr lang="en-US" sz="2800" dirty="0" err="1" smtClean="0"/>
              <a:t>pendapatan</a:t>
            </a:r>
            <a:r>
              <a:rPr lang="en-US" sz="2800" dirty="0" smtClean="0"/>
              <a:t> lain-lain</a:t>
            </a:r>
            <a:endParaRPr lang="en-US" sz="2800" dirty="0"/>
          </a:p>
        </p:txBody>
      </p:sp>
      <p:sp>
        <p:nvSpPr>
          <p:cNvPr id="3" name="Content Placeholder 2"/>
          <p:cNvSpPr>
            <a:spLocks noGrp="1"/>
          </p:cNvSpPr>
          <p:nvPr>
            <p:ph sz="quarter" idx="1"/>
          </p:nvPr>
        </p:nvSpPr>
        <p:spPr>
          <a:xfrm>
            <a:off x="612648" y="1371600"/>
            <a:ext cx="8153400" cy="5257800"/>
          </a:xfrm>
        </p:spPr>
        <p:txBody>
          <a:bodyPr/>
          <a:lstStyle/>
          <a:p>
            <a:endParaRPr lang="en-US" dirty="0"/>
          </a:p>
        </p:txBody>
      </p:sp>
      <p:sp>
        <p:nvSpPr>
          <p:cNvPr id="5" name="Flowchart: Process 4"/>
          <p:cNvSpPr/>
          <p:nvPr/>
        </p:nvSpPr>
        <p:spPr>
          <a:xfrm>
            <a:off x="838200" y="1524000"/>
            <a:ext cx="7772400" cy="1066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smtClean="0">
                <a:solidFill>
                  <a:schemeClr val="tx1"/>
                </a:solidFill>
              </a:rPr>
              <a:t>Contoh</a:t>
            </a:r>
            <a:r>
              <a:rPr lang="en-US" sz="2400" dirty="0" smtClean="0">
                <a:solidFill>
                  <a:schemeClr val="tx1"/>
                </a:solidFill>
              </a:rPr>
              <a:t> </a:t>
            </a:r>
            <a:r>
              <a:rPr lang="en-US" sz="2400" dirty="0" err="1" smtClean="0">
                <a:solidFill>
                  <a:schemeClr val="tx1"/>
                </a:solidFill>
              </a:rPr>
              <a:t>sbb</a:t>
            </a:r>
            <a:r>
              <a:rPr lang="en-US" sz="2400" dirty="0" smtClean="0">
                <a:solidFill>
                  <a:schemeClr val="tx1"/>
                </a:solidFill>
              </a:rPr>
              <a:t>, </a:t>
            </a:r>
            <a:r>
              <a:rPr lang="en-US" sz="2400" dirty="0" err="1" smtClean="0">
                <a:solidFill>
                  <a:schemeClr val="tx1"/>
                </a:solidFill>
              </a:rPr>
              <a:t>dengan</a:t>
            </a:r>
            <a:r>
              <a:rPr lang="en-US" sz="2400" dirty="0" smtClean="0">
                <a:solidFill>
                  <a:schemeClr val="tx1"/>
                </a:solidFill>
              </a:rPr>
              <a:t> </a:t>
            </a:r>
            <a:r>
              <a:rPr lang="en-US" sz="2400" dirty="0" err="1" smtClean="0">
                <a:solidFill>
                  <a:schemeClr val="tx1"/>
                </a:solidFill>
              </a:rPr>
              <a:t>asumsi</a:t>
            </a:r>
            <a:r>
              <a:rPr lang="en-US" sz="2400" dirty="0" smtClean="0">
                <a:solidFill>
                  <a:schemeClr val="tx1"/>
                </a:solidFill>
              </a:rPr>
              <a:t> </a:t>
            </a:r>
            <a:r>
              <a:rPr lang="en-US" sz="2400" dirty="0" err="1" smtClean="0">
                <a:solidFill>
                  <a:schemeClr val="tx1"/>
                </a:solidFill>
              </a:rPr>
              <a:t>pendapatan</a:t>
            </a:r>
            <a:r>
              <a:rPr lang="en-US" sz="2400" dirty="0" smtClean="0">
                <a:solidFill>
                  <a:schemeClr val="tx1"/>
                </a:solidFill>
              </a:rPr>
              <a:t> </a:t>
            </a:r>
            <a:r>
              <a:rPr lang="en-US" sz="2400" dirty="0" err="1" smtClean="0">
                <a:solidFill>
                  <a:schemeClr val="tx1"/>
                </a:solidFill>
              </a:rPr>
              <a:t>kotor</a:t>
            </a:r>
            <a:r>
              <a:rPr lang="en-US" sz="2400" dirty="0" smtClean="0">
                <a:solidFill>
                  <a:schemeClr val="tx1"/>
                </a:solidFill>
              </a:rPr>
              <a:t> </a:t>
            </a:r>
            <a:r>
              <a:rPr lang="en-US" sz="2400" dirty="0" err="1" smtClean="0">
                <a:solidFill>
                  <a:schemeClr val="tx1"/>
                </a:solidFill>
              </a:rPr>
              <a:t>dari</a:t>
            </a:r>
            <a:r>
              <a:rPr lang="en-US" sz="2400" dirty="0" smtClean="0">
                <a:solidFill>
                  <a:schemeClr val="tx1"/>
                </a:solidFill>
              </a:rPr>
              <a:t> </a:t>
            </a:r>
            <a:r>
              <a:rPr lang="en-US" sz="2400" dirty="0" err="1" smtClean="0">
                <a:solidFill>
                  <a:schemeClr val="tx1"/>
                </a:solidFill>
              </a:rPr>
              <a:t>penjualan</a:t>
            </a:r>
            <a:r>
              <a:rPr lang="en-US" sz="2400" dirty="0" smtClean="0">
                <a:solidFill>
                  <a:schemeClr val="tx1"/>
                </a:solidFill>
              </a:rPr>
              <a:t> </a:t>
            </a:r>
            <a:r>
              <a:rPr lang="en-US" sz="2400" dirty="0" err="1" smtClean="0">
                <a:solidFill>
                  <a:schemeClr val="tx1"/>
                </a:solidFill>
              </a:rPr>
              <a:t>produk</a:t>
            </a:r>
            <a:r>
              <a:rPr lang="en-US" sz="2400" dirty="0" smtClean="0">
                <a:solidFill>
                  <a:schemeClr val="tx1"/>
                </a:solidFill>
              </a:rPr>
              <a:t> </a:t>
            </a:r>
            <a:r>
              <a:rPr lang="en-US" sz="2400" dirty="0" err="1" smtClean="0">
                <a:solidFill>
                  <a:schemeClr val="tx1"/>
                </a:solidFill>
              </a:rPr>
              <a:t>sampingan</a:t>
            </a:r>
            <a:r>
              <a:rPr lang="en-US" sz="2400" dirty="0" smtClean="0">
                <a:solidFill>
                  <a:schemeClr val="tx1"/>
                </a:solidFill>
              </a:rPr>
              <a:t> </a:t>
            </a:r>
            <a:r>
              <a:rPr lang="en-US" sz="2400" dirty="0" err="1" smtClean="0">
                <a:solidFill>
                  <a:schemeClr val="tx1"/>
                </a:solidFill>
              </a:rPr>
              <a:t>adalah</a:t>
            </a:r>
            <a:r>
              <a:rPr lang="en-US" sz="2400" dirty="0" smtClean="0">
                <a:solidFill>
                  <a:schemeClr val="tx1"/>
                </a:solidFill>
              </a:rPr>
              <a:t> </a:t>
            </a:r>
            <a:r>
              <a:rPr lang="en-US" sz="2400" dirty="0" err="1" smtClean="0">
                <a:solidFill>
                  <a:schemeClr val="tx1"/>
                </a:solidFill>
              </a:rPr>
              <a:t>sebesar</a:t>
            </a:r>
            <a:r>
              <a:rPr lang="en-US" sz="2400" dirty="0" smtClean="0">
                <a:solidFill>
                  <a:schemeClr val="tx1"/>
                </a:solidFill>
              </a:rPr>
              <a:t> $1.500:</a:t>
            </a:r>
            <a:endParaRPr lang="en-US" sz="2400" dirty="0">
              <a:solidFill>
                <a:schemeClr val="tx1"/>
              </a:solidFill>
            </a:endParaRPr>
          </a:p>
        </p:txBody>
      </p:sp>
      <p:pic>
        <p:nvPicPr>
          <p:cNvPr id="1027" name="Picture 3"/>
          <p:cNvPicPr>
            <a:picLocks noChangeAspect="1" noChangeArrowheads="1"/>
          </p:cNvPicPr>
          <p:nvPr/>
        </p:nvPicPr>
        <p:blipFill>
          <a:blip r:embed="rId2"/>
          <a:srcRect/>
          <a:stretch>
            <a:fillRect/>
          </a:stretch>
        </p:blipFill>
        <p:spPr bwMode="auto">
          <a:xfrm>
            <a:off x="762000" y="2667000"/>
            <a:ext cx="7772400" cy="381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52400"/>
            <a:ext cx="8378952" cy="1143000"/>
          </a:xfrm>
        </p:spPr>
        <p:txBody>
          <a:bodyPr>
            <a:noAutofit/>
          </a:bodyPr>
          <a:lstStyle/>
          <a:p>
            <a:r>
              <a:rPr lang="en-US" sz="2600" dirty="0" err="1" smtClean="0"/>
              <a:t>Metode</a:t>
            </a:r>
            <a:r>
              <a:rPr lang="en-US" sz="2600" dirty="0" smtClean="0"/>
              <a:t> 1b: </a:t>
            </a:r>
            <a:r>
              <a:rPr lang="en-US" sz="2600" dirty="0" err="1" smtClean="0"/>
              <a:t>Pendapatan</a:t>
            </a:r>
            <a:r>
              <a:rPr lang="en-US" sz="2600" dirty="0" smtClean="0"/>
              <a:t> </a:t>
            </a:r>
            <a:r>
              <a:rPr lang="en-US" sz="2600" dirty="0" err="1" smtClean="0"/>
              <a:t>kotor</a:t>
            </a:r>
            <a:r>
              <a:rPr lang="en-US" sz="2600" dirty="0" smtClean="0"/>
              <a:t> </a:t>
            </a:r>
            <a:r>
              <a:rPr lang="en-US" sz="2600" dirty="0" err="1" smtClean="0"/>
              <a:t>penjualan</a:t>
            </a:r>
            <a:r>
              <a:rPr lang="en-US" sz="2600" dirty="0" smtClean="0"/>
              <a:t> </a:t>
            </a:r>
            <a:r>
              <a:rPr lang="en-US" sz="2600" dirty="0" err="1" smtClean="0"/>
              <a:t>produk</a:t>
            </a:r>
            <a:r>
              <a:rPr lang="en-US" sz="2600" dirty="0" smtClean="0"/>
              <a:t> </a:t>
            </a:r>
            <a:r>
              <a:rPr lang="en-US" sz="2600" dirty="0" err="1" smtClean="0"/>
              <a:t>sampingan</a:t>
            </a:r>
            <a:r>
              <a:rPr lang="en-US" sz="2600" dirty="0" smtClean="0"/>
              <a:t> </a:t>
            </a:r>
            <a:r>
              <a:rPr lang="en-US" sz="2600" dirty="0" err="1" smtClean="0"/>
              <a:t>sebagai</a:t>
            </a:r>
            <a:r>
              <a:rPr lang="en-US" sz="2600" dirty="0" smtClean="0"/>
              <a:t> </a:t>
            </a:r>
            <a:r>
              <a:rPr lang="en-US" sz="2600" dirty="0" err="1" smtClean="0"/>
              <a:t>tambahan</a:t>
            </a:r>
            <a:r>
              <a:rPr lang="en-US" sz="2600" dirty="0" smtClean="0"/>
              <a:t> </a:t>
            </a:r>
            <a:r>
              <a:rPr lang="en-US" sz="2600" dirty="0" err="1" smtClean="0"/>
              <a:t>pendapatan</a:t>
            </a:r>
            <a:r>
              <a:rPr lang="en-US" sz="2600" dirty="0" smtClean="0"/>
              <a:t> </a:t>
            </a:r>
            <a:r>
              <a:rPr lang="en-US" sz="2600" dirty="0" err="1" smtClean="0"/>
              <a:t>penjualan</a:t>
            </a:r>
            <a:r>
              <a:rPr lang="en-US" sz="2600" dirty="0" smtClean="0"/>
              <a:t> </a:t>
            </a:r>
            <a:endParaRPr lang="en-US" sz="2600" dirty="0"/>
          </a:p>
        </p:txBody>
      </p:sp>
      <p:pic>
        <p:nvPicPr>
          <p:cNvPr id="2050" name="Picture 2"/>
          <p:cNvPicPr>
            <a:picLocks noGrp="1" noChangeAspect="1" noChangeArrowheads="1"/>
          </p:cNvPicPr>
          <p:nvPr>
            <p:ph sz="quarter" idx="1"/>
          </p:nvPr>
        </p:nvPicPr>
        <p:blipFill>
          <a:blip r:embed="rId2"/>
          <a:srcRect/>
          <a:stretch>
            <a:fillRect/>
          </a:stretch>
        </p:blipFill>
        <p:spPr bwMode="auto">
          <a:xfrm>
            <a:off x="685800" y="1676400"/>
            <a:ext cx="8153400"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52400"/>
            <a:ext cx="8302752" cy="1143000"/>
          </a:xfrm>
        </p:spPr>
        <p:txBody>
          <a:bodyPr>
            <a:noAutofit/>
          </a:bodyPr>
          <a:lstStyle/>
          <a:p>
            <a:r>
              <a:rPr lang="en-US" sz="2800" dirty="0" err="1" smtClean="0"/>
              <a:t>Metode</a:t>
            </a:r>
            <a:r>
              <a:rPr lang="en-US" sz="2800" dirty="0" smtClean="0"/>
              <a:t> 1c : </a:t>
            </a:r>
            <a:r>
              <a:rPr lang="en-US" sz="2800" dirty="0" err="1" smtClean="0"/>
              <a:t>Pendapatan</a:t>
            </a:r>
            <a:r>
              <a:rPr lang="en-US" sz="2800" dirty="0" smtClean="0"/>
              <a:t> </a:t>
            </a:r>
            <a:r>
              <a:rPr lang="en-US" sz="2800" dirty="0" err="1" smtClean="0"/>
              <a:t>kotor</a:t>
            </a:r>
            <a:r>
              <a:rPr lang="en-US" sz="2800" dirty="0" smtClean="0"/>
              <a:t> </a:t>
            </a:r>
            <a:r>
              <a:rPr lang="en-US" sz="2800" dirty="0" err="1" smtClean="0"/>
              <a:t>penjualan</a:t>
            </a:r>
            <a:r>
              <a:rPr lang="en-US" sz="2800" dirty="0" smtClean="0"/>
              <a:t> </a:t>
            </a:r>
            <a:r>
              <a:rPr lang="en-US" sz="2800" dirty="0" err="1" smtClean="0"/>
              <a:t>produk</a:t>
            </a:r>
            <a:r>
              <a:rPr lang="en-US" sz="2800" dirty="0" smtClean="0"/>
              <a:t> </a:t>
            </a:r>
            <a:r>
              <a:rPr lang="en-US" sz="2800" dirty="0" err="1" smtClean="0"/>
              <a:t>sampingan</a:t>
            </a:r>
            <a:r>
              <a:rPr lang="en-US" sz="2800" dirty="0" smtClean="0"/>
              <a:t> </a:t>
            </a:r>
            <a:r>
              <a:rPr lang="en-US" sz="2800" dirty="0" err="1" smtClean="0"/>
              <a:t>sebagai</a:t>
            </a:r>
            <a:r>
              <a:rPr lang="en-US" sz="2800" dirty="0" smtClean="0"/>
              <a:t> </a:t>
            </a:r>
            <a:r>
              <a:rPr lang="en-US" sz="2800" dirty="0" err="1" smtClean="0"/>
              <a:t>pengurang</a:t>
            </a:r>
            <a:r>
              <a:rPr lang="en-US" sz="2800" dirty="0" smtClean="0"/>
              <a:t> HPP </a:t>
            </a:r>
            <a:r>
              <a:rPr lang="en-US" sz="2800" dirty="0" err="1" smtClean="0"/>
              <a:t>dari</a:t>
            </a:r>
            <a:r>
              <a:rPr lang="en-US" sz="2800" dirty="0" smtClean="0"/>
              <a:t> </a:t>
            </a:r>
            <a:r>
              <a:rPr lang="en-US" sz="2800" dirty="0" err="1" smtClean="0"/>
              <a:t>produk</a:t>
            </a:r>
            <a:r>
              <a:rPr lang="en-US" sz="2800" dirty="0" smtClean="0"/>
              <a:t> </a:t>
            </a:r>
            <a:r>
              <a:rPr lang="en-US" sz="2800" dirty="0" err="1" smtClean="0"/>
              <a:t>utama</a:t>
            </a:r>
            <a:r>
              <a:rPr lang="en-US" sz="2800" dirty="0" smtClean="0"/>
              <a:t> </a:t>
            </a:r>
            <a:endParaRPr lang="en-US" sz="2800" dirty="0"/>
          </a:p>
        </p:txBody>
      </p:sp>
      <p:pic>
        <p:nvPicPr>
          <p:cNvPr id="3074" name="Picture 2"/>
          <p:cNvPicPr>
            <a:picLocks noGrp="1" noChangeAspect="1" noChangeArrowheads="1"/>
          </p:cNvPicPr>
          <p:nvPr>
            <p:ph sz="quarter" idx="1"/>
          </p:nvPr>
        </p:nvPicPr>
        <p:blipFill>
          <a:blip r:embed="rId2"/>
          <a:srcRect/>
          <a:stretch>
            <a:fillRect/>
          </a:stretch>
        </p:blipFill>
        <p:spPr bwMode="auto">
          <a:xfrm>
            <a:off x="609600" y="1600200"/>
            <a:ext cx="8229600" cy="495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52400"/>
            <a:ext cx="8302752" cy="1143000"/>
          </a:xfrm>
        </p:spPr>
        <p:txBody>
          <a:bodyPr>
            <a:noAutofit/>
          </a:bodyPr>
          <a:lstStyle/>
          <a:p>
            <a:r>
              <a:rPr lang="en-US" sz="2800" dirty="0" err="1" smtClean="0"/>
              <a:t>Metode</a:t>
            </a:r>
            <a:r>
              <a:rPr lang="en-US" sz="2800" dirty="0" smtClean="0"/>
              <a:t> 1d: </a:t>
            </a:r>
            <a:r>
              <a:rPr lang="en-US" sz="2800" dirty="0" err="1" smtClean="0"/>
              <a:t>pendapatan</a:t>
            </a:r>
            <a:r>
              <a:rPr lang="en-US" sz="2800" dirty="0" smtClean="0"/>
              <a:t> </a:t>
            </a:r>
            <a:r>
              <a:rPr lang="en-US" sz="2800" dirty="0" err="1" smtClean="0"/>
              <a:t>kotor</a:t>
            </a:r>
            <a:r>
              <a:rPr lang="en-US" sz="2800" dirty="0" smtClean="0"/>
              <a:t> </a:t>
            </a:r>
            <a:r>
              <a:rPr lang="en-US" sz="2800" dirty="0" err="1" smtClean="0"/>
              <a:t>dari</a:t>
            </a:r>
            <a:r>
              <a:rPr lang="en-US" sz="2800" dirty="0" smtClean="0"/>
              <a:t> </a:t>
            </a:r>
            <a:r>
              <a:rPr lang="en-US" sz="2800" dirty="0" err="1" smtClean="0"/>
              <a:t>penjualan</a:t>
            </a:r>
            <a:r>
              <a:rPr lang="en-US" sz="2800" dirty="0" smtClean="0"/>
              <a:t> </a:t>
            </a:r>
            <a:r>
              <a:rPr lang="en-US" sz="2800" dirty="0" err="1" smtClean="0"/>
              <a:t>produk</a:t>
            </a:r>
            <a:r>
              <a:rPr lang="en-US" sz="2800" dirty="0" smtClean="0"/>
              <a:t> </a:t>
            </a:r>
            <a:r>
              <a:rPr lang="en-US" sz="2800" dirty="0" err="1" smtClean="0"/>
              <a:t>sampingan</a:t>
            </a:r>
            <a:r>
              <a:rPr lang="en-US" sz="2800" dirty="0" smtClean="0"/>
              <a:t> </a:t>
            </a:r>
            <a:r>
              <a:rPr lang="en-US" sz="2800" dirty="0" err="1" smtClean="0"/>
              <a:t>sebagai</a:t>
            </a:r>
            <a:r>
              <a:rPr lang="en-US" sz="2800" dirty="0" smtClean="0"/>
              <a:t> </a:t>
            </a:r>
            <a:r>
              <a:rPr lang="en-US" sz="2800" dirty="0" err="1" smtClean="0"/>
              <a:t>pengurang</a:t>
            </a:r>
            <a:r>
              <a:rPr lang="en-US" sz="2800" dirty="0" smtClean="0"/>
              <a:t> </a:t>
            </a:r>
            <a:r>
              <a:rPr lang="en-US" sz="2800" dirty="0" err="1" smtClean="0"/>
              <a:t>biaya</a:t>
            </a:r>
            <a:r>
              <a:rPr lang="en-US" sz="2800" dirty="0" smtClean="0"/>
              <a:t> </a:t>
            </a:r>
            <a:r>
              <a:rPr lang="en-US" sz="2800" dirty="0" err="1" smtClean="0"/>
              <a:t>produksi</a:t>
            </a:r>
            <a:r>
              <a:rPr lang="en-US" sz="2800" dirty="0" smtClean="0"/>
              <a:t> </a:t>
            </a:r>
            <a:r>
              <a:rPr lang="en-US" sz="2800" dirty="0" err="1" smtClean="0"/>
              <a:t>produk</a:t>
            </a:r>
            <a:r>
              <a:rPr lang="en-US" sz="2800" dirty="0" smtClean="0"/>
              <a:t> </a:t>
            </a:r>
            <a:r>
              <a:rPr lang="en-US" sz="2800" dirty="0" err="1" smtClean="0"/>
              <a:t>utama</a:t>
            </a:r>
            <a:endParaRPr lang="en-US" sz="2800" dirty="0"/>
          </a:p>
        </p:txBody>
      </p:sp>
      <p:pic>
        <p:nvPicPr>
          <p:cNvPr id="4098" name="Picture 2"/>
          <p:cNvPicPr>
            <a:picLocks noGrp="1" noChangeAspect="1" noChangeArrowheads="1"/>
          </p:cNvPicPr>
          <p:nvPr>
            <p:ph sz="quarter" idx="1"/>
          </p:nvPr>
        </p:nvPicPr>
        <p:blipFill>
          <a:blip r:embed="rId2"/>
          <a:srcRect/>
          <a:stretch>
            <a:fillRect/>
          </a:stretch>
        </p:blipFill>
        <p:spPr bwMode="auto">
          <a:xfrm>
            <a:off x="648052" y="1676400"/>
            <a:ext cx="8267347" cy="495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METODE 2: PENGAKUAN PENDAPATAN BERSIH</a:t>
            </a:r>
            <a:endParaRPr lang="id-ID" sz="3200" dirty="0"/>
          </a:p>
        </p:txBody>
      </p:sp>
      <p:sp>
        <p:nvSpPr>
          <p:cNvPr id="3" name="Content Placeholder 2"/>
          <p:cNvSpPr>
            <a:spLocks noGrp="1"/>
          </p:cNvSpPr>
          <p:nvPr>
            <p:ph sz="quarter" idx="1"/>
          </p:nvPr>
        </p:nvSpPr>
        <p:spPr>
          <a:xfrm>
            <a:off x="612648" y="1524000"/>
            <a:ext cx="8153400" cy="4953000"/>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algn="just"/>
            <a:r>
              <a:rPr lang="id-ID" dirty="0" smtClean="0"/>
              <a:t>Metode pendapatan bersih (net revenue method):   membebankan biaya yang terjadi setelah titik pisah batas (yaitu biaya untuk memproses maupun memasarkan produk sampingan) ke pendapatan produk sampingan.</a:t>
            </a:r>
          </a:p>
          <a:p>
            <a:pPr algn="just"/>
            <a:endParaRPr lang="id-ID" dirty="0" smtClean="0"/>
          </a:p>
          <a:p>
            <a:pPr algn="just"/>
            <a:r>
              <a:rPr lang="id-ID" dirty="0" smtClean="0"/>
              <a:t>Beberapa perusahaan memiliki akun ‘Produk Sampingan’, dimana semua biaya yang terjadi setelah titik pisah batas di debit ke akun ini, sementara pendapatan yang diperoleh dikreditkan ke akun tersebut.</a:t>
            </a:r>
          </a:p>
          <a:p>
            <a:pPr algn="just"/>
            <a:endParaRPr lang="id-ID" dirty="0" smtClean="0"/>
          </a:p>
          <a:p>
            <a:pPr algn="just"/>
            <a:r>
              <a:rPr lang="id-ID" dirty="0" smtClean="0"/>
              <a:t>Saldo dari produk sampingan ditampilkan di laporan laba rugi dengan mengikuti salah satu cara yang dijelaskan dalam metode 1.</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METODE 3: METODE BIAYA PENGGANTIAN</a:t>
            </a:r>
            <a:endParaRPr lang="id-ID" sz="3200" dirty="0"/>
          </a:p>
        </p:txBody>
      </p:sp>
      <p:sp>
        <p:nvSpPr>
          <p:cNvPr id="3" name="Content Placeholder 2"/>
          <p:cNvSpPr>
            <a:spLocks noGrp="1"/>
          </p:cNvSpPr>
          <p:nvPr>
            <p:ph sz="quarter" idx="1"/>
          </p:nvPr>
        </p:nvSpPr>
        <p:spPr>
          <a:xfrm>
            <a:off x="612648" y="1524000"/>
            <a:ext cx="8153400" cy="5029200"/>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just"/>
            <a:r>
              <a:rPr lang="id-ID" dirty="0" smtClean="0"/>
              <a:t>Metode biaya penggantian (replacement cost method) biasanya digunakan oleh perusahaan-perusahaan yang produk sampingannya digunakan oleh perusahaan itu sendiri.</a:t>
            </a:r>
          </a:p>
          <a:p>
            <a:pPr algn="just"/>
            <a:r>
              <a:rPr lang="id-ID" dirty="0" smtClean="0"/>
              <a:t>Adanya produk sampingan menghilangkan kebutuhan untuk membeli bahan baku yang serupa dari pemasok.</a:t>
            </a:r>
          </a:p>
          <a:p>
            <a:pPr algn="just"/>
            <a:r>
              <a:rPr lang="id-ID" dirty="0" smtClean="0"/>
              <a:t>Biaya produksi produk utama yang menghasilkan produk sampingan dikredit, dan debitnya diposting ke departemen yang menggunakan produk sampingan tersebut.</a:t>
            </a:r>
          </a:p>
          <a:p>
            <a:pPr algn="just"/>
            <a:r>
              <a:rPr lang="id-ID" dirty="0" smtClean="0"/>
              <a:t>Jumlah yang diposting oleh ayat jurnal tersebut merupakan biaya pembelian atau biaya penggantiannya.</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smtClean="0"/>
              <a:t>METODE 4: METODE HARGA PASAR (PEMBATALAN BIAYA)</a:t>
            </a:r>
            <a:endParaRPr lang="id-ID" sz="3200" dirty="0"/>
          </a:p>
        </p:txBody>
      </p:sp>
      <p:sp>
        <p:nvSpPr>
          <p:cNvPr id="3" name="Content Placeholder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id-ID" dirty="0" smtClean="0"/>
              <a:t>Metode ini mengurangi biaya produksi dari produk utama, bukan dengan pendapatan aktual yang diterima, melainkan dengan estimasi nilai produk sampingan pada saat dijual.</a:t>
            </a:r>
          </a:p>
          <a:p>
            <a:r>
              <a:rPr lang="id-ID" dirty="0" smtClean="0"/>
              <a:t>Akun produk sampingan dibebankan dengan nilai estimasi ini, dan biaya produksi dari produk utama dikredit.</a:t>
            </a:r>
          </a:p>
          <a:p>
            <a:r>
              <a:rPr lang="id-ID" dirty="0" smtClean="0"/>
              <a:t>Tambahan biaya bahan baku, tenaga kerja atau overhead pabrik yang terjadi setelah titik pisah batas dibebankan ke produk sampingan.</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a:r>
              <a:rPr lang="id-ID" dirty="0" smtClean="0"/>
              <a:t>Nilai estimasi dari produk sampingan pada titik pisah batas dapat dihitung dengan beberapa alternatif:</a:t>
            </a:r>
          </a:p>
          <a:p>
            <a:pPr marL="834390" lvl="1" indent="-514350" algn="just">
              <a:buFont typeface="+mj-lt"/>
              <a:buAutoNum type="arabicPeriod"/>
            </a:pPr>
            <a:r>
              <a:rPr lang="id-ID" dirty="0" smtClean="0"/>
              <a:t>Mengestimasikan laba kotor dan biaya produksi setelah titik pisah batas dari produk sampingan, lalu mengurangkannya dari harga pasar finalnya.</a:t>
            </a:r>
          </a:p>
          <a:p>
            <a:pPr marL="834390" lvl="1" indent="-514350" algn="just">
              <a:buFont typeface="+mj-lt"/>
              <a:buAutoNum type="arabicPeriod"/>
            </a:pPr>
            <a:r>
              <a:rPr lang="id-ID" dirty="0" smtClean="0"/>
              <a:t>Jika produk sampingan memiliki nilai pasar pada titik pisah batas, maka akun produk sampingan dibebankan dengan nilai pasar tersebut lalu dikurangi dengan estimasi laba kotor.  Lawannya dikreditkan ke biaya produksi produk utama.</a:t>
            </a:r>
          </a:p>
          <a:p>
            <a:pPr marL="834390" lvl="1" indent="-514350" algn="just">
              <a:buFont typeface="+mj-lt"/>
              <a:buAutoNum type="arabicPeriod"/>
            </a:pP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smtClean="0"/>
              <a:t>Contoh metode harga pasar dalam menghitung biaya produk utama dan produk sampingan</a:t>
            </a:r>
            <a:endParaRPr lang="id-ID" sz="3200" dirty="0"/>
          </a:p>
        </p:txBody>
      </p:sp>
      <p:pic>
        <p:nvPicPr>
          <p:cNvPr id="1026" name="Picture 2"/>
          <p:cNvPicPr>
            <a:picLocks noGrp="1" noChangeAspect="1" noChangeArrowheads="1"/>
          </p:cNvPicPr>
          <p:nvPr>
            <p:ph sz="quarter" idx="1"/>
          </p:nvPr>
        </p:nvPicPr>
        <p:blipFill>
          <a:blip r:embed="rId2"/>
          <a:srcRect/>
          <a:stretch>
            <a:fillRect/>
          </a:stretch>
        </p:blipFill>
        <p:spPr bwMode="auto">
          <a:xfrm>
            <a:off x="533400" y="1295400"/>
            <a:ext cx="8305799" cy="525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METODE PERHITUNGAN BIAYA PRODUK GABUNGAN</a:t>
            </a:r>
            <a:endParaRPr lang="en-US" sz="3600" dirty="0"/>
          </a:p>
        </p:txBody>
      </p:sp>
      <p:sp>
        <p:nvSpPr>
          <p:cNvPr id="3" name="Content Placeholder 2"/>
          <p:cNvSpPr>
            <a:spLocks noGrp="1"/>
          </p:cNvSpPr>
          <p:nvPr>
            <p:ph sz="quarter" idx="1"/>
          </p:nvPr>
        </p:nvSpPr>
        <p:spPr>
          <a:xfrm>
            <a:off x="612648" y="1600200"/>
            <a:ext cx="8153400" cy="4800600"/>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a:r>
              <a:rPr lang="en-US" dirty="0" err="1" smtClean="0"/>
              <a:t>Biaya</a:t>
            </a:r>
            <a:r>
              <a:rPr lang="en-US" dirty="0" smtClean="0"/>
              <a:t> </a:t>
            </a:r>
            <a:r>
              <a:rPr lang="en-US" dirty="0" err="1" smtClean="0"/>
              <a:t>produk</a:t>
            </a:r>
            <a:r>
              <a:rPr lang="en-US" dirty="0" smtClean="0"/>
              <a:t> </a:t>
            </a:r>
            <a:r>
              <a:rPr lang="en-US" dirty="0" err="1" smtClean="0"/>
              <a:t>gabungan</a:t>
            </a:r>
            <a:r>
              <a:rPr lang="en-US" dirty="0" smtClean="0"/>
              <a:t> (</a:t>
            </a:r>
            <a:r>
              <a:rPr lang="en-US" dirty="0" err="1" smtClean="0"/>
              <a:t>terjadi</a:t>
            </a:r>
            <a:r>
              <a:rPr lang="en-US" dirty="0" smtClean="0"/>
              <a:t> </a:t>
            </a:r>
            <a:r>
              <a:rPr lang="en-US" dirty="0" err="1" smtClean="0"/>
              <a:t>sebelum</a:t>
            </a:r>
            <a:r>
              <a:rPr lang="en-US" dirty="0" smtClean="0"/>
              <a:t> </a:t>
            </a:r>
            <a:r>
              <a:rPr lang="en-US" dirty="0" err="1" smtClean="0"/>
              <a:t>titik</a:t>
            </a:r>
            <a:r>
              <a:rPr lang="en-US" dirty="0" smtClean="0"/>
              <a:t> </a:t>
            </a:r>
            <a:r>
              <a:rPr lang="en-US" dirty="0" err="1" smtClean="0"/>
              <a:t>pisah</a:t>
            </a:r>
            <a:r>
              <a:rPr lang="en-US" dirty="0" smtClean="0"/>
              <a:t> </a:t>
            </a:r>
            <a:r>
              <a:rPr lang="en-US" dirty="0" err="1" smtClean="0"/>
              <a:t>batas</a:t>
            </a:r>
            <a:r>
              <a:rPr lang="en-US" dirty="0" smtClean="0"/>
              <a:t>), </a:t>
            </a:r>
            <a:r>
              <a:rPr lang="en-US" dirty="0" err="1" smtClean="0"/>
              <a:t>dapat</a:t>
            </a:r>
            <a:r>
              <a:rPr lang="en-US" dirty="0" smtClean="0"/>
              <a:t> </a:t>
            </a:r>
            <a:r>
              <a:rPr lang="en-US" dirty="0" err="1" smtClean="0"/>
              <a:t>dialokasikan</a:t>
            </a:r>
            <a:r>
              <a:rPr lang="en-US" dirty="0" smtClean="0"/>
              <a:t> </a:t>
            </a:r>
            <a:r>
              <a:rPr lang="en-US" dirty="0" err="1" smtClean="0"/>
              <a:t>ke</a:t>
            </a:r>
            <a:r>
              <a:rPr lang="en-US" dirty="0" smtClean="0"/>
              <a:t> </a:t>
            </a:r>
            <a:r>
              <a:rPr lang="en-US" dirty="0" err="1" smtClean="0"/>
              <a:t>produk</a:t>
            </a:r>
            <a:r>
              <a:rPr lang="en-US" dirty="0" smtClean="0"/>
              <a:t> </a:t>
            </a:r>
            <a:r>
              <a:rPr lang="en-US" dirty="0" err="1" smtClean="0"/>
              <a:t>gabungan</a:t>
            </a:r>
            <a:r>
              <a:rPr lang="en-US" dirty="0" smtClean="0"/>
              <a:t> </a:t>
            </a:r>
            <a:r>
              <a:rPr lang="en-US" dirty="0" err="1" smtClean="0"/>
              <a:t>menggunakan</a:t>
            </a:r>
            <a:r>
              <a:rPr lang="en-US" dirty="0" smtClean="0"/>
              <a:t> </a:t>
            </a:r>
            <a:r>
              <a:rPr lang="en-US" dirty="0" err="1" smtClean="0"/>
              <a:t>salah</a:t>
            </a:r>
            <a:r>
              <a:rPr lang="en-US" dirty="0" smtClean="0"/>
              <a:t> </a:t>
            </a:r>
            <a:r>
              <a:rPr lang="en-US" dirty="0" err="1" smtClean="0"/>
              <a:t>satu</a:t>
            </a:r>
            <a:r>
              <a:rPr lang="en-US" dirty="0" smtClean="0"/>
              <a:t> </a:t>
            </a:r>
            <a:r>
              <a:rPr lang="en-US" dirty="0" err="1" smtClean="0"/>
              <a:t>dari</a:t>
            </a:r>
            <a:r>
              <a:rPr lang="en-US" dirty="0" smtClean="0"/>
              <a:t> </a:t>
            </a:r>
            <a:r>
              <a:rPr lang="en-US" dirty="0" err="1" smtClean="0"/>
              <a:t>metode</a:t>
            </a:r>
            <a:r>
              <a:rPr lang="en-US" dirty="0" smtClean="0"/>
              <a:t> </a:t>
            </a:r>
            <a:r>
              <a:rPr lang="en-US" dirty="0" err="1" smtClean="0"/>
              <a:t>berikut</a:t>
            </a:r>
            <a:r>
              <a:rPr lang="en-US" dirty="0" smtClean="0"/>
              <a:t>:</a:t>
            </a:r>
          </a:p>
          <a:p>
            <a:pPr marL="834390" lvl="1" indent="-514350" algn="just">
              <a:buFont typeface="+mj-lt"/>
              <a:buAutoNum type="arabicPeriod"/>
            </a:pPr>
            <a:r>
              <a:rPr lang="en-US" dirty="0" err="1" smtClean="0"/>
              <a:t>Metode</a:t>
            </a:r>
            <a:r>
              <a:rPr lang="en-US" dirty="0" smtClean="0"/>
              <a:t> </a:t>
            </a:r>
            <a:r>
              <a:rPr lang="en-US" dirty="0" err="1" smtClean="0"/>
              <a:t>harga</a:t>
            </a:r>
            <a:r>
              <a:rPr lang="en-US" dirty="0" smtClean="0"/>
              <a:t> </a:t>
            </a:r>
            <a:r>
              <a:rPr lang="en-US" dirty="0" err="1" smtClean="0"/>
              <a:t>pasar</a:t>
            </a:r>
            <a:r>
              <a:rPr lang="en-US" dirty="0" smtClean="0"/>
              <a:t>, </a:t>
            </a:r>
            <a:r>
              <a:rPr lang="en-US" dirty="0" err="1" smtClean="0"/>
              <a:t>berdasarkan</a:t>
            </a:r>
            <a:r>
              <a:rPr lang="en-US" dirty="0" smtClean="0"/>
              <a:t> </a:t>
            </a:r>
            <a:r>
              <a:rPr lang="en-US" dirty="0" err="1" smtClean="0"/>
              <a:t>harga</a:t>
            </a:r>
            <a:r>
              <a:rPr lang="en-US" dirty="0" smtClean="0"/>
              <a:t> </a:t>
            </a:r>
            <a:r>
              <a:rPr lang="en-US" dirty="0" err="1" smtClean="0"/>
              <a:t>pasar</a:t>
            </a:r>
            <a:r>
              <a:rPr lang="en-US" dirty="0" smtClean="0"/>
              <a:t> </a:t>
            </a:r>
            <a:r>
              <a:rPr lang="en-US" dirty="0" err="1" smtClean="0"/>
              <a:t>relatif</a:t>
            </a:r>
            <a:r>
              <a:rPr lang="en-US" dirty="0" smtClean="0"/>
              <a:t> </a:t>
            </a:r>
            <a:r>
              <a:rPr lang="en-US" dirty="0" err="1" smtClean="0"/>
              <a:t>dari</a:t>
            </a:r>
            <a:r>
              <a:rPr lang="en-US" dirty="0" smtClean="0"/>
              <a:t> </a:t>
            </a:r>
            <a:r>
              <a:rPr lang="en-US" dirty="0" err="1" smtClean="0"/>
              <a:t>produk</a:t>
            </a:r>
            <a:r>
              <a:rPr lang="en-US" dirty="0" smtClean="0"/>
              <a:t> individual.</a:t>
            </a:r>
          </a:p>
          <a:p>
            <a:pPr marL="834390" lvl="1" indent="-514350" algn="just">
              <a:buFont typeface="+mj-lt"/>
              <a:buAutoNum type="arabicPeriod"/>
            </a:pPr>
            <a:r>
              <a:rPr lang="en-US" dirty="0" err="1" smtClean="0"/>
              <a:t>Metode</a:t>
            </a:r>
            <a:r>
              <a:rPr lang="en-US" dirty="0" smtClean="0"/>
              <a:t> </a:t>
            </a:r>
            <a:r>
              <a:rPr lang="en-US" dirty="0" err="1" smtClean="0"/>
              <a:t>biaya</a:t>
            </a:r>
            <a:r>
              <a:rPr lang="en-US" dirty="0" smtClean="0"/>
              <a:t> rata-rata per unit.</a:t>
            </a:r>
          </a:p>
          <a:p>
            <a:pPr marL="834390" lvl="1" indent="-514350" algn="just">
              <a:buFont typeface="+mj-lt"/>
              <a:buAutoNum type="arabicPeriod"/>
            </a:pPr>
            <a:r>
              <a:rPr lang="en-US" dirty="0" err="1" smtClean="0"/>
              <a:t>Metode</a:t>
            </a:r>
            <a:r>
              <a:rPr lang="en-US" dirty="0" smtClean="0"/>
              <a:t> rata-rata </a:t>
            </a:r>
            <a:r>
              <a:rPr lang="en-US" dirty="0" err="1" smtClean="0"/>
              <a:t>tertimbang</a:t>
            </a:r>
            <a:r>
              <a:rPr lang="en-US" dirty="0" smtClean="0"/>
              <a:t>, </a:t>
            </a:r>
            <a:r>
              <a:rPr lang="en-US" dirty="0" err="1" smtClean="0"/>
              <a:t>berdasarkan</a:t>
            </a:r>
            <a:r>
              <a:rPr lang="en-US" dirty="0" smtClean="0"/>
              <a:t> </a:t>
            </a:r>
            <a:r>
              <a:rPr lang="en-US" dirty="0" err="1" smtClean="0"/>
              <a:t>pada</a:t>
            </a:r>
            <a:r>
              <a:rPr lang="en-US" dirty="0" smtClean="0"/>
              <a:t> </a:t>
            </a:r>
            <a:r>
              <a:rPr lang="en-US" dirty="0" err="1" smtClean="0"/>
              <a:t>faktor</a:t>
            </a:r>
            <a:r>
              <a:rPr lang="en-US" dirty="0" smtClean="0"/>
              <a:t> </a:t>
            </a:r>
            <a:r>
              <a:rPr lang="en-US" dirty="0" err="1" smtClean="0"/>
              <a:t>pembobotan</a:t>
            </a:r>
            <a:r>
              <a:rPr lang="en-US" dirty="0" smtClean="0"/>
              <a:t> yang </a:t>
            </a:r>
            <a:r>
              <a:rPr lang="en-US" dirty="0" err="1" smtClean="0"/>
              <a:t>telah</a:t>
            </a:r>
            <a:r>
              <a:rPr lang="en-US" dirty="0" smtClean="0"/>
              <a:t> </a:t>
            </a:r>
            <a:r>
              <a:rPr lang="en-US" dirty="0" err="1" smtClean="0"/>
              <a:t>ditentukan</a:t>
            </a:r>
            <a:r>
              <a:rPr lang="en-US" dirty="0" smtClean="0"/>
              <a:t> </a:t>
            </a:r>
            <a:r>
              <a:rPr lang="en-US" dirty="0" err="1" smtClean="0"/>
              <a:t>sebelumnya</a:t>
            </a:r>
            <a:r>
              <a:rPr lang="en-US" dirty="0" smtClean="0"/>
              <a:t>.</a:t>
            </a:r>
          </a:p>
          <a:p>
            <a:pPr marL="834390" lvl="1" indent="-514350" algn="just">
              <a:buFont typeface="+mj-lt"/>
              <a:buAutoNum type="arabicPeriod"/>
            </a:pPr>
            <a:r>
              <a:rPr lang="en-US" dirty="0" err="1" smtClean="0"/>
              <a:t>Metode</a:t>
            </a:r>
            <a:r>
              <a:rPr lang="en-US" dirty="0" smtClean="0"/>
              <a:t> unit </a:t>
            </a:r>
            <a:r>
              <a:rPr lang="en-US" dirty="0" err="1" smtClean="0"/>
              <a:t>kuantitatif</a:t>
            </a:r>
            <a:r>
              <a:rPr lang="en-US" dirty="0" smtClean="0"/>
              <a:t>, </a:t>
            </a:r>
            <a:r>
              <a:rPr lang="en-US" dirty="0" err="1" smtClean="0"/>
              <a:t>berdasarkan</a:t>
            </a:r>
            <a:r>
              <a:rPr lang="en-US" dirty="0" smtClean="0"/>
              <a:t> </a:t>
            </a:r>
            <a:r>
              <a:rPr lang="en-US" dirty="0" err="1" smtClean="0"/>
              <a:t>pada</a:t>
            </a:r>
            <a:r>
              <a:rPr lang="en-US" dirty="0" smtClean="0"/>
              <a:t> </a:t>
            </a:r>
            <a:r>
              <a:rPr lang="en-US" dirty="0" err="1" smtClean="0"/>
              <a:t>ukuran</a:t>
            </a:r>
            <a:r>
              <a:rPr lang="en-US" dirty="0" smtClean="0"/>
              <a:t> </a:t>
            </a:r>
            <a:r>
              <a:rPr lang="en-US" dirty="0" err="1" smtClean="0"/>
              <a:t>fisik</a:t>
            </a:r>
            <a:r>
              <a:rPr lang="en-US" dirty="0" smtClean="0"/>
              <a:t> unit </a:t>
            </a:r>
            <a:r>
              <a:rPr lang="en-US" dirty="0" err="1" smtClean="0"/>
              <a:t>seperti</a:t>
            </a:r>
            <a:r>
              <a:rPr lang="en-US" dirty="0" smtClean="0"/>
              <a:t> </a:t>
            </a:r>
            <a:r>
              <a:rPr lang="en-US" dirty="0" err="1" smtClean="0"/>
              <a:t>berat</a:t>
            </a:r>
            <a:r>
              <a:rPr lang="en-US" dirty="0" smtClean="0"/>
              <a:t>, </a:t>
            </a:r>
            <a:r>
              <a:rPr lang="en-US" dirty="0" err="1" smtClean="0"/>
              <a:t>ukuran</a:t>
            </a:r>
            <a:r>
              <a:rPr lang="en-US" dirty="0" smtClean="0"/>
              <a:t> linear </a:t>
            </a:r>
            <a:r>
              <a:rPr lang="en-US" dirty="0" err="1" smtClean="0"/>
              <a:t>atau</a:t>
            </a:r>
            <a:r>
              <a:rPr lang="en-US" dirty="0" smtClean="0"/>
              <a:t> volume.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PRODUK SAMPINGAN (BY-PRODUCT)</a:t>
            </a:r>
            <a:endParaRPr lang="en-US" dirty="0"/>
          </a:p>
        </p:txBody>
      </p:sp>
      <p:sp>
        <p:nvSpPr>
          <p:cNvPr id="3" name="Content Placeholder 2"/>
          <p:cNvSpPr>
            <a:spLocks noGrp="1"/>
          </p:cNvSpPr>
          <p:nvPr>
            <p:ph sz="quarter" idx="1"/>
          </p:nvPr>
        </p:nvSpPr>
        <p:spPr>
          <a:xfrm>
            <a:off x="612648" y="1447800"/>
            <a:ext cx="8153400" cy="4953000"/>
          </a:xfrm>
        </p:spPr>
        <p:txBody>
          <a:bodyPr/>
          <a:lstStyle/>
          <a:p>
            <a:endParaRPr lang="en-US" dirty="0"/>
          </a:p>
        </p:txBody>
      </p:sp>
      <p:sp>
        <p:nvSpPr>
          <p:cNvPr id="4" name="Cloud Callout 3"/>
          <p:cNvSpPr/>
          <p:nvPr/>
        </p:nvSpPr>
        <p:spPr>
          <a:xfrm>
            <a:off x="990600" y="1752600"/>
            <a:ext cx="7010400" cy="39624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rPr>
              <a:t>Produk</a:t>
            </a:r>
            <a:r>
              <a:rPr lang="en-US" sz="2400" dirty="0" smtClean="0">
                <a:solidFill>
                  <a:schemeClr val="tx1"/>
                </a:solidFill>
              </a:rPr>
              <a:t> </a:t>
            </a:r>
            <a:r>
              <a:rPr lang="en-US" sz="2400" dirty="0" err="1" smtClean="0">
                <a:solidFill>
                  <a:schemeClr val="tx1"/>
                </a:solidFill>
              </a:rPr>
              <a:t>sampingan</a:t>
            </a:r>
            <a:r>
              <a:rPr lang="en-US" sz="2400" dirty="0" smtClean="0">
                <a:solidFill>
                  <a:schemeClr val="tx1"/>
                </a:solidFill>
              </a:rPr>
              <a:t> </a:t>
            </a:r>
            <a:r>
              <a:rPr lang="en-US" sz="2400" dirty="0" err="1" smtClean="0">
                <a:solidFill>
                  <a:schemeClr val="tx1"/>
                </a:solidFill>
              </a:rPr>
              <a:t>adalah</a:t>
            </a:r>
            <a:r>
              <a:rPr lang="en-US" sz="2400" dirty="0" smtClean="0">
                <a:solidFill>
                  <a:schemeClr val="tx1"/>
                </a:solidFill>
              </a:rPr>
              <a:t> </a:t>
            </a:r>
            <a:r>
              <a:rPr lang="en-US" sz="2400" dirty="0" err="1" smtClean="0">
                <a:solidFill>
                  <a:schemeClr val="tx1"/>
                </a:solidFill>
              </a:rPr>
              <a:t>suatu</a:t>
            </a:r>
            <a:r>
              <a:rPr lang="en-US" sz="2400" dirty="0" smtClean="0">
                <a:solidFill>
                  <a:schemeClr val="tx1"/>
                </a:solidFill>
              </a:rPr>
              <a:t> </a:t>
            </a:r>
            <a:r>
              <a:rPr lang="en-US" sz="2400" dirty="0" err="1" smtClean="0">
                <a:solidFill>
                  <a:schemeClr val="tx1"/>
                </a:solidFill>
              </a:rPr>
              <a:t>produk</a:t>
            </a:r>
            <a:r>
              <a:rPr lang="en-US" sz="2400" dirty="0" smtClean="0">
                <a:solidFill>
                  <a:schemeClr val="tx1"/>
                </a:solidFill>
              </a:rPr>
              <a:t> </a:t>
            </a:r>
            <a:r>
              <a:rPr lang="en-US" sz="2400" dirty="0" err="1" smtClean="0">
                <a:solidFill>
                  <a:schemeClr val="tx1"/>
                </a:solidFill>
              </a:rPr>
              <a:t>dengan</a:t>
            </a:r>
            <a:r>
              <a:rPr lang="en-US" sz="2400" dirty="0" smtClean="0">
                <a:solidFill>
                  <a:schemeClr val="tx1"/>
                </a:solidFill>
              </a:rPr>
              <a:t> </a:t>
            </a:r>
            <a:r>
              <a:rPr lang="en-US" sz="2400" dirty="0" err="1" smtClean="0">
                <a:solidFill>
                  <a:schemeClr val="tx1"/>
                </a:solidFill>
              </a:rPr>
              <a:t>nilai</a:t>
            </a:r>
            <a:r>
              <a:rPr lang="en-US" sz="2400" dirty="0" smtClean="0">
                <a:solidFill>
                  <a:schemeClr val="tx1"/>
                </a:solidFill>
              </a:rPr>
              <a:t> total yang </a:t>
            </a:r>
            <a:r>
              <a:rPr lang="en-US" sz="2400" dirty="0" err="1" smtClean="0">
                <a:solidFill>
                  <a:schemeClr val="tx1"/>
                </a:solidFill>
              </a:rPr>
              <a:t>relatif</a:t>
            </a:r>
            <a:r>
              <a:rPr lang="en-US" sz="2400" dirty="0" smtClean="0">
                <a:solidFill>
                  <a:schemeClr val="tx1"/>
                </a:solidFill>
              </a:rPr>
              <a:t> </a:t>
            </a:r>
            <a:r>
              <a:rPr lang="en-US" sz="2400" dirty="0" err="1" smtClean="0">
                <a:solidFill>
                  <a:schemeClr val="tx1"/>
                </a:solidFill>
              </a:rPr>
              <a:t>kecil</a:t>
            </a:r>
            <a:r>
              <a:rPr lang="en-US" sz="2400" dirty="0" smtClean="0">
                <a:solidFill>
                  <a:schemeClr val="tx1"/>
                </a:solidFill>
              </a:rPr>
              <a:t> </a:t>
            </a:r>
            <a:r>
              <a:rPr lang="en-US" sz="2400" dirty="0" err="1" smtClean="0">
                <a:solidFill>
                  <a:schemeClr val="tx1"/>
                </a:solidFill>
              </a:rPr>
              <a:t>dan</a:t>
            </a:r>
            <a:r>
              <a:rPr lang="en-US" sz="2400" dirty="0" smtClean="0">
                <a:solidFill>
                  <a:schemeClr val="tx1"/>
                </a:solidFill>
              </a:rPr>
              <a:t> </a:t>
            </a:r>
            <a:r>
              <a:rPr lang="en-US" sz="2400" dirty="0" err="1" smtClean="0">
                <a:solidFill>
                  <a:schemeClr val="tx1"/>
                </a:solidFill>
              </a:rPr>
              <a:t>dihasilkan</a:t>
            </a:r>
            <a:r>
              <a:rPr lang="en-US" sz="2400" dirty="0" smtClean="0">
                <a:solidFill>
                  <a:schemeClr val="tx1"/>
                </a:solidFill>
              </a:rPr>
              <a:t> </a:t>
            </a:r>
            <a:r>
              <a:rPr lang="en-US" sz="2400" dirty="0" err="1" smtClean="0">
                <a:solidFill>
                  <a:schemeClr val="tx1"/>
                </a:solidFill>
              </a:rPr>
              <a:t>secara</a:t>
            </a:r>
            <a:r>
              <a:rPr lang="en-US" sz="2400" dirty="0" smtClean="0">
                <a:solidFill>
                  <a:schemeClr val="tx1"/>
                </a:solidFill>
              </a:rPr>
              <a:t> </a:t>
            </a:r>
            <a:r>
              <a:rPr lang="en-US" sz="2400" dirty="0" err="1" smtClean="0">
                <a:solidFill>
                  <a:schemeClr val="tx1"/>
                </a:solidFill>
              </a:rPr>
              <a:t>simultan</a:t>
            </a:r>
            <a:r>
              <a:rPr lang="en-US" sz="2400" dirty="0" smtClean="0">
                <a:solidFill>
                  <a:schemeClr val="tx1"/>
                </a:solidFill>
              </a:rPr>
              <a:t> </a:t>
            </a:r>
            <a:r>
              <a:rPr lang="en-US" sz="2400" dirty="0" err="1" smtClean="0">
                <a:solidFill>
                  <a:schemeClr val="tx1"/>
                </a:solidFill>
              </a:rPr>
              <a:t>atau</a:t>
            </a:r>
            <a:r>
              <a:rPr lang="en-US" sz="2400" dirty="0" smtClean="0">
                <a:solidFill>
                  <a:schemeClr val="tx1"/>
                </a:solidFill>
              </a:rPr>
              <a:t> </a:t>
            </a:r>
            <a:r>
              <a:rPr lang="en-US" sz="2400" dirty="0" err="1" smtClean="0">
                <a:solidFill>
                  <a:schemeClr val="tx1"/>
                </a:solidFill>
              </a:rPr>
              <a:t>bersamaan</a:t>
            </a:r>
            <a:r>
              <a:rPr lang="en-US" sz="2400" dirty="0" smtClean="0">
                <a:solidFill>
                  <a:schemeClr val="tx1"/>
                </a:solidFill>
              </a:rPr>
              <a:t> </a:t>
            </a:r>
            <a:r>
              <a:rPr lang="en-US" sz="2400" dirty="0" err="1" smtClean="0">
                <a:solidFill>
                  <a:schemeClr val="tx1"/>
                </a:solidFill>
              </a:rPr>
              <a:t>dengan</a:t>
            </a:r>
            <a:r>
              <a:rPr lang="en-US" sz="2400" dirty="0" smtClean="0">
                <a:solidFill>
                  <a:schemeClr val="tx1"/>
                </a:solidFill>
              </a:rPr>
              <a:t> </a:t>
            </a:r>
            <a:r>
              <a:rPr lang="en-US" sz="2400" dirty="0" err="1" smtClean="0">
                <a:solidFill>
                  <a:schemeClr val="tx1"/>
                </a:solidFill>
              </a:rPr>
              <a:t>produk</a:t>
            </a:r>
            <a:r>
              <a:rPr lang="en-US" sz="2400" dirty="0" smtClean="0">
                <a:solidFill>
                  <a:schemeClr val="tx1"/>
                </a:solidFill>
              </a:rPr>
              <a:t> lain yang </a:t>
            </a:r>
            <a:r>
              <a:rPr lang="en-US" sz="2400" dirty="0" err="1" smtClean="0">
                <a:solidFill>
                  <a:schemeClr val="tx1"/>
                </a:solidFill>
              </a:rPr>
              <a:t>nilai</a:t>
            </a:r>
            <a:r>
              <a:rPr lang="en-US" sz="2400" dirty="0" smtClean="0">
                <a:solidFill>
                  <a:schemeClr val="tx1"/>
                </a:solidFill>
              </a:rPr>
              <a:t> </a:t>
            </a:r>
            <a:r>
              <a:rPr lang="en-US" sz="2400" dirty="0" err="1" smtClean="0">
                <a:solidFill>
                  <a:schemeClr val="tx1"/>
                </a:solidFill>
              </a:rPr>
              <a:t>totalnya</a:t>
            </a:r>
            <a:r>
              <a:rPr lang="en-US" sz="2400" dirty="0" smtClean="0">
                <a:solidFill>
                  <a:schemeClr val="tx1"/>
                </a:solidFill>
              </a:rPr>
              <a:t> </a:t>
            </a:r>
            <a:r>
              <a:rPr lang="en-US" sz="2400" dirty="0" err="1" smtClean="0">
                <a:solidFill>
                  <a:schemeClr val="tx1"/>
                </a:solidFill>
              </a:rPr>
              <a:t>lebih</a:t>
            </a:r>
            <a:r>
              <a:rPr lang="en-US" sz="2400" dirty="0" smtClean="0">
                <a:solidFill>
                  <a:schemeClr val="tx1"/>
                </a:solidFill>
              </a:rPr>
              <a:t> </a:t>
            </a:r>
            <a:r>
              <a:rPr lang="en-US" sz="2400" dirty="0" err="1" smtClean="0">
                <a:solidFill>
                  <a:schemeClr val="tx1"/>
                </a:solidFill>
              </a:rPr>
              <a:t>besar</a:t>
            </a:r>
            <a:r>
              <a:rPr lang="en-US" sz="2400" dirty="0" smtClean="0">
                <a:solidFill>
                  <a:schemeClr val="tx1"/>
                </a:solidFill>
              </a:rPr>
              <a:t> yang </a:t>
            </a:r>
            <a:r>
              <a:rPr lang="en-US" sz="2400" dirty="0" err="1" smtClean="0">
                <a:solidFill>
                  <a:schemeClr val="tx1"/>
                </a:solidFill>
              </a:rPr>
              <a:t>disebut</a:t>
            </a:r>
            <a:r>
              <a:rPr lang="en-US" sz="2400" dirty="0" smtClean="0">
                <a:solidFill>
                  <a:schemeClr val="tx1"/>
                </a:solidFill>
              </a:rPr>
              <a:t> </a:t>
            </a:r>
            <a:r>
              <a:rPr lang="en-US" sz="2400" dirty="0" err="1" smtClean="0">
                <a:solidFill>
                  <a:schemeClr val="tx1"/>
                </a:solidFill>
              </a:rPr>
              <a:t>dengan</a:t>
            </a:r>
            <a:r>
              <a:rPr lang="en-US" sz="2400" dirty="0" smtClean="0">
                <a:solidFill>
                  <a:schemeClr val="tx1"/>
                </a:solidFill>
              </a:rPr>
              <a:t> </a:t>
            </a:r>
            <a:r>
              <a:rPr lang="en-US" sz="2400" dirty="0" err="1" smtClean="0">
                <a:solidFill>
                  <a:schemeClr val="tx1"/>
                </a:solidFill>
              </a:rPr>
              <a:t>produk</a:t>
            </a:r>
            <a:r>
              <a:rPr lang="en-US" sz="2400" dirty="0" smtClean="0">
                <a:solidFill>
                  <a:schemeClr val="tx1"/>
                </a:solidFill>
              </a:rPr>
              <a:t> </a:t>
            </a:r>
            <a:r>
              <a:rPr lang="en-US" sz="2400" dirty="0" err="1" smtClean="0">
                <a:solidFill>
                  <a:schemeClr val="tx1"/>
                </a:solidFill>
              </a:rPr>
              <a:t>utama</a:t>
            </a:r>
            <a:r>
              <a:rPr lang="en-US" sz="2400" dirty="0" smtClean="0">
                <a:solidFill>
                  <a:schemeClr val="tx1"/>
                </a:solidFill>
              </a:rPr>
              <a:t> (main product)</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METODE HARGA PASAR</a:t>
            </a:r>
            <a:endParaRPr lang="en-US" dirty="0"/>
          </a:p>
        </p:txBody>
      </p:sp>
      <p:sp>
        <p:nvSpPr>
          <p:cNvPr id="3" name="Content Placeholder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just"/>
            <a:r>
              <a:rPr lang="en-US" dirty="0" smtClean="0"/>
              <a:t>PRODUK GABUNGAN YANG DAPAT DIJUAL PADA TITIK PISAH BATAS.</a:t>
            </a:r>
          </a:p>
          <a:p>
            <a:pPr lvl="1" algn="just">
              <a:buFont typeface="Wingdings" pitchFamily="2" charset="2"/>
              <a:buChar char="ü"/>
            </a:pPr>
            <a:r>
              <a:rPr lang="en-US" dirty="0" err="1" smtClean="0"/>
              <a:t>Metode</a:t>
            </a:r>
            <a:r>
              <a:rPr lang="en-US" dirty="0" smtClean="0"/>
              <a:t> </a:t>
            </a:r>
            <a:r>
              <a:rPr lang="en-US" dirty="0" err="1" smtClean="0"/>
              <a:t>ini</a:t>
            </a:r>
            <a:r>
              <a:rPr lang="en-US" dirty="0" smtClean="0"/>
              <a:t> </a:t>
            </a:r>
            <a:r>
              <a:rPr lang="en-US" dirty="0" err="1" smtClean="0"/>
              <a:t>menggunakan</a:t>
            </a:r>
            <a:r>
              <a:rPr lang="en-US" dirty="0" smtClean="0"/>
              <a:t> total </a:t>
            </a:r>
            <a:r>
              <a:rPr lang="en-US" dirty="0" err="1" smtClean="0"/>
              <a:t>harga</a:t>
            </a:r>
            <a:r>
              <a:rPr lang="en-US" dirty="0" smtClean="0"/>
              <a:t> </a:t>
            </a:r>
            <a:r>
              <a:rPr lang="en-US" dirty="0" err="1" smtClean="0"/>
              <a:t>pasar</a:t>
            </a:r>
            <a:r>
              <a:rPr lang="en-US" dirty="0" smtClean="0"/>
              <a:t> </a:t>
            </a:r>
            <a:r>
              <a:rPr lang="en-US" dirty="0" err="1" smtClean="0"/>
              <a:t>dari</a:t>
            </a:r>
            <a:r>
              <a:rPr lang="en-US" dirty="0" smtClean="0"/>
              <a:t> </a:t>
            </a:r>
            <a:r>
              <a:rPr lang="en-US" dirty="0" err="1" smtClean="0"/>
              <a:t>setiap</a:t>
            </a:r>
            <a:r>
              <a:rPr lang="en-US" dirty="0" smtClean="0"/>
              <a:t> </a:t>
            </a:r>
            <a:r>
              <a:rPr lang="en-US" dirty="0" err="1" smtClean="0"/>
              <a:t>produk</a:t>
            </a:r>
            <a:r>
              <a:rPr lang="en-US" dirty="0" smtClean="0"/>
              <a:t>, </a:t>
            </a:r>
            <a:r>
              <a:rPr lang="en-US" dirty="0" err="1" smtClean="0"/>
              <a:t>yaitu</a:t>
            </a:r>
            <a:r>
              <a:rPr lang="en-US" dirty="0" smtClean="0"/>
              <a:t> </a:t>
            </a:r>
            <a:r>
              <a:rPr lang="en-US" dirty="0" err="1" smtClean="0"/>
              <a:t>jumlah</a:t>
            </a:r>
            <a:r>
              <a:rPr lang="en-US" dirty="0" smtClean="0"/>
              <a:t> unit yang </a:t>
            </a:r>
            <a:r>
              <a:rPr lang="en-US" dirty="0" err="1" smtClean="0"/>
              <a:t>diproduksi</a:t>
            </a:r>
            <a:r>
              <a:rPr lang="en-US" dirty="0" smtClean="0"/>
              <a:t> </a:t>
            </a:r>
            <a:r>
              <a:rPr lang="en-US" dirty="0" err="1" smtClean="0"/>
              <a:t>dikalikan</a:t>
            </a:r>
            <a:r>
              <a:rPr lang="en-US" dirty="0" smtClean="0"/>
              <a:t> </a:t>
            </a:r>
            <a:r>
              <a:rPr lang="en-US" dirty="0" err="1" smtClean="0"/>
              <a:t>dengan</a:t>
            </a:r>
            <a:r>
              <a:rPr lang="en-US" dirty="0" smtClean="0"/>
              <a:t> </a:t>
            </a:r>
            <a:r>
              <a:rPr lang="en-US" dirty="0" err="1" smtClean="0"/>
              <a:t>harga</a:t>
            </a:r>
            <a:r>
              <a:rPr lang="en-US" dirty="0" smtClean="0"/>
              <a:t> </a:t>
            </a:r>
            <a:r>
              <a:rPr lang="en-US" dirty="0" err="1" smtClean="0"/>
              <a:t>jual</a:t>
            </a:r>
            <a:r>
              <a:rPr lang="en-US" dirty="0" smtClean="0"/>
              <a:t> per unit.</a:t>
            </a:r>
          </a:p>
          <a:p>
            <a:pPr lvl="1" algn="just">
              <a:buFont typeface="Wingdings" pitchFamily="2" charset="2"/>
              <a:buChar char="ü"/>
            </a:pPr>
            <a:r>
              <a:rPr lang="en-US" dirty="0" err="1" smtClean="0"/>
              <a:t>Contoh</a:t>
            </a:r>
            <a:r>
              <a:rPr lang="en-US" dirty="0" smtClean="0"/>
              <a:t>:</a:t>
            </a:r>
          </a:p>
          <a:p>
            <a:pPr lvl="1" algn="just">
              <a:buNone/>
            </a:pPr>
            <a:r>
              <a:rPr lang="en-US" dirty="0" smtClean="0"/>
              <a:t>	</a:t>
            </a:r>
            <a:r>
              <a:rPr lang="en-US" dirty="0" err="1" smtClean="0"/>
              <a:t>Asumsikan</a:t>
            </a:r>
            <a:r>
              <a:rPr lang="en-US" dirty="0" smtClean="0"/>
              <a:t> </a:t>
            </a:r>
            <a:r>
              <a:rPr lang="en-US" dirty="0" err="1" smtClean="0"/>
              <a:t>produk</a:t>
            </a:r>
            <a:r>
              <a:rPr lang="en-US" dirty="0" smtClean="0"/>
              <a:t> </a:t>
            </a:r>
            <a:r>
              <a:rPr lang="en-US" dirty="0" err="1" smtClean="0"/>
              <a:t>gabungan</a:t>
            </a:r>
            <a:r>
              <a:rPr lang="en-US" dirty="0" smtClean="0"/>
              <a:t> A, B, C, D </a:t>
            </a:r>
            <a:r>
              <a:rPr lang="en-US" dirty="0" err="1" smtClean="0"/>
              <a:t>diproduksi</a:t>
            </a:r>
            <a:r>
              <a:rPr lang="en-US" dirty="0" smtClean="0"/>
              <a:t> </a:t>
            </a:r>
            <a:r>
              <a:rPr lang="en-US" dirty="0" err="1" smtClean="0"/>
              <a:t>dengan</a:t>
            </a:r>
            <a:r>
              <a:rPr lang="en-US" dirty="0" smtClean="0"/>
              <a:t> </a:t>
            </a:r>
            <a:r>
              <a:rPr lang="en-US" dirty="0" err="1" smtClean="0"/>
              <a:t>biaya</a:t>
            </a:r>
            <a:r>
              <a:rPr lang="en-US" dirty="0" smtClean="0"/>
              <a:t> </a:t>
            </a:r>
            <a:r>
              <a:rPr lang="en-US" dirty="0" err="1" smtClean="0"/>
              <a:t>gabungan</a:t>
            </a:r>
            <a:r>
              <a:rPr lang="en-US" dirty="0" smtClean="0"/>
              <a:t> </a:t>
            </a:r>
            <a:r>
              <a:rPr lang="en-US" dirty="0" err="1" smtClean="0"/>
              <a:t>sebesar</a:t>
            </a:r>
            <a:r>
              <a:rPr lang="en-US" dirty="0" smtClean="0"/>
              <a:t> $120.000. </a:t>
            </a:r>
            <a:r>
              <a:rPr lang="en-US" dirty="0" err="1" smtClean="0"/>
              <a:t>Kuantitas</a:t>
            </a:r>
            <a:r>
              <a:rPr lang="en-US" dirty="0" smtClean="0"/>
              <a:t> yang </a:t>
            </a:r>
            <a:r>
              <a:rPr lang="en-US" dirty="0" err="1" smtClean="0"/>
              <a:t>diproduksi</a:t>
            </a:r>
            <a:r>
              <a:rPr lang="en-US" dirty="0" smtClean="0"/>
              <a:t> </a:t>
            </a:r>
            <a:r>
              <a:rPr lang="en-US" dirty="0" err="1" smtClean="0"/>
              <a:t>adalah</a:t>
            </a:r>
            <a:r>
              <a:rPr lang="en-US" dirty="0" smtClean="0"/>
              <a:t> : A= 20.000 unit, B=15.000 unit, C=10.000 unit </a:t>
            </a:r>
            <a:r>
              <a:rPr lang="en-US" dirty="0" err="1" smtClean="0"/>
              <a:t>dan</a:t>
            </a:r>
            <a:r>
              <a:rPr lang="en-US" dirty="0" smtClean="0"/>
              <a:t> D=15.000 unit. </a:t>
            </a:r>
            <a:r>
              <a:rPr lang="en-US" dirty="0" err="1" smtClean="0"/>
              <a:t>Produk</a:t>
            </a:r>
            <a:r>
              <a:rPr lang="en-US" dirty="0" smtClean="0"/>
              <a:t> A </a:t>
            </a:r>
            <a:r>
              <a:rPr lang="en-US" dirty="0" err="1" smtClean="0"/>
              <a:t>dijual</a:t>
            </a:r>
            <a:r>
              <a:rPr lang="en-US" dirty="0" smtClean="0"/>
              <a:t> </a:t>
            </a:r>
            <a:r>
              <a:rPr lang="en-US" dirty="0" err="1" smtClean="0"/>
              <a:t>seharga</a:t>
            </a:r>
            <a:r>
              <a:rPr lang="en-US" dirty="0" smtClean="0"/>
              <a:t> $0,25  ; B </a:t>
            </a:r>
            <a:r>
              <a:rPr lang="en-US" dirty="0" err="1" smtClean="0"/>
              <a:t>seharga</a:t>
            </a:r>
            <a:r>
              <a:rPr lang="en-US" dirty="0" smtClean="0"/>
              <a:t> $3 ; C </a:t>
            </a:r>
            <a:r>
              <a:rPr lang="en-US" dirty="0" err="1" smtClean="0"/>
              <a:t>seharga</a:t>
            </a:r>
            <a:r>
              <a:rPr lang="en-US" dirty="0" smtClean="0"/>
              <a:t> $3,50 </a:t>
            </a:r>
            <a:r>
              <a:rPr lang="en-US" dirty="0" err="1" smtClean="0"/>
              <a:t>dan</a:t>
            </a:r>
            <a:r>
              <a:rPr lang="en-US" dirty="0" smtClean="0"/>
              <a:t> D </a:t>
            </a:r>
            <a:r>
              <a:rPr lang="en-US" dirty="0" err="1" smtClean="0"/>
              <a:t>seharga</a:t>
            </a:r>
            <a:r>
              <a:rPr lang="en-US" dirty="0" smtClean="0"/>
              <a:t> $5. </a:t>
            </a:r>
            <a:r>
              <a:rPr lang="en-US" dirty="0" err="1" smtClean="0"/>
              <a:t>Harga</a:t>
            </a:r>
            <a:r>
              <a:rPr lang="en-US" dirty="0" smtClean="0"/>
              <a:t> </a:t>
            </a:r>
            <a:r>
              <a:rPr lang="en-US" dirty="0" err="1" smtClean="0"/>
              <a:t>ini</a:t>
            </a:r>
            <a:r>
              <a:rPr lang="en-US" dirty="0" smtClean="0"/>
              <a:t> </a:t>
            </a:r>
            <a:r>
              <a:rPr lang="en-US" dirty="0" err="1" smtClean="0"/>
              <a:t>merupakan</a:t>
            </a:r>
            <a:r>
              <a:rPr lang="en-US" dirty="0" smtClean="0"/>
              <a:t> </a:t>
            </a:r>
            <a:r>
              <a:rPr lang="en-US" dirty="0" err="1" smtClean="0"/>
              <a:t>harga</a:t>
            </a:r>
            <a:r>
              <a:rPr lang="en-US" dirty="0" smtClean="0"/>
              <a:t> </a:t>
            </a:r>
            <a:r>
              <a:rPr lang="en-US" dirty="0" err="1" smtClean="0"/>
              <a:t>pasar</a:t>
            </a:r>
            <a:r>
              <a:rPr lang="en-US" dirty="0" smtClean="0"/>
              <a:t> </a:t>
            </a:r>
            <a:r>
              <a:rPr lang="en-US" dirty="0" err="1" smtClean="0"/>
              <a:t>dari</a:t>
            </a:r>
            <a:r>
              <a:rPr lang="en-US" dirty="0" smtClean="0"/>
              <a:t> </a:t>
            </a:r>
            <a:r>
              <a:rPr lang="en-US" dirty="0" err="1" smtClean="0"/>
              <a:t>produk</a:t>
            </a:r>
            <a:r>
              <a:rPr lang="en-US" dirty="0" smtClean="0"/>
              <a:t> </a:t>
            </a:r>
            <a:r>
              <a:rPr lang="en-US" dirty="0" err="1" smtClean="0"/>
              <a:t>tersebut</a:t>
            </a:r>
            <a:r>
              <a:rPr lang="en-US" dirty="0" smtClean="0"/>
              <a:t> </a:t>
            </a:r>
            <a:r>
              <a:rPr lang="en-US" dirty="0" err="1" smtClean="0"/>
              <a:t>pada</a:t>
            </a:r>
            <a:r>
              <a:rPr lang="en-US" dirty="0" smtClean="0"/>
              <a:t> </a:t>
            </a:r>
            <a:r>
              <a:rPr lang="en-US" dirty="0" err="1" smtClean="0"/>
              <a:t>titik</a:t>
            </a:r>
            <a:r>
              <a:rPr lang="en-US" dirty="0" smtClean="0"/>
              <a:t> </a:t>
            </a:r>
            <a:r>
              <a:rPr lang="en-US" dirty="0" err="1" smtClean="0"/>
              <a:t>pisah</a:t>
            </a:r>
            <a:r>
              <a:rPr lang="en-US" dirty="0" smtClean="0"/>
              <a:t> </a:t>
            </a:r>
            <a:r>
              <a:rPr lang="en-US" dirty="0" err="1" smtClean="0"/>
              <a:t>batas</a:t>
            </a:r>
            <a:r>
              <a:rPr lang="en-US" dirty="0" smtClean="0"/>
              <a:t>. </a:t>
            </a:r>
            <a:r>
              <a:rPr lang="en-US" dirty="0" err="1" smtClean="0"/>
              <a:t>Diasumsikan</a:t>
            </a:r>
            <a:r>
              <a:rPr lang="en-US" dirty="0" smtClean="0"/>
              <a:t> </a:t>
            </a:r>
            <a:r>
              <a:rPr lang="en-US" dirty="0" err="1" smtClean="0"/>
              <a:t>produk-produk</a:t>
            </a:r>
            <a:r>
              <a:rPr lang="en-US" dirty="0" smtClean="0"/>
              <a:t> </a:t>
            </a:r>
            <a:r>
              <a:rPr lang="en-US" dirty="0" err="1" smtClean="0"/>
              <a:t>tersebut</a:t>
            </a:r>
            <a:r>
              <a:rPr lang="en-US" dirty="0" smtClean="0"/>
              <a:t> </a:t>
            </a:r>
            <a:r>
              <a:rPr lang="en-US" dirty="0" err="1" smtClean="0"/>
              <a:t>dapat</a:t>
            </a:r>
            <a:r>
              <a:rPr lang="en-US" dirty="0" smtClean="0"/>
              <a:t> </a:t>
            </a:r>
            <a:r>
              <a:rPr lang="en-US" dirty="0" err="1" smtClean="0"/>
              <a:t>dijual</a:t>
            </a:r>
            <a:r>
              <a:rPr lang="en-US" dirty="0" smtClean="0"/>
              <a:t> </a:t>
            </a:r>
            <a:r>
              <a:rPr lang="en-US" dirty="0" err="1" smtClean="0"/>
              <a:t>pada</a:t>
            </a:r>
            <a:r>
              <a:rPr lang="en-US" dirty="0" smtClean="0"/>
              <a:t> </a:t>
            </a:r>
            <a:r>
              <a:rPr lang="en-US" dirty="0" err="1" smtClean="0"/>
              <a:t>titik</a:t>
            </a:r>
            <a:r>
              <a:rPr lang="en-US" dirty="0" smtClean="0"/>
              <a:t> </a:t>
            </a:r>
            <a:r>
              <a:rPr lang="en-US" dirty="0" err="1" smtClean="0"/>
              <a:t>tersebut</a:t>
            </a:r>
            <a:r>
              <a:rPr lang="en-US" dirty="0" smtClean="0"/>
              <a: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solidFill>
                  <a:schemeClr val="tx1"/>
                </a:solidFill>
              </a:rPr>
              <a:t>Alokasi</a:t>
            </a:r>
            <a:r>
              <a:rPr lang="en-US" sz="2800" dirty="0" smtClean="0">
                <a:solidFill>
                  <a:schemeClr val="tx1"/>
                </a:solidFill>
              </a:rPr>
              <a:t> </a:t>
            </a:r>
            <a:r>
              <a:rPr lang="en-US" sz="2800" dirty="0" err="1" smtClean="0">
                <a:solidFill>
                  <a:schemeClr val="tx1"/>
                </a:solidFill>
              </a:rPr>
              <a:t>biaya</a:t>
            </a:r>
            <a:r>
              <a:rPr lang="en-US" sz="2800" dirty="0" smtClean="0">
                <a:solidFill>
                  <a:schemeClr val="tx1"/>
                </a:solidFill>
              </a:rPr>
              <a:t> </a:t>
            </a:r>
            <a:r>
              <a:rPr lang="en-US" sz="2800" dirty="0" err="1" smtClean="0">
                <a:solidFill>
                  <a:schemeClr val="tx1"/>
                </a:solidFill>
              </a:rPr>
              <a:t>gabungan</a:t>
            </a:r>
            <a:r>
              <a:rPr lang="en-US" sz="2800" dirty="0" smtClean="0">
                <a:solidFill>
                  <a:schemeClr val="tx1"/>
                </a:solidFill>
              </a:rPr>
              <a:t> </a:t>
            </a:r>
            <a:r>
              <a:rPr lang="en-US" sz="2800" dirty="0" err="1" smtClean="0">
                <a:solidFill>
                  <a:schemeClr val="tx1"/>
                </a:solidFill>
              </a:rPr>
              <a:t>dihitung</a:t>
            </a:r>
            <a:r>
              <a:rPr lang="en-US" sz="2800" dirty="0" smtClean="0">
                <a:solidFill>
                  <a:schemeClr val="tx1"/>
                </a:solidFill>
              </a:rPr>
              <a:t> </a:t>
            </a:r>
            <a:r>
              <a:rPr lang="en-US" sz="2800" dirty="0" err="1" smtClean="0">
                <a:solidFill>
                  <a:schemeClr val="tx1"/>
                </a:solidFill>
              </a:rPr>
              <a:t>sebagai</a:t>
            </a:r>
            <a:r>
              <a:rPr lang="en-US" sz="2800" dirty="0" smtClean="0">
                <a:solidFill>
                  <a:schemeClr val="tx1"/>
                </a:solidFill>
              </a:rPr>
              <a:t> </a:t>
            </a:r>
            <a:r>
              <a:rPr lang="en-US" sz="2800" dirty="0" err="1" smtClean="0">
                <a:solidFill>
                  <a:schemeClr val="tx1"/>
                </a:solidFill>
              </a:rPr>
              <a:t>berikut</a:t>
            </a:r>
            <a:r>
              <a:rPr lang="en-US" sz="2800" dirty="0" smtClean="0">
                <a:solidFill>
                  <a:schemeClr val="tx1"/>
                </a:solidFill>
              </a:rPr>
              <a:t>:</a:t>
            </a:r>
            <a:endParaRPr lang="en-US" sz="2800" dirty="0">
              <a:solidFill>
                <a:schemeClr val="tx1"/>
              </a:solidFill>
            </a:endParaRPr>
          </a:p>
        </p:txBody>
      </p:sp>
      <p:pic>
        <p:nvPicPr>
          <p:cNvPr id="1027" name="Picture 3"/>
          <p:cNvPicPr>
            <a:picLocks noGrp="1" noChangeAspect="1" noChangeArrowheads="1"/>
          </p:cNvPicPr>
          <p:nvPr>
            <p:ph sz="quarter" idx="1"/>
          </p:nvPr>
        </p:nvPicPr>
        <p:blipFill>
          <a:blip r:embed="rId2"/>
          <a:srcRect/>
          <a:stretch>
            <a:fillRect/>
          </a:stretch>
        </p:blipFill>
        <p:spPr bwMode="auto">
          <a:xfrm>
            <a:off x="762000" y="1752600"/>
            <a:ext cx="7772399" cy="449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685800"/>
            <a:ext cx="7924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err="1" smtClean="0">
                <a:solidFill>
                  <a:schemeClr val="tx1"/>
                </a:solidFill>
              </a:rPr>
              <a:t>Pada</a:t>
            </a:r>
            <a:r>
              <a:rPr lang="en-US" dirty="0" smtClean="0">
                <a:solidFill>
                  <a:schemeClr val="tx1"/>
                </a:solidFill>
              </a:rPr>
              <a:t> </a:t>
            </a:r>
            <a:r>
              <a:rPr lang="en-US" dirty="0" err="1" smtClean="0">
                <a:solidFill>
                  <a:schemeClr val="tx1"/>
                </a:solidFill>
              </a:rPr>
              <a:t>metode</a:t>
            </a:r>
            <a:r>
              <a:rPr lang="en-US" dirty="0" smtClean="0">
                <a:solidFill>
                  <a:schemeClr val="tx1"/>
                </a:solidFill>
              </a:rPr>
              <a:t> </a:t>
            </a:r>
            <a:r>
              <a:rPr lang="en-US" dirty="0" err="1" smtClean="0">
                <a:solidFill>
                  <a:schemeClr val="tx1"/>
                </a:solidFill>
              </a:rPr>
              <a:t>harga</a:t>
            </a:r>
            <a:r>
              <a:rPr lang="en-US" dirty="0" smtClean="0">
                <a:solidFill>
                  <a:schemeClr val="tx1"/>
                </a:solidFill>
              </a:rPr>
              <a:t> </a:t>
            </a:r>
            <a:r>
              <a:rPr lang="en-US" dirty="0" err="1" smtClean="0">
                <a:solidFill>
                  <a:schemeClr val="tx1"/>
                </a:solidFill>
              </a:rPr>
              <a:t>pasar</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asumsi</a:t>
            </a:r>
            <a:r>
              <a:rPr lang="en-US" dirty="0" smtClean="0">
                <a:solidFill>
                  <a:schemeClr val="tx1"/>
                </a:solidFill>
              </a:rPr>
              <a:t> </a:t>
            </a:r>
            <a:r>
              <a:rPr lang="en-US" dirty="0" err="1" smtClean="0">
                <a:solidFill>
                  <a:schemeClr val="tx1"/>
                </a:solidFill>
              </a:rPr>
              <a:t>bahwa</a:t>
            </a:r>
            <a:r>
              <a:rPr lang="en-US" dirty="0" smtClean="0">
                <a:solidFill>
                  <a:schemeClr val="tx1"/>
                </a:solidFill>
              </a:rPr>
              <a:t> unit </a:t>
            </a:r>
            <a:r>
              <a:rPr lang="en-US" dirty="0" err="1" smtClean="0">
                <a:solidFill>
                  <a:schemeClr val="tx1"/>
                </a:solidFill>
              </a:rPr>
              <a:t>dijual</a:t>
            </a:r>
            <a:r>
              <a:rPr lang="en-US" dirty="0" smtClean="0">
                <a:solidFill>
                  <a:schemeClr val="tx1"/>
                </a:solidFill>
              </a:rPr>
              <a:t> </a:t>
            </a:r>
            <a:r>
              <a:rPr lang="en-US" dirty="0" err="1" smtClean="0">
                <a:solidFill>
                  <a:schemeClr val="tx1"/>
                </a:solidFill>
              </a:rPr>
              <a:t>tanpa</a:t>
            </a:r>
            <a:r>
              <a:rPr lang="en-US" dirty="0" smtClean="0">
                <a:solidFill>
                  <a:schemeClr val="tx1"/>
                </a:solidFill>
              </a:rPr>
              <a:t> </a:t>
            </a:r>
            <a:r>
              <a:rPr lang="en-US" dirty="0" err="1" smtClean="0">
                <a:solidFill>
                  <a:schemeClr val="tx1"/>
                </a:solidFill>
              </a:rPr>
              <a:t>pemrosesan</a:t>
            </a:r>
            <a:r>
              <a:rPr lang="en-US" dirty="0" smtClean="0">
                <a:solidFill>
                  <a:schemeClr val="tx1"/>
                </a:solidFill>
              </a:rPr>
              <a:t> </a:t>
            </a:r>
            <a:r>
              <a:rPr lang="en-US" dirty="0" err="1" smtClean="0">
                <a:solidFill>
                  <a:schemeClr val="tx1"/>
                </a:solidFill>
              </a:rPr>
              <a:t>lebih</a:t>
            </a:r>
            <a:r>
              <a:rPr lang="en-US" dirty="0" smtClean="0">
                <a:solidFill>
                  <a:schemeClr val="tx1"/>
                </a:solidFill>
              </a:rPr>
              <a:t> </a:t>
            </a:r>
            <a:r>
              <a:rPr lang="en-US" dirty="0" err="1" smtClean="0">
                <a:solidFill>
                  <a:schemeClr val="tx1"/>
                </a:solidFill>
              </a:rPr>
              <a:t>lanjut</a:t>
            </a:r>
            <a:r>
              <a:rPr lang="en-US" dirty="0" smtClean="0">
                <a:solidFill>
                  <a:schemeClr val="tx1"/>
                </a:solidFill>
              </a:rPr>
              <a:t>, </a:t>
            </a:r>
            <a:r>
              <a:rPr lang="en-US" dirty="0" err="1" smtClean="0">
                <a:solidFill>
                  <a:schemeClr val="tx1"/>
                </a:solidFill>
              </a:rPr>
              <a:t>maka</a:t>
            </a:r>
            <a:r>
              <a:rPr lang="en-US" dirty="0" smtClean="0">
                <a:solidFill>
                  <a:schemeClr val="tx1"/>
                </a:solidFill>
              </a:rPr>
              <a:t> </a:t>
            </a:r>
            <a:r>
              <a:rPr lang="en-US" dirty="0" err="1" smtClean="0">
                <a:solidFill>
                  <a:schemeClr val="tx1"/>
                </a:solidFill>
              </a:rPr>
              <a:t>setiap</a:t>
            </a:r>
            <a:r>
              <a:rPr lang="en-US" dirty="0" smtClean="0">
                <a:solidFill>
                  <a:schemeClr val="tx1"/>
                </a:solidFill>
              </a:rPr>
              <a:t> </a:t>
            </a:r>
            <a:r>
              <a:rPr lang="en-US" dirty="0" err="1" smtClean="0">
                <a:solidFill>
                  <a:schemeClr val="tx1"/>
                </a:solidFill>
              </a:rPr>
              <a:t>produk</a:t>
            </a:r>
            <a:r>
              <a:rPr lang="en-US" dirty="0" smtClean="0">
                <a:solidFill>
                  <a:schemeClr val="tx1"/>
                </a:solidFill>
              </a:rPr>
              <a:t> </a:t>
            </a:r>
            <a:r>
              <a:rPr lang="en-US" dirty="0" err="1" smtClean="0">
                <a:solidFill>
                  <a:schemeClr val="tx1"/>
                </a:solidFill>
              </a:rPr>
              <a:t>gabungan</a:t>
            </a:r>
            <a:r>
              <a:rPr lang="en-US" dirty="0" smtClean="0">
                <a:solidFill>
                  <a:schemeClr val="tx1"/>
                </a:solidFill>
              </a:rPr>
              <a:t> </a:t>
            </a:r>
            <a:r>
              <a:rPr lang="en-US" dirty="0" err="1" smtClean="0">
                <a:solidFill>
                  <a:schemeClr val="tx1"/>
                </a:solidFill>
              </a:rPr>
              <a:t>akan</a:t>
            </a:r>
            <a:r>
              <a:rPr lang="en-US" dirty="0" smtClean="0">
                <a:solidFill>
                  <a:schemeClr val="tx1"/>
                </a:solidFill>
              </a:rPr>
              <a:t> </a:t>
            </a:r>
            <a:r>
              <a:rPr lang="en-US" dirty="0" err="1" smtClean="0">
                <a:solidFill>
                  <a:schemeClr val="tx1"/>
                </a:solidFill>
              </a:rPr>
              <a:t>menghasilkan</a:t>
            </a:r>
            <a:r>
              <a:rPr lang="en-US" dirty="0" smtClean="0">
                <a:solidFill>
                  <a:schemeClr val="tx1"/>
                </a:solidFill>
              </a:rPr>
              <a:t> </a:t>
            </a:r>
            <a:r>
              <a:rPr lang="en-US" dirty="0" err="1" smtClean="0">
                <a:solidFill>
                  <a:schemeClr val="tx1"/>
                </a:solidFill>
              </a:rPr>
              <a:t>persentase</a:t>
            </a:r>
            <a:r>
              <a:rPr lang="en-US" dirty="0" smtClean="0">
                <a:solidFill>
                  <a:schemeClr val="tx1"/>
                </a:solidFill>
              </a:rPr>
              <a:t> </a:t>
            </a:r>
            <a:r>
              <a:rPr lang="en-US" dirty="0" err="1" smtClean="0">
                <a:solidFill>
                  <a:schemeClr val="tx1"/>
                </a:solidFill>
              </a:rPr>
              <a:t>laba</a:t>
            </a:r>
            <a:r>
              <a:rPr lang="en-US" dirty="0" smtClean="0">
                <a:solidFill>
                  <a:schemeClr val="tx1"/>
                </a:solidFill>
              </a:rPr>
              <a:t> </a:t>
            </a:r>
            <a:r>
              <a:rPr lang="en-US" dirty="0" err="1" smtClean="0">
                <a:solidFill>
                  <a:schemeClr val="tx1"/>
                </a:solidFill>
              </a:rPr>
              <a:t>kotor</a:t>
            </a:r>
            <a:r>
              <a:rPr lang="en-US" dirty="0" smtClean="0">
                <a:solidFill>
                  <a:schemeClr val="tx1"/>
                </a:solidFill>
              </a:rPr>
              <a:t> yang </a:t>
            </a:r>
            <a:r>
              <a:rPr lang="en-US" dirty="0" err="1" smtClean="0">
                <a:solidFill>
                  <a:schemeClr val="tx1"/>
                </a:solidFill>
              </a:rPr>
              <a:t>sama</a:t>
            </a:r>
            <a:r>
              <a:rPr lang="en-US" dirty="0" smtClean="0">
                <a:solidFill>
                  <a:schemeClr val="tx1"/>
                </a:solidFill>
              </a:rPr>
              <a:t>.</a:t>
            </a:r>
          </a:p>
          <a:p>
            <a:pPr algn="just"/>
            <a:r>
              <a:rPr lang="en-US" dirty="0" err="1" smtClean="0">
                <a:solidFill>
                  <a:schemeClr val="tx1"/>
                </a:solidFill>
              </a:rPr>
              <a:t>Contoh</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asumsi</a:t>
            </a:r>
            <a:r>
              <a:rPr lang="en-US" dirty="0" smtClean="0">
                <a:solidFill>
                  <a:schemeClr val="tx1"/>
                </a:solidFill>
              </a:rPr>
              <a:t> </a:t>
            </a:r>
            <a:r>
              <a:rPr lang="en-US" dirty="0" err="1" smtClean="0">
                <a:solidFill>
                  <a:schemeClr val="tx1"/>
                </a:solidFill>
              </a:rPr>
              <a:t>tidak</a:t>
            </a:r>
            <a:r>
              <a:rPr lang="en-US" dirty="0" smtClean="0">
                <a:solidFill>
                  <a:schemeClr val="tx1"/>
                </a:solidFill>
              </a:rPr>
              <a:t> </a:t>
            </a:r>
            <a:r>
              <a:rPr lang="en-US" dirty="0" err="1" smtClean="0">
                <a:solidFill>
                  <a:schemeClr val="tx1"/>
                </a:solidFill>
              </a:rPr>
              <a:t>ada</a:t>
            </a:r>
            <a:r>
              <a:rPr lang="en-US" dirty="0" smtClean="0">
                <a:solidFill>
                  <a:schemeClr val="tx1"/>
                </a:solidFill>
              </a:rPr>
              <a:t> </a:t>
            </a:r>
            <a:r>
              <a:rPr lang="en-US" dirty="0" err="1" smtClean="0">
                <a:solidFill>
                  <a:schemeClr val="tx1"/>
                </a:solidFill>
              </a:rPr>
              <a:t>persediaan</a:t>
            </a:r>
            <a:r>
              <a:rPr lang="en-US" dirty="0" smtClean="0">
                <a:solidFill>
                  <a:schemeClr val="tx1"/>
                </a:solidFill>
              </a:rPr>
              <a:t> </a:t>
            </a:r>
            <a:r>
              <a:rPr lang="en-US" dirty="0" err="1" smtClean="0">
                <a:solidFill>
                  <a:schemeClr val="tx1"/>
                </a:solidFill>
              </a:rPr>
              <a:t>awal</a:t>
            </a:r>
            <a:r>
              <a:rPr lang="en-US" dirty="0" smtClean="0">
                <a:solidFill>
                  <a:schemeClr val="tx1"/>
                </a:solidFill>
              </a:rPr>
              <a:t>):</a:t>
            </a:r>
            <a:endParaRPr lang="en-US" dirty="0">
              <a:solidFill>
                <a:schemeClr val="tx1"/>
              </a:solidFill>
            </a:endParaRPr>
          </a:p>
        </p:txBody>
      </p:sp>
      <p:pic>
        <p:nvPicPr>
          <p:cNvPr id="2053" name="Picture 5"/>
          <p:cNvPicPr>
            <a:picLocks noGrp="1" noChangeAspect="1" noChangeArrowheads="1"/>
          </p:cNvPicPr>
          <p:nvPr>
            <p:ph sz="quarter" idx="1"/>
          </p:nvPr>
        </p:nvPicPr>
        <p:blipFill>
          <a:blip r:embed="rId2"/>
          <a:srcRect/>
          <a:stretch>
            <a:fillRect/>
          </a:stretch>
        </p:blipFill>
        <p:spPr bwMode="auto">
          <a:xfrm>
            <a:off x="685800" y="1828800"/>
            <a:ext cx="7924800" cy="480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487680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just">
              <a:buFont typeface="Wingdings" pitchFamily="2" charset="2"/>
              <a:buChar char="q"/>
            </a:pPr>
            <a:r>
              <a:rPr lang="en-US" sz="2700" dirty="0" err="1" smtClean="0"/>
              <a:t>Produk</a:t>
            </a:r>
            <a:r>
              <a:rPr lang="en-US" sz="2700" dirty="0" smtClean="0"/>
              <a:t> </a:t>
            </a:r>
            <a:r>
              <a:rPr lang="en-US" sz="2700" dirty="0" err="1" smtClean="0"/>
              <a:t>gabungan</a:t>
            </a:r>
            <a:r>
              <a:rPr lang="en-US" sz="2700" dirty="0" smtClean="0"/>
              <a:t> yang </a:t>
            </a:r>
            <a:r>
              <a:rPr lang="en-US" sz="2700" dirty="0" err="1" smtClean="0"/>
              <a:t>tidak</a:t>
            </a:r>
            <a:r>
              <a:rPr lang="en-US" sz="2700" dirty="0" smtClean="0"/>
              <a:t> </a:t>
            </a:r>
            <a:r>
              <a:rPr lang="en-US" sz="2700" dirty="0" err="1" smtClean="0"/>
              <a:t>dapat</a:t>
            </a:r>
            <a:r>
              <a:rPr lang="en-US" sz="2700" dirty="0" smtClean="0"/>
              <a:t> </a:t>
            </a:r>
            <a:r>
              <a:rPr lang="en-US" sz="2700" dirty="0" err="1" smtClean="0"/>
              <a:t>dijual</a:t>
            </a:r>
            <a:r>
              <a:rPr lang="en-US" sz="2700" dirty="0" smtClean="0"/>
              <a:t> </a:t>
            </a:r>
            <a:r>
              <a:rPr lang="en-US" sz="2700" dirty="0" err="1" smtClean="0"/>
              <a:t>pada</a:t>
            </a:r>
            <a:r>
              <a:rPr lang="en-US" sz="2700" dirty="0" smtClean="0"/>
              <a:t> </a:t>
            </a:r>
            <a:r>
              <a:rPr lang="en-US" sz="2700" dirty="0" err="1" smtClean="0"/>
              <a:t>titik</a:t>
            </a:r>
            <a:r>
              <a:rPr lang="en-US" sz="2700" dirty="0" smtClean="0"/>
              <a:t> </a:t>
            </a:r>
            <a:r>
              <a:rPr lang="en-US" sz="2700" dirty="0" err="1" smtClean="0"/>
              <a:t>pisah</a:t>
            </a:r>
            <a:r>
              <a:rPr lang="en-US" sz="2700" dirty="0" smtClean="0"/>
              <a:t> </a:t>
            </a:r>
            <a:r>
              <a:rPr lang="en-US" sz="2700" dirty="0" err="1" smtClean="0"/>
              <a:t>batas</a:t>
            </a:r>
            <a:r>
              <a:rPr lang="en-US" dirty="0" smtClean="0"/>
              <a:t>.</a:t>
            </a:r>
          </a:p>
          <a:p>
            <a:pPr lvl="1" algn="just">
              <a:buFont typeface="Wingdings" pitchFamily="2" charset="2"/>
              <a:buChar char="ü"/>
            </a:pPr>
            <a:r>
              <a:rPr lang="en-US" dirty="0" err="1" smtClean="0"/>
              <a:t>Produk</a:t>
            </a:r>
            <a:r>
              <a:rPr lang="en-US" dirty="0" smtClean="0"/>
              <a:t> yang </a:t>
            </a:r>
            <a:r>
              <a:rPr lang="en-US" dirty="0" err="1" smtClean="0"/>
              <a:t>tidak</a:t>
            </a:r>
            <a:r>
              <a:rPr lang="en-US" dirty="0" smtClean="0"/>
              <a:t> </a:t>
            </a:r>
            <a:r>
              <a:rPr lang="en-US" dirty="0" err="1" smtClean="0"/>
              <a:t>dapat</a:t>
            </a:r>
            <a:r>
              <a:rPr lang="en-US" dirty="0" smtClean="0"/>
              <a:t> </a:t>
            </a:r>
            <a:r>
              <a:rPr lang="en-US" dirty="0" err="1" smtClean="0"/>
              <a:t>dijual</a:t>
            </a:r>
            <a:r>
              <a:rPr lang="en-US" dirty="0" smtClean="0"/>
              <a:t> </a:t>
            </a:r>
            <a:r>
              <a:rPr lang="en-US" dirty="0" err="1" smtClean="0"/>
              <a:t>di</a:t>
            </a:r>
            <a:r>
              <a:rPr lang="en-US" dirty="0" smtClean="0"/>
              <a:t> </a:t>
            </a:r>
            <a:r>
              <a:rPr lang="en-US" dirty="0" err="1" smtClean="0"/>
              <a:t>titik</a:t>
            </a:r>
            <a:r>
              <a:rPr lang="en-US" dirty="0" smtClean="0"/>
              <a:t> </a:t>
            </a:r>
            <a:r>
              <a:rPr lang="en-US" dirty="0" err="1" smtClean="0"/>
              <a:t>pisah</a:t>
            </a:r>
            <a:r>
              <a:rPr lang="en-US" dirty="0" smtClean="0"/>
              <a:t> </a:t>
            </a:r>
            <a:r>
              <a:rPr lang="en-US" dirty="0" err="1" smtClean="0"/>
              <a:t>batas</a:t>
            </a:r>
            <a:r>
              <a:rPr lang="en-US" dirty="0" smtClean="0"/>
              <a:t> </a:t>
            </a:r>
            <a:r>
              <a:rPr lang="en-US" dirty="0" err="1" smtClean="0"/>
              <a:t>memerlukan</a:t>
            </a:r>
            <a:r>
              <a:rPr lang="en-US" dirty="0" smtClean="0"/>
              <a:t> </a:t>
            </a:r>
            <a:r>
              <a:rPr lang="en-US" dirty="0" err="1" smtClean="0"/>
              <a:t>pemrosesan</a:t>
            </a:r>
            <a:r>
              <a:rPr lang="en-US" dirty="0" smtClean="0"/>
              <a:t> </a:t>
            </a:r>
            <a:r>
              <a:rPr lang="en-US" dirty="0" err="1" smtClean="0"/>
              <a:t>tambahan</a:t>
            </a:r>
            <a:r>
              <a:rPr lang="en-US" dirty="0" smtClean="0"/>
              <a:t> </a:t>
            </a:r>
            <a:r>
              <a:rPr lang="en-US" dirty="0" err="1" smtClean="0"/>
              <a:t>sebelum</a:t>
            </a:r>
            <a:r>
              <a:rPr lang="en-US" dirty="0" smtClean="0"/>
              <a:t> </a:t>
            </a:r>
            <a:r>
              <a:rPr lang="en-US" dirty="0" err="1" smtClean="0"/>
              <a:t>dapat</a:t>
            </a:r>
            <a:r>
              <a:rPr lang="en-US" dirty="0" smtClean="0"/>
              <a:t> </a:t>
            </a:r>
            <a:r>
              <a:rPr lang="en-US" dirty="0" err="1" smtClean="0"/>
              <a:t>dijual</a:t>
            </a:r>
            <a:r>
              <a:rPr lang="en-US" dirty="0" smtClean="0"/>
              <a:t>.</a:t>
            </a:r>
          </a:p>
          <a:p>
            <a:pPr lvl="1" algn="just">
              <a:buFont typeface="Wingdings" pitchFamily="2" charset="2"/>
              <a:buChar char="ü"/>
            </a:pPr>
            <a:r>
              <a:rPr lang="en-US" dirty="0" err="1" smtClean="0"/>
              <a:t>Untuk</a:t>
            </a:r>
            <a:r>
              <a:rPr lang="en-US" dirty="0" smtClean="0"/>
              <a:t> </a:t>
            </a:r>
            <a:r>
              <a:rPr lang="en-US" dirty="0" err="1" smtClean="0"/>
              <a:t>itu</a:t>
            </a:r>
            <a:r>
              <a:rPr lang="en-US" dirty="0" smtClean="0"/>
              <a:t> </a:t>
            </a:r>
            <a:r>
              <a:rPr lang="en-US" dirty="0" err="1" smtClean="0"/>
              <a:t>dasar</a:t>
            </a:r>
            <a:r>
              <a:rPr lang="en-US" dirty="0" smtClean="0"/>
              <a:t> </a:t>
            </a:r>
            <a:r>
              <a:rPr lang="en-US" dirty="0" err="1" smtClean="0"/>
              <a:t>untuk</a:t>
            </a:r>
            <a:r>
              <a:rPr lang="en-US" dirty="0" smtClean="0"/>
              <a:t> </a:t>
            </a:r>
            <a:r>
              <a:rPr lang="en-US" dirty="0" err="1" smtClean="0"/>
              <a:t>mengalokasikan</a:t>
            </a:r>
            <a:r>
              <a:rPr lang="en-US" dirty="0" smtClean="0"/>
              <a:t> </a:t>
            </a:r>
            <a:r>
              <a:rPr lang="en-US" dirty="0" err="1" smtClean="0"/>
              <a:t>biaya</a:t>
            </a:r>
            <a:r>
              <a:rPr lang="en-US" dirty="0" smtClean="0"/>
              <a:t> </a:t>
            </a:r>
            <a:r>
              <a:rPr lang="en-US" dirty="0" err="1" smtClean="0"/>
              <a:t>gabungan</a:t>
            </a:r>
            <a:r>
              <a:rPr lang="en-US" dirty="0" smtClean="0"/>
              <a:t> </a:t>
            </a:r>
            <a:r>
              <a:rPr lang="en-US" dirty="0" err="1" smtClean="0"/>
              <a:t>adalah</a:t>
            </a:r>
            <a:r>
              <a:rPr lang="en-US" dirty="0" smtClean="0"/>
              <a:t> </a:t>
            </a:r>
            <a:r>
              <a:rPr lang="en-US" dirty="0" err="1" smtClean="0"/>
              <a:t>harga</a:t>
            </a:r>
            <a:r>
              <a:rPr lang="en-US" dirty="0" smtClean="0"/>
              <a:t> </a:t>
            </a:r>
            <a:r>
              <a:rPr lang="en-US" dirty="0" err="1" smtClean="0"/>
              <a:t>pasar</a:t>
            </a:r>
            <a:r>
              <a:rPr lang="en-US" dirty="0" smtClean="0"/>
              <a:t> </a:t>
            </a:r>
            <a:r>
              <a:rPr lang="en-US" dirty="0" err="1" smtClean="0"/>
              <a:t>hipotetis</a:t>
            </a:r>
            <a:r>
              <a:rPr lang="en-US" dirty="0" smtClean="0"/>
              <a:t> </a:t>
            </a:r>
            <a:r>
              <a:rPr lang="en-US" dirty="0" err="1" smtClean="0"/>
              <a:t>pada</a:t>
            </a:r>
            <a:r>
              <a:rPr lang="en-US" dirty="0" smtClean="0"/>
              <a:t> </a:t>
            </a:r>
            <a:r>
              <a:rPr lang="en-US" dirty="0" err="1" smtClean="0"/>
              <a:t>titik</a:t>
            </a:r>
            <a:r>
              <a:rPr lang="en-US" dirty="0" smtClean="0"/>
              <a:t> </a:t>
            </a:r>
            <a:r>
              <a:rPr lang="en-US" dirty="0" err="1" smtClean="0"/>
              <a:t>pisah</a:t>
            </a:r>
            <a:r>
              <a:rPr lang="en-US" dirty="0" smtClean="0"/>
              <a:t> </a:t>
            </a:r>
            <a:r>
              <a:rPr lang="en-US" dirty="0" err="1" smtClean="0"/>
              <a:t>batas</a:t>
            </a:r>
            <a:r>
              <a:rPr lang="en-US" dirty="0" smtClean="0"/>
              <a:t>.</a:t>
            </a:r>
          </a:p>
          <a:p>
            <a:pPr lvl="1" algn="just">
              <a:buFont typeface="Wingdings" pitchFamily="2" charset="2"/>
              <a:buChar char="ü"/>
            </a:pPr>
            <a:r>
              <a:rPr lang="en-US" dirty="0" err="1" smtClean="0"/>
              <a:t>Harga</a:t>
            </a:r>
            <a:r>
              <a:rPr lang="en-US" dirty="0" smtClean="0"/>
              <a:t> </a:t>
            </a:r>
            <a:r>
              <a:rPr lang="en-US" dirty="0" err="1" smtClean="0"/>
              <a:t>Pasar</a:t>
            </a:r>
            <a:r>
              <a:rPr lang="en-US" dirty="0" smtClean="0"/>
              <a:t> </a:t>
            </a:r>
            <a:r>
              <a:rPr lang="en-US" dirty="0" err="1" smtClean="0"/>
              <a:t>Hipotetis</a:t>
            </a:r>
            <a:r>
              <a:rPr lang="en-US" dirty="0" smtClean="0"/>
              <a:t> = </a:t>
            </a:r>
          </a:p>
          <a:p>
            <a:pPr lvl="1" algn="just">
              <a:buNone/>
            </a:pPr>
            <a:r>
              <a:rPr lang="en-US" dirty="0" smtClean="0"/>
              <a:t>	 	</a:t>
            </a:r>
            <a:r>
              <a:rPr lang="en-US" dirty="0" err="1" smtClean="0"/>
              <a:t>Harga</a:t>
            </a:r>
            <a:r>
              <a:rPr lang="en-US" dirty="0" smtClean="0"/>
              <a:t> </a:t>
            </a:r>
            <a:r>
              <a:rPr lang="en-US" dirty="0" err="1" smtClean="0"/>
              <a:t>Pasar</a:t>
            </a:r>
            <a:r>
              <a:rPr lang="en-US" dirty="0" smtClean="0"/>
              <a:t> Final – </a:t>
            </a:r>
            <a:r>
              <a:rPr lang="en-US" dirty="0" err="1" smtClean="0"/>
              <a:t>biaya</a:t>
            </a:r>
            <a:r>
              <a:rPr lang="en-US" dirty="0" smtClean="0"/>
              <a:t> </a:t>
            </a:r>
            <a:r>
              <a:rPr lang="en-US" dirty="0" err="1" smtClean="0"/>
              <a:t>pemrosesan</a:t>
            </a:r>
            <a:r>
              <a:rPr lang="en-US" dirty="0" smtClean="0"/>
              <a:t> </a:t>
            </a:r>
            <a:r>
              <a:rPr lang="en-US" dirty="0" err="1" smtClean="0"/>
              <a:t>tambahan</a:t>
            </a:r>
            <a:r>
              <a:rPr lang="en-US" dirty="0" smtClean="0"/>
              <a:t>.</a:t>
            </a:r>
          </a:p>
          <a:p>
            <a:pPr lvl="1" algn="just">
              <a:buFont typeface="Wingdings" pitchFamily="2" charset="2"/>
              <a:buChar char="ü"/>
            </a:pPr>
            <a:r>
              <a:rPr lang="en-US" dirty="0" err="1" smtClean="0"/>
              <a:t>Beban</a:t>
            </a:r>
            <a:r>
              <a:rPr lang="en-US" dirty="0" smtClean="0"/>
              <a:t> </a:t>
            </a:r>
            <a:r>
              <a:rPr lang="en-US" dirty="0" err="1" smtClean="0"/>
              <a:t>pemasaran</a:t>
            </a:r>
            <a:r>
              <a:rPr lang="en-US" dirty="0" smtClean="0"/>
              <a:t> &amp; </a:t>
            </a:r>
            <a:r>
              <a:rPr lang="en-US" dirty="0" err="1" smtClean="0"/>
              <a:t>beban</a:t>
            </a:r>
            <a:r>
              <a:rPr lang="en-US" dirty="0" smtClean="0"/>
              <a:t> </a:t>
            </a:r>
            <a:r>
              <a:rPr lang="en-US" dirty="0" err="1" smtClean="0"/>
              <a:t>administratif</a:t>
            </a:r>
            <a:r>
              <a:rPr lang="en-US" dirty="0" smtClean="0"/>
              <a:t> yang </a:t>
            </a:r>
            <a:r>
              <a:rPr lang="en-US" dirty="0" err="1" smtClean="0"/>
              <a:t>dapat</a:t>
            </a:r>
            <a:r>
              <a:rPr lang="en-US" dirty="0" smtClean="0"/>
              <a:t> </a:t>
            </a:r>
            <a:r>
              <a:rPr lang="en-US" dirty="0" err="1" smtClean="0"/>
              <a:t>ditelusuri</a:t>
            </a:r>
            <a:r>
              <a:rPr lang="en-US" dirty="0" smtClean="0"/>
              <a:t> </a:t>
            </a:r>
            <a:r>
              <a:rPr lang="en-US" dirty="0" err="1" smtClean="0"/>
              <a:t>langsung</a:t>
            </a:r>
            <a:r>
              <a:rPr lang="en-US" dirty="0" smtClean="0"/>
              <a:t> </a:t>
            </a:r>
            <a:r>
              <a:rPr lang="en-US" dirty="0" err="1" smtClean="0"/>
              <a:t>ke</a:t>
            </a:r>
            <a:r>
              <a:rPr lang="en-US" dirty="0" smtClean="0"/>
              <a:t> </a:t>
            </a:r>
            <a:r>
              <a:rPr lang="en-US" dirty="0" err="1" smtClean="0"/>
              <a:t>produk</a:t>
            </a:r>
            <a:r>
              <a:rPr lang="en-US" dirty="0" smtClean="0"/>
              <a:t> </a:t>
            </a:r>
            <a:r>
              <a:rPr lang="en-US" dirty="0" err="1" smtClean="0"/>
              <a:t>tertentu</a:t>
            </a:r>
            <a:r>
              <a:rPr lang="en-US" dirty="0" smtClean="0"/>
              <a:t> </a:t>
            </a:r>
            <a:r>
              <a:rPr lang="en-US" dirty="0" err="1" smtClean="0"/>
              <a:t>serta</a:t>
            </a:r>
            <a:r>
              <a:rPr lang="en-US" dirty="0" smtClean="0"/>
              <a:t> </a:t>
            </a:r>
            <a:r>
              <a:rPr lang="en-US" dirty="0" err="1" smtClean="0"/>
              <a:t>estimasi</a:t>
            </a:r>
            <a:r>
              <a:rPr lang="en-US" dirty="0" smtClean="0"/>
              <a:t> </a:t>
            </a:r>
            <a:r>
              <a:rPr lang="en-US" dirty="0" err="1" smtClean="0"/>
              <a:t>untuk</a:t>
            </a:r>
            <a:r>
              <a:rPr lang="en-US" dirty="0" smtClean="0"/>
              <a:t> </a:t>
            </a:r>
            <a:r>
              <a:rPr lang="en-US" dirty="0" err="1" smtClean="0"/>
              <a:t>laba</a:t>
            </a:r>
            <a:r>
              <a:rPr lang="en-US" dirty="0" smtClean="0"/>
              <a:t> </a:t>
            </a:r>
            <a:r>
              <a:rPr lang="en-US" dirty="0" err="1" smtClean="0"/>
              <a:t>juga</a:t>
            </a:r>
            <a:r>
              <a:rPr lang="en-US" dirty="0" smtClean="0"/>
              <a:t> </a:t>
            </a:r>
            <a:r>
              <a:rPr lang="en-US" dirty="0" err="1" smtClean="0"/>
              <a:t>harus</a:t>
            </a:r>
            <a:r>
              <a:rPr lang="en-US" dirty="0" smtClean="0"/>
              <a:t> </a:t>
            </a:r>
            <a:r>
              <a:rPr lang="en-US" dirty="0" err="1" smtClean="0"/>
              <a:t>dikurangi</a:t>
            </a:r>
            <a:r>
              <a:rPr lang="en-US" dirty="0" smtClean="0"/>
              <a:t> </a:t>
            </a:r>
            <a:r>
              <a:rPr lang="en-US" dirty="0" err="1" smtClean="0"/>
              <a:t>jika</a:t>
            </a:r>
            <a:r>
              <a:rPr lang="en-US" dirty="0" smtClean="0"/>
              <a:t> </a:t>
            </a:r>
            <a:r>
              <a:rPr lang="en-US" dirty="0" err="1" smtClean="0"/>
              <a:t>jumlahnya</a:t>
            </a:r>
            <a:r>
              <a:rPr lang="en-US" dirty="0" smtClean="0"/>
              <a:t> </a:t>
            </a:r>
            <a:r>
              <a:rPr lang="en-US" dirty="0" err="1" smtClean="0"/>
              <a:t>berbeda</a:t>
            </a:r>
            <a:r>
              <a:rPr lang="en-US" dirty="0" smtClean="0"/>
              <a:t> </a:t>
            </a:r>
            <a:r>
              <a:rPr lang="en-US" dirty="0" err="1" smtClean="0"/>
              <a:t>secara</a:t>
            </a:r>
            <a:r>
              <a:rPr lang="en-US" dirty="0" smtClean="0"/>
              <a:t> </a:t>
            </a:r>
            <a:r>
              <a:rPr lang="en-US" dirty="0" err="1" smtClean="0"/>
              <a:t>proporsional</a:t>
            </a:r>
            <a:r>
              <a:rPr lang="en-US" dirty="0" smtClean="0"/>
              <a:t> </a:t>
            </a:r>
            <a:r>
              <a:rPr lang="en-US" dirty="0" err="1" smtClean="0"/>
              <a:t>untuk</a:t>
            </a:r>
            <a:r>
              <a:rPr lang="en-US" dirty="0" smtClean="0"/>
              <a:t> </a:t>
            </a:r>
            <a:r>
              <a:rPr lang="en-US" dirty="0" err="1" smtClean="0"/>
              <a:t>produk</a:t>
            </a:r>
            <a:r>
              <a:rPr lang="en-US" dirty="0" smtClean="0"/>
              <a:t> </a:t>
            </a:r>
            <a:r>
              <a:rPr lang="en-US" dirty="0" err="1" smtClean="0"/>
              <a:t>gabungan</a:t>
            </a:r>
            <a:r>
              <a:rPr lang="en-US" dirty="0" smtClean="0"/>
              <a:t> yang </a:t>
            </a:r>
            <a:r>
              <a:rPr lang="en-US" dirty="0" err="1" smtClean="0"/>
              <a:t>berbeda</a:t>
            </a:r>
            <a:r>
              <a:rPr lang="en-US" dirty="0" smtClean="0"/>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457200"/>
          </a:xfrm>
        </p:spPr>
        <p:txBody>
          <a:bodyPr>
            <a:normAutofit fontScale="90000"/>
          </a:bodyPr>
          <a:lstStyle/>
          <a:p>
            <a:r>
              <a:rPr lang="en-US" sz="2400" dirty="0" err="1" smtClean="0">
                <a:solidFill>
                  <a:schemeClr val="tx1"/>
                </a:solidFill>
              </a:rPr>
              <a:t>Contoh</a:t>
            </a:r>
            <a:r>
              <a:rPr lang="en-US" sz="2400" dirty="0" smtClean="0">
                <a:solidFill>
                  <a:schemeClr val="tx1"/>
                </a:solidFill>
              </a:rPr>
              <a:t> : </a:t>
            </a:r>
            <a:r>
              <a:rPr lang="en-US" sz="2400" dirty="0" err="1" smtClean="0">
                <a:solidFill>
                  <a:schemeClr val="tx1"/>
                </a:solidFill>
              </a:rPr>
              <a:t>asumsi</a:t>
            </a:r>
            <a:r>
              <a:rPr lang="en-US" sz="2400" dirty="0" smtClean="0">
                <a:solidFill>
                  <a:schemeClr val="tx1"/>
                </a:solidFill>
              </a:rPr>
              <a:t> </a:t>
            </a:r>
            <a:r>
              <a:rPr lang="en-US" sz="2400" dirty="0" err="1" smtClean="0">
                <a:solidFill>
                  <a:schemeClr val="tx1"/>
                </a:solidFill>
              </a:rPr>
              <a:t>berikut</a:t>
            </a:r>
            <a:r>
              <a:rPr lang="en-US" sz="2400" dirty="0" smtClean="0">
                <a:solidFill>
                  <a:schemeClr val="tx1"/>
                </a:solidFill>
              </a:rPr>
              <a:t> </a:t>
            </a:r>
            <a:r>
              <a:rPr lang="en-US" sz="2400" dirty="0" err="1" smtClean="0">
                <a:solidFill>
                  <a:schemeClr val="tx1"/>
                </a:solidFill>
              </a:rPr>
              <a:t>ini</a:t>
            </a:r>
            <a:r>
              <a:rPr lang="en-US" sz="2400" dirty="0" smtClean="0">
                <a:solidFill>
                  <a:schemeClr val="tx1"/>
                </a:solidFill>
              </a:rPr>
              <a:t> </a:t>
            </a:r>
            <a:r>
              <a:rPr lang="en-US" sz="2400" dirty="0" err="1" smtClean="0">
                <a:solidFill>
                  <a:schemeClr val="tx1"/>
                </a:solidFill>
              </a:rPr>
              <a:t>ditambahkan</a:t>
            </a:r>
            <a:r>
              <a:rPr lang="en-US" sz="2400" dirty="0" smtClean="0">
                <a:solidFill>
                  <a:schemeClr val="tx1"/>
                </a:solidFill>
              </a:rPr>
              <a:t> </a:t>
            </a:r>
            <a:r>
              <a:rPr lang="en-US" sz="2400" dirty="0" err="1" smtClean="0">
                <a:solidFill>
                  <a:schemeClr val="tx1"/>
                </a:solidFill>
              </a:rPr>
              <a:t>ke</a:t>
            </a:r>
            <a:r>
              <a:rPr lang="en-US" sz="2400" dirty="0" smtClean="0">
                <a:solidFill>
                  <a:schemeClr val="tx1"/>
                </a:solidFill>
              </a:rPr>
              <a:t> </a:t>
            </a:r>
            <a:r>
              <a:rPr lang="en-US" sz="2400" dirty="0" err="1" smtClean="0">
                <a:solidFill>
                  <a:schemeClr val="tx1"/>
                </a:solidFill>
              </a:rPr>
              <a:t>contoh</a:t>
            </a:r>
            <a:r>
              <a:rPr lang="en-US" sz="2400" dirty="0" smtClean="0">
                <a:solidFill>
                  <a:schemeClr val="tx1"/>
                </a:solidFill>
              </a:rPr>
              <a:t> </a:t>
            </a:r>
            <a:r>
              <a:rPr lang="en-US" sz="2400" dirty="0" err="1" smtClean="0">
                <a:solidFill>
                  <a:schemeClr val="tx1"/>
                </a:solidFill>
              </a:rPr>
              <a:t>sebelumnya</a:t>
            </a:r>
            <a:r>
              <a:rPr lang="en-US" sz="2400" dirty="0" smtClean="0">
                <a:solidFill>
                  <a:schemeClr val="tx1"/>
                </a:solidFill>
              </a:rPr>
              <a:t>:</a:t>
            </a:r>
            <a:br>
              <a:rPr lang="en-US" sz="2400" dirty="0" smtClean="0">
                <a:solidFill>
                  <a:schemeClr val="tx1"/>
                </a:solidFill>
              </a:rPr>
            </a:br>
            <a:endParaRPr lang="en-US" sz="2400" dirty="0">
              <a:solidFill>
                <a:schemeClr val="tx1"/>
              </a:solidFill>
            </a:endParaRPr>
          </a:p>
        </p:txBody>
      </p:sp>
      <p:pic>
        <p:nvPicPr>
          <p:cNvPr id="3074" name="Picture 2"/>
          <p:cNvPicPr>
            <a:picLocks noGrp="1" noChangeAspect="1" noChangeArrowheads="1"/>
          </p:cNvPicPr>
          <p:nvPr>
            <p:ph sz="quarter" idx="1"/>
          </p:nvPr>
        </p:nvPicPr>
        <p:blipFill>
          <a:blip r:embed="rId2"/>
          <a:srcRect/>
          <a:stretch>
            <a:fillRect/>
          </a:stretch>
        </p:blipFill>
        <p:spPr bwMode="auto">
          <a:xfrm>
            <a:off x="609600" y="990600"/>
            <a:ext cx="6019800" cy="1600200"/>
          </a:xfrm>
          <a:prstGeom prst="rect">
            <a:avLst/>
          </a:prstGeom>
          <a:noFill/>
          <a:ln w="9525">
            <a:noFill/>
            <a:miter lim="800000"/>
            <a:headEnd/>
            <a:tailEnd/>
          </a:ln>
          <a:effectLst/>
        </p:spPr>
      </p:pic>
      <p:sp>
        <p:nvSpPr>
          <p:cNvPr id="5" name="Rectangle 4"/>
          <p:cNvSpPr/>
          <p:nvPr/>
        </p:nvSpPr>
        <p:spPr>
          <a:xfrm>
            <a:off x="609600" y="2743200"/>
            <a:ext cx="38100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solidFill>
                  <a:schemeClr val="tx1"/>
                </a:solidFill>
              </a:rPr>
              <a:t>Alokasi</a:t>
            </a:r>
            <a:r>
              <a:rPr lang="en-US" dirty="0" smtClean="0">
                <a:solidFill>
                  <a:schemeClr val="tx1"/>
                </a:solidFill>
              </a:rPr>
              <a:t> </a:t>
            </a:r>
            <a:r>
              <a:rPr lang="en-US" dirty="0" err="1" smtClean="0">
                <a:solidFill>
                  <a:schemeClr val="tx1"/>
                </a:solidFill>
              </a:rPr>
              <a:t>biaya</a:t>
            </a:r>
            <a:r>
              <a:rPr lang="en-US" dirty="0" smtClean="0">
                <a:solidFill>
                  <a:schemeClr val="tx1"/>
                </a:solidFill>
              </a:rPr>
              <a:t> </a:t>
            </a:r>
            <a:r>
              <a:rPr lang="en-US" dirty="0" err="1" smtClean="0">
                <a:solidFill>
                  <a:schemeClr val="tx1"/>
                </a:solidFill>
              </a:rPr>
              <a:t>gabungan</a:t>
            </a:r>
            <a:r>
              <a:rPr lang="en-US" dirty="0" smtClean="0">
                <a:solidFill>
                  <a:schemeClr val="tx1"/>
                </a:solidFill>
              </a:rPr>
              <a:t> :</a:t>
            </a:r>
            <a:endParaRPr lang="en-US" dirty="0">
              <a:solidFill>
                <a:schemeClr val="tx1"/>
              </a:solidFill>
            </a:endParaRPr>
          </a:p>
        </p:txBody>
      </p:sp>
      <p:pic>
        <p:nvPicPr>
          <p:cNvPr id="3075" name="Picture 3"/>
          <p:cNvPicPr>
            <a:picLocks noChangeAspect="1" noChangeArrowheads="1"/>
          </p:cNvPicPr>
          <p:nvPr/>
        </p:nvPicPr>
        <p:blipFill>
          <a:blip r:embed="rId3"/>
          <a:srcRect/>
          <a:stretch>
            <a:fillRect/>
          </a:stretch>
        </p:blipFill>
        <p:spPr bwMode="auto">
          <a:xfrm>
            <a:off x="314325" y="3124200"/>
            <a:ext cx="8601075" cy="3581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0352" cy="990600"/>
          </a:xfrm>
        </p:spPr>
        <p:txBody>
          <a:bodyPr>
            <a:normAutofit fontScale="90000"/>
          </a:bodyPr>
          <a:lstStyle/>
          <a:p>
            <a:r>
              <a:rPr lang="en-US" sz="2400" dirty="0" err="1" smtClean="0">
                <a:solidFill>
                  <a:schemeClr val="tx1"/>
                </a:solidFill>
              </a:rPr>
              <a:t>Laporan</a:t>
            </a:r>
            <a:r>
              <a:rPr lang="en-US" sz="2400" dirty="0" smtClean="0">
                <a:solidFill>
                  <a:schemeClr val="tx1"/>
                </a:solidFill>
              </a:rPr>
              <a:t> </a:t>
            </a:r>
            <a:r>
              <a:rPr lang="en-US" sz="2400" dirty="0" err="1" smtClean="0">
                <a:solidFill>
                  <a:schemeClr val="tx1"/>
                </a:solidFill>
              </a:rPr>
              <a:t>laba</a:t>
            </a:r>
            <a:r>
              <a:rPr lang="en-US" sz="2400" dirty="0" smtClean="0">
                <a:solidFill>
                  <a:schemeClr val="tx1"/>
                </a:solidFill>
              </a:rPr>
              <a:t> </a:t>
            </a:r>
            <a:r>
              <a:rPr lang="en-US" sz="2400" dirty="0" err="1" smtClean="0">
                <a:solidFill>
                  <a:schemeClr val="tx1"/>
                </a:solidFill>
              </a:rPr>
              <a:t>kotor</a:t>
            </a:r>
            <a:r>
              <a:rPr lang="en-US" sz="2400" dirty="0" smtClean="0">
                <a:solidFill>
                  <a:schemeClr val="tx1"/>
                </a:solidFill>
              </a:rPr>
              <a:t> </a:t>
            </a:r>
            <a:r>
              <a:rPr lang="en-US" sz="2400" dirty="0" err="1" smtClean="0">
                <a:solidFill>
                  <a:schemeClr val="tx1"/>
                </a:solidFill>
              </a:rPr>
              <a:t>berikut</a:t>
            </a:r>
            <a:r>
              <a:rPr lang="en-US" sz="2400" dirty="0" smtClean="0">
                <a:solidFill>
                  <a:schemeClr val="tx1"/>
                </a:solidFill>
              </a:rPr>
              <a:t> </a:t>
            </a:r>
            <a:r>
              <a:rPr lang="en-US" sz="2400" dirty="0" err="1" smtClean="0">
                <a:solidFill>
                  <a:schemeClr val="tx1"/>
                </a:solidFill>
              </a:rPr>
              <a:t>ini</a:t>
            </a:r>
            <a:r>
              <a:rPr lang="en-US" sz="2400" dirty="0" smtClean="0">
                <a:solidFill>
                  <a:schemeClr val="tx1"/>
                </a:solidFill>
              </a:rPr>
              <a:t> </a:t>
            </a:r>
            <a:r>
              <a:rPr lang="en-US" sz="2400" dirty="0" err="1" smtClean="0">
                <a:solidFill>
                  <a:schemeClr val="tx1"/>
                </a:solidFill>
              </a:rPr>
              <a:t>menggunakan</a:t>
            </a:r>
            <a:r>
              <a:rPr lang="en-US" sz="2400" dirty="0" smtClean="0">
                <a:solidFill>
                  <a:schemeClr val="tx1"/>
                </a:solidFill>
              </a:rPr>
              <a:t> </a:t>
            </a:r>
            <a:r>
              <a:rPr lang="en-US" sz="2400" dirty="0" err="1" smtClean="0">
                <a:solidFill>
                  <a:schemeClr val="tx1"/>
                </a:solidFill>
              </a:rPr>
              <a:t>jumlah</a:t>
            </a:r>
            <a:r>
              <a:rPr lang="en-US" sz="2400" dirty="0" smtClean="0">
                <a:solidFill>
                  <a:schemeClr val="tx1"/>
                </a:solidFill>
              </a:rPr>
              <a:t> unit </a:t>
            </a:r>
            <a:r>
              <a:rPr lang="en-US" sz="2400" dirty="0" err="1" smtClean="0">
                <a:solidFill>
                  <a:schemeClr val="tx1"/>
                </a:solidFill>
              </a:rPr>
              <a:t>terjual</a:t>
            </a:r>
            <a:r>
              <a:rPr lang="en-US" sz="2400" dirty="0" smtClean="0">
                <a:solidFill>
                  <a:schemeClr val="tx1"/>
                </a:solidFill>
              </a:rPr>
              <a:t> yang </a:t>
            </a:r>
            <a:r>
              <a:rPr lang="en-US" sz="2400" dirty="0" err="1" smtClean="0">
                <a:solidFill>
                  <a:schemeClr val="tx1"/>
                </a:solidFill>
              </a:rPr>
              <a:t>sama</a:t>
            </a:r>
            <a:r>
              <a:rPr lang="en-US" sz="2400" dirty="0" smtClean="0">
                <a:solidFill>
                  <a:schemeClr val="tx1"/>
                </a:solidFill>
              </a:rPr>
              <a:t> </a:t>
            </a:r>
            <a:r>
              <a:rPr lang="en-US" sz="2400" dirty="0" err="1" smtClean="0">
                <a:solidFill>
                  <a:schemeClr val="tx1"/>
                </a:solidFill>
              </a:rPr>
              <a:t>dengan</a:t>
            </a:r>
            <a:r>
              <a:rPr lang="en-US" sz="2400" dirty="0" smtClean="0">
                <a:solidFill>
                  <a:schemeClr val="tx1"/>
                </a:solidFill>
              </a:rPr>
              <a:t> yang </a:t>
            </a:r>
            <a:r>
              <a:rPr lang="en-US" sz="2400" dirty="0" err="1" smtClean="0">
                <a:solidFill>
                  <a:schemeClr val="tx1"/>
                </a:solidFill>
              </a:rPr>
              <a:t>digunakan</a:t>
            </a:r>
            <a:r>
              <a:rPr lang="en-US" sz="2400" dirty="0" smtClean="0">
                <a:solidFill>
                  <a:schemeClr val="tx1"/>
                </a:solidFill>
              </a:rPr>
              <a:t> </a:t>
            </a:r>
            <a:r>
              <a:rPr lang="en-US" sz="2400" dirty="0" err="1" smtClean="0">
                <a:solidFill>
                  <a:schemeClr val="tx1"/>
                </a:solidFill>
              </a:rPr>
              <a:t>di</a:t>
            </a:r>
            <a:r>
              <a:rPr lang="en-US" sz="2400" dirty="0" smtClean="0">
                <a:solidFill>
                  <a:schemeClr val="tx1"/>
                </a:solidFill>
              </a:rPr>
              <a:t> </a:t>
            </a:r>
            <a:r>
              <a:rPr lang="en-US" sz="2400" dirty="0" err="1" smtClean="0">
                <a:solidFill>
                  <a:schemeClr val="tx1"/>
                </a:solidFill>
              </a:rPr>
              <a:t>contoh</a:t>
            </a:r>
            <a:r>
              <a:rPr lang="en-US" sz="2400" dirty="0" smtClean="0">
                <a:solidFill>
                  <a:schemeClr val="tx1"/>
                </a:solidFill>
              </a:rPr>
              <a:t> </a:t>
            </a:r>
            <a:r>
              <a:rPr lang="en-US" sz="2400" dirty="0" err="1" smtClean="0">
                <a:solidFill>
                  <a:schemeClr val="tx1"/>
                </a:solidFill>
              </a:rPr>
              <a:t>sebelumnya</a:t>
            </a:r>
            <a:r>
              <a:rPr lang="en-US" sz="2400" dirty="0" smtClean="0">
                <a:solidFill>
                  <a:schemeClr val="tx1"/>
                </a:solidFill>
              </a:rPr>
              <a:t>, </a:t>
            </a:r>
            <a:r>
              <a:rPr lang="en-US" sz="2400" dirty="0" err="1" smtClean="0">
                <a:solidFill>
                  <a:schemeClr val="tx1"/>
                </a:solidFill>
              </a:rPr>
              <a:t>tetapi</a:t>
            </a:r>
            <a:r>
              <a:rPr lang="en-US" sz="2400" dirty="0" smtClean="0">
                <a:solidFill>
                  <a:schemeClr val="tx1"/>
                </a:solidFill>
              </a:rPr>
              <a:t> </a:t>
            </a:r>
            <a:r>
              <a:rPr lang="en-US" sz="2400" dirty="0" err="1" smtClean="0">
                <a:solidFill>
                  <a:schemeClr val="tx1"/>
                </a:solidFill>
              </a:rPr>
              <a:t>harga</a:t>
            </a:r>
            <a:r>
              <a:rPr lang="en-US" sz="2400" dirty="0" smtClean="0">
                <a:solidFill>
                  <a:schemeClr val="tx1"/>
                </a:solidFill>
              </a:rPr>
              <a:t> </a:t>
            </a:r>
            <a:r>
              <a:rPr lang="en-US" sz="2400" dirty="0" err="1" smtClean="0">
                <a:solidFill>
                  <a:schemeClr val="tx1"/>
                </a:solidFill>
              </a:rPr>
              <a:t>jual</a:t>
            </a:r>
            <a:r>
              <a:rPr lang="en-US" sz="2400" dirty="0" smtClean="0">
                <a:solidFill>
                  <a:schemeClr val="tx1"/>
                </a:solidFill>
              </a:rPr>
              <a:t> </a:t>
            </a:r>
            <a:r>
              <a:rPr lang="en-US" sz="2400" dirty="0" err="1" smtClean="0">
                <a:solidFill>
                  <a:schemeClr val="tx1"/>
                </a:solidFill>
              </a:rPr>
              <a:t>telah</a:t>
            </a:r>
            <a:r>
              <a:rPr lang="en-US" sz="2400" dirty="0" smtClean="0">
                <a:solidFill>
                  <a:schemeClr val="tx1"/>
                </a:solidFill>
              </a:rPr>
              <a:t> </a:t>
            </a:r>
            <a:r>
              <a:rPr lang="en-US" sz="2400" dirty="0" err="1" smtClean="0">
                <a:solidFill>
                  <a:schemeClr val="tx1"/>
                </a:solidFill>
              </a:rPr>
              <a:t>dinaikkan</a:t>
            </a:r>
            <a:r>
              <a:rPr lang="en-US" sz="2400" dirty="0" smtClean="0">
                <a:solidFill>
                  <a:schemeClr val="tx1"/>
                </a:solidFill>
              </a:rPr>
              <a:t> </a:t>
            </a:r>
            <a:r>
              <a:rPr lang="en-US" sz="2400" dirty="0" err="1" smtClean="0">
                <a:solidFill>
                  <a:schemeClr val="tx1"/>
                </a:solidFill>
              </a:rPr>
              <a:t>sebagai</a:t>
            </a:r>
            <a:r>
              <a:rPr lang="en-US" sz="2400" dirty="0" smtClean="0">
                <a:solidFill>
                  <a:schemeClr val="tx1"/>
                </a:solidFill>
              </a:rPr>
              <a:t> </a:t>
            </a:r>
            <a:r>
              <a:rPr lang="en-US" sz="2400" dirty="0" err="1" smtClean="0">
                <a:solidFill>
                  <a:schemeClr val="tx1"/>
                </a:solidFill>
              </a:rPr>
              <a:t>akibat</a:t>
            </a:r>
            <a:r>
              <a:rPr lang="en-US" sz="2400" dirty="0" smtClean="0">
                <a:solidFill>
                  <a:schemeClr val="tx1"/>
                </a:solidFill>
              </a:rPr>
              <a:t> </a:t>
            </a:r>
            <a:r>
              <a:rPr lang="en-US" sz="2400" dirty="0" err="1" smtClean="0">
                <a:solidFill>
                  <a:schemeClr val="tx1"/>
                </a:solidFill>
              </a:rPr>
              <a:t>dari</a:t>
            </a:r>
            <a:r>
              <a:rPr lang="en-US" sz="2400" dirty="0" smtClean="0">
                <a:solidFill>
                  <a:schemeClr val="tx1"/>
                </a:solidFill>
              </a:rPr>
              <a:t> </a:t>
            </a:r>
            <a:r>
              <a:rPr lang="en-US" sz="2400" dirty="0" err="1" smtClean="0">
                <a:solidFill>
                  <a:schemeClr val="tx1"/>
                </a:solidFill>
              </a:rPr>
              <a:t>adanya</a:t>
            </a:r>
            <a:r>
              <a:rPr lang="en-US" sz="2400" dirty="0" smtClean="0">
                <a:solidFill>
                  <a:schemeClr val="tx1"/>
                </a:solidFill>
              </a:rPr>
              <a:t> </a:t>
            </a:r>
            <a:r>
              <a:rPr lang="en-US" sz="2400" dirty="0" err="1" smtClean="0">
                <a:solidFill>
                  <a:schemeClr val="tx1"/>
                </a:solidFill>
              </a:rPr>
              <a:t>pemrosesan</a:t>
            </a:r>
            <a:r>
              <a:rPr lang="en-US" sz="2400" dirty="0" smtClean="0">
                <a:solidFill>
                  <a:schemeClr val="tx1"/>
                </a:solidFill>
              </a:rPr>
              <a:t> </a:t>
            </a:r>
            <a:r>
              <a:rPr lang="en-US" sz="2400" dirty="0" err="1" smtClean="0">
                <a:solidFill>
                  <a:schemeClr val="tx1"/>
                </a:solidFill>
              </a:rPr>
              <a:t>tambahan</a:t>
            </a:r>
            <a:r>
              <a:rPr lang="en-US" sz="2400" dirty="0" smtClean="0"/>
              <a:t>:</a:t>
            </a:r>
            <a:endParaRPr lang="en-US" sz="2400" dirty="0"/>
          </a:p>
        </p:txBody>
      </p:sp>
      <p:pic>
        <p:nvPicPr>
          <p:cNvPr id="4099" name="Picture 3"/>
          <p:cNvPicPr>
            <a:picLocks noGrp="1" noChangeAspect="1" noChangeArrowheads="1"/>
          </p:cNvPicPr>
          <p:nvPr>
            <p:ph sz="quarter" idx="1"/>
          </p:nvPr>
        </p:nvPicPr>
        <p:blipFill>
          <a:blip r:embed="rId2"/>
          <a:srcRect/>
          <a:stretch>
            <a:fillRect/>
          </a:stretch>
        </p:blipFill>
        <p:spPr bwMode="auto">
          <a:xfrm>
            <a:off x="609600" y="1524000"/>
            <a:ext cx="8229600" cy="5105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Metode</a:t>
            </a:r>
            <a:r>
              <a:rPr lang="en-US" dirty="0" smtClean="0"/>
              <a:t> </a:t>
            </a:r>
            <a:r>
              <a:rPr lang="en-US" dirty="0" err="1" smtClean="0"/>
              <a:t>biaya</a:t>
            </a:r>
            <a:r>
              <a:rPr lang="en-US" dirty="0" smtClean="0"/>
              <a:t> rata-rata per unit</a:t>
            </a:r>
            <a:endParaRPr lang="en-US" dirty="0"/>
          </a:p>
        </p:txBody>
      </p:sp>
      <p:sp>
        <p:nvSpPr>
          <p:cNvPr id="3" name="Content Placeholder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lstStyle/>
          <a:p>
            <a:r>
              <a:rPr lang="en-US" dirty="0" err="1" smtClean="0"/>
              <a:t>Metode</a:t>
            </a:r>
            <a:r>
              <a:rPr lang="en-US" dirty="0" smtClean="0"/>
              <a:t> </a:t>
            </a:r>
            <a:r>
              <a:rPr lang="en-US" dirty="0" err="1" smtClean="0"/>
              <a:t>biaya</a:t>
            </a:r>
            <a:r>
              <a:rPr lang="en-US" dirty="0" smtClean="0"/>
              <a:t> rata-rata per unit ( average unit cost method) </a:t>
            </a:r>
            <a:r>
              <a:rPr lang="en-US" dirty="0" err="1" smtClean="0"/>
              <a:t>adalah</a:t>
            </a:r>
            <a:r>
              <a:rPr lang="en-US" dirty="0" smtClean="0"/>
              <a:t> </a:t>
            </a:r>
            <a:r>
              <a:rPr lang="en-US" dirty="0" err="1" smtClean="0"/>
              <a:t>metode</a:t>
            </a:r>
            <a:r>
              <a:rPr lang="en-US" dirty="0" smtClean="0"/>
              <a:t> yang </a:t>
            </a:r>
            <a:r>
              <a:rPr lang="en-US" dirty="0" err="1" smtClean="0"/>
              <a:t>mengalokasikan</a:t>
            </a:r>
            <a:r>
              <a:rPr lang="en-US" dirty="0" smtClean="0"/>
              <a:t> </a:t>
            </a:r>
            <a:r>
              <a:rPr lang="en-US" dirty="0" err="1" smtClean="0"/>
              <a:t>biaya</a:t>
            </a:r>
            <a:r>
              <a:rPr lang="en-US" dirty="0" smtClean="0"/>
              <a:t> </a:t>
            </a:r>
            <a:r>
              <a:rPr lang="en-US" dirty="0" err="1" smtClean="0"/>
              <a:t>gabungan</a:t>
            </a:r>
            <a:r>
              <a:rPr lang="en-US" dirty="0" smtClean="0"/>
              <a:t> </a:t>
            </a:r>
            <a:r>
              <a:rPr lang="en-US" dirty="0" err="1" smtClean="0"/>
              <a:t>ke</a:t>
            </a:r>
            <a:r>
              <a:rPr lang="en-US" dirty="0" smtClean="0"/>
              <a:t> </a:t>
            </a:r>
            <a:r>
              <a:rPr lang="en-US" dirty="0" err="1" smtClean="0"/>
              <a:t>produk</a:t>
            </a:r>
            <a:r>
              <a:rPr lang="en-US" dirty="0" smtClean="0"/>
              <a:t> </a:t>
            </a:r>
            <a:r>
              <a:rPr lang="en-US" dirty="0" err="1" smtClean="0"/>
              <a:t>gabungan</a:t>
            </a:r>
            <a:r>
              <a:rPr lang="en-US" dirty="0" smtClean="0"/>
              <a:t> </a:t>
            </a:r>
            <a:r>
              <a:rPr lang="en-US" dirty="0" err="1" smtClean="0"/>
              <a:t>sedemikian</a:t>
            </a:r>
            <a:r>
              <a:rPr lang="en-US" dirty="0" smtClean="0"/>
              <a:t> </a:t>
            </a:r>
            <a:r>
              <a:rPr lang="en-US" dirty="0" err="1" smtClean="0"/>
              <a:t>rupa</a:t>
            </a:r>
            <a:r>
              <a:rPr lang="en-US" dirty="0" smtClean="0"/>
              <a:t> </a:t>
            </a:r>
            <a:r>
              <a:rPr lang="en-US" dirty="0" err="1" smtClean="0"/>
              <a:t>sehingga</a:t>
            </a:r>
            <a:r>
              <a:rPr lang="en-US" dirty="0" smtClean="0"/>
              <a:t> </a:t>
            </a:r>
            <a:r>
              <a:rPr lang="en-US" dirty="0" err="1" smtClean="0"/>
              <a:t>setiap</a:t>
            </a:r>
            <a:r>
              <a:rPr lang="en-US" dirty="0" smtClean="0"/>
              <a:t> </a:t>
            </a:r>
            <a:r>
              <a:rPr lang="en-US" dirty="0" err="1" smtClean="0"/>
              <a:t>produk</a:t>
            </a:r>
            <a:r>
              <a:rPr lang="en-US" dirty="0" smtClean="0"/>
              <a:t> </a:t>
            </a:r>
            <a:r>
              <a:rPr lang="en-US" dirty="0" err="1" smtClean="0"/>
              <a:t>menerima</a:t>
            </a:r>
            <a:r>
              <a:rPr lang="en-US" dirty="0" smtClean="0"/>
              <a:t> </a:t>
            </a:r>
            <a:r>
              <a:rPr lang="en-US" dirty="0" err="1" smtClean="0"/>
              <a:t>alokasi</a:t>
            </a:r>
            <a:r>
              <a:rPr lang="en-US" dirty="0" smtClean="0"/>
              <a:t> </a:t>
            </a:r>
            <a:r>
              <a:rPr lang="en-US" dirty="0" err="1" smtClean="0"/>
              <a:t>biaya</a:t>
            </a:r>
            <a:r>
              <a:rPr lang="en-US" dirty="0" smtClean="0"/>
              <a:t> </a:t>
            </a:r>
            <a:r>
              <a:rPr lang="en-US" dirty="0" err="1" smtClean="0"/>
              <a:t>gabungan</a:t>
            </a:r>
            <a:r>
              <a:rPr lang="en-US" dirty="0" smtClean="0"/>
              <a:t> per unit </a:t>
            </a:r>
            <a:r>
              <a:rPr lang="en-US" dirty="0" err="1" smtClean="0"/>
              <a:t>dalam</a:t>
            </a:r>
            <a:r>
              <a:rPr lang="en-US" dirty="0" smtClean="0"/>
              <a:t> </a:t>
            </a:r>
            <a:r>
              <a:rPr lang="en-US" dirty="0" err="1" smtClean="0"/>
              <a:t>jumlah</a:t>
            </a:r>
            <a:r>
              <a:rPr lang="en-US" dirty="0" smtClean="0"/>
              <a:t> yang </a:t>
            </a:r>
            <a:r>
              <a:rPr lang="en-US" dirty="0" err="1" smtClean="0"/>
              <a:t>sama</a:t>
            </a:r>
            <a:r>
              <a:rPr lang="en-US" dirty="0" smtClean="0"/>
              <a:t>, yang </a:t>
            </a:r>
            <a:r>
              <a:rPr lang="en-US" dirty="0" err="1" smtClean="0"/>
              <a:t>disebut</a:t>
            </a:r>
            <a:r>
              <a:rPr lang="en-US" dirty="0" smtClean="0"/>
              <a:t> </a:t>
            </a:r>
            <a:r>
              <a:rPr lang="en-US" dirty="0" err="1" smtClean="0"/>
              <a:t>sebagai</a:t>
            </a:r>
            <a:r>
              <a:rPr lang="en-US" dirty="0" smtClean="0"/>
              <a:t> </a:t>
            </a:r>
            <a:r>
              <a:rPr lang="en-US" dirty="0" err="1" smtClean="0"/>
              <a:t>biaya</a:t>
            </a:r>
            <a:r>
              <a:rPr lang="en-US" dirty="0" smtClean="0"/>
              <a:t> rata-rata per unit.</a:t>
            </a:r>
          </a:p>
          <a:p>
            <a:r>
              <a:rPr lang="en-US" dirty="0" err="1" smtClean="0"/>
              <a:t>Biaya</a:t>
            </a:r>
            <a:r>
              <a:rPr lang="en-US" dirty="0" smtClean="0"/>
              <a:t> rata-rata per unit =</a:t>
            </a:r>
          </a:p>
          <a:p>
            <a:pPr>
              <a:buNone/>
            </a:pPr>
            <a:r>
              <a:rPr lang="en-US" dirty="0" smtClean="0"/>
              <a:t>		</a:t>
            </a:r>
            <a:r>
              <a:rPr lang="en-US" u="sng" dirty="0" smtClean="0"/>
              <a:t>Total </a:t>
            </a:r>
            <a:r>
              <a:rPr lang="en-US" u="sng" dirty="0" err="1" smtClean="0"/>
              <a:t>biaya</a:t>
            </a:r>
            <a:r>
              <a:rPr lang="en-US" u="sng" dirty="0" smtClean="0"/>
              <a:t> </a:t>
            </a:r>
            <a:r>
              <a:rPr lang="en-US" u="sng" dirty="0" err="1" smtClean="0"/>
              <a:t>produksi</a:t>
            </a:r>
            <a:r>
              <a:rPr lang="en-US" u="sng" dirty="0" smtClean="0"/>
              <a:t> </a:t>
            </a:r>
            <a:r>
              <a:rPr lang="en-US" u="sng" dirty="0" err="1" smtClean="0"/>
              <a:t>gabungan</a:t>
            </a:r>
            <a:endParaRPr lang="en-US" u="sng" dirty="0" smtClean="0"/>
          </a:p>
          <a:p>
            <a:pPr>
              <a:buNone/>
            </a:pPr>
            <a:r>
              <a:rPr lang="en-US" dirty="0" smtClean="0"/>
              <a:t>		Total </a:t>
            </a:r>
            <a:r>
              <a:rPr lang="en-US" dirty="0" err="1" smtClean="0"/>
              <a:t>jumlah</a:t>
            </a:r>
            <a:r>
              <a:rPr lang="en-US" dirty="0" smtClean="0"/>
              <a:t> unit yang </a:t>
            </a:r>
            <a:r>
              <a:rPr lang="en-US" dirty="0" err="1" smtClean="0"/>
              <a:t>diproduksi</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chemeClr val="tx1"/>
                </a:solidFill>
              </a:rPr>
              <a:t>Dari </a:t>
            </a:r>
            <a:r>
              <a:rPr lang="en-US" sz="2400" dirty="0" err="1" smtClean="0">
                <a:solidFill>
                  <a:schemeClr val="tx1"/>
                </a:solidFill>
              </a:rPr>
              <a:t>contoh</a:t>
            </a:r>
            <a:r>
              <a:rPr lang="en-US" sz="2400" dirty="0" smtClean="0">
                <a:solidFill>
                  <a:schemeClr val="tx1"/>
                </a:solidFill>
              </a:rPr>
              <a:t> </a:t>
            </a:r>
            <a:r>
              <a:rPr lang="en-US" sz="2400" dirty="0" err="1" smtClean="0">
                <a:solidFill>
                  <a:schemeClr val="tx1"/>
                </a:solidFill>
              </a:rPr>
              <a:t>sebelumnya</a:t>
            </a:r>
            <a:r>
              <a:rPr lang="en-US" sz="2400" dirty="0" smtClean="0">
                <a:solidFill>
                  <a:schemeClr val="tx1"/>
                </a:solidFill>
              </a:rPr>
              <a:t>:</a:t>
            </a:r>
            <a:endParaRPr lang="en-US" sz="2400" dirty="0">
              <a:solidFill>
                <a:schemeClr val="tx1"/>
              </a:solidFill>
            </a:endParaRPr>
          </a:p>
        </p:txBody>
      </p:sp>
      <p:sp>
        <p:nvSpPr>
          <p:cNvPr id="4" name="Rectangle 3"/>
          <p:cNvSpPr/>
          <p:nvPr/>
        </p:nvSpPr>
        <p:spPr>
          <a:xfrm>
            <a:off x="609600" y="1600200"/>
            <a:ext cx="8153400" cy="8382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r>
              <a:rPr lang="en-US" dirty="0" err="1" smtClean="0">
                <a:solidFill>
                  <a:schemeClr val="tx1"/>
                </a:solidFill>
              </a:rPr>
              <a:t>Biaya</a:t>
            </a:r>
            <a:r>
              <a:rPr lang="en-US" dirty="0" smtClean="0">
                <a:solidFill>
                  <a:schemeClr val="tx1"/>
                </a:solidFill>
              </a:rPr>
              <a:t> rata-rata per unit = </a:t>
            </a:r>
            <a:r>
              <a:rPr lang="en-US" u="sng" dirty="0" smtClean="0">
                <a:solidFill>
                  <a:schemeClr val="tx1"/>
                </a:solidFill>
              </a:rPr>
              <a:t>total </a:t>
            </a:r>
            <a:r>
              <a:rPr lang="en-US" u="sng" dirty="0" err="1" smtClean="0">
                <a:solidFill>
                  <a:schemeClr val="tx1"/>
                </a:solidFill>
              </a:rPr>
              <a:t>biaya</a:t>
            </a:r>
            <a:r>
              <a:rPr lang="en-US" u="sng" dirty="0" smtClean="0">
                <a:solidFill>
                  <a:schemeClr val="tx1"/>
                </a:solidFill>
              </a:rPr>
              <a:t> </a:t>
            </a:r>
            <a:r>
              <a:rPr lang="en-US" u="sng" dirty="0" err="1" smtClean="0">
                <a:solidFill>
                  <a:schemeClr val="tx1"/>
                </a:solidFill>
              </a:rPr>
              <a:t>produksi</a:t>
            </a:r>
            <a:r>
              <a:rPr lang="en-US" u="sng" dirty="0" smtClean="0">
                <a:solidFill>
                  <a:schemeClr val="tx1"/>
                </a:solidFill>
              </a:rPr>
              <a:t> </a:t>
            </a:r>
            <a:r>
              <a:rPr lang="en-US" u="sng" dirty="0" err="1" smtClean="0">
                <a:solidFill>
                  <a:schemeClr val="tx1"/>
                </a:solidFill>
              </a:rPr>
              <a:t>gabungan</a:t>
            </a:r>
            <a:r>
              <a:rPr lang="en-US" u="sng" dirty="0" smtClean="0">
                <a:solidFill>
                  <a:schemeClr val="tx1"/>
                </a:solidFill>
              </a:rPr>
              <a:t>   </a:t>
            </a:r>
            <a:r>
              <a:rPr lang="en-US" dirty="0" smtClean="0">
                <a:solidFill>
                  <a:schemeClr val="tx1"/>
                </a:solidFill>
              </a:rPr>
              <a:t>= </a:t>
            </a:r>
            <a:r>
              <a:rPr lang="en-US" u="sng" dirty="0" smtClean="0">
                <a:solidFill>
                  <a:schemeClr val="tx1"/>
                </a:solidFill>
              </a:rPr>
              <a:t>$ 120.000 </a:t>
            </a:r>
            <a:r>
              <a:rPr lang="en-US" dirty="0" smtClean="0">
                <a:solidFill>
                  <a:schemeClr val="tx1"/>
                </a:solidFill>
              </a:rPr>
              <a:t>= $2 per unit</a:t>
            </a:r>
          </a:p>
          <a:p>
            <a:r>
              <a:rPr lang="en-US" dirty="0" smtClean="0">
                <a:solidFill>
                  <a:schemeClr val="tx1"/>
                </a:solidFill>
              </a:rPr>
              <a:t>		          Total </a:t>
            </a:r>
            <a:r>
              <a:rPr lang="en-US" dirty="0" err="1" smtClean="0">
                <a:solidFill>
                  <a:schemeClr val="tx1"/>
                </a:solidFill>
              </a:rPr>
              <a:t>jumlah</a:t>
            </a:r>
            <a:r>
              <a:rPr lang="en-US" dirty="0" smtClean="0">
                <a:solidFill>
                  <a:schemeClr val="tx1"/>
                </a:solidFill>
              </a:rPr>
              <a:t> unit yang </a:t>
            </a:r>
            <a:r>
              <a:rPr lang="en-US" dirty="0" err="1" smtClean="0">
                <a:solidFill>
                  <a:schemeClr val="tx1"/>
                </a:solidFill>
              </a:rPr>
              <a:t>diproduksi</a:t>
            </a:r>
            <a:r>
              <a:rPr lang="en-US" dirty="0" smtClean="0">
                <a:solidFill>
                  <a:schemeClr val="tx1"/>
                </a:solidFill>
              </a:rPr>
              <a:t> =     60.000</a:t>
            </a:r>
          </a:p>
          <a:p>
            <a:endParaRPr lang="en-US" dirty="0"/>
          </a:p>
        </p:txBody>
      </p:sp>
      <p:pic>
        <p:nvPicPr>
          <p:cNvPr id="5122" name="Picture 2"/>
          <p:cNvPicPr>
            <a:picLocks noGrp="1" noChangeAspect="1" noChangeArrowheads="1"/>
          </p:cNvPicPr>
          <p:nvPr>
            <p:ph sz="quarter" idx="1"/>
          </p:nvPr>
        </p:nvPicPr>
        <p:blipFill>
          <a:blip r:embed="rId2"/>
          <a:srcRect/>
          <a:stretch>
            <a:fillRect/>
          </a:stretch>
        </p:blipFill>
        <p:spPr bwMode="auto">
          <a:xfrm>
            <a:off x="762000" y="2819400"/>
            <a:ext cx="6858000"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METODE RATA-RATA TERTIMBANG</a:t>
            </a:r>
            <a:endParaRPr lang="en-US" dirty="0"/>
          </a:p>
        </p:txBody>
      </p:sp>
      <p:sp>
        <p:nvSpPr>
          <p:cNvPr id="3" name="Content Placeholder 2"/>
          <p:cNvSpPr>
            <a:spLocks noGrp="1"/>
          </p:cNvSpPr>
          <p:nvPr>
            <p:ph sz="quarter" idx="1"/>
          </p:nvPr>
        </p:nvSpPr>
        <p:spPr>
          <a:xfrm>
            <a:off x="381000" y="1524000"/>
            <a:ext cx="8610600" cy="5105400"/>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just"/>
            <a:r>
              <a:rPr lang="en-US" sz="2800" dirty="0" err="1" smtClean="0"/>
              <a:t>Metode</a:t>
            </a:r>
            <a:r>
              <a:rPr lang="en-US" sz="2800" dirty="0" smtClean="0"/>
              <a:t> rata-rata </a:t>
            </a:r>
            <a:r>
              <a:rPr lang="en-US" sz="2800" dirty="0" err="1" smtClean="0"/>
              <a:t>tertimbang</a:t>
            </a:r>
            <a:r>
              <a:rPr lang="en-US" sz="2800" dirty="0" smtClean="0"/>
              <a:t> </a:t>
            </a:r>
            <a:r>
              <a:rPr lang="en-US" sz="2800" dirty="0" err="1" smtClean="0"/>
              <a:t>menggunakan</a:t>
            </a:r>
            <a:r>
              <a:rPr lang="en-US" sz="2800" dirty="0" smtClean="0"/>
              <a:t> </a:t>
            </a:r>
            <a:r>
              <a:rPr lang="en-US" sz="2800" dirty="0" err="1" smtClean="0"/>
              <a:t>faktor</a:t>
            </a:r>
            <a:r>
              <a:rPr lang="en-US" sz="2800" dirty="0" smtClean="0"/>
              <a:t> </a:t>
            </a:r>
            <a:r>
              <a:rPr lang="en-US" sz="2800" dirty="0" err="1" smtClean="0"/>
              <a:t>pembobotan</a:t>
            </a:r>
            <a:r>
              <a:rPr lang="en-US" sz="2800" dirty="0" smtClean="0"/>
              <a:t> yang </a:t>
            </a:r>
            <a:r>
              <a:rPr lang="en-US" sz="2800" dirty="0" err="1" smtClean="0"/>
              <a:t>diberikan</a:t>
            </a:r>
            <a:r>
              <a:rPr lang="en-US" sz="2800" dirty="0" smtClean="0"/>
              <a:t> </a:t>
            </a:r>
            <a:r>
              <a:rPr lang="en-US" sz="2800" dirty="0" err="1" smtClean="0"/>
              <a:t>ke</a:t>
            </a:r>
            <a:r>
              <a:rPr lang="en-US" sz="2800" dirty="0" smtClean="0"/>
              <a:t> </a:t>
            </a:r>
            <a:r>
              <a:rPr lang="en-US" sz="2800" dirty="0" err="1" smtClean="0"/>
              <a:t>setiap</a:t>
            </a:r>
            <a:r>
              <a:rPr lang="en-US" sz="2800" dirty="0" smtClean="0"/>
              <a:t> unit </a:t>
            </a:r>
            <a:r>
              <a:rPr lang="en-US" sz="2800" dirty="0" err="1" smtClean="0"/>
              <a:t>sebagai</a:t>
            </a:r>
            <a:r>
              <a:rPr lang="en-US" sz="2800" dirty="0" smtClean="0"/>
              <a:t> </a:t>
            </a:r>
            <a:r>
              <a:rPr lang="en-US" sz="2800" dirty="0" err="1" smtClean="0"/>
              <a:t>dasar</a:t>
            </a:r>
            <a:r>
              <a:rPr lang="en-US" sz="2800" dirty="0" smtClean="0"/>
              <a:t> </a:t>
            </a:r>
            <a:r>
              <a:rPr lang="en-US" sz="2800" dirty="0" err="1" smtClean="0"/>
              <a:t>untuk</a:t>
            </a:r>
            <a:r>
              <a:rPr lang="en-US" sz="2800" dirty="0" smtClean="0"/>
              <a:t> </a:t>
            </a:r>
            <a:r>
              <a:rPr lang="en-US" sz="2800" dirty="0" err="1" smtClean="0"/>
              <a:t>mengalokasikan</a:t>
            </a:r>
            <a:r>
              <a:rPr lang="en-US" sz="2800" dirty="0" smtClean="0"/>
              <a:t> </a:t>
            </a:r>
            <a:r>
              <a:rPr lang="en-US" sz="2800" dirty="0" err="1" smtClean="0"/>
              <a:t>biaya</a:t>
            </a:r>
            <a:r>
              <a:rPr lang="en-US" sz="2800" dirty="0" smtClean="0"/>
              <a:t> </a:t>
            </a:r>
            <a:r>
              <a:rPr lang="en-US" sz="2800" dirty="0" err="1" smtClean="0"/>
              <a:t>gabungan</a:t>
            </a:r>
            <a:r>
              <a:rPr lang="en-US" sz="2800" dirty="0" smtClean="0"/>
              <a:t>.</a:t>
            </a:r>
          </a:p>
          <a:p>
            <a:pPr algn="just"/>
            <a:r>
              <a:rPr lang="en-US" sz="2800" dirty="0" err="1" smtClean="0"/>
              <a:t>Dasar</a:t>
            </a:r>
            <a:r>
              <a:rPr lang="en-US" sz="2800" dirty="0" smtClean="0"/>
              <a:t> </a:t>
            </a:r>
            <a:r>
              <a:rPr lang="en-US" sz="2800" dirty="0" err="1" smtClean="0"/>
              <a:t>alokasi</a:t>
            </a:r>
            <a:r>
              <a:rPr lang="en-US" sz="2800" dirty="0" smtClean="0"/>
              <a:t> =</a:t>
            </a:r>
          </a:p>
          <a:p>
            <a:pPr algn="just">
              <a:buNone/>
            </a:pPr>
            <a:r>
              <a:rPr lang="en-US" sz="2800" dirty="0" smtClean="0"/>
              <a:t>		</a:t>
            </a:r>
            <a:r>
              <a:rPr lang="en-US" sz="2800" dirty="0" err="1" smtClean="0"/>
              <a:t>Barang</a:t>
            </a:r>
            <a:r>
              <a:rPr lang="en-US" sz="2800" dirty="0" smtClean="0"/>
              <a:t> </a:t>
            </a:r>
            <a:r>
              <a:rPr lang="en-US" sz="2800" dirty="0" err="1" smtClean="0"/>
              <a:t>jadi</a:t>
            </a:r>
            <a:r>
              <a:rPr lang="en-US" sz="2800" dirty="0" smtClean="0"/>
              <a:t> </a:t>
            </a:r>
            <a:r>
              <a:rPr lang="en-US" sz="2800" dirty="0" err="1" smtClean="0"/>
              <a:t>dari</a:t>
            </a:r>
            <a:r>
              <a:rPr lang="en-US" sz="2800" dirty="0" smtClean="0"/>
              <a:t> </a:t>
            </a:r>
            <a:r>
              <a:rPr lang="en-US" sz="2800" dirty="0" err="1" smtClean="0"/>
              <a:t>semua</a:t>
            </a:r>
            <a:r>
              <a:rPr lang="en-US" sz="2800" dirty="0" smtClean="0"/>
              <a:t> </a:t>
            </a:r>
            <a:r>
              <a:rPr lang="en-US" sz="2800" dirty="0" err="1" smtClean="0"/>
              <a:t>jenis</a:t>
            </a:r>
            <a:r>
              <a:rPr lang="en-US" sz="2800" dirty="0" smtClean="0"/>
              <a:t> x </a:t>
            </a:r>
            <a:r>
              <a:rPr lang="en-US" sz="2800" dirty="0" err="1" smtClean="0"/>
              <a:t>faktor</a:t>
            </a:r>
            <a:r>
              <a:rPr lang="en-US" sz="2800" dirty="0" smtClean="0"/>
              <a:t> </a:t>
            </a:r>
            <a:r>
              <a:rPr lang="en-US" sz="2800" dirty="0" err="1" smtClean="0"/>
              <a:t>pembobotan</a:t>
            </a:r>
            <a:endParaRPr lang="en-US" sz="2800" dirty="0" smtClean="0"/>
          </a:p>
          <a:p>
            <a:pPr algn="just"/>
            <a:r>
              <a:rPr lang="en-US" sz="2800" dirty="0" err="1" smtClean="0"/>
              <a:t>Faktor</a:t>
            </a:r>
            <a:r>
              <a:rPr lang="en-US" sz="2800" dirty="0" smtClean="0"/>
              <a:t> </a:t>
            </a:r>
            <a:r>
              <a:rPr lang="en-US" sz="2800" dirty="0" err="1" smtClean="0"/>
              <a:t>pembobotan</a:t>
            </a:r>
            <a:r>
              <a:rPr lang="en-US" sz="2800" dirty="0" smtClean="0"/>
              <a:t> </a:t>
            </a:r>
            <a:r>
              <a:rPr lang="en-US" sz="2800" dirty="0" err="1" smtClean="0"/>
              <a:t>dapat</a:t>
            </a:r>
            <a:r>
              <a:rPr lang="en-US" sz="2800" dirty="0" smtClean="0"/>
              <a:t> </a:t>
            </a:r>
            <a:r>
              <a:rPr lang="en-US" sz="2800" dirty="0" err="1" smtClean="0"/>
              <a:t>didasarkan</a:t>
            </a:r>
            <a:r>
              <a:rPr lang="en-US" sz="2800" dirty="0" smtClean="0"/>
              <a:t> </a:t>
            </a:r>
            <a:r>
              <a:rPr lang="en-US" sz="2800" dirty="0" err="1" smtClean="0"/>
              <a:t>pada</a:t>
            </a:r>
            <a:r>
              <a:rPr lang="en-US" sz="2800" dirty="0" smtClean="0"/>
              <a:t> </a:t>
            </a:r>
            <a:r>
              <a:rPr lang="en-US" sz="2800" dirty="0" err="1" smtClean="0"/>
              <a:t>atribut</a:t>
            </a:r>
            <a:r>
              <a:rPr lang="en-US" sz="2800" dirty="0" smtClean="0"/>
              <a:t> </a:t>
            </a:r>
            <a:r>
              <a:rPr lang="en-US" sz="2800" dirty="0" err="1" smtClean="0"/>
              <a:t>seperti</a:t>
            </a:r>
            <a:r>
              <a:rPr lang="en-US" sz="2800" dirty="0" smtClean="0"/>
              <a:t> </a:t>
            </a:r>
            <a:r>
              <a:rPr lang="en-US" sz="2800" dirty="0" err="1" smtClean="0"/>
              <a:t>ukuran</a:t>
            </a:r>
            <a:r>
              <a:rPr lang="en-US" sz="2800" dirty="0" smtClean="0"/>
              <a:t> unit, </a:t>
            </a:r>
            <a:r>
              <a:rPr lang="en-US" sz="2800" dirty="0" err="1" smtClean="0"/>
              <a:t>tingkat</a:t>
            </a:r>
            <a:r>
              <a:rPr lang="en-US" sz="2800" dirty="0" smtClean="0"/>
              <a:t> </a:t>
            </a:r>
            <a:r>
              <a:rPr lang="en-US" sz="2800" dirty="0" err="1" smtClean="0"/>
              <a:t>kesulitan</a:t>
            </a:r>
            <a:r>
              <a:rPr lang="en-US" sz="2800" dirty="0" smtClean="0"/>
              <a:t>, </a:t>
            </a:r>
            <a:r>
              <a:rPr lang="en-US" sz="2800" dirty="0" err="1" smtClean="0"/>
              <a:t>waktu</a:t>
            </a:r>
            <a:r>
              <a:rPr lang="en-US" sz="2800" dirty="0" smtClean="0"/>
              <a:t> yang </a:t>
            </a:r>
            <a:r>
              <a:rPr lang="en-US" sz="2800" dirty="0" err="1" smtClean="0"/>
              <a:t>diperlukan</a:t>
            </a:r>
            <a:r>
              <a:rPr lang="en-US" sz="2800" dirty="0" smtClean="0"/>
              <a:t> </a:t>
            </a:r>
            <a:r>
              <a:rPr lang="en-US" sz="2800" dirty="0" err="1" smtClean="0"/>
              <a:t>untuk</a:t>
            </a:r>
            <a:r>
              <a:rPr lang="en-US" sz="2800" dirty="0" smtClean="0"/>
              <a:t> </a:t>
            </a:r>
            <a:r>
              <a:rPr lang="en-US" sz="2800" dirty="0" err="1" smtClean="0"/>
              <a:t>memproduksi</a:t>
            </a:r>
            <a:r>
              <a:rPr lang="en-US" sz="2800" dirty="0" smtClean="0"/>
              <a:t> unit </a:t>
            </a:r>
            <a:r>
              <a:rPr lang="en-US" sz="2800" dirty="0" err="1" smtClean="0"/>
              <a:t>tsb</a:t>
            </a:r>
            <a:r>
              <a:rPr lang="en-US" sz="2800" dirty="0" smtClean="0"/>
              <a:t>, </a:t>
            </a:r>
            <a:r>
              <a:rPr lang="en-US" sz="2800" dirty="0" err="1" smtClean="0"/>
              <a:t>perbedaan</a:t>
            </a:r>
            <a:r>
              <a:rPr lang="en-US" sz="2800" dirty="0" smtClean="0"/>
              <a:t> </a:t>
            </a:r>
            <a:r>
              <a:rPr lang="en-US" sz="2800" dirty="0" err="1" smtClean="0"/>
              <a:t>dalam</a:t>
            </a:r>
            <a:r>
              <a:rPr lang="en-US" sz="2800" dirty="0" smtClean="0"/>
              <a:t> </a:t>
            </a:r>
            <a:r>
              <a:rPr lang="en-US" sz="2800" dirty="0" err="1" smtClean="0"/>
              <a:t>jenis</a:t>
            </a:r>
            <a:r>
              <a:rPr lang="en-US" sz="2800" dirty="0" smtClean="0"/>
              <a:t> </a:t>
            </a:r>
            <a:r>
              <a:rPr lang="en-US" sz="2800" dirty="0" err="1" smtClean="0"/>
              <a:t>tenaga</a:t>
            </a:r>
            <a:r>
              <a:rPr lang="en-US" sz="2800" dirty="0" smtClean="0"/>
              <a:t> </a:t>
            </a:r>
            <a:r>
              <a:rPr lang="en-US" sz="2800" dirty="0" err="1" smtClean="0"/>
              <a:t>kerja</a:t>
            </a:r>
            <a:r>
              <a:rPr lang="en-US" sz="2800" dirty="0" smtClean="0"/>
              <a:t> yang </a:t>
            </a:r>
            <a:r>
              <a:rPr lang="en-US" sz="2800" dirty="0" err="1" smtClean="0"/>
              <a:t>digunakan</a:t>
            </a:r>
            <a:r>
              <a:rPr lang="en-US" sz="2800" dirty="0" smtClean="0"/>
              <a:t>, </a:t>
            </a:r>
            <a:r>
              <a:rPr lang="en-US" sz="2800" dirty="0" err="1" smtClean="0"/>
              <a:t>perbedaan</a:t>
            </a:r>
            <a:r>
              <a:rPr lang="en-US" sz="2800" dirty="0" smtClean="0"/>
              <a:t> </a:t>
            </a:r>
            <a:r>
              <a:rPr lang="en-US" sz="2800" dirty="0" err="1" smtClean="0"/>
              <a:t>jumlah</a:t>
            </a:r>
            <a:r>
              <a:rPr lang="en-US" sz="2800" dirty="0" smtClean="0"/>
              <a:t> </a:t>
            </a:r>
            <a:r>
              <a:rPr lang="en-US" sz="2800" dirty="0" err="1" smtClean="0"/>
              <a:t>bahan</a:t>
            </a:r>
            <a:r>
              <a:rPr lang="en-US" sz="2800" dirty="0" smtClean="0"/>
              <a:t> </a:t>
            </a:r>
            <a:r>
              <a:rPr lang="en-US" sz="2800" dirty="0" err="1" smtClean="0"/>
              <a:t>baku</a:t>
            </a:r>
            <a:r>
              <a:rPr lang="en-US" sz="2800" dirty="0" smtClean="0"/>
              <a:t> yang </a:t>
            </a:r>
            <a:r>
              <a:rPr lang="en-US" sz="2800" dirty="0" err="1" smtClean="0"/>
              <a:t>digunakan</a:t>
            </a:r>
            <a:r>
              <a:rPr lang="en-US" sz="2800" dirty="0" smtClean="0"/>
              <a:t>.</a:t>
            </a:r>
          </a:p>
          <a:p>
            <a:pPr algn="just"/>
            <a:endParaRPr lang="en-US" sz="2600" dirty="0" smtClean="0"/>
          </a:p>
          <a:p>
            <a:pPr algn="just"/>
            <a:r>
              <a:rPr lang="en-US" sz="2600" dirty="0" err="1" smtClean="0"/>
              <a:t>Contoh</a:t>
            </a:r>
            <a:r>
              <a:rPr lang="en-US" sz="2600" dirty="0" smtClean="0"/>
              <a:t>: </a:t>
            </a:r>
            <a:r>
              <a:rPr lang="en-US" sz="2600" dirty="0" err="1" smtClean="0"/>
              <a:t>asumsi</a:t>
            </a:r>
            <a:r>
              <a:rPr lang="en-US" sz="2600" dirty="0" smtClean="0"/>
              <a:t> </a:t>
            </a:r>
            <a:r>
              <a:rPr lang="en-US" sz="2600" dirty="0" err="1" smtClean="0"/>
              <a:t>faktor</a:t>
            </a:r>
            <a:r>
              <a:rPr lang="en-US" sz="2600" dirty="0" smtClean="0"/>
              <a:t> </a:t>
            </a:r>
            <a:r>
              <a:rPr lang="en-US" sz="2600" dirty="0" err="1" smtClean="0"/>
              <a:t>pembobotan</a:t>
            </a:r>
            <a:r>
              <a:rPr lang="en-US" sz="2600" dirty="0" smtClean="0"/>
              <a:t> yang </a:t>
            </a:r>
            <a:r>
              <a:rPr lang="en-US" sz="2600" dirty="0" err="1" smtClean="0"/>
              <a:t>dibebankan</a:t>
            </a:r>
            <a:r>
              <a:rPr lang="en-US" sz="2600" dirty="0" smtClean="0"/>
              <a:t> </a:t>
            </a:r>
            <a:r>
              <a:rPr lang="en-US" sz="2600" dirty="0" err="1" smtClean="0"/>
              <a:t>keempat</a:t>
            </a:r>
            <a:r>
              <a:rPr lang="en-US" sz="2600" dirty="0" smtClean="0"/>
              <a:t> </a:t>
            </a:r>
            <a:r>
              <a:rPr lang="en-US" sz="2600" dirty="0" err="1" smtClean="0"/>
              <a:t>produk</a:t>
            </a:r>
            <a:r>
              <a:rPr lang="en-US" sz="2600" dirty="0" smtClean="0"/>
              <a:t> </a:t>
            </a:r>
            <a:r>
              <a:rPr lang="en-US" sz="2400" dirty="0" smtClean="0"/>
              <a:t>:</a:t>
            </a:r>
          </a:p>
          <a:p>
            <a:pPr algn="just">
              <a:buNone/>
            </a:pPr>
            <a:r>
              <a:rPr lang="en-US" sz="2400" dirty="0" smtClean="0"/>
              <a:t>		</a:t>
            </a:r>
            <a:r>
              <a:rPr lang="en-US" sz="2200" dirty="0" err="1" smtClean="0"/>
              <a:t>Produk</a:t>
            </a:r>
            <a:r>
              <a:rPr lang="en-US" sz="2200" dirty="0" smtClean="0"/>
              <a:t> A =   3 </a:t>
            </a:r>
            <a:r>
              <a:rPr lang="en-US" sz="2200" dirty="0" err="1" smtClean="0"/>
              <a:t>poin</a:t>
            </a:r>
            <a:endParaRPr lang="en-US" sz="2200" dirty="0" smtClean="0"/>
          </a:p>
          <a:p>
            <a:pPr algn="just">
              <a:buNone/>
            </a:pPr>
            <a:r>
              <a:rPr lang="en-US" sz="2200" dirty="0" smtClean="0"/>
              <a:t>		</a:t>
            </a:r>
            <a:r>
              <a:rPr lang="en-US" sz="2200" dirty="0" err="1" smtClean="0"/>
              <a:t>Produk</a:t>
            </a:r>
            <a:r>
              <a:rPr lang="en-US" sz="2200" dirty="0" smtClean="0"/>
              <a:t> B = 12 </a:t>
            </a:r>
            <a:r>
              <a:rPr lang="en-US" sz="2200" dirty="0" err="1" smtClean="0"/>
              <a:t>poin</a:t>
            </a:r>
            <a:endParaRPr lang="en-US" sz="2200" dirty="0" smtClean="0"/>
          </a:p>
          <a:p>
            <a:pPr algn="just">
              <a:buNone/>
            </a:pPr>
            <a:r>
              <a:rPr lang="en-US" sz="2200" dirty="0" smtClean="0"/>
              <a:t>		</a:t>
            </a:r>
            <a:r>
              <a:rPr lang="en-US" sz="2200" dirty="0" err="1" smtClean="0"/>
              <a:t>Produk</a:t>
            </a:r>
            <a:r>
              <a:rPr lang="en-US" sz="2200" dirty="0" smtClean="0"/>
              <a:t> C = 13.5 </a:t>
            </a:r>
            <a:r>
              <a:rPr lang="en-US" sz="2200" dirty="0" err="1" smtClean="0"/>
              <a:t>poin</a:t>
            </a:r>
            <a:endParaRPr lang="en-US" sz="2200" dirty="0" smtClean="0"/>
          </a:p>
          <a:p>
            <a:pPr algn="just">
              <a:buNone/>
            </a:pPr>
            <a:r>
              <a:rPr lang="en-US" sz="2200" dirty="0" smtClean="0"/>
              <a:t>		</a:t>
            </a:r>
            <a:r>
              <a:rPr lang="en-US" sz="2200" dirty="0" err="1" smtClean="0"/>
              <a:t>Produk</a:t>
            </a:r>
            <a:r>
              <a:rPr lang="en-US" sz="2200" dirty="0" smtClean="0"/>
              <a:t> D = 15 </a:t>
            </a:r>
            <a:r>
              <a:rPr lang="en-US" sz="2200" dirty="0" err="1" smtClean="0"/>
              <a:t>poin</a:t>
            </a:r>
            <a:endParaRPr lang="en-US" sz="2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err="1" smtClean="0">
                <a:solidFill>
                  <a:schemeClr val="tx1"/>
                </a:solidFill>
              </a:rPr>
              <a:t>Menggunakan</a:t>
            </a:r>
            <a:r>
              <a:rPr lang="en-US" sz="2400" dirty="0" smtClean="0">
                <a:solidFill>
                  <a:schemeClr val="tx1"/>
                </a:solidFill>
              </a:rPr>
              <a:t> data </a:t>
            </a:r>
            <a:r>
              <a:rPr lang="en-US" sz="2400" dirty="0" err="1" smtClean="0">
                <a:solidFill>
                  <a:schemeClr val="tx1"/>
                </a:solidFill>
              </a:rPr>
              <a:t>dari</a:t>
            </a:r>
            <a:r>
              <a:rPr lang="en-US" sz="2400" dirty="0" smtClean="0">
                <a:solidFill>
                  <a:schemeClr val="tx1"/>
                </a:solidFill>
              </a:rPr>
              <a:t> </a:t>
            </a:r>
            <a:r>
              <a:rPr lang="en-US" sz="2400" dirty="0" err="1" smtClean="0">
                <a:solidFill>
                  <a:schemeClr val="tx1"/>
                </a:solidFill>
              </a:rPr>
              <a:t>contoh</a:t>
            </a:r>
            <a:r>
              <a:rPr lang="en-US" sz="2400" dirty="0" smtClean="0">
                <a:solidFill>
                  <a:schemeClr val="tx1"/>
                </a:solidFill>
              </a:rPr>
              <a:t> </a:t>
            </a:r>
            <a:r>
              <a:rPr lang="en-US" sz="2400" dirty="0" err="1" smtClean="0">
                <a:solidFill>
                  <a:schemeClr val="tx1"/>
                </a:solidFill>
              </a:rPr>
              <a:t>sebelumnya</a:t>
            </a:r>
            <a:r>
              <a:rPr lang="en-US" sz="2400" dirty="0" smtClean="0">
                <a:solidFill>
                  <a:schemeClr val="tx1"/>
                </a:solidFill>
              </a:rPr>
              <a:t>, </a:t>
            </a:r>
            <a:r>
              <a:rPr lang="en-US" sz="2400" dirty="0" err="1" smtClean="0">
                <a:solidFill>
                  <a:schemeClr val="tx1"/>
                </a:solidFill>
              </a:rPr>
              <a:t>alokasi</a:t>
            </a:r>
            <a:r>
              <a:rPr lang="en-US" sz="2400" dirty="0" smtClean="0">
                <a:solidFill>
                  <a:schemeClr val="tx1"/>
                </a:solidFill>
              </a:rPr>
              <a:t> </a:t>
            </a:r>
            <a:r>
              <a:rPr lang="en-US" sz="2400" dirty="0" err="1" smtClean="0">
                <a:solidFill>
                  <a:schemeClr val="tx1"/>
                </a:solidFill>
              </a:rPr>
              <a:t>biaya</a:t>
            </a:r>
            <a:r>
              <a:rPr lang="en-US" sz="2400" dirty="0" smtClean="0">
                <a:solidFill>
                  <a:schemeClr val="tx1"/>
                </a:solidFill>
              </a:rPr>
              <a:t> </a:t>
            </a:r>
            <a:r>
              <a:rPr lang="en-US" sz="2400" dirty="0" err="1" smtClean="0">
                <a:solidFill>
                  <a:schemeClr val="tx1"/>
                </a:solidFill>
              </a:rPr>
              <a:t>gabungan</a:t>
            </a:r>
            <a:r>
              <a:rPr lang="en-US" sz="2400" dirty="0" smtClean="0">
                <a:solidFill>
                  <a:schemeClr val="tx1"/>
                </a:solidFill>
              </a:rPr>
              <a:t> </a:t>
            </a:r>
            <a:r>
              <a:rPr lang="en-US" sz="2400" dirty="0" err="1" smtClean="0">
                <a:solidFill>
                  <a:schemeClr val="tx1"/>
                </a:solidFill>
              </a:rPr>
              <a:t>dengan</a:t>
            </a:r>
            <a:r>
              <a:rPr lang="en-US" sz="2400" dirty="0" smtClean="0">
                <a:solidFill>
                  <a:schemeClr val="tx1"/>
                </a:solidFill>
              </a:rPr>
              <a:t> </a:t>
            </a:r>
            <a:r>
              <a:rPr lang="en-US" sz="2400" dirty="0" err="1" smtClean="0">
                <a:solidFill>
                  <a:schemeClr val="tx1"/>
                </a:solidFill>
              </a:rPr>
              <a:t>metode</a:t>
            </a:r>
            <a:r>
              <a:rPr lang="en-US" sz="2400" dirty="0" smtClean="0">
                <a:solidFill>
                  <a:schemeClr val="tx1"/>
                </a:solidFill>
              </a:rPr>
              <a:t> rata-rata </a:t>
            </a:r>
            <a:r>
              <a:rPr lang="en-US" sz="2400" dirty="0" err="1" smtClean="0">
                <a:solidFill>
                  <a:schemeClr val="tx1"/>
                </a:solidFill>
              </a:rPr>
              <a:t>tertimbang</a:t>
            </a:r>
            <a:r>
              <a:rPr lang="en-US" sz="2400" dirty="0" smtClean="0">
                <a:solidFill>
                  <a:schemeClr val="tx1"/>
                </a:solidFill>
              </a:rPr>
              <a:t> </a:t>
            </a:r>
            <a:r>
              <a:rPr lang="en-US" sz="2400" dirty="0" err="1" smtClean="0">
                <a:solidFill>
                  <a:schemeClr val="tx1"/>
                </a:solidFill>
              </a:rPr>
              <a:t>adalah</a:t>
            </a:r>
            <a:r>
              <a:rPr lang="en-US" sz="2400" dirty="0" smtClean="0">
                <a:solidFill>
                  <a:schemeClr val="tx1"/>
                </a:solidFill>
              </a:rPr>
              <a:t> </a:t>
            </a:r>
            <a:r>
              <a:rPr lang="en-US" sz="2400" dirty="0" err="1" smtClean="0">
                <a:solidFill>
                  <a:schemeClr val="tx1"/>
                </a:solidFill>
              </a:rPr>
              <a:t>seperti</a:t>
            </a:r>
            <a:r>
              <a:rPr lang="en-US" sz="2400" dirty="0" smtClean="0">
                <a:solidFill>
                  <a:schemeClr val="tx1"/>
                </a:solidFill>
              </a:rPr>
              <a:t> </a:t>
            </a:r>
            <a:r>
              <a:rPr lang="en-US" sz="2400" dirty="0" err="1" smtClean="0">
                <a:solidFill>
                  <a:schemeClr val="tx1"/>
                </a:solidFill>
              </a:rPr>
              <a:t>berikut</a:t>
            </a:r>
            <a:r>
              <a:rPr lang="en-US" sz="2400" dirty="0" smtClean="0">
                <a:solidFill>
                  <a:schemeClr val="tx1"/>
                </a:solidFill>
              </a:rPr>
              <a:t>:</a:t>
            </a:r>
            <a:endParaRPr lang="en-US" sz="2400" dirty="0">
              <a:solidFill>
                <a:schemeClr val="tx1"/>
              </a:solidFill>
            </a:endParaRPr>
          </a:p>
        </p:txBody>
      </p:sp>
      <p:pic>
        <p:nvPicPr>
          <p:cNvPr id="1028" name="Picture 4"/>
          <p:cNvPicPr>
            <a:picLocks noGrp="1" noChangeAspect="1" noChangeArrowheads="1"/>
          </p:cNvPicPr>
          <p:nvPr>
            <p:ph sz="quarter" idx="1"/>
          </p:nvPr>
        </p:nvPicPr>
        <p:blipFill>
          <a:blip r:embed="rId2"/>
          <a:srcRect/>
          <a:stretch>
            <a:fillRect/>
          </a:stretch>
        </p:blipFill>
        <p:spPr bwMode="auto">
          <a:xfrm>
            <a:off x="609600" y="1600200"/>
            <a:ext cx="8081786"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762000"/>
            <a:ext cx="8153400" cy="5791200"/>
          </a:xfrm>
        </p:spPr>
        <p:txBody>
          <a:bodyPr/>
          <a:lstStyle/>
          <a:p>
            <a:endParaRPr lang="en-US" dirty="0"/>
          </a:p>
        </p:txBody>
      </p:sp>
      <p:sp>
        <p:nvSpPr>
          <p:cNvPr id="4" name="Vertical Scroll 3"/>
          <p:cNvSpPr/>
          <p:nvPr/>
        </p:nvSpPr>
        <p:spPr>
          <a:xfrm>
            <a:off x="762000" y="1295400"/>
            <a:ext cx="7696200" cy="4876800"/>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smtClean="0">
                <a:solidFill>
                  <a:schemeClr val="tx1"/>
                </a:solidFill>
              </a:rPr>
              <a:t>Asal</a:t>
            </a:r>
            <a:r>
              <a:rPr lang="en-US" sz="2400" dirty="0" smtClean="0">
                <a:solidFill>
                  <a:schemeClr val="tx1"/>
                </a:solidFill>
              </a:rPr>
              <a:t> </a:t>
            </a:r>
            <a:r>
              <a:rPr lang="en-US" sz="2400" dirty="0" err="1" smtClean="0">
                <a:solidFill>
                  <a:schemeClr val="tx1"/>
                </a:solidFill>
              </a:rPr>
              <a:t>mula</a:t>
            </a:r>
            <a:r>
              <a:rPr lang="en-US" sz="2400" dirty="0" smtClean="0">
                <a:solidFill>
                  <a:schemeClr val="tx1"/>
                </a:solidFill>
              </a:rPr>
              <a:t> </a:t>
            </a:r>
            <a:r>
              <a:rPr lang="en-US" sz="2400" dirty="0" err="1" smtClean="0">
                <a:solidFill>
                  <a:schemeClr val="tx1"/>
                </a:solidFill>
              </a:rPr>
              <a:t>produk</a:t>
            </a:r>
            <a:r>
              <a:rPr lang="en-US" sz="2400" dirty="0" smtClean="0">
                <a:solidFill>
                  <a:schemeClr val="tx1"/>
                </a:solidFill>
              </a:rPr>
              <a:t> </a:t>
            </a:r>
            <a:r>
              <a:rPr lang="en-US" sz="2400" dirty="0" err="1" smtClean="0">
                <a:solidFill>
                  <a:schemeClr val="tx1"/>
                </a:solidFill>
              </a:rPr>
              <a:t>sampingan</a:t>
            </a:r>
            <a:r>
              <a:rPr lang="en-US" sz="2400" dirty="0" smtClean="0">
                <a:solidFill>
                  <a:schemeClr val="tx1"/>
                </a:solidFill>
              </a:rPr>
              <a:t> </a:t>
            </a:r>
            <a:r>
              <a:rPr lang="en-US" sz="2400" dirty="0" err="1" smtClean="0">
                <a:solidFill>
                  <a:schemeClr val="tx1"/>
                </a:solidFill>
              </a:rPr>
              <a:t>bervariasi</a:t>
            </a:r>
            <a:r>
              <a:rPr lang="en-US" sz="2400" dirty="0" smtClean="0">
                <a:solidFill>
                  <a:schemeClr val="tx1"/>
                </a:solidFill>
              </a:rPr>
              <a:t>, </a:t>
            </a:r>
            <a:r>
              <a:rPr lang="en-US" sz="2400" dirty="0" err="1" smtClean="0">
                <a:solidFill>
                  <a:schemeClr val="tx1"/>
                </a:solidFill>
              </a:rPr>
              <a:t>contoh</a:t>
            </a:r>
            <a:r>
              <a:rPr lang="en-US" sz="2400" dirty="0" smtClean="0">
                <a:solidFill>
                  <a:schemeClr val="tx1"/>
                </a:solidFill>
              </a:rPr>
              <a:t>:</a:t>
            </a:r>
          </a:p>
          <a:p>
            <a:pPr marL="342900" indent="-342900" algn="just">
              <a:buFont typeface="+mj-lt"/>
              <a:buAutoNum type="arabicPeriod"/>
            </a:pPr>
            <a:r>
              <a:rPr lang="en-US" sz="2400" dirty="0" err="1" smtClean="0">
                <a:solidFill>
                  <a:schemeClr val="tx1"/>
                </a:solidFill>
              </a:rPr>
              <a:t>Dihasilkan</a:t>
            </a:r>
            <a:r>
              <a:rPr lang="en-US" sz="2400" dirty="0" smtClean="0">
                <a:solidFill>
                  <a:schemeClr val="tx1"/>
                </a:solidFill>
              </a:rPr>
              <a:t> </a:t>
            </a:r>
            <a:r>
              <a:rPr lang="en-US" sz="2400" dirty="0" err="1" smtClean="0">
                <a:solidFill>
                  <a:schemeClr val="tx1"/>
                </a:solidFill>
              </a:rPr>
              <a:t>dari</a:t>
            </a:r>
            <a:r>
              <a:rPr lang="en-US" sz="2400" dirty="0" smtClean="0">
                <a:solidFill>
                  <a:schemeClr val="tx1"/>
                </a:solidFill>
              </a:rPr>
              <a:t> </a:t>
            </a:r>
            <a:r>
              <a:rPr lang="en-US" sz="2400" dirty="0" err="1" smtClean="0">
                <a:solidFill>
                  <a:schemeClr val="tx1"/>
                </a:solidFill>
              </a:rPr>
              <a:t>pembersihan</a:t>
            </a:r>
            <a:r>
              <a:rPr lang="en-US" sz="2400" dirty="0" smtClean="0">
                <a:solidFill>
                  <a:schemeClr val="tx1"/>
                </a:solidFill>
              </a:rPr>
              <a:t> </a:t>
            </a:r>
            <a:r>
              <a:rPr lang="en-US" sz="2400" dirty="0" err="1" smtClean="0">
                <a:solidFill>
                  <a:schemeClr val="tx1"/>
                </a:solidFill>
              </a:rPr>
              <a:t>produk</a:t>
            </a:r>
            <a:r>
              <a:rPr lang="en-US" sz="2400" dirty="0" smtClean="0">
                <a:solidFill>
                  <a:schemeClr val="tx1"/>
                </a:solidFill>
              </a:rPr>
              <a:t> </a:t>
            </a:r>
            <a:r>
              <a:rPr lang="en-US" sz="2400" dirty="0" err="1" smtClean="0">
                <a:solidFill>
                  <a:schemeClr val="tx1"/>
                </a:solidFill>
              </a:rPr>
              <a:t>utama</a:t>
            </a:r>
            <a:r>
              <a:rPr lang="en-US" sz="2400" dirty="0" smtClean="0">
                <a:solidFill>
                  <a:schemeClr val="tx1"/>
                </a:solidFill>
              </a:rPr>
              <a:t>, </a:t>
            </a:r>
            <a:r>
              <a:rPr lang="en-US" sz="2400" dirty="0" err="1" smtClean="0">
                <a:solidFill>
                  <a:schemeClr val="tx1"/>
                </a:solidFill>
              </a:rPr>
              <a:t>seperti</a:t>
            </a:r>
            <a:r>
              <a:rPr lang="en-US" sz="2400" dirty="0" smtClean="0">
                <a:solidFill>
                  <a:schemeClr val="tx1"/>
                </a:solidFill>
              </a:rPr>
              <a:t> gas </a:t>
            </a:r>
            <a:r>
              <a:rPr lang="en-US" sz="2400" dirty="0" err="1" smtClean="0">
                <a:solidFill>
                  <a:schemeClr val="tx1"/>
                </a:solidFill>
              </a:rPr>
              <a:t>dan</a:t>
            </a:r>
            <a:r>
              <a:rPr lang="en-US" sz="2400" dirty="0" smtClean="0">
                <a:solidFill>
                  <a:schemeClr val="tx1"/>
                </a:solidFill>
              </a:rPr>
              <a:t> tar </a:t>
            </a:r>
            <a:r>
              <a:rPr lang="en-US" sz="2400" dirty="0" err="1" smtClean="0">
                <a:solidFill>
                  <a:schemeClr val="tx1"/>
                </a:solidFill>
              </a:rPr>
              <a:t>dari</a:t>
            </a:r>
            <a:r>
              <a:rPr lang="en-US" sz="2400" dirty="0" smtClean="0">
                <a:solidFill>
                  <a:schemeClr val="tx1"/>
                </a:solidFill>
              </a:rPr>
              <a:t> </a:t>
            </a:r>
            <a:r>
              <a:rPr lang="en-US" sz="2400" dirty="0" err="1" smtClean="0">
                <a:solidFill>
                  <a:schemeClr val="tx1"/>
                </a:solidFill>
              </a:rPr>
              <a:t>produksi</a:t>
            </a:r>
            <a:r>
              <a:rPr lang="en-US" sz="2400" dirty="0" smtClean="0">
                <a:solidFill>
                  <a:schemeClr val="tx1"/>
                </a:solidFill>
              </a:rPr>
              <a:t> </a:t>
            </a:r>
            <a:r>
              <a:rPr lang="en-US" sz="2400" dirty="0" err="1" smtClean="0">
                <a:solidFill>
                  <a:schemeClr val="tx1"/>
                </a:solidFill>
              </a:rPr>
              <a:t>arang</a:t>
            </a:r>
            <a:r>
              <a:rPr lang="en-US" sz="2400" dirty="0" smtClean="0">
                <a:solidFill>
                  <a:schemeClr val="tx1"/>
                </a:solidFill>
              </a:rPr>
              <a:t>.</a:t>
            </a:r>
          </a:p>
          <a:p>
            <a:pPr marL="342900" indent="-342900" algn="just">
              <a:buFont typeface="+mj-lt"/>
              <a:buAutoNum type="arabicPeriod"/>
            </a:pPr>
            <a:r>
              <a:rPr lang="en-US" sz="2400" dirty="0" smtClean="0">
                <a:solidFill>
                  <a:schemeClr val="tx1"/>
                </a:solidFill>
              </a:rPr>
              <a:t>Dari </a:t>
            </a:r>
            <a:r>
              <a:rPr lang="en-US" sz="2400" dirty="0" err="1" smtClean="0">
                <a:solidFill>
                  <a:schemeClr val="tx1"/>
                </a:solidFill>
              </a:rPr>
              <a:t>sisa</a:t>
            </a:r>
            <a:r>
              <a:rPr lang="en-US" sz="2400" dirty="0" smtClean="0">
                <a:solidFill>
                  <a:schemeClr val="tx1"/>
                </a:solidFill>
              </a:rPr>
              <a:t> </a:t>
            </a:r>
            <a:r>
              <a:rPr lang="en-US" sz="2400" dirty="0" err="1" smtClean="0">
                <a:solidFill>
                  <a:schemeClr val="tx1"/>
                </a:solidFill>
              </a:rPr>
              <a:t>atau</a:t>
            </a:r>
            <a:r>
              <a:rPr lang="en-US" sz="2400" dirty="0" smtClean="0">
                <a:solidFill>
                  <a:schemeClr val="tx1"/>
                </a:solidFill>
              </a:rPr>
              <a:t> </a:t>
            </a:r>
            <a:r>
              <a:rPr lang="en-US" sz="2400" dirty="0" err="1" smtClean="0">
                <a:solidFill>
                  <a:schemeClr val="tx1"/>
                </a:solidFill>
              </a:rPr>
              <a:t>sampah</a:t>
            </a:r>
            <a:r>
              <a:rPr lang="en-US" sz="2400" dirty="0" smtClean="0">
                <a:solidFill>
                  <a:schemeClr val="tx1"/>
                </a:solidFill>
              </a:rPr>
              <a:t>, </a:t>
            </a:r>
            <a:r>
              <a:rPr lang="en-US" sz="2400" dirty="0" err="1" smtClean="0">
                <a:solidFill>
                  <a:schemeClr val="tx1"/>
                </a:solidFill>
              </a:rPr>
              <a:t>seperti</a:t>
            </a:r>
            <a:r>
              <a:rPr lang="en-US" sz="2400" dirty="0" smtClean="0">
                <a:solidFill>
                  <a:schemeClr val="tx1"/>
                </a:solidFill>
              </a:rPr>
              <a:t> </a:t>
            </a:r>
            <a:r>
              <a:rPr lang="en-US" sz="2400" dirty="0" err="1" smtClean="0">
                <a:solidFill>
                  <a:schemeClr val="tx1"/>
                </a:solidFill>
              </a:rPr>
              <a:t>serbuk</a:t>
            </a:r>
            <a:r>
              <a:rPr lang="en-US" sz="2400" dirty="0" smtClean="0">
                <a:solidFill>
                  <a:schemeClr val="tx1"/>
                </a:solidFill>
              </a:rPr>
              <a:t> </a:t>
            </a:r>
            <a:r>
              <a:rPr lang="en-US" sz="2400" dirty="0" err="1" smtClean="0">
                <a:solidFill>
                  <a:schemeClr val="tx1"/>
                </a:solidFill>
              </a:rPr>
              <a:t>gergaji</a:t>
            </a:r>
            <a:r>
              <a:rPr lang="en-US" sz="2400" dirty="0" smtClean="0">
                <a:solidFill>
                  <a:schemeClr val="tx1"/>
                </a:solidFill>
              </a:rPr>
              <a:t> </a:t>
            </a:r>
            <a:r>
              <a:rPr lang="en-US" sz="2400" dirty="0" err="1" smtClean="0">
                <a:solidFill>
                  <a:schemeClr val="tx1"/>
                </a:solidFill>
              </a:rPr>
              <a:t>di</a:t>
            </a:r>
            <a:r>
              <a:rPr lang="en-US" sz="2400" dirty="0" smtClean="0">
                <a:solidFill>
                  <a:schemeClr val="tx1"/>
                </a:solidFill>
              </a:rPr>
              <a:t> </a:t>
            </a:r>
            <a:r>
              <a:rPr lang="en-US" sz="2400" dirty="0" err="1" smtClean="0">
                <a:solidFill>
                  <a:schemeClr val="tx1"/>
                </a:solidFill>
              </a:rPr>
              <a:t>tempat</a:t>
            </a:r>
            <a:r>
              <a:rPr lang="en-US" sz="2400" dirty="0" smtClean="0">
                <a:solidFill>
                  <a:schemeClr val="tx1"/>
                </a:solidFill>
              </a:rPr>
              <a:t> </a:t>
            </a:r>
            <a:r>
              <a:rPr lang="en-US" sz="2400" dirty="0" err="1" smtClean="0">
                <a:solidFill>
                  <a:schemeClr val="tx1"/>
                </a:solidFill>
              </a:rPr>
              <a:t>penggergajian</a:t>
            </a:r>
            <a:r>
              <a:rPr lang="en-US" sz="2400" dirty="0" smtClean="0">
                <a:solidFill>
                  <a:schemeClr val="tx1"/>
                </a:solidFill>
              </a:rPr>
              <a:t> </a:t>
            </a:r>
            <a:r>
              <a:rPr lang="en-US" sz="2400" dirty="0" err="1" smtClean="0">
                <a:solidFill>
                  <a:schemeClr val="tx1"/>
                </a:solidFill>
              </a:rPr>
              <a:t>kayu</a:t>
            </a:r>
            <a:r>
              <a:rPr lang="en-US" sz="2400" dirty="0" smtClean="0">
                <a:solidFill>
                  <a:schemeClr val="tx1"/>
                </a:solidFill>
              </a:rPr>
              <a:t>.</a:t>
            </a:r>
          </a:p>
          <a:p>
            <a:pPr marL="342900" indent="-342900" algn="just">
              <a:buFont typeface="+mj-lt"/>
              <a:buAutoNum type="arabicPeriod"/>
            </a:pPr>
            <a:r>
              <a:rPr lang="en-US" sz="2400" dirty="0" smtClean="0">
                <a:solidFill>
                  <a:schemeClr val="tx1"/>
                </a:solidFill>
              </a:rPr>
              <a:t>Dari </a:t>
            </a:r>
            <a:r>
              <a:rPr lang="en-US" sz="2400" dirty="0" err="1" smtClean="0">
                <a:solidFill>
                  <a:schemeClr val="tx1"/>
                </a:solidFill>
              </a:rPr>
              <a:t>proses</a:t>
            </a:r>
            <a:r>
              <a:rPr lang="en-US" sz="2400" dirty="0" smtClean="0">
                <a:solidFill>
                  <a:schemeClr val="tx1"/>
                </a:solidFill>
              </a:rPr>
              <a:t> </a:t>
            </a:r>
            <a:r>
              <a:rPr lang="en-US" sz="2400" dirty="0" err="1" smtClean="0">
                <a:solidFill>
                  <a:schemeClr val="tx1"/>
                </a:solidFill>
              </a:rPr>
              <a:t>persiapan</a:t>
            </a:r>
            <a:r>
              <a:rPr lang="en-US" sz="2400" dirty="0" smtClean="0">
                <a:solidFill>
                  <a:schemeClr val="tx1"/>
                </a:solidFill>
              </a:rPr>
              <a:t> </a:t>
            </a:r>
            <a:r>
              <a:rPr lang="en-US" sz="2400" dirty="0" err="1" smtClean="0">
                <a:solidFill>
                  <a:schemeClr val="tx1"/>
                </a:solidFill>
              </a:rPr>
              <a:t>bahan</a:t>
            </a:r>
            <a:r>
              <a:rPr lang="en-US" sz="2400" dirty="0" smtClean="0">
                <a:solidFill>
                  <a:schemeClr val="tx1"/>
                </a:solidFill>
              </a:rPr>
              <a:t> </a:t>
            </a:r>
            <a:r>
              <a:rPr lang="en-US" sz="2400" dirty="0" err="1" smtClean="0">
                <a:solidFill>
                  <a:schemeClr val="tx1"/>
                </a:solidFill>
              </a:rPr>
              <a:t>baku</a:t>
            </a:r>
            <a:r>
              <a:rPr lang="en-US" sz="2400" dirty="0" smtClean="0">
                <a:solidFill>
                  <a:schemeClr val="tx1"/>
                </a:solidFill>
              </a:rPr>
              <a:t> </a:t>
            </a:r>
            <a:r>
              <a:rPr lang="en-US" sz="2400" dirty="0" err="1" smtClean="0">
                <a:solidFill>
                  <a:schemeClr val="tx1"/>
                </a:solidFill>
              </a:rPr>
              <a:t>sebelum</a:t>
            </a:r>
            <a:r>
              <a:rPr lang="en-US" sz="2400" dirty="0" smtClean="0">
                <a:solidFill>
                  <a:schemeClr val="tx1"/>
                </a:solidFill>
              </a:rPr>
              <a:t> </a:t>
            </a:r>
            <a:r>
              <a:rPr lang="en-US" sz="2400" dirty="0" err="1" smtClean="0">
                <a:solidFill>
                  <a:schemeClr val="tx1"/>
                </a:solidFill>
              </a:rPr>
              <a:t>digunakan</a:t>
            </a:r>
            <a:r>
              <a:rPr lang="en-US" sz="2400" dirty="0" smtClean="0">
                <a:solidFill>
                  <a:schemeClr val="tx1"/>
                </a:solidFill>
              </a:rPr>
              <a:t> </a:t>
            </a:r>
            <a:r>
              <a:rPr lang="en-US" sz="2400" dirty="0" err="1" smtClean="0">
                <a:solidFill>
                  <a:schemeClr val="tx1"/>
                </a:solidFill>
              </a:rPr>
              <a:t>dalam</a:t>
            </a:r>
            <a:r>
              <a:rPr lang="en-US" sz="2400" dirty="0" smtClean="0">
                <a:solidFill>
                  <a:schemeClr val="tx1"/>
                </a:solidFill>
              </a:rPr>
              <a:t> </a:t>
            </a:r>
            <a:r>
              <a:rPr lang="en-US" sz="2400" dirty="0" err="1" smtClean="0">
                <a:solidFill>
                  <a:schemeClr val="tx1"/>
                </a:solidFill>
              </a:rPr>
              <a:t>proses</a:t>
            </a:r>
            <a:r>
              <a:rPr lang="en-US" sz="2400" dirty="0" smtClean="0">
                <a:solidFill>
                  <a:schemeClr val="tx1"/>
                </a:solidFill>
              </a:rPr>
              <a:t> </a:t>
            </a:r>
            <a:r>
              <a:rPr lang="en-US" sz="2400" dirty="0" err="1" smtClean="0">
                <a:solidFill>
                  <a:schemeClr val="tx1"/>
                </a:solidFill>
              </a:rPr>
              <a:t>produksi</a:t>
            </a:r>
            <a:r>
              <a:rPr lang="en-US" sz="2400" dirty="0" smtClean="0">
                <a:solidFill>
                  <a:schemeClr val="tx1"/>
                </a:solidFill>
              </a:rPr>
              <a:t> </a:t>
            </a:r>
            <a:r>
              <a:rPr lang="en-US" sz="2400" dirty="0" err="1" smtClean="0">
                <a:solidFill>
                  <a:schemeClr val="tx1"/>
                </a:solidFill>
              </a:rPr>
              <a:t>produk</a:t>
            </a:r>
            <a:r>
              <a:rPr lang="en-US" sz="2400" dirty="0" smtClean="0">
                <a:solidFill>
                  <a:schemeClr val="tx1"/>
                </a:solidFill>
              </a:rPr>
              <a:t> </a:t>
            </a:r>
            <a:r>
              <a:rPr lang="en-US" sz="2400" dirty="0" err="1" smtClean="0">
                <a:solidFill>
                  <a:schemeClr val="tx1"/>
                </a:solidFill>
              </a:rPr>
              <a:t>utama</a:t>
            </a:r>
            <a:r>
              <a:rPr lang="en-US" sz="2400" dirty="0" smtClean="0">
                <a:solidFill>
                  <a:schemeClr val="tx1"/>
                </a:solidFill>
              </a:rPr>
              <a:t>, </a:t>
            </a:r>
            <a:r>
              <a:rPr lang="en-US" sz="2400" dirty="0" err="1" smtClean="0">
                <a:solidFill>
                  <a:schemeClr val="tx1"/>
                </a:solidFill>
              </a:rPr>
              <a:t>contoh</a:t>
            </a:r>
            <a:r>
              <a:rPr lang="en-US" sz="2400" dirty="0" smtClean="0">
                <a:solidFill>
                  <a:schemeClr val="tx1"/>
                </a:solidFill>
              </a:rPr>
              <a:t>: </a:t>
            </a:r>
            <a:r>
              <a:rPr lang="en-US" sz="2400" dirty="0" err="1" smtClean="0">
                <a:solidFill>
                  <a:schemeClr val="tx1"/>
                </a:solidFill>
              </a:rPr>
              <a:t>pemisahan</a:t>
            </a:r>
            <a:r>
              <a:rPr lang="en-US" sz="2400" dirty="0" smtClean="0">
                <a:solidFill>
                  <a:schemeClr val="tx1"/>
                </a:solidFill>
              </a:rPr>
              <a:t> </a:t>
            </a:r>
            <a:r>
              <a:rPr lang="en-US" sz="2400" dirty="0" err="1" smtClean="0">
                <a:solidFill>
                  <a:schemeClr val="tx1"/>
                </a:solidFill>
              </a:rPr>
              <a:t>biji</a:t>
            </a:r>
            <a:r>
              <a:rPr lang="en-US" sz="2400" dirty="0" smtClean="0">
                <a:solidFill>
                  <a:schemeClr val="tx1"/>
                </a:solidFill>
              </a:rPr>
              <a:t> </a:t>
            </a:r>
            <a:r>
              <a:rPr lang="en-US" sz="2400" dirty="0" err="1" smtClean="0">
                <a:solidFill>
                  <a:schemeClr val="tx1"/>
                </a:solidFill>
              </a:rPr>
              <a:t>kapas</a:t>
            </a:r>
            <a:r>
              <a:rPr lang="en-US" sz="2400" dirty="0" smtClean="0">
                <a:solidFill>
                  <a:schemeClr val="tx1"/>
                </a:solidFill>
              </a:rPr>
              <a:t> </a:t>
            </a:r>
            <a:r>
              <a:rPr lang="en-US" sz="2400" dirty="0" err="1" smtClean="0">
                <a:solidFill>
                  <a:schemeClr val="tx1"/>
                </a:solidFill>
              </a:rPr>
              <a:t>dari</a:t>
            </a:r>
            <a:r>
              <a:rPr lang="en-US" sz="2400" dirty="0" smtClean="0">
                <a:solidFill>
                  <a:schemeClr val="tx1"/>
                </a:solidFill>
              </a:rPr>
              <a:t> </a:t>
            </a:r>
            <a:r>
              <a:rPr lang="en-US" sz="2400" dirty="0" err="1" smtClean="0">
                <a:solidFill>
                  <a:schemeClr val="tx1"/>
                </a:solidFill>
              </a:rPr>
              <a:t>kapas</a:t>
            </a:r>
            <a:r>
              <a:rPr lang="en-US" sz="2400" dirty="0" smtClean="0">
                <a:solidFill>
                  <a:schemeClr val="tx1"/>
                </a:solidFill>
              </a:rPr>
              <a:t>, </a:t>
            </a:r>
            <a:r>
              <a:rPr lang="en-US" sz="2400" dirty="0" err="1" smtClean="0">
                <a:solidFill>
                  <a:schemeClr val="tx1"/>
                </a:solidFill>
              </a:rPr>
              <a:t>pemisahan</a:t>
            </a:r>
            <a:r>
              <a:rPr lang="en-US" sz="2400" dirty="0" smtClean="0">
                <a:solidFill>
                  <a:schemeClr val="tx1"/>
                </a:solidFill>
              </a:rPr>
              <a:t> </a:t>
            </a:r>
            <a:r>
              <a:rPr lang="en-US" sz="2400" dirty="0" err="1" smtClean="0">
                <a:solidFill>
                  <a:schemeClr val="tx1"/>
                </a:solidFill>
              </a:rPr>
              <a:t>biji</a:t>
            </a:r>
            <a:r>
              <a:rPr lang="en-US" sz="2400" dirty="0" smtClean="0">
                <a:solidFill>
                  <a:schemeClr val="tx1"/>
                </a:solidFill>
              </a:rPr>
              <a:t> </a:t>
            </a:r>
            <a:r>
              <a:rPr lang="en-US" sz="2400" dirty="0" err="1" smtClean="0">
                <a:solidFill>
                  <a:schemeClr val="tx1"/>
                </a:solidFill>
              </a:rPr>
              <a:t>apel</a:t>
            </a:r>
            <a:r>
              <a:rPr lang="en-US" sz="2400" dirty="0" smtClean="0">
                <a:solidFill>
                  <a:schemeClr val="tx1"/>
                </a:solidFill>
              </a:rPr>
              <a:t> </a:t>
            </a:r>
            <a:r>
              <a:rPr lang="en-US" sz="2400" dirty="0" err="1" smtClean="0">
                <a:solidFill>
                  <a:schemeClr val="tx1"/>
                </a:solidFill>
              </a:rPr>
              <a:t>dari</a:t>
            </a:r>
            <a:r>
              <a:rPr lang="en-US" sz="2400" dirty="0" smtClean="0">
                <a:solidFill>
                  <a:schemeClr val="tx1"/>
                </a:solidFill>
              </a:rPr>
              <a:t> </a:t>
            </a:r>
            <a:r>
              <a:rPr lang="en-US" sz="2400" dirty="0" err="1" smtClean="0">
                <a:solidFill>
                  <a:schemeClr val="tx1"/>
                </a:solidFill>
              </a:rPr>
              <a:t>buah</a:t>
            </a:r>
            <a:r>
              <a:rPr lang="en-US" sz="2400" dirty="0" smtClean="0">
                <a:solidFill>
                  <a:schemeClr val="tx1"/>
                </a:solidFill>
              </a:rPr>
              <a:t> </a:t>
            </a:r>
            <a:r>
              <a:rPr lang="en-US" sz="2400" dirty="0" err="1" smtClean="0">
                <a:solidFill>
                  <a:schemeClr val="tx1"/>
                </a:solidFill>
              </a:rPr>
              <a:t>apel</a:t>
            </a:r>
            <a:r>
              <a:rPr lang="en-US" sz="2400" dirty="0" smtClean="0">
                <a:solidFill>
                  <a:schemeClr val="tx1"/>
                </a:solidFill>
              </a:rPr>
              <a:t>, </a:t>
            </a:r>
            <a:r>
              <a:rPr lang="en-US" sz="2400" dirty="0" err="1" smtClean="0">
                <a:solidFill>
                  <a:schemeClr val="tx1"/>
                </a:solidFill>
              </a:rPr>
              <a:t>kulit</a:t>
            </a:r>
            <a:r>
              <a:rPr lang="en-US" sz="2400" dirty="0" smtClean="0">
                <a:solidFill>
                  <a:schemeClr val="tx1"/>
                </a:solidFill>
              </a:rPr>
              <a:t> </a:t>
            </a:r>
            <a:r>
              <a:rPr lang="en-US" sz="2400" dirty="0" err="1" smtClean="0">
                <a:solidFill>
                  <a:schemeClr val="tx1"/>
                </a:solidFill>
              </a:rPr>
              <a:t>dari</a:t>
            </a:r>
            <a:r>
              <a:rPr lang="en-US" sz="2400" dirty="0" smtClean="0">
                <a:solidFill>
                  <a:schemeClr val="tx1"/>
                </a:solidFill>
              </a:rPr>
              <a:t> </a:t>
            </a:r>
            <a:r>
              <a:rPr lang="en-US" sz="2400" dirty="0" err="1" smtClean="0">
                <a:solidFill>
                  <a:schemeClr val="tx1"/>
                </a:solidFill>
              </a:rPr>
              <a:t>biji</a:t>
            </a:r>
            <a:r>
              <a:rPr lang="en-US" sz="2400" dirty="0" smtClean="0">
                <a:solidFill>
                  <a:schemeClr val="tx1"/>
                </a:solidFill>
              </a:rPr>
              <a:t> </a:t>
            </a:r>
            <a:r>
              <a:rPr lang="en-US" sz="2400" dirty="0" err="1" smtClean="0">
                <a:solidFill>
                  <a:schemeClr val="tx1"/>
                </a:solidFill>
              </a:rPr>
              <a:t>cokelat</a:t>
            </a:r>
            <a:r>
              <a:rPr lang="en-US" sz="2400" dirty="0" smtClean="0">
                <a:solidFill>
                  <a:schemeClr val="tx1"/>
                </a:solidFill>
              </a:rPr>
              <a:t>.</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METODE UNIT KUANTITATIF</a:t>
            </a:r>
            <a:endParaRPr lang="en-US" dirty="0"/>
          </a:p>
        </p:txBody>
      </p:sp>
      <p:sp>
        <p:nvSpPr>
          <p:cNvPr id="3" name="Content Placeholder 2"/>
          <p:cNvSpPr>
            <a:spLocks noGrp="1"/>
          </p:cNvSpPr>
          <p:nvPr>
            <p:ph sz="quarter" idx="1"/>
          </p:nvPr>
        </p:nvSpPr>
        <p:spPr>
          <a:xfrm>
            <a:off x="612648" y="1600200"/>
            <a:ext cx="8153400" cy="4953000"/>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just"/>
            <a:r>
              <a:rPr lang="en-US" dirty="0" err="1" smtClean="0"/>
              <a:t>Metode</a:t>
            </a:r>
            <a:r>
              <a:rPr lang="en-US" dirty="0" smtClean="0"/>
              <a:t> unit </a:t>
            </a:r>
            <a:r>
              <a:rPr lang="en-US" dirty="0" err="1" smtClean="0"/>
              <a:t>kuantitatif</a:t>
            </a:r>
            <a:r>
              <a:rPr lang="en-US" dirty="0" smtClean="0"/>
              <a:t>  (quantitative unit method): </a:t>
            </a:r>
            <a:r>
              <a:rPr lang="en-US" dirty="0" err="1" smtClean="0"/>
              <a:t>adalah</a:t>
            </a:r>
            <a:r>
              <a:rPr lang="en-US" dirty="0" smtClean="0"/>
              <a:t> </a:t>
            </a:r>
            <a:r>
              <a:rPr lang="en-US" dirty="0" err="1" smtClean="0"/>
              <a:t>metode</a:t>
            </a:r>
            <a:r>
              <a:rPr lang="en-US" dirty="0" smtClean="0"/>
              <a:t> yang </a:t>
            </a:r>
            <a:r>
              <a:rPr lang="en-US" dirty="0" err="1" smtClean="0"/>
              <a:t>mengalokasikan</a:t>
            </a:r>
            <a:r>
              <a:rPr lang="en-US" dirty="0" smtClean="0"/>
              <a:t> </a:t>
            </a:r>
            <a:r>
              <a:rPr lang="en-US" dirty="0" err="1" smtClean="0"/>
              <a:t>biaya</a:t>
            </a:r>
            <a:r>
              <a:rPr lang="en-US" dirty="0" smtClean="0"/>
              <a:t> </a:t>
            </a:r>
            <a:r>
              <a:rPr lang="en-US" dirty="0" err="1" smtClean="0"/>
              <a:t>gabungan</a:t>
            </a:r>
            <a:r>
              <a:rPr lang="en-US" dirty="0" smtClean="0"/>
              <a:t> </a:t>
            </a:r>
            <a:r>
              <a:rPr lang="en-US" dirty="0" err="1" smtClean="0"/>
              <a:t>berdasarkan</a:t>
            </a:r>
            <a:r>
              <a:rPr lang="en-US" dirty="0" smtClean="0"/>
              <a:t> </a:t>
            </a:r>
            <a:r>
              <a:rPr lang="en-US" dirty="0" err="1" smtClean="0"/>
              <a:t>satuan</a:t>
            </a:r>
            <a:r>
              <a:rPr lang="en-US" dirty="0" smtClean="0"/>
              <a:t> </a:t>
            </a:r>
            <a:r>
              <a:rPr lang="en-US" dirty="0" err="1" smtClean="0"/>
              <a:t>pengukuran</a:t>
            </a:r>
            <a:r>
              <a:rPr lang="en-US" dirty="0" smtClean="0"/>
              <a:t> yang </a:t>
            </a:r>
            <a:r>
              <a:rPr lang="en-US" dirty="0" err="1" smtClean="0"/>
              <a:t>sama</a:t>
            </a:r>
            <a:r>
              <a:rPr lang="en-US" dirty="0" smtClean="0"/>
              <a:t>, </a:t>
            </a:r>
            <a:r>
              <a:rPr lang="en-US" dirty="0" err="1" smtClean="0"/>
              <a:t>misalnya</a:t>
            </a:r>
            <a:r>
              <a:rPr lang="en-US" dirty="0" smtClean="0"/>
              <a:t> </a:t>
            </a:r>
            <a:r>
              <a:rPr lang="en-US" dirty="0" err="1" smtClean="0"/>
              <a:t>galon</a:t>
            </a:r>
            <a:r>
              <a:rPr lang="en-US" dirty="0" smtClean="0"/>
              <a:t>, ton, </a:t>
            </a:r>
            <a:r>
              <a:rPr lang="en-US" dirty="0" err="1" smtClean="0"/>
              <a:t>atau</a:t>
            </a:r>
            <a:r>
              <a:rPr lang="en-US" dirty="0" smtClean="0"/>
              <a:t> meter </a:t>
            </a:r>
            <a:r>
              <a:rPr lang="en-US" dirty="0" err="1" smtClean="0"/>
              <a:t>persegi</a:t>
            </a:r>
            <a:r>
              <a:rPr lang="en-US" dirty="0" smtClean="0"/>
              <a:t>.</a:t>
            </a:r>
          </a:p>
          <a:p>
            <a:pPr algn="just"/>
            <a:r>
              <a:rPr lang="en-US" dirty="0" err="1" smtClean="0"/>
              <a:t>Jika</a:t>
            </a:r>
            <a:r>
              <a:rPr lang="en-US" dirty="0" smtClean="0"/>
              <a:t> </a:t>
            </a:r>
            <a:r>
              <a:rPr lang="en-US" dirty="0" err="1" smtClean="0"/>
              <a:t>produk</a:t>
            </a:r>
            <a:r>
              <a:rPr lang="en-US" dirty="0" smtClean="0"/>
              <a:t> </a:t>
            </a:r>
            <a:r>
              <a:rPr lang="en-US" dirty="0" err="1" smtClean="0"/>
              <a:t>gabungan</a:t>
            </a:r>
            <a:r>
              <a:rPr lang="en-US" dirty="0" smtClean="0"/>
              <a:t> </a:t>
            </a:r>
            <a:r>
              <a:rPr lang="en-US" dirty="0" err="1" smtClean="0"/>
              <a:t>tidak</a:t>
            </a:r>
            <a:r>
              <a:rPr lang="en-US" dirty="0" smtClean="0"/>
              <a:t> </a:t>
            </a:r>
            <a:r>
              <a:rPr lang="en-US" dirty="0" err="1" smtClean="0"/>
              <a:t>bisa</a:t>
            </a:r>
            <a:r>
              <a:rPr lang="en-US" dirty="0" smtClean="0"/>
              <a:t> </a:t>
            </a:r>
            <a:r>
              <a:rPr lang="en-US" dirty="0" err="1" smtClean="0"/>
              <a:t>diukur</a:t>
            </a:r>
            <a:r>
              <a:rPr lang="en-US" dirty="0" smtClean="0"/>
              <a:t> </a:t>
            </a:r>
            <a:r>
              <a:rPr lang="en-US" dirty="0" err="1" smtClean="0"/>
              <a:t>dalam</a:t>
            </a:r>
            <a:r>
              <a:rPr lang="en-US" dirty="0" smtClean="0"/>
              <a:t> </a:t>
            </a:r>
            <a:r>
              <a:rPr lang="en-US" dirty="0" err="1" smtClean="0"/>
              <a:t>satuan</a:t>
            </a:r>
            <a:r>
              <a:rPr lang="en-US" dirty="0" smtClean="0"/>
              <a:t> </a:t>
            </a:r>
            <a:r>
              <a:rPr lang="en-US" dirty="0" err="1" smtClean="0"/>
              <a:t>ukuran</a:t>
            </a:r>
            <a:r>
              <a:rPr lang="en-US" dirty="0" smtClean="0"/>
              <a:t> yang </a:t>
            </a:r>
            <a:r>
              <a:rPr lang="en-US" dirty="0" err="1" smtClean="0"/>
              <a:t>sama</a:t>
            </a:r>
            <a:r>
              <a:rPr lang="en-US" dirty="0" smtClean="0"/>
              <a:t>, </a:t>
            </a:r>
            <a:r>
              <a:rPr lang="en-US" dirty="0" err="1" smtClean="0"/>
              <a:t>maka</a:t>
            </a:r>
            <a:r>
              <a:rPr lang="en-US" dirty="0" smtClean="0"/>
              <a:t> </a:t>
            </a:r>
            <a:r>
              <a:rPr lang="en-US" dirty="0" err="1" smtClean="0"/>
              <a:t>ukuran</a:t>
            </a:r>
            <a:r>
              <a:rPr lang="en-US" dirty="0" smtClean="0"/>
              <a:t> </a:t>
            </a:r>
            <a:r>
              <a:rPr lang="en-US" dirty="0" err="1" smtClean="0"/>
              <a:t>tersebut</a:t>
            </a:r>
            <a:r>
              <a:rPr lang="en-US" dirty="0" smtClean="0"/>
              <a:t> </a:t>
            </a:r>
            <a:r>
              <a:rPr lang="en-US" dirty="0" err="1" smtClean="0"/>
              <a:t>harus</a:t>
            </a:r>
            <a:r>
              <a:rPr lang="en-US" dirty="0" smtClean="0"/>
              <a:t> </a:t>
            </a:r>
            <a:r>
              <a:rPr lang="en-US" dirty="0" err="1" smtClean="0"/>
              <a:t>dikonversikan</a:t>
            </a:r>
            <a:r>
              <a:rPr lang="en-US" dirty="0" smtClean="0"/>
              <a:t> </a:t>
            </a:r>
            <a:r>
              <a:rPr lang="en-US" dirty="0" err="1" smtClean="0"/>
              <a:t>ke</a:t>
            </a:r>
            <a:r>
              <a:rPr lang="en-US" dirty="0" smtClean="0"/>
              <a:t> </a:t>
            </a:r>
            <a:r>
              <a:rPr lang="en-US" dirty="0" err="1" smtClean="0"/>
              <a:t>satuan</a:t>
            </a:r>
            <a:r>
              <a:rPr lang="en-US" dirty="0" smtClean="0"/>
              <a:t> yang </a:t>
            </a:r>
            <a:r>
              <a:rPr lang="en-US" dirty="0" err="1" smtClean="0"/>
              <a:t>sama</a:t>
            </a:r>
            <a:r>
              <a:rPr lang="en-US" dirty="0" smtClean="0"/>
              <a:t>. </a:t>
            </a:r>
            <a:r>
              <a:rPr lang="en-US" dirty="0" err="1" smtClean="0"/>
              <a:t>Misal</a:t>
            </a:r>
            <a:r>
              <a:rPr lang="en-US" dirty="0" smtClean="0"/>
              <a:t> </a:t>
            </a:r>
            <a:r>
              <a:rPr lang="en-US" dirty="0" err="1" smtClean="0"/>
              <a:t>ketika</a:t>
            </a:r>
            <a:r>
              <a:rPr lang="en-US" dirty="0" smtClean="0"/>
              <a:t> </a:t>
            </a:r>
            <a:r>
              <a:rPr lang="en-US" dirty="0" err="1" smtClean="0"/>
              <a:t>arang</a:t>
            </a:r>
            <a:r>
              <a:rPr lang="en-US" dirty="0" smtClean="0"/>
              <a:t> </a:t>
            </a:r>
            <a:r>
              <a:rPr lang="en-US" dirty="0" err="1" smtClean="0"/>
              <a:t>diproduksi</a:t>
            </a:r>
            <a:r>
              <a:rPr lang="en-US" dirty="0" smtClean="0"/>
              <a:t>, </a:t>
            </a:r>
            <a:r>
              <a:rPr lang="en-US" dirty="0" err="1" smtClean="0"/>
              <a:t>batubara,benzol,amonia</a:t>
            </a:r>
            <a:r>
              <a:rPr lang="en-US" dirty="0" smtClean="0"/>
              <a:t> </a:t>
            </a:r>
            <a:r>
              <a:rPr lang="en-US" dirty="0" err="1" smtClean="0"/>
              <a:t>sulfat</a:t>
            </a:r>
            <a:r>
              <a:rPr lang="en-US" dirty="0" smtClean="0"/>
              <a:t> </a:t>
            </a:r>
            <a:r>
              <a:rPr lang="en-US" dirty="0" err="1" smtClean="0"/>
              <a:t>dan</a:t>
            </a:r>
            <a:r>
              <a:rPr lang="en-US" dirty="0" smtClean="0"/>
              <a:t> gas </a:t>
            </a:r>
            <a:r>
              <a:rPr lang="en-US" dirty="0" err="1" smtClean="0"/>
              <a:t>juga</a:t>
            </a:r>
            <a:r>
              <a:rPr lang="en-US" dirty="0" smtClean="0"/>
              <a:t> </a:t>
            </a:r>
            <a:r>
              <a:rPr lang="en-US" dirty="0" err="1" smtClean="0"/>
              <a:t>ikut</a:t>
            </a:r>
            <a:r>
              <a:rPr lang="en-US" dirty="0" smtClean="0"/>
              <a:t> </a:t>
            </a:r>
            <a:r>
              <a:rPr lang="en-US" dirty="0" err="1" smtClean="0"/>
              <a:t>diproduksi</a:t>
            </a:r>
            <a:r>
              <a:rPr lang="en-US" dirty="0" smtClean="0"/>
              <a:t> </a:t>
            </a:r>
            <a:r>
              <a:rPr lang="en-US" dirty="0" err="1" smtClean="0"/>
              <a:t>dan</a:t>
            </a:r>
            <a:r>
              <a:rPr lang="en-US" dirty="0" smtClean="0"/>
              <a:t> </a:t>
            </a:r>
            <a:r>
              <a:rPr lang="en-US" dirty="0" err="1" smtClean="0"/>
              <a:t>masing-masing</a:t>
            </a:r>
            <a:r>
              <a:rPr lang="en-US" dirty="0" smtClean="0"/>
              <a:t> </a:t>
            </a:r>
            <a:r>
              <a:rPr lang="en-US" dirty="0" err="1" smtClean="0"/>
              <a:t>diukur</a:t>
            </a:r>
            <a:r>
              <a:rPr lang="en-US" dirty="0" smtClean="0"/>
              <a:t> </a:t>
            </a:r>
            <a:r>
              <a:rPr lang="en-US" dirty="0" err="1" smtClean="0"/>
              <a:t>dalam</a:t>
            </a:r>
            <a:r>
              <a:rPr lang="en-US" dirty="0" smtClean="0"/>
              <a:t> </a:t>
            </a:r>
            <a:r>
              <a:rPr lang="en-US" dirty="0" err="1" smtClean="0"/>
              <a:t>satuan</a:t>
            </a:r>
            <a:r>
              <a:rPr lang="en-US" dirty="0" smtClean="0"/>
              <a:t> yang </a:t>
            </a:r>
            <a:r>
              <a:rPr lang="en-US" dirty="0" err="1" smtClean="0"/>
              <a:t>berbeda</a:t>
            </a:r>
            <a:r>
              <a:rPr lang="en-US" dirty="0" smtClean="0"/>
              <a:t>.</a:t>
            </a:r>
          </a:p>
          <a:p>
            <a:pPr algn="just"/>
            <a:r>
              <a:rPr lang="en-US" dirty="0" err="1" smtClean="0"/>
              <a:t>Contoh</a:t>
            </a:r>
            <a:r>
              <a:rPr lang="en-US" dirty="0" smtClean="0"/>
              <a:t> </a:t>
            </a:r>
            <a:r>
              <a:rPr lang="en-US" dirty="0" err="1" smtClean="0"/>
              <a:t>berikut</a:t>
            </a:r>
            <a:r>
              <a:rPr lang="en-US" dirty="0" smtClean="0"/>
              <a:t> </a:t>
            </a:r>
            <a:r>
              <a:rPr lang="en-US" dirty="0" err="1" smtClean="0"/>
              <a:t>ini</a:t>
            </a:r>
            <a:r>
              <a:rPr lang="en-US" dirty="0" smtClean="0"/>
              <a:t> </a:t>
            </a:r>
            <a:r>
              <a:rPr lang="en-US" dirty="0" err="1" smtClean="0"/>
              <a:t>menggunakan</a:t>
            </a:r>
            <a:r>
              <a:rPr lang="en-US" dirty="0" smtClean="0"/>
              <a:t> </a:t>
            </a:r>
            <a:r>
              <a:rPr lang="en-US" dirty="0" err="1" smtClean="0"/>
              <a:t>metode</a:t>
            </a:r>
            <a:r>
              <a:rPr lang="en-US" dirty="0" smtClean="0"/>
              <a:t> unit </a:t>
            </a:r>
            <a:r>
              <a:rPr lang="en-US" dirty="0" err="1" smtClean="0"/>
              <a:t>kuntitatif</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berat</a:t>
            </a:r>
            <a:r>
              <a:rPr lang="en-US" dirty="0" smtClean="0"/>
              <a:t> </a:t>
            </a:r>
            <a:r>
              <a:rPr lang="en-US" dirty="0" err="1" smtClean="0"/>
              <a:t>sebagai</a:t>
            </a:r>
            <a:r>
              <a:rPr lang="en-US" dirty="0" smtClean="0"/>
              <a:t> </a:t>
            </a:r>
            <a:r>
              <a:rPr lang="en-US" dirty="0" err="1" smtClean="0"/>
              <a:t>dasar</a:t>
            </a:r>
            <a:r>
              <a:rPr lang="en-US" dirty="0" smtClean="0"/>
              <a:t> </a:t>
            </a:r>
            <a:r>
              <a:rPr lang="en-US" dirty="0" err="1" smtClean="0"/>
              <a:t>alokasi</a:t>
            </a:r>
            <a:r>
              <a:rPr lang="en-US" dirty="0" smtClean="0"/>
              <a:t> </a:t>
            </a:r>
            <a:r>
              <a:rPr lang="en-US" dirty="0" err="1" smtClean="0"/>
              <a:t>biaya</a:t>
            </a:r>
            <a:r>
              <a:rPr lang="en-US" dirty="0" smtClean="0"/>
              <a:t> </a:t>
            </a:r>
            <a:r>
              <a:rPr lang="en-US" dirty="0" err="1" smtClean="0"/>
              <a:t>gabungan</a:t>
            </a:r>
            <a:r>
              <a:rPr lang="en-US" dirty="0" smtClean="0"/>
              <a:t> </a:t>
            </a:r>
            <a:r>
              <a:rPr lang="en-US" dirty="0" err="1" smtClean="0"/>
              <a:t>dengan</a:t>
            </a:r>
            <a:r>
              <a:rPr lang="en-US" dirty="0" smtClean="0"/>
              <a:t> </a:t>
            </a:r>
            <a:r>
              <a:rPr lang="en-US" dirty="0" err="1" smtClean="0"/>
              <a:t>asumsi</a:t>
            </a:r>
            <a:r>
              <a:rPr lang="en-US" dirty="0" smtClean="0"/>
              <a:t> </a:t>
            </a:r>
            <a:r>
              <a:rPr lang="en-US" dirty="0" err="1" smtClean="0"/>
              <a:t>biaya</a:t>
            </a:r>
            <a:r>
              <a:rPr lang="en-US" dirty="0" smtClean="0"/>
              <a:t> </a:t>
            </a:r>
            <a:r>
              <a:rPr lang="en-US" dirty="0" err="1" smtClean="0"/>
              <a:t>batubara</a:t>
            </a:r>
            <a:r>
              <a:rPr lang="en-US" dirty="0" smtClean="0"/>
              <a:t>  </a:t>
            </a:r>
            <a:r>
              <a:rPr lang="en-US" dirty="0" err="1" smtClean="0"/>
              <a:t>adalah</a:t>
            </a:r>
            <a:r>
              <a:rPr lang="en-US" dirty="0" smtClean="0"/>
              <a:t> </a:t>
            </a:r>
            <a:r>
              <a:rPr lang="en-US" dirty="0" err="1" smtClean="0"/>
              <a:t>sebesar</a:t>
            </a:r>
            <a:r>
              <a:rPr lang="en-US" dirty="0" smtClean="0"/>
              <a:t> $40 per ton.</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
          </p:nvPr>
        </p:nvPicPr>
        <p:blipFill>
          <a:blip r:embed="rId2"/>
          <a:srcRect/>
          <a:stretch>
            <a:fillRect/>
          </a:stretch>
        </p:blipFill>
        <p:spPr bwMode="auto">
          <a:xfrm>
            <a:off x="685800" y="1600200"/>
            <a:ext cx="8153400" cy="495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381000"/>
            <a:ext cx="8153400" cy="6096000"/>
          </a:xfrm>
        </p:spPr>
        <p:txBody>
          <a:bodyPr/>
          <a:lstStyle/>
          <a:p>
            <a:endParaRPr lang="en-US" dirty="0"/>
          </a:p>
        </p:txBody>
      </p:sp>
      <p:sp>
        <p:nvSpPr>
          <p:cNvPr id="4" name="Horizontal Scroll 3"/>
          <p:cNvSpPr/>
          <p:nvPr/>
        </p:nvSpPr>
        <p:spPr>
          <a:xfrm>
            <a:off x="1066800" y="533400"/>
            <a:ext cx="6781800" cy="46482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smtClean="0">
                <a:solidFill>
                  <a:schemeClr val="tx1"/>
                </a:solidFill>
              </a:rPr>
              <a:t>Produk</a:t>
            </a:r>
            <a:r>
              <a:rPr lang="en-US" sz="2400" dirty="0" smtClean="0">
                <a:solidFill>
                  <a:schemeClr val="tx1"/>
                </a:solidFill>
              </a:rPr>
              <a:t> </a:t>
            </a:r>
            <a:r>
              <a:rPr lang="en-US" sz="2400" dirty="0" err="1" smtClean="0">
                <a:solidFill>
                  <a:schemeClr val="tx1"/>
                </a:solidFill>
              </a:rPr>
              <a:t>sampingan</a:t>
            </a:r>
            <a:r>
              <a:rPr lang="en-US" sz="2400" dirty="0" smtClean="0">
                <a:solidFill>
                  <a:schemeClr val="tx1"/>
                </a:solidFill>
              </a:rPr>
              <a:t> </a:t>
            </a:r>
            <a:r>
              <a:rPr lang="en-US" sz="2400" dirty="0" err="1" smtClean="0">
                <a:solidFill>
                  <a:schemeClr val="tx1"/>
                </a:solidFill>
              </a:rPr>
              <a:t>dapat</a:t>
            </a:r>
            <a:r>
              <a:rPr lang="en-US" sz="2400" dirty="0" smtClean="0">
                <a:solidFill>
                  <a:schemeClr val="tx1"/>
                </a:solidFill>
              </a:rPr>
              <a:t> </a:t>
            </a:r>
            <a:r>
              <a:rPr lang="en-US" sz="2400" dirty="0" err="1" smtClean="0">
                <a:solidFill>
                  <a:schemeClr val="tx1"/>
                </a:solidFill>
              </a:rPr>
              <a:t>diklasifikasikan</a:t>
            </a:r>
            <a:r>
              <a:rPr lang="en-US" sz="2400" dirty="0" smtClean="0">
                <a:solidFill>
                  <a:schemeClr val="tx1"/>
                </a:solidFill>
              </a:rPr>
              <a:t> </a:t>
            </a:r>
            <a:r>
              <a:rPr lang="en-US" sz="2400" dirty="0" err="1" smtClean="0">
                <a:solidFill>
                  <a:schemeClr val="tx1"/>
                </a:solidFill>
              </a:rPr>
              <a:t>menjadi</a:t>
            </a:r>
            <a:r>
              <a:rPr lang="en-US" sz="2400" dirty="0" smtClean="0">
                <a:solidFill>
                  <a:schemeClr val="tx1"/>
                </a:solidFill>
              </a:rPr>
              <a:t> </a:t>
            </a:r>
            <a:r>
              <a:rPr lang="en-US" sz="2400" dirty="0" err="1" smtClean="0">
                <a:solidFill>
                  <a:schemeClr val="tx1"/>
                </a:solidFill>
              </a:rPr>
              <a:t>dua</a:t>
            </a:r>
            <a:r>
              <a:rPr lang="en-US" sz="2400" dirty="0" smtClean="0">
                <a:solidFill>
                  <a:schemeClr val="tx1"/>
                </a:solidFill>
              </a:rPr>
              <a:t> </a:t>
            </a:r>
            <a:r>
              <a:rPr lang="en-US" sz="2400" dirty="0" err="1" smtClean="0">
                <a:solidFill>
                  <a:schemeClr val="tx1"/>
                </a:solidFill>
              </a:rPr>
              <a:t>kelompok</a:t>
            </a:r>
            <a:r>
              <a:rPr lang="en-US" sz="2400" dirty="0" smtClean="0">
                <a:solidFill>
                  <a:schemeClr val="tx1"/>
                </a:solidFill>
              </a:rPr>
              <a:t> </a:t>
            </a:r>
            <a:r>
              <a:rPr lang="en-US" sz="2400" dirty="0" err="1" smtClean="0">
                <a:solidFill>
                  <a:schemeClr val="tx1"/>
                </a:solidFill>
              </a:rPr>
              <a:t>menurut</a:t>
            </a:r>
            <a:r>
              <a:rPr lang="en-US" sz="2400" dirty="0" smtClean="0">
                <a:solidFill>
                  <a:schemeClr val="tx1"/>
                </a:solidFill>
              </a:rPr>
              <a:t> </a:t>
            </a:r>
            <a:r>
              <a:rPr lang="en-US" sz="2400" dirty="0" err="1" smtClean="0">
                <a:solidFill>
                  <a:schemeClr val="tx1"/>
                </a:solidFill>
              </a:rPr>
              <a:t>kondisi</a:t>
            </a:r>
            <a:r>
              <a:rPr lang="en-US" sz="2400" dirty="0" smtClean="0">
                <a:solidFill>
                  <a:schemeClr val="tx1"/>
                </a:solidFill>
              </a:rPr>
              <a:t> </a:t>
            </a:r>
            <a:r>
              <a:rPr lang="en-US" sz="2400" dirty="0" err="1" smtClean="0">
                <a:solidFill>
                  <a:schemeClr val="tx1"/>
                </a:solidFill>
              </a:rPr>
              <a:t>dapat</a:t>
            </a:r>
            <a:r>
              <a:rPr lang="en-US" sz="2400" dirty="0" smtClean="0">
                <a:solidFill>
                  <a:schemeClr val="tx1"/>
                </a:solidFill>
              </a:rPr>
              <a:t> </a:t>
            </a:r>
            <a:r>
              <a:rPr lang="en-US" sz="2400" dirty="0" err="1" smtClean="0">
                <a:solidFill>
                  <a:schemeClr val="tx1"/>
                </a:solidFill>
              </a:rPr>
              <a:t>dipasarkannya</a:t>
            </a:r>
            <a:r>
              <a:rPr lang="en-US" sz="2400" dirty="0" smtClean="0">
                <a:solidFill>
                  <a:schemeClr val="tx1"/>
                </a:solidFill>
              </a:rPr>
              <a:t> </a:t>
            </a:r>
            <a:r>
              <a:rPr lang="en-US" sz="2400" dirty="0" err="1" smtClean="0">
                <a:solidFill>
                  <a:schemeClr val="tx1"/>
                </a:solidFill>
              </a:rPr>
              <a:t>produk</a:t>
            </a:r>
            <a:r>
              <a:rPr lang="en-US" sz="2400" dirty="0" smtClean="0">
                <a:solidFill>
                  <a:schemeClr val="tx1"/>
                </a:solidFill>
              </a:rPr>
              <a:t> </a:t>
            </a:r>
            <a:r>
              <a:rPr lang="en-US" sz="2400" dirty="0" err="1" smtClean="0">
                <a:solidFill>
                  <a:schemeClr val="tx1"/>
                </a:solidFill>
              </a:rPr>
              <a:t>tersebut</a:t>
            </a:r>
            <a:r>
              <a:rPr lang="en-US" sz="2400" dirty="0" smtClean="0">
                <a:solidFill>
                  <a:schemeClr val="tx1"/>
                </a:solidFill>
              </a:rPr>
              <a:t> </a:t>
            </a:r>
            <a:r>
              <a:rPr lang="en-US" sz="2400" dirty="0" err="1" smtClean="0">
                <a:solidFill>
                  <a:schemeClr val="tx1"/>
                </a:solidFill>
              </a:rPr>
              <a:t>pada</a:t>
            </a:r>
            <a:r>
              <a:rPr lang="en-US" sz="2400" dirty="0" smtClean="0">
                <a:solidFill>
                  <a:schemeClr val="tx1"/>
                </a:solidFill>
              </a:rPr>
              <a:t> </a:t>
            </a:r>
            <a:r>
              <a:rPr lang="en-US" sz="2400" dirty="0" err="1" smtClean="0">
                <a:solidFill>
                  <a:schemeClr val="tx1"/>
                </a:solidFill>
              </a:rPr>
              <a:t>titik</a:t>
            </a:r>
            <a:r>
              <a:rPr lang="en-US" sz="2400" dirty="0" smtClean="0">
                <a:solidFill>
                  <a:schemeClr val="tx1"/>
                </a:solidFill>
              </a:rPr>
              <a:t> </a:t>
            </a:r>
            <a:r>
              <a:rPr lang="en-US" sz="2400" dirty="0" err="1" smtClean="0">
                <a:solidFill>
                  <a:schemeClr val="tx1"/>
                </a:solidFill>
              </a:rPr>
              <a:t>pisah</a:t>
            </a:r>
            <a:r>
              <a:rPr lang="en-US" sz="2400" dirty="0" smtClean="0">
                <a:solidFill>
                  <a:schemeClr val="tx1"/>
                </a:solidFill>
              </a:rPr>
              <a:t> </a:t>
            </a:r>
            <a:r>
              <a:rPr lang="en-US" sz="2400" dirty="0" err="1" smtClean="0">
                <a:solidFill>
                  <a:schemeClr val="tx1"/>
                </a:solidFill>
              </a:rPr>
              <a:t>batas</a:t>
            </a:r>
            <a:r>
              <a:rPr lang="en-US" sz="2400" dirty="0" smtClean="0">
                <a:solidFill>
                  <a:schemeClr val="tx1"/>
                </a:solidFill>
              </a:rPr>
              <a:t>:</a:t>
            </a:r>
          </a:p>
          <a:p>
            <a:pPr marL="342900" indent="-342900" algn="just">
              <a:buFont typeface="+mj-lt"/>
              <a:buAutoNum type="arabicPeriod"/>
            </a:pPr>
            <a:r>
              <a:rPr lang="en-US" sz="2400" dirty="0" smtClean="0">
                <a:solidFill>
                  <a:schemeClr val="tx1"/>
                </a:solidFill>
              </a:rPr>
              <a:t>Yang </a:t>
            </a:r>
            <a:r>
              <a:rPr lang="en-US" sz="2400" dirty="0" err="1" smtClean="0">
                <a:solidFill>
                  <a:schemeClr val="tx1"/>
                </a:solidFill>
              </a:rPr>
              <a:t>dijual</a:t>
            </a:r>
            <a:r>
              <a:rPr lang="en-US" sz="2400" dirty="0" smtClean="0">
                <a:solidFill>
                  <a:schemeClr val="tx1"/>
                </a:solidFill>
              </a:rPr>
              <a:t> </a:t>
            </a:r>
            <a:r>
              <a:rPr lang="en-US" sz="2400" dirty="0" err="1" smtClean="0">
                <a:solidFill>
                  <a:schemeClr val="tx1"/>
                </a:solidFill>
              </a:rPr>
              <a:t>dalam</a:t>
            </a:r>
            <a:r>
              <a:rPr lang="en-US" sz="2400" dirty="0" smtClean="0">
                <a:solidFill>
                  <a:schemeClr val="tx1"/>
                </a:solidFill>
              </a:rPr>
              <a:t> </a:t>
            </a:r>
            <a:r>
              <a:rPr lang="en-US" sz="2400" dirty="0" err="1" smtClean="0">
                <a:solidFill>
                  <a:schemeClr val="tx1"/>
                </a:solidFill>
              </a:rPr>
              <a:t>bentuk</a:t>
            </a:r>
            <a:r>
              <a:rPr lang="en-US" sz="2400" dirty="0" smtClean="0">
                <a:solidFill>
                  <a:schemeClr val="tx1"/>
                </a:solidFill>
              </a:rPr>
              <a:t> </a:t>
            </a:r>
            <a:r>
              <a:rPr lang="en-US" sz="2400" dirty="0" err="1" smtClean="0">
                <a:solidFill>
                  <a:schemeClr val="tx1"/>
                </a:solidFill>
              </a:rPr>
              <a:t>asalnya</a:t>
            </a:r>
            <a:r>
              <a:rPr lang="en-US" sz="2400" dirty="0" smtClean="0">
                <a:solidFill>
                  <a:schemeClr val="tx1"/>
                </a:solidFill>
              </a:rPr>
              <a:t> </a:t>
            </a:r>
            <a:r>
              <a:rPr lang="en-US" sz="2400" dirty="0" err="1" smtClean="0">
                <a:solidFill>
                  <a:schemeClr val="tx1"/>
                </a:solidFill>
              </a:rPr>
              <a:t>tanpa</a:t>
            </a:r>
            <a:r>
              <a:rPr lang="en-US" sz="2400" dirty="0" smtClean="0">
                <a:solidFill>
                  <a:schemeClr val="tx1"/>
                </a:solidFill>
              </a:rPr>
              <a:t> </a:t>
            </a:r>
            <a:r>
              <a:rPr lang="en-US" sz="2400" dirty="0" err="1" smtClean="0">
                <a:solidFill>
                  <a:schemeClr val="tx1"/>
                </a:solidFill>
              </a:rPr>
              <a:t>diproses</a:t>
            </a:r>
            <a:r>
              <a:rPr lang="en-US" sz="2400" dirty="0" smtClean="0">
                <a:solidFill>
                  <a:schemeClr val="tx1"/>
                </a:solidFill>
              </a:rPr>
              <a:t> </a:t>
            </a:r>
            <a:r>
              <a:rPr lang="en-US" sz="2400" dirty="0" err="1" smtClean="0">
                <a:solidFill>
                  <a:schemeClr val="tx1"/>
                </a:solidFill>
              </a:rPr>
              <a:t>lebih</a:t>
            </a:r>
            <a:r>
              <a:rPr lang="en-US" sz="2400" dirty="0" smtClean="0">
                <a:solidFill>
                  <a:schemeClr val="tx1"/>
                </a:solidFill>
              </a:rPr>
              <a:t> </a:t>
            </a:r>
            <a:r>
              <a:rPr lang="en-US" sz="2400" dirty="0" err="1" smtClean="0">
                <a:solidFill>
                  <a:schemeClr val="tx1"/>
                </a:solidFill>
              </a:rPr>
              <a:t>lanjut</a:t>
            </a:r>
            <a:r>
              <a:rPr lang="en-US" sz="2400" dirty="0" smtClean="0">
                <a:solidFill>
                  <a:schemeClr val="tx1"/>
                </a:solidFill>
              </a:rPr>
              <a:t>.</a:t>
            </a:r>
          </a:p>
          <a:p>
            <a:pPr marL="342900" indent="-342900" algn="just">
              <a:buFont typeface="+mj-lt"/>
              <a:buAutoNum type="arabicPeriod"/>
            </a:pPr>
            <a:r>
              <a:rPr lang="en-US" sz="2400" dirty="0" smtClean="0">
                <a:solidFill>
                  <a:schemeClr val="tx1"/>
                </a:solidFill>
              </a:rPr>
              <a:t>Yang </a:t>
            </a:r>
            <a:r>
              <a:rPr lang="en-US" sz="2400" dirty="0" err="1" smtClean="0">
                <a:solidFill>
                  <a:schemeClr val="tx1"/>
                </a:solidFill>
              </a:rPr>
              <a:t>membutuhkan</a:t>
            </a:r>
            <a:r>
              <a:rPr lang="en-US" sz="2400" dirty="0" smtClean="0">
                <a:solidFill>
                  <a:schemeClr val="tx1"/>
                </a:solidFill>
              </a:rPr>
              <a:t> </a:t>
            </a:r>
            <a:r>
              <a:rPr lang="en-US" sz="2400" dirty="0" err="1" smtClean="0">
                <a:solidFill>
                  <a:schemeClr val="tx1"/>
                </a:solidFill>
              </a:rPr>
              <a:t>proses</a:t>
            </a:r>
            <a:r>
              <a:rPr lang="en-US" sz="2400" dirty="0" smtClean="0">
                <a:solidFill>
                  <a:schemeClr val="tx1"/>
                </a:solidFill>
              </a:rPr>
              <a:t> </a:t>
            </a:r>
            <a:r>
              <a:rPr lang="en-US" sz="2400" dirty="0" err="1" smtClean="0">
                <a:solidFill>
                  <a:schemeClr val="tx1"/>
                </a:solidFill>
              </a:rPr>
              <a:t>lebih</a:t>
            </a:r>
            <a:r>
              <a:rPr lang="en-US" sz="2400" dirty="0" smtClean="0">
                <a:solidFill>
                  <a:schemeClr val="tx1"/>
                </a:solidFill>
              </a:rPr>
              <a:t> </a:t>
            </a:r>
            <a:r>
              <a:rPr lang="en-US" sz="2400" dirty="0" err="1" smtClean="0">
                <a:solidFill>
                  <a:schemeClr val="tx1"/>
                </a:solidFill>
              </a:rPr>
              <a:t>lanjut</a:t>
            </a:r>
            <a:r>
              <a:rPr lang="en-US" sz="2400" dirty="0" smtClean="0">
                <a:solidFill>
                  <a:schemeClr val="tx1"/>
                </a:solidFill>
              </a:rPr>
              <a:t> agar </a:t>
            </a:r>
            <a:r>
              <a:rPr lang="en-US" sz="2400" dirty="0" err="1" smtClean="0">
                <a:solidFill>
                  <a:schemeClr val="tx1"/>
                </a:solidFill>
              </a:rPr>
              <a:t>dapat</a:t>
            </a:r>
            <a:r>
              <a:rPr lang="en-US" sz="2400" dirty="0" smtClean="0">
                <a:solidFill>
                  <a:schemeClr val="tx1"/>
                </a:solidFill>
              </a:rPr>
              <a:t> </a:t>
            </a:r>
            <a:r>
              <a:rPr lang="en-US" sz="2400" dirty="0" err="1" smtClean="0">
                <a:solidFill>
                  <a:schemeClr val="tx1"/>
                </a:solidFill>
              </a:rPr>
              <a:t>dijual</a:t>
            </a:r>
            <a:r>
              <a:rPr lang="en-US" sz="2400" dirty="0" smtClean="0">
                <a:solidFill>
                  <a:schemeClr val="tx1"/>
                </a:solidFill>
              </a:rPr>
              <a:t>.</a:t>
            </a:r>
            <a:endParaRPr lang="en-US" sz="2400" dirty="0">
              <a:solidFill>
                <a:schemeClr val="tx1"/>
              </a:solidFill>
            </a:endParaRPr>
          </a:p>
        </p:txBody>
      </p:sp>
      <p:sp>
        <p:nvSpPr>
          <p:cNvPr id="5" name="Flowchart: Process 4"/>
          <p:cNvSpPr/>
          <p:nvPr/>
        </p:nvSpPr>
        <p:spPr>
          <a:xfrm>
            <a:off x="1905000" y="4724400"/>
            <a:ext cx="6324600" cy="1676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err="1" smtClean="0">
                <a:solidFill>
                  <a:schemeClr val="tx1"/>
                </a:solidFill>
              </a:rPr>
              <a:t>Titik</a:t>
            </a:r>
            <a:r>
              <a:rPr lang="en-US" dirty="0" smtClean="0">
                <a:solidFill>
                  <a:schemeClr val="tx1"/>
                </a:solidFill>
              </a:rPr>
              <a:t> </a:t>
            </a:r>
            <a:r>
              <a:rPr lang="en-US" dirty="0" err="1" smtClean="0">
                <a:solidFill>
                  <a:schemeClr val="tx1"/>
                </a:solidFill>
              </a:rPr>
              <a:t>pisah</a:t>
            </a:r>
            <a:r>
              <a:rPr lang="en-US" dirty="0" smtClean="0">
                <a:solidFill>
                  <a:schemeClr val="tx1"/>
                </a:solidFill>
              </a:rPr>
              <a:t> </a:t>
            </a:r>
            <a:r>
              <a:rPr lang="en-US" dirty="0" err="1" smtClean="0">
                <a:solidFill>
                  <a:schemeClr val="tx1"/>
                </a:solidFill>
              </a:rPr>
              <a:t>batas</a:t>
            </a:r>
            <a:r>
              <a:rPr lang="en-US" dirty="0" smtClean="0">
                <a:solidFill>
                  <a:schemeClr val="tx1"/>
                </a:solidFill>
              </a:rPr>
              <a:t> (split-off point): </a:t>
            </a:r>
          </a:p>
          <a:p>
            <a:pPr algn="just"/>
            <a:r>
              <a:rPr lang="en-US" dirty="0" err="1" smtClean="0">
                <a:solidFill>
                  <a:schemeClr val="tx1"/>
                </a:solidFill>
              </a:rPr>
              <a:t>titik</a:t>
            </a:r>
            <a:r>
              <a:rPr lang="en-US" dirty="0" smtClean="0">
                <a:solidFill>
                  <a:schemeClr val="tx1"/>
                </a:solidFill>
              </a:rPr>
              <a:t> </a:t>
            </a:r>
            <a:r>
              <a:rPr lang="en-US" dirty="0" err="1" smtClean="0">
                <a:solidFill>
                  <a:schemeClr val="tx1"/>
                </a:solidFill>
              </a:rPr>
              <a:t>dimana</a:t>
            </a:r>
            <a:r>
              <a:rPr lang="en-US" dirty="0" smtClean="0">
                <a:solidFill>
                  <a:schemeClr val="tx1"/>
                </a:solidFill>
              </a:rPr>
              <a:t> </a:t>
            </a:r>
            <a:r>
              <a:rPr lang="en-US" dirty="0" err="1" smtClean="0">
                <a:solidFill>
                  <a:schemeClr val="tx1"/>
                </a:solidFill>
              </a:rPr>
              <a:t>produk</a:t>
            </a:r>
            <a:r>
              <a:rPr lang="en-US" dirty="0" smtClean="0">
                <a:solidFill>
                  <a:schemeClr val="tx1"/>
                </a:solidFill>
              </a:rPr>
              <a:t> </a:t>
            </a:r>
            <a:r>
              <a:rPr lang="en-US" dirty="0" err="1" smtClean="0">
                <a:solidFill>
                  <a:schemeClr val="tx1"/>
                </a:solidFill>
              </a:rPr>
              <a:t>sampingan</a:t>
            </a:r>
            <a:r>
              <a:rPr lang="en-US" dirty="0" smtClean="0">
                <a:solidFill>
                  <a:schemeClr val="tx1"/>
                </a:solidFill>
              </a:rPr>
              <a:t>. </a:t>
            </a:r>
            <a:r>
              <a:rPr lang="en-US" dirty="0" err="1" smtClean="0">
                <a:solidFill>
                  <a:schemeClr val="tx1"/>
                </a:solidFill>
              </a:rPr>
              <a:t>produk</a:t>
            </a:r>
            <a:r>
              <a:rPr lang="en-US" dirty="0" smtClean="0">
                <a:solidFill>
                  <a:schemeClr val="tx1"/>
                </a:solidFill>
              </a:rPr>
              <a:t> </a:t>
            </a:r>
            <a:r>
              <a:rPr lang="en-US" dirty="0" err="1" smtClean="0">
                <a:solidFill>
                  <a:schemeClr val="tx1"/>
                </a:solidFill>
              </a:rPr>
              <a:t>gabungan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produk</a:t>
            </a:r>
            <a:r>
              <a:rPr lang="en-US" dirty="0" smtClean="0">
                <a:solidFill>
                  <a:schemeClr val="tx1"/>
                </a:solidFill>
              </a:rPr>
              <a:t> </a:t>
            </a:r>
            <a:r>
              <a:rPr lang="en-US" dirty="0" err="1" smtClean="0">
                <a:solidFill>
                  <a:schemeClr val="tx1"/>
                </a:solidFill>
              </a:rPr>
              <a:t>utama</a:t>
            </a:r>
            <a:r>
              <a:rPr lang="en-US" dirty="0" smtClean="0">
                <a:solidFill>
                  <a:schemeClr val="tx1"/>
                </a:solidFill>
              </a:rPr>
              <a:t> </a:t>
            </a:r>
            <a:r>
              <a:rPr lang="en-US" dirty="0" err="1" smtClean="0">
                <a:solidFill>
                  <a:schemeClr val="tx1"/>
                </a:solidFill>
              </a:rPr>
              <a:t>dapat</a:t>
            </a:r>
            <a:r>
              <a:rPr lang="en-US" dirty="0" smtClean="0">
                <a:solidFill>
                  <a:schemeClr val="tx1"/>
                </a:solidFill>
              </a:rPr>
              <a:t> </a:t>
            </a:r>
            <a:r>
              <a:rPr lang="en-US" dirty="0" err="1" smtClean="0">
                <a:solidFill>
                  <a:schemeClr val="tx1"/>
                </a:solidFill>
              </a:rPr>
              <a:t>dipisahkan</a:t>
            </a:r>
            <a:r>
              <a:rPr lang="en-US" dirty="0" smtClean="0">
                <a:solidFill>
                  <a:schemeClr val="tx1"/>
                </a:solidFill>
              </a:rPr>
              <a:t> </a:t>
            </a:r>
            <a:r>
              <a:rPr lang="en-US" dirty="0" err="1" smtClean="0">
                <a:solidFill>
                  <a:schemeClr val="tx1"/>
                </a:solidFill>
              </a:rPr>
              <a:t>sebagai</a:t>
            </a:r>
            <a:r>
              <a:rPr lang="en-US" dirty="0" smtClean="0">
                <a:solidFill>
                  <a:schemeClr val="tx1"/>
                </a:solidFill>
              </a:rPr>
              <a:t> unit-unit individual.</a:t>
            </a:r>
          </a:p>
          <a:p>
            <a:pPr algn="just"/>
            <a:endParaRPr lang="en-US" dirty="0" smtClean="0">
              <a:solidFill>
                <a:schemeClr val="tx1"/>
              </a:solidFill>
            </a:endParaRPr>
          </a:p>
          <a:p>
            <a:pPr algn="just"/>
            <a:r>
              <a:rPr lang="en-US" dirty="0" err="1" smtClean="0">
                <a:solidFill>
                  <a:schemeClr val="tx1"/>
                </a:solidFill>
              </a:rPr>
              <a:t>Sebelum</a:t>
            </a:r>
            <a:r>
              <a:rPr lang="en-US" dirty="0" smtClean="0">
                <a:solidFill>
                  <a:schemeClr val="tx1"/>
                </a:solidFill>
              </a:rPr>
              <a:t> </a:t>
            </a:r>
            <a:r>
              <a:rPr lang="en-US" dirty="0" err="1" smtClean="0">
                <a:solidFill>
                  <a:schemeClr val="tx1"/>
                </a:solidFill>
              </a:rPr>
              <a:t>titik</a:t>
            </a:r>
            <a:r>
              <a:rPr lang="en-US" dirty="0" smtClean="0">
                <a:solidFill>
                  <a:schemeClr val="tx1"/>
                </a:solidFill>
              </a:rPr>
              <a:t> </a:t>
            </a:r>
            <a:r>
              <a:rPr lang="en-US" dirty="0" err="1" smtClean="0">
                <a:solidFill>
                  <a:schemeClr val="tx1"/>
                </a:solidFill>
              </a:rPr>
              <a:t>pisah</a:t>
            </a:r>
            <a:r>
              <a:rPr lang="en-US" dirty="0" smtClean="0">
                <a:solidFill>
                  <a:schemeClr val="tx1"/>
                </a:solidFill>
              </a:rPr>
              <a:t> </a:t>
            </a:r>
            <a:r>
              <a:rPr lang="en-US" dirty="0" err="1" smtClean="0">
                <a:solidFill>
                  <a:schemeClr val="tx1"/>
                </a:solidFill>
              </a:rPr>
              <a:t>batas</a:t>
            </a:r>
            <a:r>
              <a:rPr lang="en-US" dirty="0" smtClean="0">
                <a:solidFill>
                  <a:schemeClr val="tx1"/>
                </a:solidFill>
              </a:rPr>
              <a:t>, </a:t>
            </a:r>
            <a:r>
              <a:rPr lang="en-US" dirty="0" err="1" smtClean="0">
                <a:solidFill>
                  <a:schemeClr val="tx1"/>
                </a:solidFill>
              </a:rPr>
              <a:t>produk-produk</a:t>
            </a:r>
            <a:r>
              <a:rPr lang="en-US" dirty="0" smtClean="0">
                <a:solidFill>
                  <a:schemeClr val="tx1"/>
                </a:solidFill>
              </a:rPr>
              <a:t> </a:t>
            </a:r>
            <a:r>
              <a:rPr lang="en-US" dirty="0" err="1" smtClean="0">
                <a:solidFill>
                  <a:schemeClr val="tx1"/>
                </a:solidFill>
              </a:rPr>
              <a:t>tersebut</a:t>
            </a:r>
            <a:r>
              <a:rPr lang="en-US" dirty="0" smtClean="0">
                <a:solidFill>
                  <a:schemeClr val="tx1"/>
                </a:solidFill>
              </a:rPr>
              <a:t> </a:t>
            </a:r>
            <a:r>
              <a:rPr lang="en-US" dirty="0" err="1" smtClean="0">
                <a:solidFill>
                  <a:schemeClr val="tx1"/>
                </a:solidFill>
              </a:rPr>
              <a:t>masih</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satu</a:t>
            </a:r>
            <a:r>
              <a:rPr lang="en-US" dirty="0" smtClean="0">
                <a:solidFill>
                  <a:schemeClr val="tx1"/>
                </a:solidFill>
              </a:rPr>
              <a:t> </a:t>
            </a:r>
            <a:r>
              <a:rPr lang="en-US" dirty="0" err="1" smtClean="0">
                <a:solidFill>
                  <a:schemeClr val="tx1"/>
                </a:solidFill>
              </a:rPr>
              <a:t>kesatuan</a:t>
            </a:r>
            <a:r>
              <a:rPr lang="en-US" dirty="0" smtClean="0">
                <a:solidFill>
                  <a:schemeClr val="tx1"/>
                </a:solidFill>
              </a:rPr>
              <a:t> yang </a:t>
            </a:r>
            <a:r>
              <a:rPr lang="en-US" dirty="0" err="1" smtClean="0">
                <a:solidFill>
                  <a:schemeClr val="tx1"/>
                </a:solidFill>
              </a:rPr>
              <a:t>homogen</a:t>
            </a:r>
            <a:r>
              <a:rPr lang="en-US" dirty="0" smtClean="0">
                <a:solidFill>
                  <a:schemeClr val="tx1"/>
                </a:solidFill>
              </a:rPr>
              <a: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PRODUK GABUNGAN (JOINT PRODUCT)</a:t>
            </a:r>
            <a:endParaRPr lang="en-US" sz="3600" dirty="0"/>
          </a:p>
        </p:txBody>
      </p:sp>
      <p:sp>
        <p:nvSpPr>
          <p:cNvPr id="3" name="Content Placeholder 2"/>
          <p:cNvSpPr>
            <a:spLocks noGrp="1"/>
          </p:cNvSpPr>
          <p:nvPr>
            <p:ph sz="quarter" idx="1"/>
          </p:nvPr>
        </p:nvSpPr>
        <p:spPr>
          <a:xfrm>
            <a:off x="612648" y="1295400"/>
            <a:ext cx="8153400" cy="5334000"/>
          </a:xfrm>
        </p:spPr>
        <p:txBody>
          <a:bodyPr/>
          <a:lstStyle/>
          <a:p>
            <a:endParaRPr lang="en-US" dirty="0"/>
          </a:p>
        </p:txBody>
      </p:sp>
      <p:sp>
        <p:nvSpPr>
          <p:cNvPr id="4" name="Cloud Callout 3"/>
          <p:cNvSpPr/>
          <p:nvPr/>
        </p:nvSpPr>
        <p:spPr>
          <a:xfrm>
            <a:off x="838200" y="1600200"/>
            <a:ext cx="7391400" cy="41910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rPr>
              <a:t>Produk</a:t>
            </a:r>
            <a:r>
              <a:rPr lang="en-US" sz="2400" dirty="0" smtClean="0">
                <a:solidFill>
                  <a:schemeClr val="tx1"/>
                </a:solidFill>
              </a:rPr>
              <a:t> </a:t>
            </a:r>
            <a:r>
              <a:rPr lang="en-US" sz="2400" dirty="0" err="1" smtClean="0">
                <a:solidFill>
                  <a:schemeClr val="tx1"/>
                </a:solidFill>
              </a:rPr>
              <a:t>gabungan</a:t>
            </a:r>
            <a:r>
              <a:rPr lang="en-US" sz="2400" dirty="0" smtClean="0">
                <a:solidFill>
                  <a:schemeClr val="tx1"/>
                </a:solidFill>
              </a:rPr>
              <a:t> </a:t>
            </a:r>
            <a:r>
              <a:rPr lang="en-US" sz="2400" dirty="0" err="1" smtClean="0">
                <a:solidFill>
                  <a:schemeClr val="tx1"/>
                </a:solidFill>
              </a:rPr>
              <a:t>adalah</a:t>
            </a:r>
            <a:r>
              <a:rPr lang="en-US" sz="2400" dirty="0" smtClean="0">
                <a:solidFill>
                  <a:schemeClr val="tx1"/>
                </a:solidFill>
              </a:rPr>
              <a:t> </a:t>
            </a:r>
            <a:r>
              <a:rPr lang="en-US" sz="2400" dirty="0" err="1" smtClean="0">
                <a:solidFill>
                  <a:schemeClr val="tx1"/>
                </a:solidFill>
              </a:rPr>
              <a:t>suatu</a:t>
            </a:r>
            <a:r>
              <a:rPr lang="en-US" sz="2400" dirty="0" smtClean="0">
                <a:solidFill>
                  <a:schemeClr val="tx1"/>
                </a:solidFill>
              </a:rPr>
              <a:t> </a:t>
            </a:r>
            <a:r>
              <a:rPr lang="en-US" sz="2400" dirty="0" err="1" smtClean="0">
                <a:solidFill>
                  <a:schemeClr val="tx1"/>
                </a:solidFill>
              </a:rPr>
              <a:t>produk</a:t>
            </a:r>
            <a:r>
              <a:rPr lang="en-US" sz="2400" dirty="0" smtClean="0">
                <a:solidFill>
                  <a:schemeClr val="tx1"/>
                </a:solidFill>
              </a:rPr>
              <a:t> yang </a:t>
            </a:r>
            <a:r>
              <a:rPr lang="en-US" sz="2400" dirty="0" err="1" smtClean="0">
                <a:solidFill>
                  <a:schemeClr val="tx1"/>
                </a:solidFill>
              </a:rPr>
              <a:t>dihasilkan</a:t>
            </a:r>
            <a:r>
              <a:rPr lang="en-US" sz="2400" dirty="0" smtClean="0">
                <a:solidFill>
                  <a:schemeClr val="tx1"/>
                </a:solidFill>
              </a:rPr>
              <a:t> </a:t>
            </a:r>
            <a:r>
              <a:rPr lang="en-US" sz="2400" dirty="0" err="1" smtClean="0">
                <a:solidFill>
                  <a:schemeClr val="tx1"/>
                </a:solidFill>
              </a:rPr>
              <a:t>secara</a:t>
            </a:r>
            <a:r>
              <a:rPr lang="en-US" sz="2400" dirty="0" smtClean="0">
                <a:solidFill>
                  <a:schemeClr val="tx1"/>
                </a:solidFill>
              </a:rPr>
              <a:t> </a:t>
            </a:r>
            <a:r>
              <a:rPr lang="en-US" sz="2400" dirty="0" err="1" smtClean="0">
                <a:solidFill>
                  <a:schemeClr val="tx1"/>
                </a:solidFill>
              </a:rPr>
              <a:t>simultan</a:t>
            </a:r>
            <a:r>
              <a:rPr lang="en-US" sz="2400" dirty="0" smtClean="0">
                <a:solidFill>
                  <a:schemeClr val="tx1"/>
                </a:solidFill>
              </a:rPr>
              <a:t> </a:t>
            </a:r>
            <a:r>
              <a:rPr lang="en-US" sz="2400" dirty="0" err="1" smtClean="0">
                <a:solidFill>
                  <a:schemeClr val="tx1"/>
                </a:solidFill>
              </a:rPr>
              <a:t>melalui</a:t>
            </a:r>
            <a:r>
              <a:rPr lang="en-US" sz="2400" dirty="0" smtClean="0">
                <a:solidFill>
                  <a:schemeClr val="tx1"/>
                </a:solidFill>
              </a:rPr>
              <a:t> </a:t>
            </a:r>
            <a:r>
              <a:rPr lang="en-US" sz="2400" dirty="0" err="1" smtClean="0">
                <a:solidFill>
                  <a:schemeClr val="tx1"/>
                </a:solidFill>
              </a:rPr>
              <a:t>suatu</a:t>
            </a:r>
            <a:r>
              <a:rPr lang="en-US" sz="2400" dirty="0" smtClean="0">
                <a:solidFill>
                  <a:schemeClr val="tx1"/>
                </a:solidFill>
              </a:rPr>
              <a:t> </a:t>
            </a:r>
            <a:r>
              <a:rPr lang="en-US" sz="2400" dirty="0" err="1" smtClean="0">
                <a:solidFill>
                  <a:schemeClr val="tx1"/>
                </a:solidFill>
              </a:rPr>
              <a:t>proses</a:t>
            </a:r>
            <a:r>
              <a:rPr lang="en-US" sz="2400" dirty="0" smtClean="0">
                <a:solidFill>
                  <a:schemeClr val="tx1"/>
                </a:solidFill>
              </a:rPr>
              <a:t> </a:t>
            </a:r>
            <a:r>
              <a:rPr lang="en-US" sz="2400" dirty="0" err="1" smtClean="0">
                <a:solidFill>
                  <a:schemeClr val="tx1"/>
                </a:solidFill>
              </a:rPr>
              <a:t>atau</a:t>
            </a:r>
            <a:r>
              <a:rPr lang="en-US" sz="2400" dirty="0" smtClean="0">
                <a:solidFill>
                  <a:schemeClr val="tx1"/>
                </a:solidFill>
              </a:rPr>
              <a:t> </a:t>
            </a:r>
            <a:r>
              <a:rPr lang="en-US" sz="2400" dirty="0" err="1" smtClean="0">
                <a:solidFill>
                  <a:schemeClr val="tx1"/>
                </a:solidFill>
              </a:rPr>
              <a:t>serentetan</a:t>
            </a:r>
            <a:r>
              <a:rPr lang="en-US" sz="2400" dirty="0" smtClean="0">
                <a:solidFill>
                  <a:schemeClr val="tx1"/>
                </a:solidFill>
              </a:rPr>
              <a:t> </a:t>
            </a:r>
            <a:r>
              <a:rPr lang="en-US" sz="2400" dirty="0" err="1" smtClean="0">
                <a:solidFill>
                  <a:schemeClr val="tx1"/>
                </a:solidFill>
              </a:rPr>
              <a:t>proses</a:t>
            </a:r>
            <a:r>
              <a:rPr lang="en-US" sz="2400" dirty="0" smtClean="0">
                <a:solidFill>
                  <a:schemeClr val="tx1"/>
                </a:solidFill>
              </a:rPr>
              <a:t> </a:t>
            </a:r>
            <a:r>
              <a:rPr lang="en-US" sz="2400" dirty="0" err="1" smtClean="0">
                <a:solidFill>
                  <a:schemeClr val="tx1"/>
                </a:solidFill>
              </a:rPr>
              <a:t>umum</a:t>
            </a:r>
            <a:r>
              <a:rPr lang="en-US" sz="2400" dirty="0" smtClean="0">
                <a:solidFill>
                  <a:schemeClr val="tx1"/>
                </a:solidFill>
              </a:rPr>
              <a:t>, </a:t>
            </a:r>
            <a:r>
              <a:rPr lang="en-US" sz="2400" dirty="0" err="1" smtClean="0">
                <a:solidFill>
                  <a:schemeClr val="tx1"/>
                </a:solidFill>
              </a:rPr>
              <a:t>dimana</a:t>
            </a:r>
            <a:r>
              <a:rPr lang="en-US" sz="2400" dirty="0" smtClean="0">
                <a:solidFill>
                  <a:schemeClr val="tx1"/>
                </a:solidFill>
              </a:rPr>
              <a:t> </a:t>
            </a:r>
            <a:r>
              <a:rPr lang="en-US" sz="2400" dirty="0" err="1" smtClean="0">
                <a:solidFill>
                  <a:schemeClr val="tx1"/>
                </a:solidFill>
              </a:rPr>
              <a:t>setiap</a:t>
            </a:r>
            <a:r>
              <a:rPr lang="en-US" sz="2400" dirty="0" smtClean="0">
                <a:solidFill>
                  <a:schemeClr val="tx1"/>
                </a:solidFill>
              </a:rPr>
              <a:t> </a:t>
            </a:r>
            <a:r>
              <a:rPr lang="en-US" sz="2400" dirty="0" err="1" smtClean="0">
                <a:solidFill>
                  <a:schemeClr val="tx1"/>
                </a:solidFill>
              </a:rPr>
              <a:t>produk</a:t>
            </a:r>
            <a:r>
              <a:rPr lang="en-US" sz="2400" dirty="0" smtClean="0">
                <a:solidFill>
                  <a:schemeClr val="tx1"/>
                </a:solidFill>
              </a:rPr>
              <a:t> yang </a:t>
            </a:r>
            <a:r>
              <a:rPr lang="en-US" sz="2400" dirty="0" err="1" smtClean="0">
                <a:solidFill>
                  <a:schemeClr val="tx1"/>
                </a:solidFill>
              </a:rPr>
              <a:t>dihasilkan</a:t>
            </a:r>
            <a:r>
              <a:rPr lang="en-US" sz="2400" dirty="0" smtClean="0">
                <a:solidFill>
                  <a:schemeClr val="tx1"/>
                </a:solidFill>
              </a:rPr>
              <a:t> </a:t>
            </a:r>
            <a:r>
              <a:rPr lang="en-US" sz="2400" dirty="0" err="1" smtClean="0">
                <a:solidFill>
                  <a:schemeClr val="tx1"/>
                </a:solidFill>
              </a:rPr>
              <a:t>dari</a:t>
            </a:r>
            <a:r>
              <a:rPr lang="en-US" sz="2400" dirty="0" smtClean="0">
                <a:solidFill>
                  <a:schemeClr val="tx1"/>
                </a:solidFill>
              </a:rPr>
              <a:t> </a:t>
            </a:r>
            <a:r>
              <a:rPr lang="en-US" sz="2400" dirty="0" err="1" smtClean="0">
                <a:solidFill>
                  <a:schemeClr val="tx1"/>
                </a:solidFill>
              </a:rPr>
              <a:t>proses</a:t>
            </a:r>
            <a:r>
              <a:rPr lang="en-US" sz="2400" dirty="0" smtClean="0">
                <a:solidFill>
                  <a:schemeClr val="tx1"/>
                </a:solidFill>
              </a:rPr>
              <a:t> </a:t>
            </a:r>
            <a:r>
              <a:rPr lang="en-US" sz="2400" dirty="0" err="1" smtClean="0">
                <a:solidFill>
                  <a:schemeClr val="tx1"/>
                </a:solidFill>
              </a:rPr>
              <a:t>tersebut</a:t>
            </a:r>
            <a:r>
              <a:rPr lang="en-US" sz="2400" dirty="0" smtClean="0">
                <a:solidFill>
                  <a:schemeClr val="tx1"/>
                </a:solidFill>
              </a:rPr>
              <a:t> </a:t>
            </a:r>
            <a:r>
              <a:rPr lang="en-US" sz="2400" dirty="0" err="1" smtClean="0">
                <a:solidFill>
                  <a:schemeClr val="tx1"/>
                </a:solidFill>
              </a:rPr>
              <a:t>memiliki</a:t>
            </a:r>
            <a:r>
              <a:rPr lang="en-US" sz="2400" dirty="0" smtClean="0">
                <a:solidFill>
                  <a:schemeClr val="tx1"/>
                </a:solidFill>
              </a:rPr>
              <a:t> </a:t>
            </a:r>
            <a:r>
              <a:rPr lang="en-US" sz="2400" dirty="0" err="1" smtClean="0">
                <a:solidFill>
                  <a:schemeClr val="tx1"/>
                </a:solidFill>
              </a:rPr>
              <a:t>lebih</a:t>
            </a:r>
            <a:r>
              <a:rPr lang="en-US" sz="2400" dirty="0" smtClean="0">
                <a:solidFill>
                  <a:schemeClr val="tx1"/>
                </a:solidFill>
              </a:rPr>
              <a:t> </a:t>
            </a:r>
            <a:r>
              <a:rPr lang="en-US" sz="2400" dirty="0" err="1" smtClean="0">
                <a:solidFill>
                  <a:schemeClr val="tx1"/>
                </a:solidFill>
              </a:rPr>
              <a:t>dari</a:t>
            </a:r>
            <a:r>
              <a:rPr lang="en-US" sz="2400" dirty="0" smtClean="0">
                <a:solidFill>
                  <a:schemeClr val="tx1"/>
                </a:solidFill>
              </a:rPr>
              <a:t> </a:t>
            </a:r>
            <a:r>
              <a:rPr lang="en-US" sz="2400" dirty="0" err="1" smtClean="0">
                <a:solidFill>
                  <a:schemeClr val="tx1"/>
                </a:solidFill>
              </a:rPr>
              <a:t>sekedar</a:t>
            </a:r>
            <a:r>
              <a:rPr lang="en-US" sz="2400" dirty="0" smtClean="0">
                <a:solidFill>
                  <a:schemeClr val="tx1"/>
                </a:solidFill>
              </a:rPr>
              <a:t> </a:t>
            </a:r>
            <a:r>
              <a:rPr lang="en-US" sz="2400" dirty="0" err="1" smtClean="0">
                <a:solidFill>
                  <a:schemeClr val="tx1"/>
                </a:solidFill>
              </a:rPr>
              <a:t>nilai</a:t>
            </a:r>
            <a:r>
              <a:rPr lang="en-US" sz="2400" dirty="0" smtClean="0">
                <a:solidFill>
                  <a:schemeClr val="tx1"/>
                </a:solidFill>
              </a:rPr>
              <a:t> nominal.</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609600"/>
            <a:ext cx="8153400" cy="5943600"/>
          </a:xfrm>
        </p:spPr>
        <p:txBody>
          <a:bodyPr/>
          <a:lstStyle/>
          <a:p>
            <a:endParaRPr lang="en-US" dirty="0"/>
          </a:p>
        </p:txBody>
      </p:sp>
      <p:sp>
        <p:nvSpPr>
          <p:cNvPr id="4" name="Vertical Scroll 3"/>
          <p:cNvSpPr/>
          <p:nvPr/>
        </p:nvSpPr>
        <p:spPr>
          <a:xfrm>
            <a:off x="609600" y="914400"/>
            <a:ext cx="7848600" cy="5029200"/>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smtClean="0">
                <a:solidFill>
                  <a:schemeClr val="tx1"/>
                </a:solidFill>
              </a:rPr>
              <a:t>Contoh</a:t>
            </a:r>
            <a:r>
              <a:rPr lang="en-US" sz="2400" dirty="0" smtClean="0">
                <a:solidFill>
                  <a:schemeClr val="tx1"/>
                </a:solidFill>
              </a:rPr>
              <a:t> </a:t>
            </a:r>
            <a:r>
              <a:rPr lang="en-US" sz="2400" dirty="0" err="1" smtClean="0">
                <a:solidFill>
                  <a:schemeClr val="tx1"/>
                </a:solidFill>
              </a:rPr>
              <a:t>dari</a:t>
            </a:r>
            <a:r>
              <a:rPr lang="en-US" sz="2400" dirty="0" smtClean="0">
                <a:solidFill>
                  <a:schemeClr val="tx1"/>
                </a:solidFill>
              </a:rPr>
              <a:t> </a:t>
            </a:r>
            <a:r>
              <a:rPr lang="en-US" sz="2400" dirty="0" err="1" smtClean="0">
                <a:solidFill>
                  <a:schemeClr val="tx1"/>
                </a:solidFill>
              </a:rPr>
              <a:t>produk</a:t>
            </a:r>
            <a:r>
              <a:rPr lang="en-US" sz="2400" dirty="0" smtClean="0">
                <a:solidFill>
                  <a:schemeClr val="tx1"/>
                </a:solidFill>
              </a:rPr>
              <a:t> </a:t>
            </a:r>
            <a:r>
              <a:rPr lang="en-US" sz="2400" dirty="0" err="1" smtClean="0">
                <a:solidFill>
                  <a:schemeClr val="tx1"/>
                </a:solidFill>
              </a:rPr>
              <a:t>gabungan</a:t>
            </a:r>
            <a:r>
              <a:rPr lang="en-US" sz="2400" dirty="0" smtClean="0">
                <a:solidFill>
                  <a:schemeClr val="tx1"/>
                </a:solidFill>
              </a:rPr>
              <a:t>:</a:t>
            </a:r>
          </a:p>
          <a:p>
            <a:pPr algn="just">
              <a:buFont typeface="Wingdings" pitchFamily="2" charset="2"/>
              <a:buChar char="ü"/>
            </a:pPr>
            <a:r>
              <a:rPr lang="en-US" sz="2400" dirty="0" err="1" smtClean="0">
                <a:solidFill>
                  <a:schemeClr val="tx1"/>
                </a:solidFill>
              </a:rPr>
              <a:t>Industri</a:t>
            </a:r>
            <a:r>
              <a:rPr lang="en-US" sz="2400" dirty="0" smtClean="0">
                <a:solidFill>
                  <a:schemeClr val="tx1"/>
                </a:solidFill>
              </a:rPr>
              <a:t> </a:t>
            </a:r>
            <a:r>
              <a:rPr lang="en-US" sz="2400" dirty="0" err="1" smtClean="0">
                <a:solidFill>
                  <a:schemeClr val="tx1"/>
                </a:solidFill>
              </a:rPr>
              <a:t>pengemasan</a:t>
            </a:r>
            <a:r>
              <a:rPr lang="en-US" sz="2400" dirty="0" smtClean="0">
                <a:solidFill>
                  <a:schemeClr val="tx1"/>
                </a:solidFill>
              </a:rPr>
              <a:t> </a:t>
            </a:r>
            <a:r>
              <a:rPr lang="en-US" sz="2400" dirty="0" err="1" smtClean="0">
                <a:solidFill>
                  <a:schemeClr val="tx1"/>
                </a:solidFill>
              </a:rPr>
              <a:t>daging</a:t>
            </a:r>
            <a:r>
              <a:rPr lang="en-US" sz="2400" dirty="0" smtClean="0">
                <a:solidFill>
                  <a:schemeClr val="tx1"/>
                </a:solidFill>
              </a:rPr>
              <a:t> </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berbagai</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jenis</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potongan</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daging</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dan</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beberapa</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produk</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sampingan</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dihasilkan</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dari</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satu</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hewan</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potong</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dengan</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satu</a:t>
            </a:r>
            <a:r>
              <a:rPr lang="en-US" sz="2400" dirty="0" smtClean="0">
                <a:solidFill>
                  <a:schemeClr val="tx1"/>
                </a:solidFill>
                <a:sym typeface="Wingdings" pitchFamily="2" charset="2"/>
              </a:rPr>
              <a:t> total </a:t>
            </a:r>
            <a:r>
              <a:rPr lang="en-US" sz="2400" dirty="0" err="1" smtClean="0">
                <a:solidFill>
                  <a:schemeClr val="tx1"/>
                </a:solidFill>
                <a:sym typeface="Wingdings" pitchFamily="2" charset="2"/>
              </a:rPr>
              <a:t>biaya</a:t>
            </a:r>
            <a:endParaRPr lang="en-US" sz="2400" dirty="0" smtClean="0">
              <a:solidFill>
                <a:schemeClr val="tx1"/>
              </a:solidFill>
              <a:sym typeface="Wingdings" pitchFamily="2" charset="2"/>
            </a:endParaRPr>
          </a:p>
          <a:p>
            <a:pPr algn="just">
              <a:buFont typeface="Wingdings" pitchFamily="2" charset="2"/>
              <a:buChar char="ü"/>
            </a:pPr>
            <a:r>
              <a:rPr lang="en-US" sz="2400" dirty="0" err="1" smtClean="0">
                <a:solidFill>
                  <a:schemeClr val="tx1"/>
                </a:solidFill>
                <a:sym typeface="Wingdings" pitchFamily="2" charset="2"/>
              </a:rPr>
              <a:t>Derivasi</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bensin</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menghasilkan</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produksi</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nafta</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kerosin</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dan</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minyak</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bakar</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terdistilasi</a:t>
            </a:r>
            <a:r>
              <a:rPr lang="en-US" sz="2400" dirty="0" smtClean="0">
                <a:solidFill>
                  <a:schemeClr val="tx1"/>
                </a:solidFill>
                <a:sym typeface="Wingdings" pitchFamily="2" charset="2"/>
              </a:rPr>
              <a:t>.</a:t>
            </a:r>
          </a:p>
          <a:p>
            <a:pPr algn="just">
              <a:buFont typeface="Wingdings" pitchFamily="2" charset="2"/>
              <a:buChar char="ü"/>
            </a:pPr>
            <a:r>
              <a:rPr lang="en-US" sz="2400" dirty="0" err="1" smtClean="0">
                <a:solidFill>
                  <a:schemeClr val="tx1"/>
                </a:solidFill>
                <a:sym typeface="Wingdings" pitchFamily="2" charset="2"/>
              </a:rPr>
              <a:t>Industri</a:t>
            </a:r>
            <a:r>
              <a:rPr lang="en-US" sz="2400" dirty="0" smtClean="0">
                <a:solidFill>
                  <a:schemeClr val="tx1"/>
                </a:solidFill>
                <a:sym typeface="Wingdings" pitchFamily="2" charset="2"/>
              </a:rPr>
              <a:t> yang </a:t>
            </a:r>
            <a:r>
              <a:rPr lang="en-US" sz="2400" dirty="0" err="1" smtClean="0">
                <a:solidFill>
                  <a:schemeClr val="tx1"/>
                </a:solidFill>
                <a:sym typeface="Wingdings" pitchFamily="2" charset="2"/>
              </a:rPr>
              <a:t>harus</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memilah</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bahan</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baku</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sebelum</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diproses</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seperti</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perusahaan</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pengalengan</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buah</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dan</a:t>
            </a:r>
            <a:r>
              <a:rPr lang="en-US" sz="2400" dirty="0" smtClean="0">
                <a:solidFill>
                  <a:schemeClr val="tx1"/>
                </a:solidFill>
                <a:sym typeface="Wingdings" pitchFamily="2" charset="2"/>
              </a:rPr>
              <a:t> </a:t>
            </a:r>
            <a:r>
              <a:rPr lang="en-US" sz="2400" dirty="0" err="1" smtClean="0">
                <a:solidFill>
                  <a:schemeClr val="tx1"/>
                </a:solidFill>
                <a:sym typeface="Wingdings" pitchFamily="2" charset="2"/>
              </a:rPr>
              <a:t>sayuran</a:t>
            </a:r>
            <a:r>
              <a:rPr lang="en-US" dirty="0" smtClean="0">
                <a:sym typeface="Wingdings" pitchFamily="2" charset="2"/>
              </a:rPr>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BIAYA GABUNGAN (JOINT COST)</a:t>
            </a:r>
            <a:endParaRPr lang="en-US" dirty="0"/>
          </a:p>
        </p:txBody>
      </p:sp>
      <p:sp>
        <p:nvSpPr>
          <p:cNvPr id="3" name="Content Placeholder 2"/>
          <p:cNvSpPr>
            <a:spLocks noGrp="1"/>
          </p:cNvSpPr>
          <p:nvPr>
            <p:ph sz="quarter" idx="1"/>
          </p:nvPr>
        </p:nvSpPr>
        <p:spPr>
          <a:xfrm>
            <a:off x="612648" y="1447800"/>
            <a:ext cx="8302752" cy="5181600"/>
          </a:xfrm>
        </p:spPr>
        <p:txBody>
          <a:bodyPr/>
          <a:lstStyle/>
          <a:p>
            <a:endParaRPr lang="en-US" dirty="0"/>
          </a:p>
        </p:txBody>
      </p:sp>
      <p:sp>
        <p:nvSpPr>
          <p:cNvPr id="4" name="Oval Callout 3"/>
          <p:cNvSpPr/>
          <p:nvPr/>
        </p:nvSpPr>
        <p:spPr>
          <a:xfrm>
            <a:off x="609600" y="1524000"/>
            <a:ext cx="8229600" cy="45720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dirty="0" smtClean="0">
                <a:solidFill>
                  <a:schemeClr val="tx1"/>
                </a:solidFill>
              </a:rPr>
              <a:t>- </a:t>
            </a:r>
            <a:r>
              <a:rPr lang="en-US" sz="2200" dirty="0" err="1" smtClean="0">
                <a:solidFill>
                  <a:schemeClr val="tx1"/>
                </a:solidFill>
              </a:rPr>
              <a:t>Biaya</a:t>
            </a:r>
            <a:r>
              <a:rPr lang="en-US" sz="2200" dirty="0" smtClean="0">
                <a:solidFill>
                  <a:schemeClr val="tx1"/>
                </a:solidFill>
              </a:rPr>
              <a:t> </a:t>
            </a:r>
            <a:r>
              <a:rPr lang="en-US" sz="2200" dirty="0" err="1" smtClean="0">
                <a:solidFill>
                  <a:schemeClr val="tx1"/>
                </a:solidFill>
              </a:rPr>
              <a:t>gabungan</a:t>
            </a:r>
            <a:r>
              <a:rPr lang="en-US" sz="2200" dirty="0" smtClean="0">
                <a:solidFill>
                  <a:schemeClr val="tx1"/>
                </a:solidFill>
              </a:rPr>
              <a:t> </a:t>
            </a:r>
            <a:r>
              <a:rPr lang="en-US" sz="2200" dirty="0" err="1" smtClean="0">
                <a:solidFill>
                  <a:schemeClr val="tx1"/>
                </a:solidFill>
              </a:rPr>
              <a:t>adalah</a:t>
            </a:r>
            <a:r>
              <a:rPr lang="en-US" sz="2200" dirty="0" smtClean="0">
                <a:solidFill>
                  <a:schemeClr val="tx1"/>
                </a:solidFill>
              </a:rPr>
              <a:t> </a:t>
            </a:r>
            <a:r>
              <a:rPr lang="en-US" sz="2200" dirty="0" err="1" smtClean="0">
                <a:solidFill>
                  <a:schemeClr val="tx1"/>
                </a:solidFill>
              </a:rPr>
              <a:t>biaya</a:t>
            </a:r>
            <a:r>
              <a:rPr lang="en-US" sz="2200" dirty="0" smtClean="0">
                <a:solidFill>
                  <a:schemeClr val="tx1"/>
                </a:solidFill>
              </a:rPr>
              <a:t> yang </a:t>
            </a:r>
            <a:r>
              <a:rPr lang="en-US" sz="2200" dirty="0" err="1" smtClean="0">
                <a:solidFill>
                  <a:schemeClr val="tx1"/>
                </a:solidFill>
              </a:rPr>
              <a:t>muncul</a:t>
            </a:r>
            <a:r>
              <a:rPr lang="en-US" sz="2200" dirty="0" smtClean="0">
                <a:solidFill>
                  <a:schemeClr val="tx1"/>
                </a:solidFill>
              </a:rPr>
              <a:t> </a:t>
            </a:r>
            <a:r>
              <a:rPr lang="en-US" sz="2200" dirty="0" err="1" smtClean="0">
                <a:solidFill>
                  <a:schemeClr val="tx1"/>
                </a:solidFill>
              </a:rPr>
              <a:t>dari</a:t>
            </a:r>
            <a:r>
              <a:rPr lang="en-US" sz="2200" dirty="0" smtClean="0">
                <a:solidFill>
                  <a:schemeClr val="tx1"/>
                </a:solidFill>
              </a:rPr>
              <a:t> </a:t>
            </a:r>
            <a:r>
              <a:rPr lang="en-US" sz="2200" dirty="0" err="1" smtClean="0">
                <a:solidFill>
                  <a:schemeClr val="tx1"/>
                </a:solidFill>
              </a:rPr>
              <a:t>produksi</a:t>
            </a:r>
            <a:r>
              <a:rPr lang="en-US" sz="2200" dirty="0" smtClean="0">
                <a:solidFill>
                  <a:schemeClr val="tx1"/>
                </a:solidFill>
              </a:rPr>
              <a:t> yang </a:t>
            </a:r>
            <a:r>
              <a:rPr lang="en-US" sz="2200" dirty="0" err="1" smtClean="0">
                <a:solidFill>
                  <a:schemeClr val="tx1"/>
                </a:solidFill>
              </a:rPr>
              <a:t>simultan</a:t>
            </a:r>
            <a:r>
              <a:rPr lang="en-US" sz="2200" dirty="0" smtClean="0">
                <a:solidFill>
                  <a:schemeClr val="tx1"/>
                </a:solidFill>
              </a:rPr>
              <a:t> </a:t>
            </a:r>
            <a:r>
              <a:rPr lang="en-US" sz="2200" dirty="0" err="1" smtClean="0">
                <a:solidFill>
                  <a:schemeClr val="tx1"/>
                </a:solidFill>
              </a:rPr>
              <a:t>atas</a:t>
            </a:r>
            <a:r>
              <a:rPr lang="en-US" sz="2200" dirty="0" smtClean="0">
                <a:solidFill>
                  <a:schemeClr val="tx1"/>
                </a:solidFill>
              </a:rPr>
              <a:t> </a:t>
            </a:r>
            <a:r>
              <a:rPr lang="en-US" sz="2200" dirty="0" err="1" smtClean="0">
                <a:solidFill>
                  <a:schemeClr val="tx1"/>
                </a:solidFill>
              </a:rPr>
              <a:t>berbagai</a:t>
            </a:r>
            <a:r>
              <a:rPr lang="en-US" sz="2200" dirty="0" smtClean="0">
                <a:solidFill>
                  <a:schemeClr val="tx1"/>
                </a:solidFill>
              </a:rPr>
              <a:t> </a:t>
            </a:r>
            <a:r>
              <a:rPr lang="en-US" sz="2200" dirty="0" err="1" smtClean="0">
                <a:solidFill>
                  <a:schemeClr val="tx1"/>
                </a:solidFill>
              </a:rPr>
              <a:t>produk</a:t>
            </a:r>
            <a:r>
              <a:rPr lang="en-US" sz="2200" dirty="0" smtClean="0">
                <a:solidFill>
                  <a:schemeClr val="tx1"/>
                </a:solidFill>
              </a:rPr>
              <a:t> </a:t>
            </a:r>
            <a:r>
              <a:rPr lang="en-US" sz="2200" dirty="0" err="1" smtClean="0">
                <a:solidFill>
                  <a:schemeClr val="tx1"/>
                </a:solidFill>
              </a:rPr>
              <a:t>dalam</a:t>
            </a:r>
            <a:r>
              <a:rPr lang="en-US" sz="2200" dirty="0" smtClean="0">
                <a:solidFill>
                  <a:schemeClr val="tx1"/>
                </a:solidFill>
              </a:rPr>
              <a:t> </a:t>
            </a:r>
            <a:r>
              <a:rPr lang="en-US" sz="2200" dirty="0" err="1" smtClean="0">
                <a:solidFill>
                  <a:schemeClr val="tx1"/>
                </a:solidFill>
              </a:rPr>
              <a:t>proses</a:t>
            </a:r>
            <a:r>
              <a:rPr lang="en-US" sz="2200" dirty="0" smtClean="0">
                <a:solidFill>
                  <a:schemeClr val="tx1"/>
                </a:solidFill>
              </a:rPr>
              <a:t> yang </a:t>
            </a:r>
            <a:r>
              <a:rPr lang="en-US" sz="2200" dirty="0" err="1" smtClean="0">
                <a:solidFill>
                  <a:schemeClr val="tx1"/>
                </a:solidFill>
              </a:rPr>
              <a:t>sama</a:t>
            </a:r>
            <a:r>
              <a:rPr lang="en-US" sz="2200" dirty="0" smtClean="0">
                <a:solidFill>
                  <a:schemeClr val="tx1"/>
                </a:solidFill>
              </a:rPr>
              <a:t>.</a:t>
            </a:r>
          </a:p>
          <a:p>
            <a:pPr algn="just">
              <a:buFontTx/>
              <a:buChar char="-"/>
            </a:pPr>
            <a:r>
              <a:rPr lang="en-US" sz="2200" dirty="0" err="1" smtClean="0">
                <a:solidFill>
                  <a:schemeClr val="tx1"/>
                </a:solidFill>
              </a:rPr>
              <a:t>Biaya</a:t>
            </a:r>
            <a:r>
              <a:rPr lang="en-US" sz="2200" dirty="0" smtClean="0">
                <a:solidFill>
                  <a:schemeClr val="tx1"/>
                </a:solidFill>
              </a:rPr>
              <a:t> </a:t>
            </a:r>
            <a:r>
              <a:rPr lang="en-US" sz="2200" dirty="0" err="1" smtClean="0">
                <a:solidFill>
                  <a:schemeClr val="tx1"/>
                </a:solidFill>
              </a:rPr>
              <a:t>gabungan</a:t>
            </a:r>
            <a:r>
              <a:rPr lang="en-US" sz="2200" dirty="0" smtClean="0">
                <a:solidFill>
                  <a:schemeClr val="tx1"/>
                </a:solidFill>
              </a:rPr>
              <a:t> </a:t>
            </a:r>
            <a:r>
              <a:rPr lang="en-US" sz="2200" dirty="0" err="1" smtClean="0">
                <a:solidFill>
                  <a:schemeClr val="tx1"/>
                </a:solidFill>
              </a:rPr>
              <a:t>terjadi</a:t>
            </a:r>
            <a:r>
              <a:rPr lang="en-US" sz="2200" dirty="0" smtClean="0">
                <a:solidFill>
                  <a:schemeClr val="tx1"/>
                </a:solidFill>
              </a:rPr>
              <a:t> </a:t>
            </a:r>
            <a:r>
              <a:rPr lang="en-US" sz="2200" dirty="0" err="1" smtClean="0">
                <a:solidFill>
                  <a:schemeClr val="tx1"/>
                </a:solidFill>
              </a:rPr>
              <a:t>sebelum</a:t>
            </a:r>
            <a:r>
              <a:rPr lang="en-US" sz="2200" dirty="0" smtClean="0">
                <a:solidFill>
                  <a:schemeClr val="tx1"/>
                </a:solidFill>
              </a:rPr>
              <a:t> </a:t>
            </a:r>
            <a:r>
              <a:rPr lang="en-US" sz="2200" dirty="0" err="1" smtClean="0">
                <a:solidFill>
                  <a:schemeClr val="tx1"/>
                </a:solidFill>
              </a:rPr>
              <a:t>titik</a:t>
            </a:r>
            <a:r>
              <a:rPr lang="en-US" sz="2200" dirty="0" smtClean="0">
                <a:solidFill>
                  <a:schemeClr val="tx1"/>
                </a:solidFill>
              </a:rPr>
              <a:t> </a:t>
            </a:r>
            <a:r>
              <a:rPr lang="en-US" sz="2200" dirty="0" err="1" smtClean="0">
                <a:solidFill>
                  <a:schemeClr val="tx1"/>
                </a:solidFill>
              </a:rPr>
              <a:t>pisah</a:t>
            </a:r>
            <a:r>
              <a:rPr lang="en-US" sz="2200" dirty="0" smtClean="0">
                <a:solidFill>
                  <a:schemeClr val="tx1"/>
                </a:solidFill>
              </a:rPr>
              <a:t> </a:t>
            </a:r>
            <a:r>
              <a:rPr lang="en-US" sz="2200" dirty="0" err="1" smtClean="0">
                <a:solidFill>
                  <a:schemeClr val="tx1"/>
                </a:solidFill>
              </a:rPr>
              <a:t>batas</a:t>
            </a:r>
            <a:r>
              <a:rPr lang="en-US" sz="2200" dirty="0" smtClean="0">
                <a:solidFill>
                  <a:schemeClr val="tx1"/>
                </a:solidFill>
              </a:rPr>
              <a:t>.</a:t>
            </a:r>
          </a:p>
          <a:p>
            <a:pPr algn="just">
              <a:buFontTx/>
              <a:buChar char="-"/>
            </a:pPr>
            <a:r>
              <a:rPr lang="en-US" sz="2200" dirty="0">
                <a:solidFill>
                  <a:schemeClr val="tx1"/>
                </a:solidFill>
              </a:rPr>
              <a:t> </a:t>
            </a:r>
            <a:r>
              <a:rPr lang="en-US" sz="2200" dirty="0" err="1" smtClean="0">
                <a:solidFill>
                  <a:schemeClr val="tx1"/>
                </a:solidFill>
              </a:rPr>
              <a:t>Biaya</a:t>
            </a:r>
            <a:r>
              <a:rPr lang="en-US" sz="2200" dirty="0" smtClean="0">
                <a:solidFill>
                  <a:schemeClr val="tx1"/>
                </a:solidFill>
              </a:rPr>
              <a:t> </a:t>
            </a:r>
            <a:r>
              <a:rPr lang="en-US" sz="2200" dirty="0" err="1" smtClean="0">
                <a:solidFill>
                  <a:schemeClr val="tx1"/>
                </a:solidFill>
              </a:rPr>
              <a:t>gabungan</a:t>
            </a:r>
            <a:r>
              <a:rPr lang="en-US" sz="2200" dirty="0" smtClean="0">
                <a:solidFill>
                  <a:schemeClr val="tx1"/>
                </a:solidFill>
              </a:rPr>
              <a:t> </a:t>
            </a:r>
            <a:r>
              <a:rPr lang="en-US" sz="2200" dirty="0" err="1" smtClean="0">
                <a:solidFill>
                  <a:schemeClr val="tx1"/>
                </a:solidFill>
              </a:rPr>
              <a:t>terjadi</a:t>
            </a:r>
            <a:r>
              <a:rPr lang="en-US" sz="2200" dirty="0" smtClean="0">
                <a:solidFill>
                  <a:schemeClr val="tx1"/>
                </a:solidFill>
              </a:rPr>
              <a:t> </a:t>
            </a:r>
            <a:r>
              <a:rPr lang="en-US" sz="2200" dirty="0" err="1" smtClean="0">
                <a:solidFill>
                  <a:schemeClr val="tx1"/>
                </a:solidFill>
              </a:rPr>
              <a:t>dalam</a:t>
            </a:r>
            <a:r>
              <a:rPr lang="en-US" sz="2200" dirty="0" smtClean="0">
                <a:solidFill>
                  <a:schemeClr val="tx1"/>
                </a:solidFill>
              </a:rPr>
              <a:t> </a:t>
            </a:r>
            <a:r>
              <a:rPr lang="en-US" sz="2200" dirty="0" err="1" smtClean="0">
                <a:solidFill>
                  <a:schemeClr val="tx1"/>
                </a:solidFill>
              </a:rPr>
              <a:t>bentuk</a:t>
            </a:r>
            <a:r>
              <a:rPr lang="en-US" sz="2200" dirty="0" smtClean="0">
                <a:solidFill>
                  <a:schemeClr val="tx1"/>
                </a:solidFill>
              </a:rPr>
              <a:t> </a:t>
            </a:r>
            <a:r>
              <a:rPr lang="en-US" sz="2200" dirty="0" err="1" smtClean="0">
                <a:solidFill>
                  <a:schemeClr val="tx1"/>
                </a:solidFill>
              </a:rPr>
              <a:t>satu</a:t>
            </a:r>
            <a:r>
              <a:rPr lang="en-US" sz="2200" dirty="0" smtClean="0">
                <a:solidFill>
                  <a:schemeClr val="tx1"/>
                </a:solidFill>
              </a:rPr>
              <a:t> </a:t>
            </a:r>
            <a:r>
              <a:rPr lang="en-US" sz="2200" dirty="0" err="1" smtClean="0">
                <a:solidFill>
                  <a:schemeClr val="tx1"/>
                </a:solidFill>
              </a:rPr>
              <a:t>jumlah</a:t>
            </a:r>
            <a:r>
              <a:rPr lang="en-US" sz="2200" dirty="0" smtClean="0">
                <a:solidFill>
                  <a:schemeClr val="tx1"/>
                </a:solidFill>
              </a:rPr>
              <a:t> total </a:t>
            </a:r>
            <a:r>
              <a:rPr lang="en-US" sz="2200" dirty="0" err="1" smtClean="0">
                <a:solidFill>
                  <a:schemeClr val="tx1"/>
                </a:solidFill>
              </a:rPr>
              <a:t>biaya</a:t>
            </a:r>
            <a:r>
              <a:rPr lang="en-US" sz="2200" dirty="0" smtClean="0">
                <a:solidFill>
                  <a:schemeClr val="tx1"/>
                </a:solidFill>
              </a:rPr>
              <a:t> yang </a:t>
            </a:r>
            <a:r>
              <a:rPr lang="en-US" sz="2200" dirty="0" err="1" smtClean="0">
                <a:solidFill>
                  <a:schemeClr val="tx1"/>
                </a:solidFill>
              </a:rPr>
              <a:t>tidak</a:t>
            </a:r>
            <a:r>
              <a:rPr lang="en-US" sz="2200" dirty="0" smtClean="0">
                <a:solidFill>
                  <a:schemeClr val="tx1"/>
                </a:solidFill>
              </a:rPr>
              <a:t> </a:t>
            </a:r>
            <a:r>
              <a:rPr lang="en-US" sz="2200" dirty="0" err="1" smtClean="0">
                <a:solidFill>
                  <a:schemeClr val="tx1"/>
                </a:solidFill>
              </a:rPr>
              <a:t>dapat</a:t>
            </a:r>
            <a:r>
              <a:rPr lang="en-US" sz="2200" dirty="0" smtClean="0">
                <a:solidFill>
                  <a:schemeClr val="tx1"/>
                </a:solidFill>
              </a:rPr>
              <a:t> </a:t>
            </a:r>
            <a:r>
              <a:rPr lang="en-US" sz="2200" dirty="0" err="1" smtClean="0">
                <a:solidFill>
                  <a:schemeClr val="tx1"/>
                </a:solidFill>
              </a:rPr>
              <a:t>dibagi</a:t>
            </a:r>
            <a:r>
              <a:rPr lang="en-US" sz="2200" dirty="0" smtClean="0">
                <a:solidFill>
                  <a:schemeClr val="tx1"/>
                </a:solidFill>
              </a:rPr>
              <a:t> </a:t>
            </a:r>
            <a:r>
              <a:rPr lang="en-US" sz="2200" dirty="0" err="1" smtClean="0">
                <a:solidFill>
                  <a:schemeClr val="tx1"/>
                </a:solidFill>
              </a:rPr>
              <a:t>untuk</a:t>
            </a:r>
            <a:r>
              <a:rPr lang="en-US" sz="2200" dirty="0" smtClean="0">
                <a:solidFill>
                  <a:schemeClr val="tx1"/>
                </a:solidFill>
              </a:rPr>
              <a:t> </a:t>
            </a:r>
            <a:r>
              <a:rPr lang="en-US" sz="2200" dirty="0" err="1" smtClean="0">
                <a:solidFill>
                  <a:schemeClr val="tx1"/>
                </a:solidFill>
              </a:rPr>
              <a:t>semua</a:t>
            </a:r>
            <a:r>
              <a:rPr lang="en-US" sz="2200" dirty="0" smtClean="0">
                <a:solidFill>
                  <a:schemeClr val="tx1"/>
                </a:solidFill>
              </a:rPr>
              <a:t> </a:t>
            </a:r>
            <a:r>
              <a:rPr lang="en-US" sz="2200" dirty="0" err="1" smtClean="0">
                <a:solidFill>
                  <a:schemeClr val="tx1"/>
                </a:solidFill>
              </a:rPr>
              <a:t>produk</a:t>
            </a:r>
            <a:r>
              <a:rPr lang="en-US" sz="2200" dirty="0" smtClean="0">
                <a:solidFill>
                  <a:schemeClr val="tx1"/>
                </a:solidFill>
              </a:rPr>
              <a:t> yang </a:t>
            </a:r>
            <a:r>
              <a:rPr lang="en-US" sz="2200" dirty="0" err="1" smtClean="0">
                <a:solidFill>
                  <a:schemeClr val="tx1"/>
                </a:solidFill>
              </a:rPr>
              <a:t>dihasilkan</a:t>
            </a:r>
            <a:r>
              <a:rPr lang="en-US" sz="2200" dirty="0" smtClean="0">
                <a:solidFill>
                  <a:schemeClr val="tx1"/>
                </a:solidFill>
              </a:rPr>
              <a:t>.</a:t>
            </a:r>
          </a:p>
          <a:p>
            <a:pPr algn="just">
              <a:buFontTx/>
              <a:buChar char="-"/>
            </a:pPr>
            <a:r>
              <a:rPr lang="en-US" sz="2200" dirty="0" err="1" smtClean="0">
                <a:solidFill>
                  <a:schemeClr val="tx1"/>
                </a:solidFill>
              </a:rPr>
              <a:t>Biaya</a:t>
            </a:r>
            <a:r>
              <a:rPr lang="en-US" sz="2200" dirty="0" smtClean="0">
                <a:solidFill>
                  <a:schemeClr val="tx1"/>
                </a:solidFill>
              </a:rPr>
              <a:t> </a:t>
            </a:r>
            <a:r>
              <a:rPr lang="en-US" sz="2200" dirty="0" err="1" smtClean="0">
                <a:solidFill>
                  <a:schemeClr val="tx1"/>
                </a:solidFill>
              </a:rPr>
              <a:t>gabungan</a:t>
            </a:r>
            <a:r>
              <a:rPr lang="en-US" sz="2200" dirty="0" smtClean="0">
                <a:solidFill>
                  <a:schemeClr val="tx1"/>
                </a:solidFill>
              </a:rPr>
              <a:t> </a:t>
            </a:r>
            <a:r>
              <a:rPr lang="en-US" sz="2200" dirty="0" err="1" smtClean="0">
                <a:solidFill>
                  <a:schemeClr val="tx1"/>
                </a:solidFill>
              </a:rPr>
              <a:t>memerlukan</a:t>
            </a:r>
            <a:r>
              <a:rPr lang="en-US" sz="2200" dirty="0" smtClean="0">
                <a:solidFill>
                  <a:schemeClr val="tx1"/>
                </a:solidFill>
              </a:rPr>
              <a:t> </a:t>
            </a:r>
            <a:r>
              <a:rPr lang="en-US" sz="2200" dirty="0" err="1" smtClean="0">
                <a:solidFill>
                  <a:schemeClr val="tx1"/>
                </a:solidFill>
              </a:rPr>
              <a:t>alokasi</a:t>
            </a:r>
            <a:r>
              <a:rPr lang="en-US" sz="2200" dirty="0" smtClean="0">
                <a:solidFill>
                  <a:schemeClr val="tx1"/>
                </a:solidFill>
              </a:rPr>
              <a:t> </a:t>
            </a:r>
            <a:r>
              <a:rPr lang="en-US" sz="2200" dirty="0" err="1" smtClean="0">
                <a:solidFill>
                  <a:schemeClr val="tx1"/>
                </a:solidFill>
              </a:rPr>
              <a:t>ke</a:t>
            </a:r>
            <a:r>
              <a:rPr lang="en-US" sz="2200" dirty="0" smtClean="0">
                <a:solidFill>
                  <a:schemeClr val="tx1"/>
                </a:solidFill>
              </a:rPr>
              <a:t> </a:t>
            </a:r>
            <a:r>
              <a:rPr lang="en-US" sz="2200" dirty="0" err="1" smtClean="0">
                <a:solidFill>
                  <a:schemeClr val="tx1"/>
                </a:solidFill>
              </a:rPr>
              <a:t>produk-produk</a:t>
            </a:r>
            <a:r>
              <a:rPr lang="en-US" sz="2200" dirty="0" smtClean="0">
                <a:solidFill>
                  <a:schemeClr val="tx1"/>
                </a:solidFill>
              </a:rPr>
              <a:t> individual.</a:t>
            </a:r>
          </a:p>
          <a:p>
            <a:pPr algn="ctr"/>
            <a:endParaRPr lang="en-US"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Metode</a:t>
            </a:r>
            <a:r>
              <a:rPr lang="en-US" dirty="0" smtClean="0"/>
              <a:t> </a:t>
            </a:r>
            <a:r>
              <a:rPr lang="en-US" dirty="0" err="1" smtClean="0"/>
              <a:t>perhitungan</a:t>
            </a:r>
            <a:r>
              <a:rPr lang="en-US" dirty="0" smtClean="0"/>
              <a:t> </a:t>
            </a:r>
            <a:r>
              <a:rPr lang="en-US" dirty="0" err="1" smtClean="0"/>
              <a:t>biaya</a:t>
            </a:r>
            <a:r>
              <a:rPr lang="en-US" dirty="0" smtClean="0"/>
              <a:t> </a:t>
            </a:r>
            <a:r>
              <a:rPr lang="en-US" dirty="0" err="1" smtClean="0"/>
              <a:t>produk</a:t>
            </a:r>
            <a:r>
              <a:rPr lang="en-US" dirty="0" smtClean="0"/>
              <a:t> </a:t>
            </a:r>
            <a:r>
              <a:rPr lang="en-US" dirty="0" err="1" smtClean="0"/>
              <a:t>sampingan</a:t>
            </a:r>
            <a:endParaRPr lang="en-US" dirty="0"/>
          </a:p>
        </p:txBody>
      </p:sp>
      <p:sp>
        <p:nvSpPr>
          <p:cNvPr id="3" name="Content Placeholder 2"/>
          <p:cNvSpPr>
            <a:spLocks noGrp="1"/>
          </p:cNvSpPr>
          <p:nvPr>
            <p:ph sz="quarter" idx="1"/>
          </p:nvPr>
        </p:nvSpPr>
        <p:spPr>
          <a:xfrm>
            <a:off x="612648" y="1295400"/>
            <a:ext cx="8153400" cy="5410200"/>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endParaRPr lang="en-US" dirty="0" smtClean="0"/>
          </a:p>
          <a:p>
            <a:pPr algn="just"/>
            <a:r>
              <a:rPr lang="en-US" dirty="0" err="1" smtClean="0"/>
              <a:t>Ada</a:t>
            </a:r>
            <a:r>
              <a:rPr lang="en-US" dirty="0" smtClean="0"/>
              <a:t> 2 </a:t>
            </a:r>
            <a:r>
              <a:rPr lang="en-US" dirty="0" err="1" smtClean="0"/>
              <a:t>kategori</a:t>
            </a:r>
            <a:r>
              <a:rPr lang="en-US" dirty="0" smtClean="0"/>
              <a:t> </a:t>
            </a:r>
            <a:r>
              <a:rPr lang="en-US" dirty="0" err="1" smtClean="0"/>
              <a:t>untuk</a:t>
            </a:r>
            <a:r>
              <a:rPr lang="en-US" dirty="0" smtClean="0"/>
              <a:t> </a:t>
            </a:r>
            <a:r>
              <a:rPr lang="en-US" dirty="0" err="1" smtClean="0"/>
              <a:t>menghitung</a:t>
            </a:r>
            <a:r>
              <a:rPr lang="en-US" dirty="0" smtClean="0"/>
              <a:t> </a:t>
            </a:r>
            <a:r>
              <a:rPr lang="en-US" dirty="0" err="1" smtClean="0"/>
              <a:t>biaya</a:t>
            </a:r>
            <a:r>
              <a:rPr lang="en-US" dirty="0" smtClean="0"/>
              <a:t> </a:t>
            </a:r>
            <a:r>
              <a:rPr lang="en-US" dirty="0" err="1" smtClean="0"/>
              <a:t>produk</a:t>
            </a:r>
            <a:r>
              <a:rPr lang="en-US" dirty="0" smtClean="0"/>
              <a:t> </a:t>
            </a:r>
            <a:r>
              <a:rPr lang="en-US" dirty="0" err="1" smtClean="0"/>
              <a:t>sampingan</a:t>
            </a:r>
            <a:r>
              <a:rPr lang="en-US" dirty="0" smtClean="0"/>
              <a:t>:</a:t>
            </a:r>
          </a:p>
          <a:p>
            <a:pPr marL="514350" indent="-514350" algn="just">
              <a:buFont typeface="+mj-lt"/>
              <a:buAutoNum type="arabicPeriod"/>
            </a:pPr>
            <a:r>
              <a:rPr lang="en-US" dirty="0" err="1" smtClean="0"/>
              <a:t>Biaya</a:t>
            </a:r>
            <a:r>
              <a:rPr lang="en-US" dirty="0" smtClean="0"/>
              <a:t> </a:t>
            </a:r>
            <a:r>
              <a:rPr lang="en-US" dirty="0" err="1" smtClean="0"/>
              <a:t>produksi</a:t>
            </a:r>
            <a:r>
              <a:rPr lang="en-US" dirty="0" smtClean="0"/>
              <a:t> </a:t>
            </a:r>
            <a:r>
              <a:rPr lang="en-US" dirty="0" err="1" smtClean="0"/>
              <a:t>gabungan</a:t>
            </a:r>
            <a:r>
              <a:rPr lang="en-US" dirty="0" smtClean="0"/>
              <a:t> </a:t>
            </a:r>
            <a:r>
              <a:rPr lang="en-US" dirty="0" err="1" smtClean="0"/>
              <a:t>tidak</a:t>
            </a:r>
            <a:r>
              <a:rPr lang="en-US" dirty="0" smtClean="0"/>
              <a:t> </a:t>
            </a:r>
            <a:r>
              <a:rPr lang="en-US" dirty="0" err="1" smtClean="0"/>
              <a:t>dialokasikan</a:t>
            </a:r>
            <a:r>
              <a:rPr lang="en-US" dirty="0" smtClean="0"/>
              <a:t> </a:t>
            </a:r>
            <a:r>
              <a:rPr lang="en-US" dirty="0" err="1" smtClean="0"/>
              <a:t>ke</a:t>
            </a:r>
            <a:r>
              <a:rPr lang="en-US" dirty="0" smtClean="0"/>
              <a:t> </a:t>
            </a:r>
            <a:r>
              <a:rPr lang="en-US" dirty="0" err="1" smtClean="0"/>
              <a:t>produk</a:t>
            </a:r>
            <a:r>
              <a:rPr lang="en-US" dirty="0" smtClean="0"/>
              <a:t> </a:t>
            </a:r>
            <a:r>
              <a:rPr lang="en-US" dirty="0" err="1" smtClean="0"/>
              <a:t>sampingan</a:t>
            </a:r>
            <a:r>
              <a:rPr lang="en-US" dirty="0" smtClean="0"/>
              <a:t>.</a:t>
            </a:r>
          </a:p>
          <a:p>
            <a:pPr marL="1108710" lvl="2" indent="-514350" algn="just">
              <a:buFont typeface="+mj-lt"/>
              <a:buAutoNum type="alphaLcPeriod"/>
            </a:pPr>
            <a:r>
              <a:rPr lang="en-US" dirty="0" err="1" smtClean="0"/>
              <a:t>Metode</a:t>
            </a:r>
            <a:r>
              <a:rPr lang="en-US" dirty="0" smtClean="0"/>
              <a:t> 1 : </a:t>
            </a:r>
            <a:r>
              <a:rPr lang="en-US" dirty="0" err="1" smtClean="0"/>
              <a:t>dibedakan</a:t>
            </a:r>
            <a:r>
              <a:rPr lang="en-US" dirty="0" smtClean="0"/>
              <a:t> </a:t>
            </a:r>
            <a:r>
              <a:rPr lang="en-US" dirty="0" err="1" smtClean="0"/>
              <a:t>berdasarkan</a:t>
            </a:r>
            <a:r>
              <a:rPr lang="en-US" dirty="0" smtClean="0"/>
              <a:t> </a:t>
            </a:r>
            <a:r>
              <a:rPr lang="en-US" dirty="0" err="1" smtClean="0"/>
              <a:t>perlakuannya</a:t>
            </a:r>
            <a:r>
              <a:rPr lang="en-US" dirty="0" smtClean="0"/>
              <a:t> </a:t>
            </a:r>
            <a:r>
              <a:rPr lang="en-US" dirty="0" err="1" smtClean="0"/>
              <a:t>terhadap</a:t>
            </a:r>
            <a:r>
              <a:rPr lang="en-US" dirty="0" smtClean="0"/>
              <a:t> </a:t>
            </a:r>
            <a:r>
              <a:rPr lang="en-US" dirty="0" err="1" smtClean="0"/>
              <a:t>pendapatan</a:t>
            </a:r>
            <a:r>
              <a:rPr lang="en-US" dirty="0" smtClean="0"/>
              <a:t> </a:t>
            </a:r>
            <a:r>
              <a:rPr lang="en-US" dirty="0" err="1" smtClean="0"/>
              <a:t>kotor</a:t>
            </a:r>
            <a:r>
              <a:rPr lang="en-US" dirty="0" smtClean="0"/>
              <a:t> </a:t>
            </a:r>
            <a:r>
              <a:rPr lang="en-US" dirty="0" err="1" smtClean="0"/>
              <a:t>dari</a:t>
            </a:r>
            <a:r>
              <a:rPr lang="en-US" dirty="0" smtClean="0"/>
              <a:t> </a:t>
            </a:r>
            <a:r>
              <a:rPr lang="en-US" dirty="0" err="1" smtClean="0"/>
              <a:t>produk</a:t>
            </a:r>
            <a:r>
              <a:rPr lang="en-US" dirty="0" smtClean="0"/>
              <a:t> </a:t>
            </a:r>
            <a:r>
              <a:rPr lang="en-US" dirty="0" err="1" smtClean="0"/>
              <a:t>sampingan</a:t>
            </a:r>
            <a:endParaRPr lang="en-US" dirty="0" smtClean="0"/>
          </a:p>
          <a:p>
            <a:pPr marL="1108710" lvl="2" indent="-514350" algn="just">
              <a:buFont typeface="+mj-lt"/>
              <a:buAutoNum type="alphaLcPeriod"/>
            </a:pPr>
            <a:r>
              <a:rPr lang="en-US" dirty="0" err="1" smtClean="0"/>
              <a:t>Metode</a:t>
            </a:r>
            <a:r>
              <a:rPr lang="en-US" dirty="0" smtClean="0"/>
              <a:t> 2 : </a:t>
            </a:r>
            <a:r>
              <a:rPr lang="en-US" dirty="0" err="1" smtClean="0"/>
              <a:t>dibedakan</a:t>
            </a:r>
            <a:r>
              <a:rPr lang="en-US" dirty="0" smtClean="0"/>
              <a:t> </a:t>
            </a:r>
            <a:r>
              <a:rPr lang="en-US" dirty="0" err="1" smtClean="0"/>
              <a:t>berdasarkan</a:t>
            </a:r>
            <a:r>
              <a:rPr lang="en-US" dirty="0" smtClean="0"/>
              <a:t> </a:t>
            </a:r>
            <a:r>
              <a:rPr lang="en-US" dirty="0" err="1" smtClean="0"/>
              <a:t>perlakuannya</a:t>
            </a:r>
            <a:r>
              <a:rPr lang="en-US" dirty="0" smtClean="0"/>
              <a:t> </a:t>
            </a:r>
            <a:r>
              <a:rPr lang="en-US" dirty="0" err="1" smtClean="0"/>
              <a:t>terhadap</a:t>
            </a:r>
            <a:r>
              <a:rPr lang="en-US" dirty="0" smtClean="0"/>
              <a:t> </a:t>
            </a:r>
            <a:r>
              <a:rPr lang="en-US" dirty="0" err="1" smtClean="0"/>
              <a:t>pendapatan</a:t>
            </a:r>
            <a:r>
              <a:rPr lang="en-US" dirty="0" smtClean="0"/>
              <a:t> </a:t>
            </a:r>
            <a:r>
              <a:rPr lang="en-US" dirty="0" err="1" smtClean="0"/>
              <a:t>bersih</a:t>
            </a:r>
            <a:r>
              <a:rPr lang="en-US" dirty="0" smtClean="0"/>
              <a:t> </a:t>
            </a:r>
            <a:r>
              <a:rPr lang="en-US" dirty="0" err="1" smtClean="0"/>
              <a:t>dari</a:t>
            </a:r>
            <a:r>
              <a:rPr lang="en-US" dirty="0" smtClean="0"/>
              <a:t> </a:t>
            </a:r>
            <a:r>
              <a:rPr lang="en-US" dirty="0" err="1" smtClean="0"/>
              <a:t>produk</a:t>
            </a:r>
            <a:r>
              <a:rPr lang="en-US" dirty="0" smtClean="0"/>
              <a:t> </a:t>
            </a:r>
            <a:r>
              <a:rPr lang="en-US" dirty="0" err="1" smtClean="0"/>
              <a:t>sampingan</a:t>
            </a:r>
            <a:r>
              <a:rPr lang="en-US" dirty="0" smtClean="0"/>
              <a:t>	</a:t>
            </a:r>
          </a:p>
          <a:p>
            <a:pPr marL="514350" indent="-514350" algn="just">
              <a:buFont typeface="+mj-lt"/>
              <a:buAutoNum type="arabicPeriod"/>
            </a:pPr>
            <a:r>
              <a:rPr lang="en-US" dirty="0" err="1" smtClean="0"/>
              <a:t>Sebagian</a:t>
            </a:r>
            <a:r>
              <a:rPr lang="en-US" dirty="0" smtClean="0"/>
              <a:t> </a:t>
            </a:r>
            <a:r>
              <a:rPr lang="en-US" dirty="0" err="1" smtClean="0"/>
              <a:t>biaya</a:t>
            </a:r>
            <a:r>
              <a:rPr lang="en-US" dirty="0" smtClean="0"/>
              <a:t> </a:t>
            </a:r>
            <a:r>
              <a:rPr lang="en-US" dirty="0" err="1" smtClean="0"/>
              <a:t>gabungan</a:t>
            </a:r>
            <a:r>
              <a:rPr lang="en-US" dirty="0" smtClean="0"/>
              <a:t> </a:t>
            </a:r>
            <a:r>
              <a:rPr lang="en-US" dirty="0" err="1" smtClean="0"/>
              <a:t>dialokasikan</a:t>
            </a:r>
            <a:r>
              <a:rPr lang="en-US" dirty="0" smtClean="0"/>
              <a:t> </a:t>
            </a:r>
            <a:r>
              <a:rPr lang="en-US" dirty="0" err="1" smtClean="0"/>
              <a:t>ke</a:t>
            </a:r>
            <a:r>
              <a:rPr lang="en-US" dirty="0" smtClean="0"/>
              <a:t> </a:t>
            </a:r>
            <a:r>
              <a:rPr lang="en-US" dirty="0" err="1" smtClean="0"/>
              <a:t>produk</a:t>
            </a:r>
            <a:r>
              <a:rPr lang="en-US" dirty="0" smtClean="0"/>
              <a:t> </a:t>
            </a:r>
            <a:r>
              <a:rPr lang="en-US" dirty="0" err="1" smtClean="0"/>
              <a:t>sampingan</a:t>
            </a:r>
            <a:r>
              <a:rPr lang="en-US" dirty="0" smtClean="0"/>
              <a:t> </a:t>
            </a:r>
            <a:r>
              <a:rPr lang="en-US" dirty="0" err="1" smtClean="0"/>
              <a:t>tersebut</a:t>
            </a:r>
            <a:r>
              <a:rPr lang="en-US" dirty="0" smtClean="0"/>
              <a:t>.</a:t>
            </a:r>
          </a:p>
          <a:p>
            <a:pPr marL="1108710" lvl="2" indent="-514350" algn="just">
              <a:buFont typeface="+mj-lt"/>
              <a:buAutoNum type="alphaLcPeriod"/>
            </a:pPr>
            <a:r>
              <a:rPr lang="en-US" dirty="0" err="1" smtClean="0"/>
              <a:t>Metode</a:t>
            </a:r>
            <a:r>
              <a:rPr lang="en-US" dirty="0" smtClean="0"/>
              <a:t> 3  : </a:t>
            </a:r>
            <a:r>
              <a:rPr lang="en-US" dirty="0" err="1" smtClean="0"/>
              <a:t>Metode</a:t>
            </a:r>
            <a:r>
              <a:rPr lang="en-US" dirty="0" smtClean="0"/>
              <a:t> </a:t>
            </a:r>
            <a:r>
              <a:rPr lang="en-US" dirty="0" err="1" smtClean="0"/>
              <a:t>biaya</a:t>
            </a:r>
            <a:r>
              <a:rPr lang="en-US" dirty="0" smtClean="0"/>
              <a:t> </a:t>
            </a:r>
            <a:r>
              <a:rPr lang="en-US" dirty="0" err="1" smtClean="0"/>
              <a:t>penggantian</a:t>
            </a:r>
            <a:r>
              <a:rPr lang="en-US" dirty="0" smtClean="0"/>
              <a:t> (replacement cost method).</a:t>
            </a:r>
          </a:p>
          <a:p>
            <a:pPr marL="1108710" lvl="2" indent="-514350" algn="just">
              <a:buFont typeface="+mj-lt"/>
              <a:buAutoNum type="alphaLcPeriod"/>
            </a:pPr>
            <a:r>
              <a:rPr lang="en-US" dirty="0" err="1" smtClean="0"/>
              <a:t>Metode</a:t>
            </a:r>
            <a:r>
              <a:rPr lang="en-US" dirty="0" smtClean="0"/>
              <a:t> 4 : </a:t>
            </a:r>
            <a:r>
              <a:rPr lang="en-US" dirty="0" err="1" smtClean="0"/>
              <a:t>Metode</a:t>
            </a:r>
            <a:r>
              <a:rPr lang="en-US" dirty="0" smtClean="0"/>
              <a:t> </a:t>
            </a:r>
            <a:r>
              <a:rPr lang="en-US" dirty="0" err="1" smtClean="0"/>
              <a:t>nilai</a:t>
            </a:r>
            <a:r>
              <a:rPr lang="en-US" dirty="0" smtClean="0"/>
              <a:t> </a:t>
            </a:r>
            <a:r>
              <a:rPr lang="en-US" dirty="0" err="1" smtClean="0"/>
              <a:t>pasar</a:t>
            </a:r>
            <a:r>
              <a:rPr lang="en-US" dirty="0" smtClean="0"/>
              <a:t> ( market value method) </a:t>
            </a:r>
            <a:r>
              <a:rPr lang="en-US" dirty="0" err="1" smtClean="0"/>
              <a:t>atau</a:t>
            </a:r>
            <a:r>
              <a:rPr lang="en-US" dirty="0" smtClean="0"/>
              <a:t> </a:t>
            </a:r>
            <a:r>
              <a:rPr lang="en-US" dirty="0" err="1" smtClean="0"/>
              <a:t>metode</a:t>
            </a:r>
            <a:r>
              <a:rPr lang="en-US" dirty="0" smtClean="0"/>
              <a:t> </a:t>
            </a:r>
            <a:r>
              <a:rPr lang="en-US" dirty="0" err="1" smtClean="0"/>
              <a:t>pembatalan</a:t>
            </a:r>
            <a:r>
              <a:rPr lang="en-US" dirty="0" smtClean="0"/>
              <a:t> </a:t>
            </a:r>
            <a:r>
              <a:rPr lang="en-US" dirty="0" err="1" smtClean="0"/>
              <a:t>atau</a:t>
            </a:r>
            <a:r>
              <a:rPr lang="en-US" dirty="0" smtClean="0"/>
              <a:t> </a:t>
            </a:r>
            <a:r>
              <a:rPr lang="en-US" dirty="0" err="1" smtClean="0"/>
              <a:t>pembalikan</a:t>
            </a:r>
            <a:r>
              <a:rPr lang="en-US" dirty="0" smtClean="0"/>
              <a:t> </a:t>
            </a:r>
            <a:r>
              <a:rPr lang="en-US" dirty="0" err="1" smtClean="0"/>
              <a:t>biaya</a:t>
            </a:r>
            <a:r>
              <a:rPr lang="en-US" dirty="0" smtClean="0"/>
              <a:t> ( reversal cost method)	</a:t>
            </a:r>
          </a:p>
          <a:p>
            <a:pPr algn="just">
              <a:buNone/>
            </a:pPr>
            <a:r>
              <a:rPr lang="en-US"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Metode</a:t>
            </a:r>
            <a:r>
              <a:rPr lang="en-US" sz="3600" dirty="0" smtClean="0"/>
              <a:t> 1 : </a:t>
            </a:r>
            <a:r>
              <a:rPr lang="en-US" sz="3600" dirty="0" err="1" smtClean="0"/>
              <a:t>Pengakuan</a:t>
            </a:r>
            <a:r>
              <a:rPr lang="en-US" sz="3600" dirty="0" smtClean="0"/>
              <a:t> </a:t>
            </a:r>
            <a:r>
              <a:rPr lang="en-US" sz="3600" dirty="0" err="1" smtClean="0"/>
              <a:t>Pendapatan</a:t>
            </a:r>
            <a:r>
              <a:rPr lang="en-US" sz="3600" dirty="0" smtClean="0"/>
              <a:t> </a:t>
            </a:r>
            <a:r>
              <a:rPr lang="en-US" sz="3600" dirty="0" err="1" smtClean="0"/>
              <a:t>Kotor</a:t>
            </a:r>
            <a:endParaRPr lang="en-US" sz="3600" dirty="0"/>
          </a:p>
        </p:txBody>
      </p:sp>
      <p:sp>
        <p:nvSpPr>
          <p:cNvPr id="3" name="Content Placeholder 2"/>
          <p:cNvSpPr>
            <a:spLocks noGrp="1"/>
          </p:cNvSpPr>
          <p:nvPr>
            <p:ph sz="quarter" idx="1"/>
          </p:nvPr>
        </p:nvSpPr>
        <p:spPr>
          <a:xfrm>
            <a:off x="612648" y="2286000"/>
            <a:ext cx="8153400" cy="3810000"/>
          </a:xfrm>
        </p:spPr>
        <p:style>
          <a:lnRef idx="1">
            <a:schemeClr val="accent1"/>
          </a:lnRef>
          <a:fillRef idx="2">
            <a:schemeClr val="accent1"/>
          </a:fillRef>
          <a:effectRef idx="1">
            <a:schemeClr val="accent1"/>
          </a:effectRef>
          <a:fontRef idx="minor">
            <a:schemeClr val="dk1"/>
          </a:fontRef>
        </p:style>
        <p:txBody>
          <a:bodyPr/>
          <a:lstStyle/>
          <a:p>
            <a:r>
              <a:rPr lang="en-US" dirty="0" err="1" smtClean="0"/>
              <a:t>Dalam</a:t>
            </a:r>
            <a:r>
              <a:rPr lang="en-US" dirty="0" smtClean="0"/>
              <a:t> </a:t>
            </a:r>
            <a:r>
              <a:rPr lang="en-US" dirty="0" err="1" smtClean="0"/>
              <a:t>metode</a:t>
            </a:r>
            <a:r>
              <a:rPr lang="en-US" dirty="0" smtClean="0"/>
              <a:t> 1, </a:t>
            </a:r>
            <a:r>
              <a:rPr lang="en-US" dirty="0" err="1" smtClean="0"/>
              <a:t>pendapatan</a:t>
            </a:r>
            <a:r>
              <a:rPr lang="en-US" dirty="0" smtClean="0"/>
              <a:t> </a:t>
            </a:r>
            <a:r>
              <a:rPr lang="en-US" dirty="0" err="1" smtClean="0"/>
              <a:t>kotor</a:t>
            </a:r>
            <a:r>
              <a:rPr lang="en-US" dirty="0" smtClean="0"/>
              <a:t> </a:t>
            </a:r>
            <a:r>
              <a:rPr lang="en-US" dirty="0" err="1" smtClean="0"/>
              <a:t>dari</a:t>
            </a:r>
            <a:r>
              <a:rPr lang="en-US" dirty="0" smtClean="0"/>
              <a:t> </a:t>
            </a:r>
            <a:r>
              <a:rPr lang="en-US" dirty="0" err="1" smtClean="0"/>
              <a:t>penjualan</a:t>
            </a:r>
            <a:r>
              <a:rPr lang="en-US" dirty="0" smtClean="0"/>
              <a:t> </a:t>
            </a:r>
            <a:r>
              <a:rPr lang="en-US" dirty="0" err="1" smtClean="0"/>
              <a:t>produk</a:t>
            </a:r>
            <a:r>
              <a:rPr lang="en-US" dirty="0" smtClean="0"/>
              <a:t> </a:t>
            </a:r>
            <a:r>
              <a:rPr lang="en-US" dirty="0" err="1" smtClean="0"/>
              <a:t>sampingan</a:t>
            </a:r>
            <a:r>
              <a:rPr lang="en-US" dirty="0" smtClean="0"/>
              <a:t> </a:t>
            </a:r>
            <a:r>
              <a:rPr lang="en-US" dirty="0" err="1" smtClean="0"/>
              <a:t>ditampilkan</a:t>
            </a:r>
            <a:r>
              <a:rPr lang="en-US" dirty="0" smtClean="0"/>
              <a:t> </a:t>
            </a:r>
            <a:r>
              <a:rPr lang="en-US" dirty="0" err="1" smtClean="0"/>
              <a:t>dalam</a:t>
            </a:r>
            <a:r>
              <a:rPr lang="en-US" dirty="0" smtClean="0"/>
              <a:t> </a:t>
            </a:r>
            <a:r>
              <a:rPr lang="en-US" dirty="0" err="1" smtClean="0"/>
              <a:t>laporan</a:t>
            </a:r>
            <a:r>
              <a:rPr lang="en-US" dirty="0" smtClean="0"/>
              <a:t> </a:t>
            </a:r>
            <a:r>
              <a:rPr lang="en-US" dirty="0" err="1" smtClean="0"/>
              <a:t>laba</a:t>
            </a:r>
            <a:r>
              <a:rPr lang="en-US" dirty="0" smtClean="0"/>
              <a:t> </a:t>
            </a:r>
            <a:r>
              <a:rPr lang="en-US" dirty="0" err="1" smtClean="0"/>
              <a:t>rugi</a:t>
            </a:r>
            <a:r>
              <a:rPr lang="en-US" dirty="0" smtClean="0"/>
              <a:t> </a:t>
            </a:r>
            <a:r>
              <a:rPr lang="en-US" dirty="0" err="1" smtClean="0"/>
              <a:t>sebagai</a:t>
            </a:r>
            <a:r>
              <a:rPr lang="en-US" dirty="0" smtClean="0"/>
              <a:t> </a:t>
            </a:r>
            <a:r>
              <a:rPr lang="en-US" dirty="0" err="1" smtClean="0"/>
              <a:t>salah</a:t>
            </a:r>
            <a:r>
              <a:rPr lang="en-US" dirty="0" smtClean="0"/>
              <a:t> </a:t>
            </a:r>
            <a:r>
              <a:rPr lang="en-US" dirty="0" err="1" smtClean="0"/>
              <a:t>satu</a:t>
            </a:r>
            <a:r>
              <a:rPr lang="en-US" dirty="0" smtClean="0"/>
              <a:t> </a:t>
            </a:r>
            <a:r>
              <a:rPr lang="en-US" dirty="0" err="1" smtClean="0"/>
              <a:t>dari</a:t>
            </a:r>
            <a:r>
              <a:rPr lang="en-US" dirty="0" smtClean="0"/>
              <a:t> </a:t>
            </a:r>
            <a:r>
              <a:rPr lang="en-US" dirty="0" err="1" smtClean="0"/>
              <a:t>kategori</a:t>
            </a:r>
            <a:r>
              <a:rPr lang="en-US" dirty="0" smtClean="0"/>
              <a:t> </a:t>
            </a:r>
            <a:r>
              <a:rPr lang="en-US" dirty="0" err="1" smtClean="0"/>
              <a:t>ini</a:t>
            </a:r>
            <a:r>
              <a:rPr lang="en-US" dirty="0" smtClean="0"/>
              <a:t>:</a:t>
            </a:r>
          </a:p>
          <a:p>
            <a:pPr marL="834390" lvl="1" indent="-514350">
              <a:buFont typeface="+mj-lt"/>
              <a:buAutoNum type="alphaLcPeriod"/>
            </a:pPr>
            <a:r>
              <a:rPr lang="en-US" dirty="0" err="1" smtClean="0"/>
              <a:t>Pendapatan</a:t>
            </a:r>
            <a:r>
              <a:rPr lang="en-US" dirty="0" smtClean="0"/>
              <a:t> lain-lain</a:t>
            </a:r>
          </a:p>
          <a:p>
            <a:pPr marL="834390" lvl="1" indent="-514350">
              <a:buFont typeface="+mj-lt"/>
              <a:buAutoNum type="alphaLcPeriod"/>
            </a:pPr>
            <a:r>
              <a:rPr lang="en-US" dirty="0" err="1" smtClean="0"/>
              <a:t>Tambahan</a:t>
            </a:r>
            <a:r>
              <a:rPr lang="en-US" dirty="0" smtClean="0"/>
              <a:t> </a:t>
            </a:r>
            <a:r>
              <a:rPr lang="en-US" dirty="0" err="1" smtClean="0"/>
              <a:t>pendapatan</a:t>
            </a:r>
            <a:r>
              <a:rPr lang="en-US" dirty="0" smtClean="0"/>
              <a:t> </a:t>
            </a:r>
            <a:r>
              <a:rPr lang="en-US" dirty="0" err="1" smtClean="0"/>
              <a:t>penjualan</a:t>
            </a:r>
            <a:endParaRPr lang="en-US" dirty="0" smtClean="0"/>
          </a:p>
          <a:p>
            <a:pPr marL="834390" lvl="1" indent="-514350">
              <a:buFont typeface="+mj-lt"/>
              <a:buAutoNum type="alphaLcPeriod"/>
            </a:pPr>
            <a:r>
              <a:rPr lang="en-US" dirty="0" err="1" smtClean="0"/>
              <a:t>Pengurang</a:t>
            </a:r>
            <a:r>
              <a:rPr lang="en-US" dirty="0" smtClean="0"/>
              <a:t> </a:t>
            </a:r>
            <a:r>
              <a:rPr lang="en-US" dirty="0" err="1" smtClean="0"/>
              <a:t>harga</a:t>
            </a:r>
            <a:r>
              <a:rPr lang="en-US" dirty="0" smtClean="0"/>
              <a:t> </a:t>
            </a:r>
            <a:r>
              <a:rPr lang="en-US" dirty="0" err="1" smtClean="0"/>
              <a:t>pokok</a:t>
            </a:r>
            <a:r>
              <a:rPr lang="en-US" dirty="0" smtClean="0"/>
              <a:t> </a:t>
            </a:r>
            <a:r>
              <a:rPr lang="en-US" dirty="0" err="1" smtClean="0"/>
              <a:t>penjualan</a:t>
            </a:r>
            <a:r>
              <a:rPr lang="en-US" dirty="0" smtClean="0"/>
              <a:t> </a:t>
            </a:r>
            <a:r>
              <a:rPr lang="en-US" dirty="0" err="1" smtClean="0"/>
              <a:t>dari</a:t>
            </a:r>
            <a:r>
              <a:rPr lang="en-US" dirty="0" smtClean="0"/>
              <a:t> </a:t>
            </a:r>
            <a:r>
              <a:rPr lang="en-US" dirty="0" err="1" smtClean="0"/>
              <a:t>produk</a:t>
            </a:r>
            <a:r>
              <a:rPr lang="en-US" dirty="0" smtClean="0"/>
              <a:t> </a:t>
            </a:r>
            <a:r>
              <a:rPr lang="en-US" dirty="0" err="1" smtClean="0"/>
              <a:t>utama</a:t>
            </a:r>
            <a:endParaRPr lang="en-US" dirty="0" smtClean="0"/>
          </a:p>
          <a:p>
            <a:pPr marL="834390" lvl="1" indent="-514350">
              <a:buFont typeface="+mj-lt"/>
              <a:buAutoNum type="alphaLcPeriod"/>
            </a:pPr>
            <a:r>
              <a:rPr lang="en-US" dirty="0" err="1" smtClean="0"/>
              <a:t>Pengurang</a:t>
            </a:r>
            <a:r>
              <a:rPr lang="en-US" dirty="0" smtClean="0"/>
              <a:t> </a:t>
            </a:r>
            <a:r>
              <a:rPr lang="en-US" dirty="0" err="1" smtClean="0"/>
              <a:t>biaya</a:t>
            </a:r>
            <a:r>
              <a:rPr lang="en-US" dirty="0" smtClean="0"/>
              <a:t> </a:t>
            </a:r>
            <a:r>
              <a:rPr lang="en-US" dirty="0" err="1" smtClean="0"/>
              <a:t>produksi</a:t>
            </a:r>
            <a:r>
              <a:rPr lang="en-US" dirty="0" smtClean="0"/>
              <a:t> </a:t>
            </a:r>
            <a:r>
              <a:rPr lang="en-US" dirty="0" err="1" smtClean="0"/>
              <a:t>produk</a:t>
            </a:r>
            <a:r>
              <a:rPr lang="en-US" dirty="0" smtClean="0"/>
              <a:t> </a:t>
            </a:r>
            <a:r>
              <a:rPr lang="en-US" dirty="0" err="1" smtClean="0"/>
              <a:t>utama</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673</TotalTime>
  <Words>1280</Words>
  <Application>Microsoft Office PowerPoint</Application>
  <PresentationFormat>On-screen Show (4:3)</PresentationFormat>
  <Paragraphs>114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Median</vt:lpstr>
      <vt:lpstr>Cost accounting materi-11  penentuan harga pokok produk bersama dan sampingan</vt:lpstr>
      <vt:lpstr>PRODUK SAMPINGAN (BY-PRODUCT)</vt:lpstr>
      <vt:lpstr>PowerPoint Presentation</vt:lpstr>
      <vt:lpstr>PowerPoint Presentation</vt:lpstr>
      <vt:lpstr>PRODUK GABUNGAN (JOINT PRODUCT)</vt:lpstr>
      <vt:lpstr>PowerPoint Presentation</vt:lpstr>
      <vt:lpstr>BIAYA GABUNGAN (JOINT COST)</vt:lpstr>
      <vt:lpstr>Metode perhitungan biaya produk sampingan</vt:lpstr>
      <vt:lpstr>Metode 1 : Pengakuan Pendapatan Kotor</vt:lpstr>
      <vt:lpstr>Metode 1a:  Pendapatan kotor penjualan produk    sampingan sebagai pendapatan lain-lain</vt:lpstr>
      <vt:lpstr>Metode 1b: Pendapatan kotor penjualan produk sampingan sebagai tambahan pendapatan penjualan </vt:lpstr>
      <vt:lpstr>Metode 1c : Pendapatan kotor penjualan produk sampingan sebagai pengurang HPP dari produk utama </vt:lpstr>
      <vt:lpstr>Metode 1d: pendapatan kotor dari penjualan produk sampingan sebagai pengurang biaya produksi produk utama</vt:lpstr>
      <vt:lpstr>METODE 2: PENGAKUAN PENDAPATAN BERSIH</vt:lpstr>
      <vt:lpstr>METODE 3: METODE BIAYA PENGGANTIAN</vt:lpstr>
      <vt:lpstr>METODE 4: METODE HARGA PASAR (PEMBATALAN BIAYA)</vt:lpstr>
      <vt:lpstr>PowerPoint Presentation</vt:lpstr>
      <vt:lpstr>Contoh metode harga pasar dalam menghitung biaya produk utama dan produk sampingan</vt:lpstr>
      <vt:lpstr>METODE PERHITUNGAN BIAYA PRODUK GABUNGAN</vt:lpstr>
      <vt:lpstr>METODE HARGA PASAR</vt:lpstr>
      <vt:lpstr>Alokasi biaya gabungan dihitung sebagai berikut:</vt:lpstr>
      <vt:lpstr>PowerPoint Presentation</vt:lpstr>
      <vt:lpstr>PowerPoint Presentation</vt:lpstr>
      <vt:lpstr>Contoh : asumsi berikut ini ditambahkan ke contoh sebelumnya: </vt:lpstr>
      <vt:lpstr>Laporan laba kotor berikut ini menggunakan jumlah unit terjual yang sama dengan yang digunakan di contoh sebelumnya, tetapi harga jual telah dinaikkan sebagai akibat dari adanya pemrosesan tambahan:</vt:lpstr>
      <vt:lpstr>Metode biaya rata-rata per unit</vt:lpstr>
      <vt:lpstr>Dari contoh sebelumnya:</vt:lpstr>
      <vt:lpstr>METODE RATA-RATA TERTIMBANG</vt:lpstr>
      <vt:lpstr>Menggunakan data dari contoh sebelumnya, alokasi biaya gabungan dengan metode rata-rata tertimbang adalah seperti berikut:</vt:lpstr>
      <vt:lpstr>METODE UNIT KUANTITATIF</vt:lpstr>
      <vt:lpstr>PowerPoint Presentation</vt:lpstr>
    </vt:vector>
  </TitlesOfParts>
  <Company>UIEU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accounting  materi-11  penentuan harga pokok produk bersama dan sampingan</dc:title>
  <dc:creator>User</dc:creator>
  <cp:lastModifiedBy>pavilion</cp:lastModifiedBy>
  <cp:revision>77</cp:revision>
  <dcterms:created xsi:type="dcterms:W3CDTF">2014-12-16T08:39:16Z</dcterms:created>
  <dcterms:modified xsi:type="dcterms:W3CDTF">2016-09-09T09:33:57Z</dcterms:modified>
</cp:coreProperties>
</file>