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80" r:id="rId10"/>
    <p:sldId id="28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ED1FB-7DC6-4450-9A94-DA77F831590C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995D3-6523-4FE4-AB21-570EF08F5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33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C841DD-C917-480B-A4FD-F7C9008C8F6E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A47F71-B152-41CD-A592-860B8296DA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41DD-C917-480B-A4FD-F7C9008C8F6E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7F71-B152-41CD-A592-860B8296DA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C841DD-C917-480B-A4FD-F7C9008C8F6E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CA47F71-B152-41CD-A592-860B8296DA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41DD-C917-480B-A4FD-F7C9008C8F6E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A47F71-B152-41CD-A592-860B8296DA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41DD-C917-480B-A4FD-F7C9008C8F6E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CA47F71-B152-41CD-A592-860B8296DA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C841DD-C917-480B-A4FD-F7C9008C8F6E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A47F71-B152-41CD-A592-860B8296DA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C841DD-C917-480B-A4FD-F7C9008C8F6E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A47F71-B152-41CD-A592-860B8296DA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41DD-C917-480B-A4FD-F7C9008C8F6E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A47F71-B152-41CD-A592-860B8296DA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41DD-C917-480B-A4FD-F7C9008C8F6E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A47F71-B152-41CD-A592-860B8296DA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41DD-C917-480B-A4FD-F7C9008C8F6E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A47F71-B152-41CD-A592-860B8296DA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C841DD-C917-480B-A4FD-F7C9008C8F6E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CA47F71-B152-41CD-A592-860B8296DA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C841DD-C917-480B-A4FD-F7C9008C8F6E}" type="datetimeFigureOut">
              <a:rPr lang="id-ID" smtClean="0"/>
              <a:pPr/>
              <a:t>09/09/2016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A47F71-B152-41CD-A592-860B8296DAA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071678"/>
            <a:ext cx="6477000" cy="2971808"/>
          </a:xfrm>
        </p:spPr>
        <p:txBody>
          <a:bodyPr>
            <a:normAutofit fontScale="90000"/>
          </a:bodyPr>
          <a:lstStyle/>
          <a:p>
            <a:r>
              <a:rPr lang="id-ID" sz="3100" dirty="0" smtClean="0"/>
              <a:t>COST ACCOUNTING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3600" dirty="0" smtClean="0"/>
              <a:t>MATERI-1</a:t>
            </a:r>
            <a:r>
              <a:rPr lang="en-US" sz="3600" dirty="0" smtClean="0"/>
              <a:t>2</a:t>
            </a:r>
            <a:r>
              <a:rPr lang="id-ID" sz="4000" dirty="0" smtClean="0"/>
              <a:t> </a:t>
            </a:r>
            <a:br>
              <a:rPr lang="id-ID" sz="4000" dirty="0" smtClean="0"/>
            </a:br>
            <a:r>
              <a:rPr lang="id-ID" sz="4000" dirty="0" smtClean="0"/>
              <a:t>PERHITUNGAN BIAYA STANDAR: PENETAPAN STANDAR DAN ANALISIS VARIANS</a:t>
            </a: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UNIVERSITAS ESA  UNGGUL</a:t>
            </a:r>
          </a:p>
          <a:p>
            <a:r>
              <a:rPr lang="id-ID" dirty="0" smtClean="0"/>
              <a:t>JAKARTA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BIAYA OVERHEAD PABRIK STANDAR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Tarif</a:t>
            </a:r>
            <a:r>
              <a:rPr lang="en-US" dirty="0" smtClean="0"/>
              <a:t> overhead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 yang </a:t>
            </a:r>
            <a:r>
              <a:rPr lang="en-US" dirty="0" err="1" smtClean="0"/>
              <a:t>dianggarkan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normal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normal.</a:t>
            </a:r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kisaran</a:t>
            </a:r>
            <a:r>
              <a:rPr lang="en-US" dirty="0" smtClean="0"/>
              <a:t> (range) </a:t>
            </a:r>
            <a:r>
              <a:rPr lang="en-US" dirty="0" err="1" smtClean="0"/>
              <a:t>kapasitas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memperlakukan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totalnya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volume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ANALISIS VARIANS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(Variance).</a:t>
            </a:r>
          </a:p>
          <a:p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varians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varians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,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normal.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ANALISIS SELISIH BIAYA PRODUKSI LANGSUNG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1071538" y="1714488"/>
            <a:ext cx="7500990" cy="47149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Terdapat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tiga</a:t>
            </a:r>
            <a:r>
              <a:rPr lang="en-US" sz="2400" dirty="0" smtClean="0">
                <a:solidFill>
                  <a:schemeClr val="tx1"/>
                </a:solidFill>
              </a:rPr>
              <a:t> model </a:t>
            </a:r>
            <a:r>
              <a:rPr lang="en-US" sz="2400" dirty="0" err="1" smtClean="0">
                <a:solidFill>
                  <a:schemeClr val="tx1"/>
                </a:solidFill>
              </a:rPr>
              <a:t>analisis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varians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produksi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langsung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	Model </a:t>
            </a:r>
            <a:r>
              <a:rPr lang="en-US" sz="2400" dirty="0" err="1" smtClean="0">
                <a:solidFill>
                  <a:schemeClr val="tx1"/>
                </a:solidFill>
              </a:rPr>
              <a:t>Satu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Selisih</a:t>
            </a:r>
            <a:r>
              <a:rPr lang="en-US" sz="2400" dirty="0" smtClean="0">
                <a:solidFill>
                  <a:schemeClr val="tx1"/>
                </a:solidFill>
              </a:rPr>
              <a:t> (The One Way Model)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Model </a:t>
            </a:r>
            <a:r>
              <a:rPr lang="en-US" sz="2400" dirty="0" err="1" smtClean="0">
                <a:solidFill>
                  <a:schemeClr val="tx1"/>
                </a:solidFill>
              </a:rPr>
              <a:t>Dua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Selisih</a:t>
            </a:r>
            <a:r>
              <a:rPr lang="en-US" sz="2400" dirty="0" smtClean="0">
                <a:solidFill>
                  <a:schemeClr val="tx1"/>
                </a:solidFill>
              </a:rPr>
              <a:t> (The Two Way Model)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Model </a:t>
            </a:r>
            <a:r>
              <a:rPr lang="en-US" sz="2400" dirty="0" err="1" smtClean="0">
                <a:solidFill>
                  <a:schemeClr val="tx1"/>
                </a:solidFill>
              </a:rPr>
              <a:t>Tiga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Selisih</a:t>
            </a:r>
            <a:r>
              <a:rPr lang="en-US" sz="2400" dirty="0" smtClean="0">
                <a:solidFill>
                  <a:schemeClr val="tx1"/>
                </a:solidFill>
              </a:rPr>
              <a:t> (The Three Way Model)</a:t>
            </a:r>
          </a:p>
          <a:p>
            <a:pPr marL="834390" lvl="1" indent="-514350"/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SATU SELISIH (THE ONE WAY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00174"/>
            <a:ext cx="8153400" cy="51435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2300" dirty="0" smtClean="0"/>
              <a:t>	</a:t>
            </a:r>
            <a:r>
              <a:rPr lang="en-US" sz="2300" dirty="0" err="1" smtClean="0"/>
              <a:t>dimana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dirty="0" smtClean="0"/>
              <a:t>	TS	= Total </a:t>
            </a:r>
            <a:r>
              <a:rPr lang="en-US" sz="2300" dirty="0" err="1" smtClean="0"/>
              <a:t>Selisih</a:t>
            </a: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	</a:t>
            </a:r>
            <a:r>
              <a:rPr lang="en-US" sz="2300" dirty="0" err="1" smtClean="0"/>
              <a:t>HSt</a:t>
            </a:r>
            <a:r>
              <a:rPr lang="en-US" sz="2300" dirty="0" smtClean="0"/>
              <a:t>	= </a:t>
            </a:r>
            <a:r>
              <a:rPr lang="en-US" sz="2300" dirty="0" err="1" smtClean="0"/>
              <a:t>Harga</a:t>
            </a:r>
            <a:r>
              <a:rPr lang="en-US" sz="2300" dirty="0" smtClean="0"/>
              <a:t> </a:t>
            </a:r>
            <a:r>
              <a:rPr lang="en-US" sz="2300" dirty="0" err="1" smtClean="0"/>
              <a:t>Standar</a:t>
            </a:r>
            <a:r>
              <a:rPr lang="en-US" sz="2300" dirty="0" smtClean="0"/>
              <a:t>		</a:t>
            </a:r>
            <a:r>
              <a:rPr lang="en-US" sz="2300" dirty="0" err="1" smtClean="0"/>
              <a:t>TUSt</a:t>
            </a:r>
            <a:r>
              <a:rPr lang="en-US" sz="2300" dirty="0" smtClean="0"/>
              <a:t>	= </a:t>
            </a:r>
            <a:r>
              <a:rPr lang="en-US" sz="2300" dirty="0" err="1" smtClean="0"/>
              <a:t>Tarif</a:t>
            </a:r>
            <a:r>
              <a:rPr lang="en-US" sz="2300" dirty="0" smtClean="0"/>
              <a:t> </a:t>
            </a:r>
            <a:r>
              <a:rPr lang="en-US" sz="2300" dirty="0" err="1" smtClean="0"/>
              <a:t>upah</a:t>
            </a:r>
            <a:r>
              <a:rPr lang="en-US" sz="2300" dirty="0" smtClean="0"/>
              <a:t> </a:t>
            </a:r>
            <a:r>
              <a:rPr lang="en-US" sz="2300" dirty="0" err="1" smtClean="0"/>
              <a:t>standar</a:t>
            </a: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	</a:t>
            </a:r>
            <a:r>
              <a:rPr lang="en-US" sz="2300" dirty="0" err="1" smtClean="0"/>
              <a:t>KSt</a:t>
            </a:r>
            <a:r>
              <a:rPr lang="en-US" sz="2300" dirty="0" smtClean="0"/>
              <a:t>	= </a:t>
            </a:r>
            <a:r>
              <a:rPr lang="en-US" sz="2300" dirty="0" err="1" smtClean="0"/>
              <a:t>Kuantitas</a:t>
            </a:r>
            <a:r>
              <a:rPr lang="en-US" sz="2300" dirty="0" smtClean="0"/>
              <a:t> </a:t>
            </a:r>
            <a:r>
              <a:rPr lang="en-US" sz="2300" dirty="0" err="1" smtClean="0"/>
              <a:t>Standar</a:t>
            </a:r>
            <a:r>
              <a:rPr lang="en-US" sz="2300" dirty="0" smtClean="0"/>
              <a:t>	</a:t>
            </a:r>
            <a:r>
              <a:rPr lang="en-US" sz="2300" dirty="0" err="1" smtClean="0"/>
              <a:t>JKSt</a:t>
            </a:r>
            <a:r>
              <a:rPr lang="en-US" sz="2300" dirty="0" smtClean="0"/>
              <a:t>	= Jam </a:t>
            </a:r>
            <a:r>
              <a:rPr lang="en-US" sz="2300" dirty="0" err="1" smtClean="0"/>
              <a:t>Kerja</a:t>
            </a:r>
            <a:r>
              <a:rPr lang="en-US" sz="2300" dirty="0" smtClean="0"/>
              <a:t> </a:t>
            </a:r>
            <a:r>
              <a:rPr lang="en-US" sz="2300" dirty="0" err="1" smtClean="0"/>
              <a:t>Standar</a:t>
            </a: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	HS	= </a:t>
            </a:r>
            <a:r>
              <a:rPr lang="en-US" sz="2300" dirty="0" err="1" smtClean="0"/>
              <a:t>Harga</a:t>
            </a:r>
            <a:r>
              <a:rPr lang="en-US" sz="2300" dirty="0" smtClean="0"/>
              <a:t> </a:t>
            </a:r>
            <a:r>
              <a:rPr lang="en-US" sz="2300" dirty="0" err="1" smtClean="0"/>
              <a:t>Sesungguhnya</a:t>
            </a:r>
            <a:r>
              <a:rPr lang="en-US" sz="2300" dirty="0" smtClean="0"/>
              <a:t>	TUS	= </a:t>
            </a:r>
            <a:r>
              <a:rPr lang="en-US" sz="2300" dirty="0" err="1" smtClean="0"/>
              <a:t>Tarif</a:t>
            </a:r>
            <a:r>
              <a:rPr lang="en-US" sz="2300" dirty="0" smtClean="0"/>
              <a:t> </a:t>
            </a:r>
            <a:r>
              <a:rPr lang="en-US" sz="2300" dirty="0" err="1" smtClean="0"/>
              <a:t>upah</a:t>
            </a:r>
            <a:r>
              <a:rPr lang="en-US" sz="2300" dirty="0" smtClean="0"/>
              <a:t> </a:t>
            </a:r>
            <a:r>
              <a:rPr lang="en-US" sz="2300" dirty="0" err="1" smtClean="0"/>
              <a:t>sesungguhnya</a:t>
            </a: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	KS	= </a:t>
            </a:r>
            <a:r>
              <a:rPr lang="en-US" sz="2300" dirty="0" err="1" smtClean="0"/>
              <a:t>Kuantitas</a:t>
            </a:r>
            <a:r>
              <a:rPr lang="en-US" sz="2300" dirty="0" smtClean="0"/>
              <a:t> </a:t>
            </a:r>
            <a:r>
              <a:rPr lang="en-US" sz="2300" dirty="0" err="1" smtClean="0"/>
              <a:t>Sesungguhnya</a:t>
            </a:r>
            <a:r>
              <a:rPr lang="en-US" sz="2300" dirty="0" smtClean="0"/>
              <a:t>	JKS	= Jam </a:t>
            </a:r>
            <a:r>
              <a:rPr lang="en-US" sz="2300" dirty="0" err="1" smtClean="0"/>
              <a:t>Kerja</a:t>
            </a:r>
            <a:r>
              <a:rPr lang="en-US" sz="2300" dirty="0" smtClean="0"/>
              <a:t> </a:t>
            </a:r>
            <a:r>
              <a:rPr lang="en-US" sz="2300" dirty="0" err="1" smtClean="0"/>
              <a:t>Sesungguhnya</a:t>
            </a:r>
            <a:endParaRPr lang="en-US" sz="2300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yang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5984" y="1928802"/>
            <a:ext cx="550072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TS = (</a:t>
            </a:r>
            <a:r>
              <a:rPr lang="en-US" sz="2800" b="1" dirty="0" err="1" smtClean="0">
                <a:solidFill>
                  <a:schemeClr val="tx1"/>
                </a:solidFill>
              </a:rPr>
              <a:t>HSt</a:t>
            </a:r>
            <a:r>
              <a:rPr lang="en-US" sz="2800" b="1" dirty="0" smtClean="0">
                <a:solidFill>
                  <a:schemeClr val="tx1"/>
                </a:solidFill>
              </a:rPr>
              <a:t> x </a:t>
            </a:r>
            <a:r>
              <a:rPr lang="en-US" sz="2800" b="1" dirty="0" err="1" smtClean="0">
                <a:solidFill>
                  <a:schemeClr val="tx1"/>
                </a:solidFill>
              </a:rPr>
              <a:t>KSt</a:t>
            </a:r>
            <a:r>
              <a:rPr lang="en-US" sz="2800" b="1" dirty="0" smtClean="0">
                <a:solidFill>
                  <a:schemeClr val="tx1"/>
                </a:solidFill>
              </a:rPr>
              <a:t>) – (HS x KS)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5984" y="3071810"/>
            <a:ext cx="550072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TS = (</a:t>
            </a:r>
            <a:r>
              <a:rPr lang="en-US" sz="2800" b="1" dirty="0" err="1" smtClean="0">
                <a:solidFill>
                  <a:schemeClr val="tx1"/>
                </a:solidFill>
              </a:rPr>
              <a:t>TUSt</a:t>
            </a:r>
            <a:r>
              <a:rPr lang="en-US" sz="2800" b="1" dirty="0" smtClean="0">
                <a:solidFill>
                  <a:schemeClr val="tx1"/>
                </a:solidFill>
              </a:rPr>
              <a:t> x </a:t>
            </a:r>
            <a:r>
              <a:rPr lang="en-US" sz="2800" b="1" dirty="0" err="1" smtClean="0">
                <a:solidFill>
                  <a:schemeClr val="tx1"/>
                </a:solidFill>
              </a:rPr>
              <a:t>JKSt</a:t>
            </a:r>
            <a:r>
              <a:rPr lang="en-US" sz="2800" b="1" dirty="0" smtClean="0">
                <a:solidFill>
                  <a:schemeClr val="tx1"/>
                </a:solidFill>
              </a:rPr>
              <a:t>) – (TUS x JKS)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DUA SELISIH (THE TWO WAY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00174"/>
            <a:ext cx="8153400" cy="5072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400" dirty="0" err="1" smtClean="0"/>
              <a:t>Dipecah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selisih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selisih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selisih</a:t>
            </a:r>
            <a:r>
              <a:rPr lang="en-US" sz="2400" dirty="0" smtClean="0"/>
              <a:t> </a:t>
            </a:r>
            <a:r>
              <a:rPr lang="en-US" sz="2400" dirty="0" err="1" smtClean="0"/>
              <a:t>kuantitas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efisiensi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selisih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: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1800" dirty="0" err="1" smtClean="0"/>
              <a:t>dimana</a:t>
            </a:r>
            <a:r>
              <a:rPr lang="en-US" sz="1800" dirty="0" smtClean="0"/>
              <a:t>: SH = 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Harga</a:t>
            </a:r>
            <a:r>
              <a:rPr lang="en-US" sz="1800" dirty="0" smtClean="0"/>
              <a:t>		STU = 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Tarif</a:t>
            </a:r>
            <a:r>
              <a:rPr lang="en-US" sz="1800" dirty="0" smtClean="0"/>
              <a:t> </a:t>
            </a:r>
            <a:r>
              <a:rPr lang="en-US" sz="1800" dirty="0" err="1" smtClean="0"/>
              <a:t>Upah</a:t>
            </a:r>
            <a:endParaRPr lang="en-US" sz="18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selisih</a:t>
            </a:r>
            <a:r>
              <a:rPr lang="en-US" sz="2400" dirty="0" smtClean="0"/>
              <a:t> </a:t>
            </a:r>
            <a:r>
              <a:rPr lang="en-US" sz="2400" dirty="0" err="1" smtClean="0"/>
              <a:t>kuantitas</a:t>
            </a:r>
            <a:r>
              <a:rPr lang="en-US" sz="2400" dirty="0" smtClean="0"/>
              <a:t>: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1800" dirty="0" err="1" smtClean="0"/>
              <a:t>dimana</a:t>
            </a:r>
            <a:r>
              <a:rPr lang="en-US" sz="1800" dirty="0" smtClean="0"/>
              <a:t> : SK = 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Kuantitas</a:t>
            </a:r>
            <a:r>
              <a:rPr lang="en-US" sz="1800" dirty="0" smtClean="0"/>
              <a:t>		SEU = 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Efisiensi</a:t>
            </a:r>
            <a:r>
              <a:rPr lang="en-US" sz="1800" dirty="0" smtClean="0"/>
              <a:t> </a:t>
            </a:r>
            <a:r>
              <a:rPr lang="en-US" sz="1800" dirty="0" err="1" smtClean="0"/>
              <a:t>Upah</a:t>
            </a:r>
            <a:endParaRPr lang="en-US" sz="18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</a:t>
            </a:r>
            <a:r>
              <a:rPr lang="en-US" sz="2400" dirty="0" err="1" smtClean="0"/>
              <a:t>selisih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.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selisih</a:t>
            </a:r>
            <a:r>
              <a:rPr lang="en-US" sz="2400" dirty="0" smtClean="0"/>
              <a:t> </a:t>
            </a:r>
            <a:r>
              <a:rPr lang="en-US" sz="2400" dirty="0" err="1" smtClean="0"/>
              <a:t>kuantitas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1538" y="2714620"/>
            <a:ext cx="307183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SH = (</a:t>
            </a:r>
            <a:r>
              <a:rPr lang="en-US" sz="2400" b="1" dirty="0" err="1" smtClean="0">
                <a:solidFill>
                  <a:schemeClr val="tx1"/>
                </a:solidFill>
              </a:rPr>
              <a:t>HSt</a:t>
            </a:r>
            <a:r>
              <a:rPr lang="en-US" sz="2400" b="1" dirty="0" smtClean="0">
                <a:solidFill>
                  <a:schemeClr val="tx1"/>
                </a:solidFill>
              </a:rPr>
              <a:t> – HS) x KS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Untuk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biaya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bahan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baku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1538" y="4143380"/>
            <a:ext cx="314327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SK = (</a:t>
            </a:r>
            <a:r>
              <a:rPr lang="en-US" sz="2400" b="1" dirty="0" err="1" smtClean="0">
                <a:solidFill>
                  <a:schemeClr val="tx1"/>
                </a:solidFill>
              </a:rPr>
              <a:t>KSt</a:t>
            </a:r>
            <a:r>
              <a:rPr lang="en-US" sz="2400" b="1" dirty="0" smtClean="0">
                <a:solidFill>
                  <a:schemeClr val="tx1"/>
                </a:solidFill>
              </a:rPr>
              <a:t> – KS) x </a:t>
            </a:r>
            <a:r>
              <a:rPr lang="en-US" sz="2400" b="1" dirty="0" err="1" smtClean="0">
                <a:solidFill>
                  <a:schemeClr val="tx1"/>
                </a:solidFill>
              </a:rPr>
              <a:t>HSt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9124" y="2714620"/>
            <a:ext cx="371477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STU = (</a:t>
            </a:r>
            <a:r>
              <a:rPr lang="en-US" sz="2400" b="1" dirty="0" err="1" smtClean="0">
                <a:solidFill>
                  <a:schemeClr val="tx1"/>
                </a:solidFill>
              </a:rPr>
              <a:t>TUSt</a:t>
            </a:r>
            <a:r>
              <a:rPr lang="en-US" sz="2400" b="1" dirty="0" smtClean="0">
                <a:solidFill>
                  <a:schemeClr val="tx1"/>
                </a:solidFill>
              </a:rPr>
              <a:t> – TUS) x JKS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Untuk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biaya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tenaga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kerja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langsung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57686" y="4143380"/>
            <a:ext cx="378621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SEU = (</a:t>
            </a:r>
            <a:r>
              <a:rPr lang="en-US" sz="2400" b="1" dirty="0" err="1" smtClean="0">
                <a:solidFill>
                  <a:schemeClr val="tx1"/>
                </a:solidFill>
              </a:rPr>
              <a:t>JKSt</a:t>
            </a:r>
            <a:r>
              <a:rPr lang="en-US" sz="2400" b="1" dirty="0" smtClean="0">
                <a:solidFill>
                  <a:schemeClr val="tx1"/>
                </a:solidFill>
              </a:rPr>
              <a:t> – JKS) x </a:t>
            </a:r>
            <a:r>
              <a:rPr lang="en-US" sz="2400" b="1" dirty="0" err="1" smtClean="0">
                <a:solidFill>
                  <a:schemeClr val="tx1"/>
                </a:solidFill>
              </a:rPr>
              <a:t>TUSt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MODEL TIGA SELISIH (THE THREE WAY MODEL)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00174"/>
            <a:ext cx="8153400" cy="5072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id-ID" dirty="0" smtClean="0"/>
              <a:t>Dipecah menjadi tiga macam selisih, yaitu: selisih harga, selisih kuantitas dan selisih harga/kuantitas.</a:t>
            </a:r>
          </a:p>
          <a:p>
            <a:pPr algn="just"/>
            <a:r>
              <a:rPr lang="id-ID" dirty="0" smtClean="0"/>
              <a:t>Tiga kemungkinan dari hubungan harga dan kuantitas standar dengan harga dan kuantitas sesungguhnya: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id-ID" dirty="0" smtClean="0"/>
              <a:t>Harga dan kuantitas standar masing-masing lebih tinggi atau lebih rendah dari harga sesungguhnya dan kuantitas sesungguhnya.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id-ID" dirty="0" smtClean="0"/>
              <a:t>Harga standar lebih rendah dari harga sesungguhnya, namun sebaliknya kuantitas standar lebih tinggi dari kuantitas sesungguhnya.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id-ID" dirty="0" smtClean="0"/>
              <a:t>Harga standar lebih tinggi dari harga sesungguhnya, namun kuantitas standar lebih rendah dari kuantitas sesungguhnya.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74194" cy="990600"/>
          </a:xfrm>
        </p:spPr>
        <p:txBody>
          <a:bodyPr>
            <a:noAutofit/>
          </a:bodyPr>
          <a:lstStyle/>
          <a:p>
            <a:r>
              <a:rPr lang="id-ID" sz="2800" dirty="0" smtClean="0"/>
              <a:t>1. Harga &amp; kuantitas standar lebih tinggi atau lebih rendah dari harga &amp; kuantitas sesungguhnya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43050"/>
            <a:ext cx="8317070" cy="44529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Kondisi 1: Harga standar dan kuantitas standar masing-masing lebih rendah dari harga dan kuantitas sesungguhnya, rumus: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857224" y="3500438"/>
            <a:ext cx="3643338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SH	= (HSt – HS) x KSt</a:t>
            </a:r>
          </a:p>
          <a:p>
            <a:pPr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SK	= (KSt – KS) x HSt</a:t>
            </a:r>
          </a:p>
          <a:p>
            <a:pPr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SHK	= (HSt – HS) x (KSt – KS)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2"/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baku</a:t>
            </a:r>
            <a:endParaRPr lang="id-ID" dirty="0" smtClean="0">
              <a:solidFill>
                <a:schemeClr val="tx1"/>
              </a:solidFill>
            </a:endParaRPr>
          </a:p>
          <a:p>
            <a:pPr algn="ctr"/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4876" y="3500438"/>
            <a:ext cx="4071966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TU</a:t>
            </a:r>
            <a:r>
              <a:rPr lang="id-ID" sz="2000" dirty="0" smtClean="0">
                <a:solidFill>
                  <a:schemeClr val="tx1"/>
                </a:solidFill>
              </a:rPr>
              <a:t>	= (</a:t>
            </a:r>
            <a:r>
              <a:rPr lang="en-US" sz="2000" dirty="0" smtClean="0">
                <a:solidFill>
                  <a:schemeClr val="tx1"/>
                </a:solidFill>
              </a:rPr>
              <a:t>TU</a:t>
            </a:r>
            <a:r>
              <a:rPr lang="id-ID" sz="2000" dirty="0" smtClean="0">
                <a:solidFill>
                  <a:schemeClr val="tx1"/>
                </a:solidFill>
              </a:rPr>
              <a:t>St – </a:t>
            </a:r>
            <a:r>
              <a:rPr lang="en-US" sz="2000" dirty="0" smtClean="0">
                <a:solidFill>
                  <a:schemeClr val="tx1"/>
                </a:solidFill>
              </a:rPr>
              <a:t>TU</a:t>
            </a:r>
            <a:r>
              <a:rPr lang="id-ID" sz="2000" dirty="0" smtClean="0">
                <a:solidFill>
                  <a:schemeClr val="tx1"/>
                </a:solidFill>
              </a:rPr>
              <a:t>S) x </a:t>
            </a:r>
            <a:r>
              <a:rPr lang="en-US" sz="2000" dirty="0" smtClean="0">
                <a:solidFill>
                  <a:schemeClr val="tx1"/>
                </a:solidFill>
              </a:rPr>
              <a:t>J</a:t>
            </a:r>
            <a:r>
              <a:rPr lang="id-ID" sz="2000" dirty="0" smtClean="0">
                <a:solidFill>
                  <a:schemeClr val="tx1"/>
                </a:solidFill>
              </a:rPr>
              <a:t>KSt</a:t>
            </a:r>
          </a:p>
          <a:p>
            <a:pPr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EU</a:t>
            </a:r>
            <a:r>
              <a:rPr lang="id-ID" sz="2000" dirty="0" smtClean="0">
                <a:solidFill>
                  <a:schemeClr val="tx1"/>
                </a:solidFill>
              </a:rPr>
              <a:t>	= (</a:t>
            </a:r>
            <a:r>
              <a:rPr lang="en-US" sz="2000" dirty="0" smtClean="0">
                <a:solidFill>
                  <a:schemeClr val="tx1"/>
                </a:solidFill>
              </a:rPr>
              <a:t>J</a:t>
            </a:r>
            <a:r>
              <a:rPr lang="id-ID" sz="2000" dirty="0" smtClean="0">
                <a:solidFill>
                  <a:schemeClr val="tx1"/>
                </a:solidFill>
              </a:rPr>
              <a:t>KSt – </a:t>
            </a:r>
            <a:r>
              <a:rPr lang="en-US" sz="2000" dirty="0" smtClean="0">
                <a:solidFill>
                  <a:schemeClr val="tx1"/>
                </a:solidFill>
              </a:rPr>
              <a:t>J</a:t>
            </a:r>
            <a:r>
              <a:rPr lang="id-ID" sz="2000" dirty="0" smtClean="0">
                <a:solidFill>
                  <a:schemeClr val="tx1"/>
                </a:solidFill>
              </a:rPr>
              <a:t>KS) x </a:t>
            </a:r>
            <a:r>
              <a:rPr lang="en-US" sz="2000" dirty="0" smtClean="0">
                <a:solidFill>
                  <a:schemeClr val="tx1"/>
                </a:solidFill>
              </a:rPr>
              <a:t>TU</a:t>
            </a:r>
            <a:r>
              <a:rPr lang="id-ID" sz="2000" dirty="0" smtClean="0">
                <a:solidFill>
                  <a:schemeClr val="tx1"/>
                </a:solidFill>
              </a:rPr>
              <a:t>St</a:t>
            </a:r>
          </a:p>
          <a:p>
            <a:pPr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TEU</a:t>
            </a:r>
            <a:r>
              <a:rPr lang="id-ID" sz="2000" dirty="0" smtClean="0">
                <a:solidFill>
                  <a:schemeClr val="tx1"/>
                </a:solidFill>
              </a:rPr>
              <a:t>	= (</a:t>
            </a:r>
            <a:r>
              <a:rPr lang="en-US" sz="2000" dirty="0" smtClean="0">
                <a:solidFill>
                  <a:schemeClr val="tx1"/>
                </a:solidFill>
              </a:rPr>
              <a:t>TU</a:t>
            </a:r>
            <a:r>
              <a:rPr lang="id-ID" sz="2000" dirty="0" smtClean="0">
                <a:solidFill>
                  <a:schemeClr val="tx1"/>
                </a:solidFill>
              </a:rPr>
              <a:t>St – </a:t>
            </a:r>
            <a:r>
              <a:rPr lang="en-US" sz="2000" dirty="0" smtClean="0">
                <a:solidFill>
                  <a:schemeClr val="tx1"/>
                </a:solidFill>
              </a:rPr>
              <a:t>TU</a:t>
            </a:r>
            <a:r>
              <a:rPr lang="id-ID" sz="2000" dirty="0" smtClean="0">
                <a:solidFill>
                  <a:schemeClr val="tx1"/>
                </a:solidFill>
              </a:rPr>
              <a:t>S) x (</a:t>
            </a:r>
            <a:r>
              <a:rPr lang="en-US" sz="2000" dirty="0" smtClean="0">
                <a:solidFill>
                  <a:schemeClr val="tx1"/>
                </a:solidFill>
              </a:rPr>
              <a:t>J</a:t>
            </a:r>
            <a:r>
              <a:rPr lang="id-ID" sz="2000" dirty="0" smtClean="0">
                <a:solidFill>
                  <a:schemeClr val="tx1"/>
                </a:solidFill>
              </a:rPr>
              <a:t>KSt – </a:t>
            </a:r>
            <a:r>
              <a:rPr lang="en-US" sz="2000" dirty="0" smtClean="0">
                <a:solidFill>
                  <a:schemeClr val="tx1"/>
                </a:solidFill>
              </a:rPr>
              <a:t>J</a:t>
            </a:r>
            <a:r>
              <a:rPr lang="id-ID" sz="2000" dirty="0" smtClean="0">
                <a:solidFill>
                  <a:schemeClr val="tx1"/>
                </a:solidFill>
              </a:rPr>
              <a:t>KS)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tenaga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langsung</a:t>
            </a:r>
            <a:endParaRPr lang="id-ID" dirty="0" smtClean="0">
              <a:solidFill>
                <a:schemeClr val="tx1"/>
              </a:solidFill>
            </a:endParaRPr>
          </a:p>
          <a:p>
            <a:pPr algn="ctr"/>
            <a:endParaRPr lang="id-ID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Kondisi 2: Harga &amp; kuantitas standar lebih tinggi dari harga &amp; kuantitas sesungguhnya, rumus: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857224" y="2786058"/>
            <a:ext cx="3714776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SH	=(HSt – HS) x KS</a:t>
            </a:r>
          </a:p>
          <a:p>
            <a:pPr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SK	=(KSt – KS) x HS</a:t>
            </a:r>
          </a:p>
          <a:p>
            <a:pPr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SHK	=(HSt – HS) x (KSt – KS)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baku</a:t>
            </a:r>
            <a:endParaRPr lang="id-ID" sz="2000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4876" y="2786058"/>
            <a:ext cx="4000528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TU</a:t>
            </a:r>
            <a:r>
              <a:rPr lang="id-ID" sz="2000" dirty="0" smtClean="0">
                <a:solidFill>
                  <a:schemeClr val="tx1"/>
                </a:solidFill>
              </a:rPr>
              <a:t>	=(</a:t>
            </a:r>
            <a:r>
              <a:rPr lang="en-US" sz="2000" dirty="0" smtClean="0">
                <a:solidFill>
                  <a:schemeClr val="tx1"/>
                </a:solidFill>
              </a:rPr>
              <a:t>TU</a:t>
            </a:r>
            <a:r>
              <a:rPr lang="id-ID" sz="2000" dirty="0" smtClean="0">
                <a:solidFill>
                  <a:schemeClr val="tx1"/>
                </a:solidFill>
              </a:rPr>
              <a:t>St – </a:t>
            </a:r>
            <a:r>
              <a:rPr lang="en-US" sz="2000" dirty="0" smtClean="0">
                <a:solidFill>
                  <a:schemeClr val="tx1"/>
                </a:solidFill>
              </a:rPr>
              <a:t>TU</a:t>
            </a:r>
            <a:r>
              <a:rPr lang="id-ID" sz="2000" dirty="0" smtClean="0">
                <a:solidFill>
                  <a:schemeClr val="tx1"/>
                </a:solidFill>
              </a:rPr>
              <a:t>S) x </a:t>
            </a:r>
            <a:r>
              <a:rPr lang="en-US" sz="2000" dirty="0" smtClean="0">
                <a:solidFill>
                  <a:schemeClr val="tx1"/>
                </a:solidFill>
              </a:rPr>
              <a:t>JK</a:t>
            </a:r>
            <a:r>
              <a:rPr lang="id-ID" sz="2000" dirty="0" smtClean="0">
                <a:solidFill>
                  <a:schemeClr val="tx1"/>
                </a:solidFill>
              </a:rPr>
              <a:t>S</a:t>
            </a:r>
          </a:p>
          <a:p>
            <a:pPr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EU</a:t>
            </a:r>
            <a:r>
              <a:rPr lang="id-ID" sz="2000" dirty="0" smtClean="0">
                <a:solidFill>
                  <a:schemeClr val="tx1"/>
                </a:solidFill>
              </a:rPr>
              <a:t>	=(</a:t>
            </a:r>
            <a:r>
              <a:rPr lang="en-US" sz="2000" dirty="0" smtClean="0">
                <a:solidFill>
                  <a:schemeClr val="tx1"/>
                </a:solidFill>
              </a:rPr>
              <a:t>J</a:t>
            </a:r>
            <a:r>
              <a:rPr lang="id-ID" sz="2000" dirty="0" smtClean="0">
                <a:solidFill>
                  <a:schemeClr val="tx1"/>
                </a:solidFill>
              </a:rPr>
              <a:t>KSt – </a:t>
            </a:r>
            <a:r>
              <a:rPr lang="en-US" sz="2000" dirty="0" smtClean="0">
                <a:solidFill>
                  <a:schemeClr val="tx1"/>
                </a:solidFill>
              </a:rPr>
              <a:t>J</a:t>
            </a:r>
            <a:r>
              <a:rPr lang="id-ID" sz="2000" dirty="0" smtClean="0">
                <a:solidFill>
                  <a:schemeClr val="tx1"/>
                </a:solidFill>
              </a:rPr>
              <a:t>KS) x </a:t>
            </a:r>
            <a:r>
              <a:rPr lang="en-US" sz="2000" dirty="0" smtClean="0">
                <a:solidFill>
                  <a:schemeClr val="tx1"/>
                </a:solidFill>
              </a:rPr>
              <a:t>TU</a:t>
            </a:r>
            <a:r>
              <a:rPr lang="id-ID" sz="2000" dirty="0" smtClean="0">
                <a:solidFill>
                  <a:schemeClr val="tx1"/>
                </a:solidFill>
              </a:rPr>
              <a:t>S</a:t>
            </a:r>
          </a:p>
          <a:p>
            <a:pPr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TEU</a:t>
            </a:r>
            <a:r>
              <a:rPr lang="id-ID" sz="2000" dirty="0" smtClean="0">
                <a:solidFill>
                  <a:schemeClr val="tx1"/>
                </a:solidFill>
              </a:rPr>
              <a:t>	=(</a:t>
            </a:r>
            <a:r>
              <a:rPr lang="en-US" sz="2000" dirty="0" smtClean="0">
                <a:solidFill>
                  <a:schemeClr val="tx1"/>
                </a:solidFill>
              </a:rPr>
              <a:t>TU</a:t>
            </a:r>
            <a:r>
              <a:rPr lang="id-ID" sz="2000" dirty="0" smtClean="0">
                <a:solidFill>
                  <a:schemeClr val="tx1"/>
                </a:solidFill>
              </a:rPr>
              <a:t>St – </a:t>
            </a:r>
            <a:r>
              <a:rPr lang="en-US" sz="2000" dirty="0" smtClean="0">
                <a:solidFill>
                  <a:schemeClr val="tx1"/>
                </a:solidFill>
              </a:rPr>
              <a:t>TU</a:t>
            </a:r>
            <a:r>
              <a:rPr lang="id-ID" sz="2000" dirty="0" smtClean="0">
                <a:solidFill>
                  <a:schemeClr val="tx1"/>
                </a:solidFill>
              </a:rPr>
              <a:t>S) x (</a:t>
            </a:r>
            <a:r>
              <a:rPr lang="en-US" sz="2000" dirty="0" smtClean="0">
                <a:solidFill>
                  <a:schemeClr val="tx1"/>
                </a:solidFill>
              </a:rPr>
              <a:t>J</a:t>
            </a:r>
            <a:r>
              <a:rPr lang="id-ID" sz="2000" dirty="0" smtClean="0">
                <a:solidFill>
                  <a:schemeClr val="tx1"/>
                </a:solidFill>
              </a:rPr>
              <a:t>KSt – </a:t>
            </a:r>
            <a:r>
              <a:rPr lang="en-US" sz="2000" dirty="0" smtClean="0">
                <a:solidFill>
                  <a:schemeClr val="tx1"/>
                </a:solidFill>
              </a:rPr>
              <a:t>J</a:t>
            </a:r>
            <a:r>
              <a:rPr lang="id-ID" sz="2000" dirty="0" smtClean="0">
                <a:solidFill>
                  <a:schemeClr val="tx1"/>
                </a:solidFill>
              </a:rPr>
              <a:t>KS)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tenaga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kerja</a:t>
            </a:r>
            <a:endParaRPr lang="id-ID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01122" cy="1057260"/>
          </a:xfrm>
        </p:spPr>
        <p:txBody>
          <a:bodyPr>
            <a:noAutofit/>
          </a:bodyPr>
          <a:lstStyle/>
          <a:p>
            <a:pPr algn="ctr"/>
            <a:r>
              <a:rPr lang="id-ID" sz="2500" dirty="0" smtClean="0"/>
              <a:t>2. Harga standar lebih rendah dari harga sesungguhnya, sebaliknya kuantitas standar lebih tinggi dari kuantitas sesungguhnya.</a:t>
            </a:r>
            <a:endParaRPr lang="id-ID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Pada kondisi ini selisih gabungan yang merupakan selisih harga/kuantitas tidak akan terjadi.</a:t>
            </a:r>
          </a:p>
          <a:p>
            <a:r>
              <a:rPr lang="id-ID" dirty="0" smtClean="0"/>
              <a:t>Rumus: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928662" y="3214686"/>
            <a:ext cx="3500462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SH	= (HSt - HS) x KS</a:t>
            </a:r>
          </a:p>
          <a:p>
            <a:pPr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SK	=(KSt </a:t>
            </a:r>
            <a:r>
              <a:rPr lang="en-US" sz="2400" dirty="0" smtClean="0">
                <a:solidFill>
                  <a:schemeClr val="tx1"/>
                </a:solidFill>
              </a:rPr>
              <a:t>-</a:t>
            </a:r>
            <a:r>
              <a:rPr lang="id-ID" sz="2400" dirty="0" smtClean="0">
                <a:solidFill>
                  <a:schemeClr val="tx1"/>
                </a:solidFill>
              </a:rPr>
              <a:t> KS) x HSt</a:t>
            </a:r>
          </a:p>
          <a:p>
            <a:pPr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SHK	= 0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baku</a:t>
            </a:r>
            <a:endParaRPr lang="id-ID" sz="2400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3214686"/>
            <a:ext cx="3714776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TU</a:t>
            </a:r>
            <a:r>
              <a:rPr lang="id-ID" sz="2400" dirty="0" smtClean="0">
                <a:solidFill>
                  <a:schemeClr val="tx1"/>
                </a:solidFill>
              </a:rPr>
              <a:t>	= (</a:t>
            </a:r>
            <a:r>
              <a:rPr lang="en-US" sz="2400" dirty="0" smtClean="0">
                <a:solidFill>
                  <a:schemeClr val="tx1"/>
                </a:solidFill>
              </a:rPr>
              <a:t>TU</a:t>
            </a:r>
            <a:r>
              <a:rPr lang="id-ID" sz="2400" dirty="0" smtClean="0">
                <a:solidFill>
                  <a:schemeClr val="tx1"/>
                </a:solidFill>
              </a:rPr>
              <a:t>St - </a:t>
            </a:r>
            <a:r>
              <a:rPr lang="en-US" sz="2400" dirty="0" smtClean="0">
                <a:solidFill>
                  <a:schemeClr val="tx1"/>
                </a:solidFill>
              </a:rPr>
              <a:t>TU</a:t>
            </a:r>
            <a:r>
              <a:rPr lang="id-ID" sz="2400" dirty="0" smtClean="0">
                <a:solidFill>
                  <a:schemeClr val="tx1"/>
                </a:solidFill>
              </a:rPr>
              <a:t>S) x </a:t>
            </a:r>
            <a:r>
              <a:rPr lang="en-US" sz="2400" dirty="0" smtClean="0">
                <a:solidFill>
                  <a:schemeClr val="tx1"/>
                </a:solidFill>
              </a:rPr>
              <a:t>J</a:t>
            </a:r>
            <a:r>
              <a:rPr lang="id-ID" sz="2400" dirty="0" smtClean="0">
                <a:solidFill>
                  <a:schemeClr val="tx1"/>
                </a:solidFill>
              </a:rPr>
              <a:t>KS</a:t>
            </a:r>
          </a:p>
          <a:p>
            <a:pPr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EU</a:t>
            </a:r>
            <a:r>
              <a:rPr lang="id-ID" sz="2400" dirty="0" smtClean="0">
                <a:solidFill>
                  <a:schemeClr val="tx1"/>
                </a:solidFill>
              </a:rPr>
              <a:t>	=(</a:t>
            </a:r>
            <a:r>
              <a:rPr lang="en-US" sz="2400" dirty="0" smtClean="0">
                <a:solidFill>
                  <a:schemeClr val="tx1"/>
                </a:solidFill>
              </a:rPr>
              <a:t>J</a:t>
            </a:r>
            <a:r>
              <a:rPr lang="id-ID" sz="2400" dirty="0" smtClean="0">
                <a:solidFill>
                  <a:schemeClr val="tx1"/>
                </a:solidFill>
              </a:rPr>
              <a:t>KSt </a:t>
            </a:r>
            <a:r>
              <a:rPr lang="en-US" sz="2400" dirty="0" smtClean="0">
                <a:solidFill>
                  <a:schemeClr val="tx1"/>
                </a:solidFill>
              </a:rPr>
              <a:t>-</a:t>
            </a:r>
            <a:r>
              <a:rPr lang="id-ID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JK</a:t>
            </a:r>
            <a:r>
              <a:rPr lang="id-ID" sz="2400" dirty="0" smtClean="0">
                <a:solidFill>
                  <a:schemeClr val="tx1"/>
                </a:solidFill>
              </a:rPr>
              <a:t>S) x </a:t>
            </a:r>
            <a:r>
              <a:rPr lang="en-US" sz="2400" dirty="0" smtClean="0">
                <a:solidFill>
                  <a:schemeClr val="tx1"/>
                </a:solidFill>
              </a:rPr>
              <a:t>TU</a:t>
            </a:r>
            <a:r>
              <a:rPr lang="id-ID" sz="2400" dirty="0" smtClean="0">
                <a:solidFill>
                  <a:schemeClr val="tx1"/>
                </a:solidFill>
              </a:rPr>
              <a:t>St</a:t>
            </a:r>
          </a:p>
          <a:p>
            <a:pPr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TEU</a:t>
            </a:r>
            <a:r>
              <a:rPr lang="id-ID" sz="2400" dirty="0" smtClean="0">
                <a:solidFill>
                  <a:schemeClr val="tx1"/>
                </a:solidFill>
              </a:rPr>
              <a:t>	= 0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tenaga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kerja</a:t>
            </a:r>
            <a:endParaRPr lang="id-ID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2700" dirty="0" smtClean="0"/>
              <a:t>3. Harga standar lebih tinggi dari harga sesungguhnya, sebaliknya kuantitas standar lebih rendah dari kuantitas sesungguhnya.</a:t>
            </a:r>
            <a:endParaRPr lang="id-ID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Pada kondisi ini selisih gabungan yang merupakan selisih harga/kuantitas tidak akan terjadi.</a:t>
            </a:r>
          </a:p>
          <a:p>
            <a:r>
              <a:rPr lang="id-ID" dirty="0" smtClean="0"/>
              <a:t>Rumus:</a:t>
            </a:r>
          </a:p>
        </p:txBody>
      </p:sp>
      <p:sp>
        <p:nvSpPr>
          <p:cNvPr id="4" name="Rectangle 3"/>
          <p:cNvSpPr/>
          <p:nvPr/>
        </p:nvSpPr>
        <p:spPr>
          <a:xfrm>
            <a:off x="857224" y="3500438"/>
            <a:ext cx="3643338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SH	= (HSt – HS) x KSt</a:t>
            </a:r>
          </a:p>
          <a:p>
            <a:pPr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SK	= (KSt – KS) x HS</a:t>
            </a:r>
          </a:p>
          <a:p>
            <a:pPr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SHK	= 0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baku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4876" y="3500438"/>
            <a:ext cx="371477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TU</a:t>
            </a:r>
            <a:r>
              <a:rPr lang="id-ID" sz="2400" dirty="0" smtClean="0">
                <a:solidFill>
                  <a:schemeClr val="tx1"/>
                </a:solidFill>
              </a:rPr>
              <a:t>	= (</a:t>
            </a:r>
            <a:r>
              <a:rPr lang="en-US" sz="2400" dirty="0" smtClean="0">
                <a:solidFill>
                  <a:schemeClr val="tx1"/>
                </a:solidFill>
              </a:rPr>
              <a:t>TU</a:t>
            </a:r>
            <a:r>
              <a:rPr lang="id-ID" sz="2400" dirty="0" smtClean="0">
                <a:solidFill>
                  <a:schemeClr val="tx1"/>
                </a:solidFill>
              </a:rPr>
              <a:t>St </a:t>
            </a:r>
            <a:r>
              <a:rPr lang="en-US" sz="2400" dirty="0" smtClean="0">
                <a:solidFill>
                  <a:schemeClr val="tx1"/>
                </a:solidFill>
              </a:rPr>
              <a:t>- TU</a:t>
            </a:r>
            <a:r>
              <a:rPr lang="id-ID" sz="2400" dirty="0" smtClean="0">
                <a:solidFill>
                  <a:schemeClr val="tx1"/>
                </a:solidFill>
              </a:rPr>
              <a:t>S) x </a:t>
            </a:r>
            <a:r>
              <a:rPr lang="en-US" sz="2400" dirty="0" smtClean="0">
                <a:solidFill>
                  <a:schemeClr val="tx1"/>
                </a:solidFill>
              </a:rPr>
              <a:t>J</a:t>
            </a:r>
            <a:r>
              <a:rPr lang="id-ID" sz="2400" dirty="0" smtClean="0">
                <a:solidFill>
                  <a:schemeClr val="tx1"/>
                </a:solidFill>
              </a:rPr>
              <a:t>KSt</a:t>
            </a:r>
          </a:p>
          <a:p>
            <a:pPr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EU</a:t>
            </a:r>
            <a:r>
              <a:rPr lang="id-ID" sz="2400" dirty="0" smtClean="0">
                <a:solidFill>
                  <a:schemeClr val="tx1"/>
                </a:solidFill>
              </a:rPr>
              <a:t>	= (</a:t>
            </a:r>
            <a:r>
              <a:rPr lang="en-US" sz="2400" dirty="0" smtClean="0">
                <a:solidFill>
                  <a:schemeClr val="tx1"/>
                </a:solidFill>
              </a:rPr>
              <a:t>J</a:t>
            </a:r>
            <a:r>
              <a:rPr lang="id-ID" sz="2400" dirty="0" smtClean="0">
                <a:solidFill>
                  <a:schemeClr val="tx1"/>
                </a:solidFill>
              </a:rPr>
              <a:t>KSt – </a:t>
            </a:r>
            <a:r>
              <a:rPr lang="en-US" sz="2400" dirty="0" smtClean="0">
                <a:solidFill>
                  <a:schemeClr val="tx1"/>
                </a:solidFill>
              </a:rPr>
              <a:t>J</a:t>
            </a:r>
            <a:r>
              <a:rPr lang="id-ID" sz="2400" dirty="0" smtClean="0">
                <a:solidFill>
                  <a:schemeClr val="tx1"/>
                </a:solidFill>
              </a:rPr>
              <a:t>KS) x </a:t>
            </a:r>
            <a:r>
              <a:rPr lang="en-US" sz="2400" dirty="0" smtClean="0">
                <a:solidFill>
                  <a:schemeClr val="tx1"/>
                </a:solidFill>
              </a:rPr>
              <a:t>TU</a:t>
            </a:r>
            <a:r>
              <a:rPr lang="id-ID" sz="2400" dirty="0" smtClean="0">
                <a:solidFill>
                  <a:schemeClr val="tx1"/>
                </a:solidFill>
              </a:rPr>
              <a:t>S</a:t>
            </a:r>
          </a:p>
          <a:p>
            <a:pPr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TEU</a:t>
            </a:r>
            <a:r>
              <a:rPr lang="id-ID" sz="2400" dirty="0" smtClean="0">
                <a:solidFill>
                  <a:schemeClr val="tx1"/>
                </a:solidFill>
              </a:rPr>
              <a:t>	= 0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tenaga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kerja</a:t>
            </a:r>
            <a:endParaRPr lang="id-ID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BIAYA STANDAR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Biaya Standar adalah: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/>
              <a:t>B</a:t>
            </a:r>
            <a:r>
              <a:rPr lang="id-ID" dirty="0" smtClean="0"/>
              <a:t>iaya yang telah ditentukan sebelumnya untuk memproduksi satu unit atau sejumlah tertentu produk selama suatu periode tertentu.</a:t>
            </a:r>
          </a:p>
          <a:p>
            <a:pPr lvl="1" algn="just">
              <a:buFont typeface="Wingdings" pitchFamily="2" charset="2"/>
              <a:buChar char="ü"/>
            </a:pPr>
            <a:r>
              <a:rPr lang="id-ID" dirty="0" smtClean="0"/>
              <a:t>Biaya yang direncanakan untuk suatu produk dalam kondisi operasi sekarang atau yang diantisipasi.</a:t>
            </a:r>
          </a:p>
          <a:p>
            <a:pPr algn="just">
              <a:buFont typeface="Wingdings" pitchFamily="2" charset="2"/>
              <a:buChar char="q"/>
            </a:pPr>
            <a:r>
              <a:rPr lang="id-ID" dirty="0" smtClean="0"/>
              <a:t>Dua komponen biaya standar;</a:t>
            </a:r>
          </a:p>
          <a:p>
            <a:pPr lvl="1" algn="just">
              <a:buFont typeface="Wingdings" pitchFamily="2" charset="2"/>
              <a:buChar char="ü"/>
            </a:pPr>
            <a:r>
              <a:rPr lang="id-ID" dirty="0" smtClean="0"/>
              <a:t>Standar fisik, yaitu kuantitas standar dari input per unit output.</a:t>
            </a:r>
          </a:p>
          <a:p>
            <a:pPr lvl="1" algn="just">
              <a:buFont typeface="Wingdings" pitchFamily="2" charset="2"/>
              <a:buChar char="ü"/>
            </a:pPr>
            <a:r>
              <a:rPr lang="id-ID" dirty="0" smtClean="0"/>
              <a:t>Standar harga, yaitu biaya standar atau tarif standar per unit input.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id-ID" dirty="0" smtClean="0"/>
              <a:t>PT Rimendi menggunakan sistem biaya standar. Data biaya standar dan biaya sesungguhnya dalam bulan Jan</a:t>
            </a:r>
            <a:r>
              <a:rPr lang="en-US" dirty="0" smtClean="0"/>
              <a:t>u</a:t>
            </a:r>
            <a:r>
              <a:rPr lang="id-ID" dirty="0" smtClean="0"/>
              <a:t>ari adalah sbb: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Perhitungan varians da</a:t>
            </a:r>
            <a:r>
              <a:rPr lang="en-US" dirty="0" smtClean="0"/>
              <a:t>r</a:t>
            </a:r>
            <a:r>
              <a:rPr lang="id-ID" dirty="0" smtClean="0"/>
              <a:t>i berbagai model adalah sbb: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3286124"/>
          <a:ext cx="8001056" cy="2214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749556"/>
                <a:gridCol w="1393716"/>
                <a:gridCol w="1714512"/>
              </a:tblGrid>
              <a:tr h="738193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Biaya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Kuantitas standar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Kuantitas Sesungguhnya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Harga Standar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Harga Sesungguhnya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8193">
                <a:tc>
                  <a:txBody>
                    <a:bodyPr/>
                    <a:lstStyle/>
                    <a:p>
                      <a:r>
                        <a:rPr lang="id-ID" dirty="0" smtClean="0"/>
                        <a:t>Bahan Baku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4.000 unit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5.000 unit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 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 15</a:t>
                      </a:r>
                      <a:endParaRPr lang="id-ID" dirty="0"/>
                    </a:p>
                  </a:txBody>
                  <a:tcPr/>
                </a:tc>
              </a:tr>
              <a:tr h="738193">
                <a:tc>
                  <a:txBody>
                    <a:bodyPr/>
                    <a:lstStyle/>
                    <a:p>
                      <a:r>
                        <a:rPr lang="id-ID" dirty="0" smtClean="0"/>
                        <a:t>Tenaga kerja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1.000 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2.000 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 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 20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28604"/>
            <a:ext cx="8153400" cy="60007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id-ID" sz="2000" b="1" dirty="0" smtClean="0"/>
              <a:t>Model satu selisih:</a:t>
            </a:r>
          </a:p>
          <a:p>
            <a:pPr marL="514350" indent="-514350">
              <a:buNone/>
            </a:pPr>
            <a:r>
              <a:rPr lang="id-ID" sz="2000" b="1" dirty="0" smtClean="0"/>
              <a:t>	</a:t>
            </a:r>
            <a:endParaRPr lang="id-ID" sz="2000" dirty="0" smtClean="0"/>
          </a:p>
          <a:p>
            <a:pPr marL="834390" lvl="1" indent="-514350">
              <a:buFont typeface="Wingdings" pitchFamily="2" charset="2"/>
              <a:buChar char="ü"/>
            </a:pPr>
            <a:r>
              <a:rPr lang="id-ID" sz="2000" dirty="0" smtClean="0"/>
              <a:t>Selisih biaya bahan baku:</a:t>
            </a:r>
          </a:p>
          <a:p>
            <a:pPr marL="514350" indent="-514350">
              <a:buNone/>
            </a:pPr>
            <a:r>
              <a:rPr lang="id-ID" sz="2000" b="1" dirty="0" smtClean="0"/>
              <a:t>		</a:t>
            </a:r>
            <a:r>
              <a:rPr lang="id-ID" sz="2000" dirty="0" smtClean="0"/>
              <a:t>TS = (Rp 20 x 4.000 unit) – (Rp 15 x 5.000 unit)</a:t>
            </a:r>
            <a:r>
              <a:rPr lang="en-US" sz="2000" dirty="0" smtClean="0"/>
              <a:t>	= </a:t>
            </a:r>
            <a:r>
              <a:rPr lang="en-US" sz="2000" dirty="0" err="1" smtClean="0"/>
              <a:t>Rp</a:t>
            </a:r>
            <a:r>
              <a:rPr lang="en-US" sz="2000" dirty="0" smtClean="0"/>
              <a:t>   5.000 L</a:t>
            </a:r>
            <a:endParaRPr lang="id-ID" sz="2000" dirty="0" smtClean="0"/>
          </a:p>
          <a:p>
            <a:pPr marL="834390" lvl="1" indent="-514350">
              <a:buFont typeface="Wingdings" pitchFamily="2" charset="2"/>
              <a:buChar char="ü"/>
            </a:pPr>
            <a:r>
              <a:rPr lang="id-ID" sz="2000" dirty="0" smtClean="0"/>
              <a:t>Selisih biaya tenaga kerja :</a:t>
            </a:r>
          </a:p>
          <a:p>
            <a:pPr marL="834390" lvl="1" indent="-514350">
              <a:buNone/>
            </a:pPr>
            <a:r>
              <a:rPr lang="id-ID" sz="2000" dirty="0" smtClean="0"/>
              <a:t>	</a:t>
            </a:r>
            <a:r>
              <a:rPr lang="id-ID" sz="2000" u="sng" dirty="0" smtClean="0"/>
              <a:t>TS = (Rp 10 x 1.000 jam) – (Rp 20 x 2.000 jam</a:t>
            </a:r>
            <a:r>
              <a:rPr lang="en-US" sz="2000" u="sng" dirty="0" smtClean="0"/>
              <a:t>)	= </a:t>
            </a:r>
            <a:r>
              <a:rPr lang="en-US" sz="2000" u="sng" dirty="0" err="1" smtClean="0"/>
              <a:t>Rp</a:t>
            </a:r>
            <a:r>
              <a:rPr lang="en-US" sz="2000" u="sng" dirty="0" smtClean="0"/>
              <a:t> 30.000R</a:t>
            </a:r>
          </a:p>
          <a:p>
            <a:pPr marL="834390" lvl="1" indent="-514350">
              <a:buFont typeface="Wingdings" pitchFamily="2" charset="2"/>
              <a:buChar char="ü"/>
            </a:pPr>
            <a:r>
              <a:rPr lang="en-US" sz="2000" i="1" dirty="0" smtClean="0"/>
              <a:t>TS </a:t>
            </a:r>
            <a:r>
              <a:rPr lang="en-US" sz="2000" i="1" dirty="0" err="1" smtClean="0"/>
              <a:t>biaya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bahan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baku</a:t>
            </a:r>
            <a:r>
              <a:rPr lang="en-US" sz="2000" i="1" dirty="0" smtClean="0"/>
              <a:t> &amp; </a:t>
            </a:r>
            <a:r>
              <a:rPr lang="en-US" sz="2000" i="1" dirty="0" err="1" smtClean="0"/>
              <a:t>tenaga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kerja</a:t>
            </a:r>
            <a:r>
              <a:rPr lang="en-US" sz="2000" i="1" dirty="0" smtClean="0"/>
              <a:t> 			= </a:t>
            </a:r>
            <a:r>
              <a:rPr lang="en-US" sz="2000" i="1" dirty="0" err="1" smtClean="0"/>
              <a:t>Rp</a:t>
            </a:r>
            <a:r>
              <a:rPr lang="en-US" sz="2000" i="1" dirty="0" smtClean="0"/>
              <a:t> 25.000 R</a:t>
            </a:r>
          </a:p>
          <a:p>
            <a:pPr marL="834390" lvl="1" indent="-514350">
              <a:buNone/>
            </a:pPr>
            <a:endParaRPr lang="id-ID" sz="2000" dirty="0" smtClean="0"/>
          </a:p>
          <a:p>
            <a:pPr marL="514350" indent="-514350">
              <a:buFont typeface="+mj-lt"/>
              <a:buAutoNum type="alphaLcPeriod" startAt="2"/>
            </a:pPr>
            <a:r>
              <a:rPr lang="id-ID" sz="2000" b="1" dirty="0" smtClean="0"/>
              <a:t>Model dua selisih:</a:t>
            </a:r>
          </a:p>
          <a:p>
            <a:pPr marL="834390" lvl="1" indent="-514350">
              <a:buFont typeface="Wingdings" pitchFamily="2" charset="2"/>
              <a:buChar char="ü"/>
            </a:pPr>
            <a:r>
              <a:rPr lang="id-ID" sz="2000" dirty="0" smtClean="0"/>
              <a:t>Selisih biaya bahan baku:</a:t>
            </a:r>
          </a:p>
          <a:p>
            <a:pPr marL="834390" lvl="1" indent="-514350">
              <a:buNone/>
            </a:pPr>
            <a:r>
              <a:rPr lang="id-ID" sz="2000" b="1" dirty="0" smtClean="0"/>
              <a:t>	</a:t>
            </a:r>
          </a:p>
          <a:p>
            <a:pPr marL="834390" lvl="1" indent="-514350">
              <a:buNone/>
            </a:pPr>
            <a:r>
              <a:rPr lang="id-ID" sz="2000" b="1" dirty="0" smtClean="0"/>
              <a:t>	</a:t>
            </a:r>
            <a:endParaRPr lang="en-US" sz="2000" b="1" dirty="0" smtClean="0"/>
          </a:p>
          <a:p>
            <a:pPr marL="834390" lvl="1" indent="-514350">
              <a:buNone/>
            </a:pPr>
            <a:r>
              <a:rPr lang="en-US" sz="2000" b="1" dirty="0" smtClean="0"/>
              <a:t>	</a:t>
            </a:r>
            <a:r>
              <a:rPr lang="id-ID" sz="2000" dirty="0" smtClean="0"/>
              <a:t>SH = (RP 20 – Rp15) x 5.000 unit</a:t>
            </a:r>
            <a:r>
              <a:rPr lang="en-US" sz="2000" dirty="0" smtClean="0"/>
              <a:t> 	= </a:t>
            </a:r>
            <a:r>
              <a:rPr lang="en-US" sz="2000" dirty="0" err="1" smtClean="0"/>
              <a:t>Rp</a:t>
            </a:r>
            <a:r>
              <a:rPr lang="en-US" sz="2000" dirty="0" smtClean="0"/>
              <a:t> 25.000 L</a:t>
            </a:r>
            <a:endParaRPr lang="id-ID" sz="2000" dirty="0" smtClean="0"/>
          </a:p>
          <a:p>
            <a:pPr marL="834390" lvl="1" indent="-514350">
              <a:buNone/>
            </a:pPr>
            <a:r>
              <a:rPr lang="id-ID" sz="2000" dirty="0" smtClean="0"/>
              <a:t>	SK = (4.000 unit-5.000unit) X Rp 20</a:t>
            </a:r>
            <a:r>
              <a:rPr lang="en-US" sz="2000" dirty="0" smtClean="0"/>
              <a:t>	</a:t>
            </a:r>
            <a:r>
              <a:rPr lang="en-US" sz="2000" u="sng" dirty="0" smtClean="0"/>
              <a:t>= </a:t>
            </a:r>
            <a:r>
              <a:rPr lang="en-US" sz="2000" u="sng" dirty="0" err="1" smtClean="0"/>
              <a:t>Rp</a:t>
            </a:r>
            <a:r>
              <a:rPr lang="en-US" sz="2000" u="sng" dirty="0" smtClean="0"/>
              <a:t> 20.000 R</a:t>
            </a:r>
            <a:endParaRPr lang="id-ID" sz="2000" u="sng" dirty="0" smtClean="0"/>
          </a:p>
          <a:p>
            <a:pPr marL="834390" lvl="1" indent="-514350">
              <a:buNone/>
            </a:pPr>
            <a:r>
              <a:rPr lang="id-ID" sz="2000" dirty="0" smtClean="0"/>
              <a:t>	</a:t>
            </a:r>
            <a:r>
              <a:rPr lang="en-US" sz="2000" dirty="0" smtClean="0"/>
              <a:t>TS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		= </a:t>
            </a:r>
            <a:r>
              <a:rPr lang="en-US" sz="2000" dirty="0" err="1" smtClean="0"/>
              <a:t>Rp</a:t>
            </a:r>
            <a:r>
              <a:rPr lang="en-US" sz="2000" dirty="0" smtClean="0"/>
              <a:t> 5.000 L</a:t>
            </a:r>
          </a:p>
          <a:p>
            <a:pPr marL="834390" lvl="1" indent="-514350">
              <a:buFont typeface="Wingdings" pitchFamily="2" charset="2"/>
              <a:buChar char="ü"/>
            </a:pPr>
            <a:endParaRPr lang="en-US" sz="2000" dirty="0" smtClean="0"/>
          </a:p>
          <a:p>
            <a:pPr marL="514350" indent="-514350">
              <a:buFont typeface="+mj-lt"/>
              <a:buAutoNum type="alphaLcPeriod" startAt="2"/>
            </a:pPr>
            <a:endParaRPr lang="id-ID" sz="2000" dirty="0" smtClean="0"/>
          </a:p>
          <a:p>
            <a:pPr marL="514350" indent="-514350">
              <a:buNone/>
            </a:pPr>
            <a:r>
              <a:rPr lang="id-ID" sz="2000" dirty="0" smtClean="0"/>
              <a:t>	</a:t>
            </a:r>
            <a:endParaRPr lang="id-ID" sz="2000" dirty="0"/>
          </a:p>
        </p:txBody>
      </p:sp>
      <p:sp>
        <p:nvSpPr>
          <p:cNvPr id="4" name="Rectangle 3"/>
          <p:cNvSpPr/>
          <p:nvPr/>
        </p:nvSpPr>
        <p:spPr>
          <a:xfrm>
            <a:off x="1142976" y="785794"/>
            <a:ext cx="728667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TS = (</a:t>
            </a:r>
            <a:r>
              <a:rPr lang="en-US" b="1" dirty="0" err="1" smtClean="0">
                <a:solidFill>
                  <a:schemeClr val="tx1"/>
                </a:solidFill>
              </a:rPr>
              <a:t>HSt</a:t>
            </a:r>
            <a:r>
              <a:rPr lang="en-US" b="1" dirty="0" smtClean="0">
                <a:solidFill>
                  <a:schemeClr val="tx1"/>
                </a:solidFill>
              </a:rPr>
              <a:t> x </a:t>
            </a:r>
            <a:r>
              <a:rPr lang="en-US" b="1" dirty="0" err="1" smtClean="0">
                <a:solidFill>
                  <a:schemeClr val="tx1"/>
                </a:solidFill>
              </a:rPr>
              <a:t>KSt</a:t>
            </a:r>
            <a:r>
              <a:rPr lang="en-US" b="1" dirty="0" smtClean="0">
                <a:solidFill>
                  <a:schemeClr val="tx1"/>
                </a:solidFill>
              </a:rPr>
              <a:t>) – (HS x KS)</a:t>
            </a:r>
            <a:r>
              <a:rPr lang="en-US" b="1" dirty="0" smtClean="0"/>
              <a:t>		</a:t>
            </a:r>
            <a:r>
              <a:rPr lang="en-US" b="1" dirty="0" smtClean="0">
                <a:solidFill>
                  <a:schemeClr val="tx1"/>
                </a:solidFill>
              </a:rPr>
              <a:t>TS = (</a:t>
            </a:r>
            <a:r>
              <a:rPr lang="en-US" b="1" dirty="0" err="1" smtClean="0">
                <a:solidFill>
                  <a:schemeClr val="tx1"/>
                </a:solidFill>
              </a:rPr>
              <a:t>TUSt</a:t>
            </a:r>
            <a:r>
              <a:rPr lang="en-US" b="1" dirty="0" smtClean="0">
                <a:solidFill>
                  <a:schemeClr val="tx1"/>
                </a:solidFill>
              </a:rPr>
              <a:t> x </a:t>
            </a:r>
            <a:r>
              <a:rPr lang="en-US" b="1" dirty="0" err="1" smtClean="0">
                <a:solidFill>
                  <a:schemeClr val="tx1"/>
                </a:solidFill>
              </a:rPr>
              <a:t>JKSt</a:t>
            </a:r>
            <a:r>
              <a:rPr lang="en-US" b="1" dirty="0" smtClean="0">
                <a:solidFill>
                  <a:schemeClr val="tx1"/>
                </a:solidFill>
              </a:rPr>
              <a:t>) – (TUS x JKS)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00100" y="4500570"/>
            <a:ext cx="714380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SH = (</a:t>
            </a:r>
            <a:r>
              <a:rPr lang="en-US" b="1" dirty="0" err="1" smtClean="0">
                <a:solidFill>
                  <a:schemeClr val="tx1"/>
                </a:solidFill>
              </a:rPr>
              <a:t>HSt</a:t>
            </a:r>
            <a:r>
              <a:rPr lang="en-US" b="1" dirty="0" smtClean="0">
                <a:solidFill>
                  <a:schemeClr val="tx1"/>
                </a:solidFill>
              </a:rPr>
              <a:t> – HS) x KS		SK = (</a:t>
            </a:r>
            <a:r>
              <a:rPr lang="en-US" b="1" dirty="0" err="1" smtClean="0">
                <a:solidFill>
                  <a:schemeClr val="tx1"/>
                </a:solidFill>
              </a:rPr>
              <a:t>KSt</a:t>
            </a:r>
            <a:r>
              <a:rPr lang="en-US" b="1" dirty="0" smtClean="0">
                <a:solidFill>
                  <a:schemeClr val="tx1"/>
                </a:solidFill>
              </a:rPr>
              <a:t> – KS) x </a:t>
            </a:r>
            <a:r>
              <a:rPr lang="en-US" b="1" dirty="0" err="1" smtClean="0">
                <a:solidFill>
                  <a:schemeClr val="tx1"/>
                </a:solidFill>
              </a:rPr>
              <a:t>HSt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00042"/>
            <a:ext cx="8153400" cy="592935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US" sz="2000" dirty="0" err="1" smtClean="0"/>
              <a:t>Selisih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: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STU = (</a:t>
            </a:r>
            <a:r>
              <a:rPr lang="en-US" sz="2000" dirty="0" err="1" smtClean="0">
                <a:solidFill>
                  <a:schemeClr val="tx1"/>
                </a:solidFill>
              </a:rPr>
              <a:t>Rp</a:t>
            </a:r>
            <a:r>
              <a:rPr lang="en-US" sz="2000" dirty="0" smtClean="0">
                <a:solidFill>
                  <a:schemeClr val="tx1"/>
                </a:solidFill>
              </a:rPr>
              <a:t> 10 – </a:t>
            </a:r>
            <a:r>
              <a:rPr lang="en-US" sz="2000" dirty="0" err="1" smtClean="0">
                <a:solidFill>
                  <a:schemeClr val="tx1"/>
                </a:solidFill>
              </a:rPr>
              <a:t>Rp</a:t>
            </a:r>
            <a:r>
              <a:rPr lang="en-US" sz="2000" dirty="0" smtClean="0">
                <a:solidFill>
                  <a:schemeClr val="tx1"/>
                </a:solidFill>
              </a:rPr>
              <a:t> 20) x 2.000 jam	= </a:t>
            </a:r>
            <a:r>
              <a:rPr lang="en-US" sz="2000" dirty="0" err="1" smtClean="0">
                <a:solidFill>
                  <a:schemeClr val="tx1"/>
                </a:solidFill>
              </a:rPr>
              <a:t>Rp</a:t>
            </a:r>
            <a:r>
              <a:rPr lang="en-US" sz="2000" dirty="0" smtClean="0">
                <a:solidFill>
                  <a:schemeClr val="tx1"/>
                </a:solidFill>
              </a:rPr>
              <a:t> 20.000 R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SEU = (1.000 jam – 2.000 jam)xRp10	</a:t>
            </a:r>
            <a:r>
              <a:rPr lang="en-US" sz="2000" u="sng" dirty="0" smtClean="0">
                <a:solidFill>
                  <a:schemeClr val="tx1"/>
                </a:solidFill>
              </a:rPr>
              <a:t>= </a:t>
            </a:r>
            <a:r>
              <a:rPr lang="en-US" sz="2000" u="sng" dirty="0" err="1" smtClean="0">
                <a:solidFill>
                  <a:schemeClr val="tx1"/>
                </a:solidFill>
              </a:rPr>
              <a:t>Rp</a:t>
            </a:r>
            <a:r>
              <a:rPr lang="en-US" sz="2000" u="sng" dirty="0" smtClean="0">
                <a:solidFill>
                  <a:schemeClr val="tx1"/>
                </a:solidFill>
              </a:rPr>
              <a:t> 10.000 R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TS </a:t>
            </a:r>
            <a:r>
              <a:rPr lang="en-US" sz="2000" dirty="0" err="1" smtClean="0">
                <a:solidFill>
                  <a:schemeClr val="tx1"/>
                </a:solidFill>
              </a:rPr>
              <a:t>biaya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tenaga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kerja</a:t>
            </a:r>
            <a:r>
              <a:rPr lang="en-US" sz="2000" dirty="0" smtClean="0">
                <a:solidFill>
                  <a:schemeClr val="tx1"/>
                </a:solidFill>
              </a:rPr>
              <a:t> 		</a:t>
            </a:r>
            <a:r>
              <a:rPr lang="en-US" sz="2000" u="sng" dirty="0" smtClean="0">
                <a:solidFill>
                  <a:schemeClr val="tx1"/>
                </a:solidFill>
              </a:rPr>
              <a:t>= </a:t>
            </a:r>
            <a:r>
              <a:rPr lang="en-US" sz="2000" u="sng" dirty="0" err="1" smtClean="0">
                <a:solidFill>
                  <a:schemeClr val="tx1"/>
                </a:solidFill>
              </a:rPr>
              <a:t>Rp</a:t>
            </a:r>
            <a:r>
              <a:rPr lang="en-US" sz="2000" u="sng" dirty="0" smtClean="0">
                <a:solidFill>
                  <a:schemeClr val="tx1"/>
                </a:solidFill>
              </a:rPr>
              <a:t> 30.000 R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i="1" dirty="0" smtClean="0">
                <a:solidFill>
                  <a:schemeClr val="tx1"/>
                </a:solidFill>
              </a:rPr>
              <a:t>TS </a:t>
            </a:r>
            <a:r>
              <a:rPr lang="en-US" sz="2000" i="1" dirty="0" err="1" smtClean="0">
                <a:solidFill>
                  <a:schemeClr val="tx1"/>
                </a:solidFill>
              </a:rPr>
              <a:t>biaya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bahan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baku</a:t>
            </a:r>
            <a:r>
              <a:rPr lang="en-US" sz="2000" i="1" dirty="0" smtClean="0">
                <a:solidFill>
                  <a:schemeClr val="tx1"/>
                </a:solidFill>
              </a:rPr>
              <a:t> &amp; </a:t>
            </a:r>
            <a:r>
              <a:rPr lang="en-US" sz="2000" i="1" dirty="0" err="1" smtClean="0">
                <a:solidFill>
                  <a:schemeClr val="tx1"/>
                </a:solidFill>
              </a:rPr>
              <a:t>tenaga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kerja</a:t>
            </a:r>
            <a:r>
              <a:rPr lang="en-US" sz="2000" i="1" dirty="0" smtClean="0">
                <a:solidFill>
                  <a:schemeClr val="tx1"/>
                </a:solidFill>
              </a:rPr>
              <a:t> 	= </a:t>
            </a:r>
            <a:r>
              <a:rPr lang="en-US" sz="2000" i="1" dirty="0" err="1" smtClean="0">
                <a:solidFill>
                  <a:schemeClr val="tx1"/>
                </a:solidFill>
              </a:rPr>
              <a:t>Rp</a:t>
            </a:r>
            <a:r>
              <a:rPr lang="en-US" sz="2000" i="1" dirty="0" smtClean="0">
                <a:solidFill>
                  <a:schemeClr val="tx1"/>
                </a:solidFill>
              </a:rPr>
              <a:t> 25.000 R</a:t>
            </a:r>
          </a:p>
          <a:p>
            <a:pPr lvl="1">
              <a:buNone/>
            </a:pPr>
            <a:endParaRPr lang="en-US" sz="2000" i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000" b="1" dirty="0" smtClean="0">
                <a:solidFill>
                  <a:schemeClr val="tx1"/>
                </a:solidFill>
              </a:rPr>
              <a:t>Model </a:t>
            </a:r>
            <a:r>
              <a:rPr lang="en-US" sz="2000" b="1" dirty="0" err="1" smtClean="0">
                <a:solidFill>
                  <a:schemeClr val="tx1"/>
                </a:solidFill>
              </a:rPr>
              <a:t>tiga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selisih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777240" lvl="1" indent="-457200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/>
                </a:solidFill>
              </a:rPr>
              <a:t>Selisih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Bahan</a:t>
            </a:r>
            <a:r>
              <a:rPr lang="en-US" sz="2000" dirty="0" smtClean="0">
                <a:solidFill>
                  <a:schemeClr val="tx1"/>
                </a:solidFill>
              </a:rPr>
              <a:t> Baku</a:t>
            </a:r>
          </a:p>
          <a:p>
            <a:pPr marL="777240" lvl="1" indent="-457200">
              <a:buFont typeface="Wingdings" pitchFamily="2" charset="2"/>
              <a:buChar char="ü"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</a:t>
            </a:r>
          </a:p>
          <a:p>
            <a:pPr lvl="1">
              <a:buNone/>
            </a:pPr>
            <a:r>
              <a:rPr lang="en-US" sz="2000" dirty="0" smtClean="0"/>
              <a:t>	SH = (</a:t>
            </a:r>
            <a:r>
              <a:rPr lang="en-US" sz="2000" dirty="0" err="1" smtClean="0"/>
              <a:t>Rp</a:t>
            </a:r>
            <a:r>
              <a:rPr lang="en-US" sz="2000" dirty="0" smtClean="0"/>
              <a:t> 20- </a:t>
            </a:r>
            <a:r>
              <a:rPr lang="en-US" sz="2000" dirty="0" err="1" smtClean="0"/>
              <a:t>Rp</a:t>
            </a:r>
            <a:r>
              <a:rPr lang="en-US" sz="2000" dirty="0" smtClean="0"/>
              <a:t> 15) x 4.000 unit	= </a:t>
            </a:r>
            <a:r>
              <a:rPr lang="en-US" sz="2000" dirty="0" err="1" smtClean="0"/>
              <a:t>Rp</a:t>
            </a:r>
            <a:r>
              <a:rPr lang="en-US" sz="2000" dirty="0" smtClean="0"/>
              <a:t> 20.000 L</a:t>
            </a:r>
          </a:p>
          <a:p>
            <a:pPr lvl="1">
              <a:buNone/>
            </a:pPr>
            <a:r>
              <a:rPr lang="en-US" sz="2000" dirty="0" smtClean="0"/>
              <a:t>	SK = (4.000 unit – 5.000 unit) x </a:t>
            </a:r>
            <a:r>
              <a:rPr lang="en-US" sz="2000" dirty="0" err="1" smtClean="0"/>
              <a:t>Rp</a:t>
            </a:r>
            <a:r>
              <a:rPr lang="en-US" sz="2000" dirty="0" smtClean="0"/>
              <a:t> 15	</a:t>
            </a:r>
            <a:r>
              <a:rPr lang="en-US" sz="2000" u="sng" dirty="0" smtClean="0"/>
              <a:t>= </a:t>
            </a:r>
            <a:r>
              <a:rPr lang="en-US" sz="2000" u="sng" dirty="0" err="1" smtClean="0"/>
              <a:t>Rp</a:t>
            </a:r>
            <a:r>
              <a:rPr lang="en-US" sz="2000" u="sng" dirty="0" smtClean="0"/>
              <a:t> 15.000 R</a:t>
            </a:r>
          </a:p>
          <a:p>
            <a:pPr lvl="1">
              <a:buNone/>
            </a:pPr>
            <a:r>
              <a:rPr lang="en-US" sz="2000" dirty="0" smtClean="0"/>
              <a:t>	TS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Baku		= </a:t>
            </a:r>
            <a:r>
              <a:rPr lang="en-US" sz="2000" dirty="0" err="1" smtClean="0"/>
              <a:t>Rp</a:t>
            </a:r>
            <a:r>
              <a:rPr lang="en-US" sz="2000" dirty="0" smtClean="0"/>
              <a:t>   5.000 L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357290" y="928670"/>
            <a:ext cx="685804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STU = (</a:t>
            </a:r>
            <a:r>
              <a:rPr lang="en-US" b="1" dirty="0" err="1" smtClean="0">
                <a:solidFill>
                  <a:schemeClr val="tx1"/>
                </a:solidFill>
              </a:rPr>
              <a:t>TUSt</a:t>
            </a:r>
            <a:r>
              <a:rPr lang="en-US" b="1" dirty="0" smtClean="0">
                <a:solidFill>
                  <a:schemeClr val="tx1"/>
                </a:solidFill>
              </a:rPr>
              <a:t> – TUS) x JKS		SEU = (</a:t>
            </a:r>
            <a:r>
              <a:rPr lang="en-US" b="1" dirty="0" err="1" smtClean="0">
                <a:solidFill>
                  <a:schemeClr val="tx1"/>
                </a:solidFill>
              </a:rPr>
              <a:t>JKSt</a:t>
            </a:r>
            <a:r>
              <a:rPr lang="en-US" b="1" dirty="0" smtClean="0">
                <a:solidFill>
                  <a:schemeClr val="tx1"/>
                </a:solidFill>
              </a:rPr>
              <a:t> – JKS) x </a:t>
            </a:r>
            <a:r>
              <a:rPr lang="en-US" b="1" dirty="0" err="1" smtClean="0">
                <a:solidFill>
                  <a:schemeClr val="tx1"/>
                </a:solidFill>
              </a:rPr>
              <a:t>TUSt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28728" y="4000504"/>
            <a:ext cx="400052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</a:rPr>
              <a:t>SH	= (HSt – HS) x KSt</a:t>
            </a:r>
          </a:p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</a:rPr>
              <a:t>SK	= (KSt – KS) x HS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id-ID" sz="1600" b="1" dirty="0" smtClean="0">
                <a:solidFill>
                  <a:schemeClr val="tx1"/>
                </a:solidFill>
              </a:rPr>
              <a:t>SHK	= 0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857232"/>
            <a:ext cx="8153400" cy="52387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400" dirty="0" smtClean="0"/>
              <a:t>STU = (</a:t>
            </a:r>
            <a:r>
              <a:rPr lang="en-US" sz="2400" dirty="0" err="1" smtClean="0"/>
              <a:t>Rp</a:t>
            </a:r>
            <a:r>
              <a:rPr lang="en-US" sz="2400" dirty="0" smtClean="0"/>
              <a:t> 10- </a:t>
            </a:r>
            <a:r>
              <a:rPr lang="en-US" sz="2400" dirty="0" err="1" smtClean="0"/>
              <a:t>Rp</a:t>
            </a:r>
            <a:r>
              <a:rPr lang="en-US" sz="2400" dirty="0" smtClean="0"/>
              <a:t> 20) x 1.000 jam	= </a:t>
            </a:r>
            <a:r>
              <a:rPr lang="en-US" sz="2400" dirty="0" err="1" smtClean="0"/>
              <a:t>Rp</a:t>
            </a:r>
            <a:r>
              <a:rPr lang="en-US" sz="2400" dirty="0" smtClean="0"/>
              <a:t> 10.000 R</a:t>
            </a:r>
          </a:p>
          <a:p>
            <a:pPr lvl="1">
              <a:buNone/>
            </a:pPr>
            <a:r>
              <a:rPr lang="en-US" sz="2400" dirty="0" smtClean="0"/>
              <a:t>	SEU = (1.000 jam–2.000 jam)x </a:t>
            </a:r>
            <a:r>
              <a:rPr lang="en-US" sz="2400" dirty="0" err="1" smtClean="0"/>
              <a:t>Rp</a:t>
            </a:r>
            <a:r>
              <a:rPr lang="en-US" sz="2400" dirty="0" smtClean="0"/>
              <a:t> 10	= </a:t>
            </a:r>
            <a:r>
              <a:rPr lang="en-US" sz="2400" dirty="0" err="1" smtClean="0"/>
              <a:t>Rp</a:t>
            </a:r>
            <a:r>
              <a:rPr lang="en-US" sz="2400" dirty="0" smtClean="0"/>
              <a:t> 10.000 R</a:t>
            </a:r>
          </a:p>
          <a:p>
            <a:pPr lvl="1">
              <a:buNone/>
            </a:pPr>
            <a:r>
              <a:rPr lang="en-US" sz="2400" dirty="0" smtClean="0"/>
              <a:t>	STEU= (Rp10 – </a:t>
            </a:r>
            <a:r>
              <a:rPr lang="en-US" sz="2400" dirty="0" err="1" smtClean="0"/>
              <a:t>Rp</a:t>
            </a:r>
            <a:r>
              <a:rPr lang="en-US" sz="2400" dirty="0" smtClean="0"/>
              <a:t> 20) x (1.000-2.000)	</a:t>
            </a:r>
            <a:r>
              <a:rPr lang="en-US" sz="2400" u="sng" dirty="0" smtClean="0"/>
              <a:t>= </a:t>
            </a:r>
            <a:r>
              <a:rPr lang="en-US" sz="2400" u="sng" dirty="0" err="1" smtClean="0"/>
              <a:t>Rp</a:t>
            </a:r>
            <a:r>
              <a:rPr lang="en-US" sz="2400" u="sng" dirty="0" smtClean="0"/>
              <a:t> 10.000 R</a:t>
            </a:r>
          </a:p>
          <a:p>
            <a:pPr lvl="1">
              <a:buNone/>
            </a:pPr>
            <a:r>
              <a:rPr lang="en-US" sz="2400" dirty="0" smtClean="0"/>
              <a:t>	TS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			</a:t>
            </a:r>
            <a:r>
              <a:rPr lang="en-US" sz="2400" u="sng" dirty="0" smtClean="0"/>
              <a:t>= </a:t>
            </a:r>
            <a:r>
              <a:rPr lang="en-US" sz="2400" u="sng" dirty="0" err="1" smtClean="0"/>
              <a:t>Rp</a:t>
            </a:r>
            <a:r>
              <a:rPr lang="en-US" sz="2400" u="sng" dirty="0" smtClean="0"/>
              <a:t> 30.000 R</a:t>
            </a:r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TS </a:t>
            </a:r>
            <a:r>
              <a:rPr lang="en-US" sz="2400" i="1" dirty="0" err="1" smtClean="0"/>
              <a:t>biaya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baku</a:t>
            </a:r>
            <a:r>
              <a:rPr lang="en-US" sz="2400" i="1" dirty="0" smtClean="0"/>
              <a:t> &amp; </a:t>
            </a:r>
            <a:r>
              <a:rPr lang="en-US" sz="2400" i="1" dirty="0" err="1" smtClean="0"/>
              <a:t>tenaga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kerja</a:t>
            </a:r>
            <a:r>
              <a:rPr lang="en-US" sz="2400" i="1" dirty="0" smtClean="0"/>
              <a:t>	= </a:t>
            </a:r>
            <a:r>
              <a:rPr lang="en-US" sz="2400" i="1" dirty="0" err="1" smtClean="0"/>
              <a:t>Rp</a:t>
            </a:r>
            <a:r>
              <a:rPr lang="en-US" sz="2400" i="1" dirty="0" smtClean="0"/>
              <a:t> 25.000 R</a:t>
            </a:r>
          </a:p>
        </p:txBody>
      </p:sp>
      <p:sp>
        <p:nvSpPr>
          <p:cNvPr id="4" name="Rectangle 3"/>
          <p:cNvSpPr/>
          <p:nvPr/>
        </p:nvSpPr>
        <p:spPr>
          <a:xfrm>
            <a:off x="1357290" y="1428736"/>
            <a:ext cx="428628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</a:rPr>
              <a:t>S</a:t>
            </a:r>
            <a:r>
              <a:rPr lang="en-US" b="1" dirty="0" smtClean="0">
                <a:solidFill>
                  <a:schemeClr val="tx1"/>
                </a:solidFill>
              </a:rPr>
              <a:t>TU</a:t>
            </a:r>
            <a:r>
              <a:rPr lang="id-ID" b="1" dirty="0" smtClean="0">
                <a:solidFill>
                  <a:schemeClr val="tx1"/>
                </a:solidFill>
              </a:rPr>
              <a:t>	= (</a:t>
            </a:r>
            <a:r>
              <a:rPr lang="en-US" b="1" dirty="0" smtClean="0">
                <a:solidFill>
                  <a:schemeClr val="tx1"/>
                </a:solidFill>
              </a:rPr>
              <a:t>TU</a:t>
            </a:r>
            <a:r>
              <a:rPr lang="id-ID" b="1" dirty="0" smtClean="0">
                <a:solidFill>
                  <a:schemeClr val="tx1"/>
                </a:solidFill>
              </a:rPr>
              <a:t>St – </a:t>
            </a:r>
            <a:r>
              <a:rPr lang="en-US" b="1" dirty="0" smtClean="0">
                <a:solidFill>
                  <a:schemeClr val="tx1"/>
                </a:solidFill>
              </a:rPr>
              <a:t>TU</a:t>
            </a:r>
            <a:r>
              <a:rPr lang="id-ID" b="1" dirty="0" smtClean="0">
                <a:solidFill>
                  <a:schemeClr val="tx1"/>
                </a:solidFill>
              </a:rPr>
              <a:t>S) x </a:t>
            </a:r>
            <a:r>
              <a:rPr lang="en-US" b="1" dirty="0" smtClean="0">
                <a:solidFill>
                  <a:schemeClr val="tx1"/>
                </a:solidFill>
              </a:rPr>
              <a:t>J</a:t>
            </a:r>
            <a:r>
              <a:rPr lang="id-ID" b="1" dirty="0" smtClean="0">
                <a:solidFill>
                  <a:schemeClr val="tx1"/>
                </a:solidFill>
              </a:rPr>
              <a:t>KSt</a:t>
            </a:r>
          </a:p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</a:rPr>
              <a:t>S</a:t>
            </a:r>
            <a:r>
              <a:rPr lang="en-US" b="1" dirty="0" smtClean="0">
                <a:solidFill>
                  <a:schemeClr val="tx1"/>
                </a:solidFill>
              </a:rPr>
              <a:t>EU</a:t>
            </a:r>
            <a:r>
              <a:rPr lang="id-ID" b="1" dirty="0" smtClean="0">
                <a:solidFill>
                  <a:schemeClr val="tx1"/>
                </a:solidFill>
              </a:rPr>
              <a:t>	= (</a:t>
            </a:r>
            <a:r>
              <a:rPr lang="en-US" b="1" dirty="0" smtClean="0">
                <a:solidFill>
                  <a:schemeClr val="tx1"/>
                </a:solidFill>
              </a:rPr>
              <a:t>J</a:t>
            </a:r>
            <a:r>
              <a:rPr lang="id-ID" b="1" dirty="0" smtClean="0">
                <a:solidFill>
                  <a:schemeClr val="tx1"/>
                </a:solidFill>
              </a:rPr>
              <a:t>KSt – </a:t>
            </a:r>
            <a:r>
              <a:rPr lang="en-US" b="1" dirty="0" smtClean="0">
                <a:solidFill>
                  <a:schemeClr val="tx1"/>
                </a:solidFill>
              </a:rPr>
              <a:t>J</a:t>
            </a:r>
            <a:r>
              <a:rPr lang="id-ID" b="1" dirty="0" smtClean="0">
                <a:solidFill>
                  <a:schemeClr val="tx1"/>
                </a:solidFill>
              </a:rPr>
              <a:t>KS) x </a:t>
            </a:r>
            <a:r>
              <a:rPr lang="en-US" b="1" dirty="0" smtClean="0">
                <a:solidFill>
                  <a:schemeClr val="tx1"/>
                </a:solidFill>
              </a:rPr>
              <a:t>TU</a:t>
            </a:r>
            <a:r>
              <a:rPr lang="id-ID" b="1" dirty="0" smtClean="0">
                <a:solidFill>
                  <a:schemeClr val="tx1"/>
                </a:solidFill>
              </a:rPr>
              <a:t>St</a:t>
            </a:r>
          </a:p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</a:rPr>
              <a:t>S</a:t>
            </a:r>
            <a:r>
              <a:rPr lang="en-US" b="1" dirty="0" smtClean="0">
                <a:solidFill>
                  <a:schemeClr val="tx1"/>
                </a:solidFill>
              </a:rPr>
              <a:t>TEU</a:t>
            </a:r>
            <a:r>
              <a:rPr lang="id-ID" b="1" dirty="0" smtClean="0">
                <a:solidFill>
                  <a:schemeClr val="tx1"/>
                </a:solidFill>
              </a:rPr>
              <a:t>	= (</a:t>
            </a:r>
            <a:r>
              <a:rPr lang="en-US" b="1" dirty="0" smtClean="0">
                <a:solidFill>
                  <a:schemeClr val="tx1"/>
                </a:solidFill>
              </a:rPr>
              <a:t>TU</a:t>
            </a:r>
            <a:r>
              <a:rPr lang="id-ID" b="1" dirty="0" smtClean="0">
                <a:solidFill>
                  <a:schemeClr val="tx1"/>
                </a:solidFill>
              </a:rPr>
              <a:t>St – </a:t>
            </a:r>
            <a:r>
              <a:rPr lang="en-US" b="1" dirty="0" smtClean="0">
                <a:solidFill>
                  <a:schemeClr val="tx1"/>
                </a:solidFill>
              </a:rPr>
              <a:t>TU</a:t>
            </a:r>
            <a:r>
              <a:rPr lang="id-ID" b="1" dirty="0" smtClean="0">
                <a:solidFill>
                  <a:schemeClr val="tx1"/>
                </a:solidFill>
              </a:rPr>
              <a:t>S) x (</a:t>
            </a:r>
            <a:r>
              <a:rPr lang="en-US" b="1" dirty="0" smtClean="0">
                <a:solidFill>
                  <a:schemeClr val="tx1"/>
                </a:solidFill>
              </a:rPr>
              <a:t>J</a:t>
            </a:r>
            <a:r>
              <a:rPr lang="id-ID" b="1" dirty="0" smtClean="0">
                <a:solidFill>
                  <a:schemeClr val="tx1"/>
                </a:solidFill>
              </a:rPr>
              <a:t>KSt – </a:t>
            </a:r>
            <a:r>
              <a:rPr lang="en-US" b="1" dirty="0" smtClean="0">
                <a:solidFill>
                  <a:schemeClr val="tx1"/>
                </a:solidFill>
              </a:rPr>
              <a:t>J</a:t>
            </a:r>
            <a:r>
              <a:rPr lang="id-ID" b="1" dirty="0" smtClean="0">
                <a:solidFill>
                  <a:schemeClr val="tx1"/>
                </a:solidFill>
              </a:rPr>
              <a:t>KS)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SELISIH BIAYA OVERHEAD PABRIK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8153400" cy="52149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Terdapat</a:t>
            </a:r>
            <a:r>
              <a:rPr lang="en-US" dirty="0" smtClean="0"/>
              <a:t> lima model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/>
              <a:t>	Model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: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BOP </a:t>
            </a:r>
            <a:r>
              <a:rPr lang="en-US" dirty="0" err="1" smtClean="0"/>
              <a:t>sesungguhnya</a:t>
            </a:r>
            <a:r>
              <a:rPr lang="en-US" dirty="0" smtClean="0"/>
              <a:t>.</a:t>
            </a:r>
          </a:p>
          <a:p>
            <a:pPr marL="834390" lvl="1" indent="-514350" algn="just">
              <a:buNone/>
            </a:pPr>
            <a:r>
              <a:rPr lang="en-US" dirty="0" smtClean="0"/>
              <a:t>		</a:t>
            </a:r>
            <a:r>
              <a:rPr lang="en-US" sz="2400" b="1" dirty="0" smtClean="0"/>
              <a:t>TS = BOP </a:t>
            </a:r>
            <a:r>
              <a:rPr lang="en-US" sz="2400" b="1" dirty="0" err="1" smtClean="0"/>
              <a:t>sesungguhnya</a:t>
            </a:r>
            <a:r>
              <a:rPr lang="en-US" sz="2400" b="1" dirty="0" smtClean="0"/>
              <a:t> – BOP </a:t>
            </a:r>
            <a:r>
              <a:rPr lang="en-US" sz="2400" b="1" dirty="0" err="1" smtClean="0"/>
              <a:t>dibebankan</a:t>
            </a:r>
            <a:endParaRPr lang="en-US" sz="2400" b="1" dirty="0" smtClean="0"/>
          </a:p>
          <a:p>
            <a:pPr marL="834390" lvl="1" indent="-514350" algn="just">
              <a:buNone/>
            </a:pPr>
            <a:endParaRPr lang="en-US" sz="2400" dirty="0" smtClean="0"/>
          </a:p>
          <a:p>
            <a:pPr marL="834390" lvl="1" indent="-514350" algn="just">
              <a:buFont typeface="+mj-lt"/>
              <a:buAutoNum type="arabicPeriod" startAt="2"/>
            </a:pPr>
            <a:r>
              <a:rPr lang="en-US" dirty="0" smtClean="0"/>
              <a:t>Model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: </a:t>
            </a:r>
            <a:r>
              <a:rPr lang="en-US" dirty="0" err="1" smtClean="0"/>
              <a:t>dipecah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:</a:t>
            </a:r>
          </a:p>
          <a:p>
            <a:pPr marL="1108710" lvl="2" indent="-514350" algn="just">
              <a:buFont typeface="Wingdings" pitchFamily="2" charset="2"/>
              <a:buChar char="v"/>
            </a:pP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terkendalikan</a:t>
            </a:r>
            <a:r>
              <a:rPr lang="en-US" dirty="0" smtClean="0"/>
              <a:t> : </a:t>
            </a:r>
            <a:r>
              <a:rPr lang="en-US" dirty="0" err="1" smtClean="0"/>
              <a:t>perbedaan</a:t>
            </a:r>
            <a:r>
              <a:rPr lang="en-US" dirty="0" smtClean="0"/>
              <a:t> BOP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BOP </a:t>
            </a:r>
            <a:r>
              <a:rPr lang="en-US" dirty="0" err="1" smtClean="0"/>
              <a:t>dianggarkan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.</a:t>
            </a:r>
          </a:p>
          <a:p>
            <a:pPr marL="1108710" lvl="2" indent="-514350" algn="just">
              <a:buNone/>
            </a:pPr>
            <a:r>
              <a:rPr lang="en-US" dirty="0" smtClean="0"/>
              <a:t>	</a:t>
            </a:r>
            <a:r>
              <a:rPr lang="en-US" b="1" dirty="0" smtClean="0"/>
              <a:t>TS = (BOP </a:t>
            </a:r>
            <a:r>
              <a:rPr lang="en-US" b="1" dirty="0" err="1" smtClean="0"/>
              <a:t>sesungguhnya</a:t>
            </a:r>
            <a:r>
              <a:rPr lang="en-US" b="1" dirty="0" smtClean="0"/>
              <a:t> – BOP </a:t>
            </a:r>
            <a:r>
              <a:rPr lang="en-US" b="1" dirty="0" err="1" smtClean="0"/>
              <a:t>tetap</a:t>
            </a:r>
            <a:r>
              <a:rPr lang="en-US" b="1" dirty="0" smtClean="0"/>
              <a:t> </a:t>
            </a:r>
            <a:r>
              <a:rPr lang="en-US" b="1" dirty="0" err="1" smtClean="0"/>
              <a:t>kapasitas</a:t>
            </a:r>
            <a:r>
              <a:rPr lang="en-US" b="1" dirty="0" smtClean="0"/>
              <a:t> normal)-BOP 	</a:t>
            </a:r>
            <a:r>
              <a:rPr lang="en-US" b="1" dirty="0" err="1" smtClean="0"/>
              <a:t>variabel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jam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r>
              <a:rPr lang="en-US" b="1" dirty="0" err="1" smtClean="0"/>
              <a:t>standar</a:t>
            </a:r>
            <a:endParaRPr lang="en-US" b="1" dirty="0" smtClean="0"/>
          </a:p>
          <a:p>
            <a:pPr marL="1108710" lvl="2" indent="-514350" algn="just">
              <a:buFont typeface="Wingdings" pitchFamily="2" charset="2"/>
              <a:buChar char="v"/>
            </a:pPr>
            <a:r>
              <a:rPr lang="en-US" dirty="0" err="1" smtClean="0"/>
              <a:t>Selisih</a:t>
            </a:r>
            <a:r>
              <a:rPr lang="en-US" dirty="0" smtClean="0"/>
              <a:t> volume : </a:t>
            </a:r>
            <a:r>
              <a:rPr lang="en-US" dirty="0" err="1" smtClean="0"/>
              <a:t>perbedaan</a:t>
            </a:r>
            <a:r>
              <a:rPr lang="en-US" dirty="0" smtClean="0"/>
              <a:t> BOP </a:t>
            </a:r>
            <a:r>
              <a:rPr lang="en-US" dirty="0" err="1" smtClean="0"/>
              <a:t>dianggarkan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jam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BOP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).</a:t>
            </a:r>
          </a:p>
          <a:p>
            <a:pPr marL="1108710" lvl="2" indent="-514350" algn="just">
              <a:buNone/>
            </a:pPr>
            <a:r>
              <a:rPr lang="en-US" dirty="0" smtClean="0"/>
              <a:t>	</a:t>
            </a:r>
            <a:r>
              <a:rPr lang="en-US" b="1" dirty="0" smtClean="0"/>
              <a:t>TS = (Jam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r>
              <a:rPr lang="en-US" b="1" dirty="0" err="1" smtClean="0"/>
              <a:t>kapasitas</a:t>
            </a:r>
            <a:r>
              <a:rPr lang="en-US" b="1" dirty="0" smtClean="0"/>
              <a:t> normal – jam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	</a:t>
            </a:r>
            <a:r>
              <a:rPr lang="en-US" b="1" dirty="0" err="1" smtClean="0"/>
              <a:t>standar</a:t>
            </a:r>
            <a:r>
              <a:rPr lang="en-US" b="1" dirty="0" smtClean="0"/>
              <a:t>) x </a:t>
            </a:r>
            <a:r>
              <a:rPr lang="en-US" b="1" dirty="0" err="1" smtClean="0"/>
              <a:t>tarif</a:t>
            </a:r>
            <a:r>
              <a:rPr lang="en-US" b="1" dirty="0" smtClean="0"/>
              <a:t> BOP </a:t>
            </a:r>
            <a:r>
              <a:rPr lang="en-US" b="1" dirty="0" err="1" smtClean="0"/>
              <a:t>tetap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714356"/>
            <a:ext cx="8153400" cy="592935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880110" lvl="1" indent="-514350">
              <a:buFont typeface="+mj-lt"/>
              <a:buAutoNum type="arabicPeriod" startAt="3"/>
            </a:pPr>
            <a:r>
              <a:rPr lang="en-US" dirty="0" smtClean="0"/>
              <a:t>Model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:</a:t>
            </a:r>
          </a:p>
          <a:p>
            <a:pPr marL="1154430" lvl="2" indent="-514350">
              <a:buFont typeface="Wingdings" pitchFamily="2" charset="2"/>
              <a:buChar char="v"/>
            </a:pP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: </a:t>
            </a:r>
            <a:r>
              <a:rPr lang="en-US" dirty="0" err="1" smtClean="0"/>
              <a:t>perbedaan</a:t>
            </a:r>
            <a:r>
              <a:rPr lang="en-US" dirty="0" smtClean="0"/>
              <a:t> BOP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BOP </a:t>
            </a:r>
            <a:r>
              <a:rPr lang="en-US" dirty="0" err="1" smtClean="0"/>
              <a:t>dianggarkan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.</a:t>
            </a:r>
          </a:p>
          <a:p>
            <a:pPr marL="1154430" lvl="2" indent="-514350">
              <a:buNone/>
            </a:pPr>
            <a:r>
              <a:rPr lang="en-US" dirty="0" smtClean="0"/>
              <a:t>	</a:t>
            </a:r>
            <a:r>
              <a:rPr lang="en-US" b="1" dirty="0" smtClean="0"/>
              <a:t>TS = (BOP </a:t>
            </a:r>
            <a:r>
              <a:rPr lang="en-US" b="1" dirty="0" err="1" smtClean="0"/>
              <a:t>sesungguhnya</a:t>
            </a:r>
            <a:r>
              <a:rPr lang="en-US" b="1" dirty="0" smtClean="0"/>
              <a:t> – BOP </a:t>
            </a:r>
            <a:r>
              <a:rPr lang="en-US" b="1" dirty="0" err="1" smtClean="0"/>
              <a:t>tetap</a:t>
            </a:r>
            <a:r>
              <a:rPr lang="en-US" b="1" dirty="0" smtClean="0"/>
              <a:t> </a:t>
            </a:r>
            <a:r>
              <a:rPr lang="en-US" b="1" dirty="0" err="1" smtClean="0"/>
              <a:t>kapasitas</a:t>
            </a:r>
            <a:r>
              <a:rPr lang="en-US" b="1" dirty="0" smtClean="0"/>
              <a:t> normal )– BOP </a:t>
            </a:r>
            <a:r>
              <a:rPr lang="en-US" b="1" dirty="0" err="1" smtClean="0"/>
              <a:t>variabel</a:t>
            </a:r>
            <a:r>
              <a:rPr lang="en-US" b="1" dirty="0" smtClean="0"/>
              <a:t> </a:t>
            </a:r>
            <a:r>
              <a:rPr lang="en-US" b="1" dirty="0" err="1" smtClean="0"/>
              <a:t>dianggarkan</a:t>
            </a:r>
            <a:r>
              <a:rPr lang="en-US" b="1" dirty="0" smtClean="0"/>
              <a:t> pd jam </a:t>
            </a:r>
            <a:r>
              <a:rPr lang="en-US" b="1" dirty="0" err="1" smtClean="0"/>
              <a:t>sesungguhnya</a:t>
            </a:r>
            <a:r>
              <a:rPr lang="en-US" b="1" dirty="0" smtClean="0"/>
              <a:t> </a:t>
            </a:r>
            <a:r>
              <a:rPr lang="en-US" b="1" dirty="0" err="1" smtClean="0"/>
              <a:t>dicapai</a:t>
            </a:r>
            <a:r>
              <a:rPr lang="en-US" b="1" dirty="0" smtClean="0"/>
              <a:t>.</a:t>
            </a:r>
          </a:p>
          <a:p>
            <a:pPr marL="1154430" lvl="2" indent="-514350">
              <a:buFont typeface="Wingdings" pitchFamily="2" charset="2"/>
              <a:buChar char="v"/>
            </a:pP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: </a:t>
            </a:r>
            <a:r>
              <a:rPr lang="en-US" dirty="0" err="1" smtClean="0"/>
              <a:t>perbedaan</a:t>
            </a:r>
            <a:r>
              <a:rPr lang="en-US" dirty="0" smtClean="0"/>
              <a:t> BOP </a:t>
            </a:r>
            <a:r>
              <a:rPr lang="en-US" dirty="0" err="1" smtClean="0"/>
              <a:t>dianggarkan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BOP yang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(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).</a:t>
            </a:r>
          </a:p>
          <a:p>
            <a:pPr marL="1154430" lvl="2" indent="-514350">
              <a:buNone/>
            </a:pPr>
            <a:r>
              <a:rPr lang="en-US" dirty="0" smtClean="0"/>
              <a:t>	</a:t>
            </a:r>
            <a:r>
              <a:rPr lang="en-US" b="1" dirty="0" smtClean="0"/>
              <a:t>TS = (</a:t>
            </a:r>
            <a:r>
              <a:rPr lang="en-US" b="1" dirty="0" err="1" smtClean="0"/>
              <a:t>Kapasitas</a:t>
            </a:r>
            <a:r>
              <a:rPr lang="en-US" b="1" dirty="0" smtClean="0"/>
              <a:t> normal-</a:t>
            </a:r>
            <a:r>
              <a:rPr lang="en-US" b="1" dirty="0" err="1" smtClean="0"/>
              <a:t>kapasitas</a:t>
            </a:r>
            <a:r>
              <a:rPr lang="en-US" b="1" dirty="0" smtClean="0"/>
              <a:t> </a:t>
            </a:r>
            <a:r>
              <a:rPr lang="en-US" b="1" dirty="0" err="1" smtClean="0"/>
              <a:t>sesungguhnya</a:t>
            </a:r>
            <a:r>
              <a:rPr lang="en-US" b="1" dirty="0" smtClean="0"/>
              <a:t>) x </a:t>
            </a:r>
            <a:r>
              <a:rPr lang="en-US" b="1" dirty="0" err="1" smtClean="0"/>
              <a:t>tarif</a:t>
            </a:r>
            <a:r>
              <a:rPr lang="en-US" b="1" dirty="0" smtClean="0"/>
              <a:t> BOP </a:t>
            </a:r>
            <a:r>
              <a:rPr lang="en-US" b="1" dirty="0" err="1" smtClean="0"/>
              <a:t>tetap</a:t>
            </a:r>
            <a:endParaRPr lang="en-US" b="1" dirty="0" smtClean="0"/>
          </a:p>
          <a:p>
            <a:pPr marL="1154430" lvl="2" indent="-514350">
              <a:buFont typeface="Wingdings" pitchFamily="2" charset="2"/>
              <a:buChar char="v"/>
            </a:pP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: </a:t>
            </a:r>
            <a:r>
              <a:rPr lang="en-US" dirty="0" err="1" smtClean="0"/>
              <a:t>tarif</a:t>
            </a:r>
            <a:r>
              <a:rPr lang="en-US" dirty="0" smtClean="0"/>
              <a:t> BOP </a:t>
            </a:r>
            <a:r>
              <a:rPr lang="en-US" dirty="0" err="1" smtClean="0"/>
              <a:t>dikalikan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.</a:t>
            </a:r>
          </a:p>
          <a:p>
            <a:pPr marL="1154430" lvl="2" indent="-514350">
              <a:buNone/>
            </a:pPr>
            <a:r>
              <a:rPr lang="en-US" dirty="0" smtClean="0"/>
              <a:t>	</a:t>
            </a:r>
            <a:r>
              <a:rPr lang="en-US" b="1" dirty="0" smtClean="0"/>
              <a:t>TS = (Jam </a:t>
            </a:r>
            <a:r>
              <a:rPr lang="en-US" b="1" dirty="0" err="1" smtClean="0"/>
              <a:t>standar</a:t>
            </a:r>
            <a:r>
              <a:rPr lang="en-US" b="1" dirty="0" smtClean="0"/>
              <a:t> –Jam </a:t>
            </a:r>
            <a:r>
              <a:rPr lang="en-US" b="1" dirty="0" err="1" smtClean="0"/>
              <a:t>sesungguhnya</a:t>
            </a:r>
            <a:r>
              <a:rPr lang="en-US" b="1" dirty="0" smtClean="0"/>
              <a:t>) x </a:t>
            </a:r>
            <a:r>
              <a:rPr lang="en-US" b="1" dirty="0" err="1" smtClean="0"/>
              <a:t>tarif</a:t>
            </a:r>
            <a:r>
              <a:rPr lang="en-US" b="1" dirty="0" smtClean="0"/>
              <a:t> BOP</a:t>
            </a:r>
          </a:p>
          <a:p>
            <a:pPr marL="1154430" lvl="2" indent="-514350">
              <a:buNone/>
            </a:pPr>
            <a:endParaRPr lang="en-US" dirty="0" smtClean="0"/>
          </a:p>
          <a:p>
            <a:pPr marL="880110" lvl="1" indent="-514350">
              <a:buFont typeface="+mj-lt"/>
              <a:buAutoNum type="arabicPeriod" startAt="3"/>
            </a:pPr>
            <a:r>
              <a:rPr lang="en-US" dirty="0" smtClean="0"/>
              <a:t>Model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efisensi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model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dipecah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:</a:t>
            </a:r>
          </a:p>
          <a:p>
            <a:pPr marL="1154430" lvl="2" indent="-514350">
              <a:buFont typeface="Wingdings" pitchFamily="2" charset="2"/>
              <a:buChar char="v"/>
            </a:pP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marL="1154430" lvl="2" indent="-514350">
              <a:buFont typeface="Wingdings" pitchFamily="2" charset="2"/>
              <a:buChar char="v"/>
            </a:pP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id-ID" dirty="0" smtClean="0"/>
              <a:t>Kegunaan Biaya Standar: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id-ID" dirty="0" smtClean="0"/>
              <a:t>Untuk menetapkan anggaran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id-ID" dirty="0" smtClean="0"/>
              <a:t>Mengendalikan biaya dengan cara memotivasi karyawan dan mengukur efisiensi operasi.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id-ID" dirty="0" smtClean="0"/>
              <a:t>Menyederhanakan prosedur perhitungan biaya dan mempercepat laporan biaya.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id-ID" dirty="0" smtClean="0"/>
              <a:t>Membebankan biaya ke persediaan bahan baku, barang dalam proses dan barang jadi.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id-ID" dirty="0" smtClean="0"/>
              <a:t>Menetapkan tawaran kontrak dan harga jual.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MENETAPKAN STANDAR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00174"/>
            <a:ext cx="8153400" cy="51435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id-ID" dirty="0" smtClean="0"/>
              <a:t>Menghitung biaya standar memerlukan standar fisik.</a:t>
            </a:r>
          </a:p>
          <a:p>
            <a:r>
              <a:rPr lang="id-ID" dirty="0" smtClean="0"/>
              <a:t>Dua jenis standar fisik:</a:t>
            </a:r>
          </a:p>
          <a:p>
            <a:pPr marL="834390" lvl="1" indent="-514350">
              <a:buFont typeface="+mj-lt"/>
              <a:buAutoNum type="arabicPeriod"/>
            </a:pPr>
            <a:r>
              <a:rPr lang="id-ID" b="1" dirty="0" smtClean="0"/>
              <a:t>Standar dasar, </a:t>
            </a:r>
            <a:r>
              <a:rPr lang="id-ID" dirty="0" smtClean="0"/>
              <a:t>adalah tolak ukur yang digunakan untuk membandingkan kinerja yang diperkirakan dengan kinerja aktual (serupa dengan angka indeks yang digunakan untuk mengukur hasil-hasil berikutnya).</a:t>
            </a:r>
          </a:p>
          <a:p>
            <a:pPr marL="834390" lvl="1" indent="-514350">
              <a:buFont typeface="+mj-lt"/>
              <a:buAutoNum type="arabicPeriod"/>
            </a:pPr>
            <a:r>
              <a:rPr lang="id-ID" b="1" dirty="0" smtClean="0"/>
              <a:t>Standar sekarang</a:t>
            </a:r>
            <a:r>
              <a:rPr lang="id-ID" dirty="0" smtClean="0"/>
              <a:t>, terdiri atas tiga jenis:</a:t>
            </a:r>
          </a:p>
          <a:p>
            <a:pPr marL="1108710" lvl="2" indent="-514350">
              <a:buFont typeface="+mj-lt"/>
              <a:buAutoNum type="alphaLcPeriod"/>
            </a:pPr>
            <a:r>
              <a:rPr lang="id-ID" b="1" i="1" dirty="0" smtClean="0"/>
              <a:t>Standar aktual yang diperkirakan </a:t>
            </a:r>
            <a:r>
              <a:rPr lang="id-ID" dirty="0" smtClean="0"/>
              <a:t>: mencerminkan tingkat aktivitas dan efisiensi yang diperkirakan. Standar ini merupakan estimasi yang paling dekat dengan hasil aktual.</a:t>
            </a:r>
          </a:p>
          <a:p>
            <a:pPr marL="1108710" lvl="2" indent="-514350">
              <a:buFont typeface="+mj-lt"/>
              <a:buAutoNum type="alphaLcPeriod"/>
            </a:pPr>
            <a:r>
              <a:rPr lang="id-ID" b="1" i="1" dirty="0" smtClean="0"/>
              <a:t>Standar normal</a:t>
            </a:r>
            <a:r>
              <a:rPr lang="id-ID" dirty="0" smtClean="0"/>
              <a:t>: mencerminkan tingkat aktivitas dan efisiensi normal. Standar ini mencerminkan hasil yang menantang namun dapat dicapai.</a:t>
            </a:r>
          </a:p>
          <a:p>
            <a:pPr marL="1108710" lvl="2" indent="-514350">
              <a:buFont typeface="+mj-lt"/>
              <a:buAutoNum type="alphaLcPeriod"/>
            </a:pPr>
            <a:r>
              <a:rPr lang="id-ID" b="1" i="1" dirty="0" smtClean="0"/>
              <a:t>Standar teoritis</a:t>
            </a:r>
            <a:r>
              <a:rPr lang="id-ID" dirty="0" smtClean="0"/>
              <a:t>: mencerminkan tingkat aktivitas dan efisiensi maksimum. Standar ini merupakan cita-cita yang dituju dan bukannya kinerja yang dapat dicapai sekarang.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Cloud 3"/>
          <p:cNvSpPr/>
          <p:nvPr/>
        </p:nvSpPr>
        <p:spPr>
          <a:xfrm>
            <a:off x="928662" y="1785926"/>
            <a:ext cx="7429552" cy="44291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Biaya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produksi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standar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dibagi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bagian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yaitu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</a:rPr>
              <a:t>Biaya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Bahan</a:t>
            </a:r>
            <a:r>
              <a:rPr lang="en-US" sz="2400" dirty="0" smtClean="0">
                <a:solidFill>
                  <a:schemeClr val="tx1"/>
                </a:solidFill>
              </a:rPr>
              <a:t> Baku </a:t>
            </a:r>
            <a:r>
              <a:rPr lang="en-US" sz="2400" dirty="0" err="1" smtClean="0">
                <a:solidFill>
                  <a:schemeClr val="tx1"/>
                </a:solidFill>
              </a:rPr>
              <a:t>Standar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</a:rPr>
              <a:t>Biaya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Tenaga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Kerja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Standar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</a:rPr>
              <a:t>Biaya</a:t>
            </a:r>
            <a:r>
              <a:rPr lang="en-US" sz="2400" dirty="0" smtClean="0">
                <a:solidFill>
                  <a:schemeClr val="tx1"/>
                </a:solidFill>
              </a:rPr>
              <a:t> Overhead </a:t>
            </a:r>
            <a:r>
              <a:rPr lang="en-US" sz="2400" dirty="0" err="1" smtClean="0">
                <a:solidFill>
                  <a:schemeClr val="tx1"/>
                </a:solidFill>
              </a:rPr>
              <a:t>Pabrik</a:t>
            </a:r>
            <a:r>
              <a:rPr lang="en-US" sz="2400" dirty="0" smtClean="0">
                <a:solidFill>
                  <a:schemeClr val="tx1"/>
                </a:solidFill>
              </a:rPr>
              <a:t> 	</a:t>
            </a:r>
            <a:r>
              <a:rPr lang="en-US" sz="2400" dirty="0" err="1" smtClean="0">
                <a:solidFill>
                  <a:schemeClr val="tx1"/>
                </a:solidFill>
              </a:rPr>
              <a:t>Standar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BIAYA BAHAN BAKU STANDAR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00174"/>
            <a:ext cx="8153400" cy="51435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kuantitas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standar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err="1" smtClean="0">
                <a:sym typeface="Wingdings" pitchFamily="2" charset="2"/>
              </a:rPr>
              <a:t>Harga</a:t>
            </a:r>
            <a:r>
              <a:rPr lang="en-US" dirty="0" smtClean="0">
                <a:sym typeface="Wingdings" pitchFamily="2" charset="2"/>
              </a:rPr>
              <a:t> per </a:t>
            </a:r>
            <a:r>
              <a:rPr lang="en-US" dirty="0" err="1" smtClean="0">
                <a:sym typeface="Wingdings" pitchFamily="2" charset="2"/>
              </a:rPr>
              <a:t>satuan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fisik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tersebut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harga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standar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Kuantitas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: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:</a:t>
            </a:r>
          </a:p>
          <a:p>
            <a:pPr marL="1108710" lvl="2" indent="-514350">
              <a:buFont typeface="Wingdings" pitchFamily="2" charset="2"/>
              <a:buChar char="ü"/>
            </a:pPr>
            <a:r>
              <a:rPr lang="en-US" dirty="0" err="1" smtClean="0"/>
              <a:t>Menghitung</a:t>
            </a:r>
            <a:r>
              <a:rPr lang="en-US" dirty="0" smtClean="0"/>
              <a:t> rata-rata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uantuk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.</a:t>
            </a:r>
          </a:p>
          <a:p>
            <a:pPr marL="1108710" lvl="2" indent="-514350">
              <a:buFont typeface="Wingdings" pitchFamily="2" charset="2"/>
              <a:buChar char="ü"/>
            </a:pPr>
            <a:r>
              <a:rPr lang="en-US" dirty="0" err="1" smtClean="0"/>
              <a:t>Menghitung</a:t>
            </a:r>
            <a:r>
              <a:rPr lang="en-US" dirty="0" smtClean="0"/>
              <a:t> rata-rata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paling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paling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.</a:t>
            </a:r>
          </a:p>
          <a:p>
            <a:pPr marL="1108710" lvl="2" indent="-514350">
              <a:buFont typeface="Wingdings" pitchFamily="2" charset="2"/>
              <a:buChar char="ü"/>
            </a:pPr>
            <a:r>
              <a:rPr lang="en-US" dirty="0" err="1" smtClean="0"/>
              <a:t>Menghitung</a:t>
            </a:r>
            <a:r>
              <a:rPr lang="en-US" dirty="0" smtClean="0"/>
              <a:t> rata-rata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paling </a:t>
            </a:r>
            <a:r>
              <a:rPr lang="en-US" dirty="0" err="1" smtClean="0"/>
              <a:t>baik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642918"/>
            <a:ext cx="8153400" cy="58579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, </a:t>
            </a:r>
            <a:r>
              <a:rPr lang="en-US" dirty="0" err="1" smtClean="0"/>
              <a:t>katalog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sejenis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lain yang </a:t>
            </a:r>
            <a:r>
              <a:rPr lang="en-US" dirty="0" err="1" smtClean="0"/>
              <a:t>tersedia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harga-harga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</a:t>
            </a:r>
          </a:p>
          <a:p>
            <a:pPr marL="834390" lvl="1" indent="-514350" algn="just">
              <a:buFont typeface="+mj-lt"/>
              <a:buAutoNum type="alphaLcPeriod"/>
            </a:pP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pPr marL="834390" lvl="1" indent="-514350" algn="just">
              <a:buFont typeface="+mj-lt"/>
              <a:buAutoNum type="alphaLcPeriod"/>
            </a:pP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endParaRPr lang="en-US" dirty="0" smtClean="0"/>
          </a:p>
          <a:p>
            <a:pPr marL="834390" lvl="1" indent="-514350" algn="just">
              <a:buFont typeface="+mj-lt"/>
              <a:buAutoNum type="alphaLcPeriod"/>
            </a:pP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normal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</a:t>
            </a:r>
          </a:p>
          <a:p>
            <a:pPr marL="834390" lvl="1" indent="-514350" algn="just">
              <a:buFont typeface="+mj-lt"/>
              <a:buAutoNum type="alphaLcPeriod"/>
            </a:pPr>
            <a:endParaRPr lang="en-US" dirty="0" smtClean="0"/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 marL="834390" lvl="1" indent="-514350" algn="just">
              <a:buFont typeface="+mj-lt"/>
              <a:buAutoNum type="alphaLcPeriod"/>
            </a:pPr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endParaRPr lang="en-US" dirty="0" smtClean="0"/>
          </a:p>
          <a:p>
            <a:pPr marL="834390" lvl="1" indent="-514350" algn="just">
              <a:buFont typeface="+mj-lt"/>
              <a:buAutoNum type="alphaLcPeriod"/>
            </a:pP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00174"/>
            <a:ext cx="8153400" cy="51435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jam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jam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/>
              <a:t>Tata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yang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modern,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minimum.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routing </a:t>
            </a:r>
            <a:r>
              <a:rPr lang="en-US" dirty="0" err="1" smtClean="0"/>
              <a:t>dan</a:t>
            </a:r>
            <a:r>
              <a:rPr lang="en-US" dirty="0" smtClean="0"/>
              <a:t> scheduling agar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kesimpangsiuran</a:t>
            </a:r>
            <a:r>
              <a:rPr lang="en-US" dirty="0" smtClean="0"/>
              <a:t>.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err="1" smtClean="0"/>
              <a:t>Standardisasi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paling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28604"/>
            <a:ext cx="8153400" cy="60722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Jam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</a:p>
          <a:p>
            <a:pPr marL="834390" lvl="1" indent="-514350" algn="just">
              <a:buFont typeface="+mj-lt"/>
              <a:buAutoNum type="alphaLcPeriod"/>
            </a:pPr>
            <a:r>
              <a:rPr lang="en-US" dirty="0" err="1" smtClean="0"/>
              <a:t>Menghitung</a:t>
            </a:r>
            <a:r>
              <a:rPr lang="en-US" dirty="0" smtClean="0"/>
              <a:t> rata-rata jam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yang </a:t>
            </a:r>
            <a:r>
              <a:rPr lang="en-US" dirty="0" err="1" smtClean="0"/>
              <a:t>lalu</a:t>
            </a:r>
            <a:r>
              <a:rPr lang="en-US" dirty="0" smtClean="0"/>
              <a:t>.</a:t>
            </a:r>
          </a:p>
          <a:p>
            <a:pPr marL="834390" lvl="1" indent="-514350" algn="just">
              <a:buFont typeface="+mj-lt"/>
              <a:buAutoNum type="alphaLcPeriod"/>
            </a:pPr>
            <a:r>
              <a:rPr lang="en-US" dirty="0" err="1" smtClean="0"/>
              <a:t>Membuat</a:t>
            </a:r>
            <a:r>
              <a:rPr lang="en-US" dirty="0" smtClean="0"/>
              <a:t> test-run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normal yang </a:t>
            </a:r>
            <a:r>
              <a:rPr lang="en-US" dirty="0" err="1" smtClean="0"/>
              <a:t>diharapkan</a:t>
            </a:r>
            <a:r>
              <a:rPr lang="en-US" dirty="0" smtClean="0"/>
              <a:t>.</a:t>
            </a:r>
          </a:p>
          <a:p>
            <a:pPr marL="834390" lvl="1" indent="-514350" algn="just">
              <a:buFont typeface="+mj-lt"/>
              <a:buAutoNum type="alphaLcPeriod"/>
            </a:pP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.</a:t>
            </a:r>
          </a:p>
          <a:p>
            <a:pPr marL="834390" lvl="1" indent="-514350" algn="just">
              <a:buFont typeface="+mj-lt"/>
              <a:buAutoNum type="alphaLcPeriod"/>
            </a:pP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yang </a:t>
            </a:r>
            <a:r>
              <a:rPr lang="en-US" dirty="0" err="1" smtClean="0"/>
              <a:t>wajar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</a:p>
          <a:p>
            <a:pPr marL="834390" lvl="1" indent="-514350" algn="just">
              <a:buFont typeface="+mj-lt"/>
              <a:buAutoNum type="alphaLcPeriod"/>
            </a:pPr>
            <a:endParaRPr lang="en-US" dirty="0" smtClean="0"/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dijalankan</a:t>
            </a:r>
            <a:r>
              <a:rPr lang="en-US" dirty="0" smtClean="0"/>
              <a:t>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rata-rata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per jam yang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.</a:t>
            </a:r>
          </a:p>
          <a:p>
            <a:pPr marL="514350" indent="-514350" algn="just">
              <a:buFont typeface="Wingdings" pitchFamily="2" charset="2"/>
              <a:buChar char="q"/>
            </a:pPr>
            <a:endParaRPr lang="en-US" dirty="0" smtClean="0"/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: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(rata-rata </a:t>
            </a:r>
            <a:r>
              <a:rPr lang="en-US" dirty="0" err="1" smtClean="0"/>
              <a:t>hitung</a:t>
            </a:r>
            <a:r>
              <a:rPr lang="en-US" dirty="0" smtClean="0"/>
              <a:t>, rata-rata </a:t>
            </a:r>
            <a:r>
              <a:rPr lang="en-US" dirty="0" err="1" smtClean="0"/>
              <a:t>tertimbang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median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)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normal.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684</TotalTime>
  <Words>1338</Words>
  <Application>Microsoft Office PowerPoint</Application>
  <PresentationFormat>On-screen Show (4:3)</PresentationFormat>
  <Paragraphs>263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COST ACCOUNTING MATERI-12  PERHITUNGAN BIAYA STANDAR: PENETAPAN STANDAR DAN ANALISIS VARIANS</vt:lpstr>
      <vt:lpstr>BIAYA STANDAR</vt:lpstr>
      <vt:lpstr>PowerPoint Presentation</vt:lpstr>
      <vt:lpstr>MENETAPKAN STANDAR</vt:lpstr>
      <vt:lpstr>Prosedur penentuan biaya standar</vt:lpstr>
      <vt:lpstr>BIAYA BAHAN BAKU STANDAR</vt:lpstr>
      <vt:lpstr>PowerPoint Presentation</vt:lpstr>
      <vt:lpstr>Biaya Tenaga Kerja Standar</vt:lpstr>
      <vt:lpstr>PowerPoint Presentation</vt:lpstr>
      <vt:lpstr>BIAYA OVERHEAD PABRIK STANDAR</vt:lpstr>
      <vt:lpstr>ANALISIS VARIANS</vt:lpstr>
      <vt:lpstr>ANALISIS SELISIH BIAYA PRODUKSI LANGSUNG</vt:lpstr>
      <vt:lpstr>MODEL SATU SELISIH (THE ONE WAY MODEL)</vt:lpstr>
      <vt:lpstr>MODEL DUA SELISIH (THE TWO WAY MODEL)</vt:lpstr>
      <vt:lpstr>MODEL TIGA SELISIH (THE THREE WAY MODEL)</vt:lpstr>
      <vt:lpstr>1. Harga &amp; kuantitas standar lebih tinggi atau lebih rendah dari harga &amp; kuantitas sesungguhnya</vt:lpstr>
      <vt:lpstr>PowerPoint Presentation</vt:lpstr>
      <vt:lpstr>2. Harga standar lebih rendah dari harga sesungguhnya, sebaliknya kuantitas standar lebih tinggi dari kuantitas sesungguhnya.</vt:lpstr>
      <vt:lpstr>3. Harga standar lebih tinggi dari harga sesungguhnya, sebaliknya kuantitas standar lebih rendah dari kuantitas sesungguhnya.</vt:lpstr>
      <vt:lpstr>Contoh:</vt:lpstr>
      <vt:lpstr>PowerPoint Presentation</vt:lpstr>
      <vt:lpstr>PowerPoint Presentation</vt:lpstr>
      <vt:lpstr>PowerPoint Presentation</vt:lpstr>
      <vt:lpstr>SELISIH BIAYA OVERHEAD PABRIK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ACCOUNTING MATERI-13  PERHITUNGAN BIAYA STANDAR: PENETAPAN STANDAR DAN ANALISIS VARIANS</dc:title>
  <dc:creator>Hp mini</dc:creator>
  <cp:lastModifiedBy>pavilion</cp:lastModifiedBy>
  <cp:revision>101</cp:revision>
  <dcterms:created xsi:type="dcterms:W3CDTF">2015-01-05T02:04:51Z</dcterms:created>
  <dcterms:modified xsi:type="dcterms:W3CDTF">2016-09-09T09:34:28Z</dcterms:modified>
</cp:coreProperties>
</file>