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4D5C3-7B5F-4ECE-8565-0A01023F56A1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30C93-AEC9-4FF6-A47E-5BE28121D8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59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F6C6EF7-50A7-48C1-B030-3162F45E55E4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6B6E04-E2AA-4E59-8BBB-BD5759DAC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C6EF7-50A7-48C1-B030-3162F45E55E4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6E04-E2AA-4E59-8BBB-BD5759DAC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F6C6EF7-50A7-48C1-B030-3162F45E55E4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E6B6E04-E2AA-4E59-8BBB-BD5759DAC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C6EF7-50A7-48C1-B030-3162F45E55E4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6B6E04-E2AA-4E59-8BBB-BD5759DAC1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C6EF7-50A7-48C1-B030-3162F45E55E4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E6B6E04-E2AA-4E59-8BBB-BD5759DAC1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F6C6EF7-50A7-48C1-B030-3162F45E55E4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E6B6E04-E2AA-4E59-8BBB-BD5759DAC1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F6C6EF7-50A7-48C1-B030-3162F45E55E4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E6B6E04-E2AA-4E59-8BBB-BD5759DAC1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C6EF7-50A7-48C1-B030-3162F45E55E4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6B6E04-E2AA-4E59-8BBB-BD5759DAC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C6EF7-50A7-48C1-B030-3162F45E55E4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6B6E04-E2AA-4E59-8BBB-BD5759DAC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C6EF7-50A7-48C1-B030-3162F45E55E4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6B6E04-E2AA-4E59-8BBB-BD5759DAC1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F6C6EF7-50A7-48C1-B030-3162F45E55E4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E6B6E04-E2AA-4E59-8BBB-BD5759DAC1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6C6EF7-50A7-48C1-B030-3162F45E55E4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E6B6E04-E2AA-4E59-8BBB-BD5759DAC1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0"/>
            <a:ext cx="6477000" cy="25908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Cost accounting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materi-13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err="1" smtClean="0"/>
              <a:t>akuntansi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perhitungan</a:t>
            </a:r>
            <a:r>
              <a:rPr lang="en-US" sz="3600" dirty="0" smtClean="0"/>
              <a:t> </a:t>
            </a:r>
            <a:r>
              <a:rPr lang="en-US" sz="3600" dirty="0" err="1" smtClean="0"/>
              <a:t>biaya</a:t>
            </a:r>
            <a:r>
              <a:rPr lang="en-US" sz="3600" dirty="0" smtClean="0"/>
              <a:t> </a:t>
            </a:r>
            <a:r>
              <a:rPr lang="en-US" sz="3600" dirty="0" err="1" smtClean="0"/>
              <a:t>standar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UNIVERSITAS ESA UNGGUL</a:t>
            </a:r>
          </a:p>
          <a:p>
            <a:r>
              <a:rPr lang="en-US" dirty="0" smtClean="0"/>
              <a:t>JAKARTA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000" dirty="0" err="1" smtClean="0"/>
              <a:t>Metode</a:t>
            </a:r>
            <a:r>
              <a:rPr lang="en-US" sz="2000" dirty="0" smtClean="0"/>
              <a:t> 2: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Selisih</a:t>
            </a:r>
            <a:r>
              <a:rPr lang="en-US" sz="2000" dirty="0" smtClean="0"/>
              <a:t> </a:t>
            </a:r>
            <a:r>
              <a:rPr lang="en-US" sz="2000" dirty="0" err="1" smtClean="0"/>
              <a:t>efisiensi</a:t>
            </a:r>
            <a:r>
              <a:rPr lang="en-US" sz="2000" dirty="0" smtClean="0"/>
              <a:t>			70.000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Barang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		70.000</a:t>
            </a:r>
          </a:p>
          <a:p>
            <a:pPr>
              <a:buNone/>
            </a:pPr>
            <a:r>
              <a:rPr lang="en-US" sz="2000" dirty="0" smtClean="0"/>
              <a:t>	(BDP-BOP </a:t>
            </a:r>
            <a:r>
              <a:rPr lang="en-US" sz="2000" dirty="0" err="1" smtClean="0"/>
              <a:t>didebit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</a:t>
            </a:r>
            <a:r>
              <a:rPr lang="en-US" sz="2000" dirty="0" err="1" smtClean="0"/>
              <a:t>Rp</a:t>
            </a:r>
            <a:r>
              <a:rPr lang="en-US" sz="2000" dirty="0" smtClean="0"/>
              <a:t> 3.570.000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dikredit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</a:t>
            </a:r>
            <a:r>
              <a:rPr lang="en-US" sz="2000" dirty="0" err="1" smtClean="0"/>
              <a:t>Rp</a:t>
            </a:r>
            <a:r>
              <a:rPr lang="en-US" sz="2000" dirty="0" smtClean="0"/>
              <a:t> 3.500.000, </a:t>
            </a:r>
            <a:r>
              <a:rPr lang="en-US" sz="2000" dirty="0" err="1" smtClean="0"/>
              <a:t>selisih</a:t>
            </a:r>
            <a:r>
              <a:rPr lang="en-US" sz="2000" dirty="0" smtClean="0"/>
              <a:t> = </a:t>
            </a:r>
            <a:r>
              <a:rPr lang="en-US" sz="2000" dirty="0" err="1" smtClean="0"/>
              <a:t>Rp</a:t>
            </a:r>
            <a:r>
              <a:rPr lang="en-US" sz="2000" dirty="0" smtClean="0"/>
              <a:t> 70.000)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Selisih</a:t>
            </a:r>
            <a:r>
              <a:rPr lang="en-US" sz="2000" dirty="0" smtClean="0"/>
              <a:t> </a:t>
            </a:r>
            <a:r>
              <a:rPr lang="en-US" sz="2000" dirty="0" err="1" smtClean="0"/>
              <a:t>pengeluaran</a:t>
            </a:r>
            <a:r>
              <a:rPr lang="en-US" sz="2000" dirty="0" smtClean="0"/>
              <a:t>		50.000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Selisih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kapasitas</a:t>
            </a:r>
            <a:r>
              <a:rPr lang="en-US" sz="2000" dirty="0" smtClean="0"/>
              <a:t>		30.000</a:t>
            </a:r>
          </a:p>
          <a:p>
            <a:pPr>
              <a:buNone/>
            </a:pPr>
            <a:r>
              <a:rPr lang="en-US" sz="2000" dirty="0" smtClean="0"/>
              <a:t>		BOP </a:t>
            </a:r>
            <a:r>
              <a:rPr lang="en-US" sz="2000" dirty="0" err="1" smtClean="0"/>
              <a:t>sesungguhnya</a:t>
            </a:r>
            <a:r>
              <a:rPr lang="en-US" sz="2000" dirty="0" smtClean="0"/>
              <a:t>		80.000</a:t>
            </a:r>
          </a:p>
          <a:p>
            <a:pPr>
              <a:buNone/>
            </a:pPr>
            <a:r>
              <a:rPr lang="en-US" sz="2000" dirty="0" smtClean="0"/>
              <a:t>	(BOP </a:t>
            </a:r>
            <a:r>
              <a:rPr lang="en-US" sz="2000" dirty="0" err="1" smtClean="0"/>
              <a:t>sesungguhnya</a:t>
            </a:r>
            <a:r>
              <a:rPr lang="en-US" sz="2000" dirty="0" smtClean="0"/>
              <a:t> </a:t>
            </a:r>
            <a:r>
              <a:rPr lang="en-US" sz="2000" dirty="0" err="1" smtClean="0"/>
              <a:t>didebit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</a:t>
            </a:r>
            <a:r>
              <a:rPr lang="en-US" sz="2000" dirty="0" err="1" smtClean="0"/>
              <a:t>Rp</a:t>
            </a:r>
            <a:r>
              <a:rPr lang="en-US" sz="2000" dirty="0" smtClean="0"/>
              <a:t> 3.650.000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dikredit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</a:t>
            </a:r>
            <a:r>
              <a:rPr lang="en-US" sz="2000" dirty="0" err="1" smtClean="0"/>
              <a:t>Rp</a:t>
            </a:r>
            <a:r>
              <a:rPr lang="en-US" sz="2000" dirty="0" smtClean="0"/>
              <a:t> 3.570.000, </a:t>
            </a:r>
            <a:r>
              <a:rPr lang="en-US" sz="2000" dirty="0" err="1" smtClean="0"/>
              <a:t>selisih</a:t>
            </a:r>
            <a:r>
              <a:rPr lang="en-US" sz="2000" dirty="0" smtClean="0"/>
              <a:t> = </a:t>
            </a:r>
            <a:r>
              <a:rPr lang="en-US" sz="2000" dirty="0" err="1" smtClean="0"/>
              <a:t>Rp</a:t>
            </a:r>
            <a:r>
              <a:rPr lang="en-US" sz="2000" dirty="0" smtClean="0"/>
              <a:t> 80.000)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TUNGGAL (SINGLE PLAN)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id-ID" dirty="0" smtClean="0"/>
              <a:t>PENCATATAN BIAYA BAHAN BAKU</a:t>
            </a:r>
          </a:p>
          <a:p>
            <a:pPr>
              <a:buNone/>
            </a:pPr>
            <a:r>
              <a:rPr lang="id-ID" dirty="0" smtClean="0"/>
              <a:t>Pencatatan biaya bahan baku dalam metode tunggal dibagi menjadi tiga: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Selisih harga bahan baku dicatat pada saat bahan baku dibeli.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Selisih harga bahan baku dicatat pada saat bahan baku dipakai.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Selisih harga bahan baku dicatat pada saat bahan baku dibeli dan dipakai.</a:t>
            </a:r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685800"/>
            <a:ext cx="8153400" cy="57912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Pada contoh sebelumnya diketahui:</a:t>
            </a:r>
          </a:p>
          <a:p>
            <a:pPr>
              <a:buNone/>
            </a:pPr>
            <a:r>
              <a:rPr lang="id-ID" dirty="0" smtClean="0"/>
              <a:t>Kuantitas bahan baku standar 5kg @Rp 1.000</a:t>
            </a:r>
          </a:p>
          <a:p>
            <a:pPr>
              <a:buNone/>
            </a:pPr>
            <a:r>
              <a:rPr lang="id-ID" dirty="0" smtClean="0"/>
              <a:t>Jumlah bahan baku yang dibeli adalah 1.500 kg @Rp 1.100</a:t>
            </a:r>
          </a:p>
          <a:p>
            <a:pPr>
              <a:buNone/>
            </a:pPr>
            <a:r>
              <a:rPr lang="id-ID" dirty="0" smtClean="0"/>
              <a:t>Jumlah produk yang diproduksi dan selesai diproses adalah 250 satuan dengan biaya bahan baku 1.050 kg.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Maka dengan metode dua selisih dapat dihitung sebagai berikut:</a:t>
            </a:r>
          </a:p>
          <a:p>
            <a:pPr>
              <a:buNone/>
            </a:pPr>
            <a:r>
              <a:rPr lang="id-ID" dirty="0" smtClean="0"/>
              <a:t>Selisih harga pembelian bahan baku:</a:t>
            </a:r>
          </a:p>
          <a:p>
            <a:pPr>
              <a:buNone/>
            </a:pPr>
            <a:r>
              <a:rPr lang="id-ID" dirty="0" smtClean="0"/>
              <a:t>= (Hstd-HS) x Kuantitas pembelian sesungguhnya</a:t>
            </a:r>
          </a:p>
          <a:p>
            <a:pPr>
              <a:buNone/>
            </a:pPr>
            <a:r>
              <a:rPr lang="id-ID" dirty="0" smtClean="0"/>
              <a:t>= (Rp 1.000 – Rp 1.100) x 1.500kg = Rp 150.000 R</a:t>
            </a:r>
          </a:p>
          <a:p>
            <a:pPr>
              <a:buNone/>
            </a:pPr>
            <a:r>
              <a:rPr lang="id-ID" dirty="0" smtClean="0"/>
              <a:t>Selisih kuantitas pemakaian bahan baku:</a:t>
            </a:r>
          </a:p>
          <a:p>
            <a:pPr>
              <a:buNone/>
            </a:pPr>
            <a:r>
              <a:rPr lang="id-ID" dirty="0" smtClean="0"/>
              <a:t>=(KSt-KS) x HStd</a:t>
            </a:r>
          </a:p>
          <a:p>
            <a:pPr>
              <a:buNone/>
            </a:pPr>
            <a:r>
              <a:rPr lang="id-ID" dirty="0" smtClean="0"/>
              <a:t>= ((5kg x 250 satuan)-1.050 kg) x Rp 1.000=Rp 200.000L</a:t>
            </a:r>
          </a:p>
          <a:p>
            <a:pPr>
              <a:buNone/>
            </a:pPr>
            <a:r>
              <a:rPr lang="id-ID" dirty="0" smtClean="0"/>
              <a:t>Selisih harga pemakaian bahan baku;</a:t>
            </a:r>
          </a:p>
          <a:p>
            <a:pPr>
              <a:buNone/>
            </a:pPr>
            <a:r>
              <a:rPr lang="id-ID" dirty="0" smtClean="0"/>
              <a:t>= (HSt-HS) x Kuantitas pemakaian sesungguhnya</a:t>
            </a:r>
          </a:p>
          <a:p>
            <a:pPr>
              <a:buNone/>
            </a:pPr>
            <a:r>
              <a:rPr lang="id-ID" dirty="0" smtClean="0"/>
              <a:t>= (Rp 1.000-Rp 1.100) x 1.050 = Rp 105.000 R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800" dirty="0" smtClean="0">
                <a:solidFill>
                  <a:schemeClr val="tx1"/>
                </a:solidFill>
              </a:rPr>
              <a:t>Selisih harga bahan baku dicatat pada saat bahan baku dibeli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371600"/>
            <a:ext cx="8153400" cy="51054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70000" lnSpcReduction="20000"/>
          </a:bodyPr>
          <a:lstStyle/>
          <a:p>
            <a:pPr algn="just"/>
            <a:r>
              <a:rPr lang="id-ID" dirty="0" smtClean="0"/>
              <a:t>Rekening persediaan bahan baku didebit:</a:t>
            </a:r>
          </a:p>
          <a:p>
            <a:pPr algn="just">
              <a:buNone/>
            </a:pPr>
            <a:r>
              <a:rPr lang="id-ID" dirty="0" smtClean="0"/>
              <a:t>	kuantitas sesungguhnya bahan baku yang dibeli  x harga standar bahan baku per satuan.</a:t>
            </a:r>
          </a:p>
          <a:p>
            <a:pPr algn="just">
              <a:buNone/>
            </a:pPr>
            <a:r>
              <a:rPr lang="id-ID" dirty="0" smtClean="0"/>
              <a:t>	= 1.500 kg x Rp 1.000 = Rp 1.500.000</a:t>
            </a:r>
          </a:p>
          <a:p>
            <a:pPr algn="just">
              <a:buFont typeface="Wingdings" pitchFamily="2" charset="2"/>
              <a:buChar char="q"/>
            </a:pPr>
            <a:r>
              <a:rPr lang="id-ID" dirty="0" smtClean="0"/>
              <a:t>Rekening utang dagang dikredit:</a:t>
            </a:r>
          </a:p>
          <a:p>
            <a:pPr algn="just">
              <a:buNone/>
            </a:pPr>
            <a:r>
              <a:rPr lang="id-ID" dirty="0" smtClean="0"/>
              <a:t>	kuantitas sesungguhnya bahan baku yang dibeli x harga sesungguhnya bahan baku per satuan.</a:t>
            </a:r>
          </a:p>
          <a:p>
            <a:pPr algn="just">
              <a:buNone/>
            </a:pPr>
            <a:r>
              <a:rPr lang="id-ID" dirty="0" smtClean="0"/>
              <a:t>	= 1.500 kg x Rp 1.100 = Rp 1.650.000</a:t>
            </a:r>
          </a:p>
          <a:p>
            <a:pPr algn="just">
              <a:buFont typeface="Wingdings" pitchFamily="2" charset="2"/>
              <a:buChar char="q"/>
            </a:pPr>
            <a:r>
              <a:rPr lang="id-ID" dirty="0" smtClean="0"/>
              <a:t>Selisih antara pendebitan rekening persediaan bahan baku dengan pengkreditan rekening utang dagang dicatat dalam rekening ‘Selisih harga pembelian bahan baku’.</a:t>
            </a:r>
          </a:p>
          <a:p>
            <a:pPr>
              <a:buFont typeface="Wingdings" pitchFamily="2" charset="2"/>
              <a:buChar char="q"/>
            </a:pPr>
            <a:r>
              <a:rPr lang="id-ID" b="1" dirty="0" smtClean="0"/>
              <a:t>Jurnal:</a:t>
            </a:r>
          </a:p>
          <a:p>
            <a:pPr>
              <a:buNone/>
            </a:pPr>
            <a:r>
              <a:rPr lang="id-ID" dirty="0" smtClean="0"/>
              <a:t>		Persediaan bahan baku		1.500.000</a:t>
            </a:r>
          </a:p>
          <a:p>
            <a:pPr>
              <a:buNone/>
            </a:pPr>
            <a:r>
              <a:rPr lang="id-ID" dirty="0" smtClean="0"/>
              <a:t>		Selisih harga pembelian BB	   150.000</a:t>
            </a:r>
          </a:p>
          <a:p>
            <a:pPr>
              <a:buNone/>
            </a:pPr>
            <a:r>
              <a:rPr lang="id-ID" dirty="0" smtClean="0"/>
              <a:t>			Utang dagang				1.650.000	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990600"/>
            <a:ext cx="8153400" cy="54864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77500" lnSpcReduction="20000"/>
          </a:bodyPr>
          <a:lstStyle/>
          <a:p>
            <a:pPr algn="just"/>
            <a:r>
              <a:rPr lang="id-ID" dirty="0" smtClean="0"/>
              <a:t>Pada saat bahan baku dipakai:</a:t>
            </a:r>
          </a:p>
          <a:p>
            <a:pPr algn="just">
              <a:buFont typeface="Wingdings" pitchFamily="2" charset="2"/>
              <a:buChar char="Ø"/>
            </a:pPr>
            <a:r>
              <a:rPr lang="id-ID" dirty="0" smtClean="0"/>
              <a:t>rekening Barang Dalam Proses didebit:</a:t>
            </a:r>
          </a:p>
          <a:p>
            <a:pPr algn="just">
              <a:buNone/>
            </a:pPr>
            <a:r>
              <a:rPr lang="id-ID" dirty="0" smtClean="0"/>
              <a:t>	kuantitas standar bahan baku yang dipakai x harga standar</a:t>
            </a:r>
          </a:p>
          <a:p>
            <a:pPr algn="just">
              <a:buNone/>
            </a:pPr>
            <a:r>
              <a:rPr lang="id-ID" dirty="0" smtClean="0"/>
              <a:t>	= (5kg x 250 satuan) x  Rp 1.000 = Rp 1.250.000</a:t>
            </a:r>
          </a:p>
          <a:p>
            <a:pPr algn="just">
              <a:buFont typeface="Wingdings" pitchFamily="2" charset="2"/>
              <a:buChar char="Ø"/>
            </a:pPr>
            <a:r>
              <a:rPr lang="id-ID" dirty="0" smtClean="0"/>
              <a:t>Rekening Persediaan Bahan Baku dikredit:</a:t>
            </a:r>
          </a:p>
          <a:p>
            <a:pPr algn="just">
              <a:buNone/>
            </a:pPr>
            <a:r>
              <a:rPr lang="id-ID" dirty="0" smtClean="0"/>
              <a:t>	kuantitas bahan baku yang sesungguhnya dipakai x harga standar</a:t>
            </a:r>
          </a:p>
          <a:p>
            <a:pPr algn="just">
              <a:buNone/>
            </a:pPr>
            <a:r>
              <a:rPr lang="id-ID" dirty="0" smtClean="0"/>
              <a:t>	= 1.050 kg x Rp 1.000 = Rp 1.050.000</a:t>
            </a:r>
          </a:p>
          <a:p>
            <a:pPr algn="just">
              <a:buFont typeface="Wingdings" pitchFamily="2" charset="2"/>
              <a:buChar char="Ø"/>
            </a:pPr>
            <a:r>
              <a:rPr lang="id-ID" dirty="0" smtClean="0"/>
              <a:t>Selisih pendebitan rekening Barang Dalam Proses dengan pengkreditan rekening Persediaan Bahan Baku dicatat dalam rekening ‘Selisih Pemakaian Bahan Baku’.</a:t>
            </a:r>
          </a:p>
          <a:p>
            <a:pPr algn="just">
              <a:buFont typeface="Wingdings" pitchFamily="2" charset="2"/>
              <a:buChar char="Ø"/>
            </a:pPr>
            <a:endParaRPr lang="id-ID" dirty="0" smtClean="0"/>
          </a:p>
          <a:p>
            <a:pPr>
              <a:buFont typeface="Wingdings" pitchFamily="2" charset="2"/>
              <a:buChar char="Ø"/>
            </a:pPr>
            <a:r>
              <a:rPr lang="id-ID" b="1" dirty="0" smtClean="0"/>
              <a:t>Jurnal:</a:t>
            </a:r>
          </a:p>
          <a:p>
            <a:pPr>
              <a:buNone/>
            </a:pPr>
            <a:r>
              <a:rPr lang="id-ID" dirty="0" smtClean="0"/>
              <a:t>		Barang Dalam Proses-BB	1.250.000</a:t>
            </a:r>
          </a:p>
          <a:p>
            <a:pPr>
              <a:buNone/>
            </a:pPr>
            <a:r>
              <a:rPr lang="id-ID" dirty="0" smtClean="0"/>
              <a:t>			Persediaan Bahan Baku			1.050.000</a:t>
            </a:r>
          </a:p>
          <a:p>
            <a:pPr>
              <a:buNone/>
            </a:pPr>
            <a:r>
              <a:rPr lang="id-ID" dirty="0" smtClean="0"/>
              <a:t>			Selisih pemakaian bahan baku	  	   200.000							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dirty="0" smtClean="0">
                <a:solidFill>
                  <a:schemeClr val="tx1"/>
                </a:solidFill>
              </a:rPr>
              <a:t>Selisih harga bahan baku dicatat pada saat bahan baku dipakai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20000"/>
          </a:bodyPr>
          <a:lstStyle/>
          <a:p>
            <a:r>
              <a:rPr lang="id-ID" dirty="0" smtClean="0"/>
              <a:t>Pada saat bahan baku dibeli: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Rekening persediaan bahan baku didebit:</a:t>
            </a:r>
          </a:p>
          <a:p>
            <a:pPr>
              <a:buNone/>
            </a:pPr>
            <a:r>
              <a:rPr lang="id-ID" dirty="0" smtClean="0"/>
              <a:t>	kuantitas bahan baku yang dibeli x harga sesungguhnya.</a:t>
            </a:r>
          </a:p>
          <a:p>
            <a:pPr>
              <a:buNone/>
            </a:pPr>
            <a:r>
              <a:rPr lang="id-ID" dirty="0" smtClean="0"/>
              <a:t>	= 1.500 kg x Rp 1.100 = Rp 1.650.000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Rekening Utang dagang dikredit: dengan jumlah yang sama.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Tidak terdapat selisih harga.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Jurnal:</a:t>
            </a:r>
          </a:p>
          <a:p>
            <a:pPr>
              <a:buNone/>
            </a:pPr>
            <a:r>
              <a:rPr lang="id-ID" dirty="0" smtClean="0"/>
              <a:t>		Persediaan bahan baku	1.650.000</a:t>
            </a:r>
          </a:p>
          <a:p>
            <a:pPr>
              <a:buNone/>
            </a:pPr>
            <a:r>
              <a:rPr lang="id-ID" dirty="0" smtClean="0"/>
              <a:t>			Utang dagang			1.650.000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57200"/>
            <a:ext cx="8153400" cy="60960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77500" lnSpcReduction="20000"/>
          </a:bodyPr>
          <a:lstStyle/>
          <a:p>
            <a:r>
              <a:rPr lang="id-ID" dirty="0" smtClean="0"/>
              <a:t>Pada saat bahan baku dipakai: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Rekening Barang Dalam Proses didebit:</a:t>
            </a:r>
          </a:p>
          <a:p>
            <a:pPr>
              <a:buNone/>
            </a:pPr>
            <a:r>
              <a:rPr lang="id-ID" dirty="0" smtClean="0"/>
              <a:t>	kuantitas standar bahan baku x harga standar bahan baku per satuan</a:t>
            </a:r>
          </a:p>
          <a:p>
            <a:pPr>
              <a:buNone/>
            </a:pPr>
            <a:r>
              <a:rPr lang="id-ID" dirty="0" smtClean="0"/>
              <a:t>	= (5kg x 250 satuan) x Rp 1.000 = Rp 1.250.000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Rekening persediaan bahan baku dikredit:</a:t>
            </a:r>
          </a:p>
          <a:p>
            <a:pPr>
              <a:buNone/>
            </a:pPr>
            <a:r>
              <a:rPr lang="id-ID" dirty="0" smtClean="0"/>
              <a:t>	kuantitas sesungguhnya bahan baku yang dipakai x harga sesungguhnya per satuan bahan baku</a:t>
            </a:r>
          </a:p>
          <a:p>
            <a:pPr>
              <a:buNone/>
            </a:pPr>
            <a:r>
              <a:rPr lang="id-ID" dirty="0" smtClean="0"/>
              <a:t>	= 1.050 kg x Rp 1.100 = Rp 1.155.000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Selisih yang timbul adalah selisih harga yang dicatat dalam rekening ‘Selisih harga bahan baku yang dipakai’ dan selisih kuantitas yang dicatat dalam rekening ‘Selisih pemakaian bahan baku’.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Jurnal:</a:t>
            </a:r>
          </a:p>
          <a:p>
            <a:pPr>
              <a:buNone/>
            </a:pPr>
            <a:r>
              <a:rPr lang="id-ID" dirty="0" smtClean="0"/>
              <a:t>		Barang Dalam Proses		1.250.000</a:t>
            </a:r>
          </a:p>
          <a:p>
            <a:pPr>
              <a:buNone/>
            </a:pPr>
            <a:r>
              <a:rPr lang="id-ID" dirty="0" smtClean="0"/>
              <a:t>		Selisih harga BB yang dipakai	   105.000</a:t>
            </a:r>
          </a:p>
          <a:p>
            <a:pPr>
              <a:buNone/>
            </a:pPr>
            <a:r>
              <a:rPr lang="id-ID" dirty="0" smtClean="0"/>
              <a:t>			Persediaan Bahan Baku			1.155.000</a:t>
            </a:r>
          </a:p>
          <a:p>
            <a:pPr>
              <a:buNone/>
            </a:pPr>
            <a:r>
              <a:rPr lang="id-ID" dirty="0" smtClean="0"/>
              <a:t>			Selisih pemakaian BB			   200.000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dirty="0" smtClean="0">
                <a:solidFill>
                  <a:schemeClr val="tx1"/>
                </a:solidFill>
              </a:rPr>
              <a:t>Selisih harga bahan baku dicatat pada saat bahan baku dibeli dan dipakai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lnSpcReduction="10000"/>
          </a:bodyPr>
          <a:lstStyle/>
          <a:p>
            <a:r>
              <a:rPr lang="id-ID" dirty="0" smtClean="0"/>
              <a:t>Merupakan kombinasi metode 1 dan 2.</a:t>
            </a:r>
          </a:p>
          <a:p>
            <a:r>
              <a:rPr lang="id-ID" dirty="0" smtClean="0"/>
              <a:t>Pada saat bahan baku dibeli: selisih harga yang terjadi dicatat dalam rekening ‘Selisih harga pembelian bahan baku’</a:t>
            </a:r>
          </a:p>
          <a:p>
            <a:r>
              <a:rPr lang="id-ID" dirty="0" smtClean="0"/>
              <a:t>Pada saat bahan baku dipakai: sebagian dari selisih harga pembelian yang melekat pada bahan baku yang dipakai ditransfer ke rekening ‘Selisih harga bahan baku yang dipakai’</a:t>
            </a:r>
          </a:p>
          <a:p>
            <a:r>
              <a:rPr lang="id-ID" dirty="0" smtClean="0"/>
              <a:t>Rekening persediaan bahan baku didebit dan dikredit dengan harga standar bahan baku.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838200"/>
            <a:ext cx="8153400" cy="54864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10000"/>
          </a:bodyPr>
          <a:lstStyle/>
          <a:p>
            <a:r>
              <a:rPr lang="id-ID" sz="2400" dirty="0" smtClean="0"/>
              <a:t>Jurnal:</a:t>
            </a:r>
          </a:p>
          <a:p>
            <a:pPr>
              <a:buFont typeface="Wingdings" pitchFamily="2" charset="2"/>
              <a:buChar char="Ø"/>
            </a:pPr>
            <a:r>
              <a:rPr lang="id-ID" sz="2400" dirty="0" smtClean="0"/>
              <a:t>Pada saat pembelian bahan baku:</a:t>
            </a:r>
          </a:p>
          <a:p>
            <a:pPr>
              <a:buNone/>
            </a:pPr>
            <a:r>
              <a:rPr lang="id-ID" sz="2400" dirty="0" smtClean="0"/>
              <a:t>	Persediaan bahan baku		1.500.000</a:t>
            </a:r>
          </a:p>
          <a:p>
            <a:pPr>
              <a:buNone/>
            </a:pPr>
            <a:r>
              <a:rPr lang="id-ID" sz="2400" dirty="0" smtClean="0"/>
              <a:t>	Selisih harga pembelian BB		   150.000</a:t>
            </a:r>
          </a:p>
          <a:p>
            <a:pPr>
              <a:buNone/>
            </a:pPr>
            <a:r>
              <a:rPr lang="id-ID" sz="2400" dirty="0" smtClean="0"/>
              <a:t>		Utang dagang					1.650.000</a:t>
            </a:r>
          </a:p>
          <a:p>
            <a:pPr>
              <a:buFont typeface="Wingdings" pitchFamily="2" charset="2"/>
              <a:buChar char="Ø"/>
            </a:pPr>
            <a:r>
              <a:rPr lang="id-ID" sz="2400" dirty="0" smtClean="0"/>
              <a:t>Pada saat pemakaian bahan baku:</a:t>
            </a:r>
          </a:p>
          <a:p>
            <a:pPr>
              <a:buNone/>
            </a:pPr>
            <a:r>
              <a:rPr lang="id-ID" sz="2400" dirty="0" smtClean="0"/>
              <a:t>	 Barang Dalam Proses-BB		1.250.000</a:t>
            </a:r>
          </a:p>
          <a:p>
            <a:pPr>
              <a:buNone/>
            </a:pPr>
            <a:r>
              <a:rPr lang="id-ID" sz="2400" dirty="0" smtClean="0"/>
              <a:t>			Persediaan Bahan Baku			1.050.000</a:t>
            </a:r>
          </a:p>
          <a:p>
            <a:pPr>
              <a:buNone/>
            </a:pPr>
            <a:r>
              <a:rPr lang="id-ID" sz="2400" dirty="0" smtClean="0"/>
              <a:t>			Selisih pemakaian bahan baku	  	   200.000</a:t>
            </a:r>
          </a:p>
          <a:p>
            <a:pPr>
              <a:buFont typeface="Wingdings" pitchFamily="2" charset="2"/>
              <a:buChar char="Ø"/>
            </a:pPr>
            <a:r>
              <a:rPr lang="id-ID" sz="2400" dirty="0" smtClean="0"/>
              <a:t>Transfer selisih harga pembelian bahan baku yang melekat pada bahan baku yang dipakai dalam produksi:</a:t>
            </a:r>
          </a:p>
          <a:p>
            <a:pPr>
              <a:buNone/>
            </a:pPr>
            <a:r>
              <a:rPr lang="id-ID" sz="2400" dirty="0" smtClean="0"/>
              <a:t>	Selisih harga BB yang dipakai	  105.000</a:t>
            </a:r>
          </a:p>
          <a:p>
            <a:pPr>
              <a:buNone/>
            </a:pPr>
            <a:r>
              <a:rPr lang="id-ID" sz="2400" dirty="0" smtClean="0"/>
              <a:t>		selisih harga pembelian BB			  105.000</a:t>
            </a:r>
          </a:p>
          <a:p>
            <a:pPr>
              <a:buNone/>
            </a:pPr>
            <a:r>
              <a:rPr lang="id-ID" sz="2400" dirty="0" smtClean="0"/>
              <a:t>	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dirty="0" smtClean="0">
                <a:solidFill>
                  <a:schemeClr val="tx1"/>
                </a:solidFill>
              </a:rPr>
              <a:t>Pencatatan Biaya Tenaga Kerja Langsung</a:t>
            </a:r>
            <a:endParaRPr lang="id-ID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9530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77500" lnSpcReduction="20000"/>
          </a:bodyPr>
          <a:lstStyle/>
          <a:p>
            <a:pPr algn="just"/>
            <a:r>
              <a:rPr lang="id-ID" dirty="0" smtClean="0"/>
              <a:t>Pencatatan biaya tenaga kerja langsung dilakukan melalui tiga tahap, yaitu:</a:t>
            </a:r>
          </a:p>
          <a:p>
            <a:pPr algn="just">
              <a:buFont typeface="Wingdings" pitchFamily="2" charset="2"/>
              <a:buChar char="ü"/>
            </a:pPr>
            <a:r>
              <a:rPr lang="id-ID" dirty="0" smtClean="0"/>
              <a:t>Pencatatan upah langsung, jurnal:</a:t>
            </a:r>
          </a:p>
          <a:p>
            <a:pPr algn="just">
              <a:buNone/>
            </a:pPr>
            <a:r>
              <a:rPr lang="id-ID" dirty="0" smtClean="0"/>
              <a:t>		Gaji dan upah				xx</a:t>
            </a:r>
          </a:p>
          <a:p>
            <a:pPr algn="just">
              <a:buNone/>
            </a:pPr>
            <a:r>
              <a:rPr lang="id-ID" dirty="0" smtClean="0"/>
              <a:t>			Utang gaji &amp; upah			xx</a:t>
            </a:r>
          </a:p>
          <a:p>
            <a:pPr algn="just">
              <a:buFont typeface="Wingdings" pitchFamily="2" charset="2"/>
              <a:buChar char="ü"/>
            </a:pPr>
            <a:r>
              <a:rPr lang="id-ID" dirty="0" smtClean="0"/>
              <a:t>Pencatatan distribusi upah langsung, jurnal:</a:t>
            </a:r>
          </a:p>
          <a:p>
            <a:pPr algn="just">
              <a:buNone/>
            </a:pPr>
            <a:r>
              <a:rPr lang="id-ID" dirty="0" smtClean="0"/>
              <a:t>		Barang Dalam Proses-BTKL		xx</a:t>
            </a:r>
          </a:p>
          <a:p>
            <a:pPr algn="just">
              <a:buNone/>
            </a:pPr>
            <a:r>
              <a:rPr lang="id-ID" dirty="0" smtClean="0"/>
              <a:t>		Selisih tarif upah			xx</a:t>
            </a:r>
          </a:p>
          <a:p>
            <a:pPr algn="just">
              <a:buNone/>
            </a:pPr>
            <a:r>
              <a:rPr lang="id-ID" dirty="0" smtClean="0"/>
              <a:t>		Selisih efisiensi upah			xx</a:t>
            </a:r>
          </a:p>
          <a:p>
            <a:pPr algn="just">
              <a:buNone/>
            </a:pPr>
            <a:r>
              <a:rPr lang="id-ID" dirty="0" smtClean="0"/>
              <a:t>			Gaji dan upah				xx</a:t>
            </a:r>
          </a:p>
          <a:p>
            <a:pPr algn="just">
              <a:buFont typeface="Wingdings" pitchFamily="2" charset="2"/>
              <a:buChar char="ü"/>
            </a:pPr>
            <a:r>
              <a:rPr lang="id-ID" dirty="0" smtClean="0"/>
              <a:t>Pencatatan pembayaran upah langsung:</a:t>
            </a:r>
          </a:p>
          <a:p>
            <a:pPr algn="just">
              <a:buNone/>
            </a:pPr>
            <a:r>
              <a:rPr lang="id-ID" dirty="0" smtClean="0"/>
              <a:t>		Utang gaji &amp; upah			xx</a:t>
            </a:r>
          </a:p>
          <a:p>
            <a:pPr algn="just">
              <a:buNone/>
            </a:pPr>
            <a:r>
              <a:rPr lang="id-ID" dirty="0" smtClean="0"/>
              <a:t>				Kas				xx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AKUNTANSI BIAYA STANDAR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51054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en-US" dirty="0" err="1" smtClean="0"/>
              <a:t>Metode</a:t>
            </a:r>
            <a:r>
              <a:rPr lang="en-US" dirty="0" smtClean="0"/>
              <a:t> Tunggal (Single Plan) : </a:t>
            </a:r>
          </a:p>
          <a:p>
            <a:pPr marL="1108710" lvl="2" indent="-514350" algn="just">
              <a:buFont typeface="Wingdings" pitchFamily="2" charset="2"/>
              <a:buChar char="§"/>
            </a:pP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debit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dikredit</a:t>
            </a:r>
            <a:r>
              <a:rPr lang="en-US" dirty="0" smtClean="0"/>
              <a:t> 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endParaRPr lang="en-US" dirty="0" smtClean="0"/>
          </a:p>
          <a:p>
            <a:pPr marL="1108710" lvl="2" indent="-514350" algn="just">
              <a:buFont typeface="Wingdings" pitchFamily="2" charset="2"/>
              <a:buChar char="§"/>
            </a:pP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‘</a:t>
            </a:r>
            <a:r>
              <a:rPr lang="en-US" dirty="0" err="1" smtClean="0"/>
              <a:t>Selisih</a:t>
            </a:r>
            <a:r>
              <a:rPr lang="en-US" dirty="0" smtClean="0"/>
              <a:t>’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.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 (Partial Plan) :</a:t>
            </a:r>
          </a:p>
          <a:p>
            <a:pPr marL="1108710" lvl="2" indent="-514350" algn="just">
              <a:buFont typeface="Wingdings" pitchFamily="2" charset="2"/>
              <a:buChar char="§"/>
            </a:pP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, </a:t>
            </a:r>
            <a:r>
              <a:rPr lang="en-US" dirty="0" err="1" smtClean="0"/>
              <a:t>sebelah</a:t>
            </a:r>
            <a:r>
              <a:rPr lang="en-US" dirty="0" smtClean="0"/>
              <a:t> debit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sebelah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.</a:t>
            </a:r>
          </a:p>
          <a:p>
            <a:pPr marL="1108710" lvl="2" indent="-514350" algn="just">
              <a:buFont typeface="Wingdings" pitchFamily="2" charset="2"/>
              <a:buChar char="§"/>
            </a:pPr>
            <a:r>
              <a:rPr lang="en-US" dirty="0" err="1" smtClean="0"/>
              <a:t>Penyimpangan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153400" cy="51054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77500" lnSpcReduction="20000"/>
          </a:bodyPr>
          <a:lstStyle/>
          <a:p>
            <a:r>
              <a:rPr lang="id-ID" dirty="0" smtClean="0"/>
              <a:t>Dari contoh sebelumnya diketahui:</a:t>
            </a:r>
          </a:p>
          <a:p>
            <a:pPr>
              <a:buNone/>
            </a:pPr>
            <a:r>
              <a:rPr lang="id-ID" dirty="0" smtClean="0"/>
              <a:t>	Biaya tenaga kerja standar = 20 jam x Rp 500 x 250 satuan = Rp 2.500.000</a:t>
            </a:r>
          </a:p>
          <a:p>
            <a:pPr>
              <a:buNone/>
            </a:pPr>
            <a:r>
              <a:rPr lang="id-ID" dirty="0" smtClean="0"/>
              <a:t>	Biaya tenaga kerja sesungguhnya = 5.100 jam x Rp 475 = Rp 2.422.500</a:t>
            </a:r>
          </a:p>
          <a:p>
            <a:pPr>
              <a:buNone/>
            </a:pPr>
            <a:r>
              <a:rPr lang="id-ID" dirty="0" smtClean="0"/>
              <a:t>	selisih tarif upah		 	= Rp 127.500 L</a:t>
            </a:r>
          </a:p>
          <a:p>
            <a:pPr>
              <a:buNone/>
            </a:pPr>
            <a:r>
              <a:rPr lang="id-ID" dirty="0" smtClean="0"/>
              <a:t>	selisih efisiensi upah		 	= Rp   50.000 R</a:t>
            </a:r>
          </a:p>
          <a:p>
            <a:pPr>
              <a:buNone/>
            </a:pPr>
            <a:r>
              <a:rPr lang="id-ID" dirty="0" smtClean="0"/>
              <a:t>	Total selisih = Rp 127.500-50.000	= Rp   77.500 L</a:t>
            </a:r>
          </a:p>
          <a:p>
            <a:pPr>
              <a:buNone/>
            </a:pPr>
            <a:endParaRPr lang="id-ID" dirty="0" smtClean="0"/>
          </a:p>
          <a:p>
            <a:pPr>
              <a:buFont typeface="Wingdings" pitchFamily="2" charset="2"/>
              <a:buChar char="q"/>
            </a:pPr>
            <a:r>
              <a:rPr lang="id-ID" dirty="0" smtClean="0"/>
              <a:t>Maka jurnal pencatatan biaya tenaga kerja langsung adalah sbb:</a:t>
            </a:r>
          </a:p>
          <a:p>
            <a:pPr>
              <a:buNone/>
            </a:pPr>
            <a:r>
              <a:rPr lang="id-ID" dirty="0" smtClean="0"/>
              <a:t>		Barang dalam proses		2.500.000</a:t>
            </a:r>
          </a:p>
          <a:p>
            <a:pPr>
              <a:buNone/>
            </a:pPr>
            <a:r>
              <a:rPr lang="id-ID" dirty="0" smtClean="0"/>
              <a:t>		Selisih efisiensi upah	   	     50.000</a:t>
            </a:r>
          </a:p>
          <a:p>
            <a:pPr>
              <a:buNone/>
            </a:pPr>
            <a:r>
              <a:rPr lang="id-ID" dirty="0" smtClean="0"/>
              <a:t>			gaji dan upah				2.422.500</a:t>
            </a:r>
          </a:p>
          <a:p>
            <a:pPr>
              <a:buNone/>
            </a:pPr>
            <a:r>
              <a:rPr lang="id-ID" dirty="0" smtClean="0"/>
              <a:t>			selisih tarif upah		 	   127.500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Pencatatan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Overhead </a:t>
            </a:r>
            <a:r>
              <a:rPr lang="en-US" dirty="0" err="1" smtClean="0"/>
              <a:t>Pabrik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19200"/>
            <a:ext cx="8153400" cy="52578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77500" lnSpcReduction="20000"/>
          </a:bodyPr>
          <a:lstStyle/>
          <a:p>
            <a:r>
              <a:rPr lang="en-US" dirty="0" err="1" smtClean="0"/>
              <a:t>Pencatatan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overhead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 (single plan)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overhead yang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  <a:endParaRPr lang="id-ID" dirty="0" smtClean="0"/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Biaya</a:t>
            </a:r>
            <a:r>
              <a:rPr lang="en-US" dirty="0" smtClean="0"/>
              <a:t> overhead </a:t>
            </a:r>
            <a:r>
              <a:rPr lang="en-US" dirty="0" err="1" smtClean="0"/>
              <a:t>pabrik</a:t>
            </a:r>
            <a:r>
              <a:rPr lang="en-US" dirty="0" smtClean="0"/>
              <a:t> per </a:t>
            </a:r>
            <a:r>
              <a:rPr lang="en-US" dirty="0" err="1" smtClean="0"/>
              <a:t>satuan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Variabel</a:t>
            </a:r>
            <a:r>
              <a:rPr lang="en-US" dirty="0" smtClean="0"/>
              <a:t> = 20jam @</a:t>
            </a:r>
            <a:r>
              <a:rPr lang="en-US" dirty="0" err="1" smtClean="0"/>
              <a:t>Rp</a:t>
            </a:r>
            <a:r>
              <a:rPr lang="en-US" dirty="0" smtClean="0"/>
              <a:t> 400		=</a:t>
            </a:r>
            <a:r>
              <a:rPr lang="en-US" dirty="0" err="1" smtClean="0"/>
              <a:t>Rp</a:t>
            </a:r>
            <a:r>
              <a:rPr lang="en-US" dirty="0" smtClean="0"/>
              <a:t> 8.000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Tetap</a:t>
            </a:r>
            <a:r>
              <a:rPr lang="en-US" dirty="0" smtClean="0"/>
              <a:t> = 20 jam @ </a:t>
            </a:r>
            <a:r>
              <a:rPr lang="en-US" dirty="0" err="1" smtClean="0"/>
              <a:t>Rp</a:t>
            </a:r>
            <a:r>
              <a:rPr lang="en-US" dirty="0" smtClean="0"/>
              <a:t> 300		=</a:t>
            </a:r>
            <a:r>
              <a:rPr lang="en-US" dirty="0" err="1" smtClean="0"/>
              <a:t>Rp</a:t>
            </a:r>
            <a:r>
              <a:rPr lang="en-US" dirty="0" smtClean="0"/>
              <a:t> 6.000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yang </a:t>
            </a:r>
            <a:r>
              <a:rPr lang="en-US" dirty="0" err="1" smtClean="0"/>
              <a:t>diproduksi</a:t>
            </a:r>
            <a:r>
              <a:rPr lang="en-US" dirty="0" smtClean="0"/>
              <a:t> = 250 </a:t>
            </a:r>
            <a:r>
              <a:rPr lang="en-US" dirty="0" err="1" smtClean="0"/>
              <a:t>satuan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per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direncanakan</a:t>
            </a:r>
            <a:r>
              <a:rPr lang="en-US" dirty="0" smtClean="0"/>
              <a:t> 5.200 jam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.</a:t>
            </a:r>
            <a:r>
              <a:rPr lang="id-ID" dirty="0" smtClean="0"/>
              <a:t> Kapasitas sesungguhnya = 5.100 jam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Biaya</a:t>
            </a:r>
            <a:r>
              <a:rPr lang="en-US" dirty="0" smtClean="0"/>
              <a:t> overhead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= </a:t>
            </a:r>
            <a:r>
              <a:rPr lang="en-US" dirty="0" err="1" smtClean="0"/>
              <a:t>Rp</a:t>
            </a:r>
            <a:r>
              <a:rPr lang="en-US" dirty="0" smtClean="0"/>
              <a:t> 3.650.000,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Biaya</a:t>
            </a:r>
            <a:r>
              <a:rPr lang="en-US" dirty="0" smtClean="0"/>
              <a:t> overhead </a:t>
            </a:r>
            <a:r>
              <a:rPr lang="en-US" dirty="0" err="1" smtClean="0"/>
              <a:t>pabrik</a:t>
            </a:r>
            <a:r>
              <a:rPr lang="en-US" dirty="0" smtClean="0"/>
              <a:t> </a:t>
            </a:r>
            <a:r>
              <a:rPr lang="en-US" dirty="0" err="1" smtClean="0"/>
              <a:t>dibebankan</a:t>
            </a:r>
            <a:r>
              <a:rPr lang="en-US" dirty="0" smtClean="0"/>
              <a:t> (BOP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) = 20 jam x 250 </a:t>
            </a:r>
            <a:r>
              <a:rPr lang="en-US" dirty="0" err="1" smtClean="0"/>
              <a:t>satuan</a:t>
            </a:r>
            <a:r>
              <a:rPr lang="en-US" dirty="0" smtClean="0"/>
              <a:t> x </a:t>
            </a:r>
            <a:r>
              <a:rPr lang="en-US" dirty="0" err="1" smtClean="0"/>
              <a:t>Rp</a:t>
            </a:r>
            <a:r>
              <a:rPr lang="en-US" dirty="0" smtClean="0"/>
              <a:t> 700 = Rp3.500.000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156448" cy="58674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id-ID" sz="2000" b="1" dirty="0" smtClean="0"/>
              <a:t>Metode Dua Selisih:</a:t>
            </a:r>
          </a:p>
          <a:p>
            <a:pPr>
              <a:buNone/>
            </a:pPr>
            <a:r>
              <a:rPr lang="id-ID" sz="2000" dirty="0" smtClean="0"/>
              <a:t>Selisih terkendalikan = Rp 90.000R, Selisih volume = Rp 60.000R</a:t>
            </a:r>
          </a:p>
          <a:p>
            <a:pPr>
              <a:buFont typeface="Wingdings" pitchFamily="2" charset="2"/>
              <a:buChar char="Ø"/>
            </a:pPr>
            <a:r>
              <a:rPr lang="id-ID" sz="2000" dirty="0" smtClean="0"/>
              <a:t>Jurnal pembebanan BOP kepada produk:</a:t>
            </a:r>
          </a:p>
          <a:p>
            <a:pPr>
              <a:buNone/>
            </a:pPr>
            <a:r>
              <a:rPr lang="id-ID" sz="2000" dirty="0" smtClean="0"/>
              <a:t>	Barang Dalam Proses			3.500.000</a:t>
            </a:r>
          </a:p>
          <a:p>
            <a:pPr>
              <a:buNone/>
            </a:pPr>
            <a:r>
              <a:rPr lang="id-ID" sz="2000" dirty="0" smtClean="0"/>
              <a:t>		BOP yg dibebankan				3.500.000</a:t>
            </a:r>
          </a:p>
          <a:p>
            <a:pPr>
              <a:buFont typeface="Wingdings" pitchFamily="2" charset="2"/>
              <a:buChar char="Ø"/>
            </a:pPr>
            <a:r>
              <a:rPr lang="id-ID" sz="2000" dirty="0" smtClean="0"/>
              <a:t>Jurnal untuk mencatat BOP sesungguhnya:</a:t>
            </a:r>
          </a:p>
          <a:p>
            <a:pPr>
              <a:buNone/>
            </a:pPr>
            <a:r>
              <a:rPr lang="id-ID" sz="2000" dirty="0" smtClean="0"/>
              <a:t>	BOP sesungguhnya			3.650.000</a:t>
            </a:r>
          </a:p>
          <a:p>
            <a:pPr>
              <a:buNone/>
            </a:pPr>
            <a:r>
              <a:rPr lang="id-ID" sz="2000" dirty="0" smtClean="0"/>
              <a:t>		Berbagai rek.yg dikredit				3.650.000</a:t>
            </a:r>
          </a:p>
          <a:p>
            <a:pPr>
              <a:buFont typeface="Wingdings" pitchFamily="2" charset="2"/>
              <a:buChar char="Ø"/>
            </a:pPr>
            <a:r>
              <a:rPr lang="id-ID" sz="2000" dirty="0" smtClean="0"/>
              <a:t>Jurnal untuk mencatat penutupan rek.BOP yg dibebankan:</a:t>
            </a:r>
          </a:p>
          <a:p>
            <a:pPr>
              <a:buNone/>
            </a:pPr>
            <a:r>
              <a:rPr lang="id-ID" sz="2000" dirty="0" smtClean="0"/>
              <a:t>	BOP yang dibebankan			3.500.000</a:t>
            </a:r>
          </a:p>
          <a:p>
            <a:pPr>
              <a:buNone/>
            </a:pPr>
            <a:r>
              <a:rPr lang="id-ID" sz="2000" dirty="0" smtClean="0"/>
              <a:t>		BOP sesungguhnya				3.500.000</a:t>
            </a:r>
          </a:p>
          <a:p>
            <a:pPr>
              <a:buFont typeface="Wingdings" pitchFamily="2" charset="2"/>
              <a:buChar char="Ø"/>
            </a:pPr>
            <a:r>
              <a:rPr lang="id-ID" sz="2000" dirty="0" smtClean="0"/>
              <a:t>Jurnal untuk mencatat selisih BOP:</a:t>
            </a:r>
          </a:p>
          <a:p>
            <a:pPr>
              <a:buNone/>
            </a:pPr>
            <a:r>
              <a:rPr lang="id-ID" sz="2000" dirty="0" smtClean="0"/>
              <a:t>	Selisih terkendalikan			     90.000</a:t>
            </a:r>
          </a:p>
          <a:p>
            <a:pPr>
              <a:buNone/>
            </a:pPr>
            <a:r>
              <a:rPr lang="id-ID" sz="2000" dirty="0" smtClean="0"/>
              <a:t>	Selisih volume			  	      60.000</a:t>
            </a:r>
          </a:p>
          <a:p>
            <a:pPr>
              <a:buNone/>
            </a:pPr>
            <a:r>
              <a:rPr lang="id-ID" sz="2000" dirty="0" smtClean="0"/>
              <a:t>		BOP sesungguhnya				  150.000</a:t>
            </a:r>
          </a:p>
          <a:p>
            <a:pPr>
              <a:buNone/>
            </a:pPr>
            <a:r>
              <a:rPr lang="id-ID" sz="2200" dirty="0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609600"/>
            <a:ext cx="8153400" cy="57912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77500" lnSpcReduction="20000"/>
          </a:bodyPr>
          <a:lstStyle/>
          <a:p>
            <a:r>
              <a:rPr lang="id-ID" b="1" dirty="0" smtClean="0"/>
              <a:t>Metode tiga selisih</a:t>
            </a:r>
          </a:p>
          <a:p>
            <a:pPr>
              <a:buNone/>
            </a:pPr>
            <a:r>
              <a:rPr lang="id-ID" dirty="0" smtClean="0"/>
              <a:t>Dari contoh sebelumnya: Selisih pengeluaran = Rp 50.000R, selisih kapasitas Rp 30.000R, selisih efisiensi Rp 70.000R.</a:t>
            </a:r>
          </a:p>
          <a:p>
            <a:pPr>
              <a:buNone/>
            </a:pPr>
            <a:r>
              <a:rPr lang="id-ID" dirty="0" smtClean="0"/>
              <a:t>	BOP yg dibebankan (kapasitas sesungguhnya x tarif standar)= 5.100 jam x  Rp 700 = 3.570.000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Jurnal pembebanan bioya overhead pabrik kepada produk:</a:t>
            </a:r>
          </a:p>
          <a:p>
            <a:pPr>
              <a:buNone/>
            </a:pPr>
            <a:r>
              <a:rPr lang="id-ID" dirty="0" smtClean="0"/>
              <a:t>	Barang Dalam Proses		Rp 3.500.000</a:t>
            </a:r>
          </a:p>
          <a:p>
            <a:pPr>
              <a:buNone/>
            </a:pPr>
            <a:r>
              <a:rPr lang="id-ID" dirty="0" smtClean="0"/>
              <a:t>	Selisih efisiensi				    70.000</a:t>
            </a:r>
          </a:p>
          <a:p>
            <a:pPr>
              <a:buNone/>
            </a:pPr>
            <a:r>
              <a:rPr lang="id-ID" dirty="0" smtClean="0"/>
              <a:t>		BOP yang dibebankan			3.570.000	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Jurnal untuk mencatat BOP sesungguhnya:</a:t>
            </a:r>
          </a:p>
          <a:p>
            <a:pPr>
              <a:buNone/>
            </a:pPr>
            <a:r>
              <a:rPr lang="id-ID" dirty="0" smtClean="0"/>
              <a:t>	BOP sesungguhnya		3.650.000</a:t>
            </a:r>
          </a:p>
          <a:p>
            <a:pPr>
              <a:buNone/>
            </a:pPr>
            <a:r>
              <a:rPr lang="id-ID" dirty="0" smtClean="0"/>
              <a:t>		Berbagai rek.yg dikredit		3.650.000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Jurnal untuk mencatat penutupan rekening BOP yang dibebankan:</a:t>
            </a:r>
          </a:p>
          <a:p>
            <a:pPr>
              <a:buNone/>
            </a:pPr>
            <a:r>
              <a:rPr lang="id-ID" dirty="0" smtClean="0"/>
              <a:t>	BOP yang dibebankan	3.570.000</a:t>
            </a:r>
          </a:p>
          <a:p>
            <a:pPr>
              <a:buNone/>
            </a:pPr>
            <a:r>
              <a:rPr lang="id-ID" dirty="0" smtClean="0"/>
              <a:t>		BOP sesungguhnya			3.570.000</a:t>
            </a:r>
          </a:p>
          <a:p>
            <a:pPr>
              <a:buNone/>
            </a:pPr>
            <a:r>
              <a:rPr lang="id-ID" dirty="0" smtClean="0"/>
              <a:t>		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762000"/>
            <a:ext cx="8153400" cy="53340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70000" lnSpcReduction="20000"/>
          </a:bodyPr>
          <a:lstStyle/>
          <a:p>
            <a:r>
              <a:rPr lang="id-ID" dirty="0" smtClean="0"/>
              <a:t>Jurnal untuk mencatat selisih BOP:</a:t>
            </a:r>
          </a:p>
          <a:p>
            <a:pPr>
              <a:buNone/>
            </a:pPr>
            <a:r>
              <a:rPr lang="id-ID" dirty="0" smtClean="0"/>
              <a:t>	Selisih pengeluaran			50.000</a:t>
            </a:r>
          </a:p>
          <a:p>
            <a:pPr>
              <a:buNone/>
            </a:pPr>
            <a:r>
              <a:rPr lang="id-ID" dirty="0" smtClean="0"/>
              <a:t>	Selisih kapasitas			30.000</a:t>
            </a:r>
          </a:p>
          <a:p>
            <a:pPr>
              <a:buNone/>
            </a:pPr>
            <a:r>
              <a:rPr lang="id-ID" dirty="0" smtClean="0"/>
              <a:t>		BOP sesungguhnya				80.000</a:t>
            </a:r>
          </a:p>
          <a:p>
            <a:pPr>
              <a:buNone/>
            </a:pPr>
            <a:endParaRPr lang="id-ID" dirty="0" smtClean="0"/>
          </a:p>
          <a:p>
            <a:pPr>
              <a:buFont typeface="Wingdings" pitchFamily="2" charset="2"/>
              <a:buChar char="q"/>
            </a:pPr>
            <a:r>
              <a:rPr lang="id-ID" b="1" dirty="0" smtClean="0"/>
              <a:t>Metode empat selisih, jurnal:</a:t>
            </a:r>
          </a:p>
          <a:p>
            <a:pPr>
              <a:buNone/>
            </a:pPr>
            <a:r>
              <a:rPr lang="id-ID" dirty="0" smtClean="0"/>
              <a:t>	Barang Dalam Proses			3.500.000</a:t>
            </a:r>
          </a:p>
          <a:p>
            <a:pPr>
              <a:buNone/>
            </a:pPr>
            <a:r>
              <a:rPr lang="id-ID" dirty="0" smtClean="0"/>
              <a:t>	Selisih efisiensi variabel	     	   	     40.000</a:t>
            </a:r>
          </a:p>
          <a:p>
            <a:pPr>
              <a:buNone/>
            </a:pPr>
            <a:r>
              <a:rPr lang="id-ID" dirty="0" smtClean="0"/>
              <a:t>	Selisih efisiensi tetap		     	     30.000</a:t>
            </a:r>
          </a:p>
          <a:p>
            <a:pPr>
              <a:buNone/>
            </a:pPr>
            <a:r>
              <a:rPr lang="id-ID" dirty="0" smtClean="0"/>
              <a:t>		BOP yg dibebankan				3.570.000</a:t>
            </a:r>
          </a:p>
          <a:p>
            <a:pPr>
              <a:buNone/>
            </a:pPr>
            <a:endParaRPr lang="id-ID" dirty="0" smtClean="0"/>
          </a:p>
          <a:p>
            <a:pPr>
              <a:buFont typeface="Wingdings" pitchFamily="2" charset="2"/>
              <a:buChar char="q"/>
            </a:pPr>
            <a:r>
              <a:rPr lang="id-ID" b="1" dirty="0" smtClean="0"/>
              <a:t>Pencatatan harga pokok barang jadi</a:t>
            </a:r>
            <a:r>
              <a:rPr lang="id-ID" dirty="0" smtClean="0"/>
              <a:t>:</a:t>
            </a:r>
          </a:p>
          <a:p>
            <a:pPr>
              <a:buNone/>
            </a:pPr>
            <a:r>
              <a:rPr lang="id-ID" dirty="0" smtClean="0"/>
              <a:t>	Persediaan barang jadi			7.250.000</a:t>
            </a:r>
          </a:p>
          <a:p>
            <a:pPr>
              <a:buNone/>
            </a:pPr>
            <a:r>
              <a:rPr lang="id-ID" dirty="0" smtClean="0"/>
              <a:t>		Barang Dlm Proses				7.250.000</a:t>
            </a:r>
          </a:p>
          <a:p>
            <a:pPr>
              <a:buNone/>
            </a:pPr>
            <a:r>
              <a:rPr lang="id-ID" dirty="0" smtClean="0"/>
              <a:t>	(250 unit x Rp 29.000)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57200"/>
            <a:ext cx="8302752" cy="62484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sz="2400" dirty="0" err="1" smtClean="0"/>
              <a:t>Rekening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tunggal</a:t>
            </a:r>
            <a:r>
              <a:rPr lang="en-US" sz="2400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err="1" smtClean="0"/>
              <a:t>Rekening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ganda</a:t>
            </a:r>
            <a:r>
              <a:rPr lang="en-US" sz="2400" dirty="0" smtClean="0"/>
              <a:t>:</a:t>
            </a:r>
          </a:p>
          <a:p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990600"/>
          <a:ext cx="7543800" cy="2291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77472"/>
                <a:gridCol w="396632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Barang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</a:rPr>
                        <a:t>Proses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Kuantitas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standar</a:t>
                      </a:r>
                      <a:r>
                        <a:rPr lang="en-US" dirty="0" smtClean="0"/>
                        <a:t> x </a:t>
                      </a:r>
                      <a:r>
                        <a:rPr lang="en-US" dirty="0" err="1" smtClean="0"/>
                        <a:t>harga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standar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atau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Kuantitas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standar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Barang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Jadi</a:t>
                      </a:r>
                      <a:r>
                        <a:rPr lang="en-US" baseline="0" dirty="0" smtClean="0"/>
                        <a:t> x </a:t>
                      </a:r>
                      <a:r>
                        <a:rPr lang="en-US" baseline="0" dirty="0" err="1" smtClean="0"/>
                        <a:t>Harga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Pokok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Produksi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standar</a:t>
                      </a:r>
                      <a:r>
                        <a:rPr lang="en-US" baseline="0" dirty="0" smtClean="0"/>
                        <a:t> per </a:t>
                      </a:r>
                      <a:r>
                        <a:rPr lang="en-US" baseline="0" dirty="0" err="1" smtClean="0"/>
                        <a:t>satuan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Jam </a:t>
                      </a:r>
                      <a:r>
                        <a:rPr lang="en-US" dirty="0" err="1" smtClean="0"/>
                        <a:t>standar</a:t>
                      </a:r>
                      <a:r>
                        <a:rPr lang="en-US" dirty="0" smtClean="0"/>
                        <a:t> x </a:t>
                      </a:r>
                      <a:r>
                        <a:rPr lang="en-US" dirty="0" err="1" smtClean="0"/>
                        <a:t>tarif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upah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standar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atau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atau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Kapasitas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standar</a:t>
                      </a:r>
                      <a:r>
                        <a:rPr lang="en-US" baseline="0" dirty="0" smtClean="0"/>
                        <a:t> x </a:t>
                      </a:r>
                      <a:r>
                        <a:rPr lang="en-US" baseline="0" dirty="0" err="1" smtClean="0"/>
                        <a:t>tarif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standar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Kuantitas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standar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Barang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Dalam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Proses</a:t>
                      </a:r>
                      <a:r>
                        <a:rPr lang="en-US" dirty="0" smtClean="0"/>
                        <a:t> x </a:t>
                      </a:r>
                      <a:r>
                        <a:rPr lang="en-US" dirty="0" err="1" smtClean="0"/>
                        <a:t>Harga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Pokok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Produksi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standar</a:t>
                      </a:r>
                      <a:r>
                        <a:rPr lang="en-US" dirty="0" smtClean="0"/>
                        <a:t> per </a:t>
                      </a:r>
                      <a:r>
                        <a:rPr lang="en-US" dirty="0" err="1" smtClean="0"/>
                        <a:t>satuan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4114800"/>
          <a:ext cx="7543800" cy="2291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36156"/>
                <a:gridCol w="400764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Barang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Dalam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Proses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Kuantitas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sesungguhnya</a:t>
                      </a:r>
                      <a:r>
                        <a:rPr lang="en-US" baseline="0" dirty="0" smtClean="0"/>
                        <a:t> x </a:t>
                      </a:r>
                      <a:r>
                        <a:rPr lang="en-US" baseline="0" dirty="0" err="1" smtClean="0"/>
                        <a:t>harga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sesungguhnya</a:t>
                      </a:r>
                      <a:r>
                        <a:rPr lang="en-US" baseline="0" dirty="0" smtClean="0"/>
                        <a:t> per </a:t>
                      </a:r>
                      <a:r>
                        <a:rPr lang="en-US" baseline="0" dirty="0" err="1" smtClean="0"/>
                        <a:t>satuan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atau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Kuantitas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standar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Barang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Jadi</a:t>
                      </a:r>
                      <a:r>
                        <a:rPr lang="en-US" baseline="0" dirty="0" smtClean="0"/>
                        <a:t> x </a:t>
                      </a:r>
                      <a:r>
                        <a:rPr lang="en-US" baseline="0" dirty="0" err="1" smtClean="0"/>
                        <a:t>Harga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Pokok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Produksi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standar</a:t>
                      </a:r>
                      <a:r>
                        <a:rPr lang="en-US" baseline="0" dirty="0" smtClean="0"/>
                        <a:t> per </a:t>
                      </a:r>
                      <a:r>
                        <a:rPr lang="en-US" baseline="0" dirty="0" err="1" smtClean="0"/>
                        <a:t>satuan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Jam </a:t>
                      </a:r>
                      <a:r>
                        <a:rPr lang="en-US" dirty="0" err="1" smtClean="0"/>
                        <a:t>sesungguhnya</a:t>
                      </a:r>
                      <a:r>
                        <a:rPr lang="en-US" dirty="0" smtClean="0"/>
                        <a:t> x </a:t>
                      </a:r>
                      <a:r>
                        <a:rPr lang="en-US" dirty="0" err="1" smtClean="0"/>
                        <a:t>tarif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upah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sesungguhnya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atau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atau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Biaya</a:t>
                      </a:r>
                      <a:r>
                        <a:rPr lang="en-US" dirty="0" smtClean="0"/>
                        <a:t> overhead </a:t>
                      </a:r>
                      <a:r>
                        <a:rPr lang="en-US" dirty="0" err="1" smtClean="0"/>
                        <a:t>pabrik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sesungguhnya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Kuantitas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standar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Barang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Dalam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Proses</a:t>
                      </a:r>
                      <a:r>
                        <a:rPr lang="en-US" dirty="0" smtClean="0"/>
                        <a:t> x </a:t>
                      </a:r>
                      <a:r>
                        <a:rPr lang="en-US" dirty="0" err="1" smtClean="0"/>
                        <a:t>Harga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Pokok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Produksi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standar</a:t>
                      </a:r>
                      <a:r>
                        <a:rPr lang="en-US" dirty="0" smtClean="0"/>
                        <a:t> per </a:t>
                      </a:r>
                      <a:r>
                        <a:rPr lang="en-US" dirty="0" err="1" smtClean="0"/>
                        <a:t>satuan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METODE GANDA (PARTIAL PLAN)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95400"/>
            <a:ext cx="8153400" cy="52578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85000" lnSpcReduction="20000"/>
          </a:bodyPr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r>
              <a:rPr lang="en-US" dirty="0" smtClean="0"/>
              <a:t>: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didebit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dikredit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.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penjualan</a:t>
            </a:r>
            <a:r>
              <a:rPr lang="en-US" dirty="0" smtClean="0"/>
              <a:t>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.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dihitung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,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persediaan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yang </a:t>
            </a:r>
            <a:r>
              <a:rPr lang="en-US" dirty="0" err="1" smtClean="0"/>
              <a:t>ditransfer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gudang</a:t>
            </a:r>
            <a:r>
              <a:rPr lang="en-US" dirty="0" smtClean="0"/>
              <a:t> </a:t>
            </a:r>
            <a:r>
              <a:rPr lang="en-US" dirty="0" err="1" smtClean="0"/>
              <a:t>dicatat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.</a:t>
            </a:r>
          </a:p>
          <a:p>
            <a:pPr marL="834390" lvl="1" indent="-514350" algn="just">
              <a:buFont typeface="+mj-lt"/>
              <a:buAutoNum type="arabicPeriod"/>
            </a:pP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standarmerupakan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total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selisih-selisih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rekening-rekening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Aliran</a:t>
            </a:r>
            <a:r>
              <a:rPr lang="en-US" sz="3600" dirty="0" smtClean="0"/>
              <a:t> </a:t>
            </a:r>
            <a:r>
              <a:rPr lang="en-US" sz="3600" dirty="0" err="1" smtClean="0"/>
              <a:t>Biaya</a:t>
            </a:r>
            <a:r>
              <a:rPr lang="en-US" sz="3600" dirty="0" smtClean="0"/>
              <a:t> </a:t>
            </a:r>
            <a:r>
              <a:rPr lang="en-US" sz="3600" dirty="0" err="1" smtClean="0"/>
              <a:t>Standar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metode</a:t>
            </a:r>
            <a:r>
              <a:rPr lang="en-US" sz="3600" dirty="0" smtClean="0"/>
              <a:t> </a:t>
            </a:r>
            <a:r>
              <a:rPr lang="en-US" sz="3600" dirty="0" err="1" smtClean="0"/>
              <a:t>ganda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378952" cy="50292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10000"/>
          </a:bodyPr>
          <a:lstStyle/>
          <a:p>
            <a:r>
              <a:rPr lang="en-US" sz="2000" dirty="0" err="1" smtClean="0"/>
              <a:t>Contoh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memproduksi</a:t>
            </a:r>
            <a:r>
              <a:rPr lang="en-US" sz="2000" dirty="0" smtClean="0"/>
              <a:t> 1 </a:t>
            </a:r>
            <a:r>
              <a:rPr lang="en-US" sz="2000" dirty="0" err="1" smtClean="0"/>
              <a:t>satuan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</a:t>
            </a:r>
            <a:r>
              <a:rPr lang="en-US" sz="2000" dirty="0" err="1" smtClean="0"/>
              <a:t>diperlukan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produksi</a:t>
            </a:r>
            <a:r>
              <a:rPr lang="en-US" sz="2000" dirty="0" smtClean="0"/>
              <a:t> </a:t>
            </a: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</a:t>
            </a:r>
            <a:r>
              <a:rPr lang="en-US" sz="2000" dirty="0" smtClean="0"/>
              <a:t> </a:t>
            </a:r>
            <a:r>
              <a:rPr lang="en-US" sz="2000" dirty="0" err="1" smtClean="0"/>
              <a:t>sbb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bahan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5 kg @ </a:t>
            </a:r>
            <a:r>
              <a:rPr lang="en-US" sz="2000" dirty="0" err="1" smtClean="0"/>
              <a:t>Rp</a:t>
            </a:r>
            <a:r>
              <a:rPr lang="en-US" sz="2000" dirty="0" smtClean="0"/>
              <a:t> 1.000		</a:t>
            </a:r>
            <a:r>
              <a:rPr lang="en-US" sz="2000" dirty="0" err="1" smtClean="0"/>
              <a:t>Rp</a:t>
            </a:r>
            <a:r>
              <a:rPr lang="en-US" sz="2000" dirty="0" smtClean="0"/>
              <a:t>   5.000</a:t>
            </a:r>
          </a:p>
          <a:p>
            <a:pPr>
              <a:buNone/>
            </a:pP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Tenaga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20 jam @ </a:t>
            </a:r>
            <a:r>
              <a:rPr lang="en-US" sz="2000" dirty="0" err="1" smtClean="0"/>
              <a:t>Rp</a:t>
            </a:r>
            <a:r>
              <a:rPr lang="en-US" sz="2000" dirty="0" smtClean="0"/>
              <a:t> 500	</a:t>
            </a:r>
            <a:r>
              <a:rPr lang="en-US" sz="2000" dirty="0" err="1" smtClean="0"/>
              <a:t>Rp</a:t>
            </a:r>
            <a:r>
              <a:rPr lang="en-US" sz="2000" dirty="0" smtClean="0"/>
              <a:t> 10.000</a:t>
            </a:r>
          </a:p>
          <a:p>
            <a:pPr>
              <a:buNone/>
            </a:pPr>
            <a:r>
              <a:rPr lang="en-US" sz="2000" dirty="0" err="1" smtClean="0"/>
              <a:t>Biaya</a:t>
            </a:r>
            <a:r>
              <a:rPr lang="en-US" sz="2000" dirty="0" smtClean="0"/>
              <a:t> overhead </a:t>
            </a:r>
            <a:r>
              <a:rPr lang="en-US" sz="2000" dirty="0" err="1" smtClean="0"/>
              <a:t>pabrik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20 jam @ </a:t>
            </a:r>
            <a:r>
              <a:rPr lang="en-US" sz="2000" dirty="0" err="1" smtClean="0"/>
              <a:t>Rp</a:t>
            </a:r>
            <a:r>
              <a:rPr lang="en-US" sz="2000" dirty="0" smtClean="0"/>
              <a:t> 400		</a:t>
            </a:r>
            <a:r>
              <a:rPr lang="en-US" sz="2000" dirty="0" err="1" smtClean="0"/>
              <a:t>Rp</a:t>
            </a:r>
            <a:r>
              <a:rPr lang="en-US" sz="2000" dirty="0" smtClean="0"/>
              <a:t>   8.000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Tetap</a:t>
            </a:r>
            <a:r>
              <a:rPr lang="en-US" sz="2000" dirty="0" smtClean="0"/>
              <a:t> 20 jam @ </a:t>
            </a:r>
            <a:r>
              <a:rPr lang="en-US" sz="2000" dirty="0" err="1" smtClean="0"/>
              <a:t>Rp</a:t>
            </a:r>
            <a:r>
              <a:rPr lang="en-US" sz="2000" dirty="0" smtClean="0"/>
              <a:t> 300			</a:t>
            </a:r>
            <a:r>
              <a:rPr lang="en-US" sz="2000" dirty="0" err="1" smtClean="0"/>
              <a:t>Rp</a:t>
            </a:r>
            <a:r>
              <a:rPr lang="en-US" sz="2000" dirty="0" smtClean="0"/>
              <a:t>   6.000</a:t>
            </a:r>
          </a:p>
          <a:p>
            <a:pPr>
              <a:buNone/>
            </a:pPr>
            <a:r>
              <a:rPr lang="en-US" sz="2000" dirty="0" err="1" smtClean="0"/>
              <a:t>Kapasitas</a:t>
            </a:r>
            <a:r>
              <a:rPr lang="en-US" sz="2000" dirty="0" smtClean="0"/>
              <a:t> </a:t>
            </a:r>
            <a:r>
              <a:rPr lang="en-US" sz="2000" dirty="0" err="1" smtClean="0"/>
              <a:t>produksi</a:t>
            </a:r>
            <a:r>
              <a:rPr lang="en-US" sz="2000" dirty="0" smtClean="0"/>
              <a:t> per </a:t>
            </a:r>
            <a:r>
              <a:rPr lang="en-US" sz="2000" dirty="0" err="1" smtClean="0"/>
              <a:t>bulan</a:t>
            </a:r>
            <a:r>
              <a:rPr lang="en-US" sz="2000" dirty="0" smtClean="0"/>
              <a:t> </a:t>
            </a:r>
            <a:r>
              <a:rPr lang="en-US" sz="2000" dirty="0" err="1" smtClean="0"/>
              <a:t>direncanakan</a:t>
            </a:r>
            <a:r>
              <a:rPr lang="en-US" sz="2000" dirty="0" smtClean="0"/>
              <a:t> 5.200 jam </a:t>
            </a:r>
            <a:r>
              <a:rPr lang="en-US" sz="2000" dirty="0" err="1" smtClean="0"/>
              <a:t>tenaga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err="1" smtClean="0"/>
              <a:t>Transaksi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bulan</a:t>
            </a:r>
            <a:r>
              <a:rPr lang="en-US" sz="2000" dirty="0" smtClean="0"/>
              <a:t> </a:t>
            </a:r>
            <a:r>
              <a:rPr lang="en-US" sz="2000" dirty="0" err="1" smtClean="0"/>
              <a:t>Januari</a:t>
            </a:r>
            <a:r>
              <a:rPr lang="en-US" sz="2000" dirty="0" smtClean="0"/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bahan</a:t>
            </a:r>
            <a:r>
              <a:rPr lang="en-US" sz="2000" dirty="0" smtClean="0"/>
              <a:t> </a:t>
            </a:r>
            <a:r>
              <a:rPr lang="en-US" sz="2000" dirty="0" err="1" smtClean="0"/>
              <a:t>baku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dibeli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1.500 kg @</a:t>
            </a:r>
            <a:r>
              <a:rPr lang="en-US" sz="2000" dirty="0" err="1" smtClean="0"/>
              <a:t>Rp</a:t>
            </a:r>
            <a:r>
              <a:rPr lang="en-US" sz="2000" dirty="0" smtClean="0"/>
              <a:t> 1.100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barang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diproduksi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selesai</a:t>
            </a:r>
            <a:r>
              <a:rPr lang="en-US" sz="2000" dirty="0" smtClean="0"/>
              <a:t> </a:t>
            </a:r>
            <a:r>
              <a:rPr lang="en-US" sz="2000" dirty="0" err="1" smtClean="0"/>
              <a:t>diproses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bulan</a:t>
            </a:r>
            <a:r>
              <a:rPr lang="en-US" sz="2000" dirty="0" smtClean="0"/>
              <a:t> </a:t>
            </a:r>
            <a:r>
              <a:rPr lang="en-US" sz="2000" dirty="0" err="1" smtClean="0"/>
              <a:t>Januari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250 </a:t>
            </a:r>
            <a:r>
              <a:rPr lang="en-US" sz="2000" dirty="0" err="1" smtClean="0"/>
              <a:t>satuan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produksi</a:t>
            </a:r>
            <a:r>
              <a:rPr lang="en-US" sz="2000" dirty="0" smtClean="0"/>
              <a:t> </a:t>
            </a:r>
            <a:r>
              <a:rPr lang="en-US" sz="2000" dirty="0" err="1" smtClean="0"/>
              <a:t>sesungguhnya</a:t>
            </a:r>
            <a:r>
              <a:rPr lang="en-US" sz="2000" dirty="0" smtClean="0"/>
              <a:t> </a:t>
            </a:r>
            <a:r>
              <a:rPr lang="en-US" sz="2000" dirty="0" err="1" smtClean="0"/>
              <a:t>sbb</a:t>
            </a:r>
            <a:r>
              <a:rPr lang="en-US" sz="2000" dirty="0" smtClean="0"/>
              <a:t>:</a:t>
            </a:r>
          </a:p>
          <a:p>
            <a:pPr marL="777240" lvl="1" indent="-457200">
              <a:buFont typeface="+mj-lt"/>
              <a:buAutoNum type="alphaLcPeriod"/>
            </a:pPr>
            <a:r>
              <a:rPr lang="en-US" sz="1700" dirty="0" err="1" smtClean="0"/>
              <a:t>Biaya</a:t>
            </a:r>
            <a:r>
              <a:rPr lang="en-US" sz="1700" dirty="0" smtClean="0"/>
              <a:t> </a:t>
            </a:r>
            <a:r>
              <a:rPr lang="en-US" sz="1700" dirty="0" err="1" smtClean="0"/>
              <a:t>bahan</a:t>
            </a:r>
            <a:r>
              <a:rPr lang="en-US" sz="1700" dirty="0" smtClean="0"/>
              <a:t> </a:t>
            </a:r>
            <a:r>
              <a:rPr lang="en-US" sz="1700" dirty="0" err="1" smtClean="0"/>
              <a:t>baku</a:t>
            </a:r>
            <a:r>
              <a:rPr lang="en-US" sz="1700" dirty="0" smtClean="0"/>
              <a:t> 1.050 kg @ </a:t>
            </a:r>
            <a:r>
              <a:rPr lang="en-US" sz="1700" dirty="0" err="1" smtClean="0"/>
              <a:t>Rp</a:t>
            </a:r>
            <a:r>
              <a:rPr lang="en-US" sz="1700" dirty="0" smtClean="0"/>
              <a:t> 1.100	= </a:t>
            </a:r>
            <a:r>
              <a:rPr lang="en-US" sz="1700" dirty="0" err="1" smtClean="0"/>
              <a:t>Rp</a:t>
            </a:r>
            <a:r>
              <a:rPr lang="en-US" sz="1700" dirty="0" smtClean="0"/>
              <a:t> 1.155.000</a:t>
            </a:r>
          </a:p>
          <a:p>
            <a:pPr marL="777240" lvl="1" indent="-457200">
              <a:buFont typeface="+mj-lt"/>
              <a:buAutoNum type="alphaLcPeriod"/>
            </a:pPr>
            <a:r>
              <a:rPr lang="en-US" sz="1700" dirty="0" err="1" smtClean="0"/>
              <a:t>Biaya</a:t>
            </a:r>
            <a:r>
              <a:rPr lang="en-US" sz="1700" dirty="0" smtClean="0"/>
              <a:t> </a:t>
            </a:r>
            <a:r>
              <a:rPr lang="en-US" sz="1700" dirty="0" err="1" smtClean="0"/>
              <a:t>tenaga</a:t>
            </a:r>
            <a:r>
              <a:rPr lang="en-US" sz="1700" dirty="0" smtClean="0"/>
              <a:t> </a:t>
            </a:r>
            <a:r>
              <a:rPr lang="en-US" sz="1700" dirty="0" err="1" smtClean="0"/>
              <a:t>kerja</a:t>
            </a:r>
            <a:r>
              <a:rPr lang="en-US" sz="1700" dirty="0" smtClean="0"/>
              <a:t> 5.100 jam @</a:t>
            </a:r>
            <a:r>
              <a:rPr lang="en-US" sz="1700" dirty="0" err="1" smtClean="0"/>
              <a:t>Rp</a:t>
            </a:r>
            <a:r>
              <a:rPr lang="en-US" sz="1700" dirty="0" smtClean="0"/>
              <a:t> 475	= </a:t>
            </a:r>
            <a:r>
              <a:rPr lang="en-US" sz="1700" dirty="0" err="1" smtClean="0"/>
              <a:t>Rp</a:t>
            </a:r>
            <a:r>
              <a:rPr lang="en-US" sz="1700" dirty="0" smtClean="0"/>
              <a:t> 2.422.500</a:t>
            </a:r>
          </a:p>
          <a:p>
            <a:pPr marL="777240" lvl="1" indent="-457200">
              <a:buFont typeface="+mj-lt"/>
              <a:buAutoNum type="alphaLcPeriod"/>
            </a:pPr>
            <a:r>
              <a:rPr lang="en-US" sz="1700" dirty="0" err="1" smtClean="0"/>
              <a:t>Biaya</a:t>
            </a:r>
            <a:r>
              <a:rPr lang="en-US" sz="1700" dirty="0" smtClean="0"/>
              <a:t> overhead </a:t>
            </a:r>
            <a:r>
              <a:rPr lang="en-US" sz="1700" dirty="0" err="1" smtClean="0"/>
              <a:t>pabrik</a:t>
            </a:r>
            <a:r>
              <a:rPr lang="en-US" sz="1700" dirty="0" smtClean="0"/>
              <a:t>			= </a:t>
            </a:r>
            <a:r>
              <a:rPr lang="en-US" sz="1700" dirty="0" err="1" smtClean="0"/>
              <a:t>Rp</a:t>
            </a:r>
            <a:r>
              <a:rPr lang="en-US" sz="1700" dirty="0" smtClean="0"/>
              <a:t> 3.650.000		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57200"/>
            <a:ext cx="8302752" cy="60960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, </a:t>
            </a:r>
            <a:r>
              <a:rPr lang="en-US" sz="2000" dirty="0" err="1" smtClean="0"/>
              <a:t>jurnal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dibuat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mencatat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produksi</a:t>
            </a:r>
            <a:r>
              <a:rPr lang="en-US" sz="2000" dirty="0" smtClean="0"/>
              <a:t> </a:t>
            </a:r>
            <a:r>
              <a:rPr lang="en-US" sz="2000" dirty="0" err="1" smtClean="0"/>
              <a:t>sesungguhnya</a:t>
            </a:r>
            <a:r>
              <a:rPr lang="en-US" sz="2000" dirty="0" smtClean="0"/>
              <a:t>,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produksi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selisih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</a:t>
            </a:r>
            <a:r>
              <a:rPr lang="en-US" sz="2000" dirty="0" err="1" smtClean="0"/>
              <a:t>ganda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sbb</a:t>
            </a:r>
            <a:r>
              <a:rPr lang="en-US" sz="2000" dirty="0" smtClean="0"/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1800" b="1" dirty="0" err="1" smtClean="0"/>
              <a:t>Pencatatan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biaya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bahan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baku</a:t>
            </a:r>
            <a:r>
              <a:rPr lang="en-US" sz="1800" b="1" dirty="0" smtClean="0"/>
              <a:t> </a:t>
            </a:r>
            <a:r>
              <a:rPr lang="en-US" sz="1800" dirty="0" smtClean="0"/>
              <a:t>(</a:t>
            </a:r>
            <a:r>
              <a:rPr lang="en-US" sz="1400" dirty="0" err="1" smtClean="0"/>
              <a:t>pemakaian</a:t>
            </a:r>
            <a:r>
              <a:rPr lang="en-US" sz="1400" dirty="0" smtClean="0"/>
              <a:t> </a:t>
            </a:r>
            <a:r>
              <a:rPr lang="en-US" sz="1400" dirty="0" err="1" smtClean="0"/>
              <a:t>bahan</a:t>
            </a:r>
            <a:r>
              <a:rPr lang="en-US" sz="1400" dirty="0" smtClean="0"/>
              <a:t> </a:t>
            </a:r>
            <a:r>
              <a:rPr lang="en-US" sz="1400" dirty="0" err="1" smtClean="0"/>
              <a:t>baku</a:t>
            </a:r>
            <a:r>
              <a:rPr lang="en-US" sz="1400" dirty="0" smtClean="0"/>
              <a:t> </a:t>
            </a:r>
            <a:r>
              <a:rPr lang="en-US" sz="1400" dirty="0" err="1" smtClean="0"/>
              <a:t>sesungguhnya</a:t>
            </a:r>
            <a:r>
              <a:rPr lang="en-US" sz="1400" dirty="0" smtClean="0"/>
              <a:t> = </a:t>
            </a:r>
            <a:r>
              <a:rPr lang="en-US" sz="1400" dirty="0" err="1" smtClean="0"/>
              <a:t>Rp</a:t>
            </a:r>
            <a:r>
              <a:rPr lang="en-US" sz="1400" dirty="0" smtClean="0"/>
              <a:t> 1.155.000)</a:t>
            </a:r>
          </a:p>
          <a:p>
            <a:pPr marL="514350" indent="-514350" algn="just">
              <a:buNone/>
            </a:pPr>
            <a:r>
              <a:rPr lang="en-US" sz="2000" dirty="0" smtClean="0"/>
              <a:t>	  </a:t>
            </a:r>
            <a:r>
              <a:rPr lang="en-US" sz="1800" dirty="0" err="1" smtClean="0"/>
              <a:t>Barang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- </a:t>
            </a:r>
            <a:r>
              <a:rPr lang="en-US" sz="1800" dirty="0" err="1" smtClean="0"/>
              <a:t>Biaya</a:t>
            </a:r>
            <a:r>
              <a:rPr lang="en-US" sz="1800" dirty="0" smtClean="0"/>
              <a:t> </a:t>
            </a:r>
            <a:r>
              <a:rPr lang="en-US" sz="1800" dirty="0" err="1" smtClean="0"/>
              <a:t>Bahan</a:t>
            </a:r>
            <a:r>
              <a:rPr lang="en-US" sz="1800" dirty="0" smtClean="0"/>
              <a:t> Baku	1.155.000</a:t>
            </a:r>
          </a:p>
          <a:p>
            <a:pPr marL="514350" indent="-514350" algn="just"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Persediaan</a:t>
            </a:r>
            <a:r>
              <a:rPr lang="en-US" sz="1800" dirty="0" smtClean="0"/>
              <a:t> </a:t>
            </a:r>
            <a:r>
              <a:rPr lang="en-US" sz="1800" dirty="0" err="1" smtClean="0"/>
              <a:t>Bahan</a:t>
            </a:r>
            <a:r>
              <a:rPr lang="en-US" sz="1800" dirty="0" smtClean="0"/>
              <a:t> Baku	</a:t>
            </a:r>
            <a:r>
              <a:rPr lang="en-US" sz="2000" dirty="0" smtClean="0"/>
              <a:t>			</a:t>
            </a:r>
            <a:r>
              <a:rPr lang="en-US" sz="1800" dirty="0" smtClean="0"/>
              <a:t>1.155.000</a:t>
            </a:r>
          </a:p>
          <a:p>
            <a:pPr marL="514350" indent="-514350" algn="just">
              <a:buFont typeface="+mj-lt"/>
              <a:buAutoNum type="arabicPeriod" startAt="2"/>
            </a:pPr>
            <a:r>
              <a:rPr lang="en-US" sz="1800" b="1" dirty="0" err="1" smtClean="0"/>
              <a:t>Pencatatan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biaya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tenaga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kerja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langsung</a:t>
            </a:r>
            <a:r>
              <a:rPr lang="en-US" sz="1800" b="1" dirty="0" smtClean="0"/>
              <a:t> </a:t>
            </a:r>
            <a:r>
              <a:rPr lang="en-US" sz="1400" dirty="0" smtClean="0"/>
              <a:t>(BTKL </a:t>
            </a:r>
            <a:r>
              <a:rPr lang="en-US" sz="1400" dirty="0" err="1" smtClean="0"/>
              <a:t>sesungguhnya</a:t>
            </a:r>
            <a:r>
              <a:rPr lang="en-US" sz="1400" dirty="0" smtClean="0"/>
              <a:t> = </a:t>
            </a:r>
            <a:r>
              <a:rPr lang="en-US" sz="1400" dirty="0" err="1" smtClean="0"/>
              <a:t>Rp</a:t>
            </a:r>
            <a:r>
              <a:rPr lang="en-US" sz="1400" dirty="0" smtClean="0"/>
              <a:t> 2.422.500)</a:t>
            </a:r>
          </a:p>
          <a:p>
            <a:pPr marL="514350" indent="-514350" algn="just">
              <a:buNone/>
            </a:pPr>
            <a:r>
              <a:rPr lang="en-US" sz="1400" dirty="0" smtClean="0"/>
              <a:t>	  </a:t>
            </a:r>
            <a:r>
              <a:rPr lang="en-US" sz="1800" dirty="0" err="1" smtClean="0"/>
              <a:t>Barang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-BTK </a:t>
            </a:r>
            <a:r>
              <a:rPr lang="en-US" sz="1800" dirty="0" err="1" smtClean="0"/>
              <a:t>langsung</a:t>
            </a:r>
            <a:r>
              <a:rPr lang="en-US" sz="1800" dirty="0" smtClean="0"/>
              <a:t>	2.422.500</a:t>
            </a:r>
          </a:p>
          <a:p>
            <a:pPr marL="514350" indent="-514350" algn="just"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Gaji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Upah</a:t>
            </a:r>
            <a:r>
              <a:rPr lang="en-US" sz="1800" dirty="0" smtClean="0"/>
              <a:t>					2.422.500</a:t>
            </a:r>
          </a:p>
          <a:p>
            <a:pPr marL="514350" indent="-514350" algn="just">
              <a:buFont typeface="+mj-lt"/>
              <a:buAutoNum type="arabicPeriod" startAt="3"/>
            </a:pPr>
            <a:r>
              <a:rPr lang="en-US" sz="1800" b="1" dirty="0" err="1" smtClean="0"/>
              <a:t>Pencatatan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biaya</a:t>
            </a:r>
            <a:r>
              <a:rPr lang="en-US" sz="1800" b="1" dirty="0" smtClean="0"/>
              <a:t> overhead </a:t>
            </a:r>
            <a:r>
              <a:rPr lang="en-US" sz="1800" b="1" dirty="0" err="1" smtClean="0"/>
              <a:t>pabrik</a:t>
            </a:r>
            <a:r>
              <a:rPr lang="en-US" sz="1800" dirty="0" smtClean="0"/>
              <a:t>: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salah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metode</a:t>
            </a:r>
            <a:r>
              <a:rPr lang="en-US" sz="1800" dirty="0" smtClean="0"/>
              <a:t> </a:t>
            </a:r>
            <a:r>
              <a:rPr lang="en-US" sz="1800" dirty="0" err="1" smtClean="0"/>
              <a:t>berikut</a:t>
            </a:r>
            <a:r>
              <a:rPr lang="en-US" sz="1800" dirty="0" smtClean="0"/>
              <a:t>:</a:t>
            </a:r>
          </a:p>
          <a:p>
            <a:pPr marL="514350" indent="-514350" algn="just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Metode</a:t>
            </a:r>
            <a:r>
              <a:rPr lang="en-US" sz="1800" dirty="0" smtClean="0"/>
              <a:t> 1:</a:t>
            </a:r>
          </a:p>
          <a:p>
            <a:pPr marL="514350" indent="-514350" algn="just">
              <a:buNone/>
            </a:pPr>
            <a:r>
              <a:rPr lang="en-US" sz="1800" dirty="0" smtClean="0"/>
              <a:t>	  </a:t>
            </a:r>
            <a:r>
              <a:rPr lang="en-US" sz="1800" dirty="0" err="1" smtClean="0"/>
              <a:t>Biaya</a:t>
            </a:r>
            <a:r>
              <a:rPr lang="en-US" sz="1800" dirty="0" smtClean="0"/>
              <a:t> Overhead </a:t>
            </a:r>
            <a:r>
              <a:rPr lang="en-US" sz="1800" dirty="0" err="1" smtClean="0"/>
              <a:t>Pabrik</a:t>
            </a:r>
            <a:r>
              <a:rPr lang="en-US" sz="1800" dirty="0" smtClean="0"/>
              <a:t> </a:t>
            </a:r>
            <a:r>
              <a:rPr lang="en-US" sz="1800" dirty="0" err="1" smtClean="0"/>
              <a:t>sesungguhnya</a:t>
            </a:r>
            <a:r>
              <a:rPr lang="en-US" sz="1800" dirty="0" smtClean="0"/>
              <a:t>	3.650.000</a:t>
            </a:r>
          </a:p>
          <a:p>
            <a:pPr marL="514350" indent="-514350" algn="just"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Berbagai</a:t>
            </a:r>
            <a:r>
              <a:rPr lang="en-US" sz="1800" dirty="0" smtClean="0"/>
              <a:t> </a:t>
            </a:r>
            <a:r>
              <a:rPr lang="en-US" sz="1800" dirty="0" err="1" smtClean="0"/>
              <a:t>rekening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dikredit</a:t>
            </a:r>
            <a:r>
              <a:rPr lang="en-US" sz="1800" dirty="0" smtClean="0"/>
              <a:t>			3.650.000</a:t>
            </a:r>
          </a:p>
          <a:p>
            <a:pPr marL="514350" indent="-514350" algn="just">
              <a:buNone/>
            </a:pPr>
            <a:r>
              <a:rPr lang="en-US" sz="1800" dirty="0" smtClean="0"/>
              <a:t>	</a:t>
            </a:r>
            <a:r>
              <a:rPr lang="en-US" sz="1800" i="1" dirty="0" err="1" smtClean="0"/>
              <a:t>Pada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akhir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periode</a:t>
            </a:r>
            <a:r>
              <a:rPr lang="en-US" sz="1800" i="1" dirty="0" smtClean="0"/>
              <a:t>:</a:t>
            </a:r>
          </a:p>
          <a:p>
            <a:pPr marL="514350" indent="-514350" algn="just">
              <a:buNone/>
            </a:pPr>
            <a:r>
              <a:rPr lang="en-US" sz="1800" dirty="0" smtClean="0"/>
              <a:t>	  </a:t>
            </a:r>
            <a:r>
              <a:rPr lang="en-US" sz="1800" dirty="0" err="1" smtClean="0"/>
              <a:t>Barang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-BOP		3.650.000</a:t>
            </a:r>
          </a:p>
          <a:p>
            <a:pPr marL="514350" indent="-514350" algn="just"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Biaya</a:t>
            </a:r>
            <a:r>
              <a:rPr lang="en-US" sz="1800" dirty="0" smtClean="0"/>
              <a:t> Overhead </a:t>
            </a:r>
            <a:r>
              <a:rPr lang="en-US" sz="1800" dirty="0" err="1" smtClean="0"/>
              <a:t>Pabrik</a:t>
            </a:r>
            <a:r>
              <a:rPr lang="en-US" sz="1800" dirty="0" smtClean="0"/>
              <a:t> </a:t>
            </a:r>
            <a:r>
              <a:rPr lang="en-US" sz="1800" dirty="0" err="1" smtClean="0"/>
              <a:t>Sesungguhnya</a:t>
            </a:r>
            <a:r>
              <a:rPr lang="en-US" sz="1800" dirty="0" smtClean="0"/>
              <a:t>			3.650.000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57200"/>
            <a:ext cx="8153400" cy="60960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1800" dirty="0" err="1" smtClean="0"/>
              <a:t>Metode</a:t>
            </a:r>
            <a:r>
              <a:rPr lang="en-US" sz="1800" dirty="0" smtClean="0"/>
              <a:t> 2: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Biaya</a:t>
            </a:r>
            <a:r>
              <a:rPr lang="en-US" sz="1800" dirty="0" smtClean="0"/>
              <a:t> overhead </a:t>
            </a:r>
            <a:r>
              <a:rPr lang="en-US" sz="1800" dirty="0" err="1" smtClean="0"/>
              <a:t>pabrik</a:t>
            </a:r>
            <a:r>
              <a:rPr lang="en-US" sz="1800" dirty="0" smtClean="0"/>
              <a:t> </a:t>
            </a:r>
            <a:r>
              <a:rPr lang="en-US" sz="1800" dirty="0" err="1" smtClean="0"/>
              <a:t>sesungguhnya</a:t>
            </a:r>
            <a:r>
              <a:rPr lang="id-ID" sz="1800" dirty="0" smtClean="0"/>
              <a:t>	</a:t>
            </a:r>
            <a:r>
              <a:rPr lang="en-US" sz="1800" dirty="0" smtClean="0"/>
              <a:t>	3.650.000</a:t>
            </a:r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Berbagai</a:t>
            </a:r>
            <a:r>
              <a:rPr lang="en-US" sz="1800" dirty="0" smtClean="0"/>
              <a:t> </a:t>
            </a:r>
            <a:r>
              <a:rPr lang="en-US" sz="1800" dirty="0" err="1" smtClean="0"/>
              <a:t>rekening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dikredit</a:t>
            </a:r>
            <a:r>
              <a:rPr lang="en-US" sz="1800" dirty="0" smtClean="0"/>
              <a:t>			3.650.000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Pencatatan</a:t>
            </a:r>
            <a:r>
              <a:rPr lang="en-US" sz="1800" dirty="0" smtClean="0"/>
              <a:t> </a:t>
            </a:r>
            <a:r>
              <a:rPr lang="en-US" sz="1800" dirty="0" err="1" smtClean="0"/>
              <a:t>pembebanan</a:t>
            </a:r>
            <a:r>
              <a:rPr lang="en-US" sz="1800" dirty="0" smtClean="0"/>
              <a:t> BOP </a:t>
            </a:r>
            <a:r>
              <a:rPr lang="en-US" sz="1800" dirty="0" err="1" smtClean="0"/>
              <a:t>kpd</a:t>
            </a:r>
            <a:r>
              <a:rPr lang="en-US" sz="1800" dirty="0" smtClean="0"/>
              <a:t> </a:t>
            </a:r>
            <a:r>
              <a:rPr lang="en-US" sz="1800" dirty="0" err="1" smtClean="0"/>
              <a:t>produk</a:t>
            </a:r>
            <a:r>
              <a:rPr lang="en-US" sz="1800" dirty="0" smtClean="0"/>
              <a:t> </a:t>
            </a:r>
            <a:r>
              <a:rPr lang="en-US" sz="1800" dirty="0" err="1" smtClean="0"/>
              <a:t>atas</a:t>
            </a:r>
            <a:r>
              <a:rPr lang="en-US" sz="1800" dirty="0" smtClean="0"/>
              <a:t> </a:t>
            </a:r>
            <a:r>
              <a:rPr lang="en-US" sz="1800" dirty="0" err="1" smtClean="0"/>
              <a:t>dasar</a:t>
            </a:r>
            <a:r>
              <a:rPr lang="en-US" sz="1800" dirty="0" smtClean="0"/>
              <a:t> </a:t>
            </a:r>
            <a:r>
              <a:rPr lang="en-US" sz="1800" dirty="0" err="1" smtClean="0"/>
              <a:t>tarif</a:t>
            </a:r>
            <a:r>
              <a:rPr lang="en-US" sz="1800" dirty="0" smtClean="0"/>
              <a:t> </a:t>
            </a:r>
            <a:r>
              <a:rPr lang="en-US" sz="1800" dirty="0" err="1" smtClean="0"/>
              <a:t>standar</a:t>
            </a:r>
            <a:r>
              <a:rPr lang="en-US" sz="1800" dirty="0" smtClean="0"/>
              <a:t> (5.100 jam x </a:t>
            </a:r>
            <a:r>
              <a:rPr lang="en-US" sz="1800" dirty="0" err="1" smtClean="0"/>
              <a:t>Rp</a:t>
            </a:r>
            <a:r>
              <a:rPr lang="en-US" sz="1800" dirty="0" smtClean="0"/>
              <a:t> 700 = </a:t>
            </a:r>
            <a:r>
              <a:rPr lang="en-US" sz="1800" dirty="0" err="1" smtClean="0"/>
              <a:t>Rp</a:t>
            </a:r>
            <a:r>
              <a:rPr lang="en-US" sz="1800" dirty="0" smtClean="0"/>
              <a:t> 3.570.000)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Barang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-BOP		</a:t>
            </a:r>
            <a:r>
              <a:rPr lang="id-ID" sz="1800" dirty="0" smtClean="0"/>
              <a:t>	</a:t>
            </a:r>
            <a:r>
              <a:rPr lang="en-US" sz="1800" dirty="0" smtClean="0"/>
              <a:t>3.570.000</a:t>
            </a:r>
          </a:p>
          <a:p>
            <a:pPr>
              <a:buNone/>
            </a:pPr>
            <a:r>
              <a:rPr lang="en-US" sz="1800" dirty="0" smtClean="0"/>
              <a:t>		BOP yang </a:t>
            </a:r>
            <a:r>
              <a:rPr lang="en-US" sz="1800" dirty="0" err="1" smtClean="0"/>
              <a:t>dibebankan</a:t>
            </a:r>
            <a:r>
              <a:rPr lang="en-US" sz="1800" dirty="0" smtClean="0"/>
              <a:t>				3.570.000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akhir</a:t>
            </a:r>
            <a:r>
              <a:rPr lang="en-US" sz="1800" dirty="0" smtClean="0"/>
              <a:t> </a:t>
            </a:r>
            <a:r>
              <a:rPr lang="en-US" sz="1800" dirty="0" err="1" smtClean="0"/>
              <a:t>periode</a:t>
            </a:r>
            <a:r>
              <a:rPr lang="en-US" sz="1800" dirty="0" smtClean="0"/>
              <a:t> </a:t>
            </a:r>
            <a:r>
              <a:rPr lang="en-US" sz="1800" dirty="0" err="1" smtClean="0"/>
              <a:t>akuntansi</a:t>
            </a:r>
            <a:r>
              <a:rPr lang="en-US" sz="1800" dirty="0" smtClean="0"/>
              <a:t>:</a:t>
            </a:r>
          </a:p>
          <a:p>
            <a:pPr>
              <a:buNone/>
            </a:pPr>
            <a:r>
              <a:rPr lang="en-US" sz="1800" dirty="0" smtClean="0"/>
              <a:t>	BOP yang </a:t>
            </a:r>
            <a:r>
              <a:rPr lang="en-US" sz="1800" dirty="0" err="1" smtClean="0"/>
              <a:t>dibebankan</a:t>
            </a:r>
            <a:r>
              <a:rPr lang="en-US" sz="1800" dirty="0" smtClean="0"/>
              <a:t>			3.570.000</a:t>
            </a:r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Biaya</a:t>
            </a:r>
            <a:r>
              <a:rPr lang="en-US" sz="1800" dirty="0" smtClean="0"/>
              <a:t> overhead </a:t>
            </a:r>
            <a:r>
              <a:rPr lang="en-US" sz="1800" dirty="0" err="1" smtClean="0"/>
              <a:t>pabrik</a:t>
            </a:r>
            <a:r>
              <a:rPr lang="en-US" sz="1800" dirty="0" smtClean="0"/>
              <a:t> </a:t>
            </a:r>
            <a:r>
              <a:rPr lang="en-US" sz="1800" dirty="0" err="1" smtClean="0"/>
              <a:t>sesungguhnya</a:t>
            </a:r>
            <a:r>
              <a:rPr lang="en-US" sz="1800" dirty="0" smtClean="0"/>
              <a:t>			3.570.000</a:t>
            </a:r>
          </a:p>
          <a:p>
            <a:pPr>
              <a:buNone/>
            </a:pPr>
            <a:endParaRPr lang="en-US" sz="1800" dirty="0" smtClean="0"/>
          </a:p>
          <a:p>
            <a:pPr marL="342900" indent="-342900">
              <a:buFont typeface="+mj-lt"/>
              <a:buAutoNum type="arabicPeriod" startAt="4"/>
            </a:pPr>
            <a:r>
              <a:rPr lang="en-US" sz="1800" b="1" dirty="0" err="1" smtClean="0"/>
              <a:t>Pencatatan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harga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pokok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barang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jadi</a:t>
            </a:r>
            <a:r>
              <a:rPr lang="en-US" sz="1800" b="1" dirty="0" smtClean="0"/>
              <a:t>:</a:t>
            </a:r>
          </a:p>
          <a:p>
            <a:pPr marL="342900" indent="-342900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Harga</a:t>
            </a:r>
            <a:r>
              <a:rPr lang="en-US" sz="1800" dirty="0" smtClean="0"/>
              <a:t> </a:t>
            </a:r>
            <a:r>
              <a:rPr lang="en-US" sz="1800" dirty="0" err="1" smtClean="0"/>
              <a:t>Pokok</a:t>
            </a:r>
            <a:r>
              <a:rPr lang="en-US" sz="1800" dirty="0" smtClean="0"/>
              <a:t> </a:t>
            </a:r>
            <a:r>
              <a:rPr lang="en-US" sz="1800" dirty="0" err="1" smtClean="0"/>
              <a:t>Barang</a:t>
            </a:r>
            <a:r>
              <a:rPr lang="en-US" sz="1800" dirty="0" smtClean="0"/>
              <a:t> </a:t>
            </a:r>
            <a:r>
              <a:rPr lang="en-US" sz="1800" dirty="0" err="1" smtClean="0"/>
              <a:t>Jadi</a:t>
            </a:r>
            <a:r>
              <a:rPr lang="en-US" sz="1800" dirty="0" smtClean="0"/>
              <a:t> = </a:t>
            </a:r>
            <a:r>
              <a:rPr lang="en-US" sz="1800" dirty="0" err="1" smtClean="0"/>
              <a:t>kuantitas</a:t>
            </a:r>
            <a:r>
              <a:rPr lang="en-US" sz="1800" dirty="0" smtClean="0"/>
              <a:t> </a:t>
            </a:r>
            <a:r>
              <a:rPr lang="en-US" sz="1800" dirty="0" err="1" smtClean="0"/>
              <a:t>barang</a:t>
            </a:r>
            <a:r>
              <a:rPr lang="en-US" sz="1800" dirty="0" smtClean="0"/>
              <a:t> </a:t>
            </a:r>
            <a:r>
              <a:rPr lang="en-US" sz="1800" dirty="0" err="1" smtClean="0"/>
              <a:t>jadi</a:t>
            </a:r>
            <a:r>
              <a:rPr lang="en-US" sz="1800" dirty="0" smtClean="0"/>
              <a:t> x </a:t>
            </a:r>
            <a:r>
              <a:rPr lang="en-US" sz="1800" dirty="0" err="1" smtClean="0"/>
              <a:t>biaya</a:t>
            </a:r>
            <a:r>
              <a:rPr lang="en-US" sz="1800" dirty="0" smtClean="0"/>
              <a:t> </a:t>
            </a:r>
            <a:r>
              <a:rPr lang="en-US" sz="1800" dirty="0" err="1" smtClean="0"/>
              <a:t>standar</a:t>
            </a:r>
            <a:r>
              <a:rPr lang="en-US" sz="1800" dirty="0" smtClean="0"/>
              <a:t> per </a:t>
            </a:r>
            <a:r>
              <a:rPr lang="en-US" sz="1800" dirty="0" err="1" smtClean="0"/>
              <a:t>satuan</a:t>
            </a:r>
            <a:endParaRPr lang="en-US" sz="1800" dirty="0" smtClean="0"/>
          </a:p>
          <a:p>
            <a:pPr marL="342900" indent="-342900">
              <a:buNone/>
            </a:pPr>
            <a:r>
              <a:rPr lang="en-US" sz="1800" dirty="0" smtClean="0"/>
              <a:t>	(250 </a:t>
            </a:r>
            <a:r>
              <a:rPr lang="en-US" sz="1800" dirty="0" err="1" smtClean="0"/>
              <a:t>satuan</a:t>
            </a:r>
            <a:r>
              <a:rPr lang="en-US" sz="1800" dirty="0" smtClean="0"/>
              <a:t> x </a:t>
            </a:r>
            <a:r>
              <a:rPr lang="en-US" sz="1800" dirty="0" err="1" smtClean="0"/>
              <a:t>Rp</a:t>
            </a:r>
            <a:r>
              <a:rPr lang="en-US" sz="1800" dirty="0" smtClean="0"/>
              <a:t> 29.000 = </a:t>
            </a:r>
            <a:r>
              <a:rPr lang="en-US" sz="1800" dirty="0" err="1" smtClean="0"/>
              <a:t>Rp</a:t>
            </a:r>
            <a:r>
              <a:rPr lang="en-US" sz="1800" dirty="0" smtClean="0"/>
              <a:t> 7.250.000)</a:t>
            </a:r>
          </a:p>
          <a:p>
            <a:pPr marL="342900" indent="-342900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Persediaan</a:t>
            </a:r>
            <a:r>
              <a:rPr lang="en-US" sz="1800" dirty="0" smtClean="0"/>
              <a:t> </a:t>
            </a:r>
            <a:r>
              <a:rPr lang="en-US" sz="1800" dirty="0" err="1" smtClean="0"/>
              <a:t>Barang</a:t>
            </a:r>
            <a:r>
              <a:rPr lang="en-US" sz="1800" dirty="0" smtClean="0"/>
              <a:t> </a:t>
            </a:r>
            <a:r>
              <a:rPr lang="en-US" sz="1800" dirty="0" err="1" smtClean="0"/>
              <a:t>Jadi</a:t>
            </a:r>
            <a:r>
              <a:rPr lang="en-US" sz="1800" dirty="0" smtClean="0"/>
              <a:t>			7.250.000</a:t>
            </a:r>
          </a:p>
          <a:p>
            <a:pPr marL="342900" indent="-342900"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Barang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- BBB (250 x </a:t>
            </a:r>
            <a:r>
              <a:rPr lang="en-US" sz="1800" dirty="0" err="1" smtClean="0"/>
              <a:t>Rp</a:t>
            </a:r>
            <a:r>
              <a:rPr lang="en-US" sz="1800" dirty="0" smtClean="0"/>
              <a:t> 5.000)		1.250.000</a:t>
            </a:r>
          </a:p>
          <a:p>
            <a:pPr marL="342900" indent="-342900"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Barang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 -BTK (250 x Rp10.000)		2.500.000	</a:t>
            </a:r>
            <a:r>
              <a:rPr lang="en-US" sz="1800" dirty="0" err="1" smtClean="0"/>
              <a:t>Barang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 –BOP (250 x </a:t>
            </a:r>
            <a:r>
              <a:rPr lang="en-US" sz="1800" dirty="0" err="1" smtClean="0"/>
              <a:t>Rp</a:t>
            </a:r>
            <a:r>
              <a:rPr lang="en-US" sz="1800" dirty="0" smtClean="0"/>
              <a:t> 14.000)		3.500.000							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28600"/>
            <a:ext cx="8153400" cy="64008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1800" b="1" dirty="0" err="1" smtClean="0"/>
              <a:t>Pencatatan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Harga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Pokok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Barang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Dalam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Proses</a:t>
            </a:r>
            <a:endParaRPr lang="en-US" sz="1800" b="1" dirty="0" smtClean="0"/>
          </a:p>
          <a:p>
            <a:pPr marL="514350" indent="-514350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Dihitung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cara</a:t>
            </a:r>
            <a:r>
              <a:rPr lang="en-US" sz="1800" dirty="0" smtClean="0"/>
              <a:t>: unit </a:t>
            </a:r>
            <a:r>
              <a:rPr lang="en-US" sz="1800" dirty="0" err="1" smtClean="0"/>
              <a:t>ekuivalensi</a:t>
            </a:r>
            <a:r>
              <a:rPr lang="en-US" sz="1800" dirty="0" smtClean="0"/>
              <a:t> </a:t>
            </a:r>
            <a:r>
              <a:rPr lang="en-US" sz="1800" dirty="0" err="1" smtClean="0"/>
              <a:t>kuantitas</a:t>
            </a:r>
            <a:r>
              <a:rPr lang="en-US" sz="1800" dirty="0" smtClean="0"/>
              <a:t> </a:t>
            </a:r>
            <a:r>
              <a:rPr lang="en-US" sz="1800" dirty="0" err="1" smtClean="0"/>
              <a:t>barang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akhir</a:t>
            </a:r>
            <a:r>
              <a:rPr lang="en-US" sz="1800" dirty="0" smtClean="0"/>
              <a:t> </a:t>
            </a:r>
            <a:r>
              <a:rPr lang="en-US" sz="1800" dirty="0" err="1" smtClean="0"/>
              <a:t>periode</a:t>
            </a:r>
            <a:r>
              <a:rPr lang="en-US" sz="1800" dirty="0" smtClean="0"/>
              <a:t> x </a:t>
            </a:r>
            <a:r>
              <a:rPr lang="en-US" sz="1800" dirty="0" err="1" smtClean="0"/>
              <a:t>biaya</a:t>
            </a:r>
            <a:r>
              <a:rPr lang="en-US" sz="1800" dirty="0" smtClean="0"/>
              <a:t> </a:t>
            </a:r>
            <a:r>
              <a:rPr lang="en-US" sz="1800" dirty="0" err="1" smtClean="0"/>
              <a:t>standar</a:t>
            </a:r>
            <a:r>
              <a:rPr lang="en-US" sz="1800" dirty="0" smtClean="0"/>
              <a:t> per </a:t>
            </a:r>
            <a:r>
              <a:rPr lang="en-US" sz="1800" dirty="0" err="1" smtClean="0"/>
              <a:t>satuan</a:t>
            </a:r>
            <a:r>
              <a:rPr lang="en-US" sz="1800" dirty="0" smtClean="0"/>
              <a:t>.</a:t>
            </a:r>
          </a:p>
          <a:p>
            <a:pPr marL="514350" indent="-514350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Karena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contoh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tersedia</a:t>
            </a:r>
            <a:r>
              <a:rPr lang="en-US" sz="1800" dirty="0" smtClean="0"/>
              <a:t> data </a:t>
            </a:r>
            <a:r>
              <a:rPr lang="en-US" sz="1800" dirty="0" err="1" smtClean="0"/>
              <a:t>persediaan</a:t>
            </a:r>
            <a:r>
              <a:rPr lang="en-US" sz="1800" dirty="0" smtClean="0"/>
              <a:t> </a:t>
            </a:r>
            <a:r>
              <a:rPr lang="en-US" sz="1800" dirty="0" err="1" smtClean="0"/>
              <a:t>barang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, </a:t>
            </a:r>
            <a:r>
              <a:rPr lang="en-US" sz="1800" dirty="0" err="1" smtClean="0"/>
              <a:t>maka</a:t>
            </a:r>
            <a:r>
              <a:rPr lang="en-US" sz="1800" dirty="0" smtClean="0"/>
              <a:t> </a:t>
            </a:r>
            <a:r>
              <a:rPr lang="en-US" sz="1800" dirty="0" err="1" smtClean="0"/>
              <a:t>contoh</a:t>
            </a:r>
            <a:r>
              <a:rPr lang="en-US" sz="1800" dirty="0" smtClean="0"/>
              <a:t> </a:t>
            </a:r>
            <a:r>
              <a:rPr lang="en-US" sz="1800" dirty="0" err="1" smtClean="0"/>
              <a:t>jurnal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 smtClean="0"/>
              <a:t>angka</a:t>
            </a:r>
            <a:r>
              <a:rPr lang="en-US" sz="1800" dirty="0" smtClean="0"/>
              <a:t>:</a:t>
            </a:r>
          </a:p>
          <a:p>
            <a:pPr marL="514350" indent="-514350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Persediaan</a:t>
            </a:r>
            <a:r>
              <a:rPr lang="en-US" sz="1800" dirty="0" smtClean="0"/>
              <a:t> </a:t>
            </a:r>
            <a:r>
              <a:rPr lang="en-US" sz="1800" dirty="0" err="1" smtClean="0"/>
              <a:t>Barang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		xx</a:t>
            </a:r>
          </a:p>
          <a:p>
            <a:pPr marL="514350" indent="-514350"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Barang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-BBB			xx</a:t>
            </a:r>
          </a:p>
          <a:p>
            <a:pPr marL="514350" indent="-514350"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Barang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-BTK			xx</a:t>
            </a:r>
          </a:p>
          <a:p>
            <a:pPr marL="514350" indent="-514350"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Barang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-BOP			xx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sz="1800" b="1" dirty="0" err="1" smtClean="0"/>
              <a:t>Pencatatan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Harga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Pokok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Penjualan</a:t>
            </a:r>
            <a:endParaRPr lang="en-US" sz="1800" b="1" dirty="0" smtClean="0"/>
          </a:p>
          <a:p>
            <a:pPr marL="514350" indent="-514350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Dihitung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cara</a:t>
            </a:r>
            <a:r>
              <a:rPr lang="en-US" sz="1800" dirty="0" smtClean="0"/>
              <a:t>: </a:t>
            </a:r>
            <a:r>
              <a:rPr lang="en-US" sz="1800" dirty="0" err="1" smtClean="0"/>
              <a:t>kuantitas</a:t>
            </a:r>
            <a:r>
              <a:rPr lang="en-US" sz="1800" dirty="0" smtClean="0"/>
              <a:t> </a:t>
            </a:r>
            <a:r>
              <a:rPr lang="en-US" sz="1800" dirty="0" err="1" smtClean="0"/>
              <a:t>barang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dijual</a:t>
            </a:r>
            <a:r>
              <a:rPr lang="en-US" sz="1800" dirty="0" smtClean="0"/>
              <a:t> x </a:t>
            </a:r>
            <a:r>
              <a:rPr lang="en-US" sz="1800" dirty="0" err="1" smtClean="0"/>
              <a:t>biaya</a:t>
            </a:r>
            <a:r>
              <a:rPr lang="en-US" sz="1800" dirty="0" smtClean="0"/>
              <a:t> </a:t>
            </a:r>
            <a:r>
              <a:rPr lang="en-US" sz="1800" dirty="0" err="1" smtClean="0"/>
              <a:t>standar</a:t>
            </a:r>
            <a:r>
              <a:rPr lang="en-US" sz="1800" dirty="0" smtClean="0"/>
              <a:t> per </a:t>
            </a:r>
            <a:r>
              <a:rPr lang="en-US" sz="1800" dirty="0" err="1" smtClean="0"/>
              <a:t>satuan</a:t>
            </a:r>
            <a:r>
              <a:rPr lang="en-US" sz="1800" dirty="0" smtClean="0"/>
              <a:t>:</a:t>
            </a:r>
          </a:p>
          <a:p>
            <a:pPr marL="514350" indent="-514350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Harga</a:t>
            </a:r>
            <a:r>
              <a:rPr lang="en-US" sz="1800" dirty="0" smtClean="0"/>
              <a:t> </a:t>
            </a:r>
            <a:r>
              <a:rPr lang="en-US" sz="1800" dirty="0" err="1" smtClean="0"/>
              <a:t>Pokok</a:t>
            </a:r>
            <a:r>
              <a:rPr lang="en-US" sz="1800" dirty="0" smtClean="0"/>
              <a:t> </a:t>
            </a:r>
            <a:r>
              <a:rPr lang="en-US" sz="1800" dirty="0" err="1" smtClean="0"/>
              <a:t>Penjualan</a:t>
            </a:r>
            <a:r>
              <a:rPr lang="en-US" sz="1800" dirty="0" smtClean="0"/>
              <a:t>			xx</a:t>
            </a:r>
          </a:p>
          <a:p>
            <a:pPr marL="514350" indent="-514350"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Persediaan</a:t>
            </a:r>
            <a:r>
              <a:rPr lang="en-US" sz="1800" dirty="0" smtClean="0"/>
              <a:t> </a:t>
            </a:r>
            <a:r>
              <a:rPr lang="en-US" sz="1800" dirty="0" err="1" smtClean="0"/>
              <a:t>Barang</a:t>
            </a:r>
            <a:r>
              <a:rPr lang="en-US" sz="1800" dirty="0" smtClean="0"/>
              <a:t> </a:t>
            </a:r>
            <a:r>
              <a:rPr lang="en-US" sz="1800" dirty="0" err="1" smtClean="0"/>
              <a:t>Jadi</a:t>
            </a:r>
            <a:r>
              <a:rPr lang="en-US" sz="1800" dirty="0" smtClean="0"/>
              <a:t>			xx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1800" b="1" dirty="0" err="1" smtClean="0"/>
              <a:t>Pencatatan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selisih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antara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biaya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sesungguhnya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dengan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biaya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standar</a:t>
            </a:r>
            <a:r>
              <a:rPr lang="en-US" sz="1800" b="1" dirty="0" smtClean="0"/>
              <a:t>:</a:t>
            </a:r>
          </a:p>
          <a:p>
            <a:pPr marL="834390" lvl="1" indent="-514350">
              <a:buFont typeface="+mj-lt"/>
              <a:buAutoNum type="alphaLcPeriod"/>
            </a:pPr>
            <a:r>
              <a:rPr lang="en-US" sz="1500" dirty="0" smtClean="0"/>
              <a:t>	</a:t>
            </a:r>
            <a:r>
              <a:rPr lang="en-US" sz="1800" dirty="0" err="1" smtClean="0"/>
              <a:t>Selisih</a:t>
            </a:r>
            <a:r>
              <a:rPr lang="en-US" sz="1800" dirty="0" smtClean="0"/>
              <a:t> </a:t>
            </a:r>
            <a:r>
              <a:rPr lang="en-US" sz="1800" dirty="0" err="1" smtClean="0"/>
              <a:t>biaya</a:t>
            </a:r>
            <a:r>
              <a:rPr lang="en-US" sz="1800" dirty="0" smtClean="0"/>
              <a:t> </a:t>
            </a:r>
            <a:r>
              <a:rPr lang="en-US" sz="1800" dirty="0" err="1" smtClean="0"/>
              <a:t>bahan</a:t>
            </a:r>
            <a:r>
              <a:rPr lang="en-US" sz="1800" dirty="0" smtClean="0"/>
              <a:t> </a:t>
            </a:r>
            <a:r>
              <a:rPr lang="en-US" sz="1800" dirty="0" err="1" smtClean="0"/>
              <a:t>baku</a:t>
            </a:r>
            <a:r>
              <a:rPr lang="en-US" sz="1800" dirty="0" smtClean="0"/>
              <a:t>:</a:t>
            </a:r>
          </a:p>
          <a:p>
            <a:pPr marL="834390" lvl="1" indent="-514350">
              <a:buNone/>
            </a:pPr>
            <a:r>
              <a:rPr lang="en-US" sz="1800" dirty="0" smtClean="0"/>
              <a:t>	Dari </a:t>
            </a:r>
            <a:r>
              <a:rPr lang="en-US" sz="1800" dirty="0" err="1" smtClean="0"/>
              <a:t>contoh</a:t>
            </a:r>
            <a:r>
              <a:rPr lang="en-US" sz="1800" dirty="0" smtClean="0"/>
              <a:t> </a:t>
            </a:r>
            <a:r>
              <a:rPr lang="en-US" sz="1800" dirty="0" err="1" smtClean="0"/>
              <a:t>diatas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model </a:t>
            </a:r>
            <a:r>
              <a:rPr lang="en-US" sz="1800" dirty="0" err="1" smtClean="0"/>
              <a:t>dua</a:t>
            </a:r>
            <a:r>
              <a:rPr lang="en-US" sz="1800" dirty="0" smtClean="0"/>
              <a:t> </a:t>
            </a:r>
            <a:r>
              <a:rPr lang="en-US" sz="1800" dirty="0" err="1" smtClean="0"/>
              <a:t>selisih</a:t>
            </a:r>
            <a:r>
              <a:rPr lang="en-US" sz="1800" dirty="0" smtClean="0"/>
              <a:t> </a:t>
            </a:r>
            <a:r>
              <a:rPr lang="en-US" sz="1800" dirty="0" err="1" smtClean="0"/>
              <a:t>diketahui</a:t>
            </a:r>
            <a:r>
              <a:rPr lang="en-US" sz="1800" dirty="0" smtClean="0"/>
              <a:t> </a:t>
            </a:r>
            <a:r>
              <a:rPr lang="en-US" sz="1800" dirty="0" err="1" smtClean="0"/>
              <a:t>selisih</a:t>
            </a:r>
            <a:r>
              <a:rPr lang="en-US" sz="1800" dirty="0" smtClean="0"/>
              <a:t> </a:t>
            </a:r>
            <a:r>
              <a:rPr lang="en-US" sz="1800" dirty="0" err="1" smtClean="0"/>
              <a:t>harga</a:t>
            </a:r>
            <a:r>
              <a:rPr lang="en-US" sz="1800" dirty="0" smtClean="0"/>
              <a:t> = </a:t>
            </a:r>
            <a:r>
              <a:rPr lang="en-US" sz="1800" dirty="0" err="1" smtClean="0"/>
              <a:t>Rp</a:t>
            </a:r>
            <a:r>
              <a:rPr lang="en-US" sz="1800" dirty="0" smtClean="0"/>
              <a:t> 105.000R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selisih</a:t>
            </a:r>
            <a:r>
              <a:rPr lang="en-US" sz="1800" dirty="0" smtClean="0"/>
              <a:t> </a:t>
            </a:r>
            <a:r>
              <a:rPr lang="en-US" sz="1800" dirty="0" err="1" smtClean="0"/>
              <a:t>kuantitas</a:t>
            </a:r>
            <a:r>
              <a:rPr lang="en-US" sz="1800" dirty="0" smtClean="0"/>
              <a:t> = </a:t>
            </a:r>
            <a:r>
              <a:rPr lang="en-US" sz="1800" dirty="0" err="1" smtClean="0"/>
              <a:t>Rp</a:t>
            </a:r>
            <a:r>
              <a:rPr lang="en-US" sz="1800" dirty="0" smtClean="0"/>
              <a:t> 200.000L, </a:t>
            </a:r>
            <a:r>
              <a:rPr lang="en-US" sz="1800" dirty="0" err="1" smtClean="0"/>
              <a:t>jurnal</a:t>
            </a:r>
            <a:r>
              <a:rPr lang="en-US" sz="1800" dirty="0" smtClean="0"/>
              <a:t>:</a:t>
            </a:r>
          </a:p>
          <a:p>
            <a:pPr marL="834390" lvl="1" indent="-514350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Selisih</a:t>
            </a:r>
            <a:r>
              <a:rPr lang="en-US" sz="1800" dirty="0" smtClean="0"/>
              <a:t> </a:t>
            </a:r>
            <a:r>
              <a:rPr lang="en-US" sz="1800" dirty="0" err="1" smtClean="0"/>
              <a:t>harga</a:t>
            </a:r>
            <a:r>
              <a:rPr lang="en-US" sz="1800" dirty="0" smtClean="0"/>
              <a:t> </a:t>
            </a:r>
            <a:r>
              <a:rPr lang="en-US" sz="1800" dirty="0" err="1" smtClean="0"/>
              <a:t>bahan</a:t>
            </a:r>
            <a:r>
              <a:rPr lang="en-US" sz="1800" dirty="0" smtClean="0"/>
              <a:t> </a:t>
            </a:r>
            <a:r>
              <a:rPr lang="en-US" sz="1800" dirty="0" err="1" smtClean="0"/>
              <a:t>baku</a:t>
            </a:r>
            <a:r>
              <a:rPr lang="en-US" sz="1800" dirty="0" smtClean="0"/>
              <a:t>		105.000</a:t>
            </a:r>
          </a:p>
          <a:p>
            <a:pPr marL="834390" lvl="1" indent="-514350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Barang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-BBB		  95.000</a:t>
            </a:r>
          </a:p>
          <a:p>
            <a:pPr marL="834390" lvl="1" indent="-514350">
              <a:buNone/>
            </a:pPr>
            <a:r>
              <a:rPr lang="en-US" sz="1800" dirty="0" smtClean="0"/>
              <a:t>			</a:t>
            </a:r>
            <a:r>
              <a:rPr lang="en-US" sz="1800" dirty="0" err="1" smtClean="0"/>
              <a:t>Selisih</a:t>
            </a:r>
            <a:r>
              <a:rPr lang="en-US" sz="1800" dirty="0" smtClean="0"/>
              <a:t> </a:t>
            </a:r>
            <a:r>
              <a:rPr lang="en-US" sz="1800" dirty="0" err="1" smtClean="0"/>
              <a:t>kuantitas</a:t>
            </a:r>
            <a:r>
              <a:rPr lang="en-US" sz="1800" dirty="0" smtClean="0"/>
              <a:t> </a:t>
            </a:r>
            <a:r>
              <a:rPr lang="en-US" sz="1800" dirty="0" err="1" smtClean="0"/>
              <a:t>bahan</a:t>
            </a:r>
            <a:r>
              <a:rPr lang="en-US" sz="1800" dirty="0" smtClean="0"/>
              <a:t> </a:t>
            </a:r>
            <a:r>
              <a:rPr lang="en-US" sz="1800" dirty="0" err="1" smtClean="0"/>
              <a:t>baku</a:t>
            </a:r>
            <a:r>
              <a:rPr lang="en-US" sz="1800" dirty="0" smtClean="0"/>
              <a:t>		200.000</a:t>
            </a:r>
          </a:p>
          <a:p>
            <a:pPr marL="834390" lvl="1" indent="-514350">
              <a:buNone/>
            </a:pPr>
            <a:endParaRPr lang="en-US" sz="1800" dirty="0" smtClean="0"/>
          </a:p>
          <a:p>
            <a:pPr marL="514350" indent="-514350">
              <a:buNone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57200"/>
            <a:ext cx="8153400" cy="5943600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lphaLcPeriod" startAt="2"/>
            </a:pPr>
            <a:r>
              <a:rPr lang="en-US" sz="1800" dirty="0" err="1" smtClean="0"/>
              <a:t>Selisih</a:t>
            </a:r>
            <a:r>
              <a:rPr lang="en-US" sz="1800" dirty="0" smtClean="0"/>
              <a:t> </a:t>
            </a:r>
            <a:r>
              <a:rPr lang="en-US" sz="1800" dirty="0" err="1" smtClean="0"/>
              <a:t>biaya</a:t>
            </a:r>
            <a:r>
              <a:rPr lang="en-US" sz="1800" dirty="0" smtClean="0"/>
              <a:t> </a:t>
            </a:r>
            <a:r>
              <a:rPr lang="en-US" sz="1800" dirty="0" err="1" smtClean="0"/>
              <a:t>tenaga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r>
              <a:rPr lang="en-US" sz="1800" dirty="0" smtClean="0"/>
              <a:t> </a:t>
            </a:r>
            <a:r>
              <a:rPr lang="en-US" sz="1800" dirty="0" err="1" smtClean="0"/>
              <a:t>langsung</a:t>
            </a:r>
            <a:r>
              <a:rPr lang="en-US" sz="1800" dirty="0" smtClean="0"/>
              <a:t>:</a:t>
            </a:r>
          </a:p>
          <a:p>
            <a:pPr marL="514350" indent="-514350">
              <a:buNone/>
            </a:pPr>
            <a:r>
              <a:rPr lang="en-US" sz="1800" dirty="0" smtClean="0"/>
              <a:t>	Dari </a:t>
            </a:r>
            <a:r>
              <a:rPr lang="en-US" sz="1800" dirty="0" err="1" smtClean="0"/>
              <a:t>contoh</a:t>
            </a:r>
            <a:r>
              <a:rPr lang="en-US" sz="1800" dirty="0" smtClean="0"/>
              <a:t> </a:t>
            </a:r>
            <a:r>
              <a:rPr lang="en-US" sz="1800" dirty="0" err="1" smtClean="0"/>
              <a:t>sebelumnya</a:t>
            </a:r>
            <a:r>
              <a:rPr lang="en-US" sz="1800" dirty="0" smtClean="0"/>
              <a:t> </a:t>
            </a:r>
            <a:r>
              <a:rPr lang="en-US" sz="1800" dirty="0" err="1" smtClean="0"/>
              <a:t>diketahui</a:t>
            </a:r>
            <a:r>
              <a:rPr lang="en-US" sz="1800" dirty="0" smtClean="0"/>
              <a:t> </a:t>
            </a:r>
            <a:r>
              <a:rPr lang="en-US" sz="1800" dirty="0" err="1" smtClean="0"/>
              <a:t>selisih</a:t>
            </a:r>
            <a:r>
              <a:rPr lang="en-US" sz="1800" dirty="0" smtClean="0"/>
              <a:t> </a:t>
            </a:r>
            <a:r>
              <a:rPr lang="en-US" sz="1800" dirty="0" err="1" smtClean="0"/>
              <a:t>tarif</a:t>
            </a:r>
            <a:r>
              <a:rPr lang="en-US" sz="1800" dirty="0" smtClean="0"/>
              <a:t> </a:t>
            </a:r>
            <a:r>
              <a:rPr lang="en-US" sz="1800" dirty="0" err="1" smtClean="0"/>
              <a:t>upah</a:t>
            </a:r>
            <a:r>
              <a:rPr lang="en-US" sz="1800" dirty="0" smtClean="0"/>
              <a:t> = </a:t>
            </a:r>
            <a:r>
              <a:rPr lang="en-US" sz="1800" dirty="0" err="1" smtClean="0"/>
              <a:t>Rp</a:t>
            </a:r>
            <a:r>
              <a:rPr lang="en-US" sz="1800" dirty="0" smtClean="0"/>
              <a:t> 127.500L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selisih</a:t>
            </a:r>
            <a:r>
              <a:rPr lang="en-US" sz="1800" dirty="0" smtClean="0"/>
              <a:t> </a:t>
            </a:r>
            <a:r>
              <a:rPr lang="en-US" sz="1800" dirty="0" err="1" smtClean="0"/>
              <a:t>efisiensi</a:t>
            </a:r>
            <a:r>
              <a:rPr lang="en-US" sz="1800" dirty="0" smtClean="0"/>
              <a:t> </a:t>
            </a:r>
            <a:r>
              <a:rPr lang="en-US" sz="1800" dirty="0" err="1" smtClean="0"/>
              <a:t>upah</a:t>
            </a:r>
            <a:r>
              <a:rPr lang="en-US" sz="1800" dirty="0" smtClean="0"/>
              <a:t>  = </a:t>
            </a:r>
            <a:r>
              <a:rPr lang="en-US" sz="1800" dirty="0" err="1" smtClean="0"/>
              <a:t>Rp</a:t>
            </a:r>
            <a:r>
              <a:rPr lang="en-US" sz="1800" dirty="0" smtClean="0"/>
              <a:t> 50.000R, </a:t>
            </a:r>
            <a:r>
              <a:rPr lang="en-US" sz="1800" dirty="0" err="1" smtClean="0"/>
              <a:t>jurnal</a:t>
            </a:r>
            <a:r>
              <a:rPr lang="en-US" sz="1800" dirty="0" smtClean="0"/>
              <a:t>:</a:t>
            </a:r>
          </a:p>
          <a:p>
            <a:pPr marL="514350" indent="-514350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Selisih</a:t>
            </a:r>
            <a:r>
              <a:rPr lang="en-US" sz="1800" dirty="0" smtClean="0"/>
              <a:t> </a:t>
            </a:r>
            <a:r>
              <a:rPr lang="en-US" sz="1800" dirty="0" err="1" smtClean="0"/>
              <a:t>efisiensi</a:t>
            </a:r>
            <a:r>
              <a:rPr lang="en-US" sz="1800" dirty="0" smtClean="0"/>
              <a:t> </a:t>
            </a:r>
            <a:r>
              <a:rPr lang="en-US" sz="1800" dirty="0" err="1" smtClean="0"/>
              <a:t>upah</a:t>
            </a:r>
            <a:r>
              <a:rPr lang="en-US" sz="1800" dirty="0" smtClean="0"/>
              <a:t>		50.000</a:t>
            </a:r>
          </a:p>
          <a:p>
            <a:pPr marL="514350" indent="-514350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Barang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 -BTK	77.500</a:t>
            </a:r>
          </a:p>
          <a:p>
            <a:pPr marL="514350" indent="-514350"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Selisih</a:t>
            </a:r>
            <a:r>
              <a:rPr lang="en-US" sz="1800" dirty="0" smtClean="0"/>
              <a:t> </a:t>
            </a:r>
            <a:r>
              <a:rPr lang="en-US" sz="1800" dirty="0" err="1" smtClean="0"/>
              <a:t>tarif</a:t>
            </a:r>
            <a:r>
              <a:rPr lang="en-US" sz="1800" dirty="0" smtClean="0"/>
              <a:t> </a:t>
            </a:r>
            <a:r>
              <a:rPr lang="en-US" sz="1800" dirty="0" err="1" smtClean="0"/>
              <a:t>upah</a:t>
            </a:r>
            <a:r>
              <a:rPr lang="en-US" sz="1800" dirty="0" smtClean="0"/>
              <a:t>			127.500</a:t>
            </a:r>
          </a:p>
          <a:p>
            <a:pPr marL="514350" indent="-514350">
              <a:buNone/>
            </a:pPr>
            <a:endParaRPr lang="en-US" sz="1800" dirty="0" smtClean="0"/>
          </a:p>
          <a:p>
            <a:pPr marL="514350" indent="-514350">
              <a:buFont typeface="+mj-lt"/>
              <a:buAutoNum type="alphaLcPeriod" startAt="3"/>
            </a:pPr>
            <a:r>
              <a:rPr lang="en-US" sz="1800" dirty="0" err="1" smtClean="0"/>
              <a:t>Selisih</a:t>
            </a:r>
            <a:r>
              <a:rPr lang="en-US" sz="1800" dirty="0" smtClean="0"/>
              <a:t> </a:t>
            </a:r>
            <a:r>
              <a:rPr lang="en-US" sz="1800" dirty="0" err="1" smtClean="0"/>
              <a:t>biaya</a:t>
            </a:r>
            <a:r>
              <a:rPr lang="en-US" sz="1800" dirty="0" smtClean="0"/>
              <a:t> overhead </a:t>
            </a:r>
            <a:r>
              <a:rPr lang="en-US" sz="1800" dirty="0" err="1" smtClean="0"/>
              <a:t>pabrik</a:t>
            </a:r>
            <a:r>
              <a:rPr lang="en-US" sz="1800" dirty="0" smtClean="0"/>
              <a:t>:</a:t>
            </a:r>
          </a:p>
          <a:p>
            <a:pPr marL="514350" indent="-514350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contoh</a:t>
            </a:r>
            <a:r>
              <a:rPr lang="en-US" sz="1800" dirty="0" smtClean="0"/>
              <a:t> </a:t>
            </a:r>
            <a:r>
              <a:rPr lang="en-US" sz="1800" dirty="0" err="1" smtClean="0"/>
              <a:t>sebelumnya</a:t>
            </a:r>
            <a:r>
              <a:rPr lang="en-US" sz="1800" dirty="0" smtClean="0"/>
              <a:t> </a:t>
            </a:r>
            <a:r>
              <a:rPr lang="en-US" sz="1800" dirty="0" err="1" smtClean="0"/>
              <a:t>diketahui</a:t>
            </a:r>
            <a:r>
              <a:rPr lang="en-US" sz="1800" dirty="0" smtClean="0"/>
              <a:t>  </a:t>
            </a:r>
            <a:r>
              <a:rPr lang="en-US" sz="1800" dirty="0" err="1" smtClean="0"/>
              <a:t>selisih</a:t>
            </a:r>
            <a:r>
              <a:rPr lang="en-US" sz="1800" dirty="0" smtClean="0"/>
              <a:t> </a:t>
            </a:r>
            <a:r>
              <a:rPr lang="en-US" sz="1800" dirty="0" err="1" smtClean="0"/>
              <a:t>pengeluaran</a:t>
            </a:r>
            <a:r>
              <a:rPr lang="en-US" sz="1800" dirty="0" smtClean="0"/>
              <a:t> = </a:t>
            </a:r>
            <a:r>
              <a:rPr lang="en-US" sz="1800" dirty="0" err="1" smtClean="0"/>
              <a:t>Rp</a:t>
            </a:r>
            <a:r>
              <a:rPr lang="en-US" sz="1800" dirty="0" smtClean="0"/>
              <a:t> 50.000R, </a:t>
            </a:r>
            <a:r>
              <a:rPr lang="en-US" sz="1800" dirty="0" err="1" smtClean="0"/>
              <a:t>selisih</a:t>
            </a:r>
            <a:r>
              <a:rPr lang="en-US" sz="1800" dirty="0" smtClean="0"/>
              <a:t> </a:t>
            </a:r>
            <a:r>
              <a:rPr lang="en-US" sz="1800" dirty="0" err="1" smtClean="0"/>
              <a:t>kapasitas</a:t>
            </a:r>
            <a:r>
              <a:rPr lang="en-US" sz="1800" dirty="0" smtClean="0"/>
              <a:t> = </a:t>
            </a:r>
            <a:r>
              <a:rPr lang="en-US" sz="1800" dirty="0" err="1" smtClean="0"/>
              <a:t>Rp</a:t>
            </a:r>
            <a:r>
              <a:rPr lang="en-US" sz="1800" dirty="0" smtClean="0"/>
              <a:t> 30.000R, </a:t>
            </a:r>
            <a:r>
              <a:rPr lang="en-US" sz="1800" dirty="0" err="1" smtClean="0"/>
              <a:t>selisih</a:t>
            </a:r>
            <a:r>
              <a:rPr lang="en-US" sz="1800" dirty="0" smtClean="0"/>
              <a:t> </a:t>
            </a:r>
            <a:r>
              <a:rPr lang="en-US" sz="1800" dirty="0" err="1" smtClean="0"/>
              <a:t>efisensi</a:t>
            </a:r>
            <a:r>
              <a:rPr lang="en-US" sz="1800" dirty="0" smtClean="0"/>
              <a:t> = </a:t>
            </a:r>
            <a:r>
              <a:rPr lang="en-US" sz="1800" dirty="0" err="1" smtClean="0"/>
              <a:t>Rp</a:t>
            </a:r>
            <a:r>
              <a:rPr lang="en-US" sz="1800" dirty="0" smtClean="0"/>
              <a:t> 70.000R, </a:t>
            </a:r>
            <a:r>
              <a:rPr lang="en-US" sz="1800" dirty="0" err="1" smtClean="0"/>
              <a:t>jurnal</a:t>
            </a:r>
            <a:r>
              <a:rPr lang="en-US" sz="1800" dirty="0" smtClean="0"/>
              <a:t>:</a:t>
            </a:r>
          </a:p>
          <a:p>
            <a:pPr marL="514350" indent="-514350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metode</a:t>
            </a:r>
            <a:r>
              <a:rPr lang="en-US" sz="1800" dirty="0" smtClean="0"/>
              <a:t> 1 :</a:t>
            </a:r>
          </a:p>
          <a:p>
            <a:pPr marL="514350" indent="-514350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Selisih</a:t>
            </a:r>
            <a:r>
              <a:rPr lang="en-US" sz="1800" dirty="0" smtClean="0"/>
              <a:t> </a:t>
            </a:r>
            <a:r>
              <a:rPr lang="en-US" sz="1800" dirty="0" err="1" smtClean="0"/>
              <a:t>pengeluaran</a:t>
            </a:r>
            <a:r>
              <a:rPr lang="en-US" sz="1800" dirty="0" smtClean="0"/>
              <a:t>		50.000</a:t>
            </a:r>
          </a:p>
          <a:p>
            <a:pPr marL="514350" indent="-514350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Selisih</a:t>
            </a:r>
            <a:r>
              <a:rPr lang="en-US" sz="1800" dirty="0" smtClean="0"/>
              <a:t> </a:t>
            </a:r>
            <a:r>
              <a:rPr lang="en-US" sz="1800" dirty="0" err="1" smtClean="0"/>
              <a:t>kapasitas</a:t>
            </a:r>
            <a:r>
              <a:rPr lang="en-US" sz="1800" dirty="0" smtClean="0"/>
              <a:t>		30.000</a:t>
            </a:r>
          </a:p>
          <a:p>
            <a:pPr marL="514350" indent="-514350"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Selisih</a:t>
            </a:r>
            <a:r>
              <a:rPr lang="en-US" sz="1800" dirty="0" smtClean="0"/>
              <a:t> </a:t>
            </a:r>
            <a:r>
              <a:rPr lang="en-US" sz="1800" dirty="0" err="1" smtClean="0"/>
              <a:t>efisiensi</a:t>
            </a:r>
            <a:r>
              <a:rPr lang="en-US" sz="1800" dirty="0" smtClean="0"/>
              <a:t>		70.000</a:t>
            </a:r>
          </a:p>
          <a:p>
            <a:pPr marL="514350" indent="-514350"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Barang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Proses</a:t>
            </a:r>
            <a:r>
              <a:rPr lang="en-US" sz="1800" dirty="0" smtClean="0"/>
              <a:t>-BOP		150.000</a:t>
            </a:r>
          </a:p>
          <a:p>
            <a:pPr marL="514350" indent="-514350">
              <a:buNone/>
            </a:pPr>
            <a:r>
              <a:rPr lang="en-US" sz="1800" dirty="0" smtClean="0"/>
              <a:t>	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437</TotalTime>
  <Words>864</Words>
  <Application>Microsoft Office PowerPoint</Application>
  <PresentationFormat>On-screen Show (4:3)</PresentationFormat>
  <Paragraphs>292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Median</vt:lpstr>
      <vt:lpstr>Cost accounting  materi-13 akuntansi sistem perhitungan biaya standar</vt:lpstr>
      <vt:lpstr>AKUNTANSI BIAYA STANDAR</vt:lpstr>
      <vt:lpstr>PowerPoint Presentation</vt:lpstr>
      <vt:lpstr>METODE GANDA (PARTIAL PLAN)</vt:lpstr>
      <vt:lpstr>Aliran Biaya Standar dalam metode ganda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METODE TUNGGAL (SINGLE PLAN)</vt:lpstr>
      <vt:lpstr>PowerPoint Presentation</vt:lpstr>
      <vt:lpstr>Selisih harga bahan baku dicatat pada saat bahan baku dibeli</vt:lpstr>
      <vt:lpstr>PowerPoint Presentation</vt:lpstr>
      <vt:lpstr>Selisih harga bahan baku dicatat pada saat bahan baku dipakai</vt:lpstr>
      <vt:lpstr>PowerPoint Presentation</vt:lpstr>
      <vt:lpstr>Selisih harga bahan baku dicatat pada saat bahan baku dibeli dan dipakai</vt:lpstr>
      <vt:lpstr>PowerPoint Presentation</vt:lpstr>
      <vt:lpstr>Pencatatan Biaya Tenaga Kerja Langsung</vt:lpstr>
      <vt:lpstr>PowerPoint Presentation</vt:lpstr>
      <vt:lpstr>Pencatatan Biaya Overhead Pabrik</vt:lpstr>
      <vt:lpstr> </vt:lpstr>
      <vt:lpstr>PowerPoint Presentation</vt:lpstr>
      <vt:lpstr>PowerPoint Presentation</vt:lpstr>
    </vt:vector>
  </TitlesOfParts>
  <Company>UIEU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accounting  materi-14 akuntansi sistem perhitungan biaya standar</dc:title>
  <dc:creator>User</dc:creator>
  <cp:lastModifiedBy>pavilion</cp:lastModifiedBy>
  <cp:revision>83</cp:revision>
  <dcterms:created xsi:type="dcterms:W3CDTF">2015-01-15T06:43:43Z</dcterms:created>
  <dcterms:modified xsi:type="dcterms:W3CDTF">2016-09-09T09:34:54Z</dcterms:modified>
</cp:coreProperties>
</file>