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309" r:id="rId3"/>
    <p:sldId id="307" r:id="rId4"/>
    <p:sldId id="30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67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30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5D565-4F27-4785-ABD6-BB1686082E89}" type="datetimeFigureOut">
              <a:rPr lang="en-US"/>
              <a:pPr/>
              <a:t>9/9/2016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E889B-5262-45D9-9306-915407B87C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6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E889B-5262-45D9-9306-915407B87C2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51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E889B-5262-45D9-9306-915407B87C21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62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9/9/2016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9/9/2016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9/9/2016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9/9/2016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9/9/2016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9/9/2016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9/9/2016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9/9/2016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9/9/2016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9/9/2016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9/9/2016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9/9/2016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9/9/2016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9/9/2016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9/9/2016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9/9/2016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9/9/2016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9/9/2016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3600" dirty="0" smtClean="0"/>
              <a:t>ACTIVITY BASED COSTING</a:t>
            </a:r>
            <a:br>
              <a:rPr lang="id-ID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29100" y="4394039"/>
            <a:ext cx="4595356" cy="1117687"/>
          </a:xfrm>
        </p:spPr>
        <p:txBody>
          <a:bodyPr/>
          <a:lstStyle/>
          <a:p>
            <a:r>
              <a:rPr lang="id-ID" dirty="0" smtClean="0"/>
              <a:t>UNIVERSITAS ESA UNGGUL</a:t>
            </a:r>
          </a:p>
          <a:p>
            <a:r>
              <a:rPr lang="id-ID" dirty="0" smtClean="0"/>
              <a:t>JAKARTA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1276350"/>
            <a:ext cx="5410200" cy="1200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 smtClean="0"/>
              <a:t>AKUNTANSI </a:t>
            </a:r>
            <a:r>
              <a:rPr lang="en-US" sz="3200" b="1" dirty="0" smtClean="0"/>
              <a:t>BIAYA</a:t>
            </a:r>
            <a:r>
              <a:rPr lang="id-ID" sz="3200" b="1" dirty="0" smtClean="0"/>
              <a:t/>
            </a:r>
            <a:br>
              <a:rPr lang="id-ID" sz="3200" b="1" dirty="0" smtClean="0"/>
            </a:br>
            <a:r>
              <a:rPr lang="id-ID" sz="3200" b="1" dirty="0" smtClean="0"/>
              <a:t>MATERI-</a:t>
            </a:r>
            <a:r>
              <a:rPr lang="en-US" sz="3200" b="1" dirty="0" smtClean="0"/>
              <a:t>14</a:t>
            </a:r>
            <a:r>
              <a:rPr lang="id-ID" sz="2400" b="1" dirty="0" smtClean="0"/>
              <a:t/>
            </a:r>
            <a:br>
              <a:rPr lang="id-ID" sz="2400" b="1" dirty="0" smtClean="0"/>
            </a:br>
            <a:endParaRPr lang="id-ID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476250" y="5810250"/>
            <a:ext cx="3657600" cy="723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HANSEN &amp; MOWEN</a:t>
            </a:r>
            <a:endParaRPr lang="en-US" dirty="0" smtClean="0"/>
          </a:p>
          <a:p>
            <a:pPr algn="ctr"/>
            <a:r>
              <a:rPr lang="en-US" dirty="0" smtClean="0"/>
              <a:t>HORNGREN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185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Identifikasi Aktivitas &amp; Atributnya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sz="2800" dirty="0" smtClean="0"/>
              <a:t>Aktivitas primer (primary activity):</a:t>
            </a:r>
          </a:p>
          <a:p>
            <a:pPr>
              <a:buNone/>
            </a:pPr>
            <a:r>
              <a:rPr lang="id-ID" sz="2800" dirty="0" smtClean="0"/>
              <a:t>		Aktivitas yang digunakan oleh produk atau pelanggan</a:t>
            </a:r>
          </a:p>
          <a:p>
            <a:r>
              <a:rPr lang="id-ID" sz="2800" dirty="0" smtClean="0"/>
              <a:t>Aktivitas sekunder (secondary activity):</a:t>
            </a:r>
          </a:p>
          <a:p>
            <a:pPr>
              <a:buNone/>
            </a:pPr>
            <a:r>
              <a:rPr lang="id-ID" sz="2800" dirty="0" smtClean="0"/>
              <a:t>		Aktivitas yang digunakan oleh aktivitas primer atau 	aktivitas sekunder lainnya.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Contoh: aktivitas pengawasan divisi kartu kredit pada sebuah bank digunakan oleh aktivitas primer yaitu memproses transaksi, menyiapkan laporan dan menjawab telepon.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KAMUS AKTIVITAS DIVISI KARTU KREDIT SPRINGBANC: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5788" y="2194560"/>
          <a:ext cx="10463212" cy="438912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1549200"/>
                <a:gridCol w="3401400"/>
                <a:gridCol w="1264462"/>
                <a:gridCol w="203835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NAMA AKTIVITAS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DESKRIPSI AKTIVITAS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JENIS AKTIVITAS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OBJEK BIAYA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PENGGERAK AKTIVITAS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Mengawasi karyawan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Menjadwalkan, mengkoordinasi &amp; mengevaluasi kinerja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Sekunder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Aktivitas dalam departemen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Jumlah waktu tenaga kerja u/setiap aktivitas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Memproses</a:t>
                      </a:r>
                      <a:r>
                        <a:rPr lang="id-ID" baseline="0" dirty="0" smtClean="0"/>
                        <a:t> transaksi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Memisahkan, mencatat</a:t>
                      </a:r>
                      <a:r>
                        <a:rPr lang="id-ID" baseline="0" dirty="0" smtClean="0"/>
                        <a:t> dan memverifikasi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Primer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Kartu</a:t>
                      </a:r>
                      <a:r>
                        <a:rPr lang="id-ID" baseline="0" dirty="0" smtClean="0"/>
                        <a:t> kredit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Jumlah transaksi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Menyiapkan laporan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Meninjau, mencetak, mengepak &amp; mengirim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Primer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Kartu kredit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Jumlah Laporan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Menjawab Telepon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Menjawab, melihat data,meninjau basis</a:t>
                      </a:r>
                      <a:r>
                        <a:rPr lang="id-ID" baseline="0" dirty="0" smtClean="0"/>
                        <a:t> data &amp; menelpon kembali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Primer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Kartu</a:t>
                      </a:r>
                      <a:r>
                        <a:rPr lang="id-ID" baseline="0" dirty="0" smtClean="0"/>
                        <a:t> kredit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Jumlah panggilan telepon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Menyediakan ATM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Menggunakan rekening, menarik uang tunai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Primer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Kartu</a:t>
                      </a:r>
                      <a:r>
                        <a:rPr lang="id-ID" baseline="0" dirty="0" smtClean="0"/>
                        <a:t> kredit, rek. giro &amp; tabungan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Jumlah transaksi ATM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PEMBEBANAN BIAYA PADA AKTIVITAS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271" y="2089222"/>
            <a:ext cx="9613861" cy="4349678"/>
          </a:xfrm>
        </p:spPr>
        <p:txBody>
          <a:bodyPr>
            <a:noAutofit/>
          </a:bodyPr>
          <a:lstStyle/>
          <a:p>
            <a:r>
              <a:rPr lang="id-ID" sz="2800" dirty="0" smtClean="0"/>
              <a:t>Setelah aktivitas diidentifikasi dan dideskripsikan, tahap berikutnya adalah menentukan berapa banyak biaya untuk melakukan setiap aktivitas. Untuk itu perlu identifikasi sumber daya yang digunakan setiap aktivitas.</a:t>
            </a:r>
          </a:p>
          <a:p>
            <a:r>
              <a:rPr lang="id-ID" sz="2800" dirty="0" smtClean="0"/>
              <a:t>Biaya sumber daya pada aktivitas dibebankan dengan menggunakan penelusuran langsung dan penggerak.</a:t>
            </a:r>
          </a:p>
          <a:p>
            <a:endParaRPr lang="id-ID" sz="2800" dirty="0" smtClean="0"/>
          </a:p>
          <a:p>
            <a:r>
              <a:rPr lang="id-ID" sz="2800" dirty="0" smtClean="0"/>
              <a:t>Penggerak sumber daya (resource driver):</a:t>
            </a:r>
          </a:p>
          <a:p>
            <a:pPr>
              <a:buNone/>
            </a:pPr>
            <a:r>
              <a:rPr lang="id-ID" sz="2800" dirty="0" smtClean="0"/>
              <a:t>	Faktor yang mengukur pemakaian sumber daya oleh aktivitas.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PEMBEBANAN BIAYA PADA AKTIVITAS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52650"/>
            <a:ext cx="9613861" cy="4210050"/>
          </a:xfrm>
        </p:spPr>
        <p:txBody>
          <a:bodyPr>
            <a:normAutofit/>
          </a:bodyPr>
          <a:lstStyle/>
          <a:p>
            <a:r>
              <a:rPr lang="id-ID" dirty="0" smtClean="0"/>
              <a:t>Contoh: penggunaan tenaga kerja pada divisi kartu kredit: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46150" y="2705100"/>
          <a:ext cx="8769349" cy="320421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343569"/>
                <a:gridCol w="2384167"/>
                <a:gridCol w="2041613"/>
              </a:tblGrid>
              <a:tr h="552450">
                <a:tc gridSpan="3"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PERSENTASE WAKTU SETIAP AKTIVITAS</a:t>
                      </a:r>
                      <a:endParaRPr lang="id-ID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AKTIVITAS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PENGAWAS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STAF ADMINISTRASI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Mengawasi</a:t>
                      </a:r>
                      <a:r>
                        <a:rPr lang="id-ID" sz="2400" baseline="0" dirty="0" smtClean="0"/>
                        <a:t> karyawan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100%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0%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Memproses transaksi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40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Menyiapkan laporan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30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Menjawab pertanyaan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30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PEMBEBANAN BIAYA PADA AKTIVITAS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68677"/>
          </a:xfrm>
        </p:spPr>
        <p:txBody>
          <a:bodyPr/>
          <a:lstStyle/>
          <a:p>
            <a:r>
              <a:rPr lang="id-ID" dirty="0" smtClean="0"/>
              <a:t>Gaji supervisor = $50.000, gaji staf administrasi = $30.000 per orang (ada 5 orang staf)</a:t>
            </a:r>
          </a:p>
          <a:p>
            <a:r>
              <a:rPr lang="id-ID" dirty="0" smtClean="0"/>
              <a:t>Pembebanan biaya tenaga kerja pada setiap aktivitas: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55700" y="3774016"/>
          <a:ext cx="9055100" cy="228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45183"/>
                <a:gridCol w="4223356"/>
                <a:gridCol w="1386561"/>
              </a:tblGrid>
              <a:tr h="452967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AKTIVITAS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PERHITUNGAN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JUMLAH</a:t>
                      </a:r>
                      <a:endParaRPr lang="id-ID" sz="2400" dirty="0"/>
                    </a:p>
                  </a:txBody>
                  <a:tcPr/>
                </a:tc>
              </a:tr>
              <a:tr h="45296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Mengawasi karyawan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Penelusuran langsung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$50.000</a:t>
                      </a:r>
                      <a:endParaRPr lang="id-ID" sz="2400" dirty="0"/>
                    </a:p>
                  </a:txBody>
                  <a:tcPr/>
                </a:tc>
              </a:tr>
              <a:tr h="45296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Memproses transaksi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(40/100)</a:t>
                      </a:r>
                      <a:r>
                        <a:rPr lang="id-ID" sz="2400" baseline="0" dirty="0" smtClean="0"/>
                        <a:t> x Rp 150.000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$60.000</a:t>
                      </a:r>
                      <a:endParaRPr lang="id-ID" sz="2400" dirty="0"/>
                    </a:p>
                  </a:txBody>
                  <a:tcPr/>
                </a:tc>
              </a:tr>
              <a:tr h="45296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Menyiapkan laporan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(30/100) x Rp 150.000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$45.000</a:t>
                      </a:r>
                      <a:endParaRPr lang="id-ID" sz="2400" dirty="0"/>
                    </a:p>
                  </a:txBody>
                  <a:tcPr/>
                </a:tc>
              </a:tr>
              <a:tr h="45296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Menjawab</a:t>
                      </a:r>
                      <a:r>
                        <a:rPr lang="id-ID" sz="2400" baseline="0" dirty="0" smtClean="0"/>
                        <a:t> pertanyaan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(30/100) x Rp 150.000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$45.000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PEMBEBANAN BIAYA PADA AKTIVITAS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52650"/>
            <a:ext cx="9613861" cy="4114800"/>
          </a:xfrm>
        </p:spPr>
        <p:txBody>
          <a:bodyPr/>
          <a:lstStyle/>
          <a:p>
            <a:r>
              <a:rPr lang="id-ID" dirty="0" smtClean="0"/>
              <a:t>Selain tenaga kerja, aktivitas juga menggunakan bahan baku, modal dan energi.</a:t>
            </a:r>
          </a:p>
          <a:p>
            <a:r>
              <a:rPr lang="id-ID" dirty="0" smtClean="0"/>
              <a:t>Contoh:  aktivitas pada divisi kartu kredit juga menggunakan komputer (modal), meja (modal), telepon (modal) dan kertas (bahan baku).</a:t>
            </a:r>
          </a:p>
          <a:p>
            <a:r>
              <a:rPr lang="id-ID" dirty="0" smtClean="0"/>
              <a:t>Jadi  pada aktivitas pengawasan selain biaya tenaga kerja dapat ditambahkan biaya komputer dan biaya lainnya.</a:t>
            </a:r>
          </a:p>
          <a:p>
            <a:endParaRPr lang="id-ID" dirty="0" smtClean="0"/>
          </a:p>
          <a:p>
            <a:r>
              <a:rPr lang="id-ID" dirty="0" smtClean="0"/>
              <a:t>Berikut contoh biaya aktivitas pada divisi kartu kredit dengan asumsi semua sumber daya telah dibebankan: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PEMBEBANAN BIAYA PADA AKTIVITAS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Biaya aktivitas tahap pertama-Divisi kartu kredit: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84250" y="3081866"/>
          <a:ext cx="8128000" cy="2785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464256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AKTIVITAS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BIAYA AKTIVITAS</a:t>
                      </a:r>
                      <a:endParaRPr lang="id-ID" sz="2400" dirty="0"/>
                    </a:p>
                  </a:txBody>
                  <a:tcPr/>
                </a:tc>
              </a:tr>
              <a:tr h="464256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Mengawasi karyawan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$  75.000</a:t>
                      </a:r>
                      <a:endParaRPr lang="id-ID" sz="2400" dirty="0"/>
                    </a:p>
                  </a:txBody>
                  <a:tcPr/>
                </a:tc>
              </a:tr>
              <a:tr h="464256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Memproses transaksi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$ 100.000</a:t>
                      </a:r>
                      <a:endParaRPr lang="id-ID" sz="2400" dirty="0"/>
                    </a:p>
                  </a:txBody>
                  <a:tcPr/>
                </a:tc>
              </a:tr>
              <a:tr h="464256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Menyiapkan laporan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$  79.500</a:t>
                      </a:r>
                      <a:endParaRPr lang="id-ID" sz="2400" dirty="0"/>
                    </a:p>
                  </a:txBody>
                  <a:tcPr/>
                </a:tc>
              </a:tr>
              <a:tr h="464256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Menjawab pertanyaan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$  69.900</a:t>
                      </a:r>
                      <a:endParaRPr lang="id-ID" sz="2400" dirty="0"/>
                    </a:p>
                  </a:txBody>
                  <a:tcPr/>
                </a:tc>
              </a:tr>
              <a:tr h="464256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Menyediakan ATM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$ 250.000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PEMBEBANAN BIAYA AKTIVITAS PADA AKTIVITAS LAIN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Tahap selanjutnya, jika terdapat aktivitas sekunder, maka biaya aktivitas sekunder dibebankan pada aktivitas-aktivitas yang menggunakan outputnya.</a:t>
            </a:r>
          </a:p>
          <a:p>
            <a:endParaRPr lang="id-ID" sz="2800" dirty="0" smtClean="0"/>
          </a:p>
          <a:p>
            <a:r>
              <a:rPr lang="id-ID" dirty="0" smtClean="0"/>
              <a:t>Pada contoh sebelumnya;  mengawasi karyawan adalah aktivitas sekunder. Maka biaya aktivitas pengawasan akan dibebankan pada aktivitas primer yang menggunakan outputnya dengan penggerak aktivitas adalah persentase waktu tenaga kerja untuk setiap aktivitas.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PEMBEBANAN BIAYA AKTIVITAS PADA AKTIVITAS LAIN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02027"/>
          </a:xfrm>
        </p:spPr>
        <p:txBody>
          <a:bodyPr/>
          <a:lstStyle/>
          <a:p>
            <a:r>
              <a:rPr lang="id-ID" dirty="0" smtClean="0"/>
              <a:t>Biaya aktivitas tahap lanjutan- Divisi kartu kredit: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1400" y="3062816"/>
          <a:ext cx="9264651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8217"/>
                <a:gridCol w="4309533"/>
                <a:gridCol w="1866901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AKTIVITAS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PEMBEBANAN AKTIIVITAS</a:t>
                      </a:r>
                      <a:r>
                        <a:rPr lang="id-ID" sz="2400" baseline="0" dirty="0" smtClean="0"/>
                        <a:t> SEKUNDER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JUMLAH</a:t>
                      </a:r>
                      <a:r>
                        <a:rPr lang="id-ID" sz="2400" baseline="0" dirty="0" smtClean="0"/>
                        <a:t> BIAYA AKTIVITAS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Memproses transaksi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$100.000</a:t>
                      </a:r>
                      <a:r>
                        <a:rPr lang="id-ID" sz="2400" baseline="0" dirty="0" smtClean="0"/>
                        <a:t>+(40/100 x $75.000)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$130.000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Menyiapkan laporan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$79.500 + (30/100</a:t>
                      </a:r>
                      <a:r>
                        <a:rPr lang="id-ID" sz="2400" baseline="0" dirty="0" smtClean="0"/>
                        <a:t> x $75.000)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102.000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Menjawab telepon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$69.900 + (30/100 x $75.000)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92.400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Menyediakan ATM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-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250.000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PEMBEBANAN BIAYA PADA PRODUK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sz="2800" dirty="0" smtClean="0"/>
              <a:t>Setelah biaya dari aktivitas primer ditentukan, kemudian biaya dibebankan kepada produk dalam suatu proporsi sesuai dengan aktivitas penggunaannya yang diukur oleh penggerak aktivitas.</a:t>
            </a:r>
          </a:p>
          <a:p>
            <a:endParaRPr lang="id-ID" sz="2800" dirty="0" smtClean="0"/>
          </a:p>
          <a:p>
            <a:r>
              <a:rPr lang="id-ID" dirty="0" smtClean="0"/>
              <a:t>Tahap pembebanan biaya aktivitas pada produk:</a:t>
            </a:r>
          </a:p>
          <a:p>
            <a:pPr lvl="1">
              <a:buFont typeface="Wingdings" pitchFamily="2" charset="2"/>
              <a:buChar char="ü"/>
            </a:pPr>
            <a:r>
              <a:rPr lang="id-ID" sz="2400" dirty="0" smtClean="0"/>
              <a:t>Tentukan tarif aktivitas: biaya aktivitas/penggerak aktivitas</a:t>
            </a:r>
          </a:p>
          <a:p>
            <a:pPr lvl="1">
              <a:buFont typeface="Wingdings" pitchFamily="2" charset="2"/>
              <a:buChar char="ü"/>
            </a:pPr>
            <a:r>
              <a:rPr lang="id-ID" sz="2400" dirty="0" smtClean="0"/>
              <a:t>Membebankan biaya aktivitas : tarif aktivitas x penggunaan aktual aktivitas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KETERBATASAN SISTEM AKUNTANSI BIAYA BERDASARKAN 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sz="2800" dirty="0" smtClean="0"/>
              <a:t>G</a:t>
            </a:r>
            <a:r>
              <a:rPr lang="id-ID" dirty="0" smtClean="0"/>
              <a:t>ejala dari sistem biaya yang telah ketinggalan zaman antara lain: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Hasil dari penawaran sulit dijelaskan karena perhitungan biaya produk terlalu tinggi.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Harga pesaing nampak tidak wajar atau terlihat rendah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d-ID" dirty="0" smtClean="0"/>
              <a:t>Produk yang sulit diproduksi menunjukkan laba yang tinggi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d-ID" dirty="0" smtClean="0"/>
              <a:t>Margin laba sulit untuk dijelaskan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d-ID" dirty="0" smtClean="0"/>
              <a:t>Pelanggan tidak mengeluhkan kenaikan harga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d-ID" dirty="0" smtClean="0"/>
              <a:t>Departemen Akuntansi menghabiskan banyak waktu untuk memberikan data biaya bagi proyek-proyek khusus.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PEMBEBANAN BIAYA PADA PRODUK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2000250"/>
            <a:ext cx="10667999" cy="4381500"/>
          </a:xfrm>
        </p:spPr>
        <p:txBody>
          <a:bodyPr/>
          <a:lstStyle/>
          <a:p>
            <a:r>
              <a:rPr lang="id-ID" dirty="0" smtClean="0"/>
              <a:t>Contoh: berikut data aktual divisi kartu kredit:</a:t>
            </a:r>
          </a:p>
          <a:p>
            <a:pPr>
              <a:buNone/>
            </a:pPr>
            <a:endParaRPr lang="id-ID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84201" y="2434166"/>
          <a:ext cx="10064749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8434"/>
                <a:gridCol w="1273939"/>
                <a:gridCol w="1349995"/>
                <a:gridCol w="1521121"/>
                <a:gridCol w="1711260"/>
              </a:tblGrid>
              <a:tr h="370840"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Kartu Klasik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Kartu Emas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Kartu Platinum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Jumlah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Jumlah kartu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5.000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3.000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2.000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10.000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Penggerak Aktivitas:</a:t>
                      </a:r>
                    </a:p>
                    <a:p>
                      <a:r>
                        <a:rPr lang="id-ID" sz="2400" dirty="0" smtClean="0"/>
                        <a:t>Transaksi yang diproses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2400" dirty="0" smtClean="0"/>
                    </a:p>
                    <a:p>
                      <a:pPr algn="r"/>
                      <a:r>
                        <a:rPr lang="id-ID" sz="2400" dirty="0" smtClean="0"/>
                        <a:t>600.000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2400" dirty="0" smtClean="0"/>
                    </a:p>
                    <a:p>
                      <a:pPr algn="r"/>
                      <a:r>
                        <a:rPr lang="id-ID" sz="2400" dirty="0" smtClean="0"/>
                        <a:t>300.000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2400" dirty="0" smtClean="0"/>
                    </a:p>
                    <a:p>
                      <a:pPr algn="r"/>
                      <a:r>
                        <a:rPr lang="id-ID" sz="2400" dirty="0" smtClean="0"/>
                        <a:t>100.000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2400" dirty="0" smtClean="0"/>
                    </a:p>
                    <a:p>
                      <a:pPr algn="r"/>
                      <a:r>
                        <a:rPr lang="id-ID" sz="2400" dirty="0" smtClean="0"/>
                        <a:t>1.000.000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Jumlah laporan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60.000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36.000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24.000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120.000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Jumlah panggilan masuk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10.000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12.000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8.000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30.000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Jumlah transaksi ATM u.kartu</a:t>
                      </a:r>
                    </a:p>
                    <a:p>
                      <a:r>
                        <a:rPr lang="id-ID" sz="1800" dirty="0" smtClean="0"/>
                        <a:t>(total transaksi ATM = 200.000, u.kartu= 10% dr total)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15.000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3.000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2.000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20.000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PEMBEBANAN BIAYA PADA PRODUK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1" y="2095500"/>
            <a:ext cx="9894132" cy="4400550"/>
          </a:xfrm>
        </p:spPr>
        <p:txBody>
          <a:bodyPr/>
          <a:lstStyle/>
          <a:p>
            <a:r>
              <a:rPr lang="id-ID" dirty="0" smtClean="0"/>
              <a:t>Dari data tersebut dapat dihitung tarif aktivitas: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19100" y="2609851"/>
          <a:ext cx="10820399" cy="2990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009900"/>
                <a:gridCol w="1657350"/>
                <a:gridCol w="2800349"/>
              </a:tblGrid>
              <a:tr h="952499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AKTIVITAS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PERHITUNGAN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TARIF AKTIVITAS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KETERANGAN</a:t>
                      </a:r>
                      <a:endParaRPr lang="id-ID" sz="2400" dirty="0"/>
                    </a:p>
                  </a:txBody>
                  <a:tcPr/>
                </a:tc>
              </a:tr>
              <a:tr h="500391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Memproses</a:t>
                      </a:r>
                      <a:r>
                        <a:rPr lang="id-ID" sz="2400" baseline="0" dirty="0" smtClean="0"/>
                        <a:t> transaksi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$130.000/1.000.000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$0,13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per transaksi</a:t>
                      </a:r>
                      <a:endParaRPr lang="id-ID" sz="2000" dirty="0"/>
                    </a:p>
                  </a:txBody>
                  <a:tcPr/>
                </a:tc>
              </a:tr>
              <a:tr h="500391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Menyiapkan laporan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$102.000/120.000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$0,85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per laporan</a:t>
                      </a:r>
                      <a:endParaRPr lang="id-ID" sz="2000" dirty="0"/>
                    </a:p>
                  </a:txBody>
                  <a:tcPr/>
                </a:tc>
              </a:tr>
              <a:tr h="536649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Menjawab pertanyaan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$ 92.400/30.000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$3,08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per panggilan masuk</a:t>
                      </a:r>
                    </a:p>
                  </a:txBody>
                  <a:tcPr/>
                </a:tc>
              </a:tr>
              <a:tr h="500391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Menyediakan ATM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$</a:t>
                      </a:r>
                      <a:r>
                        <a:rPr lang="id-ID" sz="2400" baseline="0" dirty="0" smtClean="0"/>
                        <a:t> 250.000/200.000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/>
                        <a:t>$1,25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Per transaksi ATM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PEMBEBANAN BIAYA PADA PRODUK-TAHAP AKHIR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5788" y="2108200"/>
          <a:ext cx="96139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562"/>
                <a:gridCol w="2211388"/>
                <a:gridCol w="2403475"/>
                <a:gridCol w="2403475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KARTU KLASIK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KARTU EMAS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KARTU PLATINUM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Memproses</a:t>
                      </a:r>
                      <a:r>
                        <a:rPr lang="id-ID" baseline="0" dirty="0" smtClean="0"/>
                        <a:t> transaksi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$ 78.000</a:t>
                      </a:r>
                    </a:p>
                    <a:p>
                      <a:pPr algn="l"/>
                      <a:r>
                        <a:rPr lang="id-ID" dirty="0" smtClean="0"/>
                        <a:t>($0,13 x 600.000)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$ 39.000</a:t>
                      </a:r>
                    </a:p>
                    <a:p>
                      <a:pPr algn="l"/>
                      <a:r>
                        <a:rPr lang="id-ID" dirty="0" smtClean="0"/>
                        <a:t>($0,13 x300.000)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$ 13.000</a:t>
                      </a:r>
                    </a:p>
                    <a:p>
                      <a:pPr algn="l"/>
                      <a:r>
                        <a:rPr lang="id-ID" dirty="0" smtClean="0"/>
                        <a:t>($0,13</a:t>
                      </a:r>
                      <a:r>
                        <a:rPr lang="id-ID" baseline="0" dirty="0" smtClean="0"/>
                        <a:t> x 100.000)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Menyiapkan laporan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$ 51.000</a:t>
                      </a:r>
                    </a:p>
                    <a:p>
                      <a:pPr algn="l"/>
                      <a:r>
                        <a:rPr lang="id-ID" dirty="0" smtClean="0"/>
                        <a:t>($0,85 x 60.000)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$ 30.600</a:t>
                      </a:r>
                    </a:p>
                    <a:p>
                      <a:pPr algn="l"/>
                      <a:r>
                        <a:rPr lang="id-ID" dirty="0" smtClean="0"/>
                        <a:t>($0,85 x 36.000)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$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20.400</a:t>
                      </a:r>
                    </a:p>
                    <a:p>
                      <a:pPr algn="l"/>
                      <a:r>
                        <a:rPr lang="id-ID" dirty="0" smtClean="0"/>
                        <a:t>($0,85 x 24.000)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Menjawab pertanyaan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$ 30.800</a:t>
                      </a:r>
                    </a:p>
                    <a:p>
                      <a:pPr algn="l"/>
                      <a:r>
                        <a:rPr lang="id-ID" dirty="0" smtClean="0"/>
                        <a:t>($3,08 x 10.000)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$ 36.960</a:t>
                      </a:r>
                    </a:p>
                    <a:p>
                      <a:pPr algn="l"/>
                      <a:r>
                        <a:rPr lang="id-ID" dirty="0" smtClean="0"/>
                        <a:t>($3,08 x 12.000)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$</a:t>
                      </a:r>
                      <a:r>
                        <a:rPr lang="id-ID" baseline="0" dirty="0" smtClean="0"/>
                        <a:t> 24.640</a:t>
                      </a:r>
                    </a:p>
                    <a:p>
                      <a:pPr algn="l"/>
                      <a:r>
                        <a:rPr lang="id-ID" baseline="0" dirty="0" smtClean="0"/>
                        <a:t>($3,08 x 8.000)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Menyediakan ATM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$ 18.750</a:t>
                      </a:r>
                    </a:p>
                    <a:p>
                      <a:pPr algn="l"/>
                      <a:r>
                        <a:rPr lang="id-ID" u="none" dirty="0" smtClean="0"/>
                        <a:t>($1,25 x 15.000)</a:t>
                      </a:r>
                      <a:endParaRPr lang="id-ID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$ 3.750</a:t>
                      </a:r>
                    </a:p>
                    <a:p>
                      <a:pPr algn="l"/>
                      <a:r>
                        <a:rPr lang="id-ID" u="none" dirty="0" smtClean="0"/>
                        <a:t>($1,25 x 3.000)</a:t>
                      </a:r>
                      <a:endParaRPr lang="id-ID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$ 2.500</a:t>
                      </a:r>
                    </a:p>
                    <a:p>
                      <a:pPr algn="l"/>
                      <a:r>
                        <a:rPr lang="id-ID" u="none" dirty="0" smtClean="0"/>
                        <a:t>($1,25 x 2.000</a:t>
                      </a:r>
                      <a:r>
                        <a:rPr lang="id-ID" u="sng" dirty="0" smtClean="0"/>
                        <a:t>)</a:t>
                      </a:r>
                      <a:endParaRPr lang="id-ID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Jumlah biaya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u="none" dirty="0" smtClean="0"/>
                        <a:t>$ 178.550</a:t>
                      </a:r>
                      <a:endParaRPr lang="id-ID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u="none" dirty="0" smtClean="0"/>
                        <a:t>$ 110.310</a:t>
                      </a:r>
                      <a:endParaRPr lang="id-ID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u="none" dirty="0" smtClean="0"/>
                        <a:t>$ 60.540</a:t>
                      </a:r>
                      <a:endParaRPr lang="id-ID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Unit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u="none" dirty="0" smtClean="0"/>
                        <a:t>5.000</a:t>
                      </a:r>
                      <a:endParaRPr lang="id-ID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u="none" dirty="0" smtClean="0"/>
                        <a:t>3.000</a:t>
                      </a:r>
                      <a:endParaRPr lang="id-ID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u="none" dirty="0" smtClean="0"/>
                        <a:t>2.000</a:t>
                      </a:r>
                      <a:endParaRPr lang="id-ID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Biaya per unit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$ 35,71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$ 36,77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$ 30,27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3219450" y="5067300"/>
            <a:ext cx="7010400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24200" y="5791200"/>
            <a:ext cx="7048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PENGKLASIFIKASIAN AKTIVITAS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71700"/>
            <a:ext cx="9613861" cy="41719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dirty="0" smtClean="0"/>
              <a:t>Untuk tujuan perhitungan biaya produk, aktivitas dapat dik</a:t>
            </a:r>
            <a:r>
              <a:rPr lang="en-US" dirty="0" smtClean="0"/>
              <a:t>l</a:t>
            </a:r>
            <a:r>
              <a:rPr lang="id-ID" dirty="0" smtClean="0"/>
              <a:t>asifikasikan dalam empat kategori umum: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Aktivitas tingkat unit</a:t>
            </a:r>
            <a:r>
              <a:rPr lang="id-ID" dirty="0" smtClean="0"/>
              <a:t>, yaitu aktivitas yang dilakukan setiap kali sebuah unit diproduksi, contoh: aktivitas perakitan.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Aktivitas tingkat batch</a:t>
            </a:r>
            <a:r>
              <a:rPr lang="id-ID" dirty="0" smtClean="0"/>
              <a:t>, yaitu aktivitas yang dilakukan setiap kali suatu batch produk diproduksi, contoh: aktivitas penyetelan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Aktivitas tingkat produk</a:t>
            </a:r>
            <a:r>
              <a:rPr lang="id-ID" dirty="0" smtClean="0"/>
              <a:t>, yaitu aktivitas yang dilakukan bila diperlukan untuk mendukung produk yang diproduksi, contoh: aktivitas pemasaran produk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Aktivitas tingkat fasilitas</a:t>
            </a:r>
            <a:r>
              <a:rPr lang="id-ID" dirty="0" smtClean="0"/>
              <a:t>, yaitu aktivitas yang menopang proses umum produksi suatu pabrik, contoh: aktivitas pengamanan.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MENGURANGI UKURAN DAN KERUMITAN DARI SISTEM PERHITUNGAN BIAYA BERDASARKAN AKTIVITAS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Mengurangi jumlah tarif dengan menggunakan ratio konsumsi, yaitu mengumpulkan semua aktivitas yang memiliki ratio konsumsi yang sama dalam satu kelompok biaya (cost pool).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Mengurangi jumlah tarif melalui aproksimasi ABC, yaitu menggunakan sistem yang relevan dan mirip ABC; hanya menggunakan aktivitas yang paling mahal dan menggunakan penggeraknya untuk membebankan biaya pada produk. </a:t>
            </a:r>
            <a:r>
              <a:rPr lang="id-ID" smtClean="0"/>
              <a:t>Biaya dari aktivitas yang tidak terlalu mahal dialokasikan dalam kelompok biaya dari aktivitas yang mahal.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d-ID" sz="7200" dirty="0" smtClean="0"/>
          </a:p>
          <a:p>
            <a:pPr algn="ctr">
              <a:buNone/>
            </a:pPr>
            <a:r>
              <a:rPr lang="id-ID" sz="7200" dirty="0" smtClean="0"/>
              <a:t>SELESAI</a:t>
            </a:r>
            <a:endParaRPr lang="id-ID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BASED COSTING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73730"/>
            <a:ext cx="9613861" cy="432707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87929" y="2122714"/>
            <a:ext cx="7837714" cy="1730829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ABC </a:t>
            </a:r>
            <a:r>
              <a:rPr lang="en-US" sz="2400" dirty="0" err="1" smtClean="0"/>
              <a:t>memperbaiki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penghitungan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menekankan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(fundamental).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1453242" y="4343400"/>
            <a:ext cx="7723415" cy="1747157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kejadian</a:t>
            </a:r>
            <a:r>
              <a:rPr lang="en-US" sz="2400" dirty="0" smtClean="0"/>
              <a:t>,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unit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, </a:t>
            </a:r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perancangan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, </a:t>
            </a:r>
            <a:r>
              <a:rPr lang="en-US" sz="2400" dirty="0" err="1" smtClean="0"/>
              <a:t>penyetelan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, </a:t>
            </a:r>
            <a:r>
              <a:rPr lang="en-US" sz="2400" dirty="0" err="1" smtClean="0"/>
              <a:t>pengoperasian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, </a:t>
            </a:r>
            <a:r>
              <a:rPr lang="en-US" sz="2400" dirty="0" err="1" smtClean="0"/>
              <a:t>pendistribusian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BASED COSTING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558" y="2189916"/>
            <a:ext cx="11299371" cy="40965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96042" y="4147457"/>
            <a:ext cx="1714500" cy="130628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Aktivitas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4196444" y="4245428"/>
            <a:ext cx="2400300" cy="119198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7592786" y="3837214"/>
            <a:ext cx="2057400" cy="21717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Barang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Jasa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Konsumen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08215" y="3102430"/>
            <a:ext cx="3641272" cy="4408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/>
              <a:t>Obyek</a:t>
            </a:r>
            <a:r>
              <a:rPr lang="en-US" sz="2200" dirty="0" smtClean="0"/>
              <a:t> </a:t>
            </a:r>
            <a:r>
              <a:rPr lang="en-US" sz="2200" dirty="0" err="1" smtClean="0"/>
              <a:t>biaya</a:t>
            </a:r>
            <a:r>
              <a:rPr lang="en-US" sz="2200" dirty="0" smtClean="0"/>
              <a:t> fundamental</a:t>
            </a:r>
            <a:endParaRPr lang="en-US" sz="2200" dirty="0"/>
          </a:p>
        </p:txBody>
      </p:sp>
      <p:sp>
        <p:nvSpPr>
          <p:cNvPr id="8" name="Rounded Rectangle 7"/>
          <p:cNvSpPr/>
          <p:nvPr/>
        </p:nvSpPr>
        <p:spPr>
          <a:xfrm>
            <a:off x="6515101" y="3053442"/>
            <a:ext cx="5012869" cy="5061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/>
              <a:t>Pengalokasian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obyek</a:t>
            </a:r>
            <a:r>
              <a:rPr lang="en-US" sz="2200" dirty="0" smtClean="0"/>
              <a:t> </a:t>
            </a:r>
            <a:r>
              <a:rPr lang="en-US" sz="2200" dirty="0" err="1" smtClean="0"/>
              <a:t>biaya</a:t>
            </a:r>
            <a:r>
              <a:rPr lang="en-US" sz="2200" dirty="0" smtClean="0"/>
              <a:t> </a:t>
            </a:r>
            <a:r>
              <a:rPr lang="en-US" sz="2200" dirty="0" err="1" smtClean="0"/>
              <a:t>lainnya</a:t>
            </a:r>
            <a:endParaRPr lang="en-US" sz="2200" dirty="0"/>
          </a:p>
        </p:txBody>
      </p:sp>
      <p:sp>
        <p:nvSpPr>
          <p:cNvPr id="9" name="Right Arrow 8"/>
          <p:cNvSpPr/>
          <p:nvPr/>
        </p:nvSpPr>
        <p:spPr>
          <a:xfrm>
            <a:off x="2710542" y="4604658"/>
            <a:ext cx="1404258" cy="375556"/>
          </a:xfrm>
          <a:prstGeom prst="righ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613071" y="4620985"/>
            <a:ext cx="898072" cy="342901"/>
          </a:xfrm>
          <a:prstGeom prst="righ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PERHITUNGAN BIAYA PRODUK BERDASARKAN AKTIVITAS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57400"/>
            <a:ext cx="9613861" cy="4191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48150" y="2114550"/>
            <a:ext cx="260985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Biaya Sumber Daya</a:t>
            </a:r>
            <a:endParaRPr lang="id-ID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4267200" y="3028950"/>
            <a:ext cx="25146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Pembebanan Biaya</a:t>
            </a:r>
            <a:endParaRPr lang="id-ID" sz="2000" dirty="0"/>
          </a:p>
        </p:txBody>
      </p:sp>
      <p:sp>
        <p:nvSpPr>
          <p:cNvPr id="6" name="Rectangle 5"/>
          <p:cNvSpPr/>
          <p:nvPr/>
        </p:nvSpPr>
        <p:spPr>
          <a:xfrm>
            <a:off x="4267200" y="3886200"/>
            <a:ext cx="2552700" cy="51435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Aktivitas</a:t>
            </a:r>
            <a:endParaRPr lang="id-ID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4267200" y="4819650"/>
            <a:ext cx="25527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Pembebanan Biaya</a:t>
            </a:r>
            <a:endParaRPr lang="id-ID" sz="2000" dirty="0"/>
          </a:p>
        </p:txBody>
      </p:sp>
      <p:sp>
        <p:nvSpPr>
          <p:cNvPr id="8" name="Rectangle 7"/>
          <p:cNvSpPr/>
          <p:nvPr/>
        </p:nvSpPr>
        <p:spPr>
          <a:xfrm>
            <a:off x="4210050" y="5657850"/>
            <a:ext cx="2667000" cy="4953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Produk</a:t>
            </a:r>
            <a:endParaRPr lang="id-ID" sz="2400" b="1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4924425" y="2809875"/>
            <a:ext cx="43815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953000" y="3733800"/>
            <a:ext cx="3429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953000" y="4591050"/>
            <a:ext cx="381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5029200" y="5524500"/>
            <a:ext cx="2667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00100" y="2990850"/>
            <a:ext cx="2419350" cy="590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Penelusuran Langsung</a:t>
            </a:r>
            <a:endParaRPr lang="id-ID" sz="2000" dirty="0"/>
          </a:p>
        </p:txBody>
      </p:sp>
      <p:sp>
        <p:nvSpPr>
          <p:cNvPr id="24" name="Rectangle 23"/>
          <p:cNvSpPr/>
          <p:nvPr/>
        </p:nvSpPr>
        <p:spPr>
          <a:xfrm>
            <a:off x="7772400" y="3086100"/>
            <a:ext cx="2400300" cy="552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Penelusuran Penggerak</a:t>
            </a:r>
            <a:endParaRPr lang="id-ID" sz="2000" dirty="0"/>
          </a:p>
        </p:txBody>
      </p:sp>
      <p:sp>
        <p:nvSpPr>
          <p:cNvPr id="25" name="Rectangle 24"/>
          <p:cNvSpPr/>
          <p:nvPr/>
        </p:nvSpPr>
        <p:spPr>
          <a:xfrm>
            <a:off x="1028700" y="4876800"/>
            <a:ext cx="1905000" cy="628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Penelusuran Penggerak</a:t>
            </a:r>
            <a:endParaRPr lang="id-ID" sz="2000" dirty="0"/>
          </a:p>
        </p:txBody>
      </p:sp>
      <p:cxnSp>
        <p:nvCxnSpPr>
          <p:cNvPr id="30" name="Straight Arrow Connector 29"/>
          <p:cNvCxnSpPr>
            <a:endCxn id="5" idx="1"/>
          </p:cNvCxnSpPr>
          <p:nvPr/>
        </p:nvCxnSpPr>
        <p:spPr>
          <a:xfrm flipV="1">
            <a:off x="2952750" y="3295650"/>
            <a:ext cx="1314450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6743700" y="33147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5" idx="3"/>
          </p:cNvCxnSpPr>
          <p:nvPr/>
        </p:nvCxnSpPr>
        <p:spPr>
          <a:xfrm>
            <a:off x="2933700" y="5191125"/>
            <a:ext cx="1371600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80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PERHITUNGAN BIAYA PRODUK BERDASARKAN AKTIVITAS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Tahap-tahap perancangan sistem  perhitungan biaya berdasarkan aktivitas: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3200" dirty="0" smtClean="0"/>
              <a:t>Identifikasi aktivitas dan atributnya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3200" dirty="0" smtClean="0"/>
              <a:t>Pembebanan biaya pada aktivitas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3200" dirty="0" smtClean="0"/>
              <a:t>Pembebanan biaya aktivitas pada aktivitas lain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3200" dirty="0" smtClean="0"/>
              <a:t>Pembebanan biaya pada produk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Identifikasi Aktivitas &amp; Atributnya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Pengidentifikasian aktivitas biasanya dilakukan dengan mewawancarai para manajer atau para wakil dari area kerja fungsional (departemen).</a:t>
            </a:r>
          </a:p>
          <a:p>
            <a:endParaRPr lang="id-ID" sz="3200" dirty="0" smtClean="0"/>
          </a:p>
          <a:p>
            <a:r>
              <a:rPr lang="id-ID" sz="3200" dirty="0" smtClean="0"/>
              <a:t>Data yang dihasilkan dari wawancara digunakan untuk menyiapkan kamus aktivitas.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Identifikasi Aktivitas &amp; Atributnya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sz="2800" dirty="0" smtClean="0"/>
              <a:t>Kamus aktivitas (activity dictionary):</a:t>
            </a:r>
          </a:p>
          <a:p>
            <a:pPr>
              <a:buNone/>
            </a:pPr>
            <a:r>
              <a:rPr lang="id-ID" sz="2800" dirty="0" smtClean="0"/>
              <a:t>	mendaftar aktivitas-aktivitas dalam sebuah organisasi bersama dengan atribut aktivitas yang penting.</a:t>
            </a:r>
          </a:p>
          <a:p>
            <a:pPr>
              <a:buNone/>
            </a:pPr>
            <a:endParaRPr lang="id-ID" sz="2800" dirty="0" smtClean="0"/>
          </a:p>
          <a:p>
            <a:r>
              <a:rPr lang="id-ID" sz="2800" dirty="0" smtClean="0"/>
              <a:t>Atribut aktivitas (activity attribute):</a:t>
            </a:r>
          </a:p>
          <a:p>
            <a:pPr>
              <a:buNone/>
            </a:pPr>
            <a:r>
              <a:rPr lang="id-ID" sz="2800" dirty="0" smtClean="0"/>
              <a:t>	adalah informasi keuangan dan non keuangan yang mendeskripsikan aktivitas individual.</a:t>
            </a:r>
          </a:p>
          <a:p>
            <a:r>
              <a:rPr lang="id-ID" sz="2800" dirty="0" smtClean="0"/>
              <a:t>Atribut yang digunakan bergantung pada tujuannya.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Identifikasi Aktivitas &amp; Atributnya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Contoh atribut aktivitas yang berhubungan dengan tujuan perhitungan biaya:</a:t>
            </a:r>
          </a:p>
          <a:p>
            <a:pPr lvl="1">
              <a:buFont typeface="Wingdings" pitchFamily="2" charset="2"/>
              <a:buChar char="ü"/>
            </a:pPr>
            <a:r>
              <a:rPr lang="id-ID" sz="2800" dirty="0" smtClean="0"/>
              <a:t>Sumber daya yang digunakan untuk aktivitas tersebut</a:t>
            </a:r>
          </a:p>
          <a:p>
            <a:pPr lvl="1">
              <a:buFont typeface="Wingdings" pitchFamily="2" charset="2"/>
              <a:buChar char="ü"/>
            </a:pPr>
            <a:r>
              <a:rPr lang="id-ID" sz="2800" dirty="0" smtClean="0"/>
              <a:t>Waktu yang dihabiskan oleh pekerja untuk aktivitas tersebut</a:t>
            </a:r>
          </a:p>
          <a:p>
            <a:pPr lvl="1">
              <a:buFont typeface="Wingdings" pitchFamily="2" charset="2"/>
              <a:buChar char="ü"/>
            </a:pPr>
            <a:r>
              <a:rPr lang="id-ID" sz="2800" dirty="0" smtClean="0"/>
              <a:t>Objek biaya yang menggunakan output aktivitas</a:t>
            </a:r>
          </a:p>
          <a:p>
            <a:pPr lvl="1">
              <a:buFont typeface="Wingdings" pitchFamily="2" charset="2"/>
              <a:buChar char="ü"/>
            </a:pPr>
            <a:r>
              <a:rPr lang="id-ID" sz="2800" dirty="0" smtClean="0"/>
              <a:t>Penggerak aktivitas</a:t>
            </a:r>
          </a:p>
          <a:p>
            <a:pPr lvl="1">
              <a:buFont typeface="Wingdings" pitchFamily="2" charset="2"/>
              <a:buChar char="ü"/>
            </a:pPr>
            <a:r>
              <a:rPr lang="id-ID" sz="2800" dirty="0" smtClean="0"/>
              <a:t>Nama aktivitas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886</TotalTime>
  <Words>1263</Words>
  <Application>Microsoft Office PowerPoint</Application>
  <PresentationFormat>Custom</PresentationFormat>
  <Paragraphs>303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Berlin</vt:lpstr>
      <vt:lpstr>ACTIVITY BASED COSTING </vt:lpstr>
      <vt:lpstr>KETERBATASAN SISTEM AKUNTANSI BIAYA BERDASARKAN FUNGSI</vt:lpstr>
      <vt:lpstr>ACTIVITY BASED COSTING</vt:lpstr>
      <vt:lpstr>ACTIVITY BASED COSTING</vt:lpstr>
      <vt:lpstr>PERHITUNGAN BIAYA PRODUK BERDASARKAN AKTIVITAS</vt:lpstr>
      <vt:lpstr>PERHITUNGAN BIAYA PRODUK BERDASARKAN AKTIVITAS</vt:lpstr>
      <vt:lpstr>Identifikasi Aktivitas &amp; Atributnya</vt:lpstr>
      <vt:lpstr>Identifikasi Aktivitas &amp; Atributnya</vt:lpstr>
      <vt:lpstr>Identifikasi Aktivitas &amp; Atributnya</vt:lpstr>
      <vt:lpstr>Identifikasi Aktivitas &amp; Atributnya</vt:lpstr>
      <vt:lpstr>CONTOH KAMUS AKTIVITAS DIVISI KARTU KREDIT SPRINGBANC:</vt:lpstr>
      <vt:lpstr>PEMBEBANAN BIAYA PADA AKTIVITAS</vt:lpstr>
      <vt:lpstr>PEMBEBANAN BIAYA PADA AKTIVITAS</vt:lpstr>
      <vt:lpstr>PEMBEBANAN BIAYA PADA AKTIVITAS</vt:lpstr>
      <vt:lpstr>PEMBEBANAN BIAYA PADA AKTIVITAS</vt:lpstr>
      <vt:lpstr>PEMBEBANAN BIAYA PADA AKTIVITAS</vt:lpstr>
      <vt:lpstr>PEMBEBANAN BIAYA AKTIVITAS PADA AKTIVITAS LAIN</vt:lpstr>
      <vt:lpstr>PEMBEBANAN BIAYA AKTIVITAS PADA AKTIVITAS LAIN</vt:lpstr>
      <vt:lpstr>PEMBEBANAN BIAYA PADA PRODUK</vt:lpstr>
      <vt:lpstr>PEMBEBANAN BIAYA PADA PRODUK</vt:lpstr>
      <vt:lpstr>PEMBEBANAN BIAYA PADA PRODUK</vt:lpstr>
      <vt:lpstr>PEMBEBANAN BIAYA PADA PRODUK-TAHAP AKHIR</vt:lpstr>
      <vt:lpstr>PENGKLASIFIKASIAN AKTIVITAS</vt:lpstr>
      <vt:lpstr>MENGURANGI UKURAN DAN KERUMITAN DARI SISTEM PERHITUNGAN BIAYA BERDASARKAN AKTIVITAS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mini</dc:creator>
  <cp:lastModifiedBy>pavilion</cp:lastModifiedBy>
  <cp:revision>139</cp:revision>
  <dcterms:created xsi:type="dcterms:W3CDTF">2013-07-15T20:24:27Z</dcterms:created>
  <dcterms:modified xsi:type="dcterms:W3CDTF">2016-09-09T09:35:19Z</dcterms:modified>
</cp:coreProperties>
</file>