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1" r:id="rId3"/>
    <p:sldId id="262" r:id="rId4"/>
    <p:sldId id="257" r:id="rId5"/>
    <p:sldId id="258" r:id="rId6"/>
    <p:sldId id="259" r:id="rId7"/>
    <p:sldId id="260"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94"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A474DB3-6AE4-46D3-BDBC-29B2151A3B04}" type="datetimeFigureOut">
              <a:rPr lang="en-US" smtClean="0"/>
              <a:pPr/>
              <a:t>9/1/2016</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44374DF-EA59-47BB-B769-54F1AE56A8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474DB3-6AE4-46D3-BDBC-29B2151A3B04}" type="datetimeFigureOut">
              <a:rPr lang="en-US" smtClean="0"/>
              <a:pPr/>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374DF-EA59-47BB-B769-54F1AE56A8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474DB3-6AE4-46D3-BDBC-29B2151A3B04}" type="datetimeFigureOut">
              <a:rPr lang="en-US" smtClean="0"/>
              <a:pPr/>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374DF-EA59-47BB-B769-54F1AE56A8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A474DB3-6AE4-46D3-BDBC-29B2151A3B04}" type="datetimeFigureOut">
              <a:rPr lang="en-US" smtClean="0"/>
              <a:pPr/>
              <a:t>9/1/2016</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44374DF-EA59-47BB-B769-54F1AE56A8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A474DB3-6AE4-46D3-BDBC-29B2151A3B04}" type="datetimeFigureOut">
              <a:rPr lang="en-US" smtClean="0"/>
              <a:pPr/>
              <a:t>9/1/2016</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44374DF-EA59-47BB-B769-54F1AE56A83E}"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A474DB3-6AE4-46D3-BDBC-29B2151A3B04}" type="datetimeFigureOut">
              <a:rPr lang="en-US" smtClean="0"/>
              <a:pPr/>
              <a:t>9/1/2016</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44374DF-EA59-47BB-B769-54F1AE56A8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A474DB3-6AE4-46D3-BDBC-29B2151A3B04}" type="datetimeFigureOut">
              <a:rPr lang="en-US" smtClean="0"/>
              <a:pPr/>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44374DF-EA59-47BB-B769-54F1AE56A83E}"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A474DB3-6AE4-46D3-BDBC-29B2151A3B04}" type="datetimeFigureOut">
              <a:rPr lang="en-US" smtClean="0"/>
              <a:pPr/>
              <a:t>9/1/2016</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374DF-EA59-47BB-B769-54F1AE56A8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A474DB3-6AE4-46D3-BDBC-29B2151A3B04}" type="datetimeFigureOut">
              <a:rPr lang="en-US" smtClean="0"/>
              <a:pPr/>
              <a:t>9/1/2016</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374DF-EA59-47BB-B769-54F1AE56A8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A474DB3-6AE4-46D3-BDBC-29B2151A3B04}" type="datetimeFigureOut">
              <a:rPr lang="en-US" smtClean="0"/>
              <a:pPr/>
              <a:t>9/1/2016</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374DF-EA59-47BB-B769-54F1AE56A8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3A474DB3-6AE4-46D3-BDBC-29B2151A3B04}" type="datetimeFigureOut">
              <a:rPr lang="en-US" smtClean="0"/>
              <a:pPr/>
              <a:t>9/1/2016</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44374DF-EA59-47BB-B769-54F1AE56A83E}"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A474DB3-6AE4-46D3-BDBC-29B2151A3B04}" type="datetimeFigureOut">
              <a:rPr lang="en-US" smtClean="0"/>
              <a:pPr/>
              <a:t>9/1/2016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44374DF-EA59-47BB-B769-54F1AE56A83E}"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0"/>
            <a:ext cx="8458200" cy="2514600"/>
          </a:xfrm>
        </p:spPr>
        <p:txBody>
          <a:bodyPr>
            <a:normAutofit/>
          </a:bodyPr>
          <a:lstStyle/>
          <a:p>
            <a:r>
              <a:rPr lang="en-US" sz="2400" dirty="0" smtClean="0"/>
              <a:t>COST ACCOUNTING</a:t>
            </a:r>
            <a:br>
              <a:rPr lang="en-US" sz="2400" dirty="0" smtClean="0"/>
            </a:br>
            <a:r>
              <a:rPr lang="en-US" sz="4000" dirty="0" smtClean="0">
                <a:latin typeface="Bodoni MT Black" pitchFamily="18" charset="0"/>
              </a:rPr>
              <a:t>JOB ORDER COSTING</a:t>
            </a:r>
            <a:br>
              <a:rPr lang="en-US" sz="4000" dirty="0" smtClean="0">
                <a:latin typeface="Bodoni MT Black" pitchFamily="18" charset="0"/>
              </a:rPr>
            </a:br>
            <a:r>
              <a:rPr lang="en-US" sz="2800" dirty="0" smtClean="0"/>
              <a:t>MATERI-3</a:t>
            </a:r>
            <a:endParaRPr lang="en-US" sz="2800" dirty="0"/>
          </a:p>
        </p:txBody>
      </p:sp>
      <p:sp>
        <p:nvSpPr>
          <p:cNvPr id="3" name="Subtitle 2"/>
          <p:cNvSpPr>
            <a:spLocks noGrp="1"/>
          </p:cNvSpPr>
          <p:nvPr>
            <p:ph type="subTitle" idx="1"/>
          </p:nvPr>
        </p:nvSpPr>
        <p:spPr>
          <a:xfrm>
            <a:off x="457200" y="5334000"/>
            <a:ext cx="8458200" cy="914400"/>
          </a:xfrm>
        </p:spPr>
        <p:txBody>
          <a:bodyPr>
            <a:normAutofit/>
          </a:bodyPr>
          <a:lstStyle/>
          <a:p>
            <a:r>
              <a:rPr lang="en-US" dirty="0" err="1" smtClean="0"/>
              <a:t>Universitas</a:t>
            </a:r>
            <a:r>
              <a:rPr lang="en-US" dirty="0" smtClean="0"/>
              <a:t> </a:t>
            </a:r>
            <a:r>
              <a:rPr lang="en-US" dirty="0" err="1" smtClean="0"/>
              <a:t>Esa</a:t>
            </a:r>
            <a:r>
              <a:rPr lang="en-US" dirty="0" smtClean="0"/>
              <a:t> </a:t>
            </a:r>
            <a:r>
              <a:rPr lang="en-US" dirty="0" err="1" smtClean="0"/>
              <a:t>Unggul</a:t>
            </a:r>
            <a:endParaRPr lang="en-US" dirty="0" smtClean="0"/>
          </a:p>
          <a:p>
            <a:r>
              <a:rPr lang="en-US" dirty="0" smtClean="0"/>
              <a:t>Jakarta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152402"/>
          <a:ext cx="8686800" cy="6522718"/>
        </p:xfrm>
        <a:graphic>
          <a:graphicData uri="http://schemas.openxmlformats.org/drawingml/2006/table">
            <a:tbl>
              <a:tblPr firstRow="1" bandRow="1">
                <a:tableStyleId>{5C22544A-7EE6-4342-B048-85BDC9FD1C3A}</a:tableStyleId>
              </a:tblPr>
              <a:tblGrid>
                <a:gridCol w="2171700"/>
                <a:gridCol w="2171700"/>
                <a:gridCol w="2171700"/>
                <a:gridCol w="2171700"/>
              </a:tblGrid>
              <a:tr h="1066798">
                <a:tc gridSpan="4">
                  <a:txBody>
                    <a:bodyPr/>
                    <a:lstStyle/>
                    <a:p>
                      <a:r>
                        <a:rPr lang="en-US" sz="1600" dirty="0" smtClean="0">
                          <a:solidFill>
                            <a:schemeClr val="tx1"/>
                          </a:solidFill>
                        </a:rPr>
                        <a:t>Rayburn Company                                                                                                </a:t>
                      </a:r>
                      <a:r>
                        <a:rPr lang="en-US" sz="1600" dirty="0" err="1" smtClean="0">
                          <a:solidFill>
                            <a:schemeClr val="tx1"/>
                          </a:solidFill>
                        </a:rPr>
                        <a:t>Pesanan</a:t>
                      </a:r>
                      <a:r>
                        <a:rPr lang="en-US" sz="1600" dirty="0" smtClean="0">
                          <a:solidFill>
                            <a:schemeClr val="tx1"/>
                          </a:solidFill>
                        </a:rPr>
                        <a:t> no.5574</a:t>
                      </a:r>
                    </a:p>
                    <a:p>
                      <a:r>
                        <a:rPr lang="en-US" sz="1200" dirty="0" err="1" smtClean="0">
                          <a:solidFill>
                            <a:schemeClr val="tx1"/>
                          </a:solidFill>
                        </a:rPr>
                        <a:t>Untuk</a:t>
                      </a:r>
                      <a:r>
                        <a:rPr lang="en-US" sz="1200" dirty="0" smtClean="0">
                          <a:solidFill>
                            <a:schemeClr val="tx1"/>
                          </a:solidFill>
                        </a:rPr>
                        <a:t>: Lawrenceville Construction &amp; Co                                                                                                  </a:t>
                      </a:r>
                      <a:r>
                        <a:rPr lang="en-US" sz="1200" dirty="0" err="1" smtClean="0">
                          <a:solidFill>
                            <a:schemeClr val="tx1"/>
                          </a:solidFill>
                        </a:rPr>
                        <a:t>Tanggal</a:t>
                      </a:r>
                      <a:r>
                        <a:rPr lang="en-US" sz="1200" dirty="0" smtClean="0">
                          <a:solidFill>
                            <a:schemeClr val="tx1"/>
                          </a:solidFill>
                        </a:rPr>
                        <a:t> </a:t>
                      </a:r>
                      <a:r>
                        <a:rPr lang="en-US" sz="1200" dirty="0" err="1" smtClean="0">
                          <a:solidFill>
                            <a:schemeClr val="tx1"/>
                          </a:solidFill>
                        </a:rPr>
                        <a:t>dipesan</a:t>
                      </a:r>
                      <a:r>
                        <a:rPr lang="en-US" sz="1200" dirty="0" smtClean="0">
                          <a:solidFill>
                            <a:schemeClr val="tx1"/>
                          </a:solidFill>
                        </a:rPr>
                        <a:t>:                  10/1</a:t>
                      </a:r>
                    </a:p>
                    <a:p>
                      <a:r>
                        <a:rPr lang="en-US" sz="1200" dirty="0" err="1" smtClean="0">
                          <a:solidFill>
                            <a:schemeClr val="tx1"/>
                          </a:solidFill>
                        </a:rPr>
                        <a:t>Produk</a:t>
                      </a:r>
                      <a:r>
                        <a:rPr lang="en-US" sz="1200" dirty="0" smtClean="0">
                          <a:solidFill>
                            <a:schemeClr val="tx1"/>
                          </a:solidFill>
                        </a:rPr>
                        <a:t>: </a:t>
                      </a:r>
                      <a:r>
                        <a:rPr lang="en-US" sz="1200" dirty="0" err="1" smtClean="0">
                          <a:solidFill>
                            <a:schemeClr val="tx1"/>
                          </a:solidFill>
                        </a:rPr>
                        <a:t>papan</a:t>
                      </a:r>
                      <a:r>
                        <a:rPr lang="en-US" sz="1200" dirty="0" smtClean="0">
                          <a:solidFill>
                            <a:schemeClr val="tx1"/>
                          </a:solidFill>
                        </a:rPr>
                        <a:t> </a:t>
                      </a:r>
                      <a:r>
                        <a:rPr lang="en-US" sz="1200" dirty="0" err="1" smtClean="0">
                          <a:solidFill>
                            <a:schemeClr val="tx1"/>
                          </a:solidFill>
                        </a:rPr>
                        <a:t>pengering</a:t>
                      </a:r>
                      <a:r>
                        <a:rPr lang="en-US" sz="1200" dirty="0" smtClean="0">
                          <a:solidFill>
                            <a:schemeClr val="tx1"/>
                          </a:solidFill>
                        </a:rPr>
                        <a:t> </a:t>
                      </a:r>
                      <a:r>
                        <a:rPr lang="en-US" sz="1200" dirty="0" err="1" smtClean="0">
                          <a:solidFill>
                            <a:schemeClr val="tx1"/>
                          </a:solidFill>
                        </a:rPr>
                        <a:t>mapel</a:t>
                      </a:r>
                      <a:r>
                        <a:rPr lang="en-US" sz="1200" dirty="0" smtClean="0">
                          <a:solidFill>
                            <a:schemeClr val="tx1"/>
                          </a:solidFill>
                        </a:rPr>
                        <a:t> no.14                                                                                                    </a:t>
                      </a:r>
                      <a:r>
                        <a:rPr lang="en-US" sz="1200" dirty="0" err="1" smtClean="0">
                          <a:solidFill>
                            <a:schemeClr val="tx1"/>
                          </a:solidFill>
                        </a:rPr>
                        <a:t>Tanggal</a:t>
                      </a:r>
                      <a:r>
                        <a:rPr lang="en-US" sz="1200" dirty="0" smtClean="0">
                          <a:solidFill>
                            <a:schemeClr val="tx1"/>
                          </a:solidFill>
                        </a:rPr>
                        <a:t> </a:t>
                      </a:r>
                      <a:r>
                        <a:rPr lang="en-US" sz="1200" dirty="0" err="1" smtClean="0">
                          <a:solidFill>
                            <a:schemeClr val="tx1"/>
                          </a:solidFill>
                        </a:rPr>
                        <a:t>mulai</a:t>
                      </a:r>
                      <a:r>
                        <a:rPr lang="en-US" sz="1200" dirty="0" smtClean="0">
                          <a:solidFill>
                            <a:schemeClr val="tx1"/>
                          </a:solidFill>
                        </a:rPr>
                        <a:t> </a:t>
                      </a:r>
                      <a:r>
                        <a:rPr lang="en-US" sz="1200" dirty="0" err="1" smtClean="0">
                          <a:solidFill>
                            <a:schemeClr val="tx1"/>
                          </a:solidFill>
                        </a:rPr>
                        <a:t>dikerjakan</a:t>
                      </a:r>
                      <a:r>
                        <a:rPr lang="en-US" sz="1200" baseline="0" dirty="0" smtClean="0">
                          <a:solidFill>
                            <a:schemeClr val="tx1"/>
                          </a:solidFill>
                        </a:rPr>
                        <a:t> :  14/1</a:t>
                      </a:r>
                    </a:p>
                    <a:p>
                      <a:r>
                        <a:rPr lang="en-US" sz="1200" baseline="0" dirty="0" err="1" smtClean="0">
                          <a:solidFill>
                            <a:schemeClr val="tx1"/>
                          </a:solidFill>
                        </a:rPr>
                        <a:t>Spesifikasi</a:t>
                      </a:r>
                      <a:r>
                        <a:rPr lang="en-US" sz="1200" baseline="0" dirty="0" smtClean="0">
                          <a:solidFill>
                            <a:schemeClr val="tx1"/>
                          </a:solidFill>
                        </a:rPr>
                        <a:t> :12’x20”x1” </a:t>
                      </a:r>
                      <a:r>
                        <a:rPr lang="en-US" sz="1200" baseline="0" dirty="0" err="1" smtClean="0">
                          <a:solidFill>
                            <a:schemeClr val="tx1"/>
                          </a:solidFill>
                        </a:rPr>
                        <a:t>pelitur</a:t>
                      </a:r>
                      <a:r>
                        <a:rPr lang="en-US" sz="1200" baseline="0" dirty="0" smtClean="0">
                          <a:solidFill>
                            <a:schemeClr val="tx1"/>
                          </a:solidFill>
                        </a:rPr>
                        <a:t> </a:t>
                      </a:r>
                      <a:r>
                        <a:rPr lang="en-US" sz="1200" baseline="0" dirty="0" err="1" smtClean="0">
                          <a:solidFill>
                            <a:schemeClr val="tx1"/>
                          </a:solidFill>
                        </a:rPr>
                        <a:t>bening</a:t>
                      </a:r>
                      <a:r>
                        <a:rPr lang="en-US" sz="1200" baseline="0" dirty="0" smtClean="0">
                          <a:solidFill>
                            <a:schemeClr val="tx1"/>
                          </a:solidFill>
                        </a:rPr>
                        <a:t>                                                                                                     </a:t>
                      </a:r>
                      <a:r>
                        <a:rPr lang="en-US" sz="1200" baseline="0" dirty="0" err="1" smtClean="0">
                          <a:solidFill>
                            <a:schemeClr val="tx1"/>
                          </a:solidFill>
                        </a:rPr>
                        <a:t>Tanggal</a:t>
                      </a:r>
                      <a:r>
                        <a:rPr lang="en-US" sz="1200" baseline="0" dirty="0" smtClean="0">
                          <a:solidFill>
                            <a:schemeClr val="tx1"/>
                          </a:solidFill>
                        </a:rPr>
                        <a:t> </a:t>
                      </a:r>
                      <a:r>
                        <a:rPr lang="en-US" sz="1200" baseline="0" dirty="0" err="1" smtClean="0">
                          <a:solidFill>
                            <a:schemeClr val="tx1"/>
                          </a:solidFill>
                        </a:rPr>
                        <a:t>dibutuhkan</a:t>
                      </a:r>
                      <a:r>
                        <a:rPr lang="en-US" sz="1200" baseline="0" dirty="0" smtClean="0">
                          <a:solidFill>
                            <a:schemeClr val="tx1"/>
                          </a:solidFill>
                        </a:rPr>
                        <a:t> :          22/1</a:t>
                      </a:r>
                    </a:p>
                    <a:p>
                      <a:r>
                        <a:rPr lang="en-US" sz="1200" dirty="0" err="1" smtClean="0">
                          <a:solidFill>
                            <a:schemeClr val="tx1"/>
                          </a:solidFill>
                        </a:rPr>
                        <a:t>Jumlah</a:t>
                      </a:r>
                      <a:r>
                        <a:rPr lang="en-US" sz="1200" dirty="0" smtClean="0">
                          <a:solidFill>
                            <a:schemeClr val="tx1"/>
                          </a:solidFill>
                        </a:rPr>
                        <a:t> : 10                                                                                                                                                 </a:t>
                      </a:r>
                      <a:r>
                        <a:rPr lang="en-US" sz="1200" dirty="0" err="1" smtClean="0">
                          <a:solidFill>
                            <a:schemeClr val="tx1"/>
                          </a:solidFill>
                        </a:rPr>
                        <a:t>Tanggal</a:t>
                      </a:r>
                      <a:r>
                        <a:rPr lang="en-US" sz="1200" dirty="0" smtClean="0">
                          <a:solidFill>
                            <a:schemeClr val="tx1"/>
                          </a:solidFill>
                        </a:rPr>
                        <a:t> </a:t>
                      </a:r>
                      <a:r>
                        <a:rPr lang="en-US" sz="1200" dirty="0" err="1" smtClean="0">
                          <a:solidFill>
                            <a:schemeClr val="tx1"/>
                          </a:solidFill>
                        </a:rPr>
                        <a:t>selesai</a:t>
                      </a:r>
                      <a:r>
                        <a:rPr lang="en-US" sz="1200" dirty="0" smtClean="0">
                          <a:solidFill>
                            <a:schemeClr val="tx1"/>
                          </a:solidFill>
                        </a:rPr>
                        <a:t> :                  18/1</a:t>
                      </a:r>
                      <a:endParaRPr lang="en-US" sz="1200" dirty="0">
                        <a:solidFill>
                          <a:schemeClr val="tx1"/>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28598">
                <a:tc gridSpan="4">
                  <a:txBody>
                    <a:bodyPr/>
                    <a:lstStyle/>
                    <a:p>
                      <a:pPr algn="ctr"/>
                      <a:r>
                        <a:rPr lang="en-US" sz="1200" dirty="0" smtClean="0"/>
                        <a:t>BAHAN BAKU</a:t>
                      </a:r>
                      <a:r>
                        <a:rPr lang="en-US" sz="1200" baseline="0" dirty="0" smtClean="0"/>
                        <a:t> LANGSUNG</a:t>
                      </a:r>
                      <a:r>
                        <a:rPr lang="en-US" sz="1200" dirty="0" smtClean="0"/>
                        <a:t>  </a:t>
                      </a:r>
                      <a:endParaRPr lang="en-US" sz="12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59078">
                <a:tc>
                  <a:txBody>
                    <a:bodyPr/>
                    <a:lstStyle/>
                    <a:p>
                      <a:r>
                        <a:rPr lang="en-US" sz="1200" dirty="0" smtClean="0"/>
                        <a:t>TANGGAL</a:t>
                      </a:r>
                      <a:endParaRPr lang="en-US" sz="1200" dirty="0"/>
                    </a:p>
                  </a:txBody>
                  <a:tcPr/>
                </a:tc>
                <a:tc>
                  <a:txBody>
                    <a:bodyPr/>
                    <a:lstStyle/>
                    <a:p>
                      <a:r>
                        <a:rPr lang="en-US" sz="1200" dirty="0" smtClean="0"/>
                        <a:t>No.</a:t>
                      </a:r>
                      <a:endParaRPr lang="en-US" sz="1200" dirty="0"/>
                    </a:p>
                  </a:txBody>
                  <a:tcPr/>
                </a:tc>
                <a:tc>
                  <a:txBody>
                    <a:bodyPr/>
                    <a:lstStyle/>
                    <a:p>
                      <a:pPr algn="r"/>
                      <a:r>
                        <a:rPr lang="en-US" sz="1200" dirty="0" err="1" smtClean="0"/>
                        <a:t>Permintaan</a:t>
                      </a:r>
                      <a:endParaRPr lang="en-US" sz="1200" dirty="0"/>
                    </a:p>
                  </a:txBody>
                  <a:tcPr/>
                </a:tc>
                <a:tc>
                  <a:txBody>
                    <a:bodyPr/>
                    <a:lstStyle/>
                    <a:p>
                      <a:pPr algn="r"/>
                      <a:r>
                        <a:rPr lang="en-US" sz="1200" dirty="0" err="1" smtClean="0"/>
                        <a:t>Jumlah</a:t>
                      </a:r>
                      <a:endParaRPr lang="en-US" sz="1200" dirty="0"/>
                    </a:p>
                  </a:txBody>
                  <a:tcPr/>
                </a:tc>
              </a:tr>
              <a:tr h="860574">
                <a:tc>
                  <a:txBody>
                    <a:bodyPr/>
                    <a:lstStyle/>
                    <a:p>
                      <a:r>
                        <a:rPr lang="en-US" sz="1200" dirty="0" smtClean="0"/>
                        <a:t>14/1</a:t>
                      </a:r>
                    </a:p>
                    <a:p>
                      <a:r>
                        <a:rPr lang="en-US" sz="1200" dirty="0" smtClean="0"/>
                        <a:t>17/1</a:t>
                      </a:r>
                    </a:p>
                    <a:p>
                      <a:r>
                        <a:rPr lang="en-US" sz="1200" dirty="0" smtClean="0"/>
                        <a:t>18/1</a:t>
                      </a:r>
                      <a:endParaRPr lang="en-US" sz="1200" dirty="0"/>
                    </a:p>
                  </a:txBody>
                  <a:tcPr/>
                </a:tc>
                <a:tc>
                  <a:txBody>
                    <a:bodyPr/>
                    <a:lstStyle/>
                    <a:p>
                      <a:r>
                        <a:rPr lang="en-US" sz="1200" dirty="0" smtClean="0"/>
                        <a:t>516</a:t>
                      </a:r>
                    </a:p>
                    <a:p>
                      <a:r>
                        <a:rPr lang="en-US" sz="1200" dirty="0" smtClean="0"/>
                        <a:t>531</a:t>
                      </a:r>
                    </a:p>
                    <a:p>
                      <a:r>
                        <a:rPr lang="en-US" sz="1200" dirty="0" smtClean="0"/>
                        <a:t>544</a:t>
                      </a:r>
                      <a:endParaRPr lang="en-US" sz="1200" dirty="0"/>
                    </a:p>
                  </a:txBody>
                  <a:tcPr/>
                </a:tc>
                <a:tc>
                  <a:txBody>
                    <a:bodyPr/>
                    <a:lstStyle/>
                    <a:p>
                      <a:pPr algn="r"/>
                      <a:r>
                        <a:rPr lang="en-US" sz="1200" dirty="0" smtClean="0"/>
                        <a:t>$1.420,00</a:t>
                      </a:r>
                    </a:p>
                    <a:p>
                      <a:pPr algn="r"/>
                      <a:r>
                        <a:rPr lang="en-US" sz="1200" dirty="0" smtClean="0"/>
                        <a:t>      780.00</a:t>
                      </a:r>
                    </a:p>
                    <a:p>
                      <a:pPr algn="r"/>
                      <a:r>
                        <a:rPr lang="en-US" sz="1200" u="sng" dirty="0" smtClean="0"/>
                        <a:t>      310.00</a:t>
                      </a:r>
                    </a:p>
                    <a:p>
                      <a:pPr algn="r"/>
                      <a:endParaRPr lang="en-US" sz="1200" dirty="0"/>
                    </a:p>
                  </a:txBody>
                  <a:tcPr/>
                </a:tc>
                <a:tc>
                  <a:txBody>
                    <a:bodyPr/>
                    <a:lstStyle/>
                    <a:p>
                      <a:pPr algn="r"/>
                      <a:endParaRPr lang="en-US" sz="1200" dirty="0" smtClean="0"/>
                    </a:p>
                    <a:p>
                      <a:pPr algn="r"/>
                      <a:endParaRPr lang="en-US" sz="1200" dirty="0" smtClean="0"/>
                    </a:p>
                    <a:p>
                      <a:pPr algn="r"/>
                      <a:endParaRPr lang="en-US" sz="1200" dirty="0" smtClean="0"/>
                    </a:p>
                    <a:p>
                      <a:pPr algn="r"/>
                      <a:r>
                        <a:rPr lang="en-US" sz="1200" dirty="0" smtClean="0"/>
                        <a:t>$2.510,00</a:t>
                      </a:r>
                      <a:endParaRPr lang="en-US" sz="1200" dirty="0"/>
                    </a:p>
                  </a:txBody>
                  <a:tcPr/>
                </a:tc>
              </a:tr>
              <a:tr h="267184">
                <a:tc gridSpan="4">
                  <a:txBody>
                    <a:bodyPr/>
                    <a:lstStyle/>
                    <a:p>
                      <a:pPr algn="ctr"/>
                      <a:r>
                        <a:rPr lang="en-US" sz="1200" dirty="0" smtClean="0"/>
                        <a:t>TENAGA KERJA LANGSUNG</a:t>
                      </a:r>
                      <a:endParaRPr lang="en-US" sz="12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77477">
                <a:tc>
                  <a:txBody>
                    <a:bodyPr/>
                    <a:lstStyle/>
                    <a:p>
                      <a:r>
                        <a:rPr lang="en-US" sz="1200" dirty="0" smtClean="0"/>
                        <a:t>TANGGAL</a:t>
                      </a:r>
                      <a:endParaRPr lang="en-US" sz="1200" dirty="0"/>
                    </a:p>
                  </a:txBody>
                  <a:tcPr/>
                </a:tc>
                <a:tc>
                  <a:txBody>
                    <a:bodyPr/>
                    <a:lstStyle/>
                    <a:p>
                      <a:r>
                        <a:rPr lang="en-US" sz="1200" dirty="0" smtClean="0"/>
                        <a:t>JAM</a:t>
                      </a:r>
                      <a:endParaRPr lang="en-US" sz="1200" dirty="0"/>
                    </a:p>
                  </a:txBody>
                  <a:tcPr/>
                </a:tc>
                <a:tc>
                  <a:txBody>
                    <a:bodyPr/>
                    <a:lstStyle/>
                    <a:p>
                      <a:pPr algn="r"/>
                      <a:r>
                        <a:rPr lang="en-US" sz="1200" dirty="0" smtClean="0"/>
                        <a:t>BIAYA</a:t>
                      </a:r>
                      <a:endParaRPr lang="en-US" sz="1200" dirty="0"/>
                    </a:p>
                  </a:txBody>
                  <a:tcPr/>
                </a:tc>
                <a:tc>
                  <a:txBody>
                    <a:bodyPr/>
                    <a:lstStyle/>
                    <a:p>
                      <a:pPr algn="r"/>
                      <a:r>
                        <a:rPr lang="en-US" sz="1200" dirty="0" smtClean="0"/>
                        <a:t>JUMLAH</a:t>
                      </a:r>
                      <a:endParaRPr lang="en-US" sz="1200" dirty="0"/>
                    </a:p>
                  </a:txBody>
                  <a:tcPr/>
                </a:tc>
              </a:tr>
              <a:tr h="1163187">
                <a:tc>
                  <a:txBody>
                    <a:bodyPr/>
                    <a:lstStyle/>
                    <a:p>
                      <a:r>
                        <a:rPr lang="en-US" sz="1200" dirty="0" smtClean="0"/>
                        <a:t>14/1</a:t>
                      </a:r>
                    </a:p>
                    <a:p>
                      <a:r>
                        <a:rPr lang="en-US" sz="1200" dirty="0" smtClean="0"/>
                        <a:t>15/1</a:t>
                      </a:r>
                    </a:p>
                    <a:p>
                      <a:r>
                        <a:rPr lang="en-US" sz="1200" dirty="0" smtClean="0"/>
                        <a:t>16/1</a:t>
                      </a:r>
                    </a:p>
                    <a:p>
                      <a:r>
                        <a:rPr lang="en-US" sz="1200" dirty="0" smtClean="0"/>
                        <a:t>17/1</a:t>
                      </a:r>
                    </a:p>
                    <a:p>
                      <a:r>
                        <a:rPr lang="en-US" sz="1200" dirty="0" smtClean="0"/>
                        <a:t>18/1</a:t>
                      </a:r>
                    </a:p>
                    <a:p>
                      <a:endParaRPr lang="en-US" sz="1200" dirty="0"/>
                    </a:p>
                  </a:txBody>
                  <a:tcPr/>
                </a:tc>
                <a:tc>
                  <a:txBody>
                    <a:bodyPr/>
                    <a:lstStyle/>
                    <a:p>
                      <a:r>
                        <a:rPr lang="en-US" sz="1200" dirty="0" smtClean="0"/>
                        <a:t>40</a:t>
                      </a:r>
                    </a:p>
                    <a:p>
                      <a:r>
                        <a:rPr lang="en-US" sz="1200" dirty="0" smtClean="0"/>
                        <a:t>32</a:t>
                      </a:r>
                    </a:p>
                    <a:p>
                      <a:r>
                        <a:rPr lang="en-US" sz="1200" dirty="0" smtClean="0"/>
                        <a:t>36</a:t>
                      </a:r>
                    </a:p>
                    <a:p>
                      <a:r>
                        <a:rPr lang="en-US" sz="1200" dirty="0" smtClean="0"/>
                        <a:t>40</a:t>
                      </a:r>
                    </a:p>
                    <a:p>
                      <a:r>
                        <a:rPr lang="en-US" sz="1200" u="sng" dirty="0" smtClean="0"/>
                        <a:t>48</a:t>
                      </a:r>
                    </a:p>
                    <a:p>
                      <a:r>
                        <a:rPr lang="en-US" sz="1200" dirty="0" smtClean="0"/>
                        <a:t>196</a:t>
                      </a:r>
                      <a:endParaRPr lang="en-US" sz="1200" dirty="0"/>
                    </a:p>
                  </a:txBody>
                  <a:tcPr/>
                </a:tc>
                <a:tc>
                  <a:txBody>
                    <a:bodyPr/>
                    <a:lstStyle/>
                    <a:p>
                      <a:pPr algn="r"/>
                      <a:r>
                        <a:rPr lang="en-US" sz="1200" dirty="0" smtClean="0"/>
                        <a:t>$320,00</a:t>
                      </a:r>
                    </a:p>
                    <a:p>
                      <a:pPr algn="r"/>
                      <a:r>
                        <a:rPr lang="en-US" sz="1200" baseline="0" dirty="0" smtClean="0"/>
                        <a:t>  256,00</a:t>
                      </a:r>
                    </a:p>
                    <a:p>
                      <a:pPr algn="r"/>
                      <a:r>
                        <a:rPr lang="en-US" sz="1200" baseline="0" dirty="0" smtClean="0"/>
                        <a:t>  288,00</a:t>
                      </a:r>
                    </a:p>
                    <a:p>
                      <a:pPr algn="r"/>
                      <a:r>
                        <a:rPr lang="en-US" sz="1200" baseline="0" dirty="0" smtClean="0"/>
                        <a:t>  320,00</a:t>
                      </a:r>
                    </a:p>
                    <a:p>
                      <a:pPr algn="r"/>
                      <a:r>
                        <a:rPr lang="en-US" sz="1200" u="sng" baseline="0" dirty="0" smtClean="0"/>
                        <a:t>  384,00</a:t>
                      </a:r>
                      <a:endParaRPr lang="en-US" sz="1200" u="sng" dirty="0"/>
                    </a:p>
                  </a:txBody>
                  <a:tcPr/>
                </a:tc>
                <a:tc>
                  <a:txBody>
                    <a:bodyPr/>
                    <a:lstStyle/>
                    <a:p>
                      <a:endParaRPr lang="en-US" sz="1200" dirty="0" smtClean="0"/>
                    </a:p>
                    <a:p>
                      <a:endParaRPr lang="en-US" sz="1200" dirty="0" smtClean="0"/>
                    </a:p>
                    <a:p>
                      <a:endParaRPr lang="en-US" sz="1200" dirty="0" smtClean="0"/>
                    </a:p>
                    <a:p>
                      <a:endParaRPr lang="en-US" sz="1200" dirty="0" smtClean="0"/>
                    </a:p>
                    <a:p>
                      <a:endParaRPr lang="en-US" sz="1200" dirty="0" smtClean="0"/>
                    </a:p>
                    <a:p>
                      <a:pPr algn="r"/>
                      <a:r>
                        <a:rPr lang="en-US" sz="1200" dirty="0" smtClean="0"/>
                        <a:t>$1.568,00</a:t>
                      </a:r>
                      <a:endParaRPr lang="en-US" sz="1200" dirty="0"/>
                    </a:p>
                  </a:txBody>
                  <a:tcPr/>
                </a:tc>
              </a:tr>
              <a:tr h="279267">
                <a:tc gridSpan="4">
                  <a:txBody>
                    <a:bodyPr/>
                    <a:lstStyle/>
                    <a:p>
                      <a:pPr algn="ctr"/>
                      <a:r>
                        <a:rPr lang="en-US" sz="1200" dirty="0" smtClean="0"/>
                        <a:t>OVERHEAD PABRIK DIBEBANKAN</a:t>
                      </a:r>
                      <a:endParaRPr lang="en-US" sz="12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28600">
                <a:tc>
                  <a:txBody>
                    <a:bodyPr/>
                    <a:lstStyle/>
                    <a:p>
                      <a:r>
                        <a:rPr lang="en-US" sz="1200" dirty="0" smtClean="0"/>
                        <a:t>TANGGAL</a:t>
                      </a:r>
                      <a:endParaRPr lang="en-US" sz="1200" dirty="0"/>
                    </a:p>
                  </a:txBody>
                  <a:tcPr/>
                </a:tc>
                <a:tc>
                  <a:txBody>
                    <a:bodyPr/>
                    <a:lstStyle/>
                    <a:p>
                      <a:r>
                        <a:rPr lang="en-US" sz="1200" dirty="0" smtClean="0"/>
                        <a:t>JAM/MESIN</a:t>
                      </a:r>
                      <a:endParaRPr lang="en-US" sz="1200" dirty="0"/>
                    </a:p>
                  </a:txBody>
                  <a:tcPr/>
                </a:tc>
                <a:tc>
                  <a:txBody>
                    <a:bodyPr/>
                    <a:lstStyle/>
                    <a:p>
                      <a:pPr algn="r"/>
                      <a:r>
                        <a:rPr lang="en-US" sz="1200" dirty="0" smtClean="0"/>
                        <a:t>BIAYA</a:t>
                      </a:r>
                      <a:endParaRPr lang="en-US" sz="1200" dirty="0"/>
                    </a:p>
                  </a:txBody>
                  <a:tcPr/>
                </a:tc>
                <a:tc>
                  <a:txBody>
                    <a:bodyPr/>
                    <a:lstStyle/>
                    <a:p>
                      <a:pPr algn="r"/>
                      <a:r>
                        <a:rPr lang="en-US" sz="1200" dirty="0" smtClean="0"/>
                        <a:t>JUMLAH</a:t>
                      </a:r>
                      <a:endParaRPr lang="en-US" sz="1200" dirty="0"/>
                    </a:p>
                  </a:txBody>
                  <a:tcPr/>
                </a:tc>
              </a:tr>
              <a:tr h="792480">
                <a:tc>
                  <a:txBody>
                    <a:bodyPr/>
                    <a:lstStyle/>
                    <a:p>
                      <a:r>
                        <a:rPr lang="en-US" sz="1200" dirty="0" smtClean="0"/>
                        <a:t>14/1</a:t>
                      </a:r>
                    </a:p>
                    <a:p>
                      <a:r>
                        <a:rPr lang="en-US" sz="1200" dirty="0" smtClean="0"/>
                        <a:t>16/1</a:t>
                      </a:r>
                    </a:p>
                    <a:p>
                      <a:r>
                        <a:rPr lang="en-US" sz="1200" dirty="0" smtClean="0"/>
                        <a:t>17/1</a:t>
                      </a:r>
                      <a:endParaRPr lang="en-US" sz="1200" dirty="0"/>
                    </a:p>
                  </a:txBody>
                  <a:tcPr/>
                </a:tc>
                <a:tc>
                  <a:txBody>
                    <a:bodyPr/>
                    <a:lstStyle/>
                    <a:p>
                      <a:r>
                        <a:rPr lang="en-US" sz="1200" dirty="0" smtClean="0"/>
                        <a:t>16,2</a:t>
                      </a:r>
                    </a:p>
                    <a:p>
                      <a:r>
                        <a:rPr lang="en-US" sz="1200" dirty="0" smtClean="0"/>
                        <a:t>10,0</a:t>
                      </a:r>
                    </a:p>
                    <a:p>
                      <a:r>
                        <a:rPr lang="en-US" sz="1200" u="sng" dirty="0" smtClean="0"/>
                        <a:t>  3,2</a:t>
                      </a:r>
                    </a:p>
                    <a:p>
                      <a:r>
                        <a:rPr lang="en-US" sz="1200" dirty="0" smtClean="0"/>
                        <a:t>29,4  X  $40</a:t>
                      </a:r>
                      <a:endParaRPr lang="en-US" sz="1200" dirty="0"/>
                    </a:p>
                  </a:txBody>
                  <a:tcPr/>
                </a:tc>
                <a:tc>
                  <a:txBody>
                    <a:bodyPr/>
                    <a:lstStyle/>
                    <a:p>
                      <a:pPr algn="r"/>
                      <a:r>
                        <a:rPr lang="en-US" sz="1200" smtClean="0"/>
                        <a:t>$648,00</a:t>
                      </a:r>
                      <a:endParaRPr lang="en-US" sz="1200" dirty="0" smtClean="0"/>
                    </a:p>
                    <a:p>
                      <a:pPr algn="r"/>
                      <a:r>
                        <a:rPr lang="en-US" sz="1200" dirty="0" smtClean="0"/>
                        <a:t>400,00</a:t>
                      </a:r>
                    </a:p>
                    <a:p>
                      <a:pPr algn="r"/>
                      <a:r>
                        <a:rPr lang="en-US" sz="1200" u="sng" dirty="0" smtClean="0"/>
                        <a:t>128,00</a:t>
                      </a:r>
                      <a:endParaRPr lang="en-US" sz="1200" u="sng" dirty="0"/>
                    </a:p>
                  </a:txBody>
                  <a:tcPr/>
                </a:tc>
                <a:tc>
                  <a:txBody>
                    <a:bodyPr/>
                    <a:lstStyle/>
                    <a:p>
                      <a:endParaRPr lang="en-US" sz="1200" dirty="0" smtClean="0"/>
                    </a:p>
                    <a:p>
                      <a:endParaRPr lang="en-US" sz="1200" dirty="0" smtClean="0"/>
                    </a:p>
                    <a:p>
                      <a:endParaRPr lang="en-US" sz="1200" dirty="0" smtClean="0"/>
                    </a:p>
                    <a:p>
                      <a:pPr algn="r"/>
                      <a:r>
                        <a:rPr lang="en-US" sz="1200" dirty="0" smtClean="0"/>
                        <a:t>$1.176,00</a:t>
                      </a:r>
                      <a:endParaRPr lang="en-US" sz="1200" dirty="0"/>
                    </a:p>
                  </a:txBody>
                  <a:tcPr/>
                </a:tc>
              </a:tr>
              <a:tr h="424374">
                <a:tc>
                  <a:txBody>
                    <a:bodyPr/>
                    <a:lstStyle/>
                    <a:p>
                      <a:r>
                        <a:rPr lang="en-US" sz="1200" dirty="0" err="1" smtClean="0"/>
                        <a:t>Bahan</a:t>
                      </a:r>
                      <a:r>
                        <a:rPr lang="en-US" sz="1200" dirty="0" smtClean="0"/>
                        <a:t> Baku </a:t>
                      </a:r>
                      <a:r>
                        <a:rPr lang="en-US" sz="1200" dirty="0" err="1" smtClean="0"/>
                        <a:t>Langsung</a:t>
                      </a:r>
                      <a:endParaRPr lang="en-US" sz="1200" dirty="0" smtClean="0"/>
                    </a:p>
                    <a:p>
                      <a:r>
                        <a:rPr lang="en-US" sz="1200" dirty="0" err="1" smtClean="0"/>
                        <a:t>Tenaga</a:t>
                      </a:r>
                      <a:r>
                        <a:rPr lang="en-US" sz="1200" dirty="0" smtClean="0"/>
                        <a:t> </a:t>
                      </a:r>
                      <a:r>
                        <a:rPr lang="en-US" sz="1200" dirty="0" err="1" smtClean="0"/>
                        <a:t>kerja</a:t>
                      </a:r>
                      <a:r>
                        <a:rPr lang="en-US" sz="1200" dirty="0" smtClean="0"/>
                        <a:t> </a:t>
                      </a:r>
                      <a:r>
                        <a:rPr lang="en-US" sz="1200" dirty="0" err="1" smtClean="0"/>
                        <a:t>langsung</a:t>
                      </a:r>
                      <a:endParaRPr lang="en-US" sz="1200" dirty="0" smtClean="0"/>
                    </a:p>
                    <a:p>
                      <a:r>
                        <a:rPr lang="en-US" sz="1200" dirty="0" smtClean="0"/>
                        <a:t>Overhead </a:t>
                      </a:r>
                      <a:r>
                        <a:rPr lang="en-US" sz="1200" dirty="0" err="1" smtClean="0"/>
                        <a:t>pabrik</a:t>
                      </a:r>
                      <a:r>
                        <a:rPr lang="en-US" sz="1200" dirty="0" smtClean="0"/>
                        <a:t> </a:t>
                      </a:r>
                      <a:r>
                        <a:rPr lang="en-US" sz="1200" dirty="0" err="1" smtClean="0"/>
                        <a:t>dibebankan</a:t>
                      </a:r>
                      <a:endParaRPr lang="en-US" sz="1200" dirty="0" smtClean="0"/>
                    </a:p>
                    <a:p>
                      <a:r>
                        <a:rPr lang="en-US" sz="1200" dirty="0" smtClean="0"/>
                        <a:t>Total </a:t>
                      </a:r>
                      <a:r>
                        <a:rPr lang="en-US" sz="1200" dirty="0" err="1" smtClean="0"/>
                        <a:t>biaya</a:t>
                      </a:r>
                      <a:r>
                        <a:rPr lang="en-US" sz="1200" dirty="0" smtClean="0"/>
                        <a:t> </a:t>
                      </a:r>
                      <a:r>
                        <a:rPr lang="en-US" sz="1200" dirty="0" err="1" smtClean="0"/>
                        <a:t>pabrik</a:t>
                      </a:r>
                      <a:endParaRPr lang="en-US" sz="1200" dirty="0"/>
                    </a:p>
                  </a:txBody>
                  <a:tcPr/>
                </a:tc>
                <a:tc>
                  <a:txBody>
                    <a:bodyPr/>
                    <a:lstStyle/>
                    <a:p>
                      <a:pPr algn="r"/>
                      <a:r>
                        <a:rPr lang="en-US" sz="1200" dirty="0" smtClean="0"/>
                        <a:t>$2.510,00</a:t>
                      </a:r>
                    </a:p>
                    <a:p>
                      <a:pPr algn="r"/>
                      <a:r>
                        <a:rPr lang="en-US" sz="1200" dirty="0" smtClean="0"/>
                        <a:t>1.568,00</a:t>
                      </a:r>
                    </a:p>
                    <a:p>
                      <a:pPr algn="r"/>
                      <a:r>
                        <a:rPr lang="en-US" sz="1200" u="sng" dirty="0" smtClean="0"/>
                        <a:t>1.176,00</a:t>
                      </a:r>
                    </a:p>
                    <a:p>
                      <a:pPr algn="r"/>
                      <a:r>
                        <a:rPr lang="en-US" sz="1200" dirty="0" smtClean="0"/>
                        <a:t>$5.254,00</a:t>
                      </a:r>
                      <a:endParaRPr lang="en-US" sz="1200" dirty="0"/>
                    </a:p>
                  </a:txBody>
                  <a:tcPr/>
                </a:tc>
                <a:tc>
                  <a:txBody>
                    <a:bodyPr/>
                    <a:lstStyle/>
                    <a:p>
                      <a:r>
                        <a:rPr lang="en-US" sz="1100" dirty="0" err="1" smtClean="0"/>
                        <a:t>Harga</a:t>
                      </a:r>
                      <a:r>
                        <a:rPr lang="en-US" sz="1100" dirty="0" smtClean="0"/>
                        <a:t> </a:t>
                      </a:r>
                      <a:r>
                        <a:rPr lang="en-US" sz="1100" dirty="0" err="1" smtClean="0"/>
                        <a:t>jual</a:t>
                      </a:r>
                      <a:endParaRPr lang="en-US" sz="1100" dirty="0" smtClean="0"/>
                    </a:p>
                    <a:p>
                      <a:r>
                        <a:rPr lang="en-US" sz="1100" dirty="0" smtClean="0"/>
                        <a:t>Total </a:t>
                      </a:r>
                      <a:r>
                        <a:rPr lang="en-US" sz="1100" dirty="0" err="1" smtClean="0"/>
                        <a:t>biaya</a:t>
                      </a:r>
                      <a:r>
                        <a:rPr lang="en-US" sz="1100" dirty="0" smtClean="0"/>
                        <a:t> </a:t>
                      </a:r>
                      <a:r>
                        <a:rPr lang="en-US" sz="1100" dirty="0" err="1" smtClean="0"/>
                        <a:t>pabrik</a:t>
                      </a:r>
                      <a:r>
                        <a:rPr lang="en-US" sz="1100" dirty="0" smtClean="0"/>
                        <a:t>:</a:t>
                      </a:r>
                    </a:p>
                    <a:p>
                      <a:r>
                        <a:rPr lang="en-US" sz="1100" dirty="0" err="1" smtClean="0"/>
                        <a:t>Beban</a:t>
                      </a:r>
                      <a:r>
                        <a:rPr lang="en-US" sz="1100" dirty="0" smtClean="0"/>
                        <a:t> </a:t>
                      </a:r>
                      <a:r>
                        <a:rPr lang="en-US" sz="1100" dirty="0" err="1" smtClean="0"/>
                        <a:t>pemasaran</a:t>
                      </a:r>
                      <a:r>
                        <a:rPr lang="en-US" sz="1100" dirty="0" smtClean="0"/>
                        <a:t> &amp; </a:t>
                      </a:r>
                      <a:r>
                        <a:rPr lang="en-US" sz="1100" dirty="0" err="1" smtClean="0"/>
                        <a:t>adm</a:t>
                      </a:r>
                      <a:r>
                        <a:rPr lang="en-US" sz="1100" dirty="0" smtClean="0"/>
                        <a:t>.</a:t>
                      </a:r>
                    </a:p>
                    <a:p>
                      <a:r>
                        <a:rPr lang="en-US" sz="1100" dirty="0" err="1" smtClean="0"/>
                        <a:t>Biaya</a:t>
                      </a:r>
                      <a:r>
                        <a:rPr lang="en-US" sz="1100" dirty="0" smtClean="0"/>
                        <a:t> </a:t>
                      </a:r>
                      <a:r>
                        <a:rPr lang="en-US" sz="1100" dirty="0" err="1" smtClean="0"/>
                        <a:t>untuk</a:t>
                      </a:r>
                      <a:r>
                        <a:rPr lang="en-US" sz="1100" dirty="0" smtClean="0"/>
                        <a:t> </a:t>
                      </a:r>
                      <a:r>
                        <a:rPr lang="en-US" sz="1100" dirty="0" err="1" smtClean="0"/>
                        <a:t>membuat</a:t>
                      </a:r>
                      <a:r>
                        <a:rPr lang="en-US" sz="1100" dirty="0" smtClean="0"/>
                        <a:t> &amp; </a:t>
                      </a:r>
                      <a:r>
                        <a:rPr lang="en-US" sz="1100" dirty="0" err="1" smtClean="0"/>
                        <a:t>menjual</a:t>
                      </a:r>
                      <a:endParaRPr lang="en-US" sz="1100" dirty="0" smtClean="0"/>
                    </a:p>
                    <a:p>
                      <a:r>
                        <a:rPr lang="en-US" sz="1100" dirty="0" err="1" smtClean="0"/>
                        <a:t>Laba</a:t>
                      </a:r>
                      <a:r>
                        <a:rPr lang="en-US" sz="1100" dirty="0" smtClean="0"/>
                        <a:t>:</a:t>
                      </a:r>
                      <a:endParaRPr lang="en-US" sz="1100" dirty="0"/>
                    </a:p>
                  </a:txBody>
                  <a:tcPr/>
                </a:tc>
                <a:tc>
                  <a:txBody>
                    <a:bodyPr/>
                    <a:lstStyle/>
                    <a:p>
                      <a:pPr algn="r"/>
                      <a:r>
                        <a:rPr lang="en-US" sz="1100" dirty="0" smtClean="0"/>
                        <a:t>$7.860,00</a:t>
                      </a:r>
                    </a:p>
                    <a:p>
                      <a:pPr algn="l"/>
                      <a:r>
                        <a:rPr lang="en-US" sz="1100" dirty="0" smtClean="0"/>
                        <a:t>$5.254,00</a:t>
                      </a:r>
                    </a:p>
                    <a:p>
                      <a:pPr algn="l"/>
                      <a:r>
                        <a:rPr lang="en-US" sz="1100" u="sng" dirty="0" smtClean="0"/>
                        <a:t>   1.196,00</a:t>
                      </a:r>
                    </a:p>
                    <a:p>
                      <a:pPr algn="r"/>
                      <a:r>
                        <a:rPr lang="en-US" sz="1100" u="sng" dirty="0" smtClean="0"/>
                        <a:t>6.450,00</a:t>
                      </a:r>
                    </a:p>
                    <a:p>
                      <a:pPr algn="r"/>
                      <a:r>
                        <a:rPr lang="en-US" sz="1100" u="none" dirty="0" smtClean="0"/>
                        <a:t>$1.410,00</a:t>
                      </a:r>
                      <a:endParaRPr lang="en-US" sz="1100" u="none"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JURNAL PADA JOB ORDER COSTING</a:t>
            </a:r>
            <a:endParaRPr lang="en-US" dirty="0"/>
          </a:p>
        </p:txBody>
      </p:sp>
      <p:sp>
        <p:nvSpPr>
          <p:cNvPr id="3" name="Content Placeholder 2"/>
          <p:cNvSpPr>
            <a:spLocks noGrp="1"/>
          </p:cNvSpPr>
          <p:nvPr>
            <p:ph idx="1"/>
          </p:nvPr>
        </p:nvSpPr>
        <p:spPr>
          <a:xfrm>
            <a:off x="304800" y="1554162"/>
            <a:ext cx="8686800" cy="4770438"/>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r>
              <a:rPr lang="en-US" dirty="0" err="1" smtClean="0"/>
              <a:t>Perhitungan</a:t>
            </a:r>
            <a:r>
              <a:rPr lang="en-US" dirty="0" smtClean="0"/>
              <a:t> </a:t>
            </a:r>
            <a:r>
              <a:rPr lang="en-US" dirty="0" err="1" smtClean="0"/>
              <a:t>biaya</a:t>
            </a:r>
            <a:r>
              <a:rPr lang="en-US" dirty="0" smtClean="0"/>
              <a:t> </a:t>
            </a:r>
            <a:r>
              <a:rPr lang="en-US" dirty="0" err="1" smtClean="0"/>
              <a:t>berdasarkan</a:t>
            </a:r>
            <a:r>
              <a:rPr lang="en-US" dirty="0" smtClean="0"/>
              <a:t> </a:t>
            </a:r>
            <a:r>
              <a:rPr lang="en-US" dirty="0" err="1" smtClean="0"/>
              <a:t>pesanan</a:t>
            </a:r>
            <a:r>
              <a:rPr lang="en-US" dirty="0" smtClean="0"/>
              <a:t> </a:t>
            </a:r>
            <a:r>
              <a:rPr lang="en-US" dirty="0" err="1" smtClean="0"/>
              <a:t>melibatkan</a:t>
            </a:r>
            <a:r>
              <a:rPr lang="en-US" dirty="0" smtClean="0"/>
              <a:t> </a:t>
            </a:r>
            <a:r>
              <a:rPr lang="en-US" dirty="0" err="1" smtClean="0"/>
              <a:t>delapan</a:t>
            </a:r>
            <a:r>
              <a:rPr lang="en-US" dirty="0" smtClean="0"/>
              <a:t> </a:t>
            </a:r>
            <a:r>
              <a:rPr lang="en-US" dirty="0" err="1" smtClean="0"/>
              <a:t>tipe</a:t>
            </a:r>
            <a:r>
              <a:rPr lang="en-US" dirty="0" smtClean="0"/>
              <a:t> </a:t>
            </a:r>
            <a:r>
              <a:rPr lang="en-US" dirty="0" err="1" smtClean="0"/>
              <a:t>ayat</a:t>
            </a:r>
            <a:r>
              <a:rPr lang="en-US" dirty="0" smtClean="0"/>
              <a:t> </a:t>
            </a:r>
            <a:r>
              <a:rPr lang="en-US" dirty="0" err="1" smtClean="0"/>
              <a:t>jurnal</a:t>
            </a:r>
            <a:r>
              <a:rPr lang="en-US" dirty="0" smtClean="0"/>
              <a:t> </a:t>
            </a:r>
            <a:r>
              <a:rPr lang="en-US" dirty="0" err="1" smtClean="0"/>
              <a:t>akuntansi</a:t>
            </a:r>
            <a:r>
              <a:rPr lang="en-US" dirty="0" smtClean="0"/>
              <a:t> , </a:t>
            </a:r>
            <a:r>
              <a:rPr lang="en-US" dirty="0" err="1" smtClean="0"/>
              <a:t>yaitu</a:t>
            </a:r>
            <a:r>
              <a:rPr lang="en-US" dirty="0" smtClean="0"/>
              <a:t>:</a:t>
            </a:r>
          </a:p>
          <a:p>
            <a:pPr marL="514350" indent="-514350">
              <a:buFont typeface="+mj-lt"/>
              <a:buAutoNum type="arabicPeriod"/>
            </a:pPr>
            <a:r>
              <a:rPr lang="en-US" dirty="0" err="1" smtClean="0"/>
              <a:t>Pembelian</a:t>
            </a:r>
            <a:r>
              <a:rPr lang="en-US" dirty="0" smtClean="0"/>
              <a:t> </a:t>
            </a:r>
            <a:r>
              <a:rPr lang="en-US" dirty="0" err="1" smtClean="0"/>
              <a:t>bahan</a:t>
            </a:r>
            <a:r>
              <a:rPr lang="en-US" dirty="0" smtClean="0"/>
              <a:t> </a:t>
            </a:r>
            <a:r>
              <a:rPr lang="en-US" dirty="0" err="1" smtClean="0"/>
              <a:t>baku</a:t>
            </a:r>
            <a:endParaRPr lang="en-US" dirty="0" smtClean="0"/>
          </a:p>
          <a:p>
            <a:pPr marL="514350" indent="-514350">
              <a:buFont typeface="+mj-lt"/>
              <a:buAutoNum type="arabicPeriod"/>
            </a:pPr>
            <a:r>
              <a:rPr lang="en-US" dirty="0" err="1" smtClean="0"/>
              <a:t>Pengakuan</a:t>
            </a:r>
            <a:r>
              <a:rPr lang="en-US" dirty="0" smtClean="0"/>
              <a:t> </a:t>
            </a:r>
            <a:r>
              <a:rPr lang="en-US" dirty="0" err="1" smtClean="0"/>
              <a:t>biaya</a:t>
            </a:r>
            <a:r>
              <a:rPr lang="en-US" dirty="0" smtClean="0"/>
              <a:t> </a:t>
            </a:r>
            <a:r>
              <a:rPr lang="en-US" dirty="0" err="1" smtClean="0"/>
              <a:t>tenaga</a:t>
            </a:r>
            <a:r>
              <a:rPr lang="en-US" dirty="0" smtClean="0"/>
              <a:t> </a:t>
            </a:r>
            <a:r>
              <a:rPr lang="en-US" dirty="0" err="1" smtClean="0"/>
              <a:t>kerja</a:t>
            </a:r>
            <a:r>
              <a:rPr lang="en-US" dirty="0" smtClean="0"/>
              <a:t> </a:t>
            </a:r>
            <a:r>
              <a:rPr lang="en-US" dirty="0" err="1" smtClean="0"/>
              <a:t>pabrik</a:t>
            </a:r>
            <a:r>
              <a:rPr lang="en-US" dirty="0" smtClean="0"/>
              <a:t> </a:t>
            </a:r>
          </a:p>
          <a:p>
            <a:pPr marL="514350" indent="-514350">
              <a:buFont typeface="+mj-lt"/>
              <a:buAutoNum type="arabicPeriod"/>
            </a:pPr>
            <a:r>
              <a:rPr lang="en-US" dirty="0" err="1" smtClean="0"/>
              <a:t>Pengakuan</a:t>
            </a:r>
            <a:r>
              <a:rPr lang="en-US" dirty="0" smtClean="0"/>
              <a:t> </a:t>
            </a:r>
            <a:r>
              <a:rPr lang="en-US" dirty="0" err="1" smtClean="0"/>
              <a:t>biaya</a:t>
            </a:r>
            <a:r>
              <a:rPr lang="en-US" dirty="0" smtClean="0"/>
              <a:t> overhead </a:t>
            </a:r>
            <a:r>
              <a:rPr lang="en-US" dirty="0" err="1" smtClean="0"/>
              <a:t>pabrik</a:t>
            </a:r>
            <a:endParaRPr lang="en-US" dirty="0" smtClean="0"/>
          </a:p>
          <a:p>
            <a:pPr marL="514350" indent="-514350">
              <a:buFont typeface="+mj-lt"/>
              <a:buAutoNum type="arabicPeriod"/>
            </a:pPr>
            <a:r>
              <a:rPr lang="en-US" dirty="0" err="1" smtClean="0"/>
              <a:t>Penggunaan</a:t>
            </a:r>
            <a:r>
              <a:rPr lang="en-US" dirty="0" smtClean="0"/>
              <a:t> </a:t>
            </a:r>
            <a:r>
              <a:rPr lang="en-US" dirty="0" err="1" smtClean="0"/>
              <a:t>bahan</a:t>
            </a:r>
            <a:r>
              <a:rPr lang="en-US" dirty="0" smtClean="0"/>
              <a:t> </a:t>
            </a:r>
            <a:r>
              <a:rPr lang="en-US" dirty="0" err="1" smtClean="0"/>
              <a:t>baku</a:t>
            </a:r>
            <a:r>
              <a:rPr lang="en-US" dirty="0" smtClean="0"/>
              <a:t> </a:t>
            </a:r>
          </a:p>
          <a:p>
            <a:pPr marL="514350" indent="-514350">
              <a:buFont typeface="+mj-lt"/>
              <a:buAutoNum type="arabicPeriod"/>
            </a:pPr>
            <a:r>
              <a:rPr lang="en-US" dirty="0" err="1" smtClean="0"/>
              <a:t>Distribusi</a:t>
            </a:r>
            <a:r>
              <a:rPr lang="en-US" dirty="0" smtClean="0"/>
              <a:t> </a:t>
            </a:r>
            <a:r>
              <a:rPr lang="en-US" dirty="0" err="1" smtClean="0"/>
              <a:t>beban</a:t>
            </a:r>
            <a:r>
              <a:rPr lang="en-US" dirty="0" smtClean="0"/>
              <a:t> </a:t>
            </a:r>
            <a:r>
              <a:rPr lang="en-US" dirty="0" err="1" smtClean="0"/>
              <a:t>gaji</a:t>
            </a:r>
            <a:r>
              <a:rPr lang="en-US" dirty="0" smtClean="0"/>
              <a:t> </a:t>
            </a:r>
            <a:r>
              <a:rPr lang="en-US" dirty="0" err="1" smtClean="0"/>
              <a:t>tenaga</a:t>
            </a:r>
            <a:r>
              <a:rPr lang="en-US" dirty="0" smtClean="0"/>
              <a:t> </a:t>
            </a:r>
            <a:r>
              <a:rPr lang="en-US" dirty="0" err="1" smtClean="0"/>
              <a:t>kerja</a:t>
            </a:r>
            <a:endParaRPr lang="en-US" dirty="0" smtClean="0"/>
          </a:p>
          <a:p>
            <a:pPr marL="514350" indent="-514350">
              <a:buFont typeface="+mj-lt"/>
              <a:buAutoNum type="arabicPeriod"/>
            </a:pPr>
            <a:r>
              <a:rPr lang="en-US" dirty="0" err="1" smtClean="0"/>
              <a:t>Pembebanan</a:t>
            </a:r>
            <a:r>
              <a:rPr lang="en-US" dirty="0" smtClean="0"/>
              <a:t> </a:t>
            </a:r>
            <a:r>
              <a:rPr lang="en-US" dirty="0" err="1" smtClean="0"/>
              <a:t>estimasi</a:t>
            </a:r>
            <a:r>
              <a:rPr lang="en-US" dirty="0" smtClean="0"/>
              <a:t> </a:t>
            </a:r>
            <a:r>
              <a:rPr lang="en-US" dirty="0" err="1" smtClean="0"/>
              <a:t>biaya</a:t>
            </a:r>
            <a:r>
              <a:rPr lang="en-US" dirty="0" smtClean="0"/>
              <a:t> overhead</a:t>
            </a:r>
          </a:p>
          <a:p>
            <a:pPr marL="514350" indent="-514350">
              <a:buFont typeface="+mj-lt"/>
              <a:buAutoNum type="arabicPeriod"/>
            </a:pPr>
            <a:r>
              <a:rPr lang="en-US" dirty="0" err="1" smtClean="0"/>
              <a:t>Penyelesaian</a:t>
            </a:r>
            <a:r>
              <a:rPr lang="en-US" dirty="0" smtClean="0"/>
              <a:t> </a:t>
            </a:r>
            <a:r>
              <a:rPr lang="en-US" dirty="0" err="1" smtClean="0"/>
              <a:t>pesanan</a:t>
            </a:r>
            <a:endParaRPr lang="en-US" dirty="0" smtClean="0"/>
          </a:p>
          <a:p>
            <a:pPr marL="514350" indent="-514350">
              <a:buFont typeface="+mj-lt"/>
              <a:buAutoNum type="arabicPeriod"/>
            </a:pPr>
            <a:r>
              <a:rPr lang="en-US" dirty="0" err="1" smtClean="0"/>
              <a:t>Penjualan</a:t>
            </a:r>
            <a:r>
              <a:rPr lang="en-US" dirty="0" smtClean="0"/>
              <a:t> </a:t>
            </a:r>
            <a:r>
              <a:rPr lang="en-US" dirty="0" err="1" smtClean="0"/>
              <a:t>produk</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838200"/>
          </a:xfrm>
        </p:spPr>
        <p:txBody>
          <a:bodyPr>
            <a:noAutofit/>
          </a:bodyPr>
          <a:lstStyle/>
          <a:p>
            <a:r>
              <a:rPr lang="en-US" sz="2800" dirty="0" smtClean="0"/>
              <a:t>TIGA BAGIAN YANG SALING BERHUBUNGAN DALAM PERHITUNGAN BIAYA BERDASARKAN PESANAN</a:t>
            </a:r>
            <a:endParaRPr lang="en-US" sz="2800" dirty="0"/>
          </a:p>
        </p:txBody>
      </p:sp>
      <p:sp>
        <p:nvSpPr>
          <p:cNvPr id="3" name="Content Placeholder 2"/>
          <p:cNvSpPr>
            <a:spLocks noGrp="1"/>
          </p:cNvSpPr>
          <p:nvPr>
            <p:ph idx="1"/>
          </p:nvPr>
        </p:nvSpPr>
        <p:spPr>
          <a:xfrm>
            <a:off x="304800" y="1554162"/>
            <a:ext cx="8686800" cy="5075238"/>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marL="514350" indent="-514350" algn="just">
              <a:buFont typeface="+mj-lt"/>
              <a:buAutoNum type="arabicPeriod"/>
            </a:pPr>
            <a:r>
              <a:rPr lang="en-US" dirty="0" err="1" smtClean="0"/>
              <a:t>Akuntansi</a:t>
            </a:r>
            <a:r>
              <a:rPr lang="en-US" dirty="0" smtClean="0"/>
              <a:t> </a:t>
            </a:r>
            <a:r>
              <a:rPr lang="en-US" dirty="0" err="1" smtClean="0"/>
              <a:t>bahan</a:t>
            </a:r>
            <a:r>
              <a:rPr lang="en-US" dirty="0" smtClean="0"/>
              <a:t> </a:t>
            </a:r>
            <a:r>
              <a:rPr lang="en-US" dirty="0" err="1" smtClean="0"/>
              <a:t>baku</a:t>
            </a:r>
            <a:r>
              <a:rPr lang="en-US" dirty="0" smtClean="0"/>
              <a:t> : </a:t>
            </a:r>
            <a:r>
              <a:rPr lang="en-US" dirty="0" err="1" smtClean="0"/>
              <a:t>memelihara</a:t>
            </a:r>
            <a:r>
              <a:rPr lang="en-US" dirty="0" smtClean="0"/>
              <a:t> </a:t>
            </a:r>
            <a:r>
              <a:rPr lang="en-US" dirty="0" err="1" smtClean="0"/>
              <a:t>catatan</a:t>
            </a:r>
            <a:r>
              <a:rPr lang="en-US" dirty="0" smtClean="0"/>
              <a:t> </a:t>
            </a:r>
            <a:r>
              <a:rPr lang="en-US" dirty="0" err="1" smtClean="0"/>
              <a:t>persediaan</a:t>
            </a:r>
            <a:r>
              <a:rPr lang="en-US" dirty="0" smtClean="0"/>
              <a:t> </a:t>
            </a:r>
            <a:r>
              <a:rPr lang="en-US" dirty="0" err="1" smtClean="0"/>
              <a:t>bahan</a:t>
            </a:r>
            <a:r>
              <a:rPr lang="en-US" dirty="0" smtClean="0"/>
              <a:t> </a:t>
            </a:r>
            <a:r>
              <a:rPr lang="en-US" dirty="0" err="1" smtClean="0"/>
              <a:t>baku</a:t>
            </a:r>
            <a:r>
              <a:rPr lang="en-US" dirty="0" smtClean="0"/>
              <a:t>, </a:t>
            </a:r>
            <a:r>
              <a:rPr lang="en-US" dirty="0" err="1" smtClean="0"/>
              <a:t>membebankan</a:t>
            </a:r>
            <a:r>
              <a:rPr lang="en-US" dirty="0" smtClean="0"/>
              <a:t> </a:t>
            </a:r>
            <a:r>
              <a:rPr lang="en-US" dirty="0" err="1" smtClean="0"/>
              <a:t>bahan</a:t>
            </a:r>
            <a:r>
              <a:rPr lang="en-US" dirty="0" smtClean="0"/>
              <a:t> </a:t>
            </a:r>
            <a:r>
              <a:rPr lang="en-US" dirty="0" err="1" smtClean="0"/>
              <a:t>baku</a:t>
            </a:r>
            <a:r>
              <a:rPr lang="en-US" dirty="0" smtClean="0"/>
              <a:t> </a:t>
            </a:r>
            <a:r>
              <a:rPr lang="en-US" dirty="0" err="1" smtClean="0"/>
              <a:t>langsung</a:t>
            </a:r>
            <a:r>
              <a:rPr lang="en-US" dirty="0" smtClean="0"/>
              <a:t> </a:t>
            </a:r>
            <a:r>
              <a:rPr lang="en-US" dirty="0" err="1" smtClean="0"/>
              <a:t>ke</a:t>
            </a:r>
            <a:r>
              <a:rPr lang="en-US" dirty="0" smtClean="0"/>
              <a:t> </a:t>
            </a:r>
            <a:r>
              <a:rPr lang="en-US" dirty="0" err="1" smtClean="0"/>
              <a:t>pesanan</a:t>
            </a:r>
            <a:r>
              <a:rPr lang="en-US" dirty="0" smtClean="0"/>
              <a:t>, </a:t>
            </a:r>
            <a:r>
              <a:rPr lang="en-US" dirty="0" err="1" smtClean="0"/>
              <a:t>dan</a:t>
            </a:r>
            <a:r>
              <a:rPr lang="en-US" dirty="0" smtClean="0"/>
              <a:t> </a:t>
            </a:r>
            <a:r>
              <a:rPr lang="en-US" dirty="0" err="1" smtClean="0"/>
              <a:t>membebankan</a:t>
            </a:r>
            <a:r>
              <a:rPr lang="en-US" dirty="0" smtClean="0"/>
              <a:t> </a:t>
            </a:r>
            <a:r>
              <a:rPr lang="en-US" dirty="0" err="1" smtClean="0"/>
              <a:t>bahan</a:t>
            </a:r>
            <a:r>
              <a:rPr lang="en-US" dirty="0" smtClean="0"/>
              <a:t> </a:t>
            </a:r>
            <a:r>
              <a:rPr lang="en-US" dirty="0" err="1" smtClean="0"/>
              <a:t>baku</a:t>
            </a:r>
            <a:r>
              <a:rPr lang="en-US" dirty="0" smtClean="0"/>
              <a:t> </a:t>
            </a:r>
            <a:r>
              <a:rPr lang="en-US" dirty="0" err="1" smtClean="0"/>
              <a:t>tidak</a:t>
            </a:r>
            <a:r>
              <a:rPr lang="en-US" dirty="0" smtClean="0"/>
              <a:t> </a:t>
            </a:r>
            <a:r>
              <a:rPr lang="en-US" dirty="0" err="1" smtClean="0"/>
              <a:t>langsung</a:t>
            </a:r>
            <a:r>
              <a:rPr lang="en-US" dirty="0" smtClean="0"/>
              <a:t> </a:t>
            </a:r>
            <a:r>
              <a:rPr lang="en-US" dirty="0" err="1" smtClean="0"/>
              <a:t>ke</a:t>
            </a:r>
            <a:r>
              <a:rPr lang="en-US" dirty="0" smtClean="0"/>
              <a:t> overhead.</a:t>
            </a:r>
          </a:p>
          <a:p>
            <a:pPr marL="514350" indent="-514350" algn="just">
              <a:buFont typeface="+mj-lt"/>
              <a:buAutoNum type="arabicPeriod"/>
            </a:pPr>
            <a:endParaRPr lang="en-US" dirty="0" smtClean="0"/>
          </a:p>
          <a:p>
            <a:pPr marL="514350" indent="-514350" algn="just">
              <a:buFont typeface="+mj-lt"/>
              <a:buAutoNum type="arabicPeriod"/>
            </a:pPr>
            <a:r>
              <a:rPr lang="en-US" dirty="0" err="1" smtClean="0"/>
              <a:t>Akuntansi</a:t>
            </a:r>
            <a:r>
              <a:rPr lang="en-US" dirty="0" smtClean="0"/>
              <a:t> </a:t>
            </a:r>
            <a:r>
              <a:rPr lang="en-US" dirty="0" err="1" smtClean="0"/>
              <a:t>tenaga</a:t>
            </a:r>
            <a:r>
              <a:rPr lang="en-US" dirty="0" smtClean="0"/>
              <a:t> </a:t>
            </a:r>
            <a:r>
              <a:rPr lang="en-US" dirty="0" err="1" smtClean="0"/>
              <a:t>kerja</a:t>
            </a:r>
            <a:r>
              <a:rPr lang="en-US" dirty="0" smtClean="0"/>
              <a:t> ; </a:t>
            </a:r>
            <a:r>
              <a:rPr lang="en-US" dirty="0" err="1" smtClean="0"/>
              <a:t>memelihara</a:t>
            </a:r>
            <a:r>
              <a:rPr lang="en-US" dirty="0" smtClean="0"/>
              <a:t> </a:t>
            </a:r>
            <a:r>
              <a:rPr lang="en-US" dirty="0" err="1" smtClean="0"/>
              <a:t>akun-akun</a:t>
            </a:r>
            <a:r>
              <a:rPr lang="en-US" dirty="0" smtClean="0"/>
              <a:t> yang </a:t>
            </a:r>
            <a:r>
              <a:rPr lang="en-US" dirty="0" err="1" smtClean="0"/>
              <a:t>berhubungan</a:t>
            </a:r>
            <a:r>
              <a:rPr lang="en-US" dirty="0" smtClean="0"/>
              <a:t> </a:t>
            </a:r>
            <a:r>
              <a:rPr lang="en-US" dirty="0" err="1" smtClean="0"/>
              <a:t>dengan</a:t>
            </a:r>
            <a:r>
              <a:rPr lang="en-US" dirty="0" smtClean="0"/>
              <a:t> </a:t>
            </a:r>
            <a:r>
              <a:rPr lang="en-US" dirty="0" err="1" smtClean="0"/>
              <a:t>beban</a:t>
            </a:r>
            <a:r>
              <a:rPr lang="en-US" dirty="0" smtClean="0"/>
              <a:t> </a:t>
            </a:r>
            <a:r>
              <a:rPr lang="en-US" dirty="0" err="1" smtClean="0"/>
              <a:t>gaji</a:t>
            </a:r>
            <a:r>
              <a:rPr lang="en-US" dirty="0" smtClean="0"/>
              <a:t>, </a:t>
            </a:r>
            <a:r>
              <a:rPr lang="en-US" dirty="0" err="1" smtClean="0"/>
              <a:t>membebankan</a:t>
            </a:r>
            <a:r>
              <a:rPr lang="en-US" dirty="0" smtClean="0"/>
              <a:t> </a:t>
            </a:r>
            <a:r>
              <a:rPr lang="en-US" dirty="0" err="1" smtClean="0"/>
              <a:t>tenaga</a:t>
            </a:r>
            <a:r>
              <a:rPr lang="en-US" dirty="0" smtClean="0"/>
              <a:t> </a:t>
            </a:r>
            <a:r>
              <a:rPr lang="en-US" dirty="0" err="1" smtClean="0"/>
              <a:t>kerja</a:t>
            </a:r>
            <a:r>
              <a:rPr lang="en-US" dirty="0" smtClean="0"/>
              <a:t> </a:t>
            </a:r>
            <a:r>
              <a:rPr lang="en-US" dirty="0" err="1" smtClean="0"/>
              <a:t>langsung</a:t>
            </a:r>
            <a:r>
              <a:rPr lang="en-US" dirty="0" smtClean="0"/>
              <a:t> </a:t>
            </a:r>
            <a:r>
              <a:rPr lang="en-US" dirty="0" err="1" smtClean="0"/>
              <a:t>ke</a:t>
            </a:r>
            <a:r>
              <a:rPr lang="en-US" dirty="0" smtClean="0"/>
              <a:t> </a:t>
            </a:r>
            <a:r>
              <a:rPr lang="en-US" dirty="0" err="1" smtClean="0"/>
              <a:t>pesanan</a:t>
            </a:r>
            <a:r>
              <a:rPr lang="en-US" dirty="0" smtClean="0"/>
              <a:t> </a:t>
            </a:r>
            <a:r>
              <a:rPr lang="en-US" dirty="0" err="1" smtClean="0"/>
              <a:t>dan</a:t>
            </a:r>
            <a:r>
              <a:rPr lang="en-US" dirty="0" smtClean="0"/>
              <a:t> </a:t>
            </a:r>
            <a:r>
              <a:rPr lang="en-US" dirty="0" err="1" smtClean="0"/>
              <a:t>membebankan</a:t>
            </a:r>
            <a:r>
              <a:rPr lang="en-US" dirty="0" smtClean="0"/>
              <a:t> </a:t>
            </a:r>
            <a:r>
              <a:rPr lang="en-US" dirty="0" err="1" smtClean="0"/>
              <a:t>tenaga</a:t>
            </a:r>
            <a:r>
              <a:rPr lang="en-US" dirty="0" smtClean="0"/>
              <a:t> </a:t>
            </a:r>
            <a:r>
              <a:rPr lang="en-US" dirty="0" err="1" smtClean="0"/>
              <a:t>kerja</a:t>
            </a:r>
            <a:r>
              <a:rPr lang="en-US" dirty="0" smtClean="0"/>
              <a:t> </a:t>
            </a:r>
            <a:r>
              <a:rPr lang="en-US" dirty="0" err="1" smtClean="0"/>
              <a:t>tidak</a:t>
            </a:r>
            <a:r>
              <a:rPr lang="en-US" dirty="0" smtClean="0"/>
              <a:t> </a:t>
            </a:r>
            <a:r>
              <a:rPr lang="en-US" dirty="0" err="1" smtClean="0"/>
              <a:t>langsung</a:t>
            </a:r>
            <a:r>
              <a:rPr lang="en-US" dirty="0" smtClean="0"/>
              <a:t> </a:t>
            </a:r>
            <a:r>
              <a:rPr lang="en-US" dirty="0" err="1" smtClean="0"/>
              <a:t>ke</a:t>
            </a:r>
            <a:r>
              <a:rPr lang="en-US" dirty="0" smtClean="0"/>
              <a:t> overhead.</a:t>
            </a:r>
          </a:p>
          <a:p>
            <a:pPr marL="514350" indent="-514350" algn="just">
              <a:buFont typeface="+mj-lt"/>
              <a:buAutoNum type="arabicPeriod"/>
            </a:pPr>
            <a:endParaRPr lang="en-US" dirty="0" smtClean="0"/>
          </a:p>
          <a:p>
            <a:pPr marL="514350" indent="-514350" algn="just">
              <a:buFont typeface="+mj-lt"/>
              <a:buAutoNum type="arabicPeriod"/>
            </a:pPr>
            <a:r>
              <a:rPr lang="en-US" dirty="0" err="1" smtClean="0"/>
              <a:t>Akuntansi</a:t>
            </a:r>
            <a:r>
              <a:rPr lang="en-US" dirty="0" smtClean="0"/>
              <a:t> overhead: </a:t>
            </a:r>
            <a:r>
              <a:rPr lang="en-US" dirty="0" err="1" smtClean="0"/>
              <a:t>mengakumulasikan</a:t>
            </a:r>
            <a:r>
              <a:rPr lang="en-US" dirty="0" smtClean="0"/>
              <a:t> </a:t>
            </a:r>
            <a:r>
              <a:rPr lang="en-US" dirty="0" err="1" smtClean="0"/>
              <a:t>biaya</a:t>
            </a:r>
            <a:r>
              <a:rPr lang="en-US" dirty="0" smtClean="0"/>
              <a:t> overhead, </a:t>
            </a:r>
            <a:r>
              <a:rPr lang="en-US" dirty="0" err="1" smtClean="0"/>
              <a:t>memelihara</a:t>
            </a:r>
            <a:r>
              <a:rPr lang="en-US" dirty="0" smtClean="0"/>
              <a:t> </a:t>
            </a:r>
            <a:r>
              <a:rPr lang="en-US" dirty="0" err="1" smtClean="0"/>
              <a:t>catatan</a:t>
            </a:r>
            <a:r>
              <a:rPr lang="en-US" dirty="0" smtClean="0"/>
              <a:t> </a:t>
            </a:r>
            <a:r>
              <a:rPr lang="en-US" dirty="0" err="1" smtClean="0"/>
              <a:t>terinci</a:t>
            </a:r>
            <a:r>
              <a:rPr lang="en-US" dirty="0" smtClean="0"/>
              <a:t> </a:t>
            </a:r>
            <a:r>
              <a:rPr lang="en-US" dirty="0" err="1" smtClean="0"/>
              <a:t>atas</a:t>
            </a:r>
            <a:r>
              <a:rPr lang="en-US" dirty="0" smtClean="0"/>
              <a:t> overhead, </a:t>
            </a:r>
            <a:r>
              <a:rPr lang="en-US" dirty="0" err="1" smtClean="0"/>
              <a:t>dan</a:t>
            </a:r>
            <a:r>
              <a:rPr lang="en-US" dirty="0" smtClean="0"/>
              <a:t> </a:t>
            </a:r>
            <a:r>
              <a:rPr lang="en-US" dirty="0" err="1" smtClean="0"/>
              <a:t>membebankan</a:t>
            </a:r>
            <a:r>
              <a:rPr lang="en-US" dirty="0" smtClean="0"/>
              <a:t> </a:t>
            </a:r>
            <a:r>
              <a:rPr lang="en-US" dirty="0" err="1" smtClean="0"/>
              <a:t>sebagian</a:t>
            </a:r>
            <a:r>
              <a:rPr lang="en-US" dirty="0" smtClean="0"/>
              <a:t> </a:t>
            </a:r>
            <a:r>
              <a:rPr lang="en-US" dirty="0" err="1" smtClean="0"/>
              <a:t>dari</a:t>
            </a:r>
            <a:r>
              <a:rPr lang="en-US" dirty="0" smtClean="0"/>
              <a:t> overhead </a:t>
            </a:r>
            <a:r>
              <a:rPr lang="en-US" dirty="0" err="1" smtClean="0"/>
              <a:t>ke</a:t>
            </a:r>
            <a:r>
              <a:rPr lang="en-US" dirty="0" smtClean="0"/>
              <a:t> </a:t>
            </a:r>
            <a:r>
              <a:rPr lang="en-US" dirty="0" err="1" smtClean="0"/>
              <a:t>setiap</a:t>
            </a:r>
            <a:r>
              <a:rPr lang="en-US" dirty="0" smtClean="0"/>
              <a:t> </a:t>
            </a:r>
            <a:r>
              <a:rPr lang="en-US" dirty="0" err="1" smtClean="0"/>
              <a:t>pesanan</a:t>
            </a:r>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38200"/>
          </a:xfrm>
        </p:spPr>
        <p:txBody>
          <a:bodyPr>
            <a:noAutofit/>
          </a:bodyPr>
          <a:lstStyle/>
          <a:p>
            <a:r>
              <a:rPr lang="en-US" sz="2800" dirty="0" smtClean="0"/>
              <a:t>AKUNTANSI UNTUK BAHAN BAKU PADA JOB ORDER COSTING</a:t>
            </a:r>
            <a:endParaRPr lang="en-US" sz="2800" dirty="0"/>
          </a:p>
        </p:txBody>
      </p:sp>
      <p:sp>
        <p:nvSpPr>
          <p:cNvPr id="3" name="Content Placeholder 2"/>
          <p:cNvSpPr>
            <a:spLocks noGrp="1"/>
          </p:cNvSpPr>
          <p:nvPr>
            <p:ph idx="1"/>
          </p:nvPr>
        </p:nvSpPr>
        <p:spPr>
          <a:xfrm>
            <a:off x="304800" y="1554162"/>
            <a:ext cx="8686800" cy="4922838"/>
          </a:xfrm>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id-ID" b="1" dirty="0" smtClean="0"/>
              <a:t>PEMBELIAN BAHAN BAKU</a:t>
            </a:r>
          </a:p>
          <a:p>
            <a:pPr algn="just">
              <a:buFont typeface="Wingdings"/>
              <a:buChar char="à"/>
            </a:pPr>
            <a:r>
              <a:rPr lang="id-ID" dirty="0" smtClean="0">
                <a:sym typeface="Wingdings" pitchFamily="2" charset="2"/>
              </a:rPr>
              <a:t>Kuantitas dan harga per unit dari setiap pembelian dicatat dalam </a:t>
            </a:r>
            <a:r>
              <a:rPr lang="id-ID" b="1" i="1" dirty="0" smtClean="0">
                <a:sym typeface="Wingdings" pitchFamily="2" charset="2"/>
              </a:rPr>
              <a:t>kartu catatan bahan baku.</a:t>
            </a:r>
          </a:p>
          <a:p>
            <a:pPr algn="just">
              <a:buFont typeface="Wingdings"/>
              <a:buChar char="à"/>
            </a:pPr>
            <a:r>
              <a:rPr lang="id-ID" dirty="0" smtClean="0">
                <a:sym typeface="Wingdings" pitchFamily="2" charset="2"/>
              </a:rPr>
              <a:t>Satu kartu digunakan untuk setiap jenis bahan baku.</a:t>
            </a:r>
          </a:p>
          <a:p>
            <a:pPr algn="just">
              <a:buFont typeface="Wingdings"/>
              <a:buChar char="à"/>
            </a:pPr>
            <a:r>
              <a:rPr lang="id-ID" dirty="0" smtClean="0">
                <a:sym typeface="Wingdings" pitchFamily="2" charset="2"/>
              </a:rPr>
              <a:t>Kartu catatan bahan baku berfungsi sebagai buku pembantu yang mendukung akun bahan baku.</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013325"/>
          </a:xfrm>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id-ID" dirty="0" smtClean="0"/>
              <a:t>Contoh transaksi: </a:t>
            </a:r>
          </a:p>
          <a:p>
            <a:pPr>
              <a:buNone/>
            </a:pPr>
            <a:r>
              <a:rPr lang="id-ID" dirty="0" smtClean="0"/>
              <a:t>Rayburn company menerima pengiriman senilai $25.000 untuk bahan baku yang dibeli pada tanggal 9 Januari. Ayat jurnal sbb:</a:t>
            </a:r>
          </a:p>
          <a:p>
            <a:pPr>
              <a:buNone/>
            </a:pPr>
            <a:r>
              <a:rPr lang="id-ID" dirty="0" smtClean="0"/>
              <a:t>    Bahan baku               $25.000</a:t>
            </a:r>
          </a:p>
          <a:p>
            <a:pPr>
              <a:buNone/>
            </a:pPr>
            <a:r>
              <a:rPr lang="id-ID" dirty="0" smtClean="0"/>
              <a:t>            Utang usaha                         $25.000</a:t>
            </a:r>
          </a:p>
          <a:p>
            <a:pPr>
              <a:buNone/>
            </a:pPr>
            <a:endParaRPr lang="id-ID" dirty="0" smtClean="0"/>
          </a:p>
          <a:p>
            <a:pPr>
              <a:buNone/>
            </a:pPr>
            <a:endParaRPr lang="id-ID" dirty="0" smtClean="0"/>
          </a:p>
          <a:p>
            <a:pPr>
              <a:buNone/>
            </a:pPr>
            <a:endParaRPr lang="id-ID" dirty="0" smtClean="0"/>
          </a:p>
          <a:p>
            <a:pPr>
              <a:buNone/>
            </a:pP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382000" cy="5410200"/>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buNone/>
            </a:pPr>
            <a:r>
              <a:rPr lang="id-ID" b="1" dirty="0" smtClean="0"/>
              <a:t>PENGGUNAAN BAHAN BAKU</a:t>
            </a:r>
          </a:p>
          <a:p>
            <a:pPr>
              <a:buNone/>
            </a:pPr>
            <a:endParaRPr lang="id-ID" b="1" dirty="0" smtClean="0"/>
          </a:p>
          <a:p>
            <a:pPr algn="just">
              <a:buFont typeface="Wingdings"/>
              <a:buChar char="à"/>
            </a:pPr>
            <a:r>
              <a:rPr lang="id-ID" dirty="0" smtClean="0">
                <a:sym typeface="Wingdings" pitchFamily="2" charset="2"/>
              </a:rPr>
              <a:t>Bahan baku langsung untuk suatu pesanan dikeluarkan ke pabrik berdasarkan </a:t>
            </a:r>
            <a:r>
              <a:rPr lang="id-ID" b="1" i="1" dirty="0" smtClean="0">
                <a:sym typeface="Wingdings" pitchFamily="2" charset="2"/>
              </a:rPr>
              <a:t>bukti permintaan bahan baku (materials requisitions) </a:t>
            </a:r>
            <a:r>
              <a:rPr lang="id-ID" dirty="0" smtClean="0">
                <a:sym typeface="Wingdings" pitchFamily="2" charset="2"/>
              </a:rPr>
              <a:t>yang berisi spesifikasi nomor pesanan, tipe serta jumlah bahan baku yang diperlukan.</a:t>
            </a:r>
          </a:p>
          <a:p>
            <a:pPr algn="just">
              <a:buFont typeface="Wingdings"/>
              <a:buChar char="à"/>
            </a:pPr>
            <a:r>
              <a:rPr lang="id-ID" dirty="0" smtClean="0">
                <a:sym typeface="Wingdings" pitchFamily="2" charset="2"/>
              </a:rPr>
              <a:t>Satu kopi dari bukti permintaan bahan baku dikirimkan ke bagian gudang yang mengumpulkan item yang dimaksud.</a:t>
            </a:r>
          </a:p>
          <a:p>
            <a:pPr algn="just">
              <a:buFont typeface="Wingdings"/>
              <a:buChar char="à"/>
            </a:pPr>
            <a:r>
              <a:rPr lang="id-ID" dirty="0" smtClean="0">
                <a:sym typeface="Wingdings" pitchFamily="2" charset="2"/>
              </a:rPr>
              <a:t>Kuantitas dan biaya dari setiap item dicatat dalam bukti permintaan dan diposting ke kartu catatan bahan baku.</a:t>
            </a:r>
          </a:p>
          <a:p>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486400"/>
          </a:xfrm>
        </p:spPr>
        <p:style>
          <a:lnRef idx="1">
            <a:schemeClr val="accent5"/>
          </a:lnRef>
          <a:fillRef idx="2">
            <a:schemeClr val="accent5"/>
          </a:fillRef>
          <a:effectRef idx="1">
            <a:schemeClr val="accent5"/>
          </a:effectRef>
          <a:fontRef idx="minor">
            <a:schemeClr val="dk1"/>
          </a:fontRef>
        </p:style>
        <p:txBody>
          <a:bodyPr>
            <a:normAutofit fontScale="92500"/>
          </a:bodyPr>
          <a:lstStyle/>
          <a:p>
            <a:pPr algn="just">
              <a:buFont typeface="Wingdings" pitchFamily="2" charset="2"/>
              <a:buChar char="à"/>
            </a:pPr>
            <a:r>
              <a:rPr lang="id-ID" sz="2800" dirty="0" smtClean="0">
                <a:sym typeface="Wingdings" pitchFamily="2" charset="2"/>
              </a:rPr>
              <a:t>Satu salinan lagi dikir</a:t>
            </a:r>
            <a:r>
              <a:rPr lang="en-US" sz="2800" dirty="0" err="1" smtClean="0">
                <a:sym typeface="Wingdings" pitchFamily="2" charset="2"/>
              </a:rPr>
              <a:t>i</a:t>
            </a:r>
            <a:r>
              <a:rPr lang="id-ID" sz="2800" dirty="0" smtClean="0">
                <a:sym typeface="Wingdings" pitchFamily="2" charset="2"/>
              </a:rPr>
              <a:t>mkan ke departemen biaya, dimana semua salinan diurutkan berdasarkan nomor pesanan dan dicatat setiap hari atau setiap minggu ke bagian bahan baku dari kartu biaya pesanan.</a:t>
            </a:r>
          </a:p>
          <a:p>
            <a:pPr algn="just">
              <a:buFont typeface="Wingdings" pitchFamily="2" charset="2"/>
              <a:buChar char="à"/>
            </a:pPr>
            <a:r>
              <a:rPr lang="id-ID" sz="2800" dirty="0" smtClean="0">
                <a:sym typeface="Wingdings" pitchFamily="2" charset="2"/>
              </a:rPr>
              <a:t>Aliran bahan baku langsung dari gudang ke pabrik dipertanggungjawabkan sebagai transfer biaya dari Bahan Baku ke Barang dalam Proses. Sering dilakukan dalam bentuk ikhtisar di akhir suatu bulan atau periode.</a:t>
            </a:r>
          </a:p>
          <a:p>
            <a:pPr algn="just">
              <a:buFont typeface="Wingdings"/>
              <a:buChar char="à"/>
            </a:pPr>
            <a:r>
              <a:rPr lang="id-ID" sz="2800" dirty="0" smtClean="0">
                <a:sym typeface="Wingdings" pitchFamily="2" charset="2"/>
              </a:rPr>
              <a:t>Jika bahan baku untuk suatu pesanan dikembalikan ke gudang karena tidak terpakai, maka akun Bahan Baku di debit dan akun Barang Dalam Proses dikredit, serta kartu catatan bahan baku dan kartu biaya pesanan disesuaikan.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486400"/>
          </a:xfrm>
        </p:spPr>
        <p:style>
          <a:lnRef idx="1">
            <a:schemeClr val="accent5"/>
          </a:lnRef>
          <a:fillRef idx="2">
            <a:schemeClr val="accent5"/>
          </a:fillRef>
          <a:effectRef idx="1">
            <a:schemeClr val="accent5"/>
          </a:effectRef>
          <a:fontRef idx="minor">
            <a:schemeClr val="dk1"/>
          </a:fontRef>
        </p:style>
        <p:txBody>
          <a:bodyPr>
            <a:noAutofit/>
          </a:bodyPr>
          <a:lstStyle/>
          <a:p>
            <a:pPr algn="just">
              <a:buFont typeface="Wingdings" pitchFamily="2" charset="2"/>
              <a:buChar char="à"/>
            </a:pPr>
            <a:r>
              <a:rPr lang="id-ID" sz="2800" dirty="0" smtClean="0">
                <a:sym typeface="Wingdings" pitchFamily="2" charset="2"/>
              </a:rPr>
              <a:t>Bukti permintaan bahan baku juga digunakan untuk mengeluarkan bahan baku tidak langsung maupun perlengkapan.</a:t>
            </a:r>
          </a:p>
          <a:p>
            <a:pPr algn="just">
              <a:buFont typeface="Wingdings" pitchFamily="2" charset="2"/>
              <a:buChar char=""/>
            </a:pPr>
            <a:r>
              <a:rPr lang="id-ID" sz="2800" dirty="0" smtClean="0">
                <a:sym typeface="Wingdings" pitchFamily="2" charset="2"/>
              </a:rPr>
              <a:t>Jika tidak digunakan di pabrik, perlengkapan yang dipakai dibebankan ke akun beban pemasaran atau administrasi.</a:t>
            </a:r>
          </a:p>
          <a:p>
            <a:pPr algn="just">
              <a:buFont typeface="Wingdings"/>
              <a:buChar char="à"/>
            </a:pPr>
            <a:r>
              <a:rPr lang="id-ID" sz="2800" dirty="0" smtClean="0">
                <a:sym typeface="Wingdings" pitchFamily="2" charset="2"/>
              </a:rPr>
              <a:t>Jika digunakan di pabrik, maka perlengkapan atau bahan baku tidak langsung tersebut dibebankan ke akun pengendali overhead pabrik.</a:t>
            </a:r>
          </a:p>
          <a:p>
            <a:pPr algn="just">
              <a:buFont typeface="Wingdings"/>
              <a:buChar char="à"/>
            </a:pPr>
            <a:r>
              <a:rPr lang="id-ID" sz="2800" dirty="0" smtClean="0">
                <a:sym typeface="Wingdings" pitchFamily="2" charset="2"/>
              </a:rPr>
              <a:t>Rincian dari biaya overhead juga diposting ke akun buku pembantu overhead berupa kertas kerja analisis overhead pabrik (factory overhead analysis sheet).</a:t>
            </a:r>
            <a:endParaRPr lang="id-ID"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013325"/>
          </a:xfrm>
        </p:spPr>
        <p:style>
          <a:lnRef idx="1">
            <a:schemeClr val="accent5"/>
          </a:lnRef>
          <a:fillRef idx="2">
            <a:schemeClr val="accent5"/>
          </a:fillRef>
          <a:effectRef idx="1">
            <a:schemeClr val="accent5"/>
          </a:effectRef>
          <a:fontRef idx="minor">
            <a:schemeClr val="dk1"/>
          </a:fontRef>
        </p:style>
        <p:txBody>
          <a:bodyPr/>
          <a:lstStyle/>
          <a:p>
            <a:pPr algn="just">
              <a:buNone/>
            </a:pPr>
            <a:r>
              <a:rPr lang="id-ID" dirty="0" smtClean="0"/>
              <a:t>Contoh transaksi:</a:t>
            </a:r>
          </a:p>
          <a:p>
            <a:pPr algn="just">
              <a:buNone/>
            </a:pPr>
            <a:r>
              <a:rPr lang="id-ID" dirty="0" smtClean="0"/>
              <a:t>Total bahan baku langsung yang diminta selama bulan Januari di Rayburn Company adalah sebesar $31.000, terdiri atas $2.510 untuk pesanan no.5574, $24.070 untuk pesanan no.5575 dan $4.420 untuk pesanan no.5576.</a:t>
            </a:r>
          </a:p>
          <a:p>
            <a:pPr>
              <a:buNone/>
            </a:pPr>
            <a:r>
              <a:rPr lang="id-ID" dirty="0" smtClean="0"/>
              <a:t>Jurnal ikhtisarnya adalah:</a:t>
            </a:r>
          </a:p>
          <a:p>
            <a:pPr>
              <a:buNone/>
            </a:pPr>
            <a:r>
              <a:rPr lang="id-ID" dirty="0" smtClean="0"/>
              <a:t>    Barang Dalam Proses         $31.000</a:t>
            </a:r>
          </a:p>
          <a:p>
            <a:pPr>
              <a:buNone/>
            </a:pPr>
            <a:r>
              <a:rPr lang="id-ID" dirty="0" smtClean="0"/>
              <a:t>           Bahan Baku                                   $31.000</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013325"/>
          </a:xfrm>
        </p:spPr>
        <p:style>
          <a:lnRef idx="1">
            <a:schemeClr val="accent5"/>
          </a:lnRef>
          <a:fillRef idx="2">
            <a:schemeClr val="accent5"/>
          </a:fillRef>
          <a:effectRef idx="1">
            <a:schemeClr val="accent5"/>
          </a:effectRef>
          <a:fontRef idx="minor">
            <a:schemeClr val="dk1"/>
          </a:fontRef>
        </p:style>
        <p:txBody>
          <a:bodyPr/>
          <a:lstStyle/>
          <a:p>
            <a:pPr>
              <a:buNone/>
            </a:pPr>
            <a:r>
              <a:rPr lang="id-ID" dirty="0" smtClean="0"/>
              <a:t>Perlengkapan senilai $6.000 dikeluarkan dari gudang selama bulan Januari di Rayburn Company.</a:t>
            </a:r>
          </a:p>
          <a:p>
            <a:pPr>
              <a:buNone/>
            </a:pPr>
            <a:r>
              <a:rPr lang="id-ID" dirty="0" smtClean="0"/>
              <a:t>Ayat jurnalnya sebagai berikut:</a:t>
            </a:r>
          </a:p>
          <a:p>
            <a:pPr>
              <a:buNone/>
            </a:pPr>
            <a:r>
              <a:rPr lang="id-ID" dirty="0" smtClean="0"/>
              <a:t>   Pengendali overhead pabrik  $6.000</a:t>
            </a:r>
          </a:p>
          <a:p>
            <a:pPr>
              <a:buNone/>
            </a:pPr>
            <a:r>
              <a:rPr lang="id-ID" dirty="0" smtClean="0"/>
              <a:t>             Bahan Baku                                  $6.000</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38200"/>
          </a:xfrm>
        </p:spPr>
        <p:txBody>
          <a:bodyPr>
            <a:normAutofit fontScale="90000"/>
          </a:bodyPr>
          <a:lstStyle/>
          <a:p>
            <a:r>
              <a:rPr lang="en-US" dirty="0" smtClean="0"/>
              <a:t>ISTILAH-ISTILAH DALAM KONSEP DASAR AKUNTANSI BIAYA</a:t>
            </a:r>
            <a:endParaRPr lang="en-US" dirty="0"/>
          </a:p>
        </p:txBody>
      </p:sp>
      <p:sp>
        <p:nvSpPr>
          <p:cNvPr id="3" name="Content Placeholder 2"/>
          <p:cNvSpPr>
            <a:spLocks noGrp="1"/>
          </p:cNvSpPr>
          <p:nvPr>
            <p:ph idx="1"/>
          </p:nvPr>
        </p:nvSpPr>
        <p:spPr>
          <a:xfrm>
            <a:off x="304800" y="1554162"/>
            <a:ext cx="8686800" cy="5075238"/>
          </a:xfrm>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algn="just"/>
            <a:r>
              <a:rPr lang="en-US" b="1" dirty="0" err="1" smtClean="0"/>
              <a:t>Objek</a:t>
            </a:r>
            <a:r>
              <a:rPr lang="en-US" b="1" dirty="0" smtClean="0"/>
              <a:t> </a:t>
            </a:r>
            <a:r>
              <a:rPr lang="en-US" b="1" dirty="0" err="1" smtClean="0"/>
              <a:t>biaya</a:t>
            </a:r>
            <a:r>
              <a:rPr lang="en-US" b="1" dirty="0" smtClean="0"/>
              <a:t> </a:t>
            </a:r>
            <a:r>
              <a:rPr lang="en-US" b="1" i="1" dirty="0" smtClean="0"/>
              <a:t>(cost object</a:t>
            </a:r>
            <a:r>
              <a:rPr lang="en-US" i="1" dirty="0" smtClean="0"/>
              <a:t>) </a:t>
            </a:r>
            <a:r>
              <a:rPr lang="en-US" dirty="0" smtClean="0">
                <a:sym typeface="Wingdings" pitchFamily="2" charset="2"/>
              </a:rPr>
              <a:t> </a:t>
            </a:r>
            <a:r>
              <a:rPr lang="en-US" dirty="0" err="1" smtClean="0">
                <a:sym typeface="Wingdings" pitchFamily="2" charset="2"/>
              </a:rPr>
              <a:t>sesuatu</a:t>
            </a:r>
            <a:r>
              <a:rPr lang="en-US" dirty="0" smtClean="0">
                <a:sym typeface="Wingdings" pitchFamily="2" charset="2"/>
              </a:rPr>
              <a:t> yang </a:t>
            </a:r>
            <a:r>
              <a:rPr lang="en-US" dirty="0" err="1" smtClean="0">
                <a:sym typeface="Wingdings" pitchFamily="2" charset="2"/>
              </a:rPr>
              <a:t>akan</a:t>
            </a:r>
            <a:r>
              <a:rPr lang="en-US" dirty="0" smtClean="0">
                <a:sym typeface="Wingdings" pitchFamily="2" charset="2"/>
              </a:rPr>
              <a:t> </a:t>
            </a:r>
            <a:r>
              <a:rPr lang="en-US" dirty="0" err="1" smtClean="0">
                <a:sym typeface="Wingdings" pitchFamily="2" charset="2"/>
              </a:rPr>
              <a:t>diukur</a:t>
            </a:r>
            <a:r>
              <a:rPr lang="en-US" dirty="0" smtClean="0">
                <a:sym typeface="Wingdings" pitchFamily="2" charset="2"/>
              </a:rPr>
              <a:t> </a:t>
            </a:r>
            <a:r>
              <a:rPr lang="en-US" dirty="0" err="1" smtClean="0">
                <a:sym typeface="Wingdings" pitchFamily="2" charset="2"/>
              </a:rPr>
              <a:t>biayanya</a:t>
            </a:r>
            <a:r>
              <a:rPr lang="en-US" dirty="0" smtClean="0">
                <a:sym typeface="Wingdings" pitchFamily="2" charset="2"/>
              </a:rPr>
              <a:t>, </a:t>
            </a:r>
            <a:r>
              <a:rPr lang="en-US" dirty="0" err="1" smtClean="0">
                <a:sym typeface="Wingdings" pitchFamily="2" charset="2"/>
              </a:rPr>
              <a:t>contoh</a:t>
            </a:r>
            <a:r>
              <a:rPr lang="en-US" dirty="0" smtClean="0">
                <a:sym typeface="Wingdings" pitchFamily="2" charset="2"/>
              </a:rPr>
              <a:t>: </a:t>
            </a:r>
            <a:r>
              <a:rPr lang="en-US" dirty="0" err="1" smtClean="0">
                <a:sym typeface="Wingdings" pitchFamily="2" charset="2"/>
              </a:rPr>
              <a:t>sebuah</a:t>
            </a:r>
            <a:r>
              <a:rPr lang="en-US" dirty="0" smtClean="0">
                <a:sym typeface="Wingdings" pitchFamily="2" charset="2"/>
              </a:rPr>
              <a:t> </a:t>
            </a:r>
            <a:r>
              <a:rPr lang="en-US" dirty="0" err="1" smtClean="0">
                <a:sym typeface="Wingdings" pitchFamily="2" charset="2"/>
              </a:rPr>
              <a:t>produk</a:t>
            </a:r>
            <a:r>
              <a:rPr lang="en-US" dirty="0" smtClean="0">
                <a:sym typeface="Wingdings" pitchFamily="2" charset="2"/>
              </a:rPr>
              <a:t> </a:t>
            </a:r>
            <a:r>
              <a:rPr lang="en-US" dirty="0" err="1" smtClean="0">
                <a:sym typeface="Wingdings" pitchFamily="2" charset="2"/>
              </a:rPr>
              <a:t>seperti</a:t>
            </a:r>
            <a:r>
              <a:rPr lang="en-US" dirty="0" smtClean="0">
                <a:sym typeface="Wingdings" pitchFamily="2" charset="2"/>
              </a:rPr>
              <a:t> </a:t>
            </a:r>
            <a:r>
              <a:rPr lang="en-US" dirty="0" err="1" smtClean="0">
                <a:sym typeface="Wingdings" pitchFamily="2" charset="2"/>
              </a:rPr>
              <a:t>komputer</a:t>
            </a:r>
            <a:r>
              <a:rPr lang="en-US" dirty="0" smtClean="0">
                <a:sym typeface="Wingdings" pitchFamily="2" charset="2"/>
              </a:rPr>
              <a:t>,  </a:t>
            </a:r>
            <a:r>
              <a:rPr lang="en-US" dirty="0" err="1" smtClean="0">
                <a:sym typeface="Wingdings" pitchFamily="2" charset="2"/>
              </a:rPr>
              <a:t>atau</a:t>
            </a:r>
            <a:r>
              <a:rPr lang="en-US" dirty="0" smtClean="0">
                <a:sym typeface="Wingdings" pitchFamily="2" charset="2"/>
              </a:rPr>
              <a:t> </a:t>
            </a:r>
            <a:r>
              <a:rPr lang="en-US" dirty="0" err="1" smtClean="0">
                <a:sym typeface="Wingdings" pitchFamily="2" charset="2"/>
              </a:rPr>
              <a:t>jasa</a:t>
            </a:r>
            <a:r>
              <a:rPr lang="en-US" dirty="0" smtClean="0">
                <a:sym typeface="Wingdings" pitchFamily="2" charset="2"/>
              </a:rPr>
              <a:t> </a:t>
            </a:r>
            <a:r>
              <a:rPr lang="en-US" dirty="0" err="1" smtClean="0">
                <a:sym typeface="Wingdings" pitchFamily="2" charset="2"/>
              </a:rPr>
              <a:t>seperti</a:t>
            </a:r>
            <a:r>
              <a:rPr lang="en-US" dirty="0" smtClean="0">
                <a:sym typeface="Wingdings" pitchFamily="2" charset="2"/>
              </a:rPr>
              <a:t> </a:t>
            </a:r>
            <a:r>
              <a:rPr lang="en-US" dirty="0" err="1" smtClean="0">
                <a:sym typeface="Wingdings" pitchFamily="2" charset="2"/>
              </a:rPr>
              <a:t>biaya</a:t>
            </a:r>
            <a:r>
              <a:rPr lang="en-US" dirty="0" smtClean="0">
                <a:sym typeface="Wingdings" pitchFamily="2" charset="2"/>
              </a:rPr>
              <a:t> </a:t>
            </a:r>
            <a:r>
              <a:rPr lang="en-US" dirty="0" err="1" smtClean="0">
                <a:sym typeface="Wingdings" pitchFamily="2" charset="2"/>
              </a:rPr>
              <a:t>perbaikan</a:t>
            </a:r>
            <a:r>
              <a:rPr lang="en-US" dirty="0" smtClean="0">
                <a:sym typeface="Wingdings" pitchFamily="2" charset="2"/>
              </a:rPr>
              <a:t> </a:t>
            </a:r>
            <a:r>
              <a:rPr lang="en-US" dirty="0" err="1" smtClean="0">
                <a:sym typeface="Wingdings" pitchFamily="2" charset="2"/>
              </a:rPr>
              <a:t>komputer</a:t>
            </a:r>
            <a:r>
              <a:rPr lang="en-US" dirty="0" smtClean="0">
                <a:sym typeface="Wingdings" pitchFamily="2" charset="2"/>
              </a:rPr>
              <a:t>.</a:t>
            </a:r>
          </a:p>
          <a:p>
            <a:pPr algn="just"/>
            <a:endParaRPr lang="en-US" dirty="0" smtClean="0">
              <a:sym typeface="Wingdings" pitchFamily="2" charset="2"/>
            </a:endParaRPr>
          </a:p>
          <a:p>
            <a:pPr algn="just"/>
            <a:r>
              <a:rPr lang="en-US" b="1" dirty="0" err="1" smtClean="0">
                <a:sym typeface="Wingdings" pitchFamily="2" charset="2"/>
              </a:rPr>
              <a:t>Biaya</a:t>
            </a:r>
            <a:r>
              <a:rPr lang="en-US" b="1" dirty="0" smtClean="0">
                <a:sym typeface="Wingdings" pitchFamily="2" charset="2"/>
              </a:rPr>
              <a:t> </a:t>
            </a:r>
            <a:r>
              <a:rPr lang="en-US" b="1" dirty="0" err="1" smtClean="0">
                <a:sym typeface="Wingdings" pitchFamily="2" charset="2"/>
              </a:rPr>
              <a:t>langsung</a:t>
            </a:r>
            <a:r>
              <a:rPr lang="en-US" b="1" dirty="0" smtClean="0">
                <a:sym typeface="Wingdings" pitchFamily="2" charset="2"/>
              </a:rPr>
              <a:t> </a:t>
            </a:r>
            <a:r>
              <a:rPr lang="en-US" b="1" dirty="0" err="1" smtClean="0">
                <a:sym typeface="Wingdings" pitchFamily="2" charset="2"/>
              </a:rPr>
              <a:t>dari</a:t>
            </a:r>
            <a:r>
              <a:rPr lang="en-US" b="1" dirty="0" smtClean="0">
                <a:sym typeface="Wingdings" pitchFamily="2" charset="2"/>
              </a:rPr>
              <a:t> </a:t>
            </a:r>
            <a:r>
              <a:rPr lang="en-US" b="1" dirty="0" err="1" smtClean="0">
                <a:sym typeface="Wingdings" pitchFamily="2" charset="2"/>
              </a:rPr>
              <a:t>suatu</a:t>
            </a:r>
            <a:r>
              <a:rPr lang="en-US" b="1" dirty="0" smtClean="0">
                <a:sym typeface="Wingdings" pitchFamily="2" charset="2"/>
              </a:rPr>
              <a:t> </a:t>
            </a:r>
            <a:r>
              <a:rPr lang="en-US" b="1" dirty="0" err="1" smtClean="0">
                <a:sym typeface="Wingdings" pitchFamily="2" charset="2"/>
              </a:rPr>
              <a:t>objek</a:t>
            </a:r>
            <a:r>
              <a:rPr lang="en-US" b="1" dirty="0" smtClean="0">
                <a:sym typeface="Wingdings" pitchFamily="2" charset="2"/>
              </a:rPr>
              <a:t> </a:t>
            </a:r>
            <a:r>
              <a:rPr lang="en-US" b="1" dirty="0" err="1" smtClean="0">
                <a:sym typeface="Wingdings" pitchFamily="2" charset="2"/>
              </a:rPr>
              <a:t>biaya</a:t>
            </a:r>
            <a:r>
              <a:rPr lang="en-US" b="1" dirty="0" smtClean="0">
                <a:sym typeface="Wingdings" pitchFamily="2" charset="2"/>
              </a:rPr>
              <a:t> </a:t>
            </a:r>
            <a:r>
              <a:rPr lang="en-US" b="1" i="1" dirty="0" smtClean="0">
                <a:sym typeface="Wingdings" pitchFamily="2" charset="2"/>
              </a:rPr>
              <a:t>(direct cost of a cost object)</a:t>
            </a:r>
            <a:r>
              <a:rPr lang="en-US" b="1" dirty="0" smtClean="0">
                <a:sym typeface="Wingdings" pitchFamily="2" charset="2"/>
              </a:rPr>
              <a:t> </a:t>
            </a:r>
            <a:r>
              <a:rPr lang="en-US" dirty="0" smtClean="0">
                <a:sym typeface="Wingdings" pitchFamily="2" charset="2"/>
              </a:rPr>
              <a:t> </a:t>
            </a:r>
            <a:r>
              <a:rPr lang="en-US" dirty="0" err="1" smtClean="0">
                <a:sym typeface="Wingdings" pitchFamily="2" charset="2"/>
              </a:rPr>
              <a:t>biaya</a:t>
            </a:r>
            <a:r>
              <a:rPr lang="en-US" dirty="0" smtClean="0">
                <a:sym typeface="Wingdings" pitchFamily="2" charset="2"/>
              </a:rPr>
              <a:t> yang </a:t>
            </a:r>
            <a:r>
              <a:rPr lang="en-US" dirty="0" err="1" smtClean="0">
                <a:sym typeface="Wingdings" pitchFamily="2" charset="2"/>
              </a:rPr>
              <a:t>terkait</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suatu</a:t>
            </a:r>
            <a:r>
              <a:rPr lang="en-US" dirty="0" smtClean="0">
                <a:sym typeface="Wingdings" pitchFamily="2" charset="2"/>
              </a:rPr>
              <a:t> </a:t>
            </a:r>
            <a:r>
              <a:rPr lang="en-US" dirty="0" err="1" smtClean="0">
                <a:sym typeface="Wingdings" pitchFamily="2" charset="2"/>
              </a:rPr>
              <a:t>objek</a:t>
            </a:r>
            <a:r>
              <a:rPr lang="en-US" dirty="0" smtClean="0">
                <a:sym typeface="Wingdings" pitchFamily="2" charset="2"/>
              </a:rPr>
              <a:t> </a:t>
            </a:r>
            <a:r>
              <a:rPr lang="en-US" dirty="0" err="1" smtClean="0">
                <a:sym typeface="Wingdings" pitchFamily="2" charset="2"/>
              </a:rPr>
              <a:t>biaya</a:t>
            </a:r>
            <a:r>
              <a:rPr lang="en-US" dirty="0" smtClean="0">
                <a:sym typeface="Wingdings" pitchFamily="2" charset="2"/>
              </a:rPr>
              <a:t> yang </a:t>
            </a:r>
            <a:r>
              <a:rPr lang="en-US" dirty="0" err="1" smtClean="0">
                <a:sym typeface="Wingdings" pitchFamily="2" charset="2"/>
              </a:rPr>
              <a:t>dapat</a:t>
            </a:r>
            <a:r>
              <a:rPr lang="en-US" dirty="0" smtClean="0">
                <a:sym typeface="Wingdings" pitchFamily="2" charset="2"/>
              </a:rPr>
              <a:t> </a:t>
            </a:r>
            <a:r>
              <a:rPr lang="en-US" dirty="0" err="1" smtClean="0">
                <a:sym typeface="Wingdings" pitchFamily="2" charset="2"/>
              </a:rPr>
              <a:t>dilacak</a:t>
            </a:r>
            <a:r>
              <a:rPr lang="en-US" dirty="0" smtClean="0">
                <a:sym typeface="Wingdings" pitchFamily="2" charset="2"/>
              </a:rPr>
              <a:t> </a:t>
            </a:r>
            <a:r>
              <a:rPr lang="en-US" dirty="0" err="1" smtClean="0">
                <a:sym typeface="Wingdings" pitchFamily="2" charset="2"/>
              </a:rPr>
              <a:t>ke</a:t>
            </a:r>
            <a:r>
              <a:rPr lang="en-US" dirty="0" smtClean="0">
                <a:sym typeface="Wingdings" pitchFamily="2" charset="2"/>
              </a:rPr>
              <a:t> </a:t>
            </a:r>
            <a:r>
              <a:rPr lang="en-US" dirty="0" err="1" smtClean="0">
                <a:sym typeface="Wingdings" pitchFamily="2" charset="2"/>
              </a:rPr>
              <a:t>objek</a:t>
            </a:r>
            <a:r>
              <a:rPr lang="en-US" dirty="0" smtClean="0">
                <a:sym typeface="Wingdings" pitchFamily="2" charset="2"/>
              </a:rPr>
              <a:t> </a:t>
            </a:r>
            <a:r>
              <a:rPr lang="en-US" dirty="0" err="1" smtClean="0">
                <a:sym typeface="Wingdings" pitchFamily="2" charset="2"/>
              </a:rPr>
              <a:t>biaya</a:t>
            </a:r>
            <a:r>
              <a:rPr lang="en-US" dirty="0" smtClean="0">
                <a:sym typeface="Wingdings" pitchFamily="2" charset="2"/>
              </a:rPr>
              <a:t> </a:t>
            </a:r>
            <a:r>
              <a:rPr lang="en-US" dirty="0" err="1" smtClean="0">
                <a:sym typeface="Wingdings" pitchFamily="2" charset="2"/>
              </a:rPr>
              <a:t>tersebut</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cara</a:t>
            </a:r>
            <a:r>
              <a:rPr lang="en-US" dirty="0" smtClean="0">
                <a:sym typeface="Wingdings" pitchFamily="2" charset="2"/>
              </a:rPr>
              <a:t> yang </a:t>
            </a:r>
            <a:r>
              <a:rPr lang="en-US" dirty="0" err="1" smtClean="0">
                <a:sym typeface="Wingdings" pitchFamily="2" charset="2"/>
              </a:rPr>
              <a:t>layak</a:t>
            </a:r>
            <a:r>
              <a:rPr lang="en-US" dirty="0" smtClean="0">
                <a:sym typeface="Wingdings" pitchFamily="2" charset="2"/>
              </a:rPr>
              <a:t> </a:t>
            </a:r>
            <a:r>
              <a:rPr lang="en-US" dirty="0" err="1" smtClean="0">
                <a:sym typeface="Wingdings" pitchFamily="2" charset="2"/>
              </a:rPr>
              <a:t>secara</a:t>
            </a:r>
            <a:r>
              <a:rPr lang="en-US" dirty="0" smtClean="0">
                <a:sym typeface="Wingdings" pitchFamily="2" charset="2"/>
              </a:rPr>
              <a:t> </a:t>
            </a:r>
            <a:r>
              <a:rPr lang="en-US" dirty="0" err="1" smtClean="0">
                <a:sym typeface="Wingdings" pitchFamily="2" charset="2"/>
              </a:rPr>
              <a:t>ekonomi</a:t>
            </a:r>
            <a:r>
              <a:rPr lang="en-US" dirty="0" smtClean="0">
                <a:sym typeface="Wingdings" pitchFamily="2" charset="2"/>
              </a:rPr>
              <a:t> (</a:t>
            </a:r>
            <a:r>
              <a:rPr lang="en-US" dirty="0" err="1" smtClean="0">
                <a:sym typeface="Wingdings" pitchFamily="2" charset="2"/>
              </a:rPr>
              <a:t>efektif</a:t>
            </a:r>
            <a:r>
              <a:rPr lang="en-US" dirty="0" smtClean="0">
                <a:sym typeface="Wingdings" pitchFamily="2" charset="2"/>
              </a:rPr>
              <a:t> </a:t>
            </a:r>
            <a:r>
              <a:rPr lang="en-US" dirty="0" err="1" smtClean="0">
                <a:sym typeface="Wingdings" pitchFamily="2" charset="2"/>
              </a:rPr>
              <a:t>biaya</a:t>
            </a:r>
            <a:r>
              <a:rPr lang="en-US" dirty="0" smtClean="0">
                <a:sym typeface="Wingdings" pitchFamily="2" charset="2"/>
              </a:rPr>
              <a:t>).</a:t>
            </a:r>
          </a:p>
          <a:p>
            <a:pPr algn="just"/>
            <a:endParaRPr lang="en-US" dirty="0" smtClean="0">
              <a:sym typeface="Wingdings" pitchFamily="2" charset="2"/>
            </a:endParaRPr>
          </a:p>
          <a:p>
            <a:pPr algn="just"/>
            <a:r>
              <a:rPr lang="en-US" b="1" dirty="0" err="1" smtClean="0">
                <a:sym typeface="Wingdings" pitchFamily="2" charset="2"/>
              </a:rPr>
              <a:t>Biaya</a:t>
            </a:r>
            <a:r>
              <a:rPr lang="en-US" b="1" dirty="0" smtClean="0">
                <a:sym typeface="Wingdings" pitchFamily="2" charset="2"/>
              </a:rPr>
              <a:t> </a:t>
            </a:r>
            <a:r>
              <a:rPr lang="en-US" b="1" dirty="0" err="1" smtClean="0">
                <a:sym typeface="Wingdings" pitchFamily="2" charset="2"/>
              </a:rPr>
              <a:t>tidak</a:t>
            </a:r>
            <a:r>
              <a:rPr lang="en-US" b="1" dirty="0" smtClean="0">
                <a:sym typeface="Wingdings" pitchFamily="2" charset="2"/>
              </a:rPr>
              <a:t> </a:t>
            </a:r>
            <a:r>
              <a:rPr lang="en-US" b="1" dirty="0" err="1" smtClean="0">
                <a:sym typeface="Wingdings" pitchFamily="2" charset="2"/>
              </a:rPr>
              <a:t>langsung</a:t>
            </a:r>
            <a:r>
              <a:rPr lang="en-US" b="1" dirty="0" smtClean="0">
                <a:sym typeface="Wingdings" pitchFamily="2" charset="2"/>
              </a:rPr>
              <a:t> </a:t>
            </a:r>
            <a:r>
              <a:rPr lang="en-US" b="1" dirty="0" err="1" smtClean="0">
                <a:sym typeface="Wingdings" pitchFamily="2" charset="2"/>
              </a:rPr>
              <a:t>dari</a:t>
            </a:r>
            <a:r>
              <a:rPr lang="en-US" b="1" dirty="0" smtClean="0">
                <a:sym typeface="Wingdings" pitchFamily="2" charset="2"/>
              </a:rPr>
              <a:t> </a:t>
            </a:r>
            <a:r>
              <a:rPr lang="en-US" b="1" dirty="0" err="1" smtClean="0">
                <a:sym typeface="Wingdings" pitchFamily="2" charset="2"/>
              </a:rPr>
              <a:t>suatu</a:t>
            </a:r>
            <a:r>
              <a:rPr lang="en-US" b="1" dirty="0" smtClean="0">
                <a:sym typeface="Wingdings" pitchFamily="2" charset="2"/>
              </a:rPr>
              <a:t> </a:t>
            </a:r>
            <a:r>
              <a:rPr lang="en-US" b="1" dirty="0" err="1" smtClean="0">
                <a:sym typeface="Wingdings" pitchFamily="2" charset="2"/>
              </a:rPr>
              <a:t>objek</a:t>
            </a:r>
            <a:r>
              <a:rPr lang="en-US" b="1" dirty="0" smtClean="0">
                <a:sym typeface="Wingdings" pitchFamily="2" charset="2"/>
              </a:rPr>
              <a:t> </a:t>
            </a:r>
            <a:r>
              <a:rPr lang="en-US" b="1" dirty="0" err="1" smtClean="0">
                <a:sym typeface="Wingdings" pitchFamily="2" charset="2"/>
              </a:rPr>
              <a:t>biaya</a:t>
            </a:r>
            <a:r>
              <a:rPr lang="en-US" b="1" dirty="0" smtClean="0">
                <a:sym typeface="Wingdings" pitchFamily="2" charset="2"/>
              </a:rPr>
              <a:t> </a:t>
            </a:r>
            <a:r>
              <a:rPr lang="en-US" b="1" i="1" dirty="0" smtClean="0">
                <a:sym typeface="Wingdings" pitchFamily="2" charset="2"/>
              </a:rPr>
              <a:t>(indirect cost of a cost object)</a:t>
            </a:r>
            <a:r>
              <a:rPr lang="en-US" b="1" dirty="0" smtClean="0">
                <a:sym typeface="Wingdings" pitchFamily="2" charset="2"/>
              </a:rPr>
              <a:t> </a:t>
            </a:r>
            <a:r>
              <a:rPr lang="en-US" dirty="0" smtClean="0">
                <a:sym typeface="Wingdings" pitchFamily="2" charset="2"/>
              </a:rPr>
              <a:t> </a:t>
            </a:r>
            <a:r>
              <a:rPr lang="en-US" dirty="0" err="1" smtClean="0">
                <a:sym typeface="Wingdings" pitchFamily="2" charset="2"/>
              </a:rPr>
              <a:t>biaya</a:t>
            </a:r>
            <a:r>
              <a:rPr lang="en-US" dirty="0" smtClean="0">
                <a:sym typeface="Wingdings" pitchFamily="2" charset="2"/>
              </a:rPr>
              <a:t> yang </a:t>
            </a:r>
            <a:r>
              <a:rPr lang="en-US" dirty="0" err="1" smtClean="0">
                <a:sym typeface="Wingdings" pitchFamily="2" charset="2"/>
              </a:rPr>
              <a:t>terkait</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suatu</a:t>
            </a:r>
            <a:r>
              <a:rPr lang="en-US" dirty="0" smtClean="0">
                <a:sym typeface="Wingdings" pitchFamily="2" charset="2"/>
              </a:rPr>
              <a:t> </a:t>
            </a:r>
            <a:r>
              <a:rPr lang="en-US" dirty="0" err="1" smtClean="0">
                <a:sym typeface="Wingdings" pitchFamily="2" charset="2"/>
              </a:rPr>
              <a:t>objek</a:t>
            </a:r>
            <a:r>
              <a:rPr lang="en-US" dirty="0" smtClean="0">
                <a:sym typeface="Wingdings" pitchFamily="2" charset="2"/>
              </a:rPr>
              <a:t> </a:t>
            </a:r>
            <a:r>
              <a:rPr lang="en-US" dirty="0" err="1" smtClean="0">
                <a:sym typeface="Wingdings" pitchFamily="2" charset="2"/>
              </a:rPr>
              <a:t>biaya</a:t>
            </a:r>
            <a:r>
              <a:rPr lang="en-US" dirty="0" smtClean="0">
                <a:sym typeface="Wingdings" pitchFamily="2" charset="2"/>
              </a:rPr>
              <a:t> </a:t>
            </a:r>
            <a:r>
              <a:rPr lang="en-US" dirty="0" err="1" smtClean="0">
                <a:sym typeface="Wingdings" pitchFamily="2" charset="2"/>
              </a:rPr>
              <a:t>tetapi</a:t>
            </a:r>
            <a:r>
              <a:rPr lang="en-US" dirty="0" smtClean="0">
                <a:sym typeface="Wingdings" pitchFamily="2" charset="2"/>
              </a:rPr>
              <a:t> </a:t>
            </a:r>
            <a:r>
              <a:rPr lang="en-US" dirty="0" err="1" smtClean="0">
                <a:sym typeface="Wingdings" pitchFamily="2" charset="2"/>
              </a:rPr>
              <a:t>tidak</a:t>
            </a:r>
            <a:r>
              <a:rPr lang="en-US" dirty="0" smtClean="0">
                <a:sym typeface="Wingdings" pitchFamily="2" charset="2"/>
              </a:rPr>
              <a:t> </a:t>
            </a:r>
            <a:r>
              <a:rPr lang="en-US" dirty="0" err="1" smtClean="0">
                <a:sym typeface="Wingdings" pitchFamily="2" charset="2"/>
              </a:rPr>
              <a:t>dapat</a:t>
            </a:r>
            <a:r>
              <a:rPr lang="en-US" dirty="0" smtClean="0">
                <a:sym typeface="Wingdings" pitchFamily="2" charset="2"/>
              </a:rPr>
              <a:t> </a:t>
            </a:r>
            <a:r>
              <a:rPr lang="en-US" dirty="0" err="1" smtClean="0">
                <a:sym typeface="Wingdings" pitchFamily="2" charset="2"/>
              </a:rPr>
              <a:t>dilacak</a:t>
            </a:r>
            <a:r>
              <a:rPr lang="en-US" dirty="0" smtClean="0">
                <a:sym typeface="Wingdings" pitchFamily="2" charset="2"/>
              </a:rPr>
              <a:t> </a:t>
            </a:r>
            <a:r>
              <a:rPr lang="en-US" dirty="0" err="1" smtClean="0">
                <a:sym typeface="Wingdings" pitchFamily="2" charset="2"/>
              </a:rPr>
              <a:t>ke</a:t>
            </a:r>
            <a:r>
              <a:rPr lang="en-US" dirty="0" smtClean="0">
                <a:sym typeface="Wingdings" pitchFamily="2" charset="2"/>
              </a:rPr>
              <a:t> </a:t>
            </a:r>
            <a:r>
              <a:rPr lang="en-US" dirty="0" err="1" smtClean="0">
                <a:sym typeface="Wingdings" pitchFamily="2" charset="2"/>
              </a:rPr>
              <a:t>objek</a:t>
            </a:r>
            <a:r>
              <a:rPr lang="en-US" dirty="0" smtClean="0">
                <a:sym typeface="Wingdings" pitchFamily="2" charset="2"/>
              </a:rPr>
              <a:t> </a:t>
            </a:r>
            <a:r>
              <a:rPr lang="en-US" dirty="0" err="1" smtClean="0">
                <a:sym typeface="Wingdings" pitchFamily="2" charset="2"/>
              </a:rPr>
              <a:t>biaya</a:t>
            </a:r>
            <a:r>
              <a:rPr lang="en-US" dirty="0" smtClean="0">
                <a:sym typeface="Wingdings" pitchFamily="2" charset="2"/>
              </a:rPr>
              <a:t> </a:t>
            </a:r>
            <a:r>
              <a:rPr lang="en-US" dirty="0" err="1" smtClean="0">
                <a:sym typeface="Wingdings" pitchFamily="2" charset="2"/>
              </a:rPr>
              <a:t>tersebut</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cara</a:t>
            </a:r>
            <a:r>
              <a:rPr lang="en-US" dirty="0" smtClean="0">
                <a:sym typeface="Wingdings" pitchFamily="2" charset="2"/>
              </a:rPr>
              <a:t> yang </a:t>
            </a:r>
            <a:r>
              <a:rPr lang="en-US" dirty="0" err="1" smtClean="0">
                <a:sym typeface="Wingdings" pitchFamily="2" charset="2"/>
              </a:rPr>
              <a:t>layak</a:t>
            </a:r>
            <a:r>
              <a:rPr lang="en-US" dirty="0" smtClean="0">
                <a:sym typeface="Wingdings" pitchFamily="2" charset="2"/>
              </a:rPr>
              <a:t> </a:t>
            </a:r>
            <a:r>
              <a:rPr lang="en-US" dirty="0" err="1" smtClean="0">
                <a:sym typeface="Wingdings" pitchFamily="2" charset="2"/>
              </a:rPr>
              <a:t>secara</a:t>
            </a:r>
            <a:r>
              <a:rPr lang="en-US" dirty="0" smtClean="0">
                <a:sym typeface="Wingdings" pitchFamily="2" charset="2"/>
              </a:rPr>
              <a:t> </a:t>
            </a:r>
            <a:r>
              <a:rPr lang="en-US" dirty="0" err="1" smtClean="0">
                <a:sym typeface="Wingdings" pitchFamily="2" charset="2"/>
              </a:rPr>
              <a:t>ek</a:t>
            </a:r>
            <a:r>
              <a:rPr lang="id-ID" dirty="0" smtClean="0">
                <a:sym typeface="Wingdings" pitchFamily="2" charset="2"/>
              </a:rPr>
              <a:t>o</a:t>
            </a:r>
            <a:r>
              <a:rPr lang="en-US" dirty="0" err="1" smtClean="0">
                <a:sym typeface="Wingdings" pitchFamily="2" charset="2"/>
              </a:rPr>
              <a:t>nomi</a:t>
            </a:r>
            <a:r>
              <a:rPr lang="en-US" dirty="0" smtClean="0">
                <a:sym typeface="Wingdings" pitchFamily="2" charset="2"/>
              </a:rPr>
              <a:t> (</a:t>
            </a:r>
            <a:r>
              <a:rPr lang="en-US" dirty="0" err="1" smtClean="0">
                <a:sym typeface="Wingdings" pitchFamily="2" charset="2"/>
              </a:rPr>
              <a:t>efektif</a:t>
            </a:r>
            <a:r>
              <a:rPr lang="en-US" dirty="0" smtClean="0">
                <a:sym typeface="Wingdings" pitchFamily="2" charset="2"/>
              </a:rPr>
              <a:t> </a:t>
            </a:r>
            <a:r>
              <a:rPr lang="en-US" dirty="0" err="1" smtClean="0">
                <a:sym typeface="Wingdings" pitchFamily="2" charset="2"/>
              </a:rPr>
              <a:t>biaya</a:t>
            </a:r>
            <a:r>
              <a:rPr lang="id-ID" smtClean="0">
                <a:sym typeface="Wingdings" pitchFamily="2" charset="2"/>
              </a:rPr>
              <a:t>)</a:t>
            </a:r>
            <a:r>
              <a:rPr lang="en-US" smtClean="0">
                <a:sym typeface="Wingdings" pitchFamily="2" charset="2"/>
              </a:rPr>
              <a:t>. </a:t>
            </a:r>
            <a:r>
              <a:rPr lang="en-US" dirty="0" err="1" smtClean="0">
                <a:sym typeface="Wingdings" pitchFamily="2" charset="2"/>
              </a:rPr>
              <a:t>Biaya</a:t>
            </a:r>
            <a:r>
              <a:rPr lang="en-US" dirty="0" smtClean="0">
                <a:sym typeface="Wingdings" pitchFamily="2" charset="2"/>
              </a:rPr>
              <a:t> </a:t>
            </a:r>
            <a:r>
              <a:rPr lang="en-US" dirty="0" err="1" smtClean="0">
                <a:sym typeface="Wingdings" pitchFamily="2" charset="2"/>
              </a:rPr>
              <a:t>tidak</a:t>
            </a:r>
            <a:r>
              <a:rPr lang="en-US" dirty="0" smtClean="0">
                <a:sym typeface="Wingdings" pitchFamily="2" charset="2"/>
              </a:rPr>
              <a:t> </a:t>
            </a:r>
            <a:r>
              <a:rPr lang="en-US" dirty="0" err="1" smtClean="0">
                <a:sym typeface="Wingdings" pitchFamily="2" charset="2"/>
              </a:rPr>
              <a:t>langsung</a:t>
            </a:r>
            <a:r>
              <a:rPr lang="en-US" dirty="0" smtClean="0">
                <a:sym typeface="Wingdings" pitchFamily="2" charset="2"/>
              </a:rPr>
              <a:t> </a:t>
            </a:r>
            <a:r>
              <a:rPr lang="en-US" dirty="0" err="1" smtClean="0">
                <a:sym typeface="Wingdings" pitchFamily="2" charset="2"/>
              </a:rPr>
              <a:t>dialokasikan</a:t>
            </a:r>
            <a:r>
              <a:rPr lang="en-US" dirty="0" smtClean="0">
                <a:sym typeface="Wingdings" pitchFamily="2" charset="2"/>
              </a:rPr>
              <a:t> </a:t>
            </a:r>
            <a:r>
              <a:rPr lang="en-US" dirty="0" err="1" smtClean="0">
                <a:sym typeface="Wingdings" pitchFamily="2" charset="2"/>
              </a:rPr>
              <a:t>ke</a:t>
            </a:r>
            <a:r>
              <a:rPr lang="en-US" dirty="0" smtClean="0">
                <a:sym typeface="Wingdings" pitchFamily="2" charset="2"/>
              </a:rPr>
              <a:t> </a:t>
            </a:r>
            <a:r>
              <a:rPr lang="en-US" dirty="0" err="1" smtClean="0">
                <a:sym typeface="Wingdings" pitchFamily="2" charset="2"/>
              </a:rPr>
              <a:t>objek</a:t>
            </a:r>
            <a:r>
              <a:rPr lang="en-US" dirty="0" smtClean="0">
                <a:sym typeface="Wingdings" pitchFamily="2" charset="2"/>
              </a:rPr>
              <a:t> </a:t>
            </a:r>
            <a:r>
              <a:rPr lang="en-US" dirty="0" err="1" smtClean="0">
                <a:sym typeface="Wingdings" pitchFamily="2" charset="2"/>
              </a:rPr>
              <a:t>biaya</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metode</a:t>
            </a:r>
            <a:r>
              <a:rPr lang="en-US" dirty="0" smtClean="0">
                <a:sym typeface="Wingdings" pitchFamily="2" charset="2"/>
              </a:rPr>
              <a:t> </a:t>
            </a:r>
            <a:r>
              <a:rPr lang="en-US" dirty="0" err="1" smtClean="0">
                <a:sym typeface="Wingdings" pitchFamily="2" charset="2"/>
              </a:rPr>
              <a:t>pengalokasian</a:t>
            </a:r>
            <a:r>
              <a:rPr lang="en-US" dirty="0" smtClean="0">
                <a:sym typeface="Wingdings" pitchFamily="2" charset="2"/>
              </a:rPr>
              <a:t> </a:t>
            </a:r>
            <a:r>
              <a:rPr lang="en-US" dirty="0" err="1" smtClean="0">
                <a:sym typeface="Wingdings" pitchFamily="2" charset="2"/>
              </a:rPr>
              <a:t>biaya</a:t>
            </a:r>
            <a:r>
              <a:rPr lang="en-US" dirty="0" smtClean="0">
                <a:sym typeface="Wingdings" pitchFamily="2" charset="2"/>
              </a:rPr>
              <a: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838200"/>
          </a:xfrm>
        </p:spPr>
        <p:txBody>
          <a:bodyPr>
            <a:normAutofit/>
          </a:bodyPr>
          <a:lstStyle/>
          <a:p>
            <a:r>
              <a:rPr lang="id-ID" sz="2800" dirty="0" smtClean="0"/>
              <a:t>Alur bahan baku yang dibeli dan digunakan</a:t>
            </a:r>
            <a:endParaRPr lang="id-ID" sz="2800" dirty="0"/>
          </a:p>
        </p:txBody>
      </p:sp>
      <p:sp>
        <p:nvSpPr>
          <p:cNvPr id="3" name="Content Placeholder 2"/>
          <p:cNvSpPr>
            <a:spLocks noGrp="1"/>
          </p:cNvSpPr>
          <p:nvPr>
            <p:ph idx="1"/>
          </p:nvPr>
        </p:nvSpPr>
        <p:spPr>
          <a:xfrm>
            <a:off x="304800" y="1143000"/>
            <a:ext cx="8686800" cy="5334000"/>
          </a:xfrm>
        </p:spPr>
        <p:style>
          <a:lnRef idx="1">
            <a:schemeClr val="accent4"/>
          </a:lnRef>
          <a:fillRef idx="2">
            <a:schemeClr val="accent4"/>
          </a:fillRef>
          <a:effectRef idx="1">
            <a:schemeClr val="accent4"/>
          </a:effectRef>
          <a:fontRef idx="minor">
            <a:schemeClr val="dk1"/>
          </a:fontRef>
        </p:style>
        <p:txBody>
          <a:bodyPr/>
          <a:lstStyle/>
          <a:p>
            <a:pPr>
              <a:buNone/>
            </a:pPr>
            <a:endParaRPr lang="id-ID" dirty="0"/>
          </a:p>
        </p:txBody>
      </p:sp>
      <p:cxnSp>
        <p:nvCxnSpPr>
          <p:cNvPr id="5" name="Straight Connector 4"/>
          <p:cNvCxnSpPr/>
          <p:nvPr/>
        </p:nvCxnSpPr>
        <p:spPr>
          <a:xfrm>
            <a:off x="228600" y="2133600"/>
            <a:ext cx="1981200" cy="1588"/>
          </a:xfrm>
          <a:prstGeom prst="line">
            <a:avLst/>
          </a:prstGeom>
        </p:spPr>
        <p:style>
          <a:lnRef idx="2">
            <a:schemeClr val="accent4"/>
          </a:lnRef>
          <a:fillRef idx="0">
            <a:schemeClr val="accent4"/>
          </a:fillRef>
          <a:effectRef idx="1">
            <a:schemeClr val="accent4"/>
          </a:effectRef>
          <a:fontRef idx="minor">
            <a:schemeClr val="tx1"/>
          </a:fontRef>
        </p:style>
      </p:cxnSp>
      <p:cxnSp>
        <p:nvCxnSpPr>
          <p:cNvPr id="7" name="Straight Connector 6"/>
          <p:cNvCxnSpPr/>
          <p:nvPr/>
        </p:nvCxnSpPr>
        <p:spPr>
          <a:xfrm rot="5400000">
            <a:off x="76994" y="3047206"/>
            <a:ext cx="1828800"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9" name="Straight Connector 8"/>
          <p:cNvCxnSpPr/>
          <p:nvPr/>
        </p:nvCxnSpPr>
        <p:spPr>
          <a:xfrm>
            <a:off x="3657600" y="2133600"/>
            <a:ext cx="2209800"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11" name="Straight Connector 10"/>
          <p:cNvCxnSpPr/>
          <p:nvPr/>
        </p:nvCxnSpPr>
        <p:spPr>
          <a:xfrm rot="5400000">
            <a:off x="4229100" y="2933700"/>
            <a:ext cx="1600994" cy="794"/>
          </a:xfrm>
          <a:prstGeom prst="line">
            <a:avLst/>
          </a:prstGeom>
        </p:spPr>
        <p:style>
          <a:lnRef idx="1">
            <a:schemeClr val="accent2"/>
          </a:lnRef>
          <a:fillRef idx="0">
            <a:schemeClr val="accent2"/>
          </a:fillRef>
          <a:effectRef idx="0">
            <a:schemeClr val="accent2"/>
          </a:effectRef>
          <a:fontRef idx="minor">
            <a:schemeClr val="tx1"/>
          </a:fontRef>
        </p:style>
      </p:cxnSp>
      <p:cxnSp>
        <p:nvCxnSpPr>
          <p:cNvPr id="15" name="Straight Connector 14"/>
          <p:cNvCxnSpPr/>
          <p:nvPr/>
        </p:nvCxnSpPr>
        <p:spPr>
          <a:xfrm>
            <a:off x="6629400" y="2209800"/>
            <a:ext cx="2057400"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17" name="Straight Connector 16"/>
          <p:cNvCxnSpPr/>
          <p:nvPr/>
        </p:nvCxnSpPr>
        <p:spPr>
          <a:xfrm rot="5400000">
            <a:off x="7200900" y="2705100"/>
            <a:ext cx="990600" cy="1588"/>
          </a:xfrm>
          <a:prstGeom prst="line">
            <a:avLst/>
          </a:prstGeom>
        </p:spPr>
        <p:style>
          <a:lnRef idx="1">
            <a:schemeClr val="accent2"/>
          </a:lnRef>
          <a:fillRef idx="0">
            <a:schemeClr val="accent2"/>
          </a:fillRef>
          <a:effectRef idx="0">
            <a:schemeClr val="accent2"/>
          </a:effectRef>
          <a:fontRef idx="minor">
            <a:schemeClr val="tx1"/>
          </a:fontRef>
        </p:style>
      </p:cxnSp>
      <p:sp>
        <p:nvSpPr>
          <p:cNvPr id="18" name="Rectangle 17"/>
          <p:cNvSpPr/>
          <p:nvPr/>
        </p:nvSpPr>
        <p:spPr>
          <a:xfrm>
            <a:off x="457200" y="1752600"/>
            <a:ext cx="17526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Utang usaha</a:t>
            </a:r>
            <a:endParaRPr lang="id-ID" dirty="0">
              <a:solidFill>
                <a:schemeClr val="tx1"/>
              </a:solidFill>
            </a:endParaRPr>
          </a:p>
        </p:txBody>
      </p:sp>
      <p:sp>
        <p:nvSpPr>
          <p:cNvPr id="19" name="Rectangle 18"/>
          <p:cNvSpPr/>
          <p:nvPr/>
        </p:nvSpPr>
        <p:spPr>
          <a:xfrm>
            <a:off x="1066800" y="2971800"/>
            <a:ext cx="1219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25.000</a:t>
            </a:r>
            <a:endParaRPr lang="id-ID" dirty="0">
              <a:solidFill>
                <a:schemeClr val="tx1"/>
              </a:solidFill>
            </a:endParaRPr>
          </a:p>
        </p:txBody>
      </p:sp>
      <p:sp>
        <p:nvSpPr>
          <p:cNvPr id="20" name="Rectangle 19"/>
          <p:cNvSpPr/>
          <p:nvPr/>
        </p:nvSpPr>
        <p:spPr>
          <a:xfrm>
            <a:off x="3733800" y="1600200"/>
            <a:ext cx="1981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Bahan Baku</a:t>
            </a:r>
            <a:endParaRPr lang="id-ID" dirty="0">
              <a:solidFill>
                <a:schemeClr val="tx1"/>
              </a:solidFill>
            </a:endParaRPr>
          </a:p>
        </p:txBody>
      </p:sp>
      <p:sp>
        <p:nvSpPr>
          <p:cNvPr id="21" name="Rectangle 20"/>
          <p:cNvSpPr/>
          <p:nvPr/>
        </p:nvSpPr>
        <p:spPr>
          <a:xfrm>
            <a:off x="2438400" y="2209800"/>
            <a:ext cx="1295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persediaan</a:t>
            </a:r>
            <a:endParaRPr lang="id-ID" dirty="0">
              <a:solidFill>
                <a:schemeClr val="tx1"/>
              </a:solidFill>
            </a:endParaRPr>
          </a:p>
        </p:txBody>
      </p:sp>
      <p:sp>
        <p:nvSpPr>
          <p:cNvPr id="24" name="Rectangle 23"/>
          <p:cNvSpPr/>
          <p:nvPr/>
        </p:nvSpPr>
        <p:spPr>
          <a:xfrm>
            <a:off x="3810000" y="2286000"/>
            <a:ext cx="1143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100.000</a:t>
            </a:r>
            <a:endParaRPr lang="id-ID" dirty="0">
              <a:solidFill>
                <a:schemeClr val="tx1"/>
              </a:solidFill>
            </a:endParaRPr>
          </a:p>
        </p:txBody>
      </p:sp>
      <p:sp>
        <p:nvSpPr>
          <p:cNvPr id="26" name="Rectangle 25"/>
          <p:cNvSpPr/>
          <p:nvPr/>
        </p:nvSpPr>
        <p:spPr>
          <a:xfrm>
            <a:off x="3733800" y="2971800"/>
            <a:ext cx="1219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25.000</a:t>
            </a:r>
            <a:endParaRPr lang="id-ID" dirty="0">
              <a:solidFill>
                <a:schemeClr val="tx1"/>
              </a:solidFill>
            </a:endParaRPr>
          </a:p>
        </p:txBody>
      </p:sp>
      <p:cxnSp>
        <p:nvCxnSpPr>
          <p:cNvPr id="28" name="Straight Arrow Connector 27"/>
          <p:cNvCxnSpPr/>
          <p:nvPr/>
        </p:nvCxnSpPr>
        <p:spPr>
          <a:xfrm>
            <a:off x="2362200" y="3276600"/>
            <a:ext cx="12954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0" name="Straight Connector 29"/>
          <p:cNvCxnSpPr/>
          <p:nvPr/>
        </p:nvCxnSpPr>
        <p:spPr>
          <a:xfrm>
            <a:off x="1676400" y="4267200"/>
            <a:ext cx="2514600" cy="1588"/>
          </a:xfrm>
          <a:prstGeom prst="line">
            <a:avLst/>
          </a:prstGeom>
        </p:spPr>
        <p:style>
          <a:lnRef idx="1">
            <a:schemeClr val="accent2"/>
          </a:lnRef>
          <a:fillRef idx="0">
            <a:schemeClr val="accent2"/>
          </a:fillRef>
          <a:effectRef idx="0">
            <a:schemeClr val="accent2"/>
          </a:effectRef>
          <a:fontRef idx="minor">
            <a:schemeClr val="tx1"/>
          </a:fontRef>
        </p:style>
      </p:cxnSp>
      <p:sp>
        <p:nvSpPr>
          <p:cNvPr id="31" name="Rectangle 30"/>
          <p:cNvSpPr/>
          <p:nvPr/>
        </p:nvSpPr>
        <p:spPr>
          <a:xfrm>
            <a:off x="5105400" y="2286000"/>
            <a:ext cx="9906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6.000</a:t>
            </a:r>
            <a:endParaRPr lang="id-ID" dirty="0">
              <a:solidFill>
                <a:schemeClr val="tx1"/>
              </a:solidFill>
            </a:endParaRPr>
          </a:p>
        </p:txBody>
      </p:sp>
      <p:sp>
        <p:nvSpPr>
          <p:cNvPr id="32" name="Rectangle 31"/>
          <p:cNvSpPr/>
          <p:nvPr/>
        </p:nvSpPr>
        <p:spPr>
          <a:xfrm>
            <a:off x="5105400" y="2971800"/>
            <a:ext cx="9906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31.000</a:t>
            </a:r>
            <a:endParaRPr lang="id-ID" dirty="0">
              <a:solidFill>
                <a:schemeClr val="tx1"/>
              </a:solidFill>
            </a:endParaRPr>
          </a:p>
        </p:txBody>
      </p:sp>
      <p:cxnSp>
        <p:nvCxnSpPr>
          <p:cNvPr id="34" name="Straight Connector 33"/>
          <p:cNvCxnSpPr/>
          <p:nvPr/>
        </p:nvCxnSpPr>
        <p:spPr>
          <a:xfrm rot="5400000">
            <a:off x="1981200" y="5029200"/>
            <a:ext cx="1677194" cy="794"/>
          </a:xfrm>
          <a:prstGeom prst="line">
            <a:avLst/>
          </a:prstGeom>
        </p:spPr>
        <p:style>
          <a:lnRef idx="1">
            <a:schemeClr val="accent2"/>
          </a:lnRef>
          <a:fillRef idx="0">
            <a:schemeClr val="accent2"/>
          </a:fillRef>
          <a:effectRef idx="0">
            <a:schemeClr val="accent2"/>
          </a:effectRef>
          <a:fontRef idx="minor">
            <a:schemeClr val="tx1"/>
          </a:fontRef>
        </p:style>
      </p:cxnSp>
      <p:sp>
        <p:nvSpPr>
          <p:cNvPr id="37" name="Rectangle 36"/>
          <p:cNvSpPr/>
          <p:nvPr/>
        </p:nvSpPr>
        <p:spPr>
          <a:xfrm>
            <a:off x="6629400" y="1600200"/>
            <a:ext cx="2133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Barang dalam Proses</a:t>
            </a:r>
            <a:endParaRPr lang="id-ID" dirty="0">
              <a:solidFill>
                <a:schemeClr val="tx1"/>
              </a:solidFill>
            </a:endParaRPr>
          </a:p>
        </p:txBody>
      </p:sp>
      <p:sp>
        <p:nvSpPr>
          <p:cNvPr id="39" name="Rectangle 38"/>
          <p:cNvSpPr/>
          <p:nvPr/>
        </p:nvSpPr>
        <p:spPr>
          <a:xfrm>
            <a:off x="6629400" y="2514600"/>
            <a:ext cx="10668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31.000</a:t>
            </a:r>
            <a:endParaRPr lang="id-ID" dirty="0">
              <a:solidFill>
                <a:schemeClr val="tx1"/>
              </a:solidFill>
            </a:endParaRPr>
          </a:p>
        </p:txBody>
      </p:sp>
      <p:sp>
        <p:nvSpPr>
          <p:cNvPr id="40" name="Rectangle 39"/>
          <p:cNvSpPr/>
          <p:nvPr/>
        </p:nvSpPr>
        <p:spPr>
          <a:xfrm>
            <a:off x="2057400" y="3581400"/>
            <a:ext cx="1905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Pengendali Overhead Pabrik</a:t>
            </a:r>
            <a:endParaRPr lang="id-ID" dirty="0">
              <a:solidFill>
                <a:schemeClr val="tx1"/>
              </a:solidFill>
            </a:endParaRPr>
          </a:p>
        </p:txBody>
      </p:sp>
      <p:sp>
        <p:nvSpPr>
          <p:cNvPr id="46" name="Rectangle 45"/>
          <p:cNvSpPr/>
          <p:nvPr/>
        </p:nvSpPr>
        <p:spPr>
          <a:xfrm>
            <a:off x="1371600" y="4495800"/>
            <a:ext cx="12192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6.000</a:t>
            </a:r>
            <a:endParaRPr lang="id-ID" dirty="0">
              <a:solidFill>
                <a:schemeClr val="tx1"/>
              </a:solidFill>
            </a:endParaRPr>
          </a:p>
        </p:txBody>
      </p:sp>
      <p:cxnSp>
        <p:nvCxnSpPr>
          <p:cNvPr id="50" name="Elbow Connector 49"/>
          <p:cNvCxnSpPr>
            <a:stCxn id="31" idx="3"/>
          </p:cNvCxnSpPr>
          <p:nvPr/>
        </p:nvCxnSpPr>
        <p:spPr>
          <a:xfrm flipH="1">
            <a:off x="2667000" y="2438400"/>
            <a:ext cx="3429000" cy="2514600"/>
          </a:xfrm>
          <a:prstGeom prst="bentConnector3">
            <a:avLst>
              <a:gd name="adj1" fmla="val -6667"/>
            </a:avLst>
          </a:prstGeom>
          <a:ln>
            <a:tailEnd type="arrow"/>
          </a:ln>
        </p:spPr>
        <p:style>
          <a:lnRef idx="2">
            <a:schemeClr val="dk1"/>
          </a:lnRef>
          <a:fillRef idx="0">
            <a:schemeClr val="dk1"/>
          </a:fillRef>
          <a:effectRef idx="1">
            <a:schemeClr val="dk1"/>
          </a:effectRef>
          <a:fontRef idx="minor">
            <a:schemeClr val="tx1"/>
          </a:fontRef>
        </p:style>
      </p:cxnSp>
      <p:cxnSp>
        <p:nvCxnSpPr>
          <p:cNvPr id="52" name="Elbow Connector 51"/>
          <p:cNvCxnSpPr>
            <a:stCxn id="32" idx="3"/>
          </p:cNvCxnSpPr>
          <p:nvPr/>
        </p:nvCxnSpPr>
        <p:spPr>
          <a:xfrm flipV="1">
            <a:off x="6096000" y="2743200"/>
            <a:ext cx="609600" cy="381000"/>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53" name="Rectangle 52"/>
          <p:cNvSpPr/>
          <p:nvPr/>
        </p:nvSpPr>
        <p:spPr>
          <a:xfrm>
            <a:off x="7467600" y="3505200"/>
            <a:ext cx="1371600" cy="914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dirty="0" smtClean="0">
                <a:solidFill>
                  <a:schemeClr val="tx1"/>
                </a:solidFill>
              </a:rPr>
              <a:t>Pesanan no.5574=</a:t>
            </a:r>
          </a:p>
          <a:p>
            <a:pPr algn="ctr"/>
            <a:r>
              <a:rPr lang="id-ID" dirty="0" smtClean="0">
                <a:solidFill>
                  <a:schemeClr val="tx1"/>
                </a:solidFill>
              </a:rPr>
              <a:t>$2.510</a:t>
            </a:r>
            <a:endParaRPr lang="id-ID" dirty="0">
              <a:solidFill>
                <a:schemeClr val="tx1"/>
              </a:solidFill>
            </a:endParaRPr>
          </a:p>
        </p:txBody>
      </p:sp>
      <p:sp>
        <p:nvSpPr>
          <p:cNvPr id="54" name="Rectangle 53"/>
          <p:cNvSpPr/>
          <p:nvPr/>
        </p:nvSpPr>
        <p:spPr>
          <a:xfrm>
            <a:off x="7467600" y="4572000"/>
            <a:ext cx="1371600" cy="8382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dirty="0" smtClean="0">
                <a:solidFill>
                  <a:schemeClr val="tx1"/>
                </a:solidFill>
              </a:rPr>
              <a:t>Pesanan no.5575= $24.070</a:t>
            </a:r>
            <a:endParaRPr lang="id-ID" dirty="0">
              <a:solidFill>
                <a:schemeClr val="tx1"/>
              </a:solidFill>
            </a:endParaRPr>
          </a:p>
        </p:txBody>
      </p:sp>
      <p:sp>
        <p:nvSpPr>
          <p:cNvPr id="55" name="Rectangle 54"/>
          <p:cNvSpPr/>
          <p:nvPr/>
        </p:nvSpPr>
        <p:spPr>
          <a:xfrm>
            <a:off x="7467600" y="5486400"/>
            <a:ext cx="1447800" cy="914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dirty="0" smtClean="0">
                <a:solidFill>
                  <a:schemeClr val="tx1"/>
                </a:solidFill>
              </a:rPr>
              <a:t>Pesanan no.5576= $4.420</a:t>
            </a:r>
            <a:endParaRPr lang="id-ID" dirty="0">
              <a:solidFill>
                <a:schemeClr val="tx1"/>
              </a:solidFill>
            </a:endParaRPr>
          </a:p>
        </p:txBody>
      </p:sp>
      <p:cxnSp>
        <p:nvCxnSpPr>
          <p:cNvPr id="58" name="Straight Arrow Connector 57"/>
          <p:cNvCxnSpPr/>
          <p:nvPr/>
        </p:nvCxnSpPr>
        <p:spPr>
          <a:xfrm rot="5400000" flipH="1" flipV="1">
            <a:off x="4838700" y="4457700"/>
            <a:ext cx="34290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1" name="Straight Arrow Connector 60"/>
          <p:cNvCxnSpPr/>
          <p:nvPr/>
        </p:nvCxnSpPr>
        <p:spPr>
          <a:xfrm>
            <a:off x="6553200" y="4114800"/>
            <a:ext cx="838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3" name="Straight Arrow Connector 62"/>
          <p:cNvCxnSpPr/>
          <p:nvPr/>
        </p:nvCxnSpPr>
        <p:spPr>
          <a:xfrm>
            <a:off x="6553200" y="4953000"/>
            <a:ext cx="838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5" name="Straight Arrow Connector 64"/>
          <p:cNvCxnSpPr/>
          <p:nvPr/>
        </p:nvCxnSpPr>
        <p:spPr>
          <a:xfrm>
            <a:off x="6553200" y="6172200"/>
            <a:ext cx="7620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686800" cy="838200"/>
          </a:xfrm>
        </p:spPr>
        <p:txBody>
          <a:bodyPr/>
          <a:lstStyle/>
          <a:p>
            <a:r>
              <a:rPr lang="id-ID" dirty="0" smtClean="0"/>
              <a:t>AKUNTANSI TENAGA KERJA</a:t>
            </a:r>
            <a:endParaRPr lang="id-ID" dirty="0"/>
          </a:p>
        </p:txBody>
      </p:sp>
      <p:sp>
        <p:nvSpPr>
          <p:cNvPr id="3" name="Content Placeholder 2"/>
          <p:cNvSpPr>
            <a:spLocks noGrp="1"/>
          </p:cNvSpPr>
          <p:nvPr>
            <p:ph idx="1"/>
          </p:nvPr>
        </p:nvSpPr>
        <p:spPr>
          <a:xfrm>
            <a:off x="304800" y="1143000"/>
            <a:ext cx="8686800" cy="5181600"/>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algn="just"/>
            <a:r>
              <a:rPr lang="id-ID" dirty="0" smtClean="0"/>
              <a:t>Dibanyak perusahaan, mesin absensi mencatat waktu kedatangan dan waktu pulang dari setiap karyawan pada kartu absen individual yang bisa berbentuk kertas atau elektronik.</a:t>
            </a:r>
          </a:p>
          <a:p>
            <a:pPr algn="just"/>
            <a:r>
              <a:rPr lang="id-ID" dirty="0" smtClean="0"/>
              <a:t>Untuk mengidentifikasikan biaya tenaga kerja langsung dan tidak langsung, setiap karyawan membuat satu atau lebih kartu jam kerja karyawan setiap hari, yang menunjukkan waktu yang dihabiskan oleh seorang pekerja untuk suatu pesanan tertentu (tenaga kerja langsung) atau untuk tugas-tugas lain (tenaga kerja tidak langsung).</a:t>
            </a:r>
          </a:p>
          <a:p>
            <a:endParaRPr lang="id-ID" dirty="0" smtClean="0"/>
          </a:p>
          <a:p>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4937125"/>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r>
              <a:rPr lang="id-ID" sz="3000" dirty="0" smtClean="0"/>
              <a:t>Dari kartu jam kerja, dihitung biayanya dan diikhtisarkan secara periodik, dan jumlah jam kerja setiap karyawan yang tertera di kartu jam kerja dicocokkan dengan jumlah jam kerja menurut kartu absen.</a:t>
            </a:r>
          </a:p>
          <a:p>
            <a:pPr>
              <a:buNone/>
            </a:pPr>
            <a:endParaRPr lang="id-ID" sz="3000" dirty="0" smtClean="0"/>
          </a:p>
          <a:p>
            <a:pPr>
              <a:buNone/>
            </a:pPr>
            <a:r>
              <a:rPr lang="id-ID" sz="3000" b="1" dirty="0" smtClean="0"/>
              <a:t>BIAYA TENAGA KERJA YANG TERJADI</a:t>
            </a:r>
          </a:p>
          <a:p>
            <a:pPr>
              <a:buNone/>
            </a:pPr>
            <a:r>
              <a:rPr lang="id-ID" sz="3000" dirty="0" smtClean="0"/>
              <a:t>Contoh transaksi:</a:t>
            </a:r>
            <a:endParaRPr lang="en-US" sz="3000" dirty="0" smtClean="0"/>
          </a:p>
          <a:p>
            <a:pPr>
              <a:buNone/>
            </a:pPr>
            <a:r>
              <a:rPr lang="en-US" sz="3000" dirty="0" smtClean="0"/>
              <a:t>Rayburn Company </a:t>
            </a:r>
            <a:r>
              <a:rPr lang="en-US" sz="3000" dirty="0" err="1" smtClean="0"/>
              <a:t>membayar</a:t>
            </a:r>
            <a:r>
              <a:rPr lang="en-US" sz="3000" dirty="0" smtClean="0"/>
              <a:t> </a:t>
            </a:r>
            <a:r>
              <a:rPr lang="en-US" sz="3000" dirty="0" err="1" smtClean="0"/>
              <a:t>pekerja</a:t>
            </a:r>
            <a:r>
              <a:rPr lang="en-US" sz="3000" dirty="0" smtClean="0"/>
              <a:t> </a:t>
            </a:r>
            <a:r>
              <a:rPr lang="en-US" sz="3000" dirty="0" err="1" smtClean="0"/>
              <a:t>pabrik</a:t>
            </a:r>
            <a:r>
              <a:rPr lang="en-US" sz="3000" dirty="0" smtClean="0"/>
              <a:t> </a:t>
            </a:r>
            <a:r>
              <a:rPr lang="en-US" sz="3000" dirty="0" err="1" smtClean="0"/>
              <a:t>hanya</a:t>
            </a:r>
            <a:r>
              <a:rPr lang="en-US" sz="3000" dirty="0" smtClean="0"/>
              <a:t> </a:t>
            </a:r>
            <a:r>
              <a:rPr lang="en-US" sz="3000" dirty="0" err="1" smtClean="0"/>
              <a:t>satu</a:t>
            </a:r>
            <a:r>
              <a:rPr lang="en-US" sz="3000" dirty="0" smtClean="0"/>
              <a:t> kali </a:t>
            </a:r>
            <a:r>
              <a:rPr lang="en-US" sz="3000" dirty="0" err="1" smtClean="0"/>
              <a:t>setiap</a:t>
            </a:r>
            <a:r>
              <a:rPr lang="en-US" sz="3000" dirty="0" smtClean="0"/>
              <a:t> </a:t>
            </a:r>
            <a:r>
              <a:rPr lang="en-US" sz="3000" dirty="0" err="1" smtClean="0"/>
              <a:t>bulan</a:t>
            </a:r>
            <a:r>
              <a:rPr lang="en-US" sz="3000" dirty="0" smtClean="0"/>
              <a:t>. </a:t>
            </a:r>
            <a:r>
              <a:rPr lang="en-US" sz="3000" dirty="0" err="1" smtClean="0"/>
              <a:t>Beban</a:t>
            </a:r>
            <a:r>
              <a:rPr lang="en-US" sz="3000" dirty="0" smtClean="0"/>
              <a:t> </a:t>
            </a:r>
            <a:r>
              <a:rPr lang="en-US" sz="3000" dirty="0" err="1" smtClean="0"/>
              <a:t>gaji</a:t>
            </a:r>
            <a:r>
              <a:rPr lang="en-US" sz="3000" dirty="0" smtClean="0"/>
              <a:t> </a:t>
            </a:r>
            <a:r>
              <a:rPr lang="en-US" sz="3000" dirty="0" err="1" smtClean="0"/>
              <a:t>pabrik</a:t>
            </a:r>
            <a:r>
              <a:rPr lang="en-US" sz="3000" dirty="0" smtClean="0"/>
              <a:t> </a:t>
            </a:r>
            <a:r>
              <a:rPr lang="en-US" sz="3000" dirty="0" err="1" smtClean="0"/>
              <a:t>sebesar</a:t>
            </a:r>
            <a:r>
              <a:rPr lang="en-US" sz="3000" dirty="0" smtClean="0"/>
              <a:t> $31.000 </a:t>
            </a:r>
            <a:r>
              <a:rPr lang="en-US" sz="3000" dirty="0" err="1" smtClean="0"/>
              <a:t>dihitung</a:t>
            </a:r>
            <a:r>
              <a:rPr lang="en-US" sz="3000" dirty="0" smtClean="0"/>
              <a:t> </a:t>
            </a:r>
            <a:r>
              <a:rPr lang="en-US" sz="3000" dirty="0" err="1" smtClean="0"/>
              <a:t>dan</a:t>
            </a:r>
            <a:r>
              <a:rPr lang="en-US" sz="3000" dirty="0" smtClean="0"/>
              <a:t> </a:t>
            </a:r>
            <a:r>
              <a:rPr lang="en-US" sz="3000" dirty="0" err="1" smtClean="0"/>
              <a:t>dicatat</a:t>
            </a:r>
            <a:r>
              <a:rPr lang="en-US" sz="3000" dirty="0" smtClean="0"/>
              <a:t> </a:t>
            </a:r>
            <a:r>
              <a:rPr lang="en-US" sz="3000" dirty="0" err="1" smtClean="0"/>
              <a:t>pada</a:t>
            </a:r>
            <a:r>
              <a:rPr lang="en-US" sz="3000" dirty="0" smtClean="0"/>
              <a:t> </a:t>
            </a:r>
            <a:r>
              <a:rPr lang="en-US" sz="3000" dirty="0" err="1" smtClean="0"/>
              <a:t>tanggal</a:t>
            </a:r>
            <a:r>
              <a:rPr lang="en-US" sz="3000" dirty="0" smtClean="0"/>
              <a:t> 31 </a:t>
            </a:r>
            <a:r>
              <a:rPr lang="en-US" sz="3000" dirty="0" err="1" smtClean="0"/>
              <a:t>Januari</a:t>
            </a:r>
            <a:r>
              <a:rPr lang="en-US" sz="3000" dirty="0" smtClean="0"/>
              <a:t> (</a:t>
            </a:r>
            <a:r>
              <a:rPr lang="en-US" sz="3000" dirty="0" err="1" smtClean="0"/>
              <a:t>dan</a:t>
            </a:r>
            <a:r>
              <a:rPr lang="en-US" sz="3000" dirty="0" smtClean="0"/>
              <a:t> </a:t>
            </a:r>
            <a:r>
              <a:rPr lang="en-US" sz="3000" dirty="0" err="1" smtClean="0"/>
              <a:t>akan</a:t>
            </a:r>
            <a:r>
              <a:rPr lang="en-US" sz="3000" dirty="0" smtClean="0"/>
              <a:t> </a:t>
            </a:r>
            <a:r>
              <a:rPr lang="en-US" sz="3000" dirty="0" err="1" smtClean="0"/>
              <a:t>dibayar</a:t>
            </a:r>
            <a:r>
              <a:rPr lang="en-US" sz="3000" dirty="0" smtClean="0"/>
              <a:t> </a:t>
            </a:r>
            <a:r>
              <a:rPr lang="en-US" sz="3000" dirty="0" err="1" smtClean="0"/>
              <a:t>di</a:t>
            </a:r>
            <a:r>
              <a:rPr lang="en-US" sz="3000" dirty="0" smtClean="0"/>
              <a:t> </a:t>
            </a:r>
            <a:r>
              <a:rPr lang="en-US" sz="3000" dirty="0" err="1" smtClean="0"/>
              <a:t>awal</a:t>
            </a:r>
            <a:r>
              <a:rPr lang="en-US" sz="3000" dirty="0" smtClean="0"/>
              <a:t> </a:t>
            </a:r>
            <a:r>
              <a:rPr lang="en-US" sz="3000" dirty="0" err="1" smtClean="0"/>
              <a:t>bulan</a:t>
            </a:r>
            <a:r>
              <a:rPr lang="en-US" sz="3000" dirty="0" smtClean="0"/>
              <a:t> </a:t>
            </a:r>
            <a:r>
              <a:rPr lang="en-US" sz="3000" dirty="0" err="1" smtClean="0"/>
              <a:t>Februari</a:t>
            </a:r>
            <a:r>
              <a:rPr lang="en-US" dirty="0" smtClean="0"/>
              <a:t>). </a:t>
            </a:r>
          </a:p>
          <a:p>
            <a:pPr>
              <a:buNone/>
            </a:pPr>
            <a:endParaRPr lang="id-ID" dirty="0" smtClean="0"/>
          </a:p>
          <a:p>
            <a:pPr>
              <a:buNone/>
            </a:pPr>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486400"/>
          </a:xfrm>
        </p:spPr>
        <p:style>
          <a:lnRef idx="1">
            <a:schemeClr val="accent5"/>
          </a:lnRef>
          <a:fillRef idx="2">
            <a:schemeClr val="accent5"/>
          </a:fillRef>
          <a:effectRef idx="1">
            <a:schemeClr val="accent5"/>
          </a:effectRef>
          <a:fontRef idx="minor">
            <a:schemeClr val="dk1"/>
          </a:fontRef>
        </p:style>
        <p:txBody>
          <a:bodyPr>
            <a:noAutofit/>
          </a:bodyPr>
          <a:lstStyle/>
          <a:p>
            <a:pPr>
              <a:buNone/>
            </a:pPr>
            <a:r>
              <a:rPr lang="en-US" sz="2600" dirty="0" err="1" smtClean="0"/>
              <a:t>Ayat</a:t>
            </a:r>
            <a:r>
              <a:rPr lang="en-US" sz="2600" dirty="0" smtClean="0"/>
              <a:t> </a:t>
            </a:r>
            <a:r>
              <a:rPr lang="en-US" sz="2600" dirty="0" err="1" smtClean="0"/>
              <a:t>Jurnal</a:t>
            </a:r>
            <a:r>
              <a:rPr lang="en-US" sz="2600" dirty="0" smtClean="0"/>
              <a:t> </a:t>
            </a:r>
            <a:r>
              <a:rPr lang="en-US" sz="2600" dirty="0" err="1" smtClean="0"/>
              <a:t>umumnya</a:t>
            </a:r>
            <a:r>
              <a:rPr lang="en-US" sz="2600" dirty="0" smtClean="0"/>
              <a:t> </a:t>
            </a:r>
            <a:r>
              <a:rPr lang="en-US" sz="2600" dirty="0" err="1" smtClean="0"/>
              <a:t>adalah</a:t>
            </a:r>
            <a:r>
              <a:rPr lang="en-US" sz="2600" dirty="0" smtClean="0"/>
              <a:t> </a:t>
            </a:r>
            <a:r>
              <a:rPr lang="en-US" sz="2600" dirty="0" err="1" smtClean="0"/>
              <a:t>sebagai</a:t>
            </a:r>
            <a:r>
              <a:rPr lang="en-US" sz="2600" dirty="0" smtClean="0"/>
              <a:t> </a:t>
            </a:r>
            <a:r>
              <a:rPr lang="en-US" sz="2600" dirty="0" err="1" smtClean="0"/>
              <a:t>berikut</a:t>
            </a:r>
            <a:r>
              <a:rPr lang="en-US" sz="2600" dirty="0" smtClean="0"/>
              <a:t>:</a:t>
            </a:r>
          </a:p>
          <a:p>
            <a:pPr>
              <a:buNone/>
            </a:pPr>
            <a:r>
              <a:rPr lang="en-US" sz="2600" dirty="0" smtClean="0"/>
              <a:t>       </a:t>
            </a:r>
            <a:r>
              <a:rPr lang="en-US" sz="2600" dirty="0" err="1" smtClean="0"/>
              <a:t>Beban</a:t>
            </a:r>
            <a:r>
              <a:rPr lang="en-US" sz="2600" dirty="0" smtClean="0"/>
              <a:t> </a:t>
            </a:r>
            <a:r>
              <a:rPr lang="en-US" sz="2600" dirty="0" err="1" smtClean="0"/>
              <a:t>Gaji</a:t>
            </a:r>
            <a:r>
              <a:rPr lang="en-US" sz="2600" dirty="0" smtClean="0"/>
              <a:t>                                           $31.000</a:t>
            </a:r>
          </a:p>
          <a:p>
            <a:pPr>
              <a:buNone/>
            </a:pPr>
            <a:r>
              <a:rPr lang="en-US" sz="2600" dirty="0" smtClean="0"/>
              <a:t>               </a:t>
            </a:r>
            <a:r>
              <a:rPr lang="en-US" sz="2600" dirty="0" err="1" smtClean="0"/>
              <a:t>Beban</a:t>
            </a:r>
            <a:r>
              <a:rPr lang="en-US" sz="2600" dirty="0" smtClean="0"/>
              <a:t> </a:t>
            </a:r>
            <a:r>
              <a:rPr lang="en-US" sz="2600" dirty="0" err="1" smtClean="0"/>
              <a:t>Gaji</a:t>
            </a:r>
            <a:r>
              <a:rPr lang="en-US" sz="2600" dirty="0" smtClean="0"/>
              <a:t> Yang </a:t>
            </a:r>
            <a:r>
              <a:rPr lang="en-US" sz="2600" dirty="0" err="1" smtClean="0"/>
              <a:t>Masih</a:t>
            </a:r>
            <a:r>
              <a:rPr lang="en-US" sz="2600" dirty="0" smtClean="0"/>
              <a:t> </a:t>
            </a:r>
            <a:r>
              <a:rPr lang="en-US" sz="2600" dirty="0" err="1" smtClean="0"/>
              <a:t>Harus</a:t>
            </a:r>
            <a:r>
              <a:rPr lang="en-US" sz="2600" dirty="0" smtClean="0"/>
              <a:t> </a:t>
            </a:r>
            <a:r>
              <a:rPr lang="en-US" sz="2600" dirty="0" err="1" smtClean="0"/>
              <a:t>Dibayar</a:t>
            </a:r>
            <a:r>
              <a:rPr lang="en-US" sz="2600" dirty="0" smtClean="0"/>
              <a:t>        $31.000</a:t>
            </a:r>
          </a:p>
          <a:p>
            <a:pPr>
              <a:buNone/>
            </a:pPr>
            <a:endParaRPr lang="en-US" sz="2600" dirty="0" smtClean="0"/>
          </a:p>
          <a:p>
            <a:pPr>
              <a:buNone/>
            </a:pPr>
            <a:endParaRPr lang="en-US" sz="2600" dirty="0" smtClean="0"/>
          </a:p>
          <a:p>
            <a:pPr>
              <a:buNone/>
            </a:pPr>
            <a:r>
              <a:rPr lang="en-US" sz="2600" b="1" dirty="0" smtClean="0"/>
              <a:t>BIAYA TENAGA KERJA YANG DIDISTRIBUSIKAN</a:t>
            </a:r>
          </a:p>
          <a:p>
            <a:pPr algn="just"/>
            <a:r>
              <a:rPr lang="en-US" sz="2600" dirty="0" err="1" smtClean="0"/>
              <a:t>Kebanyakan</a:t>
            </a:r>
            <a:r>
              <a:rPr lang="en-US" sz="2600" dirty="0" smtClean="0"/>
              <a:t> </a:t>
            </a:r>
            <a:r>
              <a:rPr lang="en-US" sz="2600" dirty="0" err="1" smtClean="0"/>
              <a:t>perusahaan</a:t>
            </a:r>
            <a:r>
              <a:rPr lang="en-US" sz="2600" dirty="0" smtClean="0"/>
              <a:t> </a:t>
            </a:r>
            <a:r>
              <a:rPr lang="en-US" sz="2600" dirty="0" err="1" smtClean="0"/>
              <a:t>mendistribusikan</a:t>
            </a:r>
            <a:r>
              <a:rPr lang="en-US" sz="2600" dirty="0" smtClean="0"/>
              <a:t> </a:t>
            </a:r>
            <a:r>
              <a:rPr lang="en-US" sz="2600" dirty="0" err="1" smtClean="0"/>
              <a:t>biaya</a:t>
            </a:r>
            <a:r>
              <a:rPr lang="en-US" sz="2600" dirty="0" smtClean="0"/>
              <a:t> </a:t>
            </a:r>
            <a:r>
              <a:rPr lang="en-US" sz="2600" dirty="0" err="1" smtClean="0"/>
              <a:t>tenaga</a:t>
            </a:r>
            <a:r>
              <a:rPr lang="en-US" sz="2600" dirty="0" smtClean="0"/>
              <a:t> </a:t>
            </a:r>
            <a:r>
              <a:rPr lang="en-US" sz="2600" dirty="0" err="1" smtClean="0"/>
              <a:t>kerjanya</a:t>
            </a:r>
            <a:r>
              <a:rPr lang="en-US" sz="2600" dirty="0" smtClean="0"/>
              <a:t> </a:t>
            </a:r>
            <a:r>
              <a:rPr lang="en-US" sz="2600" dirty="0" err="1" smtClean="0"/>
              <a:t>secara</a:t>
            </a:r>
            <a:r>
              <a:rPr lang="en-US" sz="2600" dirty="0" smtClean="0"/>
              <a:t> </a:t>
            </a:r>
            <a:r>
              <a:rPr lang="en-US" sz="2600" dirty="0" err="1" smtClean="0"/>
              <a:t>bulanan</a:t>
            </a:r>
            <a:r>
              <a:rPr lang="en-US" sz="2600" dirty="0" smtClean="0"/>
              <a:t>, </a:t>
            </a:r>
            <a:r>
              <a:rPr lang="en-US" sz="2600" dirty="0" err="1" smtClean="0"/>
              <a:t>kartu</a:t>
            </a:r>
            <a:r>
              <a:rPr lang="en-US" sz="2600" dirty="0" smtClean="0"/>
              <a:t> jam </a:t>
            </a:r>
            <a:r>
              <a:rPr lang="en-US" sz="2600" dirty="0" err="1" smtClean="0"/>
              <a:t>kerja</a:t>
            </a:r>
            <a:r>
              <a:rPr lang="en-US" sz="2600" dirty="0" smtClean="0"/>
              <a:t> </a:t>
            </a:r>
            <a:r>
              <a:rPr lang="en-US" sz="2600" dirty="0" err="1" smtClean="0"/>
              <a:t>karyawan</a:t>
            </a:r>
            <a:r>
              <a:rPr lang="en-US" sz="2600" dirty="0" smtClean="0"/>
              <a:t> </a:t>
            </a:r>
            <a:r>
              <a:rPr lang="en-US" sz="2600" dirty="0" err="1" smtClean="0"/>
              <a:t>diurutkan</a:t>
            </a:r>
            <a:r>
              <a:rPr lang="en-US" sz="2600" dirty="0" smtClean="0"/>
              <a:t> </a:t>
            </a:r>
            <a:r>
              <a:rPr lang="en-US" sz="2600" dirty="0" err="1" smtClean="0"/>
              <a:t>berdasarkan</a:t>
            </a:r>
            <a:r>
              <a:rPr lang="en-US" sz="2600" dirty="0" smtClean="0"/>
              <a:t> </a:t>
            </a:r>
            <a:r>
              <a:rPr lang="en-US" sz="2600" dirty="0" err="1" smtClean="0"/>
              <a:t>pesanan</a:t>
            </a:r>
            <a:r>
              <a:rPr lang="en-US" sz="2600" dirty="0" smtClean="0"/>
              <a:t>, </a:t>
            </a:r>
            <a:r>
              <a:rPr lang="en-US" sz="2600" dirty="0" err="1" smtClean="0"/>
              <a:t>datanya</a:t>
            </a:r>
            <a:r>
              <a:rPr lang="en-US" sz="2600" dirty="0" smtClean="0"/>
              <a:t> </a:t>
            </a:r>
            <a:r>
              <a:rPr lang="en-US" sz="2600" dirty="0" err="1" smtClean="0"/>
              <a:t>dimasukkan</a:t>
            </a:r>
            <a:r>
              <a:rPr lang="en-US" sz="2600" dirty="0" smtClean="0"/>
              <a:t> </a:t>
            </a:r>
            <a:r>
              <a:rPr lang="en-US" sz="2600" dirty="0" err="1" smtClean="0"/>
              <a:t>ke</a:t>
            </a:r>
            <a:r>
              <a:rPr lang="en-US" sz="2600" dirty="0" smtClean="0"/>
              <a:t> </a:t>
            </a:r>
            <a:r>
              <a:rPr lang="en-US" sz="2600" dirty="0" err="1" smtClean="0"/>
              <a:t>dalam</a:t>
            </a:r>
            <a:r>
              <a:rPr lang="en-US" sz="2600" dirty="0" smtClean="0"/>
              <a:t> </a:t>
            </a:r>
            <a:r>
              <a:rPr lang="en-US" sz="2600" dirty="0" err="1" smtClean="0"/>
              <a:t>kartu</a:t>
            </a:r>
            <a:r>
              <a:rPr lang="en-US" sz="2600" dirty="0" smtClean="0"/>
              <a:t> </a:t>
            </a:r>
            <a:r>
              <a:rPr lang="en-US" sz="2600" dirty="0" err="1" smtClean="0"/>
              <a:t>biaya</a:t>
            </a:r>
            <a:r>
              <a:rPr lang="en-US" sz="2600" dirty="0" smtClean="0"/>
              <a:t> </a:t>
            </a:r>
            <a:r>
              <a:rPr lang="en-US" sz="2600" dirty="0" err="1" smtClean="0"/>
              <a:t>pesanan</a:t>
            </a:r>
            <a:r>
              <a:rPr lang="en-US" sz="2600" dirty="0" smtClean="0"/>
              <a:t> </a:t>
            </a:r>
            <a:r>
              <a:rPr lang="en-US" sz="2600" dirty="0" err="1" smtClean="0"/>
              <a:t>dan</a:t>
            </a:r>
            <a:r>
              <a:rPr lang="en-US" sz="2600" dirty="0" smtClean="0"/>
              <a:t> </a:t>
            </a:r>
            <a:r>
              <a:rPr lang="en-US" sz="2600" dirty="0" err="1" smtClean="0"/>
              <a:t>dicatat</a:t>
            </a:r>
            <a:r>
              <a:rPr lang="en-US" sz="2600" dirty="0" smtClean="0"/>
              <a:t> </a:t>
            </a:r>
            <a:r>
              <a:rPr lang="en-US" sz="2600" dirty="0" err="1" smtClean="0"/>
              <a:t>menggunakan</a:t>
            </a:r>
            <a:r>
              <a:rPr lang="en-US" sz="2600" dirty="0" smtClean="0"/>
              <a:t> </a:t>
            </a:r>
            <a:r>
              <a:rPr lang="en-US" sz="2600" dirty="0" err="1" smtClean="0"/>
              <a:t>ayat</a:t>
            </a:r>
            <a:r>
              <a:rPr lang="en-US" sz="2600" dirty="0" smtClean="0"/>
              <a:t> </a:t>
            </a:r>
            <a:r>
              <a:rPr lang="en-US" sz="2600" dirty="0" err="1" smtClean="0"/>
              <a:t>jurnal</a:t>
            </a:r>
            <a:r>
              <a:rPr lang="en-US" sz="2600" dirty="0" smtClean="0"/>
              <a:t> </a:t>
            </a:r>
            <a:r>
              <a:rPr lang="en-US" sz="2600" dirty="0" err="1" smtClean="0"/>
              <a:t>umum</a:t>
            </a:r>
            <a:r>
              <a:rPr lang="en-US" sz="2600" dirty="0" smtClean="0"/>
              <a:t> </a:t>
            </a:r>
            <a:r>
              <a:rPr lang="en-US" sz="2600" dirty="0" err="1" smtClean="0"/>
              <a:t>dalam</a:t>
            </a:r>
            <a:r>
              <a:rPr lang="en-US" sz="2600" dirty="0" smtClean="0"/>
              <a:t> </a:t>
            </a:r>
            <a:r>
              <a:rPr lang="en-US" sz="2600" dirty="0" err="1" smtClean="0"/>
              <a:t>bentuk</a:t>
            </a:r>
            <a:r>
              <a:rPr lang="en-US" sz="2600" dirty="0" smtClean="0"/>
              <a:t> </a:t>
            </a:r>
            <a:r>
              <a:rPr lang="en-US" sz="2600" dirty="0" err="1" smtClean="0"/>
              <a:t>ikhtisar</a:t>
            </a:r>
            <a:r>
              <a:rPr lang="en-US" sz="2600" dirty="0" smtClean="0"/>
              <a:t>.</a:t>
            </a:r>
          </a:p>
          <a:p>
            <a:endParaRPr lang="en-US" sz="2600" dirty="0" smtClean="0"/>
          </a:p>
          <a:p>
            <a:pPr>
              <a:buNone/>
            </a:pPr>
            <a:endParaRPr lang="en-US" sz="2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013325"/>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pPr>
              <a:buNone/>
            </a:pPr>
            <a:r>
              <a:rPr lang="en-US" dirty="0" err="1" smtClean="0"/>
              <a:t>Contoh</a:t>
            </a:r>
            <a:r>
              <a:rPr lang="en-US" dirty="0" smtClean="0"/>
              <a:t> </a:t>
            </a:r>
            <a:r>
              <a:rPr lang="en-US" dirty="0" err="1" smtClean="0"/>
              <a:t>transaksi</a:t>
            </a:r>
            <a:r>
              <a:rPr lang="en-US" dirty="0" smtClean="0"/>
              <a:t>:</a:t>
            </a:r>
          </a:p>
          <a:p>
            <a:pPr algn="just">
              <a:buNone/>
            </a:pPr>
            <a:r>
              <a:rPr lang="en-US" dirty="0" err="1" smtClean="0"/>
              <a:t>Kartu</a:t>
            </a:r>
            <a:r>
              <a:rPr lang="en-US" dirty="0" smtClean="0"/>
              <a:t> jam </a:t>
            </a:r>
            <a:r>
              <a:rPr lang="en-US" dirty="0" err="1" smtClean="0"/>
              <a:t>kerja</a:t>
            </a:r>
            <a:r>
              <a:rPr lang="en-US" dirty="0" smtClean="0"/>
              <a:t> </a:t>
            </a:r>
            <a:r>
              <a:rPr lang="en-US" dirty="0" err="1" smtClean="0"/>
              <a:t>untuk</a:t>
            </a:r>
            <a:r>
              <a:rPr lang="en-US" dirty="0" smtClean="0"/>
              <a:t> </a:t>
            </a:r>
            <a:r>
              <a:rPr lang="en-US" dirty="0" err="1" smtClean="0"/>
              <a:t>tenaga</a:t>
            </a:r>
            <a:r>
              <a:rPr lang="en-US" dirty="0" smtClean="0"/>
              <a:t> </a:t>
            </a:r>
            <a:r>
              <a:rPr lang="en-US" dirty="0" err="1" smtClean="0"/>
              <a:t>kerja</a:t>
            </a:r>
            <a:r>
              <a:rPr lang="en-US" dirty="0" smtClean="0"/>
              <a:t> </a:t>
            </a:r>
            <a:r>
              <a:rPr lang="en-US" dirty="0" err="1" smtClean="0"/>
              <a:t>langsung</a:t>
            </a:r>
            <a:r>
              <a:rPr lang="en-US" dirty="0" smtClean="0"/>
              <a:t> </a:t>
            </a:r>
            <a:r>
              <a:rPr lang="en-US" dirty="0" err="1" smtClean="0"/>
              <a:t>di</a:t>
            </a:r>
            <a:r>
              <a:rPr lang="en-US" dirty="0" smtClean="0"/>
              <a:t> Rayburn </a:t>
            </a:r>
            <a:r>
              <a:rPr lang="en-US" dirty="0" err="1" smtClean="0"/>
              <a:t>untuk</a:t>
            </a:r>
            <a:r>
              <a:rPr lang="en-US" dirty="0" smtClean="0"/>
              <a:t> </a:t>
            </a:r>
            <a:r>
              <a:rPr lang="en-US" dirty="0" err="1" smtClean="0"/>
              <a:t>bulan</a:t>
            </a:r>
            <a:r>
              <a:rPr lang="en-US" dirty="0" smtClean="0"/>
              <a:t> </a:t>
            </a:r>
            <a:r>
              <a:rPr lang="en-US" dirty="0" err="1" smtClean="0"/>
              <a:t>Januari</a:t>
            </a:r>
            <a:r>
              <a:rPr lang="en-US" dirty="0" smtClean="0"/>
              <a:t> </a:t>
            </a:r>
            <a:r>
              <a:rPr lang="en-US" dirty="0" err="1" smtClean="0"/>
              <a:t>totalnya</a:t>
            </a:r>
            <a:r>
              <a:rPr lang="en-US" dirty="0" smtClean="0"/>
              <a:t> </a:t>
            </a:r>
            <a:r>
              <a:rPr lang="en-US" dirty="0" err="1" smtClean="0"/>
              <a:t>adalah</a:t>
            </a:r>
            <a:r>
              <a:rPr lang="en-US" dirty="0" smtClean="0"/>
              <a:t> </a:t>
            </a:r>
            <a:r>
              <a:rPr lang="en-US" dirty="0" err="1" smtClean="0"/>
              <a:t>sebesar</a:t>
            </a:r>
            <a:r>
              <a:rPr lang="en-US" dirty="0" smtClean="0"/>
              <a:t> $1.568 </a:t>
            </a:r>
            <a:r>
              <a:rPr lang="en-US" dirty="0" err="1" smtClean="0"/>
              <a:t>untuk</a:t>
            </a:r>
            <a:r>
              <a:rPr lang="en-US" dirty="0" smtClean="0"/>
              <a:t> </a:t>
            </a:r>
            <a:r>
              <a:rPr lang="en-US" dirty="0" err="1" smtClean="0"/>
              <a:t>pesanan</a:t>
            </a:r>
            <a:r>
              <a:rPr lang="en-US" dirty="0" smtClean="0"/>
              <a:t> no.5574, $22.832 </a:t>
            </a:r>
            <a:r>
              <a:rPr lang="en-US" dirty="0" err="1" smtClean="0"/>
              <a:t>untuk</a:t>
            </a:r>
            <a:r>
              <a:rPr lang="en-US" dirty="0" smtClean="0"/>
              <a:t> </a:t>
            </a:r>
            <a:r>
              <a:rPr lang="en-US" dirty="0" err="1" smtClean="0"/>
              <a:t>pesanan</a:t>
            </a:r>
            <a:r>
              <a:rPr lang="en-US" dirty="0" smtClean="0"/>
              <a:t> no.5575 </a:t>
            </a:r>
            <a:r>
              <a:rPr lang="en-US" dirty="0" err="1" smtClean="0"/>
              <a:t>dan</a:t>
            </a:r>
            <a:r>
              <a:rPr lang="en-US" dirty="0" smtClean="0"/>
              <a:t> $2.600 </a:t>
            </a:r>
            <a:r>
              <a:rPr lang="en-US" dirty="0" err="1" smtClean="0"/>
              <a:t>untuk</a:t>
            </a:r>
            <a:r>
              <a:rPr lang="en-US" dirty="0" smtClean="0"/>
              <a:t> </a:t>
            </a:r>
            <a:r>
              <a:rPr lang="en-US" dirty="0" err="1" smtClean="0"/>
              <a:t>pesanan</a:t>
            </a:r>
            <a:r>
              <a:rPr lang="en-US" dirty="0" smtClean="0"/>
              <a:t> no.5576. </a:t>
            </a:r>
            <a:r>
              <a:rPr lang="en-US" dirty="0" err="1" smtClean="0"/>
              <a:t>Tenaga</a:t>
            </a:r>
            <a:r>
              <a:rPr lang="en-US" dirty="0" smtClean="0"/>
              <a:t> </a:t>
            </a:r>
            <a:r>
              <a:rPr lang="en-US" dirty="0" err="1" smtClean="0"/>
              <a:t>kerja</a:t>
            </a:r>
            <a:r>
              <a:rPr lang="en-US" dirty="0" smtClean="0"/>
              <a:t> </a:t>
            </a:r>
            <a:r>
              <a:rPr lang="en-US" dirty="0" err="1" smtClean="0"/>
              <a:t>tidak</a:t>
            </a:r>
            <a:r>
              <a:rPr lang="en-US" dirty="0" smtClean="0"/>
              <a:t> </a:t>
            </a:r>
            <a:r>
              <a:rPr lang="en-US" dirty="0" err="1" smtClean="0"/>
              <a:t>langsung</a:t>
            </a:r>
            <a:r>
              <a:rPr lang="en-US" dirty="0" smtClean="0"/>
              <a:t> </a:t>
            </a:r>
            <a:r>
              <a:rPr lang="en-US" dirty="0" err="1" smtClean="0"/>
              <a:t>totalnya</a:t>
            </a:r>
            <a:r>
              <a:rPr lang="en-US" dirty="0" smtClean="0"/>
              <a:t> </a:t>
            </a:r>
            <a:r>
              <a:rPr lang="en-US" dirty="0" err="1" smtClean="0"/>
              <a:t>adalah</a:t>
            </a:r>
            <a:r>
              <a:rPr lang="en-US" dirty="0" smtClean="0"/>
              <a:t> </a:t>
            </a:r>
            <a:r>
              <a:rPr lang="en-US" dirty="0" err="1" smtClean="0"/>
              <a:t>sebesar</a:t>
            </a:r>
            <a:r>
              <a:rPr lang="en-US" dirty="0" smtClean="0"/>
              <a:t> $4.000.</a:t>
            </a:r>
          </a:p>
          <a:p>
            <a:pPr>
              <a:buNone/>
            </a:pPr>
            <a:r>
              <a:rPr lang="en-US" dirty="0" err="1" smtClean="0"/>
              <a:t>Ayat</a:t>
            </a:r>
            <a:r>
              <a:rPr lang="en-US" dirty="0" smtClean="0"/>
              <a:t> </a:t>
            </a:r>
            <a:r>
              <a:rPr lang="en-US" dirty="0" err="1" smtClean="0"/>
              <a:t>jurnalnya</a:t>
            </a:r>
            <a:r>
              <a:rPr lang="en-US" dirty="0" smtClean="0"/>
              <a:t> </a:t>
            </a:r>
            <a:r>
              <a:rPr lang="en-US" dirty="0" err="1" smtClean="0"/>
              <a:t>adalah</a:t>
            </a:r>
            <a:r>
              <a:rPr lang="en-US" dirty="0" smtClean="0"/>
              <a:t> </a:t>
            </a:r>
            <a:r>
              <a:rPr lang="en-US" dirty="0" err="1" smtClean="0"/>
              <a:t>sbb</a:t>
            </a:r>
            <a:r>
              <a:rPr lang="en-US" dirty="0" smtClean="0"/>
              <a:t>:</a:t>
            </a:r>
          </a:p>
          <a:p>
            <a:pPr>
              <a:buNone/>
            </a:pPr>
            <a:r>
              <a:rPr lang="en-US" dirty="0" smtClean="0"/>
              <a:t>    </a:t>
            </a:r>
            <a:r>
              <a:rPr lang="en-US" dirty="0" err="1" smtClean="0"/>
              <a:t>Barang</a:t>
            </a:r>
            <a:r>
              <a:rPr lang="en-US" dirty="0" smtClean="0"/>
              <a:t> </a:t>
            </a:r>
            <a:r>
              <a:rPr lang="en-US" dirty="0" err="1" smtClean="0"/>
              <a:t>Dalam</a:t>
            </a:r>
            <a:r>
              <a:rPr lang="en-US" dirty="0" smtClean="0"/>
              <a:t> </a:t>
            </a:r>
            <a:r>
              <a:rPr lang="en-US" dirty="0" err="1" smtClean="0"/>
              <a:t>Proses</a:t>
            </a:r>
            <a:r>
              <a:rPr lang="en-US" dirty="0" smtClean="0"/>
              <a:t>          $27.000</a:t>
            </a:r>
          </a:p>
          <a:p>
            <a:pPr>
              <a:buNone/>
            </a:pPr>
            <a:r>
              <a:rPr lang="en-US" dirty="0" smtClean="0"/>
              <a:t>              </a:t>
            </a:r>
            <a:r>
              <a:rPr lang="en-US" dirty="0" err="1" smtClean="0"/>
              <a:t>Beban</a:t>
            </a:r>
            <a:r>
              <a:rPr lang="en-US" dirty="0" smtClean="0"/>
              <a:t> </a:t>
            </a:r>
            <a:r>
              <a:rPr lang="en-US" dirty="0" err="1" smtClean="0"/>
              <a:t>Gaji</a:t>
            </a:r>
            <a:r>
              <a:rPr lang="en-US" dirty="0" smtClean="0"/>
              <a:t>                                   $27.000</a:t>
            </a:r>
          </a:p>
          <a:p>
            <a:pPr>
              <a:buNone/>
            </a:pPr>
            <a:r>
              <a:rPr lang="en-US" dirty="0" smtClean="0"/>
              <a:t>    </a:t>
            </a:r>
            <a:r>
              <a:rPr lang="en-US" dirty="0" err="1" smtClean="0"/>
              <a:t>Pengendali</a:t>
            </a:r>
            <a:r>
              <a:rPr lang="en-US" dirty="0" smtClean="0"/>
              <a:t> Overhead                $ 4.000</a:t>
            </a:r>
          </a:p>
          <a:p>
            <a:pPr>
              <a:buNone/>
            </a:pPr>
            <a:r>
              <a:rPr lang="en-US" dirty="0" smtClean="0"/>
              <a:t>               </a:t>
            </a:r>
            <a:r>
              <a:rPr lang="en-US" dirty="0" err="1" smtClean="0"/>
              <a:t>Beban</a:t>
            </a:r>
            <a:r>
              <a:rPr lang="en-US" dirty="0" smtClean="0"/>
              <a:t> </a:t>
            </a:r>
            <a:r>
              <a:rPr lang="en-US" dirty="0" err="1" smtClean="0"/>
              <a:t>Gaji</a:t>
            </a:r>
            <a:r>
              <a:rPr lang="en-US" dirty="0" smtClean="0"/>
              <a:t>                                    $ 4.000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838200"/>
          </a:xfrm>
        </p:spPr>
        <p:txBody>
          <a:bodyPr>
            <a:noAutofit/>
          </a:bodyPr>
          <a:lstStyle/>
          <a:p>
            <a:r>
              <a:rPr lang="en-US" sz="2800" dirty="0" smtClean="0"/>
              <a:t>ALUR TENAGA KERJA YANG TERJADI DAN DIDISTRIBUSIKAN</a:t>
            </a:r>
            <a:endParaRPr lang="en-US" sz="2800" dirty="0"/>
          </a:p>
        </p:txBody>
      </p:sp>
      <p:sp>
        <p:nvSpPr>
          <p:cNvPr id="3" name="Content Placeholder 2"/>
          <p:cNvSpPr>
            <a:spLocks noGrp="1"/>
          </p:cNvSpPr>
          <p:nvPr>
            <p:ph idx="1"/>
          </p:nvPr>
        </p:nvSpPr>
        <p:spPr>
          <a:xfrm>
            <a:off x="304800" y="1143000"/>
            <a:ext cx="8686800" cy="5486400"/>
          </a:xfrm>
        </p:spPr>
        <p:style>
          <a:lnRef idx="1">
            <a:schemeClr val="accent3"/>
          </a:lnRef>
          <a:fillRef idx="2">
            <a:schemeClr val="accent3"/>
          </a:fillRef>
          <a:effectRef idx="1">
            <a:schemeClr val="accent3"/>
          </a:effectRef>
          <a:fontRef idx="minor">
            <a:schemeClr val="dk1"/>
          </a:fontRef>
        </p:style>
        <p:txBody>
          <a:bodyPr/>
          <a:lstStyle/>
          <a:p>
            <a:endParaRPr lang="en-US" dirty="0"/>
          </a:p>
        </p:txBody>
      </p:sp>
      <p:cxnSp>
        <p:nvCxnSpPr>
          <p:cNvPr id="5" name="Straight Connector 4"/>
          <p:cNvCxnSpPr/>
          <p:nvPr/>
        </p:nvCxnSpPr>
        <p:spPr>
          <a:xfrm>
            <a:off x="381000" y="1828800"/>
            <a:ext cx="1981200" cy="1588"/>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rot="5400000">
            <a:off x="191294" y="2551906"/>
            <a:ext cx="1447800" cy="1588"/>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819400" y="1828800"/>
            <a:ext cx="1371600" cy="1588"/>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rot="5400000">
            <a:off x="2629694" y="2628900"/>
            <a:ext cx="1599406" cy="794"/>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4648200" y="3276600"/>
            <a:ext cx="205740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rot="5400000">
            <a:off x="5296694" y="3999706"/>
            <a:ext cx="1447800" cy="1588"/>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6705600" y="1828800"/>
            <a:ext cx="2133600" cy="1588"/>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rot="5400000">
            <a:off x="7010400" y="2667000"/>
            <a:ext cx="1676400" cy="1588"/>
          </a:xfrm>
          <a:prstGeom prst="line">
            <a:avLst/>
          </a:prstGeom>
        </p:spPr>
        <p:style>
          <a:lnRef idx="1">
            <a:schemeClr val="dk1"/>
          </a:lnRef>
          <a:fillRef idx="0">
            <a:schemeClr val="dk1"/>
          </a:fillRef>
          <a:effectRef idx="0">
            <a:schemeClr val="dk1"/>
          </a:effectRef>
          <a:fontRef idx="minor">
            <a:schemeClr val="tx1"/>
          </a:fontRef>
        </p:style>
      </p:cxnSp>
      <p:sp>
        <p:nvSpPr>
          <p:cNvPr id="21" name="Rectangle 20"/>
          <p:cNvSpPr/>
          <p:nvPr/>
        </p:nvSpPr>
        <p:spPr>
          <a:xfrm>
            <a:off x="381000" y="1143000"/>
            <a:ext cx="2133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Beban gaji yang msh hrs dibyr</a:t>
            </a:r>
            <a:endParaRPr lang="id-ID" dirty="0">
              <a:solidFill>
                <a:schemeClr val="tx1"/>
              </a:solidFill>
            </a:endParaRPr>
          </a:p>
        </p:txBody>
      </p:sp>
      <p:sp>
        <p:nvSpPr>
          <p:cNvPr id="22" name="Rectangle 21"/>
          <p:cNvSpPr/>
          <p:nvPr/>
        </p:nvSpPr>
        <p:spPr>
          <a:xfrm>
            <a:off x="2667000" y="1371600"/>
            <a:ext cx="1600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Beban gaji</a:t>
            </a:r>
            <a:endParaRPr lang="id-ID" dirty="0">
              <a:solidFill>
                <a:schemeClr val="tx1"/>
              </a:solidFill>
            </a:endParaRPr>
          </a:p>
        </p:txBody>
      </p:sp>
      <p:sp>
        <p:nvSpPr>
          <p:cNvPr id="24" name="Rectangle 23"/>
          <p:cNvSpPr/>
          <p:nvPr/>
        </p:nvSpPr>
        <p:spPr>
          <a:xfrm>
            <a:off x="5181600" y="2590800"/>
            <a:ext cx="1524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Barang Dalam Proses</a:t>
            </a:r>
            <a:endParaRPr lang="id-ID" dirty="0">
              <a:solidFill>
                <a:schemeClr val="tx1"/>
              </a:solidFill>
            </a:endParaRPr>
          </a:p>
        </p:txBody>
      </p:sp>
      <p:sp>
        <p:nvSpPr>
          <p:cNvPr id="25" name="Rectangle 24"/>
          <p:cNvSpPr/>
          <p:nvPr/>
        </p:nvSpPr>
        <p:spPr>
          <a:xfrm>
            <a:off x="6781800" y="1219200"/>
            <a:ext cx="19050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Pengendali overhead pabrik</a:t>
            </a:r>
            <a:endParaRPr lang="id-ID" dirty="0">
              <a:solidFill>
                <a:schemeClr val="tx1"/>
              </a:solidFill>
            </a:endParaRPr>
          </a:p>
        </p:txBody>
      </p:sp>
      <p:sp>
        <p:nvSpPr>
          <p:cNvPr id="26" name="Rectangle 25"/>
          <p:cNvSpPr/>
          <p:nvPr/>
        </p:nvSpPr>
        <p:spPr>
          <a:xfrm>
            <a:off x="1066800" y="1981200"/>
            <a:ext cx="990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31.000</a:t>
            </a:r>
            <a:endParaRPr lang="id-ID" dirty="0">
              <a:solidFill>
                <a:schemeClr val="tx1"/>
              </a:solidFill>
            </a:endParaRPr>
          </a:p>
        </p:txBody>
      </p:sp>
      <p:sp>
        <p:nvSpPr>
          <p:cNvPr id="27" name="Rectangle 26"/>
          <p:cNvSpPr/>
          <p:nvPr/>
        </p:nvSpPr>
        <p:spPr>
          <a:xfrm>
            <a:off x="2362200" y="2438400"/>
            <a:ext cx="990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31.000</a:t>
            </a:r>
            <a:endParaRPr lang="id-ID" dirty="0">
              <a:solidFill>
                <a:schemeClr val="tx1"/>
              </a:solidFill>
            </a:endParaRPr>
          </a:p>
        </p:txBody>
      </p:sp>
      <p:sp>
        <p:nvSpPr>
          <p:cNvPr id="28" name="Rectangle 27"/>
          <p:cNvSpPr/>
          <p:nvPr/>
        </p:nvSpPr>
        <p:spPr>
          <a:xfrm>
            <a:off x="3505200" y="1905000"/>
            <a:ext cx="914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4.000</a:t>
            </a:r>
            <a:endParaRPr lang="id-ID" dirty="0">
              <a:solidFill>
                <a:schemeClr val="tx1"/>
              </a:solidFill>
            </a:endParaRPr>
          </a:p>
        </p:txBody>
      </p:sp>
      <p:sp>
        <p:nvSpPr>
          <p:cNvPr id="29" name="Rectangle 28"/>
          <p:cNvSpPr/>
          <p:nvPr/>
        </p:nvSpPr>
        <p:spPr>
          <a:xfrm>
            <a:off x="3505200" y="2667000"/>
            <a:ext cx="914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27.000</a:t>
            </a:r>
            <a:endParaRPr lang="id-ID" dirty="0">
              <a:solidFill>
                <a:schemeClr val="tx1"/>
              </a:solidFill>
            </a:endParaRPr>
          </a:p>
        </p:txBody>
      </p:sp>
      <p:sp>
        <p:nvSpPr>
          <p:cNvPr id="30" name="Rectangle 29"/>
          <p:cNvSpPr/>
          <p:nvPr/>
        </p:nvSpPr>
        <p:spPr>
          <a:xfrm>
            <a:off x="4800600" y="3429000"/>
            <a:ext cx="11430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27.000</a:t>
            </a:r>
            <a:endParaRPr lang="id-ID" dirty="0">
              <a:solidFill>
                <a:schemeClr val="tx1"/>
              </a:solidFill>
            </a:endParaRPr>
          </a:p>
        </p:txBody>
      </p:sp>
      <p:sp>
        <p:nvSpPr>
          <p:cNvPr id="32" name="Rectangle 31"/>
          <p:cNvSpPr/>
          <p:nvPr/>
        </p:nvSpPr>
        <p:spPr>
          <a:xfrm>
            <a:off x="6705600" y="1981200"/>
            <a:ext cx="990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4.000</a:t>
            </a:r>
            <a:endParaRPr lang="id-ID" dirty="0">
              <a:solidFill>
                <a:schemeClr val="tx1"/>
              </a:solidFill>
            </a:endParaRPr>
          </a:p>
        </p:txBody>
      </p:sp>
      <p:sp>
        <p:nvSpPr>
          <p:cNvPr id="33" name="Rectangle 32"/>
          <p:cNvSpPr/>
          <p:nvPr/>
        </p:nvSpPr>
        <p:spPr>
          <a:xfrm>
            <a:off x="6553200" y="4267200"/>
            <a:ext cx="2057400" cy="6096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dirty="0" smtClean="0">
                <a:solidFill>
                  <a:schemeClr val="tx1"/>
                </a:solidFill>
              </a:rPr>
              <a:t>Pesanan No.5574</a:t>
            </a:r>
          </a:p>
          <a:p>
            <a:pPr algn="ctr"/>
            <a:r>
              <a:rPr lang="id-ID" dirty="0" smtClean="0">
                <a:solidFill>
                  <a:schemeClr val="tx1"/>
                </a:solidFill>
              </a:rPr>
              <a:t>$1.568</a:t>
            </a:r>
            <a:endParaRPr lang="id-ID" dirty="0">
              <a:solidFill>
                <a:schemeClr val="tx1"/>
              </a:solidFill>
            </a:endParaRPr>
          </a:p>
        </p:txBody>
      </p:sp>
      <p:sp>
        <p:nvSpPr>
          <p:cNvPr id="34" name="Rectangle 33"/>
          <p:cNvSpPr/>
          <p:nvPr/>
        </p:nvSpPr>
        <p:spPr>
          <a:xfrm>
            <a:off x="6553200" y="5029200"/>
            <a:ext cx="2057400" cy="6096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dirty="0" smtClean="0">
                <a:solidFill>
                  <a:schemeClr val="tx1"/>
                </a:solidFill>
              </a:rPr>
              <a:t>Pesanan No.5575</a:t>
            </a:r>
          </a:p>
          <a:p>
            <a:pPr algn="ctr"/>
            <a:r>
              <a:rPr lang="id-ID" dirty="0" smtClean="0">
                <a:solidFill>
                  <a:schemeClr val="tx1"/>
                </a:solidFill>
              </a:rPr>
              <a:t>$22.832</a:t>
            </a:r>
            <a:endParaRPr lang="id-ID" dirty="0">
              <a:solidFill>
                <a:schemeClr val="tx1"/>
              </a:solidFill>
            </a:endParaRPr>
          </a:p>
        </p:txBody>
      </p:sp>
      <p:sp>
        <p:nvSpPr>
          <p:cNvPr id="35" name="Rectangle 34"/>
          <p:cNvSpPr/>
          <p:nvPr/>
        </p:nvSpPr>
        <p:spPr>
          <a:xfrm>
            <a:off x="6553200" y="5867400"/>
            <a:ext cx="1981200" cy="6096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dirty="0" smtClean="0">
                <a:solidFill>
                  <a:schemeClr val="tx1"/>
                </a:solidFill>
              </a:rPr>
              <a:t>Pesanan No.5576</a:t>
            </a:r>
          </a:p>
          <a:p>
            <a:pPr algn="ctr"/>
            <a:r>
              <a:rPr lang="id-ID" dirty="0" smtClean="0">
                <a:solidFill>
                  <a:schemeClr val="tx1"/>
                </a:solidFill>
              </a:rPr>
              <a:t>$2.600</a:t>
            </a:r>
            <a:endParaRPr lang="id-ID" dirty="0">
              <a:solidFill>
                <a:schemeClr val="tx1"/>
              </a:solidFill>
            </a:endParaRPr>
          </a:p>
        </p:txBody>
      </p:sp>
      <p:cxnSp>
        <p:nvCxnSpPr>
          <p:cNvPr id="43" name="Elbow Connector 42"/>
          <p:cNvCxnSpPr>
            <a:endCxn id="27" idx="0"/>
          </p:cNvCxnSpPr>
          <p:nvPr/>
        </p:nvCxnSpPr>
        <p:spPr>
          <a:xfrm>
            <a:off x="2057400" y="2057400"/>
            <a:ext cx="800100" cy="3810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48" name="Straight Arrow Connector 47"/>
          <p:cNvCxnSpPr/>
          <p:nvPr/>
        </p:nvCxnSpPr>
        <p:spPr>
          <a:xfrm>
            <a:off x="4495800" y="2209800"/>
            <a:ext cx="2286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5" name="Straight Arrow Connector 54"/>
          <p:cNvCxnSpPr/>
          <p:nvPr/>
        </p:nvCxnSpPr>
        <p:spPr>
          <a:xfrm>
            <a:off x="3962400" y="3200400"/>
            <a:ext cx="990600" cy="533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8" name="Straight Arrow Connector 57"/>
          <p:cNvCxnSpPr/>
          <p:nvPr/>
        </p:nvCxnSpPr>
        <p:spPr>
          <a:xfrm rot="5400000" flipH="1" flipV="1">
            <a:off x="3276600" y="4953000"/>
            <a:ext cx="25908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0" name="Straight Arrow Connector 59"/>
          <p:cNvCxnSpPr/>
          <p:nvPr/>
        </p:nvCxnSpPr>
        <p:spPr>
          <a:xfrm>
            <a:off x="4572000" y="4876800"/>
            <a:ext cx="1981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3" name="Straight Arrow Connector 62"/>
          <p:cNvCxnSpPr/>
          <p:nvPr/>
        </p:nvCxnSpPr>
        <p:spPr>
          <a:xfrm>
            <a:off x="4572000" y="5410200"/>
            <a:ext cx="19050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5" name="Straight Arrow Connector 64"/>
          <p:cNvCxnSpPr/>
          <p:nvPr/>
        </p:nvCxnSpPr>
        <p:spPr>
          <a:xfrm>
            <a:off x="4572000" y="6248400"/>
            <a:ext cx="1981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AKUNTANSI UNTUK BIAYA OVERHEAD PABRIK</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just"/>
            <a:r>
              <a:rPr lang="en-US" dirty="0" smtClean="0"/>
              <a:t>Overhead </a:t>
            </a:r>
            <a:r>
              <a:rPr lang="en-US" dirty="0" err="1" smtClean="0"/>
              <a:t>pabrik</a:t>
            </a:r>
            <a:r>
              <a:rPr lang="en-US" dirty="0" smtClean="0"/>
              <a:t> </a:t>
            </a:r>
            <a:r>
              <a:rPr lang="en-US" dirty="0" err="1" smtClean="0"/>
              <a:t>terdiri</a:t>
            </a:r>
            <a:r>
              <a:rPr lang="en-US" dirty="0" smtClean="0"/>
              <a:t> </a:t>
            </a:r>
            <a:r>
              <a:rPr lang="en-US" dirty="0" err="1" smtClean="0"/>
              <a:t>atas</a:t>
            </a:r>
            <a:r>
              <a:rPr lang="en-US" dirty="0" smtClean="0"/>
              <a:t> </a:t>
            </a:r>
            <a:r>
              <a:rPr lang="en-US" dirty="0" err="1" smtClean="0"/>
              <a:t>semua</a:t>
            </a:r>
            <a:r>
              <a:rPr lang="en-US" dirty="0" smtClean="0"/>
              <a:t> </a:t>
            </a:r>
            <a:r>
              <a:rPr lang="en-US" dirty="0" err="1" smtClean="0"/>
              <a:t>biaya</a:t>
            </a:r>
            <a:r>
              <a:rPr lang="en-US" dirty="0" smtClean="0"/>
              <a:t> yang </a:t>
            </a:r>
            <a:r>
              <a:rPr lang="en-US" dirty="0" err="1" smtClean="0"/>
              <a:t>tidak</a:t>
            </a:r>
            <a:r>
              <a:rPr lang="en-US" dirty="0" smtClean="0"/>
              <a:t> </a:t>
            </a:r>
            <a:r>
              <a:rPr lang="en-US" dirty="0" err="1" smtClean="0"/>
              <a:t>dapat</a:t>
            </a:r>
            <a:r>
              <a:rPr lang="en-US" dirty="0" smtClean="0"/>
              <a:t> </a:t>
            </a:r>
            <a:r>
              <a:rPr lang="en-US" dirty="0" err="1" smtClean="0"/>
              <a:t>ditelusuri</a:t>
            </a:r>
            <a:r>
              <a:rPr lang="en-US" dirty="0" smtClean="0"/>
              <a:t> </a:t>
            </a:r>
            <a:r>
              <a:rPr lang="en-US" dirty="0" err="1" smtClean="0"/>
              <a:t>langsung</a:t>
            </a:r>
            <a:r>
              <a:rPr lang="en-US" dirty="0" smtClean="0"/>
              <a:t> </a:t>
            </a:r>
            <a:r>
              <a:rPr lang="en-US" dirty="0" err="1" smtClean="0"/>
              <a:t>ke</a:t>
            </a:r>
            <a:r>
              <a:rPr lang="en-US" dirty="0" smtClean="0"/>
              <a:t> </a:t>
            </a:r>
            <a:r>
              <a:rPr lang="en-US" dirty="0" err="1" smtClean="0"/>
              <a:t>pesanan</a:t>
            </a:r>
            <a:r>
              <a:rPr lang="en-US" dirty="0" smtClean="0"/>
              <a:t> </a:t>
            </a:r>
            <a:r>
              <a:rPr lang="en-US" dirty="0" err="1" smtClean="0"/>
              <a:t>tetapi</a:t>
            </a:r>
            <a:r>
              <a:rPr lang="en-US" dirty="0" smtClean="0"/>
              <a:t> </a:t>
            </a:r>
            <a:r>
              <a:rPr lang="en-US" dirty="0" err="1" smtClean="0"/>
              <a:t>terjadi</a:t>
            </a:r>
            <a:r>
              <a:rPr lang="en-US" dirty="0" smtClean="0"/>
              <a:t> </a:t>
            </a:r>
            <a:r>
              <a:rPr lang="en-US" dirty="0" err="1" smtClean="0"/>
              <a:t>dalam</a:t>
            </a:r>
            <a:r>
              <a:rPr lang="en-US" dirty="0" smtClean="0"/>
              <a:t> </a:t>
            </a:r>
            <a:r>
              <a:rPr lang="en-US" dirty="0" err="1" smtClean="0"/>
              <a:t>proses</a:t>
            </a:r>
            <a:r>
              <a:rPr lang="en-US" dirty="0" smtClean="0"/>
              <a:t> </a:t>
            </a:r>
            <a:r>
              <a:rPr lang="en-US" dirty="0" err="1" smtClean="0"/>
              <a:t>produksi</a:t>
            </a:r>
            <a:r>
              <a:rPr lang="en-US" dirty="0" smtClean="0"/>
              <a:t> (</a:t>
            </a:r>
            <a:r>
              <a:rPr lang="en-US" dirty="0" err="1" smtClean="0"/>
              <a:t>di</a:t>
            </a:r>
            <a:r>
              <a:rPr lang="en-US" dirty="0" smtClean="0"/>
              <a:t> </a:t>
            </a:r>
            <a:r>
              <a:rPr lang="en-US" dirty="0" err="1" smtClean="0"/>
              <a:t>luar</a:t>
            </a:r>
            <a:r>
              <a:rPr lang="en-US" dirty="0" smtClean="0"/>
              <a:t> </a:t>
            </a:r>
            <a:r>
              <a:rPr lang="en-US" dirty="0" err="1" smtClean="0"/>
              <a:t>pemasaran</a:t>
            </a:r>
            <a:r>
              <a:rPr lang="en-US" dirty="0" smtClean="0"/>
              <a:t> </a:t>
            </a:r>
            <a:r>
              <a:rPr lang="en-US" dirty="0" err="1" smtClean="0"/>
              <a:t>dan</a:t>
            </a:r>
            <a:r>
              <a:rPr lang="en-US" dirty="0" smtClean="0"/>
              <a:t> </a:t>
            </a:r>
            <a:r>
              <a:rPr lang="en-US" dirty="0" err="1" smtClean="0"/>
              <a:t>administrasi</a:t>
            </a:r>
            <a:r>
              <a:rPr lang="en-US" dirty="0" smtClean="0"/>
              <a:t>).</a:t>
            </a:r>
          </a:p>
          <a:p>
            <a:pPr algn="just"/>
            <a:endParaRPr lang="en-US" dirty="0" smtClean="0"/>
          </a:p>
          <a:p>
            <a:pPr algn="just"/>
            <a:r>
              <a:rPr lang="en-US" dirty="0" err="1" smtClean="0"/>
              <a:t>Biaya</a:t>
            </a:r>
            <a:r>
              <a:rPr lang="en-US" dirty="0" smtClean="0"/>
              <a:t> overhead </a:t>
            </a:r>
            <a:r>
              <a:rPr lang="en-US" dirty="0" err="1" smtClean="0"/>
              <a:t>diakumulasikan</a:t>
            </a:r>
            <a:r>
              <a:rPr lang="en-US" dirty="0" smtClean="0"/>
              <a:t> </a:t>
            </a:r>
            <a:r>
              <a:rPr lang="en-US" dirty="0" err="1" smtClean="0"/>
              <a:t>tanpa</a:t>
            </a:r>
            <a:r>
              <a:rPr lang="en-US" dirty="0" smtClean="0"/>
              <a:t> </a:t>
            </a:r>
            <a:r>
              <a:rPr lang="en-US" dirty="0" err="1" smtClean="0"/>
              <a:t>mengacu</a:t>
            </a:r>
            <a:r>
              <a:rPr lang="en-US" dirty="0" smtClean="0"/>
              <a:t> </a:t>
            </a:r>
            <a:r>
              <a:rPr lang="en-US" dirty="0" err="1" smtClean="0"/>
              <a:t>ke</a:t>
            </a:r>
            <a:r>
              <a:rPr lang="en-US" dirty="0" smtClean="0"/>
              <a:t> </a:t>
            </a:r>
            <a:r>
              <a:rPr lang="en-US" dirty="0" err="1" smtClean="0"/>
              <a:t>pesanan</a:t>
            </a:r>
            <a:r>
              <a:rPr lang="en-US" dirty="0" smtClean="0"/>
              <a:t> </a:t>
            </a:r>
            <a:r>
              <a:rPr lang="en-US" dirty="0" err="1" smtClean="0"/>
              <a:t>tertentu</a:t>
            </a:r>
            <a:r>
              <a:rPr lang="en-US" dirty="0" smtClean="0"/>
              <a:t>, </a:t>
            </a:r>
            <a:r>
              <a:rPr lang="en-US" dirty="0" err="1" smtClean="0"/>
              <a:t>dan</a:t>
            </a:r>
            <a:r>
              <a:rPr lang="en-US" dirty="0" smtClean="0"/>
              <a:t> total </a:t>
            </a:r>
            <a:r>
              <a:rPr lang="en-US" dirty="0" err="1" smtClean="0"/>
              <a:t>biaya</a:t>
            </a:r>
            <a:r>
              <a:rPr lang="en-US" dirty="0" smtClean="0"/>
              <a:t> overhead </a:t>
            </a:r>
            <a:r>
              <a:rPr lang="en-US" dirty="0" err="1" smtClean="0"/>
              <a:t>kemudian</a:t>
            </a:r>
            <a:r>
              <a:rPr lang="en-US" dirty="0" smtClean="0"/>
              <a:t> </a:t>
            </a:r>
            <a:r>
              <a:rPr lang="en-US" dirty="0" err="1" smtClean="0"/>
              <a:t>dialokasikan</a:t>
            </a:r>
            <a:r>
              <a:rPr lang="en-US" dirty="0" smtClean="0"/>
              <a:t> </a:t>
            </a:r>
            <a:r>
              <a:rPr lang="en-US" dirty="0" err="1" smtClean="0"/>
              <a:t>ke</a:t>
            </a:r>
            <a:r>
              <a:rPr lang="en-US" dirty="0" smtClean="0"/>
              <a:t> </a:t>
            </a:r>
            <a:r>
              <a:rPr lang="en-US" dirty="0" err="1" smtClean="0"/>
              <a:t>semua</a:t>
            </a:r>
            <a:r>
              <a:rPr lang="en-US" dirty="0" smtClean="0"/>
              <a:t> </a:t>
            </a:r>
            <a:r>
              <a:rPr lang="en-US" dirty="0" err="1" smtClean="0"/>
              <a:t>pesanan</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486400"/>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buNone/>
            </a:pPr>
            <a:r>
              <a:rPr lang="en-US" dirty="0" smtClean="0"/>
              <a:t>BIAYA OVERHEAD AKTUAL</a:t>
            </a:r>
          </a:p>
          <a:p>
            <a:r>
              <a:rPr lang="en-US" dirty="0" err="1" smtClean="0"/>
              <a:t>Beberapa</a:t>
            </a:r>
            <a:r>
              <a:rPr lang="en-US" dirty="0" smtClean="0"/>
              <a:t> </a:t>
            </a:r>
            <a:r>
              <a:rPr lang="en-US" dirty="0" err="1" smtClean="0"/>
              <a:t>biaya</a:t>
            </a:r>
            <a:r>
              <a:rPr lang="en-US" dirty="0" smtClean="0"/>
              <a:t> overhead </a:t>
            </a:r>
            <a:r>
              <a:rPr lang="en-US" dirty="0" err="1" smtClean="0"/>
              <a:t>aktual</a:t>
            </a:r>
            <a:r>
              <a:rPr lang="en-US" dirty="0" smtClean="0"/>
              <a:t> </a:t>
            </a:r>
            <a:r>
              <a:rPr lang="en-US" dirty="0" err="1" smtClean="0"/>
              <a:t>seperti</a:t>
            </a:r>
            <a:r>
              <a:rPr lang="en-US" dirty="0" smtClean="0"/>
              <a:t> </a:t>
            </a:r>
            <a:r>
              <a:rPr lang="en-US" dirty="0" err="1" smtClean="0"/>
              <a:t>bahan</a:t>
            </a:r>
            <a:r>
              <a:rPr lang="en-US" dirty="0" smtClean="0"/>
              <a:t> </a:t>
            </a:r>
            <a:r>
              <a:rPr lang="en-US" dirty="0" err="1" smtClean="0"/>
              <a:t>baku</a:t>
            </a:r>
            <a:r>
              <a:rPr lang="en-US" dirty="0" smtClean="0"/>
              <a:t> </a:t>
            </a:r>
            <a:r>
              <a:rPr lang="en-US" dirty="0" err="1" smtClean="0"/>
              <a:t>tidak</a:t>
            </a:r>
            <a:r>
              <a:rPr lang="en-US" dirty="0" smtClean="0"/>
              <a:t> </a:t>
            </a:r>
            <a:r>
              <a:rPr lang="en-US" dirty="0" err="1" smtClean="0"/>
              <a:t>langsung</a:t>
            </a:r>
            <a:r>
              <a:rPr lang="en-US" dirty="0" smtClean="0"/>
              <a:t> </a:t>
            </a:r>
            <a:r>
              <a:rPr lang="en-US" dirty="0" err="1" smtClean="0"/>
              <a:t>dan</a:t>
            </a:r>
            <a:r>
              <a:rPr lang="en-US" dirty="0" smtClean="0"/>
              <a:t> </a:t>
            </a:r>
            <a:r>
              <a:rPr lang="en-US" dirty="0" err="1" smtClean="0"/>
              <a:t>tenaga</a:t>
            </a:r>
            <a:r>
              <a:rPr lang="en-US" dirty="0" smtClean="0"/>
              <a:t> </a:t>
            </a:r>
            <a:r>
              <a:rPr lang="en-US" dirty="0" err="1" smtClean="0"/>
              <a:t>kerja</a:t>
            </a:r>
            <a:r>
              <a:rPr lang="en-US" dirty="0" smtClean="0"/>
              <a:t> </a:t>
            </a:r>
            <a:r>
              <a:rPr lang="en-US" dirty="0" err="1" smtClean="0"/>
              <a:t>tidak</a:t>
            </a:r>
            <a:r>
              <a:rPr lang="en-US" dirty="0" smtClean="0"/>
              <a:t> </a:t>
            </a:r>
            <a:r>
              <a:rPr lang="en-US" dirty="0" err="1" smtClean="0"/>
              <a:t>langsung</a:t>
            </a:r>
            <a:r>
              <a:rPr lang="en-US" dirty="0" smtClean="0"/>
              <a:t>, </a:t>
            </a:r>
            <a:r>
              <a:rPr lang="en-US" dirty="0" err="1" smtClean="0"/>
              <a:t>dicatat</a:t>
            </a:r>
            <a:r>
              <a:rPr lang="en-US" dirty="0" smtClean="0"/>
              <a:t> </a:t>
            </a:r>
            <a:r>
              <a:rPr lang="en-US" dirty="0" err="1" smtClean="0"/>
              <a:t>pada</a:t>
            </a:r>
            <a:r>
              <a:rPr lang="en-US" dirty="0" smtClean="0"/>
              <a:t> </a:t>
            </a:r>
            <a:r>
              <a:rPr lang="en-US" dirty="0" err="1" smtClean="0"/>
              <a:t>saat</a:t>
            </a:r>
            <a:r>
              <a:rPr lang="en-US" dirty="0" smtClean="0"/>
              <a:t> </a:t>
            </a:r>
            <a:r>
              <a:rPr lang="en-US" dirty="0" err="1" smtClean="0"/>
              <a:t>terjadinya</a:t>
            </a:r>
            <a:r>
              <a:rPr lang="en-US" dirty="0" smtClean="0"/>
              <a:t>. </a:t>
            </a:r>
            <a:r>
              <a:rPr lang="en-US" dirty="0" err="1" smtClean="0"/>
              <a:t>Lainnya</a:t>
            </a:r>
            <a:r>
              <a:rPr lang="en-US" dirty="0" smtClean="0"/>
              <a:t> </a:t>
            </a:r>
            <a:r>
              <a:rPr lang="en-US" dirty="0" err="1" smtClean="0"/>
              <a:t>seperti</a:t>
            </a:r>
            <a:r>
              <a:rPr lang="en-US" dirty="0" smtClean="0"/>
              <a:t> </a:t>
            </a:r>
            <a:r>
              <a:rPr lang="en-US" dirty="0" err="1" smtClean="0"/>
              <a:t>penyusutan</a:t>
            </a:r>
            <a:r>
              <a:rPr lang="en-US" dirty="0" smtClean="0"/>
              <a:t> </a:t>
            </a:r>
            <a:r>
              <a:rPr lang="en-US" dirty="0" err="1" smtClean="0"/>
              <a:t>dan</a:t>
            </a:r>
            <a:r>
              <a:rPr lang="en-US" dirty="0" smtClean="0"/>
              <a:t> </a:t>
            </a:r>
            <a:r>
              <a:rPr lang="en-US" dirty="0" err="1" smtClean="0"/>
              <a:t>asuransi</a:t>
            </a:r>
            <a:r>
              <a:rPr lang="en-US" dirty="0" smtClean="0"/>
              <a:t> yang </a:t>
            </a:r>
            <a:r>
              <a:rPr lang="en-US" dirty="0" err="1" smtClean="0"/>
              <a:t>jatuh</a:t>
            </a:r>
            <a:r>
              <a:rPr lang="en-US" dirty="0" smtClean="0"/>
              <a:t> tempo, </a:t>
            </a:r>
            <a:r>
              <a:rPr lang="en-US" dirty="0" err="1" smtClean="0"/>
              <a:t>dicatat</a:t>
            </a:r>
            <a:r>
              <a:rPr lang="en-US" dirty="0" smtClean="0"/>
              <a:t> </a:t>
            </a:r>
            <a:r>
              <a:rPr lang="en-US" dirty="0" err="1" smtClean="0"/>
              <a:t>hanya</a:t>
            </a:r>
            <a:r>
              <a:rPr lang="en-US" dirty="0" smtClean="0"/>
              <a:t> </a:t>
            </a:r>
            <a:r>
              <a:rPr lang="en-US" dirty="0" err="1" smtClean="0"/>
              <a:t>melalui</a:t>
            </a:r>
            <a:r>
              <a:rPr lang="en-US" dirty="0" smtClean="0"/>
              <a:t> </a:t>
            </a:r>
            <a:r>
              <a:rPr lang="en-US" dirty="0" err="1" smtClean="0"/>
              <a:t>jurnal</a:t>
            </a:r>
            <a:r>
              <a:rPr lang="en-US" dirty="0" smtClean="0"/>
              <a:t> </a:t>
            </a:r>
            <a:r>
              <a:rPr lang="en-US" dirty="0" err="1" smtClean="0"/>
              <a:t>penyesuaian</a:t>
            </a:r>
            <a:r>
              <a:rPr lang="en-US" dirty="0" smtClean="0"/>
              <a:t> yang </a:t>
            </a:r>
            <a:r>
              <a:rPr lang="en-US" dirty="0" err="1" smtClean="0"/>
              <a:t>dibuat</a:t>
            </a:r>
            <a:r>
              <a:rPr lang="en-US" dirty="0" smtClean="0"/>
              <a:t> </a:t>
            </a:r>
            <a:r>
              <a:rPr lang="en-US" dirty="0" err="1" smtClean="0"/>
              <a:t>di</a:t>
            </a:r>
            <a:r>
              <a:rPr lang="en-US" dirty="0" smtClean="0"/>
              <a:t> </a:t>
            </a:r>
            <a:r>
              <a:rPr lang="en-US" dirty="0" err="1" smtClean="0"/>
              <a:t>akhir</a:t>
            </a:r>
            <a:r>
              <a:rPr lang="en-US" dirty="0" smtClean="0"/>
              <a:t> </a:t>
            </a:r>
            <a:r>
              <a:rPr lang="en-US" dirty="0" err="1" smtClean="0"/>
              <a:t>periode</a:t>
            </a:r>
            <a:r>
              <a:rPr lang="en-US" dirty="0" smtClean="0"/>
              <a:t> </a:t>
            </a:r>
            <a:r>
              <a:rPr lang="en-US" dirty="0" err="1" smtClean="0"/>
              <a:t>akuntansi</a:t>
            </a:r>
            <a:r>
              <a:rPr lang="en-US" dirty="0" smtClean="0"/>
              <a:t>.</a:t>
            </a:r>
          </a:p>
          <a:p>
            <a:endParaRPr lang="en-US" dirty="0" smtClean="0"/>
          </a:p>
          <a:p>
            <a:pPr>
              <a:buNone/>
            </a:pPr>
            <a:r>
              <a:rPr lang="en-US" dirty="0" err="1" smtClean="0"/>
              <a:t>Contoh</a:t>
            </a:r>
            <a:r>
              <a:rPr lang="en-US" dirty="0" smtClean="0"/>
              <a:t> </a:t>
            </a:r>
            <a:r>
              <a:rPr lang="en-US" dirty="0" err="1" smtClean="0"/>
              <a:t>transaksi</a:t>
            </a:r>
            <a:r>
              <a:rPr lang="en-US" dirty="0" smtClean="0"/>
              <a:t>:</a:t>
            </a:r>
          </a:p>
          <a:p>
            <a:pPr>
              <a:buNone/>
            </a:pPr>
            <a:r>
              <a:rPr lang="en-US" dirty="0" smtClean="0"/>
              <a:t>Rayburn Company </a:t>
            </a:r>
            <a:r>
              <a:rPr lang="en-US" dirty="0" err="1" smtClean="0"/>
              <a:t>menghitung</a:t>
            </a:r>
            <a:r>
              <a:rPr lang="en-US" dirty="0" smtClean="0"/>
              <a:t> </a:t>
            </a:r>
            <a:r>
              <a:rPr lang="en-US" dirty="0" err="1" smtClean="0"/>
              <a:t>penyusutan</a:t>
            </a:r>
            <a:r>
              <a:rPr lang="en-US" dirty="0" smtClean="0"/>
              <a:t> </a:t>
            </a:r>
            <a:r>
              <a:rPr lang="en-US" dirty="0" err="1" smtClean="0"/>
              <a:t>pabrik</a:t>
            </a:r>
            <a:r>
              <a:rPr lang="en-US" dirty="0" smtClean="0"/>
              <a:t> </a:t>
            </a:r>
            <a:r>
              <a:rPr lang="en-US" dirty="0" err="1" smtClean="0"/>
              <a:t>sebesar</a:t>
            </a:r>
            <a:r>
              <a:rPr lang="en-US" dirty="0" smtClean="0"/>
              <a:t> $4.929 </a:t>
            </a:r>
            <a:r>
              <a:rPr lang="en-US" dirty="0" err="1" smtClean="0"/>
              <a:t>dan</a:t>
            </a:r>
            <a:r>
              <a:rPr lang="en-US" dirty="0" smtClean="0"/>
              <a:t> </a:t>
            </a:r>
            <a:r>
              <a:rPr lang="en-US" dirty="0" err="1" smtClean="0"/>
              <a:t>asuransi</a:t>
            </a:r>
            <a:r>
              <a:rPr lang="en-US" dirty="0" smtClean="0"/>
              <a:t> </a:t>
            </a:r>
            <a:r>
              <a:rPr lang="en-US" dirty="0" err="1" smtClean="0"/>
              <a:t>pabrik</a:t>
            </a:r>
            <a:r>
              <a:rPr lang="en-US" dirty="0" smtClean="0"/>
              <a:t> yang </a:t>
            </a:r>
            <a:r>
              <a:rPr lang="en-US" dirty="0" err="1" smtClean="0"/>
              <a:t>sudah</a:t>
            </a:r>
            <a:r>
              <a:rPr lang="en-US" dirty="0" smtClean="0"/>
              <a:t> </a:t>
            </a:r>
            <a:r>
              <a:rPr lang="en-US" dirty="0" err="1" smtClean="0"/>
              <a:t>jatuh</a:t>
            </a:r>
            <a:r>
              <a:rPr lang="en-US" dirty="0" smtClean="0"/>
              <a:t> tempo </a:t>
            </a:r>
            <a:r>
              <a:rPr lang="en-US" dirty="0" err="1" smtClean="0"/>
              <a:t>sebesar</a:t>
            </a:r>
            <a:r>
              <a:rPr lang="en-US" dirty="0" smtClean="0"/>
              <a:t> $516 </a:t>
            </a:r>
            <a:r>
              <a:rPr lang="en-US" dirty="0" err="1" smtClean="0"/>
              <a:t>untuk</a:t>
            </a:r>
            <a:r>
              <a:rPr lang="en-US" dirty="0" smtClean="0"/>
              <a:t> </a:t>
            </a:r>
            <a:r>
              <a:rPr lang="en-US" dirty="0" err="1" smtClean="0"/>
              <a:t>bulan</a:t>
            </a:r>
            <a:r>
              <a:rPr lang="en-US" dirty="0" smtClean="0"/>
              <a:t> </a:t>
            </a:r>
            <a:r>
              <a:rPr lang="en-US" dirty="0" err="1" smtClean="0"/>
              <a:t>tersebut</a:t>
            </a:r>
            <a:r>
              <a:rPr lang="en-US" dirty="0" smtClean="0"/>
              <a:t>.</a:t>
            </a:r>
          </a:p>
          <a:p>
            <a:pPr>
              <a:buNone/>
            </a:pPr>
            <a:r>
              <a:rPr lang="en-US" dirty="0" err="1" smtClean="0"/>
              <a:t>Ayat</a:t>
            </a:r>
            <a:r>
              <a:rPr lang="en-US" dirty="0" smtClean="0"/>
              <a:t> </a:t>
            </a:r>
            <a:r>
              <a:rPr lang="en-US" dirty="0" err="1" smtClean="0"/>
              <a:t>jurnal</a:t>
            </a:r>
            <a:r>
              <a:rPr lang="en-US" dirty="0" smtClean="0"/>
              <a:t> </a:t>
            </a:r>
            <a:r>
              <a:rPr lang="en-US" dirty="0" err="1" smtClean="0"/>
              <a:t>untuk</a:t>
            </a:r>
            <a:r>
              <a:rPr lang="en-US" dirty="0" smtClean="0"/>
              <a:t> </a:t>
            </a:r>
            <a:r>
              <a:rPr lang="en-US" dirty="0" err="1" smtClean="0"/>
              <a:t>biaya</a:t>
            </a:r>
            <a:r>
              <a:rPr lang="en-US" dirty="0" smtClean="0"/>
              <a:t> </a:t>
            </a:r>
            <a:r>
              <a:rPr lang="en-US" dirty="0" err="1" smtClean="0"/>
              <a:t>tersebut</a:t>
            </a:r>
            <a:r>
              <a:rPr lang="en-US" dirty="0" smtClean="0"/>
              <a:t> </a:t>
            </a:r>
            <a:r>
              <a:rPr lang="en-US" dirty="0" err="1" smtClean="0"/>
              <a:t>adalah</a:t>
            </a:r>
            <a:r>
              <a:rPr lang="en-US" dirty="0" smtClean="0"/>
              <a:t> </a:t>
            </a:r>
            <a:r>
              <a:rPr lang="en-US" dirty="0" err="1" smtClean="0"/>
              <a:t>sbb</a:t>
            </a:r>
            <a:r>
              <a:rPr lang="en-US" dirty="0" smtClean="0"/>
              <a: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638800"/>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buNone/>
            </a:pPr>
            <a:r>
              <a:rPr lang="en-US" dirty="0" smtClean="0"/>
              <a:t>    </a:t>
            </a:r>
            <a:r>
              <a:rPr lang="en-US" dirty="0" err="1" smtClean="0"/>
              <a:t>Pengendali</a:t>
            </a:r>
            <a:r>
              <a:rPr lang="en-US" dirty="0" smtClean="0"/>
              <a:t> overhead </a:t>
            </a:r>
            <a:r>
              <a:rPr lang="en-US" dirty="0" err="1" smtClean="0"/>
              <a:t>pabrik</a:t>
            </a:r>
            <a:r>
              <a:rPr lang="en-US" dirty="0" smtClean="0"/>
              <a:t>  </a:t>
            </a:r>
            <a:r>
              <a:rPr lang="id-ID" dirty="0" smtClean="0"/>
              <a:t> </a:t>
            </a:r>
            <a:r>
              <a:rPr lang="en-US" dirty="0" smtClean="0"/>
              <a:t>$4.929</a:t>
            </a:r>
          </a:p>
          <a:p>
            <a:pPr>
              <a:buNone/>
            </a:pPr>
            <a:r>
              <a:rPr lang="en-US" dirty="0" smtClean="0"/>
              <a:t>          </a:t>
            </a:r>
            <a:r>
              <a:rPr lang="en-US" dirty="0" err="1" smtClean="0"/>
              <a:t>Akm.penyusutan-mesin</a:t>
            </a:r>
            <a:r>
              <a:rPr lang="en-US" dirty="0" smtClean="0"/>
              <a:t>                  $4.929</a:t>
            </a:r>
          </a:p>
          <a:p>
            <a:pPr>
              <a:buNone/>
            </a:pPr>
            <a:r>
              <a:rPr lang="en-US" dirty="0" smtClean="0"/>
              <a:t>     </a:t>
            </a:r>
            <a:r>
              <a:rPr lang="en-US" dirty="0" err="1" smtClean="0"/>
              <a:t>Pengendali</a:t>
            </a:r>
            <a:r>
              <a:rPr lang="en-US" dirty="0" smtClean="0"/>
              <a:t> Overhead </a:t>
            </a:r>
            <a:r>
              <a:rPr lang="en-US" dirty="0" err="1" smtClean="0"/>
              <a:t>Pabrik</a:t>
            </a:r>
            <a:r>
              <a:rPr lang="en-US" dirty="0" smtClean="0"/>
              <a:t>     $516</a:t>
            </a:r>
          </a:p>
          <a:p>
            <a:pPr>
              <a:buNone/>
            </a:pPr>
            <a:r>
              <a:rPr lang="en-US" dirty="0" smtClean="0"/>
              <a:t>          </a:t>
            </a:r>
            <a:r>
              <a:rPr lang="en-US" dirty="0" err="1" smtClean="0"/>
              <a:t>Asuransi</a:t>
            </a:r>
            <a:r>
              <a:rPr lang="en-US" dirty="0" smtClean="0"/>
              <a:t> </a:t>
            </a:r>
            <a:r>
              <a:rPr lang="en-US" dirty="0" err="1" smtClean="0"/>
              <a:t>Dibayar</a:t>
            </a:r>
            <a:r>
              <a:rPr lang="en-US" dirty="0" smtClean="0"/>
              <a:t> </a:t>
            </a:r>
            <a:r>
              <a:rPr lang="en-US" dirty="0" err="1" smtClean="0"/>
              <a:t>Dimuka</a:t>
            </a:r>
            <a:r>
              <a:rPr lang="en-US" dirty="0" smtClean="0"/>
              <a:t>                   $516</a:t>
            </a:r>
          </a:p>
          <a:p>
            <a:pPr>
              <a:buNone/>
            </a:pPr>
            <a:endParaRPr lang="en-US" dirty="0" smtClean="0"/>
          </a:p>
          <a:p>
            <a:pPr algn="just">
              <a:buNone/>
            </a:pPr>
            <a:endParaRPr lang="en-US" b="1" dirty="0" smtClean="0"/>
          </a:p>
          <a:p>
            <a:pPr algn="just">
              <a:buNone/>
            </a:pPr>
            <a:r>
              <a:rPr lang="en-US" b="1" dirty="0" smtClean="0"/>
              <a:t>ESTIMASI BIAYA OVERHEAD YANG DIALOKASIKAN</a:t>
            </a:r>
          </a:p>
          <a:p>
            <a:pPr algn="just">
              <a:buNone/>
            </a:pPr>
            <a:r>
              <a:rPr lang="en-US" dirty="0" err="1" smtClean="0"/>
              <a:t>Beberapa</a:t>
            </a:r>
            <a:r>
              <a:rPr lang="en-US" dirty="0" smtClean="0"/>
              <a:t> </a:t>
            </a:r>
            <a:r>
              <a:rPr lang="en-US" dirty="0" err="1" smtClean="0"/>
              <a:t>jenis</a:t>
            </a:r>
            <a:r>
              <a:rPr lang="en-US" dirty="0" smtClean="0"/>
              <a:t> </a:t>
            </a:r>
            <a:r>
              <a:rPr lang="en-US" dirty="0" err="1" smtClean="0"/>
              <a:t>biaya</a:t>
            </a:r>
            <a:r>
              <a:rPr lang="en-US" dirty="0" smtClean="0"/>
              <a:t> overhead:</a:t>
            </a:r>
          </a:p>
          <a:p>
            <a:pPr marL="514350" indent="-514350" algn="just">
              <a:buAutoNum type="arabicPeriod"/>
            </a:pPr>
            <a:r>
              <a:rPr lang="en-US" sz="3100" dirty="0" err="1" smtClean="0"/>
              <a:t>Bersifat</a:t>
            </a:r>
            <a:r>
              <a:rPr lang="en-US" sz="3100" dirty="0" smtClean="0"/>
              <a:t> </a:t>
            </a:r>
            <a:r>
              <a:rPr lang="en-US" sz="3100" dirty="0" err="1" smtClean="0"/>
              <a:t>tetap</a:t>
            </a:r>
            <a:r>
              <a:rPr lang="en-US" sz="3100" dirty="0" smtClean="0"/>
              <a:t> </a:t>
            </a:r>
            <a:r>
              <a:rPr lang="en-US" sz="3100" dirty="0" err="1" smtClean="0"/>
              <a:t>tanpa</a:t>
            </a:r>
            <a:r>
              <a:rPr lang="en-US" sz="3100" dirty="0" smtClean="0"/>
              <a:t> </a:t>
            </a:r>
            <a:r>
              <a:rPr lang="en-US" sz="3100" dirty="0" err="1" smtClean="0"/>
              <a:t>mempedulikan</a:t>
            </a:r>
            <a:r>
              <a:rPr lang="en-US" sz="3100" dirty="0" smtClean="0"/>
              <a:t> </a:t>
            </a:r>
            <a:r>
              <a:rPr lang="en-US" sz="3100" dirty="0" err="1" smtClean="0"/>
              <a:t>jumlah</a:t>
            </a:r>
            <a:r>
              <a:rPr lang="en-US" sz="3100" dirty="0" smtClean="0"/>
              <a:t> </a:t>
            </a:r>
            <a:r>
              <a:rPr lang="en-US" sz="3100" dirty="0" err="1" smtClean="0"/>
              <a:t>produksi</a:t>
            </a:r>
            <a:r>
              <a:rPr lang="en-US" sz="3100" dirty="0" smtClean="0"/>
              <a:t>, </a:t>
            </a:r>
            <a:r>
              <a:rPr lang="en-US" sz="3100" dirty="0" err="1" smtClean="0"/>
              <a:t>contoh</a:t>
            </a:r>
            <a:r>
              <a:rPr lang="en-US" sz="3100" dirty="0" smtClean="0"/>
              <a:t>: </a:t>
            </a:r>
            <a:r>
              <a:rPr lang="en-US" sz="3100" dirty="0" err="1" smtClean="0"/>
              <a:t>sewa</a:t>
            </a:r>
            <a:r>
              <a:rPr lang="en-US" sz="3100" dirty="0" smtClean="0"/>
              <a:t> </a:t>
            </a:r>
            <a:r>
              <a:rPr lang="en-US" sz="3100" dirty="0" err="1" smtClean="0"/>
              <a:t>dan</a:t>
            </a:r>
            <a:r>
              <a:rPr lang="en-US" sz="3100" dirty="0" smtClean="0"/>
              <a:t> </a:t>
            </a:r>
            <a:r>
              <a:rPr lang="en-US" sz="3100" dirty="0" err="1" smtClean="0"/>
              <a:t>asuransi</a:t>
            </a:r>
            <a:r>
              <a:rPr lang="en-US" sz="3100" dirty="0" smtClean="0"/>
              <a:t>.</a:t>
            </a:r>
          </a:p>
          <a:p>
            <a:pPr marL="514350" indent="-514350" algn="just">
              <a:buAutoNum type="arabicPeriod"/>
            </a:pPr>
            <a:r>
              <a:rPr lang="en-US" sz="3100" dirty="0" err="1" smtClean="0"/>
              <a:t>Bervariasi</a:t>
            </a:r>
            <a:r>
              <a:rPr lang="en-US" sz="3100" dirty="0" smtClean="0"/>
              <a:t> </a:t>
            </a:r>
            <a:r>
              <a:rPr lang="en-US" sz="3100" dirty="0" err="1" smtClean="0"/>
              <a:t>dengan</a:t>
            </a:r>
            <a:r>
              <a:rPr lang="en-US" sz="3100" dirty="0" smtClean="0"/>
              <a:t> </a:t>
            </a:r>
            <a:r>
              <a:rPr lang="en-US" sz="3100" dirty="0" err="1" smtClean="0"/>
              <a:t>kuantitas</a:t>
            </a:r>
            <a:r>
              <a:rPr lang="en-US" sz="3100" dirty="0" smtClean="0"/>
              <a:t> </a:t>
            </a:r>
            <a:r>
              <a:rPr lang="en-US" sz="3100" dirty="0" err="1" smtClean="0"/>
              <a:t>produksi</a:t>
            </a:r>
            <a:r>
              <a:rPr lang="en-US" sz="3100" dirty="0" smtClean="0"/>
              <a:t>, </a:t>
            </a:r>
            <a:r>
              <a:rPr lang="en-US" sz="3100" dirty="0" err="1" smtClean="0"/>
              <a:t>contoh</a:t>
            </a:r>
            <a:r>
              <a:rPr lang="en-US" sz="3100" dirty="0" smtClean="0"/>
              <a:t>: </a:t>
            </a:r>
            <a:r>
              <a:rPr lang="en-US" sz="3100" dirty="0" err="1" smtClean="0"/>
              <a:t>listrik</a:t>
            </a:r>
            <a:r>
              <a:rPr lang="en-US" sz="3100" dirty="0" smtClean="0"/>
              <a:t>, </a:t>
            </a:r>
            <a:r>
              <a:rPr lang="en-US" sz="3100" dirty="0" err="1" smtClean="0"/>
              <a:t>pelumas</a:t>
            </a:r>
            <a:r>
              <a:rPr lang="en-US" sz="3100" dirty="0" smtClean="0"/>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791200"/>
          </a:xfrm>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marL="514350" indent="-514350" algn="just">
              <a:buFont typeface="+mj-lt"/>
              <a:buAutoNum type="arabicPeriod" startAt="3"/>
            </a:pPr>
            <a:r>
              <a:rPr lang="en-US" sz="3400" dirty="0" err="1" smtClean="0"/>
              <a:t>Bersifat</a:t>
            </a:r>
            <a:r>
              <a:rPr lang="en-US" sz="3400" dirty="0" smtClean="0"/>
              <a:t> </a:t>
            </a:r>
            <a:r>
              <a:rPr lang="en-US" sz="3400" dirty="0" err="1" smtClean="0"/>
              <a:t>tidak</a:t>
            </a:r>
            <a:r>
              <a:rPr lang="en-US" sz="3400" dirty="0" smtClean="0"/>
              <a:t> </a:t>
            </a:r>
            <a:r>
              <a:rPr lang="en-US" sz="3400" dirty="0" err="1" smtClean="0"/>
              <a:t>rutin</a:t>
            </a:r>
            <a:r>
              <a:rPr lang="en-US" sz="3400" dirty="0" smtClean="0"/>
              <a:t> </a:t>
            </a:r>
            <a:r>
              <a:rPr lang="en-US" sz="3400" dirty="0" err="1" smtClean="0"/>
              <a:t>atau</a:t>
            </a:r>
            <a:r>
              <a:rPr lang="en-US" sz="3400" dirty="0" smtClean="0"/>
              <a:t> </a:t>
            </a:r>
            <a:r>
              <a:rPr lang="en-US" sz="3400" dirty="0" err="1" smtClean="0"/>
              <a:t>musiman</a:t>
            </a:r>
            <a:r>
              <a:rPr lang="en-US" sz="3400" dirty="0" smtClean="0"/>
              <a:t>, </a:t>
            </a:r>
            <a:r>
              <a:rPr lang="en-US" sz="3400" dirty="0" err="1" smtClean="0"/>
              <a:t>contoh</a:t>
            </a:r>
            <a:r>
              <a:rPr lang="en-US" sz="3400" dirty="0" smtClean="0"/>
              <a:t>: </a:t>
            </a:r>
            <a:r>
              <a:rPr lang="en-US" sz="3400" dirty="0" err="1" smtClean="0"/>
              <a:t>pembersihan</a:t>
            </a:r>
            <a:r>
              <a:rPr lang="en-US" sz="3400" dirty="0" smtClean="0"/>
              <a:t> </a:t>
            </a:r>
            <a:r>
              <a:rPr lang="en-US" sz="3400" dirty="0" err="1" smtClean="0"/>
              <a:t>besar-besaran</a:t>
            </a:r>
            <a:r>
              <a:rPr lang="en-US" sz="3400" dirty="0" smtClean="0"/>
              <a:t> </a:t>
            </a:r>
            <a:r>
              <a:rPr lang="en-US" sz="3400" dirty="0" smtClean="0">
                <a:sym typeface="Wingdings" pitchFamily="2" charset="2"/>
              </a:rPr>
              <a:t> </a:t>
            </a:r>
            <a:r>
              <a:rPr lang="en-US" sz="3400" dirty="0" err="1" smtClean="0">
                <a:sym typeface="Wingdings" pitchFamily="2" charset="2"/>
              </a:rPr>
              <a:t>memberikan</a:t>
            </a:r>
            <a:r>
              <a:rPr lang="en-US" sz="3400" dirty="0" smtClean="0">
                <a:sym typeface="Wingdings" pitchFamily="2" charset="2"/>
              </a:rPr>
              <a:t> </a:t>
            </a:r>
            <a:r>
              <a:rPr lang="en-US" sz="3400" dirty="0" err="1" smtClean="0">
                <a:sym typeface="Wingdings" pitchFamily="2" charset="2"/>
              </a:rPr>
              <a:t>manfaat</a:t>
            </a:r>
            <a:r>
              <a:rPr lang="en-US" sz="3400" dirty="0" smtClean="0">
                <a:sym typeface="Wingdings" pitchFamily="2" charset="2"/>
              </a:rPr>
              <a:t> </a:t>
            </a:r>
            <a:r>
              <a:rPr lang="en-US" sz="3400" dirty="0" err="1" smtClean="0">
                <a:sym typeface="Wingdings" pitchFamily="2" charset="2"/>
              </a:rPr>
              <a:t>bagi</a:t>
            </a:r>
            <a:r>
              <a:rPr lang="en-US" sz="3400" dirty="0" smtClean="0">
                <a:sym typeface="Wingdings" pitchFamily="2" charset="2"/>
              </a:rPr>
              <a:t> </a:t>
            </a:r>
            <a:r>
              <a:rPr lang="en-US" sz="3400" dirty="0" err="1" smtClean="0">
                <a:sym typeface="Wingdings" pitchFamily="2" charset="2"/>
              </a:rPr>
              <a:t>seluruh</a:t>
            </a:r>
            <a:r>
              <a:rPr lang="en-US" sz="3400" dirty="0" smtClean="0">
                <a:sym typeface="Wingdings" pitchFamily="2" charset="2"/>
              </a:rPr>
              <a:t> </a:t>
            </a:r>
            <a:r>
              <a:rPr lang="en-US" sz="3400" dirty="0" err="1" smtClean="0">
                <a:sym typeface="Wingdings" pitchFamily="2" charset="2"/>
              </a:rPr>
              <a:t>proses</a:t>
            </a:r>
            <a:r>
              <a:rPr lang="en-US" sz="3400" dirty="0" smtClean="0">
                <a:sym typeface="Wingdings" pitchFamily="2" charset="2"/>
              </a:rPr>
              <a:t> </a:t>
            </a:r>
            <a:r>
              <a:rPr lang="en-US" sz="3400" dirty="0" err="1" smtClean="0">
                <a:sym typeface="Wingdings" pitchFamily="2" charset="2"/>
              </a:rPr>
              <a:t>produksi</a:t>
            </a:r>
            <a:r>
              <a:rPr lang="en-US" sz="3400" dirty="0" smtClean="0">
                <a:sym typeface="Wingdings" pitchFamily="2" charset="2"/>
              </a:rPr>
              <a:t> </a:t>
            </a:r>
            <a:r>
              <a:rPr lang="en-US" sz="3400" dirty="0" err="1" smtClean="0">
                <a:sym typeface="Wingdings" pitchFamily="2" charset="2"/>
              </a:rPr>
              <a:t>tetapi</a:t>
            </a:r>
            <a:r>
              <a:rPr lang="en-US" sz="3400" dirty="0" smtClean="0">
                <a:sym typeface="Wingdings" pitchFamily="2" charset="2"/>
              </a:rPr>
              <a:t> </a:t>
            </a:r>
            <a:r>
              <a:rPr lang="en-US" sz="3400" dirty="0" err="1" smtClean="0">
                <a:sym typeface="Wingdings" pitchFamily="2" charset="2"/>
              </a:rPr>
              <a:t>biayanya</a:t>
            </a:r>
            <a:r>
              <a:rPr lang="en-US" sz="3400" dirty="0" smtClean="0">
                <a:sym typeface="Wingdings" pitchFamily="2" charset="2"/>
              </a:rPr>
              <a:t> </a:t>
            </a:r>
            <a:r>
              <a:rPr lang="en-US" sz="3400" dirty="0" err="1" smtClean="0">
                <a:sym typeface="Wingdings" pitchFamily="2" charset="2"/>
              </a:rPr>
              <a:t>bisa</a:t>
            </a:r>
            <a:r>
              <a:rPr lang="en-US" sz="3400" dirty="0" smtClean="0">
                <a:sym typeface="Wingdings" pitchFamily="2" charset="2"/>
              </a:rPr>
              <a:t> </a:t>
            </a:r>
            <a:r>
              <a:rPr lang="en-US" sz="3400" dirty="0" err="1" smtClean="0">
                <a:sym typeface="Wingdings" pitchFamily="2" charset="2"/>
              </a:rPr>
              <a:t>saja</a:t>
            </a:r>
            <a:r>
              <a:rPr lang="en-US" sz="3400" dirty="0" smtClean="0">
                <a:sym typeface="Wingdings" pitchFamily="2" charset="2"/>
              </a:rPr>
              <a:t> </a:t>
            </a:r>
            <a:r>
              <a:rPr lang="en-US" sz="3400" dirty="0" err="1" smtClean="0">
                <a:sym typeface="Wingdings" pitchFamily="2" charset="2"/>
              </a:rPr>
              <a:t>terjadi</a:t>
            </a:r>
            <a:r>
              <a:rPr lang="en-US" sz="3400" dirty="0" smtClean="0">
                <a:sym typeface="Wingdings" pitchFamily="2" charset="2"/>
              </a:rPr>
              <a:t> </a:t>
            </a:r>
            <a:r>
              <a:rPr lang="en-US" sz="3400" dirty="0" err="1" smtClean="0">
                <a:sym typeface="Wingdings" pitchFamily="2" charset="2"/>
              </a:rPr>
              <a:t>ketika</a:t>
            </a:r>
            <a:r>
              <a:rPr lang="en-US" sz="3400" dirty="0" smtClean="0">
                <a:sym typeface="Wingdings" pitchFamily="2" charset="2"/>
              </a:rPr>
              <a:t> </a:t>
            </a:r>
            <a:r>
              <a:rPr lang="en-US" sz="3400" dirty="0" err="1" smtClean="0">
                <a:sym typeface="Wingdings" pitchFamily="2" charset="2"/>
              </a:rPr>
              <a:t>beberapa</a:t>
            </a:r>
            <a:r>
              <a:rPr lang="en-US" sz="3400" dirty="0" smtClean="0">
                <a:sym typeface="Wingdings" pitchFamily="2" charset="2"/>
              </a:rPr>
              <a:t> </a:t>
            </a:r>
            <a:r>
              <a:rPr lang="en-US" sz="3400" dirty="0" err="1" smtClean="0">
                <a:sym typeface="Wingdings" pitchFamily="2" charset="2"/>
              </a:rPr>
              <a:t>pesanan</a:t>
            </a:r>
            <a:r>
              <a:rPr lang="en-US" sz="3400" dirty="0" smtClean="0">
                <a:sym typeface="Wingdings" pitchFamily="2" charset="2"/>
              </a:rPr>
              <a:t> </a:t>
            </a:r>
            <a:r>
              <a:rPr lang="en-US" sz="3400" dirty="0" err="1" smtClean="0">
                <a:sym typeface="Wingdings" pitchFamily="2" charset="2"/>
              </a:rPr>
              <a:t>ada</a:t>
            </a:r>
            <a:r>
              <a:rPr lang="en-US" sz="3400" dirty="0" smtClean="0">
                <a:sym typeface="Wingdings" pitchFamily="2" charset="2"/>
              </a:rPr>
              <a:t> </a:t>
            </a:r>
            <a:r>
              <a:rPr lang="en-US" sz="3400" dirty="0" err="1" smtClean="0">
                <a:sym typeface="Wingdings" pitchFamily="2" charset="2"/>
              </a:rPr>
              <a:t>dalam</a:t>
            </a:r>
            <a:r>
              <a:rPr lang="en-US" sz="3400" dirty="0" smtClean="0">
                <a:sym typeface="Wingdings" pitchFamily="2" charset="2"/>
              </a:rPr>
              <a:t> </a:t>
            </a:r>
            <a:r>
              <a:rPr lang="en-US" sz="3400" dirty="0" err="1" smtClean="0">
                <a:sym typeface="Wingdings" pitchFamily="2" charset="2"/>
              </a:rPr>
              <a:t>produksi</a:t>
            </a:r>
            <a:r>
              <a:rPr lang="en-US" sz="3400" dirty="0" smtClean="0">
                <a:sym typeface="Wingdings" pitchFamily="2" charset="2"/>
              </a:rPr>
              <a:t> </a:t>
            </a:r>
            <a:r>
              <a:rPr lang="en-US" sz="3400" dirty="0" err="1" smtClean="0">
                <a:sym typeface="Wingdings" pitchFamily="2" charset="2"/>
              </a:rPr>
              <a:t>dan</a:t>
            </a:r>
            <a:r>
              <a:rPr lang="en-US" sz="3400" dirty="0" smtClean="0">
                <a:sym typeface="Wingdings" pitchFamily="2" charset="2"/>
              </a:rPr>
              <a:t> </a:t>
            </a:r>
            <a:r>
              <a:rPr lang="en-US" sz="3400" dirty="0" err="1" smtClean="0">
                <a:sym typeface="Wingdings" pitchFamily="2" charset="2"/>
              </a:rPr>
              <a:t>tidak</a:t>
            </a:r>
            <a:r>
              <a:rPr lang="en-US" sz="3400" dirty="0" smtClean="0">
                <a:sym typeface="Wingdings" pitchFamily="2" charset="2"/>
              </a:rPr>
              <a:t> </a:t>
            </a:r>
            <a:r>
              <a:rPr lang="en-US" sz="3400" dirty="0" err="1" smtClean="0">
                <a:sym typeface="Wingdings" pitchFamily="2" charset="2"/>
              </a:rPr>
              <a:t>terjadi</a:t>
            </a:r>
            <a:r>
              <a:rPr lang="en-US" sz="3400" dirty="0" smtClean="0">
                <a:sym typeface="Wingdings" pitchFamily="2" charset="2"/>
              </a:rPr>
              <a:t> </a:t>
            </a:r>
            <a:r>
              <a:rPr lang="en-US" sz="3400" dirty="0" err="1" smtClean="0">
                <a:sym typeface="Wingdings" pitchFamily="2" charset="2"/>
              </a:rPr>
              <a:t>pada</a:t>
            </a:r>
            <a:r>
              <a:rPr lang="en-US" sz="3400" dirty="0" smtClean="0">
                <a:sym typeface="Wingdings" pitchFamily="2" charset="2"/>
              </a:rPr>
              <a:t> </a:t>
            </a:r>
            <a:r>
              <a:rPr lang="en-US" sz="3400" dirty="0" err="1" smtClean="0">
                <a:sym typeface="Wingdings" pitchFamily="2" charset="2"/>
              </a:rPr>
              <a:t>waktu</a:t>
            </a:r>
            <a:r>
              <a:rPr lang="en-US" sz="3400" dirty="0" smtClean="0">
                <a:sym typeface="Wingdings" pitchFamily="2" charset="2"/>
              </a:rPr>
              <a:t> yang lain.</a:t>
            </a:r>
          </a:p>
          <a:p>
            <a:pPr marL="514350" indent="-514350" algn="just">
              <a:buNone/>
            </a:pPr>
            <a:r>
              <a:rPr lang="en-US" sz="3400" dirty="0" err="1" smtClean="0">
                <a:sym typeface="Wingdings" pitchFamily="2" charset="2"/>
              </a:rPr>
              <a:t>Untuk</a:t>
            </a:r>
            <a:r>
              <a:rPr lang="en-US" sz="3400" dirty="0" smtClean="0">
                <a:sym typeface="Wingdings" pitchFamily="2" charset="2"/>
              </a:rPr>
              <a:t> </a:t>
            </a:r>
            <a:r>
              <a:rPr lang="en-US" sz="3400" dirty="0" err="1" smtClean="0">
                <a:sym typeface="Wingdings" pitchFamily="2" charset="2"/>
              </a:rPr>
              <a:t>mengatasi</a:t>
            </a:r>
            <a:r>
              <a:rPr lang="en-US" sz="3400" dirty="0" smtClean="0">
                <a:sym typeface="Wingdings" pitchFamily="2" charset="2"/>
              </a:rPr>
              <a:t> </a:t>
            </a:r>
            <a:r>
              <a:rPr lang="en-US" sz="3400" dirty="0" err="1" smtClean="0">
                <a:sym typeface="Wingdings" pitchFamily="2" charset="2"/>
              </a:rPr>
              <a:t>kesulitan</a:t>
            </a:r>
            <a:r>
              <a:rPr lang="en-US" sz="3400" dirty="0" smtClean="0">
                <a:sym typeface="Wingdings" pitchFamily="2" charset="2"/>
              </a:rPr>
              <a:t> </a:t>
            </a:r>
            <a:r>
              <a:rPr lang="en-US" sz="3400" dirty="0" err="1" smtClean="0">
                <a:sym typeface="Wingdings" pitchFamily="2" charset="2"/>
              </a:rPr>
              <a:t>dari</a:t>
            </a:r>
            <a:r>
              <a:rPr lang="en-US" sz="3400" dirty="0" smtClean="0">
                <a:sym typeface="Wingdings" pitchFamily="2" charset="2"/>
              </a:rPr>
              <a:t> </a:t>
            </a:r>
            <a:r>
              <a:rPr lang="en-US" sz="3400" dirty="0" err="1" smtClean="0">
                <a:sym typeface="Wingdings" pitchFamily="2" charset="2"/>
              </a:rPr>
              <a:t>akuntansi</a:t>
            </a:r>
            <a:r>
              <a:rPr lang="en-US" sz="3400" dirty="0" smtClean="0">
                <a:sym typeface="Wingdings" pitchFamily="2" charset="2"/>
              </a:rPr>
              <a:t> </a:t>
            </a:r>
            <a:r>
              <a:rPr lang="en-US" sz="3400" dirty="0" err="1" smtClean="0">
                <a:sym typeface="Wingdings" pitchFamily="2" charset="2"/>
              </a:rPr>
              <a:t>biaya</a:t>
            </a:r>
            <a:r>
              <a:rPr lang="en-US" sz="3400" dirty="0" smtClean="0">
                <a:sym typeface="Wingdings" pitchFamily="2" charset="2"/>
              </a:rPr>
              <a:t> overhead, </a:t>
            </a:r>
            <a:r>
              <a:rPr lang="en-US" sz="3400" dirty="0" err="1" smtClean="0">
                <a:sym typeface="Wingdings" pitchFamily="2" charset="2"/>
              </a:rPr>
              <a:t>semua</a:t>
            </a:r>
            <a:r>
              <a:rPr lang="en-US" sz="3400" dirty="0" smtClean="0">
                <a:sym typeface="Wingdings" pitchFamily="2" charset="2"/>
              </a:rPr>
              <a:t> </a:t>
            </a:r>
            <a:r>
              <a:rPr lang="en-US" sz="3400" dirty="0" err="1" smtClean="0">
                <a:sym typeface="Wingdings" pitchFamily="2" charset="2"/>
              </a:rPr>
              <a:t>biaya</a:t>
            </a:r>
            <a:r>
              <a:rPr lang="en-US" sz="3400" dirty="0" smtClean="0">
                <a:sym typeface="Wingdings" pitchFamily="2" charset="2"/>
              </a:rPr>
              <a:t> overhead </a:t>
            </a:r>
            <a:r>
              <a:rPr lang="en-US" sz="3400" dirty="0" err="1" smtClean="0">
                <a:sym typeface="Wingdings" pitchFamily="2" charset="2"/>
              </a:rPr>
              <a:t>didistribusikan</a:t>
            </a:r>
            <a:r>
              <a:rPr lang="en-US" sz="3400" dirty="0" smtClean="0">
                <a:sym typeface="Wingdings" pitchFamily="2" charset="2"/>
              </a:rPr>
              <a:t> </a:t>
            </a:r>
            <a:r>
              <a:rPr lang="en-US" sz="3400" dirty="0" err="1" smtClean="0">
                <a:sym typeface="Wingdings" pitchFamily="2" charset="2"/>
              </a:rPr>
              <a:t>ke</a:t>
            </a:r>
            <a:r>
              <a:rPr lang="en-US" sz="3400" dirty="0" smtClean="0">
                <a:sym typeface="Wingdings" pitchFamily="2" charset="2"/>
              </a:rPr>
              <a:t> </a:t>
            </a:r>
            <a:r>
              <a:rPr lang="en-US" sz="3400" dirty="0" err="1" smtClean="0">
                <a:sym typeface="Wingdings" pitchFamily="2" charset="2"/>
              </a:rPr>
              <a:t>semua</a:t>
            </a:r>
            <a:r>
              <a:rPr lang="en-US" sz="3400" dirty="0" smtClean="0">
                <a:sym typeface="Wingdings" pitchFamily="2" charset="2"/>
              </a:rPr>
              <a:t> </a:t>
            </a:r>
            <a:r>
              <a:rPr lang="en-US" sz="3400" dirty="0" err="1" smtClean="0">
                <a:sym typeface="Wingdings" pitchFamily="2" charset="2"/>
              </a:rPr>
              <a:t>pesanan</a:t>
            </a:r>
            <a:r>
              <a:rPr lang="en-US" sz="3400" dirty="0" smtClean="0">
                <a:sym typeface="Wingdings" pitchFamily="2" charset="2"/>
              </a:rPr>
              <a:t>. </a:t>
            </a:r>
            <a:r>
              <a:rPr lang="en-US" sz="3400" dirty="0" err="1" smtClean="0">
                <a:sym typeface="Wingdings" pitchFamily="2" charset="2"/>
              </a:rPr>
              <a:t>Jumlah</a:t>
            </a:r>
            <a:r>
              <a:rPr lang="en-US" sz="3400" dirty="0" smtClean="0">
                <a:sym typeface="Wingdings" pitchFamily="2" charset="2"/>
              </a:rPr>
              <a:t> yang </a:t>
            </a:r>
            <a:r>
              <a:rPr lang="en-US" sz="3400" dirty="0" err="1" smtClean="0">
                <a:sym typeface="Wingdings" pitchFamily="2" charset="2"/>
              </a:rPr>
              <a:t>dibebankan</a:t>
            </a:r>
            <a:r>
              <a:rPr lang="en-US" sz="3400" dirty="0" smtClean="0">
                <a:sym typeface="Wingdings" pitchFamily="2" charset="2"/>
              </a:rPr>
              <a:t> </a:t>
            </a:r>
            <a:r>
              <a:rPr lang="en-US" sz="3400" dirty="0" err="1" smtClean="0">
                <a:sym typeface="Wingdings" pitchFamily="2" charset="2"/>
              </a:rPr>
              <a:t>sesuai</a:t>
            </a:r>
            <a:r>
              <a:rPr lang="en-US" sz="3400" dirty="0" smtClean="0">
                <a:sym typeface="Wingdings" pitchFamily="2" charset="2"/>
              </a:rPr>
              <a:t> </a:t>
            </a:r>
            <a:r>
              <a:rPr lang="en-US" sz="3400" dirty="0" err="1" smtClean="0">
                <a:sym typeface="Wingdings" pitchFamily="2" charset="2"/>
              </a:rPr>
              <a:t>dengan</a:t>
            </a:r>
            <a:r>
              <a:rPr lang="en-US" sz="3400" dirty="0" smtClean="0">
                <a:sym typeface="Wingdings" pitchFamily="2" charset="2"/>
              </a:rPr>
              <a:t> </a:t>
            </a:r>
            <a:r>
              <a:rPr lang="en-US" sz="3400" dirty="0" err="1" smtClean="0">
                <a:sym typeface="Wingdings" pitchFamily="2" charset="2"/>
              </a:rPr>
              <a:t>proporsi</a:t>
            </a:r>
            <a:r>
              <a:rPr lang="en-US" sz="3400" dirty="0" smtClean="0">
                <a:sym typeface="Wingdings" pitchFamily="2" charset="2"/>
              </a:rPr>
              <a:t> </a:t>
            </a:r>
            <a:r>
              <a:rPr lang="en-US" sz="3400" dirty="0" err="1" smtClean="0">
                <a:sym typeface="Wingdings" pitchFamily="2" charset="2"/>
              </a:rPr>
              <a:t>dari</a:t>
            </a:r>
            <a:r>
              <a:rPr lang="en-US" sz="3400" dirty="0" smtClean="0">
                <a:sym typeface="Wingdings" pitchFamily="2" charset="2"/>
              </a:rPr>
              <a:t> </a:t>
            </a:r>
            <a:r>
              <a:rPr lang="en-US" sz="3400" dirty="0" err="1" smtClean="0">
                <a:sym typeface="Wingdings" pitchFamily="2" charset="2"/>
              </a:rPr>
              <a:t>suatu</a:t>
            </a:r>
            <a:r>
              <a:rPr lang="en-US" sz="3400" dirty="0" smtClean="0">
                <a:sym typeface="Wingdings" pitchFamily="2" charset="2"/>
              </a:rPr>
              <a:t> </a:t>
            </a:r>
            <a:r>
              <a:rPr lang="en-US" sz="3400" dirty="0" err="1" smtClean="0">
                <a:sym typeface="Wingdings" pitchFamily="2" charset="2"/>
              </a:rPr>
              <a:t>aktivitas</a:t>
            </a:r>
            <a:r>
              <a:rPr lang="en-US" sz="3400" dirty="0" smtClean="0">
                <a:sym typeface="Wingdings" pitchFamily="2" charset="2"/>
              </a:rPr>
              <a:t> </a:t>
            </a:r>
            <a:r>
              <a:rPr lang="en-US" sz="3400" dirty="0" err="1" smtClean="0">
                <a:sym typeface="Wingdings" pitchFamily="2" charset="2"/>
              </a:rPr>
              <a:t>seperti</a:t>
            </a:r>
            <a:r>
              <a:rPr lang="en-US" sz="3400" dirty="0" smtClean="0">
                <a:sym typeface="Wingdings" pitchFamily="2" charset="2"/>
              </a:rPr>
              <a:t> </a:t>
            </a:r>
            <a:r>
              <a:rPr lang="en-US" sz="3400" dirty="0" err="1" smtClean="0">
                <a:sym typeface="Wingdings" pitchFamily="2" charset="2"/>
              </a:rPr>
              <a:t>penggunaan</a:t>
            </a:r>
            <a:r>
              <a:rPr lang="en-US" sz="3400" dirty="0" smtClean="0">
                <a:sym typeface="Wingdings" pitchFamily="2" charset="2"/>
              </a:rPr>
              <a:t> </a:t>
            </a:r>
            <a:r>
              <a:rPr lang="en-US" sz="3400" dirty="0" err="1" smtClean="0">
                <a:sym typeface="Wingdings" pitchFamily="2" charset="2"/>
              </a:rPr>
              <a:t>tenaga</a:t>
            </a:r>
            <a:r>
              <a:rPr lang="en-US" sz="3400" dirty="0" smtClean="0">
                <a:sym typeface="Wingdings" pitchFamily="2" charset="2"/>
              </a:rPr>
              <a:t> </a:t>
            </a:r>
            <a:r>
              <a:rPr lang="en-US" sz="3400" dirty="0" err="1" smtClean="0">
                <a:sym typeface="Wingdings" pitchFamily="2" charset="2"/>
              </a:rPr>
              <a:t>kerja</a:t>
            </a:r>
            <a:r>
              <a:rPr lang="en-US" sz="3400" dirty="0" smtClean="0">
                <a:sym typeface="Wingdings" pitchFamily="2" charset="2"/>
              </a:rPr>
              <a:t> </a:t>
            </a:r>
            <a:r>
              <a:rPr lang="en-US" sz="3400" dirty="0" err="1" smtClean="0">
                <a:sym typeface="Wingdings" pitchFamily="2" charset="2"/>
              </a:rPr>
              <a:t>langsung</a:t>
            </a:r>
            <a:r>
              <a:rPr lang="en-US" sz="3400" dirty="0" smtClean="0">
                <a:sym typeface="Wingdings" pitchFamily="2" charset="2"/>
              </a:rPr>
              <a:t>, </a:t>
            </a:r>
            <a:r>
              <a:rPr lang="en-US" sz="3400" dirty="0" err="1" smtClean="0">
                <a:sym typeface="Wingdings" pitchFamily="2" charset="2"/>
              </a:rPr>
              <a:t>penggunaan</a:t>
            </a:r>
            <a:r>
              <a:rPr lang="en-US" sz="3400" dirty="0" smtClean="0">
                <a:sym typeface="Wingdings" pitchFamily="2" charset="2"/>
              </a:rPr>
              <a:t> </a:t>
            </a:r>
            <a:r>
              <a:rPr lang="en-US" sz="3400" dirty="0" err="1" smtClean="0">
                <a:sym typeface="Wingdings" pitchFamily="2" charset="2"/>
              </a:rPr>
              <a:t>mesin</a:t>
            </a:r>
            <a:r>
              <a:rPr lang="en-US" sz="3400" dirty="0" smtClean="0">
                <a:sym typeface="Wingdings" pitchFamily="2" charset="2"/>
              </a:rPr>
              <a:t>, </a:t>
            </a:r>
            <a:r>
              <a:rPr lang="en-US" sz="3400" dirty="0" err="1" smtClean="0">
                <a:sym typeface="Wingdings" pitchFamily="2" charset="2"/>
              </a:rPr>
              <a:t>waktu</a:t>
            </a:r>
            <a:r>
              <a:rPr lang="en-US" sz="3400" dirty="0" smtClean="0">
                <a:sym typeface="Wingdings" pitchFamily="2" charset="2"/>
              </a:rPr>
              <a:t> </a:t>
            </a:r>
            <a:r>
              <a:rPr lang="en-US" sz="3400" dirty="0" err="1" smtClean="0">
                <a:sym typeface="Wingdings" pitchFamily="2" charset="2"/>
              </a:rPr>
              <a:t>proses</a:t>
            </a:r>
            <a:r>
              <a:rPr lang="en-US" sz="3400" dirty="0" smtClean="0">
                <a:sym typeface="Wingdings" pitchFamily="2" charset="2"/>
              </a:rPr>
              <a:t>, </a:t>
            </a:r>
            <a:r>
              <a:rPr lang="en-US" sz="3400" dirty="0" err="1" smtClean="0">
                <a:sym typeface="Wingdings" pitchFamily="2" charset="2"/>
              </a:rPr>
              <a:t>dll</a:t>
            </a:r>
            <a:r>
              <a:rPr lang="en-US" sz="3400" dirty="0" smtClean="0">
                <a:sym typeface="Wingdings" pitchFamily="2" charset="2"/>
              </a:rPr>
              <a:t>.</a:t>
            </a:r>
          </a:p>
          <a:p>
            <a:pPr marL="514350" indent="-514350" algn="just">
              <a:buNone/>
            </a:pPr>
            <a:r>
              <a:rPr lang="en-US" sz="3400" dirty="0" err="1" smtClean="0">
                <a:sym typeface="Wingdings" pitchFamily="2" charset="2"/>
              </a:rPr>
              <a:t>Aktivitas</a:t>
            </a:r>
            <a:r>
              <a:rPr lang="en-US" sz="3400" dirty="0" smtClean="0">
                <a:sym typeface="Wingdings" pitchFamily="2" charset="2"/>
              </a:rPr>
              <a:t> yang </a:t>
            </a:r>
            <a:r>
              <a:rPr lang="en-US" sz="3400" dirty="0" err="1" smtClean="0">
                <a:sym typeface="Wingdings" pitchFamily="2" charset="2"/>
              </a:rPr>
              <a:t>dipilih</a:t>
            </a:r>
            <a:r>
              <a:rPr lang="en-US" sz="3400" dirty="0" smtClean="0">
                <a:sym typeface="Wingdings" pitchFamily="2" charset="2"/>
              </a:rPr>
              <a:t> </a:t>
            </a:r>
            <a:r>
              <a:rPr lang="en-US" sz="3400" dirty="0" err="1" smtClean="0">
                <a:sym typeface="Wingdings" pitchFamily="2" charset="2"/>
              </a:rPr>
              <a:t>disebut</a:t>
            </a:r>
            <a:r>
              <a:rPr lang="en-US" sz="3400" dirty="0" smtClean="0">
                <a:sym typeface="Wingdings" pitchFamily="2" charset="2"/>
              </a:rPr>
              <a:t> </a:t>
            </a:r>
            <a:r>
              <a:rPr lang="en-US" sz="3400" dirty="0" err="1" smtClean="0">
                <a:sym typeface="Wingdings" pitchFamily="2" charset="2"/>
              </a:rPr>
              <a:t>dasar</a:t>
            </a:r>
            <a:r>
              <a:rPr lang="en-US" sz="3400" dirty="0" smtClean="0">
                <a:sym typeface="Wingdings" pitchFamily="2" charset="2"/>
              </a:rPr>
              <a:t> </a:t>
            </a:r>
            <a:r>
              <a:rPr lang="en-US" sz="3400" dirty="0" err="1" smtClean="0">
                <a:sym typeface="Wingdings" pitchFamily="2" charset="2"/>
              </a:rPr>
              <a:t>alokasi</a:t>
            </a:r>
            <a:r>
              <a:rPr lang="en-US" sz="3400" dirty="0" smtClean="0">
                <a:sym typeface="Wingdings" pitchFamily="2" charset="2"/>
              </a:rPr>
              <a:t> overhead (overhead allocation base).</a:t>
            </a:r>
          </a:p>
          <a:p>
            <a:pPr marL="514350" indent="-514350" algn="just">
              <a:buNone/>
            </a:pPr>
            <a:endParaRPr lang="en-US" sz="3400" dirty="0" smtClean="0">
              <a:sym typeface="Wingdings" pitchFamily="2" charset="2"/>
            </a:endParaRPr>
          </a:p>
          <a:p>
            <a:pPr>
              <a:buNone/>
            </a:pPr>
            <a:r>
              <a:rPr lang="en-US" dirty="0" smtClean="0"/>
              <a:t>          </a:t>
            </a:r>
          </a:p>
          <a:p>
            <a:pPr>
              <a:buNone/>
            </a:pPr>
            <a:endParaRPr lang="en-US" dirty="0"/>
          </a:p>
        </p:txBody>
      </p:sp>
      <p:sp>
        <p:nvSpPr>
          <p:cNvPr id="5" name="Rectangle 4"/>
          <p:cNvSpPr/>
          <p:nvPr/>
        </p:nvSpPr>
        <p:spPr>
          <a:xfrm>
            <a:off x="457200" y="5181600"/>
            <a:ext cx="8229600" cy="11430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2000" dirty="0" err="1" smtClean="0">
                <a:solidFill>
                  <a:schemeClr val="tx1"/>
                </a:solidFill>
              </a:rPr>
              <a:t>Tarif</a:t>
            </a:r>
            <a:r>
              <a:rPr lang="en-US" sz="2000" dirty="0" smtClean="0">
                <a:solidFill>
                  <a:schemeClr val="tx1"/>
                </a:solidFill>
              </a:rPr>
              <a:t> Overhead =            </a:t>
            </a:r>
            <a:r>
              <a:rPr lang="en-US" sz="2000" u="sng" dirty="0" smtClean="0">
                <a:solidFill>
                  <a:schemeClr val="tx1"/>
                </a:solidFill>
              </a:rPr>
              <a:t>Total overhead</a:t>
            </a:r>
          </a:p>
          <a:p>
            <a:pPr algn="ctr"/>
            <a:r>
              <a:rPr lang="en-US" sz="2000" dirty="0" smtClean="0">
                <a:solidFill>
                  <a:schemeClr val="tx1"/>
                </a:solidFill>
              </a:rPr>
              <a:t>  Total </a:t>
            </a:r>
            <a:r>
              <a:rPr lang="en-US" sz="2000" dirty="0" err="1" smtClean="0">
                <a:solidFill>
                  <a:schemeClr val="tx1"/>
                </a:solidFill>
              </a:rPr>
              <a:t>Dasar</a:t>
            </a:r>
            <a:r>
              <a:rPr lang="en-US" sz="2000" dirty="0" smtClean="0">
                <a:solidFill>
                  <a:schemeClr val="tx1"/>
                </a:solidFill>
              </a:rPr>
              <a:t> </a:t>
            </a:r>
            <a:r>
              <a:rPr lang="en-US" sz="2000" dirty="0" err="1" smtClean="0">
                <a:solidFill>
                  <a:schemeClr val="tx1"/>
                </a:solidFill>
              </a:rPr>
              <a:t>Alokasi</a:t>
            </a:r>
            <a:r>
              <a:rPr lang="en-US" sz="2000" dirty="0" smtClean="0">
                <a:solidFill>
                  <a:schemeClr val="tx1"/>
                </a:solidFill>
              </a:rPr>
              <a:t> Overhead</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38200"/>
          </a:xfrm>
        </p:spPr>
        <p:txBody>
          <a:bodyPr/>
          <a:lstStyle/>
          <a:p>
            <a:r>
              <a:rPr lang="en-US" dirty="0" smtClean="0"/>
              <a:t>COST ASSIGMENT (PEMBEBANAN BIAYA)</a:t>
            </a:r>
            <a:endParaRPr lang="en-US" dirty="0"/>
          </a:p>
        </p:txBody>
      </p:sp>
      <p:sp>
        <p:nvSpPr>
          <p:cNvPr id="3" name="Content Placeholder 2"/>
          <p:cNvSpPr>
            <a:spLocks noGrp="1"/>
          </p:cNvSpPr>
          <p:nvPr>
            <p:ph idx="1"/>
          </p:nvPr>
        </p:nvSpPr>
        <p:spPr>
          <a:xfrm>
            <a:off x="228600" y="1066800"/>
            <a:ext cx="8686800" cy="5791200"/>
          </a:xfrm>
        </p:spPr>
        <p:txBody>
          <a:bodyPr>
            <a:normAutofit/>
          </a:bodyPr>
          <a:lstStyle/>
          <a:p>
            <a:pPr algn="just">
              <a:buNone/>
            </a:pPr>
            <a:r>
              <a:rPr lang="en-US" sz="3000" dirty="0" err="1" smtClean="0"/>
              <a:t>Merupakan</a:t>
            </a:r>
            <a:r>
              <a:rPr lang="en-US" sz="3000" dirty="0" smtClean="0"/>
              <a:t> </a:t>
            </a:r>
            <a:r>
              <a:rPr lang="en-US" sz="3000" dirty="0" err="1" smtClean="0"/>
              <a:t>istilah</a:t>
            </a:r>
            <a:r>
              <a:rPr lang="en-US" sz="3000" dirty="0" smtClean="0"/>
              <a:t> yang </a:t>
            </a:r>
            <a:r>
              <a:rPr lang="en-US" sz="3000" dirty="0" err="1" smtClean="0"/>
              <a:t>umum</a:t>
            </a:r>
            <a:r>
              <a:rPr lang="en-US" sz="3000" dirty="0" smtClean="0"/>
              <a:t> </a:t>
            </a:r>
            <a:r>
              <a:rPr lang="en-US" sz="3000" dirty="0" err="1" smtClean="0"/>
              <a:t>digunakan</a:t>
            </a:r>
            <a:r>
              <a:rPr lang="en-US" sz="3000" dirty="0" smtClean="0"/>
              <a:t> </a:t>
            </a:r>
            <a:r>
              <a:rPr lang="en-US" sz="3000" dirty="0" err="1" smtClean="0"/>
              <a:t>untuk</a:t>
            </a:r>
            <a:r>
              <a:rPr lang="en-US" sz="3000" dirty="0" smtClean="0"/>
              <a:t> </a:t>
            </a:r>
            <a:r>
              <a:rPr lang="en-US" sz="3000" dirty="0" err="1" smtClean="0"/>
              <a:t>melakukan</a:t>
            </a:r>
            <a:r>
              <a:rPr lang="en-US" sz="3000" dirty="0" smtClean="0"/>
              <a:t> </a:t>
            </a:r>
            <a:r>
              <a:rPr lang="en-US" sz="3000" dirty="0" err="1" smtClean="0"/>
              <a:t>pembebanan</a:t>
            </a:r>
            <a:r>
              <a:rPr lang="en-US" sz="3000" dirty="0" smtClean="0"/>
              <a:t> </a:t>
            </a:r>
            <a:r>
              <a:rPr lang="en-US" sz="3000" dirty="0" err="1" smtClean="0"/>
              <a:t>biaya</a:t>
            </a:r>
            <a:r>
              <a:rPr lang="en-US" sz="3000" dirty="0" smtClean="0"/>
              <a:t> </a:t>
            </a:r>
            <a:r>
              <a:rPr lang="en-US" sz="3000" dirty="0" err="1" smtClean="0"/>
              <a:t>ke</a:t>
            </a:r>
            <a:r>
              <a:rPr lang="en-US" sz="3000" dirty="0" smtClean="0"/>
              <a:t> </a:t>
            </a:r>
            <a:r>
              <a:rPr lang="en-US" sz="3000" dirty="0" err="1" smtClean="0"/>
              <a:t>objek</a:t>
            </a:r>
            <a:r>
              <a:rPr lang="en-US" sz="3000" dirty="0" smtClean="0"/>
              <a:t> </a:t>
            </a:r>
            <a:r>
              <a:rPr lang="en-US" sz="3000" dirty="0" err="1" smtClean="0"/>
              <a:t>biaya</a:t>
            </a:r>
            <a:r>
              <a:rPr lang="en-US" sz="3000" dirty="0" smtClean="0"/>
              <a:t>, </a:t>
            </a:r>
            <a:r>
              <a:rPr lang="en-US" sz="3000" dirty="0" err="1" smtClean="0"/>
              <a:t>baik</a:t>
            </a:r>
            <a:r>
              <a:rPr lang="en-US" sz="3000" dirty="0" smtClean="0"/>
              <a:t> yang </a:t>
            </a:r>
            <a:r>
              <a:rPr lang="en-US" sz="3000" dirty="0" err="1" smtClean="0"/>
              <a:t>merupakan</a:t>
            </a:r>
            <a:r>
              <a:rPr lang="en-US" sz="3000" dirty="0" smtClean="0"/>
              <a:t> </a:t>
            </a:r>
            <a:r>
              <a:rPr lang="en-US" sz="3000" dirty="0" err="1" smtClean="0"/>
              <a:t>biaya</a:t>
            </a:r>
            <a:r>
              <a:rPr lang="en-US" sz="3000" dirty="0" smtClean="0"/>
              <a:t> </a:t>
            </a:r>
            <a:r>
              <a:rPr lang="en-US" sz="3000" dirty="0" err="1" smtClean="0"/>
              <a:t>langsung</a:t>
            </a:r>
            <a:r>
              <a:rPr lang="en-US" sz="3000" dirty="0" smtClean="0"/>
              <a:t> </a:t>
            </a:r>
            <a:r>
              <a:rPr lang="en-US" sz="3000" dirty="0" err="1" smtClean="0"/>
              <a:t>maupun</a:t>
            </a:r>
            <a:r>
              <a:rPr lang="en-US" sz="3000" dirty="0" smtClean="0"/>
              <a:t> </a:t>
            </a:r>
            <a:r>
              <a:rPr lang="en-US" sz="3000" dirty="0" err="1" smtClean="0"/>
              <a:t>biaya</a:t>
            </a:r>
            <a:r>
              <a:rPr lang="en-US" sz="3000" dirty="0" smtClean="0"/>
              <a:t> </a:t>
            </a:r>
            <a:r>
              <a:rPr lang="en-US" sz="3000" dirty="0" err="1" smtClean="0"/>
              <a:t>tidak</a:t>
            </a:r>
            <a:r>
              <a:rPr lang="en-US" sz="3000" dirty="0" smtClean="0"/>
              <a:t> </a:t>
            </a:r>
            <a:r>
              <a:rPr lang="en-US" sz="3000" dirty="0" err="1" smtClean="0"/>
              <a:t>langsung</a:t>
            </a:r>
            <a:r>
              <a:rPr lang="en-US" sz="3000" dirty="0" smtClean="0"/>
              <a:t>.</a:t>
            </a:r>
            <a:endParaRPr lang="en-US" sz="3000" dirty="0"/>
          </a:p>
        </p:txBody>
      </p:sp>
      <p:sp>
        <p:nvSpPr>
          <p:cNvPr id="4" name="Rectangle 3"/>
          <p:cNvSpPr/>
          <p:nvPr/>
        </p:nvSpPr>
        <p:spPr>
          <a:xfrm>
            <a:off x="990600" y="4267200"/>
            <a:ext cx="1600200" cy="8382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err="1" smtClean="0"/>
              <a:t>Biaya</a:t>
            </a:r>
            <a:r>
              <a:rPr lang="en-US" dirty="0" smtClean="0"/>
              <a:t> </a:t>
            </a:r>
            <a:r>
              <a:rPr lang="en-US" dirty="0" err="1" smtClean="0"/>
              <a:t>Langsung</a:t>
            </a:r>
            <a:endParaRPr lang="en-US" dirty="0"/>
          </a:p>
        </p:txBody>
      </p:sp>
      <p:sp>
        <p:nvSpPr>
          <p:cNvPr id="6" name="Rectangle 5"/>
          <p:cNvSpPr/>
          <p:nvPr/>
        </p:nvSpPr>
        <p:spPr>
          <a:xfrm>
            <a:off x="990600" y="5410200"/>
            <a:ext cx="1600200" cy="914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err="1" smtClean="0"/>
              <a:t>Biaya</a:t>
            </a:r>
            <a:r>
              <a:rPr lang="en-US" dirty="0" smtClean="0"/>
              <a:t> </a:t>
            </a:r>
            <a:r>
              <a:rPr lang="en-US" dirty="0" err="1" smtClean="0"/>
              <a:t>tidak</a:t>
            </a:r>
            <a:r>
              <a:rPr lang="en-US" dirty="0" smtClean="0"/>
              <a:t> </a:t>
            </a:r>
            <a:r>
              <a:rPr lang="en-US" dirty="0" err="1" smtClean="0"/>
              <a:t>langsung</a:t>
            </a:r>
            <a:endParaRPr lang="en-US" dirty="0"/>
          </a:p>
        </p:txBody>
      </p:sp>
      <p:sp>
        <p:nvSpPr>
          <p:cNvPr id="7" name="Rectangle 6"/>
          <p:cNvSpPr/>
          <p:nvPr/>
        </p:nvSpPr>
        <p:spPr>
          <a:xfrm>
            <a:off x="381000" y="3048000"/>
            <a:ext cx="8229600" cy="3581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581400" y="4038600"/>
            <a:ext cx="2514600" cy="23622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Rectangle 8"/>
          <p:cNvSpPr/>
          <p:nvPr/>
        </p:nvSpPr>
        <p:spPr>
          <a:xfrm>
            <a:off x="6858000" y="4267200"/>
            <a:ext cx="1371600" cy="2133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err="1" smtClean="0">
                <a:solidFill>
                  <a:schemeClr val="tx1"/>
                </a:solidFill>
              </a:rPr>
              <a:t>Objek</a:t>
            </a:r>
            <a:r>
              <a:rPr lang="en-US" sz="2400" dirty="0" smtClean="0">
                <a:solidFill>
                  <a:schemeClr val="tx1"/>
                </a:solidFill>
              </a:rPr>
              <a:t> </a:t>
            </a:r>
            <a:r>
              <a:rPr lang="en-US" sz="2400" dirty="0" err="1" smtClean="0">
                <a:solidFill>
                  <a:schemeClr val="tx1"/>
                </a:solidFill>
              </a:rPr>
              <a:t>Biaya</a:t>
            </a:r>
            <a:endParaRPr lang="en-US" sz="2400" dirty="0">
              <a:solidFill>
                <a:schemeClr val="tx1"/>
              </a:solidFill>
            </a:endParaRPr>
          </a:p>
        </p:txBody>
      </p:sp>
      <p:sp>
        <p:nvSpPr>
          <p:cNvPr id="10" name="Rectangle 9"/>
          <p:cNvSpPr/>
          <p:nvPr/>
        </p:nvSpPr>
        <p:spPr>
          <a:xfrm>
            <a:off x="3200400" y="3048000"/>
            <a:ext cx="2895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chemeClr val="tx1"/>
                </a:solidFill>
              </a:rPr>
              <a:t>Pembebanan</a:t>
            </a:r>
            <a:r>
              <a:rPr lang="en-US" sz="2000" b="1" dirty="0" smtClean="0">
                <a:solidFill>
                  <a:schemeClr val="tx1"/>
                </a:solidFill>
              </a:rPr>
              <a:t> </a:t>
            </a:r>
            <a:r>
              <a:rPr lang="en-US" sz="2000" b="1" dirty="0" err="1" smtClean="0">
                <a:solidFill>
                  <a:schemeClr val="tx1"/>
                </a:solidFill>
              </a:rPr>
              <a:t>Biaya</a:t>
            </a:r>
            <a:r>
              <a:rPr lang="en-US" sz="2000" b="1" dirty="0" smtClean="0">
                <a:solidFill>
                  <a:schemeClr val="tx1"/>
                </a:solidFill>
              </a:rPr>
              <a:t>  (Cost </a:t>
            </a:r>
            <a:r>
              <a:rPr lang="en-US" sz="2000" b="1" dirty="0" err="1" smtClean="0">
                <a:solidFill>
                  <a:schemeClr val="tx1"/>
                </a:solidFill>
              </a:rPr>
              <a:t>Assigment</a:t>
            </a:r>
            <a:r>
              <a:rPr lang="en-US" sz="2000" b="1" dirty="0" smtClean="0">
                <a:solidFill>
                  <a:schemeClr val="tx1"/>
                </a:solidFill>
              </a:rPr>
              <a:t>)</a:t>
            </a:r>
            <a:endParaRPr lang="en-US" sz="2000" b="1" dirty="0">
              <a:solidFill>
                <a:schemeClr val="tx1"/>
              </a:solidFill>
            </a:endParaRPr>
          </a:p>
        </p:txBody>
      </p:sp>
      <p:sp>
        <p:nvSpPr>
          <p:cNvPr id="11" name="Rectangle 10"/>
          <p:cNvSpPr/>
          <p:nvPr/>
        </p:nvSpPr>
        <p:spPr>
          <a:xfrm>
            <a:off x="3657600" y="4191000"/>
            <a:ext cx="2438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Penelusuran</a:t>
            </a:r>
            <a:r>
              <a:rPr lang="en-US" dirty="0" smtClean="0">
                <a:solidFill>
                  <a:schemeClr val="tx1"/>
                </a:solidFill>
              </a:rPr>
              <a:t> </a:t>
            </a:r>
            <a:r>
              <a:rPr lang="en-US" dirty="0" err="1" smtClean="0">
                <a:solidFill>
                  <a:schemeClr val="tx1"/>
                </a:solidFill>
              </a:rPr>
              <a:t>biaya</a:t>
            </a:r>
            <a:r>
              <a:rPr lang="en-US" dirty="0" smtClean="0">
                <a:solidFill>
                  <a:schemeClr val="tx1"/>
                </a:solidFill>
              </a:rPr>
              <a:t> (Cost Tracing)</a:t>
            </a:r>
            <a:endParaRPr lang="en-US" dirty="0">
              <a:solidFill>
                <a:schemeClr val="tx1"/>
              </a:solidFill>
            </a:endParaRPr>
          </a:p>
        </p:txBody>
      </p:sp>
      <p:sp>
        <p:nvSpPr>
          <p:cNvPr id="12" name="Rectangle 11"/>
          <p:cNvSpPr/>
          <p:nvPr/>
        </p:nvSpPr>
        <p:spPr>
          <a:xfrm>
            <a:off x="3886200" y="5410200"/>
            <a:ext cx="18288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Alokasi</a:t>
            </a:r>
            <a:r>
              <a:rPr lang="en-US" dirty="0" smtClean="0">
                <a:solidFill>
                  <a:schemeClr val="tx1"/>
                </a:solidFill>
              </a:rPr>
              <a:t> </a:t>
            </a:r>
            <a:r>
              <a:rPr lang="en-US" dirty="0" err="1" smtClean="0">
                <a:solidFill>
                  <a:schemeClr val="tx1"/>
                </a:solidFill>
              </a:rPr>
              <a:t>biaya</a:t>
            </a:r>
            <a:r>
              <a:rPr lang="en-US" dirty="0" smtClean="0">
                <a:solidFill>
                  <a:schemeClr val="tx1"/>
                </a:solidFill>
              </a:rPr>
              <a:t> (cost allocation)</a:t>
            </a:r>
            <a:endParaRPr lang="en-US" dirty="0">
              <a:solidFill>
                <a:schemeClr val="tx1"/>
              </a:solidFill>
            </a:endParaRPr>
          </a:p>
        </p:txBody>
      </p:sp>
      <p:cxnSp>
        <p:nvCxnSpPr>
          <p:cNvPr id="14" name="Straight Arrow Connector 13"/>
          <p:cNvCxnSpPr/>
          <p:nvPr/>
        </p:nvCxnSpPr>
        <p:spPr>
          <a:xfrm>
            <a:off x="2590800" y="4876800"/>
            <a:ext cx="41148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a:off x="2590800" y="6096000"/>
            <a:ext cx="40386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9" name="Left-Right-Up Arrow 38"/>
          <p:cNvSpPr/>
          <p:nvPr/>
        </p:nvSpPr>
        <p:spPr>
          <a:xfrm>
            <a:off x="1447800" y="3657600"/>
            <a:ext cx="6400800" cy="228600"/>
          </a:xfrm>
          <a:prstGeom prst="leftRigh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0" name="Up Arrow 39"/>
          <p:cNvSpPr/>
          <p:nvPr/>
        </p:nvSpPr>
        <p:spPr>
          <a:xfrm>
            <a:off x="1447800" y="3810000"/>
            <a:ext cx="45719" cy="457200"/>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1" name="Up Arrow 40"/>
          <p:cNvSpPr/>
          <p:nvPr/>
        </p:nvSpPr>
        <p:spPr>
          <a:xfrm>
            <a:off x="7772400" y="3810000"/>
            <a:ext cx="45719" cy="457200"/>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686800" cy="5013325"/>
          </a:xfrm>
        </p:spPr>
        <p:txBody>
          <a:bodyPr/>
          <a:lstStyle/>
          <a:p>
            <a:pPr>
              <a:buNone/>
            </a:pPr>
            <a:endParaRPr lang="en-US" dirty="0" smtClean="0"/>
          </a:p>
          <a:p>
            <a:pPr>
              <a:buNone/>
            </a:pPr>
            <a:endParaRPr lang="en-US" dirty="0" smtClean="0"/>
          </a:p>
          <a:p>
            <a:pPr>
              <a:buNone/>
            </a:pPr>
            <a:endParaRPr lang="en-US" dirty="0" smtClean="0"/>
          </a:p>
          <a:p>
            <a:pPr>
              <a:buNone/>
            </a:pPr>
            <a:endParaRPr lang="en-US" dirty="0"/>
          </a:p>
        </p:txBody>
      </p:sp>
      <p:sp>
        <p:nvSpPr>
          <p:cNvPr id="4" name="Rectangle 3"/>
          <p:cNvSpPr/>
          <p:nvPr/>
        </p:nvSpPr>
        <p:spPr>
          <a:xfrm>
            <a:off x="381000" y="4495800"/>
            <a:ext cx="8534400" cy="1447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dirty="0" smtClean="0">
                <a:solidFill>
                  <a:schemeClr val="tx1"/>
                </a:solidFill>
              </a:rPr>
              <a:t>Overhead </a:t>
            </a:r>
            <a:r>
              <a:rPr lang="en-US" sz="2400" dirty="0" err="1" smtClean="0">
                <a:solidFill>
                  <a:schemeClr val="tx1"/>
                </a:solidFill>
              </a:rPr>
              <a:t>Pabrik</a:t>
            </a:r>
            <a:r>
              <a:rPr lang="en-US" sz="2400" dirty="0" smtClean="0">
                <a:solidFill>
                  <a:schemeClr val="tx1"/>
                </a:solidFill>
              </a:rPr>
              <a:t> </a:t>
            </a:r>
            <a:r>
              <a:rPr lang="en-US" sz="2400" dirty="0" err="1" smtClean="0">
                <a:solidFill>
                  <a:schemeClr val="tx1"/>
                </a:solidFill>
              </a:rPr>
              <a:t>Dibebankan</a:t>
            </a:r>
            <a:r>
              <a:rPr lang="en-US" sz="2400" dirty="0" smtClean="0">
                <a:solidFill>
                  <a:schemeClr val="tx1"/>
                </a:solidFill>
              </a:rPr>
              <a:t> = </a:t>
            </a:r>
            <a:r>
              <a:rPr lang="en-US" sz="2400" dirty="0" err="1" smtClean="0">
                <a:solidFill>
                  <a:schemeClr val="tx1"/>
                </a:solidFill>
              </a:rPr>
              <a:t>Tarif</a:t>
            </a:r>
            <a:r>
              <a:rPr lang="en-US" sz="2400" dirty="0" smtClean="0">
                <a:solidFill>
                  <a:schemeClr val="tx1"/>
                </a:solidFill>
              </a:rPr>
              <a:t> overhead </a:t>
            </a:r>
            <a:r>
              <a:rPr lang="en-US" sz="2400" dirty="0" err="1" smtClean="0">
                <a:solidFill>
                  <a:schemeClr val="tx1"/>
                </a:solidFill>
              </a:rPr>
              <a:t>ditentukan</a:t>
            </a:r>
            <a:r>
              <a:rPr lang="en-US" sz="2400" dirty="0" smtClean="0">
                <a:solidFill>
                  <a:schemeClr val="tx1"/>
                </a:solidFill>
              </a:rPr>
              <a:t> </a:t>
            </a:r>
            <a:r>
              <a:rPr lang="en-US" sz="2400" dirty="0" err="1" smtClean="0">
                <a:solidFill>
                  <a:schemeClr val="tx1"/>
                </a:solidFill>
              </a:rPr>
              <a:t>sebelumnya</a:t>
            </a:r>
            <a:r>
              <a:rPr lang="en-US" sz="2400" dirty="0" smtClean="0">
                <a:solidFill>
                  <a:schemeClr val="tx1"/>
                </a:solidFill>
              </a:rPr>
              <a:t> x </a:t>
            </a:r>
            <a:r>
              <a:rPr lang="en-US" sz="2400" dirty="0" err="1" smtClean="0">
                <a:solidFill>
                  <a:schemeClr val="tx1"/>
                </a:solidFill>
              </a:rPr>
              <a:t>jumlah</a:t>
            </a:r>
            <a:r>
              <a:rPr lang="en-US" sz="2400" dirty="0" smtClean="0">
                <a:solidFill>
                  <a:schemeClr val="tx1"/>
                </a:solidFill>
              </a:rPr>
              <a:t> </a:t>
            </a:r>
            <a:r>
              <a:rPr lang="en-US" sz="2400" dirty="0" err="1" smtClean="0">
                <a:solidFill>
                  <a:schemeClr val="tx1"/>
                </a:solidFill>
              </a:rPr>
              <a:t>dasar</a:t>
            </a:r>
            <a:r>
              <a:rPr lang="en-US" sz="2400" dirty="0" smtClean="0">
                <a:solidFill>
                  <a:schemeClr val="tx1"/>
                </a:solidFill>
              </a:rPr>
              <a:t> </a:t>
            </a:r>
            <a:r>
              <a:rPr lang="en-US" sz="2400" dirty="0" err="1" smtClean="0">
                <a:solidFill>
                  <a:schemeClr val="tx1"/>
                </a:solidFill>
              </a:rPr>
              <a:t>alokasi</a:t>
            </a:r>
            <a:r>
              <a:rPr lang="en-US" sz="2400" dirty="0" smtClean="0">
                <a:solidFill>
                  <a:schemeClr val="tx1"/>
                </a:solidFill>
              </a:rPr>
              <a:t> yang </a:t>
            </a:r>
            <a:r>
              <a:rPr lang="en-US" sz="2400" dirty="0" err="1" smtClean="0">
                <a:solidFill>
                  <a:schemeClr val="tx1"/>
                </a:solidFill>
              </a:rPr>
              <a:t>digunakan</a:t>
            </a:r>
            <a:r>
              <a:rPr lang="en-US" sz="2400" dirty="0" smtClean="0">
                <a:solidFill>
                  <a:schemeClr val="tx1"/>
                </a:solidFill>
              </a:rPr>
              <a:t> </a:t>
            </a:r>
            <a:r>
              <a:rPr lang="en-US" sz="2400" dirty="0" err="1" smtClean="0">
                <a:solidFill>
                  <a:schemeClr val="tx1"/>
                </a:solidFill>
              </a:rPr>
              <a:t>oleh</a:t>
            </a:r>
            <a:r>
              <a:rPr lang="en-US" sz="2400" dirty="0" smtClean="0">
                <a:solidFill>
                  <a:schemeClr val="tx1"/>
                </a:solidFill>
              </a:rPr>
              <a:t> </a:t>
            </a:r>
            <a:r>
              <a:rPr lang="en-US" sz="2400" dirty="0" err="1" smtClean="0">
                <a:solidFill>
                  <a:schemeClr val="tx1"/>
                </a:solidFill>
              </a:rPr>
              <a:t>suatu</a:t>
            </a:r>
            <a:r>
              <a:rPr lang="en-US" sz="2400" dirty="0" smtClean="0">
                <a:solidFill>
                  <a:schemeClr val="tx1"/>
                </a:solidFill>
              </a:rPr>
              <a:t> </a:t>
            </a:r>
            <a:r>
              <a:rPr lang="en-US" sz="2400" dirty="0" err="1" smtClean="0">
                <a:solidFill>
                  <a:schemeClr val="tx1"/>
                </a:solidFill>
              </a:rPr>
              <a:t>pesanan</a:t>
            </a:r>
            <a:endParaRPr lang="en-US" sz="2400" dirty="0">
              <a:solidFill>
                <a:schemeClr val="tx1"/>
              </a:solidFill>
            </a:endParaRPr>
          </a:p>
        </p:txBody>
      </p:sp>
      <p:sp>
        <p:nvSpPr>
          <p:cNvPr id="5" name="Rectangle 4"/>
          <p:cNvSpPr/>
          <p:nvPr/>
        </p:nvSpPr>
        <p:spPr>
          <a:xfrm>
            <a:off x="304800" y="3124200"/>
            <a:ext cx="8534400" cy="1143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2000" dirty="0" err="1" smtClean="0">
                <a:solidFill>
                  <a:schemeClr val="tx1"/>
                </a:solidFill>
              </a:rPr>
              <a:t>Tarif</a:t>
            </a:r>
            <a:r>
              <a:rPr lang="en-US" sz="2000" dirty="0" smtClean="0">
                <a:solidFill>
                  <a:schemeClr val="tx1"/>
                </a:solidFill>
              </a:rPr>
              <a:t> Overhead </a:t>
            </a:r>
            <a:r>
              <a:rPr lang="en-US" sz="2000" dirty="0" err="1" smtClean="0">
                <a:solidFill>
                  <a:schemeClr val="tx1"/>
                </a:solidFill>
              </a:rPr>
              <a:t>ditentukan</a:t>
            </a:r>
            <a:r>
              <a:rPr lang="en-US" sz="2000" dirty="0" smtClean="0">
                <a:solidFill>
                  <a:schemeClr val="tx1"/>
                </a:solidFill>
              </a:rPr>
              <a:t> </a:t>
            </a:r>
            <a:r>
              <a:rPr lang="en-US" sz="2000" dirty="0" err="1" smtClean="0">
                <a:solidFill>
                  <a:schemeClr val="tx1"/>
                </a:solidFill>
              </a:rPr>
              <a:t>sebelumnya</a:t>
            </a:r>
            <a:r>
              <a:rPr lang="en-US" sz="2000" dirty="0" smtClean="0">
                <a:solidFill>
                  <a:schemeClr val="tx1"/>
                </a:solidFill>
              </a:rPr>
              <a:t> =   </a:t>
            </a:r>
            <a:r>
              <a:rPr lang="en-US" sz="2000" u="sng" dirty="0" err="1" smtClean="0">
                <a:solidFill>
                  <a:schemeClr val="tx1"/>
                </a:solidFill>
              </a:rPr>
              <a:t>Estimasi</a:t>
            </a:r>
            <a:r>
              <a:rPr lang="en-US" sz="2000" u="sng" dirty="0" smtClean="0">
                <a:solidFill>
                  <a:schemeClr val="tx1"/>
                </a:solidFill>
              </a:rPr>
              <a:t> Total overhead</a:t>
            </a:r>
          </a:p>
          <a:p>
            <a:pPr algn="ctr"/>
            <a:r>
              <a:rPr lang="en-US" sz="2000" dirty="0" smtClean="0">
                <a:solidFill>
                  <a:schemeClr val="tx1"/>
                </a:solidFill>
              </a:rPr>
              <a:t>                                                                 </a:t>
            </a:r>
            <a:r>
              <a:rPr lang="en-US" sz="2000" dirty="0" err="1" smtClean="0">
                <a:solidFill>
                  <a:schemeClr val="tx1"/>
                </a:solidFill>
              </a:rPr>
              <a:t>Estimasi</a:t>
            </a:r>
            <a:r>
              <a:rPr lang="en-US" sz="2000" dirty="0" smtClean="0">
                <a:solidFill>
                  <a:schemeClr val="tx1"/>
                </a:solidFill>
              </a:rPr>
              <a:t>  Total </a:t>
            </a:r>
            <a:r>
              <a:rPr lang="en-US" sz="2000" dirty="0" err="1" smtClean="0">
                <a:solidFill>
                  <a:schemeClr val="tx1"/>
                </a:solidFill>
              </a:rPr>
              <a:t>Dasar</a:t>
            </a:r>
            <a:r>
              <a:rPr lang="en-US" sz="2000" dirty="0" smtClean="0">
                <a:solidFill>
                  <a:schemeClr val="tx1"/>
                </a:solidFill>
              </a:rPr>
              <a:t> </a:t>
            </a:r>
            <a:r>
              <a:rPr lang="en-US" sz="2000" dirty="0" err="1" smtClean="0">
                <a:solidFill>
                  <a:schemeClr val="tx1"/>
                </a:solidFill>
              </a:rPr>
              <a:t>Alokasi</a:t>
            </a:r>
            <a:r>
              <a:rPr lang="en-US" sz="2000" dirty="0" smtClean="0">
                <a:solidFill>
                  <a:schemeClr val="tx1"/>
                </a:solidFill>
              </a:rPr>
              <a:t> Overhead</a:t>
            </a:r>
            <a:endParaRPr lang="en-US" sz="2000" dirty="0">
              <a:solidFill>
                <a:schemeClr val="tx1"/>
              </a:solidFill>
            </a:endParaRPr>
          </a:p>
        </p:txBody>
      </p:sp>
      <p:sp>
        <p:nvSpPr>
          <p:cNvPr id="6" name="Rectangle 5"/>
          <p:cNvSpPr/>
          <p:nvPr/>
        </p:nvSpPr>
        <p:spPr>
          <a:xfrm>
            <a:off x="533400" y="685800"/>
            <a:ext cx="8229600" cy="193899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514350" indent="-514350" algn="just">
              <a:buNone/>
            </a:pPr>
            <a:r>
              <a:rPr lang="en-US" sz="2400" dirty="0" err="1" smtClean="0">
                <a:sym typeface="Wingdings" pitchFamily="2" charset="2"/>
              </a:rPr>
              <a:t>Beberapa</a:t>
            </a:r>
            <a:r>
              <a:rPr lang="en-US" sz="2400" dirty="0" smtClean="0">
                <a:sym typeface="Wingdings" pitchFamily="2" charset="2"/>
              </a:rPr>
              <a:t> </a:t>
            </a:r>
            <a:r>
              <a:rPr lang="en-US" sz="2400" dirty="0" err="1" smtClean="0">
                <a:sym typeface="Wingdings" pitchFamily="2" charset="2"/>
              </a:rPr>
              <a:t>biaya</a:t>
            </a:r>
            <a:r>
              <a:rPr lang="en-US" sz="2400" dirty="0" smtClean="0">
                <a:sym typeface="Wingdings" pitchFamily="2" charset="2"/>
              </a:rPr>
              <a:t> overhead </a:t>
            </a:r>
            <a:r>
              <a:rPr lang="id-ID" sz="2400" dirty="0" smtClean="0">
                <a:sym typeface="Wingdings" pitchFamily="2" charset="2"/>
              </a:rPr>
              <a:t>baru akan diukur</a:t>
            </a:r>
            <a:r>
              <a:rPr lang="en-US" sz="2400" dirty="0" smtClean="0">
                <a:sym typeface="Wingdings" pitchFamily="2" charset="2"/>
              </a:rPr>
              <a:t>, lama </a:t>
            </a:r>
            <a:r>
              <a:rPr lang="en-US" sz="2400" dirty="0" err="1" smtClean="0">
                <a:sym typeface="Wingdings" pitchFamily="2" charset="2"/>
              </a:rPr>
              <a:t>setelah</a:t>
            </a:r>
            <a:r>
              <a:rPr lang="en-US" sz="2400" dirty="0" smtClean="0">
                <a:sym typeface="Wingdings" pitchFamily="2" charset="2"/>
              </a:rPr>
              <a:t> </a:t>
            </a:r>
            <a:r>
              <a:rPr lang="en-US" sz="2400" dirty="0" err="1" smtClean="0">
                <a:sym typeface="Wingdings" pitchFamily="2" charset="2"/>
              </a:rPr>
              <a:t>banyak</a:t>
            </a:r>
            <a:r>
              <a:rPr lang="en-US" sz="2400" dirty="0" smtClean="0">
                <a:sym typeface="Wingdings" pitchFamily="2" charset="2"/>
              </a:rPr>
              <a:t> </a:t>
            </a:r>
            <a:r>
              <a:rPr lang="en-US" sz="2400" dirty="0" err="1" smtClean="0">
                <a:sym typeface="Wingdings" pitchFamily="2" charset="2"/>
              </a:rPr>
              <a:t>pesanan</a:t>
            </a:r>
            <a:r>
              <a:rPr lang="en-US" sz="2400" dirty="0" smtClean="0">
                <a:sym typeface="Wingdings" pitchFamily="2" charset="2"/>
              </a:rPr>
              <a:t> </a:t>
            </a:r>
            <a:r>
              <a:rPr lang="en-US" sz="2400" dirty="0" err="1" smtClean="0">
                <a:sym typeface="Wingdings" pitchFamily="2" charset="2"/>
              </a:rPr>
              <a:t>diselesaikan</a:t>
            </a:r>
            <a:r>
              <a:rPr lang="en-US" sz="2400" dirty="0" smtClean="0">
                <a:sym typeface="Wingdings" pitchFamily="2" charset="2"/>
              </a:rPr>
              <a:t>, </a:t>
            </a:r>
            <a:r>
              <a:rPr lang="en-US" sz="2400" dirty="0" err="1" smtClean="0">
                <a:sym typeface="Wingdings" pitchFamily="2" charset="2"/>
              </a:rPr>
              <a:t>sehingga</a:t>
            </a:r>
            <a:r>
              <a:rPr lang="en-US" sz="2400" dirty="0" smtClean="0">
                <a:sym typeface="Wingdings" pitchFamily="2" charset="2"/>
              </a:rPr>
              <a:t> overhead </a:t>
            </a:r>
            <a:r>
              <a:rPr lang="en-US" sz="2400" dirty="0" err="1" smtClean="0">
                <a:sym typeface="Wingdings" pitchFamily="2" charset="2"/>
              </a:rPr>
              <a:t>aktual</a:t>
            </a:r>
            <a:r>
              <a:rPr lang="en-US" sz="2400" dirty="0" smtClean="0">
                <a:sym typeface="Wingdings" pitchFamily="2" charset="2"/>
              </a:rPr>
              <a:t> </a:t>
            </a:r>
            <a:r>
              <a:rPr lang="en-US" sz="2400" dirty="0" err="1" smtClean="0">
                <a:sym typeface="Wingdings" pitchFamily="2" charset="2"/>
              </a:rPr>
              <a:t>tidak</a:t>
            </a:r>
            <a:r>
              <a:rPr lang="en-US" sz="2400" dirty="0" smtClean="0">
                <a:sym typeface="Wingdings" pitchFamily="2" charset="2"/>
              </a:rPr>
              <a:t> </a:t>
            </a:r>
            <a:r>
              <a:rPr lang="en-US" sz="2400" dirty="0" err="1" smtClean="0">
                <a:sym typeface="Wingdings" pitchFamily="2" charset="2"/>
              </a:rPr>
              <a:t>dapat</a:t>
            </a:r>
            <a:r>
              <a:rPr lang="en-US" sz="2400" dirty="0" smtClean="0">
                <a:sym typeface="Wingdings" pitchFamily="2" charset="2"/>
              </a:rPr>
              <a:t> </a:t>
            </a:r>
            <a:r>
              <a:rPr lang="en-US" sz="2400" dirty="0" err="1" smtClean="0">
                <a:sym typeface="Wingdings" pitchFamily="2" charset="2"/>
              </a:rPr>
              <a:t>dibebankan</a:t>
            </a:r>
            <a:r>
              <a:rPr lang="en-US" sz="2400" dirty="0" smtClean="0">
                <a:sym typeface="Wingdings" pitchFamily="2" charset="2"/>
              </a:rPr>
              <a:t> </a:t>
            </a:r>
            <a:r>
              <a:rPr lang="en-US" sz="2400" dirty="0" err="1" smtClean="0">
                <a:sym typeface="Wingdings" pitchFamily="2" charset="2"/>
              </a:rPr>
              <a:t>ke</a:t>
            </a:r>
            <a:r>
              <a:rPr lang="en-US" sz="2400" dirty="0" smtClean="0">
                <a:sym typeface="Wingdings" pitchFamily="2" charset="2"/>
              </a:rPr>
              <a:t> </a:t>
            </a:r>
            <a:r>
              <a:rPr lang="en-US" sz="2400" dirty="0" err="1" smtClean="0">
                <a:sym typeface="Wingdings" pitchFamily="2" charset="2"/>
              </a:rPr>
              <a:t>pesanan</a:t>
            </a:r>
            <a:r>
              <a:rPr lang="en-US" sz="2400" dirty="0" smtClean="0">
                <a:sym typeface="Wingdings" pitchFamily="2" charset="2"/>
              </a:rPr>
              <a:t> </a:t>
            </a:r>
            <a:r>
              <a:rPr lang="en-US" sz="2400" dirty="0" err="1" smtClean="0">
                <a:sym typeface="Wingdings" pitchFamily="2" charset="2"/>
              </a:rPr>
              <a:t>secara</a:t>
            </a:r>
            <a:r>
              <a:rPr lang="en-US" sz="2400" dirty="0" smtClean="0">
                <a:sym typeface="Wingdings" pitchFamily="2" charset="2"/>
              </a:rPr>
              <a:t> </a:t>
            </a:r>
            <a:r>
              <a:rPr lang="en-US" sz="2400" dirty="0" err="1" smtClean="0">
                <a:sym typeface="Wingdings" pitchFamily="2" charset="2"/>
              </a:rPr>
              <a:t>tepat</a:t>
            </a:r>
            <a:r>
              <a:rPr lang="en-US" sz="2400" dirty="0" smtClean="0">
                <a:sym typeface="Wingdings" pitchFamily="2" charset="2"/>
              </a:rPr>
              <a:t> </a:t>
            </a:r>
            <a:r>
              <a:rPr lang="en-US" sz="2400" dirty="0" err="1" smtClean="0">
                <a:sym typeface="Wingdings" pitchFamily="2" charset="2"/>
              </a:rPr>
              <a:t>waktu</a:t>
            </a:r>
            <a:r>
              <a:rPr lang="en-US" sz="2400" dirty="0" smtClean="0">
                <a:sym typeface="Wingdings" pitchFamily="2" charset="2"/>
              </a:rPr>
              <a:t>, </a:t>
            </a:r>
            <a:r>
              <a:rPr lang="en-US" sz="2400" dirty="0" err="1" smtClean="0">
                <a:sym typeface="Wingdings" pitchFamily="2" charset="2"/>
              </a:rPr>
              <a:t>untuk</a:t>
            </a:r>
            <a:r>
              <a:rPr lang="en-US" sz="2400" dirty="0" smtClean="0">
                <a:sym typeface="Wingdings" pitchFamily="2" charset="2"/>
              </a:rPr>
              <a:t> </a:t>
            </a:r>
            <a:r>
              <a:rPr lang="en-US" sz="2400" dirty="0" err="1" smtClean="0">
                <a:sym typeface="Wingdings" pitchFamily="2" charset="2"/>
              </a:rPr>
              <a:t>itu</a:t>
            </a:r>
            <a:r>
              <a:rPr lang="en-US" sz="2400" dirty="0" smtClean="0">
                <a:sym typeface="Wingdings" pitchFamily="2" charset="2"/>
              </a:rPr>
              <a:t> </a:t>
            </a:r>
            <a:r>
              <a:rPr lang="en-US" sz="2400" dirty="0" err="1" smtClean="0">
                <a:sym typeface="Wingdings" pitchFamily="2" charset="2"/>
              </a:rPr>
              <a:t>diperlukan</a:t>
            </a:r>
            <a:r>
              <a:rPr lang="en-US" sz="2400" dirty="0" smtClean="0">
                <a:sym typeface="Wingdings" pitchFamily="2" charset="2"/>
              </a:rPr>
              <a:t> </a:t>
            </a:r>
            <a:r>
              <a:rPr lang="en-US" sz="2400" dirty="0" err="1" smtClean="0">
                <a:sym typeface="Wingdings" pitchFamily="2" charset="2"/>
              </a:rPr>
              <a:t>estimasi</a:t>
            </a:r>
            <a:r>
              <a:rPr lang="en-US" sz="2400" dirty="0" smtClean="0">
                <a:sym typeface="Wingdings" pitchFamily="2" charset="2"/>
              </a:rPr>
              <a:t>.</a:t>
            </a:r>
          </a:p>
          <a:p>
            <a:pPr marL="514350" indent="-514350" algn="just">
              <a:buNone/>
            </a:pPr>
            <a:r>
              <a:rPr lang="en-US" sz="2400" dirty="0" smtClean="0">
                <a:sym typeface="Wingdings" pitchFamily="2" charset="2"/>
              </a:rPr>
              <a:t>       </a:t>
            </a:r>
            <a:endParaRPr lang="en-US" sz="24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638800"/>
          </a:xfrm>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a:buNone/>
            </a:pPr>
            <a:r>
              <a:rPr lang="en-US" dirty="0" err="1" smtClean="0"/>
              <a:t>Contoh</a:t>
            </a:r>
            <a:r>
              <a:rPr lang="en-US" dirty="0" smtClean="0"/>
              <a:t> </a:t>
            </a:r>
            <a:r>
              <a:rPr lang="en-US" dirty="0" err="1" smtClean="0"/>
              <a:t>transaksi</a:t>
            </a:r>
            <a:r>
              <a:rPr lang="en-US" dirty="0" smtClean="0"/>
              <a:t>:</a:t>
            </a:r>
          </a:p>
          <a:p>
            <a:pPr algn="just">
              <a:buNone/>
            </a:pPr>
            <a:r>
              <a:rPr lang="en-US" dirty="0" smtClean="0"/>
              <a:t>Rayburn Company </a:t>
            </a:r>
            <a:r>
              <a:rPr lang="en-US" dirty="0" err="1" smtClean="0"/>
              <a:t>menentukan</a:t>
            </a:r>
            <a:r>
              <a:rPr lang="en-US" dirty="0" smtClean="0"/>
              <a:t> </a:t>
            </a:r>
            <a:r>
              <a:rPr lang="en-US" dirty="0" err="1" smtClean="0"/>
              <a:t>bahwa</a:t>
            </a:r>
            <a:r>
              <a:rPr lang="en-US" dirty="0" smtClean="0"/>
              <a:t> </a:t>
            </a:r>
            <a:r>
              <a:rPr lang="en-US" dirty="0" err="1" smtClean="0"/>
              <a:t>hubungan</a:t>
            </a:r>
            <a:r>
              <a:rPr lang="en-US" dirty="0" smtClean="0"/>
              <a:t> yang paling </a:t>
            </a:r>
            <a:r>
              <a:rPr lang="en-US" dirty="0" err="1" smtClean="0"/>
              <a:t>kuat</a:t>
            </a:r>
            <a:r>
              <a:rPr lang="en-US" dirty="0" smtClean="0"/>
              <a:t> </a:t>
            </a:r>
            <a:r>
              <a:rPr lang="en-US" dirty="0" err="1" smtClean="0"/>
              <a:t>adalah</a:t>
            </a:r>
            <a:r>
              <a:rPr lang="en-US" dirty="0" smtClean="0"/>
              <a:t> </a:t>
            </a:r>
            <a:r>
              <a:rPr lang="en-US" dirty="0" err="1" smtClean="0"/>
              <a:t>antara</a:t>
            </a:r>
            <a:r>
              <a:rPr lang="en-US" dirty="0" smtClean="0"/>
              <a:t> jam </a:t>
            </a:r>
            <a:r>
              <a:rPr lang="en-US" dirty="0" err="1" smtClean="0"/>
              <a:t>mesin</a:t>
            </a:r>
            <a:r>
              <a:rPr lang="en-US" dirty="0" smtClean="0"/>
              <a:t> </a:t>
            </a:r>
            <a:r>
              <a:rPr lang="en-US" dirty="0" err="1" smtClean="0"/>
              <a:t>dengan</a:t>
            </a:r>
            <a:r>
              <a:rPr lang="en-US" dirty="0" smtClean="0"/>
              <a:t> overhead </a:t>
            </a:r>
            <a:r>
              <a:rPr lang="en-US" dirty="0" err="1" smtClean="0"/>
              <a:t>pabrik</a:t>
            </a:r>
            <a:r>
              <a:rPr lang="en-US" dirty="0" smtClean="0"/>
              <a:t>. </a:t>
            </a:r>
            <a:r>
              <a:rPr lang="en-US" dirty="0" err="1" smtClean="0"/>
              <a:t>Diperkirakan</a:t>
            </a:r>
            <a:r>
              <a:rPr lang="en-US" dirty="0" smtClean="0"/>
              <a:t> </a:t>
            </a:r>
            <a:r>
              <a:rPr lang="en-US" dirty="0" err="1" smtClean="0"/>
              <a:t>untuk</a:t>
            </a:r>
            <a:r>
              <a:rPr lang="en-US" dirty="0" smtClean="0"/>
              <a:t> </a:t>
            </a:r>
            <a:r>
              <a:rPr lang="en-US" dirty="0" err="1" smtClean="0"/>
              <a:t>tahun</a:t>
            </a:r>
            <a:r>
              <a:rPr lang="en-US" dirty="0" smtClean="0"/>
              <a:t> </a:t>
            </a:r>
            <a:r>
              <a:rPr lang="en-US" dirty="0" err="1" smtClean="0"/>
              <a:t>itu</a:t>
            </a:r>
            <a:r>
              <a:rPr lang="en-US" dirty="0" smtClean="0"/>
              <a:t> jam </a:t>
            </a:r>
            <a:r>
              <a:rPr lang="en-US" dirty="0" err="1" smtClean="0"/>
              <a:t>mesin</a:t>
            </a:r>
            <a:r>
              <a:rPr lang="en-US" dirty="0" smtClean="0"/>
              <a:t> = 7.500, overhead </a:t>
            </a:r>
            <a:r>
              <a:rPr lang="en-US" dirty="0" err="1" smtClean="0"/>
              <a:t>pabrik</a:t>
            </a:r>
            <a:r>
              <a:rPr lang="en-US" dirty="0" smtClean="0"/>
              <a:t> = $300.000. </a:t>
            </a:r>
            <a:r>
              <a:rPr lang="en-US" dirty="0" err="1" smtClean="0"/>
              <a:t>Sehingga</a:t>
            </a:r>
            <a:r>
              <a:rPr lang="en-US" dirty="0" smtClean="0"/>
              <a:t> </a:t>
            </a:r>
            <a:r>
              <a:rPr lang="en-US" dirty="0" err="1" smtClean="0"/>
              <a:t>tarif</a:t>
            </a:r>
            <a:r>
              <a:rPr lang="en-US" dirty="0" smtClean="0"/>
              <a:t> overhead </a:t>
            </a:r>
            <a:r>
              <a:rPr lang="en-US" dirty="0" err="1" smtClean="0"/>
              <a:t>ditentukan</a:t>
            </a:r>
            <a:r>
              <a:rPr lang="en-US" dirty="0" smtClean="0"/>
              <a:t> </a:t>
            </a:r>
            <a:r>
              <a:rPr lang="en-US" dirty="0" err="1" smtClean="0"/>
              <a:t>sebelumnya</a:t>
            </a:r>
            <a:r>
              <a:rPr lang="en-US" dirty="0" smtClean="0"/>
              <a:t> = $300.000/7.500= $40 per jam </a:t>
            </a:r>
            <a:r>
              <a:rPr lang="en-US" dirty="0" err="1" smtClean="0"/>
              <a:t>mesin</a:t>
            </a:r>
            <a:r>
              <a:rPr lang="en-US" dirty="0" smtClean="0"/>
              <a:t>.</a:t>
            </a:r>
          </a:p>
          <a:p>
            <a:pPr algn="just">
              <a:buNone/>
            </a:pPr>
            <a:r>
              <a:rPr lang="en-US" dirty="0" err="1" smtClean="0"/>
              <a:t>Catatan</a:t>
            </a:r>
            <a:r>
              <a:rPr lang="en-US" dirty="0" smtClean="0"/>
              <a:t> </a:t>
            </a:r>
            <a:r>
              <a:rPr lang="en-US" dirty="0" err="1" smtClean="0"/>
              <a:t>mesin</a:t>
            </a:r>
            <a:r>
              <a:rPr lang="en-US" dirty="0" smtClean="0"/>
              <a:t> Rayburn </a:t>
            </a:r>
            <a:r>
              <a:rPr lang="en-US" dirty="0" err="1" smtClean="0"/>
              <a:t>menunjukkan</a:t>
            </a:r>
            <a:r>
              <a:rPr lang="en-US" dirty="0" smtClean="0"/>
              <a:t> total 29,4 jam </a:t>
            </a:r>
            <a:r>
              <a:rPr lang="en-US" dirty="0" err="1" smtClean="0"/>
              <a:t>mesin</a:t>
            </a:r>
            <a:r>
              <a:rPr lang="en-US" dirty="0" smtClean="0"/>
              <a:t> </a:t>
            </a:r>
            <a:r>
              <a:rPr lang="en-US" dirty="0" err="1" smtClean="0"/>
              <a:t>untuk</a:t>
            </a:r>
            <a:r>
              <a:rPr lang="en-US" dirty="0" smtClean="0"/>
              <a:t> </a:t>
            </a:r>
            <a:r>
              <a:rPr lang="en-US" dirty="0" err="1" smtClean="0"/>
              <a:t>pesanan</a:t>
            </a:r>
            <a:r>
              <a:rPr lang="en-US" dirty="0" smtClean="0"/>
              <a:t> no.5574, total 250,6 jam </a:t>
            </a:r>
            <a:r>
              <a:rPr lang="en-US" dirty="0" err="1" smtClean="0"/>
              <a:t>mesin</a:t>
            </a:r>
            <a:r>
              <a:rPr lang="en-US" dirty="0" smtClean="0"/>
              <a:t> </a:t>
            </a:r>
            <a:r>
              <a:rPr lang="en-US" dirty="0" err="1" smtClean="0"/>
              <a:t>untuk</a:t>
            </a:r>
            <a:r>
              <a:rPr lang="en-US" dirty="0" smtClean="0"/>
              <a:t> </a:t>
            </a:r>
            <a:r>
              <a:rPr lang="en-US" dirty="0" err="1" smtClean="0"/>
              <a:t>pesanan</a:t>
            </a:r>
            <a:r>
              <a:rPr lang="en-US" dirty="0" smtClean="0"/>
              <a:t> no.5575, total 50 jam </a:t>
            </a:r>
            <a:r>
              <a:rPr lang="en-US" dirty="0" err="1" smtClean="0"/>
              <a:t>mesin</a:t>
            </a:r>
            <a:r>
              <a:rPr lang="en-US" dirty="0" smtClean="0"/>
              <a:t> </a:t>
            </a:r>
            <a:r>
              <a:rPr lang="en-US" dirty="0" err="1" smtClean="0"/>
              <a:t>untuk</a:t>
            </a:r>
            <a:r>
              <a:rPr lang="en-US" dirty="0" smtClean="0"/>
              <a:t> </a:t>
            </a:r>
            <a:r>
              <a:rPr lang="en-US" dirty="0" err="1" smtClean="0"/>
              <a:t>pesanan</a:t>
            </a:r>
            <a:r>
              <a:rPr lang="en-US" dirty="0" smtClean="0"/>
              <a:t> no.5576. </a:t>
            </a:r>
          </a:p>
          <a:p>
            <a:pPr algn="just">
              <a:buNone/>
            </a:pPr>
            <a:endParaRPr lang="en-US" dirty="0" smtClean="0"/>
          </a:p>
          <a:p>
            <a:pPr algn="just">
              <a:buNone/>
            </a:pPr>
            <a:r>
              <a:rPr lang="en-US" dirty="0" err="1" smtClean="0"/>
              <a:t>Untuk</a:t>
            </a:r>
            <a:r>
              <a:rPr lang="en-US" dirty="0" smtClean="0"/>
              <a:t> </a:t>
            </a:r>
            <a:r>
              <a:rPr lang="en-US" dirty="0" err="1" smtClean="0"/>
              <a:t>pesanan</a:t>
            </a:r>
            <a:r>
              <a:rPr lang="en-US" dirty="0" smtClean="0"/>
              <a:t> no.5574 overhead </a:t>
            </a:r>
            <a:r>
              <a:rPr lang="en-US" dirty="0" err="1" smtClean="0"/>
              <a:t>dibebankan</a:t>
            </a:r>
            <a:r>
              <a:rPr lang="en-US" dirty="0" smtClean="0"/>
              <a:t> = 29,4 x $40= $1.176, </a:t>
            </a:r>
            <a:r>
              <a:rPr lang="en-US" dirty="0" err="1" smtClean="0"/>
              <a:t>dicatat</a:t>
            </a:r>
            <a:r>
              <a:rPr lang="en-US" dirty="0" smtClean="0"/>
              <a:t> </a:t>
            </a:r>
            <a:r>
              <a:rPr lang="en-US" dirty="0" err="1" smtClean="0"/>
              <a:t>dalam</a:t>
            </a:r>
            <a:r>
              <a:rPr lang="en-US" dirty="0" smtClean="0"/>
              <a:t> </a:t>
            </a:r>
            <a:r>
              <a:rPr lang="en-US" dirty="0" err="1" smtClean="0"/>
              <a:t>kartu</a:t>
            </a:r>
            <a:r>
              <a:rPr lang="en-US" dirty="0" smtClean="0"/>
              <a:t> </a:t>
            </a:r>
            <a:r>
              <a:rPr lang="en-US" dirty="0" err="1" smtClean="0"/>
              <a:t>biaya</a:t>
            </a:r>
            <a:r>
              <a:rPr lang="en-US" dirty="0" smtClean="0"/>
              <a:t> </a:t>
            </a:r>
            <a:r>
              <a:rPr lang="en-US" dirty="0" err="1" smtClean="0"/>
              <a:t>pesanan</a:t>
            </a:r>
            <a:r>
              <a:rPr lang="en-US" dirty="0" smtClean="0"/>
              <a:t>.</a:t>
            </a:r>
          </a:p>
          <a:p>
            <a:pPr algn="just">
              <a:buNone/>
            </a:pPr>
            <a:r>
              <a:rPr lang="en-US" dirty="0" smtClean="0"/>
              <a:t>Total jam </a:t>
            </a:r>
            <a:r>
              <a:rPr lang="en-US" dirty="0" err="1" smtClean="0"/>
              <a:t>mesin</a:t>
            </a:r>
            <a:r>
              <a:rPr lang="en-US" dirty="0" smtClean="0"/>
              <a:t> yang </a:t>
            </a:r>
            <a:r>
              <a:rPr lang="en-US" dirty="0" err="1" smtClean="0"/>
              <a:t>digunakan</a:t>
            </a:r>
            <a:r>
              <a:rPr lang="en-US" dirty="0" smtClean="0"/>
              <a:t> </a:t>
            </a:r>
            <a:r>
              <a:rPr lang="en-US" dirty="0" err="1" smtClean="0"/>
              <a:t>di</a:t>
            </a:r>
            <a:r>
              <a:rPr lang="en-US" dirty="0" smtClean="0"/>
              <a:t> </a:t>
            </a:r>
            <a:r>
              <a:rPr lang="en-US" dirty="0" err="1" smtClean="0"/>
              <a:t>bulan</a:t>
            </a:r>
            <a:r>
              <a:rPr lang="en-US" dirty="0" smtClean="0"/>
              <a:t> </a:t>
            </a:r>
            <a:r>
              <a:rPr lang="en-US" dirty="0" err="1" smtClean="0"/>
              <a:t>Januari</a:t>
            </a:r>
            <a:r>
              <a:rPr lang="en-US" dirty="0" smtClean="0"/>
              <a:t> = 330 jam.</a:t>
            </a:r>
          </a:p>
          <a:p>
            <a:pPr algn="just">
              <a:buNone/>
            </a:pPr>
            <a:r>
              <a:rPr lang="en-US" dirty="0" smtClean="0"/>
              <a:t>Overhead </a:t>
            </a:r>
            <a:r>
              <a:rPr lang="en-US" dirty="0" err="1" smtClean="0"/>
              <a:t>dibebankan</a:t>
            </a:r>
            <a:r>
              <a:rPr lang="en-US" dirty="0" smtClean="0"/>
              <a:t> </a:t>
            </a:r>
            <a:r>
              <a:rPr lang="en-US" dirty="0" err="1" smtClean="0"/>
              <a:t>bulan</a:t>
            </a:r>
            <a:r>
              <a:rPr lang="en-US" dirty="0" smtClean="0"/>
              <a:t> </a:t>
            </a:r>
            <a:r>
              <a:rPr lang="en-US" dirty="0" err="1" smtClean="0"/>
              <a:t>Januari</a:t>
            </a:r>
            <a:r>
              <a:rPr lang="en-US" dirty="0" smtClean="0"/>
              <a:t> = 330 x$40= $13.200</a:t>
            </a:r>
          </a:p>
          <a:p>
            <a:pPr>
              <a:buNone/>
            </a:pP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410200"/>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a:buNone/>
            </a:pPr>
            <a:r>
              <a:rPr lang="en-US" dirty="0" err="1" smtClean="0"/>
              <a:t>Ayat</a:t>
            </a:r>
            <a:r>
              <a:rPr lang="en-US" dirty="0" smtClean="0"/>
              <a:t> </a:t>
            </a:r>
            <a:r>
              <a:rPr lang="en-US" dirty="0" err="1" smtClean="0"/>
              <a:t>jurnal</a:t>
            </a:r>
            <a:r>
              <a:rPr lang="en-US" dirty="0" smtClean="0"/>
              <a:t> </a:t>
            </a:r>
            <a:r>
              <a:rPr lang="en-US" dirty="0" err="1" smtClean="0"/>
              <a:t>sbb</a:t>
            </a:r>
            <a:r>
              <a:rPr lang="en-US" dirty="0" smtClean="0"/>
              <a:t>:</a:t>
            </a:r>
          </a:p>
          <a:p>
            <a:pPr>
              <a:buNone/>
            </a:pPr>
            <a:r>
              <a:rPr lang="en-US" dirty="0" smtClean="0"/>
              <a:t>     </a:t>
            </a:r>
            <a:r>
              <a:rPr lang="en-US" dirty="0" err="1" smtClean="0"/>
              <a:t>Barang</a:t>
            </a:r>
            <a:r>
              <a:rPr lang="en-US" dirty="0" smtClean="0"/>
              <a:t> </a:t>
            </a:r>
            <a:r>
              <a:rPr lang="en-US" dirty="0" err="1" smtClean="0"/>
              <a:t>Dalam</a:t>
            </a:r>
            <a:r>
              <a:rPr lang="en-US" dirty="0" smtClean="0"/>
              <a:t> </a:t>
            </a:r>
            <a:r>
              <a:rPr lang="en-US" dirty="0" err="1" smtClean="0"/>
              <a:t>Proses</a:t>
            </a:r>
            <a:r>
              <a:rPr lang="en-US" dirty="0" smtClean="0"/>
              <a:t>          $13.200</a:t>
            </a:r>
          </a:p>
          <a:p>
            <a:pPr>
              <a:buNone/>
            </a:pPr>
            <a:r>
              <a:rPr lang="en-US" dirty="0" smtClean="0"/>
              <a:t>           Overhead </a:t>
            </a:r>
            <a:r>
              <a:rPr lang="en-US" dirty="0" err="1" smtClean="0"/>
              <a:t>pabrik</a:t>
            </a:r>
            <a:r>
              <a:rPr lang="en-US" dirty="0" smtClean="0"/>
              <a:t> </a:t>
            </a:r>
            <a:r>
              <a:rPr lang="en-US" dirty="0" err="1" smtClean="0"/>
              <a:t>dibebankan</a:t>
            </a:r>
            <a:r>
              <a:rPr lang="en-US" dirty="0" smtClean="0"/>
              <a:t>        $13.200</a:t>
            </a:r>
          </a:p>
          <a:p>
            <a:pPr>
              <a:buNone/>
            </a:pPr>
            <a:endParaRPr lang="en-US" dirty="0" smtClean="0"/>
          </a:p>
          <a:p>
            <a:pPr algn="just">
              <a:buNone/>
            </a:pPr>
            <a:r>
              <a:rPr lang="en-US" dirty="0" smtClean="0"/>
              <a:t>Overhead </a:t>
            </a:r>
            <a:r>
              <a:rPr lang="en-US" dirty="0" err="1" smtClean="0"/>
              <a:t>pabrik</a:t>
            </a:r>
            <a:r>
              <a:rPr lang="en-US" dirty="0" smtClean="0"/>
              <a:t> </a:t>
            </a:r>
            <a:r>
              <a:rPr lang="en-US" dirty="0" err="1" smtClean="0"/>
              <a:t>dibebankan</a:t>
            </a:r>
            <a:r>
              <a:rPr lang="en-US" dirty="0" smtClean="0"/>
              <a:t> </a:t>
            </a:r>
            <a:r>
              <a:rPr lang="en-US" dirty="0" err="1" smtClean="0"/>
              <a:t>biasanya</a:t>
            </a:r>
            <a:r>
              <a:rPr lang="en-US" dirty="0" smtClean="0"/>
              <a:t> </a:t>
            </a:r>
            <a:r>
              <a:rPr lang="en-US" dirty="0" err="1" smtClean="0"/>
              <a:t>ditutup</a:t>
            </a:r>
            <a:r>
              <a:rPr lang="en-US" dirty="0" smtClean="0"/>
              <a:t> </a:t>
            </a:r>
            <a:r>
              <a:rPr lang="en-US" dirty="0" err="1" smtClean="0"/>
              <a:t>ke</a:t>
            </a:r>
            <a:r>
              <a:rPr lang="en-US" dirty="0" smtClean="0"/>
              <a:t> </a:t>
            </a:r>
            <a:r>
              <a:rPr lang="en-US" dirty="0" err="1" smtClean="0"/>
              <a:t>pengendali</a:t>
            </a:r>
            <a:r>
              <a:rPr lang="en-US" dirty="0" smtClean="0"/>
              <a:t> overhead </a:t>
            </a:r>
            <a:r>
              <a:rPr lang="en-US" dirty="0" err="1" smtClean="0"/>
              <a:t>pabrik</a:t>
            </a:r>
            <a:r>
              <a:rPr lang="en-US" dirty="0" smtClean="0"/>
              <a:t> </a:t>
            </a:r>
            <a:r>
              <a:rPr lang="en-US" dirty="0" err="1" smtClean="0"/>
              <a:t>pada</a:t>
            </a:r>
            <a:r>
              <a:rPr lang="en-US" dirty="0" smtClean="0"/>
              <a:t> </a:t>
            </a:r>
            <a:r>
              <a:rPr lang="en-US" dirty="0" err="1" smtClean="0"/>
              <a:t>akhir</a:t>
            </a:r>
            <a:r>
              <a:rPr lang="en-US" dirty="0" smtClean="0"/>
              <a:t> </a:t>
            </a:r>
            <a:r>
              <a:rPr lang="en-US" dirty="0" err="1" smtClean="0"/>
              <a:t>tahun</a:t>
            </a:r>
            <a:r>
              <a:rPr lang="en-US" dirty="0" smtClean="0"/>
              <a:t>.</a:t>
            </a:r>
          </a:p>
          <a:p>
            <a:pPr algn="just">
              <a:buNone/>
            </a:pPr>
            <a:r>
              <a:rPr lang="en-US" dirty="0" err="1" smtClean="0"/>
              <a:t>Diasumsikan</a:t>
            </a:r>
            <a:r>
              <a:rPr lang="en-US" dirty="0" smtClean="0"/>
              <a:t> Rayburn company </a:t>
            </a:r>
            <a:r>
              <a:rPr lang="en-US" dirty="0" err="1" smtClean="0"/>
              <a:t>menutup</a:t>
            </a:r>
            <a:r>
              <a:rPr lang="en-US" dirty="0" smtClean="0"/>
              <a:t> overhead </a:t>
            </a:r>
            <a:r>
              <a:rPr lang="en-US" dirty="0" err="1" smtClean="0"/>
              <a:t>pabrik</a:t>
            </a:r>
            <a:r>
              <a:rPr lang="en-US" dirty="0" smtClean="0"/>
              <a:t> </a:t>
            </a:r>
            <a:r>
              <a:rPr lang="en-US" dirty="0" err="1" smtClean="0"/>
              <a:t>dibebankan</a:t>
            </a:r>
            <a:r>
              <a:rPr lang="en-US" dirty="0" smtClean="0"/>
              <a:t> </a:t>
            </a:r>
            <a:r>
              <a:rPr lang="en-US" dirty="0" err="1" smtClean="0"/>
              <a:t>setiap</a:t>
            </a:r>
            <a:r>
              <a:rPr lang="en-US" dirty="0" smtClean="0"/>
              <a:t> </a:t>
            </a:r>
            <a:r>
              <a:rPr lang="en-US" dirty="0" err="1" smtClean="0"/>
              <a:t>bulan</a:t>
            </a:r>
            <a:r>
              <a:rPr lang="en-US" dirty="0" smtClean="0"/>
              <a:t>.</a:t>
            </a:r>
          </a:p>
          <a:p>
            <a:pPr>
              <a:buNone/>
            </a:pPr>
            <a:r>
              <a:rPr lang="en-US" dirty="0" err="1" smtClean="0"/>
              <a:t>Ayat</a:t>
            </a:r>
            <a:r>
              <a:rPr lang="en-US" dirty="0" smtClean="0"/>
              <a:t> </a:t>
            </a:r>
            <a:r>
              <a:rPr lang="en-US" dirty="0" err="1" smtClean="0"/>
              <a:t>jurnal</a:t>
            </a:r>
            <a:r>
              <a:rPr lang="en-US" dirty="0" smtClean="0"/>
              <a:t> </a:t>
            </a:r>
            <a:r>
              <a:rPr lang="en-US" dirty="0" err="1" smtClean="0"/>
              <a:t>penutup</a:t>
            </a:r>
            <a:r>
              <a:rPr lang="en-US" dirty="0" smtClean="0"/>
              <a:t> :</a:t>
            </a:r>
          </a:p>
          <a:p>
            <a:pPr>
              <a:buNone/>
            </a:pPr>
            <a:r>
              <a:rPr lang="en-US" dirty="0" smtClean="0"/>
              <a:t>      Overhead </a:t>
            </a:r>
            <a:r>
              <a:rPr lang="en-US" dirty="0" err="1" smtClean="0"/>
              <a:t>pabrik</a:t>
            </a:r>
            <a:r>
              <a:rPr lang="en-US" dirty="0" smtClean="0"/>
              <a:t> </a:t>
            </a:r>
            <a:r>
              <a:rPr lang="en-US" dirty="0" err="1" smtClean="0"/>
              <a:t>dibebankan</a:t>
            </a:r>
            <a:r>
              <a:rPr lang="en-US" dirty="0" smtClean="0"/>
              <a:t>     $13.200</a:t>
            </a:r>
          </a:p>
          <a:p>
            <a:pPr>
              <a:buNone/>
            </a:pPr>
            <a:r>
              <a:rPr lang="en-US" dirty="0" smtClean="0"/>
              <a:t>             </a:t>
            </a:r>
            <a:r>
              <a:rPr lang="en-US" dirty="0" err="1" smtClean="0"/>
              <a:t>Pengendali</a:t>
            </a:r>
            <a:r>
              <a:rPr lang="en-US" dirty="0" smtClean="0"/>
              <a:t> overhead </a:t>
            </a:r>
            <a:r>
              <a:rPr lang="en-US" dirty="0" err="1" smtClean="0"/>
              <a:t>pabrik</a:t>
            </a:r>
            <a:r>
              <a:rPr lang="en-US" dirty="0" smtClean="0"/>
              <a:t>              $13.200</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013325"/>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algn="just"/>
            <a:r>
              <a:rPr lang="en-US" dirty="0" err="1" smtClean="0"/>
              <a:t>Saldo</a:t>
            </a:r>
            <a:r>
              <a:rPr lang="en-US" dirty="0" smtClean="0"/>
              <a:t> debit </a:t>
            </a:r>
            <a:r>
              <a:rPr lang="en-US" dirty="0" err="1" smtClean="0"/>
              <a:t>sebesar</a:t>
            </a:r>
            <a:r>
              <a:rPr lang="en-US" dirty="0" smtClean="0"/>
              <a:t> $2.245 </a:t>
            </a:r>
            <a:r>
              <a:rPr lang="en-US" dirty="0" err="1" smtClean="0"/>
              <a:t>di</a:t>
            </a:r>
            <a:r>
              <a:rPr lang="en-US" dirty="0" smtClean="0"/>
              <a:t> </a:t>
            </a:r>
            <a:r>
              <a:rPr lang="en-US" dirty="0" err="1" smtClean="0"/>
              <a:t>pengendali</a:t>
            </a:r>
            <a:r>
              <a:rPr lang="en-US" dirty="0" smtClean="0"/>
              <a:t> overhead </a:t>
            </a:r>
            <a:r>
              <a:rPr lang="en-US" dirty="0" err="1" smtClean="0"/>
              <a:t>pabrik</a:t>
            </a:r>
            <a:r>
              <a:rPr lang="en-US" dirty="0" smtClean="0"/>
              <a:t> </a:t>
            </a:r>
            <a:r>
              <a:rPr lang="en-US" dirty="0" err="1" smtClean="0"/>
              <a:t>mengindikasikan</a:t>
            </a:r>
            <a:r>
              <a:rPr lang="en-US" dirty="0" smtClean="0"/>
              <a:t> </a:t>
            </a:r>
            <a:r>
              <a:rPr lang="en-US" dirty="0" err="1" smtClean="0"/>
              <a:t>bahwa</a:t>
            </a:r>
            <a:r>
              <a:rPr lang="en-US" dirty="0" smtClean="0"/>
              <a:t> overhead yang </a:t>
            </a:r>
            <a:r>
              <a:rPr lang="en-US" dirty="0" err="1" smtClean="0"/>
              <a:t>terjadi</a:t>
            </a:r>
            <a:r>
              <a:rPr lang="en-US" dirty="0" smtClean="0"/>
              <a:t> </a:t>
            </a:r>
            <a:r>
              <a:rPr lang="en-US" dirty="0" err="1" smtClean="0"/>
              <a:t>melebihi</a:t>
            </a:r>
            <a:r>
              <a:rPr lang="en-US" dirty="0" smtClean="0"/>
              <a:t> </a:t>
            </a:r>
            <a:r>
              <a:rPr lang="en-US" dirty="0" err="1" smtClean="0"/>
              <a:t>jumlah</a:t>
            </a:r>
            <a:r>
              <a:rPr lang="en-US" dirty="0" smtClean="0"/>
              <a:t> yang </a:t>
            </a:r>
            <a:r>
              <a:rPr lang="en-US" dirty="0" err="1" smtClean="0"/>
              <a:t>dibebankan</a:t>
            </a:r>
            <a:r>
              <a:rPr lang="en-US" dirty="0" smtClean="0"/>
              <a:t>, </a:t>
            </a:r>
            <a:r>
              <a:rPr lang="en-US" dirty="0" err="1" smtClean="0"/>
              <a:t>yaitu</a:t>
            </a:r>
            <a:r>
              <a:rPr lang="en-US" dirty="0" smtClean="0"/>
              <a:t> overhead yang </a:t>
            </a:r>
            <a:r>
              <a:rPr lang="en-US" dirty="0" err="1" smtClean="0"/>
              <a:t>dibebankan</a:t>
            </a:r>
            <a:r>
              <a:rPr lang="en-US" dirty="0" smtClean="0"/>
              <a:t> </a:t>
            </a:r>
            <a:r>
              <a:rPr lang="en-US" dirty="0" err="1" smtClean="0"/>
              <a:t>terlalu</a:t>
            </a:r>
            <a:r>
              <a:rPr lang="en-US" dirty="0" smtClean="0"/>
              <a:t> </a:t>
            </a:r>
            <a:r>
              <a:rPr lang="en-US" dirty="0" err="1" smtClean="0"/>
              <a:t>rendah</a:t>
            </a:r>
            <a:r>
              <a:rPr lang="en-US" dirty="0" smtClean="0"/>
              <a:t> </a:t>
            </a:r>
            <a:r>
              <a:rPr lang="en-US" dirty="0" err="1" smtClean="0"/>
              <a:t>sebesar</a:t>
            </a:r>
            <a:r>
              <a:rPr lang="en-US" dirty="0" smtClean="0"/>
              <a:t> $2.245. Hal </a:t>
            </a:r>
            <a:r>
              <a:rPr lang="en-US" dirty="0" err="1" smtClean="0"/>
              <a:t>ini</a:t>
            </a:r>
            <a:r>
              <a:rPr lang="en-US" dirty="0" smtClean="0"/>
              <a:t> </a:t>
            </a:r>
            <a:r>
              <a:rPr lang="en-US" dirty="0" err="1" smtClean="0"/>
              <a:t>diinterpretasikan</a:t>
            </a:r>
            <a:r>
              <a:rPr lang="en-US" dirty="0" smtClean="0"/>
              <a:t> </a:t>
            </a:r>
            <a:r>
              <a:rPr lang="en-US" dirty="0" err="1" smtClean="0"/>
              <a:t>sebagai</a:t>
            </a:r>
            <a:r>
              <a:rPr lang="en-US" dirty="0" smtClean="0"/>
              <a:t> </a:t>
            </a:r>
            <a:r>
              <a:rPr lang="en-US" dirty="0" err="1" smtClean="0"/>
              <a:t>varians</a:t>
            </a:r>
            <a:r>
              <a:rPr lang="en-US" dirty="0" smtClean="0"/>
              <a:t> </a:t>
            </a:r>
            <a:r>
              <a:rPr lang="en-US" dirty="0" err="1" smtClean="0"/>
              <a:t>biaya</a:t>
            </a:r>
            <a:r>
              <a:rPr lang="en-US" dirty="0" smtClean="0"/>
              <a:t> yang </a:t>
            </a:r>
            <a:r>
              <a:rPr lang="en-US" dirty="0" err="1" smtClean="0"/>
              <a:t>tidak</a:t>
            </a:r>
            <a:r>
              <a:rPr lang="en-US" dirty="0" smtClean="0"/>
              <a:t> </a:t>
            </a:r>
            <a:r>
              <a:rPr lang="en-US" dirty="0" err="1" smtClean="0"/>
              <a:t>menguntungkan</a:t>
            </a:r>
            <a:r>
              <a:rPr lang="en-US" dirty="0" smtClean="0"/>
              <a:t>.</a:t>
            </a:r>
            <a:endParaRPr lang="id-ID" dirty="0" smtClean="0"/>
          </a:p>
          <a:p>
            <a:pPr algn="just"/>
            <a:endParaRPr lang="en-US" dirty="0" smtClean="0"/>
          </a:p>
          <a:p>
            <a:pPr algn="just"/>
            <a:r>
              <a:rPr lang="en-US" dirty="0" err="1" smtClean="0"/>
              <a:t>Jika</a:t>
            </a:r>
            <a:r>
              <a:rPr lang="en-US" dirty="0" smtClean="0"/>
              <a:t> </a:t>
            </a:r>
            <a:r>
              <a:rPr lang="en-US" dirty="0" err="1" smtClean="0"/>
              <a:t>saldo</a:t>
            </a:r>
            <a:r>
              <a:rPr lang="en-US" dirty="0" smtClean="0"/>
              <a:t> overhead </a:t>
            </a:r>
            <a:r>
              <a:rPr lang="en-US" dirty="0" err="1" smtClean="0"/>
              <a:t>di</a:t>
            </a:r>
            <a:r>
              <a:rPr lang="en-US" dirty="0" smtClean="0"/>
              <a:t> </a:t>
            </a:r>
            <a:r>
              <a:rPr lang="en-US" dirty="0" err="1" smtClean="0"/>
              <a:t>akhir</a:t>
            </a:r>
            <a:r>
              <a:rPr lang="en-US" dirty="0" smtClean="0"/>
              <a:t> </a:t>
            </a:r>
            <a:r>
              <a:rPr lang="en-US" dirty="0" err="1" smtClean="0"/>
              <a:t>tahun</a:t>
            </a:r>
            <a:r>
              <a:rPr lang="en-US" dirty="0" smtClean="0"/>
              <a:t> </a:t>
            </a:r>
            <a:r>
              <a:rPr lang="en-US" dirty="0" err="1" smtClean="0"/>
              <a:t>kecil</a:t>
            </a:r>
            <a:r>
              <a:rPr lang="en-US" dirty="0" smtClean="0"/>
              <a:t>, </a:t>
            </a:r>
            <a:r>
              <a:rPr lang="en-US" dirty="0" err="1" smtClean="0"/>
              <a:t>biasanya</a:t>
            </a:r>
            <a:r>
              <a:rPr lang="en-US" dirty="0" smtClean="0"/>
              <a:t> </a:t>
            </a:r>
            <a:r>
              <a:rPr lang="en-US" dirty="0" err="1" smtClean="0"/>
              <a:t>saldo</a:t>
            </a:r>
            <a:r>
              <a:rPr lang="en-US" dirty="0" smtClean="0"/>
              <a:t> </a:t>
            </a:r>
            <a:r>
              <a:rPr lang="en-US" dirty="0" err="1" smtClean="0"/>
              <a:t>tersebut</a:t>
            </a:r>
            <a:r>
              <a:rPr lang="en-US" dirty="0" smtClean="0"/>
              <a:t> </a:t>
            </a:r>
            <a:r>
              <a:rPr lang="en-US" dirty="0" err="1" smtClean="0"/>
              <a:t>ditransfer</a:t>
            </a:r>
            <a:r>
              <a:rPr lang="en-US" dirty="0" smtClean="0"/>
              <a:t> </a:t>
            </a:r>
            <a:r>
              <a:rPr lang="en-US" dirty="0" err="1" smtClean="0"/>
              <a:t>ke</a:t>
            </a:r>
            <a:r>
              <a:rPr lang="en-US" dirty="0" smtClean="0"/>
              <a:t> </a:t>
            </a:r>
            <a:r>
              <a:rPr lang="en-US" dirty="0" err="1" smtClean="0"/>
              <a:t>Harga</a:t>
            </a:r>
            <a:r>
              <a:rPr lang="en-US" dirty="0" smtClean="0"/>
              <a:t> </a:t>
            </a:r>
            <a:r>
              <a:rPr lang="en-US" dirty="0" err="1" smtClean="0"/>
              <a:t>Pokok</a:t>
            </a:r>
            <a:r>
              <a:rPr lang="en-US" dirty="0" smtClean="0"/>
              <a:t> </a:t>
            </a:r>
            <a:r>
              <a:rPr lang="en-US" dirty="0" err="1" smtClean="0"/>
              <a:t>Penjualan</a:t>
            </a:r>
            <a:r>
              <a:rPr lang="en-US" dirty="0" smtClean="0"/>
              <a:t> </a:t>
            </a:r>
            <a:r>
              <a:rPr lang="en-US" dirty="0" err="1" smtClean="0"/>
              <a:t>di</a:t>
            </a:r>
            <a:r>
              <a:rPr lang="en-US" dirty="0" smtClean="0"/>
              <a:t> </a:t>
            </a:r>
            <a:r>
              <a:rPr lang="en-US" dirty="0" err="1" smtClean="0"/>
              <a:t>akhir</a:t>
            </a:r>
            <a:r>
              <a:rPr lang="en-US" dirty="0" smtClean="0"/>
              <a:t> </a:t>
            </a:r>
            <a:r>
              <a:rPr lang="en-US" dirty="0" err="1" smtClean="0"/>
              <a:t>tahun</a:t>
            </a:r>
            <a:r>
              <a:rPr lang="en-US" dirty="0" smtClean="0"/>
              <a:t>.</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normAutofit fontScale="90000"/>
          </a:bodyPr>
          <a:lstStyle/>
          <a:p>
            <a:r>
              <a:rPr lang="id-ID" dirty="0" smtClean="0"/>
              <a:t>ALUR </a:t>
            </a:r>
            <a:r>
              <a:rPr lang="en-US" dirty="0" smtClean="0"/>
              <a:t>Overhead </a:t>
            </a:r>
            <a:r>
              <a:rPr lang="en-US" dirty="0" err="1" smtClean="0"/>
              <a:t>aktual</a:t>
            </a:r>
            <a:r>
              <a:rPr lang="en-US" dirty="0" smtClean="0"/>
              <a:t> yang </a:t>
            </a:r>
            <a:r>
              <a:rPr lang="en-US" dirty="0" err="1" smtClean="0"/>
              <a:t>terjadi</a:t>
            </a:r>
            <a:r>
              <a:rPr lang="en-US" dirty="0" smtClean="0"/>
              <a:t> </a:t>
            </a:r>
            <a:r>
              <a:rPr lang="en-US" dirty="0" err="1" smtClean="0"/>
              <a:t>dan</a:t>
            </a:r>
            <a:r>
              <a:rPr lang="en-US" dirty="0" smtClean="0"/>
              <a:t> </a:t>
            </a:r>
            <a:r>
              <a:rPr lang="en-US" dirty="0" err="1" smtClean="0"/>
              <a:t>estimasi</a:t>
            </a:r>
            <a:r>
              <a:rPr lang="en-US" dirty="0" smtClean="0"/>
              <a:t> overhead </a:t>
            </a:r>
            <a:r>
              <a:rPr lang="en-US" dirty="0" err="1" smtClean="0"/>
              <a:t>dibebankan</a:t>
            </a:r>
            <a:endParaRPr lang="en-US" dirty="0"/>
          </a:p>
        </p:txBody>
      </p:sp>
      <p:sp>
        <p:nvSpPr>
          <p:cNvPr id="3" name="Content Placeholder 2"/>
          <p:cNvSpPr>
            <a:spLocks noGrp="1"/>
          </p:cNvSpPr>
          <p:nvPr>
            <p:ph idx="1"/>
          </p:nvPr>
        </p:nvSpPr>
        <p:spPr>
          <a:xfrm>
            <a:off x="304800" y="1066800"/>
            <a:ext cx="8686800" cy="5486400"/>
          </a:xfrm>
        </p:spPr>
        <p:style>
          <a:lnRef idx="1">
            <a:schemeClr val="accent2"/>
          </a:lnRef>
          <a:fillRef idx="2">
            <a:schemeClr val="accent2"/>
          </a:fillRef>
          <a:effectRef idx="1">
            <a:schemeClr val="accent2"/>
          </a:effectRef>
          <a:fontRef idx="minor">
            <a:schemeClr val="dk1"/>
          </a:fontRef>
        </p:style>
        <p:txBody>
          <a:bodyPr/>
          <a:lstStyle/>
          <a:p>
            <a:endParaRPr lang="en-US" dirty="0"/>
          </a:p>
        </p:txBody>
      </p:sp>
      <p:cxnSp>
        <p:nvCxnSpPr>
          <p:cNvPr id="5" name="Straight Connector 4"/>
          <p:cNvCxnSpPr/>
          <p:nvPr/>
        </p:nvCxnSpPr>
        <p:spPr>
          <a:xfrm>
            <a:off x="381000" y="1600200"/>
            <a:ext cx="1600200" cy="1588"/>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rot="5400000">
            <a:off x="533797" y="1752203"/>
            <a:ext cx="762000" cy="794"/>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3048000" y="1676400"/>
            <a:ext cx="1600200" cy="1588"/>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a:endCxn id="47" idx="0"/>
          </p:cNvCxnSpPr>
          <p:nvPr/>
        </p:nvCxnSpPr>
        <p:spPr>
          <a:xfrm rot="16200000" flipH="1">
            <a:off x="1828800" y="3733800"/>
            <a:ext cx="4191000" cy="7620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5105400" y="1828800"/>
            <a:ext cx="1905000" cy="1588"/>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rot="5400000">
            <a:off x="5295900" y="2476500"/>
            <a:ext cx="1295400" cy="1588"/>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6934200" y="1752600"/>
            <a:ext cx="1905000" cy="1588"/>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rot="5400000">
            <a:off x="7468394" y="2590006"/>
            <a:ext cx="1676400" cy="1588"/>
          </a:xfrm>
          <a:prstGeom prst="line">
            <a:avLst/>
          </a:prstGeom>
        </p:spPr>
        <p:style>
          <a:lnRef idx="1">
            <a:schemeClr val="dk1"/>
          </a:lnRef>
          <a:fillRef idx="0">
            <a:schemeClr val="dk1"/>
          </a:fillRef>
          <a:effectRef idx="0">
            <a:schemeClr val="dk1"/>
          </a:effectRef>
          <a:fontRef idx="minor">
            <a:schemeClr val="tx1"/>
          </a:fontRef>
        </p:style>
      </p:cxnSp>
      <p:sp>
        <p:nvSpPr>
          <p:cNvPr id="22" name="Rectangle 21"/>
          <p:cNvSpPr/>
          <p:nvPr/>
        </p:nvSpPr>
        <p:spPr>
          <a:xfrm>
            <a:off x="2895600" y="1066800"/>
            <a:ext cx="19812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2"/>
                </a:solidFill>
              </a:rPr>
              <a:t>Pengendali</a:t>
            </a:r>
            <a:r>
              <a:rPr lang="en-US" dirty="0" smtClean="0">
                <a:solidFill>
                  <a:schemeClr val="tx2"/>
                </a:solidFill>
              </a:rPr>
              <a:t> overhead</a:t>
            </a:r>
            <a:endParaRPr lang="en-US" dirty="0">
              <a:solidFill>
                <a:schemeClr val="tx2"/>
              </a:solidFill>
            </a:endParaRPr>
          </a:p>
        </p:txBody>
      </p:sp>
      <p:sp>
        <p:nvSpPr>
          <p:cNvPr id="23" name="Rectangle 22"/>
          <p:cNvSpPr/>
          <p:nvPr/>
        </p:nvSpPr>
        <p:spPr>
          <a:xfrm>
            <a:off x="5181600" y="1219200"/>
            <a:ext cx="18288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Overhead </a:t>
            </a:r>
            <a:r>
              <a:rPr lang="en-US" dirty="0" err="1" smtClean="0">
                <a:solidFill>
                  <a:schemeClr val="tx1"/>
                </a:solidFill>
              </a:rPr>
              <a:t>pabrik</a:t>
            </a:r>
            <a:r>
              <a:rPr lang="en-US" dirty="0" smtClean="0">
                <a:solidFill>
                  <a:schemeClr val="tx1"/>
                </a:solidFill>
              </a:rPr>
              <a:t> </a:t>
            </a:r>
            <a:r>
              <a:rPr lang="en-US" dirty="0" err="1" smtClean="0">
                <a:solidFill>
                  <a:schemeClr val="tx1"/>
                </a:solidFill>
              </a:rPr>
              <a:t>dibebankan</a:t>
            </a:r>
            <a:endParaRPr lang="en-US" dirty="0">
              <a:solidFill>
                <a:schemeClr val="tx1"/>
              </a:solidFill>
            </a:endParaRPr>
          </a:p>
        </p:txBody>
      </p:sp>
      <p:sp>
        <p:nvSpPr>
          <p:cNvPr id="24" name="Rectangle 23"/>
          <p:cNvSpPr/>
          <p:nvPr/>
        </p:nvSpPr>
        <p:spPr>
          <a:xfrm>
            <a:off x="7239000" y="1219200"/>
            <a:ext cx="1676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Barang</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proses</a:t>
            </a:r>
            <a:endParaRPr lang="en-US" dirty="0">
              <a:solidFill>
                <a:schemeClr val="tx1"/>
              </a:solidFill>
            </a:endParaRPr>
          </a:p>
        </p:txBody>
      </p:sp>
      <p:sp>
        <p:nvSpPr>
          <p:cNvPr id="25" name="Rectangle 24"/>
          <p:cNvSpPr/>
          <p:nvPr/>
        </p:nvSpPr>
        <p:spPr>
          <a:xfrm>
            <a:off x="990600" y="1600200"/>
            <a:ext cx="838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2"/>
                </a:solidFill>
              </a:rPr>
              <a:t>6.000</a:t>
            </a:r>
            <a:endParaRPr lang="en-US" dirty="0">
              <a:solidFill>
                <a:schemeClr val="tx2"/>
              </a:solidFill>
            </a:endParaRPr>
          </a:p>
        </p:txBody>
      </p:sp>
      <p:sp>
        <p:nvSpPr>
          <p:cNvPr id="26" name="Rectangle 25"/>
          <p:cNvSpPr/>
          <p:nvPr/>
        </p:nvSpPr>
        <p:spPr>
          <a:xfrm>
            <a:off x="3048000" y="1828800"/>
            <a:ext cx="8382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6000</a:t>
            </a:r>
            <a:endParaRPr lang="en-US" dirty="0">
              <a:solidFill>
                <a:schemeClr val="tx1"/>
              </a:solidFill>
            </a:endParaRPr>
          </a:p>
        </p:txBody>
      </p:sp>
      <p:sp>
        <p:nvSpPr>
          <p:cNvPr id="28" name="Rectangle 27"/>
          <p:cNvSpPr/>
          <p:nvPr/>
        </p:nvSpPr>
        <p:spPr>
          <a:xfrm>
            <a:off x="3962400" y="1828800"/>
            <a:ext cx="914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13.200</a:t>
            </a:r>
            <a:endParaRPr lang="en-US" dirty="0">
              <a:solidFill>
                <a:schemeClr val="tx1"/>
              </a:solidFill>
            </a:endParaRPr>
          </a:p>
        </p:txBody>
      </p:sp>
      <p:sp>
        <p:nvSpPr>
          <p:cNvPr id="29" name="Rectangle 28"/>
          <p:cNvSpPr/>
          <p:nvPr/>
        </p:nvSpPr>
        <p:spPr>
          <a:xfrm>
            <a:off x="4800600" y="2133600"/>
            <a:ext cx="1066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13.200</a:t>
            </a:r>
            <a:endParaRPr lang="en-US" dirty="0">
              <a:solidFill>
                <a:schemeClr val="tx1"/>
              </a:solidFill>
            </a:endParaRPr>
          </a:p>
        </p:txBody>
      </p:sp>
      <p:sp>
        <p:nvSpPr>
          <p:cNvPr id="30" name="Rectangle 29"/>
          <p:cNvSpPr/>
          <p:nvPr/>
        </p:nvSpPr>
        <p:spPr>
          <a:xfrm>
            <a:off x="7239000" y="1828800"/>
            <a:ext cx="9906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13.200</a:t>
            </a:r>
            <a:endParaRPr lang="en-US" dirty="0">
              <a:solidFill>
                <a:schemeClr val="tx1"/>
              </a:solidFill>
            </a:endParaRPr>
          </a:p>
        </p:txBody>
      </p:sp>
      <p:sp>
        <p:nvSpPr>
          <p:cNvPr id="32" name="Rectangle 31"/>
          <p:cNvSpPr/>
          <p:nvPr/>
        </p:nvSpPr>
        <p:spPr>
          <a:xfrm>
            <a:off x="6858000" y="3886200"/>
            <a:ext cx="1905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dirty="0" smtClean="0">
                <a:solidFill>
                  <a:schemeClr val="tx1"/>
                </a:solidFill>
              </a:rPr>
              <a:t>Pesanan no.5574</a:t>
            </a:r>
          </a:p>
          <a:p>
            <a:pPr algn="ctr"/>
            <a:r>
              <a:rPr lang="id-ID" dirty="0" smtClean="0">
                <a:solidFill>
                  <a:schemeClr val="tx1"/>
                </a:solidFill>
              </a:rPr>
              <a:t>$1.176</a:t>
            </a:r>
            <a:endParaRPr lang="en-US" dirty="0">
              <a:solidFill>
                <a:schemeClr val="tx1"/>
              </a:solidFill>
            </a:endParaRPr>
          </a:p>
        </p:txBody>
      </p:sp>
      <p:sp>
        <p:nvSpPr>
          <p:cNvPr id="33" name="Rectangle 32"/>
          <p:cNvSpPr/>
          <p:nvPr/>
        </p:nvSpPr>
        <p:spPr>
          <a:xfrm>
            <a:off x="6858000" y="4876800"/>
            <a:ext cx="19812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dirty="0" smtClean="0">
                <a:solidFill>
                  <a:schemeClr val="tx1"/>
                </a:solidFill>
              </a:rPr>
              <a:t>Pesanan no.5575</a:t>
            </a:r>
          </a:p>
          <a:p>
            <a:pPr algn="ctr"/>
            <a:r>
              <a:rPr lang="id-ID" dirty="0" smtClean="0">
                <a:solidFill>
                  <a:schemeClr val="tx1"/>
                </a:solidFill>
              </a:rPr>
              <a:t>$10.024</a:t>
            </a:r>
            <a:endParaRPr lang="en-US" dirty="0">
              <a:solidFill>
                <a:schemeClr val="tx1"/>
              </a:solidFill>
            </a:endParaRPr>
          </a:p>
        </p:txBody>
      </p:sp>
      <p:sp>
        <p:nvSpPr>
          <p:cNvPr id="34" name="Rectangle 33"/>
          <p:cNvSpPr/>
          <p:nvPr/>
        </p:nvSpPr>
        <p:spPr>
          <a:xfrm>
            <a:off x="6858000" y="5715000"/>
            <a:ext cx="19812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dirty="0" smtClean="0">
                <a:solidFill>
                  <a:schemeClr val="tx1"/>
                </a:solidFill>
              </a:rPr>
              <a:t>Pesanan no.5576</a:t>
            </a:r>
          </a:p>
          <a:p>
            <a:pPr algn="ctr"/>
            <a:r>
              <a:rPr lang="id-ID" dirty="0" smtClean="0">
                <a:solidFill>
                  <a:schemeClr val="tx1"/>
                </a:solidFill>
              </a:rPr>
              <a:t>$2.000</a:t>
            </a:r>
            <a:endParaRPr lang="en-US" dirty="0">
              <a:solidFill>
                <a:schemeClr val="tx1"/>
              </a:solidFill>
            </a:endParaRPr>
          </a:p>
        </p:txBody>
      </p:sp>
      <p:sp>
        <p:nvSpPr>
          <p:cNvPr id="36" name="Rectangle 35"/>
          <p:cNvSpPr/>
          <p:nvPr/>
        </p:nvSpPr>
        <p:spPr>
          <a:xfrm>
            <a:off x="457200" y="1219200"/>
            <a:ext cx="1524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2"/>
                </a:solidFill>
              </a:rPr>
              <a:t>Bahan</a:t>
            </a:r>
            <a:r>
              <a:rPr lang="en-US" dirty="0" smtClean="0">
                <a:solidFill>
                  <a:schemeClr val="tx2"/>
                </a:solidFill>
              </a:rPr>
              <a:t> Baku</a:t>
            </a:r>
            <a:endParaRPr lang="en-US" dirty="0">
              <a:solidFill>
                <a:schemeClr val="tx2"/>
              </a:solidFill>
            </a:endParaRPr>
          </a:p>
        </p:txBody>
      </p:sp>
      <p:cxnSp>
        <p:nvCxnSpPr>
          <p:cNvPr id="38" name="Straight Connector 37"/>
          <p:cNvCxnSpPr/>
          <p:nvPr/>
        </p:nvCxnSpPr>
        <p:spPr>
          <a:xfrm>
            <a:off x="457200" y="2667000"/>
            <a:ext cx="1295400" cy="1588"/>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rot="5400000">
            <a:off x="648494" y="2932906"/>
            <a:ext cx="532606" cy="794"/>
          </a:xfrm>
          <a:prstGeom prst="line">
            <a:avLst/>
          </a:prstGeom>
        </p:spPr>
        <p:style>
          <a:lnRef idx="1">
            <a:schemeClr val="dk1"/>
          </a:lnRef>
          <a:fillRef idx="0">
            <a:schemeClr val="dk1"/>
          </a:fillRef>
          <a:effectRef idx="0">
            <a:schemeClr val="dk1"/>
          </a:effectRef>
          <a:fontRef idx="minor">
            <a:schemeClr val="tx1"/>
          </a:fontRef>
        </p:style>
      </p:cxnSp>
      <p:sp>
        <p:nvSpPr>
          <p:cNvPr id="42" name="Rectangle 41"/>
          <p:cNvSpPr/>
          <p:nvPr/>
        </p:nvSpPr>
        <p:spPr>
          <a:xfrm>
            <a:off x="381000" y="2286000"/>
            <a:ext cx="1447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2"/>
                </a:solidFill>
              </a:rPr>
              <a:t>Beban</a:t>
            </a:r>
            <a:r>
              <a:rPr lang="en-US" dirty="0" smtClean="0">
                <a:solidFill>
                  <a:schemeClr val="tx2"/>
                </a:solidFill>
              </a:rPr>
              <a:t> </a:t>
            </a:r>
            <a:r>
              <a:rPr lang="en-US" dirty="0" err="1" smtClean="0">
                <a:solidFill>
                  <a:schemeClr val="tx2"/>
                </a:solidFill>
              </a:rPr>
              <a:t>gaji</a:t>
            </a:r>
            <a:endParaRPr lang="en-US" dirty="0">
              <a:solidFill>
                <a:schemeClr val="tx2"/>
              </a:solidFill>
            </a:endParaRPr>
          </a:p>
        </p:txBody>
      </p:sp>
      <p:sp>
        <p:nvSpPr>
          <p:cNvPr id="44" name="Rectangle 43"/>
          <p:cNvSpPr/>
          <p:nvPr/>
        </p:nvSpPr>
        <p:spPr>
          <a:xfrm>
            <a:off x="381000" y="3505200"/>
            <a:ext cx="15240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2"/>
                </a:solidFill>
              </a:rPr>
              <a:t>Akm.peny</a:t>
            </a:r>
            <a:r>
              <a:rPr lang="en-US" dirty="0" smtClean="0">
                <a:solidFill>
                  <a:schemeClr val="tx2"/>
                </a:solidFill>
              </a:rPr>
              <a:t>.</a:t>
            </a:r>
            <a:endParaRPr lang="en-US" dirty="0">
              <a:solidFill>
                <a:schemeClr val="tx2"/>
              </a:solidFill>
            </a:endParaRPr>
          </a:p>
        </p:txBody>
      </p:sp>
      <p:cxnSp>
        <p:nvCxnSpPr>
          <p:cNvPr id="46" name="Straight Connector 45"/>
          <p:cNvCxnSpPr/>
          <p:nvPr/>
        </p:nvCxnSpPr>
        <p:spPr>
          <a:xfrm>
            <a:off x="304800" y="3886200"/>
            <a:ext cx="1524000" cy="1588"/>
          </a:xfrm>
          <a:prstGeom prst="line">
            <a:avLst/>
          </a:prstGeom>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rot="5400000">
            <a:off x="572294" y="4228306"/>
            <a:ext cx="685800" cy="1588"/>
          </a:xfrm>
          <a:prstGeom prst="line">
            <a:avLst/>
          </a:prstGeom>
        </p:spPr>
        <p:style>
          <a:lnRef idx="1">
            <a:schemeClr val="dk1"/>
          </a:lnRef>
          <a:fillRef idx="0">
            <a:schemeClr val="dk1"/>
          </a:fillRef>
          <a:effectRef idx="0">
            <a:schemeClr val="dk1"/>
          </a:effectRef>
          <a:fontRef idx="minor">
            <a:schemeClr val="tx1"/>
          </a:fontRef>
        </p:style>
      </p:cxnSp>
      <p:sp>
        <p:nvSpPr>
          <p:cNvPr id="49" name="Rectangle 48"/>
          <p:cNvSpPr/>
          <p:nvPr/>
        </p:nvSpPr>
        <p:spPr>
          <a:xfrm>
            <a:off x="990600" y="2743200"/>
            <a:ext cx="838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2"/>
                </a:solidFill>
              </a:rPr>
              <a:t>4000</a:t>
            </a:r>
            <a:endParaRPr lang="en-US" dirty="0">
              <a:solidFill>
                <a:schemeClr val="tx2"/>
              </a:solidFill>
            </a:endParaRPr>
          </a:p>
        </p:txBody>
      </p:sp>
      <p:sp>
        <p:nvSpPr>
          <p:cNvPr id="51" name="Rectangle 50"/>
          <p:cNvSpPr/>
          <p:nvPr/>
        </p:nvSpPr>
        <p:spPr>
          <a:xfrm>
            <a:off x="381000" y="4724400"/>
            <a:ext cx="18288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2"/>
                </a:solidFill>
              </a:rPr>
              <a:t>Ass.dibyr</a:t>
            </a:r>
            <a:r>
              <a:rPr lang="en-US" dirty="0" smtClean="0">
                <a:solidFill>
                  <a:schemeClr val="tx2"/>
                </a:solidFill>
              </a:rPr>
              <a:t> </a:t>
            </a:r>
            <a:r>
              <a:rPr lang="en-US" dirty="0" err="1" smtClean="0">
                <a:solidFill>
                  <a:schemeClr val="tx2"/>
                </a:solidFill>
              </a:rPr>
              <a:t>dimuka</a:t>
            </a:r>
            <a:endParaRPr lang="en-US" dirty="0">
              <a:solidFill>
                <a:schemeClr val="tx2"/>
              </a:solidFill>
            </a:endParaRPr>
          </a:p>
        </p:txBody>
      </p:sp>
      <p:cxnSp>
        <p:nvCxnSpPr>
          <p:cNvPr id="53" name="Straight Connector 52"/>
          <p:cNvCxnSpPr/>
          <p:nvPr/>
        </p:nvCxnSpPr>
        <p:spPr>
          <a:xfrm>
            <a:off x="381000" y="5105400"/>
            <a:ext cx="1752600" cy="1588"/>
          </a:xfrm>
          <a:prstGeom prst="line">
            <a:avLst/>
          </a:prstGeom>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rot="5400000">
            <a:off x="572294" y="5447506"/>
            <a:ext cx="685800" cy="1588"/>
          </a:xfrm>
          <a:prstGeom prst="line">
            <a:avLst/>
          </a:prstGeom>
        </p:spPr>
        <p:style>
          <a:lnRef idx="1">
            <a:schemeClr val="dk1"/>
          </a:lnRef>
          <a:fillRef idx="0">
            <a:schemeClr val="dk1"/>
          </a:fillRef>
          <a:effectRef idx="0">
            <a:schemeClr val="dk1"/>
          </a:effectRef>
          <a:fontRef idx="minor">
            <a:schemeClr val="tx1"/>
          </a:fontRef>
        </p:style>
      </p:cxnSp>
      <p:sp>
        <p:nvSpPr>
          <p:cNvPr id="56" name="Rectangle 55"/>
          <p:cNvSpPr/>
          <p:nvPr/>
        </p:nvSpPr>
        <p:spPr>
          <a:xfrm>
            <a:off x="914400" y="3886200"/>
            <a:ext cx="990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2"/>
                </a:solidFill>
              </a:rPr>
              <a:t>4.929</a:t>
            </a:r>
            <a:endParaRPr lang="en-US" dirty="0">
              <a:solidFill>
                <a:schemeClr val="tx2"/>
              </a:solidFill>
            </a:endParaRPr>
          </a:p>
        </p:txBody>
      </p:sp>
      <p:sp>
        <p:nvSpPr>
          <p:cNvPr id="58" name="Rectangle 57"/>
          <p:cNvSpPr/>
          <p:nvPr/>
        </p:nvSpPr>
        <p:spPr>
          <a:xfrm>
            <a:off x="990600" y="5181600"/>
            <a:ext cx="762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2"/>
                </a:solidFill>
              </a:rPr>
              <a:t>516</a:t>
            </a:r>
            <a:endParaRPr lang="en-US" dirty="0">
              <a:solidFill>
                <a:schemeClr val="tx2"/>
              </a:solidFill>
            </a:endParaRPr>
          </a:p>
        </p:txBody>
      </p:sp>
      <p:sp>
        <p:nvSpPr>
          <p:cNvPr id="59" name="Rectangle 58"/>
          <p:cNvSpPr/>
          <p:nvPr/>
        </p:nvSpPr>
        <p:spPr>
          <a:xfrm>
            <a:off x="3048000" y="2667000"/>
            <a:ext cx="8382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4000</a:t>
            </a:r>
            <a:endParaRPr lang="en-US" dirty="0">
              <a:solidFill>
                <a:schemeClr val="tx1"/>
              </a:solidFill>
            </a:endParaRPr>
          </a:p>
        </p:txBody>
      </p:sp>
      <p:sp>
        <p:nvSpPr>
          <p:cNvPr id="60" name="Rectangle 59"/>
          <p:cNvSpPr/>
          <p:nvPr/>
        </p:nvSpPr>
        <p:spPr>
          <a:xfrm>
            <a:off x="3048000" y="4419600"/>
            <a:ext cx="8382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516</a:t>
            </a:r>
            <a:endParaRPr lang="en-US" dirty="0">
              <a:solidFill>
                <a:schemeClr val="tx1"/>
              </a:solidFill>
            </a:endParaRPr>
          </a:p>
        </p:txBody>
      </p:sp>
      <p:sp>
        <p:nvSpPr>
          <p:cNvPr id="61" name="Rectangle 60"/>
          <p:cNvSpPr/>
          <p:nvPr/>
        </p:nvSpPr>
        <p:spPr>
          <a:xfrm>
            <a:off x="3048000" y="3505200"/>
            <a:ext cx="8382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4.929</a:t>
            </a:r>
            <a:endParaRPr lang="en-US" dirty="0">
              <a:solidFill>
                <a:schemeClr val="tx1"/>
              </a:solidFill>
            </a:endParaRPr>
          </a:p>
        </p:txBody>
      </p:sp>
      <p:sp>
        <p:nvSpPr>
          <p:cNvPr id="64" name="Rectangle 63"/>
          <p:cNvSpPr/>
          <p:nvPr/>
        </p:nvSpPr>
        <p:spPr>
          <a:xfrm>
            <a:off x="2895600" y="5257800"/>
            <a:ext cx="10668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15.445</a:t>
            </a:r>
            <a:endParaRPr lang="en-US" b="1" dirty="0">
              <a:solidFill>
                <a:schemeClr val="tx1"/>
              </a:solidFill>
            </a:endParaRPr>
          </a:p>
        </p:txBody>
      </p:sp>
      <p:sp>
        <p:nvSpPr>
          <p:cNvPr id="65" name="Rectangle 64"/>
          <p:cNvSpPr/>
          <p:nvPr/>
        </p:nvSpPr>
        <p:spPr>
          <a:xfrm>
            <a:off x="6096000" y="2133600"/>
            <a:ext cx="9906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13.200</a:t>
            </a:r>
            <a:endParaRPr lang="en-US" dirty="0">
              <a:solidFill>
                <a:schemeClr val="tx1"/>
              </a:solidFill>
            </a:endParaRPr>
          </a:p>
        </p:txBody>
      </p:sp>
      <p:sp>
        <p:nvSpPr>
          <p:cNvPr id="47" name="Rectangle 46"/>
          <p:cNvSpPr/>
          <p:nvPr/>
        </p:nvSpPr>
        <p:spPr>
          <a:xfrm>
            <a:off x="3505200" y="5867400"/>
            <a:ext cx="914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i="1" dirty="0" smtClean="0">
                <a:solidFill>
                  <a:schemeClr val="tx1"/>
                </a:solidFill>
              </a:rPr>
              <a:t>2.245</a:t>
            </a:r>
            <a:endParaRPr lang="id-ID" b="1" i="1" dirty="0">
              <a:solidFill>
                <a:schemeClr val="tx1"/>
              </a:solidFill>
            </a:endParaRPr>
          </a:p>
        </p:txBody>
      </p:sp>
      <p:cxnSp>
        <p:nvCxnSpPr>
          <p:cNvPr id="52" name="Straight Arrow Connector 51"/>
          <p:cNvCxnSpPr>
            <a:stCxn id="25" idx="3"/>
          </p:cNvCxnSpPr>
          <p:nvPr/>
        </p:nvCxnSpPr>
        <p:spPr>
          <a:xfrm>
            <a:off x="1828800" y="1790700"/>
            <a:ext cx="1143000" cy="266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7" name="Straight Arrow Connector 56"/>
          <p:cNvCxnSpPr>
            <a:stCxn id="49" idx="3"/>
          </p:cNvCxnSpPr>
          <p:nvPr/>
        </p:nvCxnSpPr>
        <p:spPr>
          <a:xfrm>
            <a:off x="1828800" y="2895600"/>
            <a:ext cx="10668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9" name="Straight Arrow Connector 68"/>
          <p:cNvCxnSpPr/>
          <p:nvPr/>
        </p:nvCxnSpPr>
        <p:spPr>
          <a:xfrm flipV="1">
            <a:off x="1828800" y="3733800"/>
            <a:ext cx="11430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1" name="Straight Arrow Connector 70"/>
          <p:cNvCxnSpPr>
            <a:stCxn id="58" idx="3"/>
          </p:cNvCxnSpPr>
          <p:nvPr/>
        </p:nvCxnSpPr>
        <p:spPr>
          <a:xfrm flipV="1">
            <a:off x="1752600" y="4800600"/>
            <a:ext cx="1143000" cy="609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3" name="Rectangle 72"/>
          <p:cNvSpPr/>
          <p:nvPr/>
        </p:nvSpPr>
        <p:spPr>
          <a:xfrm>
            <a:off x="4419600" y="2895600"/>
            <a:ext cx="8382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i="1" dirty="0" smtClean="0">
                <a:solidFill>
                  <a:schemeClr val="tx1"/>
                </a:solidFill>
              </a:rPr>
              <a:t>Jurnal penutup</a:t>
            </a:r>
            <a:endParaRPr lang="id-ID" sz="1400" i="1" dirty="0">
              <a:solidFill>
                <a:schemeClr val="tx1"/>
              </a:solidFill>
            </a:endParaRPr>
          </a:p>
        </p:txBody>
      </p:sp>
      <p:cxnSp>
        <p:nvCxnSpPr>
          <p:cNvPr id="77" name="Straight Arrow Connector 76"/>
          <p:cNvCxnSpPr/>
          <p:nvPr/>
        </p:nvCxnSpPr>
        <p:spPr>
          <a:xfrm rot="5400000" flipH="1" flipV="1">
            <a:off x="5029200" y="2590800"/>
            <a:ext cx="3810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9" name="Straight Arrow Connector 78"/>
          <p:cNvCxnSpPr/>
          <p:nvPr/>
        </p:nvCxnSpPr>
        <p:spPr>
          <a:xfrm rot="16200000" flipV="1">
            <a:off x="4038600" y="2514600"/>
            <a:ext cx="8382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2" name="Straight Arrow Connector 81"/>
          <p:cNvCxnSpPr/>
          <p:nvPr/>
        </p:nvCxnSpPr>
        <p:spPr>
          <a:xfrm flipV="1">
            <a:off x="6934200" y="2209800"/>
            <a:ext cx="5334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9" name="Straight Arrow Connector 88"/>
          <p:cNvCxnSpPr/>
          <p:nvPr/>
        </p:nvCxnSpPr>
        <p:spPr>
          <a:xfrm flipV="1">
            <a:off x="6324600" y="2514600"/>
            <a:ext cx="838200" cy="685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1" name="Straight Connector 90"/>
          <p:cNvCxnSpPr/>
          <p:nvPr/>
        </p:nvCxnSpPr>
        <p:spPr>
          <a:xfrm rot="5400000">
            <a:off x="4838700" y="4686300"/>
            <a:ext cx="2971800" cy="1588"/>
          </a:xfrm>
          <a:prstGeom prst="line">
            <a:avLst/>
          </a:prstGeom>
        </p:spPr>
        <p:style>
          <a:lnRef idx="1">
            <a:schemeClr val="dk1"/>
          </a:lnRef>
          <a:fillRef idx="0">
            <a:schemeClr val="dk1"/>
          </a:fillRef>
          <a:effectRef idx="0">
            <a:schemeClr val="dk1"/>
          </a:effectRef>
          <a:fontRef idx="minor">
            <a:schemeClr val="tx1"/>
          </a:fontRef>
        </p:style>
      </p:cxnSp>
      <p:cxnSp>
        <p:nvCxnSpPr>
          <p:cNvPr id="93" name="Straight Arrow Connector 92"/>
          <p:cNvCxnSpPr>
            <a:endCxn id="32" idx="1"/>
          </p:cNvCxnSpPr>
          <p:nvPr/>
        </p:nvCxnSpPr>
        <p:spPr>
          <a:xfrm>
            <a:off x="6324600" y="4267200"/>
            <a:ext cx="533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6" name="Straight Arrow Connector 95"/>
          <p:cNvCxnSpPr/>
          <p:nvPr/>
        </p:nvCxnSpPr>
        <p:spPr>
          <a:xfrm>
            <a:off x="6324600" y="5105400"/>
            <a:ext cx="533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1" name="Straight Arrow Connector 100"/>
          <p:cNvCxnSpPr/>
          <p:nvPr/>
        </p:nvCxnSpPr>
        <p:spPr>
          <a:xfrm>
            <a:off x="6324600" y="6172200"/>
            <a:ext cx="533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838200"/>
          </a:xfrm>
        </p:spPr>
        <p:txBody>
          <a:bodyPr>
            <a:normAutofit fontScale="90000"/>
          </a:bodyPr>
          <a:lstStyle/>
          <a:p>
            <a:r>
              <a:rPr lang="en-US" dirty="0" smtClean="0"/>
              <a:t>AKUNTANSI BARANG JADI DAN PRODUK YANG DIJUAL</a:t>
            </a:r>
            <a:endParaRPr lang="en-US" dirty="0"/>
          </a:p>
        </p:txBody>
      </p:sp>
      <p:sp>
        <p:nvSpPr>
          <p:cNvPr id="3" name="Content Placeholder 2"/>
          <p:cNvSpPr>
            <a:spLocks noGrp="1"/>
          </p:cNvSpPr>
          <p:nvPr>
            <p:ph idx="1"/>
          </p:nvPr>
        </p:nvSpPr>
        <p:spPr>
          <a:xfrm>
            <a:off x="304800" y="1371600"/>
            <a:ext cx="8686800" cy="5029200"/>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pPr algn="just"/>
            <a:r>
              <a:rPr lang="en-US" dirty="0" err="1" smtClean="0"/>
              <a:t>Suatu</a:t>
            </a:r>
            <a:r>
              <a:rPr lang="en-US" dirty="0" smtClean="0"/>
              <a:t> </a:t>
            </a:r>
            <a:r>
              <a:rPr lang="en-US" dirty="0" err="1" smtClean="0"/>
              <a:t>pesanan</a:t>
            </a:r>
            <a:r>
              <a:rPr lang="en-US" dirty="0" smtClean="0"/>
              <a:t> </a:t>
            </a:r>
            <a:r>
              <a:rPr lang="en-US" dirty="0" err="1" smtClean="0"/>
              <a:t>untuk</a:t>
            </a:r>
            <a:r>
              <a:rPr lang="en-US" dirty="0" smtClean="0"/>
              <a:t> </a:t>
            </a:r>
            <a:r>
              <a:rPr lang="en-US" dirty="0" err="1" smtClean="0"/>
              <a:t>pelanggan</a:t>
            </a:r>
            <a:r>
              <a:rPr lang="en-US" dirty="0" smtClean="0"/>
              <a:t> </a:t>
            </a:r>
            <a:r>
              <a:rPr lang="en-US" dirty="0" err="1" smtClean="0"/>
              <a:t>tertentu</a:t>
            </a:r>
            <a:r>
              <a:rPr lang="en-US" dirty="0" smtClean="0"/>
              <a:t> </a:t>
            </a:r>
            <a:r>
              <a:rPr lang="en-US" dirty="0" err="1" smtClean="0"/>
              <a:t>dapat</a:t>
            </a:r>
            <a:r>
              <a:rPr lang="en-US" dirty="0" smtClean="0"/>
              <a:t> </a:t>
            </a:r>
            <a:r>
              <a:rPr lang="en-US" dirty="0" err="1" smtClean="0"/>
              <a:t>dikirimkan</a:t>
            </a:r>
            <a:r>
              <a:rPr lang="en-US" dirty="0" smtClean="0"/>
              <a:t> </a:t>
            </a:r>
            <a:r>
              <a:rPr lang="en-US" dirty="0" err="1" smtClean="0"/>
              <a:t>langsung</a:t>
            </a:r>
            <a:r>
              <a:rPr lang="en-US" dirty="0" smtClean="0"/>
              <a:t> </a:t>
            </a:r>
            <a:r>
              <a:rPr lang="en-US" dirty="0" err="1" smtClean="0"/>
              <a:t>ketika</a:t>
            </a:r>
            <a:r>
              <a:rPr lang="en-US" dirty="0" smtClean="0"/>
              <a:t> </a:t>
            </a:r>
            <a:r>
              <a:rPr lang="en-US" dirty="0" err="1" smtClean="0"/>
              <a:t>pesanan</a:t>
            </a:r>
            <a:r>
              <a:rPr lang="en-US" dirty="0" smtClean="0"/>
              <a:t> </a:t>
            </a:r>
            <a:r>
              <a:rPr lang="en-US" dirty="0" err="1" smtClean="0"/>
              <a:t>sudah</a:t>
            </a:r>
            <a:r>
              <a:rPr lang="en-US" dirty="0" smtClean="0"/>
              <a:t> </a:t>
            </a:r>
            <a:r>
              <a:rPr lang="en-US" dirty="0" err="1" smtClean="0"/>
              <a:t>diselesaikan</a:t>
            </a:r>
            <a:r>
              <a:rPr lang="en-US" dirty="0" smtClean="0"/>
              <a:t> </a:t>
            </a:r>
            <a:r>
              <a:rPr lang="en-US" dirty="0" err="1" smtClean="0"/>
              <a:t>sehingga</a:t>
            </a:r>
            <a:r>
              <a:rPr lang="en-US" dirty="0" smtClean="0"/>
              <a:t> </a:t>
            </a:r>
            <a:r>
              <a:rPr lang="en-US" dirty="0" err="1" smtClean="0"/>
              <a:t>tidak</a:t>
            </a:r>
            <a:r>
              <a:rPr lang="en-US" dirty="0" smtClean="0"/>
              <a:t> </a:t>
            </a:r>
            <a:r>
              <a:rPr lang="en-US" dirty="0" err="1" smtClean="0"/>
              <a:t>pernah</a:t>
            </a:r>
            <a:r>
              <a:rPr lang="en-US" dirty="0" smtClean="0"/>
              <a:t> </a:t>
            </a:r>
            <a:r>
              <a:rPr lang="en-US" dirty="0" err="1" smtClean="0"/>
              <a:t>dibukukan</a:t>
            </a:r>
            <a:r>
              <a:rPr lang="en-US" dirty="0" smtClean="0"/>
              <a:t> </a:t>
            </a:r>
            <a:r>
              <a:rPr lang="en-US" dirty="0" err="1" smtClean="0"/>
              <a:t>sebagai</a:t>
            </a:r>
            <a:r>
              <a:rPr lang="en-US" dirty="0" smtClean="0"/>
              <a:t> </a:t>
            </a:r>
            <a:r>
              <a:rPr lang="en-US" dirty="0" err="1" smtClean="0"/>
              <a:t>persediaan</a:t>
            </a:r>
            <a:r>
              <a:rPr lang="en-US" dirty="0" smtClean="0"/>
              <a:t> </a:t>
            </a:r>
            <a:r>
              <a:rPr lang="en-US" dirty="0" err="1" smtClean="0"/>
              <a:t>barang</a:t>
            </a:r>
            <a:r>
              <a:rPr lang="en-US" dirty="0" smtClean="0"/>
              <a:t> </a:t>
            </a:r>
            <a:r>
              <a:rPr lang="en-US" dirty="0" err="1" smtClean="0"/>
              <a:t>jadi</a:t>
            </a:r>
            <a:r>
              <a:rPr lang="en-US" dirty="0" smtClean="0"/>
              <a:t>.</a:t>
            </a:r>
          </a:p>
          <a:p>
            <a:pPr algn="just">
              <a:buNone/>
            </a:pPr>
            <a:endParaRPr lang="en-US" dirty="0" smtClean="0"/>
          </a:p>
          <a:p>
            <a:pPr algn="just">
              <a:buNone/>
            </a:pPr>
            <a:r>
              <a:rPr lang="en-US" dirty="0" err="1" smtClean="0"/>
              <a:t>Contoh</a:t>
            </a:r>
            <a:r>
              <a:rPr lang="en-US" dirty="0" smtClean="0"/>
              <a:t> </a:t>
            </a:r>
            <a:r>
              <a:rPr lang="en-US" dirty="0" err="1" smtClean="0"/>
              <a:t>transaksi</a:t>
            </a:r>
            <a:r>
              <a:rPr lang="en-US" dirty="0" smtClean="0"/>
              <a:t>:</a:t>
            </a:r>
          </a:p>
          <a:p>
            <a:pPr algn="just">
              <a:buNone/>
            </a:pPr>
            <a:r>
              <a:rPr lang="en-US" dirty="0" smtClean="0"/>
              <a:t>Rayburn company </a:t>
            </a:r>
            <a:r>
              <a:rPr lang="en-US" dirty="0" err="1" smtClean="0"/>
              <a:t>menyelesaikan</a:t>
            </a:r>
            <a:r>
              <a:rPr lang="en-US" dirty="0" smtClean="0"/>
              <a:t> </a:t>
            </a:r>
            <a:r>
              <a:rPr lang="en-US" dirty="0" err="1" smtClean="0"/>
              <a:t>pesanan</a:t>
            </a:r>
            <a:r>
              <a:rPr lang="en-US" dirty="0" smtClean="0"/>
              <a:t> no.5574 </a:t>
            </a:r>
            <a:r>
              <a:rPr lang="en-US" dirty="0" err="1" smtClean="0"/>
              <a:t>dan</a:t>
            </a:r>
            <a:r>
              <a:rPr lang="en-US" dirty="0" smtClean="0"/>
              <a:t> </a:t>
            </a:r>
            <a:r>
              <a:rPr lang="en-US" dirty="0" err="1" smtClean="0"/>
              <a:t>pesanan</a:t>
            </a:r>
            <a:r>
              <a:rPr lang="en-US" dirty="0" smtClean="0"/>
              <a:t> no.5575 </a:t>
            </a:r>
            <a:r>
              <a:rPr lang="en-US" dirty="0" err="1" smtClean="0"/>
              <a:t>selama</a:t>
            </a:r>
            <a:r>
              <a:rPr lang="en-US" dirty="0" smtClean="0"/>
              <a:t> </a:t>
            </a:r>
            <a:r>
              <a:rPr lang="en-US" dirty="0" err="1" smtClean="0"/>
              <a:t>bulan</a:t>
            </a:r>
            <a:r>
              <a:rPr lang="en-US" dirty="0" smtClean="0"/>
              <a:t> </a:t>
            </a:r>
            <a:r>
              <a:rPr lang="en-US" dirty="0" err="1" smtClean="0"/>
              <a:t>Januari</a:t>
            </a:r>
            <a:r>
              <a:rPr lang="en-US" dirty="0" smtClean="0"/>
              <a:t> </a:t>
            </a:r>
            <a:r>
              <a:rPr lang="en-US" dirty="0" err="1" smtClean="0"/>
              <a:t>dengan</a:t>
            </a:r>
            <a:r>
              <a:rPr lang="en-US" dirty="0" smtClean="0"/>
              <a:t> </a:t>
            </a:r>
            <a:r>
              <a:rPr lang="en-US" dirty="0" err="1" smtClean="0"/>
              <a:t>biaya</a:t>
            </a:r>
            <a:r>
              <a:rPr lang="en-US" dirty="0" smtClean="0"/>
              <a:t> </a:t>
            </a:r>
            <a:r>
              <a:rPr lang="en-US" dirty="0" err="1" smtClean="0"/>
              <a:t>masing-masing</a:t>
            </a:r>
            <a:r>
              <a:rPr lang="en-US" dirty="0" smtClean="0"/>
              <a:t> $5.254 </a:t>
            </a:r>
            <a:r>
              <a:rPr lang="en-US" dirty="0" err="1" smtClean="0"/>
              <a:t>dan</a:t>
            </a:r>
            <a:r>
              <a:rPr lang="en-US" dirty="0" smtClean="0"/>
              <a:t> $56.926. </a:t>
            </a:r>
            <a:r>
              <a:rPr lang="en-US" dirty="0" err="1" smtClean="0"/>
              <a:t>Pesanan</a:t>
            </a:r>
            <a:r>
              <a:rPr lang="en-US" dirty="0" smtClean="0"/>
              <a:t> no.5574 </a:t>
            </a:r>
            <a:r>
              <a:rPr lang="en-US" dirty="0" err="1" smtClean="0"/>
              <a:t>dikirimkan</a:t>
            </a:r>
            <a:r>
              <a:rPr lang="en-US" dirty="0" smtClean="0"/>
              <a:t> </a:t>
            </a:r>
            <a:r>
              <a:rPr lang="en-US" dirty="0" err="1" smtClean="0"/>
              <a:t>langsung</a:t>
            </a:r>
            <a:r>
              <a:rPr lang="en-US" dirty="0" smtClean="0"/>
              <a:t> </a:t>
            </a:r>
            <a:r>
              <a:rPr lang="en-US" dirty="0" err="1" smtClean="0"/>
              <a:t>ke</a:t>
            </a:r>
            <a:r>
              <a:rPr lang="en-US" dirty="0" smtClean="0"/>
              <a:t> </a:t>
            </a:r>
            <a:r>
              <a:rPr lang="en-US" dirty="0" err="1" smtClean="0"/>
              <a:t>pelanggan</a:t>
            </a:r>
            <a:r>
              <a:rPr lang="en-US" dirty="0" smtClean="0"/>
              <a:t> </a:t>
            </a:r>
            <a:r>
              <a:rPr lang="en-US" dirty="0" err="1" smtClean="0"/>
              <a:t>pada</a:t>
            </a:r>
            <a:r>
              <a:rPr lang="en-US" dirty="0" smtClean="0"/>
              <a:t> </a:t>
            </a:r>
            <a:r>
              <a:rPr lang="en-US" dirty="0" err="1" smtClean="0"/>
              <a:t>tanggal</a:t>
            </a:r>
            <a:r>
              <a:rPr lang="en-US" dirty="0" smtClean="0"/>
              <a:t> 18 </a:t>
            </a:r>
            <a:r>
              <a:rPr lang="en-US" dirty="0" err="1" smtClean="0"/>
              <a:t>Januari</a:t>
            </a:r>
            <a:r>
              <a:rPr lang="en-US" dirty="0" smtClean="0"/>
              <a:t> </a:t>
            </a:r>
            <a:r>
              <a:rPr lang="en-US" dirty="0" err="1" smtClean="0"/>
              <a:t>dengan</a:t>
            </a:r>
            <a:r>
              <a:rPr lang="en-US" dirty="0" smtClean="0"/>
              <a:t> </a:t>
            </a:r>
            <a:r>
              <a:rPr lang="en-US" dirty="0" err="1" smtClean="0"/>
              <a:t>harga</a:t>
            </a:r>
            <a:r>
              <a:rPr lang="en-US" dirty="0" smtClean="0"/>
              <a:t> </a:t>
            </a:r>
            <a:r>
              <a:rPr lang="en-US" dirty="0" err="1" smtClean="0"/>
              <a:t>jual</a:t>
            </a:r>
            <a:r>
              <a:rPr lang="en-US" dirty="0" smtClean="0"/>
              <a:t> $7.860. </a:t>
            </a:r>
            <a:r>
              <a:rPr lang="en-US" dirty="0" err="1" smtClean="0"/>
              <a:t>Pesanan</a:t>
            </a:r>
            <a:r>
              <a:rPr lang="en-US" dirty="0" smtClean="0"/>
              <a:t> no.5575 </a:t>
            </a:r>
            <a:r>
              <a:rPr lang="en-US" dirty="0" err="1" smtClean="0"/>
              <a:t>belum</a:t>
            </a:r>
            <a:r>
              <a:rPr lang="en-US" dirty="0" smtClean="0"/>
              <a:t> </a:t>
            </a:r>
            <a:r>
              <a:rPr lang="en-US" dirty="0" err="1" smtClean="0"/>
              <a:t>dikirim</a:t>
            </a:r>
            <a:r>
              <a:rPr lang="en-US" dirty="0" smtClean="0"/>
              <a:t> </a:t>
            </a:r>
            <a:r>
              <a:rPr lang="en-US" dirty="0" err="1" smtClean="0"/>
              <a:t>ke</a:t>
            </a:r>
            <a:r>
              <a:rPr lang="en-US" dirty="0" smtClean="0"/>
              <a:t> </a:t>
            </a:r>
            <a:r>
              <a:rPr lang="en-US" dirty="0" err="1" smtClean="0"/>
              <a:t>pelanggan</a:t>
            </a:r>
            <a:r>
              <a:rPr lang="en-US" dirty="0" smtClean="0"/>
              <a:t>.</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181600"/>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algn="just">
              <a:buNone/>
            </a:pPr>
            <a:r>
              <a:rPr lang="en-US" dirty="0" err="1" smtClean="0"/>
              <a:t>Ayat</a:t>
            </a:r>
            <a:r>
              <a:rPr lang="en-US" dirty="0" smtClean="0"/>
              <a:t> </a:t>
            </a:r>
            <a:r>
              <a:rPr lang="en-US" dirty="0" err="1" smtClean="0"/>
              <a:t>jurnal</a:t>
            </a:r>
            <a:r>
              <a:rPr lang="en-US" dirty="0" smtClean="0"/>
              <a:t> </a:t>
            </a:r>
            <a:r>
              <a:rPr lang="en-US" dirty="0" err="1" smtClean="0"/>
              <a:t>adalah</a:t>
            </a:r>
            <a:r>
              <a:rPr lang="en-US" dirty="0" smtClean="0"/>
              <a:t> </a:t>
            </a:r>
            <a:r>
              <a:rPr lang="en-US" dirty="0" err="1" smtClean="0"/>
              <a:t>sbb</a:t>
            </a:r>
            <a:r>
              <a:rPr lang="en-US" dirty="0" smtClean="0"/>
              <a:t>:</a:t>
            </a:r>
          </a:p>
          <a:p>
            <a:pPr algn="just">
              <a:buNone/>
            </a:pPr>
            <a:r>
              <a:rPr lang="en-US" dirty="0" smtClean="0"/>
              <a:t>     </a:t>
            </a:r>
            <a:r>
              <a:rPr lang="en-US" dirty="0" err="1" smtClean="0"/>
              <a:t>Piutang</a:t>
            </a:r>
            <a:r>
              <a:rPr lang="en-US" dirty="0" smtClean="0"/>
              <a:t> </a:t>
            </a:r>
            <a:r>
              <a:rPr lang="en-US" dirty="0" err="1" smtClean="0"/>
              <a:t>usaha</a:t>
            </a:r>
            <a:r>
              <a:rPr lang="en-US" dirty="0" smtClean="0"/>
              <a:t>                   $7.860</a:t>
            </a:r>
          </a:p>
          <a:p>
            <a:pPr algn="just">
              <a:buNone/>
            </a:pPr>
            <a:r>
              <a:rPr lang="en-US" dirty="0" smtClean="0"/>
              <a:t>          </a:t>
            </a:r>
            <a:r>
              <a:rPr lang="en-US" dirty="0" err="1" smtClean="0"/>
              <a:t>Penjualan</a:t>
            </a:r>
            <a:r>
              <a:rPr lang="en-US" dirty="0" smtClean="0"/>
              <a:t>                                       $7.860</a:t>
            </a:r>
          </a:p>
          <a:p>
            <a:pPr algn="just">
              <a:buNone/>
            </a:pPr>
            <a:r>
              <a:rPr lang="en-US" dirty="0" smtClean="0"/>
              <a:t>     </a:t>
            </a:r>
            <a:r>
              <a:rPr lang="en-US" dirty="0" err="1" smtClean="0"/>
              <a:t>Harga</a:t>
            </a:r>
            <a:r>
              <a:rPr lang="en-US" dirty="0" smtClean="0"/>
              <a:t> </a:t>
            </a:r>
            <a:r>
              <a:rPr lang="en-US" dirty="0" err="1" smtClean="0"/>
              <a:t>Pokok</a:t>
            </a:r>
            <a:r>
              <a:rPr lang="en-US" dirty="0" smtClean="0"/>
              <a:t> </a:t>
            </a:r>
            <a:r>
              <a:rPr lang="en-US" dirty="0" err="1" smtClean="0"/>
              <a:t>Penjualan</a:t>
            </a:r>
            <a:r>
              <a:rPr lang="en-US" dirty="0" smtClean="0"/>
              <a:t>    $5.254</a:t>
            </a:r>
          </a:p>
          <a:p>
            <a:pPr algn="just">
              <a:buNone/>
            </a:pPr>
            <a:r>
              <a:rPr lang="en-US" dirty="0" smtClean="0"/>
              <a:t>          </a:t>
            </a:r>
            <a:r>
              <a:rPr lang="en-US" dirty="0" err="1" smtClean="0"/>
              <a:t>Barang</a:t>
            </a:r>
            <a:r>
              <a:rPr lang="en-US" dirty="0" smtClean="0"/>
              <a:t> </a:t>
            </a:r>
            <a:r>
              <a:rPr lang="en-US" dirty="0" err="1" smtClean="0"/>
              <a:t>Dalam</a:t>
            </a:r>
            <a:r>
              <a:rPr lang="en-US" dirty="0" smtClean="0"/>
              <a:t> </a:t>
            </a:r>
            <a:r>
              <a:rPr lang="en-US" dirty="0" err="1" smtClean="0"/>
              <a:t>Proses</a:t>
            </a:r>
            <a:r>
              <a:rPr lang="en-US" dirty="0" smtClean="0"/>
              <a:t>                    $5.254</a:t>
            </a:r>
          </a:p>
          <a:p>
            <a:pPr algn="just">
              <a:buNone/>
            </a:pPr>
            <a:r>
              <a:rPr lang="en-US" dirty="0" smtClean="0"/>
              <a:t>      </a:t>
            </a:r>
            <a:r>
              <a:rPr lang="en-US" dirty="0" err="1" smtClean="0"/>
              <a:t>Barang</a:t>
            </a:r>
            <a:r>
              <a:rPr lang="en-US" dirty="0" smtClean="0"/>
              <a:t> </a:t>
            </a:r>
            <a:r>
              <a:rPr lang="en-US" dirty="0" err="1" smtClean="0"/>
              <a:t>Jadi</a:t>
            </a:r>
            <a:r>
              <a:rPr lang="en-US" dirty="0" smtClean="0"/>
              <a:t>                     $56.926</a:t>
            </a:r>
          </a:p>
          <a:p>
            <a:pPr algn="just">
              <a:buNone/>
            </a:pPr>
            <a:r>
              <a:rPr lang="en-US" dirty="0" smtClean="0"/>
              <a:t>            </a:t>
            </a:r>
            <a:r>
              <a:rPr lang="en-US" dirty="0" err="1" smtClean="0"/>
              <a:t>Barang</a:t>
            </a:r>
            <a:r>
              <a:rPr lang="en-US" dirty="0" smtClean="0"/>
              <a:t> </a:t>
            </a:r>
            <a:r>
              <a:rPr lang="en-US" dirty="0" err="1" smtClean="0"/>
              <a:t>dalam</a:t>
            </a:r>
            <a:r>
              <a:rPr lang="en-US" dirty="0" smtClean="0"/>
              <a:t> </a:t>
            </a:r>
            <a:r>
              <a:rPr lang="en-US" dirty="0" err="1" smtClean="0"/>
              <a:t>Proses</a:t>
            </a:r>
            <a:r>
              <a:rPr lang="en-US" dirty="0" smtClean="0"/>
              <a:t>                 $56.926</a:t>
            </a:r>
          </a:p>
          <a:p>
            <a:pPr algn="just">
              <a:buNone/>
            </a:pPr>
            <a:endParaRPr lang="en-US" dirty="0" smtClean="0"/>
          </a:p>
          <a:p>
            <a:pPr algn="just">
              <a:buNone/>
            </a:pPr>
            <a:r>
              <a:rPr lang="en-US" dirty="0" err="1" smtClean="0"/>
              <a:t>Pada</a:t>
            </a:r>
            <a:r>
              <a:rPr lang="en-US" dirty="0" smtClean="0"/>
              <a:t> </a:t>
            </a:r>
            <a:r>
              <a:rPr lang="en-US" dirty="0" err="1" smtClean="0"/>
              <a:t>tanggal</a:t>
            </a:r>
            <a:r>
              <a:rPr lang="en-US" dirty="0" smtClean="0"/>
              <a:t> 30 </a:t>
            </a:r>
            <a:r>
              <a:rPr lang="en-US" dirty="0" err="1" smtClean="0"/>
              <a:t>Januari</a:t>
            </a:r>
            <a:r>
              <a:rPr lang="en-US" dirty="0" smtClean="0"/>
              <a:t>, Rayburn Company </a:t>
            </a:r>
            <a:r>
              <a:rPr lang="en-US" dirty="0" err="1" smtClean="0"/>
              <a:t>mengirimkan</a:t>
            </a:r>
            <a:r>
              <a:rPr lang="en-US" dirty="0" smtClean="0"/>
              <a:t> </a:t>
            </a:r>
            <a:r>
              <a:rPr lang="en-US" dirty="0" err="1" smtClean="0"/>
              <a:t>barang</a:t>
            </a:r>
            <a:r>
              <a:rPr lang="en-US" dirty="0" smtClean="0"/>
              <a:t> </a:t>
            </a:r>
            <a:r>
              <a:rPr lang="en-US" dirty="0" err="1" smtClean="0"/>
              <a:t>jadi</a:t>
            </a:r>
            <a:r>
              <a:rPr lang="en-US" dirty="0" smtClean="0"/>
              <a:t> </a:t>
            </a:r>
            <a:r>
              <a:rPr lang="en-US" dirty="0" err="1" smtClean="0"/>
              <a:t>senilai</a:t>
            </a:r>
            <a:r>
              <a:rPr lang="en-US" dirty="0" smtClean="0"/>
              <a:t> $52.300 yang </a:t>
            </a:r>
            <a:r>
              <a:rPr lang="en-US" dirty="0" err="1" smtClean="0"/>
              <a:t>terdiri</a:t>
            </a:r>
            <a:r>
              <a:rPr lang="en-US" dirty="0" smtClean="0"/>
              <a:t> </a:t>
            </a:r>
            <a:r>
              <a:rPr lang="en-US" dirty="0" err="1" smtClean="0"/>
              <a:t>atas</a:t>
            </a:r>
            <a:r>
              <a:rPr lang="en-US" dirty="0" smtClean="0"/>
              <a:t> </a:t>
            </a:r>
            <a:r>
              <a:rPr lang="en-US" dirty="0" err="1" smtClean="0"/>
              <a:t>sebagian</a:t>
            </a:r>
            <a:r>
              <a:rPr lang="en-US" dirty="0" smtClean="0"/>
              <a:t> </a:t>
            </a:r>
            <a:r>
              <a:rPr lang="en-US" dirty="0" err="1" smtClean="0"/>
              <a:t>dari</a:t>
            </a:r>
            <a:r>
              <a:rPr lang="en-US" dirty="0" smtClean="0"/>
              <a:t> </a:t>
            </a:r>
            <a:r>
              <a:rPr lang="en-US" dirty="0" err="1" smtClean="0"/>
              <a:t>pesanan</a:t>
            </a:r>
            <a:r>
              <a:rPr lang="en-US" dirty="0" smtClean="0"/>
              <a:t> no.5575 </a:t>
            </a:r>
            <a:r>
              <a:rPr lang="en-US" dirty="0" err="1" smtClean="0"/>
              <a:t>dan</a:t>
            </a:r>
            <a:r>
              <a:rPr lang="en-US" dirty="0" smtClean="0"/>
              <a:t> </a:t>
            </a:r>
            <a:r>
              <a:rPr lang="en-US" dirty="0" err="1" smtClean="0"/>
              <a:t>sebagian</a:t>
            </a:r>
            <a:r>
              <a:rPr lang="en-US" dirty="0" smtClean="0"/>
              <a:t> </a:t>
            </a:r>
            <a:r>
              <a:rPr lang="en-US" dirty="0" err="1" smtClean="0"/>
              <a:t>dari</a:t>
            </a:r>
            <a:r>
              <a:rPr lang="en-US" dirty="0" smtClean="0"/>
              <a:t> </a:t>
            </a:r>
            <a:r>
              <a:rPr lang="en-US" dirty="0" err="1" smtClean="0"/>
              <a:t>pesanan</a:t>
            </a:r>
            <a:r>
              <a:rPr lang="en-US" dirty="0" smtClean="0"/>
              <a:t> </a:t>
            </a:r>
            <a:r>
              <a:rPr lang="en-US" dirty="0" err="1" smtClean="0"/>
              <a:t>sebelumnya</a:t>
            </a:r>
            <a:r>
              <a:rPr lang="en-US" dirty="0" smtClean="0"/>
              <a:t>, </a:t>
            </a:r>
            <a:r>
              <a:rPr lang="en-US" dirty="0" err="1" smtClean="0"/>
              <a:t>dengan</a:t>
            </a:r>
            <a:r>
              <a:rPr lang="en-US" dirty="0" smtClean="0"/>
              <a:t> </a:t>
            </a:r>
            <a:r>
              <a:rPr lang="en-US" dirty="0" err="1" smtClean="0"/>
              <a:t>harga</a:t>
            </a:r>
            <a:r>
              <a:rPr lang="en-US" dirty="0" smtClean="0"/>
              <a:t> </a:t>
            </a:r>
            <a:r>
              <a:rPr lang="en-US" dirty="0" err="1" smtClean="0"/>
              <a:t>jual</a:t>
            </a:r>
            <a:r>
              <a:rPr lang="en-US" dirty="0" smtClean="0"/>
              <a:t> = $70.000</a:t>
            </a:r>
          </a:p>
          <a:p>
            <a:pPr>
              <a:buNone/>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013325"/>
          </a:xfrm>
        </p:spPr>
        <p:style>
          <a:lnRef idx="1">
            <a:schemeClr val="accent5"/>
          </a:lnRef>
          <a:fillRef idx="2">
            <a:schemeClr val="accent5"/>
          </a:fillRef>
          <a:effectRef idx="1">
            <a:schemeClr val="accent5"/>
          </a:effectRef>
          <a:fontRef idx="minor">
            <a:schemeClr val="dk1"/>
          </a:fontRef>
        </p:style>
        <p:txBody>
          <a:bodyPr/>
          <a:lstStyle/>
          <a:p>
            <a:pPr>
              <a:buNone/>
            </a:pPr>
            <a:r>
              <a:rPr lang="en-US" dirty="0" err="1" smtClean="0"/>
              <a:t>Ayat</a:t>
            </a:r>
            <a:r>
              <a:rPr lang="en-US" dirty="0" smtClean="0"/>
              <a:t> </a:t>
            </a:r>
            <a:r>
              <a:rPr lang="en-US" dirty="0" err="1" smtClean="0"/>
              <a:t>Jurnal</a:t>
            </a:r>
            <a:r>
              <a:rPr lang="en-US" dirty="0" smtClean="0"/>
              <a:t> </a:t>
            </a:r>
            <a:r>
              <a:rPr lang="en-US" dirty="0" err="1" smtClean="0"/>
              <a:t>sbb</a:t>
            </a:r>
            <a:r>
              <a:rPr lang="en-US" dirty="0" smtClean="0"/>
              <a:t>:</a:t>
            </a:r>
          </a:p>
          <a:p>
            <a:pPr>
              <a:buNone/>
            </a:pPr>
            <a:r>
              <a:rPr lang="en-US" dirty="0" smtClean="0"/>
              <a:t>      </a:t>
            </a:r>
            <a:r>
              <a:rPr lang="en-US" dirty="0" err="1" smtClean="0"/>
              <a:t>Piutang</a:t>
            </a:r>
            <a:r>
              <a:rPr lang="en-US" dirty="0" smtClean="0"/>
              <a:t> </a:t>
            </a:r>
            <a:r>
              <a:rPr lang="en-US" dirty="0" err="1" smtClean="0"/>
              <a:t>usaha</a:t>
            </a:r>
            <a:r>
              <a:rPr lang="en-US" dirty="0" smtClean="0"/>
              <a:t>              $70.000</a:t>
            </a:r>
          </a:p>
          <a:p>
            <a:pPr>
              <a:buNone/>
            </a:pPr>
            <a:r>
              <a:rPr lang="en-US" dirty="0" smtClean="0"/>
              <a:t>              </a:t>
            </a:r>
            <a:r>
              <a:rPr lang="en-US" dirty="0" err="1" smtClean="0"/>
              <a:t>Penjualan</a:t>
            </a:r>
            <a:r>
              <a:rPr lang="en-US" dirty="0" smtClean="0"/>
              <a:t>                               $70.000</a:t>
            </a:r>
          </a:p>
          <a:p>
            <a:pPr>
              <a:buNone/>
            </a:pPr>
            <a:r>
              <a:rPr lang="en-US" dirty="0" smtClean="0"/>
              <a:t>      </a:t>
            </a:r>
            <a:r>
              <a:rPr lang="en-US" dirty="0" err="1" smtClean="0"/>
              <a:t>Harga</a:t>
            </a:r>
            <a:r>
              <a:rPr lang="en-US" dirty="0" smtClean="0"/>
              <a:t> </a:t>
            </a:r>
            <a:r>
              <a:rPr lang="en-US" dirty="0" err="1" smtClean="0"/>
              <a:t>Pokok</a:t>
            </a:r>
            <a:r>
              <a:rPr lang="en-US" dirty="0" smtClean="0"/>
              <a:t> </a:t>
            </a:r>
            <a:r>
              <a:rPr lang="en-US" dirty="0" err="1" smtClean="0"/>
              <a:t>Penjualan</a:t>
            </a:r>
            <a:r>
              <a:rPr lang="en-US" dirty="0" smtClean="0"/>
              <a:t> $52.300</a:t>
            </a:r>
          </a:p>
          <a:p>
            <a:pPr>
              <a:buNone/>
            </a:pPr>
            <a:r>
              <a:rPr lang="en-US" dirty="0" smtClean="0"/>
              <a:t>               </a:t>
            </a:r>
            <a:r>
              <a:rPr lang="en-US" dirty="0" err="1" smtClean="0"/>
              <a:t>Barang</a:t>
            </a:r>
            <a:r>
              <a:rPr lang="en-US" dirty="0" smtClean="0"/>
              <a:t> </a:t>
            </a:r>
            <a:r>
              <a:rPr lang="en-US" dirty="0" err="1" smtClean="0"/>
              <a:t>jadi</a:t>
            </a:r>
            <a:r>
              <a:rPr lang="en-US" dirty="0" smtClean="0"/>
              <a:t>                             $52.300</a:t>
            </a:r>
          </a:p>
          <a:p>
            <a:pPr>
              <a:buNone/>
            </a:pP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cene3d>
            <a:camera prst="orthographicFront"/>
            <a:lightRig rig="threePt" dir="t"/>
          </a:scene3d>
          <a:sp3d>
            <a:bevelT prst="relaxedInset"/>
          </a:sp3d>
        </p:spPr>
        <p:txBody>
          <a:bodyPr>
            <a:normAutofit/>
          </a:bodyPr>
          <a:lstStyle/>
          <a:p>
            <a:pPr algn="ctr">
              <a:buNone/>
            </a:pPr>
            <a:endParaRPr lang="id-ID" sz="6000" b="1" dirty="0" smtClean="0">
              <a:latin typeface="Bookman Old Style" pitchFamily="18" charset="0"/>
            </a:endParaRPr>
          </a:p>
          <a:p>
            <a:pPr algn="ctr">
              <a:buNone/>
            </a:pPr>
            <a:endParaRPr lang="id-ID" sz="6000" b="1" dirty="0" smtClean="0">
              <a:latin typeface="Bookman Old Style" pitchFamily="18" charset="0"/>
            </a:endParaRPr>
          </a:p>
          <a:p>
            <a:pPr algn="ctr">
              <a:buNone/>
            </a:pPr>
            <a:r>
              <a:rPr lang="id-ID" sz="6000" b="1" dirty="0" smtClean="0">
                <a:latin typeface="Bookman Old Style" pitchFamily="18" charset="0"/>
              </a:rPr>
              <a:t>SELESAI</a:t>
            </a:r>
            <a:endParaRPr lang="id-ID" sz="6000" b="1" dirty="0">
              <a:latin typeface="Bookman Old Styl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38200"/>
          </a:xfrm>
        </p:spPr>
        <p:txBody>
          <a:bodyPr>
            <a:normAutofit fontScale="90000"/>
          </a:bodyPr>
          <a:lstStyle/>
          <a:p>
            <a:r>
              <a:rPr lang="en-US" dirty="0" smtClean="0"/>
              <a:t>KARAKTERISTIK USAHA PERUSAHAAN YANG PRODUKSINYA BERDASARKAN PESANAN</a:t>
            </a:r>
            <a:endParaRPr lang="en-US" dirty="0"/>
          </a:p>
        </p:txBody>
      </p:sp>
      <p:sp>
        <p:nvSpPr>
          <p:cNvPr id="3" name="Content Placeholder 2"/>
          <p:cNvSpPr>
            <a:spLocks noGrp="1"/>
          </p:cNvSpPr>
          <p:nvPr>
            <p:ph idx="1"/>
          </p:nvPr>
        </p:nvSpPr>
        <p:spPr>
          <a:xfrm>
            <a:off x="304800" y="1554162"/>
            <a:ext cx="8686800" cy="4922838"/>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514350" indent="-514350" algn="just">
              <a:buFont typeface="+mj-lt"/>
              <a:buAutoNum type="arabicPeriod"/>
            </a:pPr>
            <a:r>
              <a:rPr lang="en-US" dirty="0" err="1" smtClean="0"/>
              <a:t>Proses</a:t>
            </a:r>
            <a:r>
              <a:rPr lang="en-US" dirty="0" smtClean="0"/>
              <a:t> </a:t>
            </a:r>
            <a:r>
              <a:rPr lang="en-US" dirty="0" err="1" smtClean="0"/>
              <a:t>pengolahan</a:t>
            </a:r>
            <a:r>
              <a:rPr lang="en-US" dirty="0" smtClean="0"/>
              <a:t> </a:t>
            </a:r>
            <a:r>
              <a:rPr lang="en-US" dirty="0" err="1" smtClean="0"/>
              <a:t>produk</a:t>
            </a:r>
            <a:r>
              <a:rPr lang="en-US" dirty="0" smtClean="0"/>
              <a:t> </a:t>
            </a:r>
            <a:r>
              <a:rPr lang="en-US" dirty="0" err="1" smtClean="0"/>
              <a:t>terjadi</a:t>
            </a:r>
            <a:r>
              <a:rPr lang="en-US" dirty="0" smtClean="0"/>
              <a:t> </a:t>
            </a:r>
            <a:r>
              <a:rPr lang="en-US" dirty="0" err="1" smtClean="0"/>
              <a:t>secara</a:t>
            </a:r>
            <a:r>
              <a:rPr lang="en-US" dirty="0" smtClean="0"/>
              <a:t> </a:t>
            </a:r>
            <a:r>
              <a:rPr lang="en-US" dirty="0" err="1" smtClean="0"/>
              <a:t>terputus-putus</a:t>
            </a:r>
            <a:r>
              <a:rPr lang="en-US" dirty="0" smtClean="0"/>
              <a:t>. </a:t>
            </a:r>
            <a:r>
              <a:rPr lang="en-US" dirty="0" err="1" smtClean="0"/>
              <a:t>Jika</a:t>
            </a:r>
            <a:r>
              <a:rPr lang="en-US" dirty="0" smtClean="0"/>
              <a:t> </a:t>
            </a:r>
            <a:r>
              <a:rPr lang="en-US" dirty="0" err="1" smtClean="0"/>
              <a:t>pesanan</a:t>
            </a:r>
            <a:r>
              <a:rPr lang="en-US" dirty="0" smtClean="0"/>
              <a:t> yang </a:t>
            </a:r>
            <a:r>
              <a:rPr lang="en-US" dirty="0" err="1" smtClean="0"/>
              <a:t>satu</a:t>
            </a:r>
            <a:r>
              <a:rPr lang="en-US" dirty="0" smtClean="0"/>
              <a:t> </a:t>
            </a:r>
            <a:r>
              <a:rPr lang="en-US" dirty="0" err="1" smtClean="0"/>
              <a:t>selesai</a:t>
            </a:r>
            <a:r>
              <a:rPr lang="en-US" dirty="0" smtClean="0"/>
              <a:t> </a:t>
            </a:r>
            <a:r>
              <a:rPr lang="en-US" dirty="0" err="1" smtClean="0"/>
              <a:t>dikerjakan</a:t>
            </a:r>
            <a:r>
              <a:rPr lang="en-US" dirty="0" smtClean="0"/>
              <a:t>, </a:t>
            </a:r>
            <a:r>
              <a:rPr lang="en-US" dirty="0" err="1" smtClean="0"/>
              <a:t>proses</a:t>
            </a:r>
            <a:r>
              <a:rPr lang="en-US" dirty="0" smtClean="0"/>
              <a:t> </a:t>
            </a:r>
            <a:r>
              <a:rPr lang="en-US" dirty="0" err="1" smtClean="0"/>
              <a:t>produksi</a:t>
            </a:r>
            <a:r>
              <a:rPr lang="en-US" dirty="0" smtClean="0"/>
              <a:t> </a:t>
            </a:r>
            <a:r>
              <a:rPr lang="en-US" dirty="0" err="1" smtClean="0"/>
              <a:t>dihentikan</a:t>
            </a:r>
            <a:r>
              <a:rPr lang="en-US" dirty="0" smtClean="0"/>
              <a:t> </a:t>
            </a:r>
            <a:r>
              <a:rPr lang="en-US" dirty="0" err="1" smtClean="0"/>
              <a:t>dan</a:t>
            </a:r>
            <a:r>
              <a:rPr lang="en-US" dirty="0" smtClean="0"/>
              <a:t> </a:t>
            </a:r>
            <a:r>
              <a:rPr lang="en-US" dirty="0" err="1" smtClean="0"/>
              <a:t>mulai</a:t>
            </a:r>
            <a:r>
              <a:rPr lang="en-US" dirty="0" smtClean="0"/>
              <a:t> </a:t>
            </a:r>
            <a:r>
              <a:rPr lang="en-US" dirty="0" err="1" smtClean="0"/>
              <a:t>dengan</a:t>
            </a:r>
            <a:r>
              <a:rPr lang="en-US" dirty="0" smtClean="0"/>
              <a:t> </a:t>
            </a:r>
            <a:r>
              <a:rPr lang="en-US" dirty="0" err="1" smtClean="0"/>
              <a:t>pesanan</a:t>
            </a:r>
            <a:r>
              <a:rPr lang="en-US" dirty="0" smtClean="0"/>
              <a:t> </a:t>
            </a:r>
            <a:r>
              <a:rPr lang="en-US" dirty="0" err="1" smtClean="0"/>
              <a:t>berikutnya</a:t>
            </a:r>
            <a:r>
              <a:rPr lang="en-US" dirty="0" smtClean="0"/>
              <a:t>.</a:t>
            </a:r>
          </a:p>
          <a:p>
            <a:pPr marL="514350" indent="-514350" algn="just">
              <a:buNone/>
            </a:pPr>
            <a:endParaRPr lang="en-US" dirty="0" smtClean="0"/>
          </a:p>
          <a:p>
            <a:pPr marL="514350" indent="-514350" algn="just">
              <a:buFont typeface="+mj-lt"/>
              <a:buAutoNum type="arabicPeriod" startAt="2"/>
            </a:pPr>
            <a:r>
              <a:rPr lang="en-US" dirty="0" err="1" smtClean="0"/>
              <a:t>Produk</a:t>
            </a:r>
            <a:r>
              <a:rPr lang="en-US" dirty="0" smtClean="0"/>
              <a:t> </a:t>
            </a:r>
            <a:r>
              <a:rPr lang="en-US" dirty="0" err="1" smtClean="0"/>
              <a:t>dihasilkan</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spesifikasi</a:t>
            </a:r>
            <a:r>
              <a:rPr lang="en-US" dirty="0" smtClean="0"/>
              <a:t> yang </a:t>
            </a:r>
            <a:r>
              <a:rPr lang="en-US" dirty="0" err="1" smtClean="0"/>
              <a:t>ditentukan</a:t>
            </a:r>
            <a:r>
              <a:rPr lang="en-US" dirty="0" smtClean="0"/>
              <a:t> </a:t>
            </a:r>
            <a:r>
              <a:rPr lang="en-US" dirty="0" err="1" smtClean="0"/>
              <a:t>oleh</a:t>
            </a:r>
            <a:r>
              <a:rPr lang="en-US" dirty="0" smtClean="0"/>
              <a:t> </a:t>
            </a:r>
            <a:r>
              <a:rPr lang="en-US" dirty="0" err="1" smtClean="0"/>
              <a:t>pemesan</a:t>
            </a:r>
            <a:r>
              <a:rPr lang="en-US" dirty="0" smtClean="0"/>
              <a:t>. </a:t>
            </a:r>
            <a:r>
              <a:rPr lang="en-US" dirty="0" err="1" smtClean="0"/>
              <a:t>Dengan</a:t>
            </a:r>
            <a:r>
              <a:rPr lang="en-US" dirty="0" smtClean="0"/>
              <a:t> </a:t>
            </a:r>
            <a:r>
              <a:rPr lang="en-US" dirty="0" err="1" smtClean="0"/>
              <a:t>demikian</a:t>
            </a:r>
            <a:r>
              <a:rPr lang="en-US" dirty="0" smtClean="0"/>
              <a:t>, </a:t>
            </a:r>
            <a:r>
              <a:rPr lang="en-US" dirty="0" err="1" smtClean="0"/>
              <a:t>antara</a:t>
            </a:r>
            <a:r>
              <a:rPr lang="en-US" dirty="0" smtClean="0"/>
              <a:t> </a:t>
            </a:r>
            <a:r>
              <a:rPr lang="en-US" dirty="0" err="1" smtClean="0"/>
              <a:t>pesanan</a:t>
            </a:r>
            <a:r>
              <a:rPr lang="en-US" dirty="0" smtClean="0"/>
              <a:t> yang </a:t>
            </a:r>
            <a:r>
              <a:rPr lang="en-US" dirty="0" err="1" smtClean="0"/>
              <a:t>satu</a:t>
            </a:r>
            <a:r>
              <a:rPr lang="en-US" dirty="0" smtClean="0"/>
              <a:t> </a:t>
            </a:r>
            <a:r>
              <a:rPr lang="en-US" dirty="0" err="1" smtClean="0"/>
              <a:t>dengan</a:t>
            </a:r>
            <a:r>
              <a:rPr lang="en-US" dirty="0" smtClean="0"/>
              <a:t> yang </a:t>
            </a:r>
            <a:r>
              <a:rPr lang="en-US" dirty="0" err="1" smtClean="0"/>
              <a:t>lainnya</a:t>
            </a:r>
            <a:r>
              <a:rPr lang="en-US" dirty="0" smtClean="0"/>
              <a:t> </a:t>
            </a:r>
            <a:r>
              <a:rPr lang="en-US" dirty="0" err="1" smtClean="0"/>
              <a:t>mempunyai</a:t>
            </a:r>
            <a:r>
              <a:rPr lang="en-US" dirty="0" smtClean="0"/>
              <a:t> </a:t>
            </a:r>
            <a:r>
              <a:rPr lang="en-US" dirty="0" err="1" smtClean="0"/>
              <a:t>variasi</a:t>
            </a:r>
            <a:r>
              <a:rPr lang="en-US" dirty="0" smtClean="0"/>
              <a:t> yang </a:t>
            </a:r>
            <a:r>
              <a:rPr lang="en-US" dirty="0" err="1" smtClean="0"/>
              <a:t>berbeda-beda</a:t>
            </a:r>
            <a:r>
              <a:rPr lang="en-US" dirty="0" smtClean="0"/>
              <a:t>.</a:t>
            </a:r>
          </a:p>
          <a:p>
            <a:pPr marL="514350" indent="-514350" algn="just">
              <a:buNone/>
            </a:pPr>
            <a:endParaRPr lang="en-US" dirty="0" smtClean="0"/>
          </a:p>
          <a:p>
            <a:pPr marL="514350" indent="-514350" algn="just">
              <a:buFont typeface="+mj-lt"/>
              <a:buAutoNum type="arabicPeriod" startAt="3"/>
            </a:pPr>
            <a:r>
              <a:rPr lang="en-US" dirty="0" err="1" smtClean="0"/>
              <a:t>Produksi</a:t>
            </a:r>
            <a:r>
              <a:rPr lang="en-US" dirty="0" smtClean="0"/>
              <a:t> </a:t>
            </a:r>
            <a:r>
              <a:rPr lang="en-US" dirty="0" err="1" smtClean="0"/>
              <a:t>ditujukan</a:t>
            </a:r>
            <a:r>
              <a:rPr lang="en-US" dirty="0" smtClean="0"/>
              <a:t> </a:t>
            </a:r>
            <a:r>
              <a:rPr lang="en-US" dirty="0" err="1" smtClean="0"/>
              <a:t>untuk</a:t>
            </a:r>
            <a:r>
              <a:rPr lang="en-US" dirty="0" smtClean="0"/>
              <a:t> </a:t>
            </a:r>
            <a:r>
              <a:rPr lang="en-US" dirty="0" err="1" smtClean="0"/>
              <a:t>memenuhi</a:t>
            </a:r>
            <a:r>
              <a:rPr lang="en-US" dirty="0" smtClean="0"/>
              <a:t> </a:t>
            </a:r>
            <a:r>
              <a:rPr lang="en-US" dirty="0" err="1" smtClean="0"/>
              <a:t>pesanan</a:t>
            </a:r>
            <a:r>
              <a:rPr lang="en-US" dirty="0" smtClean="0"/>
              <a:t>, </a:t>
            </a:r>
            <a:r>
              <a:rPr lang="en-US" dirty="0" err="1" smtClean="0"/>
              <a:t>bukan</a:t>
            </a:r>
            <a:r>
              <a:rPr lang="en-US" dirty="0" smtClean="0"/>
              <a:t> </a:t>
            </a:r>
            <a:r>
              <a:rPr lang="en-US" dirty="0" err="1" smtClean="0"/>
              <a:t>untuk</a:t>
            </a:r>
            <a:r>
              <a:rPr lang="en-US" dirty="0" smtClean="0"/>
              <a:t> </a:t>
            </a:r>
            <a:r>
              <a:rPr lang="en-US" dirty="0" err="1" smtClean="0"/>
              <a:t>memenuhi</a:t>
            </a:r>
            <a:r>
              <a:rPr lang="en-US" dirty="0" smtClean="0"/>
              <a:t> </a:t>
            </a:r>
            <a:r>
              <a:rPr lang="en-US" dirty="0" err="1" smtClean="0"/>
              <a:t>persediaan</a:t>
            </a:r>
            <a:r>
              <a:rPr lang="en-US" dirty="0" smtClean="0"/>
              <a:t> </a:t>
            </a:r>
            <a:r>
              <a:rPr lang="en-US" dirty="0" err="1" smtClean="0"/>
              <a:t>gudang</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838200"/>
          </a:xfrm>
        </p:spPr>
        <p:txBody>
          <a:bodyPr>
            <a:normAutofit fontScale="90000"/>
          </a:bodyPr>
          <a:lstStyle/>
          <a:p>
            <a:r>
              <a:rPr lang="en-US" dirty="0" smtClean="0"/>
              <a:t>KARAKTERISTIK METODE HARGA POKOK PESANAN</a:t>
            </a:r>
            <a:endParaRPr lang="en-US" dirty="0"/>
          </a:p>
        </p:txBody>
      </p:sp>
      <p:sp>
        <p:nvSpPr>
          <p:cNvPr id="3" name="Content Placeholder 2"/>
          <p:cNvSpPr>
            <a:spLocks noGrp="1"/>
          </p:cNvSpPr>
          <p:nvPr>
            <p:ph idx="1"/>
          </p:nvPr>
        </p:nvSpPr>
        <p:spPr>
          <a:xfrm>
            <a:off x="304800" y="1600200"/>
            <a:ext cx="8686800" cy="4876800"/>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pPr marL="514350" indent="-514350" algn="just">
              <a:buFont typeface="+mj-lt"/>
              <a:buAutoNum type="arabicPeriod"/>
            </a:pPr>
            <a:r>
              <a:rPr lang="en-US" dirty="0" err="1" smtClean="0"/>
              <a:t>Digunakan</a:t>
            </a:r>
            <a:r>
              <a:rPr lang="en-US" dirty="0" smtClean="0"/>
              <a:t> </a:t>
            </a:r>
            <a:r>
              <a:rPr lang="en-US" dirty="0" err="1" smtClean="0"/>
              <a:t>jika</a:t>
            </a:r>
            <a:r>
              <a:rPr lang="en-US" dirty="0" smtClean="0"/>
              <a:t> </a:t>
            </a:r>
            <a:r>
              <a:rPr lang="en-US" dirty="0" err="1" smtClean="0"/>
              <a:t>perusahaan</a:t>
            </a:r>
            <a:r>
              <a:rPr lang="en-US" dirty="0" smtClean="0"/>
              <a:t> </a:t>
            </a:r>
            <a:r>
              <a:rPr lang="en-US" dirty="0" err="1" smtClean="0"/>
              <a:t>memproduksi</a:t>
            </a:r>
            <a:r>
              <a:rPr lang="en-US" dirty="0" smtClean="0"/>
              <a:t> </a:t>
            </a:r>
            <a:r>
              <a:rPr lang="en-US" dirty="0" err="1" smtClean="0"/>
              <a:t>berbagai</a:t>
            </a:r>
            <a:r>
              <a:rPr lang="en-US" dirty="0" smtClean="0"/>
              <a:t> </a:t>
            </a:r>
            <a:r>
              <a:rPr lang="en-US" dirty="0" err="1" smtClean="0"/>
              <a:t>macam</a:t>
            </a:r>
            <a:r>
              <a:rPr lang="en-US" dirty="0" smtClean="0"/>
              <a:t> </a:t>
            </a:r>
            <a:r>
              <a:rPr lang="en-US" dirty="0" err="1" smtClean="0"/>
              <a:t>produk</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spesifikasi</a:t>
            </a:r>
            <a:r>
              <a:rPr lang="en-US" dirty="0" smtClean="0"/>
              <a:t> </a:t>
            </a:r>
            <a:r>
              <a:rPr lang="en-US" dirty="0" err="1" smtClean="0"/>
              <a:t>pemesan</a:t>
            </a:r>
            <a:r>
              <a:rPr lang="en-US" dirty="0" smtClean="0"/>
              <a:t> </a:t>
            </a:r>
            <a:r>
              <a:rPr lang="en-US" dirty="0" err="1" smtClean="0"/>
              <a:t>dan</a:t>
            </a:r>
            <a:r>
              <a:rPr lang="en-US" dirty="0" smtClean="0"/>
              <a:t> </a:t>
            </a:r>
            <a:r>
              <a:rPr lang="en-US" dirty="0" err="1" smtClean="0"/>
              <a:t>setiap</a:t>
            </a:r>
            <a:r>
              <a:rPr lang="en-US" dirty="0" smtClean="0"/>
              <a:t> </a:t>
            </a:r>
            <a:r>
              <a:rPr lang="en-US" dirty="0" err="1" smtClean="0"/>
              <a:t>jenis</a:t>
            </a:r>
            <a:r>
              <a:rPr lang="en-US" dirty="0" smtClean="0"/>
              <a:t> </a:t>
            </a:r>
            <a:r>
              <a:rPr lang="en-US" dirty="0" err="1" smtClean="0"/>
              <a:t>produk</a:t>
            </a:r>
            <a:r>
              <a:rPr lang="en-US" dirty="0" smtClean="0"/>
              <a:t> </a:t>
            </a:r>
            <a:r>
              <a:rPr lang="en-US" dirty="0" err="1" smtClean="0"/>
              <a:t>perlu</a:t>
            </a:r>
            <a:r>
              <a:rPr lang="en-US" dirty="0" smtClean="0"/>
              <a:t> </a:t>
            </a:r>
            <a:r>
              <a:rPr lang="en-US" dirty="0" err="1" smtClean="0"/>
              <a:t>dihitung</a:t>
            </a:r>
            <a:r>
              <a:rPr lang="en-US" dirty="0" smtClean="0"/>
              <a:t> </a:t>
            </a:r>
            <a:r>
              <a:rPr lang="en-US" dirty="0" err="1" smtClean="0"/>
              <a:t>harga</a:t>
            </a:r>
            <a:r>
              <a:rPr lang="en-US" dirty="0" smtClean="0"/>
              <a:t> </a:t>
            </a:r>
            <a:r>
              <a:rPr lang="en-US" dirty="0" err="1" smtClean="0"/>
              <a:t>pokoknya</a:t>
            </a:r>
            <a:r>
              <a:rPr lang="en-US" dirty="0" smtClean="0"/>
              <a:t> </a:t>
            </a:r>
            <a:r>
              <a:rPr lang="en-US" dirty="0" err="1" smtClean="0"/>
              <a:t>secara</a:t>
            </a:r>
            <a:r>
              <a:rPr lang="en-US" dirty="0" smtClean="0"/>
              <a:t> individual.</a:t>
            </a:r>
          </a:p>
          <a:p>
            <a:pPr marL="514350" indent="-514350" algn="just">
              <a:buFont typeface="+mj-lt"/>
              <a:buAutoNum type="arabicPeriod"/>
            </a:pPr>
            <a:endParaRPr lang="en-US" dirty="0" smtClean="0"/>
          </a:p>
          <a:p>
            <a:pPr marL="514350" indent="-514350" algn="just">
              <a:buFont typeface="+mj-lt"/>
              <a:buAutoNum type="arabicPeriod"/>
            </a:pPr>
            <a:r>
              <a:rPr lang="en-US" dirty="0" err="1" smtClean="0"/>
              <a:t>Biaya</a:t>
            </a:r>
            <a:r>
              <a:rPr lang="en-US" dirty="0" smtClean="0"/>
              <a:t> </a:t>
            </a:r>
            <a:r>
              <a:rPr lang="en-US" dirty="0" err="1" smtClean="0"/>
              <a:t>produksi</a:t>
            </a:r>
            <a:r>
              <a:rPr lang="en-US" dirty="0" smtClean="0"/>
              <a:t> </a:t>
            </a:r>
            <a:r>
              <a:rPr lang="en-US" dirty="0" err="1" smtClean="0"/>
              <a:t>harus</a:t>
            </a:r>
            <a:r>
              <a:rPr lang="en-US" dirty="0" smtClean="0"/>
              <a:t> </a:t>
            </a:r>
            <a:r>
              <a:rPr lang="en-US" dirty="0" err="1" smtClean="0"/>
              <a:t>dipisahkan</a:t>
            </a:r>
            <a:r>
              <a:rPr lang="en-US" dirty="0" smtClean="0"/>
              <a:t> </a:t>
            </a:r>
            <a:r>
              <a:rPr lang="en-US" dirty="0" err="1" smtClean="0"/>
              <a:t>menjadi</a:t>
            </a:r>
            <a:r>
              <a:rPr lang="en-US" dirty="0" smtClean="0"/>
              <a:t> </a:t>
            </a:r>
            <a:r>
              <a:rPr lang="en-US" dirty="0" err="1" smtClean="0"/>
              <a:t>dua</a:t>
            </a:r>
            <a:r>
              <a:rPr lang="en-US" dirty="0" smtClean="0"/>
              <a:t> </a:t>
            </a:r>
            <a:r>
              <a:rPr lang="en-US" dirty="0" err="1" smtClean="0"/>
              <a:t>golongan</a:t>
            </a:r>
            <a:r>
              <a:rPr lang="en-US" dirty="0" smtClean="0"/>
              <a:t> </a:t>
            </a:r>
            <a:r>
              <a:rPr lang="en-US" dirty="0" err="1" smtClean="0"/>
              <a:t>pokok</a:t>
            </a:r>
            <a:r>
              <a:rPr lang="en-US" dirty="0" smtClean="0"/>
              <a:t>, </a:t>
            </a:r>
            <a:r>
              <a:rPr lang="en-US" dirty="0" err="1" smtClean="0"/>
              <a:t>yaitu</a:t>
            </a:r>
            <a:r>
              <a:rPr lang="en-US" dirty="0" smtClean="0"/>
              <a:t> </a:t>
            </a:r>
            <a:r>
              <a:rPr lang="en-US" dirty="0" err="1" smtClean="0"/>
              <a:t>biaya</a:t>
            </a:r>
            <a:r>
              <a:rPr lang="en-US" dirty="0" smtClean="0"/>
              <a:t> </a:t>
            </a:r>
            <a:r>
              <a:rPr lang="en-US" dirty="0" err="1" smtClean="0"/>
              <a:t>produksi</a:t>
            </a:r>
            <a:r>
              <a:rPr lang="en-US" dirty="0" smtClean="0"/>
              <a:t> </a:t>
            </a:r>
            <a:r>
              <a:rPr lang="en-US" dirty="0" err="1" smtClean="0"/>
              <a:t>langsung</a:t>
            </a:r>
            <a:r>
              <a:rPr lang="en-US" dirty="0" smtClean="0"/>
              <a:t> </a:t>
            </a:r>
            <a:r>
              <a:rPr lang="en-US" dirty="0" err="1" smtClean="0"/>
              <a:t>dan</a:t>
            </a:r>
            <a:r>
              <a:rPr lang="en-US" dirty="0" smtClean="0"/>
              <a:t> </a:t>
            </a:r>
            <a:r>
              <a:rPr lang="en-US" dirty="0" err="1" smtClean="0"/>
              <a:t>biaya</a:t>
            </a:r>
            <a:r>
              <a:rPr lang="en-US" dirty="0" smtClean="0"/>
              <a:t> </a:t>
            </a:r>
            <a:r>
              <a:rPr lang="en-US" dirty="0" err="1" smtClean="0"/>
              <a:t>produksi</a:t>
            </a:r>
            <a:r>
              <a:rPr lang="en-US" dirty="0" smtClean="0"/>
              <a:t> </a:t>
            </a:r>
            <a:r>
              <a:rPr lang="en-US" dirty="0" err="1" smtClean="0"/>
              <a:t>tidak</a:t>
            </a:r>
            <a:r>
              <a:rPr lang="en-US" dirty="0" smtClean="0"/>
              <a:t> </a:t>
            </a:r>
            <a:r>
              <a:rPr lang="en-US" dirty="0" err="1" smtClean="0"/>
              <a:t>langsung</a:t>
            </a:r>
            <a:r>
              <a:rPr lang="en-US" dirty="0" smtClean="0"/>
              <a:t>.</a:t>
            </a:r>
          </a:p>
          <a:p>
            <a:pPr marL="514350" indent="-514350" algn="just">
              <a:buFont typeface="+mj-lt"/>
              <a:buAutoNum type="arabicPeriod"/>
            </a:pPr>
            <a:endParaRPr lang="en-US" dirty="0" smtClean="0"/>
          </a:p>
          <a:p>
            <a:pPr marL="514350" indent="-514350" algn="just">
              <a:buFont typeface="+mj-lt"/>
              <a:buAutoNum type="arabicPeriod"/>
            </a:pPr>
            <a:r>
              <a:rPr lang="en-US" dirty="0" err="1" smtClean="0"/>
              <a:t>Biaya</a:t>
            </a:r>
            <a:r>
              <a:rPr lang="en-US" dirty="0" smtClean="0"/>
              <a:t> </a:t>
            </a:r>
            <a:r>
              <a:rPr lang="en-US" dirty="0" err="1" smtClean="0"/>
              <a:t>produksi</a:t>
            </a:r>
            <a:r>
              <a:rPr lang="en-US" dirty="0" smtClean="0"/>
              <a:t> </a:t>
            </a:r>
            <a:r>
              <a:rPr lang="en-US" dirty="0" err="1" smtClean="0"/>
              <a:t>langsung</a:t>
            </a:r>
            <a:r>
              <a:rPr lang="en-US" dirty="0" smtClean="0"/>
              <a:t> </a:t>
            </a:r>
            <a:r>
              <a:rPr lang="en-US" dirty="0" err="1" smtClean="0"/>
              <a:t>terdiri</a:t>
            </a:r>
            <a:r>
              <a:rPr lang="en-US" dirty="0" smtClean="0"/>
              <a:t> </a:t>
            </a:r>
            <a:r>
              <a:rPr lang="en-US" dirty="0" err="1" smtClean="0"/>
              <a:t>dari</a:t>
            </a:r>
            <a:r>
              <a:rPr lang="en-US" dirty="0" smtClean="0"/>
              <a:t> </a:t>
            </a:r>
            <a:r>
              <a:rPr lang="en-US" dirty="0" err="1" smtClean="0"/>
              <a:t>biaya</a:t>
            </a:r>
            <a:r>
              <a:rPr lang="en-US" dirty="0" smtClean="0"/>
              <a:t> </a:t>
            </a:r>
            <a:r>
              <a:rPr lang="en-US" dirty="0" err="1" smtClean="0"/>
              <a:t>bahan</a:t>
            </a:r>
            <a:r>
              <a:rPr lang="en-US" dirty="0" smtClean="0"/>
              <a:t> </a:t>
            </a:r>
            <a:r>
              <a:rPr lang="en-US" dirty="0" err="1" smtClean="0"/>
              <a:t>baku</a:t>
            </a:r>
            <a:r>
              <a:rPr lang="en-US" dirty="0" smtClean="0"/>
              <a:t> </a:t>
            </a:r>
            <a:r>
              <a:rPr lang="en-US" dirty="0" err="1" smtClean="0"/>
              <a:t>dan</a:t>
            </a:r>
            <a:r>
              <a:rPr lang="en-US" dirty="0" smtClean="0"/>
              <a:t> </a:t>
            </a:r>
            <a:r>
              <a:rPr lang="en-US" dirty="0" err="1" smtClean="0"/>
              <a:t>biaya</a:t>
            </a:r>
            <a:r>
              <a:rPr lang="en-US" dirty="0" smtClean="0"/>
              <a:t> </a:t>
            </a:r>
            <a:r>
              <a:rPr lang="en-US" dirty="0" err="1" smtClean="0"/>
              <a:t>tenaga</a:t>
            </a:r>
            <a:r>
              <a:rPr lang="en-US" dirty="0" smtClean="0"/>
              <a:t> </a:t>
            </a:r>
            <a:r>
              <a:rPr lang="en-US" dirty="0" err="1" smtClean="0"/>
              <a:t>kerja</a:t>
            </a:r>
            <a:r>
              <a:rPr lang="en-US" dirty="0" smtClean="0"/>
              <a:t> </a:t>
            </a:r>
            <a:r>
              <a:rPr lang="en-US" dirty="0" err="1" smtClean="0"/>
              <a:t>langsung</a:t>
            </a:r>
            <a:r>
              <a:rPr lang="en-US" dirty="0" smtClean="0"/>
              <a:t>.  </a:t>
            </a:r>
            <a:r>
              <a:rPr lang="en-US" dirty="0" err="1" smtClean="0"/>
              <a:t>Biaya</a:t>
            </a:r>
            <a:r>
              <a:rPr lang="en-US" dirty="0" smtClean="0"/>
              <a:t> </a:t>
            </a:r>
            <a:r>
              <a:rPr lang="en-US" dirty="0" err="1" smtClean="0"/>
              <a:t>produksi</a:t>
            </a:r>
            <a:r>
              <a:rPr lang="en-US" dirty="0" smtClean="0"/>
              <a:t> </a:t>
            </a:r>
            <a:r>
              <a:rPr lang="en-US" dirty="0" err="1" smtClean="0"/>
              <a:t>tidak</a:t>
            </a:r>
            <a:r>
              <a:rPr lang="en-US" dirty="0" smtClean="0"/>
              <a:t> </a:t>
            </a:r>
            <a:r>
              <a:rPr lang="en-US" dirty="0" err="1" smtClean="0"/>
              <a:t>langsung</a:t>
            </a:r>
            <a:r>
              <a:rPr lang="en-US" dirty="0" smtClean="0"/>
              <a:t> </a:t>
            </a:r>
            <a:r>
              <a:rPr lang="en-US" dirty="0" err="1" smtClean="0"/>
              <a:t>disebut</a:t>
            </a:r>
            <a:r>
              <a:rPr lang="en-US" dirty="0" smtClean="0"/>
              <a:t> </a:t>
            </a:r>
            <a:r>
              <a:rPr lang="en-US" dirty="0" err="1" smtClean="0"/>
              <a:t>dengan</a:t>
            </a:r>
            <a:r>
              <a:rPr lang="en-US" dirty="0" smtClean="0"/>
              <a:t> </a:t>
            </a:r>
            <a:r>
              <a:rPr lang="en-US" dirty="0" err="1" smtClean="0"/>
              <a:t>istilah</a:t>
            </a:r>
            <a:r>
              <a:rPr lang="en-US" dirty="0" smtClean="0"/>
              <a:t> </a:t>
            </a:r>
            <a:r>
              <a:rPr lang="en-US" dirty="0" err="1" smtClean="0"/>
              <a:t>biaya</a:t>
            </a:r>
            <a:r>
              <a:rPr lang="en-US" dirty="0" smtClean="0"/>
              <a:t> overhead </a:t>
            </a:r>
            <a:r>
              <a:rPr lang="en-US" dirty="0" err="1" smtClean="0"/>
              <a:t>pabrik</a:t>
            </a:r>
            <a:r>
              <a:rPr lang="en-US" dirty="0" smtClean="0"/>
              <a:t>.</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257800"/>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514350" indent="-514350" algn="just">
              <a:buFont typeface="+mj-lt"/>
              <a:buAutoNum type="arabicPeriod" startAt="4"/>
            </a:pPr>
            <a:r>
              <a:rPr lang="en-US" dirty="0" err="1" smtClean="0"/>
              <a:t>Biaya</a:t>
            </a:r>
            <a:r>
              <a:rPr lang="en-US" dirty="0" smtClean="0"/>
              <a:t> </a:t>
            </a:r>
            <a:r>
              <a:rPr lang="en-US" dirty="0" err="1" smtClean="0"/>
              <a:t>produksi</a:t>
            </a:r>
            <a:r>
              <a:rPr lang="en-US" dirty="0" smtClean="0"/>
              <a:t> </a:t>
            </a:r>
            <a:r>
              <a:rPr lang="en-US" dirty="0" err="1" smtClean="0"/>
              <a:t>langsung</a:t>
            </a:r>
            <a:r>
              <a:rPr lang="en-US" dirty="0" smtClean="0"/>
              <a:t> </a:t>
            </a:r>
            <a:r>
              <a:rPr lang="en-US" dirty="0" err="1" smtClean="0"/>
              <a:t>diperhitungkan</a:t>
            </a:r>
            <a:r>
              <a:rPr lang="en-US" dirty="0" smtClean="0"/>
              <a:t> </a:t>
            </a:r>
            <a:r>
              <a:rPr lang="en-US" dirty="0" err="1" smtClean="0"/>
              <a:t>sebagai</a:t>
            </a:r>
            <a:r>
              <a:rPr lang="en-US" dirty="0" smtClean="0"/>
              <a:t> </a:t>
            </a:r>
            <a:r>
              <a:rPr lang="en-US" dirty="0" err="1" smtClean="0"/>
              <a:t>harga</a:t>
            </a:r>
            <a:r>
              <a:rPr lang="en-US" dirty="0" smtClean="0"/>
              <a:t> </a:t>
            </a:r>
            <a:r>
              <a:rPr lang="en-US" dirty="0" err="1" smtClean="0"/>
              <a:t>pokok</a:t>
            </a:r>
            <a:r>
              <a:rPr lang="en-US" dirty="0" smtClean="0"/>
              <a:t> </a:t>
            </a:r>
            <a:r>
              <a:rPr lang="en-US" dirty="0" err="1" smtClean="0"/>
              <a:t>pesanan</a:t>
            </a:r>
            <a:r>
              <a:rPr lang="en-US" dirty="0" smtClean="0"/>
              <a:t> </a:t>
            </a:r>
            <a:r>
              <a:rPr lang="en-US" dirty="0" err="1" smtClean="0"/>
              <a:t>tertentu</a:t>
            </a:r>
            <a:r>
              <a:rPr lang="en-US" dirty="0" smtClean="0"/>
              <a:t> </a:t>
            </a:r>
            <a:r>
              <a:rPr lang="en-US" dirty="0" err="1" smtClean="0"/>
              <a:t>berdasarkan</a:t>
            </a:r>
            <a:r>
              <a:rPr lang="en-US" dirty="0" smtClean="0"/>
              <a:t> </a:t>
            </a:r>
            <a:r>
              <a:rPr lang="en-US" dirty="0" err="1" smtClean="0"/>
              <a:t>biaya</a:t>
            </a:r>
            <a:r>
              <a:rPr lang="en-US" dirty="0" smtClean="0"/>
              <a:t> yang </a:t>
            </a:r>
            <a:r>
              <a:rPr lang="en-US" dirty="0" err="1" smtClean="0"/>
              <a:t>sesungguhnya</a:t>
            </a:r>
            <a:r>
              <a:rPr lang="en-US" dirty="0" smtClean="0"/>
              <a:t> </a:t>
            </a:r>
            <a:r>
              <a:rPr lang="en-US" dirty="0" err="1" smtClean="0"/>
              <a:t>terjadi</a:t>
            </a:r>
            <a:r>
              <a:rPr lang="en-US" dirty="0" smtClean="0"/>
              <a:t>. </a:t>
            </a:r>
            <a:r>
              <a:rPr lang="en-US" dirty="0" err="1" smtClean="0"/>
              <a:t>Sedangkan</a:t>
            </a:r>
            <a:r>
              <a:rPr lang="en-US" dirty="0" smtClean="0"/>
              <a:t> </a:t>
            </a:r>
            <a:r>
              <a:rPr lang="en-US" dirty="0" err="1" smtClean="0"/>
              <a:t>biaya</a:t>
            </a:r>
            <a:r>
              <a:rPr lang="en-US" dirty="0" smtClean="0"/>
              <a:t> overhead </a:t>
            </a:r>
            <a:r>
              <a:rPr lang="en-US" dirty="0" err="1" smtClean="0"/>
              <a:t>pabrik</a:t>
            </a:r>
            <a:r>
              <a:rPr lang="en-US" dirty="0" smtClean="0"/>
              <a:t> </a:t>
            </a:r>
            <a:r>
              <a:rPr lang="en-US" dirty="0" err="1" smtClean="0"/>
              <a:t>diperhitungkan</a:t>
            </a:r>
            <a:r>
              <a:rPr lang="en-US" dirty="0" smtClean="0"/>
              <a:t> </a:t>
            </a:r>
            <a:r>
              <a:rPr lang="en-US" dirty="0" err="1" smtClean="0"/>
              <a:t>ke</a:t>
            </a:r>
            <a:r>
              <a:rPr lang="en-US" dirty="0" smtClean="0"/>
              <a:t> </a:t>
            </a:r>
            <a:r>
              <a:rPr lang="en-US" dirty="0" err="1" smtClean="0"/>
              <a:t>dalam</a:t>
            </a:r>
            <a:r>
              <a:rPr lang="en-US" dirty="0" smtClean="0"/>
              <a:t> </a:t>
            </a:r>
            <a:r>
              <a:rPr lang="en-US" dirty="0" err="1" smtClean="0"/>
              <a:t>harga</a:t>
            </a:r>
            <a:r>
              <a:rPr lang="en-US" dirty="0" smtClean="0"/>
              <a:t> </a:t>
            </a:r>
            <a:r>
              <a:rPr lang="en-US" dirty="0" err="1" smtClean="0"/>
              <a:t>pokok</a:t>
            </a:r>
            <a:r>
              <a:rPr lang="en-US" dirty="0" smtClean="0"/>
              <a:t> </a:t>
            </a:r>
            <a:r>
              <a:rPr lang="en-US" dirty="0" err="1" smtClean="0"/>
              <a:t>pesanan</a:t>
            </a:r>
            <a:r>
              <a:rPr lang="en-US" dirty="0" smtClean="0"/>
              <a:t> </a:t>
            </a:r>
            <a:r>
              <a:rPr lang="en-US" dirty="0" err="1" smtClean="0"/>
              <a:t>berdasarkan</a:t>
            </a:r>
            <a:r>
              <a:rPr lang="en-US" dirty="0" smtClean="0"/>
              <a:t> </a:t>
            </a:r>
            <a:r>
              <a:rPr lang="en-US" dirty="0" err="1" smtClean="0"/>
              <a:t>tarif</a:t>
            </a:r>
            <a:r>
              <a:rPr lang="en-US" dirty="0" smtClean="0"/>
              <a:t> yang </a:t>
            </a:r>
            <a:r>
              <a:rPr lang="en-US" dirty="0" err="1" smtClean="0"/>
              <a:t>ditentukan</a:t>
            </a:r>
            <a:r>
              <a:rPr lang="en-US" dirty="0" smtClean="0"/>
              <a:t> </a:t>
            </a:r>
            <a:r>
              <a:rPr lang="en-US" dirty="0" err="1" smtClean="0"/>
              <a:t>di</a:t>
            </a:r>
            <a:r>
              <a:rPr lang="en-US" dirty="0" smtClean="0"/>
              <a:t> </a:t>
            </a:r>
            <a:r>
              <a:rPr lang="en-US" dirty="0" err="1" smtClean="0"/>
              <a:t>muka</a:t>
            </a:r>
            <a:r>
              <a:rPr lang="en-US" dirty="0" smtClean="0"/>
              <a:t>.</a:t>
            </a:r>
          </a:p>
          <a:p>
            <a:pPr marL="514350" indent="-514350" algn="just">
              <a:buFont typeface="+mj-lt"/>
              <a:buAutoNum type="arabicPeriod" startAt="4"/>
            </a:pPr>
            <a:endParaRPr lang="en-US" dirty="0" smtClean="0"/>
          </a:p>
          <a:p>
            <a:pPr marL="514350" indent="-514350" algn="just">
              <a:buFont typeface="+mj-lt"/>
              <a:buAutoNum type="arabicPeriod" startAt="4"/>
            </a:pPr>
            <a:r>
              <a:rPr lang="en-US" dirty="0" err="1" smtClean="0"/>
              <a:t>Harga</a:t>
            </a:r>
            <a:r>
              <a:rPr lang="en-US" dirty="0" smtClean="0"/>
              <a:t> </a:t>
            </a:r>
            <a:r>
              <a:rPr lang="en-US" dirty="0" err="1" smtClean="0"/>
              <a:t>Pokok</a:t>
            </a:r>
            <a:r>
              <a:rPr lang="en-US" dirty="0" smtClean="0"/>
              <a:t> </a:t>
            </a:r>
            <a:r>
              <a:rPr lang="en-US" dirty="0" err="1" smtClean="0"/>
              <a:t>perunit</a:t>
            </a:r>
            <a:r>
              <a:rPr lang="en-US" dirty="0" smtClean="0"/>
              <a:t> </a:t>
            </a:r>
            <a:r>
              <a:rPr lang="en-US" dirty="0" err="1" smtClean="0"/>
              <a:t>produk</a:t>
            </a:r>
            <a:r>
              <a:rPr lang="en-US" dirty="0" smtClean="0"/>
              <a:t> </a:t>
            </a:r>
            <a:r>
              <a:rPr lang="en-US" dirty="0" err="1" smtClean="0"/>
              <a:t>dihitung</a:t>
            </a:r>
            <a:r>
              <a:rPr lang="en-US" dirty="0" smtClean="0"/>
              <a:t> </a:t>
            </a:r>
            <a:r>
              <a:rPr lang="en-US" dirty="0" err="1" smtClean="0"/>
              <a:t>pada</a:t>
            </a:r>
            <a:r>
              <a:rPr lang="en-US" dirty="0" smtClean="0"/>
              <a:t> </a:t>
            </a:r>
            <a:r>
              <a:rPr lang="en-US" dirty="0" err="1" smtClean="0"/>
              <a:t>saat</a:t>
            </a:r>
            <a:r>
              <a:rPr lang="en-US" dirty="0" smtClean="0"/>
              <a:t> </a:t>
            </a:r>
            <a:r>
              <a:rPr lang="en-US" dirty="0" err="1" smtClean="0"/>
              <a:t>pesanan</a:t>
            </a:r>
            <a:r>
              <a:rPr lang="en-US" dirty="0" smtClean="0"/>
              <a:t> </a:t>
            </a:r>
            <a:r>
              <a:rPr lang="en-US" dirty="0" err="1" smtClean="0"/>
              <a:t>selesai</a:t>
            </a:r>
            <a:r>
              <a:rPr lang="en-US" dirty="0" smtClean="0"/>
              <a:t> </a:t>
            </a:r>
            <a:r>
              <a:rPr lang="en-US" dirty="0" err="1" smtClean="0"/>
              <a:t>diproduksi</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membagi</a:t>
            </a:r>
            <a:r>
              <a:rPr lang="en-US" dirty="0" smtClean="0"/>
              <a:t> </a:t>
            </a:r>
            <a:r>
              <a:rPr lang="en-US" dirty="0" err="1" smtClean="0"/>
              <a:t>jumlah</a:t>
            </a:r>
            <a:r>
              <a:rPr lang="en-US" dirty="0" smtClean="0"/>
              <a:t> </a:t>
            </a:r>
            <a:r>
              <a:rPr lang="en-US" dirty="0" err="1" smtClean="0"/>
              <a:t>biaya</a:t>
            </a:r>
            <a:r>
              <a:rPr lang="en-US" dirty="0" smtClean="0"/>
              <a:t> </a:t>
            </a:r>
            <a:r>
              <a:rPr lang="en-US" dirty="0" err="1" smtClean="0"/>
              <a:t>produksi</a:t>
            </a:r>
            <a:r>
              <a:rPr lang="en-US" dirty="0" smtClean="0"/>
              <a:t> yang </a:t>
            </a:r>
            <a:r>
              <a:rPr lang="en-US" dirty="0" err="1" smtClean="0"/>
              <a:t>dikeluarkan</a:t>
            </a:r>
            <a:r>
              <a:rPr lang="en-US" dirty="0" smtClean="0"/>
              <a:t> </a:t>
            </a:r>
            <a:r>
              <a:rPr lang="en-US" dirty="0" err="1" smtClean="0"/>
              <a:t>untuk</a:t>
            </a:r>
            <a:r>
              <a:rPr lang="en-US" dirty="0" smtClean="0"/>
              <a:t> </a:t>
            </a:r>
            <a:r>
              <a:rPr lang="en-US" dirty="0" err="1" smtClean="0"/>
              <a:t>pesanan</a:t>
            </a:r>
            <a:r>
              <a:rPr lang="en-US" dirty="0" smtClean="0"/>
              <a:t> </a:t>
            </a:r>
            <a:r>
              <a:rPr lang="en-US" dirty="0" err="1" smtClean="0"/>
              <a:t>tersebut</a:t>
            </a:r>
            <a:r>
              <a:rPr lang="en-US" dirty="0" smtClean="0"/>
              <a:t> </a:t>
            </a:r>
            <a:r>
              <a:rPr lang="en-US" dirty="0" err="1" smtClean="0"/>
              <a:t>dengan</a:t>
            </a:r>
            <a:r>
              <a:rPr lang="en-US" dirty="0" smtClean="0"/>
              <a:t> </a:t>
            </a:r>
            <a:r>
              <a:rPr lang="en-US" dirty="0" err="1" smtClean="0"/>
              <a:t>jumlah</a:t>
            </a:r>
            <a:r>
              <a:rPr lang="en-US" dirty="0" smtClean="0"/>
              <a:t> unit </a:t>
            </a:r>
            <a:r>
              <a:rPr lang="en-US" dirty="0" err="1" smtClean="0"/>
              <a:t>produk</a:t>
            </a:r>
            <a:r>
              <a:rPr lang="en-US" dirty="0" smtClean="0"/>
              <a:t> yang </a:t>
            </a:r>
            <a:r>
              <a:rPr lang="en-US" dirty="0" err="1" smtClean="0"/>
              <a:t>dihasilkan</a:t>
            </a:r>
            <a:r>
              <a:rPr lang="en-US" dirty="0" smtClean="0"/>
              <a:t> </a:t>
            </a:r>
            <a:r>
              <a:rPr lang="en-US" dirty="0" err="1" smtClean="0"/>
              <a:t>dalam</a:t>
            </a:r>
            <a:r>
              <a:rPr lang="en-US" dirty="0" smtClean="0"/>
              <a:t> </a:t>
            </a:r>
            <a:r>
              <a:rPr lang="en-US" dirty="0" err="1" smtClean="0"/>
              <a:t>pesanan</a:t>
            </a:r>
            <a:r>
              <a:rPr lang="en-US" dirty="0" smtClean="0"/>
              <a:t> yang </a:t>
            </a:r>
            <a:r>
              <a:rPr lang="en-US" dirty="0" err="1" smtClean="0"/>
              <a:t>bersangkutan</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838200"/>
          </a:xfrm>
        </p:spPr>
        <p:txBody>
          <a:bodyPr>
            <a:normAutofit fontScale="90000"/>
          </a:bodyPr>
          <a:lstStyle/>
          <a:p>
            <a:r>
              <a:rPr lang="en-US" dirty="0" err="1" smtClean="0"/>
              <a:t>Tujuh</a:t>
            </a:r>
            <a:r>
              <a:rPr lang="en-US" dirty="0" smtClean="0"/>
              <a:t> </a:t>
            </a:r>
            <a:r>
              <a:rPr lang="en-US" dirty="0" err="1" smtClean="0"/>
              <a:t>langkah</a:t>
            </a:r>
            <a:r>
              <a:rPr lang="en-US" dirty="0" smtClean="0"/>
              <a:t> </a:t>
            </a:r>
            <a:r>
              <a:rPr lang="en-US" dirty="0" err="1" smtClean="0"/>
              <a:t>proses</a:t>
            </a:r>
            <a:r>
              <a:rPr lang="en-US" dirty="0" smtClean="0"/>
              <a:t> </a:t>
            </a:r>
            <a:r>
              <a:rPr lang="en-US" dirty="0" err="1" smtClean="0"/>
              <a:t>pembebanan</a:t>
            </a:r>
            <a:r>
              <a:rPr lang="en-US" dirty="0" smtClean="0"/>
              <a:t> </a:t>
            </a:r>
            <a:r>
              <a:rPr lang="en-US" dirty="0" err="1" smtClean="0"/>
              <a:t>biaya</a:t>
            </a:r>
            <a:r>
              <a:rPr lang="en-US" dirty="0" smtClean="0"/>
              <a:t> </a:t>
            </a:r>
            <a:r>
              <a:rPr lang="en-US" sz="3300" dirty="0" err="1" smtClean="0"/>
              <a:t>ke</a:t>
            </a:r>
            <a:r>
              <a:rPr lang="en-US" sz="3300" dirty="0" smtClean="0"/>
              <a:t> </a:t>
            </a:r>
            <a:r>
              <a:rPr lang="en-US" sz="3300" dirty="0" err="1" smtClean="0"/>
              <a:t>sebuah</a:t>
            </a:r>
            <a:r>
              <a:rPr lang="en-US" sz="3300" dirty="0" smtClean="0"/>
              <a:t> PESANAN</a:t>
            </a:r>
            <a:r>
              <a:rPr lang="en-US" dirty="0" smtClean="0"/>
              <a:t>.</a:t>
            </a:r>
            <a:endParaRPr lang="en-US" dirty="0"/>
          </a:p>
        </p:txBody>
      </p:sp>
      <p:sp>
        <p:nvSpPr>
          <p:cNvPr id="3" name="Content Placeholder 2"/>
          <p:cNvSpPr>
            <a:spLocks noGrp="1"/>
          </p:cNvSpPr>
          <p:nvPr>
            <p:ph idx="1"/>
          </p:nvPr>
        </p:nvSpPr>
        <p:spPr>
          <a:xfrm>
            <a:off x="304800" y="1295400"/>
            <a:ext cx="8686800" cy="5562600"/>
          </a:xfrm>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algn="just">
              <a:buNone/>
            </a:pPr>
            <a:r>
              <a:rPr lang="en-US" dirty="0" err="1" smtClean="0"/>
              <a:t>Langkah</a:t>
            </a:r>
            <a:r>
              <a:rPr lang="en-US" dirty="0" smtClean="0"/>
              <a:t> 1: 	</a:t>
            </a:r>
            <a:r>
              <a:rPr lang="en-US" dirty="0" err="1" smtClean="0"/>
              <a:t>Identifikasi</a:t>
            </a:r>
            <a:r>
              <a:rPr lang="en-US" dirty="0" smtClean="0"/>
              <a:t> </a:t>
            </a:r>
            <a:r>
              <a:rPr lang="en-US" dirty="0" err="1" smtClean="0"/>
              <a:t>pesanan</a:t>
            </a:r>
            <a:r>
              <a:rPr lang="en-US" dirty="0" smtClean="0"/>
              <a:t> (job order) yang </a:t>
            </a:r>
            <a:r>
              <a:rPr lang="en-US" dirty="0" err="1" smtClean="0"/>
              <a:t>dipilih</a:t>
            </a:r>
            <a:r>
              <a:rPr lang="en-US" dirty="0" smtClean="0"/>
              <a:t> 			</a:t>
            </a:r>
            <a:r>
              <a:rPr lang="en-US" dirty="0" err="1" smtClean="0"/>
              <a:t>sebagai</a:t>
            </a:r>
            <a:r>
              <a:rPr lang="en-US" dirty="0" smtClean="0"/>
              <a:t> </a:t>
            </a:r>
            <a:r>
              <a:rPr lang="en-US" dirty="0" err="1" smtClean="0"/>
              <a:t>objek</a:t>
            </a:r>
            <a:r>
              <a:rPr lang="en-US" dirty="0" smtClean="0"/>
              <a:t> </a:t>
            </a:r>
            <a:r>
              <a:rPr lang="en-US" dirty="0" err="1" smtClean="0"/>
              <a:t>biaya</a:t>
            </a:r>
            <a:r>
              <a:rPr lang="en-US" dirty="0" smtClean="0"/>
              <a:t>.</a:t>
            </a:r>
          </a:p>
          <a:p>
            <a:pPr algn="just">
              <a:buNone/>
            </a:pPr>
            <a:r>
              <a:rPr lang="en-US" dirty="0" err="1" smtClean="0"/>
              <a:t>Langkah</a:t>
            </a:r>
            <a:r>
              <a:rPr lang="en-US" dirty="0" smtClean="0"/>
              <a:t> 2: 	</a:t>
            </a:r>
            <a:r>
              <a:rPr lang="en-US" dirty="0" err="1" smtClean="0"/>
              <a:t>Identifikasi</a:t>
            </a:r>
            <a:r>
              <a:rPr lang="en-US" dirty="0" smtClean="0"/>
              <a:t> </a:t>
            </a:r>
            <a:r>
              <a:rPr lang="en-US" dirty="0" err="1" smtClean="0"/>
              <a:t>biaya</a:t>
            </a:r>
            <a:r>
              <a:rPr lang="en-US" dirty="0" smtClean="0"/>
              <a:t> </a:t>
            </a:r>
            <a:r>
              <a:rPr lang="en-US" dirty="0" err="1" smtClean="0"/>
              <a:t>langsung</a:t>
            </a:r>
            <a:r>
              <a:rPr lang="en-US" dirty="0" smtClean="0"/>
              <a:t> </a:t>
            </a:r>
            <a:r>
              <a:rPr lang="en-US" dirty="0" err="1" smtClean="0"/>
              <a:t>pesanan</a:t>
            </a:r>
            <a:r>
              <a:rPr lang="en-US" dirty="0" smtClean="0"/>
              <a:t> </a:t>
            </a:r>
            <a:r>
              <a:rPr lang="en-US" dirty="0" err="1" smtClean="0"/>
              <a:t>itu</a:t>
            </a:r>
            <a:r>
              <a:rPr lang="en-US" dirty="0" smtClean="0"/>
              <a:t>.</a:t>
            </a:r>
          </a:p>
          <a:p>
            <a:pPr algn="just">
              <a:buNone/>
            </a:pPr>
            <a:r>
              <a:rPr lang="en-US" dirty="0" err="1" smtClean="0"/>
              <a:t>Langkah</a:t>
            </a:r>
            <a:r>
              <a:rPr lang="en-US" dirty="0" smtClean="0"/>
              <a:t> 3: 	</a:t>
            </a:r>
            <a:r>
              <a:rPr lang="en-US" dirty="0" err="1" smtClean="0"/>
              <a:t>Pilih</a:t>
            </a:r>
            <a:r>
              <a:rPr lang="en-US" dirty="0" smtClean="0"/>
              <a:t> </a:t>
            </a:r>
            <a:r>
              <a:rPr lang="en-US" dirty="0" err="1" smtClean="0"/>
              <a:t>dasar</a:t>
            </a:r>
            <a:r>
              <a:rPr lang="en-US" dirty="0" smtClean="0"/>
              <a:t> </a:t>
            </a:r>
            <a:r>
              <a:rPr lang="en-US" dirty="0" err="1" smtClean="0"/>
              <a:t>alokasi</a:t>
            </a:r>
            <a:r>
              <a:rPr lang="en-US" dirty="0" smtClean="0"/>
              <a:t> </a:t>
            </a:r>
            <a:r>
              <a:rPr lang="en-US" dirty="0" err="1" smtClean="0"/>
              <a:t>biaya</a:t>
            </a:r>
            <a:r>
              <a:rPr lang="en-US" dirty="0" smtClean="0"/>
              <a:t> yang </a:t>
            </a:r>
            <a:r>
              <a:rPr lang="en-US" dirty="0" err="1" smtClean="0"/>
              <a:t>digunakan</a:t>
            </a:r>
            <a:r>
              <a:rPr lang="en-US" dirty="0" smtClean="0"/>
              <a:t> </a:t>
            </a:r>
            <a:r>
              <a:rPr lang="en-US" dirty="0" err="1" smtClean="0"/>
              <a:t>untuk</a:t>
            </a:r>
            <a:r>
              <a:rPr lang="en-US" dirty="0" smtClean="0"/>
              <a:t> 			</a:t>
            </a:r>
            <a:r>
              <a:rPr lang="en-US" dirty="0" err="1" smtClean="0"/>
              <a:t>mengalokasikan</a:t>
            </a:r>
            <a:r>
              <a:rPr lang="en-US" dirty="0" smtClean="0"/>
              <a:t> </a:t>
            </a:r>
            <a:r>
              <a:rPr lang="en-US" dirty="0" err="1" smtClean="0"/>
              <a:t>biaya</a:t>
            </a:r>
            <a:r>
              <a:rPr lang="en-US" dirty="0" smtClean="0"/>
              <a:t> </a:t>
            </a:r>
            <a:r>
              <a:rPr lang="en-US" dirty="0" err="1" smtClean="0"/>
              <a:t>tidak</a:t>
            </a:r>
            <a:r>
              <a:rPr lang="en-US" dirty="0" smtClean="0"/>
              <a:t> </a:t>
            </a:r>
            <a:r>
              <a:rPr lang="en-US" dirty="0" err="1" smtClean="0"/>
              <a:t>langsung</a:t>
            </a:r>
            <a:r>
              <a:rPr lang="en-US" dirty="0" smtClean="0"/>
              <a:t> </a:t>
            </a:r>
            <a:r>
              <a:rPr lang="en-US" dirty="0" err="1" smtClean="0"/>
              <a:t>ke</a:t>
            </a:r>
            <a:r>
              <a:rPr lang="en-US" dirty="0" smtClean="0"/>
              <a:t> </a:t>
            </a:r>
            <a:r>
              <a:rPr lang="en-US" dirty="0" err="1" smtClean="0"/>
              <a:t>pesanan</a:t>
            </a:r>
            <a:r>
              <a:rPr lang="en-US" dirty="0" smtClean="0"/>
              <a:t> 		</a:t>
            </a:r>
            <a:r>
              <a:rPr lang="en-US" dirty="0" err="1" smtClean="0"/>
              <a:t>itu</a:t>
            </a:r>
            <a:r>
              <a:rPr lang="en-US" dirty="0" smtClean="0"/>
              <a:t>.</a:t>
            </a:r>
          </a:p>
          <a:p>
            <a:pPr algn="just">
              <a:buNone/>
            </a:pPr>
            <a:r>
              <a:rPr lang="en-US" dirty="0" err="1" smtClean="0"/>
              <a:t>Langkah</a:t>
            </a:r>
            <a:r>
              <a:rPr lang="en-US" dirty="0" smtClean="0"/>
              <a:t> 4:	</a:t>
            </a:r>
            <a:r>
              <a:rPr lang="en-US" dirty="0" err="1" smtClean="0"/>
              <a:t>Identifikasi</a:t>
            </a:r>
            <a:r>
              <a:rPr lang="en-US" dirty="0" smtClean="0"/>
              <a:t> </a:t>
            </a:r>
            <a:r>
              <a:rPr lang="en-US" dirty="0" err="1" smtClean="0"/>
              <a:t>biaya</a:t>
            </a:r>
            <a:r>
              <a:rPr lang="en-US" dirty="0" smtClean="0"/>
              <a:t> </a:t>
            </a:r>
            <a:r>
              <a:rPr lang="en-US" dirty="0" err="1" smtClean="0"/>
              <a:t>tidak</a:t>
            </a:r>
            <a:r>
              <a:rPr lang="en-US" dirty="0" smtClean="0"/>
              <a:t> </a:t>
            </a:r>
            <a:r>
              <a:rPr lang="en-US" dirty="0" err="1" smtClean="0"/>
              <a:t>langsung</a:t>
            </a:r>
            <a:r>
              <a:rPr lang="en-US" dirty="0" smtClean="0"/>
              <a:t> yang </a:t>
            </a:r>
            <a:r>
              <a:rPr lang="en-US" dirty="0" err="1" smtClean="0"/>
              <a:t>terkait</a:t>
            </a:r>
            <a:r>
              <a:rPr lang="en-US" dirty="0" smtClean="0"/>
              <a:t> 			</a:t>
            </a:r>
            <a:r>
              <a:rPr lang="en-US" dirty="0" err="1" smtClean="0"/>
              <a:t>dengan</a:t>
            </a:r>
            <a:r>
              <a:rPr lang="en-US" dirty="0" smtClean="0"/>
              <a:t> </a:t>
            </a:r>
            <a:r>
              <a:rPr lang="en-US" dirty="0" err="1" smtClean="0"/>
              <a:t>setiap</a:t>
            </a:r>
            <a:r>
              <a:rPr lang="en-US" dirty="0" smtClean="0"/>
              <a:t> </a:t>
            </a:r>
            <a:r>
              <a:rPr lang="en-US" dirty="0" err="1" smtClean="0"/>
              <a:t>dasar</a:t>
            </a:r>
            <a:r>
              <a:rPr lang="en-US" dirty="0" smtClean="0"/>
              <a:t> </a:t>
            </a:r>
            <a:r>
              <a:rPr lang="en-US" dirty="0" err="1" smtClean="0"/>
              <a:t>alokasi</a:t>
            </a:r>
            <a:r>
              <a:rPr lang="en-US" dirty="0" smtClean="0"/>
              <a:t> </a:t>
            </a:r>
            <a:r>
              <a:rPr lang="en-US" dirty="0" err="1" smtClean="0"/>
              <a:t>biaya</a:t>
            </a:r>
            <a:r>
              <a:rPr lang="en-US" dirty="0" smtClean="0"/>
              <a:t>.</a:t>
            </a:r>
          </a:p>
          <a:p>
            <a:pPr algn="just">
              <a:buNone/>
            </a:pPr>
            <a:r>
              <a:rPr lang="en-US" dirty="0" err="1" smtClean="0"/>
              <a:t>Langkah</a:t>
            </a:r>
            <a:r>
              <a:rPr lang="en-US" dirty="0" smtClean="0"/>
              <a:t> 5: 	</a:t>
            </a:r>
            <a:r>
              <a:rPr lang="en-US" dirty="0" err="1" smtClean="0"/>
              <a:t>Hitung</a:t>
            </a:r>
            <a:r>
              <a:rPr lang="en-US" dirty="0" smtClean="0"/>
              <a:t> </a:t>
            </a:r>
            <a:r>
              <a:rPr lang="en-US" dirty="0" err="1" smtClean="0"/>
              <a:t>tarif</a:t>
            </a:r>
            <a:r>
              <a:rPr lang="en-US" dirty="0" smtClean="0"/>
              <a:t> </a:t>
            </a:r>
            <a:r>
              <a:rPr lang="en-US" dirty="0" err="1" smtClean="0"/>
              <a:t>perunit</a:t>
            </a:r>
            <a:r>
              <a:rPr lang="en-US" dirty="0" smtClean="0"/>
              <a:t> </a:t>
            </a:r>
            <a:r>
              <a:rPr lang="en-US" dirty="0" err="1" smtClean="0"/>
              <a:t>dari</a:t>
            </a:r>
            <a:r>
              <a:rPr lang="en-US" dirty="0" smtClean="0"/>
              <a:t> </a:t>
            </a:r>
            <a:r>
              <a:rPr lang="en-US" dirty="0" err="1" smtClean="0"/>
              <a:t>setiap</a:t>
            </a:r>
            <a:r>
              <a:rPr lang="en-US" dirty="0" smtClean="0"/>
              <a:t> </a:t>
            </a:r>
            <a:r>
              <a:rPr lang="en-US" dirty="0" err="1" smtClean="0"/>
              <a:t>dasar</a:t>
            </a:r>
            <a:r>
              <a:rPr lang="en-US" dirty="0" smtClean="0"/>
              <a:t> </a:t>
            </a:r>
            <a:r>
              <a:rPr lang="en-US" dirty="0" err="1" smtClean="0"/>
              <a:t>alokasi</a:t>
            </a:r>
            <a:r>
              <a:rPr lang="en-US" dirty="0" smtClean="0"/>
              <a:t> 			</a:t>
            </a:r>
            <a:r>
              <a:rPr lang="en-US" dirty="0" err="1" smtClean="0"/>
              <a:t>biaya</a:t>
            </a:r>
            <a:r>
              <a:rPr lang="en-US" dirty="0" smtClean="0"/>
              <a:t> yang </a:t>
            </a:r>
            <a:r>
              <a:rPr lang="en-US" dirty="0" err="1" smtClean="0"/>
              <a:t>digunakan</a:t>
            </a:r>
            <a:r>
              <a:rPr lang="en-US" dirty="0" smtClean="0"/>
              <a:t> </a:t>
            </a:r>
            <a:r>
              <a:rPr lang="en-US" dirty="0" err="1" smtClean="0"/>
              <a:t>untuk</a:t>
            </a:r>
            <a:r>
              <a:rPr lang="en-US" dirty="0" smtClean="0"/>
              <a:t> </a:t>
            </a:r>
            <a:r>
              <a:rPr lang="en-US" dirty="0" err="1" smtClean="0"/>
              <a:t>mengalokasikan</a:t>
            </a:r>
            <a:r>
              <a:rPr lang="en-US" dirty="0" smtClean="0"/>
              <a:t> 			</a:t>
            </a:r>
            <a:r>
              <a:rPr lang="en-US" dirty="0" err="1" smtClean="0"/>
              <a:t>biaya</a:t>
            </a:r>
            <a:r>
              <a:rPr lang="en-US" dirty="0" smtClean="0"/>
              <a:t> </a:t>
            </a:r>
            <a:r>
              <a:rPr lang="en-US" dirty="0" err="1" smtClean="0"/>
              <a:t>tidak</a:t>
            </a:r>
            <a:r>
              <a:rPr lang="en-US" dirty="0" smtClean="0"/>
              <a:t> </a:t>
            </a:r>
            <a:r>
              <a:rPr lang="en-US" dirty="0" err="1" smtClean="0"/>
              <a:t>langsung</a:t>
            </a:r>
            <a:r>
              <a:rPr lang="en-US" dirty="0" smtClean="0"/>
              <a:t> </a:t>
            </a:r>
            <a:r>
              <a:rPr lang="en-US" dirty="0" err="1" smtClean="0"/>
              <a:t>ke</a:t>
            </a:r>
            <a:r>
              <a:rPr lang="en-US" dirty="0" smtClean="0"/>
              <a:t> </a:t>
            </a:r>
            <a:r>
              <a:rPr lang="en-US" dirty="0" err="1" smtClean="0"/>
              <a:t>pesanan</a:t>
            </a:r>
            <a:r>
              <a:rPr lang="en-US" dirty="0" smtClean="0"/>
              <a:t>.</a:t>
            </a:r>
          </a:p>
          <a:p>
            <a:pPr algn="just">
              <a:buNone/>
            </a:pPr>
            <a:r>
              <a:rPr lang="en-US" dirty="0" err="1" smtClean="0"/>
              <a:t>Langkah</a:t>
            </a:r>
            <a:r>
              <a:rPr lang="en-US" dirty="0" smtClean="0"/>
              <a:t> 6: 	</a:t>
            </a:r>
            <a:r>
              <a:rPr lang="en-US" dirty="0" err="1" smtClean="0"/>
              <a:t>Hitung</a:t>
            </a:r>
            <a:r>
              <a:rPr lang="en-US" dirty="0" smtClean="0"/>
              <a:t> </a:t>
            </a:r>
            <a:r>
              <a:rPr lang="en-US" dirty="0" err="1" smtClean="0"/>
              <a:t>biaya</a:t>
            </a:r>
            <a:r>
              <a:rPr lang="en-US" dirty="0" smtClean="0"/>
              <a:t> </a:t>
            </a:r>
            <a:r>
              <a:rPr lang="en-US" dirty="0" err="1" smtClean="0"/>
              <a:t>tidak</a:t>
            </a:r>
            <a:r>
              <a:rPr lang="en-US" dirty="0" smtClean="0"/>
              <a:t> </a:t>
            </a:r>
            <a:r>
              <a:rPr lang="en-US" dirty="0" err="1" smtClean="0"/>
              <a:t>langsung</a:t>
            </a:r>
            <a:r>
              <a:rPr lang="en-US" dirty="0" smtClean="0"/>
              <a:t> yang </a:t>
            </a:r>
            <a:r>
              <a:rPr lang="en-US" dirty="0" err="1" smtClean="0"/>
              <a:t>dialokasikan</a:t>
            </a:r>
            <a:r>
              <a:rPr lang="en-US" dirty="0" smtClean="0"/>
              <a:t> </a:t>
            </a:r>
            <a:r>
              <a:rPr lang="en-US" dirty="0" err="1" smtClean="0"/>
              <a:t>ke</a:t>
            </a:r>
            <a:r>
              <a:rPr lang="en-US" dirty="0" smtClean="0"/>
              <a:t> 		</a:t>
            </a:r>
            <a:r>
              <a:rPr lang="en-US" dirty="0" err="1" smtClean="0"/>
              <a:t>pesanan</a:t>
            </a:r>
            <a:r>
              <a:rPr lang="en-US" dirty="0" smtClean="0"/>
              <a:t>.</a:t>
            </a:r>
          </a:p>
          <a:p>
            <a:pPr algn="just">
              <a:buNone/>
            </a:pPr>
            <a:r>
              <a:rPr lang="en-US" dirty="0" err="1" smtClean="0"/>
              <a:t>Langkah</a:t>
            </a:r>
            <a:r>
              <a:rPr lang="en-US" dirty="0" smtClean="0"/>
              <a:t> 7: 	</a:t>
            </a:r>
            <a:r>
              <a:rPr lang="en-US" dirty="0" err="1" smtClean="0"/>
              <a:t>Hitung</a:t>
            </a:r>
            <a:r>
              <a:rPr lang="en-US" dirty="0" smtClean="0"/>
              <a:t> </a:t>
            </a:r>
            <a:r>
              <a:rPr lang="en-US" dirty="0" err="1" smtClean="0"/>
              <a:t>biaya</a:t>
            </a:r>
            <a:r>
              <a:rPr lang="en-US" dirty="0" smtClean="0"/>
              <a:t> total </a:t>
            </a:r>
            <a:r>
              <a:rPr lang="en-US" dirty="0" err="1" smtClean="0"/>
              <a:t>pesanan</a:t>
            </a:r>
            <a:r>
              <a:rPr lang="en-US" dirty="0" smtClean="0"/>
              <a:t> </a:t>
            </a:r>
            <a:r>
              <a:rPr lang="en-US" dirty="0" err="1" smtClean="0"/>
              <a:t>dengan</a:t>
            </a:r>
            <a:r>
              <a:rPr lang="en-US" dirty="0" smtClean="0"/>
              <a:t> 				</a:t>
            </a:r>
            <a:r>
              <a:rPr lang="en-US" dirty="0" err="1" smtClean="0"/>
              <a:t>menambahkan</a:t>
            </a:r>
            <a:r>
              <a:rPr lang="en-US" dirty="0" smtClean="0"/>
              <a:t> </a:t>
            </a:r>
            <a:r>
              <a:rPr lang="en-US" dirty="0" err="1" smtClean="0"/>
              <a:t>seluruh</a:t>
            </a:r>
            <a:r>
              <a:rPr lang="en-US" dirty="0" smtClean="0"/>
              <a:t> </a:t>
            </a:r>
            <a:r>
              <a:rPr lang="en-US" dirty="0" err="1" smtClean="0"/>
              <a:t>biaya</a:t>
            </a:r>
            <a:r>
              <a:rPr lang="en-US" dirty="0" smtClean="0"/>
              <a:t> </a:t>
            </a:r>
            <a:r>
              <a:rPr lang="en-US" dirty="0" err="1" smtClean="0"/>
              <a:t>langsung</a:t>
            </a:r>
            <a:r>
              <a:rPr lang="en-US" dirty="0" smtClean="0"/>
              <a:t> </a:t>
            </a:r>
            <a:r>
              <a:rPr lang="en-US" dirty="0" err="1" smtClean="0"/>
              <a:t>dan</a:t>
            </a:r>
            <a:r>
              <a:rPr lang="en-US" dirty="0" smtClean="0"/>
              <a:t> </a:t>
            </a:r>
            <a:r>
              <a:rPr lang="en-US" dirty="0" err="1" smtClean="0"/>
              <a:t>tidak</a:t>
            </a:r>
            <a:r>
              <a:rPr lang="en-US" dirty="0" smtClean="0"/>
              <a:t> 		</a:t>
            </a:r>
            <a:r>
              <a:rPr lang="en-US" dirty="0" err="1" smtClean="0"/>
              <a:t>langsung</a:t>
            </a:r>
            <a:r>
              <a:rPr lang="en-US" dirty="0" smtClean="0"/>
              <a:t> yang </a:t>
            </a:r>
            <a:r>
              <a:rPr lang="en-US" dirty="0" err="1" smtClean="0"/>
              <a:t>dibebankan</a:t>
            </a:r>
            <a:r>
              <a:rPr lang="en-US" dirty="0" smtClean="0"/>
              <a:t> </a:t>
            </a:r>
            <a:r>
              <a:rPr lang="en-US" dirty="0" err="1" smtClean="0"/>
              <a:t>ke</a:t>
            </a:r>
            <a:r>
              <a:rPr lang="en-US" dirty="0" smtClean="0"/>
              <a:t> </a:t>
            </a:r>
            <a:r>
              <a:rPr lang="en-US" dirty="0" err="1" smtClean="0"/>
              <a:t>pesanan</a:t>
            </a:r>
            <a:r>
              <a:rPr lang="en-US" dirty="0" smtClean="0"/>
              <a:t> </a:t>
            </a:r>
            <a:r>
              <a:rPr lang="en-US" dirty="0" err="1" smtClean="0"/>
              <a:t>itu</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fontScale="90000"/>
          </a:bodyPr>
          <a:lstStyle/>
          <a:p>
            <a:r>
              <a:rPr lang="en-US" dirty="0" smtClean="0"/>
              <a:t>JOB ORDER COSTING (SISTEM PERHITUNGAN BIAYA BERDASARKAN PESANAN)</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just"/>
            <a:r>
              <a:rPr lang="en-US" dirty="0" smtClean="0">
                <a:sym typeface="Wingdings" pitchFamily="2" charset="2"/>
              </a:rPr>
              <a:t> </a:t>
            </a:r>
            <a:r>
              <a:rPr lang="en-US" dirty="0" err="1" smtClean="0">
                <a:sym typeface="Wingdings" pitchFamily="2" charset="2"/>
              </a:rPr>
              <a:t>biaya</a:t>
            </a:r>
            <a:r>
              <a:rPr lang="en-US" dirty="0" smtClean="0">
                <a:sym typeface="Wingdings" pitchFamily="2" charset="2"/>
              </a:rPr>
              <a:t> </a:t>
            </a:r>
            <a:r>
              <a:rPr lang="en-US" dirty="0" err="1" smtClean="0">
                <a:sym typeface="Wingdings" pitchFamily="2" charset="2"/>
              </a:rPr>
              <a:t>produksi</a:t>
            </a:r>
            <a:r>
              <a:rPr lang="en-US" dirty="0" smtClean="0">
                <a:sym typeface="Wingdings" pitchFamily="2" charset="2"/>
              </a:rPr>
              <a:t> </a:t>
            </a:r>
            <a:r>
              <a:rPr lang="en-US" dirty="0" err="1" smtClean="0">
                <a:sym typeface="Wingdings" pitchFamily="2" charset="2"/>
              </a:rPr>
              <a:t>diakumulasikan</a:t>
            </a:r>
            <a:r>
              <a:rPr lang="en-US" dirty="0" smtClean="0">
                <a:sym typeface="Wingdings" pitchFamily="2" charset="2"/>
              </a:rPr>
              <a:t> </a:t>
            </a:r>
            <a:r>
              <a:rPr lang="en-US" dirty="0" err="1" smtClean="0">
                <a:sym typeface="Wingdings" pitchFamily="2" charset="2"/>
              </a:rPr>
              <a:t>untuk</a:t>
            </a:r>
            <a:r>
              <a:rPr lang="en-US" dirty="0" smtClean="0">
                <a:sym typeface="Wingdings" pitchFamily="2" charset="2"/>
              </a:rPr>
              <a:t> </a:t>
            </a:r>
            <a:r>
              <a:rPr lang="en-US" dirty="0" err="1" smtClean="0">
                <a:sym typeface="Wingdings" pitchFamily="2" charset="2"/>
              </a:rPr>
              <a:t>setiap</a:t>
            </a:r>
            <a:r>
              <a:rPr lang="en-US" dirty="0" smtClean="0">
                <a:sym typeface="Wingdings" pitchFamily="2" charset="2"/>
              </a:rPr>
              <a:t> </a:t>
            </a:r>
            <a:r>
              <a:rPr lang="en-US" dirty="0" err="1" smtClean="0">
                <a:sym typeface="Wingdings" pitchFamily="2" charset="2"/>
              </a:rPr>
              <a:t>pesanan</a:t>
            </a:r>
            <a:r>
              <a:rPr lang="en-US" dirty="0" smtClean="0">
                <a:sym typeface="Wingdings" pitchFamily="2" charset="2"/>
              </a:rPr>
              <a:t> (job) yang </a:t>
            </a:r>
            <a:r>
              <a:rPr lang="en-US" dirty="0" err="1" smtClean="0">
                <a:sym typeface="Wingdings" pitchFamily="2" charset="2"/>
              </a:rPr>
              <a:t>terpisah</a:t>
            </a:r>
            <a:r>
              <a:rPr lang="en-US" dirty="0" smtClean="0">
                <a:sym typeface="Wingdings" pitchFamily="2" charset="2"/>
              </a:rPr>
              <a:t>. </a:t>
            </a:r>
          </a:p>
          <a:p>
            <a:pPr algn="just"/>
            <a:r>
              <a:rPr lang="en-US" dirty="0" smtClean="0">
                <a:sym typeface="Wingdings" pitchFamily="2" charset="2"/>
              </a:rPr>
              <a:t> </a:t>
            </a:r>
            <a:r>
              <a:rPr lang="en-US" dirty="0" err="1" smtClean="0">
                <a:sym typeface="Wingdings" pitchFamily="2" charset="2"/>
              </a:rPr>
              <a:t>suatu</a:t>
            </a:r>
            <a:r>
              <a:rPr lang="en-US" dirty="0" smtClean="0">
                <a:sym typeface="Wingdings" pitchFamily="2" charset="2"/>
              </a:rPr>
              <a:t> </a:t>
            </a:r>
            <a:r>
              <a:rPr lang="en-US" dirty="0" err="1" smtClean="0">
                <a:sym typeface="Wingdings" pitchFamily="2" charset="2"/>
              </a:rPr>
              <a:t>pesanan</a:t>
            </a:r>
            <a:r>
              <a:rPr lang="en-US" dirty="0" smtClean="0">
                <a:sym typeface="Wingdings" pitchFamily="2" charset="2"/>
              </a:rPr>
              <a:t> </a:t>
            </a:r>
            <a:r>
              <a:rPr lang="en-US" dirty="0" err="1" smtClean="0">
                <a:sym typeface="Wingdings" pitchFamily="2" charset="2"/>
              </a:rPr>
              <a:t>adalah</a:t>
            </a:r>
            <a:r>
              <a:rPr lang="en-US" dirty="0" smtClean="0">
                <a:sym typeface="Wingdings" pitchFamily="2" charset="2"/>
              </a:rPr>
              <a:t> output yang </a:t>
            </a:r>
            <a:r>
              <a:rPr lang="en-US" dirty="0" err="1" smtClean="0">
                <a:sym typeface="Wingdings" pitchFamily="2" charset="2"/>
              </a:rPr>
              <a:t>diidentifikasikan</a:t>
            </a:r>
            <a:r>
              <a:rPr lang="en-US" dirty="0" smtClean="0">
                <a:sym typeface="Wingdings" pitchFamily="2" charset="2"/>
              </a:rPr>
              <a:t> </a:t>
            </a:r>
            <a:r>
              <a:rPr lang="en-US" dirty="0" err="1" smtClean="0">
                <a:sym typeface="Wingdings" pitchFamily="2" charset="2"/>
              </a:rPr>
              <a:t>untuk</a:t>
            </a:r>
            <a:r>
              <a:rPr lang="en-US" dirty="0" smtClean="0">
                <a:sym typeface="Wingdings" pitchFamily="2" charset="2"/>
              </a:rPr>
              <a:t> </a:t>
            </a:r>
            <a:r>
              <a:rPr lang="en-US" dirty="0" err="1" smtClean="0">
                <a:sym typeface="Wingdings" pitchFamily="2" charset="2"/>
              </a:rPr>
              <a:t>memenuhi</a:t>
            </a:r>
            <a:r>
              <a:rPr lang="en-US" dirty="0" smtClean="0">
                <a:sym typeface="Wingdings" pitchFamily="2" charset="2"/>
              </a:rPr>
              <a:t> </a:t>
            </a:r>
            <a:r>
              <a:rPr lang="en-US" dirty="0" err="1" smtClean="0">
                <a:sym typeface="Wingdings" pitchFamily="2" charset="2"/>
              </a:rPr>
              <a:t>pesanan</a:t>
            </a:r>
            <a:r>
              <a:rPr lang="en-US" dirty="0" smtClean="0">
                <a:sym typeface="Wingdings" pitchFamily="2" charset="2"/>
              </a:rPr>
              <a:t> </a:t>
            </a:r>
            <a:r>
              <a:rPr lang="en-US" dirty="0" err="1" smtClean="0">
                <a:sym typeface="Wingdings" pitchFamily="2" charset="2"/>
              </a:rPr>
              <a:t>pelanggan</a:t>
            </a:r>
            <a:r>
              <a:rPr lang="en-US" dirty="0" smtClean="0">
                <a:sym typeface="Wingdings" pitchFamily="2" charset="2"/>
              </a:rPr>
              <a:t> </a:t>
            </a:r>
            <a:r>
              <a:rPr lang="en-US" dirty="0" err="1" smtClean="0">
                <a:sym typeface="Wingdings" pitchFamily="2" charset="2"/>
              </a:rPr>
              <a:t>tertentu</a:t>
            </a:r>
            <a:r>
              <a:rPr lang="en-US" dirty="0" smtClean="0">
                <a:sym typeface="Wingdings" pitchFamily="2" charset="2"/>
              </a:rPr>
              <a:t> </a:t>
            </a:r>
            <a:r>
              <a:rPr lang="en-US" dirty="0" err="1" smtClean="0">
                <a:sym typeface="Wingdings" pitchFamily="2" charset="2"/>
              </a:rPr>
              <a:t>atau</a:t>
            </a:r>
            <a:r>
              <a:rPr lang="en-US" dirty="0" smtClean="0">
                <a:sym typeface="Wingdings" pitchFamily="2" charset="2"/>
              </a:rPr>
              <a:t> </a:t>
            </a:r>
            <a:r>
              <a:rPr lang="en-US" dirty="0" err="1" smtClean="0">
                <a:sym typeface="Wingdings" pitchFamily="2" charset="2"/>
              </a:rPr>
              <a:t>untuk</a:t>
            </a:r>
            <a:r>
              <a:rPr lang="en-US" dirty="0" smtClean="0">
                <a:sym typeface="Wingdings" pitchFamily="2" charset="2"/>
              </a:rPr>
              <a:t> </a:t>
            </a:r>
            <a:r>
              <a:rPr lang="en-US" dirty="0" err="1" smtClean="0">
                <a:sym typeface="Wingdings" pitchFamily="2" charset="2"/>
              </a:rPr>
              <a:t>mengisi</a:t>
            </a:r>
            <a:r>
              <a:rPr lang="en-US" dirty="0" smtClean="0">
                <a:sym typeface="Wingdings" pitchFamily="2" charset="2"/>
              </a:rPr>
              <a:t> </a:t>
            </a:r>
            <a:r>
              <a:rPr lang="en-US" dirty="0" err="1" smtClean="0">
                <a:sym typeface="Wingdings" pitchFamily="2" charset="2"/>
              </a:rPr>
              <a:t>kembali</a:t>
            </a:r>
            <a:r>
              <a:rPr lang="en-US" dirty="0" smtClean="0">
                <a:sym typeface="Wingdings" pitchFamily="2" charset="2"/>
              </a:rPr>
              <a:t> </a:t>
            </a:r>
            <a:r>
              <a:rPr lang="en-US" dirty="0" err="1" smtClean="0">
                <a:sym typeface="Wingdings" pitchFamily="2" charset="2"/>
              </a:rPr>
              <a:t>suatu</a:t>
            </a:r>
            <a:r>
              <a:rPr lang="en-US" dirty="0" smtClean="0">
                <a:sym typeface="Wingdings" pitchFamily="2" charset="2"/>
              </a:rPr>
              <a:t> item </a:t>
            </a:r>
            <a:r>
              <a:rPr lang="en-US" dirty="0" err="1" smtClean="0">
                <a:sym typeface="Wingdings" pitchFamily="2" charset="2"/>
              </a:rPr>
              <a:t>persediaan</a:t>
            </a:r>
            <a:r>
              <a:rPr lang="en-US" dirty="0" smtClean="0">
                <a:sym typeface="Wingdings" pitchFamily="2" charset="2"/>
              </a:rPr>
              <a:t>.</a:t>
            </a:r>
          </a:p>
          <a:p>
            <a:pPr algn="just"/>
            <a:r>
              <a:rPr lang="en-US" dirty="0" smtClean="0">
                <a:sym typeface="Wingdings" pitchFamily="2" charset="2"/>
              </a:rPr>
              <a:t> </a:t>
            </a:r>
            <a:r>
              <a:rPr lang="en-US" dirty="0" err="1" smtClean="0">
                <a:sym typeface="Wingdings" pitchFamily="2" charset="2"/>
              </a:rPr>
              <a:t>Rincian</a:t>
            </a:r>
            <a:r>
              <a:rPr lang="en-US" dirty="0" smtClean="0">
                <a:sym typeface="Wingdings" pitchFamily="2" charset="2"/>
              </a:rPr>
              <a:t> </a:t>
            </a:r>
            <a:r>
              <a:rPr lang="en-US" dirty="0" err="1" smtClean="0">
                <a:sym typeface="Wingdings" pitchFamily="2" charset="2"/>
              </a:rPr>
              <a:t>mengenai</a:t>
            </a:r>
            <a:r>
              <a:rPr lang="en-US" dirty="0" smtClean="0">
                <a:sym typeface="Wingdings" pitchFamily="2" charset="2"/>
              </a:rPr>
              <a:t> </a:t>
            </a:r>
            <a:r>
              <a:rPr lang="en-US" dirty="0" err="1" smtClean="0">
                <a:sym typeface="Wingdings" pitchFamily="2" charset="2"/>
              </a:rPr>
              <a:t>suatu</a:t>
            </a:r>
            <a:r>
              <a:rPr lang="en-US" dirty="0" smtClean="0">
                <a:sym typeface="Wingdings" pitchFamily="2" charset="2"/>
              </a:rPr>
              <a:t> </a:t>
            </a:r>
            <a:r>
              <a:rPr lang="en-US" dirty="0" err="1" smtClean="0">
                <a:sym typeface="Wingdings" pitchFamily="2" charset="2"/>
              </a:rPr>
              <a:t>pesanan</a:t>
            </a:r>
            <a:r>
              <a:rPr lang="en-US" dirty="0" smtClean="0">
                <a:sym typeface="Wingdings" pitchFamily="2" charset="2"/>
              </a:rPr>
              <a:t> </a:t>
            </a:r>
            <a:r>
              <a:rPr lang="en-US" dirty="0" err="1" smtClean="0">
                <a:sym typeface="Wingdings" pitchFamily="2" charset="2"/>
              </a:rPr>
              <a:t>dicatat</a:t>
            </a:r>
            <a:r>
              <a:rPr lang="en-US" dirty="0" smtClean="0">
                <a:sym typeface="Wingdings" pitchFamily="2" charset="2"/>
              </a:rPr>
              <a:t> </a:t>
            </a:r>
            <a:r>
              <a:rPr lang="en-US" dirty="0" err="1" smtClean="0">
                <a:sym typeface="Wingdings" pitchFamily="2" charset="2"/>
              </a:rPr>
              <a:t>dalam</a:t>
            </a:r>
            <a:r>
              <a:rPr lang="en-US" dirty="0" smtClean="0">
                <a:sym typeface="Wingdings" pitchFamily="2" charset="2"/>
              </a:rPr>
              <a:t> </a:t>
            </a:r>
            <a:r>
              <a:rPr lang="en-US" dirty="0" err="1" smtClean="0">
                <a:sym typeface="Wingdings" pitchFamily="2" charset="2"/>
              </a:rPr>
              <a:t>kartu</a:t>
            </a:r>
            <a:r>
              <a:rPr lang="en-US" dirty="0" smtClean="0">
                <a:sym typeface="Wingdings" pitchFamily="2" charset="2"/>
              </a:rPr>
              <a:t> </a:t>
            </a:r>
            <a:r>
              <a:rPr lang="en-US" dirty="0" err="1" smtClean="0">
                <a:sym typeface="Wingdings" pitchFamily="2" charset="2"/>
              </a:rPr>
              <a:t>biaya</a:t>
            </a:r>
            <a:r>
              <a:rPr lang="en-US" dirty="0" smtClean="0">
                <a:sym typeface="Wingdings" pitchFamily="2" charset="2"/>
              </a:rPr>
              <a:t> </a:t>
            </a:r>
            <a:r>
              <a:rPr lang="en-US" dirty="0" err="1" smtClean="0">
                <a:sym typeface="Wingdings" pitchFamily="2" charset="2"/>
              </a:rPr>
              <a:t>pesanan</a:t>
            </a:r>
            <a:r>
              <a:rPr lang="en-US" dirty="0" smtClean="0">
                <a:sym typeface="Wingdings" pitchFamily="2" charset="2"/>
              </a:rPr>
              <a:t> (job cost sheet), yang </a:t>
            </a:r>
            <a:r>
              <a:rPr lang="en-US" dirty="0" err="1" smtClean="0">
                <a:sym typeface="Wingdings" pitchFamily="2" charset="2"/>
              </a:rPr>
              <a:t>dapat</a:t>
            </a:r>
            <a:r>
              <a:rPr lang="en-US" dirty="0" smtClean="0">
                <a:sym typeface="Wingdings" pitchFamily="2" charset="2"/>
              </a:rPr>
              <a:t> </a:t>
            </a:r>
            <a:r>
              <a:rPr lang="en-US" dirty="0" err="1" smtClean="0">
                <a:sym typeface="Wingdings" pitchFamily="2" charset="2"/>
              </a:rPr>
              <a:t>berbentuk</a:t>
            </a:r>
            <a:r>
              <a:rPr lang="en-US" dirty="0" smtClean="0">
                <a:sym typeface="Wingdings" pitchFamily="2" charset="2"/>
              </a:rPr>
              <a:t> </a:t>
            </a:r>
            <a:r>
              <a:rPr lang="en-US" dirty="0" err="1" smtClean="0">
                <a:sym typeface="Wingdings" pitchFamily="2" charset="2"/>
              </a:rPr>
              <a:t>kertas</a:t>
            </a:r>
            <a:r>
              <a:rPr lang="en-US" dirty="0" smtClean="0">
                <a:sym typeface="Wingdings" pitchFamily="2" charset="2"/>
              </a:rPr>
              <a:t> </a:t>
            </a:r>
            <a:r>
              <a:rPr lang="en-US" dirty="0" err="1" smtClean="0">
                <a:sym typeface="Wingdings" pitchFamily="2" charset="2"/>
              </a:rPr>
              <a:t>atau</a:t>
            </a:r>
            <a:r>
              <a:rPr lang="en-US" dirty="0" smtClean="0">
                <a:sym typeface="Wingdings" pitchFamily="2" charset="2"/>
              </a:rPr>
              <a:t> </a:t>
            </a:r>
            <a:r>
              <a:rPr lang="en-US" dirty="0" err="1" smtClean="0">
                <a:sym typeface="Wingdings" pitchFamily="2" charset="2"/>
              </a:rPr>
              <a:t>elektronik</a:t>
            </a:r>
            <a:r>
              <a:rPr lang="en-US" dirty="0" smtClean="0">
                <a:sym typeface="Wingdings" pitchFamily="2" charset="2"/>
              </a:rPr>
              <a:t>.</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lstStyle/>
          <a:p>
            <a:r>
              <a:rPr lang="en-US" dirty="0" smtClean="0"/>
              <a:t>KARTU BIAYA PESANAN (JOB COST SHEET)</a:t>
            </a:r>
            <a:endParaRPr lang="en-US" dirty="0"/>
          </a:p>
        </p:txBody>
      </p:sp>
      <p:sp>
        <p:nvSpPr>
          <p:cNvPr id="3" name="Content Placeholder 2"/>
          <p:cNvSpPr>
            <a:spLocks noGrp="1"/>
          </p:cNvSpPr>
          <p:nvPr>
            <p:ph idx="1"/>
          </p:nvPr>
        </p:nvSpPr>
        <p:spPr>
          <a:xfrm>
            <a:off x="304800" y="1143000"/>
            <a:ext cx="8686800" cy="5410200"/>
          </a:xfrm>
        </p:spPr>
        <p:style>
          <a:lnRef idx="1">
            <a:schemeClr val="accent5"/>
          </a:lnRef>
          <a:fillRef idx="2">
            <a:schemeClr val="accent5"/>
          </a:fillRef>
          <a:effectRef idx="1">
            <a:schemeClr val="accent5"/>
          </a:effectRef>
          <a:fontRef idx="minor">
            <a:schemeClr val="dk1"/>
          </a:fontRef>
        </p:style>
        <p:txBody>
          <a:bodyPr/>
          <a:lstStyle/>
          <a:p>
            <a:pPr algn="just">
              <a:buFont typeface="Wingdings" pitchFamily="2" charset="2"/>
              <a:buChar char="Ø"/>
            </a:pPr>
            <a:r>
              <a:rPr lang="en-US" dirty="0" err="1" smtClean="0"/>
              <a:t>Setiap</a:t>
            </a:r>
            <a:r>
              <a:rPr lang="en-US" dirty="0" smtClean="0"/>
              <a:t> </a:t>
            </a:r>
            <a:r>
              <a:rPr lang="en-US" dirty="0" err="1" smtClean="0"/>
              <a:t>kartu</a:t>
            </a:r>
            <a:r>
              <a:rPr lang="en-US" dirty="0" smtClean="0"/>
              <a:t> </a:t>
            </a:r>
            <a:r>
              <a:rPr lang="en-US" dirty="0" err="1" smtClean="0"/>
              <a:t>biaya</a:t>
            </a:r>
            <a:r>
              <a:rPr lang="en-US" dirty="0" smtClean="0"/>
              <a:t> </a:t>
            </a:r>
            <a:r>
              <a:rPr lang="en-US" dirty="0" err="1" smtClean="0"/>
              <a:t>pesanan</a:t>
            </a:r>
            <a:r>
              <a:rPr lang="en-US" dirty="0" smtClean="0"/>
              <a:t> </a:t>
            </a:r>
            <a:r>
              <a:rPr lang="en-US" dirty="0" err="1" smtClean="0"/>
              <a:t>mengumpulkan</a:t>
            </a:r>
            <a:r>
              <a:rPr lang="en-US" dirty="0" smtClean="0"/>
              <a:t> </a:t>
            </a:r>
            <a:r>
              <a:rPr lang="en-US" dirty="0" err="1" smtClean="0"/>
              <a:t>rincian</a:t>
            </a:r>
            <a:r>
              <a:rPr lang="en-US" dirty="0" smtClean="0"/>
              <a:t> </a:t>
            </a:r>
            <a:r>
              <a:rPr lang="en-US" dirty="0" err="1" smtClean="0"/>
              <a:t>untuk</a:t>
            </a:r>
            <a:r>
              <a:rPr lang="en-US" dirty="0" smtClean="0"/>
              <a:t> </a:t>
            </a:r>
            <a:r>
              <a:rPr lang="en-US" dirty="0" err="1" smtClean="0"/>
              <a:t>satu</a:t>
            </a:r>
            <a:r>
              <a:rPr lang="en-US" dirty="0" smtClean="0"/>
              <a:t> </a:t>
            </a:r>
            <a:r>
              <a:rPr lang="en-US" dirty="0" err="1" smtClean="0"/>
              <a:t>pesanan</a:t>
            </a:r>
            <a:r>
              <a:rPr lang="en-US" dirty="0" smtClean="0"/>
              <a:t> </a:t>
            </a:r>
            <a:r>
              <a:rPr lang="en-US" dirty="0" err="1" smtClean="0"/>
              <a:t>tertentu</a:t>
            </a:r>
            <a:r>
              <a:rPr lang="en-US" dirty="0" smtClean="0"/>
              <a:t> </a:t>
            </a:r>
            <a:r>
              <a:rPr lang="en-US" dirty="0" err="1" smtClean="0"/>
              <a:t>saja</a:t>
            </a:r>
            <a:r>
              <a:rPr lang="en-US" dirty="0" smtClean="0"/>
              <a:t>.</a:t>
            </a:r>
          </a:p>
          <a:p>
            <a:pPr algn="just">
              <a:buFont typeface="Wingdings" pitchFamily="2" charset="2"/>
              <a:buChar char="Ø"/>
            </a:pPr>
            <a:r>
              <a:rPr lang="en-US" dirty="0" err="1" smtClean="0"/>
              <a:t>Isi</a:t>
            </a:r>
            <a:r>
              <a:rPr lang="en-US" dirty="0" smtClean="0"/>
              <a:t> </a:t>
            </a:r>
            <a:r>
              <a:rPr lang="en-US" dirty="0" err="1" smtClean="0"/>
              <a:t>dan</a:t>
            </a:r>
            <a:r>
              <a:rPr lang="en-US" dirty="0" smtClean="0"/>
              <a:t> </a:t>
            </a:r>
            <a:r>
              <a:rPr lang="en-US" dirty="0" err="1" smtClean="0"/>
              <a:t>pengaturan</a:t>
            </a:r>
            <a:r>
              <a:rPr lang="en-US" dirty="0" smtClean="0"/>
              <a:t> </a:t>
            </a:r>
            <a:r>
              <a:rPr lang="en-US" dirty="0" err="1" smtClean="0"/>
              <a:t>dari</a:t>
            </a:r>
            <a:r>
              <a:rPr lang="en-US" dirty="0" smtClean="0"/>
              <a:t> </a:t>
            </a:r>
            <a:r>
              <a:rPr lang="en-US" dirty="0" err="1" smtClean="0"/>
              <a:t>kartu</a:t>
            </a:r>
            <a:r>
              <a:rPr lang="en-US" dirty="0" smtClean="0"/>
              <a:t> </a:t>
            </a:r>
            <a:r>
              <a:rPr lang="en-US" dirty="0" err="1" smtClean="0"/>
              <a:t>biaya</a:t>
            </a:r>
            <a:r>
              <a:rPr lang="en-US" dirty="0" smtClean="0"/>
              <a:t> </a:t>
            </a:r>
            <a:r>
              <a:rPr lang="en-US" dirty="0" err="1" smtClean="0"/>
              <a:t>pesanan</a:t>
            </a:r>
            <a:r>
              <a:rPr lang="en-US" dirty="0" smtClean="0"/>
              <a:t> </a:t>
            </a:r>
            <a:r>
              <a:rPr lang="en-US" dirty="0" err="1" smtClean="0"/>
              <a:t>berbeda</a:t>
            </a:r>
            <a:r>
              <a:rPr lang="en-US" dirty="0" smtClean="0"/>
              <a:t> </a:t>
            </a:r>
            <a:r>
              <a:rPr lang="en-US" dirty="0" err="1" smtClean="0"/>
              <a:t>dari</a:t>
            </a:r>
            <a:r>
              <a:rPr lang="en-US" dirty="0" smtClean="0"/>
              <a:t> </a:t>
            </a:r>
            <a:r>
              <a:rPr lang="en-US" dirty="0" err="1" smtClean="0"/>
              <a:t>satu</a:t>
            </a:r>
            <a:r>
              <a:rPr lang="en-US" dirty="0" smtClean="0"/>
              <a:t> </a:t>
            </a:r>
            <a:r>
              <a:rPr lang="en-US" dirty="0" err="1" smtClean="0"/>
              <a:t>bisnis</a:t>
            </a:r>
            <a:r>
              <a:rPr lang="en-US" dirty="0" smtClean="0"/>
              <a:t> </a:t>
            </a:r>
            <a:r>
              <a:rPr lang="en-US" dirty="0" err="1" smtClean="0"/>
              <a:t>ke</a:t>
            </a:r>
            <a:r>
              <a:rPr lang="en-US" dirty="0" smtClean="0"/>
              <a:t> </a:t>
            </a:r>
            <a:r>
              <a:rPr lang="en-US" dirty="0" err="1" smtClean="0"/>
              <a:t>bisnis</a:t>
            </a:r>
            <a:r>
              <a:rPr lang="en-US" dirty="0" smtClean="0"/>
              <a:t> lain.</a:t>
            </a:r>
          </a:p>
          <a:p>
            <a:pPr algn="just">
              <a:buFont typeface="Wingdings" pitchFamily="2" charset="2"/>
              <a:buChar char="Ø"/>
            </a:pPr>
            <a:r>
              <a:rPr lang="en-US" dirty="0" err="1" smtClean="0"/>
              <a:t>Contoh</a:t>
            </a:r>
            <a:r>
              <a:rPr lang="en-US" dirty="0" smtClean="0"/>
              <a:t> </a:t>
            </a:r>
            <a:r>
              <a:rPr lang="en-US" dirty="0" err="1" smtClean="0"/>
              <a:t>kartu</a:t>
            </a:r>
            <a:r>
              <a:rPr lang="en-US" dirty="0" smtClean="0"/>
              <a:t> </a:t>
            </a:r>
            <a:r>
              <a:rPr lang="en-US" dirty="0" err="1" smtClean="0"/>
              <a:t>biaya</a:t>
            </a:r>
            <a:r>
              <a:rPr lang="en-US" dirty="0" smtClean="0"/>
              <a:t> </a:t>
            </a:r>
            <a:r>
              <a:rPr lang="en-US" dirty="0" err="1" smtClean="0"/>
              <a:t>pesanan</a:t>
            </a:r>
            <a:r>
              <a:rPr lang="en-US" dirty="0" smtClean="0"/>
              <a: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696</TotalTime>
  <Words>2376</Words>
  <Application>Microsoft Office PowerPoint</Application>
  <PresentationFormat>On-screen Show (4:3)</PresentationFormat>
  <Paragraphs>343</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Trek</vt:lpstr>
      <vt:lpstr>COST ACCOUNTING JOB ORDER COSTING MATERI-3</vt:lpstr>
      <vt:lpstr>ISTILAH-ISTILAH DALAM KONSEP DASAR AKUNTANSI BIAYA</vt:lpstr>
      <vt:lpstr>COST ASSIGMENT (PEMBEBANAN BIAYA)</vt:lpstr>
      <vt:lpstr>KARAKTERISTIK USAHA PERUSAHAAN YANG PRODUKSINYA BERDASARKAN PESANAN</vt:lpstr>
      <vt:lpstr>KARAKTERISTIK METODE HARGA POKOK PESANAN</vt:lpstr>
      <vt:lpstr>PowerPoint Presentation</vt:lpstr>
      <vt:lpstr>Tujuh langkah proses pembebanan biaya ke sebuah PESANAN.</vt:lpstr>
      <vt:lpstr>JOB ORDER COSTING (SISTEM PERHITUNGAN BIAYA BERDASARKAN PESANAN)</vt:lpstr>
      <vt:lpstr>KARTU BIAYA PESANAN (JOB COST SHEET)</vt:lpstr>
      <vt:lpstr>PowerPoint Presentation</vt:lpstr>
      <vt:lpstr>JURNAL PADA JOB ORDER COSTING</vt:lpstr>
      <vt:lpstr>TIGA BAGIAN YANG SALING BERHUBUNGAN DALAM PERHITUNGAN BIAYA BERDASARKAN PESANAN</vt:lpstr>
      <vt:lpstr>AKUNTANSI UNTUK BAHAN BAKU PADA JOB ORDER COSTING</vt:lpstr>
      <vt:lpstr>PowerPoint Presentation</vt:lpstr>
      <vt:lpstr>PowerPoint Presentation</vt:lpstr>
      <vt:lpstr>PowerPoint Presentation</vt:lpstr>
      <vt:lpstr>PowerPoint Presentation</vt:lpstr>
      <vt:lpstr>PowerPoint Presentation</vt:lpstr>
      <vt:lpstr>PowerPoint Presentation</vt:lpstr>
      <vt:lpstr>Alur bahan baku yang dibeli dan digunakan</vt:lpstr>
      <vt:lpstr>AKUNTANSI TENAGA KERJA</vt:lpstr>
      <vt:lpstr>PowerPoint Presentation</vt:lpstr>
      <vt:lpstr>PowerPoint Presentation</vt:lpstr>
      <vt:lpstr>PowerPoint Presentation</vt:lpstr>
      <vt:lpstr>ALUR TENAGA KERJA YANG TERJADI DAN DIDISTRIBUSIKAN</vt:lpstr>
      <vt:lpstr>AKUNTANSI UNTUK BIAYA OVERHEAD PABRIK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ALUR Overhead aktual yang terjadi dan estimasi overhead dibebankan</vt:lpstr>
      <vt:lpstr>AKUNTANSI BARANG JADI DAN PRODUK YANG DIJUAL</vt:lpstr>
      <vt:lpstr>PowerPoint Presentation</vt:lpstr>
      <vt:lpstr>PowerPoint Presentation</vt:lpstr>
      <vt:lpstr>PowerPoint Presentation</vt:lpstr>
    </vt:vector>
  </TitlesOfParts>
  <Company>UIEU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ACCOUNTING JOB ORDER COSTING MATERI-3</dc:title>
  <dc:creator>User</dc:creator>
  <cp:lastModifiedBy>pavilion</cp:lastModifiedBy>
  <cp:revision>110</cp:revision>
  <dcterms:created xsi:type="dcterms:W3CDTF">2014-10-08T04:41:59Z</dcterms:created>
  <dcterms:modified xsi:type="dcterms:W3CDTF">2016-09-01T12:01:53Z</dcterms:modified>
</cp:coreProperties>
</file>