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4"/>
  </p:notesMasterIdLst>
  <p:handoutMasterIdLst>
    <p:handoutMasterId r:id="rId35"/>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83" r:id="rId24"/>
    <p:sldId id="278" r:id="rId25"/>
    <p:sldId id="279" r:id="rId26"/>
    <p:sldId id="281" r:id="rId27"/>
    <p:sldId id="282" r:id="rId28"/>
    <p:sldId id="284" r:id="rId29"/>
    <p:sldId id="285" r:id="rId30"/>
    <p:sldId id="286" r:id="rId31"/>
    <p:sldId id="287" r:id="rId32"/>
    <p:sldId id="280" r:id="rId33"/>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BB5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944" y="-4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D4B16A2-72F2-4AB7-8537-854BE1D56AA3}" type="datetimeFigureOut">
              <a:rPr lang="en-US" smtClean="0"/>
              <a:pPr/>
              <a:t>9/6/2016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B162506-7C7F-4E30-8EAB-C724F2523959}" type="slidenum">
              <a:rPr lang="en-US" smtClean="0"/>
              <a:pPr/>
              <a:t>‹#›</a:t>
            </a:fld>
            <a:endParaRPr lang="en-US"/>
          </a:p>
        </p:txBody>
      </p:sp>
    </p:spTree>
    <p:extLst>
      <p:ext uri="{BB962C8B-B14F-4D97-AF65-F5344CB8AC3E}">
        <p14:creationId xmlns:p14="http://schemas.microsoft.com/office/powerpoint/2010/main" val="3168846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7ABB13-7B9B-414F-90AC-815E503A7700}" type="datetimeFigureOut">
              <a:rPr lang="en-US" smtClean="0"/>
              <a:pPr/>
              <a:t>9/6/2016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4A4CD6-DBF5-46D7-981D-1D7817A750D7}" type="slidenum">
              <a:rPr lang="en-US" smtClean="0"/>
              <a:pPr/>
              <a:t>‹#›</a:t>
            </a:fld>
            <a:endParaRPr lang="en-US"/>
          </a:p>
        </p:txBody>
      </p:sp>
    </p:spTree>
    <p:extLst>
      <p:ext uri="{BB962C8B-B14F-4D97-AF65-F5344CB8AC3E}">
        <p14:creationId xmlns:p14="http://schemas.microsoft.com/office/powerpoint/2010/main" val="739952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80625F41-B0F0-494E-A8CC-24902825800D}" type="datetimeFigureOut">
              <a:rPr lang="id-ID" smtClean="0"/>
              <a:pPr/>
              <a:t>06/09/2016</a:t>
            </a:fld>
            <a:endParaRPr lang="id-ID"/>
          </a:p>
        </p:txBody>
      </p:sp>
      <p:sp>
        <p:nvSpPr>
          <p:cNvPr id="2" name="Footer Placeholder 1"/>
          <p:cNvSpPr>
            <a:spLocks noGrp="1"/>
          </p:cNvSpPr>
          <p:nvPr>
            <p:ph type="ftr" sz="quarter" idx="11"/>
          </p:nvPr>
        </p:nvSpPr>
        <p:spPr/>
        <p:txBody>
          <a:bodyPr/>
          <a:lstStyle/>
          <a:p>
            <a:endParaRPr lang="id-ID"/>
          </a:p>
        </p:txBody>
      </p:sp>
      <p:sp>
        <p:nvSpPr>
          <p:cNvPr id="15" name="Slide Number Placeholder 14"/>
          <p:cNvSpPr>
            <a:spLocks noGrp="1"/>
          </p:cNvSpPr>
          <p:nvPr>
            <p:ph type="sldNum" sz="quarter" idx="12"/>
          </p:nvPr>
        </p:nvSpPr>
        <p:spPr>
          <a:xfrm>
            <a:off x="8229600" y="6473952"/>
            <a:ext cx="758952" cy="246888"/>
          </a:xfrm>
        </p:spPr>
        <p:txBody>
          <a:bodyPr/>
          <a:lstStyle/>
          <a:p>
            <a:fld id="{3B334DFA-E53B-46A6-A35D-73F136A576E8}"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0625F41-B0F0-494E-A8CC-24902825800D}" type="datetimeFigureOut">
              <a:rPr lang="id-ID" smtClean="0"/>
              <a:pPr/>
              <a:t>06/09/2016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B334DFA-E53B-46A6-A35D-73F136A576E8}"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0625F41-B0F0-494E-A8CC-24902825800D}" type="datetimeFigureOut">
              <a:rPr lang="id-ID" smtClean="0"/>
              <a:pPr/>
              <a:t>06/09/2016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B334DFA-E53B-46A6-A35D-73F136A576E8}"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80625F41-B0F0-494E-A8CC-24902825800D}" type="datetimeFigureOut">
              <a:rPr lang="id-ID" smtClean="0"/>
              <a:pPr/>
              <a:t>06/09/2016</a:t>
            </a:fld>
            <a:endParaRPr lang="id-ID"/>
          </a:p>
        </p:txBody>
      </p:sp>
      <p:sp>
        <p:nvSpPr>
          <p:cNvPr id="19" name="Footer Placeholder 18"/>
          <p:cNvSpPr>
            <a:spLocks noGrp="1"/>
          </p:cNvSpPr>
          <p:nvPr>
            <p:ph type="ftr" sz="quarter" idx="11"/>
          </p:nvPr>
        </p:nvSpPr>
        <p:spPr>
          <a:xfrm>
            <a:off x="3581400" y="76200"/>
            <a:ext cx="2895600" cy="288925"/>
          </a:xfrm>
        </p:spPr>
        <p:txBody>
          <a:bodyPr/>
          <a:lstStyle/>
          <a:p>
            <a:endParaRPr lang="id-ID"/>
          </a:p>
        </p:txBody>
      </p:sp>
      <p:sp>
        <p:nvSpPr>
          <p:cNvPr id="16" name="Slide Number Placeholder 15"/>
          <p:cNvSpPr>
            <a:spLocks noGrp="1"/>
          </p:cNvSpPr>
          <p:nvPr>
            <p:ph type="sldNum" sz="quarter" idx="12"/>
          </p:nvPr>
        </p:nvSpPr>
        <p:spPr>
          <a:xfrm>
            <a:off x="8229600" y="6473952"/>
            <a:ext cx="758952" cy="246888"/>
          </a:xfrm>
        </p:spPr>
        <p:txBody>
          <a:bodyPr/>
          <a:lstStyle/>
          <a:p>
            <a:fld id="{3B334DFA-E53B-46A6-A35D-73F136A576E8}"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80625F41-B0F0-494E-A8CC-24902825800D}" type="datetimeFigureOut">
              <a:rPr lang="id-ID" smtClean="0"/>
              <a:pPr/>
              <a:t>06/09/2016</a:t>
            </a:fld>
            <a:endParaRPr lang="id-ID"/>
          </a:p>
        </p:txBody>
      </p:sp>
      <p:sp>
        <p:nvSpPr>
          <p:cNvPr id="11" name="Footer Placeholder 10"/>
          <p:cNvSpPr>
            <a:spLocks noGrp="1"/>
          </p:cNvSpPr>
          <p:nvPr>
            <p:ph type="ftr" sz="quarter" idx="11"/>
          </p:nvPr>
        </p:nvSpPr>
        <p:spPr/>
        <p:txBody>
          <a:bodyPr/>
          <a:lstStyle/>
          <a:p>
            <a:endParaRPr lang="id-ID"/>
          </a:p>
        </p:txBody>
      </p:sp>
      <p:sp>
        <p:nvSpPr>
          <p:cNvPr id="16" name="Slide Number Placeholder 15"/>
          <p:cNvSpPr>
            <a:spLocks noGrp="1"/>
          </p:cNvSpPr>
          <p:nvPr>
            <p:ph type="sldNum" sz="quarter" idx="12"/>
          </p:nvPr>
        </p:nvSpPr>
        <p:spPr/>
        <p:txBody>
          <a:bodyPr/>
          <a:lstStyle/>
          <a:p>
            <a:fld id="{3B334DFA-E53B-46A6-A35D-73F136A576E8}" type="slidenum">
              <a:rPr lang="id-ID" smtClean="0"/>
              <a:pPr/>
              <a:t>‹#›</a:t>
            </a:fld>
            <a:endParaRPr lang="id-ID"/>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80625F41-B0F0-494E-A8CC-24902825800D}" type="datetimeFigureOut">
              <a:rPr lang="id-ID" smtClean="0"/>
              <a:pPr/>
              <a:t>06/09/2016</a:t>
            </a:fld>
            <a:endParaRPr lang="id-ID"/>
          </a:p>
        </p:txBody>
      </p:sp>
      <p:sp>
        <p:nvSpPr>
          <p:cNvPr id="10" name="Footer Placeholder 9"/>
          <p:cNvSpPr>
            <a:spLocks noGrp="1"/>
          </p:cNvSpPr>
          <p:nvPr>
            <p:ph type="ftr" sz="quarter" idx="11"/>
          </p:nvPr>
        </p:nvSpPr>
        <p:spPr/>
        <p:txBody>
          <a:bodyPr/>
          <a:lstStyle/>
          <a:p>
            <a:endParaRPr lang="id-ID"/>
          </a:p>
        </p:txBody>
      </p:sp>
      <p:sp>
        <p:nvSpPr>
          <p:cNvPr id="31" name="Slide Number Placeholder 30"/>
          <p:cNvSpPr>
            <a:spLocks noGrp="1"/>
          </p:cNvSpPr>
          <p:nvPr>
            <p:ph type="sldNum" sz="quarter" idx="12"/>
          </p:nvPr>
        </p:nvSpPr>
        <p:spPr/>
        <p:txBody>
          <a:bodyPr/>
          <a:lstStyle/>
          <a:p>
            <a:fld id="{3B334DFA-E53B-46A6-A35D-73F136A576E8}"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80625F41-B0F0-494E-A8CC-24902825800D}" type="datetimeFigureOut">
              <a:rPr lang="id-ID" smtClean="0"/>
              <a:pPr/>
              <a:t>06/09/2016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a:xfrm>
            <a:off x="8229600" y="6477000"/>
            <a:ext cx="762000" cy="246888"/>
          </a:xfrm>
        </p:spPr>
        <p:txBody>
          <a:bodyPr/>
          <a:lstStyle/>
          <a:p>
            <a:fld id="{3B334DFA-E53B-46A6-A35D-73F136A576E8}" type="slidenum">
              <a:rPr lang="id-ID" smtClean="0"/>
              <a:pPr/>
              <a:t>‹#›</a:t>
            </a:fld>
            <a:endParaRPr lang="id-ID"/>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80625F41-B0F0-494E-A8CC-24902825800D}" type="datetimeFigureOut">
              <a:rPr lang="id-ID" smtClean="0"/>
              <a:pPr/>
              <a:t>06/09/2016</a:t>
            </a:fld>
            <a:endParaRPr lang="id-ID"/>
          </a:p>
        </p:txBody>
      </p:sp>
      <p:sp>
        <p:nvSpPr>
          <p:cNvPr id="21" name="Footer Placeholder 20"/>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B334DFA-E53B-46A6-A35D-73F136A576E8}"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0625F41-B0F0-494E-A8CC-24902825800D}" type="datetimeFigureOut">
              <a:rPr lang="id-ID" smtClean="0"/>
              <a:pPr/>
              <a:t>06/09/2016</a:t>
            </a:fld>
            <a:endParaRPr lang="id-ID"/>
          </a:p>
        </p:txBody>
      </p:sp>
      <p:sp>
        <p:nvSpPr>
          <p:cNvPr id="24" name="Footer Placeholder 23"/>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B334DFA-E53B-46A6-A35D-73F136A576E8}"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80625F41-B0F0-494E-A8CC-24902825800D}" type="datetimeFigureOut">
              <a:rPr lang="id-ID" smtClean="0"/>
              <a:pPr/>
              <a:t>06/09/2016</a:t>
            </a:fld>
            <a:endParaRPr lang="id-ID"/>
          </a:p>
        </p:txBody>
      </p:sp>
      <p:sp>
        <p:nvSpPr>
          <p:cNvPr id="29" name="Footer Placeholder 28"/>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B334DFA-E53B-46A6-A35D-73F136A576E8}"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80625F41-B0F0-494E-A8CC-24902825800D}" type="datetimeFigureOut">
              <a:rPr lang="id-ID" smtClean="0"/>
              <a:pPr/>
              <a:t>06/09/2016</a:t>
            </a:fld>
            <a:endParaRPr lang="id-ID"/>
          </a:p>
        </p:txBody>
      </p:sp>
      <p:sp>
        <p:nvSpPr>
          <p:cNvPr id="5" name="Footer Placeholder 4"/>
          <p:cNvSpPr>
            <a:spLocks noGrp="1"/>
          </p:cNvSpPr>
          <p:nvPr>
            <p:ph type="ftr" sz="quarter" idx="11"/>
          </p:nvPr>
        </p:nvSpPr>
        <p:spPr/>
        <p:txBody>
          <a:bodyPr/>
          <a:lstStyle/>
          <a:p>
            <a:endParaRPr lang="id-ID"/>
          </a:p>
        </p:txBody>
      </p:sp>
      <p:sp>
        <p:nvSpPr>
          <p:cNvPr id="31" name="Slide Number Placeholder 30"/>
          <p:cNvSpPr>
            <a:spLocks noGrp="1"/>
          </p:cNvSpPr>
          <p:nvPr>
            <p:ph type="sldNum" sz="quarter" idx="12"/>
          </p:nvPr>
        </p:nvSpPr>
        <p:spPr/>
        <p:txBody>
          <a:bodyPr/>
          <a:lstStyle/>
          <a:p>
            <a:fld id="{3B334DFA-E53B-46A6-A35D-73F136A576E8}" type="slidenum">
              <a:rPr lang="id-ID" smtClean="0"/>
              <a:pPr/>
              <a:t>‹#›</a:t>
            </a:fld>
            <a:endParaRPr lang="id-ID"/>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80625F41-B0F0-494E-A8CC-24902825800D}" type="datetimeFigureOut">
              <a:rPr lang="id-ID" smtClean="0"/>
              <a:pPr/>
              <a:t>06/09/2016</a:t>
            </a:fld>
            <a:endParaRPr lang="id-ID"/>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id-ID"/>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3B334DFA-E53B-46A6-A35D-73F136A576E8}" type="slidenum">
              <a:rPr lang="id-ID" smtClean="0"/>
              <a:pPr/>
              <a:t>‹#›</a:t>
            </a:fld>
            <a:endParaRPr lang="id-ID"/>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1428736"/>
            <a:ext cx="7772400" cy="2643206"/>
          </a:xfrm>
          <a:gradFill>
            <a:gsLst>
              <a:gs pos="0">
                <a:schemeClr val="tx2">
                  <a:lumMod val="40000"/>
                  <a:lumOff val="60000"/>
                </a:schemeClr>
              </a:gs>
              <a:gs pos="50000">
                <a:schemeClr val="accent1">
                  <a:tint val="44500"/>
                  <a:satMod val="160000"/>
                </a:schemeClr>
              </a:gs>
              <a:gs pos="100000">
                <a:schemeClr val="accent1">
                  <a:tint val="23500"/>
                  <a:satMod val="160000"/>
                </a:schemeClr>
              </a:gs>
            </a:gsLst>
            <a:lin ang="5400000" scaled="0"/>
          </a:gradFill>
        </p:spPr>
        <p:txBody>
          <a:bodyPr>
            <a:normAutofit/>
          </a:bodyPr>
          <a:lstStyle/>
          <a:p>
            <a:r>
              <a:rPr lang="id-ID" sz="3200" dirty="0" smtClean="0"/>
              <a:t>COST ACCOUNTING</a:t>
            </a:r>
            <a:r>
              <a:rPr lang="id-ID" sz="4000" dirty="0" smtClean="0">
                <a:latin typeface="Bodoni MT Black" pitchFamily="18" charset="0"/>
              </a:rPr>
              <a:t/>
            </a:r>
            <a:br>
              <a:rPr lang="id-ID" sz="4000" dirty="0" smtClean="0">
                <a:latin typeface="Bodoni MT Black" pitchFamily="18" charset="0"/>
              </a:rPr>
            </a:br>
            <a:r>
              <a:rPr lang="id-ID" sz="4000" b="1" dirty="0" smtClean="0">
                <a:latin typeface="Bodoni MT Black" pitchFamily="18" charset="0"/>
              </a:rPr>
              <a:t>PROCESS </a:t>
            </a:r>
            <a:r>
              <a:rPr lang="id-ID" sz="4400" b="1" dirty="0" smtClean="0">
                <a:latin typeface="Bodoni MT Black" pitchFamily="18" charset="0"/>
              </a:rPr>
              <a:t>COSTING</a:t>
            </a:r>
            <a:br>
              <a:rPr lang="id-ID" sz="4400" b="1" dirty="0" smtClean="0">
                <a:latin typeface="Bodoni MT Black" pitchFamily="18" charset="0"/>
              </a:rPr>
            </a:br>
            <a:r>
              <a:rPr lang="id-ID" sz="3200" dirty="0" smtClean="0"/>
              <a:t>MATERI-4</a:t>
            </a:r>
            <a:endParaRPr lang="id-ID" sz="3200" dirty="0"/>
          </a:p>
        </p:txBody>
      </p:sp>
      <p:sp>
        <p:nvSpPr>
          <p:cNvPr id="3" name="Subtitle 2"/>
          <p:cNvSpPr>
            <a:spLocks noGrp="1"/>
          </p:cNvSpPr>
          <p:nvPr>
            <p:ph type="subTitle" idx="1"/>
          </p:nvPr>
        </p:nvSpPr>
        <p:spPr>
          <a:xfrm>
            <a:off x="642910" y="4714884"/>
            <a:ext cx="8101010" cy="1200152"/>
          </a:xfrm>
          <a:gradFill>
            <a:gsLst>
              <a:gs pos="0">
                <a:schemeClr val="accent5">
                  <a:lumMod val="40000"/>
                  <a:lumOff val="60000"/>
                </a:schemeClr>
              </a:gs>
              <a:gs pos="50000">
                <a:schemeClr val="accent1">
                  <a:tint val="44500"/>
                  <a:satMod val="160000"/>
                </a:schemeClr>
              </a:gs>
              <a:gs pos="100000">
                <a:schemeClr val="accent1">
                  <a:tint val="23500"/>
                  <a:satMod val="160000"/>
                </a:schemeClr>
              </a:gs>
            </a:gsLst>
            <a:lin ang="5400000" scaled="0"/>
          </a:gradFill>
        </p:spPr>
        <p:txBody>
          <a:bodyPr>
            <a:noAutofit/>
          </a:bodyPr>
          <a:lstStyle/>
          <a:p>
            <a:r>
              <a:rPr lang="id-ID" sz="2800" b="1" dirty="0" smtClean="0"/>
              <a:t>UNIVERSITAS ESA UNGGUL</a:t>
            </a:r>
          </a:p>
          <a:p>
            <a:r>
              <a:rPr lang="id-ID" sz="2800" b="1" dirty="0" smtClean="0"/>
              <a:t>JAKARTA</a:t>
            </a:r>
            <a:endParaRPr lang="id-ID" sz="28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57158" y="714356"/>
          <a:ext cx="8420161" cy="5906140"/>
        </p:xfrm>
        <a:graphic>
          <a:graphicData uri="http://schemas.openxmlformats.org/drawingml/2006/table">
            <a:tbl>
              <a:tblPr firstRow="1" bandRow="1">
                <a:tableStyleId>{5C22544A-7EE6-4342-B048-85BDC9FD1C3A}</a:tableStyleId>
              </a:tblPr>
              <a:tblGrid>
                <a:gridCol w="5251103"/>
                <a:gridCol w="829122"/>
                <a:gridCol w="829122"/>
                <a:gridCol w="760028"/>
                <a:gridCol w="750786"/>
              </a:tblGrid>
              <a:tr h="714380">
                <a:tc>
                  <a:txBody>
                    <a:bodyPr/>
                    <a:lstStyle/>
                    <a:p>
                      <a:r>
                        <a:rPr lang="id-ID" b="0" dirty="0" smtClean="0">
                          <a:solidFill>
                            <a:schemeClr val="tx1"/>
                          </a:solidFill>
                        </a:rPr>
                        <a:t>Hasil penjualan (harga jual per satuan x volume produk yang dijual)</a:t>
                      </a:r>
                      <a:endParaRPr lang="id-ID" b="0" dirty="0">
                        <a:solidFill>
                          <a:schemeClr val="tx1"/>
                        </a:solidFill>
                      </a:endParaRPr>
                    </a:p>
                  </a:txBody>
                  <a:tcPr/>
                </a:tc>
                <a:tc>
                  <a:txBody>
                    <a:bodyPr/>
                    <a:lstStyle/>
                    <a:p>
                      <a:pPr algn="r"/>
                      <a:endParaRPr lang="id-ID" b="0" dirty="0">
                        <a:solidFill>
                          <a:schemeClr val="tx1"/>
                        </a:solidFill>
                      </a:endParaRPr>
                    </a:p>
                  </a:txBody>
                  <a:tcPr/>
                </a:tc>
                <a:tc>
                  <a:txBody>
                    <a:bodyPr/>
                    <a:lstStyle/>
                    <a:p>
                      <a:pPr algn="r"/>
                      <a:endParaRPr lang="id-ID" b="0" dirty="0">
                        <a:solidFill>
                          <a:schemeClr val="tx1"/>
                        </a:solidFill>
                      </a:endParaRPr>
                    </a:p>
                  </a:txBody>
                  <a:tcPr/>
                </a:tc>
                <a:tc>
                  <a:txBody>
                    <a:bodyPr/>
                    <a:lstStyle/>
                    <a:p>
                      <a:pPr algn="r"/>
                      <a:endParaRPr lang="id-ID" b="0" dirty="0">
                        <a:solidFill>
                          <a:schemeClr val="tx1"/>
                        </a:solidFill>
                      </a:endParaRPr>
                    </a:p>
                  </a:txBody>
                  <a:tcPr/>
                </a:tc>
                <a:tc>
                  <a:txBody>
                    <a:bodyPr/>
                    <a:lstStyle/>
                    <a:p>
                      <a:pPr algn="r"/>
                      <a:r>
                        <a:rPr lang="id-ID" b="0" dirty="0" smtClean="0">
                          <a:solidFill>
                            <a:schemeClr val="tx1"/>
                          </a:solidFill>
                        </a:rPr>
                        <a:t>Rp XX</a:t>
                      </a:r>
                      <a:endParaRPr lang="id-ID" b="0" dirty="0">
                        <a:solidFill>
                          <a:schemeClr val="tx1"/>
                        </a:solidFill>
                      </a:endParaRPr>
                    </a:p>
                  </a:txBody>
                  <a:tcPr/>
                </a:tc>
              </a:tr>
              <a:tr h="370840">
                <a:tc>
                  <a:txBody>
                    <a:bodyPr/>
                    <a:lstStyle/>
                    <a:p>
                      <a:r>
                        <a:rPr lang="id-ID" dirty="0" smtClean="0"/>
                        <a:t>Persediaan barang jadi awal</a:t>
                      </a:r>
                      <a:endParaRPr lang="id-ID" dirty="0"/>
                    </a:p>
                  </a:txBody>
                  <a:tcPr/>
                </a:tc>
                <a:tc>
                  <a:txBody>
                    <a:bodyPr/>
                    <a:lstStyle/>
                    <a:p>
                      <a:pPr algn="r"/>
                      <a:endParaRPr lang="id-ID" dirty="0"/>
                    </a:p>
                  </a:txBody>
                  <a:tcPr/>
                </a:tc>
                <a:tc>
                  <a:txBody>
                    <a:bodyPr/>
                    <a:lstStyle/>
                    <a:p>
                      <a:pPr algn="r"/>
                      <a:endParaRPr lang="id-ID"/>
                    </a:p>
                  </a:txBody>
                  <a:tcPr/>
                </a:tc>
                <a:tc>
                  <a:txBody>
                    <a:bodyPr/>
                    <a:lstStyle/>
                    <a:p>
                      <a:pPr algn="r"/>
                      <a:r>
                        <a:rPr lang="id-ID" dirty="0" smtClean="0"/>
                        <a:t>Rp</a:t>
                      </a:r>
                      <a:r>
                        <a:rPr lang="id-ID" baseline="0" dirty="0" smtClean="0"/>
                        <a:t> XX</a:t>
                      </a:r>
                      <a:endParaRPr lang="id-ID" dirty="0"/>
                    </a:p>
                  </a:txBody>
                  <a:tcPr/>
                </a:tc>
                <a:tc>
                  <a:txBody>
                    <a:bodyPr/>
                    <a:lstStyle/>
                    <a:p>
                      <a:pPr algn="r"/>
                      <a:endParaRPr lang="id-ID"/>
                    </a:p>
                  </a:txBody>
                  <a:tcPr/>
                </a:tc>
              </a:tr>
              <a:tr h="370840">
                <a:tc>
                  <a:txBody>
                    <a:bodyPr/>
                    <a:lstStyle/>
                    <a:p>
                      <a:r>
                        <a:rPr lang="id-ID" dirty="0" smtClean="0"/>
                        <a:t>Persediaan barang dalam proses awal</a:t>
                      </a:r>
                      <a:endParaRPr lang="id-ID" dirty="0"/>
                    </a:p>
                  </a:txBody>
                  <a:tcPr/>
                </a:tc>
                <a:tc>
                  <a:txBody>
                    <a:bodyPr/>
                    <a:lstStyle/>
                    <a:p>
                      <a:pPr algn="r"/>
                      <a:endParaRPr lang="id-ID" dirty="0"/>
                    </a:p>
                  </a:txBody>
                  <a:tcPr/>
                </a:tc>
                <a:tc>
                  <a:txBody>
                    <a:bodyPr/>
                    <a:lstStyle/>
                    <a:p>
                      <a:pPr algn="r"/>
                      <a:r>
                        <a:rPr lang="id-ID" dirty="0" smtClean="0"/>
                        <a:t>Rp XX</a:t>
                      </a:r>
                      <a:endParaRPr lang="id-ID" dirty="0"/>
                    </a:p>
                  </a:txBody>
                  <a:tcPr/>
                </a:tc>
                <a:tc>
                  <a:txBody>
                    <a:bodyPr/>
                    <a:lstStyle/>
                    <a:p>
                      <a:pPr algn="r"/>
                      <a:endParaRPr lang="id-ID"/>
                    </a:p>
                  </a:txBody>
                  <a:tcPr/>
                </a:tc>
                <a:tc>
                  <a:txBody>
                    <a:bodyPr/>
                    <a:lstStyle/>
                    <a:p>
                      <a:pPr algn="r"/>
                      <a:endParaRPr lang="id-ID"/>
                    </a:p>
                  </a:txBody>
                  <a:tcPr/>
                </a:tc>
              </a:tr>
              <a:tr h="370840">
                <a:tc>
                  <a:txBody>
                    <a:bodyPr/>
                    <a:lstStyle/>
                    <a:p>
                      <a:r>
                        <a:rPr lang="id-ID" dirty="0" smtClean="0"/>
                        <a:t>Biaya produksi:</a:t>
                      </a:r>
                      <a:endParaRPr lang="id-ID" dirty="0"/>
                    </a:p>
                  </a:txBody>
                  <a:tcPr/>
                </a:tc>
                <a:tc>
                  <a:txBody>
                    <a:bodyPr/>
                    <a:lstStyle/>
                    <a:p>
                      <a:pPr algn="r"/>
                      <a:endParaRPr lang="id-ID"/>
                    </a:p>
                  </a:txBody>
                  <a:tcPr/>
                </a:tc>
                <a:tc>
                  <a:txBody>
                    <a:bodyPr/>
                    <a:lstStyle/>
                    <a:p>
                      <a:pPr algn="r"/>
                      <a:endParaRPr lang="id-ID" dirty="0"/>
                    </a:p>
                  </a:txBody>
                  <a:tcPr/>
                </a:tc>
                <a:tc>
                  <a:txBody>
                    <a:bodyPr/>
                    <a:lstStyle/>
                    <a:p>
                      <a:pPr algn="r"/>
                      <a:endParaRPr lang="id-ID"/>
                    </a:p>
                  </a:txBody>
                  <a:tcPr/>
                </a:tc>
                <a:tc>
                  <a:txBody>
                    <a:bodyPr/>
                    <a:lstStyle/>
                    <a:p>
                      <a:pPr algn="r"/>
                      <a:endParaRPr lang="id-ID"/>
                    </a:p>
                  </a:txBody>
                  <a:tcPr/>
                </a:tc>
              </a:tr>
              <a:tr h="370840">
                <a:tc>
                  <a:txBody>
                    <a:bodyPr/>
                    <a:lstStyle/>
                    <a:p>
                      <a:r>
                        <a:rPr lang="id-ID" dirty="0" smtClean="0"/>
                        <a:t>Biaya bahan baku sesungguhnya</a:t>
                      </a:r>
                      <a:endParaRPr lang="id-ID" dirty="0"/>
                    </a:p>
                  </a:txBody>
                  <a:tcPr/>
                </a:tc>
                <a:tc>
                  <a:txBody>
                    <a:bodyPr/>
                    <a:lstStyle/>
                    <a:p>
                      <a:pPr algn="r"/>
                      <a:r>
                        <a:rPr lang="id-ID" dirty="0" smtClean="0"/>
                        <a:t>Rp XX</a:t>
                      </a:r>
                      <a:endParaRPr lang="id-ID" dirty="0"/>
                    </a:p>
                  </a:txBody>
                  <a:tcPr/>
                </a:tc>
                <a:tc>
                  <a:txBody>
                    <a:bodyPr/>
                    <a:lstStyle/>
                    <a:p>
                      <a:pPr algn="r"/>
                      <a:endParaRPr lang="id-ID" dirty="0"/>
                    </a:p>
                  </a:txBody>
                  <a:tcPr/>
                </a:tc>
                <a:tc>
                  <a:txBody>
                    <a:bodyPr/>
                    <a:lstStyle/>
                    <a:p>
                      <a:pPr algn="r"/>
                      <a:endParaRPr lang="id-ID" dirty="0"/>
                    </a:p>
                  </a:txBody>
                  <a:tcPr/>
                </a:tc>
                <a:tc>
                  <a:txBody>
                    <a:bodyPr/>
                    <a:lstStyle/>
                    <a:p>
                      <a:pPr algn="r"/>
                      <a:endParaRPr lang="id-ID" dirty="0"/>
                    </a:p>
                  </a:txBody>
                  <a:tcPr/>
                </a:tc>
              </a:tr>
              <a:tr h="370840">
                <a:tc>
                  <a:txBody>
                    <a:bodyPr/>
                    <a:lstStyle/>
                    <a:p>
                      <a:r>
                        <a:rPr lang="id-ID" dirty="0" smtClean="0"/>
                        <a:t>Biaya tenaga kerja sesungguhnya</a:t>
                      </a:r>
                      <a:endParaRPr lang="id-ID" dirty="0"/>
                    </a:p>
                  </a:txBody>
                  <a:tcPr/>
                </a:tc>
                <a:tc>
                  <a:txBody>
                    <a:bodyPr/>
                    <a:lstStyle/>
                    <a:p>
                      <a:pPr algn="r"/>
                      <a:r>
                        <a:rPr lang="id-ID" dirty="0" smtClean="0"/>
                        <a:t>XX</a:t>
                      </a:r>
                      <a:endParaRPr lang="id-ID" dirty="0"/>
                    </a:p>
                  </a:txBody>
                  <a:tcPr/>
                </a:tc>
                <a:tc>
                  <a:txBody>
                    <a:bodyPr/>
                    <a:lstStyle/>
                    <a:p>
                      <a:pPr algn="r"/>
                      <a:endParaRPr lang="id-ID" dirty="0"/>
                    </a:p>
                  </a:txBody>
                  <a:tcPr/>
                </a:tc>
                <a:tc>
                  <a:txBody>
                    <a:bodyPr/>
                    <a:lstStyle/>
                    <a:p>
                      <a:pPr algn="r"/>
                      <a:endParaRPr lang="id-ID"/>
                    </a:p>
                  </a:txBody>
                  <a:tcPr/>
                </a:tc>
                <a:tc>
                  <a:txBody>
                    <a:bodyPr/>
                    <a:lstStyle/>
                    <a:p>
                      <a:pPr algn="r"/>
                      <a:endParaRPr lang="id-ID"/>
                    </a:p>
                  </a:txBody>
                  <a:tcPr/>
                </a:tc>
              </a:tr>
              <a:tr h="370840">
                <a:tc>
                  <a:txBody>
                    <a:bodyPr/>
                    <a:lstStyle/>
                    <a:p>
                      <a:r>
                        <a:rPr lang="id-ID" dirty="0" smtClean="0"/>
                        <a:t>Biaya overhead pabrik sesungguhnya</a:t>
                      </a:r>
                      <a:endParaRPr lang="id-ID" dirty="0"/>
                    </a:p>
                  </a:txBody>
                  <a:tcPr/>
                </a:tc>
                <a:tc>
                  <a:txBody>
                    <a:bodyPr/>
                    <a:lstStyle/>
                    <a:p>
                      <a:pPr algn="r"/>
                      <a:r>
                        <a:rPr lang="id-ID" dirty="0" smtClean="0"/>
                        <a:t>XX</a:t>
                      </a:r>
                      <a:endParaRPr lang="id-ID" dirty="0"/>
                    </a:p>
                  </a:txBody>
                  <a:tcPr/>
                </a:tc>
                <a:tc>
                  <a:txBody>
                    <a:bodyPr/>
                    <a:lstStyle/>
                    <a:p>
                      <a:pPr algn="r"/>
                      <a:endParaRPr lang="id-ID" dirty="0"/>
                    </a:p>
                  </a:txBody>
                  <a:tcPr/>
                </a:tc>
                <a:tc>
                  <a:txBody>
                    <a:bodyPr/>
                    <a:lstStyle/>
                    <a:p>
                      <a:pPr algn="r"/>
                      <a:endParaRPr lang="id-ID"/>
                    </a:p>
                  </a:txBody>
                  <a:tcPr/>
                </a:tc>
                <a:tc>
                  <a:txBody>
                    <a:bodyPr/>
                    <a:lstStyle/>
                    <a:p>
                      <a:pPr algn="r"/>
                      <a:endParaRPr lang="id-ID" dirty="0"/>
                    </a:p>
                  </a:txBody>
                  <a:tcPr/>
                </a:tc>
              </a:tr>
              <a:tr h="370840">
                <a:tc>
                  <a:txBody>
                    <a:bodyPr/>
                    <a:lstStyle/>
                    <a:p>
                      <a:r>
                        <a:rPr lang="id-ID" dirty="0" smtClean="0"/>
                        <a:t>Total biaya produksi</a:t>
                      </a:r>
                      <a:endParaRPr lang="id-ID" dirty="0"/>
                    </a:p>
                  </a:txBody>
                  <a:tcPr/>
                </a:tc>
                <a:tc>
                  <a:txBody>
                    <a:bodyPr/>
                    <a:lstStyle/>
                    <a:p>
                      <a:pPr algn="r"/>
                      <a:endParaRPr lang="id-ID"/>
                    </a:p>
                  </a:txBody>
                  <a:tcPr/>
                </a:tc>
                <a:tc>
                  <a:txBody>
                    <a:bodyPr/>
                    <a:lstStyle/>
                    <a:p>
                      <a:pPr algn="r"/>
                      <a:r>
                        <a:rPr lang="id-ID" dirty="0" smtClean="0"/>
                        <a:t>XX</a:t>
                      </a:r>
                      <a:endParaRPr lang="id-ID" dirty="0"/>
                    </a:p>
                  </a:txBody>
                  <a:tcPr/>
                </a:tc>
                <a:tc>
                  <a:txBody>
                    <a:bodyPr/>
                    <a:lstStyle/>
                    <a:p>
                      <a:pPr algn="r"/>
                      <a:endParaRPr lang="id-ID" dirty="0"/>
                    </a:p>
                  </a:txBody>
                  <a:tcPr/>
                </a:tc>
                <a:tc>
                  <a:txBody>
                    <a:bodyPr/>
                    <a:lstStyle/>
                    <a:p>
                      <a:pPr algn="r"/>
                      <a:endParaRPr lang="id-ID" dirty="0"/>
                    </a:p>
                  </a:txBody>
                  <a:tcPr/>
                </a:tc>
              </a:tr>
              <a:tr h="370840">
                <a:tc>
                  <a:txBody>
                    <a:bodyPr/>
                    <a:lstStyle/>
                    <a:p>
                      <a:endParaRPr lang="id-ID" dirty="0"/>
                    </a:p>
                  </a:txBody>
                  <a:tcPr/>
                </a:tc>
                <a:tc>
                  <a:txBody>
                    <a:bodyPr/>
                    <a:lstStyle/>
                    <a:p>
                      <a:pPr algn="r"/>
                      <a:endParaRPr lang="id-ID" dirty="0"/>
                    </a:p>
                  </a:txBody>
                  <a:tcPr/>
                </a:tc>
                <a:tc>
                  <a:txBody>
                    <a:bodyPr/>
                    <a:lstStyle/>
                    <a:p>
                      <a:pPr algn="r"/>
                      <a:r>
                        <a:rPr lang="id-ID" dirty="0" smtClean="0"/>
                        <a:t>XX</a:t>
                      </a:r>
                      <a:endParaRPr lang="id-ID" dirty="0"/>
                    </a:p>
                  </a:txBody>
                  <a:tcPr/>
                </a:tc>
                <a:tc>
                  <a:txBody>
                    <a:bodyPr/>
                    <a:lstStyle/>
                    <a:p>
                      <a:pPr algn="r"/>
                      <a:endParaRPr lang="id-ID" dirty="0"/>
                    </a:p>
                  </a:txBody>
                  <a:tcPr/>
                </a:tc>
                <a:tc>
                  <a:txBody>
                    <a:bodyPr/>
                    <a:lstStyle/>
                    <a:p>
                      <a:pPr algn="r"/>
                      <a:endParaRPr lang="id-ID" dirty="0"/>
                    </a:p>
                  </a:txBody>
                  <a:tcPr/>
                </a:tc>
              </a:tr>
              <a:tr h="370840">
                <a:tc>
                  <a:txBody>
                    <a:bodyPr/>
                    <a:lstStyle/>
                    <a:p>
                      <a:r>
                        <a:rPr lang="id-ID" dirty="0" smtClean="0"/>
                        <a:t>Dikurang:</a:t>
                      </a:r>
                      <a:r>
                        <a:rPr lang="id-ID" baseline="0" dirty="0" smtClean="0"/>
                        <a:t> </a:t>
                      </a:r>
                      <a:r>
                        <a:rPr lang="id-ID" dirty="0" smtClean="0"/>
                        <a:t>Persediaan barang dalam proses akhir</a:t>
                      </a:r>
                      <a:endParaRPr lang="id-ID" dirty="0"/>
                    </a:p>
                  </a:txBody>
                  <a:tcPr/>
                </a:tc>
                <a:tc>
                  <a:txBody>
                    <a:bodyPr/>
                    <a:lstStyle/>
                    <a:p>
                      <a:pPr algn="r"/>
                      <a:endParaRPr lang="id-ID" dirty="0"/>
                    </a:p>
                  </a:txBody>
                  <a:tcPr/>
                </a:tc>
                <a:tc>
                  <a:txBody>
                    <a:bodyPr/>
                    <a:lstStyle/>
                    <a:p>
                      <a:pPr algn="r"/>
                      <a:r>
                        <a:rPr lang="id-ID" dirty="0" smtClean="0"/>
                        <a:t>XX</a:t>
                      </a:r>
                      <a:endParaRPr lang="id-ID" dirty="0"/>
                    </a:p>
                  </a:txBody>
                  <a:tcPr/>
                </a:tc>
                <a:tc>
                  <a:txBody>
                    <a:bodyPr/>
                    <a:lstStyle/>
                    <a:p>
                      <a:pPr algn="r"/>
                      <a:endParaRPr lang="id-ID" dirty="0"/>
                    </a:p>
                  </a:txBody>
                  <a:tcPr/>
                </a:tc>
                <a:tc>
                  <a:txBody>
                    <a:bodyPr/>
                    <a:lstStyle/>
                    <a:p>
                      <a:pPr algn="r"/>
                      <a:endParaRPr lang="id-ID"/>
                    </a:p>
                  </a:txBody>
                  <a:tcPr/>
                </a:tc>
              </a:tr>
              <a:tr h="370840">
                <a:tc>
                  <a:txBody>
                    <a:bodyPr/>
                    <a:lstStyle/>
                    <a:p>
                      <a:r>
                        <a:rPr lang="id-ID" dirty="0" smtClean="0"/>
                        <a:t>Harga pokok produksi</a:t>
                      </a:r>
                      <a:endParaRPr lang="id-ID" dirty="0"/>
                    </a:p>
                  </a:txBody>
                  <a:tcPr/>
                </a:tc>
                <a:tc>
                  <a:txBody>
                    <a:bodyPr/>
                    <a:lstStyle/>
                    <a:p>
                      <a:pPr algn="r"/>
                      <a:endParaRPr lang="id-ID"/>
                    </a:p>
                  </a:txBody>
                  <a:tcPr/>
                </a:tc>
                <a:tc>
                  <a:txBody>
                    <a:bodyPr/>
                    <a:lstStyle/>
                    <a:p>
                      <a:pPr algn="r"/>
                      <a:endParaRPr lang="id-ID" dirty="0"/>
                    </a:p>
                  </a:txBody>
                  <a:tcPr/>
                </a:tc>
                <a:tc>
                  <a:txBody>
                    <a:bodyPr/>
                    <a:lstStyle/>
                    <a:p>
                      <a:pPr algn="r"/>
                      <a:r>
                        <a:rPr lang="id-ID" dirty="0" smtClean="0"/>
                        <a:t>XX</a:t>
                      </a:r>
                      <a:endParaRPr lang="id-ID" dirty="0"/>
                    </a:p>
                  </a:txBody>
                  <a:tcPr/>
                </a:tc>
                <a:tc>
                  <a:txBody>
                    <a:bodyPr/>
                    <a:lstStyle/>
                    <a:p>
                      <a:pPr algn="r"/>
                      <a:endParaRPr lang="id-ID"/>
                    </a:p>
                  </a:txBody>
                  <a:tcPr/>
                </a:tc>
              </a:tr>
              <a:tr h="370840">
                <a:tc>
                  <a:txBody>
                    <a:bodyPr/>
                    <a:lstStyle/>
                    <a:p>
                      <a:r>
                        <a:rPr lang="id-ID" dirty="0" smtClean="0"/>
                        <a:t>Harga pokok produk</a:t>
                      </a:r>
                      <a:r>
                        <a:rPr lang="id-ID" baseline="0" dirty="0" smtClean="0"/>
                        <a:t> yang tersedia untuk dijual</a:t>
                      </a:r>
                      <a:endParaRPr lang="id-ID" dirty="0"/>
                    </a:p>
                  </a:txBody>
                  <a:tcPr/>
                </a:tc>
                <a:tc>
                  <a:txBody>
                    <a:bodyPr/>
                    <a:lstStyle/>
                    <a:p>
                      <a:pPr algn="r"/>
                      <a:endParaRPr lang="id-ID"/>
                    </a:p>
                  </a:txBody>
                  <a:tcPr/>
                </a:tc>
                <a:tc>
                  <a:txBody>
                    <a:bodyPr/>
                    <a:lstStyle/>
                    <a:p>
                      <a:pPr algn="r"/>
                      <a:endParaRPr lang="id-ID"/>
                    </a:p>
                  </a:txBody>
                  <a:tcPr/>
                </a:tc>
                <a:tc>
                  <a:txBody>
                    <a:bodyPr/>
                    <a:lstStyle/>
                    <a:p>
                      <a:pPr algn="r"/>
                      <a:r>
                        <a:rPr lang="id-ID" dirty="0" smtClean="0"/>
                        <a:t>XX</a:t>
                      </a:r>
                      <a:endParaRPr lang="id-ID" dirty="0"/>
                    </a:p>
                  </a:txBody>
                  <a:tcPr/>
                </a:tc>
                <a:tc>
                  <a:txBody>
                    <a:bodyPr/>
                    <a:lstStyle/>
                    <a:p>
                      <a:pPr algn="r"/>
                      <a:endParaRPr lang="id-ID" dirty="0"/>
                    </a:p>
                  </a:txBody>
                  <a:tcPr/>
                </a:tc>
              </a:tr>
              <a:tr h="370840">
                <a:tc>
                  <a:txBody>
                    <a:bodyPr/>
                    <a:lstStyle/>
                    <a:p>
                      <a:r>
                        <a:rPr lang="id-ID" dirty="0" smtClean="0"/>
                        <a:t>Dikurang: Persediaan barang  jadi akhir</a:t>
                      </a:r>
                      <a:endParaRPr lang="id-ID" dirty="0"/>
                    </a:p>
                  </a:txBody>
                  <a:tcPr/>
                </a:tc>
                <a:tc>
                  <a:txBody>
                    <a:bodyPr/>
                    <a:lstStyle/>
                    <a:p>
                      <a:pPr algn="r"/>
                      <a:endParaRPr lang="id-ID"/>
                    </a:p>
                  </a:txBody>
                  <a:tcPr/>
                </a:tc>
                <a:tc>
                  <a:txBody>
                    <a:bodyPr/>
                    <a:lstStyle/>
                    <a:p>
                      <a:pPr algn="r"/>
                      <a:endParaRPr lang="id-ID"/>
                    </a:p>
                  </a:txBody>
                  <a:tcPr/>
                </a:tc>
                <a:tc>
                  <a:txBody>
                    <a:bodyPr/>
                    <a:lstStyle/>
                    <a:p>
                      <a:pPr algn="r"/>
                      <a:r>
                        <a:rPr lang="id-ID" dirty="0" smtClean="0"/>
                        <a:t>XX</a:t>
                      </a:r>
                      <a:endParaRPr lang="id-ID" dirty="0"/>
                    </a:p>
                  </a:txBody>
                  <a:tcPr/>
                </a:tc>
                <a:tc>
                  <a:txBody>
                    <a:bodyPr/>
                    <a:lstStyle/>
                    <a:p>
                      <a:pPr algn="r"/>
                      <a:endParaRPr lang="id-ID"/>
                    </a:p>
                  </a:txBody>
                  <a:tcPr/>
                </a:tc>
              </a:tr>
              <a:tr h="370840">
                <a:tc>
                  <a:txBody>
                    <a:bodyPr/>
                    <a:lstStyle/>
                    <a:p>
                      <a:r>
                        <a:rPr lang="id-ID" dirty="0" smtClean="0"/>
                        <a:t>Harga pokok produk yang dijual</a:t>
                      </a:r>
                      <a:endParaRPr lang="id-ID" dirty="0"/>
                    </a:p>
                  </a:txBody>
                  <a:tcPr/>
                </a:tc>
                <a:tc>
                  <a:txBody>
                    <a:bodyPr/>
                    <a:lstStyle/>
                    <a:p>
                      <a:pPr algn="r"/>
                      <a:endParaRPr lang="id-ID"/>
                    </a:p>
                  </a:txBody>
                  <a:tcPr/>
                </a:tc>
                <a:tc>
                  <a:txBody>
                    <a:bodyPr/>
                    <a:lstStyle/>
                    <a:p>
                      <a:pPr algn="r"/>
                      <a:endParaRPr lang="id-ID"/>
                    </a:p>
                  </a:txBody>
                  <a:tcPr/>
                </a:tc>
                <a:tc>
                  <a:txBody>
                    <a:bodyPr/>
                    <a:lstStyle/>
                    <a:p>
                      <a:pPr algn="r"/>
                      <a:endParaRPr lang="id-ID" dirty="0"/>
                    </a:p>
                  </a:txBody>
                  <a:tcPr/>
                </a:tc>
                <a:tc>
                  <a:txBody>
                    <a:bodyPr/>
                    <a:lstStyle/>
                    <a:p>
                      <a:pPr algn="r"/>
                      <a:r>
                        <a:rPr lang="id-ID" dirty="0" smtClean="0"/>
                        <a:t>XX</a:t>
                      </a:r>
                      <a:endParaRPr lang="id-ID" dirty="0"/>
                    </a:p>
                  </a:txBody>
                  <a:tcPr/>
                </a:tc>
              </a:tr>
              <a:tr h="370840">
                <a:tc>
                  <a:txBody>
                    <a:bodyPr/>
                    <a:lstStyle/>
                    <a:p>
                      <a:r>
                        <a:rPr lang="id-ID" dirty="0" smtClean="0"/>
                        <a:t>Laba bruto</a:t>
                      </a:r>
                      <a:endParaRPr lang="id-ID" dirty="0"/>
                    </a:p>
                  </a:txBody>
                  <a:tcPr/>
                </a:tc>
                <a:tc>
                  <a:txBody>
                    <a:bodyPr/>
                    <a:lstStyle/>
                    <a:p>
                      <a:pPr algn="r"/>
                      <a:endParaRPr lang="id-ID" dirty="0"/>
                    </a:p>
                  </a:txBody>
                  <a:tcPr/>
                </a:tc>
                <a:tc>
                  <a:txBody>
                    <a:bodyPr/>
                    <a:lstStyle/>
                    <a:p>
                      <a:pPr algn="r"/>
                      <a:endParaRPr lang="id-ID"/>
                    </a:p>
                  </a:txBody>
                  <a:tcPr/>
                </a:tc>
                <a:tc>
                  <a:txBody>
                    <a:bodyPr/>
                    <a:lstStyle/>
                    <a:p>
                      <a:pPr algn="r"/>
                      <a:endParaRPr lang="id-ID"/>
                    </a:p>
                  </a:txBody>
                  <a:tcPr/>
                </a:tc>
                <a:tc>
                  <a:txBody>
                    <a:bodyPr/>
                    <a:lstStyle/>
                    <a:p>
                      <a:pPr algn="r"/>
                      <a:r>
                        <a:rPr lang="id-ID" dirty="0" smtClean="0"/>
                        <a:t>XX</a:t>
                      </a:r>
                      <a:endParaRPr lang="id-ID" dirty="0"/>
                    </a:p>
                  </a:txBody>
                  <a:tcPr/>
                </a:tc>
              </a:tr>
            </a:tbl>
          </a:graphicData>
        </a:graphic>
      </p:graphicFrame>
      <p:cxnSp>
        <p:nvCxnSpPr>
          <p:cNvPr id="8" name="Straight Connector 7"/>
          <p:cNvCxnSpPr/>
          <p:nvPr/>
        </p:nvCxnSpPr>
        <p:spPr>
          <a:xfrm>
            <a:off x="6429388" y="4000504"/>
            <a:ext cx="928694" cy="1588"/>
          </a:xfrm>
          <a:prstGeom prst="line">
            <a:avLst/>
          </a:prstGeom>
        </p:spPr>
        <p:style>
          <a:lnRef idx="2">
            <a:schemeClr val="dk1"/>
          </a:lnRef>
          <a:fillRef idx="0">
            <a:schemeClr val="dk1"/>
          </a:fillRef>
          <a:effectRef idx="1">
            <a:schemeClr val="dk1"/>
          </a:effectRef>
          <a:fontRef idx="minor">
            <a:schemeClr val="tx1"/>
          </a:fontRef>
        </p:style>
      </p:cxnSp>
      <p:cxnSp>
        <p:nvCxnSpPr>
          <p:cNvPr id="10" name="Straight Connector 9"/>
          <p:cNvCxnSpPr/>
          <p:nvPr/>
        </p:nvCxnSpPr>
        <p:spPr>
          <a:xfrm>
            <a:off x="6429388" y="4714884"/>
            <a:ext cx="857256" cy="1588"/>
          </a:xfrm>
          <a:prstGeom prst="line">
            <a:avLst/>
          </a:prstGeom>
        </p:spPr>
        <p:style>
          <a:lnRef idx="2">
            <a:schemeClr val="dk1"/>
          </a:lnRef>
          <a:fillRef idx="0">
            <a:schemeClr val="dk1"/>
          </a:fillRef>
          <a:effectRef idx="1">
            <a:schemeClr val="dk1"/>
          </a:effectRef>
          <a:fontRef idx="minor">
            <a:schemeClr val="tx1"/>
          </a:fontRef>
        </p:style>
      </p:cxnSp>
      <p:cxnSp>
        <p:nvCxnSpPr>
          <p:cNvPr id="12" name="Straight Connector 11"/>
          <p:cNvCxnSpPr/>
          <p:nvPr/>
        </p:nvCxnSpPr>
        <p:spPr>
          <a:xfrm>
            <a:off x="7286644" y="5214950"/>
            <a:ext cx="714380" cy="1588"/>
          </a:xfrm>
          <a:prstGeom prst="line">
            <a:avLst/>
          </a:prstGeom>
        </p:spPr>
        <p:style>
          <a:lnRef idx="2">
            <a:schemeClr val="dk1"/>
          </a:lnRef>
          <a:fillRef idx="0">
            <a:schemeClr val="dk1"/>
          </a:fillRef>
          <a:effectRef idx="1">
            <a:schemeClr val="dk1"/>
          </a:effectRef>
          <a:fontRef idx="minor">
            <a:schemeClr val="tx1"/>
          </a:fontRef>
        </p:style>
      </p:cxnSp>
      <p:cxnSp>
        <p:nvCxnSpPr>
          <p:cNvPr id="15" name="Straight Connector 14"/>
          <p:cNvCxnSpPr/>
          <p:nvPr/>
        </p:nvCxnSpPr>
        <p:spPr>
          <a:xfrm>
            <a:off x="7358082" y="5929330"/>
            <a:ext cx="785818" cy="1588"/>
          </a:xfrm>
          <a:prstGeom prst="line">
            <a:avLst/>
          </a:prstGeom>
        </p:spPr>
        <p:style>
          <a:lnRef idx="2">
            <a:schemeClr val="dk1"/>
          </a:lnRef>
          <a:fillRef idx="0">
            <a:schemeClr val="dk1"/>
          </a:fillRef>
          <a:effectRef idx="1">
            <a:schemeClr val="dk1"/>
          </a:effectRef>
          <a:fontRef idx="minor">
            <a:schemeClr val="tx1"/>
          </a:fontRef>
        </p:style>
      </p:cxnSp>
      <p:cxnSp>
        <p:nvCxnSpPr>
          <p:cNvPr id="19" name="Straight Connector 18"/>
          <p:cNvCxnSpPr/>
          <p:nvPr/>
        </p:nvCxnSpPr>
        <p:spPr>
          <a:xfrm>
            <a:off x="8143900" y="6856412"/>
            <a:ext cx="64294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5643570" y="3643314"/>
            <a:ext cx="785818" cy="1588"/>
          </a:xfrm>
          <a:prstGeom prst="line">
            <a:avLst/>
          </a:prstGeom>
        </p:spPr>
        <p:style>
          <a:lnRef idx="2">
            <a:schemeClr val="dk1"/>
          </a:lnRef>
          <a:fillRef idx="0">
            <a:schemeClr val="dk1"/>
          </a:fillRef>
          <a:effectRef idx="1">
            <a:schemeClr val="dk1"/>
          </a:effectRef>
          <a:fontRef idx="minor">
            <a:schemeClr val="tx1"/>
          </a:fontRef>
        </p:style>
      </p:cxnSp>
      <p:cxnSp>
        <p:nvCxnSpPr>
          <p:cNvPr id="25" name="Straight Connector 24"/>
          <p:cNvCxnSpPr/>
          <p:nvPr/>
        </p:nvCxnSpPr>
        <p:spPr>
          <a:xfrm>
            <a:off x="8072462" y="6215082"/>
            <a:ext cx="642942" cy="1588"/>
          </a:xfrm>
          <a:prstGeom prst="line">
            <a:avLst/>
          </a:prstGeom>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686800" cy="1143008"/>
          </a:xfrm>
        </p:spPr>
        <p:txBody>
          <a:bodyPr>
            <a:noAutofit/>
          </a:bodyPr>
          <a:lstStyle/>
          <a:p>
            <a:r>
              <a:rPr lang="id-ID" sz="2400" b="1" dirty="0" smtClean="0">
                <a:solidFill>
                  <a:schemeClr val="tx1"/>
                </a:solidFill>
              </a:rPr>
              <a:t>MENENTUKAN HARGA POKOK PERSEDIAAN BARANG JADI DAN BARANG DALAM PROSES YANG DISAJIKAN DALAM NERACA.</a:t>
            </a:r>
            <a:endParaRPr lang="id-ID" sz="2400" b="1" dirty="0">
              <a:solidFill>
                <a:schemeClr val="tx1"/>
              </a:solidFill>
            </a:endParaRPr>
          </a:p>
        </p:txBody>
      </p:sp>
      <p:sp>
        <p:nvSpPr>
          <p:cNvPr id="3" name="Content Placeholder 2"/>
          <p:cNvSpPr>
            <a:spLocks noGrp="1"/>
          </p:cNvSpPr>
          <p:nvPr>
            <p:ph idx="1"/>
          </p:nvPr>
        </p:nvSpPr>
        <p:spPr>
          <a:xfrm>
            <a:off x="304800" y="1500174"/>
            <a:ext cx="8686800" cy="5143536"/>
          </a:xfrm>
          <a:gradFill>
            <a:gsLst>
              <a:gs pos="0">
                <a:schemeClr val="accent5">
                  <a:lumMod val="40000"/>
                  <a:lumOff val="60000"/>
                </a:schemeClr>
              </a:gs>
              <a:gs pos="50000">
                <a:schemeClr val="accent1">
                  <a:tint val="44500"/>
                  <a:satMod val="160000"/>
                </a:schemeClr>
              </a:gs>
              <a:gs pos="100000">
                <a:schemeClr val="accent1">
                  <a:tint val="23500"/>
                  <a:satMod val="160000"/>
                </a:schemeClr>
              </a:gs>
            </a:gsLst>
            <a:lin ang="5400000" scaled="0"/>
          </a:gradFill>
        </p:spPr>
        <p:txBody>
          <a:bodyPr>
            <a:normAutofit fontScale="92500" lnSpcReduction="10000"/>
          </a:bodyPr>
          <a:lstStyle/>
          <a:p>
            <a:pPr algn="just"/>
            <a:r>
              <a:rPr lang="id-ID" dirty="0" smtClean="0">
                <a:solidFill>
                  <a:schemeClr val="tx1"/>
                </a:solidFill>
              </a:rPr>
              <a:t>Berdasarkan catatan biaya produksi tiap periode manajemen dapat menentukan biaya produksi yang melekat pada barang jadi yang belum laku dijual pada tanggal neraca dan menyajikannya dalam neraca sebagai harga pokok persediaan barang jadi.</a:t>
            </a:r>
          </a:p>
          <a:p>
            <a:pPr algn="just"/>
            <a:r>
              <a:rPr lang="id-ID" dirty="0" smtClean="0">
                <a:solidFill>
                  <a:schemeClr val="tx1"/>
                </a:solidFill>
              </a:rPr>
              <a:t>Berdasarkan catatan biaya produksi tiap periode manajemen dapat pula menentukan biaya produksi yang melekat pada barang yang pada tanggal neraca masih dalam proses pengerjaan dan menyajikannya dalam neraca sebagai harga pokok persediaan barang dalam proses.</a:t>
            </a:r>
            <a:endParaRPr lang="id-ID" dirty="0">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686800" cy="838200"/>
          </a:xfrm>
        </p:spPr>
        <p:txBody>
          <a:bodyPr>
            <a:normAutofit fontScale="90000"/>
          </a:bodyPr>
          <a:lstStyle/>
          <a:p>
            <a:r>
              <a:rPr lang="id-ID" dirty="0" smtClean="0">
                <a:solidFill>
                  <a:schemeClr val="tx1"/>
                </a:solidFill>
              </a:rPr>
              <a:t>ALIRAN PRODUK SECARA FISIK DALAM PROCESS COSTING.</a:t>
            </a:r>
            <a:endParaRPr lang="id-ID" dirty="0">
              <a:solidFill>
                <a:schemeClr val="tx1"/>
              </a:solidFill>
            </a:endParaRPr>
          </a:p>
        </p:txBody>
      </p:sp>
      <p:sp>
        <p:nvSpPr>
          <p:cNvPr id="3" name="Content Placeholder 2"/>
          <p:cNvSpPr>
            <a:spLocks noGrp="1"/>
          </p:cNvSpPr>
          <p:nvPr>
            <p:ph idx="1"/>
          </p:nvPr>
        </p:nvSpPr>
        <p:spPr>
          <a:xfrm>
            <a:off x="714348" y="2143116"/>
            <a:ext cx="8001056" cy="3786214"/>
          </a:xfrm>
          <a:gradFill>
            <a:gsLst>
              <a:gs pos="0">
                <a:schemeClr val="accent5">
                  <a:lumMod val="40000"/>
                  <a:lumOff val="60000"/>
                </a:schemeClr>
              </a:gs>
              <a:gs pos="50000">
                <a:schemeClr val="accent1">
                  <a:tint val="44500"/>
                  <a:satMod val="160000"/>
                </a:schemeClr>
              </a:gs>
              <a:gs pos="100000">
                <a:schemeClr val="accent1">
                  <a:tint val="23500"/>
                  <a:satMod val="160000"/>
                </a:schemeClr>
              </a:gs>
            </a:gsLst>
            <a:lin ang="5400000" scaled="0"/>
          </a:gradFill>
        </p:spPr>
        <p:txBody>
          <a:bodyPr>
            <a:normAutofit fontScale="85000" lnSpcReduction="10000"/>
          </a:bodyPr>
          <a:lstStyle/>
          <a:p>
            <a:pPr algn="just"/>
            <a:r>
              <a:rPr lang="id-ID" dirty="0" smtClean="0">
                <a:solidFill>
                  <a:schemeClr val="tx1"/>
                </a:solidFill>
              </a:rPr>
              <a:t>Suatu produk dapat berpindah di dalam pabrik dengan berbagai cara. Tiga format aliran produk yang berhubungan dengan Process Costing  adalah:</a:t>
            </a:r>
          </a:p>
          <a:p>
            <a:pPr marL="914400" lvl="1" indent="-514350" algn="just">
              <a:buFont typeface="+mj-lt"/>
              <a:buAutoNum type="arabicPeriod"/>
            </a:pPr>
            <a:r>
              <a:rPr lang="id-ID" sz="3200" dirty="0" smtClean="0">
                <a:solidFill>
                  <a:schemeClr val="tx1"/>
                </a:solidFill>
              </a:rPr>
              <a:t>Aliran produk berurutan (Sequential Product Flow)</a:t>
            </a:r>
          </a:p>
          <a:p>
            <a:pPr marL="914400" lvl="1" indent="-514350" algn="just">
              <a:buFont typeface="+mj-lt"/>
              <a:buAutoNum type="arabicPeriod"/>
            </a:pPr>
            <a:r>
              <a:rPr lang="id-ID" sz="3200" dirty="0" smtClean="0">
                <a:solidFill>
                  <a:schemeClr val="tx1"/>
                </a:solidFill>
              </a:rPr>
              <a:t>Aliran produk paralel (Parallel Product Flow)</a:t>
            </a:r>
          </a:p>
          <a:p>
            <a:pPr marL="914400" lvl="1" indent="-514350" algn="just">
              <a:buFont typeface="+mj-lt"/>
              <a:buAutoNum type="arabicPeriod"/>
            </a:pPr>
            <a:r>
              <a:rPr lang="id-ID" sz="3200" dirty="0" smtClean="0">
                <a:solidFill>
                  <a:schemeClr val="tx1"/>
                </a:solidFill>
              </a:rPr>
              <a:t>Aliran produk selektif (Selective Product Flow</a:t>
            </a:r>
            <a:r>
              <a:rPr lang="id-ID" dirty="0" smtClean="0">
                <a:solidFill>
                  <a:schemeClr val="tx1"/>
                </a:solidFill>
              </a:rPr>
              <a:t>)</a:t>
            </a:r>
            <a:endParaRPr lang="id-ID" dirty="0">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686800" cy="838200"/>
          </a:xfrm>
        </p:spPr>
        <p:txBody>
          <a:bodyPr>
            <a:normAutofit fontScale="90000"/>
          </a:bodyPr>
          <a:lstStyle/>
          <a:p>
            <a:r>
              <a:rPr lang="id-ID" dirty="0" smtClean="0">
                <a:solidFill>
                  <a:schemeClr val="tx1"/>
                </a:solidFill>
              </a:rPr>
              <a:t>Aliran produk berurutan (sequential product flow)</a:t>
            </a:r>
            <a:endParaRPr lang="id-ID" dirty="0">
              <a:solidFill>
                <a:schemeClr val="tx1"/>
              </a:solidFill>
            </a:endParaRPr>
          </a:p>
        </p:txBody>
      </p:sp>
      <p:sp>
        <p:nvSpPr>
          <p:cNvPr id="3" name="Content Placeholder 2"/>
          <p:cNvSpPr>
            <a:spLocks noGrp="1"/>
          </p:cNvSpPr>
          <p:nvPr>
            <p:ph idx="1"/>
          </p:nvPr>
        </p:nvSpPr>
        <p:spPr>
          <a:xfrm>
            <a:off x="304800" y="1554162"/>
            <a:ext cx="8686800" cy="5089548"/>
          </a:xfrm>
          <a:gradFill>
            <a:gsLst>
              <a:gs pos="0">
                <a:schemeClr val="tx2">
                  <a:lumMod val="40000"/>
                  <a:lumOff val="60000"/>
                </a:schemeClr>
              </a:gs>
              <a:gs pos="50000">
                <a:schemeClr val="accent1">
                  <a:tint val="44500"/>
                  <a:satMod val="160000"/>
                </a:schemeClr>
              </a:gs>
              <a:gs pos="100000">
                <a:schemeClr val="accent1">
                  <a:tint val="23500"/>
                  <a:satMod val="160000"/>
                </a:schemeClr>
              </a:gs>
            </a:gsLst>
            <a:lin ang="5400000" scaled="0"/>
          </a:gradFill>
        </p:spPr>
        <p:txBody>
          <a:bodyPr/>
          <a:lstStyle/>
          <a:p>
            <a:r>
              <a:rPr lang="id-ID" dirty="0" smtClean="0">
                <a:solidFill>
                  <a:schemeClr val="tx1"/>
                </a:solidFill>
              </a:rPr>
              <a:t>Dalam aliran produk berurutan, setiap produk diproses dalam urutan langkah-langkah yang sama. Contoh:</a:t>
            </a:r>
            <a:endParaRPr lang="id-ID" dirty="0">
              <a:solidFill>
                <a:schemeClr val="tx1"/>
              </a:solidFill>
            </a:endParaRPr>
          </a:p>
        </p:txBody>
      </p:sp>
      <p:sp>
        <p:nvSpPr>
          <p:cNvPr id="4" name="Rectangle 3"/>
          <p:cNvSpPr/>
          <p:nvPr/>
        </p:nvSpPr>
        <p:spPr>
          <a:xfrm>
            <a:off x="714348" y="3214686"/>
            <a:ext cx="7929618" cy="3143272"/>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5" name="Rectangle 4"/>
          <p:cNvSpPr/>
          <p:nvPr/>
        </p:nvSpPr>
        <p:spPr>
          <a:xfrm>
            <a:off x="714348" y="3286124"/>
            <a:ext cx="2357454" cy="642942"/>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rPr>
              <a:t>Barang Dalam Proses- Dept.Pemotongan</a:t>
            </a:r>
            <a:endParaRPr lang="id-ID" dirty="0">
              <a:solidFill>
                <a:schemeClr val="tx1"/>
              </a:solidFill>
            </a:endParaRPr>
          </a:p>
        </p:txBody>
      </p:sp>
      <p:cxnSp>
        <p:nvCxnSpPr>
          <p:cNvPr id="7" name="Straight Connector 6"/>
          <p:cNvCxnSpPr/>
          <p:nvPr/>
        </p:nvCxnSpPr>
        <p:spPr>
          <a:xfrm>
            <a:off x="857224" y="3929066"/>
            <a:ext cx="1928826" cy="1588"/>
          </a:xfrm>
          <a:prstGeom prst="line">
            <a:avLst/>
          </a:prstGeom>
        </p:spPr>
        <p:style>
          <a:lnRef idx="1">
            <a:schemeClr val="accent6"/>
          </a:lnRef>
          <a:fillRef idx="0">
            <a:schemeClr val="accent6"/>
          </a:fillRef>
          <a:effectRef idx="0">
            <a:schemeClr val="accent6"/>
          </a:effectRef>
          <a:fontRef idx="minor">
            <a:schemeClr val="tx1"/>
          </a:fontRef>
        </p:style>
      </p:cxnSp>
      <p:cxnSp>
        <p:nvCxnSpPr>
          <p:cNvPr id="10" name="Straight Connector 9"/>
          <p:cNvCxnSpPr/>
          <p:nvPr/>
        </p:nvCxnSpPr>
        <p:spPr>
          <a:xfrm rot="5400000">
            <a:off x="964381" y="5107793"/>
            <a:ext cx="2500330" cy="1588"/>
          </a:xfrm>
          <a:prstGeom prst="line">
            <a:avLst/>
          </a:prstGeom>
        </p:spPr>
        <p:style>
          <a:lnRef idx="1">
            <a:schemeClr val="accent6"/>
          </a:lnRef>
          <a:fillRef idx="0">
            <a:schemeClr val="accent6"/>
          </a:fillRef>
          <a:effectRef idx="0">
            <a:schemeClr val="accent6"/>
          </a:effectRef>
          <a:fontRef idx="minor">
            <a:schemeClr val="tx1"/>
          </a:fontRef>
        </p:style>
      </p:cxnSp>
      <p:sp>
        <p:nvSpPr>
          <p:cNvPr id="13" name="Rectangle 12"/>
          <p:cNvSpPr/>
          <p:nvPr/>
        </p:nvSpPr>
        <p:spPr>
          <a:xfrm>
            <a:off x="714348" y="4214818"/>
            <a:ext cx="1428760" cy="1285884"/>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600" dirty="0" smtClean="0">
                <a:solidFill>
                  <a:schemeClr val="tx1"/>
                </a:solidFill>
              </a:rPr>
              <a:t>Bahan Baku</a:t>
            </a:r>
          </a:p>
          <a:p>
            <a:pPr algn="ctr"/>
            <a:r>
              <a:rPr lang="id-ID" sz="1600" dirty="0" smtClean="0">
                <a:solidFill>
                  <a:schemeClr val="tx1"/>
                </a:solidFill>
              </a:rPr>
              <a:t>Tenaga kerja</a:t>
            </a:r>
          </a:p>
          <a:p>
            <a:pPr algn="ctr"/>
            <a:r>
              <a:rPr lang="id-ID" sz="1600" dirty="0" smtClean="0">
                <a:solidFill>
                  <a:schemeClr val="tx1"/>
                </a:solidFill>
              </a:rPr>
              <a:t>Overhead pabrik</a:t>
            </a:r>
            <a:endParaRPr lang="id-ID" sz="1600" dirty="0">
              <a:solidFill>
                <a:schemeClr val="tx1"/>
              </a:solidFill>
            </a:endParaRPr>
          </a:p>
        </p:txBody>
      </p:sp>
      <p:cxnSp>
        <p:nvCxnSpPr>
          <p:cNvPr id="15" name="Straight Connector 14"/>
          <p:cNvCxnSpPr/>
          <p:nvPr/>
        </p:nvCxnSpPr>
        <p:spPr>
          <a:xfrm>
            <a:off x="3286116" y="4572008"/>
            <a:ext cx="1857388" cy="1588"/>
          </a:xfrm>
          <a:prstGeom prst="line">
            <a:avLst/>
          </a:prstGeom>
        </p:spPr>
        <p:style>
          <a:lnRef idx="1">
            <a:schemeClr val="accent6"/>
          </a:lnRef>
          <a:fillRef idx="0">
            <a:schemeClr val="accent6"/>
          </a:fillRef>
          <a:effectRef idx="0">
            <a:schemeClr val="accent6"/>
          </a:effectRef>
          <a:fontRef idx="minor">
            <a:schemeClr val="tx1"/>
          </a:fontRef>
        </p:style>
      </p:cxnSp>
      <p:cxnSp>
        <p:nvCxnSpPr>
          <p:cNvPr id="17" name="Straight Connector 16"/>
          <p:cNvCxnSpPr/>
          <p:nvPr/>
        </p:nvCxnSpPr>
        <p:spPr>
          <a:xfrm rot="5400000">
            <a:off x="3322629" y="5464189"/>
            <a:ext cx="1785156" cy="794"/>
          </a:xfrm>
          <a:prstGeom prst="line">
            <a:avLst/>
          </a:prstGeom>
        </p:spPr>
        <p:style>
          <a:lnRef idx="1">
            <a:schemeClr val="accent6"/>
          </a:lnRef>
          <a:fillRef idx="0">
            <a:schemeClr val="accent6"/>
          </a:fillRef>
          <a:effectRef idx="0">
            <a:schemeClr val="accent6"/>
          </a:effectRef>
          <a:fontRef idx="minor">
            <a:schemeClr val="tx1"/>
          </a:fontRef>
        </p:style>
      </p:cxnSp>
      <p:sp>
        <p:nvSpPr>
          <p:cNvPr id="24" name="Rectangle 23"/>
          <p:cNvSpPr/>
          <p:nvPr/>
        </p:nvSpPr>
        <p:spPr>
          <a:xfrm>
            <a:off x="3428992" y="4000504"/>
            <a:ext cx="1714512" cy="500066"/>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rPr>
              <a:t>BDP-</a:t>
            </a:r>
          </a:p>
          <a:p>
            <a:pPr algn="ctr"/>
            <a:r>
              <a:rPr lang="id-ID" dirty="0" smtClean="0">
                <a:solidFill>
                  <a:schemeClr val="tx1"/>
                </a:solidFill>
              </a:rPr>
              <a:t>Dept.Perakitan</a:t>
            </a:r>
            <a:endParaRPr lang="id-ID" dirty="0">
              <a:solidFill>
                <a:schemeClr val="tx1"/>
              </a:solidFill>
            </a:endParaRPr>
          </a:p>
        </p:txBody>
      </p:sp>
      <p:cxnSp>
        <p:nvCxnSpPr>
          <p:cNvPr id="26" name="Straight Connector 25"/>
          <p:cNvCxnSpPr/>
          <p:nvPr/>
        </p:nvCxnSpPr>
        <p:spPr>
          <a:xfrm>
            <a:off x="5072066" y="5000636"/>
            <a:ext cx="2000264" cy="1588"/>
          </a:xfrm>
          <a:prstGeom prst="line">
            <a:avLst/>
          </a:prstGeom>
        </p:spPr>
        <p:style>
          <a:lnRef idx="1">
            <a:schemeClr val="accent6"/>
          </a:lnRef>
          <a:fillRef idx="0">
            <a:schemeClr val="accent6"/>
          </a:fillRef>
          <a:effectRef idx="0">
            <a:schemeClr val="accent6"/>
          </a:effectRef>
          <a:fontRef idx="minor">
            <a:schemeClr val="tx1"/>
          </a:fontRef>
        </p:style>
      </p:cxnSp>
      <p:sp>
        <p:nvSpPr>
          <p:cNvPr id="28" name="Rectangle 27"/>
          <p:cNvSpPr/>
          <p:nvPr/>
        </p:nvSpPr>
        <p:spPr>
          <a:xfrm>
            <a:off x="5286380" y="4429132"/>
            <a:ext cx="2000264" cy="500066"/>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rPr>
              <a:t>BDP–</a:t>
            </a:r>
          </a:p>
          <a:p>
            <a:pPr algn="ctr"/>
            <a:r>
              <a:rPr lang="id-ID" dirty="0" smtClean="0">
                <a:solidFill>
                  <a:schemeClr val="tx1"/>
                </a:solidFill>
              </a:rPr>
              <a:t>Dept.Pengemasan</a:t>
            </a:r>
            <a:endParaRPr lang="id-ID" dirty="0">
              <a:solidFill>
                <a:schemeClr val="tx1"/>
              </a:solidFill>
            </a:endParaRPr>
          </a:p>
        </p:txBody>
      </p:sp>
      <p:cxnSp>
        <p:nvCxnSpPr>
          <p:cNvPr id="30" name="Straight Connector 29"/>
          <p:cNvCxnSpPr/>
          <p:nvPr/>
        </p:nvCxnSpPr>
        <p:spPr>
          <a:xfrm rot="5400000">
            <a:off x="5892809" y="5679297"/>
            <a:ext cx="1358116" cy="794"/>
          </a:xfrm>
          <a:prstGeom prst="line">
            <a:avLst/>
          </a:prstGeom>
        </p:spPr>
        <p:style>
          <a:lnRef idx="1">
            <a:schemeClr val="accent6"/>
          </a:lnRef>
          <a:fillRef idx="0">
            <a:schemeClr val="accent6"/>
          </a:fillRef>
          <a:effectRef idx="0">
            <a:schemeClr val="accent6"/>
          </a:effectRef>
          <a:fontRef idx="minor">
            <a:schemeClr val="tx1"/>
          </a:fontRef>
        </p:style>
      </p:cxnSp>
      <p:sp>
        <p:nvSpPr>
          <p:cNvPr id="32" name="Rectangle 31"/>
          <p:cNvSpPr/>
          <p:nvPr/>
        </p:nvSpPr>
        <p:spPr>
          <a:xfrm>
            <a:off x="7215206" y="5072074"/>
            <a:ext cx="1357322" cy="35719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chemeClr val="tx1"/>
                </a:solidFill>
              </a:rPr>
              <a:t>Barang Jadi</a:t>
            </a:r>
            <a:endParaRPr lang="id-ID" dirty="0">
              <a:solidFill>
                <a:schemeClr val="tx1"/>
              </a:solidFill>
            </a:endParaRPr>
          </a:p>
        </p:txBody>
      </p:sp>
      <p:cxnSp>
        <p:nvCxnSpPr>
          <p:cNvPr id="34" name="Straight Connector 33"/>
          <p:cNvCxnSpPr/>
          <p:nvPr/>
        </p:nvCxnSpPr>
        <p:spPr>
          <a:xfrm>
            <a:off x="7215206" y="5500702"/>
            <a:ext cx="1357322" cy="1588"/>
          </a:xfrm>
          <a:prstGeom prst="line">
            <a:avLst/>
          </a:prstGeom>
        </p:spPr>
        <p:style>
          <a:lnRef idx="1">
            <a:schemeClr val="accent6"/>
          </a:lnRef>
          <a:fillRef idx="0">
            <a:schemeClr val="accent6"/>
          </a:fillRef>
          <a:effectRef idx="0">
            <a:schemeClr val="accent6"/>
          </a:effectRef>
          <a:fontRef idx="minor">
            <a:schemeClr val="tx1"/>
          </a:fontRef>
        </p:style>
      </p:cxnSp>
      <p:cxnSp>
        <p:nvCxnSpPr>
          <p:cNvPr id="36" name="Straight Connector 35"/>
          <p:cNvCxnSpPr/>
          <p:nvPr/>
        </p:nvCxnSpPr>
        <p:spPr>
          <a:xfrm rot="5400000">
            <a:off x="7465239" y="5893611"/>
            <a:ext cx="785818" cy="1588"/>
          </a:xfrm>
          <a:prstGeom prst="line">
            <a:avLst/>
          </a:prstGeom>
        </p:spPr>
        <p:style>
          <a:lnRef idx="1">
            <a:schemeClr val="accent6"/>
          </a:lnRef>
          <a:fillRef idx="0">
            <a:schemeClr val="accent6"/>
          </a:fillRef>
          <a:effectRef idx="0">
            <a:schemeClr val="accent6"/>
          </a:effectRef>
          <a:fontRef idx="minor">
            <a:schemeClr val="tx1"/>
          </a:fontRef>
        </p:style>
      </p:cxnSp>
      <p:sp>
        <p:nvSpPr>
          <p:cNvPr id="39" name="Rectangle 38"/>
          <p:cNvSpPr/>
          <p:nvPr/>
        </p:nvSpPr>
        <p:spPr>
          <a:xfrm>
            <a:off x="2643174" y="5214950"/>
            <a:ext cx="1428760" cy="857256"/>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600" dirty="0" smtClean="0">
                <a:solidFill>
                  <a:schemeClr val="tx1"/>
                </a:solidFill>
              </a:rPr>
              <a:t>Tenaga kerja</a:t>
            </a:r>
          </a:p>
          <a:p>
            <a:pPr algn="ctr"/>
            <a:r>
              <a:rPr lang="id-ID" sz="1600" dirty="0" smtClean="0">
                <a:solidFill>
                  <a:schemeClr val="tx1"/>
                </a:solidFill>
              </a:rPr>
              <a:t>Overhead pabrik</a:t>
            </a:r>
            <a:endParaRPr lang="id-ID" sz="1600" dirty="0">
              <a:solidFill>
                <a:schemeClr val="tx1"/>
              </a:solidFill>
            </a:endParaRPr>
          </a:p>
        </p:txBody>
      </p:sp>
      <p:cxnSp>
        <p:nvCxnSpPr>
          <p:cNvPr id="47" name="Elbow Connector 46"/>
          <p:cNvCxnSpPr/>
          <p:nvPr/>
        </p:nvCxnSpPr>
        <p:spPr>
          <a:xfrm>
            <a:off x="2000232" y="4643446"/>
            <a:ext cx="1928826" cy="428628"/>
          </a:xfrm>
          <a:prstGeom prst="bentConnector3">
            <a:avLst>
              <a:gd name="adj1" fmla="val 50000"/>
            </a:avLst>
          </a:prstGeom>
          <a:ln>
            <a:tailEnd type="arrow"/>
          </a:ln>
        </p:spPr>
        <p:style>
          <a:lnRef idx="3">
            <a:schemeClr val="dk1"/>
          </a:lnRef>
          <a:fillRef idx="0">
            <a:schemeClr val="dk1"/>
          </a:fillRef>
          <a:effectRef idx="2">
            <a:schemeClr val="dk1"/>
          </a:effectRef>
          <a:fontRef idx="minor">
            <a:schemeClr val="tx1"/>
          </a:fontRef>
        </p:style>
      </p:cxnSp>
      <p:sp>
        <p:nvSpPr>
          <p:cNvPr id="53" name="Rectangle 52"/>
          <p:cNvSpPr/>
          <p:nvPr/>
        </p:nvSpPr>
        <p:spPr>
          <a:xfrm>
            <a:off x="4857752" y="5286388"/>
            <a:ext cx="1643074" cy="1000132"/>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600" dirty="0" smtClean="0">
                <a:solidFill>
                  <a:schemeClr val="tx1"/>
                </a:solidFill>
              </a:rPr>
              <a:t>Bahan Baku</a:t>
            </a:r>
          </a:p>
          <a:p>
            <a:pPr algn="ctr"/>
            <a:r>
              <a:rPr lang="id-ID" sz="1600" dirty="0" smtClean="0">
                <a:solidFill>
                  <a:schemeClr val="tx1"/>
                </a:solidFill>
              </a:rPr>
              <a:t>Tenaga Kerja</a:t>
            </a:r>
          </a:p>
          <a:p>
            <a:pPr algn="ctr"/>
            <a:r>
              <a:rPr lang="id-ID" sz="1600" dirty="0" smtClean="0">
                <a:solidFill>
                  <a:schemeClr val="tx1"/>
                </a:solidFill>
              </a:rPr>
              <a:t>Overhead pabrik</a:t>
            </a:r>
            <a:endParaRPr lang="id-ID" sz="1600" dirty="0">
              <a:solidFill>
                <a:schemeClr val="tx1"/>
              </a:solidFill>
            </a:endParaRPr>
          </a:p>
        </p:txBody>
      </p:sp>
      <p:cxnSp>
        <p:nvCxnSpPr>
          <p:cNvPr id="56" name="Elbow Connector 55"/>
          <p:cNvCxnSpPr/>
          <p:nvPr/>
        </p:nvCxnSpPr>
        <p:spPr>
          <a:xfrm>
            <a:off x="4071934" y="5072074"/>
            <a:ext cx="2000264" cy="285752"/>
          </a:xfrm>
          <a:prstGeom prst="bentConnector3">
            <a:avLst>
              <a:gd name="adj1" fmla="val 50000"/>
            </a:avLst>
          </a:prstGeom>
          <a:ln>
            <a:tailEnd type="arrow"/>
          </a:ln>
        </p:spPr>
        <p:style>
          <a:lnRef idx="3">
            <a:schemeClr val="dk1"/>
          </a:lnRef>
          <a:fillRef idx="0">
            <a:schemeClr val="dk1"/>
          </a:fillRef>
          <a:effectRef idx="2">
            <a:schemeClr val="dk1"/>
          </a:effectRef>
          <a:fontRef idx="minor">
            <a:schemeClr val="tx1"/>
          </a:fontRef>
        </p:style>
      </p:cxnSp>
      <p:cxnSp>
        <p:nvCxnSpPr>
          <p:cNvPr id="59" name="Elbow Connector 58"/>
          <p:cNvCxnSpPr>
            <a:stCxn id="53" idx="3"/>
          </p:cNvCxnSpPr>
          <p:nvPr/>
        </p:nvCxnSpPr>
        <p:spPr>
          <a:xfrm>
            <a:off x="6500826" y="5786454"/>
            <a:ext cx="1357322" cy="214314"/>
          </a:xfrm>
          <a:prstGeom prst="bentConnector3">
            <a:avLst>
              <a:gd name="adj1" fmla="val 50000"/>
            </a:avLst>
          </a:prstGeom>
          <a:ln>
            <a:tailEnd type="arrow"/>
          </a:ln>
        </p:spPr>
        <p:style>
          <a:lnRef idx="3">
            <a:schemeClr val="dk1"/>
          </a:lnRef>
          <a:fillRef idx="0">
            <a:schemeClr val="dk1"/>
          </a:fillRef>
          <a:effectRef idx="2">
            <a:schemeClr val="dk1"/>
          </a:effectRef>
          <a:fontRef idx="minor">
            <a:schemeClr val="tx1"/>
          </a:fontRef>
        </p:style>
      </p:cxnSp>
      <p:sp>
        <p:nvSpPr>
          <p:cNvPr id="27" name="Right Brace 26"/>
          <p:cNvSpPr/>
          <p:nvPr/>
        </p:nvSpPr>
        <p:spPr>
          <a:xfrm>
            <a:off x="2000232" y="4429132"/>
            <a:ext cx="45719" cy="928694"/>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3" name="Right Brace 32"/>
          <p:cNvSpPr/>
          <p:nvPr/>
        </p:nvSpPr>
        <p:spPr>
          <a:xfrm>
            <a:off x="3929058" y="4929198"/>
            <a:ext cx="142876" cy="1071570"/>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8" name="Right Brace 37"/>
          <p:cNvSpPr/>
          <p:nvPr/>
        </p:nvSpPr>
        <p:spPr>
          <a:xfrm>
            <a:off x="6429388" y="5357826"/>
            <a:ext cx="45719" cy="857256"/>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686800" cy="838200"/>
          </a:xfrm>
        </p:spPr>
        <p:txBody>
          <a:bodyPr>
            <a:normAutofit fontScale="90000"/>
          </a:bodyPr>
          <a:lstStyle/>
          <a:p>
            <a:r>
              <a:rPr lang="id-ID" dirty="0" smtClean="0">
                <a:solidFill>
                  <a:schemeClr val="tx1"/>
                </a:solidFill>
              </a:rPr>
              <a:t>Aliran produk paralel (parallel product flow)</a:t>
            </a:r>
            <a:endParaRPr lang="id-ID" dirty="0">
              <a:solidFill>
                <a:schemeClr val="tx1"/>
              </a:solidFill>
            </a:endParaRPr>
          </a:p>
        </p:txBody>
      </p:sp>
      <p:sp>
        <p:nvSpPr>
          <p:cNvPr id="3" name="Content Placeholder 2"/>
          <p:cNvSpPr>
            <a:spLocks noGrp="1"/>
          </p:cNvSpPr>
          <p:nvPr>
            <p:ph idx="1"/>
          </p:nvPr>
        </p:nvSpPr>
        <p:spPr>
          <a:xfrm>
            <a:off x="304800" y="1857363"/>
            <a:ext cx="8686800" cy="3214711"/>
          </a:xfrm>
          <a:gradFill>
            <a:gsLst>
              <a:gs pos="0">
                <a:schemeClr val="accent5">
                  <a:lumMod val="40000"/>
                  <a:lumOff val="60000"/>
                </a:schemeClr>
              </a:gs>
              <a:gs pos="50000">
                <a:schemeClr val="accent1">
                  <a:tint val="44500"/>
                  <a:satMod val="160000"/>
                </a:schemeClr>
              </a:gs>
              <a:gs pos="100000">
                <a:schemeClr val="accent1">
                  <a:tint val="23500"/>
                  <a:satMod val="160000"/>
                </a:schemeClr>
              </a:gs>
            </a:gsLst>
            <a:lin ang="5400000" scaled="0"/>
          </a:gradFill>
        </p:spPr>
        <p:txBody>
          <a:bodyPr/>
          <a:lstStyle/>
          <a:p>
            <a:r>
              <a:rPr lang="en-US" dirty="0" err="1" smtClean="0">
                <a:solidFill>
                  <a:schemeClr val="tx1"/>
                </a:solidFill>
              </a:rPr>
              <a:t>Dalam</a:t>
            </a:r>
            <a:r>
              <a:rPr lang="en-US" dirty="0" smtClean="0">
                <a:solidFill>
                  <a:schemeClr val="tx1"/>
                </a:solidFill>
              </a:rPr>
              <a:t> </a:t>
            </a:r>
            <a:r>
              <a:rPr lang="en-US" dirty="0" err="1" smtClean="0">
                <a:solidFill>
                  <a:schemeClr val="tx1"/>
                </a:solidFill>
              </a:rPr>
              <a:t>aliran</a:t>
            </a:r>
            <a:r>
              <a:rPr lang="en-US" dirty="0" smtClean="0">
                <a:solidFill>
                  <a:schemeClr val="tx1"/>
                </a:solidFill>
              </a:rPr>
              <a:t> </a:t>
            </a:r>
            <a:r>
              <a:rPr lang="en-US" dirty="0" err="1" smtClean="0">
                <a:solidFill>
                  <a:schemeClr val="tx1"/>
                </a:solidFill>
              </a:rPr>
              <a:t>produk</a:t>
            </a:r>
            <a:r>
              <a:rPr lang="en-US" dirty="0" smtClean="0">
                <a:solidFill>
                  <a:schemeClr val="tx1"/>
                </a:solidFill>
              </a:rPr>
              <a:t> </a:t>
            </a:r>
            <a:r>
              <a:rPr lang="en-US" dirty="0" err="1" smtClean="0">
                <a:solidFill>
                  <a:schemeClr val="tx1"/>
                </a:solidFill>
              </a:rPr>
              <a:t>paralel</a:t>
            </a:r>
            <a:r>
              <a:rPr lang="en-US" dirty="0" smtClean="0">
                <a:solidFill>
                  <a:schemeClr val="tx1"/>
                </a:solidFill>
              </a:rPr>
              <a:t>, </a:t>
            </a:r>
            <a:r>
              <a:rPr lang="en-US" dirty="0" err="1" smtClean="0">
                <a:solidFill>
                  <a:schemeClr val="tx1"/>
                </a:solidFill>
              </a:rPr>
              <a:t>bagian</a:t>
            </a:r>
            <a:r>
              <a:rPr lang="en-US" dirty="0" smtClean="0">
                <a:solidFill>
                  <a:schemeClr val="tx1"/>
                </a:solidFill>
              </a:rPr>
              <a:t> </a:t>
            </a:r>
            <a:r>
              <a:rPr lang="en-US" dirty="0" err="1" smtClean="0">
                <a:solidFill>
                  <a:schemeClr val="tx1"/>
                </a:solidFill>
              </a:rPr>
              <a:t>tertentu</a:t>
            </a:r>
            <a:r>
              <a:rPr lang="en-US" dirty="0" smtClean="0">
                <a:solidFill>
                  <a:schemeClr val="tx1"/>
                </a:solidFill>
              </a:rPr>
              <a:t> </a:t>
            </a:r>
            <a:r>
              <a:rPr lang="en-US" dirty="0" err="1" smtClean="0">
                <a:solidFill>
                  <a:schemeClr val="tx1"/>
                </a:solidFill>
              </a:rPr>
              <a:t>dari</a:t>
            </a:r>
            <a:r>
              <a:rPr lang="en-US" dirty="0" smtClean="0">
                <a:solidFill>
                  <a:schemeClr val="tx1"/>
                </a:solidFill>
              </a:rPr>
              <a:t> </a:t>
            </a:r>
            <a:r>
              <a:rPr lang="en-US" dirty="0" err="1" smtClean="0">
                <a:solidFill>
                  <a:schemeClr val="tx1"/>
                </a:solidFill>
              </a:rPr>
              <a:t>pekerjaan</a:t>
            </a:r>
            <a:r>
              <a:rPr lang="en-US" dirty="0" smtClean="0">
                <a:solidFill>
                  <a:schemeClr val="tx1"/>
                </a:solidFill>
              </a:rPr>
              <a:t> </a:t>
            </a:r>
            <a:r>
              <a:rPr lang="en-US" dirty="0" err="1" smtClean="0">
                <a:solidFill>
                  <a:schemeClr val="tx1"/>
                </a:solidFill>
              </a:rPr>
              <a:t>dilakukan</a:t>
            </a:r>
            <a:r>
              <a:rPr lang="en-US" dirty="0" smtClean="0">
                <a:solidFill>
                  <a:schemeClr val="tx1"/>
                </a:solidFill>
              </a:rPr>
              <a:t> </a:t>
            </a:r>
            <a:r>
              <a:rPr lang="en-US" dirty="0" err="1" smtClean="0">
                <a:solidFill>
                  <a:schemeClr val="tx1"/>
                </a:solidFill>
              </a:rPr>
              <a:t>secara</a:t>
            </a:r>
            <a:r>
              <a:rPr lang="en-US" dirty="0" smtClean="0">
                <a:solidFill>
                  <a:schemeClr val="tx1"/>
                </a:solidFill>
              </a:rPr>
              <a:t> </a:t>
            </a:r>
            <a:r>
              <a:rPr lang="en-US" dirty="0" err="1" smtClean="0">
                <a:solidFill>
                  <a:schemeClr val="tx1"/>
                </a:solidFill>
              </a:rPr>
              <a:t>simultan</a:t>
            </a:r>
            <a:r>
              <a:rPr lang="en-US" dirty="0" smtClean="0">
                <a:solidFill>
                  <a:schemeClr val="tx1"/>
                </a:solidFill>
              </a:rPr>
              <a:t>, </a:t>
            </a:r>
            <a:r>
              <a:rPr lang="en-US" dirty="0" err="1" smtClean="0">
                <a:solidFill>
                  <a:schemeClr val="tx1"/>
                </a:solidFill>
              </a:rPr>
              <a:t>dan</a:t>
            </a:r>
            <a:r>
              <a:rPr lang="en-US" dirty="0" smtClean="0">
                <a:solidFill>
                  <a:schemeClr val="tx1"/>
                </a:solidFill>
              </a:rPr>
              <a:t> </a:t>
            </a:r>
            <a:r>
              <a:rPr lang="en-US" dirty="0" err="1" smtClean="0">
                <a:solidFill>
                  <a:schemeClr val="tx1"/>
                </a:solidFill>
              </a:rPr>
              <a:t>kemudian</a:t>
            </a:r>
            <a:r>
              <a:rPr lang="en-US" dirty="0" smtClean="0">
                <a:solidFill>
                  <a:schemeClr val="tx1"/>
                </a:solidFill>
              </a:rPr>
              <a:t> </a:t>
            </a:r>
            <a:r>
              <a:rPr lang="en-US" dirty="0" err="1" smtClean="0">
                <a:solidFill>
                  <a:schemeClr val="tx1"/>
                </a:solidFill>
              </a:rPr>
              <a:t>disatukan</a:t>
            </a:r>
            <a:r>
              <a:rPr lang="en-US" dirty="0" smtClean="0">
                <a:solidFill>
                  <a:schemeClr val="tx1"/>
                </a:solidFill>
              </a:rPr>
              <a:t> </a:t>
            </a:r>
            <a:r>
              <a:rPr lang="en-US" dirty="0" err="1" smtClean="0">
                <a:solidFill>
                  <a:schemeClr val="tx1"/>
                </a:solidFill>
              </a:rPr>
              <a:t>dalam</a:t>
            </a:r>
            <a:r>
              <a:rPr lang="en-US" dirty="0" smtClean="0">
                <a:solidFill>
                  <a:schemeClr val="tx1"/>
                </a:solidFill>
              </a:rPr>
              <a:t> </a:t>
            </a:r>
            <a:r>
              <a:rPr lang="en-US" dirty="0" err="1" smtClean="0">
                <a:solidFill>
                  <a:schemeClr val="tx1"/>
                </a:solidFill>
              </a:rPr>
              <a:t>satu</a:t>
            </a:r>
            <a:r>
              <a:rPr lang="en-US" dirty="0" smtClean="0">
                <a:solidFill>
                  <a:schemeClr val="tx1"/>
                </a:solidFill>
              </a:rPr>
              <a:t> </a:t>
            </a:r>
            <a:r>
              <a:rPr lang="en-US" dirty="0" err="1" smtClean="0">
                <a:solidFill>
                  <a:schemeClr val="tx1"/>
                </a:solidFill>
              </a:rPr>
              <a:t>atau</a:t>
            </a:r>
            <a:r>
              <a:rPr lang="en-US" dirty="0" smtClean="0">
                <a:solidFill>
                  <a:schemeClr val="tx1"/>
                </a:solidFill>
              </a:rPr>
              <a:t> </a:t>
            </a:r>
            <a:r>
              <a:rPr lang="en-US" dirty="0" err="1" smtClean="0">
                <a:solidFill>
                  <a:schemeClr val="tx1"/>
                </a:solidFill>
              </a:rPr>
              <a:t>lebih</a:t>
            </a:r>
            <a:r>
              <a:rPr lang="en-US" dirty="0" smtClean="0">
                <a:solidFill>
                  <a:schemeClr val="tx1"/>
                </a:solidFill>
              </a:rPr>
              <a:t> </a:t>
            </a:r>
            <a:r>
              <a:rPr lang="en-US" dirty="0" err="1" smtClean="0">
                <a:solidFill>
                  <a:schemeClr val="tx1"/>
                </a:solidFill>
              </a:rPr>
              <a:t>proses</a:t>
            </a:r>
            <a:r>
              <a:rPr lang="en-US" dirty="0" smtClean="0">
                <a:solidFill>
                  <a:schemeClr val="tx1"/>
                </a:solidFill>
              </a:rPr>
              <a:t> final </a:t>
            </a:r>
            <a:r>
              <a:rPr lang="en-US" dirty="0" err="1" smtClean="0">
                <a:solidFill>
                  <a:schemeClr val="tx1"/>
                </a:solidFill>
              </a:rPr>
              <a:t>untuk</a:t>
            </a:r>
            <a:r>
              <a:rPr lang="en-US" dirty="0" smtClean="0">
                <a:solidFill>
                  <a:schemeClr val="tx1"/>
                </a:solidFill>
              </a:rPr>
              <a:t> </a:t>
            </a:r>
            <a:r>
              <a:rPr lang="en-US" dirty="0" err="1" smtClean="0">
                <a:solidFill>
                  <a:schemeClr val="tx1"/>
                </a:solidFill>
              </a:rPr>
              <a:t>diselesaikan</a:t>
            </a:r>
            <a:r>
              <a:rPr lang="en-US" dirty="0" smtClean="0">
                <a:solidFill>
                  <a:schemeClr val="tx1"/>
                </a:solidFill>
              </a:rPr>
              <a:t> </a:t>
            </a:r>
            <a:r>
              <a:rPr lang="en-US" dirty="0" err="1" smtClean="0">
                <a:solidFill>
                  <a:schemeClr val="tx1"/>
                </a:solidFill>
              </a:rPr>
              <a:t>dan</a:t>
            </a:r>
            <a:r>
              <a:rPr lang="en-US" dirty="0" smtClean="0">
                <a:solidFill>
                  <a:schemeClr val="tx1"/>
                </a:solidFill>
              </a:rPr>
              <a:t> </a:t>
            </a:r>
            <a:r>
              <a:rPr lang="en-US" dirty="0" err="1" smtClean="0">
                <a:solidFill>
                  <a:schemeClr val="tx1"/>
                </a:solidFill>
              </a:rPr>
              <a:t>ditransfer</a:t>
            </a:r>
            <a:r>
              <a:rPr lang="en-US" dirty="0" smtClean="0">
                <a:solidFill>
                  <a:schemeClr val="tx1"/>
                </a:solidFill>
              </a:rPr>
              <a:t> </a:t>
            </a:r>
            <a:r>
              <a:rPr lang="en-US" dirty="0" err="1" smtClean="0">
                <a:solidFill>
                  <a:schemeClr val="tx1"/>
                </a:solidFill>
              </a:rPr>
              <a:t>ke</a:t>
            </a:r>
            <a:r>
              <a:rPr lang="en-US" dirty="0" smtClean="0">
                <a:solidFill>
                  <a:schemeClr val="tx1"/>
                </a:solidFill>
              </a:rPr>
              <a:t> </a:t>
            </a:r>
            <a:r>
              <a:rPr lang="en-US" dirty="0" err="1" smtClean="0">
                <a:solidFill>
                  <a:schemeClr val="tx1"/>
                </a:solidFill>
              </a:rPr>
              <a:t>barang</a:t>
            </a:r>
            <a:r>
              <a:rPr lang="en-US" dirty="0" smtClean="0">
                <a:solidFill>
                  <a:schemeClr val="tx1"/>
                </a:solidFill>
              </a:rPr>
              <a:t> </a:t>
            </a:r>
            <a:r>
              <a:rPr lang="en-US" dirty="0" err="1" smtClean="0">
                <a:solidFill>
                  <a:schemeClr val="tx1"/>
                </a:solidFill>
              </a:rPr>
              <a:t>jadi</a:t>
            </a:r>
            <a:r>
              <a:rPr lang="en-US" dirty="0" smtClean="0">
                <a:solidFill>
                  <a:schemeClr val="tx1"/>
                </a:solidFill>
              </a:rPr>
              <a:t>.</a:t>
            </a:r>
          </a:p>
          <a:p>
            <a:r>
              <a:rPr lang="en-US" dirty="0" err="1" smtClean="0">
                <a:solidFill>
                  <a:schemeClr val="tx1"/>
                </a:solidFill>
              </a:rPr>
              <a:t>Contoh</a:t>
            </a:r>
            <a:r>
              <a:rPr lang="en-US" dirty="0" smtClean="0">
                <a:solidFill>
                  <a:schemeClr val="tx1"/>
                </a:solidFill>
              </a:rPr>
              <a:t> </a:t>
            </a:r>
            <a:r>
              <a:rPr lang="en-US" dirty="0" err="1" smtClean="0">
                <a:solidFill>
                  <a:schemeClr val="tx1"/>
                </a:solidFill>
              </a:rPr>
              <a:t>aliran</a:t>
            </a:r>
            <a:r>
              <a:rPr lang="en-US" dirty="0" smtClean="0">
                <a:solidFill>
                  <a:schemeClr val="tx1"/>
                </a:solidFill>
              </a:rPr>
              <a:t> </a:t>
            </a:r>
            <a:r>
              <a:rPr lang="en-US" dirty="0" err="1" smtClean="0">
                <a:solidFill>
                  <a:schemeClr val="tx1"/>
                </a:solidFill>
              </a:rPr>
              <a:t>produk</a:t>
            </a:r>
            <a:r>
              <a:rPr lang="en-US" dirty="0" smtClean="0">
                <a:solidFill>
                  <a:schemeClr val="tx1"/>
                </a:solidFill>
              </a:rPr>
              <a:t> </a:t>
            </a:r>
            <a:r>
              <a:rPr lang="en-US" dirty="0" err="1" smtClean="0">
                <a:solidFill>
                  <a:schemeClr val="tx1"/>
                </a:solidFill>
              </a:rPr>
              <a:t>paralel</a:t>
            </a:r>
            <a:r>
              <a:rPr lang="en-US" dirty="0" smtClean="0">
                <a:solidFill>
                  <a:schemeClr val="tx1"/>
                </a:solidFill>
              </a:rPr>
              <a:t> </a:t>
            </a:r>
            <a:r>
              <a:rPr lang="en-US" dirty="0" err="1" smtClean="0">
                <a:solidFill>
                  <a:schemeClr val="tx1"/>
                </a:solidFill>
              </a:rPr>
              <a:t>adalah</a:t>
            </a:r>
            <a:r>
              <a:rPr lang="en-US" dirty="0" smtClean="0">
                <a:solidFill>
                  <a:schemeClr val="tx1"/>
                </a:solidFill>
              </a:rPr>
              <a:t> </a:t>
            </a:r>
            <a:r>
              <a:rPr lang="en-US" dirty="0" err="1" smtClean="0">
                <a:solidFill>
                  <a:schemeClr val="tx1"/>
                </a:solidFill>
              </a:rPr>
              <a:t>sbb</a:t>
            </a:r>
            <a:r>
              <a:rPr lang="en-US" dirty="0" smtClean="0">
                <a:solidFill>
                  <a:schemeClr val="tx1"/>
                </a:solidFill>
              </a:rPr>
              <a:t>:</a:t>
            </a:r>
            <a:endParaRPr lang="id-ID" dirty="0">
              <a:solidFill>
                <a:schemeClr val="tx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785794"/>
            <a:ext cx="8686800" cy="5857916"/>
          </a:xfrm>
          <a:gradFill>
            <a:gsLst>
              <a:gs pos="0">
                <a:schemeClr val="accent2">
                  <a:lumMod val="60000"/>
                  <a:lumOff val="40000"/>
                </a:schemeClr>
              </a:gs>
              <a:gs pos="50000">
                <a:schemeClr val="accent1">
                  <a:tint val="44500"/>
                  <a:satMod val="160000"/>
                </a:schemeClr>
              </a:gs>
              <a:gs pos="100000">
                <a:schemeClr val="accent1">
                  <a:tint val="23500"/>
                  <a:satMod val="160000"/>
                </a:schemeClr>
              </a:gs>
            </a:gsLst>
            <a:lin ang="5400000" scaled="0"/>
          </a:gradFill>
        </p:spPr>
        <p:txBody>
          <a:bodyPr/>
          <a:lstStyle/>
          <a:p>
            <a:endParaRPr lang="en-US" dirty="0"/>
          </a:p>
        </p:txBody>
      </p:sp>
      <p:cxnSp>
        <p:nvCxnSpPr>
          <p:cNvPr id="5" name="Straight Connector 4"/>
          <p:cNvCxnSpPr/>
          <p:nvPr/>
        </p:nvCxnSpPr>
        <p:spPr>
          <a:xfrm>
            <a:off x="357158" y="1500174"/>
            <a:ext cx="2357454" cy="1588"/>
          </a:xfrm>
          <a:prstGeom prst="line">
            <a:avLst/>
          </a:prstGeom>
        </p:spPr>
        <p:style>
          <a:lnRef idx="1">
            <a:schemeClr val="accent6"/>
          </a:lnRef>
          <a:fillRef idx="0">
            <a:schemeClr val="accent6"/>
          </a:fillRef>
          <a:effectRef idx="0">
            <a:schemeClr val="accent6"/>
          </a:effectRef>
          <a:fontRef idx="minor">
            <a:schemeClr val="tx1"/>
          </a:fontRef>
        </p:style>
      </p:cxnSp>
      <p:cxnSp>
        <p:nvCxnSpPr>
          <p:cNvPr id="7" name="Straight Connector 6"/>
          <p:cNvCxnSpPr/>
          <p:nvPr/>
        </p:nvCxnSpPr>
        <p:spPr>
          <a:xfrm rot="5400000">
            <a:off x="1143770" y="2356636"/>
            <a:ext cx="1714512" cy="1588"/>
          </a:xfrm>
          <a:prstGeom prst="line">
            <a:avLst/>
          </a:prstGeom>
        </p:spPr>
        <p:style>
          <a:lnRef idx="1">
            <a:schemeClr val="accent6"/>
          </a:lnRef>
          <a:fillRef idx="0">
            <a:schemeClr val="accent6"/>
          </a:fillRef>
          <a:effectRef idx="0">
            <a:schemeClr val="accent6"/>
          </a:effectRef>
          <a:fontRef idx="minor">
            <a:schemeClr val="tx1"/>
          </a:fontRef>
        </p:style>
      </p:cxnSp>
      <p:cxnSp>
        <p:nvCxnSpPr>
          <p:cNvPr id="9" name="Straight Connector 8"/>
          <p:cNvCxnSpPr/>
          <p:nvPr/>
        </p:nvCxnSpPr>
        <p:spPr>
          <a:xfrm>
            <a:off x="357158" y="4143380"/>
            <a:ext cx="2214578" cy="1588"/>
          </a:xfrm>
          <a:prstGeom prst="line">
            <a:avLst/>
          </a:prstGeom>
        </p:spPr>
        <p:style>
          <a:lnRef idx="1">
            <a:schemeClr val="accent6"/>
          </a:lnRef>
          <a:fillRef idx="0">
            <a:schemeClr val="accent6"/>
          </a:fillRef>
          <a:effectRef idx="0">
            <a:schemeClr val="accent6"/>
          </a:effectRef>
          <a:fontRef idx="minor">
            <a:schemeClr val="tx1"/>
          </a:fontRef>
        </p:style>
      </p:cxnSp>
      <p:cxnSp>
        <p:nvCxnSpPr>
          <p:cNvPr id="13" name="Straight Connector 12"/>
          <p:cNvCxnSpPr/>
          <p:nvPr/>
        </p:nvCxnSpPr>
        <p:spPr>
          <a:xfrm>
            <a:off x="2714612" y="2143116"/>
            <a:ext cx="2143140" cy="1588"/>
          </a:xfrm>
          <a:prstGeom prst="line">
            <a:avLst/>
          </a:prstGeom>
        </p:spPr>
        <p:style>
          <a:lnRef idx="1">
            <a:schemeClr val="accent6"/>
          </a:lnRef>
          <a:fillRef idx="0">
            <a:schemeClr val="accent6"/>
          </a:fillRef>
          <a:effectRef idx="0">
            <a:schemeClr val="accent6"/>
          </a:effectRef>
          <a:fontRef idx="minor">
            <a:schemeClr val="tx1"/>
          </a:fontRef>
        </p:style>
      </p:cxnSp>
      <p:cxnSp>
        <p:nvCxnSpPr>
          <p:cNvPr id="15" name="Straight Connector 14"/>
          <p:cNvCxnSpPr/>
          <p:nvPr/>
        </p:nvCxnSpPr>
        <p:spPr>
          <a:xfrm rot="5400000">
            <a:off x="3465505" y="3035297"/>
            <a:ext cx="1785950" cy="1588"/>
          </a:xfrm>
          <a:prstGeom prst="line">
            <a:avLst/>
          </a:prstGeom>
        </p:spPr>
        <p:style>
          <a:lnRef idx="1">
            <a:schemeClr val="accent6"/>
          </a:lnRef>
          <a:fillRef idx="0">
            <a:schemeClr val="accent6"/>
          </a:fillRef>
          <a:effectRef idx="0">
            <a:schemeClr val="accent6"/>
          </a:effectRef>
          <a:fontRef idx="minor">
            <a:schemeClr val="tx1"/>
          </a:fontRef>
        </p:style>
      </p:cxnSp>
      <p:cxnSp>
        <p:nvCxnSpPr>
          <p:cNvPr id="17" name="Straight Connector 16"/>
          <p:cNvCxnSpPr/>
          <p:nvPr/>
        </p:nvCxnSpPr>
        <p:spPr>
          <a:xfrm>
            <a:off x="3000364" y="4857760"/>
            <a:ext cx="1714512" cy="1588"/>
          </a:xfrm>
          <a:prstGeom prst="line">
            <a:avLst/>
          </a:prstGeom>
        </p:spPr>
        <p:style>
          <a:lnRef idx="1">
            <a:schemeClr val="accent6"/>
          </a:lnRef>
          <a:fillRef idx="0">
            <a:schemeClr val="accent6"/>
          </a:fillRef>
          <a:effectRef idx="0">
            <a:schemeClr val="accent6"/>
          </a:effectRef>
          <a:fontRef idx="minor">
            <a:schemeClr val="tx1"/>
          </a:fontRef>
        </p:style>
      </p:cxnSp>
      <p:cxnSp>
        <p:nvCxnSpPr>
          <p:cNvPr id="21" name="Straight Connector 20"/>
          <p:cNvCxnSpPr/>
          <p:nvPr/>
        </p:nvCxnSpPr>
        <p:spPr>
          <a:xfrm>
            <a:off x="5000628" y="2714620"/>
            <a:ext cx="1857388" cy="1588"/>
          </a:xfrm>
          <a:prstGeom prst="line">
            <a:avLst/>
          </a:prstGeom>
        </p:spPr>
        <p:style>
          <a:lnRef idx="1">
            <a:schemeClr val="accent6"/>
          </a:lnRef>
          <a:fillRef idx="0">
            <a:schemeClr val="accent6"/>
          </a:fillRef>
          <a:effectRef idx="0">
            <a:schemeClr val="accent6"/>
          </a:effectRef>
          <a:fontRef idx="minor">
            <a:schemeClr val="tx1"/>
          </a:fontRef>
        </p:style>
      </p:cxnSp>
      <p:cxnSp>
        <p:nvCxnSpPr>
          <p:cNvPr id="23" name="Straight Connector 22"/>
          <p:cNvCxnSpPr/>
          <p:nvPr/>
        </p:nvCxnSpPr>
        <p:spPr>
          <a:xfrm rot="5400000">
            <a:off x="4965703" y="4178305"/>
            <a:ext cx="2928958" cy="1588"/>
          </a:xfrm>
          <a:prstGeom prst="line">
            <a:avLst/>
          </a:prstGeom>
        </p:spPr>
        <p:style>
          <a:lnRef idx="1">
            <a:schemeClr val="accent6"/>
          </a:lnRef>
          <a:fillRef idx="0">
            <a:schemeClr val="accent6"/>
          </a:fillRef>
          <a:effectRef idx="0">
            <a:schemeClr val="accent6"/>
          </a:effectRef>
          <a:fontRef idx="minor">
            <a:schemeClr val="tx1"/>
          </a:fontRef>
        </p:style>
      </p:cxnSp>
      <p:cxnSp>
        <p:nvCxnSpPr>
          <p:cNvPr id="25" name="Straight Connector 24"/>
          <p:cNvCxnSpPr/>
          <p:nvPr/>
        </p:nvCxnSpPr>
        <p:spPr>
          <a:xfrm>
            <a:off x="6786578" y="1571612"/>
            <a:ext cx="2357422" cy="1588"/>
          </a:xfrm>
          <a:prstGeom prst="line">
            <a:avLst/>
          </a:prstGeom>
        </p:spPr>
        <p:style>
          <a:lnRef idx="1">
            <a:schemeClr val="accent6"/>
          </a:lnRef>
          <a:fillRef idx="0">
            <a:schemeClr val="accent6"/>
          </a:fillRef>
          <a:effectRef idx="0">
            <a:schemeClr val="accent6"/>
          </a:effectRef>
          <a:fontRef idx="minor">
            <a:schemeClr val="tx1"/>
          </a:fontRef>
        </p:style>
      </p:cxnSp>
      <p:cxnSp>
        <p:nvCxnSpPr>
          <p:cNvPr id="27" name="Straight Connector 26"/>
          <p:cNvCxnSpPr/>
          <p:nvPr/>
        </p:nvCxnSpPr>
        <p:spPr>
          <a:xfrm rot="5400000">
            <a:off x="7573190" y="2642388"/>
            <a:ext cx="2143140" cy="1588"/>
          </a:xfrm>
          <a:prstGeom prst="line">
            <a:avLst/>
          </a:prstGeom>
        </p:spPr>
        <p:style>
          <a:lnRef idx="1">
            <a:schemeClr val="accent6"/>
          </a:lnRef>
          <a:fillRef idx="0">
            <a:schemeClr val="accent6"/>
          </a:fillRef>
          <a:effectRef idx="0">
            <a:schemeClr val="accent6"/>
          </a:effectRef>
          <a:fontRef idx="minor">
            <a:schemeClr val="tx1"/>
          </a:fontRef>
        </p:style>
      </p:cxnSp>
      <p:cxnSp>
        <p:nvCxnSpPr>
          <p:cNvPr id="29" name="Straight Connector 28"/>
          <p:cNvCxnSpPr/>
          <p:nvPr/>
        </p:nvCxnSpPr>
        <p:spPr>
          <a:xfrm>
            <a:off x="7500958" y="4500570"/>
            <a:ext cx="1214446" cy="1588"/>
          </a:xfrm>
          <a:prstGeom prst="line">
            <a:avLst/>
          </a:prstGeom>
        </p:spPr>
        <p:style>
          <a:lnRef idx="1">
            <a:schemeClr val="accent6"/>
          </a:lnRef>
          <a:fillRef idx="0">
            <a:schemeClr val="accent6"/>
          </a:fillRef>
          <a:effectRef idx="0">
            <a:schemeClr val="accent6"/>
          </a:effectRef>
          <a:fontRef idx="minor">
            <a:schemeClr val="tx1"/>
          </a:fontRef>
        </p:style>
      </p:cxnSp>
      <p:cxnSp>
        <p:nvCxnSpPr>
          <p:cNvPr id="31" name="Straight Connector 30"/>
          <p:cNvCxnSpPr/>
          <p:nvPr/>
        </p:nvCxnSpPr>
        <p:spPr>
          <a:xfrm rot="5400000">
            <a:off x="7608115" y="5036355"/>
            <a:ext cx="1071570" cy="1588"/>
          </a:xfrm>
          <a:prstGeom prst="line">
            <a:avLst/>
          </a:prstGeom>
        </p:spPr>
        <p:style>
          <a:lnRef idx="1">
            <a:schemeClr val="accent6"/>
          </a:lnRef>
          <a:fillRef idx="0">
            <a:schemeClr val="accent6"/>
          </a:fillRef>
          <a:effectRef idx="0">
            <a:schemeClr val="accent6"/>
          </a:effectRef>
          <a:fontRef idx="minor">
            <a:schemeClr val="tx1"/>
          </a:fontRef>
        </p:style>
      </p:cxnSp>
      <p:sp>
        <p:nvSpPr>
          <p:cNvPr id="32" name="Rectangle 31"/>
          <p:cNvSpPr/>
          <p:nvPr/>
        </p:nvSpPr>
        <p:spPr>
          <a:xfrm>
            <a:off x="357158" y="857232"/>
            <a:ext cx="2357454" cy="571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Barang</a:t>
            </a:r>
            <a:r>
              <a:rPr lang="en-US" dirty="0" smtClean="0">
                <a:solidFill>
                  <a:schemeClr val="tx1"/>
                </a:solidFill>
              </a:rPr>
              <a:t> </a:t>
            </a:r>
            <a:r>
              <a:rPr lang="en-US" dirty="0" err="1" smtClean="0">
                <a:solidFill>
                  <a:schemeClr val="tx1"/>
                </a:solidFill>
              </a:rPr>
              <a:t>Dalam</a:t>
            </a:r>
            <a:r>
              <a:rPr lang="en-US" dirty="0" smtClean="0">
                <a:solidFill>
                  <a:schemeClr val="tx1"/>
                </a:solidFill>
              </a:rPr>
              <a:t> </a:t>
            </a:r>
            <a:r>
              <a:rPr lang="en-US" dirty="0" err="1" smtClean="0">
                <a:solidFill>
                  <a:schemeClr val="tx1"/>
                </a:solidFill>
              </a:rPr>
              <a:t>Proses</a:t>
            </a:r>
            <a:r>
              <a:rPr lang="en-US" dirty="0" smtClean="0">
                <a:solidFill>
                  <a:schemeClr val="tx1"/>
                </a:solidFill>
              </a:rPr>
              <a:t>-</a:t>
            </a:r>
          </a:p>
          <a:p>
            <a:pPr algn="ctr"/>
            <a:r>
              <a:rPr lang="en-US" dirty="0" err="1" smtClean="0">
                <a:solidFill>
                  <a:schemeClr val="tx1"/>
                </a:solidFill>
              </a:rPr>
              <a:t>Dept.Pemotongan</a:t>
            </a:r>
            <a:endParaRPr lang="en-US" dirty="0">
              <a:solidFill>
                <a:schemeClr val="tx1"/>
              </a:solidFill>
            </a:endParaRPr>
          </a:p>
        </p:txBody>
      </p:sp>
      <p:sp>
        <p:nvSpPr>
          <p:cNvPr id="33" name="Rectangle 32"/>
          <p:cNvSpPr/>
          <p:nvPr/>
        </p:nvSpPr>
        <p:spPr>
          <a:xfrm>
            <a:off x="2786050" y="1500174"/>
            <a:ext cx="2143140" cy="571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BDP-</a:t>
            </a:r>
          </a:p>
          <a:p>
            <a:pPr algn="ctr"/>
            <a:r>
              <a:rPr lang="en-US" dirty="0" err="1" smtClean="0">
                <a:solidFill>
                  <a:schemeClr val="tx1"/>
                </a:solidFill>
              </a:rPr>
              <a:t>Dept.Pengamplasan</a:t>
            </a:r>
            <a:endParaRPr lang="en-US" dirty="0">
              <a:solidFill>
                <a:schemeClr val="tx1"/>
              </a:solidFill>
            </a:endParaRPr>
          </a:p>
        </p:txBody>
      </p:sp>
      <p:sp>
        <p:nvSpPr>
          <p:cNvPr id="34" name="Rectangle 33"/>
          <p:cNvSpPr/>
          <p:nvPr/>
        </p:nvSpPr>
        <p:spPr>
          <a:xfrm>
            <a:off x="5072066" y="2071678"/>
            <a:ext cx="1714512"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BDP-</a:t>
            </a:r>
          </a:p>
          <a:p>
            <a:pPr algn="ctr"/>
            <a:r>
              <a:rPr lang="en-US" dirty="0" err="1" smtClean="0">
                <a:solidFill>
                  <a:schemeClr val="tx1"/>
                </a:solidFill>
              </a:rPr>
              <a:t>Dept.Perakitan</a:t>
            </a:r>
            <a:endParaRPr lang="en-US" dirty="0">
              <a:solidFill>
                <a:schemeClr val="tx1"/>
              </a:solidFill>
            </a:endParaRPr>
          </a:p>
        </p:txBody>
      </p:sp>
      <p:sp>
        <p:nvSpPr>
          <p:cNvPr id="35" name="Rectangle 34"/>
          <p:cNvSpPr/>
          <p:nvPr/>
        </p:nvSpPr>
        <p:spPr>
          <a:xfrm>
            <a:off x="6786578" y="928670"/>
            <a:ext cx="1928826" cy="571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BDP-</a:t>
            </a:r>
            <a:r>
              <a:rPr lang="en-US" dirty="0" err="1" smtClean="0">
                <a:solidFill>
                  <a:schemeClr val="tx1"/>
                </a:solidFill>
              </a:rPr>
              <a:t>Dept.Pengecatan</a:t>
            </a:r>
            <a:endParaRPr lang="en-US" dirty="0">
              <a:solidFill>
                <a:schemeClr val="tx1"/>
              </a:solidFill>
            </a:endParaRPr>
          </a:p>
        </p:txBody>
      </p:sp>
      <p:sp>
        <p:nvSpPr>
          <p:cNvPr id="36" name="Rectangle 35"/>
          <p:cNvSpPr/>
          <p:nvPr/>
        </p:nvSpPr>
        <p:spPr>
          <a:xfrm>
            <a:off x="500034" y="3500438"/>
            <a:ext cx="1857388" cy="571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BDP-</a:t>
            </a:r>
          </a:p>
          <a:p>
            <a:pPr algn="ctr"/>
            <a:r>
              <a:rPr lang="en-US" dirty="0" err="1" smtClean="0">
                <a:solidFill>
                  <a:schemeClr val="tx1"/>
                </a:solidFill>
              </a:rPr>
              <a:t>Dept.Peleburan</a:t>
            </a:r>
            <a:endParaRPr lang="en-US" dirty="0">
              <a:solidFill>
                <a:schemeClr val="tx1"/>
              </a:solidFill>
            </a:endParaRPr>
          </a:p>
        </p:txBody>
      </p:sp>
      <p:sp>
        <p:nvSpPr>
          <p:cNvPr id="37" name="Rectangle 36"/>
          <p:cNvSpPr/>
          <p:nvPr/>
        </p:nvSpPr>
        <p:spPr>
          <a:xfrm>
            <a:off x="3000364" y="4143380"/>
            <a:ext cx="1857388" cy="571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BDP-</a:t>
            </a:r>
          </a:p>
          <a:p>
            <a:pPr algn="ctr"/>
            <a:r>
              <a:rPr lang="en-US" dirty="0" err="1" smtClean="0">
                <a:solidFill>
                  <a:schemeClr val="tx1"/>
                </a:solidFill>
              </a:rPr>
              <a:t>Dept.Pencetakan</a:t>
            </a:r>
            <a:endParaRPr lang="en-US" dirty="0">
              <a:solidFill>
                <a:schemeClr val="tx1"/>
              </a:solidFill>
            </a:endParaRPr>
          </a:p>
        </p:txBody>
      </p:sp>
      <p:sp>
        <p:nvSpPr>
          <p:cNvPr id="38" name="Rectangle 37"/>
          <p:cNvSpPr/>
          <p:nvPr/>
        </p:nvSpPr>
        <p:spPr>
          <a:xfrm>
            <a:off x="7358082" y="4000504"/>
            <a:ext cx="1357322" cy="4286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Barang</a:t>
            </a:r>
            <a:r>
              <a:rPr lang="en-US" dirty="0" smtClean="0">
                <a:solidFill>
                  <a:schemeClr val="tx1"/>
                </a:solidFill>
              </a:rPr>
              <a:t> </a:t>
            </a:r>
            <a:r>
              <a:rPr lang="en-US" dirty="0" err="1" smtClean="0">
                <a:solidFill>
                  <a:schemeClr val="tx1"/>
                </a:solidFill>
              </a:rPr>
              <a:t>Jadi</a:t>
            </a:r>
            <a:endParaRPr lang="en-US" dirty="0">
              <a:solidFill>
                <a:schemeClr val="tx1"/>
              </a:solidFill>
            </a:endParaRPr>
          </a:p>
        </p:txBody>
      </p:sp>
      <p:sp>
        <p:nvSpPr>
          <p:cNvPr id="39" name="Rectangle 38"/>
          <p:cNvSpPr/>
          <p:nvPr/>
        </p:nvSpPr>
        <p:spPr>
          <a:xfrm>
            <a:off x="357158" y="1714488"/>
            <a:ext cx="1500198" cy="11430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smtClean="0">
                <a:solidFill>
                  <a:schemeClr val="tx1"/>
                </a:solidFill>
              </a:rPr>
              <a:t>Bahan</a:t>
            </a:r>
            <a:r>
              <a:rPr lang="en-US" sz="1600" dirty="0" smtClean="0">
                <a:solidFill>
                  <a:schemeClr val="tx1"/>
                </a:solidFill>
              </a:rPr>
              <a:t> Baku</a:t>
            </a:r>
          </a:p>
          <a:p>
            <a:pPr algn="ctr"/>
            <a:r>
              <a:rPr lang="en-US" sz="1600" dirty="0" err="1" smtClean="0">
                <a:solidFill>
                  <a:schemeClr val="tx1"/>
                </a:solidFill>
              </a:rPr>
              <a:t>Tenaga</a:t>
            </a:r>
            <a:r>
              <a:rPr lang="en-US" sz="1600" dirty="0" smtClean="0">
                <a:solidFill>
                  <a:schemeClr val="tx1"/>
                </a:solidFill>
              </a:rPr>
              <a:t> </a:t>
            </a:r>
            <a:r>
              <a:rPr lang="en-US" sz="1600" dirty="0" err="1" smtClean="0">
                <a:solidFill>
                  <a:schemeClr val="tx1"/>
                </a:solidFill>
              </a:rPr>
              <a:t>kerja</a:t>
            </a:r>
            <a:endParaRPr lang="en-US" sz="1600" dirty="0" smtClean="0">
              <a:solidFill>
                <a:schemeClr val="tx1"/>
              </a:solidFill>
            </a:endParaRPr>
          </a:p>
          <a:p>
            <a:pPr algn="ctr"/>
            <a:r>
              <a:rPr lang="en-US" sz="1600" dirty="0" smtClean="0">
                <a:solidFill>
                  <a:schemeClr val="tx1"/>
                </a:solidFill>
              </a:rPr>
              <a:t>Overhead </a:t>
            </a:r>
            <a:r>
              <a:rPr lang="en-US" sz="1600" dirty="0" err="1" smtClean="0">
                <a:solidFill>
                  <a:schemeClr val="tx1"/>
                </a:solidFill>
              </a:rPr>
              <a:t>pabrik</a:t>
            </a:r>
            <a:endParaRPr lang="en-US" sz="1600" dirty="0">
              <a:solidFill>
                <a:schemeClr val="tx1"/>
              </a:solidFill>
            </a:endParaRPr>
          </a:p>
        </p:txBody>
      </p:sp>
      <p:sp>
        <p:nvSpPr>
          <p:cNvPr id="40" name="Rectangle 39"/>
          <p:cNvSpPr/>
          <p:nvPr/>
        </p:nvSpPr>
        <p:spPr>
          <a:xfrm>
            <a:off x="428596" y="4357694"/>
            <a:ext cx="1500198" cy="13573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smtClean="0">
                <a:solidFill>
                  <a:schemeClr val="tx1"/>
                </a:solidFill>
              </a:rPr>
              <a:t>Bahan</a:t>
            </a:r>
            <a:r>
              <a:rPr lang="en-US" sz="1600" dirty="0" smtClean="0">
                <a:solidFill>
                  <a:schemeClr val="tx1"/>
                </a:solidFill>
              </a:rPr>
              <a:t> Baku</a:t>
            </a:r>
          </a:p>
          <a:p>
            <a:pPr algn="ctr"/>
            <a:r>
              <a:rPr lang="en-US" sz="1600" dirty="0" err="1" smtClean="0">
                <a:solidFill>
                  <a:schemeClr val="tx1"/>
                </a:solidFill>
              </a:rPr>
              <a:t>Tenaga</a:t>
            </a:r>
            <a:r>
              <a:rPr lang="en-US" sz="1600" dirty="0" smtClean="0">
                <a:solidFill>
                  <a:schemeClr val="tx1"/>
                </a:solidFill>
              </a:rPr>
              <a:t> </a:t>
            </a:r>
            <a:r>
              <a:rPr lang="en-US" sz="1600" dirty="0" err="1" smtClean="0">
                <a:solidFill>
                  <a:schemeClr val="tx1"/>
                </a:solidFill>
              </a:rPr>
              <a:t>Kerja</a:t>
            </a:r>
            <a:endParaRPr lang="en-US" sz="1600" dirty="0" smtClean="0">
              <a:solidFill>
                <a:schemeClr val="tx1"/>
              </a:solidFill>
            </a:endParaRPr>
          </a:p>
          <a:p>
            <a:pPr algn="ctr"/>
            <a:r>
              <a:rPr lang="en-US" sz="1600" dirty="0" smtClean="0">
                <a:solidFill>
                  <a:schemeClr val="tx1"/>
                </a:solidFill>
              </a:rPr>
              <a:t>Overhead </a:t>
            </a:r>
            <a:r>
              <a:rPr lang="en-US" sz="1600" dirty="0" err="1" smtClean="0">
                <a:solidFill>
                  <a:schemeClr val="tx1"/>
                </a:solidFill>
              </a:rPr>
              <a:t>pabrik</a:t>
            </a:r>
            <a:endParaRPr lang="en-US" sz="1600" dirty="0">
              <a:solidFill>
                <a:schemeClr val="tx1"/>
              </a:solidFill>
            </a:endParaRPr>
          </a:p>
        </p:txBody>
      </p:sp>
      <p:sp>
        <p:nvSpPr>
          <p:cNvPr id="41" name="Rectangle 40"/>
          <p:cNvSpPr/>
          <p:nvPr/>
        </p:nvSpPr>
        <p:spPr>
          <a:xfrm>
            <a:off x="2857488" y="2714620"/>
            <a:ext cx="1428760" cy="10001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smtClean="0">
                <a:solidFill>
                  <a:schemeClr val="tx1"/>
                </a:solidFill>
              </a:rPr>
              <a:t>Tenaga</a:t>
            </a:r>
            <a:r>
              <a:rPr lang="en-US" sz="1600" dirty="0" smtClean="0">
                <a:solidFill>
                  <a:schemeClr val="tx1"/>
                </a:solidFill>
              </a:rPr>
              <a:t> </a:t>
            </a:r>
            <a:r>
              <a:rPr lang="en-US" sz="1600" dirty="0" err="1" smtClean="0">
                <a:solidFill>
                  <a:schemeClr val="tx1"/>
                </a:solidFill>
              </a:rPr>
              <a:t>kerja</a:t>
            </a:r>
            <a:endParaRPr lang="en-US" sz="1600" dirty="0" smtClean="0">
              <a:solidFill>
                <a:schemeClr val="tx1"/>
              </a:solidFill>
            </a:endParaRPr>
          </a:p>
          <a:p>
            <a:pPr algn="ctr"/>
            <a:r>
              <a:rPr lang="en-US" sz="1600" dirty="0" smtClean="0">
                <a:solidFill>
                  <a:schemeClr val="tx1"/>
                </a:solidFill>
              </a:rPr>
              <a:t>Overhead </a:t>
            </a:r>
            <a:r>
              <a:rPr lang="en-US" sz="1600" dirty="0" err="1" smtClean="0">
                <a:solidFill>
                  <a:schemeClr val="tx1"/>
                </a:solidFill>
              </a:rPr>
              <a:t>pabrik</a:t>
            </a:r>
            <a:endParaRPr lang="en-US" sz="1600" dirty="0">
              <a:solidFill>
                <a:schemeClr val="tx1"/>
              </a:solidFill>
            </a:endParaRPr>
          </a:p>
        </p:txBody>
      </p:sp>
      <p:sp>
        <p:nvSpPr>
          <p:cNvPr id="42" name="Rectangle 41"/>
          <p:cNvSpPr/>
          <p:nvPr/>
        </p:nvSpPr>
        <p:spPr>
          <a:xfrm>
            <a:off x="2714612" y="5357826"/>
            <a:ext cx="1285884" cy="10001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smtClean="0">
                <a:solidFill>
                  <a:schemeClr val="tx1"/>
                </a:solidFill>
              </a:rPr>
              <a:t>Tenaga</a:t>
            </a:r>
            <a:r>
              <a:rPr lang="en-US" sz="1600" dirty="0" smtClean="0">
                <a:solidFill>
                  <a:schemeClr val="tx1"/>
                </a:solidFill>
              </a:rPr>
              <a:t> </a:t>
            </a:r>
            <a:r>
              <a:rPr lang="en-US" sz="1600" dirty="0" err="1" smtClean="0">
                <a:solidFill>
                  <a:schemeClr val="tx1"/>
                </a:solidFill>
              </a:rPr>
              <a:t>kerja</a:t>
            </a:r>
            <a:endParaRPr lang="en-US" sz="1600" dirty="0" smtClean="0">
              <a:solidFill>
                <a:schemeClr val="tx1"/>
              </a:solidFill>
            </a:endParaRPr>
          </a:p>
          <a:p>
            <a:pPr algn="ctr"/>
            <a:r>
              <a:rPr lang="en-US" sz="1600" dirty="0" smtClean="0">
                <a:solidFill>
                  <a:schemeClr val="tx1"/>
                </a:solidFill>
              </a:rPr>
              <a:t>Overhead </a:t>
            </a:r>
            <a:r>
              <a:rPr lang="en-US" sz="1600" dirty="0" err="1" smtClean="0">
                <a:solidFill>
                  <a:schemeClr val="tx1"/>
                </a:solidFill>
              </a:rPr>
              <a:t>pabrik</a:t>
            </a:r>
            <a:endParaRPr lang="en-US" sz="1600" dirty="0">
              <a:solidFill>
                <a:schemeClr val="tx1"/>
              </a:solidFill>
            </a:endParaRPr>
          </a:p>
        </p:txBody>
      </p:sp>
      <p:sp>
        <p:nvSpPr>
          <p:cNvPr id="43" name="Rectangle 42"/>
          <p:cNvSpPr/>
          <p:nvPr/>
        </p:nvSpPr>
        <p:spPr>
          <a:xfrm>
            <a:off x="5072066" y="4000504"/>
            <a:ext cx="1428760" cy="10715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smtClean="0">
                <a:solidFill>
                  <a:schemeClr val="tx1"/>
                </a:solidFill>
              </a:rPr>
              <a:t>Bahan</a:t>
            </a:r>
            <a:r>
              <a:rPr lang="en-US" sz="1600" dirty="0" smtClean="0">
                <a:solidFill>
                  <a:schemeClr val="tx1"/>
                </a:solidFill>
              </a:rPr>
              <a:t> Baku</a:t>
            </a:r>
          </a:p>
          <a:p>
            <a:pPr algn="ctr"/>
            <a:r>
              <a:rPr lang="en-US" sz="1600" dirty="0" err="1" smtClean="0">
                <a:solidFill>
                  <a:schemeClr val="tx1"/>
                </a:solidFill>
              </a:rPr>
              <a:t>Tenaga</a:t>
            </a:r>
            <a:r>
              <a:rPr lang="en-US" sz="1600" dirty="0" smtClean="0">
                <a:solidFill>
                  <a:schemeClr val="tx1"/>
                </a:solidFill>
              </a:rPr>
              <a:t> </a:t>
            </a:r>
            <a:r>
              <a:rPr lang="en-US" sz="1600" dirty="0" err="1" smtClean="0">
                <a:solidFill>
                  <a:schemeClr val="tx1"/>
                </a:solidFill>
              </a:rPr>
              <a:t>kerja</a:t>
            </a:r>
            <a:endParaRPr lang="en-US" sz="1600" dirty="0" smtClean="0">
              <a:solidFill>
                <a:schemeClr val="tx1"/>
              </a:solidFill>
            </a:endParaRPr>
          </a:p>
          <a:p>
            <a:pPr algn="ctr"/>
            <a:r>
              <a:rPr lang="en-US" sz="1600" dirty="0" smtClean="0">
                <a:solidFill>
                  <a:schemeClr val="tx1"/>
                </a:solidFill>
              </a:rPr>
              <a:t>Overhead </a:t>
            </a:r>
            <a:r>
              <a:rPr lang="en-US" sz="1600" dirty="0" err="1" smtClean="0">
                <a:solidFill>
                  <a:schemeClr val="tx1"/>
                </a:solidFill>
              </a:rPr>
              <a:t>pabrik</a:t>
            </a:r>
            <a:endParaRPr lang="en-US" sz="1600" dirty="0">
              <a:solidFill>
                <a:schemeClr val="tx1"/>
              </a:solidFill>
            </a:endParaRPr>
          </a:p>
        </p:txBody>
      </p:sp>
      <p:sp>
        <p:nvSpPr>
          <p:cNvPr id="44" name="Rectangle 43"/>
          <p:cNvSpPr/>
          <p:nvPr/>
        </p:nvSpPr>
        <p:spPr>
          <a:xfrm>
            <a:off x="7286644" y="2143116"/>
            <a:ext cx="1428760" cy="15001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smtClean="0">
                <a:solidFill>
                  <a:schemeClr val="tx1"/>
                </a:solidFill>
              </a:rPr>
              <a:t>Bahan</a:t>
            </a:r>
            <a:r>
              <a:rPr lang="en-US" sz="1600" dirty="0" smtClean="0">
                <a:solidFill>
                  <a:schemeClr val="tx1"/>
                </a:solidFill>
              </a:rPr>
              <a:t> </a:t>
            </a:r>
            <a:r>
              <a:rPr lang="en-US" sz="1600" dirty="0" err="1" smtClean="0">
                <a:solidFill>
                  <a:schemeClr val="tx1"/>
                </a:solidFill>
              </a:rPr>
              <a:t>baku</a:t>
            </a:r>
            <a:endParaRPr lang="en-US" sz="1600" dirty="0" smtClean="0">
              <a:solidFill>
                <a:schemeClr val="tx1"/>
              </a:solidFill>
            </a:endParaRPr>
          </a:p>
          <a:p>
            <a:pPr algn="ctr"/>
            <a:r>
              <a:rPr lang="en-US" sz="1600" dirty="0" err="1" smtClean="0">
                <a:solidFill>
                  <a:schemeClr val="tx1"/>
                </a:solidFill>
              </a:rPr>
              <a:t>Tenaga</a:t>
            </a:r>
            <a:r>
              <a:rPr lang="en-US" sz="1600" dirty="0" smtClean="0">
                <a:solidFill>
                  <a:schemeClr val="tx1"/>
                </a:solidFill>
              </a:rPr>
              <a:t> </a:t>
            </a:r>
            <a:r>
              <a:rPr lang="en-US" sz="1600" dirty="0" err="1" smtClean="0">
                <a:solidFill>
                  <a:schemeClr val="tx1"/>
                </a:solidFill>
              </a:rPr>
              <a:t>kerja</a:t>
            </a:r>
            <a:endParaRPr lang="en-US" sz="1600" dirty="0" smtClean="0">
              <a:solidFill>
                <a:schemeClr val="tx1"/>
              </a:solidFill>
            </a:endParaRPr>
          </a:p>
          <a:p>
            <a:pPr algn="ctr"/>
            <a:r>
              <a:rPr lang="en-US" sz="1600" dirty="0" smtClean="0">
                <a:solidFill>
                  <a:schemeClr val="tx1"/>
                </a:solidFill>
              </a:rPr>
              <a:t>Overhead </a:t>
            </a:r>
            <a:r>
              <a:rPr lang="en-US" sz="1600" dirty="0" err="1" smtClean="0">
                <a:solidFill>
                  <a:schemeClr val="tx1"/>
                </a:solidFill>
              </a:rPr>
              <a:t>pabrik</a:t>
            </a:r>
            <a:endParaRPr lang="en-US" sz="1600" dirty="0">
              <a:solidFill>
                <a:schemeClr val="tx1"/>
              </a:solidFill>
            </a:endParaRPr>
          </a:p>
        </p:txBody>
      </p:sp>
      <p:cxnSp>
        <p:nvCxnSpPr>
          <p:cNvPr id="46" name="Straight Connector 45"/>
          <p:cNvCxnSpPr/>
          <p:nvPr/>
        </p:nvCxnSpPr>
        <p:spPr>
          <a:xfrm rot="5400000">
            <a:off x="893737" y="5249875"/>
            <a:ext cx="2214578" cy="1588"/>
          </a:xfrm>
          <a:prstGeom prst="line">
            <a:avLst/>
          </a:prstGeom>
        </p:spPr>
        <p:style>
          <a:lnRef idx="1">
            <a:schemeClr val="accent6"/>
          </a:lnRef>
          <a:fillRef idx="0">
            <a:schemeClr val="accent6"/>
          </a:fillRef>
          <a:effectRef idx="0">
            <a:schemeClr val="accent6"/>
          </a:effectRef>
          <a:fontRef idx="minor">
            <a:schemeClr val="tx1"/>
          </a:fontRef>
        </p:style>
      </p:cxnSp>
      <p:cxnSp>
        <p:nvCxnSpPr>
          <p:cNvPr id="48" name="Straight Connector 47"/>
          <p:cNvCxnSpPr/>
          <p:nvPr/>
        </p:nvCxnSpPr>
        <p:spPr>
          <a:xfrm rot="5400000">
            <a:off x="3251191" y="5678503"/>
            <a:ext cx="1643074" cy="1588"/>
          </a:xfrm>
          <a:prstGeom prst="line">
            <a:avLst/>
          </a:prstGeom>
        </p:spPr>
        <p:style>
          <a:lnRef idx="1">
            <a:schemeClr val="accent6"/>
          </a:lnRef>
          <a:fillRef idx="0">
            <a:schemeClr val="accent6"/>
          </a:fillRef>
          <a:effectRef idx="0">
            <a:schemeClr val="accent6"/>
          </a:effectRef>
          <a:fontRef idx="minor">
            <a:schemeClr val="tx1"/>
          </a:fontRef>
        </p:style>
      </p:cxnSp>
      <p:cxnSp>
        <p:nvCxnSpPr>
          <p:cNvPr id="67" name="Straight Arrow Connector 66"/>
          <p:cNvCxnSpPr/>
          <p:nvPr/>
        </p:nvCxnSpPr>
        <p:spPr>
          <a:xfrm>
            <a:off x="1928794" y="2571744"/>
            <a:ext cx="2214578"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69" name="Elbow Connector 68"/>
          <p:cNvCxnSpPr/>
          <p:nvPr/>
        </p:nvCxnSpPr>
        <p:spPr>
          <a:xfrm flipV="1">
            <a:off x="4214810" y="3071810"/>
            <a:ext cx="2000264" cy="357190"/>
          </a:xfrm>
          <a:prstGeom prst="bentConnector3">
            <a:avLst>
              <a:gd name="adj1" fmla="val 50000"/>
            </a:avLst>
          </a:prstGeom>
          <a:ln>
            <a:tailEnd type="arrow"/>
          </a:ln>
        </p:spPr>
        <p:style>
          <a:lnRef idx="3">
            <a:schemeClr val="dk1"/>
          </a:lnRef>
          <a:fillRef idx="0">
            <a:schemeClr val="dk1"/>
          </a:fillRef>
          <a:effectRef idx="2">
            <a:schemeClr val="dk1"/>
          </a:effectRef>
          <a:fontRef idx="minor">
            <a:schemeClr val="tx1"/>
          </a:fontRef>
        </p:style>
      </p:cxnSp>
      <p:cxnSp>
        <p:nvCxnSpPr>
          <p:cNvPr id="71" name="Straight Arrow Connector 70"/>
          <p:cNvCxnSpPr/>
          <p:nvPr/>
        </p:nvCxnSpPr>
        <p:spPr>
          <a:xfrm>
            <a:off x="1857356" y="5143512"/>
            <a:ext cx="1928825" cy="1587"/>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86" name="Right Brace 85"/>
          <p:cNvSpPr/>
          <p:nvPr/>
        </p:nvSpPr>
        <p:spPr>
          <a:xfrm>
            <a:off x="1857356" y="1857364"/>
            <a:ext cx="45719" cy="928694"/>
          </a:xfrm>
          <a:prstGeom prst="righ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en-US"/>
          </a:p>
        </p:txBody>
      </p:sp>
      <p:sp>
        <p:nvSpPr>
          <p:cNvPr id="88" name="Right Brace 87"/>
          <p:cNvSpPr/>
          <p:nvPr/>
        </p:nvSpPr>
        <p:spPr>
          <a:xfrm>
            <a:off x="1857356" y="4643446"/>
            <a:ext cx="45719" cy="928694"/>
          </a:xfrm>
          <a:prstGeom prst="righ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en-US"/>
          </a:p>
        </p:txBody>
      </p:sp>
      <p:sp>
        <p:nvSpPr>
          <p:cNvPr id="92" name="Right Brace 91"/>
          <p:cNvSpPr/>
          <p:nvPr/>
        </p:nvSpPr>
        <p:spPr>
          <a:xfrm>
            <a:off x="4214810" y="2428868"/>
            <a:ext cx="45719" cy="1285884"/>
          </a:xfrm>
          <a:prstGeom prst="righ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en-US"/>
          </a:p>
        </p:txBody>
      </p:sp>
      <p:sp>
        <p:nvSpPr>
          <p:cNvPr id="95" name="Right Brace 94"/>
          <p:cNvSpPr/>
          <p:nvPr/>
        </p:nvSpPr>
        <p:spPr>
          <a:xfrm>
            <a:off x="3857620" y="5000636"/>
            <a:ext cx="285752" cy="1357322"/>
          </a:xfrm>
          <a:prstGeom prst="righ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en-US"/>
          </a:p>
        </p:txBody>
      </p:sp>
      <p:cxnSp>
        <p:nvCxnSpPr>
          <p:cNvPr id="100" name="Elbow Connector 99"/>
          <p:cNvCxnSpPr/>
          <p:nvPr/>
        </p:nvCxnSpPr>
        <p:spPr>
          <a:xfrm flipV="1">
            <a:off x="4071934" y="3714752"/>
            <a:ext cx="2071702" cy="1857388"/>
          </a:xfrm>
          <a:prstGeom prst="bentConnector3">
            <a:avLst>
              <a:gd name="adj1" fmla="val 50000"/>
            </a:avLst>
          </a:prstGeom>
          <a:ln>
            <a:tailEnd type="arrow"/>
          </a:ln>
        </p:spPr>
        <p:style>
          <a:lnRef idx="3">
            <a:schemeClr val="dk1"/>
          </a:lnRef>
          <a:fillRef idx="0">
            <a:schemeClr val="dk1"/>
          </a:fillRef>
          <a:effectRef idx="2">
            <a:schemeClr val="dk1"/>
          </a:effectRef>
          <a:fontRef idx="minor">
            <a:schemeClr val="tx1"/>
          </a:fontRef>
        </p:style>
      </p:cxnSp>
      <p:sp>
        <p:nvSpPr>
          <p:cNvPr id="101" name="Right Brace 100"/>
          <p:cNvSpPr/>
          <p:nvPr/>
        </p:nvSpPr>
        <p:spPr>
          <a:xfrm>
            <a:off x="6286512" y="3000372"/>
            <a:ext cx="142876" cy="2286016"/>
          </a:xfrm>
          <a:prstGeom prst="righ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en-US"/>
          </a:p>
        </p:txBody>
      </p:sp>
      <p:cxnSp>
        <p:nvCxnSpPr>
          <p:cNvPr id="103" name="Elbow Connector 102"/>
          <p:cNvCxnSpPr/>
          <p:nvPr/>
        </p:nvCxnSpPr>
        <p:spPr>
          <a:xfrm flipV="1">
            <a:off x="6500826" y="2071678"/>
            <a:ext cx="1643074" cy="1143008"/>
          </a:xfrm>
          <a:prstGeom prst="bentConnector3">
            <a:avLst>
              <a:gd name="adj1" fmla="val 50000"/>
            </a:avLst>
          </a:prstGeom>
          <a:ln>
            <a:tailEnd type="arrow"/>
          </a:ln>
        </p:spPr>
        <p:style>
          <a:lnRef idx="3">
            <a:schemeClr val="dk1"/>
          </a:lnRef>
          <a:fillRef idx="0">
            <a:schemeClr val="dk1"/>
          </a:fillRef>
          <a:effectRef idx="2">
            <a:schemeClr val="dk1"/>
          </a:effectRef>
          <a:fontRef idx="minor">
            <a:schemeClr val="tx1"/>
          </a:fontRef>
        </p:style>
      </p:cxnSp>
      <p:sp>
        <p:nvSpPr>
          <p:cNvPr id="110" name="Right Brace 109"/>
          <p:cNvSpPr/>
          <p:nvPr/>
        </p:nvSpPr>
        <p:spPr>
          <a:xfrm>
            <a:off x="8572528" y="2000240"/>
            <a:ext cx="357190" cy="1357322"/>
          </a:xfrm>
          <a:prstGeom prst="righ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en-US"/>
          </a:p>
        </p:txBody>
      </p:sp>
      <p:cxnSp>
        <p:nvCxnSpPr>
          <p:cNvPr id="115" name="Straight Arrow Connector 114"/>
          <p:cNvCxnSpPr/>
          <p:nvPr/>
        </p:nvCxnSpPr>
        <p:spPr>
          <a:xfrm>
            <a:off x="7215206" y="5000636"/>
            <a:ext cx="642942"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23" name="Elbow Connector 122"/>
          <p:cNvCxnSpPr/>
          <p:nvPr/>
        </p:nvCxnSpPr>
        <p:spPr>
          <a:xfrm rot="5400000">
            <a:off x="7036611" y="3250405"/>
            <a:ext cx="1928826" cy="1571636"/>
          </a:xfrm>
          <a:prstGeom prst="bentConnector3">
            <a:avLst>
              <a:gd name="adj1" fmla="val 50000"/>
            </a:avLst>
          </a:prstGeom>
          <a:ln>
            <a:tailEnd type="arrow"/>
          </a:ln>
        </p:spPr>
        <p:style>
          <a:lnRef idx="3">
            <a:schemeClr val="dk1"/>
          </a:lnRef>
          <a:fillRef idx="0">
            <a:schemeClr val="dk1"/>
          </a:fillRef>
          <a:effectRef idx="2">
            <a:schemeClr val="dk1"/>
          </a:effectRef>
          <a:fontRef idx="minor">
            <a:schemeClr val="tx1"/>
          </a:fontRef>
        </p:style>
      </p:cxn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686800" cy="838200"/>
          </a:xfrm>
        </p:spPr>
        <p:txBody>
          <a:bodyPr>
            <a:normAutofit fontScale="90000"/>
          </a:bodyPr>
          <a:lstStyle/>
          <a:p>
            <a:r>
              <a:rPr lang="en-US" b="1" dirty="0" smtClean="0">
                <a:solidFill>
                  <a:schemeClr val="tx1"/>
                </a:solidFill>
              </a:rPr>
              <a:t>ALIRAN PRODUK SELEKTIF (SELECTIVE PRODUCT FLOW)</a:t>
            </a:r>
            <a:endParaRPr lang="en-US" b="1" dirty="0">
              <a:solidFill>
                <a:schemeClr val="tx1"/>
              </a:solidFill>
            </a:endParaRPr>
          </a:p>
        </p:txBody>
      </p:sp>
      <p:sp>
        <p:nvSpPr>
          <p:cNvPr id="3" name="Content Placeholder 2"/>
          <p:cNvSpPr>
            <a:spLocks noGrp="1"/>
          </p:cNvSpPr>
          <p:nvPr>
            <p:ph idx="1"/>
          </p:nvPr>
        </p:nvSpPr>
        <p:spPr>
          <a:xfrm>
            <a:off x="714348" y="2143116"/>
            <a:ext cx="7972452" cy="2874970"/>
          </a:xfrm>
          <a:gradFill>
            <a:gsLst>
              <a:gs pos="0">
                <a:schemeClr val="accent5">
                  <a:lumMod val="40000"/>
                  <a:lumOff val="60000"/>
                </a:schemeClr>
              </a:gs>
              <a:gs pos="50000">
                <a:schemeClr val="accent1">
                  <a:tint val="44500"/>
                  <a:satMod val="160000"/>
                </a:schemeClr>
              </a:gs>
              <a:gs pos="100000">
                <a:schemeClr val="accent1">
                  <a:tint val="23500"/>
                  <a:satMod val="160000"/>
                </a:schemeClr>
              </a:gs>
            </a:gsLst>
            <a:lin ang="5400000" scaled="0"/>
          </a:gradFill>
        </p:spPr>
        <p:txBody>
          <a:bodyPr>
            <a:normAutofit fontScale="92500" lnSpcReduction="10000"/>
          </a:bodyPr>
          <a:lstStyle/>
          <a:p>
            <a:pPr algn="just"/>
            <a:r>
              <a:rPr lang="en-US" dirty="0" err="1" smtClean="0">
                <a:solidFill>
                  <a:schemeClr val="tx1"/>
                </a:solidFill>
              </a:rPr>
              <a:t>Dalam</a:t>
            </a:r>
            <a:r>
              <a:rPr lang="en-US" dirty="0" smtClean="0">
                <a:solidFill>
                  <a:schemeClr val="tx1"/>
                </a:solidFill>
              </a:rPr>
              <a:t> </a:t>
            </a:r>
            <a:r>
              <a:rPr lang="en-US" dirty="0" err="1" smtClean="0">
                <a:solidFill>
                  <a:schemeClr val="tx1"/>
                </a:solidFill>
              </a:rPr>
              <a:t>aliran</a:t>
            </a:r>
            <a:r>
              <a:rPr lang="en-US" dirty="0" smtClean="0">
                <a:solidFill>
                  <a:schemeClr val="tx1"/>
                </a:solidFill>
              </a:rPr>
              <a:t> </a:t>
            </a:r>
            <a:r>
              <a:rPr lang="en-US" dirty="0" err="1" smtClean="0">
                <a:solidFill>
                  <a:schemeClr val="tx1"/>
                </a:solidFill>
              </a:rPr>
              <a:t>produk</a:t>
            </a:r>
            <a:r>
              <a:rPr lang="en-US" dirty="0" smtClean="0">
                <a:solidFill>
                  <a:schemeClr val="tx1"/>
                </a:solidFill>
              </a:rPr>
              <a:t> </a:t>
            </a:r>
            <a:r>
              <a:rPr lang="en-US" dirty="0" err="1" smtClean="0">
                <a:solidFill>
                  <a:schemeClr val="tx1"/>
                </a:solidFill>
              </a:rPr>
              <a:t>selektif</a:t>
            </a:r>
            <a:r>
              <a:rPr lang="en-US" dirty="0" smtClean="0">
                <a:solidFill>
                  <a:schemeClr val="tx1"/>
                </a:solidFill>
              </a:rPr>
              <a:t>, </a:t>
            </a:r>
            <a:r>
              <a:rPr lang="en-US" dirty="0" err="1" smtClean="0">
                <a:solidFill>
                  <a:schemeClr val="tx1"/>
                </a:solidFill>
              </a:rPr>
              <a:t>produk</a:t>
            </a:r>
            <a:r>
              <a:rPr lang="en-US" dirty="0" smtClean="0">
                <a:solidFill>
                  <a:schemeClr val="tx1"/>
                </a:solidFill>
              </a:rPr>
              <a:t> </a:t>
            </a:r>
            <a:r>
              <a:rPr lang="en-US" dirty="0" err="1" smtClean="0">
                <a:solidFill>
                  <a:schemeClr val="tx1"/>
                </a:solidFill>
              </a:rPr>
              <a:t>berpindah</a:t>
            </a:r>
            <a:r>
              <a:rPr lang="en-US" dirty="0" smtClean="0">
                <a:solidFill>
                  <a:schemeClr val="tx1"/>
                </a:solidFill>
              </a:rPr>
              <a:t> </a:t>
            </a:r>
            <a:r>
              <a:rPr lang="en-US" dirty="0" err="1" smtClean="0">
                <a:solidFill>
                  <a:schemeClr val="tx1"/>
                </a:solidFill>
              </a:rPr>
              <a:t>ke</a:t>
            </a:r>
            <a:r>
              <a:rPr lang="en-US" dirty="0" smtClean="0">
                <a:solidFill>
                  <a:schemeClr val="tx1"/>
                </a:solidFill>
              </a:rPr>
              <a:t> </a:t>
            </a:r>
            <a:r>
              <a:rPr lang="en-US" dirty="0" err="1" smtClean="0">
                <a:solidFill>
                  <a:schemeClr val="tx1"/>
                </a:solidFill>
              </a:rPr>
              <a:t>departemen-departemen</a:t>
            </a:r>
            <a:r>
              <a:rPr lang="en-US" dirty="0" smtClean="0">
                <a:solidFill>
                  <a:schemeClr val="tx1"/>
                </a:solidFill>
              </a:rPr>
              <a:t> </a:t>
            </a:r>
            <a:r>
              <a:rPr lang="en-US" dirty="0" err="1" smtClean="0">
                <a:solidFill>
                  <a:schemeClr val="tx1"/>
                </a:solidFill>
              </a:rPr>
              <a:t>berbeda</a:t>
            </a:r>
            <a:r>
              <a:rPr lang="en-US" dirty="0" smtClean="0">
                <a:solidFill>
                  <a:schemeClr val="tx1"/>
                </a:solidFill>
              </a:rPr>
              <a:t> </a:t>
            </a:r>
            <a:r>
              <a:rPr lang="en-US" dirty="0" err="1" smtClean="0">
                <a:solidFill>
                  <a:schemeClr val="tx1"/>
                </a:solidFill>
              </a:rPr>
              <a:t>dalam</a:t>
            </a:r>
            <a:r>
              <a:rPr lang="en-US" dirty="0" smtClean="0">
                <a:solidFill>
                  <a:schemeClr val="tx1"/>
                </a:solidFill>
              </a:rPr>
              <a:t> </a:t>
            </a:r>
            <a:r>
              <a:rPr lang="en-US" dirty="0" err="1" smtClean="0">
                <a:solidFill>
                  <a:schemeClr val="tx1"/>
                </a:solidFill>
              </a:rPr>
              <a:t>suatu</a:t>
            </a:r>
            <a:r>
              <a:rPr lang="en-US" dirty="0" smtClean="0">
                <a:solidFill>
                  <a:schemeClr val="tx1"/>
                </a:solidFill>
              </a:rPr>
              <a:t> </a:t>
            </a:r>
            <a:r>
              <a:rPr lang="en-US" dirty="0" err="1" smtClean="0">
                <a:solidFill>
                  <a:schemeClr val="tx1"/>
                </a:solidFill>
              </a:rPr>
              <a:t>pabrik</a:t>
            </a:r>
            <a:r>
              <a:rPr lang="en-US" dirty="0" smtClean="0">
                <a:solidFill>
                  <a:schemeClr val="tx1"/>
                </a:solidFill>
              </a:rPr>
              <a:t>, </a:t>
            </a:r>
            <a:r>
              <a:rPr lang="en-US" dirty="0" err="1" smtClean="0">
                <a:solidFill>
                  <a:schemeClr val="tx1"/>
                </a:solidFill>
              </a:rPr>
              <a:t>bergantung</a:t>
            </a:r>
            <a:r>
              <a:rPr lang="en-US" dirty="0" smtClean="0">
                <a:solidFill>
                  <a:schemeClr val="tx1"/>
                </a:solidFill>
              </a:rPr>
              <a:t> </a:t>
            </a:r>
            <a:r>
              <a:rPr lang="en-US" dirty="0" err="1" smtClean="0">
                <a:solidFill>
                  <a:schemeClr val="tx1"/>
                </a:solidFill>
              </a:rPr>
              <a:t>pada</a:t>
            </a:r>
            <a:r>
              <a:rPr lang="en-US" dirty="0" smtClean="0">
                <a:solidFill>
                  <a:schemeClr val="tx1"/>
                </a:solidFill>
              </a:rPr>
              <a:t> </a:t>
            </a:r>
            <a:r>
              <a:rPr lang="en-US" dirty="0" err="1" smtClean="0">
                <a:solidFill>
                  <a:schemeClr val="tx1"/>
                </a:solidFill>
              </a:rPr>
              <a:t>produk</a:t>
            </a:r>
            <a:r>
              <a:rPr lang="en-US" dirty="0" smtClean="0">
                <a:solidFill>
                  <a:schemeClr val="tx1"/>
                </a:solidFill>
              </a:rPr>
              <a:t> final yang </a:t>
            </a:r>
            <a:r>
              <a:rPr lang="en-US" dirty="0" err="1" smtClean="0">
                <a:solidFill>
                  <a:schemeClr val="tx1"/>
                </a:solidFill>
              </a:rPr>
              <a:t>akan</a:t>
            </a:r>
            <a:r>
              <a:rPr lang="en-US" dirty="0" smtClean="0">
                <a:solidFill>
                  <a:schemeClr val="tx1"/>
                </a:solidFill>
              </a:rPr>
              <a:t> </a:t>
            </a:r>
            <a:r>
              <a:rPr lang="en-US" dirty="0" err="1" smtClean="0">
                <a:solidFill>
                  <a:schemeClr val="tx1"/>
                </a:solidFill>
              </a:rPr>
              <a:t>dihasilkan</a:t>
            </a:r>
            <a:r>
              <a:rPr lang="en-US" dirty="0" smtClean="0">
                <a:solidFill>
                  <a:schemeClr val="tx1"/>
                </a:solidFill>
              </a:rPr>
              <a:t>.</a:t>
            </a:r>
          </a:p>
          <a:p>
            <a:endParaRPr lang="en-US" dirty="0" smtClean="0">
              <a:solidFill>
                <a:schemeClr val="tx1"/>
              </a:solidFill>
            </a:endParaRPr>
          </a:p>
          <a:p>
            <a:r>
              <a:rPr lang="en-US" dirty="0" err="1" smtClean="0">
                <a:solidFill>
                  <a:schemeClr val="tx1"/>
                </a:solidFill>
              </a:rPr>
              <a:t>Contoh</a:t>
            </a:r>
            <a:r>
              <a:rPr lang="en-US" dirty="0" smtClean="0">
                <a:solidFill>
                  <a:schemeClr val="tx1"/>
                </a:solidFill>
              </a:rPr>
              <a:t>:</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42918"/>
            <a:ext cx="8686800" cy="6000792"/>
          </a:xfrm>
          <a:gradFill>
            <a:gsLst>
              <a:gs pos="0">
                <a:schemeClr val="accent6">
                  <a:lumMod val="60000"/>
                  <a:lumOff val="40000"/>
                </a:schemeClr>
              </a:gs>
              <a:gs pos="50000">
                <a:schemeClr val="accent1">
                  <a:tint val="44500"/>
                  <a:satMod val="160000"/>
                </a:schemeClr>
              </a:gs>
              <a:gs pos="100000">
                <a:schemeClr val="accent1">
                  <a:tint val="23500"/>
                  <a:satMod val="160000"/>
                </a:schemeClr>
              </a:gs>
            </a:gsLst>
            <a:lin ang="5400000" scaled="0"/>
          </a:gradFill>
        </p:spPr>
        <p:txBody>
          <a:bodyPr/>
          <a:lstStyle/>
          <a:p>
            <a:endParaRPr lang="en-US" dirty="0"/>
          </a:p>
        </p:txBody>
      </p:sp>
      <p:cxnSp>
        <p:nvCxnSpPr>
          <p:cNvPr id="5" name="Straight Connector 4"/>
          <p:cNvCxnSpPr/>
          <p:nvPr/>
        </p:nvCxnSpPr>
        <p:spPr>
          <a:xfrm>
            <a:off x="500034" y="1500174"/>
            <a:ext cx="242889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1679555" y="2178041"/>
            <a:ext cx="135732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857224" y="3857628"/>
            <a:ext cx="18573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1535885" y="4607727"/>
            <a:ext cx="150019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929058" y="4714884"/>
            <a:ext cx="242889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4322761" y="5678503"/>
            <a:ext cx="178595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86314" y="1857364"/>
            <a:ext cx="207170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5394331" y="2749545"/>
            <a:ext cx="178595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7000892" y="2786058"/>
            <a:ext cx="192882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7680347" y="3535363"/>
            <a:ext cx="1500198" cy="1588"/>
          </a:xfrm>
          <a:prstGeom prst="line">
            <a:avLst/>
          </a:prstGeom>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500034" y="857232"/>
            <a:ext cx="2500330" cy="571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Barang</a:t>
            </a:r>
            <a:r>
              <a:rPr lang="en-US" dirty="0" smtClean="0">
                <a:solidFill>
                  <a:schemeClr val="tx1"/>
                </a:solidFill>
              </a:rPr>
              <a:t> </a:t>
            </a:r>
            <a:r>
              <a:rPr lang="en-US" dirty="0" err="1" smtClean="0">
                <a:solidFill>
                  <a:schemeClr val="tx1"/>
                </a:solidFill>
              </a:rPr>
              <a:t>Dalam</a:t>
            </a:r>
            <a:r>
              <a:rPr lang="en-US" dirty="0" smtClean="0">
                <a:solidFill>
                  <a:schemeClr val="tx1"/>
                </a:solidFill>
              </a:rPr>
              <a:t> </a:t>
            </a:r>
            <a:r>
              <a:rPr lang="en-US" dirty="0" err="1" smtClean="0">
                <a:solidFill>
                  <a:schemeClr val="tx1"/>
                </a:solidFill>
              </a:rPr>
              <a:t>Proses</a:t>
            </a:r>
            <a:r>
              <a:rPr lang="en-US" dirty="0" smtClean="0">
                <a:solidFill>
                  <a:schemeClr val="tx1"/>
                </a:solidFill>
              </a:rPr>
              <a:t>-</a:t>
            </a:r>
          </a:p>
          <a:p>
            <a:pPr algn="ctr"/>
            <a:r>
              <a:rPr lang="en-US" dirty="0" err="1" smtClean="0">
                <a:solidFill>
                  <a:schemeClr val="tx1"/>
                </a:solidFill>
              </a:rPr>
              <a:t>Dept.Penjagalan</a:t>
            </a:r>
            <a:endParaRPr lang="en-US" dirty="0">
              <a:solidFill>
                <a:schemeClr val="tx1"/>
              </a:solidFill>
            </a:endParaRPr>
          </a:p>
        </p:txBody>
      </p:sp>
      <p:sp>
        <p:nvSpPr>
          <p:cNvPr id="25" name="Rectangle 24"/>
          <p:cNvSpPr/>
          <p:nvPr/>
        </p:nvSpPr>
        <p:spPr>
          <a:xfrm>
            <a:off x="785786" y="3143248"/>
            <a:ext cx="2000264" cy="571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BDP-</a:t>
            </a:r>
          </a:p>
          <a:p>
            <a:pPr algn="ctr"/>
            <a:r>
              <a:rPr lang="en-US" dirty="0" err="1" smtClean="0">
                <a:solidFill>
                  <a:schemeClr val="tx1"/>
                </a:solidFill>
              </a:rPr>
              <a:t>Dept.Pengasapan</a:t>
            </a:r>
            <a:endParaRPr lang="en-US" dirty="0">
              <a:solidFill>
                <a:schemeClr val="tx1"/>
              </a:solidFill>
            </a:endParaRPr>
          </a:p>
        </p:txBody>
      </p:sp>
      <p:sp>
        <p:nvSpPr>
          <p:cNvPr id="26" name="Rectangle 25"/>
          <p:cNvSpPr/>
          <p:nvPr/>
        </p:nvSpPr>
        <p:spPr>
          <a:xfrm>
            <a:off x="3929058" y="4000504"/>
            <a:ext cx="2286016" cy="6429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BDP-</a:t>
            </a:r>
          </a:p>
          <a:p>
            <a:pPr algn="ctr"/>
            <a:r>
              <a:rPr lang="en-US" dirty="0" err="1" smtClean="0">
                <a:solidFill>
                  <a:schemeClr val="tx1"/>
                </a:solidFill>
              </a:rPr>
              <a:t>Dept.Penggilingan</a:t>
            </a:r>
            <a:endParaRPr lang="en-US" dirty="0">
              <a:solidFill>
                <a:schemeClr val="tx1"/>
              </a:solidFill>
            </a:endParaRPr>
          </a:p>
        </p:txBody>
      </p:sp>
      <p:sp>
        <p:nvSpPr>
          <p:cNvPr id="27" name="Rectangle 26"/>
          <p:cNvSpPr/>
          <p:nvPr/>
        </p:nvSpPr>
        <p:spPr>
          <a:xfrm>
            <a:off x="4714876" y="1142984"/>
            <a:ext cx="2071702" cy="571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BDP-</a:t>
            </a:r>
          </a:p>
          <a:p>
            <a:pPr algn="ctr"/>
            <a:r>
              <a:rPr lang="en-US" dirty="0" err="1" smtClean="0">
                <a:solidFill>
                  <a:schemeClr val="tx1"/>
                </a:solidFill>
              </a:rPr>
              <a:t>Dept.Pengemasan</a:t>
            </a:r>
            <a:endParaRPr lang="en-US" dirty="0">
              <a:solidFill>
                <a:schemeClr val="tx1"/>
              </a:solidFill>
            </a:endParaRPr>
          </a:p>
        </p:txBody>
      </p:sp>
      <p:sp>
        <p:nvSpPr>
          <p:cNvPr id="28" name="Rectangle 27"/>
          <p:cNvSpPr/>
          <p:nvPr/>
        </p:nvSpPr>
        <p:spPr>
          <a:xfrm>
            <a:off x="7215206" y="2143116"/>
            <a:ext cx="1714512"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solidFill>
                  <a:schemeClr val="tx1"/>
                </a:solidFill>
              </a:rPr>
              <a:t>Barang</a:t>
            </a:r>
            <a:r>
              <a:rPr lang="en-US" dirty="0" smtClean="0">
                <a:solidFill>
                  <a:schemeClr val="tx1"/>
                </a:solidFill>
              </a:rPr>
              <a:t> </a:t>
            </a:r>
            <a:r>
              <a:rPr lang="en-US" dirty="0" err="1" smtClean="0">
                <a:solidFill>
                  <a:schemeClr val="tx1"/>
                </a:solidFill>
              </a:rPr>
              <a:t>Jadi</a:t>
            </a:r>
            <a:endParaRPr lang="en-US" dirty="0">
              <a:solidFill>
                <a:schemeClr val="tx1"/>
              </a:solidFill>
            </a:endParaRPr>
          </a:p>
        </p:txBody>
      </p:sp>
      <p:sp>
        <p:nvSpPr>
          <p:cNvPr id="29" name="Rectangle 28"/>
          <p:cNvSpPr/>
          <p:nvPr/>
        </p:nvSpPr>
        <p:spPr>
          <a:xfrm>
            <a:off x="428596" y="1785926"/>
            <a:ext cx="1785950" cy="8572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smtClean="0">
                <a:solidFill>
                  <a:schemeClr val="tx1"/>
                </a:solidFill>
              </a:rPr>
              <a:t>Bahan</a:t>
            </a:r>
            <a:r>
              <a:rPr lang="en-US" sz="1600" dirty="0" smtClean="0">
                <a:solidFill>
                  <a:schemeClr val="tx1"/>
                </a:solidFill>
              </a:rPr>
              <a:t> Baku</a:t>
            </a:r>
          </a:p>
          <a:p>
            <a:pPr algn="ctr"/>
            <a:r>
              <a:rPr lang="en-US" sz="1600" dirty="0" err="1" smtClean="0">
                <a:solidFill>
                  <a:schemeClr val="tx1"/>
                </a:solidFill>
              </a:rPr>
              <a:t>Tenaga</a:t>
            </a:r>
            <a:r>
              <a:rPr lang="en-US" sz="1600" dirty="0" smtClean="0">
                <a:solidFill>
                  <a:schemeClr val="tx1"/>
                </a:solidFill>
              </a:rPr>
              <a:t> </a:t>
            </a:r>
            <a:r>
              <a:rPr lang="en-US" sz="1600" dirty="0" err="1" smtClean="0">
                <a:solidFill>
                  <a:schemeClr val="tx1"/>
                </a:solidFill>
              </a:rPr>
              <a:t>kerja</a:t>
            </a:r>
            <a:endParaRPr lang="en-US" sz="1600" dirty="0" smtClean="0">
              <a:solidFill>
                <a:schemeClr val="tx1"/>
              </a:solidFill>
            </a:endParaRPr>
          </a:p>
          <a:p>
            <a:pPr algn="ctr"/>
            <a:r>
              <a:rPr lang="en-US" sz="1600" dirty="0" smtClean="0">
                <a:solidFill>
                  <a:schemeClr val="tx1"/>
                </a:solidFill>
              </a:rPr>
              <a:t>Overhead </a:t>
            </a:r>
            <a:r>
              <a:rPr lang="en-US" sz="1600" dirty="0" err="1" smtClean="0">
                <a:solidFill>
                  <a:schemeClr val="tx1"/>
                </a:solidFill>
              </a:rPr>
              <a:t>pabrik</a:t>
            </a:r>
            <a:endParaRPr lang="en-US" sz="1600" dirty="0">
              <a:solidFill>
                <a:schemeClr val="tx1"/>
              </a:solidFill>
            </a:endParaRPr>
          </a:p>
        </p:txBody>
      </p:sp>
      <p:sp>
        <p:nvSpPr>
          <p:cNvPr id="31" name="Rectangle 30"/>
          <p:cNvSpPr/>
          <p:nvPr/>
        </p:nvSpPr>
        <p:spPr>
          <a:xfrm>
            <a:off x="785786" y="4572008"/>
            <a:ext cx="1428760" cy="714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smtClean="0">
                <a:solidFill>
                  <a:schemeClr val="tx1"/>
                </a:solidFill>
              </a:rPr>
              <a:t>Tenaga</a:t>
            </a:r>
            <a:r>
              <a:rPr lang="en-US" sz="1600" dirty="0" smtClean="0">
                <a:solidFill>
                  <a:schemeClr val="tx1"/>
                </a:solidFill>
              </a:rPr>
              <a:t> </a:t>
            </a:r>
            <a:r>
              <a:rPr lang="en-US" sz="1600" dirty="0" err="1" smtClean="0">
                <a:solidFill>
                  <a:schemeClr val="tx1"/>
                </a:solidFill>
              </a:rPr>
              <a:t>kerja</a:t>
            </a:r>
            <a:endParaRPr lang="en-US" sz="1600" dirty="0" smtClean="0">
              <a:solidFill>
                <a:schemeClr val="tx1"/>
              </a:solidFill>
            </a:endParaRPr>
          </a:p>
          <a:p>
            <a:pPr algn="ctr"/>
            <a:r>
              <a:rPr lang="en-US" sz="1600" dirty="0" smtClean="0">
                <a:solidFill>
                  <a:schemeClr val="tx1"/>
                </a:solidFill>
              </a:rPr>
              <a:t>Overhead </a:t>
            </a:r>
            <a:r>
              <a:rPr lang="en-US" sz="1600" dirty="0" err="1" smtClean="0">
                <a:solidFill>
                  <a:schemeClr val="tx1"/>
                </a:solidFill>
              </a:rPr>
              <a:t>pabrik</a:t>
            </a:r>
            <a:endParaRPr lang="en-US" sz="1600" dirty="0">
              <a:solidFill>
                <a:schemeClr val="tx1"/>
              </a:solidFill>
            </a:endParaRPr>
          </a:p>
        </p:txBody>
      </p:sp>
      <p:sp>
        <p:nvSpPr>
          <p:cNvPr id="35" name="Rectangle 34"/>
          <p:cNvSpPr/>
          <p:nvPr/>
        </p:nvSpPr>
        <p:spPr>
          <a:xfrm>
            <a:off x="2928926" y="5643578"/>
            <a:ext cx="1714512" cy="7858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smtClean="0">
                <a:solidFill>
                  <a:schemeClr val="tx1"/>
                </a:solidFill>
              </a:rPr>
              <a:t>Tenaga</a:t>
            </a:r>
            <a:r>
              <a:rPr lang="en-US" sz="1600" dirty="0" smtClean="0">
                <a:solidFill>
                  <a:schemeClr val="tx1"/>
                </a:solidFill>
              </a:rPr>
              <a:t> </a:t>
            </a:r>
            <a:r>
              <a:rPr lang="en-US" sz="1600" dirty="0" err="1" smtClean="0">
                <a:solidFill>
                  <a:schemeClr val="tx1"/>
                </a:solidFill>
              </a:rPr>
              <a:t>kerja</a:t>
            </a:r>
            <a:endParaRPr lang="en-US" sz="1600" dirty="0" smtClean="0">
              <a:solidFill>
                <a:schemeClr val="tx1"/>
              </a:solidFill>
            </a:endParaRPr>
          </a:p>
          <a:p>
            <a:pPr algn="ctr"/>
            <a:r>
              <a:rPr lang="en-US" sz="1600" dirty="0" smtClean="0">
                <a:solidFill>
                  <a:schemeClr val="tx1"/>
                </a:solidFill>
              </a:rPr>
              <a:t>Overhead </a:t>
            </a:r>
            <a:r>
              <a:rPr lang="en-US" sz="1600" dirty="0" err="1" smtClean="0">
                <a:solidFill>
                  <a:schemeClr val="tx1"/>
                </a:solidFill>
              </a:rPr>
              <a:t>pabrik</a:t>
            </a:r>
            <a:endParaRPr lang="en-US" sz="1600" dirty="0">
              <a:solidFill>
                <a:schemeClr val="tx1"/>
              </a:solidFill>
            </a:endParaRPr>
          </a:p>
        </p:txBody>
      </p:sp>
      <p:sp>
        <p:nvSpPr>
          <p:cNvPr id="38" name="Rectangle 37"/>
          <p:cNvSpPr/>
          <p:nvPr/>
        </p:nvSpPr>
        <p:spPr>
          <a:xfrm>
            <a:off x="4786314" y="2643182"/>
            <a:ext cx="1428760" cy="10001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err="1" smtClean="0">
                <a:solidFill>
                  <a:schemeClr val="tx1"/>
                </a:solidFill>
              </a:rPr>
              <a:t>Bahan</a:t>
            </a:r>
            <a:r>
              <a:rPr lang="en-US" sz="1600" dirty="0" smtClean="0">
                <a:solidFill>
                  <a:schemeClr val="tx1"/>
                </a:solidFill>
              </a:rPr>
              <a:t> Baku</a:t>
            </a:r>
          </a:p>
          <a:p>
            <a:pPr algn="ctr"/>
            <a:r>
              <a:rPr lang="en-US" sz="1600" dirty="0" err="1" smtClean="0">
                <a:solidFill>
                  <a:schemeClr val="tx1"/>
                </a:solidFill>
              </a:rPr>
              <a:t>Tenaga</a:t>
            </a:r>
            <a:r>
              <a:rPr lang="en-US" sz="1600" dirty="0" smtClean="0">
                <a:solidFill>
                  <a:schemeClr val="tx1"/>
                </a:solidFill>
              </a:rPr>
              <a:t> </a:t>
            </a:r>
            <a:r>
              <a:rPr lang="en-US" sz="1600" dirty="0" err="1" smtClean="0">
                <a:solidFill>
                  <a:schemeClr val="tx1"/>
                </a:solidFill>
              </a:rPr>
              <a:t>kerja</a:t>
            </a:r>
            <a:endParaRPr lang="en-US" sz="1600" dirty="0" smtClean="0">
              <a:solidFill>
                <a:schemeClr val="tx1"/>
              </a:solidFill>
            </a:endParaRPr>
          </a:p>
          <a:p>
            <a:pPr algn="ctr"/>
            <a:r>
              <a:rPr lang="en-US" sz="1600" dirty="0" smtClean="0">
                <a:solidFill>
                  <a:schemeClr val="tx1"/>
                </a:solidFill>
              </a:rPr>
              <a:t>Overhead </a:t>
            </a:r>
            <a:r>
              <a:rPr lang="en-US" sz="1600" dirty="0" err="1" smtClean="0">
                <a:solidFill>
                  <a:schemeClr val="tx1"/>
                </a:solidFill>
              </a:rPr>
              <a:t>pabrik</a:t>
            </a:r>
            <a:endParaRPr lang="en-US" sz="1600" dirty="0">
              <a:solidFill>
                <a:schemeClr val="tx1"/>
              </a:solidFill>
            </a:endParaRPr>
          </a:p>
        </p:txBody>
      </p:sp>
      <p:sp>
        <p:nvSpPr>
          <p:cNvPr id="42" name="Right Brace 41"/>
          <p:cNvSpPr/>
          <p:nvPr/>
        </p:nvSpPr>
        <p:spPr>
          <a:xfrm>
            <a:off x="2143108" y="1928802"/>
            <a:ext cx="71438" cy="857256"/>
          </a:xfrm>
          <a:prstGeom prst="righ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en-US"/>
          </a:p>
        </p:txBody>
      </p:sp>
      <p:cxnSp>
        <p:nvCxnSpPr>
          <p:cNvPr id="44" name="Straight Arrow Connector 43"/>
          <p:cNvCxnSpPr/>
          <p:nvPr/>
        </p:nvCxnSpPr>
        <p:spPr>
          <a:xfrm>
            <a:off x="2214546" y="2071678"/>
            <a:ext cx="3857652"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46" name="Straight Connector 45"/>
          <p:cNvCxnSpPr/>
          <p:nvPr/>
        </p:nvCxnSpPr>
        <p:spPr>
          <a:xfrm rot="5400000">
            <a:off x="2393935" y="2607463"/>
            <a:ext cx="1070776" cy="794"/>
          </a:xfrm>
          <a:prstGeom prst="line">
            <a:avLst/>
          </a:prstGeom>
        </p:spPr>
        <p:style>
          <a:lnRef idx="3">
            <a:schemeClr val="dk1"/>
          </a:lnRef>
          <a:fillRef idx="0">
            <a:schemeClr val="dk1"/>
          </a:fillRef>
          <a:effectRef idx="2">
            <a:schemeClr val="dk1"/>
          </a:effectRef>
          <a:fontRef idx="minor">
            <a:schemeClr val="tx1"/>
          </a:fontRef>
        </p:style>
      </p:cxnSp>
      <p:cxnSp>
        <p:nvCxnSpPr>
          <p:cNvPr id="49" name="Straight Connector 48"/>
          <p:cNvCxnSpPr/>
          <p:nvPr/>
        </p:nvCxnSpPr>
        <p:spPr>
          <a:xfrm rot="10800000">
            <a:off x="428596" y="3143248"/>
            <a:ext cx="2500330" cy="1588"/>
          </a:xfrm>
          <a:prstGeom prst="line">
            <a:avLst/>
          </a:prstGeom>
        </p:spPr>
        <p:style>
          <a:lnRef idx="3">
            <a:schemeClr val="dk1"/>
          </a:lnRef>
          <a:fillRef idx="0">
            <a:schemeClr val="dk1"/>
          </a:fillRef>
          <a:effectRef idx="2">
            <a:schemeClr val="dk1"/>
          </a:effectRef>
          <a:fontRef idx="minor">
            <a:schemeClr val="tx1"/>
          </a:fontRef>
        </p:style>
      </p:cxnSp>
      <p:cxnSp>
        <p:nvCxnSpPr>
          <p:cNvPr id="51" name="Straight Connector 50"/>
          <p:cNvCxnSpPr/>
          <p:nvPr/>
        </p:nvCxnSpPr>
        <p:spPr>
          <a:xfrm rot="5400000">
            <a:off x="-822363" y="4321975"/>
            <a:ext cx="2501124" cy="794"/>
          </a:xfrm>
          <a:prstGeom prst="line">
            <a:avLst/>
          </a:prstGeom>
        </p:spPr>
        <p:style>
          <a:lnRef idx="2">
            <a:schemeClr val="dk1"/>
          </a:lnRef>
          <a:fillRef idx="0">
            <a:schemeClr val="dk1"/>
          </a:fillRef>
          <a:effectRef idx="1">
            <a:schemeClr val="dk1"/>
          </a:effectRef>
          <a:fontRef idx="minor">
            <a:schemeClr val="tx1"/>
          </a:fontRef>
        </p:style>
      </p:cxnSp>
      <p:cxnSp>
        <p:nvCxnSpPr>
          <p:cNvPr id="54" name="Straight Arrow Connector 53"/>
          <p:cNvCxnSpPr/>
          <p:nvPr/>
        </p:nvCxnSpPr>
        <p:spPr>
          <a:xfrm>
            <a:off x="428596" y="5572140"/>
            <a:ext cx="4214842"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64" name="Elbow Connector 63"/>
          <p:cNvCxnSpPr/>
          <p:nvPr/>
        </p:nvCxnSpPr>
        <p:spPr>
          <a:xfrm>
            <a:off x="642910" y="3143248"/>
            <a:ext cx="1357322" cy="1214446"/>
          </a:xfrm>
          <a:prstGeom prst="bentConnector3">
            <a:avLst>
              <a:gd name="adj1" fmla="val 878"/>
            </a:avLst>
          </a:prstGeom>
          <a:ln>
            <a:tailEnd type="arrow"/>
          </a:ln>
        </p:spPr>
        <p:style>
          <a:lnRef idx="3">
            <a:schemeClr val="dk1"/>
          </a:lnRef>
          <a:fillRef idx="0">
            <a:schemeClr val="dk1"/>
          </a:fillRef>
          <a:effectRef idx="2">
            <a:schemeClr val="dk1"/>
          </a:effectRef>
          <a:fontRef idx="minor">
            <a:schemeClr val="tx1"/>
          </a:fontRef>
        </p:style>
      </p:cxnSp>
      <p:sp>
        <p:nvSpPr>
          <p:cNvPr id="67" name="Right Brace 66"/>
          <p:cNvSpPr/>
          <p:nvPr/>
        </p:nvSpPr>
        <p:spPr>
          <a:xfrm>
            <a:off x="2143108" y="4214818"/>
            <a:ext cx="45719" cy="1071570"/>
          </a:xfrm>
          <a:prstGeom prst="righ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en-US"/>
          </a:p>
        </p:txBody>
      </p:sp>
      <p:cxnSp>
        <p:nvCxnSpPr>
          <p:cNvPr id="69" name="Elbow Connector 68"/>
          <p:cNvCxnSpPr/>
          <p:nvPr/>
        </p:nvCxnSpPr>
        <p:spPr>
          <a:xfrm flipV="1">
            <a:off x="2214546" y="2285992"/>
            <a:ext cx="3643338" cy="2143140"/>
          </a:xfrm>
          <a:prstGeom prst="bentConnector3">
            <a:avLst>
              <a:gd name="adj1" fmla="val 28039"/>
            </a:avLst>
          </a:prstGeom>
          <a:ln>
            <a:tailEnd type="arrow"/>
          </a:ln>
        </p:spPr>
        <p:style>
          <a:lnRef idx="3">
            <a:schemeClr val="dk1"/>
          </a:lnRef>
          <a:fillRef idx="0">
            <a:schemeClr val="dk1"/>
          </a:fillRef>
          <a:effectRef idx="2">
            <a:schemeClr val="dk1"/>
          </a:effectRef>
          <a:fontRef idx="minor">
            <a:schemeClr val="tx1"/>
          </a:fontRef>
        </p:style>
      </p:cxnSp>
      <p:sp>
        <p:nvSpPr>
          <p:cNvPr id="72" name="Right Brace 71"/>
          <p:cNvSpPr/>
          <p:nvPr/>
        </p:nvSpPr>
        <p:spPr>
          <a:xfrm>
            <a:off x="4786314" y="5357826"/>
            <a:ext cx="45719" cy="1000132"/>
          </a:xfrm>
          <a:prstGeom prst="righ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en-US"/>
          </a:p>
        </p:txBody>
      </p:sp>
      <p:cxnSp>
        <p:nvCxnSpPr>
          <p:cNvPr id="77" name="Straight Connector 76"/>
          <p:cNvCxnSpPr/>
          <p:nvPr/>
        </p:nvCxnSpPr>
        <p:spPr>
          <a:xfrm>
            <a:off x="4786314" y="5786454"/>
            <a:ext cx="1643074" cy="1588"/>
          </a:xfrm>
          <a:prstGeom prst="line">
            <a:avLst/>
          </a:prstGeom>
        </p:spPr>
        <p:style>
          <a:lnRef idx="3">
            <a:schemeClr val="dk1"/>
          </a:lnRef>
          <a:fillRef idx="0">
            <a:schemeClr val="dk1"/>
          </a:fillRef>
          <a:effectRef idx="2">
            <a:schemeClr val="dk1"/>
          </a:effectRef>
          <a:fontRef idx="minor">
            <a:schemeClr val="tx1"/>
          </a:fontRef>
        </p:style>
      </p:cxnSp>
      <p:cxnSp>
        <p:nvCxnSpPr>
          <p:cNvPr id="79" name="Straight Connector 78"/>
          <p:cNvCxnSpPr/>
          <p:nvPr/>
        </p:nvCxnSpPr>
        <p:spPr>
          <a:xfrm rot="5400000" flipH="1" flipV="1">
            <a:off x="5499900" y="4857760"/>
            <a:ext cx="1858182" cy="794"/>
          </a:xfrm>
          <a:prstGeom prst="line">
            <a:avLst/>
          </a:prstGeom>
        </p:spPr>
        <p:style>
          <a:lnRef idx="3">
            <a:schemeClr val="dk1"/>
          </a:lnRef>
          <a:fillRef idx="0">
            <a:schemeClr val="dk1"/>
          </a:fillRef>
          <a:effectRef idx="2">
            <a:schemeClr val="dk1"/>
          </a:effectRef>
          <a:fontRef idx="minor">
            <a:schemeClr val="tx1"/>
          </a:fontRef>
        </p:style>
      </p:cxnSp>
      <p:cxnSp>
        <p:nvCxnSpPr>
          <p:cNvPr id="89" name="Straight Connector 88"/>
          <p:cNvCxnSpPr/>
          <p:nvPr/>
        </p:nvCxnSpPr>
        <p:spPr>
          <a:xfrm rot="10800000">
            <a:off x="3571868" y="3929066"/>
            <a:ext cx="2857520" cy="1588"/>
          </a:xfrm>
          <a:prstGeom prst="line">
            <a:avLst/>
          </a:prstGeom>
        </p:spPr>
        <p:style>
          <a:lnRef idx="3">
            <a:schemeClr val="dk1"/>
          </a:lnRef>
          <a:fillRef idx="0">
            <a:schemeClr val="dk1"/>
          </a:fillRef>
          <a:effectRef idx="2">
            <a:schemeClr val="dk1"/>
          </a:effectRef>
          <a:fontRef idx="minor">
            <a:schemeClr val="tx1"/>
          </a:fontRef>
        </p:style>
      </p:cxnSp>
      <p:cxnSp>
        <p:nvCxnSpPr>
          <p:cNvPr id="91" name="Straight Connector 90"/>
          <p:cNvCxnSpPr/>
          <p:nvPr/>
        </p:nvCxnSpPr>
        <p:spPr>
          <a:xfrm rot="5400000" flipH="1" flipV="1">
            <a:off x="2857488" y="3214686"/>
            <a:ext cx="1428760" cy="1588"/>
          </a:xfrm>
          <a:prstGeom prst="line">
            <a:avLst/>
          </a:prstGeom>
        </p:spPr>
        <p:style>
          <a:lnRef idx="3">
            <a:schemeClr val="dk1"/>
          </a:lnRef>
          <a:fillRef idx="0">
            <a:schemeClr val="dk1"/>
          </a:fillRef>
          <a:effectRef idx="2">
            <a:schemeClr val="dk1"/>
          </a:effectRef>
          <a:fontRef idx="minor">
            <a:schemeClr val="tx1"/>
          </a:fontRef>
        </p:style>
      </p:cxnSp>
      <p:cxnSp>
        <p:nvCxnSpPr>
          <p:cNvPr id="93" name="Straight Arrow Connector 92"/>
          <p:cNvCxnSpPr/>
          <p:nvPr/>
        </p:nvCxnSpPr>
        <p:spPr>
          <a:xfrm>
            <a:off x="3571868" y="2500306"/>
            <a:ext cx="2357454"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99" name="Right Brace 98"/>
          <p:cNvSpPr/>
          <p:nvPr/>
        </p:nvSpPr>
        <p:spPr>
          <a:xfrm>
            <a:off x="6072198" y="1928802"/>
            <a:ext cx="45719" cy="1785950"/>
          </a:xfrm>
          <a:prstGeom prst="righ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en-US"/>
          </a:p>
        </p:txBody>
      </p:sp>
      <p:cxnSp>
        <p:nvCxnSpPr>
          <p:cNvPr id="101" name="Straight Arrow Connector 100"/>
          <p:cNvCxnSpPr/>
          <p:nvPr/>
        </p:nvCxnSpPr>
        <p:spPr>
          <a:xfrm>
            <a:off x="6143636" y="3214686"/>
            <a:ext cx="2143140"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214290"/>
            <a:ext cx="8115328" cy="838200"/>
          </a:xfrm>
        </p:spPr>
        <p:txBody>
          <a:bodyPr>
            <a:noAutofit/>
          </a:bodyPr>
          <a:lstStyle/>
          <a:p>
            <a:r>
              <a:rPr lang="en-US" sz="2800" dirty="0" err="1" smtClean="0">
                <a:solidFill>
                  <a:schemeClr val="tx1"/>
                </a:solidFill>
              </a:rPr>
              <a:t>Akuntansi</a:t>
            </a:r>
            <a:r>
              <a:rPr lang="en-US" sz="2800" dirty="0" smtClean="0">
                <a:solidFill>
                  <a:schemeClr val="tx1"/>
                </a:solidFill>
              </a:rPr>
              <a:t> </a:t>
            </a:r>
            <a:r>
              <a:rPr lang="en-US" sz="2800" dirty="0" err="1" smtClean="0">
                <a:solidFill>
                  <a:schemeClr val="tx1"/>
                </a:solidFill>
              </a:rPr>
              <a:t>bahan</a:t>
            </a:r>
            <a:r>
              <a:rPr lang="en-US" sz="2800" dirty="0" smtClean="0">
                <a:solidFill>
                  <a:schemeClr val="tx1"/>
                </a:solidFill>
              </a:rPr>
              <a:t> </a:t>
            </a:r>
            <a:r>
              <a:rPr lang="en-US" sz="2800" dirty="0" err="1" smtClean="0">
                <a:solidFill>
                  <a:schemeClr val="tx1"/>
                </a:solidFill>
              </a:rPr>
              <a:t>baku</a:t>
            </a:r>
            <a:r>
              <a:rPr lang="en-US" sz="2800" dirty="0" smtClean="0">
                <a:solidFill>
                  <a:schemeClr val="tx1"/>
                </a:solidFill>
              </a:rPr>
              <a:t>, </a:t>
            </a:r>
            <a:r>
              <a:rPr lang="en-US" sz="2800" dirty="0" err="1" smtClean="0">
                <a:solidFill>
                  <a:schemeClr val="tx1"/>
                </a:solidFill>
              </a:rPr>
              <a:t>tenaga</a:t>
            </a:r>
            <a:r>
              <a:rPr lang="en-US" sz="2800" dirty="0" smtClean="0">
                <a:solidFill>
                  <a:schemeClr val="tx1"/>
                </a:solidFill>
              </a:rPr>
              <a:t> </a:t>
            </a:r>
            <a:r>
              <a:rPr lang="en-US" sz="2800" dirty="0" err="1" smtClean="0">
                <a:solidFill>
                  <a:schemeClr val="tx1"/>
                </a:solidFill>
              </a:rPr>
              <a:t>kerja</a:t>
            </a:r>
            <a:r>
              <a:rPr lang="en-US" sz="2800" dirty="0" smtClean="0">
                <a:solidFill>
                  <a:schemeClr val="tx1"/>
                </a:solidFill>
              </a:rPr>
              <a:t> &amp; overhead </a:t>
            </a:r>
            <a:r>
              <a:rPr lang="en-US" sz="2800" dirty="0" err="1" smtClean="0">
                <a:solidFill>
                  <a:schemeClr val="tx1"/>
                </a:solidFill>
              </a:rPr>
              <a:t>pada</a:t>
            </a:r>
            <a:r>
              <a:rPr lang="en-US" sz="2800" dirty="0" smtClean="0">
                <a:solidFill>
                  <a:schemeClr val="tx1"/>
                </a:solidFill>
              </a:rPr>
              <a:t> process costing</a:t>
            </a:r>
            <a:endParaRPr lang="en-US" sz="2800" dirty="0">
              <a:solidFill>
                <a:schemeClr val="tx1"/>
              </a:solidFill>
            </a:endParaRPr>
          </a:p>
        </p:txBody>
      </p:sp>
      <p:sp>
        <p:nvSpPr>
          <p:cNvPr id="3" name="Content Placeholder 2"/>
          <p:cNvSpPr>
            <a:spLocks noGrp="1"/>
          </p:cNvSpPr>
          <p:nvPr>
            <p:ph idx="1"/>
          </p:nvPr>
        </p:nvSpPr>
        <p:spPr>
          <a:xfrm>
            <a:off x="457200" y="1643050"/>
            <a:ext cx="8329642" cy="4786346"/>
          </a:xfrm>
        </p:spPr>
        <p:style>
          <a:lnRef idx="1">
            <a:schemeClr val="accent5"/>
          </a:lnRef>
          <a:fillRef idx="2">
            <a:schemeClr val="accent5"/>
          </a:fillRef>
          <a:effectRef idx="1">
            <a:schemeClr val="accent5"/>
          </a:effectRef>
          <a:fontRef idx="minor">
            <a:schemeClr val="dk1"/>
          </a:fontRef>
        </p:style>
        <p:txBody>
          <a:bodyPr>
            <a:noAutofit/>
          </a:bodyPr>
          <a:lstStyle/>
          <a:p>
            <a:pPr algn="just"/>
            <a:r>
              <a:rPr lang="en-US" sz="2000" dirty="0" err="1" smtClean="0">
                <a:solidFill>
                  <a:schemeClr val="tx1"/>
                </a:solidFill>
              </a:rPr>
              <a:t>Perbedaan</a:t>
            </a:r>
            <a:r>
              <a:rPr lang="en-US" sz="2000" dirty="0" smtClean="0">
                <a:solidFill>
                  <a:schemeClr val="tx1"/>
                </a:solidFill>
              </a:rPr>
              <a:t> </a:t>
            </a:r>
            <a:r>
              <a:rPr lang="en-US" sz="2000" dirty="0" err="1" smtClean="0">
                <a:solidFill>
                  <a:schemeClr val="tx1"/>
                </a:solidFill>
              </a:rPr>
              <a:t>utama</a:t>
            </a:r>
            <a:r>
              <a:rPr lang="en-US" sz="2000" dirty="0" smtClean="0">
                <a:solidFill>
                  <a:schemeClr val="tx1"/>
                </a:solidFill>
              </a:rPr>
              <a:t> process costing </a:t>
            </a:r>
            <a:r>
              <a:rPr lang="en-US" sz="2000" dirty="0" err="1" smtClean="0">
                <a:solidFill>
                  <a:schemeClr val="tx1"/>
                </a:solidFill>
              </a:rPr>
              <a:t>dengan</a:t>
            </a:r>
            <a:r>
              <a:rPr lang="en-US" sz="2000" dirty="0" smtClean="0">
                <a:solidFill>
                  <a:schemeClr val="tx1"/>
                </a:solidFill>
              </a:rPr>
              <a:t> job order costing </a:t>
            </a:r>
            <a:r>
              <a:rPr lang="en-US" sz="2000" dirty="0" err="1" smtClean="0">
                <a:solidFill>
                  <a:schemeClr val="tx1"/>
                </a:solidFill>
              </a:rPr>
              <a:t>adalah</a:t>
            </a:r>
            <a:r>
              <a:rPr lang="en-US" sz="2000" dirty="0" smtClean="0">
                <a:solidFill>
                  <a:schemeClr val="tx1"/>
                </a:solidFill>
              </a:rPr>
              <a:t>:</a:t>
            </a:r>
          </a:p>
          <a:p>
            <a:pPr algn="just">
              <a:buNone/>
            </a:pPr>
            <a:r>
              <a:rPr lang="en-US" sz="2000" dirty="0" smtClean="0">
                <a:solidFill>
                  <a:schemeClr val="tx1"/>
                </a:solidFill>
              </a:rPr>
              <a:t>      </a:t>
            </a:r>
            <a:r>
              <a:rPr lang="en-US" sz="2000" dirty="0" err="1" smtClean="0">
                <a:solidFill>
                  <a:schemeClr val="tx1"/>
                </a:solidFill>
              </a:rPr>
              <a:t>pada</a:t>
            </a:r>
            <a:r>
              <a:rPr lang="en-US" sz="2000" dirty="0" smtClean="0">
                <a:solidFill>
                  <a:schemeClr val="tx1"/>
                </a:solidFill>
              </a:rPr>
              <a:t> process costing </a:t>
            </a:r>
            <a:r>
              <a:rPr lang="en-US" sz="2000" dirty="0" err="1" smtClean="0">
                <a:solidFill>
                  <a:schemeClr val="tx1"/>
                </a:solidFill>
              </a:rPr>
              <a:t>biaya</a:t>
            </a:r>
            <a:r>
              <a:rPr lang="en-US" sz="2000" dirty="0" smtClean="0">
                <a:solidFill>
                  <a:schemeClr val="tx1"/>
                </a:solidFill>
              </a:rPr>
              <a:t> </a:t>
            </a:r>
            <a:r>
              <a:rPr lang="en-US" sz="2000" dirty="0" err="1" smtClean="0">
                <a:solidFill>
                  <a:schemeClr val="tx1"/>
                </a:solidFill>
              </a:rPr>
              <a:t>dibebankan</a:t>
            </a:r>
            <a:r>
              <a:rPr lang="en-US" sz="2000" dirty="0" smtClean="0">
                <a:solidFill>
                  <a:schemeClr val="tx1"/>
                </a:solidFill>
              </a:rPr>
              <a:t> </a:t>
            </a:r>
            <a:r>
              <a:rPr lang="en-US" sz="2000" dirty="0" err="1" smtClean="0">
                <a:solidFill>
                  <a:schemeClr val="tx1"/>
                </a:solidFill>
              </a:rPr>
              <a:t>ke</a:t>
            </a:r>
            <a:r>
              <a:rPr lang="en-US" sz="2000" dirty="0" smtClean="0">
                <a:solidFill>
                  <a:schemeClr val="tx1"/>
                </a:solidFill>
              </a:rPr>
              <a:t> </a:t>
            </a:r>
            <a:r>
              <a:rPr lang="en-US" sz="2000" dirty="0" err="1" smtClean="0">
                <a:solidFill>
                  <a:schemeClr val="tx1"/>
                </a:solidFill>
              </a:rPr>
              <a:t>departemen</a:t>
            </a:r>
            <a:r>
              <a:rPr lang="en-US" sz="2000" dirty="0" smtClean="0">
                <a:solidFill>
                  <a:schemeClr val="tx1"/>
                </a:solidFill>
              </a:rPr>
              <a:t> (</a:t>
            </a:r>
            <a:r>
              <a:rPr lang="en-US" sz="2000" dirty="0" err="1" smtClean="0">
                <a:solidFill>
                  <a:schemeClr val="tx1"/>
                </a:solidFill>
              </a:rPr>
              <a:t>pusat</a:t>
            </a:r>
            <a:r>
              <a:rPr lang="en-US" sz="2000" dirty="0" smtClean="0">
                <a:solidFill>
                  <a:schemeClr val="tx1"/>
                </a:solidFill>
              </a:rPr>
              <a:t> </a:t>
            </a:r>
            <a:r>
              <a:rPr lang="en-US" sz="2000" dirty="0" err="1" smtClean="0">
                <a:solidFill>
                  <a:schemeClr val="tx1"/>
                </a:solidFill>
              </a:rPr>
              <a:t>biaya</a:t>
            </a:r>
            <a:r>
              <a:rPr lang="en-US" sz="2000" dirty="0" smtClean="0">
                <a:solidFill>
                  <a:schemeClr val="tx1"/>
                </a:solidFill>
              </a:rPr>
              <a:t>), </a:t>
            </a:r>
            <a:r>
              <a:rPr lang="en-US" sz="2000" dirty="0" err="1" smtClean="0">
                <a:solidFill>
                  <a:schemeClr val="tx1"/>
                </a:solidFill>
              </a:rPr>
              <a:t>bukan</a:t>
            </a:r>
            <a:r>
              <a:rPr lang="en-US" sz="2000" dirty="0" smtClean="0">
                <a:solidFill>
                  <a:schemeClr val="tx1"/>
                </a:solidFill>
              </a:rPr>
              <a:t> </a:t>
            </a:r>
            <a:r>
              <a:rPr lang="en-US" sz="2000" dirty="0" err="1" smtClean="0">
                <a:solidFill>
                  <a:schemeClr val="tx1"/>
                </a:solidFill>
              </a:rPr>
              <a:t>ke</a:t>
            </a:r>
            <a:r>
              <a:rPr lang="en-US" sz="2000" dirty="0" smtClean="0">
                <a:solidFill>
                  <a:schemeClr val="tx1"/>
                </a:solidFill>
              </a:rPr>
              <a:t> </a:t>
            </a:r>
            <a:r>
              <a:rPr lang="en-US" sz="2000" dirty="0" err="1" smtClean="0">
                <a:solidFill>
                  <a:schemeClr val="tx1"/>
                </a:solidFill>
              </a:rPr>
              <a:t>pesanan</a:t>
            </a:r>
            <a:r>
              <a:rPr lang="en-US" sz="2000" dirty="0" smtClean="0">
                <a:solidFill>
                  <a:schemeClr val="tx1"/>
                </a:solidFill>
              </a:rPr>
              <a:t>, </a:t>
            </a:r>
            <a:r>
              <a:rPr lang="en-US" sz="2000" dirty="0" err="1" smtClean="0">
                <a:solidFill>
                  <a:schemeClr val="tx1"/>
                </a:solidFill>
              </a:rPr>
              <a:t>dan</a:t>
            </a:r>
            <a:r>
              <a:rPr lang="en-US" sz="2000" dirty="0" smtClean="0">
                <a:solidFill>
                  <a:schemeClr val="tx1"/>
                </a:solidFill>
              </a:rPr>
              <a:t> </a:t>
            </a:r>
            <a:r>
              <a:rPr lang="en-US" sz="2000" dirty="0" err="1" smtClean="0">
                <a:solidFill>
                  <a:schemeClr val="tx1"/>
                </a:solidFill>
              </a:rPr>
              <a:t>jika</a:t>
            </a:r>
            <a:r>
              <a:rPr lang="en-US" sz="2000" dirty="0" smtClean="0">
                <a:solidFill>
                  <a:schemeClr val="tx1"/>
                </a:solidFill>
              </a:rPr>
              <a:t> </a:t>
            </a:r>
            <a:r>
              <a:rPr lang="en-US" sz="2000" dirty="0" err="1" smtClean="0">
                <a:solidFill>
                  <a:schemeClr val="tx1"/>
                </a:solidFill>
              </a:rPr>
              <a:t>ada</a:t>
            </a:r>
            <a:r>
              <a:rPr lang="en-US" sz="2000" dirty="0" smtClean="0">
                <a:solidFill>
                  <a:schemeClr val="tx1"/>
                </a:solidFill>
              </a:rPr>
              <a:t> </a:t>
            </a:r>
            <a:r>
              <a:rPr lang="en-US" sz="2000" dirty="0" err="1" smtClean="0">
                <a:solidFill>
                  <a:schemeClr val="tx1"/>
                </a:solidFill>
              </a:rPr>
              <a:t>lebih</a:t>
            </a:r>
            <a:r>
              <a:rPr lang="en-US" sz="2000" dirty="0" smtClean="0">
                <a:solidFill>
                  <a:schemeClr val="tx1"/>
                </a:solidFill>
              </a:rPr>
              <a:t> </a:t>
            </a:r>
            <a:r>
              <a:rPr lang="en-US" sz="2000" dirty="0" err="1" smtClean="0">
                <a:solidFill>
                  <a:schemeClr val="tx1"/>
                </a:solidFill>
              </a:rPr>
              <a:t>dari</a:t>
            </a:r>
            <a:r>
              <a:rPr lang="en-US" sz="2000" dirty="0" smtClean="0">
                <a:solidFill>
                  <a:schemeClr val="tx1"/>
                </a:solidFill>
              </a:rPr>
              <a:t> </a:t>
            </a:r>
            <a:r>
              <a:rPr lang="en-US" sz="2000" dirty="0" err="1" smtClean="0">
                <a:solidFill>
                  <a:schemeClr val="tx1"/>
                </a:solidFill>
              </a:rPr>
              <a:t>satu</a:t>
            </a:r>
            <a:r>
              <a:rPr lang="en-US" sz="2000" dirty="0" smtClean="0">
                <a:solidFill>
                  <a:schemeClr val="tx1"/>
                </a:solidFill>
              </a:rPr>
              <a:t> </a:t>
            </a:r>
            <a:r>
              <a:rPr lang="en-US" sz="2000" dirty="0" err="1" smtClean="0">
                <a:solidFill>
                  <a:schemeClr val="tx1"/>
                </a:solidFill>
              </a:rPr>
              <a:t>departemen</a:t>
            </a:r>
            <a:r>
              <a:rPr lang="en-US" sz="2000" dirty="0" smtClean="0">
                <a:solidFill>
                  <a:schemeClr val="tx1"/>
                </a:solidFill>
              </a:rPr>
              <a:t> yang </a:t>
            </a:r>
            <a:r>
              <a:rPr lang="en-US" sz="2000" dirty="0" err="1" smtClean="0">
                <a:solidFill>
                  <a:schemeClr val="tx1"/>
                </a:solidFill>
              </a:rPr>
              <a:t>dibutuhkan</a:t>
            </a:r>
            <a:r>
              <a:rPr lang="en-US" sz="2000" dirty="0" smtClean="0">
                <a:solidFill>
                  <a:schemeClr val="tx1"/>
                </a:solidFill>
              </a:rPr>
              <a:t> </a:t>
            </a:r>
            <a:r>
              <a:rPr lang="en-US" sz="2000" dirty="0" err="1" smtClean="0">
                <a:solidFill>
                  <a:schemeClr val="tx1"/>
                </a:solidFill>
              </a:rPr>
              <a:t>untuk</a:t>
            </a:r>
            <a:r>
              <a:rPr lang="en-US" sz="2000" dirty="0" smtClean="0">
                <a:solidFill>
                  <a:schemeClr val="tx1"/>
                </a:solidFill>
              </a:rPr>
              <a:t> </a:t>
            </a:r>
            <a:r>
              <a:rPr lang="en-US" sz="2000" dirty="0" err="1" smtClean="0">
                <a:solidFill>
                  <a:schemeClr val="tx1"/>
                </a:solidFill>
              </a:rPr>
              <a:t>menghasilkan</a:t>
            </a:r>
            <a:r>
              <a:rPr lang="en-US" sz="2000" dirty="0" smtClean="0">
                <a:solidFill>
                  <a:schemeClr val="tx1"/>
                </a:solidFill>
              </a:rPr>
              <a:t> </a:t>
            </a:r>
            <a:r>
              <a:rPr lang="en-US" sz="2000" dirty="0" err="1" smtClean="0">
                <a:solidFill>
                  <a:schemeClr val="tx1"/>
                </a:solidFill>
              </a:rPr>
              <a:t>produk</a:t>
            </a:r>
            <a:r>
              <a:rPr lang="en-US" sz="2000" dirty="0" smtClean="0">
                <a:solidFill>
                  <a:schemeClr val="tx1"/>
                </a:solidFill>
              </a:rPr>
              <a:t> </a:t>
            </a:r>
            <a:r>
              <a:rPr lang="en-US" sz="2000" dirty="0" err="1" smtClean="0">
                <a:solidFill>
                  <a:schemeClr val="tx1"/>
                </a:solidFill>
              </a:rPr>
              <a:t>tersebut</a:t>
            </a:r>
            <a:r>
              <a:rPr lang="en-US" sz="2000" dirty="0" smtClean="0">
                <a:solidFill>
                  <a:schemeClr val="tx1"/>
                </a:solidFill>
              </a:rPr>
              <a:t>, </a:t>
            </a:r>
            <a:r>
              <a:rPr lang="en-US" sz="2000" dirty="0" err="1" smtClean="0">
                <a:solidFill>
                  <a:schemeClr val="tx1"/>
                </a:solidFill>
              </a:rPr>
              <a:t>maka</a:t>
            </a:r>
            <a:r>
              <a:rPr lang="en-US" sz="2000" dirty="0" smtClean="0">
                <a:solidFill>
                  <a:schemeClr val="tx1"/>
                </a:solidFill>
              </a:rPr>
              <a:t> </a:t>
            </a:r>
            <a:r>
              <a:rPr lang="en-US" sz="2000" dirty="0" err="1" smtClean="0">
                <a:solidFill>
                  <a:schemeClr val="tx1"/>
                </a:solidFill>
              </a:rPr>
              <a:t>biaya</a:t>
            </a:r>
            <a:r>
              <a:rPr lang="en-US" sz="2000" dirty="0" smtClean="0">
                <a:solidFill>
                  <a:schemeClr val="tx1"/>
                </a:solidFill>
              </a:rPr>
              <a:t> </a:t>
            </a:r>
            <a:r>
              <a:rPr lang="en-US" sz="2000" dirty="0" err="1" smtClean="0">
                <a:solidFill>
                  <a:schemeClr val="tx1"/>
                </a:solidFill>
              </a:rPr>
              <a:t>ditransfer</a:t>
            </a:r>
            <a:r>
              <a:rPr lang="en-US" sz="2000" dirty="0" smtClean="0">
                <a:solidFill>
                  <a:schemeClr val="tx1"/>
                </a:solidFill>
              </a:rPr>
              <a:t> </a:t>
            </a:r>
            <a:r>
              <a:rPr lang="en-US" sz="2000" dirty="0" err="1" smtClean="0">
                <a:solidFill>
                  <a:schemeClr val="tx1"/>
                </a:solidFill>
              </a:rPr>
              <a:t>dari</a:t>
            </a:r>
            <a:r>
              <a:rPr lang="en-US" sz="2000" dirty="0" smtClean="0">
                <a:solidFill>
                  <a:schemeClr val="tx1"/>
                </a:solidFill>
              </a:rPr>
              <a:t> </a:t>
            </a:r>
            <a:r>
              <a:rPr lang="en-US" sz="2000" dirty="0" err="1" smtClean="0">
                <a:solidFill>
                  <a:schemeClr val="tx1"/>
                </a:solidFill>
              </a:rPr>
              <a:t>suatu</a:t>
            </a:r>
            <a:r>
              <a:rPr lang="en-US" sz="2000" dirty="0" smtClean="0">
                <a:solidFill>
                  <a:schemeClr val="tx1"/>
                </a:solidFill>
              </a:rPr>
              <a:t> </a:t>
            </a:r>
            <a:r>
              <a:rPr lang="en-US" sz="2000" dirty="0" err="1" smtClean="0">
                <a:solidFill>
                  <a:schemeClr val="tx1"/>
                </a:solidFill>
              </a:rPr>
              <a:t>departemen</a:t>
            </a:r>
            <a:r>
              <a:rPr lang="en-US" sz="2000" dirty="0" smtClean="0">
                <a:solidFill>
                  <a:schemeClr val="tx1"/>
                </a:solidFill>
              </a:rPr>
              <a:t> </a:t>
            </a:r>
            <a:r>
              <a:rPr lang="en-US" sz="2000" dirty="0" err="1" smtClean="0">
                <a:solidFill>
                  <a:schemeClr val="tx1"/>
                </a:solidFill>
              </a:rPr>
              <a:t>ke</a:t>
            </a:r>
            <a:r>
              <a:rPr lang="en-US" sz="2000" dirty="0" smtClean="0">
                <a:solidFill>
                  <a:schemeClr val="tx1"/>
                </a:solidFill>
              </a:rPr>
              <a:t> </a:t>
            </a:r>
            <a:r>
              <a:rPr lang="en-US" sz="2000" dirty="0" err="1" smtClean="0">
                <a:solidFill>
                  <a:schemeClr val="tx1"/>
                </a:solidFill>
              </a:rPr>
              <a:t>departemen</a:t>
            </a:r>
            <a:r>
              <a:rPr lang="en-US" sz="2000" dirty="0" smtClean="0">
                <a:solidFill>
                  <a:schemeClr val="tx1"/>
                </a:solidFill>
              </a:rPr>
              <a:t> </a:t>
            </a:r>
            <a:r>
              <a:rPr lang="en-US" sz="2000" dirty="0" err="1" smtClean="0">
                <a:solidFill>
                  <a:schemeClr val="tx1"/>
                </a:solidFill>
              </a:rPr>
              <a:t>berikutnya</a:t>
            </a:r>
            <a:r>
              <a:rPr lang="en-US" sz="2000" dirty="0" smtClean="0">
                <a:solidFill>
                  <a:schemeClr val="tx1"/>
                </a:solidFill>
              </a:rPr>
              <a:t> </a:t>
            </a:r>
            <a:r>
              <a:rPr lang="en-US" sz="2000" dirty="0" err="1" smtClean="0">
                <a:solidFill>
                  <a:schemeClr val="tx1"/>
                </a:solidFill>
              </a:rPr>
              <a:t>dan</a:t>
            </a:r>
            <a:r>
              <a:rPr lang="en-US" sz="2000" dirty="0" smtClean="0">
                <a:solidFill>
                  <a:schemeClr val="tx1"/>
                </a:solidFill>
              </a:rPr>
              <a:t> </a:t>
            </a:r>
            <a:r>
              <a:rPr lang="en-US" sz="2000" dirty="0" err="1" smtClean="0">
                <a:solidFill>
                  <a:schemeClr val="tx1"/>
                </a:solidFill>
              </a:rPr>
              <a:t>akhirnya</a:t>
            </a:r>
            <a:r>
              <a:rPr lang="en-US" sz="2000" dirty="0" smtClean="0">
                <a:solidFill>
                  <a:schemeClr val="tx1"/>
                </a:solidFill>
              </a:rPr>
              <a:t> </a:t>
            </a:r>
            <a:r>
              <a:rPr lang="en-US" sz="2000" dirty="0" err="1" smtClean="0">
                <a:solidFill>
                  <a:schemeClr val="tx1"/>
                </a:solidFill>
              </a:rPr>
              <a:t>ke</a:t>
            </a:r>
            <a:r>
              <a:rPr lang="en-US" sz="2000" dirty="0" smtClean="0">
                <a:solidFill>
                  <a:schemeClr val="tx1"/>
                </a:solidFill>
              </a:rPr>
              <a:t> </a:t>
            </a:r>
            <a:r>
              <a:rPr lang="en-US" sz="2000" dirty="0" err="1" smtClean="0">
                <a:solidFill>
                  <a:schemeClr val="tx1"/>
                </a:solidFill>
              </a:rPr>
              <a:t>barang</a:t>
            </a:r>
            <a:r>
              <a:rPr lang="en-US" sz="2000" dirty="0" smtClean="0">
                <a:solidFill>
                  <a:schemeClr val="tx1"/>
                </a:solidFill>
              </a:rPr>
              <a:t> </a:t>
            </a:r>
            <a:r>
              <a:rPr lang="en-US" sz="2000" dirty="0" err="1" smtClean="0">
                <a:solidFill>
                  <a:schemeClr val="tx1"/>
                </a:solidFill>
              </a:rPr>
              <a:t>jadi</a:t>
            </a:r>
            <a:r>
              <a:rPr lang="en-US" sz="2000" dirty="0" smtClean="0">
                <a:solidFill>
                  <a:schemeClr val="tx1"/>
                </a:solidFill>
              </a:rPr>
              <a:t>.</a:t>
            </a:r>
          </a:p>
          <a:p>
            <a:pPr algn="just">
              <a:buNone/>
            </a:pPr>
            <a:endParaRPr lang="en-US" sz="2000" dirty="0" smtClean="0">
              <a:solidFill>
                <a:schemeClr val="tx1"/>
              </a:solidFill>
            </a:endParaRPr>
          </a:p>
          <a:p>
            <a:pPr algn="just"/>
            <a:r>
              <a:rPr lang="en-US" sz="2000" dirty="0" err="1" smtClean="0">
                <a:solidFill>
                  <a:schemeClr val="tx1"/>
                </a:solidFill>
              </a:rPr>
              <a:t>Pada</a:t>
            </a:r>
            <a:r>
              <a:rPr lang="en-US" sz="2000" dirty="0" smtClean="0">
                <a:solidFill>
                  <a:schemeClr val="tx1"/>
                </a:solidFill>
              </a:rPr>
              <a:t> process costing, </a:t>
            </a:r>
            <a:r>
              <a:rPr lang="en-US" sz="2000" dirty="0" err="1" smtClean="0">
                <a:solidFill>
                  <a:schemeClr val="tx1"/>
                </a:solidFill>
              </a:rPr>
              <a:t>akun</a:t>
            </a:r>
            <a:r>
              <a:rPr lang="en-US" sz="2000" dirty="0" smtClean="0">
                <a:solidFill>
                  <a:schemeClr val="tx1"/>
                </a:solidFill>
              </a:rPr>
              <a:t> </a:t>
            </a:r>
            <a:r>
              <a:rPr lang="en-US" sz="2000" dirty="0" err="1" smtClean="0">
                <a:solidFill>
                  <a:schemeClr val="tx1"/>
                </a:solidFill>
              </a:rPr>
              <a:t>buku</a:t>
            </a:r>
            <a:r>
              <a:rPr lang="en-US" sz="2000" dirty="0" smtClean="0">
                <a:solidFill>
                  <a:schemeClr val="tx1"/>
                </a:solidFill>
              </a:rPr>
              <a:t> </a:t>
            </a:r>
            <a:r>
              <a:rPr lang="en-US" sz="2000" dirty="0" err="1" smtClean="0">
                <a:solidFill>
                  <a:schemeClr val="tx1"/>
                </a:solidFill>
              </a:rPr>
              <a:t>besar</a:t>
            </a:r>
            <a:r>
              <a:rPr lang="en-US" sz="2000" dirty="0" smtClean="0">
                <a:solidFill>
                  <a:schemeClr val="tx1"/>
                </a:solidFill>
              </a:rPr>
              <a:t> yang </a:t>
            </a:r>
            <a:r>
              <a:rPr lang="en-US" sz="2000" dirty="0" err="1" smtClean="0">
                <a:solidFill>
                  <a:schemeClr val="tx1"/>
                </a:solidFill>
              </a:rPr>
              <a:t>terpisah</a:t>
            </a:r>
            <a:r>
              <a:rPr lang="en-US" sz="2000" dirty="0" smtClean="0">
                <a:solidFill>
                  <a:schemeClr val="tx1"/>
                </a:solidFill>
              </a:rPr>
              <a:t> </a:t>
            </a:r>
            <a:r>
              <a:rPr lang="en-US" sz="2000" dirty="0" err="1" smtClean="0">
                <a:solidFill>
                  <a:schemeClr val="tx1"/>
                </a:solidFill>
              </a:rPr>
              <a:t>dapat</a:t>
            </a:r>
            <a:r>
              <a:rPr lang="en-US" sz="2000" dirty="0" smtClean="0">
                <a:solidFill>
                  <a:schemeClr val="tx1"/>
                </a:solidFill>
              </a:rPr>
              <a:t> </a:t>
            </a:r>
            <a:r>
              <a:rPr lang="en-US" sz="2000" dirty="0" err="1" smtClean="0">
                <a:solidFill>
                  <a:schemeClr val="tx1"/>
                </a:solidFill>
              </a:rPr>
              <a:t>digunakan</a:t>
            </a:r>
            <a:r>
              <a:rPr lang="en-US" sz="2000" dirty="0" smtClean="0">
                <a:solidFill>
                  <a:schemeClr val="tx1"/>
                </a:solidFill>
              </a:rPr>
              <a:t> </a:t>
            </a:r>
            <a:r>
              <a:rPr lang="en-US" sz="2000" dirty="0" err="1" smtClean="0">
                <a:solidFill>
                  <a:schemeClr val="tx1"/>
                </a:solidFill>
              </a:rPr>
              <a:t>untuk</a:t>
            </a:r>
            <a:r>
              <a:rPr lang="en-US" sz="2000" dirty="0" smtClean="0">
                <a:solidFill>
                  <a:schemeClr val="tx1"/>
                </a:solidFill>
              </a:rPr>
              <a:t> </a:t>
            </a:r>
            <a:r>
              <a:rPr lang="en-US" sz="2000" dirty="0" err="1" smtClean="0">
                <a:solidFill>
                  <a:schemeClr val="tx1"/>
                </a:solidFill>
              </a:rPr>
              <a:t>persediaan</a:t>
            </a:r>
            <a:r>
              <a:rPr lang="en-US" sz="2000" dirty="0" smtClean="0">
                <a:solidFill>
                  <a:schemeClr val="tx1"/>
                </a:solidFill>
              </a:rPr>
              <a:t> </a:t>
            </a:r>
            <a:r>
              <a:rPr lang="en-US" sz="2000" dirty="0" err="1" smtClean="0">
                <a:solidFill>
                  <a:schemeClr val="tx1"/>
                </a:solidFill>
              </a:rPr>
              <a:t>barang</a:t>
            </a:r>
            <a:r>
              <a:rPr lang="en-US" sz="2000" dirty="0" smtClean="0">
                <a:solidFill>
                  <a:schemeClr val="tx1"/>
                </a:solidFill>
              </a:rPr>
              <a:t> </a:t>
            </a:r>
            <a:r>
              <a:rPr lang="en-US" sz="2000" dirty="0" err="1" smtClean="0">
                <a:solidFill>
                  <a:schemeClr val="tx1"/>
                </a:solidFill>
              </a:rPr>
              <a:t>dalam</a:t>
            </a:r>
            <a:r>
              <a:rPr lang="en-US" sz="2000" dirty="0" smtClean="0">
                <a:solidFill>
                  <a:schemeClr val="tx1"/>
                </a:solidFill>
              </a:rPr>
              <a:t> </a:t>
            </a:r>
            <a:r>
              <a:rPr lang="en-US" sz="2000" dirty="0" err="1" smtClean="0">
                <a:solidFill>
                  <a:schemeClr val="tx1"/>
                </a:solidFill>
              </a:rPr>
              <a:t>proses</a:t>
            </a:r>
            <a:r>
              <a:rPr lang="en-US" sz="2000" dirty="0" smtClean="0">
                <a:solidFill>
                  <a:schemeClr val="tx1"/>
                </a:solidFill>
              </a:rPr>
              <a:t> </a:t>
            </a:r>
            <a:r>
              <a:rPr lang="en-US" sz="2000" dirty="0" err="1" smtClean="0">
                <a:solidFill>
                  <a:schemeClr val="tx1"/>
                </a:solidFill>
              </a:rPr>
              <a:t>di</a:t>
            </a:r>
            <a:r>
              <a:rPr lang="en-US" sz="2000" dirty="0" smtClean="0">
                <a:solidFill>
                  <a:schemeClr val="tx1"/>
                </a:solidFill>
              </a:rPr>
              <a:t> </a:t>
            </a:r>
            <a:r>
              <a:rPr lang="en-US" sz="2000" dirty="0" err="1" smtClean="0">
                <a:solidFill>
                  <a:schemeClr val="tx1"/>
                </a:solidFill>
              </a:rPr>
              <a:t>setiap</a:t>
            </a:r>
            <a:r>
              <a:rPr lang="en-US" sz="2000" dirty="0" smtClean="0">
                <a:solidFill>
                  <a:schemeClr val="tx1"/>
                </a:solidFill>
              </a:rPr>
              <a:t> </a:t>
            </a:r>
            <a:r>
              <a:rPr lang="en-US" sz="2000" dirty="0" err="1" smtClean="0">
                <a:solidFill>
                  <a:schemeClr val="tx1"/>
                </a:solidFill>
              </a:rPr>
              <a:t>departemen</a:t>
            </a:r>
            <a:r>
              <a:rPr lang="en-US" sz="2000" dirty="0" smtClean="0">
                <a:solidFill>
                  <a:schemeClr val="tx1"/>
                </a:solidFill>
              </a:rPr>
              <a:t>, </a:t>
            </a:r>
            <a:r>
              <a:rPr lang="en-US" sz="2000" dirty="0" err="1" smtClean="0">
                <a:solidFill>
                  <a:schemeClr val="tx1"/>
                </a:solidFill>
              </a:rPr>
              <a:t>karena</a:t>
            </a:r>
            <a:r>
              <a:rPr lang="en-US" sz="2000" dirty="0" smtClean="0">
                <a:solidFill>
                  <a:schemeClr val="tx1"/>
                </a:solidFill>
              </a:rPr>
              <a:t> </a:t>
            </a:r>
            <a:r>
              <a:rPr lang="en-US" sz="2000" dirty="0" err="1" smtClean="0">
                <a:solidFill>
                  <a:schemeClr val="tx1"/>
                </a:solidFill>
              </a:rPr>
              <a:t>jumlah</a:t>
            </a:r>
            <a:r>
              <a:rPr lang="en-US" sz="2000" dirty="0" smtClean="0">
                <a:solidFill>
                  <a:schemeClr val="tx1"/>
                </a:solidFill>
              </a:rPr>
              <a:t> </a:t>
            </a:r>
            <a:r>
              <a:rPr lang="en-US" sz="2000" dirty="0" err="1" smtClean="0">
                <a:solidFill>
                  <a:schemeClr val="tx1"/>
                </a:solidFill>
              </a:rPr>
              <a:t>departemen</a:t>
            </a:r>
            <a:r>
              <a:rPr lang="en-US" sz="2000" dirty="0" smtClean="0">
                <a:solidFill>
                  <a:schemeClr val="tx1"/>
                </a:solidFill>
              </a:rPr>
              <a:t> </a:t>
            </a:r>
            <a:r>
              <a:rPr lang="en-US" sz="2000" dirty="0" err="1" smtClean="0">
                <a:solidFill>
                  <a:schemeClr val="tx1"/>
                </a:solidFill>
              </a:rPr>
              <a:t>biasanya</a:t>
            </a:r>
            <a:r>
              <a:rPr lang="en-US" sz="2000" dirty="0" smtClean="0">
                <a:solidFill>
                  <a:schemeClr val="tx1"/>
                </a:solidFill>
              </a:rPr>
              <a:t> </a:t>
            </a:r>
            <a:r>
              <a:rPr lang="en-US" sz="2000" dirty="0" err="1" smtClean="0">
                <a:solidFill>
                  <a:schemeClr val="tx1"/>
                </a:solidFill>
              </a:rPr>
              <a:t>sedikit</a:t>
            </a:r>
            <a:r>
              <a:rPr lang="en-US" sz="2000" dirty="0" smtClean="0">
                <a:solidFill>
                  <a:schemeClr val="tx1"/>
                </a:solidFill>
              </a:rPr>
              <a:t> </a:t>
            </a:r>
            <a:r>
              <a:rPr lang="en-US" sz="2000" dirty="0" err="1" smtClean="0">
                <a:solidFill>
                  <a:schemeClr val="tx1"/>
                </a:solidFill>
              </a:rPr>
              <a:t>dan</a:t>
            </a:r>
            <a:r>
              <a:rPr lang="en-US" sz="2000" dirty="0" smtClean="0">
                <a:solidFill>
                  <a:schemeClr val="tx1"/>
                </a:solidFill>
              </a:rPr>
              <a:t> </a:t>
            </a:r>
            <a:r>
              <a:rPr lang="en-US" sz="2000" dirty="0" err="1" smtClean="0">
                <a:solidFill>
                  <a:schemeClr val="tx1"/>
                </a:solidFill>
              </a:rPr>
              <a:t>terus</a:t>
            </a:r>
            <a:r>
              <a:rPr lang="en-US" sz="2000" dirty="0" smtClean="0">
                <a:solidFill>
                  <a:schemeClr val="tx1"/>
                </a:solidFill>
              </a:rPr>
              <a:t> </a:t>
            </a:r>
            <a:r>
              <a:rPr lang="en-US" sz="2000" dirty="0" err="1" smtClean="0">
                <a:solidFill>
                  <a:schemeClr val="tx1"/>
                </a:solidFill>
              </a:rPr>
              <a:t>ada</a:t>
            </a:r>
            <a:r>
              <a:rPr lang="en-US" sz="2000" dirty="0" smtClean="0">
                <a:solidFill>
                  <a:schemeClr val="tx1"/>
                </a:solidFill>
              </a:rPr>
              <a:t> </a:t>
            </a:r>
            <a:r>
              <a:rPr lang="en-US" sz="2000" dirty="0" err="1" smtClean="0">
                <a:solidFill>
                  <a:schemeClr val="tx1"/>
                </a:solidFill>
              </a:rPr>
              <a:t>dalam</a:t>
            </a:r>
            <a:r>
              <a:rPr lang="en-US" sz="2000" dirty="0" smtClean="0">
                <a:solidFill>
                  <a:schemeClr val="tx1"/>
                </a:solidFill>
              </a:rPr>
              <a:t> </a:t>
            </a:r>
            <a:r>
              <a:rPr lang="en-US" sz="2000" dirty="0" err="1" smtClean="0">
                <a:solidFill>
                  <a:schemeClr val="tx1"/>
                </a:solidFill>
              </a:rPr>
              <a:t>jangka</a:t>
            </a:r>
            <a:r>
              <a:rPr lang="en-US" sz="2000" dirty="0" smtClean="0">
                <a:solidFill>
                  <a:schemeClr val="tx1"/>
                </a:solidFill>
              </a:rPr>
              <a:t> </a:t>
            </a:r>
            <a:r>
              <a:rPr lang="en-US" sz="2000" dirty="0" err="1" smtClean="0">
                <a:solidFill>
                  <a:schemeClr val="tx1"/>
                </a:solidFill>
              </a:rPr>
              <a:t>waktu</a:t>
            </a:r>
            <a:r>
              <a:rPr lang="en-US" sz="2000" dirty="0" smtClean="0">
                <a:solidFill>
                  <a:schemeClr val="tx1"/>
                </a:solidFill>
              </a:rPr>
              <a:t> lama. </a:t>
            </a:r>
            <a:r>
              <a:rPr lang="en-US" sz="2000" dirty="0" err="1" smtClean="0">
                <a:solidFill>
                  <a:schemeClr val="tx1"/>
                </a:solidFill>
              </a:rPr>
              <a:t>Misal</a:t>
            </a:r>
            <a:r>
              <a:rPr lang="en-US" sz="2000" dirty="0" smtClean="0">
                <a:solidFill>
                  <a:schemeClr val="tx1"/>
                </a:solidFill>
              </a:rPr>
              <a:t> </a:t>
            </a:r>
            <a:r>
              <a:rPr lang="en-US" sz="2000" dirty="0" err="1" smtClean="0">
                <a:solidFill>
                  <a:schemeClr val="tx1"/>
                </a:solidFill>
              </a:rPr>
              <a:t>terdapat</a:t>
            </a:r>
            <a:r>
              <a:rPr lang="en-US" sz="2000" dirty="0" smtClean="0">
                <a:solidFill>
                  <a:schemeClr val="tx1"/>
                </a:solidFill>
              </a:rPr>
              <a:t> </a:t>
            </a:r>
            <a:r>
              <a:rPr lang="en-US" sz="2000" dirty="0" err="1" smtClean="0">
                <a:solidFill>
                  <a:schemeClr val="tx1"/>
                </a:solidFill>
              </a:rPr>
              <a:t>dua</a:t>
            </a:r>
            <a:r>
              <a:rPr lang="en-US" sz="2000" dirty="0" smtClean="0">
                <a:solidFill>
                  <a:schemeClr val="tx1"/>
                </a:solidFill>
              </a:rPr>
              <a:t> </a:t>
            </a:r>
            <a:r>
              <a:rPr lang="en-US" sz="2000" dirty="0" err="1" smtClean="0">
                <a:solidFill>
                  <a:schemeClr val="tx1"/>
                </a:solidFill>
              </a:rPr>
              <a:t>departemen</a:t>
            </a:r>
            <a:r>
              <a:rPr lang="en-US" sz="2000" dirty="0" smtClean="0">
                <a:solidFill>
                  <a:schemeClr val="tx1"/>
                </a:solidFill>
              </a:rPr>
              <a:t> </a:t>
            </a:r>
            <a:r>
              <a:rPr lang="en-US" sz="2000" dirty="0" err="1" smtClean="0">
                <a:solidFill>
                  <a:schemeClr val="tx1"/>
                </a:solidFill>
              </a:rPr>
              <a:t>produksi</a:t>
            </a:r>
            <a:r>
              <a:rPr lang="en-US" sz="2000" dirty="0" smtClean="0">
                <a:solidFill>
                  <a:schemeClr val="tx1"/>
                </a:solidFill>
              </a:rPr>
              <a:t>, </a:t>
            </a:r>
            <a:r>
              <a:rPr lang="en-US" sz="2000" dirty="0" err="1" smtClean="0">
                <a:solidFill>
                  <a:schemeClr val="tx1"/>
                </a:solidFill>
              </a:rPr>
              <a:t>maka</a:t>
            </a:r>
            <a:r>
              <a:rPr lang="en-US" sz="2000" dirty="0" smtClean="0">
                <a:solidFill>
                  <a:schemeClr val="tx1"/>
                </a:solidFill>
              </a:rPr>
              <a:t> </a:t>
            </a:r>
            <a:r>
              <a:rPr lang="en-US" sz="2000" dirty="0" err="1" smtClean="0">
                <a:solidFill>
                  <a:schemeClr val="tx1"/>
                </a:solidFill>
              </a:rPr>
              <a:t>terdapat</a:t>
            </a:r>
            <a:r>
              <a:rPr lang="en-US" sz="2000" dirty="0" smtClean="0">
                <a:solidFill>
                  <a:schemeClr val="tx1"/>
                </a:solidFill>
              </a:rPr>
              <a:t> </a:t>
            </a:r>
            <a:r>
              <a:rPr lang="en-US" sz="2000" dirty="0" err="1" smtClean="0">
                <a:solidFill>
                  <a:schemeClr val="tx1"/>
                </a:solidFill>
              </a:rPr>
              <a:t>dua</a:t>
            </a:r>
            <a:r>
              <a:rPr lang="en-US" sz="2000" dirty="0" smtClean="0">
                <a:solidFill>
                  <a:schemeClr val="tx1"/>
                </a:solidFill>
              </a:rPr>
              <a:t> </a:t>
            </a:r>
            <a:r>
              <a:rPr lang="en-US" sz="2000" dirty="0" err="1" smtClean="0">
                <a:solidFill>
                  <a:schemeClr val="tx1"/>
                </a:solidFill>
              </a:rPr>
              <a:t>akun</a:t>
            </a:r>
            <a:r>
              <a:rPr lang="en-US" sz="2000" dirty="0" smtClean="0">
                <a:solidFill>
                  <a:schemeClr val="tx1"/>
                </a:solidFill>
              </a:rPr>
              <a:t> </a:t>
            </a:r>
            <a:r>
              <a:rPr lang="en-US" sz="2000" dirty="0" err="1" smtClean="0">
                <a:solidFill>
                  <a:schemeClr val="tx1"/>
                </a:solidFill>
              </a:rPr>
              <a:t>barang</a:t>
            </a:r>
            <a:r>
              <a:rPr lang="en-US" sz="2000" dirty="0" smtClean="0">
                <a:solidFill>
                  <a:schemeClr val="tx1"/>
                </a:solidFill>
              </a:rPr>
              <a:t> </a:t>
            </a:r>
            <a:r>
              <a:rPr lang="en-US" sz="2000" dirty="0" err="1" smtClean="0">
                <a:solidFill>
                  <a:schemeClr val="tx1"/>
                </a:solidFill>
              </a:rPr>
              <a:t>dalam</a:t>
            </a:r>
            <a:r>
              <a:rPr lang="en-US" sz="2000" dirty="0" smtClean="0">
                <a:solidFill>
                  <a:schemeClr val="tx1"/>
                </a:solidFill>
              </a:rPr>
              <a:t> </a:t>
            </a:r>
            <a:r>
              <a:rPr lang="en-US" sz="2000" dirty="0" err="1" smtClean="0">
                <a:solidFill>
                  <a:schemeClr val="tx1"/>
                </a:solidFill>
              </a:rPr>
              <a:t>proses</a:t>
            </a:r>
            <a:r>
              <a:rPr lang="en-US" sz="2000" dirty="0" smtClean="0">
                <a:solidFill>
                  <a:schemeClr val="tx1"/>
                </a:solidFill>
              </a:rPr>
              <a:t> yang </a:t>
            </a:r>
            <a:r>
              <a:rPr lang="en-US" sz="2000" dirty="0" err="1" smtClean="0">
                <a:solidFill>
                  <a:schemeClr val="tx1"/>
                </a:solidFill>
              </a:rPr>
              <a:t>terpisah</a:t>
            </a:r>
            <a:r>
              <a:rPr lang="en-US" sz="2000" dirty="0" smtClean="0">
                <a:solidFill>
                  <a:schemeClr val="tx1"/>
                </a:solidFill>
              </a:rPr>
              <a:t> </a:t>
            </a:r>
            <a:r>
              <a:rPr lang="en-US" sz="2000" dirty="0" err="1" smtClean="0">
                <a:solidFill>
                  <a:schemeClr val="tx1"/>
                </a:solidFill>
              </a:rPr>
              <a:t>di</a:t>
            </a:r>
            <a:r>
              <a:rPr lang="en-US" sz="2000" dirty="0" smtClean="0">
                <a:solidFill>
                  <a:schemeClr val="tx1"/>
                </a:solidFill>
              </a:rPr>
              <a:t> </a:t>
            </a:r>
            <a:r>
              <a:rPr lang="en-US" sz="2000" dirty="0" err="1" smtClean="0">
                <a:solidFill>
                  <a:schemeClr val="tx1"/>
                </a:solidFill>
              </a:rPr>
              <a:t>buku</a:t>
            </a:r>
            <a:r>
              <a:rPr lang="en-US" sz="2000" dirty="0" smtClean="0">
                <a:solidFill>
                  <a:schemeClr val="tx1"/>
                </a:solidFill>
              </a:rPr>
              <a:t> </a:t>
            </a:r>
            <a:r>
              <a:rPr lang="en-US" sz="2000" dirty="0" err="1" smtClean="0">
                <a:solidFill>
                  <a:schemeClr val="tx1"/>
                </a:solidFill>
              </a:rPr>
              <a:t>besar</a:t>
            </a:r>
            <a:r>
              <a:rPr lang="en-US" sz="2000" dirty="0" smtClean="0">
                <a:solidFill>
                  <a:schemeClr val="tx1"/>
                </a:solidFill>
              </a:rPr>
              <a:t>. </a:t>
            </a:r>
            <a:r>
              <a:rPr lang="en-US" sz="2000" dirty="0" err="1" smtClean="0">
                <a:solidFill>
                  <a:schemeClr val="tx1"/>
                </a:solidFill>
              </a:rPr>
              <a:t>Namun</a:t>
            </a:r>
            <a:r>
              <a:rPr lang="en-US" sz="2000" dirty="0" smtClean="0">
                <a:solidFill>
                  <a:schemeClr val="tx1"/>
                </a:solidFill>
              </a:rPr>
              <a:t> </a:t>
            </a:r>
            <a:r>
              <a:rPr lang="en-US" sz="2000" dirty="0" err="1" smtClean="0">
                <a:solidFill>
                  <a:schemeClr val="tx1"/>
                </a:solidFill>
              </a:rPr>
              <a:t>demikian</a:t>
            </a:r>
            <a:r>
              <a:rPr lang="en-US" sz="2000" dirty="0" smtClean="0">
                <a:solidFill>
                  <a:schemeClr val="tx1"/>
                </a:solidFill>
              </a:rPr>
              <a:t> </a:t>
            </a:r>
            <a:r>
              <a:rPr lang="en-US" sz="2000" dirty="0" err="1" smtClean="0">
                <a:solidFill>
                  <a:schemeClr val="tx1"/>
                </a:solidFill>
              </a:rPr>
              <a:t>satu</a:t>
            </a:r>
            <a:r>
              <a:rPr lang="en-US" sz="2000" dirty="0" smtClean="0">
                <a:solidFill>
                  <a:schemeClr val="tx1"/>
                </a:solidFill>
              </a:rPr>
              <a:t> </a:t>
            </a:r>
            <a:r>
              <a:rPr lang="en-US" sz="2000" dirty="0" err="1" smtClean="0">
                <a:solidFill>
                  <a:schemeClr val="tx1"/>
                </a:solidFill>
              </a:rPr>
              <a:t>akun</a:t>
            </a:r>
            <a:r>
              <a:rPr lang="en-US" sz="2000" dirty="0" smtClean="0">
                <a:solidFill>
                  <a:schemeClr val="tx1"/>
                </a:solidFill>
              </a:rPr>
              <a:t> </a:t>
            </a:r>
            <a:r>
              <a:rPr lang="en-US" sz="2000" dirty="0" err="1" smtClean="0">
                <a:solidFill>
                  <a:schemeClr val="tx1"/>
                </a:solidFill>
              </a:rPr>
              <a:t>buku</a:t>
            </a:r>
            <a:r>
              <a:rPr lang="en-US" sz="2000" dirty="0" smtClean="0">
                <a:solidFill>
                  <a:schemeClr val="tx1"/>
                </a:solidFill>
              </a:rPr>
              <a:t> </a:t>
            </a:r>
            <a:r>
              <a:rPr lang="en-US" sz="2000" dirty="0" err="1" smtClean="0">
                <a:solidFill>
                  <a:schemeClr val="tx1"/>
                </a:solidFill>
              </a:rPr>
              <a:t>besar</a:t>
            </a:r>
            <a:r>
              <a:rPr lang="en-US" sz="2000" dirty="0" smtClean="0">
                <a:solidFill>
                  <a:schemeClr val="tx1"/>
                </a:solidFill>
              </a:rPr>
              <a:t> </a:t>
            </a:r>
            <a:r>
              <a:rPr lang="en-US" sz="2000" dirty="0" err="1" smtClean="0">
                <a:solidFill>
                  <a:schemeClr val="tx1"/>
                </a:solidFill>
              </a:rPr>
              <a:t>pengendali</a:t>
            </a:r>
            <a:r>
              <a:rPr lang="en-US" sz="2000" dirty="0" smtClean="0">
                <a:solidFill>
                  <a:schemeClr val="tx1"/>
                </a:solidFill>
              </a:rPr>
              <a:t> </a:t>
            </a:r>
            <a:r>
              <a:rPr lang="en-US" sz="2000" dirty="0" err="1" smtClean="0">
                <a:solidFill>
                  <a:schemeClr val="tx1"/>
                </a:solidFill>
              </a:rPr>
              <a:t>untuk</a:t>
            </a:r>
            <a:r>
              <a:rPr lang="en-US" sz="2000" dirty="0" smtClean="0">
                <a:solidFill>
                  <a:schemeClr val="tx1"/>
                </a:solidFill>
              </a:rPr>
              <a:t> </a:t>
            </a:r>
            <a:r>
              <a:rPr lang="en-US" sz="2000" dirty="0" err="1" smtClean="0">
                <a:solidFill>
                  <a:schemeClr val="tx1"/>
                </a:solidFill>
              </a:rPr>
              <a:t>barang</a:t>
            </a:r>
            <a:r>
              <a:rPr lang="en-US" sz="2000" dirty="0" smtClean="0">
                <a:solidFill>
                  <a:schemeClr val="tx1"/>
                </a:solidFill>
              </a:rPr>
              <a:t> </a:t>
            </a:r>
            <a:r>
              <a:rPr lang="en-US" sz="2000" dirty="0" err="1" smtClean="0">
                <a:solidFill>
                  <a:schemeClr val="tx1"/>
                </a:solidFill>
              </a:rPr>
              <a:t>dalam</a:t>
            </a:r>
            <a:r>
              <a:rPr lang="en-US" sz="2000" dirty="0" smtClean="0">
                <a:solidFill>
                  <a:schemeClr val="tx1"/>
                </a:solidFill>
              </a:rPr>
              <a:t> </a:t>
            </a:r>
            <a:r>
              <a:rPr lang="en-US" sz="2000" dirty="0" err="1" smtClean="0">
                <a:solidFill>
                  <a:schemeClr val="tx1"/>
                </a:solidFill>
              </a:rPr>
              <a:t>proses</a:t>
            </a:r>
            <a:r>
              <a:rPr lang="en-US" sz="2000" dirty="0" smtClean="0">
                <a:solidFill>
                  <a:schemeClr val="tx1"/>
                </a:solidFill>
              </a:rPr>
              <a:t> </a:t>
            </a:r>
            <a:r>
              <a:rPr lang="en-US" sz="2000" dirty="0" err="1" smtClean="0">
                <a:solidFill>
                  <a:schemeClr val="tx1"/>
                </a:solidFill>
              </a:rPr>
              <a:t>tetap</a:t>
            </a:r>
            <a:r>
              <a:rPr lang="en-US" sz="2000" dirty="0" smtClean="0">
                <a:solidFill>
                  <a:schemeClr val="tx1"/>
                </a:solidFill>
              </a:rPr>
              <a:t> </a:t>
            </a:r>
            <a:r>
              <a:rPr lang="en-US" sz="2000" dirty="0" err="1" smtClean="0">
                <a:solidFill>
                  <a:schemeClr val="tx1"/>
                </a:solidFill>
              </a:rPr>
              <a:t>dapat</a:t>
            </a:r>
            <a:r>
              <a:rPr lang="en-US" sz="2000" dirty="0" smtClean="0">
                <a:solidFill>
                  <a:schemeClr val="tx1"/>
                </a:solidFill>
              </a:rPr>
              <a:t> </a:t>
            </a:r>
            <a:r>
              <a:rPr lang="en-US" sz="2000" dirty="0" err="1" smtClean="0">
                <a:solidFill>
                  <a:schemeClr val="tx1"/>
                </a:solidFill>
              </a:rPr>
              <a:t>digunakan</a:t>
            </a:r>
            <a:r>
              <a:rPr lang="en-US" sz="2000" dirty="0" smtClean="0">
                <a:solidFill>
                  <a:schemeClr val="tx1"/>
                </a:solidFill>
              </a:rPr>
              <a:t>. </a:t>
            </a:r>
            <a:endParaRPr lang="en-US" sz="2000" dirty="0">
              <a:solidFill>
                <a:schemeClr val="tx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14290"/>
            <a:ext cx="8358246" cy="838200"/>
          </a:xfrm>
        </p:spPr>
        <p:txBody>
          <a:bodyPr>
            <a:normAutofit fontScale="90000"/>
          </a:bodyPr>
          <a:lstStyle/>
          <a:p>
            <a:r>
              <a:rPr lang="en-US" dirty="0" smtClean="0">
                <a:solidFill>
                  <a:schemeClr val="tx1"/>
                </a:solidFill>
              </a:rPr>
              <a:t>AKUNTANSI BAHAN BAKU PADA PROCESS COSTING</a:t>
            </a:r>
            <a:endParaRPr lang="en-US" dirty="0">
              <a:solidFill>
                <a:schemeClr val="tx1"/>
              </a:solidFill>
            </a:endParaRPr>
          </a:p>
        </p:txBody>
      </p:sp>
      <p:sp>
        <p:nvSpPr>
          <p:cNvPr id="3" name="Content Placeholder 2"/>
          <p:cNvSpPr>
            <a:spLocks noGrp="1"/>
          </p:cNvSpPr>
          <p:nvPr>
            <p:ph idx="1"/>
          </p:nvPr>
        </p:nvSpPr>
        <p:spPr>
          <a:xfrm>
            <a:off x="304800" y="1285860"/>
            <a:ext cx="8686800" cy="5072098"/>
          </a:xfrm>
        </p:spPr>
        <p:style>
          <a:lnRef idx="1">
            <a:schemeClr val="accent5"/>
          </a:lnRef>
          <a:fillRef idx="2">
            <a:schemeClr val="accent5"/>
          </a:fillRef>
          <a:effectRef idx="1">
            <a:schemeClr val="accent5"/>
          </a:effectRef>
          <a:fontRef idx="minor">
            <a:schemeClr val="dk1"/>
          </a:fontRef>
        </p:style>
        <p:txBody>
          <a:bodyPr>
            <a:normAutofit fontScale="85000" lnSpcReduction="20000"/>
          </a:bodyPr>
          <a:lstStyle/>
          <a:p>
            <a:pPr algn="just"/>
            <a:r>
              <a:rPr lang="en-US" dirty="0" err="1" smtClean="0">
                <a:solidFill>
                  <a:schemeClr val="tx1"/>
                </a:solidFill>
              </a:rPr>
              <a:t>Dalam</a:t>
            </a:r>
            <a:r>
              <a:rPr lang="en-US" dirty="0" smtClean="0">
                <a:solidFill>
                  <a:schemeClr val="tx1"/>
                </a:solidFill>
              </a:rPr>
              <a:t> job order costing, </a:t>
            </a:r>
            <a:r>
              <a:rPr lang="en-US" dirty="0" err="1" smtClean="0">
                <a:solidFill>
                  <a:schemeClr val="tx1"/>
                </a:solidFill>
              </a:rPr>
              <a:t>bukti</a:t>
            </a:r>
            <a:r>
              <a:rPr lang="en-US" dirty="0" smtClean="0">
                <a:solidFill>
                  <a:schemeClr val="tx1"/>
                </a:solidFill>
              </a:rPr>
              <a:t> </a:t>
            </a:r>
            <a:r>
              <a:rPr lang="en-US" dirty="0" err="1" smtClean="0">
                <a:solidFill>
                  <a:schemeClr val="tx1"/>
                </a:solidFill>
              </a:rPr>
              <a:t>permintaan</a:t>
            </a:r>
            <a:r>
              <a:rPr lang="en-US" dirty="0" smtClean="0">
                <a:solidFill>
                  <a:schemeClr val="tx1"/>
                </a:solidFill>
              </a:rPr>
              <a:t> </a:t>
            </a:r>
            <a:r>
              <a:rPr lang="en-US" dirty="0" err="1" smtClean="0">
                <a:solidFill>
                  <a:schemeClr val="tx1"/>
                </a:solidFill>
              </a:rPr>
              <a:t>bahan</a:t>
            </a:r>
            <a:r>
              <a:rPr lang="en-US" dirty="0" smtClean="0">
                <a:solidFill>
                  <a:schemeClr val="tx1"/>
                </a:solidFill>
              </a:rPr>
              <a:t> </a:t>
            </a:r>
            <a:r>
              <a:rPr lang="en-US" dirty="0" err="1" smtClean="0">
                <a:solidFill>
                  <a:schemeClr val="tx1"/>
                </a:solidFill>
              </a:rPr>
              <a:t>baku</a:t>
            </a:r>
            <a:r>
              <a:rPr lang="en-US" dirty="0" smtClean="0">
                <a:solidFill>
                  <a:schemeClr val="tx1"/>
                </a:solidFill>
              </a:rPr>
              <a:t> </a:t>
            </a:r>
            <a:r>
              <a:rPr lang="en-US" dirty="0" err="1" smtClean="0">
                <a:solidFill>
                  <a:schemeClr val="tx1"/>
                </a:solidFill>
              </a:rPr>
              <a:t>merupakan</a:t>
            </a:r>
            <a:r>
              <a:rPr lang="en-US" dirty="0" smtClean="0">
                <a:solidFill>
                  <a:schemeClr val="tx1"/>
                </a:solidFill>
              </a:rPr>
              <a:t> </a:t>
            </a:r>
            <a:r>
              <a:rPr lang="en-US" dirty="0" err="1" smtClean="0">
                <a:solidFill>
                  <a:schemeClr val="tx1"/>
                </a:solidFill>
              </a:rPr>
              <a:t>dasar</a:t>
            </a:r>
            <a:r>
              <a:rPr lang="en-US" dirty="0" smtClean="0">
                <a:solidFill>
                  <a:schemeClr val="tx1"/>
                </a:solidFill>
              </a:rPr>
              <a:t> </a:t>
            </a:r>
            <a:r>
              <a:rPr lang="en-US" dirty="0" err="1" smtClean="0">
                <a:solidFill>
                  <a:schemeClr val="tx1"/>
                </a:solidFill>
              </a:rPr>
              <a:t>pembebanan</a:t>
            </a:r>
            <a:r>
              <a:rPr lang="en-US" dirty="0" smtClean="0">
                <a:solidFill>
                  <a:schemeClr val="tx1"/>
                </a:solidFill>
              </a:rPr>
              <a:t> </a:t>
            </a:r>
            <a:r>
              <a:rPr lang="en-US" dirty="0" err="1" smtClean="0">
                <a:solidFill>
                  <a:schemeClr val="tx1"/>
                </a:solidFill>
              </a:rPr>
              <a:t>biaya</a:t>
            </a:r>
            <a:r>
              <a:rPr lang="en-US" dirty="0" smtClean="0">
                <a:solidFill>
                  <a:schemeClr val="tx1"/>
                </a:solidFill>
              </a:rPr>
              <a:t> </a:t>
            </a:r>
            <a:r>
              <a:rPr lang="en-US" dirty="0" err="1" smtClean="0">
                <a:solidFill>
                  <a:schemeClr val="tx1"/>
                </a:solidFill>
              </a:rPr>
              <a:t>bahan</a:t>
            </a:r>
            <a:r>
              <a:rPr lang="en-US" dirty="0" smtClean="0">
                <a:solidFill>
                  <a:schemeClr val="tx1"/>
                </a:solidFill>
              </a:rPr>
              <a:t> </a:t>
            </a:r>
            <a:r>
              <a:rPr lang="en-US" dirty="0" err="1" smtClean="0">
                <a:solidFill>
                  <a:schemeClr val="tx1"/>
                </a:solidFill>
              </a:rPr>
              <a:t>baku</a:t>
            </a:r>
            <a:r>
              <a:rPr lang="en-US" dirty="0" smtClean="0">
                <a:solidFill>
                  <a:schemeClr val="tx1"/>
                </a:solidFill>
              </a:rPr>
              <a:t> </a:t>
            </a:r>
            <a:r>
              <a:rPr lang="en-US" dirty="0" err="1" smtClean="0">
                <a:solidFill>
                  <a:schemeClr val="tx1"/>
                </a:solidFill>
              </a:rPr>
              <a:t>langsung</a:t>
            </a:r>
            <a:r>
              <a:rPr lang="en-US" dirty="0" smtClean="0">
                <a:solidFill>
                  <a:schemeClr val="tx1"/>
                </a:solidFill>
              </a:rPr>
              <a:t> </a:t>
            </a:r>
            <a:r>
              <a:rPr lang="en-US" dirty="0" err="1" smtClean="0">
                <a:solidFill>
                  <a:schemeClr val="tx1"/>
                </a:solidFill>
              </a:rPr>
              <a:t>ke</a:t>
            </a:r>
            <a:r>
              <a:rPr lang="en-US" dirty="0" smtClean="0">
                <a:solidFill>
                  <a:schemeClr val="tx1"/>
                </a:solidFill>
              </a:rPr>
              <a:t> </a:t>
            </a:r>
            <a:r>
              <a:rPr lang="en-US" dirty="0" err="1" smtClean="0">
                <a:solidFill>
                  <a:schemeClr val="tx1"/>
                </a:solidFill>
              </a:rPr>
              <a:t>pesanan</a:t>
            </a:r>
            <a:r>
              <a:rPr lang="en-US" dirty="0" smtClean="0">
                <a:solidFill>
                  <a:schemeClr val="tx1"/>
                </a:solidFill>
              </a:rPr>
              <a:t> </a:t>
            </a:r>
            <a:r>
              <a:rPr lang="en-US" dirty="0" err="1" smtClean="0">
                <a:solidFill>
                  <a:schemeClr val="tx1"/>
                </a:solidFill>
              </a:rPr>
              <a:t>tertentu</a:t>
            </a:r>
            <a:r>
              <a:rPr lang="en-US" dirty="0" smtClean="0">
                <a:solidFill>
                  <a:schemeClr val="tx1"/>
                </a:solidFill>
              </a:rPr>
              <a:t>. </a:t>
            </a:r>
            <a:r>
              <a:rPr lang="en-US" dirty="0" err="1" smtClean="0">
                <a:solidFill>
                  <a:schemeClr val="tx1"/>
                </a:solidFill>
              </a:rPr>
              <a:t>Dalam</a:t>
            </a:r>
            <a:r>
              <a:rPr lang="en-US" dirty="0" smtClean="0">
                <a:solidFill>
                  <a:schemeClr val="tx1"/>
                </a:solidFill>
              </a:rPr>
              <a:t> process costing </a:t>
            </a:r>
            <a:r>
              <a:rPr lang="en-US" dirty="0" err="1" smtClean="0">
                <a:solidFill>
                  <a:schemeClr val="tx1"/>
                </a:solidFill>
              </a:rPr>
              <a:t>rincian</a:t>
            </a:r>
            <a:r>
              <a:rPr lang="en-US" dirty="0" smtClean="0">
                <a:solidFill>
                  <a:schemeClr val="tx1"/>
                </a:solidFill>
              </a:rPr>
              <a:t> </a:t>
            </a:r>
            <a:r>
              <a:rPr lang="en-US" dirty="0" err="1" smtClean="0">
                <a:solidFill>
                  <a:schemeClr val="tx1"/>
                </a:solidFill>
              </a:rPr>
              <a:t>dikurangi</a:t>
            </a:r>
            <a:r>
              <a:rPr lang="en-US" dirty="0" smtClean="0">
                <a:solidFill>
                  <a:schemeClr val="tx1"/>
                </a:solidFill>
              </a:rPr>
              <a:t> </a:t>
            </a:r>
            <a:r>
              <a:rPr lang="en-US" dirty="0" err="1" smtClean="0">
                <a:solidFill>
                  <a:schemeClr val="tx1"/>
                </a:solidFill>
              </a:rPr>
              <a:t>karena</a:t>
            </a:r>
            <a:r>
              <a:rPr lang="en-US" dirty="0" smtClean="0">
                <a:solidFill>
                  <a:schemeClr val="tx1"/>
                </a:solidFill>
              </a:rPr>
              <a:t> </a:t>
            </a:r>
            <a:r>
              <a:rPr lang="en-US" dirty="0" err="1" smtClean="0">
                <a:solidFill>
                  <a:schemeClr val="tx1"/>
                </a:solidFill>
              </a:rPr>
              <a:t>bahan</a:t>
            </a:r>
            <a:r>
              <a:rPr lang="en-US" dirty="0" smtClean="0">
                <a:solidFill>
                  <a:schemeClr val="tx1"/>
                </a:solidFill>
              </a:rPr>
              <a:t> </a:t>
            </a:r>
            <a:r>
              <a:rPr lang="en-US" dirty="0" err="1" smtClean="0">
                <a:solidFill>
                  <a:schemeClr val="tx1"/>
                </a:solidFill>
              </a:rPr>
              <a:t>baku</a:t>
            </a:r>
            <a:r>
              <a:rPr lang="en-US" dirty="0" smtClean="0">
                <a:solidFill>
                  <a:schemeClr val="tx1"/>
                </a:solidFill>
              </a:rPr>
              <a:t> </a:t>
            </a:r>
            <a:r>
              <a:rPr lang="en-US" dirty="0" err="1" smtClean="0">
                <a:solidFill>
                  <a:schemeClr val="tx1"/>
                </a:solidFill>
              </a:rPr>
              <a:t>dibebankan</a:t>
            </a:r>
            <a:r>
              <a:rPr lang="en-US" dirty="0" smtClean="0">
                <a:solidFill>
                  <a:schemeClr val="tx1"/>
                </a:solidFill>
              </a:rPr>
              <a:t> </a:t>
            </a:r>
            <a:r>
              <a:rPr lang="en-US" dirty="0" err="1" smtClean="0">
                <a:solidFill>
                  <a:schemeClr val="tx1"/>
                </a:solidFill>
              </a:rPr>
              <a:t>ke</a:t>
            </a:r>
            <a:r>
              <a:rPr lang="en-US" dirty="0" smtClean="0">
                <a:solidFill>
                  <a:schemeClr val="tx1"/>
                </a:solidFill>
              </a:rPr>
              <a:t> </a:t>
            </a:r>
            <a:r>
              <a:rPr lang="en-US" dirty="0" err="1" smtClean="0">
                <a:solidFill>
                  <a:schemeClr val="tx1"/>
                </a:solidFill>
              </a:rPr>
              <a:t>departemen</a:t>
            </a:r>
            <a:r>
              <a:rPr lang="en-US" dirty="0" smtClean="0">
                <a:solidFill>
                  <a:schemeClr val="tx1"/>
                </a:solidFill>
              </a:rPr>
              <a:t> </a:t>
            </a:r>
            <a:r>
              <a:rPr lang="en-US" dirty="0" err="1" smtClean="0">
                <a:solidFill>
                  <a:schemeClr val="tx1"/>
                </a:solidFill>
              </a:rPr>
              <a:t>dan</a:t>
            </a:r>
            <a:r>
              <a:rPr lang="en-US" dirty="0" smtClean="0">
                <a:solidFill>
                  <a:schemeClr val="tx1"/>
                </a:solidFill>
              </a:rPr>
              <a:t> </a:t>
            </a:r>
            <a:r>
              <a:rPr lang="en-US" dirty="0" err="1" smtClean="0">
                <a:solidFill>
                  <a:schemeClr val="tx1"/>
                </a:solidFill>
              </a:rPr>
              <a:t>hanya</a:t>
            </a:r>
            <a:r>
              <a:rPr lang="en-US" dirty="0" smtClean="0">
                <a:solidFill>
                  <a:schemeClr val="tx1"/>
                </a:solidFill>
              </a:rPr>
              <a:t> </a:t>
            </a:r>
            <a:r>
              <a:rPr lang="en-US" dirty="0" err="1" smtClean="0">
                <a:solidFill>
                  <a:schemeClr val="tx1"/>
                </a:solidFill>
              </a:rPr>
              <a:t>ada</a:t>
            </a:r>
            <a:r>
              <a:rPr lang="en-US" dirty="0" smtClean="0">
                <a:solidFill>
                  <a:schemeClr val="tx1"/>
                </a:solidFill>
              </a:rPr>
              <a:t> </a:t>
            </a:r>
            <a:r>
              <a:rPr lang="en-US" dirty="0" err="1" smtClean="0">
                <a:solidFill>
                  <a:schemeClr val="tx1"/>
                </a:solidFill>
              </a:rPr>
              <a:t>sedikit</a:t>
            </a:r>
            <a:r>
              <a:rPr lang="en-US" dirty="0" smtClean="0">
                <a:solidFill>
                  <a:schemeClr val="tx1"/>
                </a:solidFill>
              </a:rPr>
              <a:t> </a:t>
            </a:r>
            <a:r>
              <a:rPr lang="en-US" dirty="0" err="1" smtClean="0">
                <a:solidFill>
                  <a:schemeClr val="tx1"/>
                </a:solidFill>
              </a:rPr>
              <a:t>departemen</a:t>
            </a:r>
            <a:r>
              <a:rPr lang="en-US" dirty="0" smtClean="0">
                <a:solidFill>
                  <a:schemeClr val="tx1"/>
                </a:solidFill>
              </a:rPr>
              <a:t> yang </a:t>
            </a:r>
            <a:r>
              <a:rPr lang="en-US" dirty="0" err="1" smtClean="0">
                <a:solidFill>
                  <a:schemeClr val="tx1"/>
                </a:solidFill>
              </a:rPr>
              <a:t>menggunakan</a:t>
            </a:r>
            <a:r>
              <a:rPr lang="en-US" dirty="0" smtClean="0">
                <a:solidFill>
                  <a:schemeClr val="tx1"/>
                </a:solidFill>
              </a:rPr>
              <a:t> </a:t>
            </a:r>
            <a:r>
              <a:rPr lang="en-US" dirty="0" err="1" smtClean="0">
                <a:solidFill>
                  <a:schemeClr val="tx1"/>
                </a:solidFill>
              </a:rPr>
              <a:t>bahan</a:t>
            </a:r>
            <a:r>
              <a:rPr lang="en-US" dirty="0" smtClean="0">
                <a:solidFill>
                  <a:schemeClr val="tx1"/>
                </a:solidFill>
              </a:rPr>
              <a:t> </a:t>
            </a:r>
            <a:r>
              <a:rPr lang="en-US" dirty="0" err="1" smtClean="0">
                <a:solidFill>
                  <a:schemeClr val="tx1"/>
                </a:solidFill>
              </a:rPr>
              <a:t>baku</a:t>
            </a:r>
            <a:r>
              <a:rPr lang="en-US" dirty="0" smtClean="0">
                <a:solidFill>
                  <a:schemeClr val="tx1"/>
                </a:solidFill>
              </a:rPr>
              <a:t>. </a:t>
            </a:r>
            <a:r>
              <a:rPr lang="en-US" dirty="0" err="1" smtClean="0">
                <a:solidFill>
                  <a:schemeClr val="tx1"/>
                </a:solidFill>
              </a:rPr>
              <a:t>Bukti</a:t>
            </a:r>
            <a:r>
              <a:rPr lang="en-US" dirty="0" smtClean="0">
                <a:solidFill>
                  <a:schemeClr val="tx1"/>
                </a:solidFill>
              </a:rPr>
              <a:t> </a:t>
            </a:r>
            <a:r>
              <a:rPr lang="en-US" dirty="0" err="1" smtClean="0">
                <a:solidFill>
                  <a:schemeClr val="tx1"/>
                </a:solidFill>
              </a:rPr>
              <a:t>permintaan</a:t>
            </a:r>
            <a:r>
              <a:rPr lang="en-US" dirty="0" smtClean="0">
                <a:solidFill>
                  <a:schemeClr val="tx1"/>
                </a:solidFill>
              </a:rPr>
              <a:t> </a:t>
            </a:r>
            <a:r>
              <a:rPr lang="en-US" dirty="0" err="1" smtClean="0">
                <a:solidFill>
                  <a:schemeClr val="tx1"/>
                </a:solidFill>
              </a:rPr>
              <a:t>bahan</a:t>
            </a:r>
            <a:r>
              <a:rPr lang="en-US" dirty="0" smtClean="0">
                <a:solidFill>
                  <a:schemeClr val="tx1"/>
                </a:solidFill>
              </a:rPr>
              <a:t> </a:t>
            </a:r>
            <a:r>
              <a:rPr lang="en-US" dirty="0" err="1" smtClean="0">
                <a:solidFill>
                  <a:schemeClr val="tx1"/>
                </a:solidFill>
              </a:rPr>
              <a:t>baku</a:t>
            </a:r>
            <a:r>
              <a:rPr lang="en-US" dirty="0" smtClean="0">
                <a:solidFill>
                  <a:schemeClr val="tx1"/>
                </a:solidFill>
              </a:rPr>
              <a:t> </a:t>
            </a:r>
            <a:r>
              <a:rPr lang="en-US" dirty="0" err="1" smtClean="0">
                <a:solidFill>
                  <a:schemeClr val="tx1"/>
                </a:solidFill>
              </a:rPr>
              <a:t>dapat</a:t>
            </a:r>
            <a:r>
              <a:rPr lang="en-US" dirty="0" smtClean="0">
                <a:solidFill>
                  <a:schemeClr val="tx1"/>
                </a:solidFill>
              </a:rPr>
              <a:t> </a:t>
            </a:r>
            <a:r>
              <a:rPr lang="en-US" dirty="0" err="1" smtClean="0">
                <a:solidFill>
                  <a:schemeClr val="tx1"/>
                </a:solidFill>
              </a:rPr>
              <a:t>berguna</a:t>
            </a:r>
            <a:r>
              <a:rPr lang="en-US" dirty="0" smtClean="0">
                <a:solidFill>
                  <a:schemeClr val="tx1"/>
                </a:solidFill>
              </a:rPr>
              <a:t> </a:t>
            </a:r>
            <a:r>
              <a:rPr lang="en-US" dirty="0" err="1" smtClean="0">
                <a:solidFill>
                  <a:schemeClr val="tx1"/>
                </a:solidFill>
              </a:rPr>
              <a:t>untuk</a:t>
            </a:r>
            <a:r>
              <a:rPr lang="en-US" dirty="0" smtClean="0">
                <a:solidFill>
                  <a:schemeClr val="tx1"/>
                </a:solidFill>
              </a:rPr>
              <a:t> </a:t>
            </a:r>
            <a:r>
              <a:rPr lang="en-US" dirty="0" err="1" smtClean="0">
                <a:solidFill>
                  <a:schemeClr val="tx1"/>
                </a:solidFill>
              </a:rPr>
              <a:t>pengendalian</a:t>
            </a:r>
            <a:r>
              <a:rPr lang="en-US" dirty="0" smtClean="0">
                <a:solidFill>
                  <a:schemeClr val="tx1"/>
                </a:solidFill>
              </a:rPr>
              <a:t> </a:t>
            </a:r>
            <a:r>
              <a:rPr lang="en-US" dirty="0" err="1" smtClean="0">
                <a:solidFill>
                  <a:schemeClr val="tx1"/>
                </a:solidFill>
              </a:rPr>
              <a:t>bahan</a:t>
            </a:r>
            <a:r>
              <a:rPr lang="en-US" dirty="0" smtClean="0">
                <a:solidFill>
                  <a:schemeClr val="tx1"/>
                </a:solidFill>
              </a:rPr>
              <a:t> </a:t>
            </a:r>
            <a:r>
              <a:rPr lang="en-US" dirty="0" err="1" smtClean="0">
                <a:solidFill>
                  <a:schemeClr val="tx1"/>
                </a:solidFill>
              </a:rPr>
              <a:t>baku</a:t>
            </a:r>
            <a:r>
              <a:rPr lang="en-US" dirty="0" smtClean="0">
                <a:solidFill>
                  <a:schemeClr val="tx1"/>
                </a:solidFill>
              </a:rPr>
              <a:t>.</a:t>
            </a:r>
          </a:p>
          <a:p>
            <a:pPr algn="just"/>
            <a:endParaRPr lang="en-US" dirty="0" smtClean="0">
              <a:solidFill>
                <a:schemeClr val="tx1"/>
              </a:solidFill>
            </a:endParaRPr>
          </a:p>
          <a:p>
            <a:pPr algn="just"/>
            <a:r>
              <a:rPr lang="en-US" dirty="0" err="1" smtClean="0">
                <a:solidFill>
                  <a:schemeClr val="tx1"/>
                </a:solidFill>
              </a:rPr>
              <a:t>Jika</a:t>
            </a:r>
            <a:r>
              <a:rPr lang="en-US" dirty="0" smtClean="0">
                <a:solidFill>
                  <a:schemeClr val="tx1"/>
                </a:solidFill>
              </a:rPr>
              <a:t> </a:t>
            </a:r>
            <a:r>
              <a:rPr lang="en-US" dirty="0" err="1" smtClean="0">
                <a:solidFill>
                  <a:schemeClr val="tx1"/>
                </a:solidFill>
              </a:rPr>
              <a:t>bukti</a:t>
            </a:r>
            <a:r>
              <a:rPr lang="en-US" dirty="0" smtClean="0">
                <a:solidFill>
                  <a:schemeClr val="tx1"/>
                </a:solidFill>
              </a:rPr>
              <a:t> </a:t>
            </a:r>
            <a:r>
              <a:rPr lang="en-US" dirty="0" err="1" smtClean="0">
                <a:solidFill>
                  <a:schemeClr val="tx1"/>
                </a:solidFill>
              </a:rPr>
              <a:t>permintaan</a:t>
            </a:r>
            <a:r>
              <a:rPr lang="en-US" dirty="0" smtClean="0">
                <a:solidFill>
                  <a:schemeClr val="tx1"/>
                </a:solidFill>
              </a:rPr>
              <a:t> </a:t>
            </a:r>
            <a:r>
              <a:rPr lang="en-US" dirty="0" err="1" smtClean="0">
                <a:solidFill>
                  <a:schemeClr val="tx1"/>
                </a:solidFill>
              </a:rPr>
              <a:t>bahan</a:t>
            </a:r>
            <a:r>
              <a:rPr lang="en-US" dirty="0" smtClean="0">
                <a:solidFill>
                  <a:schemeClr val="tx1"/>
                </a:solidFill>
              </a:rPr>
              <a:t> </a:t>
            </a:r>
            <a:r>
              <a:rPr lang="en-US" dirty="0" err="1" smtClean="0">
                <a:solidFill>
                  <a:schemeClr val="tx1"/>
                </a:solidFill>
              </a:rPr>
              <a:t>bahan</a:t>
            </a:r>
            <a:r>
              <a:rPr lang="en-US" dirty="0" smtClean="0">
                <a:solidFill>
                  <a:schemeClr val="tx1"/>
                </a:solidFill>
              </a:rPr>
              <a:t> </a:t>
            </a:r>
            <a:r>
              <a:rPr lang="en-US" dirty="0" err="1" smtClean="0">
                <a:solidFill>
                  <a:schemeClr val="tx1"/>
                </a:solidFill>
              </a:rPr>
              <a:t>baku</a:t>
            </a:r>
            <a:r>
              <a:rPr lang="en-US" dirty="0" smtClean="0">
                <a:solidFill>
                  <a:schemeClr val="tx1"/>
                </a:solidFill>
              </a:rPr>
              <a:t> </a:t>
            </a:r>
            <a:r>
              <a:rPr lang="en-US" dirty="0" err="1" smtClean="0">
                <a:solidFill>
                  <a:schemeClr val="tx1"/>
                </a:solidFill>
              </a:rPr>
              <a:t>tidak</a:t>
            </a:r>
            <a:r>
              <a:rPr lang="en-US" dirty="0" smtClean="0">
                <a:solidFill>
                  <a:schemeClr val="tx1"/>
                </a:solidFill>
              </a:rPr>
              <a:t> </a:t>
            </a:r>
            <a:r>
              <a:rPr lang="en-US" dirty="0" err="1" smtClean="0">
                <a:solidFill>
                  <a:schemeClr val="tx1"/>
                </a:solidFill>
              </a:rPr>
              <a:t>diberi</a:t>
            </a:r>
            <a:r>
              <a:rPr lang="en-US" dirty="0" smtClean="0">
                <a:solidFill>
                  <a:schemeClr val="tx1"/>
                </a:solidFill>
              </a:rPr>
              <a:t> </a:t>
            </a:r>
            <a:r>
              <a:rPr lang="en-US" dirty="0" err="1" smtClean="0">
                <a:solidFill>
                  <a:schemeClr val="tx1"/>
                </a:solidFill>
              </a:rPr>
              <a:t>harga</a:t>
            </a:r>
            <a:r>
              <a:rPr lang="en-US" dirty="0" smtClean="0">
                <a:solidFill>
                  <a:schemeClr val="tx1"/>
                </a:solidFill>
              </a:rPr>
              <a:t> </a:t>
            </a:r>
            <a:r>
              <a:rPr lang="en-US" dirty="0" err="1" smtClean="0">
                <a:solidFill>
                  <a:schemeClr val="tx1"/>
                </a:solidFill>
              </a:rPr>
              <a:t>secara</a:t>
            </a:r>
            <a:r>
              <a:rPr lang="en-US" dirty="0" smtClean="0">
                <a:solidFill>
                  <a:schemeClr val="tx1"/>
                </a:solidFill>
              </a:rPr>
              <a:t> individual, </a:t>
            </a:r>
            <a:r>
              <a:rPr lang="en-US" dirty="0" err="1" smtClean="0">
                <a:solidFill>
                  <a:schemeClr val="tx1"/>
                </a:solidFill>
              </a:rPr>
              <a:t>biaya</a:t>
            </a:r>
            <a:r>
              <a:rPr lang="en-US" dirty="0" smtClean="0">
                <a:solidFill>
                  <a:schemeClr val="tx1"/>
                </a:solidFill>
              </a:rPr>
              <a:t> </a:t>
            </a:r>
            <a:r>
              <a:rPr lang="en-US" dirty="0" err="1" smtClean="0">
                <a:solidFill>
                  <a:schemeClr val="tx1"/>
                </a:solidFill>
              </a:rPr>
              <a:t>bahan</a:t>
            </a:r>
            <a:r>
              <a:rPr lang="en-US" dirty="0" smtClean="0">
                <a:solidFill>
                  <a:schemeClr val="tx1"/>
                </a:solidFill>
              </a:rPr>
              <a:t> </a:t>
            </a:r>
            <a:r>
              <a:rPr lang="en-US" dirty="0" err="1" smtClean="0">
                <a:solidFill>
                  <a:schemeClr val="tx1"/>
                </a:solidFill>
              </a:rPr>
              <a:t>baku</a:t>
            </a:r>
            <a:r>
              <a:rPr lang="en-US" dirty="0" smtClean="0">
                <a:solidFill>
                  <a:schemeClr val="tx1"/>
                </a:solidFill>
              </a:rPr>
              <a:t> yang </a:t>
            </a:r>
            <a:r>
              <a:rPr lang="en-US" dirty="0" err="1" smtClean="0">
                <a:solidFill>
                  <a:schemeClr val="tx1"/>
                </a:solidFill>
              </a:rPr>
              <a:t>digunakan</a:t>
            </a:r>
            <a:r>
              <a:rPr lang="en-US" dirty="0" smtClean="0">
                <a:solidFill>
                  <a:schemeClr val="tx1"/>
                </a:solidFill>
              </a:rPr>
              <a:t> </a:t>
            </a:r>
            <a:r>
              <a:rPr lang="en-US" dirty="0" err="1" smtClean="0">
                <a:solidFill>
                  <a:schemeClr val="tx1"/>
                </a:solidFill>
              </a:rPr>
              <a:t>dapat</a:t>
            </a:r>
            <a:r>
              <a:rPr lang="en-US" dirty="0" smtClean="0">
                <a:solidFill>
                  <a:schemeClr val="tx1"/>
                </a:solidFill>
              </a:rPr>
              <a:t> </a:t>
            </a:r>
            <a:r>
              <a:rPr lang="en-US" dirty="0" err="1" smtClean="0">
                <a:solidFill>
                  <a:schemeClr val="tx1"/>
                </a:solidFill>
              </a:rPr>
              <a:t>ditentukan</a:t>
            </a:r>
            <a:r>
              <a:rPr lang="en-US" dirty="0" smtClean="0">
                <a:solidFill>
                  <a:schemeClr val="tx1"/>
                </a:solidFill>
              </a:rPr>
              <a:t> </a:t>
            </a:r>
            <a:r>
              <a:rPr lang="en-US" dirty="0" err="1" smtClean="0">
                <a:solidFill>
                  <a:schemeClr val="tx1"/>
                </a:solidFill>
              </a:rPr>
              <a:t>di</a:t>
            </a:r>
            <a:r>
              <a:rPr lang="en-US" dirty="0" smtClean="0">
                <a:solidFill>
                  <a:schemeClr val="tx1"/>
                </a:solidFill>
              </a:rPr>
              <a:t> </a:t>
            </a:r>
            <a:r>
              <a:rPr lang="en-US" dirty="0" err="1" smtClean="0">
                <a:solidFill>
                  <a:schemeClr val="tx1"/>
                </a:solidFill>
              </a:rPr>
              <a:t>akhir</a:t>
            </a:r>
            <a:r>
              <a:rPr lang="en-US" dirty="0" smtClean="0">
                <a:solidFill>
                  <a:schemeClr val="tx1"/>
                </a:solidFill>
              </a:rPr>
              <a:t> </a:t>
            </a:r>
            <a:r>
              <a:rPr lang="en-US" dirty="0" err="1" smtClean="0">
                <a:solidFill>
                  <a:schemeClr val="tx1"/>
                </a:solidFill>
              </a:rPr>
              <a:t>periode</a:t>
            </a:r>
            <a:r>
              <a:rPr lang="en-US" dirty="0" smtClean="0">
                <a:solidFill>
                  <a:schemeClr val="tx1"/>
                </a:solidFill>
              </a:rPr>
              <a:t> </a:t>
            </a:r>
            <a:r>
              <a:rPr lang="en-US" dirty="0" err="1" smtClean="0">
                <a:solidFill>
                  <a:schemeClr val="tx1"/>
                </a:solidFill>
              </a:rPr>
              <a:t>produksi</a:t>
            </a:r>
            <a:r>
              <a:rPr lang="en-US" dirty="0" smtClean="0">
                <a:solidFill>
                  <a:schemeClr val="tx1"/>
                </a:solidFill>
              </a:rPr>
              <a:t> </a:t>
            </a:r>
            <a:r>
              <a:rPr lang="en-US" dirty="0" err="1" smtClean="0">
                <a:solidFill>
                  <a:schemeClr val="tx1"/>
                </a:solidFill>
              </a:rPr>
              <a:t>melalui</a:t>
            </a:r>
            <a:r>
              <a:rPr lang="en-US" dirty="0" smtClean="0">
                <a:solidFill>
                  <a:schemeClr val="tx1"/>
                </a:solidFill>
              </a:rPr>
              <a:t> </a:t>
            </a:r>
            <a:r>
              <a:rPr lang="en-US" dirty="0" err="1" smtClean="0">
                <a:solidFill>
                  <a:schemeClr val="tx1"/>
                </a:solidFill>
              </a:rPr>
              <a:t>pendekatan</a:t>
            </a:r>
            <a:r>
              <a:rPr lang="en-US" dirty="0" smtClean="0">
                <a:solidFill>
                  <a:schemeClr val="tx1"/>
                </a:solidFill>
              </a:rPr>
              <a:t> </a:t>
            </a:r>
            <a:r>
              <a:rPr lang="en-US" dirty="0" err="1" smtClean="0">
                <a:solidFill>
                  <a:schemeClr val="tx1"/>
                </a:solidFill>
              </a:rPr>
              <a:t>persediaan</a:t>
            </a:r>
            <a:r>
              <a:rPr lang="en-US" dirty="0" smtClean="0">
                <a:solidFill>
                  <a:schemeClr val="tx1"/>
                </a:solidFill>
              </a:rPr>
              <a:t> </a:t>
            </a:r>
            <a:r>
              <a:rPr lang="en-US" dirty="0" err="1" smtClean="0">
                <a:solidFill>
                  <a:schemeClr val="tx1"/>
                </a:solidFill>
              </a:rPr>
              <a:t>periodik</a:t>
            </a:r>
            <a:r>
              <a:rPr lang="en-US" dirty="0" smtClean="0">
                <a:solidFill>
                  <a:schemeClr val="tx1"/>
                </a:solidFill>
              </a:rPr>
              <a:t>, </a:t>
            </a:r>
            <a:r>
              <a:rPr lang="en-US" dirty="0" err="1" smtClean="0">
                <a:solidFill>
                  <a:schemeClr val="tx1"/>
                </a:solidFill>
              </a:rPr>
              <a:t>yaitu</a:t>
            </a:r>
            <a:r>
              <a:rPr lang="en-US" dirty="0" smtClean="0">
                <a:solidFill>
                  <a:schemeClr val="tx1"/>
                </a:solidFill>
              </a:rPr>
              <a:t> </a:t>
            </a:r>
            <a:r>
              <a:rPr lang="en-US" dirty="0" err="1" smtClean="0">
                <a:solidFill>
                  <a:schemeClr val="tx1"/>
                </a:solidFill>
              </a:rPr>
              <a:t>menambahkan</a:t>
            </a:r>
            <a:r>
              <a:rPr lang="en-US" dirty="0" smtClean="0">
                <a:solidFill>
                  <a:schemeClr val="tx1"/>
                </a:solidFill>
              </a:rPr>
              <a:t> </a:t>
            </a:r>
            <a:r>
              <a:rPr lang="en-US" dirty="0" err="1" smtClean="0">
                <a:solidFill>
                  <a:schemeClr val="tx1"/>
                </a:solidFill>
              </a:rPr>
              <a:t>pembelian</a:t>
            </a:r>
            <a:r>
              <a:rPr lang="en-US" dirty="0" smtClean="0">
                <a:solidFill>
                  <a:schemeClr val="tx1"/>
                </a:solidFill>
              </a:rPr>
              <a:t> </a:t>
            </a:r>
            <a:r>
              <a:rPr lang="en-US" dirty="0" err="1" smtClean="0">
                <a:solidFill>
                  <a:schemeClr val="tx1"/>
                </a:solidFill>
              </a:rPr>
              <a:t>ke</a:t>
            </a:r>
            <a:r>
              <a:rPr lang="en-US" dirty="0" smtClean="0">
                <a:solidFill>
                  <a:schemeClr val="tx1"/>
                </a:solidFill>
              </a:rPr>
              <a:t> </a:t>
            </a:r>
            <a:r>
              <a:rPr lang="en-US" dirty="0" err="1" smtClean="0">
                <a:solidFill>
                  <a:schemeClr val="tx1"/>
                </a:solidFill>
              </a:rPr>
              <a:t>persediaan</a:t>
            </a:r>
            <a:r>
              <a:rPr lang="en-US" dirty="0" smtClean="0">
                <a:solidFill>
                  <a:schemeClr val="tx1"/>
                </a:solidFill>
              </a:rPr>
              <a:t> </a:t>
            </a:r>
            <a:r>
              <a:rPr lang="en-US" dirty="0" err="1" smtClean="0">
                <a:solidFill>
                  <a:schemeClr val="tx1"/>
                </a:solidFill>
              </a:rPr>
              <a:t>awal</a:t>
            </a:r>
            <a:r>
              <a:rPr lang="en-US" dirty="0" smtClean="0">
                <a:solidFill>
                  <a:schemeClr val="tx1"/>
                </a:solidFill>
              </a:rPr>
              <a:t>  </a:t>
            </a:r>
            <a:r>
              <a:rPr lang="en-US" dirty="0" err="1" smtClean="0">
                <a:solidFill>
                  <a:schemeClr val="tx1"/>
                </a:solidFill>
              </a:rPr>
              <a:t>dan</a:t>
            </a:r>
            <a:r>
              <a:rPr lang="en-US" dirty="0" smtClean="0">
                <a:solidFill>
                  <a:schemeClr val="tx1"/>
                </a:solidFill>
              </a:rPr>
              <a:t> </a:t>
            </a:r>
            <a:r>
              <a:rPr lang="en-US" dirty="0" err="1" smtClean="0">
                <a:solidFill>
                  <a:schemeClr val="tx1"/>
                </a:solidFill>
              </a:rPr>
              <a:t>mengurangkannya</a:t>
            </a:r>
            <a:r>
              <a:rPr lang="en-US" dirty="0" smtClean="0">
                <a:solidFill>
                  <a:schemeClr val="tx1"/>
                </a:solidFill>
              </a:rPr>
              <a:t> </a:t>
            </a:r>
            <a:r>
              <a:rPr lang="en-US" dirty="0" err="1" smtClean="0">
                <a:solidFill>
                  <a:schemeClr val="tx1"/>
                </a:solidFill>
              </a:rPr>
              <a:t>dengan</a:t>
            </a:r>
            <a:r>
              <a:rPr lang="en-US" dirty="0" smtClean="0">
                <a:solidFill>
                  <a:schemeClr val="tx1"/>
                </a:solidFill>
              </a:rPr>
              <a:t> </a:t>
            </a:r>
            <a:r>
              <a:rPr lang="en-US" dirty="0" err="1" smtClean="0">
                <a:solidFill>
                  <a:schemeClr val="tx1"/>
                </a:solidFill>
              </a:rPr>
              <a:t>persediaan</a:t>
            </a:r>
            <a:r>
              <a:rPr lang="en-US" dirty="0" smtClean="0">
                <a:solidFill>
                  <a:schemeClr val="tx1"/>
                </a:solidFill>
              </a:rPr>
              <a:t> </a:t>
            </a:r>
            <a:r>
              <a:rPr lang="en-US" dirty="0" err="1" smtClean="0">
                <a:solidFill>
                  <a:schemeClr val="tx1"/>
                </a:solidFill>
              </a:rPr>
              <a:t>akhir</a:t>
            </a:r>
            <a:r>
              <a:rPr lang="en-US" dirty="0" smtClean="0"/>
              <a:t>.</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14290"/>
            <a:ext cx="8686800" cy="838200"/>
          </a:xfrm>
        </p:spPr>
        <p:txBody>
          <a:bodyPr>
            <a:normAutofit fontScale="90000"/>
          </a:bodyPr>
          <a:lstStyle/>
          <a:p>
            <a:r>
              <a:rPr lang="id-ID" dirty="0" smtClean="0">
                <a:solidFill>
                  <a:schemeClr val="tx1"/>
                </a:solidFill>
              </a:rPr>
              <a:t>Sistem perhitungan biaya berdasarkan proses</a:t>
            </a:r>
            <a:endParaRPr lang="id-ID" dirty="0">
              <a:solidFill>
                <a:schemeClr val="tx1"/>
              </a:solidFill>
            </a:endParaRPr>
          </a:p>
        </p:txBody>
      </p:sp>
      <p:sp>
        <p:nvSpPr>
          <p:cNvPr id="2" name="Content Placeholder 1"/>
          <p:cNvSpPr>
            <a:spLocks noGrp="1"/>
          </p:cNvSpPr>
          <p:nvPr>
            <p:ph idx="1"/>
          </p:nvPr>
        </p:nvSpPr>
        <p:spPr>
          <a:gradFill>
            <a:gsLst>
              <a:gs pos="0">
                <a:schemeClr val="accent5">
                  <a:lumMod val="40000"/>
                  <a:lumOff val="60000"/>
                </a:schemeClr>
              </a:gs>
              <a:gs pos="50000">
                <a:schemeClr val="accent1">
                  <a:tint val="44500"/>
                  <a:satMod val="160000"/>
                </a:schemeClr>
              </a:gs>
              <a:gs pos="100000">
                <a:schemeClr val="accent1">
                  <a:tint val="23500"/>
                  <a:satMod val="160000"/>
                </a:schemeClr>
              </a:gs>
            </a:gsLst>
            <a:lin ang="5400000" scaled="0"/>
          </a:gradFill>
        </p:spPr>
        <p:txBody>
          <a:bodyPr/>
          <a:lstStyle/>
          <a:p>
            <a:pPr algn="just">
              <a:buNone/>
            </a:pPr>
            <a:r>
              <a:rPr lang="id-ID" dirty="0" smtClean="0">
                <a:solidFill>
                  <a:schemeClr val="tx1"/>
                </a:solidFill>
              </a:rPr>
              <a:t>Perhitungan biaya berdasarkan proses digunakan ketika produk dihasilkan dalam kondisi proses yang kontinu atau metode produksi massal, dimana produk-produk yang dihasilkan dalam suatu departemen atau pusat biaya lainnya bersifat homogen.</a:t>
            </a:r>
          </a:p>
          <a:p>
            <a:pPr algn="just">
              <a:buNone/>
            </a:pPr>
            <a:r>
              <a:rPr lang="id-ID" dirty="0" smtClean="0">
                <a:solidFill>
                  <a:schemeClr val="tx1"/>
                </a:solidFill>
              </a:rPr>
              <a:t>Contoh: perusahaan yang memproduksi kertas, pipa, plastik, tekstil, makanan, tepung, semen.</a:t>
            </a:r>
            <a:endParaRPr lang="id-ID" dirty="0">
              <a:solidFill>
                <a:schemeClr val="tx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401080" cy="785818"/>
          </a:xfrm>
        </p:spPr>
        <p:txBody>
          <a:bodyPr>
            <a:normAutofit fontScale="90000"/>
          </a:bodyPr>
          <a:lstStyle/>
          <a:p>
            <a:r>
              <a:rPr lang="en-US" dirty="0" smtClean="0">
                <a:solidFill>
                  <a:schemeClr val="tx1"/>
                </a:solidFill>
              </a:rPr>
              <a:t>AKUNTANSI TENAGA KERJA PADA PROCESS COSTING</a:t>
            </a:r>
            <a:endParaRPr lang="en-US" dirty="0">
              <a:solidFill>
                <a:schemeClr val="tx1"/>
              </a:solidFill>
            </a:endParaRPr>
          </a:p>
        </p:txBody>
      </p:sp>
      <p:sp>
        <p:nvSpPr>
          <p:cNvPr id="3" name="Content Placeholder 2"/>
          <p:cNvSpPr>
            <a:spLocks noGrp="1"/>
          </p:cNvSpPr>
          <p:nvPr>
            <p:ph idx="1"/>
          </p:nvPr>
        </p:nvSpPr>
        <p:spPr>
          <a:xfrm>
            <a:off x="304800" y="2214554"/>
            <a:ext cx="8686800" cy="2357454"/>
          </a:xfrm>
        </p:spPr>
        <p:style>
          <a:lnRef idx="1">
            <a:schemeClr val="accent5"/>
          </a:lnRef>
          <a:fillRef idx="2">
            <a:schemeClr val="accent5"/>
          </a:fillRef>
          <a:effectRef idx="1">
            <a:schemeClr val="accent5"/>
          </a:effectRef>
          <a:fontRef idx="minor">
            <a:schemeClr val="dk1"/>
          </a:fontRef>
        </p:style>
        <p:txBody>
          <a:bodyPr/>
          <a:lstStyle/>
          <a:p>
            <a:r>
              <a:rPr lang="en-US" dirty="0" err="1" smtClean="0">
                <a:solidFill>
                  <a:schemeClr val="tx1"/>
                </a:solidFill>
              </a:rPr>
              <a:t>Dalam</a:t>
            </a:r>
            <a:r>
              <a:rPr lang="en-US" dirty="0" smtClean="0">
                <a:solidFill>
                  <a:schemeClr val="tx1"/>
                </a:solidFill>
              </a:rPr>
              <a:t> process costing </a:t>
            </a:r>
            <a:r>
              <a:rPr lang="en-US" dirty="0" err="1" smtClean="0">
                <a:solidFill>
                  <a:schemeClr val="tx1"/>
                </a:solidFill>
              </a:rPr>
              <a:t>biaya</a:t>
            </a:r>
            <a:r>
              <a:rPr lang="en-US" dirty="0" smtClean="0">
                <a:solidFill>
                  <a:schemeClr val="tx1"/>
                </a:solidFill>
              </a:rPr>
              <a:t> </a:t>
            </a:r>
            <a:r>
              <a:rPr lang="en-US" dirty="0" err="1" smtClean="0">
                <a:solidFill>
                  <a:schemeClr val="tx1"/>
                </a:solidFill>
              </a:rPr>
              <a:t>tenaga</a:t>
            </a:r>
            <a:r>
              <a:rPr lang="en-US" dirty="0" smtClean="0">
                <a:solidFill>
                  <a:schemeClr val="tx1"/>
                </a:solidFill>
              </a:rPr>
              <a:t> </a:t>
            </a:r>
            <a:r>
              <a:rPr lang="en-US" dirty="0" err="1" smtClean="0">
                <a:solidFill>
                  <a:schemeClr val="tx1"/>
                </a:solidFill>
              </a:rPr>
              <a:t>kerja</a:t>
            </a:r>
            <a:r>
              <a:rPr lang="en-US" dirty="0" smtClean="0">
                <a:solidFill>
                  <a:schemeClr val="tx1"/>
                </a:solidFill>
              </a:rPr>
              <a:t> </a:t>
            </a:r>
            <a:r>
              <a:rPr lang="en-US" dirty="0" err="1" smtClean="0">
                <a:solidFill>
                  <a:schemeClr val="tx1"/>
                </a:solidFill>
              </a:rPr>
              <a:t>cukup</a:t>
            </a:r>
            <a:r>
              <a:rPr lang="en-US" dirty="0" smtClean="0">
                <a:solidFill>
                  <a:schemeClr val="tx1"/>
                </a:solidFill>
              </a:rPr>
              <a:t> </a:t>
            </a:r>
            <a:r>
              <a:rPr lang="en-US" dirty="0" err="1" smtClean="0">
                <a:solidFill>
                  <a:schemeClr val="tx1"/>
                </a:solidFill>
              </a:rPr>
              <a:t>ditelusuri</a:t>
            </a:r>
            <a:r>
              <a:rPr lang="en-US" dirty="0" smtClean="0">
                <a:solidFill>
                  <a:schemeClr val="tx1"/>
                </a:solidFill>
              </a:rPr>
              <a:t> </a:t>
            </a:r>
            <a:r>
              <a:rPr lang="en-US" dirty="0" err="1" smtClean="0">
                <a:solidFill>
                  <a:schemeClr val="tx1"/>
                </a:solidFill>
              </a:rPr>
              <a:t>ke</a:t>
            </a:r>
            <a:r>
              <a:rPr lang="en-US" dirty="0" smtClean="0">
                <a:solidFill>
                  <a:schemeClr val="tx1"/>
                </a:solidFill>
              </a:rPr>
              <a:t> </a:t>
            </a:r>
            <a:r>
              <a:rPr lang="en-US" dirty="0" err="1" smtClean="0">
                <a:solidFill>
                  <a:schemeClr val="tx1"/>
                </a:solidFill>
              </a:rPr>
              <a:t>departemen</a:t>
            </a:r>
            <a:r>
              <a:rPr lang="en-US" dirty="0" smtClean="0">
                <a:solidFill>
                  <a:schemeClr val="tx1"/>
                </a:solidFill>
              </a:rPr>
              <a:t>. </a:t>
            </a:r>
            <a:r>
              <a:rPr lang="en-US" dirty="0" err="1" smtClean="0">
                <a:solidFill>
                  <a:schemeClr val="tx1"/>
                </a:solidFill>
              </a:rPr>
              <a:t>Kartu</a:t>
            </a:r>
            <a:r>
              <a:rPr lang="en-US" dirty="0" smtClean="0">
                <a:solidFill>
                  <a:schemeClr val="tx1"/>
                </a:solidFill>
              </a:rPr>
              <a:t> jam </a:t>
            </a:r>
            <a:r>
              <a:rPr lang="en-US" dirty="0" err="1" smtClean="0">
                <a:solidFill>
                  <a:schemeClr val="tx1"/>
                </a:solidFill>
              </a:rPr>
              <a:t>kerja</a:t>
            </a:r>
            <a:r>
              <a:rPr lang="en-US" dirty="0" smtClean="0">
                <a:solidFill>
                  <a:schemeClr val="tx1"/>
                </a:solidFill>
              </a:rPr>
              <a:t> </a:t>
            </a:r>
            <a:r>
              <a:rPr lang="en-US" dirty="0" err="1" smtClean="0">
                <a:solidFill>
                  <a:schemeClr val="tx1"/>
                </a:solidFill>
              </a:rPr>
              <a:t>harian</a:t>
            </a:r>
            <a:r>
              <a:rPr lang="en-US" dirty="0" smtClean="0">
                <a:solidFill>
                  <a:schemeClr val="tx1"/>
                </a:solidFill>
              </a:rPr>
              <a:t> </a:t>
            </a:r>
            <a:r>
              <a:rPr lang="en-US" dirty="0" err="1" smtClean="0">
                <a:solidFill>
                  <a:schemeClr val="tx1"/>
                </a:solidFill>
              </a:rPr>
              <a:t>atau</a:t>
            </a:r>
            <a:r>
              <a:rPr lang="en-US" dirty="0" smtClean="0">
                <a:solidFill>
                  <a:schemeClr val="tx1"/>
                </a:solidFill>
              </a:rPr>
              <a:t> </a:t>
            </a:r>
            <a:r>
              <a:rPr lang="en-US" dirty="0" err="1" smtClean="0">
                <a:solidFill>
                  <a:schemeClr val="tx1"/>
                </a:solidFill>
              </a:rPr>
              <a:t>kartu</a:t>
            </a:r>
            <a:r>
              <a:rPr lang="en-US" dirty="0" smtClean="0">
                <a:solidFill>
                  <a:schemeClr val="tx1"/>
                </a:solidFill>
              </a:rPr>
              <a:t> </a:t>
            </a:r>
            <a:r>
              <a:rPr lang="en-US" dirty="0" err="1" smtClean="0">
                <a:solidFill>
                  <a:schemeClr val="tx1"/>
                </a:solidFill>
              </a:rPr>
              <a:t>absensi</a:t>
            </a:r>
            <a:r>
              <a:rPr lang="en-US" dirty="0" smtClean="0">
                <a:solidFill>
                  <a:schemeClr val="tx1"/>
                </a:solidFill>
              </a:rPr>
              <a:t> </a:t>
            </a:r>
            <a:r>
              <a:rPr lang="en-US" dirty="0" err="1" smtClean="0">
                <a:solidFill>
                  <a:schemeClr val="tx1"/>
                </a:solidFill>
              </a:rPr>
              <a:t>digunakan</a:t>
            </a:r>
            <a:r>
              <a:rPr lang="en-US" dirty="0" smtClean="0">
                <a:solidFill>
                  <a:schemeClr val="tx1"/>
                </a:solidFill>
              </a:rPr>
              <a:t> </a:t>
            </a:r>
            <a:r>
              <a:rPr lang="en-US" dirty="0" err="1" smtClean="0">
                <a:solidFill>
                  <a:schemeClr val="tx1"/>
                </a:solidFill>
              </a:rPr>
              <a:t>sebagai</a:t>
            </a:r>
            <a:r>
              <a:rPr lang="en-US" dirty="0" smtClean="0">
                <a:solidFill>
                  <a:schemeClr val="tx1"/>
                </a:solidFill>
              </a:rPr>
              <a:t> </a:t>
            </a:r>
            <a:r>
              <a:rPr lang="en-US" dirty="0" err="1" smtClean="0">
                <a:solidFill>
                  <a:schemeClr val="tx1"/>
                </a:solidFill>
              </a:rPr>
              <a:t>ganti</a:t>
            </a:r>
            <a:r>
              <a:rPr lang="en-US" dirty="0" smtClean="0">
                <a:solidFill>
                  <a:schemeClr val="tx1"/>
                </a:solidFill>
              </a:rPr>
              <a:t> </a:t>
            </a:r>
            <a:r>
              <a:rPr lang="en-US" dirty="0" err="1" smtClean="0">
                <a:solidFill>
                  <a:schemeClr val="tx1"/>
                </a:solidFill>
              </a:rPr>
              <a:t>kartu</a:t>
            </a:r>
            <a:r>
              <a:rPr lang="en-US" dirty="0" smtClean="0">
                <a:solidFill>
                  <a:schemeClr val="tx1"/>
                </a:solidFill>
              </a:rPr>
              <a:t> jam </a:t>
            </a:r>
            <a:r>
              <a:rPr lang="en-US" dirty="0" err="1" smtClean="0">
                <a:solidFill>
                  <a:schemeClr val="tx1"/>
                </a:solidFill>
              </a:rPr>
              <a:t>kerja</a:t>
            </a:r>
            <a:r>
              <a:rPr lang="en-US" dirty="0" smtClean="0">
                <a:solidFill>
                  <a:schemeClr val="tx1"/>
                </a:solidFill>
              </a:rPr>
              <a:t> </a:t>
            </a:r>
            <a:r>
              <a:rPr lang="en-US" dirty="0" err="1" smtClean="0">
                <a:solidFill>
                  <a:schemeClr val="tx1"/>
                </a:solidFill>
              </a:rPr>
              <a:t>pesanan</a:t>
            </a:r>
            <a:r>
              <a:rPr lang="en-US" dirty="0" smtClean="0"/>
              <a:t>.</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686800" cy="838200"/>
          </a:xfrm>
        </p:spPr>
        <p:txBody>
          <a:bodyPr>
            <a:normAutofit fontScale="90000"/>
          </a:bodyPr>
          <a:lstStyle/>
          <a:p>
            <a:r>
              <a:rPr lang="en-US" dirty="0" err="1" smtClean="0">
                <a:solidFill>
                  <a:schemeClr val="tx1"/>
                </a:solidFill>
              </a:rPr>
              <a:t>Akuntansi</a:t>
            </a:r>
            <a:r>
              <a:rPr lang="en-US" dirty="0" smtClean="0">
                <a:solidFill>
                  <a:schemeClr val="tx1"/>
                </a:solidFill>
              </a:rPr>
              <a:t> </a:t>
            </a:r>
            <a:r>
              <a:rPr lang="en-US" dirty="0" err="1" smtClean="0">
                <a:solidFill>
                  <a:schemeClr val="tx1"/>
                </a:solidFill>
              </a:rPr>
              <a:t>biaya</a:t>
            </a:r>
            <a:r>
              <a:rPr lang="en-US" dirty="0" smtClean="0">
                <a:solidFill>
                  <a:schemeClr val="tx1"/>
                </a:solidFill>
              </a:rPr>
              <a:t> overhead </a:t>
            </a:r>
            <a:r>
              <a:rPr lang="en-US" dirty="0" err="1" smtClean="0">
                <a:solidFill>
                  <a:schemeClr val="tx1"/>
                </a:solidFill>
              </a:rPr>
              <a:t>pabrik</a:t>
            </a:r>
            <a:r>
              <a:rPr lang="en-US" dirty="0" smtClean="0">
                <a:solidFill>
                  <a:schemeClr val="tx1"/>
                </a:solidFill>
              </a:rPr>
              <a:t> </a:t>
            </a:r>
            <a:r>
              <a:rPr lang="en-US" dirty="0" err="1" smtClean="0">
                <a:solidFill>
                  <a:schemeClr val="tx1"/>
                </a:solidFill>
              </a:rPr>
              <a:t>pada</a:t>
            </a:r>
            <a:r>
              <a:rPr lang="en-US" dirty="0" smtClean="0">
                <a:solidFill>
                  <a:schemeClr val="tx1"/>
                </a:solidFill>
              </a:rPr>
              <a:t> process costing</a:t>
            </a:r>
            <a:endParaRPr lang="en-US" dirty="0">
              <a:solidFill>
                <a:schemeClr val="tx1"/>
              </a:solidFill>
            </a:endParaRPr>
          </a:p>
        </p:txBody>
      </p:sp>
      <p:sp>
        <p:nvSpPr>
          <p:cNvPr id="3" name="Content Placeholder 2"/>
          <p:cNvSpPr>
            <a:spLocks noGrp="1"/>
          </p:cNvSpPr>
          <p:nvPr>
            <p:ph idx="1"/>
          </p:nvPr>
        </p:nvSpPr>
        <p:spPr>
          <a:xfrm>
            <a:off x="304800" y="1554162"/>
            <a:ext cx="8686800" cy="4875234"/>
          </a:xfrm>
        </p:spPr>
        <p:style>
          <a:lnRef idx="1">
            <a:schemeClr val="accent5"/>
          </a:lnRef>
          <a:fillRef idx="2">
            <a:schemeClr val="accent5"/>
          </a:fillRef>
          <a:effectRef idx="1">
            <a:schemeClr val="accent5"/>
          </a:effectRef>
          <a:fontRef idx="minor">
            <a:schemeClr val="dk1"/>
          </a:fontRef>
        </p:style>
        <p:txBody>
          <a:bodyPr>
            <a:normAutofit fontScale="85000" lnSpcReduction="10000"/>
          </a:bodyPr>
          <a:lstStyle/>
          <a:p>
            <a:pPr algn="just"/>
            <a:r>
              <a:rPr lang="en-US" dirty="0" err="1" smtClean="0">
                <a:solidFill>
                  <a:schemeClr val="tx1"/>
                </a:solidFill>
              </a:rPr>
              <a:t>Pada</a:t>
            </a:r>
            <a:r>
              <a:rPr lang="en-US" dirty="0" smtClean="0">
                <a:solidFill>
                  <a:schemeClr val="tx1"/>
                </a:solidFill>
              </a:rPr>
              <a:t> job order costing </a:t>
            </a:r>
            <a:r>
              <a:rPr lang="en-US" dirty="0" err="1" smtClean="0">
                <a:solidFill>
                  <a:schemeClr val="tx1"/>
                </a:solidFill>
              </a:rPr>
              <a:t>maupun</a:t>
            </a:r>
            <a:r>
              <a:rPr lang="en-US" dirty="0" smtClean="0">
                <a:solidFill>
                  <a:schemeClr val="tx1"/>
                </a:solidFill>
              </a:rPr>
              <a:t> process costing, </a:t>
            </a:r>
            <a:r>
              <a:rPr lang="en-US" dirty="0" err="1" smtClean="0">
                <a:solidFill>
                  <a:schemeClr val="tx1"/>
                </a:solidFill>
              </a:rPr>
              <a:t>biaya</a:t>
            </a:r>
            <a:r>
              <a:rPr lang="en-US" dirty="0" smtClean="0">
                <a:solidFill>
                  <a:schemeClr val="tx1"/>
                </a:solidFill>
              </a:rPr>
              <a:t> </a:t>
            </a:r>
            <a:r>
              <a:rPr lang="en-US" dirty="0" err="1" smtClean="0">
                <a:solidFill>
                  <a:schemeClr val="tx1"/>
                </a:solidFill>
              </a:rPr>
              <a:t>aktual</a:t>
            </a:r>
            <a:r>
              <a:rPr lang="en-US" dirty="0" smtClean="0">
                <a:solidFill>
                  <a:schemeClr val="tx1"/>
                </a:solidFill>
              </a:rPr>
              <a:t> </a:t>
            </a:r>
            <a:r>
              <a:rPr lang="en-US" dirty="0" err="1" smtClean="0">
                <a:solidFill>
                  <a:schemeClr val="tx1"/>
                </a:solidFill>
              </a:rPr>
              <a:t>dari</a:t>
            </a:r>
            <a:r>
              <a:rPr lang="en-US" dirty="0" smtClean="0">
                <a:solidFill>
                  <a:schemeClr val="tx1"/>
                </a:solidFill>
              </a:rPr>
              <a:t> overhead </a:t>
            </a:r>
            <a:r>
              <a:rPr lang="en-US" dirty="0" err="1" smtClean="0">
                <a:solidFill>
                  <a:schemeClr val="tx1"/>
                </a:solidFill>
              </a:rPr>
              <a:t>pabrik</a:t>
            </a:r>
            <a:r>
              <a:rPr lang="en-US" dirty="0" smtClean="0">
                <a:solidFill>
                  <a:schemeClr val="tx1"/>
                </a:solidFill>
              </a:rPr>
              <a:t> </a:t>
            </a:r>
            <a:r>
              <a:rPr lang="en-US" dirty="0" err="1" smtClean="0">
                <a:solidFill>
                  <a:schemeClr val="tx1"/>
                </a:solidFill>
              </a:rPr>
              <a:t>diakumulasikan</a:t>
            </a:r>
            <a:r>
              <a:rPr lang="en-US" dirty="0" smtClean="0">
                <a:solidFill>
                  <a:schemeClr val="tx1"/>
                </a:solidFill>
              </a:rPr>
              <a:t> </a:t>
            </a:r>
            <a:r>
              <a:rPr lang="en-US" dirty="0" err="1" smtClean="0">
                <a:solidFill>
                  <a:schemeClr val="tx1"/>
                </a:solidFill>
              </a:rPr>
              <a:t>diakun</a:t>
            </a:r>
            <a:r>
              <a:rPr lang="en-US" dirty="0" smtClean="0">
                <a:solidFill>
                  <a:schemeClr val="tx1"/>
                </a:solidFill>
              </a:rPr>
              <a:t> </a:t>
            </a:r>
            <a:r>
              <a:rPr lang="en-US" dirty="0" err="1" smtClean="0">
                <a:solidFill>
                  <a:schemeClr val="tx1"/>
                </a:solidFill>
              </a:rPr>
              <a:t>buku</a:t>
            </a:r>
            <a:r>
              <a:rPr lang="en-US" dirty="0" smtClean="0">
                <a:solidFill>
                  <a:schemeClr val="tx1"/>
                </a:solidFill>
              </a:rPr>
              <a:t> </a:t>
            </a:r>
            <a:r>
              <a:rPr lang="en-US" dirty="0" err="1" smtClean="0">
                <a:solidFill>
                  <a:schemeClr val="tx1"/>
                </a:solidFill>
              </a:rPr>
              <a:t>besar</a:t>
            </a:r>
            <a:r>
              <a:rPr lang="en-US" dirty="0" smtClean="0">
                <a:solidFill>
                  <a:schemeClr val="tx1"/>
                </a:solidFill>
              </a:rPr>
              <a:t> </a:t>
            </a:r>
            <a:r>
              <a:rPr lang="en-US" dirty="0" err="1" smtClean="0">
                <a:solidFill>
                  <a:schemeClr val="tx1"/>
                </a:solidFill>
              </a:rPr>
              <a:t>pengendali</a:t>
            </a:r>
            <a:r>
              <a:rPr lang="en-US" dirty="0" smtClean="0">
                <a:solidFill>
                  <a:schemeClr val="tx1"/>
                </a:solidFill>
              </a:rPr>
              <a:t>, </a:t>
            </a:r>
            <a:r>
              <a:rPr lang="en-US" dirty="0" err="1" smtClean="0">
                <a:solidFill>
                  <a:schemeClr val="tx1"/>
                </a:solidFill>
              </a:rPr>
              <a:t>dan</a:t>
            </a:r>
            <a:r>
              <a:rPr lang="en-US" dirty="0" smtClean="0">
                <a:solidFill>
                  <a:schemeClr val="tx1"/>
                </a:solidFill>
              </a:rPr>
              <a:t> </a:t>
            </a:r>
            <a:r>
              <a:rPr lang="en-US" dirty="0" err="1" smtClean="0">
                <a:solidFill>
                  <a:schemeClr val="tx1"/>
                </a:solidFill>
              </a:rPr>
              <a:t>rincian</a:t>
            </a:r>
            <a:r>
              <a:rPr lang="en-US" dirty="0" smtClean="0">
                <a:solidFill>
                  <a:schemeClr val="tx1"/>
                </a:solidFill>
              </a:rPr>
              <a:t> </a:t>
            </a:r>
            <a:r>
              <a:rPr lang="en-US" dirty="0" err="1" smtClean="0">
                <a:solidFill>
                  <a:schemeClr val="tx1"/>
                </a:solidFill>
              </a:rPr>
              <a:t>biaya</a:t>
            </a:r>
            <a:r>
              <a:rPr lang="en-US" dirty="0" smtClean="0">
                <a:solidFill>
                  <a:schemeClr val="tx1"/>
                </a:solidFill>
              </a:rPr>
              <a:t> overhead </a:t>
            </a:r>
            <a:r>
              <a:rPr lang="en-US" dirty="0" err="1" smtClean="0">
                <a:solidFill>
                  <a:schemeClr val="tx1"/>
                </a:solidFill>
              </a:rPr>
              <a:t>pabrik</a:t>
            </a:r>
            <a:r>
              <a:rPr lang="en-US" dirty="0" smtClean="0">
                <a:solidFill>
                  <a:schemeClr val="tx1"/>
                </a:solidFill>
              </a:rPr>
              <a:t> </a:t>
            </a:r>
            <a:r>
              <a:rPr lang="en-US" dirty="0" err="1" smtClean="0">
                <a:solidFill>
                  <a:schemeClr val="tx1"/>
                </a:solidFill>
              </a:rPr>
              <a:t>diakumulasikan</a:t>
            </a:r>
            <a:r>
              <a:rPr lang="en-US" dirty="0" smtClean="0">
                <a:solidFill>
                  <a:schemeClr val="tx1"/>
                </a:solidFill>
              </a:rPr>
              <a:t> </a:t>
            </a:r>
            <a:r>
              <a:rPr lang="en-US" dirty="0" err="1" smtClean="0">
                <a:solidFill>
                  <a:schemeClr val="tx1"/>
                </a:solidFill>
              </a:rPr>
              <a:t>di</a:t>
            </a:r>
            <a:r>
              <a:rPr lang="en-US" dirty="0" smtClean="0">
                <a:solidFill>
                  <a:schemeClr val="tx1"/>
                </a:solidFill>
              </a:rPr>
              <a:t> </a:t>
            </a:r>
            <a:r>
              <a:rPr lang="en-US" dirty="0" err="1" smtClean="0">
                <a:solidFill>
                  <a:schemeClr val="tx1"/>
                </a:solidFill>
              </a:rPr>
              <a:t>buku</a:t>
            </a:r>
            <a:r>
              <a:rPr lang="en-US" dirty="0" smtClean="0">
                <a:solidFill>
                  <a:schemeClr val="tx1"/>
                </a:solidFill>
              </a:rPr>
              <a:t> </a:t>
            </a:r>
            <a:r>
              <a:rPr lang="en-US" dirty="0" err="1" smtClean="0">
                <a:solidFill>
                  <a:schemeClr val="tx1"/>
                </a:solidFill>
              </a:rPr>
              <a:t>pembantu</a:t>
            </a:r>
            <a:r>
              <a:rPr lang="en-US" dirty="0" smtClean="0">
                <a:solidFill>
                  <a:schemeClr val="tx1"/>
                </a:solidFill>
              </a:rPr>
              <a:t>. </a:t>
            </a:r>
            <a:r>
              <a:rPr lang="en-US" dirty="0" err="1" smtClean="0">
                <a:solidFill>
                  <a:schemeClr val="tx1"/>
                </a:solidFill>
              </a:rPr>
              <a:t>Pada</a:t>
            </a:r>
            <a:r>
              <a:rPr lang="en-US" dirty="0" smtClean="0">
                <a:solidFill>
                  <a:schemeClr val="tx1"/>
                </a:solidFill>
              </a:rPr>
              <a:t> process costing </a:t>
            </a:r>
            <a:r>
              <a:rPr lang="en-US" dirty="0" err="1" smtClean="0">
                <a:solidFill>
                  <a:schemeClr val="tx1"/>
                </a:solidFill>
              </a:rPr>
              <a:t>setiap</a:t>
            </a:r>
            <a:r>
              <a:rPr lang="en-US" dirty="0" smtClean="0">
                <a:solidFill>
                  <a:schemeClr val="tx1"/>
                </a:solidFill>
              </a:rPr>
              <a:t> item </a:t>
            </a:r>
            <a:r>
              <a:rPr lang="en-US" dirty="0" err="1" smtClean="0">
                <a:solidFill>
                  <a:schemeClr val="tx1"/>
                </a:solidFill>
              </a:rPr>
              <a:t>biaya</a:t>
            </a:r>
            <a:r>
              <a:rPr lang="en-US" dirty="0" smtClean="0">
                <a:solidFill>
                  <a:schemeClr val="tx1"/>
                </a:solidFill>
              </a:rPr>
              <a:t> overhead </a:t>
            </a:r>
            <a:r>
              <a:rPr lang="en-US" dirty="0" err="1" smtClean="0">
                <a:solidFill>
                  <a:schemeClr val="tx1"/>
                </a:solidFill>
              </a:rPr>
              <a:t>dirinci</a:t>
            </a:r>
            <a:r>
              <a:rPr lang="en-US" dirty="0" smtClean="0">
                <a:solidFill>
                  <a:schemeClr val="tx1"/>
                </a:solidFill>
              </a:rPr>
              <a:t> </a:t>
            </a:r>
            <a:r>
              <a:rPr lang="en-US" dirty="0" err="1" smtClean="0">
                <a:solidFill>
                  <a:schemeClr val="tx1"/>
                </a:solidFill>
              </a:rPr>
              <a:t>sampai</a:t>
            </a:r>
            <a:r>
              <a:rPr lang="en-US" dirty="0" smtClean="0">
                <a:solidFill>
                  <a:schemeClr val="tx1"/>
                </a:solidFill>
              </a:rPr>
              <a:t> </a:t>
            </a:r>
            <a:r>
              <a:rPr lang="en-US" dirty="0" err="1" smtClean="0">
                <a:solidFill>
                  <a:schemeClr val="tx1"/>
                </a:solidFill>
              </a:rPr>
              <a:t>ke</a:t>
            </a:r>
            <a:r>
              <a:rPr lang="en-US" dirty="0" smtClean="0">
                <a:solidFill>
                  <a:schemeClr val="tx1"/>
                </a:solidFill>
              </a:rPr>
              <a:t> </a:t>
            </a:r>
            <a:r>
              <a:rPr lang="en-US" dirty="0" err="1" smtClean="0">
                <a:solidFill>
                  <a:schemeClr val="tx1"/>
                </a:solidFill>
              </a:rPr>
              <a:t>jumlah</a:t>
            </a:r>
            <a:r>
              <a:rPr lang="en-US" dirty="0" smtClean="0">
                <a:solidFill>
                  <a:schemeClr val="tx1"/>
                </a:solidFill>
              </a:rPr>
              <a:t> </a:t>
            </a:r>
            <a:r>
              <a:rPr lang="en-US" dirty="0" err="1" smtClean="0">
                <a:solidFill>
                  <a:schemeClr val="tx1"/>
                </a:solidFill>
              </a:rPr>
              <a:t>biaya</a:t>
            </a:r>
            <a:r>
              <a:rPr lang="en-US" dirty="0" smtClean="0">
                <a:solidFill>
                  <a:schemeClr val="tx1"/>
                </a:solidFill>
              </a:rPr>
              <a:t> per </a:t>
            </a:r>
            <a:r>
              <a:rPr lang="en-US" dirty="0" err="1" smtClean="0">
                <a:solidFill>
                  <a:schemeClr val="tx1"/>
                </a:solidFill>
              </a:rPr>
              <a:t>departemen</a:t>
            </a:r>
            <a:r>
              <a:rPr lang="en-US" dirty="0" smtClean="0">
                <a:solidFill>
                  <a:schemeClr val="tx1"/>
                </a:solidFill>
              </a:rPr>
              <a:t>. </a:t>
            </a:r>
            <a:r>
              <a:rPr lang="en-US" dirty="0" err="1" smtClean="0">
                <a:solidFill>
                  <a:schemeClr val="tx1"/>
                </a:solidFill>
              </a:rPr>
              <a:t>Informasi</a:t>
            </a:r>
            <a:r>
              <a:rPr lang="en-US" dirty="0" smtClean="0">
                <a:solidFill>
                  <a:schemeClr val="tx1"/>
                </a:solidFill>
              </a:rPr>
              <a:t> </a:t>
            </a:r>
            <a:r>
              <a:rPr lang="en-US" dirty="0" err="1" smtClean="0">
                <a:solidFill>
                  <a:schemeClr val="tx1"/>
                </a:solidFill>
              </a:rPr>
              <a:t>terinci</a:t>
            </a:r>
            <a:r>
              <a:rPr lang="en-US" dirty="0" smtClean="0">
                <a:solidFill>
                  <a:schemeClr val="tx1"/>
                </a:solidFill>
              </a:rPr>
              <a:t> </a:t>
            </a:r>
            <a:r>
              <a:rPr lang="en-US" dirty="0" err="1" smtClean="0">
                <a:solidFill>
                  <a:schemeClr val="tx1"/>
                </a:solidFill>
              </a:rPr>
              <a:t>ini</a:t>
            </a:r>
            <a:r>
              <a:rPr lang="en-US" dirty="0" smtClean="0">
                <a:solidFill>
                  <a:schemeClr val="tx1"/>
                </a:solidFill>
              </a:rPr>
              <a:t> </a:t>
            </a:r>
            <a:r>
              <a:rPr lang="en-US" dirty="0" err="1" smtClean="0">
                <a:solidFill>
                  <a:schemeClr val="tx1"/>
                </a:solidFill>
              </a:rPr>
              <a:t>digunakan</a:t>
            </a:r>
            <a:r>
              <a:rPr lang="en-US" dirty="0" smtClean="0">
                <a:solidFill>
                  <a:schemeClr val="tx1"/>
                </a:solidFill>
              </a:rPr>
              <a:t> </a:t>
            </a:r>
            <a:r>
              <a:rPr lang="en-US" dirty="0" err="1" smtClean="0">
                <a:solidFill>
                  <a:schemeClr val="tx1"/>
                </a:solidFill>
              </a:rPr>
              <a:t>sebagai</a:t>
            </a:r>
            <a:r>
              <a:rPr lang="en-US" dirty="0" smtClean="0">
                <a:solidFill>
                  <a:schemeClr val="tx1"/>
                </a:solidFill>
              </a:rPr>
              <a:t> </a:t>
            </a:r>
            <a:r>
              <a:rPr lang="en-US" dirty="0" err="1" smtClean="0">
                <a:solidFill>
                  <a:schemeClr val="tx1"/>
                </a:solidFill>
              </a:rPr>
              <a:t>dasar</a:t>
            </a:r>
            <a:r>
              <a:rPr lang="en-US" dirty="0" smtClean="0">
                <a:solidFill>
                  <a:schemeClr val="tx1"/>
                </a:solidFill>
              </a:rPr>
              <a:t> </a:t>
            </a:r>
            <a:r>
              <a:rPr lang="en-US" dirty="0" err="1" smtClean="0">
                <a:solidFill>
                  <a:schemeClr val="tx1"/>
                </a:solidFill>
              </a:rPr>
              <a:t>untuk</a:t>
            </a:r>
            <a:r>
              <a:rPr lang="en-US" dirty="0" smtClean="0">
                <a:solidFill>
                  <a:schemeClr val="tx1"/>
                </a:solidFill>
              </a:rPr>
              <a:t> </a:t>
            </a:r>
            <a:r>
              <a:rPr lang="en-US" dirty="0" err="1" smtClean="0">
                <a:solidFill>
                  <a:schemeClr val="tx1"/>
                </a:solidFill>
              </a:rPr>
              <a:t>merencanakan</a:t>
            </a:r>
            <a:r>
              <a:rPr lang="en-US" dirty="0" smtClean="0">
                <a:solidFill>
                  <a:schemeClr val="tx1"/>
                </a:solidFill>
              </a:rPr>
              <a:t> </a:t>
            </a:r>
            <a:r>
              <a:rPr lang="en-US" dirty="0" err="1" smtClean="0">
                <a:solidFill>
                  <a:schemeClr val="tx1"/>
                </a:solidFill>
              </a:rPr>
              <a:t>biaya</a:t>
            </a:r>
            <a:r>
              <a:rPr lang="en-US" dirty="0" smtClean="0">
                <a:solidFill>
                  <a:schemeClr val="tx1"/>
                </a:solidFill>
              </a:rPr>
              <a:t> </a:t>
            </a:r>
            <a:r>
              <a:rPr lang="en-US" dirty="0" err="1" smtClean="0">
                <a:solidFill>
                  <a:schemeClr val="tx1"/>
                </a:solidFill>
              </a:rPr>
              <a:t>di</a:t>
            </a:r>
            <a:r>
              <a:rPr lang="en-US" dirty="0" smtClean="0">
                <a:solidFill>
                  <a:schemeClr val="tx1"/>
                </a:solidFill>
              </a:rPr>
              <a:t> </a:t>
            </a:r>
            <a:r>
              <a:rPr lang="en-US" dirty="0" err="1" smtClean="0">
                <a:solidFill>
                  <a:schemeClr val="tx1"/>
                </a:solidFill>
              </a:rPr>
              <a:t>masa</a:t>
            </a:r>
            <a:r>
              <a:rPr lang="en-US" dirty="0" smtClean="0">
                <a:solidFill>
                  <a:schemeClr val="tx1"/>
                </a:solidFill>
              </a:rPr>
              <a:t> </a:t>
            </a:r>
            <a:r>
              <a:rPr lang="en-US" dirty="0" err="1" smtClean="0">
                <a:solidFill>
                  <a:schemeClr val="tx1"/>
                </a:solidFill>
              </a:rPr>
              <a:t>depan</a:t>
            </a:r>
            <a:r>
              <a:rPr lang="en-US" dirty="0" smtClean="0">
                <a:solidFill>
                  <a:schemeClr val="tx1"/>
                </a:solidFill>
              </a:rPr>
              <a:t> </a:t>
            </a:r>
            <a:r>
              <a:rPr lang="en-US" dirty="0" err="1" smtClean="0">
                <a:solidFill>
                  <a:schemeClr val="tx1"/>
                </a:solidFill>
              </a:rPr>
              <a:t>dan</a:t>
            </a:r>
            <a:r>
              <a:rPr lang="en-US" dirty="0" smtClean="0">
                <a:solidFill>
                  <a:schemeClr val="tx1"/>
                </a:solidFill>
              </a:rPr>
              <a:t> </a:t>
            </a:r>
            <a:r>
              <a:rPr lang="en-US" dirty="0" err="1" smtClean="0">
                <a:solidFill>
                  <a:schemeClr val="tx1"/>
                </a:solidFill>
              </a:rPr>
              <a:t>untuk</a:t>
            </a:r>
            <a:r>
              <a:rPr lang="en-US" dirty="0" smtClean="0">
                <a:solidFill>
                  <a:schemeClr val="tx1"/>
                </a:solidFill>
              </a:rPr>
              <a:t> </a:t>
            </a:r>
            <a:r>
              <a:rPr lang="en-US" dirty="0" err="1" smtClean="0">
                <a:solidFill>
                  <a:schemeClr val="tx1"/>
                </a:solidFill>
              </a:rPr>
              <a:t>mengendalikan</a:t>
            </a:r>
            <a:r>
              <a:rPr lang="en-US" dirty="0" smtClean="0">
                <a:solidFill>
                  <a:schemeClr val="tx1"/>
                </a:solidFill>
              </a:rPr>
              <a:t> </a:t>
            </a:r>
            <a:r>
              <a:rPr lang="en-US" dirty="0" err="1" smtClean="0">
                <a:solidFill>
                  <a:schemeClr val="tx1"/>
                </a:solidFill>
              </a:rPr>
              <a:t>biaya</a:t>
            </a:r>
            <a:r>
              <a:rPr lang="en-US" dirty="0" smtClean="0">
                <a:solidFill>
                  <a:schemeClr val="tx1"/>
                </a:solidFill>
              </a:rPr>
              <a:t> </a:t>
            </a:r>
            <a:r>
              <a:rPr lang="en-US" dirty="0" err="1" smtClean="0">
                <a:solidFill>
                  <a:schemeClr val="tx1"/>
                </a:solidFill>
              </a:rPr>
              <a:t>saat</a:t>
            </a:r>
            <a:r>
              <a:rPr lang="en-US" dirty="0" smtClean="0">
                <a:solidFill>
                  <a:schemeClr val="tx1"/>
                </a:solidFill>
              </a:rPr>
              <a:t> </a:t>
            </a:r>
            <a:r>
              <a:rPr lang="en-US" dirty="0" err="1" smtClean="0">
                <a:solidFill>
                  <a:schemeClr val="tx1"/>
                </a:solidFill>
              </a:rPr>
              <a:t>ini</a:t>
            </a:r>
            <a:r>
              <a:rPr lang="en-US" dirty="0" smtClean="0">
                <a:solidFill>
                  <a:schemeClr val="tx1"/>
                </a:solidFill>
              </a:rPr>
              <a:t>.</a:t>
            </a:r>
          </a:p>
          <a:p>
            <a:pPr algn="just"/>
            <a:endParaRPr lang="en-US" dirty="0" smtClean="0">
              <a:solidFill>
                <a:schemeClr val="tx1"/>
              </a:solidFill>
            </a:endParaRPr>
          </a:p>
          <a:p>
            <a:pPr algn="just"/>
            <a:r>
              <a:rPr lang="en-US" dirty="0" err="1" smtClean="0">
                <a:solidFill>
                  <a:schemeClr val="tx1"/>
                </a:solidFill>
              </a:rPr>
              <a:t>Ketika</a:t>
            </a:r>
            <a:r>
              <a:rPr lang="en-US" dirty="0" smtClean="0">
                <a:solidFill>
                  <a:schemeClr val="tx1"/>
                </a:solidFill>
              </a:rPr>
              <a:t> </a:t>
            </a:r>
            <a:r>
              <a:rPr lang="en-US" dirty="0" err="1" smtClean="0">
                <a:solidFill>
                  <a:schemeClr val="tx1"/>
                </a:solidFill>
              </a:rPr>
              <a:t>biaya</a:t>
            </a:r>
            <a:r>
              <a:rPr lang="en-US" dirty="0" smtClean="0">
                <a:solidFill>
                  <a:schemeClr val="tx1"/>
                </a:solidFill>
              </a:rPr>
              <a:t> overhead </a:t>
            </a:r>
            <a:r>
              <a:rPr lang="en-US" dirty="0" err="1" smtClean="0">
                <a:solidFill>
                  <a:schemeClr val="tx1"/>
                </a:solidFill>
              </a:rPr>
              <a:t>terjadi</a:t>
            </a:r>
            <a:r>
              <a:rPr lang="en-US" dirty="0" smtClean="0">
                <a:solidFill>
                  <a:schemeClr val="tx1"/>
                </a:solidFill>
              </a:rPr>
              <a:t>, </a:t>
            </a:r>
            <a:r>
              <a:rPr lang="en-US" dirty="0" err="1" smtClean="0">
                <a:solidFill>
                  <a:schemeClr val="tx1"/>
                </a:solidFill>
              </a:rPr>
              <a:t>biaya</a:t>
            </a:r>
            <a:r>
              <a:rPr lang="en-US" dirty="0" smtClean="0">
                <a:solidFill>
                  <a:schemeClr val="tx1"/>
                </a:solidFill>
              </a:rPr>
              <a:t> </a:t>
            </a:r>
            <a:r>
              <a:rPr lang="en-US" dirty="0" err="1" smtClean="0">
                <a:solidFill>
                  <a:schemeClr val="tx1"/>
                </a:solidFill>
              </a:rPr>
              <a:t>dicatat</a:t>
            </a:r>
            <a:r>
              <a:rPr lang="en-US" dirty="0" smtClean="0">
                <a:solidFill>
                  <a:schemeClr val="tx1"/>
                </a:solidFill>
              </a:rPr>
              <a:t> </a:t>
            </a:r>
            <a:r>
              <a:rPr lang="en-US" dirty="0" err="1" smtClean="0">
                <a:solidFill>
                  <a:schemeClr val="tx1"/>
                </a:solidFill>
              </a:rPr>
              <a:t>dalam</a:t>
            </a:r>
            <a:r>
              <a:rPr lang="en-US" dirty="0" smtClean="0">
                <a:solidFill>
                  <a:schemeClr val="tx1"/>
                </a:solidFill>
              </a:rPr>
              <a:t> </a:t>
            </a:r>
            <a:r>
              <a:rPr lang="en-US" dirty="0" err="1" smtClean="0">
                <a:solidFill>
                  <a:schemeClr val="tx1"/>
                </a:solidFill>
              </a:rPr>
              <a:t>akun</a:t>
            </a:r>
            <a:r>
              <a:rPr lang="en-US" dirty="0" smtClean="0">
                <a:solidFill>
                  <a:schemeClr val="tx1"/>
                </a:solidFill>
              </a:rPr>
              <a:t> </a:t>
            </a:r>
            <a:r>
              <a:rPr lang="en-US" dirty="0" err="1" smtClean="0">
                <a:solidFill>
                  <a:schemeClr val="tx1"/>
                </a:solidFill>
              </a:rPr>
              <a:t>buku</a:t>
            </a:r>
            <a:r>
              <a:rPr lang="en-US" dirty="0" smtClean="0">
                <a:solidFill>
                  <a:schemeClr val="tx1"/>
                </a:solidFill>
              </a:rPr>
              <a:t> </a:t>
            </a:r>
            <a:r>
              <a:rPr lang="en-US" dirty="0" err="1" smtClean="0">
                <a:solidFill>
                  <a:schemeClr val="tx1"/>
                </a:solidFill>
              </a:rPr>
              <a:t>besar</a:t>
            </a:r>
            <a:r>
              <a:rPr lang="en-US" dirty="0" smtClean="0">
                <a:solidFill>
                  <a:schemeClr val="tx1"/>
                </a:solidFill>
              </a:rPr>
              <a:t> overhead </a:t>
            </a:r>
            <a:r>
              <a:rPr lang="en-US" dirty="0" err="1" smtClean="0">
                <a:solidFill>
                  <a:schemeClr val="tx1"/>
                </a:solidFill>
              </a:rPr>
              <a:t>pabrik</a:t>
            </a:r>
            <a:r>
              <a:rPr lang="en-US" dirty="0" smtClean="0">
                <a:solidFill>
                  <a:schemeClr val="tx1"/>
                </a:solidFill>
              </a:rPr>
              <a:t> </a:t>
            </a:r>
            <a:r>
              <a:rPr lang="en-US" dirty="0" err="1" smtClean="0">
                <a:solidFill>
                  <a:schemeClr val="tx1"/>
                </a:solidFill>
              </a:rPr>
              <a:t>dan</a:t>
            </a:r>
            <a:r>
              <a:rPr lang="en-US" dirty="0" smtClean="0">
                <a:solidFill>
                  <a:schemeClr val="tx1"/>
                </a:solidFill>
              </a:rPr>
              <a:t> </a:t>
            </a:r>
            <a:r>
              <a:rPr lang="en-US" dirty="0" err="1" smtClean="0">
                <a:solidFill>
                  <a:schemeClr val="tx1"/>
                </a:solidFill>
              </a:rPr>
              <a:t>diposting</a:t>
            </a:r>
            <a:r>
              <a:rPr lang="en-US" dirty="0" smtClean="0">
                <a:solidFill>
                  <a:schemeClr val="tx1"/>
                </a:solidFill>
              </a:rPr>
              <a:t> </a:t>
            </a:r>
            <a:r>
              <a:rPr lang="en-US" dirty="0" err="1" smtClean="0">
                <a:solidFill>
                  <a:schemeClr val="tx1"/>
                </a:solidFill>
              </a:rPr>
              <a:t>ke</a:t>
            </a:r>
            <a:r>
              <a:rPr lang="en-US" dirty="0" smtClean="0">
                <a:solidFill>
                  <a:schemeClr val="tx1"/>
                </a:solidFill>
              </a:rPr>
              <a:t> </a:t>
            </a:r>
            <a:r>
              <a:rPr lang="en-US" dirty="0" err="1" smtClean="0">
                <a:solidFill>
                  <a:schemeClr val="tx1"/>
                </a:solidFill>
              </a:rPr>
              <a:t>buku</a:t>
            </a:r>
            <a:r>
              <a:rPr lang="en-US" dirty="0" smtClean="0">
                <a:solidFill>
                  <a:schemeClr val="tx1"/>
                </a:solidFill>
              </a:rPr>
              <a:t> </a:t>
            </a:r>
            <a:r>
              <a:rPr lang="en-US" dirty="0" err="1" smtClean="0">
                <a:solidFill>
                  <a:schemeClr val="tx1"/>
                </a:solidFill>
              </a:rPr>
              <a:t>pembantu</a:t>
            </a:r>
            <a:r>
              <a:rPr lang="en-US" dirty="0" smtClean="0">
                <a:solidFill>
                  <a:schemeClr val="tx1"/>
                </a:solidFill>
              </a:rPr>
              <a:t> </a:t>
            </a:r>
            <a:r>
              <a:rPr lang="en-US" dirty="0" err="1" smtClean="0">
                <a:solidFill>
                  <a:schemeClr val="tx1"/>
                </a:solidFill>
              </a:rPr>
              <a:t>departemental</a:t>
            </a:r>
            <a:r>
              <a:rPr lang="en-US" dirty="0" smtClean="0">
                <a:solidFill>
                  <a:schemeClr val="tx1"/>
                </a:solidFill>
              </a:rPr>
              <a:t> </a:t>
            </a:r>
            <a:r>
              <a:rPr lang="en-US" dirty="0" err="1" smtClean="0">
                <a:solidFill>
                  <a:schemeClr val="tx1"/>
                </a:solidFill>
              </a:rPr>
              <a:t>untuk</a:t>
            </a:r>
            <a:r>
              <a:rPr lang="en-US" dirty="0" smtClean="0">
                <a:solidFill>
                  <a:schemeClr val="tx1"/>
                </a:solidFill>
              </a:rPr>
              <a:t> </a:t>
            </a:r>
            <a:r>
              <a:rPr lang="en-US" dirty="0" err="1" smtClean="0">
                <a:solidFill>
                  <a:schemeClr val="tx1"/>
                </a:solidFill>
              </a:rPr>
              <a:t>biaya</a:t>
            </a:r>
            <a:r>
              <a:rPr lang="en-US" dirty="0" smtClean="0">
                <a:solidFill>
                  <a:schemeClr val="tx1"/>
                </a:solidFill>
              </a:rPr>
              <a:t> overhead.</a:t>
            </a:r>
            <a:endParaRPr lang="en-US" dirty="0">
              <a:solidFill>
                <a:schemeClr val="tx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71546"/>
            <a:ext cx="8482042" cy="5286412"/>
          </a:xfrm>
        </p:spPr>
        <p:style>
          <a:lnRef idx="1">
            <a:schemeClr val="accent5"/>
          </a:lnRef>
          <a:fillRef idx="2">
            <a:schemeClr val="accent5"/>
          </a:fillRef>
          <a:effectRef idx="1">
            <a:schemeClr val="accent5"/>
          </a:effectRef>
          <a:fontRef idx="minor">
            <a:schemeClr val="dk1"/>
          </a:fontRef>
        </p:style>
        <p:txBody>
          <a:bodyPr>
            <a:normAutofit fontScale="85000" lnSpcReduction="20000"/>
          </a:bodyPr>
          <a:lstStyle/>
          <a:p>
            <a:pPr algn="just"/>
            <a:r>
              <a:rPr lang="en-US" dirty="0" err="1" smtClean="0">
                <a:solidFill>
                  <a:schemeClr val="tx1"/>
                </a:solidFill>
              </a:rPr>
              <a:t>Karena</a:t>
            </a:r>
            <a:r>
              <a:rPr lang="en-US" dirty="0" smtClean="0">
                <a:solidFill>
                  <a:schemeClr val="tx1"/>
                </a:solidFill>
              </a:rPr>
              <a:t> </a:t>
            </a:r>
            <a:r>
              <a:rPr lang="en-US" dirty="0" err="1" smtClean="0">
                <a:solidFill>
                  <a:schemeClr val="tx1"/>
                </a:solidFill>
              </a:rPr>
              <a:t>biaya</a:t>
            </a:r>
            <a:r>
              <a:rPr lang="en-US" dirty="0" smtClean="0">
                <a:solidFill>
                  <a:schemeClr val="tx1"/>
                </a:solidFill>
              </a:rPr>
              <a:t> </a:t>
            </a:r>
            <a:r>
              <a:rPr lang="en-US" dirty="0" err="1" smtClean="0">
                <a:solidFill>
                  <a:schemeClr val="tx1"/>
                </a:solidFill>
              </a:rPr>
              <a:t>aktual</a:t>
            </a:r>
            <a:r>
              <a:rPr lang="en-US" dirty="0" smtClean="0">
                <a:solidFill>
                  <a:schemeClr val="tx1"/>
                </a:solidFill>
              </a:rPr>
              <a:t> overhead </a:t>
            </a:r>
            <a:r>
              <a:rPr lang="en-US" dirty="0" err="1" smtClean="0">
                <a:solidFill>
                  <a:schemeClr val="tx1"/>
                </a:solidFill>
              </a:rPr>
              <a:t>pabrik</a:t>
            </a:r>
            <a:r>
              <a:rPr lang="en-US" dirty="0" smtClean="0">
                <a:solidFill>
                  <a:schemeClr val="tx1"/>
                </a:solidFill>
              </a:rPr>
              <a:t> yang </a:t>
            </a:r>
            <a:r>
              <a:rPr lang="en-US" dirty="0" err="1" smtClean="0">
                <a:solidFill>
                  <a:schemeClr val="tx1"/>
                </a:solidFill>
              </a:rPr>
              <a:t>terjadi</a:t>
            </a:r>
            <a:r>
              <a:rPr lang="en-US" dirty="0" smtClean="0">
                <a:solidFill>
                  <a:schemeClr val="tx1"/>
                </a:solidFill>
              </a:rPr>
              <a:t> </a:t>
            </a:r>
            <a:r>
              <a:rPr lang="en-US" dirty="0" err="1" smtClean="0">
                <a:solidFill>
                  <a:schemeClr val="tx1"/>
                </a:solidFill>
              </a:rPr>
              <a:t>berbeda</a:t>
            </a:r>
            <a:r>
              <a:rPr lang="en-US" dirty="0" smtClean="0">
                <a:solidFill>
                  <a:schemeClr val="tx1"/>
                </a:solidFill>
              </a:rPr>
              <a:t> </a:t>
            </a:r>
            <a:r>
              <a:rPr lang="en-US" dirty="0" err="1" smtClean="0">
                <a:solidFill>
                  <a:schemeClr val="tx1"/>
                </a:solidFill>
              </a:rPr>
              <a:t>setiap</a:t>
            </a:r>
            <a:r>
              <a:rPr lang="en-US" dirty="0" smtClean="0">
                <a:solidFill>
                  <a:schemeClr val="tx1"/>
                </a:solidFill>
              </a:rPr>
              <a:t> </a:t>
            </a:r>
            <a:r>
              <a:rPr lang="en-US" dirty="0" err="1" smtClean="0">
                <a:solidFill>
                  <a:schemeClr val="tx1"/>
                </a:solidFill>
              </a:rPr>
              <a:t>bulannya</a:t>
            </a:r>
            <a:r>
              <a:rPr lang="en-US" dirty="0" smtClean="0">
                <a:solidFill>
                  <a:schemeClr val="tx1"/>
                </a:solidFill>
              </a:rPr>
              <a:t> </a:t>
            </a:r>
            <a:r>
              <a:rPr lang="en-US" dirty="0" err="1" smtClean="0">
                <a:solidFill>
                  <a:schemeClr val="tx1"/>
                </a:solidFill>
              </a:rPr>
              <a:t>dan</a:t>
            </a:r>
            <a:r>
              <a:rPr lang="en-US" dirty="0" smtClean="0">
                <a:solidFill>
                  <a:schemeClr val="tx1"/>
                </a:solidFill>
              </a:rPr>
              <a:t> </a:t>
            </a:r>
            <a:r>
              <a:rPr lang="en-US" dirty="0" err="1" smtClean="0">
                <a:solidFill>
                  <a:schemeClr val="tx1"/>
                </a:solidFill>
              </a:rPr>
              <a:t>tidak</a:t>
            </a:r>
            <a:r>
              <a:rPr lang="en-US" dirty="0" smtClean="0">
                <a:solidFill>
                  <a:schemeClr val="tx1"/>
                </a:solidFill>
              </a:rPr>
              <a:t> </a:t>
            </a:r>
            <a:r>
              <a:rPr lang="en-US" dirty="0" err="1" smtClean="0">
                <a:solidFill>
                  <a:schemeClr val="tx1"/>
                </a:solidFill>
              </a:rPr>
              <a:t>bersifat</a:t>
            </a:r>
            <a:r>
              <a:rPr lang="en-US" dirty="0" smtClean="0">
                <a:solidFill>
                  <a:schemeClr val="tx1"/>
                </a:solidFill>
              </a:rPr>
              <a:t> </a:t>
            </a:r>
            <a:r>
              <a:rPr lang="en-US" dirty="0" err="1" smtClean="0">
                <a:solidFill>
                  <a:schemeClr val="tx1"/>
                </a:solidFill>
              </a:rPr>
              <a:t>variabel</a:t>
            </a:r>
            <a:r>
              <a:rPr lang="en-US" dirty="0" smtClean="0">
                <a:solidFill>
                  <a:schemeClr val="tx1"/>
                </a:solidFill>
              </a:rPr>
              <a:t> </a:t>
            </a:r>
            <a:r>
              <a:rPr lang="en-US" dirty="0" err="1" smtClean="0">
                <a:solidFill>
                  <a:schemeClr val="tx1"/>
                </a:solidFill>
              </a:rPr>
              <a:t>sempurna</a:t>
            </a:r>
            <a:r>
              <a:rPr lang="en-US" dirty="0" smtClean="0">
                <a:solidFill>
                  <a:schemeClr val="tx1"/>
                </a:solidFill>
              </a:rPr>
              <a:t> </a:t>
            </a:r>
            <a:r>
              <a:rPr lang="en-US" dirty="0" err="1" smtClean="0">
                <a:solidFill>
                  <a:schemeClr val="tx1"/>
                </a:solidFill>
              </a:rPr>
              <a:t>terhadap</a:t>
            </a:r>
            <a:r>
              <a:rPr lang="en-US" dirty="0" smtClean="0">
                <a:solidFill>
                  <a:schemeClr val="tx1"/>
                </a:solidFill>
              </a:rPr>
              <a:t> </a:t>
            </a:r>
            <a:r>
              <a:rPr lang="en-US" dirty="0" err="1" smtClean="0">
                <a:solidFill>
                  <a:schemeClr val="tx1"/>
                </a:solidFill>
              </a:rPr>
              <a:t>aktivitas</a:t>
            </a:r>
            <a:r>
              <a:rPr lang="en-US" dirty="0" smtClean="0">
                <a:solidFill>
                  <a:schemeClr val="tx1"/>
                </a:solidFill>
              </a:rPr>
              <a:t> </a:t>
            </a:r>
            <a:r>
              <a:rPr lang="en-US" dirty="0" err="1" smtClean="0">
                <a:solidFill>
                  <a:schemeClr val="tx1"/>
                </a:solidFill>
              </a:rPr>
              <a:t>produksi</a:t>
            </a:r>
            <a:r>
              <a:rPr lang="en-US" dirty="0" smtClean="0">
                <a:solidFill>
                  <a:schemeClr val="tx1"/>
                </a:solidFill>
              </a:rPr>
              <a:t>, </a:t>
            </a:r>
            <a:r>
              <a:rPr lang="en-US" dirty="0" err="1" smtClean="0">
                <a:solidFill>
                  <a:schemeClr val="tx1"/>
                </a:solidFill>
              </a:rPr>
              <a:t>maka</a:t>
            </a:r>
            <a:r>
              <a:rPr lang="en-US" dirty="0" smtClean="0">
                <a:solidFill>
                  <a:schemeClr val="tx1"/>
                </a:solidFill>
              </a:rPr>
              <a:t> </a:t>
            </a:r>
            <a:r>
              <a:rPr lang="en-US" dirty="0" err="1" smtClean="0">
                <a:solidFill>
                  <a:schemeClr val="tx1"/>
                </a:solidFill>
              </a:rPr>
              <a:t>tarif</a:t>
            </a:r>
            <a:r>
              <a:rPr lang="en-US" dirty="0" smtClean="0">
                <a:solidFill>
                  <a:schemeClr val="tx1"/>
                </a:solidFill>
              </a:rPr>
              <a:t> overhead yang </a:t>
            </a:r>
            <a:r>
              <a:rPr lang="en-US" dirty="0" err="1" smtClean="0">
                <a:solidFill>
                  <a:schemeClr val="tx1"/>
                </a:solidFill>
              </a:rPr>
              <a:t>telah</a:t>
            </a:r>
            <a:r>
              <a:rPr lang="en-US" dirty="0" smtClean="0">
                <a:solidFill>
                  <a:schemeClr val="tx1"/>
                </a:solidFill>
              </a:rPr>
              <a:t> </a:t>
            </a:r>
            <a:r>
              <a:rPr lang="en-US" dirty="0" err="1" smtClean="0">
                <a:solidFill>
                  <a:schemeClr val="tx1"/>
                </a:solidFill>
              </a:rPr>
              <a:t>ditetapkan</a:t>
            </a:r>
            <a:r>
              <a:rPr lang="en-US" dirty="0" smtClean="0">
                <a:solidFill>
                  <a:schemeClr val="tx1"/>
                </a:solidFill>
              </a:rPr>
              <a:t> </a:t>
            </a:r>
            <a:r>
              <a:rPr lang="en-US" dirty="0" err="1" smtClean="0">
                <a:solidFill>
                  <a:schemeClr val="tx1"/>
                </a:solidFill>
              </a:rPr>
              <a:t>sebelumnya</a:t>
            </a:r>
            <a:r>
              <a:rPr lang="en-US" dirty="0" smtClean="0">
                <a:solidFill>
                  <a:schemeClr val="tx1"/>
                </a:solidFill>
              </a:rPr>
              <a:t> </a:t>
            </a:r>
            <a:r>
              <a:rPr lang="en-US" dirty="0" err="1" smtClean="0">
                <a:solidFill>
                  <a:schemeClr val="tx1"/>
                </a:solidFill>
              </a:rPr>
              <a:t>dapat</a:t>
            </a:r>
            <a:r>
              <a:rPr lang="en-US" dirty="0" smtClean="0">
                <a:solidFill>
                  <a:schemeClr val="tx1"/>
                </a:solidFill>
              </a:rPr>
              <a:t> </a:t>
            </a:r>
            <a:r>
              <a:rPr lang="en-US" dirty="0" err="1" smtClean="0">
                <a:solidFill>
                  <a:schemeClr val="tx1"/>
                </a:solidFill>
              </a:rPr>
              <a:t>digunakan</a:t>
            </a:r>
            <a:r>
              <a:rPr lang="en-US" dirty="0" smtClean="0">
                <a:solidFill>
                  <a:schemeClr val="tx1"/>
                </a:solidFill>
              </a:rPr>
              <a:t> </a:t>
            </a:r>
            <a:r>
              <a:rPr lang="en-US" dirty="0" err="1" smtClean="0">
                <a:solidFill>
                  <a:schemeClr val="tx1"/>
                </a:solidFill>
              </a:rPr>
              <a:t>untuk</a:t>
            </a:r>
            <a:r>
              <a:rPr lang="en-US" dirty="0" smtClean="0">
                <a:solidFill>
                  <a:schemeClr val="tx1"/>
                </a:solidFill>
              </a:rPr>
              <a:t> </a:t>
            </a:r>
            <a:r>
              <a:rPr lang="en-US" dirty="0" err="1" smtClean="0">
                <a:solidFill>
                  <a:schemeClr val="tx1"/>
                </a:solidFill>
              </a:rPr>
              <a:t>merata-ratakan</a:t>
            </a:r>
            <a:r>
              <a:rPr lang="en-US" dirty="0" smtClean="0">
                <a:solidFill>
                  <a:schemeClr val="tx1"/>
                </a:solidFill>
              </a:rPr>
              <a:t> </a:t>
            </a:r>
            <a:r>
              <a:rPr lang="en-US" dirty="0" err="1" smtClean="0">
                <a:solidFill>
                  <a:schemeClr val="tx1"/>
                </a:solidFill>
              </a:rPr>
              <a:t>biaya</a:t>
            </a:r>
            <a:r>
              <a:rPr lang="en-US" dirty="0" smtClean="0">
                <a:solidFill>
                  <a:schemeClr val="tx1"/>
                </a:solidFill>
              </a:rPr>
              <a:t> overhead </a:t>
            </a:r>
            <a:r>
              <a:rPr lang="en-US" dirty="0" err="1" smtClean="0">
                <a:solidFill>
                  <a:schemeClr val="tx1"/>
                </a:solidFill>
              </a:rPr>
              <a:t>secara</a:t>
            </a:r>
            <a:r>
              <a:rPr lang="en-US" dirty="0" smtClean="0">
                <a:solidFill>
                  <a:schemeClr val="tx1"/>
                </a:solidFill>
              </a:rPr>
              <a:t> </a:t>
            </a:r>
            <a:r>
              <a:rPr lang="en-US" dirty="0" err="1" smtClean="0">
                <a:solidFill>
                  <a:schemeClr val="tx1"/>
                </a:solidFill>
              </a:rPr>
              <a:t>proporsional</a:t>
            </a:r>
            <a:r>
              <a:rPr lang="en-US" dirty="0" smtClean="0">
                <a:solidFill>
                  <a:schemeClr val="tx1"/>
                </a:solidFill>
              </a:rPr>
              <a:t> </a:t>
            </a:r>
            <a:r>
              <a:rPr lang="en-US" dirty="0" err="1" smtClean="0">
                <a:solidFill>
                  <a:schemeClr val="tx1"/>
                </a:solidFill>
              </a:rPr>
              <a:t>terhadap</a:t>
            </a:r>
            <a:r>
              <a:rPr lang="en-US" dirty="0" smtClean="0">
                <a:solidFill>
                  <a:schemeClr val="tx1"/>
                </a:solidFill>
              </a:rPr>
              <a:t> </a:t>
            </a:r>
            <a:r>
              <a:rPr lang="en-US" dirty="0" err="1" smtClean="0">
                <a:solidFill>
                  <a:schemeClr val="tx1"/>
                </a:solidFill>
              </a:rPr>
              <a:t>aktivitas</a:t>
            </a:r>
            <a:r>
              <a:rPr lang="en-US" dirty="0" smtClean="0">
                <a:solidFill>
                  <a:schemeClr val="tx1"/>
                </a:solidFill>
              </a:rPr>
              <a:t> </a:t>
            </a:r>
            <a:r>
              <a:rPr lang="en-US" dirty="0" err="1" smtClean="0">
                <a:solidFill>
                  <a:schemeClr val="tx1"/>
                </a:solidFill>
              </a:rPr>
              <a:t>produksi</a:t>
            </a:r>
            <a:r>
              <a:rPr lang="en-US" dirty="0" smtClean="0">
                <a:solidFill>
                  <a:schemeClr val="tx1"/>
                </a:solidFill>
              </a:rPr>
              <a:t> </a:t>
            </a:r>
            <a:r>
              <a:rPr lang="en-US" dirty="0" err="1" smtClean="0">
                <a:solidFill>
                  <a:schemeClr val="tx1"/>
                </a:solidFill>
              </a:rPr>
              <a:t>selama</a:t>
            </a:r>
            <a:r>
              <a:rPr lang="en-US" dirty="0" smtClean="0">
                <a:solidFill>
                  <a:schemeClr val="tx1"/>
                </a:solidFill>
              </a:rPr>
              <a:t> </a:t>
            </a:r>
            <a:r>
              <a:rPr lang="en-US" dirty="0" err="1" smtClean="0">
                <a:solidFill>
                  <a:schemeClr val="tx1"/>
                </a:solidFill>
              </a:rPr>
              <a:t>tahun</a:t>
            </a:r>
            <a:r>
              <a:rPr lang="en-US" dirty="0" smtClean="0">
                <a:solidFill>
                  <a:schemeClr val="tx1"/>
                </a:solidFill>
              </a:rPr>
              <a:t> </a:t>
            </a:r>
            <a:r>
              <a:rPr lang="en-US" dirty="0" err="1" smtClean="0">
                <a:solidFill>
                  <a:schemeClr val="tx1"/>
                </a:solidFill>
              </a:rPr>
              <a:t>tersebut</a:t>
            </a:r>
            <a:r>
              <a:rPr lang="en-US" dirty="0" smtClean="0">
                <a:solidFill>
                  <a:schemeClr val="tx1"/>
                </a:solidFill>
              </a:rPr>
              <a:t>. Overhead </a:t>
            </a:r>
            <a:r>
              <a:rPr lang="en-US" dirty="0" err="1" smtClean="0">
                <a:solidFill>
                  <a:schemeClr val="tx1"/>
                </a:solidFill>
              </a:rPr>
              <a:t>pabrik</a:t>
            </a:r>
            <a:r>
              <a:rPr lang="en-US" dirty="0" smtClean="0">
                <a:solidFill>
                  <a:schemeClr val="tx1"/>
                </a:solidFill>
              </a:rPr>
              <a:t> </a:t>
            </a:r>
            <a:r>
              <a:rPr lang="en-US" dirty="0" err="1" smtClean="0">
                <a:solidFill>
                  <a:schemeClr val="tx1"/>
                </a:solidFill>
              </a:rPr>
              <a:t>dibebankan</a:t>
            </a:r>
            <a:r>
              <a:rPr lang="en-US" dirty="0" smtClean="0">
                <a:solidFill>
                  <a:schemeClr val="tx1"/>
                </a:solidFill>
              </a:rPr>
              <a:t> </a:t>
            </a:r>
            <a:r>
              <a:rPr lang="en-US" dirty="0" err="1" smtClean="0">
                <a:solidFill>
                  <a:schemeClr val="tx1"/>
                </a:solidFill>
              </a:rPr>
              <a:t>ke</a:t>
            </a:r>
            <a:r>
              <a:rPr lang="en-US" dirty="0" smtClean="0">
                <a:solidFill>
                  <a:schemeClr val="tx1"/>
                </a:solidFill>
              </a:rPr>
              <a:t> </a:t>
            </a:r>
            <a:r>
              <a:rPr lang="en-US" dirty="0" err="1" smtClean="0">
                <a:solidFill>
                  <a:schemeClr val="tx1"/>
                </a:solidFill>
              </a:rPr>
              <a:t>departemen</a:t>
            </a:r>
            <a:r>
              <a:rPr lang="en-US" dirty="0" smtClean="0">
                <a:solidFill>
                  <a:schemeClr val="tx1"/>
                </a:solidFill>
              </a:rPr>
              <a:t> </a:t>
            </a:r>
            <a:r>
              <a:rPr lang="en-US" dirty="0" err="1" smtClean="0">
                <a:solidFill>
                  <a:schemeClr val="tx1"/>
                </a:solidFill>
              </a:rPr>
              <a:t>produksi</a:t>
            </a:r>
            <a:r>
              <a:rPr lang="en-US" dirty="0" smtClean="0">
                <a:solidFill>
                  <a:schemeClr val="tx1"/>
                </a:solidFill>
              </a:rPr>
              <a:t> </a:t>
            </a:r>
            <a:r>
              <a:rPr lang="en-US" dirty="0" err="1" smtClean="0">
                <a:solidFill>
                  <a:schemeClr val="tx1"/>
                </a:solidFill>
              </a:rPr>
              <a:t>pada</a:t>
            </a:r>
            <a:r>
              <a:rPr lang="en-US" dirty="0" smtClean="0">
                <a:solidFill>
                  <a:schemeClr val="tx1"/>
                </a:solidFill>
              </a:rPr>
              <a:t> </a:t>
            </a:r>
            <a:r>
              <a:rPr lang="en-US" dirty="0" err="1" smtClean="0">
                <a:solidFill>
                  <a:schemeClr val="tx1"/>
                </a:solidFill>
              </a:rPr>
              <a:t>akhir</a:t>
            </a:r>
            <a:r>
              <a:rPr lang="en-US" dirty="0" smtClean="0">
                <a:solidFill>
                  <a:schemeClr val="tx1"/>
                </a:solidFill>
              </a:rPr>
              <a:t> </a:t>
            </a:r>
            <a:r>
              <a:rPr lang="en-US" dirty="0" err="1" smtClean="0">
                <a:solidFill>
                  <a:schemeClr val="tx1"/>
                </a:solidFill>
              </a:rPr>
              <a:t>setiap</a:t>
            </a:r>
            <a:r>
              <a:rPr lang="en-US" dirty="0" smtClean="0">
                <a:solidFill>
                  <a:schemeClr val="tx1"/>
                </a:solidFill>
              </a:rPr>
              <a:t> </a:t>
            </a:r>
            <a:r>
              <a:rPr lang="en-US" dirty="0" err="1" smtClean="0">
                <a:solidFill>
                  <a:schemeClr val="tx1"/>
                </a:solidFill>
              </a:rPr>
              <a:t>bulan</a:t>
            </a:r>
            <a:r>
              <a:rPr lang="en-US" dirty="0" smtClean="0">
                <a:solidFill>
                  <a:schemeClr val="tx1"/>
                </a:solidFill>
              </a:rPr>
              <a:t> </a:t>
            </a:r>
            <a:r>
              <a:rPr lang="en-US" dirty="0" err="1" smtClean="0">
                <a:solidFill>
                  <a:schemeClr val="tx1"/>
                </a:solidFill>
              </a:rPr>
              <a:t>untuk</a:t>
            </a:r>
            <a:r>
              <a:rPr lang="en-US" dirty="0" smtClean="0">
                <a:solidFill>
                  <a:schemeClr val="tx1"/>
                </a:solidFill>
              </a:rPr>
              <a:t> </a:t>
            </a:r>
            <a:r>
              <a:rPr lang="en-US" dirty="0" err="1" smtClean="0">
                <a:solidFill>
                  <a:schemeClr val="tx1"/>
                </a:solidFill>
              </a:rPr>
              <a:t>menentukan</a:t>
            </a:r>
            <a:r>
              <a:rPr lang="en-US" dirty="0" smtClean="0">
                <a:solidFill>
                  <a:schemeClr val="tx1"/>
                </a:solidFill>
              </a:rPr>
              <a:t> </a:t>
            </a:r>
            <a:r>
              <a:rPr lang="en-US" dirty="0" err="1" smtClean="0">
                <a:solidFill>
                  <a:schemeClr val="tx1"/>
                </a:solidFill>
              </a:rPr>
              <a:t>biaya</a:t>
            </a:r>
            <a:r>
              <a:rPr lang="en-US" dirty="0" smtClean="0">
                <a:solidFill>
                  <a:schemeClr val="tx1"/>
                </a:solidFill>
              </a:rPr>
              <a:t> unit yang </a:t>
            </a:r>
            <a:r>
              <a:rPr lang="en-US" dirty="0" err="1" smtClean="0">
                <a:solidFill>
                  <a:schemeClr val="tx1"/>
                </a:solidFill>
              </a:rPr>
              <a:t>diproduksi</a:t>
            </a:r>
            <a:r>
              <a:rPr lang="en-US" dirty="0" smtClean="0">
                <a:solidFill>
                  <a:schemeClr val="tx1"/>
                </a:solidFill>
              </a:rPr>
              <a:t> </a:t>
            </a:r>
            <a:r>
              <a:rPr lang="en-US" dirty="0" err="1" smtClean="0">
                <a:solidFill>
                  <a:schemeClr val="tx1"/>
                </a:solidFill>
              </a:rPr>
              <a:t>selama</a:t>
            </a:r>
            <a:r>
              <a:rPr lang="en-US" dirty="0" smtClean="0">
                <a:solidFill>
                  <a:schemeClr val="tx1"/>
                </a:solidFill>
              </a:rPr>
              <a:t> </a:t>
            </a:r>
            <a:r>
              <a:rPr lang="en-US" dirty="0" err="1" smtClean="0">
                <a:solidFill>
                  <a:schemeClr val="tx1"/>
                </a:solidFill>
              </a:rPr>
              <a:t>bulan</a:t>
            </a:r>
            <a:r>
              <a:rPr lang="en-US" dirty="0" smtClean="0">
                <a:solidFill>
                  <a:schemeClr val="tx1"/>
                </a:solidFill>
              </a:rPr>
              <a:t> </a:t>
            </a:r>
            <a:r>
              <a:rPr lang="en-US" dirty="0" err="1" smtClean="0">
                <a:solidFill>
                  <a:schemeClr val="tx1"/>
                </a:solidFill>
              </a:rPr>
              <a:t>tersebut</a:t>
            </a:r>
            <a:r>
              <a:rPr lang="en-US" dirty="0" smtClean="0">
                <a:solidFill>
                  <a:schemeClr val="tx1"/>
                </a:solidFill>
              </a:rPr>
              <a:t>.</a:t>
            </a:r>
          </a:p>
          <a:p>
            <a:pPr algn="just"/>
            <a:endParaRPr lang="en-US" dirty="0" smtClean="0">
              <a:solidFill>
                <a:schemeClr val="tx1"/>
              </a:solidFill>
            </a:endParaRPr>
          </a:p>
          <a:p>
            <a:pPr algn="just"/>
            <a:r>
              <a:rPr lang="en-US" dirty="0" err="1" smtClean="0">
                <a:solidFill>
                  <a:schemeClr val="tx1"/>
                </a:solidFill>
              </a:rPr>
              <a:t>Jika</a:t>
            </a:r>
            <a:r>
              <a:rPr lang="en-US" dirty="0" smtClean="0">
                <a:solidFill>
                  <a:schemeClr val="tx1"/>
                </a:solidFill>
              </a:rPr>
              <a:t> </a:t>
            </a:r>
            <a:r>
              <a:rPr lang="en-US" dirty="0" err="1" smtClean="0">
                <a:solidFill>
                  <a:schemeClr val="tx1"/>
                </a:solidFill>
              </a:rPr>
              <a:t>pembebanan</a:t>
            </a:r>
            <a:r>
              <a:rPr lang="en-US" dirty="0" smtClean="0">
                <a:solidFill>
                  <a:schemeClr val="tx1"/>
                </a:solidFill>
              </a:rPr>
              <a:t> overhead </a:t>
            </a:r>
            <a:r>
              <a:rPr lang="en-US" dirty="0" err="1" smtClean="0">
                <a:solidFill>
                  <a:schemeClr val="tx1"/>
                </a:solidFill>
              </a:rPr>
              <a:t>menggunakan</a:t>
            </a:r>
            <a:r>
              <a:rPr lang="en-US" dirty="0" smtClean="0">
                <a:solidFill>
                  <a:schemeClr val="tx1"/>
                </a:solidFill>
              </a:rPr>
              <a:t> </a:t>
            </a:r>
            <a:r>
              <a:rPr lang="en-US" dirty="0" err="1" smtClean="0">
                <a:solidFill>
                  <a:schemeClr val="tx1"/>
                </a:solidFill>
              </a:rPr>
              <a:t>tarif</a:t>
            </a:r>
            <a:r>
              <a:rPr lang="en-US" dirty="0" smtClean="0">
                <a:solidFill>
                  <a:schemeClr val="tx1"/>
                </a:solidFill>
              </a:rPr>
              <a:t> yang </a:t>
            </a:r>
            <a:r>
              <a:rPr lang="en-US" dirty="0" err="1" smtClean="0">
                <a:solidFill>
                  <a:schemeClr val="tx1"/>
                </a:solidFill>
              </a:rPr>
              <a:t>telah</a:t>
            </a:r>
            <a:r>
              <a:rPr lang="en-US" dirty="0" smtClean="0">
                <a:solidFill>
                  <a:schemeClr val="tx1"/>
                </a:solidFill>
              </a:rPr>
              <a:t> </a:t>
            </a:r>
            <a:r>
              <a:rPr lang="en-US" dirty="0" err="1" smtClean="0">
                <a:solidFill>
                  <a:schemeClr val="tx1"/>
                </a:solidFill>
              </a:rPr>
              <a:t>ditentukan</a:t>
            </a:r>
            <a:r>
              <a:rPr lang="en-US" dirty="0" smtClean="0">
                <a:solidFill>
                  <a:schemeClr val="tx1"/>
                </a:solidFill>
              </a:rPr>
              <a:t> </a:t>
            </a:r>
            <a:r>
              <a:rPr lang="en-US" dirty="0" err="1" smtClean="0">
                <a:solidFill>
                  <a:schemeClr val="tx1"/>
                </a:solidFill>
              </a:rPr>
              <a:t>di</a:t>
            </a:r>
            <a:r>
              <a:rPr lang="en-US" dirty="0" smtClean="0">
                <a:solidFill>
                  <a:schemeClr val="tx1"/>
                </a:solidFill>
              </a:rPr>
              <a:t> </a:t>
            </a:r>
            <a:r>
              <a:rPr lang="en-US" dirty="0" err="1" smtClean="0">
                <a:solidFill>
                  <a:schemeClr val="tx1"/>
                </a:solidFill>
              </a:rPr>
              <a:t>muka</a:t>
            </a:r>
            <a:r>
              <a:rPr lang="en-US" dirty="0" smtClean="0">
                <a:solidFill>
                  <a:schemeClr val="tx1"/>
                </a:solidFill>
              </a:rPr>
              <a:t> , </a:t>
            </a:r>
            <a:r>
              <a:rPr lang="en-US" dirty="0" err="1" smtClean="0">
                <a:solidFill>
                  <a:schemeClr val="tx1"/>
                </a:solidFill>
              </a:rPr>
              <a:t>maka</a:t>
            </a:r>
            <a:r>
              <a:rPr lang="en-US" dirty="0" smtClean="0">
                <a:solidFill>
                  <a:schemeClr val="tx1"/>
                </a:solidFill>
              </a:rPr>
              <a:t> </a:t>
            </a:r>
            <a:r>
              <a:rPr lang="en-US" dirty="0" err="1" smtClean="0">
                <a:solidFill>
                  <a:schemeClr val="tx1"/>
                </a:solidFill>
              </a:rPr>
              <a:t>tarif</a:t>
            </a:r>
            <a:r>
              <a:rPr lang="en-US" dirty="0" smtClean="0">
                <a:solidFill>
                  <a:schemeClr val="tx1"/>
                </a:solidFill>
              </a:rPr>
              <a:t> </a:t>
            </a:r>
            <a:r>
              <a:rPr lang="en-US" dirty="0" err="1" smtClean="0">
                <a:solidFill>
                  <a:schemeClr val="tx1"/>
                </a:solidFill>
              </a:rPr>
              <a:t>tersebut</a:t>
            </a:r>
            <a:r>
              <a:rPr lang="en-US" dirty="0" smtClean="0">
                <a:solidFill>
                  <a:schemeClr val="tx1"/>
                </a:solidFill>
              </a:rPr>
              <a:t> </a:t>
            </a:r>
            <a:r>
              <a:rPr lang="en-US" dirty="0" err="1" smtClean="0">
                <a:solidFill>
                  <a:schemeClr val="tx1"/>
                </a:solidFill>
              </a:rPr>
              <a:t>dikalikan</a:t>
            </a:r>
            <a:r>
              <a:rPr lang="en-US" dirty="0" smtClean="0">
                <a:solidFill>
                  <a:schemeClr val="tx1"/>
                </a:solidFill>
              </a:rPr>
              <a:t> </a:t>
            </a:r>
            <a:r>
              <a:rPr lang="en-US" dirty="0" err="1" smtClean="0">
                <a:solidFill>
                  <a:schemeClr val="tx1"/>
                </a:solidFill>
              </a:rPr>
              <a:t>dengan</a:t>
            </a:r>
            <a:r>
              <a:rPr lang="en-US" dirty="0" smtClean="0">
                <a:solidFill>
                  <a:schemeClr val="tx1"/>
                </a:solidFill>
              </a:rPr>
              <a:t> </a:t>
            </a:r>
            <a:r>
              <a:rPr lang="en-US" dirty="0" err="1" smtClean="0">
                <a:solidFill>
                  <a:schemeClr val="tx1"/>
                </a:solidFill>
              </a:rPr>
              <a:t>jumlah</a:t>
            </a:r>
            <a:r>
              <a:rPr lang="en-US" dirty="0" smtClean="0">
                <a:solidFill>
                  <a:schemeClr val="tx1"/>
                </a:solidFill>
              </a:rPr>
              <a:t> </a:t>
            </a:r>
            <a:r>
              <a:rPr lang="en-US" dirty="0" err="1" smtClean="0">
                <a:solidFill>
                  <a:schemeClr val="tx1"/>
                </a:solidFill>
              </a:rPr>
              <a:t>aktual</a:t>
            </a:r>
            <a:r>
              <a:rPr lang="en-US" dirty="0" smtClean="0">
                <a:solidFill>
                  <a:schemeClr val="tx1"/>
                </a:solidFill>
              </a:rPr>
              <a:t> </a:t>
            </a:r>
            <a:r>
              <a:rPr lang="en-US" dirty="0" err="1" smtClean="0">
                <a:solidFill>
                  <a:schemeClr val="tx1"/>
                </a:solidFill>
              </a:rPr>
              <a:t>dari</a:t>
            </a:r>
            <a:r>
              <a:rPr lang="en-US" dirty="0" smtClean="0">
                <a:solidFill>
                  <a:schemeClr val="tx1"/>
                </a:solidFill>
              </a:rPr>
              <a:t> </a:t>
            </a:r>
            <a:r>
              <a:rPr lang="en-US" dirty="0" err="1" smtClean="0">
                <a:solidFill>
                  <a:schemeClr val="tx1"/>
                </a:solidFill>
              </a:rPr>
              <a:t>dasar</a:t>
            </a:r>
            <a:r>
              <a:rPr lang="en-US" dirty="0" smtClean="0">
                <a:solidFill>
                  <a:schemeClr val="tx1"/>
                </a:solidFill>
              </a:rPr>
              <a:t> </a:t>
            </a:r>
            <a:r>
              <a:rPr lang="en-US" dirty="0" err="1" smtClean="0">
                <a:solidFill>
                  <a:schemeClr val="tx1"/>
                </a:solidFill>
              </a:rPr>
              <a:t>aktivitas</a:t>
            </a:r>
            <a:r>
              <a:rPr lang="en-US" dirty="0" smtClean="0">
                <a:solidFill>
                  <a:schemeClr val="tx1"/>
                </a:solidFill>
              </a:rPr>
              <a:t> yang </a:t>
            </a:r>
            <a:r>
              <a:rPr lang="en-US" dirty="0" err="1" smtClean="0">
                <a:solidFill>
                  <a:schemeClr val="tx1"/>
                </a:solidFill>
              </a:rPr>
              <a:t>digunakan</a:t>
            </a:r>
            <a:r>
              <a:rPr lang="en-US" dirty="0" smtClean="0">
                <a:solidFill>
                  <a:schemeClr val="tx1"/>
                </a:solidFill>
              </a:rPr>
              <a:t> </a:t>
            </a:r>
            <a:r>
              <a:rPr lang="en-US" dirty="0" err="1" smtClean="0">
                <a:solidFill>
                  <a:schemeClr val="tx1"/>
                </a:solidFill>
              </a:rPr>
              <a:t>di</a:t>
            </a:r>
            <a:r>
              <a:rPr lang="en-US" dirty="0" smtClean="0">
                <a:solidFill>
                  <a:schemeClr val="tx1"/>
                </a:solidFill>
              </a:rPr>
              <a:t> </a:t>
            </a:r>
            <a:r>
              <a:rPr lang="en-US" dirty="0" err="1" smtClean="0">
                <a:solidFill>
                  <a:schemeClr val="tx1"/>
                </a:solidFill>
              </a:rPr>
              <a:t>setiap</a:t>
            </a:r>
            <a:r>
              <a:rPr lang="en-US" dirty="0" smtClean="0">
                <a:solidFill>
                  <a:schemeClr val="tx1"/>
                </a:solidFill>
              </a:rPr>
              <a:t> </a:t>
            </a:r>
            <a:r>
              <a:rPr lang="en-US" dirty="0" err="1" smtClean="0">
                <a:solidFill>
                  <a:schemeClr val="tx1"/>
                </a:solidFill>
              </a:rPr>
              <a:t>departemen</a:t>
            </a:r>
            <a:r>
              <a:rPr lang="en-US" dirty="0" smtClean="0">
                <a:solidFill>
                  <a:schemeClr val="tx1"/>
                </a:solidFill>
              </a:rPr>
              <a:t> </a:t>
            </a:r>
            <a:r>
              <a:rPr lang="en-US" dirty="0" err="1" smtClean="0">
                <a:solidFill>
                  <a:schemeClr val="tx1"/>
                </a:solidFill>
              </a:rPr>
              <a:t>produksi</a:t>
            </a:r>
            <a:r>
              <a:rPr lang="en-US" dirty="0" smtClean="0">
                <a:solidFill>
                  <a:schemeClr val="tx1"/>
                </a:solidFill>
              </a:rPr>
              <a:t>.</a:t>
            </a:r>
            <a:endParaRPr lang="en-US" dirty="0">
              <a:solidFill>
                <a:schemeClr val="tx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28"/>
            <a:ext cx="8686800" cy="838200"/>
          </a:xfrm>
        </p:spPr>
        <p:txBody>
          <a:bodyPr>
            <a:normAutofit fontScale="90000"/>
          </a:bodyPr>
          <a:lstStyle/>
          <a:p>
            <a:r>
              <a:rPr lang="en-US" dirty="0" smtClean="0">
                <a:solidFill>
                  <a:schemeClr val="tx1"/>
                </a:solidFill>
              </a:rPr>
              <a:t>LANGKAH-LANGKAH DALAM PROCESS COSTING</a:t>
            </a:r>
            <a:endParaRPr lang="en-US" dirty="0">
              <a:solidFill>
                <a:schemeClr val="tx1"/>
              </a:solidFill>
            </a:endParaRPr>
          </a:p>
        </p:txBody>
      </p:sp>
      <p:sp>
        <p:nvSpPr>
          <p:cNvPr id="3" name="Content Placeholder 2"/>
          <p:cNvSpPr>
            <a:spLocks noGrp="1"/>
          </p:cNvSpPr>
          <p:nvPr>
            <p:ph idx="1"/>
          </p:nvPr>
        </p:nvSpPr>
        <p:spPr>
          <a:xfrm>
            <a:off x="457200" y="1857364"/>
            <a:ext cx="8258204" cy="4357718"/>
          </a:xfrm>
        </p:spPr>
        <p:style>
          <a:lnRef idx="1">
            <a:schemeClr val="accent5"/>
          </a:lnRef>
          <a:fillRef idx="2">
            <a:schemeClr val="accent5"/>
          </a:fillRef>
          <a:effectRef idx="1">
            <a:schemeClr val="accent5"/>
          </a:effectRef>
          <a:fontRef idx="minor">
            <a:schemeClr val="dk1"/>
          </a:fontRef>
        </p:style>
        <p:txBody>
          <a:bodyPr/>
          <a:lstStyle/>
          <a:p>
            <a:pPr algn="just"/>
            <a:r>
              <a:rPr lang="en-US" dirty="0" err="1" smtClean="0">
                <a:solidFill>
                  <a:schemeClr val="tx1"/>
                </a:solidFill>
              </a:rPr>
              <a:t>Menghitung</a:t>
            </a:r>
            <a:r>
              <a:rPr lang="en-US" dirty="0" smtClean="0">
                <a:solidFill>
                  <a:schemeClr val="tx1"/>
                </a:solidFill>
              </a:rPr>
              <a:t> unit </a:t>
            </a:r>
            <a:r>
              <a:rPr lang="en-US" dirty="0" err="1" smtClean="0">
                <a:solidFill>
                  <a:schemeClr val="tx1"/>
                </a:solidFill>
              </a:rPr>
              <a:t>ekuivalen</a:t>
            </a:r>
            <a:endParaRPr lang="en-US" dirty="0" smtClean="0">
              <a:solidFill>
                <a:schemeClr val="tx1"/>
              </a:solidFill>
            </a:endParaRPr>
          </a:p>
          <a:p>
            <a:pPr algn="just"/>
            <a:r>
              <a:rPr lang="en-US" dirty="0" err="1" smtClean="0">
                <a:solidFill>
                  <a:schemeClr val="tx1"/>
                </a:solidFill>
              </a:rPr>
              <a:t>Menghitung</a:t>
            </a:r>
            <a:r>
              <a:rPr lang="en-US" dirty="0" smtClean="0">
                <a:solidFill>
                  <a:schemeClr val="tx1"/>
                </a:solidFill>
              </a:rPr>
              <a:t> </a:t>
            </a:r>
            <a:r>
              <a:rPr lang="en-US" dirty="0" err="1" smtClean="0">
                <a:solidFill>
                  <a:schemeClr val="tx1"/>
                </a:solidFill>
              </a:rPr>
              <a:t>biaya</a:t>
            </a:r>
            <a:r>
              <a:rPr lang="en-US" dirty="0" smtClean="0">
                <a:solidFill>
                  <a:schemeClr val="tx1"/>
                </a:solidFill>
              </a:rPr>
              <a:t> </a:t>
            </a:r>
            <a:r>
              <a:rPr lang="en-US" dirty="0" err="1" smtClean="0">
                <a:solidFill>
                  <a:schemeClr val="tx1"/>
                </a:solidFill>
              </a:rPr>
              <a:t>produksi</a:t>
            </a:r>
            <a:r>
              <a:rPr lang="en-US" dirty="0" smtClean="0">
                <a:solidFill>
                  <a:schemeClr val="tx1"/>
                </a:solidFill>
              </a:rPr>
              <a:t> per </a:t>
            </a:r>
            <a:r>
              <a:rPr lang="en-US" dirty="0" err="1" smtClean="0">
                <a:solidFill>
                  <a:schemeClr val="tx1"/>
                </a:solidFill>
              </a:rPr>
              <a:t>satuan</a:t>
            </a:r>
            <a:endParaRPr lang="en-US" dirty="0" smtClean="0">
              <a:solidFill>
                <a:schemeClr val="tx1"/>
              </a:solidFill>
            </a:endParaRPr>
          </a:p>
          <a:p>
            <a:pPr algn="just"/>
            <a:r>
              <a:rPr lang="en-US" dirty="0" err="1" smtClean="0">
                <a:solidFill>
                  <a:schemeClr val="tx1"/>
                </a:solidFill>
              </a:rPr>
              <a:t>Menghitung</a:t>
            </a:r>
            <a:r>
              <a:rPr lang="en-US" dirty="0" smtClean="0">
                <a:solidFill>
                  <a:schemeClr val="tx1"/>
                </a:solidFill>
              </a:rPr>
              <a:t> </a:t>
            </a:r>
            <a:r>
              <a:rPr lang="en-US" dirty="0" err="1" smtClean="0">
                <a:solidFill>
                  <a:schemeClr val="tx1"/>
                </a:solidFill>
              </a:rPr>
              <a:t>Harga</a:t>
            </a:r>
            <a:r>
              <a:rPr lang="en-US" dirty="0" smtClean="0">
                <a:solidFill>
                  <a:schemeClr val="tx1"/>
                </a:solidFill>
              </a:rPr>
              <a:t> </a:t>
            </a:r>
            <a:r>
              <a:rPr lang="en-US" dirty="0" err="1" smtClean="0">
                <a:solidFill>
                  <a:schemeClr val="tx1"/>
                </a:solidFill>
              </a:rPr>
              <a:t>Pokok</a:t>
            </a:r>
            <a:r>
              <a:rPr lang="en-US" dirty="0" smtClean="0">
                <a:solidFill>
                  <a:schemeClr val="tx1"/>
                </a:solidFill>
              </a:rPr>
              <a:t> </a:t>
            </a:r>
            <a:r>
              <a:rPr lang="en-US" dirty="0" err="1" smtClean="0">
                <a:solidFill>
                  <a:schemeClr val="tx1"/>
                </a:solidFill>
              </a:rPr>
              <a:t>Produksi</a:t>
            </a:r>
            <a:r>
              <a:rPr lang="en-US" dirty="0" smtClean="0">
                <a:solidFill>
                  <a:schemeClr val="tx1"/>
                </a:solidFill>
              </a:rPr>
              <a:t> per </a:t>
            </a:r>
            <a:r>
              <a:rPr lang="en-US" dirty="0" err="1" smtClean="0">
                <a:solidFill>
                  <a:schemeClr val="tx1"/>
                </a:solidFill>
              </a:rPr>
              <a:t>satuan</a:t>
            </a:r>
            <a:endParaRPr lang="en-US" dirty="0" smtClean="0">
              <a:solidFill>
                <a:schemeClr val="tx1"/>
              </a:solidFill>
            </a:endParaRPr>
          </a:p>
          <a:p>
            <a:pPr algn="just"/>
            <a:r>
              <a:rPr lang="en-US" dirty="0" err="1" smtClean="0">
                <a:solidFill>
                  <a:schemeClr val="tx1"/>
                </a:solidFill>
              </a:rPr>
              <a:t>Menghitung</a:t>
            </a:r>
            <a:r>
              <a:rPr lang="en-US" dirty="0" smtClean="0">
                <a:solidFill>
                  <a:schemeClr val="tx1"/>
                </a:solidFill>
              </a:rPr>
              <a:t> </a:t>
            </a:r>
            <a:r>
              <a:rPr lang="en-US" dirty="0" err="1" smtClean="0">
                <a:solidFill>
                  <a:schemeClr val="tx1"/>
                </a:solidFill>
              </a:rPr>
              <a:t>Harga</a:t>
            </a:r>
            <a:r>
              <a:rPr lang="en-US" dirty="0" smtClean="0">
                <a:solidFill>
                  <a:schemeClr val="tx1"/>
                </a:solidFill>
              </a:rPr>
              <a:t> </a:t>
            </a:r>
            <a:r>
              <a:rPr lang="en-US" dirty="0" err="1" smtClean="0">
                <a:solidFill>
                  <a:schemeClr val="tx1"/>
                </a:solidFill>
              </a:rPr>
              <a:t>Pokok</a:t>
            </a:r>
            <a:r>
              <a:rPr lang="en-US" dirty="0" smtClean="0">
                <a:solidFill>
                  <a:schemeClr val="tx1"/>
                </a:solidFill>
              </a:rPr>
              <a:t> </a:t>
            </a:r>
            <a:r>
              <a:rPr lang="en-US" dirty="0" err="1" smtClean="0">
                <a:solidFill>
                  <a:schemeClr val="tx1"/>
                </a:solidFill>
              </a:rPr>
              <a:t>Barang</a:t>
            </a:r>
            <a:r>
              <a:rPr lang="en-US" dirty="0" smtClean="0">
                <a:solidFill>
                  <a:schemeClr val="tx1"/>
                </a:solidFill>
              </a:rPr>
              <a:t> </a:t>
            </a:r>
            <a:r>
              <a:rPr lang="en-US" dirty="0" err="1" smtClean="0">
                <a:solidFill>
                  <a:schemeClr val="tx1"/>
                </a:solidFill>
              </a:rPr>
              <a:t>Jadi</a:t>
            </a:r>
            <a:r>
              <a:rPr lang="en-US" dirty="0" smtClean="0">
                <a:solidFill>
                  <a:schemeClr val="tx1"/>
                </a:solidFill>
              </a:rPr>
              <a:t> </a:t>
            </a:r>
            <a:r>
              <a:rPr lang="en-US" dirty="0" err="1" smtClean="0">
                <a:solidFill>
                  <a:schemeClr val="tx1"/>
                </a:solidFill>
              </a:rPr>
              <a:t>dan</a:t>
            </a:r>
            <a:r>
              <a:rPr lang="en-US" dirty="0" smtClean="0">
                <a:solidFill>
                  <a:schemeClr val="tx1"/>
                </a:solidFill>
              </a:rPr>
              <a:t> </a:t>
            </a:r>
            <a:r>
              <a:rPr lang="en-US" dirty="0" err="1" smtClean="0">
                <a:solidFill>
                  <a:schemeClr val="tx1"/>
                </a:solidFill>
              </a:rPr>
              <a:t>Persediaan</a:t>
            </a:r>
            <a:r>
              <a:rPr lang="en-US" dirty="0" smtClean="0">
                <a:solidFill>
                  <a:schemeClr val="tx1"/>
                </a:solidFill>
              </a:rPr>
              <a:t> </a:t>
            </a:r>
            <a:r>
              <a:rPr lang="en-US" dirty="0" err="1" smtClean="0">
                <a:solidFill>
                  <a:schemeClr val="tx1"/>
                </a:solidFill>
              </a:rPr>
              <a:t>Barang</a:t>
            </a:r>
            <a:r>
              <a:rPr lang="en-US" dirty="0" smtClean="0">
                <a:solidFill>
                  <a:schemeClr val="tx1"/>
                </a:solidFill>
              </a:rPr>
              <a:t> </a:t>
            </a:r>
            <a:r>
              <a:rPr lang="en-US" dirty="0" err="1" smtClean="0">
                <a:solidFill>
                  <a:schemeClr val="tx1"/>
                </a:solidFill>
              </a:rPr>
              <a:t>Dalam</a:t>
            </a:r>
            <a:r>
              <a:rPr lang="en-US" dirty="0" smtClean="0">
                <a:solidFill>
                  <a:schemeClr val="tx1"/>
                </a:solidFill>
              </a:rPr>
              <a:t> </a:t>
            </a:r>
            <a:r>
              <a:rPr lang="en-US" dirty="0" err="1" smtClean="0">
                <a:solidFill>
                  <a:schemeClr val="tx1"/>
                </a:solidFill>
              </a:rPr>
              <a:t>Proses</a:t>
            </a:r>
            <a:r>
              <a:rPr lang="en-US" dirty="0" smtClean="0">
                <a:solidFill>
                  <a:schemeClr val="tx1"/>
                </a:solidFill>
              </a:rPr>
              <a:t>.</a:t>
            </a:r>
          </a:p>
          <a:p>
            <a:pPr algn="just"/>
            <a:r>
              <a:rPr lang="en-US" dirty="0" err="1" smtClean="0">
                <a:solidFill>
                  <a:schemeClr val="tx1"/>
                </a:solidFill>
              </a:rPr>
              <a:t>Membuat</a:t>
            </a:r>
            <a:r>
              <a:rPr lang="en-US" dirty="0" smtClean="0">
                <a:solidFill>
                  <a:schemeClr val="tx1"/>
                </a:solidFill>
              </a:rPr>
              <a:t> </a:t>
            </a:r>
            <a:r>
              <a:rPr lang="en-US" dirty="0" err="1" smtClean="0">
                <a:solidFill>
                  <a:schemeClr val="tx1"/>
                </a:solidFill>
              </a:rPr>
              <a:t>Laporan</a:t>
            </a:r>
            <a:r>
              <a:rPr lang="en-US" dirty="0" smtClean="0">
                <a:solidFill>
                  <a:schemeClr val="tx1"/>
                </a:solidFill>
              </a:rPr>
              <a:t> </a:t>
            </a:r>
            <a:r>
              <a:rPr lang="en-US" dirty="0" err="1" smtClean="0">
                <a:solidFill>
                  <a:schemeClr val="tx1"/>
                </a:solidFill>
              </a:rPr>
              <a:t>Biaya</a:t>
            </a:r>
            <a:r>
              <a:rPr lang="en-US" dirty="0" smtClean="0">
                <a:solidFill>
                  <a:schemeClr val="tx1"/>
                </a:solidFill>
              </a:rPr>
              <a:t> </a:t>
            </a:r>
            <a:r>
              <a:rPr lang="en-US" dirty="0" err="1" smtClean="0">
                <a:solidFill>
                  <a:schemeClr val="tx1"/>
                </a:solidFill>
              </a:rPr>
              <a:t>Produksi</a:t>
            </a:r>
            <a:endParaRPr lang="en-US" dirty="0">
              <a:solidFill>
                <a:schemeClr val="tx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4414" y="285728"/>
            <a:ext cx="6786610" cy="838200"/>
          </a:xfrm>
        </p:spPr>
        <p:txBody>
          <a:bodyPr/>
          <a:lstStyle/>
          <a:p>
            <a:r>
              <a:rPr lang="en-US" dirty="0" smtClean="0">
                <a:solidFill>
                  <a:schemeClr val="tx1"/>
                </a:solidFill>
              </a:rPr>
              <a:t>LAPORAN BIAYA PRODUKSI</a:t>
            </a:r>
            <a:endParaRPr lang="en-US" dirty="0">
              <a:solidFill>
                <a:schemeClr val="tx1"/>
              </a:solidFill>
            </a:endParaRPr>
          </a:p>
        </p:txBody>
      </p:sp>
      <p:sp>
        <p:nvSpPr>
          <p:cNvPr id="3" name="Content Placeholder 2"/>
          <p:cNvSpPr>
            <a:spLocks noGrp="1"/>
          </p:cNvSpPr>
          <p:nvPr>
            <p:ph idx="1"/>
          </p:nvPr>
        </p:nvSpPr>
        <p:spPr>
          <a:xfrm>
            <a:off x="304800" y="1357298"/>
            <a:ext cx="8686800" cy="5286412"/>
          </a:xfrm>
        </p:spPr>
        <p:style>
          <a:lnRef idx="1">
            <a:schemeClr val="accent5"/>
          </a:lnRef>
          <a:fillRef idx="2">
            <a:schemeClr val="accent5"/>
          </a:fillRef>
          <a:effectRef idx="1">
            <a:schemeClr val="accent5"/>
          </a:effectRef>
          <a:fontRef idx="minor">
            <a:schemeClr val="dk1"/>
          </a:fontRef>
        </p:style>
        <p:txBody>
          <a:bodyPr>
            <a:normAutofit fontScale="92500" lnSpcReduction="20000"/>
          </a:bodyPr>
          <a:lstStyle/>
          <a:p>
            <a:pPr algn="just"/>
            <a:r>
              <a:rPr lang="en-US" dirty="0" err="1" smtClean="0">
                <a:solidFill>
                  <a:schemeClr val="tx1"/>
                </a:solidFill>
              </a:rPr>
              <a:t>Pada</a:t>
            </a:r>
            <a:r>
              <a:rPr lang="en-US" dirty="0" smtClean="0">
                <a:solidFill>
                  <a:schemeClr val="tx1"/>
                </a:solidFill>
              </a:rPr>
              <a:t> process costing, </a:t>
            </a:r>
            <a:r>
              <a:rPr lang="en-US" dirty="0" err="1" smtClean="0">
                <a:solidFill>
                  <a:schemeClr val="tx1"/>
                </a:solidFill>
              </a:rPr>
              <a:t>semua</a:t>
            </a:r>
            <a:r>
              <a:rPr lang="en-US" dirty="0" smtClean="0">
                <a:solidFill>
                  <a:schemeClr val="tx1"/>
                </a:solidFill>
              </a:rPr>
              <a:t> </a:t>
            </a:r>
            <a:r>
              <a:rPr lang="en-US" dirty="0" err="1" smtClean="0">
                <a:solidFill>
                  <a:schemeClr val="tx1"/>
                </a:solidFill>
              </a:rPr>
              <a:t>biaya</a:t>
            </a:r>
            <a:r>
              <a:rPr lang="en-US" dirty="0" smtClean="0">
                <a:solidFill>
                  <a:schemeClr val="tx1"/>
                </a:solidFill>
              </a:rPr>
              <a:t> yang </a:t>
            </a:r>
            <a:r>
              <a:rPr lang="en-US" dirty="0" err="1" smtClean="0">
                <a:solidFill>
                  <a:schemeClr val="tx1"/>
                </a:solidFill>
              </a:rPr>
              <a:t>dapat</a:t>
            </a:r>
            <a:r>
              <a:rPr lang="en-US" dirty="0" smtClean="0">
                <a:solidFill>
                  <a:schemeClr val="tx1"/>
                </a:solidFill>
              </a:rPr>
              <a:t> </a:t>
            </a:r>
            <a:r>
              <a:rPr lang="en-US" dirty="0" err="1" smtClean="0">
                <a:solidFill>
                  <a:schemeClr val="tx1"/>
                </a:solidFill>
              </a:rPr>
              <a:t>dibebankan</a:t>
            </a:r>
            <a:r>
              <a:rPr lang="en-US" dirty="0" smtClean="0">
                <a:solidFill>
                  <a:schemeClr val="tx1"/>
                </a:solidFill>
              </a:rPr>
              <a:t> </a:t>
            </a:r>
            <a:r>
              <a:rPr lang="en-US" dirty="0" err="1" smtClean="0">
                <a:solidFill>
                  <a:schemeClr val="tx1"/>
                </a:solidFill>
              </a:rPr>
              <a:t>ke</a:t>
            </a:r>
            <a:r>
              <a:rPr lang="en-US" dirty="0" smtClean="0">
                <a:solidFill>
                  <a:schemeClr val="tx1"/>
                </a:solidFill>
              </a:rPr>
              <a:t> </a:t>
            </a:r>
            <a:r>
              <a:rPr lang="en-US" dirty="0" err="1" smtClean="0">
                <a:solidFill>
                  <a:schemeClr val="tx1"/>
                </a:solidFill>
              </a:rPr>
              <a:t>departemen</a:t>
            </a:r>
            <a:r>
              <a:rPr lang="en-US" dirty="0" smtClean="0">
                <a:solidFill>
                  <a:schemeClr val="tx1"/>
                </a:solidFill>
              </a:rPr>
              <a:t> </a:t>
            </a:r>
            <a:r>
              <a:rPr lang="en-US" dirty="0" err="1" smtClean="0">
                <a:solidFill>
                  <a:schemeClr val="tx1"/>
                </a:solidFill>
              </a:rPr>
              <a:t>diikhtisarkan</a:t>
            </a:r>
            <a:r>
              <a:rPr lang="en-US" dirty="0" smtClean="0">
                <a:solidFill>
                  <a:schemeClr val="tx1"/>
                </a:solidFill>
              </a:rPr>
              <a:t> </a:t>
            </a:r>
            <a:r>
              <a:rPr lang="en-US" dirty="0" err="1" smtClean="0">
                <a:solidFill>
                  <a:schemeClr val="tx1"/>
                </a:solidFill>
              </a:rPr>
              <a:t>dalam</a:t>
            </a:r>
            <a:r>
              <a:rPr lang="en-US" dirty="0" smtClean="0">
                <a:solidFill>
                  <a:schemeClr val="tx1"/>
                </a:solidFill>
              </a:rPr>
              <a:t> </a:t>
            </a:r>
            <a:r>
              <a:rPr lang="en-US" dirty="0" err="1" smtClean="0">
                <a:solidFill>
                  <a:schemeClr val="tx1"/>
                </a:solidFill>
              </a:rPr>
              <a:t>laporan</a:t>
            </a:r>
            <a:r>
              <a:rPr lang="en-US" dirty="0" smtClean="0">
                <a:solidFill>
                  <a:schemeClr val="tx1"/>
                </a:solidFill>
              </a:rPr>
              <a:t> </a:t>
            </a:r>
            <a:r>
              <a:rPr lang="en-US" dirty="0" err="1" smtClean="0">
                <a:solidFill>
                  <a:schemeClr val="tx1"/>
                </a:solidFill>
              </a:rPr>
              <a:t>biaya</a:t>
            </a:r>
            <a:r>
              <a:rPr lang="en-US" dirty="0" smtClean="0">
                <a:solidFill>
                  <a:schemeClr val="tx1"/>
                </a:solidFill>
              </a:rPr>
              <a:t> </a:t>
            </a:r>
            <a:r>
              <a:rPr lang="en-US" dirty="0" err="1" smtClean="0">
                <a:solidFill>
                  <a:schemeClr val="tx1"/>
                </a:solidFill>
              </a:rPr>
              <a:t>produksi</a:t>
            </a:r>
            <a:r>
              <a:rPr lang="en-US" dirty="0" smtClean="0">
                <a:solidFill>
                  <a:schemeClr val="tx1"/>
                </a:solidFill>
              </a:rPr>
              <a:t> </a:t>
            </a:r>
            <a:r>
              <a:rPr lang="en-US" dirty="0" err="1" smtClean="0">
                <a:solidFill>
                  <a:schemeClr val="tx1"/>
                </a:solidFill>
              </a:rPr>
              <a:t>departemen</a:t>
            </a:r>
            <a:r>
              <a:rPr lang="en-US" dirty="0" smtClean="0">
                <a:solidFill>
                  <a:schemeClr val="tx1"/>
                </a:solidFill>
              </a:rPr>
              <a:t>. </a:t>
            </a:r>
          </a:p>
          <a:p>
            <a:pPr algn="just"/>
            <a:r>
              <a:rPr lang="en-US" dirty="0" err="1" smtClean="0">
                <a:solidFill>
                  <a:schemeClr val="tx1"/>
                </a:solidFill>
              </a:rPr>
              <a:t>Laporan</a:t>
            </a:r>
            <a:r>
              <a:rPr lang="en-US" dirty="0" smtClean="0">
                <a:solidFill>
                  <a:schemeClr val="tx1"/>
                </a:solidFill>
              </a:rPr>
              <a:t> </a:t>
            </a:r>
            <a:r>
              <a:rPr lang="en-US" dirty="0" err="1" smtClean="0">
                <a:solidFill>
                  <a:schemeClr val="tx1"/>
                </a:solidFill>
              </a:rPr>
              <a:t>biaya</a:t>
            </a:r>
            <a:r>
              <a:rPr lang="en-US" dirty="0" smtClean="0">
                <a:solidFill>
                  <a:schemeClr val="tx1"/>
                </a:solidFill>
              </a:rPr>
              <a:t> </a:t>
            </a:r>
            <a:r>
              <a:rPr lang="en-US" dirty="0" err="1" smtClean="0">
                <a:solidFill>
                  <a:schemeClr val="tx1"/>
                </a:solidFill>
              </a:rPr>
              <a:t>produksi</a:t>
            </a:r>
            <a:r>
              <a:rPr lang="en-US" dirty="0" smtClean="0">
                <a:solidFill>
                  <a:schemeClr val="tx1"/>
                </a:solidFill>
              </a:rPr>
              <a:t> (cost of production report) </a:t>
            </a:r>
            <a:r>
              <a:rPr lang="en-US" dirty="0" err="1" smtClean="0">
                <a:solidFill>
                  <a:schemeClr val="tx1"/>
                </a:solidFill>
              </a:rPr>
              <a:t>adalah</a:t>
            </a:r>
            <a:r>
              <a:rPr lang="en-US" dirty="0" smtClean="0">
                <a:solidFill>
                  <a:schemeClr val="tx1"/>
                </a:solidFill>
              </a:rPr>
              <a:t> </a:t>
            </a:r>
            <a:r>
              <a:rPr lang="en-US" dirty="0" err="1" smtClean="0">
                <a:solidFill>
                  <a:schemeClr val="tx1"/>
                </a:solidFill>
              </a:rPr>
              <a:t>kertas</a:t>
            </a:r>
            <a:r>
              <a:rPr lang="en-US" dirty="0" smtClean="0">
                <a:solidFill>
                  <a:schemeClr val="tx1"/>
                </a:solidFill>
              </a:rPr>
              <a:t> </a:t>
            </a:r>
            <a:r>
              <a:rPr lang="en-US" dirty="0" err="1" smtClean="0">
                <a:solidFill>
                  <a:schemeClr val="tx1"/>
                </a:solidFill>
              </a:rPr>
              <a:t>kerja</a:t>
            </a:r>
            <a:r>
              <a:rPr lang="en-US" dirty="0" smtClean="0">
                <a:solidFill>
                  <a:schemeClr val="tx1"/>
                </a:solidFill>
              </a:rPr>
              <a:t> yang </a:t>
            </a:r>
            <a:r>
              <a:rPr lang="en-US" dirty="0" err="1" smtClean="0">
                <a:solidFill>
                  <a:schemeClr val="tx1"/>
                </a:solidFill>
              </a:rPr>
              <a:t>menampilkan</a:t>
            </a:r>
            <a:r>
              <a:rPr lang="en-US" dirty="0" smtClean="0">
                <a:solidFill>
                  <a:schemeClr val="tx1"/>
                </a:solidFill>
              </a:rPr>
              <a:t> </a:t>
            </a:r>
            <a:r>
              <a:rPr lang="en-US" dirty="0" err="1" smtClean="0">
                <a:solidFill>
                  <a:schemeClr val="tx1"/>
                </a:solidFill>
              </a:rPr>
              <a:t>jumlah</a:t>
            </a:r>
            <a:r>
              <a:rPr lang="en-US" dirty="0" smtClean="0">
                <a:solidFill>
                  <a:schemeClr val="tx1"/>
                </a:solidFill>
              </a:rPr>
              <a:t> </a:t>
            </a:r>
            <a:r>
              <a:rPr lang="en-US" dirty="0" err="1" smtClean="0">
                <a:solidFill>
                  <a:schemeClr val="tx1"/>
                </a:solidFill>
              </a:rPr>
              <a:t>biaya</a:t>
            </a:r>
            <a:r>
              <a:rPr lang="en-US" dirty="0" smtClean="0">
                <a:solidFill>
                  <a:schemeClr val="tx1"/>
                </a:solidFill>
              </a:rPr>
              <a:t> yang </a:t>
            </a:r>
            <a:r>
              <a:rPr lang="en-US" dirty="0" err="1" smtClean="0">
                <a:solidFill>
                  <a:schemeClr val="tx1"/>
                </a:solidFill>
              </a:rPr>
              <a:t>diakumulasikan</a:t>
            </a:r>
            <a:r>
              <a:rPr lang="en-US" dirty="0" smtClean="0">
                <a:solidFill>
                  <a:schemeClr val="tx1"/>
                </a:solidFill>
              </a:rPr>
              <a:t> </a:t>
            </a:r>
            <a:r>
              <a:rPr lang="en-US" dirty="0" err="1" smtClean="0">
                <a:solidFill>
                  <a:schemeClr val="tx1"/>
                </a:solidFill>
              </a:rPr>
              <a:t>dan</a:t>
            </a:r>
            <a:r>
              <a:rPr lang="en-US" dirty="0" smtClean="0">
                <a:solidFill>
                  <a:schemeClr val="tx1"/>
                </a:solidFill>
              </a:rPr>
              <a:t> </a:t>
            </a:r>
            <a:r>
              <a:rPr lang="en-US" dirty="0" err="1" smtClean="0">
                <a:solidFill>
                  <a:schemeClr val="tx1"/>
                </a:solidFill>
              </a:rPr>
              <a:t>dibebankan</a:t>
            </a:r>
            <a:r>
              <a:rPr lang="en-US" dirty="0" smtClean="0">
                <a:solidFill>
                  <a:schemeClr val="tx1"/>
                </a:solidFill>
              </a:rPr>
              <a:t> </a:t>
            </a:r>
            <a:r>
              <a:rPr lang="en-US" dirty="0" err="1" smtClean="0">
                <a:solidFill>
                  <a:schemeClr val="tx1"/>
                </a:solidFill>
              </a:rPr>
              <a:t>ke</a:t>
            </a:r>
            <a:r>
              <a:rPr lang="en-US" dirty="0" smtClean="0">
                <a:solidFill>
                  <a:schemeClr val="tx1"/>
                </a:solidFill>
              </a:rPr>
              <a:t> </a:t>
            </a:r>
            <a:r>
              <a:rPr lang="en-US" dirty="0" err="1" smtClean="0">
                <a:solidFill>
                  <a:schemeClr val="tx1"/>
                </a:solidFill>
              </a:rPr>
              <a:t>produksi</a:t>
            </a:r>
            <a:r>
              <a:rPr lang="en-US" dirty="0" smtClean="0">
                <a:solidFill>
                  <a:schemeClr val="tx1"/>
                </a:solidFill>
              </a:rPr>
              <a:t> </a:t>
            </a:r>
            <a:r>
              <a:rPr lang="en-US" dirty="0" err="1" smtClean="0">
                <a:solidFill>
                  <a:schemeClr val="tx1"/>
                </a:solidFill>
              </a:rPr>
              <a:t>selama</a:t>
            </a:r>
            <a:r>
              <a:rPr lang="en-US" dirty="0" smtClean="0">
                <a:solidFill>
                  <a:schemeClr val="tx1"/>
                </a:solidFill>
              </a:rPr>
              <a:t> </a:t>
            </a:r>
            <a:r>
              <a:rPr lang="en-US" dirty="0" err="1" smtClean="0">
                <a:solidFill>
                  <a:schemeClr val="tx1"/>
                </a:solidFill>
              </a:rPr>
              <a:t>satu</a:t>
            </a:r>
            <a:r>
              <a:rPr lang="en-US" dirty="0" smtClean="0">
                <a:solidFill>
                  <a:schemeClr val="tx1"/>
                </a:solidFill>
              </a:rPr>
              <a:t> </a:t>
            </a:r>
            <a:r>
              <a:rPr lang="en-US" dirty="0" err="1" smtClean="0">
                <a:solidFill>
                  <a:schemeClr val="tx1"/>
                </a:solidFill>
              </a:rPr>
              <a:t>bulan</a:t>
            </a:r>
            <a:r>
              <a:rPr lang="en-US" dirty="0" smtClean="0">
                <a:solidFill>
                  <a:schemeClr val="tx1"/>
                </a:solidFill>
              </a:rPr>
              <a:t> </a:t>
            </a:r>
            <a:r>
              <a:rPr lang="en-US" dirty="0" err="1" smtClean="0">
                <a:solidFill>
                  <a:schemeClr val="tx1"/>
                </a:solidFill>
              </a:rPr>
              <a:t>atau</a:t>
            </a:r>
            <a:r>
              <a:rPr lang="en-US" dirty="0" smtClean="0">
                <a:solidFill>
                  <a:schemeClr val="tx1"/>
                </a:solidFill>
              </a:rPr>
              <a:t> </a:t>
            </a:r>
            <a:r>
              <a:rPr lang="en-US" dirty="0" err="1" smtClean="0">
                <a:solidFill>
                  <a:schemeClr val="tx1"/>
                </a:solidFill>
              </a:rPr>
              <a:t>periode</a:t>
            </a:r>
            <a:r>
              <a:rPr lang="en-US" dirty="0" smtClean="0">
                <a:solidFill>
                  <a:schemeClr val="tx1"/>
                </a:solidFill>
              </a:rPr>
              <a:t> lain.</a:t>
            </a:r>
          </a:p>
          <a:p>
            <a:pPr algn="just"/>
            <a:endParaRPr lang="en-US" dirty="0" smtClean="0">
              <a:solidFill>
                <a:schemeClr val="tx1"/>
              </a:solidFill>
            </a:endParaRPr>
          </a:p>
          <a:p>
            <a:pPr algn="just"/>
            <a:r>
              <a:rPr lang="en-US" dirty="0" smtClean="0">
                <a:solidFill>
                  <a:schemeClr val="tx1"/>
                </a:solidFill>
              </a:rPr>
              <a:t>Format </a:t>
            </a:r>
            <a:r>
              <a:rPr lang="en-US" dirty="0" err="1" smtClean="0">
                <a:solidFill>
                  <a:schemeClr val="tx1"/>
                </a:solidFill>
              </a:rPr>
              <a:t>Laporan</a:t>
            </a:r>
            <a:r>
              <a:rPr lang="en-US" dirty="0" smtClean="0">
                <a:solidFill>
                  <a:schemeClr val="tx1"/>
                </a:solidFill>
              </a:rPr>
              <a:t> </a:t>
            </a:r>
            <a:r>
              <a:rPr lang="en-US" dirty="0" err="1" smtClean="0">
                <a:solidFill>
                  <a:schemeClr val="tx1"/>
                </a:solidFill>
              </a:rPr>
              <a:t>biaya</a:t>
            </a:r>
            <a:r>
              <a:rPr lang="en-US" dirty="0" smtClean="0">
                <a:solidFill>
                  <a:schemeClr val="tx1"/>
                </a:solidFill>
              </a:rPr>
              <a:t> </a:t>
            </a:r>
            <a:r>
              <a:rPr lang="en-US" dirty="0" err="1" smtClean="0">
                <a:solidFill>
                  <a:schemeClr val="tx1"/>
                </a:solidFill>
              </a:rPr>
              <a:t>produksi</a:t>
            </a:r>
            <a:r>
              <a:rPr lang="en-US" dirty="0" smtClean="0">
                <a:solidFill>
                  <a:schemeClr val="tx1"/>
                </a:solidFill>
              </a:rPr>
              <a:t> </a:t>
            </a:r>
            <a:r>
              <a:rPr lang="en-US" dirty="0" err="1" smtClean="0">
                <a:solidFill>
                  <a:schemeClr val="tx1"/>
                </a:solidFill>
              </a:rPr>
              <a:t>dapat</a:t>
            </a:r>
            <a:r>
              <a:rPr lang="en-US" dirty="0" smtClean="0">
                <a:solidFill>
                  <a:schemeClr val="tx1"/>
                </a:solidFill>
              </a:rPr>
              <a:t> </a:t>
            </a:r>
            <a:r>
              <a:rPr lang="en-US" dirty="0" err="1" smtClean="0">
                <a:solidFill>
                  <a:schemeClr val="tx1"/>
                </a:solidFill>
              </a:rPr>
              <a:t>berbeda-beda</a:t>
            </a:r>
            <a:r>
              <a:rPr lang="en-US" dirty="0" smtClean="0">
                <a:solidFill>
                  <a:schemeClr val="tx1"/>
                </a:solidFill>
              </a:rPr>
              <a:t>, </a:t>
            </a:r>
            <a:r>
              <a:rPr lang="en-US" dirty="0" err="1" smtClean="0">
                <a:solidFill>
                  <a:schemeClr val="tx1"/>
                </a:solidFill>
              </a:rPr>
              <a:t>namun</a:t>
            </a:r>
            <a:r>
              <a:rPr lang="en-US" dirty="0" smtClean="0">
                <a:solidFill>
                  <a:schemeClr val="tx1"/>
                </a:solidFill>
              </a:rPr>
              <a:t> </a:t>
            </a:r>
            <a:r>
              <a:rPr lang="en-US" dirty="0" err="1" smtClean="0">
                <a:solidFill>
                  <a:schemeClr val="tx1"/>
                </a:solidFill>
              </a:rPr>
              <a:t>seharusnya</a:t>
            </a:r>
            <a:r>
              <a:rPr lang="en-US" dirty="0" smtClean="0">
                <a:solidFill>
                  <a:schemeClr val="tx1"/>
                </a:solidFill>
              </a:rPr>
              <a:t> </a:t>
            </a:r>
            <a:r>
              <a:rPr lang="en-US" dirty="0" err="1" smtClean="0">
                <a:solidFill>
                  <a:schemeClr val="tx1"/>
                </a:solidFill>
              </a:rPr>
              <a:t>dapat</a:t>
            </a:r>
            <a:r>
              <a:rPr lang="en-US" dirty="0" smtClean="0">
                <a:solidFill>
                  <a:schemeClr val="tx1"/>
                </a:solidFill>
              </a:rPr>
              <a:t> </a:t>
            </a:r>
            <a:r>
              <a:rPr lang="en-US" dirty="0" err="1" smtClean="0">
                <a:solidFill>
                  <a:schemeClr val="tx1"/>
                </a:solidFill>
              </a:rPr>
              <a:t>menunjukkan</a:t>
            </a:r>
            <a:r>
              <a:rPr lang="en-US" dirty="0" smtClean="0">
                <a:solidFill>
                  <a:schemeClr val="tx1"/>
                </a:solidFill>
              </a:rPr>
              <a:t>:</a:t>
            </a:r>
          </a:p>
          <a:p>
            <a:pPr marL="514350" indent="-514350" algn="just">
              <a:buClr>
                <a:schemeClr val="tx1"/>
              </a:buClr>
              <a:buFont typeface="+mj-lt"/>
              <a:buAutoNum type="arabicPeriod"/>
            </a:pPr>
            <a:r>
              <a:rPr lang="en-US" dirty="0" err="1" smtClean="0">
                <a:solidFill>
                  <a:schemeClr val="tx1"/>
                </a:solidFill>
              </a:rPr>
              <a:t>Biaya</a:t>
            </a:r>
            <a:r>
              <a:rPr lang="en-US" dirty="0" smtClean="0">
                <a:solidFill>
                  <a:schemeClr val="tx1"/>
                </a:solidFill>
              </a:rPr>
              <a:t> total </a:t>
            </a:r>
            <a:r>
              <a:rPr lang="en-US" dirty="0" err="1" smtClean="0">
                <a:solidFill>
                  <a:schemeClr val="tx1"/>
                </a:solidFill>
              </a:rPr>
              <a:t>dan</a:t>
            </a:r>
            <a:r>
              <a:rPr lang="en-US" dirty="0" smtClean="0">
                <a:solidFill>
                  <a:schemeClr val="tx1"/>
                </a:solidFill>
              </a:rPr>
              <a:t> </a:t>
            </a:r>
            <a:r>
              <a:rPr lang="en-US" dirty="0" err="1" smtClean="0">
                <a:solidFill>
                  <a:schemeClr val="tx1"/>
                </a:solidFill>
              </a:rPr>
              <a:t>biaya</a:t>
            </a:r>
            <a:r>
              <a:rPr lang="en-US" dirty="0" smtClean="0">
                <a:solidFill>
                  <a:schemeClr val="tx1"/>
                </a:solidFill>
              </a:rPr>
              <a:t> per </a:t>
            </a:r>
            <a:r>
              <a:rPr lang="en-US" dirty="0" err="1" smtClean="0">
                <a:solidFill>
                  <a:schemeClr val="tx1"/>
                </a:solidFill>
              </a:rPr>
              <a:t>satuan</a:t>
            </a:r>
            <a:r>
              <a:rPr lang="en-US" dirty="0" smtClean="0">
                <a:solidFill>
                  <a:schemeClr val="tx1"/>
                </a:solidFill>
              </a:rPr>
              <a:t> </a:t>
            </a:r>
            <a:r>
              <a:rPr lang="en-US" dirty="0" err="1" smtClean="0">
                <a:solidFill>
                  <a:schemeClr val="tx1"/>
                </a:solidFill>
              </a:rPr>
              <a:t>dari</a:t>
            </a:r>
            <a:r>
              <a:rPr lang="en-US" dirty="0" smtClean="0">
                <a:solidFill>
                  <a:schemeClr val="tx1"/>
                </a:solidFill>
              </a:rPr>
              <a:t> </a:t>
            </a:r>
            <a:r>
              <a:rPr lang="en-US" dirty="0" err="1" smtClean="0">
                <a:solidFill>
                  <a:schemeClr val="tx1"/>
                </a:solidFill>
              </a:rPr>
              <a:t>pekerjaan</a:t>
            </a:r>
            <a:r>
              <a:rPr lang="en-US" dirty="0" smtClean="0">
                <a:solidFill>
                  <a:schemeClr val="tx1"/>
                </a:solidFill>
              </a:rPr>
              <a:t> yang </a:t>
            </a:r>
            <a:r>
              <a:rPr lang="en-US" dirty="0" err="1" smtClean="0">
                <a:solidFill>
                  <a:schemeClr val="tx1"/>
                </a:solidFill>
              </a:rPr>
              <a:t>diterima</a:t>
            </a:r>
            <a:r>
              <a:rPr lang="en-US" dirty="0" smtClean="0">
                <a:solidFill>
                  <a:schemeClr val="tx1"/>
                </a:solidFill>
              </a:rPr>
              <a:t> </a:t>
            </a:r>
            <a:r>
              <a:rPr lang="en-US" dirty="0" err="1" smtClean="0">
                <a:solidFill>
                  <a:schemeClr val="tx1"/>
                </a:solidFill>
              </a:rPr>
              <a:t>dari</a:t>
            </a:r>
            <a:r>
              <a:rPr lang="en-US" dirty="0" smtClean="0">
                <a:solidFill>
                  <a:schemeClr val="tx1"/>
                </a:solidFill>
              </a:rPr>
              <a:t> </a:t>
            </a:r>
            <a:r>
              <a:rPr lang="en-US" dirty="0" err="1" smtClean="0">
                <a:solidFill>
                  <a:schemeClr val="tx1"/>
                </a:solidFill>
              </a:rPr>
              <a:t>satu</a:t>
            </a:r>
            <a:r>
              <a:rPr lang="en-US" dirty="0" smtClean="0">
                <a:solidFill>
                  <a:schemeClr val="tx1"/>
                </a:solidFill>
              </a:rPr>
              <a:t> </a:t>
            </a:r>
            <a:r>
              <a:rPr lang="en-US" dirty="0" err="1" smtClean="0">
                <a:solidFill>
                  <a:schemeClr val="tx1"/>
                </a:solidFill>
              </a:rPr>
              <a:t>atau</a:t>
            </a:r>
            <a:r>
              <a:rPr lang="en-US" dirty="0" smtClean="0">
                <a:solidFill>
                  <a:schemeClr val="tx1"/>
                </a:solidFill>
              </a:rPr>
              <a:t> </a:t>
            </a:r>
            <a:r>
              <a:rPr lang="en-US" dirty="0" err="1" smtClean="0">
                <a:solidFill>
                  <a:schemeClr val="tx1"/>
                </a:solidFill>
              </a:rPr>
              <a:t>beberapa</a:t>
            </a:r>
            <a:r>
              <a:rPr lang="en-US" dirty="0" smtClean="0">
                <a:solidFill>
                  <a:schemeClr val="tx1"/>
                </a:solidFill>
              </a:rPr>
              <a:t> </a:t>
            </a:r>
            <a:r>
              <a:rPr lang="en-US" dirty="0" err="1" smtClean="0">
                <a:solidFill>
                  <a:schemeClr val="tx1"/>
                </a:solidFill>
              </a:rPr>
              <a:t>departemen</a:t>
            </a:r>
            <a:r>
              <a:rPr lang="en-US" dirty="0" smtClean="0">
                <a:solidFill>
                  <a:schemeClr val="tx1"/>
                </a:solidFill>
              </a:rPr>
              <a:t> lain.</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71546"/>
            <a:ext cx="8686800" cy="5572164"/>
          </a:xfrm>
        </p:spPr>
        <p:style>
          <a:lnRef idx="1">
            <a:schemeClr val="accent5"/>
          </a:lnRef>
          <a:fillRef idx="2">
            <a:schemeClr val="accent5"/>
          </a:fillRef>
          <a:effectRef idx="1">
            <a:schemeClr val="accent5"/>
          </a:effectRef>
          <a:fontRef idx="minor">
            <a:schemeClr val="dk1"/>
          </a:fontRef>
        </p:style>
        <p:txBody>
          <a:bodyPr>
            <a:normAutofit fontScale="85000" lnSpcReduction="20000"/>
          </a:bodyPr>
          <a:lstStyle/>
          <a:p>
            <a:pPr marL="514350" indent="-514350" algn="just">
              <a:buClr>
                <a:schemeClr val="tx1"/>
              </a:buClr>
              <a:buFont typeface="+mj-lt"/>
              <a:buAutoNum type="arabicPeriod" startAt="2"/>
            </a:pPr>
            <a:r>
              <a:rPr lang="en-US" dirty="0" err="1" smtClean="0"/>
              <a:t>Biaya</a:t>
            </a:r>
            <a:r>
              <a:rPr lang="en-US" dirty="0" smtClean="0"/>
              <a:t> total </a:t>
            </a:r>
            <a:r>
              <a:rPr lang="en-US" dirty="0" err="1" smtClean="0"/>
              <a:t>dan</a:t>
            </a:r>
            <a:r>
              <a:rPr lang="en-US" dirty="0" smtClean="0"/>
              <a:t> </a:t>
            </a:r>
            <a:r>
              <a:rPr lang="en-US" dirty="0" err="1" smtClean="0"/>
              <a:t>biaya</a:t>
            </a:r>
            <a:r>
              <a:rPr lang="en-US" dirty="0" smtClean="0"/>
              <a:t> per </a:t>
            </a:r>
            <a:r>
              <a:rPr lang="en-US" dirty="0" err="1" smtClean="0"/>
              <a:t>satuan</a:t>
            </a:r>
            <a:r>
              <a:rPr lang="en-US" dirty="0" smtClean="0"/>
              <a:t> </a:t>
            </a:r>
            <a:r>
              <a:rPr lang="en-US" dirty="0" err="1" smtClean="0"/>
              <a:t>dari</a:t>
            </a:r>
            <a:r>
              <a:rPr lang="en-US" dirty="0" smtClean="0"/>
              <a:t> </a:t>
            </a:r>
            <a:r>
              <a:rPr lang="en-US" dirty="0" err="1" smtClean="0"/>
              <a:t>bahan</a:t>
            </a:r>
            <a:r>
              <a:rPr lang="en-US" dirty="0" smtClean="0"/>
              <a:t> </a:t>
            </a:r>
            <a:r>
              <a:rPr lang="en-US" dirty="0" err="1" smtClean="0"/>
              <a:t>baku</a:t>
            </a:r>
            <a:r>
              <a:rPr lang="en-US" dirty="0" smtClean="0"/>
              <a:t>, </a:t>
            </a:r>
            <a:r>
              <a:rPr lang="en-US" dirty="0" err="1" smtClean="0"/>
              <a:t>tenaga</a:t>
            </a:r>
            <a:r>
              <a:rPr lang="en-US" dirty="0" smtClean="0"/>
              <a:t> </a:t>
            </a:r>
            <a:r>
              <a:rPr lang="en-US" dirty="0" err="1" smtClean="0"/>
              <a:t>kerja</a:t>
            </a:r>
            <a:r>
              <a:rPr lang="en-US" dirty="0" smtClean="0"/>
              <a:t> </a:t>
            </a:r>
            <a:r>
              <a:rPr lang="en-US" dirty="0" err="1" smtClean="0"/>
              <a:t>dan</a:t>
            </a:r>
            <a:r>
              <a:rPr lang="en-US" dirty="0" smtClean="0"/>
              <a:t> overhead </a:t>
            </a:r>
            <a:r>
              <a:rPr lang="en-US" dirty="0" err="1" smtClean="0"/>
              <a:t>pabrik</a:t>
            </a:r>
            <a:r>
              <a:rPr lang="en-US" dirty="0" smtClean="0"/>
              <a:t> yang </a:t>
            </a:r>
            <a:r>
              <a:rPr lang="en-US" dirty="0" err="1" smtClean="0"/>
              <a:t>ditambahkan</a:t>
            </a:r>
            <a:r>
              <a:rPr lang="en-US" dirty="0" smtClean="0"/>
              <a:t> </a:t>
            </a:r>
            <a:r>
              <a:rPr lang="en-US" dirty="0" err="1" smtClean="0"/>
              <a:t>oleh</a:t>
            </a:r>
            <a:r>
              <a:rPr lang="en-US" dirty="0" smtClean="0"/>
              <a:t> </a:t>
            </a:r>
            <a:r>
              <a:rPr lang="en-US" dirty="0" err="1" smtClean="0"/>
              <a:t>departemen</a:t>
            </a:r>
            <a:r>
              <a:rPr lang="en-US" dirty="0" smtClean="0"/>
              <a:t> </a:t>
            </a:r>
            <a:r>
              <a:rPr lang="en-US" dirty="0" err="1" smtClean="0"/>
              <a:t>tersebut</a:t>
            </a:r>
            <a:r>
              <a:rPr lang="en-US" dirty="0" smtClean="0"/>
              <a:t>.</a:t>
            </a:r>
          </a:p>
          <a:p>
            <a:pPr marL="514350" indent="-514350" algn="just">
              <a:buClr>
                <a:schemeClr val="tx1"/>
              </a:buClr>
              <a:buFont typeface="+mj-lt"/>
              <a:buAutoNum type="arabicPeriod" startAt="2"/>
            </a:pPr>
            <a:r>
              <a:rPr lang="en-US" dirty="0" err="1" smtClean="0"/>
              <a:t>Biaya</a:t>
            </a:r>
            <a:r>
              <a:rPr lang="en-US" dirty="0" smtClean="0"/>
              <a:t> </a:t>
            </a:r>
            <a:r>
              <a:rPr lang="en-US" dirty="0" err="1" smtClean="0"/>
              <a:t>dari</a:t>
            </a:r>
            <a:r>
              <a:rPr lang="en-US" dirty="0" smtClean="0"/>
              <a:t> </a:t>
            </a:r>
            <a:r>
              <a:rPr lang="en-US" dirty="0" err="1" smtClean="0"/>
              <a:t>persediaan</a:t>
            </a:r>
            <a:r>
              <a:rPr lang="en-US" dirty="0" smtClean="0"/>
              <a:t> </a:t>
            </a:r>
            <a:r>
              <a:rPr lang="en-US" dirty="0" err="1" smtClean="0"/>
              <a:t>barang</a:t>
            </a:r>
            <a:r>
              <a:rPr lang="en-US" dirty="0" smtClean="0"/>
              <a:t> </a:t>
            </a:r>
            <a:r>
              <a:rPr lang="en-US" dirty="0" err="1" smtClean="0"/>
              <a:t>dalam</a:t>
            </a:r>
            <a:r>
              <a:rPr lang="en-US" dirty="0" smtClean="0"/>
              <a:t> </a:t>
            </a:r>
            <a:r>
              <a:rPr lang="en-US" dirty="0" err="1" smtClean="0"/>
              <a:t>proses</a:t>
            </a:r>
            <a:r>
              <a:rPr lang="en-US" dirty="0" smtClean="0"/>
              <a:t> </a:t>
            </a:r>
            <a:r>
              <a:rPr lang="en-US" dirty="0" err="1" smtClean="0"/>
              <a:t>awal</a:t>
            </a:r>
            <a:r>
              <a:rPr lang="en-US" dirty="0" smtClean="0"/>
              <a:t> </a:t>
            </a:r>
            <a:r>
              <a:rPr lang="en-US" dirty="0" err="1" smtClean="0"/>
              <a:t>dan</a:t>
            </a:r>
            <a:r>
              <a:rPr lang="en-US" dirty="0" smtClean="0"/>
              <a:t> </a:t>
            </a:r>
            <a:r>
              <a:rPr lang="en-US" dirty="0" err="1" smtClean="0"/>
              <a:t>akhir</a:t>
            </a:r>
            <a:r>
              <a:rPr lang="en-US" dirty="0" smtClean="0"/>
              <a:t>.</a:t>
            </a:r>
          </a:p>
          <a:p>
            <a:pPr marL="514350" indent="-514350" algn="just">
              <a:buClr>
                <a:schemeClr val="tx1"/>
              </a:buClr>
              <a:buFont typeface="+mj-lt"/>
              <a:buAutoNum type="arabicPeriod" startAt="2"/>
            </a:pPr>
            <a:r>
              <a:rPr lang="en-US" dirty="0" err="1" smtClean="0"/>
              <a:t>Biaya</a:t>
            </a:r>
            <a:r>
              <a:rPr lang="en-US" dirty="0" smtClean="0"/>
              <a:t> yang </a:t>
            </a:r>
            <a:r>
              <a:rPr lang="en-US" dirty="0" err="1" smtClean="0"/>
              <a:t>ditransfer</a:t>
            </a:r>
            <a:r>
              <a:rPr lang="en-US" dirty="0" smtClean="0"/>
              <a:t> </a:t>
            </a:r>
            <a:r>
              <a:rPr lang="en-US" dirty="0" err="1" smtClean="0"/>
              <a:t>ke</a:t>
            </a:r>
            <a:r>
              <a:rPr lang="en-US" dirty="0" smtClean="0"/>
              <a:t> </a:t>
            </a:r>
            <a:r>
              <a:rPr lang="en-US" dirty="0" err="1" smtClean="0"/>
              <a:t>departemen</a:t>
            </a:r>
            <a:r>
              <a:rPr lang="en-US" dirty="0" smtClean="0"/>
              <a:t> </a:t>
            </a:r>
            <a:r>
              <a:rPr lang="en-US" dirty="0" err="1" smtClean="0"/>
              <a:t>berikutnya</a:t>
            </a:r>
            <a:r>
              <a:rPr lang="en-US" dirty="0" smtClean="0"/>
              <a:t> </a:t>
            </a:r>
            <a:r>
              <a:rPr lang="en-US" dirty="0" err="1" smtClean="0"/>
              <a:t>atau</a:t>
            </a:r>
            <a:r>
              <a:rPr lang="en-US" dirty="0" smtClean="0"/>
              <a:t> </a:t>
            </a:r>
            <a:r>
              <a:rPr lang="en-US" dirty="0" err="1" smtClean="0"/>
              <a:t>ke</a:t>
            </a:r>
            <a:r>
              <a:rPr lang="en-US" dirty="0" smtClean="0"/>
              <a:t> </a:t>
            </a:r>
            <a:r>
              <a:rPr lang="en-US" dirty="0" err="1" smtClean="0"/>
              <a:t>persediaan</a:t>
            </a:r>
            <a:r>
              <a:rPr lang="en-US" dirty="0" smtClean="0"/>
              <a:t> </a:t>
            </a:r>
            <a:r>
              <a:rPr lang="en-US" dirty="0" err="1" smtClean="0"/>
              <a:t>barang</a:t>
            </a:r>
            <a:r>
              <a:rPr lang="en-US" dirty="0" smtClean="0"/>
              <a:t> </a:t>
            </a:r>
            <a:r>
              <a:rPr lang="en-US" dirty="0" err="1" smtClean="0"/>
              <a:t>jadi</a:t>
            </a:r>
            <a:r>
              <a:rPr lang="en-US" dirty="0" smtClean="0"/>
              <a:t>.</a:t>
            </a:r>
          </a:p>
          <a:p>
            <a:pPr marL="514350" indent="-514350" algn="just">
              <a:buClr>
                <a:schemeClr val="tx1"/>
              </a:buClr>
              <a:buFont typeface="+mj-lt"/>
              <a:buAutoNum type="arabicPeriod" startAt="2"/>
            </a:pPr>
            <a:endParaRPr lang="en-US" dirty="0" smtClean="0"/>
          </a:p>
          <a:p>
            <a:pPr marL="514350" indent="-514350" algn="just">
              <a:buClr>
                <a:schemeClr val="tx1"/>
              </a:buClr>
            </a:pPr>
            <a:r>
              <a:rPr lang="en-US" dirty="0" err="1" smtClean="0"/>
              <a:t>Dalam</a:t>
            </a:r>
            <a:r>
              <a:rPr lang="en-US" dirty="0" smtClean="0"/>
              <a:t> </a:t>
            </a:r>
            <a:r>
              <a:rPr lang="en-US" dirty="0" err="1" smtClean="0"/>
              <a:t>menghitung</a:t>
            </a:r>
            <a:r>
              <a:rPr lang="en-US" dirty="0" smtClean="0"/>
              <a:t> </a:t>
            </a:r>
            <a:r>
              <a:rPr lang="en-US" dirty="0" err="1" smtClean="0"/>
              <a:t>biaya</a:t>
            </a:r>
            <a:r>
              <a:rPr lang="en-US" dirty="0" smtClean="0"/>
              <a:t> per </a:t>
            </a:r>
            <a:r>
              <a:rPr lang="en-US" dirty="0" err="1" smtClean="0"/>
              <a:t>satuan</a:t>
            </a:r>
            <a:r>
              <a:rPr lang="en-US" dirty="0" smtClean="0"/>
              <a:t> yang </a:t>
            </a:r>
            <a:r>
              <a:rPr lang="en-US" dirty="0" err="1" smtClean="0"/>
              <a:t>dikeluarkan</a:t>
            </a:r>
            <a:r>
              <a:rPr lang="en-US" dirty="0" smtClean="0"/>
              <a:t> </a:t>
            </a:r>
            <a:r>
              <a:rPr lang="en-US" dirty="0" err="1" smtClean="0"/>
              <a:t>perusahaan</a:t>
            </a:r>
            <a:r>
              <a:rPr lang="en-US" dirty="0" smtClean="0"/>
              <a:t>, </a:t>
            </a:r>
            <a:r>
              <a:rPr lang="en-US" dirty="0" err="1" smtClean="0"/>
              <a:t>perlu</a:t>
            </a:r>
            <a:r>
              <a:rPr lang="en-US" dirty="0" smtClean="0"/>
              <a:t> </a:t>
            </a:r>
            <a:r>
              <a:rPr lang="en-US" dirty="0" err="1" smtClean="0"/>
              <a:t>dihitung</a:t>
            </a:r>
            <a:r>
              <a:rPr lang="en-US" dirty="0" smtClean="0"/>
              <a:t> unit </a:t>
            </a:r>
            <a:r>
              <a:rPr lang="en-US" dirty="0" err="1" smtClean="0"/>
              <a:t>ekuivalen</a:t>
            </a:r>
            <a:r>
              <a:rPr lang="en-US" dirty="0" smtClean="0"/>
              <a:t> </a:t>
            </a:r>
            <a:r>
              <a:rPr lang="en-US" dirty="0" err="1" smtClean="0"/>
              <a:t>terlebih</a:t>
            </a:r>
            <a:r>
              <a:rPr lang="en-US" dirty="0" smtClean="0"/>
              <a:t> </a:t>
            </a:r>
            <a:r>
              <a:rPr lang="en-US" dirty="0" err="1" smtClean="0"/>
              <a:t>dahulu</a:t>
            </a:r>
            <a:r>
              <a:rPr lang="en-US" dirty="0" smtClean="0"/>
              <a:t>. Hal </a:t>
            </a:r>
            <a:r>
              <a:rPr lang="en-US" dirty="0" err="1" smtClean="0"/>
              <a:t>ini</a:t>
            </a:r>
            <a:r>
              <a:rPr lang="en-US" dirty="0" smtClean="0"/>
              <a:t> </a:t>
            </a:r>
            <a:r>
              <a:rPr lang="en-US" dirty="0" err="1" smtClean="0"/>
              <a:t>dikarenakan</a:t>
            </a:r>
            <a:r>
              <a:rPr lang="en-US" dirty="0" smtClean="0"/>
              <a:t> </a:t>
            </a:r>
            <a:r>
              <a:rPr lang="en-US" dirty="0" err="1" smtClean="0"/>
              <a:t>dalam</a:t>
            </a:r>
            <a:r>
              <a:rPr lang="en-US" dirty="0" smtClean="0"/>
              <a:t> </a:t>
            </a:r>
            <a:r>
              <a:rPr lang="en-US" dirty="0" err="1" smtClean="0"/>
              <a:t>setiap</a:t>
            </a:r>
            <a:r>
              <a:rPr lang="en-US" dirty="0" smtClean="0"/>
              <a:t> </a:t>
            </a:r>
            <a:r>
              <a:rPr lang="en-US" dirty="0" err="1" smtClean="0"/>
              <a:t>departemen</a:t>
            </a:r>
            <a:r>
              <a:rPr lang="en-US" dirty="0" smtClean="0"/>
              <a:t> </a:t>
            </a:r>
            <a:r>
              <a:rPr lang="en-US" dirty="0" err="1" smtClean="0"/>
              <a:t>produksi</a:t>
            </a:r>
            <a:r>
              <a:rPr lang="en-US" dirty="0" smtClean="0"/>
              <a:t> </a:t>
            </a:r>
            <a:r>
              <a:rPr lang="en-US" dirty="0" err="1" smtClean="0"/>
              <a:t>terdapat</a:t>
            </a:r>
            <a:r>
              <a:rPr lang="en-US" dirty="0" smtClean="0"/>
              <a:t> </a:t>
            </a:r>
            <a:r>
              <a:rPr lang="en-US" dirty="0" err="1" smtClean="0"/>
              <a:t>persediaan</a:t>
            </a:r>
            <a:r>
              <a:rPr lang="en-US" dirty="0" smtClean="0"/>
              <a:t> </a:t>
            </a:r>
            <a:r>
              <a:rPr lang="en-US" dirty="0" err="1" smtClean="0"/>
              <a:t>akhir</a:t>
            </a:r>
            <a:r>
              <a:rPr lang="en-US" dirty="0" smtClean="0"/>
              <a:t> </a:t>
            </a:r>
            <a:r>
              <a:rPr lang="en-US" dirty="0" err="1" smtClean="0"/>
              <a:t>dari</a:t>
            </a:r>
            <a:r>
              <a:rPr lang="en-US" dirty="0" smtClean="0"/>
              <a:t> </a:t>
            </a:r>
            <a:r>
              <a:rPr lang="en-US" dirty="0" err="1" smtClean="0"/>
              <a:t>Barang</a:t>
            </a:r>
            <a:r>
              <a:rPr lang="en-US" dirty="0" smtClean="0"/>
              <a:t> </a:t>
            </a:r>
            <a:r>
              <a:rPr lang="en-US" dirty="0" err="1" smtClean="0"/>
              <a:t>dalam</a:t>
            </a:r>
            <a:r>
              <a:rPr lang="en-US" dirty="0" smtClean="0"/>
              <a:t> </a:t>
            </a:r>
            <a:r>
              <a:rPr lang="en-US" dirty="0" err="1" smtClean="0"/>
              <a:t>Proses</a:t>
            </a:r>
            <a:r>
              <a:rPr lang="en-US" dirty="0" smtClean="0"/>
              <a:t> yang </a:t>
            </a:r>
            <a:r>
              <a:rPr lang="en-US" dirty="0" err="1" smtClean="0"/>
              <a:t>belum</a:t>
            </a:r>
            <a:r>
              <a:rPr lang="en-US" dirty="0" smtClean="0"/>
              <a:t> </a:t>
            </a:r>
            <a:r>
              <a:rPr lang="en-US" dirty="0" err="1" smtClean="0"/>
              <a:t>selesai</a:t>
            </a:r>
            <a:r>
              <a:rPr lang="en-US" dirty="0" smtClean="0"/>
              <a:t>, </a:t>
            </a:r>
            <a:r>
              <a:rPr lang="en-US" dirty="0" err="1" smtClean="0"/>
              <a:t>sehingga</a:t>
            </a:r>
            <a:r>
              <a:rPr lang="en-US" dirty="0" smtClean="0"/>
              <a:t> </a:t>
            </a:r>
            <a:r>
              <a:rPr lang="en-US" dirty="0" err="1" smtClean="0"/>
              <a:t>jumlah</a:t>
            </a:r>
            <a:r>
              <a:rPr lang="en-US" dirty="0" smtClean="0"/>
              <a:t> unit </a:t>
            </a:r>
            <a:r>
              <a:rPr lang="en-US" dirty="0" err="1" smtClean="0"/>
              <a:t>ekuivalen</a:t>
            </a:r>
            <a:r>
              <a:rPr lang="en-US" dirty="0" smtClean="0"/>
              <a:t> </a:t>
            </a:r>
            <a:r>
              <a:rPr lang="en-US" dirty="0" err="1" smtClean="0"/>
              <a:t>harus</a:t>
            </a:r>
            <a:r>
              <a:rPr lang="en-US" dirty="0" smtClean="0"/>
              <a:t> </a:t>
            </a:r>
            <a:r>
              <a:rPr lang="en-US" dirty="0" err="1" smtClean="0"/>
              <a:t>dihitung</a:t>
            </a:r>
            <a:r>
              <a:rPr lang="en-US" dirty="0" smtClean="0"/>
              <a:t> </a:t>
            </a:r>
            <a:r>
              <a:rPr lang="en-US" dirty="0" err="1" smtClean="0"/>
              <a:t>untuk</a:t>
            </a:r>
            <a:r>
              <a:rPr lang="en-US" dirty="0" smtClean="0"/>
              <a:t> </a:t>
            </a:r>
            <a:r>
              <a:rPr lang="en-US" dirty="0" err="1" smtClean="0"/>
              <a:t>setiap</a:t>
            </a:r>
            <a:r>
              <a:rPr lang="en-US" dirty="0" smtClean="0"/>
              <a:t> </a:t>
            </a:r>
            <a:r>
              <a:rPr lang="en-US" dirty="0" err="1" smtClean="0"/>
              <a:t>elemen</a:t>
            </a:r>
            <a:r>
              <a:rPr lang="en-US" dirty="0" smtClean="0"/>
              <a:t> </a:t>
            </a:r>
            <a:r>
              <a:rPr lang="en-US" dirty="0" err="1" smtClean="0"/>
              <a:t>biaya</a:t>
            </a:r>
            <a:r>
              <a:rPr lang="en-US" dirty="0" smtClean="0"/>
              <a:t>.</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357298"/>
            <a:ext cx="8482042" cy="4857784"/>
          </a:xfrm>
        </p:spPr>
        <p:style>
          <a:lnRef idx="1">
            <a:schemeClr val="accent5"/>
          </a:lnRef>
          <a:fillRef idx="2">
            <a:schemeClr val="accent5"/>
          </a:fillRef>
          <a:effectRef idx="1">
            <a:schemeClr val="accent5"/>
          </a:effectRef>
          <a:fontRef idx="minor">
            <a:schemeClr val="dk1"/>
          </a:fontRef>
        </p:style>
        <p:txBody>
          <a:bodyPr>
            <a:normAutofit fontScale="85000" lnSpcReduction="10000"/>
          </a:bodyPr>
          <a:lstStyle/>
          <a:p>
            <a:pPr algn="just"/>
            <a:r>
              <a:rPr lang="en-US" dirty="0" smtClean="0">
                <a:solidFill>
                  <a:schemeClr val="tx1"/>
                </a:solidFill>
              </a:rPr>
              <a:t>Unit </a:t>
            </a:r>
            <a:r>
              <a:rPr lang="en-US" dirty="0" err="1" smtClean="0">
                <a:solidFill>
                  <a:schemeClr val="tx1"/>
                </a:solidFill>
              </a:rPr>
              <a:t>ekuivalen</a:t>
            </a:r>
            <a:r>
              <a:rPr lang="en-US" dirty="0" smtClean="0">
                <a:solidFill>
                  <a:schemeClr val="tx1"/>
                </a:solidFill>
              </a:rPr>
              <a:t> </a:t>
            </a:r>
            <a:r>
              <a:rPr lang="en-US" dirty="0" err="1" smtClean="0">
                <a:solidFill>
                  <a:schemeClr val="tx1"/>
                </a:solidFill>
              </a:rPr>
              <a:t>adalah</a:t>
            </a:r>
            <a:r>
              <a:rPr lang="en-US" dirty="0" smtClean="0">
                <a:solidFill>
                  <a:schemeClr val="tx1"/>
                </a:solidFill>
              </a:rPr>
              <a:t>: </a:t>
            </a:r>
            <a:r>
              <a:rPr lang="en-US" dirty="0" err="1" smtClean="0">
                <a:solidFill>
                  <a:schemeClr val="tx1"/>
                </a:solidFill>
              </a:rPr>
              <a:t>jumlah</a:t>
            </a:r>
            <a:r>
              <a:rPr lang="en-US" dirty="0" smtClean="0">
                <a:solidFill>
                  <a:schemeClr val="tx1"/>
                </a:solidFill>
              </a:rPr>
              <a:t> </a:t>
            </a:r>
            <a:r>
              <a:rPr lang="en-US" dirty="0" err="1" smtClean="0">
                <a:solidFill>
                  <a:schemeClr val="tx1"/>
                </a:solidFill>
              </a:rPr>
              <a:t>dari</a:t>
            </a:r>
            <a:r>
              <a:rPr lang="en-US" dirty="0" smtClean="0">
                <a:solidFill>
                  <a:schemeClr val="tx1"/>
                </a:solidFill>
              </a:rPr>
              <a:t> </a:t>
            </a:r>
            <a:r>
              <a:rPr lang="en-US" dirty="0" err="1" smtClean="0">
                <a:solidFill>
                  <a:schemeClr val="tx1"/>
                </a:solidFill>
              </a:rPr>
              <a:t>suatu</a:t>
            </a:r>
            <a:r>
              <a:rPr lang="en-US" dirty="0" smtClean="0">
                <a:solidFill>
                  <a:schemeClr val="tx1"/>
                </a:solidFill>
              </a:rPr>
              <a:t> </a:t>
            </a:r>
            <a:r>
              <a:rPr lang="en-US" dirty="0" err="1" smtClean="0">
                <a:solidFill>
                  <a:schemeClr val="tx1"/>
                </a:solidFill>
              </a:rPr>
              <a:t>sumber</a:t>
            </a:r>
            <a:r>
              <a:rPr lang="en-US" dirty="0" smtClean="0">
                <a:solidFill>
                  <a:schemeClr val="tx1"/>
                </a:solidFill>
              </a:rPr>
              <a:t> </a:t>
            </a:r>
            <a:r>
              <a:rPr lang="en-US" dirty="0" err="1" smtClean="0">
                <a:solidFill>
                  <a:schemeClr val="tx1"/>
                </a:solidFill>
              </a:rPr>
              <a:t>daya</a:t>
            </a:r>
            <a:r>
              <a:rPr lang="en-US" dirty="0" smtClean="0">
                <a:solidFill>
                  <a:schemeClr val="tx1"/>
                </a:solidFill>
              </a:rPr>
              <a:t> (</a:t>
            </a:r>
            <a:r>
              <a:rPr lang="en-US" dirty="0" err="1" smtClean="0">
                <a:solidFill>
                  <a:schemeClr val="tx1"/>
                </a:solidFill>
              </a:rPr>
              <a:t>seperti</a:t>
            </a:r>
            <a:r>
              <a:rPr lang="en-US" dirty="0" smtClean="0">
                <a:solidFill>
                  <a:schemeClr val="tx1"/>
                </a:solidFill>
              </a:rPr>
              <a:t> </a:t>
            </a:r>
            <a:r>
              <a:rPr lang="en-US" dirty="0" err="1" smtClean="0">
                <a:solidFill>
                  <a:schemeClr val="tx1"/>
                </a:solidFill>
              </a:rPr>
              <a:t>bahan</a:t>
            </a:r>
            <a:r>
              <a:rPr lang="en-US" dirty="0" smtClean="0">
                <a:solidFill>
                  <a:schemeClr val="tx1"/>
                </a:solidFill>
              </a:rPr>
              <a:t> </a:t>
            </a:r>
            <a:r>
              <a:rPr lang="en-US" dirty="0" err="1" smtClean="0">
                <a:solidFill>
                  <a:schemeClr val="tx1"/>
                </a:solidFill>
              </a:rPr>
              <a:t>baku</a:t>
            </a:r>
            <a:r>
              <a:rPr lang="en-US" dirty="0" smtClean="0">
                <a:solidFill>
                  <a:schemeClr val="tx1"/>
                </a:solidFill>
              </a:rPr>
              <a:t>, </a:t>
            </a:r>
            <a:r>
              <a:rPr lang="en-US" dirty="0" err="1" smtClean="0">
                <a:solidFill>
                  <a:schemeClr val="tx1"/>
                </a:solidFill>
              </a:rPr>
              <a:t>tenaga</a:t>
            </a:r>
            <a:r>
              <a:rPr lang="en-US" dirty="0" smtClean="0">
                <a:solidFill>
                  <a:schemeClr val="tx1"/>
                </a:solidFill>
              </a:rPr>
              <a:t> </a:t>
            </a:r>
            <a:r>
              <a:rPr lang="en-US" dirty="0" err="1" smtClean="0">
                <a:solidFill>
                  <a:schemeClr val="tx1"/>
                </a:solidFill>
              </a:rPr>
              <a:t>kerja</a:t>
            </a:r>
            <a:r>
              <a:rPr lang="en-US" dirty="0" smtClean="0">
                <a:solidFill>
                  <a:schemeClr val="tx1"/>
                </a:solidFill>
              </a:rPr>
              <a:t> </a:t>
            </a:r>
            <a:r>
              <a:rPr lang="en-US" dirty="0" err="1" smtClean="0">
                <a:solidFill>
                  <a:schemeClr val="tx1"/>
                </a:solidFill>
              </a:rPr>
              <a:t>atau</a:t>
            </a:r>
            <a:r>
              <a:rPr lang="en-US" dirty="0" smtClean="0">
                <a:solidFill>
                  <a:schemeClr val="tx1"/>
                </a:solidFill>
              </a:rPr>
              <a:t> overhead) yang </a:t>
            </a:r>
            <a:r>
              <a:rPr lang="en-US" dirty="0" err="1" smtClean="0">
                <a:solidFill>
                  <a:schemeClr val="tx1"/>
                </a:solidFill>
              </a:rPr>
              <a:t>diperlukan</a:t>
            </a:r>
            <a:r>
              <a:rPr lang="en-US" dirty="0" smtClean="0">
                <a:solidFill>
                  <a:schemeClr val="tx1"/>
                </a:solidFill>
              </a:rPr>
              <a:t> </a:t>
            </a:r>
            <a:r>
              <a:rPr lang="en-US" dirty="0" err="1" smtClean="0">
                <a:solidFill>
                  <a:schemeClr val="tx1"/>
                </a:solidFill>
              </a:rPr>
              <a:t>untuk</a:t>
            </a:r>
            <a:r>
              <a:rPr lang="en-US" dirty="0" smtClean="0">
                <a:solidFill>
                  <a:schemeClr val="tx1"/>
                </a:solidFill>
              </a:rPr>
              <a:t> </a:t>
            </a:r>
            <a:r>
              <a:rPr lang="en-US" dirty="0" err="1" smtClean="0">
                <a:solidFill>
                  <a:schemeClr val="tx1"/>
                </a:solidFill>
              </a:rPr>
              <a:t>menyelesaikan</a:t>
            </a:r>
            <a:r>
              <a:rPr lang="en-US" dirty="0" smtClean="0">
                <a:solidFill>
                  <a:schemeClr val="tx1"/>
                </a:solidFill>
              </a:rPr>
              <a:t> </a:t>
            </a:r>
            <a:r>
              <a:rPr lang="en-US" dirty="0" err="1" smtClean="0">
                <a:solidFill>
                  <a:schemeClr val="tx1"/>
                </a:solidFill>
              </a:rPr>
              <a:t>satu</a:t>
            </a:r>
            <a:r>
              <a:rPr lang="en-US" dirty="0" smtClean="0">
                <a:solidFill>
                  <a:schemeClr val="tx1"/>
                </a:solidFill>
              </a:rPr>
              <a:t> unit </a:t>
            </a:r>
            <a:r>
              <a:rPr lang="en-US" dirty="0" err="1" smtClean="0">
                <a:solidFill>
                  <a:schemeClr val="tx1"/>
                </a:solidFill>
              </a:rPr>
              <a:t>produk</a:t>
            </a:r>
            <a:r>
              <a:rPr lang="en-US" dirty="0" smtClean="0">
                <a:solidFill>
                  <a:schemeClr val="tx1"/>
                </a:solidFill>
              </a:rPr>
              <a:t>.</a:t>
            </a:r>
          </a:p>
          <a:p>
            <a:pPr algn="just"/>
            <a:endParaRPr lang="en-US" dirty="0" smtClean="0">
              <a:solidFill>
                <a:schemeClr val="tx1"/>
              </a:solidFill>
            </a:endParaRPr>
          </a:p>
          <a:p>
            <a:pPr algn="just">
              <a:buNone/>
            </a:pPr>
            <a:r>
              <a:rPr lang="en-US" dirty="0" smtClean="0">
                <a:solidFill>
                  <a:schemeClr val="tx1"/>
                </a:solidFill>
              </a:rPr>
              <a:t>         </a:t>
            </a:r>
            <a:r>
              <a:rPr lang="en-US" dirty="0" err="1" smtClean="0">
                <a:solidFill>
                  <a:schemeClr val="tx1"/>
                </a:solidFill>
              </a:rPr>
              <a:t>Misal</a:t>
            </a:r>
            <a:r>
              <a:rPr lang="en-US" dirty="0" smtClean="0">
                <a:solidFill>
                  <a:schemeClr val="tx1"/>
                </a:solidFill>
              </a:rPr>
              <a:t> : </a:t>
            </a:r>
            <a:r>
              <a:rPr lang="en-US" dirty="0" err="1" smtClean="0">
                <a:solidFill>
                  <a:schemeClr val="tx1"/>
                </a:solidFill>
              </a:rPr>
              <a:t>terdapat</a:t>
            </a:r>
            <a:r>
              <a:rPr lang="en-US" dirty="0" smtClean="0">
                <a:solidFill>
                  <a:schemeClr val="tx1"/>
                </a:solidFill>
              </a:rPr>
              <a:t> </a:t>
            </a:r>
            <a:r>
              <a:rPr lang="en-US" dirty="0" err="1" smtClean="0">
                <a:solidFill>
                  <a:schemeClr val="tx1"/>
                </a:solidFill>
              </a:rPr>
              <a:t>tiga</a:t>
            </a:r>
            <a:r>
              <a:rPr lang="en-US" dirty="0" smtClean="0">
                <a:solidFill>
                  <a:schemeClr val="tx1"/>
                </a:solidFill>
              </a:rPr>
              <a:t> unit </a:t>
            </a:r>
            <a:r>
              <a:rPr lang="en-US" dirty="0" err="1" smtClean="0">
                <a:solidFill>
                  <a:schemeClr val="tx1"/>
                </a:solidFill>
              </a:rPr>
              <a:t>produk</a:t>
            </a:r>
            <a:r>
              <a:rPr lang="en-US" dirty="0" smtClean="0">
                <a:solidFill>
                  <a:schemeClr val="tx1"/>
                </a:solidFill>
              </a:rPr>
              <a:t> </a:t>
            </a:r>
            <a:r>
              <a:rPr lang="en-US" dirty="0" err="1" smtClean="0">
                <a:solidFill>
                  <a:schemeClr val="tx1"/>
                </a:solidFill>
              </a:rPr>
              <a:t>di</a:t>
            </a:r>
            <a:r>
              <a:rPr lang="en-US" dirty="0" smtClean="0">
                <a:solidFill>
                  <a:schemeClr val="tx1"/>
                </a:solidFill>
              </a:rPr>
              <a:t> </a:t>
            </a:r>
            <a:r>
              <a:rPr lang="en-US" dirty="0" err="1" smtClean="0">
                <a:solidFill>
                  <a:schemeClr val="tx1"/>
                </a:solidFill>
              </a:rPr>
              <a:t>persediaan</a:t>
            </a:r>
            <a:r>
              <a:rPr lang="en-US" dirty="0" smtClean="0">
                <a:solidFill>
                  <a:schemeClr val="tx1"/>
                </a:solidFill>
              </a:rPr>
              <a:t> </a:t>
            </a:r>
            <a:r>
              <a:rPr lang="en-US" dirty="0" err="1" smtClean="0">
                <a:solidFill>
                  <a:schemeClr val="tx1"/>
                </a:solidFill>
              </a:rPr>
              <a:t>akhir</a:t>
            </a:r>
            <a:r>
              <a:rPr lang="en-US" dirty="0" smtClean="0">
                <a:solidFill>
                  <a:schemeClr val="tx1"/>
                </a:solidFill>
              </a:rPr>
              <a:t>, </a:t>
            </a:r>
            <a:r>
              <a:rPr lang="en-US" dirty="0" err="1" smtClean="0">
                <a:solidFill>
                  <a:schemeClr val="tx1"/>
                </a:solidFill>
              </a:rPr>
              <a:t>dimana</a:t>
            </a:r>
            <a:r>
              <a:rPr lang="en-US" dirty="0" smtClean="0">
                <a:solidFill>
                  <a:schemeClr val="tx1"/>
                </a:solidFill>
              </a:rPr>
              <a:t> </a:t>
            </a:r>
            <a:r>
              <a:rPr lang="en-US" dirty="0" err="1" smtClean="0">
                <a:solidFill>
                  <a:schemeClr val="tx1"/>
                </a:solidFill>
              </a:rPr>
              <a:t>setiap</a:t>
            </a:r>
            <a:r>
              <a:rPr lang="en-US" dirty="0" smtClean="0">
                <a:solidFill>
                  <a:schemeClr val="tx1"/>
                </a:solidFill>
              </a:rPr>
              <a:t> unit </a:t>
            </a:r>
            <a:r>
              <a:rPr lang="en-US" dirty="0" err="1" smtClean="0">
                <a:solidFill>
                  <a:schemeClr val="tx1"/>
                </a:solidFill>
              </a:rPr>
              <a:t>memiliki</a:t>
            </a:r>
            <a:r>
              <a:rPr lang="en-US" dirty="0" smtClean="0">
                <a:solidFill>
                  <a:schemeClr val="tx1"/>
                </a:solidFill>
              </a:rPr>
              <a:t> </a:t>
            </a:r>
            <a:r>
              <a:rPr lang="en-US" dirty="0" err="1" smtClean="0">
                <a:solidFill>
                  <a:schemeClr val="tx1"/>
                </a:solidFill>
              </a:rPr>
              <a:t>sepertiga</a:t>
            </a:r>
            <a:r>
              <a:rPr lang="en-US" dirty="0" smtClean="0">
                <a:solidFill>
                  <a:schemeClr val="tx1"/>
                </a:solidFill>
              </a:rPr>
              <a:t> </a:t>
            </a:r>
            <a:r>
              <a:rPr lang="en-US" dirty="0" err="1" smtClean="0">
                <a:solidFill>
                  <a:schemeClr val="tx1"/>
                </a:solidFill>
              </a:rPr>
              <a:t>dari</a:t>
            </a:r>
            <a:r>
              <a:rPr lang="en-US" dirty="0" smtClean="0">
                <a:solidFill>
                  <a:schemeClr val="tx1"/>
                </a:solidFill>
              </a:rPr>
              <a:t> </a:t>
            </a:r>
            <a:r>
              <a:rPr lang="en-US" dirty="0" err="1" smtClean="0">
                <a:solidFill>
                  <a:schemeClr val="tx1"/>
                </a:solidFill>
              </a:rPr>
              <a:t>bahan</a:t>
            </a:r>
            <a:r>
              <a:rPr lang="en-US" dirty="0" smtClean="0">
                <a:solidFill>
                  <a:schemeClr val="tx1"/>
                </a:solidFill>
              </a:rPr>
              <a:t> </a:t>
            </a:r>
            <a:r>
              <a:rPr lang="en-US" dirty="0" err="1" smtClean="0">
                <a:solidFill>
                  <a:schemeClr val="tx1"/>
                </a:solidFill>
              </a:rPr>
              <a:t>baku</a:t>
            </a:r>
            <a:r>
              <a:rPr lang="en-US" dirty="0" smtClean="0">
                <a:solidFill>
                  <a:schemeClr val="tx1"/>
                </a:solidFill>
              </a:rPr>
              <a:t> yang </a:t>
            </a:r>
            <a:r>
              <a:rPr lang="en-US" dirty="0" err="1" smtClean="0">
                <a:solidFill>
                  <a:schemeClr val="tx1"/>
                </a:solidFill>
              </a:rPr>
              <a:t>diperlukan</a:t>
            </a:r>
            <a:r>
              <a:rPr lang="en-US" dirty="0" smtClean="0">
                <a:solidFill>
                  <a:schemeClr val="tx1"/>
                </a:solidFill>
              </a:rPr>
              <a:t> </a:t>
            </a:r>
            <a:r>
              <a:rPr lang="en-US" dirty="0" err="1" smtClean="0">
                <a:solidFill>
                  <a:schemeClr val="tx1"/>
                </a:solidFill>
              </a:rPr>
              <a:t>untuk</a:t>
            </a:r>
            <a:r>
              <a:rPr lang="en-US" dirty="0" smtClean="0">
                <a:solidFill>
                  <a:schemeClr val="tx1"/>
                </a:solidFill>
              </a:rPr>
              <a:t> </a:t>
            </a:r>
            <a:r>
              <a:rPr lang="en-US" dirty="0" err="1" smtClean="0">
                <a:solidFill>
                  <a:schemeClr val="tx1"/>
                </a:solidFill>
              </a:rPr>
              <a:t>menyelesaikan</a:t>
            </a:r>
            <a:r>
              <a:rPr lang="en-US" dirty="0" smtClean="0">
                <a:solidFill>
                  <a:schemeClr val="tx1"/>
                </a:solidFill>
              </a:rPr>
              <a:t> </a:t>
            </a:r>
            <a:r>
              <a:rPr lang="en-US" dirty="0" err="1" smtClean="0">
                <a:solidFill>
                  <a:schemeClr val="tx1"/>
                </a:solidFill>
              </a:rPr>
              <a:t>produk</a:t>
            </a:r>
            <a:r>
              <a:rPr lang="en-US" dirty="0" smtClean="0">
                <a:solidFill>
                  <a:schemeClr val="tx1"/>
                </a:solidFill>
              </a:rPr>
              <a:t> </a:t>
            </a:r>
            <a:r>
              <a:rPr lang="en-US" dirty="0" err="1" smtClean="0">
                <a:solidFill>
                  <a:schemeClr val="tx1"/>
                </a:solidFill>
              </a:rPr>
              <a:t>tersebut</a:t>
            </a:r>
            <a:r>
              <a:rPr lang="en-US" dirty="0" smtClean="0">
                <a:solidFill>
                  <a:schemeClr val="tx1"/>
                </a:solidFill>
              </a:rPr>
              <a:t>. </a:t>
            </a:r>
            <a:r>
              <a:rPr lang="en-US" dirty="0" err="1" smtClean="0">
                <a:solidFill>
                  <a:schemeClr val="tx1"/>
                </a:solidFill>
              </a:rPr>
              <a:t>Maka</a:t>
            </a:r>
            <a:r>
              <a:rPr lang="en-US" dirty="0" smtClean="0">
                <a:solidFill>
                  <a:schemeClr val="tx1"/>
                </a:solidFill>
              </a:rPr>
              <a:t> </a:t>
            </a:r>
            <a:r>
              <a:rPr lang="en-US" dirty="0" err="1" smtClean="0">
                <a:solidFill>
                  <a:schemeClr val="tx1"/>
                </a:solidFill>
              </a:rPr>
              <a:t>jumlah</a:t>
            </a:r>
            <a:r>
              <a:rPr lang="en-US" dirty="0" smtClean="0">
                <a:solidFill>
                  <a:schemeClr val="tx1"/>
                </a:solidFill>
              </a:rPr>
              <a:t> total </a:t>
            </a:r>
            <a:r>
              <a:rPr lang="en-US" dirty="0" err="1" smtClean="0">
                <a:solidFill>
                  <a:schemeClr val="tx1"/>
                </a:solidFill>
              </a:rPr>
              <a:t>bahan</a:t>
            </a:r>
            <a:r>
              <a:rPr lang="en-US" dirty="0" smtClean="0">
                <a:solidFill>
                  <a:schemeClr val="tx1"/>
                </a:solidFill>
              </a:rPr>
              <a:t> </a:t>
            </a:r>
            <a:r>
              <a:rPr lang="en-US" dirty="0" err="1" smtClean="0">
                <a:solidFill>
                  <a:schemeClr val="tx1"/>
                </a:solidFill>
              </a:rPr>
              <a:t>baku</a:t>
            </a:r>
            <a:r>
              <a:rPr lang="en-US" dirty="0" smtClean="0">
                <a:solidFill>
                  <a:schemeClr val="tx1"/>
                </a:solidFill>
              </a:rPr>
              <a:t> yang </a:t>
            </a:r>
            <a:r>
              <a:rPr lang="en-US" dirty="0" err="1" smtClean="0">
                <a:solidFill>
                  <a:schemeClr val="tx1"/>
                </a:solidFill>
              </a:rPr>
              <a:t>digunakan</a:t>
            </a:r>
            <a:r>
              <a:rPr lang="en-US" dirty="0" smtClean="0">
                <a:solidFill>
                  <a:schemeClr val="tx1"/>
                </a:solidFill>
              </a:rPr>
              <a:t> </a:t>
            </a:r>
            <a:r>
              <a:rPr lang="en-US" dirty="0" err="1" smtClean="0">
                <a:solidFill>
                  <a:schemeClr val="tx1"/>
                </a:solidFill>
              </a:rPr>
              <a:t>untuk</a:t>
            </a:r>
            <a:r>
              <a:rPr lang="en-US" dirty="0" smtClean="0">
                <a:solidFill>
                  <a:schemeClr val="tx1"/>
                </a:solidFill>
              </a:rPr>
              <a:t> </a:t>
            </a:r>
            <a:r>
              <a:rPr lang="en-US" dirty="0" err="1" smtClean="0">
                <a:solidFill>
                  <a:schemeClr val="tx1"/>
                </a:solidFill>
              </a:rPr>
              <a:t>menyelesaikan</a:t>
            </a:r>
            <a:r>
              <a:rPr lang="en-US" dirty="0" smtClean="0">
                <a:solidFill>
                  <a:schemeClr val="tx1"/>
                </a:solidFill>
              </a:rPr>
              <a:t> </a:t>
            </a:r>
            <a:r>
              <a:rPr lang="en-US" dirty="0" err="1" smtClean="0">
                <a:solidFill>
                  <a:schemeClr val="tx1"/>
                </a:solidFill>
              </a:rPr>
              <a:t>produk</a:t>
            </a:r>
            <a:r>
              <a:rPr lang="en-US" dirty="0" smtClean="0">
                <a:solidFill>
                  <a:schemeClr val="tx1"/>
                </a:solidFill>
              </a:rPr>
              <a:t> </a:t>
            </a:r>
            <a:r>
              <a:rPr lang="en-US" dirty="0" err="1" smtClean="0">
                <a:solidFill>
                  <a:schemeClr val="tx1"/>
                </a:solidFill>
              </a:rPr>
              <a:t>tersebut</a:t>
            </a:r>
            <a:r>
              <a:rPr lang="en-US" dirty="0" smtClean="0">
                <a:solidFill>
                  <a:schemeClr val="tx1"/>
                </a:solidFill>
              </a:rPr>
              <a:t> </a:t>
            </a:r>
            <a:r>
              <a:rPr lang="en-US" dirty="0" err="1" smtClean="0">
                <a:solidFill>
                  <a:schemeClr val="tx1"/>
                </a:solidFill>
              </a:rPr>
              <a:t>akan</a:t>
            </a:r>
            <a:r>
              <a:rPr lang="en-US" dirty="0" smtClean="0">
                <a:solidFill>
                  <a:schemeClr val="tx1"/>
                </a:solidFill>
              </a:rPr>
              <a:t> </a:t>
            </a:r>
            <a:r>
              <a:rPr lang="en-US" dirty="0" err="1" smtClean="0">
                <a:solidFill>
                  <a:schemeClr val="tx1"/>
                </a:solidFill>
              </a:rPr>
              <a:t>setara</a:t>
            </a:r>
            <a:r>
              <a:rPr lang="en-US" dirty="0" smtClean="0">
                <a:solidFill>
                  <a:schemeClr val="tx1"/>
                </a:solidFill>
              </a:rPr>
              <a:t> </a:t>
            </a:r>
            <a:r>
              <a:rPr lang="en-US" dirty="0" err="1" smtClean="0">
                <a:solidFill>
                  <a:schemeClr val="tx1"/>
                </a:solidFill>
              </a:rPr>
              <a:t>dengan</a:t>
            </a:r>
            <a:r>
              <a:rPr lang="en-US" dirty="0" smtClean="0">
                <a:solidFill>
                  <a:schemeClr val="tx1"/>
                </a:solidFill>
              </a:rPr>
              <a:t> </a:t>
            </a:r>
            <a:r>
              <a:rPr lang="en-US" dirty="0" err="1" smtClean="0">
                <a:solidFill>
                  <a:schemeClr val="tx1"/>
                </a:solidFill>
              </a:rPr>
              <a:t>jumlah</a:t>
            </a:r>
            <a:r>
              <a:rPr lang="en-US" dirty="0" smtClean="0">
                <a:solidFill>
                  <a:schemeClr val="tx1"/>
                </a:solidFill>
              </a:rPr>
              <a:t> </a:t>
            </a:r>
            <a:r>
              <a:rPr lang="en-US" dirty="0" err="1" smtClean="0">
                <a:solidFill>
                  <a:schemeClr val="tx1"/>
                </a:solidFill>
              </a:rPr>
              <a:t>bahan</a:t>
            </a:r>
            <a:r>
              <a:rPr lang="en-US" dirty="0" smtClean="0">
                <a:solidFill>
                  <a:schemeClr val="tx1"/>
                </a:solidFill>
              </a:rPr>
              <a:t> </a:t>
            </a:r>
            <a:r>
              <a:rPr lang="en-US" dirty="0" err="1" smtClean="0">
                <a:solidFill>
                  <a:schemeClr val="tx1"/>
                </a:solidFill>
              </a:rPr>
              <a:t>baku</a:t>
            </a:r>
            <a:r>
              <a:rPr lang="en-US" dirty="0" smtClean="0">
                <a:solidFill>
                  <a:schemeClr val="tx1"/>
                </a:solidFill>
              </a:rPr>
              <a:t> yang </a:t>
            </a:r>
            <a:r>
              <a:rPr lang="en-US" dirty="0" err="1" smtClean="0">
                <a:solidFill>
                  <a:schemeClr val="tx1"/>
                </a:solidFill>
              </a:rPr>
              <a:t>diperlukan</a:t>
            </a:r>
            <a:r>
              <a:rPr lang="en-US" dirty="0" smtClean="0">
                <a:solidFill>
                  <a:schemeClr val="tx1"/>
                </a:solidFill>
              </a:rPr>
              <a:t> </a:t>
            </a:r>
            <a:r>
              <a:rPr lang="en-US" dirty="0" err="1" smtClean="0">
                <a:solidFill>
                  <a:schemeClr val="tx1"/>
                </a:solidFill>
              </a:rPr>
              <a:t>untuk</a:t>
            </a:r>
            <a:r>
              <a:rPr lang="en-US" dirty="0" smtClean="0">
                <a:solidFill>
                  <a:schemeClr val="tx1"/>
                </a:solidFill>
              </a:rPr>
              <a:t> </a:t>
            </a:r>
            <a:r>
              <a:rPr lang="en-US" dirty="0" err="1" smtClean="0">
                <a:solidFill>
                  <a:schemeClr val="tx1"/>
                </a:solidFill>
              </a:rPr>
              <a:t>menyelesaikan</a:t>
            </a:r>
            <a:r>
              <a:rPr lang="en-US" dirty="0" smtClean="0">
                <a:solidFill>
                  <a:schemeClr val="tx1"/>
                </a:solidFill>
              </a:rPr>
              <a:t>  </a:t>
            </a:r>
            <a:r>
              <a:rPr lang="en-US" dirty="0" err="1" smtClean="0">
                <a:solidFill>
                  <a:schemeClr val="tx1"/>
                </a:solidFill>
              </a:rPr>
              <a:t>satu</a:t>
            </a:r>
            <a:r>
              <a:rPr lang="en-US" dirty="0" smtClean="0">
                <a:solidFill>
                  <a:schemeClr val="tx1"/>
                </a:solidFill>
              </a:rPr>
              <a:t> unit </a:t>
            </a:r>
            <a:r>
              <a:rPr lang="en-US" dirty="0" err="1" smtClean="0">
                <a:solidFill>
                  <a:schemeClr val="tx1"/>
                </a:solidFill>
              </a:rPr>
              <a:t>produk</a:t>
            </a:r>
            <a:r>
              <a:rPr lang="en-US" dirty="0" smtClean="0">
                <a:solidFill>
                  <a:schemeClr val="tx1"/>
                </a:solidFill>
              </a:rPr>
              <a:t> (3 unit </a:t>
            </a:r>
            <a:r>
              <a:rPr lang="en-US" dirty="0" err="1" smtClean="0">
                <a:solidFill>
                  <a:schemeClr val="tx1"/>
                </a:solidFill>
              </a:rPr>
              <a:t>fisik</a:t>
            </a:r>
            <a:r>
              <a:rPr lang="en-US" dirty="0" smtClean="0">
                <a:solidFill>
                  <a:schemeClr val="tx1"/>
                </a:solidFill>
              </a:rPr>
              <a:t> x 1/3 </a:t>
            </a:r>
            <a:r>
              <a:rPr lang="en-US" dirty="0" err="1" smtClean="0">
                <a:solidFill>
                  <a:schemeClr val="tx1"/>
                </a:solidFill>
              </a:rPr>
              <a:t>selesai</a:t>
            </a:r>
            <a:r>
              <a:rPr lang="en-US" dirty="0" smtClean="0">
                <a:solidFill>
                  <a:schemeClr val="tx1"/>
                </a:solidFill>
              </a:rPr>
              <a:t> = 1 unit </a:t>
            </a:r>
            <a:r>
              <a:rPr lang="en-US" dirty="0" err="1" smtClean="0">
                <a:solidFill>
                  <a:schemeClr val="tx1"/>
                </a:solidFill>
              </a:rPr>
              <a:t>ekuivalen</a:t>
            </a:r>
            <a:r>
              <a:rPr lang="en-US" dirty="0" smtClean="0">
                <a:solidFill>
                  <a:schemeClr val="tx1"/>
                </a:solidFill>
              </a:rPr>
              <a:t> </a:t>
            </a:r>
            <a:r>
              <a:rPr lang="en-US" dirty="0" err="1" smtClean="0">
                <a:solidFill>
                  <a:schemeClr val="tx1"/>
                </a:solidFill>
              </a:rPr>
              <a:t>untuk</a:t>
            </a:r>
            <a:r>
              <a:rPr lang="en-US" dirty="0" smtClean="0">
                <a:solidFill>
                  <a:schemeClr val="tx1"/>
                </a:solidFill>
              </a:rPr>
              <a:t> </a:t>
            </a:r>
            <a:r>
              <a:rPr lang="en-US" dirty="0" err="1" smtClean="0">
                <a:solidFill>
                  <a:schemeClr val="tx1"/>
                </a:solidFill>
              </a:rPr>
              <a:t>bahan</a:t>
            </a:r>
            <a:r>
              <a:rPr lang="en-US" dirty="0" smtClean="0">
                <a:solidFill>
                  <a:schemeClr val="tx1"/>
                </a:solidFill>
              </a:rPr>
              <a:t> </a:t>
            </a:r>
            <a:r>
              <a:rPr lang="en-US" dirty="0" err="1" smtClean="0">
                <a:solidFill>
                  <a:schemeClr val="tx1"/>
                </a:solidFill>
              </a:rPr>
              <a:t>baku</a:t>
            </a:r>
            <a:r>
              <a:rPr lang="en-US" dirty="0" smtClean="0">
                <a:solidFill>
                  <a:schemeClr val="tx1"/>
                </a:solidFill>
              </a:rPr>
              <a:t>).</a:t>
            </a:r>
            <a:endParaRPr lang="en-US" dirty="0">
              <a:solidFill>
                <a:schemeClr val="tx1"/>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28"/>
            <a:ext cx="8686800" cy="614346"/>
          </a:xfrm>
        </p:spPr>
        <p:txBody>
          <a:bodyPr>
            <a:noAutofit/>
          </a:bodyPr>
          <a:lstStyle/>
          <a:p>
            <a:r>
              <a:rPr lang="en-US" sz="2400" dirty="0" smtClean="0">
                <a:solidFill>
                  <a:schemeClr val="tx1"/>
                </a:solidFill>
              </a:rPr>
              <a:t>PENGARUH PRODUK HILANG DALAM PROSES TERHADAP HARGA POKOK PRODUK PER SATUAN</a:t>
            </a:r>
            <a:endParaRPr lang="en-US" sz="2400" dirty="0">
              <a:solidFill>
                <a:schemeClr val="tx1"/>
              </a:solidFill>
            </a:endParaRPr>
          </a:p>
        </p:txBody>
      </p:sp>
      <p:sp>
        <p:nvSpPr>
          <p:cNvPr id="3" name="Content Placeholder 2"/>
          <p:cNvSpPr>
            <a:spLocks noGrp="1"/>
          </p:cNvSpPr>
          <p:nvPr>
            <p:ph idx="1"/>
          </p:nvPr>
        </p:nvSpPr>
        <p:spPr>
          <a:xfrm>
            <a:off x="304800" y="1428736"/>
            <a:ext cx="8410604" cy="4929222"/>
          </a:xfrm>
        </p:spPr>
        <p:style>
          <a:lnRef idx="1">
            <a:schemeClr val="accent5"/>
          </a:lnRef>
          <a:fillRef idx="2">
            <a:schemeClr val="accent5"/>
          </a:fillRef>
          <a:effectRef idx="1">
            <a:schemeClr val="accent5"/>
          </a:effectRef>
          <a:fontRef idx="minor">
            <a:schemeClr val="dk1"/>
          </a:fontRef>
        </p:style>
        <p:txBody>
          <a:bodyPr>
            <a:normAutofit fontScale="92500" lnSpcReduction="20000"/>
          </a:bodyPr>
          <a:lstStyle/>
          <a:p>
            <a:pPr algn="just">
              <a:buNone/>
            </a:pPr>
            <a:r>
              <a:rPr lang="en-US" dirty="0" err="1" smtClean="0">
                <a:solidFill>
                  <a:schemeClr val="tx1"/>
                </a:solidFill>
              </a:rPr>
              <a:t>Dalam</a:t>
            </a:r>
            <a:r>
              <a:rPr lang="en-US" dirty="0" smtClean="0">
                <a:solidFill>
                  <a:schemeClr val="tx1"/>
                </a:solidFill>
              </a:rPr>
              <a:t> </a:t>
            </a:r>
            <a:r>
              <a:rPr lang="en-US" dirty="0" err="1" smtClean="0">
                <a:solidFill>
                  <a:schemeClr val="tx1"/>
                </a:solidFill>
              </a:rPr>
              <a:t>proses</a:t>
            </a:r>
            <a:r>
              <a:rPr lang="en-US" dirty="0" smtClean="0">
                <a:solidFill>
                  <a:schemeClr val="tx1"/>
                </a:solidFill>
              </a:rPr>
              <a:t> </a:t>
            </a:r>
            <a:r>
              <a:rPr lang="en-US" dirty="0" err="1" smtClean="0">
                <a:solidFill>
                  <a:schemeClr val="tx1"/>
                </a:solidFill>
              </a:rPr>
              <a:t>produksi</a:t>
            </a:r>
            <a:r>
              <a:rPr lang="en-US" dirty="0" smtClean="0">
                <a:solidFill>
                  <a:schemeClr val="tx1"/>
                </a:solidFill>
              </a:rPr>
              <a:t>, </a:t>
            </a:r>
            <a:r>
              <a:rPr lang="en-US" dirty="0" err="1" smtClean="0">
                <a:solidFill>
                  <a:schemeClr val="tx1"/>
                </a:solidFill>
              </a:rPr>
              <a:t>tidak</a:t>
            </a:r>
            <a:r>
              <a:rPr lang="en-US" dirty="0" smtClean="0">
                <a:solidFill>
                  <a:schemeClr val="tx1"/>
                </a:solidFill>
              </a:rPr>
              <a:t> </a:t>
            </a:r>
            <a:r>
              <a:rPr lang="en-US" dirty="0" err="1" smtClean="0">
                <a:solidFill>
                  <a:schemeClr val="tx1"/>
                </a:solidFill>
              </a:rPr>
              <a:t>semua</a:t>
            </a:r>
            <a:r>
              <a:rPr lang="en-US" dirty="0" smtClean="0">
                <a:solidFill>
                  <a:schemeClr val="tx1"/>
                </a:solidFill>
              </a:rPr>
              <a:t> </a:t>
            </a:r>
            <a:r>
              <a:rPr lang="en-US" dirty="0" err="1" smtClean="0">
                <a:solidFill>
                  <a:schemeClr val="tx1"/>
                </a:solidFill>
              </a:rPr>
              <a:t>produk</a:t>
            </a:r>
            <a:r>
              <a:rPr lang="en-US" dirty="0" smtClean="0">
                <a:solidFill>
                  <a:schemeClr val="tx1"/>
                </a:solidFill>
              </a:rPr>
              <a:t> yang </a:t>
            </a:r>
            <a:r>
              <a:rPr lang="en-US" dirty="0" err="1" smtClean="0">
                <a:solidFill>
                  <a:schemeClr val="tx1"/>
                </a:solidFill>
              </a:rPr>
              <a:t>diolah</a:t>
            </a:r>
            <a:r>
              <a:rPr lang="en-US" dirty="0" smtClean="0">
                <a:solidFill>
                  <a:schemeClr val="tx1"/>
                </a:solidFill>
              </a:rPr>
              <a:t> </a:t>
            </a:r>
            <a:r>
              <a:rPr lang="en-US" dirty="0" err="1" smtClean="0">
                <a:solidFill>
                  <a:schemeClr val="tx1"/>
                </a:solidFill>
              </a:rPr>
              <a:t>dapat</a:t>
            </a:r>
            <a:r>
              <a:rPr lang="en-US" dirty="0" smtClean="0">
                <a:solidFill>
                  <a:schemeClr val="tx1"/>
                </a:solidFill>
              </a:rPr>
              <a:t> </a:t>
            </a:r>
            <a:r>
              <a:rPr lang="en-US" dirty="0" err="1" smtClean="0">
                <a:solidFill>
                  <a:schemeClr val="tx1"/>
                </a:solidFill>
              </a:rPr>
              <a:t>menjadi</a:t>
            </a:r>
            <a:r>
              <a:rPr lang="en-US" dirty="0" smtClean="0">
                <a:solidFill>
                  <a:schemeClr val="tx1"/>
                </a:solidFill>
              </a:rPr>
              <a:t> </a:t>
            </a:r>
            <a:r>
              <a:rPr lang="en-US" dirty="0" err="1" smtClean="0">
                <a:solidFill>
                  <a:schemeClr val="tx1"/>
                </a:solidFill>
              </a:rPr>
              <a:t>produk</a:t>
            </a:r>
            <a:r>
              <a:rPr lang="en-US" dirty="0" smtClean="0">
                <a:solidFill>
                  <a:schemeClr val="tx1"/>
                </a:solidFill>
              </a:rPr>
              <a:t> yang </a:t>
            </a:r>
            <a:r>
              <a:rPr lang="en-US" dirty="0" err="1" smtClean="0">
                <a:solidFill>
                  <a:schemeClr val="tx1"/>
                </a:solidFill>
              </a:rPr>
              <a:t>baik</a:t>
            </a:r>
            <a:r>
              <a:rPr lang="en-US" dirty="0" smtClean="0">
                <a:solidFill>
                  <a:schemeClr val="tx1"/>
                </a:solidFill>
              </a:rPr>
              <a:t> yang </a:t>
            </a:r>
            <a:r>
              <a:rPr lang="en-US" dirty="0" err="1" smtClean="0">
                <a:solidFill>
                  <a:schemeClr val="tx1"/>
                </a:solidFill>
              </a:rPr>
              <a:t>memenuhi</a:t>
            </a:r>
            <a:r>
              <a:rPr lang="en-US" dirty="0" smtClean="0">
                <a:solidFill>
                  <a:schemeClr val="tx1"/>
                </a:solidFill>
              </a:rPr>
              <a:t> </a:t>
            </a:r>
            <a:r>
              <a:rPr lang="en-US" dirty="0" err="1" smtClean="0">
                <a:solidFill>
                  <a:schemeClr val="tx1"/>
                </a:solidFill>
              </a:rPr>
              <a:t>standar</a:t>
            </a:r>
            <a:r>
              <a:rPr lang="en-US" dirty="0" smtClean="0">
                <a:solidFill>
                  <a:schemeClr val="tx1"/>
                </a:solidFill>
              </a:rPr>
              <a:t> </a:t>
            </a:r>
            <a:r>
              <a:rPr lang="en-US" dirty="0" err="1" smtClean="0">
                <a:solidFill>
                  <a:schemeClr val="tx1"/>
                </a:solidFill>
              </a:rPr>
              <a:t>mutu</a:t>
            </a:r>
            <a:r>
              <a:rPr lang="en-US" dirty="0" smtClean="0">
                <a:solidFill>
                  <a:schemeClr val="tx1"/>
                </a:solidFill>
              </a:rPr>
              <a:t> yang </a:t>
            </a:r>
            <a:r>
              <a:rPr lang="en-US" dirty="0" err="1" smtClean="0">
                <a:solidFill>
                  <a:schemeClr val="tx1"/>
                </a:solidFill>
              </a:rPr>
              <a:t>telah</a:t>
            </a:r>
            <a:r>
              <a:rPr lang="en-US" dirty="0" smtClean="0">
                <a:solidFill>
                  <a:schemeClr val="tx1"/>
                </a:solidFill>
              </a:rPr>
              <a:t> </a:t>
            </a:r>
            <a:r>
              <a:rPr lang="en-US" dirty="0" err="1" smtClean="0">
                <a:solidFill>
                  <a:schemeClr val="tx1"/>
                </a:solidFill>
              </a:rPr>
              <a:t>ditetapkan</a:t>
            </a:r>
            <a:r>
              <a:rPr lang="en-US" dirty="0" smtClean="0">
                <a:solidFill>
                  <a:schemeClr val="tx1"/>
                </a:solidFill>
              </a:rPr>
              <a:t>.</a:t>
            </a:r>
          </a:p>
          <a:p>
            <a:pPr algn="just">
              <a:buNone/>
            </a:pPr>
            <a:endParaRPr lang="en-US" dirty="0" smtClean="0">
              <a:solidFill>
                <a:schemeClr val="tx1"/>
              </a:solidFill>
            </a:endParaRPr>
          </a:p>
          <a:p>
            <a:pPr algn="just">
              <a:buNone/>
            </a:pPr>
            <a:r>
              <a:rPr lang="en-US" dirty="0" err="1" smtClean="0">
                <a:solidFill>
                  <a:schemeClr val="tx1"/>
                </a:solidFill>
              </a:rPr>
              <a:t>Ditinjau</a:t>
            </a:r>
            <a:r>
              <a:rPr lang="en-US" dirty="0" smtClean="0">
                <a:solidFill>
                  <a:schemeClr val="tx1"/>
                </a:solidFill>
              </a:rPr>
              <a:t> </a:t>
            </a:r>
            <a:r>
              <a:rPr lang="en-US" dirty="0" err="1" smtClean="0">
                <a:solidFill>
                  <a:schemeClr val="tx1"/>
                </a:solidFill>
              </a:rPr>
              <a:t>dari</a:t>
            </a:r>
            <a:r>
              <a:rPr lang="en-US" dirty="0" smtClean="0">
                <a:solidFill>
                  <a:schemeClr val="tx1"/>
                </a:solidFill>
              </a:rPr>
              <a:t> </a:t>
            </a:r>
            <a:r>
              <a:rPr lang="en-US" dirty="0" err="1" smtClean="0">
                <a:solidFill>
                  <a:schemeClr val="tx1"/>
                </a:solidFill>
              </a:rPr>
              <a:t>saat</a:t>
            </a:r>
            <a:r>
              <a:rPr lang="en-US" dirty="0" smtClean="0">
                <a:solidFill>
                  <a:schemeClr val="tx1"/>
                </a:solidFill>
              </a:rPr>
              <a:t> </a:t>
            </a:r>
            <a:r>
              <a:rPr lang="en-US" dirty="0" err="1" smtClean="0">
                <a:solidFill>
                  <a:schemeClr val="tx1"/>
                </a:solidFill>
              </a:rPr>
              <a:t>terjadinya</a:t>
            </a:r>
            <a:r>
              <a:rPr lang="en-US" dirty="0" smtClean="0">
                <a:solidFill>
                  <a:schemeClr val="tx1"/>
                </a:solidFill>
              </a:rPr>
              <a:t>, </a:t>
            </a:r>
            <a:r>
              <a:rPr lang="en-US" dirty="0" err="1" smtClean="0">
                <a:solidFill>
                  <a:schemeClr val="tx1"/>
                </a:solidFill>
              </a:rPr>
              <a:t>produk</a:t>
            </a:r>
            <a:r>
              <a:rPr lang="en-US" dirty="0" smtClean="0">
                <a:solidFill>
                  <a:schemeClr val="tx1"/>
                </a:solidFill>
              </a:rPr>
              <a:t> </a:t>
            </a:r>
            <a:r>
              <a:rPr lang="en-US" dirty="0" err="1" smtClean="0">
                <a:solidFill>
                  <a:schemeClr val="tx1"/>
                </a:solidFill>
              </a:rPr>
              <a:t>dapat</a:t>
            </a:r>
            <a:r>
              <a:rPr lang="en-US" dirty="0" smtClean="0">
                <a:solidFill>
                  <a:schemeClr val="tx1"/>
                </a:solidFill>
              </a:rPr>
              <a:t> </a:t>
            </a:r>
            <a:r>
              <a:rPr lang="en-US" dirty="0" err="1" smtClean="0">
                <a:solidFill>
                  <a:schemeClr val="tx1"/>
                </a:solidFill>
              </a:rPr>
              <a:t>hilang</a:t>
            </a:r>
            <a:r>
              <a:rPr lang="en-US" dirty="0" smtClean="0">
                <a:solidFill>
                  <a:schemeClr val="tx1"/>
                </a:solidFill>
              </a:rPr>
              <a:t> </a:t>
            </a:r>
            <a:r>
              <a:rPr lang="en-US" dirty="0" err="1" smtClean="0">
                <a:solidFill>
                  <a:schemeClr val="tx1"/>
                </a:solidFill>
              </a:rPr>
              <a:t>pada</a:t>
            </a:r>
            <a:r>
              <a:rPr lang="en-US" dirty="0" smtClean="0">
                <a:solidFill>
                  <a:schemeClr val="tx1"/>
                </a:solidFill>
              </a:rPr>
              <a:t> </a:t>
            </a:r>
            <a:r>
              <a:rPr lang="en-US" dirty="0" err="1" smtClean="0">
                <a:solidFill>
                  <a:schemeClr val="tx1"/>
                </a:solidFill>
              </a:rPr>
              <a:t>awal</a:t>
            </a:r>
            <a:r>
              <a:rPr lang="en-US" dirty="0" smtClean="0">
                <a:solidFill>
                  <a:schemeClr val="tx1"/>
                </a:solidFill>
              </a:rPr>
              <a:t> </a:t>
            </a:r>
            <a:r>
              <a:rPr lang="en-US" dirty="0" err="1" smtClean="0">
                <a:solidFill>
                  <a:schemeClr val="tx1"/>
                </a:solidFill>
              </a:rPr>
              <a:t>proses</a:t>
            </a:r>
            <a:r>
              <a:rPr lang="en-US" dirty="0" smtClean="0">
                <a:solidFill>
                  <a:schemeClr val="tx1"/>
                </a:solidFill>
              </a:rPr>
              <a:t>, </a:t>
            </a:r>
            <a:r>
              <a:rPr lang="en-US" dirty="0" err="1" smtClean="0">
                <a:solidFill>
                  <a:schemeClr val="tx1"/>
                </a:solidFill>
              </a:rPr>
              <a:t>sepanjang</a:t>
            </a:r>
            <a:r>
              <a:rPr lang="en-US" dirty="0" smtClean="0">
                <a:solidFill>
                  <a:schemeClr val="tx1"/>
                </a:solidFill>
              </a:rPr>
              <a:t> </a:t>
            </a:r>
            <a:r>
              <a:rPr lang="en-US" dirty="0" err="1" smtClean="0">
                <a:solidFill>
                  <a:schemeClr val="tx1"/>
                </a:solidFill>
              </a:rPr>
              <a:t>proses</a:t>
            </a:r>
            <a:r>
              <a:rPr lang="en-US" dirty="0" smtClean="0">
                <a:solidFill>
                  <a:schemeClr val="tx1"/>
                </a:solidFill>
              </a:rPr>
              <a:t> </a:t>
            </a:r>
            <a:r>
              <a:rPr lang="en-US" dirty="0" err="1" smtClean="0">
                <a:solidFill>
                  <a:schemeClr val="tx1"/>
                </a:solidFill>
              </a:rPr>
              <a:t>atau</a:t>
            </a:r>
            <a:r>
              <a:rPr lang="en-US" dirty="0" smtClean="0">
                <a:solidFill>
                  <a:schemeClr val="tx1"/>
                </a:solidFill>
              </a:rPr>
              <a:t> </a:t>
            </a:r>
            <a:r>
              <a:rPr lang="en-US" dirty="0" err="1" smtClean="0">
                <a:solidFill>
                  <a:schemeClr val="tx1"/>
                </a:solidFill>
              </a:rPr>
              <a:t>pada</a:t>
            </a:r>
            <a:r>
              <a:rPr lang="en-US" dirty="0" smtClean="0">
                <a:solidFill>
                  <a:schemeClr val="tx1"/>
                </a:solidFill>
              </a:rPr>
              <a:t> </a:t>
            </a:r>
            <a:r>
              <a:rPr lang="en-US" dirty="0" err="1" smtClean="0">
                <a:solidFill>
                  <a:schemeClr val="tx1"/>
                </a:solidFill>
              </a:rPr>
              <a:t>akhir</a:t>
            </a:r>
            <a:r>
              <a:rPr lang="en-US" dirty="0" smtClean="0">
                <a:solidFill>
                  <a:schemeClr val="tx1"/>
                </a:solidFill>
              </a:rPr>
              <a:t> </a:t>
            </a:r>
            <a:r>
              <a:rPr lang="en-US" dirty="0" err="1" smtClean="0">
                <a:solidFill>
                  <a:schemeClr val="tx1"/>
                </a:solidFill>
              </a:rPr>
              <a:t>proses</a:t>
            </a:r>
            <a:r>
              <a:rPr lang="en-US" dirty="0" smtClean="0">
                <a:solidFill>
                  <a:schemeClr val="tx1"/>
                </a:solidFill>
              </a:rPr>
              <a:t>.</a:t>
            </a:r>
          </a:p>
          <a:p>
            <a:pPr algn="just">
              <a:buNone/>
            </a:pPr>
            <a:endParaRPr lang="en-US" dirty="0" smtClean="0">
              <a:solidFill>
                <a:schemeClr val="tx1"/>
              </a:solidFill>
            </a:endParaRPr>
          </a:p>
          <a:p>
            <a:pPr algn="just">
              <a:buNone/>
            </a:pPr>
            <a:r>
              <a:rPr lang="en-US" dirty="0" err="1" smtClean="0">
                <a:solidFill>
                  <a:schemeClr val="tx1"/>
                </a:solidFill>
              </a:rPr>
              <a:t>Untuk</a:t>
            </a:r>
            <a:r>
              <a:rPr lang="en-US" dirty="0" smtClean="0">
                <a:solidFill>
                  <a:schemeClr val="tx1"/>
                </a:solidFill>
              </a:rPr>
              <a:t> </a:t>
            </a:r>
            <a:r>
              <a:rPr lang="en-US" dirty="0" err="1" smtClean="0">
                <a:solidFill>
                  <a:schemeClr val="tx1"/>
                </a:solidFill>
              </a:rPr>
              <a:t>menyederhanakan</a:t>
            </a:r>
            <a:r>
              <a:rPr lang="en-US" dirty="0" smtClean="0">
                <a:solidFill>
                  <a:schemeClr val="tx1"/>
                </a:solidFill>
              </a:rPr>
              <a:t> </a:t>
            </a:r>
            <a:r>
              <a:rPr lang="en-US" dirty="0" err="1" smtClean="0">
                <a:solidFill>
                  <a:schemeClr val="tx1"/>
                </a:solidFill>
              </a:rPr>
              <a:t>perhitungan</a:t>
            </a:r>
            <a:r>
              <a:rPr lang="en-US" dirty="0" smtClean="0">
                <a:solidFill>
                  <a:schemeClr val="tx1"/>
                </a:solidFill>
              </a:rPr>
              <a:t>, </a:t>
            </a:r>
            <a:r>
              <a:rPr lang="en-US" dirty="0" err="1" smtClean="0">
                <a:solidFill>
                  <a:schemeClr val="tx1"/>
                </a:solidFill>
              </a:rPr>
              <a:t>produk</a:t>
            </a:r>
            <a:r>
              <a:rPr lang="en-US" dirty="0" smtClean="0">
                <a:solidFill>
                  <a:schemeClr val="tx1"/>
                </a:solidFill>
              </a:rPr>
              <a:t> yang </a:t>
            </a:r>
            <a:r>
              <a:rPr lang="en-US" dirty="0" err="1" smtClean="0">
                <a:solidFill>
                  <a:schemeClr val="tx1"/>
                </a:solidFill>
              </a:rPr>
              <a:t>hilang</a:t>
            </a:r>
            <a:r>
              <a:rPr lang="en-US" dirty="0" smtClean="0">
                <a:solidFill>
                  <a:schemeClr val="tx1"/>
                </a:solidFill>
              </a:rPr>
              <a:t> </a:t>
            </a:r>
            <a:r>
              <a:rPr lang="en-US" dirty="0" err="1" smtClean="0">
                <a:solidFill>
                  <a:schemeClr val="tx1"/>
                </a:solidFill>
              </a:rPr>
              <a:t>sepanjang</a:t>
            </a:r>
            <a:r>
              <a:rPr lang="en-US" dirty="0" smtClean="0">
                <a:solidFill>
                  <a:schemeClr val="tx1"/>
                </a:solidFill>
              </a:rPr>
              <a:t> </a:t>
            </a:r>
            <a:r>
              <a:rPr lang="en-US" dirty="0" err="1" smtClean="0">
                <a:solidFill>
                  <a:schemeClr val="tx1"/>
                </a:solidFill>
              </a:rPr>
              <a:t>proses</a:t>
            </a:r>
            <a:r>
              <a:rPr lang="en-US" dirty="0" smtClean="0">
                <a:solidFill>
                  <a:schemeClr val="tx1"/>
                </a:solidFill>
              </a:rPr>
              <a:t> </a:t>
            </a:r>
            <a:r>
              <a:rPr lang="en-US" dirty="0" err="1" smtClean="0">
                <a:solidFill>
                  <a:schemeClr val="tx1"/>
                </a:solidFill>
              </a:rPr>
              <a:t>diperlakukan</a:t>
            </a:r>
            <a:r>
              <a:rPr lang="en-US" dirty="0" smtClean="0">
                <a:solidFill>
                  <a:schemeClr val="tx1"/>
                </a:solidFill>
              </a:rPr>
              <a:t> </a:t>
            </a:r>
            <a:r>
              <a:rPr lang="en-US" dirty="0" err="1" smtClean="0">
                <a:solidFill>
                  <a:schemeClr val="tx1"/>
                </a:solidFill>
              </a:rPr>
              <a:t>sebagai</a:t>
            </a:r>
            <a:r>
              <a:rPr lang="en-US" dirty="0" smtClean="0">
                <a:solidFill>
                  <a:schemeClr val="tx1"/>
                </a:solidFill>
              </a:rPr>
              <a:t> </a:t>
            </a:r>
            <a:r>
              <a:rPr lang="en-US" dirty="0" err="1" smtClean="0">
                <a:solidFill>
                  <a:schemeClr val="tx1"/>
                </a:solidFill>
              </a:rPr>
              <a:t>produk</a:t>
            </a:r>
            <a:r>
              <a:rPr lang="en-US" dirty="0" smtClean="0">
                <a:solidFill>
                  <a:schemeClr val="tx1"/>
                </a:solidFill>
              </a:rPr>
              <a:t> yang </a:t>
            </a:r>
            <a:r>
              <a:rPr lang="en-US" dirty="0" err="1" smtClean="0">
                <a:solidFill>
                  <a:schemeClr val="tx1"/>
                </a:solidFill>
              </a:rPr>
              <a:t>hilang</a:t>
            </a:r>
            <a:r>
              <a:rPr lang="en-US" dirty="0" smtClean="0">
                <a:solidFill>
                  <a:schemeClr val="tx1"/>
                </a:solidFill>
              </a:rPr>
              <a:t> </a:t>
            </a:r>
            <a:r>
              <a:rPr lang="en-US" dirty="0" err="1" smtClean="0">
                <a:solidFill>
                  <a:schemeClr val="tx1"/>
                </a:solidFill>
              </a:rPr>
              <a:t>pada</a:t>
            </a:r>
            <a:r>
              <a:rPr lang="en-US" dirty="0" smtClean="0">
                <a:solidFill>
                  <a:schemeClr val="tx1"/>
                </a:solidFill>
              </a:rPr>
              <a:t> </a:t>
            </a:r>
            <a:r>
              <a:rPr lang="en-US" dirty="0" err="1" smtClean="0">
                <a:solidFill>
                  <a:schemeClr val="tx1"/>
                </a:solidFill>
              </a:rPr>
              <a:t>awal</a:t>
            </a:r>
            <a:r>
              <a:rPr lang="en-US" dirty="0" smtClean="0">
                <a:solidFill>
                  <a:schemeClr val="tx1"/>
                </a:solidFill>
              </a:rPr>
              <a:t> </a:t>
            </a:r>
            <a:r>
              <a:rPr lang="en-US" dirty="0" err="1" smtClean="0">
                <a:solidFill>
                  <a:schemeClr val="tx1"/>
                </a:solidFill>
              </a:rPr>
              <a:t>atau</a:t>
            </a:r>
            <a:r>
              <a:rPr lang="en-US" dirty="0" smtClean="0">
                <a:solidFill>
                  <a:schemeClr val="tx1"/>
                </a:solidFill>
              </a:rPr>
              <a:t> </a:t>
            </a:r>
            <a:r>
              <a:rPr lang="en-US" dirty="0" err="1" smtClean="0">
                <a:solidFill>
                  <a:schemeClr val="tx1"/>
                </a:solidFill>
              </a:rPr>
              <a:t>akhir</a:t>
            </a:r>
            <a:r>
              <a:rPr lang="en-US" dirty="0" smtClean="0">
                <a:solidFill>
                  <a:schemeClr val="tx1"/>
                </a:solidFill>
              </a:rPr>
              <a:t> </a:t>
            </a:r>
            <a:r>
              <a:rPr lang="en-US" dirty="0" err="1" smtClean="0">
                <a:solidFill>
                  <a:schemeClr val="tx1"/>
                </a:solidFill>
              </a:rPr>
              <a:t>proses</a:t>
            </a:r>
            <a:r>
              <a:rPr lang="en-US" dirty="0" smtClean="0">
                <a:solidFill>
                  <a:schemeClr val="tx1"/>
                </a:solidFill>
              </a:rPr>
              <a:t>.</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rPr>
              <a:t>PRODUK YANG HILANG PADA AWAL PROSES</a:t>
            </a:r>
            <a:endParaRPr lang="en-US" dirty="0">
              <a:solidFill>
                <a:schemeClr val="tx1"/>
              </a:solidFill>
            </a:endParaRPr>
          </a:p>
        </p:txBody>
      </p:sp>
      <p:sp>
        <p:nvSpPr>
          <p:cNvPr id="3" name="Content Placeholder 2"/>
          <p:cNvSpPr>
            <a:spLocks noGrp="1"/>
          </p:cNvSpPr>
          <p:nvPr>
            <p:ph idx="1"/>
          </p:nvPr>
        </p:nvSpPr>
        <p:spPr>
          <a:xfrm>
            <a:off x="457200" y="2071678"/>
            <a:ext cx="8043890" cy="3954459"/>
          </a:xfrm>
        </p:spPr>
        <p:style>
          <a:lnRef idx="1">
            <a:schemeClr val="accent5"/>
          </a:lnRef>
          <a:fillRef idx="2">
            <a:schemeClr val="accent5"/>
          </a:fillRef>
          <a:effectRef idx="1">
            <a:schemeClr val="accent5"/>
          </a:effectRef>
          <a:fontRef idx="minor">
            <a:schemeClr val="dk1"/>
          </a:fontRef>
        </p:style>
        <p:txBody>
          <a:bodyPr/>
          <a:lstStyle/>
          <a:p>
            <a:pPr algn="just"/>
            <a:r>
              <a:rPr lang="en-US" dirty="0" err="1" smtClean="0">
                <a:solidFill>
                  <a:schemeClr val="tx1"/>
                </a:solidFill>
              </a:rPr>
              <a:t>Produk</a:t>
            </a:r>
            <a:r>
              <a:rPr lang="en-US" dirty="0" smtClean="0">
                <a:solidFill>
                  <a:schemeClr val="tx1"/>
                </a:solidFill>
              </a:rPr>
              <a:t> yang </a:t>
            </a:r>
            <a:r>
              <a:rPr lang="en-US" dirty="0" err="1" smtClean="0">
                <a:solidFill>
                  <a:schemeClr val="tx1"/>
                </a:solidFill>
              </a:rPr>
              <a:t>hilang</a:t>
            </a:r>
            <a:r>
              <a:rPr lang="en-US" dirty="0" smtClean="0">
                <a:solidFill>
                  <a:schemeClr val="tx1"/>
                </a:solidFill>
              </a:rPr>
              <a:t> </a:t>
            </a:r>
            <a:r>
              <a:rPr lang="en-US" dirty="0" err="1" smtClean="0">
                <a:solidFill>
                  <a:schemeClr val="tx1"/>
                </a:solidFill>
              </a:rPr>
              <a:t>pada</a:t>
            </a:r>
            <a:r>
              <a:rPr lang="en-US" dirty="0" smtClean="0">
                <a:solidFill>
                  <a:schemeClr val="tx1"/>
                </a:solidFill>
              </a:rPr>
              <a:t> </a:t>
            </a:r>
            <a:r>
              <a:rPr lang="en-US" dirty="0" err="1" smtClean="0">
                <a:solidFill>
                  <a:schemeClr val="tx1"/>
                </a:solidFill>
              </a:rPr>
              <a:t>awal</a:t>
            </a:r>
            <a:r>
              <a:rPr lang="en-US" dirty="0" smtClean="0">
                <a:solidFill>
                  <a:schemeClr val="tx1"/>
                </a:solidFill>
              </a:rPr>
              <a:t> </a:t>
            </a:r>
            <a:r>
              <a:rPr lang="en-US" dirty="0" err="1" smtClean="0">
                <a:solidFill>
                  <a:schemeClr val="tx1"/>
                </a:solidFill>
              </a:rPr>
              <a:t>proses</a:t>
            </a:r>
            <a:r>
              <a:rPr lang="en-US" dirty="0" smtClean="0">
                <a:solidFill>
                  <a:schemeClr val="tx1"/>
                </a:solidFill>
              </a:rPr>
              <a:t> </a:t>
            </a:r>
            <a:r>
              <a:rPr lang="en-US" dirty="0" err="1" smtClean="0">
                <a:solidFill>
                  <a:schemeClr val="tx1"/>
                </a:solidFill>
              </a:rPr>
              <a:t>dianggap</a:t>
            </a:r>
            <a:r>
              <a:rPr lang="en-US" dirty="0" smtClean="0">
                <a:solidFill>
                  <a:schemeClr val="tx1"/>
                </a:solidFill>
              </a:rPr>
              <a:t> </a:t>
            </a:r>
            <a:r>
              <a:rPr lang="en-US" dirty="0" err="1" smtClean="0">
                <a:solidFill>
                  <a:schemeClr val="tx1"/>
                </a:solidFill>
              </a:rPr>
              <a:t>belum</a:t>
            </a:r>
            <a:r>
              <a:rPr lang="en-US" dirty="0" smtClean="0">
                <a:solidFill>
                  <a:schemeClr val="tx1"/>
                </a:solidFill>
              </a:rPr>
              <a:t> </a:t>
            </a:r>
            <a:r>
              <a:rPr lang="en-US" dirty="0" err="1" smtClean="0">
                <a:solidFill>
                  <a:schemeClr val="tx1"/>
                </a:solidFill>
              </a:rPr>
              <a:t>ikut</a:t>
            </a:r>
            <a:r>
              <a:rPr lang="en-US" dirty="0" smtClean="0">
                <a:solidFill>
                  <a:schemeClr val="tx1"/>
                </a:solidFill>
              </a:rPr>
              <a:t> </a:t>
            </a:r>
            <a:r>
              <a:rPr lang="en-US" dirty="0" err="1" smtClean="0">
                <a:solidFill>
                  <a:schemeClr val="tx1"/>
                </a:solidFill>
              </a:rPr>
              <a:t>menyerap</a:t>
            </a:r>
            <a:r>
              <a:rPr lang="en-US" dirty="0" smtClean="0">
                <a:solidFill>
                  <a:schemeClr val="tx1"/>
                </a:solidFill>
              </a:rPr>
              <a:t> </a:t>
            </a:r>
            <a:r>
              <a:rPr lang="en-US" dirty="0" err="1" smtClean="0">
                <a:solidFill>
                  <a:schemeClr val="tx1"/>
                </a:solidFill>
              </a:rPr>
              <a:t>biaya</a:t>
            </a:r>
            <a:r>
              <a:rPr lang="en-US" dirty="0" smtClean="0">
                <a:solidFill>
                  <a:schemeClr val="tx1"/>
                </a:solidFill>
              </a:rPr>
              <a:t> </a:t>
            </a:r>
            <a:r>
              <a:rPr lang="en-US" dirty="0" err="1" smtClean="0">
                <a:solidFill>
                  <a:schemeClr val="tx1"/>
                </a:solidFill>
              </a:rPr>
              <a:t>produksi</a:t>
            </a:r>
            <a:r>
              <a:rPr lang="en-US" dirty="0" smtClean="0">
                <a:solidFill>
                  <a:schemeClr val="tx1"/>
                </a:solidFill>
              </a:rPr>
              <a:t> yang </a:t>
            </a:r>
            <a:r>
              <a:rPr lang="en-US" dirty="0" err="1" smtClean="0">
                <a:solidFill>
                  <a:schemeClr val="tx1"/>
                </a:solidFill>
              </a:rPr>
              <a:t>dikeluarkan</a:t>
            </a:r>
            <a:r>
              <a:rPr lang="en-US" dirty="0" smtClean="0">
                <a:solidFill>
                  <a:schemeClr val="tx1"/>
                </a:solidFill>
              </a:rPr>
              <a:t> </a:t>
            </a:r>
            <a:r>
              <a:rPr lang="en-US" dirty="0" err="1" smtClean="0">
                <a:solidFill>
                  <a:schemeClr val="tx1"/>
                </a:solidFill>
              </a:rPr>
              <a:t>dalam</a:t>
            </a:r>
            <a:r>
              <a:rPr lang="en-US" dirty="0" smtClean="0">
                <a:solidFill>
                  <a:schemeClr val="tx1"/>
                </a:solidFill>
              </a:rPr>
              <a:t> </a:t>
            </a:r>
            <a:r>
              <a:rPr lang="en-US" dirty="0" err="1" smtClean="0">
                <a:solidFill>
                  <a:schemeClr val="tx1"/>
                </a:solidFill>
              </a:rPr>
              <a:t>departemen</a:t>
            </a:r>
            <a:r>
              <a:rPr lang="en-US" dirty="0" smtClean="0">
                <a:solidFill>
                  <a:schemeClr val="tx1"/>
                </a:solidFill>
              </a:rPr>
              <a:t> yang </a:t>
            </a:r>
            <a:r>
              <a:rPr lang="en-US" dirty="0" err="1" smtClean="0">
                <a:solidFill>
                  <a:schemeClr val="tx1"/>
                </a:solidFill>
              </a:rPr>
              <a:t>bersangkutan</a:t>
            </a:r>
            <a:r>
              <a:rPr lang="en-US" dirty="0" smtClean="0">
                <a:solidFill>
                  <a:schemeClr val="tx1"/>
                </a:solidFill>
              </a:rPr>
              <a:t>, </a:t>
            </a:r>
            <a:r>
              <a:rPr lang="en-US" dirty="0" err="1" smtClean="0">
                <a:solidFill>
                  <a:schemeClr val="tx1"/>
                </a:solidFill>
              </a:rPr>
              <a:t>sehingga</a:t>
            </a:r>
            <a:r>
              <a:rPr lang="en-US" dirty="0" smtClean="0">
                <a:solidFill>
                  <a:schemeClr val="tx1"/>
                </a:solidFill>
              </a:rPr>
              <a:t> </a:t>
            </a:r>
            <a:r>
              <a:rPr lang="en-US" dirty="0" err="1" smtClean="0">
                <a:solidFill>
                  <a:schemeClr val="tx1"/>
                </a:solidFill>
              </a:rPr>
              <a:t>tidak</a:t>
            </a:r>
            <a:r>
              <a:rPr lang="en-US" dirty="0" smtClean="0">
                <a:solidFill>
                  <a:schemeClr val="tx1"/>
                </a:solidFill>
              </a:rPr>
              <a:t> </a:t>
            </a:r>
            <a:r>
              <a:rPr lang="en-US" dirty="0" err="1" smtClean="0">
                <a:solidFill>
                  <a:schemeClr val="tx1"/>
                </a:solidFill>
              </a:rPr>
              <a:t>diikutsertakan</a:t>
            </a:r>
            <a:r>
              <a:rPr lang="en-US" dirty="0" smtClean="0">
                <a:solidFill>
                  <a:schemeClr val="tx1"/>
                </a:solidFill>
              </a:rPr>
              <a:t> </a:t>
            </a:r>
            <a:r>
              <a:rPr lang="en-US" dirty="0" err="1" smtClean="0">
                <a:solidFill>
                  <a:schemeClr val="tx1"/>
                </a:solidFill>
              </a:rPr>
              <a:t>dalam</a:t>
            </a:r>
            <a:r>
              <a:rPr lang="en-US" dirty="0" smtClean="0">
                <a:solidFill>
                  <a:schemeClr val="tx1"/>
                </a:solidFill>
              </a:rPr>
              <a:t> </a:t>
            </a:r>
            <a:r>
              <a:rPr lang="en-US" dirty="0" err="1" smtClean="0">
                <a:solidFill>
                  <a:schemeClr val="tx1"/>
                </a:solidFill>
              </a:rPr>
              <a:t>perhitungan</a:t>
            </a:r>
            <a:r>
              <a:rPr lang="en-US" dirty="0" smtClean="0">
                <a:solidFill>
                  <a:schemeClr val="tx1"/>
                </a:solidFill>
              </a:rPr>
              <a:t> unit </a:t>
            </a:r>
            <a:r>
              <a:rPr lang="en-US" dirty="0" err="1" smtClean="0">
                <a:solidFill>
                  <a:schemeClr val="tx1"/>
                </a:solidFill>
              </a:rPr>
              <a:t>ekuivalensi</a:t>
            </a:r>
            <a:r>
              <a:rPr lang="en-US" dirty="0" smtClean="0">
                <a:solidFill>
                  <a:schemeClr val="tx1"/>
                </a:solidFill>
              </a:rPr>
              <a:t> </a:t>
            </a:r>
            <a:r>
              <a:rPr lang="en-US" dirty="0" err="1" smtClean="0">
                <a:solidFill>
                  <a:schemeClr val="tx1"/>
                </a:solidFill>
              </a:rPr>
              <a:t>produk</a:t>
            </a:r>
            <a:r>
              <a:rPr lang="en-US" dirty="0" smtClean="0">
                <a:solidFill>
                  <a:schemeClr val="tx1"/>
                </a:solidFill>
              </a:rPr>
              <a:t> yang </a:t>
            </a:r>
            <a:r>
              <a:rPr lang="en-US" dirty="0" err="1" smtClean="0">
                <a:solidFill>
                  <a:schemeClr val="tx1"/>
                </a:solidFill>
              </a:rPr>
              <a:t>dihasilkan</a:t>
            </a:r>
            <a:r>
              <a:rPr lang="en-US" dirty="0" smtClean="0">
                <a:solidFill>
                  <a:schemeClr val="tx1"/>
                </a:solidFill>
              </a:rPr>
              <a:t> </a:t>
            </a:r>
            <a:r>
              <a:rPr lang="en-US" dirty="0" err="1" smtClean="0">
                <a:solidFill>
                  <a:schemeClr val="tx1"/>
                </a:solidFill>
              </a:rPr>
              <a:t>departemen</a:t>
            </a:r>
            <a:r>
              <a:rPr lang="en-US" dirty="0" smtClean="0">
                <a:solidFill>
                  <a:schemeClr val="tx1"/>
                </a:solidFill>
              </a:rPr>
              <a:t> </a:t>
            </a:r>
            <a:r>
              <a:rPr lang="en-US" dirty="0" err="1" smtClean="0">
                <a:solidFill>
                  <a:schemeClr val="tx1"/>
                </a:solidFill>
              </a:rPr>
              <a:t>tersebut</a:t>
            </a:r>
            <a:r>
              <a:rPr lang="en-US" dirty="0" smtClean="0">
                <a:solidFill>
                  <a:schemeClr val="tx1"/>
                </a:solidFill>
              </a:rPr>
              <a:t>.</a:t>
            </a:r>
          </a:p>
          <a:p>
            <a:pPr algn="just"/>
            <a:endParaRPr lang="en-US" dirty="0">
              <a:solidFill>
                <a:schemeClr val="tx1"/>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00108"/>
            <a:ext cx="8686800" cy="5429288"/>
          </a:xfrm>
        </p:spPr>
        <p:style>
          <a:lnRef idx="1">
            <a:schemeClr val="accent5"/>
          </a:lnRef>
          <a:fillRef idx="2">
            <a:schemeClr val="accent5"/>
          </a:fillRef>
          <a:effectRef idx="1">
            <a:schemeClr val="accent5"/>
          </a:effectRef>
          <a:fontRef idx="minor">
            <a:schemeClr val="dk1"/>
          </a:fontRef>
        </p:style>
        <p:txBody>
          <a:bodyPr>
            <a:normAutofit fontScale="92500" lnSpcReduction="20000"/>
          </a:bodyPr>
          <a:lstStyle/>
          <a:p>
            <a:pPr algn="just"/>
            <a:r>
              <a:rPr lang="en-US" dirty="0" err="1" smtClean="0"/>
              <a:t>Pengaruh</a:t>
            </a:r>
            <a:r>
              <a:rPr lang="en-US" dirty="0" smtClean="0"/>
              <a:t> </a:t>
            </a:r>
            <a:r>
              <a:rPr lang="en-US" dirty="0" err="1" smtClean="0"/>
              <a:t>produk</a:t>
            </a:r>
            <a:r>
              <a:rPr lang="en-US" dirty="0" smtClean="0"/>
              <a:t> </a:t>
            </a:r>
            <a:r>
              <a:rPr lang="en-US" dirty="0" err="1" smtClean="0"/>
              <a:t>hilang</a:t>
            </a:r>
            <a:r>
              <a:rPr lang="en-US" dirty="0" smtClean="0"/>
              <a:t> </a:t>
            </a:r>
            <a:r>
              <a:rPr lang="en-US" dirty="0" err="1" smtClean="0"/>
              <a:t>pada</a:t>
            </a:r>
            <a:r>
              <a:rPr lang="en-US" dirty="0" smtClean="0"/>
              <a:t> </a:t>
            </a:r>
            <a:r>
              <a:rPr lang="en-US" dirty="0" err="1" smtClean="0"/>
              <a:t>awal</a:t>
            </a:r>
            <a:r>
              <a:rPr lang="en-US" dirty="0" smtClean="0"/>
              <a:t> </a:t>
            </a:r>
            <a:r>
              <a:rPr lang="en-US" dirty="0" err="1" smtClean="0"/>
              <a:t>proses</a:t>
            </a:r>
            <a:r>
              <a:rPr lang="en-US" dirty="0" smtClean="0"/>
              <a:t> </a:t>
            </a:r>
            <a:r>
              <a:rPr lang="en-US" dirty="0" err="1" smtClean="0"/>
              <a:t>terhadap</a:t>
            </a:r>
            <a:r>
              <a:rPr lang="en-US" dirty="0" smtClean="0"/>
              <a:t> </a:t>
            </a:r>
            <a:r>
              <a:rPr lang="en-US" dirty="0" err="1" smtClean="0"/>
              <a:t>perhitungan</a:t>
            </a:r>
            <a:r>
              <a:rPr lang="en-US" dirty="0" smtClean="0"/>
              <a:t> </a:t>
            </a:r>
            <a:r>
              <a:rPr lang="en-US" dirty="0" err="1" smtClean="0"/>
              <a:t>Harga</a:t>
            </a:r>
            <a:r>
              <a:rPr lang="en-US" dirty="0" smtClean="0"/>
              <a:t> </a:t>
            </a:r>
            <a:r>
              <a:rPr lang="en-US" dirty="0" err="1" smtClean="0"/>
              <a:t>Pokok</a:t>
            </a:r>
            <a:r>
              <a:rPr lang="en-US" dirty="0" smtClean="0"/>
              <a:t> </a:t>
            </a:r>
            <a:r>
              <a:rPr lang="en-US" dirty="0" err="1" smtClean="0"/>
              <a:t>Produk</a:t>
            </a:r>
            <a:r>
              <a:rPr lang="en-US" dirty="0" smtClean="0"/>
              <a:t> per </a:t>
            </a:r>
            <a:r>
              <a:rPr lang="en-US" dirty="0" err="1" smtClean="0"/>
              <a:t>Satuan</a:t>
            </a:r>
            <a:r>
              <a:rPr lang="en-US" dirty="0" smtClean="0"/>
              <a:t>:</a:t>
            </a:r>
          </a:p>
          <a:p>
            <a:pPr marL="514350" indent="-514350" algn="just">
              <a:buClr>
                <a:schemeClr val="tx1"/>
              </a:buClr>
              <a:buFont typeface="+mj-lt"/>
              <a:buAutoNum type="arabicPeriod"/>
            </a:pPr>
            <a:r>
              <a:rPr lang="en-US" dirty="0" err="1" smtClean="0"/>
              <a:t>Produk</a:t>
            </a:r>
            <a:r>
              <a:rPr lang="en-US" dirty="0" smtClean="0"/>
              <a:t> </a:t>
            </a:r>
            <a:r>
              <a:rPr lang="en-US" dirty="0" err="1" smtClean="0"/>
              <a:t>hilang</a:t>
            </a:r>
            <a:r>
              <a:rPr lang="en-US" dirty="0" smtClean="0"/>
              <a:t> </a:t>
            </a:r>
            <a:r>
              <a:rPr lang="en-US" dirty="0" err="1" smtClean="0"/>
              <a:t>pada</a:t>
            </a:r>
            <a:r>
              <a:rPr lang="en-US" dirty="0" smtClean="0"/>
              <a:t> </a:t>
            </a:r>
            <a:r>
              <a:rPr lang="en-US" dirty="0" err="1" smtClean="0"/>
              <a:t>awal</a:t>
            </a:r>
            <a:r>
              <a:rPr lang="en-US" dirty="0" smtClean="0"/>
              <a:t> </a:t>
            </a:r>
            <a:r>
              <a:rPr lang="en-US" dirty="0" err="1" smtClean="0"/>
              <a:t>proses</a:t>
            </a:r>
            <a:r>
              <a:rPr lang="en-US" dirty="0" smtClean="0"/>
              <a:t> </a:t>
            </a:r>
            <a:r>
              <a:rPr lang="en-US" dirty="0" err="1" smtClean="0"/>
              <a:t>di</a:t>
            </a:r>
            <a:r>
              <a:rPr lang="en-US" dirty="0" smtClean="0"/>
              <a:t> </a:t>
            </a:r>
            <a:r>
              <a:rPr lang="en-US" dirty="0" err="1" smtClean="0"/>
              <a:t>Departemen</a:t>
            </a:r>
            <a:r>
              <a:rPr lang="en-US" dirty="0" smtClean="0"/>
              <a:t> </a:t>
            </a:r>
            <a:r>
              <a:rPr lang="en-US" dirty="0" err="1" smtClean="0"/>
              <a:t>Produksi</a:t>
            </a:r>
            <a:r>
              <a:rPr lang="en-US" dirty="0" smtClean="0"/>
              <a:t> </a:t>
            </a:r>
            <a:r>
              <a:rPr lang="en-US" dirty="0" err="1" smtClean="0"/>
              <a:t>pertama</a:t>
            </a:r>
            <a:r>
              <a:rPr lang="en-US" dirty="0" smtClean="0"/>
              <a:t> </a:t>
            </a:r>
            <a:r>
              <a:rPr lang="en-US" dirty="0" err="1" smtClean="0"/>
              <a:t>mengakibatkan</a:t>
            </a:r>
            <a:r>
              <a:rPr lang="en-US" dirty="0" smtClean="0"/>
              <a:t> </a:t>
            </a:r>
            <a:r>
              <a:rPr lang="en-US" dirty="0" err="1" smtClean="0"/>
              <a:t>naiknya</a:t>
            </a:r>
            <a:r>
              <a:rPr lang="en-US" dirty="0" smtClean="0"/>
              <a:t> </a:t>
            </a:r>
            <a:r>
              <a:rPr lang="en-US" dirty="0" err="1" smtClean="0"/>
              <a:t>harga</a:t>
            </a:r>
            <a:r>
              <a:rPr lang="en-US" dirty="0" smtClean="0"/>
              <a:t> </a:t>
            </a:r>
            <a:r>
              <a:rPr lang="en-US" dirty="0" err="1" smtClean="0"/>
              <a:t>pokok</a:t>
            </a:r>
            <a:r>
              <a:rPr lang="en-US" dirty="0" smtClean="0"/>
              <a:t> </a:t>
            </a:r>
            <a:r>
              <a:rPr lang="en-US" dirty="0" err="1" smtClean="0"/>
              <a:t>produksi</a:t>
            </a:r>
            <a:r>
              <a:rPr lang="en-US" dirty="0" smtClean="0"/>
              <a:t> per </a:t>
            </a:r>
            <a:r>
              <a:rPr lang="en-US" dirty="0" err="1" smtClean="0"/>
              <a:t>satuan</a:t>
            </a:r>
            <a:r>
              <a:rPr lang="en-US" dirty="0" smtClean="0"/>
              <a:t> </a:t>
            </a:r>
            <a:r>
              <a:rPr lang="en-US" dirty="0" err="1" smtClean="0"/>
              <a:t>di</a:t>
            </a:r>
            <a:r>
              <a:rPr lang="en-US" dirty="0" smtClean="0"/>
              <a:t> </a:t>
            </a:r>
            <a:r>
              <a:rPr lang="en-US" dirty="0" err="1" smtClean="0"/>
              <a:t>departemen</a:t>
            </a:r>
            <a:r>
              <a:rPr lang="en-US" dirty="0" smtClean="0"/>
              <a:t> </a:t>
            </a:r>
            <a:r>
              <a:rPr lang="en-US" dirty="0" err="1" smtClean="0"/>
              <a:t>tersebut</a:t>
            </a:r>
            <a:r>
              <a:rPr lang="en-US" dirty="0" smtClean="0"/>
              <a:t>.</a:t>
            </a:r>
          </a:p>
          <a:p>
            <a:pPr marL="514350" indent="-514350" algn="just">
              <a:buClr>
                <a:schemeClr val="tx1"/>
              </a:buClr>
              <a:buFont typeface="+mj-lt"/>
              <a:buAutoNum type="arabicPeriod"/>
            </a:pPr>
            <a:r>
              <a:rPr lang="en-US" dirty="0" err="1" smtClean="0"/>
              <a:t>Produk</a:t>
            </a:r>
            <a:r>
              <a:rPr lang="en-US" dirty="0" smtClean="0"/>
              <a:t> </a:t>
            </a:r>
            <a:r>
              <a:rPr lang="en-US" dirty="0" err="1" smtClean="0"/>
              <a:t>hilang</a:t>
            </a:r>
            <a:r>
              <a:rPr lang="en-US" dirty="0" smtClean="0"/>
              <a:t> </a:t>
            </a:r>
            <a:r>
              <a:rPr lang="en-US" dirty="0" err="1" smtClean="0"/>
              <a:t>pada</a:t>
            </a:r>
            <a:r>
              <a:rPr lang="en-US" dirty="0" smtClean="0"/>
              <a:t> </a:t>
            </a:r>
            <a:r>
              <a:rPr lang="en-US" dirty="0" err="1" smtClean="0"/>
              <a:t>awal</a:t>
            </a:r>
            <a:r>
              <a:rPr lang="en-US" dirty="0" smtClean="0"/>
              <a:t> </a:t>
            </a:r>
            <a:r>
              <a:rPr lang="en-US" dirty="0" err="1" smtClean="0"/>
              <a:t>proses</a:t>
            </a:r>
            <a:r>
              <a:rPr lang="en-US" dirty="0" smtClean="0"/>
              <a:t> </a:t>
            </a:r>
            <a:r>
              <a:rPr lang="en-US" dirty="0" err="1" smtClean="0"/>
              <a:t>di</a:t>
            </a:r>
            <a:r>
              <a:rPr lang="en-US" dirty="0" smtClean="0"/>
              <a:t> </a:t>
            </a:r>
            <a:r>
              <a:rPr lang="en-US" dirty="0" err="1" smtClean="0"/>
              <a:t>departemen</a:t>
            </a:r>
            <a:r>
              <a:rPr lang="en-US" dirty="0" smtClean="0"/>
              <a:t> </a:t>
            </a:r>
            <a:r>
              <a:rPr lang="en-US" dirty="0" err="1" smtClean="0"/>
              <a:t>produksi</a:t>
            </a:r>
            <a:r>
              <a:rPr lang="en-US" dirty="0" smtClean="0"/>
              <a:t> </a:t>
            </a:r>
            <a:r>
              <a:rPr lang="en-US" dirty="0" err="1" smtClean="0"/>
              <a:t>setelah</a:t>
            </a:r>
            <a:r>
              <a:rPr lang="en-US" dirty="0" smtClean="0"/>
              <a:t> </a:t>
            </a:r>
            <a:r>
              <a:rPr lang="en-US" dirty="0" err="1" smtClean="0"/>
              <a:t>departemen</a:t>
            </a:r>
            <a:r>
              <a:rPr lang="en-US" dirty="0" smtClean="0"/>
              <a:t> </a:t>
            </a:r>
            <a:r>
              <a:rPr lang="en-US" dirty="0" err="1" smtClean="0"/>
              <a:t>pertama</a:t>
            </a:r>
            <a:r>
              <a:rPr lang="en-US" dirty="0" smtClean="0"/>
              <a:t>:</a:t>
            </a:r>
          </a:p>
          <a:p>
            <a:pPr marL="914400" lvl="1" indent="-514350" algn="just">
              <a:buClr>
                <a:schemeClr val="tx1"/>
              </a:buClr>
              <a:buFont typeface="Wingdings" pitchFamily="2" charset="2"/>
              <a:buChar char="Ø"/>
            </a:pPr>
            <a:r>
              <a:rPr lang="en-US" dirty="0" err="1" smtClean="0"/>
              <a:t>Menaikkan</a:t>
            </a:r>
            <a:r>
              <a:rPr lang="en-US" dirty="0" smtClean="0"/>
              <a:t> </a:t>
            </a:r>
            <a:r>
              <a:rPr lang="en-US" dirty="0" err="1" smtClean="0"/>
              <a:t>harga</a:t>
            </a:r>
            <a:r>
              <a:rPr lang="en-US" dirty="0" smtClean="0"/>
              <a:t> </a:t>
            </a:r>
            <a:r>
              <a:rPr lang="en-US" dirty="0" err="1" smtClean="0"/>
              <a:t>pokok</a:t>
            </a:r>
            <a:r>
              <a:rPr lang="en-US" dirty="0" smtClean="0"/>
              <a:t> </a:t>
            </a:r>
            <a:r>
              <a:rPr lang="en-US" dirty="0" err="1" smtClean="0"/>
              <a:t>produksi</a:t>
            </a:r>
            <a:r>
              <a:rPr lang="en-US" dirty="0" smtClean="0"/>
              <a:t> per </a:t>
            </a:r>
            <a:r>
              <a:rPr lang="en-US" dirty="0" err="1" smtClean="0"/>
              <a:t>satuan</a:t>
            </a:r>
            <a:r>
              <a:rPr lang="en-US" dirty="0" smtClean="0"/>
              <a:t> </a:t>
            </a:r>
            <a:r>
              <a:rPr lang="en-US" dirty="0" err="1" smtClean="0"/>
              <a:t>produk</a:t>
            </a:r>
            <a:r>
              <a:rPr lang="en-US" dirty="0" smtClean="0"/>
              <a:t> yang </a:t>
            </a:r>
            <a:r>
              <a:rPr lang="en-US" dirty="0" err="1" smtClean="0"/>
              <a:t>diterima</a:t>
            </a:r>
            <a:r>
              <a:rPr lang="en-US" dirty="0" smtClean="0"/>
              <a:t> </a:t>
            </a:r>
            <a:r>
              <a:rPr lang="en-US" dirty="0" err="1" smtClean="0"/>
              <a:t>dari</a:t>
            </a:r>
            <a:r>
              <a:rPr lang="en-US" dirty="0" smtClean="0"/>
              <a:t> </a:t>
            </a:r>
            <a:r>
              <a:rPr lang="en-US" dirty="0" err="1" smtClean="0"/>
              <a:t>departemen</a:t>
            </a:r>
            <a:r>
              <a:rPr lang="en-US" dirty="0" smtClean="0"/>
              <a:t> </a:t>
            </a:r>
            <a:r>
              <a:rPr lang="en-US" dirty="0" err="1" smtClean="0"/>
              <a:t>produksi</a:t>
            </a:r>
            <a:r>
              <a:rPr lang="en-US" dirty="0" smtClean="0"/>
              <a:t> </a:t>
            </a:r>
            <a:r>
              <a:rPr lang="en-US" dirty="0" err="1" smtClean="0"/>
              <a:t>sebelumnya</a:t>
            </a:r>
            <a:r>
              <a:rPr lang="en-US" dirty="0" smtClean="0"/>
              <a:t>.</a:t>
            </a:r>
          </a:p>
          <a:p>
            <a:pPr marL="914400" lvl="1" indent="-514350" algn="just">
              <a:buClr>
                <a:schemeClr val="tx1"/>
              </a:buClr>
              <a:buFont typeface="Wingdings" pitchFamily="2" charset="2"/>
              <a:buChar char="Ø"/>
            </a:pPr>
            <a:r>
              <a:rPr lang="en-US" dirty="0" err="1" smtClean="0"/>
              <a:t>Menaikkan</a:t>
            </a:r>
            <a:r>
              <a:rPr lang="en-US" dirty="0" smtClean="0"/>
              <a:t> </a:t>
            </a:r>
            <a:r>
              <a:rPr lang="en-US" dirty="0" err="1" smtClean="0"/>
              <a:t>harga</a:t>
            </a:r>
            <a:r>
              <a:rPr lang="en-US" dirty="0" smtClean="0"/>
              <a:t> </a:t>
            </a:r>
            <a:r>
              <a:rPr lang="en-US" dirty="0" err="1" smtClean="0"/>
              <a:t>pokok</a:t>
            </a:r>
            <a:r>
              <a:rPr lang="en-US" dirty="0" smtClean="0"/>
              <a:t> </a:t>
            </a:r>
            <a:r>
              <a:rPr lang="en-US" dirty="0" err="1" smtClean="0"/>
              <a:t>produksi</a:t>
            </a:r>
            <a:r>
              <a:rPr lang="en-US" dirty="0" smtClean="0"/>
              <a:t> per </a:t>
            </a:r>
            <a:r>
              <a:rPr lang="en-US" dirty="0" err="1" smtClean="0"/>
              <a:t>satuan</a:t>
            </a:r>
            <a:r>
              <a:rPr lang="en-US" dirty="0" smtClean="0"/>
              <a:t> yang </a:t>
            </a:r>
            <a:r>
              <a:rPr lang="en-US" dirty="0" err="1" smtClean="0"/>
              <a:t>ditambahkan</a:t>
            </a:r>
            <a:r>
              <a:rPr lang="en-US" dirty="0" smtClean="0"/>
              <a:t> </a:t>
            </a:r>
            <a:r>
              <a:rPr lang="en-US" dirty="0" err="1" smtClean="0"/>
              <a:t>dalam</a:t>
            </a:r>
            <a:r>
              <a:rPr lang="en-US" dirty="0" smtClean="0"/>
              <a:t> </a:t>
            </a:r>
            <a:r>
              <a:rPr lang="en-US" dirty="0" err="1" smtClean="0"/>
              <a:t>departemen</a:t>
            </a:r>
            <a:r>
              <a:rPr lang="en-US" dirty="0" smtClean="0"/>
              <a:t> </a:t>
            </a:r>
            <a:r>
              <a:rPr lang="en-US" dirty="0" err="1" smtClean="0"/>
              <a:t>tersebut</a:t>
            </a:r>
            <a:r>
              <a:rPr lang="en-US" dirty="0" smtClean="0"/>
              <a:t>.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686800" cy="838200"/>
          </a:xfrm>
        </p:spPr>
        <p:txBody>
          <a:bodyPr>
            <a:noAutofit/>
          </a:bodyPr>
          <a:lstStyle/>
          <a:p>
            <a:r>
              <a:rPr lang="id-ID" sz="2800" dirty="0" smtClean="0">
                <a:solidFill>
                  <a:schemeClr val="tx1"/>
                </a:solidFill>
              </a:rPr>
              <a:t>KARAKTERISTIK PRODUKSI PERUSAHAAN YANG MENGGUNAKAN PROCESS COSTING</a:t>
            </a:r>
            <a:endParaRPr lang="id-ID" sz="2800" dirty="0">
              <a:solidFill>
                <a:schemeClr val="tx1"/>
              </a:solidFill>
            </a:endParaRPr>
          </a:p>
        </p:txBody>
      </p:sp>
      <p:sp>
        <p:nvSpPr>
          <p:cNvPr id="3" name="Content Placeholder 2"/>
          <p:cNvSpPr>
            <a:spLocks noGrp="1"/>
          </p:cNvSpPr>
          <p:nvPr>
            <p:ph idx="1"/>
          </p:nvPr>
        </p:nvSpPr>
        <p:spPr>
          <a:gradFill>
            <a:gsLst>
              <a:gs pos="0">
                <a:schemeClr val="accent5">
                  <a:lumMod val="40000"/>
                  <a:lumOff val="60000"/>
                </a:schemeClr>
              </a:gs>
              <a:gs pos="50000">
                <a:schemeClr val="accent1">
                  <a:tint val="44500"/>
                  <a:satMod val="160000"/>
                </a:schemeClr>
              </a:gs>
              <a:gs pos="100000">
                <a:schemeClr val="accent1">
                  <a:tint val="23500"/>
                  <a:satMod val="160000"/>
                </a:schemeClr>
              </a:gs>
            </a:gsLst>
            <a:lin ang="5400000" scaled="0"/>
          </a:gradFill>
        </p:spPr>
        <p:txBody>
          <a:bodyPr/>
          <a:lstStyle/>
          <a:p>
            <a:pPr marL="514350" indent="-514350" algn="just">
              <a:buClr>
                <a:schemeClr val="tx1"/>
              </a:buClr>
              <a:buFont typeface="+mj-lt"/>
              <a:buAutoNum type="arabicPeriod"/>
            </a:pPr>
            <a:r>
              <a:rPr lang="id-ID" dirty="0" smtClean="0">
                <a:solidFill>
                  <a:schemeClr val="tx1"/>
                </a:solidFill>
              </a:rPr>
              <a:t>Produk yang dihasilkan adalah produk standar.</a:t>
            </a:r>
          </a:p>
          <a:p>
            <a:pPr marL="514350" indent="-514350" algn="just">
              <a:buClr>
                <a:schemeClr val="tx1"/>
              </a:buClr>
              <a:buFont typeface="+mj-lt"/>
              <a:buAutoNum type="arabicPeriod"/>
            </a:pPr>
            <a:r>
              <a:rPr lang="id-ID" dirty="0" smtClean="0">
                <a:solidFill>
                  <a:schemeClr val="tx1"/>
                </a:solidFill>
              </a:rPr>
              <a:t>Produk yang dihasilkan dari bulan ke bulan adalah sama.</a:t>
            </a:r>
          </a:p>
          <a:p>
            <a:pPr marL="514350" indent="-514350" algn="just">
              <a:buClr>
                <a:schemeClr val="tx1"/>
              </a:buClr>
              <a:buFont typeface="+mj-lt"/>
              <a:buAutoNum type="arabicPeriod"/>
            </a:pPr>
            <a:r>
              <a:rPr lang="id-ID" dirty="0" smtClean="0">
                <a:solidFill>
                  <a:schemeClr val="tx1"/>
                </a:solidFill>
              </a:rPr>
              <a:t>Kegiatan produksi dimulai dengan diterbitkannya perintah produksi yang berisi rencana produksi produk standar untuk jangka waktu tertentu.</a:t>
            </a:r>
            <a:endParaRPr lang="id-ID" dirty="0">
              <a:solidFill>
                <a:schemeClr val="tx1"/>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401080" cy="838200"/>
          </a:xfrm>
        </p:spPr>
        <p:txBody>
          <a:bodyPr>
            <a:normAutofit fontScale="90000"/>
          </a:bodyPr>
          <a:lstStyle/>
          <a:p>
            <a:r>
              <a:rPr lang="en-US" dirty="0" smtClean="0">
                <a:solidFill>
                  <a:schemeClr val="tx1"/>
                </a:solidFill>
              </a:rPr>
              <a:t>PRODUK YANG HILANG PADA AKHIR PROSES</a:t>
            </a:r>
            <a:endParaRPr lang="en-US" dirty="0">
              <a:solidFill>
                <a:schemeClr val="tx1"/>
              </a:solidFill>
            </a:endParaRPr>
          </a:p>
        </p:txBody>
      </p:sp>
      <p:sp>
        <p:nvSpPr>
          <p:cNvPr id="3" name="Content Placeholder 2"/>
          <p:cNvSpPr>
            <a:spLocks noGrp="1"/>
          </p:cNvSpPr>
          <p:nvPr>
            <p:ph idx="1"/>
          </p:nvPr>
        </p:nvSpPr>
        <p:spPr>
          <a:xfrm>
            <a:off x="304800" y="1428736"/>
            <a:ext cx="8686800" cy="5214974"/>
          </a:xfrm>
        </p:spPr>
        <p:style>
          <a:lnRef idx="1">
            <a:schemeClr val="accent5"/>
          </a:lnRef>
          <a:fillRef idx="2">
            <a:schemeClr val="accent5"/>
          </a:fillRef>
          <a:effectRef idx="1">
            <a:schemeClr val="accent5"/>
          </a:effectRef>
          <a:fontRef idx="minor">
            <a:schemeClr val="dk1"/>
          </a:fontRef>
        </p:style>
        <p:txBody>
          <a:bodyPr>
            <a:normAutofit fontScale="85000" lnSpcReduction="10000"/>
          </a:bodyPr>
          <a:lstStyle/>
          <a:p>
            <a:pPr algn="just"/>
            <a:r>
              <a:rPr lang="en-US" dirty="0" err="1" smtClean="0">
                <a:solidFill>
                  <a:schemeClr val="tx1"/>
                </a:solidFill>
              </a:rPr>
              <a:t>Produk</a:t>
            </a:r>
            <a:r>
              <a:rPr lang="en-US" dirty="0" smtClean="0">
                <a:solidFill>
                  <a:schemeClr val="tx1"/>
                </a:solidFill>
              </a:rPr>
              <a:t> yang </a:t>
            </a:r>
            <a:r>
              <a:rPr lang="en-US" dirty="0" err="1" smtClean="0">
                <a:solidFill>
                  <a:schemeClr val="tx1"/>
                </a:solidFill>
              </a:rPr>
              <a:t>hilang</a:t>
            </a:r>
            <a:r>
              <a:rPr lang="en-US" dirty="0" smtClean="0">
                <a:solidFill>
                  <a:schemeClr val="tx1"/>
                </a:solidFill>
              </a:rPr>
              <a:t> </a:t>
            </a:r>
            <a:r>
              <a:rPr lang="en-US" dirty="0" err="1" smtClean="0">
                <a:solidFill>
                  <a:schemeClr val="tx1"/>
                </a:solidFill>
              </a:rPr>
              <a:t>pada</a:t>
            </a:r>
            <a:r>
              <a:rPr lang="en-US" dirty="0" smtClean="0">
                <a:solidFill>
                  <a:schemeClr val="tx1"/>
                </a:solidFill>
              </a:rPr>
              <a:t> </a:t>
            </a:r>
            <a:r>
              <a:rPr lang="en-US" dirty="0" err="1" smtClean="0">
                <a:solidFill>
                  <a:schemeClr val="tx1"/>
                </a:solidFill>
              </a:rPr>
              <a:t>akhir</a:t>
            </a:r>
            <a:r>
              <a:rPr lang="en-US" dirty="0" smtClean="0">
                <a:solidFill>
                  <a:schemeClr val="tx1"/>
                </a:solidFill>
              </a:rPr>
              <a:t> </a:t>
            </a:r>
            <a:r>
              <a:rPr lang="en-US" dirty="0" err="1" smtClean="0">
                <a:solidFill>
                  <a:schemeClr val="tx1"/>
                </a:solidFill>
              </a:rPr>
              <a:t>proses</a:t>
            </a:r>
            <a:r>
              <a:rPr lang="en-US" dirty="0" smtClean="0">
                <a:solidFill>
                  <a:schemeClr val="tx1"/>
                </a:solidFill>
              </a:rPr>
              <a:t> </a:t>
            </a:r>
            <a:r>
              <a:rPr lang="en-US" dirty="0" err="1" smtClean="0">
                <a:solidFill>
                  <a:schemeClr val="tx1"/>
                </a:solidFill>
              </a:rPr>
              <a:t>sudah</a:t>
            </a:r>
            <a:r>
              <a:rPr lang="en-US" dirty="0" smtClean="0">
                <a:solidFill>
                  <a:schemeClr val="tx1"/>
                </a:solidFill>
              </a:rPr>
              <a:t> </a:t>
            </a:r>
            <a:r>
              <a:rPr lang="en-US" dirty="0" err="1" smtClean="0">
                <a:solidFill>
                  <a:schemeClr val="tx1"/>
                </a:solidFill>
              </a:rPr>
              <a:t>ikut</a:t>
            </a:r>
            <a:r>
              <a:rPr lang="en-US" dirty="0" smtClean="0">
                <a:solidFill>
                  <a:schemeClr val="tx1"/>
                </a:solidFill>
              </a:rPr>
              <a:t> </a:t>
            </a:r>
            <a:r>
              <a:rPr lang="en-US" dirty="0" err="1" smtClean="0">
                <a:solidFill>
                  <a:schemeClr val="tx1"/>
                </a:solidFill>
              </a:rPr>
              <a:t>menyerap</a:t>
            </a:r>
            <a:r>
              <a:rPr lang="en-US" dirty="0" smtClean="0">
                <a:solidFill>
                  <a:schemeClr val="tx1"/>
                </a:solidFill>
              </a:rPr>
              <a:t> </a:t>
            </a:r>
            <a:r>
              <a:rPr lang="en-US" dirty="0" err="1" smtClean="0">
                <a:solidFill>
                  <a:schemeClr val="tx1"/>
                </a:solidFill>
              </a:rPr>
              <a:t>biaya</a:t>
            </a:r>
            <a:r>
              <a:rPr lang="en-US" dirty="0" smtClean="0">
                <a:solidFill>
                  <a:schemeClr val="tx1"/>
                </a:solidFill>
              </a:rPr>
              <a:t> </a:t>
            </a:r>
            <a:r>
              <a:rPr lang="en-US" dirty="0" err="1" smtClean="0">
                <a:solidFill>
                  <a:schemeClr val="tx1"/>
                </a:solidFill>
              </a:rPr>
              <a:t>produksi</a:t>
            </a:r>
            <a:r>
              <a:rPr lang="en-US" dirty="0" smtClean="0">
                <a:solidFill>
                  <a:schemeClr val="tx1"/>
                </a:solidFill>
              </a:rPr>
              <a:t> yang </a:t>
            </a:r>
            <a:r>
              <a:rPr lang="en-US" dirty="0" err="1" smtClean="0">
                <a:solidFill>
                  <a:schemeClr val="tx1"/>
                </a:solidFill>
              </a:rPr>
              <a:t>dikeluarkan</a:t>
            </a:r>
            <a:r>
              <a:rPr lang="en-US" dirty="0" smtClean="0">
                <a:solidFill>
                  <a:schemeClr val="tx1"/>
                </a:solidFill>
              </a:rPr>
              <a:t> </a:t>
            </a:r>
            <a:r>
              <a:rPr lang="en-US" dirty="0" err="1" smtClean="0">
                <a:solidFill>
                  <a:schemeClr val="tx1"/>
                </a:solidFill>
              </a:rPr>
              <a:t>dalam</a:t>
            </a:r>
            <a:r>
              <a:rPr lang="en-US" dirty="0" smtClean="0">
                <a:solidFill>
                  <a:schemeClr val="tx1"/>
                </a:solidFill>
              </a:rPr>
              <a:t> </a:t>
            </a:r>
            <a:r>
              <a:rPr lang="en-US" dirty="0" err="1" smtClean="0">
                <a:solidFill>
                  <a:schemeClr val="tx1"/>
                </a:solidFill>
              </a:rPr>
              <a:t>departemen</a:t>
            </a:r>
            <a:r>
              <a:rPr lang="en-US" dirty="0" smtClean="0">
                <a:solidFill>
                  <a:schemeClr val="tx1"/>
                </a:solidFill>
              </a:rPr>
              <a:t> yang </a:t>
            </a:r>
            <a:r>
              <a:rPr lang="en-US" dirty="0" err="1" smtClean="0">
                <a:solidFill>
                  <a:schemeClr val="tx1"/>
                </a:solidFill>
              </a:rPr>
              <a:t>bersangkutan</a:t>
            </a:r>
            <a:r>
              <a:rPr lang="en-US" dirty="0" smtClean="0">
                <a:solidFill>
                  <a:schemeClr val="tx1"/>
                </a:solidFill>
              </a:rPr>
              <a:t>, </a:t>
            </a:r>
            <a:r>
              <a:rPr lang="en-US" dirty="0" err="1" smtClean="0">
                <a:solidFill>
                  <a:schemeClr val="tx1"/>
                </a:solidFill>
              </a:rPr>
              <a:t>sehingga</a:t>
            </a:r>
            <a:r>
              <a:rPr lang="en-US" dirty="0" smtClean="0">
                <a:solidFill>
                  <a:schemeClr val="tx1"/>
                </a:solidFill>
              </a:rPr>
              <a:t> </a:t>
            </a:r>
            <a:r>
              <a:rPr lang="en-US" dirty="0" err="1" smtClean="0">
                <a:solidFill>
                  <a:schemeClr val="tx1"/>
                </a:solidFill>
              </a:rPr>
              <a:t>harus</a:t>
            </a:r>
            <a:r>
              <a:rPr lang="en-US" dirty="0" smtClean="0">
                <a:solidFill>
                  <a:schemeClr val="tx1"/>
                </a:solidFill>
              </a:rPr>
              <a:t> </a:t>
            </a:r>
            <a:r>
              <a:rPr lang="en-US" dirty="0" err="1" smtClean="0">
                <a:solidFill>
                  <a:schemeClr val="tx1"/>
                </a:solidFill>
              </a:rPr>
              <a:t>diperhitungkan</a:t>
            </a:r>
            <a:r>
              <a:rPr lang="en-US" dirty="0" smtClean="0">
                <a:solidFill>
                  <a:schemeClr val="tx1"/>
                </a:solidFill>
              </a:rPr>
              <a:t> </a:t>
            </a:r>
            <a:r>
              <a:rPr lang="en-US" dirty="0" err="1" smtClean="0">
                <a:solidFill>
                  <a:schemeClr val="tx1"/>
                </a:solidFill>
              </a:rPr>
              <a:t>dalam</a:t>
            </a:r>
            <a:r>
              <a:rPr lang="en-US" dirty="0" smtClean="0">
                <a:solidFill>
                  <a:schemeClr val="tx1"/>
                </a:solidFill>
              </a:rPr>
              <a:t> </a:t>
            </a:r>
            <a:r>
              <a:rPr lang="en-US" dirty="0" err="1" smtClean="0">
                <a:solidFill>
                  <a:schemeClr val="tx1"/>
                </a:solidFill>
              </a:rPr>
              <a:t>penentuan</a:t>
            </a:r>
            <a:r>
              <a:rPr lang="en-US" dirty="0" smtClean="0">
                <a:solidFill>
                  <a:schemeClr val="tx1"/>
                </a:solidFill>
              </a:rPr>
              <a:t> unit </a:t>
            </a:r>
            <a:r>
              <a:rPr lang="en-US" dirty="0" err="1" smtClean="0">
                <a:solidFill>
                  <a:schemeClr val="tx1"/>
                </a:solidFill>
              </a:rPr>
              <a:t>ekuivalensi</a:t>
            </a:r>
            <a:r>
              <a:rPr lang="en-US" dirty="0" smtClean="0">
                <a:solidFill>
                  <a:schemeClr val="tx1"/>
                </a:solidFill>
              </a:rPr>
              <a:t> </a:t>
            </a:r>
            <a:r>
              <a:rPr lang="en-US" dirty="0" err="1" smtClean="0">
                <a:solidFill>
                  <a:schemeClr val="tx1"/>
                </a:solidFill>
              </a:rPr>
              <a:t>produk</a:t>
            </a:r>
            <a:r>
              <a:rPr lang="en-US" dirty="0" smtClean="0">
                <a:solidFill>
                  <a:schemeClr val="tx1"/>
                </a:solidFill>
              </a:rPr>
              <a:t> yang </a:t>
            </a:r>
            <a:r>
              <a:rPr lang="en-US" dirty="0" err="1" smtClean="0">
                <a:solidFill>
                  <a:schemeClr val="tx1"/>
                </a:solidFill>
              </a:rPr>
              <a:t>dihasilkan</a:t>
            </a:r>
            <a:r>
              <a:rPr lang="en-US" dirty="0" smtClean="0">
                <a:solidFill>
                  <a:schemeClr val="tx1"/>
                </a:solidFill>
              </a:rPr>
              <a:t> </a:t>
            </a:r>
            <a:r>
              <a:rPr lang="en-US" dirty="0" err="1" smtClean="0">
                <a:solidFill>
                  <a:schemeClr val="tx1"/>
                </a:solidFill>
              </a:rPr>
              <a:t>departemen</a:t>
            </a:r>
            <a:r>
              <a:rPr lang="en-US" dirty="0" smtClean="0">
                <a:solidFill>
                  <a:schemeClr val="tx1"/>
                </a:solidFill>
              </a:rPr>
              <a:t> </a:t>
            </a:r>
            <a:r>
              <a:rPr lang="en-US" dirty="0" err="1" smtClean="0">
                <a:solidFill>
                  <a:schemeClr val="tx1"/>
                </a:solidFill>
              </a:rPr>
              <a:t>tersebut</a:t>
            </a:r>
            <a:r>
              <a:rPr lang="en-US" dirty="0" smtClean="0">
                <a:solidFill>
                  <a:schemeClr val="tx1"/>
                </a:solidFill>
              </a:rPr>
              <a:t>.</a:t>
            </a:r>
          </a:p>
          <a:p>
            <a:pPr algn="just"/>
            <a:endParaRPr lang="en-US" dirty="0" smtClean="0">
              <a:solidFill>
                <a:schemeClr val="tx1"/>
              </a:solidFill>
            </a:endParaRPr>
          </a:p>
          <a:p>
            <a:pPr algn="just"/>
            <a:r>
              <a:rPr lang="en-US" dirty="0" err="1" smtClean="0">
                <a:solidFill>
                  <a:schemeClr val="tx1"/>
                </a:solidFill>
              </a:rPr>
              <a:t>Harga</a:t>
            </a:r>
            <a:r>
              <a:rPr lang="en-US" dirty="0" smtClean="0">
                <a:solidFill>
                  <a:schemeClr val="tx1"/>
                </a:solidFill>
              </a:rPr>
              <a:t> </a:t>
            </a:r>
            <a:r>
              <a:rPr lang="en-US" dirty="0" err="1" smtClean="0">
                <a:solidFill>
                  <a:schemeClr val="tx1"/>
                </a:solidFill>
              </a:rPr>
              <a:t>pokok</a:t>
            </a:r>
            <a:r>
              <a:rPr lang="en-US" dirty="0" smtClean="0">
                <a:solidFill>
                  <a:schemeClr val="tx1"/>
                </a:solidFill>
              </a:rPr>
              <a:t> </a:t>
            </a:r>
            <a:r>
              <a:rPr lang="en-US" dirty="0" err="1" smtClean="0">
                <a:solidFill>
                  <a:schemeClr val="tx1"/>
                </a:solidFill>
              </a:rPr>
              <a:t>produk</a:t>
            </a:r>
            <a:r>
              <a:rPr lang="en-US" dirty="0" smtClean="0">
                <a:solidFill>
                  <a:schemeClr val="tx1"/>
                </a:solidFill>
              </a:rPr>
              <a:t> yang </a:t>
            </a:r>
            <a:r>
              <a:rPr lang="en-US" dirty="0" err="1" smtClean="0">
                <a:solidFill>
                  <a:schemeClr val="tx1"/>
                </a:solidFill>
              </a:rPr>
              <a:t>hilang</a:t>
            </a:r>
            <a:r>
              <a:rPr lang="en-US" dirty="0" smtClean="0">
                <a:solidFill>
                  <a:schemeClr val="tx1"/>
                </a:solidFill>
              </a:rPr>
              <a:t> </a:t>
            </a:r>
            <a:r>
              <a:rPr lang="en-US" dirty="0" err="1" smtClean="0">
                <a:solidFill>
                  <a:schemeClr val="tx1"/>
                </a:solidFill>
              </a:rPr>
              <a:t>pada</a:t>
            </a:r>
            <a:r>
              <a:rPr lang="en-US" dirty="0" smtClean="0">
                <a:solidFill>
                  <a:schemeClr val="tx1"/>
                </a:solidFill>
              </a:rPr>
              <a:t> </a:t>
            </a:r>
            <a:r>
              <a:rPr lang="en-US" dirty="0" err="1" smtClean="0">
                <a:solidFill>
                  <a:schemeClr val="tx1"/>
                </a:solidFill>
              </a:rPr>
              <a:t>akhir</a:t>
            </a:r>
            <a:r>
              <a:rPr lang="en-US" dirty="0" smtClean="0">
                <a:solidFill>
                  <a:schemeClr val="tx1"/>
                </a:solidFill>
              </a:rPr>
              <a:t> </a:t>
            </a:r>
            <a:r>
              <a:rPr lang="en-US" dirty="0" err="1" smtClean="0">
                <a:solidFill>
                  <a:schemeClr val="tx1"/>
                </a:solidFill>
              </a:rPr>
              <a:t>proses</a:t>
            </a:r>
            <a:r>
              <a:rPr lang="en-US" dirty="0" smtClean="0">
                <a:solidFill>
                  <a:schemeClr val="tx1"/>
                </a:solidFill>
              </a:rPr>
              <a:t> </a:t>
            </a:r>
            <a:r>
              <a:rPr lang="en-US" dirty="0" err="1" smtClean="0">
                <a:solidFill>
                  <a:schemeClr val="tx1"/>
                </a:solidFill>
              </a:rPr>
              <a:t>harus</a:t>
            </a:r>
            <a:r>
              <a:rPr lang="en-US" dirty="0" smtClean="0">
                <a:solidFill>
                  <a:schemeClr val="tx1"/>
                </a:solidFill>
              </a:rPr>
              <a:t> </a:t>
            </a:r>
            <a:r>
              <a:rPr lang="en-US" dirty="0" err="1" smtClean="0">
                <a:solidFill>
                  <a:schemeClr val="tx1"/>
                </a:solidFill>
              </a:rPr>
              <a:t>dihitung</a:t>
            </a:r>
            <a:r>
              <a:rPr lang="en-US" dirty="0" smtClean="0">
                <a:solidFill>
                  <a:schemeClr val="tx1"/>
                </a:solidFill>
              </a:rPr>
              <a:t> </a:t>
            </a:r>
            <a:r>
              <a:rPr lang="en-US" dirty="0" err="1" smtClean="0">
                <a:solidFill>
                  <a:schemeClr val="tx1"/>
                </a:solidFill>
              </a:rPr>
              <a:t>dan</a:t>
            </a:r>
            <a:r>
              <a:rPr lang="en-US" dirty="0" smtClean="0">
                <a:solidFill>
                  <a:schemeClr val="tx1"/>
                </a:solidFill>
              </a:rPr>
              <a:t> </a:t>
            </a:r>
            <a:r>
              <a:rPr lang="en-US" dirty="0" err="1" smtClean="0">
                <a:solidFill>
                  <a:schemeClr val="tx1"/>
                </a:solidFill>
              </a:rPr>
              <a:t>diperlakukan</a:t>
            </a:r>
            <a:r>
              <a:rPr lang="en-US" dirty="0" smtClean="0">
                <a:solidFill>
                  <a:schemeClr val="tx1"/>
                </a:solidFill>
              </a:rPr>
              <a:t> </a:t>
            </a:r>
            <a:r>
              <a:rPr lang="en-US" dirty="0" err="1" smtClean="0">
                <a:solidFill>
                  <a:schemeClr val="tx1"/>
                </a:solidFill>
              </a:rPr>
              <a:t>sebagai</a:t>
            </a:r>
            <a:r>
              <a:rPr lang="en-US" dirty="0" smtClean="0">
                <a:solidFill>
                  <a:schemeClr val="tx1"/>
                </a:solidFill>
              </a:rPr>
              <a:t> </a:t>
            </a:r>
            <a:r>
              <a:rPr lang="en-US" dirty="0" err="1" smtClean="0">
                <a:solidFill>
                  <a:schemeClr val="tx1"/>
                </a:solidFill>
              </a:rPr>
              <a:t>tambahan</a:t>
            </a:r>
            <a:r>
              <a:rPr lang="en-US" dirty="0" smtClean="0">
                <a:solidFill>
                  <a:schemeClr val="tx1"/>
                </a:solidFill>
              </a:rPr>
              <a:t> </a:t>
            </a:r>
            <a:r>
              <a:rPr lang="en-US" dirty="0" err="1" smtClean="0">
                <a:solidFill>
                  <a:schemeClr val="tx1"/>
                </a:solidFill>
              </a:rPr>
              <a:t>harga</a:t>
            </a:r>
            <a:r>
              <a:rPr lang="en-US" dirty="0" smtClean="0">
                <a:solidFill>
                  <a:schemeClr val="tx1"/>
                </a:solidFill>
              </a:rPr>
              <a:t> </a:t>
            </a:r>
            <a:r>
              <a:rPr lang="en-US" dirty="0" err="1" smtClean="0">
                <a:solidFill>
                  <a:schemeClr val="tx1"/>
                </a:solidFill>
              </a:rPr>
              <a:t>pokok</a:t>
            </a:r>
            <a:r>
              <a:rPr lang="en-US" dirty="0" smtClean="0">
                <a:solidFill>
                  <a:schemeClr val="tx1"/>
                </a:solidFill>
              </a:rPr>
              <a:t> </a:t>
            </a:r>
            <a:r>
              <a:rPr lang="en-US" dirty="0" err="1" smtClean="0">
                <a:solidFill>
                  <a:schemeClr val="tx1"/>
                </a:solidFill>
              </a:rPr>
              <a:t>produk</a:t>
            </a:r>
            <a:r>
              <a:rPr lang="en-US" dirty="0" smtClean="0">
                <a:solidFill>
                  <a:schemeClr val="tx1"/>
                </a:solidFill>
              </a:rPr>
              <a:t> </a:t>
            </a:r>
            <a:r>
              <a:rPr lang="en-US" dirty="0" err="1" smtClean="0">
                <a:solidFill>
                  <a:schemeClr val="tx1"/>
                </a:solidFill>
              </a:rPr>
              <a:t>selesai</a:t>
            </a:r>
            <a:r>
              <a:rPr lang="en-US" dirty="0" smtClean="0">
                <a:solidFill>
                  <a:schemeClr val="tx1"/>
                </a:solidFill>
              </a:rPr>
              <a:t> yang </a:t>
            </a:r>
            <a:r>
              <a:rPr lang="en-US" dirty="0" err="1" smtClean="0">
                <a:solidFill>
                  <a:schemeClr val="tx1"/>
                </a:solidFill>
              </a:rPr>
              <a:t>ditransfer</a:t>
            </a:r>
            <a:r>
              <a:rPr lang="en-US" dirty="0" smtClean="0">
                <a:solidFill>
                  <a:schemeClr val="tx1"/>
                </a:solidFill>
              </a:rPr>
              <a:t> </a:t>
            </a:r>
            <a:r>
              <a:rPr lang="en-US" dirty="0" err="1" smtClean="0">
                <a:solidFill>
                  <a:schemeClr val="tx1"/>
                </a:solidFill>
              </a:rPr>
              <a:t>ke</a:t>
            </a:r>
            <a:r>
              <a:rPr lang="en-US" dirty="0" smtClean="0">
                <a:solidFill>
                  <a:schemeClr val="tx1"/>
                </a:solidFill>
              </a:rPr>
              <a:t> </a:t>
            </a:r>
            <a:r>
              <a:rPr lang="en-US" dirty="0" err="1" smtClean="0">
                <a:solidFill>
                  <a:schemeClr val="tx1"/>
                </a:solidFill>
              </a:rPr>
              <a:t>departemen</a:t>
            </a:r>
            <a:r>
              <a:rPr lang="en-US" dirty="0" smtClean="0">
                <a:solidFill>
                  <a:schemeClr val="tx1"/>
                </a:solidFill>
              </a:rPr>
              <a:t> </a:t>
            </a:r>
            <a:r>
              <a:rPr lang="en-US" dirty="0" err="1" smtClean="0">
                <a:solidFill>
                  <a:schemeClr val="tx1"/>
                </a:solidFill>
              </a:rPr>
              <a:t>produksi</a:t>
            </a:r>
            <a:r>
              <a:rPr lang="en-US" dirty="0" smtClean="0">
                <a:solidFill>
                  <a:schemeClr val="tx1"/>
                </a:solidFill>
              </a:rPr>
              <a:t> </a:t>
            </a:r>
            <a:r>
              <a:rPr lang="en-US" dirty="0" err="1" smtClean="0">
                <a:solidFill>
                  <a:schemeClr val="tx1"/>
                </a:solidFill>
              </a:rPr>
              <a:t>berikutnya</a:t>
            </a:r>
            <a:r>
              <a:rPr lang="en-US" dirty="0" smtClean="0">
                <a:solidFill>
                  <a:schemeClr val="tx1"/>
                </a:solidFill>
              </a:rPr>
              <a:t> </a:t>
            </a:r>
            <a:r>
              <a:rPr lang="en-US" dirty="0" err="1" smtClean="0">
                <a:solidFill>
                  <a:schemeClr val="tx1"/>
                </a:solidFill>
              </a:rPr>
              <a:t>atau</a:t>
            </a:r>
            <a:r>
              <a:rPr lang="en-US" dirty="0" smtClean="0">
                <a:solidFill>
                  <a:schemeClr val="tx1"/>
                </a:solidFill>
              </a:rPr>
              <a:t> </a:t>
            </a:r>
            <a:r>
              <a:rPr lang="en-US" dirty="0" err="1" smtClean="0">
                <a:solidFill>
                  <a:schemeClr val="tx1"/>
                </a:solidFill>
              </a:rPr>
              <a:t>ke</a:t>
            </a:r>
            <a:r>
              <a:rPr lang="en-US" dirty="0" smtClean="0">
                <a:solidFill>
                  <a:schemeClr val="tx1"/>
                </a:solidFill>
              </a:rPr>
              <a:t> </a:t>
            </a:r>
            <a:r>
              <a:rPr lang="en-US" dirty="0" err="1" smtClean="0">
                <a:solidFill>
                  <a:schemeClr val="tx1"/>
                </a:solidFill>
              </a:rPr>
              <a:t>gudang</a:t>
            </a:r>
            <a:r>
              <a:rPr lang="en-US" dirty="0" smtClean="0"/>
              <a:t>. Hal </a:t>
            </a:r>
            <a:r>
              <a:rPr lang="en-US" dirty="0" err="1" smtClean="0"/>
              <a:t>ini</a:t>
            </a:r>
            <a:r>
              <a:rPr lang="en-US" dirty="0" smtClean="0"/>
              <a:t> </a:t>
            </a:r>
            <a:r>
              <a:rPr lang="en-US" dirty="0" err="1" smtClean="0"/>
              <a:t>mengakibatkan</a:t>
            </a:r>
            <a:r>
              <a:rPr lang="en-US" dirty="0" smtClean="0"/>
              <a:t> </a:t>
            </a:r>
            <a:r>
              <a:rPr lang="en-US" dirty="0" err="1" smtClean="0"/>
              <a:t>harga</a:t>
            </a:r>
            <a:r>
              <a:rPr lang="en-US" dirty="0" smtClean="0"/>
              <a:t> </a:t>
            </a:r>
            <a:r>
              <a:rPr lang="en-US" dirty="0" err="1" smtClean="0"/>
              <a:t>pokok</a:t>
            </a:r>
            <a:r>
              <a:rPr lang="en-US" dirty="0" smtClean="0"/>
              <a:t> per </a:t>
            </a:r>
            <a:r>
              <a:rPr lang="en-US" dirty="0" err="1" smtClean="0"/>
              <a:t>satuan</a:t>
            </a:r>
            <a:r>
              <a:rPr lang="en-US" dirty="0" smtClean="0"/>
              <a:t> </a:t>
            </a:r>
            <a:r>
              <a:rPr lang="en-US" dirty="0" err="1" smtClean="0"/>
              <a:t>produk</a:t>
            </a:r>
            <a:r>
              <a:rPr lang="en-US" dirty="0" smtClean="0"/>
              <a:t> </a:t>
            </a:r>
            <a:r>
              <a:rPr lang="en-US" dirty="0" err="1" smtClean="0"/>
              <a:t>selesai</a:t>
            </a:r>
            <a:r>
              <a:rPr lang="en-US" dirty="0" smtClean="0"/>
              <a:t> yang </a:t>
            </a:r>
            <a:r>
              <a:rPr lang="en-US" dirty="0" err="1" smtClean="0"/>
              <a:t>ditransfer</a:t>
            </a:r>
            <a:r>
              <a:rPr lang="en-US" dirty="0" smtClean="0"/>
              <a:t> </a:t>
            </a:r>
            <a:r>
              <a:rPr lang="en-US" dirty="0" err="1" smtClean="0"/>
              <a:t>ke</a:t>
            </a:r>
            <a:r>
              <a:rPr lang="en-US" dirty="0" smtClean="0"/>
              <a:t> </a:t>
            </a:r>
            <a:r>
              <a:rPr lang="en-US" dirty="0" err="1" smtClean="0"/>
              <a:t>departemen</a:t>
            </a:r>
            <a:r>
              <a:rPr lang="en-US" dirty="0" smtClean="0"/>
              <a:t> </a:t>
            </a:r>
            <a:r>
              <a:rPr lang="en-US" dirty="0" err="1" smtClean="0"/>
              <a:t>berikutnya</a:t>
            </a:r>
            <a:r>
              <a:rPr lang="en-US" dirty="0" smtClean="0"/>
              <a:t> </a:t>
            </a:r>
            <a:r>
              <a:rPr lang="en-US" dirty="0" err="1" smtClean="0"/>
              <a:t>atau</a:t>
            </a:r>
            <a:r>
              <a:rPr lang="en-US" dirty="0" smtClean="0"/>
              <a:t> </a:t>
            </a:r>
            <a:r>
              <a:rPr lang="en-US" dirty="0" err="1" smtClean="0"/>
              <a:t>ke</a:t>
            </a:r>
            <a:r>
              <a:rPr lang="en-US" dirty="0" smtClean="0"/>
              <a:t> </a:t>
            </a:r>
            <a:r>
              <a:rPr lang="en-US" dirty="0" err="1" smtClean="0"/>
              <a:t>gudang</a:t>
            </a:r>
            <a:r>
              <a:rPr lang="en-US" dirty="0" smtClean="0"/>
              <a:t> </a:t>
            </a:r>
            <a:r>
              <a:rPr lang="en-US" dirty="0" err="1" smtClean="0"/>
              <a:t>menjadi</a:t>
            </a:r>
            <a:r>
              <a:rPr lang="en-US" dirty="0" smtClean="0"/>
              <a:t> </a:t>
            </a:r>
            <a:r>
              <a:rPr lang="en-US" dirty="0" err="1" smtClean="0"/>
              <a:t>lebih</a:t>
            </a:r>
            <a:r>
              <a:rPr lang="en-US" dirty="0" smtClean="0"/>
              <a:t> </a:t>
            </a:r>
            <a:r>
              <a:rPr lang="en-US" dirty="0" err="1" smtClean="0"/>
              <a:t>tinggi</a:t>
            </a:r>
            <a:r>
              <a:rPr lang="en-US" dirty="0" smtClean="0"/>
              <a:t>.</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54163"/>
            <a:ext cx="8686800" cy="2660656"/>
          </a:xfrm>
        </p:spPr>
        <p:style>
          <a:lnRef idx="1">
            <a:schemeClr val="accent5"/>
          </a:lnRef>
          <a:fillRef idx="2">
            <a:schemeClr val="accent5"/>
          </a:fillRef>
          <a:effectRef idx="1">
            <a:schemeClr val="accent5"/>
          </a:effectRef>
          <a:fontRef idx="minor">
            <a:schemeClr val="dk1"/>
          </a:fontRef>
        </p:style>
        <p:txBody>
          <a:bodyPr/>
          <a:lstStyle/>
          <a:p>
            <a:pPr algn="just"/>
            <a:r>
              <a:rPr lang="en-US" dirty="0" err="1" smtClean="0">
                <a:solidFill>
                  <a:schemeClr val="tx1"/>
                </a:solidFill>
              </a:rPr>
              <a:t>Produk</a:t>
            </a:r>
            <a:r>
              <a:rPr lang="en-US" dirty="0" smtClean="0">
                <a:solidFill>
                  <a:schemeClr val="tx1"/>
                </a:solidFill>
              </a:rPr>
              <a:t> yang </a:t>
            </a:r>
            <a:r>
              <a:rPr lang="en-US" dirty="0" err="1" smtClean="0">
                <a:solidFill>
                  <a:schemeClr val="tx1"/>
                </a:solidFill>
              </a:rPr>
              <a:t>hilang</a:t>
            </a:r>
            <a:r>
              <a:rPr lang="en-US" dirty="0" smtClean="0">
                <a:solidFill>
                  <a:schemeClr val="tx1"/>
                </a:solidFill>
              </a:rPr>
              <a:t> </a:t>
            </a:r>
            <a:r>
              <a:rPr lang="en-US" dirty="0" err="1" smtClean="0">
                <a:solidFill>
                  <a:schemeClr val="tx1"/>
                </a:solidFill>
              </a:rPr>
              <a:t>pada</a:t>
            </a:r>
            <a:r>
              <a:rPr lang="en-US" dirty="0" smtClean="0">
                <a:solidFill>
                  <a:schemeClr val="tx1"/>
                </a:solidFill>
              </a:rPr>
              <a:t> </a:t>
            </a:r>
            <a:r>
              <a:rPr lang="en-US" dirty="0" err="1" smtClean="0">
                <a:solidFill>
                  <a:schemeClr val="tx1"/>
                </a:solidFill>
              </a:rPr>
              <a:t>akhir</a:t>
            </a:r>
            <a:r>
              <a:rPr lang="en-US" dirty="0" smtClean="0">
                <a:solidFill>
                  <a:schemeClr val="tx1"/>
                </a:solidFill>
              </a:rPr>
              <a:t> </a:t>
            </a:r>
            <a:r>
              <a:rPr lang="en-US" dirty="0" err="1" smtClean="0">
                <a:solidFill>
                  <a:schemeClr val="tx1"/>
                </a:solidFill>
              </a:rPr>
              <a:t>proses</a:t>
            </a:r>
            <a:r>
              <a:rPr lang="en-US" dirty="0" smtClean="0">
                <a:solidFill>
                  <a:schemeClr val="tx1"/>
                </a:solidFill>
              </a:rPr>
              <a:t> </a:t>
            </a:r>
            <a:r>
              <a:rPr lang="en-US" dirty="0" err="1" smtClean="0">
                <a:solidFill>
                  <a:schemeClr val="tx1"/>
                </a:solidFill>
              </a:rPr>
              <a:t>tidak</a:t>
            </a:r>
            <a:r>
              <a:rPr lang="en-US" dirty="0" smtClean="0">
                <a:solidFill>
                  <a:schemeClr val="tx1"/>
                </a:solidFill>
              </a:rPr>
              <a:t> </a:t>
            </a:r>
            <a:r>
              <a:rPr lang="en-US" dirty="0" err="1" smtClean="0">
                <a:solidFill>
                  <a:schemeClr val="tx1"/>
                </a:solidFill>
              </a:rPr>
              <a:t>mempengaruhi</a:t>
            </a:r>
            <a:r>
              <a:rPr lang="en-US" dirty="0" smtClean="0">
                <a:solidFill>
                  <a:schemeClr val="tx1"/>
                </a:solidFill>
              </a:rPr>
              <a:t> </a:t>
            </a:r>
            <a:r>
              <a:rPr lang="en-US" dirty="0" err="1" smtClean="0">
                <a:solidFill>
                  <a:schemeClr val="tx1"/>
                </a:solidFill>
              </a:rPr>
              <a:t>harga</a:t>
            </a:r>
            <a:r>
              <a:rPr lang="en-US" dirty="0" smtClean="0">
                <a:solidFill>
                  <a:schemeClr val="tx1"/>
                </a:solidFill>
              </a:rPr>
              <a:t> </a:t>
            </a:r>
            <a:r>
              <a:rPr lang="en-US" dirty="0" err="1" smtClean="0">
                <a:solidFill>
                  <a:schemeClr val="tx1"/>
                </a:solidFill>
              </a:rPr>
              <a:t>pokok</a:t>
            </a:r>
            <a:r>
              <a:rPr lang="en-US" dirty="0" smtClean="0">
                <a:solidFill>
                  <a:schemeClr val="tx1"/>
                </a:solidFill>
              </a:rPr>
              <a:t> </a:t>
            </a:r>
            <a:r>
              <a:rPr lang="en-US" dirty="0" err="1" smtClean="0">
                <a:solidFill>
                  <a:schemeClr val="tx1"/>
                </a:solidFill>
              </a:rPr>
              <a:t>produksi</a:t>
            </a:r>
            <a:r>
              <a:rPr lang="en-US" dirty="0" smtClean="0">
                <a:solidFill>
                  <a:schemeClr val="tx1"/>
                </a:solidFill>
              </a:rPr>
              <a:t> per </a:t>
            </a:r>
            <a:r>
              <a:rPr lang="en-US" dirty="0" err="1" smtClean="0">
                <a:solidFill>
                  <a:schemeClr val="tx1"/>
                </a:solidFill>
              </a:rPr>
              <a:t>satuan</a:t>
            </a:r>
            <a:r>
              <a:rPr lang="en-US" dirty="0" smtClean="0">
                <a:solidFill>
                  <a:schemeClr val="tx1"/>
                </a:solidFill>
              </a:rPr>
              <a:t> </a:t>
            </a:r>
            <a:r>
              <a:rPr lang="en-US" dirty="0" err="1" smtClean="0">
                <a:solidFill>
                  <a:schemeClr val="tx1"/>
                </a:solidFill>
              </a:rPr>
              <a:t>produk</a:t>
            </a:r>
            <a:r>
              <a:rPr lang="en-US" dirty="0" smtClean="0">
                <a:solidFill>
                  <a:schemeClr val="tx1"/>
                </a:solidFill>
              </a:rPr>
              <a:t> yang </a:t>
            </a:r>
            <a:r>
              <a:rPr lang="en-US" dirty="0" err="1" smtClean="0">
                <a:solidFill>
                  <a:schemeClr val="tx1"/>
                </a:solidFill>
              </a:rPr>
              <a:t>diterima</a:t>
            </a:r>
            <a:r>
              <a:rPr lang="en-US" dirty="0" smtClean="0">
                <a:solidFill>
                  <a:schemeClr val="tx1"/>
                </a:solidFill>
              </a:rPr>
              <a:t> </a:t>
            </a:r>
            <a:r>
              <a:rPr lang="en-US" dirty="0" err="1" smtClean="0">
                <a:solidFill>
                  <a:schemeClr val="tx1"/>
                </a:solidFill>
              </a:rPr>
              <a:t>dari</a:t>
            </a:r>
            <a:r>
              <a:rPr lang="en-US" dirty="0" smtClean="0">
                <a:solidFill>
                  <a:schemeClr val="tx1"/>
                </a:solidFill>
              </a:rPr>
              <a:t> </a:t>
            </a:r>
            <a:r>
              <a:rPr lang="en-US" dirty="0" err="1" smtClean="0">
                <a:solidFill>
                  <a:schemeClr val="tx1"/>
                </a:solidFill>
              </a:rPr>
              <a:t>departemen</a:t>
            </a:r>
            <a:r>
              <a:rPr lang="en-US" dirty="0" smtClean="0">
                <a:solidFill>
                  <a:schemeClr val="tx1"/>
                </a:solidFill>
              </a:rPr>
              <a:t> </a:t>
            </a:r>
            <a:r>
              <a:rPr lang="en-US" dirty="0" err="1" smtClean="0">
                <a:solidFill>
                  <a:schemeClr val="tx1"/>
                </a:solidFill>
              </a:rPr>
              <a:t>produksi</a:t>
            </a:r>
            <a:r>
              <a:rPr lang="en-US" dirty="0" smtClean="0">
                <a:solidFill>
                  <a:schemeClr val="tx1"/>
                </a:solidFill>
              </a:rPr>
              <a:t> </a:t>
            </a:r>
            <a:r>
              <a:rPr lang="en-US" dirty="0" err="1" smtClean="0">
                <a:solidFill>
                  <a:schemeClr val="tx1"/>
                </a:solidFill>
              </a:rPr>
              <a:t>sebelumnya</a:t>
            </a:r>
            <a:r>
              <a:rPr lang="en-US" dirty="0" smtClean="0"/>
              <a:t>.</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71546"/>
            <a:ext cx="8472518" cy="2000264"/>
          </a:xfrm>
        </p:spPr>
        <p:style>
          <a:lnRef idx="3">
            <a:schemeClr val="lt1"/>
          </a:lnRef>
          <a:fillRef idx="1">
            <a:schemeClr val="accent5"/>
          </a:fillRef>
          <a:effectRef idx="1">
            <a:schemeClr val="accent5"/>
          </a:effectRef>
          <a:fontRef idx="minor">
            <a:schemeClr val="lt1"/>
          </a:fontRef>
        </p:style>
        <p:txBody>
          <a:bodyPr>
            <a:normAutofit fontScale="90000"/>
          </a:bodyPr>
          <a:lstStyle/>
          <a:p>
            <a:pPr algn="ctr"/>
            <a:r>
              <a:rPr lang="en-US" dirty="0" err="1" smtClean="0"/>
              <a:t>Silahkan</a:t>
            </a:r>
            <a:r>
              <a:rPr lang="en-US" dirty="0" smtClean="0"/>
              <a:t> </a:t>
            </a:r>
            <a:r>
              <a:rPr lang="en-US" dirty="0" err="1" smtClean="0"/>
              <a:t>lihat</a:t>
            </a:r>
            <a:r>
              <a:rPr lang="en-US" dirty="0" smtClean="0"/>
              <a:t> file </a:t>
            </a:r>
            <a:r>
              <a:rPr lang="en-US" dirty="0" err="1" smtClean="0"/>
              <a:t>excell</a:t>
            </a:r>
            <a:r>
              <a:rPr lang="en-US" dirty="0" smtClean="0"/>
              <a:t> </a:t>
            </a:r>
            <a:r>
              <a:rPr lang="en-US" dirty="0" err="1" smtClean="0"/>
              <a:t>untuk</a:t>
            </a:r>
            <a:r>
              <a:rPr lang="en-US" dirty="0" smtClean="0"/>
              <a:t> </a:t>
            </a:r>
            <a:r>
              <a:rPr lang="en-US" dirty="0" err="1" smtClean="0"/>
              <a:t>mempelajari</a:t>
            </a:r>
            <a:r>
              <a:rPr lang="en-US" dirty="0" smtClean="0"/>
              <a:t> METODE HARGA POKOK PROSES TANPA MEMPERHITUNGKAN PERSEDIAAN PRODUK DALAM PROSES AWAL</a:t>
            </a:r>
            <a:endParaRPr lang="en-US" dirty="0"/>
          </a:p>
        </p:txBody>
      </p:sp>
      <p:sp>
        <p:nvSpPr>
          <p:cNvPr id="3" name="Content Placeholder 2"/>
          <p:cNvSpPr>
            <a:spLocks noGrp="1"/>
          </p:cNvSpPr>
          <p:nvPr>
            <p:ph idx="1"/>
          </p:nvPr>
        </p:nvSpPr>
        <p:spPr>
          <a:xfrm>
            <a:off x="457200" y="3500439"/>
            <a:ext cx="8401080" cy="2571768"/>
          </a:xfrm>
        </p:spPr>
        <p:style>
          <a:lnRef idx="1">
            <a:schemeClr val="accent5"/>
          </a:lnRef>
          <a:fillRef idx="2">
            <a:schemeClr val="accent5"/>
          </a:fillRef>
          <a:effectRef idx="1">
            <a:schemeClr val="accent5"/>
          </a:effectRef>
          <a:fontRef idx="minor">
            <a:schemeClr val="dk1"/>
          </a:fontRef>
        </p:style>
        <p:txBody>
          <a:bodyPr>
            <a:normAutofit lnSpcReduction="10000"/>
          </a:bodyPr>
          <a:lstStyle/>
          <a:p>
            <a:pPr algn="just"/>
            <a:r>
              <a:rPr lang="en-US" dirty="0" smtClean="0"/>
              <a:t> </a:t>
            </a:r>
            <a:r>
              <a:rPr lang="en-US" dirty="0" err="1" smtClean="0"/>
              <a:t>Metode</a:t>
            </a:r>
            <a:r>
              <a:rPr lang="en-US" dirty="0" smtClean="0"/>
              <a:t> </a:t>
            </a:r>
            <a:r>
              <a:rPr lang="en-US" dirty="0" err="1" smtClean="0"/>
              <a:t>harga</a:t>
            </a:r>
            <a:r>
              <a:rPr lang="en-US" dirty="0" smtClean="0"/>
              <a:t> </a:t>
            </a:r>
            <a:r>
              <a:rPr lang="en-US" dirty="0" err="1" smtClean="0"/>
              <a:t>pokok</a:t>
            </a:r>
            <a:r>
              <a:rPr lang="en-US" dirty="0" smtClean="0"/>
              <a:t> </a:t>
            </a:r>
            <a:r>
              <a:rPr lang="en-US" dirty="0" err="1" smtClean="0"/>
              <a:t>proses</a:t>
            </a:r>
            <a:r>
              <a:rPr lang="en-US" dirty="0" smtClean="0"/>
              <a:t> </a:t>
            </a:r>
            <a:r>
              <a:rPr lang="en-US" dirty="0" err="1" smtClean="0"/>
              <a:t>dimana</a:t>
            </a:r>
            <a:r>
              <a:rPr lang="en-US" dirty="0" smtClean="0"/>
              <a:t> </a:t>
            </a:r>
            <a:r>
              <a:rPr lang="en-US" dirty="0" err="1" smtClean="0"/>
              <a:t>produk</a:t>
            </a:r>
            <a:r>
              <a:rPr lang="en-US" dirty="0" smtClean="0"/>
              <a:t> </a:t>
            </a:r>
            <a:r>
              <a:rPr lang="en-US" dirty="0" err="1" smtClean="0"/>
              <a:t>diolah</a:t>
            </a:r>
            <a:r>
              <a:rPr lang="en-US" dirty="0" smtClean="0"/>
              <a:t> </a:t>
            </a:r>
            <a:r>
              <a:rPr lang="en-US" dirty="0" err="1" smtClean="0"/>
              <a:t>melalui</a:t>
            </a:r>
            <a:r>
              <a:rPr lang="en-US" dirty="0" smtClean="0"/>
              <a:t> </a:t>
            </a:r>
            <a:r>
              <a:rPr lang="en-US" dirty="0" err="1" smtClean="0"/>
              <a:t>satu</a:t>
            </a:r>
            <a:r>
              <a:rPr lang="en-US" dirty="0" smtClean="0"/>
              <a:t> </a:t>
            </a:r>
            <a:r>
              <a:rPr lang="en-US" dirty="0" err="1" smtClean="0"/>
              <a:t>departemen</a:t>
            </a:r>
            <a:r>
              <a:rPr lang="en-US" dirty="0" smtClean="0"/>
              <a:t> </a:t>
            </a:r>
            <a:r>
              <a:rPr lang="en-US" dirty="0" err="1" smtClean="0"/>
              <a:t>produksi</a:t>
            </a:r>
            <a:r>
              <a:rPr lang="en-US" dirty="0" smtClean="0"/>
              <a:t>.</a:t>
            </a:r>
          </a:p>
          <a:p>
            <a:pPr algn="just"/>
            <a:r>
              <a:rPr lang="en-US" dirty="0" err="1" smtClean="0"/>
              <a:t>Metode</a:t>
            </a:r>
            <a:r>
              <a:rPr lang="en-US" dirty="0" smtClean="0"/>
              <a:t> </a:t>
            </a:r>
            <a:r>
              <a:rPr lang="en-US" dirty="0" err="1" smtClean="0"/>
              <a:t>harga</a:t>
            </a:r>
            <a:r>
              <a:rPr lang="en-US" dirty="0" smtClean="0"/>
              <a:t> </a:t>
            </a:r>
            <a:r>
              <a:rPr lang="en-US" dirty="0" err="1" smtClean="0"/>
              <a:t>pokok</a:t>
            </a:r>
            <a:r>
              <a:rPr lang="en-US" dirty="0" smtClean="0"/>
              <a:t> </a:t>
            </a:r>
            <a:r>
              <a:rPr lang="en-US" dirty="0" err="1" smtClean="0"/>
              <a:t>proses</a:t>
            </a:r>
            <a:r>
              <a:rPr lang="en-US" dirty="0" smtClean="0"/>
              <a:t> </a:t>
            </a:r>
            <a:r>
              <a:rPr lang="en-US" dirty="0" err="1" smtClean="0"/>
              <a:t>dimana</a:t>
            </a:r>
            <a:r>
              <a:rPr lang="en-US" dirty="0" smtClean="0"/>
              <a:t> </a:t>
            </a:r>
            <a:r>
              <a:rPr lang="en-US" dirty="0" err="1" smtClean="0"/>
              <a:t>produk</a:t>
            </a:r>
            <a:r>
              <a:rPr lang="en-US" dirty="0" smtClean="0"/>
              <a:t> </a:t>
            </a:r>
            <a:r>
              <a:rPr lang="en-US" dirty="0" err="1" smtClean="0"/>
              <a:t>diolah</a:t>
            </a:r>
            <a:r>
              <a:rPr lang="en-US" dirty="0" smtClean="0"/>
              <a:t> </a:t>
            </a:r>
            <a:r>
              <a:rPr lang="en-US" dirty="0" err="1" smtClean="0"/>
              <a:t>melalui</a:t>
            </a:r>
            <a:r>
              <a:rPr lang="en-US" dirty="0" smtClean="0"/>
              <a:t> </a:t>
            </a:r>
            <a:r>
              <a:rPr lang="en-US" dirty="0" err="1" smtClean="0"/>
              <a:t>lebih</a:t>
            </a:r>
            <a:r>
              <a:rPr lang="en-US" dirty="0" smtClean="0"/>
              <a:t> </a:t>
            </a:r>
            <a:r>
              <a:rPr lang="en-US" dirty="0" err="1" smtClean="0"/>
              <a:t>dari</a:t>
            </a:r>
            <a:r>
              <a:rPr lang="en-US" dirty="0" smtClean="0"/>
              <a:t> </a:t>
            </a:r>
            <a:r>
              <a:rPr lang="en-US" dirty="0" err="1" smtClean="0"/>
              <a:t>satu</a:t>
            </a:r>
            <a:r>
              <a:rPr lang="en-US" dirty="0" smtClean="0"/>
              <a:t> </a:t>
            </a:r>
            <a:r>
              <a:rPr lang="en-US" dirty="0" err="1" smtClean="0"/>
              <a:t>departemen</a:t>
            </a:r>
            <a:r>
              <a:rPr lang="en-US" dirty="0" smtClean="0"/>
              <a:t> </a:t>
            </a:r>
            <a:r>
              <a:rPr lang="en-US" dirty="0" err="1" smtClean="0"/>
              <a:t>produksi</a:t>
            </a:r>
            <a:r>
              <a:rPr lang="en-US" dirty="0" smtClean="0"/>
              <a:t>.</a:t>
            </a:r>
          </a:p>
          <a:p>
            <a:pPr algn="just"/>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686800" cy="838200"/>
          </a:xfrm>
        </p:spPr>
        <p:txBody>
          <a:bodyPr>
            <a:normAutofit fontScale="90000"/>
          </a:bodyPr>
          <a:lstStyle/>
          <a:p>
            <a:r>
              <a:rPr lang="id-ID" dirty="0" smtClean="0"/>
              <a:t>Perbedaan job order costing dengan process costing</a:t>
            </a:r>
            <a:endParaRPr lang="id-ID" dirty="0"/>
          </a:p>
        </p:txBody>
      </p:sp>
      <p:graphicFrame>
        <p:nvGraphicFramePr>
          <p:cNvPr id="4" name="Content Placeholder 3"/>
          <p:cNvGraphicFramePr>
            <a:graphicFrameLocks noGrp="1"/>
          </p:cNvGraphicFramePr>
          <p:nvPr>
            <p:ph idx="1"/>
          </p:nvPr>
        </p:nvGraphicFramePr>
        <p:xfrm>
          <a:off x="214283" y="1428736"/>
          <a:ext cx="8572589" cy="5151120"/>
        </p:xfrm>
        <a:graphic>
          <a:graphicData uri="http://schemas.openxmlformats.org/drawingml/2006/table">
            <a:tbl>
              <a:tblPr firstRow="1" bandRow="1">
                <a:tableStyleId>{5C22544A-7EE6-4342-B048-85BDC9FD1C3A}</a:tableStyleId>
              </a:tblPr>
              <a:tblGrid>
                <a:gridCol w="548647"/>
                <a:gridCol w="2015824"/>
                <a:gridCol w="2775861"/>
                <a:gridCol w="3232257"/>
              </a:tblGrid>
              <a:tr h="370840">
                <a:tc>
                  <a:txBody>
                    <a:bodyPr/>
                    <a:lstStyle/>
                    <a:p>
                      <a:r>
                        <a:rPr lang="id-ID" sz="2400" dirty="0" smtClean="0">
                          <a:solidFill>
                            <a:schemeClr val="tx2">
                              <a:lumMod val="75000"/>
                            </a:schemeClr>
                          </a:solidFill>
                        </a:rPr>
                        <a:t>No</a:t>
                      </a:r>
                      <a:endParaRPr lang="id-ID" sz="2400" dirty="0">
                        <a:solidFill>
                          <a:schemeClr val="tx2">
                            <a:lumMod val="75000"/>
                          </a:schemeClr>
                        </a:solidFill>
                      </a:endParaRPr>
                    </a:p>
                  </a:txBody>
                  <a:tcPr/>
                </a:tc>
                <a:tc>
                  <a:txBody>
                    <a:bodyPr/>
                    <a:lstStyle/>
                    <a:p>
                      <a:endParaRPr lang="id-ID" sz="2400" dirty="0">
                        <a:solidFill>
                          <a:schemeClr val="tx2">
                            <a:lumMod val="75000"/>
                          </a:schemeClr>
                        </a:solidFill>
                      </a:endParaRPr>
                    </a:p>
                  </a:txBody>
                  <a:tcPr/>
                </a:tc>
                <a:tc>
                  <a:txBody>
                    <a:bodyPr/>
                    <a:lstStyle/>
                    <a:p>
                      <a:r>
                        <a:rPr lang="id-ID" sz="2400" dirty="0" smtClean="0">
                          <a:solidFill>
                            <a:schemeClr val="tx2">
                              <a:lumMod val="75000"/>
                            </a:schemeClr>
                          </a:solidFill>
                        </a:rPr>
                        <a:t>JOB ORDER COSTING</a:t>
                      </a:r>
                      <a:endParaRPr lang="id-ID" sz="2400" dirty="0">
                        <a:solidFill>
                          <a:schemeClr val="tx2">
                            <a:lumMod val="75000"/>
                          </a:schemeClr>
                        </a:solidFill>
                      </a:endParaRPr>
                    </a:p>
                  </a:txBody>
                  <a:tcPr/>
                </a:tc>
                <a:tc>
                  <a:txBody>
                    <a:bodyPr/>
                    <a:lstStyle/>
                    <a:p>
                      <a:r>
                        <a:rPr lang="id-ID" sz="2400" dirty="0" smtClean="0">
                          <a:solidFill>
                            <a:schemeClr val="tx2">
                              <a:lumMod val="75000"/>
                            </a:schemeClr>
                          </a:solidFill>
                        </a:rPr>
                        <a:t>PROCESS COSTING</a:t>
                      </a:r>
                      <a:endParaRPr lang="id-ID" sz="2400" dirty="0">
                        <a:solidFill>
                          <a:schemeClr val="tx2">
                            <a:lumMod val="75000"/>
                          </a:schemeClr>
                        </a:solidFill>
                      </a:endParaRPr>
                    </a:p>
                  </a:txBody>
                  <a:tcPr/>
                </a:tc>
              </a:tr>
              <a:tr h="370840">
                <a:tc>
                  <a:txBody>
                    <a:bodyPr/>
                    <a:lstStyle/>
                    <a:p>
                      <a:r>
                        <a:rPr lang="id-ID" dirty="0" smtClean="0"/>
                        <a:t>1.</a:t>
                      </a:r>
                      <a:endParaRPr lang="id-ID" dirty="0"/>
                    </a:p>
                  </a:txBody>
                  <a:tcPr/>
                </a:tc>
                <a:tc>
                  <a:txBody>
                    <a:bodyPr/>
                    <a:lstStyle/>
                    <a:p>
                      <a:r>
                        <a:rPr lang="id-ID" sz="2400" dirty="0" smtClean="0"/>
                        <a:t>Pengumpulan biaya produksi</a:t>
                      </a:r>
                      <a:endParaRPr lang="id-ID" sz="2400" dirty="0"/>
                    </a:p>
                  </a:txBody>
                  <a:tcPr/>
                </a:tc>
                <a:tc>
                  <a:txBody>
                    <a:bodyPr/>
                    <a:lstStyle/>
                    <a:p>
                      <a:pPr algn="l"/>
                      <a:r>
                        <a:rPr lang="id-ID" sz="2000" dirty="0" smtClean="0"/>
                        <a:t>Menurut pesanan</a:t>
                      </a:r>
                      <a:endParaRPr lang="id-ID" sz="2000" dirty="0"/>
                    </a:p>
                  </a:txBody>
                  <a:tcPr/>
                </a:tc>
                <a:tc>
                  <a:txBody>
                    <a:bodyPr/>
                    <a:lstStyle/>
                    <a:p>
                      <a:pPr algn="l"/>
                      <a:r>
                        <a:rPr lang="id-ID" sz="2000" dirty="0" smtClean="0"/>
                        <a:t>Menurut departemen atau pusat biaya, per periode  akuntansi</a:t>
                      </a:r>
                      <a:endParaRPr lang="id-ID" sz="2000" dirty="0"/>
                    </a:p>
                  </a:txBody>
                  <a:tcPr/>
                </a:tc>
              </a:tr>
              <a:tr h="370840">
                <a:tc>
                  <a:txBody>
                    <a:bodyPr/>
                    <a:lstStyle/>
                    <a:p>
                      <a:r>
                        <a:rPr lang="id-ID" dirty="0" smtClean="0"/>
                        <a:t>2.</a:t>
                      </a:r>
                      <a:endParaRPr lang="id-ID" dirty="0"/>
                    </a:p>
                  </a:txBody>
                  <a:tcPr/>
                </a:tc>
                <a:tc>
                  <a:txBody>
                    <a:bodyPr/>
                    <a:lstStyle/>
                    <a:p>
                      <a:r>
                        <a:rPr lang="id-ID" sz="2400" dirty="0" smtClean="0"/>
                        <a:t>Perhitungan Harga Pokok Produksi Per Satuan</a:t>
                      </a:r>
                      <a:endParaRPr lang="id-ID" sz="2400" dirty="0"/>
                    </a:p>
                  </a:txBody>
                  <a:tcPr/>
                </a:tc>
                <a:tc>
                  <a:txBody>
                    <a:bodyPr/>
                    <a:lstStyle/>
                    <a:p>
                      <a:pPr algn="l"/>
                      <a:r>
                        <a:rPr lang="id-ID" sz="2000" dirty="0" smtClean="0"/>
                        <a:t>Membagi</a:t>
                      </a:r>
                      <a:r>
                        <a:rPr lang="id-ID" sz="2000" baseline="0" dirty="0" smtClean="0"/>
                        <a:t> total biaya untuk pesanan tertentu dengan jumlah satuan produk yang dihasilkan pesanan tersebut.</a:t>
                      </a:r>
                    </a:p>
                    <a:p>
                      <a:pPr algn="l"/>
                      <a:endParaRPr lang="id-ID" sz="2000" baseline="0" dirty="0" smtClean="0"/>
                    </a:p>
                    <a:p>
                      <a:pPr algn="l"/>
                      <a:r>
                        <a:rPr lang="id-ID" sz="2000" i="1" baseline="0" dirty="0" smtClean="0"/>
                        <a:t>Dihitung saat pesanan telah selesai diproduksi</a:t>
                      </a:r>
                      <a:r>
                        <a:rPr lang="id-ID" sz="2000" baseline="0" dirty="0" smtClean="0"/>
                        <a:t>.</a:t>
                      </a:r>
                      <a:endParaRPr lang="id-ID" sz="2000" dirty="0"/>
                    </a:p>
                  </a:txBody>
                  <a:tcPr/>
                </a:tc>
                <a:tc>
                  <a:txBody>
                    <a:bodyPr/>
                    <a:lstStyle/>
                    <a:p>
                      <a:pPr algn="l"/>
                      <a:r>
                        <a:rPr lang="id-ID" sz="2000" dirty="0" smtClean="0"/>
                        <a:t>Membagi total biaya produksi yang dikeluarkan selama</a:t>
                      </a:r>
                      <a:r>
                        <a:rPr lang="id-ID" sz="2000" baseline="0" dirty="0" smtClean="0"/>
                        <a:t> periode tertentu dengan jumlah satuan produk  yang dihasilkan selama periode tersebut.</a:t>
                      </a:r>
                    </a:p>
                    <a:p>
                      <a:pPr algn="l"/>
                      <a:endParaRPr lang="id-ID" sz="2000" baseline="0" dirty="0" smtClean="0"/>
                    </a:p>
                    <a:p>
                      <a:pPr algn="l"/>
                      <a:r>
                        <a:rPr lang="id-ID" sz="2000" i="1" baseline="0" dirty="0" smtClean="0"/>
                        <a:t>Dihitung setiap akhir periode akuntansi  (biasanya akhir bulan</a:t>
                      </a:r>
                      <a:r>
                        <a:rPr lang="en-US" sz="2000" i="1" baseline="0" dirty="0" smtClean="0"/>
                        <a:t>)</a:t>
                      </a:r>
                      <a:r>
                        <a:rPr lang="id-ID" sz="2000" i="1" baseline="0" dirty="0" smtClean="0"/>
                        <a:t>.</a:t>
                      </a:r>
                      <a:endParaRPr lang="id-ID" sz="2000" i="1" dirty="0"/>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500042"/>
          <a:ext cx="8472519" cy="6021732"/>
        </p:xfrm>
        <a:graphic>
          <a:graphicData uri="http://schemas.openxmlformats.org/drawingml/2006/table">
            <a:tbl>
              <a:tblPr firstRow="1" bandRow="1">
                <a:tableStyleId>{5C22544A-7EE6-4342-B048-85BDC9FD1C3A}</a:tableStyleId>
              </a:tblPr>
              <a:tblGrid>
                <a:gridCol w="400024"/>
                <a:gridCol w="2020020"/>
                <a:gridCol w="2926384"/>
                <a:gridCol w="3126091"/>
              </a:tblGrid>
              <a:tr h="619140">
                <a:tc>
                  <a:txBody>
                    <a:bodyPr/>
                    <a:lstStyle/>
                    <a:p>
                      <a:r>
                        <a:rPr lang="id-ID" dirty="0" smtClean="0">
                          <a:solidFill>
                            <a:schemeClr val="tx2">
                              <a:lumMod val="75000"/>
                            </a:schemeClr>
                          </a:solidFill>
                        </a:rPr>
                        <a:t>No.</a:t>
                      </a:r>
                      <a:endParaRPr lang="id-ID" dirty="0">
                        <a:solidFill>
                          <a:schemeClr val="tx2">
                            <a:lumMod val="75000"/>
                          </a:schemeClr>
                        </a:solidFill>
                      </a:endParaRPr>
                    </a:p>
                  </a:txBody>
                  <a:tcPr/>
                </a:tc>
                <a:tc>
                  <a:txBody>
                    <a:bodyPr/>
                    <a:lstStyle/>
                    <a:p>
                      <a:endParaRPr lang="id-ID" dirty="0">
                        <a:solidFill>
                          <a:schemeClr val="tx2">
                            <a:lumMod val="75000"/>
                          </a:schemeClr>
                        </a:solidFill>
                      </a:endParaRPr>
                    </a:p>
                  </a:txBody>
                  <a:tcPr/>
                </a:tc>
                <a:tc>
                  <a:txBody>
                    <a:bodyPr/>
                    <a:lstStyle/>
                    <a:p>
                      <a:r>
                        <a:rPr lang="id-ID" dirty="0" smtClean="0">
                          <a:solidFill>
                            <a:schemeClr val="tx2">
                              <a:lumMod val="75000"/>
                            </a:schemeClr>
                          </a:solidFill>
                        </a:rPr>
                        <a:t>JOB</a:t>
                      </a:r>
                      <a:r>
                        <a:rPr lang="id-ID" baseline="0" dirty="0" smtClean="0">
                          <a:solidFill>
                            <a:schemeClr val="tx2">
                              <a:lumMod val="75000"/>
                            </a:schemeClr>
                          </a:solidFill>
                        </a:rPr>
                        <a:t> ORDER COSTING</a:t>
                      </a:r>
                      <a:endParaRPr lang="id-ID" dirty="0">
                        <a:solidFill>
                          <a:schemeClr val="tx2">
                            <a:lumMod val="75000"/>
                          </a:schemeClr>
                        </a:solidFill>
                      </a:endParaRPr>
                    </a:p>
                  </a:txBody>
                  <a:tcPr/>
                </a:tc>
                <a:tc>
                  <a:txBody>
                    <a:bodyPr/>
                    <a:lstStyle/>
                    <a:p>
                      <a:r>
                        <a:rPr lang="id-ID" dirty="0" smtClean="0">
                          <a:solidFill>
                            <a:schemeClr val="tx2">
                              <a:lumMod val="75000"/>
                            </a:schemeClr>
                          </a:solidFill>
                        </a:rPr>
                        <a:t>PROCESS COSTING</a:t>
                      </a:r>
                      <a:endParaRPr lang="id-ID" dirty="0">
                        <a:solidFill>
                          <a:schemeClr val="tx2">
                            <a:lumMod val="75000"/>
                          </a:schemeClr>
                        </a:solidFill>
                      </a:endParaRPr>
                    </a:p>
                  </a:txBody>
                  <a:tcPr/>
                </a:tc>
              </a:tr>
              <a:tr h="3036733">
                <a:tc>
                  <a:txBody>
                    <a:bodyPr/>
                    <a:lstStyle/>
                    <a:p>
                      <a:r>
                        <a:rPr lang="id-ID" sz="2400" dirty="0" smtClean="0"/>
                        <a:t>3.</a:t>
                      </a:r>
                      <a:endParaRPr lang="id-ID" sz="2400" dirty="0"/>
                    </a:p>
                  </a:txBody>
                  <a:tcPr/>
                </a:tc>
                <a:tc>
                  <a:txBody>
                    <a:bodyPr/>
                    <a:lstStyle/>
                    <a:p>
                      <a:r>
                        <a:rPr lang="id-ID" sz="2400" dirty="0" smtClean="0"/>
                        <a:t>Penggolongan</a:t>
                      </a:r>
                      <a:r>
                        <a:rPr lang="id-ID" sz="2400" baseline="0" dirty="0" smtClean="0"/>
                        <a:t> biaya produksi</a:t>
                      </a:r>
                      <a:endParaRPr lang="id-ID" sz="2400" dirty="0"/>
                    </a:p>
                  </a:txBody>
                  <a:tcPr/>
                </a:tc>
                <a:tc>
                  <a:txBody>
                    <a:bodyPr/>
                    <a:lstStyle/>
                    <a:p>
                      <a:r>
                        <a:rPr lang="id-ID" sz="2000" dirty="0" smtClean="0"/>
                        <a:t>Terdiri</a:t>
                      </a:r>
                      <a:r>
                        <a:rPr lang="id-ID" sz="2000" baseline="0" dirty="0" smtClean="0"/>
                        <a:t> dari biaya produksi langsung (dibebankan berdasarkan actual cost) dan biaya produksi tidak langsung (berdasarkan tarif ditentukan dimuka)</a:t>
                      </a:r>
                      <a:endParaRPr lang="id-ID" sz="2000" dirty="0"/>
                    </a:p>
                  </a:txBody>
                  <a:tcPr/>
                </a:tc>
                <a:tc>
                  <a:txBody>
                    <a:bodyPr/>
                    <a:lstStyle/>
                    <a:p>
                      <a:r>
                        <a:rPr lang="en-US" sz="2000" dirty="0" err="1" smtClean="0"/>
                        <a:t>Sering</a:t>
                      </a:r>
                      <a:r>
                        <a:rPr lang="en-US" sz="2000" baseline="0" dirty="0" err="1" smtClean="0"/>
                        <a:t>kali</a:t>
                      </a:r>
                      <a:r>
                        <a:rPr lang="en-US" sz="2000" baseline="0" dirty="0" smtClean="0"/>
                        <a:t> </a:t>
                      </a:r>
                      <a:r>
                        <a:rPr lang="en-US" sz="2000" dirty="0" err="1" smtClean="0"/>
                        <a:t>tidak</a:t>
                      </a:r>
                      <a:r>
                        <a:rPr lang="en-US" sz="2000" dirty="0" smtClean="0"/>
                        <a:t> </a:t>
                      </a:r>
                      <a:r>
                        <a:rPr lang="en-US" sz="2000" dirty="0" err="1" smtClean="0"/>
                        <a:t>dibedakan</a:t>
                      </a:r>
                      <a:r>
                        <a:rPr lang="en-US" sz="2000" dirty="0" smtClean="0"/>
                        <a:t> </a:t>
                      </a:r>
                      <a:r>
                        <a:rPr lang="en-US" sz="2000" dirty="0" err="1" smtClean="0"/>
                        <a:t>antara</a:t>
                      </a:r>
                      <a:r>
                        <a:rPr lang="en-US" sz="2000" dirty="0" smtClean="0"/>
                        <a:t> </a:t>
                      </a:r>
                      <a:r>
                        <a:rPr lang="en-US" sz="2000" dirty="0" err="1" smtClean="0"/>
                        <a:t>biaya</a:t>
                      </a:r>
                      <a:r>
                        <a:rPr lang="en-US" sz="2000" dirty="0" smtClean="0"/>
                        <a:t> </a:t>
                      </a:r>
                      <a:r>
                        <a:rPr lang="en-US" sz="2000" dirty="0" err="1" smtClean="0"/>
                        <a:t>produksi</a:t>
                      </a:r>
                      <a:r>
                        <a:rPr lang="en-US" sz="2000" dirty="0" smtClean="0"/>
                        <a:t> </a:t>
                      </a:r>
                      <a:r>
                        <a:rPr lang="en-US" sz="2000" dirty="0" err="1" smtClean="0"/>
                        <a:t>langsung</a:t>
                      </a:r>
                      <a:r>
                        <a:rPr lang="en-US" sz="2000" dirty="0" smtClean="0"/>
                        <a:t> </a:t>
                      </a:r>
                      <a:r>
                        <a:rPr lang="en-US" sz="2000" dirty="0" err="1" smtClean="0"/>
                        <a:t>dengan</a:t>
                      </a:r>
                      <a:r>
                        <a:rPr lang="en-US" sz="2000" dirty="0" smtClean="0"/>
                        <a:t> </a:t>
                      </a:r>
                      <a:r>
                        <a:rPr lang="en-US" sz="2000" dirty="0" err="1" smtClean="0"/>
                        <a:t>biaya</a:t>
                      </a:r>
                      <a:r>
                        <a:rPr lang="en-US" sz="2000" dirty="0" smtClean="0"/>
                        <a:t> </a:t>
                      </a:r>
                      <a:r>
                        <a:rPr lang="en-US" sz="2000" dirty="0" err="1" smtClean="0"/>
                        <a:t>produksi</a:t>
                      </a:r>
                      <a:r>
                        <a:rPr lang="en-US" sz="2000" dirty="0" smtClean="0"/>
                        <a:t> </a:t>
                      </a:r>
                      <a:r>
                        <a:rPr lang="en-US" sz="2000" dirty="0" err="1" smtClean="0"/>
                        <a:t>tidak</a:t>
                      </a:r>
                      <a:r>
                        <a:rPr lang="en-US" sz="2000" dirty="0" smtClean="0"/>
                        <a:t> </a:t>
                      </a:r>
                      <a:r>
                        <a:rPr lang="en-US" sz="2000" dirty="0" err="1" smtClean="0"/>
                        <a:t>langsung</a:t>
                      </a:r>
                      <a:r>
                        <a:rPr lang="en-US" sz="2000" dirty="0" smtClean="0"/>
                        <a:t>, </a:t>
                      </a:r>
                      <a:r>
                        <a:rPr lang="en-US" sz="2000" dirty="0" err="1" smtClean="0"/>
                        <a:t>terutama</a:t>
                      </a:r>
                      <a:r>
                        <a:rPr lang="en-US" sz="2000" baseline="0" dirty="0" smtClean="0"/>
                        <a:t> </a:t>
                      </a:r>
                      <a:r>
                        <a:rPr lang="en-US" sz="2000" baseline="0" dirty="0" err="1" smtClean="0"/>
                        <a:t>jika</a:t>
                      </a:r>
                      <a:r>
                        <a:rPr lang="en-US" sz="2000" baseline="0" dirty="0" smtClean="0"/>
                        <a:t>  </a:t>
                      </a:r>
                      <a:r>
                        <a:rPr lang="en-US" sz="2000" baseline="0" dirty="0" err="1" smtClean="0"/>
                        <a:t>perusahaan</a:t>
                      </a:r>
                      <a:r>
                        <a:rPr lang="en-US" sz="2000" baseline="0" dirty="0" smtClean="0"/>
                        <a:t> </a:t>
                      </a:r>
                      <a:r>
                        <a:rPr lang="en-US" sz="2000" baseline="0" dirty="0" err="1" smtClean="0"/>
                        <a:t>hanya</a:t>
                      </a:r>
                      <a:r>
                        <a:rPr lang="en-US" sz="2000" baseline="0" dirty="0" smtClean="0"/>
                        <a:t> </a:t>
                      </a:r>
                      <a:r>
                        <a:rPr lang="en-US" sz="2000" baseline="0" dirty="0" err="1" smtClean="0"/>
                        <a:t>memproduksi</a:t>
                      </a:r>
                      <a:r>
                        <a:rPr lang="en-US" sz="2000" baseline="0" dirty="0" smtClean="0"/>
                        <a:t> </a:t>
                      </a:r>
                      <a:r>
                        <a:rPr lang="en-US" sz="2000" baseline="0" dirty="0" err="1" smtClean="0"/>
                        <a:t>satu</a:t>
                      </a:r>
                      <a:r>
                        <a:rPr lang="en-US" sz="2000" baseline="0" dirty="0" smtClean="0"/>
                        <a:t> </a:t>
                      </a:r>
                      <a:r>
                        <a:rPr lang="en-US" sz="2000" baseline="0" dirty="0" err="1" smtClean="0"/>
                        <a:t>macam</a:t>
                      </a:r>
                      <a:r>
                        <a:rPr lang="en-US" sz="2000" baseline="0" dirty="0" smtClean="0"/>
                        <a:t> </a:t>
                      </a:r>
                      <a:r>
                        <a:rPr lang="en-US" sz="2000" baseline="0" dirty="0" err="1" smtClean="0"/>
                        <a:t>produk</a:t>
                      </a:r>
                      <a:r>
                        <a:rPr lang="en-US" sz="2000" baseline="0" dirty="0" smtClean="0"/>
                        <a:t>. BOP </a:t>
                      </a:r>
                      <a:r>
                        <a:rPr lang="en-US" sz="2000" baseline="0" dirty="0" err="1" smtClean="0"/>
                        <a:t>umumnya</a:t>
                      </a:r>
                      <a:r>
                        <a:rPr lang="en-US" sz="2000" baseline="0" dirty="0" smtClean="0"/>
                        <a:t> </a:t>
                      </a:r>
                      <a:r>
                        <a:rPr lang="en-US" sz="2000" baseline="0" dirty="0" err="1" smtClean="0"/>
                        <a:t>dibebankan</a:t>
                      </a:r>
                      <a:r>
                        <a:rPr lang="en-US" sz="2000" baseline="0" dirty="0" smtClean="0"/>
                        <a:t> </a:t>
                      </a:r>
                      <a:r>
                        <a:rPr lang="en-US" sz="2000" baseline="0" dirty="0" err="1" smtClean="0"/>
                        <a:t>berdasarkan</a:t>
                      </a:r>
                      <a:r>
                        <a:rPr lang="en-US" sz="2000" baseline="0" dirty="0" smtClean="0"/>
                        <a:t> actual cost.</a:t>
                      </a:r>
                      <a:endParaRPr lang="id-ID" sz="2000" dirty="0"/>
                    </a:p>
                  </a:txBody>
                  <a:tcPr/>
                </a:tc>
              </a:tr>
              <a:tr h="2344919">
                <a:tc>
                  <a:txBody>
                    <a:bodyPr/>
                    <a:lstStyle/>
                    <a:p>
                      <a:r>
                        <a:rPr lang="id-ID" sz="2400" dirty="0" smtClean="0"/>
                        <a:t>4.</a:t>
                      </a:r>
                      <a:endParaRPr lang="id-ID" sz="2400" dirty="0"/>
                    </a:p>
                  </a:txBody>
                  <a:tcPr/>
                </a:tc>
                <a:tc>
                  <a:txBody>
                    <a:bodyPr/>
                    <a:lstStyle/>
                    <a:p>
                      <a:r>
                        <a:rPr lang="id-ID" sz="2400" dirty="0" smtClean="0"/>
                        <a:t>Unsur biaya yang digolongkan dalam Biaya Overhead Pabrik</a:t>
                      </a:r>
                      <a:endParaRPr lang="id-ID" sz="2400" dirty="0"/>
                    </a:p>
                  </a:txBody>
                  <a:tcPr/>
                </a:tc>
                <a:tc>
                  <a:txBody>
                    <a:bodyPr/>
                    <a:lstStyle/>
                    <a:p>
                      <a:r>
                        <a:rPr lang="id-ID" sz="2000" dirty="0" smtClean="0">
                          <a:solidFill>
                            <a:schemeClr val="tx1"/>
                          </a:solidFill>
                        </a:rPr>
                        <a:t>BOP terdiri dari biaya</a:t>
                      </a:r>
                      <a:r>
                        <a:rPr lang="id-ID" sz="2000" baseline="0" dirty="0" smtClean="0">
                          <a:solidFill>
                            <a:schemeClr val="tx1"/>
                          </a:solidFill>
                        </a:rPr>
                        <a:t> bahan penolong, biaya tenaga kerja tidak langsung dan biaya produksi lain selain biaya bahan baku &amp; biaya </a:t>
                      </a:r>
                      <a:r>
                        <a:rPr lang="id-ID" sz="2000" baseline="0" dirty="0" smtClean="0"/>
                        <a:t>tenaga kerja langsung.</a:t>
                      </a:r>
                      <a:endParaRPr lang="id-ID" sz="2000" dirty="0"/>
                    </a:p>
                  </a:txBody>
                  <a:tcPr/>
                </a:tc>
                <a:tc>
                  <a:txBody>
                    <a:bodyPr/>
                    <a:lstStyle/>
                    <a:p>
                      <a:r>
                        <a:rPr lang="id-ID" sz="2000" dirty="0" smtClean="0"/>
                        <a:t>BOP terdiri dari biaya produksi selain biaya bahan baku  &amp; bahan penolong dan biaya tenaga kerja baik langsung</a:t>
                      </a:r>
                      <a:r>
                        <a:rPr lang="id-ID" sz="2000" baseline="0" dirty="0" smtClean="0"/>
                        <a:t> maupun tidak langsung.</a:t>
                      </a:r>
                      <a:endParaRPr lang="id-ID" sz="2000" dirty="0"/>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28"/>
            <a:ext cx="8686800" cy="838200"/>
          </a:xfrm>
        </p:spPr>
        <p:txBody>
          <a:bodyPr>
            <a:normAutofit fontScale="90000"/>
          </a:bodyPr>
          <a:lstStyle/>
          <a:p>
            <a:r>
              <a:rPr lang="en-US" dirty="0" smtClean="0">
                <a:solidFill>
                  <a:schemeClr val="tx1"/>
                </a:solidFill>
              </a:rPr>
              <a:t>MANFAAT INFORMASI HARGA POKOK PRODUKSI</a:t>
            </a:r>
            <a:endParaRPr lang="en-US" dirty="0">
              <a:solidFill>
                <a:schemeClr val="tx1"/>
              </a:solidFill>
            </a:endParaRPr>
          </a:p>
        </p:txBody>
      </p:sp>
      <p:sp>
        <p:nvSpPr>
          <p:cNvPr id="3" name="Content Placeholder 2"/>
          <p:cNvSpPr>
            <a:spLocks noGrp="1"/>
          </p:cNvSpPr>
          <p:nvPr>
            <p:ph idx="1"/>
          </p:nvPr>
        </p:nvSpPr>
        <p:spPr>
          <a:xfrm>
            <a:off x="304800" y="1285860"/>
            <a:ext cx="8686800" cy="5143536"/>
          </a:xfrm>
          <a:gradFill>
            <a:gsLst>
              <a:gs pos="0">
                <a:schemeClr val="accent5">
                  <a:lumMod val="40000"/>
                  <a:lumOff val="60000"/>
                </a:schemeClr>
              </a:gs>
              <a:gs pos="50000">
                <a:schemeClr val="accent1">
                  <a:tint val="44500"/>
                  <a:satMod val="160000"/>
                </a:schemeClr>
              </a:gs>
              <a:gs pos="100000">
                <a:schemeClr val="accent1">
                  <a:tint val="23500"/>
                  <a:satMod val="160000"/>
                </a:schemeClr>
              </a:gs>
            </a:gsLst>
            <a:lin ang="5400000" scaled="0"/>
          </a:gradFill>
        </p:spPr>
        <p:txBody>
          <a:bodyPr>
            <a:normAutofit lnSpcReduction="10000"/>
          </a:bodyPr>
          <a:lstStyle/>
          <a:p>
            <a:pPr>
              <a:buNone/>
            </a:pPr>
            <a:r>
              <a:rPr lang="en-US" dirty="0" err="1" smtClean="0">
                <a:solidFill>
                  <a:schemeClr val="tx1"/>
                </a:solidFill>
              </a:rPr>
              <a:t>Dalam</a:t>
            </a:r>
            <a:r>
              <a:rPr lang="en-US" dirty="0" smtClean="0">
                <a:solidFill>
                  <a:schemeClr val="tx1"/>
                </a:solidFill>
              </a:rPr>
              <a:t> </a:t>
            </a:r>
            <a:r>
              <a:rPr lang="en-US" dirty="0" err="1" smtClean="0">
                <a:solidFill>
                  <a:schemeClr val="tx1"/>
                </a:solidFill>
              </a:rPr>
              <a:t>perusahaan</a:t>
            </a:r>
            <a:r>
              <a:rPr lang="en-US" dirty="0" smtClean="0">
                <a:solidFill>
                  <a:schemeClr val="tx1"/>
                </a:solidFill>
              </a:rPr>
              <a:t> </a:t>
            </a:r>
            <a:r>
              <a:rPr lang="en-US" dirty="0" err="1" smtClean="0">
                <a:solidFill>
                  <a:schemeClr val="tx1"/>
                </a:solidFill>
              </a:rPr>
              <a:t>dengan</a:t>
            </a:r>
            <a:r>
              <a:rPr lang="en-US" dirty="0" smtClean="0">
                <a:solidFill>
                  <a:schemeClr val="tx1"/>
                </a:solidFill>
              </a:rPr>
              <a:t> </a:t>
            </a:r>
            <a:r>
              <a:rPr lang="en-US" dirty="0" err="1" smtClean="0">
                <a:solidFill>
                  <a:schemeClr val="tx1"/>
                </a:solidFill>
              </a:rPr>
              <a:t>produksi</a:t>
            </a:r>
            <a:r>
              <a:rPr lang="en-US" dirty="0" smtClean="0">
                <a:solidFill>
                  <a:schemeClr val="tx1"/>
                </a:solidFill>
              </a:rPr>
              <a:t> </a:t>
            </a:r>
            <a:r>
              <a:rPr lang="en-US" dirty="0" err="1" smtClean="0">
                <a:solidFill>
                  <a:schemeClr val="tx1"/>
                </a:solidFill>
              </a:rPr>
              <a:t>massal</a:t>
            </a:r>
            <a:r>
              <a:rPr lang="en-US" dirty="0" smtClean="0">
                <a:solidFill>
                  <a:schemeClr val="tx1"/>
                </a:solidFill>
              </a:rPr>
              <a:t>, </a:t>
            </a:r>
            <a:r>
              <a:rPr lang="en-US" dirty="0" err="1" smtClean="0">
                <a:solidFill>
                  <a:schemeClr val="tx1"/>
                </a:solidFill>
              </a:rPr>
              <a:t>informasi</a:t>
            </a:r>
            <a:r>
              <a:rPr lang="en-US" dirty="0" smtClean="0">
                <a:solidFill>
                  <a:schemeClr val="tx1"/>
                </a:solidFill>
              </a:rPr>
              <a:t> </a:t>
            </a:r>
            <a:r>
              <a:rPr lang="en-US" dirty="0" err="1" smtClean="0">
                <a:solidFill>
                  <a:schemeClr val="tx1"/>
                </a:solidFill>
              </a:rPr>
              <a:t>harga</a:t>
            </a:r>
            <a:r>
              <a:rPr lang="en-US" dirty="0" smtClean="0">
                <a:solidFill>
                  <a:schemeClr val="tx1"/>
                </a:solidFill>
              </a:rPr>
              <a:t> </a:t>
            </a:r>
            <a:r>
              <a:rPr lang="en-US" dirty="0" err="1" smtClean="0">
                <a:solidFill>
                  <a:schemeClr val="tx1"/>
                </a:solidFill>
              </a:rPr>
              <a:t>pokok</a:t>
            </a:r>
            <a:r>
              <a:rPr lang="en-US" dirty="0" smtClean="0">
                <a:solidFill>
                  <a:schemeClr val="tx1"/>
                </a:solidFill>
              </a:rPr>
              <a:t> </a:t>
            </a:r>
            <a:r>
              <a:rPr lang="en-US" dirty="0" err="1" smtClean="0">
                <a:solidFill>
                  <a:schemeClr val="tx1"/>
                </a:solidFill>
              </a:rPr>
              <a:t>produksi</a:t>
            </a:r>
            <a:r>
              <a:rPr lang="en-US" dirty="0" smtClean="0">
                <a:solidFill>
                  <a:schemeClr val="tx1"/>
                </a:solidFill>
              </a:rPr>
              <a:t> yang </a:t>
            </a:r>
            <a:r>
              <a:rPr lang="en-US" dirty="0" err="1" smtClean="0">
                <a:solidFill>
                  <a:schemeClr val="tx1"/>
                </a:solidFill>
              </a:rPr>
              <a:t>dihitung</a:t>
            </a:r>
            <a:r>
              <a:rPr lang="en-US" dirty="0" smtClean="0">
                <a:solidFill>
                  <a:schemeClr val="tx1"/>
                </a:solidFill>
              </a:rPr>
              <a:t> </a:t>
            </a:r>
            <a:r>
              <a:rPr lang="en-US" dirty="0" err="1" smtClean="0">
                <a:solidFill>
                  <a:schemeClr val="tx1"/>
                </a:solidFill>
              </a:rPr>
              <a:t>untuk</a:t>
            </a:r>
            <a:r>
              <a:rPr lang="en-US" dirty="0" smtClean="0">
                <a:solidFill>
                  <a:schemeClr val="tx1"/>
                </a:solidFill>
              </a:rPr>
              <a:t> </a:t>
            </a:r>
            <a:r>
              <a:rPr lang="en-US" dirty="0" err="1" smtClean="0">
                <a:solidFill>
                  <a:schemeClr val="tx1"/>
                </a:solidFill>
              </a:rPr>
              <a:t>jangka</a:t>
            </a:r>
            <a:r>
              <a:rPr lang="en-US" dirty="0" smtClean="0">
                <a:solidFill>
                  <a:schemeClr val="tx1"/>
                </a:solidFill>
              </a:rPr>
              <a:t> </a:t>
            </a:r>
            <a:r>
              <a:rPr lang="en-US" dirty="0" err="1" smtClean="0">
                <a:solidFill>
                  <a:schemeClr val="tx1"/>
                </a:solidFill>
              </a:rPr>
              <a:t>waktu</a:t>
            </a:r>
            <a:r>
              <a:rPr lang="en-US" dirty="0" smtClean="0">
                <a:solidFill>
                  <a:schemeClr val="tx1"/>
                </a:solidFill>
              </a:rPr>
              <a:t> </a:t>
            </a:r>
            <a:r>
              <a:rPr lang="en-US" dirty="0" err="1" smtClean="0">
                <a:solidFill>
                  <a:schemeClr val="tx1"/>
                </a:solidFill>
              </a:rPr>
              <a:t>tertentu</a:t>
            </a:r>
            <a:r>
              <a:rPr lang="en-US" dirty="0" smtClean="0">
                <a:solidFill>
                  <a:schemeClr val="tx1"/>
                </a:solidFill>
              </a:rPr>
              <a:t> </a:t>
            </a:r>
            <a:r>
              <a:rPr lang="en-US" dirty="0" err="1" smtClean="0">
                <a:solidFill>
                  <a:schemeClr val="tx1"/>
                </a:solidFill>
              </a:rPr>
              <a:t>bermanfaat</a:t>
            </a:r>
            <a:r>
              <a:rPr lang="en-US" dirty="0" smtClean="0">
                <a:solidFill>
                  <a:schemeClr val="tx1"/>
                </a:solidFill>
              </a:rPr>
              <a:t> </a:t>
            </a:r>
            <a:r>
              <a:rPr lang="en-US" dirty="0" err="1" smtClean="0">
                <a:solidFill>
                  <a:schemeClr val="tx1"/>
                </a:solidFill>
              </a:rPr>
              <a:t>bagi</a:t>
            </a:r>
            <a:r>
              <a:rPr lang="en-US" dirty="0" smtClean="0">
                <a:solidFill>
                  <a:schemeClr val="tx1"/>
                </a:solidFill>
              </a:rPr>
              <a:t> </a:t>
            </a:r>
            <a:r>
              <a:rPr lang="en-US" dirty="0" err="1" smtClean="0">
                <a:solidFill>
                  <a:schemeClr val="tx1"/>
                </a:solidFill>
              </a:rPr>
              <a:t>manajemen</a:t>
            </a:r>
            <a:r>
              <a:rPr lang="en-US" dirty="0" smtClean="0">
                <a:solidFill>
                  <a:schemeClr val="tx1"/>
                </a:solidFill>
              </a:rPr>
              <a:t> </a:t>
            </a:r>
            <a:r>
              <a:rPr lang="en-US" dirty="0" err="1" smtClean="0">
                <a:solidFill>
                  <a:schemeClr val="tx1"/>
                </a:solidFill>
              </a:rPr>
              <a:t>untuk</a:t>
            </a:r>
            <a:r>
              <a:rPr lang="en-US" dirty="0" smtClean="0">
                <a:solidFill>
                  <a:schemeClr val="tx1"/>
                </a:solidFill>
              </a:rPr>
              <a:t>:</a:t>
            </a:r>
          </a:p>
          <a:p>
            <a:pPr marL="514350" indent="-514350">
              <a:buFont typeface="+mj-lt"/>
              <a:buAutoNum type="arabicPeriod"/>
            </a:pPr>
            <a:r>
              <a:rPr lang="en-US" dirty="0" err="1" smtClean="0">
                <a:solidFill>
                  <a:schemeClr val="tx1"/>
                </a:solidFill>
              </a:rPr>
              <a:t>Menentukan</a:t>
            </a:r>
            <a:r>
              <a:rPr lang="en-US" dirty="0" smtClean="0">
                <a:solidFill>
                  <a:schemeClr val="tx1"/>
                </a:solidFill>
              </a:rPr>
              <a:t> </a:t>
            </a:r>
            <a:r>
              <a:rPr lang="en-US" dirty="0" err="1" smtClean="0">
                <a:solidFill>
                  <a:schemeClr val="tx1"/>
                </a:solidFill>
              </a:rPr>
              <a:t>harga</a:t>
            </a:r>
            <a:r>
              <a:rPr lang="en-US" dirty="0" smtClean="0">
                <a:solidFill>
                  <a:schemeClr val="tx1"/>
                </a:solidFill>
              </a:rPr>
              <a:t> </a:t>
            </a:r>
            <a:r>
              <a:rPr lang="en-US" dirty="0" err="1" smtClean="0">
                <a:solidFill>
                  <a:schemeClr val="tx1"/>
                </a:solidFill>
              </a:rPr>
              <a:t>jual</a:t>
            </a:r>
            <a:r>
              <a:rPr lang="en-US" dirty="0" smtClean="0">
                <a:solidFill>
                  <a:schemeClr val="tx1"/>
                </a:solidFill>
              </a:rPr>
              <a:t> </a:t>
            </a:r>
            <a:r>
              <a:rPr lang="en-US" dirty="0" err="1" smtClean="0">
                <a:solidFill>
                  <a:schemeClr val="tx1"/>
                </a:solidFill>
              </a:rPr>
              <a:t>produk</a:t>
            </a:r>
            <a:endParaRPr lang="en-US" dirty="0" smtClean="0">
              <a:solidFill>
                <a:schemeClr val="tx1"/>
              </a:solidFill>
            </a:endParaRPr>
          </a:p>
          <a:p>
            <a:pPr marL="514350" indent="-514350">
              <a:buFont typeface="+mj-lt"/>
              <a:buAutoNum type="arabicPeriod"/>
            </a:pPr>
            <a:r>
              <a:rPr lang="en-US" dirty="0" err="1" smtClean="0">
                <a:solidFill>
                  <a:schemeClr val="tx1"/>
                </a:solidFill>
              </a:rPr>
              <a:t>Memantau</a:t>
            </a:r>
            <a:r>
              <a:rPr lang="en-US" dirty="0" smtClean="0">
                <a:solidFill>
                  <a:schemeClr val="tx1"/>
                </a:solidFill>
              </a:rPr>
              <a:t> </a:t>
            </a:r>
            <a:r>
              <a:rPr lang="en-US" dirty="0" err="1" smtClean="0">
                <a:solidFill>
                  <a:schemeClr val="tx1"/>
                </a:solidFill>
              </a:rPr>
              <a:t>realisasi</a:t>
            </a:r>
            <a:r>
              <a:rPr lang="en-US" dirty="0" smtClean="0">
                <a:solidFill>
                  <a:schemeClr val="tx1"/>
                </a:solidFill>
              </a:rPr>
              <a:t> </a:t>
            </a:r>
            <a:r>
              <a:rPr lang="en-US" dirty="0" err="1" smtClean="0">
                <a:solidFill>
                  <a:schemeClr val="tx1"/>
                </a:solidFill>
              </a:rPr>
              <a:t>biaya</a:t>
            </a:r>
            <a:r>
              <a:rPr lang="en-US" dirty="0" smtClean="0">
                <a:solidFill>
                  <a:schemeClr val="tx1"/>
                </a:solidFill>
              </a:rPr>
              <a:t> </a:t>
            </a:r>
            <a:r>
              <a:rPr lang="en-US" dirty="0" err="1" smtClean="0">
                <a:solidFill>
                  <a:schemeClr val="tx1"/>
                </a:solidFill>
              </a:rPr>
              <a:t>produksi</a:t>
            </a:r>
            <a:endParaRPr lang="en-US" dirty="0" smtClean="0">
              <a:solidFill>
                <a:schemeClr val="tx1"/>
              </a:solidFill>
            </a:endParaRPr>
          </a:p>
          <a:p>
            <a:pPr marL="514350" indent="-514350">
              <a:buFont typeface="+mj-lt"/>
              <a:buAutoNum type="arabicPeriod"/>
            </a:pPr>
            <a:r>
              <a:rPr lang="en-US" dirty="0" err="1" smtClean="0">
                <a:solidFill>
                  <a:schemeClr val="tx1"/>
                </a:solidFill>
              </a:rPr>
              <a:t>Menghitung</a:t>
            </a:r>
            <a:r>
              <a:rPr lang="en-US" dirty="0" smtClean="0">
                <a:solidFill>
                  <a:schemeClr val="tx1"/>
                </a:solidFill>
              </a:rPr>
              <a:t> </a:t>
            </a:r>
            <a:r>
              <a:rPr lang="en-US" dirty="0" err="1" smtClean="0">
                <a:solidFill>
                  <a:schemeClr val="tx1"/>
                </a:solidFill>
              </a:rPr>
              <a:t>laba</a:t>
            </a:r>
            <a:r>
              <a:rPr lang="en-US" dirty="0" smtClean="0">
                <a:solidFill>
                  <a:schemeClr val="tx1"/>
                </a:solidFill>
              </a:rPr>
              <a:t> </a:t>
            </a:r>
            <a:r>
              <a:rPr lang="en-US" dirty="0" err="1" smtClean="0">
                <a:solidFill>
                  <a:schemeClr val="tx1"/>
                </a:solidFill>
              </a:rPr>
              <a:t>atau</a:t>
            </a:r>
            <a:r>
              <a:rPr lang="en-US" dirty="0" smtClean="0">
                <a:solidFill>
                  <a:schemeClr val="tx1"/>
                </a:solidFill>
              </a:rPr>
              <a:t> </a:t>
            </a:r>
            <a:r>
              <a:rPr lang="en-US" dirty="0" err="1" smtClean="0">
                <a:solidFill>
                  <a:schemeClr val="tx1"/>
                </a:solidFill>
              </a:rPr>
              <a:t>rugi</a:t>
            </a:r>
            <a:r>
              <a:rPr lang="en-US" dirty="0" smtClean="0">
                <a:solidFill>
                  <a:schemeClr val="tx1"/>
                </a:solidFill>
              </a:rPr>
              <a:t> </a:t>
            </a:r>
            <a:r>
              <a:rPr lang="en-US" dirty="0" err="1" smtClean="0">
                <a:solidFill>
                  <a:schemeClr val="tx1"/>
                </a:solidFill>
              </a:rPr>
              <a:t>periodik</a:t>
            </a:r>
            <a:endParaRPr lang="en-US" dirty="0" smtClean="0">
              <a:solidFill>
                <a:schemeClr val="tx1"/>
              </a:solidFill>
            </a:endParaRPr>
          </a:p>
          <a:p>
            <a:pPr marL="514350" indent="-514350">
              <a:buFont typeface="+mj-lt"/>
              <a:buAutoNum type="arabicPeriod"/>
            </a:pPr>
            <a:r>
              <a:rPr lang="en-US" dirty="0" err="1" smtClean="0">
                <a:solidFill>
                  <a:schemeClr val="tx1"/>
                </a:solidFill>
              </a:rPr>
              <a:t>Menentukan</a:t>
            </a:r>
            <a:r>
              <a:rPr lang="en-US" dirty="0" smtClean="0">
                <a:solidFill>
                  <a:schemeClr val="tx1"/>
                </a:solidFill>
              </a:rPr>
              <a:t> </a:t>
            </a:r>
            <a:r>
              <a:rPr lang="en-US" dirty="0" err="1" smtClean="0">
                <a:solidFill>
                  <a:schemeClr val="tx1"/>
                </a:solidFill>
              </a:rPr>
              <a:t>harga</a:t>
            </a:r>
            <a:r>
              <a:rPr lang="en-US" dirty="0" smtClean="0">
                <a:solidFill>
                  <a:schemeClr val="tx1"/>
                </a:solidFill>
              </a:rPr>
              <a:t> </a:t>
            </a:r>
            <a:r>
              <a:rPr lang="en-US" dirty="0" err="1" smtClean="0">
                <a:solidFill>
                  <a:schemeClr val="tx1"/>
                </a:solidFill>
              </a:rPr>
              <a:t>pokok</a:t>
            </a:r>
            <a:r>
              <a:rPr lang="en-US" dirty="0" smtClean="0">
                <a:solidFill>
                  <a:schemeClr val="tx1"/>
                </a:solidFill>
              </a:rPr>
              <a:t> </a:t>
            </a:r>
            <a:r>
              <a:rPr lang="en-US" dirty="0" err="1" smtClean="0">
                <a:solidFill>
                  <a:schemeClr val="tx1"/>
                </a:solidFill>
              </a:rPr>
              <a:t>persediaan</a:t>
            </a:r>
            <a:r>
              <a:rPr lang="en-US" dirty="0" smtClean="0">
                <a:solidFill>
                  <a:schemeClr val="tx1"/>
                </a:solidFill>
              </a:rPr>
              <a:t> </a:t>
            </a:r>
            <a:r>
              <a:rPr lang="en-US" dirty="0" err="1" smtClean="0">
                <a:solidFill>
                  <a:schemeClr val="tx1"/>
                </a:solidFill>
              </a:rPr>
              <a:t>produk</a:t>
            </a:r>
            <a:r>
              <a:rPr lang="en-US" dirty="0" smtClean="0">
                <a:solidFill>
                  <a:schemeClr val="tx1"/>
                </a:solidFill>
              </a:rPr>
              <a:t> </a:t>
            </a:r>
            <a:r>
              <a:rPr lang="en-US" dirty="0" err="1" smtClean="0">
                <a:solidFill>
                  <a:schemeClr val="tx1"/>
                </a:solidFill>
              </a:rPr>
              <a:t>jadi</a:t>
            </a:r>
            <a:r>
              <a:rPr lang="en-US" dirty="0" smtClean="0">
                <a:solidFill>
                  <a:schemeClr val="tx1"/>
                </a:solidFill>
              </a:rPr>
              <a:t> </a:t>
            </a:r>
            <a:r>
              <a:rPr lang="en-US" dirty="0" err="1" smtClean="0">
                <a:solidFill>
                  <a:schemeClr val="tx1"/>
                </a:solidFill>
              </a:rPr>
              <a:t>dan</a:t>
            </a:r>
            <a:r>
              <a:rPr lang="en-US" dirty="0" smtClean="0">
                <a:solidFill>
                  <a:schemeClr val="tx1"/>
                </a:solidFill>
              </a:rPr>
              <a:t> </a:t>
            </a:r>
            <a:r>
              <a:rPr lang="en-US" dirty="0" err="1" smtClean="0">
                <a:solidFill>
                  <a:schemeClr val="tx1"/>
                </a:solidFill>
              </a:rPr>
              <a:t>produk</a:t>
            </a:r>
            <a:r>
              <a:rPr lang="en-US" dirty="0" smtClean="0">
                <a:solidFill>
                  <a:schemeClr val="tx1"/>
                </a:solidFill>
              </a:rPr>
              <a:t> </a:t>
            </a:r>
            <a:r>
              <a:rPr lang="en-US" dirty="0" err="1" smtClean="0">
                <a:solidFill>
                  <a:schemeClr val="tx1"/>
                </a:solidFill>
              </a:rPr>
              <a:t>dalam</a:t>
            </a:r>
            <a:r>
              <a:rPr lang="en-US" dirty="0" smtClean="0">
                <a:solidFill>
                  <a:schemeClr val="tx1"/>
                </a:solidFill>
              </a:rPr>
              <a:t> </a:t>
            </a:r>
            <a:r>
              <a:rPr lang="en-US" dirty="0" err="1" smtClean="0">
                <a:solidFill>
                  <a:schemeClr val="tx1"/>
                </a:solidFill>
              </a:rPr>
              <a:t>proses</a:t>
            </a:r>
            <a:r>
              <a:rPr lang="en-US" dirty="0" smtClean="0">
                <a:solidFill>
                  <a:schemeClr val="tx1"/>
                </a:solidFill>
              </a:rPr>
              <a:t> yang </a:t>
            </a:r>
            <a:r>
              <a:rPr lang="en-US" dirty="0" err="1" smtClean="0">
                <a:solidFill>
                  <a:schemeClr val="tx1"/>
                </a:solidFill>
              </a:rPr>
              <a:t>disajikan</a:t>
            </a:r>
            <a:r>
              <a:rPr lang="en-US" dirty="0" smtClean="0">
                <a:solidFill>
                  <a:schemeClr val="tx1"/>
                </a:solidFill>
              </a:rPr>
              <a:t> </a:t>
            </a:r>
            <a:r>
              <a:rPr lang="en-US" dirty="0" err="1" smtClean="0">
                <a:solidFill>
                  <a:schemeClr val="tx1"/>
                </a:solidFill>
              </a:rPr>
              <a:t>dalam</a:t>
            </a:r>
            <a:r>
              <a:rPr lang="en-US" dirty="0" smtClean="0">
                <a:solidFill>
                  <a:schemeClr val="tx1"/>
                </a:solidFill>
              </a:rPr>
              <a:t> </a:t>
            </a:r>
            <a:r>
              <a:rPr lang="en-US" dirty="0" err="1" smtClean="0">
                <a:solidFill>
                  <a:schemeClr val="tx1"/>
                </a:solidFill>
              </a:rPr>
              <a:t>neraca</a:t>
            </a:r>
            <a:r>
              <a:rPr lang="en-US" dirty="0" smtClean="0">
                <a:solidFill>
                  <a:schemeClr val="tx1"/>
                </a:solidFill>
              </a:rPr>
              <a:t>.</a:t>
            </a:r>
            <a:endParaRPr lang="en-US"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686800" cy="838200"/>
          </a:xfrm>
        </p:spPr>
        <p:txBody>
          <a:bodyPr/>
          <a:lstStyle/>
          <a:p>
            <a:r>
              <a:rPr lang="en-US" dirty="0" smtClean="0">
                <a:solidFill>
                  <a:schemeClr val="tx1"/>
                </a:solidFill>
              </a:rPr>
              <a:t>MENENTUKAN HARGA JUAL PRODUK</a:t>
            </a:r>
            <a:endParaRPr lang="en-US" dirty="0">
              <a:solidFill>
                <a:schemeClr val="tx1"/>
              </a:solidFill>
            </a:endParaRPr>
          </a:p>
        </p:txBody>
      </p:sp>
      <p:sp>
        <p:nvSpPr>
          <p:cNvPr id="3" name="Content Placeholder 2"/>
          <p:cNvSpPr>
            <a:spLocks noGrp="1"/>
          </p:cNvSpPr>
          <p:nvPr>
            <p:ph idx="1"/>
          </p:nvPr>
        </p:nvSpPr>
        <p:spPr>
          <a:xfrm>
            <a:off x="304800" y="1071546"/>
            <a:ext cx="8686800" cy="5572164"/>
          </a:xfrm>
        </p:spPr>
        <p:style>
          <a:lnRef idx="1">
            <a:schemeClr val="accent5"/>
          </a:lnRef>
          <a:fillRef idx="2">
            <a:schemeClr val="accent5"/>
          </a:fillRef>
          <a:effectRef idx="1">
            <a:schemeClr val="accent5"/>
          </a:effectRef>
          <a:fontRef idx="minor">
            <a:schemeClr val="dk1"/>
          </a:fontRef>
        </p:style>
        <p:txBody>
          <a:bodyPr/>
          <a:lstStyle/>
          <a:p>
            <a:pPr algn="just"/>
            <a:r>
              <a:rPr lang="en-US" sz="2400" dirty="0" err="1" smtClean="0">
                <a:solidFill>
                  <a:schemeClr val="tx1"/>
                </a:solidFill>
              </a:rPr>
              <a:t>Dalam</a:t>
            </a:r>
            <a:r>
              <a:rPr lang="en-US" sz="2400" dirty="0" smtClean="0">
                <a:solidFill>
                  <a:schemeClr val="tx1"/>
                </a:solidFill>
              </a:rPr>
              <a:t> </a:t>
            </a:r>
            <a:r>
              <a:rPr lang="en-US" sz="2400" dirty="0" err="1" smtClean="0">
                <a:solidFill>
                  <a:schemeClr val="tx1"/>
                </a:solidFill>
              </a:rPr>
              <a:t>penetapan</a:t>
            </a:r>
            <a:r>
              <a:rPr lang="en-US" sz="2400" dirty="0" smtClean="0">
                <a:solidFill>
                  <a:schemeClr val="tx1"/>
                </a:solidFill>
              </a:rPr>
              <a:t> </a:t>
            </a:r>
            <a:r>
              <a:rPr lang="en-US" sz="2400" dirty="0" err="1" smtClean="0">
                <a:solidFill>
                  <a:schemeClr val="tx1"/>
                </a:solidFill>
              </a:rPr>
              <a:t>harga</a:t>
            </a:r>
            <a:r>
              <a:rPr lang="en-US" sz="2400" dirty="0" smtClean="0">
                <a:solidFill>
                  <a:schemeClr val="tx1"/>
                </a:solidFill>
              </a:rPr>
              <a:t> </a:t>
            </a:r>
            <a:r>
              <a:rPr lang="en-US" sz="2400" dirty="0" err="1" smtClean="0">
                <a:solidFill>
                  <a:schemeClr val="tx1"/>
                </a:solidFill>
              </a:rPr>
              <a:t>jual</a:t>
            </a:r>
            <a:r>
              <a:rPr lang="en-US" sz="2400" dirty="0" smtClean="0">
                <a:solidFill>
                  <a:schemeClr val="tx1"/>
                </a:solidFill>
              </a:rPr>
              <a:t> </a:t>
            </a:r>
            <a:r>
              <a:rPr lang="en-US" sz="2400" dirty="0" err="1" smtClean="0">
                <a:solidFill>
                  <a:schemeClr val="tx1"/>
                </a:solidFill>
              </a:rPr>
              <a:t>produk</a:t>
            </a:r>
            <a:r>
              <a:rPr lang="en-US" sz="2400" dirty="0" smtClean="0">
                <a:solidFill>
                  <a:schemeClr val="tx1"/>
                </a:solidFill>
              </a:rPr>
              <a:t>, </a:t>
            </a:r>
            <a:r>
              <a:rPr lang="en-US" sz="2400" dirty="0" err="1" smtClean="0">
                <a:solidFill>
                  <a:schemeClr val="tx1"/>
                </a:solidFill>
              </a:rPr>
              <a:t>biaya</a:t>
            </a:r>
            <a:r>
              <a:rPr lang="en-US" sz="2400" dirty="0" smtClean="0">
                <a:solidFill>
                  <a:schemeClr val="tx1"/>
                </a:solidFill>
              </a:rPr>
              <a:t> </a:t>
            </a:r>
            <a:r>
              <a:rPr lang="en-US" sz="2400" dirty="0" err="1" smtClean="0">
                <a:solidFill>
                  <a:schemeClr val="tx1"/>
                </a:solidFill>
              </a:rPr>
              <a:t>produksi</a:t>
            </a:r>
            <a:r>
              <a:rPr lang="en-US" sz="2400" dirty="0" smtClean="0">
                <a:solidFill>
                  <a:schemeClr val="tx1"/>
                </a:solidFill>
              </a:rPr>
              <a:t> per unit </a:t>
            </a:r>
            <a:r>
              <a:rPr lang="en-US" sz="2400" dirty="0" err="1" smtClean="0">
                <a:solidFill>
                  <a:schemeClr val="tx1"/>
                </a:solidFill>
              </a:rPr>
              <a:t>merupakan</a:t>
            </a:r>
            <a:r>
              <a:rPr lang="en-US" sz="2400" dirty="0" smtClean="0">
                <a:solidFill>
                  <a:schemeClr val="tx1"/>
                </a:solidFill>
              </a:rPr>
              <a:t> </a:t>
            </a:r>
            <a:r>
              <a:rPr lang="en-US" sz="2400" dirty="0" err="1" smtClean="0">
                <a:solidFill>
                  <a:schemeClr val="tx1"/>
                </a:solidFill>
              </a:rPr>
              <a:t>salah</a:t>
            </a:r>
            <a:r>
              <a:rPr lang="en-US" sz="2400" dirty="0" smtClean="0">
                <a:solidFill>
                  <a:schemeClr val="tx1"/>
                </a:solidFill>
              </a:rPr>
              <a:t> </a:t>
            </a:r>
            <a:r>
              <a:rPr lang="en-US" sz="2400" dirty="0" err="1" smtClean="0">
                <a:solidFill>
                  <a:schemeClr val="tx1"/>
                </a:solidFill>
              </a:rPr>
              <a:t>satu</a:t>
            </a:r>
            <a:r>
              <a:rPr lang="en-US" sz="2400" dirty="0" smtClean="0">
                <a:solidFill>
                  <a:schemeClr val="tx1"/>
                </a:solidFill>
              </a:rPr>
              <a:t> </a:t>
            </a:r>
            <a:r>
              <a:rPr lang="en-US" sz="2400" dirty="0" err="1" smtClean="0">
                <a:solidFill>
                  <a:schemeClr val="tx1"/>
                </a:solidFill>
              </a:rPr>
              <a:t>informasi</a:t>
            </a:r>
            <a:r>
              <a:rPr lang="en-US" sz="2400" dirty="0" smtClean="0">
                <a:solidFill>
                  <a:schemeClr val="tx1"/>
                </a:solidFill>
              </a:rPr>
              <a:t> yang </a:t>
            </a:r>
            <a:r>
              <a:rPr lang="en-US" sz="2400" dirty="0" err="1" smtClean="0">
                <a:solidFill>
                  <a:schemeClr val="tx1"/>
                </a:solidFill>
              </a:rPr>
              <a:t>dipertimbangkan</a:t>
            </a:r>
            <a:r>
              <a:rPr lang="en-US" sz="2400" dirty="0" smtClean="0">
                <a:solidFill>
                  <a:schemeClr val="tx1"/>
                </a:solidFill>
              </a:rPr>
              <a:t> </a:t>
            </a:r>
            <a:r>
              <a:rPr lang="en-US" sz="2400" dirty="0" err="1" smtClean="0">
                <a:solidFill>
                  <a:schemeClr val="tx1"/>
                </a:solidFill>
              </a:rPr>
              <a:t>di</a:t>
            </a:r>
            <a:r>
              <a:rPr lang="en-US" sz="2400" dirty="0" smtClean="0">
                <a:solidFill>
                  <a:schemeClr val="tx1"/>
                </a:solidFill>
              </a:rPr>
              <a:t> </a:t>
            </a:r>
            <a:r>
              <a:rPr lang="en-US" sz="2400" dirty="0" err="1" smtClean="0">
                <a:solidFill>
                  <a:schemeClr val="tx1"/>
                </a:solidFill>
              </a:rPr>
              <a:t>samping</a:t>
            </a:r>
            <a:r>
              <a:rPr lang="en-US" sz="2400" dirty="0" smtClean="0">
                <a:solidFill>
                  <a:schemeClr val="tx1"/>
                </a:solidFill>
              </a:rPr>
              <a:t> </a:t>
            </a:r>
            <a:r>
              <a:rPr lang="en-US" sz="2400" dirty="0" err="1" smtClean="0">
                <a:solidFill>
                  <a:schemeClr val="tx1"/>
                </a:solidFill>
              </a:rPr>
              <a:t>informasi</a:t>
            </a:r>
            <a:r>
              <a:rPr lang="en-US" sz="2400" dirty="0" smtClean="0">
                <a:solidFill>
                  <a:schemeClr val="tx1"/>
                </a:solidFill>
              </a:rPr>
              <a:t> </a:t>
            </a:r>
            <a:r>
              <a:rPr lang="en-US" sz="2400" dirty="0" err="1" smtClean="0">
                <a:solidFill>
                  <a:schemeClr val="tx1"/>
                </a:solidFill>
              </a:rPr>
              <a:t>biaya</a:t>
            </a:r>
            <a:r>
              <a:rPr lang="en-US" sz="2400" dirty="0" smtClean="0">
                <a:solidFill>
                  <a:schemeClr val="tx1"/>
                </a:solidFill>
              </a:rPr>
              <a:t> lain </a:t>
            </a:r>
            <a:r>
              <a:rPr lang="en-US" sz="2400" dirty="0" err="1" smtClean="0">
                <a:solidFill>
                  <a:schemeClr val="tx1"/>
                </a:solidFill>
              </a:rPr>
              <a:t>serta</a:t>
            </a:r>
            <a:r>
              <a:rPr lang="en-US" sz="2400" dirty="0" smtClean="0">
                <a:solidFill>
                  <a:schemeClr val="tx1"/>
                </a:solidFill>
              </a:rPr>
              <a:t> </a:t>
            </a:r>
            <a:r>
              <a:rPr lang="en-US" sz="2400" dirty="0" err="1" smtClean="0">
                <a:solidFill>
                  <a:schemeClr val="tx1"/>
                </a:solidFill>
              </a:rPr>
              <a:t>informasi</a:t>
            </a:r>
            <a:r>
              <a:rPr lang="en-US" sz="2400" dirty="0" smtClean="0">
                <a:solidFill>
                  <a:schemeClr val="tx1"/>
                </a:solidFill>
              </a:rPr>
              <a:t> non </a:t>
            </a:r>
            <a:r>
              <a:rPr lang="en-US" sz="2400" dirty="0" err="1" smtClean="0">
                <a:solidFill>
                  <a:schemeClr val="tx1"/>
                </a:solidFill>
              </a:rPr>
              <a:t>biaya</a:t>
            </a:r>
            <a:r>
              <a:rPr lang="en-US" dirty="0" smtClean="0">
                <a:solidFill>
                  <a:schemeClr val="tx1"/>
                </a:solidFill>
              </a:rPr>
              <a:t>.</a:t>
            </a:r>
          </a:p>
          <a:p>
            <a:r>
              <a:rPr lang="en-US" sz="2400" dirty="0" smtClean="0">
                <a:solidFill>
                  <a:schemeClr val="tx1"/>
                </a:solidFill>
              </a:rPr>
              <a:t>Formula </a:t>
            </a:r>
            <a:r>
              <a:rPr lang="en-US" sz="2400" dirty="0" err="1" smtClean="0">
                <a:solidFill>
                  <a:schemeClr val="tx1"/>
                </a:solidFill>
              </a:rPr>
              <a:t>penetapan</a:t>
            </a:r>
            <a:r>
              <a:rPr lang="en-US" sz="2400" dirty="0" smtClean="0">
                <a:solidFill>
                  <a:schemeClr val="tx1"/>
                </a:solidFill>
              </a:rPr>
              <a:t> </a:t>
            </a:r>
            <a:r>
              <a:rPr lang="en-US" sz="2400" dirty="0" err="1" smtClean="0">
                <a:solidFill>
                  <a:schemeClr val="tx1"/>
                </a:solidFill>
              </a:rPr>
              <a:t>harga</a:t>
            </a:r>
            <a:r>
              <a:rPr lang="en-US" sz="2400" dirty="0" smtClean="0">
                <a:solidFill>
                  <a:schemeClr val="tx1"/>
                </a:solidFill>
              </a:rPr>
              <a:t> </a:t>
            </a:r>
            <a:r>
              <a:rPr lang="en-US" sz="2400" dirty="0" err="1" smtClean="0">
                <a:solidFill>
                  <a:schemeClr val="tx1"/>
                </a:solidFill>
              </a:rPr>
              <a:t>jual</a:t>
            </a:r>
            <a:r>
              <a:rPr lang="en-US" sz="2400" dirty="0" smtClean="0">
                <a:solidFill>
                  <a:schemeClr val="tx1"/>
                </a:solidFill>
              </a:rPr>
              <a:t>:</a:t>
            </a:r>
          </a:p>
          <a:p>
            <a:endParaRPr lang="en-US" dirty="0" smtClean="0"/>
          </a:p>
        </p:txBody>
      </p:sp>
      <p:graphicFrame>
        <p:nvGraphicFramePr>
          <p:cNvPr id="4" name="Table 3"/>
          <p:cNvGraphicFramePr>
            <a:graphicFrameLocks noGrp="1"/>
          </p:cNvGraphicFramePr>
          <p:nvPr/>
        </p:nvGraphicFramePr>
        <p:xfrm>
          <a:off x="714348" y="2857496"/>
          <a:ext cx="7500990" cy="3688080"/>
        </p:xfrm>
        <a:graphic>
          <a:graphicData uri="http://schemas.openxmlformats.org/drawingml/2006/table">
            <a:tbl>
              <a:tblPr firstRow="1" bandRow="1">
                <a:tableStyleId>{5C22544A-7EE6-4342-B048-85BDC9FD1C3A}</a:tableStyleId>
              </a:tblPr>
              <a:tblGrid>
                <a:gridCol w="6094555"/>
                <a:gridCol w="1049245"/>
                <a:gridCol w="357190"/>
              </a:tblGrid>
              <a:tr h="500066">
                <a:tc>
                  <a:txBody>
                    <a:bodyPr/>
                    <a:lstStyle/>
                    <a:p>
                      <a:r>
                        <a:rPr lang="en-US" sz="2000" b="0" dirty="0" err="1" smtClean="0">
                          <a:solidFill>
                            <a:schemeClr val="tx1"/>
                          </a:solidFill>
                        </a:rPr>
                        <a:t>Taksiran</a:t>
                      </a:r>
                      <a:r>
                        <a:rPr lang="en-US" sz="2000" b="0" baseline="0" dirty="0" smtClean="0">
                          <a:solidFill>
                            <a:schemeClr val="tx1"/>
                          </a:solidFill>
                        </a:rPr>
                        <a:t> </a:t>
                      </a:r>
                      <a:r>
                        <a:rPr lang="en-US" sz="2000" b="0" baseline="0" dirty="0" err="1" smtClean="0">
                          <a:solidFill>
                            <a:schemeClr val="tx1"/>
                          </a:solidFill>
                        </a:rPr>
                        <a:t>biaya</a:t>
                      </a:r>
                      <a:r>
                        <a:rPr lang="en-US" sz="2000" b="0" baseline="0" dirty="0" smtClean="0">
                          <a:solidFill>
                            <a:schemeClr val="tx1"/>
                          </a:solidFill>
                        </a:rPr>
                        <a:t> </a:t>
                      </a:r>
                      <a:r>
                        <a:rPr lang="en-US" sz="2000" b="0" baseline="0" dirty="0" err="1" smtClean="0">
                          <a:solidFill>
                            <a:schemeClr val="tx1"/>
                          </a:solidFill>
                        </a:rPr>
                        <a:t>produksi</a:t>
                      </a:r>
                      <a:r>
                        <a:rPr lang="en-US" sz="2000" b="0" baseline="0" dirty="0" smtClean="0">
                          <a:solidFill>
                            <a:schemeClr val="tx1"/>
                          </a:solidFill>
                        </a:rPr>
                        <a:t> </a:t>
                      </a:r>
                      <a:r>
                        <a:rPr lang="en-US" sz="2000" b="0" baseline="0" dirty="0" err="1" smtClean="0">
                          <a:solidFill>
                            <a:schemeClr val="tx1"/>
                          </a:solidFill>
                        </a:rPr>
                        <a:t>untuk</a:t>
                      </a:r>
                      <a:r>
                        <a:rPr lang="en-US" sz="2000" b="0" baseline="0" dirty="0" smtClean="0">
                          <a:solidFill>
                            <a:schemeClr val="tx1"/>
                          </a:solidFill>
                        </a:rPr>
                        <a:t> </a:t>
                      </a:r>
                      <a:r>
                        <a:rPr lang="en-US" sz="2000" b="0" baseline="0" dirty="0" err="1" smtClean="0">
                          <a:solidFill>
                            <a:schemeClr val="tx1"/>
                          </a:solidFill>
                        </a:rPr>
                        <a:t>jangka</a:t>
                      </a:r>
                      <a:r>
                        <a:rPr lang="en-US" sz="2000" b="0" baseline="0" dirty="0" smtClean="0">
                          <a:solidFill>
                            <a:schemeClr val="tx1"/>
                          </a:solidFill>
                        </a:rPr>
                        <a:t> </a:t>
                      </a:r>
                      <a:r>
                        <a:rPr lang="en-US" sz="2000" b="0" baseline="0" dirty="0" err="1" smtClean="0">
                          <a:solidFill>
                            <a:schemeClr val="tx1"/>
                          </a:solidFill>
                        </a:rPr>
                        <a:t>waktu</a:t>
                      </a:r>
                      <a:r>
                        <a:rPr lang="en-US" sz="2000" b="0" baseline="0" dirty="0" smtClean="0">
                          <a:solidFill>
                            <a:schemeClr val="tx1"/>
                          </a:solidFill>
                        </a:rPr>
                        <a:t> </a:t>
                      </a:r>
                      <a:r>
                        <a:rPr lang="en-US" sz="2000" b="0" baseline="0" dirty="0" err="1" smtClean="0">
                          <a:solidFill>
                            <a:schemeClr val="tx1"/>
                          </a:solidFill>
                        </a:rPr>
                        <a:t>tertentu</a:t>
                      </a:r>
                      <a:endParaRPr lang="en-US" sz="2000" b="0" baseline="0" dirty="0" smtClean="0">
                        <a:solidFill>
                          <a:schemeClr val="tx1"/>
                        </a:solidFill>
                      </a:endParaRPr>
                    </a:p>
                  </a:txBody>
                  <a:tcPr>
                    <a:solidFill>
                      <a:schemeClr val="accent4">
                        <a:lumMod val="40000"/>
                        <a:lumOff val="60000"/>
                      </a:schemeClr>
                    </a:solidFill>
                  </a:tcPr>
                </a:tc>
                <a:tc>
                  <a:txBody>
                    <a:bodyPr/>
                    <a:lstStyle/>
                    <a:p>
                      <a:pPr algn="r"/>
                      <a:r>
                        <a:rPr lang="en-US" sz="2000" b="0" dirty="0" err="1" smtClean="0">
                          <a:solidFill>
                            <a:schemeClr val="tx1"/>
                          </a:solidFill>
                        </a:rPr>
                        <a:t>Rp</a:t>
                      </a:r>
                      <a:r>
                        <a:rPr lang="en-US" sz="2000" b="0" dirty="0" smtClean="0">
                          <a:solidFill>
                            <a:schemeClr val="tx1"/>
                          </a:solidFill>
                        </a:rPr>
                        <a:t> </a:t>
                      </a:r>
                      <a:r>
                        <a:rPr lang="en-US" sz="2000" b="0" baseline="0" dirty="0" smtClean="0">
                          <a:solidFill>
                            <a:schemeClr val="tx1"/>
                          </a:solidFill>
                        </a:rPr>
                        <a:t> XX</a:t>
                      </a:r>
                    </a:p>
                    <a:p>
                      <a:pPr algn="r"/>
                      <a:endParaRPr lang="en-US" sz="2000" b="0" baseline="0" dirty="0" smtClean="0">
                        <a:solidFill>
                          <a:schemeClr val="tx1"/>
                        </a:solidFill>
                      </a:endParaRPr>
                    </a:p>
                  </a:txBody>
                  <a:tcPr>
                    <a:solidFill>
                      <a:schemeClr val="accent4">
                        <a:lumMod val="40000"/>
                        <a:lumOff val="60000"/>
                      </a:schemeClr>
                    </a:solidFill>
                  </a:tcPr>
                </a:tc>
                <a:tc>
                  <a:txBody>
                    <a:bodyPr/>
                    <a:lstStyle/>
                    <a:p>
                      <a:endParaRPr lang="en-US" sz="2000" b="0" baseline="0" dirty="0" smtClean="0">
                        <a:solidFill>
                          <a:schemeClr val="tx1"/>
                        </a:solidFill>
                      </a:endParaRPr>
                    </a:p>
                  </a:txBody>
                  <a:tcPr>
                    <a:solidFill>
                      <a:schemeClr val="accent4">
                        <a:lumMod val="40000"/>
                        <a:lumOff val="60000"/>
                      </a:schemeClr>
                    </a:solidFill>
                  </a:tcPr>
                </a:tc>
              </a:tr>
              <a:tr h="365539">
                <a:tc>
                  <a:txBody>
                    <a:bodyPr/>
                    <a:lstStyle/>
                    <a:p>
                      <a:r>
                        <a:rPr lang="en-US" sz="2000" dirty="0" err="1" smtClean="0">
                          <a:solidFill>
                            <a:schemeClr val="tx1"/>
                          </a:solidFill>
                        </a:rPr>
                        <a:t>Taksiran</a:t>
                      </a:r>
                      <a:r>
                        <a:rPr lang="en-US" sz="2000" dirty="0" smtClean="0">
                          <a:solidFill>
                            <a:schemeClr val="tx1"/>
                          </a:solidFill>
                        </a:rPr>
                        <a:t> </a:t>
                      </a:r>
                      <a:r>
                        <a:rPr lang="en-US" sz="2000" dirty="0" err="1" smtClean="0">
                          <a:solidFill>
                            <a:schemeClr val="tx1"/>
                          </a:solidFill>
                        </a:rPr>
                        <a:t>biaya</a:t>
                      </a:r>
                      <a:r>
                        <a:rPr lang="en-US" sz="2000" dirty="0" smtClean="0">
                          <a:solidFill>
                            <a:schemeClr val="tx1"/>
                          </a:solidFill>
                        </a:rPr>
                        <a:t> non </a:t>
                      </a:r>
                      <a:r>
                        <a:rPr lang="en-US" sz="2000" dirty="0" err="1" smtClean="0">
                          <a:solidFill>
                            <a:schemeClr val="tx1"/>
                          </a:solidFill>
                        </a:rPr>
                        <a:t>produksi</a:t>
                      </a:r>
                      <a:r>
                        <a:rPr lang="en-US" sz="2000" dirty="0" smtClean="0">
                          <a:solidFill>
                            <a:schemeClr val="tx1"/>
                          </a:solidFill>
                        </a:rPr>
                        <a:t> </a:t>
                      </a:r>
                      <a:r>
                        <a:rPr lang="en-US" sz="2000" dirty="0" err="1" smtClean="0">
                          <a:solidFill>
                            <a:schemeClr val="tx1"/>
                          </a:solidFill>
                        </a:rPr>
                        <a:t>utk</a:t>
                      </a:r>
                      <a:r>
                        <a:rPr lang="en-US" sz="2000" dirty="0" smtClean="0">
                          <a:solidFill>
                            <a:schemeClr val="tx1"/>
                          </a:solidFill>
                        </a:rPr>
                        <a:t> </a:t>
                      </a:r>
                      <a:r>
                        <a:rPr lang="en-US" sz="2000" dirty="0" err="1" smtClean="0">
                          <a:solidFill>
                            <a:schemeClr val="tx1"/>
                          </a:solidFill>
                        </a:rPr>
                        <a:t>jangka</a:t>
                      </a:r>
                      <a:r>
                        <a:rPr lang="en-US" sz="2000" dirty="0" smtClean="0">
                          <a:solidFill>
                            <a:schemeClr val="tx1"/>
                          </a:solidFill>
                        </a:rPr>
                        <a:t> </a:t>
                      </a:r>
                      <a:r>
                        <a:rPr lang="en-US" sz="2000" dirty="0" err="1" smtClean="0">
                          <a:solidFill>
                            <a:schemeClr val="tx1"/>
                          </a:solidFill>
                        </a:rPr>
                        <a:t>waktu</a:t>
                      </a:r>
                      <a:r>
                        <a:rPr lang="en-US" sz="2000" dirty="0" smtClean="0">
                          <a:solidFill>
                            <a:schemeClr val="tx1"/>
                          </a:solidFill>
                        </a:rPr>
                        <a:t> </a:t>
                      </a:r>
                      <a:r>
                        <a:rPr lang="en-US" sz="2000" dirty="0" err="1" smtClean="0">
                          <a:solidFill>
                            <a:schemeClr val="tx1"/>
                          </a:solidFill>
                        </a:rPr>
                        <a:t>tertentu</a:t>
                      </a:r>
                      <a:r>
                        <a:rPr lang="en-US" sz="2000" dirty="0" smtClean="0">
                          <a:solidFill>
                            <a:schemeClr val="tx1"/>
                          </a:solidFill>
                        </a:rPr>
                        <a:t>.</a:t>
                      </a:r>
                      <a:endParaRPr lang="en-US" sz="2000" dirty="0">
                        <a:solidFill>
                          <a:schemeClr val="tx1"/>
                        </a:solidFill>
                      </a:endParaRPr>
                    </a:p>
                  </a:txBody>
                  <a:tcPr/>
                </a:tc>
                <a:tc>
                  <a:txBody>
                    <a:bodyPr/>
                    <a:lstStyle/>
                    <a:p>
                      <a:pPr algn="r"/>
                      <a:r>
                        <a:rPr lang="en-US" sz="2000" dirty="0" smtClean="0">
                          <a:solidFill>
                            <a:schemeClr val="tx1"/>
                          </a:solidFill>
                        </a:rPr>
                        <a:t>XX</a:t>
                      </a:r>
                      <a:endParaRPr lang="en-US" sz="2000" dirty="0">
                        <a:solidFill>
                          <a:schemeClr val="tx1"/>
                        </a:solidFill>
                      </a:endParaRPr>
                    </a:p>
                  </a:txBody>
                  <a:tcPr/>
                </a:tc>
                <a:tc>
                  <a:txBody>
                    <a:bodyPr/>
                    <a:lstStyle/>
                    <a:p>
                      <a:pPr algn="r"/>
                      <a:endParaRPr lang="en-US" sz="2000" dirty="0">
                        <a:solidFill>
                          <a:schemeClr val="tx1"/>
                        </a:solidFill>
                      </a:endParaRPr>
                    </a:p>
                  </a:txBody>
                  <a:tcPr/>
                </a:tc>
              </a:tr>
              <a:tr h="365539">
                <a:tc>
                  <a:txBody>
                    <a:bodyPr/>
                    <a:lstStyle/>
                    <a:p>
                      <a:r>
                        <a:rPr lang="en-US" sz="2000" dirty="0" err="1" smtClean="0">
                          <a:solidFill>
                            <a:schemeClr val="tx1"/>
                          </a:solidFill>
                        </a:rPr>
                        <a:t>Taksiran</a:t>
                      </a:r>
                      <a:r>
                        <a:rPr lang="en-US" sz="2000" dirty="0" smtClean="0">
                          <a:solidFill>
                            <a:schemeClr val="tx1"/>
                          </a:solidFill>
                        </a:rPr>
                        <a:t> total </a:t>
                      </a:r>
                      <a:r>
                        <a:rPr lang="en-US" sz="2000" dirty="0" err="1" smtClean="0">
                          <a:solidFill>
                            <a:schemeClr val="tx1"/>
                          </a:solidFill>
                        </a:rPr>
                        <a:t>biaya</a:t>
                      </a:r>
                      <a:r>
                        <a:rPr lang="en-US" sz="2000" dirty="0" smtClean="0">
                          <a:solidFill>
                            <a:schemeClr val="tx1"/>
                          </a:solidFill>
                        </a:rPr>
                        <a:t> </a:t>
                      </a:r>
                      <a:r>
                        <a:rPr lang="en-US" sz="2000" dirty="0" err="1" smtClean="0">
                          <a:solidFill>
                            <a:schemeClr val="tx1"/>
                          </a:solidFill>
                        </a:rPr>
                        <a:t>utk</a:t>
                      </a:r>
                      <a:r>
                        <a:rPr lang="en-US" sz="2000" baseline="0" dirty="0" smtClean="0">
                          <a:solidFill>
                            <a:schemeClr val="tx1"/>
                          </a:solidFill>
                        </a:rPr>
                        <a:t> </a:t>
                      </a:r>
                      <a:r>
                        <a:rPr lang="en-US" sz="2000" baseline="0" dirty="0" err="1" smtClean="0">
                          <a:solidFill>
                            <a:schemeClr val="tx1"/>
                          </a:solidFill>
                        </a:rPr>
                        <a:t>jangka</a:t>
                      </a:r>
                      <a:r>
                        <a:rPr lang="en-US" sz="2000" baseline="0" dirty="0" smtClean="0">
                          <a:solidFill>
                            <a:schemeClr val="tx1"/>
                          </a:solidFill>
                        </a:rPr>
                        <a:t> </a:t>
                      </a:r>
                      <a:r>
                        <a:rPr lang="en-US" sz="2000" baseline="0" dirty="0" err="1" smtClean="0">
                          <a:solidFill>
                            <a:schemeClr val="tx1"/>
                          </a:solidFill>
                        </a:rPr>
                        <a:t>waktu</a:t>
                      </a:r>
                      <a:r>
                        <a:rPr lang="en-US" sz="2000" baseline="0" dirty="0" smtClean="0">
                          <a:solidFill>
                            <a:schemeClr val="tx1"/>
                          </a:solidFill>
                        </a:rPr>
                        <a:t> </a:t>
                      </a:r>
                      <a:r>
                        <a:rPr lang="en-US" sz="2000" baseline="0" dirty="0" err="1" smtClean="0">
                          <a:solidFill>
                            <a:schemeClr val="tx1"/>
                          </a:solidFill>
                        </a:rPr>
                        <a:t>tertentu</a:t>
                      </a:r>
                      <a:endParaRPr lang="en-US" sz="2000" dirty="0">
                        <a:solidFill>
                          <a:schemeClr val="tx1"/>
                        </a:solidFill>
                      </a:endParaRPr>
                    </a:p>
                  </a:txBody>
                  <a:tcPr/>
                </a:tc>
                <a:tc>
                  <a:txBody>
                    <a:bodyPr/>
                    <a:lstStyle/>
                    <a:p>
                      <a:pPr algn="r"/>
                      <a:r>
                        <a:rPr lang="en-US" sz="2000" u="none" dirty="0" err="1" smtClean="0">
                          <a:solidFill>
                            <a:schemeClr val="tx1"/>
                          </a:solidFill>
                        </a:rPr>
                        <a:t>Rp</a:t>
                      </a:r>
                      <a:r>
                        <a:rPr lang="en-US" sz="2000" u="none" dirty="0" smtClean="0">
                          <a:solidFill>
                            <a:schemeClr val="tx1"/>
                          </a:solidFill>
                        </a:rPr>
                        <a:t>  XX</a:t>
                      </a:r>
                      <a:endParaRPr lang="en-US" sz="2000" u="none" dirty="0">
                        <a:solidFill>
                          <a:schemeClr val="tx1"/>
                        </a:solidFill>
                      </a:endParaRPr>
                    </a:p>
                  </a:txBody>
                  <a:tcPr/>
                </a:tc>
                <a:tc>
                  <a:txBody>
                    <a:bodyPr/>
                    <a:lstStyle/>
                    <a:p>
                      <a:pPr algn="r"/>
                      <a:endParaRPr lang="en-US" sz="2000" u="sng" dirty="0">
                        <a:solidFill>
                          <a:schemeClr val="tx1"/>
                        </a:solidFill>
                      </a:endParaRPr>
                    </a:p>
                  </a:txBody>
                  <a:tcPr/>
                </a:tc>
              </a:tr>
              <a:tr h="646724">
                <a:tc>
                  <a:txBody>
                    <a:bodyPr/>
                    <a:lstStyle/>
                    <a:p>
                      <a:r>
                        <a:rPr lang="en-US" sz="2000" dirty="0" err="1" smtClean="0">
                          <a:solidFill>
                            <a:schemeClr val="tx1"/>
                          </a:solidFill>
                        </a:rPr>
                        <a:t>Jumlah</a:t>
                      </a:r>
                      <a:r>
                        <a:rPr lang="en-US" sz="2000" dirty="0" smtClean="0">
                          <a:solidFill>
                            <a:schemeClr val="tx1"/>
                          </a:solidFill>
                        </a:rPr>
                        <a:t> </a:t>
                      </a:r>
                      <a:r>
                        <a:rPr lang="en-US" sz="2000" dirty="0" err="1" smtClean="0">
                          <a:solidFill>
                            <a:schemeClr val="tx1"/>
                          </a:solidFill>
                        </a:rPr>
                        <a:t>produk</a:t>
                      </a:r>
                      <a:r>
                        <a:rPr lang="en-US" sz="2000" dirty="0" smtClean="0">
                          <a:solidFill>
                            <a:schemeClr val="tx1"/>
                          </a:solidFill>
                        </a:rPr>
                        <a:t> </a:t>
                      </a:r>
                      <a:r>
                        <a:rPr lang="en-US" sz="2000" dirty="0" err="1" smtClean="0">
                          <a:solidFill>
                            <a:schemeClr val="tx1"/>
                          </a:solidFill>
                        </a:rPr>
                        <a:t>yg</a:t>
                      </a:r>
                      <a:r>
                        <a:rPr lang="en-US" sz="2000" dirty="0" smtClean="0">
                          <a:solidFill>
                            <a:schemeClr val="tx1"/>
                          </a:solidFill>
                        </a:rPr>
                        <a:t> </a:t>
                      </a:r>
                      <a:r>
                        <a:rPr lang="en-US" sz="2000" dirty="0" err="1" smtClean="0">
                          <a:solidFill>
                            <a:schemeClr val="tx1"/>
                          </a:solidFill>
                        </a:rPr>
                        <a:t>dihasilkan</a:t>
                      </a:r>
                      <a:r>
                        <a:rPr lang="en-US" sz="2000" dirty="0" smtClean="0">
                          <a:solidFill>
                            <a:schemeClr val="tx1"/>
                          </a:solidFill>
                        </a:rPr>
                        <a:t> </a:t>
                      </a:r>
                      <a:r>
                        <a:rPr lang="en-US" sz="2000" dirty="0" err="1" smtClean="0">
                          <a:solidFill>
                            <a:schemeClr val="tx1"/>
                          </a:solidFill>
                        </a:rPr>
                        <a:t>utk</a:t>
                      </a:r>
                      <a:r>
                        <a:rPr lang="en-US" sz="2000" dirty="0" smtClean="0">
                          <a:solidFill>
                            <a:schemeClr val="tx1"/>
                          </a:solidFill>
                        </a:rPr>
                        <a:t> </a:t>
                      </a:r>
                      <a:r>
                        <a:rPr lang="en-US" sz="2000" dirty="0" err="1" smtClean="0">
                          <a:solidFill>
                            <a:schemeClr val="tx1"/>
                          </a:solidFill>
                        </a:rPr>
                        <a:t>jangka</a:t>
                      </a:r>
                      <a:r>
                        <a:rPr lang="en-US" sz="2000" dirty="0" smtClean="0">
                          <a:solidFill>
                            <a:schemeClr val="tx1"/>
                          </a:solidFill>
                        </a:rPr>
                        <a:t> </a:t>
                      </a:r>
                      <a:r>
                        <a:rPr lang="en-US" sz="2000" dirty="0" err="1" smtClean="0">
                          <a:solidFill>
                            <a:schemeClr val="tx1"/>
                          </a:solidFill>
                        </a:rPr>
                        <a:t>waktu</a:t>
                      </a:r>
                      <a:r>
                        <a:rPr lang="en-US" sz="2000" dirty="0" smtClean="0">
                          <a:solidFill>
                            <a:schemeClr val="tx1"/>
                          </a:solidFill>
                        </a:rPr>
                        <a:t> </a:t>
                      </a:r>
                      <a:r>
                        <a:rPr lang="en-US" sz="2000" dirty="0" err="1" smtClean="0">
                          <a:solidFill>
                            <a:schemeClr val="tx1"/>
                          </a:solidFill>
                        </a:rPr>
                        <a:t>tertentu</a:t>
                      </a:r>
                      <a:r>
                        <a:rPr lang="en-US" sz="2000" dirty="0" smtClean="0">
                          <a:solidFill>
                            <a:schemeClr val="tx1"/>
                          </a:solidFill>
                        </a:rPr>
                        <a:t>.</a:t>
                      </a:r>
                      <a:endParaRPr lang="en-US" sz="2000" dirty="0">
                        <a:solidFill>
                          <a:schemeClr val="tx1"/>
                        </a:solidFill>
                      </a:endParaRPr>
                    </a:p>
                  </a:txBody>
                  <a:tcPr/>
                </a:tc>
                <a:tc>
                  <a:txBody>
                    <a:bodyPr/>
                    <a:lstStyle/>
                    <a:p>
                      <a:pPr algn="r"/>
                      <a:r>
                        <a:rPr lang="en-US" sz="2000" dirty="0" smtClean="0">
                          <a:solidFill>
                            <a:schemeClr val="tx1"/>
                          </a:solidFill>
                        </a:rPr>
                        <a:t>XX</a:t>
                      </a:r>
                      <a:endParaRPr lang="en-US" sz="2000" dirty="0">
                        <a:solidFill>
                          <a:schemeClr val="tx1"/>
                        </a:solidFill>
                      </a:endParaRPr>
                    </a:p>
                  </a:txBody>
                  <a:tcPr/>
                </a:tc>
                <a:tc>
                  <a:txBody>
                    <a:bodyPr/>
                    <a:lstStyle/>
                    <a:p>
                      <a:pPr algn="r"/>
                      <a:endParaRPr lang="en-US" sz="2000" dirty="0">
                        <a:solidFill>
                          <a:schemeClr val="tx1"/>
                        </a:solidFill>
                      </a:endParaRPr>
                    </a:p>
                  </a:txBody>
                  <a:tcPr/>
                </a:tc>
              </a:tr>
              <a:tr h="365539">
                <a:tc>
                  <a:txBody>
                    <a:bodyPr/>
                    <a:lstStyle/>
                    <a:p>
                      <a:r>
                        <a:rPr lang="en-US" sz="2000" dirty="0" err="1" smtClean="0">
                          <a:solidFill>
                            <a:schemeClr val="tx1"/>
                          </a:solidFill>
                        </a:rPr>
                        <a:t>Taksiran</a:t>
                      </a:r>
                      <a:r>
                        <a:rPr lang="en-US" sz="2000" dirty="0" smtClean="0">
                          <a:solidFill>
                            <a:schemeClr val="tx1"/>
                          </a:solidFill>
                        </a:rPr>
                        <a:t> </a:t>
                      </a:r>
                      <a:r>
                        <a:rPr lang="en-US" sz="2000" dirty="0" err="1" smtClean="0">
                          <a:solidFill>
                            <a:schemeClr val="tx1"/>
                          </a:solidFill>
                        </a:rPr>
                        <a:t>harga</a:t>
                      </a:r>
                      <a:r>
                        <a:rPr lang="en-US" sz="2000" dirty="0" smtClean="0">
                          <a:solidFill>
                            <a:schemeClr val="tx1"/>
                          </a:solidFill>
                        </a:rPr>
                        <a:t> </a:t>
                      </a:r>
                      <a:r>
                        <a:rPr lang="en-US" sz="2000" dirty="0" err="1" smtClean="0">
                          <a:solidFill>
                            <a:schemeClr val="tx1"/>
                          </a:solidFill>
                        </a:rPr>
                        <a:t>pokok</a:t>
                      </a:r>
                      <a:r>
                        <a:rPr lang="en-US" sz="2000" dirty="0" smtClean="0">
                          <a:solidFill>
                            <a:schemeClr val="tx1"/>
                          </a:solidFill>
                        </a:rPr>
                        <a:t> </a:t>
                      </a:r>
                      <a:r>
                        <a:rPr lang="en-US" sz="2000" dirty="0" err="1" smtClean="0">
                          <a:solidFill>
                            <a:schemeClr val="tx1"/>
                          </a:solidFill>
                        </a:rPr>
                        <a:t>produk</a:t>
                      </a:r>
                      <a:r>
                        <a:rPr lang="en-US" sz="2000" dirty="0" smtClean="0">
                          <a:solidFill>
                            <a:schemeClr val="tx1"/>
                          </a:solidFill>
                        </a:rPr>
                        <a:t> per </a:t>
                      </a:r>
                      <a:r>
                        <a:rPr lang="en-US" sz="2000" dirty="0" err="1" smtClean="0">
                          <a:solidFill>
                            <a:schemeClr val="tx1"/>
                          </a:solidFill>
                        </a:rPr>
                        <a:t>satuan</a:t>
                      </a:r>
                      <a:r>
                        <a:rPr lang="en-US" sz="2000" dirty="0" smtClean="0">
                          <a:solidFill>
                            <a:schemeClr val="tx1"/>
                          </a:solidFill>
                        </a:rPr>
                        <a:t>.</a:t>
                      </a:r>
                      <a:endParaRPr lang="en-US" sz="2000" dirty="0">
                        <a:solidFill>
                          <a:schemeClr val="tx1"/>
                        </a:solidFill>
                      </a:endParaRPr>
                    </a:p>
                  </a:txBody>
                  <a:tcPr/>
                </a:tc>
                <a:tc>
                  <a:txBody>
                    <a:bodyPr/>
                    <a:lstStyle/>
                    <a:p>
                      <a:pPr algn="r"/>
                      <a:r>
                        <a:rPr lang="en-US" sz="2000" u="none" dirty="0" err="1" smtClean="0">
                          <a:solidFill>
                            <a:schemeClr val="tx1"/>
                          </a:solidFill>
                        </a:rPr>
                        <a:t>Rp</a:t>
                      </a:r>
                      <a:r>
                        <a:rPr lang="en-US" sz="2000" u="none" dirty="0" smtClean="0">
                          <a:solidFill>
                            <a:schemeClr val="tx1"/>
                          </a:solidFill>
                        </a:rPr>
                        <a:t>  XX</a:t>
                      </a:r>
                      <a:endParaRPr lang="en-US" sz="2000" u="none" dirty="0">
                        <a:solidFill>
                          <a:schemeClr val="tx1"/>
                        </a:solidFill>
                      </a:endParaRPr>
                    </a:p>
                  </a:txBody>
                  <a:tcPr/>
                </a:tc>
                <a:tc>
                  <a:txBody>
                    <a:bodyPr/>
                    <a:lstStyle/>
                    <a:p>
                      <a:pPr algn="r"/>
                      <a:endParaRPr lang="en-US" sz="2000" u="sng" dirty="0">
                        <a:solidFill>
                          <a:schemeClr val="tx1"/>
                        </a:solidFill>
                      </a:endParaRPr>
                    </a:p>
                  </a:txBody>
                  <a:tcPr/>
                </a:tc>
              </a:tr>
              <a:tr h="365539">
                <a:tc>
                  <a:txBody>
                    <a:bodyPr/>
                    <a:lstStyle/>
                    <a:p>
                      <a:r>
                        <a:rPr lang="en-US" sz="2000" dirty="0" err="1" smtClean="0">
                          <a:solidFill>
                            <a:schemeClr val="tx1"/>
                          </a:solidFill>
                        </a:rPr>
                        <a:t>Laba</a:t>
                      </a:r>
                      <a:r>
                        <a:rPr lang="en-US" sz="2000" dirty="0" smtClean="0">
                          <a:solidFill>
                            <a:schemeClr val="tx1"/>
                          </a:solidFill>
                        </a:rPr>
                        <a:t> per unit </a:t>
                      </a:r>
                      <a:r>
                        <a:rPr lang="en-US" sz="2000" dirty="0" err="1" smtClean="0">
                          <a:solidFill>
                            <a:schemeClr val="tx1"/>
                          </a:solidFill>
                        </a:rPr>
                        <a:t>produk</a:t>
                      </a:r>
                      <a:r>
                        <a:rPr lang="en-US" sz="2000" dirty="0" smtClean="0">
                          <a:solidFill>
                            <a:schemeClr val="tx1"/>
                          </a:solidFill>
                        </a:rPr>
                        <a:t> yang </a:t>
                      </a:r>
                      <a:r>
                        <a:rPr lang="en-US" sz="2000" dirty="0" err="1" smtClean="0">
                          <a:solidFill>
                            <a:schemeClr val="tx1"/>
                          </a:solidFill>
                        </a:rPr>
                        <a:t>diinginkan</a:t>
                      </a:r>
                      <a:r>
                        <a:rPr lang="en-US" sz="2000" dirty="0" smtClean="0">
                          <a:solidFill>
                            <a:schemeClr val="tx1"/>
                          </a:solidFill>
                        </a:rPr>
                        <a:t>.</a:t>
                      </a:r>
                      <a:endParaRPr lang="en-US" sz="2000" dirty="0">
                        <a:solidFill>
                          <a:schemeClr val="tx1"/>
                        </a:solidFill>
                      </a:endParaRPr>
                    </a:p>
                  </a:txBody>
                  <a:tcPr/>
                </a:tc>
                <a:tc>
                  <a:txBody>
                    <a:bodyPr/>
                    <a:lstStyle/>
                    <a:p>
                      <a:pPr algn="r"/>
                      <a:r>
                        <a:rPr lang="en-US" sz="2000" dirty="0" smtClean="0">
                          <a:solidFill>
                            <a:schemeClr val="tx1"/>
                          </a:solidFill>
                        </a:rPr>
                        <a:t>XX</a:t>
                      </a:r>
                      <a:endParaRPr lang="en-US" sz="2000" dirty="0">
                        <a:solidFill>
                          <a:schemeClr val="tx1"/>
                        </a:solidFill>
                      </a:endParaRPr>
                    </a:p>
                  </a:txBody>
                  <a:tcPr/>
                </a:tc>
                <a:tc>
                  <a:txBody>
                    <a:bodyPr/>
                    <a:lstStyle/>
                    <a:p>
                      <a:pPr algn="r"/>
                      <a:endParaRPr lang="en-US" sz="2000" dirty="0">
                        <a:solidFill>
                          <a:schemeClr val="tx1"/>
                        </a:solidFill>
                      </a:endParaRPr>
                    </a:p>
                  </a:txBody>
                  <a:tcPr/>
                </a:tc>
              </a:tr>
              <a:tr h="646724">
                <a:tc>
                  <a:txBody>
                    <a:bodyPr/>
                    <a:lstStyle/>
                    <a:p>
                      <a:r>
                        <a:rPr lang="en-US" sz="2000" dirty="0" err="1" smtClean="0">
                          <a:solidFill>
                            <a:schemeClr val="tx1"/>
                          </a:solidFill>
                        </a:rPr>
                        <a:t>Taksiran</a:t>
                      </a:r>
                      <a:r>
                        <a:rPr lang="en-US" sz="2000" dirty="0" smtClean="0">
                          <a:solidFill>
                            <a:schemeClr val="tx1"/>
                          </a:solidFill>
                        </a:rPr>
                        <a:t> </a:t>
                      </a:r>
                      <a:r>
                        <a:rPr lang="en-US" sz="2000" dirty="0" err="1" smtClean="0">
                          <a:solidFill>
                            <a:schemeClr val="tx1"/>
                          </a:solidFill>
                        </a:rPr>
                        <a:t>harga</a:t>
                      </a:r>
                      <a:r>
                        <a:rPr lang="en-US" sz="2000" dirty="0" smtClean="0">
                          <a:solidFill>
                            <a:schemeClr val="tx1"/>
                          </a:solidFill>
                        </a:rPr>
                        <a:t> </a:t>
                      </a:r>
                      <a:r>
                        <a:rPr lang="en-US" sz="2000" dirty="0" err="1" smtClean="0">
                          <a:solidFill>
                            <a:schemeClr val="tx1"/>
                          </a:solidFill>
                        </a:rPr>
                        <a:t>jual</a:t>
                      </a:r>
                      <a:r>
                        <a:rPr lang="en-US" sz="2000" dirty="0" smtClean="0">
                          <a:solidFill>
                            <a:schemeClr val="tx1"/>
                          </a:solidFill>
                        </a:rPr>
                        <a:t> per unit </a:t>
                      </a:r>
                      <a:r>
                        <a:rPr lang="en-US" sz="2000" dirty="0" err="1" smtClean="0">
                          <a:solidFill>
                            <a:schemeClr val="tx1"/>
                          </a:solidFill>
                        </a:rPr>
                        <a:t>yg</a:t>
                      </a:r>
                      <a:r>
                        <a:rPr lang="en-US" sz="2000" dirty="0" smtClean="0">
                          <a:solidFill>
                            <a:schemeClr val="tx1"/>
                          </a:solidFill>
                        </a:rPr>
                        <a:t> </a:t>
                      </a:r>
                      <a:r>
                        <a:rPr lang="en-US" sz="2000" dirty="0" err="1" smtClean="0">
                          <a:solidFill>
                            <a:schemeClr val="tx1"/>
                          </a:solidFill>
                        </a:rPr>
                        <a:t>dibebankan</a:t>
                      </a:r>
                      <a:r>
                        <a:rPr lang="en-US" sz="2000" dirty="0" smtClean="0">
                          <a:solidFill>
                            <a:schemeClr val="tx1"/>
                          </a:solidFill>
                        </a:rPr>
                        <a:t> </a:t>
                      </a:r>
                      <a:r>
                        <a:rPr lang="en-US" sz="2000" dirty="0" err="1" smtClean="0">
                          <a:solidFill>
                            <a:schemeClr val="tx1"/>
                          </a:solidFill>
                        </a:rPr>
                        <a:t>kepada</a:t>
                      </a:r>
                      <a:r>
                        <a:rPr lang="en-US" sz="2000" dirty="0" smtClean="0">
                          <a:solidFill>
                            <a:schemeClr val="tx1"/>
                          </a:solidFill>
                        </a:rPr>
                        <a:t> </a:t>
                      </a:r>
                      <a:r>
                        <a:rPr lang="en-US" sz="2000" dirty="0" err="1" smtClean="0">
                          <a:solidFill>
                            <a:schemeClr val="tx1"/>
                          </a:solidFill>
                        </a:rPr>
                        <a:t>pembeli</a:t>
                      </a:r>
                      <a:endParaRPr lang="en-US" sz="2000" dirty="0">
                        <a:solidFill>
                          <a:schemeClr val="tx1"/>
                        </a:solidFill>
                      </a:endParaRPr>
                    </a:p>
                  </a:txBody>
                  <a:tcPr/>
                </a:tc>
                <a:tc>
                  <a:txBody>
                    <a:bodyPr/>
                    <a:lstStyle/>
                    <a:p>
                      <a:pPr algn="r"/>
                      <a:r>
                        <a:rPr lang="en-US" sz="2000" dirty="0" err="1" smtClean="0">
                          <a:solidFill>
                            <a:schemeClr val="tx1"/>
                          </a:solidFill>
                        </a:rPr>
                        <a:t>Rp</a:t>
                      </a:r>
                      <a:r>
                        <a:rPr lang="en-US" sz="2000" baseline="0" dirty="0" smtClean="0">
                          <a:solidFill>
                            <a:schemeClr val="tx1"/>
                          </a:solidFill>
                        </a:rPr>
                        <a:t>  XX</a:t>
                      </a:r>
                      <a:endParaRPr lang="en-US" sz="2000" dirty="0">
                        <a:solidFill>
                          <a:schemeClr val="tx1"/>
                        </a:solidFill>
                      </a:endParaRPr>
                    </a:p>
                  </a:txBody>
                  <a:tcPr/>
                </a:tc>
                <a:tc>
                  <a:txBody>
                    <a:bodyPr/>
                    <a:lstStyle/>
                    <a:p>
                      <a:pPr algn="r"/>
                      <a:endParaRPr lang="en-US" sz="2000" dirty="0">
                        <a:solidFill>
                          <a:schemeClr val="tx1"/>
                        </a:solidFill>
                      </a:endParaRPr>
                    </a:p>
                  </a:txBody>
                  <a:tcPr/>
                </a:tc>
              </a:tr>
            </a:tbl>
          </a:graphicData>
        </a:graphic>
      </p:graphicFrame>
      <p:sp>
        <p:nvSpPr>
          <p:cNvPr id="5" name="Plus 4"/>
          <p:cNvSpPr/>
          <p:nvPr/>
        </p:nvSpPr>
        <p:spPr>
          <a:xfrm>
            <a:off x="7929586" y="3714752"/>
            <a:ext cx="285752" cy="285752"/>
          </a:xfrm>
          <a:prstGeom prst="mathPlus">
            <a:avLst/>
          </a:prstGeom>
          <a:no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6" name="Division 5"/>
          <p:cNvSpPr/>
          <p:nvPr/>
        </p:nvSpPr>
        <p:spPr>
          <a:xfrm>
            <a:off x="7929586" y="4786322"/>
            <a:ext cx="285752" cy="357190"/>
          </a:xfrm>
          <a:prstGeom prst="mathDivid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7" name="Plus 6"/>
          <p:cNvSpPr/>
          <p:nvPr/>
        </p:nvSpPr>
        <p:spPr>
          <a:xfrm>
            <a:off x="7929586" y="5643578"/>
            <a:ext cx="214314" cy="285752"/>
          </a:xfrm>
          <a:prstGeom prst="mathPlus">
            <a:avLst/>
          </a:prstGeom>
          <a:no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cxnSp>
        <p:nvCxnSpPr>
          <p:cNvPr id="9" name="Straight Connector 8"/>
          <p:cNvCxnSpPr/>
          <p:nvPr/>
        </p:nvCxnSpPr>
        <p:spPr>
          <a:xfrm>
            <a:off x="6858016" y="3929066"/>
            <a:ext cx="928694" cy="1588"/>
          </a:xfrm>
          <a:prstGeom prst="line">
            <a:avLst/>
          </a:prstGeom>
        </p:spPr>
        <p:style>
          <a:lnRef idx="2">
            <a:schemeClr val="dk1"/>
          </a:lnRef>
          <a:fillRef idx="0">
            <a:schemeClr val="dk1"/>
          </a:fillRef>
          <a:effectRef idx="1">
            <a:schemeClr val="dk1"/>
          </a:effectRef>
          <a:fontRef idx="minor">
            <a:schemeClr val="tx1"/>
          </a:fontRef>
        </p:style>
      </p:cxnSp>
      <p:cxnSp>
        <p:nvCxnSpPr>
          <p:cNvPr id="11" name="Straight Connector 10"/>
          <p:cNvCxnSpPr/>
          <p:nvPr/>
        </p:nvCxnSpPr>
        <p:spPr>
          <a:xfrm>
            <a:off x="7000892" y="5000636"/>
            <a:ext cx="857256" cy="1588"/>
          </a:xfrm>
          <a:prstGeom prst="line">
            <a:avLst/>
          </a:prstGeom>
        </p:spPr>
        <p:style>
          <a:lnRef idx="2">
            <a:schemeClr val="dk1"/>
          </a:lnRef>
          <a:fillRef idx="0">
            <a:schemeClr val="dk1"/>
          </a:fillRef>
          <a:effectRef idx="1">
            <a:schemeClr val="dk1"/>
          </a:effectRef>
          <a:fontRef idx="minor">
            <a:schemeClr val="tx1"/>
          </a:fontRef>
        </p:style>
      </p:cxnSp>
      <p:cxnSp>
        <p:nvCxnSpPr>
          <p:cNvPr id="13" name="Straight Connector 12"/>
          <p:cNvCxnSpPr/>
          <p:nvPr/>
        </p:nvCxnSpPr>
        <p:spPr>
          <a:xfrm>
            <a:off x="6929454" y="5857892"/>
            <a:ext cx="857256" cy="1588"/>
          </a:xfrm>
          <a:prstGeom prst="line">
            <a:avLst/>
          </a:prstGeom>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28"/>
            <a:ext cx="8686800" cy="838200"/>
          </a:xfrm>
        </p:spPr>
        <p:txBody>
          <a:bodyPr/>
          <a:lstStyle/>
          <a:p>
            <a:r>
              <a:rPr lang="en-US" dirty="0" smtClean="0">
                <a:solidFill>
                  <a:schemeClr val="tx1"/>
                </a:solidFill>
              </a:rPr>
              <a:t>MEMANTAU REALISASI BIAYA PRODUKSI</a:t>
            </a:r>
            <a:endParaRPr lang="en-US" dirty="0">
              <a:solidFill>
                <a:schemeClr val="tx1"/>
              </a:solidFill>
            </a:endParaRPr>
          </a:p>
        </p:txBody>
      </p:sp>
      <p:sp>
        <p:nvSpPr>
          <p:cNvPr id="3" name="Content Placeholder 2"/>
          <p:cNvSpPr>
            <a:spLocks noGrp="1"/>
          </p:cNvSpPr>
          <p:nvPr>
            <p:ph idx="1"/>
          </p:nvPr>
        </p:nvSpPr>
        <p:spPr>
          <a:xfrm>
            <a:off x="304800" y="1285860"/>
            <a:ext cx="8686800" cy="5357850"/>
          </a:xfrm>
        </p:spPr>
        <p:style>
          <a:lnRef idx="1">
            <a:schemeClr val="accent5"/>
          </a:lnRef>
          <a:fillRef idx="2">
            <a:schemeClr val="accent5"/>
          </a:fillRef>
          <a:effectRef idx="1">
            <a:schemeClr val="accent5"/>
          </a:effectRef>
          <a:fontRef idx="minor">
            <a:schemeClr val="dk1"/>
          </a:fontRef>
        </p:style>
        <p:txBody>
          <a:bodyPr>
            <a:normAutofit/>
          </a:bodyPr>
          <a:lstStyle/>
          <a:p>
            <a:pPr algn="just"/>
            <a:r>
              <a:rPr lang="en-US" sz="2400" dirty="0" err="1" smtClean="0">
                <a:solidFill>
                  <a:schemeClr val="tx1"/>
                </a:solidFill>
              </a:rPr>
              <a:t>Akuntansi</a:t>
            </a:r>
            <a:r>
              <a:rPr lang="en-US" sz="2400" dirty="0" smtClean="0">
                <a:solidFill>
                  <a:schemeClr val="tx1"/>
                </a:solidFill>
              </a:rPr>
              <a:t> </a:t>
            </a:r>
            <a:r>
              <a:rPr lang="en-US" sz="2400" dirty="0" err="1" smtClean="0">
                <a:solidFill>
                  <a:schemeClr val="tx1"/>
                </a:solidFill>
              </a:rPr>
              <a:t>biaya</a:t>
            </a:r>
            <a:r>
              <a:rPr lang="en-US" sz="2400" dirty="0" smtClean="0">
                <a:solidFill>
                  <a:schemeClr val="tx1"/>
                </a:solidFill>
              </a:rPr>
              <a:t> </a:t>
            </a:r>
            <a:r>
              <a:rPr lang="en-US" sz="2400" dirty="0" err="1" smtClean="0">
                <a:solidFill>
                  <a:schemeClr val="tx1"/>
                </a:solidFill>
              </a:rPr>
              <a:t>digunakan</a:t>
            </a:r>
            <a:r>
              <a:rPr lang="en-US" sz="2400" dirty="0" smtClean="0">
                <a:solidFill>
                  <a:schemeClr val="tx1"/>
                </a:solidFill>
              </a:rPr>
              <a:t> </a:t>
            </a:r>
            <a:r>
              <a:rPr lang="en-US" sz="2400" dirty="0" err="1" smtClean="0">
                <a:solidFill>
                  <a:schemeClr val="tx1"/>
                </a:solidFill>
              </a:rPr>
              <a:t>untuk</a:t>
            </a:r>
            <a:r>
              <a:rPr lang="en-US" sz="2400" dirty="0" smtClean="0">
                <a:solidFill>
                  <a:schemeClr val="tx1"/>
                </a:solidFill>
              </a:rPr>
              <a:t> </a:t>
            </a:r>
            <a:r>
              <a:rPr lang="en-US" sz="2400" dirty="0" err="1" smtClean="0">
                <a:solidFill>
                  <a:schemeClr val="tx1"/>
                </a:solidFill>
              </a:rPr>
              <a:t>mengumpulkan</a:t>
            </a:r>
            <a:r>
              <a:rPr lang="en-US" sz="2400" dirty="0" smtClean="0">
                <a:solidFill>
                  <a:schemeClr val="tx1"/>
                </a:solidFill>
              </a:rPr>
              <a:t> </a:t>
            </a:r>
            <a:r>
              <a:rPr lang="en-US" sz="2400" dirty="0" err="1" smtClean="0">
                <a:solidFill>
                  <a:schemeClr val="tx1"/>
                </a:solidFill>
              </a:rPr>
              <a:t>informasi</a:t>
            </a:r>
            <a:r>
              <a:rPr lang="en-US" sz="2400" dirty="0" smtClean="0">
                <a:solidFill>
                  <a:schemeClr val="tx1"/>
                </a:solidFill>
              </a:rPr>
              <a:t> </a:t>
            </a:r>
            <a:r>
              <a:rPr lang="en-US" sz="2400" dirty="0" err="1" smtClean="0">
                <a:solidFill>
                  <a:schemeClr val="tx1"/>
                </a:solidFill>
              </a:rPr>
              <a:t>biaya</a:t>
            </a:r>
            <a:r>
              <a:rPr lang="en-US" sz="2400" dirty="0" smtClean="0">
                <a:solidFill>
                  <a:schemeClr val="tx1"/>
                </a:solidFill>
              </a:rPr>
              <a:t> </a:t>
            </a:r>
            <a:r>
              <a:rPr lang="en-US" sz="2400" dirty="0" err="1" smtClean="0">
                <a:solidFill>
                  <a:schemeClr val="tx1"/>
                </a:solidFill>
              </a:rPr>
              <a:t>produksi</a:t>
            </a:r>
            <a:r>
              <a:rPr lang="en-US" sz="2400" dirty="0" smtClean="0">
                <a:solidFill>
                  <a:schemeClr val="tx1"/>
                </a:solidFill>
              </a:rPr>
              <a:t> yang </a:t>
            </a:r>
            <a:r>
              <a:rPr lang="en-US" sz="2400" dirty="0" err="1" smtClean="0">
                <a:solidFill>
                  <a:schemeClr val="tx1"/>
                </a:solidFill>
              </a:rPr>
              <a:t>dikeluarkan</a:t>
            </a:r>
            <a:r>
              <a:rPr lang="en-US" sz="2400" dirty="0" smtClean="0">
                <a:solidFill>
                  <a:schemeClr val="tx1"/>
                </a:solidFill>
              </a:rPr>
              <a:t> </a:t>
            </a:r>
            <a:r>
              <a:rPr lang="en-US" sz="2400" dirty="0" err="1" smtClean="0">
                <a:solidFill>
                  <a:schemeClr val="tx1"/>
                </a:solidFill>
              </a:rPr>
              <a:t>dalam</a:t>
            </a:r>
            <a:r>
              <a:rPr lang="en-US" sz="2400" dirty="0" smtClean="0">
                <a:solidFill>
                  <a:schemeClr val="tx1"/>
                </a:solidFill>
              </a:rPr>
              <a:t> </a:t>
            </a:r>
            <a:r>
              <a:rPr lang="en-US" sz="2400" dirty="0" err="1" smtClean="0">
                <a:solidFill>
                  <a:schemeClr val="tx1"/>
                </a:solidFill>
              </a:rPr>
              <a:t>jangka</a:t>
            </a:r>
            <a:r>
              <a:rPr lang="en-US" sz="2400" dirty="0" smtClean="0">
                <a:solidFill>
                  <a:schemeClr val="tx1"/>
                </a:solidFill>
              </a:rPr>
              <a:t> </a:t>
            </a:r>
            <a:r>
              <a:rPr lang="en-US" sz="2400" dirty="0" err="1" smtClean="0">
                <a:solidFill>
                  <a:schemeClr val="tx1"/>
                </a:solidFill>
              </a:rPr>
              <a:t>waktu</a:t>
            </a:r>
            <a:r>
              <a:rPr lang="en-US" sz="2400" dirty="0" smtClean="0">
                <a:solidFill>
                  <a:schemeClr val="tx1"/>
                </a:solidFill>
              </a:rPr>
              <a:t> </a:t>
            </a:r>
            <a:r>
              <a:rPr lang="en-US" sz="2400" dirty="0" err="1" smtClean="0">
                <a:solidFill>
                  <a:schemeClr val="tx1"/>
                </a:solidFill>
              </a:rPr>
              <a:t>tertentu</a:t>
            </a:r>
            <a:r>
              <a:rPr lang="en-US" sz="2400" dirty="0" smtClean="0">
                <a:solidFill>
                  <a:schemeClr val="tx1"/>
                </a:solidFill>
              </a:rPr>
              <a:t> </a:t>
            </a:r>
            <a:r>
              <a:rPr lang="en-US" sz="2400" dirty="0" err="1" smtClean="0">
                <a:solidFill>
                  <a:schemeClr val="tx1"/>
                </a:solidFill>
              </a:rPr>
              <a:t>untuk</a:t>
            </a:r>
            <a:r>
              <a:rPr lang="en-US" sz="2400" dirty="0" smtClean="0">
                <a:solidFill>
                  <a:schemeClr val="tx1"/>
                </a:solidFill>
              </a:rPr>
              <a:t> </a:t>
            </a:r>
            <a:r>
              <a:rPr lang="en-US" sz="2400" dirty="0" err="1" smtClean="0">
                <a:solidFill>
                  <a:schemeClr val="tx1"/>
                </a:solidFill>
              </a:rPr>
              <a:t>memantau</a:t>
            </a:r>
            <a:r>
              <a:rPr lang="en-US" sz="2400" dirty="0" smtClean="0">
                <a:solidFill>
                  <a:schemeClr val="tx1"/>
                </a:solidFill>
              </a:rPr>
              <a:t> </a:t>
            </a:r>
            <a:r>
              <a:rPr lang="en-US" sz="2400" dirty="0" err="1" smtClean="0">
                <a:solidFill>
                  <a:schemeClr val="tx1"/>
                </a:solidFill>
              </a:rPr>
              <a:t>apakah</a:t>
            </a:r>
            <a:r>
              <a:rPr lang="en-US" sz="2400" dirty="0" smtClean="0">
                <a:solidFill>
                  <a:schemeClr val="tx1"/>
                </a:solidFill>
              </a:rPr>
              <a:t> </a:t>
            </a:r>
            <a:r>
              <a:rPr lang="en-US" sz="2400" dirty="0" err="1" smtClean="0">
                <a:solidFill>
                  <a:schemeClr val="tx1"/>
                </a:solidFill>
              </a:rPr>
              <a:t>proses</a:t>
            </a:r>
            <a:r>
              <a:rPr lang="en-US" sz="2400" dirty="0" smtClean="0">
                <a:solidFill>
                  <a:schemeClr val="tx1"/>
                </a:solidFill>
              </a:rPr>
              <a:t> </a:t>
            </a:r>
            <a:r>
              <a:rPr lang="en-US" sz="2400" dirty="0" err="1" smtClean="0">
                <a:solidFill>
                  <a:schemeClr val="tx1"/>
                </a:solidFill>
              </a:rPr>
              <a:t>produksi</a:t>
            </a:r>
            <a:r>
              <a:rPr lang="en-US" sz="2400" dirty="0" smtClean="0">
                <a:solidFill>
                  <a:schemeClr val="tx1"/>
                </a:solidFill>
              </a:rPr>
              <a:t> </a:t>
            </a:r>
            <a:r>
              <a:rPr lang="en-US" sz="2400" dirty="0" err="1" smtClean="0">
                <a:solidFill>
                  <a:schemeClr val="tx1"/>
                </a:solidFill>
              </a:rPr>
              <a:t>mengkonsumsi</a:t>
            </a:r>
            <a:r>
              <a:rPr lang="en-US" sz="2400" dirty="0" smtClean="0">
                <a:solidFill>
                  <a:schemeClr val="tx1"/>
                </a:solidFill>
              </a:rPr>
              <a:t> total </a:t>
            </a:r>
            <a:r>
              <a:rPr lang="en-US" sz="2400" dirty="0" err="1" smtClean="0">
                <a:solidFill>
                  <a:schemeClr val="tx1"/>
                </a:solidFill>
              </a:rPr>
              <a:t>biaya</a:t>
            </a:r>
            <a:r>
              <a:rPr lang="en-US" sz="2400" dirty="0" smtClean="0">
                <a:solidFill>
                  <a:schemeClr val="tx1"/>
                </a:solidFill>
              </a:rPr>
              <a:t> </a:t>
            </a:r>
            <a:r>
              <a:rPr lang="en-US" sz="2400" dirty="0" err="1" smtClean="0">
                <a:solidFill>
                  <a:schemeClr val="tx1"/>
                </a:solidFill>
              </a:rPr>
              <a:t>produksi</a:t>
            </a:r>
            <a:r>
              <a:rPr lang="en-US" sz="2400" dirty="0" smtClean="0">
                <a:solidFill>
                  <a:schemeClr val="tx1"/>
                </a:solidFill>
              </a:rPr>
              <a:t> </a:t>
            </a:r>
            <a:r>
              <a:rPr lang="en-US" sz="2400" dirty="0" err="1" smtClean="0">
                <a:solidFill>
                  <a:schemeClr val="tx1"/>
                </a:solidFill>
              </a:rPr>
              <a:t>sesuai</a:t>
            </a:r>
            <a:r>
              <a:rPr lang="en-US" sz="2400" dirty="0" smtClean="0">
                <a:solidFill>
                  <a:schemeClr val="tx1"/>
                </a:solidFill>
              </a:rPr>
              <a:t> </a:t>
            </a:r>
            <a:r>
              <a:rPr lang="en-US" sz="2400" dirty="0" err="1" smtClean="0">
                <a:solidFill>
                  <a:schemeClr val="tx1"/>
                </a:solidFill>
              </a:rPr>
              <a:t>dengan</a:t>
            </a:r>
            <a:r>
              <a:rPr lang="en-US" sz="2400" dirty="0" smtClean="0">
                <a:solidFill>
                  <a:schemeClr val="tx1"/>
                </a:solidFill>
              </a:rPr>
              <a:t> yang </a:t>
            </a:r>
            <a:r>
              <a:rPr lang="en-US" sz="2400" dirty="0" err="1" smtClean="0">
                <a:solidFill>
                  <a:schemeClr val="tx1"/>
                </a:solidFill>
              </a:rPr>
              <a:t>diperhitungkan</a:t>
            </a:r>
            <a:r>
              <a:rPr lang="en-US" sz="2400" dirty="0" smtClean="0">
                <a:solidFill>
                  <a:schemeClr val="tx1"/>
                </a:solidFill>
              </a:rPr>
              <a:t> </a:t>
            </a:r>
            <a:r>
              <a:rPr lang="en-US" sz="2400" dirty="0" err="1" smtClean="0">
                <a:solidFill>
                  <a:schemeClr val="tx1"/>
                </a:solidFill>
              </a:rPr>
              <a:t>sebelumnya</a:t>
            </a:r>
            <a:r>
              <a:rPr lang="en-US" sz="2400" dirty="0" smtClean="0">
                <a:solidFill>
                  <a:schemeClr val="tx1"/>
                </a:solidFill>
              </a:rPr>
              <a:t>.</a:t>
            </a:r>
            <a:endParaRPr lang="id-ID" sz="2400" dirty="0" smtClean="0">
              <a:solidFill>
                <a:schemeClr val="tx1"/>
              </a:solidFill>
            </a:endParaRPr>
          </a:p>
          <a:p>
            <a:pPr algn="just"/>
            <a:endParaRPr lang="en-US" sz="2400" dirty="0" smtClean="0">
              <a:solidFill>
                <a:schemeClr val="tx1"/>
              </a:solidFill>
            </a:endParaRPr>
          </a:p>
          <a:p>
            <a:pPr algn="just"/>
            <a:r>
              <a:rPr lang="en-US" sz="2400" dirty="0" smtClean="0">
                <a:solidFill>
                  <a:schemeClr val="tx1"/>
                </a:solidFill>
              </a:rPr>
              <a:t>Formula </a:t>
            </a:r>
            <a:r>
              <a:rPr lang="en-US" sz="2400" dirty="0" err="1" smtClean="0">
                <a:solidFill>
                  <a:schemeClr val="tx1"/>
                </a:solidFill>
              </a:rPr>
              <a:t>perhitungan</a:t>
            </a:r>
            <a:r>
              <a:rPr lang="en-US" sz="2400" dirty="0" smtClean="0">
                <a:solidFill>
                  <a:schemeClr val="tx1"/>
                </a:solidFill>
              </a:rPr>
              <a:t> </a:t>
            </a:r>
            <a:r>
              <a:rPr lang="en-US" sz="2400" dirty="0" err="1" smtClean="0">
                <a:solidFill>
                  <a:schemeClr val="tx1"/>
                </a:solidFill>
              </a:rPr>
              <a:t>biaya</a:t>
            </a:r>
            <a:r>
              <a:rPr lang="en-US" sz="2400" dirty="0" smtClean="0">
                <a:solidFill>
                  <a:schemeClr val="tx1"/>
                </a:solidFill>
              </a:rPr>
              <a:t> </a:t>
            </a:r>
            <a:r>
              <a:rPr lang="en-US" sz="2400" dirty="0" err="1" smtClean="0">
                <a:solidFill>
                  <a:schemeClr val="tx1"/>
                </a:solidFill>
              </a:rPr>
              <a:t>produksi</a:t>
            </a:r>
            <a:r>
              <a:rPr lang="en-US" sz="2400" dirty="0" smtClean="0">
                <a:solidFill>
                  <a:schemeClr val="tx1"/>
                </a:solidFill>
              </a:rPr>
              <a:t> </a:t>
            </a:r>
            <a:r>
              <a:rPr lang="en-US" sz="2400" dirty="0" err="1" smtClean="0">
                <a:solidFill>
                  <a:schemeClr val="tx1"/>
                </a:solidFill>
              </a:rPr>
              <a:t>sesungguhnya</a:t>
            </a:r>
            <a:r>
              <a:rPr lang="en-US" sz="2400" dirty="0" smtClean="0">
                <a:solidFill>
                  <a:schemeClr val="tx1"/>
                </a:solidFill>
              </a:rPr>
              <a:t> yang </a:t>
            </a:r>
            <a:r>
              <a:rPr lang="en-US" sz="2400" dirty="0" err="1" smtClean="0">
                <a:solidFill>
                  <a:schemeClr val="tx1"/>
                </a:solidFill>
              </a:rPr>
              <a:t>dikeluarkan</a:t>
            </a:r>
            <a:r>
              <a:rPr lang="en-US" sz="2400" dirty="0" smtClean="0">
                <a:solidFill>
                  <a:schemeClr val="tx1"/>
                </a:solidFill>
              </a:rPr>
              <a:t> </a:t>
            </a:r>
            <a:r>
              <a:rPr lang="en-US" sz="2400" dirty="0" err="1" smtClean="0">
                <a:solidFill>
                  <a:schemeClr val="tx1"/>
                </a:solidFill>
              </a:rPr>
              <a:t>untuk</a:t>
            </a:r>
            <a:r>
              <a:rPr lang="en-US" sz="2400" dirty="0" smtClean="0">
                <a:solidFill>
                  <a:schemeClr val="tx1"/>
                </a:solidFill>
              </a:rPr>
              <a:t> </a:t>
            </a:r>
            <a:r>
              <a:rPr lang="en-US" sz="2400" dirty="0" err="1" smtClean="0">
                <a:solidFill>
                  <a:schemeClr val="tx1"/>
                </a:solidFill>
              </a:rPr>
              <a:t>jangka</a:t>
            </a:r>
            <a:r>
              <a:rPr lang="en-US" sz="2400" dirty="0" smtClean="0">
                <a:solidFill>
                  <a:schemeClr val="tx1"/>
                </a:solidFill>
              </a:rPr>
              <a:t> </a:t>
            </a:r>
            <a:r>
              <a:rPr lang="en-US" sz="2400" dirty="0" err="1" smtClean="0">
                <a:solidFill>
                  <a:schemeClr val="tx1"/>
                </a:solidFill>
              </a:rPr>
              <a:t>waktu</a:t>
            </a:r>
            <a:r>
              <a:rPr lang="en-US" sz="2400" dirty="0" smtClean="0">
                <a:solidFill>
                  <a:schemeClr val="tx1"/>
                </a:solidFill>
              </a:rPr>
              <a:t> </a:t>
            </a:r>
            <a:r>
              <a:rPr lang="en-US" sz="2400" dirty="0" err="1" smtClean="0">
                <a:solidFill>
                  <a:schemeClr val="tx1"/>
                </a:solidFill>
              </a:rPr>
              <a:t>tertentu</a:t>
            </a:r>
            <a:r>
              <a:rPr lang="en-US" sz="2400" dirty="0" smtClean="0">
                <a:solidFill>
                  <a:schemeClr val="tx1"/>
                </a:solidFill>
              </a:rPr>
              <a:t>:</a:t>
            </a:r>
          </a:p>
          <a:p>
            <a:pPr algn="just"/>
            <a:endParaRPr lang="en-US" sz="2400" dirty="0"/>
          </a:p>
        </p:txBody>
      </p:sp>
      <p:graphicFrame>
        <p:nvGraphicFramePr>
          <p:cNvPr id="4" name="Table 3"/>
          <p:cNvGraphicFramePr>
            <a:graphicFrameLocks noGrp="1"/>
          </p:cNvGraphicFramePr>
          <p:nvPr/>
        </p:nvGraphicFramePr>
        <p:xfrm>
          <a:off x="714348" y="4500570"/>
          <a:ext cx="7858180" cy="1981200"/>
        </p:xfrm>
        <a:graphic>
          <a:graphicData uri="http://schemas.openxmlformats.org/drawingml/2006/table">
            <a:tbl>
              <a:tblPr firstRow="1" bandRow="1">
                <a:tableStyleId>{5C22544A-7EE6-4342-B048-85BDC9FD1C3A}</a:tableStyleId>
              </a:tblPr>
              <a:tblGrid>
                <a:gridCol w="5715040"/>
                <a:gridCol w="1500198"/>
                <a:gridCol w="642942"/>
              </a:tblGrid>
              <a:tr h="370840">
                <a:tc gridSpan="3">
                  <a:txBody>
                    <a:bodyPr/>
                    <a:lstStyle/>
                    <a:p>
                      <a:r>
                        <a:rPr lang="id-ID" sz="2000" b="0" dirty="0" smtClean="0">
                          <a:solidFill>
                            <a:schemeClr val="tx1"/>
                          </a:solidFill>
                        </a:rPr>
                        <a:t>Biaya produksi sesungguhnya bulan.........</a:t>
                      </a:r>
                      <a:endParaRPr lang="id-ID" sz="2000" b="0" dirty="0">
                        <a:solidFill>
                          <a:schemeClr val="tx1"/>
                        </a:solidFill>
                      </a:endParaRPr>
                    </a:p>
                  </a:txBody>
                  <a:tcPr/>
                </a:tc>
                <a:tc hMerge="1">
                  <a:txBody>
                    <a:bodyPr/>
                    <a:lstStyle/>
                    <a:p>
                      <a:endParaRPr lang="id-ID" dirty="0"/>
                    </a:p>
                  </a:txBody>
                  <a:tcPr/>
                </a:tc>
                <a:tc hMerge="1">
                  <a:txBody>
                    <a:bodyPr/>
                    <a:lstStyle/>
                    <a:p>
                      <a:endParaRPr lang="id-ID" dirty="0"/>
                    </a:p>
                  </a:txBody>
                  <a:tcPr/>
                </a:tc>
              </a:tr>
              <a:tr h="370840">
                <a:tc>
                  <a:txBody>
                    <a:bodyPr/>
                    <a:lstStyle/>
                    <a:p>
                      <a:r>
                        <a:rPr lang="id-ID" sz="2000" dirty="0" smtClean="0"/>
                        <a:t>Biaya bahan baku sesungguhnya</a:t>
                      </a:r>
                      <a:endParaRPr lang="id-ID" sz="2000" dirty="0"/>
                    </a:p>
                  </a:txBody>
                  <a:tcPr/>
                </a:tc>
                <a:tc>
                  <a:txBody>
                    <a:bodyPr/>
                    <a:lstStyle/>
                    <a:p>
                      <a:pPr algn="r"/>
                      <a:r>
                        <a:rPr lang="id-ID" sz="2000" dirty="0" smtClean="0"/>
                        <a:t>Rp XX</a:t>
                      </a:r>
                      <a:endParaRPr lang="id-ID" sz="2000" dirty="0"/>
                    </a:p>
                  </a:txBody>
                  <a:tcPr/>
                </a:tc>
                <a:tc>
                  <a:txBody>
                    <a:bodyPr/>
                    <a:lstStyle/>
                    <a:p>
                      <a:endParaRPr lang="id-ID" sz="2000"/>
                    </a:p>
                  </a:txBody>
                  <a:tcPr/>
                </a:tc>
              </a:tr>
              <a:tr h="370840">
                <a:tc>
                  <a:txBody>
                    <a:bodyPr/>
                    <a:lstStyle/>
                    <a:p>
                      <a:r>
                        <a:rPr lang="id-ID" sz="2000" dirty="0" smtClean="0"/>
                        <a:t>Biaya tenaga kerja sesungguhnya</a:t>
                      </a:r>
                      <a:endParaRPr lang="id-ID" sz="2000" dirty="0"/>
                    </a:p>
                  </a:txBody>
                  <a:tcPr/>
                </a:tc>
                <a:tc>
                  <a:txBody>
                    <a:bodyPr/>
                    <a:lstStyle/>
                    <a:p>
                      <a:pPr algn="r"/>
                      <a:r>
                        <a:rPr lang="id-ID" sz="2000" dirty="0" smtClean="0"/>
                        <a:t>XX</a:t>
                      </a:r>
                      <a:endParaRPr lang="id-ID" sz="2000" dirty="0"/>
                    </a:p>
                  </a:txBody>
                  <a:tcPr/>
                </a:tc>
                <a:tc>
                  <a:txBody>
                    <a:bodyPr/>
                    <a:lstStyle/>
                    <a:p>
                      <a:endParaRPr lang="id-ID" sz="2000"/>
                    </a:p>
                  </a:txBody>
                  <a:tcPr/>
                </a:tc>
              </a:tr>
              <a:tr h="370840">
                <a:tc>
                  <a:txBody>
                    <a:bodyPr/>
                    <a:lstStyle/>
                    <a:p>
                      <a:r>
                        <a:rPr lang="id-ID" sz="2000" dirty="0" smtClean="0"/>
                        <a:t>Biaya overhead</a:t>
                      </a:r>
                      <a:r>
                        <a:rPr lang="id-ID" sz="2000" baseline="0" dirty="0" smtClean="0"/>
                        <a:t> pabrik sesungguhnya</a:t>
                      </a:r>
                      <a:endParaRPr lang="id-ID" sz="2000" dirty="0"/>
                    </a:p>
                  </a:txBody>
                  <a:tcPr/>
                </a:tc>
                <a:tc>
                  <a:txBody>
                    <a:bodyPr/>
                    <a:lstStyle/>
                    <a:p>
                      <a:pPr algn="r"/>
                      <a:r>
                        <a:rPr lang="id-ID" sz="2000" dirty="0" smtClean="0"/>
                        <a:t>XX</a:t>
                      </a:r>
                      <a:endParaRPr lang="id-ID" sz="2000" dirty="0"/>
                    </a:p>
                  </a:txBody>
                  <a:tcPr/>
                </a:tc>
                <a:tc>
                  <a:txBody>
                    <a:bodyPr/>
                    <a:lstStyle/>
                    <a:p>
                      <a:endParaRPr lang="id-ID" sz="2000"/>
                    </a:p>
                  </a:txBody>
                  <a:tcPr/>
                </a:tc>
              </a:tr>
              <a:tr h="370840">
                <a:tc>
                  <a:txBody>
                    <a:bodyPr/>
                    <a:lstStyle/>
                    <a:p>
                      <a:r>
                        <a:rPr lang="id-ID" sz="2000" dirty="0" smtClean="0"/>
                        <a:t>Total biaya</a:t>
                      </a:r>
                      <a:r>
                        <a:rPr lang="id-ID" sz="2000" baseline="0" dirty="0" smtClean="0"/>
                        <a:t> produksi sesungguhnya bulan....</a:t>
                      </a:r>
                      <a:endParaRPr lang="id-ID" sz="2000" dirty="0"/>
                    </a:p>
                  </a:txBody>
                  <a:tcPr/>
                </a:tc>
                <a:tc>
                  <a:txBody>
                    <a:bodyPr/>
                    <a:lstStyle/>
                    <a:p>
                      <a:pPr algn="r"/>
                      <a:r>
                        <a:rPr lang="id-ID" sz="2000" dirty="0" smtClean="0"/>
                        <a:t>Rp</a:t>
                      </a:r>
                      <a:r>
                        <a:rPr lang="id-ID" sz="2000" baseline="0" dirty="0" smtClean="0"/>
                        <a:t> XX</a:t>
                      </a:r>
                      <a:endParaRPr lang="id-ID" sz="2000" dirty="0"/>
                    </a:p>
                  </a:txBody>
                  <a:tcPr/>
                </a:tc>
                <a:tc>
                  <a:txBody>
                    <a:bodyPr/>
                    <a:lstStyle/>
                    <a:p>
                      <a:endParaRPr lang="id-ID" sz="2000" dirty="0"/>
                    </a:p>
                  </a:txBody>
                  <a:tcPr/>
                </a:tc>
              </a:tr>
            </a:tbl>
          </a:graphicData>
        </a:graphic>
      </p:graphicFrame>
      <p:cxnSp>
        <p:nvCxnSpPr>
          <p:cNvPr id="6" name="Straight Connector 5"/>
          <p:cNvCxnSpPr/>
          <p:nvPr/>
        </p:nvCxnSpPr>
        <p:spPr>
          <a:xfrm>
            <a:off x="6429388" y="6072206"/>
            <a:ext cx="1500198" cy="1588"/>
          </a:xfrm>
          <a:prstGeom prst="line">
            <a:avLst/>
          </a:prstGeom>
        </p:spPr>
        <p:style>
          <a:lnRef idx="2">
            <a:schemeClr val="dk1"/>
          </a:lnRef>
          <a:fillRef idx="0">
            <a:schemeClr val="dk1"/>
          </a:fillRef>
          <a:effectRef idx="1">
            <a:schemeClr val="dk1"/>
          </a:effectRef>
          <a:fontRef idx="minor">
            <a:schemeClr val="tx1"/>
          </a:fontRef>
        </p:style>
      </p:cxnSp>
      <p:sp>
        <p:nvSpPr>
          <p:cNvPr id="7" name="Plus 6"/>
          <p:cNvSpPr/>
          <p:nvPr/>
        </p:nvSpPr>
        <p:spPr>
          <a:xfrm>
            <a:off x="8072462" y="5857892"/>
            <a:ext cx="357190" cy="357190"/>
          </a:xfrm>
          <a:prstGeom prst="mathPlus">
            <a:avLst/>
          </a:prstGeom>
          <a:no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id-ID"/>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58204" cy="838200"/>
          </a:xfrm>
        </p:spPr>
        <p:txBody>
          <a:bodyPr>
            <a:noAutofit/>
          </a:bodyPr>
          <a:lstStyle/>
          <a:p>
            <a:r>
              <a:rPr lang="id-ID" sz="2800" dirty="0" smtClean="0">
                <a:solidFill>
                  <a:schemeClr val="tx1"/>
                </a:solidFill>
              </a:rPr>
              <a:t>MENGHITUNG LABA ATAU RUGI BRUTO PERIODE TERTENTU</a:t>
            </a:r>
            <a:endParaRPr lang="id-ID" sz="2800" dirty="0">
              <a:solidFill>
                <a:schemeClr val="tx1"/>
              </a:solidFill>
            </a:endParaRPr>
          </a:p>
        </p:txBody>
      </p:sp>
      <p:sp>
        <p:nvSpPr>
          <p:cNvPr id="3" name="Content Placeholder 2"/>
          <p:cNvSpPr>
            <a:spLocks noGrp="1"/>
          </p:cNvSpPr>
          <p:nvPr>
            <p:ph idx="1"/>
          </p:nvPr>
        </p:nvSpPr>
        <p:spPr>
          <a:xfrm>
            <a:off x="304800" y="1357298"/>
            <a:ext cx="8686800" cy="5072098"/>
          </a:xfrm>
          <a:gradFill>
            <a:gsLst>
              <a:gs pos="0">
                <a:schemeClr val="accent5">
                  <a:lumMod val="60000"/>
                  <a:lumOff val="40000"/>
                </a:schemeClr>
              </a:gs>
              <a:gs pos="50000">
                <a:schemeClr val="accent1">
                  <a:tint val="44500"/>
                  <a:satMod val="160000"/>
                </a:schemeClr>
              </a:gs>
              <a:gs pos="100000">
                <a:schemeClr val="accent1">
                  <a:tint val="23500"/>
                  <a:satMod val="160000"/>
                </a:schemeClr>
              </a:gs>
            </a:gsLst>
            <a:lin ang="5400000" scaled="0"/>
          </a:gradFill>
        </p:spPr>
        <p:txBody>
          <a:bodyPr>
            <a:normAutofit fontScale="92500" lnSpcReduction="10000"/>
          </a:bodyPr>
          <a:lstStyle/>
          <a:p>
            <a:r>
              <a:rPr lang="id-ID" dirty="0" smtClean="0">
                <a:solidFill>
                  <a:schemeClr val="tx1"/>
                </a:solidFill>
              </a:rPr>
              <a:t>Metode harga pokok proses digunakan oleh manajemen untuk mengumpulkan informasi biaya produksi yang sesungguhnya dikeluarkan untuk periode tertentu guna menghasilkan informasi laba atau rugi bruto tiap periode.</a:t>
            </a:r>
          </a:p>
          <a:p>
            <a:r>
              <a:rPr lang="id-ID" dirty="0" smtClean="0">
                <a:solidFill>
                  <a:schemeClr val="tx1"/>
                </a:solidFill>
              </a:rPr>
              <a:t>Informasi laba atau rugi bruto periodik diperlukan untuk mengetahui kontribusi produk dalam menutup biaya non produksi dan menghasilkan laba atau rugi</a:t>
            </a:r>
          </a:p>
          <a:p>
            <a:endParaRPr lang="id-ID" dirty="0" smtClean="0">
              <a:solidFill>
                <a:schemeClr val="tx1"/>
              </a:solidFill>
            </a:endParaRPr>
          </a:p>
          <a:p>
            <a:r>
              <a:rPr lang="id-ID" dirty="0" smtClean="0">
                <a:solidFill>
                  <a:schemeClr val="tx1"/>
                </a:solidFill>
              </a:rPr>
              <a:t>Laba atau rugi bruto tiap periode dihitung sbb:</a:t>
            </a:r>
          </a:p>
          <a:p>
            <a:endParaRPr lang="id-ID" dirty="0">
              <a:solidFill>
                <a:schemeClr val="tx1"/>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713</TotalTime>
  <Words>2112</Words>
  <Application>Microsoft Office PowerPoint</Application>
  <PresentationFormat>On-screen Show (4:3)</PresentationFormat>
  <Paragraphs>243</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Trek</vt:lpstr>
      <vt:lpstr>COST ACCOUNTING PROCESS COSTING MATERI-4</vt:lpstr>
      <vt:lpstr>Sistem perhitungan biaya berdasarkan proses</vt:lpstr>
      <vt:lpstr>KARAKTERISTIK PRODUKSI PERUSAHAAN YANG MENGGUNAKAN PROCESS COSTING</vt:lpstr>
      <vt:lpstr>Perbedaan job order costing dengan process costing</vt:lpstr>
      <vt:lpstr>PowerPoint Presentation</vt:lpstr>
      <vt:lpstr>MANFAAT INFORMASI HARGA POKOK PRODUKSI</vt:lpstr>
      <vt:lpstr>MENENTUKAN HARGA JUAL PRODUK</vt:lpstr>
      <vt:lpstr>MEMANTAU REALISASI BIAYA PRODUKSI</vt:lpstr>
      <vt:lpstr>MENGHITUNG LABA ATAU RUGI BRUTO PERIODE TERTENTU</vt:lpstr>
      <vt:lpstr>PowerPoint Presentation</vt:lpstr>
      <vt:lpstr>MENENTUKAN HARGA POKOK PERSEDIAAN BARANG JADI DAN BARANG DALAM PROSES YANG DISAJIKAN DALAM NERACA.</vt:lpstr>
      <vt:lpstr>ALIRAN PRODUK SECARA FISIK DALAM PROCESS COSTING.</vt:lpstr>
      <vt:lpstr>Aliran produk berurutan (sequential product flow)</vt:lpstr>
      <vt:lpstr>Aliran produk paralel (parallel product flow)</vt:lpstr>
      <vt:lpstr>PowerPoint Presentation</vt:lpstr>
      <vt:lpstr>ALIRAN PRODUK SELEKTIF (SELECTIVE PRODUCT FLOW)</vt:lpstr>
      <vt:lpstr>PowerPoint Presentation</vt:lpstr>
      <vt:lpstr>Akuntansi bahan baku, tenaga kerja &amp; overhead pada process costing</vt:lpstr>
      <vt:lpstr>AKUNTANSI BAHAN BAKU PADA PROCESS COSTING</vt:lpstr>
      <vt:lpstr>AKUNTANSI TENAGA KERJA PADA PROCESS COSTING</vt:lpstr>
      <vt:lpstr>Akuntansi biaya overhead pabrik pada process costing</vt:lpstr>
      <vt:lpstr>PowerPoint Presentation</vt:lpstr>
      <vt:lpstr>LANGKAH-LANGKAH DALAM PROCESS COSTING</vt:lpstr>
      <vt:lpstr>LAPORAN BIAYA PRODUKSI</vt:lpstr>
      <vt:lpstr>PowerPoint Presentation</vt:lpstr>
      <vt:lpstr>PowerPoint Presentation</vt:lpstr>
      <vt:lpstr>PENGARUH PRODUK HILANG DALAM PROSES TERHADAP HARGA POKOK PRODUK PER SATUAN</vt:lpstr>
      <vt:lpstr>PRODUK YANG HILANG PADA AWAL PROSES</vt:lpstr>
      <vt:lpstr>PowerPoint Presentation</vt:lpstr>
      <vt:lpstr>PRODUK YANG HILANG PADA AKHIR PROSES</vt:lpstr>
      <vt:lpstr>PowerPoint Presentation</vt:lpstr>
      <vt:lpstr>Silahkan lihat file excell untuk mempelajari METODE HARGA POKOK PROSES TANPA MEMPERHITUNGKAN PERSEDIAAN PRODUK DALAM PROSES AWAL</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COST ACCOUNTING PROCESS COSTING MATERI-4</dc:title>
  <dc:creator>Hp mini</dc:creator>
  <cp:lastModifiedBy>pavilion</cp:lastModifiedBy>
  <cp:revision>106</cp:revision>
  <dcterms:created xsi:type="dcterms:W3CDTF">2014-10-14T15:54:42Z</dcterms:created>
  <dcterms:modified xsi:type="dcterms:W3CDTF">2016-09-06T12:39:58Z</dcterms:modified>
</cp:coreProperties>
</file>