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257" r:id="rId19"/>
    <p:sldId id="258" r:id="rId20"/>
    <p:sldId id="259" r:id="rId21"/>
    <p:sldId id="260" r:id="rId22"/>
    <p:sldId id="261" r:id="rId23"/>
    <p:sldId id="262" r:id="rId24"/>
    <p:sldId id="267" r:id="rId25"/>
    <p:sldId id="268" r:id="rId26"/>
    <p:sldId id="269" r:id="rId27"/>
    <p:sldId id="270" r:id="rId28"/>
    <p:sldId id="271" r:id="rId29"/>
    <p:sldId id="272" r:id="rId30"/>
    <p:sldId id="263" r:id="rId31"/>
    <p:sldId id="264" r:id="rId32"/>
    <p:sldId id="266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2" r:id="rId42"/>
    <p:sldId id="281" r:id="rId43"/>
    <p:sldId id="283" r:id="rId44"/>
    <p:sldId id="284" r:id="rId45"/>
    <p:sldId id="285" r:id="rId46"/>
    <p:sldId id="286" r:id="rId4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C4D4E-D108-476A-9191-7F0F9756AA8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87C6E-EF26-4A82-A728-E493197E83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0C4F2-3253-4E11-9267-B62E579ED996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6247F-FC87-4DF5-881B-1AF87069F6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6247F-FC87-4DF5-881B-1AF87069F68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22A8DC-27BE-473E-976A-CE3FC74C59F2}" type="datetime1">
              <a:rPr lang="id-ID" smtClean="0"/>
              <a:t>31/10/2014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B721-BDAD-4D51-8C38-697FAC61FC67}" type="datetime1">
              <a:rPr lang="id-ID" smtClean="0"/>
              <a:t>31/10/2014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55FF96-040B-401C-B4BE-210B7E5298C7}" type="datetime1">
              <a:rPr lang="id-ID" smtClean="0"/>
              <a:t>31/10/2014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66B-344F-4FD6-A8F0-D538175294E6}" type="datetime1">
              <a:rPr lang="id-ID" smtClean="0"/>
              <a:t>31/10/2014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CF8-43D1-452C-A110-6A32AA2774A9}" type="datetime1">
              <a:rPr lang="id-ID" smtClean="0"/>
              <a:t>31/10/2014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BE4F63-E542-4A68-939A-6126402B4FA2}" type="datetime1">
              <a:rPr lang="id-ID" smtClean="0"/>
              <a:t>31/10/2014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A34C5D-803A-41AD-9EBF-9EF5A67A7504}" type="datetime1">
              <a:rPr lang="id-ID" smtClean="0"/>
              <a:t>31/10/2014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3424-8E76-42A1-95BB-EBA55B765C4A}" type="datetime1">
              <a:rPr lang="id-ID" smtClean="0"/>
              <a:t>31/10/2014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DA38-9780-4B8E-AB32-E2E003122164}" type="datetime1">
              <a:rPr lang="id-ID" smtClean="0"/>
              <a:t>31/10/2014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013A-39AE-4F6B-9A6E-2FB0CF57E5BF}" type="datetime1">
              <a:rPr lang="id-ID" smtClean="0"/>
              <a:t>31/10/2014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8D3954-33C3-4237-932C-A0D4FA24BD98}" type="datetime1">
              <a:rPr lang="id-ID" smtClean="0"/>
              <a:t>31/10/2014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5A9C92-22A0-4B3F-A24E-D36F548A9E7C}" type="datetime1">
              <a:rPr lang="id-ID" smtClean="0"/>
              <a:t>31/10/2014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90B012-2825-448C-BDDB-E9E202BB1BE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458200" cy="2000264"/>
          </a:xfrm>
        </p:spPr>
        <p:txBody>
          <a:bodyPr>
            <a:normAutofit/>
          </a:bodyPr>
          <a:lstStyle/>
          <a:p>
            <a:r>
              <a:rPr lang="id-ID" sz="2800" dirty="0" smtClean="0"/>
              <a:t>MATERI-5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Cost accounting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PROCESS COSTING LANJUTAN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43380"/>
            <a:ext cx="8458200" cy="1143008"/>
          </a:xfrm>
        </p:spPr>
        <p:txBody>
          <a:bodyPr>
            <a:normAutofit/>
          </a:bodyPr>
          <a:lstStyle/>
          <a:p>
            <a:r>
              <a:rPr lang="id-ID" sz="2800" dirty="0" smtClean="0"/>
              <a:t>UNIVERSITAS ESA UNGGUL</a:t>
            </a:r>
          </a:p>
          <a:p>
            <a:r>
              <a:rPr lang="id-ID" sz="2800" dirty="0" smtClean="0"/>
              <a:t>JAKARTA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B012-2825-448C-BDDB-E9E202BB1BE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PRODUK YANG HILANG PADA AKHIR 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diperhitungkan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penentuan</a:t>
            </a:r>
            <a:r>
              <a:rPr lang="en-US" b="1" dirty="0" smtClean="0"/>
              <a:t> unit </a:t>
            </a:r>
            <a:r>
              <a:rPr lang="en-US" b="1" dirty="0" err="1" smtClean="0"/>
              <a:t>ekuivalensi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yang </a:t>
            </a:r>
            <a:r>
              <a:rPr lang="en-US" dirty="0" err="1" smtClean="0"/>
              <a:t>ditransfer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yang </a:t>
            </a:r>
            <a:r>
              <a:rPr lang="en-US" dirty="0" err="1" smtClean="0"/>
              <a:t>ditransfer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214554"/>
            <a:ext cx="8153400" cy="2357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715436" cy="61436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4399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01122" cy="638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500990" cy="928694"/>
          </a:xfr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3800" dirty="0" smtClean="0">
                <a:solidFill>
                  <a:schemeClr val="tx1"/>
                </a:solidFill>
              </a:rPr>
              <a:t>PERSEDIAAN PRODUK DALAM PROSES AWAL</a:t>
            </a:r>
            <a:endParaRPr lang="id-ID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473235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Dalam suatu departemen produksi, produk yang belum selesai diproses pada akhir periode akan menjadi persediaan produk dalam proses pada awal periode berikutnya.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 Produk dalam proses awal periode ini membawa harga pokok produksi per satuan yang berasal dari periode sebelumnya, yang kemungkinan akan berbeda dengan harga pokok produksi per satuan pada periode sekarang.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838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DUA METODE PENENTUAN HARGA POKOK PRODUK DALAM METODE HARGA POKOK PROSES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71604" y="2000240"/>
            <a:ext cx="6286544" cy="42862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id-ID" dirty="0" smtClean="0"/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Metode Harga Pokok Rata-Rata Tertimbang (Weighted Average Cost Method)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Metode Masuk Pertama, Keluar Pertama (First In, First Out Method)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53400" cy="107154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PRODUK YANG HILANG PADA AWAL 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00232" y="1857364"/>
            <a:ext cx="5500726" cy="407196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diikutsertakan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perhitungan</a:t>
            </a:r>
            <a:r>
              <a:rPr lang="en-US" b="1" dirty="0" smtClean="0"/>
              <a:t> unit </a:t>
            </a:r>
            <a:r>
              <a:rPr lang="en-US" b="1" dirty="0" err="1" smtClean="0"/>
              <a:t>ekuivalensi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72518" cy="838200"/>
          </a:xfrm>
        </p:spPr>
        <p:txBody>
          <a:bodyPr>
            <a:normAutofit/>
          </a:bodyPr>
          <a:lstStyle/>
          <a:p>
            <a:pPr algn="ctr"/>
            <a:r>
              <a:rPr lang="id-ID" sz="3800" dirty="0" smtClean="0">
                <a:solidFill>
                  <a:schemeClr val="tx1"/>
                </a:solidFill>
                <a:latin typeface="+mn-lt"/>
              </a:rPr>
              <a:t>Weighted </a:t>
            </a:r>
            <a:r>
              <a:rPr lang="en-US" sz="3800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id-ID" sz="3800" dirty="0" smtClean="0">
                <a:solidFill>
                  <a:schemeClr val="tx1"/>
                </a:solidFill>
                <a:latin typeface="+mn-lt"/>
              </a:rPr>
              <a:t>verage </a:t>
            </a:r>
            <a:r>
              <a:rPr lang="en-US" sz="3800" dirty="0" smtClean="0">
                <a:solidFill>
                  <a:schemeClr val="tx1"/>
                </a:solidFill>
                <a:latin typeface="+mn-lt"/>
              </a:rPr>
              <a:t>C</a:t>
            </a:r>
            <a:r>
              <a:rPr lang="id-ID" sz="3800" dirty="0" smtClean="0">
                <a:solidFill>
                  <a:schemeClr val="tx1"/>
                </a:solidFill>
                <a:latin typeface="+mn-lt"/>
              </a:rPr>
              <a:t>ost </a:t>
            </a:r>
            <a:r>
              <a:rPr lang="en-US" sz="3800" dirty="0" smtClean="0">
                <a:solidFill>
                  <a:schemeClr val="tx1"/>
                </a:solidFill>
                <a:latin typeface="+mn-lt"/>
              </a:rPr>
              <a:t>M</a:t>
            </a:r>
            <a:r>
              <a:rPr lang="id-ID" sz="3800" dirty="0" smtClean="0">
                <a:solidFill>
                  <a:schemeClr val="tx1"/>
                </a:solidFill>
                <a:latin typeface="+mn-lt"/>
              </a:rPr>
              <a:t>ethod</a:t>
            </a:r>
            <a:endParaRPr lang="id-ID"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Pada metode ini, harga pokok persediaan barang dalam proses awal ditambahkan kepada biaya produksi sekarang, kemudian jumlahnya dibagi dengan unit ekuivalensi produk untuk mendapatkan harga pokok rata-rata tertimbang.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Harga pokok rata-rata tertimbang digunakan untuk menentukan harga pokok produk jadi yang ditransfer ke departemen berikutnya atau ke gudang dengan cara mengalikannya dengan jumlah kuantitasnya.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572428" cy="857256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Rumus perhitungan harga pokok per unit produk </a:t>
            </a:r>
            <a:r>
              <a:rPr lang="en-US" sz="2800" dirty="0" smtClean="0">
                <a:solidFill>
                  <a:schemeClr val="tx1"/>
                </a:solidFill>
              </a:rPr>
              <a:t>D</a:t>
            </a:r>
            <a:r>
              <a:rPr lang="id-ID" sz="2800" dirty="0" smtClean="0">
                <a:solidFill>
                  <a:schemeClr val="tx1"/>
                </a:solidFill>
              </a:rPr>
              <a:t>epartemen pertama dengan WACM</a:t>
            </a:r>
            <a:endParaRPr lang="id-ID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00034" y="1285860"/>
          <a:ext cx="8401080" cy="5312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78595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573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166928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2910" y="1643050"/>
            <a:ext cx="1785950" cy="10001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Bahan Baku per unit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8992" y="1285860"/>
            <a:ext cx="2143140" cy="1143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Bahan Baku yang melekat pada Barang  Dalam Proses awal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00826" y="1357298"/>
            <a:ext cx="2357454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Bahan Baku  yang dikeluarkan dalam periode sekarang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868" y="2500306"/>
            <a:ext cx="4857784" cy="3571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Unit ekuivalensi biaya bahan baku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3174" y="1857364"/>
            <a:ext cx="571504" cy="5715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=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8" y="1571612"/>
            <a:ext cx="571504" cy="5715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+</a:t>
            </a:r>
            <a:endParaRPr lang="id-ID" sz="32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9" idx="2"/>
          </p:cNvCxnSpPr>
          <p:nvPr/>
        </p:nvCxnSpPr>
        <p:spPr>
          <a:xfrm rot="16200000" flipH="1">
            <a:off x="5821371" y="-463577"/>
            <a:ext cx="1588" cy="57864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2910" y="3357562"/>
            <a:ext cx="1643074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Tenaga Kerja per unit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00298" y="3500438"/>
            <a:ext cx="71438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=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8992" y="3071810"/>
            <a:ext cx="2071702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Tenaga Kerja yang melekat pada Barang Dalam Proses awal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43570" y="3286124"/>
            <a:ext cx="64294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+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29388" y="3071810"/>
            <a:ext cx="2143140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Tenaga Kerja yang dikeluarkan  dalam periode  sekarang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00430" y="4429132"/>
            <a:ext cx="428628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Unit ekuivalensi biaya tenaga kerja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928926" y="4286256"/>
            <a:ext cx="57864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85786" y="5143512"/>
            <a:ext cx="142876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overhead pabrik per unit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00298" y="5500702"/>
            <a:ext cx="50006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=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86116" y="4929198"/>
            <a:ext cx="2500330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overhead pabrik yang melekat pada Barang Dalam Proses awal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29322" y="5357826"/>
            <a:ext cx="57150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+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72264" y="4929198"/>
            <a:ext cx="2214578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overhead pabrik yang dilekuarkan periode sekarang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6182" y="6215082"/>
            <a:ext cx="428628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Unit ekuivalensi biaya  overhead pabrik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000364" y="6072206"/>
            <a:ext cx="6143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01080" cy="71438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Rumus perhitungan </a:t>
            </a:r>
            <a:r>
              <a:rPr lang="en-US" sz="2800" dirty="0" smtClean="0">
                <a:solidFill>
                  <a:schemeClr val="tx1"/>
                </a:solidFill>
              </a:rPr>
              <a:t>H</a:t>
            </a:r>
            <a:r>
              <a:rPr lang="id-ID" sz="2800" dirty="0" smtClean="0">
                <a:solidFill>
                  <a:schemeClr val="tx1"/>
                </a:solidFill>
              </a:rPr>
              <a:t>arga </a:t>
            </a:r>
            <a:r>
              <a:rPr lang="en-US" sz="2800" dirty="0" smtClean="0">
                <a:solidFill>
                  <a:schemeClr val="tx1"/>
                </a:solidFill>
              </a:rPr>
              <a:t>P</a:t>
            </a:r>
            <a:r>
              <a:rPr lang="id-ID" sz="2800" dirty="0" smtClean="0">
                <a:solidFill>
                  <a:schemeClr val="tx1"/>
                </a:solidFill>
              </a:rPr>
              <a:t>okok per unit produk </a:t>
            </a:r>
            <a:r>
              <a:rPr lang="en-US" sz="2800" dirty="0" smtClean="0">
                <a:solidFill>
                  <a:schemeClr val="tx1"/>
                </a:solidFill>
              </a:rPr>
              <a:t>D</a:t>
            </a:r>
            <a:r>
              <a:rPr lang="id-ID" sz="2800" dirty="0" smtClean="0">
                <a:solidFill>
                  <a:schemeClr val="tx1"/>
                </a:solidFill>
              </a:rPr>
              <a:t>epartemen kedua dengan </a:t>
            </a:r>
            <a:r>
              <a:rPr lang="en-US" sz="2800" dirty="0" smtClean="0">
                <a:solidFill>
                  <a:schemeClr val="tx1"/>
                </a:solidFill>
              </a:rPr>
              <a:t>WACM</a:t>
            </a:r>
            <a:endParaRPr lang="id-ID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5160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2971684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5826" marR="858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8145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5826" marR="85826"/>
                </a:tc>
              </a:tr>
              <a:tr h="100784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5826" marR="85826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7158" y="1571612"/>
            <a:ext cx="1928826" cy="1571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Harga Pokok Produk per unit  yang dibawa dari  Departemen sebelumnya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8860" y="2000240"/>
            <a:ext cx="500066" cy="3571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=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1802" y="1643050"/>
            <a:ext cx="2357454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Harga Pokok Barang Dalam Proses  awal yang berasal dari Departemen sebelumnya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2000240"/>
            <a:ext cx="500066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+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5074" y="1714488"/>
            <a:ext cx="2643206" cy="12858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Harga Pokok  Barang Yang di Transfer  dari Departemen Sebelumnya  dalam periode sekarang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00298" y="3357562"/>
            <a:ext cx="2857520" cy="3571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Barang Dalam proses Awal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9256" y="3357562"/>
            <a:ext cx="500066" cy="3571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+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15074" y="3357562"/>
            <a:ext cx="2643206" cy="9286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Barang yang ditransfer dari Dept. Sebelumnya dalam periode sekarang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500298" y="3214686"/>
            <a:ext cx="635798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2910" y="4572008"/>
            <a:ext cx="164307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Bahan  Baku per unit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0298" y="4786322"/>
            <a:ext cx="57150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=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9592" y="4511018"/>
            <a:ext cx="2571768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BBB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melekat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pada BDP awal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43570" y="4643446"/>
            <a:ext cx="42862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+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43636" y="4500570"/>
            <a:ext cx="278608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Biaya BB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dikeluarkan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periode sekarang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71934" y="5214950"/>
            <a:ext cx="364333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Unit ekuivalensi Biaya Bahan Baku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19" idx="2"/>
          </p:cNvCxnSpPr>
          <p:nvPr/>
        </p:nvCxnSpPr>
        <p:spPr>
          <a:xfrm rot="16200000" flipH="1">
            <a:off x="5857884" y="2071678"/>
            <a:ext cx="1588" cy="6143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4348" y="5715016"/>
            <a:ext cx="164307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per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00298" y="5857892"/>
            <a:ext cx="50006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3240" y="5715016"/>
            <a:ext cx="242889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BTK yang </a:t>
            </a:r>
            <a:r>
              <a:rPr lang="en-US" dirty="0" err="1" smtClean="0">
                <a:solidFill>
                  <a:schemeClr val="tx1"/>
                </a:solidFill>
              </a:rPr>
              <a:t>melekat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BDP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5008" y="5786454"/>
            <a:ext cx="2857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+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43636" y="5715016"/>
            <a:ext cx="278608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TK yang </a:t>
            </a:r>
            <a:r>
              <a:rPr lang="en-US" dirty="0" err="1" smtClean="0">
                <a:solidFill>
                  <a:schemeClr val="tx1"/>
                </a:solidFill>
              </a:rPr>
              <a:t>dikeluarkan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71868" y="6429396"/>
            <a:ext cx="450059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Unit </a:t>
            </a:r>
            <a:r>
              <a:rPr lang="en-US" dirty="0" err="1" smtClean="0">
                <a:solidFill>
                  <a:schemeClr val="tx1"/>
                </a:solidFill>
              </a:rPr>
              <a:t>ekuivalensi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857488" y="6357958"/>
            <a:ext cx="60722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00034" y="4000504"/>
            <a:ext cx="57150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(1)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1472" y="5214950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0034" y="6357958"/>
            <a:ext cx="57150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071561"/>
          <a:ext cx="8686800" cy="2500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1250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50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14348" y="1214422"/>
            <a:ext cx="171451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overhead </a:t>
            </a:r>
            <a:r>
              <a:rPr lang="en-US" dirty="0" err="1" smtClean="0">
                <a:solidFill>
                  <a:schemeClr val="tx1"/>
                </a:solidFill>
              </a:rPr>
              <a:t>pabrik</a:t>
            </a:r>
            <a:r>
              <a:rPr lang="en-US" dirty="0" smtClean="0">
                <a:solidFill>
                  <a:schemeClr val="tx1"/>
                </a:solidFill>
              </a:rPr>
              <a:t> per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1928802"/>
            <a:ext cx="57150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(4)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1736" y="1357298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4678" y="1214422"/>
            <a:ext cx="257176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BOP yang </a:t>
            </a:r>
            <a:r>
              <a:rPr lang="en-US" dirty="0" err="1" smtClean="0">
                <a:solidFill>
                  <a:schemeClr val="tx1"/>
                </a:solidFill>
              </a:rPr>
              <a:t>melekat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BDP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9322" y="1285860"/>
            <a:ext cx="2857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7950" y="1142984"/>
            <a:ext cx="2571768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BOP yang </a:t>
            </a:r>
            <a:r>
              <a:rPr lang="en-US" dirty="0" err="1" smtClean="0">
                <a:solidFill>
                  <a:schemeClr val="tx1"/>
                </a:solidFill>
              </a:rPr>
              <a:t>dikeluarkan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6182" y="1928802"/>
            <a:ext cx="442915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Unit </a:t>
            </a:r>
            <a:r>
              <a:rPr lang="en-US" dirty="0" err="1" smtClean="0">
                <a:solidFill>
                  <a:schemeClr val="tx1"/>
                </a:solidFill>
              </a:rPr>
              <a:t>Ekuivalensi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Overhead </a:t>
            </a:r>
            <a:r>
              <a:rPr lang="en-US" dirty="0" err="1" smtClean="0">
                <a:solidFill>
                  <a:schemeClr val="tx1"/>
                </a:solidFill>
              </a:rPr>
              <a:t>Pabrik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928926" y="1785926"/>
            <a:ext cx="600079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28596" y="2643182"/>
            <a:ext cx="221457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</a:t>
            </a:r>
            <a:r>
              <a:rPr lang="en-US" b="1" dirty="0" err="1" smtClean="0">
                <a:solidFill>
                  <a:schemeClr val="tx1"/>
                </a:solidFill>
              </a:rPr>
              <a:t>Harga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Pokok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Produksi</a:t>
            </a:r>
            <a:r>
              <a:rPr lang="en-US" b="1" dirty="0" smtClean="0">
                <a:solidFill>
                  <a:schemeClr val="tx1"/>
                </a:solidFill>
              </a:rPr>
              <a:t> per </a:t>
            </a:r>
            <a:r>
              <a:rPr lang="en-US" b="1" dirty="0" err="1" smtClean="0">
                <a:solidFill>
                  <a:schemeClr val="tx1"/>
                </a:solidFill>
              </a:rPr>
              <a:t>satuan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43174" y="2786058"/>
            <a:ext cx="57150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=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8992" y="2714620"/>
            <a:ext cx="235745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(1) + (2) + (3)+ (4)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60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cs typeface="Tahoma" pitchFamily="34" charset="0"/>
              </a:rPr>
              <a:t>perhitungan</a:t>
            </a:r>
            <a:r>
              <a:rPr lang="en-US" sz="360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cs typeface="Tahoma" pitchFamily="34" charset="0"/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  <a:cs typeface="Tahoma" pitchFamily="34" charset="0"/>
              </a:rPr>
              <a:t> WACM</a:t>
            </a:r>
            <a:endParaRPr lang="en-US" sz="3600" dirty="0">
              <a:solidFill>
                <a:schemeClr val="tx1"/>
              </a:solidFill>
              <a:cs typeface="Tahoma" pitchFamily="34" charset="0"/>
            </a:endParaRPr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501122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2774" y="642918"/>
            <a:ext cx="8245505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60007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59" cy="65008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43997" cy="628654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86874" cy="64294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29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: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naiknya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:</a:t>
            </a:r>
          </a:p>
          <a:p>
            <a:pPr marL="914400" lvl="1" indent="-51435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914400" lvl="1" indent="-51435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 yang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15328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FIRST IN FIRST OUT METHODE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554162"/>
            <a:ext cx="7643866" cy="48037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First in First Out (FIFO)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r>
              <a:rPr lang="en-US" dirty="0" smtClean="0">
                <a:solidFill>
                  <a:schemeClr val="tx1"/>
                </a:solidFill>
              </a:rPr>
              <a:t> kali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menyelesaikan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FIFO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penyelesaian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persediaan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diperhitungkan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perhitungan</a:t>
            </a:r>
            <a:r>
              <a:rPr lang="en-US" dirty="0" smtClean="0">
                <a:solidFill>
                  <a:schemeClr val="tx1"/>
                </a:solidFill>
              </a:rPr>
              <a:t> unit </a:t>
            </a:r>
            <a:r>
              <a:rPr lang="en-US" dirty="0" err="1" smtClean="0">
                <a:solidFill>
                  <a:schemeClr val="tx1"/>
                </a:solidFill>
              </a:rPr>
              <a:t>ekuivalensi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500174"/>
            <a:ext cx="7643866" cy="493714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FIFO,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Departemen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Departemen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pokok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Departemen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sebelumnya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membawa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pokok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sebelumnya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r>
              <a:rPr lang="en-US" dirty="0" smtClean="0">
                <a:solidFill>
                  <a:schemeClr val="tx1"/>
                </a:solidFill>
              </a:rPr>
              <a:t> kali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pokok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ditransfer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Departemen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gudang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IN FIRST OUT METHODE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8358246" cy="492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81534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286808" cy="63579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358246" cy="60722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501122" cy="65722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86808" cy="62151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429684" cy="63579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9"/>
            <a:ext cx="8643998" cy="63579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39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501121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PENAMBAHAN BAHAN BAKU DALAM DEPARTEMEN PRODUKSI SETELAH DEPARTEMEN PRODUKSI PERTAMA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51435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proses</a:t>
            </a:r>
            <a:r>
              <a:rPr lang="en-US" sz="3400" dirty="0" smtClean="0"/>
              <a:t> </a:t>
            </a:r>
            <a:r>
              <a:rPr lang="en-US" sz="3400" dirty="0" err="1" smtClean="0"/>
              <a:t>produksi</a:t>
            </a:r>
            <a:r>
              <a:rPr lang="en-US" sz="3400" dirty="0" smtClean="0"/>
              <a:t>, </a:t>
            </a:r>
            <a:r>
              <a:rPr lang="en-US" sz="3400" dirty="0" err="1" smtClean="0"/>
              <a:t>seringkali</a:t>
            </a:r>
            <a:r>
              <a:rPr lang="en-US" sz="3400" dirty="0" smtClean="0"/>
              <a:t> </a:t>
            </a:r>
            <a:r>
              <a:rPr lang="en-US" sz="3400" dirty="0" err="1" smtClean="0"/>
              <a:t>bahan</a:t>
            </a:r>
            <a:r>
              <a:rPr lang="en-US" sz="3400" dirty="0" smtClean="0"/>
              <a:t> </a:t>
            </a:r>
            <a:r>
              <a:rPr lang="en-US" sz="3400" dirty="0" err="1" smtClean="0"/>
              <a:t>baku</a:t>
            </a:r>
            <a:r>
              <a:rPr lang="en-US" sz="3400" dirty="0" smtClean="0"/>
              <a:t> </a:t>
            </a:r>
            <a:r>
              <a:rPr lang="en-US" sz="3400" dirty="0" err="1" smtClean="0"/>
              <a:t>ditambahkan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departemen</a:t>
            </a:r>
            <a:r>
              <a:rPr lang="en-US" sz="3400" dirty="0" smtClean="0"/>
              <a:t> </a:t>
            </a:r>
            <a:r>
              <a:rPr lang="en-US" sz="3400" dirty="0" err="1" smtClean="0"/>
              <a:t>produksi</a:t>
            </a:r>
            <a:r>
              <a:rPr lang="en-US" sz="3400" dirty="0" smtClean="0"/>
              <a:t> </a:t>
            </a:r>
            <a:r>
              <a:rPr lang="en-US" sz="3400" dirty="0" err="1" smtClean="0"/>
              <a:t>setelah</a:t>
            </a:r>
            <a:r>
              <a:rPr lang="en-US" sz="3400" dirty="0" smtClean="0"/>
              <a:t> </a:t>
            </a:r>
            <a:r>
              <a:rPr lang="en-US" sz="3400" dirty="0" err="1" smtClean="0"/>
              <a:t>departemen</a:t>
            </a:r>
            <a:r>
              <a:rPr lang="en-US" sz="3400" dirty="0" smtClean="0"/>
              <a:t> </a:t>
            </a:r>
            <a:r>
              <a:rPr lang="en-US" sz="3400" dirty="0" err="1" smtClean="0"/>
              <a:t>produksi</a:t>
            </a:r>
            <a:r>
              <a:rPr lang="en-US" sz="3400" dirty="0" smtClean="0"/>
              <a:t> </a:t>
            </a:r>
            <a:r>
              <a:rPr lang="en-US" sz="3400" dirty="0" err="1" smtClean="0"/>
              <a:t>pertama</a:t>
            </a:r>
            <a:r>
              <a:rPr lang="en-US" sz="3400" dirty="0" smtClean="0"/>
              <a:t>. </a:t>
            </a:r>
          </a:p>
          <a:p>
            <a:pPr algn="just"/>
            <a:r>
              <a:rPr lang="en-US" sz="3400" b="1" dirty="0" err="1" smtClean="0"/>
              <a:t>Terdapat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dua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kemungkinan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dari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penambahan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bahan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baku</a:t>
            </a:r>
            <a:r>
              <a:rPr lang="en-US" sz="3400" b="1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400" b="1" i="1" dirty="0" err="1" smtClean="0"/>
              <a:t>Tidak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menambah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jumlah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barang</a:t>
            </a:r>
            <a:r>
              <a:rPr lang="en-US" sz="3400" b="1" i="1" dirty="0" smtClean="0"/>
              <a:t> </a:t>
            </a:r>
            <a:r>
              <a:rPr lang="en-US" sz="3400" dirty="0" smtClean="0"/>
              <a:t>yang </a:t>
            </a:r>
            <a:r>
              <a:rPr lang="en-US" sz="3400" dirty="0" err="1" smtClean="0"/>
              <a:t>dihasilkan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departemen</a:t>
            </a:r>
            <a:r>
              <a:rPr lang="en-US" sz="3400" dirty="0" smtClean="0"/>
              <a:t> </a:t>
            </a:r>
            <a:r>
              <a:rPr lang="en-US" sz="3400" dirty="0" err="1" smtClean="0"/>
              <a:t>produksi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mengkonsumsi</a:t>
            </a:r>
            <a:r>
              <a:rPr lang="en-US" sz="3400" dirty="0" smtClean="0"/>
              <a:t> </a:t>
            </a:r>
            <a:r>
              <a:rPr lang="en-US" sz="3400" dirty="0" err="1" smtClean="0"/>
              <a:t>tambahan</a:t>
            </a:r>
            <a:r>
              <a:rPr lang="en-US" sz="3400" dirty="0" smtClean="0"/>
              <a:t> </a:t>
            </a:r>
            <a:r>
              <a:rPr lang="en-US" sz="3400" dirty="0" err="1" smtClean="0"/>
              <a:t>bahan</a:t>
            </a:r>
            <a:r>
              <a:rPr lang="en-US" sz="3400" dirty="0" smtClean="0"/>
              <a:t> </a:t>
            </a:r>
            <a:r>
              <a:rPr lang="en-US" sz="3400" dirty="0" err="1" smtClean="0"/>
              <a:t>baku</a:t>
            </a:r>
            <a:r>
              <a:rPr lang="en-US" sz="3400" dirty="0" smtClean="0"/>
              <a:t>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 </a:t>
            </a:r>
            <a:r>
              <a:rPr lang="en-US" sz="3400" dirty="0" smtClean="0">
                <a:sym typeface="Wingdings" pitchFamily="2" charset="2"/>
              </a:rPr>
              <a:t> </a:t>
            </a:r>
            <a:r>
              <a:rPr lang="en-US" sz="3400" dirty="0" err="1" smtClean="0">
                <a:sym typeface="Wingdings" pitchFamily="2" charset="2"/>
              </a:rPr>
              <a:t>tambahan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biaya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bahan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baku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hanya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menambah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biaya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bahan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baku</a:t>
            </a:r>
            <a:r>
              <a:rPr lang="en-US" sz="3400" i="1" dirty="0" smtClean="0">
                <a:sym typeface="Wingdings" pitchFamily="2" charset="2"/>
              </a:rPr>
              <a:t> per </a:t>
            </a:r>
            <a:r>
              <a:rPr lang="en-US" sz="3400" i="1" dirty="0" err="1" smtClean="0">
                <a:sym typeface="Wingdings" pitchFamily="2" charset="2"/>
              </a:rPr>
              <a:t>satuan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dalam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departemen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tersebut</a:t>
            </a:r>
            <a:r>
              <a:rPr lang="en-US" sz="3400" i="1" dirty="0" smtClean="0">
                <a:sym typeface="Wingdings" pitchFamily="2" charset="2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400" b="1" i="1" dirty="0" err="1" smtClean="0">
                <a:sym typeface="Wingdings" pitchFamily="2" charset="2"/>
              </a:rPr>
              <a:t>Menambah</a:t>
            </a:r>
            <a:r>
              <a:rPr lang="en-US" sz="3400" b="1" i="1" dirty="0" smtClean="0">
                <a:sym typeface="Wingdings" pitchFamily="2" charset="2"/>
              </a:rPr>
              <a:t> </a:t>
            </a:r>
            <a:r>
              <a:rPr lang="en-US" sz="3400" b="1" i="1" dirty="0" err="1" smtClean="0">
                <a:sym typeface="Wingdings" pitchFamily="2" charset="2"/>
              </a:rPr>
              <a:t>jumlah</a:t>
            </a:r>
            <a:r>
              <a:rPr lang="en-US" sz="3400" b="1" i="1" dirty="0" smtClean="0">
                <a:sym typeface="Wingdings" pitchFamily="2" charset="2"/>
              </a:rPr>
              <a:t> </a:t>
            </a:r>
            <a:r>
              <a:rPr lang="en-US" sz="3400" b="1" i="1" dirty="0" err="1" smtClean="0">
                <a:sym typeface="Wingdings" pitchFamily="2" charset="2"/>
              </a:rPr>
              <a:t>barang</a:t>
            </a:r>
            <a:r>
              <a:rPr lang="en-US" sz="3400" b="1" i="1" dirty="0" smtClean="0">
                <a:sym typeface="Wingdings" pitchFamily="2" charset="2"/>
              </a:rPr>
              <a:t> </a:t>
            </a:r>
            <a:r>
              <a:rPr lang="en-US" sz="3400" dirty="0" smtClean="0">
                <a:sym typeface="Wingdings" pitchFamily="2" charset="2"/>
              </a:rPr>
              <a:t>yang </a:t>
            </a:r>
            <a:r>
              <a:rPr lang="en-US" sz="3400" dirty="0" err="1" smtClean="0">
                <a:sym typeface="Wingdings" pitchFamily="2" charset="2"/>
              </a:rPr>
              <a:t>dihasilkan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oleh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departemen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produksi</a:t>
            </a:r>
            <a:r>
              <a:rPr lang="en-US" sz="3400" dirty="0" smtClean="0">
                <a:sym typeface="Wingdings" pitchFamily="2" charset="2"/>
              </a:rPr>
              <a:t> yang </a:t>
            </a:r>
            <a:r>
              <a:rPr lang="en-US" sz="3400" dirty="0" err="1" smtClean="0">
                <a:sym typeface="Wingdings" pitchFamily="2" charset="2"/>
              </a:rPr>
              <a:t>mengkonsumsi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tambahan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bahan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baku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tersebut</a:t>
            </a:r>
            <a:r>
              <a:rPr lang="en-US" sz="3400" dirty="0" smtClean="0">
                <a:sym typeface="Wingdings" pitchFamily="2" charset="2"/>
              </a:rPr>
              <a:t>.   	a. </a:t>
            </a:r>
            <a:r>
              <a:rPr lang="en-US" sz="3400" dirty="0" err="1" smtClean="0">
                <a:sym typeface="Wingdings" pitchFamily="2" charset="2"/>
              </a:rPr>
              <a:t>berakibat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terhadap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penyesuaian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harga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pokok</a:t>
            </a:r>
            <a:r>
              <a:rPr lang="en-US" sz="3400" i="1" dirty="0" smtClean="0">
                <a:sym typeface="Wingdings" pitchFamily="2" charset="2"/>
              </a:rPr>
              <a:t> per 	</a:t>
            </a:r>
            <a:r>
              <a:rPr lang="en-US" sz="3400" i="1" dirty="0" err="1" smtClean="0">
                <a:sym typeface="Wingdings" pitchFamily="2" charset="2"/>
              </a:rPr>
              <a:t>satuan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produk</a:t>
            </a:r>
            <a:r>
              <a:rPr lang="en-US" sz="3400" i="1" dirty="0" smtClean="0">
                <a:sym typeface="Wingdings" pitchFamily="2" charset="2"/>
              </a:rPr>
              <a:t> yang </a:t>
            </a:r>
            <a:r>
              <a:rPr lang="en-US" sz="3400" i="1" dirty="0" err="1" smtClean="0">
                <a:sym typeface="Wingdings" pitchFamily="2" charset="2"/>
              </a:rPr>
              <a:t>berasal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dari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departemen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sebelumnya</a:t>
            </a:r>
            <a:endParaRPr lang="en-US" sz="3400" i="1" dirty="0" smtClean="0">
              <a:sym typeface="Wingdings" pitchFamily="2" charset="2"/>
            </a:endParaRPr>
          </a:p>
          <a:p>
            <a:pPr marL="514350" indent="-514350" algn="just">
              <a:buNone/>
            </a:pPr>
            <a:r>
              <a:rPr lang="en-US" sz="3400" dirty="0" smtClean="0">
                <a:sym typeface="Wingdings" pitchFamily="2" charset="2"/>
              </a:rPr>
              <a:t>		b</a:t>
            </a:r>
            <a:r>
              <a:rPr lang="en-US" sz="3400" i="1" dirty="0" smtClean="0">
                <a:sym typeface="Wingdings" pitchFamily="2" charset="2"/>
              </a:rPr>
              <a:t>. </a:t>
            </a:r>
            <a:r>
              <a:rPr lang="en-US" sz="3400" i="1" dirty="0" err="1" smtClean="0">
                <a:sym typeface="Wingdings" pitchFamily="2" charset="2"/>
              </a:rPr>
              <a:t>menambah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biaya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bahan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baku</a:t>
            </a:r>
            <a:r>
              <a:rPr lang="en-US" sz="3400" i="1" dirty="0" smtClean="0">
                <a:sym typeface="Wingdings" pitchFamily="2" charset="2"/>
              </a:rPr>
              <a:t> per </a:t>
            </a:r>
            <a:r>
              <a:rPr lang="en-US" sz="3400" i="1" dirty="0" err="1" smtClean="0">
                <a:sym typeface="Wingdings" pitchFamily="2" charset="2"/>
              </a:rPr>
              <a:t>satuan</a:t>
            </a:r>
            <a:r>
              <a:rPr lang="en-US" sz="3400" i="1" dirty="0" smtClean="0">
                <a:sym typeface="Wingdings" pitchFamily="2" charset="2"/>
              </a:rPr>
              <a:t>  </a:t>
            </a:r>
            <a:r>
              <a:rPr lang="en-US" sz="3400" i="1" dirty="0" err="1" smtClean="0">
                <a:sym typeface="Wingdings" pitchFamily="2" charset="2"/>
              </a:rPr>
              <a:t>dalam</a:t>
            </a:r>
            <a:r>
              <a:rPr lang="en-US" sz="3400" i="1" dirty="0" smtClean="0">
                <a:sym typeface="Wingdings" pitchFamily="2" charset="2"/>
              </a:rPr>
              <a:t> 	</a:t>
            </a:r>
            <a:r>
              <a:rPr lang="en-US" sz="3400" i="1" dirty="0" err="1" smtClean="0">
                <a:sym typeface="Wingdings" pitchFamily="2" charset="2"/>
              </a:rPr>
              <a:t>departemen</a:t>
            </a:r>
            <a:r>
              <a:rPr lang="en-US" sz="3400" i="1" dirty="0" smtClean="0">
                <a:sym typeface="Wingdings" pitchFamily="2" charset="2"/>
              </a:rPr>
              <a:t> </a:t>
            </a:r>
            <a:r>
              <a:rPr lang="en-US" sz="3400" i="1" dirty="0" err="1" smtClean="0">
                <a:sym typeface="Wingdings" pitchFamily="2" charset="2"/>
              </a:rPr>
              <a:t>tersebut</a:t>
            </a:r>
            <a:r>
              <a:rPr lang="en-US" sz="3400" i="1" dirty="0" smtClean="0">
                <a:sym typeface="Wingdings" pitchFamily="2" charset="2"/>
              </a:rPr>
              <a:t>. </a:t>
            </a:r>
            <a:endParaRPr lang="en-US" sz="34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40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PENAMBAHAN BAHAN BAKU DALAM DEPARTEMEN PRODUKSI SETELAH DEPARTEMEN PRODUKSI PERTAMA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8194703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41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194703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42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66141" cy="621510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43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44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43998" cy="628654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45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72560" cy="621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46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50112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0112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3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59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D90B012-2825-448C-BDDB-E9E202BB1BEB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626</TotalTime>
  <Words>910</Words>
  <Application>Microsoft Office PowerPoint</Application>
  <PresentationFormat>On-screen Show (4:3)</PresentationFormat>
  <Paragraphs>144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Median</vt:lpstr>
      <vt:lpstr>MATERI-5 Cost accounting PROCESS COSTING LANJUTAN</vt:lpstr>
      <vt:lpstr>PRODUK YANG HILANG PADA AWAL PROSES</vt:lpstr>
      <vt:lpstr>Slide 3</vt:lpstr>
      <vt:lpstr>Slide 4</vt:lpstr>
      <vt:lpstr>Slide 5</vt:lpstr>
      <vt:lpstr>Slide 6</vt:lpstr>
      <vt:lpstr>Slide 7</vt:lpstr>
      <vt:lpstr>Slide 8</vt:lpstr>
      <vt:lpstr>Slide 9</vt:lpstr>
      <vt:lpstr>PRODUK YANG HILANG PADA AKHIR PROSES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PERSEDIAAN PRODUK DALAM PROSES AWAL</vt:lpstr>
      <vt:lpstr>DUA METODE PENENTUAN HARGA POKOK PRODUK DALAM METODE HARGA POKOK PROSES</vt:lpstr>
      <vt:lpstr>Weighted Average Cost Method</vt:lpstr>
      <vt:lpstr>Rumus perhitungan harga pokok per unit produk Departemen pertama dengan WACM</vt:lpstr>
      <vt:lpstr>Rumus perhitungan Harga Pokok per unit produk Departemen kedua dengan WACM</vt:lpstr>
      <vt:lpstr>Slide 23</vt:lpstr>
      <vt:lpstr>Contoh perhitungan dengan WACM</vt:lpstr>
      <vt:lpstr>Slide 25</vt:lpstr>
      <vt:lpstr>Slide 26</vt:lpstr>
      <vt:lpstr>Slide 27</vt:lpstr>
      <vt:lpstr>Slide 28</vt:lpstr>
      <vt:lpstr>Slide 29</vt:lpstr>
      <vt:lpstr>FIRST IN FIRST OUT METHODE</vt:lpstr>
      <vt:lpstr>Slide 31</vt:lpstr>
      <vt:lpstr>FIRST IN FIRST OUT METHODE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PENAMBAHAN BAHAN BAKU DALAM DEPARTEMEN PRODUKSI SETELAH DEPARTEMEN PRODUKSI PERTAMA</vt:lpstr>
      <vt:lpstr>PENAMBAHAN BAHAN BAKU DALAM DEPARTEMEN PRODUKSI SETELAH DEPARTEMEN PRODUKSI PERTAMA</vt:lpstr>
      <vt:lpstr>Slide 42</vt:lpstr>
      <vt:lpstr>Slide 43</vt:lpstr>
      <vt:lpstr>Slide 44</vt:lpstr>
      <vt:lpstr>Slide 45</vt:lpstr>
      <vt:lpstr>Slide 46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MATERI-5 PROCESS COSTING LANJUTAN</dc:title>
  <dc:creator>Hp mini</dc:creator>
  <cp:lastModifiedBy>User</cp:lastModifiedBy>
  <cp:revision>72</cp:revision>
  <dcterms:created xsi:type="dcterms:W3CDTF">2014-10-20T04:14:11Z</dcterms:created>
  <dcterms:modified xsi:type="dcterms:W3CDTF">2014-10-31T10:11:12Z</dcterms:modified>
</cp:coreProperties>
</file>