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7" r:id="rId14"/>
    <p:sldId id="268" r:id="rId15"/>
    <p:sldId id="270" r:id="rId16"/>
    <p:sldId id="271" r:id="rId17"/>
    <p:sldId id="272" r:id="rId18"/>
    <p:sldId id="273" r:id="rId19"/>
    <p:sldId id="274" r:id="rId20"/>
    <p:sldId id="275" r:id="rId21"/>
    <p:sldId id="276" r:id="rId22"/>
    <p:sldId id="281" r:id="rId23"/>
    <p:sldId id="282" r:id="rId24"/>
    <p:sldId id="283" r:id="rId25"/>
    <p:sldId id="284" r:id="rId26"/>
    <p:sldId id="285" r:id="rId27"/>
    <p:sldId id="286" r:id="rId28"/>
    <p:sldId id="287" r:id="rId29"/>
    <p:sldId id="288" r:id="rId30"/>
    <p:sldId id="289" r:id="rId31"/>
    <p:sldId id="277" r:id="rId32"/>
    <p:sldId id="278" r:id="rId33"/>
    <p:sldId id="279" r:id="rId34"/>
    <p:sldId id="280"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1674" y="-2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3BB5DB-F9F0-4A22-8729-C703CBBEC967}" type="datetimeFigureOut">
              <a:rPr lang="en-US" smtClean="0"/>
              <a:pPr/>
              <a:t>9/9/2016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C5B24F-3BFD-4897-B3F4-F141BA894548}" type="slidenum">
              <a:rPr lang="en-US" smtClean="0"/>
              <a:pPr/>
              <a:t>‹#›</a:t>
            </a:fld>
            <a:endParaRPr lang="en-US"/>
          </a:p>
        </p:txBody>
      </p:sp>
    </p:spTree>
    <p:extLst>
      <p:ext uri="{BB962C8B-B14F-4D97-AF65-F5344CB8AC3E}">
        <p14:creationId xmlns:p14="http://schemas.microsoft.com/office/powerpoint/2010/main" val="81348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E2BFB22-38A9-4BE2-BD3A-21852D1C2095}" type="datetime1">
              <a:rPr lang="id-ID" smtClean="0"/>
              <a:pPr/>
              <a:t>09/09/2016</a:t>
            </a:fld>
            <a:endParaRPr lang="id-ID"/>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d-ID"/>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9D4CFCE-0004-4752-BD10-8863C77AB58B}"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F34857-A6F7-45A7-A301-1010BA552167}" type="datetime1">
              <a:rPr lang="id-ID" smtClean="0"/>
              <a:pPr/>
              <a:t>09/09/2016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9D4CFCE-0004-4752-BD10-8863C77AB58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33DA8AE-8B64-4E82-A362-A4DB3B82B0C2}" type="datetime1">
              <a:rPr lang="id-ID" smtClean="0"/>
              <a:pPr/>
              <a:t>09/09/2016</a:t>
            </a:fld>
            <a:endParaRPr lang="id-ID"/>
          </a:p>
        </p:txBody>
      </p:sp>
      <p:sp>
        <p:nvSpPr>
          <p:cNvPr id="5" name="Footer Placeholder 4"/>
          <p:cNvSpPr>
            <a:spLocks noGrp="1"/>
          </p:cNvSpPr>
          <p:nvPr>
            <p:ph type="ftr" sz="quarter" idx="11"/>
          </p:nvPr>
        </p:nvSpPr>
        <p:spPr>
          <a:xfrm>
            <a:off x="457201" y="6248207"/>
            <a:ext cx="5573483" cy="365125"/>
          </a:xfrm>
        </p:spPr>
        <p:txBody>
          <a:bodyPr/>
          <a:lstStyle/>
          <a:p>
            <a:endParaRPr lang="id-ID"/>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9D4CFCE-0004-4752-BD10-8863C77AB58B}"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1955E56-C6E8-4539-BA8A-23737273489A}" type="datetime1">
              <a:rPr lang="id-ID" smtClean="0"/>
              <a:pPr/>
              <a:t>09/09/2016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9D4CFCE-0004-4752-BD10-8863C77AB58B}" type="slidenum">
              <a:rPr lang="id-ID" smtClean="0"/>
              <a:pPr/>
              <a:t>‹#›</a:t>
            </a:fld>
            <a:endParaRPr lang="id-ID"/>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7722F02-6398-44DB-BAFD-D9A9C9F2478D}" type="datetime1">
              <a:rPr lang="id-ID" smtClean="0"/>
              <a:pPr/>
              <a:t>09/09/2016</a:t>
            </a:fld>
            <a:endParaRPr lang="id-ID"/>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9D4CFCE-0004-4752-BD10-8863C77AB58B}" type="slidenum">
              <a:rPr lang="id-ID" smtClean="0"/>
              <a:pPr/>
              <a:t>‹#›</a:t>
            </a:fld>
            <a:endParaRPr lang="id-ID"/>
          </a:p>
        </p:txBody>
      </p:sp>
      <p:sp>
        <p:nvSpPr>
          <p:cNvPr id="14" name="Footer Placeholder 13"/>
          <p:cNvSpPr>
            <a:spLocks noGrp="1"/>
          </p:cNvSpPr>
          <p:nvPr>
            <p:ph type="ftr" sz="quarter" idx="12"/>
          </p:nvPr>
        </p:nvSpPr>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C7EF6EB-8C23-4D5F-8814-7A6E4EA1F77C}" type="datetime1">
              <a:rPr lang="id-ID" smtClean="0"/>
              <a:pPr/>
              <a:t>09/09/2016</a:t>
            </a:fld>
            <a:endParaRPr lang="id-ID"/>
          </a:p>
        </p:txBody>
      </p:sp>
      <p:sp>
        <p:nvSpPr>
          <p:cNvPr id="10" name="Slide Number Placeholder 9"/>
          <p:cNvSpPr>
            <a:spLocks noGrp="1"/>
          </p:cNvSpPr>
          <p:nvPr>
            <p:ph type="sldNum" sz="quarter" idx="16"/>
          </p:nvPr>
        </p:nvSpPr>
        <p:spPr/>
        <p:txBody>
          <a:bodyPr rtlCol="0"/>
          <a:lstStyle/>
          <a:p>
            <a:fld id="{49D4CFCE-0004-4752-BD10-8863C77AB58B}" type="slidenum">
              <a:rPr lang="id-ID" smtClean="0"/>
              <a:pPr/>
              <a:t>‹#›</a:t>
            </a:fld>
            <a:endParaRPr lang="id-ID"/>
          </a:p>
        </p:txBody>
      </p:sp>
      <p:sp>
        <p:nvSpPr>
          <p:cNvPr id="12" name="Footer Placeholder 11"/>
          <p:cNvSpPr>
            <a:spLocks noGrp="1"/>
          </p:cNvSpPr>
          <p:nvPr>
            <p:ph type="ftr" sz="quarter" idx="17"/>
          </p:nvPr>
        </p:nvSpPr>
        <p:spPr/>
        <p:txBody>
          <a:bodyPr rtlCol="0"/>
          <a:lstStyle/>
          <a:p>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C2E163B-F259-454E-99E1-9C2AD3D81D5D}" type="datetime1">
              <a:rPr lang="id-ID" smtClean="0"/>
              <a:pPr/>
              <a:t>09/09/2016</a:t>
            </a:fld>
            <a:endParaRPr lang="id-ID"/>
          </a:p>
        </p:txBody>
      </p:sp>
      <p:sp>
        <p:nvSpPr>
          <p:cNvPr id="12" name="Slide Number Placeholder 11"/>
          <p:cNvSpPr>
            <a:spLocks noGrp="1"/>
          </p:cNvSpPr>
          <p:nvPr>
            <p:ph type="sldNum" sz="quarter" idx="16"/>
          </p:nvPr>
        </p:nvSpPr>
        <p:spPr/>
        <p:txBody>
          <a:bodyPr rtlCol="0"/>
          <a:lstStyle/>
          <a:p>
            <a:fld id="{49D4CFCE-0004-4752-BD10-8863C77AB58B}" type="slidenum">
              <a:rPr lang="id-ID" smtClean="0"/>
              <a:pPr/>
              <a:t>‹#›</a:t>
            </a:fld>
            <a:endParaRPr lang="id-ID"/>
          </a:p>
        </p:txBody>
      </p:sp>
      <p:sp>
        <p:nvSpPr>
          <p:cNvPr id="14" name="Footer Placeholder 13"/>
          <p:cNvSpPr>
            <a:spLocks noGrp="1"/>
          </p:cNvSpPr>
          <p:nvPr>
            <p:ph type="ftr" sz="quarter" idx="17"/>
          </p:nvPr>
        </p:nvSpPr>
        <p:spPr/>
        <p:txBody>
          <a:bodyPr rtlCol="0"/>
          <a:lstStyle/>
          <a:p>
            <a:endParaRPr lang="id-ID"/>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61D8F7-B273-4283-8E95-95D165342F68}" type="datetime1">
              <a:rPr lang="id-ID" smtClean="0"/>
              <a:pPr/>
              <a:t>09/09/2016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9D4CFCE-0004-4752-BD10-8863C77AB58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24722-04AB-4E6B-A99B-37F2BE2C5219}" type="datetime1">
              <a:rPr lang="id-ID" smtClean="0"/>
              <a:pPr/>
              <a:t>09/09/2016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9D4CFCE-0004-4752-BD10-8863C77AB58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5E49944-4C28-452E-BD5D-489DC8D13EB3}" type="datetime1">
              <a:rPr lang="id-ID" smtClean="0"/>
              <a:pPr/>
              <a:t>09/09/2016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9D4CFCE-0004-4752-BD10-8863C77AB58B}" type="slidenum">
              <a:rPr lang="id-ID" smtClean="0"/>
              <a:pPr/>
              <a:t>‹#›</a:t>
            </a:fld>
            <a:endParaRPr lang="id-ID"/>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CF3E910-D291-46A5-84D9-BC7FD9C73E4D}" type="datetime1">
              <a:rPr lang="id-ID" smtClean="0"/>
              <a:pPr/>
              <a:t>09/09/2016</a:t>
            </a:fld>
            <a:endParaRPr lang="id-ID"/>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9D4CFCE-0004-4752-BD10-8863C77AB58B}" type="slidenum">
              <a:rPr lang="id-ID" smtClean="0"/>
              <a:pPr/>
              <a:t>‹#›</a:t>
            </a:fld>
            <a:endParaRPr lang="id-ID"/>
          </a:p>
        </p:txBody>
      </p:sp>
      <p:sp>
        <p:nvSpPr>
          <p:cNvPr id="14" name="Footer Placeholder 13"/>
          <p:cNvSpPr>
            <a:spLocks noGrp="1"/>
          </p:cNvSpPr>
          <p:nvPr>
            <p:ph type="ftr" sz="quarter" idx="12"/>
          </p:nvPr>
        </p:nvSpPr>
        <p:spPr>
          <a:xfrm>
            <a:off x="1600200" y="6248206"/>
            <a:ext cx="4572000" cy="365125"/>
          </a:xfrm>
        </p:spPr>
        <p:txBody>
          <a:bodyPr rtlCol="0"/>
          <a:lstStyle/>
          <a:p>
            <a:endParaRPr lang="id-ID"/>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000234D-9178-4CB0-9CD0-DE6AF7CD8010}" type="datetime1">
              <a:rPr lang="id-ID" smtClean="0"/>
              <a:pPr/>
              <a:t>09/09/2016</a:t>
            </a:fld>
            <a:endParaRPr lang="id-ID"/>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id-ID"/>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9D4CFCE-0004-4752-BD10-8863C77AB58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071546"/>
            <a:ext cx="6477000" cy="1828800"/>
          </a:xfrm>
        </p:spPr>
        <p:txBody>
          <a:bodyPr>
            <a:normAutofit/>
          </a:bodyPr>
          <a:lstStyle/>
          <a:p>
            <a:r>
              <a:rPr lang="id-ID" sz="3100" dirty="0" smtClean="0"/>
              <a:t>Cost Accounting</a:t>
            </a:r>
            <a:br>
              <a:rPr lang="id-ID" sz="3100" dirty="0" smtClean="0"/>
            </a:br>
            <a:r>
              <a:rPr lang="id-ID" sz="3100" dirty="0" smtClean="0"/>
              <a:t>Materi-6</a:t>
            </a:r>
            <a:r>
              <a:rPr lang="id-ID" dirty="0" smtClean="0"/>
              <a:t/>
            </a:r>
            <a:br>
              <a:rPr lang="id-ID" dirty="0" smtClean="0"/>
            </a:br>
            <a:r>
              <a:rPr lang="id-ID" b="1" dirty="0" smtClean="0"/>
              <a:t>Variable Costing</a:t>
            </a:r>
            <a:endParaRPr lang="id-ID" b="1" dirty="0"/>
          </a:p>
        </p:txBody>
      </p:sp>
      <p:sp>
        <p:nvSpPr>
          <p:cNvPr id="3" name="Subtitle 2"/>
          <p:cNvSpPr>
            <a:spLocks noGrp="1"/>
          </p:cNvSpPr>
          <p:nvPr>
            <p:ph type="subTitle" idx="1"/>
          </p:nvPr>
        </p:nvSpPr>
        <p:spPr>
          <a:xfrm>
            <a:off x="714348" y="4286256"/>
            <a:ext cx="5491154" cy="1500198"/>
          </a:xfrm>
        </p:spPr>
        <p:txBody>
          <a:bodyPr>
            <a:normAutofit/>
          </a:bodyPr>
          <a:lstStyle/>
          <a:p>
            <a:r>
              <a:rPr lang="id-ID" sz="4100" dirty="0" smtClean="0"/>
              <a:t>Universitas Esa Unggul</a:t>
            </a:r>
          </a:p>
          <a:p>
            <a:r>
              <a:rPr lang="id-ID" sz="4100" dirty="0" smtClean="0"/>
              <a:t>Jakarta</a:t>
            </a:r>
          </a:p>
          <a:p>
            <a:endParaRPr lang="id-ID" dirty="0"/>
          </a:p>
        </p:txBody>
      </p:sp>
      <p:sp>
        <p:nvSpPr>
          <p:cNvPr id="4" name="Slide Number Placeholder 3"/>
          <p:cNvSpPr>
            <a:spLocks noGrp="1"/>
          </p:cNvSpPr>
          <p:nvPr>
            <p:ph type="sldNum" sz="quarter" idx="12"/>
          </p:nvPr>
        </p:nvSpPr>
        <p:spPr/>
        <p:txBody>
          <a:bodyPr/>
          <a:lstStyle/>
          <a:p>
            <a:fld id="{49D4CFCE-0004-4752-BD10-8863C77AB58B}" type="slidenum">
              <a:rPr lang="id-ID" smtClean="0"/>
              <a:pPr/>
              <a:t>1</a:t>
            </a:fld>
            <a:endParaRPr lang="id-ID"/>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Variable Costing untuk perencanaan laba jangka pendek</a:t>
            </a:r>
            <a:endParaRPr lang="id-ID" dirty="0"/>
          </a:p>
        </p:txBody>
      </p:sp>
      <p:sp>
        <p:nvSpPr>
          <p:cNvPr id="3" name="Content Placeholder 2"/>
          <p:cNvSpPr>
            <a:spLocks noGrp="1"/>
          </p:cNvSpPr>
          <p:nvPr>
            <p:ph sz="quarter" idx="1"/>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id-ID" dirty="0" smtClean="0"/>
              <a:t>Dalam penyusunan anggaran, manajemen berkepentingan untuk menguji dampak setiap alternatif yang akan dipilih terhadap laba perusahaan. Karena dalam jangka pendek biaya tetap tidak berubah, maka informasi yang relevan dengan perencanaan laba jangka pendek adalah informasi yang berdampak terhadap hasil penjualan dan biaya variabel yang merupakan komponen untuk menghitung laba kontribusi dan ratio laba kontribusi</a:t>
            </a:r>
          </a:p>
          <a:p>
            <a:endParaRPr lang="id-ID" dirty="0"/>
          </a:p>
        </p:txBody>
      </p:sp>
      <p:sp>
        <p:nvSpPr>
          <p:cNvPr id="4" name="Slide Number Placeholder 3"/>
          <p:cNvSpPr>
            <a:spLocks noGrp="1"/>
          </p:cNvSpPr>
          <p:nvPr>
            <p:ph type="sldNum" sz="quarter" idx="12"/>
          </p:nvPr>
        </p:nvSpPr>
        <p:spPr/>
        <p:txBody>
          <a:bodyPr>
            <a:normAutofit fontScale="85000" lnSpcReduction="20000"/>
          </a:bodyPr>
          <a:lstStyle/>
          <a:p>
            <a:fld id="{49D4CFCE-0004-4752-BD10-8863C77AB58B}" type="slidenum">
              <a:rPr lang="id-ID" smtClean="0"/>
              <a:pPr/>
              <a:t>10</a:t>
            </a:fld>
            <a:endParaRPr lang="id-ID"/>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28600"/>
            <a:ext cx="8051700" cy="842946"/>
          </a:xfrm>
        </p:spPr>
        <p:txBody>
          <a:bodyPr>
            <a:noAutofit/>
          </a:bodyPr>
          <a:lstStyle/>
          <a:p>
            <a:r>
              <a:rPr lang="id-ID" sz="2800" dirty="0" smtClean="0">
                <a:solidFill>
                  <a:schemeClr val="tx1"/>
                </a:solidFill>
              </a:rPr>
              <a:t>Contoh perhitungan ratio laba kontribusi &amp; operating leverage</a:t>
            </a:r>
            <a:endParaRPr lang="id-ID" sz="2800" dirty="0">
              <a:solidFill>
                <a:schemeClr val="tx1"/>
              </a:solidFill>
            </a:endParaRPr>
          </a:p>
        </p:txBody>
      </p:sp>
      <p:sp>
        <p:nvSpPr>
          <p:cNvPr id="3" name="Content Placeholder 2"/>
          <p:cNvSpPr>
            <a:spLocks noGrp="1"/>
          </p:cNvSpPr>
          <p:nvPr>
            <p:ph sz="quarter" idx="1"/>
          </p:nvPr>
        </p:nvSpPr>
        <p:spPr>
          <a:xfrm>
            <a:off x="612648" y="1600200"/>
            <a:ext cx="8153400" cy="4757758"/>
          </a:xfrm>
        </p:spPr>
        <p:style>
          <a:lnRef idx="1">
            <a:schemeClr val="accent3"/>
          </a:lnRef>
          <a:fillRef idx="2">
            <a:schemeClr val="accent3"/>
          </a:fillRef>
          <a:effectRef idx="1">
            <a:schemeClr val="accent3"/>
          </a:effectRef>
          <a:fontRef idx="minor">
            <a:schemeClr val="dk1"/>
          </a:fontRef>
        </p:style>
        <p:txBody>
          <a:bodyPr/>
          <a:lstStyle/>
          <a:p>
            <a:pPr>
              <a:buNone/>
            </a:pPr>
            <a:endParaRPr lang="id-ID" dirty="0"/>
          </a:p>
        </p:txBody>
      </p:sp>
      <p:sp>
        <p:nvSpPr>
          <p:cNvPr id="4" name="Folded Corner 3"/>
          <p:cNvSpPr/>
          <p:nvPr/>
        </p:nvSpPr>
        <p:spPr>
          <a:xfrm>
            <a:off x="1142976" y="1785926"/>
            <a:ext cx="2357454" cy="500066"/>
          </a:xfrm>
          <a:prstGeom prst="foldedCorne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dirty="0" smtClean="0">
                <a:solidFill>
                  <a:schemeClr val="tx1"/>
                </a:solidFill>
              </a:rPr>
              <a:t>Hasil Penjualan</a:t>
            </a:r>
            <a:endParaRPr lang="id-ID" sz="2800" dirty="0">
              <a:solidFill>
                <a:schemeClr val="tx1"/>
              </a:solidFill>
            </a:endParaRPr>
          </a:p>
        </p:txBody>
      </p:sp>
      <p:sp>
        <p:nvSpPr>
          <p:cNvPr id="5" name="Folded Corner 4"/>
          <p:cNvSpPr/>
          <p:nvPr/>
        </p:nvSpPr>
        <p:spPr>
          <a:xfrm>
            <a:off x="1142976" y="2357430"/>
            <a:ext cx="2428892" cy="642942"/>
          </a:xfrm>
          <a:prstGeom prst="foldedCorne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dirty="0" smtClean="0">
                <a:solidFill>
                  <a:schemeClr val="tx1"/>
                </a:solidFill>
              </a:rPr>
              <a:t>Biaya Variabel</a:t>
            </a:r>
            <a:endParaRPr lang="id-ID" sz="2800" dirty="0">
              <a:solidFill>
                <a:schemeClr val="tx1"/>
              </a:solidFill>
            </a:endParaRPr>
          </a:p>
        </p:txBody>
      </p:sp>
      <p:sp>
        <p:nvSpPr>
          <p:cNvPr id="6" name="Folded Corner 5"/>
          <p:cNvSpPr/>
          <p:nvPr/>
        </p:nvSpPr>
        <p:spPr>
          <a:xfrm>
            <a:off x="1142976" y="3286124"/>
            <a:ext cx="2500330" cy="571504"/>
          </a:xfrm>
          <a:prstGeom prst="foldedCorner">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dirty="0" smtClean="0">
                <a:solidFill>
                  <a:schemeClr val="tx1"/>
                </a:solidFill>
              </a:rPr>
              <a:t>Laba Kontribusi</a:t>
            </a:r>
            <a:endParaRPr lang="id-ID" sz="2800" dirty="0">
              <a:solidFill>
                <a:schemeClr val="tx1"/>
              </a:solidFill>
            </a:endParaRPr>
          </a:p>
        </p:txBody>
      </p:sp>
      <p:sp>
        <p:nvSpPr>
          <p:cNvPr id="7" name="Rectangle 6"/>
          <p:cNvSpPr/>
          <p:nvPr/>
        </p:nvSpPr>
        <p:spPr>
          <a:xfrm>
            <a:off x="1142976" y="3929066"/>
            <a:ext cx="2286016"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dirty="0" smtClean="0">
                <a:solidFill>
                  <a:schemeClr val="tx1"/>
                </a:solidFill>
              </a:rPr>
              <a:t>Biaya  Tetap</a:t>
            </a:r>
            <a:endParaRPr lang="id-ID" sz="2800" dirty="0">
              <a:solidFill>
                <a:schemeClr val="tx1"/>
              </a:solidFill>
            </a:endParaRPr>
          </a:p>
        </p:txBody>
      </p:sp>
      <p:sp>
        <p:nvSpPr>
          <p:cNvPr id="8" name="Rectangle 7"/>
          <p:cNvSpPr/>
          <p:nvPr/>
        </p:nvSpPr>
        <p:spPr>
          <a:xfrm>
            <a:off x="1142976" y="4714884"/>
            <a:ext cx="2143140"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dirty="0" smtClean="0">
                <a:solidFill>
                  <a:schemeClr val="tx1"/>
                </a:solidFill>
              </a:rPr>
              <a:t>Laba Bersih</a:t>
            </a:r>
            <a:endParaRPr lang="id-ID" sz="2800" dirty="0">
              <a:solidFill>
                <a:schemeClr val="tx1"/>
              </a:solidFill>
            </a:endParaRPr>
          </a:p>
        </p:txBody>
      </p:sp>
      <p:sp>
        <p:nvSpPr>
          <p:cNvPr id="9" name="Rectangle 8"/>
          <p:cNvSpPr/>
          <p:nvPr/>
        </p:nvSpPr>
        <p:spPr>
          <a:xfrm>
            <a:off x="3857620" y="1785926"/>
            <a:ext cx="1714512"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id-ID" sz="2800" dirty="0" smtClean="0">
                <a:solidFill>
                  <a:schemeClr val="tx1"/>
                </a:solidFill>
              </a:rPr>
              <a:t>Rp 100</a:t>
            </a:r>
            <a:endParaRPr lang="id-ID" sz="2800" dirty="0">
              <a:solidFill>
                <a:schemeClr val="tx1"/>
              </a:solidFill>
            </a:endParaRPr>
          </a:p>
        </p:txBody>
      </p:sp>
      <p:sp>
        <p:nvSpPr>
          <p:cNvPr id="10" name="Rectangle 9"/>
          <p:cNvSpPr/>
          <p:nvPr/>
        </p:nvSpPr>
        <p:spPr>
          <a:xfrm>
            <a:off x="3857620" y="2357430"/>
            <a:ext cx="1643074"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id-ID" sz="2800" dirty="0" smtClean="0">
                <a:solidFill>
                  <a:schemeClr val="tx1"/>
                </a:solidFill>
              </a:rPr>
              <a:t>60</a:t>
            </a:r>
            <a:endParaRPr lang="id-ID" sz="2800" dirty="0">
              <a:solidFill>
                <a:schemeClr val="tx1"/>
              </a:solidFill>
            </a:endParaRPr>
          </a:p>
        </p:txBody>
      </p:sp>
      <p:sp>
        <p:nvSpPr>
          <p:cNvPr id="11" name="Rectangle 10"/>
          <p:cNvSpPr/>
          <p:nvPr/>
        </p:nvSpPr>
        <p:spPr>
          <a:xfrm>
            <a:off x="3929058" y="3286124"/>
            <a:ext cx="1643074"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id-ID" sz="2800" dirty="0" smtClean="0">
                <a:solidFill>
                  <a:schemeClr val="tx1"/>
                </a:solidFill>
              </a:rPr>
              <a:t>Rp 40</a:t>
            </a:r>
            <a:endParaRPr lang="id-ID" sz="2800" dirty="0">
              <a:solidFill>
                <a:schemeClr val="tx1"/>
              </a:solidFill>
            </a:endParaRPr>
          </a:p>
        </p:txBody>
      </p:sp>
      <p:sp>
        <p:nvSpPr>
          <p:cNvPr id="12" name="Rectangle 11"/>
          <p:cNvSpPr/>
          <p:nvPr/>
        </p:nvSpPr>
        <p:spPr>
          <a:xfrm>
            <a:off x="3929058" y="4000504"/>
            <a:ext cx="1643074"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id-ID" sz="2800" dirty="0" smtClean="0">
                <a:solidFill>
                  <a:schemeClr val="tx1"/>
                </a:solidFill>
              </a:rPr>
              <a:t>Rp 30</a:t>
            </a:r>
            <a:endParaRPr lang="id-ID" sz="2800" dirty="0">
              <a:solidFill>
                <a:schemeClr val="tx1"/>
              </a:solidFill>
            </a:endParaRPr>
          </a:p>
        </p:txBody>
      </p:sp>
      <p:sp>
        <p:nvSpPr>
          <p:cNvPr id="13" name="Rectangle 12"/>
          <p:cNvSpPr/>
          <p:nvPr/>
        </p:nvSpPr>
        <p:spPr>
          <a:xfrm>
            <a:off x="3786182" y="4786322"/>
            <a:ext cx="178595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id-ID" sz="2800" dirty="0" smtClean="0">
                <a:solidFill>
                  <a:schemeClr val="tx1"/>
                </a:solidFill>
              </a:rPr>
              <a:t>Rp 10</a:t>
            </a:r>
            <a:endParaRPr lang="id-ID" sz="2800" dirty="0">
              <a:solidFill>
                <a:schemeClr val="tx1"/>
              </a:solidFill>
            </a:endParaRPr>
          </a:p>
        </p:txBody>
      </p:sp>
      <p:sp>
        <p:nvSpPr>
          <p:cNvPr id="14" name="Right Brace 13"/>
          <p:cNvSpPr/>
          <p:nvPr/>
        </p:nvSpPr>
        <p:spPr>
          <a:xfrm>
            <a:off x="5715008" y="1928802"/>
            <a:ext cx="642942" cy="142876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id-ID"/>
          </a:p>
        </p:txBody>
      </p:sp>
      <p:sp>
        <p:nvSpPr>
          <p:cNvPr id="15" name="Right Brace 14"/>
          <p:cNvSpPr/>
          <p:nvPr/>
        </p:nvSpPr>
        <p:spPr>
          <a:xfrm>
            <a:off x="5786446" y="3643314"/>
            <a:ext cx="642942" cy="157163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id-ID"/>
          </a:p>
        </p:txBody>
      </p:sp>
      <p:sp>
        <p:nvSpPr>
          <p:cNvPr id="16" name="Rectangle 15"/>
          <p:cNvSpPr/>
          <p:nvPr/>
        </p:nvSpPr>
        <p:spPr>
          <a:xfrm>
            <a:off x="6715140" y="1928802"/>
            <a:ext cx="1785950" cy="13573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chemeClr val="tx1"/>
                </a:solidFill>
              </a:rPr>
              <a:t>Ratio Laba  Kontribusi = 40 : 100</a:t>
            </a:r>
            <a:endParaRPr lang="id-ID" sz="2800" dirty="0">
              <a:solidFill>
                <a:schemeClr val="tx1"/>
              </a:solidFill>
            </a:endParaRPr>
          </a:p>
        </p:txBody>
      </p:sp>
      <p:sp>
        <p:nvSpPr>
          <p:cNvPr id="17" name="Rectangle 16"/>
          <p:cNvSpPr/>
          <p:nvPr/>
        </p:nvSpPr>
        <p:spPr>
          <a:xfrm>
            <a:off x="6715140" y="3643314"/>
            <a:ext cx="1714512" cy="17145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chemeClr val="tx1"/>
                </a:solidFill>
              </a:rPr>
              <a:t>Ratio Operating Leverage = 40 : 10</a:t>
            </a:r>
            <a:endParaRPr lang="id-ID" sz="2800" dirty="0">
              <a:solidFill>
                <a:schemeClr val="tx1"/>
              </a:solidFill>
            </a:endParaRPr>
          </a:p>
        </p:txBody>
      </p:sp>
      <p:cxnSp>
        <p:nvCxnSpPr>
          <p:cNvPr id="19" name="Straight Connector 18"/>
          <p:cNvCxnSpPr/>
          <p:nvPr/>
        </p:nvCxnSpPr>
        <p:spPr>
          <a:xfrm>
            <a:off x="4286248" y="3071810"/>
            <a:ext cx="1428760" cy="1588"/>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4429124" y="4786322"/>
            <a:ext cx="1428760" cy="1588"/>
          </a:xfrm>
          <a:prstGeom prst="line">
            <a:avLst/>
          </a:prstGeom>
        </p:spPr>
        <p:style>
          <a:lnRef idx="1">
            <a:schemeClr val="dk1"/>
          </a:lnRef>
          <a:fillRef idx="0">
            <a:schemeClr val="dk1"/>
          </a:fillRef>
          <a:effectRef idx="0">
            <a:schemeClr val="dk1"/>
          </a:effectRef>
          <a:fontRef idx="minor">
            <a:schemeClr val="tx1"/>
          </a:fontRef>
        </p:style>
      </p:cxnSp>
      <p:sp>
        <p:nvSpPr>
          <p:cNvPr id="20" name="Slide Number Placeholder 19"/>
          <p:cNvSpPr>
            <a:spLocks noGrp="1"/>
          </p:cNvSpPr>
          <p:nvPr>
            <p:ph type="sldNum" sz="quarter" idx="12"/>
          </p:nvPr>
        </p:nvSpPr>
        <p:spPr/>
        <p:txBody>
          <a:bodyPr>
            <a:normAutofit fontScale="85000" lnSpcReduction="20000"/>
          </a:bodyPr>
          <a:lstStyle/>
          <a:p>
            <a:fld id="{49D4CFCE-0004-4752-BD10-8863C77AB58B}" type="slidenum">
              <a:rPr lang="id-ID" smtClean="0"/>
              <a:pPr/>
              <a:t>11</a:t>
            </a:fld>
            <a:endParaRPr lang="id-ID"/>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785794"/>
            <a:ext cx="8153400" cy="5310206"/>
          </a:xfrm>
        </p:spPr>
        <p:style>
          <a:lnRef idx="1">
            <a:schemeClr val="accent5"/>
          </a:lnRef>
          <a:fillRef idx="2">
            <a:schemeClr val="accent5"/>
          </a:fillRef>
          <a:effectRef idx="1">
            <a:schemeClr val="accent5"/>
          </a:effectRef>
          <a:fontRef idx="minor">
            <a:schemeClr val="dk1"/>
          </a:fontRef>
        </p:style>
        <p:txBody>
          <a:bodyPr>
            <a:normAutofit fontScale="92500"/>
          </a:bodyPr>
          <a:lstStyle/>
          <a:p>
            <a:r>
              <a:rPr lang="id-ID" dirty="0" smtClean="0"/>
              <a:t>Misal dalam menyusun anggaran, manajemen puncak mempertimbangkan rencana untuk menaikkan harga jual produk sebesar 10% dan diperkirakan tidak akan mengurangi kuantitas produk yang akan dijual. Jika biaya variabel dan biaya tetap tidak mengalami perubahan, dampak kenaikan harga jual tersebut terhadap laba jangka pendek adalah:</a:t>
            </a:r>
          </a:p>
          <a:p>
            <a:pPr>
              <a:buNone/>
            </a:pPr>
            <a:r>
              <a:rPr lang="id-ID" dirty="0" smtClean="0"/>
              <a:t>		ratio laba kontribusi x persentase kenaikan  	harga jual</a:t>
            </a:r>
          </a:p>
          <a:p>
            <a:pPr>
              <a:buNone/>
            </a:pPr>
            <a:r>
              <a:rPr lang="id-ID" dirty="0" smtClean="0"/>
              <a:t>Jika ratio laba kontribusi = 40%, dengan adanya rencana kenaikan harga jual produk sebesar 10% akan menaikkan laba bersih sebesar 4% (40% x 10%).</a:t>
            </a:r>
            <a:endParaRPr lang="id-ID" dirty="0"/>
          </a:p>
        </p:txBody>
      </p:sp>
      <p:sp>
        <p:nvSpPr>
          <p:cNvPr id="4" name="Slide Number Placeholder 3"/>
          <p:cNvSpPr>
            <a:spLocks noGrp="1"/>
          </p:cNvSpPr>
          <p:nvPr>
            <p:ph type="sldNum" sz="quarter" idx="12"/>
          </p:nvPr>
        </p:nvSpPr>
        <p:spPr/>
        <p:txBody>
          <a:bodyPr>
            <a:normAutofit fontScale="85000" lnSpcReduction="20000"/>
          </a:bodyPr>
          <a:lstStyle/>
          <a:p>
            <a:fld id="{49D4CFCE-0004-4752-BD10-8863C77AB58B}" type="slidenum">
              <a:rPr lang="id-ID" smtClean="0"/>
              <a:pPr/>
              <a:t>12</a:t>
            </a:fld>
            <a:endParaRPr lang="id-ID"/>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928670"/>
            <a:ext cx="8153400" cy="5643602"/>
          </a:xfrm>
        </p:spPr>
        <p:style>
          <a:lnRef idx="1">
            <a:schemeClr val="accent5"/>
          </a:lnRef>
          <a:fillRef idx="2">
            <a:schemeClr val="accent5"/>
          </a:fillRef>
          <a:effectRef idx="1">
            <a:schemeClr val="accent5"/>
          </a:effectRef>
          <a:fontRef idx="minor">
            <a:schemeClr val="dk1"/>
          </a:fontRef>
        </p:style>
        <p:txBody>
          <a:bodyPr>
            <a:normAutofit fontScale="92500"/>
          </a:bodyPr>
          <a:lstStyle/>
          <a:p>
            <a:r>
              <a:rPr lang="id-ID" dirty="0" smtClean="0"/>
              <a:t>Contoh alternatif lain terkait laba perusahaan, misal dengan ratio laba kontribusi sebesar 40% manajemen puncak memperkirakan dengan menaikkan anggaran biaya iklan sebesar Rp 11.000.000 akan menaikkan hasil penjualan sebesar Rp 35.000.000. Alternatif ini dapat diuji kelayakannya:</a:t>
            </a:r>
          </a:p>
          <a:p>
            <a:pPr>
              <a:buNone/>
            </a:pPr>
            <a:r>
              <a:rPr lang="id-ID" dirty="0" smtClean="0"/>
              <a:t>	</a:t>
            </a:r>
            <a:r>
              <a:rPr lang="id-ID" sz="2800" dirty="0" smtClean="0"/>
              <a:t>Kenaikan laba kontribusi:</a:t>
            </a:r>
          </a:p>
          <a:p>
            <a:pPr>
              <a:buNone/>
            </a:pPr>
            <a:r>
              <a:rPr lang="id-ID" sz="2800" dirty="0" smtClean="0"/>
              <a:t> 	(40%xRp 35.000.000)	=		Rp 14.000.000</a:t>
            </a:r>
          </a:p>
          <a:p>
            <a:pPr>
              <a:buNone/>
            </a:pPr>
            <a:r>
              <a:rPr lang="id-ID" sz="2800" dirty="0" smtClean="0"/>
              <a:t>	Kenaikan biaya iklan	=		     11.000.000</a:t>
            </a:r>
          </a:p>
          <a:p>
            <a:pPr>
              <a:buNone/>
            </a:pPr>
            <a:r>
              <a:rPr lang="id-ID" sz="2800" dirty="0" smtClean="0"/>
              <a:t>	</a:t>
            </a:r>
          </a:p>
          <a:p>
            <a:pPr>
              <a:buNone/>
            </a:pPr>
            <a:r>
              <a:rPr lang="id-ID" sz="2800" dirty="0" smtClean="0"/>
              <a:t>	Dampak kenaikan biaya iklan terhadap</a:t>
            </a:r>
          </a:p>
          <a:p>
            <a:pPr>
              <a:buNone/>
            </a:pPr>
            <a:r>
              <a:rPr lang="id-ID" sz="2800" dirty="0" smtClean="0"/>
              <a:t>	laba bersih			=		Rp   3.000.000 </a:t>
            </a:r>
            <a:endParaRPr lang="id-ID" sz="2800" dirty="0"/>
          </a:p>
        </p:txBody>
      </p:sp>
      <p:cxnSp>
        <p:nvCxnSpPr>
          <p:cNvPr id="5" name="Straight Connector 4"/>
          <p:cNvCxnSpPr/>
          <p:nvPr/>
        </p:nvCxnSpPr>
        <p:spPr>
          <a:xfrm>
            <a:off x="6072198" y="4929198"/>
            <a:ext cx="2643206" cy="1588"/>
          </a:xfrm>
          <a:prstGeom prst="line">
            <a:avLst/>
          </a:prstGeom>
        </p:spPr>
        <p:style>
          <a:lnRef idx="1">
            <a:schemeClr val="dk1"/>
          </a:lnRef>
          <a:fillRef idx="0">
            <a:schemeClr val="dk1"/>
          </a:fillRef>
          <a:effectRef idx="0">
            <a:schemeClr val="dk1"/>
          </a:effectRef>
          <a:fontRef idx="minor">
            <a:schemeClr val="tx1"/>
          </a:fontRef>
        </p:style>
      </p:cxnSp>
      <p:sp>
        <p:nvSpPr>
          <p:cNvPr id="4" name="Slide Number Placeholder 3"/>
          <p:cNvSpPr>
            <a:spLocks noGrp="1"/>
          </p:cNvSpPr>
          <p:nvPr>
            <p:ph type="sldNum" sz="quarter" idx="12"/>
          </p:nvPr>
        </p:nvSpPr>
        <p:spPr/>
        <p:txBody>
          <a:bodyPr>
            <a:normAutofit fontScale="85000" lnSpcReduction="20000"/>
          </a:bodyPr>
          <a:lstStyle/>
          <a:p>
            <a:fld id="{49D4CFCE-0004-4752-BD10-8863C77AB58B}" type="slidenum">
              <a:rPr lang="id-ID" smtClean="0"/>
              <a:pPr/>
              <a:t>13</a:t>
            </a:fld>
            <a:endParaRPr lang="id-ID"/>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Variable Costing untuk pengendalian biaya</a:t>
            </a:r>
            <a:endParaRPr lang="id-ID" sz="3600" dirty="0"/>
          </a:p>
        </p:txBody>
      </p:sp>
      <p:sp>
        <p:nvSpPr>
          <p:cNvPr id="3" name="Content Placeholder 2"/>
          <p:cNvSpPr>
            <a:spLocks noGrp="1"/>
          </p:cNvSpPr>
          <p:nvPr>
            <p:ph sz="quarter" idx="1"/>
          </p:nvPr>
        </p:nvSpPr>
        <p:spPr>
          <a:xfrm>
            <a:off x="642910" y="1428736"/>
            <a:ext cx="8153400" cy="5143536"/>
          </a:xfrm>
        </p:spPr>
        <p:style>
          <a:lnRef idx="1">
            <a:schemeClr val="accent5"/>
          </a:lnRef>
          <a:fillRef idx="2">
            <a:schemeClr val="accent5"/>
          </a:fillRef>
          <a:effectRef idx="1">
            <a:schemeClr val="accent5"/>
          </a:effectRef>
          <a:fontRef idx="minor">
            <a:schemeClr val="dk1"/>
          </a:fontRef>
        </p:style>
        <p:txBody>
          <a:bodyPr>
            <a:normAutofit/>
          </a:bodyPr>
          <a:lstStyle/>
          <a:p>
            <a:pPr algn="just"/>
            <a:r>
              <a:rPr lang="id-ID" dirty="0" smtClean="0"/>
              <a:t>Dalam Variable Costing, period costs yang terdiri dari biaya tetap dikumpulkan dan disajikan secara terpisah dalam laporan laba rugi sebagai pengurang terhadap laba kontribusi. Biaya tetap terdiri atas Discretionary Fixed Costs dan Committed Fixed Costs.</a:t>
            </a:r>
          </a:p>
          <a:p>
            <a:pPr algn="just"/>
            <a:endParaRPr lang="id-ID" dirty="0" smtClean="0"/>
          </a:p>
          <a:p>
            <a:pPr algn="just"/>
            <a:r>
              <a:rPr lang="id-ID" dirty="0" smtClean="0"/>
              <a:t>Discretionary Fixed Costs : biaya yang berperilaku tetap karena kebijakan manajemen dan dalam jangka pendek dapat dikendalikan manajemen, contoh biaya iklan.</a:t>
            </a:r>
          </a:p>
          <a:p>
            <a:pPr algn="just"/>
            <a:endParaRPr lang="id-ID" dirty="0" smtClean="0"/>
          </a:p>
        </p:txBody>
      </p:sp>
      <p:sp>
        <p:nvSpPr>
          <p:cNvPr id="4" name="Slide Number Placeholder 3"/>
          <p:cNvSpPr>
            <a:spLocks noGrp="1"/>
          </p:cNvSpPr>
          <p:nvPr>
            <p:ph type="sldNum" sz="quarter" idx="12"/>
          </p:nvPr>
        </p:nvSpPr>
        <p:spPr/>
        <p:txBody>
          <a:bodyPr>
            <a:normAutofit fontScale="85000" lnSpcReduction="20000"/>
          </a:bodyPr>
          <a:lstStyle/>
          <a:p>
            <a:fld id="{49D4CFCE-0004-4752-BD10-8863C77AB58B}" type="slidenum">
              <a:rPr lang="id-ID" smtClean="0"/>
              <a:pPr/>
              <a:t>14</a:t>
            </a:fld>
            <a:endParaRPr lang="id-ID"/>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857232"/>
            <a:ext cx="8153400" cy="5643602"/>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r>
              <a:rPr lang="id-ID" sz="3000" dirty="0" smtClean="0"/>
              <a:t>Committed Fixed Costs : biaya tetap yang dikeluarkan, yang tidak dapat dikurangi guna mempertahankan kemampuan perusahaan dalam memenuhi tujuan jangka panjang perusahaan (timbul dari kepemilikan pabrik, ekuipmen dan organisasi pokok) dan dalam jangka pendek tidak dapat dikendalikan oleh manajemen. Contoh : biaya depresiasi, sewa, asuransi dan gaji karyawan inti.</a:t>
            </a:r>
          </a:p>
          <a:p>
            <a:endParaRPr lang="id-ID" sz="3000" dirty="0" smtClean="0"/>
          </a:p>
          <a:p>
            <a:r>
              <a:rPr lang="id-ID" sz="3000" dirty="0" smtClean="0"/>
              <a:t>Dengan dipisahkannya biaya tetap dalam laporan laba rugi Variable Costing, manajemen dapat memperoleh informasi discretionary fixed costs terpisah dari Committed fixed costs, sehingga pengendalian biaya tetap dalam jangka pendek dapat dilakukan oleh manajemen.</a:t>
            </a:r>
          </a:p>
          <a:p>
            <a:endParaRPr lang="id-ID" dirty="0"/>
          </a:p>
        </p:txBody>
      </p:sp>
      <p:sp>
        <p:nvSpPr>
          <p:cNvPr id="4" name="Slide Number Placeholder 3"/>
          <p:cNvSpPr>
            <a:spLocks noGrp="1"/>
          </p:cNvSpPr>
          <p:nvPr>
            <p:ph type="sldNum" sz="quarter" idx="12"/>
          </p:nvPr>
        </p:nvSpPr>
        <p:spPr/>
        <p:txBody>
          <a:bodyPr>
            <a:normAutofit fontScale="85000" lnSpcReduction="20000"/>
          </a:bodyPr>
          <a:lstStyle/>
          <a:p>
            <a:fld id="{49D4CFCE-0004-4752-BD10-8863C77AB58B}" type="slidenum">
              <a:rPr lang="id-ID" smtClean="0"/>
              <a:pPr/>
              <a:t>15</a:t>
            </a:fld>
            <a:endParaRPr lang="id-ID"/>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dirty="0" smtClean="0"/>
              <a:t>VARIABLE COSTING UNTUK PENGAMBILAN KEPUTUSAN</a:t>
            </a:r>
            <a:endParaRPr lang="id-ID" sz="3600" dirty="0"/>
          </a:p>
        </p:txBody>
      </p:sp>
      <p:sp>
        <p:nvSpPr>
          <p:cNvPr id="3" name="Content Placeholder 2"/>
          <p:cNvSpPr>
            <a:spLocks noGrp="1"/>
          </p:cNvSpPr>
          <p:nvPr>
            <p:ph sz="quarter" idx="1"/>
          </p:nvPr>
        </p:nvSpPr>
        <p:spPr/>
        <p:style>
          <a:lnRef idx="1">
            <a:schemeClr val="accent5"/>
          </a:lnRef>
          <a:fillRef idx="2">
            <a:schemeClr val="accent5"/>
          </a:fillRef>
          <a:effectRef idx="1">
            <a:schemeClr val="accent5"/>
          </a:effectRef>
          <a:fontRef idx="minor">
            <a:schemeClr val="dk1"/>
          </a:fontRef>
        </p:style>
        <p:txBody>
          <a:bodyPr/>
          <a:lstStyle/>
          <a:p>
            <a:r>
              <a:rPr lang="id-ID" dirty="0" smtClean="0"/>
              <a:t>Variable costing menyajikan data yang bermanfaat untuk pembuatan keputusan jangka pendek, khususnya untuk penentuan harga jual jangka pendek.</a:t>
            </a:r>
          </a:p>
          <a:p>
            <a:r>
              <a:rPr lang="id-ID" dirty="0" smtClean="0"/>
              <a:t>Dalam metode variabel costing apabila harga jual telah menghasilkan laba kontribusi guna menutup biaya tetap adalah lebih baik daripada harga jual yang tidak menghasilkan laba kontribusi sama sekali.</a:t>
            </a:r>
            <a:endParaRPr lang="id-ID" dirty="0"/>
          </a:p>
        </p:txBody>
      </p:sp>
      <p:sp>
        <p:nvSpPr>
          <p:cNvPr id="4" name="Slide Number Placeholder 3"/>
          <p:cNvSpPr>
            <a:spLocks noGrp="1"/>
          </p:cNvSpPr>
          <p:nvPr>
            <p:ph type="sldNum" sz="quarter" idx="12"/>
          </p:nvPr>
        </p:nvSpPr>
        <p:spPr/>
        <p:txBody>
          <a:bodyPr>
            <a:normAutofit fontScale="85000" lnSpcReduction="20000"/>
          </a:bodyPr>
          <a:lstStyle/>
          <a:p>
            <a:fld id="{49D4CFCE-0004-4752-BD10-8863C77AB58B}" type="slidenum">
              <a:rPr lang="id-ID" smtClean="0"/>
              <a:pPr/>
              <a:t>16</a:t>
            </a:fld>
            <a:endParaRPr lang="id-ID"/>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KELEMAHAN METODE VARIABEL COSTING</a:t>
            </a:r>
            <a:endParaRPr lang="id-ID" sz="3600" dirty="0"/>
          </a:p>
        </p:txBody>
      </p:sp>
      <p:sp>
        <p:nvSpPr>
          <p:cNvPr id="3" name="Content Placeholder 2"/>
          <p:cNvSpPr>
            <a:spLocks noGrp="1"/>
          </p:cNvSpPr>
          <p:nvPr>
            <p:ph sz="quarter" idx="1"/>
          </p:nvPr>
        </p:nvSpPr>
        <p:spPr>
          <a:xfrm>
            <a:off x="612648" y="1600200"/>
            <a:ext cx="8153400" cy="4900634"/>
          </a:xfrm>
        </p:spPr>
        <p:style>
          <a:lnRef idx="1">
            <a:schemeClr val="accent5"/>
          </a:lnRef>
          <a:fillRef idx="2">
            <a:schemeClr val="accent5"/>
          </a:fillRef>
          <a:effectRef idx="1">
            <a:schemeClr val="accent5"/>
          </a:effectRef>
          <a:fontRef idx="minor">
            <a:schemeClr val="dk1"/>
          </a:fontRef>
        </p:style>
        <p:txBody>
          <a:bodyPr/>
          <a:lstStyle/>
          <a:p>
            <a:pPr marL="514350" indent="-514350">
              <a:buFont typeface="+mj-lt"/>
              <a:buAutoNum type="arabicPeriod"/>
            </a:pPr>
            <a:r>
              <a:rPr lang="id-ID" dirty="0" smtClean="0"/>
              <a:t>Pemisahan biaya ke dalam biaya variabel dan biaya tetap sulit dilaksanakan, karena jarang sekali suatu biaya benar-benar variabel atau benar-benar tetap.</a:t>
            </a:r>
          </a:p>
          <a:p>
            <a:pPr marL="514350" indent="-514350">
              <a:buFont typeface="+mj-lt"/>
              <a:buAutoNum type="arabicPeriod"/>
            </a:pPr>
            <a:r>
              <a:rPr lang="id-ID" dirty="0" smtClean="0"/>
              <a:t>Metode variabel costing dianggap tidak sesuai dengan prinsip akuntansi yang lazim, sehingga laporan keuangan untuk kepentingan pajak dan masyarakat umum harus dibuat atas dasar metode full costing.</a:t>
            </a:r>
            <a:endParaRPr lang="id-ID" dirty="0"/>
          </a:p>
        </p:txBody>
      </p:sp>
      <p:sp>
        <p:nvSpPr>
          <p:cNvPr id="4" name="Slide Number Placeholder 3"/>
          <p:cNvSpPr>
            <a:spLocks noGrp="1"/>
          </p:cNvSpPr>
          <p:nvPr>
            <p:ph type="sldNum" sz="quarter" idx="12"/>
          </p:nvPr>
        </p:nvSpPr>
        <p:spPr/>
        <p:txBody>
          <a:bodyPr>
            <a:normAutofit fontScale="85000" lnSpcReduction="20000"/>
          </a:bodyPr>
          <a:lstStyle/>
          <a:p>
            <a:fld id="{49D4CFCE-0004-4752-BD10-8863C77AB58B}" type="slidenum">
              <a:rPr lang="id-ID" smtClean="0"/>
              <a:pPr/>
              <a:t>17</a:t>
            </a:fld>
            <a:endParaRPr lang="id-ID"/>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642918"/>
            <a:ext cx="8153400" cy="5929354"/>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514350" indent="-514350">
              <a:buFont typeface="+mj-lt"/>
              <a:buAutoNum type="arabicPeriod" startAt="3"/>
            </a:pPr>
            <a:r>
              <a:rPr lang="id-ID" dirty="0" smtClean="0"/>
              <a:t>Dalam metode variable costing, naik turunnya laba dihubungkan dengan perubahan-perubahan dalam penjualannya. Sehingga untuk perusahaan yang kegiatan usahanya bersifat musiman, variable costing akan menyajikan kerugian yang berlebihan dalam periode tertentu, sedangkan dalam periode lainnya akan menyajikan laba yang tidak normal.</a:t>
            </a:r>
          </a:p>
          <a:p>
            <a:pPr marL="514350" indent="-514350">
              <a:buFont typeface="+mj-lt"/>
              <a:buAutoNum type="arabicPeriod" startAt="3"/>
            </a:pPr>
            <a:r>
              <a:rPr lang="id-ID" dirty="0" smtClean="0"/>
              <a:t>Tidak diperhitungkannya biaya overhead pabrik tetap dalam persediaan dan harga pokok persediaan akan mengakibatkan nilai persediaan lebih rendah,  sehingga akan mengurangi modal kerja yang dilaporkan untuk tujuan analisis keuangan.</a:t>
            </a:r>
            <a:endParaRPr lang="id-ID" dirty="0"/>
          </a:p>
        </p:txBody>
      </p:sp>
      <p:sp>
        <p:nvSpPr>
          <p:cNvPr id="4" name="Slide Number Placeholder 3"/>
          <p:cNvSpPr>
            <a:spLocks noGrp="1"/>
          </p:cNvSpPr>
          <p:nvPr>
            <p:ph type="sldNum" sz="quarter" idx="12"/>
          </p:nvPr>
        </p:nvSpPr>
        <p:spPr/>
        <p:txBody>
          <a:bodyPr>
            <a:normAutofit fontScale="85000" lnSpcReduction="20000"/>
          </a:bodyPr>
          <a:lstStyle/>
          <a:p>
            <a:fld id="{49D4CFCE-0004-4752-BD10-8863C77AB58B}" type="slidenum">
              <a:rPr lang="id-ID" smtClean="0"/>
              <a:pPr/>
              <a:t>18</a:t>
            </a:fld>
            <a:endParaRPr lang="id-ID"/>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KLASIFIKASI BIAYA &amp; INFORMASI BIAYA YANG DIHASILKAN VARIABLE COSTING</a:t>
            </a:r>
            <a:endParaRPr lang="en-US" sz="3200" dirty="0"/>
          </a:p>
        </p:txBody>
      </p:sp>
      <p:pic>
        <p:nvPicPr>
          <p:cNvPr id="1027" name="Picture 3"/>
          <p:cNvPicPr>
            <a:picLocks noGrp="1" noChangeAspect="1" noChangeArrowheads="1"/>
          </p:cNvPicPr>
          <p:nvPr>
            <p:ph sz="quarter" idx="1"/>
          </p:nvPr>
        </p:nvPicPr>
        <p:blipFill>
          <a:blip r:embed="rId2"/>
          <a:srcRect/>
          <a:stretch>
            <a:fillRect/>
          </a:stretch>
        </p:blipFill>
        <p:spPr bwMode="auto">
          <a:xfrm>
            <a:off x="571472" y="1428736"/>
            <a:ext cx="8286808" cy="5143536"/>
          </a:xfrm>
          <a:prstGeom prst="rect">
            <a:avLst/>
          </a:prstGeom>
          <a:ln>
            <a:headEnd/>
            <a:tailEnd/>
          </a:ln>
        </p:spPr>
        <p:style>
          <a:lnRef idx="1">
            <a:schemeClr val="accent5"/>
          </a:lnRef>
          <a:fillRef idx="2">
            <a:schemeClr val="accent5"/>
          </a:fillRef>
          <a:effectRef idx="1">
            <a:schemeClr val="accent5"/>
          </a:effectRef>
          <a:fontRef idx="minor">
            <a:schemeClr val="dk1"/>
          </a:fontRef>
        </p:style>
      </p:pic>
      <p:sp>
        <p:nvSpPr>
          <p:cNvPr id="4" name="Slide Number Placeholder 3"/>
          <p:cNvSpPr>
            <a:spLocks noGrp="1"/>
          </p:cNvSpPr>
          <p:nvPr>
            <p:ph type="sldNum" sz="quarter" idx="12"/>
          </p:nvPr>
        </p:nvSpPr>
        <p:spPr/>
        <p:txBody>
          <a:bodyPr>
            <a:normAutofit fontScale="85000" lnSpcReduction="20000"/>
          </a:bodyPr>
          <a:lstStyle/>
          <a:p>
            <a:fld id="{49D4CFCE-0004-4752-BD10-8863C77AB58B}" type="slidenum">
              <a:rPr lang="id-ID" smtClean="0"/>
              <a:pPr/>
              <a:t>19</a:t>
            </a:fld>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METODE VARIABLE COSTING</a:t>
            </a:r>
            <a:endParaRPr lang="id-ID" dirty="0"/>
          </a:p>
        </p:txBody>
      </p:sp>
      <p:sp>
        <p:nvSpPr>
          <p:cNvPr id="3" name="Content Placeholder 2"/>
          <p:cNvSpPr>
            <a:spLocks noGrp="1"/>
          </p:cNvSpPr>
          <p:nvPr>
            <p:ph sz="quarter" idx="1"/>
          </p:nvPr>
        </p:nvSpPr>
        <p:spPr>
          <a:xfrm>
            <a:off x="612648" y="1785926"/>
            <a:ext cx="8153400" cy="4786346"/>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just">
              <a:buNone/>
            </a:pPr>
            <a:r>
              <a:rPr lang="en-US" sz="3200" dirty="0" err="1" smtClean="0"/>
              <a:t>Adalah</a:t>
            </a:r>
            <a:r>
              <a:rPr lang="en-US" sz="3200" dirty="0" smtClean="0"/>
              <a:t> </a:t>
            </a:r>
            <a:r>
              <a:rPr lang="en-US" sz="3200" dirty="0" err="1" smtClean="0"/>
              <a:t>metode</a:t>
            </a:r>
            <a:r>
              <a:rPr lang="en-US" sz="3200" dirty="0" smtClean="0"/>
              <a:t> costing yang </a:t>
            </a:r>
            <a:r>
              <a:rPr lang="en-US" sz="3200" dirty="0" err="1" smtClean="0"/>
              <a:t>hanya</a:t>
            </a:r>
            <a:r>
              <a:rPr lang="en-US" sz="3200" dirty="0" smtClean="0"/>
              <a:t> </a:t>
            </a:r>
            <a:r>
              <a:rPr lang="en-US" sz="3200" dirty="0" err="1" smtClean="0"/>
              <a:t>memasukkan</a:t>
            </a:r>
            <a:r>
              <a:rPr lang="en-US" sz="3200" dirty="0" smtClean="0"/>
              <a:t> </a:t>
            </a:r>
            <a:r>
              <a:rPr lang="en-US" sz="3200" dirty="0" err="1" smtClean="0"/>
              <a:t>biaya</a:t>
            </a:r>
            <a:r>
              <a:rPr lang="en-US" sz="3200" dirty="0" smtClean="0"/>
              <a:t> </a:t>
            </a:r>
            <a:r>
              <a:rPr lang="en-US" sz="3200" dirty="0" err="1" smtClean="0"/>
              <a:t>produksi</a:t>
            </a:r>
            <a:r>
              <a:rPr lang="en-US" sz="3200" dirty="0" smtClean="0"/>
              <a:t> </a:t>
            </a:r>
            <a:r>
              <a:rPr lang="en-US" sz="3200" dirty="0" err="1" smtClean="0"/>
              <a:t>variabel</a:t>
            </a:r>
            <a:r>
              <a:rPr lang="en-US" sz="3200" dirty="0" smtClean="0"/>
              <a:t> </a:t>
            </a:r>
            <a:r>
              <a:rPr lang="en-US" sz="3200" dirty="0" err="1" smtClean="0"/>
              <a:t>ke</a:t>
            </a:r>
            <a:r>
              <a:rPr lang="en-US" sz="3200" dirty="0" smtClean="0"/>
              <a:t> </a:t>
            </a:r>
            <a:r>
              <a:rPr lang="en-US" sz="3200" dirty="0" err="1" smtClean="0"/>
              <a:t>dalam</a:t>
            </a:r>
            <a:r>
              <a:rPr lang="en-US" sz="3200" dirty="0" smtClean="0"/>
              <a:t> </a:t>
            </a:r>
            <a:r>
              <a:rPr lang="en-US" sz="3200" dirty="0" err="1" smtClean="0"/>
              <a:t>biaya</a:t>
            </a:r>
            <a:r>
              <a:rPr lang="en-US" sz="3200" dirty="0" smtClean="0"/>
              <a:t> </a:t>
            </a:r>
            <a:r>
              <a:rPr lang="en-US" sz="3200" dirty="0" err="1" smtClean="0"/>
              <a:t>produk</a:t>
            </a:r>
            <a:r>
              <a:rPr lang="en-US" sz="3200" dirty="0" smtClean="0"/>
              <a:t>.</a:t>
            </a:r>
          </a:p>
          <a:p>
            <a:pPr algn="just">
              <a:buNone/>
            </a:pPr>
            <a:endParaRPr lang="en-US" sz="3200" dirty="0" smtClean="0"/>
          </a:p>
          <a:p>
            <a:pPr algn="just">
              <a:buNone/>
            </a:pPr>
            <a:r>
              <a:rPr lang="en-US" sz="3200" dirty="0" err="1" smtClean="0"/>
              <a:t>Dalam</a:t>
            </a:r>
            <a:r>
              <a:rPr lang="en-US" sz="3200" dirty="0" smtClean="0"/>
              <a:t> </a:t>
            </a:r>
            <a:r>
              <a:rPr lang="en-US" sz="3200" dirty="0" err="1" smtClean="0"/>
              <a:t>metode</a:t>
            </a:r>
            <a:r>
              <a:rPr lang="en-US" sz="3200" dirty="0" smtClean="0"/>
              <a:t> costing </a:t>
            </a:r>
            <a:r>
              <a:rPr lang="en-US" sz="3200" dirty="0" err="1" smtClean="0"/>
              <a:t>ini</a:t>
            </a:r>
            <a:r>
              <a:rPr lang="en-US" sz="3200" dirty="0" smtClean="0"/>
              <a:t> </a:t>
            </a:r>
            <a:r>
              <a:rPr lang="en-US" sz="3200" dirty="0" err="1" smtClean="0"/>
              <a:t>biaya</a:t>
            </a:r>
            <a:r>
              <a:rPr lang="en-US" sz="3200" dirty="0" smtClean="0"/>
              <a:t> </a:t>
            </a:r>
            <a:r>
              <a:rPr lang="en-US" sz="3200" dirty="0" err="1" smtClean="0"/>
              <a:t>produk</a:t>
            </a:r>
            <a:r>
              <a:rPr lang="en-US" sz="3200" dirty="0" smtClean="0"/>
              <a:t> </a:t>
            </a:r>
            <a:r>
              <a:rPr lang="en-US" sz="3200" dirty="0" err="1" smtClean="0"/>
              <a:t>mencakup</a:t>
            </a:r>
            <a:r>
              <a:rPr lang="en-US" sz="3200" dirty="0" smtClean="0"/>
              <a:t>:</a:t>
            </a:r>
          </a:p>
          <a:p>
            <a:pPr marL="514350" indent="-514350" algn="just">
              <a:buAutoNum type="arabicPeriod"/>
            </a:pPr>
            <a:r>
              <a:rPr lang="en-US" sz="3200" dirty="0" err="1" smtClean="0"/>
              <a:t>Biaya</a:t>
            </a:r>
            <a:r>
              <a:rPr lang="en-US" sz="3200" dirty="0" smtClean="0"/>
              <a:t> </a:t>
            </a:r>
            <a:r>
              <a:rPr lang="en-US" sz="3200" dirty="0" err="1" smtClean="0"/>
              <a:t>Bahan</a:t>
            </a:r>
            <a:r>
              <a:rPr lang="en-US" sz="3200" dirty="0" smtClean="0"/>
              <a:t> Baku</a:t>
            </a:r>
          </a:p>
          <a:p>
            <a:pPr marL="514350" indent="-514350" algn="just">
              <a:buAutoNum type="arabicPeriod"/>
            </a:pPr>
            <a:r>
              <a:rPr lang="en-US" sz="3200" dirty="0" err="1" smtClean="0"/>
              <a:t>Biaya</a:t>
            </a:r>
            <a:r>
              <a:rPr lang="en-US" sz="3200" dirty="0" smtClean="0"/>
              <a:t> </a:t>
            </a:r>
            <a:r>
              <a:rPr lang="en-US" sz="3200" dirty="0" err="1" smtClean="0"/>
              <a:t>tenaga</a:t>
            </a:r>
            <a:r>
              <a:rPr lang="en-US" sz="3200" dirty="0" smtClean="0"/>
              <a:t> </a:t>
            </a:r>
            <a:r>
              <a:rPr lang="en-US" sz="3200" dirty="0" err="1" smtClean="0"/>
              <a:t>kerja</a:t>
            </a:r>
            <a:r>
              <a:rPr lang="en-US" sz="3200" dirty="0" smtClean="0"/>
              <a:t> </a:t>
            </a:r>
            <a:r>
              <a:rPr lang="en-US" sz="3200" dirty="0" err="1" smtClean="0"/>
              <a:t>langsung</a:t>
            </a:r>
            <a:endParaRPr lang="en-US" sz="3200" dirty="0" smtClean="0"/>
          </a:p>
          <a:p>
            <a:pPr marL="514350" indent="-514350" algn="just">
              <a:buAutoNum type="arabicPeriod"/>
            </a:pPr>
            <a:r>
              <a:rPr lang="en-US" sz="3200" dirty="0" err="1" smtClean="0"/>
              <a:t>Biaya</a:t>
            </a:r>
            <a:r>
              <a:rPr lang="en-US" sz="3200" dirty="0" smtClean="0"/>
              <a:t> overhead </a:t>
            </a:r>
            <a:r>
              <a:rPr lang="en-US" sz="3200" dirty="0" err="1" smtClean="0"/>
              <a:t>pabrik</a:t>
            </a:r>
            <a:r>
              <a:rPr lang="en-US" sz="3200" dirty="0" smtClean="0"/>
              <a:t> </a:t>
            </a:r>
            <a:r>
              <a:rPr lang="en-US" sz="3200" dirty="0" err="1" smtClean="0"/>
              <a:t>variabel</a:t>
            </a:r>
            <a:endParaRPr lang="en-US" sz="3200" dirty="0" smtClean="0"/>
          </a:p>
          <a:p>
            <a:endParaRPr lang="id-ID" dirty="0"/>
          </a:p>
        </p:txBody>
      </p:sp>
      <p:sp>
        <p:nvSpPr>
          <p:cNvPr id="4" name="Slide Number Placeholder 3"/>
          <p:cNvSpPr>
            <a:spLocks noGrp="1"/>
          </p:cNvSpPr>
          <p:nvPr>
            <p:ph type="sldNum" sz="quarter" idx="12"/>
          </p:nvPr>
        </p:nvSpPr>
        <p:spPr/>
        <p:txBody>
          <a:bodyPr>
            <a:normAutofit fontScale="85000" lnSpcReduction="20000"/>
          </a:bodyPr>
          <a:lstStyle/>
          <a:p>
            <a:fld id="{49D4CFCE-0004-4752-BD10-8863C77AB58B}" type="slidenum">
              <a:rPr lang="id-ID" smtClean="0"/>
              <a:pPr/>
              <a:t>2</a:t>
            </a:fld>
            <a:endParaRPr lang="id-ID"/>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VARIABLE COSTING DENGAN METODE HARGA POKOK PESANAN (JOB ORDER COSTING)</a:t>
            </a:r>
            <a:endParaRPr lang="en-US" sz="3200" dirty="0"/>
          </a:p>
        </p:txBody>
      </p:sp>
      <p:sp>
        <p:nvSpPr>
          <p:cNvPr id="3" name="Content Placeholder 2"/>
          <p:cNvSpPr>
            <a:spLocks noGrp="1"/>
          </p:cNvSpPr>
          <p:nvPr>
            <p:ph sz="quarter" idx="1"/>
          </p:nvPr>
        </p:nvSpPr>
        <p:spPr>
          <a:xfrm>
            <a:off x="285720" y="1500174"/>
            <a:ext cx="8643998" cy="5072098"/>
          </a:xfrm>
        </p:spPr>
        <p:txBody>
          <a:bodyPr/>
          <a:lstStyle/>
          <a:p>
            <a:pPr lvl="1">
              <a:buNone/>
            </a:pPr>
            <a:r>
              <a:rPr lang="en-US" dirty="0" err="1" smtClean="0"/>
              <a:t>Rekening</a:t>
            </a:r>
            <a:r>
              <a:rPr lang="en-US" dirty="0" smtClean="0"/>
              <a:t> </a:t>
            </a:r>
            <a:r>
              <a:rPr lang="en-US" dirty="0" err="1" smtClean="0"/>
              <a:t>kontrol</a:t>
            </a:r>
            <a:r>
              <a:rPr lang="en-US" dirty="0" smtClean="0"/>
              <a:t> yang </a:t>
            </a:r>
            <a:r>
              <a:rPr lang="en-US" dirty="0" err="1" smtClean="0"/>
              <a:t>digunakan</a:t>
            </a:r>
            <a:r>
              <a:rPr lang="en-US" dirty="0" smtClean="0"/>
              <a:t> </a:t>
            </a:r>
            <a:r>
              <a:rPr lang="en-US" dirty="0" err="1" smtClean="0"/>
              <a:t>dalam</a:t>
            </a:r>
            <a:r>
              <a:rPr lang="en-US" dirty="0" smtClean="0"/>
              <a:t> Variable Costing </a:t>
            </a:r>
            <a:r>
              <a:rPr lang="en-US" dirty="0" err="1" smtClean="0"/>
              <a:t>dengan</a:t>
            </a:r>
            <a:r>
              <a:rPr lang="en-US" dirty="0" smtClean="0"/>
              <a:t> </a:t>
            </a:r>
            <a:r>
              <a:rPr lang="en-US" dirty="0" err="1" smtClean="0"/>
              <a:t>Harga</a:t>
            </a:r>
            <a:r>
              <a:rPr lang="en-US" dirty="0" smtClean="0"/>
              <a:t> </a:t>
            </a:r>
            <a:r>
              <a:rPr lang="en-US" dirty="0" err="1" smtClean="0"/>
              <a:t>Pokok</a:t>
            </a:r>
            <a:r>
              <a:rPr lang="en-US" dirty="0" smtClean="0"/>
              <a:t> </a:t>
            </a:r>
            <a:r>
              <a:rPr lang="en-US" dirty="0" err="1" smtClean="0"/>
              <a:t>Pesanan</a:t>
            </a:r>
            <a:r>
              <a:rPr lang="en-US" dirty="0" smtClean="0"/>
              <a:t> </a:t>
            </a:r>
            <a:r>
              <a:rPr lang="en-US" dirty="0" err="1" smtClean="0"/>
              <a:t>adalah</a:t>
            </a:r>
            <a:r>
              <a:rPr lang="en-US" dirty="0" smtClean="0"/>
              <a:t>:</a:t>
            </a:r>
          </a:p>
          <a:p>
            <a:pPr lvl="1">
              <a:buNone/>
            </a:pPr>
            <a:endParaRPr lang="en-US" dirty="0"/>
          </a:p>
        </p:txBody>
      </p:sp>
      <p:graphicFrame>
        <p:nvGraphicFramePr>
          <p:cNvPr id="4" name="Table 3"/>
          <p:cNvGraphicFramePr>
            <a:graphicFrameLocks noGrp="1"/>
          </p:cNvGraphicFramePr>
          <p:nvPr/>
        </p:nvGraphicFramePr>
        <p:xfrm>
          <a:off x="357158" y="2421048"/>
          <a:ext cx="8572560" cy="4206240"/>
        </p:xfrm>
        <a:graphic>
          <a:graphicData uri="http://schemas.openxmlformats.org/drawingml/2006/table">
            <a:tbl>
              <a:tblPr firstRow="1" bandRow="1">
                <a:tableStyleId>{5C22544A-7EE6-4342-B048-85BDC9FD1C3A}</a:tableStyleId>
              </a:tblPr>
              <a:tblGrid>
                <a:gridCol w="5199749"/>
                <a:gridCol w="3372811"/>
              </a:tblGrid>
              <a:tr h="600861">
                <a:tc>
                  <a:txBody>
                    <a:bodyPr/>
                    <a:lstStyle/>
                    <a:p>
                      <a:r>
                        <a:rPr lang="en-US" sz="1800" b="1" dirty="0" err="1" smtClean="0">
                          <a:solidFill>
                            <a:schemeClr val="tx1"/>
                          </a:solidFill>
                        </a:rPr>
                        <a:t>Barang</a:t>
                      </a:r>
                      <a:r>
                        <a:rPr lang="en-US" sz="1800" b="1" dirty="0" smtClean="0">
                          <a:solidFill>
                            <a:schemeClr val="tx1"/>
                          </a:solidFill>
                        </a:rPr>
                        <a:t> </a:t>
                      </a:r>
                      <a:r>
                        <a:rPr lang="en-US" sz="1800" b="1" dirty="0" err="1" smtClean="0">
                          <a:solidFill>
                            <a:schemeClr val="tx1"/>
                          </a:solidFill>
                        </a:rPr>
                        <a:t>Dalam</a:t>
                      </a:r>
                      <a:r>
                        <a:rPr lang="en-US" sz="1800" b="1" dirty="0" smtClean="0">
                          <a:solidFill>
                            <a:schemeClr val="tx1"/>
                          </a:solidFill>
                        </a:rPr>
                        <a:t> </a:t>
                      </a:r>
                      <a:r>
                        <a:rPr lang="en-US" sz="1800" b="1" dirty="0" err="1" smtClean="0">
                          <a:solidFill>
                            <a:schemeClr val="tx1"/>
                          </a:solidFill>
                        </a:rPr>
                        <a:t>Proses-Biaya</a:t>
                      </a:r>
                      <a:r>
                        <a:rPr lang="en-US" sz="1800" b="1" baseline="0" dirty="0" smtClean="0">
                          <a:solidFill>
                            <a:schemeClr val="tx1"/>
                          </a:solidFill>
                        </a:rPr>
                        <a:t> </a:t>
                      </a:r>
                      <a:r>
                        <a:rPr lang="en-US" sz="1800" b="1" baseline="0" dirty="0" err="1" smtClean="0">
                          <a:solidFill>
                            <a:schemeClr val="tx1"/>
                          </a:solidFill>
                        </a:rPr>
                        <a:t>Bahan</a:t>
                      </a:r>
                      <a:r>
                        <a:rPr lang="en-US" sz="1800" b="1" baseline="0" dirty="0" smtClean="0">
                          <a:solidFill>
                            <a:schemeClr val="tx1"/>
                          </a:solidFill>
                        </a:rPr>
                        <a:t> Baku</a:t>
                      </a:r>
                      <a:endParaRPr lang="en-US" sz="1800" b="1" dirty="0">
                        <a:solidFill>
                          <a:schemeClr val="tx1"/>
                        </a:solidFill>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Biaya</a:t>
                      </a:r>
                      <a:r>
                        <a:rPr lang="en-US" sz="1800" b="1" dirty="0" smtClean="0">
                          <a:solidFill>
                            <a:schemeClr val="tx1"/>
                          </a:solidFill>
                        </a:rPr>
                        <a:t> </a:t>
                      </a:r>
                      <a:r>
                        <a:rPr lang="en-US" sz="1800" b="1" dirty="0" err="1" smtClean="0">
                          <a:solidFill>
                            <a:schemeClr val="tx1"/>
                          </a:solidFill>
                        </a:rPr>
                        <a:t>Pemasaran</a:t>
                      </a:r>
                      <a:endParaRPr lang="en-US" sz="1800" b="1" dirty="0" smtClean="0">
                        <a:solidFill>
                          <a:schemeClr val="tx1"/>
                        </a:solidFill>
                      </a:endParaRPr>
                    </a:p>
                    <a:p>
                      <a:endParaRPr lang="en-US" sz="1800" b="1" dirty="0">
                        <a:solidFill>
                          <a:schemeClr val="tx1"/>
                        </a:solidFill>
                      </a:endParaRPr>
                    </a:p>
                  </a:txBody>
                  <a:tcPr>
                    <a:solidFill>
                      <a:schemeClr val="accent1">
                        <a:lumMod val="40000"/>
                        <a:lumOff val="60000"/>
                      </a:schemeClr>
                    </a:solidFill>
                  </a:tcPr>
                </a:tc>
              </a:tr>
              <a:tr h="600861">
                <a:tc>
                  <a:txBody>
                    <a:bodyPr/>
                    <a:lstStyle/>
                    <a:p>
                      <a:r>
                        <a:rPr lang="en-US" sz="1800" b="1" dirty="0" err="1" smtClean="0">
                          <a:solidFill>
                            <a:schemeClr val="tx1"/>
                          </a:solidFill>
                        </a:rPr>
                        <a:t>Barang</a:t>
                      </a:r>
                      <a:r>
                        <a:rPr lang="en-US" sz="1800" b="1" dirty="0" smtClean="0">
                          <a:solidFill>
                            <a:schemeClr val="tx1"/>
                          </a:solidFill>
                        </a:rPr>
                        <a:t> </a:t>
                      </a:r>
                      <a:r>
                        <a:rPr lang="en-US" sz="1800" b="1" dirty="0" err="1" smtClean="0">
                          <a:solidFill>
                            <a:schemeClr val="tx1"/>
                          </a:solidFill>
                        </a:rPr>
                        <a:t>Dalam</a:t>
                      </a:r>
                      <a:r>
                        <a:rPr lang="en-US" sz="1800" b="1" dirty="0" smtClean="0">
                          <a:solidFill>
                            <a:schemeClr val="tx1"/>
                          </a:solidFill>
                        </a:rPr>
                        <a:t> </a:t>
                      </a:r>
                      <a:r>
                        <a:rPr lang="en-US" sz="1800" b="1" dirty="0" err="1" smtClean="0">
                          <a:solidFill>
                            <a:schemeClr val="tx1"/>
                          </a:solidFill>
                        </a:rPr>
                        <a:t>Proses</a:t>
                      </a:r>
                      <a:r>
                        <a:rPr lang="en-US" sz="1800" b="1" dirty="0" smtClean="0">
                          <a:solidFill>
                            <a:schemeClr val="tx1"/>
                          </a:solidFill>
                        </a:rPr>
                        <a:t>- </a:t>
                      </a:r>
                      <a:r>
                        <a:rPr lang="en-US" sz="1800" b="1" dirty="0" err="1" smtClean="0">
                          <a:solidFill>
                            <a:schemeClr val="tx1"/>
                          </a:solidFill>
                        </a:rPr>
                        <a:t>Biaya</a:t>
                      </a:r>
                      <a:r>
                        <a:rPr lang="en-US" sz="1800" b="1" dirty="0" smtClean="0">
                          <a:solidFill>
                            <a:schemeClr val="tx1"/>
                          </a:solidFill>
                        </a:rPr>
                        <a:t> </a:t>
                      </a:r>
                      <a:r>
                        <a:rPr lang="en-US" sz="1800" b="1" dirty="0" err="1" smtClean="0">
                          <a:solidFill>
                            <a:schemeClr val="tx1"/>
                          </a:solidFill>
                        </a:rPr>
                        <a:t>Tenaga</a:t>
                      </a:r>
                      <a:r>
                        <a:rPr lang="en-US" sz="1800" b="1" dirty="0" smtClean="0">
                          <a:solidFill>
                            <a:schemeClr val="tx1"/>
                          </a:solidFill>
                        </a:rPr>
                        <a:t> </a:t>
                      </a:r>
                      <a:r>
                        <a:rPr lang="en-US" sz="1800" b="1" dirty="0" err="1" smtClean="0">
                          <a:solidFill>
                            <a:schemeClr val="tx1"/>
                          </a:solidFill>
                        </a:rPr>
                        <a:t>Kerja</a:t>
                      </a:r>
                      <a:r>
                        <a:rPr lang="en-US" sz="1800" b="1" dirty="0" smtClean="0">
                          <a:solidFill>
                            <a:schemeClr val="tx1"/>
                          </a:solidFill>
                        </a:rPr>
                        <a:t> </a:t>
                      </a:r>
                      <a:r>
                        <a:rPr lang="en-US" sz="1800" b="1" dirty="0" err="1" smtClean="0">
                          <a:solidFill>
                            <a:schemeClr val="tx1"/>
                          </a:solidFill>
                        </a:rPr>
                        <a:t>Langsung</a:t>
                      </a:r>
                      <a:endParaRPr lang="en-US" sz="1800" b="1"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Biaya</a:t>
                      </a:r>
                      <a:r>
                        <a:rPr lang="en-US" sz="1800" b="1" dirty="0" smtClean="0">
                          <a:solidFill>
                            <a:schemeClr val="tx1"/>
                          </a:solidFill>
                        </a:rPr>
                        <a:t> </a:t>
                      </a:r>
                      <a:r>
                        <a:rPr lang="en-US" sz="1800" b="1" dirty="0" err="1" smtClean="0">
                          <a:solidFill>
                            <a:schemeClr val="tx1"/>
                          </a:solidFill>
                        </a:rPr>
                        <a:t>Administrasi</a:t>
                      </a:r>
                      <a:r>
                        <a:rPr lang="en-US" sz="1800" b="1" dirty="0" smtClean="0">
                          <a:solidFill>
                            <a:schemeClr val="tx1"/>
                          </a:solidFill>
                        </a:rPr>
                        <a:t> &amp; </a:t>
                      </a:r>
                      <a:r>
                        <a:rPr lang="en-US" sz="1800" b="1" dirty="0" err="1" smtClean="0">
                          <a:solidFill>
                            <a:schemeClr val="tx1"/>
                          </a:solidFill>
                        </a:rPr>
                        <a:t>Umum</a:t>
                      </a:r>
                      <a:endParaRPr lang="en-US" sz="1800" b="1" dirty="0" smtClean="0">
                        <a:solidFill>
                          <a:schemeClr val="tx1"/>
                        </a:solidFill>
                      </a:endParaRPr>
                    </a:p>
                    <a:p>
                      <a:endParaRPr lang="en-US" sz="1800" b="1" dirty="0">
                        <a:solidFill>
                          <a:schemeClr val="tx1"/>
                        </a:solidFill>
                      </a:endParaRPr>
                    </a:p>
                  </a:txBody>
                  <a:tcPr/>
                </a:tc>
              </a:tr>
              <a:tr h="6008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Barang</a:t>
                      </a:r>
                      <a:r>
                        <a:rPr lang="en-US" sz="1800" b="1" dirty="0" smtClean="0">
                          <a:solidFill>
                            <a:schemeClr val="tx1"/>
                          </a:solidFill>
                        </a:rPr>
                        <a:t> </a:t>
                      </a:r>
                      <a:r>
                        <a:rPr lang="en-US" sz="1800" b="1" dirty="0" err="1" smtClean="0">
                          <a:solidFill>
                            <a:schemeClr val="tx1"/>
                          </a:solidFill>
                        </a:rPr>
                        <a:t>Dalam</a:t>
                      </a:r>
                      <a:r>
                        <a:rPr lang="en-US" sz="1800" b="1" dirty="0" smtClean="0">
                          <a:solidFill>
                            <a:schemeClr val="tx1"/>
                          </a:solidFill>
                        </a:rPr>
                        <a:t> </a:t>
                      </a:r>
                      <a:r>
                        <a:rPr lang="en-US" sz="1800" b="1" dirty="0" err="1" smtClean="0">
                          <a:solidFill>
                            <a:schemeClr val="tx1"/>
                          </a:solidFill>
                        </a:rPr>
                        <a:t>Proses-Biaya</a:t>
                      </a:r>
                      <a:r>
                        <a:rPr lang="en-US" sz="1800" b="1" dirty="0" smtClean="0">
                          <a:solidFill>
                            <a:schemeClr val="tx1"/>
                          </a:solidFill>
                        </a:rPr>
                        <a:t> Overhead </a:t>
                      </a:r>
                      <a:r>
                        <a:rPr lang="en-US" sz="1800" b="1" dirty="0" err="1" smtClean="0">
                          <a:solidFill>
                            <a:schemeClr val="tx1"/>
                          </a:solidFill>
                        </a:rPr>
                        <a:t>Pabrik</a:t>
                      </a:r>
                      <a:endParaRPr lang="en-US" sz="1800" b="1"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Biaya</a:t>
                      </a:r>
                      <a:r>
                        <a:rPr lang="en-US" sz="1800" b="1" dirty="0" smtClean="0">
                          <a:solidFill>
                            <a:schemeClr val="tx1"/>
                          </a:solidFill>
                        </a:rPr>
                        <a:t> </a:t>
                      </a:r>
                      <a:r>
                        <a:rPr lang="en-US" sz="1800" b="1" dirty="0" err="1" smtClean="0">
                          <a:solidFill>
                            <a:schemeClr val="tx1"/>
                          </a:solidFill>
                        </a:rPr>
                        <a:t>Pemasaran</a:t>
                      </a:r>
                      <a:r>
                        <a:rPr lang="en-US" sz="1800" b="1" dirty="0" smtClean="0">
                          <a:solidFill>
                            <a:schemeClr val="tx1"/>
                          </a:solidFill>
                        </a:rPr>
                        <a:t> </a:t>
                      </a:r>
                      <a:r>
                        <a:rPr lang="en-US" sz="1800" b="1" dirty="0" err="1" smtClean="0">
                          <a:solidFill>
                            <a:schemeClr val="tx1"/>
                          </a:solidFill>
                        </a:rPr>
                        <a:t>Variabel</a:t>
                      </a:r>
                      <a:endParaRPr lang="en-US" sz="1800" b="1" dirty="0" smtClean="0">
                        <a:solidFill>
                          <a:schemeClr val="tx1"/>
                        </a:solidFill>
                      </a:endParaRPr>
                    </a:p>
                    <a:p>
                      <a:endParaRPr lang="en-US" sz="1800" b="1" dirty="0">
                        <a:solidFill>
                          <a:schemeClr val="tx1"/>
                        </a:solidFill>
                      </a:endParaRPr>
                    </a:p>
                  </a:txBody>
                  <a:tcPr/>
                </a:tc>
              </a:tr>
              <a:tr h="600861">
                <a:tc>
                  <a:txBody>
                    <a:bodyPr/>
                    <a:lstStyle/>
                    <a:p>
                      <a:r>
                        <a:rPr lang="en-US" sz="1800" b="1" dirty="0" err="1" smtClean="0">
                          <a:solidFill>
                            <a:schemeClr val="tx1"/>
                          </a:solidFill>
                        </a:rPr>
                        <a:t>Biaya</a:t>
                      </a:r>
                      <a:r>
                        <a:rPr lang="en-US" sz="1800" b="1" dirty="0" smtClean="0">
                          <a:solidFill>
                            <a:schemeClr val="tx1"/>
                          </a:solidFill>
                        </a:rPr>
                        <a:t> Overhead </a:t>
                      </a:r>
                      <a:r>
                        <a:rPr lang="en-US" sz="1800" b="1" dirty="0" err="1" smtClean="0">
                          <a:solidFill>
                            <a:schemeClr val="tx1"/>
                          </a:solidFill>
                        </a:rPr>
                        <a:t>Pabrik</a:t>
                      </a:r>
                      <a:r>
                        <a:rPr lang="en-US" sz="1800" b="1" dirty="0" smtClean="0">
                          <a:solidFill>
                            <a:schemeClr val="tx1"/>
                          </a:solidFill>
                        </a:rPr>
                        <a:t> </a:t>
                      </a:r>
                      <a:r>
                        <a:rPr lang="en-US" sz="1800" b="1" dirty="0" err="1" smtClean="0">
                          <a:solidFill>
                            <a:schemeClr val="tx1"/>
                          </a:solidFill>
                        </a:rPr>
                        <a:t>Sesungguhnya</a:t>
                      </a:r>
                      <a:endParaRPr lang="en-US" sz="180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Biaya</a:t>
                      </a:r>
                      <a:r>
                        <a:rPr lang="en-US" sz="1800" b="1" dirty="0" smtClean="0">
                          <a:solidFill>
                            <a:schemeClr val="tx1"/>
                          </a:solidFill>
                        </a:rPr>
                        <a:t> </a:t>
                      </a:r>
                      <a:r>
                        <a:rPr lang="en-US" sz="1800" b="1" dirty="0" err="1" smtClean="0">
                          <a:solidFill>
                            <a:schemeClr val="tx1"/>
                          </a:solidFill>
                        </a:rPr>
                        <a:t>Pemasaran</a:t>
                      </a:r>
                      <a:r>
                        <a:rPr lang="en-US" sz="1800" b="1" dirty="0" smtClean="0">
                          <a:solidFill>
                            <a:schemeClr val="tx1"/>
                          </a:solidFill>
                        </a:rPr>
                        <a:t> </a:t>
                      </a:r>
                      <a:r>
                        <a:rPr lang="en-US" sz="1800" b="1" dirty="0" err="1" smtClean="0">
                          <a:solidFill>
                            <a:schemeClr val="tx1"/>
                          </a:solidFill>
                        </a:rPr>
                        <a:t>Tetap</a:t>
                      </a:r>
                      <a:endParaRPr lang="en-US" sz="1800" b="1" dirty="0" smtClean="0">
                        <a:solidFill>
                          <a:schemeClr val="tx1"/>
                        </a:solidFill>
                      </a:endParaRPr>
                    </a:p>
                    <a:p>
                      <a:endParaRPr lang="en-US" sz="1800" b="1" dirty="0">
                        <a:solidFill>
                          <a:schemeClr val="tx1"/>
                        </a:solidFill>
                      </a:endParaRPr>
                    </a:p>
                  </a:txBody>
                  <a:tcPr/>
                </a:tc>
              </a:tr>
              <a:tr h="600861">
                <a:tc>
                  <a:txBody>
                    <a:bodyPr/>
                    <a:lstStyle/>
                    <a:p>
                      <a:r>
                        <a:rPr lang="en-US" sz="1800" b="1" dirty="0" err="1" smtClean="0">
                          <a:solidFill>
                            <a:schemeClr val="tx1"/>
                          </a:solidFill>
                        </a:rPr>
                        <a:t>Biaya</a:t>
                      </a:r>
                      <a:r>
                        <a:rPr lang="en-US" sz="1800" b="1" dirty="0" smtClean="0">
                          <a:solidFill>
                            <a:schemeClr val="tx1"/>
                          </a:solidFill>
                        </a:rPr>
                        <a:t> Overhead</a:t>
                      </a:r>
                      <a:r>
                        <a:rPr lang="en-US" sz="1800" b="1" baseline="0" dirty="0" smtClean="0">
                          <a:solidFill>
                            <a:schemeClr val="tx1"/>
                          </a:solidFill>
                        </a:rPr>
                        <a:t> </a:t>
                      </a:r>
                      <a:r>
                        <a:rPr lang="en-US" sz="1800" b="1" baseline="0" dirty="0" err="1" smtClean="0">
                          <a:solidFill>
                            <a:schemeClr val="tx1"/>
                          </a:solidFill>
                        </a:rPr>
                        <a:t>Pabrik</a:t>
                      </a:r>
                      <a:r>
                        <a:rPr lang="en-US" sz="1800" b="1" baseline="0" dirty="0" smtClean="0">
                          <a:solidFill>
                            <a:schemeClr val="tx1"/>
                          </a:solidFill>
                        </a:rPr>
                        <a:t> </a:t>
                      </a:r>
                      <a:r>
                        <a:rPr lang="en-US" sz="1800" b="1" baseline="0" dirty="0" err="1" smtClean="0">
                          <a:solidFill>
                            <a:schemeClr val="tx1"/>
                          </a:solidFill>
                        </a:rPr>
                        <a:t>Variabel</a:t>
                      </a:r>
                      <a:r>
                        <a:rPr lang="en-US" sz="1800" b="1" baseline="0" dirty="0" smtClean="0">
                          <a:solidFill>
                            <a:schemeClr val="tx1"/>
                          </a:solidFill>
                        </a:rPr>
                        <a:t> </a:t>
                      </a:r>
                      <a:r>
                        <a:rPr lang="en-US" sz="1800" b="1" baseline="0" dirty="0" err="1" smtClean="0">
                          <a:solidFill>
                            <a:schemeClr val="tx1"/>
                          </a:solidFill>
                        </a:rPr>
                        <a:t>Sesungguhnya</a:t>
                      </a:r>
                      <a:endParaRPr lang="en-US" sz="180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Biaya</a:t>
                      </a:r>
                      <a:r>
                        <a:rPr lang="en-US" sz="1800" b="1" dirty="0" smtClean="0">
                          <a:solidFill>
                            <a:schemeClr val="tx1"/>
                          </a:solidFill>
                        </a:rPr>
                        <a:t> Adm.</a:t>
                      </a:r>
                      <a:r>
                        <a:rPr lang="en-US" sz="1800" b="1" baseline="0" dirty="0" smtClean="0">
                          <a:solidFill>
                            <a:schemeClr val="tx1"/>
                          </a:solidFill>
                        </a:rPr>
                        <a:t> &amp; </a:t>
                      </a:r>
                      <a:r>
                        <a:rPr lang="en-US" sz="1800" b="1" baseline="0" dirty="0" err="1" smtClean="0">
                          <a:solidFill>
                            <a:schemeClr val="tx1"/>
                          </a:solidFill>
                        </a:rPr>
                        <a:t>Umum</a:t>
                      </a:r>
                      <a:r>
                        <a:rPr lang="en-US" sz="1800" b="1" baseline="0" dirty="0" smtClean="0">
                          <a:solidFill>
                            <a:schemeClr val="tx1"/>
                          </a:solidFill>
                        </a:rPr>
                        <a:t> </a:t>
                      </a:r>
                      <a:r>
                        <a:rPr lang="en-US" sz="1800" b="1" baseline="0" dirty="0" err="1" smtClean="0">
                          <a:solidFill>
                            <a:schemeClr val="tx1"/>
                          </a:solidFill>
                        </a:rPr>
                        <a:t>Variabel</a:t>
                      </a:r>
                      <a:endParaRPr lang="en-US" sz="1800" b="1" dirty="0" smtClean="0">
                        <a:solidFill>
                          <a:schemeClr val="tx1"/>
                        </a:solidFill>
                      </a:endParaRPr>
                    </a:p>
                    <a:p>
                      <a:endParaRPr lang="en-US" sz="1800" b="1" dirty="0">
                        <a:solidFill>
                          <a:schemeClr val="tx1"/>
                        </a:solidFill>
                      </a:endParaRPr>
                    </a:p>
                  </a:txBody>
                  <a:tcPr/>
                </a:tc>
              </a:tr>
              <a:tr h="343349">
                <a:tc>
                  <a:txBody>
                    <a:bodyPr/>
                    <a:lstStyle/>
                    <a:p>
                      <a:r>
                        <a:rPr lang="en-US" sz="1800" b="1" dirty="0" err="1" smtClean="0">
                          <a:solidFill>
                            <a:schemeClr val="tx1"/>
                          </a:solidFill>
                        </a:rPr>
                        <a:t>Biaya</a:t>
                      </a:r>
                      <a:r>
                        <a:rPr lang="en-US" sz="1800" b="1" dirty="0" smtClean="0">
                          <a:solidFill>
                            <a:schemeClr val="tx1"/>
                          </a:solidFill>
                        </a:rPr>
                        <a:t> Overhead </a:t>
                      </a:r>
                      <a:r>
                        <a:rPr lang="en-US" sz="1800" b="1" dirty="0" err="1" smtClean="0">
                          <a:solidFill>
                            <a:schemeClr val="tx1"/>
                          </a:solidFill>
                        </a:rPr>
                        <a:t>Pabrik</a:t>
                      </a:r>
                      <a:r>
                        <a:rPr lang="en-US" sz="1800" b="1" dirty="0" smtClean="0">
                          <a:solidFill>
                            <a:schemeClr val="tx1"/>
                          </a:solidFill>
                        </a:rPr>
                        <a:t> </a:t>
                      </a:r>
                      <a:r>
                        <a:rPr lang="en-US" sz="1800" b="1" dirty="0" err="1" smtClean="0">
                          <a:solidFill>
                            <a:schemeClr val="tx1"/>
                          </a:solidFill>
                        </a:rPr>
                        <a:t>Tetap</a:t>
                      </a:r>
                      <a:r>
                        <a:rPr lang="en-US" sz="1800" b="1" dirty="0" smtClean="0">
                          <a:solidFill>
                            <a:schemeClr val="tx1"/>
                          </a:solidFill>
                        </a:rPr>
                        <a:t> </a:t>
                      </a:r>
                      <a:r>
                        <a:rPr lang="en-US" sz="1800" b="1" dirty="0" err="1" smtClean="0">
                          <a:solidFill>
                            <a:schemeClr val="tx1"/>
                          </a:solidFill>
                        </a:rPr>
                        <a:t>Sesungguhnya</a:t>
                      </a:r>
                      <a:endParaRPr lang="en-US" sz="1800" b="1" dirty="0">
                        <a:solidFill>
                          <a:schemeClr val="tx1"/>
                        </a:solidFill>
                      </a:endParaRPr>
                    </a:p>
                  </a:txBody>
                  <a:tcPr/>
                </a:tc>
                <a:tc>
                  <a:txBody>
                    <a:bodyPr/>
                    <a:lstStyle/>
                    <a:p>
                      <a:r>
                        <a:rPr lang="en-US" sz="1800" b="1" dirty="0" err="1" smtClean="0">
                          <a:solidFill>
                            <a:schemeClr val="tx1"/>
                          </a:solidFill>
                        </a:rPr>
                        <a:t>Biaya</a:t>
                      </a:r>
                      <a:r>
                        <a:rPr lang="en-US" sz="1800" b="1" dirty="0" smtClean="0">
                          <a:solidFill>
                            <a:schemeClr val="tx1"/>
                          </a:solidFill>
                        </a:rPr>
                        <a:t> Adm. &amp; </a:t>
                      </a:r>
                      <a:r>
                        <a:rPr lang="en-US" sz="1800" b="1" dirty="0" err="1" smtClean="0">
                          <a:solidFill>
                            <a:schemeClr val="tx1"/>
                          </a:solidFill>
                        </a:rPr>
                        <a:t>Umum</a:t>
                      </a:r>
                      <a:r>
                        <a:rPr lang="en-US" sz="1800" b="1" dirty="0" smtClean="0">
                          <a:solidFill>
                            <a:schemeClr val="tx1"/>
                          </a:solidFill>
                        </a:rPr>
                        <a:t> </a:t>
                      </a:r>
                      <a:r>
                        <a:rPr lang="en-US" sz="1800" b="1" dirty="0" err="1" smtClean="0">
                          <a:solidFill>
                            <a:schemeClr val="tx1"/>
                          </a:solidFill>
                        </a:rPr>
                        <a:t>Tetap</a:t>
                      </a:r>
                      <a:endParaRPr lang="en-US" sz="1800" b="1" dirty="0">
                        <a:solidFill>
                          <a:schemeClr val="tx1"/>
                        </a:solidFill>
                      </a:endParaRPr>
                    </a:p>
                  </a:txBody>
                  <a:tcPr/>
                </a:tc>
              </a:tr>
              <a:tr h="6364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Biaya</a:t>
                      </a:r>
                      <a:r>
                        <a:rPr lang="en-US" sz="1800" b="1" dirty="0" smtClean="0">
                          <a:solidFill>
                            <a:schemeClr val="tx1"/>
                          </a:solidFill>
                        </a:rPr>
                        <a:t> Overhead </a:t>
                      </a:r>
                      <a:r>
                        <a:rPr lang="en-US" sz="1800" b="1" dirty="0" err="1" smtClean="0">
                          <a:solidFill>
                            <a:schemeClr val="tx1"/>
                          </a:solidFill>
                        </a:rPr>
                        <a:t>Pabrik</a:t>
                      </a:r>
                      <a:r>
                        <a:rPr lang="en-US" sz="1800" b="1" dirty="0" smtClean="0">
                          <a:solidFill>
                            <a:schemeClr val="tx1"/>
                          </a:solidFill>
                        </a:rPr>
                        <a:t> </a:t>
                      </a:r>
                      <a:r>
                        <a:rPr lang="en-US" sz="1800" b="1" dirty="0" err="1" smtClean="0">
                          <a:solidFill>
                            <a:schemeClr val="tx1"/>
                          </a:solidFill>
                        </a:rPr>
                        <a:t>Variabel</a:t>
                      </a:r>
                      <a:r>
                        <a:rPr lang="en-US" sz="1800" b="1" dirty="0" smtClean="0">
                          <a:solidFill>
                            <a:schemeClr val="tx1"/>
                          </a:solidFill>
                        </a:rPr>
                        <a:t> yang </a:t>
                      </a:r>
                      <a:r>
                        <a:rPr lang="en-US" sz="1800" b="1" dirty="0" err="1" smtClean="0">
                          <a:solidFill>
                            <a:schemeClr val="tx1"/>
                          </a:solidFill>
                        </a:rPr>
                        <a:t>Dibebankan</a:t>
                      </a:r>
                      <a:endParaRPr lang="en-US" sz="1800" b="1" dirty="0" smtClean="0">
                        <a:solidFill>
                          <a:schemeClr val="tx1"/>
                        </a:solidFill>
                      </a:endParaRPr>
                    </a:p>
                    <a:p>
                      <a:endParaRPr lang="en-US" sz="1800" b="1" dirty="0">
                        <a:solidFill>
                          <a:schemeClr val="tx1"/>
                        </a:solidFill>
                      </a:endParaRPr>
                    </a:p>
                  </a:txBody>
                  <a:tcPr/>
                </a:tc>
                <a:tc>
                  <a:txBody>
                    <a:bodyPr/>
                    <a:lstStyle/>
                    <a:p>
                      <a:endParaRPr lang="en-US" sz="1800" b="1" dirty="0">
                        <a:solidFill>
                          <a:schemeClr val="tx1"/>
                        </a:solidFill>
                      </a:endParaRPr>
                    </a:p>
                  </a:txBody>
                  <a:tcPr/>
                </a:tc>
              </a:tr>
            </a:tbl>
          </a:graphicData>
        </a:graphic>
      </p:graphicFrame>
      <p:sp>
        <p:nvSpPr>
          <p:cNvPr id="5" name="Slide Number Placeholder 4"/>
          <p:cNvSpPr>
            <a:spLocks noGrp="1"/>
          </p:cNvSpPr>
          <p:nvPr>
            <p:ph type="sldNum" sz="quarter" idx="12"/>
          </p:nvPr>
        </p:nvSpPr>
        <p:spPr/>
        <p:txBody>
          <a:bodyPr>
            <a:normAutofit fontScale="85000" lnSpcReduction="20000"/>
          </a:bodyPr>
          <a:lstStyle/>
          <a:p>
            <a:fld id="{49D4CFCE-0004-4752-BD10-8863C77AB58B}" type="slidenum">
              <a:rPr lang="id-ID" smtClean="0"/>
              <a:pPr/>
              <a:t>20</a:t>
            </a:fld>
            <a:endParaRPr lang="id-ID"/>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AKUNTANSI VARIABLE COSTING PADA JOB ORDER COSTING METHODE</a:t>
            </a:r>
            <a:endParaRPr lang="en-US" sz="3600" dirty="0"/>
          </a:p>
        </p:txBody>
      </p:sp>
      <p:sp>
        <p:nvSpPr>
          <p:cNvPr id="3" name="Content Placeholder 2"/>
          <p:cNvSpPr>
            <a:spLocks noGrp="1"/>
          </p:cNvSpPr>
          <p:nvPr>
            <p:ph sz="quarter" idx="1"/>
          </p:nvPr>
        </p:nvSpPr>
        <p:spPr>
          <a:xfrm>
            <a:off x="612648" y="1600200"/>
            <a:ext cx="8153400" cy="5043510"/>
          </a:xfrm>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marL="514350" indent="-514350">
              <a:buFont typeface="+mj-lt"/>
              <a:buAutoNum type="arabicPeriod"/>
            </a:pPr>
            <a:r>
              <a:rPr lang="en-US" sz="3100" dirty="0" err="1" smtClean="0"/>
              <a:t>Pencatatan</a:t>
            </a:r>
            <a:r>
              <a:rPr lang="en-US" sz="3100" dirty="0" smtClean="0"/>
              <a:t> </a:t>
            </a:r>
            <a:r>
              <a:rPr lang="en-US" sz="3100" dirty="0" err="1" smtClean="0"/>
              <a:t>pemakaian</a:t>
            </a:r>
            <a:r>
              <a:rPr lang="en-US" sz="3100" dirty="0" smtClean="0"/>
              <a:t> </a:t>
            </a:r>
            <a:r>
              <a:rPr lang="en-US" sz="3100" dirty="0" err="1" smtClean="0"/>
              <a:t>bahan</a:t>
            </a:r>
            <a:r>
              <a:rPr lang="en-US" sz="3100" dirty="0" smtClean="0"/>
              <a:t> </a:t>
            </a:r>
            <a:r>
              <a:rPr lang="en-US" sz="3100" dirty="0" err="1" smtClean="0"/>
              <a:t>baku</a:t>
            </a:r>
            <a:r>
              <a:rPr lang="en-US" sz="3100" dirty="0" smtClean="0"/>
              <a:t> </a:t>
            </a:r>
            <a:r>
              <a:rPr lang="en-US" sz="3100" dirty="0" err="1" smtClean="0"/>
              <a:t>dan</a:t>
            </a:r>
            <a:r>
              <a:rPr lang="en-US" sz="3100" dirty="0" smtClean="0"/>
              <a:t> </a:t>
            </a:r>
            <a:r>
              <a:rPr lang="en-US" sz="3100" dirty="0" err="1" smtClean="0"/>
              <a:t>bahan</a:t>
            </a:r>
            <a:r>
              <a:rPr lang="en-US" sz="3100" dirty="0" smtClean="0"/>
              <a:t> </a:t>
            </a:r>
            <a:r>
              <a:rPr lang="en-US" sz="3100" dirty="0" err="1" smtClean="0"/>
              <a:t>penolong</a:t>
            </a:r>
            <a:endParaRPr lang="en-US" sz="3100" dirty="0" smtClean="0"/>
          </a:p>
          <a:p>
            <a:pPr marL="514350" indent="-514350">
              <a:buFont typeface="+mj-lt"/>
              <a:buAutoNum type="arabicPeriod"/>
            </a:pPr>
            <a:r>
              <a:rPr lang="en-US" sz="3100" dirty="0" err="1" smtClean="0"/>
              <a:t>Pencatatan</a:t>
            </a:r>
            <a:r>
              <a:rPr lang="en-US" sz="3100" dirty="0" smtClean="0"/>
              <a:t> </a:t>
            </a:r>
            <a:r>
              <a:rPr lang="en-US" sz="3100" dirty="0" err="1" smtClean="0"/>
              <a:t>biaya</a:t>
            </a:r>
            <a:r>
              <a:rPr lang="en-US" sz="3100" dirty="0" smtClean="0"/>
              <a:t> </a:t>
            </a:r>
            <a:r>
              <a:rPr lang="en-US" sz="3100" dirty="0" err="1" smtClean="0"/>
              <a:t>tenaga</a:t>
            </a:r>
            <a:r>
              <a:rPr lang="en-US" sz="3100" dirty="0" smtClean="0"/>
              <a:t> </a:t>
            </a:r>
            <a:r>
              <a:rPr lang="en-US" sz="3100" dirty="0" err="1" smtClean="0"/>
              <a:t>kerja</a:t>
            </a:r>
            <a:r>
              <a:rPr lang="en-US" sz="3100" dirty="0" smtClean="0"/>
              <a:t> </a:t>
            </a:r>
            <a:r>
              <a:rPr lang="en-US" sz="3100" dirty="0" err="1" smtClean="0"/>
              <a:t>langsung</a:t>
            </a:r>
            <a:endParaRPr lang="en-US" sz="3100" dirty="0" smtClean="0"/>
          </a:p>
          <a:p>
            <a:pPr marL="514350" indent="-514350">
              <a:buFont typeface="+mj-lt"/>
              <a:buAutoNum type="arabicPeriod"/>
            </a:pPr>
            <a:r>
              <a:rPr lang="en-US" sz="3100" dirty="0" err="1" smtClean="0"/>
              <a:t>Pencatatan</a:t>
            </a:r>
            <a:r>
              <a:rPr lang="en-US" sz="3100" dirty="0" smtClean="0"/>
              <a:t> </a:t>
            </a:r>
            <a:r>
              <a:rPr lang="en-US" sz="3100" dirty="0" err="1" smtClean="0"/>
              <a:t>pembebanan</a:t>
            </a:r>
            <a:r>
              <a:rPr lang="en-US" sz="3100" dirty="0" smtClean="0"/>
              <a:t> </a:t>
            </a:r>
            <a:r>
              <a:rPr lang="en-US" sz="3100" dirty="0" err="1" smtClean="0"/>
              <a:t>biaya</a:t>
            </a:r>
            <a:r>
              <a:rPr lang="en-US" sz="3100" dirty="0" smtClean="0"/>
              <a:t> overhead </a:t>
            </a:r>
            <a:r>
              <a:rPr lang="en-US" sz="3100" dirty="0" err="1" smtClean="0"/>
              <a:t>pabrik</a:t>
            </a:r>
            <a:r>
              <a:rPr lang="en-US" sz="3100" dirty="0" smtClean="0"/>
              <a:t> </a:t>
            </a:r>
            <a:r>
              <a:rPr lang="en-US" sz="3100" dirty="0" err="1" smtClean="0"/>
              <a:t>variabel</a:t>
            </a:r>
            <a:r>
              <a:rPr lang="en-US" sz="3100" dirty="0" smtClean="0"/>
              <a:t> </a:t>
            </a:r>
            <a:r>
              <a:rPr lang="en-US" sz="3100" dirty="0" err="1" smtClean="0"/>
              <a:t>kepada</a:t>
            </a:r>
            <a:r>
              <a:rPr lang="en-US" sz="3100" dirty="0" smtClean="0"/>
              <a:t> </a:t>
            </a:r>
            <a:r>
              <a:rPr lang="en-US" sz="3100" dirty="0" err="1" smtClean="0"/>
              <a:t>produk</a:t>
            </a:r>
            <a:endParaRPr lang="en-US" sz="3100" dirty="0" smtClean="0"/>
          </a:p>
          <a:p>
            <a:pPr marL="514350" indent="-514350">
              <a:buFont typeface="+mj-lt"/>
              <a:buAutoNum type="arabicPeriod"/>
            </a:pPr>
            <a:r>
              <a:rPr lang="en-US" sz="3100" dirty="0" err="1" smtClean="0"/>
              <a:t>Pencatatan</a:t>
            </a:r>
            <a:r>
              <a:rPr lang="en-US" sz="3100" dirty="0" smtClean="0"/>
              <a:t> </a:t>
            </a:r>
            <a:r>
              <a:rPr lang="en-US" sz="3100" dirty="0" err="1" smtClean="0"/>
              <a:t>biaya</a:t>
            </a:r>
            <a:r>
              <a:rPr lang="en-US" sz="3100" dirty="0" smtClean="0"/>
              <a:t> overhead </a:t>
            </a:r>
            <a:r>
              <a:rPr lang="en-US" sz="3100" dirty="0" err="1" smtClean="0"/>
              <a:t>pabrik</a:t>
            </a:r>
            <a:r>
              <a:rPr lang="en-US" sz="3100" dirty="0" smtClean="0"/>
              <a:t> yang </a:t>
            </a:r>
            <a:r>
              <a:rPr lang="en-US" sz="3100" dirty="0" err="1" smtClean="0"/>
              <a:t>sesungguhnya</a:t>
            </a:r>
            <a:r>
              <a:rPr lang="en-US" sz="3100" dirty="0" smtClean="0"/>
              <a:t> </a:t>
            </a:r>
            <a:r>
              <a:rPr lang="en-US" sz="3100" dirty="0" err="1" smtClean="0"/>
              <a:t>terjadi</a:t>
            </a:r>
            <a:endParaRPr lang="en-US" sz="3100" dirty="0" smtClean="0"/>
          </a:p>
          <a:p>
            <a:pPr marL="514350" indent="-514350">
              <a:buFont typeface="+mj-lt"/>
              <a:buAutoNum type="arabicPeriod"/>
            </a:pPr>
            <a:r>
              <a:rPr lang="en-US" sz="3100" dirty="0" err="1" smtClean="0"/>
              <a:t>Pemisahan</a:t>
            </a:r>
            <a:r>
              <a:rPr lang="en-US" sz="3100" dirty="0" smtClean="0"/>
              <a:t> </a:t>
            </a:r>
            <a:r>
              <a:rPr lang="en-US" sz="3100" dirty="0" err="1" smtClean="0"/>
              <a:t>biaya</a:t>
            </a:r>
            <a:r>
              <a:rPr lang="en-US" sz="3100" dirty="0" smtClean="0"/>
              <a:t> overhead </a:t>
            </a:r>
            <a:r>
              <a:rPr lang="en-US" sz="3100" dirty="0" err="1" smtClean="0"/>
              <a:t>pabrik</a:t>
            </a:r>
            <a:r>
              <a:rPr lang="en-US" sz="3100" dirty="0" smtClean="0"/>
              <a:t> </a:t>
            </a:r>
            <a:r>
              <a:rPr lang="en-US" sz="3100" dirty="0" err="1" smtClean="0"/>
              <a:t>sesungguhnya</a:t>
            </a:r>
            <a:r>
              <a:rPr lang="en-US" sz="3100" dirty="0" smtClean="0"/>
              <a:t> </a:t>
            </a:r>
            <a:r>
              <a:rPr lang="en-US" sz="3100" dirty="0" err="1" smtClean="0"/>
              <a:t>ke</a:t>
            </a:r>
            <a:r>
              <a:rPr lang="en-US" sz="3100" dirty="0" smtClean="0"/>
              <a:t> </a:t>
            </a:r>
            <a:r>
              <a:rPr lang="en-US" sz="3100" dirty="0" err="1" smtClean="0"/>
              <a:t>dalam</a:t>
            </a:r>
            <a:r>
              <a:rPr lang="en-US" sz="3100" dirty="0" smtClean="0"/>
              <a:t> </a:t>
            </a:r>
            <a:r>
              <a:rPr lang="en-US" sz="3100" dirty="0" err="1" smtClean="0"/>
              <a:t>biaya</a:t>
            </a:r>
            <a:r>
              <a:rPr lang="en-US" sz="3100" dirty="0" smtClean="0"/>
              <a:t> </a:t>
            </a:r>
            <a:r>
              <a:rPr lang="en-US" sz="3100" dirty="0" err="1" smtClean="0"/>
              <a:t>variabel</a:t>
            </a:r>
            <a:r>
              <a:rPr lang="en-US" sz="3100" dirty="0" smtClean="0"/>
              <a:t> </a:t>
            </a:r>
            <a:r>
              <a:rPr lang="en-US" sz="3100" dirty="0" err="1" smtClean="0"/>
              <a:t>dan</a:t>
            </a:r>
            <a:r>
              <a:rPr lang="en-US" sz="3100" dirty="0" smtClean="0"/>
              <a:t> </a:t>
            </a:r>
            <a:r>
              <a:rPr lang="en-US" sz="3100" dirty="0" err="1" smtClean="0"/>
              <a:t>biaya</a:t>
            </a:r>
            <a:r>
              <a:rPr lang="en-US" sz="3100" dirty="0" smtClean="0"/>
              <a:t> </a:t>
            </a:r>
            <a:r>
              <a:rPr lang="en-US" sz="3100" dirty="0" err="1" smtClean="0"/>
              <a:t>tetap</a:t>
            </a:r>
            <a:endParaRPr lang="en-US" sz="3100" dirty="0" smtClean="0"/>
          </a:p>
          <a:p>
            <a:pPr marL="514350" indent="-514350">
              <a:buFont typeface="+mj-lt"/>
              <a:buAutoNum type="arabicPeriod"/>
            </a:pPr>
            <a:r>
              <a:rPr lang="en-US" sz="3100" dirty="0" err="1" smtClean="0"/>
              <a:t>Pencatatan</a:t>
            </a:r>
            <a:r>
              <a:rPr lang="en-US" sz="3100" dirty="0" smtClean="0"/>
              <a:t> </a:t>
            </a:r>
            <a:r>
              <a:rPr lang="en-US" sz="3100" dirty="0" err="1" smtClean="0"/>
              <a:t>harga</a:t>
            </a:r>
            <a:r>
              <a:rPr lang="en-US" sz="3100" dirty="0" smtClean="0"/>
              <a:t> </a:t>
            </a:r>
            <a:r>
              <a:rPr lang="en-US" sz="3100" dirty="0" err="1" smtClean="0"/>
              <a:t>pokok</a:t>
            </a:r>
            <a:r>
              <a:rPr lang="en-US" sz="3100" dirty="0" smtClean="0"/>
              <a:t> </a:t>
            </a:r>
            <a:r>
              <a:rPr lang="en-US" sz="3100" dirty="0" err="1" smtClean="0"/>
              <a:t>produk</a:t>
            </a:r>
            <a:r>
              <a:rPr lang="en-US" sz="3100" dirty="0" smtClean="0"/>
              <a:t> </a:t>
            </a:r>
            <a:r>
              <a:rPr lang="en-US" sz="3100" dirty="0" err="1" smtClean="0"/>
              <a:t>jadi</a:t>
            </a:r>
            <a:endParaRPr lang="en-US" sz="3100" dirty="0" smtClean="0"/>
          </a:p>
          <a:p>
            <a:pPr marL="514350" indent="-514350">
              <a:buFont typeface="+mj-lt"/>
              <a:buAutoNum type="arabicPeriod"/>
            </a:pPr>
            <a:r>
              <a:rPr lang="en-US" sz="3100" dirty="0" err="1" smtClean="0"/>
              <a:t>Penutupan</a:t>
            </a:r>
            <a:r>
              <a:rPr lang="en-US" sz="3100" dirty="0" smtClean="0"/>
              <a:t> </a:t>
            </a:r>
            <a:r>
              <a:rPr lang="en-US" sz="3100" dirty="0" err="1" smtClean="0"/>
              <a:t>rekening</a:t>
            </a:r>
            <a:r>
              <a:rPr lang="en-US" sz="3100" dirty="0" smtClean="0"/>
              <a:t> </a:t>
            </a:r>
            <a:r>
              <a:rPr lang="en-US" sz="3100" dirty="0" err="1" smtClean="0"/>
              <a:t>Biaya</a:t>
            </a:r>
            <a:r>
              <a:rPr lang="en-US" sz="3100" dirty="0" smtClean="0"/>
              <a:t> Overhead </a:t>
            </a:r>
            <a:r>
              <a:rPr lang="en-US" sz="3100" dirty="0" err="1" smtClean="0"/>
              <a:t>Pabrik</a:t>
            </a:r>
            <a:r>
              <a:rPr lang="en-US" sz="3100" dirty="0" smtClean="0"/>
              <a:t> </a:t>
            </a:r>
            <a:r>
              <a:rPr lang="en-US" sz="3100" dirty="0" err="1" smtClean="0"/>
              <a:t>variabel</a:t>
            </a:r>
            <a:r>
              <a:rPr lang="en-US" sz="3100" dirty="0" smtClean="0"/>
              <a:t> yang </a:t>
            </a:r>
            <a:r>
              <a:rPr lang="en-US" sz="3100" dirty="0" err="1" smtClean="0"/>
              <a:t>dibebankan</a:t>
            </a:r>
            <a:r>
              <a:rPr lang="en-US" sz="3100" dirty="0" smtClean="0"/>
              <a:t> </a:t>
            </a:r>
            <a:r>
              <a:rPr lang="en-US" sz="3100" dirty="0" err="1" smtClean="0"/>
              <a:t>ke</a:t>
            </a:r>
            <a:r>
              <a:rPr lang="en-US" sz="3100" dirty="0" smtClean="0"/>
              <a:t> </a:t>
            </a:r>
            <a:r>
              <a:rPr lang="en-US" sz="3100" dirty="0" err="1" smtClean="0"/>
              <a:t>rekening</a:t>
            </a:r>
            <a:r>
              <a:rPr lang="en-US" sz="3100" dirty="0" smtClean="0"/>
              <a:t> </a:t>
            </a:r>
            <a:r>
              <a:rPr lang="en-US" sz="3100" dirty="0" err="1" smtClean="0"/>
              <a:t>Biaya</a:t>
            </a:r>
            <a:r>
              <a:rPr lang="en-US" sz="3100" dirty="0" smtClean="0"/>
              <a:t> Overhead </a:t>
            </a:r>
            <a:r>
              <a:rPr lang="en-US" sz="3100" dirty="0" err="1" smtClean="0"/>
              <a:t>Pabrik</a:t>
            </a:r>
            <a:r>
              <a:rPr lang="en-US" sz="3100" dirty="0" smtClean="0"/>
              <a:t> </a:t>
            </a:r>
            <a:r>
              <a:rPr lang="en-US" sz="3100" dirty="0" err="1" smtClean="0"/>
              <a:t>sesungguhnya</a:t>
            </a:r>
            <a:r>
              <a:rPr lang="en-US" sz="3100" dirty="0" smtClean="0"/>
              <a:t>.</a:t>
            </a:r>
          </a:p>
          <a:p>
            <a:pPr marL="514350" indent="-514350">
              <a:buFont typeface="+mj-lt"/>
              <a:buAutoNum type="arabicPeriod"/>
            </a:pPr>
            <a:r>
              <a:rPr lang="en-US" sz="3100" dirty="0" err="1" smtClean="0"/>
              <a:t>Pencatatan</a:t>
            </a:r>
            <a:r>
              <a:rPr lang="en-US" sz="3100" dirty="0" smtClean="0"/>
              <a:t> </a:t>
            </a:r>
            <a:r>
              <a:rPr lang="en-US" sz="3100" dirty="0" err="1" smtClean="0"/>
              <a:t>biaya</a:t>
            </a:r>
            <a:r>
              <a:rPr lang="en-US" sz="3100" dirty="0" smtClean="0"/>
              <a:t> </a:t>
            </a:r>
            <a:r>
              <a:rPr lang="en-US" sz="3100" dirty="0" err="1" smtClean="0"/>
              <a:t>komersial</a:t>
            </a:r>
            <a:endParaRPr lang="en-US" sz="3100" dirty="0" smtClean="0"/>
          </a:p>
          <a:p>
            <a:pPr marL="514350" indent="-514350">
              <a:buFont typeface="+mj-lt"/>
              <a:buAutoNum type="arabicPeriod"/>
            </a:pPr>
            <a:r>
              <a:rPr lang="en-US" sz="3100" dirty="0" err="1" smtClean="0"/>
              <a:t>Pencatatan</a:t>
            </a:r>
            <a:r>
              <a:rPr lang="en-US" sz="3100" dirty="0" smtClean="0"/>
              <a:t> </a:t>
            </a:r>
            <a:r>
              <a:rPr lang="en-US" sz="3100" dirty="0" err="1" smtClean="0"/>
              <a:t>penyerahan</a:t>
            </a:r>
            <a:r>
              <a:rPr lang="en-US" sz="3100" dirty="0" smtClean="0"/>
              <a:t> </a:t>
            </a:r>
            <a:r>
              <a:rPr lang="en-US" sz="3100" dirty="0" err="1" smtClean="0"/>
              <a:t>produk</a:t>
            </a:r>
            <a:r>
              <a:rPr lang="en-US" sz="3100" dirty="0" smtClean="0"/>
              <a:t> </a:t>
            </a:r>
            <a:r>
              <a:rPr lang="en-US" sz="3100" dirty="0" err="1" smtClean="0"/>
              <a:t>kepada</a:t>
            </a:r>
            <a:r>
              <a:rPr lang="en-US" sz="3100" dirty="0" smtClean="0"/>
              <a:t> </a:t>
            </a:r>
            <a:r>
              <a:rPr lang="en-US" sz="3100" dirty="0" err="1" smtClean="0"/>
              <a:t>pemesan</a:t>
            </a:r>
            <a:r>
              <a:rPr lang="en-US" dirty="0" smtClean="0"/>
              <a:t>.</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49D4CFCE-0004-4752-BD10-8863C77AB58B}" type="slidenum">
              <a:rPr lang="id-ID" smtClean="0"/>
              <a:pPr/>
              <a:t>21</a:t>
            </a:fld>
            <a:endParaRPr lang="id-ID"/>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err="1" smtClean="0"/>
              <a:t>Contoh</a:t>
            </a:r>
            <a:r>
              <a:rPr lang="en-US" sz="3600" b="1" dirty="0" smtClean="0"/>
              <a:t> </a:t>
            </a:r>
            <a:r>
              <a:rPr lang="en-US" sz="3600" b="1" dirty="0" err="1" smtClean="0"/>
              <a:t>soal</a:t>
            </a:r>
            <a:r>
              <a:rPr lang="en-US" sz="3600" b="1" dirty="0" smtClean="0"/>
              <a:t>  Variable Costing </a:t>
            </a:r>
            <a:r>
              <a:rPr lang="en-US" sz="3600" b="1" dirty="0" err="1" smtClean="0"/>
              <a:t>pada</a:t>
            </a:r>
            <a:r>
              <a:rPr lang="en-US" sz="3600" b="1" dirty="0" smtClean="0"/>
              <a:t> </a:t>
            </a:r>
            <a:r>
              <a:rPr lang="en-US" sz="3600" b="1" dirty="0" err="1" smtClean="0"/>
              <a:t>Metode</a:t>
            </a:r>
            <a:r>
              <a:rPr lang="en-US" sz="3600" b="1" dirty="0" smtClean="0"/>
              <a:t> </a:t>
            </a:r>
            <a:r>
              <a:rPr lang="en-US" sz="3600" b="1" dirty="0" err="1" smtClean="0"/>
              <a:t>Harga</a:t>
            </a:r>
            <a:r>
              <a:rPr lang="en-US" sz="3600" b="1" dirty="0" smtClean="0"/>
              <a:t> </a:t>
            </a:r>
            <a:r>
              <a:rPr lang="en-US" sz="3600" b="1" dirty="0" err="1" smtClean="0"/>
              <a:t>Pokok</a:t>
            </a:r>
            <a:r>
              <a:rPr lang="en-US" sz="3600" b="1" dirty="0" smtClean="0"/>
              <a:t> </a:t>
            </a:r>
            <a:r>
              <a:rPr lang="en-US" sz="3600" b="1" dirty="0" err="1" smtClean="0"/>
              <a:t>Pesanan</a:t>
            </a:r>
            <a:r>
              <a:rPr lang="en-US" sz="3600" dirty="0" smtClean="0"/>
              <a:t> </a:t>
            </a:r>
            <a:endParaRPr lang="en-US" sz="3600" dirty="0"/>
          </a:p>
        </p:txBody>
      </p:sp>
      <p:pic>
        <p:nvPicPr>
          <p:cNvPr id="1028" name="Picture 4"/>
          <p:cNvPicPr>
            <a:picLocks noGrp="1" noChangeAspect="1" noChangeArrowheads="1"/>
          </p:cNvPicPr>
          <p:nvPr>
            <p:ph sz="quarter" idx="1"/>
          </p:nvPr>
        </p:nvPicPr>
        <p:blipFill>
          <a:blip r:embed="rId2"/>
          <a:srcRect/>
          <a:stretch>
            <a:fillRect/>
          </a:stretch>
        </p:blipFill>
        <p:spPr bwMode="auto">
          <a:xfrm>
            <a:off x="571472" y="1428736"/>
            <a:ext cx="8286808" cy="5000660"/>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normAutofit fontScale="85000" lnSpcReduction="20000"/>
          </a:bodyPr>
          <a:lstStyle/>
          <a:p>
            <a:fld id="{49D4CFCE-0004-4752-BD10-8863C77AB58B}" type="slidenum">
              <a:rPr lang="id-ID" smtClean="0"/>
              <a:pPr/>
              <a:t>22</a:t>
            </a:fld>
            <a:endParaRPr lang="id-ID"/>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Grp="1" noChangeAspect="1" noChangeArrowheads="1"/>
          </p:cNvPicPr>
          <p:nvPr>
            <p:ph sz="quarter" idx="1"/>
          </p:nvPr>
        </p:nvPicPr>
        <p:blipFill>
          <a:blip r:embed="rId2"/>
          <a:srcRect/>
          <a:stretch>
            <a:fillRect/>
          </a:stretch>
        </p:blipFill>
        <p:spPr bwMode="auto">
          <a:xfrm>
            <a:off x="571472" y="428604"/>
            <a:ext cx="8215369" cy="6215106"/>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normAutofit fontScale="85000" lnSpcReduction="20000"/>
          </a:bodyPr>
          <a:lstStyle/>
          <a:p>
            <a:fld id="{49D4CFCE-0004-4752-BD10-8863C77AB58B}" type="slidenum">
              <a:rPr lang="id-ID" smtClean="0"/>
              <a:pPr/>
              <a:t>23</a:t>
            </a:fld>
            <a:endParaRPr lang="id-ID"/>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sz="quarter" idx="1"/>
          </p:nvPr>
        </p:nvPicPr>
        <p:blipFill>
          <a:blip r:embed="rId2"/>
          <a:srcRect/>
          <a:stretch>
            <a:fillRect/>
          </a:stretch>
        </p:blipFill>
        <p:spPr bwMode="auto">
          <a:xfrm>
            <a:off x="571472" y="357166"/>
            <a:ext cx="8286808" cy="6143668"/>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normAutofit fontScale="85000" lnSpcReduction="20000"/>
          </a:bodyPr>
          <a:lstStyle/>
          <a:p>
            <a:fld id="{49D4CFCE-0004-4752-BD10-8863C77AB58B}" type="slidenum">
              <a:rPr lang="id-ID" smtClean="0"/>
              <a:pPr/>
              <a:t>24</a:t>
            </a:fld>
            <a:endParaRPr lang="id-ID"/>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sz="quarter" idx="1"/>
          </p:nvPr>
        </p:nvPicPr>
        <p:blipFill>
          <a:blip r:embed="rId2"/>
          <a:srcRect/>
          <a:stretch>
            <a:fillRect/>
          </a:stretch>
        </p:blipFill>
        <p:spPr bwMode="auto">
          <a:xfrm>
            <a:off x="642910" y="428604"/>
            <a:ext cx="8215370" cy="6143668"/>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normAutofit fontScale="85000" lnSpcReduction="20000"/>
          </a:bodyPr>
          <a:lstStyle/>
          <a:p>
            <a:fld id="{49D4CFCE-0004-4752-BD10-8863C77AB58B}" type="slidenum">
              <a:rPr lang="id-ID" smtClean="0"/>
              <a:pPr/>
              <a:t>25</a:t>
            </a:fld>
            <a:endParaRPr lang="id-ID"/>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sz="quarter" idx="1"/>
          </p:nvPr>
        </p:nvPicPr>
        <p:blipFill>
          <a:blip r:embed="rId2"/>
          <a:srcRect/>
          <a:stretch>
            <a:fillRect/>
          </a:stretch>
        </p:blipFill>
        <p:spPr bwMode="auto">
          <a:xfrm>
            <a:off x="642910" y="500042"/>
            <a:ext cx="8072494" cy="6143668"/>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normAutofit fontScale="85000" lnSpcReduction="20000"/>
          </a:bodyPr>
          <a:lstStyle/>
          <a:p>
            <a:fld id="{49D4CFCE-0004-4752-BD10-8863C77AB58B}" type="slidenum">
              <a:rPr lang="id-ID" smtClean="0"/>
              <a:pPr/>
              <a:t>26</a:t>
            </a:fld>
            <a:endParaRPr lang="id-ID"/>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sz="quarter" idx="1"/>
          </p:nvPr>
        </p:nvPicPr>
        <p:blipFill>
          <a:blip r:embed="rId2"/>
          <a:srcRect/>
          <a:stretch>
            <a:fillRect/>
          </a:stretch>
        </p:blipFill>
        <p:spPr bwMode="auto">
          <a:xfrm>
            <a:off x="571472" y="357166"/>
            <a:ext cx="8286807" cy="6286544"/>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normAutofit fontScale="85000" lnSpcReduction="20000"/>
          </a:bodyPr>
          <a:lstStyle/>
          <a:p>
            <a:fld id="{49D4CFCE-0004-4752-BD10-8863C77AB58B}" type="slidenum">
              <a:rPr lang="id-ID" smtClean="0"/>
              <a:pPr/>
              <a:t>27</a:t>
            </a:fld>
            <a:endParaRPr lang="id-ID"/>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sz="quarter" idx="1"/>
          </p:nvPr>
        </p:nvPicPr>
        <p:blipFill>
          <a:blip r:embed="rId2"/>
          <a:srcRect/>
          <a:stretch>
            <a:fillRect/>
          </a:stretch>
        </p:blipFill>
        <p:spPr bwMode="auto">
          <a:xfrm>
            <a:off x="571472" y="357166"/>
            <a:ext cx="8143932" cy="6286544"/>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normAutofit fontScale="85000" lnSpcReduction="20000"/>
          </a:bodyPr>
          <a:lstStyle/>
          <a:p>
            <a:fld id="{49D4CFCE-0004-4752-BD10-8863C77AB58B}" type="slidenum">
              <a:rPr lang="id-ID" smtClean="0"/>
              <a:pPr/>
              <a:t>28</a:t>
            </a:fld>
            <a:endParaRPr lang="id-ID"/>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sz="quarter" idx="1"/>
          </p:nvPr>
        </p:nvPicPr>
        <p:blipFill>
          <a:blip r:embed="rId2"/>
          <a:srcRect/>
          <a:stretch>
            <a:fillRect/>
          </a:stretch>
        </p:blipFill>
        <p:spPr bwMode="auto">
          <a:xfrm>
            <a:off x="571472" y="357166"/>
            <a:ext cx="8215369" cy="6215106"/>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normAutofit fontScale="85000" lnSpcReduction="20000"/>
          </a:bodyPr>
          <a:lstStyle/>
          <a:p>
            <a:fld id="{49D4CFCE-0004-4752-BD10-8863C77AB58B}" type="slidenum">
              <a:rPr lang="id-ID" smtClean="0"/>
              <a:pPr/>
              <a:t>29</a:t>
            </a:fld>
            <a:endParaRPr lang="id-ID"/>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285728"/>
            <a:ext cx="8153400" cy="6286544"/>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just"/>
            <a:r>
              <a:rPr lang="en-US" sz="3200" dirty="0" err="1" smtClean="0"/>
              <a:t>Menggunakan</a:t>
            </a:r>
            <a:r>
              <a:rPr lang="en-US" sz="3200" dirty="0" smtClean="0"/>
              <a:t> </a:t>
            </a:r>
            <a:r>
              <a:rPr lang="en-US" sz="3200" dirty="0" err="1" smtClean="0"/>
              <a:t>pendekatan</a:t>
            </a:r>
            <a:r>
              <a:rPr lang="en-US" sz="3200" dirty="0" smtClean="0"/>
              <a:t> </a:t>
            </a:r>
            <a:r>
              <a:rPr lang="en-US" sz="3200" dirty="0" err="1" smtClean="0"/>
              <a:t>penggolongan</a:t>
            </a:r>
            <a:r>
              <a:rPr lang="en-US" sz="3200" dirty="0" smtClean="0"/>
              <a:t> </a:t>
            </a:r>
            <a:r>
              <a:rPr lang="en-US" sz="3200" dirty="0" err="1" smtClean="0"/>
              <a:t>biaya</a:t>
            </a:r>
            <a:r>
              <a:rPr lang="en-US" sz="3200" dirty="0" smtClean="0"/>
              <a:t> </a:t>
            </a:r>
            <a:r>
              <a:rPr lang="en-US" sz="3200" dirty="0" err="1" smtClean="0"/>
              <a:t>variabilitas</a:t>
            </a:r>
            <a:r>
              <a:rPr lang="en-US" sz="3200" dirty="0" smtClean="0"/>
              <a:t> yang </a:t>
            </a:r>
            <a:r>
              <a:rPr lang="en-US" sz="3200" dirty="0" err="1" smtClean="0"/>
              <a:t>menggolongkan</a:t>
            </a:r>
            <a:r>
              <a:rPr lang="en-US" sz="3200" dirty="0" smtClean="0"/>
              <a:t> </a:t>
            </a:r>
            <a:r>
              <a:rPr lang="en-US" sz="3200" dirty="0" err="1" smtClean="0"/>
              <a:t>biaya</a:t>
            </a:r>
            <a:r>
              <a:rPr lang="en-US" sz="3200" dirty="0" smtClean="0"/>
              <a:t> </a:t>
            </a:r>
            <a:r>
              <a:rPr lang="en-US" sz="3200" dirty="0" err="1" smtClean="0"/>
              <a:t>ke</a:t>
            </a:r>
            <a:r>
              <a:rPr lang="en-US" sz="3200" dirty="0" smtClean="0"/>
              <a:t> </a:t>
            </a:r>
            <a:r>
              <a:rPr lang="en-US" sz="3200" dirty="0" err="1" smtClean="0"/>
              <a:t>dalam</a:t>
            </a:r>
            <a:r>
              <a:rPr lang="en-US" sz="3200" dirty="0" smtClean="0"/>
              <a:t> </a:t>
            </a:r>
            <a:r>
              <a:rPr lang="en-US" sz="3200" dirty="0" err="1" smtClean="0"/>
              <a:t>biaya</a:t>
            </a:r>
            <a:r>
              <a:rPr lang="en-US" sz="3200" dirty="0" smtClean="0"/>
              <a:t> </a:t>
            </a:r>
            <a:r>
              <a:rPr lang="en-US" sz="3200" dirty="0" err="1" smtClean="0"/>
              <a:t>variabel</a:t>
            </a:r>
            <a:r>
              <a:rPr lang="en-US" sz="3200" dirty="0" smtClean="0"/>
              <a:t> </a:t>
            </a:r>
            <a:r>
              <a:rPr lang="en-US" sz="3200" dirty="0" err="1" smtClean="0"/>
              <a:t>dan</a:t>
            </a:r>
            <a:r>
              <a:rPr lang="en-US" sz="3200" dirty="0" smtClean="0"/>
              <a:t> </a:t>
            </a:r>
            <a:r>
              <a:rPr lang="en-US" sz="3200" dirty="0" err="1" smtClean="0"/>
              <a:t>biaya</a:t>
            </a:r>
            <a:r>
              <a:rPr lang="en-US" sz="3200" dirty="0" smtClean="0"/>
              <a:t> </a:t>
            </a:r>
            <a:r>
              <a:rPr lang="en-US" sz="3200" dirty="0" err="1" smtClean="0"/>
              <a:t>tetap</a:t>
            </a:r>
            <a:r>
              <a:rPr lang="en-US" sz="3200" dirty="0" smtClean="0"/>
              <a:t>.</a:t>
            </a:r>
          </a:p>
          <a:p>
            <a:pPr algn="just"/>
            <a:endParaRPr lang="en-US" sz="3200" dirty="0" smtClean="0"/>
          </a:p>
          <a:p>
            <a:pPr algn="just"/>
            <a:r>
              <a:rPr lang="en-US" sz="3200" dirty="0" err="1" smtClean="0"/>
              <a:t>Dalam</a:t>
            </a:r>
            <a:r>
              <a:rPr lang="en-US" sz="3200" dirty="0" smtClean="0"/>
              <a:t> </a:t>
            </a:r>
            <a:r>
              <a:rPr lang="en-US" sz="3200" dirty="0" err="1" smtClean="0"/>
              <a:t>penyusunan</a:t>
            </a:r>
            <a:r>
              <a:rPr lang="en-US" sz="3200" dirty="0" smtClean="0"/>
              <a:t> </a:t>
            </a:r>
            <a:r>
              <a:rPr lang="en-US" sz="3200" dirty="0" err="1" smtClean="0"/>
              <a:t>laporan</a:t>
            </a:r>
            <a:r>
              <a:rPr lang="en-US" sz="3200" dirty="0" smtClean="0"/>
              <a:t> </a:t>
            </a:r>
            <a:r>
              <a:rPr lang="en-US" sz="3200" dirty="0" err="1" smtClean="0"/>
              <a:t>laba</a:t>
            </a:r>
            <a:r>
              <a:rPr lang="en-US" sz="3200" dirty="0" smtClean="0"/>
              <a:t> </a:t>
            </a:r>
            <a:r>
              <a:rPr lang="en-US" sz="3200" dirty="0" err="1" smtClean="0"/>
              <a:t>rugi</a:t>
            </a:r>
            <a:r>
              <a:rPr lang="en-US" sz="3200" dirty="0" smtClean="0"/>
              <a:t>, </a:t>
            </a:r>
            <a:r>
              <a:rPr lang="en-US" sz="3200" dirty="0" err="1" smtClean="0"/>
              <a:t>metode</a:t>
            </a:r>
            <a:r>
              <a:rPr lang="en-US" sz="3200" dirty="0" smtClean="0"/>
              <a:t> costing </a:t>
            </a:r>
            <a:r>
              <a:rPr lang="en-US" sz="3200" dirty="0" err="1" smtClean="0"/>
              <a:t>variabel</a:t>
            </a:r>
            <a:r>
              <a:rPr lang="en-US" sz="3200" dirty="0" smtClean="0"/>
              <a:t> </a:t>
            </a:r>
            <a:r>
              <a:rPr lang="en-US" sz="3200" dirty="0" err="1" smtClean="0"/>
              <a:t>menggunakan</a:t>
            </a:r>
            <a:r>
              <a:rPr lang="en-US" sz="3200" dirty="0" smtClean="0"/>
              <a:t> </a:t>
            </a:r>
            <a:r>
              <a:rPr lang="en-US" sz="3200" dirty="0" err="1" smtClean="0"/>
              <a:t>laporan</a:t>
            </a:r>
            <a:r>
              <a:rPr lang="en-US" sz="3200" dirty="0" smtClean="0"/>
              <a:t> </a:t>
            </a:r>
            <a:r>
              <a:rPr lang="en-US" sz="3200" dirty="0" err="1" smtClean="0"/>
              <a:t>laba</a:t>
            </a:r>
            <a:r>
              <a:rPr lang="en-US" sz="3200" dirty="0" smtClean="0"/>
              <a:t> </a:t>
            </a:r>
            <a:r>
              <a:rPr lang="en-US" sz="3200" dirty="0" err="1" smtClean="0"/>
              <a:t>rugi</a:t>
            </a:r>
            <a:r>
              <a:rPr lang="en-US" sz="3200" dirty="0" smtClean="0"/>
              <a:t> </a:t>
            </a:r>
            <a:r>
              <a:rPr lang="en-US" sz="3200" dirty="0" err="1" smtClean="0"/>
              <a:t>kontribusi</a:t>
            </a:r>
            <a:r>
              <a:rPr lang="en-US" sz="3200" dirty="0" smtClean="0"/>
              <a:t> (contribution margin).</a:t>
            </a:r>
          </a:p>
          <a:p>
            <a:pPr algn="just"/>
            <a:endParaRPr lang="en-US" sz="3200" dirty="0" smtClean="0"/>
          </a:p>
          <a:p>
            <a:pPr algn="just"/>
            <a:r>
              <a:rPr lang="en-US" sz="3200" dirty="0" err="1" smtClean="0"/>
              <a:t>Bermanfaat</a:t>
            </a:r>
            <a:r>
              <a:rPr lang="en-US" sz="3200" dirty="0" smtClean="0"/>
              <a:t> </a:t>
            </a:r>
            <a:r>
              <a:rPr lang="en-US" sz="3200" dirty="0" err="1" smtClean="0"/>
              <a:t>untuk</a:t>
            </a:r>
            <a:r>
              <a:rPr lang="en-US" sz="3200" dirty="0" smtClean="0"/>
              <a:t> </a:t>
            </a:r>
            <a:r>
              <a:rPr lang="en-US" sz="3200" dirty="0" err="1" smtClean="0"/>
              <a:t>tujuan</a:t>
            </a:r>
            <a:r>
              <a:rPr lang="en-US" sz="3200" dirty="0" smtClean="0"/>
              <a:t> </a:t>
            </a:r>
            <a:r>
              <a:rPr lang="en-US" sz="3200" dirty="0" err="1" smtClean="0"/>
              <a:t>pelaporan</a:t>
            </a:r>
            <a:r>
              <a:rPr lang="en-US" sz="3200" dirty="0" smtClean="0"/>
              <a:t> </a:t>
            </a:r>
            <a:r>
              <a:rPr lang="en-US" sz="3200" dirty="0" err="1" smtClean="0"/>
              <a:t>kepada</a:t>
            </a:r>
            <a:r>
              <a:rPr lang="en-US" sz="3200" dirty="0" smtClean="0"/>
              <a:t> </a:t>
            </a:r>
            <a:r>
              <a:rPr lang="en-US" sz="3200" dirty="0" err="1" smtClean="0"/>
              <a:t>pihak</a:t>
            </a:r>
            <a:r>
              <a:rPr lang="en-US" sz="3200" dirty="0" smtClean="0"/>
              <a:t> internal </a:t>
            </a:r>
            <a:r>
              <a:rPr lang="en-US" sz="3200" dirty="0" err="1" smtClean="0"/>
              <a:t>perusahaan</a:t>
            </a:r>
            <a:r>
              <a:rPr lang="en-US" sz="3200" dirty="0" smtClean="0"/>
              <a:t> yang </a:t>
            </a:r>
            <a:r>
              <a:rPr lang="en-US" sz="3200" dirty="0" err="1" smtClean="0"/>
              <a:t>menggunakan</a:t>
            </a:r>
            <a:r>
              <a:rPr lang="en-US" sz="3200" dirty="0" smtClean="0"/>
              <a:t> </a:t>
            </a:r>
            <a:r>
              <a:rPr lang="en-US" sz="3200" dirty="0" err="1" smtClean="0"/>
              <a:t>informasi</a:t>
            </a:r>
            <a:r>
              <a:rPr lang="en-US" sz="3200" dirty="0" smtClean="0"/>
              <a:t> </a:t>
            </a:r>
            <a:r>
              <a:rPr lang="en-US" sz="3200" dirty="0" err="1" smtClean="0"/>
              <a:t>laba</a:t>
            </a:r>
            <a:r>
              <a:rPr lang="en-US" sz="3200" dirty="0" smtClean="0"/>
              <a:t> </a:t>
            </a:r>
            <a:r>
              <a:rPr lang="en-US" sz="3200" dirty="0" err="1" smtClean="0"/>
              <a:t>kontribusi</a:t>
            </a:r>
            <a:r>
              <a:rPr lang="en-US" sz="3200" dirty="0" smtClean="0"/>
              <a:t> </a:t>
            </a:r>
            <a:r>
              <a:rPr lang="en-US" sz="3200" dirty="0" err="1" smtClean="0"/>
              <a:t>untuk</a:t>
            </a:r>
            <a:r>
              <a:rPr lang="en-US" sz="3200" dirty="0" smtClean="0"/>
              <a:t> </a:t>
            </a:r>
            <a:r>
              <a:rPr lang="en-US" sz="3200" dirty="0" err="1" smtClean="0"/>
              <a:t>perencanaan</a:t>
            </a:r>
            <a:r>
              <a:rPr lang="en-US" sz="3200" dirty="0" smtClean="0"/>
              <a:t>, </a:t>
            </a:r>
            <a:r>
              <a:rPr lang="en-US" sz="3200" dirty="0" err="1" smtClean="0"/>
              <a:t>pembuatan</a:t>
            </a:r>
            <a:r>
              <a:rPr lang="en-US" sz="3200" dirty="0" smtClean="0"/>
              <a:t> </a:t>
            </a:r>
            <a:r>
              <a:rPr lang="en-US" sz="3200" dirty="0" err="1" smtClean="0"/>
              <a:t>keputusan</a:t>
            </a:r>
            <a:r>
              <a:rPr lang="en-US" sz="3200" dirty="0" smtClean="0"/>
              <a:t> </a:t>
            </a:r>
            <a:r>
              <a:rPr lang="en-US" sz="3200" dirty="0" err="1" smtClean="0"/>
              <a:t>dan</a:t>
            </a:r>
            <a:r>
              <a:rPr lang="en-US" sz="3200" dirty="0" smtClean="0"/>
              <a:t> </a:t>
            </a:r>
            <a:r>
              <a:rPr lang="en-US" sz="3200" dirty="0" err="1" smtClean="0"/>
              <a:t>pengendalian</a:t>
            </a:r>
            <a:r>
              <a:rPr lang="en-US" sz="3200" dirty="0" smtClean="0"/>
              <a:t>.</a:t>
            </a:r>
          </a:p>
          <a:p>
            <a:pPr algn="just"/>
            <a:endParaRPr lang="id-ID" dirty="0"/>
          </a:p>
        </p:txBody>
      </p:sp>
      <p:sp>
        <p:nvSpPr>
          <p:cNvPr id="4" name="Slide Number Placeholder 3"/>
          <p:cNvSpPr>
            <a:spLocks noGrp="1"/>
          </p:cNvSpPr>
          <p:nvPr>
            <p:ph type="sldNum" sz="quarter" idx="12"/>
          </p:nvPr>
        </p:nvSpPr>
        <p:spPr/>
        <p:txBody>
          <a:bodyPr>
            <a:normAutofit fontScale="85000" lnSpcReduction="20000"/>
          </a:bodyPr>
          <a:lstStyle/>
          <a:p>
            <a:fld id="{49D4CFCE-0004-4752-BD10-8863C77AB58B}" type="slidenum">
              <a:rPr lang="id-ID" smtClean="0"/>
              <a:pPr/>
              <a:t>3</a:t>
            </a:fld>
            <a:endParaRPr lang="id-ID"/>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sz="quarter" idx="1"/>
          </p:nvPr>
        </p:nvPicPr>
        <p:blipFill>
          <a:blip r:embed="rId2"/>
          <a:srcRect/>
          <a:stretch>
            <a:fillRect/>
          </a:stretch>
        </p:blipFill>
        <p:spPr bwMode="auto">
          <a:xfrm>
            <a:off x="571472" y="285728"/>
            <a:ext cx="8143932" cy="6286544"/>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normAutofit fontScale="85000" lnSpcReduction="20000"/>
          </a:bodyPr>
          <a:lstStyle/>
          <a:p>
            <a:fld id="{49D4CFCE-0004-4752-BD10-8863C77AB58B}" type="slidenum">
              <a:rPr lang="id-ID" smtClean="0"/>
              <a:pPr/>
              <a:t>30</a:t>
            </a:fld>
            <a:endParaRPr lang="id-ID"/>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VARIABLE COSTING DENGAN METODE HARGA POKOK PROCESS (PROCESS COSTING)</a:t>
            </a:r>
            <a:endParaRPr lang="en-US" sz="2800" dirty="0"/>
          </a:p>
        </p:txBody>
      </p:sp>
      <p:sp>
        <p:nvSpPr>
          <p:cNvPr id="3" name="Content Placeholder 2"/>
          <p:cNvSpPr>
            <a:spLocks noGrp="1"/>
          </p:cNvSpPr>
          <p:nvPr>
            <p:ph sz="quarter" idx="1"/>
          </p:nvPr>
        </p:nvSpPr>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r>
              <a:rPr lang="en-US" dirty="0" err="1" smtClean="0"/>
              <a:t>Dalam</a:t>
            </a:r>
            <a:r>
              <a:rPr lang="en-US" dirty="0" smtClean="0"/>
              <a:t> Variable Costing </a:t>
            </a:r>
            <a:r>
              <a:rPr lang="en-US" dirty="0" err="1" smtClean="0"/>
              <a:t>dengan</a:t>
            </a:r>
            <a:r>
              <a:rPr lang="en-US" dirty="0" smtClean="0"/>
              <a:t> </a:t>
            </a:r>
            <a:r>
              <a:rPr lang="en-US" dirty="0" err="1" smtClean="0"/>
              <a:t>metode</a:t>
            </a:r>
            <a:r>
              <a:rPr lang="en-US" dirty="0" smtClean="0"/>
              <a:t> </a:t>
            </a:r>
            <a:r>
              <a:rPr lang="en-US" dirty="0" err="1" smtClean="0"/>
              <a:t>harga</a:t>
            </a:r>
            <a:r>
              <a:rPr lang="en-US" dirty="0" smtClean="0"/>
              <a:t> </a:t>
            </a:r>
            <a:r>
              <a:rPr lang="en-US" dirty="0" err="1" smtClean="0"/>
              <a:t>pokok</a:t>
            </a:r>
            <a:r>
              <a:rPr lang="en-US" dirty="0" smtClean="0"/>
              <a:t> </a:t>
            </a:r>
            <a:r>
              <a:rPr lang="en-US" dirty="0" err="1" smtClean="0"/>
              <a:t>proses</a:t>
            </a:r>
            <a:r>
              <a:rPr lang="en-US" dirty="0" smtClean="0"/>
              <a:t>, </a:t>
            </a:r>
            <a:r>
              <a:rPr lang="en-US" dirty="0" err="1" smtClean="0"/>
              <a:t>harga</a:t>
            </a:r>
            <a:r>
              <a:rPr lang="en-US" dirty="0" smtClean="0"/>
              <a:t> </a:t>
            </a:r>
            <a:r>
              <a:rPr lang="en-US" dirty="0" err="1" smtClean="0"/>
              <a:t>pokok</a:t>
            </a:r>
            <a:r>
              <a:rPr lang="en-US" dirty="0" smtClean="0"/>
              <a:t> </a:t>
            </a:r>
            <a:r>
              <a:rPr lang="en-US" dirty="0" err="1" smtClean="0"/>
              <a:t>produk</a:t>
            </a:r>
            <a:r>
              <a:rPr lang="en-US" dirty="0" smtClean="0"/>
              <a:t> per </a:t>
            </a:r>
            <a:r>
              <a:rPr lang="en-US" dirty="0" err="1" smtClean="0"/>
              <a:t>satuan</a:t>
            </a:r>
            <a:r>
              <a:rPr lang="en-US" dirty="0" smtClean="0"/>
              <a:t> </a:t>
            </a:r>
            <a:r>
              <a:rPr lang="en-US" dirty="0" err="1" smtClean="0"/>
              <a:t>dihitung</a:t>
            </a:r>
            <a:r>
              <a:rPr lang="en-US" dirty="0" smtClean="0"/>
              <a:t> </a:t>
            </a:r>
            <a:r>
              <a:rPr lang="en-US" dirty="0" err="1" smtClean="0"/>
              <a:t>setiap</a:t>
            </a:r>
            <a:r>
              <a:rPr lang="en-US" dirty="0" smtClean="0"/>
              <a:t> </a:t>
            </a:r>
            <a:r>
              <a:rPr lang="en-US" dirty="0" err="1" smtClean="0"/>
              <a:t>akhir</a:t>
            </a:r>
            <a:r>
              <a:rPr lang="en-US" dirty="0" smtClean="0"/>
              <a:t> </a:t>
            </a:r>
            <a:r>
              <a:rPr lang="en-US" dirty="0" err="1" smtClean="0"/>
              <a:t>periode</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membagi</a:t>
            </a:r>
            <a:r>
              <a:rPr lang="en-US" dirty="0" smtClean="0"/>
              <a:t> total </a:t>
            </a:r>
            <a:r>
              <a:rPr lang="en-US" dirty="0" err="1" smtClean="0"/>
              <a:t>biaya</a:t>
            </a:r>
            <a:r>
              <a:rPr lang="en-US" dirty="0" smtClean="0"/>
              <a:t> </a:t>
            </a:r>
            <a:r>
              <a:rPr lang="en-US" dirty="0" err="1" smtClean="0"/>
              <a:t>produksi</a:t>
            </a:r>
            <a:r>
              <a:rPr lang="en-US" dirty="0" smtClean="0"/>
              <a:t> </a:t>
            </a:r>
            <a:r>
              <a:rPr lang="en-US" dirty="0" err="1" smtClean="0"/>
              <a:t>variabel</a:t>
            </a:r>
            <a:r>
              <a:rPr lang="en-US" dirty="0" smtClean="0"/>
              <a:t> </a:t>
            </a:r>
            <a:r>
              <a:rPr lang="en-US" dirty="0" err="1" smtClean="0"/>
              <a:t>selama</a:t>
            </a:r>
            <a:r>
              <a:rPr lang="en-US" dirty="0" smtClean="0"/>
              <a:t> </a:t>
            </a:r>
            <a:r>
              <a:rPr lang="en-US" dirty="0" err="1" smtClean="0"/>
              <a:t>satu</a:t>
            </a:r>
            <a:r>
              <a:rPr lang="en-US" dirty="0" smtClean="0"/>
              <a:t> </a:t>
            </a:r>
            <a:r>
              <a:rPr lang="en-US" dirty="0" err="1" smtClean="0"/>
              <a:t>bulan</a:t>
            </a:r>
            <a:r>
              <a:rPr lang="en-US" dirty="0" smtClean="0"/>
              <a:t> </a:t>
            </a:r>
            <a:r>
              <a:rPr lang="en-US" dirty="0" err="1" smtClean="0"/>
              <a:t>dengan</a:t>
            </a:r>
            <a:r>
              <a:rPr lang="en-US" dirty="0" smtClean="0"/>
              <a:t> total </a:t>
            </a:r>
            <a:r>
              <a:rPr lang="en-US" dirty="0" err="1" smtClean="0"/>
              <a:t>ekuivalensi</a:t>
            </a:r>
            <a:r>
              <a:rPr lang="en-US" dirty="0" smtClean="0"/>
              <a:t> </a:t>
            </a:r>
            <a:r>
              <a:rPr lang="en-US" dirty="0" err="1" smtClean="0"/>
              <a:t>produksi</a:t>
            </a:r>
            <a:r>
              <a:rPr lang="en-US" dirty="0" smtClean="0"/>
              <a:t> </a:t>
            </a:r>
            <a:r>
              <a:rPr lang="en-US" dirty="0" err="1" smtClean="0"/>
              <a:t>selama</a:t>
            </a:r>
            <a:r>
              <a:rPr lang="en-US" dirty="0" smtClean="0"/>
              <a:t> </a:t>
            </a:r>
            <a:r>
              <a:rPr lang="en-US" dirty="0" err="1" smtClean="0"/>
              <a:t>periode</a:t>
            </a:r>
            <a:r>
              <a:rPr lang="en-US" dirty="0" smtClean="0"/>
              <a:t> yang </a:t>
            </a:r>
            <a:r>
              <a:rPr lang="en-US" dirty="0" err="1" smtClean="0"/>
              <a:t>sama</a:t>
            </a:r>
            <a:r>
              <a:rPr lang="en-US" dirty="0" smtClean="0"/>
              <a:t>.</a:t>
            </a:r>
          </a:p>
          <a:p>
            <a:endParaRPr lang="en-US" dirty="0" smtClean="0"/>
          </a:p>
          <a:p>
            <a:r>
              <a:rPr lang="en-US" dirty="0" err="1" smtClean="0"/>
              <a:t>Dengan</a:t>
            </a:r>
            <a:r>
              <a:rPr lang="en-US" dirty="0" smtClean="0"/>
              <a:t> </a:t>
            </a:r>
            <a:r>
              <a:rPr lang="en-US" dirty="0" err="1" smtClean="0"/>
              <a:t>demikian</a:t>
            </a:r>
            <a:r>
              <a:rPr lang="en-US" dirty="0" smtClean="0"/>
              <a:t> </a:t>
            </a:r>
            <a:r>
              <a:rPr lang="en-US" dirty="0" err="1" smtClean="0"/>
              <a:t>biaya</a:t>
            </a:r>
            <a:r>
              <a:rPr lang="en-US" dirty="0" smtClean="0"/>
              <a:t> overhead </a:t>
            </a:r>
            <a:r>
              <a:rPr lang="en-US" dirty="0" err="1" smtClean="0"/>
              <a:t>pabrik</a:t>
            </a:r>
            <a:r>
              <a:rPr lang="en-US" dirty="0" smtClean="0"/>
              <a:t> </a:t>
            </a:r>
            <a:r>
              <a:rPr lang="en-US" dirty="0" err="1" smtClean="0"/>
              <a:t>variabel</a:t>
            </a:r>
            <a:r>
              <a:rPr lang="en-US" dirty="0" smtClean="0"/>
              <a:t> </a:t>
            </a:r>
            <a:r>
              <a:rPr lang="en-US" dirty="0" err="1" smtClean="0"/>
              <a:t>tidak</a:t>
            </a:r>
            <a:r>
              <a:rPr lang="en-US" dirty="0" smtClean="0"/>
              <a:t> </a:t>
            </a:r>
            <a:r>
              <a:rPr lang="en-US" dirty="0" err="1" smtClean="0"/>
              <a:t>dibebankan</a:t>
            </a:r>
            <a:r>
              <a:rPr lang="en-US" dirty="0" smtClean="0"/>
              <a:t> </a:t>
            </a:r>
            <a:r>
              <a:rPr lang="en-US" dirty="0" err="1" smtClean="0"/>
              <a:t>kepada</a:t>
            </a:r>
            <a:r>
              <a:rPr lang="en-US" dirty="0" smtClean="0"/>
              <a:t> </a:t>
            </a:r>
            <a:r>
              <a:rPr lang="en-US" dirty="0" err="1" smtClean="0"/>
              <a:t>produk</a:t>
            </a:r>
            <a:r>
              <a:rPr lang="en-US" dirty="0" smtClean="0"/>
              <a:t> </a:t>
            </a:r>
            <a:r>
              <a:rPr lang="en-US" dirty="0" err="1" smtClean="0"/>
              <a:t>berdasarkan</a:t>
            </a:r>
            <a:r>
              <a:rPr lang="en-US" dirty="0" smtClean="0"/>
              <a:t> </a:t>
            </a:r>
            <a:r>
              <a:rPr lang="en-US" dirty="0" err="1" smtClean="0"/>
              <a:t>tarif</a:t>
            </a:r>
            <a:r>
              <a:rPr lang="en-US" dirty="0" smtClean="0"/>
              <a:t> yang </a:t>
            </a:r>
            <a:r>
              <a:rPr lang="en-US" dirty="0" err="1" smtClean="0"/>
              <a:t>ditentukan</a:t>
            </a:r>
            <a:r>
              <a:rPr lang="en-US" dirty="0" smtClean="0"/>
              <a:t> </a:t>
            </a:r>
            <a:r>
              <a:rPr lang="en-US" dirty="0" err="1" smtClean="0"/>
              <a:t>di</a:t>
            </a:r>
            <a:r>
              <a:rPr lang="en-US" dirty="0" smtClean="0"/>
              <a:t> </a:t>
            </a:r>
            <a:r>
              <a:rPr lang="en-US" dirty="0" err="1" smtClean="0"/>
              <a:t>muka</a:t>
            </a:r>
            <a:r>
              <a:rPr lang="en-US" dirty="0" smtClean="0"/>
              <a:t>, </a:t>
            </a:r>
            <a:r>
              <a:rPr lang="en-US" dirty="0" err="1" smtClean="0"/>
              <a:t>namun</a:t>
            </a:r>
            <a:r>
              <a:rPr lang="en-US" dirty="0" smtClean="0"/>
              <a:t> </a:t>
            </a:r>
            <a:r>
              <a:rPr lang="en-US" dirty="0" err="1" smtClean="0"/>
              <a:t>dibebankan</a:t>
            </a:r>
            <a:r>
              <a:rPr lang="en-US" dirty="0" smtClean="0"/>
              <a:t> </a:t>
            </a:r>
            <a:r>
              <a:rPr lang="en-US" dirty="0" err="1" smtClean="0"/>
              <a:t>kepada</a:t>
            </a:r>
            <a:r>
              <a:rPr lang="en-US" dirty="0" smtClean="0"/>
              <a:t> </a:t>
            </a:r>
            <a:r>
              <a:rPr lang="en-US" dirty="0" err="1" smtClean="0"/>
              <a:t>produk</a:t>
            </a:r>
            <a:r>
              <a:rPr lang="en-US" dirty="0" smtClean="0"/>
              <a:t> </a:t>
            </a:r>
            <a:r>
              <a:rPr lang="en-US" dirty="0" err="1" smtClean="0"/>
              <a:t>menurut</a:t>
            </a:r>
            <a:r>
              <a:rPr lang="en-US" dirty="0" smtClean="0"/>
              <a:t> </a:t>
            </a:r>
            <a:r>
              <a:rPr lang="en-US" dirty="0" err="1" smtClean="0"/>
              <a:t>biaya</a:t>
            </a:r>
            <a:r>
              <a:rPr lang="en-US" dirty="0" smtClean="0"/>
              <a:t> yang </a:t>
            </a:r>
            <a:r>
              <a:rPr lang="en-US" dirty="0" err="1" smtClean="0"/>
              <a:t>sesungguhnya</a:t>
            </a:r>
            <a:r>
              <a:rPr lang="en-US" dirty="0" smtClean="0"/>
              <a:t> </a:t>
            </a:r>
            <a:r>
              <a:rPr lang="en-US" dirty="0" err="1" smtClean="0"/>
              <a:t>terjadi</a:t>
            </a:r>
            <a:r>
              <a:rPr lang="en-US" dirty="0" smtClean="0"/>
              <a:t> </a:t>
            </a:r>
            <a:r>
              <a:rPr lang="en-US" dirty="0" err="1" smtClean="0"/>
              <a:t>dalam</a:t>
            </a:r>
            <a:r>
              <a:rPr lang="en-US" dirty="0" smtClean="0"/>
              <a:t> </a:t>
            </a:r>
            <a:r>
              <a:rPr lang="en-US" dirty="0" err="1" smtClean="0"/>
              <a:t>periode</a:t>
            </a:r>
            <a:r>
              <a:rPr lang="en-US" dirty="0" smtClean="0"/>
              <a:t> </a:t>
            </a:r>
            <a:r>
              <a:rPr lang="en-US" dirty="0" err="1" smtClean="0"/>
              <a:t>tertentu</a:t>
            </a:r>
            <a:r>
              <a:rPr lang="en-US" dirty="0" smtClean="0"/>
              <a:t>.</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49D4CFCE-0004-4752-BD10-8863C77AB58B}" type="slidenum">
              <a:rPr lang="id-ID" smtClean="0"/>
              <a:pPr/>
              <a:t>31</a:t>
            </a:fld>
            <a:endParaRPr lang="id-ID"/>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smtClean="0"/>
              <a:t>Rekening</a:t>
            </a:r>
            <a:r>
              <a:rPr lang="en-US" sz="3200" dirty="0" smtClean="0"/>
              <a:t> </a:t>
            </a:r>
            <a:r>
              <a:rPr lang="en-US" sz="3200" dirty="0" err="1" smtClean="0"/>
              <a:t>kontrol</a:t>
            </a:r>
            <a:r>
              <a:rPr lang="en-US" sz="3200" dirty="0" smtClean="0"/>
              <a:t> </a:t>
            </a:r>
            <a:r>
              <a:rPr lang="en-US" sz="3200" dirty="0" err="1" smtClean="0"/>
              <a:t>pada</a:t>
            </a:r>
            <a:r>
              <a:rPr lang="en-US" sz="3200" dirty="0" smtClean="0"/>
              <a:t> Variable Costing </a:t>
            </a:r>
            <a:r>
              <a:rPr lang="en-US" sz="3200" dirty="0" err="1" smtClean="0"/>
              <a:t>dengan</a:t>
            </a:r>
            <a:r>
              <a:rPr lang="en-US" sz="3200" dirty="0" smtClean="0"/>
              <a:t> Process Method</a:t>
            </a:r>
            <a:endParaRPr lang="en-US" sz="3200" dirty="0"/>
          </a:p>
        </p:txBody>
      </p:sp>
      <p:graphicFrame>
        <p:nvGraphicFramePr>
          <p:cNvPr id="4" name="Content Placeholder 3"/>
          <p:cNvGraphicFramePr>
            <a:graphicFrameLocks noGrp="1"/>
          </p:cNvGraphicFramePr>
          <p:nvPr>
            <p:ph sz="quarter" idx="1"/>
          </p:nvPr>
        </p:nvGraphicFramePr>
        <p:xfrm>
          <a:off x="428596" y="1600200"/>
          <a:ext cx="8429683" cy="4650161"/>
        </p:xfrm>
        <a:graphic>
          <a:graphicData uri="http://schemas.openxmlformats.org/drawingml/2006/table">
            <a:tbl>
              <a:tblPr firstRow="1" bandRow="1">
                <a:tableStyleId>{5C22544A-7EE6-4342-B048-85BDC9FD1C3A}</a:tableStyleId>
              </a:tblPr>
              <a:tblGrid>
                <a:gridCol w="5200355"/>
                <a:gridCol w="3229328"/>
              </a:tblGrid>
              <a:tr h="664881">
                <a:tc>
                  <a:txBody>
                    <a:bodyPr/>
                    <a:lstStyle/>
                    <a:p>
                      <a:r>
                        <a:rPr lang="en-US" sz="2000" b="0" dirty="0" err="1" smtClean="0">
                          <a:solidFill>
                            <a:schemeClr val="tx1"/>
                          </a:solidFill>
                        </a:rPr>
                        <a:t>Barang</a:t>
                      </a:r>
                      <a:r>
                        <a:rPr lang="en-US" sz="2000" b="0" dirty="0" smtClean="0">
                          <a:solidFill>
                            <a:schemeClr val="tx1"/>
                          </a:solidFill>
                        </a:rPr>
                        <a:t> </a:t>
                      </a:r>
                      <a:r>
                        <a:rPr lang="en-US" sz="2000" b="0" dirty="0" err="1" smtClean="0">
                          <a:solidFill>
                            <a:schemeClr val="tx1"/>
                          </a:solidFill>
                        </a:rPr>
                        <a:t>Dalam</a:t>
                      </a:r>
                      <a:r>
                        <a:rPr lang="en-US" sz="2000" b="0" dirty="0" smtClean="0">
                          <a:solidFill>
                            <a:schemeClr val="tx1"/>
                          </a:solidFill>
                        </a:rPr>
                        <a:t> Process-</a:t>
                      </a:r>
                      <a:r>
                        <a:rPr lang="en-US" sz="2000" b="0" dirty="0" err="1" smtClean="0">
                          <a:solidFill>
                            <a:schemeClr val="tx1"/>
                          </a:solidFill>
                        </a:rPr>
                        <a:t>Biaya</a:t>
                      </a:r>
                      <a:r>
                        <a:rPr lang="en-US" sz="2000" b="0" baseline="0" dirty="0" smtClean="0">
                          <a:solidFill>
                            <a:schemeClr val="tx1"/>
                          </a:solidFill>
                        </a:rPr>
                        <a:t> </a:t>
                      </a:r>
                      <a:r>
                        <a:rPr lang="en-US" sz="2000" b="0" baseline="0" dirty="0" err="1" smtClean="0">
                          <a:solidFill>
                            <a:schemeClr val="tx1"/>
                          </a:solidFill>
                        </a:rPr>
                        <a:t>Bahan</a:t>
                      </a:r>
                      <a:r>
                        <a:rPr lang="en-US" sz="2000" b="0" baseline="0" dirty="0" smtClean="0">
                          <a:solidFill>
                            <a:schemeClr val="tx1"/>
                          </a:solidFill>
                        </a:rPr>
                        <a:t> Baku</a:t>
                      </a:r>
                      <a:endParaRPr lang="en-US" sz="2000" b="0" dirty="0">
                        <a:solidFill>
                          <a:schemeClr val="tx1"/>
                        </a:solidFill>
                      </a:endParaRPr>
                    </a:p>
                  </a:txBody>
                  <a:tcPr>
                    <a:solidFill>
                      <a:schemeClr val="accent1">
                        <a:lumMod val="40000"/>
                        <a:lumOff val="60000"/>
                      </a:schemeClr>
                    </a:solidFill>
                  </a:tcPr>
                </a:tc>
                <a:tc>
                  <a:txBody>
                    <a:bodyPr/>
                    <a:lstStyle/>
                    <a:p>
                      <a:r>
                        <a:rPr lang="en-US" sz="2000" b="0" dirty="0" err="1" smtClean="0">
                          <a:solidFill>
                            <a:schemeClr val="tx1"/>
                          </a:solidFill>
                        </a:rPr>
                        <a:t>Biaya</a:t>
                      </a:r>
                      <a:r>
                        <a:rPr lang="en-US" sz="2000" b="0" dirty="0" smtClean="0">
                          <a:solidFill>
                            <a:schemeClr val="tx1"/>
                          </a:solidFill>
                        </a:rPr>
                        <a:t> </a:t>
                      </a:r>
                      <a:r>
                        <a:rPr lang="en-US" sz="2000" b="0" dirty="0" err="1" smtClean="0">
                          <a:solidFill>
                            <a:schemeClr val="tx1"/>
                          </a:solidFill>
                        </a:rPr>
                        <a:t>Pemasaran</a:t>
                      </a:r>
                      <a:endParaRPr lang="en-US" sz="2000" b="0" dirty="0">
                        <a:solidFill>
                          <a:schemeClr val="tx1"/>
                        </a:solidFill>
                      </a:endParaRPr>
                    </a:p>
                  </a:txBody>
                  <a:tcPr>
                    <a:solidFill>
                      <a:schemeClr val="accent1">
                        <a:lumMod val="40000"/>
                        <a:lumOff val="60000"/>
                      </a:schemeClr>
                    </a:solidFill>
                  </a:tcPr>
                </a:tc>
              </a:tr>
              <a:tr h="664881">
                <a:tc>
                  <a:txBody>
                    <a:bodyPr/>
                    <a:lstStyle/>
                    <a:p>
                      <a:r>
                        <a:rPr lang="en-US" sz="2000" dirty="0" err="1" smtClean="0">
                          <a:solidFill>
                            <a:schemeClr val="tx1"/>
                          </a:solidFill>
                        </a:rPr>
                        <a:t>Barang</a:t>
                      </a:r>
                      <a:r>
                        <a:rPr lang="en-US" sz="2000" dirty="0" smtClean="0">
                          <a:solidFill>
                            <a:schemeClr val="tx1"/>
                          </a:solidFill>
                        </a:rPr>
                        <a:t> </a:t>
                      </a:r>
                      <a:r>
                        <a:rPr lang="en-US" sz="2000" dirty="0" err="1" smtClean="0">
                          <a:solidFill>
                            <a:schemeClr val="tx1"/>
                          </a:solidFill>
                        </a:rPr>
                        <a:t>Dalam</a:t>
                      </a:r>
                      <a:r>
                        <a:rPr lang="en-US" sz="2000" dirty="0" smtClean="0">
                          <a:solidFill>
                            <a:schemeClr val="tx1"/>
                          </a:solidFill>
                        </a:rPr>
                        <a:t> Process-</a:t>
                      </a:r>
                      <a:r>
                        <a:rPr lang="en-US" sz="2000" dirty="0" err="1" smtClean="0">
                          <a:solidFill>
                            <a:schemeClr val="tx1"/>
                          </a:solidFill>
                        </a:rPr>
                        <a:t>Biaya</a:t>
                      </a:r>
                      <a:r>
                        <a:rPr lang="en-US" sz="2000" dirty="0" smtClean="0">
                          <a:solidFill>
                            <a:schemeClr val="tx1"/>
                          </a:solidFill>
                        </a:rPr>
                        <a:t> </a:t>
                      </a:r>
                      <a:r>
                        <a:rPr lang="en-US" sz="2000" dirty="0" err="1" smtClean="0">
                          <a:solidFill>
                            <a:schemeClr val="tx1"/>
                          </a:solidFill>
                        </a:rPr>
                        <a:t>Tenaga</a:t>
                      </a:r>
                      <a:r>
                        <a:rPr lang="en-US" sz="2000" dirty="0" smtClean="0">
                          <a:solidFill>
                            <a:schemeClr val="tx1"/>
                          </a:solidFill>
                        </a:rPr>
                        <a:t> </a:t>
                      </a:r>
                      <a:r>
                        <a:rPr lang="en-US" sz="2000" dirty="0" err="1" smtClean="0">
                          <a:solidFill>
                            <a:schemeClr val="tx1"/>
                          </a:solidFill>
                        </a:rPr>
                        <a:t>Kerja</a:t>
                      </a:r>
                      <a:r>
                        <a:rPr lang="en-US" sz="2000" dirty="0" smtClean="0">
                          <a:solidFill>
                            <a:schemeClr val="tx1"/>
                          </a:solidFill>
                        </a:rPr>
                        <a:t> </a:t>
                      </a:r>
                      <a:r>
                        <a:rPr lang="en-US" sz="2000" dirty="0" err="1" smtClean="0">
                          <a:solidFill>
                            <a:schemeClr val="tx1"/>
                          </a:solidFill>
                        </a:rPr>
                        <a:t>Langsung</a:t>
                      </a:r>
                      <a:endParaRPr lang="en-US" sz="2000" dirty="0">
                        <a:solidFill>
                          <a:schemeClr val="tx1"/>
                        </a:solidFill>
                      </a:endParaRPr>
                    </a:p>
                  </a:txBody>
                  <a:tcPr/>
                </a:tc>
                <a:tc>
                  <a:txBody>
                    <a:bodyPr/>
                    <a:lstStyle/>
                    <a:p>
                      <a:r>
                        <a:rPr lang="en-US" sz="2000" dirty="0" err="1" smtClean="0">
                          <a:solidFill>
                            <a:schemeClr val="tx1"/>
                          </a:solidFill>
                        </a:rPr>
                        <a:t>Biaya</a:t>
                      </a:r>
                      <a:r>
                        <a:rPr lang="en-US" sz="2000" dirty="0" smtClean="0">
                          <a:solidFill>
                            <a:schemeClr val="tx1"/>
                          </a:solidFill>
                        </a:rPr>
                        <a:t> Adm.&amp;</a:t>
                      </a:r>
                      <a:r>
                        <a:rPr lang="en-US" sz="2000" baseline="0" dirty="0" smtClean="0">
                          <a:solidFill>
                            <a:schemeClr val="tx1"/>
                          </a:solidFill>
                        </a:rPr>
                        <a:t> </a:t>
                      </a:r>
                      <a:r>
                        <a:rPr lang="en-US" sz="2000" baseline="0" dirty="0" err="1" smtClean="0">
                          <a:solidFill>
                            <a:schemeClr val="tx1"/>
                          </a:solidFill>
                        </a:rPr>
                        <a:t>Umum</a:t>
                      </a:r>
                      <a:endParaRPr lang="en-US" sz="2000" dirty="0">
                        <a:solidFill>
                          <a:schemeClr val="tx1"/>
                        </a:solidFill>
                      </a:endParaRPr>
                    </a:p>
                  </a:txBody>
                  <a:tcPr/>
                </a:tc>
              </a:tr>
              <a:tr h="1147602">
                <a:tc>
                  <a:txBody>
                    <a:bodyPr/>
                    <a:lstStyle/>
                    <a:p>
                      <a:r>
                        <a:rPr lang="en-US" sz="2000" dirty="0" err="1" smtClean="0">
                          <a:solidFill>
                            <a:schemeClr val="tx1"/>
                          </a:solidFill>
                        </a:rPr>
                        <a:t>Barang</a:t>
                      </a:r>
                      <a:r>
                        <a:rPr lang="en-US" sz="2000" dirty="0" smtClean="0">
                          <a:solidFill>
                            <a:schemeClr val="tx1"/>
                          </a:solidFill>
                        </a:rPr>
                        <a:t> </a:t>
                      </a:r>
                      <a:r>
                        <a:rPr lang="en-US" sz="2000" dirty="0" err="1" smtClean="0">
                          <a:solidFill>
                            <a:schemeClr val="tx1"/>
                          </a:solidFill>
                        </a:rPr>
                        <a:t>Dalam</a:t>
                      </a:r>
                      <a:r>
                        <a:rPr lang="en-US" sz="2000" dirty="0" smtClean="0">
                          <a:solidFill>
                            <a:schemeClr val="tx1"/>
                          </a:solidFill>
                        </a:rPr>
                        <a:t> Process-</a:t>
                      </a:r>
                      <a:r>
                        <a:rPr lang="en-US" sz="2000" dirty="0" err="1" smtClean="0">
                          <a:solidFill>
                            <a:schemeClr val="tx1"/>
                          </a:solidFill>
                        </a:rPr>
                        <a:t>Biaya</a:t>
                      </a:r>
                      <a:r>
                        <a:rPr lang="en-US" sz="2000" dirty="0" smtClean="0">
                          <a:solidFill>
                            <a:schemeClr val="tx1"/>
                          </a:solidFill>
                        </a:rPr>
                        <a:t> Overhead </a:t>
                      </a:r>
                      <a:r>
                        <a:rPr lang="en-US" sz="2000" dirty="0" err="1" smtClean="0">
                          <a:solidFill>
                            <a:schemeClr val="tx1"/>
                          </a:solidFill>
                        </a:rPr>
                        <a:t>Pabrik</a:t>
                      </a:r>
                      <a:r>
                        <a:rPr lang="en-US" sz="2000" dirty="0" smtClean="0">
                          <a:solidFill>
                            <a:schemeClr val="tx1"/>
                          </a:solidFill>
                        </a:rPr>
                        <a:t> </a:t>
                      </a:r>
                      <a:r>
                        <a:rPr lang="en-US" sz="2000" dirty="0" err="1" smtClean="0">
                          <a:solidFill>
                            <a:schemeClr val="tx1"/>
                          </a:solidFill>
                        </a:rPr>
                        <a:t>Variabel</a:t>
                      </a:r>
                      <a:endParaRPr lang="en-US" sz="2000" dirty="0">
                        <a:solidFill>
                          <a:schemeClr val="tx1"/>
                        </a:solidFill>
                      </a:endParaRPr>
                    </a:p>
                  </a:txBody>
                  <a:tcPr/>
                </a:tc>
                <a:tc>
                  <a:txBody>
                    <a:bodyPr/>
                    <a:lstStyle/>
                    <a:p>
                      <a:r>
                        <a:rPr lang="en-US" sz="2000" dirty="0" err="1" smtClean="0">
                          <a:solidFill>
                            <a:schemeClr val="tx1"/>
                          </a:solidFill>
                        </a:rPr>
                        <a:t>Biaya</a:t>
                      </a:r>
                      <a:r>
                        <a:rPr lang="en-US" sz="2000" dirty="0" smtClean="0">
                          <a:solidFill>
                            <a:schemeClr val="tx1"/>
                          </a:solidFill>
                        </a:rPr>
                        <a:t> </a:t>
                      </a:r>
                      <a:r>
                        <a:rPr lang="en-US" sz="2000" dirty="0" err="1" smtClean="0">
                          <a:solidFill>
                            <a:schemeClr val="tx1"/>
                          </a:solidFill>
                        </a:rPr>
                        <a:t>Pemasaran-Variabel</a:t>
                      </a:r>
                      <a:endParaRPr lang="en-US" sz="2000" dirty="0">
                        <a:solidFill>
                          <a:schemeClr val="tx1"/>
                        </a:solidFill>
                      </a:endParaRPr>
                    </a:p>
                  </a:txBody>
                  <a:tcPr/>
                </a:tc>
              </a:tr>
              <a:tr h="664881">
                <a:tc>
                  <a:txBody>
                    <a:bodyPr/>
                    <a:lstStyle/>
                    <a:p>
                      <a:r>
                        <a:rPr lang="en-US" sz="2000" dirty="0" err="1" smtClean="0">
                          <a:solidFill>
                            <a:schemeClr val="tx1"/>
                          </a:solidFill>
                        </a:rPr>
                        <a:t>Biaya</a:t>
                      </a:r>
                      <a:r>
                        <a:rPr lang="en-US" sz="2000" dirty="0" smtClean="0">
                          <a:solidFill>
                            <a:schemeClr val="tx1"/>
                          </a:solidFill>
                        </a:rPr>
                        <a:t> Overhead </a:t>
                      </a:r>
                      <a:r>
                        <a:rPr lang="en-US" sz="2000" dirty="0" err="1" smtClean="0">
                          <a:solidFill>
                            <a:schemeClr val="tx1"/>
                          </a:solidFill>
                        </a:rPr>
                        <a:t>Pabrik</a:t>
                      </a:r>
                      <a:r>
                        <a:rPr lang="en-US" sz="2000" dirty="0" smtClean="0">
                          <a:solidFill>
                            <a:schemeClr val="tx1"/>
                          </a:solidFill>
                        </a:rPr>
                        <a:t> </a:t>
                      </a:r>
                      <a:r>
                        <a:rPr lang="en-US" sz="2000" dirty="0" err="1" smtClean="0">
                          <a:solidFill>
                            <a:schemeClr val="tx1"/>
                          </a:solidFill>
                        </a:rPr>
                        <a:t>Sesungguhnya</a:t>
                      </a:r>
                      <a:endParaRPr lang="en-US" sz="2000" dirty="0">
                        <a:solidFill>
                          <a:schemeClr val="tx1"/>
                        </a:solidFill>
                      </a:endParaRPr>
                    </a:p>
                  </a:txBody>
                  <a:tcPr/>
                </a:tc>
                <a:tc>
                  <a:txBody>
                    <a:bodyPr/>
                    <a:lstStyle/>
                    <a:p>
                      <a:r>
                        <a:rPr lang="en-US" sz="2000" dirty="0" err="1" smtClean="0">
                          <a:solidFill>
                            <a:schemeClr val="tx1"/>
                          </a:solidFill>
                        </a:rPr>
                        <a:t>Biaya</a:t>
                      </a:r>
                      <a:r>
                        <a:rPr lang="en-US" sz="2000" dirty="0" smtClean="0">
                          <a:solidFill>
                            <a:schemeClr val="tx1"/>
                          </a:solidFill>
                        </a:rPr>
                        <a:t> </a:t>
                      </a:r>
                      <a:r>
                        <a:rPr lang="en-US" sz="2000" dirty="0" err="1" smtClean="0">
                          <a:solidFill>
                            <a:schemeClr val="tx1"/>
                          </a:solidFill>
                        </a:rPr>
                        <a:t>Pemasaran-Tetap</a:t>
                      </a:r>
                      <a:endParaRPr lang="en-US" sz="2000" dirty="0">
                        <a:solidFill>
                          <a:schemeClr val="tx1"/>
                        </a:solidFill>
                      </a:endParaRPr>
                    </a:p>
                  </a:txBody>
                  <a:tcPr/>
                </a:tc>
              </a:tr>
              <a:tr h="664881">
                <a:tc>
                  <a:txBody>
                    <a:bodyPr/>
                    <a:lstStyle/>
                    <a:p>
                      <a:r>
                        <a:rPr lang="en-US" sz="2000" dirty="0" err="1" smtClean="0">
                          <a:solidFill>
                            <a:schemeClr val="tx1"/>
                          </a:solidFill>
                        </a:rPr>
                        <a:t>Biaya</a:t>
                      </a:r>
                      <a:r>
                        <a:rPr lang="en-US" sz="2000" dirty="0" smtClean="0">
                          <a:solidFill>
                            <a:schemeClr val="tx1"/>
                          </a:solidFill>
                        </a:rPr>
                        <a:t> Overhead </a:t>
                      </a:r>
                      <a:r>
                        <a:rPr lang="en-US" sz="2000" dirty="0" err="1" smtClean="0">
                          <a:solidFill>
                            <a:schemeClr val="tx1"/>
                          </a:solidFill>
                        </a:rPr>
                        <a:t>Pabrik</a:t>
                      </a:r>
                      <a:r>
                        <a:rPr lang="en-US" sz="2000" dirty="0" smtClean="0">
                          <a:solidFill>
                            <a:schemeClr val="tx1"/>
                          </a:solidFill>
                        </a:rPr>
                        <a:t> </a:t>
                      </a:r>
                      <a:r>
                        <a:rPr lang="en-US" sz="2000" dirty="0" err="1" smtClean="0">
                          <a:solidFill>
                            <a:schemeClr val="tx1"/>
                          </a:solidFill>
                        </a:rPr>
                        <a:t>Variabel</a:t>
                      </a:r>
                      <a:r>
                        <a:rPr lang="en-US" sz="2000" baseline="0" dirty="0" smtClean="0">
                          <a:solidFill>
                            <a:schemeClr val="tx1"/>
                          </a:solidFill>
                        </a:rPr>
                        <a:t> </a:t>
                      </a:r>
                      <a:r>
                        <a:rPr lang="en-US" sz="2000" baseline="0" dirty="0" err="1" smtClean="0">
                          <a:solidFill>
                            <a:schemeClr val="tx1"/>
                          </a:solidFill>
                        </a:rPr>
                        <a:t>Sesungguhnya</a:t>
                      </a:r>
                      <a:endParaRPr lang="en-US" sz="2000" dirty="0">
                        <a:solidFill>
                          <a:schemeClr val="tx1"/>
                        </a:solidFill>
                      </a:endParaRPr>
                    </a:p>
                  </a:txBody>
                  <a:tcPr/>
                </a:tc>
                <a:tc>
                  <a:txBody>
                    <a:bodyPr/>
                    <a:lstStyle/>
                    <a:p>
                      <a:r>
                        <a:rPr lang="en-US" sz="2000" dirty="0" err="1" smtClean="0">
                          <a:solidFill>
                            <a:schemeClr val="tx1"/>
                          </a:solidFill>
                        </a:rPr>
                        <a:t>Biaya</a:t>
                      </a:r>
                      <a:r>
                        <a:rPr lang="en-US" sz="2000" dirty="0" smtClean="0">
                          <a:solidFill>
                            <a:schemeClr val="tx1"/>
                          </a:solidFill>
                        </a:rPr>
                        <a:t> Adm.&amp; </a:t>
                      </a:r>
                      <a:r>
                        <a:rPr lang="en-US" sz="2000" dirty="0" err="1" smtClean="0">
                          <a:solidFill>
                            <a:schemeClr val="tx1"/>
                          </a:solidFill>
                        </a:rPr>
                        <a:t>Umum</a:t>
                      </a:r>
                      <a:r>
                        <a:rPr lang="en-US" sz="2000" dirty="0" smtClean="0">
                          <a:solidFill>
                            <a:schemeClr val="tx1"/>
                          </a:solidFill>
                        </a:rPr>
                        <a:t>- </a:t>
                      </a:r>
                      <a:r>
                        <a:rPr lang="en-US" sz="2000" dirty="0" err="1" smtClean="0">
                          <a:solidFill>
                            <a:schemeClr val="tx1"/>
                          </a:solidFill>
                        </a:rPr>
                        <a:t>Variabel</a:t>
                      </a:r>
                      <a:endParaRPr lang="en-US" sz="2000" dirty="0">
                        <a:solidFill>
                          <a:schemeClr val="tx1"/>
                        </a:solidFill>
                      </a:endParaRPr>
                    </a:p>
                  </a:txBody>
                  <a:tcPr/>
                </a:tc>
              </a:tr>
              <a:tr h="806876">
                <a:tc>
                  <a:txBody>
                    <a:bodyPr/>
                    <a:lstStyle/>
                    <a:p>
                      <a:r>
                        <a:rPr lang="en-US" sz="2000" dirty="0" err="1" smtClean="0">
                          <a:solidFill>
                            <a:schemeClr val="tx1"/>
                          </a:solidFill>
                        </a:rPr>
                        <a:t>Biaya</a:t>
                      </a:r>
                      <a:r>
                        <a:rPr lang="en-US" sz="2000" dirty="0" smtClean="0">
                          <a:solidFill>
                            <a:schemeClr val="tx1"/>
                          </a:solidFill>
                        </a:rPr>
                        <a:t> Overhead </a:t>
                      </a:r>
                      <a:r>
                        <a:rPr lang="en-US" sz="2000" dirty="0" err="1" smtClean="0">
                          <a:solidFill>
                            <a:schemeClr val="tx1"/>
                          </a:solidFill>
                        </a:rPr>
                        <a:t>Pabrik</a:t>
                      </a:r>
                      <a:r>
                        <a:rPr lang="en-US" sz="2000" dirty="0" smtClean="0">
                          <a:solidFill>
                            <a:schemeClr val="tx1"/>
                          </a:solidFill>
                        </a:rPr>
                        <a:t> </a:t>
                      </a:r>
                      <a:r>
                        <a:rPr lang="en-US" sz="2000" dirty="0" err="1" smtClean="0">
                          <a:solidFill>
                            <a:schemeClr val="tx1"/>
                          </a:solidFill>
                        </a:rPr>
                        <a:t>Tetap</a:t>
                      </a:r>
                      <a:r>
                        <a:rPr lang="en-US" sz="2000" dirty="0" smtClean="0">
                          <a:solidFill>
                            <a:schemeClr val="tx1"/>
                          </a:solidFill>
                        </a:rPr>
                        <a:t> </a:t>
                      </a:r>
                      <a:r>
                        <a:rPr lang="en-US" sz="2000" dirty="0" err="1" smtClean="0">
                          <a:solidFill>
                            <a:schemeClr val="tx1"/>
                          </a:solidFill>
                        </a:rPr>
                        <a:t>Sesungguhnya</a:t>
                      </a:r>
                      <a:endParaRPr lang="en-US" sz="2000" dirty="0">
                        <a:solidFill>
                          <a:schemeClr val="tx1"/>
                        </a:solidFill>
                      </a:endParaRPr>
                    </a:p>
                  </a:txBody>
                  <a:tcPr/>
                </a:tc>
                <a:tc>
                  <a:txBody>
                    <a:bodyPr/>
                    <a:lstStyle/>
                    <a:p>
                      <a:r>
                        <a:rPr lang="en-US" sz="2000" dirty="0" err="1" smtClean="0">
                          <a:solidFill>
                            <a:schemeClr val="tx1"/>
                          </a:solidFill>
                        </a:rPr>
                        <a:t>Biaya</a:t>
                      </a:r>
                      <a:r>
                        <a:rPr lang="en-US" sz="2000" dirty="0" smtClean="0">
                          <a:solidFill>
                            <a:schemeClr val="tx1"/>
                          </a:solidFill>
                        </a:rPr>
                        <a:t> Adm.&amp;</a:t>
                      </a:r>
                      <a:r>
                        <a:rPr lang="en-US" sz="2000" baseline="0" dirty="0" smtClean="0">
                          <a:solidFill>
                            <a:schemeClr val="tx1"/>
                          </a:solidFill>
                        </a:rPr>
                        <a:t> </a:t>
                      </a:r>
                      <a:r>
                        <a:rPr lang="en-US" sz="2000" baseline="0" dirty="0" err="1" smtClean="0">
                          <a:solidFill>
                            <a:schemeClr val="tx1"/>
                          </a:solidFill>
                        </a:rPr>
                        <a:t>Umum</a:t>
                      </a:r>
                      <a:r>
                        <a:rPr lang="en-US" sz="2000" baseline="0" dirty="0" smtClean="0">
                          <a:solidFill>
                            <a:schemeClr val="tx1"/>
                          </a:solidFill>
                        </a:rPr>
                        <a:t>- </a:t>
                      </a:r>
                      <a:r>
                        <a:rPr lang="en-US" sz="2000" baseline="0" dirty="0" err="1" smtClean="0">
                          <a:solidFill>
                            <a:schemeClr val="tx1"/>
                          </a:solidFill>
                        </a:rPr>
                        <a:t>Tetap</a:t>
                      </a:r>
                      <a:endParaRPr lang="en-US" sz="2000" dirty="0">
                        <a:solidFill>
                          <a:schemeClr val="tx1"/>
                        </a:solidFill>
                      </a:endParaRPr>
                    </a:p>
                  </a:txBody>
                  <a:tcPr/>
                </a:tc>
              </a:tr>
            </a:tbl>
          </a:graphicData>
        </a:graphic>
      </p:graphicFrame>
      <p:sp>
        <p:nvSpPr>
          <p:cNvPr id="5" name="Slide Number Placeholder 4"/>
          <p:cNvSpPr>
            <a:spLocks noGrp="1"/>
          </p:cNvSpPr>
          <p:nvPr>
            <p:ph type="sldNum" sz="quarter" idx="12"/>
          </p:nvPr>
        </p:nvSpPr>
        <p:spPr/>
        <p:txBody>
          <a:bodyPr>
            <a:normAutofit fontScale="85000" lnSpcReduction="20000"/>
          </a:bodyPr>
          <a:lstStyle/>
          <a:p>
            <a:fld id="{49D4CFCE-0004-4752-BD10-8863C77AB58B}" type="slidenum">
              <a:rPr lang="id-ID" smtClean="0"/>
              <a:pPr/>
              <a:t>32</a:t>
            </a:fld>
            <a:endParaRPr lang="id-ID"/>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AKUNTANSI VARIABLE COSTING DENGAN METODE HARGA POKOK PROSES</a:t>
            </a:r>
            <a:endParaRPr lang="en-US" sz="3600" dirty="0"/>
          </a:p>
        </p:txBody>
      </p:sp>
      <p:sp>
        <p:nvSpPr>
          <p:cNvPr id="3" name="Content Placeholder 2"/>
          <p:cNvSpPr>
            <a:spLocks noGrp="1"/>
          </p:cNvSpPr>
          <p:nvPr>
            <p:ph sz="quarter" idx="1"/>
          </p:nvPr>
        </p:nvSpPr>
        <p:spPr>
          <a:xfrm>
            <a:off x="428596" y="1428736"/>
            <a:ext cx="8501122" cy="5214974"/>
          </a:xfrm>
        </p:spPr>
        <p:style>
          <a:lnRef idx="1">
            <a:schemeClr val="accent5"/>
          </a:lnRef>
          <a:fillRef idx="2">
            <a:schemeClr val="accent5"/>
          </a:fillRef>
          <a:effectRef idx="1">
            <a:schemeClr val="accent5"/>
          </a:effectRef>
          <a:fontRef idx="minor">
            <a:schemeClr val="dk1"/>
          </a:fontRef>
        </p:style>
        <p:txBody>
          <a:bodyPr>
            <a:noAutofit/>
          </a:bodyPr>
          <a:lstStyle/>
          <a:p>
            <a:pPr marL="514350" indent="-514350" algn="just">
              <a:buFont typeface="+mj-lt"/>
              <a:buAutoNum type="arabicPeriod"/>
            </a:pPr>
            <a:r>
              <a:rPr lang="en-US" sz="2800" dirty="0" err="1" smtClean="0"/>
              <a:t>Pencatatan</a:t>
            </a:r>
            <a:r>
              <a:rPr lang="en-US" sz="2800" dirty="0" smtClean="0"/>
              <a:t> </a:t>
            </a:r>
            <a:r>
              <a:rPr lang="en-US" sz="2800" dirty="0" err="1" smtClean="0"/>
              <a:t>pemakaian</a:t>
            </a:r>
            <a:r>
              <a:rPr lang="en-US" sz="2800" dirty="0" smtClean="0"/>
              <a:t> </a:t>
            </a:r>
            <a:r>
              <a:rPr lang="en-US" sz="2800" dirty="0" err="1" smtClean="0"/>
              <a:t>bahan</a:t>
            </a:r>
            <a:r>
              <a:rPr lang="en-US" sz="2800" dirty="0" smtClean="0"/>
              <a:t> </a:t>
            </a:r>
            <a:r>
              <a:rPr lang="en-US" sz="2800" dirty="0" err="1" smtClean="0"/>
              <a:t>baku</a:t>
            </a:r>
            <a:r>
              <a:rPr lang="en-US" sz="2800" dirty="0" smtClean="0"/>
              <a:t> </a:t>
            </a:r>
            <a:r>
              <a:rPr lang="en-US" sz="2800" dirty="0" err="1" smtClean="0"/>
              <a:t>dan</a:t>
            </a:r>
            <a:r>
              <a:rPr lang="en-US" sz="2800" dirty="0" smtClean="0"/>
              <a:t> </a:t>
            </a:r>
            <a:r>
              <a:rPr lang="en-US" sz="2800" dirty="0" err="1" smtClean="0"/>
              <a:t>bahan</a:t>
            </a:r>
            <a:r>
              <a:rPr lang="en-US" sz="2800" dirty="0" smtClean="0"/>
              <a:t> </a:t>
            </a:r>
            <a:r>
              <a:rPr lang="en-US" sz="2800" dirty="0" err="1" smtClean="0"/>
              <a:t>penolong</a:t>
            </a:r>
            <a:endParaRPr lang="en-US" sz="2800" dirty="0" smtClean="0"/>
          </a:p>
          <a:p>
            <a:pPr marL="514350" indent="-514350" algn="just">
              <a:buFont typeface="+mj-lt"/>
              <a:buAutoNum type="arabicPeriod"/>
            </a:pPr>
            <a:r>
              <a:rPr lang="en-US" sz="2800" dirty="0" err="1" smtClean="0"/>
              <a:t>Pencatatan</a:t>
            </a:r>
            <a:r>
              <a:rPr lang="en-US" sz="2800" dirty="0" smtClean="0"/>
              <a:t> </a:t>
            </a:r>
            <a:r>
              <a:rPr lang="en-US" sz="2800" dirty="0" err="1" smtClean="0"/>
              <a:t>biaya</a:t>
            </a:r>
            <a:r>
              <a:rPr lang="en-US" sz="2800" dirty="0" smtClean="0"/>
              <a:t> </a:t>
            </a:r>
            <a:r>
              <a:rPr lang="en-US" sz="2800" dirty="0" err="1" smtClean="0"/>
              <a:t>tenaga</a:t>
            </a:r>
            <a:r>
              <a:rPr lang="en-US" sz="2800" dirty="0" smtClean="0"/>
              <a:t> </a:t>
            </a:r>
            <a:r>
              <a:rPr lang="en-US" sz="2800" dirty="0" err="1" smtClean="0"/>
              <a:t>kerja</a:t>
            </a:r>
            <a:endParaRPr lang="en-US" sz="2800" dirty="0" smtClean="0"/>
          </a:p>
          <a:p>
            <a:pPr marL="514350" indent="-514350" algn="just">
              <a:buFont typeface="+mj-lt"/>
              <a:buAutoNum type="arabicPeriod"/>
            </a:pPr>
            <a:r>
              <a:rPr lang="en-US" sz="2800" dirty="0" err="1" smtClean="0"/>
              <a:t>Pencatatan</a:t>
            </a:r>
            <a:r>
              <a:rPr lang="en-US" sz="2800" dirty="0" smtClean="0"/>
              <a:t> </a:t>
            </a:r>
            <a:r>
              <a:rPr lang="en-US" sz="2800" dirty="0" err="1" smtClean="0"/>
              <a:t>biaya</a:t>
            </a:r>
            <a:r>
              <a:rPr lang="en-US" sz="2800" dirty="0" smtClean="0"/>
              <a:t> overhead </a:t>
            </a:r>
            <a:r>
              <a:rPr lang="en-US" sz="2800" dirty="0" err="1" smtClean="0"/>
              <a:t>pabrik</a:t>
            </a:r>
            <a:r>
              <a:rPr lang="en-US" sz="2800" dirty="0" smtClean="0"/>
              <a:t> </a:t>
            </a:r>
            <a:r>
              <a:rPr lang="en-US" sz="2800" dirty="0" err="1" smtClean="0"/>
              <a:t>sesungguhnya</a:t>
            </a:r>
            <a:endParaRPr lang="en-US" sz="2800" dirty="0" smtClean="0"/>
          </a:p>
          <a:p>
            <a:pPr marL="514350" indent="-514350" algn="just">
              <a:buFont typeface="+mj-lt"/>
              <a:buAutoNum type="arabicPeriod"/>
            </a:pPr>
            <a:r>
              <a:rPr lang="en-US" sz="2800" dirty="0" err="1" smtClean="0"/>
              <a:t>Pencatatan</a:t>
            </a:r>
            <a:r>
              <a:rPr lang="en-US" sz="2800" dirty="0" smtClean="0"/>
              <a:t> </a:t>
            </a:r>
            <a:r>
              <a:rPr lang="en-US" sz="2800" dirty="0" err="1" smtClean="0"/>
              <a:t>harga</a:t>
            </a:r>
            <a:r>
              <a:rPr lang="en-US" sz="2800" dirty="0" smtClean="0"/>
              <a:t> </a:t>
            </a:r>
            <a:r>
              <a:rPr lang="en-US" sz="2800" dirty="0" err="1" smtClean="0"/>
              <a:t>pokok</a:t>
            </a:r>
            <a:r>
              <a:rPr lang="en-US" sz="2800" dirty="0" smtClean="0"/>
              <a:t> </a:t>
            </a:r>
            <a:r>
              <a:rPr lang="en-US" sz="2800" dirty="0" err="1" smtClean="0"/>
              <a:t>produk</a:t>
            </a:r>
            <a:r>
              <a:rPr lang="en-US" sz="2800" dirty="0" smtClean="0"/>
              <a:t> </a:t>
            </a:r>
            <a:r>
              <a:rPr lang="en-US" sz="2800" dirty="0" err="1" smtClean="0"/>
              <a:t>jadi</a:t>
            </a:r>
            <a:r>
              <a:rPr lang="en-US" sz="2800" dirty="0" smtClean="0"/>
              <a:t> </a:t>
            </a:r>
            <a:r>
              <a:rPr lang="en-US" sz="2800" dirty="0" err="1" smtClean="0"/>
              <a:t>departemen</a:t>
            </a:r>
            <a:r>
              <a:rPr lang="en-US" sz="2800" dirty="0" smtClean="0"/>
              <a:t> </a:t>
            </a:r>
            <a:r>
              <a:rPr lang="en-US" sz="2800" dirty="0" err="1" smtClean="0"/>
              <a:t>produksi</a:t>
            </a:r>
            <a:r>
              <a:rPr lang="en-US" sz="2800" dirty="0" smtClean="0"/>
              <a:t> </a:t>
            </a:r>
            <a:r>
              <a:rPr lang="en-US" sz="2800" dirty="0" err="1" smtClean="0"/>
              <a:t>pertama</a:t>
            </a:r>
            <a:r>
              <a:rPr lang="en-US" sz="2800" dirty="0" smtClean="0"/>
              <a:t> yang </a:t>
            </a:r>
            <a:r>
              <a:rPr lang="en-US" sz="2800" dirty="0" err="1" smtClean="0"/>
              <a:t>ditransfer</a:t>
            </a:r>
            <a:r>
              <a:rPr lang="en-US" sz="2800" dirty="0" smtClean="0"/>
              <a:t> </a:t>
            </a:r>
            <a:r>
              <a:rPr lang="en-US" sz="2800" dirty="0" err="1" smtClean="0"/>
              <a:t>ke</a:t>
            </a:r>
            <a:r>
              <a:rPr lang="en-US" sz="2800" dirty="0" smtClean="0"/>
              <a:t> </a:t>
            </a:r>
            <a:r>
              <a:rPr lang="en-US" sz="2800" dirty="0" err="1" smtClean="0"/>
              <a:t>departemen</a:t>
            </a:r>
            <a:r>
              <a:rPr lang="en-US" sz="2800" dirty="0" smtClean="0"/>
              <a:t> </a:t>
            </a:r>
            <a:r>
              <a:rPr lang="en-US" sz="2800" dirty="0" err="1" smtClean="0"/>
              <a:t>produksi</a:t>
            </a:r>
            <a:r>
              <a:rPr lang="en-US" sz="2800" dirty="0" smtClean="0"/>
              <a:t> </a:t>
            </a:r>
            <a:r>
              <a:rPr lang="en-US" sz="2800" dirty="0" err="1" smtClean="0"/>
              <a:t>berikutnya</a:t>
            </a:r>
            <a:endParaRPr lang="en-US" sz="2800" dirty="0" smtClean="0"/>
          </a:p>
          <a:p>
            <a:pPr marL="514350" indent="-514350" algn="just">
              <a:buFont typeface="+mj-lt"/>
              <a:buAutoNum type="arabicPeriod"/>
            </a:pPr>
            <a:r>
              <a:rPr lang="en-US" sz="2800" dirty="0" err="1" smtClean="0"/>
              <a:t>Pencatatan</a:t>
            </a:r>
            <a:r>
              <a:rPr lang="en-US" sz="2800" dirty="0" smtClean="0"/>
              <a:t> </a:t>
            </a:r>
            <a:r>
              <a:rPr lang="en-US" sz="2800" dirty="0" err="1" smtClean="0"/>
              <a:t>harga</a:t>
            </a:r>
            <a:r>
              <a:rPr lang="en-US" sz="2800" dirty="0" smtClean="0"/>
              <a:t> </a:t>
            </a:r>
            <a:r>
              <a:rPr lang="en-US" sz="2800" dirty="0" err="1" smtClean="0"/>
              <a:t>pokok</a:t>
            </a:r>
            <a:r>
              <a:rPr lang="en-US" sz="2800" dirty="0" smtClean="0"/>
              <a:t> </a:t>
            </a:r>
            <a:r>
              <a:rPr lang="en-US" sz="2800" dirty="0" err="1" smtClean="0"/>
              <a:t>produk</a:t>
            </a:r>
            <a:r>
              <a:rPr lang="en-US" sz="2800" dirty="0" smtClean="0"/>
              <a:t> </a:t>
            </a:r>
            <a:r>
              <a:rPr lang="en-US" sz="2800" dirty="0" err="1" smtClean="0"/>
              <a:t>dalam</a:t>
            </a:r>
            <a:r>
              <a:rPr lang="en-US" sz="2800" dirty="0" smtClean="0"/>
              <a:t> </a:t>
            </a:r>
            <a:r>
              <a:rPr lang="en-US" sz="2800" dirty="0" err="1" smtClean="0"/>
              <a:t>proses</a:t>
            </a:r>
            <a:r>
              <a:rPr lang="en-US" sz="2800" dirty="0" smtClean="0"/>
              <a:t> </a:t>
            </a:r>
            <a:r>
              <a:rPr lang="en-US" sz="2800" dirty="0" err="1" smtClean="0"/>
              <a:t>departemen</a:t>
            </a:r>
            <a:r>
              <a:rPr lang="en-US" sz="2800" dirty="0" smtClean="0"/>
              <a:t> </a:t>
            </a:r>
            <a:r>
              <a:rPr lang="en-US" sz="2800" dirty="0" err="1" smtClean="0"/>
              <a:t>produksi</a:t>
            </a:r>
            <a:r>
              <a:rPr lang="en-US" sz="2800" dirty="0" smtClean="0"/>
              <a:t> </a:t>
            </a:r>
            <a:r>
              <a:rPr lang="en-US" sz="2800" dirty="0" err="1" smtClean="0"/>
              <a:t>pertama</a:t>
            </a:r>
            <a:r>
              <a:rPr lang="en-US" sz="2800" dirty="0" smtClean="0"/>
              <a:t> </a:t>
            </a:r>
            <a:r>
              <a:rPr lang="en-US" sz="2800" dirty="0" err="1" smtClean="0"/>
              <a:t>pada</a:t>
            </a:r>
            <a:r>
              <a:rPr lang="en-US" sz="2800" dirty="0" smtClean="0"/>
              <a:t> </a:t>
            </a:r>
            <a:r>
              <a:rPr lang="en-US" sz="2800" dirty="0" err="1" smtClean="0"/>
              <a:t>akhir</a:t>
            </a:r>
            <a:r>
              <a:rPr lang="en-US" sz="2800" dirty="0" smtClean="0"/>
              <a:t> </a:t>
            </a:r>
            <a:r>
              <a:rPr lang="en-US" sz="2800" dirty="0" err="1" smtClean="0"/>
              <a:t>periode</a:t>
            </a:r>
            <a:endParaRPr lang="en-US" sz="2800" dirty="0" smtClean="0"/>
          </a:p>
          <a:p>
            <a:pPr marL="514350" indent="-514350" algn="just">
              <a:buFont typeface="+mj-lt"/>
              <a:buAutoNum type="arabicPeriod"/>
            </a:pPr>
            <a:r>
              <a:rPr lang="en-US" sz="2800" dirty="0" err="1" smtClean="0"/>
              <a:t>Pencatatan</a:t>
            </a:r>
            <a:r>
              <a:rPr lang="en-US" sz="2800" dirty="0" smtClean="0"/>
              <a:t> </a:t>
            </a:r>
            <a:r>
              <a:rPr lang="en-US" sz="2800" dirty="0" err="1" smtClean="0"/>
              <a:t>harga</a:t>
            </a:r>
            <a:r>
              <a:rPr lang="en-US" sz="2800" dirty="0" smtClean="0"/>
              <a:t> </a:t>
            </a:r>
            <a:r>
              <a:rPr lang="en-US" sz="2800" dirty="0" err="1" smtClean="0"/>
              <a:t>pokok</a:t>
            </a:r>
            <a:r>
              <a:rPr lang="en-US" sz="2800" dirty="0" smtClean="0"/>
              <a:t> </a:t>
            </a:r>
            <a:r>
              <a:rPr lang="en-US" sz="2800" dirty="0" err="1" smtClean="0"/>
              <a:t>produk</a:t>
            </a:r>
            <a:r>
              <a:rPr lang="en-US" sz="2800" dirty="0" smtClean="0"/>
              <a:t> </a:t>
            </a:r>
            <a:r>
              <a:rPr lang="en-US" sz="2800" dirty="0" err="1" smtClean="0"/>
              <a:t>jadi</a:t>
            </a:r>
            <a:r>
              <a:rPr lang="en-US" sz="2800" dirty="0" smtClean="0"/>
              <a:t> yang </a:t>
            </a:r>
            <a:r>
              <a:rPr lang="en-US" sz="2800" dirty="0" err="1" smtClean="0"/>
              <a:t>ditransfer</a:t>
            </a:r>
            <a:r>
              <a:rPr lang="en-US" sz="2800" dirty="0" smtClean="0"/>
              <a:t> </a:t>
            </a:r>
            <a:r>
              <a:rPr lang="en-US" sz="2800" dirty="0" err="1" smtClean="0"/>
              <a:t>ke</a:t>
            </a:r>
            <a:r>
              <a:rPr lang="en-US" sz="2800" dirty="0" smtClean="0"/>
              <a:t> </a:t>
            </a:r>
            <a:r>
              <a:rPr lang="en-US" sz="2800" dirty="0" err="1" smtClean="0"/>
              <a:t>gudang</a:t>
            </a:r>
            <a:r>
              <a:rPr lang="en-US" sz="2800" dirty="0" smtClean="0"/>
              <a:t>.</a:t>
            </a:r>
          </a:p>
        </p:txBody>
      </p:sp>
      <p:sp>
        <p:nvSpPr>
          <p:cNvPr id="4" name="Slide Number Placeholder 3"/>
          <p:cNvSpPr>
            <a:spLocks noGrp="1"/>
          </p:cNvSpPr>
          <p:nvPr>
            <p:ph type="sldNum" sz="quarter" idx="12"/>
          </p:nvPr>
        </p:nvSpPr>
        <p:spPr/>
        <p:txBody>
          <a:bodyPr>
            <a:normAutofit fontScale="85000" lnSpcReduction="20000"/>
          </a:bodyPr>
          <a:lstStyle/>
          <a:p>
            <a:fld id="{49D4CFCE-0004-4752-BD10-8863C77AB58B}" type="slidenum">
              <a:rPr lang="id-ID" smtClean="0"/>
              <a:pPr/>
              <a:t>33</a:t>
            </a:fld>
            <a:endParaRPr lang="id-ID"/>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500174"/>
            <a:ext cx="8153400" cy="4857784"/>
          </a:xfrm>
        </p:spPr>
        <p:style>
          <a:lnRef idx="1">
            <a:schemeClr val="accent5"/>
          </a:lnRef>
          <a:fillRef idx="2">
            <a:schemeClr val="accent5"/>
          </a:fillRef>
          <a:effectRef idx="1">
            <a:schemeClr val="accent5"/>
          </a:effectRef>
          <a:fontRef idx="minor">
            <a:schemeClr val="dk1"/>
          </a:fontRef>
        </p:style>
        <p:txBody>
          <a:bodyPr/>
          <a:lstStyle/>
          <a:p>
            <a:pPr marL="514350" indent="-514350" algn="just">
              <a:buFont typeface="+mj-lt"/>
              <a:buAutoNum type="arabicPeriod" startAt="7"/>
            </a:pPr>
            <a:r>
              <a:rPr lang="en-US" sz="3200" dirty="0" err="1" smtClean="0"/>
              <a:t>Pencatatan</a:t>
            </a:r>
            <a:r>
              <a:rPr lang="en-US" sz="3200" dirty="0" smtClean="0"/>
              <a:t> </a:t>
            </a:r>
            <a:r>
              <a:rPr lang="en-US" sz="3200" dirty="0" err="1" smtClean="0"/>
              <a:t>harga</a:t>
            </a:r>
            <a:r>
              <a:rPr lang="en-US" sz="3200" dirty="0" smtClean="0"/>
              <a:t> </a:t>
            </a:r>
            <a:r>
              <a:rPr lang="en-US" sz="3200" dirty="0" err="1" smtClean="0"/>
              <a:t>pokok</a:t>
            </a:r>
            <a:r>
              <a:rPr lang="en-US" sz="3200" dirty="0" smtClean="0"/>
              <a:t> </a:t>
            </a:r>
            <a:r>
              <a:rPr lang="en-US" sz="3200" dirty="0" err="1" smtClean="0"/>
              <a:t>produk</a:t>
            </a:r>
            <a:r>
              <a:rPr lang="en-US" sz="3200" dirty="0" smtClean="0"/>
              <a:t> </a:t>
            </a:r>
            <a:r>
              <a:rPr lang="en-US" sz="3200" dirty="0" err="1" smtClean="0"/>
              <a:t>dalam</a:t>
            </a:r>
            <a:r>
              <a:rPr lang="en-US" sz="3200" dirty="0" smtClean="0"/>
              <a:t> </a:t>
            </a:r>
            <a:r>
              <a:rPr lang="en-US" sz="3200" dirty="0" err="1" smtClean="0"/>
              <a:t>proses</a:t>
            </a:r>
            <a:r>
              <a:rPr lang="en-US" sz="3200" dirty="0" smtClean="0"/>
              <a:t> </a:t>
            </a:r>
            <a:r>
              <a:rPr lang="en-US" sz="3200" dirty="0" err="1" smtClean="0"/>
              <a:t>pada</a:t>
            </a:r>
            <a:r>
              <a:rPr lang="en-US" sz="3200" dirty="0" smtClean="0"/>
              <a:t> </a:t>
            </a:r>
            <a:r>
              <a:rPr lang="en-US" sz="3200" dirty="0" err="1" smtClean="0"/>
              <a:t>departemen</a:t>
            </a:r>
            <a:r>
              <a:rPr lang="en-US" sz="3200" dirty="0" smtClean="0"/>
              <a:t> </a:t>
            </a:r>
            <a:r>
              <a:rPr lang="en-US" sz="3200" dirty="0" err="1" smtClean="0"/>
              <a:t>setelah</a:t>
            </a:r>
            <a:r>
              <a:rPr lang="en-US" sz="3200" dirty="0" smtClean="0"/>
              <a:t> </a:t>
            </a:r>
            <a:r>
              <a:rPr lang="en-US" sz="3200" dirty="0" err="1" smtClean="0"/>
              <a:t>departemen</a:t>
            </a:r>
            <a:r>
              <a:rPr lang="en-US" sz="3200" dirty="0" smtClean="0"/>
              <a:t> </a:t>
            </a:r>
            <a:r>
              <a:rPr lang="en-US" sz="3200" dirty="0" err="1" smtClean="0"/>
              <a:t>produksi</a:t>
            </a:r>
            <a:r>
              <a:rPr lang="en-US" sz="3200" dirty="0" smtClean="0"/>
              <a:t> </a:t>
            </a:r>
            <a:r>
              <a:rPr lang="en-US" sz="3200" dirty="0" err="1" smtClean="0"/>
              <a:t>pertama</a:t>
            </a:r>
            <a:r>
              <a:rPr lang="en-US" sz="3200" dirty="0" smtClean="0"/>
              <a:t> </a:t>
            </a:r>
            <a:r>
              <a:rPr lang="en-US" sz="3200" dirty="0" err="1" smtClean="0"/>
              <a:t>pada</a:t>
            </a:r>
            <a:r>
              <a:rPr lang="en-US" sz="3200" dirty="0" smtClean="0"/>
              <a:t> </a:t>
            </a:r>
            <a:r>
              <a:rPr lang="en-US" sz="3200" dirty="0" err="1" smtClean="0"/>
              <a:t>akhir</a:t>
            </a:r>
            <a:r>
              <a:rPr lang="en-US" sz="3200" dirty="0" smtClean="0"/>
              <a:t> </a:t>
            </a:r>
            <a:r>
              <a:rPr lang="en-US" sz="3200" dirty="0" err="1" smtClean="0"/>
              <a:t>periode</a:t>
            </a:r>
            <a:endParaRPr lang="en-US" sz="3200" dirty="0" smtClean="0"/>
          </a:p>
          <a:p>
            <a:pPr marL="514350" indent="-514350" algn="just">
              <a:buFont typeface="+mj-lt"/>
              <a:buAutoNum type="arabicPeriod" startAt="7"/>
            </a:pPr>
            <a:r>
              <a:rPr lang="en-US" sz="3200" dirty="0" err="1" smtClean="0"/>
              <a:t>Pencatatan</a:t>
            </a:r>
            <a:r>
              <a:rPr lang="en-US" sz="3200" dirty="0" smtClean="0"/>
              <a:t> </a:t>
            </a:r>
            <a:r>
              <a:rPr lang="en-US" sz="3200" dirty="0" err="1" smtClean="0"/>
              <a:t>penjualan</a:t>
            </a:r>
            <a:r>
              <a:rPr lang="en-US" sz="3200" dirty="0" smtClean="0"/>
              <a:t> </a:t>
            </a:r>
            <a:r>
              <a:rPr lang="en-US" sz="3200" dirty="0" err="1" smtClean="0"/>
              <a:t>produk</a:t>
            </a:r>
            <a:endParaRPr lang="en-US" sz="3200" dirty="0" smtClean="0"/>
          </a:p>
          <a:p>
            <a:pPr marL="514350" indent="-514350" algn="just">
              <a:buFont typeface="+mj-lt"/>
              <a:buAutoNum type="arabicPeriod" startAt="7"/>
            </a:pPr>
            <a:r>
              <a:rPr lang="en-US" sz="3200" dirty="0" err="1" smtClean="0"/>
              <a:t>Pencatatan</a:t>
            </a:r>
            <a:r>
              <a:rPr lang="en-US" sz="3200" dirty="0" smtClean="0"/>
              <a:t> </a:t>
            </a:r>
            <a:r>
              <a:rPr lang="en-US" sz="3200" dirty="0" err="1" smtClean="0"/>
              <a:t>biaya</a:t>
            </a:r>
            <a:r>
              <a:rPr lang="en-US" sz="3200" dirty="0" smtClean="0"/>
              <a:t> </a:t>
            </a:r>
            <a:r>
              <a:rPr lang="en-US" sz="3200" dirty="0" err="1" smtClean="0"/>
              <a:t>komersial</a:t>
            </a:r>
            <a:endParaRPr lang="en-US" sz="3200" dirty="0" smtClean="0"/>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49D4CFCE-0004-4752-BD10-8863C77AB58B}" type="slidenum">
              <a:rPr lang="id-ID" smtClean="0"/>
              <a:pPr/>
              <a:t>34</a:t>
            </a:fld>
            <a:endParaRPr lang="id-ID"/>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pt-BR" sz="3600" b="1" dirty="0" smtClean="0"/>
              <a:t>Contoh soal  Variable Costing pada Metode Harga Pokok Proses</a:t>
            </a:r>
            <a:r>
              <a:rPr lang="pt-BR" sz="3600" dirty="0" smtClean="0"/>
              <a:t> </a:t>
            </a:r>
            <a:endParaRPr lang="en-US" sz="3600" dirty="0"/>
          </a:p>
        </p:txBody>
      </p:sp>
      <p:pic>
        <p:nvPicPr>
          <p:cNvPr id="10242" name="Picture 2"/>
          <p:cNvPicPr>
            <a:picLocks noGrp="1" noChangeAspect="1" noChangeArrowheads="1"/>
          </p:cNvPicPr>
          <p:nvPr>
            <p:ph sz="quarter" idx="1"/>
          </p:nvPr>
        </p:nvPicPr>
        <p:blipFill>
          <a:blip r:embed="rId2"/>
          <a:srcRect/>
          <a:stretch>
            <a:fillRect/>
          </a:stretch>
        </p:blipFill>
        <p:spPr bwMode="auto">
          <a:xfrm>
            <a:off x="612774" y="1285860"/>
            <a:ext cx="8531225" cy="5286412"/>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normAutofit fontScale="85000" lnSpcReduction="20000"/>
          </a:bodyPr>
          <a:lstStyle/>
          <a:p>
            <a:fld id="{49D4CFCE-0004-4752-BD10-8863C77AB58B}" type="slidenum">
              <a:rPr lang="id-ID" smtClean="0"/>
              <a:pPr/>
              <a:t>35</a:t>
            </a:fld>
            <a:endParaRPr lang="id-ID"/>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Grp="1" noChangeAspect="1" noChangeArrowheads="1"/>
          </p:cNvPicPr>
          <p:nvPr>
            <p:ph sz="quarter" idx="1"/>
          </p:nvPr>
        </p:nvPicPr>
        <p:blipFill>
          <a:blip r:embed="rId2"/>
          <a:srcRect/>
          <a:stretch>
            <a:fillRect/>
          </a:stretch>
        </p:blipFill>
        <p:spPr bwMode="auto">
          <a:xfrm>
            <a:off x="612775" y="500043"/>
            <a:ext cx="8153400" cy="5929354"/>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normAutofit fontScale="85000" lnSpcReduction="20000"/>
          </a:bodyPr>
          <a:lstStyle/>
          <a:p>
            <a:fld id="{49D4CFCE-0004-4752-BD10-8863C77AB58B}" type="slidenum">
              <a:rPr lang="id-ID" smtClean="0"/>
              <a:pPr/>
              <a:t>36</a:t>
            </a:fld>
            <a:endParaRPr lang="id-ID"/>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Grp="1" noChangeAspect="1" noChangeArrowheads="1"/>
          </p:cNvPicPr>
          <p:nvPr>
            <p:ph sz="quarter" idx="1"/>
          </p:nvPr>
        </p:nvPicPr>
        <p:blipFill>
          <a:blip r:embed="rId2"/>
          <a:srcRect/>
          <a:stretch>
            <a:fillRect/>
          </a:stretch>
        </p:blipFill>
        <p:spPr bwMode="auto">
          <a:xfrm>
            <a:off x="612774" y="357166"/>
            <a:ext cx="8316943" cy="6286544"/>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normAutofit fontScale="85000" lnSpcReduction="20000"/>
          </a:bodyPr>
          <a:lstStyle/>
          <a:p>
            <a:fld id="{49D4CFCE-0004-4752-BD10-8863C77AB58B}" type="slidenum">
              <a:rPr lang="id-ID" smtClean="0"/>
              <a:pPr/>
              <a:t>37</a:t>
            </a:fld>
            <a:endParaRPr lang="id-ID"/>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Grp="1" noChangeAspect="1" noChangeArrowheads="1"/>
          </p:cNvPicPr>
          <p:nvPr>
            <p:ph sz="quarter" idx="1"/>
          </p:nvPr>
        </p:nvPicPr>
        <p:blipFill>
          <a:blip r:embed="rId2"/>
          <a:srcRect/>
          <a:stretch>
            <a:fillRect/>
          </a:stretch>
        </p:blipFill>
        <p:spPr bwMode="auto">
          <a:xfrm>
            <a:off x="612775" y="285728"/>
            <a:ext cx="8153400" cy="6143668"/>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normAutofit fontScale="85000" lnSpcReduction="20000"/>
          </a:bodyPr>
          <a:lstStyle/>
          <a:p>
            <a:fld id="{49D4CFCE-0004-4752-BD10-8863C77AB58B}" type="slidenum">
              <a:rPr lang="id-ID" smtClean="0"/>
              <a:pPr/>
              <a:t>38</a:t>
            </a:fld>
            <a:endParaRPr lang="id-ID"/>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Grp="1" noChangeAspect="1" noChangeArrowheads="1"/>
          </p:cNvPicPr>
          <p:nvPr>
            <p:ph sz="quarter" idx="1"/>
          </p:nvPr>
        </p:nvPicPr>
        <p:blipFill>
          <a:blip r:embed="rId2"/>
          <a:srcRect/>
          <a:stretch>
            <a:fillRect/>
          </a:stretch>
        </p:blipFill>
        <p:spPr bwMode="auto">
          <a:xfrm>
            <a:off x="612775" y="500042"/>
            <a:ext cx="8153400" cy="6357958"/>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normAutofit fontScale="85000" lnSpcReduction="20000"/>
          </a:bodyPr>
          <a:lstStyle/>
          <a:p>
            <a:fld id="{49D4CFCE-0004-4752-BD10-8863C77AB58B}" type="slidenum">
              <a:rPr lang="id-ID" smtClean="0"/>
              <a:pPr/>
              <a:t>39</a:t>
            </a:fld>
            <a:endParaRPr lang="id-ID"/>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14384"/>
          </a:xfrm>
        </p:spPr>
        <p:txBody>
          <a:bodyPr>
            <a:noAutofit/>
          </a:bodyPr>
          <a:lstStyle/>
          <a:p>
            <a:r>
              <a:rPr lang="en-US" sz="3200" dirty="0" err="1" smtClean="0"/>
              <a:t>Contoh</a:t>
            </a:r>
            <a:r>
              <a:rPr lang="en-US" sz="3200" dirty="0" smtClean="0"/>
              <a:t> </a:t>
            </a:r>
            <a:r>
              <a:rPr lang="en-US" sz="3200" dirty="0" err="1" smtClean="0"/>
              <a:t>laporan</a:t>
            </a:r>
            <a:r>
              <a:rPr lang="en-US" sz="3200" dirty="0" smtClean="0"/>
              <a:t> </a:t>
            </a:r>
            <a:r>
              <a:rPr lang="en-US" sz="3200" dirty="0" err="1" smtClean="0"/>
              <a:t>laba</a:t>
            </a:r>
            <a:r>
              <a:rPr lang="en-US" sz="3200" dirty="0" smtClean="0"/>
              <a:t> </a:t>
            </a:r>
            <a:r>
              <a:rPr lang="en-US" sz="3200" dirty="0" err="1" smtClean="0"/>
              <a:t>rugi</a:t>
            </a:r>
            <a:r>
              <a:rPr lang="en-US" sz="3200" dirty="0" smtClean="0"/>
              <a:t> </a:t>
            </a:r>
            <a:r>
              <a:rPr lang="en-US" sz="3200" dirty="0" err="1" smtClean="0"/>
              <a:t>berdasarkan</a:t>
            </a:r>
            <a:r>
              <a:rPr lang="en-US" sz="3200" dirty="0" smtClean="0"/>
              <a:t> </a:t>
            </a:r>
            <a:r>
              <a:rPr lang="en-US" sz="3200" dirty="0" err="1" smtClean="0"/>
              <a:t>metode</a:t>
            </a:r>
            <a:r>
              <a:rPr lang="en-US" sz="3200" dirty="0" smtClean="0"/>
              <a:t> </a:t>
            </a:r>
            <a:r>
              <a:rPr lang="id-ID" sz="3200" dirty="0" smtClean="0"/>
              <a:t>V</a:t>
            </a:r>
            <a:r>
              <a:rPr lang="en-US" sz="3200" dirty="0" err="1" smtClean="0"/>
              <a:t>ariabl</a:t>
            </a:r>
            <a:r>
              <a:rPr lang="id-ID" sz="3200" dirty="0" smtClean="0"/>
              <a:t>e Costing</a:t>
            </a:r>
            <a:endParaRPr lang="id-ID" sz="3200" dirty="0"/>
          </a:p>
        </p:txBody>
      </p:sp>
      <p:sp>
        <p:nvSpPr>
          <p:cNvPr id="3" name="Content Placeholder 2"/>
          <p:cNvSpPr>
            <a:spLocks noGrp="1"/>
          </p:cNvSpPr>
          <p:nvPr>
            <p:ph sz="quarter" idx="1"/>
          </p:nvPr>
        </p:nvSpPr>
        <p:spPr>
          <a:xfrm>
            <a:off x="571472" y="1285860"/>
            <a:ext cx="8194576" cy="5286412"/>
          </a:xfrm>
        </p:spPr>
        <p:style>
          <a:lnRef idx="1">
            <a:schemeClr val="accent5"/>
          </a:lnRef>
          <a:fillRef idx="2">
            <a:schemeClr val="accent5"/>
          </a:fillRef>
          <a:effectRef idx="1">
            <a:schemeClr val="accent5"/>
          </a:effectRef>
          <a:fontRef idx="minor">
            <a:schemeClr val="dk1"/>
          </a:fontRef>
        </p:style>
        <p:txBody>
          <a:bodyPr>
            <a:normAutofit fontScale="40000" lnSpcReduction="20000"/>
          </a:bodyPr>
          <a:lstStyle/>
          <a:p>
            <a:pPr algn="ctr">
              <a:buNone/>
            </a:pPr>
            <a:r>
              <a:rPr lang="en-US" sz="3500" dirty="0" smtClean="0"/>
              <a:t>PT XYZ</a:t>
            </a:r>
          </a:p>
          <a:p>
            <a:pPr algn="ctr">
              <a:buNone/>
            </a:pPr>
            <a:r>
              <a:rPr lang="en-US" sz="3500" dirty="0" err="1" smtClean="0"/>
              <a:t>Laporan</a:t>
            </a:r>
            <a:r>
              <a:rPr lang="en-US" sz="3500" dirty="0" smtClean="0"/>
              <a:t> </a:t>
            </a:r>
            <a:r>
              <a:rPr lang="en-US" sz="3500" dirty="0" err="1" smtClean="0"/>
              <a:t>Laba</a:t>
            </a:r>
            <a:r>
              <a:rPr lang="en-US" sz="3500" dirty="0" smtClean="0"/>
              <a:t> </a:t>
            </a:r>
            <a:r>
              <a:rPr lang="en-US" sz="3500" dirty="0" err="1" smtClean="0"/>
              <a:t>Rugi</a:t>
            </a:r>
            <a:r>
              <a:rPr lang="en-US" sz="3500" dirty="0" smtClean="0"/>
              <a:t> </a:t>
            </a:r>
            <a:r>
              <a:rPr lang="en-US" sz="3500" dirty="0" err="1" smtClean="0"/>
              <a:t>Kontribusi</a:t>
            </a:r>
            <a:endParaRPr lang="en-US" sz="3500" dirty="0" smtClean="0"/>
          </a:p>
          <a:p>
            <a:pPr algn="ctr">
              <a:buNone/>
            </a:pPr>
            <a:r>
              <a:rPr lang="en-US" sz="3500" dirty="0" err="1" smtClean="0"/>
              <a:t>Tahun</a:t>
            </a:r>
            <a:r>
              <a:rPr lang="en-US" sz="3500" dirty="0" smtClean="0"/>
              <a:t> 2014</a:t>
            </a:r>
          </a:p>
          <a:p>
            <a:pPr>
              <a:buNone/>
            </a:pPr>
            <a:r>
              <a:rPr lang="en-US" sz="3500" dirty="0" err="1" smtClean="0"/>
              <a:t>Pendapatan</a:t>
            </a:r>
            <a:r>
              <a:rPr lang="en-US" sz="3500" dirty="0" smtClean="0"/>
              <a:t>						30.000.000</a:t>
            </a:r>
          </a:p>
          <a:p>
            <a:pPr>
              <a:buNone/>
            </a:pPr>
            <a:r>
              <a:rPr lang="en-US" sz="3500" dirty="0" err="1" smtClean="0"/>
              <a:t>Biaya</a:t>
            </a:r>
            <a:r>
              <a:rPr lang="en-US" sz="3500" dirty="0" smtClean="0"/>
              <a:t> </a:t>
            </a:r>
            <a:r>
              <a:rPr lang="en-US" sz="3500" dirty="0" err="1" smtClean="0"/>
              <a:t>Variabel</a:t>
            </a:r>
            <a:r>
              <a:rPr lang="en-US" sz="3500" dirty="0" smtClean="0"/>
              <a:t>:</a:t>
            </a:r>
          </a:p>
          <a:p>
            <a:pPr>
              <a:buNone/>
            </a:pPr>
            <a:r>
              <a:rPr lang="en-US" sz="3500" dirty="0" smtClean="0"/>
              <a:t>	</a:t>
            </a:r>
            <a:r>
              <a:rPr lang="en-US" sz="3500" dirty="0" err="1" smtClean="0"/>
              <a:t>Harga</a:t>
            </a:r>
            <a:r>
              <a:rPr lang="en-US" sz="3500" dirty="0" smtClean="0"/>
              <a:t> </a:t>
            </a:r>
            <a:r>
              <a:rPr lang="en-US" sz="3500" dirty="0" err="1" smtClean="0"/>
              <a:t>Pokok</a:t>
            </a:r>
            <a:r>
              <a:rPr lang="en-US" sz="3500" dirty="0" smtClean="0"/>
              <a:t> </a:t>
            </a:r>
            <a:r>
              <a:rPr lang="en-US" sz="3500" dirty="0" err="1" smtClean="0"/>
              <a:t>Penjualan</a:t>
            </a:r>
            <a:r>
              <a:rPr lang="en-US" sz="3500" dirty="0" smtClean="0"/>
              <a:t> </a:t>
            </a:r>
            <a:r>
              <a:rPr lang="en-US" sz="3500" dirty="0" err="1" smtClean="0"/>
              <a:t>Variabel</a:t>
            </a:r>
            <a:r>
              <a:rPr lang="en-US" sz="3500" dirty="0" smtClean="0"/>
              <a:t>:</a:t>
            </a:r>
          </a:p>
          <a:p>
            <a:pPr>
              <a:buNone/>
            </a:pPr>
            <a:r>
              <a:rPr lang="en-US" sz="3500" dirty="0" smtClean="0"/>
              <a:t>	</a:t>
            </a:r>
            <a:r>
              <a:rPr lang="en-US" sz="3500" dirty="0" err="1" smtClean="0"/>
              <a:t>Biaya</a:t>
            </a:r>
            <a:r>
              <a:rPr lang="en-US" sz="3500" dirty="0" smtClean="0"/>
              <a:t> </a:t>
            </a:r>
            <a:r>
              <a:rPr lang="en-US" sz="3500" dirty="0" err="1" smtClean="0"/>
              <a:t>Bahan</a:t>
            </a:r>
            <a:r>
              <a:rPr lang="en-US" sz="3500" dirty="0" smtClean="0"/>
              <a:t> Baku			3.000.000</a:t>
            </a:r>
          </a:p>
          <a:p>
            <a:pPr>
              <a:buNone/>
            </a:pPr>
            <a:r>
              <a:rPr lang="en-US" sz="3500" dirty="0" smtClean="0"/>
              <a:t>	</a:t>
            </a:r>
            <a:r>
              <a:rPr lang="en-US" sz="3500" dirty="0" err="1" smtClean="0"/>
              <a:t>Biaya</a:t>
            </a:r>
            <a:r>
              <a:rPr lang="en-US" sz="3500" dirty="0" smtClean="0"/>
              <a:t> </a:t>
            </a:r>
            <a:r>
              <a:rPr lang="en-US" sz="3500" dirty="0" err="1" smtClean="0"/>
              <a:t>Tenaga</a:t>
            </a:r>
            <a:r>
              <a:rPr lang="en-US" sz="3500" dirty="0" smtClean="0"/>
              <a:t> </a:t>
            </a:r>
            <a:r>
              <a:rPr lang="en-US" sz="3500" dirty="0" err="1" smtClean="0"/>
              <a:t>Kerja</a:t>
            </a:r>
            <a:r>
              <a:rPr lang="en-US" sz="3500" dirty="0" smtClean="0"/>
              <a:t> </a:t>
            </a:r>
            <a:r>
              <a:rPr lang="en-US" sz="3500" dirty="0" err="1" smtClean="0"/>
              <a:t>langsung</a:t>
            </a:r>
            <a:r>
              <a:rPr lang="en-US" sz="3500" dirty="0" smtClean="0"/>
              <a:t>		2.000.000</a:t>
            </a:r>
          </a:p>
          <a:p>
            <a:pPr>
              <a:buNone/>
            </a:pPr>
            <a:r>
              <a:rPr lang="en-US" sz="3500" dirty="0" smtClean="0"/>
              <a:t>	</a:t>
            </a:r>
            <a:r>
              <a:rPr lang="en-US" sz="3500" dirty="0" err="1" smtClean="0"/>
              <a:t>Biaya</a:t>
            </a:r>
            <a:r>
              <a:rPr lang="en-US" sz="3500" dirty="0" smtClean="0"/>
              <a:t> overhead </a:t>
            </a:r>
            <a:r>
              <a:rPr lang="en-US" sz="3500" dirty="0" err="1" smtClean="0"/>
              <a:t>Pabrik</a:t>
            </a:r>
            <a:r>
              <a:rPr lang="en-US" sz="3500" dirty="0" smtClean="0"/>
              <a:t> </a:t>
            </a:r>
            <a:r>
              <a:rPr lang="en-US" sz="3500" dirty="0" err="1" smtClean="0"/>
              <a:t>Variabel</a:t>
            </a:r>
            <a:r>
              <a:rPr lang="en-US" sz="3500" dirty="0" smtClean="0"/>
              <a:t>		5.000.000</a:t>
            </a:r>
          </a:p>
          <a:p>
            <a:pPr>
              <a:buNone/>
            </a:pPr>
            <a:r>
              <a:rPr lang="en-US" sz="3500" dirty="0" smtClean="0"/>
              <a:t>		</a:t>
            </a:r>
            <a:r>
              <a:rPr lang="en-US" sz="3500" dirty="0" err="1" smtClean="0"/>
              <a:t>Jumlah</a:t>
            </a:r>
            <a:r>
              <a:rPr lang="en-US" sz="3500" dirty="0" smtClean="0"/>
              <a:t> HPP </a:t>
            </a:r>
            <a:r>
              <a:rPr lang="en-US" sz="3500" dirty="0" err="1" smtClean="0"/>
              <a:t>Variabel</a:t>
            </a:r>
            <a:r>
              <a:rPr lang="en-US" sz="3500" dirty="0" smtClean="0"/>
              <a:t>		</a:t>
            </a:r>
            <a:r>
              <a:rPr lang="id-ID" sz="3500" dirty="0" smtClean="0"/>
              <a:t>                   </a:t>
            </a:r>
            <a:r>
              <a:rPr lang="en-US" sz="3500" dirty="0" smtClean="0"/>
              <a:t>10.000.000</a:t>
            </a:r>
          </a:p>
          <a:p>
            <a:pPr>
              <a:buNone/>
            </a:pPr>
            <a:r>
              <a:rPr lang="en-US" sz="3500" dirty="0" smtClean="0"/>
              <a:t>	</a:t>
            </a:r>
            <a:r>
              <a:rPr lang="en-US" sz="3500" dirty="0" err="1" smtClean="0"/>
              <a:t>Biaya</a:t>
            </a:r>
            <a:r>
              <a:rPr lang="en-US" sz="3500" dirty="0" smtClean="0"/>
              <a:t> </a:t>
            </a:r>
            <a:r>
              <a:rPr lang="en-US" sz="3500" dirty="0" err="1" smtClean="0"/>
              <a:t>pemasaran</a:t>
            </a:r>
            <a:r>
              <a:rPr lang="en-US" sz="3500" dirty="0" smtClean="0"/>
              <a:t> </a:t>
            </a:r>
            <a:r>
              <a:rPr lang="en-US" sz="3500" dirty="0" err="1" smtClean="0"/>
              <a:t>variabel</a:t>
            </a:r>
            <a:r>
              <a:rPr lang="en-US" sz="3500" dirty="0" smtClean="0"/>
              <a:t>		</a:t>
            </a:r>
            <a:r>
              <a:rPr lang="id-ID" sz="3500" dirty="0" smtClean="0"/>
              <a:t> </a:t>
            </a:r>
            <a:r>
              <a:rPr lang="en-US" sz="3500" dirty="0" smtClean="0"/>
              <a:t>	  3.500.000</a:t>
            </a:r>
          </a:p>
          <a:p>
            <a:pPr>
              <a:buNone/>
            </a:pPr>
            <a:r>
              <a:rPr lang="en-US" sz="3500" dirty="0" smtClean="0"/>
              <a:t>	</a:t>
            </a:r>
            <a:r>
              <a:rPr lang="en-US" sz="3500" dirty="0" err="1" smtClean="0"/>
              <a:t>Biaya</a:t>
            </a:r>
            <a:r>
              <a:rPr lang="en-US" sz="3500" dirty="0" smtClean="0"/>
              <a:t> </a:t>
            </a:r>
            <a:r>
              <a:rPr lang="en-US" sz="3500" dirty="0" err="1" smtClean="0"/>
              <a:t>Adm.&amp;Umum</a:t>
            </a:r>
            <a:r>
              <a:rPr lang="en-US" sz="3500" dirty="0" smtClean="0"/>
              <a:t> </a:t>
            </a:r>
            <a:r>
              <a:rPr lang="en-US" sz="3500" dirty="0" err="1" smtClean="0"/>
              <a:t>Variabel</a:t>
            </a:r>
            <a:r>
              <a:rPr lang="en-US" sz="3500" dirty="0" smtClean="0"/>
              <a:t>		</a:t>
            </a:r>
            <a:r>
              <a:rPr lang="id-ID" sz="3500" dirty="0" smtClean="0"/>
              <a:t>                   </a:t>
            </a:r>
            <a:r>
              <a:rPr lang="en-US" sz="3500" dirty="0" smtClean="0"/>
              <a:t>  1.500.000</a:t>
            </a:r>
          </a:p>
          <a:p>
            <a:pPr>
              <a:buNone/>
            </a:pPr>
            <a:r>
              <a:rPr lang="en-US" sz="3500" dirty="0" smtClean="0"/>
              <a:t>		</a:t>
            </a:r>
            <a:r>
              <a:rPr lang="en-US" sz="3500" b="1" dirty="0" err="1" smtClean="0"/>
              <a:t>Jumlah</a:t>
            </a:r>
            <a:r>
              <a:rPr lang="en-US" sz="3500" b="1" dirty="0" smtClean="0"/>
              <a:t> </a:t>
            </a:r>
            <a:r>
              <a:rPr lang="en-US" sz="3500" b="1" dirty="0" err="1" smtClean="0"/>
              <a:t>Biaya</a:t>
            </a:r>
            <a:r>
              <a:rPr lang="en-US" sz="3500" b="1" dirty="0" smtClean="0"/>
              <a:t> </a:t>
            </a:r>
            <a:r>
              <a:rPr lang="en-US" sz="3500" b="1" dirty="0" err="1" smtClean="0"/>
              <a:t>Variabel</a:t>
            </a:r>
            <a:r>
              <a:rPr lang="en-US" sz="3500" b="1" dirty="0" smtClean="0"/>
              <a:t>				15.000.000</a:t>
            </a:r>
          </a:p>
          <a:p>
            <a:pPr>
              <a:buNone/>
            </a:pPr>
            <a:r>
              <a:rPr lang="en-US" sz="3500" dirty="0" smtClean="0"/>
              <a:t>	LABA KONTRIBUSI					15.000.000</a:t>
            </a:r>
          </a:p>
          <a:p>
            <a:pPr>
              <a:buNone/>
            </a:pPr>
            <a:r>
              <a:rPr lang="en-US" sz="3500" dirty="0" err="1" smtClean="0"/>
              <a:t>Biaya</a:t>
            </a:r>
            <a:r>
              <a:rPr lang="en-US" sz="3500" dirty="0" smtClean="0"/>
              <a:t> </a:t>
            </a:r>
            <a:r>
              <a:rPr lang="en-US" sz="3500" dirty="0" err="1" smtClean="0"/>
              <a:t>Tetap</a:t>
            </a:r>
            <a:r>
              <a:rPr lang="en-US" sz="3500" dirty="0" smtClean="0"/>
              <a:t>:</a:t>
            </a:r>
          </a:p>
          <a:p>
            <a:pPr>
              <a:buNone/>
            </a:pPr>
            <a:r>
              <a:rPr lang="en-US" sz="3500" dirty="0" smtClean="0"/>
              <a:t>	</a:t>
            </a:r>
            <a:r>
              <a:rPr lang="en-US" sz="3500" dirty="0" err="1" smtClean="0"/>
              <a:t>Biaya</a:t>
            </a:r>
            <a:r>
              <a:rPr lang="en-US" sz="3500" dirty="0" smtClean="0"/>
              <a:t> Overhead </a:t>
            </a:r>
            <a:r>
              <a:rPr lang="en-US" sz="3500" dirty="0" err="1" smtClean="0"/>
              <a:t>Pabrik</a:t>
            </a:r>
            <a:r>
              <a:rPr lang="en-US" sz="3500" dirty="0" smtClean="0"/>
              <a:t> </a:t>
            </a:r>
            <a:r>
              <a:rPr lang="en-US" sz="3500" dirty="0" err="1" smtClean="0"/>
              <a:t>Tetap</a:t>
            </a:r>
            <a:r>
              <a:rPr lang="en-US" sz="3500" dirty="0" smtClean="0"/>
              <a:t>		</a:t>
            </a:r>
            <a:r>
              <a:rPr lang="id-ID" sz="3500" dirty="0" smtClean="0"/>
              <a:t>                   </a:t>
            </a:r>
            <a:r>
              <a:rPr lang="en-US" sz="3500" dirty="0" smtClean="0"/>
              <a:t>  2.000.000</a:t>
            </a:r>
          </a:p>
          <a:p>
            <a:pPr>
              <a:buNone/>
            </a:pPr>
            <a:r>
              <a:rPr lang="en-US" sz="3500" dirty="0" smtClean="0"/>
              <a:t>	</a:t>
            </a:r>
            <a:r>
              <a:rPr lang="en-US" sz="3500" dirty="0" err="1" smtClean="0"/>
              <a:t>Biaya</a:t>
            </a:r>
            <a:r>
              <a:rPr lang="en-US" sz="3500" dirty="0" smtClean="0"/>
              <a:t> </a:t>
            </a:r>
            <a:r>
              <a:rPr lang="en-US" sz="3500" dirty="0" err="1" smtClean="0"/>
              <a:t>Pemasaran</a:t>
            </a:r>
            <a:r>
              <a:rPr lang="en-US" sz="3500" dirty="0" smtClean="0"/>
              <a:t> </a:t>
            </a:r>
            <a:r>
              <a:rPr lang="en-US" sz="3500" dirty="0" err="1" smtClean="0"/>
              <a:t>Tetap</a:t>
            </a:r>
            <a:r>
              <a:rPr lang="en-US" sz="3500" dirty="0" smtClean="0"/>
              <a:t>			  1.000.000</a:t>
            </a:r>
          </a:p>
          <a:p>
            <a:pPr>
              <a:buNone/>
            </a:pPr>
            <a:r>
              <a:rPr lang="en-US" sz="3500" dirty="0" smtClean="0"/>
              <a:t>	</a:t>
            </a:r>
            <a:r>
              <a:rPr lang="en-US" sz="3500" dirty="0" err="1" smtClean="0"/>
              <a:t>Biaya</a:t>
            </a:r>
            <a:r>
              <a:rPr lang="en-US" sz="3500" dirty="0" smtClean="0"/>
              <a:t> Adm.&amp; </a:t>
            </a:r>
            <a:r>
              <a:rPr lang="en-US" sz="3500" dirty="0" err="1" smtClean="0"/>
              <a:t>Umum</a:t>
            </a:r>
            <a:r>
              <a:rPr lang="en-US" sz="3500" dirty="0" smtClean="0"/>
              <a:t> </a:t>
            </a:r>
            <a:r>
              <a:rPr lang="en-US" sz="3500" dirty="0" err="1" smtClean="0"/>
              <a:t>Tetap</a:t>
            </a:r>
            <a:r>
              <a:rPr lang="en-US" sz="3500" dirty="0" smtClean="0"/>
              <a:t>			  2.000.000	</a:t>
            </a:r>
            <a:endParaRPr lang="id-ID" sz="3500" dirty="0" smtClean="0"/>
          </a:p>
          <a:p>
            <a:pPr>
              <a:buNone/>
            </a:pPr>
            <a:r>
              <a:rPr lang="id-ID" sz="3500" dirty="0" smtClean="0"/>
              <a:t>                                                                                                                </a:t>
            </a:r>
            <a:r>
              <a:rPr lang="en-US" sz="3500" dirty="0" smtClean="0"/>
              <a:t>  5.000.000</a:t>
            </a:r>
          </a:p>
          <a:p>
            <a:pPr>
              <a:buNone/>
            </a:pPr>
            <a:r>
              <a:rPr lang="en-US" sz="3500" dirty="0" smtClean="0"/>
              <a:t>		LABA BERSIH					10.000.000</a:t>
            </a:r>
          </a:p>
          <a:p>
            <a:endParaRPr lang="id-ID" dirty="0"/>
          </a:p>
        </p:txBody>
      </p:sp>
      <p:cxnSp>
        <p:nvCxnSpPr>
          <p:cNvPr id="5" name="Straight Connector 4"/>
          <p:cNvCxnSpPr/>
          <p:nvPr/>
        </p:nvCxnSpPr>
        <p:spPr>
          <a:xfrm>
            <a:off x="4071934" y="3643314"/>
            <a:ext cx="1143008" cy="1588"/>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5286380" y="4429132"/>
            <a:ext cx="928694" cy="1588"/>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5929322" y="4643446"/>
            <a:ext cx="1214446" cy="158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5286380" y="5929330"/>
            <a:ext cx="785818" cy="1588"/>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6143636" y="6215082"/>
            <a:ext cx="1071570" cy="1588"/>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571472" y="2000240"/>
            <a:ext cx="8215370" cy="1588"/>
          </a:xfrm>
          <a:prstGeom prst="line">
            <a:avLst/>
          </a:prstGeom>
        </p:spPr>
        <p:style>
          <a:lnRef idx="1">
            <a:schemeClr val="dk1"/>
          </a:lnRef>
          <a:fillRef idx="0">
            <a:schemeClr val="dk1"/>
          </a:fillRef>
          <a:effectRef idx="0">
            <a:schemeClr val="dk1"/>
          </a:effectRef>
          <a:fontRef idx="minor">
            <a:schemeClr val="tx1"/>
          </a:fontRef>
        </p:style>
      </p:cxnSp>
      <p:sp>
        <p:nvSpPr>
          <p:cNvPr id="10" name="Slide Number Placeholder 9"/>
          <p:cNvSpPr>
            <a:spLocks noGrp="1"/>
          </p:cNvSpPr>
          <p:nvPr>
            <p:ph type="sldNum" sz="quarter" idx="12"/>
          </p:nvPr>
        </p:nvSpPr>
        <p:spPr/>
        <p:txBody>
          <a:bodyPr>
            <a:normAutofit fontScale="85000" lnSpcReduction="20000"/>
          </a:bodyPr>
          <a:lstStyle/>
          <a:p>
            <a:fld id="{49D4CFCE-0004-4752-BD10-8863C77AB58B}" type="slidenum">
              <a:rPr lang="id-ID" smtClean="0"/>
              <a:pPr/>
              <a:t>4</a:t>
            </a:fld>
            <a:endParaRPr lang="id-ID"/>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Grp="1" noChangeAspect="1" noChangeArrowheads="1"/>
          </p:cNvPicPr>
          <p:nvPr>
            <p:ph sz="quarter" idx="1"/>
          </p:nvPr>
        </p:nvPicPr>
        <p:blipFill>
          <a:blip r:embed="rId2"/>
          <a:srcRect/>
          <a:stretch>
            <a:fillRect/>
          </a:stretch>
        </p:blipFill>
        <p:spPr bwMode="auto">
          <a:xfrm>
            <a:off x="500034" y="214291"/>
            <a:ext cx="8429684" cy="664371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normAutofit fontScale="85000" lnSpcReduction="20000"/>
          </a:bodyPr>
          <a:lstStyle/>
          <a:p>
            <a:fld id="{49D4CFCE-0004-4752-BD10-8863C77AB58B}" type="slidenum">
              <a:rPr lang="id-ID" smtClean="0"/>
              <a:pPr/>
              <a:t>40</a:t>
            </a:fld>
            <a:endParaRPr lang="id-ID"/>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Grp="1" noChangeAspect="1" noChangeArrowheads="1"/>
          </p:cNvPicPr>
          <p:nvPr>
            <p:ph sz="quarter" idx="1"/>
          </p:nvPr>
        </p:nvPicPr>
        <p:blipFill>
          <a:blip r:embed="rId2"/>
          <a:srcRect/>
          <a:stretch>
            <a:fillRect/>
          </a:stretch>
        </p:blipFill>
        <p:spPr bwMode="auto">
          <a:xfrm>
            <a:off x="642910" y="285728"/>
            <a:ext cx="8143932" cy="6572272"/>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normAutofit fontScale="85000" lnSpcReduction="20000"/>
          </a:bodyPr>
          <a:lstStyle/>
          <a:p>
            <a:fld id="{49D4CFCE-0004-4752-BD10-8863C77AB58B}" type="slidenum">
              <a:rPr lang="id-ID" smtClean="0"/>
              <a:pPr/>
              <a:t>41</a:t>
            </a:fld>
            <a:endParaRPr lang="id-ID"/>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Grp="1" noChangeAspect="1" noChangeArrowheads="1"/>
          </p:cNvPicPr>
          <p:nvPr>
            <p:ph sz="quarter" idx="1"/>
          </p:nvPr>
        </p:nvPicPr>
        <p:blipFill>
          <a:blip r:embed="rId2"/>
          <a:srcRect/>
          <a:stretch>
            <a:fillRect/>
          </a:stretch>
        </p:blipFill>
        <p:spPr bwMode="auto">
          <a:xfrm>
            <a:off x="612775" y="428604"/>
            <a:ext cx="8153400" cy="6215106"/>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normAutofit fontScale="85000" lnSpcReduction="20000"/>
          </a:bodyPr>
          <a:lstStyle/>
          <a:p>
            <a:fld id="{49D4CFCE-0004-4752-BD10-8863C77AB58B}" type="slidenum">
              <a:rPr lang="id-ID" smtClean="0"/>
              <a:pPr/>
              <a:t>42</a:t>
            </a:fld>
            <a:endParaRPr lang="id-ID"/>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p:cNvPicPr>
            <a:picLocks noGrp="1" noChangeAspect="1" noChangeArrowheads="1"/>
          </p:cNvPicPr>
          <p:nvPr>
            <p:ph sz="quarter" idx="1"/>
          </p:nvPr>
        </p:nvPicPr>
        <p:blipFill>
          <a:blip r:embed="rId2"/>
          <a:srcRect/>
          <a:stretch>
            <a:fillRect/>
          </a:stretch>
        </p:blipFill>
        <p:spPr bwMode="auto">
          <a:xfrm>
            <a:off x="612774" y="285728"/>
            <a:ext cx="8316943" cy="6286543"/>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normAutofit fontScale="85000" lnSpcReduction="20000"/>
          </a:bodyPr>
          <a:lstStyle/>
          <a:p>
            <a:fld id="{49D4CFCE-0004-4752-BD10-8863C77AB58B}" type="slidenum">
              <a:rPr lang="id-ID" smtClean="0"/>
              <a:pPr/>
              <a:t>43</a:t>
            </a:fld>
            <a:endParaRPr lang="id-ID"/>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Grp="1" noChangeAspect="1" noChangeArrowheads="1"/>
          </p:cNvPicPr>
          <p:nvPr>
            <p:ph sz="quarter" idx="1"/>
          </p:nvPr>
        </p:nvPicPr>
        <p:blipFill>
          <a:blip r:embed="rId2"/>
          <a:srcRect/>
          <a:stretch>
            <a:fillRect/>
          </a:stretch>
        </p:blipFill>
        <p:spPr bwMode="auto">
          <a:xfrm>
            <a:off x="612775" y="571480"/>
            <a:ext cx="8153400" cy="5786478"/>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normAutofit fontScale="85000" lnSpcReduction="20000"/>
          </a:bodyPr>
          <a:lstStyle/>
          <a:p>
            <a:fld id="{49D4CFCE-0004-4752-BD10-8863C77AB58B}" type="slidenum">
              <a:rPr lang="id-ID" smtClean="0"/>
              <a:pPr/>
              <a:t>44</a:t>
            </a:fld>
            <a:endParaRPr lang="id-ID"/>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Grp="1" noChangeAspect="1" noChangeArrowheads="1"/>
          </p:cNvPicPr>
          <p:nvPr>
            <p:ph sz="quarter" idx="1"/>
          </p:nvPr>
        </p:nvPicPr>
        <p:blipFill>
          <a:blip r:embed="rId2"/>
          <a:srcRect/>
          <a:stretch>
            <a:fillRect/>
          </a:stretch>
        </p:blipFill>
        <p:spPr bwMode="auto">
          <a:xfrm>
            <a:off x="571472" y="214290"/>
            <a:ext cx="8286808" cy="664371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normAutofit fontScale="85000" lnSpcReduction="20000"/>
          </a:bodyPr>
          <a:lstStyle/>
          <a:p>
            <a:fld id="{49D4CFCE-0004-4752-BD10-8863C77AB58B}" type="slidenum">
              <a:rPr lang="id-ID" smtClean="0"/>
              <a:pPr/>
              <a:t>45</a:t>
            </a:fld>
            <a:endParaRPr lang="id-ID"/>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dirty="0" smtClean="0"/>
              <a:t>PENYAJIAN LAPORAN LABA RUGI KEPADA PIHAK LUAR PERUSAHAAN</a:t>
            </a:r>
            <a:endParaRPr lang="id-ID" sz="3200" dirty="0"/>
          </a:p>
        </p:txBody>
      </p:sp>
      <p:sp>
        <p:nvSpPr>
          <p:cNvPr id="3" name="Content Placeholder 2"/>
          <p:cNvSpPr>
            <a:spLocks noGrp="1"/>
          </p:cNvSpPr>
          <p:nvPr>
            <p:ph sz="quarter" idx="1"/>
          </p:nvPr>
        </p:nvSpPr>
        <p:spPr>
          <a:xfrm>
            <a:off x="612648" y="2071678"/>
            <a:ext cx="7888442" cy="4214842"/>
          </a:xfrm>
        </p:spPr>
        <p:style>
          <a:lnRef idx="1">
            <a:schemeClr val="accent5"/>
          </a:lnRef>
          <a:fillRef idx="2">
            <a:schemeClr val="accent5"/>
          </a:fillRef>
          <a:effectRef idx="1">
            <a:schemeClr val="accent5"/>
          </a:effectRef>
          <a:fontRef idx="minor">
            <a:schemeClr val="dk1"/>
          </a:fontRef>
        </p:style>
        <p:txBody>
          <a:bodyPr>
            <a:noAutofit/>
          </a:bodyPr>
          <a:lstStyle/>
          <a:p>
            <a:pPr algn="just"/>
            <a:r>
              <a:rPr lang="id-ID" sz="3200" dirty="0" smtClean="0"/>
              <a:t>Jika perusahaan menggunakan metode Variable Costing dalam akuntansi biayanya, maka untuk menyajikan laporan laba rugi bagi kepentingan pihak luar perlu dilakukan perubahan unsur biaya yang diperhitungkan dalam harga pokok persediaan Barang Dalam Proses, persediaan Barang Jadi dan Harga Pokok Penjualan.</a:t>
            </a:r>
            <a:endParaRPr lang="id-ID" sz="3200" dirty="0"/>
          </a:p>
        </p:txBody>
      </p:sp>
      <p:sp>
        <p:nvSpPr>
          <p:cNvPr id="4" name="Slide Number Placeholder 3"/>
          <p:cNvSpPr>
            <a:spLocks noGrp="1"/>
          </p:cNvSpPr>
          <p:nvPr>
            <p:ph type="sldNum" sz="quarter" idx="12"/>
          </p:nvPr>
        </p:nvSpPr>
        <p:spPr/>
        <p:txBody>
          <a:bodyPr>
            <a:normAutofit fontScale="85000" lnSpcReduction="20000"/>
          </a:bodyPr>
          <a:lstStyle/>
          <a:p>
            <a:fld id="{49D4CFCE-0004-4752-BD10-8863C77AB58B}" type="slidenum">
              <a:rPr lang="id-ID" smtClean="0"/>
              <a:pPr/>
              <a:t>5</a:t>
            </a:fld>
            <a:endParaRPr lang="id-ID"/>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85728"/>
            <a:ext cx="8153400" cy="990600"/>
          </a:xfrm>
        </p:spPr>
        <p:txBody>
          <a:bodyPr>
            <a:noAutofit/>
          </a:bodyPr>
          <a:lstStyle/>
          <a:p>
            <a:r>
              <a:rPr lang="id-ID" sz="3200" dirty="0" smtClean="0"/>
              <a:t>3 Langkah Merubah Laporan Laba Rugi  Variable Costing Menjadi Full Costing</a:t>
            </a:r>
            <a:endParaRPr lang="id-ID" sz="3200" dirty="0"/>
          </a:p>
        </p:txBody>
      </p:sp>
      <p:sp>
        <p:nvSpPr>
          <p:cNvPr id="3" name="Content Placeholder 2"/>
          <p:cNvSpPr>
            <a:spLocks noGrp="1"/>
          </p:cNvSpPr>
          <p:nvPr>
            <p:ph sz="quarter" idx="1"/>
          </p:nvPr>
        </p:nvSpPr>
        <p:spPr>
          <a:xfrm>
            <a:off x="612648" y="1600200"/>
            <a:ext cx="8153400" cy="4900634"/>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marL="514350" indent="-514350" algn="just">
              <a:buNone/>
            </a:pPr>
            <a:r>
              <a:rPr lang="id-ID" dirty="0" smtClean="0"/>
              <a:t>LANGKAH PERTAMA</a:t>
            </a:r>
          </a:p>
          <a:p>
            <a:pPr marL="514350" indent="-514350" algn="just">
              <a:buNone/>
            </a:pPr>
            <a:r>
              <a:rPr lang="id-ID" dirty="0" smtClean="0"/>
              <a:t>Harga Pokok Persediaan Barang Dalam Proses Awal dan Harga Pokok Persediaan Barang Jadi Awal di tambah dengan Biaya Overhead Pabrik Tetap.</a:t>
            </a:r>
          </a:p>
          <a:p>
            <a:pPr marL="514350" indent="-514350" algn="just">
              <a:buNone/>
            </a:pPr>
            <a:r>
              <a:rPr lang="id-ID" dirty="0" smtClean="0"/>
              <a:t>Rumus:</a:t>
            </a:r>
          </a:p>
          <a:p>
            <a:pPr marL="514350" indent="-514350" algn="just">
              <a:buNone/>
            </a:pPr>
            <a:r>
              <a:rPr lang="id-ID" dirty="0" smtClean="0"/>
              <a:t>BOP tetap per unit dasar pembebanan =</a:t>
            </a:r>
          </a:p>
          <a:p>
            <a:pPr marL="514350" indent="-514350" algn="just">
              <a:buNone/>
            </a:pPr>
            <a:r>
              <a:rPr lang="id-ID" dirty="0" smtClean="0"/>
              <a:t>     BOP sesungguhnya pada periode akt.sebelumnya</a:t>
            </a:r>
          </a:p>
          <a:p>
            <a:pPr marL="514350" indent="-514350" algn="just">
              <a:buNone/>
            </a:pPr>
            <a:r>
              <a:rPr lang="id-ID" dirty="0" smtClean="0"/>
              <a:t>     Dasar pembebanan</a:t>
            </a:r>
          </a:p>
          <a:p>
            <a:pPr marL="514350" indent="-514350" algn="just">
              <a:buNone/>
            </a:pPr>
            <a:r>
              <a:rPr lang="id-ID" dirty="0" smtClean="0"/>
              <a:t>BOP Tetap = </a:t>
            </a:r>
          </a:p>
          <a:p>
            <a:pPr marL="514350" indent="-514350" algn="just">
              <a:buNone/>
            </a:pPr>
            <a:r>
              <a:rPr lang="id-ID" dirty="0" smtClean="0"/>
              <a:t>     BOP tetap per unit x kuantitas dasar pembebanan pada persediaan awal</a:t>
            </a:r>
            <a:endParaRPr lang="id-ID" dirty="0"/>
          </a:p>
        </p:txBody>
      </p:sp>
      <p:cxnSp>
        <p:nvCxnSpPr>
          <p:cNvPr id="5" name="Straight Connector 4"/>
          <p:cNvCxnSpPr/>
          <p:nvPr/>
        </p:nvCxnSpPr>
        <p:spPr>
          <a:xfrm>
            <a:off x="1142976" y="4643446"/>
            <a:ext cx="7286676" cy="1588"/>
          </a:xfrm>
          <a:prstGeom prst="line">
            <a:avLst/>
          </a:prstGeom>
        </p:spPr>
        <p:style>
          <a:lnRef idx="1">
            <a:schemeClr val="dk1"/>
          </a:lnRef>
          <a:fillRef idx="0">
            <a:schemeClr val="dk1"/>
          </a:fillRef>
          <a:effectRef idx="0">
            <a:schemeClr val="dk1"/>
          </a:effectRef>
          <a:fontRef idx="minor">
            <a:schemeClr val="tx1"/>
          </a:fontRef>
        </p:style>
      </p:cxnSp>
      <p:sp>
        <p:nvSpPr>
          <p:cNvPr id="6" name="Slide Number Placeholder 5"/>
          <p:cNvSpPr>
            <a:spLocks noGrp="1"/>
          </p:cNvSpPr>
          <p:nvPr>
            <p:ph type="sldNum" sz="quarter" idx="12"/>
          </p:nvPr>
        </p:nvSpPr>
        <p:spPr/>
        <p:txBody>
          <a:bodyPr>
            <a:normAutofit fontScale="85000" lnSpcReduction="20000"/>
          </a:bodyPr>
          <a:lstStyle/>
          <a:p>
            <a:fld id="{49D4CFCE-0004-4752-BD10-8863C77AB58B}" type="slidenum">
              <a:rPr lang="id-ID" smtClean="0"/>
              <a:pPr/>
              <a:t>6</a:t>
            </a:fld>
            <a:endParaRPr lang="id-ID"/>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785794"/>
            <a:ext cx="8153400" cy="5715040"/>
          </a:xfrm>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id-ID" dirty="0" smtClean="0">
                <a:solidFill>
                  <a:schemeClr val="tx1"/>
                </a:solidFill>
              </a:rPr>
              <a:t>LANGKAH KEDUA</a:t>
            </a:r>
          </a:p>
          <a:p>
            <a:pPr>
              <a:buNone/>
            </a:pPr>
            <a:r>
              <a:rPr lang="id-ID" dirty="0" smtClean="0">
                <a:solidFill>
                  <a:schemeClr val="tx1"/>
                </a:solidFill>
              </a:rPr>
              <a:t>Biaya produksi menurut Variable Costing perlu disesuaikan dengan manambahkan Biaya Overhead Pabrik Tetap Sesungguhnya.</a:t>
            </a:r>
          </a:p>
          <a:p>
            <a:pPr>
              <a:buNone/>
            </a:pPr>
            <a:endParaRPr lang="id-ID" dirty="0" smtClean="0">
              <a:solidFill>
                <a:schemeClr val="tx1"/>
              </a:solidFill>
            </a:endParaRPr>
          </a:p>
          <a:p>
            <a:pPr>
              <a:buNone/>
            </a:pPr>
            <a:endParaRPr lang="id-ID" dirty="0" smtClean="0">
              <a:solidFill>
                <a:schemeClr val="tx1"/>
              </a:solidFill>
            </a:endParaRPr>
          </a:p>
          <a:p>
            <a:pPr>
              <a:buNone/>
            </a:pPr>
            <a:r>
              <a:rPr lang="id-ID" dirty="0" smtClean="0">
                <a:solidFill>
                  <a:schemeClr val="tx1"/>
                </a:solidFill>
              </a:rPr>
              <a:t>LANGKAH KETIGA</a:t>
            </a:r>
          </a:p>
          <a:p>
            <a:pPr>
              <a:buNone/>
            </a:pPr>
            <a:r>
              <a:rPr lang="id-ID" dirty="0" smtClean="0">
                <a:solidFill>
                  <a:schemeClr val="tx1"/>
                </a:solidFill>
              </a:rPr>
              <a:t>Harga Pokok Persediaan Barang Dalam Proses Akhir dan Harga Pokok Persediaan Barang Jadi Akhir ditambah dengan Biaya Overhead Pabrik Tetap.</a:t>
            </a:r>
          </a:p>
          <a:p>
            <a:pPr>
              <a:buNone/>
            </a:pPr>
            <a:endParaRPr lang="id-ID" dirty="0"/>
          </a:p>
        </p:txBody>
      </p:sp>
      <p:sp>
        <p:nvSpPr>
          <p:cNvPr id="4" name="Slide Number Placeholder 3"/>
          <p:cNvSpPr>
            <a:spLocks noGrp="1"/>
          </p:cNvSpPr>
          <p:nvPr>
            <p:ph type="sldNum" sz="quarter" idx="12"/>
          </p:nvPr>
        </p:nvSpPr>
        <p:spPr/>
        <p:txBody>
          <a:bodyPr>
            <a:normAutofit fontScale="85000" lnSpcReduction="20000"/>
          </a:bodyPr>
          <a:lstStyle/>
          <a:p>
            <a:fld id="{49D4CFCE-0004-4752-BD10-8863C77AB58B}" type="slidenum">
              <a:rPr lang="id-ID" smtClean="0"/>
              <a:pPr/>
              <a:t>7</a:t>
            </a:fld>
            <a:endParaRPr lang="id-ID"/>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785926"/>
            <a:ext cx="8153400" cy="4214842"/>
          </a:xfrm>
        </p:spPr>
        <p:style>
          <a:lnRef idx="1">
            <a:schemeClr val="accent5"/>
          </a:lnRef>
          <a:fillRef idx="2">
            <a:schemeClr val="accent5"/>
          </a:fillRef>
          <a:effectRef idx="1">
            <a:schemeClr val="accent5"/>
          </a:effectRef>
          <a:fontRef idx="minor">
            <a:schemeClr val="dk1"/>
          </a:fontRef>
        </p:style>
        <p:txBody>
          <a:bodyPr/>
          <a:lstStyle/>
          <a:p>
            <a:pPr algn="just">
              <a:buNone/>
            </a:pPr>
            <a:r>
              <a:rPr lang="id-ID" dirty="0" smtClean="0"/>
              <a:t>Rumus:</a:t>
            </a:r>
          </a:p>
          <a:p>
            <a:pPr algn="just">
              <a:buNone/>
            </a:pPr>
            <a:r>
              <a:rPr lang="id-ID" dirty="0" smtClean="0"/>
              <a:t>BOP tetap per unit dasar pembebanan=</a:t>
            </a:r>
          </a:p>
          <a:p>
            <a:pPr algn="just">
              <a:buNone/>
            </a:pPr>
            <a:r>
              <a:rPr lang="id-ID" dirty="0" smtClean="0"/>
              <a:t>     BOP tetap sesungguhnya periode akt.sekarang</a:t>
            </a:r>
          </a:p>
          <a:p>
            <a:pPr algn="just">
              <a:buNone/>
            </a:pPr>
            <a:r>
              <a:rPr lang="id-ID" dirty="0" smtClean="0"/>
              <a:t>     Dasar pembebanan</a:t>
            </a:r>
          </a:p>
          <a:p>
            <a:pPr algn="just">
              <a:buNone/>
            </a:pPr>
            <a:endParaRPr lang="id-ID" dirty="0" smtClean="0"/>
          </a:p>
          <a:p>
            <a:pPr algn="just">
              <a:buNone/>
            </a:pPr>
            <a:r>
              <a:rPr lang="id-ID" dirty="0" smtClean="0"/>
              <a:t>BOP tetap =</a:t>
            </a:r>
          </a:p>
          <a:p>
            <a:pPr algn="just">
              <a:buNone/>
            </a:pPr>
            <a:r>
              <a:rPr lang="id-ID" dirty="0" smtClean="0"/>
              <a:t>   BOP tetap per unit x kuantitas dasar pembebanan        pada persediaan akhir</a:t>
            </a:r>
            <a:endParaRPr lang="id-ID" dirty="0"/>
          </a:p>
        </p:txBody>
      </p:sp>
      <p:sp>
        <p:nvSpPr>
          <p:cNvPr id="4" name="Slide Number Placeholder 3"/>
          <p:cNvSpPr>
            <a:spLocks noGrp="1"/>
          </p:cNvSpPr>
          <p:nvPr>
            <p:ph type="sldNum" sz="quarter" idx="12"/>
          </p:nvPr>
        </p:nvSpPr>
        <p:spPr/>
        <p:txBody>
          <a:bodyPr>
            <a:normAutofit fontScale="85000" lnSpcReduction="20000"/>
          </a:bodyPr>
          <a:lstStyle/>
          <a:p>
            <a:fld id="{49D4CFCE-0004-4752-BD10-8863C77AB58B}" type="slidenum">
              <a:rPr lang="id-ID" smtClean="0"/>
              <a:pPr/>
              <a:t>8</a:t>
            </a:fld>
            <a:endParaRPr lang="id-ID"/>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dirty="0" smtClean="0"/>
              <a:t>MANFAAT INFORMASI YANG DIHASILKAN OLEH METODE VARIABLE COSTING</a:t>
            </a:r>
            <a:endParaRPr lang="id-ID" sz="3200" dirty="0"/>
          </a:p>
        </p:txBody>
      </p:sp>
      <p:sp>
        <p:nvSpPr>
          <p:cNvPr id="3" name="Content Placeholder 2"/>
          <p:cNvSpPr>
            <a:spLocks noGrp="1"/>
          </p:cNvSpPr>
          <p:nvPr>
            <p:ph sz="quarter" idx="1"/>
          </p:nvPr>
        </p:nvSpPr>
        <p:spPr>
          <a:xfrm>
            <a:off x="612648" y="2143116"/>
            <a:ext cx="8153400" cy="3952884"/>
          </a:xfrm>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id-ID" sz="3600" dirty="0" smtClean="0"/>
              <a:t>Manfaat metode Variable Costing bagi manajemen:</a:t>
            </a:r>
          </a:p>
          <a:p>
            <a:pPr marL="514350" indent="-514350">
              <a:buAutoNum type="arabicPeriod"/>
            </a:pPr>
            <a:r>
              <a:rPr lang="id-ID" sz="3600" dirty="0" smtClean="0"/>
              <a:t>Untuk perencanaan laba jangka pendek</a:t>
            </a:r>
          </a:p>
          <a:p>
            <a:pPr marL="514350" indent="-514350">
              <a:buAutoNum type="arabicPeriod"/>
            </a:pPr>
            <a:r>
              <a:rPr lang="id-ID" sz="3600" dirty="0" smtClean="0"/>
              <a:t>Untuk pengendalian biaya</a:t>
            </a:r>
          </a:p>
          <a:p>
            <a:pPr marL="514350" indent="-514350">
              <a:buAutoNum type="arabicPeriod"/>
            </a:pPr>
            <a:r>
              <a:rPr lang="id-ID" sz="3600" dirty="0" smtClean="0"/>
              <a:t>Untuk pengambilan keputusan</a:t>
            </a:r>
          </a:p>
        </p:txBody>
      </p:sp>
      <p:sp>
        <p:nvSpPr>
          <p:cNvPr id="4" name="Slide Number Placeholder 3"/>
          <p:cNvSpPr>
            <a:spLocks noGrp="1"/>
          </p:cNvSpPr>
          <p:nvPr>
            <p:ph type="sldNum" sz="quarter" idx="12"/>
          </p:nvPr>
        </p:nvSpPr>
        <p:spPr/>
        <p:txBody>
          <a:bodyPr>
            <a:normAutofit fontScale="85000" lnSpcReduction="20000"/>
          </a:bodyPr>
          <a:lstStyle/>
          <a:p>
            <a:fld id="{49D4CFCE-0004-4752-BD10-8863C77AB58B}" type="slidenum">
              <a:rPr lang="id-ID" smtClean="0"/>
              <a:pPr/>
              <a:t>9</a:t>
            </a:fld>
            <a:endParaRPr lang="id-ID"/>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647</TotalTime>
  <Words>1326</Words>
  <Application>Microsoft Office PowerPoint</Application>
  <PresentationFormat>On-screen Show (4:3)</PresentationFormat>
  <Paragraphs>205</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Median</vt:lpstr>
      <vt:lpstr>Cost Accounting Materi-6 Variable Costing</vt:lpstr>
      <vt:lpstr>METODE VARIABLE COSTING</vt:lpstr>
      <vt:lpstr>PowerPoint Presentation</vt:lpstr>
      <vt:lpstr>Contoh laporan laba rugi berdasarkan metode Variable Costing</vt:lpstr>
      <vt:lpstr>PENYAJIAN LAPORAN LABA RUGI KEPADA PIHAK LUAR PERUSAHAAN</vt:lpstr>
      <vt:lpstr>3 Langkah Merubah Laporan Laba Rugi  Variable Costing Menjadi Full Costing</vt:lpstr>
      <vt:lpstr>PowerPoint Presentation</vt:lpstr>
      <vt:lpstr>PowerPoint Presentation</vt:lpstr>
      <vt:lpstr>MANFAAT INFORMASI YANG DIHASILKAN OLEH METODE VARIABLE COSTING</vt:lpstr>
      <vt:lpstr>Variable Costing untuk perencanaan laba jangka pendek</vt:lpstr>
      <vt:lpstr>Contoh perhitungan ratio laba kontribusi &amp; operating leverage</vt:lpstr>
      <vt:lpstr>PowerPoint Presentation</vt:lpstr>
      <vt:lpstr>PowerPoint Presentation</vt:lpstr>
      <vt:lpstr>Variable Costing untuk pengendalian biaya</vt:lpstr>
      <vt:lpstr>PowerPoint Presentation</vt:lpstr>
      <vt:lpstr>VARIABLE COSTING UNTUK PENGAMBILAN KEPUTUSAN</vt:lpstr>
      <vt:lpstr>KELEMAHAN METODE VARIABEL COSTING</vt:lpstr>
      <vt:lpstr>PowerPoint Presentation</vt:lpstr>
      <vt:lpstr>KLASIFIKASI BIAYA &amp; INFORMASI BIAYA YANG DIHASILKAN VARIABLE COSTING</vt:lpstr>
      <vt:lpstr>VARIABLE COSTING DENGAN METODE HARGA POKOK PESANAN (JOB ORDER COSTING)</vt:lpstr>
      <vt:lpstr>AKUNTANSI VARIABLE COSTING PADA JOB ORDER COSTING METHODE</vt:lpstr>
      <vt:lpstr>Contoh soal  Variable Costing pada Metode Harga Pokok Pesanan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VARIABLE COSTING DENGAN METODE HARGA POKOK PROCESS (PROCESS COSTING)</vt:lpstr>
      <vt:lpstr>Rekening kontrol pada Variable Costing dengan Process Method</vt:lpstr>
      <vt:lpstr>AKUNTANSI VARIABLE COSTING DENGAN METODE HARGA POKOK PROSES</vt:lpstr>
      <vt:lpstr>PowerPoint Presentation</vt:lpstr>
      <vt:lpstr>Contoh soal  Variable Costing pada Metode Harga Pokok Proses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Accounting Materi-6 Variable Costing</dc:title>
  <dc:creator>Hp mini</dc:creator>
  <cp:lastModifiedBy>pavilion</cp:lastModifiedBy>
  <cp:revision>68</cp:revision>
  <dcterms:created xsi:type="dcterms:W3CDTF">2014-11-02T14:41:12Z</dcterms:created>
  <dcterms:modified xsi:type="dcterms:W3CDTF">2016-09-09T09:28:55Z</dcterms:modified>
</cp:coreProperties>
</file>