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76" r:id="rId23"/>
    <p:sldId id="278"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3B5ED5-0260-4E36-8C47-506DD4EA97F8}" type="datetimeFigureOut">
              <a:rPr lang="en-US" smtClean="0"/>
              <a:t>9/9/2016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C9DC85-7EB3-4A28-99BD-E77F579A4D4D}" type="slidenum">
              <a:rPr lang="en-US" smtClean="0"/>
              <a:t>‹#›</a:t>
            </a:fld>
            <a:endParaRPr lang="en-US"/>
          </a:p>
        </p:txBody>
      </p:sp>
    </p:spTree>
    <p:extLst>
      <p:ext uri="{BB962C8B-B14F-4D97-AF65-F5344CB8AC3E}">
        <p14:creationId xmlns:p14="http://schemas.microsoft.com/office/powerpoint/2010/main" val="889008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C382E9A-AD41-4AA6-B142-24CD3DA3BC19}" type="datetimeFigureOut">
              <a:rPr lang="en-US" smtClean="0"/>
              <a:pPr/>
              <a:t>9/9/2016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94D4320-4E97-4DA9-BC17-5908FEA4F6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382E9A-AD41-4AA6-B142-24CD3DA3BC1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D4320-4E97-4DA9-BC17-5908FEA4F6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C382E9A-AD41-4AA6-B142-24CD3DA3BC19}" type="datetimeFigureOut">
              <a:rPr lang="en-US" smtClean="0"/>
              <a:pPr/>
              <a:t>9/9/2016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4D4320-4E97-4DA9-BC17-5908FEA4F6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382E9A-AD41-4AA6-B142-24CD3DA3BC1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4D4320-4E97-4DA9-BC17-5908FEA4F6A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C382E9A-AD41-4AA6-B142-24CD3DA3BC19}" type="datetimeFigureOut">
              <a:rPr lang="en-US" smtClean="0"/>
              <a:pPr/>
              <a:t>9/9/2016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94D4320-4E97-4DA9-BC17-5908FEA4F6A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C382E9A-AD41-4AA6-B142-24CD3DA3BC19}" type="datetimeFigureOut">
              <a:rPr lang="en-US" smtClean="0"/>
              <a:pPr/>
              <a:t>9/9/2016</a:t>
            </a:fld>
            <a:endParaRPr lang="en-US"/>
          </a:p>
        </p:txBody>
      </p:sp>
      <p:sp>
        <p:nvSpPr>
          <p:cNvPr id="10" name="Slide Number Placeholder 9"/>
          <p:cNvSpPr>
            <a:spLocks noGrp="1"/>
          </p:cNvSpPr>
          <p:nvPr>
            <p:ph type="sldNum" sz="quarter" idx="16"/>
          </p:nvPr>
        </p:nvSpPr>
        <p:spPr/>
        <p:txBody>
          <a:bodyPr rtlCol="0"/>
          <a:lstStyle/>
          <a:p>
            <a:fld id="{D94D4320-4E97-4DA9-BC17-5908FEA4F6A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C382E9A-AD41-4AA6-B142-24CD3DA3BC19}" type="datetimeFigureOut">
              <a:rPr lang="en-US" smtClean="0"/>
              <a:pPr/>
              <a:t>9/9/2016</a:t>
            </a:fld>
            <a:endParaRPr lang="en-US"/>
          </a:p>
        </p:txBody>
      </p:sp>
      <p:sp>
        <p:nvSpPr>
          <p:cNvPr id="12" name="Slide Number Placeholder 11"/>
          <p:cNvSpPr>
            <a:spLocks noGrp="1"/>
          </p:cNvSpPr>
          <p:nvPr>
            <p:ph type="sldNum" sz="quarter" idx="16"/>
          </p:nvPr>
        </p:nvSpPr>
        <p:spPr/>
        <p:txBody>
          <a:bodyPr rtlCol="0"/>
          <a:lstStyle/>
          <a:p>
            <a:fld id="{D94D4320-4E97-4DA9-BC17-5908FEA4F6A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382E9A-AD41-4AA6-B142-24CD3DA3BC19}" type="datetimeFigureOut">
              <a:rPr lang="en-US" smtClean="0"/>
              <a:pPr/>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4D4320-4E97-4DA9-BC17-5908FEA4F6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82E9A-AD41-4AA6-B142-24CD3DA3BC19}" type="datetimeFigureOut">
              <a:rPr lang="en-US" smtClean="0"/>
              <a:pPr/>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4D4320-4E97-4DA9-BC17-5908FEA4F6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382E9A-AD41-4AA6-B142-24CD3DA3BC19}"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4D4320-4E97-4DA9-BC17-5908FEA4F6A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C382E9A-AD41-4AA6-B142-24CD3DA3BC19}" type="datetimeFigureOut">
              <a:rPr lang="en-US" smtClean="0"/>
              <a:pPr/>
              <a:t>9/9/2016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4D4320-4E97-4DA9-BC17-5908FEA4F6A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C382E9A-AD41-4AA6-B142-24CD3DA3BC19}" type="datetimeFigureOut">
              <a:rPr lang="en-US" smtClean="0"/>
              <a:pPr/>
              <a:t>9/9/2016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4D4320-4E97-4DA9-BC17-5908FEA4F6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7772400" cy="1924050"/>
          </a:xfrm>
        </p:spPr>
        <p:txBody>
          <a:bodyPr>
            <a:normAutofit/>
          </a:bodyPr>
          <a:lstStyle/>
          <a:p>
            <a:r>
              <a:rPr lang="en-US" sz="2800" dirty="0" smtClean="0"/>
              <a:t>COST ACCOUNTING</a:t>
            </a:r>
            <a:br>
              <a:rPr lang="en-US" sz="2800" dirty="0" smtClean="0"/>
            </a:br>
            <a:r>
              <a:rPr lang="en-US" sz="2800" dirty="0" smtClean="0"/>
              <a:t>MATERI-7 </a:t>
            </a:r>
            <a:r>
              <a:rPr lang="en-US" dirty="0" smtClean="0"/>
              <a:t/>
            </a:r>
            <a:br>
              <a:rPr lang="en-US" dirty="0" smtClean="0"/>
            </a:br>
            <a:r>
              <a:rPr lang="en-US" dirty="0" smtClean="0"/>
              <a:t>BIAYA OVERHEAD PABRIK</a:t>
            </a:r>
            <a:endParaRPr lang="en-US" dirty="0"/>
          </a:p>
        </p:txBody>
      </p:sp>
      <p:sp>
        <p:nvSpPr>
          <p:cNvPr id="3" name="Subtitle 2"/>
          <p:cNvSpPr>
            <a:spLocks noGrp="1"/>
          </p:cNvSpPr>
          <p:nvPr>
            <p:ph type="subTitle" idx="1"/>
          </p:nvPr>
        </p:nvSpPr>
        <p:spPr>
          <a:xfrm>
            <a:off x="914400" y="4343400"/>
            <a:ext cx="6400800" cy="1752600"/>
          </a:xfrm>
        </p:spPr>
        <p:txBody>
          <a:bodyPr/>
          <a:lstStyle/>
          <a:p>
            <a:r>
              <a:rPr lang="en-US" dirty="0" smtClean="0"/>
              <a:t>UNIVERSITAS ESA UNGGUL</a:t>
            </a:r>
          </a:p>
          <a:p>
            <a:r>
              <a:rPr lang="en-US" dirty="0" smtClean="0"/>
              <a:t>JAKARTA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LANGKAH-LANGKAH PENENTUAN TARIF BOP</a:t>
            </a:r>
            <a:endParaRPr lang="id-ID" dirty="0"/>
          </a:p>
        </p:txBody>
      </p:sp>
      <p:sp>
        <p:nvSpPr>
          <p:cNvPr id="3" name="Content Placeholder 2"/>
          <p:cNvSpPr>
            <a:spLocks noGrp="1"/>
          </p:cNvSpPr>
          <p:nvPr>
            <p:ph sz="quarter" idx="1"/>
          </p:nvPr>
        </p:nvSpPr>
        <p:spPr>
          <a:xfrm>
            <a:off x="612648" y="2209800"/>
            <a:ext cx="8153400" cy="3733800"/>
          </a:xfrm>
        </p:spPr>
        <p:style>
          <a:lnRef idx="1">
            <a:schemeClr val="accent6"/>
          </a:lnRef>
          <a:fillRef idx="2">
            <a:schemeClr val="accent6"/>
          </a:fillRef>
          <a:effectRef idx="1">
            <a:schemeClr val="accent6"/>
          </a:effectRef>
          <a:fontRef idx="minor">
            <a:schemeClr val="dk1"/>
          </a:fontRef>
        </p:style>
        <p:txBody>
          <a:bodyPr/>
          <a:lstStyle/>
          <a:p>
            <a:pPr marL="514350" indent="-514350">
              <a:buNone/>
            </a:pPr>
            <a:endParaRPr lang="id-ID" dirty="0" smtClean="0"/>
          </a:p>
          <a:p>
            <a:pPr marL="514350" indent="-514350">
              <a:buNone/>
            </a:pPr>
            <a:r>
              <a:rPr lang="id-ID" dirty="0" smtClean="0"/>
              <a:t>Tiga langkah penentuan tarif BOP:</a:t>
            </a:r>
          </a:p>
          <a:p>
            <a:pPr marL="514350" indent="-514350">
              <a:buFont typeface="+mj-lt"/>
              <a:buAutoNum type="arabicPeriod"/>
            </a:pPr>
            <a:r>
              <a:rPr lang="id-ID" dirty="0" smtClean="0"/>
              <a:t>Menyusun anggaran Biaya Overhead Pabrik</a:t>
            </a:r>
          </a:p>
          <a:p>
            <a:pPr marL="514350" indent="-514350">
              <a:buFont typeface="+mj-lt"/>
              <a:buAutoNum type="arabicPeriod"/>
            </a:pPr>
            <a:r>
              <a:rPr lang="id-ID" dirty="0" smtClean="0"/>
              <a:t>Memilih dasar pembebanan Biaya Overhead Pabrik kepada produk</a:t>
            </a:r>
          </a:p>
          <a:p>
            <a:pPr marL="514350" indent="-514350">
              <a:buFont typeface="+mj-lt"/>
              <a:buAutoNum type="arabicPeriod"/>
            </a:pPr>
            <a:r>
              <a:rPr lang="id-ID" dirty="0" smtClean="0"/>
              <a:t>Menghitung tarif Biaya Overhead Pabrik</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Menyusun Anggaran Biaya Overhead Pabrik</a:t>
            </a:r>
            <a:endParaRPr lang="id-ID" sz="3600" dirty="0"/>
          </a:p>
        </p:txBody>
      </p:sp>
      <p:sp>
        <p:nvSpPr>
          <p:cNvPr id="3" name="Content Placeholder 2"/>
          <p:cNvSpPr>
            <a:spLocks noGrp="1"/>
          </p:cNvSpPr>
          <p:nvPr>
            <p:ph sz="quarter" idx="1"/>
          </p:nvPr>
        </p:nvSpPr>
        <p:spPr>
          <a:xfrm>
            <a:off x="612648" y="1600200"/>
            <a:ext cx="8153400" cy="48768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r>
              <a:rPr lang="id-ID" dirty="0" smtClean="0"/>
              <a:t>Harus memperhatikan tingkat kegiatan (kapasitas) yang akan dipakai sebagai dasar penaksiran biaya overhead pabrik.</a:t>
            </a:r>
          </a:p>
          <a:p>
            <a:pPr algn="just"/>
            <a:r>
              <a:rPr lang="id-ID" dirty="0" smtClean="0"/>
              <a:t>Kapasitas teoritis </a:t>
            </a:r>
            <a:r>
              <a:rPr lang="id-ID" dirty="0" smtClean="0">
                <a:sym typeface="Wingdings" pitchFamily="2" charset="2"/>
              </a:rPr>
              <a:t> kapasitas pabrik atau departemen untuk menghasilkan produk pada kecepatan penuh tanpa berhenti selama jangka waktu tertentu.</a:t>
            </a:r>
          </a:p>
          <a:p>
            <a:pPr algn="just"/>
            <a:r>
              <a:rPr lang="id-ID" dirty="0" smtClean="0">
                <a:sym typeface="Wingdings" pitchFamily="2" charset="2"/>
              </a:rPr>
              <a:t>Tiga macam kapasitas yang dapat dipakai sebagai dasar pembuatan anggaran BOP:</a:t>
            </a:r>
          </a:p>
          <a:p>
            <a:pPr marL="880110" lvl="1" indent="-514350" algn="just">
              <a:buAutoNum type="arabicPeriod"/>
            </a:pPr>
            <a:r>
              <a:rPr lang="id-ID" dirty="0" smtClean="0">
                <a:sym typeface="Wingdings" pitchFamily="2" charset="2"/>
              </a:rPr>
              <a:t>Kapasitas Praktis</a:t>
            </a:r>
          </a:p>
          <a:p>
            <a:pPr marL="834390" lvl="1" indent="-514350" algn="just">
              <a:buAutoNum type="arabicPeriod"/>
            </a:pPr>
            <a:r>
              <a:rPr lang="id-ID" dirty="0" smtClean="0">
                <a:sym typeface="Wingdings" pitchFamily="2" charset="2"/>
              </a:rPr>
              <a:t>Kapasitas Normal</a:t>
            </a:r>
          </a:p>
          <a:p>
            <a:pPr marL="834390" lvl="1" indent="-514350" algn="just">
              <a:buAutoNum type="arabicPeriod"/>
            </a:pPr>
            <a:r>
              <a:rPr lang="id-ID" dirty="0" smtClean="0">
                <a:sym typeface="Wingdings" pitchFamily="2" charset="2"/>
              </a:rPr>
              <a:t>Kapasitas sesungguhnya yang diharapkan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KAPASITAS PRAKTIS</a:t>
            </a:r>
            <a:endParaRPr lang="id-ID"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just">
              <a:buNone/>
            </a:pPr>
            <a:r>
              <a:rPr lang="id-ID" dirty="0" smtClean="0"/>
              <a:t>Adalah kapasitas teoritis dikurangi dengan kerugian-kerugian waktu yang tidak dapat dihindari karena hambatan-hambatan intern perusahaan.</a:t>
            </a:r>
          </a:p>
          <a:p>
            <a:pPr algn="just">
              <a:buNone/>
            </a:pPr>
            <a:endParaRPr lang="id-ID" dirty="0" smtClean="0"/>
          </a:p>
          <a:p>
            <a:pPr algn="just">
              <a:buNone/>
            </a:pPr>
            <a:r>
              <a:rPr lang="id-ID" dirty="0" smtClean="0"/>
              <a:t>Contoh hambatan intern perusahaan: penghentian pabrik yang tidak dapat dihindari karena adanya reparasi mesin, tertundanya kedatangan bahan baku dan suku cadang, hari-hari libur, ketidakefisienan, dll.</a:t>
            </a:r>
          </a:p>
          <a:p>
            <a:pPr algn="just">
              <a:buNone/>
            </a:pPr>
            <a:endParaRPr lang="id-ID" dirty="0" smtClean="0"/>
          </a:p>
          <a:p>
            <a:pPr algn="just">
              <a:buNone/>
            </a:pPr>
            <a:r>
              <a:rPr lang="id-ID" dirty="0" smtClean="0"/>
              <a:t>Merupakan pendekatan jangka panjang, titik berat pada kapasitas fisik pabrik.</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KAPASITAS NORMAL</a:t>
            </a:r>
            <a:endParaRPr lang="id-ID"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lstStyle/>
          <a:p>
            <a:pPr algn="just"/>
            <a:r>
              <a:rPr lang="id-ID" dirty="0" smtClean="0"/>
              <a:t>Adalah kemampuan perusahaan untuk memproduksi dan menjual produknya dalam jangka panjang</a:t>
            </a:r>
          </a:p>
          <a:p>
            <a:pPr algn="just"/>
            <a:r>
              <a:rPr lang="id-ID" dirty="0" smtClean="0"/>
              <a:t>Merupakan kapasitas teoritis dikurangi dengan kerugian-kerugian waktu yang tidak dapat dihindari karena hambatan-hambatan intern perusahaan dan trend penjualan di masa yang akan datang.</a:t>
            </a:r>
          </a:p>
          <a:p>
            <a:pPr algn="just"/>
            <a:r>
              <a:rPr lang="id-ID" dirty="0" smtClean="0"/>
              <a:t>Merupakan pendekatan jangka panjang, titik berat pada kapasitas fisik pabrik.</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KAPASITAS SESUNGGUHNYA YANG DIHARAPKAN</a:t>
            </a:r>
            <a:endParaRPr lang="id-ID" dirty="0"/>
          </a:p>
        </p:txBody>
      </p:sp>
      <p:sp>
        <p:nvSpPr>
          <p:cNvPr id="3" name="Content Placeholder 2"/>
          <p:cNvSpPr>
            <a:spLocks noGrp="1"/>
          </p:cNvSpPr>
          <p:nvPr>
            <p:ph sz="quarter" idx="1"/>
          </p:nvPr>
        </p:nvSpPr>
        <p:spPr>
          <a:xfrm>
            <a:off x="612648" y="1600200"/>
            <a:ext cx="8153400" cy="4953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r>
              <a:rPr lang="id-ID" sz="2700" dirty="0" smtClean="0"/>
              <a:t>Adalah kapasitas sesungguhnya yang diperkirakan akan dapat dicapai dalam tahun yang akan datang.</a:t>
            </a:r>
          </a:p>
          <a:p>
            <a:pPr algn="just"/>
            <a:r>
              <a:rPr lang="id-ID" sz="2700" dirty="0" smtClean="0"/>
              <a:t>Menggunakan ramalan penjualan tahun yang akan datang sebagai dasar penentuan kapasitas.</a:t>
            </a:r>
          </a:p>
          <a:p>
            <a:pPr algn="just"/>
            <a:r>
              <a:rPr lang="id-ID" sz="2700" dirty="0" smtClean="0"/>
              <a:t>Merupakan pendekatan jangka pendek</a:t>
            </a:r>
          </a:p>
          <a:p>
            <a:pPr algn="just"/>
            <a:r>
              <a:rPr lang="id-ID" sz="2700" dirty="0" smtClean="0"/>
              <a:t>Kelemahan penggunaan kapasitas sesungguhnya yang diharapkan sebagai dasar penentuan tarif BOP:</a:t>
            </a:r>
          </a:p>
          <a:p>
            <a:pPr marL="1108710" lvl="2" indent="-514350" algn="just">
              <a:buFont typeface="+mj-lt"/>
              <a:buAutoNum type="arabicPeriod"/>
            </a:pPr>
            <a:r>
              <a:rPr lang="id-ID" sz="2500" dirty="0" smtClean="0"/>
              <a:t>Berakibat terjadinya perbedaan yang besar pada tarif BOP dari tahun ke tahun.</a:t>
            </a:r>
          </a:p>
          <a:p>
            <a:pPr marL="1108710" lvl="2" indent="-514350" algn="just">
              <a:buFont typeface="+mj-lt"/>
              <a:buAutoNum type="arabicPeriod"/>
            </a:pPr>
            <a:r>
              <a:rPr lang="id-ID" sz="2500" dirty="0" smtClean="0"/>
              <a:t>Akibat perbedaan yang besar pada tarif BOP, maka biaya-biaya akibat adanya fasilitas yang menganggur dikapitalisasikan dan diperhitungkan dalam harga pokok produksi.</a:t>
            </a:r>
            <a:endParaRPr lang="id-ID" sz="2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Memilih Dasar Pembebanan BOP kepada Produk</a:t>
            </a:r>
            <a:endParaRPr lang="id-ID" dirty="0"/>
          </a:p>
        </p:txBody>
      </p:sp>
      <p:sp>
        <p:nvSpPr>
          <p:cNvPr id="3" name="Content Placeholder 2"/>
          <p:cNvSpPr>
            <a:spLocks noGrp="1"/>
          </p:cNvSpPr>
          <p:nvPr>
            <p:ph sz="quarter" idx="1"/>
          </p:nvPr>
        </p:nvSpPr>
        <p:spPr>
          <a:xfrm>
            <a:off x="612648" y="1447800"/>
            <a:ext cx="8153400" cy="51816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r>
              <a:rPr lang="id-ID" dirty="0" smtClean="0"/>
              <a:t>Beberapa macam dasar yang dapat digunakan untuk membebankan BOP kepada produk:</a:t>
            </a:r>
          </a:p>
          <a:p>
            <a:pPr marL="834390" lvl="1" indent="-514350" algn="just">
              <a:buFont typeface="+mj-lt"/>
              <a:buAutoNum type="arabicPeriod"/>
            </a:pPr>
            <a:r>
              <a:rPr lang="id-ID" sz="2700" dirty="0" smtClean="0"/>
              <a:t>Satuan Produk</a:t>
            </a:r>
          </a:p>
          <a:p>
            <a:pPr marL="834390" lvl="1" indent="-514350" algn="just">
              <a:buFont typeface="+mj-lt"/>
              <a:buAutoNum type="arabicPeriod"/>
            </a:pPr>
            <a:r>
              <a:rPr lang="id-ID" sz="2700" dirty="0" smtClean="0"/>
              <a:t>Biaya Bahan Baku</a:t>
            </a:r>
          </a:p>
          <a:p>
            <a:pPr marL="834390" lvl="1" indent="-514350" algn="just">
              <a:buFont typeface="+mj-lt"/>
              <a:buAutoNum type="arabicPeriod"/>
            </a:pPr>
            <a:r>
              <a:rPr lang="id-ID" sz="2700" dirty="0" smtClean="0"/>
              <a:t>Biaya Tenaga Kerja Langsung</a:t>
            </a:r>
          </a:p>
          <a:p>
            <a:pPr marL="834390" lvl="1" indent="-514350" algn="just">
              <a:buFont typeface="+mj-lt"/>
              <a:buAutoNum type="arabicPeriod"/>
            </a:pPr>
            <a:r>
              <a:rPr lang="id-ID" sz="2700" dirty="0" smtClean="0"/>
              <a:t>Jam Tenaga Kerja Langsung</a:t>
            </a:r>
          </a:p>
          <a:p>
            <a:pPr marL="834390" lvl="1" indent="-514350" algn="just">
              <a:buFont typeface="+mj-lt"/>
              <a:buAutoNum type="arabicPeriod"/>
            </a:pPr>
            <a:r>
              <a:rPr lang="id-ID" sz="2700" dirty="0" smtClean="0"/>
              <a:t>Jam Mesin</a:t>
            </a:r>
          </a:p>
          <a:p>
            <a:pPr marL="834390" lvl="1" indent="-514350" algn="just">
              <a:buFont typeface="+mj-lt"/>
              <a:buAutoNum type="arabicPeriod"/>
            </a:pPr>
            <a:endParaRPr lang="id-ID" dirty="0" smtClean="0"/>
          </a:p>
          <a:p>
            <a:pPr marL="514350" indent="-514350" algn="just"/>
            <a:r>
              <a:rPr lang="id-ID" dirty="0" smtClean="0"/>
              <a:t>Faktor-faktor yang harus dipertimbangkan dalam memilih dasar pembebanan BOP:</a:t>
            </a:r>
          </a:p>
          <a:p>
            <a:pPr marL="834390" lvl="1" indent="-514350" algn="just">
              <a:buFont typeface="+mj-lt"/>
              <a:buAutoNum type="arabicPeriod"/>
            </a:pPr>
            <a:r>
              <a:rPr lang="id-ID" sz="2700" dirty="0" smtClean="0"/>
              <a:t>Harus diperhatikan jenis BOP yang dominan jumlahnya dalam  Departemen Produksi.</a:t>
            </a:r>
          </a:p>
          <a:p>
            <a:pPr marL="834390" lvl="1" indent="-514350" algn="just">
              <a:buFont typeface="+mj-lt"/>
              <a:buAutoNum type="arabicPeriod"/>
            </a:pPr>
            <a:r>
              <a:rPr lang="id-ID" sz="2700" dirty="0" smtClean="0"/>
              <a:t>Harus diperhatikan sifat BOP yang dominan tersebut dan eratnya hubungan sifat tersebut dengan dasar pembebanan yang akan dipakai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SATUAN PRODUK</a:t>
            </a:r>
            <a:endParaRPr lang="id-ID" dirty="0"/>
          </a:p>
        </p:txBody>
      </p:sp>
      <p:sp>
        <p:nvSpPr>
          <p:cNvPr id="3" name="Content Placeholder 2"/>
          <p:cNvSpPr>
            <a:spLocks noGrp="1"/>
          </p:cNvSpPr>
          <p:nvPr>
            <p:ph sz="quarter" idx="1"/>
          </p:nvPr>
        </p:nvSpPr>
        <p:spPr>
          <a:xfrm>
            <a:off x="612648" y="1447800"/>
            <a:ext cx="8153400" cy="5181600"/>
          </a:xfrm>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en-US" sz="3800" dirty="0" smtClean="0"/>
          </a:p>
          <a:p>
            <a:endParaRPr lang="en-US" sz="3800" dirty="0" smtClean="0"/>
          </a:p>
          <a:p>
            <a:r>
              <a:rPr lang="id-ID" sz="4200" dirty="0" smtClean="0"/>
              <a:t>Contoh: </a:t>
            </a:r>
          </a:p>
          <a:p>
            <a:pPr>
              <a:buNone/>
            </a:pPr>
            <a:r>
              <a:rPr lang="id-ID" sz="4200" dirty="0" smtClean="0"/>
              <a:t>	Taksiran BOP 1 tahun anggaran = Rp 2.000.000</a:t>
            </a:r>
          </a:p>
          <a:p>
            <a:pPr>
              <a:buNone/>
            </a:pPr>
            <a:r>
              <a:rPr lang="id-ID" sz="4200" dirty="0" smtClean="0"/>
              <a:t>	Taksiran jumlah produk yg akan dihasilkan selama tahun anggaran tersebut = 4.000 unit.</a:t>
            </a:r>
          </a:p>
          <a:p>
            <a:pPr>
              <a:buNone/>
            </a:pPr>
            <a:r>
              <a:rPr lang="id-ID" sz="4200" dirty="0" smtClean="0"/>
              <a:t> 	Tarif BOP per satuan = (Rp 2.000.000 : 4.000 unit) = Rp 500 per unit produk.</a:t>
            </a:r>
            <a:endParaRPr lang="en-US" sz="4200" dirty="0" smtClean="0"/>
          </a:p>
          <a:p>
            <a:r>
              <a:rPr lang="en-US" sz="4200" dirty="0" err="1" smtClean="0"/>
              <a:t>Metode</a:t>
            </a:r>
            <a:r>
              <a:rPr lang="en-US" sz="4200" dirty="0" smtClean="0"/>
              <a:t> </a:t>
            </a:r>
            <a:r>
              <a:rPr lang="en-US" sz="4200" dirty="0" err="1" smtClean="0"/>
              <a:t>ini</a:t>
            </a:r>
            <a:r>
              <a:rPr lang="en-US" sz="4200" dirty="0" smtClean="0"/>
              <a:t> </a:t>
            </a:r>
            <a:r>
              <a:rPr lang="en-US" sz="4200" dirty="0" err="1" smtClean="0"/>
              <a:t>cocok</a:t>
            </a:r>
            <a:r>
              <a:rPr lang="en-US" sz="4200" dirty="0" smtClean="0"/>
              <a:t> </a:t>
            </a:r>
            <a:r>
              <a:rPr lang="en-US" sz="4200" dirty="0" err="1" smtClean="0"/>
              <a:t>digunakan</a:t>
            </a:r>
            <a:r>
              <a:rPr lang="en-US" sz="4200" dirty="0" smtClean="0"/>
              <a:t> </a:t>
            </a:r>
            <a:r>
              <a:rPr lang="en-US" sz="4200" dirty="0" err="1" smtClean="0"/>
              <a:t>dalam</a:t>
            </a:r>
            <a:r>
              <a:rPr lang="en-US" sz="4200" dirty="0" smtClean="0"/>
              <a:t> </a:t>
            </a:r>
            <a:r>
              <a:rPr lang="en-US" sz="4200" dirty="0" err="1" smtClean="0"/>
              <a:t>perusahaan</a:t>
            </a:r>
            <a:r>
              <a:rPr lang="en-US" sz="4200" dirty="0" smtClean="0"/>
              <a:t> yang </a:t>
            </a:r>
            <a:r>
              <a:rPr lang="en-US" sz="4200" dirty="0" err="1" smtClean="0"/>
              <a:t>hanya</a:t>
            </a:r>
            <a:r>
              <a:rPr lang="en-US" sz="4200" dirty="0" smtClean="0"/>
              <a:t> </a:t>
            </a:r>
            <a:r>
              <a:rPr lang="en-US" sz="4200" dirty="0" err="1" smtClean="0"/>
              <a:t>memproduksi</a:t>
            </a:r>
            <a:r>
              <a:rPr lang="en-US" sz="4200" dirty="0" smtClean="0"/>
              <a:t> </a:t>
            </a:r>
            <a:r>
              <a:rPr lang="en-US" sz="4200" dirty="0" err="1" smtClean="0"/>
              <a:t>satu</a:t>
            </a:r>
            <a:r>
              <a:rPr lang="en-US" sz="4200" dirty="0" smtClean="0"/>
              <a:t> </a:t>
            </a:r>
            <a:r>
              <a:rPr lang="en-US" sz="4200" dirty="0" err="1" smtClean="0"/>
              <a:t>macam</a:t>
            </a:r>
            <a:r>
              <a:rPr lang="en-US" sz="4200" dirty="0" smtClean="0"/>
              <a:t> </a:t>
            </a:r>
            <a:r>
              <a:rPr lang="en-US" sz="4200" dirty="0" err="1" smtClean="0"/>
              <a:t>produk</a:t>
            </a:r>
            <a:r>
              <a:rPr lang="en-US" sz="4200" dirty="0" smtClean="0"/>
              <a:t>.</a:t>
            </a:r>
            <a:endParaRPr lang="id-ID" sz="4200" dirty="0" smtClean="0"/>
          </a:p>
          <a:p>
            <a:pPr>
              <a:buNone/>
            </a:pPr>
            <a:r>
              <a:rPr lang="id-ID" sz="3800" dirty="0" smtClean="0"/>
              <a:t> </a:t>
            </a:r>
          </a:p>
          <a:p>
            <a:endParaRPr lang="id-ID" dirty="0"/>
          </a:p>
        </p:txBody>
      </p:sp>
      <p:sp>
        <p:nvSpPr>
          <p:cNvPr id="4" name="Rounded Rectangle 3"/>
          <p:cNvSpPr/>
          <p:nvPr/>
        </p:nvSpPr>
        <p:spPr>
          <a:xfrm>
            <a:off x="762000" y="1676400"/>
            <a:ext cx="2895600" cy="533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Taksiran BOP</a:t>
            </a:r>
            <a:endParaRPr lang="id-ID" sz="2800" dirty="0">
              <a:solidFill>
                <a:schemeClr val="tx1"/>
              </a:solidFill>
            </a:endParaRPr>
          </a:p>
        </p:txBody>
      </p:sp>
      <p:sp>
        <p:nvSpPr>
          <p:cNvPr id="5" name="Rounded Rectangle 4"/>
          <p:cNvSpPr/>
          <p:nvPr/>
        </p:nvSpPr>
        <p:spPr>
          <a:xfrm>
            <a:off x="762000" y="2362200"/>
            <a:ext cx="2971800" cy="1219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Taksiran jumlah satuan produk yang dihasilkan</a:t>
            </a:r>
            <a:endParaRPr lang="id-ID" sz="2800" dirty="0">
              <a:solidFill>
                <a:schemeClr val="tx1"/>
              </a:solidFill>
            </a:endParaRPr>
          </a:p>
        </p:txBody>
      </p:sp>
      <p:sp>
        <p:nvSpPr>
          <p:cNvPr id="6" name="Rounded Rectangle 5"/>
          <p:cNvSpPr/>
          <p:nvPr/>
        </p:nvSpPr>
        <p:spPr>
          <a:xfrm>
            <a:off x="4495800" y="1905000"/>
            <a:ext cx="609600" cy="76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a:t>
            </a:r>
            <a:endParaRPr lang="id-ID" sz="2800" dirty="0">
              <a:solidFill>
                <a:schemeClr val="tx1"/>
              </a:solidFill>
            </a:endParaRPr>
          </a:p>
        </p:txBody>
      </p:sp>
      <p:sp>
        <p:nvSpPr>
          <p:cNvPr id="7" name="Rounded Rectangle 6"/>
          <p:cNvSpPr/>
          <p:nvPr/>
        </p:nvSpPr>
        <p:spPr>
          <a:xfrm>
            <a:off x="5181600" y="1676400"/>
            <a:ext cx="2667000" cy="1447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Tarif BOP per satuan</a:t>
            </a:r>
            <a:endParaRPr lang="id-ID" sz="2800" dirty="0">
              <a:solidFill>
                <a:schemeClr val="tx1"/>
              </a:solidFill>
            </a:endParaRPr>
          </a:p>
        </p:txBody>
      </p:sp>
      <p:cxnSp>
        <p:nvCxnSpPr>
          <p:cNvPr id="14" name="Straight Connector 13"/>
          <p:cNvCxnSpPr/>
          <p:nvPr/>
        </p:nvCxnSpPr>
        <p:spPr>
          <a:xfrm>
            <a:off x="1066800" y="2286000"/>
            <a:ext cx="3048000" cy="1588"/>
          </a:xfrm>
          <a:prstGeom prst="line">
            <a:avLst/>
          </a:prstGeom>
        </p:spPr>
        <p:style>
          <a:lnRef idx="2">
            <a:schemeClr val="dk1"/>
          </a:lnRef>
          <a:fillRef idx="0">
            <a:schemeClr val="dk1"/>
          </a:fillRef>
          <a:effectRef idx="1">
            <a:schemeClr val="dk1"/>
          </a:effectRef>
          <a:fontRef idx="minor">
            <a:schemeClr val="tx1"/>
          </a:fontRef>
        </p:style>
      </p:cxnSp>
      <p:sp>
        <p:nvSpPr>
          <p:cNvPr id="15" name="Rounded Rectangle 14"/>
          <p:cNvSpPr/>
          <p:nvPr/>
        </p:nvSpPr>
        <p:spPr>
          <a:xfrm>
            <a:off x="762000" y="1676400"/>
            <a:ext cx="7239000" cy="2057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BIAYA BAHAN BAKU</a:t>
            </a:r>
            <a:endParaRPr lang="en-US" dirty="0"/>
          </a:p>
        </p:txBody>
      </p:sp>
      <p:sp>
        <p:nvSpPr>
          <p:cNvPr id="3" name="Content Placeholder 2"/>
          <p:cNvSpPr>
            <a:spLocks noGrp="1"/>
          </p:cNvSpPr>
          <p:nvPr>
            <p:ph sz="quarter" idx="1"/>
          </p:nvPr>
        </p:nvSpPr>
        <p:spPr>
          <a:xfrm>
            <a:off x="609600" y="1524000"/>
            <a:ext cx="8305800" cy="5181600"/>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sz="2800" dirty="0" smtClean="0"/>
          </a:p>
          <a:p>
            <a:endParaRPr lang="en-US" sz="2800" dirty="0" smtClean="0"/>
          </a:p>
          <a:p>
            <a:r>
              <a:rPr lang="en-US" sz="2800" dirty="0" err="1" smtClean="0"/>
              <a:t>Contoh</a:t>
            </a:r>
            <a:r>
              <a:rPr lang="en-US" sz="2800" dirty="0" smtClean="0"/>
              <a:t>:</a:t>
            </a:r>
          </a:p>
          <a:p>
            <a:pPr>
              <a:buNone/>
            </a:pPr>
            <a:r>
              <a:rPr lang="en-US" sz="2800" dirty="0" smtClean="0"/>
              <a:t>	</a:t>
            </a:r>
            <a:r>
              <a:rPr lang="en-US" sz="2800" dirty="0" err="1" smtClean="0"/>
              <a:t>Taksiran</a:t>
            </a:r>
            <a:r>
              <a:rPr lang="en-US" sz="2800" dirty="0" smtClean="0"/>
              <a:t> BOP </a:t>
            </a:r>
            <a:r>
              <a:rPr lang="en-US" sz="2800" dirty="0" err="1" smtClean="0"/>
              <a:t>selama</a:t>
            </a:r>
            <a:r>
              <a:rPr lang="en-US" sz="2800" dirty="0" smtClean="0"/>
              <a:t> 1 </a:t>
            </a:r>
            <a:r>
              <a:rPr lang="en-US" sz="2800" dirty="0" err="1" smtClean="0"/>
              <a:t>tahun</a:t>
            </a:r>
            <a:r>
              <a:rPr lang="en-US" sz="2800" dirty="0" smtClean="0"/>
              <a:t> </a:t>
            </a:r>
            <a:r>
              <a:rPr lang="en-US" sz="2800" dirty="0" err="1" smtClean="0"/>
              <a:t>anggaran</a:t>
            </a:r>
            <a:r>
              <a:rPr lang="en-US" sz="2800" dirty="0" smtClean="0"/>
              <a:t>	</a:t>
            </a:r>
            <a:r>
              <a:rPr lang="en-US" sz="2800" dirty="0" err="1" smtClean="0"/>
              <a:t>Rp</a:t>
            </a:r>
            <a:r>
              <a:rPr lang="en-US" sz="2800" dirty="0" smtClean="0"/>
              <a:t> 2.000.000</a:t>
            </a:r>
          </a:p>
          <a:p>
            <a:pPr>
              <a:buNone/>
            </a:pPr>
            <a:r>
              <a:rPr lang="en-US" sz="2800" dirty="0" smtClean="0"/>
              <a:t>	</a:t>
            </a:r>
            <a:r>
              <a:rPr lang="en-US" sz="2800" dirty="0" err="1" smtClean="0"/>
              <a:t>Taksiran</a:t>
            </a:r>
            <a:r>
              <a:rPr lang="en-US" sz="2800" dirty="0" smtClean="0"/>
              <a:t> </a:t>
            </a:r>
            <a:r>
              <a:rPr lang="en-US" sz="2800" dirty="0" err="1" smtClean="0"/>
              <a:t>Biaya</a:t>
            </a:r>
            <a:r>
              <a:rPr lang="en-US" sz="2800" dirty="0" smtClean="0"/>
              <a:t> </a:t>
            </a:r>
            <a:r>
              <a:rPr lang="en-US" sz="2800" dirty="0" err="1" smtClean="0"/>
              <a:t>Bahan</a:t>
            </a:r>
            <a:r>
              <a:rPr lang="en-US" sz="2800" dirty="0" smtClean="0"/>
              <a:t> Baku 1 </a:t>
            </a:r>
            <a:r>
              <a:rPr lang="en-US" sz="2800" dirty="0" err="1" smtClean="0"/>
              <a:t>tahun</a:t>
            </a:r>
            <a:r>
              <a:rPr lang="en-US" sz="2800" dirty="0" smtClean="0"/>
              <a:t> </a:t>
            </a:r>
            <a:r>
              <a:rPr lang="en-US" sz="2800" dirty="0" err="1" smtClean="0"/>
              <a:t>anggaran</a:t>
            </a:r>
            <a:r>
              <a:rPr lang="en-US" sz="2800" dirty="0" smtClean="0"/>
              <a:t> </a:t>
            </a:r>
            <a:r>
              <a:rPr lang="en-US" sz="2800" dirty="0" err="1" smtClean="0"/>
              <a:t>Rp</a:t>
            </a:r>
            <a:r>
              <a:rPr lang="en-US" sz="2800" dirty="0" smtClean="0"/>
              <a:t> 4.000.000</a:t>
            </a:r>
          </a:p>
          <a:p>
            <a:pPr>
              <a:buNone/>
            </a:pPr>
            <a:r>
              <a:rPr lang="en-US" sz="2800" dirty="0" smtClean="0"/>
              <a:t>	</a:t>
            </a:r>
            <a:r>
              <a:rPr lang="en-US" sz="2800" dirty="0" err="1" smtClean="0"/>
              <a:t>Taksiran</a:t>
            </a:r>
            <a:r>
              <a:rPr lang="en-US" sz="2800" dirty="0" smtClean="0"/>
              <a:t> BOP = (</a:t>
            </a:r>
            <a:r>
              <a:rPr lang="en-US" sz="2800" dirty="0" err="1" smtClean="0"/>
              <a:t>Rp</a:t>
            </a:r>
            <a:r>
              <a:rPr lang="en-US" sz="2800" dirty="0" smtClean="0"/>
              <a:t> 2.000.000 : </a:t>
            </a:r>
            <a:r>
              <a:rPr lang="en-US" sz="2800" dirty="0" err="1" smtClean="0"/>
              <a:t>Rp</a:t>
            </a:r>
            <a:r>
              <a:rPr lang="en-US" sz="2800" dirty="0" smtClean="0"/>
              <a:t> 4.000.000) x 100% = 50% </a:t>
            </a:r>
            <a:r>
              <a:rPr lang="en-US" sz="2800" dirty="0" err="1" smtClean="0"/>
              <a:t>dari</a:t>
            </a:r>
            <a:r>
              <a:rPr lang="en-US" sz="2800" dirty="0" smtClean="0"/>
              <a:t> </a:t>
            </a:r>
            <a:r>
              <a:rPr lang="en-US" sz="2800" dirty="0" err="1" smtClean="0"/>
              <a:t>biaya</a:t>
            </a:r>
            <a:r>
              <a:rPr lang="en-US" sz="2800" dirty="0" smtClean="0"/>
              <a:t> </a:t>
            </a:r>
            <a:r>
              <a:rPr lang="en-US" sz="2800" dirty="0" err="1" smtClean="0"/>
              <a:t>bahan</a:t>
            </a:r>
            <a:r>
              <a:rPr lang="en-US" sz="2800" dirty="0" smtClean="0"/>
              <a:t> </a:t>
            </a:r>
            <a:r>
              <a:rPr lang="en-US" sz="2800" dirty="0" err="1" smtClean="0"/>
              <a:t>baku</a:t>
            </a:r>
            <a:r>
              <a:rPr lang="en-US" sz="2800" dirty="0" smtClean="0"/>
              <a:t> yang </a:t>
            </a:r>
            <a:r>
              <a:rPr lang="en-US" sz="2800" dirty="0" err="1" smtClean="0"/>
              <a:t>dipakai</a:t>
            </a:r>
            <a:r>
              <a:rPr lang="en-US" sz="2800" dirty="0" smtClean="0"/>
              <a:t>.</a:t>
            </a:r>
          </a:p>
          <a:p>
            <a:r>
              <a:rPr lang="en-US" sz="2800" dirty="0" err="1" smtClean="0"/>
              <a:t>Metode</a:t>
            </a:r>
            <a:r>
              <a:rPr lang="en-US" sz="2800" dirty="0" smtClean="0"/>
              <a:t> </a:t>
            </a:r>
            <a:r>
              <a:rPr lang="en-US" sz="2800" dirty="0" err="1" smtClean="0"/>
              <a:t>ini</a:t>
            </a:r>
            <a:r>
              <a:rPr lang="en-US" sz="2800" dirty="0" smtClean="0"/>
              <a:t> </a:t>
            </a:r>
            <a:r>
              <a:rPr lang="en-US" sz="2800" dirty="0" err="1" smtClean="0"/>
              <a:t>terbatas</a:t>
            </a:r>
            <a:r>
              <a:rPr lang="en-US" sz="2800" dirty="0" smtClean="0"/>
              <a:t> </a:t>
            </a:r>
            <a:r>
              <a:rPr lang="en-US" sz="2800" dirty="0" err="1" smtClean="0"/>
              <a:t>pemakaiannya</a:t>
            </a:r>
            <a:r>
              <a:rPr lang="en-US" sz="2800" dirty="0" smtClean="0"/>
              <a:t>, </a:t>
            </a:r>
            <a:r>
              <a:rPr lang="en-US" sz="2800" dirty="0" err="1" smtClean="0"/>
              <a:t>karena</a:t>
            </a:r>
            <a:r>
              <a:rPr lang="en-US" sz="2800" dirty="0" smtClean="0"/>
              <a:t> </a:t>
            </a:r>
            <a:r>
              <a:rPr lang="en-US" sz="2800" dirty="0" err="1" smtClean="0"/>
              <a:t>semakin</a:t>
            </a:r>
            <a:r>
              <a:rPr lang="en-US" sz="2800" dirty="0" smtClean="0"/>
              <a:t> </a:t>
            </a:r>
            <a:r>
              <a:rPr lang="en-US" sz="2800" dirty="0" err="1" smtClean="0"/>
              <a:t>besar</a:t>
            </a:r>
            <a:r>
              <a:rPr lang="en-US" sz="2800" dirty="0" smtClean="0"/>
              <a:t> </a:t>
            </a:r>
            <a:r>
              <a:rPr lang="en-US" sz="2800" dirty="0" err="1" smtClean="0"/>
              <a:t>biaya</a:t>
            </a:r>
            <a:r>
              <a:rPr lang="en-US" sz="2800" dirty="0" smtClean="0"/>
              <a:t> </a:t>
            </a:r>
            <a:r>
              <a:rPr lang="en-US" sz="2800" dirty="0" err="1" smtClean="0"/>
              <a:t>bahan</a:t>
            </a:r>
            <a:r>
              <a:rPr lang="en-US" sz="2800" dirty="0" smtClean="0"/>
              <a:t> </a:t>
            </a:r>
            <a:r>
              <a:rPr lang="en-US" sz="2800" dirty="0" err="1" smtClean="0"/>
              <a:t>baku</a:t>
            </a:r>
            <a:r>
              <a:rPr lang="en-US" sz="2800" dirty="0" smtClean="0"/>
              <a:t> yang </a:t>
            </a:r>
            <a:r>
              <a:rPr lang="en-US" sz="2800" dirty="0" err="1" smtClean="0"/>
              <a:t>dikeluarkan</a:t>
            </a:r>
            <a:r>
              <a:rPr lang="en-US" sz="2800" dirty="0" smtClean="0"/>
              <a:t> </a:t>
            </a:r>
            <a:r>
              <a:rPr lang="en-US" sz="2800" dirty="0" err="1" smtClean="0"/>
              <a:t>dalam</a:t>
            </a:r>
            <a:r>
              <a:rPr lang="en-US" sz="2800" dirty="0" smtClean="0"/>
              <a:t> </a:t>
            </a:r>
            <a:r>
              <a:rPr lang="en-US" sz="2800" dirty="0" err="1" smtClean="0"/>
              <a:t>pengolahan</a:t>
            </a:r>
            <a:r>
              <a:rPr lang="en-US" sz="2800" dirty="0" smtClean="0"/>
              <a:t> </a:t>
            </a:r>
            <a:r>
              <a:rPr lang="en-US" sz="2800" dirty="0" err="1" smtClean="0"/>
              <a:t>produk</a:t>
            </a:r>
            <a:r>
              <a:rPr lang="en-US" sz="2800" dirty="0" smtClean="0"/>
              <a:t> </a:t>
            </a:r>
            <a:r>
              <a:rPr lang="en-US" sz="2800" dirty="0" err="1" smtClean="0"/>
              <a:t>semakin</a:t>
            </a:r>
            <a:r>
              <a:rPr lang="en-US" sz="2800" dirty="0" smtClean="0"/>
              <a:t> </a:t>
            </a:r>
            <a:r>
              <a:rPr lang="en-US" sz="2800" dirty="0" err="1" smtClean="0"/>
              <a:t>besar</a:t>
            </a:r>
            <a:r>
              <a:rPr lang="en-US" sz="2800" dirty="0" smtClean="0"/>
              <a:t> pula BOP yang </a:t>
            </a:r>
            <a:r>
              <a:rPr lang="en-US" sz="2800" dirty="0" err="1" smtClean="0"/>
              <a:t>dibebankan</a:t>
            </a:r>
            <a:r>
              <a:rPr lang="en-US" sz="2800" dirty="0" smtClean="0"/>
              <a:t> </a:t>
            </a:r>
            <a:r>
              <a:rPr lang="en-US" sz="2800" dirty="0" err="1" smtClean="0"/>
              <a:t>kepadanya</a:t>
            </a:r>
            <a:r>
              <a:rPr lang="en-US" sz="2800" dirty="0" smtClean="0"/>
              <a:t>.</a:t>
            </a:r>
          </a:p>
          <a:p>
            <a:endParaRPr lang="en-US" dirty="0" smtClean="0"/>
          </a:p>
          <a:p>
            <a:pPr>
              <a:buNone/>
            </a:pPr>
            <a:endParaRPr lang="en-US" dirty="0"/>
          </a:p>
        </p:txBody>
      </p:sp>
      <p:sp>
        <p:nvSpPr>
          <p:cNvPr id="4" name="Rounded Rectangle 3"/>
          <p:cNvSpPr/>
          <p:nvPr/>
        </p:nvSpPr>
        <p:spPr>
          <a:xfrm>
            <a:off x="914400" y="1676400"/>
            <a:ext cx="2667000" cy="4572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Taksiran</a:t>
            </a:r>
            <a:r>
              <a:rPr lang="en-US" sz="2800" dirty="0" smtClean="0">
                <a:solidFill>
                  <a:schemeClr val="tx1"/>
                </a:solidFill>
              </a:rPr>
              <a:t> BOP</a:t>
            </a:r>
            <a:endParaRPr lang="en-US" sz="2800" dirty="0">
              <a:solidFill>
                <a:schemeClr val="tx1"/>
              </a:solidFill>
            </a:endParaRPr>
          </a:p>
        </p:txBody>
      </p:sp>
      <p:sp>
        <p:nvSpPr>
          <p:cNvPr id="5" name="Rounded Rectangle 4"/>
          <p:cNvSpPr/>
          <p:nvPr/>
        </p:nvSpPr>
        <p:spPr>
          <a:xfrm>
            <a:off x="685800" y="2286000"/>
            <a:ext cx="2895600" cy="1219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Taksiran</a:t>
            </a:r>
            <a:r>
              <a:rPr lang="en-US" sz="2800" dirty="0" smtClean="0">
                <a:solidFill>
                  <a:schemeClr val="tx1"/>
                </a:solidFill>
              </a:rPr>
              <a:t> </a:t>
            </a:r>
            <a:r>
              <a:rPr lang="en-US" sz="2800" dirty="0" err="1" smtClean="0">
                <a:solidFill>
                  <a:schemeClr val="tx1"/>
                </a:solidFill>
              </a:rPr>
              <a:t>Biaya</a:t>
            </a:r>
            <a:r>
              <a:rPr lang="en-US" sz="2800" dirty="0" smtClean="0">
                <a:solidFill>
                  <a:schemeClr val="tx1"/>
                </a:solidFill>
              </a:rPr>
              <a:t> </a:t>
            </a:r>
            <a:r>
              <a:rPr lang="en-US" sz="2800" dirty="0" err="1" smtClean="0">
                <a:solidFill>
                  <a:schemeClr val="tx1"/>
                </a:solidFill>
              </a:rPr>
              <a:t>Bahan</a:t>
            </a:r>
            <a:r>
              <a:rPr lang="en-US" sz="2800" dirty="0" smtClean="0">
                <a:solidFill>
                  <a:schemeClr val="tx1"/>
                </a:solidFill>
              </a:rPr>
              <a:t> Baku yang </a:t>
            </a:r>
            <a:r>
              <a:rPr lang="en-US" sz="2800" dirty="0" err="1" smtClean="0">
                <a:solidFill>
                  <a:schemeClr val="tx1"/>
                </a:solidFill>
              </a:rPr>
              <a:t>dipakai</a:t>
            </a:r>
            <a:endParaRPr lang="en-US" sz="2800" dirty="0">
              <a:solidFill>
                <a:schemeClr val="tx1"/>
              </a:solidFill>
            </a:endParaRPr>
          </a:p>
        </p:txBody>
      </p:sp>
      <p:sp>
        <p:nvSpPr>
          <p:cNvPr id="6" name="Rounded Rectangle 5"/>
          <p:cNvSpPr/>
          <p:nvPr/>
        </p:nvSpPr>
        <p:spPr>
          <a:xfrm>
            <a:off x="5105400" y="1981200"/>
            <a:ext cx="457200" cy="533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a:t>
            </a:r>
            <a:endParaRPr lang="en-US" sz="2800" dirty="0">
              <a:solidFill>
                <a:schemeClr val="tx1"/>
              </a:solidFill>
            </a:endParaRPr>
          </a:p>
        </p:txBody>
      </p:sp>
      <p:sp>
        <p:nvSpPr>
          <p:cNvPr id="7" name="Rounded Rectangle 6"/>
          <p:cNvSpPr/>
          <p:nvPr/>
        </p:nvSpPr>
        <p:spPr>
          <a:xfrm>
            <a:off x="5867400" y="1676400"/>
            <a:ext cx="2743200" cy="1905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Persentase</a:t>
            </a:r>
            <a:r>
              <a:rPr lang="en-US" sz="2800" dirty="0" smtClean="0">
                <a:solidFill>
                  <a:schemeClr val="tx1"/>
                </a:solidFill>
              </a:rPr>
              <a:t> BOP </a:t>
            </a:r>
            <a:r>
              <a:rPr lang="en-US" sz="2800" dirty="0" err="1" smtClean="0">
                <a:solidFill>
                  <a:schemeClr val="tx1"/>
                </a:solidFill>
              </a:rPr>
              <a:t>dari</a:t>
            </a:r>
            <a:r>
              <a:rPr lang="en-US" sz="2800" dirty="0" smtClean="0">
                <a:solidFill>
                  <a:schemeClr val="tx1"/>
                </a:solidFill>
              </a:rPr>
              <a:t> </a:t>
            </a:r>
            <a:r>
              <a:rPr lang="en-US" sz="2800" dirty="0" err="1" smtClean="0">
                <a:solidFill>
                  <a:schemeClr val="tx1"/>
                </a:solidFill>
              </a:rPr>
              <a:t>Biaya</a:t>
            </a:r>
            <a:r>
              <a:rPr lang="en-US" sz="2800" dirty="0" smtClean="0">
                <a:solidFill>
                  <a:schemeClr val="tx1"/>
                </a:solidFill>
              </a:rPr>
              <a:t> </a:t>
            </a:r>
            <a:r>
              <a:rPr lang="en-US" sz="2800" dirty="0" err="1" smtClean="0">
                <a:solidFill>
                  <a:schemeClr val="tx1"/>
                </a:solidFill>
              </a:rPr>
              <a:t>Bahan</a:t>
            </a:r>
            <a:r>
              <a:rPr lang="en-US" sz="2800" dirty="0" smtClean="0">
                <a:solidFill>
                  <a:schemeClr val="tx1"/>
                </a:solidFill>
              </a:rPr>
              <a:t> Baku yang </a:t>
            </a:r>
            <a:r>
              <a:rPr lang="en-US" sz="2800" dirty="0" err="1" smtClean="0">
                <a:solidFill>
                  <a:schemeClr val="tx1"/>
                </a:solidFill>
              </a:rPr>
              <a:t>dipakai</a:t>
            </a:r>
            <a:endParaRPr lang="en-US" sz="2800" dirty="0">
              <a:solidFill>
                <a:schemeClr val="tx1"/>
              </a:solidFill>
            </a:endParaRPr>
          </a:p>
        </p:txBody>
      </p:sp>
      <p:sp>
        <p:nvSpPr>
          <p:cNvPr id="8" name="Rounded Rectangle 7"/>
          <p:cNvSpPr/>
          <p:nvPr/>
        </p:nvSpPr>
        <p:spPr>
          <a:xfrm>
            <a:off x="3733800" y="1981200"/>
            <a:ext cx="3048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X</a:t>
            </a:r>
            <a:endParaRPr lang="en-US" sz="2800" dirty="0">
              <a:solidFill>
                <a:schemeClr val="tx1"/>
              </a:solidFill>
            </a:endParaRPr>
          </a:p>
        </p:txBody>
      </p:sp>
      <p:sp>
        <p:nvSpPr>
          <p:cNvPr id="9" name="Rounded Rectangle 8"/>
          <p:cNvSpPr/>
          <p:nvPr/>
        </p:nvSpPr>
        <p:spPr>
          <a:xfrm>
            <a:off x="4038600" y="1981200"/>
            <a:ext cx="11430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100%</a:t>
            </a:r>
            <a:endParaRPr lang="en-US" sz="2800" dirty="0">
              <a:solidFill>
                <a:schemeClr val="tx1"/>
              </a:solidFill>
            </a:endParaRPr>
          </a:p>
        </p:txBody>
      </p:sp>
      <p:cxnSp>
        <p:nvCxnSpPr>
          <p:cNvPr id="11" name="Straight Connector 10"/>
          <p:cNvCxnSpPr/>
          <p:nvPr/>
        </p:nvCxnSpPr>
        <p:spPr>
          <a:xfrm>
            <a:off x="685800" y="2209800"/>
            <a:ext cx="2971800" cy="1588"/>
          </a:xfrm>
          <a:prstGeom prst="line">
            <a:avLst/>
          </a:prstGeom>
        </p:spPr>
        <p:style>
          <a:lnRef idx="1">
            <a:schemeClr val="dk1"/>
          </a:lnRef>
          <a:fillRef idx="0">
            <a:schemeClr val="dk1"/>
          </a:fillRef>
          <a:effectRef idx="0">
            <a:schemeClr val="dk1"/>
          </a:effectRef>
          <a:fontRef idx="minor">
            <a:schemeClr val="tx1"/>
          </a:fontRef>
        </p:style>
      </p:cxnSp>
      <p:sp>
        <p:nvSpPr>
          <p:cNvPr id="12" name="Rounded Rectangle 11"/>
          <p:cNvSpPr/>
          <p:nvPr/>
        </p:nvSpPr>
        <p:spPr>
          <a:xfrm>
            <a:off x="685800" y="1676400"/>
            <a:ext cx="8001000" cy="2286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BIAYA TENAGA KERJA</a:t>
            </a:r>
            <a:endParaRPr lang="en-US" dirty="0"/>
          </a:p>
        </p:txBody>
      </p:sp>
      <p:sp>
        <p:nvSpPr>
          <p:cNvPr id="3" name="Content Placeholder 2"/>
          <p:cNvSpPr>
            <a:spLocks noGrp="1"/>
          </p:cNvSpPr>
          <p:nvPr>
            <p:ph sz="quarter" idx="1"/>
          </p:nvPr>
        </p:nvSpPr>
        <p:spPr>
          <a:xfrm>
            <a:off x="612648" y="1447800"/>
            <a:ext cx="8153400" cy="5257800"/>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Contoh</a:t>
            </a:r>
            <a:r>
              <a:rPr lang="en-US" dirty="0" smtClean="0"/>
              <a:t>:</a:t>
            </a:r>
          </a:p>
          <a:p>
            <a:pPr>
              <a:buNone/>
            </a:pPr>
            <a:r>
              <a:rPr lang="en-US" dirty="0" smtClean="0"/>
              <a:t>	</a:t>
            </a:r>
            <a:r>
              <a:rPr lang="en-US" dirty="0" err="1" smtClean="0"/>
              <a:t>Taksiran</a:t>
            </a:r>
            <a:r>
              <a:rPr lang="en-US" dirty="0" smtClean="0"/>
              <a:t> BOP </a:t>
            </a:r>
            <a:r>
              <a:rPr lang="en-US" dirty="0" err="1" smtClean="0"/>
              <a:t>selama</a:t>
            </a:r>
            <a:r>
              <a:rPr lang="en-US" dirty="0" smtClean="0"/>
              <a:t> 1 </a:t>
            </a:r>
            <a:r>
              <a:rPr lang="en-US" dirty="0" err="1" smtClean="0"/>
              <a:t>tahun</a:t>
            </a:r>
            <a:r>
              <a:rPr lang="en-US" dirty="0" smtClean="0"/>
              <a:t> </a:t>
            </a:r>
            <a:r>
              <a:rPr lang="en-US" dirty="0" err="1" smtClean="0"/>
              <a:t>anggaran</a:t>
            </a:r>
            <a:r>
              <a:rPr lang="en-US" dirty="0" smtClean="0"/>
              <a:t> =  </a:t>
            </a:r>
            <a:r>
              <a:rPr lang="en-US" dirty="0" err="1" smtClean="0"/>
              <a:t>Rp</a:t>
            </a:r>
            <a:r>
              <a:rPr lang="en-US" dirty="0" smtClean="0"/>
              <a:t> 2.000.000</a:t>
            </a:r>
          </a:p>
          <a:p>
            <a:pPr>
              <a:buNone/>
            </a:pPr>
            <a:r>
              <a:rPr lang="en-US" dirty="0" smtClean="0"/>
              <a:t>	</a:t>
            </a:r>
            <a:r>
              <a:rPr lang="en-US" dirty="0" err="1" smtClean="0"/>
              <a:t>Taksiran</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 1 </a:t>
            </a:r>
            <a:r>
              <a:rPr lang="en-US" dirty="0" err="1" smtClean="0"/>
              <a:t>tahun</a:t>
            </a:r>
            <a:r>
              <a:rPr lang="en-US" dirty="0" smtClean="0"/>
              <a:t> </a:t>
            </a:r>
            <a:r>
              <a:rPr lang="en-US" dirty="0" err="1" smtClean="0"/>
              <a:t>anggaran</a:t>
            </a:r>
            <a:r>
              <a:rPr lang="en-US" dirty="0" smtClean="0"/>
              <a:t> = </a:t>
            </a:r>
            <a:r>
              <a:rPr lang="en-US" dirty="0" err="1" smtClean="0"/>
              <a:t>Rp</a:t>
            </a:r>
            <a:r>
              <a:rPr lang="en-US" dirty="0" smtClean="0"/>
              <a:t> 5.000.000</a:t>
            </a:r>
          </a:p>
          <a:p>
            <a:pPr>
              <a:buNone/>
            </a:pPr>
            <a:r>
              <a:rPr lang="en-US" dirty="0" smtClean="0"/>
              <a:t>	</a:t>
            </a:r>
            <a:r>
              <a:rPr lang="en-US" dirty="0" err="1" smtClean="0"/>
              <a:t>Tarif</a:t>
            </a:r>
            <a:r>
              <a:rPr lang="en-US" dirty="0" smtClean="0"/>
              <a:t> BOP </a:t>
            </a:r>
            <a:r>
              <a:rPr lang="en-US" dirty="0" err="1" smtClean="0"/>
              <a:t>sebesar</a:t>
            </a:r>
            <a:r>
              <a:rPr lang="en-US" dirty="0" smtClean="0"/>
              <a:t> : (</a:t>
            </a:r>
            <a:r>
              <a:rPr lang="en-US" dirty="0" err="1" smtClean="0"/>
              <a:t>Rp</a:t>
            </a:r>
            <a:r>
              <a:rPr lang="en-US" dirty="0" smtClean="0"/>
              <a:t> 2.000.000 : </a:t>
            </a:r>
            <a:r>
              <a:rPr lang="en-US" dirty="0" err="1" smtClean="0"/>
              <a:t>Rp</a:t>
            </a:r>
            <a:r>
              <a:rPr lang="en-US" dirty="0" smtClean="0"/>
              <a:t> 5.000.000) x 100% = 40% </a:t>
            </a:r>
            <a:r>
              <a:rPr lang="en-US" dirty="0" err="1" smtClean="0"/>
              <a:t>dari</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 yang </a:t>
            </a:r>
            <a:r>
              <a:rPr lang="en-US" dirty="0" err="1" smtClean="0"/>
              <a:t>dipakai</a:t>
            </a:r>
            <a:r>
              <a:rPr lang="en-US" dirty="0" smtClean="0"/>
              <a:t>.</a:t>
            </a:r>
          </a:p>
          <a:p>
            <a:r>
              <a:rPr lang="en-US" dirty="0" err="1" smtClean="0"/>
              <a:t>Kelemahan</a:t>
            </a:r>
            <a:r>
              <a:rPr lang="en-US" dirty="0" smtClean="0"/>
              <a:t> </a:t>
            </a:r>
            <a:r>
              <a:rPr lang="en-US" dirty="0" err="1" smtClean="0"/>
              <a:t>metode</a:t>
            </a:r>
            <a:r>
              <a:rPr lang="en-US" dirty="0" smtClean="0"/>
              <a:t> </a:t>
            </a:r>
            <a:r>
              <a:rPr lang="en-US" dirty="0" err="1" smtClean="0"/>
              <a:t>ini</a:t>
            </a:r>
            <a:r>
              <a:rPr lang="en-US" dirty="0" smtClean="0"/>
              <a:t>:</a:t>
            </a:r>
          </a:p>
          <a:p>
            <a:pPr marL="834390" lvl="1" indent="-514350">
              <a:buFont typeface="+mj-lt"/>
              <a:buAutoNum type="arabicPeriod"/>
            </a:pPr>
            <a:r>
              <a:rPr lang="en-US" dirty="0" smtClean="0"/>
              <a:t>BOP </a:t>
            </a:r>
            <a:r>
              <a:rPr lang="en-US" dirty="0" err="1" smtClean="0"/>
              <a:t>harus</a:t>
            </a:r>
            <a:r>
              <a:rPr lang="en-US" dirty="0" smtClean="0"/>
              <a:t> </a:t>
            </a:r>
            <a:r>
              <a:rPr lang="en-US" dirty="0" err="1" smtClean="0"/>
              <a:t>dipandang</a:t>
            </a:r>
            <a:r>
              <a:rPr lang="en-US" dirty="0" smtClean="0"/>
              <a:t> </a:t>
            </a:r>
            <a:r>
              <a:rPr lang="en-US" dirty="0" err="1" smtClean="0"/>
              <a:t>sebagai</a:t>
            </a:r>
            <a:r>
              <a:rPr lang="en-US" dirty="0" smtClean="0"/>
              <a:t> </a:t>
            </a:r>
            <a:r>
              <a:rPr lang="en-US" dirty="0" err="1" smtClean="0"/>
              <a:t>tambahan</a:t>
            </a:r>
            <a:r>
              <a:rPr lang="en-US" dirty="0" smtClean="0"/>
              <a:t> </a:t>
            </a:r>
            <a:r>
              <a:rPr lang="en-US" dirty="0" err="1" smtClean="0"/>
              <a:t>nilai</a:t>
            </a:r>
            <a:r>
              <a:rPr lang="en-US" dirty="0" smtClean="0"/>
              <a:t> </a:t>
            </a:r>
            <a:r>
              <a:rPr lang="en-US" dirty="0" err="1" smtClean="0"/>
              <a:t>produk</a:t>
            </a:r>
            <a:r>
              <a:rPr lang="en-US" dirty="0" smtClean="0"/>
              <a:t>.</a:t>
            </a:r>
          </a:p>
          <a:p>
            <a:pPr marL="834390" lvl="1" indent="-514350">
              <a:buFont typeface="+mj-lt"/>
              <a:buAutoNum type="arabicPeriod"/>
            </a:pPr>
            <a:r>
              <a:rPr lang="en-US" dirty="0" err="1" smtClean="0"/>
              <a:t>Jumlah</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 </a:t>
            </a:r>
            <a:r>
              <a:rPr lang="en-US" dirty="0" err="1" smtClean="0"/>
              <a:t>merupakan</a:t>
            </a:r>
            <a:r>
              <a:rPr lang="en-US" dirty="0" smtClean="0"/>
              <a:t> </a:t>
            </a:r>
            <a:r>
              <a:rPr lang="en-US" dirty="0" err="1" smtClean="0"/>
              <a:t>jumlah</a:t>
            </a:r>
            <a:r>
              <a:rPr lang="en-US" dirty="0" smtClean="0"/>
              <a:t> total </a:t>
            </a:r>
            <a:r>
              <a:rPr lang="en-US" dirty="0" err="1" smtClean="0"/>
              <a:t>upah</a:t>
            </a:r>
            <a:r>
              <a:rPr lang="en-US" dirty="0" smtClean="0"/>
              <a:t> </a:t>
            </a:r>
            <a:r>
              <a:rPr lang="en-US" dirty="0" err="1" smtClean="0"/>
              <a:t>dengan</a:t>
            </a:r>
            <a:r>
              <a:rPr lang="en-US" dirty="0" smtClean="0"/>
              <a:t> </a:t>
            </a:r>
            <a:r>
              <a:rPr lang="en-US" dirty="0" err="1" smtClean="0"/>
              <a:t>tarif</a:t>
            </a:r>
            <a:r>
              <a:rPr lang="en-US" dirty="0" smtClean="0"/>
              <a:t> </a:t>
            </a:r>
            <a:r>
              <a:rPr lang="en-US" dirty="0" err="1" smtClean="0"/>
              <a:t>tinggi</a:t>
            </a:r>
            <a:r>
              <a:rPr lang="en-US" dirty="0" smtClean="0"/>
              <a:t> </a:t>
            </a:r>
            <a:r>
              <a:rPr lang="en-US" dirty="0" err="1" smtClean="0"/>
              <a:t>dan</a:t>
            </a:r>
            <a:r>
              <a:rPr lang="en-US" dirty="0" smtClean="0"/>
              <a:t> </a:t>
            </a:r>
            <a:r>
              <a:rPr lang="en-US" dirty="0" err="1" smtClean="0"/>
              <a:t>rendah</a:t>
            </a:r>
            <a:endParaRPr lang="en-US" dirty="0" smtClean="0"/>
          </a:p>
          <a:p>
            <a:endParaRPr lang="en-US" dirty="0" smtClean="0"/>
          </a:p>
          <a:p>
            <a:endParaRPr lang="en-US" dirty="0"/>
          </a:p>
        </p:txBody>
      </p:sp>
      <p:sp>
        <p:nvSpPr>
          <p:cNvPr id="4" name="Rounded Rectangle 3"/>
          <p:cNvSpPr/>
          <p:nvPr/>
        </p:nvSpPr>
        <p:spPr>
          <a:xfrm>
            <a:off x="762000" y="1676400"/>
            <a:ext cx="24384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Taksiran</a:t>
            </a:r>
            <a:r>
              <a:rPr lang="en-US" sz="2800" dirty="0" smtClean="0">
                <a:solidFill>
                  <a:schemeClr val="tx1"/>
                </a:solidFill>
              </a:rPr>
              <a:t> BOP</a:t>
            </a:r>
            <a:endParaRPr lang="en-US" sz="2800" dirty="0">
              <a:solidFill>
                <a:schemeClr val="tx1"/>
              </a:solidFill>
            </a:endParaRPr>
          </a:p>
        </p:txBody>
      </p:sp>
      <p:sp>
        <p:nvSpPr>
          <p:cNvPr id="5" name="Rounded Rectangle 4"/>
          <p:cNvSpPr/>
          <p:nvPr/>
        </p:nvSpPr>
        <p:spPr>
          <a:xfrm>
            <a:off x="762000" y="2286000"/>
            <a:ext cx="2514600" cy="1295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Taksiran</a:t>
            </a:r>
            <a:r>
              <a:rPr lang="en-US" sz="2800" dirty="0" smtClean="0">
                <a:solidFill>
                  <a:schemeClr val="tx1"/>
                </a:solidFill>
              </a:rPr>
              <a:t> </a:t>
            </a:r>
            <a:r>
              <a:rPr lang="en-US" sz="2800" dirty="0" err="1" smtClean="0">
                <a:solidFill>
                  <a:schemeClr val="tx1"/>
                </a:solidFill>
              </a:rPr>
              <a:t>Biaya</a:t>
            </a:r>
            <a:r>
              <a:rPr lang="en-US" sz="2800" dirty="0" smtClean="0">
                <a:solidFill>
                  <a:schemeClr val="tx1"/>
                </a:solidFill>
              </a:rPr>
              <a:t> </a:t>
            </a:r>
            <a:r>
              <a:rPr lang="en-US" sz="2800" dirty="0" err="1" smtClean="0">
                <a:solidFill>
                  <a:schemeClr val="tx1"/>
                </a:solidFill>
              </a:rPr>
              <a:t>Tenaga</a:t>
            </a:r>
            <a:r>
              <a:rPr lang="en-US" sz="2800" dirty="0" smtClean="0">
                <a:solidFill>
                  <a:schemeClr val="tx1"/>
                </a:solidFill>
              </a:rPr>
              <a:t> </a:t>
            </a:r>
            <a:r>
              <a:rPr lang="en-US" sz="2800" dirty="0" err="1" smtClean="0">
                <a:solidFill>
                  <a:schemeClr val="tx1"/>
                </a:solidFill>
              </a:rPr>
              <a:t>Kerja</a:t>
            </a:r>
            <a:r>
              <a:rPr lang="en-US" sz="2800" dirty="0" smtClean="0">
                <a:solidFill>
                  <a:schemeClr val="tx1"/>
                </a:solidFill>
              </a:rPr>
              <a:t> </a:t>
            </a:r>
            <a:r>
              <a:rPr lang="en-US" sz="2800" dirty="0" err="1" smtClean="0">
                <a:solidFill>
                  <a:schemeClr val="tx1"/>
                </a:solidFill>
              </a:rPr>
              <a:t>Langsung</a:t>
            </a:r>
            <a:endParaRPr lang="en-US" sz="2800" dirty="0">
              <a:solidFill>
                <a:schemeClr val="tx1"/>
              </a:solidFill>
            </a:endParaRPr>
          </a:p>
        </p:txBody>
      </p:sp>
      <p:sp>
        <p:nvSpPr>
          <p:cNvPr id="6" name="Rounded Rectangle 5"/>
          <p:cNvSpPr/>
          <p:nvPr/>
        </p:nvSpPr>
        <p:spPr>
          <a:xfrm>
            <a:off x="3352800" y="1981200"/>
            <a:ext cx="6096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X</a:t>
            </a:r>
            <a:endParaRPr lang="en-US" sz="2800" dirty="0">
              <a:solidFill>
                <a:schemeClr val="tx1"/>
              </a:solidFill>
            </a:endParaRPr>
          </a:p>
        </p:txBody>
      </p:sp>
      <p:sp>
        <p:nvSpPr>
          <p:cNvPr id="7" name="Rounded Rectangle 6"/>
          <p:cNvSpPr/>
          <p:nvPr/>
        </p:nvSpPr>
        <p:spPr>
          <a:xfrm>
            <a:off x="4114800" y="1981200"/>
            <a:ext cx="1219200" cy="533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100%</a:t>
            </a:r>
            <a:endParaRPr lang="en-US" sz="2800" dirty="0">
              <a:solidFill>
                <a:schemeClr val="tx1"/>
              </a:solidFill>
            </a:endParaRPr>
          </a:p>
        </p:txBody>
      </p:sp>
      <p:sp>
        <p:nvSpPr>
          <p:cNvPr id="8" name="Rounded Rectangle 7"/>
          <p:cNvSpPr/>
          <p:nvPr/>
        </p:nvSpPr>
        <p:spPr>
          <a:xfrm>
            <a:off x="5257800" y="1981200"/>
            <a:ext cx="609600" cy="533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a:t>
            </a:r>
            <a:endParaRPr lang="en-US" sz="2800" dirty="0">
              <a:solidFill>
                <a:schemeClr val="tx1"/>
              </a:solidFill>
            </a:endParaRPr>
          </a:p>
        </p:txBody>
      </p:sp>
      <p:sp>
        <p:nvSpPr>
          <p:cNvPr id="9" name="Rounded Rectangle 8"/>
          <p:cNvSpPr/>
          <p:nvPr/>
        </p:nvSpPr>
        <p:spPr>
          <a:xfrm>
            <a:off x="5791200" y="1524000"/>
            <a:ext cx="2743200" cy="2438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Persentase</a:t>
            </a:r>
            <a:r>
              <a:rPr lang="en-US" sz="2800" dirty="0" smtClean="0">
                <a:solidFill>
                  <a:schemeClr val="tx1"/>
                </a:solidFill>
              </a:rPr>
              <a:t> BOP </a:t>
            </a:r>
            <a:r>
              <a:rPr lang="en-US" sz="2800" dirty="0" err="1" smtClean="0">
                <a:solidFill>
                  <a:schemeClr val="tx1"/>
                </a:solidFill>
              </a:rPr>
              <a:t>dari</a:t>
            </a:r>
            <a:r>
              <a:rPr lang="en-US" sz="2800" dirty="0" smtClean="0">
                <a:solidFill>
                  <a:schemeClr val="tx1"/>
                </a:solidFill>
              </a:rPr>
              <a:t> </a:t>
            </a:r>
            <a:r>
              <a:rPr lang="en-US" sz="2800" dirty="0" err="1" smtClean="0">
                <a:solidFill>
                  <a:schemeClr val="tx1"/>
                </a:solidFill>
              </a:rPr>
              <a:t>Biaya</a:t>
            </a:r>
            <a:r>
              <a:rPr lang="en-US" sz="2800" dirty="0" smtClean="0">
                <a:solidFill>
                  <a:schemeClr val="tx1"/>
                </a:solidFill>
              </a:rPr>
              <a:t> </a:t>
            </a:r>
            <a:r>
              <a:rPr lang="en-US" sz="2800" dirty="0" err="1" smtClean="0">
                <a:solidFill>
                  <a:schemeClr val="tx1"/>
                </a:solidFill>
              </a:rPr>
              <a:t>Tenaga</a:t>
            </a:r>
            <a:r>
              <a:rPr lang="en-US" sz="2800" dirty="0" smtClean="0">
                <a:solidFill>
                  <a:schemeClr val="tx1"/>
                </a:solidFill>
              </a:rPr>
              <a:t> </a:t>
            </a:r>
            <a:r>
              <a:rPr lang="en-US" sz="2800" dirty="0" err="1" smtClean="0">
                <a:solidFill>
                  <a:schemeClr val="tx1"/>
                </a:solidFill>
              </a:rPr>
              <a:t>Kerja</a:t>
            </a:r>
            <a:r>
              <a:rPr lang="en-US" sz="2800" dirty="0" smtClean="0">
                <a:solidFill>
                  <a:schemeClr val="tx1"/>
                </a:solidFill>
              </a:rPr>
              <a:t> </a:t>
            </a:r>
            <a:r>
              <a:rPr lang="en-US" sz="2800" dirty="0" err="1" smtClean="0">
                <a:solidFill>
                  <a:schemeClr val="tx1"/>
                </a:solidFill>
              </a:rPr>
              <a:t>Langsung</a:t>
            </a:r>
            <a:endParaRPr lang="en-US" sz="2800" dirty="0">
              <a:solidFill>
                <a:schemeClr val="tx1"/>
              </a:solidFill>
            </a:endParaRPr>
          </a:p>
        </p:txBody>
      </p:sp>
      <p:cxnSp>
        <p:nvCxnSpPr>
          <p:cNvPr id="11" name="Straight Connector 10"/>
          <p:cNvCxnSpPr>
            <a:endCxn id="6" idx="1"/>
          </p:cNvCxnSpPr>
          <p:nvPr/>
        </p:nvCxnSpPr>
        <p:spPr>
          <a:xfrm>
            <a:off x="685800" y="2209800"/>
            <a:ext cx="2667000" cy="1588"/>
          </a:xfrm>
          <a:prstGeom prst="line">
            <a:avLst/>
          </a:prstGeom>
        </p:spPr>
        <p:style>
          <a:lnRef idx="1">
            <a:schemeClr val="dk1"/>
          </a:lnRef>
          <a:fillRef idx="0">
            <a:schemeClr val="dk1"/>
          </a:fillRef>
          <a:effectRef idx="0">
            <a:schemeClr val="dk1"/>
          </a:effectRef>
          <a:fontRef idx="minor">
            <a:schemeClr val="tx1"/>
          </a:fontRef>
        </p:style>
      </p:cxnSp>
      <p:sp>
        <p:nvSpPr>
          <p:cNvPr id="12" name="Rounded Rectangle 11"/>
          <p:cNvSpPr/>
          <p:nvPr/>
        </p:nvSpPr>
        <p:spPr>
          <a:xfrm>
            <a:off x="685800" y="1676400"/>
            <a:ext cx="7848600" cy="1981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 TENAGA KERJA LANGSUNG</a:t>
            </a:r>
            <a:endParaRPr lang="en-US" dirty="0"/>
          </a:p>
        </p:txBody>
      </p:sp>
      <p:sp>
        <p:nvSpPr>
          <p:cNvPr id="3" name="Content Placeholder 2"/>
          <p:cNvSpPr>
            <a:spLocks noGrp="1"/>
          </p:cNvSpPr>
          <p:nvPr>
            <p:ph sz="quarter" idx="1"/>
          </p:nvPr>
        </p:nvSpPr>
        <p:spPr>
          <a:xfrm>
            <a:off x="612648" y="1447800"/>
            <a:ext cx="8153400" cy="5181600"/>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Apabila</a:t>
            </a:r>
            <a:r>
              <a:rPr lang="en-US" dirty="0" smtClean="0"/>
              <a:t> BOP </a:t>
            </a:r>
            <a:r>
              <a:rPr lang="en-US" dirty="0" err="1" smtClean="0"/>
              <a:t>mempunyai</a:t>
            </a:r>
            <a:r>
              <a:rPr lang="en-US" dirty="0" smtClean="0"/>
              <a:t> </a:t>
            </a:r>
            <a:r>
              <a:rPr lang="en-US" dirty="0" err="1" smtClean="0"/>
              <a:t>hubungan</a:t>
            </a:r>
            <a:r>
              <a:rPr lang="en-US" dirty="0" smtClean="0"/>
              <a:t> </a:t>
            </a:r>
            <a:r>
              <a:rPr lang="en-US" dirty="0" err="1" smtClean="0"/>
              <a:t>erat</a:t>
            </a:r>
            <a:r>
              <a:rPr lang="en-US" dirty="0" smtClean="0"/>
              <a:t> </a:t>
            </a:r>
            <a:r>
              <a:rPr lang="en-US" dirty="0" err="1" smtClean="0"/>
              <a:t>dengan</a:t>
            </a:r>
            <a:r>
              <a:rPr lang="en-US" dirty="0" smtClean="0"/>
              <a:t> </a:t>
            </a:r>
            <a:r>
              <a:rPr lang="en-US" dirty="0" err="1" smtClean="0"/>
              <a:t>waktu</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produk</a:t>
            </a:r>
            <a:r>
              <a:rPr lang="en-US" dirty="0" smtClean="0"/>
              <a:t>, </a:t>
            </a:r>
            <a:r>
              <a:rPr lang="en-US" dirty="0" err="1" smtClean="0"/>
              <a:t>maka</a:t>
            </a:r>
            <a:r>
              <a:rPr lang="en-US" dirty="0" smtClean="0"/>
              <a:t> </a:t>
            </a:r>
            <a:r>
              <a:rPr lang="en-US" dirty="0" err="1" smtClean="0"/>
              <a:t>dasar</a:t>
            </a:r>
            <a:r>
              <a:rPr lang="en-US" dirty="0" smtClean="0"/>
              <a:t> yang </a:t>
            </a:r>
            <a:r>
              <a:rPr lang="en-US" dirty="0" err="1" smtClean="0"/>
              <a:t>dipakai</a:t>
            </a:r>
            <a:r>
              <a:rPr lang="en-US" dirty="0" smtClean="0"/>
              <a:t> </a:t>
            </a:r>
            <a:r>
              <a:rPr lang="en-US" dirty="0" err="1" smtClean="0"/>
              <a:t>untuk</a:t>
            </a:r>
            <a:r>
              <a:rPr lang="en-US" dirty="0" smtClean="0"/>
              <a:t> </a:t>
            </a:r>
            <a:r>
              <a:rPr lang="en-US" dirty="0" err="1" smtClean="0"/>
              <a:t>membebankan</a:t>
            </a:r>
            <a:r>
              <a:rPr lang="en-US" dirty="0" smtClean="0"/>
              <a:t> </a:t>
            </a:r>
            <a:r>
              <a:rPr lang="en-US" dirty="0" err="1" smtClean="0"/>
              <a:t>adalah</a:t>
            </a:r>
            <a:r>
              <a:rPr lang="en-US" dirty="0" smtClean="0"/>
              <a:t> jam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a:t>
            </a:r>
          </a:p>
          <a:p>
            <a:r>
              <a:rPr lang="en-US" dirty="0" err="1" smtClean="0"/>
              <a:t>Contoh</a:t>
            </a:r>
            <a:r>
              <a:rPr lang="en-US" dirty="0" smtClean="0"/>
              <a:t>:</a:t>
            </a:r>
          </a:p>
          <a:p>
            <a:pPr>
              <a:buNone/>
            </a:pPr>
            <a:r>
              <a:rPr lang="en-US" dirty="0" smtClean="0"/>
              <a:t>	</a:t>
            </a:r>
            <a:r>
              <a:rPr lang="en-US" dirty="0" err="1" smtClean="0"/>
              <a:t>Taksiran</a:t>
            </a:r>
            <a:r>
              <a:rPr lang="en-US" dirty="0" smtClean="0"/>
              <a:t> BOP </a:t>
            </a:r>
            <a:r>
              <a:rPr lang="en-US" dirty="0" err="1" smtClean="0"/>
              <a:t>selama</a:t>
            </a:r>
            <a:r>
              <a:rPr lang="en-US" dirty="0" smtClean="0"/>
              <a:t> 1 </a:t>
            </a:r>
            <a:r>
              <a:rPr lang="en-US" dirty="0" err="1" smtClean="0"/>
              <a:t>tahun</a:t>
            </a:r>
            <a:r>
              <a:rPr lang="en-US" dirty="0" smtClean="0"/>
              <a:t> </a:t>
            </a:r>
            <a:r>
              <a:rPr lang="en-US" dirty="0" err="1" smtClean="0"/>
              <a:t>anggaran</a:t>
            </a:r>
            <a:r>
              <a:rPr lang="en-US" dirty="0" smtClean="0"/>
              <a:t> = </a:t>
            </a:r>
            <a:r>
              <a:rPr lang="en-US" dirty="0" err="1" smtClean="0"/>
              <a:t>Rp</a:t>
            </a:r>
            <a:r>
              <a:rPr lang="en-US" dirty="0" smtClean="0"/>
              <a:t> 2.000.000</a:t>
            </a:r>
          </a:p>
          <a:p>
            <a:pPr>
              <a:buNone/>
            </a:pPr>
            <a:r>
              <a:rPr lang="en-US" dirty="0" smtClean="0"/>
              <a:t>	</a:t>
            </a:r>
            <a:r>
              <a:rPr lang="en-US" dirty="0" err="1" smtClean="0"/>
              <a:t>Taksiran</a:t>
            </a:r>
            <a:r>
              <a:rPr lang="en-US" dirty="0" smtClean="0"/>
              <a:t> jam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 </a:t>
            </a:r>
            <a:r>
              <a:rPr lang="en-US" dirty="0" err="1" smtClean="0"/>
              <a:t>selama</a:t>
            </a:r>
            <a:r>
              <a:rPr lang="en-US" dirty="0" smtClean="0"/>
              <a:t> </a:t>
            </a:r>
            <a:r>
              <a:rPr lang="en-US" dirty="0" err="1" smtClean="0"/>
              <a:t>tahun</a:t>
            </a:r>
            <a:r>
              <a:rPr lang="en-US" dirty="0" smtClean="0"/>
              <a:t> </a:t>
            </a:r>
            <a:r>
              <a:rPr lang="en-US" dirty="0" err="1" smtClean="0"/>
              <a:t>anggaran</a:t>
            </a:r>
            <a:r>
              <a:rPr lang="en-US" dirty="0" smtClean="0"/>
              <a:t> </a:t>
            </a:r>
            <a:r>
              <a:rPr lang="en-US" dirty="0" err="1" smtClean="0"/>
              <a:t>tersebut</a:t>
            </a:r>
            <a:r>
              <a:rPr lang="en-US" dirty="0" smtClean="0"/>
              <a:t> = 2.000 jam</a:t>
            </a:r>
          </a:p>
          <a:p>
            <a:pPr>
              <a:buNone/>
            </a:pPr>
            <a:r>
              <a:rPr lang="en-US" dirty="0" smtClean="0"/>
              <a:t>	</a:t>
            </a:r>
            <a:r>
              <a:rPr lang="en-US" dirty="0" err="1" smtClean="0"/>
              <a:t>Tarif</a:t>
            </a:r>
            <a:r>
              <a:rPr lang="en-US" dirty="0" smtClean="0"/>
              <a:t> BOP </a:t>
            </a:r>
            <a:r>
              <a:rPr lang="en-US" dirty="0" err="1" smtClean="0"/>
              <a:t>sebesar</a:t>
            </a:r>
            <a:r>
              <a:rPr lang="en-US" dirty="0" smtClean="0"/>
              <a:t> : (</a:t>
            </a:r>
            <a:r>
              <a:rPr lang="en-US" dirty="0" err="1" smtClean="0"/>
              <a:t>Rp</a:t>
            </a:r>
            <a:r>
              <a:rPr lang="en-US" dirty="0" smtClean="0"/>
              <a:t> 2.000.000: 2.000) = </a:t>
            </a:r>
            <a:r>
              <a:rPr lang="en-US" dirty="0" err="1" smtClean="0"/>
              <a:t>Rp</a:t>
            </a:r>
            <a:r>
              <a:rPr lang="en-US" dirty="0" smtClean="0"/>
              <a:t> 1.000 per jam </a:t>
            </a:r>
            <a:r>
              <a:rPr lang="en-US" dirty="0" err="1" smtClean="0"/>
              <a:t>tenaga</a:t>
            </a:r>
            <a:r>
              <a:rPr lang="en-US" dirty="0" smtClean="0"/>
              <a:t> </a:t>
            </a:r>
            <a:r>
              <a:rPr lang="en-US" dirty="0" err="1" smtClean="0"/>
              <a:t>kerja</a:t>
            </a:r>
            <a:r>
              <a:rPr lang="en-US" dirty="0" smtClean="0"/>
              <a:t> </a:t>
            </a:r>
            <a:r>
              <a:rPr lang="en-US" dirty="0" err="1" smtClean="0"/>
              <a:t>langsung</a:t>
            </a:r>
            <a:endParaRPr lang="en-US" dirty="0" smtClean="0"/>
          </a:p>
          <a:p>
            <a:endParaRPr lang="en-US" dirty="0" smtClean="0"/>
          </a:p>
          <a:p>
            <a:endParaRPr lang="en-US" dirty="0"/>
          </a:p>
        </p:txBody>
      </p:sp>
      <p:sp>
        <p:nvSpPr>
          <p:cNvPr id="4" name="Rounded Rectangle 3"/>
          <p:cNvSpPr/>
          <p:nvPr/>
        </p:nvSpPr>
        <p:spPr>
          <a:xfrm>
            <a:off x="1143000" y="1600200"/>
            <a:ext cx="24384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Taksiran</a:t>
            </a:r>
            <a:r>
              <a:rPr lang="en-US" sz="2800" dirty="0" smtClean="0">
                <a:solidFill>
                  <a:schemeClr val="tx1"/>
                </a:solidFill>
              </a:rPr>
              <a:t> BOP</a:t>
            </a:r>
            <a:endParaRPr lang="en-US" sz="2800" dirty="0">
              <a:solidFill>
                <a:schemeClr val="tx1"/>
              </a:solidFill>
            </a:endParaRPr>
          </a:p>
        </p:txBody>
      </p:sp>
      <p:sp>
        <p:nvSpPr>
          <p:cNvPr id="5" name="Rounded Rectangle 4"/>
          <p:cNvSpPr/>
          <p:nvPr/>
        </p:nvSpPr>
        <p:spPr>
          <a:xfrm>
            <a:off x="1143000" y="2209800"/>
            <a:ext cx="2514600" cy="838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Taksiran</a:t>
            </a:r>
            <a:r>
              <a:rPr lang="en-US" sz="2800" dirty="0" smtClean="0">
                <a:solidFill>
                  <a:schemeClr val="tx1"/>
                </a:solidFill>
              </a:rPr>
              <a:t> jam </a:t>
            </a:r>
            <a:r>
              <a:rPr lang="en-US" sz="2800" dirty="0" err="1" smtClean="0">
                <a:solidFill>
                  <a:schemeClr val="tx1"/>
                </a:solidFill>
              </a:rPr>
              <a:t>tenaga</a:t>
            </a:r>
            <a:r>
              <a:rPr lang="en-US" sz="2800" dirty="0" smtClean="0">
                <a:solidFill>
                  <a:schemeClr val="tx1"/>
                </a:solidFill>
              </a:rPr>
              <a:t> </a:t>
            </a:r>
            <a:r>
              <a:rPr lang="en-US" sz="2800" dirty="0" err="1" smtClean="0">
                <a:solidFill>
                  <a:schemeClr val="tx1"/>
                </a:solidFill>
              </a:rPr>
              <a:t>kerja</a:t>
            </a:r>
            <a:endParaRPr lang="en-US" sz="2800" dirty="0">
              <a:solidFill>
                <a:schemeClr val="tx1"/>
              </a:solidFill>
            </a:endParaRPr>
          </a:p>
        </p:txBody>
      </p:sp>
      <p:sp>
        <p:nvSpPr>
          <p:cNvPr id="6" name="Rounded Rectangle 5"/>
          <p:cNvSpPr/>
          <p:nvPr/>
        </p:nvSpPr>
        <p:spPr>
          <a:xfrm>
            <a:off x="4191000" y="1981200"/>
            <a:ext cx="6096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a:t>
            </a:r>
            <a:endParaRPr lang="en-US" sz="2800" dirty="0">
              <a:solidFill>
                <a:schemeClr val="tx1"/>
              </a:solidFill>
            </a:endParaRPr>
          </a:p>
        </p:txBody>
      </p:sp>
      <p:sp>
        <p:nvSpPr>
          <p:cNvPr id="7" name="Rounded Rectangle 6"/>
          <p:cNvSpPr/>
          <p:nvPr/>
        </p:nvSpPr>
        <p:spPr>
          <a:xfrm>
            <a:off x="5105400" y="1600200"/>
            <a:ext cx="3276600" cy="1752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Tarif</a:t>
            </a:r>
            <a:r>
              <a:rPr lang="en-US" sz="2800" dirty="0" smtClean="0">
                <a:solidFill>
                  <a:schemeClr val="tx1"/>
                </a:solidFill>
              </a:rPr>
              <a:t> </a:t>
            </a:r>
            <a:r>
              <a:rPr lang="en-US" sz="2800" dirty="0" err="1" smtClean="0">
                <a:solidFill>
                  <a:schemeClr val="tx1"/>
                </a:solidFill>
              </a:rPr>
              <a:t>biaya</a:t>
            </a:r>
            <a:r>
              <a:rPr lang="en-US" sz="2800" dirty="0" smtClean="0">
                <a:solidFill>
                  <a:schemeClr val="tx1"/>
                </a:solidFill>
              </a:rPr>
              <a:t> overhead per jam </a:t>
            </a:r>
            <a:r>
              <a:rPr lang="en-US" sz="2800" dirty="0" err="1" smtClean="0">
                <a:solidFill>
                  <a:schemeClr val="tx1"/>
                </a:solidFill>
              </a:rPr>
              <a:t>tenaga</a:t>
            </a:r>
            <a:r>
              <a:rPr lang="en-US" sz="2800" dirty="0" smtClean="0">
                <a:solidFill>
                  <a:schemeClr val="tx1"/>
                </a:solidFill>
              </a:rPr>
              <a:t> </a:t>
            </a:r>
            <a:r>
              <a:rPr lang="en-US" sz="2800" dirty="0" err="1" smtClean="0">
                <a:solidFill>
                  <a:schemeClr val="tx1"/>
                </a:solidFill>
              </a:rPr>
              <a:t>kerja</a:t>
            </a:r>
            <a:r>
              <a:rPr lang="en-US" sz="2800" dirty="0" smtClean="0">
                <a:solidFill>
                  <a:schemeClr val="tx1"/>
                </a:solidFill>
              </a:rPr>
              <a:t> </a:t>
            </a:r>
            <a:r>
              <a:rPr lang="en-US" sz="2800" dirty="0" err="1" smtClean="0">
                <a:solidFill>
                  <a:schemeClr val="tx1"/>
                </a:solidFill>
              </a:rPr>
              <a:t>langsung</a:t>
            </a:r>
            <a:endParaRPr lang="en-US" sz="2800" dirty="0">
              <a:solidFill>
                <a:schemeClr val="tx1"/>
              </a:solidFill>
            </a:endParaRPr>
          </a:p>
        </p:txBody>
      </p:sp>
      <p:cxnSp>
        <p:nvCxnSpPr>
          <p:cNvPr id="9" name="Straight Connector 8"/>
          <p:cNvCxnSpPr/>
          <p:nvPr/>
        </p:nvCxnSpPr>
        <p:spPr>
          <a:xfrm>
            <a:off x="838200" y="2133600"/>
            <a:ext cx="3124200" cy="1588"/>
          </a:xfrm>
          <a:prstGeom prst="line">
            <a:avLst/>
          </a:prstGeom>
        </p:spPr>
        <p:style>
          <a:lnRef idx="1">
            <a:schemeClr val="dk1"/>
          </a:lnRef>
          <a:fillRef idx="0">
            <a:schemeClr val="dk1"/>
          </a:fillRef>
          <a:effectRef idx="0">
            <a:schemeClr val="dk1"/>
          </a:effectRef>
          <a:fontRef idx="minor">
            <a:schemeClr val="tx1"/>
          </a:fontRef>
        </p:style>
      </p:cxnSp>
      <p:sp>
        <p:nvSpPr>
          <p:cNvPr id="10" name="Rounded Rectangle 9"/>
          <p:cNvSpPr/>
          <p:nvPr/>
        </p:nvSpPr>
        <p:spPr>
          <a:xfrm>
            <a:off x="838200" y="1600200"/>
            <a:ext cx="7696200" cy="1828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PENGGOLONGAN BIAYA OVERHEAD PABRIK</a:t>
            </a:r>
            <a:endParaRPr lang="en-US"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lstStyle/>
          <a:p>
            <a:pPr>
              <a:buNone/>
            </a:pPr>
            <a:r>
              <a:rPr lang="en-US" dirty="0" err="1" smtClean="0"/>
              <a:t>Biaya</a:t>
            </a:r>
            <a:r>
              <a:rPr lang="en-US" dirty="0" smtClean="0"/>
              <a:t> Overhead </a:t>
            </a:r>
            <a:r>
              <a:rPr lang="en-US" dirty="0" err="1" smtClean="0"/>
              <a:t>Pabrik</a:t>
            </a:r>
            <a:r>
              <a:rPr lang="en-US" dirty="0" smtClean="0"/>
              <a:t> </a:t>
            </a:r>
            <a:r>
              <a:rPr lang="en-US" dirty="0" err="1" smtClean="0"/>
              <a:t>digolongkan</a:t>
            </a:r>
            <a:r>
              <a:rPr lang="en-US" dirty="0" smtClean="0"/>
              <a:t> </a:t>
            </a:r>
            <a:r>
              <a:rPr lang="en-US" dirty="0" err="1" smtClean="0"/>
              <a:t>dalam</a:t>
            </a:r>
            <a:r>
              <a:rPr lang="en-US" dirty="0" smtClean="0"/>
              <a:t> </a:t>
            </a:r>
            <a:r>
              <a:rPr lang="en-US" dirty="0" err="1" smtClean="0"/>
              <a:t>tiga</a:t>
            </a:r>
            <a:r>
              <a:rPr lang="en-US" dirty="0" smtClean="0"/>
              <a:t> </a:t>
            </a:r>
            <a:r>
              <a:rPr lang="en-US" dirty="0" err="1" smtClean="0"/>
              <a:t>cara</a:t>
            </a:r>
            <a:r>
              <a:rPr lang="en-US" dirty="0" smtClean="0"/>
              <a:t>:</a:t>
            </a:r>
          </a:p>
          <a:p>
            <a:pPr marL="514350" indent="-514350">
              <a:buFont typeface="+mj-lt"/>
              <a:buAutoNum type="arabicPeriod"/>
            </a:pPr>
            <a:r>
              <a:rPr lang="en-US" dirty="0" err="1" smtClean="0"/>
              <a:t>Menurut</a:t>
            </a:r>
            <a:r>
              <a:rPr lang="en-US" dirty="0" smtClean="0"/>
              <a:t> </a:t>
            </a:r>
            <a:r>
              <a:rPr lang="en-US" dirty="0" err="1" smtClean="0"/>
              <a:t>sifatnya</a:t>
            </a:r>
            <a:endParaRPr lang="en-US" dirty="0" smtClean="0"/>
          </a:p>
          <a:p>
            <a:pPr marL="514350" indent="-514350">
              <a:buFont typeface="+mj-lt"/>
              <a:buAutoNum type="arabicPeriod"/>
            </a:pPr>
            <a:r>
              <a:rPr lang="en-US" dirty="0" err="1" smtClean="0"/>
              <a:t>Menurut</a:t>
            </a:r>
            <a:r>
              <a:rPr lang="en-US" dirty="0" smtClean="0"/>
              <a:t> </a:t>
            </a:r>
            <a:r>
              <a:rPr lang="en-US" dirty="0" err="1" smtClean="0"/>
              <a:t>perilakunya</a:t>
            </a:r>
            <a:r>
              <a:rPr lang="en-US" dirty="0" smtClean="0"/>
              <a:t> </a:t>
            </a:r>
            <a:r>
              <a:rPr lang="en-US" dirty="0" err="1" smtClean="0"/>
              <a:t>dalam</a:t>
            </a:r>
            <a:r>
              <a:rPr lang="en-US" dirty="0" smtClean="0"/>
              <a:t> </a:t>
            </a:r>
            <a:r>
              <a:rPr lang="en-US" dirty="0" err="1" smtClean="0"/>
              <a:t>hubungannya</a:t>
            </a:r>
            <a:r>
              <a:rPr lang="en-US" dirty="0" smtClean="0"/>
              <a:t> </a:t>
            </a:r>
            <a:r>
              <a:rPr lang="en-US" dirty="0" err="1" smtClean="0"/>
              <a:t>dengan</a:t>
            </a:r>
            <a:r>
              <a:rPr lang="en-US" dirty="0" smtClean="0"/>
              <a:t> </a:t>
            </a:r>
            <a:r>
              <a:rPr lang="en-US" dirty="0" err="1" smtClean="0"/>
              <a:t>perubahan</a:t>
            </a:r>
            <a:r>
              <a:rPr lang="en-US" dirty="0" smtClean="0"/>
              <a:t> volume </a:t>
            </a:r>
            <a:r>
              <a:rPr lang="en-US" dirty="0" err="1" smtClean="0"/>
              <a:t>kegiatan</a:t>
            </a:r>
            <a:r>
              <a:rPr lang="en-US" dirty="0" smtClean="0"/>
              <a:t>.</a:t>
            </a:r>
          </a:p>
          <a:p>
            <a:pPr marL="514350" indent="-514350">
              <a:buFont typeface="+mj-lt"/>
              <a:buAutoNum type="arabicPeriod"/>
            </a:pPr>
            <a:r>
              <a:rPr lang="en-US" dirty="0" err="1" smtClean="0"/>
              <a:t>Menurut</a:t>
            </a:r>
            <a:r>
              <a:rPr lang="en-US" dirty="0" smtClean="0"/>
              <a:t> </a:t>
            </a:r>
            <a:r>
              <a:rPr lang="en-US" dirty="0" err="1" smtClean="0"/>
              <a:t>hubungannya</a:t>
            </a:r>
            <a:r>
              <a:rPr lang="en-US" dirty="0" smtClean="0"/>
              <a:t> </a:t>
            </a:r>
            <a:r>
              <a:rPr lang="en-US" dirty="0" err="1" smtClean="0"/>
              <a:t>dengan</a:t>
            </a:r>
            <a:r>
              <a:rPr lang="en-US" dirty="0" smtClean="0"/>
              <a:t> </a:t>
            </a:r>
            <a:r>
              <a:rPr lang="en-US" dirty="0" err="1" smtClean="0"/>
              <a:t>Departemen</a:t>
            </a:r>
            <a:r>
              <a:rPr lang="en-US" dirty="0" smtClean="0"/>
              <a:t>		</a:t>
            </a:r>
          </a:p>
          <a:p>
            <a:pPr marL="834390" lvl="1" indent="-514350">
              <a:buFont typeface="+mj-lt"/>
              <a:buAutoNum type="arabicPeriod"/>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 MESIN</a:t>
            </a:r>
            <a:endParaRPr lang="en-US" dirty="0"/>
          </a:p>
        </p:txBody>
      </p:sp>
      <p:sp>
        <p:nvSpPr>
          <p:cNvPr id="3" name="Content Placeholder 2"/>
          <p:cNvSpPr>
            <a:spLocks noGrp="1"/>
          </p:cNvSpPr>
          <p:nvPr>
            <p:ph sz="quarter" idx="1"/>
          </p:nvPr>
        </p:nvSpPr>
        <p:spPr>
          <a:xfrm>
            <a:off x="612648" y="1524000"/>
            <a:ext cx="8153400" cy="5181600"/>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Apabila</a:t>
            </a:r>
            <a:r>
              <a:rPr lang="en-US" dirty="0" smtClean="0"/>
              <a:t> BOP </a:t>
            </a:r>
            <a:r>
              <a:rPr lang="en-US" dirty="0" err="1" smtClean="0"/>
              <a:t>bervariasi</a:t>
            </a:r>
            <a:r>
              <a:rPr lang="en-US" dirty="0" smtClean="0"/>
              <a:t> </a:t>
            </a:r>
            <a:r>
              <a:rPr lang="en-US" dirty="0" err="1" smtClean="0"/>
              <a:t>dengan</a:t>
            </a:r>
            <a:r>
              <a:rPr lang="en-US" dirty="0" smtClean="0"/>
              <a:t> </a:t>
            </a:r>
            <a:r>
              <a:rPr lang="en-US" dirty="0" err="1" smtClean="0"/>
              <a:t>waktu</a:t>
            </a:r>
            <a:r>
              <a:rPr lang="en-US" dirty="0" smtClean="0"/>
              <a:t> </a:t>
            </a:r>
            <a:r>
              <a:rPr lang="en-US" dirty="0" err="1" smtClean="0"/>
              <a:t>penggunaan</a:t>
            </a:r>
            <a:r>
              <a:rPr lang="en-US" dirty="0" smtClean="0"/>
              <a:t> </a:t>
            </a:r>
            <a:r>
              <a:rPr lang="en-US" dirty="0" err="1" smtClean="0"/>
              <a:t>mesin</a:t>
            </a:r>
            <a:r>
              <a:rPr lang="en-US" dirty="0" smtClean="0"/>
              <a:t>, </a:t>
            </a:r>
            <a:r>
              <a:rPr lang="en-US" dirty="0" err="1" smtClean="0"/>
              <a:t>maka</a:t>
            </a:r>
            <a:r>
              <a:rPr lang="en-US" dirty="0" smtClean="0"/>
              <a:t> </a:t>
            </a:r>
            <a:r>
              <a:rPr lang="en-US" dirty="0" err="1" smtClean="0"/>
              <a:t>dasar</a:t>
            </a:r>
            <a:r>
              <a:rPr lang="en-US" dirty="0" smtClean="0"/>
              <a:t> yang </a:t>
            </a:r>
            <a:r>
              <a:rPr lang="en-US" dirty="0" err="1" smtClean="0"/>
              <a:t>dipakai</a:t>
            </a:r>
            <a:r>
              <a:rPr lang="en-US" dirty="0" smtClean="0"/>
              <a:t> </a:t>
            </a:r>
            <a:r>
              <a:rPr lang="en-US" dirty="0" err="1" smtClean="0"/>
              <a:t>untuk</a:t>
            </a:r>
            <a:r>
              <a:rPr lang="en-US" dirty="0" smtClean="0"/>
              <a:t> </a:t>
            </a:r>
            <a:r>
              <a:rPr lang="en-US" dirty="0" err="1" smtClean="0"/>
              <a:t>membebankan</a:t>
            </a:r>
            <a:r>
              <a:rPr lang="en-US" dirty="0" smtClean="0"/>
              <a:t> </a:t>
            </a:r>
            <a:r>
              <a:rPr lang="en-US" dirty="0" err="1" smtClean="0"/>
              <a:t>adalah</a:t>
            </a:r>
            <a:r>
              <a:rPr lang="en-US" dirty="0" smtClean="0"/>
              <a:t> jam </a:t>
            </a:r>
            <a:r>
              <a:rPr lang="en-US" dirty="0" err="1" smtClean="0"/>
              <a:t>mesin</a:t>
            </a:r>
            <a:r>
              <a:rPr lang="en-US" dirty="0" smtClean="0"/>
              <a:t>.</a:t>
            </a:r>
          </a:p>
          <a:p>
            <a:r>
              <a:rPr lang="en-US" dirty="0" err="1" smtClean="0"/>
              <a:t>Contoh</a:t>
            </a:r>
            <a:r>
              <a:rPr lang="en-US" dirty="0" smtClean="0"/>
              <a:t>:</a:t>
            </a:r>
          </a:p>
          <a:p>
            <a:pPr>
              <a:buNone/>
            </a:pPr>
            <a:r>
              <a:rPr lang="en-US" dirty="0" smtClean="0"/>
              <a:t>	</a:t>
            </a:r>
            <a:r>
              <a:rPr lang="en-US" dirty="0" err="1" smtClean="0"/>
              <a:t>Taksiran</a:t>
            </a:r>
            <a:r>
              <a:rPr lang="en-US" dirty="0" smtClean="0"/>
              <a:t> BOP </a:t>
            </a:r>
            <a:r>
              <a:rPr lang="en-US" dirty="0" err="1" smtClean="0"/>
              <a:t>selama</a:t>
            </a:r>
            <a:r>
              <a:rPr lang="en-US" dirty="0" smtClean="0"/>
              <a:t> 1 </a:t>
            </a:r>
            <a:r>
              <a:rPr lang="en-US" dirty="0" err="1" smtClean="0"/>
              <a:t>tahun</a:t>
            </a:r>
            <a:r>
              <a:rPr lang="en-US" dirty="0" smtClean="0"/>
              <a:t> </a:t>
            </a:r>
            <a:r>
              <a:rPr lang="en-US" dirty="0" err="1" smtClean="0"/>
              <a:t>anggaran</a:t>
            </a:r>
            <a:r>
              <a:rPr lang="en-US" dirty="0" smtClean="0"/>
              <a:t> = </a:t>
            </a:r>
            <a:r>
              <a:rPr lang="en-US" dirty="0" err="1" smtClean="0"/>
              <a:t>Rp</a:t>
            </a:r>
            <a:r>
              <a:rPr lang="en-US" dirty="0" smtClean="0"/>
              <a:t> 2.000.000</a:t>
            </a:r>
          </a:p>
          <a:p>
            <a:pPr>
              <a:buNone/>
            </a:pPr>
            <a:r>
              <a:rPr lang="en-US" dirty="0" smtClean="0"/>
              <a:t>	</a:t>
            </a:r>
            <a:r>
              <a:rPr lang="en-US" dirty="0" err="1" smtClean="0"/>
              <a:t>Taksiran</a:t>
            </a:r>
            <a:r>
              <a:rPr lang="en-US" dirty="0" smtClean="0"/>
              <a:t> jam </a:t>
            </a:r>
            <a:r>
              <a:rPr lang="en-US" dirty="0" err="1" smtClean="0"/>
              <a:t>mesin</a:t>
            </a:r>
            <a:r>
              <a:rPr lang="en-US" dirty="0" smtClean="0"/>
              <a:t> </a:t>
            </a:r>
            <a:r>
              <a:rPr lang="en-US" dirty="0" err="1" smtClean="0"/>
              <a:t>selama</a:t>
            </a:r>
            <a:r>
              <a:rPr lang="en-US" dirty="0" smtClean="0"/>
              <a:t> </a:t>
            </a:r>
            <a:r>
              <a:rPr lang="en-US" dirty="0" err="1" smtClean="0"/>
              <a:t>tahun</a:t>
            </a:r>
            <a:r>
              <a:rPr lang="en-US" dirty="0" smtClean="0"/>
              <a:t> </a:t>
            </a:r>
            <a:r>
              <a:rPr lang="en-US" dirty="0" err="1" smtClean="0"/>
              <a:t>anggaran</a:t>
            </a:r>
            <a:r>
              <a:rPr lang="en-US" dirty="0" smtClean="0"/>
              <a:t> </a:t>
            </a:r>
            <a:r>
              <a:rPr lang="en-US" dirty="0" err="1" smtClean="0"/>
              <a:t>tersebut</a:t>
            </a:r>
            <a:r>
              <a:rPr lang="en-US" dirty="0" smtClean="0"/>
              <a:t> = 10.000 jam </a:t>
            </a:r>
            <a:r>
              <a:rPr lang="en-US" dirty="0" err="1" smtClean="0"/>
              <a:t>mesin</a:t>
            </a:r>
            <a:endParaRPr lang="en-US" dirty="0" smtClean="0"/>
          </a:p>
          <a:p>
            <a:pPr>
              <a:buNone/>
            </a:pPr>
            <a:r>
              <a:rPr lang="en-US" dirty="0" smtClean="0"/>
              <a:t>	</a:t>
            </a:r>
            <a:r>
              <a:rPr lang="en-US" dirty="0" err="1" smtClean="0"/>
              <a:t>Tarif</a:t>
            </a:r>
            <a:r>
              <a:rPr lang="en-US" dirty="0" smtClean="0"/>
              <a:t> BOP </a:t>
            </a:r>
            <a:r>
              <a:rPr lang="en-US" dirty="0" err="1" smtClean="0"/>
              <a:t>sebesar</a:t>
            </a:r>
            <a:r>
              <a:rPr lang="en-US" dirty="0" smtClean="0"/>
              <a:t> : (</a:t>
            </a:r>
            <a:r>
              <a:rPr lang="en-US" dirty="0" err="1" smtClean="0"/>
              <a:t>Rp</a:t>
            </a:r>
            <a:r>
              <a:rPr lang="en-US" dirty="0" smtClean="0"/>
              <a:t> 2.000.000 : 10.000) = </a:t>
            </a:r>
            <a:r>
              <a:rPr lang="en-US" dirty="0" err="1" smtClean="0"/>
              <a:t>Rp</a:t>
            </a:r>
            <a:r>
              <a:rPr lang="en-US" dirty="0" smtClean="0"/>
              <a:t> 200 per jam </a:t>
            </a:r>
            <a:r>
              <a:rPr lang="en-US" dirty="0" err="1" smtClean="0"/>
              <a:t>mesin</a:t>
            </a:r>
            <a:endParaRPr lang="en-US" dirty="0" smtClean="0"/>
          </a:p>
          <a:p>
            <a:endParaRPr lang="en-US" dirty="0" smtClean="0"/>
          </a:p>
          <a:p>
            <a:endParaRPr lang="en-US" dirty="0"/>
          </a:p>
        </p:txBody>
      </p:sp>
      <p:sp>
        <p:nvSpPr>
          <p:cNvPr id="4" name="Rounded Rectangle 3"/>
          <p:cNvSpPr/>
          <p:nvPr/>
        </p:nvSpPr>
        <p:spPr>
          <a:xfrm>
            <a:off x="1447800" y="1828800"/>
            <a:ext cx="2438400" cy="533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Taksiran</a:t>
            </a:r>
            <a:r>
              <a:rPr lang="en-US" sz="2800" dirty="0" smtClean="0">
                <a:solidFill>
                  <a:schemeClr val="tx1"/>
                </a:solidFill>
              </a:rPr>
              <a:t> BOP</a:t>
            </a:r>
            <a:endParaRPr lang="en-US" sz="2800" dirty="0">
              <a:solidFill>
                <a:schemeClr val="tx1"/>
              </a:solidFill>
            </a:endParaRPr>
          </a:p>
        </p:txBody>
      </p:sp>
      <p:sp>
        <p:nvSpPr>
          <p:cNvPr id="5" name="Rounded Rectangle 4"/>
          <p:cNvSpPr/>
          <p:nvPr/>
        </p:nvSpPr>
        <p:spPr>
          <a:xfrm>
            <a:off x="1447800" y="2514600"/>
            <a:ext cx="2438400" cy="838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Taksiran</a:t>
            </a:r>
            <a:r>
              <a:rPr lang="en-US" sz="2800" dirty="0" smtClean="0">
                <a:solidFill>
                  <a:schemeClr val="tx1"/>
                </a:solidFill>
              </a:rPr>
              <a:t> jam </a:t>
            </a:r>
            <a:r>
              <a:rPr lang="en-US" sz="2800" dirty="0" err="1" smtClean="0">
                <a:solidFill>
                  <a:schemeClr val="tx1"/>
                </a:solidFill>
              </a:rPr>
              <a:t>kerja</a:t>
            </a:r>
            <a:r>
              <a:rPr lang="en-US" sz="2800" dirty="0" smtClean="0">
                <a:solidFill>
                  <a:schemeClr val="tx1"/>
                </a:solidFill>
              </a:rPr>
              <a:t> </a:t>
            </a:r>
            <a:r>
              <a:rPr lang="en-US" sz="2800" dirty="0" err="1" smtClean="0">
                <a:solidFill>
                  <a:schemeClr val="tx1"/>
                </a:solidFill>
              </a:rPr>
              <a:t>mesin</a:t>
            </a:r>
            <a:endParaRPr lang="en-US" sz="2800" dirty="0">
              <a:solidFill>
                <a:schemeClr val="tx1"/>
              </a:solidFill>
            </a:endParaRPr>
          </a:p>
        </p:txBody>
      </p:sp>
      <p:sp>
        <p:nvSpPr>
          <p:cNvPr id="6" name="Rounded Rectangle 5"/>
          <p:cNvSpPr/>
          <p:nvPr/>
        </p:nvSpPr>
        <p:spPr>
          <a:xfrm>
            <a:off x="4191000" y="2286000"/>
            <a:ext cx="4572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a:t>
            </a:r>
            <a:endParaRPr lang="en-US" sz="2800" dirty="0">
              <a:solidFill>
                <a:schemeClr val="tx1"/>
              </a:solidFill>
            </a:endParaRPr>
          </a:p>
        </p:txBody>
      </p:sp>
      <p:sp>
        <p:nvSpPr>
          <p:cNvPr id="7" name="Rounded Rectangle 6"/>
          <p:cNvSpPr/>
          <p:nvPr/>
        </p:nvSpPr>
        <p:spPr>
          <a:xfrm>
            <a:off x="5029200" y="1828800"/>
            <a:ext cx="2971800" cy="160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Tarif</a:t>
            </a:r>
            <a:r>
              <a:rPr lang="en-US" sz="2800" dirty="0" smtClean="0">
                <a:solidFill>
                  <a:schemeClr val="tx1"/>
                </a:solidFill>
              </a:rPr>
              <a:t> BOP per jam </a:t>
            </a:r>
            <a:r>
              <a:rPr lang="en-US" sz="2800" dirty="0" err="1" smtClean="0">
                <a:solidFill>
                  <a:schemeClr val="tx1"/>
                </a:solidFill>
              </a:rPr>
              <a:t>mesin</a:t>
            </a:r>
            <a:endParaRPr lang="en-US" sz="2800" dirty="0">
              <a:solidFill>
                <a:schemeClr val="tx1"/>
              </a:solidFill>
            </a:endParaRPr>
          </a:p>
        </p:txBody>
      </p:sp>
      <p:cxnSp>
        <p:nvCxnSpPr>
          <p:cNvPr id="9" name="Straight Connector 8"/>
          <p:cNvCxnSpPr/>
          <p:nvPr/>
        </p:nvCxnSpPr>
        <p:spPr>
          <a:xfrm>
            <a:off x="1371600" y="2438400"/>
            <a:ext cx="2667000" cy="1588"/>
          </a:xfrm>
          <a:prstGeom prst="line">
            <a:avLst/>
          </a:prstGeom>
        </p:spPr>
        <p:style>
          <a:lnRef idx="1">
            <a:schemeClr val="dk1"/>
          </a:lnRef>
          <a:fillRef idx="0">
            <a:schemeClr val="dk1"/>
          </a:fillRef>
          <a:effectRef idx="0">
            <a:schemeClr val="dk1"/>
          </a:effectRef>
          <a:fontRef idx="minor">
            <a:schemeClr val="tx1"/>
          </a:fontRef>
        </p:style>
      </p:cxnSp>
      <p:sp>
        <p:nvSpPr>
          <p:cNvPr id="10" name="Rounded Rectangle 9"/>
          <p:cNvSpPr/>
          <p:nvPr/>
        </p:nvSpPr>
        <p:spPr>
          <a:xfrm>
            <a:off x="990600" y="1676400"/>
            <a:ext cx="7543800" cy="2057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MENGHITUNG TARIF BIAYA OVERHEAD PABRIK</a:t>
            </a:r>
            <a:endParaRPr lang="en-US" dirty="0"/>
          </a:p>
        </p:txBody>
      </p:sp>
      <p:sp>
        <p:nvSpPr>
          <p:cNvPr id="3" name="Content Placeholder 2"/>
          <p:cNvSpPr>
            <a:spLocks noGrp="1"/>
          </p:cNvSpPr>
          <p:nvPr>
            <p:ph sz="quarter" idx="1"/>
          </p:nvPr>
        </p:nvSpPr>
        <p:spPr>
          <a:xfrm>
            <a:off x="612648" y="1600200"/>
            <a:ext cx="8153400" cy="48006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r>
              <a:rPr lang="en-US" dirty="0" err="1" smtClean="0"/>
              <a:t>Setelah</a:t>
            </a:r>
            <a:r>
              <a:rPr lang="en-US" dirty="0" smtClean="0"/>
              <a:t> </a:t>
            </a:r>
            <a:r>
              <a:rPr lang="en-US" dirty="0" err="1" smtClean="0"/>
              <a:t>tingkat</a:t>
            </a:r>
            <a:r>
              <a:rPr lang="en-US" dirty="0" smtClean="0"/>
              <a:t> </a:t>
            </a:r>
            <a:r>
              <a:rPr lang="en-US" dirty="0" err="1" smtClean="0"/>
              <a:t>kapasitas</a:t>
            </a:r>
            <a:r>
              <a:rPr lang="en-US" dirty="0" smtClean="0"/>
              <a:t> yang </a:t>
            </a:r>
            <a:r>
              <a:rPr lang="en-US" dirty="0" err="1" smtClean="0"/>
              <a:t>akan</a:t>
            </a:r>
            <a:r>
              <a:rPr lang="en-US" dirty="0" smtClean="0"/>
              <a:t> </a:t>
            </a:r>
            <a:r>
              <a:rPr lang="en-US" dirty="0" err="1" smtClean="0"/>
              <a:t>dicapai</a:t>
            </a:r>
            <a:r>
              <a:rPr lang="en-US" dirty="0" smtClean="0"/>
              <a:t> </a:t>
            </a:r>
            <a:r>
              <a:rPr lang="en-US" dirty="0" err="1" smtClean="0"/>
              <a:t>dalam</a:t>
            </a:r>
            <a:r>
              <a:rPr lang="en-US" dirty="0" smtClean="0"/>
              <a:t> </a:t>
            </a:r>
            <a:r>
              <a:rPr lang="en-US" dirty="0" err="1" smtClean="0"/>
              <a:t>periode</a:t>
            </a:r>
            <a:r>
              <a:rPr lang="en-US" dirty="0" smtClean="0"/>
              <a:t> </a:t>
            </a:r>
            <a:r>
              <a:rPr lang="en-US" dirty="0" err="1" smtClean="0"/>
              <a:t>anggaran</a:t>
            </a:r>
            <a:r>
              <a:rPr lang="en-US" dirty="0" smtClean="0"/>
              <a:t> </a:t>
            </a:r>
            <a:r>
              <a:rPr lang="en-US" dirty="0" err="1" smtClean="0"/>
              <a:t>ditentukan</a:t>
            </a:r>
            <a:r>
              <a:rPr lang="en-US" dirty="0" smtClean="0"/>
              <a:t>, </a:t>
            </a:r>
            <a:r>
              <a:rPr lang="en-US" dirty="0" err="1" smtClean="0"/>
              <a:t>anggaran</a:t>
            </a:r>
            <a:r>
              <a:rPr lang="en-US" dirty="0" smtClean="0"/>
              <a:t> </a:t>
            </a:r>
            <a:r>
              <a:rPr lang="en-US" dirty="0" err="1" smtClean="0"/>
              <a:t>Biaya</a:t>
            </a:r>
            <a:r>
              <a:rPr lang="en-US" dirty="0" smtClean="0"/>
              <a:t> Overhead </a:t>
            </a:r>
            <a:r>
              <a:rPr lang="en-US" dirty="0" err="1" smtClean="0"/>
              <a:t>Pabrik</a:t>
            </a:r>
            <a:r>
              <a:rPr lang="en-US" dirty="0" smtClean="0"/>
              <a:t> </a:t>
            </a:r>
            <a:r>
              <a:rPr lang="en-US" dirty="0" err="1" smtClean="0"/>
              <a:t>telah</a:t>
            </a:r>
            <a:r>
              <a:rPr lang="en-US" dirty="0" smtClean="0"/>
              <a:t> </a:t>
            </a:r>
            <a:r>
              <a:rPr lang="en-US" dirty="0" err="1" smtClean="0"/>
              <a:t>disusun</a:t>
            </a:r>
            <a:r>
              <a:rPr lang="en-US" dirty="0" smtClean="0"/>
              <a:t>, </a:t>
            </a:r>
            <a:r>
              <a:rPr lang="en-US" dirty="0" err="1" smtClean="0"/>
              <a:t>serta</a:t>
            </a:r>
            <a:r>
              <a:rPr lang="en-US" dirty="0" smtClean="0"/>
              <a:t> </a:t>
            </a:r>
            <a:r>
              <a:rPr lang="en-US" dirty="0" err="1" smtClean="0"/>
              <a:t>dasar</a:t>
            </a:r>
            <a:r>
              <a:rPr lang="en-US" dirty="0" smtClean="0"/>
              <a:t> </a:t>
            </a:r>
            <a:r>
              <a:rPr lang="en-US" dirty="0" err="1" smtClean="0"/>
              <a:t>pembebanan</a:t>
            </a:r>
            <a:r>
              <a:rPr lang="en-US" dirty="0" smtClean="0"/>
              <a:t> </a:t>
            </a:r>
            <a:r>
              <a:rPr lang="en-US" dirty="0" err="1" smtClean="0"/>
              <a:t>telah</a:t>
            </a:r>
            <a:r>
              <a:rPr lang="en-US" dirty="0" smtClean="0"/>
              <a:t> </a:t>
            </a:r>
            <a:r>
              <a:rPr lang="en-US" dirty="0" err="1" smtClean="0"/>
              <a:t>dipilih</a:t>
            </a:r>
            <a:r>
              <a:rPr lang="en-US" dirty="0" smtClean="0"/>
              <a:t> </a:t>
            </a:r>
            <a:r>
              <a:rPr lang="en-US" dirty="0" err="1" smtClean="0"/>
              <a:t>dan</a:t>
            </a:r>
            <a:r>
              <a:rPr lang="en-US" dirty="0" smtClean="0"/>
              <a:t> </a:t>
            </a:r>
            <a:r>
              <a:rPr lang="en-US" dirty="0" err="1" smtClean="0"/>
              <a:t>diperkirakan</a:t>
            </a:r>
            <a:r>
              <a:rPr lang="en-US" dirty="0" smtClean="0"/>
              <a:t>, </a:t>
            </a:r>
            <a:r>
              <a:rPr lang="en-US" dirty="0" err="1" smtClean="0"/>
              <a:t>maka</a:t>
            </a:r>
            <a:r>
              <a:rPr lang="en-US" dirty="0" smtClean="0"/>
              <a:t> </a:t>
            </a:r>
            <a:r>
              <a:rPr lang="en-US" dirty="0" err="1" smtClean="0"/>
              <a:t>langkah</a:t>
            </a:r>
            <a:r>
              <a:rPr lang="en-US" dirty="0" smtClean="0"/>
              <a:t> </a:t>
            </a:r>
            <a:r>
              <a:rPr lang="en-US" dirty="0" err="1" smtClean="0"/>
              <a:t>terakhir</a:t>
            </a:r>
            <a:r>
              <a:rPr lang="en-US" dirty="0" smtClean="0"/>
              <a:t> </a:t>
            </a:r>
            <a:r>
              <a:rPr lang="en-US" dirty="0" err="1" smtClean="0"/>
              <a:t>adalah</a:t>
            </a:r>
            <a:r>
              <a:rPr lang="en-US" dirty="0" smtClean="0"/>
              <a:t> </a:t>
            </a:r>
            <a:r>
              <a:rPr lang="en-US" dirty="0" err="1" smtClean="0"/>
              <a:t>menghitung</a:t>
            </a:r>
            <a:r>
              <a:rPr lang="en-US" dirty="0" smtClean="0"/>
              <a:t> </a:t>
            </a:r>
            <a:r>
              <a:rPr lang="en-US" dirty="0" err="1" smtClean="0"/>
              <a:t>tarif</a:t>
            </a:r>
            <a:r>
              <a:rPr lang="en-US" dirty="0" smtClean="0"/>
              <a:t> BOP </a:t>
            </a:r>
            <a:r>
              <a:rPr lang="en-US" dirty="0" err="1" smtClean="0"/>
              <a:t>dengan</a:t>
            </a:r>
            <a:r>
              <a:rPr lang="en-US" dirty="0" smtClean="0"/>
              <a:t> </a:t>
            </a:r>
            <a:r>
              <a:rPr lang="en-US" dirty="0" err="1" smtClean="0"/>
              <a:t>rumus</a:t>
            </a:r>
            <a:r>
              <a:rPr lang="en-US" dirty="0" smtClean="0"/>
              <a:t> </a:t>
            </a:r>
            <a:r>
              <a:rPr lang="en-US" dirty="0" err="1" smtClean="0"/>
              <a:t>sebagai</a:t>
            </a:r>
            <a:r>
              <a:rPr lang="en-US" dirty="0" smtClean="0"/>
              <a:t> </a:t>
            </a:r>
            <a:r>
              <a:rPr lang="en-US" dirty="0" err="1" smtClean="0"/>
              <a:t>berikut</a:t>
            </a:r>
            <a:r>
              <a:rPr lang="en-US" dirty="0" smtClean="0"/>
              <a:t>:</a:t>
            </a:r>
          </a:p>
          <a:p>
            <a:pPr>
              <a:buNone/>
            </a:pPr>
            <a:r>
              <a:rPr lang="en-US" dirty="0" smtClean="0"/>
              <a:t>		BOP </a:t>
            </a:r>
            <a:r>
              <a:rPr lang="en-US" dirty="0" err="1" smtClean="0"/>
              <a:t>dianggarkan</a:t>
            </a:r>
            <a:r>
              <a:rPr lang="en-US" dirty="0" smtClean="0"/>
              <a:t> 		 = </a:t>
            </a:r>
            <a:r>
              <a:rPr lang="en-US" dirty="0" err="1" smtClean="0"/>
              <a:t>Tarif</a:t>
            </a:r>
            <a:r>
              <a:rPr lang="en-US" dirty="0" smtClean="0"/>
              <a:t> BOP</a:t>
            </a:r>
          </a:p>
          <a:p>
            <a:pPr>
              <a:buNone/>
            </a:pPr>
            <a:r>
              <a:rPr lang="en-US" dirty="0" smtClean="0"/>
              <a:t>		</a:t>
            </a:r>
            <a:r>
              <a:rPr lang="en-US" dirty="0" err="1" smtClean="0"/>
              <a:t>Taksiran</a:t>
            </a:r>
            <a:r>
              <a:rPr lang="en-US" dirty="0" smtClean="0"/>
              <a:t> </a:t>
            </a:r>
            <a:r>
              <a:rPr lang="en-US" dirty="0" err="1" smtClean="0"/>
              <a:t>dasar</a:t>
            </a:r>
            <a:r>
              <a:rPr lang="en-US" dirty="0" smtClean="0"/>
              <a:t> </a:t>
            </a:r>
            <a:r>
              <a:rPr lang="en-US" dirty="0" err="1" smtClean="0"/>
              <a:t>pembebanan</a:t>
            </a:r>
            <a:endParaRPr lang="en-US" dirty="0" smtClean="0"/>
          </a:p>
          <a:p>
            <a:pPr>
              <a:buNone/>
            </a:pPr>
            <a:endParaRPr lang="en-US" dirty="0" smtClean="0"/>
          </a:p>
          <a:p>
            <a:pPr algn="just"/>
            <a:r>
              <a:rPr lang="en-US" dirty="0" err="1" smtClean="0"/>
              <a:t>Utk</a:t>
            </a:r>
            <a:r>
              <a:rPr lang="en-US" dirty="0" smtClean="0"/>
              <a:t> </a:t>
            </a:r>
            <a:r>
              <a:rPr lang="en-US" dirty="0" err="1" smtClean="0"/>
              <a:t>keperluan</a:t>
            </a:r>
            <a:r>
              <a:rPr lang="en-US" dirty="0" smtClean="0"/>
              <a:t> </a:t>
            </a:r>
            <a:r>
              <a:rPr lang="en-US" dirty="0" err="1" smtClean="0"/>
              <a:t>analisis</a:t>
            </a:r>
            <a:r>
              <a:rPr lang="en-US" dirty="0" smtClean="0"/>
              <a:t> </a:t>
            </a:r>
            <a:r>
              <a:rPr lang="en-US" dirty="0" err="1" smtClean="0"/>
              <a:t>selisih</a:t>
            </a:r>
            <a:r>
              <a:rPr lang="en-US" dirty="0" smtClean="0"/>
              <a:t>, </a:t>
            </a:r>
            <a:r>
              <a:rPr lang="en-US" dirty="0" err="1" smtClean="0"/>
              <a:t>tarif</a:t>
            </a:r>
            <a:r>
              <a:rPr lang="en-US" dirty="0" smtClean="0"/>
              <a:t> BOP </a:t>
            </a:r>
            <a:r>
              <a:rPr lang="en-US" dirty="0" err="1" smtClean="0"/>
              <a:t>harus</a:t>
            </a:r>
            <a:r>
              <a:rPr lang="en-US" dirty="0" smtClean="0"/>
              <a:t> </a:t>
            </a:r>
            <a:r>
              <a:rPr lang="en-US" dirty="0" err="1" smtClean="0"/>
              <a:t>dipecah</a:t>
            </a:r>
            <a:r>
              <a:rPr lang="en-US" dirty="0" smtClean="0"/>
              <a:t> </a:t>
            </a:r>
            <a:r>
              <a:rPr lang="en-US" dirty="0" err="1" smtClean="0"/>
              <a:t>menjadi</a:t>
            </a:r>
            <a:r>
              <a:rPr lang="en-US" dirty="0" smtClean="0"/>
              <a:t> </a:t>
            </a:r>
            <a:r>
              <a:rPr lang="en-US" dirty="0" err="1" smtClean="0"/>
              <a:t>tarif</a:t>
            </a:r>
            <a:r>
              <a:rPr lang="en-US" dirty="0" smtClean="0"/>
              <a:t> BOP </a:t>
            </a:r>
            <a:r>
              <a:rPr lang="en-US" dirty="0" err="1" smtClean="0"/>
              <a:t>Tetap</a:t>
            </a:r>
            <a:r>
              <a:rPr lang="en-US" dirty="0" smtClean="0"/>
              <a:t> &amp; </a:t>
            </a:r>
            <a:r>
              <a:rPr lang="en-US" dirty="0" err="1" smtClean="0"/>
              <a:t>Tarif</a:t>
            </a:r>
            <a:r>
              <a:rPr lang="en-US" dirty="0" smtClean="0"/>
              <a:t> BOP </a:t>
            </a:r>
            <a:r>
              <a:rPr lang="en-US" dirty="0" err="1" smtClean="0"/>
              <a:t>Variabel</a:t>
            </a:r>
            <a:endParaRPr lang="en-US" dirty="0" smtClean="0"/>
          </a:p>
          <a:p>
            <a:endParaRPr lang="en-US" dirty="0"/>
          </a:p>
        </p:txBody>
      </p:sp>
      <p:cxnSp>
        <p:nvCxnSpPr>
          <p:cNvPr id="5" name="Straight Connector 4"/>
          <p:cNvCxnSpPr/>
          <p:nvPr/>
        </p:nvCxnSpPr>
        <p:spPr>
          <a:xfrm>
            <a:off x="1524000" y="4343400"/>
            <a:ext cx="38862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smtClean="0"/>
              <a:t>Perhitungan</a:t>
            </a:r>
            <a:r>
              <a:rPr lang="en-US" dirty="0" smtClean="0"/>
              <a:t> </a:t>
            </a:r>
            <a:r>
              <a:rPr lang="en-US" dirty="0" err="1" smtClean="0"/>
              <a:t>tarif</a:t>
            </a:r>
            <a:r>
              <a:rPr lang="en-US" dirty="0" smtClean="0"/>
              <a:t> BOP</a:t>
            </a:r>
            <a:endParaRPr lang="en-US" dirty="0"/>
          </a:p>
        </p:txBody>
      </p:sp>
      <p:sp>
        <p:nvSpPr>
          <p:cNvPr id="3" name="Content Placeholder 2"/>
          <p:cNvSpPr>
            <a:spLocks noGrp="1"/>
          </p:cNvSpPr>
          <p:nvPr>
            <p:ph sz="quarter" idx="1"/>
          </p:nvPr>
        </p:nvSpPr>
        <p:spPr>
          <a:xfrm>
            <a:off x="612648" y="1600200"/>
            <a:ext cx="8153400" cy="3505200"/>
          </a:xfrm>
        </p:spPr>
        <p:style>
          <a:lnRef idx="1">
            <a:schemeClr val="accent6"/>
          </a:lnRef>
          <a:fillRef idx="2">
            <a:schemeClr val="accent6"/>
          </a:fillRef>
          <a:effectRef idx="1">
            <a:schemeClr val="accent6"/>
          </a:effectRef>
          <a:fontRef idx="minor">
            <a:schemeClr val="dk1"/>
          </a:fontRef>
        </p:style>
        <p:txBody>
          <a:bodyPr/>
          <a:lstStyle/>
          <a:p>
            <a:pPr>
              <a:buNone/>
            </a:pPr>
            <a:r>
              <a:rPr lang="en-US" dirty="0" smtClean="0"/>
              <a:t>PT </a:t>
            </a:r>
            <a:r>
              <a:rPr lang="en-US" dirty="0" err="1" smtClean="0"/>
              <a:t>Eliona</a:t>
            </a:r>
            <a:r>
              <a:rPr lang="en-US" dirty="0" smtClean="0"/>
              <a:t> Sari </a:t>
            </a:r>
            <a:r>
              <a:rPr lang="en-US" dirty="0" err="1" smtClean="0"/>
              <a:t>memproduksi</a:t>
            </a:r>
            <a:r>
              <a:rPr lang="en-US" dirty="0" smtClean="0"/>
              <a:t> </a:t>
            </a:r>
            <a:r>
              <a:rPr lang="en-US" dirty="0" err="1" smtClean="0"/>
              <a:t>produknya</a:t>
            </a:r>
            <a:r>
              <a:rPr lang="en-US" dirty="0" smtClean="0"/>
              <a:t> </a:t>
            </a:r>
            <a:r>
              <a:rPr lang="en-US" dirty="0" err="1" smtClean="0"/>
              <a:t>berdasarkan</a:t>
            </a:r>
            <a:r>
              <a:rPr lang="en-US" dirty="0" smtClean="0"/>
              <a:t> </a:t>
            </a:r>
            <a:r>
              <a:rPr lang="en-US" dirty="0" err="1" smtClean="0"/>
              <a:t>pesanan</a:t>
            </a:r>
            <a:r>
              <a:rPr lang="en-US" dirty="0" smtClean="0"/>
              <a:t>. </a:t>
            </a:r>
            <a:r>
              <a:rPr lang="en-US" dirty="0" err="1" smtClean="0"/>
              <a:t>Dalam</a:t>
            </a:r>
            <a:r>
              <a:rPr lang="en-US" dirty="0" smtClean="0"/>
              <a:t> </a:t>
            </a:r>
            <a:r>
              <a:rPr lang="en-US" dirty="0" err="1" smtClean="0"/>
              <a:t>penentuan</a:t>
            </a:r>
            <a:r>
              <a:rPr lang="en-US" dirty="0" smtClean="0"/>
              <a:t> </a:t>
            </a:r>
            <a:r>
              <a:rPr lang="en-US" dirty="0" err="1" smtClean="0"/>
              <a:t>tarif</a:t>
            </a:r>
            <a:r>
              <a:rPr lang="en-US" dirty="0" smtClean="0"/>
              <a:t> </a:t>
            </a:r>
            <a:r>
              <a:rPr lang="en-US" dirty="0" err="1" smtClean="0"/>
              <a:t>BOPnya</a:t>
            </a:r>
            <a:r>
              <a:rPr lang="en-US" dirty="0" smtClean="0"/>
              <a:t>, </a:t>
            </a:r>
            <a:r>
              <a:rPr lang="en-US" dirty="0" err="1" smtClean="0"/>
              <a:t>telah</a:t>
            </a:r>
            <a:r>
              <a:rPr lang="en-US" dirty="0" smtClean="0"/>
              <a:t> </a:t>
            </a:r>
            <a:r>
              <a:rPr lang="en-US" dirty="0" err="1" smtClean="0"/>
              <a:t>disusun</a:t>
            </a:r>
            <a:r>
              <a:rPr lang="en-US" dirty="0" smtClean="0"/>
              <a:t> </a:t>
            </a:r>
            <a:r>
              <a:rPr lang="en-US" dirty="0" err="1" smtClean="0"/>
              <a:t>anggaran</a:t>
            </a:r>
            <a:r>
              <a:rPr lang="en-US" dirty="0" smtClean="0"/>
              <a:t> BOP </a:t>
            </a:r>
            <a:r>
              <a:rPr lang="en-US" dirty="0" err="1" smtClean="0"/>
              <a:t>seperti</a:t>
            </a:r>
            <a:r>
              <a:rPr lang="en-US" dirty="0" smtClean="0"/>
              <a:t> data </a:t>
            </a:r>
            <a:r>
              <a:rPr lang="en-US" dirty="0" err="1" smtClean="0"/>
              <a:t>di</a:t>
            </a:r>
            <a:r>
              <a:rPr lang="en-US" dirty="0" smtClean="0"/>
              <a:t> </a:t>
            </a:r>
            <a:r>
              <a:rPr lang="en-US" dirty="0" err="1" smtClean="0"/>
              <a:t>bawah</a:t>
            </a:r>
            <a:r>
              <a:rPr lang="en-US" dirty="0" smtClean="0"/>
              <a:t>. BOP </a:t>
            </a:r>
            <a:r>
              <a:rPr lang="en-US" dirty="0" err="1" smtClean="0"/>
              <a:t>dibebankan</a:t>
            </a:r>
            <a:r>
              <a:rPr lang="en-US" dirty="0" smtClean="0"/>
              <a:t> </a:t>
            </a:r>
            <a:r>
              <a:rPr lang="en-US" dirty="0" err="1" smtClean="0"/>
              <a:t>kepada</a:t>
            </a:r>
            <a:r>
              <a:rPr lang="en-US" dirty="0" smtClean="0"/>
              <a:t> </a:t>
            </a:r>
            <a:r>
              <a:rPr lang="en-US" dirty="0" err="1" smtClean="0"/>
              <a:t>produk</a:t>
            </a:r>
            <a:r>
              <a:rPr lang="en-US" dirty="0" smtClean="0"/>
              <a:t> </a:t>
            </a:r>
            <a:r>
              <a:rPr lang="en-US" dirty="0" err="1" smtClean="0"/>
              <a:t>berdasarkan</a:t>
            </a:r>
            <a:r>
              <a:rPr lang="en-US" dirty="0" smtClean="0"/>
              <a:t> jam </a:t>
            </a:r>
            <a:r>
              <a:rPr lang="en-US" dirty="0" err="1" smtClean="0"/>
              <a:t>mesin</a:t>
            </a:r>
            <a:r>
              <a:rPr lang="en-US" dirty="0" smtClean="0"/>
              <a:t>. </a:t>
            </a:r>
            <a:r>
              <a:rPr lang="en-US" dirty="0" err="1" smtClean="0"/>
              <a:t>Anggaran</a:t>
            </a:r>
            <a:r>
              <a:rPr lang="en-US" dirty="0" smtClean="0"/>
              <a:t> BOP </a:t>
            </a:r>
            <a:r>
              <a:rPr lang="en-US" dirty="0" err="1" smtClean="0"/>
              <a:t>tersebut</a:t>
            </a:r>
            <a:r>
              <a:rPr lang="en-US" dirty="0" smtClean="0"/>
              <a:t> </a:t>
            </a:r>
            <a:r>
              <a:rPr lang="en-US" dirty="0" err="1" smtClean="0"/>
              <a:t>disusun</a:t>
            </a:r>
            <a:r>
              <a:rPr lang="en-US" dirty="0" smtClean="0"/>
              <a:t> </a:t>
            </a:r>
            <a:r>
              <a:rPr lang="en-US" dirty="0" err="1" smtClean="0"/>
              <a:t>pada</a:t>
            </a:r>
            <a:r>
              <a:rPr lang="en-US" dirty="0" smtClean="0"/>
              <a:t> </a:t>
            </a:r>
            <a:r>
              <a:rPr lang="en-US" dirty="0" err="1" smtClean="0"/>
              <a:t>kapasitas</a:t>
            </a:r>
            <a:r>
              <a:rPr lang="en-US" dirty="0" smtClean="0"/>
              <a:t> normal </a:t>
            </a:r>
            <a:r>
              <a:rPr lang="en-US" dirty="0" err="1" smtClean="0"/>
              <a:t>sebanyak</a:t>
            </a:r>
            <a:r>
              <a:rPr lang="en-US" dirty="0" smtClean="0"/>
              <a:t> 80.000 jam </a:t>
            </a:r>
            <a:r>
              <a:rPr lang="en-US" dirty="0" err="1" smtClean="0"/>
              <a:t>mesin</a:t>
            </a:r>
            <a:r>
              <a:rPr lang="en-US" dirty="0" smtClean="0"/>
              <a:t>. </a:t>
            </a:r>
            <a:r>
              <a:rPr lang="en-US" dirty="0" err="1" smtClean="0"/>
              <a:t>Perhitungannya</a:t>
            </a:r>
            <a:r>
              <a:rPr lang="en-US" dirty="0" smtClean="0"/>
              <a:t> </a:t>
            </a:r>
            <a:r>
              <a:rPr lang="en-US" dirty="0" err="1" smtClean="0"/>
              <a:t>adalah</a:t>
            </a:r>
            <a:r>
              <a:rPr lang="en-US" dirty="0" smtClean="0"/>
              <a:t> </a:t>
            </a:r>
            <a:r>
              <a:rPr lang="en-US" dirty="0" err="1" smtClean="0"/>
              <a:t>sbb</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smtClean="0"/>
              <a:t>PT ELIONA SARI</a:t>
            </a:r>
            <a:br>
              <a:rPr lang="en-US" sz="2400" dirty="0" smtClean="0"/>
            </a:br>
            <a:r>
              <a:rPr lang="en-US" sz="2400" dirty="0" smtClean="0"/>
              <a:t>ANGGARAN BOP UNTUK TAHUN 19X1</a:t>
            </a:r>
            <a:br>
              <a:rPr lang="en-US" sz="2400" dirty="0" smtClean="0"/>
            </a:br>
            <a:r>
              <a:rPr lang="en-US" sz="2400" dirty="0" smtClean="0"/>
              <a:t>ATAS DASAR KAPASITAS NORMAL 80.000 JAM MESIN</a:t>
            </a:r>
            <a:endParaRPr lang="en-US" sz="2400" dirty="0"/>
          </a:p>
        </p:txBody>
      </p:sp>
      <p:graphicFrame>
        <p:nvGraphicFramePr>
          <p:cNvPr id="4" name="Content Placeholder 3"/>
          <p:cNvGraphicFramePr>
            <a:graphicFrameLocks noGrp="1"/>
          </p:cNvGraphicFramePr>
          <p:nvPr>
            <p:ph sz="quarter" idx="1"/>
          </p:nvPr>
        </p:nvGraphicFramePr>
        <p:xfrm>
          <a:off x="612775" y="1447800"/>
          <a:ext cx="8153400" cy="5181600"/>
        </p:xfrm>
        <a:graphic>
          <a:graphicData uri="http://schemas.openxmlformats.org/drawingml/2006/table">
            <a:tbl>
              <a:tblPr firstRow="1" bandRow="1">
                <a:tableStyleId>{5C22544A-7EE6-4342-B048-85BDC9FD1C3A}</a:tableStyleId>
              </a:tblPr>
              <a:tblGrid>
                <a:gridCol w="1444625"/>
                <a:gridCol w="2971800"/>
                <a:gridCol w="1698625"/>
                <a:gridCol w="2038350"/>
              </a:tblGrid>
              <a:tr h="383822">
                <a:tc>
                  <a:txBody>
                    <a:bodyPr/>
                    <a:lstStyle/>
                    <a:p>
                      <a:r>
                        <a:rPr lang="en-US" sz="1600" dirty="0" err="1" smtClean="0"/>
                        <a:t>No.Rekening</a:t>
                      </a:r>
                      <a:endParaRPr lang="en-US" sz="1600" dirty="0"/>
                    </a:p>
                  </a:txBody>
                  <a:tcPr/>
                </a:tc>
                <a:tc>
                  <a:txBody>
                    <a:bodyPr/>
                    <a:lstStyle/>
                    <a:p>
                      <a:r>
                        <a:rPr lang="en-US" sz="1600" dirty="0" err="1" smtClean="0"/>
                        <a:t>Jenis</a:t>
                      </a:r>
                      <a:r>
                        <a:rPr lang="en-US" sz="1600" dirty="0" smtClean="0"/>
                        <a:t> </a:t>
                      </a:r>
                      <a:r>
                        <a:rPr lang="en-US" sz="1600" dirty="0" err="1" smtClean="0"/>
                        <a:t>Biaya</a:t>
                      </a:r>
                      <a:endParaRPr lang="en-US" sz="1600" dirty="0"/>
                    </a:p>
                  </a:txBody>
                  <a:tcPr/>
                </a:tc>
                <a:tc>
                  <a:txBody>
                    <a:bodyPr/>
                    <a:lstStyle/>
                    <a:p>
                      <a:r>
                        <a:rPr lang="en-US" sz="1600" dirty="0" err="1" smtClean="0"/>
                        <a:t>Tetap</a:t>
                      </a:r>
                      <a:r>
                        <a:rPr lang="en-US" sz="1600" dirty="0" smtClean="0"/>
                        <a:t>/</a:t>
                      </a:r>
                      <a:r>
                        <a:rPr lang="en-US" sz="1600" dirty="0" err="1" smtClean="0"/>
                        <a:t>Variabel</a:t>
                      </a:r>
                      <a:endParaRPr lang="en-US" sz="1600" dirty="0"/>
                    </a:p>
                  </a:txBody>
                  <a:tcPr/>
                </a:tc>
                <a:tc>
                  <a:txBody>
                    <a:bodyPr/>
                    <a:lstStyle/>
                    <a:p>
                      <a:r>
                        <a:rPr lang="en-US" sz="1600" dirty="0" err="1" smtClean="0"/>
                        <a:t>Jumlah</a:t>
                      </a:r>
                      <a:endParaRPr lang="en-US" sz="1600" dirty="0"/>
                    </a:p>
                  </a:txBody>
                  <a:tcPr/>
                </a:tc>
              </a:tr>
              <a:tr h="3039872">
                <a:tc>
                  <a:txBody>
                    <a:bodyPr/>
                    <a:lstStyle/>
                    <a:p>
                      <a:r>
                        <a:rPr lang="en-US" sz="1600" dirty="0" smtClean="0"/>
                        <a:t>5101</a:t>
                      </a:r>
                    </a:p>
                    <a:p>
                      <a:r>
                        <a:rPr lang="en-US" sz="1600" dirty="0" smtClean="0"/>
                        <a:t>5102</a:t>
                      </a:r>
                    </a:p>
                    <a:p>
                      <a:r>
                        <a:rPr lang="en-US" sz="1600" dirty="0" smtClean="0"/>
                        <a:t>5103</a:t>
                      </a:r>
                    </a:p>
                    <a:p>
                      <a:r>
                        <a:rPr lang="en-US" sz="1600" dirty="0" smtClean="0"/>
                        <a:t>5104</a:t>
                      </a:r>
                    </a:p>
                    <a:p>
                      <a:endParaRPr lang="en-US" sz="1600" dirty="0" smtClean="0"/>
                    </a:p>
                    <a:p>
                      <a:r>
                        <a:rPr lang="en-US" sz="1600" dirty="0" smtClean="0"/>
                        <a:t>5105</a:t>
                      </a:r>
                    </a:p>
                    <a:p>
                      <a:r>
                        <a:rPr lang="en-US" sz="1600" dirty="0" smtClean="0"/>
                        <a:t>5106</a:t>
                      </a:r>
                    </a:p>
                    <a:p>
                      <a:endParaRPr lang="en-US" sz="1600" dirty="0" smtClean="0"/>
                    </a:p>
                    <a:p>
                      <a:r>
                        <a:rPr lang="en-US" sz="1600" dirty="0" smtClean="0"/>
                        <a:t>5107</a:t>
                      </a:r>
                    </a:p>
                    <a:p>
                      <a:r>
                        <a:rPr lang="en-US" sz="1600" dirty="0" smtClean="0"/>
                        <a:t>5108</a:t>
                      </a:r>
                      <a:endParaRPr lang="en-US" sz="1600" dirty="0"/>
                    </a:p>
                  </a:txBody>
                  <a:tcPr/>
                </a:tc>
                <a:tc>
                  <a:txBody>
                    <a:bodyPr/>
                    <a:lstStyle/>
                    <a:p>
                      <a:r>
                        <a:rPr lang="en-US" sz="1600" dirty="0" smtClean="0"/>
                        <a:t>B. </a:t>
                      </a:r>
                      <a:r>
                        <a:rPr lang="en-US" sz="1600" dirty="0" err="1" smtClean="0"/>
                        <a:t>Bahan</a:t>
                      </a:r>
                      <a:r>
                        <a:rPr lang="en-US" sz="1600" baseline="0" dirty="0" smtClean="0"/>
                        <a:t> </a:t>
                      </a:r>
                      <a:r>
                        <a:rPr lang="en-US" sz="1600" baseline="0" dirty="0" err="1" smtClean="0"/>
                        <a:t>Penolong</a:t>
                      </a:r>
                      <a:endParaRPr lang="en-US" sz="1600" baseline="0" dirty="0" smtClean="0"/>
                    </a:p>
                    <a:p>
                      <a:r>
                        <a:rPr lang="en-US" sz="1600" baseline="0" dirty="0" smtClean="0"/>
                        <a:t>B. </a:t>
                      </a:r>
                      <a:r>
                        <a:rPr lang="en-US" sz="1600" baseline="0" dirty="0" err="1" smtClean="0"/>
                        <a:t>Listrik</a:t>
                      </a:r>
                      <a:endParaRPr lang="en-US" sz="1600" baseline="0" dirty="0" smtClean="0"/>
                    </a:p>
                    <a:p>
                      <a:r>
                        <a:rPr lang="en-US" sz="1600" baseline="0" dirty="0" smtClean="0"/>
                        <a:t>B. </a:t>
                      </a:r>
                      <a:r>
                        <a:rPr lang="en-US" sz="1600" baseline="0" dirty="0" err="1" smtClean="0"/>
                        <a:t>Bahan</a:t>
                      </a:r>
                      <a:r>
                        <a:rPr lang="en-US" sz="1600" baseline="0" dirty="0" smtClean="0"/>
                        <a:t> </a:t>
                      </a:r>
                      <a:r>
                        <a:rPr lang="en-US" sz="1600" baseline="0" dirty="0" err="1" smtClean="0"/>
                        <a:t>Bakar</a:t>
                      </a:r>
                      <a:endParaRPr lang="en-US" sz="1600" baseline="0" dirty="0" smtClean="0"/>
                    </a:p>
                    <a:p>
                      <a:r>
                        <a:rPr lang="en-US" sz="1600" baseline="0" dirty="0" smtClean="0"/>
                        <a:t>B. </a:t>
                      </a:r>
                      <a:r>
                        <a:rPr lang="en-US" sz="1600" baseline="0" dirty="0" err="1" smtClean="0"/>
                        <a:t>Tenaga</a:t>
                      </a:r>
                      <a:r>
                        <a:rPr lang="en-US" sz="1600" baseline="0" dirty="0" smtClean="0"/>
                        <a:t> </a:t>
                      </a:r>
                      <a:r>
                        <a:rPr lang="en-US" sz="1600" baseline="0" dirty="0" err="1" smtClean="0"/>
                        <a:t>Kerja</a:t>
                      </a:r>
                      <a:r>
                        <a:rPr lang="en-US" sz="1600" baseline="0" dirty="0" smtClean="0"/>
                        <a:t> </a:t>
                      </a:r>
                      <a:r>
                        <a:rPr lang="en-US" sz="1600" baseline="0" dirty="0" err="1" smtClean="0"/>
                        <a:t>Tidak</a:t>
                      </a:r>
                      <a:r>
                        <a:rPr lang="en-US" sz="1600" baseline="0" dirty="0" smtClean="0"/>
                        <a:t> </a:t>
                      </a:r>
                      <a:r>
                        <a:rPr lang="en-US" sz="1600" baseline="0" dirty="0" err="1" smtClean="0"/>
                        <a:t>Langsung</a:t>
                      </a:r>
                      <a:endParaRPr lang="en-US" sz="1600" baseline="0" dirty="0" smtClean="0"/>
                    </a:p>
                    <a:p>
                      <a:endParaRPr lang="en-US" sz="1600" baseline="0" dirty="0" smtClean="0"/>
                    </a:p>
                    <a:p>
                      <a:r>
                        <a:rPr lang="en-US" sz="1600" baseline="0" dirty="0" smtClean="0"/>
                        <a:t>B. </a:t>
                      </a:r>
                      <a:r>
                        <a:rPr lang="en-US" sz="1600" baseline="0" dirty="0" err="1" smtClean="0"/>
                        <a:t>Kesejahteraan</a:t>
                      </a:r>
                      <a:r>
                        <a:rPr lang="en-US" sz="1600" baseline="0" dirty="0" smtClean="0"/>
                        <a:t> </a:t>
                      </a:r>
                      <a:r>
                        <a:rPr lang="en-US" sz="1600" baseline="0" dirty="0" err="1" smtClean="0"/>
                        <a:t>kary</a:t>
                      </a:r>
                      <a:r>
                        <a:rPr lang="en-US" sz="1600" baseline="0" dirty="0" smtClean="0"/>
                        <a:t>.</a:t>
                      </a:r>
                    </a:p>
                    <a:p>
                      <a:r>
                        <a:rPr lang="en-US" sz="1600" baseline="0" dirty="0" smtClean="0"/>
                        <a:t>B. </a:t>
                      </a:r>
                      <a:r>
                        <a:rPr lang="en-US" sz="1600" baseline="0" dirty="0" err="1" smtClean="0"/>
                        <a:t>Reparasi</a:t>
                      </a:r>
                      <a:r>
                        <a:rPr lang="en-US" sz="1600" baseline="0" dirty="0" smtClean="0"/>
                        <a:t> &amp; </a:t>
                      </a:r>
                      <a:r>
                        <a:rPr lang="en-US" sz="1600" baseline="0" dirty="0" err="1" smtClean="0"/>
                        <a:t>Pmlhrn</a:t>
                      </a:r>
                      <a:r>
                        <a:rPr lang="en-US" sz="1600" baseline="0" dirty="0" smtClean="0"/>
                        <a:t>.</a:t>
                      </a:r>
                    </a:p>
                    <a:p>
                      <a:endParaRPr lang="en-US" sz="1600" baseline="0" dirty="0" smtClean="0"/>
                    </a:p>
                    <a:p>
                      <a:r>
                        <a:rPr lang="en-US" sz="1600" baseline="0" dirty="0" err="1" smtClean="0"/>
                        <a:t>Biaya</a:t>
                      </a:r>
                      <a:r>
                        <a:rPr lang="en-US" sz="1600" baseline="0" dirty="0" smtClean="0"/>
                        <a:t> </a:t>
                      </a:r>
                      <a:r>
                        <a:rPr lang="en-US" sz="1600" baseline="0" dirty="0" err="1" smtClean="0"/>
                        <a:t>Asuransi</a:t>
                      </a:r>
                      <a:r>
                        <a:rPr lang="en-US" sz="1600" baseline="0" dirty="0" smtClean="0"/>
                        <a:t> </a:t>
                      </a:r>
                      <a:r>
                        <a:rPr lang="en-US" sz="1600" baseline="0" dirty="0" err="1" smtClean="0"/>
                        <a:t>gedung</a:t>
                      </a:r>
                      <a:endParaRPr lang="en-US" sz="1600" baseline="0" dirty="0" smtClean="0"/>
                    </a:p>
                    <a:p>
                      <a:r>
                        <a:rPr lang="en-US" sz="1600" baseline="0" dirty="0" err="1" smtClean="0"/>
                        <a:t>Biaya</a:t>
                      </a:r>
                      <a:r>
                        <a:rPr lang="en-US" sz="1600" baseline="0" dirty="0" smtClean="0"/>
                        <a:t> </a:t>
                      </a:r>
                      <a:r>
                        <a:rPr lang="en-US" sz="1600" baseline="0" dirty="0" err="1" smtClean="0"/>
                        <a:t>Depresiasi</a:t>
                      </a:r>
                      <a:endParaRPr lang="en-US" sz="1600" baseline="0" dirty="0" smtClean="0"/>
                    </a:p>
                  </a:txBody>
                  <a:tcPr/>
                </a:tc>
                <a:tc>
                  <a:txBody>
                    <a:bodyPr/>
                    <a:lstStyle/>
                    <a:p>
                      <a:r>
                        <a:rPr lang="en-US" sz="1600" dirty="0" smtClean="0"/>
                        <a:t>V</a:t>
                      </a:r>
                    </a:p>
                    <a:p>
                      <a:r>
                        <a:rPr lang="en-US" sz="1600" dirty="0" smtClean="0"/>
                        <a:t>V</a:t>
                      </a:r>
                    </a:p>
                    <a:p>
                      <a:r>
                        <a:rPr lang="en-US" sz="1600" dirty="0" smtClean="0"/>
                        <a:t>V</a:t>
                      </a:r>
                    </a:p>
                    <a:p>
                      <a:r>
                        <a:rPr lang="en-US" sz="1600" dirty="0" smtClean="0"/>
                        <a:t>V</a:t>
                      </a:r>
                    </a:p>
                    <a:p>
                      <a:r>
                        <a:rPr lang="en-US" sz="1600" dirty="0" smtClean="0"/>
                        <a:t>T</a:t>
                      </a:r>
                    </a:p>
                    <a:p>
                      <a:r>
                        <a:rPr lang="en-US" sz="1600" dirty="0" smtClean="0"/>
                        <a:t>T</a:t>
                      </a:r>
                    </a:p>
                    <a:p>
                      <a:r>
                        <a:rPr lang="en-US" sz="1600" dirty="0" smtClean="0"/>
                        <a:t>V</a:t>
                      </a:r>
                    </a:p>
                    <a:p>
                      <a:r>
                        <a:rPr lang="en-US" sz="1600" dirty="0" smtClean="0"/>
                        <a:t>T</a:t>
                      </a:r>
                    </a:p>
                    <a:p>
                      <a:r>
                        <a:rPr lang="en-US" sz="1600" dirty="0" smtClean="0"/>
                        <a:t>T</a:t>
                      </a:r>
                    </a:p>
                    <a:p>
                      <a:r>
                        <a:rPr lang="en-US" sz="1600" dirty="0" smtClean="0"/>
                        <a:t>T</a:t>
                      </a:r>
                      <a:endParaRPr lang="en-US" sz="1600" dirty="0"/>
                    </a:p>
                  </a:txBody>
                  <a:tcPr/>
                </a:tc>
                <a:tc>
                  <a:txBody>
                    <a:bodyPr/>
                    <a:lstStyle/>
                    <a:p>
                      <a:pPr algn="r"/>
                      <a:r>
                        <a:rPr lang="en-US" sz="1600" dirty="0" err="1" smtClean="0"/>
                        <a:t>Rp</a:t>
                      </a:r>
                      <a:r>
                        <a:rPr lang="en-US" sz="1600" dirty="0" smtClean="0"/>
                        <a:t>  1.050.000</a:t>
                      </a:r>
                    </a:p>
                    <a:p>
                      <a:pPr algn="r"/>
                      <a:r>
                        <a:rPr lang="en-US" sz="1600" dirty="0" smtClean="0"/>
                        <a:t>1.500.000</a:t>
                      </a:r>
                    </a:p>
                    <a:p>
                      <a:pPr algn="r"/>
                      <a:r>
                        <a:rPr lang="en-US" sz="1600" dirty="0" smtClean="0"/>
                        <a:t>1.000.000</a:t>
                      </a:r>
                    </a:p>
                    <a:p>
                      <a:pPr algn="r"/>
                      <a:r>
                        <a:rPr lang="en-US" sz="1600" dirty="0" smtClean="0"/>
                        <a:t>1.500.000</a:t>
                      </a:r>
                    </a:p>
                    <a:p>
                      <a:pPr algn="r"/>
                      <a:r>
                        <a:rPr lang="en-US" sz="1600" dirty="0" smtClean="0"/>
                        <a:t>2.000.000</a:t>
                      </a:r>
                    </a:p>
                    <a:p>
                      <a:pPr algn="r"/>
                      <a:r>
                        <a:rPr lang="en-US" sz="1600" dirty="0" smtClean="0"/>
                        <a:t>1.500.000</a:t>
                      </a:r>
                    </a:p>
                    <a:p>
                      <a:pPr algn="r"/>
                      <a:r>
                        <a:rPr lang="en-US" sz="1600" dirty="0" smtClean="0"/>
                        <a:t>750.000</a:t>
                      </a:r>
                    </a:p>
                    <a:p>
                      <a:pPr algn="r"/>
                      <a:r>
                        <a:rPr lang="en-US" sz="1600" dirty="0" smtClean="0"/>
                        <a:t>500.000</a:t>
                      </a:r>
                    </a:p>
                    <a:p>
                      <a:pPr algn="r"/>
                      <a:r>
                        <a:rPr lang="en-US" sz="1600" dirty="0" smtClean="0"/>
                        <a:t>600.000</a:t>
                      </a:r>
                    </a:p>
                    <a:p>
                      <a:pPr algn="r"/>
                      <a:r>
                        <a:rPr lang="en-US" sz="1600" dirty="0" smtClean="0"/>
                        <a:t>800.000</a:t>
                      </a:r>
                    </a:p>
                    <a:p>
                      <a:pPr algn="r"/>
                      <a:endParaRPr lang="en-US" sz="1600" dirty="0" smtClean="0"/>
                    </a:p>
                    <a:p>
                      <a:pPr algn="r"/>
                      <a:endParaRPr lang="en-US" sz="1600" dirty="0"/>
                    </a:p>
                  </a:txBody>
                  <a:tcPr/>
                </a:tc>
              </a:tr>
              <a:tr h="583410">
                <a:tc>
                  <a:txBody>
                    <a:bodyPr/>
                    <a:lstStyle/>
                    <a:p>
                      <a:r>
                        <a:rPr lang="en-US" sz="1600" dirty="0" err="1" smtClean="0"/>
                        <a:t>Jumlah</a:t>
                      </a:r>
                      <a:endParaRPr lang="en-US" sz="1600" dirty="0"/>
                    </a:p>
                  </a:txBody>
                  <a:tcPr/>
                </a:tc>
                <a:tc>
                  <a:txBody>
                    <a:bodyPr/>
                    <a:lstStyle/>
                    <a:p>
                      <a:endParaRPr lang="en-US" sz="1600" dirty="0"/>
                    </a:p>
                  </a:txBody>
                  <a:tcPr/>
                </a:tc>
                <a:tc>
                  <a:txBody>
                    <a:bodyPr/>
                    <a:lstStyle/>
                    <a:p>
                      <a:r>
                        <a:rPr lang="en-US" sz="1600" dirty="0" smtClean="0"/>
                        <a:t>V</a:t>
                      </a:r>
                    </a:p>
                    <a:p>
                      <a:r>
                        <a:rPr lang="en-US" sz="1600" dirty="0" smtClean="0"/>
                        <a:t>T</a:t>
                      </a:r>
                      <a:endParaRPr lang="en-US" sz="1600" dirty="0"/>
                    </a:p>
                  </a:txBody>
                  <a:tcPr/>
                </a:tc>
                <a:tc>
                  <a:txBody>
                    <a:bodyPr/>
                    <a:lstStyle/>
                    <a:p>
                      <a:pPr algn="r"/>
                      <a:r>
                        <a:rPr lang="en-US" sz="1600" dirty="0" err="1" smtClean="0"/>
                        <a:t>Rp</a:t>
                      </a:r>
                      <a:r>
                        <a:rPr lang="en-US" sz="1600" dirty="0" smtClean="0"/>
                        <a:t> 5.800.000</a:t>
                      </a:r>
                    </a:p>
                    <a:p>
                      <a:pPr algn="r"/>
                      <a:r>
                        <a:rPr lang="en-US" sz="1600" dirty="0" smtClean="0"/>
                        <a:t>5.400.000</a:t>
                      </a:r>
                      <a:endParaRPr lang="en-US" sz="1600" dirty="0"/>
                    </a:p>
                  </a:txBody>
                  <a:tcPr/>
                </a:tc>
              </a:tr>
              <a:tr h="345440">
                <a:tc>
                  <a:txBody>
                    <a:bodyPr/>
                    <a:lstStyle/>
                    <a:p>
                      <a:r>
                        <a:rPr lang="en-US" sz="1600" dirty="0" err="1" smtClean="0"/>
                        <a:t>Jumlah</a:t>
                      </a:r>
                      <a:r>
                        <a:rPr lang="en-US" sz="1600" dirty="0" smtClean="0"/>
                        <a:t> Total</a:t>
                      </a:r>
                      <a:endParaRPr lang="en-US" sz="1600" dirty="0"/>
                    </a:p>
                  </a:txBody>
                  <a:tcPr/>
                </a:tc>
                <a:tc>
                  <a:txBody>
                    <a:bodyPr/>
                    <a:lstStyle/>
                    <a:p>
                      <a:endParaRPr lang="en-US" sz="1600"/>
                    </a:p>
                  </a:txBody>
                  <a:tcPr/>
                </a:tc>
                <a:tc>
                  <a:txBody>
                    <a:bodyPr/>
                    <a:lstStyle/>
                    <a:p>
                      <a:endParaRPr lang="en-US" sz="1600"/>
                    </a:p>
                  </a:txBody>
                  <a:tcPr/>
                </a:tc>
                <a:tc>
                  <a:txBody>
                    <a:bodyPr/>
                    <a:lstStyle/>
                    <a:p>
                      <a:pPr algn="r"/>
                      <a:r>
                        <a:rPr lang="en-US" sz="1600" dirty="0" err="1" smtClean="0"/>
                        <a:t>Rp</a:t>
                      </a:r>
                      <a:r>
                        <a:rPr lang="en-US" sz="1600" dirty="0" smtClean="0"/>
                        <a:t> 11.200.000</a:t>
                      </a:r>
                      <a:endParaRPr lang="en-US" sz="1600" dirty="0"/>
                    </a:p>
                  </a:txBody>
                  <a:tcPr/>
                </a:tc>
              </a:tr>
              <a:tr h="829056">
                <a:tc gridSpan="2">
                  <a:txBody>
                    <a:bodyPr/>
                    <a:lstStyle/>
                    <a:p>
                      <a:r>
                        <a:rPr lang="en-US" sz="1600" dirty="0" err="1" smtClean="0"/>
                        <a:t>Tarif</a:t>
                      </a:r>
                      <a:r>
                        <a:rPr lang="en-US" sz="1600" dirty="0" smtClean="0"/>
                        <a:t> BOP </a:t>
                      </a:r>
                      <a:r>
                        <a:rPr lang="en-US" sz="1600" dirty="0" err="1" smtClean="0"/>
                        <a:t>Variabel</a:t>
                      </a:r>
                      <a:r>
                        <a:rPr lang="en-US" sz="1600" baseline="0" dirty="0" smtClean="0"/>
                        <a:t> = </a:t>
                      </a:r>
                      <a:r>
                        <a:rPr lang="en-US" sz="1600" baseline="0" dirty="0" err="1" smtClean="0"/>
                        <a:t>Rp</a:t>
                      </a:r>
                      <a:r>
                        <a:rPr lang="en-US" sz="1600" baseline="0" dirty="0" smtClean="0"/>
                        <a:t> 5.800.000 : 80.000 =</a:t>
                      </a:r>
                    </a:p>
                    <a:p>
                      <a:r>
                        <a:rPr lang="en-US" sz="1600" baseline="0" dirty="0" err="1" smtClean="0"/>
                        <a:t>Tarif</a:t>
                      </a:r>
                      <a:r>
                        <a:rPr lang="en-US" sz="1600" baseline="0" dirty="0" smtClean="0"/>
                        <a:t> BOP </a:t>
                      </a:r>
                      <a:r>
                        <a:rPr lang="en-US" sz="1600" baseline="0" dirty="0" err="1" smtClean="0"/>
                        <a:t>Tetap</a:t>
                      </a:r>
                      <a:r>
                        <a:rPr lang="en-US" sz="1600" baseline="0" dirty="0" smtClean="0"/>
                        <a:t> = </a:t>
                      </a:r>
                      <a:r>
                        <a:rPr lang="en-US" sz="1600" baseline="0" dirty="0" err="1" smtClean="0"/>
                        <a:t>Rp</a:t>
                      </a:r>
                      <a:r>
                        <a:rPr lang="en-US" sz="1600" baseline="0" dirty="0" smtClean="0"/>
                        <a:t> 5.400.000 : 80.000 =</a:t>
                      </a:r>
                    </a:p>
                    <a:p>
                      <a:r>
                        <a:rPr lang="en-US" sz="1600" baseline="0" dirty="0" err="1" smtClean="0"/>
                        <a:t>Tarif</a:t>
                      </a:r>
                      <a:r>
                        <a:rPr lang="en-US" sz="1600" baseline="0" dirty="0" smtClean="0"/>
                        <a:t> BOP Total = </a:t>
                      </a:r>
                      <a:endParaRPr lang="en-US" sz="1600" dirty="0"/>
                    </a:p>
                  </a:txBody>
                  <a:tcPr/>
                </a:tc>
                <a:tc hMerge="1">
                  <a:txBody>
                    <a:bodyPr/>
                    <a:lstStyle/>
                    <a:p>
                      <a:endParaRPr lang="en-US" sz="1600" dirty="0"/>
                    </a:p>
                  </a:txBody>
                  <a:tcPr/>
                </a:tc>
                <a:tc gridSpan="2">
                  <a:txBody>
                    <a:bodyPr/>
                    <a:lstStyle/>
                    <a:p>
                      <a:r>
                        <a:rPr lang="en-US" sz="1600" dirty="0" err="1" smtClean="0"/>
                        <a:t>Rp</a:t>
                      </a:r>
                      <a:r>
                        <a:rPr lang="en-US" sz="1600" dirty="0" smtClean="0"/>
                        <a:t>   72,50 per jam </a:t>
                      </a:r>
                      <a:r>
                        <a:rPr lang="en-US" sz="1600" dirty="0" err="1" smtClean="0"/>
                        <a:t>mesin</a:t>
                      </a:r>
                      <a:endParaRPr lang="en-US" sz="1600" dirty="0" smtClean="0"/>
                    </a:p>
                    <a:p>
                      <a:r>
                        <a:rPr lang="en-US" sz="1600" u="sng" dirty="0" err="1" smtClean="0"/>
                        <a:t>Rp</a:t>
                      </a:r>
                      <a:r>
                        <a:rPr lang="en-US" sz="1600" u="sng" dirty="0" smtClean="0"/>
                        <a:t>   67,50 per jam </a:t>
                      </a:r>
                      <a:r>
                        <a:rPr lang="en-US" sz="1600" u="sng" dirty="0" err="1" smtClean="0"/>
                        <a:t>mesin</a:t>
                      </a:r>
                      <a:endParaRPr lang="en-US" sz="1600" u="sng" dirty="0" smtClean="0"/>
                    </a:p>
                    <a:p>
                      <a:r>
                        <a:rPr lang="en-US" sz="1600" dirty="0" err="1" smtClean="0"/>
                        <a:t>Rp</a:t>
                      </a:r>
                      <a:r>
                        <a:rPr lang="en-US" sz="1600" dirty="0" smtClean="0"/>
                        <a:t> 140,00 per jam </a:t>
                      </a:r>
                      <a:r>
                        <a:rPr lang="en-US" sz="1600" dirty="0" err="1" smtClean="0"/>
                        <a:t>mesin</a:t>
                      </a:r>
                      <a:endParaRPr lang="en-US" sz="1600" dirty="0"/>
                    </a:p>
                  </a:txBody>
                  <a:tcPr/>
                </a:tc>
                <a:tc hMerge="1">
                  <a:txBody>
                    <a:bodyPr/>
                    <a:lstStyle/>
                    <a:p>
                      <a:endParaRPr lang="en-US" sz="1600"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PEMBEBANAN BOP KEPADA PRODUK ATAS DASAR TARIF</a:t>
            </a:r>
            <a:endParaRPr lang="en-US" dirty="0"/>
          </a:p>
        </p:txBody>
      </p:sp>
      <p:sp>
        <p:nvSpPr>
          <p:cNvPr id="3" name="Content Placeholder 2"/>
          <p:cNvSpPr>
            <a:spLocks noGrp="1"/>
          </p:cNvSpPr>
          <p:nvPr>
            <p:ph sz="quarter" idx="1"/>
          </p:nvPr>
        </p:nvSpPr>
        <p:spPr>
          <a:xfrm>
            <a:off x="609600" y="1524000"/>
            <a:ext cx="8153400" cy="51816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en-US" dirty="0" err="1" smtClean="0"/>
              <a:t>Tarif</a:t>
            </a:r>
            <a:r>
              <a:rPr lang="en-US" dirty="0" smtClean="0"/>
              <a:t> BOP yang </a:t>
            </a:r>
            <a:r>
              <a:rPr lang="en-US" dirty="0" err="1" smtClean="0"/>
              <a:t>telah</a:t>
            </a:r>
            <a:r>
              <a:rPr lang="en-US" dirty="0" smtClean="0"/>
              <a:t> </a:t>
            </a:r>
            <a:r>
              <a:rPr lang="en-US" dirty="0" err="1" smtClean="0"/>
              <a:t>ditentukan</a:t>
            </a:r>
            <a:r>
              <a:rPr lang="en-US" dirty="0" smtClean="0"/>
              <a:t> </a:t>
            </a:r>
            <a:r>
              <a:rPr lang="en-US" dirty="0" err="1" smtClean="0"/>
              <a:t>di</a:t>
            </a:r>
            <a:r>
              <a:rPr lang="en-US" dirty="0" smtClean="0"/>
              <a:t> </a:t>
            </a:r>
            <a:r>
              <a:rPr lang="en-US" dirty="0" err="1" smtClean="0"/>
              <a:t>muka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membebankan</a:t>
            </a:r>
            <a:r>
              <a:rPr lang="en-US" dirty="0" smtClean="0"/>
              <a:t> BOP </a:t>
            </a:r>
            <a:r>
              <a:rPr lang="en-US" dirty="0" err="1" smtClean="0"/>
              <a:t>kepada</a:t>
            </a:r>
            <a:r>
              <a:rPr lang="en-US" dirty="0" smtClean="0"/>
              <a:t> </a:t>
            </a:r>
            <a:r>
              <a:rPr lang="en-US" dirty="0" err="1" smtClean="0"/>
              <a:t>produk</a:t>
            </a:r>
            <a:r>
              <a:rPr lang="en-US" dirty="0" smtClean="0"/>
              <a:t> yang </a:t>
            </a:r>
            <a:r>
              <a:rPr lang="en-US" dirty="0" err="1" smtClean="0"/>
              <a:t>diproduksi</a:t>
            </a:r>
            <a:r>
              <a:rPr lang="en-US" dirty="0" smtClean="0"/>
              <a:t>.</a:t>
            </a:r>
          </a:p>
          <a:p>
            <a:endParaRPr lang="en-US" dirty="0" smtClean="0"/>
          </a:p>
          <a:p>
            <a:r>
              <a:rPr lang="en-US" dirty="0" err="1" smtClean="0"/>
              <a:t>Jika</a:t>
            </a:r>
            <a:r>
              <a:rPr lang="en-US" dirty="0" smtClean="0"/>
              <a:t> </a:t>
            </a:r>
            <a:r>
              <a:rPr lang="en-US" dirty="0" err="1" smtClean="0"/>
              <a:t>perusahaan</a:t>
            </a:r>
            <a:r>
              <a:rPr lang="en-US" dirty="0" smtClean="0"/>
              <a:t> </a:t>
            </a:r>
            <a:r>
              <a:rPr lang="en-US" dirty="0" err="1" smtClean="0"/>
              <a:t>menggunakan</a:t>
            </a:r>
            <a:r>
              <a:rPr lang="en-US" dirty="0" smtClean="0"/>
              <a:t> </a:t>
            </a:r>
            <a:r>
              <a:rPr lang="en-US" dirty="0" err="1" smtClean="0"/>
              <a:t>metode</a:t>
            </a:r>
            <a:r>
              <a:rPr lang="en-US" dirty="0" smtClean="0"/>
              <a:t> Full Costing:</a:t>
            </a:r>
          </a:p>
          <a:p>
            <a:pPr lvl="1">
              <a:buFont typeface="Wingdings" pitchFamily="2" charset="2"/>
              <a:buChar char="ü"/>
            </a:pPr>
            <a:r>
              <a:rPr lang="en-US" dirty="0" err="1" smtClean="0"/>
              <a:t>Produk</a:t>
            </a:r>
            <a:r>
              <a:rPr lang="en-US" dirty="0" smtClean="0"/>
              <a:t> </a:t>
            </a:r>
            <a:r>
              <a:rPr lang="en-US" dirty="0" err="1" smtClean="0"/>
              <a:t>akan</a:t>
            </a:r>
            <a:r>
              <a:rPr lang="en-US" dirty="0" smtClean="0"/>
              <a:t> </a:t>
            </a:r>
            <a:r>
              <a:rPr lang="en-US" dirty="0" err="1" smtClean="0"/>
              <a:t>dibebani</a:t>
            </a:r>
            <a:r>
              <a:rPr lang="en-US" dirty="0" smtClean="0"/>
              <a:t> BOP </a:t>
            </a:r>
            <a:r>
              <a:rPr lang="en-US" dirty="0" err="1" smtClean="0"/>
              <a:t>dengan</a:t>
            </a:r>
            <a:r>
              <a:rPr lang="en-US" dirty="0" smtClean="0"/>
              <a:t> </a:t>
            </a:r>
            <a:r>
              <a:rPr lang="en-US" dirty="0" err="1" smtClean="0"/>
              <a:t>tarif</a:t>
            </a:r>
            <a:r>
              <a:rPr lang="en-US" dirty="0" smtClean="0"/>
              <a:t> BOP </a:t>
            </a:r>
            <a:r>
              <a:rPr lang="en-US" dirty="0" err="1" smtClean="0"/>
              <a:t>variabel</a:t>
            </a:r>
            <a:r>
              <a:rPr lang="en-US" dirty="0" smtClean="0"/>
              <a:t> &amp; </a:t>
            </a:r>
            <a:r>
              <a:rPr lang="en-US" dirty="0" err="1" smtClean="0"/>
              <a:t>tarif</a:t>
            </a:r>
            <a:r>
              <a:rPr lang="en-US" dirty="0" smtClean="0"/>
              <a:t> BOP </a:t>
            </a:r>
            <a:r>
              <a:rPr lang="en-US" dirty="0" err="1" smtClean="0"/>
              <a:t>tetap</a:t>
            </a:r>
            <a:r>
              <a:rPr lang="en-US" dirty="0" smtClean="0"/>
              <a:t>. </a:t>
            </a:r>
            <a:r>
              <a:rPr lang="en-US" dirty="0" err="1" smtClean="0"/>
              <a:t>Contoh</a:t>
            </a:r>
            <a:r>
              <a:rPr lang="en-US" dirty="0" smtClean="0"/>
              <a:t> : jam </a:t>
            </a:r>
            <a:r>
              <a:rPr lang="en-US" dirty="0" err="1" smtClean="0"/>
              <a:t>mesin</a:t>
            </a:r>
            <a:r>
              <a:rPr lang="en-US" dirty="0" smtClean="0"/>
              <a:t> </a:t>
            </a:r>
            <a:r>
              <a:rPr lang="en-US" dirty="0" err="1" smtClean="0"/>
              <a:t>tahun</a:t>
            </a:r>
            <a:r>
              <a:rPr lang="en-US" dirty="0" smtClean="0"/>
              <a:t> 19X1 = 75.000, </a:t>
            </a:r>
            <a:r>
              <a:rPr lang="en-US" dirty="0" err="1" smtClean="0"/>
              <a:t>maka</a:t>
            </a:r>
            <a:r>
              <a:rPr lang="en-US" dirty="0" smtClean="0"/>
              <a:t> </a:t>
            </a:r>
            <a:r>
              <a:rPr lang="en-US" sz="2400" dirty="0" smtClean="0"/>
              <a:t>BOP </a:t>
            </a:r>
            <a:r>
              <a:rPr lang="en-US" sz="2400" dirty="0" err="1" smtClean="0"/>
              <a:t>dibebankan</a:t>
            </a:r>
            <a:r>
              <a:rPr lang="en-US" sz="2400" dirty="0" smtClean="0"/>
              <a:t> = (</a:t>
            </a:r>
            <a:r>
              <a:rPr lang="en-US" sz="2400" dirty="0" err="1" smtClean="0"/>
              <a:t>Rp</a:t>
            </a:r>
            <a:r>
              <a:rPr lang="en-US" sz="2400" dirty="0" smtClean="0"/>
              <a:t> 140 x 75.000) = </a:t>
            </a:r>
            <a:r>
              <a:rPr lang="en-US" sz="2400" dirty="0" err="1" smtClean="0"/>
              <a:t>Rp</a:t>
            </a:r>
            <a:r>
              <a:rPr lang="en-US" sz="2400" dirty="0" smtClean="0"/>
              <a:t> 10.500.000</a:t>
            </a:r>
          </a:p>
          <a:p>
            <a:pPr lvl="1">
              <a:buFont typeface="Wingdings" pitchFamily="2" charset="2"/>
              <a:buChar char="ü"/>
            </a:pPr>
            <a:r>
              <a:rPr lang="en-US" dirty="0" smtClean="0"/>
              <a:t> </a:t>
            </a:r>
            <a:r>
              <a:rPr lang="en-US" dirty="0" err="1" smtClean="0"/>
              <a:t>Jurnal</a:t>
            </a:r>
            <a:r>
              <a:rPr lang="en-US" dirty="0" smtClean="0"/>
              <a:t> :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-BOP    10.500.000</a:t>
            </a:r>
          </a:p>
          <a:p>
            <a:pPr lvl="1">
              <a:buNone/>
            </a:pPr>
            <a:r>
              <a:rPr lang="en-US" dirty="0" smtClean="0"/>
              <a:t>			BOP </a:t>
            </a:r>
            <a:r>
              <a:rPr lang="en-US" dirty="0" err="1" smtClean="0"/>
              <a:t>yg</a:t>
            </a:r>
            <a:r>
              <a:rPr lang="en-US" dirty="0" smtClean="0"/>
              <a:t> </a:t>
            </a:r>
            <a:r>
              <a:rPr lang="en-US" dirty="0" err="1" smtClean="0"/>
              <a:t>dibebankan</a:t>
            </a:r>
            <a:r>
              <a:rPr lang="en-US" dirty="0" smtClean="0"/>
              <a:t>			10.500.000</a:t>
            </a:r>
          </a:p>
          <a:p>
            <a:pPr lvl="1">
              <a:buNone/>
            </a:pPr>
            <a:endParaRPr lang="en-US" dirty="0" smtClean="0"/>
          </a:p>
          <a:p>
            <a:r>
              <a:rPr lang="en-US" dirty="0" err="1" smtClean="0"/>
              <a:t>Jika</a:t>
            </a:r>
            <a:r>
              <a:rPr lang="en-US" dirty="0" smtClean="0"/>
              <a:t> </a:t>
            </a:r>
            <a:r>
              <a:rPr lang="en-US" dirty="0" err="1" smtClean="0"/>
              <a:t>perusahaan</a:t>
            </a:r>
            <a:r>
              <a:rPr lang="en-US" dirty="0" smtClean="0"/>
              <a:t> </a:t>
            </a:r>
            <a:r>
              <a:rPr lang="en-US" dirty="0" err="1" smtClean="0"/>
              <a:t>menggunakan</a:t>
            </a:r>
            <a:r>
              <a:rPr lang="en-US" dirty="0" smtClean="0"/>
              <a:t> </a:t>
            </a:r>
            <a:r>
              <a:rPr lang="en-US" dirty="0" err="1" smtClean="0"/>
              <a:t>metode</a:t>
            </a:r>
            <a:r>
              <a:rPr lang="en-US" dirty="0" smtClean="0"/>
              <a:t> Variable Costing:</a:t>
            </a:r>
          </a:p>
          <a:p>
            <a:pPr lvl="1">
              <a:buFont typeface="Wingdings" pitchFamily="2" charset="2"/>
              <a:buChar char="ü"/>
            </a:pPr>
            <a:r>
              <a:rPr lang="en-US" dirty="0" err="1" smtClean="0"/>
              <a:t>Produk</a:t>
            </a:r>
            <a:r>
              <a:rPr lang="en-US" dirty="0" smtClean="0"/>
              <a:t> </a:t>
            </a:r>
            <a:r>
              <a:rPr lang="en-US" dirty="0" err="1" smtClean="0"/>
              <a:t>akan</a:t>
            </a:r>
            <a:r>
              <a:rPr lang="en-US" dirty="0" smtClean="0"/>
              <a:t> </a:t>
            </a:r>
            <a:r>
              <a:rPr lang="en-US" dirty="0" err="1" smtClean="0"/>
              <a:t>dibebani</a:t>
            </a:r>
            <a:r>
              <a:rPr lang="en-US" dirty="0" smtClean="0"/>
              <a:t> BOP </a:t>
            </a:r>
            <a:r>
              <a:rPr lang="en-US" dirty="0" err="1" smtClean="0"/>
              <a:t>dengan</a:t>
            </a:r>
            <a:r>
              <a:rPr lang="en-US" dirty="0" smtClean="0"/>
              <a:t> </a:t>
            </a:r>
            <a:r>
              <a:rPr lang="en-US" dirty="0" err="1" smtClean="0"/>
              <a:t>tarif</a:t>
            </a:r>
            <a:r>
              <a:rPr lang="en-US" dirty="0" smtClean="0"/>
              <a:t> BOP </a:t>
            </a:r>
            <a:r>
              <a:rPr lang="en-US" dirty="0" err="1" smtClean="0"/>
              <a:t>variabel</a:t>
            </a:r>
            <a:r>
              <a:rPr lang="en-US" dirty="0" smtClean="0"/>
              <a:t> </a:t>
            </a:r>
            <a:r>
              <a:rPr lang="en-US" dirty="0" err="1" smtClean="0"/>
              <a:t>saja</a:t>
            </a:r>
            <a:endParaRPr lang="en-US" dirty="0" smtClean="0"/>
          </a:p>
          <a:p>
            <a:pPr lvl="1">
              <a:buNone/>
            </a:pPr>
            <a:r>
              <a:rPr lang="en-US" dirty="0" smtClean="0"/>
              <a:t>	</a:t>
            </a:r>
            <a:r>
              <a:rPr lang="en-US" dirty="0" err="1" smtClean="0"/>
              <a:t>Contoh</a:t>
            </a:r>
            <a:r>
              <a:rPr lang="en-US" dirty="0" smtClean="0"/>
              <a:t> : BOP </a:t>
            </a:r>
            <a:r>
              <a:rPr lang="en-US" dirty="0" err="1" smtClean="0"/>
              <a:t>dibebankan</a:t>
            </a:r>
            <a:r>
              <a:rPr lang="en-US" dirty="0" smtClean="0"/>
              <a:t> = (</a:t>
            </a:r>
            <a:r>
              <a:rPr lang="en-US" dirty="0" err="1" smtClean="0"/>
              <a:t>Rp</a:t>
            </a:r>
            <a:r>
              <a:rPr lang="en-US" dirty="0" smtClean="0"/>
              <a:t> 72,50 x 75.000)=</a:t>
            </a:r>
            <a:r>
              <a:rPr lang="en-US" dirty="0" err="1" smtClean="0"/>
              <a:t>Rp</a:t>
            </a:r>
            <a:r>
              <a:rPr lang="en-US" dirty="0" smtClean="0"/>
              <a:t> 5.437.500</a:t>
            </a:r>
          </a:p>
          <a:p>
            <a:pPr lvl="1">
              <a:buFont typeface="Wingdings" pitchFamily="2" charset="2"/>
              <a:buChar char="ü"/>
            </a:pPr>
            <a:r>
              <a:rPr lang="en-US" dirty="0" err="1" smtClean="0"/>
              <a:t>Jurnal</a:t>
            </a:r>
            <a:r>
              <a:rPr lang="en-US" dirty="0" smtClean="0"/>
              <a:t> :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-BOP	       5.437.500</a:t>
            </a:r>
          </a:p>
          <a:p>
            <a:pPr lvl="1">
              <a:buNone/>
            </a:pPr>
            <a:r>
              <a:rPr lang="en-US" dirty="0" smtClean="0"/>
              <a:t>			BOP </a:t>
            </a:r>
            <a:r>
              <a:rPr lang="en-US" dirty="0" err="1" smtClean="0"/>
              <a:t>variabel</a:t>
            </a:r>
            <a:r>
              <a:rPr lang="en-US" dirty="0" smtClean="0"/>
              <a:t> yang </a:t>
            </a:r>
            <a:r>
              <a:rPr lang="en-US" dirty="0" err="1" smtClean="0"/>
              <a:t>dibebankan</a:t>
            </a:r>
            <a:r>
              <a:rPr lang="en-US" dirty="0" smtClean="0"/>
              <a:t>		5.437.500</a:t>
            </a:r>
          </a:p>
          <a:p>
            <a:pPr lvl="1">
              <a:buFont typeface="Wingdings" pitchFamily="2" charset="2"/>
              <a:buChar char="ü"/>
            </a:pPr>
            <a:endParaRPr lang="en-US" dirty="0" smtClean="0"/>
          </a:p>
          <a:p>
            <a:pPr lvl="7">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PENGUMPULAN BOP SESUNGGUHNYA</a:t>
            </a:r>
            <a:endParaRPr lang="en-US" sz="3600" dirty="0"/>
          </a:p>
        </p:txBody>
      </p:sp>
      <p:sp>
        <p:nvSpPr>
          <p:cNvPr id="3" name="Content Placeholder 2"/>
          <p:cNvSpPr>
            <a:spLocks noGrp="1"/>
          </p:cNvSpPr>
          <p:nvPr>
            <p:ph sz="quarter" idx="1"/>
          </p:nvPr>
        </p:nvSpPr>
        <p:spPr>
          <a:xfrm>
            <a:off x="612648" y="1524000"/>
            <a:ext cx="8153400" cy="4572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r>
              <a:rPr lang="en-US" dirty="0" smtClean="0"/>
              <a:t>BOP yang </a:t>
            </a:r>
            <a:r>
              <a:rPr lang="en-US" dirty="0" err="1" smtClean="0"/>
              <a:t>sesungguhnya</a:t>
            </a:r>
            <a:r>
              <a:rPr lang="en-US" dirty="0" smtClean="0"/>
              <a:t> </a:t>
            </a:r>
            <a:r>
              <a:rPr lang="en-US" dirty="0" err="1" smtClean="0"/>
              <a:t>terjadi</a:t>
            </a:r>
            <a:r>
              <a:rPr lang="en-US" dirty="0" smtClean="0"/>
              <a:t> </a:t>
            </a:r>
            <a:r>
              <a:rPr lang="en-US" dirty="0" err="1" smtClean="0"/>
              <a:t>dikumpulkan</a:t>
            </a:r>
            <a:r>
              <a:rPr lang="en-US" dirty="0" smtClean="0"/>
              <a:t> </a:t>
            </a:r>
            <a:r>
              <a:rPr lang="en-US" dirty="0" err="1" smtClean="0"/>
              <a:t>untuk</a:t>
            </a:r>
            <a:r>
              <a:rPr lang="en-US" dirty="0" smtClean="0"/>
              <a:t> </a:t>
            </a:r>
            <a:r>
              <a:rPr lang="en-US" dirty="0" err="1" smtClean="0"/>
              <a:t>dibandingkan</a:t>
            </a:r>
            <a:r>
              <a:rPr lang="en-US" dirty="0" smtClean="0"/>
              <a:t> </a:t>
            </a:r>
            <a:r>
              <a:rPr lang="en-US" dirty="0" err="1" smtClean="0"/>
              <a:t>dengan</a:t>
            </a:r>
            <a:r>
              <a:rPr lang="en-US" dirty="0" smtClean="0"/>
              <a:t> BOP yang </a:t>
            </a:r>
            <a:r>
              <a:rPr lang="en-US" dirty="0" err="1" smtClean="0"/>
              <a:t>dibebankan</a:t>
            </a:r>
            <a:r>
              <a:rPr lang="en-US" dirty="0" smtClean="0"/>
              <a:t> </a:t>
            </a:r>
            <a:r>
              <a:rPr lang="en-US" dirty="0" err="1" smtClean="0"/>
              <a:t>kepada</a:t>
            </a:r>
            <a:r>
              <a:rPr lang="en-US" dirty="0" smtClean="0"/>
              <a:t> </a:t>
            </a:r>
            <a:r>
              <a:rPr lang="en-US" dirty="0" err="1" smtClean="0"/>
              <a:t>produk</a:t>
            </a:r>
            <a:r>
              <a:rPr lang="en-US" dirty="0" smtClean="0"/>
              <a:t> </a:t>
            </a:r>
            <a:r>
              <a:rPr lang="en-US" dirty="0" err="1" smtClean="0"/>
              <a:t>atas</a:t>
            </a:r>
            <a:r>
              <a:rPr lang="en-US" dirty="0" smtClean="0"/>
              <a:t> </a:t>
            </a:r>
            <a:r>
              <a:rPr lang="en-US" dirty="0" err="1" smtClean="0"/>
              <a:t>dasar</a:t>
            </a:r>
            <a:r>
              <a:rPr lang="en-US" dirty="0" smtClean="0"/>
              <a:t> </a:t>
            </a:r>
            <a:r>
              <a:rPr lang="en-US" dirty="0" err="1" smtClean="0"/>
              <a:t>tarif</a:t>
            </a:r>
            <a:r>
              <a:rPr lang="en-US" dirty="0" smtClean="0"/>
              <a:t> yang </a:t>
            </a:r>
            <a:r>
              <a:rPr lang="en-US" dirty="0" err="1" smtClean="0"/>
              <a:t>ditentukan</a:t>
            </a:r>
            <a:r>
              <a:rPr lang="en-US" dirty="0" smtClean="0"/>
              <a:t> </a:t>
            </a:r>
            <a:r>
              <a:rPr lang="en-US" dirty="0" err="1" smtClean="0"/>
              <a:t>di</a:t>
            </a:r>
            <a:r>
              <a:rPr lang="en-US" dirty="0" smtClean="0"/>
              <a:t> </a:t>
            </a:r>
            <a:r>
              <a:rPr lang="en-US" dirty="0" err="1" smtClean="0"/>
              <a:t>muka</a:t>
            </a:r>
            <a:r>
              <a:rPr lang="en-US" dirty="0" smtClean="0"/>
              <a:t>.</a:t>
            </a:r>
          </a:p>
          <a:p>
            <a:pPr algn="just"/>
            <a:endParaRPr lang="en-US" dirty="0" smtClean="0"/>
          </a:p>
          <a:p>
            <a:pPr algn="just"/>
            <a:r>
              <a:rPr lang="en-US" dirty="0" err="1" smtClean="0"/>
              <a:t>Selisih</a:t>
            </a:r>
            <a:r>
              <a:rPr lang="en-US" dirty="0" smtClean="0"/>
              <a:t> yang </a:t>
            </a:r>
            <a:r>
              <a:rPr lang="en-US" dirty="0" err="1" smtClean="0"/>
              <a:t>terjadi</a:t>
            </a:r>
            <a:r>
              <a:rPr lang="en-US" dirty="0" smtClean="0"/>
              <a:t> </a:t>
            </a:r>
            <a:r>
              <a:rPr lang="en-US" dirty="0" err="1" smtClean="0"/>
              <a:t>antara</a:t>
            </a:r>
            <a:r>
              <a:rPr lang="en-US" dirty="0" smtClean="0"/>
              <a:t> BOP yang </a:t>
            </a:r>
            <a:r>
              <a:rPr lang="en-US" dirty="0" err="1" smtClean="0"/>
              <a:t>dibebankan</a:t>
            </a:r>
            <a:r>
              <a:rPr lang="en-US" dirty="0" smtClean="0"/>
              <a:t> </a:t>
            </a:r>
            <a:r>
              <a:rPr lang="en-US" dirty="0" err="1" smtClean="0"/>
              <a:t>dengan</a:t>
            </a:r>
            <a:r>
              <a:rPr lang="en-US" dirty="0" smtClean="0"/>
              <a:t> BOP yang </a:t>
            </a:r>
            <a:r>
              <a:rPr lang="en-US" dirty="0" err="1" smtClean="0"/>
              <a:t>sesungguhnya</a:t>
            </a:r>
            <a:r>
              <a:rPr lang="en-US" dirty="0" smtClean="0"/>
              <a:t> </a:t>
            </a:r>
            <a:r>
              <a:rPr lang="en-US" dirty="0" err="1" smtClean="0"/>
              <a:t>terjadi</a:t>
            </a:r>
            <a:r>
              <a:rPr lang="en-US" dirty="0" smtClean="0"/>
              <a:t> </a:t>
            </a:r>
            <a:r>
              <a:rPr lang="en-US" dirty="0" err="1" smtClean="0"/>
              <a:t>merupakan</a:t>
            </a:r>
            <a:r>
              <a:rPr lang="en-US" dirty="0" smtClean="0"/>
              <a:t> BOP yang </a:t>
            </a:r>
            <a:r>
              <a:rPr lang="en-US" dirty="0" err="1" smtClean="0"/>
              <a:t>lebih</a:t>
            </a:r>
            <a:r>
              <a:rPr lang="en-US" dirty="0" smtClean="0"/>
              <a:t> </a:t>
            </a:r>
            <a:r>
              <a:rPr lang="en-US" dirty="0" err="1" smtClean="0"/>
              <a:t>atau</a:t>
            </a:r>
            <a:r>
              <a:rPr lang="en-US" dirty="0" smtClean="0"/>
              <a:t> </a:t>
            </a:r>
            <a:r>
              <a:rPr lang="en-US" dirty="0" err="1" smtClean="0"/>
              <a:t>kurang</a:t>
            </a:r>
            <a:r>
              <a:rPr lang="en-US" dirty="0" smtClean="0"/>
              <a:t> </a:t>
            </a:r>
            <a:r>
              <a:rPr lang="en-US" dirty="0" err="1" smtClean="0"/>
              <a:t>dibebankan</a:t>
            </a:r>
            <a:r>
              <a:rPr lang="en-US" dirty="0" smtClean="0"/>
              <a:t> (over or </a:t>
            </a:r>
            <a:r>
              <a:rPr lang="en-US" dirty="0" err="1" smtClean="0"/>
              <a:t>underapplied</a:t>
            </a:r>
            <a:r>
              <a:rPr lang="en-US" dirty="0" smtClean="0"/>
              <a:t> factory overhead cost)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Autofit/>
          </a:bodyPr>
          <a:lstStyle/>
          <a:p>
            <a:pPr algn="ctr"/>
            <a:r>
              <a:rPr lang="en-US" sz="2000" dirty="0" smtClean="0"/>
              <a:t>PT ELIONA SARI</a:t>
            </a:r>
            <a:br>
              <a:rPr lang="en-US" sz="2000" dirty="0" smtClean="0"/>
            </a:br>
            <a:r>
              <a:rPr lang="en-US" sz="2000" dirty="0" smtClean="0"/>
              <a:t>BOP YANG SESUNGGUHNYA TERJADI TAHUN 19X1</a:t>
            </a:r>
            <a:br>
              <a:rPr lang="en-US" sz="2000" dirty="0" smtClean="0"/>
            </a:br>
            <a:r>
              <a:rPr lang="en-US" sz="2000" dirty="0" smtClean="0"/>
              <a:t>PADA KAPASITAS SESUNGGUHNYA YANG DICAPAI :  75.000 JAM MESIN</a:t>
            </a:r>
            <a:endParaRPr lang="en-US" sz="2000" dirty="0"/>
          </a:p>
        </p:txBody>
      </p:sp>
      <p:graphicFrame>
        <p:nvGraphicFramePr>
          <p:cNvPr id="4" name="Content Placeholder 3"/>
          <p:cNvGraphicFramePr>
            <a:graphicFrameLocks noGrp="1"/>
          </p:cNvGraphicFramePr>
          <p:nvPr>
            <p:ph sz="quarter" idx="1"/>
          </p:nvPr>
        </p:nvGraphicFramePr>
        <p:xfrm>
          <a:off x="612775" y="1600200"/>
          <a:ext cx="8153400" cy="5181600"/>
        </p:xfrm>
        <a:graphic>
          <a:graphicData uri="http://schemas.openxmlformats.org/drawingml/2006/table">
            <a:tbl>
              <a:tblPr firstRow="1" bandRow="1">
                <a:tableStyleId>{5C22544A-7EE6-4342-B048-85BDC9FD1C3A}</a:tableStyleId>
              </a:tblPr>
              <a:tblGrid>
                <a:gridCol w="1444625"/>
                <a:gridCol w="2971800"/>
                <a:gridCol w="1698625"/>
                <a:gridCol w="2038350"/>
              </a:tblGrid>
              <a:tr h="383822">
                <a:tc>
                  <a:txBody>
                    <a:bodyPr/>
                    <a:lstStyle/>
                    <a:p>
                      <a:r>
                        <a:rPr lang="en-US" sz="1600" dirty="0" err="1" smtClean="0"/>
                        <a:t>No.Rekening</a:t>
                      </a:r>
                      <a:endParaRPr lang="en-US" sz="1600" dirty="0"/>
                    </a:p>
                  </a:txBody>
                  <a:tcPr/>
                </a:tc>
                <a:tc>
                  <a:txBody>
                    <a:bodyPr/>
                    <a:lstStyle/>
                    <a:p>
                      <a:r>
                        <a:rPr lang="en-US" sz="1600" dirty="0" err="1" smtClean="0"/>
                        <a:t>Jenis</a:t>
                      </a:r>
                      <a:r>
                        <a:rPr lang="en-US" sz="1600" dirty="0" smtClean="0"/>
                        <a:t> </a:t>
                      </a:r>
                      <a:r>
                        <a:rPr lang="en-US" sz="1600" dirty="0" err="1" smtClean="0"/>
                        <a:t>Biaya</a:t>
                      </a:r>
                      <a:endParaRPr lang="en-US" sz="1600" dirty="0"/>
                    </a:p>
                  </a:txBody>
                  <a:tcPr/>
                </a:tc>
                <a:tc>
                  <a:txBody>
                    <a:bodyPr/>
                    <a:lstStyle/>
                    <a:p>
                      <a:r>
                        <a:rPr lang="en-US" sz="1600" dirty="0" err="1" smtClean="0"/>
                        <a:t>Tetap</a:t>
                      </a:r>
                      <a:r>
                        <a:rPr lang="en-US" sz="1600" dirty="0" smtClean="0"/>
                        <a:t>/</a:t>
                      </a:r>
                      <a:r>
                        <a:rPr lang="en-US" sz="1600" dirty="0" err="1" smtClean="0"/>
                        <a:t>Variabel</a:t>
                      </a:r>
                      <a:endParaRPr lang="en-US" sz="1600" dirty="0"/>
                    </a:p>
                  </a:txBody>
                  <a:tcPr/>
                </a:tc>
                <a:tc>
                  <a:txBody>
                    <a:bodyPr/>
                    <a:lstStyle/>
                    <a:p>
                      <a:r>
                        <a:rPr lang="en-US" sz="1600" dirty="0" err="1" smtClean="0"/>
                        <a:t>Jumlah</a:t>
                      </a:r>
                      <a:endParaRPr lang="en-US" sz="1600" dirty="0"/>
                    </a:p>
                  </a:txBody>
                  <a:tcPr/>
                </a:tc>
              </a:tr>
              <a:tr h="3039872">
                <a:tc>
                  <a:txBody>
                    <a:bodyPr/>
                    <a:lstStyle/>
                    <a:p>
                      <a:r>
                        <a:rPr lang="en-US" sz="1600" dirty="0" smtClean="0"/>
                        <a:t>5101</a:t>
                      </a:r>
                    </a:p>
                    <a:p>
                      <a:r>
                        <a:rPr lang="en-US" sz="1600" dirty="0" smtClean="0"/>
                        <a:t>5102</a:t>
                      </a:r>
                    </a:p>
                    <a:p>
                      <a:r>
                        <a:rPr lang="en-US" sz="1600" dirty="0" smtClean="0"/>
                        <a:t>5103</a:t>
                      </a:r>
                    </a:p>
                    <a:p>
                      <a:r>
                        <a:rPr lang="en-US" sz="1600" dirty="0" smtClean="0"/>
                        <a:t>5104</a:t>
                      </a:r>
                    </a:p>
                    <a:p>
                      <a:endParaRPr lang="en-US" sz="1600" dirty="0" smtClean="0"/>
                    </a:p>
                    <a:p>
                      <a:r>
                        <a:rPr lang="en-US" sz="1600" dirty="0" smtClean="0"/>
                        <a:t>5105</a:t>
                      </a:r>
                    </a:p>
                    <a:p>
                      <a:r>
                        <a:rPr lang="en-US" sz="1600" dirty="0" smtClean="0"/>
                        <a:t>5106</a:t>
                      </a:r>
                    </a:p>
                    <a:p>
                      <a:endParaRPr lang="en-US" sz="1600" dirty="0" smtClean="0"/>
                    </a:p>
                    <a:p>
                      <a:r>
                        <a:rPr lang="en-US" sz="1600" dirty="0" smtClean="0"/>
                        <a:t>5107</a:t>
                      </a:r>
                    </a:p>
                    <a:p>
                      <a:r>
                        <a:rPr lang="en-US" sz="1600" dirty="0" smtClean="0"/>
                        <a:t>5108</a:t>
                      </a:r>
                      <a:endParaRPr lang="en-US" sz="1600" dirty="0"/>
                    </a:p>
                  </a:txBody>
                  <a:tcPr/>
                </a:tc>
                <a:tc>
                  <a:txBody>
                    <a:bodyPr/>
                    <a:lstStyle/>
                    <a:p>
                      <a:r>
                        <a:rPr lang="en-US" sz="1600" dirty="0" smtClean="0"/>
                        <a:t>B. </a:t>
                      </a:r>
                      <a:r>
                        <a:rPr lang="en-US" sz="1600" dirty="0" err="1" smtClean="0"/>
                        <a:t>Bahan</a:t>
                      </a:r>
                      <a:r>
                        <a:rPr lang="en-US" sz="1600" baseline="0" dirty="0" smtClean="0"/>
                        <a:t> </a:t>
                      </a:r>
                      <a:r>
                        <a:rPr lang="en-US" sz="1600" baseline="0" dirty="0" err="1" smtClean="0"/>
                        <a:t>Penolong</a:t>
                      </a:r>
                      <a:endParaRPr lang="en-US" sz="1600" baseline="0" dirty="0" smtClean="0"/>
                    </a:p>
                    <a:p>
                      <a:r>
                        <a:rPr lang="en-US" sz="1600" baseline="0" dirty="0" smtClean="0"/>
                        <a:t>B. </a:t>
                      </a:r>
                      <a:r>
                        <a:rPr lang="en-US" sz="1600" baseline="0" dirty="0" err="1" smtClean="0"/>
                        <a:t>Listrik</a:t>
                      </a:r>
                      <a:endParaRPr lang="en-US" sz="1600" baseline="0" dirty="0" smtClean="0"/>
                    </a:p>
                    <a:p>
                      <a:r>
                        <a:rPr lang="en-US" sz="1600" baseline="0" dirty="0" smtClean="0"/>
                        <a:t>B. </a:t>
                      </a:r>
                      <a:r>
                        <a:rPr lang="en-US" sz="1600" baseline="0" dirty="0" err="1" smtClean="0"/>
                        <a:t>Bahan</a:t>
                      </a:r>
                      <a:r>
                        <a:rPr lang="en-US" sz="1600" baseline="0" dirty="0" smtClean="0"/>
                        <a:t> </a:t>
                      </a:r>
                      <a:r>
                        <a:rPr lang="en-US" sz="1600" baseline="0" dirty="0" err="1" smtClean="0"/>
                        <a:t>Bakar</a:t>
                      </a:r>
                      <a:endParaRPr lang="en-US" sz="1600" baseline="0" dirty="0" smtClean="0"/>
                    </a:p>
                    <a:p>
                      <a:r>
                        <a:rPr lang="en-US" sz="1600" baseline="0" dirty="0" smtClean="0"/>
                        <a:t>B. </a:t>
                      </a:r>
                      <a:r>
                        <a:rPr lang="en-US" sz="1600" baseline="0" dirty="0" err="1" smtClean="0"/>
                        <a:t>Tenaga</a:t>
                      </a:r>
                      <a:r>
                        <a:rPr lang="en-US" sz="1600" baseline="0" dirty="0" smtClean="0"/>
                        <a:t> </a:t>
                      </a:r>
                      <a:r>
                        <a:rPr lang="en-US" sz="1600" baseline="0" dirty="0" err="1" smtClean="0"/>
                        <a:t>Kerja</a:t>
                      </a:r>
                      <a:r>
                        <a:rPr lang="en-US" sz="1600" baseline="0" dirty="0" smtClean="0"/>
                        <a:t> </a:t>
                      </a:r>
                      <a:r>
                        <a:rPr lang="en-US" sz="1600" baseline="0" dirty="0" err="1" smtClean="0"/>
                        <a:t>Tidak</a:t>
                      </a:r>
                      <a:r>
                        <a:rPr lang="en-US" sz="1600" baseline="0" dirty="0" smtClean="0"/>
                        <a:t> </a:t>
                      </a:r>
                      <a:r>
                        <a:rPr lang="en-US" sz="1600" baseline="0" dirty="0" err="1" smtClean="0"/>
                        <a:t>Langsung</a:t>
                      </a:r>
                      <a:endParaRPr lang="en-US" sz="1600" baseline="0" dirty="0" smtClean="0"/>
                    </a:p>
                    <a:p>
                      <a:endParaRPr lang="en-US" sz="1600" baseline="0" dirty="0" smtClean="0"/>
                    </a:p>
                    <a:p>
                      <a:r>
                        <a:rPr lang="en-US" sz="1600" baseline="0" dirty="0" smtClean="0"/>
                        <a:t>B. </a:t>
                      </a:r>
                      <a:r>
                        <a:rPr lang="en-US" sz="1600" baseline="0" dirty="0" err="1" smtClean="0"/>
                        <a:t>Kesejahteraan</a:t>
                      </a:r>
                      <a:r>
                        <a:rPr lang="en-US" sz="1600" baseline="0" dirty="0" smtClean="0"/>
                        <a:t> </a:t>
                      </a:r>
                      <a:r>
                        <a:rPr lang="en-US" sz="1600" baseline="0" dirty="0" err="1" smtClean="0"/>
                        <a:t>kary</a:t>
                      </a:r>
                      <a:r>
                        <a:rPr lang="en-US" sz="1600" baseline="0" dirty="0" smtClean="0"/>
                        <a:t>.</a:t>
                      </a:r>
                    </a:p>
                    <a:p>
                      <a:r>
                        <a:rPr lang="en-US" sz="1600" baseline="0" dirty="0" smtClean="0"/>
                        <a:t>B. </a:t>
                      </a:r>
                      <a:r>
                        <a:rPr lang="en-US" sz="1600" baseline="0" dirty="0" err="1" smtClean="0"/>
                        <a:t>Reparasi</a:t>
                      </a:r>
                      <a:r>
                        <a:rPr lang="en-US" sz="1600" baseline="0" dirty="0" smtClean="0"/>
                        <a:t> &amp; </a:t>
                      </a:r>
                      <a:r>
                        <a:rPr lang="en-US" sz="1600" baseline="0" dirty="0" err="1" smtClean="0"/>
                        <a:t>Pmlhrn</a:t>
                      </a:r>
                      <a:r>
                        <a:rPr lang="en-US" sz="1600" baseline="0" dirty="0" smtClean="0"/>
                        <a:t>.</a:t>
                      </a:r>
                    </a:p>
                    <a:p>
                      <a:endParaRPr lang="en-US" sz="1600" baseline="0" dirty="0" smtClean="0"/>
                    </a:p>
                    <a:p>
                      <a:r>
                        <a:rPr lang="en-US" sz="1600" baseline="0" dirty="0" err="1" smtClean="0"/>
                        <a:t>Biaya</a:t>
                      </a:r>
                      <a:r>
                        <a:rPr lang="en-US" sz="1600" baseline="0" dirty="0" smtClean="0"/>
                        <a:t> </a:t>
                      </a:r>
                      <a:r>
                        <a:rPr lang="en-US" sz="1600" baseline="0" dirty="0" err="1" smtClean="0"/>
                        <a:t>Asuransi</a:t>
                      </a:r>
                      <a:r>
                        <a:rPr lang="en-US" sz="1600" baseline="0" dirty="0" smtClean="0"/>
                        <a:t> </a:t>
                      </a:r>
                      <a:r>
                        <a:rPr lang="en-US" sz="1600" baseline="0" dirty="0" err="1" smtClean="0"/>
                        <a:t>gedung</a:t>
                      </a:r>
                      <a:endParaRPr lang="en-US" sz="1600" baseline="0" dirty="0" smtClean="0"/>
                    </a:p>
                    <a:p>
                      <a:r>
                        <a:rPr lang="en-US" sz="1600" baseline="0" dirty="0" err="1" smtClean="0"/>
                        <a:t>Biaya</a:t>
                      </a:r>
                      <a:r>
                        <a:rPr lang="en-US" sz="1600" baseline="0" dirty="0" smtClean="0"/>
                        <a:t> </a:t>
                      </a:r>
                      <a:r>
                        <a:rPr lang="en-US" sz="1600" baseline="0" dirty="0" err="1" smtClean="0"/>
                        <a:t>Depresiasi</a:t>
                      </a:r>
                      <a:endParaRPr lang="en-US" sz="1600" baseline="0" dirty="0" smtClean="0"/>
                    </a:p>
                  </a:txBody>
                  <a:tcPr/>
                </a:tc>
                <a:tc>
                  <a:txBody>
                    <a:bodyPr/>
                    <a:lstStyle/>
                    <a:p>
                      <a:r>
                        <a:rPr lang="en-US" sz="1600" dirty="0" smtClean="0"/>
                        <a:t>V</a:t>
                      </a:r>
                    </a:p>
                    <a:p>
                      <a:r>
                        <a:rPr lang="en-US" sz="1600" dirty="0" smtClean="0"/>
                        <a:t>V</a:t>
                      </a:r>
                    </a:p>
                    <a:p>
                      <a:r>
                        <a:rPr lang="en-US" sz="1600" dirty="0" smtClean="0"/>
                        <a:t>V</a:t>
                      </a:r>
                    </a:p>
                    <a:p>
                      <a:r>
                        <a:rPr lang="en-US" sz="1600" dirty="0" smtClean="0"/>
                        <a:t>V</a:t>
                      </a:r>
                    </a:p>
                    <a:p>
                      <a:r>
                        <a:rPr lang="en-US" sz="1600" dirty="0" smtClean="0"/>
                        <a:t>T</a:t>
                      </a:r>
                    </a:p>
                    <a:p>
                      <a:r>
                        <a:rPr lang="en-US" sz="1600" dirty="0" smtClean="0"/>
                        <a:t>T</a:t>
                      </a:r>
                    </a:p>
                    <a:p>
                      <a:r>
                        <a:rPr lang="en-US" sz="1600" dirty="0" smtClean="0"/>
                        <a:t>V</a:t>
                      </a:r>
                    </a:p>
                    <a:p>
                      <a:r>
                        <a:rPr lang="en-US" sz="1600" dirty="0" smtClean="0"/>
                        <a:t>T</a:t>
                      </a:r>
                    </a:p>
                    <a:p>
                      <a:r>
                        <a:rPr lang="en-US" sz="1600" dirty="0" smtClean="0"/>
                        <a:t>T</a:t>
                      </a:r>
                    </a:p>
                    <a:p>
                      <a:r>
                        <a:rPr lang="en-US" sz="1600" dirty="0" smtClean="0"/>
                        <a:t>T</a:t>
                      </a:r>
                      <a:endParaRPr lang="en-US" sz="1600" dirty="0"/>
                    </a:p>
                  </a:txBody>
                  <a:tcPr/>
                </a:tc>
                <a:tc>
                  <a:txBody>
                    <a:bodyPr/>
                    <a:lstStyle/>
                    <a:p>
                      <a:pPr algn="r"/>
                      <a:r>
                        <a:rPr lang="en-US" sz="1600" dirty="0" err="1" smtClean="0"/>
                        <a:t>Rp</a:t>
                      </a:r>
                      <a:r>
                        <a:rPr lang="en-US" sz="1600" dirty="0" smtClean="0"/>
                        <a:t> 1.100.000</a:t>
                      </a:r>
                    </a:p>
                    <a:p>
                      <a:pPr algn="r"/>
                      <a:r>
                        <a:rPr lang="en-US" sz="1600" dirty="0" smtClean="0"/>
                        <a:t>1.450.000</a:t>
                      </a:r>
                    </a:p>
                    <a:p>
                      <a:pPr algn="r"/>
                      <a:r>
                        <a:rPr lang="en-US" sz="1600" dirty="0" smtClean="0"/>
                        <a:t>750.000</a:t>
                      </a:r>
                    </a:p>
                    <a:p>
                      <a:pPr algn="r"/>
                      <a:r>
                        <a:rPr lang="en-US" sz="1600" dirty="0" smtClean="0"/>
                        <a:t>1.500.000</a:t>
                      </a:r>
                    </a:p>
                    <a:p>
                      <a:pPr algn="r"/>
                      <a:r>
                        <a:rPr lang="en-US" sz="1600" dirty="0" smtClean="0"/>
                        <a:t>2.000.000</a:t>
                      </a:r>
                    </a:p>
                    <a:p>
                      <a:pPr algn="r"/>
                      <a:r>
                        <a:rPr lang="en-US" sz="1600" dirty="0" smtClean="0"/>
                        <a:t>1.500.000</a:t>
                      </a:r>
                    </a:p>
                    <a:p>
                      <a:pPr algn="r"/>
                      <a:r>
                        <a:rPr lang="en-US" sz="1600" dirty="0" smtClean="0"/>
                        <a:t>500.000</a:t>
                      </a:r>
                    </a:p>
                    <a:p>
                      <a:pPr algn="r"/>
                      <a:r>
                        <a:rPr lang="en-US" sz="1600" dirty="0" smtClean="0"/>
                        <a:t>500.000</a:t>
                      </a:r>
                    </a:p>
                    <a:p>
                      <a:pPr algn="r"/>
                      <a:r>
                        <a:rPr lang="en-US" sz="1600" dirty="0" smtClean="0"/>
                        <a:t>600.000</a:t>
                      </a:r>
                    </a:p>
                    <a:p>
                      <a:pPr algn="r"/>
                      <a:r>
                        <a:rPr lang="en-US" sz="1600" dirty="0" smtClean="0"/>
                        <a:t>800.000</a:t>
                      </a:r>
                    </a:p>
                    <a:p>
                      <a:pPr algn="r"/>
                      <a:endParaRPr lang="en-US" sz="1600" dirty="0"/>
                    </a:p>
                  </a:txBody>
                  <a:tcPr/>
                </a:tc>
              </a:tr>
              <a:tr h="583410">
                <a:tc>
                  <a:txBody>
                    <a:bodyPr/>
                    <a:lstStyle/>
                    <a:p>
                      <a:r>
                        <a:rPr lang="en-US" sz="1600" dirty="0" err="1" smtClean="0"/>
                        <a:t>Jumlah</a:t>
                      </a:r>
                      <a:endParaRPr lang="en-US" sz="1600" dirty="0"/>
                    </a:p>
                  </a:txBody>
                  <a:tcPr/>
                </a:tc>
                <a:tc>
                  <a:txBody>
                    <a:bodyPr/>
                    <a:lstStyle/>
                    <a:p>
                      <a:endParaRPr lang="en-US" sz="1600" dirty="0"/>
                    </a:p>
                  </a:txBody>
                  <a:tcPr/>
                </a:tc>
                <a:tc>
                  <a:txBody>
                    <a:bodyPr/>
                    <a:lstStyle/>
                    <a:p>
                      <a:r>
                        <a:rPr lang="en-US" sz="1600" dirty="0" smtClean="0"/>
                        <a:t>V</a:t>
                      </a:r>
                    </a:p>
                    <a:p>
                      <a:r>
                        <a:rPr lang="en-US" sz="1600" dirty="0" smtClean="0"/>
                        <a:t>T</a:t>
                      </a:r>
                      <a:endParaRPr lang="en-US" sz="1600" dirty="0"/>
                    </a:p>
                  </a:txBody>
                  <a:tcPr/>
                </a:tc>
                <a:tc>
                  <a:txBody>
                    <a:bodyPr/>
                    <a:lstStyle/>
                    <a:p>
                      <a:pPr algn="r"/>
                      <a:r>
                        <a:rPr lang="en-US" sz="1600" dirty="0" err="1" smtClean="0"/>
                        <a:t>Rp</a:t>
                      </a:r>
                      <a:r>
                        <a:rPr lang="en-US" sz="1600" dirty="0" smtClean="0"/>
                        <a:t> 5.300.000</a:t>
                      </a:r>
                    </a:p>
                    <a:p>
                      <a:pPr algn="r"/>
                      <a:r>
                        <a:rPr lang="en-US" sz="1600" dirty="0" smtClean="0"/>
                        <a:t>5.400.000</a:t>
                      </a:r>
                      <a:endParaRPr lang="en-US" sz="1600" dirty="0"/>
                    </a:p>
                  </a:txBody>
                  <a:tcPr/>
                </a:tc>
              </a:tr>
              <a:tr h="345440">
                <a:tc>
                  <a:txBody>
                    <a:bodyPr/>
                    <a:lstStyle/>
                    <a:p>
                      <a:r>
                        <a:rPr lang="en-US" sz="1600" dirty="0" err="1" smtClean="0"/>
                        <a:t>Jumlah</a:t>
                      </a:r>
                      <a:r>
                        <a:rPr lang="en-US" sz="1600" dirty="0" smtClean="0"/>
                        <a:t> Total</a:t>
                      </a:r>
                      <a:endParaRPr lang="en-US" sz="1600" dirty="0"/>
                    </a:p>
                  </a:txBody>
                  <a:tcPr/>
                </a:tc>
                <a:tc>
                  <a:txBody>
                    <a:bodyPr/>
                    <a:lstStyle/>
                    <a:p>
                      <a:endParaRPr lang="en-US" sz="1600"/>
                    </a:p>
                  </a:txBody>
                  <a:tcPr/>
                </a:tc>
                <a:tc>
                  <a:txBody>
                    <a:bodyPr/>
                    <a:lstStyle/>
                    <a:p>
                      <a:endParaRPr lang="en-US" sz="1600"/>
                    </a:p>
                  </a:txBody>
                  <a:tcPr/>
                </a:tc>
                <a:tc>
                  <a:txBody>
                    <a:bodyPr/>
                    <a:lstStyle/>
                    <a:p>
                      <a:pPr algn="r"/>
                      <a:r>
                        <a:rPr lang="en-US" sz="1600" dirty="0" err="1" smtClean="0"/>
                        <a:t>Rp</a:t>
                      </a:r>
                      <a:r>
                        <a:rPr lang="en-US" sz="1600" dirty="0" smtClean="0"/>
                        <a:t> 10.700.000</a:t>
                      </a:r>
                      <a:endParaRPr lang="en-US" sz="1600" dirty="0"/>
                    </a:p>
                  </a:txBody>
                  <a:tcPr/>
                </a:tc>
              </a:tr>
              <a:tr h="829056">
                <a:tc gridSpan="2">
                  <a:txBody>
                    <a:bodyPr/>
                    <a:lstStyle/>
                    <a:p>
                      <a:endParaRPr lang="en-US" sz="1600" dirty="0"/>
                    </a:p>
                  </a:txBody>
                  <a:tcPr/>
                </a:tc>
                <a:tc hMerge="1">
                  <a:txBody>
                    <a:bodyPr/>
                    <a:lstStyle/>
                    <a:p>
                      <a:endParaRPr lang="en-US" sz="1600" dirty="0"/>
                    </a:p>
                  </a:txBody>
                  <a:tcPr/>
                </a:tc>
                <a:tc gridSpan="2">
                  <a:txBody>
                    <a:bodyPr/>
                    <a:lstStyle/>
                    <a:p>
                      <a:endParaRPr lang="en-US" sz="1600" dirty="0"/>
                    </a:p>
                  </a:txBody>
                  <a:tcPr/>
                </a:tc>
                <a:tc hMerge="1">
                  <a:txBody>
                    <a:bodyPr/>
                    <a:lstStyle/>
                    <a:p>
                      <a:endParaRPr lang="en-US" sz="1600"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PENGUMPULAN BOP SESUNGGUHNYA DALAM METODE FULL COSTING</a:t>
            </a:r>
            <a:endParaRPr lang="en-US" sz="2800" dirty="0"/>
          </a:p>
        </p:txBody>
      </p:sp>
      <p:sp>
        <p:nvSpPr>
          <p:cNvPr id="3" name="Content Placeholder 2"/>
          <p:cNvSpPr>
            <a:spLocks noGrp="1"/>
          </p:cNvSpPr>
          <p:nvPr>
            <p:ph sz="quarter" idx="1"/>
          </p:nvPr>
        </p:nvSpPr>
        <p:spPr>
          <a:xfrm>
            <a:off x="612648" y="1600200"/>
            <a:ext cx="8153400" cy="4953000"/>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n-US" dirty="0" err="1" smtClean="0"/>
              <a:t>Jurnal</a:t>
            </a:r>
            <a:r>
              <a:rPr lang="en-US" dirty="0" smtClean="0"/>
              <a:t> </a:t>
            </a:r>
            <a:r>
              <a:rPr lang="en-US" dirty="0" err="1" smtClean="0"/>
              <a:t>untuk</a:t>
            </a:r>
            <a:r>
              <a:rPr lang="en-US" dirty="0" smtClean="0"/>
              <a:t> </a:t>
            </a:r>
            <a:r>
              <a:rPr lang="en-US" dirty="0" err="1" smtClean="0"/>
              <a:t>mencatat</a:t>
            </a:r>
            <a:r>
              <a:rPr lang="en-US" dirty="0" smtClean="0"/>
              <a:t> BOP yang </a:t>
            </a:r>
            <a:r>
              <a:rPr lang="en-US" dirty="0" err="1" smtClean="0"/>
              <a:t>sesungguhnya</a:t>
            </a:r>
            <a:r>
              <a:rPr lang="en-US" dirty="0" smtClean="0"/>
              <a:t> </a:t>
            </a:r>
            <a:r>
              <a:rPr lang="en-US" dirty="0" err="1" smtClean="0"/>
              <a:t>terjadi</a:t>
            </a:r>
            <a:r>
              <a:rPr lang="en-US" dirty="0" smtClean="0"/>
              <a:t>:</a:t>
            </a:r>
          </a:p>
          <a:p>
            <a:pPr>
              <a:buNone/>
            </a:pPr>
            <a:r>
              <a:rPr lang="en-US" dirty="0" smtClean="0"/>
              <a:t>	</a:t>
            </a:r>
            <a:r>
              <a:rPr lang="en-US" dirty="0" err="1" smtClean="0"/>
              <a:t>Biaya</a:t>
            </a:r>
            <a:r>
              <a:rPr lang="en-US" dirty="0" smtClean="0"/>
              <a:t> Overhead </a:t>
            </a:r>
            <a:r>
              <a:rPr lang="en-US" dirty="0" err="1" smtClean="0"/>
              <a:t>Pabrik</a:t>
            </a:r>
            <a:r>
              <a:rPr lang="en-US" dirty="0" smtClean="0"/>
              <a:t> </a:t>
            </a:r>
            <a:r>
              <a:rPr lang="en-US" dirty="0" err="1" smtClean="0"/>
              <a:t>Sesungguhnya</a:t>
            </a:r>
            <a:r>
              <a:rPr lang="en-US" dirty="0" smtClean="0"/>
              <a:t>   10.700.000</a:t>
            </a:r>
          </a:p>
          <a:p>
            <a:pPr>
              <a:buNone/>
            </a:pPr>
            <a:r>
              <a:rPr lang="en-US" dirty="0" smtClean="0"/>
              <a:t>		</a:t>
            </a:r>
            <a:r>
              <a:rPr lang="en-US" dirty="0" err="1" smtClean="0"/>
              <a:t>Persediaan</a:t>
            </a:r>
            <a:r>
              <a:rPr lang="en-US" dirty="0" smtClean="0"/>
              <a:t> </a:t>
            </a:r>
            <a:r>
              <a:rPr lang="en-US" dirty="0" err="1" smtClean="0"/>
              <a:t>Bahan</a:t>
            </a:r>
            <a:r>
              <a:rPr lang="en-US" dirty="0" smtClean="0"/>
              <a:t> </a:t>
            </a:r>
            <a:r>
              <a:rPr lang="en-US" dirty="0" err="1" smtClean="0"/>
              <a:t>Penolong</a:t>
            </a:r>
            <a:r>
              <a:rPr lang="en-US" dirty="0" smtClean="0"/>
              <a:t>		    	1.100.000</a:t>
            </a:r>
          </a:p>
          <a:p>
            <a:pPr>
              <a:buNone/>
            </a:pPr>
            <a:r>
              <a:rPr lang="en-US" dirty="0" smtClean="0"/>
              <a:t>		</a:t>
            </a:r>
            <a:r>
              <a:rPr lang="en-US" dirty="0" err="1" smtClean="0"/>
              <a:t>Persediaan</a:t>
            </a:r>
            <a:r>
              <a:rPr lang="en-US" dirty="0" smtClean="0"/>
              <a:t> </a:t>
            </a:r>
            <a:r>
              <a:rPr lang="en-US" dirty="0" err="1" smtClean="0"/>
              <a:t>Bahan</a:t>
            </a:r>
            <a:r>
              <a:rPr lang="en-US" dirty="0" smtClean="0"/>
              <a:t> </a:t>
            </a:r>
            <a:r>
              <a:rPr lang="en-US" dirty="0" err="1" smtClean="0"/>
              <a:t>Bakar</a:t>
            </a:r>
            <a:r>
              <a:rPr lang="en-US" dirty="0" smtClean="0"/>
              <a:t>			   750.000</a:t>
            </a:r>
          </a:p>
          <a:p>
            <a:pPr>
              <a:buNone/>
            </a:pPr>
            <a:r>
              <a:rPr lang="en-US" dirty="0" smtClean="0"/>
              <a:t>		</a:t>
            </a:r>
            <a:r>
              <a:rPr lang="en-US" dirty="0" err="1" smtClean="0"/>
              <a:t>Gaji</a:t>
            </a:r>
            <a:r>
              <a:rPr lang="en-US" dirty="0" smtClean="0"/>
              <a:t> &amp; </a:t>
            </a:r>
            <a:r>
              <a:rPr lang="en-US" dirty="0" err="1" smtClean="0"/>
              <a:t>Upah</a:t>
            </a:r>
            <a:r>
              <a:rPr lang="en-US" dirty="0" smtClean="0"/>
              <a:t>			        		3.500.000</a:t>
            </a:r>
          </a:p>
          <a:p>
            <a:pPr>
              <a:buNone/>
            </a:pPr>
            <a:r>
              <a:rPr lang="en-US" dirty="0" smtClean="0"/>
              <a:t>		</a:t>
            </a:r>
            <a:r>
              <a:rPr lang="en-US" dirty="0" err="1" smtClean="0"/>
              <a:t>Persediaan</a:t>
            </a:r>
            <a:r>
              <a:rPr lang="en-US" dirty="0" smtClean="0"/>
              <a:t> </a:t>
            </a:r>
            <a:r>
              <a:rPr lang="en-US" dirty="0" err="1" smtClean="0"/>
              <a:t>Suku</a:t>
            </a:r>
            <a:r>
              <a:rPr lang="en-US" dirty="0" smtClean="0"/>
              <a:t> </a:t>
            </a:r>
            <a:r>
              <a:rPr lang="en-US" dirty="0" err="1" smtClean="0"/>
              <a:t>Cadang</a:t>
            </a:r>
            <a:r>
              <a:rPr lang="en-US" dirty="0" smtClean="0"/>
              <a:t>		 	   500.000</a:t>
            </a:r>
          </a:p>
          <a:p>
            <a:pPr>
              <a:buNone/>
            </a:pPr>
            <a:r>
              <a:rPr lang="en-US" dirty="0" smtClean="0"/>
              <a:t>		</a:t>
            </a:r>
            <a:r>
              <a:rPr lang="en-US" dirty="0" err="1" smtClean="0"/>
              <a:t>Asuransi</a:t>
            </a:r>
            <a:r>
              <a:rPr lang="en-US" dirty="0" smtClean="0"/>
              <a:t> </a:t>
            </a:r>
            <a:r>
              <a:rPr lang="en-US" dirty="0" err="1" smtClean="0"/>
              <a:t>dibayar</a:t>
            </a:r>
            <a:r>
              <a:rPr lang="en-US" dirty="0" smtClean="0"/>
              <a:t> </a:t>
            </a:r>
            <a:r>
              <a:rPr lang="en-US" dirty="0" err="1" smtClean="0"/>
              <a:t>di</a:t>
            </a:r>
            <a:r>
              <a:rPr lang="en-US" dirty="0" smtClean="0"/>
              <a:t> </a:t>
            </a:r>
            <a:r>
              <a:rPr lang="en-US" dirty="0" err="1" smtClean="0"/>
              <a:t>muka</a:t>
            </a:r>
            <a:r>
              <a:rPr lang="en-US" dirty="0" smtClean="0"/>
              <a:t>		 	   600.000</a:t>
            </a:r>
          </a:p>
          <a:p>
            <a:pPr>
              <a:buNone/>
            </a:pPr>
            <a:r>
              <a:rPr lang="en-US" dirty="0" smtClean="0"/>
              <a:t>		</a:t>
            </a:r>
            <a:r>
              <a:rPr lang="en-US" dirty="0" err="1" smtClean="0"/>
              <a:t>Akumulasi</a:t>
            </a:r>
            <a:r>
              <a:rPr lang="en-US" dirty="0" smtClean="0"/>
              <a:t> </a:t>
            </a:r>
            <a:r>
              <a:rPr lang="en-US" dirty="0" err="1" smtClean="0"/>
              <a:t>Depresiasi</a:t>
            </a:r>
            <a:r>
              <a:rPr lang="en-US" dirty="0" smtClean="0"/>
              <a:t> </a:t>
            </a:r>
            <a:r>
              <a:rPr lang="en-US" dirty="0" err="1" smtClean="0"/>
              <a:t>Mesin</a:t>
            </a:r>
            <a:r>
              <a:rPr lang="en-US" dirty="0" smtClean="0"/>
              <a:t>			   800.000</a:t>
            </a:r>
          </a:p>
          <a:p>
            <a:pPr>
              <a:buNone/>
            </a:pPr>
            <a:r>
              <a:rPr lang="en-US" dirty="0" smtClean="0"/>
              <a:t>		</a:t>
            </a:r>
            <a:r>
              <a:rPr lang="en-US" dirty="0" err="1" smtClean="0"/>
              <a:t>Kas</a:t>
            </a:r>
            <a:r>
              <a:rPr lang="en-US" dirty="0" smtClean="0"/>
              <a:t>						3.450.000</a:t>
            </a:r>
          </a:p>
          <a:p>
            <a:pPr>
              <a:buNone/>
            </a:pPr>
            <a:endParaRPr lang="en-US" dirty="0" smtClean="0"/>
          </a:p>
          <a:p>
            <a:pPr>
              <a:buFont typeface="Wingdings" pitchFamily="2" charset="2"/>
              <a:buChar char="q"/>
            </a:pPr>
            <a:r>
              <a:rPr lang="en-US" dirty="0" err="1" smtClean="0"/>
              <a:t>Catatan</a:t>
            </a:r>
            <a:r>
              <a:rPr lang="en-US" dirty="0" smtClean="0"/>
              <a:t> : </a:t>
            </a:r>
          </a:p>
          <a:p>
            <a:pPr>
              <a:buNone/>
            </a:pPr>
            <a:r>
              <a:rPr lang="en-US" dirty="0" smtClean="0"/>
              <a:t>	</a:t>
            </a:r>
            <a:r>
              <a:rPr lang="en-US" dirty="0" err="1" smtClean="0"/>
              <a:t>Kas</a:t>
            </a:r>
            <a:r>
              <a:rPr lang="en-US" dirty="0" smtClean="0"/>
              <a:t> </a:t>
            </a:r>
            <a:r>
              <a:rPr lang="en-US" dirty="0" err="1" smtClean="0"/>
              <a:t>terdiri</a:t>
            </a:r>
            <a:r>
              <a:rPr lang="en-US" dirty="0" smtClean="0"/>
              <a:t> </a:t>
            </a:r>
            <a:r>
              <a:rPr lang="en-US" dirty="0" err="1" smtClean="0"/>
              <a:t>dari</a:t>
            </a:r>
            <a:r>
              <a:rPr lang="en-US" dirty="0" smtClean="0"/>
              <a:t> : </a:t>
            </a:r>
            <a:r>
              <a:rPr lang="en-US" dirty="0" err="1" smtClean="0"/>
              <a:t>Biaya</a:t>
            </a:r>
            <a:r>
              <a:rPr lang="en-US" dirty="0" smtClean="0"/>
              <a:t> </a:t>
            </a:r>
            <a:r>
              <a:rPr lang="en-US" dirty="0" err="1" smtClean="0"/>
              <a:t>listrik</a:t>
            </a:r>
            <a:r>
              <a:rPr lang="en-US" dirty="0" smtClean="0"/>
              <a:t>, </a:t>
            </a:r>
            <a:r>
              <a:rPr lang="en-US" dirty="0" err="1" smtClean="0"/>
              <a:t>biaya</a:t>
            </a:r>
            <a:r>
              <a:rPr lang="en-US" dirty="0" smtClean="0"/>
              <a:t> </a:t>
            </a:r>
            <a:r>
              <a:rPr lang="en-US" dirty="0" err="1" smtClean="0"/>
              <a:t>kesejahteraan</a:t>
            </a:r>
            <a:r>
              <a:rPr lang="en-US" dirty="0" smtClean="0"/>
              <a:t> </a:t>
            </a:r>
            <a:r>
              <a:rPr lang="en-US" dirty="0" err="1" smtClean="0"/>
              <a:t>karyawan</a:t>
            </a:r>
            <a:r>
              <a:rPr lang="en-US" dirty="0" smtClean="0"/>
              <a:t> </a:t>
            </a:r>
            <a:r>
              <a:rPr lang="en-US" dirty="0" err="1" smtClean="0"/>
              <a:t>dan</a:t>
            </a:r>
            <a:r>
              <a:rPr lang="en-US" dirty="0" smtClean="0"/>
              <a:t> </a:t>
            </a:r>
            <a:r>
              <a:rPr lang="en-US" dirty="0" err="1" smtClean="0"/>
              <a:t>biaya</a:t>
            </a:r>
            <a:r>
              <a:rPr lang="en-US" dirty="0" smtClean="0"/>
              <a:t> </a:t>
            </a:r>
            <a:r>
              <a:rPr lang="en-US" dirty="0" err="1" smtClean="0"/>
              <a:t>reparasi</a:t>
            </a:r>
            <a:r>
              <a:rPr lang="en-US" dirty="0" smtClean="0"/>
              <a:t> &amp; </a:t>
            </a:r>
            <a:r>
              <a:rPr lang="en-US" dirty="0" err="1" smtClean="0"/>
              <a:t>pemeliharaan</a:t>
            </a:r>
            <a:r>
              <a:rPr lang="en-US"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PENGUMPULAN BOP SESUNGGUHNYA DALAM METODE VARIABLE COSTING</a:t>
            </a:r>
            <a:endParaRPr lang="en-US" sz="2800" dirty="0"/>
          </a:p>
        </p:txBody>
      </p:sp>
      <p:sp>
        <p:nvSpPr>
          <p:cNvPr id="3" name="Content Placeholder 2"/>
          <p:cNvSpPr>
            <a:spLocks noGrp="1"/>
          </p:cNvSpPr>
          <p:nvPr>
            <p:ph sz="quarter" idx="1"/>
          </p:nvPr>
        </p:nvSpPr>
        <p:spPr>
          <a:xfrm>
            <a:off x="612648" y="1524000"/>
            <a:ext cx="8302752" cy="5105400"/>
          </a:xfrm>
        </p:spPr>
        <p:style>
          <a:lnRef idx="1">
            <a:schemeClr val="accent6"/>
          </a:lnRef>
          <a:fillRef idx="2">
            <a:schemeClr val="accent6"/>
          </a:fillRef>
          <a:effectRef idx="1">
            <a:schemeClr val="accent6"/>
          </a:effectRef>
          <a:fontRef idx="minor">
            <a:schemeClr val="dk1"/>
          </a:fontRef>
        </p:style>
        <p:txBody>
          <a:bodyPr>
            <a:noAutofit/>
          </a:bodyPr>
          <a:lstStyle/>
          <a:p>
            <a:r>
              <a:rPr lang="en-US" sz="2000" dirty="0" err="1" smtClean="0"/>
              <a:t>Jurnal</a:t>
            </a:r>
            <a:r>
              <a:rPr lang="en-US" sz="2000" dirty="0" smtClean="0"/>
              <a:t> </a:t>
            </a:r>
            <a:r>
              <a:rPr lang="en-US" sz="2000" dirty="0" err="1" smtClean="0"/>
              <a:t>untuk</a:t>
            </a:r>
            <a:r>
              <a:rPr lang="en-US" sz="2000" dirty="0" smtClean="0"/>
              <a:t> </a:t>
            </a:r>
            <a:r>
              <a:rPr lang="en-US" sz="2000" dirty="0" err="1" smtClean="0"/>
              <a:t>mencatat</a:t>
            </a:r>
            <a:r>
              <a:rPr lang="en-US" sz="2000" dirty="0" smtClean="0"/>
              <a:t> BOP yang </a:t>
            </a:r>
            <a:r>
              <a:rPr lang="en-US" sz="2000" dirty="0" err="1" smtClean="0"/>
              <a:t>sesungguhnya</a:t>
            </a:r>
            <a:r>
              <a:rPr lang="en-US" sz="2000" dirty="0" smtClean="0"/>
              <a:t> </a:t>
            </a:r>
            <a:r>
              <a:rPr lang="en-US" sz="2000" dirty="0" err="1" smtClean="0"/>
              <a:t>terjadi</a:t>
            </a:r>
            <a:r>
              <a:rPr lang="en-US" sz="2000" dirty="0" smtClean="0"/>
              <a:t> :</a:t>
            </a:r>
          </a:p>
          <a:p>
            <a:pPr>
              <a:buNone/>
            </a:pPr>
            <a:r>
              <a:rPr lang="en-US" sz="1800" dirty="0" smtClean="0"/>
              <a:t>	</a:t>
            </a:r>
            <a:r>
              <a:rPr lang="en-US" sz="1800" dirty="0" err="1" smtClean="0"/>
              <a:t>Biaya</a:t>
            </a:r>
            <a:r>
              <a:rPr lang="en-US" sz="1800" dirty="0" smtClean="0"/>
              <a:t> Overhead </a:t>
            </a:r>
            <a:r>
              <a:rPr lang="en-US" sz="1800" dirty="0" err="1" smtClean="0"/>
              <a:t>Pabrik</a:t>
            </a:r>
            <a:r>
              <a:rPr lang="en-US" sz="1800" dirty="0" smtClean="0"/>
              <a:t> </a:t>
            </a:r>
            <a:r>
              <a:rPr lang="en-US" sz="1800" dirty="0" err="1" smtClean="0"/>
              <a:t>Sesungguhnya</a:t>
            </a:r>
            <a:r>
              <a:rPr lang="en-US" sz="1800" dirty="0" smtClean="0"/>
              <a:t>   	10.700.000</a:t>
            </a:r>
          </a:p>
          <a:p>
            <a:pPr>
              <a:buNone/>
            </a:pPr>
            <a:r>
              <a:rPr lang="en-US" sz="1800" dirty="0" smtClean="0"/>
              <a:t>		</a:t>
            </a:r>
            <a:r>
              <a:rPr lang="en-US" sz="1800" dirty="0" err="1" smtClean="0"/>
              <a:t>Persediaan</a:t>
            </a:r>
            <a:r>
              <a:rPr lang="en-US" sz="1800" dirty="0" smtClean="0"/>
              <a:t> </a:t>
            </a:r>
            <a:r>
              <a:rPr lang="en-US" sz="1800" dirty="0" err="1" smtClean="0"/>
              <a:t>Bahan</a:t>
            </a:r>
            <a:r>
              <a:rPr lang="en-US" sz="1800" dirty="0" smtClean="0"/>
              <a:t> </a:t>
            </a:r>
            <a:r>
              <a:rPr lang="en-US" sz="1800" dirty="0" err="1" smtClean="0"/>
              <a:t>Penolong</a:t>
            </a:r>
            <a:r>
              <a:rPr lang="en-US" sz="1800" dirty="0" smtClean="0"/>
              <a:t>		    		1.100.000</a:t>
            </a:r>
          </a:p>
          <a:p>
            <a:pPr>
              <a:buNone/>
            </a:pPr>
            <a:r>
              <a:rPr lang="en-US" sz="1800" dirty="0" smtClean="0"/>
              <a:t>		</a:t>
            </a:r>
            <a:r>
              <a:rPr lang="en-US" sz="1800" dirty="0" err="1" smtClean="0"/>
              <a:t>Persediaan</a:t>
            </a:r>
            <a:r>
              <a:rPr lang="en-US" sz="1800" dirty="0" smtClean="0"/>
              <a:t> </a:t>
            </a:r>
            <a:r>
              <a:rPr lang="en-US" sz="1800" dirty="0" err="1" smtClean="0"/>
              <a:t>Bahan</a:t>
            </a:r>
            <a:r>
              <a:rPr lang="en-US" sz="1800" dirty="0" smtClean="0"/>
              <a:t> </a:t>
            </a:r>
            <a:r>
              <a:rPr lang="en-US" sz="1800" dirty="0" err="1" smtClean="0"/>
              <a:t>Bakar</a:t>
            </a:r>
            <a:r>
              <a:rPr lang="en-US" sz="1800" dirty="0" smtClean="0"/>
              <a:t>			   	   750.000</a:t>
            </a:r>
          </a:p>
          <a:p>
            <a:pPr>
              <a:buNone/>
            </a:pPr>
            <a:r>
              <a:rPr lang="en-US" sz="1800" dirty="0" smtClean="0"/>
              <a:t>		</a:t>
            </a:r>
            <a:r>
              <a:rPr lang="en-US" sz="1800" dirty="0" err="1" smtClean="0"/>
              <a:t>Gaji</a:t>
            </a:r>
            <a:r>
              <a:rPr lang="en-US" sz="1800" dirty="0" smtClean="0"/>
              <a:t> &amp; </a:t>
            </a:r>
            <a:r>
              <a:rPr lang="en-US" sz="1800" dirty="0" err="1" smtClean="0"/>
              <a:t>Upah</a:t>
            </a:r>
            <a:r>
              <a:rPr lang="en-US" sz="1800" dirty="0" smtClean="0"/>
              <a:t>			        		3.500.000</a:t>
            </a:r>
          </a:p>
          <a:p>
            <a:pPr>
              <a:buNone/>
            </a:pPr>
            <a:r>
              <a:rPr lang="en-US" sz="1800" dirty="0" smtClean="0"/>
              <a:t>		</a:t>
            </a:r>
            <a:r>
              <a:rPr lang="en-US" sz="1800" dirty="0" err="1" smtClean="0"/>
              <a:t>Persediaan</a:t>
            </a:r>
            <a:r>
              <a:rPr lang="en-US" sz="1800" dirty="0" smtClean="0"/>
              <a:t> </a:t>
            </a:r>
            <a:r>
              <a:rPr lang="en-US" sz="1800" dirty="0" err="1" smtClean="0"/>
              <a:t>Suku</a:t>
            </a:r>
            <a:r>
              <a:rPr lang="en-US" sz="1800" dirty="0" smtClean="0"/>
              <a:t> </a:t>
            </a:r>
            <a:r>
              <a:rPr lang="en-US" sz="1800" dirty="0" err="1" smtClean="0"/>
              <a:t>Cadang</a:t>
            </a:r>
            <a:r>
              <a:rPr lang="en-US" sz="1800" dirty="0" smtClean="0"/>
              <a:t>		 	   	   500.000</a:t>
            </a:r>
          </a:p>
          <a:p>
            <a:pPr>
              <a:buNone/>
            </a:pPr>
            <a:r>
              <a:rPr lang="en-US" sz="1800" dirty="0" smtClean="0"/>
              <a:t>		</a:t>
            </a:r>
            <a:r>
              <a:rPr lang="en-US" sz="1800" dirty="0" err="1" smtClean="0"/>
              <a:t>Asuransi</a:t>
            </a:r>
            <a:r>
              <a:rPr lang="en-US" sz="1800" dirty="0" smtClean="0"/>
              <a:t> </a:t>
            </a:r>
            <a:r>
              <a:rPr lang="en-US" sz="1800" dirty="0" err="1" smtClean="0"/>
              <a:t>dibayar</a:t>
            </a:r>
            <a:r>
              <a:rPr lang="en-US" sz="1800" dirty="0" smtClean="0"/>
              <a:t> </a:t>
            </a:r>
            <a:r>
              <a:rPr lang="en-US" sz="1800" dirty="0" err="1" smtClean="0"/>
              <a:t>di</a:t>
            </a:r>
            <a:r>
              <a:rPr lang="en-US" sz="1800" dirty="0" smtClean="0"/>
              <a:t> </a:t>
            </a:r>
            <a:r>
              <a:rPr lang="en-US" sz="1800" dirty="0" err="1" smtClean="0"/>
              <a:t>muka</a:t>
            </a:r>
            <a:r>
              <a:rPr lang="en-US" sz="1800" dirty="0" smtClean="0"/>
              <a:t>		 	 	   600.000</a:t>
            </a:r>
          </a:p>
          <a:p>
            <a:pPr>
              <a:buNone/>
            </a:pPr>
            <a:r>
              <a:rPr lang="en-US" sz="1800" dirty="0" smtClean="0"/>
              <a:t>		</a:t>
            </a:r>
            <a:r>
              <a:rPr lang="en-US" sz="1800" dirty="0" err="1" smtClean="0"/>
              <a:t>Akumulasi</a:t>
            </a:r>
            <a:r>
              <a:rPr lang="en-US" sz="1800" dirty="0" smtClean="0"/>
              <a:t> </a:t>
            </a:r>
            <a:r>
              <a:rPr lang="en-US" sz="1800" dirty="0" err="1" smtClean="0"/>
              <a:t>Depresiasi</a:t>
            </a:r>
            <a:r>
              <a:rPr lang="en-US" sz="1800" dirty="0" smtClean="0"/>
              <a:t> </a:t>
            </a:r>
            <a:r>
              <a:rPr lang="en-US" sz="1800" dirty="0" err="1" smtClean="0"/>
              <a:t>Mesin</a:t>
            </a:r>
            <a:r>
              <a:rPr lang="en-US" sz="1800" dirty="0" smtClean="0"/>
              <a:t>			       	   800.000</a:t>
            </a:r>
          </a:p>
          <a:p>
            <a:pPr>
              <a:buNone/>
            </a:pPr>
            <a:r>
              <a:rPr lang="en-US" sz="1800" dirty="0" smtClean="0"/>
              <a:t>		</a:t>
            </a:r>
            <a:r>
              <a:rPr lang="en-US" sz="1800" dirty="0" err="1" smtClean="0"/>
              <a:t>Kas</a:t>
            </a:r>
            <a:r>
              <a:rPr lang="en-US" sz="1800" dirty="0" smtClean="0"/>
              <a:t>						3.450.000</a:t>
            </a:r>
          </a:p>
          <a:p>
            <a:r>
              <a:rPr lang="en-US" sz="2000" dirty="0" err="1" smtClean="0"/>
              <a:t>Jurnal</a:t>
            </a:r>
            <a:r>
              <a:rPr lang="en-US" sz="2000" dirty="0" smtClean="0"/>
              <a:t> </a:t>
            </a:r>
            <a:r>
              <a:rPr lang="en-US" sz="2000" dirty="0" err="1" smtClean="0"/>
              <a:t>untuk</a:t>
            </a:r>
            <a:r>
              <a:rPr lang="en-US" sz="2000" dirty="0" smtClean="0"/>
              <a:t> </a:t>
            </a:r>
            <a:r>
              <a:rPr lang="en-US" sz="2000" dirty="0" err="1" smtClean="0"/>
              <a:t>mencatat</a:t>
            </a:r>
            <a:r>
              <a:rPr lang="en-US" sz="2000" dirty="0" smtClean="0"/>
              <a:t> </a:t>
            </a:r>
            <a:r>
              <a:rPr lang="en-US" sz="2000" dirty="0" err="1" smtClean="0"/>
              <a:t>pemisahan</a:t>
            </a:r>
            <a:r>
              <a:rPr lang="en-US" sz="2000" dirty="0" smtClean="0"/>
              <a:t> BOP </a:t>
            </a:r>
            <a:r>
              <a:rPr lang="en-US" sz="2000" dirty="0" err="1" smtClean="0"/>
              <a:t>sesungguhnya</a:t>
            </a:r>
            <a:r>
              <a:rPr lang="en-US" sz="2000" dirty="0" smtClean="0"/>
              <a:t> </a:t>
            </a:r>
            <a:r>
              <a:rPr lang="en-US" sz="2000" dirty="0" err="1" smtClean="0"/>
              <a:t>terjadi</a:t>
            </a:r>
            <a:r>
              <a:rPr lang="en-US" sz="2000" dirty="0" smtClean="0"/>
              <a:t> </a:t>
            </a:r>
            <a:r>
              <a:rPr lang="en-US" sz="2000" dirty="0" err="1" smtClean="0"/>
              <a:t>menurut</a:t>
            </a:r>
            <a:r>
              <a:rPr lang="en-US" sz="2000" dirty="0" smtClean="0"/>
              <a:t> </a:t>
            </a:r>
            <a:r>
              <a:rPr lang="en-US" sz="2000" dirty="0" err="1" smtClean="0"/>
              <a:t>perilakunya</a:t>
            </a:r>
            <a:r>
              <a:rPr lang="en-US" sz="2000" dirty="0" smtClean="0"/>
              <a:t>:</a:t>
            </a:r>
          </a:p>
          <a:p>
            <a:pPr>
              <a:buNone/>
            </a:pPr>
            <a:r>
              <a:rPr lang="en-US" sz="2000" dirty="0" smtClean="0"/>
              <a:t>	</a:t>
            </a:r>
            <a:r>
              <a:rPr lang="en-US" sz="1800" dirty="0" smtClean="0"/>
              <a:t>BOP </a:t>
            </a:r>
            <a:r>
              <a:rPr lang="en-US" sz="1800" dirty="0" err="1" smtClean="0"/>
              <a:t>Variabel</a:t>
            </a:r>
            <a:r>
              <a:rPr lang="en-US" sz="1800" dirty="0" smtClean="0"/>
              <a:t> </a:t>
            </a:r>
            <a:r>
              <a:rPr lang="en-US" sz="1800" dirty="0" err="1" smtClean="0"/>
              <a:t>sesungguhnya</a:t>
            </a:r>
            <a:r>
              <a:rPr lang="en-US" sz="1800" dirty="0" smtClean="0"/>
              <a:t>		  5.300.000</a:t>
            </a:r>
          </a:p>
          <a:p>
            <a:pPr>
              <a:buNone/>
            </a:pPr>
            <a:r>
              <a:rPr lang="en-US" sz="1800" dirty="0" smtClean="0"/>
              <a:t>	BOP </a:t>
            </a:r>
            <a:r>
              <a:rPr lang="en-US" sz="1800" dirty="0" err="1" smtClean="0"/>
              <a:t>Tetap</a:t>
            </a:r>
            <a:r>
              <a:rPr lang="en-US" sz="1800" dirty="0" smtClean="0"/>
              <a:t> </a:t>
            </a:r>
            <a:r>
              <a:rPr lang="en-US" sz="1800" dirty="0" err="1" smtClean="0"/>
              <a:t>sesungguhnya</a:t>
            </a:r>
            <a:r>
              <a:rPr lang="en-US" sz="1800" dirty="0" smtClean="0"/>
              <a:t>			  5.400.000</a:t>
            </a:r>
          </a:p>
          <a:p>
            <a:pPr>
              <a:buNone/>
            </a:pPr>
            <a:r>
              <a:rPr lang="en-US" sz="1800" dirty="0" smtClean="0"/>
              <a:t>		</a:t>
            </a:r>
            <a:r>
              <a:rPr lang="en-US" sz="1800" dirty="0" err="1" smtClean="0"/>
              <a:t>Biaya</a:t>
            </a:r>
            <a:r>
              <a:rPr lang="en-US" sz="1800" dirty="0" smtClean="0"/>
              <a:t> Overhead </a:t>
            </a:r>
            <a:r>
              <a:rPr lang="en-US" sz="1800" dirty="0" err="1" smtClean="0"/>
              <a:t>Pabrik</a:t>
            </a:r>
            <a:r>
              <a:rPr lang="en-US" sz="1800" dirty="0" smtClean="0"/>
              <a:t> </a:t>
            </a:r>
            <a:r>
              <a:rPr lang="en-US" sz="1800" dirty="0" err="1" smtClean="0"/>
              <a:t>Sesungguhnya</a:t>
            </a:r>
            <a:r>
              <a:rPr lang="en-US" sz="1800" dirty="0" smtClean="0"/>
              <a:t>			10.700.000</a:t>
            </a:r>
          </a:p>
          <a:p>
            <a:pPr>
              <a:buNone/>
            </a:pPr>
            <a:r>
              <a:rPr lang="en-US" sz="2000" dirty="0" smtClean="0"/>
              <a:t>		</a:t>
            </a:r>
          </a:p>
          <a:p>
            <a:pPr>
              <a:buNone/>
            </a:pPr>
            <a:r>
              <a:rPr lang="en-US" sz="2000" dirty="0" smtClean="0"/>
              <a:t>	</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Perhitungan</a:t>
            </a:r>
            <a:r>
              <a:rPr lang="en-US" sz="3200" dirty="0" smtClean="0"/>
              <a:t> &amp; </a:t>
            </a:r>
            <a:r>
              <a:rPr lang="en-US" sz="3200" dirty="0" err="1" smtClean="0"/>
              <a:t>Analisis</a:t>
            </a:r>
            <a:r>
              <a:rPr lang="en-US" sz="3200" dirty="0" smtClean="0"/>
              <a:t> </a:t>
            </a:r>
            <a:r>
              <a:rPr lang="en-US" sz="3200" dirty="0" err="1" smtClean="0"/>
              <a:t>Selisih</a:t>
            </a:r>
            <a:r>
              <a:rPr lang="en-US" sz="3200" dirty="0" smtClean="0"/>
              <a:t> BOP </a:t>
            </a:r>
            <a:r>
              <a:rPr lang="en-US" sz="3200" dirty="0" err="1" smtClean="0"/>
              <a:t>dengan</a:t>
            </a:r>
            <a:r>
              <a:rPr lang="en-US" sz="3200" dirty="0" smtClean="0"/>
              <a:t> </a:t>
            </a:r>
            <a:r>
              <a:rPr lang="en-US" sz="3200" dirty="0" err="1" smtClean="0"/>
              <a:t>metode</a:t>
            </a:r>
            <a:r>
              <a:rPr lang="en-US" sz="3200" dirty="0" smtClean="0"/>
              <a:t> Full Costing</a:t>
            </a:r>
            <a:endParaRPr lang="en-US" sz="3200" dirty="0"/>
          </a:p>
        </p:txBody>
      </p:sp>
      <p:sp>
        <p:nvSpPr>
          <p:cNvPr id="3" name="Content Placeholder 2"/>
          <p:cNvSpPr>
            <a:spLocks noGrp="1"/>
          </p:cNvSpPr>
          <p:nvPr>
            <p:ph sz="quarter" idx="1"/>
          </p:nvPr>
        </p:nvSpPr>
        <p:spPr>
          <a:xfrm>
            <a:off x="612648" y="1524000"/>
            <a:ext cx="8153400" cy="50292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en-US" sz="2400" dirty="0" err="1" smtClean="0"/>
              <a:t>Pada</a:t>
            </a:r>
            <a:r>
              <a:rPr lang="en-US" sz="2400" dirty="0" smtClean="0"/>
              <a:t> </a:t>
            </a:r>
            <a:r>
              <a:rPr lang="en-US" sz="2400" dirty="0" err="1" smtClean="0"/>
              <a:t>akhir</a:t>
            </a:r>
            <a:r>
              <a:rPr lang="en-US" sz="2400" dirty="0" smtClean="0"/>
              <a:t> </a:t>
            </a:r>
            <a:r>
              <a:rPr lang="en-US" sz="2400" dirty="0" err="1" smtClean="0"/>
              <a:t>periode</a:t>
            </a:r>
            <a:r>
              <a:rPr lang="en-US" sz="2400" dirty="0" smtClean="0"/>
              <a:t> </a:t>
            </a:r>
            <a:r>
              <a:rPr lang="en-US" sz="2400" dirty="0" err="1" smtClean="0"/>
              <a:t>akuntansi</a:t>
            </a:r>
            <a:r>
              <a:rPr lang="en-US" sz="2400" dirty="0" smtClean="0"/>
              <a:t> </a:t>
            </a:r>
            <a:r>
              <a:rPr lang="en-US" sz="2400" dirty="0" err="1" smtClean="0"/>
              <a:t>dilakukan</a:t>
            </a:r>
            <a:r>
              <a:rPr lang="en-US" sz="2400" dirty="0" smtClean="0"/>
              <a:t> </a:t>
            </a:r>
            <a:r>
              <a:rPr lang="en-US" sz="2400" dirty="0" err="1" smtClean="0"/>
              <a:t>penghitungan</a:t>
            </a:r>
            <a:r>
              <a:rPr lang="en-US" sz="2400" dirty="0" smtClean="0"/>
              <a:t> </a:t>
            </a:r>
            <a:r>
              <a:rPr lang="en-US" sz="2400" dirty="0" err="1" smtClean="0"/>
              <a:t>selisih</a:t>
            </a:r>
            <a:r>
              <a:rPr lang="en-US" sz="2400" dirty="0" smtClean="0"/>
              <a:t> BOP yang </a:t>
            </a:r>
            <a:r>
              <a:rPr lang="en-US" sz="2400" dirty="0" err="1" smtClean="0"/>
              <a:t>dibebankan</a:t>
            </a:r>
            <a:r>
              <a:rPr lang="en-US" sz="2400" dirty="0" smtClean="0"/>
              <a:t> </a:t>
            </a:r>
            <a:r>
              <a:rPr lang="en-US" sz="2400" dirty="0" err="1" smtClean="0"/>
              <a:t>kepada</a:t>
            </a:r>
            <a:r>
              <a:rPr lang="en-US" sz="2400" dirty="0" smtClean="0"/>
              <a:t> </a:t>
            </a:r>
            <a:r>
              <a:rPr lang="en-US" sz="2400" dirty="0" err="1" smtClean="0"/>
              <a:t>produk</a:t>
            </a:r>
            <a:r>
              <a:rPr lang="en-US" sz="2400" dirty="0" smtClean="0"/>
              <a:t> </a:t>
            </a:r>
            <a:r>
              <a:rPr lang="en-US" sz="2400" dirty="0" err="1" smtClean="0"/>
              <a:t>sbb</a:t>
            </a:r>
            <a:r>
              <a:rPr lang="en-US" sz="2400" dirty="0" smtClean="0"/>
              <a:t>:</a:t>
            </a:r>
          </a:p>
          <a:p>
            <a:pPr>
              <a:buNone/>
            </a:pPr>
            <a:r>
              <a:rPr lang="en-US" sz="2400" dirty="0" smtClean="0"/>
              <a:t>		BOP </a:t>
            </a:r>
            <a:r>
              <a:rPr lang="en-US" sz="2400" dirty="0" err="1" smtClean="0"/>
              <a:t>dibebankan</a:t>
            </a:r>
            <a:r>
              <a:rPr lang="en-US" sz="2400" dirty="0" smtClean="0"/>
              <a:t> </a:t>
            </a:r>
            <a:r>
              <a:rPr lang="en-US" sz="2400" dirty="0" err="1" smtClean="0"/>
              <a:t>kpd</a:t>
            </a:r>
            <a:r>
              <a:rPr lang="en-US" sz="2400" dirty="0" smtClean="0"/>
              <a:t> </a:t>
            </a:r>
            <a:r>
              <a:rPr lang="en-US" sz="2400" dirty="0" err="1" smtClean="0"/>
              <a:t>produk</a:t>
            </a:r>
            <a:r>
              <a:rPr lang="en-US" sz="2400" dirty="0" smtClean="0"/>
              <a:t>: </a:t>
            </a:r>
          </a:p>
          <a:p>
            <a:pPr>
              <a:buNone/>
            </a:pPr>
            <a:r>
              <a:rPr lang="en-US" sz="2400" dirty="0" smtClean="0"/>
              <a:t>			75.000 jam </a:t>
            </a:r>
            <a:r>
              <a:rPr lang="en-US" sz="2400" dirty="0" err="1" smtClean="0"/>
              <a:t>mesin</a:t>
            </a:r>
            <a:r>
              <a:rPr lang="en-US" sz="2400" dirty="0" smtClean="0"/>
              <a:t> x </a:t>
            </a:r>
            <a:r>
              <a:rPr lang="en-US" sz="2400" dirty="0" err="1" smtClean="0"/>
              <a:t>Rp</a:t>
            </a:r>
            <a:r>
              <a:rPr lang="en-US" sz="2400" dirty="0" smtClean="0"/>
              <a:t> 140 	</a:t>
            </a:r>
            <a:r>
              <a:rPr lang="en-US" sz="2400" dirty="0" err="1" smtClean="0"/>
              <a:t>Rp</a:t>
            </a:r>
            <a:r>
              <a:rPr lang="en-US" sz="2400" dirty="0" smtClean="0"/>
              <a:t> 10.500.000</a:t>
            </a:r>
          </a:p>
          <a:p>
            <a:pPr>
              <a:buNone/>
            </a:pPr>
            <a:r>
              <a:rPr lang="en-US" sz="2400" dirty="0" smtClean="0"/>
              <a:t>		BOP </a:t>
            </a:r>
            <a:r>
              <a:rPr lang="en-US" sz="2400" dirty="0" err="1" smtClean="0"/>
              <a:t>sesungguhnya</a:t>
            </a:r>
            <a:r>
              <a:rPr lang="en-US" sz="2400" dirty="0" smtClean="0"/>
              <a:t>			     </a:t>
            </a:r>
            <a:r>
              <a:rPr lang="en-US" sz="2400" u="sng" dirty="0" smtClean="0"/>
              <a:t>10.700.000</a:t>
            </a:r>
          </a:p>
          <a:p>
            <a:pPr>
              <a:buNone/>
            </a:pPr>
            <a:r>
              <a:rPr lang="en-US" sz="2400" dirty="0" smtClean="0"/>
              <a:t>		</a:t>
            </a:r>
            <a:r>
              <a:rPr lang="en-US" sz="2400" i="1" dirty="0" err="1" smtClean="0"/>
              <a:t>Selisih</a:t>
            </a:r>
            <a:r>
              <a:rPr lang="en-US" sz="2400" i="1" dirty="0" smtClean="0"/>
              <a:t> </a:t>
            </a:r>
            <a:r>
              <a:rPr lang="en-US" sz="2400" i="1" dirty="0" err="1" smtClean="0"/>
              <a:t>Biaya</a:t>
            </a:r>
            <a:r>
              <a:rPr lang="en-US" sz="2400" i="1" dirty="0" smtClean="0"/>
              <a:t> Overhead </a:t>
            </a:r>
            <a:r>
              <a:rPr lang="en-US" sz="2400" i="1" dirty="0" err="1" smtClean="0"/>
              <a:t>Pabrik</a:t>
            </a:r>
            <a:r>
              <a:rPr lang="en-US" sz="2400" i="1" dirty="0" smtClean="0"/>
              <a:t> (</a:t>
            </a:r>
            <a:r>
              <a:rPr lang="en-US" sz="2400" i="1" dirty="0" err="1" smtClean="0"/>
              <a:t>slsh</a:t>
            </a:r>
            <a:r>
              <a:rPr lang="en-US" sz="2400" i="1" dirty="0" smtClean="0"/>
              <a:t> </a:t>
            </a:r>
            <a:r>
              <a:rPr lang="en-US" sz="2400" i="1" dirty="0" err="1" smtClean="0"/>
              <a:t>kurang</a:t>
            </a:r>
            <a:r>
              <a:rPr lang="en-US" sz="2400" i="1" dirty="0" smtClean="0"/>
              <a:t>)	          </a:t>
            </a:r>
            <a:r>
              <a:rPr lang="en-US" sz="2400" dirty="0" smtClean="0"/>
              <a:t>200.000</a:t>
            </a:r>
          </a:p>
          <a:p>
            <a:pPr>
              <a:buNone/>
            </a:pPr>
            <a:endParaRPr lang="en-US" sz="2400" dirty="0" smtClean="0"/>
          </a:p>
          <a:p>
            <a:r>
              <a:rPr lang="en-US" sz="2400" dirty="0" err="1" smtClean="0"/>
              <a:t>Jurnal</a:t>
            </a:r>
            <a:r>
              <a:rPr lang="en-US" sz="2400" dirty="0" smtClean="0"/>
              <a:t> </a:t>
            </a:r>
            <a:r>
              <a:rPr lang="en-US" sz="2400" dirty="0" err="1" smtClean="0"/>
              <a:t>untuk</a:t>
            </a:r>
            <a:r>
              <a:rPr lang="en-US" sz="2400" dirty="0" smtClean="0"/>
              <a:t> </a:t>
            </a:r>
            <a:r>
              <a:rPr lang="en-US" sz="2400" dirty="0" err="1" smtClean="0"/>
              <a:t>menutup</a:t>
            </a:r>
            <a:r>
              <a:rPr lang="en-US" sz="2400" dirty="0" smtClean="0"/>
              <a:t> </a:t>
            </a:r>
            <a:r>
              <a:rPr lang="en-US" sz="2400" dirty="0" err="1" smtClean="0"/>
              <a:t>rekening</a:t>
            </a:r>
            <a:r>
              <a:rPr lang="en-US" sz="2400" dirty="0" smtClean="0"/>
              <a:t> BOP yang </a:t>
            </a:r>
            <a:r>
              <a:rPr lang="en-US" sz="2400" dirty="0" err="1" smtClean="0"/>
              <a:t>dibebankan</a:t>
            </a:r>
            <a:r>
              <a:rPr lang="en-US" sz="2400" dirty="0" smtClean="0"/>
              <a:t>:</a:t>
            </a:r>
          </a:p>
          <a:p>
            <a:pPr lvl="2">
              <a:buNone/>
            </a:pPr>
            <a:r>
              <a:rPr lang="en-US" sz="2400" dirty="0" smtClean="0"/>
              <a:t>	BOP yang </a:t>
            </a:r>
            <a:r>
              <a:rPr lang="en-US" sz="2400" dirty="0" err="1" smtClean="0"/>
              <a:t>dibebankan</a:t>
            </a:r>
            <a:r>
              <a:rPr lang="en-US" sz="2400" dirty="0" smtClean="0"/>
              <a:t>		10.500.000</a:t>
            </a:r>
          </a:p>
          <a:p>
            <a:pPr lvl="2">
              <a:buNone/>
            </a:pPr>
            <a:r>
              <a:rPr lang="en-US" sz="2400" dirty="0" smtClean="0"/>
              <a:t>		BOP </a:t>
            </a:r>
            <a:r>
              <a:rPr lang="en-US" sz="2400" dirty="0" err="1" smtClean="0"/>
              <a:t>Sesungguhnya</a:t>
            </a:r>
            <a:r>
              <a:rPr lang="en-US" sz="2400" dirty="0" smtClean="0"/>
              <a:t>			10.500.000</a:t>
            </a:r>
          </a:p>
          <a:p>
            <a:pPr lvl="2">
              <a:buNone/>
            </a:pPr>
            <a:endParaRPr lang="en-US" sz="2400" dirty="0" smtClean="0"/>
          </a:p>
          <a:p>
            <a:r>
              <a:rPr lang="en-US" sz="2400" dirty="0" err="1" smtClean="0"/>
              <a:t>Jurnal</a:t>
            </a:r>
            <a:r>
              <a:rPr lang="en-US" sz="2400" dirty="0" smtClean="0"/>
              <a:t> </a:t>
            </a:r>
            <a:r>
              <a:rPr lang="en-US" sz="2400" dirty="0" err="1" smtClean="0"/>
              <a:t>untuk</a:t>
            </a:r>
            <a:r>
              <a:rPr lang="en-US" sz="2400" dirty="0" smtClean="0"/>
              <a:t> </a:t>
            </a:r>
            <a:r>
              <a:rPr lang="en-US" sz="2400" dirty="0" err="1" smtClean="0"/>
              <a:t>selisih</a:t>
            </a:r>
            <a:r>
              <a:rPr lang="en-US" sz="2400" dirty="0" smtClean="0"/>
              <a:t> BOP:</a:t>
            </a:r>
          </a:p>
          <a:p>
            <a:pPr>
              <a:buNone/>
            </a:pPr>
            <a:r>
              <a:rPr lang="en-US" sz="2400" dirty="0" smtClean="0"/>
              <a:t>		</a:t>
            </a:r>
            <a:r>
              <a:rPr lang="en-US" sz="2400" dirty="0" err="1" smtClean="0"/>
              <a:t>Selisih</a:t>
            </a:r>
            <a:r>
              <a:rPr lang="en-US" sz="2400" dirty="0" smtClean="0"/>
              <a:t> BOP			     200.000</a:t>
            </a:r>
          </a:p>
          <a:p>
            <a:pPr>
              <a:buNone/>
            </a:pPr>
            <a:r>
              <a:rPr lang="en-US" sz="2400" dirty="0" smtClean="0"/>
              <a:t>			BOP </a:t>
            </a:r>
            <a:r>
              <a:rPr lang="en-US" sz="2400" dirty="0" err="1" smtClean="0"/>
              <a:t>Sesungguhnya</a:t>
            </a:r>
            <a:r>
              <a:rPr lang="en-US" sz="2400" dirty="0" smtClean="0"/>
              <a:t>			     200.000</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Penggolongan</a:t>
            </a:r>
            <a:r>
              <a:rPr lang="en-US" dirty="0" smtClean="0"/>
              <a:t> BOP </a:t>
            </a:r>
            <a:r>
              <a:rPr lang="en-US" dirty="0" err="1" smtClean="0"/>
              <a:t>menurut</a:t>
            </a:r>
            <a:r>
              <a:rPr lang="en-US" dirty="0" smtClean="0"/>
              <a:t> </a:t>
            </a:r>
            <a:r>
              <a:rPr lang="en-US" dirty="0" err="1" smtClean="0"/>
              <a:t>sifatnya</a:t>
            </a:r>
            <a:endParaRPr lang="en-US" dirty="0"/>
          </a:p>
        </p:txBody>
      </p:sp>
      <p:sp>
        <p:nvSpPr>
          <p:cNvPr id="3" name="Content Placeholder 2"/>
          <p:cNvSpPr>
            <a:spLocks noGrp="1"/>
          </p:cNvSpPr>
          <p:nvPr>
            <p:ph sz="quarter" idx="1"/>
          </p:nvPr>
        </p:nvSpPr>
        <p:spPr>
          <a:xfrm>
            <a:off x="612648" y="1600200"/>
            <a:ext cx="8153400" cy="48768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buNone/>
            </a:pPr>
            <a:r>
              <a:rPr lang="en-US" dirty="0" err="1" smtClean="0"/>
              <a:t>Dalam</a:t>
            </a:r>
            <a:r>
              <a:rPr lang="en-US" dirty="0" smtClean="0"/>
              <a:t> </a:t>
            </a:r>
            <a:r>
              <a:rPr lang="en-US" dirty="0" err="1" smtClean="0"/>
              <a:t>perusahaan</a:t>
            </a:r>
            <a:r>
              <a:rPr lang="en-US" dirty="0" smtClean="0"/>
              <a:t> yang </a:t>
            </a:r>
            <a:r>
              <a:rPr lang="en-US" dirty="0" err="1" smtClean="0"/>
              <a:t>produksinya</a:t>
            </a:r>
            <a:r>
              <a:rPr lang="en-US" dirty="0" smtClean="0"/>
              <a:t> </a:t>
            </a:r>
            <a:r>
              <a:rPr lang="en-US" dirty="0" err="1" smtClean="0"/>
              <a:t>berdasarkan</a:t>
            </a:r>
            <a:r>
              <a:rPr lang="en-US" dirty="0" smtClean="0"/>
              <a:t> </a:t>
            </a:r>
            <a:r>
              <a:rPr lang="en-US" dirty="0" err="1" smtClean="0"/>
              <a:t>pesanan</a:t>
            </a:r>
            <a:r>
              <a:rPr lang="en-US" dirty="0" smtClean="0"/>
              <a:t>, BOP </a:t>
            </a:r>
            <a:r>
              <a:rPr lang="en-US" dirty="0" err="1" smtClean="0"/>
              <a:t>adalah</a:t>
            </a:r>
            <a:r>
              <a:rPr lang="en-US" dirty="0" smtClean="0"/>
              <a:t> </a:t>
            </a:r>
            <a:r>
              <a:rPr lang="en-US" dirty="0" err="1" smtClean="0"/>
              <a:t>biaya</a:t>
            </a:r>
            <a:r>
              <a:rPr lang="en-US" dirty="0" smtClean="0"/>
              <a:t> </a:t>
            </a:r>
            <a:r>
              <a:rPr lang="en-US" dirty="0" err="1" smtClean="0"/>
              <a:t>produksi</a:t>
            </a:r>
            <a:r>
              <a:rPr lang="en-US" dirty="0" smtClean="0"/>
              <a:t> </a:t>
            </a:r>
            <a:r>
              <a:rPr lang="en-US" dirty="0" err="1" smtClean="0"/>
              <a:t>selain</a:t>
            </a:r>
            <a:r>
              <a:rPr lang="en-US" dirty="0" smtClean="0"/>
              <a:t> </a:t>
            </a:r>
            <a:r>
              <a:rPr lang="en-US" dirty="0" err="1" smtClean="0"/>
              <a:t>biaya</a:t>
            </a:r>
            <a:r>
              <a:rPr lang="en-US" dirty="0" smtClean="0"/>
              <a:t> </a:t>
            </a:r>
            <a:r>
              <a:rPr lang="en-US" dirty="0" err="1" smtClean="0"/>
              <a:t>bahan</a:t>
            </a:r>
            <a:r>
              <a:rPr lang="en-US" dirty="0" smtClean="0"/>
              <a:t> </a:t>
            </a:r>
            <a:r>
              <a:rPr lang="en-US" dirty="0" err="1" smtClean="0"/>
              <a:t>baku</a:t>
            </a:r>
            <a:r>
              <a:rPr lang="en-US" dirty="0" smtClean="0"/>
              <a:t> </a:t>
            </a:r>
            <a:r>
              <a:rPr lang="en-US" dirty="0" err="1" smtClean="0"/>
              <a:t>dan</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a:t>
            </a:r>
          </a:p>
          <a:p>
            <a:pPr algn="just">
              <a:buNone/>
            </a:pPr>
            <a:endParaRPr lang="en-US" dirty="0" smtClean="0"/>
          </a:p>
          <a:p>
            <a:pPr algn="just">
              <a:buNone/>
            </a:pPr>
            <a:r>
              <a:rPr lang="en-US" dirty="0" err="1" smtClean="0"/>
              <a:t>Biaya</a:t>
            </a:r>
            <a:r>
              <a:rPr lang="en-US" dirty="0" smtClean="0"/>
              <a:t> </a:t>
            </a:r>
            <a:r>
              <a:rPr lang="en-US" dirty="0" err="1" smtClean="0"/>
              <a:t>produksi</a:t>
            </a:r>
            <a:r>
              <a:rPr lang="en-US" dirty="0" smtClean="0"/>
              <a:t> yang </a:t>
            </a:r>
            <a:r>
              <a:rPr lang="en-US" dirty="0" err="1" smtClean="0"/>
              <a:t>termasuk</a:t>
            </a:r>
            <a:r>
              <a:rPr lang="en-US" dirty="0" smtClean="0"/>
              <a:t> BOP </a:t>
            </a:r>
            <a:r>
              <a:rPr lang="en-US" dirty="0" err="1" smtClean="0"/>
              <a:t>dikelompokkan</a:t>
            </a:r>
            <a:r>
              <a:rPr lang="en-US" dirty="0" smtClean="0"/>
              <a:t> </a:t>
            </a:r>
            <a:r>
              <a:rPr lang="en-US" dirty="0" err="1" smtClean="0"/>
              <a:t>menjadi</a:t>
            </a:r>
            <a:r>
              <a:rPr lang="en-US" dirty="0" smtClean="0"/>
              <a:t> </a:t>
            </a:r>
            <a:r>
              <a:rPr lang="en-US" dirty="0" err="1" smtClean="0"/>
              <a:t>beberapa</a:t>
            </a:r>
            <a:r>
              <a:rPr lang="en-US" dirty="0" smtClean="0"/>
              <a:t> </a:t>
            </a:r>
            <a:r>
              <a:rPr lang="en-US" dirty="0" err="1" smtClean="0"/>
              <a:t>golongan</a:t>
            </a:r>
            <a:r>
              <a:rPr lang="en-US" dirty="0" smtClean="0"/>
              <a:t>:</a:t>
            </a:r>
          </a:p>
          <a:p>
            <a:pPr marL="514350" indent="-514350" algn="just">
              <a:buAutoNum type="alphaLcPeriod"/>
            </a:pPr>
            <a:r>
              <a:rPr lang="en-US" dirty="0" err="1" smtClean="0"/>
              <a:t>Biaya</a:t>
            </a:r>
            <a:r>
              <a:rPr lang="en-US" dirty="0" smtClean="0"/>
              <a:t> </a:t>
            </a:r>
            <a:r>
              <a:rPr lang="en-US" dirty="0" err="1" smtClean="0"/>
              <a:t>Bahan</a:t>
            </a:r>
            <a:r>
              <a:rPr lang="en-US" dirty="0" smtClean="0"/>
              <a:t> </a:t>
            </a:r>
            <a:r>
              <a:rPr lang="en-US" dirty="0" err="1" smtClean="0"/>
              <a:t>Penolong</a:t>
            </a:r>
            <a:endParaRPr lang="en-US" dirty="0" smtClean="0"/>
          </a:p>
          <a:p>
            <a:pPr marL="514350" indent="-514350" algn="just">
              <a:buNone/>
            </a:pPr>
            <a:r>
              <a:rPr lang="en-US" dirty="0" smtClean="0">
                <a:sym typeface="Wingdings" pitchFamily="2" charset="2"/>
              </a:rPr>
              <a:t>		</a:t>
            </a:r>
            <a:r>
              <a:rPr lang="en-US" dirty="0" err="1" smtClean="0">
                <a:sym typeface="Wingdings" pitchFamily="2" charset="2"/>
              </a:rPr>
              <a:t>tidak</a:t>
            </a:r>
            <a:r>
              <a:rPr lang="en-US" dirty="0" smtClean="0">
                <a:sym typeface="Wingdings" pitchFamily="2" charset="2"/>
              </a:rPr>
              <a:t> </a:t>
            </a:r>
            <a:r>
              <a:rPr lang="en-US" dirty="0" err="1" smtClean="0">
                <a:sym typeface="Wingdings" pitchFamily="2" charset="2"/>
              </a:rPr>
              <a:t>menjadi</a:t>
            </a:r>
            <a:r>
              <a:rPr lang="en-US" dirty="0" smtClean="0">
                <a:sym typeface="Wingdings" pitchFamily="2" charset="2"/>
              </a:rPr>
              <a:t> </a:t>
            </a:r>
            <a:r>
              <a:rPr lang="en-US" dirty="0" err="1" smtClean="0">
                <a:sym typeface="Wingdings" pitchFamily="2" charset="2"/>
              </a:rPr>
              <a:t>bagian</a:t>
            </a:r>
            <a:r>
              <a:rPr lang="en-US" dirty="0" smtClean="0">
                <a:sym typeface="Wingdings" pitchFamily="2" charset="2"/>
              </a:rPr>
              <a:t> </a:t>
            </a:r>
            <a:r>
              <a:rPr lang="en-US" dirty="0" err="1" smtClean="0">
                <a:sym typeface="Wingdings" pitchFamily="2" charset="2"/>
              </a:rPr>
              <a:t>produk</a:t>
            </a:r>
            <a:r>
              <a:rPr lang="en-US" dirty="0" smtClean="0">
                <a:sym typeface="Wingdings" pitchFamily="2" charset="2"/>
              </a:rPr>
              <a:t> </a:t>
            </a:r>
            <a:r>
              <a:rPr lang="en-US" dirty="0" err="1" smtClean="0">
                <a:sym typeface="Wingdings" pitchFamily="2" charset="2"/>
              </a:rPr>
              <a:t>jadi</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meskipun</a:t>
            </a:r>
            <a:r>
              <a:rPr lang="en-US" dirty="0" smtClean="0">
                <a:sym typeface="Wingdings" pitchFamily="2" charset="2"/>
              </a:rPr>
              <a:t> 	</a:t>
            </a:r>
            <a:r>
              <a:rPr lang="en-US" dirty="0" err="1" smtClean="0">
                <a:sym typeface="Wingdings" pitchFamily="2" charset="2"/>
              </a:rPr>
              <a:t>menjadi</a:t>
            </a:r>
            <a:r>
              <a:rPr lang="en-US" dirty="0" smtClean="0">
                <a:sym typeface="Wingdings" pitchFamily="2" charset="2"/>
              </a:rPr>
              <a:t> </a:t>
            </a:r>
            <a:r>
              <a:rPr lang="en-US" dirty="0" err="1" smtClean="0">
                <a:sym typeface="Wingdings" pitchFamily="2" charset="2"/>
              </a:rPr>
              <a:t>bagian</a:t>
            </a:r>
            <a:r>
              <a:rPr lang="en-US" dirty="0" smtClean="0">
                <a:sym typeface="Wingdings" pitchFamily="2" charset="2"/>
              </a:rPr>
              <a:t> </a:t>
            </a:r>
            <a:r>
              <a:rPr lang="en-US" dirty="0" err="1" smtClean="0">
                <a:sym typeface="Wingdings" pitchFamily="2" charset="2"/>
              </a:rPr>
              <a:t>produk</a:t>
            </a:r>
            <a:r>
              <a:rPr lang="en-US" dirty="0" smtClean="0">
                <a:sym typeface="Wingdings" pitchFamily="2" charset="2"/>
              </a:rPr>
              <a:t> </a:t>
            </a:r>
            <a:r>
              <a:rPr lang="en-US" dirty="0" err="1" smtClean="0">
                <a:sym typeface="Wingdings" pitchFamily="2" charset="2"/>
              </a:rPr>
              <a:t>jadi</a:t>
            </a:r>
            <a:r>
              <a:rPr lang="en-US" dirty="0" smtClean="0">
                <a:sym typeface="Wingdings" pitchFamily="2" charset="2"/>
              </a:rPr>
              <a:t> </a:t>
            </a:r>
            <a:r>
              <a:rPr lang="en-US" dirty="0" err="1" smtClean="0">
                <a:sym typeface="Wingdings" pitchFamily="2" charset="2"/>
              </a:rPr>
              <a:t>tetapi</a:t>
            </a:r>
            <a:r>
              <a:rPr lang="en-US" dirty="0" smtClean="0">
                <a:sym typeface="Wingdings" pitchFamily="2" charset="2"/>
              </a:rPr>
              <a:t> </a:t>
            </a:r>
            <a:r>
              <a:rPr lang="en-US" dirty="0" err="1" smtClean="0">
                <a:sym typeface="Wingdings" pitchFamily="2" charset="2"/>
              </a:rPr>
              <a:t>nilainya</a:t>
            </a:r>
            <a:r>
              <a:rPr lang="en-US" dirty="0" smtClean="0">
                <a:sym typeface="Wingdings" pitchFamily="2" charset="2"/>
              </a:rPr>
              <a:t> </a:t>
            </a:r>
            <a:r>
              <a:rPr lang="en-US" dirty="0" err="1" smtClean="0">
                <a:sym typeface="Wingdings" pitchFamily="2" charset="2"/>
              </a:rPr>
              <a:t>relatif</a:t>
            </a:r>
            <a:r>
              <a:rPr lang="en-US" dirty="0" smtClean="0">
                <a:sym typeface="Wingdings" pitchFamily="2" charset="2"/>
              </a:rPr>
              <a:t> </a:t>
            </a:r>
            <a:r>
              <a:rPr lang="en-US" dirty="0" err="1" smtClean="0">
                <a:sym typeface="Wingdings" pitchFamily="2" charset="2"/>
              </a:rPr>
              <a:t>kecil</a:t>
            </a:r>
            <a:r>
              <a:rPr lang="en-US" dirty="0" smtClean="0">
                <a:sym typeface="Wingdings" pitchFamily="2" charset="2"/>
              </a:rPr>
              <a:t> 	</a:t>
            </a:r>
            <a:r>
              <a:rPr lang="en-US" dirty="0" err="1" smtClean="0">
                <a:sym typeface="Wingdings" pitchFamily="2" charset="2"/>
              </a:rPr>
              <a:t>bila</a:t>
            </a:r>
            <a:r>
              <a:rPr lang="en-US" dirty="0" smtClean="0">
                <a:sym typeface="Wingdings" pitchFamily="2" charset="2"/>
              </a:rPr>
              <a:t> </a:t>
            </a:r>
            <a:r>
              <a:rPr lang="en-US" dirty="0" err="1" smtClean="0">
                <a:sym typeface="Wingdings" pitchFamily="2" charset="2"/>
              </a:rPr>
              <a:t>dibandingkan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harga</a:t>
            </a:r>
            <a:r>
              <a:rPr lang="en-US" dirty="0" smtClean="0">
                <a:sym typeface="Wingdings" pitchFamily="2" charset="2"/>
              </a:rPr>
              <a:t> </a:t>
            </a:r>
            <a:r>
              <a:rPr lang="en-US" dirty="0" err="1" smtClean="0">
                <a:sym typeface="Wingdings" pitchFamily="2" charset="2"/>
              </a:rPr>
              <a:t>pokok</a:t>
            </a:r>
            <a:r>
              <a:rPr lang="en-US" dirty="0" smtClean="0">
                <a:sym typeface="Wingdings" pitchFamily="2" charset="2"/>
              </a:rPr>
              <a:t> </a:t>
            </a:r>
            <a:r>
              <a:rPr lang="en-US" dirty="0" err="1" smtClean="0">
                <a:sym typeface="Wingdings" pitchFamily="2" charset="2"/>
              </a:rPr>
              <a:t>produk</a:t>
            </a:r>
            <a:r>
              <a:rPr lang="en-US" dirty="0" smtClean="0">
                <a:sym typeface="Wingdings" pitchFamily="2" charset="2"/>
              </a:rPr>
              <a:t> 	</a:t>
            </a:r>
            <a:r>
              <a:rPr lang="en-US" dirty="0" err="1" smtClean="0">
                <a:sym typeface="Wingdings" pitchFamily="2" charset="2"/>
              </a:rPr>
              <a:t>tersebut</a:t>
            </a:r>
            <a:r>
              <a:rPr lang="en-US" dirty="0" smtClean="0">
                <a:sym typeface="Wingdings" pitchFamily="2" charset="2"/>
              </a:rPr>
              <a:t>.</a:t>
            </a:r>
          </a:p>
          <a:p>
            <a:pPr marL="514350" indent="-514350" algn="just">
              <a:buNone/>
            </a:pPr>
            <a:r>
              <a:rPr lang="en-US" dirty="0" smtClean="0">
                <a:sym typeface="Wingdings" pitchFamily="2" charset="2"/>
              </a:rPr>
              <a:t>	</a:t>
            </a:r>
            <a:r>
              <a:rPr lang="en-US" dirty="0" err="1" smtClean="0">
                <a:sym typeface="Wingdings" pitchFamily="2" charset="2"/>
              </a:rPr>
              <a:t>Contoh</a:t>
            </a:r>
            <a:r>
              <a:rPr lang="en-US" dirty="0" smtClean="0">
                <a:sym typeface="Wingdings" pitchFamily="2" charset="2"/>
              </a:rPr>
              <a:t> : </a:t>
            </a:r>
            <a:r>
              <a:rPr lang="en-US" dirty="0" err="1" smtClean="0">
                <a:sym typeface="Wingdings" pitchFamily="2" charset="2"/>
              </a:rPr>
              <a:t>di</a:t>
            </a:r>
            <a:r>
              <a:rPr lang="en-US" dirty="0" smtClean="0">
                <a:sym typeface="Wingdings" pitchFamily="2" charset="2"/>
              </a:rPr>
              <a:t> </a:t>
            </a:r>
            <a:r>
              <a:rPr lang="en-US" dirty="0" err="1" smtClean="0">
                <a:sym typeface="Wingdings" pitchFamily="2" charset="2"/>
              </a:rPr>
              <a:t>percetakan</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perekat</a:t>
            </a:r>
            <a:r>
              <a:rPr lang="en-US" dirty="0" smtClean="0">
                <a:sym typeface="Wingdings" pitchFamily="2" charset="2"/>
              </a:rPr>
              <a:t>, </a:t>
            </a:r>
            <a:r>
              <a:rPr lang="en-US" dirty="0" err="1" smtClean="0">
                <a:sym typeface="Wingdings" pitchFamily="2" charset="2"/>
              </a:rPr>
              <a:t>tinta</a:t>
            </a:r>
            <a:r>
              <a:rPr lang="en-US" dirty="0" smtClean="0">
                <a:sym typeface="Wingdings" pitchFamily="2" charset="2"/>
              </a:rPr>
              <a:t> </a:t>
            </a:r>
            <a:r>
              <a:rPr lang="en-US" dirty="0" err="1" smtClean="0">
                <a:sym typeface="Wingdings" pitchFamily="2" charset="2"/>
              </a:rPr>
              <a:t>koreksi</a:t>
            </a:r>
            <a:r>
              <a:rPr lang="en-US" dirty="0" smtClean="0">
                <a:sym typeface="Wingdings" pitchFamily="2" charset="2"/>
              </a:rPr>
              <a:t>.</a:t>
            </a:r>
          </a:p>
          <a:p>
            <a:pPr marL="514350" indent="-514350" algn="just">
              <a:buNone/>
            </a:pPr>
            <a:r>
              <a:rPr lang="en-US" dirty="0" smtClean="0">
                <a:sym typeface="Wingdings" pitchFamily="2" charset="2"/>
              </a:rPr>
              <a:t>	</a:t>
            </a:r>
            <a:r>
              <a:rPr lang="en-US" dirty="0" err="1" smtClean="0">
                <a:sym typeface="Wingdings" pitchFamily="2" charset="2"/>
              </a:rPr>
              <a:t>di</a:t>
            </a:r>
            <a:r>
              <a:rPr lang="en-US" dirty="0" smtClean="0">
                <a:sym typeface="Wingdings" pitchFamily="2" charset="2"/>
              </a:rPr>
              <a:t> </a:t>
            </a:r>
            <a:r>
              <a:rPr lang="en-US" dirty="0" err="1" smtClean="0">
                <a:sym typeface="Wingdings" pitchFamily="2" charset="2"/>
              </a:rPr>
              <a:t>perusahaan</a:t>
            </a:r>
            <a:r>
              <a:rPr lang="en-US" dirty="0" smtClean="0">
                <a:sym typeface="Wingdings" pitchFamily="2" charset="2"/>
              </a:rPr>
              <a:t> </a:t>
            </a:r>
            <a:r>
              <a:rPr lang="en-US" dirty="0" err="1" smtClean="0">
                <a:sym typeface="Wingdings" pitchFamily="2" charset="2"/>
              </a:rPr>
              <a:t>kertas</a:t>
            </a:r>
            <a:r>
              <a:rPr lang="en-US" dirty="0" smtClean="0">
                <a:sym typeface="Wingdings" pitchFamily="2" charset="2"/>
              </a:rPr>
              <a:t>: soda, </a:t>
            </a:r>
            <a:r>
              <a:rPr lang="en-US" dirty="0" err="1" smtClean="0">
                <a:sym typeface="Wingdings" pitchFamily="2" charset="2"/>
              </a:rPr>
              <a:t>kaporit</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warna</a:t>
            </a:r>
            <a:r>
              <a:rPr lang="en-US" dirty="0" smtClean="0">
                <a:sym typeface="Wingdings" pitchFamily="2" charset="2"/>
              </a:rPr>
              <a:t>, </a:t>
            </a:r>
            <a:r>
              <a:rPr lang="en-US" dirty="0" err="1" smtClean="0">
                <a:sym typeface="Wingdings" pitchFamily="2" charset="2"/>
              </a:rPr>
              <a:t>dll</a:t>
            </a:r>
            <a:r>
              <a:rPr lang="en-US" dirty="0" smtClean="0">
                <a:sym typeface="Wingdings" pitchFamily="2" charset="2"/>
              </a:rPr>
              <a:t>.</a:t>
            </a:r>
            <a:endParaRPr lang="en-US" dirty="0" smtClean="0"/>
          </a:p>
          <a:p>
            <a:pPr marL="514350" indent="-514350" algn="just">
              <a:buAutoNum type="alphaLcPeriod"/>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447800"/>
            <a:ext cx="8153400" cy="4648200"/>
          </a:xfrm>
        </p:spPr>
        <p:style>
          <a:lnRef idx="1">
            <a:schemeClr val="accent6"/>
          </a:lnRef>
          <a:fillRef idx="2">
            <a:schemeClr val="accent6"/>
          </a:fillRef>
          <a:effectRef idx="1">
            <a:schemeClr val="accent6"/>
          </a:effectRef>
          <a:fontRef idx="minor">
            <a:schemeClr val="dk1"/>
          </a:fontRef>
        </p:style>
        <p:txBody>
          <a:bodyPr/>
          <a:lstStyle/>
          <a:p>
            <a:r>
              <a:rPr lang="en-US" dirty="0" err="1" smtClean="0"/>
              <a:t>Selisih</a:t>
            </a:r>
            <a:r>
              <a:rPr lang="en-US" dirty="0" smtClean="0"/>
              <a:t> BOP </a:t>
            </a:r>
            <a:r>
              <a:rPr lang="en-US" dirty="0" err="1" smtClean="0"/>
              <a:t>sebesar</a:t>
            </a:r>
            <a:r>
              <a:rPr lang="en-US" dirty="0" smtClean="0"/>
              <a:t> </a:t>
            </a:r>
            <a:r>
              <a:rPr lang="en-US" dirty="0" err="1" smtClean="0"/>
              <a:t>Rp</a:t>
            </a:r>
            <a:r>
              <a:rPr lang="en-US" dirty="0" smtClean="0"/>
              <a:t> 200.000 </a:t>
            </a:r>
            <a:r>
              <a:rPr lang="en-US" dirty="0" err="1" smtClean="0"/>
              <a:t>tsb</a:t>
            </a:r>
            <a:r>
              <a:rPr lang="en-US" dirty="0" smtClean="0"/>
              <a:t> </a:t>
            </a:r>
            <a:r>
              <a:rPr lang="en-US" dirty="0" err="1" smtClean="0"/>
              <a:t>dapat</a:t>
            </a:r>
            <a:r>
              <a:rPr lang="en-US" dirty="0" smtClean="0"/>
              <a:t> </a:t>
            </a:r>
            <a:r>
              <a:rPr lang="en-US" dirty="0" err="1" smtClean="0"/>
              <a:t>dipecah</a:t>
            </a:r>
            <a:r>
              <a:rPr lang="en-US" dirty="0" smtClean="0"/>
              <a:t> </a:t>
            </a:r>
            <a:r>
              <a:rPr lang="en-US" dirty="0" err="1" smtClean="0"/>
              <a:t>dalam</a:t>
            </a:r>
            <a:r>
              <a:rPr lang="en-US" dirty="0" smtClean="0"/>
              <a:t> 2 </a:t>
            </a:r>
            <a:r>
              <a:rPr lang="en-US" dirty="0" err="1" smtClean="0"/>
              <a:t>macam</a:t>
            </a:r>
            <a:r>
              <a:rPr lang="en-US" dirty="0" smtClean="0"/>
              <a:t> </a:t>
            </a:r>
            <a:r>
              <a:rPr lang="en-US" dirty="0" err="1" smtClean="0"/>
              <a:t>selisih</a:t>
            </a:r>
            <a:r>
              <a:rPr lang="en-US" dirty="0" smtClean="0"/>
              <a:t>:</a:t>
            </a:r>
          </a:p>
          <a:p>
            <a:pPr marL="834390" lvl="1" indent="-514350" algn="just">
              <a:buFont typeface="+mj-lt"/>
              <a:buAutoNum type="arabicPeriod"/>
            </a:pPr>
            <a:r>
              <a:rPr lang="en-US" dirty="0" smtClean="0"/>
              <a:t>	</a:t>
            </a:r>
            <a:r>
              <a:rPr lang="en-US" dirty="0" err="1" smtClean="0"/>
              <a:t>Selisih</a:t>
            </a:r>
            <a:r>
              <a:rPr lang="en-US" dirty="0" smtClean="0"/>
              <a:t> </a:t>
            </a:r>
            <a:r>
              <a:rPr lang="en-US" dirty="0" err="1" smtClean="0"/>
              <a:t>Anggaran</a:t>
            </a:r>
            <a:r>
              <a:rPr lang="en-US" dirty="0" smtClean="0"/>
              <a:t> (Budget Variance)</a:t>
            </a:r>
          </a:p>
          <a:p>
            <a:pPr algn="just">
              <a:buNone/>
            </a:pPr>
            <a:r>
              <a:rPr lang="en-US" sz="2600" dirty="0" smtClean="0"/>
              <a:t>		</a:t>
            </a:r>
            <a:r>
              <a:rPr lang="en-US" sz="2600" dirty="0" smtClean="0">
                <a:sym typeface="Wingdings" pitchFamily="2" charset="2"/>
              </a:rPr>
              <a:t> </a:t>
            </a:r>
            <a:r>
              <a:rPr lang="en-US" sz="2600" dirty="0" err="1" smtClean="0">
                <a:sym typeface="Wingdings" pitchFamily="2" charset="2"/>
              </a:rPr>
              <a:t>menunjukkan</a:t>
            </a:r>
            <a:r>
              <a:rPr lang="en-US" sz="2600" dirty="0" smtClean="0">
                <a:sym typeface="Wingdings" pitchFamily="2" charset="2"/>
              </a:rPr>
              <a:t> </a:t>
            </a:r>
            <a:r>
              <a:rPr lang="en-US" sz="2600" dirty="0" err="1" smtClean="0">
                <a:sym typeface="Wingdings" pitchFamily="2" charset="2"/>
              </a:rPr>
              <a:t>perbedaan</a:t>
            </a:r>
            <a:r>
              <a:rPr lang="en-US" sz="2600" dirty="0" smtClean="0">
                <a:sym typeface="Wingdings" pitchFamily="2" charset="2"/>
              </a:rPr>
              <a:t> </a:t>
            </a:r>
            <a:r>
              <a:rPr lang="en-US" sz="2600" dirty="0" err="1" smtClean="0">
                <a:sym typeface="Wingdings" pitchFamily="2" charset="2"/>
              </a:rPr>
              <a:t>antara</a:t>
            </a:r>
            <a:r>
              <a:rPr lang="en-US" sz="2600" dirty="0" smtClean="0">
                <a:sym typeface="Wingdings" pitchFamily="2" charset="2"/>
              </a:rPr>
              <a:t> </a:t>
            </a:r>
            <a:r>
              <a:rPr lang="en-US" sz="2600" dirty="0" err="1" smtClean="0">
                <a:sym typeface="Wingdings" pitchFamily="2" charset="2"/>
              </a:rPr>
              <a:t>biaya</a:t>
            </a:r>
            <a:r>
              <a:rPr lang="en-US" sz="2600" dirty="0" smtClean="0">
                <a:sym typeface="Wingdings" pitchFamily="2" charset="2"/>
              </a:rPr>
              <a:t> yang 	</a:t>
            </a:r>
            <a:r>
              <a:rPr lang="en-US" sz="2600" dirty="0" err="1" smtClean="0">
                <a:sym typeface="Wingdings" pitchFamily="2" charset="2"/>
              </a:rPr>
              <a:t>sesungguhnya</a:t>
            </a:r>
            <a:r>
              <a:rPr lang="en-US" sz="2600" dirty="0" smtClean="0">
                <a:sym typeface="Wingdings" pitchFamily="2" charset="2"/>
              </a:rPr>
              <a:t> </a:t>
            </a:r>
            <a:r>
              <a:rPr lang="en-US" sz="2600" dirty="0" err="1" smtClean="0">
                <a:sym typeface="Wingdings" pitchFamily="2" charset="2"/>
              </a:rPr>
              <a:t>terjadi</a:t>
            </a:r>
            <a:r>
              <a:rPr lang="en-US" sz="2600" dirty="0" smtClean="0">
                <a:sym typeface="Wingdings" pitchFamily="2" charset="2"/>
              </a:rPr>
              <a:t> </a:t>
            </a:r>
            <a:r>
              <a:rPr lang="en-US" sz="2600" dirty="0" err="1" smtClean="0">
                <a:sym typeface="Wingdings" pitchFamily="2" charset="2"/>
              </a:rPr>
              <a:t>dengan</a:t>
            </a:r>
            <a:r>
              <a:rPr lang="en-US" sz="2600" dirty="0" smtClean="0">
                <a:sym typeface="Wingdings" pitchFamily="2" charset="2"/>
              </a:rPr>
              <a:t> </a:t>
            </a:r>
            <a:r>
              <a:rPr lang="en-US" sz="2600" dirty="0" err="1" smtClean="0">
                <a:sym typeface="Wingdings" pitchFamily="2" charset="2"/>
              </a:rPr>
              <a:t>taksiran</a:t>
            </a:r>
            <a:r>
              <a:rPr lang="en-US" sz="2600" dirty="0" smtClean="0">
                <a:sym typeface="Wingdings" pitchFamily="2" charset="2"/>
              </a:rPr>
              <a:t> </a:t>
            </a:r>
            <a:r>
              <a:rPr lang="en-US" sz="2600" dirty="0" err="1" smtClean="0">
                <a:sym typeface="Wingdings" pitchFamily="2" charset="2"/>
              </a:rPr>
              <a:t>biaya</a:t>
            </a:r>
            <a:r>
              <a:rPr lang="en-US" sz="2600" dirty="0" smtClean="0">
                <a:sym typeface="Wingdings" pitchFamily="2" charset="2"/>
              </a:rPr>
              <a:t> 	yang </a:t>
            </a:r>
            <a:r>
              <a:rPr lang="en-US" sz="2600" dirty="0" err="1" smtClean="0">
                <a:sym typeface="Wingdings" pitchFamily="2" charset="2"/>
              </a:rPr>
              <a:t>seharusnya</a:t>
            </a:r>
            <a:r>
              <a:rPr lang="en-US" sz="2600" dirty="0" smtClean="0">
                <a:sym typeface="Wingdings" pitchFamily="2" charset="2"/>
              </a:rPr>
              <a:t> </a:t>
            </a:r>
            <a:r>
              <a:rPr lang="en-US" sz="2600" dirty="0" err="1" smtClean="0">
                <a:sym typeface="Wingdings" pitchFamily="2" charset="2"/>
              </a:rPr>
              <a:t>dikeluarkan</a:t>
            </a:r>
            <a:r>
              <a:rPr lang="en-US" sz="2600" dirty="0" smtClean="0">
                <a:sym typeface="Wingdings" pitchFamily="2" charset="2"/>
              </a:rPr>
              <a:t> </a:t>
            </a:r>
            <a:r>
              <a:rPr lang="en-US" sz="2600" dirty="0" err="1" smtClean="0">
                <a:sym typeface="Wingdings" pitchFamily="2" charset="2"/>
              </a:rPr>
              <a:t>menurut</a:t>
            </a:r>
            <a:r>
              <a:rPr lang="en-US" sz="2600" dirty="0" smtClean="0">
                <a:sym typeface="Wingdings" pitchFamily="2" charset="2"/>
              </a:rPr>
              <a:t> 	</a:t>
            </a:r>
            <a:r>
              <a:rPr lang="en-US" sz="2600" dirty="0" err="1" smtClean="0">
                <a:sym typeface="Wingdings" pitchFamily="2" charset="2"/>
              </a:rPr>
              <a:t>anggaran</a:t>
            </a:r>
            <a:r>
              <a:rPr lang="en-US" sz="2600" dirty="0" smtClean="0">
                <a:sym typeface="Wingdings" pitchFamily="2" charset="2"/>
              </a:rPr>
              <a:t>.</a:t>
            </a:r>
          </a:p>
          <a:p>
            <a:pPr marL="834390" lvl="1" indent="-514350" algn="just">
              <a:buFont typeface="+mj-lt"/>
              <a:buAutoNum type="arabicPeriod" startAt="2"/>
            </a:pPr>
            <a:r>
              <a:rPr lang="en-US" dirty="0" smtClean="0">
                <a:sym typeface="Wingdings" pitchFamily="2" charset="2"/>
              </a:rPr>
              <a:t>	</a:t>
            </a:r>
            <a:r>
              <a:rPr lang="en-US" dirty="0" err="1" smtClean="0">
                <a:sym typeface="Wingdings" pitchFamily="2" charset="2"/>
              </a:rPr>
              <a:t>Selisih</a:t>
            </a:r>
            <a:r>
              <a:rPr lang="en-US" dirty="0" smtClean="0">
                <a:sym typeface="Wingdings" pitchFamily="2" charset="2"/>
              </a:rPr>
              <a:t> </a:t>
            </a:r>
            <a:r>
              <a:rPr lang="en-US" dirty="0" err="1" smtClean="0">
                <a:sym typeface="Wingdings" pitchFamily="2" charset="2"/>
              </a:rPr>
              <a:t>Kapasitas</a:t>
            </a:r>
            <a:r>
              <a:rPr lang="en-US" dirty="0" smtClean="0">
                <a:sym typeface="Wingdings" pitchFamily="2" charset="2"/>
              </a:rPr>
              <a:t> (Idle Capacity Variance)</a:t>
            </a:r>
          </a:p>
          <a:p>
            <a:pPr marL="834390" lvl="1" indent="-514350" algn="just">
              <a:buNone/>
            </a:pPr>
            <a:r>
              <a:rPr lang="en-US" dirty="0" smtClean="0">
                <a:sym typeface="Wingdings" pitchFamily="2" charset="2"/>
              </a:rPr>
              <a:t>	 </a:t>
            </a:r>
            <a:r>
              <a:rPr lang="en-US" dirty="0" err="1" smtClean="0">
                <a:sym typeface="Wingdings" pitchFamily="2" charset="2"/>
              </a:rPr>
              <a:t>merupakan</a:t>
            </a:r>
            <a:r>
              <a:rPr lang="en-US" dirty="0" smtClean="0">
                <a:sym typeface="Wingdings" pitchFamily="2" charset="2"/>
              </a:rPr>
              <a:t> </a:t>
            </a:r>
            <a:r>
              <a:rPr lang="en-US" dirty="0" err="1" smtClean="0">
                <a:sym typeface="Wingdings" pitchFamily="2" charset="2"/>
              </a:rPr>
              <a:t>perbedaan</a:t>
            </a:r>
            <a:r>
              <a:rPr lang="en-US" dirty="0" smtClean="0">
                <a:sym typeface="Wingdings" pitchFamily="2" charset="2"/>
              </a:rPr>
              <a:t> </a:t>
            </a:r>
            <a:r>
              <a:rPr lang="en-US" dirty="0" err="1" smtClean="0">
                <a:sym typeface="Wingdings" pitchFamily="2" charset="2"/>
              </a:rPr>
              <a:t>antara</a:t>
            </a:r>
            <a:r>
              <a:rPr lang="en-US" dirty="0" smtClean="0">
                <a:sym typeface="Wingdings" pitchFamily="2" charset="2"/>
              </a:rPr>
              <a:t> BOP </a:t>
            </a:r>
            <a:r>
              <a:rPr lang="en-US" dirty="0" err="1" smtClean="0">
                <a:sym typeface="Wingdings" pitchFamily="2" charset="2"/>
              </a:rPr>
              <a:t>tetap</a:t>
            </a:r>
            <a:r>
              <a:rPr lang="en-US" dirty="0" smtClean="0">
                <a:sym typeface="Wingdings" pitchFamily="2" charset="2"/>
              </a:rPr>
              <a:t> yang </a:t>
            </a:r>
            <a:r>
              <a:rPr lang="en-US" dirty="0" err="1" smtClean="0">
                <a:sym typeface="Wingdings" pitchFamily="2" charset="2"/>
              </a:rPr>
              <a:t>dianggarkan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BOP </a:t>
            </a:r>
            <a:r>
              <a:rPr lang="en-US" dirty="0" err="1" smtClean="0">
                <a:sym typeface="Wingdings" pitchFamily="2" charset="2"/>
              </a:rPr>
              <a:t>tetap</a:t>
            </a:r>
            <a:r>
              <a:rPr lang="en-US" dirty="0" smtClean="0">
                <a:sym typeface="Wingdings" pitchFamily="2" charset="2"/>
              </a:rPr>
              <a:t> yang </a:t>
            </a:r>
            <a:r>
              <a:rPr lang="en-US" dirty="0" err="1" smtClean="0">
                <a:sym typeface="Wingdings" pitchFamily="2" charset="2"/>
              </a:rPr>
              <a:t>dibebankan</a:t>
            </a:r>
            <a:r>
              <a:rPr lang="en-US" dirty="0" smtClean="0">
                <a:sym typeface="Wingdings" pitchFamily="2" charset="2"/>
              </a:rPr>
              <a:t> </a:t>
            </a:r>
            <a:r>
              <a:rPr lang="en-US" dirty="0" err="1" smtClean="0">
                <a:sym typeface="Wingdings" pitchFamily="2" charset="2"/>
              </a:rPr>
              <a:t>kepada</a:t>
            </a:r>
            <a:r>
              <a:rPr lang="en-US" dirty="0" smtClean="0">
                <a:sym typeface="Wingdings" pitchFamily="2" charset="2"/>
              </a:rPr>
              <a:t> </a:t>
            </a:r>
            <a:r>
              <a:rPr lang="en-US" dirty="0" err="1" smtClean="0">
                <a:sym typeface="Wingdings" pitchFamily="2" charset="2"/>
              </a:rPr>
              <a:t>produk</a:t>
            </a:r>
            <a:r>
              <a:rPr lang="en-US" dirty="0" smtClean="0">
                <a:sym typeface="Wingdings" pitchFamily="2" charset="2"/>
              </a:rPr>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PERHITUNGAN &amp; ANALISIS SELISIH BOP DENGAN METODE VARIABLE COSTING</a:t>
            </a:r>
            <a:endParaRPr lang="en-US" sz="3200" dirty="0"/>
          </a:p>
        </p:txBody>
      </p:sp>
      <p:sp>
        <p:nvSpPr>
          <p:cNvPr id="3" name="Content Placeholder 2"/>
          <p:cNvSpPr>
            <a:spLocks noGrp="1"/>
          </p:cNvSpPr>
          <p:nvPr>
            <p:ph sz="quarter" idx="1"/>
          </p:nvPr>
        </p:nvSpPr>
        <p:spPr>
          <a:xfrm>
            <a:off x="612648" y="1371600"/>
            <a:ext cx="8302752" cy="5486400"/>
          </a:xfrm>
        </p:spPr>
        <p:style>
          <a:lnRef idx="1">
            <a:schemeClr val="accent6"/>
          </a:lnRef>
          <a:fillRef idx="2">
            <a:schemeClr val="accent6"/>
          </a:fillRef>
          <a:effectRef idx="1">
            <a:schemeClr val="accent6"/>
          </a:effectRef>
          <a:fontRef idx="minor">
            <a:schemeClr val="dk1"/>
          </a:fontRef>
        </p:style>
        <p:txBody>
          <a:bodyPr>
            <a:noAutofit/>
          </a:bodyPr>
          <a:lstStyle/>
          <a:p>
            <a:r>
              <a:rPr lang="en-US" sz="2000" dirty="0" err="1" smtClean="0"/>
              <a:t>Pada</a:t>
            </a:r>
            <a:r>
              <a:rPr lang="en-US" sz="2000" dirty="0" smtClean="0"/>
              <a:t> </a:t>
            </a:r>
            <a:r>
              <a:rPr lang="en-US" sz="2000" dirty="0" err="1" smtClean="0"/>
              <a:t>akhir</a:t>
            </a:r>
            <a:r>
              <a:rPr lang="en-US" sz="2000" dirty="0" smtClean="0"/>
              <a:t> </a:t>
            </a:r>
            <a:r>
              <a:rPr lang="en-US" sz="2000" dirty="0" err="1" smtClean="0"/>
              <a:t>periode</a:t>
            </a:r>
            <a:r>
              <a:rPr lang="en-US" sz="2000" dirty="0" smtClean="0"/>
              <a:t> </a:t>
            </a:r>
            <a:r>
              <a:rPr lang="en-US" sz="2000" dirty="0" err="1" smtClean="0"/>
              <a:t>akuntansi</a:t>
            </a:r>
            <a:r>
              <a:rPr lang="en-US" sz="2000" dirty="0" smtClean="0"/>
              <a:t> </a:t>
            </a:r>
            <a:r>
              <a:rPr lang="en-US" sz="2000" dirty="0" err="1" smtClean="0"/>
              <a:t>dilakukan</a:t>
            </a:r>
            <a:r>
              <a:rPr lang="en-US" sz="2000" dirty="0" smtClean="0"/>
              <a:t> </a:t>
            </a:r>
            <a:r>
              <a:rPr lang="en-US" sz="2000" dirty="0" err="1" smtClean="0"/>
              <a:t>perhitungan</a:t>
            </a:r>
            <a:r>
              <a:rPr lang="en-US" sz="2000" dirty="0" smtClean="0"/>
              <a:t> BOP yang </a:t>
            </a:r>
            <a:r>
              <a:rPr lang="en-US" sz="2000" dirty="0" err="1" smtClean="0"/>
              <a:t>lebih</a:t>
            </a:r>
            <a:r>
              <a:rPr lang="en-US" sz="2000" dirty="0" smtClean="0"/>
              <a:t> </a:t>
            </a:r>
            <a:r>
              <a:rPr lang="en-US" sz="2000" dirty="0" err="1" smtClean="0"/>
              <a:t>atau</a:t>
            </a:r>
            <a:r>
              <a:rPr lang="en-US" sz="2000" dirty="0" smtClean="0"/>
              <a:t> </a:t>
            </a:r>
            <a:r>
              <a:rPr lang="en-US" sz="2000" dirty="0" err="1" smtClean="0"/>
              <a:t>kurang</a:t>
            </a:r>
            <a:r>
              <a:rPr lang="en-US" sz="2000" dirty="0" smtClean="0"/>
              <a:t> </a:t>
            </a:r>
            <a:r>
              <a:rPr lang="en-US" sz="2000" dirty="0" err="1" smtClean="0"/>
              <a:t>dibebankan</a:t>
            </a:r>
            <a:r>
              <a:rPr lang="en-US" sz="2000" dirty="0" smtClean="0"/>
              <a:t> </a:t>
            </a:r>
            <a:r>
              <a:rPr lang="en-US" sz="2000" dirty="0" err="1" smtClean="0"/>
              <a:t>kepada</a:t>
            </a:r>
            <a:r>
              <a:rPr lang="en-US" sz="2000" dirty="0" smtClean="0"/>
              <a:t> </a:t>
            </a:r>
            <a:r>
              <a:rPr lang="en-US" sz="2000" dirty="0" err="1" smtClean="0"/>
              <a:t>produk</a:t>
            </a:r>
            <a:r>
              <a:rPr lang="en-US" sz="2000" dirty="0" smtClean="0"/>
              <a:t> </a:t>
            </a:r>
            <a:r>
              <a:rPr lang="en-US" sz="2000" dirty="0" err="1" smtClean="0"/>
              <a:t>sbb</a:t>
            </a:r>
            <a:r>
              <a:rPr lang="en-US" sz="2000" dirty="0" smtClean="0"/>
              <a:t>:</a:t>
            </a:r>
          </a:p>
          <a:p>
            <a:pPr>
              <a:buNone/>
            </a:pPr>
            <a:r>
              <a:rPr lang="en-US" sz="2000" dirty="0" smtClean="0"/>
              <a:t>		BOP </a:t>
            </a:r>
            <a:r>
              <a:rPr lang="en-US" sz="2000" dirty="0" err="1" smtClean="0"/>
              <a:t>variabel</a:t>
            </a:r>
            <a:r>
              <a:rPr lang="en-US" sz="2000" dirty="0" smtClean="0"/>
              <a:t> yang </a:t>
            </a:r>
            <a:r>
              <a:rPr lang="en-US" sz="2000" dirty="0" err="1" smtClean="0"/>
              <a:t>dibebankan</a:t>
            </a:r>
            <a:r>
              <a:rPr lang="en-US" sz="2000" dirty="0" smtClean="0"/>
              <a:t> </a:t>
            </a:r>
            <a:r>
              <a:rPr lang="en-US" sz="2000" dirty="0" err="1" smtClean="0"/>
              <a:t>kepada</a:t>
            </a:r>
            <a:r>
              <a:rPr lang="en-US" sz="2000" dirty="0" smtClean="0"/>
              <a:t> </a:t>
            </a:r>
            <a:r>
              <a:rPr lang="en-US" sz="2000" dirty="0" err="1" smtClean="0"/>
              <a:t>produk</a:t>
            </a:r>
            <a:r>
              <a:rPr lang="en-US" sz="2000" dirty="0" smtClean="0"/>
              <a:t>:</a:t>
            </a:r>
          </a:p>
          <a:p>
            <a:pPr>
              <a:buNone/>
            </a:pPr>
            <a:r>
              <a:rPr lang="en-US" sz="2000" dirty="0" smtClean="0"/>
              <a:t>		75.000 jam </a:t>
            </a:r>
            <a:r>
              <a:rPr lang="en-US" sz="2000" dirty="0" err="1" smtClean="0"/>
              <a:t>mesin</a:t>
            </a:r>
            <a:r>
              <a:rPr lang="en-US" sz="2000" dirty="0" smtClean="0"/>
              <a:t> x </a:t>
            </a:r>
            <a:r>
              <a:rPr lang="en-US" sz="2000" dirty="0" err="1" smtClean="0"/>
              <a:t>Rp</a:t>
            </a:r>
            <a:r>
              <a:rPr lang="en-US" sz="2000" dirty="0" smtClean="0"/>
              <a:t> 72,50		         </a:t>
            </a:r>
            <a:r>
              <a:rPr lang="en-US" sz="2000" dirty="0" err="1" smtClean="0"/>
              <a:t>Rp</a:t>
            </a:r>
            <a:r>
              <a:rPr lang="en-US" sz="2000" dirty="0" smtClean="0"/>
              <a:t> 5.437.500</a:t>
            </a:r>
          </a:p>
          <a:p>
            <a:pPr>
              <a:buNone/>
            </a:pPr>
            <a:r>
              <a:rPr lang="en-US" sz="2000" dirty="0" smtClean="0"/>
              <a:t>		BOP </a:t>
            </a:r>
            <a:r>
              <a:rPr lang="en-US" sz="2000" dirty="0" err="1" smtClean="0"/>
              <a:t>variabel</a:t>
            </a:r>
            <a:r>
              <a:rPr lang="en-US" sz="2000" dirty="0" smtClean="0"/>
              <a:t> yang </a:t>
            </a:r>
            <a:r>
              <a:rPr lang="en-US" sz="2000" dirty="0" err="1" smtClean="0"/>
              <a:t>sesungguhnya</a:t>
            </a:r>
            <a:r>
              <a:rPr lang="en-US" sz="2000" dirty="0" smtClean="0"/>
              <a:t>	                          </a:t>
            </a:r>
            <a:r>
              <a:rPr lang="en-US" sz="2000" u="sng" dirty="0" smtClean="0"/>
              <a:t> 5.300.000</a:t>
            </a:r>
          </a:p>
          <a:p>
            <a:pPr>
              <a:buNone/>
            </a:pPr>
            <a:r>
              <a:rPr lang="en-US" sz="2000" dirty="0" smtClean="0"/>
              <a:t>		</a:t>
            </a:r>
            <a:r>
              <a:rPr lang="en-US" sz="2000" dirty="0" err="1" smtClean="0"/>
              <a:t>Selisih</a:t>
            </a:r>
            <a:r>
              <a:rPr lang="en-US" sz="2000" dirty="0" smtClean="0"/>
              <a:t> BOP </a:t>
            </a:r>
            <a:r>
              <a:rPr lang="en-US" sz="2000" dirty="0" err="1" smtClean="0"/>
              <a:t>Variabel</a:t>
            </a:r>
            <a:r>
              <a:rPr lang="en-US" sz="2000" dirty="0" smtClean="0"/>
              <a:t> (</a:t>
            </a:r>
            <a:r>
              <a:rPr lang="en-US" sz="2000" dirty="0" err="1" smtClean="0"/>
              <a:t>selisih</a:t>
            </a:r>
            <a:r>
              <a:rPr lang="en-US" sz="2000" dirty="0" smtClean="0"/>
              <a:t> </a:t>
            </a:r>
            <a:r>
              <a:rPr lang="en-US" sz="2000" dirty="0" err="1" smtClean="0"/>
              <a:t>lebih</a:t>
            </a:r>
            <a:r>
              <a:rPr lang="en-US" sz="2000" dirty="0" smtClean="0"/>
              <a:t>)	          	          </a:t>
            </a:r>
            <a:r>
              <a:rPr lang="en-US" sz="2000" dirty="0" err="1" smtClean="0"/>
              <a:t>Rp</a:t>
            </a:r>
            <a:r>
              <a:rPr lang="en-US" sz="2000" dirty="0" smtClean="0"/>
              <a:t>   137.500</a:t>
            </a:r>
          </a:p>
          <a:p>
            <a:pPr>
              <a:buNone/>
            </a:pPr>
            <a:endParaRPr lang="en-US" sz="2000" dirty="0" smtClean="0"/>
          </a:p>
          <a:p>
            <a:r>
              <a:rPr lang="en-US" sz="2000" dirty="0" err="1" smtClean="0"/>
              <a:t>Jurnal</a:t>
            </a:r>
            <a:r>
              <a:rPr lang="en-US" sz="2000" dirty="0" smtClean="0"/>
              <a:t> </a:t>
            </a:r>
            <a:r>
              <a:rPr lang="en-US" sz="2000" dirty="0" err="1" smtClean="0"/>
              <a:t>untuk</a:t>
            </a:r>
            <a:r>
              <a:rPr lang="en-US" sz="2000" dirty="0" smtClean="0"/>
              <a:t> </a:t>
            </a:r>
            <a:r>
              <a:rPr lang="en-US" sz="2000" dirty="0" err="1" smtClean="0"/>
              <a:t>menutup</a:t>
            </a:r>
            <a:r>
              <a:rPr lang="en-US" sz="2000" dirty="0" smtClean="0"/>
              <a:t> </a:t>
            </a:r>
            <a:r>
              <a:rPr lang="en-US" sz="2000" dirty="0" err="1" smtClean="0"/>
              <a:t>rekening</a:t>
            </a:r>
            <a:r>
              <a:rPr lang="en-US" sz="2000" dirty="0" smtClean="0"/>
              <a:t> BOP </a:t>
            </a:r>
            <a:r>
              <a:rPr lang="en-US" sz="2000" dirty="0" err="1" smtClean="0"/>
              <a:t>yg</a:t>
            </a:r>
            <a:r>
              <a:rPr lang="en-US" sz="2000" dirty="0" smtClean="0"/>
              <a:t> </a:t>
            </a:r>
            <a:r>
              <a:rPr lang="en-US" sz="2000" dirty="0" err="1" smtClean="0"/>
              <a:t>dibebankan</a:t>
            </a:r>
            <a:r>
              <a:rPr lang="en-US" sz="2000" dirty="0" smtClean="0"/>
              <a:t>:</a:t>
            </a:r>
          </a:p>
          <a:p>
            <a:pPr>
              <a:buNone/>
            </a:pPr>
            <a:r>
              <a:rPr lang="en-US" sz="2000" dirty="0" smtClean="0"/>
              <a:t>		BOP </a:t>
            </a:r>
            <a:r>
              <a:rPr lang="en-US" sz="2000" dirty="0" err="1" smtClean="0"/>
              <a:t>Variabel</a:t>
            </a:r>
            <a:r>
              <a:rPr lang="en-US" sz="2000" dirty="0" smtClean="0"/>
              <a:t> yang </a:t>
            </a:r>
            <a:r>
              <a:rPr lang="en-US" sz="2000" dirty="0" err="1" smtClean="0"/>
              <a:t>dibebankan</a:t>
            </a:r>
            <a:r>
              <a:rPr lang="en-US" sz="2000" dirty="0" smtClean="0"/>
              <a:t>           5.437.500</a:t>
            </a:r>
          </a:p>
          <a:p>
            <a:pPr>
              <a:buNone/>
            </a:pPr>
            <a:r>
              <a:rPr lang="en-US" sz="2000" dirty="0" smtClean="0"/>
              <a:t>			BOP </a:t>
            </a:r>
            <a:r>
              <a:rPr lang="en-US" sz="2000" dirty="0" err="1" smtClean="0"/>
              <a:t>Variabel</a:t>
            </a:r>
            <a:r>
              <a:rPr lang="en-US" sz="2000" dirty="0" smtClean="0"/>
              <a:t> </a:t>
            </a:r>
            <a:r>
              <a:rPr lang="en-US" sz="2000" dirty="0" err="1" smtClean="0"/>
              <a:t>sesungguhnya</a:t>
            </a:r>
            <a:r>
              <a:rPr lang="en-US" sz="2000" dirty="0" smtClean="0"/>
              <a:t>		    5.437.500</a:t>
            </a:r>
          </a:p>
          <a:p>
            <a:pPr>
              <a:buNone/>
            </a:pPr>
            <a:endParaRPr lang="en-US" sz="2000" dirty="0" smtClean="0"/>
          </a:p>
          <a:p>
            <a:r>
              <a:rPr lang="en-US" sz="2000" dirty="0" err="1" smtClean="0"/>
              <a:t>Jurnal</a:t>
            </a:r>
            <a:r>
              <a:rPr lang="en-US" sz="2000" dirty="0" smtClean="0"/>
              <a:t> </a:t>
            </a:r>
            <a:r>
              <a:rPr lang="en-US" sz="2000" dirty="0" err="1" smtClean="0"/>
              <a:t>untuk</a:t>
            </a:r>
            <a:r>
              <a:rPr lang="en-US" sz="2000" dirty="0" smtClean="0"/>
              <a:t> </a:t>
            </a:r>
            <a:r>
              <a:rPr lang="en-US" sz="2000" dirty="0" err="1" smtClean="0"/>
              <a:t>mencatat</a:t>
            </a:r>
            <a:r>
              <a:rPr lang="en-US" sz="2000" dirty="0" smtClean="0"/>
              <a:t> </a:t>
            </a:r>
            <a:r>
              <a:rPr lang="en-US" sz="2000" dirty="0" err="1" smtClean="0"/>
              <a:t>selisih</a:t>
            </a:r>
            <a:r>
              <a:rPr lang="en-US" sz="2000" dirty="0" smtClean="0"/>
              <a:t> BOP:</a:t>
            </a:r>
          </a:p>
          <a:p>
            <a:pPr>
              <a:buNone/>
            </a:pPr>
            <a:r>
              <a:rPr lang="en-US" sz="2000" dirty="0" smtClean="0"/>
              <a:t>		BOP </a:t>
            </a:r>
            <a:r>
              <a:rPr lang="en-US" sz="2000" dirty="0" err="1" smtClean="0"/>
              <a:t>Variabel</a:t>
            </a:r>
            <a:r>
              <a:rPr lang="en-US" sz="2000" dirty="0" smtClean="0"/>
              <a:t> </a:t>
            </a:r>
            <a:r>
              <a:rPr lang="en-US" sz="2000" dirty="0" err="1" smtClean="0"/>
              <a:t>sesungguhnya</a:t>
            </a:r>
            <a:r>
              <a:rPr lang="en-US" sz="2000" dirty="0" smtClean="0"/>
              <a:t>	        137.500</a:t>
            </a:r>
          </a:p>
          <a:p>
            <a:pPr>
              <a:buNone/>
            </a:pPr>
            <a:r>
              <a:rPr lang="en-US" sz="2000" dirty="0" smtClean="0"/>
              <a:t>			</a:t>
            </a:r>
            <a:r>
              <a:rPr lang="en-US" sz="2000" dirty="0" err="1" smtClean="0"/>
              <a:t>Selisih</a:t>
            </a:r>
            <a:r>
              <a:rPr lang="en-US" sz="2000" dirty="0" smtClean="0"/>
              <a:t> BOP </a:t>
            </a:r>
            <a:r>
              <a:rPr lang="en-US" sz="2000" dirty="0" err="1" smtClean="0"/>
              <a:t>variabel</a:t>
            </a:r>
            <a:r>
              <a:rPr lang="en-US" sz="2000" dirty="0" smtClean="0"/>
              <a:t>			        137.500</a:t>
            </a:r>
          </a:p>
          <a:p>
            <a:pPr>
              <a:buNone/>
            </a:pPr>
            <a:r>
              <a:rPr lang="en-US" sz="2200" dirty="0" smtClean="0"/>
              <a:t>  </a:t>
            </a:r>
            <a:endParaRPr lang="en-US" sz="2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PERLAKUAN TERHADAP SELISIH BOP</a:t>
            </a:r>
            <a:endParaRPr lang="en-US"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err="1" smtClean="0"/>
              <a:t>Perlakuan</a:t>
            </a:r>
            <a:r>
              <a:rPr lang="en-US" dirty="0" smtClean="0"/>
              <a:t> </a:t>
            </a:r>
            <a:r>
              <a:rPr lang="en-US" dirty="0" err="1" smtClean="0"/>
              <a:t>terhadap</a:t>
            </a:r>
            <a:r>
              <a:rPr lang="en-US" dirty="0" smtClean="0"/>
              <a:t> </a:t>
            </a:r>
            <a:r>
              <a:rPr lang="en-US" dirty="0" err="1" smtClean="0"/>
              <a:t>selisih</a:t>
            </a:r>
            <a:r>
              <a:rPr lang="en-US" dirty="0" smtClean="0"/>
              <a:t> BOP:</a:t>
            </a:r>
          </a:p>
          <a:p>
            <a:pPr marL="514350" indent="-514350" algn="just">
              <a:buFont typeface="+mj-lt"/>
              <a:buAutoNum type="arabicPeriod"/>
            </a:pPr>
            <a:r>
              <a:rPr lang="en-US" dirty="0" err="1" smtClean="0"/>
              <a:t>Jika</a:t>
            </a:r>
            <a:r>
              <a:rPr lang="en-US" dirty="0" smtClean="0"/>
              <a:t> </a:t>
            </a:r>
            <a:r>
              <a:rPr lang="en-US" dirty="0" err="1" smtClean="0"/>
              <a:t>karena</a:t>
            </a:r>
            <a:r>
              <a:rPr lang="en-US" dirty="0" smtClean="0"/>
              <a:t> </a:t>
            </a:r>
            <a:r>
              <a:rPr lang="en-US" dirty="0" err="1" smtClean="0"/>
              <a:t>kesalahan</a:t>
            </a:r>
            <a:r>
              <a:rPr lang="en-US" dirty="0" smtClean="0"/>
              <a:t> </a:t>
            </a:r>
            <a:r>
              <a:rPr lang="en-US" dirty="0" err="1" smtClean="0"/>
              <a:t>dalam</a:t>
            </a:r>
            <a:r>
              <a:rPr lang="en-US" dirty="0" smtClean="0"/>
              <a:t> </a:t>
            </a:r>
            <a:r>
              <a:rPr lang="en-US" dirty="0" err="1" smtClean="0"/>
              <a:t>penghitungan</a:t>
            </a:r>
            <a:r>
              <a:rPr lang="en-US" dirty="0" smtClean="0"/>
              <a:t> </a:t>
            </a:r>
            <a:r>
              <a:rPr lang="en-US" dirty="0" err="1" smtClean="0"/>
              <a:t>tarif</a:t>
            </a:r>
            <a:r>
              <a:rPr lang="en-US" dirty="0" smtClean="0"/>
              <a:t> BOP, </a:t>
            </a:r>
            <a:r>
              <a:rPr lang="en-US" dirty="0" err="1" smtClean="0"/>
              <a:t>atau</a:t>
            </a:r>
            <a:r>
              <a:rPr lang="en-US" dirty="0" smtClean="0"/>
              <a:t> </a:t>
            </a:r>
            <a:r>
              <a:rPr lang="en-US" dirty="0" err="1" smtClean="0"/>
              <a:t>keadaan</a:t>
            </a:r>
            <a:r>
              <a:rPr lang="en-US" dirty="0" smtClean="0"/>
              <a:t> yang </a:t>
            </a:r>
            <a:r>
              <a:rPr lang="en-US" dirty="0" err="1" smtClean="0"/>
              <a:t>tidak</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efisiensi</a:t>
            </a:r>
            <a:r>
              <a:rPr lang="en-US" dirty="0" smtClean="0"/>
              <a:t> </a:t>
            </a:r>
            <a:r>
              <a:rPr lang="en-US" dirty="0" err="1" smtClean="0"/>
              <a:t>operasi</a:t>
            </a:r>
            <a:r>
              <a:rPr lang="en-US" dirty="0" smtClean="0"/>
              <a:t> </a:t>
            </a:r>
            <a:r>
              <a:rPr lang="en-US" dirty="0" smtClean="0">
                <a:sym typeface="Wingdings" pitchFamily="2" charset="2"/>
              </a:rPr>
              <a:t> </a:t>
            </a:r>
            <a:r>
              <a:rPr lang="en-US" dirty="0" err="1" smtClean="0">
                <a:sym typeface="Wingdings" pitchFamily="2" charset="2"/>
              </a:rPr>
              <a:t>selisih</a:t>
            </a:r>
            <a:r>
              <a:rPr lang="en-US" dirty="0" smtClean="0">
                <a:sym typeface="Wingdings" pitchFamily="2" charset="2"/>
              </a:rPr>
              <a:t> </a:t>
            </a:r>
            <a:r>
              <a:rPr lang="en-US" dirty="0" err="1" smtClean="0">
                <a:sym typeface="Wingdings" pitchFamily="2" charset="2"/>
              </a:rPr>
              <a:t>dibagi</a:t>
            </a:r>
            <a:r>
              <a:rPr lang="en-US" dirty="0" smtClean="0">
                <a:sym typeface="Wingdings" pitchFamily="2" charset="2"/>
              </a:rPr>
              <a:t> rata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rekening</a:t>
            </a:r>
            <a:r>
              <a:rPr lang="en-US" dirty="0" smtClean="0">
                <a:sym typeface="Wingdings" pitchFamily="2" charset="2"/>
              </a:rPr>
              <a:t> </a:t>
            </a:r>
            <a:r>
              <a:rPr lang="en-US" dirty="0" err="1" smtClean="0">
                <a:sym typeface="Wingdings" pitchFamily="2" charset="2"/>
              </a:rPr>
              <a:t>Persediaan</a:t>
            </a:r>
            <a:r>
              <a:rPr lang="en-US" dirty="0" smtClean="0">
                <a:sym typeface="Wingdings" pitchFamily="2" charset="2"/>
              </a:rPr>
              <a:t> </a:t>
            </a:r>
            <a:r>
              <a:rPr lang="en-US" dirty="0" err="1" smtClean="0">
                <a:sym typeface="Wingdings" pitchFamily="2" charset="2"/>
              </a:rPr>
              <a:t>Barang</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Proses</a:t>
            </a:r>
            <a:r>
              <a:rPr lang="en-US" dirty="0" smtClean="0">
                <a:sym typeface="Wingdings" pitchFamily="2" charset="2"/>
              </a:rPr>
              <a:t>, </a:t>
            </a:r>
            <a:r>
              <a:rPr lang="en-US" dirty="0" err="1" smtClean="0">
                <a:sym typeface="Wingdings" pitchFamily="2" charset="2"/>
              </a:rPr>
              <a:t>Persediaan</a:t>
            </a:r>
            <a:r>
              <a:rPr lang="en-US" dirty="0" smtClean="0">
                <a:sym typeface="Wingdings" pitchFamily="2" charset="2"/>
              </a:rPr>
              <a:t> </a:t>
            </a:r>
            <a:r>
              <a:rPr lang="en-US" dirty="0" err="1" smtClean="0">
                <a:sym typeface="Wingdings" pitchFamily="2" charset="2"/>
              </a:rPr>
              <a:t>Barang</a:t>
            </a:r>
            <a:r>
              <a:rPr lang="en-US" dirty="0" smtClean="0">
                <a:sym typeface="Wingdings" pitchFamily="2" charset="2"/>
              </a:rPr>
              <a:t> </a:t>
            </a:r>
            <a:r>
              <a:rPr lang="en-US" dirty="0" err="1" smtClean="0">
                <a:sym typeface="Wingdings" pitchFamily="2" charset="2"/>
              </a:rPr>
              <a:t>Jadi</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Harga</a:t>
            </a:r>
            <a:r>
              <a:rPr lang="en-US" dirty="0" smtClean="0">
                <a:sym typeface="Wingdings" pitchFamily="2" charset="2"/>
              </a:rPr>
              <a:t> </a:t>
            </a:r>
            <a:r>
              <a:rPr lang="en-US" dirty="0" err="1" smtClean="0">
                <a:sym typeface="Wingdings" pitchFamily="2" charset="2"/>
              </a:rPr>
              <a:t>Pokok</a:t>
            </a:r>
            <a:r>
              <a:rPr lang="en-US" dirty="0" smtClean="0">
                <a:sym typeface="Wingdings" pitchFamily="2" charset="2"/>
              </a:rPr>
              <a:t> </a:t>
            </a:r>
            <a:r>
              <a:rPr lang="en-US" dirty="0" err="1" smtClean="0">
                <a:sym typeface="Wingdings" pitchFamily="2" charset="2"/>
              </a:rPr>
              <a:t>Penjualan</a:t>
            </a:r>
            <a:r>
              <a:rPr lang="en-US" dirty="0" smtClean="0">
                <a:sym typeface="Wingdings" pitchFamily="2" charset="2"/>
              </a:rPr>
              <a:t>.</a:t>
            </a:r>
          </a:p>
          <a:p>
            <a:pPr marL="514350" indent="-514350" algn="just">
              <a:buFont typeface="+mj-lt"/>
              <a:buAutoNum type="arabicPeriod"/>
            </a:pPr>
            <a:endParaRPr lang="en-US" dirty="0" smtClean="0">
              <a:sym typeface="Wingdings" pitchFamily="2" charset="2"/>
            </a:endParaRPr>
          </a:p>
          <a:p>
            <a:pPr marL="514350" indent="-514350" algn="just">
              <a:buFont typeface="+mj-lt"/>
              <a:buAutoNum type="arabicPeriod"/>
            </a:pPr>
            <a:r>
              <a:rPr lang="en-US" dirty="0" err="1" smtClean="0">
                <a:sym typeface="Wingdings" pitchFamily="2" charset="2"/>
              </a:rPr>
              <a:t>Jika</a:t>
            </a:r>
            <a:r>
              <a:rPr lang="en-US" dirty="0" smtClean="0">
                <a:sym typeface="Wingdings" pitchFamily="2" charset="2"/>
              </a:rPr>
              <a:t> </a:t>
            </a:r>
            <a:r>
              <a:rPr lang="en-US" dirty="0" err="1" smtClean="0">
                <a:sym typeface="Wingdings" pitchFamily="2" charset="2"/>
              </a:rPr>
              <a:t>disebabkan</a:t>
            </a:r>
            <a:r>
              <a:rPr lang="en-US" dirty="0" smtClean="0">
                <a:sym typeface="Wingdings" pitchFamily="2" charset="2"/>
              </a:rPr>
              <a:t> </a:t>
            </a:r>
            <a:r>
              <a:rPr lang="en-US" dirty="0" err="1" smtClean="0">
                <a:sym typeface="Wingdings" pitchFamily="2" charset="2"/>
              </a:rPr>
              <a:t>karena</a:t>
            </a:r>
            <a:r>
              <a:rPr lang="en-US" dirty="0" smtClean="0">
                <a:sym typeface="Wingdings" pitchFamily="2" charset="2"/>
              </a:rPr>
              <a:t> </a:t>
            </a:r>
            <a:r>
              <a:rPr lang="en-US" dirty="0" err="1" smtClean="0">
                <a:sym typeface="Wingdings" pitchFamily="2" charset="2"/>
              </a:rPr>
              <a:t>ketidakefisienan</a:t>
            </a:r>
            <a:r>
              <a:rPr lang="en-US" dirty="0" smtClean="0">
                <a:sym typeface="Wingdings" pitchFamily="2" charset="2"/>
              </a:rPr>
              <a:t> </a:t>
            </a:r>
            <a:r>
              <a:rPr lang="en-US" dirty="0" err="1" smtClean="0">
                <a:sym typeface="Wingdings" pitchFamily="2" charset="2"/>
              </a:rPr>
              <a:t>pabrik</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kegiatan</a:t>
            </a:r>
            <a:r>
              <a:rPr lang="en-US" dirty="0" smtClean="0">
                <a:sym typeface="Wingdings" pitchFamily="2" charset="2"/>
              </a:rPr>
              <a:t> </a:t>
            </a:r>
            <a:r>
              <a:rPr lang="en-US" dirty="0" err="1" smtClean="0">
                <a:sym typeface="Wingdings" pitchFamily="2" charset="2"/>
              </a:rPr>
              <a:t>perusahaan</a:t>
            </a:r>
            <a:r>
              <a:rPr lang="en-US" dirty="0" smtClean="0">
                <a:sym typeface="Wingdings" pitchFamily="2" charset="2"/>
              </a:rPr>
              <a:t> </a:t>
            </a:r>
            <a:r>
              <a:rPr lang="en-US" dirty="0" err="1" smtClean="0">
                <a:sym typeface="Wingdings" pitchFamily="2" charset="2"/>
              </a:rPr>
              <a:t>di</a:t>
            </a:r>
            <a:r>
              <a:rPr lang="en-US" dirty="0" smtClean="0">
                <a:sym typeface="Wingdings" pitchFamily="2" charset="2"/>
              </a:rPr>
              <a:t> </a:t>
            </a:r>
            <a:r>
              <a:rPr lang="en-US" dirty="0" err="1" smtClean="0">
                <a:sym typeface="Wingdings" pitchFamily="2" charset="2"/>
              </a:rPr>
              <a:t>atas</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di</a:t>
            </a:r>
            <a:r>
              <a:rPr lang="en-US" dirty="0" smtClean="0">
                <a:sym typeface="Wingdings" pitchFamily="2" charset="2"/>
              </a:rPr>
              <a:t> </a:t>
            </a:r>
            <a:r>
              <a:rPr lang="en-US" dirty="0" err="1" smtClean="0">
                <a:sym typeface="Wingdings" pitchFamily="2" charset="2"/>
              </a:rPr>
              <a:t>bawah</a:t>
            </a:r>
            <a:r>
              <a:rPr lang="en-US" dirty="0" smtClean="0">
                <a:sym typeface="Wingdings" pitchFamily="2" charset="2"/>
              </a:rPr>
              <a:t> </a:t>
            </a:r>
            <a:r>
              <a:rPr lang="en-US" dirty="0" err="1" smtClean="0">
                <a:sym typeface="Wingdings" pitchFamily="2" charset="2"/>
              </a:rPr>
              <a:t>kapasitas</a:t>
            </a:r>
            <a:r>
              <a:rPr lang="en-US" dirty="0" smtClean="0">
                <a:sym typeface="Wingdings" pitchFamily="2" charset="2"/>
              </a:rPr>
              <a:t> normal  </a:t>
            </a:r>
            <a:r>
              <a:rPr lang="en-US" dirty="0" err="1" smtClean="0">
                <a:sym typeface="Wingdings" pitchFamily="2" charset="2"/>
              </a:rPr>
              <a:t>selisih</a:t>
            </a:r>
            <a:r>
              <a:rPr lang="en-US" dirty="0" smtClean="0">
                <a:sym typeface="Wingdings" pitchFamily="2" charset="2"/>
              </a:rPr>
              <a:t> </a:t>
            </a:r>
            <a:r>
              <a:rPr lang="en-US" dirty="0" err="1" smtClean="0">
                <a:sym typeface="Wingdings" pitchFamily="2" charset="2"/>
              </a:rPr>
              <a:t>diperlakukan</a:t>
            </a:r>
            <a:r>
              <a:rPr lang="en-US" dirty="0" smtClean="0">
                <a:sym typeface="Wingdings" pitchFamily="2" charset="2"/>
              </a:rPr>
              <a:t> </a:t>
            </a:r>
            <a:r>
              <a:rPr lang="en-US" dirty="0" err="1" smtClean="0">
                <a:sym typeface="Wingdings" pitchFamily="2" charset="2"/>
              </a:rPr>
              <a:t>sebagai</a:t>
            </a:r>
            <a:r>
              <a:rPr lang="en-US" dirty="0" smtClean="0">
                <a:sym typeface="Wingdings" pitchFamily="2" charset="2"/>
              </a:rPr>
              <a:t> </a:t>
            </a:r>
            <a:r>
              <a:rPr lang="en-US" dirty="0" err="1" smtClean="0">
                <a:sym typeface="Wingdings" pitchFamily="2" charset="2"/>
              </a:rPr>
              <a:t>pengurang</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penambah</a:t>
            </a:r>
            <a:r>
              <a:rPr lang="en-US" dirty="0" smtClean="0">
                <a:sym typeface="Wingdings" pitchFamily="2" charset="2"/>
              </a:rPr>
              <a:t> </a:t>
            </a:r>
            <a:r>
              <a:rPr lang="en-US" dirty="0" err="1" smtClean="0">
                <a:sym typeface="Wingdings" pitchFamily="2" charset="2"/>
              </a:rPr>
              <a:t>rekening</a:t>
            </a:r>
            <a:r>
              <a:rPr lang="en-US" dirty="0" smtClean="0">
                <a:sym typeface="Wingdings" pitchFamily="2" charset="2"/>
              </a:rPr>
              <a:t> </a:t>
            </a:r>
            <a:r>
              <a:rPr lang="en-US" dirty="0" err="1" smtClean="0">
                <a:sym typeface="Wingdings" pitchFamily="2" charset="2"/>
              </a:rPr>
              <a:t>Harga</a:t>
            </a:r>
            <a:r>
              <a:rPr lang="en-US" dirty="0" smtClean="0">
                <a:sym typeface="Wingdings" pitchFamily="2" charset="2"/>
              </a:rPr>
              <a:t> </a:t>
            </a:r>
            <a:r>
              <a:rPr lang="en-US" dirty="0" err="1" smtClean="0">
                <a:sym typeface="Wingdings" pitchFamily="2" charset="2"/>
              </a:rPr>
              <a:t>Pokok</a:t>
            </a:r>
            <a:r>
              <a:rPr lang="en-US" dirty="0" smtClean="0">
                <a:sym typeface="Wingdings" pitchFamily="2" charset="2"/>
              </a:rPr>
              <a:t> </a:t>
            </a:r>
            <a:r>
              <a:rPr lang="en-US" dirty="0" err="1" smtClean="0">
                <a:sym typeface="Wingdings" pitchFamily="2" charset="2"/>
              </a:rPr>
              <a:t>Penjualan</a:t>
            </a:r>
            <a:r>
              <a:rPr lang="en-US" dirty="0" smtClean="0">
                <a:sym typeface="Wingdings" pitchFamily="2" charset="2"/>
              </a:rPr>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447800"/>
            <a:ext cx="8153400" cy="46482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r>
              <a:rPr lang="en-US" dirty="0" err="1" smtClean="0"/>
              <a:t>Namun</a:t>
            </a:r>
            <a:r>
              <a:rPr lang="en-US" dirty="0" smtClean="0"/>
              <a:t> </a:t>
            </a:r>
            <a:r>
              <a:rPr lang="en-US" dirty="0" err="1" smtClean="0"/>
              <a:t>demikian</a:t>
            </a:r>
            <a:r>
              <a:rPr lang="en-US" dirty="0" smtClean="0"/>
              <a:t> </a:t>
            </a:r>
            <a:r>
              <a:rPr lang="en-US" dirty="0" err="1" smtClean="0"/>
              <a:t>perlakuan</a:t>
            </a:r>
            <a:r>
              <a:rPr lang="en-US" dirty="0" smtClean="0"/>
              <a:t> </a:t>
            </a:r>
            <a:r>
              <a:rPr lang="en-US" dirty="0" err="1" smtClean="0"/>
              <a:t>selisih</a:t>
            </a:r>
            <a:r>
              <a:rPr lang="en-US" dirty="0" smtClean="0"/>
              <a:t> </a:t>
            </a:r>
            <a:r>
              <a:rPr lang="en-US" dirty="0" err="1" smtClean="0"/>
              <a:t>sebagai</a:t>
            </a:r>
            <a:r>
              <a:rPr lang="en-US" dirty="0" smtClean="0"/>
              <a:t> </a:t>
            </a:r>
            <a:r>
              <a:rPr lang="en-US" dirty="0" err="1" smtClean="0"/>
              <a:t>pengurang</a:t>
            </a:r>
            <a:r>
              <a:rPr lang="en-US" dirty="0" smtClean="0"/>
              <a:t> </a:t>
            </a:r>
            <a:r>
              <a:rPr lang="en-US" dirty="0" err="1" smtClean="0"/>
              <a:t>atau</a:t>
            </a:r>
            <a:r>
              <a:rPr lang="en-US" dirty="0" smtClean="0"/>
              <a:t> </a:t>
            </a:r>
            <a:r>
              <a:rPr lang="en-US" dirty="0" err="1" smtClean="0"/>
              <a:t>penambah</a:t>
            </a:r>
            <a:r>
              <a:rPr lang="en-US" dirty="0" smtClean="0"/>
              <a:t> HPP </a:t>
            </a:r>
            <a:r>
              <a:rPr lang="en-US" dirty="0" err="1" smtClean="0"/>
              <a:t>seringkali</a:t>
            </a:r>
            <a:r>
              <a:rPr lang="en-US" dirty="0" smtClean="0"/>
              <a:t> </a:t>
            </a:r>
            <a:r>
              <a:rPr lang="en-US" dirty="0" err="1" smtClean="0"/>
              <a:t>digunakan</a:t>
            </a:r>
            <a:r>
              <a:rPr lang="en-US" dirty="0" smtClean="0"/>
              <a:t> </a:t>
            </a:r>
            <a:r>
              <a:rPr lang="en-US" dirty="0" err="1" smtClean="0"/>
              <a:t>oleh</a:t>
            </a:r>
            <a:r>
              <a:rPr lang="en-US" dirty="0" smtClean="0"/>
              <a:t> </a:t>
            </a:r>
            <a:r>
              <a:rPr lang="en-US" dirty="0" err="1" smtClean="0"/>
              <a:t>perusahaan</a:t>
            </a:r>
            <a:r>
              <a:rPr lang="en-US" dirty="0" smtClean="0"/>
              <a:t> </a:t>
            </a:r>
            <a:r>
              <a:rPr lang="en-US" dirty="0" err="1" smtClean="0"/>
              <a:t>tanpa</a:t>
            </a:r>
            <a:r>
              <a:rPr lang="en-US" dirty="0" smtClean="0"/>
              <a:t> </a:t>
            </a:r>
            <a:r>
              <a:rPr lang="en-US" dirty="0" err="1" smtClean="0"/>
              <a:t>memperhatikan</a:t>
            </a:r>
            <a:r>
              <a:rPr lang="en-US" dirty="0" smtClean="0"/>
              <a:t> </a:t>
            </a:r>
            <a:r>
              <a:rPr lang="en-US" dirty="0" err="1" smtClean="0"/>
              <a:t>penyebab</a:t>
            </a:r>
            <a:r>
              <a:rPr lang="en-US" dirty="0" smtClean="0"/>
              <a:t> </a:t>
            </a:r>
            <a:r>
              <a:rPr lang="en-US" dirty="0" err="1" smtClean="0"/>
              <a:t>terjadinya</a:t>
            </a:r>
            <a:r>
              <a:rPr lang="en-US" dirty="0" smtClean="0"/>
              <a:t> </a:t>
            </a:r>
            <a:r>
              <a:rPr lang="en-US" dirty="0" err="1" smtClean="0"/>
              <a:t>selisih</a:t>
            </a:r>
            <a:r>
              <a:rPr lang="en-US" dirty="0" smtClean="0"/>
              <a:t> </a:t>
            </a:r>
            <a:r>
              <a:rPr lang="en-US" dirty="0" err="1" smtClean="0"/>
              <a:t>karena</a:t>
            </a:r>
            <a:r>
              <a:rPr lang="en-US" dirty="0" smtClean="0"/>
              <a:t>:</a:t>
            </a:r>
          </a:p>
          <a:p>
            <a:pPr marL="834390" lvl="1" indent="-514350" algn="just">
              <a:buFont typeface="+mj-lt"/>
              <a:buAutoNum type="arabicPeriod"/>
            </a:pPr>
            <a:r>
              <a:rPr lang="en-US" dirty="0" smtClean="0"/>
              <a:t>	</a:t>
            </a:r>
            <a:r>
              <a:rPr lang="en-US" dirty="0" err="1" smtClean="0"/>
              <a:t>Manajemen</a:t>
            </a:r>
            <a:r>
              <a:rPr lang="en-US" dirty="0" smtClean="0"/>
              <a:t> </a:t>
            </a:r>
            <a:r>
              <a:rPr lang="en-US" dirty="0" err="1" smtClean="0"/>
              <a:t>tidak</a:t>
            </a:r>
            <a:r>
              <a:rPr lang="en-US" dirty="0" smtClean="0"/>
              <a:t> </a:t>
            </a:r>
            <a:r>
              <a:rPr lang="en-US" dirty="0" err="1" smtClean="0"/>
              <a:t>pernah</a:t>
            </a:r>
            <a:r>
              <a:rPr lang="en-US" dirty="0" smtClean="0"/>
              <a:t> </a:t>
            </a:r>
            <a:r>
              <a:rPr lang="en-US" dirty="0" err="1" smtClean="0"/>
              <a:t>mencoba</a:t>
            </a:r>
            <a:r>
              <a:rPr lang="en-US" dirty="0" smtClean="0"/>
              <a:t> </a:t>
            </a:r>
            <a:r>
              <a:rPr lang="en-US" dirty="0" err="1" smtClean="0"/>
              <a:t>menentukan</a:t>
            </a:r>
            <a:r>
              <a:rPr lang="en-US" dirty="0" smtClean="0"/>
              <a:t> </a:t>
            </a:r>
            <a:r>
              <a:rPr lang="en-US" dirty="0" err="1" smtClean="0"/>
              <a:t>penyebab</a:t>
            </a:r>
            <a:r>
              <a:rPr lang="en-US" dirty="0" smtClean="0"/>
              <a:t> </a:t>
            </a:r>
            <a:r>
              <a:rPr lang="en-US" dirty="0" err="1" smtClean="0"/>
              <a:t>terjadinya</a:t>
            </a:r>
            <a:r>
              <a:rPr lang="en-US" dirty="0" smtClean="0"/>
              <a:t> </a:t>
            </a:r>
            <a:r>
              <a:rPr lang="en-US" dirty="0" err="1" smtClean="0"/>
              <a:t>selisih</a:t>
            </a:r>
            <a:r>
              <a:rPr lang="en-US" dirty="0" smtClean="0"/>
              <a:t> BOP</a:t>
            </a:r>
          </a:p>
          <a:p>
            <a:pPr marL="834390" lvl="1" indent="-514350" algn="just">
              <a:buFont typeface="+mj-lt"/>
              <a:buAutoNum type="arabicPeriod"/>
            </a:pPr>
            <a:r>
              <a:rPr lang="en-US" dirty="0" err="1" smtClean="0"/>
              <a:t>Jumlah</a:t>
            </a:r>
            <a:r>
              <a:rPr lang="en-US" dirty="0" smtClean="0"/>
              <a:t> </a:t>
            </a:r>
            <a:r>
              <a:rPr lang="en-US" dirty="0" err="1" smtClean="0"/>
              <a:t>selisih</a:t>
            </a:r>
            <a:r>
              <a:rPr lang="en-US" dirty="0" smtClean="0"/>
              <a:t> </a:t>
            </a:r>
            <a:r>
              <a:rPr lang="en-US" dirty="0" err="1" smtClean="0"/>
              <a:t>relatif</a:t>
            </a:r>
            <a:r>
              <a:rPr lang="en-US" dirty="0" smtClean="0"/>
              <a:t> </a:t>
            </a:r>
            <a:r>
              <a:rPr lang="en-US" dirty="0" err="1" smtClean="0"/>
              <a:t>kecil</a:t>
            </a:r>
            <a:r>
              <a:rPr lang="en-US" dirty="0" smtClean="0"/>
              <a:t> </a:t>
            </a:r>
            <a:r>
              <a:rPr lang="en-US" dirty="0" err="1" smtClean="0"/>
              <a:t>bila</a:t>
            </a:r>
            <a:r>
              <a:rPr lang="en-US" dirty="0" smtClean="0"/>
              <a:t> </a:t>
            </a:r>
            <a:r>
              <a:rPr lang="en-US" dirty="0" err="1" smtClean="0"/>
              <a:t>dibandingkan</a:t>
            </a:r>
            <a:r>
              <a:rPr lang="en-US" dirty="0" smtClean="0"/>
              <a:t> </a:t>
            </a:r>
            <a:r>
              <a:rPr lang="en-US" dirty="0" err="1" smtClean="0"/>
              <a:t>dengan</a:t>
            </a:r>
            <a:r>
              <a:rPr lang="en-US" dirty="0" smtClean="0"/>
              <a:t> </a:t>
            </a:r>
            <a:r>
              <a:rPr lang="en-US" dirty="0" err="1" smtClean="0"/>
              <a:t>saldo</a:t>
            </a:r>
            <a:r>
              <a:rPr lang="en-US" dirty="0" smtClean="0"/>
              <a:t> </a:t>
            </a:r>
            <a:r>
              <a:rPr lang="en-US" dirty="0" err="1" smtClean="0"/>
              <a:t>rekening-rekening</a:t>
            </a:r>
            <a:r>
              <a:rPr lang="en-US" dirty="0" smtClean="0"/>
              <a:t> yang </a:t>
            </a:r>
            <a:r>
              <a:rPr lang="en-US" dirty="0" err="1" smtClean="0"/>
              <a:t>akan</a:t>
            </a:r>
            <a:r>
              <a:rPr lang="en-US" dirty="0" smtClean="0"/>
              <a:t> </a:t>
            </a:r>
            <a:r>
              <a:rPr lang="en-US" dirty="0" err="1" smtClean="0"/>
              <a:t>dibebani</a:t>
            </a:r>
            <a:r>
              <a:rPr lang="en-US" dirty="0" smtClean="0"/>
              <a:t> </a:t>
            </a:r>
            <a:r>
              <a:rPr lang="en-US" dirty="0" err="1" smtClean="0"/>
              <a:t>dengan</a:t>
            </a:r>
            <a:r>
              <a:rPr lang="en-US" dirty="0" smtClean="0"/>
              <a:t> </a:t>
            </a:r>
            <a:r>
              <a:rPr lang="en-US" dirty="0" err="1" smtClean="0"/>
              <a:t>pembagian</a:t>
            </a:r>
            <a:r>
              <a:rPr lang="en-US" dirty="0" smtClean="0"/>
              <a:t> </a:t>
            </a:r>
            <a:r>
              <a:rPr lang="en-US" dirty="0" err="1" smtClean="0"/>
              <a:t>selisih</a:t>
            </a:r>
            <a:r>
              <a:rPr lang="en-US" dirty="0" smtClean="0"/>
              <a:t> </a:t>
            </a:r>
            <a:r>
              <a:rPr lang="en-US" dirty="0" err="1" smtClean="0"/>
              <a:t>tersebut</a:t>
            </a:r>
            <a:r>
              <a:rPr lang="en-US" dirty="0" smtClean="0"/>
              <a:t>.</a:t>
            </a:r>
          </a:p>
          <a:p>
            <a:pPr marL="834390" lvl="1" indent="-514350" algn="just">
              <a:buFont typeface="+mj-lt"/>
              <a:buAutoNum type="arabicPeriod"/>
            </a:pPr>
            <a:r>
              <a:rPr lang="en-US" dirty="0" err="1" smtClean="0"/>
              <a:t>Saldo</a:t>
            </a:r>
            <a:r>
              <a:rPr lang="en-US" dirty="0" smtClean="0"/>
              <a:t> </a:t>
            </a:r>
            <a:r>
              <a:rPr lang="en-US" dirty="0" err="1" smtClean="0"/>
              <a:t>rekening</a:t>
            </a:r>
            <a:r>
              <a:rPr lang="en-US" dirty="0" smtClean="0"/>
              <a:t> BDP </a:t>
            </a:r>
            <a:r>
              <a:rPr lang="en-US" dirty="0" err="1" smtClean="0"/>
              <a:t>dan</a:t>
            </a:r>
            <a:r>
              <a:rPr lang="en-US" dirty="0" smtClean="0"/>
              <a:t> </a:t>
            </a:r>
            <a:r>
              <a:rPr lang="en-US" dirty="0" err="1" smtClean="0"/>
              <a:t>Barang</a:t>
            </a:r>
            <a:r>
              <a:rPr lang="en-US" dirty="0" smtClean="0"/>
              <a:t> </a:t>
            </a:r>
            <a:r>
              <a:rPr lang="en-US" dirty="0" err="1" smtClean="0"/>
              <a:t>Jadi</a:t>
            </a:r>
            <a:r>
              <a:rPr lang="en-US" dirty="0" smtClean="0"/>
              <a:t> </a:t>
            </a:r>
            <a:r>
              <a:rPr lang="en-US" dirty="0" err="1" smtClean="0"/>
              <a:t>biasanya</a:t>
            </a:r>
            <a:r>
              <a:rPr lang="en-US" dirty="0" smtClean="0"/>
              <a:t> </a:t>
            </a:r>
            <a:r>
              <a:rPr lang="en-US" dirty="0" err="1" smtClean="0"/>
              <a:t>relatif</a:t>
            </a:r>
            <a:r>
              <a:rPr lang="en-US" dirty="0" smtClean="0"/>
              <a:t> </a:t>
            </a:r>
            <a:r>
              <a:rPr lang="en-US" dirty="0" err="1" smtClean="0"/>
              <a:t>kecil</a:t>
            </a:r>
            <a:r>
              <a:rPr lang="en-US" dirty="0" smtClean="0"/>
              <a:t> </a:t>
            </a:r>
            <a:r>
              <a:rPr lang="en-US" dirty="0" err="1" smtClean="0"/>
              <a:t>bila</a:t>
            </a:r>
            <a:r>
              <a:rPr lang="en-US" dirty="0" smtClean="0"/>
              <a:t> </a:t>
            </a:r>
            <a:r>
              <a:rPr lang="en-US" dirty="0" err="1" smtClean="0"/>
              <a:t>dibandingkan</a:t>
            </a:r>
            <a:r>
              <a:rPr lang="en-US" dirty="0" smtClean="0"/>
              <a:t> </a:t>
            </a:r>
            <a:r>
              <a:rPr lang="en-US" dirty="0" err="1" smtClean="0"/>
              <a:t>dengan</a:t>
            </a:r>
            <a:r>
              <a:rPr lang="en-US" dirty="0" smtClean="0"/>
              <a:t> HPP.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228600"/>
            <a:ext cx="8302752" cy="6400800"/>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marL="514350" indent="-514350" algn="just">
              <a:buFont typeface="+mj-lt"/>
              <a:buAutoNum type="alphaLcPeriod" startAt="2"/>
            </a:pPr>
            <a:r>
              <a:rPr lang="en-US" sz="3400" dirty="0" err="1" smtClean="0"/>
              <a:t>Biaya</a:t>
            </a:r>
            <a:r>
              <a:rPr lang="en-US" sz="3400" dirty="0" smtClean="0"/>
              <a:t> </a:t>
            </a:r>
            <a:r>
              <a:rPr lang="en-US" sz="3400" dirty="0" err="1" smtClean="0"/>
              <a:t>reparasi</a:t>
            </a:r>
            <a:r>
              <a:rPr lang="en-US" sz="3400" dirty="0" smtClean="0"/>
              <a:t> &amp; </a:t>
            </a:r>
            <a:r>
              <a:rPr lang="en-US" sz="3400" dirty="0" err="1" smtClean="0"/>
              <a:t>pemeliharaan</a:t>
            </a:r>
            <a:r>
              <a:rPr lang="en-US" sz="3400" dirty="0" smtClean="0"/>
              <a:t> </a:t>
            </a:r>
          </a:p>
          <a:p>
            <a:pPr marL="514350" indent="-514350" algn="just">
              <a:buNone/>
            </a:pPr>
            <a:r>
              <a:rPr lang="en-US" sz="3400" dirty="0" smtClean="0">
                <a:sym typeface="Wingdings" pitchFamily="2" charset="2"/>
              </a:rPr>
              <a:t>	 </a:t>
            </a:r>
            <a:r>
              <a:rPr lang="en-US" sz="3400" dirty="0" err="1" smtClean="0">
                <a:sym typeface="Wingdings" pitchFamily="2" charset="2"/>
              </a:rPr>
              <a:t>berupa</a:t>
            </a:r>
            <a:r>
              <a:rPr lang="en-US" sz="3400" dirty="0" smtClean="0">
                <a:sym typeface="Wingdings" pitchFamily="2" charset="2"/>
              </a:rPr>
              <a:t> </a:t>
            </a:r>
            <a:r>
              <a:rPr lang="en-US" sz="3400" dirty="0" err="1" smtClean="0">
                <a:sym typeface="Wingdings" pitchFamily="2" charset="2"/>
              </a:rPr>
              <a:t>biaya</a:t>
            </a:r>
            <a:r>
              <a:rPr lang="en-US" sz="3400" dirty="0" smtClean="0">
                <a:sym typeface="Wingdings" pitchFamily="2" charset="2"/>
              </a:rPr>
              <a:t> </a:t>
            </a:r>
            <a:r>
              <a:rPr lang="en-US" sz="3400" dirty="0" err="1" smtClean="0">
                <a:sym typeface="Wingdings" pitchFamily="2" charset="2"/>
              </a:rPr>
              <a:t>suku</a:t>
            </a:r>
            <a:r>
              <a:rPr lang="en-US" sz="3400" dirty="0" smtClean="0">
                <a:sym typeface="Wingdings" pitchFamily="2" charset="2"/>
              </a:rPr>
              <a:t> </a:t>
            </a:r>
            <a:r>
              <a:rPr lang="en-US" sz="3400" dirty="0" err="1" smtClean="0">
                <a:sym typeface="Wingdings" pitchFamily="2" charset="2"/>
              </a:rPr>
              <a:t>cadang</a:t>
            </a:r>
            <a:r>
              <a:rPr lang="en-US" sz="3400" dirty="0" smtClean="0">
                <a:sym typeface="Wingdings" pitchFamily="2" charset="2"/>
              </a:rPr>
              <a:t> (</a:t>
            </a:r>
            <a:r>
              <a:rPr lang="en-US" sz="3400" dirty="0" err="1" smtClean="0">
                <a:sym typeface="Wingdings" pitchFamily="2" charset="2"/>
              </a:rPr>
              <a:t>spareparts</a:t>
            </a:r>
            <a:r>
              <a:rPr lang="en-US" sz="3400" dirty="0" smtClean="0">
                <a:sym typeface="Wingdings" pitchFamily="2" charset="2"/>
              </a:rPr>
              <a:t>), </a:t>
            </a:r>
            <a:r>
              <a:rPr lang="en-US" sz="3400" dirty="0" err="1" smtClean="0">
                <a:sym typeface="Wingdings" pitchFamily="2" charset="2"/>
              </a:rPr>
              <a:t>biaya</a:t>
            </a:r>
            <a:r>
              <a:rPr lang="en-US" sz="3400" dirty="0" smtClean="0">
                <a:sym typeface="Wingdings" pitchFamily="2" charset="2"/>
              </a:rPr>
              <a:t> 	</a:t>
            </a:r>
            <a:r>
              <a:rPr lang="en-US" sz="3400" dirty="0" err="1" smtClean="0">
                <a:sym typeface="Wingdings" pitchFamily="2" charset="2"/>
              </a:rPr>
              <a:t>bahan</a:t>
            </a:r>
            <a:r>
              <a:rPr lang="en-US" sz="3400" dirty="0" smtClean="0">
                <a:sym typeface="Wingdings" pitchFamily="2" charset="2"/>
              </a:rPr>
              <a:t> </a:t>
            </a:r>
            <a:r>
              <a:rPr lang="en-US" sz="3400" dirty="0" err="1" smtClean="0">
                <a:sym typeface="Wingdings" pitchFamily="2" charset="2"/>
              </a:rPr>
              <a:t>habis</a:t>
            </a:r>
            <a:r>
              <a:rPr lang="en-US" sz="3400" dirty="0" smtClean="0">
                <a:sym typeface="Wingdings" pitchFamily="2" charset="2"/>
              </a:rPr>
              <a:t> </a:t>
            </a:r>
            <a:r>
              <a:rPr lang="en-US" sz="3400" dirty="0" err="1" smtClean="0">
                <a:sym typeface="Wingdings" pitchFamily="2" charset="2"/>
              </a:rPr>
              <a:t>pakai</a:t>
            </a:r>
            <a:r>
              <a:rPr lang="en-US" sz="3400" dirty="0" smtClean="0">
                <a:sym typeface="Wingdings" pitchFamily="2" charset="2"/>
              </a:rPr>
              <a:t> (</a:t>
            </a:r>
            <a:r>
              <a:rPr lang="en-US" sz="3400" dirty="0" err="1" smtClean="0">
                <a:sym typeface="Wingdings" pitchFamily="2" charset="2"/>
              </a:rPr>
              <a:t>factorysupplies</a:t>
            </a:r>
            <a:r>
              <a:rPr lang="en-US" sz="3400" dirty="0" smtClean="0">
                <a:sym typeface="Wingdings" pitchFamily="2" charset="2"/>
              </a:rPr>
              <a:t>), </a:t>
            </a:r>
            <a:r>
              <a:rPr lang="en-US" sz="3400" dirty="0" err="1" smtClean="0">
                <a:sym typeface="Wingdings" pitchFamily="2" charset="2"/>
              </a:rPr>
              <a:t>harga</a:t>
            </a:r>
            <a:r>
              <a:rPr lang="en-US" sz="3400" dirty="0" smtClean="0">
                <a:sym typeface="Wingdings" pitchFamily="2" charset="2"/>
              </a:rPr>
              <a:t> </a:t>
            </a:r>
            <a:r>
              <a:rPr lang="en-US" sz="3400" dirty="0" err="1" smtClean="0">
                <a:sym typeface="Wingdings" pitchFamily="2" charset="2"/>
              </a:rPr>
              <a:t>perolehan</a:t>
            </a:r>
            <a:r>
              <a:rPr lang="en-US" sz="3400" dirty="0" smtClean="0">
                <a:sym typeface="Wingdings" pitchFamily="2" charset="2"/>
              </a:rPr>
              <a:t> </a:t>
            </a:r>
            <a:r>
              <a:rPr lang="en-US" sz="3400" dirty="0" err="1" smtClean="0">
                <a:sym typeface="Wingdings" pitchFamily="2" charset="2"/>
              </a:rPr>
              <a:t>jasa</a:t>
            </a:r>
            <a:r>
              <a:rPr lang="en-US" sz="3400" dirty="0" smtClean="0">
                <a:sym typeface="Wingdings" pitchFamily="2" charset="2"/>
              </a:rPr>
              <a:t> </a:t>
            </a:r>
            <a:r>
              <a:rPr lang="en-US" sz="3400" dirty="0" err="1" smtClean="0">
                <a:sym typeface="Wingdings" pitchFamily="2" charset="2"/>
              </a:rPr>
              <a:t>dari</a:t>
            </a:r>
            <a:r>
              <a:rPr lang="en-US" sz="3400" dirty="0" smtClean="0">
                <a:sym typeface="Wingdings" pitchFamily="2" charset="2"/>
              </a:rPr>
              <a:t> </a:t>
            </a:r>
            <a:r>
              <a:rPr lang="en-US" sz="3400" dirty="0" err="1" smtClean="0">
                <a:sym typeface="Wingdings" pitchFamily="2" charset="2"/>
              </a:rPr>
              <a:t>pihak</a:t>
            </a:r>
            <a:r>
              <a:rPr lang="en-US" sz="3400" dirty="0" smtClean="0">
                <a:sym typeface="Wingdings" pitchFamily="2" charset="2"/>
              </a:rPr>
              <a:t> </a:t>
            </a:r>
            <a:r>
              <a:rPr lang="en-US" sz="3400" dirty="0" err="1" smtClean="0">
                <a:sym typeface="Wingdings" pitchFamily="2" charset="2"/>
              </a:rPr>
              <a:t>luar</a:t>
            </a:r>
            <a:r>
              <a:rPr lang="en-US" sz="3400" dirty="0" smtClean="0">
                <a:sym typeface="Wingdings" pitchFamily="2" charset="2"/>
              </a:rPr>
              <a:t> </a:t>
            </a:r>
            <a:r>
              <a:rPr lang="en-US" sz="3400" dirty="0" err="1" smtClean="0">
                <a:sym typeface="Wingdings" pitchFamily="2" charset="2"/>
              </a:rPr>
              <a:t>perusahaan</a:t>
            </a:r>
            <a:r>
              <a:rPr lang="en-US" sz="3400" dirty="0" smtClean="0">
                <a:sym typeface="Wingdings" pitchFamily="2" charset="2"/>
              </a:rPr>
              <a:t> </a:t>
            </a:r>
            <a:r>
              <a:rPr lang="en-US" sz="3400" dirty="0" err="1" smtClean="0">
                <a:sym typeface="Wingdings" pitchFamily="2" charset="2"/>
              </a:rPr>
              <a:t>untuk</a:t>
            </a:r>
            <a:r>
              <a:rPr lang="en-US" sz="3400" dirty="0" smtClean="0">
                <a:sym typeface="Wingdings" pitchFamily="2" charset="2"/>
              </a:rPr>
              <a:t> 	</a:t>
            </a:r>
            <a:r>
              <a:rPr lang="en-US" sz="3400" dirty="0" err="1" smtClean="0">
                <a:sym typeface="Wingdings" pitchFamily="2" charset="2"/>
              </a:rPr>
              <a:t>perbaikan</a:t>
            </a:r>
            <a:r>
              <a:rPr lang="en-US" sz="3400" dirty="0" smtClean="0">
                <a:sym typeface="Wingdings" pitchFamily="2" charset="2"/>
              </a:rPr>
              <a:t> &amp; </a:t>
            </a:r>
            <a:r>
              <a:rPr lang="en-US" sz="3400" dirty="0" err="1" smtClean="0">
                <a:sym typeface="Wingdings" pitchFamily="2" charset="2"/>
              </a:rPr>
              <a:t>pemeliharaan</a:t>
            </a:r>
            <a:r>
              <a:rPr lang="en-US" sz="3400" dirty="0" smtClean="0">
                <a:sym typeface="Wingdings" pitchFamily="2" charset="2"/>
              </a:rPr>
              <a:t> </a:t>
            </a:r>
            <a:r>
              <a:rPr lang="en-US" sz="3400" dirty="0" err="1" smtClean="0">
                <a:sym typeface="Wingdings" pitchFamily="2" charset="2"/>
              </a:rPr>
              <a:t>bangunan</a:t>
            </a:r>
            <a:r>
              <a:rPr lang="en-US" sz="3400" dirty="0" smtClean="0">
                <a:sym typeface="Wingdings" pitchFamily="2" charset="2"/>
              </a:rPr>
              <a:t> </a:t>
            </a:r>
            <a:r>
              <a:rPr lang="en-US" sz="3400" dirty="0" err="1" smtClean="0">
                <a:sym typeface="Wingdings" pitchFamily="2" charset="2"/>
              </a:rPr>
              <a:t>pabrik</a:t>
            </a:r>
            <a:r>
              <a:rPr lang="en-US" sz="3400" dirty="0" smtClean="0">
                <a:sym typeface="Wingdings" pitchFamily="2" charset="2"/>
              </a:rPr>
              <a:t>, </a:t>
            </a:r>
            <a:r>
              <a:rPr lang="en-US" sz="3400" dirty="0" err="1" smtClean="0">
                <a:sym typeface="Wingdings" pitchFamily="2" charset="2"/>
              </a:rPr>
              <a:t>mesin</a:t>
            </a:r>
            <a:r>
              <a:rPr lang="en-US" sz="3400" dirty="0" smtClean="0">
                <a:sym typeface="Wingdings" pitchFamily="2" charset="2"/>
              </a:rPr>
              <a:t> </a:t>
            </a:r>
            <a:r>
              <a:rPr lang="en-US" sz="3400" dirty="0" err="1" smtClean="0">
                <a:sym typeface="Wingdings" pitchFamily="2" charset="2"/>
              </a:rPr>
              <a:t>dan</a:t>
            </a:r>
            <a:r>
              <a:rPr lang="en-US" sz="3400" dirty="0" smtClean="0">
                <a:sym typeface="Wingdings" pitchFamily="2" charset="2"/>
              </a:rPr>
              <a:t> equipment &amp; </a:t>
            </a:r>
            <a:r>
              <a:rPr lang="en-US" sz="3400" dirty="0" err="1" smtClean="0">
                <a:sym typeface="Wingdings" pitchFamily="2" charset="2"/>
              </a:rPr>
              <a:t>aktiva</a:t>
            </a:r>
            <a:r>
              <a:rPr lang="en-US" sz="3400" dirty="0" smtClean="0">
                <a:sym typeface="Wingdings" pitchFamily="2" charset="2"/>
              </a:rPr>
              <a:t> </a:t>
            </a:r>
            <a:r>
              <a:rPr lang="en-US" sz="3400" dirty="0" err="1" smtClean="0">
                <a:sym typeface="Wingdings" pitchFamily="2" charset="2"/>
              </a:rPr>
              <a:t>tetap</a:t>
            </a:r>
            <a:r>
              <a:rPr lang="en-US" sz="3400" dirty="0" smtClean="0">
                <a:sym typeface="Wingdings" pitchFamily="2" charset="2"/>
              </a:rPr>
              <a:t> lain yang </a:t>
            </a:r>
            <a:r>
              <a:rPr lang="en-US" sz="3400" dirty="0" err="1" smtClean="0">
                <a:sym typeface="Wingdings" pitchFamily="2" charset="2"/>
              </a:rPr>
              <a:t>digunakan</a:t>
            </a:r>
            <a:r>
              <a:rPr lang="en-US" sz="3400" dirty="0" smtClean="0">
                <a:sym typeface="Wingdings" pitchFamily="2" charset="2"/>
              </a:rPr>
              <a:t> </a:t>
            </a:r>
            <a:r>
              <a:rPr lang="en-US" sz="3400" dirty="0" err="1" smtClean="0">
                <a:sym typeface="Wingdings" pitchFamily="2" charset="2"/>
              </a:rPr>
              <a:t>untuk</a:t>
            </a:r>
            <a:r>
              <a:rPr lang="en-US" sz="3400" dirty="0" smtClean="0">
                <a:sym typeface="Wingdings" pitchFamily="2" charset="2"/>
              </a:rPr>
              <a:t> </a:t>
            </a:r>
            <a:r>
              <a:rPr lang="en-US" sz="3400" dirty="0" err="1" smtClean="0">
                <a:sym typeface="Wingdings" pitchFamily="2" charset="2"/>
              </a:rPr>
              <a:t>keperluan</a:t>
            </a:r>
            <a:r>
              <a:rPr lang="en-US" sz="3400" dirty="0" smtClean="0">
                <a:sym typeface="Wingdings" pitchFamily="2" charset="2"/>
              </a:rPr>
              <a:t> </a:t>
            </a:r>
            <a:r>
              <a:rPr lang="en-US" sz="3400" dirty="0" err="1" smtClean="0">
                <a:sym typeface="Wingdings" pitchFamily="2" charset="2"/>
              </a:rPr>
              <a:t>pabrik</a:t>
            </a:r>
            <a:r>
              <a:rPr lang="en-US" sz="3400" dirty="0" smtClean="0">
                <a:sym typeface="Wingdings" pitchFamily="2" charset="2"/>
              </a:rPr>
              <a:t>.</a:t>
            </a:r>
          </a:p>
          <a:p>
            <a:pPr marL="514350" indent="-514350" algn="just">
              <a:buNone/>
            </a:pPr>
            <a:endParaRPr lang="en-US" dirty="0" smtClean="0">
              <a:sym typeface="Wingdings" pitchFamily="2" charset="2"/>
            </a:endParaRPr>
          </a:p>
          <a:p>
            <a:pPr marL="514350" indent="-514350" algn="just">
              <a:buFont typeface="+mj-lt"/>
              <a:buAutoNum type="alphaLcPeriod" startAt="3"/>
            </a:pPr>
            <a:r>
              <a:rPr lang="en-US" sz="3400" dirty="0" err="1" smtClean="0">
                <a:sym typeface="Wingdings" pitchFamily="2" charset="2"/>
              </a:rPr>
              <a:t>Biaya</a:t>
            </a:r>
            <a:r>
              <a:rPr lang="en-US" sz="3400" dirty="0" smtClean="0">
                <a:sym typeface="Wingdings" pitchFamily="2" charset="2"/>
              </a:rPr>
              <a:t> </a:t>
            </a:r>
            <a:r>
              <a:rPr lang="en-US" sz="3400" dirty="0" err="1" smtClean="0">
                <a:sym typeface="Wingdings" pitchFamily="2" charset="2"/>
              </a:rPr>
              <a:t>tenaga</a:t>
            </a:r>
            <a:r>
              <a:rPr lang="en-US" sz="3400" dirty="0" smtClean="0">
                <a:sym typeface="Wingdings" pitchFamily="2" charset="2"/>
              </a:rPr>
              <a:t> </a:t>
            </a:r>
            <a:r>
              <a:rPr lang="en-US" sz="3400" dirty="0" err="1" smtClean="0">
                <a:sym typeface="Wingdings" pitchFamily="2" charset="2"/>
              </a:rPr>
              <a:t>kerja</a:t>
            </a:r>
            <a:r>
              <a:rPr lang="en-US" sz="3400" dirty="0" smtClean="0">
                <a:sym typeface="Wingdings" pitchFamily="2" charset="2"/>
              </a:rPr>
              <a:t> </a:t>
            </a:r>
            <a:r>
              <a:rPr lang="en-US" sz="3400" dirty="0" err="1" smtClean="0">
                <a:sym typeface="Wingdings" pitchFamily="2" charset="2"/>
              </a:rPr>
              <a:t>tidak</a:t>
            </a:r>
            <a:r>
              <a:rPr lang="en-US" sz="3400" dirty="0" smtClean="0">
                <a:sym typeface="Wingdings" pitchFamily="2" charset="2"/>
              </a:rPr>
              <a:t> </a:t>
            </a:r>
            <a:r>
              <a:rPr lang="en-US" sz="3400" dirty="0" err="1" smtClean="0">
                <a:sym typeface="Wingdings" pitchFamily="2" charset="2"/>
              </a:rPr>
              <a:t>langsung</a:t>
            </a:r>
            <a:r>
              <a:rPr lang="en-US" sz="3400" dirty="0" smtClean="0">
                <a:sym typeface="Wingdings" pitchFamily="2" charset="2"/>
              </a:rPr>
              <a:t> </a:t>
            </a:r>
          </a:p>
          <a:p>
            <a:pPr marL="514350" indent="-514350" algn="just">
              <a:buNone/>
            </a:pPr>
            <a:r>
              <a:rPr lang="en-US" sz="3400" dirty="0" smtClean="0">
                <a:sym typeface="Wingdings" pitchFamily="2" charset="2"/>
              </a:rPr>
              <a:t>	 </a:t>
            </a:r>
            <a:r>
              <a:rPr lang="en-US" sz="3400" dirty="0" err="1" smtClean="0">
                <a:sym typeface="Wingdings" pitchFamily="2" charset="2"/>
              </a:rPr>
              <a:t>tenaga</a:t>
            </a:r>
            <a:r>
              <a:rPr lang="en-US" sz="3400" dirty="0" smtClean="0">
                <a:sym typeface="Wingdings" pitchFamily="2" charset="2"/>
              </a:rPr>
              <a:t> </a:t>
            </a:r>
            <a:r>
              <a:rPr lang="en-US" sz="3400" dirty="0" err="1" smtClean="0">
                <a:sym typeface="Wingdings" pitchFamily="2" charset="2"/>
              </a:rPr>
              <a:t>kerja</a:t>
            </a:r>
            <a:r>
              <a:rPr lang="en-US" sz="3400" dirty="0" smtClean="0">
                <a:sym typeface="Wingdings" pitchFamily="2" charset="2"/>
              </a:rPr>
              <a:t> </a:t>
            </a:r>
            <a:r>
              <a:rPr lang="en-US" sz="3400" dirty="0" err="1" smtClean="0">
                <a:sym typeface="Wingdings" pitchFamily="2" charset="2"/>
              </a:rPr>
              <a:t>tidak</a:t>
            </a:r>
            <a:r>
              <a:rPr lang="en-US" sz="3400" dirty="0" smtClean="0">
                <a:sym typeface="Wingdings" pitchFamily="2" charset="2"/>
              </a:rPr>
              <a:t> </a:t>
            </a:r>
            <a:r>
              <a:rPr lang="en-US" sz="3400" dirty="0" err="1" smtClean="0">
                <a:sym typeface="Wingdings" pitchFamily="2" charset="2"/>
              </a:rPr>
              <a:t>langsung</a:t>
            </a:r>
            <a:r>
              <a:rPr lang="en-US" sz="3400" dirty="0" smtClean="0">
                <a:sym typeface="Wingdings" pitchFamily="2" charset="2"/>
              </a:rPr>
              <a:t> </a:t>
            </a:r>
            <a:r>
              <a:rPr lang="en-US" sz="3400" dirty="0" err="1" smtClean="0">
                <a:sym typeface="Wingdings" pitchFamily="2" charset="2"/>
              </a:rPr>
              <a:t>adalah</a:t>
            </a:r>
            <a:r>
              <a:rPr lang="en-US" sz="3400" dirty="0" smtClean="0">
                <a:sym typeface="Wingdings" pitchFamily="2" charset="2"/>
              </a:rPr>
              <a:t> </a:t>
            </a:r>
            <a:r>
              <a:rPr lang="en-US" sz="3400" dirty="0" err="1" smtClean="0">
                <a:sym typeface="Wingdings" pitchFamily="2" charset="2"/>
              </a:rPr>
              <a:t>tenaga</a:t>
            </a:r>
            <a:r>
              <a:rPr lang="en-US" sz="3400" dirty="0" smtClean="0">
                <a:sym typeface="Wingdings" pitchFamily="2" charset="2"/>
              </a:rPr>
              <a:t> </a:t>
            </a:r>
            <a:r>
              <a:rPr lang="en-US" sz="3400" dirty="0" err="1" smtClean="0">
                <a:sym typeface="Wingdings" pitchFamily="2" charset="2"/>
              </a:rPr>
              <a:t>kerja</a:t>
            </a:r>
            <a:r>
              <a:rPr lang="en-US" sz="3400" dirty="0" smtClean="0">
                <a:sym typeface="Wingdings" pitchFamily="2" charset="2"/>
              </a:rPr>
              <a:t> </a:t>
            </a:r>
            <a:r>
              <a:rPr lang="en-US" sz="3400" dirty="0" err="1" smtClean="0">
                <a:sym typeface="Wingdings" pitchFamily="2" charset="2"/>
              </a:rPr>
              <a:t>pabrik</a:t>
            </a:r>
            <a:r>
              <a:rPr lang="en-US" sz="3400" dirty="0" smtClean="0">
                <a:sym typeface="Wingdings" pitchFamily="2" charset="2"/>
              </a:rPr>
              <a:t> yang </a:t>
            </a:r>
            <a:r>
              <a:rPr lang="en-US" sz="3400" dirty="0" err="1" smtClean="0">
                <a:sym typeface="Wingdings" pitchFamily="2" charset="2"/>
              </a:rPr>
              <a:t>upahnya</a:t>
            </a:r>
            <a:r>
              <a:rPr lang="en-US" sz="3400" dirty="0" smtClean="0">
                <a:sym typeface="Wingdings" pitchFamily="2" charset="2"/>
              </a:rPr>
              <a:t> </a:t>
            </a:r>
            <a:r>
              <a:rPr lang="en-US" sz="3400" dirty="0" err="1" smtClean="0">
                <a:sym typeface="Wingdings" pitchFamily="2" charset="2"/>
              </a:rPr>
              <a:t>tidak</a:t>
            </a:r>
            <a:r>
              <a:rPr lang="en-US" sz="3400" dirty="0" smtClean="0">
                <a:sym typeface="Wingdings" pitchFamily="2" charset="2"/>
              </a:rPr>
              <a:t> </a:t>
            </a:r>
            <a:r>
              <a:rPr lang="en-US" sz="3400" dirty="0" err="1" smtClean="0">
                <a:sym typeface="Wingdings" pitchFamily="2" charset="2"/>
              </a:rPr>
              <a:t>dapat</a:t>
            </a:r>
            <a:r>
              <a:rPr lang="en-US" sz="3400" dirty="0" smtClean="0">
                <a:sym typeface="Wingdings" pitchFamily="2" charset="2"/>
              </a:rPr>
              <a:t> </a:t>
            </a:r>
            <a:r>
              <a:rPr lang="en-US" sz="3400" dirty="0" err="1" smtClean="0">
                <a:sym typeface="Wingdings" pitchFamily="2" charset="2"/>
              </a:rPr>
              <a:t>diperhitungkan</a:t>
            </a:r>
            <a:r>
              <a:rPr lang="en-US" sz="3400" dirty="0" smtClean="0">
                <a:sym typeface="Wingdings" pitchFamily="2" charset="2"/>
              </a:rPr>
              <a:t> </a:t>
            </a:r>
            <a:r>
              <a:rPr lang="en-US" sz="3400" dirty="0" err="1" smtClean="0">
                <a:sym typeface="Wingdings" pitchFamily="2" charset="2"/>
              </a:rPr>
              <a:t>secara</a:t>
            </a:r>
            <a:r>
              <a:rPr lang="en-US" sz="3400" dirty="0" smtClean="0">
                <a:sym typeface="Wingdings" pitchFamily="2" charset="2"/>
              </a:rPr>
              <a:t> </a:t>
            </a:r>
            <a:r>
              <a:rPr lang="en-US" sz="3400" dirty="0" err="1" smtClean="0">
                <a:sym typeface="Wingdings" pitchFamily="2" charset="2"/>
              </a:rPr>
              <a:t>langsung</a:t>
            </a:r>
            <a:r>
              <a:rPr lang="en-US" sz="3400" dirty="0" smtClean="0">
                <a:sym typeface="Wingdings" pitchFamily="2" charset="2"/>
              </a:rPr>
              <a:t> </a:t>
            </a:r>
            <a:r>
              <a:rPr lang="en-US" sz="3400" dirty="0" err="1" smtClean="0">
                <a:sym typeface="Wingdings" pitchFamily="2" charset="2"/>
              </a:rPr>
              <a:t>kepada</a:t>
            </a:r>
            <a:r>
              <a:rPr lang="en-US" sz="3400" dirty="0" smtClean="0">
                <a:sym typeface="Wingdings" pitchFamily="2" charset="2"/>
              </a:rPr>
              <a:t> </a:t>
            </a:r>
            <a:r>
              <a:rPr lang="en-US" sz="3400" dirty="0" err="1" smtClean="0">
                <a:sym typeface="Wingdings" pitchFamily="2" charset="2"/>
              </a:rPr>
              <a:t>produk</a:t>
            </a:r>
            <a:r>
              <a:rPr lang="en-US" sz="3400" dirty="0" smtClean="0">
                <a:sym typeface="Wingdings" pitchFamily="2" charset="2"/>
              </a:rPr>
              <a:t> </a:t>
            </a:r>
            <a:r>
              <a:rPr lang="en-US" sz="3400" dirty="0" err="1" smtClean="0">
                <a:sym typeface="Wingdings" pitchFamily="2" charset="2"/>
              </a:rPr>
              <a:t>atau</a:t>
            </a:r>
            <a:r>
              <a:rPr lang="en-US" sz="3400" dirty="0" smtClean="0">
                <a:sym typeface="Wingdings" pitchFamily="2" charset="2"/>
              </a:rPr>
              <a:t> </a:t>
            </a:r>
            <a:r>
              <a:rPr lang="en-US" sz="3400" dirty="0" err="1" smtClean="0">
                <a:sym typeface="Wingdings" pitchFamily="2" charset="2"/>
              </a:rPr>
              <a:t>pesanan</a:t>
            </a:r>
            <a:r>
              <a:rPr lang="en-US" sz="3400" dirty="0" smtClean="0">
                <a:sym typeface="Wingdings" pitchFamily="2" charset="2"/>
              </a:rPr>
              <a:t> </a:t>
            </a:r>
            <a:r>
              <a:rPr lang="en-US" sz="3400" dirty="0" err="1" smtClean="0">
                <a:sym typeface="Wingdings" pitchFamily="2" charset="2"/>
              </a:rPr>
              <a:t>tertentu</a:t>
            </a:r>
            <a:r>
              <a:rPr lang="en-US" sz="3400" dirty="0" smtClean="0">
                <a:sym typeface="Wingdings" pitchFamily="2" charset="2"/>
              </a:rPr>
              <a:t>.</a:t>
            </a:r>
          </a:p>
          <a:p>
            <a:pPr marL="514350" indent="-514350" algn="just">
              <a:buNone/>
            </a:pPr>
            <a:r>
              <a:rPr lang="en-US" sz="3400" dirty="0" smtClean="0">
                <a:sym typeface="Wingdings" pitchFamily="2" charset="2"/>
              </a:rPr>
              <a:t>	</a:t>
            </a:r>
            <a:r>
              <a:rPr lang="en-US" sz="3400" dirty="0" err="1" smtClean="0">
                <a:sym typeface="Wingdings" pitchFamily="2" charset="2"/>
              </a:rPr>
              <a:t>terdiri</a:t>
            </a:r>
            <a:r>
              <a:rPr lang="en-US" sz="3400" dirty="0" smtClean="0">
                <a:sym typeface="Wingdings" pitchFamily="2" charset="2"/>
              </a:rPr>
              <a:t> </a:t>
            </a:r>
            <a:r>
              <a:rPr lang="en-US" sz="3400" dirty="0" err="1" smtClean="0">
                <a:sym typeface="Wingdings" pitchFamily="2" charset="2"/>
              </a:rPr>
              <a:t>dari</a:t>
            </a:r>
            <a:r>
              <a:rPr lang="en-US" sz="3400" dirty="0" smtClean="0">
                <a:sym typeface="Wingdings" pitchFamily="2" charset="2"/>
              </a:rPr>
              <a:t> : </a:t>
            </a:r>
          </a:p>
          <a:p>
            <a:pPr marL="1108710" lvl="2" indent="-514350" algn="just">
              <a:buFont typeface="+mj-lt"/>
              <a:buAutoNum type="arabicPeriod"/>
            </a:pPr>
            <a:r>
              <a:rPr lang="en-US" sz="3000" dirty="0" err="1" smtClean="0">
                <a:sym typeface="Wingdings" pitchFamily="2" charset="2"/>
              </a:rPr>
              <a:t>karyawan</a:t>
            </a:r>
            <a:r>
              <a:rPr lang="en-US" sz="3000" dirty="0" smtClean="0">
                <a:sym typeface="Wingdings" pitchFamily="2" charset="2"/>
              </a:rPr>
              <a:t> yang </a:t>
            </a:r>
            <a:r>
              <a:rPr lang="en-US" sz="3000" dirty="0" err="1" smtClean="0">
                <a:sym typeface="Wingdings" pitchFamily="2" charset="2"/>
              </a:rPr>
              <a:t>bekerja</a:t>
            </a:r>
            <a:r>
              <a:rPr lang="en-US" sz="3000" dirty="0" smtClean="0">
                <a:sym typeface="Wingdings" pitchFamily="2" charset="2"/>
              </a:rPr>
              <a:t> </a:t>
            </a:r>
            <a:r>
              <a:rPr lang="en-US" sz="3000" dirty="0" err="1" smtClean="0">
                <a:sym typeface="Wingdings" pitchFamily="2" charset="2"/>
              </a:rPr>
              <a:t>dalam</a:t>
            </a:r>
            <a:r>
              <a:rPr lang="en-US" sz="3000" dirty="0" smtClean="0">
                <a:sym typeface="Wingdings" pitchFamily="2" charset="2"/>
              </a:rPr>
              <a:t> </a:t>
            </a:r>
            <a:r>
              <a:rPr lang="en-US" sz="3000" dirty="0" err="1" smtClean="0">
                <a:sym typeface="Wingdings" pitchFamily="2" charset="2"/>
              </a:rPr>
              <a:t>departemen</a:t>
            </a:r>
            <a:r>
              <a:rPr lang="en-US" sz="3000" dirty="0" smtClean="0">
                <a:sym typeface="Wingdings" pitchFamily="2" charset="2"/>
              </a:rPr>
              <a:t> </a:t>
            </a:r>
            <a:r>
              <a:rPr lang="en-US" sz="3000" dirty="0" err="1" smtClean="0">
                <a:sym typeface="Wingdings" pitchFamily="2" charset="2"/>
              </a:rPr>
              <a:t>pembantu</a:t>
            </a:r>
            <a:r>
              <a:rPr lang="en-US" sz="3000" dirty="0" smtClean="0">
                <a:sym typeface="Wingdings" pitchFamily="2" charset="2"/>
              </a:rPr>
              <a:t>, </a:t>
            </a:r>
            <a:r>
              <a:rPr lang="en-US" sz="3000" dirty="0" err="1" smtClean="0">
                <a:sym typeface="Wingdings" pitchFamily="2" charset="2"/>
              </a:rPr>
              <a:t>seperti</a:t>
            </a:r>
            <a:r>
              <a:rPr lang="en-US" sz="3000" dirty="0" smtClean="0">
                <a:sym typeface="Wingdings" pitchFamily="2" charset="2"/>
              </a:rPr>
              <a:t> </a:t>
            </a:r>
            <a:r>
              <a:rPr lang="en-US" sz="3000" dirty="0" err="1" smtClean="0">
                <a:sym typeface="Wingdings" pitchFamily="2" charset="2"/>
              </a:rPr>
              <a:t>gudang</a:t>
            </a:r>
            <a:r>
              <a:rPr lang="en-US" sz="3000" dirty="0" smtClean="0">
                <a:sym typeface="Wingdings" pitchFamily="2" charset="2"/>
              </a:rPr>
              <a:t>, </a:t>
            </a:r>
            <a:r>
              <a:rPr lang="en-US" sz="3000" dirty="0" err="1" smtClean="0">
                <a:sym typeface="Wingdings" pitchFamily="2" charset="2"/>
              </a:rPr>
              <a:t>dept.pembangkit</a:t>
            </a:r>
            <a:r>
              <a:rPr lang="en-US" sz="3000" dirty="0" smtClean="0">
                <a:sym typeface="Wingdings" pitchFamily="2" charset="2"/>
              </a:rPr>
              <a:t> </a:t>
            </a:r>
            <a:r>
              <a:rPr lang="en-US" sz="3000" dirty="0" err="1" smtClean="0">
                <a:sym typeface="Wingdings" pitchFamily="2" charset="2"/>
              </a:rPr>
              <a:t>listrik</a:t>
            </a:r>
            <a:r>
              <a:rPr lang="en-US" sz="3000" dirty="0" smtClean="0">
                <a:sym typeface="Wingdings" pitchFamily="2" charset="2"/>
              </a:rPr>
              <a:t>, </a:t>
            </a:r>
            <a:r>
              <a:rPr lang="en-US" sz="3000" dirty="0" err="1" smtClean="0">
                <a:sym typeface="Wingdings" pitchFamily="2" charset="2"/>
              </a:rPr>
              <a:t>bengkel</a:t>
            </a:r>
            <a:r>
              <a:rPr lang="en-US" sz="3000" dirty="0" smtClean="0">
                <a:sym typeface="Wingdings" pitchFamily="2" charset="2"/>
              </a:rPr>
              <a:t>.</a:t>
            </a:r>
          </a:p>
          <a:p>
            <a:pPr marL="1108710" lvl="2" indent="-514350" algn="just">
              <a:buFont typeface="+mj-lt"/>
              <a:buAutoNum type="arabicPeriod"/>
            </a:pPr>
            <a:r>
              <a:rPr lang="en-US" sz="3000" dirty="0" err="1" smtClean="0">
                <a:sym typeface="Wingdings" pitchFamily="2" charset="2"/>
              </a:rPr>
              <a:t>Karyawan</a:t>
            </a:r>
            <a:r>
              <a:rPr lang="en-US" sz="3000" dirty="0" smtClean="0">
                <a:sym typeface="Wingdings" pitchFamily="2" charset="2"/>
              </a:rPr>
              <a:t> </a:t>
            </a:r>
            <a:r>
              <a:rPr lang="en-US" sz="3000" dirty="0" err="1" smtClean="0">
                <a:sym typeface="Wingdings" pitchFamily="2" charset="2"/>
              </a:rPr>
              <a:t>tertentu</a:t>
            </a:r>
            <a:r>
              <a:rPr lang="en-US" sz="3000" dirty="0" smtClean="0">
                <a:sym typeface="Wingdings" pitchFamily="2" charset="2"/>
              </a:rPr>
              <a:t> yang </a:t>
            </a:r>
            <a:r>
              <a:rPr lang="en-US" sz="3000" dirty="0" err="1" smtClean="0">
                <a:sym typeface="Wingdings" pitchFamily="2" charset="2"/>
              </a:rPr>
              <a:t>bekerja</a:t>
            </a:r>
            <a:r>
              <a:rPr lang="en-US" sz="3000" dirty="0" smtClean="0">
                <a:sym typeface="Wingdings" pitchFamily="2" charset="2"/>
              </a:rPr>
              <a:t> </a:t>
            </a:r>
            <a:r>
              <a:rPr lang="en-US" sz="3000" dirty="0" err="1" smtClean="0">
                <a:sym typeface="Wingdings" pitchFamily="2" charset="2"/>
              </a:rPr>
              <a:t>dalam</a:t>
            </a:r>
            <a:r>
              <a:rPr lang="en-US" sz="3000" dirty="0" smtClean="0">
                <a:sym typeface="Wingdings" pitchFamily="2" charset="2"/>
              </a:rPr>
              <a:t> </a:t>
            </a:r>
            <a:r>
              <a:rPr lang="en-US" sz="3000" dirty="0" err="1" smtClean="0">
                <a:sym typeface="Wingdings" pitchFamily="2" charset="2"/>
              </a:rPr>
              <a:t>departemen</a:t>
            </a:r>
            <a:r>
              <a:rPr lang="en-US" sz="3000" dirty="0" smtClean="0">
                <a:sym typeface="Wingdings" pitchFamily="2" charset="2"/>
              </a:rPr>
              <a:t> </a:t>
            </a:r>
            <a:r>
              <a:rPr lang="en-US" sz="3000" dirty="0" err="1" smtClean="0">
                <a:sym typeface="Wingdings" pitchFamily="2" charset="2"/>
              </a:rPr>
              <a:t>produksi</a:t>
            </a:r>
            <a:r>
              <a:rPr lang="en-US" sz="3000" dirty="0" smtClean="0">
                <a:sym typeface="Wingdings" pitchFamily="2" charset="2"/>
              </a:rPr>
              <a:t> </a:t>
            </a:r>
            <a:r>
              <a:rPr lang="en-US" sz="3000" dirty="0" err="1" smtClean="0">
                <a:sym typeface="Wingdings" pitchFamily="2" charset="2"/>
              </a:rPr>
              <a:t>seperti</a:t>
            </a:r>
            <a:r>
              <a:rPr lang="en-US" sz="3000" dirty="0" smtClean="0">
                <a:sym typeface="Wingdings" pitchFamily="2" charset="2"/>
              </a:rPr>
              <a:t> </a:t>
            </a:r>
            <a:r>
              <a:rPr lang="en-US" sz="3000" dirty="0" err="1" smtClean="0">
                <a:sym typeface="Wingdings" pitchFamily="2" charset="2"/>
              </a:rPr>
              <a:t>kepala</a:t>
            </a:r>
            <a:r>
              <a:rPr lang="en-US" sz="3000" dirty="0" smtClean="0">
                <a:sym typeface="Wingdings" pitchFamily="2" charset="2"/>
              </a:rPr>
              <a:t> </a:t>
            </a:r>
            <a:r>
              <a:rPr lang="en-US" sz="3000" dirty="0" err="1" smtClean="0">
                <a:sym typeface="Wingdings" pitchFamily="2" charset="2"/>
              </a:rPr>
              <a:t>dept.produksi</a:t>
            </a:r>
            <a:r>
              <a:rPr lang="en-US" sz="3000" dirty="0" smtClean="0">
                <a:sym typeface="Wingdings" pitchFamily="2" charset="2"/>
              </a:rPr>
              <a:t>, </a:t>
            </a:r>
            <a:r>
              <a:rPr lang="en-US" sz="3000" dirty="0" err="1" smtClean="0">
                <a:sym typeface="Wingdings" pitchFamily="2" charset="2"/>
              </a:rPr>
              <a:t>kary.administrasi</a:t>
            </a:r>
            <a:r>
              <a:rPr lang="en-US" sz="3000" dirty="0" smtClean="0">
                <a:sym typeface="Wingdings" pitchFamily="2" charset="2"/>
              </a:rPr>
              <a:t> </a:t>
            </a:r>
            <a:r>
              <a:rPr lang="en-US" sz="3000" dirty="0" err="1" smtClean="0">
                <a:sym typeface="Wingdings" pitchFamily="2" charset="2"/>
              </a:rPr>
              <a:t>pabrik</a:t>
            </a:r>
            <a:r>
              <a:rPr lang="en-US" sz="3000" dirty="0" smtClean="0">
                <a:sym typeface="Wingdings" pitchFamily="2" charset="2"/>
              </a:rPr>
              <a:t>, </a:t>
            </a:r>
            <a:r>
              <a:rPr lang="en-US" sz="3000" dirty="0" err="1" smtClean="0">
                <a:sym typeface="Wingdings" pitchFamily="2" charset="2"/>
              </a:rPr>
              <a:t>mandor</a:t>
            </a:r>
            <a:r>
              <a:rPr lang="en-US" sz="3000" dirty="0" smtClean="0">
                <a:sym typeface="Wingdings" pitchFamily="2" charset="2"/>
              </a:rPr>
              <a:t>	</a:t>
            </a:r>
          </a:p>
          <a:p>
            <a:pPr marL="514350" indent="-514350" algn="just">
              <a:buNone/>
            </a:pPr>
            <a:r>
              <a:rPr lang="en-US" dirty="0" smtClean="0">
                <a:sym typeface="Wingdings" pitchFamily="2" charset="2"/>
              </a:rPr>
              <a:t>	</a:t>
            </a:r>
            <a:r>
              <a:rPr lang="en-US" sz="3400" dirty="0" smtClean="0">
                <a:sym typeface="Wingdings" pitchFamily="2" charset="2"/>
              </a:rPr>
              <a:t> </a:t>
            </a:r>
            <a:r>
              <a:rPr lang="en-US" sz="3400" dirty="0" err="1" smtClean="0">
                <a:sym typeface="Wingdings" pitchFamily="2" charset="2"/>
              </a:rPr>
              <a:t>Biaya</a:t>
            </a:r>
            <a:r>
              <a:rPr lang="en-US" sz="3400" dirty="0" smtClean="0">
                <a:sym typeface="Wingdings" pitchFamily="2" charset="2"/>
              </a:rPr>
              <a:t> </a:t>
            </a:r>
            <a:r>
              <a:rPr lang="en-US" sz="3400" dirty="0" err="1" smtClean="0">
                <a:sym typeface="Wingdings" pitchFamily="2" charset="2"/>
              </a:rPr>
              <a:t>tenaga</a:t>
            </a:r>
            <a:r>
              <a:rPr lang="en-US" sz="3400" dirty="0" smtClean="0">
                <a:sym typeface="Wingdings" pitchFamily="2" charset="2"/>
              </a:rPr>
              <a:t> </a:t>
            </a:r>
            <a:r>
              <a:rPr lang="en-US" sz="3400" dirty="0" err="1" smtClean="0">
                <a:sym typeface="Wingdings" pitchFamily="2" charset="2"/>
              </a:rPr>
              <a:t>kerja</a:t>
            </a:r>
            <a:r>
              <a:rPr lang="en-US" sz="3400" dirty="0" smtClean="0">
                <a:sym typeface="Wingdings" pitchFamily="2" charset="2"/>
              </a:rPr>
              <a:t> </a:t>
            </a:r>
            <a:r>
              <a:rPr lang="en-US" sz="3400" dirty="0" err="1" smtClean="0">
                <a:sym typeface="Wingdings" pitchFamily="2" charset="2"/>
              </a:rPr>
              <a:t>tidak</a:t>
            </a:r>
            <a:r>
              <a:rPr lang="en-US" sz="3400" dirty="0" smtClean="0">
                <a:sym typeface="Wingdings" pitchFamily="2" charset="2"/>
              </a:rPr>
              <a:t> </a:t>
            </a:r>
            <a:r>
              <a:rPr lang="en-US" sz="3400" dirty="0" err="1" smtClean="0">
                <a:sym typeface="Wingdings" pitchFamily="2" charset="2"/>
              </a:rPr>
              <a:t>langsung</a:t>
            </a:r>
            <a:r>
              <a:rPr lang="en-US" sz="3400" dirty="0" smtClean="0">
                <a:sym typeface="Wingdings" pitchFamily="2" charset="2"/>
              </a:rPr>
              <a:t> </a:t>
            </a:r>
            <a:r>
              <a:rPr lang="en-US" sz="3400" dirty="0" err="1" smtClean="0">
                <a:sym typeface="Wingdings" pitchFamily="2" charset="2"/>
              </a:rPr>
              <a:t>terdiri</a:t>
            </a:r>
            <a:r>
              <a:rPr lang="en-US" sz="3400" dirty="0" smtClean="0">
                <a:sym typeface="Wingdings" pitchFamily="2" charset="2"/>
              </a:rPr>
              <a:t> </a:t>
            </a:r>
            <a:r>
              <a:rPr lang="en-US" sz="3400" dirty="0" err="1" smtClean="0">
                <a:sym typeface="Wingdings" pitchFamily="2" charset="2"/>
              </a:rPr>
              <a:t>dari</a:t>
            </a:r>
            <a:r>
              <a:rPr lang="en-US" sz="3400" dirty="0" smtClean="0">
                <a:sym typeface="Wingdings" pitchFamily="2" charset="2"/>
              </a:rPr>
              <a:t> </a:t>
            </a:r>
            <a:r>
              <a:rPr lang="en-US" sz="3400" dirty="0" err="1" smtClean="0">
                <a:sym typeface="Wingdings" pitchFamily="2" charset="2"/>
              </a:rPr>
              <a:t>upah</a:t>
            </a:r>
            <a:r>
              <a:rPr lang="en-US" sz="3400" dirty="0" smtClean="0">
                <a:sym typeface="Wingdings" pitchFamily="2" charset="2"/>
              </a:rPr>
              <a:t>, </a:t>
            </a:r>
            <a:r>
              <a:rPr lang="en-US" sz="3400" dirty="0" err="1" smtClean="0">
                <a:sym typeface="Wingdings" pitchFamily="2" charset="2"/>
              </a:rPr>
              <a:t>tunjangan</a:t>
            </a:r>
            <a:r>
              <a:rPr lang="en-US" sz="3400" dirty="0" smtClean="0">
                <a:sym typeface="Wingdings" pitchFamily="2" charset="2"/>
              </a:rPr>
              <a:t> </a:t>
            </a:r>
            <a:r>
              <a:rPr lang="en-US" sz="3400" dirty="0" err="1" smtClean="0">
                <a:sym typeface="Wingdings" pitchFamily="2" charset="2"/>
              </a:rPr>
              <a:t>dan</a:t>
            </a:r>
            <a:r>
              <a:rPr lang="en-US" sz="3400" dirty="0" smtClean="0">
                <a:sym typeface="Wingdings" pitchFamily="2" charset="2"/>
              </a:rPr>
              <a:t> </a:t>
            </a:r>
            <a:r>
              <a:rPr lang="en-US" sz="3400" dirty="0" err="1" smtClean="0">
                <a:sym typeface="Wingdings" pitchFamily="2" charset="2"/>
              </a:rPr>
              <a:t>biaya</a:t>
            </a:r>
            <a:r>
              <a:rPr lang="en-US" sz="3400" dirty="0" smtClean="0">
                <a:sym typeface="Wingdings" pitchFamily="2" charset="2"/>
              </a:rPr>
              <a:t> </a:t>
            </a:r>
            <a:r>
              <a:rPr lang="en-US" sz="3400" dirty="0" err="1" smtClean="0">
                <a:sym typeface="Wingdings" pitchFamily="2" charset="2"/>
              </a:rPr>
              <a:t>kesejahteraan</a:t>
            </a:r>
            <a:r>
              <a:rPr lang="en-US" sz="3400" dirty="0" smtClean="0">
                <a:sym typeface="Wingdings" pitchFamily="2" charset="2"/>
              </a:rPr>
              <a:t> yang </a:t>
            </a:r>
            <a:r>
              <a:rPr lang="en-US" sz="3400" dirty="0" err="1" smtClean="0">
                <a:sym typeface="Wingdings" pitchFamily="2" charset="2"/>
              </a:rPr>
              <a:t>dikeluarkan</a:t>
            </a:r>
            <a:r>
              <a:rPr lang="en-US" sz="3400" dirty="0" smtClean="0">
                <a:sym typeface="Wingdings" pitchFamily="2" charset="2"/>
              </a:rPr>
              <a:t> </a:t>
            </a:r>
            <a:r>
              <a:rPr lang="en-US" sz="3400" dirty="0" err="1" smtClean="0">
                <a:sym typeface="Wingdings" pitchFamily="2" charset="2"/>
              </a:rPr>
              <a:t>untuk</a:t>
            </a:r>
            <a:r>
              <a:rPr lang="en-US" sz="3400" dirty="0" smtClean="0">
                <a:sym typeface="Wingdings" pitchFamily="2" charset="2"/>
              </a:rPr>
              <a:t> </a:t>
            </a:r>
            <a:r>
              <a:rPr lang="en-US" sz="3400" dirty="0" err="1" smtClean="0">
                <a:sym typeface="Wingdings" pitchFamily="2" charset="2"/>
              </a:rPr>
              <a:t>tenaga</a:t>
            </a:r>
            <a:r>
              <a:rPr lang="en-US" sz="3400" dirty="0" smtClean="0">
                <a:sym typeface="Wingdings" pitchFamily="2" charset="2"/>
              </a:rPr>
              <a:t> </a:t>
            </a:r>
            <a:r>
              <a:rPr lang="en-US" sz="3400" dirty="0" err="1" smtClean="0">
                <a:sym typeface="Wingdings" pitchFamily="2" charset="2"/>
              </a:rPr>
              <a:t>kerja</a:t>
            </a:r>
            <a:r>
              <a:rPr lang="en-US" sz="3400" dirty="0" smtClean="0">
                <a:sym typeface="Wingdings" pitchFamily="2" charset="2"/>
              </a:rPr>
              <a:t> </a:t>
            </a:r>
            <a:r>
              <a:rPr lang="en-US" sz="3400" dirty="0" err="1" smtClean="0">
                <a:sym typeface="Wingdings" pitchFamily="2" charset="2"/>
              </a:rPr>
              <a:t>tidak</a:t>
            </a:r>
            <a:r>
              <a:rPr lang="en-US" sz="3400" dirty="0" smtClean="0">
                <a:sym typeface="Wingdings" pitchFamily="2" charset="2"/>
              </a:rPr>
              <a:t> </a:t>
            </a:r>
            <a:r>
              <a:rPr lang="en-US" sz="3400" dirty="0" err="1" smtClean="0">
                <a:sym typeface="Wingdings" pitchFamily="2" charset="2"/>
              </a:rPr>
              <a:t>langsung</a:t>
            </a:r>
            <a:r>
              <a:rPr lang="en-US" sz="3400" dirty="0" smtClean="0">
                <a:sym typeface="Wingdings" pitchFamily="2" charset="2"/>
              </a:rPr>
              <a:t> </a:t>
            </a:r>
            <a:r>
              <a:rPr lang="en-US" sz="3400" dirty="0" err="1" smtClean="0">
                <a:sym typeface="Wingdings" pitchFamily="2" charset="2"/>
              </a:rPr>
              <a:t>tersebut</a:t>
            </a:r>
            <a:r>
              <a:rPr lang="en-US" sz="3400" dirty="0" smtClean="0">
                <a:sym typeface="Wingdings" pitchFamily="2" charset="2"/>
              </a:rPr>
              <a:t>.</a:t>
            </a:r>
            <a:endParaRPr lang="en-US" sz="3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609600"/>
            <a:ext cx="8153400" cy="57912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514350" indent="-514350" algn="just">
              <a:buFont typeface="+mj-lt"/>
              <a:buAutoNum type="alphaLcPeriod" startAt="4"/>
            </a:pPr>
            <a:r>
              <a:rPr lang="id-ID" dirty="0" smtClean="0"/>
              <a:t>Biaya yang timbul sebagai akibat penilaian terhadap aktiva tetap.</a:t>
            </a:r>
          </a:p>
          <a:p>
            <a:pPr marL="514350" indent="-514350" algn="just">
              <a:buNone/>
            </a:pPr>
            <a:r>
              <a:rPr lang="id-ID" dirty="0" smtClean="0"/>
              <a:t>	</a:t>
            </a:r>
            <a:r>
              <a:rPr lang="id-ID" dirty="0" smtClean="0">
                <a:sym typeface="Wingdings" pitchFamily="2" charset="2"/>
              </a:rPr>
              <a:t> antara lain terdiri dari biaya-biaya depresiasi mesin dan equipment, perkakas laboratorium, alat kerja dan aset tetap lain yang digunakan di pabrik.</a:t>
            </a:r>
          </a:p>
          <a:p>
            <a:pPr marL="514350" indent="-514350" algn="just">
              <a:buNone/>
            </a:pPr>
            <a:endParaRPr lang="id-ID" dirty="0" smtClean="0">
              <a:sym typeface="Wingdings" pitchFamily="2" charset="2"/>
            </a:endParaRPr>
          </a:p>
          <a:p>
            <a:pPr marL="514350" indent="-514350" algn="just">
              <a:buFont typeface="+mj-lt"/>
              <a:buAutoNum type="alphaLcPeriod" startAt="5"/>
            </a:pPr>
            <a:r>
              <a:rPr lang="id-ID" dirty="0" smtClean="0">
                <a:sym typeface="Wingdings" pitchFamily="2" charset="2"/>
              </a:rPr>
              <a:t>Biaya yang timbul sebagai akibat berlalunya waktu.</a:t>
            </a:r>
          </a:p>
          <a:p>
            <a:pPr marL="514350" indent="-514350" algn="just">
              <a:buNone/>
            </a:pPr>
            <a:r>
              <a:rPr lang="id-ID" dirty="0" smtClean="0">
                <a:sym typeface="Wingdings" pitchFamily="2" charset="2"/>
              </a:rPr>
              <a:t>	 antara lain terdiri dari biaya asuransi gedung, asuransi mesin dan equipment, asuransi kendaraan, asuransi kecelakaan karyawan dan lain-lain.</a:t>
            </a:r>
          </a:p>
          <a:p>
            <a:pPr marL="514350" indent="-514350" algn="just">
              <a:buNone/>
            </a:pPr>
            <a:endParaRPr lang="id-ID" dirty="0" smtClean="0">
              <a:sym typeface="Wingdings" pitchFamily="2" charset="2"/>
            </a:endParaRPr>
          </a:p>
          <a:p>
            <a:pPr marL="514350" indent="-514350" algn="just">
              <a:buFont typeface="+mj-lt"/>
              <a:buAutoNum type="alphaLcPeriod" startAt="6"/>
            </a:pPr>
            <a:r>
              <a:rPr lang="id-ID" dirty="0" smtClean="0">
                <a:sym typeface="Wingdings" pitchFamily="2" charset="2"/>
              </a:rPr>
              <a:t>Biaya overhead pabrik lain yang secara langsung memerlukan pengeluaran uang tunai.</a:t>
            </a:r>
          </a:p>
          <a:p>
            <a:pPr marL="514350" indent="-514350" algn="just">
              <a:buNone/>
            </a:pPr>
            <a:r>
              <a:rPr lang="id-ID" dirty="0" smtClean="0">
                <a:sym typeface="Wingdings" pitchFamily="2" charset="2"/>
              </a:rPr>
              <a:t>	  contoh: biaya listrik PLN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Penggolongan BOP menurut perilakunya dalam hubungan dengan perubahan volume produksi</a:t>
            </a:r>
            <a:endParaRPr lang="id-ID" sz="3200"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id-ID" dirty="0" smtClean="0"/>
              <a:t>Dibagi menjadi tiga golongan:</a:t>
            </a:r>
          </a:p>
          <a:p>
            <a:pPr marL="514350" indent="-514350" algn="just">
              <a:buFont typeface="+mj-lt"/>
              <a:buAutoNum type="arabicPeriod"/>
            </a:pPr>
            <a:r>
              <a:rPr lang="id-ID" dirty="0" smtClean="0"/>
              <a:t>Biaya overhead pabrik tetap </a:t>
            </a:r>
            <a:r>
              <a:rPr lang="id-ID" dirty="0" smtClean="0">
                <a:sym typeface="Wingdings" pitchFamily="2" charset="2"/>
              </a:rPr>
              <a:t> BOP yang tidak berubah dalam kisar perubahan volume kegiatan tertentu.</a:t>
            </a:r>
          </a:p>
          <a:p>
            <a:pPr marL="514350" indent="-514350" algn="just">
              <a:buFont typeface="+mj-lt"/>
              <a:buAutoNum type="arabicPeriod"/>
            </a:pPr>
            <a:r>
              <a:rPr lang="id-ID" dirty="0" smtClean="0">
                <a:sym typeface="Wingdings" pitchFamily="2" charset="2"/>
              </a:rPr>
              <a:t>Biaya overhead pabrik variabel  BOP yang berubah sebanding dengan perubahan volume kegiatan.</a:t>
            </a:r>
          </a:p>
          <a:p>
            <a:pPr marL="514350" indent="-514350" algn="just">
              <a:buFont typeface="+mj-lt"/>
              <a:buAutoNum type="arabicPeriod"/>
            </a:pPr>
            <a:r>
              <a:rPr lang="id-ID" dirty="0" smtClean="0">
                <a:sym typeface="Wingdings" pitchFamily="2" charset="2"/>
              </a:rPr>
              <a:t>Biaya overhead pabrik semivariabel  BOP yang berubah tidak sebanding dengan perubahan volume kegiatan.</a:t>
            </a:r>
          </a:p>
          <a:p>
            <a:pPr marL="514350" indent="-514350">
              <a:buNone/>
            </a:pPr>
            <a:endParaRPr lang="id-ID" dirty="0" smtClean="0">
              <a:sym typeface="Wingdings" pitchFamily="2" charset="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Penggolongan Biaya Overhead Pabrik menurut hubungannya dengan Departemen</a:t>
            </a:r>
            <a:endParaRPr lang="en-US" sz="3200"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buNone/>
            </a:pPr>
            <a:r>
              <a:rPr lang="id-ID" dirty="0" smtClean="0"/>
              <a:t>Digolongkan menjadi dua kelompok:</a:t>
            </a:r>
          </a:p>
          <a:p>
            <a:pPr marL="514350" indent="-514350" algn="just">
              <a:buFont typeface="+mj-lt"/>
              <a:buAutoNum type="arabicPeriod"/>
            </a:pPr>
            <a:r>
              <a:rPr lang="id-ID" dirty="0" smtClean="0"/>
              <a:t>BOP langsung departemen </a:t>
            </a:r>
            <a:r>
              <a:rPr lang="id-ID" dirty="0" smtClean="0">
                <a:sym typeface="Wingdings" pitchFamily="2" charset="2"/>
              </a:rPr>
              <a:t> BOP yang terjadi dalam departemen tertentu dan manfaatnya hanya dinikmati oleh departemen tersebut. Contoh: gaji mandor departemen produksi, biaya depresiasi mesin dan biaya bahan penolong.</a:t>
            </a:r>
          </a:p>
          <a:p>
            <a:pPr marL="514350" indent="-514350" algn="just">
              <a:buFont typeface="+mj-lt"/>
              <a:buAutoNum type="arabicPeriod"/>
            </a:pPr>
            <a:r>
              <a:rPr lang="id-ID" dirty="0" smtClean="0">
                <a:sym typeface="Wingdings" pitchFamily="2" charset="2"/>
              </a:rPr>
              <a:t>BOP tidak langsung departemen  BOP yang manfaatnya dinikmati oleh lebih dari satu departemen. Contoh: biaya depresiasi, pemeliharaan dan asuransi gedung pabrik (apabila gedung pabrik digunakan oleh beberapa departemen produksi).</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smtClean="0"/>
              <a:t>ALASAN PEMBEBANAN BIAYA OVERHEAD PABRIK KEPADA PRODUK ATAS DASAR TARIF YANG DITENTUKAN DI MUKA (PADA JOB ORDER COSTING)</a:t>
            </a:r>
            <a:endParaRPr lang="id-ID" sz="2400" dirty="0"/>
          </a:p>
        </p:txBody>
      </p:sp>
      <p:sp>
        <p:nvSpPr>
          <p:cNvPr id="3" name="Content Placeholder 2"/>
          <p:cNvSpPr>
            <a:spLocks noGrp="1"/>
          </p:cNvSpPr>
          <p:nvPr>
            <p:ph sz="quarter" idx="1"/>
          </p:nvPr>
        </p:nvSpPr>
        <p:spPr>
          <a:xfrm>
            <a:off x="612648" y="1600200"/>
            <a:ext cx="8153400" cy="50292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514350" indent="-514350" algn="just">
              <a:buAutoNum type="arabicPeriod"/>
            </a:pPr>
            <a:r>
              <a:rPr lang="id-ID" dirty="0" smtClean="0"/>
              <a:t>Pembebanan BOP atas dasar biaya yang sesungguhnya terjadi seringkali mengakibatkan berubah-ubahnya harga pokok per satuan produk yang dihasilkan dari bulan yang satu ke bulan yang lain.</a:t>
            </a:r>
          </a:p>
          <a:p>
            <a:pPr marL="514350" indent="-514350" algn="just">
              <a:buNone/>
            </a:pPr>
            <a:r>
              <a:rPr lang="id-ID" dirty="0" smtClean="0"/>
              <a:t>	Fluktuasi dapat terjadi karena:</a:t>
            </a:r>
          </a:p>
          <a:p>
            <a:pPr marL="1108710" lvl="2" indent="-514350" algn="just"/>
            <a:r>
              <a:rPr lang="id-ID" sz="2700" dirty="0" smtClean="0"/>
              <a:t>Perubahan tingkat kegiatan produksi dari bulan ke bulan  </a:t>
            </a:r>
            <a:r>
              <a:rPr lang="id-ID" sz="2700" dirty="0" smtClean="0">
                <a:sym typeface="Wingdings" pitchFamily="2" charset="2"/>
              </a:rPr>
              <a:t> produk yang dihasilkan pada bulan yang volume produksinya rendah  akan dibebani BOP tetap per satuan yang tinggi, demikian pula sebaliknya.</a:t>
            </a:r>
          </a:p>
          <a:p>
            <a:pPr marL="1108710" lvl="2" indent="-514350" algn="just"/>
            <a:r>
              <a:rPr lang="id-ID" sz="2700" dirty="0" smtClean="0">
                <a:sym typeface="Wingdings" pitchFamily="2" charset="2"/>
              </a:rPr>
              <a:t>Perubahan tingkat efisiensi produksi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524000"/>
            <a:ext cx="8153400" cy="48006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marL="971550" lvl="3" indent="-514350" algn="just">
              <a:spcBef>
                <a:spcPts val="700"/>
              </a:spcBef>
              <a:buSzPct val="60000"/>
            </a:pPr>
            <a:r>
              <a:rPr lang="id-ID" sz="2800" dirty="0" smtClean="0">
                <a:sym typeface="Wingdings" pitchFamily="2" charset="2"/>
              </a:rPr>
              <a:t>Adanya BOP yang terjadi secara sporadik, menyebar tidak merata salama jangka waktu setahun., contoh reparasi mesin besar-besaran pada satu bulan tertentu.</a:t>
            </a:r>
            <a:endParaRPr lang="id-ID" sz="2800" dirty="0" smtClean="0"/>
          </a:p>
          <a:p>
            <a:pPr marL="971550" lvl="3" indent="-514350" algn="just">
              <a:spcBef>
                <a:spcPts val="700"/>
              </a:spcBef>
              <a:buSzPct val="60000"/>
            </a:pPr>
            <a:r>
              <a:rPr lang="id-ID" sz="2800" dirty="0" smtClean="0">
                <a:sym typeface="Wingdings" pitchFamily="2" charset="2"/>
              </a:rPr>
              <a:t>BOP tertentu sering terjadi secara teratur pada waktu-waktu tertentu.. Contoh: pembayaran PBB setiap Mei setiap tahun, THR, dll.</a:t>
            </a:r>
            <a:endParaRPr lang="id-ID" sz="2800" dirty="0" smtClean="0"/>
          </a:p>
          <a:p>
            <a:pPr marL="514350" indent="-514350" algn="just">
              <a:buNone/>
            </a:pPr>
            <a:endParaRPr lang="id-ID" dirty="0" smtClean="0"/>
          </a:p>
          <a:p>
            <a:pPr marL="514350" indent="-514350" algn="just">
              <a:buFont typeface="+mj-lt"/>
              <a:buAutoNum type="arabicPeriod" startAt="2"/>
            </a:pPr>
            <a:r>
              <a:rPr lang="id-ID" sz="3200" dirty="0" smtClean="0"/>
              <a:t>Pada job order costing, manajemen memerlukan informasi harga pokok produksi per satuan pada saat pesanan selesai dikerjakan, sementara terdapat elemen BOP yang baru dapat diketahui jumlahnya pada akhir setiap bulan atau akhir tahun.</a:t>
            </a:r>
            <a:endParaRPr lang="id-ID" sz="3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770</TotalTime>
  <Words>1450</Words>
  <Application>Microsoft Office PowerPoint</Application>
  <PresentationFormat>On-screen Show (4:3)</PresentationFormat>
  <Paragraphs>393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Median</vt:lpstr>
      <vt:lpstr>COST ACCOUNTING MATERI-7  BIAYA OVERHEAD PABRIK</vt:lpstr>
      <vt:lpstr>PENGGOLONGAN BIAYA OVERHEAD PABRIK</vt:lpstr>
      <vt:lpstr>Penggolongan BOP menurut sifatnya</vt:lpstr>
      <vt:lpstr>PowerPoint Presentation</vt:lpstr>
      <vt:lpstr>PowerPoint Presentation</vt:lpstr>
      <vt:lpstr>Penggolongan BOP menurut perilakunya dalam hubungan dengan perubahan volume produksi</vt:lpstr>
      <vt:lpstr>Penggolongan Biaya Overhead Pabrik menurut hubungannya dengan Departemen</vt:lpstr>
      <vt:lpstr>ALASAN PEMBEBANAN BIAYA OVERHEAD PABRIK KEPADA PRODUK ATAS DASAR TARIF YANG DITENTUKAN DI MUKA (PADA JOB ORDER COSTING)</vt:lpstr>
      <vt:lpstr>PowerPoint Presentation</vt:lpstr>
      <vt:lpstr>LANGKAH-LANGKAH PENENTUAN TARIF BOP</vt:lpstr>
      <vt:lpstr>Menyusun Anggaran Biaya Overhead Pabrik</vt:lpstr>
      <vt:lpstr>KAPASITAS PRAKTIS</vt:lpstr>
      <vt:lpstr>KAPASITAS NORMAL</vt:lpstr>
      <vt:lpstr>KAPASITAS SESUNGGUHNYA YANG DIHARAPKAN</vt:lpstr>
      <vt:lpstr>Memilih Dasar Pembebanan BOP kepada Produk</vt:lpstr>
      <vt:lpstr>SATUAN PRODUK</vt:lpstr>
      <vt:lpstr>BIAYA BAHAN BAKU</vt:lpstr>
      <vt:lpstr>BIAYA TENAGA KERJA</vt:lpstr>
      <vt:lpstr>JAM TENAGA KERJA LANGSUNG</vt:lpstr>
      <vt:lpstr>JAM MESIN</vt:lpstr>
      <vt:lpstr>MENGHITUNG TARIF BIAYA OVERHEAD PABRIK</vt:lpstr>
      <vt:lpstr>Contoh Perhitungan tarif BOP</vt:lpstr>
      <vt:lpstr>PT ELIONA SARI ANGGARAN BOP UNTUK TAHUN 19X1 ATAS DASAR KAPASITAS NORMAL 80.000 JAM MESIN</vt:lpstr>
      <vt:lpstr>PEMBEBANAN BOP KEPADA PRODUK ATAS DASAR TARIF</vt:lpstr>
      <vt:lpstr>PENGUMPULAN BOP SESUNGGUHNYA</vt:lpstr>
      <vt:lpstr>PT ELIONA SARI BOP YANG SESUNGGUHNYA TERJADI TAHUN 19X1 PADA KAPASITAS SESUNGGUHNYA YANG DICAPAI :  75.000 JAM MESIN</vt:lpstr>
      <vt:lpstr>PENGUMPULAN BOP SESUNGGUHNYA DALAM METODE FULL COSTING</vt:lpstr>
      <vt:lpstr>PENGUMPULAN BOP SESUNGGUHNYA DALAM METODE VARIABLE COSTING</vt:lpstr>
      <vt:lpstr>Perhitungan &amp; Analisis Selisih BOP dengan metode Full Costing</vt:lpstr>
      <vt:lpstr>PowerPoint Presentation</vt:lpstr>
      <vt:lpstr>PERHITUNGAN &amp; ANALISIS SELISIH BOP DENGAN METODE VARIABLE COSTING</vt:lpstr>
      <vt:lpstr>PERLAKUAN TERHADAP SELISIH BOP</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MATERI-7  BIAYA OVERHEAD PABRIK</dc:title>
  <dc:creator>User</dc:creator>
  <cp:lastModifiedBy>pavilion</cp:lastModifiedBy>
  <cp:revision>110</cp:revision>
  <dcterms:created xsi:type="dcterms:W3CDTF">2014-11-06T05:54:09Z</dcterms:created>
  <dcterms:modified xsi:type="dcterms:W3CDTF">2016-09-09T09:30:44Z</dcterms:modified>
</cp:coreProperties>
</file>