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Lst>
  <p:sldSz cx="9144000" cy="6858000" type="screen4x3"/>
  <p:notesSz cx="6858000" cy="99472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D1B50DE2-2771-4867-BB83-F8B657E1A320}" type="datetimeFigureOut">
              <a:rPr lang="en-US" smtClean="0"/>
              <a:t>9/9/2016</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FEC0F317-53C1-4AE6-82AF-A04D41177981}" type="slidenum">
              <a:rPr lang="en-US" smtClean="0"/>
              <a:t>‹#›</a:t>
            </a:fld>
            <a:endParaRPr lang="en-US"/>
          </a:p>
        </p:txBody>
      </p:sp>
    </p:spTree>
    <p:extLst>
      <p:ext uri="{BB962C8B-B14F-4D97-AF65-F5344CB8AC3E}">
        <p14:creationId xmlns:p14="http://schemas.microsoft.com/office/powerpoint/2010/main" val="6912591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0CDEB08-5115-4121-93B8-082F3B38B206}" type="datetimeFigureOut">
              <a:rPr lang="id-ID" smtClean="0"/>
              <a:pPr/>
              <a:t>09/09/2016</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446F6A-7E8A-4A2C-80C0-046C8C5F6ED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CDEB08-5115-4121-93B8-082F3B38B206}" type="datetimeFigureOut">
              <a:rPr lang="id-ID" smtClean="0"/>
              <a:pPr/>
              <a:t>09/09/2016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446F6A-7E8A-4A2C-80C0-046C8C5F6ED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0CDEB08-5115-4121-93B8-082F3B38B206}" type="datetimeFigureOut">
              <a:rPr lang="id-ID" smtClean="0"/>
              <a:pPr/>
              <a:t>09/09/2016</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446F6A-7E8A-4A2C-80C0-046C8C5F6ED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CDEB08-5115-4121-93B8-082F3B38B206}" type="datetimeFigureOut">
              <a:rPr lang="id-ID" smtClean="0"/>
              <a:pPr/>
              <a:t>09/09/2016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446F6A-7E8A-4A2C-80C0-046C8C5F6EDC}"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0CDEB08-5115-4121-93B8-082F3B38B206}" type="datetimeFigureOut">
              <a:rPr lang="id-ID" smtClean="0"/>
              <a:pPr/>
              <a:t>09/09/2016</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446F6A-7E8A-4A2C-80C0-046C8C5F6EDC}"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0CDEB08-5115-4121-93B8-082F3B38B206}" type="datetimeFigureOut">
              <a:rPr lang="id-ID" smtClean="0"/>
              <a:pPr/>
              <a:t>09/09/2016</a:t>
            </a:fld>
            <a:endParaRPr lang="id-ID"/>
          </a:p>
        </p:txBody>
      </p:sp>
      <p:sp>
        <p:nvSpPr>
          <p:cNvPr id="10" name="Slide Number Placeholder 9"/>
          <p:cNvSpPr>
            <a:spLocks noGrp="1"/>
          </p:cNvSpPr>
          <p:nvPr>
            <p:ph type="sldNum" sz="quarter" idx="16"/>
          </p:nvPr>
        </p:nvSpPr>
        <p:spPr/>
        <p:txBody>
          <a:bodyPr rtlCol="0"/>
          <a:lstStyle/>
          <a:p>
            <a:fld id="{8A446F6A-7E8A-4A2C-80C0-046C8C5F6EDC}"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0CDEB08-5115-4121-93B8-082F3B38B206}" type="datetimeFigureOut">
              <a:rPr lang="id-ID" smtClean="0"/>
              <a:pPr/>
              <a:t>09/09/2016</a:t>
            </a:fld>
            <a:endParaRPr lang="id-ID"/>
          </a:p>
        </p:txBody>
      </p:sp>
      <p:sp>
        <p:nvSpPr>
          <p:cNvPr id="12" name="Slide Number Placeholder 11"/>
          <p:cNvSpPr>
            <a:spLocks noGrp="1"/>
          </p:cNvSpPr>
          <p:nvPr>
            <p:ph type="sldNum" sz="quarter" idx="16"/>
          </p:nvPr>
        </p:nvSpPr>
        <p:spPr/>
        <p:txBody>
          <a:bodyPr rtlCol="0"/>
          <a:lstStyle/>
          <a:p>
            <a:fld id="{8A446F6A-7E8A-4A2C-80C0-046C8C5F6EDC}"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CDEB08-5115-4121-93B8-082F3B38B206}" type="datetimeFigureOut">
              <a:rPr lang="id-ID" smtClean="0"/>
              <a:pPr/>
              <a:t>09/09/2016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446F6A-7E8A-4A2C-80C0-046C8C5F6ED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DEB08-5115-4121-93B8-082F3B38B206}" type="datetimeFigureOut">
              <a:rPr lang="id-ID" smtClean="0"/>
              <a:pPr/>
              <a:t>09/09/2016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446F6A-7E8A-4A2C-80C0-046C8C5F6ED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CDEB08-5115-4121-93B8-082F3B38B206}" type="datetimeFigureOut">
              <a:rPr lang="id-ID" smtClean="0"/>
              <a:pPr/>
              <a:t>09/09/2016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446F6A-7E8A-4A2C-80C0-046C8C5F6EDC}"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0CDEB08-5115-4121-93B8-082F3B38B206}" type="datetimeFigureOut">
              <a:rPr lang="id-ID" smtClean="0"/>
              <a:pPr/>
              <a:t>09/09/2016</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446F6A-7E8A-4A2C-80C0-046C8C5F6EDC}"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0CDEB08-5115-4121-93B8-082F3B38B206}" type="datetimeFigureOut">
              <a:rPr lang="id-ID" smtClean="0"/>
              <a:pPr/>
              <a:t>09/09/2016</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446F6A-7E8A-4A2C-80C0-046C8C5F6ED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00438"/>
            <a:ext cx="6477000" cy="1828800"/>
          </a:xfrm>
        </p:spPr>
        <p:txBody>
          <a:bodyPr>
            <a:normAutofit/>
          </a:bodyPr>
          <a:lstStyle/>
          <a:p>
            <a:r>
              <a:rPr lang="id-ID" sz="3100" dirty="0" smtClean="0"/>
              <a:t>Cost accounting</a:t>
            </a:r>
            <a:br>
              <a:rPr lang="id-ID" sz="3100" dirty="0" smtClean="0"/>
            </a:br>
            <a:r>
              <a:rPr lang="id-ID" sz="3100" dirty="0" smtClean="0"/>
              <a:t>materi-8</a:t>
            </a:r>
            <a:r>
              <a:rPr lang="id-ID" dirty="0" smtClean="0"/>
              <a:t/>
            </a:r>
            <a:br>
              <a:rPr lang="id-ID" dirty="0" smtClean="0"/>
            </a:br>
            <a:r>
              <a:rPr lang="id-ID" dirty="0" smtClean="0"/>
              <a:t>departementalisasi bop</a:t>
            </a:r>
            <a:endParaRPr lang="id-ID" dirty="0"/>
          </a:p>
        </p:txBody>
      </p:sp>
      <p:sp>
        <p:nvSpPr>
          <p:cNvPr id="3" name="Subtitle 2"/>
          <p:cNvSpPr>
            <a:spLocks noGrp="1"/>
          </p:cNvSpPr>
          <p:nvPr>
            <p:ph type="subTitle" idx="1"/>
          </p:nvPr>
        </p:nvSpPr>
        <p:spPr>
          <a:xfrm>
            <a:off x="2500298" y="5929329"/>
            <a:ext cx="6643702" cy="928671"/>
          </a:xfrm>
        </p:spPr>
        <p:txBody>
          <a:bodyPr>
            <a:normAutofit lnSpcReduction="10000"/>
          </a:bodyPr>
          <a:lstStyle/>
          <a:p>
            <a:r>
              <a:rPr lang="id-ID" dirty="0" smtClean="0"/>
              <a:t>Universitas Esa Unggul </a:t>
            </a:r>
          </a:p>
          <a:p>
            <a:r>
              <a:rPr lang="id-ID" dirty="0" smtClean="0"/>
              <a:t>Jakarta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153400" cy="1000132"/>
          </a:xfrm>
        </p:spPr>
        <p:txBody>
          <a:bodyPr>
            <a:normAutofit fontScale="90000"/>
          </a:bodyPr>
          <a:lstStyle/>
          <a:p>
            <a:r>
              <a:rPr lang="en-US" sz="4000" dirty="0" err="1" smtClean="0"/>
              <a:t>Contoh</a:t>
            </a:r>
            <a:r>
              <a:rPr lang="en-US" sz="4000" dirty="0" smtClean="0"/>
              <a:t> </a:t>
            </a:r>
            <a:r>
              <a:rPr lang="en-US" sz="4000" dirty="0" err="1" smtClean="0"/>
              <a:t>untuk</a:t>
            </a:r>
            <a:r>
              <a:rPr lang="en-US" sz="4000" dirty="0" smtClean="0"/>
              <a:t> </a:t>
            </a:r>
            <a:r>
              <a:rPr lang="en-US" sz="4000" dirty="0" err="1" smtClean="0"/>
              <a:t>perhitungan</a:t>
            </a:r>
            <a:r>
              <a:rPr lang="en-US" sz="4000" dirty="0" smtClean="0"/>
              <a:t> </a:t>
            </a:r>
            <a:r>
              <a:rPr lang="en-US" sz="4000" dirty="0" err="1" smtClean="0"/>
              <a:t>ketiga</a:t>
            </a:r>
            <a:r>
              <a:rPr lang="en-US" sz="4000" dirty="0" smtClean="0"/>
              <a:t> </a:t>
            </a:r>
            <a:r>
              <a:rPr lang="en-US" sz="4000" dirty="0" err="1" smtClean="0"/>
              <a:t>metode</a:t>
            </a:r>
            <a:r>
              <a:rPr lang="en-US" dirty="0" smtClean="0"/>
              <a:t/>
            </a:r>
            <a:br>
              <a:rPr lang="en-US" dirty="0" smtClean="0"/>
            </a:br>
            <a:endParaRPr lang="en-US" dirty="0"/>
          </a:p>
        </p:txBody>
      </p:sp>
      <p:sp>
        <p:nvSpPr>
          <p:cNvPr id="3" name="Content Placeholder 2"/>
          <p:cNvSpPr>
            <a:spLocks noGrp="1"/>
          </p:cNvSpPr>
          <p:nvPr>
            <p:ph sz="quarter" idx="1"/>
          </p:nvPr>
        </p:nvSpPr>
        <p:spPr>
          <a:xfrm>
            <a:off x="612648" y="1600200"/>
            <a:ext cx="8153400" cy="4972072"/>
          </a:xfrm>
        </p:spPr>
        <p:txBody>
          <a:bodyPr/>
          <a:lstStyle/>
          <a:p>
            <a:pPr>
              <a:buNone/>
            </a:pPr>
            <a:r>
              <a:rPr lang="en-US" dirty="0" smtClean="0"/>
              <a:t>Data yang </a:t>
            </a:r>
            <a:r>
              <a:rPr lang="en-US" dirty="0" err="1" smtClean="0"/>
              <a:t>ada</a:t>
            </a:r>
            <a:r>
              <a:rPr lang="en-US" dirty="0" smtClean="0"/>
              <a:t> </a:t>
            </a:r>
            <a:r>
              <a:rPr lang="en-US" dirty="0" err="1" smtClean="0"/>
              <a:t>pada</a:t>
            </a:r>
            <a:r>
              <a:rPr lang="en-US" dirty="0" smtClean="0"/>
              <a:t> </a:t>
            </a:r>
            <a:r>
              <a:rPr lang="en-US" dirty="0" err="1" smtClean="0"/>
              <a:t>Nicleby</a:t>
            </a:r>
            <a:r>
              <a:rPr lang="en-US" dirty="0" smtClean="0"/>
              <a:t> Company:</a:t>
            </a:r>
          </a:p>
          <a:p>
            <a:pPr>
              <a:buNone/>
            </a:pPr>
            <a:endParaRPr lang="en-US" dirty="0" smtClean="0"/>
          </a:p>
          <a:p>
            <a:endParaRPr lang="en-US" dirty="0"/>
          </a:p>
        </p:txBody>
      </p:sp>
      <p:graphicFrame>
        <p:nvGraphicFramePr>
          <p:cNvPr id="4" name="Table 3"/>
          <p:cNvGraphicFramePr>
            <a:graphicFrameLocks noGrp="1"/>
          </p:cNvGraphicFramePr>
          <p:nvPr/>
        </p:nvGraphicFramePr>
        <p:xfrm>
          <a:off x="714348" y="2285992"/>
          <a:ext cx="7786744" cy="4137680"/>
        </p:xfrm>
        <a:graphic>
          <a:graphicData uri="http://schemas.openxmlformats.org/drawingml/2006/table">
            <a:tbl>
              <a:tblPr firstRow="1" bandRow="1">
                <a:tableStyleId>{5C22544A-7EE6-4342-B048-85BDC9FD1C3A}</a:tableStyleId>
              </a:tblPr>
              <a:tblGrid>
                <a:gridCol w="1946686"/>
                <a:gridCol w="1946686"/>
                <a:gridCol w="1946686"/>
                <a:gridCol w="1946686"/>
              </a:tblGrid>
              <a:tr h="571504">
                <a:tc>
                  <a:txBody>
                    <a:bodyPr/>
                    <a:lstStyle/>
                    <a:p>
                      <a:endParaRPr lang="en-US" dirty="0"/>
                    </a:p>
                  </a:txBody>
                  <a:tcPr/>
                </a:tc>
                <a:tc rowSpan="2">
                  <a:txBody>
                    <a:bodyPr/>
                    <a:lstStyle/>
                    <a:p>
                      <a:r>
                        <a:rPr lang="en-US" b="1" dirty="0" err="1" smtClean="0">
                          <a:solidFill>
                            <a:schemeClr val="tx1"/>
                          </a:solidFill>
                        </a:rPr>
                        <a:t>Biaya</a:t>
                      </a:r>
                      <a:r>
                        <a:rPr lang="en-US" b="1" dirty="0" smtClean="0">
                          <a:solidFill>
                            <a:schemeClr val="tx1"/>
                          </a:solidFill>
                        </a:rPr>
                        <a:t> Overhead  </a:t>
                      </a:r>
                      <a:r>
                        <a:rPr lang="en-US" b="1" dirty="0" err="1" smtClean="0">
                          <a:solidFill>
                            <a:schemeClr val="tx1"/>
                          </a:solidFill>
                        </a:rPr>
                        <a:t>Pabrik</a:t>
                      </a:r>
                      <a:r>
                        <a:rPr lang="en-US" b="1" dirty="0" smtClean="0">
                          <a:solidFill>
                            <a:schemeClr val="tx1"/>
                          </a:solidFill>
                        </a:rPr>
                        <a:t> </a:t>
                      </a:r>
                      <a:r>
                        <a:rPr lang="en-US" b="1" dirty="0" err="1" smtClean="0">
                          <a:solidFill>
                            <a:schemeClr val="tx1"/>
                          </a:solidFill>
                        </a:rPr>
                        <a:t>Departemen</a:t>
                      </a:r>
                      <a:r>
                        <a:rPr lang="en-US" b="1" baseline="0" dirty="0" smtClean="0">
                          <a:solidFill>
                            <a:schemeClr val="tx1"/>
                          </a:solidFill>
                        </a:rPr>
                        <a:t> </a:t>
                      </a:r>
                      <a:r>
                        <a:rPr lang="en-US" b="1" baseline="0" dirty="0" err="1" smtClean="0">
                          <a:solidFill>
                            <a:schemeClr val="tx1"/>
                          </a:solidFill>
                        </a:rPr>
                        <a:t>Jasa</a:t>
                      </a:r>
                      <a:r>
                        <a:rPr lang="en-US" b="1" baseline="0" dirty="0" smtClean="0">
                          <a:solidFill>
                            <a:schemeClr val="tx1"/>
                          </a:solidFill>
                        </a:rPr>
                        <a:t> </a:t>
                      </a:r>
                      <a:r>
                        <a:rPr lang="en-US" b="1" baseline="0" dirty="0" err="1" smtClean="0">
                          <a:solidFill>
                            <a:schemeClr val="tx1"/>
                          </a:solidFill>
                        </a:rPr>
                        <a:t>sebelum</a:t>
                      </a:r>
                      <a:r>
                        <a:rPr lang="en-US" b="1" baseline="0" dirty="0" smtClean="0">
                          <a:solidFill>
                            <a:schemeClr val="tx1"/>
                          </a:solidFill>
                        </a:rPr>
                        <a:t> </a:t>
                      </a:r>
                      <a:r>
                        <a:rPr lang="en-US" b="1" baseline="0" dirty="0" err="1" smtClean="0">
                          <a:solidFill>
                            <a:schemeClr val="tx1"/>
                          </a:solidFill>
                        </a:rPr>
                        <a:t>distribusi</a:t>
                      </a:r>
                      <a:endParaRPr lang="en-US" b="1" dirty="0">
                        <a:solidFill>
                          <a:schemeClr val="tx1"/>
                        </a:solidFill>
                      </a:endParaRPr>
                    </a:p>
                  </a:txBody>
                  <a:tcPr/>
                </a:tc>
                <a:tc gridSpan="2">
                  <a:txBody>
                    <a:bodyPr/>
                    <a:lstStyle/>
                    <a:p>
                      <a:pPr algn="ctr"/>
                      <a:endParaRPr lang="en-US" dirty="0" smtClean="0">
                        <a:solidFill>
                          <a:schemeClr val="tx1"/>
                        </a:solidFill>
                      </a:endParaRPr>
                    </a:p>
                    <a:p>
                      <a:pPr algn="ctr"/>
                      <a:r>
                        <a:rPr lang="en-US" dirty="0" err="1" smtClean="0">
                          <a:solidFill>
                            <a:schemeClr val="tx1"/>
                          </a:solidFill>
                        </a:rPr>
                        <a:t>Departemen</a:t>
                      </a:r>
                      <a:r>
                        <a:rPr lang="en-US" dirty="0" smtClean="0">
                          <a:solidFill>
                            <a:schemeClr val="tx1"/>
                          </a:solidFill>
                        </a:rPr>
                        <a:t> </a:t>
                      </a:r>
                      <a:r>
                        <a:rPr lang="en-US" dirty="0" err="1" smtClean="0">
                          <a:solidFill>
                            <a:schemeClr val="tx1"/>
                          </a:solidFill>
                        </a:rPr>
                        <a:t>Jasa</a:t>
                      </a:r>
                      <a:endParaRPr lang="en-US" dirty="0">
                        <a:solidFill>
                          <a:schemeClr val="tx1"/>
                        </a:solidFill>
                      </a:endParaRPr>
                    </a:p>
                  </a:txBody>
                  <a:tcPr/>
                </a:tc>
                <a:tc hMerge="1">
                  <a:txBody>
                    <a:bodyPr/>
                    <a:lstStyle/>
                    <a:p>
                      <a:endParaRPr lang="en-US" dirty="0"/>
                    </a:p>
                  </a:txBody>
                  <a:tcPr/>
                </a:tc>
              </a:tr>
              <a:tr h="571504">
                <a:tc>
                  <a:txBody>
                    <a:bodyPr/>
                    <a:lstStyle/>
                    <a:p>
                      <a:r>
                        <a:rPr lang="en-US" b="1" dirty="0" err="1" smtClean="0"/>
                        <a:t>Departemen</a:t>
                      </a:r>
                      <a:endParaRPr lang="en-US" b="1" dirty="0"/>
                    </a:p>
                  </a:txBody>
                  <a:tcPr/>
                </a:tc>
                <a:tc vMerge="1">
                  <a:txBody>
                    <a:bodyPr/>
                    <a:lstStyle/>
                    <a:p>
                      <a:endParaRPr lang="en-US" dirty="0"/>
                    </a:p>
                  </a:txBody>
                  <a:tcPr/>
                </a:tc>
                <a:tc>
                  <a:txBody>
                    <a:bodyPr/>
                    <a:lstStyle/>
                    <a:p>
                      <a:r>
                        <a:rPr lang="en-US" b="1" dirty="0" err="1" smtClean="0">
                          <a:solidFill>
                            <a:schemeClr val="tx1"/>
                          </a:solidFill>
                        </a:rPr>
                        <a:t>Departemen</a:t>
                      </a:r>
                      <a:r>
                        <a:rPr lang="en-US" b="1" dirty="0" smtClean="0">
                          <a:solidFill>
                            <a:schemeClr val="tx1"/>
                          </a:solidFill>
                        </a:rPr>
                        <a:t> Y</a:t>
                      </a:r>
                      <a:endParaRPr lang="en-US" b="1" dirty="0">
                        <a:solidFill>
                          <a:schemeClr val="tx1"/>
                        </a:solidFill>
                      </a:endParaRPr>
                    </a:p>
                  </a:txBody>
                  <a:tcPr/>
                </a:tc>
                <a:tc>
                  <a:txBody>
                    <a:bodyPr/>
                    <a:lstStyle/>
                    <a:p>
                      <a:r>
                        <a:rPr lang="en-US" b="1" dirty="0" err="1" smtClean="0">
                          <a:solidFill>
                            <a:schemeClr val="tx1"/>
                          </a:solidFill>
                        </a:rPr>
                        <a:t>Departemen</a:t>
                      </a:r>
                      <a:r>
                        <a:rPr lang="en-US" b="1" dirty="0" smtClean="0">
                          <a:solidFill>
                            <a:schemeClr val="tx1"/>
                          </a:solidFill>
                        </a:rPr>
                        <a:t> Z</a:t>
                      </a:r>
                      <a:endParaRPr lang="en-US" b="1" dirty="0">
                        <a:solidFill>
                          <a:schemeClr val="tx1"/>
                        </a:solidFill>
                      </a:endParaRPr>
                    </a:p>
                  </a:txBody>
                  <a:tcPr/>
                </a:tc>
              </a:tr>
              <a:tr h="571504">
                <a:tc>
                  <a:txBody>
                    <a:bodyPr/>
                    <a:lstStyle/>
                    <a:p>
                      <a:r>
                        <a:rPr lang="en-US" b="1" dirty="0" err="1" smtClean="0">
                          <a:solidFill>
                            <a:schemeClr val="tx1"/>
                          </a:solidFill>
                        </a:rPr>
                        <a:t>Dept.Produksi</a:t>
                      </a:r>
                      <a:r>
                        <a:rPr lang="en-US" b="1" dirty="0" smtClean="0">
                          <a:solidFill>
                            <a:schemeClr val="tx1"/>
                          </a:solidFill>
                        </a:rPr>
                        <a:t> A</a:t>
                      </a:r>
                      <a:endParaRPr lang="en-US" b="1" dirty="0">
                        <a:solidFill>
                          <a:schemeClr val="tx1"/>
                        </a:solidFill>
                      </a:endParaRPr>
                    </a:p>
                  </a:txBody>
                  <a:tcPr/>
                </a:tc>
                <a:tc>
                  <a:txBody>
                    <a:bodyPr/>
                    <a:lstStyle/>
                    <a:p>
                      <a:pPr algn="r"/>
                      <a:r>
                        <a:rPr lang="en-US" dirty="0" smtClean="0"/>
                        <a:t>$ 60.000</a:t>
                      </a:r>
                      <a:endParaRPr lang="en-US" dirty="0"/>
                    </a:p>
                  </a:txBody>
                  <a:tcPr/>
                </a:tc>
                <a:tc>
                  <a:txBody>
                    <a:bodyPr/>
                    <a:lstStyle/>
                    <a:p>
                      <a:pPr algn="r"/>
                      <a:r>
                        <a:rPr lang="en-US" dirty="0" smtClean="0"/>
                        <a:t>40%</a:t>
                      </a:r>
                      <a:endParaRPr lang="en-US" dirty="0"/>
                    </a:p>
                  </a:txBody>
                  <a:tcPr/>
                </a:tc>
                <a:tc>
                  <a:txBody>
                    <a:bodyPr/>
                    <a:lstStyle/>
                    <a:p>
                      <a:pPr algn="r"/>
                      <a:r>
                        <a:rPr lang="en-US" dirty="0" smtClean="0"/>
                        <a:t>20%</a:t>
                      </a:r>
                      <a:endParaRPr lang="en-US" dirty="0"/>
                    </a:p>
                  </a:txBody>
                  <a:tcPr/>
                </a:tc>
              </a:tr>
              <a:tr h="571504">
                <a:tc>
                  <a:txBody>
                    <a:bodyPr/>
                    <a:lstStyle/>
                    <a:p>
                      <a:r>
                        <a:rPr lang="en-US" b="1" dirty="0" err="1" smtClean="0">
                          <a:solidFill>
                            <a:schemeClr val="tx1"/>
                          </a:solidFill>
                        </a:rPr>
                        <a:t>Dept.Produksi</a:t>
                      </a:r>
                      <a:r>
                        <a:rPr lang="en-US" b="1" baseline="0" dirty="0" smtClean="0">
                          <a:solidFill>
                            <a:schemeClr val="tx1"/>
                          </a:solidFill>
                        </a:rPr>
                        <a:t> B</a:t>
                      </a:r>
                      <a:endParaRPr lang="en-US" b="1" dirty="0">
                        <a:solidFill>
                          <a:schemeClr val="tx1"/>
                        </a:solidFill>
                      </a:endParaRPr>
                    </a:p>
                  </a:txBody>
                  <a:tcPr/>
                </a:tc>
                <a:tc>
                  <a:txBody>
                    <a:bodyPr/>
                    <a:lstStyle/>
                    <a:p>
                      <a:pPr algn="r"/>
                      <a:r>
                        <a:rPr lang="en-US" dirty="0" smtClean="0"/>
                        <a:t>$ 80.000</a:t>
                      </a:r>
                      <a:endParaRPr lang="en-US" dirty="0"/>
                    </a:p>
                  </a:txBody>
                  <a:tcPr/>
                </a:tc>
                <a:tc>
                  <a:txBody>
                    <a:bodyPr/>
                    <a:lstStyle/>
                    <a:p>
                      <a:pPr algn="r"/>
                      <a:r>
                        <a:rPr lang="en-US" dirty="0" smtClean="0"/>
                        <a:t>40%</a:t>
                      </a:r>
                      <a:endParaRPr lang="en-US" dirty="0"/>
                    </a:p>
                  </a:txBody>
                  <a:tcPr/>
                </a:tc>
                <a:tc>
                  <a:txBody>
                    <a:bodyPr/>
                    <a:lstStyle/>
                    <a:p>
                      <a:pPr algn="r"/>
                      <a:r>
                        <a:rPr lang="en-US" dirty="0" smtClean="0"/>
                        <a:t>50%</a:t>
                      </a:r>
                      <a:endParaRPr lang="en-US" dirty="0"/>
                    </a:p>
                  </a:txBody>
                  <a:tcPr/>
                </a:tc>
              </a:tr>
              <a:tr h="571504">
                <a:tc>
                  <a:txBody>
                    <a:bodyPr/>
                    <a:lstStyle/>
                    <a:p>
                      <a:r>
                        <a:rPr lang="en-US" b="1" dirty="0" smtClean="0">
                          <a:solidFill>
                            <a:schemeClr val="tx1"/>
                          </a:solidFill>
                        </a:rPr>
                        <a:t>Dept. </a:t>
                      </a:r>
                      <a:r>
                        <a:rPr lang="en-US" b="1" dirty="0" err="1" smtClean="0">
                          <a:solidFill>
                            <a:schemeClr val="tx1"/>
                          </a:solidFill>
                        </a:rPr>
                        <a:t>Jasa</a:t>
                      </a:r>
                      <a:r>
                        <a:rPr lang="en-US" b="1" dirty="0" smtClean="0">
                          <a:solidFill>
                            <a:schemeClr val="tx1"/>
                          </a:solidFill>
                        </a:rPr>
                        <a:t> Y</a:t>
                      </a:r>
                      <a:endParaRPr lang="en-US" b="1" dirty="0">
                        <a:solidFill>
                          <a:schemeClr val="tx1"/>
                        </a:solidFill>
                      </a:endParaRPr>
                    </a:p>
                  </a:txBody>
                  <a:tcPr/>
                </a:tc>
                <a:tc>
                  <a:txBody>
                    <a:bodyPr/>
                    <a:lstStyle/>
                    <a:p>
                      <a:pPr algn="r"/>
                      <a:r>
                        <a:rPr lang="en-US" dirty="0" smtClean="0"/>
                        <a:t>$ 36.300</a:t>
                      </a:r>
                      <a:endParaRPr lang="en-US" dirty="0"/>
                    </a:p>
                  </a:txBody>
                  <a:tcPr/>
                </a:tc>
                <a:tc>
                  <a:txBody>
                    <a:bodyPr/>
                    <a:lstStyle/>
                    <a:p>
                      <a:pPr algn="r"/>
                      <a:r>
                        <a:rPr lang="en-US" dirty="0" smtClean="0"/>
                        <a:t>-</a:t>
                      </a:r>
                    </a:p>
                  </a:txBody>
                  <a:tcPr/>
                </a:tc>
                <a:tc>
                  <a:txBody>
                    <a:bodyPr/>
                    <a:lstStyle/>
                    <a:p>
                      <a:pPr algn="r"/>
                      <a:r>
                        <a:rPr lang="en-US" dirty="0" smtClean="0"/>
                        <a:t>30%</a:t>
                      </a:r>
                      <a:endParaRPr lang="en-US" dirty="0"/>
                    </a:p>
                  </a:txBody>
                  <a:tcPr/>
                </a:tc>
              </a:tr>
              <a:tr h="571504">
                <a:tc>
                  <a:txBody>
                    <a:bodyPr/>
                    <a:lstStyle/>
                    <a:p>
                      <a:r>
                        <a:rPr lang="en-US" b="1" u="none" dirty="0" smtClean="0">
                          <a:solidFill>
                            <a:schemeClr val="tx1"/>
                          </a:solidFill>
                        </a:rPr>
                        <a:t>Dept. </a:t>
                      </a:r>
                      <a:r>
                        <a:rPr lang="en-US" b="1" u="none" dirty="0" err="1" smtClean="0">
                          <a:solidFill>
                            <a:schemeClr val="tx1"/>
                          </a:solidFill>
                        </a:rPr>
                        <a:t>Jasa</a:t>
                      </a:r>
                      <a:r>
                        <a:rPr lang="en-US" b="1" u="none" dirty="0" smtClean="0">
                          <a:solidFill>
                            <a:schemeClr val="tx1"/>
                          </a:solidFill>
                        </a:rPr>
                        <a:t> Z</a:t>
                      </a:r>
                      <a:endParaRPr lang="en-US" b="1" u="none" dirty="0">
                        <a:solidFill>
                          <a:schemeClr val="tx1"/>
                        </a:solidFill>
                      </a:endParaRPr>
                    </a:p>
                  </a:txBody>
                  <a:tcPr/>
                </a:tc>
                <a:tc>
                  <a:txBody>
                    <a:bodyPr/>
                    <a:lstStyle/>
                    <a:p>
                      <a:pPr algn="r"/>
                      <a:r>
                        <a:rPr lang="en-US" u="none" dirty="0" smtClean="0"/>
                        <a:t>$ 20.000</a:t>
                      </a:r>
                      <a:endParaRPr lang="en-US" u="none" dirty="0"/>
                    </a:p>
                  </a:txBody>
                  <a:tcPr/>
                </a:tc>
                <a:tc>
                  <a:txBody>
                    <a:bodyPr/>
                    <a:lstStyle/>
                    <a:p>
                      <a:pPr algn="r"/>
                      <a:r>
                        <a:rPr lang="en-US" u="none" dirty="0" smtClean="0"/>
                        <a:t>20%</a:t>
                      </a:r>
                      <a:endParaRPr lang="en-US" u="none" dirty="0"/>
                    </a:p>
                  </a:txBody>
                  <a:tcPr/>
                </a:tc>
                <a:tc>
                  <a:txBody>
                    <a:bodyPr/>
                    <a:lstStyle/>
                    <a:p>
                      <a:pPr algn="r"/>
                      <a:r>
                        <a:rPr lang="en-US" u="none" dirty="0" smtClean="0"/>
                        <a:t>-</a:t>
                      </a:r>
                      <a:endParaRPr lang="en-US" u="none" dirty="0"/>
                    </a:p>
                  </a:txBody>
                  <a:tcPr/>
                </a:tc>
              </a:tr>
              <a:tr h="571504">
                <a:tc>
                  <a:txBody>
                    <a:bodyPr/>
                    <a:lstStyle/>
                    <a:p>
                      <a:r>
                        <a:rPr lang="en-US" b="1" dirty="0" smtClean="0">
                          <a:solidFill>
                            <a:schemeClr val="tx1"/>
                          </a:solidFill>
                        </a:rPr>
                        <a:t>Total Overhead </a:t>
                      </a:r>
                      <a:r>
                        <a:rPr lang="en-US" b="1" dirty="0" err="1" smtClean="0">
                          <a:solidFill>
                            <a:schemeClr val="tx1"/>
                          </a:solidFill>
                        </a:rPr>
                        <a:t>Pabrik</a:t>
                      </a:r>
                      <a:endParaRPr lang="en-US" b="1" dirty="0">
                        <a:solidFill>
                          <a:schemeClr val="tx1"/>
                        </a:solidFill>
                      </a:endParaRPr>
                    </a:p>
                  </a:txBody>
                  <a:tcPr/>
                </a:tc>
                <a:tc>
                  <a:txBody>
                    <a:bodyPr/>
                    <a:lstStyle/>
                    <a:p>
                      <a:pPr algn="r"/>
                      <a:r>
                        <a:rPr lang="en-US" dirty="0" smtClean="0"/>
                        <a:t>$196.300</a:t>
                      </a:r>
                      <a:endParaRPr lang="en-US" dirty="0"/>
                    </a:p>
                  </a:txBody>
                  <a:tcPr/>
                </a:tc>
                <a:tc>
                  <a:txBody>
                    <a:bodyPr/>
                    <a:lstStyle/>
                    <a:p>
                      <a:pPr algn="r"/>
                      <a:r>
                        <a:rPr lang="en-US" dirty="0" smtClean="0"/>
                        <a:t>100%</a:t>
                      </a:r>
                      <a:endParaRPr lang="en-US" dirty="0"/>
                    </a:p>
                  </a:txBody>
                  <a:tcPr/>
                </a:tc>
                <a:tc>
                  <a:txBody>
                    <a:bodyPr/>
                    <a:lstStyle/>
                    <a:p>
                      <a:pPr algn="r"/>
                      <a:r>
                        <a:rPr lang="en-US" dirty="0" smtClean="0"/>
                        <a:t>100%</a:t>
                      </a:r>
                      <a:endParaRPr lang="en-US" dirty="0"/>
                    </a:p>
                  </a:txBody>
                  <a:tcPr/>
                </a:tc>
              </a:tr>
            </a:tbl>
          </a:graphicData>
        </a:graphic>
      </p:graphicFrame>
      <p:cxnSp>
        <p:nvCxnSpPr>
          <p:cNvPr id="6" name="Straight Connector 5"/>
          <p:cNvCxnSpPr/>
          <p:nvPr/>
        </p:nvCxnSpPr>
        <p:spPr>
          <a:xfrm>
            <a:off x="714348" y="5786454"/>
            <a:ext cx="7786742"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153400" cy="990600"/>
          </a:xfrm>
        </p:spPr>
        <p:txBody>
          <a:bodyPr>
            <a:normAutofit/>
          </a:bodyPr>
          <a:lstStyle/>
          <a:p>
            <a:r>
              <a:rPr lang="en-US" sz="3600" dirty="0" smtClean="0"/>
              <a:t>METODE LANGSUNG (DIRECT METHOD)</a:t>
            </a:r>
            <a:endParaRPr lang="en-US" sz="3600" dirty="0"/>
          </a:p>
        </p:txBody>
      </p:sp>
      <p:sp>
        <p:nvSpPr>
          <p:cNvPr id="3" name="Content Placeholder 2"/>
          <p:cNvSpPr>
            <a:spLocks noGrp="1"/>
          </p:cNvSpPr>
          <p:nvPr>
            <p:ph sz="quarter" idx="1"/>
          </p:nvPr>
        </p:nvSpPr>
        <p:spPr>
          <a:xfrm>
            <a:off x="612648" y="1600200"/>
            <a:ext cx="8153400" cy="4900634"/>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buNone/>
            </a:pPr>
            <a:r>
              <a:rPr lang="en-US" dirty="0" err="1" smtClean="0"/>
              <a:t>Pada</a:t>
            </a:r>
            <a:r>
              <a:rPr lang="en-US" dirty="0" smtClean="0"/>
              <a:t> </a:t>
            </a:r>
            <a:r>
              <a:rPr lang="en-US" dirty="0" err="1" smtClean="0"/>
              <a:t>metode</a:t>
            </a:r>
            <a:r>
              <a:rPr lang="en-US" dirty="0" smtClean="0"/>
              <a:t> </a:t>
            </a:r>
            <a:r>
              <a:rPr lang="en-US" dirty="0" err="1" smtClean="0"/>
              <a:t>langsung</a:t>
            </a:r>
            <a:r>
              <a:rPr lang="en-US" dirty="0" smtClean="0"/>
              <a:t>:</a:t>
            </a:r>
          </a:p>
          <a:p>
            <a:pPr algn="just"/>
            <a:r>
              <a:rPr lang="en-US" dirty="0" err="1" smtClean="0"/>
              <a:t>Biaya</a:t>
            </a:r>
            <a:r>
              <a:rPr lang="en-US" dirty="0" smtClean="0"/>
              <a:t> </a:t>
            </a:r>
            <a:r>
              <a:rPr lang="en-US" dirty="0" err="1" smtClean="0"/>
              <a:t>departemen</a:t>
            </a:r>
            <a:r>
              <a:rPr lang="en-US" dirty="0" smtClean="0"/>
              <a:t> </a:t>
            </a:r>
            <a:r>
              <a:rPr lang="en-US" dirty="0" err="1" smtClean="0"/>
              <a:t>jasa</a:t>
            </a:r>
            <a:r>
              <a:rPr lang="en-US" dirty="0" smtClean="0"/>
              <a:t> </a:t>
            </a:r>
            <a:r>
              <a:rPr lang="en-US" dirty="0" err="1" smtClean="0"/>
              <a:t>didistribusikan</a:t>
            </a:r>
            <a:r>
              <a:rPr lang="en-US" dirty="0" smtClean="0"/>
              <a:t> </a:t>
            </a:r>
            <a:r>
              <a:rPr lang="en-US" dirty="0" err="1" smtClean="0"/>
              <a:t>hanya</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produksi</a:t>
            </a:r>
            <a:r>
              <a:rPr lang="en-US" dirty="0" smtClean="0"/>
              <a:t> </a:t>
            </a:r>
            <a:r>
              <a:rPr lang="en-US" dirty="0" err="1" smtClean="0"/>
              <a:t>saja</a:t>
            </a:r>
            <a:r>
              <a:rPr lang="en-US" dirty="0" smtClean="0"/>
              <a:t>.</a:t>
            </a:r>
          </a:p>
          <a:p>
            <a:pPr algn="just"/>
            <a:endParaRPr lang="en-US" dirty="0" smtClean="0"/>
          </a:p>
          <a:p>
            <a:pPr algn="just"/>
            <a:r>
              <a:rPr lang="en-US" dirty="0" err="1" smtClean="0"/>
              <a:t>Metode</a:t>
            </a:r>
            <a:r>
              <a:rPr lang="en-US" dirty="0" smtClean="0"/>
              <a:t> </a:t>
            </a:r>
            <a:r>
              <a:rPr lang="en-US" dirty="0" err="1" smtClean="0"/>
              <a:t>ini</a:t>
            </a:r>
            <a:r>
              <a:rPr lang="en-US" dirty="0" smtClean="0"/>
              <a:t> </a:t>
            </a:r>
            <a:r>
              <a:rPr lang="en-US" dirty="0" err="1" smtClean="0"/>
              <a:t>mengabaikan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membebankan</a:t>
            </a:r>
            <a:r>
              <a:rPr lang="en-US" dirty="0" smtClean="0"/>
              <a:t> </a:t>
            </a:r>
            <a:r>
              <a:rPr lang="en-US" dirty="0" err="1" smtClean="0"/>
              <a:t>biaya</a:t>
            </a:r>
            <a:r>
              <a:rPr lang="en-US" dirty="0" smtClean="0"/>
              <a:t> </a:t>
            </a:r>
            <a:r>
              <a:rPr lang="en-US" dirty="0" err="1" smtClean="0"/>
              <a:t>apapun</a:t>
            </a:r>
            <a:r>
              <a:rPr lang="en-US" dirty="0" smtClean="0"/>
              <a:t> </a:t>
            </a:r>
            <a:r>
              <a:rPr lang="en-US" dirty="0" err="1" smtClean="0"/>
              <a:t>ke</a:t>
            </a:r>
            <a:r>
              <a:rPr lang="en-US" dirty="0" smtClean="0"/>
              <a:t> </a:t>
            </a:r>
            <a:r>
              <a:rPr lang="en-US" dirty="0" err="1" smtClean="0"/>
              <a:t>jasa</a:t>
            </a:r>
            <a:r>
              <a:rPr lang="en-US" dirty="0" smtClean="0"/>
              <a:t> yang </a:t>
            </a:r>
            <a:r>
              <a:rPr lang="en-US" dirty="0" err="1" smtClean="0"/>
              <a:t>diberikan</a:t>
            </a:r>
            <a:r>
              <a:rPr lang="en-US" dirty="0" smtClean="0"/>
              <a:t> </a:t>
            </a:r>
            <a:r>
              <a:rPr lang="en-US" dirty="0" err="1" smtClean="0"/>
              <a:t>oleh</a:t>
            </a:r>
            <a:r>
              <a:rPr lang="en-US" dirty="0" smtClean="0"/>
              <a:t> </a:t>
            </a:r>
            <a:r>
              <a:rPr lang="en-US" dirty="0" err="1" smtClean="0"/>
              <a:t>suatu</a:t>
            </a:r>
            <a:r>
              <a:rPr lang="en-US" dirty="0" smtClean="0"/>
              <a:t> </a:t>
            </a:r>
            <a:r>
              <a:rPr lang="en-US" dirty="0" err="1" smtClean="0"/>
              <a:t>departemen</a:t>
            </a:r>
            <a:r>
              <a:rPr lang="en-US" dirty="0" smtClean="0"/>
              <a:t> </a:t>
            </a:r>
            <a:r>
              <a:rPr lang="en-US" dirty="0" err="1" smtClean="0"/>
              <a:t>jasa</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jasa</a:t>
            </a:r>
            <a:r>
              <a:rPr lang="en-US" dirty="0" smtClean="0"/>
              <a:t> lain.</a:t>
            </a:r>
          </a:p>
          <a:p>
            <a:pPr algn="just"/>
            <a:endParaRPr lang="en-US" dirty="0" smtClean="0"/>
          </a:p>
          <a:p>
            <a:pPr algn="just"/>
            <a:r>
              <a:rPr lang="en-US" dirty="0" err="1" smtClean="0"/>
              <a:t>Metode</a:t>
            </a:r>
            <a:r>
              <a:rPr lang="en-US" dirty="0" smtClean="0"/>
              <a:t> </a:t>
            </a:r>
            <a:r>
              <a:rPr lang="en-US" dirty="0" err="1" smtClean="0"/>
              <a:t>langsung</a:t>
            </a:r>
            <a:r>
              <a:rPr lang="en-US" dirty="0" smtClean="0"/>
              <a:t> </a:t>
            </a:r>
            <a:r>
              <a:rPr lang="en-US" dirty="0" err="1" smtClean="0"/>
              <a:t>dapat</a:t>
            </a:r>
            <a:r>
              <a:rPr lang="en-US" dirty="0" smtClean="0"/>
              <a:t> </a:t>
            </a:r>
            <a:r>
              <a:rPr lang="en-US" dirty="0" err="1" smtClean="0"/>
              <a:t>dibenarkan</a:t>
            </a:r>
            <a:r>
              <a:rPr lang="en-US" dirty="0" smtClean="0"/>
              <a:t> </a:t>
            </a:r>
            <a:r>
              <a:rPr lang="en-US" dirty="0" err="1" smtClean="0"/>
              <a:t>untuk</a:t>
            </a:r>
            <a:r>
              <a:rPr lang="en-US" dirty="0" smtClean="0"/>
              <a:t> </a:t>
            </a:r>
            <a:r>
              <a:rPr lang="en-US" dirty="0" err="1" smtClean="0"/>
              <a:t>perhitungan</a:t>
            </a:r>
            <a:r>
              <a:rPr lang="en-US" dirty="0" smtClean="0"/>
              <a:t> </a:t>
            </a:r>
            <a:r>
              <a:rPr lang="en-US" dirty="0" err="1" smtClean="0"/>
              <a:t>biaya</a:t>
            </a:r>
            <a:r>
              <a:rPr lang="en-US" dirty="0" smtClean="0"/>
              <a:t> </a:t>
            </a:r>
            <a:r>
              <a:rPr lang="en-US" dirty="0" err="1" smtClean="0"/>
              <a:t>produk</a:t>
            </a:r>
            <a:r>
              <a:rPr lang="en-US" dirty="0" smtClean="0"/>
              <a:t> </a:t>
            </a:r>
            <a:r>
              <a:rPr lang="en-US" dirty="0" err="1" smtClean="0"/>
              <a:t>jika</a:t>
            </a:r>
            <a:r>
              <a:rPr lang="en-US" dirty="0" smtClean="0"/>
              <a:t> </a:t>
            </a:r>
            <a:r>
              <a:rPr lang="en-US" dirty="0" err="1" smtClean="0"/>
              <a:t>hasil</a:t>
            </a:r>
            <a:r>
              <a:rPr lang="en-US" dirty="0" smtClean="0"/>
              <a:t> </a:t>
            </a:r>
            <a:r>
              <a:rPr lang="en-US" dirty="0" err="1" smtClean="0"/>
              <a:t>akhirnya</a:t>
            </a:r>
            <a:r>
              <a:rPr lang="en-US" dirty="0" smtClean="0"/>
              <a:t> </a:t>
            </a:r>
            <a:r>
              <a:rPr lang="en-US" dirty="0" err="1" smtClean="0"/>
              <a:t>tidak</a:t>
            </a:r>
            <a:r>
              <a:rPr lang="en-US" dirty="0" smtClean="0"/>
              <a:t> </a:t>
            </a:r>
            <a:r>
              <a:rPr lang="en-US" dirty="0" err="1" smtClean="0"/>
              <a:t>jauh</a:t>
            </a:r>
            <a:r>
              <a:rPr lang="en-US" dirty="0" smtClean="0"/>
              <a:t> </a:t>
            </a:r>
            <a:r>
              <a:rPr lang="en-US" dirty="0" err="1" smtClean="0"/>
              <a:t>berbeda</a:t>
            </a:r>
            <a:r>
              <a:rPr lang="en-US" dirty="0" smtClean="0"/>
              <a:t> </a:t>
            </a:r>
            <a:r>
              <a:rPr lang="en-US" dirty="0" err="1" smtClean="0"/>
              <a:t>dengan</a:t>
            </a:r>
            <a:r>
              <a:rPr lang="en-US" dirty="0" smtClean="0"/>
              <a:t> </a:t>
            </a:r>
            <a:r>
              <a:rPr lang="en-US" dirty="0" err="1" smtClean="0"/>
              <a:t>hasil</a:t>
            </a:r>
            <a:r>
              <a:rPr lang="en-US" dirty="0" smtClean="0"/>
              <a:t> </a:t>
            </a:r>
            <a:r>
              <a:rPr lang="en-US" dirty="0" err="1" smtClean="0"/>
              <a:t>dari</a:t>
            </a:r>
            <a:r>
              <a:rPr lang="en-US" dirty="0" smtClean="0"/>
              <a:t> </a:t>
            </a:r>
            <a:r>
              <a:rPr lang="en-US" dirty="0" err="1" smtClean="0"/>
              <a:t>metode</a:t>
            </a:r>
            <a:r>
              <a:rPr lang="en-US" dirty="0" smtClean="0"/>
              <a:t> </a:t>
            </a:r>
            <a:r>
              <a:rPr lang="en-US" dirty="0" err="1" smtClean="0"/>
              <a:t>distribusi</a:t>
            </a:r>
            <a:r>
              <a:rPr lang="en-US" dirty="0" smtClean="0"/>
              <a:t> </a:t>
            </a:r>
            <a:r>
              <a:rPr lang="en-US" dirty="0" err="1" smtClean="0"/>
              <a:t>lainnya</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8051700" cy="785818"/>
          </a:xfrm>
        </p:spPr>
        <p:txBody>
          <a:bodyPr/>
          <a:lstStyle/>
          <a:p>
            <a:r>
              <a:rPr lang="en-US" dirty="0" err="1" smtClean="0"/>
              <a:t>Nicleby</a:t>
            </a:r>
            <a:r>
              <a:rPr lang="en-US" dirty="0" smtClean="0"/>
              <a:t> Company</a:t>
            </a:r>
            <a:endParaRPr lang="en-US" dirty="0"/>
          </a:p>
        </p:txBody>
      </p:sp>
      <p:sp>
        <p:nvSpPr>
          <p:cNvPr id="3" name="Content Placeholder 2"/>
          <p:cNvSpPr>
            <a:spLocks noGrp="1"/>
          </p:cNvSpPr>
          <p:nvPr>
            <p:ph sz="quarter" idx="1"/>
          </p:nvPr>
        </p:nvSpPr>
        <p:spPr>
          <a:xfrm>
            <a:off x="612648" y="1600200"/>
            <a:ext cx="8153400" cy="4972072"/>
          </a:xfrm>
        </p:spPr>
        <p:txBody>
          <a:bodyPr>
            <a:normAutofit/>
          </a:bodyPr>
          <a:lstStyle/>
          <a:p>
            <a:pPr>
              <a:buNone/>
            </a:pPr>
            <a:r>
              <a:rPr lang="en-US" sz="2400" dirty="0" err="1" smtClean="0"/>
              <a:t>Distribusi</a:t>
            </a:r>
            <a:r>
              <a:rPr lang="en-US" sz="2400" dirty="0" smtClean="0"/>
              <a:t> Overhead </a:t>
            </a:r>
            <a:r>
              <a:rPr lang="en-US" sz="2400" dirty="0" err="1" smtClean="0"/>
              <a:t>Dept.Jasa</a:t>
            </a:r>
            <a:r>
              <a:rPr lang="en-US" sz="2400" dirty="0" smtClean="0"/>
              <a:t> </a:t>
            </a:r>
            <a:r>
              <a:rPr lang="en-US" sz="2400" dirty="0" err="1" smtClean="0"/>
              <a:t>Menggunakan</a:t>
            </a:r>
            <a:r>
              <a:rPr lang="en-US" sz="2400" dirty="0" smtClean="0"/>
              <a:t> </a:t>
            </a:r>
            <a:r>
              <a:rPr lang="en-US" sz="2400" dirty="0" err="1" smtClean="0"/>
              <a:t>Metode</a:t>
            </a:r>
            <a:r>
              <a:rPr lang="en-US" sz="2400" dirty="0" smtClean="0"/>
              <a:t> </a:t>
            </a:r>
            <a:r>
              <a:rPr lang="en-US" sz="2400" dirty="0" err="1" smtClean="0"/>
              <a:t>Langsung</a:t>
            </a:r>
            <a:endParaRPr lang="en-US" sz="2400" dirty="0"/>
          </a:p>
        </p:txBody>
      </p:sp>
      <p:graphicFrame>
        <p:nvGraphicFramePr>
          <p:cNvPr id="4" name="Table 3"/>
          <p:cNvGraphicFramePr>
            <a:graphicFrameLocks noGrp="1"/>
          </p:cNvGraphicFramePr>
          <p:nvPr/>
        </p:nvGraphicFramePr>
        <p:xfrm>
          <a:off x="785786" y="2285992"/>
          <a:ext cx="7858179" cy="3977376"/>
        </p:xfrm>
        <a:graphic>
          <a:graphicData uri="http://schemas.openxmlformats.org/drawingml/2006/table">
            <a:tbl>
              <a:tblPr firstRow="1" bandRow="1">
                <a:tableStyleId>{5C22544A-7EE6-4342-B048-85BDC9FD1C3A}</a:tableStyleId>
              </a:tblPr>
              <a:tblGrid>
                <a:gridCol w="1357322"/>
                <a:gridCol w="1428760"/>
                <a:gridCol w="1428760"/>
                <a:gridCol w="1428760"/>
                <a:gridCol w="1143008"/>
                <a:gridCol w="1071569"/>
              </a:tblGrid>
              <a:tr h="540888">
                <a:tc>
                  <a:txBody>
                    <a:bodyPr/>
                    <a:lstStyle/>
                    <a:p>
                      <a:endParaRPr lang="en-US" dirty="0"/>
                    </a:p>
                  </a:txBody>
                  <a:tcPr/>
                </a:tc>
                <a:tc>
                  <a:txBody>
                    <a:bodyPr/>
                    <a:lstStyle/>
                    <a:p>
                      <a:endParaRPr lang="en-US" dirty="0"/>
                    </a:p>
                  </a:txBody>
                  <a:tcPr/>
                </a:tc>
                <a:tc gridSpan="2">
                  <a:txBody>
                    <a:bodyPr/>
                    <a:lstStyle/>
                    <a:p>
                      <a:r>
                        <a:rPr lang="en-US" dirty="0" err="1" smtClean="0">
                          <a:solidFill>
                            <a:schemeClr val="tx1"/>
                          </a:solidFill>
                        </a:rPr>
                        <a:t>Departemen</a:t>
                      </a:r>
                      <a:r>
                        <a:rPr lang="en-US" dirty="0" smtClean="0">
                          <a:solidFill>
                            <a:schemeClr val="tx1"/>
                          </a:solidFill>
                        </a:rPr>
                        <a:t> </a:t>
                      </a:r>
                      <a:r>
                        <a:rPr lang="en-US" dirty="0" err="1" smtClean="0">
                          <a:solidFill>
                            <a:schemeClr val="tx1"/>
                          </a:solidFill>
                        </a:rPr>
                        <a:t>Produksi</a:t>
                      </a:r>
                      <a:endParaRPr lang="en-US" dirty="0">
                        <a:solidFill>
                          <a:schemeClr val="tx1"/>
                        </a:solidFill>
                      </a:endParaRPr>
                    </a:p>
                  </a:txBody>
                  <a:tcPr/>
                </a:tc>
                <a:tc hMerge="1">
                  <a:txBody>
                    <a:bodyPr/>
                    <a:lstStyle/>
                    <a:p>
                      <a:endParaRPr lang="en-US" dirty="0"/>
                    </a:p>
                  </a:txBody>
                  <a:tcPr/>
                </a:tc>
                <a:tc gridSpan="2">
                  <a:txBody>
                    <a:bodyPr/>
                    <a:lstStyle/>
                    <a:p>
                      <a:r>
                        <a:rPr lang="en-US" dirty="0" err="1" smtClean="0">
                          <a:solidFill>
                            <a:schemeClr val="tx1"/>
                          </a:solidFill>
                        </a:rPr>
                        <a:t>Departemen</a:t>
                      </a:r>
                      <a:r>
                        <a:rPr lang="en-US" baseline="0" dirty="0" smtClean="0">
                          <a:solidFill>
                            <a:schemeClr val="tx1"/>
                          </a:solidFill>
                        </a:rPr>
                        <a:t> </a:t>
                      </a:r>
                      <a:r>
                        <a:rPr lang="en-US" baseline="0" dirty="0" err="1" smtClean="0">
                          <a:solidFill>
                            <a:schemeClr val="tx1"/>
                          </a:solidFill>
                        </a:rPr>
                        <a:t>Jasa</a:t>
                      </a:r>
                      <a:endParaRPr lang="en-US" dirty="0">
                        <a:solidFill>
                          <a:schemeClr val="tx1"/>
                        </a:solidFill>
                      </a:endParaRPr>
                    </a:p>
                  </a:txBody>
                  <a:tcPr/>
                </a:tc>
                <a:tc hMerge="1">
                  <a:txBody>
                    <a:bodyPr/>
                    <a:lstStyle/>
                    <a:p>
                      <a:endParaRPr lang="en-US" dirty="0"/>
                    </a:p>
                  </a:txBody>
                  <a:tcPr/>
                </a:tc>
              </a:tr>
              <a:tr h="540888">
                <a:tc>
                  <a:txBody>
                    <a:bodyPr/>
                    <a:lstStyle/>
                    <a:p>
                      <a:pPr algn="ctr"/>
                      <a:endParaRPr lang="en-US" dirty="0"/>
                    </a:p>
                  </a:txBody>
                  <a:tcPr/>
                </a:tc>
                <a:tc>
                  <a:txBody>
                    <a:bodyPr/>
                    <a:lstStyle/>
                    <a:p>
                      <a:pPr algn="ctr"/>
                      <a:r>
                        <a:rPr lang="en-US" dirty="0" smtClean="0"/>
                        <a:t>Total</a:t>
                      </a: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Z</a:t>
                      </a:r>
                      <a:endParaRPr lang="en-US" dirty="0"/>
                    </a:p>
                  </a:txBody>
                  <a:tcPr/>
                </a:tc>
              </a:tr>
              <a:tr h="540888">
                <a:tc>
                  <a:txBody>
                    <a:bodyPr/>
                    <a:lstStyle/>
                    <a:p>
                      <a:r>
                        <a:rPr lang="en-US" sz="1600" dirty="0" smtClean="0"/>
                        <a:t>BOP</a:t>
                      </a:r>
                      <a:r>
                        <a:rPr lang="en-US" sz="1600" baseline="0" dirty="0" smtClean="0"/>
                        <a:t> </a:t>
                      </a:r>
                      <a:r>
                        <a:rPr lang="en-US" sz="1600" baseline="0" dirty="0" err="1" smtClean="0"/>
                        <a:t>sebelum</a:t>
                      </a:r>
                      <a:r>
                        <a:rPr lang="en-US" sz="1600" baseline="0" dirty="0" smtClean="0"/>
                        <a:t> </a:t>
                      </a:r>
                      <a:r>
                        <a:rPr lang="en-US" sz="1600" baseline="0" dirty="0" err="1" smtClean="0"/>
                        <a:t>distribusi</a:t>
                      </a:r>
                      <a:endParaRPr lang="en-US" sz="1600" dirty="0"/>
                    </a:p>
                  </a:txBody>
                  <a:tcPr/>
                </a:tc>
                <a:tc>
                  <a:txBody>
                    <a:bodyPr/>
                    <a:lstStyle/>
                    <a:p>
                      <a:pPr algn="r"/>
                      <a:r>
                        <a:rPr lang="en-US" dirty="0" smtClean="0"/>
                        <a:t>$ 196.300</a:t>
                      </a:r>
                      <a:endParaRPr lang="en-US" dirty="0"/>
                    </a:p>
                  </a:txBody>
                  <a:tcPr/>
                </a:tc>
                <a:tc>
                  <a:txBody>
                    <a:bodyPr/>
                    <a:lstStyle/>
                    <a:p>
                      <a:pPr algn="r"/>
                      <a:r>
                        <a:rPr lang="en-US" dirty="0" smtClean="0"/>
                        <a:t>$ 60.000</a:t>
                      </a:r>
                      <a:endParaRPr lang="en-US" dirty="0"/>
                    </a:p>
                  </a:txBody>
                  <a:tcPr/>
                </a:tc>
                <a:tc>
                  <a:txBody>
                    <a:bodyPr/>
                    <a:lstStyle/>
                    <a:p>
                      <a:pPr algn="r"/>
                      <a:r>
                        <a:rPr lang="en-US" dirty="0" smtClean="0"/>
                        <a:t>$ 80.000</a:t>
                      </a:r>
                      <a:endParaRPr lang="en-US" dirty="0"/>
                    </a:p>
                  </a:txBody>
                  <a:tcPr/>
                </a:tc>
                <a:tc>
                  <a:txBody>
                    <a:bodyPr/>
                    <a:lstStyle/>
                    <a:p>
                      <a:pPr algn="r"/>
                      <a:r>
                        <a:rPr lang="en-US" dirty="0" smtClean="0"/>
                        <a:t>$ 36.300</a:t>
                      </a:r>
                      <a:endParaRPr lang="en-US" dirty="0"/>
                    </a:p>
                  </a:txBody>
                  <a:tcPr/>
                </a:tc>
                <a:tc>
                  <a:txBody>
                    <a:bodyPr/>
                    <a:lstStyle/>
                    <a:p>
                      <a:pPr algn="r"/>
                      <a:r>
                        <a:rPr lang="en-US" dirty="0" smtClean="0"/>
                        <a:t>$ 20.000</a:t>
                      </a:r>
                      <a:endParaRPr lang="en-US" dirty="0"/>
                    </a:p>
                  </a:txBody>
                  <a:tcPr/>
                </a:tc>
              </a:tr>
              <a:tr h="540888">
                <a:tc>
                  <a:txBody>
                    <a:bodyPr/>
                    <a:lstStyle/>
                    <a:p>
                      <a:endParaRPr lang="en-US" sz="1600" dirty="0" smtClean="0"/>
                    </a:p>
                    <a:p>
                      <a:r>
                        <a:rPr lang="en-US" sz="1600" dirty="0" err="1" smtClean="0"/>
                        <a:t>Distribusi</a:t>
                      </a:r>
                      <a:r>
                        <a:rPr lang="en-US" sz="1600" dirty="0" smtClean="0"/>
                        <a:t> </a:t>
                      </a:r>
                      <a:r>
                        <a:rPr lang="en-US" sz="1600" dirty="0" err="1" smtClean="0"/>
                        <a:t>dari</a:t>
                      </a:r>
                      <a:r>
                        <a:rPr lang="en-US" sz="1600" dirty="0" smtClean="0"/>
                        <a:t>:</a:t>
                      </a:r>
                      <a:endParaRPr lang="en-US" sz="1600" dirty="0"/>
                    </a:p>
                  </a:txBody>
                  <a:tcPr/>
                </a:tc>
                <a:tc>
                  <a:txBody>
                    <a:bodyPr/>
                    <a:lstStyle/>
                    <a:p>
                      <a:endParaRPr lang="en-US" dirty="0"/>
                    </a:p>
                  </a:txBody>
                  <a:tcPr/>
                </a:tc>
                <a:tc>
                  <a:txBody>
                    <a:bodyPr/>
                    <a:lstStyle/>
                    <a:p>
                      <a:pPr algn="r"/>
                      <a:endParaRPr lang="en-US" dirty="0"/>
                    </a:p>
                  </a:txBody>
                  <a:tcPr/>
                </a:tc>
                <a:tc>
                  <a:txBody>
                    <a:bodyPr/>
                    <a:lstStyle/>
                    <a:p>
                      <a:pPr algn="r"/>
                      <a:endParaRPr lang="en-US" dirty="0"/>
                    </a:p>
                  </a:txBody>
                  <a:tcPr/>
                </a:tc>
                <a:tc>
                  <a:txBody>
                    <a:bodyPr/>
                    <a:lstStyle/>
                    <a:p>
                      <a:endParaRPr lang="en-US"/>
                    </a:p>
                  </a:txBody>
                  <a:tcPr/>
                </a:tc>
                <a:tc>
                  <a:txBody>
                    <a:bodyPr/>
                    <a:lstStyle/>
                    <a:p>
                      <a:endParaRPr lang="en-US"/>
                    </a:p>
                  </a:txBody>
                  <a:tcPr/>
                </a:tc>
              </a:tr>
              <a:tr h="540888">
                <a:tc>
                  <a:txBody>
                    <a:bodyPr/>
                    <a:lstStyle/>
                    <a:p>
                      <a:r>
                        <a:rPr lang="en-US" dirty="0" smtClean="0"/>
                        <a:t>Dept.</a:t>
                      </a:r>
                      <a:r>
                        <a:rPr lang="en-US" baseline="0" dirty="0" smtClean="0"/>
                        <a:t> Y</a:t>
                      </a:r>
                      <a:endParaRPr lang="en-US" dirty="0"/>
                    </a:p>
                  </a:txBody>
                  <a:tcPr/>
                </a:tc>
                <a:tc>
                  <a:txBody>
                    <a:bodyPr/>
                    <a:lstStyle/>
                    <a:p>
                      <a:endParaRPr lang="en-US" dirty="0"/>
                    </a:p>
                  </a:txBody>
                  <a:tcPr/>
                </a:tc>
                <a:tc>
                  <a:txBody>
                    <a:bodyPr/>
                    <a:lstStyle/>
                    <a:p>
                      <a:pPr algn="r"/>
                      <a:r>
                        <a:rPr lang="en-US" dirty="0" smtClean="0"/>
                        <a:t>18.150</a:t>
                      </a:r>
                    </a:p>
                    <a:p>
                      <a:pPr algn="l"/>
                      <a:r>
                        <a:rPr lang="en-US" sz="1200" dirty="0" smtClean="0"/>
                        <a:t>(40/80 x 36.300)</a:t>
                      </a:r>
                      <a:endParaRPr lang="en-US" sz="1200" dirty="0"/>
                    </a:p>
                  </a:txBody>
                  <a:tcPr/>
                </a:tc>
                <a:tc>
                  <a:txBody>
                    <a:bodyPr/>
                    <a:lstStyle/>
                    <a:p>
                      <a:pPr algn="r"/>
                      <a:r>
                        <a:rPr lang="en-US" dirty="0" smtClean="0"/>
                        <a:t>18.150</a:t>
                      </a:r>
                    </a:p>
                    <a:p>
                      <a:pPr algn="l"/>
                      <a:r>
                        <a:rPr lang="en-US" sz="1200" dirty="0" smtClean="0"/>
                        <a:t>(40/80 x 36.300)</a:t>
                      </a:r>
                      <a:endParaRPr lang="en-US" sz="1200" dirty="0"/>
                    </a:p>
                  </a:txBody>
                  <a:tcPr/>
                </a:tc>
                <a:tc>
                  <a:txBody>
                    <a:bodyPr/>
                    <a:lstStyle/>
                    <a:p>
                      <a:pPr algn="r"/>
                      <a:r>
                        <a:rPr lang="en-US" dirty="0" smtClean="0"/>
                        <a:t>(36.300)</a:t>
                      </a:r>
                      <a:endParaRPr lang="en-US" dirty="0"/>
                    </a:p>
                  </a:txBody>
                  <a:tcPr/>
                </a:tc>
                <a:tc>
                  <a:txBody>
                    <a:bodyPr/>
                    <a:lstStyle/>
                    <a:p>
                      <a:endParaRPr lang="en-US"/>
                    </a:p>
                  </a:txBody>
                  <a:tcPr/>
                </a:tc>
              </a:tr>
              <a:tr h="540888">
                <a:tc>
                  <a:txBody>
                    <a:bodyPr/>
                    <a:lstStyle/>
                    <a:p>
                      <a:r>
                        <a:rPr lang="en-US" dirty="0" smtClean="0"/>
                        <a:t>Dept.</a:t>
                      </a:r>
                      <a:r>
                        <a:rPr lang="en-US" baseline="0" dirty="0" smtClean="0"/>
                        <a:t> Z</a:t>
                      </a:r>
                      <a:endParaRPr lang="en-US" dirty="0"/>
                    </a:p>
                  </a:txBody>
                  <a:tcPr/>
                </a:tc>
                <a:tc>
                  <a:txBody>
                    <a:bodyPr/>
                    <a:lstStyle/>
                    <a:p>
                      <a:endParaRPr lang="en-US" dirty="0"/>
                    </a:p>
                  </a:txBody>
                  <a:tcPr/>
                </a:tc>
                <a:tc>
                  <a:txBody>
                    <a:bodyPr/>
                    <a:lstStyle/>
                    <a:p>
                      <a:pPr algn="r"/>
                      <a:r>
                        <a:rPr lang="en-US" dirty="0" smtClean="0"/>
                        <a:t>5.714</a:t>
                      </a:r>
                    </a:p>
                    <a:p>
                      <a:pPr algn="r"/>
                      <a:r>
                        <a:rPr lang="en-US" sz="1200" dirty="0" smtClean="0"/>
                        <a:t>(20/70 x 20.000)</a:t>
                      </a:r>
                      <a:endParaRPr lang="en-US" sz="1200" dirty="0"/>
                    </a:p>
                  </a:txBody>
                  <a:tcPr/>
                </a:tc>
                <a:tc>
                  <a:txBody>
                    <a:bodyPr/>
                    <a:lstStyle/>
                    <a:p>
                      <a:pPr algn="r"/>
                      <a:r>
                        <a:rPr lang="en-US" dirty="0" smtClean="0"/>
                        <a:t>14.286</a:t>
                      </a:r>
                    </a:p>
                    <a:p>
                      <a:pPr algn="l"/>
                      <a:r>
                        <a:rPr lang="en-US" sz="1200" dirty="0" smtClean="0"/>
                        <a:t>(50/70 x 20.000)</a:t>
                      </a:r>
                      <a:endParaRPr lang="en-US" sz="1200" dirty="0"/>
                    </a:p>
                  </a:txBody>
                  <a:tcPr/>
                </a:tc>
                <a:tc>
                  <a:txBody>
                    <a:bodyPr/>
                    <a:lstStyle/>
                    <a:p>
                      <a:pPr algn="r"/>
                      <a:endParaRPr lang="en-US" dirty="0"/>
                    </a:p>
                  </a:txBody>
                  <a:tcPr/>
                </a:tc>
                <a:tc>
                  <a:txBody>
                    <a:bodyPr/>
                    <a:lstStyle/>
                    <a:p>
                      <a:pPr algn="r"/>
                      <a:r>
                        <a:rPr lang="en-US" dirty="0" smtClean="0"/>
                        <a:t>(20.000)</a:t>
                      </a:r>
                      <a:endParaRPr lang="en-US" dirty="0"/>
                    </a:p>
                  </a:txBody>
                  <a:tcPr/>
                </a:tc>
              </a:tr>
              <a:tr h="540888">
                <a:tc>
                  <a:txBody>
                    <a:bodyPr/>
                    <a:lstStyle/>
                    <a:p>
                      <a:r>
                        <a:rPr lang="en-US" dirty="0" smtClean="0"/>
                        <a:t>Total Overhead</a:t>
                      </a:r>
                      <a:endParaRPr lang="en-US" dirty="0"/>
                    </a:p>
                  </a:txBody>
                  <a:tcPr/>
                </a:tc>
                <a:tc>
                  <a:txBody>
                    <a:bodyPr/>
                    <a:lstStyle/>
                    <a:p>
                      <a:pPr algn="r"/>
                      <a:r>
                        <a:rPr lang="en-US" dirty="0" smtClean="0"/>
                        <a:t>$ 196.300</a:t>
                      </a:r>
                      <a:endParaRPr lang="en-US" dirty="0"/>
                    </a:p>
                  </a:txBody>
                  <a:tcPr/>
                </a:tc>
                <a:tc>
                  <a:txBody>
                    <a:bodyPr/>
                    <a:lstStyle/>
                    <a:p>
                      <a:pPr algn="r"/>
                      <a:r>
                        <a:rPr lang="en-US" dirty="0" smtClean="0"/>
                        <a:t>$ 83.864</a:t>
                      </a:r>
                      <a:endParaRPr lang="en-US" dirty="0"/>
                    </a:p>
                  </a:txBody>
                  <a:tcPr/>
                </a:tc>
                <a:tc>
                  <a:txBody>
                    <a:bodyPr/>
                    <a:lstStyle/>
                    <a:p>
                      <a:pPr algn="r"/>
                      <a:r>
                        <a:rPr lang="en-US" dirty="0" smtClean="0"/>
                        <a:t>$ 112.436</a:t>
                      </a:r>
                      <a:endParaRPr lang="en-US" dirty="0"/>
                    </a:p>
                  </a:txBody>
                  <a:tcPr/>
                </a:tc>
                <a:tc>
                  <a:txBody>
                    <a:bodyPr/>
                    <a:lstStyle/>
                    <a:p>
                      <a:pPr algn="r"/>
                      <a:r>
                        <a:rPr lang="en-US" dirty="0" smtClean="0"/>
                        <a:t>0</a:t>
                      </a:r>
                      <a:endParaRPr lang="en-US" dirty="0"/>
                    </a:p>
                  </a:txBody>
                  <a:tcPr/>
                </a:tc>
                <a:tc>
                  <a:txBody>
                    <a:bodyPr/>
                    <a:lstStyle/>
                    <a:p>
                      <a:pPr algn="r"/>
                      <a:r>
                        <a:rPr lang="en-US" dirty="0" smtClean="0"/>
                        <a:t>0</a:t>
                      </a:r>
                      <a:endParaRPr lang="en-US" dirty="0"/>
                    </a:p>
                  </a:txBody>
                  <a:tcPr/>
                </a:tc>
              </a:tr>
            </a:tbl>
          </a:graphicData>
        </a:graphic>
      </p:graphicFrame>
      <p:cxnSp>
        <p:nvCxnSpPr>
          <p:cNvPr id="6" name="Straight Connector 5"/>
          <p:cNvCxnSpPr/>
          <p:nvPr/>
        </p:nvCxnSpPr>
        <p:spPr>
          <a:xfrm>
            <a:off x="785786" y="5643578"/>
            <a:ext cx="785818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METODE BERTINGKAT (STEP METHOD)</a:t>
            </a:r>
            <a:endParaRPr lang="en-US" dirty="0"/>
          </a:p>
        </p:txBody>
      </p:sp>
      <p:sp>
        <p:nvSpPr>
          <p:cNvPr id="3" name="Content Placeholder 2"/>
          <p:cNvSpPr>
            <a:spLocks noGrp="1"/>
          </p:cNvSpPr>
          <p:nvPr>
            <p:ph sz="quarter" idx="1"/>
          </p:nvPr>
        </p:nvSpPr>
        <p:spPr>
          <a:xfrm>
            <a:off x="612648" y="1500174"/>
            <a:ext cx="8153400" cy="5072098"/>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None/>
            </a:pPr>
            <a:r>
              <a:rPr lang="en-US" dirty="0" err="1" smtClean="0"/>
              <a:t>Pada</a:t>
            </a:r>
            <a:r>
              <a:rPr lang="en-US" dirty="0" smtClean="0"/>
              <a:t> </a:t>
            </a:r>
            <a:r>
              <a:rPr lang="en-US" dirty="0" err="1" smtClean="0"/>
              <a:t>metode</a:t>
            </a:r>
            <a:r>
              <a:rPr lang="en-US" dirty="0" smtClean="0"/>
              <a:t> </a:t>
            </a:r>
            <a:r>
              <a:rPr lang="en-US" dirty="0" err="1" smtClean="0"/>
              <a:t>bertingkat</a:t>
            </a:r>
            <a:r>
              <a:rPr lang="en-US" dirty="0" smtClean="0"/>
              <a:t>:</a:t>
            </a:r>
          </a:p>
          <a:p>
            <a:pPr algn="just"/>
            <a:r>
              <a:rPr lang="en-US" dirty="0" err="1" smtClean="0"/>
              <a:t>Mendistribusikan</a:t>
            </a:r>
            <a:r>
              <a:rPr lang="en-US" dirty="0" smtClean="0"/>
              <a:t> </a:t>
            </a:r>
            <a:r>
              <a:rPr lang="en-US" dirty="0" err="1" smtClean="0"/>
              <a:t>biaya</a:t>
            </a:r>
            <a:r>
              <a:rPr lang="en-US" dirty="0" smtClean="0"/>
              <a:t> </a:t>
            </a:r>
            <a:r>
              <a:rPr lang="en-US" dirty="0" err="1" smtClean="0"/>
              <a:t>dari</a:t>
            </a:r>
            <a:r>
              <a:rPr lang="en-US" dirty="0" smtClean="0"/>
              <a:t> </a:t>
            </a:r>
            <a:r>
              <a:rPr lang="en-US" dirty="0" err="1" smtClean="0"/>
              <a:t>departemen</a:t>
            </a:r>
            <a:r>
              <a:rPr lang="en-US" dirty="0" smtClean="0"/>
              <a:t> </a:t>
            </a:r>
            <a:r>
              <a:rPr lang="en-US" dirty="0" err="1" smtClean="0"/>
              <a:t>jasa</a:t>
            </a:r>
            <a:r>
              <a:rPr lang="en-US" dirty="0" smtClean="0"/>
              <a:t> </a:t>
            </a:r>
            <a:r>
              <a:rPr lang="en-US" dirty="0" err="1" smtClean="0"/>
              <a:t>berdasarkan</a:t>
            </a:r>
            <a:r>
              <a:rPr lang="en-US" dirty="0" smtClean="0"/>
              <a:t> </a:t>
            </a:r>
            <a:r>
              <a:rPr lang="en-US" dirty="0" err="1" smtClean="0"/>
              <a:t>urutan</a:t>
            </a:r>
            <a:r>
              <a:rPr lang="en-US" dirty="0" smtClean="0"/>
              <a:t> </a:t>
            </a:r>
            <a:r>
              <a:rPr lang="en-US" dirty="0" err="1" smtClean="0"/>
              <a:t>tertentu</a:t>
            </a:r>
            <a:r>
              <a:rPr lang="en-US" dirty="0" smtClean="0"/>
              <a:t> yang </a:t>
            </a:r>
            <a:r>
              <a:rPr lang="en-US" dirty="0" err="1" smtClean="0"/>
              <a:t>telah</a:t>
            </a:r>
            <a:r>
              <a:rPr lang="en-US" dirty="0" smtClean="0"/>
              <a:t> </a:t>
            </a:r>
            <a:r>
              <a:rPr lang="en-US" dirty="0" err="1" smtClean="0"/>
              <a:t>ditentukan</a:t>
            </a:r>
            <a:r>
              <a:rPr lang="en-US" dirty="0" smtClean="0"/>
              <a:t> </a:t>
            </a:r>
            <a:r>
              <a:rPr lang="en-US" dirty="0" err="1" smtClean="0"/>
              <a:t>sebelumnya</a:t>
            </a:r>
            <a:r>
              <a:rPr lang="en-US" dirty="0" smtClean="0"/>
              <a:t>.</a:t>
            </a:r>
          </a:p>
          <a:p>
            <a:pPr algn="just"/>
            <a:r>
              <a:rPr lang="en-US" dirty="0" err="1" smtClean="0"/>
              <a:t>Sekali</a:t>
            </a:r>
            <a:r>
              <a:rPr lang="en-US" dirty="0" smtClean="0"/>
              <a:t> </a:t>
            </a:r>
            <a:r>
              <a:rPr lang="en-US" dirty="0" err="1" smtClean="0"/>
              <a:t>biaya</a:t>
            </a:r>
            <a:r>
              <a:rPr lang="en-US" dirty="0" smtClean="0"/>
              <a:t> </a:t>
            </a:r>
            <a:r>
              <a:rPr lang="en-US" dirty="0" err="1" smtClean="0"/>
              <a:t>telah</a:t>
            </a:r>
            <a:r>
              <a:rPr lang="en-US" dirty="0" smtClean="0"/>
              <a:t> </a:t>
            </a:r>
            <a:r>
              <a:rPr lang="en-US" dirty="0" err="1" smtClean="0"/>
              <a:t>didistribusikan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departemen</a:t>
            </a:r>
            <a:r>
              <a:rPr lang="en-US" dirty="0" smtClean="0"/>
              <a:t> </a:t>
            </a:r>
            <a:r>
              <a:rPr lang="en-US" dirty="0" err="1" smtClean="0"/>
              <a:t>jasa</a:t>
            </a:r>
            <a:r>
              <a:rPr lang="en-US" dirty="0" smtClean="0"/>
              <a:t>, </a:t>
            </a:r>
            <a:r>
              <a:rPr lang="en-US" dirty="0" err="1" smtClean="0"/>
              <a:t>tidak</a:t>
            </a:r>
            <a:r>
              <a:rPr lang="en-US" dirty="0" smtClean="0"/>
              <a:t> </a:t>
            </a:r>
            <a:r>
              <a:rPr lang="en-US" dirty="0" err="1" smtClean="0"/>
              <a:t>ada</a:t>
            </a:r>
            <a:r>
              <a:rPr lang="en-US" dirty="0" smtClean="0"/>
              <a:t> </a:t>
            </a:r>
            <a:r>
              <a:rPr lang="en-US" dirty="0" err="1" smtClean="0"/>
              <a:t>biaya</a:t>
            </a:r>
            <a:r>
              <a:rPr lang="en-US" dirty="0" smtClean="0"/>
              <a:t> </a:t>
            </a:r>
            <a:r>
              <a:rPr lang="en-US" dirty="0" err="1" smtClean="0"/>
              <a:t>departemen</a:t>
            </a:r>
            <a:r>
              <a:rPr lang="en-US" dirty="0" smtClean="0"/>
              <a:t> </a:t>
            </a:r>
            <a:r>
              <a:rPr lang="en-US" dirty="0" err="1" smtClean="0"/>
              <a:t>jasa</a:t>
            </a:r>
            <a:r>
              <a:rPr lang="en-US" dirty="0" smtClean="0"/>
              <a:t> lain yang </a:t>
            </a:r>
            <a:r>
              <a:rPr lang="en-US" dirty="0" err="1" smtClean="0"/>
              <a:t>dibebankan</a:t>
            </a:r>
            <a:r>
              <a:rPr lang="en-US" dirty="0" smtClean="0"/>
              <a:t> </a:t>
            </a:r>
            <a:r>
              <a:rPr lang="en-US" dirty="0" err="1" smtClean="0"/>
              <a:t>kembali</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langkah</a:t>
            </a:r>
            <a:r>
              <a:rPr lang="en-US" dirty="0" smtClean="0"/>
              <a:t> </a:t>
            </a:r>
            <a:r>
              <a:rPr lang="en-US" dirty="0" err="1" smtClean="0"/>
              <a:t>berikutnya</a:t>
            </a:r>
            <a:r>
              <a:rPr lang="en-US" dirty="0" smtClean="0"/>
              <a:t>.</a:t>
            </a:r>
          </a:p>
          <a:p>
            <a:pPr algn="just"/>
            <a:r>
              <a:rPr lang="en-US" dirty="0" err="1" smtClean="0"/>
              <a:t>Urutan</a:t>
            </a:r>
            <a:r>
              <a:rPr lang="en-US" dirty="0" smtClean="0"/>
              <a:t> yang </a:t>
            </a:r>
            <a:r>
              <a:rPr lang="en-US" dirty="0" err="1" smtClean="0"/>
              <a:t>berbeda</a:t>
            </a:r>
            <a:r>
              <a:rPr lang="en-US" dirty="0" smtClean="0"/>
              <a:t> </a:t>
            </a:r>
            <a:r>
              <a:rPr lang="en-US" dirty="0" err="1" smtClean="0"/>
              <a:t>memberikan</a:t>
            </a:r>
            <a:r>
              <a:rPr lang="en-US" dirty="0" smtClean="0"/>
              <a:t> </a:t>
            </a:r>
            <a:r>
              <a:rPr lang="en-US" dirty="0" err="1" smtClean="0"/>
              <a:t>hasil</a:t>
            </a:r>
            <a:r>
              <a:rPr lang="en-US" dirty="0" smtClean="0"/>
              <a:t> yang </a:t>
            </a:r>
            <a:r>
              <a:rPr lang="en-US" dirty="0" err="1" smtClean="0"/>
              <a:t>berbeda</a:t>
            </a:r>
            <a:r>
              <a:rPr lang="en-US" dirty="0" smtClean="0"/>
              <a:t>.</a:t>
            </a:r>
            <a:endParaRPr lang="id-ID" dirty="0" smtClean="0"/>
          </a:p>
          <a:p>
            <a:pPr algn="just"/>
            <a:r>
              <a:rPr lang="id-ID" dirty="0" smtClean="0"/>
              <a:t>Urutan dapat dimulai dari departemen yang paling banyak melayani departemen lain dan paling sedikit menggunakan jasa departemen lain atau dimulai dari departemen jasa yang menyediakan jasa ke departemen jasa lain dengan jumlah biaya terbesar.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Nicleby</a:t>
            </a:r>
            <a:r>
              <a:rPr lang="en-US" dirty="0" smtClean="0"/>
              <a:t> Company</a:t>
            </a:r>
            <a:endParaRPr lang="id-ID" dirty="0"/>
          </a:p>
        </p:txBody>
      </p:sp>
      <p:sp>
        <p:nvSpPr>
          <p:cNvPr id="3" name="Content Placeholder 2"/>
          <p:cNvSpPr>
            <a:spLocks noGrp="1"/>
          </p:cNvSpPr>
          <p:nvPr>
            <p:ph sz="quarter" idx="1"/>
          </p:nvPr>
        </p:nvSpPr>
        <p:spPr>
          <a:xfrm>
            <a:off x="612648" y="1600200"/>
            <a:ext cx="8153400" cy="4972072"/>
          </a:xfrm>
        </p:spPr>
        <p:txBody>
          <a:bodyPr/>
          <a:lstStyle/>
          <a:p>
            <a:pPr>
              <a:buNone/>
            </a:pPr>
            <a:r>
              <a:rPr lang="en-US" sz="2400" dirty="0" err="1" smtClean="0"/>
              <a:t>Distribusi</a:t>
            </a:r>
            <a:r>
              <a:rPr lang="en-US" sz="2400" dirty="0" smtClean="0"/>
              <a:t> Overhead </a:t>
            </a:r>
            <a:r>
              <a:rPr lang="en-US" sz="2400" dirty="0" err="1" smtClean="0"/>
              <a:t>Dept.Jasa</a:t>
            </a:r>
            <a:r>
              <a:rPr lang="en-US" sz="2400" dirty="0" smtClean="0"/>
              <a:t> </a:t>
            </a:r>
            <a:r>
              <a:rPr lang="en-US" sz="2400" dirty="0" err="1" smtClean="0"/>
              <a:t>Menggunakan</a:t>
            </a:r>
            <a:r>
              <a:rPr lang="en-US" sz="2400" dirty="0" smtClean="0"/>
              <a:t> </a:t>
            </a:r>
            <a:r>
              <a:rPr lang="en-US" sz="2400" dirty="0" err="1" smtClean="0"/>
              <a:t>Metode</a:t>
            </a:r>
            <a:r>
              <a:rPr lang="en-US" sz="2400" dirty="0" smtClean="0"/>
              <a:t> </a:t>
            </a:r>
            <a:r>
              <a:rPr lang="id-ID" sz="2400" dirty="0" smtClean="0"/>
              <a:t>Bertingkat</a:t>
            </a:r>
            <a:endParaRPr lang="en-US" sz="2400" dirty="0" smtClean="0"/>
          </a:p>
          <a:p>
            <a:endParaRPr lang="id-ID" dirty="0"/>
          </a:p>
        </p:txBody>
      </p:sp>
      <p:graphicFrame>
        <p:nvGraphicFramePr>
          <p:cNvPr id="4" name="Table 3"/>
          <p:cNvGraphicFramePr>
            <a:graphicFrameLocks noGrp="1"/>
          </p:cNvGraphicFramePr>
          <p:nvPr/>
        </p:nvGraphicFramePr>
        <p:xfrm>
          <a:off x="571472" y="2285992"/>
          <a:ext cx="8358246" cy="4134408"/>
        </p:xfrm>
        <a:graphic>
          <a:graphicData uri="http://schemas.openxmlformats.org/drawingml/2006/table">
            <a:tbl>
              <a:tblPr firstRow="1" bandRow="1">
                <a:tableStyleId>{5C22544A-7EE6-4342-B048-85BDC9FD1C3A}</a:tableStyleId>
              </a:tblPr>
              <a:tblGrid>
                <a:gridCol w="1643074"/>
                <a:gridCol w="1214446"/>
                <a:gridCol w="1428760"/>
                <a:gridCol w="1428760"/>
                <a:gridCol w="1143008"/>
                <a:gridCol w="1500198"/>
              </a:tblGrid>
              <a:tr h="530682">
                <a:tc>
                  <a:txBody>
                    <a:bodyPr/>
                    <a:lstStyle/>
                    <a:p>
                      <a:endParaRPr lang="id-ID" dirty="0"/>
                    </a:p>
                  </a:txBody>
                  <a:tcPr/>
                </a:tc>
                <a:tc>
                  <a:txBody>
                    <a:bodyPr/>
                    <a:lstStyle/>
                    <a:p>
                      <a:endParaRPr lang="id-ID" dirty="0"/>
                    </a:p>
                  </a:txBody>
                  <a:tcPr/>
                </a:tc>
                <a:tc gridSpan="2">
                  <a:txBody>
                    <a:bodyPr/>
                    <a:lstStyle/>
                    <a:p>
                      <a:r>
                        <a:rPr lang="id-ID" dirty="0" smtClean="0">
                          <a:solidFill>
                            <a:schemeClr val="tx1"/>
                          </a:solidFill>
                        </a:rPr>
                        <a:t>Departemen </a:t>
                      </a:r>
                      <a:r>
                        <a:rPr lang="id-ID" baseline="0" dirty="0" smtClean="0">
                          <a:solidFill>
                            <a:schemeClr val="tx1"/>
                          </a:solidFill>
                        </a:rPr>
                        <a:t> Produksi</a:t>
                      </a:r>
                      <a:endParaRPr lang="id-ID" dirty="0">
                        <a:solidFill>
                          <a:schemeClr val="tx1"/>
                        </a:solidFill>
                      </a:endParaRPr>
                    </a:p>
                  </a:txBody>
                  <a:tcPr/>
                </a:tc>
                <a:tc hMerge="1">
                  <a:txBody>
                    <a:bodyPr/>
                    <a:lstStyle/>
                    <a:p>
                      <a:endParaRPr lang="id-ID" dirty="0"/>
                    </a:p>
                  </a:txBody>
                  <a:tcPr/>
                </a:tc>
                <a:tc gridSpan="2">
                  <a:txBody>
                    <a:bodyPr/>
                    <a:lstStyle/>
                    <a:p>
                      <a:r>
                        <a:rPr lang="id-ID" dirty="0" smtClean="0">
                          <a:solidFill>
                            <a:schemeClr val="tx1"/>
                          </a:solidFill>
                        </a:rPr>
                        <a:t>Departemen</a:t>
                      </a:r>
                      <a:r>
                        <a:rPr lang="id-ID" baseline="0" dirty="0" smtClean="0">
                          <a:solidFill>
                            <a:schemeClr val="tx1"/>
                          </a:solidFill>
                        </a:rPr>
                        <a:t> Jasa</a:t>
                      </a:r>
                      <a:endParaRPr lang="id-ID" dirty="0">
                        <a:solidFill>
                          <a:schemeClr val="tx1"/>
                        </a:solidFill>
                      </a:endParaRPr>
                    </a:p>
                  </a:txBody>
                  <a:tcPr/>
                </a:tc>
                <a:tc hMerge="1">
                  <a:txBody>
                    <a:bodyPr/>
                    <a:lstStyle/>
                    <a:p>
                      <a:endParaRPr lang="id-ID" dirty="0"/>
                    </a:p>
                  </a:txBody>
                  <a:tcPr/>
                </a:tc>
              </a:tr>
              <a:tr h="530682">
                <a:tc>
                  <a:txBody>
                    <a:bodyPr/>
                    <a:lstStyle/>
                    <a:p>
                      <a:endParaRPr lang="id-ID"/>
                    </a:p>
                  </a:txBody>
                  <a:tcPr/>
                </a:tc>
                <a:tc>
                  <a:txBody>
                    <a:bodyPr/>
                    <a:lstStyle/>
                    <a:p>
                      <a:pPr algn="ctr"/>
                      <a:r>
                        <a:rPr lang="id-ID" dirty="0" smtClean="0"/>
                        <a:t>Total</a:t>
                      </a:r>
                      <a:endParaRPr lang="id-ID" dirty="0"/>
                    </a:p>
                  </a:txBody>
                  <a:tcPr/>
                </a:tc>
                <a:tc>
                  <a:txBody>
                    <a:bodyPr/>
                    <a:lstStyle/>
                    <a:p>
                      <a:pPr algn="ctr"/>
                      <a:r>
                        <a:rPr lang="id-ID" dirty="0" smtClean="0"/>
                        <a:t>A</a:t>
                      </a:r>
                      <a:endParaRPr lang="id-ID" dirty="0"/>
                    </a:p>
                  </a:txBody>
                  <a:tcPr/>
                </a:tc>
                <a:tc>
                  <a:txBody>
                    <a:bodyPr/>
                    <a:lstStyle/>
                    <a:p>
                      <a:pPr algn="ctr"/>
                      <a:r>
                        <a:rPr lang="id-ID" dirty="0" smtClean="0"/>
                        <a:t>B</a:t>
                      </a:r>
                      <a:endParaRPr lang="id-ID" dirty="0"/>
                    </a:p>
                  </a:txBody>
                  <a:tcPr/>
                </a:tc>
                <a:tc>
                  <a:txBody>
                    <a:bodyPr/>
                    <a:lstStyle/>
                    <a:p>
                      <a:pPr algn="ctr"/>
                      <a:r>
                        <a:rPr lang="id-ID" dirty="0" smtClean="0"/>
                        <a:t>Y</a:t>
                      </a:r>
                      <a:endParaRPr lang="id-ID" dirty="0"/>
                    </a:p>
                  </a:txBody>
                  <a:tcPr/>
                </a:tc>
                <a:tc>
                  <a:txBody>
                    <a:bodyPr/>
                    <a:lstStyle/>
                    <a:p>
                      <a:pPr algn="ctr"/>
                      <a:r>
                        <a:rPr lang="id-ID" dirty="0" smtClean="0"/>
                        <a:t>Z</a:t>
                      </a:r>
                      <a:endParaRPr lang="id-ID" dirty="0"/>
                    </a:p>
                  </a:txBody>
                  <a:tcPr/>
                </a:tc>
              </a:tr>
              <a:tr h="530682">
                <a:tc>
                  <a:txBody>
                    <a:bodyPr/>
                    <a:lstStyle/>
                    <a:p>
                      <a:r>
                        <a:rPr lang="id-ID" dirty="0" smtClean="0"/>
                        <a:t>BOP sebelum distribusi Dept.Jasa</a:t>
                      </a:r>
                      <a:endParaRPr lang="id-ID" dirty="0"/>
                    </a:p>
                  </a:txBody>
                  <a:tcPr/>
                </a:tc>
                <a:tc>
                  <a:txBody>
                    <a:bodyPr/>
                    <a:lstStyle/>
                    <a:p>
                      <a:pPr algn="r"/>
                      <a:r>
                        <a:rPr lang="id-ID" dirty="0" smtClean="0"/>
                        <a:t>$ 196.300</a:t>
                      </a:r>
                      <a:endParaRPr lang="id-ID" dirty="0"/>
                    </a:p>
                  </a:txBody>
                  <a:tcPr/>
                </a:tc>
                <a:tc>
                  <a:txBody>
                    <a:bodyPr/>
                    <a:lstStyle/>
                    <a:p>
                      <a:pPr algn="r"/>
                      <a:r>
                        <a:rPr lang="id-ID" dirty="0" smtClean="0"/>
                        <a:t>$ 60.000</a:t>
                      </a:r>
                      <a:endParaRPr lang="id-ID" dirty="0"/>
                    </a:p>
                  </a:txBody>
                  <a:tcPr/>
                </a:tc>
                <a:tc>
                  <a:txBody>
                    <a:bodyPr/>
                    <a:lstStyle/>
                    <a:p>
                      <a:pPr algn="r"/>
                      <a:r>
                        <a:rPr lang="id-ID" dirty="0" smtClean="0"/>
                        <a:t>$ 80.000</a:t>
                      </a:r>
                      <a:endParaRPr lang="id-ID" dirty="0"/>
                    </a:p>
                  </a:txBody>
                  <a:tcPr/>
                </a:tc>
                <a:tc>
                  <a:txBody>
                    <a:bodyPr/>
                    <a:lstStyle/>
                    <a:p>
                      <a:pPr algn="r"/>
                      <a:r>
                        <a:rPr lang="id-ID" dirty="0" smtClean="0"/>
                        <a:t>$ 36.300</a:t>
                      </a:r>
                      <a:endParaRPr lang="id-ID" dirty="0"/>
                    </a:p>
                  </a:txBody>
                  <a:tcPr/>
                </a:tc>
                <a:tc>
                  <a:txBody>
                    <a:bodyPr/>
                    <a:lstStyle/>
                    <a:p>
                      <a:pPr algn="r"/>
                      <a:r>
                        <a:rPr lang="id-ID" dirty="0" smtClean="0"/>
                        <a:t>$ 20.000</a:t>
                      </a:r>
                      <a:endParaRPr lang="id-ID" dirty="0"/>
                    </a:p>
                  </a:txBody>
                  <a:tcPr/>
                </a:tc>
              </a:tr>
              <a:tr h="530682">
                <a:tc>
                  <a:txBody>
                    <a:bodyPr/>
                    <a:lstStyle/>
                    <a:p>
                      <a:r>
                        <a:rPr lang="id-ID" dirty="0" smtClean="0"/>
                        <a:t>Distribusi dari:</a:t>
                      </a:r>
                      <a:endParaRPr lang="id-ID" dirty="0"/>
                    </a:p>
                  </a:txBody>
                  <a:tcPr/>
                </a:tc>
                <a:tc>
                  <a:txBody>
                    <a:bodyPr/>
                    <a:lstStyle/>
                    <a:p>
                      <a:pPr algn="r"/>
                      <a:endParaRPr lang="id-ID"/>
                    </a:p>
                  </a:txBody>
                  <a:tcPr/>
                </a:tc>
                <a:tc>
                  <a:txBody>
                    <a:bodyPr/>
                    <a:lstStyle/>
                    <a:p>
                      <a:pPr algn="r"/>
                      <a:endParaRPr lang="id-ID"/>
                    </a:p>
                  </a:txBody>
                  <a:tcPr/>
                </a:tc>
                <a:tc>
                  <a:txBody>
                    <a:bodyPr/>
                    <a:lstStyle/>
                    <a:p>
                      <a:pPr algn="r"/>
                      <a:endParaRPr lang="id-ID" dirty="0"/>
                    </a:p>
                  </a:txBody>
                  <a:tcPr/>
                </a:tc>
                <a:tc>
                  <a:txBody>
                    <a:bodyPr/>
                    <a:lstStyle/>
                    <a:p>
                      <a:pPr algn="r"/>
                      <a:endParaRPr lang="id-ID" dirty="0"/>
                    </a:p>
                  </a:txBody>
                  <a:tcPr/>
                </a:tc>
                <a:tc>
                  <a:txBody>
                    <a:bodyPr/>
                    <a:lstStyle/>
                    <a:p>
                      <a:pPr algn="r"/>
                      <a:endParaRPr lang="id-ID" dirty="0"/>
                    </a:p>
                  </a:txBody>
                  <a:tcPr/>
                </a:tc>
              </a:tr>
              <a:tr h="530682">
                <a:tc>
                  <a:txBody>
                    <a:bodyPr/>
                    <a:lstStyle/>
                    <a:p>
                      <a:r>
                        <a:rPr lang="id-ID" dirty="0" smtClean="0"/>
                        <a:t>Dept.Y</a:t>
                      </a:r>
                      <a:endParaRPr lang="id-ID" dirty="0"/>
                    </a:p>
                  </a:txBody>
                  <a:tcPr/>
                </a:tc>
                <a:tc>
                  <a:txBody>
                    <a:bodyPr/>
                    <a:lstStyle/>
                    <a:p>
                      <a:pPr algn="r"/>
                      <a:endParaRPr lang="id-ID" sz="1200"/>
                    </a:p>
                  </a:txBody>
                  <a:tcPr/>
                </a:tc>
                <a:tc>
                  <a:txBody>
                    <a:bodyPr/>
                    <a:lstStyle/>
                    <a:p>
                      <a:pPr algn="r"/>
                      <a:r>
                        <a:rPr lang="id-ID" sz="1800" dirty="0" smtClean="0"/>
                        <a:t>14.520</a:t>
                      </a:r>
                    </a:p>
                    <a:p>
                      <a:pPr algn="l"/>
                      <a:r>
                        <a:rPr lang="id-ID" sz="1200" dirty="0" smtClean="0"/>
                        <a:t>(40/100</a:t>
                      </a:r>
                      <a:r>
                        <a:rPr lang="id-ID" sz="1200" baseline="0" dirty="0" smtClean="0"/>
                        <a:t> x 36.300)</a:t>
                      </a:r>
                      <a:endParaRPr lang="id-ID" sz="1200" dirty="0"/>
                    </a:p>
                  </a:txBody>
                  <a:tcPr/>
                </a:tc>
                <a:tc>
                  <a:txBody>
                    <a:bodyPr/>
                    <a:lstStyle/>
                    <a:p>
                      <a:pPr algn="r"/>
                      <a:r>
                        <a:rPr lang="id-ID" dirty="0" smtClean="0"/>
                        <a:t>14.520</a:t>
                      </a:r>
                    </a:p>
                    <a:p>
                      <a:pPr algn="l"/>
                      <a:r>
                        <a:rPr lang="id-ID" sz="1200" dirty="0" smtClean="0"/>
                        <a:t>(40/100 x 36.300)</a:t>
                      </a:r>
                      <a:endParaRPr lang="id-ID" sz="1200" dirty="0"/>
                    </a:p>
                  </a:txBody>
                  <a:tcPr/>
                </a:tc>
                <a:tc>
                  <a:txBody>
                    <a:bodyPr/>
                    <a:lstStyle/>
                    <a:p>
                      <a:pPr algn="r"/>
                      <a:r>
                        <a:rPr lang="id-ID" dirty="0" smtClean="0"/>
                        <a:t>(36.300)</a:t>
                      </a:r>
                      <a:endParaRPr lang="id-ID" dirty="0"/>
                    </a:p>
                  </a:txBody>
                  <a:tcPr/>
                </a:tc>
                <a:tc>
                  <a:txBody>
                    <a:bodyPr/>
                    <a:lstStyle/>
                    <a:p>
                      <a:pPr algn="r"/>
                      <a:r>
                        <a:rPr lang="id-ID" dirty="0" smtClean="0"/>
                        <a:t>7.260</a:t>
                      </a:r>
                    </a:p>
                    <a:p>
                      <a:pPr algn="l"/>
                      <a:r>
                        <a:rPr lang="id-ID" sz="1200" dirty="0" smtClean="0"/>
                        <a:t>(20/100 x 36.300)</a:t>
                      </a:r>
                      <a:endParaRPr lang="id-ID" sz="1200" dirty="0"/>
                    </a:p>
                  </a:txBody>
                  <a:tcPr/>
                </a:tc>
              </a:tr>
              <a:tr h="530682">
                <a:tc>
                  <a:txBody>
                    <a:bodyPr/>
                    <a:lstStyle/>
                    <a:p>
                      <a:r>
                        <a:rPr lang="id-ID" dirty="0" smtClean="0"/>
                        <a:t>Dept.Z</a:t>
                      </a:r>
                      <a:endParaRPr lang="id-ID" dirty="0"/>
                    </a:p>
                  </a:txBody>
                  <a:tcPr/>
                </a:tc>
                <a:tc>
                  <a:txBody>
                    <a:bodyPr/>
                    <a:lstStyle/>
                    <a:p>
                      <a:pPr algn="r"/>
                      <a:endParaRPr lang="id-ID"/>
                    </a:p>
                  </a:txBody>
                  <a:tcPr/>
                </a:tc>
                <a:tc>
                  <a:txBody>
                    <a:bodyPr/>
                    <a:lstStyle/>
                    <a:p>
                      <a:pPr algn="r"/>
                      <a:r>
                        <a:rPr lang="id-ID" dirty="0" smtClean="0"/>
                        <a:t>7.789</a:t>
                      </a:r>
                    </a:p>
                    <a:p>
                      <a:pPr algn="l"/>
                      <a:r>
                        <a:rPr lang="id-ID" sz="1200" dirty="0" smtClean="0"/>
                        <a:t>(20/70 x 27.260)</a:t>
                      </a:r>
                      <a:endParaRPr lang="id-ID" sz="1200" dirty="0"/>
                    </a:p>
                  </a:txBody>
                  <a:tcPr/>
                </a:tc>
                <a:tc>
                  <a:txBody>
                    <a:bodyPr/>
                    <a:lstStyle/>
                    <a:p>
                      <a:pPr algn="r"/>
                      <a:r>
                        <a:rPr lang="id-ID" dirty="0" smtClean="0"/>
                        <a:t>19.471</a:t>
                      </a:r>
                    </a:p>
                    <a:p>
                      <a:pPr algn="l"/>
                      <a:r>
                        <a:rPr lang="id-ID" sz="1200" dirty="0" smtClean="0"/>
                        <a:t>(50/70 x 27.260)</a:t>
                      </a:r>
                      <a:endParaRPr lang="id-ID" sz="1200" dirty="0"/>
                    </a:p>
                  </a:txBody>
                  <a:tcPr/>
                </a:tc>
                <a:tc>
                  <a:txBody>
                    <a:bodyPr/>
                    <a:lstStyle/>
                    <a:p>
                      <a:pPr algn="r"/>
                      <a:endParaRPr lang="id-ID" dirty="0"/>
                    </a:p>
                  </a:txBody>
                  <a:tcPr/>
                </a:tc>
                <a:tc>
                  <a:txBody>
                    <a:bodyPr/>
                    <a:lstStyle/>
                    <a:p>
                      <a:pPr algn="r"/>
                      <a:r>
                        <a:rPr lang="id-ID" dirty="0" smtClean="0"/>
                        <a:t>(27.260)</a:t>
                      </a:r>
                      <a:endParaRPr lang="id-ID" dirty="0"/>
                    </a:p>
                  </a:txBody>
                  <a:tcPr/>
                </a:tc>
              </a:tr>
              <a:tr h="530682">
                <a:tc>
                  <a:txBody>
                    <a:bodyPr/>
                    <a:lstStyle/>
                    <a:p>
                      <a:r>
                        <a:rPr lang="id-ID" dirty="0" smtClean="0"/>
                        <a:t>Total Overhead</a:t>
                      </a:r>
                      <a:endParaRPr lang="id-ID" dirty="0"/>
                    </a:p>
                  </a:txBody>
                  <a:tcPr/>
                </a:tc>
                <a:tc>
                  <a:txBody>
                    <a:bodyPr/>
                    <a:lstStyle/>
                    <a:p>
                      <a:pPr algn="r"/>
                      <a:r>
                        <a:rPr lang="id-ID" dirty="0" smtClean="0"/>
                        <a:t>$196.300</a:t>
                      </a:r>
                      <a:endParaRPr lang="id-ID" dirty="0"/>
                    </a:p>
                  </a:txBody>
                  <a:tcPr/>
                </a:tc>
                <a:tc>
                  <a:txBody>
                    <a:bodyPr/>
                    <a:lstStyle/>
                    <a:p>
                      <a:pPr algn="r"/>
                      <a:r>
                        <a:rPr lang="id-ID" dirty="0" smtClean="0"/>
                        <a:t>$ 82.309</a:t>
                      </a:r>
                      <a:endParaRPr lang="id-ID" dirty="0"/>
                    </a:p>
                  </a:txBody>
                  <a:tcPr/>
                </a:tc>
                <a:tc>
                  <a:txBody>
                    <a:bodyPr/>
                    <a:lstStyle/>
                    <a:p>
                      <a:pPr algn="r"/>
                      <a:r>
                        <a:rPr lang="id-ID" dirty="0" smtClean="0"/>
                        <a:t>$ 113.991</a:t>
                      </a:r>
                      <a:endParaRPr lang="id-ID" dirty="0"/>
                    </a:p>
                  </a:txBody>
                  <a:tcPr/>
                </a:tc>
                <a:tc>
                  <a:txBody>
                    <a:bodyPr/>
                    <a:lstStyle/>
                    <a:p>
                      <a:pPr algn="r"/>
                      <a:r>
                        <a:rPr lang="id-ID" dirty="0" smtClean="0"/>
                        <a:t>0</a:t>
                      </a:r>
                      <a:endParaRPr lang="id-ID" dirty="0"/>
                    </a:p>
                  </a:txBody>
                  <a:tcPr/>
                </a:tc>
                <a:tc>
                  <a:txBody>
                    <a:bodyPr/>
                    <a:lstStyle/>
                    <a:p>
                      <a:pPr algn="r"/>
                      <a:r>
                        <a:rPr lang="id-ID" dirty="0" smtClean="0"/>
                        <a:t>0</a:t>
                      </a:r>
                      <a:endParaRPr lang="id-ID" dirty="0"/>
                    </a:p>
                  </a:txBody>
                  <a:tcPr/>
                </a:tc>
              </a:tr>
            </a:tbl>
          </a:graphicData>
        </a:graphic>
      </p:graphicFrame>
      <p:cxnSp>
        <p:nvCxnSpPr>
          <p:cNvPr id="6" name="Straight Connector 5"/>
          <p:cNvCxnSpPr/>
          <p:nvPr/>
        </p:nvCxnSpPr>
        <p:spPr>
          <a:xfrm>
            <a:off x="714348" y="5857892"/>
            <a:ext cx="8143932"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SIMULTAN</a:t>
            </a:r>
            <a:endParaRPr lang="id-ID"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r>
              <a:rPr lang="id-ID" dirty="0" smtClean="0"/>
              <a:t>Mempertimbangkan secara lengkap hubungan timbal balik antar semua departemen jasa.</a:t>
            </a:r>
          </a:p>
          <a:p>
            <a:pPr algn="just"/>
            <a:endParaRPr lang="id-ID" dirty="0" smtClean="0"/>
          </a:p>
          <a:p>
            <a:pPr algn="just"/>
            <a:r>
              <a:rPr lang="id-ID" dirty="0" smtClean="0"/>
              <a:t>Biaya dari departemen jasa didistribusikan secara simultan, pertama-tama dengan menggunakan aljabar untuk menyelesaikan dua persamaan linier dengan dua variabel yang tidak diketahui, tujuannya untuk menentukan berapa besar alokasi terlalu tinggi yang diperlukan dan untuk menentukannya secara simultan bagi kedua departemen jasa.</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Nicleby</a:t>
            </a:r>
            <a:r>
              <a:rPr lang="en-US" dirty="0" smtClean="0"/>
              <a:t> Company</a:t>
            </a:r>
            <a:endParaRPr lang="id-ID" dirty="0"/>
          </a:p>
        </p:txBody>
      </p:sp>
      <p:sp>
        <p:nvSpPr>
          <p:cNvPr id="3" name="Content Placeholder 2"/>
          <p:cNvSpPr>
            <a:spLocks noGrp="1"/>
          </p:cNvSpPr>
          <p:nvPr>
            <p:ph sz="quarter" idx="1"/>
          </p:nvPr>
        </p:nvSpPr>
        <p:spPr>
          <a:xfrm>
            <a:off x="612648" y="1500174"/>
            <a:ext cx="8153400" cy="5072098"/>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id-ID" dirty="0" smtClean="0"/>
              <a:t>Jika :     		Y = $ 36.300 + 0,3Z</a:t>
            </a:r>
          </a:p>
          <a:p>
            <a:pPr>
              <a:buNone/>
            </a:pPr>
            <a:r>
              <a:rPr lang="id-ID" dirty="0" smtClean="0"/>
              <a:t>		    	Z = $ 20.000 + 0,20Y </a:t>
            </a:r>
          </a:p>
          <a:p>
            <a:pPr>
              <a:buNone/>
            </a:pPr>
            <a:endParaRPr lang="id-ID" dirty="0" smtClean="0"/>
          </a:p>
          <a:p>
            <a:pPr>
              <a:buNone/>
            </a:pPr>
            <a:r>
              <a:rPr lang="id-ID" dirty="0" smtClean="0"/>
              <a:t>Substitusi: 	Y = $ 36.300 + 0,3 ($ 20.000 + 0,20Y)</a:t>
            </a:r>
          </a:p>
          <a:p>
            <a:pPr>
              <a:buNone/>
            </a:pPr>
            <a:r>
              <a:rPr lang="id-ID" dirty="0" smtClean="0"/>
              <a:t>Penyelesaian:</a:t>
            </a:r>
          </a:p>
          <a:p>
            <a:pPr>
              <a:buNone/>
            </a:pPr>
            <a:r>
              <a:rPr lang="id-ID" dirty="0" smtClean="0"/>
              <a:t>			Y = $ 36.300 + $ 6.000 + 0,06Y</a:t>
            </a:r>
          </a:p>
          <a:p>
            <a:pPr>
              <a:buNone/>
            </a:pPr>
            <a:r>
              <a:rPr lang="id-ID" dirty="0" smtClean="0"/>
              <a:t>			Y = $ 42.300 + 0,06Y</a:t>
            </a:r>
          </a:p>
          <a:p>
            <a:pPr>
              <a:buNone/>
            </a:pPr>
            <a:r>
              <a:rPr lang="id-ID" dirty="0" smtClean="0"/>
              <a:t>		       0,94Y= $ 42.300</a:t>
            </a:r>
          </a:p>
          <a:p>
            <a:pPr>
              <a:buNone/>
            </a:pPr>
            <a:r>
              <a:rPr lang="id-ID" dirty="0" smtClean="0"/>
              <a:t>			</a:t>
            </a:r>
            <a:r>
              <a:rPr lang="id-ID" b="1" dirty="0" smtClean="0"/>
              <a:t>Y = $ 45.000 </a:t>
            </a:r>
          </a:p>
          <a:p>
            <a:pPr>
              <a:buNone/>
            </a:pPr>
            <a:endParaRPr lang="id-ID" dirty="0" smtClean="0"/>
          </a:p>
          <a:p>
            <a:pPr>
              <a:buNone/>
            </a:pPr>
            <a:endParaRPr lang="id-ID" dirty="0" smtClean="0"/>
          </a:p>
          <a:p>
            <a:pPr>
              <a:buNone/>
            </a:pPr>
            <a:r>
              <a:rPr lang="id-ID" dirty="0" smtClean="0"/>
              <a:t>Substitusi:	Z = $ 20.000 + (0,20 x $ 45.000)</a:t>
            </a:r>
          </a:p>
          <a:p>
            <a:pPr>
              <a:buNone/>
            </a:pPr>
            <a:r>
              <a:rPr lang="id-ID" dirty="0" smtClean="0"/>
              <a:t>Penyelesaian:</a:t>
            </a:r>
          </a:p>
          <a:p>
            <a:pPr>
              <a:buNone/>
            </a:pPr>
            <a:r>
              <a:rPr lang="id-ID" dirty="0" smtClean="0"/>
              <a:t>			Z = $ 20.000 + $ 9.000</a:t>
            </a:r>
          </a:p>
          <a:p>
            <a:pPr>
              <a:buNone/>
            </a:pPr>
            <a:r>
              <a:rPr lang="id-ID" dirty="0" smtClean="0"/>
              <a:t>			</a:t>
            </a:r>
            <a:r>
              <a:rPr lang="id-ID" b="1" dirty="0" smtClean="0"/>
              <a:t>Z = $ 29.000</a:t>
            </a:r>
            <a:endParaRPr lang="id-ID"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Nicleby</a:t>
            </a:r>
            <a:r>
              <a:rPr lang="en-US" dirty="0" smtClean="0"/>
              <a:t> Company</a:t>
            </a:r>
            <a:endParaRPr lang="id-ID" dirty="0"/>
          </a:p>
        </p:txBody>
      </p:sp>
      <p:sp>
        <p:nvSpPr>
          <p:cNvPr id="3" name="Content Placeholder 2"/>
          <p:cNvSpPr>
            <a:spLocks noGrp="1"/>
          </p:cNvSpPr>
          <p:nvPr>
            <p:ph sz="quarter" idx="1"/>
          </p:nvPr>
        </p:nvSpPr>
        <p:spPr>
          <a:xfrm>
            <a:off x="285720" y="1500174"/>
            <a:ext cx="8858280" cy="5072098"/>
          </a:xfrm>
        </p:spPr>
        <p:txBody>
          <a:bodyPr/>
          <a:lstStyle/>
          <a:p>
            <a:r>
              <a:rPr lang="en-US" sz="2400" dirty="0" err="1" smtClean="0"/>
              <a:t>Distribusi</a:t>
            </a:r>
            <a:r>
              <a:rPr lang="en-US" sz="2400" dirty="0" smtClean="0"/>
              <a:t> Overhead </a:t>
            </a:r>
            <a:r>
              <a:rPr lang="en-US" sz="2400" dirty="0" err="1" smtClean="0"/>
              <a:t>Dept.Jasa</a:t>
            </a:r>
            <a:r>
              <a:rPr lang="en-US" sz="2400" dirty="0" smtClean="0"/>
              <a:t> </a:t>
            </a:r>
            <a:r>
              <a:rPr lang="en-US" sz="2400" dirty="0" err="1" smtClean="0"/>
              <a:t>Menggunakan</a:t>
            </a:r>
            <a:r>
              <a:rPr lang="en-US" sz="2400" dirty="0" smtClean="0"/>
              <a:t> </a:t>
            </a:r>
            <a:r>
              <a:rPr lang="en-US" sz="2400" dirty="0" err="1" smtClean="0"/>
              <a:t>Metode</a:t>
            </a:r>
            <a:r>
              <a:rPr lang="en-US" sz="2400" dirty="0" smtClean="0"/>
              <a:t> </a:t>
            </a:r>
            <a:r>
              <a:rPr lang="id-ID" sz="2400" dirty="0" smtClean="0"/>
              <a:t>Simultan</a:t>
            </a:r>
            <a:endParaRPr lang="en-US" sz="2400" dirty="0" smtClean="0"/>
          </a:p>
          <a:p>
            <a:endParaRPr lang="id-ID" dirty="0"/>
          </a:p>
        </p:txBody>
      </p:sp>
      <p:graphicFrame>
        <p:nvGraphicFramePr>
          <p:cNvPr id="4" name="Table 3"/>
          <p:cNvGraphicFramePr>
            <a:graphicFrameLocks noGrp="1"/>
          </p:cNvGraphicFramePr>
          <p:nvPr/>
        </p:nvGraphicFramePr>
        <p:xfrm>
          <a:off x="357158" y="2143116"/>
          <a:ext cx="8643998" cy="4269150"/>
        </p:xfrm>
        <a:graphic>
          <a:graphicData uri="http://schemas.openxmlformats.org/drawingml/2006/table">
            <a:tbl>
              <a:tblPr firstRow="1" bandRow="1">
                <a:tableStyleId>{5C22544A-7EE6-4342-B048-85BDC9FD1C3A}</a:tableStyleId>
              </a:tblPr>
              <a:tblGrid>
                <a:gridCol w="1548936"/>
                <a:gridCol w="1165708"/>
                <a:gridCol w="1428760"/>
                <a:gridCol w="1500198"/>
                <a:gridCol w="1500198"/>
                <a:gridCol w="1500198"/>
              </a:tblGrid>
              <a:tr h="539130">
                <a:tc>
                  <a:txBody>
                    <a:bodyPr/>
                    <a:lstStyle/>
                    <a:p>
                      <a:endParaRPr lang="id-ID" dirty="0"/>
                    </a:p>
                  </a:txBody>
                  <a:tcPr/>
                </a:tc>
                <a:tc>
                  <a:txBody>
                    <a:bodyPr/>
                    <a:lstStyle/>
                    <a:p>
                      <a:endParaRPr lang="id-ID">
                        <a:solidFill>
                          <a:schemeClr val="tx1"/>
                        </a:solidFill>
                      </a:endParaRPr>
                    </a:p>
                  </a:txBody>
                  <a:tcPr/>
                </a:tc>
                <a:tc gridSpan="2">
                  <a:txBody>
                    <a:bodyPr/>
                    <a:lstStyle/>
                    <a:p>
                      <a:r>
                        <a:rPr lang="id-ID" dirty="0" smtClean="0">
                          <a:solidFill>
                            <a:schemeClr val="tx1"/>
                          </a:solidFill>
                        </a:rPr>
                        <a:t>Departemen Produksi</a:t>
                      </a:r>
                      <a:endParaRPr lang="id-ID" dirty="0">
                        <a:solidFill>
                          <a:schemeClr val="tx1"/>
                        </a:solidFill>
                      </a:endParaRPr>
                    </a:p>
                  </a:txBody>
                  <a:tcPr/>
                </a:tc>
                <a:tc hMerge="1">
                  <a:txBody>
                    <a:bodyPr/>
                    <a:lstStyle/>
                    <a:p>
                      <a:endParaRPr lang="id-ID" dirty="0"/>
                    </a:p>
                  </a:txBody>
                  <a:tcPr/>
                </a:tc>
                <a:tc gridSpan="2">
                  <a:txBody>
                    <a:bodyPr/>
                    <a:lstStyle/>
                    <a:p>
                      <a:r>
                        <a:rPr lang="id-ID" dirty="0" smtClean="0">
                          <a:solidFill>
                            <a:schemeClr val="tx1"/>
                          </a:solidFill>
                        </a:rPr>
                        <a:t>Departemen</a:t>
                      </a:r>
                      <a:r>
                        <a:rPr lang="id-ID" baseline="0" dirty="0" smtClean="0">
                          <a:solidFill>
                            <a:schemeClr val="tx1"/>
                          </a:solidFill>
                        </a:rPr>
                        <a:t> Jasa</a:t>
                      </a:r>
                      <a:endParaRPr lang="id-ID" dirty="0">
                        <a:solidFill>
                          <a:schemeClr val="tx1"/>
                        </a:solidFill>
                      </a:endParaRPr>
                    </a:p>
                  </a:txBody>
                  <a:tcPr/>
                </a:tc>
                <a:tc hMerge="1">
                  <a:txBody>
                    <a:bodyPr/>
                    <a:lstStyle/>
                    <a:p>
                      <a:endParaRPr lang="id-ID" dirty="0"/>
                    </a:p>
                  </a:txBody>
                  <a:tcPr/>
                </a:tc>
              </a:tr>
              <a:tr h="539130">
                <a:tc>
                  <a:txBody>
                    <a:bodyPr/>
                    <a:lstStyle/>
                    <a:p>
                      <a:endParaRPr lang="id-ID"/>
                    </a:p>
                  </a:txBody>
                  <a:tcPr/>
                </a:tc>
                <a:tc>
                  <a:txBody>
                    <a:bodyPr/>
                    <a:lstStyle/>
                    <a:p>
                      <a:pPr algn="ctr"/>
                      <a:r>
                        <a:rPr lang="id-ID" b="1" dirty="0" smtClean="0"/>
                        <a:t>Total</a:t>
                      </a:r>
                      <a:endParaRPr lang="id-ID" b="1" dirty="0"/>
                    </a:p>
                  </a:txBody>
                  <a:tcPr/>
                </a:tc>
                <a:tc>
                  <a:txBody>
                    <a:bodyPr/>
                    <a:lstStyle/>
                    <a:p>
                      <a:pPr algn="ctr"/>
                      <a:r>
                        <a:rPr lang="id-ID" b="1" dirty="0" smtClean="0"/>
                        <a:t>A</a:t>
                      </a:r>
                      <a:endParaRPr lang="id-ID" b="1" dirty="0"/>
                    </a:p>
                  </a:txBody>
                  <a:tcPr/>
                </a:tc>
                <a:tc>
                  <a:txBody>
                    <a:bodyPr/>
                    <a:lstStyle/>
                    <a:p>
                      <a:pPr algn="ctr"/>
                      <a:r>
                        <a:rPr lang="id-ID" b="1" dirty="0" smtClean="0"/>
                        <a:t>B</a:t>
                      </a:r>
                      <a:endParaRPr lang="id-ID" b="1" dirty="0"/>
                    </a:p>
                  </a:txBody>
                  <a:tcPr/>
                </a:tc>
                <a:tc>
                  <a:txBody>
                    <a:bodyPr/>
                    <a:lstStyle/>
                    <a:p>
                      <a:pPr algn="ctr"/>
                      <a:r>
                        <a:rPr lang="id-ID" b="1" dirty="0" smtClean="0"/>
                        <a:t>Y</a:t>
                      </a:r>
                      <a:endParaRPr lang="id-ID" b="1" dirty="0"/>
                    </a:p>
                  </a:txBody>
                  <a:tcPr/>
                </a:tc>
                <a:tc>
                  <a:txBody>
                    <a:bodyPr/>
                    <a:lstStyle/>
                    <a:p>
                      <a:pPr algn="ctr"/>
                      <a:r>
                        <a:rPr lang="id-ID" b="1" dirty="0" smtClean="0"/>
                        <a:t>Z</a:t>
                      </a:r>
                      <a:endParaRPr lang="id-ID" b="1" dirty="0"/>
                    </a:p>
                  </a:txBody>
                  <a:tcPr/>
                </a:tc>
              </a:tr>
              <a:tr h="908626">
                <a:tc>
                  <a:txBody>
                    <a:bodyPr/>
                    <a:lstStyle/>
                    <a:p>
                      <a:r>
                        <a:rPr lang="id-ID" dirty="0" smtClean="0"/>
                        <a:t>BOP sebelum</a:t>
                      </a:r>
                      <a:r>
                        <a:rPr lang="id-ID" baseline="0" dirty="0" smtClean="0"/>
                        <a:t> distribusi dept.jasa</a:t>
                      </a:r>
                      <a:endParaRPr lang="id-ID" dirty="0"/>
                    </a:p>
                  </a:txBody>
                  <a:tcPr/>
                </a:tc>
                <a:tc>
                  <a:txBody>
                    <a:bodyPr/>
                    <a:lstStyle/>
                    <a:p>
                      <a:r>
                        <a:rPr lang="id-ID" dirty="0" smtClean="0"/>
                        <a:t>$196.300</a:t>
                      </a:r>
                      <a:endParaRPr lang="id-ID" dirty="0"/>
                    </a:p>
                  </a:txBody>
                  <a:tcPr/>
                </a:tc>
                <a:tc>
                  <a:txBody>
                    <a:bodyPr/>
                    <a:lstStyle/>
                    <a:p>
                      <a:r>
                        <a:rPr lang="id-ID" dirty="0" smtClean="0"/>
                        <a:t>$ 60.000</a:t>
                      </a:r>
                      <a:endParaRPr lang="id-ID" dirty="0"/>
                    </a:p>
                  </a:txBody>
                  <a:tcPr/>
                </a:tc>
                <a:tc>
                  <a:txBody>
                    <a:bodyPr/>
                    <a:lstStyle/>
                    <a:p>
                      <a:r>
                        <a:rPr lang="id-ID" dirty="0" smtClean="0"/>
                        <a:t>$ 80.000</a:t>
                      </a:r>
                      <a:endParaRPr lang="id-ID" dirty="0"/>
                    </a:p>
                  </a:txBody>
                  <a:tcPr/>
                </a:tc>
                <a:tc>
                  <a:txBody>
                    <a:bodyPr/>
                    <a:lstStyle/>
                    <a:p>
                      <a:r>
                        <a:rPr lang="id-ID" dirty="0" smtClean="0"/>
                        <a:t>$ 36.300</a:t>
                      </a:r>
                      <a:endParaRPr lang="id-ID" dirty="0"/>
                    </a:p>
                  </a:txBody>
                  <a:tcPr/>
                </a:tc>
                <a:tc>
                  <a:txBody>
                    <a:bodyPr/>
                    <a:lstStyle/>
                    <a:p>
                      <a:r>
                        <a:rPr lang="id-ID" dirty="0" smtClean="0"/>
                        <a:t>$ 20.000</a:t>
                      </a:r>
                      <a:endParaRPr lang="id-ID" dirty="0"/>
                    </a:p>
                  </a:txBody>
                  <a:tcPr/>
                </a:tc>
              </a:tr>
              <a:tr h="539130">
                <a:tc>
                  <a:txBody>
                    <a:bodyPr/>
                    <a:lstStyle/>
                    <a:p>
                      <a:r>
                        <a:rPr lang="id-ID" dirty="0" smtClean="0"/>
                        <a:t>Distribusi Dari:</a:t>
                      </a:r>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r>
              <a:tr h="539130">
                <a:tc>
                  <a:txBody>
                    <a:bodyPr/>
                    <a:lstStyle/>
                    <a:p>
                      <a:r>
                        <a:rPr lang="id-ID" dirty="0" smtClean="0"/>
                        <a:t>Dept.Y</a:t>
                      </a:r>
                      <a:endParaRPr lang="id-ID" dirty="0"/>
                    </a:p>
                  </a:txBody>
                  <a:tcPr/>
                </a:tc>
                <a:tc>
                  <a:txBody>
                    <a:bodyPr/>
                    <a:lstStyle/>
                    <a:p>
                      <a:endParaRPr lang="id-ID"/>
                    </a:p>
                  </a:txBody>
                  <a:tcPr/>
                </a:tc>
                <a:tc>
                  <a:txBody>
                    <a:bodyPr/>
                    <a:lstStyle/>
                    <a:p>
                      <a:r>
                        <a:rPr lang="id-ID" dirty="0" smtClean="0"/>
                        <a:t>18.000</a:t>
                      </a:r>
                    </a:p>
                    <a:p>
                      <a:r>
                        <a:rPr lang="id-ID" sz="1200" dirty="0" smtClean="0"/>
                        <a:t>(40/100 x 45.000)</a:t>
                      </a:r>
                      <a:endParaRPr lang="id-ID" sz="1200" dirty="0"/>
                    </a:p>
                  </a:txBody>
                  <a:tcPr/>
                </a:tc>
                <a:tc>
                  <a:txBody>
                    <a:bodyPr/>
                    <a:lstStyle/>
                    <a:p>
                      <a:r>
                        <a:rPr lang="id-ID" dirty="0" smtClean="0"/>
                        <a:t>18.000</a:t>
                      </a:r>
                    </a:p>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(40/100 x 45.000)</a:t>
                      </a:r>
                    </a:p>
                  </a:txBody>
                  <a:tcPr/>
                </a:tc>
                <a:tc>
                  <a:txBody>
                    <a:bodyPr/>
                    <a:lstStyle/>
                    <a:p>
                      <a:r>
                        <a:rPr lang="id-ID" b="1" dirty="0" smtClean="0"/>
                        <a:t>(45.000)</a:t>
                      </a:r>
                      <a:endParaRPr lang="id-ID" b="1" dirty="0"/>
                    </a:p>
                  </a:txBody>
                  <a:tcPr/>
                </a:tc>
                <a:tc>
                  <a:txBody>
                    <a:bodyPr/>
                    <a:lstStyle/>
                    <a:p>
                      <a:r>
                        <a:rPr lang="id-ID" dirty="0" smtClean="0"/>
                        <a:t>9.000</a:t>
                      </a:r>
                    </a:p>
                    <a:p>
                      <a:r>
                        <a:rPr lang="id-ID" sz="1200" dirty="0" smtClean="0"/>
                        <a:t>(20/100 x 45.000)</a:t>
                      </a:r>
                      <a:endParaRPr lang="id-ID" sz="1200" dirty="0"/>
                    </a:p>
                  </a:txBody>
                  <a:tcPr/>
                </a:tc>
              </a:tr>
              <a:tr h="539130">
                <a:tc>
                  <a:txBody>
                    <a:bodyPr/>
                    <a:lstStyle/>
                    <a:p>
                      <a:r>
                        <a:rPr lang="id-ID" dirty="0" smtClean="0"/>
                        <a:t>Dept.Z</a:t>
                      </a:r>
                      <a:endParaRPr lang="id-ID" dirty="0"/>
                    </a:p>
                  </a:txBody>
                  <a:tcPr/>
                </a:tc>
                <a:tc>
                  <a:txBody>
                    <a:bodyPr/>
                    <a:lstStyle/>
                    <a:p>
                      <a:endParaRPr lang="id-ID"/>
                    </a:p>
                  </a:txBody>
                  <a:tcPr/>
                </a:tc>
                <a:tc>
                  <a:txBody>
                    <a:bodyPr/>
                    <a:lstStyle/>
                    <a:p>
                      <a:r>
                        <a:rPr lang="id-ID" dirty="0" smtClean="0"/>
                        <a:t>5.800</a:t>
                      </a:r>
                    </a:p>
                    <a:p>
                      <a:r>
                        <a:rPr lang="id-ID" sz="1200" dirty="0" smtClean="0"/>
                        <a:t>(20/100 x 29.000)</a:t>
                      </a:r>
                      <a:endParaRPr lang="id-ID" sz="1200" dirty="0"/>
                    </a:p>
                  </a:txBody>
                  <a:tcPr/>
                </a:tc>
                <a:tc>
                  <a:txBody>
                    <a:bodyPr/>
                    <a:lstStyle/>
                    <a:p>
                      <a:r>
                        <a:rPr lang="id-ID" dirty="0" smtClean="0"/>
                        <a:t>14.500</a:t>
                      </a:r>
                    </a:p>
                    <a:p>
                      <a:r>
                        <a:rPr lang="id-ID" sz="1200" dirty="0" smtClean="0"/>
                        <a:t>(50/100 x 29.000)</a:t>
                      </a:r>
                      <a:endParaRPr lang="id-ID" sz="1200" dirty="0"/>
                    </a:p>
                  </a:txBody>
                  <a:tcPr/>
                </a:tc>
                <a:tc>
                  <a:txBody>
                    <a:bodyPr/>
                    <a:lstStyle/>
                    <a:p>
                      <a:r>
                        <a:rPr lang="id-ID" dirty="0" smtClean="0"/>
                        <a:t>8.700</a:t>
                      </a:r>
                    </a:p>
                    <a:p>
                      <a:r>
                        <a:rPr lang="id-ID" sz="1200" dirty="0" smtClean="0"/>
                        <a:t>(30/100 x 29.000)</a:t>
                      </a:r>
                      <a:endParaRPr lang="id-ID" sz="1200" dirty="0"/>
                    </a:p>
                  </a:txBody>
                  <a:tcPr/>
                </a:tc>
                <a:tc>
                  <a:txBody>
                    <a:bodyPr/>
                    <a:lstStyle/>
                    <a:p>
                      <a:r>
                        <a:rPr lang="id-ID" b="1" dirty="0" smtClean="0"/>
                        <a:t>(29.000)</a:t>
                      </a:r>
                      <a:endParaRPr lang="id-ID" b="1" dirty="0"/>
                    </a:p>
                  </a:txBody>
                  <a:tcPr/>
                </a:tc>
              </a:tr>
              <a:tr h="539130">
                <a:tc>
                  <a:txBody>
                    <a:bodyPr/>
                    <a:lstStyle/>
                    <a:p>
                      <a:r>
                        <a:rPr lang="id-ID" dirty="0" smtClean="0"/>
                        <a:t>Total Overhead</a:t>
                      </a:r>
                      <a:endParaRPr lang="id-ID" dirty="0"/>
                    </a:p>
                  </a:txBody>
                  <a:tcPr/>
                </a:tc>
                <a:tc>
                  <a:txBody>
                    <a:bodyPr/>
                    <a:lstStyle/>
                    <a:p>
                      <a:r>
                        <a:rPr lang="id-ID" dirty="0" smtClean="0"/>
                        <a:t>$196.300</a:t>
                      </a:r>
                      <a:endParaRPr lang="id-ID" dirty="0"/>
                    </a:p>
                  </a:txBody>
                  <a:tcPr/>
                </a:tc>
                <a:tc>
                  <a:txBody>
                    <a:bodyPr/>
                    <a:lstStyle/>
                    <a:p>
                      <a:r>
                        <a:rPr lang="id-ID" dirty="0" smtClean="0"/>
                        <a:t>$ 83.800</a:t>
                      </a:r>
                      <a:endParaRPr lang="id-ID" dirty="0"/>
                    </a:p>
                  </a:txBody>
                  <a:tcPr/>
                </a:tc>
                <a:tc>
                  <a:txBody>
                    <a:bodyPr/>
                    <a:lstStyle/>
                    <a:p>
                      <a:r>
                        <a:rPr lang="id-ID" dirty="0" smtClean="0"/>
                        <a:t>$ 112.500</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r>
            </a:tbl>
          </a:graphicData>
        </a:graphic>
      </p:graphicFrame>
      <p:cxnSp>
        <p:nvCxnSpPr>
          <p:cNvPr id="6" name="Straight Connector 5"/>
          <p:cNvCxnSpPr/>
          <p:nvPr/>
        </p:nvCxnSpPr>
        <p:spPr>
          <a:xfrm>
            <a:off x="357158" y="5786454"/>
            <a:ext cx="8786842"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Menggunakan Tarif BOP Departemen</a:t>
            </a:r>
            <a:endParaRPr lang="id-ID" dirty="0"/>
          </a:p>
        </p:txBody>
      </p:sp>
      <p:sp>
        <p:nvSpPr>
          <p:cNvPr id="3" name="Content Placeholder 2"/>
          <p:cNvSpPr>
            <a:spLocks noGrp="1"/>
          </p:cNvSpPr>
          <p:nvPr>
            <p:ph sz="quarter" idx="1"/>
          </p:nvPr>
        </p:nvSpPr>
        <p:spPr>
          <a:xfrm>
            <a:off x="612648" y="1600200"/>
            <a:ext cx="8153400" cy="482919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id-ID" dirty="0" smtClean="0"/>
              <a:t>Setelah biaya departemen jasa didistribusikan, tarif overhead departemen produksi dapat dihitung dengan cara membagi total overhead pabrik final dari setiap departemen produksi dengan dasar alokasi yang dipilih.</a:t>
            </a:r>
          </a:p>
          <a:p>
            <a:pPr algn="just"/>
            <a:endParaRPr lang="id-ID" dirty="0" smtClean="0"/>
          </a:p>
          <a:p>
            <a:r>
              <a:rPr lang="id-ID" dirty="0" smtClean="0"/>
              <a:t>Pada akhir periode overhead pabrik dibebankan  dengan jurnal sbb:</a:t>
            </a:r>
          </a:p>
          <a:p>
            <a:pPr>
              <a:buNone/>
            </a:pPr>
            <a:r>
              <a:rPr lang="id-ID" dirty="0" smtClean="0"/>
              <a:t>	Barang Dalam Proses				XX</a:t>
            </a:r>
          </a:p>
          <a:p>
            <a:pPr>
              <a:buNone/>
            </a:pPr>
            <a:r>
              <a:rPr lang="id-ID" dirty="0" smtClean="0"/>
              <a:t>		Overhead Pabrik dibebankan Dept.A  		XX</a:t>
            </a:r>
          </a:p>
          <a:p>
            <a:pPr>
              <a:buNone/>
            </a:pPr>
            <a:r>
              <a:rPr lang="id-ID" dirty="0" smtClean="0"/>
              <a:t>		Overhead Pabrik dibebankan Dept.B		XX</a:t>
            </a:r>
          </a:p>
          <a:p>
            <a:pPr>
              <a:buNone/>
            </a:pPr>
            <a:r>
              <a:rPr lang="id-ID" dirty="0" smtClean="0"/>
              <a:t>		Overhead Pabrik dibebankan Dept.C		XX</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858280" cy="990600"/>
          </a:xfrm>
        </p:spPr>
        <p:txBody>
          <a:bodyPr>
            <a:noAutofit/>
          </a:bodyPr>
          <a:lstStyle/>
          <a:p>
            <a:r>
              <a:rPr lang="id-ID" sz="3200" dirty="0" smtClean="0"/>
              <a:t>BIAYA OVERHEAD AKTUAL TERDEPARTEMENTALISASI</a:t>
            </a:r>
            <a:endParaRPr lang="id-ID" sz="3200" dirty="0"/>
          </a:p>
        </p:txBody>
      </p:sp>
      <p:sp>
        <p:nvSpPr>
          <p:cNvPr id="3" name="Content Placeholder 2"/>
          <p:cNvSpPr>
            <a:spLocks noGrp="1"/>
          </p:cNvSpPr>
          <p:nvPr>
            <p:ph sz="quarter" idx="1"/>
          </p:nvPr>
        </p:nvSpPr>
        <p:spPr>
          <a:xfrm>
            <a:off x="500034" y="2143116"/>
            <a:ext cx="8153400" cy="4114816"/>
          </a:xfrm>
        </p:spPr>
        <p:style>
          <a:lnRef idx="1">
            <a:schemeClr val="accent1"/>
          </a:lnRef>
          <a:fillRef idx="2">
            <a:schemeClr val="accent1"/>
          </a:fillRef>
          <a:effectRef idx="1">
            <a:schemeClr val="accent1"/>
          </a:effectRef>
          <a:fontRef idx="minor">
            <a:schemeClr val="dk1"/>
          </a:fontRef>
        </p:style>
        <p:txBody>
          <a:bodyPr/>
          <a:lstStyle/>
          <a:p>
            <a:pPr algn="just"/>
            <a:r>
              <a:rPr lang="id-ID" dirty="0" smtClean="0"/>
              <a:t>Overhead Pabrik Aktual diikhtisarkan dalam akun Pengendali Overhead di buku besar. Rinciannya dimasukkan dalam buku pembantu overhead pabrik.</a:t>
            </a:r>
          </a:p>
          <a:p>
            <a:pPr algn="just"/>
            <a:endParaRPr lang="id-ID" dirty="0" smtClean="0"/>
          </a:p>
          <a:p>
            <a:pPr algn="just"/>
            <a:r>
              <a:rPr lang="id-ID" dirty="0" smtClean="0"/>
              <a:t>Pada akhir periode, biaya overhead aktual dikumpulkan dengan cara yang sama seperti estimasi biaya di awal periode.</a:t>
            </a:r>
          </a:p>
          <a:p>
            <a:pPr algn="just"/>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DEPARTEMENTALISASI</a:t>
            </a:r>
            <a:endParaRPr lang="id-ID" dirty="0"/>
          </a:p>
        </p:txBody>
      </p:sp>
      <p:sp>
        <p:nvSpPr>
          <p:cNvPr id="3" name="Content Placeholder 2"/>
          <p:cNvSpPr>
            <a:spLocks noGrp="1"/>
          </p:cNvSpPr>
          <p:nvPr>
            <p:ph sz="quarter" idx="1"/>
          </p:nvPr>
        </p:nvSpPr>
        <p:spPr>
          <a:xfrm>
            <a:off x="612648" y="1357298"/>
            <a:ext cx="8153400" cy="5214974"/>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id-ID" dirty="0" smtClean="0"/>
              <a:t>Departementalisasi BOP : membagi pabrik ke dalam segmen-segmen yang disebut departemen, yang menjadi tujuan pembebanan biaya overhead.</a:t>
            </a:r>
          </a:p>
          <a:p>
            <a:pPr algn="just"/>
            <a:endParaRPr lang="id-ID" dirty="0" smtClean="0"/>
          </a:p>
          <a:p>
            <a:pPr algn="just"/>
            <a:r>
              <a:rPr lang="id-ID" dirty="0" smtClean="0"/>
              <a:t>Tujuan Departementalisasi BOP : </a:t>
            </a:r>
          </a:p>
          <a:p>
            <a:pPr marL="834390" lvl="1" indent="-514350" algn="just">
              <a:buFont typeface="+mj-lt"/>
              <a:buAutoNum type="arabicPeriod"/>
            </a:pPr>
            <a:r>
              <a:rPr lang="id-ID" dirty="0" smtClean="0"/>
              <a:t>Menghasilkan biaya produksi yang lebih baik </a:t>
            </a:r>
            <a:r>
              <a:rPr lang="id-ID" dirty="0" smtClean="0">
                <a:sym typeface="Wingdings" pitchFamily="2" charset="2"/>
              </a:rPr>
              <a:t> departemen yang berbeda memiliki tarif overhead yang berbeda, sehingga pesanan yang melewati suatu departemen produksi akan dibebani dengan BOP sesuai dengan </a:t>
            </a:r>
            <a:r>
              <a:rPr lang="id-ID" smtClean="0">
                <a:sym typeface="Wingdings" pitchFamily="2" charset="2"/>
              </a:rPr>
              <a:t>tarif departemen </a:t>
            </a:r>
            <a:r>
              <a:rPr lang="id-ID" dirty="0" smtClean="0">
                <a:sym typeface="Wingdings" pitchFamily="2" charset="2"/>
              </a:rPr>
              <a:t>yang bersangkutan.</a:t>
            </a:r>
          </a:p>
          <a:p>
            <a:pPr marL="834390" lvl="1" indent="-514350" algn="just">
              <a:buFont typeface="+mj-lt"/>
              <a:buAutoNum type="arabicPeriod"/>
            </a:pPr>
            <a:r>
              <a:rPr lang="id-ID" dirty="0" smtClean="0">
                <a:sym typeface="Wingdings" pitchFamily="2" charset="2"/>
              </a:rPr>
              <a:t>Meningkatkan pengendalian BOP  setiap manajer departemen bertanggungjawab atas biaya yang terjadi di departemen tersebut.</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LANGKAH-LANGKAH DI AKHIR PERIODE UNTUK OVERHEAD PABRIK AKTUAL TERDEPARTEMENTALISASI</a:t>
            </a:r>
            <a:endParaRPr lang="id-ID" sz="2800" dirty="0"/>
          </a:p>
        </p:txBody>
      </p:sp>
      <p:sp>
        <p:nvSpPr>
          <p:cNvPr id="3" name="Content Placeholder 2"/>
          <p:cNvSpPr>
            <a:spLocks noGrp="1"/>
          </p:cNvSpPr>
          <p:nvPr>
            <p:ph sz="quarter" idx="1"/>
          </p:nvPr>
        </p:nvSpPr>
        <p:spPr>
          <a:xfrm>
            <a:off x="612648" y="1500174"/>
            <a:ext cx="8153400" cy="507209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514350" indent="-514350" algn="just">
              <a:buAutoNum type="arabicPeriod"/>
            </a:pPr>
            <a:r>
              <a:rPr lang="id-ID" dirty="0" smtClean="0"/>
              <a:t>Biaya aktual dari overhead langsung departemental di departemen produksi dan departemen jasa, serta overhead tidak langsung departemental diikhtisarkan.</a:t>
            </a:r>
          </a:p>
          <a:p>
            <a:pPr marL="514350" indent="-514350" algn="just">
              <a:buAutoNum type="arabicPeriod"/>
            </a:pPr>
            <a:r>
              <a:rPr lang="id-ID" dirty="0" smtClean="0"/>
              <a:t>Survey kedua untuk tingkat aktual dari dasar alokasi yang dialami selama tahun tersebut.</a:t>
            </a:r>
          </a:p>
          <a:p>
            <a:pPr marL="514350" indent="-514350" algn="just">
              <a:buAutoNum type="arabicPeriod"/>
            </a:pPr>
            <a:r>
              <a:rPr lang="id-ID" dirty="0" smtClean="0"/>
              <a:t>Biaya aktual dari overhead tidak langsung departemental dialokasikan berdasarkan hasil dari survey akhir tahun.</a:t>
            </a:r>
          </a:p>
          <a:p>
            <a:pPr marL="514350" indent="-514350" algn="just">
              <a:buAutoNum type="arabicPeriod"/>
            </a:pPr>
            <a:r>
              <a:rPr lang="id-ID" dirty="0" smtClean="0"/>
              <a:t>Biaya aktual dari departemen jasa didistribusikan ke departemen yang menerima manfaat berdasarkan hasil survey akhir tahun.</a:t>
            </a:r>
          </a:p>
          <a:p>
            <a:pPr marL="514350" indent="-514350" algn="just">
              <a:buAutoNum type="arabicPeriod"/>
            </a:pPr>
            <a:r>
              <a:rPr lang="id-ID" dirty="0" smtClean="0"/>
              <a:t>Overhead pabrik aktual dibandingkan dengan overhead pabrik dibebankan , baik untuk fasilitas tersebut secara keseluruhan maupun untuk setiap departemen produksi. Hitung jumlah overhead pabrik dibebankan, apakah terlalu tinggi atau terlalu rendah.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28600"/>
            <a:ext cx="8215370" cy="990600"/>
          </a:xfrm>
        </p:spPr>
        <p:txBody>
          <a:bodyPr>
            <a:noAutofit/>
          </a:bodyPr>
          <a:lstStyle/>
          <a:p>
            <a:r>
              <a:rPr lang="id-ID" sz="3600" dirty="0" smtClean="0"/>
              <a:t>DEPT. PRODUKSI &amp; DEPT. JASA</a:t>
            </a:r>
            <a:endParaRPr lang="id-ID" sz="3600" dirty="0"/>
          </a:p>
        </p:txBody>
      </p:sp>
      <p:sp>
        <p:nvSpPr>
          <p:cNvPr id="3" name="Content Placeholder 2"/>
          <p:cNvSpPr>
            <a:spLocks noGrp="1"/>
          </p:cNvSpPr>
          <p:nvPr>
            <p:ph sz="quarter" idx="1"/>
          </p:nvPr>
        </p:nvSpPr>
        <p:spPr>
          <a:xfrm>
            <a:off x="612648" y="1600200"/>
            <a:ext cx="8153400" cy="482919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None/>
            </a:pPr>
            <a:r>
              <a:rPr lang="id-ID" dirty="0" smtClean="0"/>
              <a:t>Klasifikasi Departemen:</a:t>
            </a:r>
          </a:p>
          <a:p>
            <a:pPr marL="514350" indent="-514350" algn="just">
              <a:buFont typeface="+mj-lt"/>
              <a:buAutoNum type="arabicPeriod"/>
            </a:pPr>
            <a:r>
              <a:rPr lang="id-ID" i="1" dirty="0" smtClean="0"/>
              <a:t>Departemen Produksi </a:t>
            </a:r>
            <a:r>
              <a:rPr lang="id-ID" dirty="0" smtClean="0">
                <a:sym typeface="Wingdings" pitchFamily="2" charset="2"/>
              </a:rPr>
              <a:t> menghasilkan produk dengan mengubah bentuk atau sifat dari bahan baku atau dengan merakit komponen.</a:t>
            </a:r>
          </a:p>
          <a:p>
            <a:pPr marL="514350" indent="-514350" algn="just">
              <a:buNone/>
            </a:pPr>
            <a:r>
              <a:rPr lang="id-ID" dirty="0" smtClean="0">
                <a:sym typeface="Wingdings" pitchFamily="2" charset="2"/>
              </a:rPr>
              <a:t>	Contoh : dept.pemotongan, dept. penyerutan, dept. Perakitan.</a:t>
            </a:r>
          </a:p>
          <a:p>
            <a:pPr marL="514350" indent="-514350" algn="just">
              <a:buNone/>
            </a:pPr>
            <a:endParaRPr lang="id-ID" dirty="0" smtClean="0">
              <a:sym typeface="Wingdings" pitchFamily="2" charset="2"/>
            </a:endParaRPr>
          </a:p>
          <a:p>
            <a:pPr marL="514350" indent="-514350" algn="just">
              <a:buFont typeface="+mj-lt"/>
              <a:buAutoNum type="arabicPeriod" startAt="2"/>
            </a:pPr>
            <a:r>
              <a:rPr lang="id-ID" i="1" dirty="0" smtClean="0">
                <a:sym typeface="Wingdings" pitchFamily="2" charset="2"/>
              </a:rPr>
              <a:t>Departemen Jasa </a:t>
            </a:r>
            <a:r>
              <a:rPr lang="id-ID" dirty="0" smtClean="0">
                <a:sym typeface="Wingdings" pitchFamily="2" charset="2"/>
              </a:rPr>
              <a:t> memberikan pelayanan yang berkontribusi secara tidak langsung terhadap produksi produk tetapi tidak mengubah bentuk, rakitan, maupun sifat dari bahan baku.</a:t>
            </a:r>
          </a:p>
          <a:p>
            <a:pPr marL="514350" indent="-514350" algn="just">
              <a:buNone/>
            </a:pPr>
            <a:r>
              <a:rPr lang="id-ID" dirty="0" smtClean="0">
                <a:sym typeface="Wingdings" pitchFamily="2" charset="2"/>
              </a:rPr>
              <a:t>	Contoh: dept. penyimpanan, dept. pembelian,  dept. pemeliharaan.</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BIAYA LANGSUNG DEPARTEMENTAL</a:t>
            </a:r>
            <a:endParaRPr lang="id-ID" dirty="0"/>
          </a:p>
        </p:txBody>
      </p:sp>
      <p:sp>
        <p:nvSpPr>
          <p:cNvPr id="3" name="Content Placeholder 2"/>
          <p:cNvSpPr>
            <a:spLocks noGrp="1"/>
          </p:cNvSpPr>
          <p:nvPr>
            <p:ph sz="quarter" idx="1"/>
          </p:nvPr>
        </p:nvSpPr>
        <p:spPr>
          <a:xfrm>
            <a:off x="612648" y="1600200"/>
            <a:ext cx="8153400" cy="4829196"/>
          </a:xfrm>
        </p:spPr>
        <p:style>
          <a:lnRef idx="1">
            <a:schemeClr val="accent1"/>
          </a:lnRef>
          <a:fillRef idx="2">
            <a:schemeClr val="accent1"/>
          </a:fillRef>
          <a:effectRef idx="1">
            <a:schemeClr val="accent1"/>
          </a:effectRef>
          <a:fontRef idx="minor">
            <a:schemeClr val="dk1"/>
          </a:fontRef>
        </p:style>
        <p:txBody>
          <a:bodyPr/>
          <a:lstStyle/>
          <a:p>
            <a:pPr>
              <a:buFont typeface="Wingdings"/>
              <a:buChar char="à"/>
            </a:pPr>
            <a:r>
              <a:rPr lang="id-ID" dirty="0" smtClean="0">
                <a:sym typeface="Wingdings" pitchFamily="2" charset="2"/>
              </a:rPr>
              <a:t>Adalah Biaya Overhead Pabrik  yang dapat ditelusuri secara langsung ke departemen tertentu.</a:t>
            </a:r>
          </a:p>
          <a:p>
            <a:pPr>
              <a:buNone/>
            </a:pPr>
            <a:endParaRPr lang="id-ID" dirty="0" smtClean="0">
              <a:sym typeface="Wingdings" pitchFamily="2" charset="2"/>
            </a:endParaRPr>
          </a:p>
          <a:p>
            <a:pPr>
              <a:buFont typeface="Wingdings"/>
              <a:buChar char="à"/>
            </a:pPr>
            <a:r>
              <a:rPr lang="id-ID" dirty="0" smtClean="0">
                <a:sym typeface="Wingdings" pitchFamily="2" charset="2"/>
              </a:rPr>
              <a:t>Umumnya terdiri atas : </a:t>
            </a:r>
          </a:p>
          <a:p>
            <a:pPr marL="834390" lvl="1" indent="-514350">
              <a:buFont typeface="+mj-lt"/>
              <a:buAutoNum type="arabicPeriod"/>
            </a:pPr>
            <a:r>
              <a:rPr lang="id-ID" dirty="0" smtClean="0">
                <a:sym typeface="Wingdings" pitchFamily="2" charset="2"/>
              </a:rPr>
              <a:t>Biaya supervisi, biaya tenaga kerja tidak langsung dan biaya lembur.</a:t>
            </a:r>
          </a:p>
          <a:p>
            <a:pPr marL="834390" lvl="1" indent="-514350">
              <a:buFont typeface="+mj-lt"/>
              <a:buAutoNum type="arabicPeriod"/>
            </a:pPr>
            <a:r>
              <a:rPr lang="id-ID" dirty="0" smtClean="0">
                <a:sym typeface="Wingdings" pitchFamily="2" charset="2"/>
              </a:rPr>
              <a:t>Tunjangan-tunjangan tenaga kerja</a:t>
            </a:r>
          </a:p>
          <a:p>
            <a:pPr marL="834390" lvl="1" indent="-514350">
              <a:buFont typeface="+mj-lt"/>
              <a:buAutoNum type="arabicPeriod"/>
            </a:pPr>
            <a:r>
              <a:rPr lang="id-ID" dirty="0" smtClean="0">
                <a:sym typeface="Wingdings" pitchFamily="2" charset="2"/>
              </a:rPr>
              <a:t>Bahan baku tidak langsung dan perlengkapan pabrik</a:t>
            </a:r>
          </a:p>
          <a:p>
            <a:pPr marL="834390" lvl="1" indent="-514350">
              <a:buFont typeface="+mj-lt"/>
              <a:buAutoNum type="arabicPeriod"/>
            </a:pPr>
            <a:r>
              <a:rPr lang="id-ID" dirty="0" smtClean="0">
                <a:sym typeface="Wingdings" pitchFamily="2" charset="2"/>
              </a:rPr>
              <a:t>Biaya perbaikan dan pemeliharaan</a:t>
            </a:r>
          </a:p>
          <a:p>
            <a:pPr marL="834390" lvl="1" indent="-514350">
              <a:buFont typeface="+mj-lt"/>
              <a:buAutoNum type="arabicPeriod"/>
            </a:pPr>
            <a:r>
              <a:rPr lang="id-ID" dirty="0" smtClean="0">
                <a:sym typeface="Wingdings" pitchFamily="2" charset="2"/>
              </a:rPr>
              <a:t>Biaya penyusutan dan sewa peralatan.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BIAYA TIDAK LANGSUNG DEPARTEMENTAL</a:t>
            </a:r>
            <a:endParaRPr lang="id-ID" sz="3600" dirty="0"/>
          </a:p>
        </p:txBody>
      </p:sp>
      <p:sp>
        <p:nvSpPr>
          <p:cNvPr id="3" name="Content Placeholder 2"/>
          <p:cNvSpPr>
            <a:spLocks noGrp="1"/>
          </p:cNvSpPr>
          <p:nvPr>
            <p:ph sz="quarter" idx="1"/>
          </p:nvPr>
        </p:nvSpPr>
        <p:spPr>
          <a:xfrm>
            <a:off x="612648" y="1600200"/>
            <a:ext cx="8153400" cy="497207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buFont typeface="Wingdings" pitchFamily="2" charset="2"/>
              <a:buChar char="à"/>
            </a:pPr>
            <a:r>
              <a:rPr lang="id-ID" dirty="0" smtClean="0"/>
              <a:t>Adalah biaya yang memberikan manfaat bagi semua departemen, sehingga biaya tersebut tidak dibebankan langsung ke suatu departemen tertentu tetapi dialokasikan ke semua departemen.</a:t>
            </a:r>
          </a:p>
          <a:p>
            <a:pPr algn="just">
              <a:buNone/>
            </a:pPr>
            <a:endParaRPr lang="id-ID" dirty="0" smtClean="0"/>
          </a:p>
          <a:p>
            <a:pPr algn="just">
              <a:buFont typeface="Wingdings" pitchFamily="2" charset="2"/>
              <a:buChar char="à"/>
            </a:pPr>
            <a:r>
              <a:rPr lang="id-ID" dirty="0" smtClean="0"/>
              <a:t>Umumnya terdiri dari :</a:t>
            </a:r>
          </a:p>
          <a:p>
            <a:pPr marL="834390" lvl="1" indent="-514350" algn="just">
              <a:buFont typeface="+mj-lt"/>
              <a:buAutoNum type="arabicPeriod"/>
            </a:pPr>
            <a:r>
              <a:rPr lang="id-ID" dirty="0" smtClean="0"/>
              <a:t>Biaya sewa gedung</a:t>
            </a:r>
          </a:p>
          <a:p>
            <a:pPr marL="834390" lvl="1" indent="-514350" algn="just">
              <a:buFont typeface="+mj-lt"/>
              <a:buAutoNum type="arabicPeriod"/>
            </a:pPr>
            <a:r>
              <a:rPr lang="id-ID" dirty="0" smtClean="0"/>
              <a:t>Pajak Properti</a:t>
            </a:r>
          </a:p>
          <a:p>
            <a:pPr marL="834390" lvl="1" indent="-514350">
              <a:buFont typeface="+mj-lt"/>
              <a:buAutoNum type="arabicPeriod"/>
            </a:pPr>
            <a:r>
              <a:rPr lang="id-ID" dirty="0" smtClean="0"/>
              <a:t>Biaya penyusutan bangunan</a:t>
            </a:r>
          </a:p>
          <a:p>
            <a:pPr marL="834390" lvl="1" indent="-514350">
              <a:buFont typeface="+mj-lt"/>
              <a:buAutoNum type="arabicPeriod"/>
            </a:pPr>
            <a:r>
              <a:rPr lang="id-ID" dirty="0" smtClean="0"/>
              <a:t>Asuransi kebakaran</a:t>
            </a:r>
          </a:p>
          <a:p>
            <a:pPr marL="834390" lvl="1" indent="-514350">
              <a:buFont typeface="+mj-lt"/>
              <a:buAutoNum type="arabicPeriod"/>
            </a:pPr>
            <a:r>
              <a:rPr lang="id-ID" dirty="0" smtClean="0"/>
              <a:t>Perbaikan gedung</a:t>
            </a:r>
          </a:p>
          <a:p>
            <a:pPr marL="834390" lvl="1" indent="-514350">
              <a:buFont typeface="+mj-lt"/>
              <a:buAutoNum type="arabicPeriod"/>
            </a:pPr>
            <a:r>
              <a:rPr lang="id-ID" dirty="0" smtClean="0"/>
              <a:t>Biaya listrik.</a:t>
            </a:r>
          </a:p>
          <a:p>
            <a:pPr marL="834390" lvl="1" indent="-514350">
              <a:buFont typeface="+mj-lt"/>
              <a:buAutoNum type="arabicPeriod"/>
            </a:pPr>
            <a:r>
              <a:rPr lang="id-ID" dirty="0" smtClean="0"/>
              <a:t>Biaya Air</a:t>
            </a:r>
          </a:p>
          <a:p>
            <a:pPr marL="834390" lvl="1" indent="-514350">
              <a:buFont typeface="+mj-lt"/>
              <a:buAutoNum type="arabicPeriod"/>
            </a:pPr>
            <a:r>
              <a:rPr lang="id-ID" dirty="0" smtClean="0"/>
              <a:t>Dll.</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MENENTUKAN TARIF BOP DEPARTEMENTAL</a:t>
            </a:r>
            <a:endParaRPr lang="id-ID" sz="3600" dirty="0"/>
          </a:p>
        </p:txBody>
      </p:sp>
      <p:sp>
        <p:nvSpPr>
          <p:cNvPr id="3" name="Content Placeholder 2"/>
          <p:cNvSpPr>
            <a:spLocks noGrp="1"/>
          </p:cNvSpPr>
          <p:nvPr>
            <p:ph sz="quarter" idx="1"/>
          </p:nvPr>
        </p:nvSpPr>
        <p:spPr>
          <a:xfrm>
            <a:off x="612648" y="2214554"/>
            <a:ext cx="8031318" cy="2643206"/>
          </a:xfrm>
        </p:spPr>
        <p:style>
          <a:lnRef idx="1">
            <a:schemeClr val="accent1"/>
          </a:lnRef>
          <a:fillRef idx="2">
            <a:schemeClr val="accent1"/>
          </a:fillRef>
          <a:effectRef idx="1">
            <a:schemeClr val="accent1"/>
          </a:effectRef>
          <a:fontRef idx="minor">
            <a:schemeClr val="dk1"/>
          </a:fontRef>
        </p:style>
        <p:txBody>
          <a:bodyPr/>
          <a:lstStyle/>
          <a:p>
            <a:pPr algn="just"/>
            <a:r>
              <a:rPr lang="id-ID" dirty="0" smtClean="0"/>
              <a:t>Penggunaan tarif departemental seringkali menghasilkan dasar yang berbeda untuk departemen yang berbeda, contoh : tarif per jam tenaga kerja langsung untuk departemen A, tarif jam mesin untuk departemen B.</a:t>
            </a:r>
          </a:p>
          <a:p>
            <a:pPr algn="just">
              <a:buNone/>
            </a:pPr>
            <a:endParaRPr lang="id-ID"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Langkah-langkah penetapan tarif BOP Departemental</a:t>
            </a:r>
            <a:endParaRPr lang="id-ID" sz="3600" dirty="0"/>
          </a:p>
        </p:txBody>
      </p:sp>
      <p:sp>
        <p:nvSpPr>
          <p:cNvPr id="3" name="Content Placeholder 2"/>
          <p:cNvSpPr>
            <a:spLocks noGrp="1"/>
          </p:cNvSpPr>
          <p:nvPr>
            <p:ph sz="quarter" idx="1"/>
          </p:nvPr>
        </p:nvSpPr>
        <p:spPr>
          <a:xfrm>
            <a:off x="612648" y="1600200"/>
            <a:ext cx="8153400" cy="497207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514350" indent="-514350" algn="just">
              <a:buFont typeface="+mj-lt"/>
              <a:buAutoNum type="arabicPeriod"/>
            </a:pPr>
            <a:r>
              <a:rPr lang="id-ID" dirty="0" smtClean="0"/>
              <a:t>Estimasi total overhead departemental dari departemen produksi dan departemen jasa pada tingkat aktivitas yang diperkirakan. Tentukan jika mungkin sifat tetap dan variabel untuk setiap kategori biaya.</a:t>
            </a:r>
            <a:endParaRPr lang="en-US" dirty="0" smtClean="0"/>
          </a:p>
          <a:p>
            <a:pPr marL="514350" indent="-514350" algn="just">
              <a:buFont typeface="+mj-lt"/>
              <a:buAutoNum type="arabicPeriod"/>
            </a:pPr>
            <a:r>
              <a:rPr lang="en-US" dirty="0" smtClean="0"/>
              <a:t>Survey </a:t>
            </a:r>
            <a:r>
              <a:rPr lang="en-US" dirty="0" err="1" smtClean="0"/>
              <a:t>pabrik</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dasar</a:t>
            </a:r>
            <a:r>
              <a:rPr lang="en-US" dirty="0" smtClean="0"/>
              <a:t> </a:t>
            </a:r>
            <a:r>
              <a:rPr lang="en-US" dirty="0" err="1" smtClean="0"/>
              <a:t>alokasi</a:t>
            </a:r>
            <a:r>
              <a:rPr lang="en-US" dirty="0" smtClean="0"/>
              <a:t> &amp; </a:t>
            </a:r>
            <a:r>
              <a:rPr lang="en-US" dirty="0" err="1" smtClean="0"/>
              <a:t>dasar</a:t>
            </a:r>
            <a:r>
              <a:rPr lang="en-US" dirty="0" smtClean="0"/>
              <a:t> </a:t>
            </a:r>
            <a:r>
              <a:rPr lang="en-US" dirty="0" err="1" smtClean="0"/>
              <a:t>distribusi</a:t>
            </a:r>
            <a:r>
              <a:rPr lang="en-US" dirty="0" smtClean="0"/>
              <a:t>. </a:t>
            </a:r>
            <a:r>
              <a:rPr lang="en-US" dirty="0" err="1" smtClean="0"/>
              <a:t>Contoh</a:t>
            </a:r>
            <a:r>
              <a:rPr lang="en-US" dirty="0" smtClean="0"/>
              <a:t>: </a:t>
            </a:r>
            <a:r>
              <a:rPr lang="en-US" dirty="0" err="1" smtClean="0"/>
              <a:t>estimasi</a:t>
            </a:r>
            <a:r>
              <a:rPr lang="en-US" dirty="0" smtClean="0"/>
              <a:t> </a:t>
            </a:r>
            <a:r>
              <a:rPr lang="en-US" dirty="0" err="1" smtClean="0"/>
              <a:t>konsumsi</a:t>
            </a:r>
            <a:r>
              <a:rPr lang="en-US" dirty="0" smtClean="0"/>
              <a:t> </a:t>
            </a:r>
            <a:r>
              <a:rPr lang="en-US" dirty="0" err="1" smtClean="0"/>
              <a:t>kwh</a:t>
            </a:r>
            <a:r>
              <a:rPr lang="en-US" dirty="0" smtClean="0"/>
              <a:t>, </a:t>
            </a:r>
            <a:r>
              <a:rPr lang="en-US" dirty="0" err="1" smtClean="0"/>
              <a:t>jumlah</a:t>
            </a:r>
            <a:r>
              <a:rPr lang="en-US" dirty="0" smtClean="0"/>
              <a:t> meter </a:t>
            </a:r>
            <a:r>
              <a:rPr lang="en-US" dirty="0" err="1" smtClean="0"/>
              <a:t>persegi</a:t>
            </a:r>
            <a:r>
              <a:rPr lang="en-US" dirty="0" smtClean="0"/>
              <a:t>, </a:t>
            </a:r>
            <a:r>
              <a:rPr lang="en-US" dirty="0" err="1" smtClean="0"/>
              <a:t>jumlah</a:t>
            </a:r>
            <a:r>
              <a:rPr lang="en-US" dirty="0" smtClean="0"/>
              <a:t> </a:t>
            </a:r>
            <a:r>
              <a:rPr lang="en-US" dirty="0" err="1" smtClean="0"/>
              <a:t>karyawan</a:t>
            </a:r>
            <a:r>
              <a:rPr lang="en-US" dirty="0" smtClean="0"/>
              <a:t> </a:t>
            </a:r>
            <a:r>
              <a:rPr lang="en-US" dirty="0" err="1" smtClean="0"/>
              <a:t>di</a:t>
            </a:r>
            <a:r>
              <a:rPr lang="en-US" dirty="0" smtClean="0"/>
              <a:t> </a:t>
            </a:r>
            <a:r>
              <a:rPr lang="en-US" dirty="0" err="1" smtClean="0"/>
              <a:t>setiap</a:t>
            </a:r>
            <a:r>
              <a:rPr lang="en-US" dirty="0" smtClean="0"/>
              <a:t> </a:t>
            </a:r>
            <a:r>
              <a:rPr lang="en-US" dirty="0" err="1" smtClean="0"/>
              <a:t>departemen</a:t>
            </a:r>
            <a:r>
              <a:rPr lang="en-US" dirty="0" smtClean="0"/>
              <a:t>.</a:t>
            </a:r>
            <a:endParaRPr lang="id-ID" dirty="0" smtClean="0"/>
          </a:p>
          <a:p>
            <a:pPr marL="514350" indent="-514350" algn="just">
              <a:buFont typeface="+mj-lt"/>
              <a:buAutoNum type="arabicPeriod"/>
            </a:pPr>
            <a:r>
              <a:rPr lang="id-ID" dirty="0" smtClean="0"/>
              <a:t>Estimasi total overhead tidak langsung departemental pada tingkat aktivitas yang dipilih dan alokasikan biaya-biaya tersebut ke departemen-departemen.</a:t>
            </a:r>
            <a:r>
              <a:rPr lang="en-US" dirty="0" smtClean="0"/>
              <a:t> </a:t>
            </a:r>
            <a:r>
              <a:rPr lang="en-US" dirty="0" err="1" smtClean="0"/>
              <a:t>Contoh</a:t>
            </a:r>
            <a:r>
              <a:rPr lang="en-US" dirty="0" smtClean="0"/>
              <a:t>: </a:t>
            </a:r>
            <a:r>
              <a:rPr lang="en-US" dirty="0" err="1" smtClean="0"/>
              <a:t>biaya</a:t>
            </a:r>
            <a:r>
              <a:rPr lang="en-US" dirty="0" smtClean="0"/>
              <a:t> </a:t>
            </a:r>
            <a:r>
              <a:rPr lang="en-US" dirty="0" err="1" smtClean="0"/>
              <a:t>utilitas</a:t>
            </a:r>
            <a:r>
              <a:rPr lang="en-US" dirty="0" smtClean="0"/>
              <a:t> </a:t>
            </a:r>
            <a:r>
              <a:rPr lang="en-US" dirty="0" err="1" smtClean="0"/>
              <a:t>seperti</a:t>
            </a:r>
            <a:r>
              <a:rPr lang="en-US" dirty="0" smtClean="0"/>
              <a:t> </a:t>
            </a:r>
            <a:r>
              <a:rPr lang="en-US" dirty="0" err="1" smtClean="0"/>
              <a:t>listrik</a:t>
            </a:r>
            <a:r>
              <a:rPr lang="en-US" dirty="0" smtClean="0"/>
              <a:t>, </a:t>
            </a:r>
            <a:r>
              <a:rPr lang="en-US" dirty="0" err="1" smtClean="0"/>
              <a:t>bahan</a:t>
            </a:r>
            <a:r>
              <a:rPr lang="en-US" dirty="0" smtClean="0"/>
              <a:t> </a:t>
            </a:r>
            <a:r>
              <a:rPr lang="en-US" dirty="0" err="1" smtClean="0"/>
              <a:t>bakar</a:t>
            </a:r>
            <a:r>
              <a:rPr lang="en-US" dirty="0" smtClean="0"/>
              <a:t>, air.</a:t>
            </a:r>
            <a:endParaRPr lang="id-ID" dirty="0" smtClean="0"/>
          </a:p>
          <a:p>
            <a:pPr marL="514350" indent="-514350" algn="just">
              <a:buFont typeface="+mj-lt"/>
              <a:buAutoNum type="arabicPeriod"/>
            </a:pPr>
            <a:r>
              <a:rPr lang="id-ID" dirty="0" smtClean="0"/>
              <a:t>Distribusikan biaya departemen jasa ke departemen yang memperoleh manfaat dari jasa tersebut.</a:t>
            </a:r>
          </a:p>
          <a:p>
            <a:pPr marL="514350" indent="-514350" algn="just">
              <a:buFont typeface="+mj-lt"/>
              <a:buAutoNum type="arabicPeriod"/>
            </a:pPr>
            <a:r>
              <a:rPr lang="id-ID" dirty="0" smtClean="0"/>
              <a:t>Hitung Tarif Overhead Departemental.</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Dua</a:t>
            </a:r>
            <a:r>
              <a:rPr lang="en-US" sz="3600" dirty="0" smtClean="0"/>
              <a:t> </a:t>
            </a:r>
            <a:r>
              <a:rPr lang="en-US" sz="3600" dirty="0" err="1" smtClean="0"/>
              <a:t>metode</a:t>
            </a:r>
            <a:r>
              <a:rPr lang="en-US" sz="3600" dirty="0" smtClean="0"/>
              <a:t> </a:t>
            </a:r>
            <a:r>
              <a:rPr lang="en-US" sz="3600" dirty="0" err="1" smtClean="0"/>
              <a:t>akuntansi</a:t>
            </a:r>
            <a:r>
              <a:rPr lang="en-US" sz="3600" dirty="0" smtClean="0"/>
              <a:t> </a:t>
            </a:r>
            <a:r>
              <a:rPr lang="en-US" sz="3600" dirty="0" err="1" smtClean="0"/>
              <a:t>untuk</a:t>
            </a:r>
            <a:r>
              <a:rPr lang="en-US" sz="3600" dirty="0" smtClean="0"/>
              <a:t> </a:t>
            </a:r>
            <a:r>
              <a:rPr lang="en-US" sz="3600" dirty="0" err="1" smtClean="0"/>
              <a:t>biaya</a:t>
            </a:r>
            <a:r>
              <a:rPr lang="en-US" sz="3600" dirty="0" smtClean="0"/>
              <a:t> </a:t>
            </a:r>
            <a:r>
              <a:rPr lang="en-US" sz="3600" dirty="0" err="1" smtClean="0"/>
              <a:t>utilitas</a:t>
            </a:r>
            <a:endParaRPr lang="en-US" sz="3600"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514350" indent="-514350" algn="just">
              <a:buFont typeface="+mj-lt"/>
              <a:buAutoNum type="arabicPeriod"/>
            </a:pPr>
            <a:r>
              <a:rPr lang="en-US" dirty="0" err="1" smtClean="0"/>
              <a:t>Membebankan</a:t>
            </a:r>
            <a:r>
              <a:rPr lang="en-US" dirty="0" smtClean="0"/>
              <a:t> </a:t>
            </a:r>
            <a:r>
              <a:rPr lang="en-US" dirty="0" err="1" smtClean="0"/>
              <a:t>semua</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dan</a:t>
            </a:r>
            <a:r>
              <a:rPr lang="en-US" dirty="0" smtClean="0"/>
              <a:t> </a:t>
            </a:r>
            <a:r>
              <a:rPr lang="en-US" dirty="0" err="1" smtClean="0"/>
              <a:t>bahan</a:t>
            </a:r>
            <a:r>
              <a:rPr lang="en-US" dirty="0" smtClean="0"/>
              <a:t> </a:t>
            </a:r>
            <a:r>
              <a:rPr lang="en-US" dirty="0" err="1" smtClean="0"/>
              <a:t>bakar</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utilitas</a:t>
            </a:r>
            <a:r>
              <a:rPr lang="en-US" dirty="0" smtClean="0"/>
              <a:t> </a:t>
            </a:r>
            <a:r>
              <a:rPr lang="en-US" dirty="0" err="1" smtClean="0"/>
              <a:t>tersendiri</a:t>
            </a:r>
            <a:r>
              <a:rPr lang="en-US" dirty="0" smtClean="0"/>
              <a:t>, </a:t>
            </a:r>
            <a:r>
              <a:rPr lang="en-US" dirty="0" err="1" smtClean="0"/>
              <a:t>kemudian</a:t>
            </a:r>
            <a:r>
              <a:rPr lang="en-US" dirty="0" smtClean="0"/>
              <a:t> </a:t>
            </a:r>
            <a:r>
              <a:rPr lang="en-US" dirty="0" err="1" smtClean="0"/>
              <a:t>mengalokasikannya</a:t>
            </a:r>
            <a:r>
              <a:rPr lang="en-US" dirty="0" smtClean="0"/>
              <a:t> </a:t>
            </a:r>
            <a:r>
              <a:rPr lang="en-US" dirty="0" err="1" smtClean="0"/>
              <a:t>ke</a:t>
            </a:r>
            <a:r>
              <a:rPr lang="en-US" dirty="0" smtClean="0"/>
              <a:t> </a:t>
            </a:r>
            <a:r>
              <a:rPr lang="en-US" dirty="0" err="1" smtClean="0"/>
              <a:t>departemen</a:t>
            </a:r>
            <a:r>
              <a:rPr lang="en-US" dirty="0" smtClean="0"/>
              <a:t> yang </a:t>
            </a:r>
            <a:r>
              <a:rPr lang="en-US" dirty="0" err="1" smtClean="0"/>
              <a:t>menerima</a:t>
            </a:r>
            <a:r>
              <a:rPr lang="en-US" dirty="0" smtClean="0"/>
              <a:t> </a:t>
            </a:r>
            <a:r>
              <a:rPr lang="en-US" dirty="0" err="1" smtClean="0"/>
              <a:t>manfaatnya</a:t>
            </a:r>
            <a:r>
              <a:rPr lang="en-US" dirty="0" smtClean="0"/>
              <a:t>.</a:t>
            </a:r>
          </a:p>
          <a:p>
            <a:pPr marL="514350" indent="-514350" algn="just">
              <a:buFont typeface="+mj-lt"/>
              <a:buAutoNum type="arabicPeriod"/>
            </a:pPr>
            <a:endParaRPr lang="en-US" dirty="0" smtClean="0"/>
          </a:p>
          <a:p>
            <a:pPr marL="514350" indent="-514350" algn="just">
              <a:buFont typeface="+mj-lt"/>
              <a:buAutoNum type="arabicPeriod"/>
            </a:pPr>
            <a:r>
              <a:rPr lang="en-US" dirty="0" err="1" smtClean="0"/>
              <a:t>Membebankan</a:t>
            </a:r>
            <a:r>
              <a:rPr lang="en-US" dirty="0" smtClean="0"/>
              <a:t> </a:t>
            </a:r>
            <a:r>
              <a:rPr lang="en-US" dirty="0" err="1" smtClean="0"/>
              <a:t>departemen-departemen</a:t>
            </a:r>
            <a:r>
              <a:rPr lang="en-US" dirty="0" smtClean="0"/>
              <a:t> </a:t>
            </a:r>
            <a:r>
              <a:rPr lang="en-US" dirty="0" err="1" smtClean="0"/>
              <a:t>tertentu</a:t>
            </a:r>
            <a:r>
              <a:rPr lang="en-US" dirty="0" smtClean="0"/>
              <a:t> </a:t>
            </a:r>
            <a:r>
              <a:rPr lang="en-US" dirty="0" err="1" smtClean="0"/>
              <a:t>dengan</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dan</a:t>
            </a:r>
            <a:r>
              <a:rPr lang="en-US" dirty="0" smtClean="0"/>
              <a:t> </a:t>
            </a:r>
            <a:r>
              <a:rPr lang="en-US" dirty="0" err="1" smtClean="0"/>
              <a:t>bahan</a:t>
            </a:r>
            <a:r>
              <a:rPr lang="en-US" dirty="0" smtClean="0"/>
              <a:t> </a:t>
            </a:r>
            <a:r>
              <a:rPr lang="en-US" dirty="0" err="1" smtClean="0"/>
              <a:t>bakar</a:t>
            </a:r>
            <a:r>
              <a:rPr lang="en-US" dirty="0" smtClean="0"/>
              <a:t> </a:t>
            </a:r>
            <a:r>
              <a:rPr lang="en-US" dirty="0" err="1" smtClean="0"/>
              <a:t>jika</a:t>
            </a:r>
            <a:r>
              <a:rPr lang="en-US" dirty="0" smtClean="0"/>
              <a:t> </a:t>
            </a:r>
            <a:r>
              <a:rPr lang="en-US" dirty="0" err="1" smtClean="0"/>
              <a:t>ada</a:t>
            </a:r>
            <a:r>
              <a:rPr lang="en-US" dirty="0" smtClean="0"/>
              <a:t> </a:t>
            </a:r>
            <a:r>
              <a:rPr lang="en-US" dirty="0" err="1" smtClean="0"/>
              <a:t>meteran</a:t>
            </a:r>
            <a:r>
              <a:rPr lang="en-US" dirty="0" smtClean="0"/>
              <a:t> </a:t>
            </a:r>
            <a:r>
              <a:rPr lang="en-US" dirty="0" err="1" smtClean="0"/>
              <a:t>terpisah</a:t>
            </a:r>
            <a:r>
              <a:rPr lang="en-US" dirty="0" smtClean="0"/>
              <a:t>, </a:t>
            </a:r>
            <a:r>
              <a:rPr lang="en-US" dirty="0" err="1" smtClean="0"/>
              <a:t>dan</a:t>
            </a:r>
            <a:r>
              <a:rPr lang="en-US" dirty="0" smtClean="0"/>
              <a:t> </a:t>
            </a:r>
            <a:r>
              <a:rPr lang="en-US" dirty="0" err="1" smtClean="0"/>
              <a:t>membebankan</a:t>
            </a:r>
            <a:r>
              <a:rPr lang="en-US" dirty="0" smtClean="0"/>
              <a:t> </a:t>
            </a:r>
            <a:r>
              <a:rPr lang="en-US" dirty="0" err="1" smtClean="0"/>
              <a:t>sisanya</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utilitas</a:t>
            </a:r>
            <a:r>
              <a:rPr lang="en-US" dirty="0" smtClean="0"/>
              <a:t> </a:t>
            </a:r>
            <a:r>
              <a:rPr lang="en-US" dirty="0" err="1" smtClean="0"/>
              <a:t>tersendiri</a:t>
            </a:r>
            <a:r>
              <a:rPr lang="en-US" dirty="0" smtClean="0"/>
              <a:t>. </a:t>
            </a:r>
            <a:r>
              <a:rPr lang="en-US" dirty="0" err="1" smtClean="0"/>
              <a:t>Sisa</a:t>
            </a:r>
            <a:r>
              <a:rPr lang="en-US" dirty="0" smtClean="0"/>
              <a:t> </a:t>
            </a:r>
            <a:r>
              <a:rPr lang="en-US" dirty="0" err="1" smtClean="0"/>
              <a:t>ini</a:t>
            </a:r>
            <a:r>
              <a:rPr lang="en-US" dirty="0" smtClean="0"/>
              <a:t> </a:t>
            </a:r>
            <a:r>
              <a:rPr lang="en-US" dirty="0" err="1" smtClean="0"/>
              <a:t>kemudian</a:t>
            </a:r>
            <a:r>
              <a:rPr lang="en-US" dirty="0" smtClean="0"/>
              <a:t> </a:t>
            </a:r>
            <a:r>
              <a:rPr lang="en-US" dirty="0" err="1" smtClean="0"/>
              <a:t>akan</a:t>
            </a:r>
            <a:r>
              <a:rPr lang="en-US" dirty="0" smtClean="0"/>
              <a:t> </a:t>
            </a:r>
            <a:r>
              <a:rPr lang="en-US" dirty="0" err="1" smtClean="0"/>
              <a:t>dialokasikan</a:t>
            </a:r>
            <a:r>
              <a:rPr lang="en-US" dirty="0" smtClean="0"/>
              <a:t> </a:t>
            </a:r>
            <a:r>
              <a:rPr lang="en-US" dirty="0" err="1" smtClean="0"/>
              <a:t>ke</a:t>
            </a:r>
            <a:r>
              <a:rPr lang="en-US" dirty="0" smtClean="0"/>
              <a:t> </a:t>
            </a:r>
            <a:r>
              <a:rPr lang="en-US" dirty="0" err="1" smtClean="0"/>
              <a:t>departemen</a:t>
            </a:r>
            <a:r>
              <a:rPr lang="en-US" dirty="0" smtClean="0"/>
              <a:t> yang </a:t>
            </a:r>
            <a:r>
              <a:rPr lang="en-US" dirty="0" err="1" smtClean="0"/>
              <a:t>menerima</a:t>
            </a:r>
            <a:r>
              <a:rPr lang="en-US" dirty="0" smtClean="0"/>
              <a:t> </a:t>
            </a:r>
            <a:r>
              <a:rPr lang="en-US" dirty="0" err="1" smtClean="0"/>
              <a:t>manfaatnya</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Distribusi</a:t>
            </a:r>
            <a:r>
              <a:rPr lang="en-US" dirty="0" smtClean="0"/>
              <a:t> </a:t>
            </a:r>
            <a:r>
              <a:rPr lang="en-US" dirty="0" err="1" smtClean="0"/>
              <a:t>Biaya</a:t>
            </a:r>
            <a:r>
              <a:rPr lang="en-US" dirty="0" smtClean="0"/>
              <a:t> </a:t>
            </a:r>
            <a:r>
              <a:rPr lang="en-US" dirty="0" err="1" smtClean="0"/>
              <a:t>Departemen</a:t>
            </a:r>
            <a:r>
              <a:rPr lang="en-US" dirty="0" smtClean="0"/>
              <a:t> </a:t>
            </a:r>
            <a:r>
              <a:rPr lang="en-US" dirty="0" err="1" smtClean="0"/>
              <a:t>Jasa</a:t>
            </a:r>
            <a:endParaRPr lang="en-US" dirty="0"/>
          </a:p>
        </p:txBody>
      </p:sp>
      <p:sp>
        <p:nvSpPr>
          <p:cNvPr id="3" name="Content Placeholder 2"/>
          <p:cNvSpPr>
            <a:spLocks noGrp="1"/>
          </p:cNvSpPr>
          <p:nvPr>
            <p:ph sz="quarter" idx="1"/>
          </p:nvPr>
        </p:nvSpPr>
        <p:spPr>
          <a:xfrm>
            <a:off x="612648" y="1428736"/>
            <a:ext cx="8153400" cy="5214974"/>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514350" indent="-514350" algn="just">
              <a:buNone/>
            </a:pPr>
            <a:r>
              <a:rPr lang="en-US" i="1" dirty="0" err="1" smtClean="0"/>
              <a:t>Distribusi</a:t>
            </a:r>
            <a:r>
              <a:rPr lang="en-US" i="1" dirty="0" smtClean="0"/>
              <a:t> </a:t>
            </a:r>
            <a:r>
              <a:rPr lang="en-US" i="1" dirty="0" err="1" smtClean="0"/>
              <a:t>didasarkan</a:t>
            </a:r>
            <a:r>
              <a:rPr lang="en-US" i="1" dirty="0" smtClean="0"/>
              <a:t> </a:t>
            </a:r>
            <a:r>
              <a:rPr lang="en-US" i="1" dirty="0" err="1" smtClean="0"/>
              <a:t>pada</a:t>
            </a:r>
            <a:r>
              <a:rPr lang="en-US" i="1" dirty="0" smtClean="0"/>
              <a:t> unit </a:t>
            </a:r>
            <a:r>
              <a:rPr lang="en-US" i="1" dirty="0" err="1" smtClean="0"/>
              <a:t>pengukuran</a:t>
            </a:r>
            <a:r>
              <a:rPr lang="en-US" i="1" dirty="0" smtClean="0"/>
              <a:t> </a:t>
            </a:r>
            <a:r>
              <a:rPr lang="en-US" i="1" dirty="0" err="1" smtClean="0"/>
              <a:t>umum</a:t>
            </a:r>
            <a:r>
              <a:rPr lang="en-US" i="1" dirty="0" smtClean="0"/>
              <a:t> yang </a:t>
            </a:r>
            <a:r>
              <a:rPr lang="en-US" i="1" dirty="0" err="1" smtClean="0"/>
              <a:t>berkorelasi</a:t>
            </a:r>
            <a:r>
              <a:rPr lang="en-US" i="1" dirty="0" smtClean="0"/>
              <a:t> </a:t>
            </a:r>
            <a:r>
              <a:rPr lang="en-US" i="1" dirty="0" err="1" smtClean="0"/>
              <a:t>dengan</a:t>
            </a:r>
            <a:r>
              <a:rPr lang="en-US" i="1" dirty="0" smtClean="0"/>
              <a:t> </a:t>
            </a:r>
            <a:r>
              <a:rPr lang="en-US" i="1" dirty="0" err="1" smtClean="0"/>
              <a:t>penyebab</a:t>
            </a:r>
            <a:r>
              <a:rPr lang="en-US" i="1" dirty="0" smtClean="0"/>
              <a:t> </a:t>
            </a:r>
            <a:r>
              <a:rPr lang="en-US" i="1" dirty="0" err="1" smtClean="0"/>
              <a:t>dari</a:t>
            </a:r>
            <a:r>
              <a:rPr lang="en-US" i="1" dirty="0" smtClean="0"/>
              <a:t> </a:t>
            </a:r>
            <a:r>
              <a:rPr lang="en-US" i="1" dirty="0" err="1" smtClean="0"/>
              <a:t>biaya</a:t>
            </a:r>
            <a:r>
              <a:rPr lang="en-US" i="1" dirty="0" smtClean="0"/>
              <a:t> </a:t>
            </a:r>
            <a:r>
              <a:rPr lang="en-US" i="1" dirty="0" err="1" smtClean="0"/>
              <a:t>departemen</a:t>
            </a:r>
            <a:r>
              <a:rPr lang="en-US" i="1" dirty="0" smtClean="0"/>
              <a:t> </a:t>
            </a:r>
            <a:r>
              <a:rPr lang="en-US" i="1" dirty="0" err="1" smtClean="0"/>
              <a:t>jasa</a:t>
            </a:r>
            <a:r>
              <a:rPr lang="en-US" i="1" dirty="0" smtClean="0"/>
              <a:t>. </a:t>
            </a:r>
          </a:p>
          <a:p>
            <a:pPr marL="514350" indent="-514350" algn="just">
              <a:buNone/>
            </a:pPr>
            <a:endParaRPr lang="en-US" i="1" dirty="0" smtClean="0"/>
          </a:p>
          <a:p>
            <a:pPr marL="514350" indent="-514350" algn="just">
              <a:buNone/>
            </a:pPr>
            <a:r>
              <a:rPr lang="en-US" i="1" dirty="0" err="1" smtClean="0"/>
              <a:t>Contoh</a:t>
            </a:r>
            <a:r>
              <a:rPr lang="en-US" i="1" dirty="0" smtClean="0"/>
              <a:t>: </a:t>
            </a:r>
            <a:r>
              <a:rPr lang="en-US" i="1" dirty="0" err="1" smtClean="0"/>
              <a:t>jumlah</a:t>
            </a:r>
            <a:r>
              <a:rPr lang="en-US" i="1" dirty="0" smtClean="0"/>
              <a:t> </a:t>
            </a:r>
            <a:r>
              <a:rPr lang="en-US" i="1" dirty="0" err="1" smtClean="0"/>
              <a:t>karyawan</a:t>
            </a:r>
            <a:r>
              <a:rPr lang="en-US" i="1" dirty="0" smtClean="0"/>
              <a:t>, </a:t>
            </a:r>
            <a:r>
              <a:rPr lang="en-US" i="1" dirty="0" err="1" smtClean="0"/>
              <a:t>konsumsi</a:t>
            </a:r>
            <a:r>
              <a:rPr lang="en-US" i="1" dirty="0" smtClean="0"/>
              <a:t> </a:t>
            </a:r>
            <a:r>
              <a:rPr lang="en-US" i="1" dirty="0" err="1" smtClean="0"/>
              <a:t>kwh</a:t>
            </a:r>
            <a:r>
              <a:rPr lang="en-US" i="1" dirty="0" smtClean="0"/>
              <a:t>, </a:t>
            </a:r>
            <a:r>
              <a:rPr lang="en-US" i="1" dirty="0" err="1" smtClean="0"/>
              <a:t>konsumsi</a:t>
            </a:r>
            <a:r>
              <a:rPr lang="en-US" i="1" dirty="0" smtClean="0"/>
              <a:t> </a:t>
            </a:r>
            <a:r>
              <a:rPr lang="en-US" i="1" dirty="0" err="1" smtClean="0"/>
              <a:t>tenaga</a:t>
            </a:r>
            <a:r>
              <a:rPr lang="en-US" i="1" dirty="0" smtClean="0"/>
              <a:t> </a:t>
            </a:r>
            <a:r>
              <a:rPr lang="en-US" i="1" dirty="0" err="1" smtClean="0"/>
              <a:t>kuda</a:t>
            </a:r>
            <a:r>
              <a:rPr lang="en-US" i="1" dirty="0" smtClean="0"/>
              <a:t> per jam, </a:t>
            </a:r>
            <a:r>
              <a:rPr lang="en-US" i="1" dirty="0" err="1" smtClean="0"/>
              <a:t>luas</a:t>
            </a:r>
            <a:r>
              <a:rPr lang="en-US" i="1" dirty="0" smtClean="0"/>
              <a:t> </a:t>
            </a:r>
            <a:r>
              <a:rPr lang="en-US" i="1" dirty="0" err="1" smtClean="0"/>
              <a:t>lantai</a:t>
            </a:r>
            <a:r>
              <a:rPr lang="en-US" i="1" dirty="0" smtClean="0"/>
              <a:t>, </a:t>
            </a:r>
            <a:r>
              <a:rPr lang="en-US" i="1" dirty="0" err="1" smtClean="0"/>
              <a:t>nilai</a:t>
            </a:r>
            <a:r>
              <a:rPr lang="en-US" i="1" dirty="0" smtClean="0"/>
              <a:t> </a:t>
            </a:r>
            <a:r>
              <a:rPr lang="en-US" i="1" dirty="0" err="1" smtClean="0"/>
              <a:t>aset</a:t>
            </a:r>
            <a:r>
              <a:rPr lang="en-US" i="1" dirty="0" smtClean="0"/>
              <a:t>, </a:t>
            </a:r>
            <a:r>
              <a:rPr lang="en-US" i="1" dirty="0" err="1" smtClean="0"/>
              <a:t>atau</a:t>
            </a:r>
            <a:r>
              <a:rPr lang="en-US" i="1" dirty="0" smtClean="0"/>
              <a:t> </a:t>
            </a:r>
            <a:r>
              <a:rPr lang="en-US" i="1" dirty="0" err="1" smtClean="0"/>
              <a:t>biaya</a:t>
            </a:r>
            <a:r>
              <a:rPr lang="en-US" i="1" dirty="0" smtClean="0"/>
              <a:t> </a:t>
            </a:r>
            <a:r>
              <a:rPr lang="en-US" i="1" dirty="0" err="1" smtClean="0"/>
              <a:t>dari</a:t>
            </a:r>
            <a:r>
              <a:rPr lang="en-US" i="1" dirty="0" smtClean="0"/>
              <a:t> </a:t>
            </a:r>
            <a:r>
              <a:rPr lang="en-US" i="1" dirty="0" err="1" smtClean="0"/>
              <a:t>bahan</a:t>
            </a:r>
            <a:r>
              <a:rPr lang="en-US" i="1" dirty="0" smtClean="0"/>
              <a:t> </a:t>
            </a:r>
            <a:r>
              <a:rPr lang="en-US" i="1" dirty="0" err="1" smtClean="0"/>
              <a:t>baku</a:t>
            </a:r>
            <a:r>
              <a:rPr lang="en-US" i="1" dirty="0" smtClean="0"/>
              <a:t> yang </a:t>
            </a:r>
            <a:r>
              <a:rPr lang="en-US" i="1" dirty="0" err="1" smtClean="0"/>
              <a:t>akan</a:t>
            </a:r>
            <a:r>
              <a:rPr lang="en-US" i="1" dirty="0" smtClean="0"/>
              <a:t> </a:t>
            </a:r>
            <a:r>
              <a:rPr lang="en-US" i="1" dirty="0" err="1" smtClean="0"/>
              <a:t>diminta</a:t>
            </a:r>
            <a:r>
              <a:rPr lang="en-US" i="1" dirty="0" smtClean="0"/>
              <a:t>.</a:t>
            </a:r>
          </a:p>
          <a:p>
            <a:pPr marL="514350" indent="-514350" algn="just">
              <a:buNone/>
            </a:pPr>
            <a:endParaRPr lang="en-US" dirty="0" smtClean="0"/>
          </a:p>
          <a:p>
            <a:pPr algn="just">
              <a:buNone/>
            </a:pPr>
            <a:r>
              <a:rPr lang="en-US" dirty="0" err="1" smtClean="0"/>
              <a:t>Tiga</a:t>
            </a:r>
            <a:r>
              <a:rPr lang="en-US" dirty="0" smtClean="0"/>
              <a:t> </a:t>
            </a:r>
            <a:r>
              <a:rPr lang="en-US" dirty="0" err="1" smtClean="0"/>
              <a:t>metode</a:t>
            </a:r>
            <a:r>
              <a:rPr lang="en-US" dirty="0" smtClean="0"/>
              <a:t> </a:t>
            </a:r>
            <a:r>
              <a:rPr lang="en-US" dirty="0" err="1" smtClean="0"/>
              <a:t>umum</a:t>
            </a:r>
            <a:r>
              <a:rPr lang="en-US" dirty="0" smtClean="0"/>
              <a:t> </a:t>
            </a:r>
            <a:r>
              <a:rPr lang="en-US" dirty="0" err="1" smtClean="0"/>
              <a:t>distribusi</a:t>
            </a:r>
            <a:r>
              <a:rPr lang="en-US" dirty="0" smtClean="0"/>
              <a:t> overhead </a:t>
            </a:r>
            <a:r>
              <a:rPr lang="en-US" dirty="0" err="1" smtClean="0"/>
              <a:t>departemen</a:t>
            </a:r>
            <a:r>
              <a:rPr lang="en-US" dirty="0" smtClean="0"/>
              <a:t> </a:t>
            </a:r>
            <a:r>
              <a:rPr lang="en-US" dirty="0" err="1" smtClean="0"/>
              <a:t>jasa</a:t>
            </a:r>
            <a:r>
              <a:rPr lang="en-US" dirty="0" smtClean="0"/>
              <a:t> </a:t>
            </a:r>
            <a:r>
              <a:rPr lang="en-US" dirty="0" err="1" smtClean="0"/>
              <a:t>ke</a:t>
            </a:r>
            <a:r>
              <a:rPr lang="en-US" dirty="0" smtClean="0"/>
              <a:t> </a:t>
            </a:r>
            <a:r>
              <a:rPr lang="en-US" dirty="0" err="1" smtClean="0"/>
              <a:t>departemen</a:t>
            </a:r>
            <a:r>
              <a:rPr lang="en-US" dirty="0" smtClean="0"/>
              <a:t> yang </a:t>
            </a:r>
            <a:r>
              <a:rPr lang="en-US" dirty="0" err="1" smtClean="0"/>
              <a:t>memperoleh</a:t>
            </a:r>
            <a:r>
              <a:rPr lang="en-US" dirty="0" smtClean="0"/>
              <a:t> </a:t>
            </a:r>
            <a:r>
              <a:rPr lang="en-US" dirty="0" err="1" smtClean="0"/>
              <a:t>manfaatnya</a:t>
            </a:r>
            <a:r>
              <a:rPr lang="en-US" dirty="0" smtClean="0"/>
              <a:t>:</a:t>
            </a:r>
          </a:p>
          <a:p>
            <a:pPr marL="514350" indent="-514350" algn="just">
              <a:buAutoNum type="arabicPeriod"/>
            </a:pPr>
            <a:r>
              <a:rPr lang="en-US" dirty="0" err="1" smtClean="0"/>
              <a:t>Metode</a:t>
            </a:r>
            <a:r>
              <a:rPr lang="en-US" dirty="0" smtClean="0"/>
              <a:t> </a:t>
            </a:r>
            <a:r>
              <a:rPr lang="en-US" dirty="0" err="1" smtClean="0"/>
              <a:t>Langsung</a:t>
            </a:r>
            <a:r>
              <a:rPr lang="en-US" dirty="0" smtClean="0"/>
              <a:t> </a:t>
            </a:r>
            <a:r>
              <a:rPr lang="en-US" i="1" dirty="0" smtClean="0"/>
              <a:t>(Direct Method)</a:t>
            </a:r>
          </a:p>
          <a:p>
            <a:pPr marL="514350" indent="-514350" algn="just">
              <a:buAutoNum type="arabicPeriod"/>
            </a:pPr>
            <a:r>
              <a:rPr lang="en-US" dirty="0" err="1" smtClean="0"/>
              <a:t>Metode</a:t>
            </a:r>
            <a:r>
              <a:rPr lang="en-US" dirty="0" smtClean="0"/>
              <a:t> </a:t>
            </a:r>
            <a:r>
              <a:rPr lang="en-US" dirty="0" err="1" smtClean="0"/>
              <a:t>Bertingkat</a:t>
            </a:r>
            <a:r>
              <a:rPr lang="en-US" dirty="0" smtClean="0"/>
              <a:t> </a:t>
            </a:r>
            <a:r>
              <a:rPr lang="en-US" i="1" dirty="0" smtClean="0"/>
              <a:t>(Step Method)/Sequential Method</a:t>
            </a:r>
          </a:p>
          <a:p>
            <a:pPr marL="514350" indent="-514350" algn="just">
              <a:buAutoNum type="arabicPeriod"/>
            </a:pPr>
            <a:r>
              <a:rPr lang="en-US" dirty="0" err="1" smtClean="0"/>
              <a:t>Metode</a:t>
            </a:r>
            <a:r>
              <a:rPr lang="en-US" dirty="0" smtClean="0"/>
              <a:t> </a:t>
            </a:r>
            <a:r>
              <a:rPr lang="en-US" dirty="0" err="1" smtClean="0"/>
              <a:t>Simultan</a:t>
            </a:r>
            <a:r>
              <a:rPr lang="en-US" dirty="0" smtClean="0"/>
              <a:t> </a:t>
            </a:r>
            <a:r>
              <a:rPr lang="en-US" i="1" dirty="0" smtClean="0"/>
              <a:t>(Simultaneous Method)/</a:t>
            </a:r>
            <a:r>
              <a:rPr lang="en-US" dirty="0" err="1" smtClean="0"/>
              <a:t>Metode</a:t>
            </a:r>
            <a:r>
              <a:rPr lang="en-US" dirty="0" smtClean="0"/>
              <a:t> </a:t>
            </a:r>
            <a:r>
              <a:rPr lang="en-US" dirty="0" err="1" smtClean="0"/>
              <a:t>Aljabar</a:t>
            </a:r>
            <a:r>
              <a:rPr lang="en-US" dirty="0" smtClean="0"/>
              <a:t> </a:t>
            </a:r>
            <a:r>
              <a:rPr lang="en-US" i="1" dirty="0" smtClean="0"/>
              <a:t>(Algebraic Method)</a:t>
            </a:r>
          </a:p>
          <a:p>
            <a:pPr marL="514350" indent="-514350" algn="just">
              <a:buNone/>
            </a:pPr>
            <a:endParaRPr lang="en-US" i="1" dirty="0" smtClean="0"/>
          </a:p>
          <a:p>
            <a:pPr marL="514350" indent="-514350" algn="just">
              <a:buNone/>
            </a:pPr>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401</TotalTime>
  <Words>1229</Words>
  <Application>Microsoft Office PowerPoint</Application>
  <PresentationFormat>On-screen Show (4:3)</PresentationFormat>
  <Paragraphs>246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Cost accounting materi-8 departementalisasi bop</vt:lpstr>
      <vt:lpstr>KONSEP DEPARTEMENTALISASI</vt:lpstr>
      <vt:lpstr>DEPT. PRODUKSI &amp; DEPT. JASA</vt:lpstr>
      <vt:lpstr>BIAYA LANGSUNG DEPARTEMENTAL</vt:lpstr>
      <vt:lpstr>BIAYA TIDAK LANGSUNG DEPARTEMENTAL</vt:lpstr>
      <vt:lpstr>MENENTUKAN TARIF BOP DEPARTEMENTAL</vt:lpstr>
      <vt:lpstr>Langkah-langkah penetapan tarif BOP Departemental</vt:lpstr>
      <vt:lpstr>Dua metode akuntansi untuk biaya utilitas</vt:lpstr>
      <vt:lpstr>Distribusi Biaya Departemen Jasa</vt:lpstr>
      <vt:lpstr>Contoh untuk perhitungan ketiga metode </vt:lpstr>
      <vt:lpstr>METODE LANGSUNG (DIRECT METHOD)</vt:lpstr>
      <vt:lpstr>Nicleby Company</vt:lpstr>
      <vt:lpstr>METODE BERTINGKAT (STEP METHOD)</vt:lpstr>
      <vt:lpstr>Nicleby Company</vt:lpstr>
      <vt:lpstr>METODE SIMULTAN</vt:lpstr>
      <vt:lpstr>Nicleby Company</vt:lpstr>
      <vt:lpstr>Nicleby Company</vt:lpstr>
      <vt:lpstr>Menggunakan Tarif BOP Departemen</vt:lpstr>
      <vt:lpstr>BIAYA OVERHEAD AKTUAL TERDEPARTEMENTALISASI</vt:lpstr>
      <vt:lpstr>LANGKAH-LANGKAH DI AKHIR PERIODE UNTUK OVERHEAD PABRIK AKTUAL TERDEPARTEMENTALISASI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materi-8 departementalisasi bop</dc:title>
  <dc:creator>Hp mini</dc:creator>
  <cp:lastModifiedBy>pavilion</cp:lastModifiedBy>
  <cp:revision>61</cp:revision>
  <dcterms:created xsi:type="dcterms:W3CDTF">2014-11-16T14:39:06Z</dcterms:created>
  <dcterms:modified xsi:type="dcterms:W3CDTF">2016-09-09T09:31:25Z</dcterms:modified>
</cp:coreProperties>
</file>