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258" r:id="rId3"/>
    <p:sldId id="257" r:id="rId4"/>
    <p:sldId id="259" r:id="rId5"/>
    <p:sldId id="260" r:id="rId6"/>
    <p:sldId id="261" r:id="rId7"/>
    <p:sldId id="262" r:id="rId8"/>
    <p:sldId id="263" r:id="rId9"/>
    <p:sldId id="274" r:id="rId10"/>
    <p:sldId id="264" r:id="rId11"/>
    <p:sldId id="275" r:id="rId12"/>
    <p:sldId id="292" r:id="rId13"/>
    <p:sldId id="265" r:id="rId14"/>
    <p:sldId id="266" r:id="rId15"/>
    <p:sldId id="278" r:id="rId16"/>
    <p:sldId id="267" r:id="rId17"/>
    <p:sldId id="277" r:id="rId18"/>
    <p:sldId id="279" r:id="rId19"/>
    <p:sldId id="280" r:id="rId20"/>
    <p:sldId id="281" r:id="rId21"/>
    <p:sldId id="293" r:id="rId22"/>
    <p:sldId id="294" r:id="rId23"/>
    <p:sldId id="295" r:id="rId24"/>
    <p:sldId id="268" r:id="rId25"/>
    <p:sldId id="269" r:id="rId26"/>
    <p:sldId id="282" r:id="rId27"/>
    <p:sldId id="270" r:id="rId28"/>
    <p:sldId id="283" r:id="rId29"/>
    <p:sldId id="289" r:id="rId30"/>
    <p:sldId id="284" r:id="rId31"/>
    <p:sldId id="290" r:id="rId32"/>
    <p:sldId id="286" r:id="rId33"/>
    <p:sldId id="285" r:id="rId34"/>
    <p:sldId id="291" r:id="rId35"/>
    <p:sldId id="287" r:id="rId36"/>
    <p:sldId id="288"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141DBD-25C6-4A12-A889-C8CB58BBD14E}" type="datetimeFigureOut">
              <a:rPr lang="en-US" smtClean="0"/>
              <a:t>9/9/2016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41451E-8A1F-4637-BB66-B5F6022F466F}" type="slidenum">
              <a:rPr lang="en-US" smtClean="0"/>
              <a:t>‹#›</a:t>
            </a:fld>
            <a:endParaRPr lang="en-US"/>
          </a:p>
        </p:txBody>
      </p:sp>
    </p:spTree>
    <p:extLst>
      <p:ext uri="{BB962C8B-B14F-4D97-AF65-F5344CB8AC3E}">
        <p14:creationId xmlns:p14="http://schemas.microsoft.com/office/powerpoint/2010/main" val="2999413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83BF41A-3BFD-4C20-8DD4-F654EA2D71A7}" type="datetimeFigureOut">
              <a:rPr lang="id-ID" smtClean="0"/>
              <a:pPr/>
              <a:t>09/09/2016</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112258C-3216-4AED-80A8-7D48FE723F7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3BF41A-3BFD-4C20-8DD4-F654EA2D71A7}" type="datetimeFigureOut">
              <a:rPr lang="id-ID" smtClean="0"/>
              <a:pPr/>
              <a:t>09/09/2016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12258C-3216-4AED-80A8-7D48FE723F7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83BF41A-3BFD-4C20-8DD4-F654EA2D71A7}" type="datetimeFigureOut">
              <a:rPr lang="id-ID" smtClean="0"/>
              <a:pPr/>
              <a:t>09/09/2016</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112258C-3216-4AED-80A8-7D48FE723F7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3BF41A-3BFD-4C20-8DD4-F654EA2D71A7}" type="datetimeFigureOut">
              <a:rPr lang="id-ID" smtClean="0"/>
              <a:pPr/>
              <a:t>09/09/2016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112258C-3216-4AED-80A8-7D48FE723F7D}"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3BF41A-3BFD-4C20-8DD4-F654EA2D71A7}" type="datetimeFigureOut">
              <a:rPr lang="id-ID" smtClean="0"/>
              <a:pPr/>
              <a:t>09/09/2016</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112258C-3216-4AED-80A8-7D48FE723F7D}"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83BF41A-3BFD-4C20-8DD4-F654EA2D71A7}" type="datetimeFigureOut">
              <a:rPr lang="id-ID" smtClean="0"/>
              <a:pPr/>
              <a:t>09/09/2016</a:t>
            </a:fld>
            <a:endParaRPr lang="id-ID"/>
          </a:p>
        </p:txBody>
      </p:sp>
      <p:sp>
        <p:nvSpPr>
          <p:cNvPr id="10" name="Slide Number Placeholder 9"/>
          <p:cNvSpPr>
            <a:spLocks noGrp="1"/>
          </p:cNvSpPr>
          <p:nvPr>
            <p:ph type="sldNum" sz="quarter" idx="16"/>
          </p:nvPr>
        </p:nvSpPr>
        <p:spPr/>
        <p:txBody>
          <a:bodyPr rtlCol="0"/>
          <a:lstStyle/>
          <a:p>
            <a:fld id="{8112258C-3216-4AED-80A8-7D48FE723F7D}"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83BF41A-3BFD-4C20-8DD4-F654EA2D71A7}" type="datetimeFigureOut">
              <a:rPr lang="id-ID" smtClean="0"/>
              <a:pPr/>
              <a:t>09/09/2016</a:t>
            </a:fld>
            <a:endParaRPr lang="id-ID"/>
          </a:p>
        </p:txBody>
      </p:sp>
      <p:sp>
        <p:nvSpPr>
          <p:cNvPr id="12" name="Slide Number Placeholder 11"/>
          <p:cNvSpPr>
            <a:spLocks noGrp="1"/>
          </p:cNvSpPr>
          <p:nvPr>
            <p:ph type="sldNum" sz="quarter" idx="16"/>
          </p:nvPr>
        </p:nvSpPr>
        <p:spPr/>
        <p:txBody>
          <a:bodyPr rtlCol="0"/>
          <a:lstStyle/>
          <a:p>
            <a:fld id="{8112258C-3216-4AED-80A8-7D48FE723F7D}"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3BF41A-3BFD-4C20-8DD4-F654EA2D71A7}" type="datetimeFigureOut">
              <a:rPr lang="id-ID" smtClean="0"/>
              <a:pPr/>
              <a:t>09/09/2016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112258C-3216-4AED-80A8-7D48FE723F7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BF41A-3BFD-4C20-8DD4-F654EA2D71A7}" type="datetimeFigureOut">
              <a:rPr lang="id-ID" smtClean="0"/>
              <a:pPr/>
              <a:t>09/09/2016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112258C-3216-4AED-80A8-7D48FE723F7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3BF41A-3BFD-4C20-8DD4-F654EA2D71A7}" type="datetimeFigureOut">
              <a:rPr lang="id-ID" smtClean="0"/>
              <a:pPr/>
              <a:t>09/09/2016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112258C-3216-4AED-80A8-7D48FE723F7D}"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83BF41A-3BFD-4C20-8DD4-F654EA2D71A7}" type="datetimeFigureOut">
              <a:rPr lang="id-ID" smtClean="0"/>
              <a:pPr/>
              <a:t>09/09/2016</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112258C-3216-4AED-80A8-7D48FE723F7D}"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83BF41A-3BFD-4C20-8DD4-F654EA2D71A7}" type="datetimeFigureOut">
              <a:rPr lang="id-ID" smtClean="0"/>
              <a:pPr/>
              <a:t>09/09/2016</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112258C-3216-4AED-80A8-7D48FE723F7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428868"/>
            <a:ext cx="6477000" cy="1828800"/>
          </a:xfrm>
        </p:spPr>
        <p:txBody>
          <a:bodyPr>
            <a:normAutofit fontScale="90000"/>
          </a:bodyPr>
          <a:lstStyle/>
          <a:p>
            <a:r>
              <a:rPr lang="id-ID" dirty="0" smtClean="0"/>
              <a:t>COST ACCOUNTING</a:t>
            </a:r>
            <a:br>
              <a:rPr lang="id-ID" dirty="0" smtClean="0"/>
            </a:br>
            <a:r>
              <a:rPr lang="id-ID" dirty="0" smtClean="0"/>
              <a:t>MATERI-9</a:t>
            </a:r>
            <a:br>
              <a:rPr lang="id-ID" dirty="0" smtClean="0"/>
            </a:br>
            <a:r>
              <a:rPr lang="id-ID" dirty="0" smtClean="0"/>
              <a:t>BIAYA Bahan baku</a:t>
            </a:r>
            <a:endParaRPr lang="id-ID" dirty="0"/>
          </a:p>
        </p:txBody>
      </p:sp>
      <p:sp>
        <p:nvSpPr>
          <p:cNvPr id="3" name="Subtitle 2"/>
          <p:cNvSpPr>
            <a:spLocks noGrp="1"/>
          </p:cNvSpPr>
          <p:nvPr>
            <p:ph type="subTitle" idx="1"/>
          </p:nvPr>
        </p:nvSpPr>
        <p:spPr/>
        <p:txBody>
          <a:bodyPr>
            <a:normAutofit fontScale="77500" lnSpcReduction="20000"/>
          </a:bodyPr>
          <a:lstStyle/>
          <a:p>
            <a:r>
              <a:rPr lang="id-ID" dirty="0" smtClean="0"/>
              <a:t>Universitas Esa Unggul</a:t>
            </a:r>
          </a:p>
          <a:p>
            <a:r>
              <a:rPr lang="id-ID" dirty="0" smtClean="0"/>
              <a:t>Jakarta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PEROLEHAN BAHAN BAKU</a:t>
            </a:r>
            <a:endParaRPr lang="id-ID" dirty="0"/>
          </a:p>
        </p:txBody>
      </p:sp>
      <p:sp>
        <p:nvSpPr>
          <p:cNvPr id="3" name="Content Placeholder 2"/>
          <p:cNvSpPr>
            <a:spLocks noGrp="1"/>
          </p:cNvSpPr>
          <p:nvPr>
            <p:ph sz="quarter" idx="1"/>
          </p:nvPr>
        </p:nvSpPr>
        <p:spPr>
          <a:xfrm>
            <a:off x="612648" y="1500174"/>
            <a:ext cx="8153400" cy="5143536"/>
          </a:xfrm>
        </p:spPr>
        <p:txBody>
          <a:bodyPr/>
          <a:lstStyle/>
          <a:p>
            <a:r>
              <a:rPr lang="en-US" dirty="0" err="1" smtClean="0"/>
              <a:t>Harga</a:t>
            </a:r>
            <a:r>
              <a:rPr lang="en-US" dirty="0" smtClean="0"/>
              <a:t> yang </a:t>
            </a:r>
            <a:r>
              <a:rPr lang="en-US" dirty="0" err="1" smtClean="0"/>
              <a:t>tercantum</a:t>
            </a:r>
            <a:r>
              <a:rPr lang="en-US" dirty="0" smtClean="0"/>
              <a:t> </a:t>
            </a:r>
            <a:r>
              <a:rPr lang="en-US" dirty="0" err="1" smtClean="0"/>
              <a:t>dalam</a:t>
            </a:r>
            <a:r>
              <a:rPr lang="en-US" dirty="0" smtClean="0"/>
              <a:t> </a:t>
            </a:r>
            <a:r>
              <a:rPr lang="en-US" dirty="0" err="1" smtClean="0"/>
              <a:t>faktur</a:t>
            </a:r>
            <a:r>
              <a:rPr lang="en-US" dirty="0" smtClean="0"/>
              <a:t> </a:t>
            </a:r>
            <a:r>
              <a:rPr lang="en-US" dirty="0" err="1" smtClean="0"/>
              <a:t>pemasok</a:t>
            </a:r>
            <a:r>
              <a:rPr lang="en-US" dirty="0" smtClean="0"/>
              <a:t> </a:t>
            </a:r>
            <a:r>
              <a:rPr lang="en-US" dirty="0" err="1" smtClean="0"/>
              <a:t>dan</a:t>
            </a:r>
            <a:r>
              <a:rPr lang="en-US" dirty="0" smtClean="0"/>
              <a:t> </a:t>
            </a:r>
            <a:r>
              <a:rPr lang="en-US" dirty="0" err="1" smtClean="0"/>
              <a:t>beban</a:t>
            </a:r>
            <a:r>
              <a:rPr lang="en-US" dirty="0" smtClean="0"/>
              <a:t> </a:t>
            </a:r>
            <a:r>
              <a:rPr lang="en-US" dirty="0" err="1" smtClean="0"/>
              <a:t>transportasi</a:t>
            </a:r>
            <a:r>
              <a:rPr lang="en-US" dirty="0" smtClean="0"/>
              <a:t> </a:t>
            </a:r>
            <a:r>
              <a:rPr lang="en-US" dirty="0" err="1" smtClean="0"/>
              <a:t>adalah</a:t>
            </a:r>
            <a:r>
              <a:rPr lang="en-US" dirty="0" smtClean="0"/>
              <a:t> </a:t>
            </a:r>
            <a:r>
              <a:rPr lang="en-US" dirty="0" err="1" smtClean="0"/>
              <a:t>biaya</a:t>
            </a:r>
            <a:r>
              <a:rPr lang="en-US" dirty="0" smtClean="0"/>
              <a:t> </a:t>
            </a:r>
            <a:r>
              <a:rPr lang="en-US" dirty="0" err="1" smtClean="0"/>
              <a:t>pembelian</a:t>
            </a:r>
            <a:r>
              <a:rPr lang="en-US" dirty="0" smtClean="0"/>
              <a:t> </a:t>
            </a:r>
            <a:r>
              <a:rPr lang="en-US" dirty="0" err="1" smtClean="0"/>
              <a:t>barang</a:t>
            </a:r>
            <a:r>
              <a:rPr lang="en-US" dirty="0" smtClean="0"/>
              <a:t> yang paling </a:t>
            </a:r>
            <a:r>
              <a:rPr lang="en-US" dirty="0" err="1" smtClean="0"/>
              <a:t>jelas</a:t>
            </a:r>
            <a:r>
              <a:rPr lang="en-US" dirty="0" smtClean="0"/>
              <a:t> </a:t>
            </a:r>
            <a:r>
              <a:rPr lang="en-US" dirty="0" err="1" smtClean="0"/>
              <a:t>terlihat</a:t>
            </a:r>
            <a:r>
              <a:rPr lang="en-US" dirty="0" smtClean="0"/>
              <a:t>.</a:t>
            </a:r>
          </a:p>
          <a:p>
            <a:r>
              <a:rPr lang="en-US" dirty="0" err="1" smtClean="0"/>
              <a:t>Biaya</a:t>
            </a:r>
            <a:r>
              <a:rPr lang="en-US" dirty="0" smtClean="0"/>
              <a:t> yang </a:t>
            </a:r>
            <a:r>
              <a:rPr lang="en-US" dirty="0" err="1" smtClean="0"/>
              <a:t>tidak</a:t>
            </a:r>
            <a:r>
              <a:rPr lang="en-US" dirty="0" smtClean="0"/>
              <a:t> </a:t>
            </a:r>
            <a:r>
              <a:rPr lang="en-US" dirty="0" err="1" smtClean="0"/>
              <a:t>terlalu</a:t>
            </a:r>
            <a:r>
              <a:rPr lang="en-US" dirty="0" smtClean="0"/>
              <a:t> </a:t>
            </a:r>
            <a:r>
              <a:rPr lang="en-US" dirty="0" err="1" smtClean="0"/>
              <a:t>jelas</a:t>
            </a:r>
            <a:r>
              <a:rPr lang="en-US" dirty="0" smtClean="0"/>
              <a:t> </a:t>
            </a:r>
            <a:r>
              <a:rPr lang="en-US" dirty="0" err="1" smtClean="0"/>
              <a:t>terlihat</a:t>
            </a:r>
            <a:r>
              <a:rPr lang="en-US" dirty="0" smtClean="0"/>
              <a:t> </a:t>
            </a:r>
            <a:r>
              <a:rPr lang="en-US" dirty="0" err="1" smtClean="0"/>
              <a:t>dapat</a:t>
            </a:r>
            <a:r>
              <a:rPr lang="en-US" dirty="0" smtClean="0"/>
              <a:t> </a:t>
            </a:r>
            <a:r>
              <a:rPr lang="en-US" dirty="0" err="1" smtClean="0"/>
              <a:t>disebut</a:t>
            </a:r>
            <a:r>
              <a:rPr lang="en-US" dirty="0" smtClean="0"/>
              <a:t> </a:t>
            </a:r>
            <a:r>
              <a:rPr lang="en-US" dirty="0" err="1" smtClean="0"/>
              <a:t>biaya</a:t>
            </a:r>
            <a:r>
              <a:rPr lang="en-US" dirty="0" smtClean="0"/>
              <a:t> </a:t>
            </a:r>
            <a:r>
              <a:rPr lang="en-US" dirty="0" err="1" smtClean="0"/>
              <a:t>akuisisi</a:t>
            </a:r>
            <a:r>
              <a:rPr lang="en-US" dirty="0" smtClean="0"/>
              <a:t>.</a:t>
            </a:r>
            <a:endParaRPr lang="id-ID" dirty="0"/>
          </a:p>
        </p:txBody>
      </p:sp>
      <p:sp>
        <p:nvSpPr>
          <p:cNvPr id="5" name="Cloud 4"/>
          <p:cNvSpPr/>
          <p:nvPr/>
        </p:nvSpPr>
        <p:spPr>
          <a:xfrm>
            <a:off x="1214414" y="4071942"/>
            <a:ext cx="6143668" cy="207170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Biaya</a:t>
            </a:r>
            <a:r>
              <a:rPr lang="en-US" dirty="0" smtClean="0">
                <a:solidFill>
                  <a:schemeClr val="tx1"/>
                </a:solidFill>
              </a:rPr>
              <a:t> </a:t>
            </a:r>
            <a:r>
              <a:rPr lang="en-US" dirty="0" err="1" smtClean="0">
                <a:solidFill>
                  <a:schemeClr val="tx1"/>
                </a:solidFill>
              </a:rPr>
              <a:t>Akuisisi</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melakukan</a:t>
            </a:r>
            <a:r>
              <a:rPr lang="en-US" dirty="0" smtClean="0">
                <a:solidFill>
                  <a:schemeClr val="tx1"/>
                </a:solidFill>
              </a:rPr>
              <a:t> </a:t>
            </a:r>
            <a:r>
              <a:rPr lang="en-US" dirty="0" err="1" smtClean="0">
                <a:solidFill>
                  <a:schemeClr val="tx1"/>
                </a:solidFill>
              </a:rPr>
              <a:t>fungsi</a:t>
            </a:r>
            <a:r>
              <a:rPr lang="en-US" dirty="0" smtClean="0">
                <a:solidFill>
                  <a:schemeClr val="tx1"/>
                </a:solidFill>
              </a:rPr>
              <a:t> </a:t>
            </a:r>
            <a:r>
              <a:rPr lang="en-US" dirty="0" err="1" smtClean="0">
                <a:solidFill>
                  <a:schemeClr val="tx1"/>
                </a:solidFill>
              </a:rPr>
              <a:t>pembelian</a:t>
            </a:r>
            <a:r>
              <a:rPr lang="en-US" dirty="0" smtClean="0">
                <a:solidFill>
                  <a:schemeClr val="tx1"/>
                </a:solidFill>
              </a:rPr>
              <a:t>, </a:t>
            </a:r>
            <a:r>
              <a:rPr lang="en-US" dirty="0" err="1" smtClean="0">
                <a:solidFill>
                  <a:schemeClr val="tx1"/>
                </a:solidFill>
              </a:rPr>
              <a:t>penerimaan</a:t>
            </a:r>
            <a:r>
              <a:rPr lang="en-US" dirty="0" smtClean="0">
                <a:solidFill>
                  <a:schemeClr val="tx1"/>
                </a:solidFill>
              </a:rPr>
              <a:t>, </a:t>
            </a:r>
            <a:r>
              <a:rPr lang="en-US" dirty="0" err="1" smtClean="0">
                <a:solidFill>
                  <a:schemeClr val="tx1"/>
                </a:solidFill>
              </a:rPr>
              <a:t>pembongkaran</a:t>
            </a:r>
            <a:r>
              <a:rPr lang="en-US" dirty="0" smtClean="0">
                <a:solidFill>
                  <a:schemeClr val="tx1"/>
                </a:solidFill>
              </a:rPr>
              <a:t>, </a:t>
            </a:r>
            <a:r>
              <a:rPr lang="en-US" dirty="0" err="1" smtClean="0">
                <a:solidFill>
                  <a:schemeClr val="tx1"/>
                </a:solidFill>
              </a:rPr>
              <a:t>pemeriksaan</a:t>
            </a:r>
            <a:r>
              <a:rPr lang="en-US" dirty="0" smtClean="0">
                <a:solidFill>
                  <a:schemeClr val="tx1"/>
                </a:solidFill>
              </a:rPr>
              <a:t>, </a:t>
            </a:r>
            <a:r>
              <a:rPr lang="en-US" dirty="0" err="1" smtClean="0">
                <a:solidFill>
                  <a:schemeClr val="tx1"/>
                </a:solidFill>
              </a:rPr>
              <a:t>asuransi</a:t>
            </a:r>
            <a:r>
              <a:rPr lang="en-US" dirty="0" smtClean="0">
                <a:solidFill>
                  <a:schemeClr val="tx1"/>
                </a:solidFill>
              </a:rPr>
              <a:t>, </a:t>
            </a:r>
            <a:r>
              <a:rPr lang="en-US" dirty="0" err="1" smtClean="0">
                <a:solidFill>
                  <a:schemeClr val="tx1"/>
                </a:solidFill>
              </a:rPr>
              <a:t>penyimpanan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akuntansi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642918"/>
            <a:ext cx="8153400" cy="6000792"/>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US" dirty="0" err="1" smtClean="0"/>
              <a:t>Bahan</a:t>
            </a:r>
            <a:r>
              <a:rPr lang="en-US" dirty="0" smtClean="0"/>
              <a:t> Baku </a:t>
            </a:r>
            <a:r>
              <a:rPr lang="en-US" dirty="0" err="1" smtClean="0"/>
              <a:t>biasanya</a:t>
            </a:r>
            <a:r>
              <a:rPr lang="en-US" dirty="0" smtClean="0"/>
              <a:t> </a:t>
            </a:r>
            <a:r>
              <a:rPr lang="en-US" dirty="0" err="1" smtClean="0"/>
              <a:t>dibukukan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harga</a:t>
            </a:r>
            <a:r>
              <a:rPr lang="en-US" dirty="0" smtClean="0"/>
              <a:t> </a:t>
            </a:r>
            <a:r>
              <a:rPr lang="en-US" dirty="0" err="1" smtClean="0"/>
              <a:t>faktur</a:t>
            </a:r>
            <a:r>
              <a:rPr lang="en-US" dirty="0" smtClean="0"/>
              <a:t> yang </a:t>
            </a:r>
            <a:r>
              <a:rPr lang="en-US" dirty="0" err="1" smtClean="0"/>
              <a:t>dibayarkan</a:t>
            </a:r>
            <a:r>
              <a:rPr lang="en-US" dirty="0" smtClean="0"/>
              <a:t> </a:t>
            </a:r>
            <a:r>
              <a:rPr lang="en-US" dirty="0" err="1" smtClean="0"/>
              <a:t>ke</a:t>
            </a:r>
            <a:r>
              <a:rPr lang="en-US" dirty="0" smtClean="0"/>
              <a:t> </a:t>
            </a:r>
            <a:r>
              <a:rPr lang="en-US" dirty="0" err="1" smtClean="0"/>
              <a:t>pemasok</a:t>
            </a:r>
            <a:r>
              <a:rPr lang="en-US" dirty="0" smtClean="0"/>
              <a:t>.</a:t>
            </a:r>
          </a:p>
          <a:p>
            <a:r>
              <a:rPr lang="en-US" dirty="0" err="1" smtClean="0"/>
              <a:t>Biaya</a:t>
            </a:r>
            <a:r>
              <a:rPr lang="en-US" dirty="0" smtClean="0"/>
              <a:t> </a:t>
            </a:r>
            <a:r>
              <a:rPr lang="en-US" dirty="0" err="1" smtClean="0"/>
              <a:t>akuisisi</a:t>
            </a:r>
            <a:r>
              <a:rPr lang="en-US" dirty="0" smtClean="0"/>
              <a:t> </a:t>
            </a:r>
            <a:r>
              <a:rPr lang="en-US" dirty="0" err="1" smtClean="0"/>
              <a:t>dan</a:t>
            </a:r>
            <a:r>
              <a:rPr lang="en-US" dirty="0" smtClean="0"/>
              <a:t> </a:t>
            </a:r>
            <a:r>
              <a:rPr lang="en-US" dirty="0" err="1" smtClean="0"/>
              <a:t>penyesuaian</a:t>
            </a:r>
            <a:r>
              <a:rPr lang="en-US" dirty="0" smtClean="0"/>
              <a:t> </a:t>
            </a:r>
            <a:r>
              <a:rPr lang="en-US" dirty="0" err="1" smtClean="0"/>
              <a:t>harga</a:t>
            </a:r>
            <a:r>
              <a:rPr lang="en-US" dirty="0" smtClean="0"/>
              <a:t> </a:t>
            </a:r>
            <a:r>
              <a:rPr lang="en-US" dirty="0" err="1" smtClean="0"/>
              <a:t>diperlakukan</a:t>
            </a:r>
            <a:r>
              <a:rPr lang="en-US" dirty="0" smtClean="0"/>
              <a:t> </a:t>
            </a:r>
            <a:r>
              <a:rPr lang="en-US" dirty="0" err="1" smtClean="0"/>
              <a:t>sebagai</a:t>
            </a:r>
            <a:r>
              <a:rPr lang="en-US" dirty="0" smtClean="0"/>
              <a:t> overhead </a:t>
            </a:r>
            <a:r>
              <a:rPr lang="en-US" dirty="0" err="1" smtClean="0"/>
              <a:t>pabrik</a:t>
            </a:r>
            <a:r>
              <a:rPr lang="en-US" dirty="0" smtClean="0"/>
              <a:t>.</a:t>
            </a:r>
          </a:p>
          <a:p>
            <a:r>
              <a:rPr lang="en-US" dirty="0" err="1" smtClean="0"/>
              <a:t>Diskon</a:t>
            </a:r>
            <a:r>
              <a:rPr lang="en-US" dirty="0" smtClean="0"/>
              <a:t> </a:t>
            </a:r>
            <a:r>
              <a:rPr lang="en-US" dirty="0" err="1" smtClean="0"/>
              <a:t>pembelian</a:t>
            </a:r>
            <a:r>
              <a:rPr lang="en-US" dirty="0" smtClean="0"/>
              <a:t> </a:t>
            </a:r>
            <a:r>
              <a:rPr lang="en-US" dirty="0" smtClean="0">
                <a:sym typeface="Wingdings" pitchFamily="2" charset="2"/>
              </a:rPr>
              <a:t> </a:t>
            </a:r>
            <a:r>
              <a:rPr lang="en-US" dirty="0" err="1" smtClean="0">
                <a:sym typeface="Wingdings" pitchFamily="2" charset="2"/>
              </a:rPr>
              <a:t>diperlakukan</a:t>
            </a:r>
            <a:r>
              <a:rPr lang="en-US" dirty="0" smtClean="0">
                <a:sym typeface="Wingdings" pitchFamily="2" charset="2"/>
              </a:rPr>
              <a:t> </a:t>
            </a:r>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pengurang</a:t>
            </a:r>
            <a:r>
              <a:rPr lang="en-US" dirty="0" smtClean="0">
                <a:sym typeface="Wingdings" pitchFamily="2" charset="2"/>
              </a:rPr>
              <a:t> </a:t>
            </a:r>
            <a:r>
              <a:rPr lang="en-US" dirty="0" err="1" smtClean="0">
                <a:sym typeface="Wingdings" pitchFamily="2" charset="2"/>
              </a:rPr>
              <a:t>harga</a:t>
            </a:r>
            <a:r>
              <a:rPr lang="en-US" dirty="0" smtClean="0">
                <a:sym typeface="Wingdings" pitchFamily="2" charset="2"/>
              </a:rPr>
              <a:t>.</a:t>
            </a:r>
          </a:p>
          <a:p>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angkut</a:t>
            </a:r>
            <a:r>
              <a:rPr lang="en-US" dirty="0" smtClean="0">
                <a:sym typeface="Wingdings" pitchFamily="2" charset="2"/>
              </a:rPr>
              <a:t> </a:t>
            </a:r>
            <a:r>
              <a:rPr lang="en-US" dirty="0" err="1" smtClean="0">
                <a:sym typeface="Wingdings" pitchFamily="2" charset="2"/>
              </a:rPr>
              <a:t>pembelian</a:t>
            </a:r>
            <a:r>
              <a:rPr lang="en-US" dirty="0" smtClean="0">
                <a:sym typeface="Wingdings" pitchFamily="2" charset="2"/>
              </a:rPr>
              <a:t> :</a:t>
            </a:r>
          </a:p>
          <a:p>
            <a:pPr lvl="1">
              <a:buFont typeface="Wingdings" pitchFamily="2" charset="2"/>
              <a:buChar char="ü"/>
            </a:pPr>
            <a:r>
              <a:rPr lang="en-US" dirty="0" err="1" smtClean="0">
                <a:sym typeface="Wingdings" pitchFamily="2" charset="2"/>
              </a:rPr>
              <a:t>Alternatif</a:t>
            </a:r>
            <a:r>
              <a:rPr lang="en-US" dirty="0" smtClean="0">
                <a:sym typeface="Wingdings" pitchFamily="2" charset="2"/>
              </a:rPr>
              <a:t> 1: </a:t>
            </a:r>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angkut</a:t>
            </a:r>
            <a:r>
              <a:rPr lang="en-US" dirty="0" smtClean="0">
                <a:sym typeface="Wingdings" pitchFamily="2" charset="2"/>
              </a:rPr>
              <a:t> </a:t>
            </a:r>
            <a:r>
              <a:rPr lang="en-US" dirty="0" err="1" smtClean="0">
                <a:sym typeface="Wingdings" pitchFamily="2" charset="2"/>
              </a:rPr>
              <a:t>pembelian</a:t>
            </a:r>
            <a:r>
              <a:rPr lang="en-US" dirty="0" smtClean="0">
                <a:sym typeface="Wingdings" pitchFamily="2" charset="2"/>
              </a:rPr>
              <a:t> </a:t>
            </a:r>
            <a:r>
              <a:rPr lang="en-US" dirty="0" err="1" smtClean="0">
                <a:sym typeface="Wingdings" pitchFamily="2" charset="2"/>
              </a:rPr>
              <a:t>dimasukkan</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akun</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Baku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buku</a:t>
            </a:r>
            <a:r>
              <a:rPr lang="en-US" dirty="0" smtClean="0">
                <a:sym typeface="Wingdings" pitchFamily="2" charset="2"/>
              </a:rPr>
              <a:t> </a:t>
            </a:r>
            <a:r>
              <a:rPr lang="en-US" dirty="0" err="1" smtClean="0">
                <a:sym typeface="Wingdings" pitchFamily="2" charset="2"/>
              </a:rPr>
              <a:t>besar</a:t>
            </a:r>
            <a:r>
              <a:rPr lang="en-US" dirty="0" smtClean="0">
                <a:sym typeface="Wingdings" pitchFamily="2" charset="2"/>
              </a:rPr>
              <a:t>  </a:t>
            </a:r>
            <a:r>
              <a:rPr lang="en-US" dirty="0" err="1" smtClean="0">
                <a:sym typeface="Wingdings" pitchFamily="2" charset="2"/>
              </a:rPr>
              <a:t>ditambahkan</a:t>
            </a:r>
            <a:r>
              <a:rPr lang="en-US" dirty="0" smtClean="0">
                <a:sym typeface="Wingdings" pitchFamily="2" charset="2"/>
              </a:rPr>
              <a:t> </a:t>
            </a:r>
            <a:r>
              <a:rPr lang="en-US" dirty="0" err="1" smtClean="0">
                <a:sym typeface="Wingdings" pitchFamily="2" charset="2"/>
              </a:rPr>
              <a:t>secara</a:t>
            </a:r>
            <a:r>
              <a:rPr lang="en-US" dirty="0" smtClean="0">
                <a:sym typeface="Wingdings" pitchFamily="2" charset="2"/>
              </a:rPr>
              <a:t> </a:t>
            </a:r>
            <a:r>
              <a:rPr lang="en-US" dirty="0" err="1" smtClean="0">
                <a:sym typeface="Wingdings" pitchFamily="2" charset="2"/>
              </a:rPr>
              <a:t>proporsional</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setiap</a:t>
            </a:r>
            <a:r>
              <a:rPr lang="en-US" dirty="0" smtClean="0">
                <a:sym typeface="Wingdings" pitchFamily="2" charset="2"/>
              </a:rPr>
              <a:t> </a:t>
            </a:r>
            <a:r>
              <a:rPr lang="en-US" dirty="0" err="1" smtClean="0">
                <a:sym typeface="Wingdings" pitchFamily="2" charset="2"/>
              </a:rPr>
              <a:t>catatan</a:t>
            </a:r>
            <a:r>
              <a:rPr lang="en-US" dirty="0" smtClean="0">
                <a:sym typeface="Wingdings" pitchFamily="2" charset="2"/>
              </a:rPr>
              <a:t> </a:t>
            </a:r>
            <a:r>
              <a:rPr lang="en-US" dirty="0" err="1" smtClean="0">
                <a:sym typeface="Wingdings" pitchFamily="2" charset="2"/>
              </a:rPr>
              <a:t>pembantu</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 </a:t>
            </a:r>
            <a:r>
              <a:rPr lang="en-US" dirty="0" err="1" smtClean="0">
                <a:sym typeface="Wingdings" pitchFamily="2" charset="2"/>
              </a:rPr>
              <a:t>dari</a:t>
            </a:r>
            <a:r>
              <a:rPr lang="en-US" dirty="0" smtClean="0">
                <a:sym typeface="Wingdings" pitchFamily="2" charset="2"/>
              </a:rPr>
              <a:t> </a:t>
            </a:r>
            <a:r>
              <a:rPr lang="en-US" dirty="0" err="1" smtClean="0">
                <a:sym typeface="Wingdings" pitchFamily="2" charset="2"/>
              </a:rPr>
              <a:t>setiap</a:t>
            </a:r>
            <a:r>
              <a:rPr lang="en-US" dirty="0" smtClean="0">
                <a:sym typeface="Wingdings" pitchFamily="2" charset="2"/>
              </a:rPr>
              <a:t> item.</a:t>
            </a:r>
            <a:r>
              <a:rPr lang="id-ID" dirty="0" smtClean="0">
                <a:sym typeface="Wingdings" pitchFamily="2" charset="2"/>
              </a:rPr>
              <a:t> Alokasi dapat didasarkan pada:</a:t>
            </a:r>
          </a:p>
          <a:p>
            <a:pPr marL="1154430" lvl="2" indent="-514350">
              <a:buFont typeface="+mj-lt"/>
              <a:buAutoNum type="arabicPeriod"/>
            </a:pPr>
            <a:r>
              <a:rPr lang="id-ID" sz="2400" dirty="0" smtClean="0">
                <a:sym typeface="Wingdings" pitchFamily="2" charset="2"/>
              </a:rPr>
              <a:t>Perbandingan kuantitas tiap jenis bahan baku yang dibeli.</a:t>
            </a:r>
          </a:p>
          <a:p>
            <a:pPr marL="1154430" lvl="2" indent="-514350">
              <a:buFont typeface="+mj-lt"/>
              <a:buAutoNum type="arabicPeriod"/>
            </a:pPr>
            <a:r>
              <a:rPr lang="id-ID" sz="2400" dirty="0" smtClean="0">
                <a:sym typeface="Wingdings" pitchFamily="2" charset="2"/>
              </a:rPr>
              <a:t>Perbandingan harga faktur tiap jenis bahan baku yang dibeli.</a:t>
            </a:r>
          </a:p>
          <a:p>
            <a:pPr marL="1154430" lvl="2" indent="-514350">
              <a:buFont typeface="+mj-lt"/>
              <a:buAutoNum type="arabicPeriod"/>
            </a:pPr>
            <a:r>
              <a:rPr lang="id-ID" sz="2400" dirty="0" smtClean="0">
                <a:sym typeface="Wingdings" pitchFamily="2" charset="2"/>
              </a:rPr>
              <a:t>Beban angkut diperhitungkan dalam harga pokok bahan baku yang dibeli berdasarkan tarif yang ditentukan di muka.	</a:t>
            </a:r>
            <a:endParaRPr lang="en-US" sz="2400" dirty="0" smtClean="0">
              <a:sym typeface="Wingdings" pitchFamily="2" charset="2"/>
            </a:endParaRP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785794"/>
            <a:ext cx="8153400" cy="5572164"/>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lvl="1" algn="just">
              <a:buFont typeface="Wingdings" pitchFamily="2" charset="2"/>
              <a:buChar char="ü"/>
            </a:pPr>
            <a:r>
              <a:rPr lang="en-US" dirty="0" err="1" smtClean="0">
                <a:sym typeface="Wingdings" pitchFamily="2" charset="2"/>
              </a:rPr>
              <a:t>Alternatif</a:t>
            </a:r>
            <a:r>
              <a:rPr lang="en-US" dirty="0" smtClean="0">
                <a:sym typeface="Wingdings" pitchFamily="2" charset="2"/>
              </a:rPr>
              <a:t> 2 : </a:t>
            </a:r>
            <a:r>
              <a:rPr lang="en-US" dirty="0" err="1" smtClean="0">
                <a:sym typeface="Wingdings" pitchFamily="2" charset="2"/>
              </a:rPr>
              <a:t>Membebankan</a:t>
            </a:r>
            <a:r>
              <a:rPr lang="en-US" dirty="0" smtClean="0">
                <a:sym typeface="Wingdings" pitchFamily="2" charset="2"/>
              </a:rPr>
              <a:t> </a:t>
            </a:r>
            <a:r>
              <a:rPr lang="en-US" dirty="0" err="1" smtClean="0">
                <a:sym typeface="Wingdings" pitchFamily="2" charset="2"/>
              </a:rPr>
              <a:t>semua</a:t>
            </a:r>
            <a:r>
              <a:rPr lang="en-US" dirty="0" smtClean="0">
                <a:sym typeface="Wingdings" pitchFamily="2" charset="2"/>
              </a:rPr>
              <a:t> </a:t>
            </a:r>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angkut</a:t>
            </a:r>
            <a:r>
              <a:rPr lang="en-US" dirty="0" smtClean="0">
                <a:sym typeface="Wingdings" pitchFamily="2" charset="2"/>
              </a:rPr>
              <a:t> </a:t>
            </a:r>
            <a:r>
              <a:rPr lang="en-US" dirty="0" err="1" smtClean="0">
                <a:sym typeface="Wingdings" pitchFamily="2" charset="2"/>
              </a:rPr>
              <a:t>pembelian</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Akun</a:t>
            </a:r>
            <a:r>
              <a:rPr lang="en-US" dirty="0" smtClean="0">
                <a:sym typeface="Wingdings" pitchFamily="2" charset="2"/>
              </a:rPr>
              <a:t> </a:t>
            </a:r>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Angkut</a:t>
            </a:r>
            <a:r>
              <a:rPr lang="en-US" dirty="0" smtClean="0">
                <a:sym typeface="Wingdings" pitchFamily="2" charset="2"/>
              </a:rPr>
              <a:t> </a:t>
            </a:r>
            <a:r>
              <a:rPr lang="en-US" dirty="0" err="1" smtClean="0">
                <a:sym typeface="Wingdings" pitchFamily="2" charset="2"/>
              </a:rPr>
              <a:t>Pembelian</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mencatat</a:t>
            </a:r>
            <a:r>
              <a:rPr lang="en-US" dirty="0" smtClean="0">
                <a:sym typeface="Wingdings" pitchFamily="2" charset="2"/>
              </a:rPr>
              <a:t> </a:t>
            </a:r>
            <a:r>
              <a:rPr lang="en-US" dirty="0" err="1" smtClean="0">
                <a:sym typeface="Wingdings" pitchFamily="2" charset="2"/>
              </a:rPr>
              <a:t>hanya</a:t>
            </a:r>
            <a:r>
              <a:rPr lang="en-US" dirty="0" smtClean="0">
                <a:sym typeface="Wingdings" pitchFamily="2" charset="2"/>
              </a:rPr>
              <a:t> </a:t>
            </a:r>
            <a:r>
              <a:rPr lang="en-US" dirty="0" err="1" smtClean="0">
                <a:sym typeface="Wingdings" pitchFamily="2" charset="2"/>
              </a:rPr>
              <a:t>harga</a:t>
            </a:r>
            <a:r>
              <a:rPr lang="en-US" dirty="0" smtClean="0">
                <a:sym typeface="Wingdings" pitchFamily="2" charset="2"/>
              </a:rPr>
              <a:t> </a:t>
            </a:r>
            <a:r>
              <a:rPr lang="en-US" dirty="0" err="1" smtClean="0">
                <a:sym typeface="Wingdings" pitchFamily="2" charset="2"/>
              </a:rPr>
              <a:t>faktur</a:t>
            </a:r>
            <a:r>
              <a:rPr lang="en-US" dirty="0" smtClean="0">
                <a:sym typeface="Wingdings" pitchFamily="2" charset="2"/>
              </a:rPr>
              <a:t> </a:t>
            </a:r>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a:t>
            </a:r>
          </a:p>
          <a:p>
            <a:pPr lvl="1" algn="just">
              <a:buFont typeface="Wingdings" pitchFamily="2" charset="2"/>
              <a:buChar char="ü"/>
            </a:pPr>
            <a:r>
              <a:rPr lang="en-US" dirty="0" err="1" smtClean="0">
                <a:sym typeface="Wingdings" pitchFamily="2" charset="2"/>
              </a:rPr>
              <a:t>Alternatif</a:t>
            </a:r>
            <a:r>
              <a:rPr lang="en-US" dirty="0" smtClean="0">
                <a:sym typeface="Wingdings" pitchFamily="2" charset="2"/>
              </a:rPr>
              <a:t> 3 : </a:t>
            </a:r>
            <a:r>
              <a:rPr lang="en-US" dirty="0" err="1" smtClean="0">
                <a:sym typeface="Wingdings" pitchFamily="2" charset="2"/>
              </a:rPr>
              <a:t>Memasukkan</a:t>
            </a:r>
            <a:r>
              <a:rPr lang="en-US" dirty="0" smtClean="0">
                <a:sym typeface="Wingdings" pitchFamily="2" charset="2"/>
              </a:rPr>
              <a:t> </a:t>
            </a:r>
            <a:r>
              <a:rPr lang="en-US" dirty="0" err="1" smtClean="0">
                <a:sym typeface="Wingdings" pitchFamily="2" charset="2"/>
              </a:rPr>
              <a:t>semua</a:t>
            </a:r>
            <a:r>
              <a:rPr lang="en-US" dirty="0" smtClean="0">
                <a:sym typeface="Wingdings" pitchFamily="2" charset="2"/>
              </a:rPr>
              <a:t> </a:t>
            </a:r>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angkut</a:t>
            </a:r>
            <a:r>
              <a:rPr lang="en-US" dirty="0" smtClean="0">
                <a:sym typeface="Wingdings" pitchFamily="2" charset="2"/>
              </a:rPr>
              <a:t> </a:t>
            </a:r>
            <a:r>
              <a:rPr lang="en-US" dirty="0" err="1" smtClean="0">
                <a:sym typeface="Wingdings" pitchFamily="2" charset="2"/>
              </a:rPr>
              <a:t>pembelian</a:t>
            </a: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a:t>
            </a:r>
            <a:r>
              <a:rPr lang="en-US" dirty="0" err="1" smtClean="0">
                <a:sym typeface="Wingdings" pitchFamily="2" charset="2"/>
              </a:rPr>
              <a:t>periode</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menghitung</a:t>
            </a:r>
            <a:r>
              <a:rPr lang="en-US" dirty="0" smtClean="0">
                <a:sym typeface="Wingdings" pitchFamily="2" charset="2"/>
              </a:rPr>
              <a:t> </a:t>
            </a:r>
            <a:r>
              <a:rPr lang="en-US" dirty="0" err="1" smtClean="0">
                <a:sym typeface="Wingdings" pitchFamily="2" charset="2"/>
              </a:rPr>
              <a:t>tarif</a:t>
            </a:r>
            <a:r>
              <a:rPr lang="en-US" dirty="0" smtClean="0">
                <a:sym typeface="Wingdings" pitchFamily="2" charset="2"/>
              </a:rPr>
              <a:t> overhead </a:t>
            </a:r>
            <a:r>
              <a:rPr lang="en-US" dirty="0" err="1" smtClean="0">
                <a:sym typeface="Wingdings" pitchFamily="2" charset="2"/>
              </a:rPr>
              <a:t>pabrik</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periode</a:t>
            </a:r>
            <a:r>
              <a:rPr lang="en-US" dirty="0" smtClean="0">
                <a:sym typeface="Wingdings" pitchFamily="2" charset="2"/>
              </a:rPr>
              <a:t> </a:t>
            </a:r>
            <a:r>
              <a:rPr lang="en-US" dirty="0" err="1" smtClean="0">
                <a:sym typeface="Wingdings" pitchFamily="2" charset="2"/>
              </a:rPr>
              <a:t>itu</a:t>
            </a:r>
            <a:r>
              <a:rPr lang="en-US" dirty="0" smtClean="0">
                <a:sym typeface="Wingdings" pitchFamily="2" charset="2"/>
              </a:rPr>
              <a:t>  </a:t>
            </a:r>
            <a:r>
              <a:rPr lang="en-US" dirty="0" err="1" smtClean="0">
                <a:sym typeface="Wingdings" pitchFamily="2" charset="2"/>
              </a:rPr>
              <a:t>menjadi</a:t>
            </a:r>
            <a:r>
              <a:rPr lang="en-US" dirty="0" smtClean="0">
                <a:sym typeface="Wingdings" pitchFamily="2" charset="2"/>
              </a:rPr>
              <a:t> </a:t>
            </a:r>
            <a:r>
              <a:rPr lang="en-US" dirty="0" err="1" smtClean="0">
                <a:sym typeface="Wingdings" pitchFamily="2" charset="2"/>
              </a:rPr>
              <a:t>akun</a:t>
            </a:r>
            <a:r>
              <a:rPr lang="en-US" dirty="0" smtClean="0">
                <a:sym typeface="Wingdings" pitchFamily="2" charset="2"/>
              </a:rPr>
              <a:t> </a:t>
            </a:r>
            <a:r>
              <a:rPr lang="en-US" dirty="0" err="1" smtClean="0">
                <a:sym typeface="Wingdings" pitchFamily="2" charset="2"/>
              </a:rPr>
              <a:t>buku</a:t>
            </a:r>
            <a:r>
              <a:rPr lang="en-US" dirty="0" smtClean="0">
                <a:sym typeface="Wingdings" pitchFamily="2" charset="2"/>
              </a:rPr>
              <a:t> </a:t>
            </a:r>
            <a:r>
              <a:rPr lang="en-US" dirty="0" err="1" smtClean="0">
                <a:sym typeface="Wingdings" pitchFamily="2" charset="2"/>
              </a:rPr>
              <a:t>pembantu</a:t>
            </a:r>
            <a:r>
              <a:rPr lang="en-US" dirty="0" smtClean="0">
                <a:sym typeface="Wingdings" pitchFamily="2" charset="2"/>
              </a:rPr>
              <a:t> </a:t>
            </a:r>
            <a:r>
              <a:rPr lang="en-US" dirty="0" err="1" smtClean="0">
                <a:sym typeface="Wingdings" pitchFamily="2" charset="2"/>
              </a:rPr>
              <a:t>dari</a:t>
            </a:r>
            <a:r>
              <a:rPr lang="en-US" dirty="0" smtClean="0">
                <a:sym typeface="Wingdings" pitchFamily="2" charset="2"/>
              </a:rPr>
              <a:t> </a:t>
            </a:r>
            <a:r>
              <a:rPr lang="en-US" dirty="0" err="1" smtClean="0">
                <a:sym typeface="Wingdings" pitchFamily="2" charset="2"/>
              </a:rPr>
              <a:t>pengendali</a:t>
            </a:r>
            <a:r>
              <a:rPr lang="en-US" dirty="0" smtClean="0">
                <a:sym typeface="Wingdings" pitchFamily="2" charset="2"/>
              </a:rPr>
              <a:t> overhead </a:t>
            </a:r>
            <a:r>
              <a:rPr lang="en-US" dirty="0" err="1" smtClean="0">
                <a:sym typeface="Wingdings" pitchFamily="2" charset="2"/>
              </a:rPr>
              <a:t>pabrik</a:t>
            </a:r>
            <a:r>
              <a:rPr lang="en-US" dirty="0" smtClean="0">
                <a:sym typeface="Wingdings" pitchFamily="2" charset="2"/>
              </a:rPr>
              <a:t>.</a:t>
            </a:r>
            <a:endParaRPr lang="id-ID" dirty="0" smtClean="0">
              <a:sym typeface="Wingdings" pitchFamily="2" charset="2"/>
            </a:endParaRPr>
          </a:p>
          <a:p>
            <a:pPr lvl="1" algn="just">
              <a:buFont typeface="Wingdings" pitchFamily="2" charset="2"/>
              <a:buChar char="ü"/>
            </a:pPr>
            <a:endParaRPr lang="id-ID" dirty="0" smtClean="0">
              <a:sym typeface="Wingdings" pitchFamily="2" charset="2"/>
            </a:endParaRPr>
          </a:p>
          <a:p>
            <a:pPr algn="just"/>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akuisisi</a:t>
            </a:r>
            <a:r>
              <a:rPr lang="en-US" dirty="0" smtClean="0">
                <a:sym typeface="Wingdings" pitchFamily="2" charset="2"/>
              </a:rPr>
              <a:t> yang </a:t>
            </a:r>
            <a:r>
              <a:rPr lang="en-US" dirty="0" err="1" smtClean="0">
                <a:sym typeface="Wingdings" pitchFamily="2" charset="2"/>
              </a:rPr>
              <a:t>dibebankan</a:t>
            </a:r>
            <a:r>
              <a:rPr lang="en-US" dirty="0" smtClean="0">
                <a:sym typeface="Wingdings" pitchFamily="2" charset="2"/>
              </a:rPr>
              <a:t>  </a:t>
            </a:r>
            <a:r>
              <a:rPr lang="en-US" dirty="0" err="1" smtClean="0">
                <a:sym typeface="Wingdings" pitchFamily="2" charset="2"/>
              </a:rPr>
              <a:t>jika</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dimasukkan</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akuisisi</a:t>
            </a:r>
            <a:r>
              <a:rPr lang="en-US" dirty="0" smtClean="0">
                <a:sym typeface="Wingdings" pitchFamily="2" charset="2"/>
              </a:rPr>
              <a:t>, </a:t>
            </a:r>
            <a:r>
              <a:rPr lang="en-US" dirty="0" err="1" smtClean="0">
                <a:sym typeface="Wingdings" pitchFamily="2" charset="2"/>
              </a:rPr>
              <a:t>maka</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tarif</a:t>
            </a:r>
            <a:r>
              <a:rPr lang="en-US" dirty="0" smtClean="0">
                <a:sym typeface="Wingdings" pitchFamily="2" charset="2"/>
              </a:rPr>
              <a:t> </a:t>
            </a:r>
            <a:r>
              <a:rPr lang="en-US" dirty="0" err="1" smtClean="0">
                <a:sym typeface="Wingdings" pitchFamily="2" charset="2"/>
              </a:rPr>
              <a:t>pembebanan</a:t>
            </a:r>
            <a:r>
              <a:rPr lang="en-US" dirty="0" smtClean="0">
                <a:sym typeface="Wingdings" pitchFamily="2" charset="2"/>
              </a:rPr>
              <a:t> </a:t>
            </a:r>
            <a:r>
              <a:rPr lang="en-US" dirty="0" err="1" smtClean="0">
                <a:sym typeface="Wingdings" pitchFamily="2" charset="2"/>
              </a:rPr>
              <a:t>tertentu</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dikenakan</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setiap</a:t>
            </a:r>
            <a:r>
              <a:rPr lang="en-US" dirty="0" smtClean="0">
                <a:sym typeface="Wingdings" pitchFamily="2" charset="2"/>
              </a:rPr>
              <a:t> </a:t>
            </a:r>
            <a:r>
              <a:rPr lang="en-US" dirty="0" err="1" smtClean="0">
                <a:sym typeface="Wingdings" pitchFamily="2" charset="2"/>
              </a:rPr>
              <a:t>faktur</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setiap</a:t>
            </a:r>
            <a:r>
              <a:rPr lang="en-US" dirty="0" smtClean="0">
                <a:sym typeface="Wingdings" pitchFamily="2" charset="2"/>
              </a:rPr>
              <a:t> item.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itu</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digunakan</a:t>
            </a:r>
            <a:r>
              <a:rPr lang="en-US" dirty="0" smtClean="0">
                <a:sym typeface="Wingdings" pitchFamily="2" charset="2"/>
              </a:rPr>
              <a:t> </a:t>
            </a:r>
            <a:r>
              <a:rPr lang="en-US" dirty="0" err="1" smtClean="0">
                <a:sym typeface="Wingdings" pitchFamily="2" charset="2"/>
              </a:rPr>
              <a:t>tarif</a:t>
            </a:r>
            <a:r>
              <a:rPr lang="en-US" dirty="0" smtClean="0">
                <a:sym typeface="Wingdings" pitchFamily="2" charset="2"/>
              </a:rPr>
              <a:t>  </a:t>
            </a:r>
            <a:r>
              <a:rPr lang="en-US" dirty="0" err="1" smtClean="0">
                <a:sym typeface="Wingdings" pitchFamily="2" charset="2"/>
              </a:rPr>
              <a:t>tunggal</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tarif</a:t>
            </a:r>
            <a:r>
              <a:rPr lang="en-US" dirty="0" smtClean="0">
                <a:sym typeface="Wingdings" pitchFamily="2" charset="2"/>
              </a:rPr>
              <a:t> yang </a:t>
            </a:r>
            <a:r>
              <a:rPr lang="en-US" dirty="0" err="1" smtClean="0">
                <a:sym typeface="Wingdings" pitchFamily="2" charset="2"/>
              </a:rPr>
              <a:t>terpisah</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setiap</a:t>
            </a:r>
            <a:r>
              <a:rPr lang="en-US" dirty="0" smtClean="0">
                <a:sym typeface="Wingdings" pitchFamily="2" charset="2"/>
              </a:rPr>
              <a:t> </a:t>
            </a:r>
            <a:r>
              <a:rPr lang="en-US" dirty="0" err="1" smtClean="0">
                <a:sym typeface="Wingdings" pitchFamily="2" charset="2"/>
              </a:rPr>
              <a:t>kelas</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a:t>
            </a:r>
            <a:endParaRPr lang="id-ID" dirty="0" smtClean="0">
              <a:sym typeface="Wingdings" pitchFamily="2" charset="2"/>
            </a:endParaRPr>
          </a:p>
          <a:p>
            <a:pPr algn="just"/>
            <a:endParaRPr lang="en-US" dirty="0" smtClean="0"/>
          </a:p>
          <a:p>
            <a:pPr algn="just"/>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PENYIMPANAN BAHAN BAKU</a:t>
            </a:r>
            <a:endParaRPr lang="id-ID"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lstStyle/>
          <a:p>
            <a:pPr algn="just"/>
            <a:r>
              <a:rPr lang="en-US" dirty="0" err="1" smtClean="0"/>
              <a:t>Bahan</a:t>
            </a:r>
            <a:r>
              <a:rPr lang="en-US" dirty="0" smtClean="0"/>
              <a:t> </a:t>
            </a:r>
            <a:r>
              <a:rPr lang="en-US" dirty="0" err="1" smtClean="0"/>
              <a:t>baku</a:t>
            </a:r>
            <a:r>
              <a:rPr lang="en-US" dirty="0" smtClean="0"/>
              <a:t> </a:t>
            </a:r>
            <a:r>
              <a:rPr lang="en-US" dirty="0" err="1" smtClean="0"/>
              <a:t>dan</a:t>
            </a:r>
            <a:r>
              <a:rPr lang="en-US" dirty="0" smtClean="0"/>
              <a:t> </a:t>
            </a:r>
            <a:r>
              <a:rPr lang="en-US" dirty="0" err="1" smtClean="0"/>
              <a:t>satu</a:t>
            </a:r>
            <a:r>
              <a:rPr lang="en-US" dirty="0" smtClean="0"/>
              <a:t> </a:t>
            </a:r>
            <a:r>
              <a:rPr lang="en-US" dirty="0" err="1" smtClean="0"/>
              <a:t>salinan</a:t>
            </a:r>
            <a:r>
              <a:rPr lang="en-US" dirty="0" smtClean="0"/>
              <a:t> </a:t>
            </a:r>
            <a:r>
              <a:rPr lang="en-US" dirty="0" err="1" smtClean="0"/>
              <a:t>laporan</a:t>
            </a:r>
            <a:r>
              <a:rPr lang="en-US" dirty="0" smtClean="0"/>
              <a:t> </a:t>
            </a:r>
            <a:r>
              <a:rPr lang="en-US" dirty="0" err="1" smtClean="0"/>
              <a:t>penerimaan</a:t>
            </a:r>
            <a:r>
              <a:rPr lang="en-US" dirty="0" smtClean="0"/>
              <a:t> (receiving report) </a:t>
            </a:r>
            <a:r>
              <a:rPr lang="en-US" dirty="0" err="1" smtClean="0"/>
              <a:t>dikirimkan</a:t>
            </a:r>
            <a:r>
              <a:rPr lang="en-US" dirty="0" smtClean="0"/>
              <a:t> </a:t>
            </a:r>
            <a:r>
              <a:rPr lang="en-US" dirty="0" err="1" smtClean="0"/>
              <a:t>ke</a:t>
            </a:r>
            <a:r>
              <a:rPr lang="en-US" dirty="0" smtClean="0"/>
              <a:t> </a:t>
            </a:r>
            <a:r>
              <a:rPr lang="en-US" dirty="0" err="1" smtClean="0"/>
              <a:t>bagian</a:t>
            </a:r>
            <a:r>
              <a:rPr lang="en-US" dirty="0" smtClean="0"/>
              <a:t> </a:t>
            </a:r>
            <a:r>
              <a:rPr lang="en-US" dirty="0" err="1" smtClean="0"/>
              <a:t>gudang</a:t>
            </a:r>
            <a:r>
              <a:rPr lang="en-US" dirty="0" smtClean="0"/>
              <a:t> </a:t>
            </a:r>
            <a:r>
              <a:rPr lang="en-US" dirty="0" err="1" smtClean="0"/>
              <a:t>dari</a:t>
            </a:r>
            <a:r>
              <a:rPr lang="en-US" dirty="0" smtClean="0"/>
              <a:t> </a:t>
            </a:r>
            <a:r>
              <a:rPr lang="en-US" dirty="0" err="1" smtClean="0"/>
              <a:t>departemen</a:t>
            </a:r>
            <a:r>
              <a:rPr lang="en-US" dirty="0" smtClean="0"/>
              <a:t> </a:t>
            </a:r>
            <a:r>
              <a:rPr lang="en-US" dirty="0" err="1" smtClean="0"/>
              <a:t>penerimaan</a:t>
            </a:r>
            <a:r>
              <a:rPr lang="en-US" dirty="0" smtClean="0"/>
              <a:t> </a:t>
            </a:r>
            <a:r>
              <a:rPr lang="en-US" dirty="0" err="1" smtClean="0"/>
              <a:t>atau</a:t>
            </a:r>
            <a:r>
              <a:rPr lang="en-US" dirty="0" smtClean="0"/>
              <a:t> </a:t>
            </a:r>
            <a:r>
              <a:rPr lang="en-US" dirty="0" err="1" smtClean="0"/>
              <a:t>departemen</a:t>
            </a:r>
            <a:r>
              <a:rPr lang="en-US" dirty="0" smtClean="0"/>
              <a:t> </a:t>
            </a:r>
            <a:r>
              <a:rPr lang="en-US" dirty="0" err="1" smtClean="0"/>
              <a:t>pemeriksaan</a:t>
            </a:r>
            <a:r>
              <a:rPr lang="en-US" dirty="0" smtClean="0"/>
              <a:t>.</a:t>
            </a:r>
          </a:p>
          <a:p>
            <a:pPr algn="just"/>
            <a:r>
              <a:rPr lang="en-US" dirty="0" err="1" smtClean="0"/>
              <a:t>Petugas</a:t>
            </a:r>
            <a:r>
              <a:rPr lang="en-US" dirty="0" smtClean="0"/>
              <a:t> </a:t>
            </a:r>
            <a:r>
              <a:rPr lang="en-US" dirty="0" err="1" smtClean="0"/>
              <a:t>gudang</a:t>
            </a:r>
            <a:r>
              <a:rPr lang="en-US" dirty="0" smtClean="0"/>
              <a:t> </a:t>
            </a:r>
            <a:r>
              <a:rPr lang="en-US" dirty="0" err="1" smtClean="0"/>
              <a:t>bertanggung</a:t>
            </a:r>
            <a:r>
              <a:rPr lang="en-US" dirty="0" smtClean="0"/>
              <a:t> </a:t>
            </a:r>
            <a:r>
              <a:rPr lang="en-US" dirty="0" err="1" smtClean="0"/>
              <a:t>jawab</a:t>
            </a:r>
            <a:r>
              <a:rPr lang="en-US" dirty="0" smtClean="0"/>
              <a:t> </a:t>
            </a:r>
            <a:r>
              <a:rPr lang="en-US" dirty="0" err="1" smtClean="0"/>
              <a:t>untuk</a:t>
            </a:r>
            <a:r>
              <a:rPr lang="en-US" dirty="0" smtClean="0"/>
              <a:t> </a:t>
            </a:r>
            <a:r>
              <a:rPr lang="en-US" dirty="0" err="1" smtClean="0"/>
              <a:t>mengamankan</a:t>
            </a:r>
            <a:r>
              <a:rPr lang="en-US" dirty="0" smtClean="0"/>
              <a:t> </a:t>
            </a:r>
            <a:r>
              <a:rPr lang="en-US" dirty="0" err="1" smtClean="0"/>
              <a:t>dan</a:t>
            </a:r>
            <a:r>
              <a:rPr lang="en-US" dirty="0" smtClean="0"/>
              <a:t> </a:t>
            </a:r>
            <a:r>
              <a:rPr lang="en-US" dirty="0" err="1" smtClean="0"/>
              <a:t>menyimpan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serta</a:t>
            </a:r>
            <a:r>
              <a:rPr lang="en-US" dirty="0" smtClean="0"/>
              <a:t> </a:t>
            </a:r>
            <a:r>
              <a:rPr lang="en-US" dirty="0" err="1" smtClean="0"/>
              <a:t>memastikan</a:t>
            </a:r>
            <a:r>
              <a:rPr lang="en-US" dirty="0" smtClean="0"/>
              <a:t> </a:t>
            </a:r>
            <a:r>
              <a:rPr lang="en-US" dirty="0" err="1" smtClean="0"/>
              <a:t>bahwa</a:t>
            </a:r>
            <a:r>
              <a:rPr lang="en-US" dirty="0" smtClean="0"/>
              <a:t> </a:t>
            </a:r>
            <a:r>
              <a:rPr lang="en-US" dirty="0" err="1" smtClean="0"/>
              <a:t>semua</a:t>
            </a:r>
            <a:r>
              <a:rPr lang="en-US" dirty="0" smtClean="0"/>
              <a:t> </a:t>
            </a:r>
            <a:r>
              <a:rPr lang="en-US" dirty="0" err="1" smtClean="0"/>
              <a:t>bahan</a:t>
            </a:r>
            <a:r>
              <a:rPr lang="en-US" dirty="0" smtClean="0"/>
              <a:t> </a:t>
            </a:r>
            <a:r>
              <a:rPr lang="en-US" dirty="0" err="1" smtClean="0"/>
              <a:t>baku</a:t>
            </a:r>
            <a:r>
              <a:rPr lang="en-US" dirty="0" smtClean="0"/>
              <a:t> yang </a:t>
            </a:r>
            <a:r>
              <a:rPr lang="en-US" dirty="0" err="1" smtClean="0"/>
              <a:t>dikeluarkan</a:t>
            </a:r>
            <a:r>
              <a:rPr lang="en-US" dirty="0" smtClean="0"/>
              <a:t> </a:t>
            </a:r>
            <a:r>
              <a:rPr lang="en-US" dirty="0" err="1" smtClean="0"/>
              <a:t>dari</a:t>
            </a:r>
            <a:r>
              <a:rPr lang="en-US" dirty="0" smtClean="0"/>
              <a:t> </a:t>
            </a:r>
            <a:r>
              <a:rPr lang="en-US" dirty="0" err="1" smtClean="0"/>
              <a:t>gudang</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bukti</a:t>
            </a:r>
            <a:r>
              <a:rPr lang="en-US" dirty="0" smtClean="0"/>
              <a:t> </a:t>
            </a:r>
            <a:r>
              <a:rPr lang="en-US" dirty="0" err="1" smtClean="0"/>
              <a:t>permintaan</a:t>
            </a:r>
            <a:r>
              <a:rPr lang="en-US" dirty="0" smtClean="0"/>
              <a:t> </a:t>
            </a:r>
            <a:r>
              <a:rPr lang="en-US" dirty="0" err="1" smtClean="0"/>
              <a:t>bahan</a:t>
            </a:r>
            <a:r>
              <a:rPr lang="en-US" dirty="0" smtClean="0"/>
              <a:t> </a:t>
            </a:r>
            <a:r>
              <a:rPr lang="en-US" dirty="0" err="1" smtClean="0"/>
              <a:t>baku</a:t>
            </a:r>
            <a:r>
              <a:rPr lang="en-US" dirty="0" smtClean="0"/>
              <a:t> yang </a:t>
            </a:r>
            <a:r>
              <a:rPr lang="en-US" dirty="0" err="1" smtClean="0"/>
              <a:t>bersangkutan</a:t>
            </a:r>
            <a:r>
              <a:rPr lang="en-US" dirty="0" smtClean="0"/>
              <a:t>.</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PENGELUARAN BAHAN BAKU</a:t>
            </a:r>
            <a:endParaRPr lang="id-ID"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r>
              <a:rPr lang="en-US" dirty="0" err="1" smtClean="0"/>
              <a:t>Bukti</a:t>
            </a:r>
            <a:r>
              <a:rPr lang="en-US" dirty="0" smtClean="0"/>
              <a:t> </a:t>
            </a:r>
            <a:r>
              <a:rPr lang="en-US" dirty="0" err="1" smtClean="0"/>
              <a:t>Permintaan</a:t>
            </a:r>
            <a:r>
              <a:rPr lang="en-US" dirty="0" smtClean="0"/>
              <a:t> </a:t>
            </a:r>
            <a:r>
              <a:rPr lang="en-US" dirty="0" err="1" smtClean="0"/>
              <a:t>Bahan</a:t>
            </a:r>
            <a:r>
              <a:rPr lang="en-US" dirty="0" smtClean="0"/>
              <a:t> Baku </a:t>
            </a:r>
            <a:r>
              <a:rPr lang="en-US" dirty="0" smtClean="0">
                <a:sym typeface="Wingdings" pitchFamily="2" charset="2"/>
              </a:rPr>
              <a:t> </a:t>
            </a:r>
            <a:r>
              <a:rPr lang="en-US" dirty="0" err="1" smtClean="0">
                <a:sym typeface="Wingdings" pitchFamily="2" charset="2"/>
              </a:rPr>
              <a:t>memberikan</a:t>
            </a:r>
            <a:r>
              <a:rPr lang="en-US" dirty="0" smtClean="0">
                <a:sym typeface="Wingdings" pitchFamily="2" charset="2"/>
              </a:rPr>
              <a:t> </a:t>
            </a:r>
            <a:r>
              <a:rPr lang="en-US" dirty="0" err="1" smtClean="0">
                <a:sym typeface="Wingdings" pitchFamily="2" charset="2"/>
              </a:rPr>
              <a:t>otorisasi</a:t>
            </a:r>
            <a:r>
              <a:rPr lang="en-US" dirty="0" smtClean="0">
                <a:sym typeface="Wingdings" pitchFamily="2" charset="2"/>
              </a:rPr>
              <a:t> </a:t>
            </a:r>
            <a:r>
              <a:rPr lang="en-US" dirty="0" err="1" smtClean="0">
                <a:sym typeface="Wingdings" pitchFamily="2" charset="2"/>
              </a:rPr>
              <a:t>bagi</a:t>
            </a:r>
            <a:r>
              <a:rPr lang="en-US" dirty="0" smtClean="0">
                <a:sym typeface="Wingdings" pitchFamily="2" charset="2"/>
              </a:rPr>
              <a:t> </a:t>
            </a:r>
            <a:r>
              <a:rPr lang="en-US" dirty="0" err="1" smtClean="0">
                <a:sym typeface="Wingdings" pitchFamily="2" charset="2"/>
              </a:rPr>
              <a:t>petugas</a:t>
            </a:r>
            <a:r>
              <a:rPr lang="en-US" dirty="0" smtClean="0">
                <a:sym typeface="Wingdings" pitchFamily="2" charset="2"/>
              </a:rPr>
              <a:t> </a:t>
            </a:r>
            <a:r>
              <a:rPr lang="en-US" dirty="0" err="1" smtClean="0">
                <a:sym typeface="Wingdings" pitchFamily="2" charset="2"/>
              </a:rPr>
              <a:t>gudang</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mengeluarkan</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a:t>
            </a:r>
          </a:p>
          <a:p>
            <a:pPr algn="just"/>
            <a:r>
              <a:rPr lang="en-US" dirty="0" err="1" smtClean="0">
                <a:sym typeface="Wingdings" pitchFamily="2" charset="2"/>
              </a:rPr>
              <a:t>Semua</a:t>
            </a:r>
            <a:r>
              <a:rPr lang="en-US" dirty="0" smtClean="0">
                <a:sym typeface="Wingdings" pitchFamily="2" charset="2"/>
              </a:rPr>
              <a:t> </a:t>
            </a:r>
            <a:r>
              <a:rPr lang="en-US" dirty="0" err="1" smtClean="0">
                <a:sym typeface="Wingdings" pitchFamily="2" charset="2"/>
              </a:rPr>
              <a:t>penarikan</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 </a:t>
            </a:r>
            <a:r>
              <a:rPr lang="en-US" dirty="0" err="1" smtClean="0">
                <a:sym typeface="Wingdings" pitchFamily="2" charset="2"/>
              </a:rPr>
              <a:t>menghasilkan</a:t>
            </a:r>
            <a:r>
              <a:rPr lang="en-US" dirty="0" smtClean="0">
                <a:sym typeface="Wingdings" pitchFamily="2" charset="2"/>
              </a:rPr>
              <a:t> </a:t>
            </a:r>
            <a:r>
              <a:rPr lang="en-US" dirty="0" err="1" smtClean="0">
                <a:sym typeface="Wingdings" pitchFamily="2" charset="2"/>
              </a:rPr>
              <a:t>jurnal</a:t>
            </a:r>
            <a:r>
              <a:rPr lang="en-US" dirty="0" smtClean="0">
                <a:sym typeface="Wingdings" pitchFamily="2" charset="2"/>
              </a:rPr>
              <a:t> </a:t>
            </a:r>
            <a:r>
              <a:rPr lang="en-US" dirty="0" err="1" smtClean="0">
                <a:sym typeface="Wingdings" pitchFamily="2" charset="2"/>
              </a:rPr>
              <a:t>ikhtisar</a:t>
            </a:r>
            <a:r>
              <a:rPr lang="en-US" dirty="0" smtClean="0">
                <a:sym typeface="Wingdings" pitchFamily="2" charset="2"/>
              </a:rPr>
              <a:t> yang </a:t>
            </a:r>
            <a:r>
              <a:rPr lang="en-US" dirty="0" err="1" smtClean="0">
                <a:sym typeface="Wingdings" pitchFamily="2" charset="2"/>
              </a:rPr>
              <a:t>mengkredit</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Baku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mendebit</a:t>
            </a:r>
            <a:r>
              <a:rPr lang="en-US" dirty="0" smtClean="0">
                <a:sym typeface="Wingdings" pitchFamily="2" charset="2"/>
              </a:rPr>
              <a:t> </a:t>
            </a:r>
            <a:r>
              <a:rPr lang="en-US" dirty="0" err="1" smtClean="0">
                <a:sym typeface="Wingdings" pitchFamily="2" charset="2"/>
              </a:rPr>
              <a:t>Barang</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Proses</a:t>
            </a:r>
            <a:r>
              <a:rPr lang="en-US" dirty="0" smtClean="0">
                <a:sym typeface="Wingdings" pitchFamily="2" charset="2"/>
              </a:rPr>
              <a:t>, </a:t>
            </a:r>
            <a:r>
              <a:rPr lang="en-US" dirty="0" err="1" smtClean="0">
                <a:sym typeface="Wingdings" pitchFamily="2" charset="2"/>
              </a:rPr>
              <a:t>Pengendali</a:t>
            </a:r>
            <a:r>
              <a:rPr lang="en-US" dirty="0" smtClean="0">
                <a:sym typeface="Wingdings" pitchFamily="2" charset="2"/>
              </a:rPr>
              <a:t> Overhead </a:t>
            </a:r>
            <a:r>
              <a:rPr lang="en-US" dirty="0" err="1" smtClean="0">
                <a:sym typeface="Wingdings" pitchFamily="2" charset="2"/>
              </a:rPr>
              <a:t>Pabrik</a:t>
            </a:r>
            <a:r>
              <a:rPr lang="en-US" dirty="0" smtClean="0">
                <a:sym typeface="Wingdings" pitchFamily="2" charset="2"/>
              </a:rPr>
              <a:t>, </a:t>
            </a:r>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Pemasaran</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Beban</a:t>
            </a:r>
            <a:r>
              <a:rPr lang="en-US" dirty="0" smtClean="0">
                <a:sym typeface="Wingdings" pitchFamily="2" charset="2"/>
              </a:rPr>
              <a:t> </a:t>
            </a:r>
            <a:r>
              <a:rPr lang="en-US" dirty="0" err="1" smtClean="0">
                <a:sym typeface="Wingdings" pitchFamily="2" charset="2"/>
              </a:rPr>
              <a:t>Administratif</a:t>
            </a:r>
            <a:r>
              <a:rPr lang="en-US" dirty="0" smtClean="0">
                <a:sym typeface="Wingdings" pitchFamily="2" charset="2"/>
              </a:rPr>
              <a:t>.</a:t>
            </a:r>
          </a:p>
          <a:p>
            <a:pPr algn="just"/>
            <a:r>
              <a:rPr lang="en-US" dirty="0" err="1" smtClean="0">
                <a:sym typeface="Wingdings" pitchFamily="2" charset="2"/>
              </a:rPr>
              <a:t>Daftar</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 yang </a:t>
            </a:r>
            <a:r>
              <a:rPr lang="en-US" dirty="0" err="1" smtClean="0">
                <a:sym typeface="Wingdings" pitchFamily="2" charset="2"/>
              </a:rPr>
              <a:t>diperlukan</a:t>
            </a:r>
            <a:r>
              <a:rPr lang="en-US" dirty="0" smtClean="0">
                <a:sym typeface="Wingdings" pitchFamily="2" charset="2"/>
              </a:rPr>
              <a:t> (Bill of Materials-BOM):</a:t>
            </a:r>
          </a:p>
          <a:p>
            <a:pPr lvl="1" algn="just">
              <a:buFont typeface="Wingdings" pitchFamily="2" charset="2"/>
              <a:buChar char="ü"/>
            </a:pPr>
            <a:r>
              <a:rPr lang="en-US" dirty="0" err="1" smtClean="0">
                <a:sym typeface="Wingdings" pitchFamily="2" charset="2"/>
              </a:rPr>
              <a:t>memuat</a:t>
            </a:r>
            <a:r>
              <a:rPr lang="en-US" dirty="0" smtClean="0">
                <a:sym typeface="Wingdings" pitchFamily="2" charset="2"/>
              </a:rPr>
              <a:t> </a:t>
            </a:r>
            <a:r>
              <a:rPr lang="en-US" dirty="0" err="1" smtClean="0">
                <a:sym typeface="Wingdings" pitchFamily="2" charset="2"/>
              </a:rPr>
              <a:t>daftar</a:t>
            </a:r>
            <a:r>
              <a:rPr lang="en-US" dirty="0" smtClean="0">
                <a:sym typeface="Wingdings" pitchFamily="2" charset="2"/>
              </a:rPr>
              <a:t> </a:t>
            </a:r>
            <a:r>
              <a:rPr lang="en-US" dirty="0" err="1" smtClean="0">
                <a:sym typeface="Wingdings" pitchFamily="2" charset="2"/>
              </a:rPr>
              <a:t>dari</a:t>
            </a:r>
            <a:r>
              <a:rPr lang="en-US" dirty="0" smtClean="0">
                <a:sym typeface="Wingdings" pitchFamily="2" charset="2"/>
              </a:rPr>
              <a:t> </a:t>
            </a:r>
            <a:r>
              <a:rPr lang="en-US" dirty="0" err="1" smtClean="0">
                <a:sym typeface="Wingdings" pitchFamily="2" charset="2"/>
              </a:rPr>
              <a:t>semua</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 yang </a:t>
            </a:r>
            <a:r>
              <a:rPr lang="en-US" dirty="0" err="1" smtClean="0">
                <a:sym typeface="Wingdings" pitchFamily="2" charset="2"/>
              </a:rPr>
              <a:t>diperlukan</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pesanan</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production run </a:t>
            </a:r>
            <a:r>
              <a:rPr lang="en-US" dirty="0" err="1" smtClean="0">
                <a:sym typeface="Wingdings" pitchFamily="2" charset="2"/>
              </a:rPr>
              <a:t>tertentu</a:t>
            </a:r>
            <a:r>
              <a:rPr lang="en-US" dirty="0" smtClean="0">
                <a:sym typeface="Wingdings" pitchFamily="2" charset="2"/>
              </a:rPr>
              <a:t>.</a:t>
            </a:r>
          </a:p>
          <a:p>
            <a:pPr lvl="1" algn="just">
              <a:buFont typeface="Wingdings" pitchFamily="2" charset="2"/>
              <a:buChar char="ü"/>
            </a:pPr>
            <a:r>
              <a:rPr lang="en-US" dirty="0" err="1" smtClean="0">
                <a:sym typeface="Wingdings" pitchFamily="2" charset="2"/>
              </a:rPr>
              <a:t>Berfungsi</a:t>
            </a:r>
            <a:r>
              <a:rPr lang="en-US" dirty="0" smtClean="0">
                <a:sym typeface="Wingdings" pitchFamily="2" charset="2"/>
              </a:rPr>
              <a:t> </a:t>
            </a:r>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salinan</a:t>
            </a:r>
            <a:r>
              <a:rPr lang="en-US" dirty="0" smtClean="0">
                <a:sym typeface="Wingdings" pitchFamily="2" charset="2"/>
              </a:rPr>
              <a:t> </a:t>
            </a:r>
            <a:r>
              <a:rPr lang="en-US" dirty="0" err="1" smtClean="0">
                <a:sym typeface="Wingdings" pitchFamily="2" charset="2"/>
              </a:rPr>
              <a:t>induk</a:t>
            </a:r>
            <a:r>
              <a:rPr lang="en-US" dirty="0" smtClean="0">
                <a:sym typeface="Wingdings" pitchFamily="2" charset="2"/>
              </a:rPr>
              <a:t> </a:t>
            </a:r>
            <a:r>
              <a:rPr lang="en-US" dirty="0" err="1" smtClean="0">
                <a:sym typeface="Wingdings" pitchFamily="2" charset="2"/>
              </a:rPr>
              <a:t>dari</a:t>
            </a:r>
            <a:r>
              <a:rPr lang="en-US" dirty="0" smtClean="0">
                <a:sym typeface="Wingdings" pitchFamily="2" charset="2"/>
              </a:rPr>
              <a:t> </a:t>
            </a:r>
            <a:r>
              <a:rPr lang="en-US" dirty="0" err="1" smtClean="0">
                <a:sym typeface="Wingdings" pitchFamily="2" charset="2"/>
              </a:rPr>
              <a:t>bukti</a:t>
            </a:r>
            <a:r>
              <a:rPr lang="en-US" dirty="0" smtClean="0">
                <a:sym typeface="Wingdings" pitchFamily="2" charset="2"/>
              </a:rPr>
              <a:t> </a:t>
            </a:r>
            <a:r>
              <a:rPr lang="en-US" dirty="0" err="1" smtClean="0">
                <a:sym typeface="Wingdings" pitchFamily="2" charset="2"/>
              </a:rPr>
              <a:t>permintaan</a:t>
            </a:r>
            <a:r>
              <a:rPr lang="en-US" dirty="0" smtClean="0">
                <a:sym typeface="Wingdings" pitchFamily="2" charset="2"/>
              </a:rPr>
              <a:t> </a:t>
            </a:r>
            <a:r>
              <a:rPr lang="en-US" dirty="0" err="1" smtClean="0">
                <a:sym typeface="Wingdings" pitchFamily="2" charset="2"/>
              </a:rPr>
              <a:t>bahan</a:t>
            </a:r>
            <a:r>
              <a:rPr lang="en-US" dirty="0" smtClean="0">
                <a:sym typeface="Wingdings" pitchFamily="2" charset="2"/>
              </a:rPr>
              <a:t> </a:t>
            </a:r>
            <a:r>
              <a:rPr lang="en-US" dirty="0" err="1" smtClean="0">
                <a:sym typeface="Wingdings" pitchFamily="2" charset="2"/>
              </a:rPr>
              <a:t>baku</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produk</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METODE PENCATATAN BIAYA BAHAN BAKU</a:t>
            </a:r>
            <a:endParaRPr lang="id-ID" sz="3200" dirty="0"/>
          </a:p>
        </p:txBody>
      </p:sp>
      <p:sp>
        <p:nvSpPr>
          <p:cNvPr id="3" name="Content Placeholder 2"/>
          <p:cNvSpPr>
            <a:spLocks noGrp="1"/>
          </p:cNvSpPr>
          <p:nvPr>
            <p:ph sz="quarter" idx="1"/>
          </p:nvPr>
        </p:nvSpPr>
        <p:spPr>
          <a:xfrm>
            <a:off x="612648" y="1500174"/>
            <a:ext cx="8153400" cy="5072098"/>
          </a:xfrm>
        </p:spPr>
        <p:txBody>
          <a:bodyPr/>
          <a:lstStyle/>
          <a:p>
            <a:endParaRPr lang="id-ID" dirty="0"/>
          </a:p>
        </p:txBody>
      </p:sp>
      <p:sp>
        <p:nvSpPr>
          <p:cNvPr id="4" name="Cloud 3"/>
          <p:cNvSpPr/>
          <p:nvPr/>
        </p:nvSpPr>
        <p:spPr>
          <a:xfrm>
            <a:off x="785786" y="1357298"/>
            <a:ext cx="3786214" cy="514353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Sistem persediaan perpetual : memasukkan setiap penambahan dan setiap pengurangan persediaan ke dalam buku pembantu bahan baku agar catatan tersebut selalu terkini.</a:t>
            </a:r>
          </a:p>
          <a:p>
            <a:pPr algn="ctr"/>
            <a:r>
              <a:rPr lang="id-ID" sz="2000" i="1" dirty="0" smtClean="0">
                <a:solidFill>
                  <a:schemeClr val="tx1"/>
                </a:solidFill>
              </a:rPr>
              <a:t>Cocok untuk job order costing.</a:t>
            </a:r>
            <a:endParaRPr lang="id-ID" sz="2000" i="1" dirty="0">
              <a:solidFill>
                <a:schemeClr val="tx1"/>
              </a:solidFill>
            </a:endParaRPr>
          </a:p>
        </p:txBody>
      </p:sp>
      <p:sp>
        <p:nvSpPr>
          <p:cNvPr id="5" name="Cloud 4"/>
          <p:cNvSpPr/>
          <p:nvPr/>
        </p:nvSpPr>
        <p:spPr>
          <a:xfrm>
            <a:off x="4786314" y="1500174"/>
            <a:ext cx="4000528" cy="50006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Sistem persediaan periodik:   pembelian ditambahkan ke persediaan awal, kemudian persediaan akhir dihitung secara fisik dan biayanya dikurangkan dari jumlah tersebut. Selisih yang terjadi dianggap sebagai biaya bahan baku yang dikeluarkan.</a:t>
            </a:r>
          </a:p>
          <a:p>
            <a:pPr algn="ctr"/>
            <a:r>
              <a:rPr lang="id-ID" i="1" dirty="0" smtClean="0">
                <a:solidFill>
                  <a:schemeClr val="tx1"/>
                </a:solidFill>
              </a:rPr>
              <a:t>Cocok untuk process costing.</a:t>
            </a:r>
            <a:endParaRPr lang="id-ID"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KUANTITAS PEMESANAN EKONOMIS (ECONOMIC ORDER QUANTITY-EOQ)</a:t>
            </a:r>
            <a:endParaRPr lang="id-ID" sz="3200"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lstStyle/>
          <a:p>
            <a:r>
              <a:rPr lang="id-ID" dirty="0" smtClean="0"/>
              <a:t>Adalah jumlah persediaan yang dipesan pada suatu waktu yang meminimalkan biaya persediaan tahunan..</a:t>
            </a:r>
          </a:p>
          <a:p>
            <a:r>
              <a:rPr lang="id-ID" dirty="0" smtClean="0"/>
              <a:t>Jumlah optimum yang dipesan pada suatu waktu tertentu ditentukan dengan cara menyeimbangkan dua faktor:</a:t>
            </a:r>
          </a:p>
          <a:p>
            <a:pPr lvl="1">
              <a:buFont typeface="Wingdings" pitchFamily="2" charset="2"/>
              <a:buChar char="Ø"/>
            </a:pPr>
            <a:r>
              <a:rPr lang="id-ID" dirty="0" smtClean="0"/>
              <a:t>Biaya pemilikan (penyimpanan bahan baku)</a:t>
            </a:r>
          </a:p>
          <a:p>
            <a:pPr lvl="1">
              <a:buFont typeface="Wingdings" pitchFamily="2" charset="2"/>
              <a:buChar char="Ø"/>
            </a:pPr>
            <a:r>
              <a:rPr lang="id-ID" dirty="0" smtClean="0"/>
              <a:t>Biaya perolehan (pemesanan bahan baku)</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571480"/>
            <a:ext cx="8153400" cy="5929354"/>
          </a:xfrm>
        </p:spPr>
        <p:style>
          <a:lnRef idx="1">
            <a:schemeClr val="accent6"/>
          </a:lnRef>
          <a:fillRef idx="2">
            <a:schemeClr val="accent6"/>
          </a:fillRef>
          <a:effectRef idx="1">
            <a:schemeClr val="accent6"/>
          </a:effectRef>
          <a:fontRef idx="minor">
            <a:schemeClr val="dk1"/>
          </a:fontRef>
        </p:style>
        <p:txBody>
          <a:bodyPr>
            <a:normAutofit/>
          </a:bodyPr>
          <a:lstStyle/>
          <a:p>
            <a:r>
              <a:rPr lang="id-ID" dirty="0" smtClean="0"/>
              <a:t>Rumus EOQ:</a:t>
            </a:r>
          </a:p>
          <a:p>
            <a:pPr>
              <a:buNone/>
            </a:pPr>
            <a:r>
              <a:rPr lang="id-ID" dirty="0" smtClean="0"/>
              <a:t> 	EOQ =</a:t>
            </a:r>
          </a:p>
          <a:p>
            <a:pPr>
              <a:buNone/>
            </a:pPr>
            <a:endParaRPr lang="id-ID" dirty="0" smtClean="0"/>
          </a:p>
          <a:p>
            <a:pPr>
              <a:buNone/>
            </a:pPr>
            <a:endParaRPr lang="id-ID" dirty="0" smtClean="0"/>
          </a:p>
          <a:p>
            <a:pPr>
              <a:buNone/>
            </a:pPr>
            <a:endParaRPr lang="id-ID" dirty="0" smtClean="0"/>
          </a:p>
          <a:p>
            <a:pPr>
              <a:buNone/>
            </a:pPr>
            <a:r>
              <a:rPr lang="id-ID" sz="2400" dirty="0" smtClean="0"/>
              <a:t>Contoh:</a:t>
            </a:r>
          </a:p>
          <a:p>
            <a:pPr>
              <a:buNone/>
            </a:pPr>
            <a:r>
              <a:rPr lang="id-ID" sz="2400" dirty="0" smtClean="0"/>
              <a:t>Asumsi kebutuhan pertahun = 2.400 unit, biaya per unit $ 0,75, biaya pemesanan =$20 per pesanan, persentase biaya penyimpanan adalah 20%, maka EOQ adalah: </a:t>
            </a:r>
          </a:p>
          <a:p>
            <a:pPr>
              <a:buNone/>
            </a:pPr>
            <a:r>
              <a:rPr lang="id-ID" sz="2400" dirty="0" smtClean="0"/>
              <a:t>	</a:t>
            </a:r>
          </a:p>
          <a:p>
            <a:pPr>
              <a:buNone/>
            </a:pPr>
            <a:r>
              <a:rPr lang="id-ID" sz="2400" dirty="0" smtClean="0"/>
              <a:t>	EOQ =  </a:t>
            </a:r>
            <a:endParaRPr lang="id-ID" sz="2400" dirty="0"/>
          </a:p>
        </p:txBody>
      </p:sp>
      <p:sp>
        <p:nvSpPr>
          <p:cNvPr id="4" name="Rectangle 3"/>
          <p:cNvSpPr/>
          <p:nvPr/>
        </p:nvSpPr>
        <p:spPr>
          <a:xfrm>
            <a:off x="2500298" y="1428736"/>
            <a:ext cx="6072230"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2 x jumlah yang diperlukan per tahun x biaya perpesanan</a:t>
            </a:r>
            <a:endParaRPr lang="id-ID" sz="2000" dirty="0">
              <a:solidFill>
                <a:schemeClr val="tx1"/>
              </a:solidFill>
            </a:endParaRPr>
          </a:p>
        </p:txBody>
      </p:sp>
      <p:sp>
        <p:nvSpPr>
          <p:cNvPr id="5" name="Rectangle 4"/>
          <p:cNvSpPr/>
          <p:nvPr/>
        </p:nvSpPr>
        <p:spPr>
          <a:xfrm>
            <a:off x="2571736" y="2357430"/>
            <a:ext cx="6000792"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solidFill>
                  <a:schemeClr val="tx1"/>
                </a:solidFill>
              </a:rPr>
              <a:t>Biaya perunit bahan baku x persentase biaya penyimpanan</a:t>
            </a:r>
            <a:endParaRPr lang="id-ID" sz="2000" dirty="0">
              <a:solidFill>
                <a:schemeClr val="tx1"/>
              </a:solidFill>
            </a:endParaRPr>
          </a:p>
        </p:txBody>
      </p:sp>
      <p:cxnSp>
        <p:nvCxnSpPr>
          <p:cNvPr id="7" name="Straight Connector 6"/>
          <p:cNvCxnSpPr/>
          <p:nvPr/>
        </p:nvCxnSpPr>
        <p:spPr>
          <a:xfrm>
            <a:off x="2500298" y="2143116"/>
            <a:ext cx="6143668" cy="1588"/>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857356" y="2357430"/>
            <a:ext cx="428628" cy="285752"/>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rot="5400000" flipH="1" flipV="1">
            <a:off x="1607323" y="1964521"/>
            <a:ext cx="1428760" cy="71438"/>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2357422" y="1285860"/>
            <a:ext cx="5857916" cy="1588"/>
          </a:xfrm>
          <a:prstGeom prst="line">
            <a:avLst/>
          </a:prstGeom>
        </p:spPr>
        <p:style>
          <a:lnRef idx="2">
            <a:schemeClr val="dk1"/>
          </a:lnRef>
          <a:fillRef idx="0">
            <a:schemeClr val="dk1"/>
          </a:fillRef>
          <a:effectRef idx="1">
            <a:schemeClr val="dk1"/>
          </a:effectRef>
          <a:fontRef idx="minor">
            <a:schemeClr val="tx1"/>
          </a:fontRef>
        </p:style>
      </p:cxnSp>
      <p:sp>
        <p:nvSpPr>
          <p:cNvPr id="15" name="Rectangle 14"/>
          <p:cNvSpPr/>
          <p:nvPr/>
        </p:nvSpPr>
        <p:spPr>
          <a:xfrm>
            <a:off x="2285984" y="5214950"/>
            <a:ext cx="200026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2 x 2.400 x $20</a:t>
            </a:r>
            <a:endParaRPr lang="id-ID" dirty="0">
              <a:solidFill>
                <a:schemeClr val="tx1"/>
              </a:solidFill>
            </a:endParaRPr>
          </a:p>
        </p:txBody>
      </p:sp>
      <p:sp>
        <p:nvSpPr>
          <p:cNvPr id="16" name="Rectangle 15"/>
          <p:cNvSpPr/>
          <p:nvPr/>
        </p:nvSpPr>
        <p:spPr>
          <a:xfrm>
            <a:off x="2285984" y="5857892"/>
            <a:ext cx="200026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$0,75 x 20%</a:t>
            </a:r>
            <a:endParaRPr lang="id-ID" dirty="0">
              <a:solidFill>
                <a:schemeClr val="tx1"/>
              </a:solidFill>
            </a:endParaRPr>
          </a:p>
        </p:txBody>
      </p:sp>
      <p:cxnSp>
        <p:nvCxnSpPr>
          <p:cNvPr id="18" name="Straight Connector 17"/>
          <p:cNvCxnSpPr/>
          <p:nvPr/>
        </p:nvCxnSpPr>
        <p:spPr>
          <a:xfrm>
            <a:off x="2214546" y="5715016"/>
            <a:ext cx="2643206" cy="1588"/>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rot="16200000" flipH="1">
            <a:off x="1678761" y="6036487"/>
            <a:ext cx="357190" cy="285752"/>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5400000" flipH="1" flipV="1">
            <a:off x="1428728" y="5643578"/>
            <a:ext cx="1357322"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2143108" y="5000636"/>
            <a:ext cx="2786082" cy="1588"/>
          </a:xfrm>
          <a:prstGeom prst="line">
            <a:avLst/>
          </a:prstGeom>
        </p:spPr>
        <p:style>
          <a:lnRef idx="1">
            <a:schemeClr val="dk1"/>
          </a:lnRef>
          <a:fillRef idx="0">
            <a:schemeClr val="dk1"/>
          </a:fillRef>
          <a:effectRef idx="0">
            <a:schemeClr val="dk1"/>
          </a:effectRef>
          <a:fontRef idx="minor">
            <a:schemeClr val="tx1"/>
          </a:fontRef>
        </p:style>
      </p:cxnSp>
      <p:sp>
        <p:nvSpPr>
          <p:cNvPr id="27" name="Rectangle 26"/>
          <p:cNvSpPr/>
          <p:nvPr/>
        </p:nvSpPr>
        <p:spPr>
          <a:xfrm>
            <a:off x="5214942" y="5500702"/>
            <a:ext cx="64294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a:t>
            </a:r>
            <a:endParaRPr lang="id-ID" dirty="0">
              <a:solidFill>
                <a:schemeClr val="tx1"/>
              </a:solidFill>
            </a:endParaRPr>
          </a:p>
        </p:txBody>
      </p:sp>
      <p:sp>
        <p:nvSpPr>
          <p:cNvPr id="28" name="Rectangle 27"/>
          <p:cNvSpPr/>
          <p:nvPr/>
        </p:nvSpPr>
        <p:spPr>
          <a:xfrm>
            <a:off x="6286512" y="5429264"/>
            <a:ext cx="1285884"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800 unit</a:t>
            </a:r>
            <a:endParaRPr lang="id-ID"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MENENTUKAN WAKTU PEMESANAN</a:t>
            </a:r>
            <a:endParaRPr lang="id-ID" dirty="0"/>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pPr algn="just"/>
            <a:r>
              <a:rPr lang="id-ID" dirty="0" smtClean="0"/>
              <a:t>Waktu pemesanan dikendalikan oleh tiga faktor:</a:t>
            </a:r>
          </a:p>
          <a:p>
            <a:pPr lvl="1" algn="just">
              <a:buFont typeface="Wingdings" pitchFamily="2" charset="2"/>
              <a:buChar char="ü"/>
            </a:pPr>
            <a:r>
              <a:rPr lang="id-ID" dirty="0" smtClean="0"/>
              <a:t>Waktu yang diperlukan untuk pengiriman</a:t>
            </a:r>
          </a:p>
          <a:p>
            <a:pPr lvl="1" algn="just">
              <a:buFont typeface="Wingdings" pitchFamily="2" charset="2"/>
              <a:buChar char="ü"/>
            </a:pPr>
            <a:r>
              <a:rPr lang="id-ID" dirty="0" smtClean="0"/>
              <a:t>Tingkat penggunaan persediaan</a:t>
            </a:r>
          </a:p>
          <a:p>
            <a:pPr lvl="1" algn="just">
              <a:buFont typeface="Wingdings" pitchFamily="2" charset="2"/>
              <a:buChar char="ü"/>
            </a:pPr>
            <a:r>
              <a:rPr lang="id-ID" dirty="0" smtClean="0"/>
              <a:t>Jumlah persediaan pengaman</a:t>
            </a:r>
          </a:p>
          <a:p>
            <a:pPr algn="just">
              <a:buFont typeface="Wingdings" pitchFamily="2" charset="2"/>
              <a:buChar char="q"/>
            </a:pPr>
            <a:r>
              <a:rPr lang="id-ID" dirty="0" smtClean="0"/>
              <a:t>Menentukan titik pemesanan akan relatif lebih sederhana apabila tersedia prediksi yang tepat untuk tingkat penggunaan dan waktu tunggu (lead time).</a:t>
            </a:r>
          </a:p>
          <a:p>
            <a:pPr algn="just">
              <a:buFont typeface="Wingdings" pitchFamily="2" charset="2"/>
              <a:buChar char="q"/>
            </a:pPr>
            <a:r>
              <a:rPr lang="id-ID" dirty="0" smtClean="0"/>
              <a:t>Lead time </a:t>
            </a:r>
            <a:r>
              <a:rPr lang="id-ID" dirty="0" smtClean="0">
                <a:sym typeface="Wingdings" pitchFamily="2" charset="2"/>
              </a:rPr>
              <a:t> interval waktu antara saat pemesanan dilakukan dengan saat bahan baku tersedia di pabrik untuk produksi.</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500042"/>
            <a:ext cx="8153400" cy="6000792"/>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id-ID" dirty="0" smtClean="0"/>
              <a:t>Tiga kondisi akibat variasi dari kedua faktor tersebut:</a:t>
            </a:r>
          </a:p>
          <a:p>
            <a:pPr lvl="1" algn="just">
              <a:buFont typeface="Wingdings" pitchFamily="2" charset="2"/>
              <a:buChar char="ü"/>
            </a:pPr>
            <a:r>
              <a:rPr lang="id-ID" dirty="0" smtClean="0"/>
              <a:t>Jika waktu tunggu atau tingkat penggunaan selama periode pemesanan di bawah perkiraan, maka bahan baku yang baru tiba sebelum persediaan yang ada habis digunakan,  sehingga menambah biaya penyimpanan bahan baku.</a:t>
            </a:r>
          </a:p>
          <a:p>
            <a:pPr lvl="1" algn="just">
              <a:buFont typeface="Wingdings" pitchFamily="2" charset="2"/>
              <a:buChar char="ü"/>
            </a:pPr>
            <a:r>
              <a:rPr lang="id-ID" dirty="0" smtClean="0"/>
              <a:t>Jika waktu tunggu atau tingkat penggunaan di atas perkiraan, maka akan terjadi kehabisan persediaan beserta biaya-biayanya, termasuk kehilangan pelanggan.</a:t>
            </a:r>
          </a:p>
          <a:p>
            <a:pPr lvl="1" algn="just">
              <a:buFont typeface="Wingdings" pitchFamily="2" charset="2"/>
              <a:buChar char="ü"/>
            </a:pPr>
            <a:r>
              <a:rPr lang="id-ID" dirty="0" smtClean="0"/>
              <a:t>Jika waktu tunggu dan tingkat penggunaan rata-rata atau normal digunakan untuk menentukan titik pemesanan, kehabisan persediaan bisa diperkirakan akan terjadi pada setiap pesanan.</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PENGERTIAN BAHAN BAKU</a:t>
            </a:r>
            <a:endParaRPr lang="id-ID" dirty="0">
              <a:solidFill>
                <a:schemeClr val="tx1"/>
              </a:solidFill>
            </a:endParaRPr>
          </a:p>
        </p:txBody>
      </p:sp>
      <p:sp>
        <p:nvSpPr>
          <p:cNvPr id="3" name="Content Placeholder 2"/>
          <p:cNvSpPr>
            <a:spLocks noGrp="1"/>
          </p:cNvSpPr>
          <p:nvPr>
            <p:ph sz="quarter" idx="1"/>
          </p:nvPr>
        </p:nvSpPr>
        <p:spPr>
          <a:xfrm>
            <a:off x="612648" y="1500174"/>
            <a:ext cx="8153400" cy="5072098"/>
          </a:xfrm>
        </p:spPr>
        <p:txBody>
          <a:bodyPr/>
          <a:lstStyle/>
          <a:p>
            <a:endParaRPr lang="id-ID" dirty="0"/>
          </a:p>
        </p:txBody>
      </p:sp>
      <p:sp>
        <p:nvSpPr>
          <p:cNvPr id="4" name="Cloud 3"/>
          <p:cNvSpPr/>
          <p:nvPr/>
        </p:nvSpPr>
        <p:spPr>
          <a:xfrm>
            <a:off x="785786" y="1571612"/>
            <a:ext cx="4500594" cy="264320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Adalah bahan yang membentuk bagian menyeluruh dari produk jadi.</a:t>
            </a:r>
            <a:endParaRPr lang="id-ID" sz="2800" dirty="0">
              <a:solidFill>
                <a:schemeClr val="tx1"/>
              </a:solidFill>
            </a:endParaRPr>
          </a:p>
        </p:txBody>
      </p:sp>
      <p:sp>
        <p:nvSpPr>
          <p:cNvPr id="5" name="Cloud 4"/>
          <p:cNvSpPr/>
          <p:nvPr/>
        </p:nvSpPr>
        <p:spPr>
          <a:xfrm>
            <a:off x="2928926" y="3643314"/>
            <a:ext cx="5572164" cy="27146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Bahan baku dapat diperoleh dari pembelian lokal, impor  atau dari pengolahan sendiri</a:t>
            </a:r>
            <a:endParaRPr lang="id-ID" sz="28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500042"/>
            <a:ext cx="8153400" cy="592935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buFont typeface="Wingdings" pitchFamily="2" charset="2"/>
              <a:buChar char="q"/>
            </a:pPr>
            <a:r>
              <a:rPr lang="id-ID" sz="3200" dirty="0" smtClean="0"/>
              <a:t>Persediaan pengaman </a:t>
            </a:r>
            <a:r>
              <a:rPr lang="id-ID" dirty="0" smtClean="0"/>
              <a:t>merupakan proteksi dengan tingkat biaya yang paling rendah guna mengatasi kehabisan persediaan.</a:t>
            </a:r>
          </a:p>
          <a:p>
            <a:pPr algn="just">
              <a:buFont typeface="Wingdings" pitchFamily="2" charset="2"/>
              <a:buChar char="q"/>
            </a:pPr>
            <a:r>
              <a:rPr lang="id-ID" dirty="0" smtClean="0"/>
              <a:t>Jumlah persediaan pengaman yang optimum adalah jumlah yang menghasilkan total biaya akibat kehabisan persediaan plus biaya penyimpanan persediaan pengaman yang paling kecil.</a:t>
            </a:r>
          </a:p>
          <a:p>
            <a:pPr algn="just">
              <a:buFont typeface="Wingdings" pitchFamily="2" charset="2"/>
              <a:buChar char="q"/>
            </a:pPr>
            <a:r>
              <a:rPr lang="id-ID" dirty="0" smtClean="0"/>
              <a:t>Biaya penyimpanan dihitung dengan cara yang sama seperti EOQ.</a:t>
            </a:r>
          </a:p>
          <a:p>
            <a:pPr algn="just">
              <a:buFont typeface="Wingdings" pitchFamily="2" charset="2"/>
              <a:buChar char="q"/>
            </a:pPr>
            <a:r>
              <a:rPr lang="id-ID" dirty="0" smtClean="0"/>
              <a:t>Total biaya kehabisan persediaan bergantung pada frekuensi terjadinya dan biaya dari setiap kehabisan persediaan.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500042"/>
            <a:ext cx="8153400" cy="6072230"/>
          </a:xfrm>
        </p:spPr>
        <p:style>
          <a:lnRef idx="1">
            <a:schemeClr val="accent4"/>
          </a:lnRef>
          <a:fillRef idx="2">
            <a:schemeClr val="accent4"/>
          </a:fillRef>
          <a:effectRef idx="1">
            <a:schemeClr val="accent4"/>
          </a:effectRef>
          <a:fontRef idx="minor">
            <a:schemeClr val="dk1"/>
          </a:fontRef>
        </p:style>
        <p:txBody>
          <a:bodyPr/>
          <a:lstStyle/>
          <a:p>
            <a:r>
              <a:rPr lang="id-ID" dirty="0" smtClean="0"/>
              <a:t>Contoh:</a:t>
            </a:r>
          </a:p>
          <a:p>
            <a:pPr>
              <a:buNone/>
            </a:pPr>
            <a:r>
              <a:rPr lang="id-ID" dirty="0" smtClean="0"/>
              <a:t>	</a:t>
            </a:r>
            <a:r>
              <a:rPr lang="id-ID" sz="2400" dirty="0" smtClean="0"/>
              <a:t>asumsikan suatu perusahaan menggunakan satu item yang dipesan 10 kali per tahun. Biaya dari satu kali kehabisan persediaan adalah sebesar $30, biaya penyimpanan sebesar $0,50 per tahun per unit, dan probabilitas terjadinya kehabisan persediaan diestimasikan untuk berbagai tingkat persediaan pengaman:</a:t>
            </a:r>
          </a:p>
          <a:p>
            <a:endParaRPr lang="id-ID" dirty="0"/>
          </a:p>
        </p:txBody>
      </p:sp>
      <p:graphicFrame>
        <p:nvGraphicFramePr>
          <p:cNvPr id="4" name="Table 3"/>
          <p:cNvGraphicFramePr>
            <a:graphicFrameLocks noGrp="1"/>
          </p:cNvGraphicFramePr>
          <p:nvPr/>
        </p:nvGraphicFramePr>
        <p:xfrm>
          <a:off x="1071538" y="3714752"/>
          <a:ext cx="7143800" cy="2123440"/>
        </p:xfrm>
        <a:graphic>
          <a:graphicData uri="http://schemas.openxmlformats.org/drawingml/2006/table">
            <a:tbl>
              <a:tblPr firstRow="1" bandRow="1">
                <a:tableStyleId>{5C22544A-7EE6-4342-B048-85BDC9FD1C3A}</a:tableStyleId>
              </a:tblPr>
              <a:tblGrid>
                <a:gridCol w="3500462"/>
                <a:gridCol w="3643338"/>
              </a:tblGrid>
              <a:tr h="370840">
                <a:tc>
                  <a:txBody>
                    <a:bodyPr/>
                    <a:lstStyle/>
                    <a:p>
                      <a:r>
                        <a:rPr lang="id-ID" dirty="0" smtClean="0">
                          <a:solidFill>
                            <a:schemeClr val="tx1"/>
                          </a:solidFill>
                        </a:rPr>
                        <a:t>Persediaan pengaman</a:t>
                      </a:r>
                      <a:r>
                        <a:rPr lang="id-ID" baseline="0" dirty="0" smtClean="0">
                          <a:solidFill>
                            <a:schemeClr val="tx1"/>
                          </a:solidFill>
                        </a:rPr>
                        <a:t> (dalam unit)</a:t>
                      </a:r>
                      <a:endParaRPr lang="id-ID" dirty="0">
                        <a:solidFill>
                          <a:schemeClr val="tx1"/>
                        </a:solidFill>
                      </a:endParaRPr>
                    </a:p>
                  </a:txBody>
                  <a:tcPr/>
                </a:tc>
                <a:tc>
                  <a:txBody>
                    <a:bodyPr/>
                    <a:lstStyle/>
                    <a:p>
                      <a:r>
                        <a:rPr lang="id-ID" dirty="0" smtClean="0">
                          <a:solidFill>
                            <a:schemeClr val="tx1"/>
                          </a:solidFill>
                        </a:rPr>
                        <a:t>Probabilitas</a:t>
                      </a:r>
                      <a:r>
                        <a:rPr lang="id-ID" baseline="0" dirty="0" smtClean="0">
                          <a:solidFill>
                            <a:schemeClr val="tx1"/>
                          </a:solidFill>
                        </a:rPr>
                        <a:t> kehabisan persediaan</a:t>
                      </a:r>
                      <a:endParaRPr lang="id-ID" dirty="0">
                        <a:solidFill>
                          <a:schemeClr val="tx1"/>
                        </a:solidFill>
                      </a:endParaRPr>
                    </a:p>
                  </a:txBody>
                  <a:tcPr/>
                </a:tc>
              </a:tr>
              <a:tr h="370840">
                <a:tc>
                  <a:txBody>
                    <a:bodyPr/>
                    <a:lstStyle/>
                    <a:p>
                      <a:pPr algn="r"/>
                      <a:r>
                        <a:rPr lang="id-ID" dirty="0" smtClean="0"/>
                        <a:t>0</a:t>
                      </a:r>
                      <a:endParaRPr lang="id-ID" dirty="0"/>
                    </a:p>
                  </a:txBody>
                  <a:tcPr/>
                </a:tc>
                <a:tc>
                  <a:txBody>
                    <a:bodyPr/>
                    <a:lstStyle/>
                    <a:p>
                      <a:pPr algn="r"/>
                      <a:r>
                        <a:rPr lang="id-ID" dirty="0" smtClean="0"/>
                        <a:t>40%</a:t>
                      </a:r>
                      <a:endParaRPr lang="id-ID" dirty="0"/>
                    </a:p>
                  </a:txBody>
                  <a:tcPr/>
                </a:tc>
              </a:tr>
              <a:tr h="370840">
                <a:tc>
                  <a:txBody>
                    <a:bodyPr/>
                    <a:lstStyle/>
                    <a:p>
                      <a:pPr algn="r"/>
                      <a:r>
                        <a:rPr lang="id-ID" dirty="0" smtClean="0"/>
                        <a:t>50</a:t>
                      </a:r>
                      <a:endParaRPr lang="id-ID" dirty="0"/>
                    </a:p>
                  </a:txBody>
                  <a:tcPr/>
                </a:tc>
                <a:tc>
                  <a:txBody>
                    <a:bodyPr/>
                    <a:lstStyle/>
                    <a:p>
                      <a:pPr algn="r"/>
                      <a:r>
                        <a:rPr lang="id-ID" dirty="0" smtClean="0"/>
                        <a:t>20%</a:t>
                      </a:r>
                      <a:endParaRPr lang="id-ID" dirty="0"/>
                    </a:p>
                  </a:txBody>
                  <a:tcPr/>
                </a:tc>
              </a:tr>
              <a:tr h="370840">
                <a:tc>
                  <a:txBody>
                    <a:bodyPr/>
                    <a:lstStyle/>
                    <a:p>
                      <a:pPr algn="r"/>
                      <a:r>
                        <a:rPr lang="id-ID" dirty="0" smtClean="0"/>
                        <a:t>100</a:t>
                      </a:r>
                      <a:endParaRPr lang="id-ID" dirty="0"/>
                    </a:p>
                  </a:txBody>
                  <a:tcPr/>
                </a:tc>
                <a:tc>
                  <a:txBody>
                    <a:bodyPr/>
                    <a:lstStyle/>
                    <a:p>
                      <a:pPr algn="r"/>
                      <a:r>
                        <a:rPr lang="id-ID" dirty="0" smtClean="0"/>
                        <a:t>10%</a:t>
                      </a:r>
                      <a:endParaRPr lang="id-ID" dirty="0"/>
                    </a:p>
                  </a:txBody>
                  <a:tcPr/>
                </a:tc>
              </a:tr>
              <a:tr h="370840">
                <a:tc>
                  <a:txBody>
                    <a:bodyPr/>
                    <a:lstStyle/>
                    <a:p>
                      <a:pPr algn="r"/>
                      <a:r>
                        <a:rPr lang="id-ID" dirty="0" smtClean="0"/>
                        <a:t>200</a:t>
                      </a:r>
                      <a:endParaRPr lang="id-ID" dirty="0"/>
                    </a:p>
                  </a:txBody>
                  <a:tcPr/>
                </a:tc>
                <a:tc>
                  <a:txBody>
                    <a:bodyPr/>
                    <a:lstStyle/>
                    <a:p>
                      <a:pPr algn="r"/>
                      <a:r>
                        <a:rPr lang="id-ID" dirty="0" smtClean="0"/>
                        <a:t>5%</a:t>
                      </a:r>
                      <a:endParaRPr lang="id-ID"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428604"/>
            <a:ext cx="8153400" cy="1285884"/>
          </a:xfrm>
        </p:spPr>
        <p:style>
          <a:lnRef idx="1">
            <a:schemeClr val="accent4"/>
          </a:lnRef>
          <a:fillRef idx="2">
            <a:schemeClr val="accent4"/>
          </a:fillRef>
          <a:effectRef idx="1">
            <a:schemeClr val="accent4"/>
          </a:effectRef>
          <a:fontRef idx="minor">
            <a:schemeClr val="dk1"/>
          </a:fontRef>
        </p:style>
        <p:txBody>
          <a:bodyPr>
            <a:normAutofit/>
          </a:bodyPr>
          <a:lstStyle/>
          <a:p>
            <a:r>
              <a:rPr lang="id-ID" sz="2400" dirty="0" smtClean="0"/>
              <a:t>Total biaya penyimpanan dan total biaya kehabisan persediaan pada setiap tingkat persediaan pengaman adalah sbb:</a:t>
            </a:r>
          </a:p>
        </p:txBody>
      </p:sp>
      <p:pic>
        <p:nvPicPr>
          <p:cNvPr id="1029" name="Picture 5"/>
          <p:cNvPicPr>
            <a:picLocks noChangeAspect="1" noChangeArrowheads="1"/>
          </p:cNvPicPr>
          <p:nvPr/>
        </p:nvPicPr>
        <p:blipFill>
          <a:blip r:embed="rId2"/>
          <a:srcRect/>
          <a:stretch>
            <a:fillRect/>
          </a:stretch>
        </p:blipFill>
        <p:spPr bwMode="auto">
          <a:xfrm>
            <a:off x="714348" y="1857364"/>
            <a:ext cx="7929617"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612648" y="1600200"/>
            <a:ext cx="8153400" cy="2471742"/>
          </a:xfrm>
        </p:spPr>
        <p:style>
          <a:lnRef idx="1">
            <a:schemeClr val="accent4"/>
          </a:lnRef>
          <a:fillRef idx="2">
            <a:schemeClr val="accent4"/>
          </a:fillRef>
          <a:effectRef idx="1">
            <a:schemeClr val="accent4"/>
          </a:effectRef>
          <a:fontRef idx="minor">
            <a:schemeClr val="dk1"/>
          </a:fontRef>
        </p:style>
        <p:txBody>
          <a:bodyPr/>
          <a:lstStyle/>
          <a:p>
            <a:r>
              <a:rPr lang="id-ID" dirty="0" smtClean="0"/>
              <a:t>Pada contoh tersebut, tingkat persediaan pengaman yang optimum adalah 100 unit, karena pada tingkat ini total biaya kehabisan persediaan dan biaya penyimpanan diminimalkan.</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TITIK PEMESANAN</a:t>
            </a:r>
            <a:endParaRPr lang="id-ID"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lstStyle/>
          <a:p>
            <a:pPr algn="just"/>
            <a:r>
              <a:rPr lang="id-ID" dirty="0" smtClean="0"/>
              <a:t>Titik pemesanan (order print) dicapai bila jumlah yang tersedia sama dengan kebutuhan yang diperkirakan, yaitu:</a:t>
            </a:r>
          </a:p>
          <a:p>
            <a:pPr algn="just">
              <a:buNone/>
            </a:pPr>
            <a:r>
              <a:rPr lang="id-ID" dirty="0" smtClean="0"/>
              <a:t>		saat ju</a:t>
            </a:r>
            <a:r>
              <a:rPr lang="en-US" dirty="0" smtClean="0"/>
              <a:t>m</a:t>
            </a:r>
            <a:r>
              <a:rPr lang="id-ID" dirty="0" smtClean="0"/>
              <a:t>lah persediaan yang tersedia dan 	jumlah persediaan yang akan diterima </a:t>
            </a:r>
            <a:r>
              <a:rPr lang="id-ID" b="1" dirty="0" smtClean="0"/>
              <a:t>= </a:t>
            </a:r>
            <a:r>
              <a:rPr lang="id-ID" dirty="0" smtClean="0"/>
              <a:t>	jumlah persediaan yang akan digunakan 	selama waktu tunggu dan jumlah persediaan 	pengaman.</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BAHAN BAKU</a:t>
            </a:r>
            <a:endParaRPr lang="id-ID" dirty="0"/>
          </a:p>
        </p:txBody>
      </p:sp>
      <p:sp>
        <p:nvSpPr>
          <p:cNvPr id="3" name="Content Placeholder 2"/>
          <p:cNvSpPr>
            <a:spLocks noGrp="1"/>
          </p:cNvSpPr>
          <p:nvPr>
            <p:ph sz="quarter" idx="1"/>
          </p:nvPr>
        </p:nvSpPr>
        <p:spPr>
          <a:xfrm>
            <a:off x="612648" y="1500174"/>
            <a:ext cx="8153400" cy="5072098"/>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id-ID" dirty="0" smtClean="0"/>
              <a:t>Pengendalian bahan baku harus memenuhi dua kebutuhan yang saling berlawanan yaitu:</a:t>
            </a:r>
          </a:p>
          <a:p>
            <a:pPr lvl="1" algn="just">
              <a:buFont typeface="Wingdings" pitchFamily="2" charset="2"/>
              <a:buChar char="ü"/>
            </a:pPr>
            <a:r>
              <a:rPr lang="id-ID" dirty="0" smtClean="0"/>
              <a:t>Menjaga persediaan dalam jumlah dan variasi yang memadai guna beroperasi secara efisien.</a:t>
            </a:r>
          </a:p>
          <a:p>
            <a:pPr lvl="1" algn="just">
              <a:buFont typeface="Wingdings" pitchFamily="2" charset="2"/>
              <a:buChar char="ü"/>
            </a:pPr>
            <a:r>
              <a:rPr lang="id-ID" dirty="0" smtClean="0"/>
              <a:t>Menjaga tingkat persediaan yang menguntungkan secara finansial.</a:t>
            </a:r>
            <a:endParaRPr lang="id-ID" dirty="0"/>
          </a:p>
          <a:p>
            <a:pPr lvl="1" algn="just">
              <a:buFont typeface="Wingdings" pitchFamily="2" charset="2"/>
              <a:buChar char="ü"/>
            </a:pPr>
            <a:endParaRPr lang="id-ID" dirty="0" smtClean="0"/>
          </a:p>
          <a:p>
            <a:pPr algn="just">
              <a:buFont typeface="Wingdings" pitchFamily="2" charset="2"/>
              <a:buChar char="q"/>
            </a:pPr>
            <a:r>
              <a:rPr lang="id-ID" dirty="0" smtClean="0"/>
              <a:t>Tujuan dasar pengendalian bahan baku:</a:t>
            </a:r>
          </a:p>
          <a:p>
            <a:pPr algn="just">
              <a:buNone/>
            </a:pPr>
            <a:r>
              <a:rPr lang="id-ID" dirty="0" smtClean="0"/>
              <a:t>	kemampuan untuk melakukan pemesanan pada waktu yang sesuai dengan sumber terbaik untuk memperoleh jumlah yang tepat pada harga dan kualitas yang tepat.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714356"/>
            <a:ext cx="8153400" cy="5857916"/>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buNone/>
            </a:pPr>
            <a:r>
              <a:rPr lang="id-ID" dirty="0" smtClean="0"/>
              <a:t>Metode pengendalian bahan baku :</a:t>
            </a:r>
          </a:p>
          <a:p>
            <a:pPr marL="514350" indent="-514350" algn="just">
              <a:buFont typeface="+mj-lt"/>
              <a:buAutoNum type="arabicPeriod"/>
            </a:pPr>
            <a:r>
              <a:rPr lang="id-ID" dirty="0" smtClean="0"/>
              <a:t>Metode siklus pesanan (order cycling method) </a:t>
            </a:r>
            <a:r>
              <a:rPr lang="id-ID" dirty="0" smtClean="0">
                <a:sym typeface="Wingdings" pitchFamily="2" charset="2"/>
              </a:rPr>
              <a:t> memeriksa secara periodik status jumlah bahan baku yang tersedia untuk setiap item atau kelas.</a:t>
            </a:r>
          </a:p>
          <a:p>
            <a:pPr marL="514350" indent="-514350" algn="just">
              <a:buFont typeface="+mj-lt"/>
              <a:buAutoNum type="arabicPeriod"/>
            </a:pPr>
            <a:r>
              <a:rPr lang="id-ID" dirty="0" smtClean="0">
                <a:sym typeface="Wingdings" pitchFamily="2" charset="2"/>
              </a:rPr>
              <a:t>Metode minimum-maksimum (min-max method)  didasarkan pada pernyataan bahwa jumlah dari sebagian besar item persediaan berada pada kisaran batas tertentu. Jumlah maksimum untuk setiap item ditetapkan. Tingkat minimum sudah memasukkan margin pengaman yang diperlukan untuk mencegah terjadinya kehabisan persediaan selama siklus pemesanan kembali. Tingkat minimum menentukan titik pemesanan kembali, dan jumlah pesanan sama dengan selisih antara tingkat maksimum dengan tingkat minimum.</a:t>
            </a:r>
          </a:p>
          <a:p>
            <a:pPr marL="514350" indent="-514350" algn="just">
              <a:buFont typeface="+mj-lt"/>
              <a:buAutoNum type="arabicPeriod"/>
            </a:pPr>
            <a:r>
              <a:rPr lang="id-ID" dirty="0" smtClean="0">
                <a:sym typeface="Wingdings" pitchFamily="2" charset="2"/>
              </a:rPr>
              <a:t>Metode just in time  filosofi yang dipusatkan pada pengurangan biaya melalui eliminasi persediaan.</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METODE PERHITUNGAN BIAYA PERSEDIAAN</a:t>
            </a:r>
            <a:endParaRPr lang="id-ID" dirty="0"/>
          </a:p>
        </p:txBody>
      </p:sp>
      <p:sp>
        <p:nvSpPr>
          <p:cNvPr id="3" name="Content Placeholder 2"/>
          <p:cNvSpPr>
            <a:spLocks noGrp="1"/>
          </p:cNvSpPr>
          <p:nvPr>
            <p:ph sz="quarter" idx="1"/>
          </p:nvPr>
        </p:nvSpPr>
        <p:spPr>
          <a:xfrm>
            <a:off x="642910" y="2000240"/>
            <a:ext cx="8153400" cy="3757626"/>
          </a:xfrm>
        </p:spPr>
        <p:style>
          <a:lnRef idx="1">
            <a:schemeClr val="accent6"/>
          </a:lnRef>
          <a:fillRef idx="2">
            <a:schemeClr val="accent6"/>
          </a:fillRef>
          <a:effectRef idx="1">
            <a:schemeClr val="accent6"/>
          </a:effectRef>
          <a:fontRef idx="minor">
            <a:schemeClr val="dk1"/>
          </a:fontRef>
        </p:style>
        <p:txBody>
          <a:bodyPr/>
          <a:lstStyle/>
          <a:p>
            <a:r>
              <a:rPr lang="id-ID" dirty="0" smtClean="0"/>
              <a:t>Metode yang paling umum digunakan untuk menghitung biaya persediaan adalah:</a:t>
            </a:r>
          </a:p>
          <a:p>
            <a:pPr marL="834390" lvl="1" indent="-514350">
              <a:buFont typeface="+mj-lt"/>
              <a:buAutoNum type="arabicPeriod"/>
            </a:pPr>
            <a:r>
              <a:rPr lang="id-ID" dirty="0" smtClean="0"/>
              <a:t>Metode masuk pertama keluar pertama ( First in, first out/ FIFO).</a:t>
            </a:r>
          </a:p>
          <a:p>
            <a:pPr marL="834390" lvl="1" indent="-514350">
              <a:buFont typeface="+mj-lt"/>
              <a:buAutoNum type="arabicPeriod"/>
            </a:pPr>
            <a:r>
              <a:rPr lang="id-ID" dirty="0" smtClean="0"/>
              <a:t>Metode rata-Rata Tertimbang.</a:t>
            </a:r>
          </a:p>
          <a:p>
            <a:pPr marL="834390" lvl="1" indent="-514350">
              <a:buFont typeface="+mj-lt"/>
              <a:buAutoNum type="arabicPeriod"/>
            </a:pPr>
            <a:r>
              <a:rPr lang="id-ID" dirty="0" smtClean="0"/>
              <a:t>Metode masuk pertama, keluar terakhir (Last in , first out/ LIFO).</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FIRST IN FIRST OUT (FIFO)</a:t>
            </a:r>
            <a:endParaRPr lang="id-ID" dirty="0"/>
          </a:p>
        </p:txBody>
      </p:sp>
      <p:sp>
        <p:nvSpPr>
          <p:cNvPr id="3" name="Content Placeholder 2"/>
          <p:cNvSpPr>
            <a:spLocks noGrp="1"/>
          </p:cNvSpPr>
          <p:nvPr>
            <p:ph sz="quarter" idx="1"/>
          </p:nvPr>
        </p:nvSpPr>
        <p:spPr>
          <a:xfrm>
            <a:off x="571472" y="2000240"/>
            <a:ext cx="8153400" cy="3929090"/>
          </a:xfrm>
        </p:spPr>
        <p:style>
          <a:lnRef idx="1">
            <a:schemeClr val="accent6"/>
          </a:lnRef>
          <a:fillRef idx="2">
            <a:schemeClr val="accent6"/>
          </a:fillRef>
          <a:effectRef idx="1">
            <a:schemeClr val="accent6"/>
          </a:effectRef>
          <a:fontRef idx="minor">
            <a:schemeClr val="dk1"/>
          </a:fontRef>
        </p:style>
        <p:txBody>
          <a:bodyPr/>
          <a:lstStyle/>
          <a:p>
            <a:pPr algn="just"/>
            <a:r>
              <a:rPr lang="id-ID" dirty="0" smtClean="0"/>
              <a:t>Metode FIFO membebankan biaya bahan baku sesuai dengan harga persediaan tertua yang ada di gudang.</a:t>
            </a:r>
          </a:p>
          <a:p>
            <a:pPr algn="just"/>
            <a:endParaRPr lang="id-ID" dirty="0" smtClean="0"/>
          </a:p>
          <a:p>
            <a:pPr algn="just"/>
            <a:r>
              <a:rPr lang="id-ID" dirty="0" smtClean="0"/>
              <a:t>Metode FIFO mudah diterapkan jika hanya ada beberapa penerimaan bahan baku yang berbeda di catatan bahan baku pada suatu saat</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1"/>
          </p:nvPr>
        </p:nvPicPr>
        <p:blipFill>
          <a:blip r:embed="rId2"/>
          <a:srcRect/>
          <a:stretch>
            <a:fillRect/>
          </a:stretch>
        </p:blipFill>
        <p:spPr bwMode="auto">
          <a:xfrm>
            <a:off x="642910" y="500042"/>
            <a:ext cx="8143932" cy="6072230"/>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solidFill>
                  <a:schemeClr val="tx1"/>
                </a:solidFill>
              </a:rPr>
              <a:t>LANGKAH-LANGKAH </a:t>
            </a:r>
            <a:r>
              <a:rPr lang="en-US" sz="3200" dirty="0" smtClean="0">
                <a:solidFill>
                  <a:schemeClr val="tx1"/>
                </a:solidFill>
              </a:rPr>
              <a:t>&amp; DOKUMEN </a:t>
            </a:r>
            <a:r>
              <a:rPr lang="id-ID" sz="3200" dirty="0" smtClean="0">
                <a:solidFill>
                  <a:schemeClr val="tx1"/>
                </a:solidFill>
              </a:rPr>
              <a:t>PEMBELIAN DAN PENGGUNAAN BAHAN BAKU</a:t>
            </a:r>
            <a:endParaRPr lang="id-ID" sz="3200" dirty="0">
              <a:solidFill>
                <a:schemeClr val="tx1"/>
              </a:solidFill>
            </a:endParaRPr>
          </a:p>
        </p:txBody>
      </p:sp>
      <p:sp>
        <p:nvSpPr>
          <p:cNvPr id="3" name="Content Placeholder 2"/>
          <p:cNvSpPr>
            <a:spLocks noGrp="1"/>
          </p:cNvSpPr>
          <p:nvPr>
            <p:ph sz="quarter" idx="1"/>
          </p:nvPr>
        </p:nvSpPr>
        <p:spPr>
          <a:xfrm>
            <a:off x="612648" y="1500174"/>
            <a:ext cx="8153400" cy="5072098"/>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lgn="just">
              <a:buFont typeface="+mj-lt"/>
              <a:buAutoNum type="arabicPeriod"/>
            </a:pPr>
            <a:r>
              <a:rPr lang="id-ID" dirty="0" smtClean="0"/>
              <a:t>Menentukan rute atau urutan operasi untuk setiap produk dan menetapkan daftar bahan baku yang diperlukan </a:t>
            </a:r>
            <a:r>
              <a:rPr lang="id-ID" i="1" dirty="0" smtClean="0"/>
              <a:t>(bill of materials</a:t>
            </a:r>
            <a:r>
              <a:rPr lang="id-ID" dirty="0" smtClean="0"/>
              <a:t>).</a:t>
            </a:r>
          </a:p>
          <a:p>
            <a:pPr marL="514350" indent="-514350" algn="just">
              <a:buFont typeface="+mj-lt"/>
              <a:buAutoNum type="arabicPeriod"/>
            </a:pPr>
            <a:r>
              <a:rPr lang="id-ID" dirty="0" smtClean="0"/>
              <a:t>Anggaran produksi </a:t>
            </a:r>
            <a:r>
              <a:rPr lang="id-ID" i="1" dirty="0" smtClean="0"/>
              <a:t>(production </a:t>
            </a:r>
            <a:r>
              <a:rPr lang="id-ID" dirty="0" smtClean="0"/>
              <a:t>budget)  </a:t>
            </a:r>
            <a:r>
              <a:rPr lang="id-ID" dirty="0" smtClean="0">
                <a:sym typeface="Wingdings" pitchFamily="2" charset="2"/>
              </a:rPr>
              <a:t>rencana utama dimana rincian kebutuhan bahan baku dikembangkan.</a:t>
            </a:r>
          </a:p>
          <a:p>
            <a:pPr marL="514350" indent="-514350" algn="just">
              <a:buFont typeface="+mj-lt"/>
              <a:buAutoNum type="arabicPeriod"/>
            </a:pPr>
            <a:r>
              <a:rPr lang="id-ID" dirty="0" smtClean="0">
                <a:sym typeface="Wingdings" pitchFamily="2" charset="2"/>
              </a:rPr>
              <a:t>Bukti permintaan pembelian </a:t>
            </a:r>
            <a:r>
              <a:rPr lang="id-ID" i="1" dirty="0" smtClean="0">
                <a:sym typeface="Wingdings" pitchFamily="2" charset="2"/>
              </a:rPr>
              <a:t>(Purchase Requisition) </a:t>
            </a:r>
            <a:r>
              <a:rPr lang="id-ID" dirty="0" smtClean="0">
                <a:sym typeface="Wingdings" pitchFamily="2" charset="2"/>
              </a:rPr>
              <a:t> informasi jumlah dan jenis bahan baku yang dibutuhkan.</a:t>
            </a:r>
          </a:p>
          <a:p>
            <a:pPr marL="514350" indent="-514350" algn="just">
              <a:buFont typeface="+mj-lt"/>
              <a:buAutoNum type="arabicPeriod"/>
            </a:pPr>
            <a:r>
              <a:rPr lang="id-ID" dirty="0" smtClean="0">
                <a:sym typeface="Wingdings" pitchFamily="2" charset="2"/>
              </a:rPr>
              <a:t>Pesanan pembelian </a:t>
            </a:r>
            <a:r>
              <a:rPr lang="id-ID" i="1" dirty="0" smtClean="0">
                <a:sym typeface="Wingdings" pitchFamily="2" charset="2"/>
              </a:rPr>
              <a:t>(Purchase Order)      </a:t>
            </a:r>
            <a:r>
              <a:rPr lang="id-ID" dirty="0" smtClean="0">
                <a:sym typeface="Wingdings" pitchFamily="2" charset="2"/>
              </a:rPr>
              <a:t>kontrak atas jumlah yang harus dikirimkan.</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dirty="0" smtClean="0"/>
              <a:t>METODE BIAYA RATA-RATA TERTIMBANG</a:t>
            </a:r>
            <a:endParaRPr lang="id-ID" sz="3600" dirty="0"/>
          </a:p>
        </p:txBody>
      </p:sp>
      <p:sp>
        <p:nvSpPr>
          <p:cNvPr id="3" name="Content Placeholder 2"/>
          <p:cNvSpPr>
            <a:spLocks noGrp="1"/>
          </p:cNvSpPr>
          <p:nvPr>
            <p:ph sz="quarter" idx="1"/>
          </p:nvPr>
        </p:nvSpPr>
        <p:spPr>
          <a:xfrm>
            <a:off x="612648" y="1428736"/>
            <a:ext cx="8153400" cy="5072098"/>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id-ID" dirty="0" smtClean="0"/>
              <a:t>Metode rata-rata tertimbang mengasumsikan bahwa biaya dari setiap pengeluaran bahan baku merupakan bauran dari semua biaya pengiriman yang ada di gudang pada saat pengeluaran tersebut terjadi.</a:t>
            </a:r>
          </a:p>
          <a:p>
            <a:pPr algn="just"/>
            <a:endParaRPr lang="id-ID" dirty="0" smtClean="0"/>
          </a:p>
          <a:p>
            <a:pPr algn="just"/>
            <a:r>
              <a:rPr lang="id-ID" dirty="0" smtClean="0"/>
              <a:t>Metode biaya rata-rata tertimbang membagi total biaya dari semua bahan baku dari kelas tertentu dengan jumlah unit yang tersedia untuk menemukan biaya rata-ratanya.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srcRect/>
          <a:stretch>
            <a:fillRect/>
          </a:stretch>
        </p:blipFill>
        <p:spPr bwMode="auto">
          <a:xfrm>
            <a:off x="571472" y="571480"/>
            <a:ext cx="8286808" cy="5929354"/>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428736"/>
            <a:ext cx="8153400" cy="4667264"/>
          </a:xfrm>
        </p:spPr>
        <p:style>
          <a:lnRef idx="1">
            <a:schemeClr val="accent6"/>
          </a:lnRef>
          <a:fillRef idx="2">
            <a:schemeClr val="accent6"/>
          </a:fillRef>
          <a:effectRef idx="1">
            <a:schemeClr val="accent6"/>
          </a:effectRef>
          <a:fontRef idx="minor">
            <a:schemeClr val="dk1"/>
          </a:fontRef>
        </p:style>
        <p:txBody>
          <a:bodyPr>
            <a:normAutofit/>
          </a:bodyPr>
          <a:lstStyle/>
          <a:p>
            <a:r>
              <a:rPr lang="id-ID" dirty="0" smtClean="0"/>
              <a:t>Bahan baku dikeluarkan sesuai dengan harga rata-rata sampai pembelian berikutnya dicatat, pada waktu tersebut biaya rata-rata baru akan dihitung.</a:t>
            </a:r>
          </a:p>
          <a:p>
            <a:endParaRPr lang="id-ID" dirty="0" smtClean="0"/>
          </a:p>
          <a:p>
            <a:r>
              <a:rPr lang="id-ID" dirty="0" smtClean="0"/>
              <a:t>Beberapa perusahaan menentukan rata-rata biaya untuk setiap jenis bahan baku di akhir setiap bulan dan menggunakan biaya rata-rata ini untuk seluruh pengeluaran di bulan berikutnya.</a:t>
            </a:r>
          </a:p>
          <a:p>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LAST IN FIRST OUT (LIFO)</a:t>
            </a:r>
            <a:endParaRPr lang="id-ID" dirty="0"/>
          </a:p>
        </p:txBody>
      </p:sp>
      <p:sp>
        <p:nvSpPr>
          <p:cNvPr id="3" name="Content Placeholder 2"/>
          <p:cNvSpPr>
            <a:spLocks noGrp="1"/>
          </p:cNvSpPr>
          <p:nvPr>
            <p:ph sz="quarter" idx="1"/>
          </p:nvPr>
        </p:nvSpPr>
        <p:spPr>
          <a:xfrm>
            <a:off x="612648" y="2143116"/>
            <a:ext cx="8153400" cy="3952884"/>
          </a:xfrm>
        </p:spPr>
        <p:style>
          <a:lnRef idx="1">
            <a:schemeClr val="accent6"/>
          </a:lnRef>
          <a:fillRef idx="2">
            <a:schemeClr val="accent6"/>
          </a:fillRef>
          <a:effectRef idx="1">
            <a:schemeClr val="accent6"/>
          </a:effectRef>
          <a:fontRef idx="minor">
            <a:schemeClr val="dk1"/>
          </a:fontRef>
        </p:style>
        <p:txBody>
          <a:bodyPr/>
          <a:lstStyle/>
          <a:p>
            <a:pPr algn="just"/>
            <a:r>
              <a:rPr lang="id-ID" dirty="0" smtClean="0"/>
              <a:t>Metode LIFO membebankan biaya dari pembelian yang paling terakhir dalam persediaan ke setiap batch bahan baku yang dikeluarkan ke produksi.</a:t>
            </a:r>
          </a:p>
          <a:p>
            <a:pPr algn="just"/>
            <a:endParaRPr lang="id-ID" dirty="0" smtClean="0"/>
          </a:p>
          <a:p>
            <a:pPr algn="just"/>
            <a:r>
              <a:rPr lang="id-ID" dirty="0" smtClean="0"/>
              <a:t>Tujuannya adalah untuk membebankan biaya dari pembelian terakhir dan membiarkan biaya yang paling tua di akun persediaan.</a:t>
            </a:r>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srcRect/>
          <a:stretch>
            <a:fillRect/>
          </a:stretch>
        </p:blipFill>
        <p:spPr bwMode="auto">
          <a:xfrm>
            <a:off x="571472" y="500042"/>
            <a:ext cx="8286808" cy="6000792"/>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3600" dirty="0" smtClean="0"/>
              <a:t>PERBANDINGAN ANTAR METODE PERHITUNGAN BIAYA</a:t>
            </a:r>
            <a:endParaRPr lang="id-ID" sz="3600" dirty="0"/>
          </a:p>
        </p:txBody>
      </p:sp>
      <p:sp>
        <p:nvSpPr>
          <p:cNvPr id="3" name="Content Placeholder 2"/>
          <p:cNvSpPr>
            <a:spLocks noGrp="1"/>
          </p:cNvSpPr>
          <p:nvPr>
            <p:ph sz="quarter" idx="1"/>
          </p:nvPr>
        </p:nvSpPr>
        <p:spPr>
          <a:xfrm>
            <a:off x="612648" y="1500174"/>
            <a:ext cx="8153400" cy="5000660"/>
          </a:xfrm>
        </p:spPr>
        <p:txBody>
          <a:bodyPr/>
          <a:lstStyle/>
          <a:p>
            <a:endParaRPr lang="id-ID" dirty="0"/>
          </a:p>
        </p:txBody>
      </p:sp>
      <p:sp>
        <p:nvSpPr>
          <p:cNvPr id="4" name="Cloud 3"/>
          <p:cNvSpPr/>
          <p:nvPr/>
        </p:nvSpPr>
        <p:spPr>
          <a:xfrm>
            <a:off x="642910" y="1571612"/>
            <a:ext cx="7858180" cy="47149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rPr>
              <a:t>Dalam periode dimana harga-harga naik, metode FIFO menghasilkan biaya yang terendah untuk pengeluaran bahan baku, metode LIFO menghasilkan biaya yang paling tinggi dan metode biaya rata-rata tertimbang menghasilkan biaya yang besarnya berada di antara biaya yang dihasilkan oleh kedua metode tersebut.</a:t>
            </a:r>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500174"/>
            <a:ext cx="8153400" cy="4929222"/>
          </a:xfrm>
        </p:spPr>
        <p:txBody>
          <a:bodyPr/>
          <a:lstStyle/>
          <a:p>
            <a:endParaRPr lang="id-ID"/>
          </a:p>
        </p:txBody>
      </p:sp>
      <p:sp>
        <p:nvSpPr>
          <p:cNvPr id="4" name="Cloud 3"/>
          <p:cNvSpPr/>
          <p:nvPr/>
        </p:nvSpPr>
        <p:spPr>
          <a:xfrm>
            <a:off x="642910" y="1571612"/>
            <a:ext cx="8001056" cy="464347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rPr>
              <a:t>Dalam periode dimana harga-harga turun, FIFO membebankan biaya tertinggi, LIFO membebankan biaya terendah dan biaya yang dibebankan oleh metode biaya rata-rata tertimbang berada di antara keduanya</a:t>
            </a:r>
            <a:r>
              <a:rPr lang="id-ID" dirty="0" smtClean="0"/>
              <a:t>.</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571480"/>
            <a:ext cx="8153400" cy="5857916"/>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lgn="just">
              <a:buFont typeface="+mj-lt"/>
              <a:buAutoNum type="arabicPeriod" startAt="5"/>
            </a:pPr>
            <a:r>
              <a:rPr lang="id-ID" dirty="0" smtClean="0"/>
              <a:t>Laporan Penerimaan </a:t>
            </a:r>
            <a:r>
              <a:rPr lang="id-ID" i="1" dirty="0" smtClean="0"/>
              <a:t>(Receiving Report) </a:t>
            </a:r>
            <a:r>
              <a:rPr lang="id-ID" dirty="0" smtClean="0">
                <a:sym typeface="Wingdings" pitchFamily="2" charset="2"/>
              </a:rPr>
              <a:t>mengesahkan jumlah yang diterima dan mungkin juga melaporkan hasil pemeriksaan dan pengujian mutu.</a:t>
            </a:r>
          </a:p>
          <a:p>
            <a:pPr marL="514350" indent="-514350" algn="just">
              <a:buFont typeface="+mj-lt"/>
              <a:buAutoNum type="arabicPeriod" startAt="5"/>
            </a:pPr>
            <a:r>
              <a:rPr lang="id-ID" dirty="0" smtClean="0">
                <a:sym typeface="Wingdings" pitchFamily="2" charset="2"/>
              </a:rPr>
              <a:t>Bukti permintaan bahan baku </a:t>
            </a:r>
            <a:r>
              <a:rPr lang="id-ID" i="1" dirty="0" smtClean="0">
                <a:sym typeface="Wingdings" pitchFamily="2" charset="2"/>
              </a:rPr>
              <a:t>(material requisition)</a:t>
            </a:r>
            <a:r>
              <a:rPr lang="id-ID" dirty="0" smtClean="0">
                <a:sym typeface="Wingdings" pitchFamily="2" charset="2"/>
              </a:rPr>
              <a:t>  memberikan wewenang bagi gudang untuk mengirimkan jenis dan jumlah tertentu dari bahan baku ke departemen tertentu pada waktu tertentu.</a:t>
            </a:r>
          </a:p>
          <a:p>
            <a:pPr marL="514350" indent="-514350" algn="just">
              <a:buFont typeface="+mj-lt"/>
              <a:buAutoNum type="arabicPeriod" startAt="5"/>
            </a:pPr>
            <a:r>
              <a:rPr lang="id-ID" dirty="0" smtClean="0">
                <a:sym typeface="Wingdings" pitchFamily="2" charset="2"/>
              </a:rPr>
              <a:t>Kartu catatan bahan </a:t>
            </a:r>
            <a:r>
              <a:rPr lang="id-ID" i="1" dirty="0" smtClean="0">
                <a:sym typeface="Wingdings" pitchFamily="2" charset="2"/>
              </a:rPr>
              <a:t>baku (material record card)  </a:t>
            </a:r>
            <a:r>
              <a:rPr lang="id-ID" dirty="0" smtClean="0">
                <a:sym typeface="Wingdings" pitchFamily="2" charset="2"/>
              </a:rPr>
              <a:t>mencatat setiap penerimaan dan pengeluaran dari setiap jenis bahan baku dan berguna sebagai catatan persediaan perpetual.</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solidFill>
                  <a:schemeClr val="tx1"/>
                </a:solidFill>
              </a:rPr>
              <a:t>PEMBELIAN BAHAN BAKU</a:t>
            </a:r>
            <a:endParaRPr lang="id-ID" dirty="0">
              <a:solidFill>
                <a:schemeClr val="tx1"/>
              </a:solidFill>
            </a:endParaRPr>
          </a:p>
        </p:txBody>
      </p:sp>
      <p:sp>
        <p:nvSpPr>
          <p:cNvPr id="3" name="Content Placeholder 2"/>
          <p:cNvSpPr>
            <a:spLocks noGrp="1"/>
          </p:cNvSpPr>
          <p:nvPr>
            <p:ph sz="quarter" idx="1"/>
          </p:nvPr>
        </p:nvSpPr>
        <p:spPr>
          <a:xfrm>
            <a:off x="571472" y="1285860"/>
            <a:ext cx="8153400" cy="5214974"/>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endParaRPr lang="id-ID" dirty="0" smtClean="0"/>
          </a:p>
          <a:p>
            <a:pPr>
              <a:buNone/>
            </a:pPr>
            <a:endParaRPr lang="id-ID" dirty="0" smtClean="0"/>
          </a:p>
          <a:p>
            <a:pPr algn="just">
              <a:buNone/>
            </a:pPr>
            <a:endParaRPr lang="id-ID" dirty="0" smtClean="0"/>
          </a:p>
          <a:p>
            <a:pPr algn="just">
              <a:buNone/>
            </a:pPr>
            <a:r>
              <a:rPr lang="id-ID" dirty="0" smtClean="0"/>
              <a:t>Kegiatan yang dilakukan di Departemen Pembelian:</a:t>
            </a:r>
          </a:p>
          <a:p>
            <a:pPr marL="514350" indent="-514350" algn="just">
              <a:buFont typeface="+mj-lt"/>
              <a:buAutoNum type="arabicPeriod"/>
            </a:pPr>
            <a:r>
              <a:rPr lang="id-ID" dirty="0" smtClean="0"/>
              <a:t>Menerima P</a:t>
            </a:r>
            <a:r>
              <a:rPr lang="id-ID" i="1" dirty="0" smtClean="0"/>
              <a:t>urchase Requisition </a:t>
            </a:r>
            <a:r>
              <a:rPr lang="id-ID" dirty="0" smtClean="0"/>
              <a:t>atas bahan baku, perlengkapan dan peralatan.</a:t>
            </a:r>
          </a:p>
          <a:p>
            <a:pPr marL="514350" indent="-514350" algn="just">
              <a:buFont typeface="+mj-lt"/>
              <a:buAutoNum type="arabicPeriod"/>
            </a:pPr>
            <a:r>
              <a:rPr lang="id-ID" dirty="0" smtClean="0"/>
              <a:t>Menyimpan informasi sumber pasokan, harga, jadwal pengapalan serta pengantaran.</a:t>
            </a:r>
          </a:p>
          <a:p>
            <a:pPr marL="514350" indent="-514350" algn="just">
              <a:buFont typeface="+mj-lt"/>
              <a:buAutoNum type="arabicPeriod"/>
            </a:pPr>
            <a:r>
              <a:rPr lang="id-ID" dirty="0" smtClean="0"/>
              <a:t>Membuat dan menempatkan </a:t>
            </a:r>
            <a:r>
              <a:rPr lang="id-ID" i="1" dirty="0" smtClean="0"/>
              <a:t>Purchase Order</a:t>
            </a:r>
          </a:p>
          <a:p>
            <a:pPr marL="514350" indent="-514350" algn="just">
              <a:buFont typeface="+mj-lt"/>
              <a:buAutoNum type="arabicPeriod"/>
            </a:pPr>
            <a:r>
              <a:rPr lang="id-ID" dirty="0" smtClean="0"/>
              <a:t>Mengatur pelaporan di antara departemen pembelian, departemen penerimaan dan departemen akuntansi.</a:t>
            </a:r>
            <a:endParaRPr lang="id-ID" dirty="0"/>
          </a:p>
        </p:txBody>
      </p:sp>
      <p:sp>
        <p:nvSpPr>
          <p:cNvPr id="5" name="Horizontal Scroll 4"/>
          <p:cNvSpPr/>
          <p:nvPr/>
        </p:nvSpPr>
        <p:spPr>
          <a:xfrm>
            <a:off x="857224" y="1500174"/>
            <a:ext cx="7429552" cy="1071570"/>
          </a:xfrm>
          <a:prstGeom prst="horizontalScroll">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d-ID" sz="2800" dirty="0" smtClean="0">
              <a:solidFill>
                <a:schemeClr val="tx1"/>
              </a:solidFill>
            </a:endParaRPr>
          </a:p>
          <a:p>
            <a:pPr algn="ctr"/>
            <a:r>
              <a:rPr lang="id-ID" sz="2800" dirty="0" smtClean="0">
                <a:solidFill>
                  <a:schemeClr val="tx1"/>
                </a:solidFill>
              </a:rPr>
              <a:t>Biasanya dilakukan oleh Departemen Pembelian</a:t>
            </a:r>
          </a:p>
          <a:p>
            <a:pPr algn="ct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PENERIMAAN BAHAN BAKU</a:t>
            </a:r>
            <a:endParaRPr lang="id-ID" dirty="0">
              <a:solidFill>
                <a:schemeClr val="tx1"/>
              </a:solidFill>
            </a:endParaRPr>
          </a:p>
        </p:txBody>
      </p:sp>
      <p:sp>
        <p:nvSpPr>
          <p:cNvPr id="3" name="Content Placeholder 2"/>
          <p:cNvSpPr>
            <a:spLocks noGrp="1"/>
          </p:cNvSpPr>
          <p:nvPr>
            <p:ph sz="quarter"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endParaRPr lang="id-ID" dirty="0" smtClean="0"/>
          </a:p>
          <a:p>
            <a:endParaRPr lang="id-ID" dirty="0" smtClean="0"/>
          </a:p>
          <a:p>
            <a:endParaRPr lang="id-ID" dirty="0" smtClean="0"/>
          </a:p>
          <a:p>
            <a:pPr>
              <a:buNone/>
            </a:pPr>
            <a:r>
              <a:rPr lang="id-ID" dirty="0" smtClean="0"/>
              <a:t>Kegiatan yang dilakukan:</a:t>
            </a:r>
          </a:p>
          <a:p>
            <a:pPr marL="514350" indent="-514350">
              <a:buFont typeface="+mj-lt"/>
              <a:buAutoNum type="arabicPeriod"/>
            </a:pPr>
            <a:r>
              <a:rPr lang="id-ID" dirty="0" smtClean="0"/>
              <a:t>Membongkar bahan baku yang masuk</a:t>
            </a:r>
          </a:p>
          <a:p>
            <a:pPr marL="514350" indent="-514350">
              <a:buFont typeface="+mj-lt"/>
              <a:buAutoNum type="arabicPeriod"/>
            </a:pPr>
            <a:r>
              <a:rPr lang="id-ID" dirty="0" smtClean="0"/>
              <a:t>Membandingkan jumlah yang diterima dengan daftar perusahaan perkapalan (shipper’s packing list)</a:t>
            </a:r>
          </a:p>
          <a:p>
            <a:pPr marL="514350" indent="-514350">
              <a:buFont typeface="+mj-lt"/>
              <a:buAutoNum type="arabicPeriod"/>
            </a:pPr>
            <a:r>
              <a:rPr lang="id-ID" dirty="0" smtClean="0"/>
              <a:t>Mecocokkan bahan baku yang diterima dengan deskripsi dalam Purchase Order</a:t>
            </a:r>
          </a:p>
          <a:p>
            <a:pPr marL="514350" indent="-514350">
              <a:buFont typeface="+mj-lt"/>
              <a:buAutoNum type="arabicPeriod"/>
            </a:pPr>
            <a:r>
              <a:rPr lang="id-ID" dirty="0" smtClean="0"/>
              <a:t>Membuat Receiving Report</a:t>
            </a:r>
          </a:p>
          <a:p>
            <a:pPr marL="514350" indent="-514350">
              <a:buFont typeface="+mj-lt"/>
              <a:buAutoNum type="arabicPeriod"/>
            </a:pPr>
            <a:endParaRPr lang="id-ID" dirty="0"/>
          </a:p>
        </p:txBody>
      </p:sp>
      <p:sp>
        <p:nvSpPr>
          <p:cNvPr id="4" name="Horizontal Scroll 3"/>
          <p:cNvSpPr/>
          <p:nvPr/>
        </p:nvSpPr>
        <p:spPr>
          <a:xfrm>
            <a:off x="1000100" y="1643050"/>
            <a:ext cx="7286676" cy="928694"/>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Dilakukan oleh Departemen Penerimaan</a:t>
            </a:r>
            <a:endParaRPr lang="id-ID" sz="2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000108"/>
            <a:ext cx="8153400" cy="3857652"/>
          </a:xfrm>
        </p:spPr>
        <p:style>
          <a:lnRef idx="1">
            <a:schemeClr val="accent6"/>
          </a:lnRef>
          <a:fillRef idx="2">
            <a:schemeClr val="accent6"/>
          </a:fillRef>
          <a:effectRef idx="1">
            <a:schemeClr val="accent6"/>
          </a:effectRef>
          <a:fontRef idx="minor">
            <a:schemeClr val="dk1"/>
          </a:fontRef>
        </p:style>
        <p:txBody>
          <a:bodyPr/>
          <a:lstStyle/>
          <a:p>
            <a:pPr marL="514350" indent="-514350">
              <a:buFont typeface="+mj-lt"/>
              <a:buAutoNum type="arabicPeriod" startAt="5"/>
            </a:pPr>
            <a:r>
              <a:rPr lang="id-ID" dirty="0" smtClean="0"/>
              <a:t>Memberitahukan ke departemen pembelian jika menemukan perbedaan</a:t>
            </a:r>
          </a:p>
          <a:p>
            <a:pPr marL="514350" indent="-514350">
              <a:buFont typeface="+mj-lt"/>
              <a:buAutoNum type="arabicPeriod" startAt="5"/>
            </a:pPr>
            <a:r>
              <a:rPr lang="id-ID" dirty="0" smtClean="0"/>
              <a:t>Mengatur pemeriksaan apabila diperlukan</a:t>
            </a:r>
          </a:p>
          <a:p>
            <a:pPr marL="514350" indent="-514350">
              <a:buFont typeface="+mj-lt"/>
              <a:buAutoNum type="arabicPeriod" startAt="5"/>
            </a:pPr>
            <a:r>
              <a:rPr lang="id-ID" dirty="0" smtClean="0"/>
              <a:t>Memberitahukan jika terjadi kerusakan bahan baku selama dalam perjalanan.</a:t>
            </a:r>
          </a:p>
          <a:p>
            <a:pPr marL="514350" indent="-514350">
              <a:buFont typeface="+mj-lt"/>
              <a:buAutoNum type="arabicPeriod" startAt="5"/>
            </a:pPr>
            <a:r>
              <a:rPr lang="id-ID" dirty="0" smtClean="0"/>
              <a:t>Mengirimkan bahan baku  yang diterima ke lokasi yang sesuai.</a:t>
            </a:r>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PERSETUJUAN FAKTUR &amp; PEMROSESAN DATA</a:t>
            </a:r>
            <a:endParaRPr lang="id-ID" dirty="0"/>
          </a:p>
        </p:txBody>
      </p:sp>
      <p:sp>
        <p:nvSpPr>
          <p:cNvPr id="3" name="Content Placeholder 2"/>
          <p:cNvSpPr>
            <a:spLocks noGrp="1"/>
          </p:cNvSpPr>
          <p:nvPr>
            <p:ph sz="quarter" idx="1"/>
          </p:nvPr>
        </p:nvSpPr>
        <p:spPr>
          <a:xfrm>
            <a:off x="612648" y="1500174"/>
            <a:ext cx="8153400" cy="4595826"/>
          </a:xfrm>
        </p:spPr>
        <p:txBody>
          <a:bodyPr/>
          <a:lstStyle/>
          <a:p>
            <a:endParaRPr lang="id-ID" dirty="0"/>
          </a:p>
        </p:txBody>
      </p:sp>
      <p:sp>
        <p:nvSpPr>
          <p:cNvPr id="4" name="Cloud Callout 3"/>
          <p:cNvSpPr/>
          <p:nvPr/>
        </p:nvSpPr>
        <p:spPr>
          <a:xfrm>
            <a:off x="714348" y="1571612"/>
            <a:ext cx="7572428" cy="371477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Persetujuan</a:t>
            </a:r>
            <a:r>
              <a:rPr lang="en-US" sz="2400" dirty="0" smtClean="0">
                <a:solidFill>
                  <a:schemeClr val="tx1"/>
                </a:solidFill>
              </a:rPr>
              <a:t>  </a:t>
            </a:r>
            <a:r>
              <a:rPr lang="en-US" sz="2400" dirty="0" err="1" smtClean="0">
                <a:solidFill>
                  <a:schemeClr val="tx1"/>
                </a:solidFill>
              </a:rPr>
              <a:t>faktur</a:t>
            </a:r>
            <a:r>
              <a:rPr lang="en-US" sz="2400" dirty="0" smtClean="0">
                <a:solidFill>
                  <a:schemeClr val="tx1"/>
                </a:solidFill>
              </a:rPr>
              <a:t> </a:t>
            </a:r>
            <a:r>
              <a:rPr lang="en-US" sz="2400" dirty="0" err="1" smtClean="0">
                <a:solidFill>
                  <a:schemeClr val="tx1"/>
                </a:solidFill>
              </a:rPr>
              <a:t>penting</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pengendalian</a:t>
            </a:r>
            <a:r>
              <a:rPr lang="en-US" sz="2400" dirty="0" smtClean="0">
                <a:solidFill>
                  <a:schemeClr val="tx1"/>
                </a:solidFill>
              </a:rPr>
              <a:t> </a:t>
            </a:r>
            <a:r>
              <a:rPr lang="en-US" sz="2400" dirty="0" err="1" smtClean="0">
                <a:solidFill>
                  <a:schemeClr val="tx1"/>
                </a:solidFill>
              </a:rPr>
              <a:t>bahan</a:t>
            </a:r>
            <a:r>
              <a:rPr lang="en-US" sz="2400" dirty="0" smtClean="0">
                <a:solidFill>
                  <a:schemeClr val="tx1"/>
                </a:solidFill>
              </a:rPr>
              <a:t> </a:t>
            </a:r>
            <a:r>
              <a:rPr lang="en-US" sz="2400" dirty="0" err="1" smtClean="0">
                <a:solidFill>
                  <a:schemeClr val="tx1"/>
                </a:solidFill>
              </a:rPr>
              <a:t>baku</a:t>
            </a:r>
            <a:r>
              <a:rPr lang="en-US" sz="2400" dirty="0" smtClean="0">
                <a:solidFill>
                  <a:schemeClr val="tx1"/>
                </a:solidFill>
              </a:rPr>
              <a:t>, </a:t>
            </a:r>
            <a:r>
              <a:rPr lang="en-US" sz="2400" dirty="0" err="1" smtClean="0">
                <a:solidFill>
                  <a:schemeClr val="tx1"/>
                </a:solidFill>
              </a:rPr>
              <a:t>karena</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a:t>
            </a:r>
            <a:r>
              <a:rPr lang="en-US" sz="2400" dirty="0" err="1" smtClean="0">
                <a:solidFill>
                  <a:schemeClr val="tx1"/>
                </a:solidFill>
              </a:rPr>
              <a:t>memverifikasi</a:t>
            </a:r>
            <a:r>
              <a:rPr lang="en-US" sz="2400" dirty="0" smtClean="0">
                <a:solidFill>
                  <a:schemeClr val="tx1"/>
                </a:solidFill>
              </a:rPr>
              <a:t> </a:t>
            </a:r>
            <a:r>
              <a:rPr lang="en-US" sz="2400" dirty="0" err="1" smtClean="0">
                <a:solidFill>
                  <a:schemeClr val="tx1"/>
                </a:solidFill>
              </a:rPr>
              <a:t>bahwa</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telah</a:t>
            </a:r>
            <a:r>
              <a:rPr lang="en-US" sz="2400" dirty="0" smtClean="0">
                <a:solidFill>
                  <a:schemeClr val="tx1"/>
                </a:solidFill>
              </a:rPr>
              <a:t> </a:t>
            </a:r>
            <a:r>
              <a:rPr lang="en-US" sz="2400" dirty="0" err="1" smtClean="0">
                <a:solidFill>
                  <a:schemeClr val="tx1"/>
                </a:solidFill>
              </a:rPr>
              <a:t>diterima</a:t>
            </a:r>
            <a:r>
              <a:rPr lang="en-US" sz="2400" dirty="0" smtClean="0">
                <a:solidFill>
                  <a:schemeClr val="tx1"/>
                </a:solidFill>
              </a:rPr>
              <a:t> </a:t>
            </a:r>
            <a:r>
              <a:rPr lang="en-US" sz="2400" dirty="0" err="1" smtClean="0">
                <a:solidFill>
                  <a:schemeClr val="tx1"/>
                </a:solidFill>
              </a:rPr>
              <a:t>sesuai</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pesanan</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pembayaran</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dilakukan</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5572132" y="1357298"/>
            <a:ext cx="3071834" cy="714380"/>
          </a:xfrm>
          <a:prstGeom prst="cloud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err="1" smtClean="0">
                <a:solidFill>
                  <a:schemeClr val="tx1"/>
                </a:solidFill>
              </a:rPr>
              <a:t>Sesuai</a:t>
            </a:r>
            <a:endParaRPr lang="en-US" sz="2400" dirty="0" smtClean="0">
              <a:solidFill>
                <a:schemeClr val="tx1"/>
              </a:solidFill>
            </a:endParaRPr>
          </a:p>
        </p:txBody>
      </p:sp>
      <p:sp>
        <p:nvSpPr>
          <p:cNvPr id="5" name="Flowchart: Punched Tape 4"/>
          <p:cNvSpPr/>
          <p:nvPr/>
        </p:nvSpPr>
        <p:spPr>
          <a:xfrm>
            <a:off x="571472" y="1428736"/>
            <a:ext cx="4429156" cy="2500330"/>
          </a:xfrm>
          <a:prstGeom prst="flowChartPunchedTap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US" dirty="0" err="1" smtClean="0">
                <a:solidFill>
                  <a:schemeClr val="tx1"/>
                </a:solidFill>
              </a:rPr>
              <a:t>Laporan</a:t>
            </a:r>
            <a:r>
              <a:rPr lang="en-US" dirty="0" smtClean="0">
                <a:solidFill>
                  <a:schemeClr val="tx1"/>
                </a:solidFill>
              </a:rPr>
              <a:t> </a:t>
            </a:r>
            <a:r>
              <a:rPr lang="en-US" dirty="0" err="1" smtClean="0">
                <a:solidFill>
                  <a:schemeClr val="tx1"/>
                </a:solidFill>
              </a:rPr>
              <a:t>Penerimaan</a:t>
            </a:r>
            <a:r>
              <a:rPr lang="en-US" dirty="0" smtClean="0">
                <a:solidFill>
                  <a:schemeClr val="tx1"/>
                </a:solidFill>
              </a:rPr>
              <a:t> (receiving report), </a:t>
            </a:r>
            <a:r>
              <a:rPr lang="en-US" dirty="0" err="1" smtClean="0">
                <a:solidFill>
                  <a:schemeClr val="tx1"/>
                </a:solidFill>
              </a:rPr>
              <a:t>pesanan</a:t>
            </a:r>
            <a:r>
              <a:rPr lang="en-US" dirty="0" smtClean="0">
                <a:solidFill>
                  <a:schemeClr val="tx1"/>
                </a:solidFill>
              </a:rPr>
              <a:t> </a:t>
            </a:r>
            <a:r>
              <a:rPr lang="en-US" dirty="0" err="1" smtClean="0">
                <a:solidFill>
                  <a:schemeClr val="tx1"/>
                </a:solidFill>
              </a:rPr>
              <a:t>pembelian</a:t>
            </a:r>
            <a:r>
              <a:rPr lang="en-US" dirty="0" smtClean="0">
                <a:solidFill>
                  <a:schemeClr val="tx1"/>
                </a:solidFill>
              </a:rPr>
              <a:t> (Purchase Order) </a:t>
            </a:r>
            <a:r>
              <a:rPr lang="en-US" dirty="0" err="1" smtClean="0">
                <a:solidFill>
                  <a:schemeClr val="tx1"/>
                </a:solidFill>
              </a:rPr>
              <a:t>dan</a:t>
            </a:r>
            <a:r>
              <a:rPr lang="en-US" dirty="0" smtClean="0">
                <a:solidFill>
                  <a:schemeClr val="tx1"/>
                </a:solidFill>
              </a:rPr>
              <a:t> </a:t>
            </a:r>
            <a:r>
              <a:rPr lang="en-US" dirty="0" err="1" smtClean="0">
                <a:solidFill>
                  <a:schemeClr val="tx1"/>
                </a:solidFill>
              </a:rPr>
              <a:t>Faktur</a:t>
            </a:r>
            <a:r>
              <a:rPr lang="en-US" dirty="0" smtClean="0">
                <a:solidFill>
                  <a:schemeClr val="tx1"/>
                </a:solidFill>
              </a:rPr>
              <a:t> </a:t>
            </a:r>
            <a:r>
              <a:rPr lang="en-US" dirty="0" err="1" smtClean="0">
                <a:solidFill>
                  <a:schemeClr val="tx1"/>
                </a:solidFill>
              </a:rPr>
              <a:t>dibandingkan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hal</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harga</a:t>
            </a:r>
            <a:r>
              <a:rPr lang="en-US" dirty="0" smtClean="0">
                <a:solidFill>
                  <a:schemeClr val="tx1"/>
                </a:solidFill>
              </a:rPr>
              <a:t>, discount, </a:t>
            </a:r>
            <a:r>
              <a:rPr lang="en-US" dirty="0" err="1" smtClean="0">
                <a:solidFill>
                  <a:schemeClr val="tx1"/>
                </a:solidFill>
              </a:rPr>
              <a:t>persyaratan</a:t>
            </a:r>
            <a:r>
              <a:rPr lang="en-US" dirty="0" smtClean="0">
                <a:solidFill>
                  <a:schemeClr val="tx1"/>
                </a:solidFill>
              </a:rPr>
              <a:t> </a:t>
            </a:r>
            <a:r>
              <a:rPr lang="en-US" dirty="0" err="1" smtClean="0">
                <a:solidFill>
                  <a:schemeClr val="tx1"/>
                </a:solidFill>
              </a:rPr>
              <a:t>kredit</a:t>
            </a:r>
            <a:r>
              <a:rPr lang="en-US" dirty="0" smtClean="0">
                <a:solidFill>
                  <a:schemeClr val="tx1"/>
                </a:solidFill>
              </a:rPr>
              <a:t>, </a:t>
            </a:r>
            <a:r>
              <a:rPr lang="en-US" dirty="0" err="1" smtClean="0">
                <a:solidFill>
                  <a:schemeClr val="tx1"/>
                </a:solidFill>
              </a:rPr>
              <a:t>instruksi</a:t>
            </a:r>
            <a:r>
              <a:rPr lang="en-US" dirty="0" smtClean="0">
                <a:solidFill>
                  <a:schemeClr val="tx1"/>
                </a:solidFill>
              </a:rPr>
              <a:t> </a:t>
            </a:r>
            <a:r>
              <a:rPr lang="en-US" dirty="0" err="1" smtClean="0">
                <a:solidFill>
                  <a:schemeClr val="tx1"/>
                </a:solidFill>
              </a:rPr>
              <a:t>pengiriman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persyaratan</a:t>
            </a:r>
            <a:r>
              <a:rPr lang="en-US" dirty="0" smtClean="0">
                <a:solidFill>
                  <a:schemeClr val="tx1"/>
                </a:solidFill>
              </a:rPr>
              <a:t> </a:t>
            </a:r>
            <a:r>
              <a:rPr lang="en-US" dirty="0" err="1" smtClean="0">
                <a:solidFill>
                  <a:schemeClr val="tx1"/>
                </a:solidFill>
              </a:rPr>
              <a:t>lainnya</a:t>
            </a:r>
            <a:endParaRPr lang="en-US" dirty="0" smtClean="0">
              <a:solidFill>
                <a:schemeClr val="tx1"/>
              </a:solidFill>
            </a:endParaRPr>
          </a:p>
        </p:txBody>
      </p:sp>
      <p:sp>
        <p:nvSpPr>
          <p:cNvPr id="7" name="Flowchart: Document 6"/>
          <p:cNvSpPr/>
          <p:nvPr/>
        </p:nvSpPr>
        <p:spPr>
          <a:xfrm>
            <a:off x="6000760" y="2643182"/>
            <a:ext cx="1571636" cy="1357322"/>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8" name="Flowchart: Punched Tape 7"/>
          <p:cNvSpPr/>
          <p:nvPr/>
        </p:nvSpPr>
        <p:spPr>
          <a:xfrm>
            <a:off x="4786314" y="4357694"/>
            <a:ext cx="3643338" cy="2286016"/>
          </a:xfrm>
          <a:prstGeom prst="flowChartPunchedTap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US" dirty="0" smtClean="0">
                <a:solidFill>
                  <a:schemeClr val="tx1"/>
                </a:solidFill>
              </a:rPr>
              <a:t>Data voucher </a:t>
            </a:r>
            <a:r>
              <a:rPr lang="en-US" dirty="0" err="1" smtClean="0">
                <a:solidFill>
                  <a:schemeClr val="tx1"/>
                </a:solidFill>
              </a:rPr>
              <a:t>di</a:t>
            </a:r>
            <a:r>
              <a:rPr lang="en-US" dirty="0" smtClean="0">
                <a:solidFill>
                  <a:schemeClr val="tx1"/>
                </a:solidFill>
              </a:rPr>
              <a:t> </a:t>
            </a:r>
            <a:r>
              <a:rPr lang="en-US" dirty="0" err="1" smtClean="0">
                <a:solidFill>
                  <a:schemeClr val="tx1"/>
                </a:solidFill>
              </a:rPr>
              <a:t>jurnal</a:t>
            </a:r>
            <a:r>
              <a:rPr lang="en-US" dirty="0" smtClean="0">
                <a:solidFill>
                  <a:schemeClr val="tx1"/>
                </a:solidFill>
              </a:rPr>
              <a:t>, </a:t>
            </a:r>
            <a:r>
              <a:rPr lang="en-US" dirty="0" err="1" smtClean="0">
                <a:solidFill>
                  <a:schemeClr val="tx1"/>
                </a:solidFill>
              </a:rPr>
              <a:t>diposting</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buku</a:t>
            </a:r>
            <a:r>
              <a:rPr lang="en-US" dirty="0" smtClean="0">
                <a:solidFill>
                  <a:schemeClr val="tx1"/>
                </a:solidFill>
              </a:rPr>
              <a:t> </a:t>
            </a:r>
            <a:r>
              <a:rPr lang="en-US" dirty="0" err="1" smtClean="0">
                <a:solidFill>
                  <a:schemeClr val="tx1"/>
                </a:solidFill>
              </a:rPr>
              <a:t>pembantu</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dimasukkan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jurnal</a:t>
            </a:r>
            <a:r>
              <a:rPr lang="en-US" dirty="0" smtClean="0">
                <a:solidFill>
                  <a:schemeClr val="tx1"/>
                </a:solidFill>
              </a:rPr>
              <a:t> </a:t>
            </a:r>
            <a:r>
              <a:rPr lang="en-US" dirty="0" err="1" smtClean="0">
                <a:solidFill>
                  <a:schemeClr val="tx1"/>
                </a:solidFill>
              </a:rPr>
              <a:t>pembayaran</a:t>
            </a:r>
            <a:r>
              <a:rPr lang="en-US" dirty="0" smtClean="0">
                <a:solidFill>
                  <a:schemeClr val="tx1"/>
                </a:solidFill>
              </a:rPr>
              <a:t> </a:t>
            </a:r>
            <a:r>
              <a:rPr lang="en-US" dirty="0" err="1" smtClean="0">
                <a:solidFill>
                  <a:schemeClr val="tx1"/>
                </a:solidFill>
              </a:rPr>
              <a:t>kas</a:t>
            </a:r>
            <a:r>
              <a:rPr lang="en-US" dirty="0" smtClean="0">
                <a:solidFill>
                  <a:schemeClr val="tx1"/>
                </a:solidFill>
              </a:rPr>
              <a:t> </a:t>
            </a:r>
            <a:r>
              <a:rPr lang="en-US" dirty="0" err="1" smtClean="0">
                <a:solidFill>
                  <a:schemeClr val="tx1"/>
                </a:solidFill>
              </a:rPr>
              <a:t>sesuai</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tanggal</a:t>
            </a:r>
            <a:r>
              <a:rPr lang="en-US" dirty="0" smtClean="0">
                <a:solidFill>
                  <a:schemeClr val="tx1"/>
                </a:solidFill>
              </a:rPr>
              <a:t> </a:t>
            </a:r>
            <a:r>
              <a:rPr lang="en-US" dirty="0" err="1" smtClean="0">
                <a:solidFill>
                  <a:schemeClr val="tx1"/>
                </a:solidFill>
              </a:rPr>
              <a:t>jatuh</a:t>
            </a:r>
            <a:r>
              <a:rPr lang="en-US" dirty="0" smtClean="0">
                <a:solidFill>
                  <a:schemeClr val="tx1"/>
                </a:solidFill>
              </a:rPr>
              <a:t> tempo </a:t>
            </a:r>
            <a:r>
              <a:rPr lang="en-US" dirty="0" err="1" smtClean="0">
                <a:solidFill>
                  <a:schemeClr val="tx1"/>
                </a:solidFill>
              </a:rPr>
              <a:t>pembayaran</a:t>
            </a:r>
            <a:endParaRPr lang="en-US" dirty="0">
              <a:solidFill>
                <a:schemeClr val="tx1"/>
              </a:solidFill>
            </a:endParaRPr>
          </a:p>
        </p:txBody>
      </p:sp>
      <p:sp>
        <p:nvSpPr>
          <p:cNvPr id="10" name="Flowchart: Document 9"/>
          <p:cNvSpPr/>
          <p:nvPr/>
        </p:nvSpPr>
        <p:spPr>
          <a:xfrm>
            <a:off x="6224598" y="2795582"/>
            <a:ext cx="1571636" cy="1357322"/>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solidFill>
                  <a:schemeClr val="tx1"/>
                </a:solidFill>
              </a:rPr>
              <a:t>Dibuat</a:t>
            </a:r>
            <a:r>
              <a:rPr lang="en-US" dirty="0" smtClean="0">
                <a:solidFill>
                  <a:schemeClr val="tx1"/>
                </a:solidFill>
              </a:rPr>
              <a:t> voucher</a:t>
            </a:r>
            <a:endParaRPr lang="en-US" dirty="0">
              <a:solidFill>
                <a:schemeClr val="tx1"/>
              </a:solidFill>
            </a:endParaRPr>
          </a:p>
        </p:txBody>
      </p:sp>
      <p:sp>
        <p:nvSpPr>
          <p:cNvPr id="11" name="Wave 10"/>
          <p:cNvSpPr/>
          <p:nvPr/>
        </p:nvSpPr>
        <p:spPr>
          <a:xfrm>
            <a:off x="1071538" y="4429132"/>
            <a:ext cx="2500330" cy="1285884"/>
          </a:xfrm>
          <a:prstGeom prst="wav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smtClean="0">
                <a:solidFill>
                  <a:schemeClr val="tx1"/>
                </a:solidFill>
              </a:rPr>
              <a:t>Dibuat</a:t>
            </a:r>
            <a:r>
              <a:rPr lang="en-US" dirty="0" smtClean="0">
                <a:solidFill>
                  <a:schemeClr val="tx1"/>
                </a:solidFill>
              </a:rPr>
              <a:t> </a:t>
            </a:r>
            <a:r>
              <a:rPr lang="en-US" dirty="0" err="1" smtClean="0">
                <a:solidFill>
                  <a:schemeClr val="tx1"/>
                </a:solidFill>
              </a:rPr>
              <a:t>cek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kirim</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pemasok</a:t>
            </a:r>
            <a:endParaRPr lang="en-US" dirty="0">
              <a:solidFill>
                <a:schemeClr val="tx1"/>
              </a:solidFill>
            </a:endParaRPr>
          </a:p>
        </p:txBody>
      </p:sp>
      <p:cxnSp>
        <p:nvCxnSpPr>
          <p:cNvPr id="17" name="Straight Arrow Connector 16"/>
          <p:cNvCxnSpPr/>
          <p:nvPr/>
        </p:nvCxnSpPr>
        <p:spPr>
          <a:xfrm rot="5400000">
            <a:off x="7000892" y="2357430"/>
            <a:ext cx="57150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rot="5400000">
            <a:off x="7358082" y="4143380"/>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Elbow Connector 22"/>
          <p:cNvCxnSpPr/>
          <p:nvPr/>
        </p:nvCxnSpPr>
        <p:spPr>
          <a:xfrm rot="10800000" flipV="1">
            <a:off x="3643306" y="3429000"/>
            <a:ext cx="2357454" cy="1143008"/>
          </a:xfrm>
          <a:prstGeom prst="bentConnector3">
            <a:avLst>
              <a:gd name="adj1" fmla="val 28580"/>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3571868" y="5214950"/>
            <a:ext cx="121444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5000628" y="1857364"/>
            <a:ext cx="71438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611</TotalTime>
  <Words>1733</Words>
  <Application>Microsoft Office PowerPoint</Application>
  <PresentationFormat>On-screen Show (4:3)</PresentationFormat>
  <Paragraphs>165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COST ACCOUNTING MATERI-9 BIAYA Bahan baku</vt:lpstr>
      <vt:lpstr>PENGERTIAN BAHAN BAKU</vt:lpstr>
      <vt:lpstr>LANGKAH-LANGKAH &amp; DOKUMEN PEMBELIAN DAN PENGGUNAAN BAHAN BAKU</vt:lpstr>
      <vt:lpstr>PowerPoint Presentation</vt:lpstr>
      <vt:lpstr>PEMBELIAN BAHAN BAKU</vt:lpstr>
      <vt:lpstr>PENERIMAAN BAHAN BAKU</vt:lpstr>
      <vt:lpstr>PowerPoint Presentation</vt:lpstr>
      <vt:lpstr>PERSETUJUAN FAKTUR &amp; PEMROSESAN DATA</vt:lpstr>
      <vt:lpstr>PowerPoint Presentation</vt:lpstr>
      <vt:lpstr>BIAYA PEROLEHAN BAHAN BAKU</vt:lpstr>
      <vt:lpstr>PowerPoint Presentation</vt:lpstr>
      <vt:lpstr>PowerPoint Presentation</vt:lpstr>
      <vt:lpstr>PENYIMPANAN BAHAN BAKU</vt:lpstr>
      <vt:lpstr>PENGELUARAN BAHAN BAKU</vt:lpstr>
      <vt:lpstr>METODE PENCATATAN BIAYA BAHAN BAKU</vt:lpstr>
      <vt:lpstr>KUANTITAS PEMESANAN EKONOMIS (ECONOMIC ORDER QUANTITY-EOQ)</vt:lpstr>
      <vt:lpstr>PowerPoint Presentation</vt:lpstr>
      <vt:lpstr>MENENTUKAN WAKTU PEMESANAN</vt:lpstr>
      <vt:lpstr>PowerPoint Presentation</vt:lpstr>
      <vt:lpstr>PowerPoint Presentation</vt:lpstr>
      <vt:lpstr>PowerPoint Presentation</vt:lpstr>
      <vt:lpstr>PowerPoint Presentation</vt:lpstr>
      <vt:lpstr>PowerPoint Presentation</vt:lpstr>
      <vt:lpstr>TITIK PEMESANAN</vt:lpstr>
      <vt:lpstr>PENGENDALIAN BAHAN BAKU</vt:lpstr>
      <vt:lpstr>PowerPoint Presentation</vt:lpstr>
      <vt:lpstr>METODE PERHITUNGAN BIAYA PERSEDIAAN</vt:lpstr>
      <vt:lpstr>METODE FIRST IN FIRST OUT (FIFO)</vt:lpstr>
      <vt:lpstr>PowerPoint Presentation</vt:lpstr>
      <vt:lpstr>METODE BIAYA RATA-RATA TERTIMBANG</vt:lpstr>
      <vt:lpstr>PowerPoint Presentation</vt:lpstr>
      <vt:lpstr>PowerPoint Presentation</vt:lpstr>
      <vt:lpstr>METODE LAST IN FIRST OUT (LIFO)</vt:lpstr>
      <vt:lpstr>PowerPoint Presentation</vt:lpstr>
      <vt:lpstr>PERBANDINGAN ANTAR METODE PERHITUNGAN BIAYA</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MATERI-9 Bahan baku</dc:title>
  <dc:creator>Hp mini</dc:creator>
  <cp:lastModifiedBy>pavilion</cp:lastModifiedBy>
  <cp:revision>79</cp:revision>
  <dcterms:created xsi:type="dcterms:W3CDTF">2014-11-28T18:20:46Z</dcterms:created>
  <dcterms:modified xsi:type="dcterms:W3CDTF">2016-09-09T09:32:34Z</dcterms:modified>
</cp:coreProperties>
</file>