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2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26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2.xls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3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4.xls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5.xls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6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7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8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9.xls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10.xls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11.xls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2.xls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13.xls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 lvl="0"/>
            <a:r>
              <a:rPr lang="en-US" sz="3600" dirty="0" err="1" smtClean="0"/>
              <a:t>Manajemen</a:t>
            </a:r>
            <a:r>
              <a:rPr lang="en-US" sz="3600" dirty="0" smtClean="0"/>
              <a:t>  </a:t>
            </a:r>
            <a:r>
              <a:rPr lang="en-US" sz="3600" dirty="0" err="1" smtClean="0"/>
              <a:t>Persediaan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FEB 302</a:t>
            </a:r>
            <a:endParaRPr lang="en-US" sz="2000" dirty="0" smtClean="0"/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MANAJEMEN KEUANGAN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3" name="Rectangle 3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As indicated in the previous exhibit, short-term financial planning begins with a sales forecast.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From this sales forecast, production plans are developed that consider lead times and raw material requirements.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From the production plans, direct labor, factory overhead, and operating expense estimates are developed.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From this information, the pro forma income statement and cash budget are prepared -- ultimately leading to the development of the pro forma balance sheet.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914400" y="762000"/>
            <a:ext cx="7391400" cy="5921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Short-Term (Operating) Financial Plans</a:t>
            </a:r>
          </a:p>
        </p:txBody>
      </p:sp>
      <p:sp>
        <p:nvSpPr>
          <p:cNvPr id="522246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The Financial Planning Process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The </a:t>
            </a:r>
            <a:r>
              <a:rPr lang="en-US" altLang="en-US" sz="2700" u="sng"/>
              <a:t>cash budget</a:t>
            </a:r>
            <a:r>
              <a:rPr lang="en-US" altLang="en-US" sz="2700"/>
              <a:t> is a statement of the firm’s planned inflows and outflows of cash.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It is used to estimate short-term cash requirements with particular attention to anticipated cash surpluses and shortfalls.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Surpluses must be invested and shortfalls must be funded.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The cash budget is a useful tool for determining the timing of cash inflows and outflows during a given period.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Typically, monthly budgets are developed covering a 1-year time period.</a:t>
            </a:r>
          </a:p>
        </p:txBody>
      </p:sp>
      <p:sp>
        <p:nvSpPr>
          <p:cNvPr id="52326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Cash Planning: Cash Budgets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736725" y="573088"/>
            <a:ext cx="20653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>
                <a:ea typeface="新細明體" pitchFamily="18" charset="-120"/>
              </a:rPr>
              <a:t>Cash forecast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 flipV="1">
            <a:off x="1371600" y="762000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23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23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23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23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23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6" grpId="0" build="p" autoUpdateAnimBg="0"/>
      <p:bldP spid="52326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The cash budget begins with a </a:t>
            </a:r>
            <a:r>
              <a:rPr lang="en-US" altLang="en-US" sz="2700" u="sng"/>
              <a:t>sales forecast</a:t>
            </a:r>
            <a:r>
              <a:rPr lang="en-US" altLang="en-US" sz="2700"/>
              <a:t>, which is simply a prediction of the sales activity during a given period.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A prerequisite to the sales forecast is a forecast for the economy, the industry, the company and other </a:t>
            </a:r>
            <a:r>
              <a:rPr lang="en-US" altLang="en-US" sz="2700" u="sng"/>
              <a:t>external </a:t>
            </a:r>
            <a:r>
              <a:rPr lang="en-US" altLang="en-US" sz="2700"/>
              <a:t>and </a:t>
            </a:r>
            <a:r>
              <a:rPr lang="en-US" altLang="en-US" sz="2700" u="sng"/>
              <a:t>internal </a:t>
            </a:r>
            <a:r>
              <a:rPr lang="en-US" altLang="en-US" sz="2700"/>
              <a:t>factors that might influence company sales.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The sales forecast is then used as a basis for estimating the monthly cash inflows that will result from projected sales -- and outflows related to production, overhead and other expenses.</a:t>
            </a:r>
          </a:p>
        </p:txBody>
      </p:sp>
      <p:sp>
        <p:nvSpPr>
          <p:cNvPr id="524292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Cash Planning: Cash Budgets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584325" y="1941513"/>
            <a:ext cx="64579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pitchFamily="18" charset="-120"/>
              </a:rPr>
              <a:t>External forecast: </a:t>
            </a:r>
            <a:r>
              <a:rPr lang="zh-TW" altLang="en-US" sz="1800">
                <a:ea typeface="新細明體" pitchFamily="18" charset="-120"/>
              </a:rPr>
              <a:t>考慮</a:t>
            </a:r>
            <a:r>
              <a:rPr lang="en-US" altLang="zh-TW" sz="1800">
                <a:ea typeface="新細明體" pitchFamily="18" charset="-120"/>
              </a:rPr>
              <a:t>GDP，disposable personal income, … </a:t>
            </a:r>
          </a:p>
          <a:p>
            <a:r>
              <a:rPr lang="en-US" altLang="zh-TW" sz="1800">
                <a:ea typeface="新細明體" pitchFamily="18" charset="-120"/>
              </a:rPr>
              <a:t>Internal forecast: </a:t>
            </a:r>
            <a:r>
              <a:rPr lang="zh-TW" altLang="en-US" sz="1800">
                <a:ea typeface="新細明體" pitchFamily="18" charset="-120"/>
              </a:rPr>
              <a:t>銷售人員的預估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4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24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24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71" name="Rectangle 11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Cash Planning: Cash Budgets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3" name="Picture 1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416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1295400" y="762000"/>
            <a:ext cx="6477000" cy="5921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An Example: The Halley Company</a:t>
            </a:r>
          </a:p>
        </p:txBody>
      </p:sp>
      <p:sp>
        <p:nvSpPr>
          <p:cNvPr id="525317" name="Text Box 5"/>
          <p:cNvSpPr txBox="1">
            <a:spLocks noChangeArrowheads="1"/>
          </p:cNvSpPr>
          <p:nvPr/>
        </p:nvSpPr>
        <p:spPr bwMode="auto">
          <a:xfrm>
            <a:off x="228600" y="1816100"/>
            <a:ext cx="8610600" cy="50419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2700"/>
              <a:t>Halley Company, a defense contractor, is developing a cash budget for October, November, and December.  Halley’s sales in August and September were $100,000 and $200,000 respectively.  Sales of $400,000, $300,000 and $200,000 have been forecast for October, November, and December.  Historically, 20% of the firm’s sales have been for cash, 50% have been collected after 1 month, and the remaining 30% after 2 months.  In December, Halley will receive a $30,000 dividend from stock in a subsidiary. </a:t>
            </a:r>
          </a:p>
        </p:txBody>
      </p:sp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Cash Planning: Cash Budgets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6858000" y="1295400"/>
            <a:ext cx="19589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 sz="2000">
                <a:ea typeface="新細明體" pitchFamily="18" charset="-120"/>
                <a:sym typeface="Symbol" pitchFamily="18" charset="2"/>
              </a:rPr>
              <a:t></a:t>
            </a:r>
            <a:r>
              <a:rPr lang="zh-TW" altLang="en-US" sz="2000">
                <a:ea typeface="新細明體" pitchFamily="18" charset="-120"/>
              </a:rPr>
              <a:t>百分比編製法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2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6" grpId="0" animBg="1" autoUpdateAnimBg="0"/>
      <p:bldP spid="52531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371600" y="762000"/>
            <a:ext cx="6400800" cy="5921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An Example: The Halley Company</a:t>
            </a:r>
          </a:p>
        </p:txBody>
      </p:sp>
      <p:sp>
        <p:nvSpPr>
          <p:cNvPr id="528388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8686800" cy="10096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700"/>
              <a:t>Based on this information, we are able to develop the following schedule of cash receipts for Halley Company</a:t>
            </a:r>
          </a:p>
        </p:txBody>
      </p:sp>
      <p:graphicFrame>
        <p:nvGraphicFramePr>
          <p:cNvPr id="561152" name="Object 1024"/>
          <p:cNvGraphicFramePr>
            <a:graphicFrameLocks noChangeAspect="1"/>
          </p:cNvGraphicFramePr>
          <p:nvPr/>
        </p:nvGraphicFramePr>
        <p:xfrm>
          <a:off x="0" y="2743200"/>
          <a:ext cx="91440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4396320" imgH="1725480" progId="Excel.Sheet.8">
                  <p:embed/>
                </p:oleObj>
              </mc:Choice>
              <mc:Fallback>
                <p:oleObj name="Worksheet" r:id="rId4" imgW="4396320" imgH="1725480" progId="Excel.Shee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43200"/>
                        <a:ext cx="9144000" cy="3886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8390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Cash Planning: Cash Budgets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6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295400" y="762000"/>
            <a:ext cx="6553200" cy="5921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An Example: The Halley Company</a:t>
            </a:r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304800" y="1600200"/>
            <a:ext cx="8610600" cy="50419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2700"/>
              <a:t>Halley Company has also gathered the relevant information for the development of a cash disbursement schedule.  Purchases will represent 70% of sales -- 10% will be paid immediately in cash, 70% is paid the month following the purchase, and the remaining 20% is paid two months following the purchase.  The firm will also expend cash on rent, wages and salaries, taxes, fixed assets, interest, dividends, and a portion of the principal on its loans. The resulting disbursement schedule thus follows.</a:t>
            </a:r>
          </a:p>
        </p:txBody>
      </p:sp>
      <p:sp>
        <p:nvSpPr>
          <p:cNvPr id="526342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Cash Planning: Cash Budgets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95400" y="762000"/>
            <a:ext cx="6553200" cy="5921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An Example: The Halley Company</a:t>
            </a:r>
          </a:p>
        </p:txBody>
      </p:sp>
      <p:graphicFrame>
        <p:nvGraphicFramePr>
          <p:cNvPr id="562176" name="Object 0"/>
          <p:cNvGraphicFramePr>
            <a:graphicFrameLocks noChangeAspect="1"/>
          </p:cNvGraphicFramePr>
          <p:nvPr/>
        </p:nvGraphicFramePr>
        <p:xfrm>
          <a:off x="0" y="1524000"/>
          <a:ext cx="91440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4" imgW="4605120" imgH="2692440" progId="Excel.Sheet.8">
                  <p:embed/>
                </p:oleObj>
              </mc:Choice>
              <mc:Fallback>
                <p:oleObj name="Worksheet" r:id="rId4" imgW="4605120" imgH="2692440" progId="Excel.Shee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9144000" cy="5334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Cash Planning: Cash Budgets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2117725" y="4535488"/>
            <a:ext cx="24066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>
                <a:ea typeface="新細明體" pitchFamily="18" charset="-120"/>
              </a:rPr>
              <a:t>=$8+10%×</a:t>
            </a:r>
            <a:r>
              <a:rPr lang="en-US" altLang="zh-TW">
                <a:ea typeface="新細明體" pitchFamily="18" charset="-120"/>
              </a:rPr>
              <a:t>Sales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295400" y="762000"/>
            <a:ext cx="6553200" cy="5921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An Example: The Halley Company</a:t>
            </a:r>
          </a:p>
        </p:txBody>
      </p:sp>
      <p:sp>
        <p:nvSpPr>
          <p:cNvPr id="530436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8610600" cy="45481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2700"/>
              <a:t>The Cash Budget for Halley can be derived by combining the receipts budget with the disbursements budget.  At the end of September, Halley’s cash balance was $50,000, notes payable was $0, and marketable securities balance was $0.  Halley also wishes to maintain a minimum cash balance of $25,000.  As a result, it will have excess cash in October, and a deficit of cash in November and December.  The resulting cash budget follows.</a:t>
            </a:r>
          </a:p>
        </p:txBody>
      </p:sp>
      <p:sp>
        <p:nvSpPr>
          <p:cNvPr id="53043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Cash Planning: Cash Budgets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95400" y="762000"/>
            <a:ext cx="6553200" cy="5921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An Example: The Halley Company</a:t>
            </a:r>
          </a:p>
        </p:txBody>
      </p:sp>
      <p:graphicFrame>
        <p:nvGraphicFramePr>
          <p:cNvPr id="531461" name="Object 5"/>
          <p:cNvGraphicFramePr>
            <a:graphicFrameLocks noChangeAspect="1"/>
          </p:cNvGraphicFramePr>
          <p:nvPr/>
        </p:nvGraphicFramePr>
        <p:xfrm>
          <a:off x="0" y="1600200"/>
          <a:ext cx="91440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工作表" r:id="rId4" imgW="3617640" imgH="1886400" progId="Excel.Sheet.8">
                  <p:embed/>
                </p:oleObj>
              </mc:Choice>
              <mc:Fallback>
                <p:oleObj name="工作表" r:id="rId4" imgW="3617640" imgH="18864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9144000" cy="4724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1462" name="Line 6"/>
          <p:cNvSpPr>
            <a:spLocks noChangeShapeType="1"/>
          </p:cNvSpPr>
          <p:nvPr/>
        </p:nvSpPr>
        <p:spPr bwMode="auto">
          <a:xfrm flipV="1">
            <a:off x="5943600" y="4343400"/>
            <a:ext cx="9906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stealth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1463" name="Line 7"/>
          <p:cNvSpPr>
            <a:spLocks noChangeShapeType="1"/>
          </p:cNvSpPr>
          <p:nvPr/>
        </p:nvSpPr>
        <p:spPr bwMode="auto">
          <a:xfrm flipV="1">
            <a:off x="7543800" y="4343400"/>
            <a:ext cx="9906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stealth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1465" name="Rectangle 9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Cash Planning: Cash Budgets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2514600" y="5257800"/>
            <a:ext cx="21351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TW">
                <a:ea typeface="新細明體" pitchFamily="18" charset="-120"/>
              </a:rPr>
              <a:t>Notes payable</a:t>
            </a:r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2286000" y="6400800"/>
            <a:ext cx="30670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>
                <a:ea typeface="新細明體" pitchFamily="18" charset="-120"/>
              </a:rPr>
              <a:t>Marketable securities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2" grpId="0" animBg="1"/>
      <p:bldP spid="5314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Memahami dan memiliki wawasan:</a:t>
            </a:r>
            <a:r>
              <a:rPr lang="en-US" dirty="0" smtClean="0"/>
              <a:t> </a:t>
            </a:r>
            <a:r>
              <a:rPr lang="en-US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/>
              <a:t>Cash budgets indicate the extent to which cash shortages or surpluses are expected in the months covered by the forecast.</a:t>
            </a:r>
          </a:p>
        </p:txBody>
      </p:sp>
      <p:sp>
        <p:nvSpPr>
          <p:cNvPr id="532483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Evaluating Cash Budgets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63200" name="Object 0"/>
          <p:cNvGraphicFramePr>
            <a:graphicFrameLocks noChangeAspect="1"/>
          </p:cNvGraphicFramePr>
          <p:nvPr/>
        </p:nvGraphicFramePr>
        <p:xfrm>
          <a:off x="1371600" y="2514600"/>
          <a:ext cx="6629400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4" imgW="3029040" imgH="1023840" progId="Excel.Sheet.8">
                  <p:embed/>
                </p:oleObj>
              </mc:Choice>
              <mc:Fallback>
                <p:oleObj name="Worksheet" r:id="rId4" imgW="3029040" imgH="1023840" progId="Excel.Shee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14600"/>
                        <a:ext cx="6629400" cy="22463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485" name="Rectangle 5"/>
          <p:cNvSpPr>
            <a:spLocks noChangeArrowheads="1"/>
          </p:cNvSpPr>
          <p:nvPr/>
        </p:nvSpPr>
        <p:spPr bwMode="auto">
          <a:xfrm>
            <a:off x="0" y="48006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/>
              <a:t>The excess cash of $22,000 in October should be invested in marketable securities.  The deficits in November and December need to be financed.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2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32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2" grpId="0" build="p" autoUpdateAnimBg="0"/>
      <p:bldP spid="532483" grpId="0" autoUpdateAnimBg="0"/>
      <p:bldP spid="53248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One way to cope with cash budgeting uncertainty is to prepare several cash budgets based on several forecasted scenarios (ex: pessimistic, most likely, optimistic).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From this range of cash flows, the financial manager can determine the amount of financing necessary to cover the most adverse situation.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This method will also provide a sense of the riskiness of alternatives.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An example of this sort of “sensitivity analysis” for the Halley Company for the month of October is shown on the following slide.</a:t>
            </a:r>
          </a:p>
        </p:txBody>
      </p:sp>
      <p:sp>
        <p:nvSpPr>
          <p:cNvPr id="533507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3600">
                <a:solidFill>
                  <a:schemeClr val="tx2"/>
                </a:solidFill>
              </a:rPr>
              <a:t>Coping with Uncertainty in the Cash Budget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33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33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33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6" grpId="0" build="p" autoUpdateAnimBg="0"/>
      <p:bldP spid="53350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1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3600">
                <a:solidFill>
                  <a:schemeClr val="tx2"/>
                </a:solidFill>
              </a:rPr>
              <a:t>Coping with Uncertainty in the Cash Budget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34532" name="Object 4"/>
          <p:cNvGraphicFramePr>
            <a:graphicFrameLocks noChangeAspect="1"/>
          </p:cNvGraphicFramePr>
          <p:nvPr/>
        </p:nvGraphicFramePr>
        <p:xfrm>
          <a:off x="0" y="1524000"/>
          <a:ext cx="91440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Worksheet" r:id="rId4" imgW="3883320" imgH="1943280" progId="Excel.Sheet.8">
                  <p:embed/>
                </p:oleObj>
              </mc:Choice>
              <mc:Fallback>
                <p:oleObj name="Worksheet" r:id="rId4" imgW="3883320" imgH="194328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9144000" cy="4953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102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Cash Flow Within The Month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6035" name="Rectangle 1027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6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Because the cash budget shows cash flows only on a total monthly basis, the information provided is not necessarily sufficient.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Companies must also evaluate the pattern of daily cash inflows and outflows to ensure cash is available for paying bills as they come due.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For an example related to this issue, please see the website for this text at http:\\www.awlonline.com/gitman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4" grpId="0" autoUpdateAnimBg="0"/>
      <p:bldP spid="55603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Pro forma financial statements are projected, or forecast, financial statements - income statements and balance sheets.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The inputs required to develop pro forma statements using the most common approaches include: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700"/>
              <a:t>financial statements from the preceding year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700"/>
              <a:t>the sales forecast for the coming year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700"/>
              <a:t>key assumptions about a number of factors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The development of pro forma financial statements will be demonstrated using the financial statements for the Metcalfe Company.</a:t>
            </a:r>
          </a:p>
        </p:txBody>
      </p:sp>
      <p:sp>
        <p:nvSpPr>
          <p:cNvPr id="53555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3200">
                <a:solidFill>
                  <a:schemeClr val="tx2"/>
                </a:solidFill>
              </a:rPr>
              <a:t>Profit Planning: Pro Forma Financial Statements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5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35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35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35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35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35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 build="p" bldLvl="2" autoUpdateAnimBg="0"/>
      <p:bldP spid="53555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3200">
                <a:solidFill>
                  <a:schemeClr val="tx2"/>
                </a:solidFill>
              </a:rPr>
              <a:t>Profit Planning: Pro Forma Financial Statements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64224" name="Object 1024"/>
          <p:cNvGraphicFramePr>
            <a:graphicFrameLocks noChangeAspect="1"/>
          </p:cNvGraphicFramePr>
          <p:nvPr/>
        </p:nvGraphicFramePr>
        <p:xfrm>
          <a:off x="1447800" y="685800"/>
          <a:ext cx="60960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Worksheet" r:id="rId4" imgW="2981520" imgH="3754080" progId="Excel.Sheet.8">
                  <p:embed/>
                </p:oleObj>
              </mc:Choice>
              <mc:Fallback>
                <p:oleObj name="Worksheet" r:id="rId4" imgW="2981520" imgH="3754080" progId="Excel.Shee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85800"/>
                        <a:ext cx="6096000" cy="6172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5248" name="Object 1024"/>
          <p:cNvGraphicFramePr>
            <a:graphicFrameLocks noChangeAspect="1"/>
          </p:cNvGraphicFramePr>
          <p:nvPr/>
        </p:nvGraphicFramePr>
        <p:xfrm>
          <a:off x="228600" y="1214438"/>
          <a:ext cx="8686800" cy="525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Worksheet" r:id="rId4" imgW="3712680" imgH="2246760" progId="Excel.Sheet.8">
                  <p:embed/>
                </p:oleObj>
              </mc:Choice>
              <mc:Fallback>
                <p:oleObj name="Worksheet" r:id="rId4" imgW="3712680" imgH="2246760" progId="Excel.Shee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4438"/>
                        <a:ext cx="8686800" cy="52593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3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3200">
                <a:solidFill>
                  <a:schemeClr val="tx2"/>
                </a:solidFill>
              </a:rPr>
              <a:t>Profit Planning: Pro Forma Financial Statements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447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The first and key input for developing pro forma financial statements is the sales forecast for Metcalfe Company.</a:t>
            </a:r>
          </a:p>
        </p:txBody>
      </p:sp>
      <p:sp>
        <p:nvSpPr>
          <p:cNvPr id="538628" name="Text Box 4"/>
          <p:cNvSpPr txBox="1">
            <a:spLocks noChangeArrowheads="1"/>
          </p:cNvSpPr>
          <p:nvPr/>
        </p:nvSpPr>
        <p:spPr bwMode="auto">
          <a:xfrm>
            <a:off x="1371600" y="762000"/>
            <a:ext cx="6248400" cy="561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rgbClr val="000000"/>
                </a:solidFill>
              </a:rPr>
              <a:t>Step 1: Start with a Sales Forecast</a:t>
            </a:r>
          </a:p>
        </p:txBody>
      </p:sp>
      <p:graphicFrame>
        <p:nvGraphicFramePr>
          <p:cNvPr id="566272" name="Object 1024"/>
          <p:cNvGraphicFramePr>
            <a:graphicFrameLocks noChangeAspect="1"/>
          </p:cNvGraphicFramePr>
          <p:nvPr/>
        </p:nvGraphicFramePr>
        <p:xfrm>
          <a:off x="2438400" y="2743200"/>
          <a:ext cx="4114800" cy="386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Worksheet" r:id="rId4" imgW="1851480" imgH="1734840" progId="Excel.Sheet.8">
                  <p:embed/>
                </p:oleObj>
              </mc:Choice>
              <mc:Fallback>
                <p:oleObj name="Worksheet" r:id="rId4" imgW="1851480" imgH="1734840" progId="Excel.Shee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743200"/>
                        <a:ext cx="4114800" cy="38623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30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3200">
                <a:solidFill>
                  <a:schemeClr val="tx2"/>
                </a:solidFill>
              </a:rPr>
              <a:t>Profit Planning: Pro Forma Financial Statements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6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6" grpId="0" autoUpdateAnimBg="0"/>
      <p:bldP spid="538628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ChangeArrowheads="1"/>
          </p:cNvSpPr>
          <p:nvPr/>
        </p:nvSpPr>
        <p:spPr bwMode="auto">
          <a:xfrm>
            <a:off x="0" y="46482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2700"/>
              <a:t>This forecast is based on an increase from $20 to $25 per unit for Model X and $40 to $50 per unit for Model 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2700"/>
              <a:t>These increases are required to cover anticipated increases in various costs, including labor, materials, &amp; overhead .</a:t>
            </a:r>
          </a:p>
        </p:txBody>
      </p:sp>
      <p:graphicFrame>
        <p:nvGraphicFramePr>
          <p:cNvPr id="9218" name="Object 1024"/>
          <p:cNvGraphicFramePr>
            <a:graphicFrameLocks noChangeAspect="1"/>
          </p:cNvGraphicFramePr>
          <p:nvPr/>
        </p:nvGraphicFramePr>
        <p:xfrm>
          <a:off x="2514600" y="1524000"/>
          <a:ext cx="3962400" cy="314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Worksheet" r:id="rId4" imgW="1851480" imgH="1734840" progId="Excel.Sheet.8">
                  <p:embed/>
                </p:oleObj>
              </mc:Choice>
              <mc:Fallback>
                <p:oleObj name="Worksheet" r:id="rId4" imgW="1851480" imgH="1734840" progId="Excel.Shee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0"/>
                        <a:ext cx="3962400" cy="31480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447800" y="762000"/>
            <a:ext cx="6096000" cy="561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rgbClr val="000000"/>
                </a:solidFill>
              </a:rPr>
              <a:t>Step 1: Start with a Sales Forecast</a:t>
            </a:r>
          </a:p>
        </p:txBody>
      </p:sp>
      <p:sp>
        <p:nvSpPr>
          <p:cNvPr id="540679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3200">
                <a:solidFill>
                  <a:schemeClr val="tx2"/>
                </a:solidFill>
              </a:rPr>
              <a:t>Profit Planning: Pro Forma Financial Statements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0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40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700"/>
              <a:t>One method for developing a pro forma income statement is the “percent-of-sales” method.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700"/>
              <a:t>This method starts with the sales forecast and then expresses the cost of goods sold, operating expenses, and other accounts as a percentage of projected sales.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700"/>
              <a:t>Using the Metcalfe example, the easiest way to do this is to recast the historical (2000) income statement as a percentage of sales as shown on the following slide.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169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3200">
                <a:solidFill>
                  <a:schemeClr val="tx2"/>
                </a:solidFill>
              </a:rPr>
              <a:t>Profit Planning: Pro Forma Financial Statements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1701" name="Text Box 5"/>
          <p:cNvSpPr txBox="1">
            <a:spLocks noChangeArrowheads="1"/>
          </p:cNvSpPr>
          <p:nvPr/>
        </p:nvSpPr>
        <p:spPr bwMode="auto">
          <a:xfrm>
            <a:off x="228600" y="762000"/>
            <a:ext cx="8686800" cy="561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rgbClr val="000000"/>
                </a:solidFill>
              </a:rPr>
              <a:t>Step 2: Develop the Pro Forma Income 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41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41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41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8" grpId="0" build="p" autoUpdateAnimBg="0"/>
      <p:bldP spid="54170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6000">
                <a:solidFill>
                  <a:srgbClr val="000000"/>
                </a:solidFill>
              </a:rPr>
              <a:t>Principles of Managerial Finance</a:t>
            </a:r>
            <a:r>
              <a:rPr lang="en-US" altLang="en-US"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 b="1">
                <a:solidFill>
                  <a:schemeClr val="accent2"/>
                </a:solidFill>
              </a:rPr>
              <a:t>9th Edition	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0" y="3505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4800" b="1"/>
              <a:t>Chapter 14</a:t>
            </a:r>
            <a:endParaRPr lang="en-US" altLang="en-US" sz="4400" b="1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48768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4400" b="1">
                <a:solidFill>
                  <a:srgbClr val="CC3300"/>
                </a:solidFill>
              </a:rPr>
              <a:t>Financial Planning</a:t>
            </a:r>
            <a:endParaRPr lang="en-US" altLang="en-US" sz="4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3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3200">
                <a:solidFill>
                  <a:schemeClr val="tx2"/>
                </a:solidFill>
              </a:rPr>
              <a:t>Profit Planning: Pro Forma Financial Statements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8686800" cy="561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rgbClr val="000000"/>
                </a:solidFill>
              </a:rPr>
              <a:t>Step 2: Develop the Pro Forma Income Statement</a:t>
            </a:r>
          </a:p>
        </p:txBody>
      </p:sp>
      <p:graphicFrame>
        <p:nvGraphicFramePr>
          <p:cNvPr id="568320" name="Object 1024"/>
          <p:cNvGraphicFramePr>
            <a:graphicFrameLocks noChangeAspect="1"/>
          </p:cNvGraphicFramePr>
          <p:nvPr/>
        </p:nvGraphicFramePr>
        <p:xfrm>
          <a:off x="1981200" y="1449388"/>
          <a:ext cx="5334000" cy="526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Worksheet" r:id="rId4" imgW="2696760" imgH="2654280" progId="Excel.Sheet.8">
                  <p:embed/>
                </p:oleObj>
              </mc:Choice>
              <mc:Fallback>
                <p:oleObj name="Worksheet" r:id="rId4" imgW="2696760" imgH="2654280" progId="Excel.Shee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49388"/>
                        <a:ext cx="5334000" cy="52609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altLang="en-US"/>
              <a:t>Using these percentages and the 2001 sales forecast we developed, the entire income statement can be projected.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altLang="en-US"/>
              <a:t>The results are shown on the following slide.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altLang="en-US"/>
              <a:t>It is important to note that this method implicitly assumes that </a:t>
            </a:r>
            <a:r>
              <a:rPr lang="en-US" altLang="en-US" u="sng"/>
              <a:t>all costs are variable</a:t>
            </a:r>
            <a:r>
              <a:rPr lang="en-US" altLang="en-US"/>
              <a:t> and that </a:t>
            </a:r>
            <a:r>
              <a:rPr lang="en-US" altLang="en-US" u="sng"/>
              <a:t>for a given percentage increase or decrease in sales, the same percentage increase or decrease in each of these components.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altLang="en-US"/>
              <a:t>This will </a:t>
            </a:r>
            <a:r>
              <a:rPr lang="en-US" altLang="en-US" u="sng"/>
              <a:t>understate</a:t>
            </a:r>
            <a:r>
              <a:rPr lang="en-US" altLang="en-US"/>
              <a:t> profits when sales are increasing and </a:t>
            </a:r>
            <a:r>
              <a:rPr lang="en-US" altLang="en-US" u="sng"/>
              <a:t>overstate</a:t>
            </a:r>
            <a:r>
              <a:rPr lang="en-US" altLang="en-US"/>
              <a:t> them when sales are decreasing.</a:t>
            </a:r>
          </a:p>
        </p:txBody>
      </p:sp>
      <p:sp>
        <p:nvSpPr>
          <p:cNvPr id="543747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3200">
                <a:solidFill>
                  <a:schemeClr val="tx2"/>
                </a:solidFill>
              </a:rPr>
              <a:t>Profit Planning: Pro Forma Financial Statements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8686800" cy="561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rgbClr val="000000"/>
                </a:solidFill>
              </a:rPr>
              <a:t>Step 2: Develop the Pro Forma Income Statement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381000" y="6172200"/>
            <a:ext cx="8458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TW" altLang="en-US">
                <a:ea typeface="新細明體" pitchFamily="18" charset="-120"/>
              </a:rPr>
              <a:t>因為這裡假設</a:t>
            </a:r>
            <a:r>
              <a:rPr lang="en-US" altLang="zh-TW">
                <a:ea typeface="新細明體" pitchFamily="18" charset="-120"/>
              </a:rPr>
              <a:t>fixed cost=0，</a:t>
            </a:r>
            <a:r>
              <a:rPr lang="zh-TW" altLang="en-US">
                <a:ea typeface="新細明體" pitchFamily="18" charset="-120"/>
              </a:rPr>
              <a:t>也就是沒有</a:t>
            </a:r>
            <a:r>
              <a:rPr lang="en-US" altLang="zh-TW">
                <a:ea typeface="新細明體" pitchFamily="18" charset="-120"/>
              </a:rPr>
              <a:t>economies of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3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43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43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43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6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1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3200">
                <a:solidFill>
                  <a:schemeClr val="tx2"/>
                </a:solidFill>
              </a:rPr>
              <a:t>Profit Planning: Pro Forma Financial Statements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8686800" cy="561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rgbClr val="000000"/>
                </a:solidFill>
              </a:rPr>
              <a:t>Step 2: Develop the Pro Forma Income Statement</a:t>
            </a:r>
          </a:p>
        </p:txBody>
      </p:sp>
      <p:graphicFrame>
        <p:nvGraphicFramePr>
          <p:cNvPr id="569344" name="Object 1024"/>
          <p:cNvGraphicFramePr>
            <a:graphicFrameLocks noChangeAspect="1"/>
          </p:cNvGraphicFramePr>
          <p:nvPr/>
        </p:nvGraphicFramePr>
        <p:xfrm>
          <a:off x="1752600" y="1447800"/>
          <a:ext cx="57912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Worksheet" r:id="rId4" imgW="2782080" imgH="2815560" progId="Excel.Sheet.8">
                  <p:embed/>
                </p:oleObj>
              </mc:Choice>
              <mc:Fallback>
                <p:oleObj name="Worksheet" r:id="rId4" imgW="2782080" imgH="2815560" progId="Excel.Shee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47800"/>
                        <a:ext cx="5791200" cy="5410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Clearly, some of the firm’s expenses will increase with the level of sales while others will not.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As a result, the strict application of the percent-of-sales method is a bit naïve. 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The best way to generate a more realistic pro forma income statement is to segment the firm’s expenses into fixed and variable components.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This may be demonstrated as follows.</a:t>
            </a:r>
          </a:p>
        </p:txBody>
      </p:sp>
      <p:sp>
        <p:nvSpPr>
          <p:cNvPr id="54579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3200">
                <a:solidFill>
                  <a:schemeClr val="tx2"/>
                </a:solidFill>
              </a:rPr>
              <a:t>Profit Planning: Pro Forma Financial Statements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8686800" cy="561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rgbClr val="000000"/>
                </a:solidFill>
              </a:rPr>
              <a:t>Step 2: Develop the Pro Forma Income Statement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4175125" y="1335088"/>
            <a:ext cx="14700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>
                <a:ea typeface="新細明體" pitchFamily="18" charset="-120"/>
              </a:rPr>
              <a:t>( </a:t>
            </a:r>
            <a:r>
              <a:rPr lang="en-US" altLang="zh-TW">
                <a:ea typeface="新細明體" pitchFamily="18" charset="-120"/>
              </a:rPr>
              <a:t>or cost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45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45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45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4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0368" name="Object 1024"/>
          <p:cNvGraphicFramePr>
            <a:graphicFrameLocks noChangeAspect="1"/>
          </p:cNvGraphicFramePr>
          <p:nvPr/>
        </p:nvGraphicFramePr>
        <p:xfrm>
          <a:off x="1447800" y="1447800"/>
          <a:ext cx="61722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Worksheet" r:id="rId4" imgW="2934000" imgH="2711160" progId="Excel.Sheet.8">
                  <p:embed/>
                </p:oleObj>
              </mc:Choice>
              <mc:Fallback>
                <p:oleObj name="Worksheet" r:id="rId4" imgW="2934000" imgH="2711160" progId="Excel.Shee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47800"/>
                        <a:ext cx="6172200" cy="5410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3200">
                <a:solidFill>
                  <a:schemeClr val="tx2"/>
                </a:solidFill>
              </a:rPr>
              <a:t>Profit Planning: Pro Forma Financial Statements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8686800" cy="561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rgbClr val="000000"/>
                </a:solidFill>
              </a:rPr>
              <a:t>Step 2: Develop the Pro Forma Income 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Probably the best approach to use in developing the pro forma balance sheet is the </a:t>
            </a:r>
            <a:r>
              <a:rPr lang="en-US" altLang="en-US" sz="2700" u="sng"/>
              <a:t>judgmental approach</a:t>
            </a:r>
            <a:r>
              <a:rPr lang="en-US" altLang="en-US" sz="2700"/>
              <a:t>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Using this approach, the values of some balance sheet accounts are estimated while others are calculated.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The company’s external financing is used as the balancing account.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To apply this method to Metcalfe Manufacturing, a number of simplifying assumptions must be made.</a:t>
            </a:r>
          </a:p>
        </p:txBody>
      </p:sp>
      <p:sp>
        <p:nvSpPr>
          <p:cNvPr id="547843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3200">
                <a:solidFill>
                  <a:schemeClr val="tx2"/>
                </a:solidFill>
              </a:rPr>
              <a:t>Profit Planning: Pro Forma Financial Statements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7844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8458200" cy="561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rgbClr val="000000"/>
                </a:solidFill>
              </a:rPr>
              <a:t>Step 3: Develop the Pro Forma Balance 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47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47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47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47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2" grpId="0" build="p" autoUpdateAnimBg="0"/>
      <p:bldP spid="547844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3200">
                <a:solidFill>
                  <a:schemeClr val="tx2"/>
                </a:solidFill>
              </a:rPr>
              <a:t>Profit Planning: Pro Forma Financial Statements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8458200" cy="561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rgbClr val="000000"/>
                </a:solidFill>
              </a:rPr>
              <a:t>Step 3: Develop the Pro Forma Balance Sheet</a:t>
            </a:r>
          </a:p>
        </p:txBody>
      </p:sp>
      <p:sp>
        <p:nvSpPr>
          <p:cNvPr id="548869" name="Text Box 5"/>
          <p:cNvSpPr txBox="1">
            <a:spLocks noChangeArrowheads="1"/>
          </p:cNvSpPr>
          <p:nvPr/>
        </p:nvSpPr>
        <p:spPr bwMode="auto">
          <a:xfrm>
            <a:off x="0" y="1828800"/>
            <a:ext cx="9144000" cy="46688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285750" algn="l"/>
              </a:tabLst>
            </a:pPr>
            <a:r>
              <a:rPr lang="en-US" altLang="en-US" sz="2300" b="1"/>
              <a:t>1. A minimum cash balance of $6,000 is desired.</a:t>
            </a:r>
          </a:p>
          <a:p>
            <a:pPr>
              <a:spcBef>
                <a:spcPct val="50000"/>
              </a:spcBef>
              <a:tabLst>
                <a:tab pos="285750" algn="l"/>
              </a:tabLst>
            </a:pPr>
            <a:r>
              <a:rPr lang="en-US" altLang="en-US" sz="2300" b="1"/>
              <a:t>2. Marketable securities will remain at their current level of 		$4,000.</a:t>
            </a:r>
          </a:p>
          <a:p>
            <a:pPr>
              <a:spcBef>
                <a:spcPct val="50000"/>
              </a:spcBef>
              <a:tabLst>
                <a:tab pos="285750" algn="l"/>
              </a:tabLst>
            </a:pPr>
            <a:r>
              <a:rPr lang="en-US" altLang="en-US" sz="2300" b="1"/>
              <a:t>3. Accounts receivable represents </a:t>
            </a:r>
            <a:r>
              <a:rPr lang="en-US" altLang="en-US" sz="2300" b="1" u="sng"/>
              <a:t>45 days</a:t>
            </a:r>
            <a:r>
              <a:rPr lang="en-US" altLang="en-US" sz="2300" b="1"/>
              <a:t> of sales on average,     i.e., AR= [(45/360) x $135,000]= $16,875.</a:t>
            </a:r>
          </a:p>
          <a:p>
            <a:pPr>
              <a:spcBef>
                <a:spcPct val="50000"/>
              </a:spcBef>
              <a:tabLst>
                <a:tab pos="285750" algn="l"/>
              </a:tabLst>
            </a:pPr>
            <a:r>
              <a:rPr lang="en-US" altLang="en-US" sz="2300" b="1"/>
              <a:t>4. Ending inventory will remain at about $16,000.  25% ($4,000) 	represents raw materials and 75% ($12,000) is finished goods.</a:t>
            </a:r>
          </a:p>
          <a:p>
            <a:pPr>
              <a:spcBef>
                <a:spcPct val="50000"/>
              </a:spcBef>
              <a:tabLst>
                <a:tab pos="285750" algn="l"/>
              </a:tabLst>
            </a:pPr>
            <a:r>
              <a:rPr lang="en-US" altLang="en-US" sz="2300" b="1"/>
              <a:t>5. A new machine costing $20,000 will be purchased.  Total 	depreciation for year 2000 will be $8,000.  Adding $20,000 to 	existing net fixed assets of $51,000 and subtracting the $8,000    	depreciation yields a net fixed assets figure of $63,000.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5867400" y="2819400"/>
            <a:ext cx="1554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AR</a:t>
            </a:r>
            <a:r>
              <a:rPr lang="zh-TW" altLang="en-US" sz="2000">
                <a:ea typeface="新細明體" pitchFamily="18" charset="-120"/>
              </a:rPr>
              <a:t>週轉天數</a:t>
            </a: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 flipV="1">
            <a:off x="5486400" y="28956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88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4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48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48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48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48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9" grpId="0" build="p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3200">
                <a:solidFill>
                  <a:schemeClr val="tx2"/>
                </a:solidFill>
              </a:rPr>
              <a:t>Profit Planning: Pro Forma Financial Statements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458200" cy="561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rgbClr val="000000"/>
                </a:solidFill>
              </a:rPr>
              <a:t>Step 3: Develop the Pro Forma Balance Sheet</a:t>
            </a:r>
          </a:p>
        </p:txBody>
      </p:sp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0671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285750" algn="l"/>
              </a:tabLst>
            </a:pPr>
            <a:r>
              <a:rPr lang="en-US" altLang="en-US" sz="2000" b="1"/>
              <a:t>6. Purchases will be $40,500 which represents 30% of annual sales (30% x $135,000).  Metcalfe takes about 72 days to pay its accounts payable. Assume that all the purchases are made on credit.  As a result, accounts payable will equal $8,100 [(72/360) x $40,500].</a:t>
            </a:r>
          </a:p>
          <a:p>
            <a:pPr>
              <a:spcBef>
                <a:spcPct val="50000"/>
              </a:spcBef>
              <a:tabLst>
                <a:tab pos="285750" algn="l"/>
              </a:tabLst>
            </a:pPr>
            <a:r>
              <a:rPr lang="en-US" altLang="en-US" sz="2000" b="1"/>
              <a:t>7. Taxes payable will be $455 which represents one-fourth of the 2001 tax liability $1,823.</a:t>
            </a:r>
          </a:p>
          <a:p>
            <a:pPr>
              <a:spcBef>
                <a:spcPct val="50000"/>
              </a:spcBef>
              <a:tabLst>
                <a:tab pos="285750" algn="l"/>
              </a:tabLst>
            </a:pPr>
            <a:r>
              <a:rPr lang="en-US" altLang="en-US" sz="2000" b="1"/>
              <a:t>8. Notes payable will remain unchanged at $8,300.</a:t>
            </a:r>
          </a:p>
          <a:p>
            <a:pPr>
              <a:spcBef>
                <a:spcPct val="50000"/>
              </a:spcBef>
              <a:tabLst>
                <a:tab pos="285750" algn="l"/>
              </a:tabLst>
            </a:pPr>
            <a:r>
              <a:rPr lang="en-US" altLang="en-US" sz="2000" b="1"/>
              <a:t>9. There will be no change in other current liabilities ($3,400), long-term debt ($18,000), and common stock ($30,000).</a:t>
            </a:r>
          </a:p>
          <a:p>
            <a:pPr>
              <a:spcBef>
                <a:spcPct val="50000"/>
              </a:spcBef>
              <a:tabLst>
                <a:tab pos="285750" algn="l"/>
              </a:tabLst>
            </a:pPr>
            <a:r>
              <a:rPr lang="en-US" altLang="en-US" sz="2000" b="1"/>
              <a:t>10. Retained earnings will change in accordance with the pro forma income statement.</a:t>
            </a:r>
          </a:p>
        </p:txBody>
      </p:sp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4038600" y="5670550"/>
            <a:ext cx="4672013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>
                <a:ea typeface="新細明體" pitchFamily="18" charset="-120"/>
              </a:rPr>
              <a:t>2000年底之保留盈餘為   $23,000</a:t>
            </a:r>
          </a:p>
          <a:p>
            <a:r>
              <a:rPr lang="zh-TW" altLang="en-US">
                <a:ea typeface="新細明體" pitchFamily="18" charset="-120"/>
              </a:rPr>
              <a:t>2001年預計損益表新增</a:t>
            </a:r>
            <a:r>
              <a:rPr lang="en-US" altLang="zh-TW" u="sng">
                <a:ea typeface="新細明體" pitchFamily="18" charset="-120"/>
              </a:rPr>
              <a:t>R.E.6,327</a:t>
            </a:r>
          </a:p>
          <a:p>
            <a:r>
              <a:rPr lang="en-US" altLang="zh-TW">
                <a:ea typeface="新細明體" pitchFamily="18" charset="-120"/>
              </a:rPr>
              <a:t>2001</a:t>
            </a:r>
            <a:r>
              <a:rPr lang="zh-TW" altLang="en-US">
                <a:ea typeface="新細明體" pitchFamily="18" charset="-120"/>
              </a:rPr>
              <a:t>年底預計之</a:t>
            </a:r>
            <a:r>
              <a:rPr lang="en-US" altLang="zh-TW">
                <a:ea typeface="新細明體" pitchFamily="18" charset="-120"/>
              </a:rPr>
              <a:t>R.E.       $29,327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98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49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49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49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49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49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2" grpId="0" build="p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1392" name="Object 0"/>
          <p:cNvGraphicFramePr>
            <a:graphicFrameLocks noChangeAspect="1"/>
          </p:cNvGraphicFramePr>
          <p:nvPr/>
        </p:nvGraphicFramePr>
        <p:xfrm>
          <a:off x="533400" y="1066800"/>
          <a:ext cx="8001000" cy="523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工作表" r:id="rId4" imgW="3872880" imgH="2664360" progId="Excel.Sheet.8">
                  <p:embed/>
                </p:oleObj>
              </mc:Choice>
              <mc:Fallback>
                <p:oleObj name="工作表" r:id="rId4" imgW="3872880" imgH="2664360" progId="Excel.Shee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8001000" cy="52308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3200">
                <a:solidFill>
                  <a:schemeClr val="tx2"/>
                </a:solidFill>
              </a:rPr>
              <a:t>Profit Planning: Pro Forma Financial Statements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458200" cy="5619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rgbClr val="000000"/>
                </a:solidFill>
              </a:rPr>
              <a:t>Step 3: Develop the Pro Forma Balance Sheet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762000" y="5942013"/>
            <a:ext cx="7004050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 sz="1800">
                <a:ea typeface="新細明體" pitchFamily="18" charset="-120"/>
              </a:rPr>
              <a:t>1.若為正值，表示公司應進行</a:t>
            </a:r>
            <a:r>
              <a:rPr lang="en-US" altLang="zh-TW" sz="1800">
                <a:ea typeface="新細明體" pitchFamily="18" charset="-120"/>
              </a:rPr>
              <a:t>issue more equity</a:t>
            </a:r>
            <a:r>
              <a:rPr lang="zh-TW" altLang="en-US" sz="1800">
                <a:ea typeface="新細明體" pitchFamily="18" charset="-120"/>
              </a:rPr>
              <a:t>或</a:t>
            </a:r>
            <a:r>
              <a:rPr lang="en-US" altLang="zh-TW" sz="1800">
                <a:ea typeface="新細明體" pitchFamily="18" charset="-120"/>
              </a:rPr>
              <a:t>borrow debt</a:t>
            </a:r>
          </a:p>
          <a:p>
            <a:r>
              <a:rPr lang="en-US" altLang="zh-TW" sz="1800">
                <a:ea typeface="新細明體" pitchFamily="18" charset="-120"/>
              </a:rPr>
              <a:t>2.</a:t>
            </a:r>
            <a:r>
              <a:rPr lang="zh-TW" altLang="en-US" sz="1800">
                <a:ea typeface="新細明體" pitchFamily="18" charset="-120"/>
              </a:rPr>
              <a:t>若為負值，表公司應多發現金股利，或贖回負債或進行股票再買回</a:t>
            </a:r>
          </a:p>
          <a:p>
            <a:r>
              <a:rPr lang="zh-TW" altLang="en-US" sz="1800">
                <a:ea typeface="新細明體" pitchFamily="18" charset="-120"/>
              </a:rPr>
              <a:t>3.不管是1或2都應重新編製本表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4000">
                <a:solidFill>
                  <a:schemeClr val="tx2"/>
                </a:solidFill>
              </a:rPr>
              <a:t>Evaluation of Pro Forma Statements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990600" y="762000"/>
            <a:ext cx="7162800" cy="5921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Weaknesses of Simplified Approaches</a:t>
            </a:r>
          </a:p>
        </p:txBody>
      </p:sp>
      <p:sp>
        <p:nvSpPr>
          <p:cNvPr id="551941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/>
              <a:t>The major weaknesses of the approaches to pro forma statement development outlined above lie in two assumptions: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en-US"/>
              <a:t>that the firm’s past financial performance will be replicated in the future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en-US"/>
              <a:t>that certain accounts can be forced to take on desired values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/>
              <a:t>For these reasons, it is imperative to first develop a forecast of the overall economy and make adjustments to accommodate other facts or events.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457200" y="5638800"/>
            <a:ext cx="82454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TW" altLang="en-US" sz="2000">
                <a:ea typeface="新細明體" pitchFamily="18" charset="-120"/>
              </a:rPr>
              <a:t>*利用</a:t>
            </a:r>
            <a:r>
              <a:rPr lang="en-US" altLang="zh-TW" sz="2000">
                <a:ea typeface="新細明體" pitchFamily="18" charset="-120"/>
              </a:rPr>
              <a:t>pro forma statements，</a:t>
            </a:r>
            <a:r>
              <a:rPr lang="zh-TW" altLang="en-US" sz="2000">
                <a:ea typeface="新細明體" pitchFamily="18" charset="-120"/>
              </a:rPr>
              <a:t>可計算未來各項財務比率，並據以採取適當</a:t>
            </a:r>
            <a:r>
              <a:rPr lang="en-US" altLang="zh-TW" sz="2000">
                <a:ea typeface="新細明體" pitchFamily="18" charset="-120"/>
              </a:rPr>
              <a:t>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51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51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51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51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0" autoUpdateAnimBg="0"/>
      <p:bldP spid="551940" grpId="0" animBg="1" autoUpdateAnimBg="0"/>
      <p:bldP spid="551941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Learning Objectives</a:t>
            </a:r>
            <a:endParaRPr lang="en-US" alt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z="2800" smtClean="0"/>
              <a:t>Understand the financial planning process, including long-term (strategic) financial plans and short-term (operating) plans.</a:t>
            </a:r>
          </a:p>
          <a:p>
            <a:pPr>
              <a:lnSpc>
                <a:spcPct val="130000"/>
              </a:lnSpc>
            </a:pPr>
            <a:r>
              <a:rPr lang="en-US" altLang="en-US" sz="2800" smtClean="0"/>
              <a:t>Discuss the cash planning process, the role of sales forecasts, and the procedures for preparing the cash budget.</a:t>
            </a:r>
          </a:p>
          <a:p>
            <a:pPr>
              <a:lnSpc>
                <a:spcPct val="130000"/>
              </a:lnSpc>
            </a:pPr>
            <a:r>
              <a:rPr lang="en-US" altLang="en-US" sz="2800" smtClean="0"/>
              <a:t>Describe the cash budget evaluation process, procedures for coping with uncertainty, and the issue of cash flow within the month.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Learning Objectives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/>
              <a:t>Prepare a pro forma income statement using both the percent-of-sales method and a breakdown of costs and expenses into their fixed and variable components.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/>
              <a:t>Explain the procedures used to develop a pro forma balance sheet using the judgmental approach and the use of the plug figure -- external financing required -- in this process.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/>
              <a:t>Describe the weakness of the simplified approaches to pro forma preparation and the common uses of pro forma statements.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The Financial Planning Process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8147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Long-term strategic financial plans lay out a company’s planned financial actions and the anticipated impact of those actions over periods ranging from 2 to 10 years.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Firms that are exposed to a high degree of operating uncertainty tend to use shorter plans.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These plans are one component of a company’s integrated strategic plan (along with production and marketing plans) that guide a company toward achievement of its goals.</a:t>
            </a:r>
          </a:p>
        </p:txBody>
      </p:sp>
      <p:sp>
        <p:nvSpPr>
          <p:cNvPr id="518148" name="Text Box 4"/>
          <p:cNvSpPr txBox="1">
            <a:spLocks noChangeArrowheads="1"/>
          </p:cNvSpPr>
          <p:nvPr/>
        </p:nvSpPr>
        <p:spPr bwMode="auto">
          <a:xfrm>
            <a:off x="1066800" y="762000"/>
            <a:ext cx="7086600" cy="5921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Long-Term (Strategic) Financial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 autoUpdateAnimBg="0"/>
      <p:bldP spid="518147" grpId="0" build="p" autoUpdateAnimBg="0"/>
      <p:bldP spid="51814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1" name="Rectangle 3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Long-term financial plans consider a number of financial activities including: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700"/>
              <a:t>proposed fixed asset investments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700"/>
              <a:t>research and development activities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700"/>
              <a:t>marketing and product development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700"/>
              <a:t>capital structure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700"/>
              <a:t>sources of financing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These plans are generally supported by a series of annual budgets and profit plans.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066800" y="762000"/>
            <a:ext cx="7086600" cy="5921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Long-Term (Strategic) Financial Plans</a:t>
            </a:r>
          </a:p>
        </p:txBody>
      </p:sp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The Financial Planning Process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1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5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Short-term (operating) financial plans specify short-term financial actions and the anticipated impact of those actions and typically cover a 1 - to - 2 year operating period.  This chapter and the following three chapters focus on this short-term financial plan.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Key inputs include the sales forecast and other operating and financial data.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Key outputs include operating budgets, the cash budget, and pro forma financial statements.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700"/>
              <a:t>This process is described on the following slide.</a:t>
            </a:r>
          </a:p>
        </p:txBody>
      </p:sp>
      <p:sp>
        <p:nvSpPr>
          <p:cNvPr id="520196" name="Text Box 4"/>
          <p:cNvSpPr txBox="1">
            <a:spLocks noChangeArrowheads="1"/>
          </p:cNvSpPr>
          <p:nvPr/>
        </p:nvSpPr>
        <p:spPr bwMode="auto">
          <a:xfrm>
            <a:off x="838200" y="762000"/>
            <a:ext cx="7467600" cy="5921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Short-Term (Operating) Financial Plans</a:t>
            </a:r>
          </a:p>
        </p:txBody>
      </p:sp>
      <p:sp>
        <p:nvSpPr>
          <p:cNvPr id="520198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The Financial Planning Process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5" grpId="0" build="p" autoUpdateAnimBg="0"/>
      <p:bldP spid="52019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762000" y="703263"/>
            <a:ext cx="7391400" cy="5921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</a:rPr>
              <a:t>Short-Term (Operating) Financial Plans</a:t>
            </a:r>
          </a:p>
        </p:txBody>
      </p:sp>
      <p:sp>
        <p:nvSpPr>
          <p:cNvPr id="521241" name="Rectangle 2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4400">
                <a:solidFill>
                  <a:schemeClr val="tx2"/>
                </a:solidFill>
              </a:rPr>
              <a:t>The Financial Planning Process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08" name="Picture 3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4138"/>
            <a:ext cx="9144000" cy="550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2365</Words>
  <Application>Microsoft Office PowerPoint</Application>
  <PresentationFormat>On-screen Show (4:3)</PresentationFormat>
  <Paragraphs>181</Paragraphs>
  <Slides>40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Worksheet</vt:lpstr>
      <vt:lpstr>工作表</vt:lpstr>
      <vt:lpstr>Manajemen  Persediaan</vt:lpstr>
      <vt:lpstr>KEMAMPUAN AKHIR YANG DIHARAPKAN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root</cp:lastModifiedBy>
  <cp:revision>19</cp:revision>
  <dcterms:created xsi:type="dcterms:W3CDTF">2017-09-09T11:34:57Z</dcterms:created>
  <dcterms:modified xsi:type="dcterms:W3CDTF">2017-09-19T23:07:25Z</dcterms:modified>
</cp:coreProperties>
</file>