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62" r:id="rId2"/>
    <p:sldId id="260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261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3950" y="686430"/>
            <a:ext cx="46101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716"/>
            <a:ext cx="5029200" cy="4113855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3950" y="686430"/>
            <a:ext cx="46101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716"/>
            <a:ext cx="5029200" cy="4113855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3950" y="686430"/>
            <a:ext cx="46101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716"/>
            <a:ext cx="5029200" cy="4113855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3950" y="686430"/>
            <a:ext cx="46101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716"/>
            <a:ext cx="5029200" cy="4113855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3950" y="686430"/>
            <a:ext cx="46101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716"/>
            <a:ext cx="5029200" cy="4113855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r>
              <a:rPr lang="id-ID" sz="3600" dirty="0" smtClean="0"/>
              <a:t>Analisis </a:t>
            </a:r>
            <a:r>
              <a:rPr lang="en-US" sz="3600" dirty="0" smtClean="0"/>
              <a:t>:</a:t>
            </a:r>
            <a:br>
              <a:rPr lang="en-US" sz="3600" dirty="0" smtClean="0"/>
            </a:br>
            <a:r>
              <a:rPr lang="en-US" sz="3600" dirty="0" err="1" smtClean="0"/>
              <a:t>Perencanaan</a:t>
            </a:r>
            <a:r>
              <a:rPr lang="en-US" sz="3600" dirty="0" smtClean="0"/>
              <a:t> </a:t>
            </a:r>
            <a:r>
              <a:rPr lang="en-US" sz="3600" dirty="0" err="1" smtClean="0"/>
              <a:t>keuangan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err="1" smtClean="0"/>
              <a:t>Peramalan</a:t>
            </a:r>
            <a:r>
              <a:rPr lang="en-US" sz="3600" dirty="0" smtClean="0"/>
              <a:t> </a:t>
            </a:r>
            <a:r>
              <a:rPr lang="en-US" sz="3600" dirty="0" err="1" smtClean="0"/>
              <a:t>keuangan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EKONOMI DAN BISNIS 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mtClean="0"/>
              <a:t>FEB 302</a:t>
            </a:r>
            <a:endParaRPr lang="en-US" sz="2000" dirty="0" smtClean="0"/>
          </a:p>
          <a:p>
            <a:endParaRPr lang="id-ID" sz="2000" dirty="0" smtClean="0"/>
          </a:p>
          <a:p>
            <a:endParaRPr lang="id-ID" sz="2000" dirty="0"/>
          </a:p>
          <a:p>
            <a:r>
              <a:rPr lang="en-US" sz="2000" dirty="0" smtClean="0"/>
              <a:t>MANAJEMEN KEUANGAN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#3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Corporate Bonds</a:t>
            </a:r>
          </a:p>
        </p:txBody>
      </p:sp>
      <p:sp>
        <p:nvSpPr>
          <p:cNvPr id="9219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/>
              <a:t>Cost of Bonds</a:t>
            </a:r>
          </a:p>
          <a:p>
            <a:pPr lvl="1"/>
            <a:r>
              <a:rPr lang="en-US" altLang="en-US" sz="2400" smtClean="0"/>
              <a:t>In general, the </a:t>
            </a:r>
            <a:r>
              <a:rPr lang="en-US" altLang="en-US" sz="2400" i="1" smtClean="0"/>
              <a:t>longer the bond’s maturity</a:t>
            </a:r>
            <a:r>
              <a:rPr lang="en-US" altLang="en-US" sz="2400" smtClean="0"/>
              <a:t>, </a:t>
            </a:r>
            <a:br>
              <a:rPr lang="en-US" altLang="en-US" sz="2400" smtClean="0"/>
            </a:br>
            <a:r>
              <a:rPr lang="en-US" altLang="en-US" sz="2400" smtClean="0"/>
              <a:t>the higher the interest rate (or cost) to the firm.</a:t>
            </a:r>
          </a:p>
          <a:p>
            <a:pPr lvl="1"/>
            <a:r>
              <a:rPr lang="en-US" altLang="en-US" sz="2400" smtClean="0"/>
              <a:t>In addition, the </a:t>
            </a:r>
            <a:r>
              <a:rPr lang="en-US" altLang="en-US" sz="2400" i="1" smtClean="0"/>
              <a:t>larger the size</a:t>
            </a:r>
            <a:r>
              <a:rPr lang="en-US" altLang="en-US" sz="2400" smtClean="0"/>
              <a:t> of the offering, </a:t>
            </a:r>
            <a:br>
              <a:rPr lang="en-US" altLang="en-US" sz="2400" smtClean="0"/>
            </a:br>
            <a:r>
              <a:rPr lang="en-US" altLang="en-US" sz="2400" smtClean="0"/>
              <a:t>the lower will be the cost (in % terms) of the bond.</a:t>
            </a:r>
          </a:p>
          <a:p>
            <a:pPr lvl="1"/>
            <a:r>
              <a:rPr lang="en-US" altLang="en-US" sz="2400" smtClean="0"/>
              <a:t>Finally, the </a:t>
            </a:r>
            <a:r>
              <a:rPr lang="en-US" altLang="en-US" sz="2400" i="1" smtClean="0"/>
              <a:t>greater the risk</a:t>
            </a:r>
            <a:r>
              <a:rPr lang="en-US" altLang="en-US" sz="2400" smtClean="0"/>
              <a:t> of the issuing firm, </a:t>
            </a:r>
            <a:br>
              <a:rPr lang="en-US" altLang="en-US" sz="2400" smtClean="0"/>
            </a:br>
            <a:r>
              <a:rPr lang="en-US" altLang="en-US" sz="2400" smtClean="0"/>
              <a:t>the higher the cost of the issue.</a:t>
            </a:r>
          </a:p>
          <a:p>
            <a:pPr lvl="1"/>
            <a:endParaRPr lang="en-US" altLang="en-US" smtClean="0"/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Corporate Bonds</a:t>
            </a:r>
          </a:p>
        </p:txBody>
      </p:sp>
      <p:sp>
        <p:nvSpPr>
          <p:cNvPr id="56320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/>
              <a:t>General Features</a:t>
            </a:r>
          </a:p>
          <a:p>
            <a:pPr lvl="1">
              <a:defRPr/>
            </a:pPr>
            <a:r>
              <a:rPr lang="en-US" altLang="en-US" sz="2400" smtClean="0"/>
              <a:t>The </a:t>
            </a:r>
            <a:r>
              <a:rPr lang="en-US" altLang="en-US" sz="2400" smtClean="0">
                <a:solidFill>
                  <a:srgbClr val="0089CA"/>
                </a:solidFill>
              </a:rPr>
              <a:t>conversion feature</a:t>
            </a:r>
            <a:r>
              <a:rPr lang="en-US" altLang="en-US" sz="2400" smtClean="0"/>
              <a:t> of</a:t>
            </a:r>
            <a:r>
              <a:rPr lang="en-US" altLang="en-US" sz="2400" i="1" smtClean="0"/>
              <a:t> </a:t>
            </a:r>
            <a:r>
              <a:rPr lang="en-US" altLang="en-US" sz="2400" smtClean="0">
                <a:solidFill>
                  <a:srgbClr val="0089CA"/>
                </a:solidFill>
              </a:rPr>
              <a:t>convertible bonds</a:t>
            </a:r>
            <a:r>
              <a:rPr lang="en-US" altLang="en-US" sz="2400" smtClean="0"/>
              <a:t> allows bondholders to exchange their bonds for a specified number of shares of common stock.  </a:t>
            </a:r>
          </a:p>
          <a:p>
            <a:pPr lvl="1">
              <a:defRPr/>
            </a:pPr>
            <a:r>
              <a:rPr lang="en-US" altLang="en-US" sz="2400" smtClean="0"/>
              <a:t>Bondholders will exercise this option only when </a:t>
            </a:r>
            <a:br>
              <a:rPr lang="en-US" altLang="en-US" sz="2400" smtClean="0"/>
            </a:br>
            <a:r>
              <a:rPr lang="en-US" altLang="en-US" sz="2400" smtClean="0"/>
              <a:t>the market price of the stock is greater than the conversion price.</a:t>
            </a:r>
          </a:p>
          <a:p>
            <a:pPr lvl="1">
              <a:defRPr/>
            </a:pPr>
            <a:r>
              <a:rPr lang="en-US" altLang="en-US" sz="2400" smtClean="0"/>
              <a:t>A </a:t>
            </a:r>
            <a:r>
              <a:rPr lang="en-US" altLang="en-US" sz="2400" smtClean="0">
                <a:solidFill>
                  <a:srgbClr val="0089CA"/>
                </a:solidFill>
              </a:rPr>
              <a:t>call feature</a:t>
            </a:r>
            <a:r>
              <a:rPr lang="en-US" altLang="en-US" sz="2400" smtClean="0"/>
              <a:t>, which is included in most corporate issues, gives the issuer the opportunity to repurchase the bond prior to maturity at the call price.</a:t>
            </a:r>
            <a:endParaRPr lang="en-US" altLang="en-US" sz="24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altLang="en-US" smtClean="0"/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Corporate Bonds</a:t>
            </a:r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/>
              <a:t>General Features</a:t>
            </a:r>
            <a:endParaRPr lang="en-US" altLang="en-US" smtClean="0"/>
          </a:p>
          <a:p>
            <a:pPr lvl="1"/>
            <a:r>
              <a:rPr lang="en-US" altLang="en-US" sz="2400" smtClean="0"/>
              <a:t>In general, the </a:t>
            </a:r>
            <a:r>
              <a:rPr lang="en-US" altLang="en-US" sz="2400" smtClean="0">
                <a:solidFill>
                  <a:srgbClr val="0089CA"/>
                </a:solidFill>
              </a:rPr>
              <a:t>call premium</a:t>
            </a:r>
            <a:r>
              <a:rPr lang="en-US" altLang="en-US" sz="2400" smtClean="0"/>
              <a:t> is equal to one year </a:t>
            </a:r>
            <a:br>
              <a:rPr lang="en-US" altLang="en-US" sz="2400" smtClean="0"/>
            </a:br>
            <a:r>
              <a:rPr lang="en-US" altLang="en-US" sz="2400" smtClean="0"/>
              <a:t>of coupon interest and compensates the holder </a:t>
            </a:r>
            <a:br>
              <a:rPr lang="en-US" altLang="en-US" sz="2400" smtClean="0"/>
            </a:br>
            <a:r>
              <a:rPr lang="en-US" altLang="en-US" sz="2400" smtClean="0"/>
              <a:t>for having it called prior to maturity.</a:t>
            </a:r>
          </a:p>
          <a:p>
            <a:pPr lvl="1"/>
            <a:r>
              <a:rPr lang="en-US" altLang="en-US" sz="2400" smtClean="0"/>
              <a:t>Furthermore, issuers will exercise the call feature when interest rates fall and the issuer can refund </a:t>
            </a:r>
            <a:br>
              <a:rPr lang="en-US" altLang="en-US" sz="2400" smtClean="0"/>
            </a:br>
            <a:r>
              <a:rPr lang="en-US" altLang="en-US" sz="2400" smtClean="0"/>
              <a:t>the issue at a lower cost.</a:t>
            </a:r>
          </a:p>
          <a:p>
            <a:pPr lvl="1"/>
            <a:r>
              <a:rPr lang="en-US" altLang="en-US" sz="2400" smtClean="0"/>
              <a:t>Issuers typically must pay a higher rate to investors for the call feature compared to issues without </a:t>
            </a:r>
            <a:br>
              <a:rPr lang="en-US" altLang="en-US" sz="2400" smtClean="0"/>
            </a:br>
            <a:r>
              <a:rPr lang="en-US" altLang="en-US" sz="2400" smtClean="0"/>
              <a:t>the feature.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Corporate Bonds</a:t>
            </a:r>
          </a:p>
        </p:txBody>
      </p:sp>
      <p:sp>
        <p:nvSpPr>
          <p:cNvPr id="1229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/>
              <a:t>General Features</a:t>
            </a:r>
            <a:endParaRPr lang="en-US" altLang="en-US" smtClean="0"/>
          </a:p>
          <a:p>
            <a:pPr lvl="1"/>
            <a:r>
              <a:rPr lang="en-US" altLang="en-US" sz="2400" smtClean="0"/>
              <a:t>Bonds also are occasionally issued with </a:t>
            </a:r>
            <a:r>
              <a:rPr lang="en-US" altLang="en-US" sz="2400" smtClean="0">
                <a:solidFill>
                  <a:srgbClr val="0089CA"/>
                </a:solidFill>
              </a:rPr>
              <a:t>stock purchase warrants</a:t>
            </a:r>
            <a:r>
              <a:rPr lang="en-US" altLang="en-US" sz="2400" smtClean="0"/>
              <a:t> attached to them to make them more attractive to investors.</a:t>
            </a:r>
          </a:p>
          <a:p>
            <a:pPr lvl="1"/>
            <a:r>
              <a:rPr lang="en-US" altLang="en-US" sz="2400" smtClean="0"/>
              <a:t>Warrants give the bondholder the right to purchase </a:t>
            </a:r>
            <a:br>
              <a:rPr lang="en-US" altLang="en-US" sz="2400" smtClean="0"/>
            </a:br>
            <a:r>
              <a:rPr lang="en-US" altLang="en-US" sz="2400" smtClean="0"/>
              <a:t>a certain number of shares of the same firm’s common stock at a specified price during a specified period of time.</a:t>
            </a:r>
          </a:p>
          <a:p>
            <a:pPr lvl="1"/>
            <a:r>
              <a:rPr lang="en-US" altLang="en-US" sz="2400" smtClean="0"/>
              <a:t>Including warrants typically allows the firm to raise </a:t>
            </a:r>
            <a:br>
              <a:rPr lang="en-US" altLang="en-US" sz="2400" smtClean="0"/>
            </a:br>
            <a:r>
              <a:rPr lang="en-US" altLang="en-US" sz="2400" smtClean="0"/>
              <a:t>debt capital at a lower cost than would be possible </a:t>
            </a:r>
            <a:br>
              <a:rPr lang="en-US" altLang="en-US" sz="2400" smtClean="0"/>
            </a:br>
            <a:r>
              <a:rPr lang="en-US" altLang="en-US" sz="2400" smtClean="0"/>
              <a:t>in their absence.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Bond Ratings</a:t>
            </a:r>
          </a:p>
        </p:txBody>
      </p:sp>
      <p:sp>
        <p:nvSpPr>
          <p:cNvPr id="13315" name="Text Box 9"/>
          <p:cNvSpPr txBox="1">
            <a:spLocks noChangeArrowheads="1"/>
          </p:cNvSpPr>
          <p:nvPr/>
        </p:nvSpPr>
        <p:spPr bwMode="auto">
          <a:xfrm>
            <a:off x="3594100" y="6384925"/>
            <a:ext cx="12430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2D4B9B"/>
                </a:solidFill>
              </a:rPr>
              <a:t>Table 3.1</a:t>
            </a:r>
            <a:endParaRPr lang="en-US" altLang="en-US"/>
          </a:p>
        </p:txBody>
      </p:sp>
      <p:pic>
        <p:nvPicPr>
          <p:cNvPr id="13316" name="Picture 10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5263" y="1714500"/>
            <a:ext cx="6213475" cy="4537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9" name="Text Box 3"/>
          <p:cNvSpPr txBox="1">
            <a:spLocks noChangeArrowheads="1"/>
          </p:cNvSpPr>
          <p:nvPr/>
        </p:nvSpPr>
        <p:spPr bwMode="auto">
          <a:xfrm>
            <a:off x="1012825" y="4587875"/>
            <a:ext cx="6921500" cy="1641475"/>
          </a:xfrm>
          <a:prstGeom prst="rect">
            <a:avLst/>
          </a:prstGeom>
          <a:solidFill>
            <a:srgbClr val="FFF0D1"/>
          </a:solidFill>
          <a:ln w="254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/>
              <a:t>For instance, a twenty year $1,000 bond paying 8% interest would have 40 coupons for $40 each. Bearer bonds can be used like cash. They are highly negotiable. There are still many in circulation. However, the Tax Reform Act of 1982 ended the issuance of bearer bonds.</a:t>
            </a:r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Forms of Debt</a:t>
            </a:r>
          </a:p>
        </p:txBody>
      </p:sp>
      <p:sp>
        <p:nvSpPr>
          <p:cNvPr id="1434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93100" cy="1724025"/>
          </a:xfrm>
        </p:spPr>
        <p:txBody>
          <a:bodyPr/>
          <a:lstStyle/>
          <a:p>
            <a:r>
              <a:rPr lang="en-US" altLang="en-US" sz="2800" smtClean="0"/>
              <a:t>Bearer Bonds</a:t>
            </a:r>
            <a:endParaRPr lang="en-US" altLang="en-US" smtClean="0">
              <a:solidFill>
                <a:srgbClr val="0089CA"/>
              </a:solidFill>
            </a:endParaRPr>
          </a:p>
          <a:p>
            <a:pPr lvl="1"/>
            <a:r>
              <a:rPr lang="en-US" altLang="en-US" sz="2400" smtClean="0">
                <a:solidFill>
                  <a:srgbClr val="0089CA"/>
                </a:solidFill>
              </a:rPr>
              <a:t>Bearer bonds</a:t>
            </a:r>
            <a:r>
              <a:rPr lang="en-US" altLang="en-US" sz="2400" smtClean="0"/>
              <a:t> are often referred to as coupon </a:t>
            </a:r>
            <a:br>
              <a:rPr lang="en-US" altLang="en-US" sz="2400" smtClean="0"/>
            </a:br>
            <a:r>
              <a:rPr lang="en-US" altLang="en-US" sz="2400" smtClean="0"/>
              <a:t>bonds because they are not registered to any </a:t>
            </a:r>
            <a:br>
              <a:rPr lang="en-US" altLang="en-US" sz="2400" smtClean="0"/>
            </a:br>
            <a:r>
              <a:rPr lang="en-US" altLang="en-US" sz="2400" smtClean="0"/>
              <a:t>particular person.</a:t>
            </a:r>
          </a:p>
          <a:p>
            <a:pPr lvl="1"/>
            <a:r>
              <a:rPr lang="en-US" altLang="en-US" sz="2400" smtClean="0"/>
              <a:t>The coupons are submitted twice a year </a:t>
            </a:r>
            <a:br>
              <a:rPr lang="en-US" altLang="en-US" sz="2400" smtClean="0"/>
            </a:br>
            <a:r>
              <a:rPr lang="en-US" altLang="en-US" sz="2400" smtClean="0"/>
              <a:t>and the authorized bank pays the interest. </a:t>
            </a:r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6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299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Forms of Debt</a:t>
            </a:r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/>
              <a:t>Registered Bonds</a:t>
            </a:r>
          </a:p>
          <a:p>
            <a:pPr lvl="1"/>
            <a:r>
              <a:rPr lang="en-US" altLang="en-US" sz="2400" smtClean="0"/>
              <a:t>Today, bonds are sold in a </a:t>
            </a:r>
            <a:r>
              <a:rPr lang="en-US" altLang="en-US" sz="2400" i="1" smtClean="0"/>
              <a:t>fully registered</a:t>
            </a:r>
            <a:r>
              <a:rPr lang="en-US" altLang="en-US" sz="2400" smtClean="0"/>
              <a:t> form. </a:t>
            </a:r>
            <a:br>
              <a:rPr lang="en-US" altLang="en-US" sz="2400" smtClean="0"/>
            </a:br>
            <a:r>
              <a:rPr lang="en-US" altLang="en-US" sz="2400" smtClean="0"/>
              <a:t>They come with your name already on them. </a:t>
            </a:r>
            <a:br>
              <a:rPr lang="en-US" altLang="en-US" sz="2400" smtClean="0"/>
            </a:br>
            <a:r>
              <a:rPr lang="en-US" altLang="en-US" sz="2400" smtClean="0"/>
              <a:t>Twice a year, you receive a check for the interest.  </a:t>
            </a:r>
            <a:br>
              <a:rPr lang="en-US" altLang="en-US" sz="2400" smtClean="0"/>
            </a:br>
            <a:r>
              <a:rPr lang="en-US" altLang="en-US" sz="2400" smtClean="0"/>
              <a:t>At maturity, the registered owner receives a check </a:t>
            </a:r>
            <a:br>
              <a:rPr lang="en-US" altLang="en-US" sz="2400" smtClean="0"/>
            </a:br>
            <a:r>
              <a:rPr lang="en-US" altLang="en-US" sz="2400" smtClean="0"/>
              <a:t>for the principal.  </a:t>
            </a:r>
          </a:p>
          <a:p>
            <a:pPr lvl="1"/>
            <a:r>
              <a:rPr lang="en-US" altLang="en-US" sz="2400" smtClean="0"/>
              <a:t>A </a:t>
            </a:r>
            <a:r>
              <a:rPr lang="en-US" altLang="en-US" sz="2400" i="1" smtClean="0"/>
              <a:t>partially registered</a:t>
            </a:r>
            <a:r>
              <a:rPr lang="en-US" altLang="en-US" sz="2400" smtClean="0"/>
              <a:t> bond is a cross between </a:t>
            </a:r>
            <a:br>
              <a:rPr lang="en-US" altLang="en-US" sz="2400" smtClean="0"/>
            </a:br>
            <a:r>
              <a:rPr lang="en-US" altLang="en-US" sz="2400" smtClean="0"/>
              <a:t>a registered bond and a coupon bond. The bond comes registered to you; however, it has coupons attached which you send in for payment. </a:t>
            </a:r>
            <a:endParaRPr lang="en-US" altLang="en-US" sz="2400" smtClean="0">
              <a:solidFill>
                <a:srgbClr val="000066"/>
              </a:solidFill>
            </a:endParaRPr>
          </a:p>
          <a:p>
            <a:endParaRPr lang="en-US" altLang="en-US" smtClean="0"/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Popular Types of Bonds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594100" y="6384925"/>
            <a:ext cx="12430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2D4B9B"/>
                </a:solidFill>
              </a:rPr>
              <a:t>Table 3.2</a:t>
            </a:r>
            <a:endParaRPr lang="en-US" altLang="en-US"/>
          </a:p>
        </p:txBody>
      </p:sp>
      <p:pic>
        <p:nvPicPr>
          <p:cNvPr id="16388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4788" y="1600200"/>
            <a:ext cx="6192837" cy="476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Popular Types of Bonds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594100" y="6384925"/>
            <a:ext cx="12430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2D4B9B"/>
                </a:solidFill>
              </a:rPr>
              <a:t>Table 3.3</a:t>
            </a:r>
            <a:endParaRPr lang="en-US" altLang="en-US"/>
          </a:p>
        </p:txBody>
      </p:sp>
      <p:pic>
        <p:nvPicPr>
          <p:cNvPr id="17412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6200" y="1638300"/>
            <a:ext cx="6450013" cy="4700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International Bond Issues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Companies and governments borrow internationally </a:t>
            </a:r>
            <a:br>
              <a:rPr lang="en-US" altLang="en-US" smtClean="0"/>
            </a:br>
            <a:r>
              <a:rPr lang="en-US" altLang="en-US" smtClean="0"/>
              <a:t>by issuing bonds in either the Eurobond market </a:t>
            </a:r>
            <a:br>
              <a:rPr lang="en-US" altLang="en-US" smtClean="0"/>
            </a:br>
            <a:r>
              <a:rPr lang="en-US" altLang="en-US" smtClean="0"/>
              <a:t>or the foreign bond market.</a:t>
            </a:r>
          </a:p>
          <a:p>
            <a:r>
              <a:rPr lang="en-US" altLang="en-US" smtClean="0"/>
              <a:t>A </a:t>
            </a:r>
            <a:r>
              <a:rPr lang="en-US" altLang="en-US" smtClean="0">
                <a:solidFill>
                  <a:srgbClr val="0089CA"/>
                </a:solidFill>
              </a:rPr>
              <a:t>Eurobond</a:t>
            </a:r>
            <a:r>
              <a:rPr lang="en-US" altLang="en-US" smtClean="0"/>
              <a:t> is issued by an international borrower </a:t>
            </a:r>
            <a:br>
              <a:rPr lang="en-US" altLang="en-US" smtClean="0"/>
            </a:br>
            <a:r>
              <a:rPr lang="en-US" altLang="en-US" smtClean="0"/>
              <a:t>and sold to investors in countries with currencies other than the country in which the bond is denominated.</a:t>
            </a:r>
          </a:p>
          <a:p>
            <a:r>
              <a:rPr lang="en-US" altLang="en-US" smtClean="0"/>
              <a:t>In contrast, a </a:t>
            </a:r>
            <a:r>
              <a:rPr lang="en-US" altLang="en-US" smtClean="0">
                <a:solidFill>
                  <a:srgbClr val="0089CA"/>
                </a:solidFill>
              </a:rPr>
              <a:t>foreign bond</a:t>
            </a:r>
            <a:r>
              <a:rPr lang="en-US" altLang="en-US" smtClean="0"/>
              <a:t> is issued in a host country’s financial market, in the host country’s currency, </a:t>
            </a:r>
            <a:br>
              <a:rPr lang="en-US" altLang="en-US" smtClean="0"/>
            </a:br>
            <a:r>
              <a:rPr lang="en-US" altLang="en-US" smtClean="0"/>
              <a:t>by a foreign borrower.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KEMAMPUAN AKHIR YANG DIHARAPKAN</a:t>
            </a:r>
            <a:endParaRPr lang="en-US" sz="28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/</a:t>
            </a:r>
            <a:r>
              <a:rPr lang="en-US" dirty="0" err="1" smtClean="0"/>
              <a:t>anggaran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peramalan</a:t>
            </a:r>
            <a:r>
              <a:rPr lang="en-US" dirty="0" smtClean="0"/>
              <a:t> </a:t>
            </a:r>
            <a:r>
              <a:rPr lang="en-US" smtClean="0"/>
              <a:t>keuangan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Contrasting Debt and Equity Capital</a:t>
            </a:r>
            <a:endParaRPr lang="en-US" altLang="en-US" smtClean="0"/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3594100" y="6384925"/>
            <a:ext cx="12430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2D4B9B"/>
                </a:solidFill>
              </a:rPr>
              <a:t>Table 3.4</a:t>
            </a:r>
            <a:endParaRPr lang="en-US" altLang="en-US"/>
          </a:p>
        </p:txBody>
      </p:sp>
      <p:pic>
        <p:nvPicPr>
          <p:cNvPr id="19460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350" y="1674813"/>
            <a:ext cx="7861300" cy="3913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Common Stock</a:t>
            </a:r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Common stockholders are the true owners of the business and are sometimes referred to as residual claimants or owners.</a:t>
            </a:r>
          </a:p>
          <a:p>
            <a:r>
              <a:rPr lang="en-US" altLang="en-US" smtClean="0"/>
              <a:t>Because they bear greater risk than other claimants, common stockholders expect to receive higher returns (from dividends and/or capital gains) than other claimants such as bondholders.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Common Stock</a:t>
            </a:r>
          </a:p>
        </p:txBody>
      </p:sp>
      <p:sp>
        <p:nvSpPr>
          <p:cNvPr id="21507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/>
              <a:t>Ownership</a:t>
            </a:r>
            <a:endParaRPr lang="en-US" altLang="en-US" smtClean="0"/>
          </a:p>
          <a:p>
            <a:pPr lvl="1"/>
            <a:r>
              <a:rPr lang="en-US" altLang="en-US" sz="2400" smtClean="0"/>
              <a:t>The common stock of a company can be </a:t>
            </a:r>
            <a:r>
              <a:rPr lang="en-US" altLang="en-US" sz="2400" smtClean="0">
                <a:solidFill>
                  <a:srgbClr val="0089CA"/>
                </a:solidFill>
              </a:rPr>
              <a:t>privately owned</a:t>
            </a:r>
            <a:r>
              <a:rPr lang="en-US" altLang="en-US" sz="2400" smtClean="0"/>
              <a:t>, </a:t>
            </a:r>
            <a:r>
              <a:rPr lang="en-US" altLang="en-US" sz="2400" smtClean="0">
                <a:solidFill>
                  <a:srgbClr val="0089CA"/>
                </a:solidFill>
              </a:rPr>
              <a:t>closely owned</a:t>
            </a:r>
            <a:r>
              <a:rPr lang="en-US" altLang="en-US" sz="2400" smtClean="0"/>
              <a:t>, or </a:t>
            </a:r>
            <a:r>
              <a:rPr lang="en-US" altLang="en-US" sz="2400" smtClean="0">
                <a:solidFill>
                  <a:srgbClr val="0089CA"/>
                </a:solidFill>
              </a:rPr>
              <a:t>publicly owned</a:t>
            </a:r>
            <a:r>
              <a:rPr lang="en-US" altLang="en-US" sz="2400" smtClean="0"/>
              <a:t>.</a:t>
            </a:r>
          </a:p>
          <a:p>
            <a:pPr lvl="1"/>
            <a:r>
              <a:rPr lang="en-US" altLang="en-US" sz="2400" smtClean="0"/>
              <a:t>Many small corporations are privately or closely owned where shares are traded very infrequently without the aid of an exchange market.</a:t>
            </a:r>
          </a:p>
          <a:p>
            <a:pPr lvl="1"/>
            <a:r>
              <a:rPr lang="en-US" altLang="en-US" sz="2400" smtClean="0"/>
              <a:t>Large and/or publicly owned corporations </a:t>
            </a:r>
            <a:br>
              <a:rPr lang="en-US" altLang="en-US" sz="2400" smtClean="0"/>
            </a:br>
            <a:r>
              <a:rPr lang="en-US" altLang="en-US" sz="2400" smtClean="0"/>
              <a:t>have widely held shares which are actively </a:t>
            </a:r>
            <a:br>
              <a:rPr lang="en-US" altLang="en-US" sz="2400" smtClean="0"/>
            </a:br>
            <a:r>
              <a:rPr lang="en-US" altLang="en-US" sz="2400" smtClean="0"/>
              <a:t>traded on an exchange market.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Common Stock</a:t>
            </a:r>
          </a:p>
        </p:txBody>
      </p:sp>
      <p:sp>
        <p:nvSpPr>
          <p:cNvPr id="22531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/>
              <a:t>Par Value</a:t>
            </a:r>
            <a:endParaRPr lang="en-US" altLang="en-US" smtClean="0"/>
          </a:p>
          <a:p>
            <a:pPr lvl="1"/>
            <a:r>
              <a:rPr lang="en-US" altLang="en-US" sz="2400" smtClean="0"/>
              <a:t>Unlike the case for bonds and preferred stock, </a:t>
            </a:r>
            <a:br>
              <a:rPr lang="en-US" altLang="en-US" sz="2400" smtClean="0"/>
            </a:br>
            <a:r>
              <a:rPr lang="en-US" altLang="en-US" sz="2400" smtClean="0">
                <a:solidFill>
                  <a:srgbClr val="0089CA"/>
                </a:solidFill>
              </a:rPr>
              <a:t>par value</a:t>
            </a:r>
            <a:r>
              <a:rPr lang="en-US" altLang="en-US" sz="2400" smtClean="0"/>
              <a:t> for common stock is a relatively </a:t>
            </a:r>
            <a:br>
              <a:rPr lang="en-US" altLang="en-US" sz="2400" smtClean="0"/>
            </a:br>
            <a:r>
              <a:rPr lang="en-US" altLang="en-US" sz="2400" smtClean="0"/>
              <a:t>useless value.</a:t>
            </a:r>
          </a:p>
          <a:p>
            <a:pPr lvl="1"/>
            <a:r>
              <a:rPr lang="en-US" altLang="en-US" sz="2400" smtClean="0"/>
              <a:t>Firms often issue stock with no par value, in which case they will record it on the books at the sale price.</a:t>
            </a:r>
          </a:p>
          <a:p>
            <a:pPr lvl="1"/>
            <a:r>
              <a:rPr lang="en-US" altLang="en-US" sz="2400" smtClean="0"/>
              <a:t>Low par values may have some advantages in states </a:t>
            </a:r>
            <a:br>
              <a:rPr lang="en-US" altLang="en-US" sz="2400" smtClean="0"/>
            </a:br>
            <a:r>
              <a:rPr lang="en-US" altLang="en-US" sz="2400" smtClean="0"/>
              <a:t>where some corporate taxes are based on par value.</a:t>
            </a:r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Stockholder Rights</a:t>
            </a:r>
          </a:p>
        </p:txBody>
      </p:sp>
      <p:sp>
        <p:nvSpPr>
          <p:cNvPr id="23555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1041400"/>
          </a:xfrm>
        </p:spPr>
        <p:txBody>
          <a:bodyPr/>
          <a:lstStyle/>
          <a:p>
            <a:r>
              <a:rPr lang="en-US" altLang="en-US" sz="2800" smtClean="0"/>
              <a:t>Voting Rights</a:t>
            </a:r>
          </a:p>
          <a:p>
            <a:pPr lvl="1"/>
            <a:r>
              <a:rPr lang="en-US" altLang="en-US" sz="2400" smtClean="0"/>
              <a:t>In general, voting rights are relatively meaningless since share ownership is very widely dispersed among a large number of individual shareholders. </a:t>
            </a:r>
            <a:br>
              <a:rPr lang="en-US" altLang="en-US" sz="2400" smtClean="0"/>
            </a:br>
            <a:r>
              <a:rPr lang="en-US" altLang="en-US" sz="2400" smtClean="0"/>
              <a:t>As a result, directors and top management are relatively well-insulated.</a:t>
            </a:r>
          </a:p>
          <a:p>
            <a:pPr lvl="1" eaLnBrk="1" hangingPunct="1"/>
            <a:r>
              <a:rPr lang="en-US" altLang="en-US" sz="2400" smtClean="0"/>
              <a:t>This has begun to diminish to some extent </a:t>
            </a:r>
            <a:br>
              <a:rPr lang="en-US" altLang="en-US" sz="2400" smtClean="0"/>
            </a:br>
            <a:r>
              <a:rPr lang="en-US" altLang="en-US" sz="2400" smtClean="0"/>
              <a:t>in recent years due to the rapid expansion of large institutional investors such as mutual funds </a:t>
            </a:r>
            <a:br>
              <a:rPr lang="en-US" altLang="en-US" sz="2400" smtClean="0"/>
            </a:br>
            <a:r>
              <a:rPr lang="en-US" altLang="en-US" sz="2400" smtClean="0"/>
              <a:t>and insurance companies.</a:t>
            </a:r>
            <a:endParaRPr lang="en-US" altLang="en-US" smtClean="0"/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1073150"/>
          </a:xfrm>
        </p:spPr>
        <p:txBody>
          <a:bodyPr/>
          <a:lstStyle/>
          <a:p>
            <a:r>
              <a:rPr lang="en-US" altLang="en-US" sz="2800" smtClean="0"/>
              <a:t>Voting Rights</a:t>
            </a:r>
            <a:endParaRPr lang="en-US" altLang="en-US" smtClean="0"/>
          </a:p>
          <a:p>
            <a:pPr lvl="1"/>
            <a:r>
              <a:rPr lang="en-US" altLang="en-US" sz="2400" smtClean="0"/>
              <a:t>Traditional voting</a:t>
            </a:r>
            <a:endParaRPr lang="en-US" altLang="en-US" sz="2800" smtClean="0"/>
          </a:p>
          <a:p>
            <a:pPr lvl="2" eaLnBrk="1" hangingPunct="1"/>
            <a:r>
              <a:rPr lang="en-US" altLang="en-US" sz="2000" smtClean="0"/>
              <a:t>Under traditional voting, each share owned gives the shareholder the right to vote for one individual for each set </a:t>
            </a:r>
            <a:br>
              <a:rPr lang="en-US" altLang="en-US" sz="2000" smtClean="0"/>
            </a:br>
            <a:r>
              <a:rPr lang="en-US" altLang="en-US" sz="2000" smtClean="0"/>
              <a:t>on the board of directors.</a:t>
            </a:r>
          </a:p>
          <a:p>
            <a:pPr lvl="2" eaLnBrk="1" hangingPunct="1"/>
            <a:r>
              <a:rPr lang="en-US" altLang="en-US" sz="2000" smtClean="0"/>
              <a:t>Under this system, if the majority of shareholders vote </a:t>
            </a:r>
            <a:br>
              <a:rPr lang="en-US" altLang="en-US" sz="2000" smtClean="0"/>
            </a:br>
            <a:r>
              <a:rPr lang="en-US" altLang="en-US" sz="2000" smtClean="0"/>
              <a:t>as a block, the minority could never elect a director.</a:t>
            </a:r>
            <a:endParaRPr lang="en-US" altLang="en-US" smtClean="0"/>
          </a:p>
        </p:txBody>
      </p:sp>
      <p:sp>
        <p:nvSpPr>
          <p:cNvPr id="2457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Stockholder Rights</a:t>
            </a:r>
          </a:p>
        </p:txBody>
      </p: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Stockholder Rights</a:t>
            </a:r>
          </a:p>
        </p:txBody>
      </p:sp>
      <p:sp>
        <p:nvSpPr>
          <p:cNvPr id="2560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1612900"/>
          </a:xfrm>
        </p:spPr>
        <p:txBody>
          <a:bodyPr/>
          <a:lstStyle/>
          <a:p>
            <a:r>
              <a:rPr lang="en-US" altLang="en-US" sz="2800" smtClean="0"/>
              <a:t>Voting Rights</a:t>
            </a:r>
            <a:endParaRPr lang="en-US" altLang="en-US" smtClean="0"/>
          </a:p>
          <a:p>
            <a:pPr lvl="1"/>
            <a:r>
              <a:rPr lang="en-US" altLang="en-US" sz="2400" smtClean="0"/>
              <a:t>Traditional voting</a:t>
            </a:r>
          </a:p>
          <a:p>
            <a:pPr lvl="1"/>
            <a:r>
              <a:rPr lang="en-US" altLang="en-US" sz="2400" smtClean="0"/>
              <a:t>Cumulative voting</a:t>
            </a:r>
          </a:p>
          <a:p>
            <a:pPr lvl="2" eaLnBrk="1" hangingPunct="1"/>
            <a:r>
              <a:rPr lang="en-US" altLang="en-US" sz="2000" smtClean="0"/>
              <a:t>This system empowers minority stockholders by permitting </a:t>
            </a:r>
            <a:br>
              <a:rPr lang="en-US" altLang="en-US" sz="2000" smtClean="0"/>
            </a:br>
            <a:r>
              <a:rPr lang="en-US" altLang="en-US" sz="2000" smtClean="0"/>
              <a:t>each stockholder to cast all of his or her votes for one </a:t>
            </a:r>
            <a:br>
              <a:rPr lang="en-US" altLang="en-US" sz="2000" smtClean="0"/>
            </a:br>
            <a:r>
              <a:rPr lang="en-US" altLang="en-US" sz="2000" smtClean="0"/>
              <a:t>candidate for the firm’s board of directors.</a:t>
            </a:r>
            <a:endParaRPr lang="en-US" altLang="en-US" smtClean="0"/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1866900"/>
          </a:xfrm>
        </p:spPr>
        <p:txBody>
          <a:bodyPr/>
          <a:lstStyle/>
          <a:p>
            <a:r>
              <a:rPr lang="en-US" altLang="en-US" sz="2800" smtClean="0"/>
              <a:t>Voting Rights</a:t>
            </a:r>
          </a:p>
          <a:p>
            <a:pPr lvl="1"/>
            <a:r>
              <a:rPr lang="en-US" altLang="en-US" sz="2400" smtClean="0"/>
              <a:t>Traditional voting</a:t>
            </a:r>
          </a:p>
          <a:p>
            <a:pPr lvl="1"/>
            <a:r>
              <a:rPr lang="en-US" altLang="en-US" sz="2400" smtClean="0"/>
              <a:t>Cumulative voting</a:t>
            </a:r>
          </a:p>
          <a:p>
            <a:pPr lvl="1"/>
            <a:r>
              <a:rPr lang="en-US" altLang="en-US" sz="2400" smtClean="0"/>
              <a:t>Example</a:t>
            </a:r>
          </a:p>
          <a:p>
            <a:pPr lvl="2" eaLnBrk="1" hangingPunct="1"/>
            <a:r>
              <a:rPr lang="en-US" altLang="en-US" sz="1800" smtClean="0"/>
              <a:t>Under </a:t>
            </a:r>
            <a:r>
              <a:rPr lang="en-US" altLang="en-US" sz="1800" i="1" smtClean="0"/>
              <a:t>traditional voting</a:t>
            </a:r>
            <a:r>
              <a:rPr lang="en-US" altLang="en-US" sz="1800" smtClean="0"/>
              <a:t>, a shareholder with 100 shares can vote </a:t>
            </a:r>
            <a:br>
              <a:rPr lang="en-US" altLang="en-US" sz="1800" smtClean="0"/>
            </a:br>
            <a:r>
              <a:rPr lang="en-US" altLang="en-US" sz="1800" smtClean="0"/>
              <a:t>100 shares for each of 5 members of the board of directors.</a:t>
            </a:r>
          </a:p>
          <a:p>
            <a:pPr lvl="2" eaLnBrk="1" hangingPunct="1"/>
            <a:r>
              <a:rPr lang="en-US" altLang="en-US" sz="1800" smtClean="0"/>
              <a:t>Under </a:t>
            </a:r>
            <a:r>
              <a:rPr lang="en-US" altLang="en-US" sz="1800" i="1" smtClean="0"/>
              <a:t>cumulative voting</a:t>
            </a:r>
            <a:r>
              <a:rPr lang="en-US" altLang="en-US" sz="1800" smtClean="0"/>
              <a:t>, a shareholder with 100 shares can vote 500 shares for just one member running for the board of directors.</a:t>
            </a:r>
            <a:endParaRPr lang="en-US" altLang="en-US" smtClean="0"/>
          </a:p>
        </p:txBody>
      </p:sp>
      <p:sp>
        <p:nvSpPr>
          <p:cNvPr id="2662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Stockholder Rights</a:t>
            </a:r>
          </a:p>
        </p:txBody>
      </p:sp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1311275"/>
          </a:xfrm>
        </p:spPr>
        <p:txBody>
          <a:bodyPr/>
          <a:lstStyle/>
          <a:p>
            <a:r>
              <a:rPr lang="en-US" altLang="en-US" sz="2800" smtClean="0"/>
              <a:t>Voting Rights</a:t>
            </a:r>
          </a:p>
          <a:p>
            <a:r>
              <a:rPr lang="en-US" altLang="en-US" sz="2800" smtClean="0"/>
              <a:t>Preemptive Rights</a:t>
            </a:r>
          </a:p>
          <a:p>
            <a:pPr lvl="1" eaLnBrk="1" hangingPunct="1"/>
            <a:r>
              <a:rPr lang="en-US" altLang="en-US" sz="2400" smtClean="0"/>
              <a:t>A </a:t>
            </a:r>
            <a:r>
              <a:rPr lang="en-US" altLang="en-US" sz="2400" smtClean="0">
                <a:solidFill>
                  <a:srgbClr val="0089CA"/>
                </a:solidFill>
              </a:rPr>
              <a:t>preemptive right</a:t>
            </a:r>
            <a:r>
              <a:rPr lang="en-US" altLang="en-US" sz="2400" smtClean="0"/>
              <a:t> gives a shareholder the right </a:t>
            </a:r>
            <a:br>
              <a:rPr lang="en-US" altLang="en-US" sz="2400" smtClean="0"/>
            </a:br>
            <a:r>
              <a:rPr lang="en-US" altLang="en-US" sz="2400" smtClean="0"/>
              <a:t>to maintain his or her proportionate share of the company by requiring that all new shares issued </a:t>
            </a:r>
            <a:br>
              <a:rPr lang="en-US" altLang="en-US" sz="2400" smtClean="0"/>
            </a:br>
            <a:r>
              <a:rPr lang="en-US" altLang="en-US" sz="2400" smtClean="0"/>
              <a:t>must be done so through a “rights offering.”</a:t>
            </a:r>
          </a:p>
          <a:p>
            <a:pPr lvl="1" eaLnBrk="1" hangingPunct="1"/>
            <a:r>
              <a:rPr lang="en-US" altLang="en-US" sz="2400" smtClean="0"/>
              <a:t>Under a </a:t>
            </a:r>
            <a:r>
              <a:rPr lang="en-US" altLang="en-US" sz="2400" i="1" smtClean="0"/>
              <a:t>rights offering</a:t>
            </a:r>
            <a:r>
              <a:rPr lang="en-US" altLang="en-US" sz="2400" smtClean="0"/>
              <a:t>, a shareholder who owns </a:t>
            </a:r>
            <a:br>
              <a:rPr lang="en-US" altLang="en-US" sz="2400" smtClean="0"/>
            </a:br>
            <a:r>
              <a:rPr lang="en-US" altLang="en-US" sz="2400" smtClean="0"/>
              <a:t>10% of the shares outstanding has the right </a:t>
            </a:r>
            <a:br>
              <a:rPr lang="en-US" altLang="en-US" sz="2400" smtClean="0"/>
            </a:br>
            <a:r>
              <a:rPr lang="en-US" altLang="en-US" sz="2400" smtClean="0"/>
              <a:t>to purchase 10% of any additional shares issued.</a:t>
            </a:r>
            <a:endParaRPr lang="en-US" altLang="en-US" smtClean="0"/>
          </a:p>
        </p:txBody>
      </p:sp>
      <p:sp>
        <p:nvSpPr>
          <p:cNvPr id="2765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Stockholder Rights</a:t>
            </a:r>
            <a:endParaRPr lang="en-US" altLang="en-US" sz="4800" smtClean="0"/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Stockholder Rights</a:t>
            </a:r>
          </a:p>
        </p:txBody>
      </p:sp>
      <p:sp>
        <p:nvSpPr>
          <p:cNvPr id="2867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1581150"/>
          </a:xfrm>
        </p:spPr>
        <p:txBody>
          <a:bodyPr/>
          <a:lstStyle/>
          <a:p>
            <a:r>
              <a:rPr lang="en-US" altLang="en-US" sz="2800" smtClean="0"/>
              <a:t>Voting Rights</a:t>
            </a:r>
          </a:p>
          <a:p>
            <a:r>
              <a:rPr lang="en-US" altLang="en-US" sz="2800" smtClean="0"/>
              <a:t>Preemptive Rights</a:t>
            </a:r>
          </a:p>
          <a:p>
            <a:r>
              <a:rPr lang="en-US" altLang="en-US" sz="2800" smtClean="0"/>
              <a:t>Proxies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sz="2400" smtClean="0"/>
              <a:t>Proxies are frequently used in the voting process since many smaller stockholders do not attend </a:t>
            </a:r>
            <a:br>
              <a:rPr lang="en-US" altLang="en-US" sz="2400" smtClean="0"/>
            </a:br>
            <a:r>
              <a:rPr lang="en-US" altLang="en-US" sz="2400" smtClean="0"/>
              <a:t>the annual meeting. Shareholders must sign </a:t>
            </a:r>
            <a:br>
              <a:rPr lang="en-US" altLang="en-US" sz="2400" smtClean="0"/>
            </a:br>
            <a:r>
              <a:rPr lang="en-US" altLang="en-US" sz="2400" smtClean="0"/>
              <a:t>a </a:t>
            </a:r>
            <a:r>
              <a:rPr lang="en-US" altLang="en-US" sz="2400" smtClean="0">
                <a:solidFill>
                  <a:srgbClr val="0089CA"/>
                </a:solidFill>
              </a:rPr>
              <a:t>proxy statement</a:t>
            </a:r>
            <a:r>
              <a:rPr lang="en-US" altLang="en-US" sz="2400" smtClean="0"/>
              <a:t> giving their votes to another </a:t>
            </a:r>
            <a:br>
              <a:rPr lang="en-US" altLang="en-US" sz="2400" smtClean="0"/>
            </a:br>
            <a:r>
              <a:rPr lang="en-US" altLang="en-US" sz="2400" smtClean="0"/>
              <a:t>party who will then vote their shares.</a:t>
            </a: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ChangeArrowheads="1"/>
          </p:cNvSpPr>
          <p:nvPr/>
        </p:nvSpPr>
        <p:spPr bwMode="auto">
          <a:xfrm>
            <a:off x="0" y="1752600"/>
            <a:ext cx="9144000" cy="5105400"/>
          </a:xfrm>
          <a:prstGeom prst="rect">
            <a:avLst/>
          </a:prstGeom>
          <a:gradFill rotWithShape="0">
            <a:gsLst>
              <a:gs pos="0">
                <a:srgbClr val="F3EFBB"/>
              </a:gs>
              <a:gs pos="100000">
                <a:srgbClr val="E3DA64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2286000" y="0"/>
            <a:ext cx="6858000" cy="1752600"/>
          </a:xfrm>
          <a:prstGeom prst="rect">
            <a:avLst/>
          </a:prstGeom>
          <a:solidFill>
            <a:srgbClr val="A694B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11"/>
          <p:cNvSpPr>
            <a:spLocks noChangeArrowheads="1"/>
          </p:cNvSpPr>
          <p:nvPr/>
        </p:nvSpPr>
        <p:spPr bwMode="auto">
          <a:xfrm>
            <a:off x="0" y="0"/>
            <a:ext cx="2741613" cy="1752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A694BA"/>
                </a:solidFill>
              </a:rPr>
              <a:t>Chapter</a:t>
            </a:r>
          </a:p>
          <a:p>
            <a:pPr algn="ctr"/>
            <a:r>
              <a:rPr lang="en-US" altLang="en-US" sz="6000">
                <a:solidFill>
                  <a:schemeClr val="bg1"/>
                </a:solidFill>
              </a:rPr>
              <a:t>3</a:t>
            </a:r>
            <a:endParaRPr lang="en-US" altLang="en-US">
              <a:solidFill>
                <a:srgbClr val="A694BA"/>
              </a:solidFill>
            </a:endParaRPr>
          </a:p>
        </p:txBody>
      </p:sp>
      <p:sp>
        <p:nvSpPr>
          <p:cNvPr id="2053" name="Line 12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76200">
            <a:solidFill>
              <a:srgbClr val="AAD55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Text Box 13"/>
          <p:cNvSpPr txBox="1">
            <a:spLocks noChangeArrowheads="1"/>
          </p:cNvSpPr>
          <p:nvPr/>
        </p:nvSpPr>
        <p:spPr bwMode="auto">
          <a:xfrm>
            <a:off x="425450" y="2371725"/>
            <a:ext cx="47148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/>
              <a:t>Corporate Securities: </a:t>
            </a:r>
            <a:br>
              <a:rPr lang="en-US" altLang="en-US" sz="4400"/>
            </a:br>
            <a:r>
              <a:rPr lang="en-US" altLang="en-US" sz="4400"/>
              <a:t>Bonds </a:t>
            </a:r>
            <a:br>
              <a:rPr lang="en-US" altLang="en-US" sz="4400"/>
            </a:br>
            <a:r>
              <a:rPr lang="en-US" altLang="en-US" sz="4400"/>
              <a:t>and Stocks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644900" y="142875"/>
            <a:ext cx="5284788" cy="1331913"/>
            <a:chOff x="2296" y="114"/>
            <a:chExt cx="3329" cy="839"/>
          </a:xfrm>
        </p:grpSpPr>
        <p:sp>
          <p:nvSpPr>
            <p:cNvPr id="2057" name="Rectangle 19"/>
            <p:cNvSpPr>
              <a:spLocks noChangeArrowheads="1"/>
            </p:cNvSpPr>
            <p:nvPr/>
          </p:nvSpPr>
          <p:spPr bwMode="auto">
            <a:xfrm>
              <a:off x="3225" y="481"/>
              <a:ext cx="2400" cy="47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altLang="en-US" b="1">
                  <a:solidFill>
                    <a:srgbClr val="C5BAD2"/>
                  </a:solidFill>
                </a:rPr>
                <a:t>	</a:t>
              </a:r>
              <a:r>
                <a:rPr lang="en-US" altLang="en-US">
                  <a:solidFill>
                    <a:srgbClr val="C5BAD2"/>
                  </a:solidFill>
                </a:rPr>
                <a:t>Lawrence J. Gitman</a:t>
              </a:r>
            </a:p>
            <a:p>
              <a:pPr algn="r">
                <a:lnSpc>
                  <a:spcPct val="90000"/>
                </a:lnSpc>
              </a:pPr>
              <a:r>
                <a:rPr lang="en-US" altLang="en-US">
                  <a:solidFill>
                    <a:srgbClr val="C5BAD2"/>
                  </a:solidFill>
                </a:rPr>
                <a:t>	Jeff Madura</a:t>
              </a:r>
            </a:p>
          </p:txBody>
        </p:sp>
        <p:sp>
          <p:nvSpPr>
            <p:cNvPr id="2058" name="Rectangle 20"/>
            <p:cNvSpPr>
              <a:spLocks noChangeArrowheads="1"/>
            </p:cNvSpPr>
            <p:nvPr/>
          </p:nvSpPr>
          <p:spPr bwMode="auto">
            <a:xfrm>
              <a:off x="2296" y="114"/>
              <a:ext cx="3316" cy="4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en-US" sz="3600" b="1" i="1">
                  <a:solidFill>
                    <a:srgbClr val="C5BAD2"/>
                  </a:solidFill>
                </a:rPr>
                <a:t>Introduction to Finance</a:t>
              </a:r>
            </a:p>
          </p:txBody>
        </p:sp>
      </p:grpSp>
      <p:pic>
        <p:nvPicPr>
          <p:cNvPr id="2056" name="Picture 2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3788" y="1790700"/>
            <a:ext cx="4240212" cy="466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Common Stock</a:t>
            </a:r>
          </a:p>
        </p:txBody>
      </p:sp>
      <p:sp>
        <p:nvSpPr>
          <p:cNvPr id="29699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/>
              <a:t>Dividends</a:t>
            </a:r>
            <a:endParaRPr lang="en-US" altLang="en-US" smtClean="0"/>
          </a:p>
          <a:p>
            <a:pPr lvl="1"/>
            <a:r>
              <a:rPr lang="en-US" altLang="en-US" sz="2400" smtClean="0"/>
              <a:t>Payment of dividends is at the discretion </a:t>
            </a:r>
            <a:br>
              <a:rPr lang="en-US" altLang="en-US" sz="2400" smtClean="0"/>
            </a:br>
            <a:r>
              <a:rPr lang="en-US" altLang="en-US" sz="2400" smtClean="0"/>
              <a:t>of the Board of Directors.</a:t>
            </a:r>
          </a:p>
          <a:p>
            <a:pPr lvl="1"/>
            <a:r>
              <a:rPr lang="en-US" altLang="en-US" sz="2400" smtClean="0"/>
              <a:t>Dividends may be made in cash, additional shares </a:t>
            </a:r>
            <a:br>
              <a:rPr lang="en-US" altLang="en-US" sz="2400" smtClean="0"/>
            </a:br>
            <a:r>
              <a:rPr lang="en-US" altLang="en-US" sz="2400" smtClean="0"/>
              <a:t>of stock, and even merchandise.</a:t>
            </a:r>
          </a:p>
          <a:p>
            <a:pPr lvl="1"/>
            <a:r>
              <a:rPr lang="en-US" altLang="en-US" sz="2400" smtClean="0"/>
              <a:t>Stockholders are residual claimants—</a:t>
            </a:r>
            <a:br>
              <a:rPr lang="en-US" altLang="en-US" sz="2400" smtClean="0"/>
            </a:br>
            <a:r>
              <a:rPr lang="en-US" altLang="en-US" sz="2400" smtClean="0"/>
              <a:t>they receive dividend payments only after all claims have been settled with the government, creditors, </a:t>
            </a:r>
            <a:br>
              <a:rPr lang="en-US" altLang="en-US" sz="2400" smtClean="0"/>
            </a:br>
            <a:r>
              <a:rPr lang="en-US" altLang="en-US" sz="2400" smtClean="0"/>
              <a:t>and preferred stockholders.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Common Stock</a:t>
            </a:r>
          </a:p>
        </p:txBody>
      </p:sp>
      <p:sp>
        <p:nvSpPr>
          <p:cNvPr id="30723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/>
              <a:t>International Stock Issues</a:t>
            </a:r>
            <a:endParaRPr lang="en-US" altLang="en-US" smtClean="0"/>
          </a:p>
          <a:p>
            <a:pPr lvl="1"/>
            <a:r>
              <a:rPr lang="en-US" altLang="en-US" sz="2400" smtClean="0"/>
              <a:t>The international market for common stock </a:t>
            </a:r>
            <a:br>
              <a:rPr lang="en-US" altLang="en-US" sz="2400" smtClean="0"/>
            </a:br>
            <a:r>
              <a:rPr lang="en-US" altLang="en-US" sz="2400" smtClean="0"/>
              <a:t>is not as large as that for international debt.</a:t>
            </a:r>
          </a:p>
          <a:p>
            <a:pPr lvl="1"/>
            <a:r>
              <a:rPr lang="en-US" altLang="en-US" sz="2400" smtClean="0"/>
              <a:t>However, cross-border trading and issuance of stock has increased dramatically during the past 20 years.</a:t>
            </a:r>
          </a:p>
          <a:p>
            <a:pPr lvl="1"/>
            <a:r>
              <a:rPr lang="en-US" altLang="en-US" sz="2400" smtClean="0"/>
              <a:t>Much of this increase has been driven by the desire of investors to diversify their portfolios internationally.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Common Stock</a:t>
            </a:r>
          </a:p>
        </p:txBody>
      </p:sp>
      <p:sp>
        <p:nvSpPr>
          <p:cNvPr id="31747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/>
              <a:t>International Stock Issues</a:t>
            </a:r>
            <a:endParaRPr lang="en-US" altLang="en-US" smtClean="0"/>
          </a:p>
          <a:p>
            <a:pPr lvl="1"/>
            <a:r>
              <a:rPr lang="en-US" altLang="en-US" sz="2400" smtClean="0"/>
              <a:t>Stocks issued in foreign markets</a:t>
            </a:r>
          </a:p>
          <a:p>
            <a:pPr lvl="2"/>
            <a:r>
              <a:rPr lang="en-US" altLang="en-US" sz="2000" smtClean="0"/>
              <a:t>A growing number of firms are beginning to list their stocks </a:t>
            </a:r>
            <a:br>
              <a:rPr lang="en-US" altLang="en-US" sz="2000" smtClean="0"/>
            </a:br>
            <a:r>
              <a:rPr lang="en-US" altLang="en-US" sz="2000" smtClean="0"/>
              <a:t>on foreign markets.</a:t>
            </a:r>
          </a:p>
          <a:p>
            <a:pPr lvl="2"/>
            <a:r>
              <a:rPr lang="en-US" altLang="en-US" sz="2000" smtClean="0"/>
              <a:t>Issuing stock internationally both broadens the company’s ownership base and helps it to integrate itself in the local business scene.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Common Stock</a:t>
            </a:r>
          </a:p>
        </p:txBody>
      </p:sp>
      <p:sp>
        <p:nvSpPr>
          <p:cNvPr id="32771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/>
              <a:t>International Stock Issues</a:t>
            </a:r>
            <a:endParaRPr lang="en-US" altLang="en-US" smtClean="0"/>
          </a:p>
          <a:p>
            <a:pPr lvl="1"/>
            <a:r>
              <a:rPr lang="en-US" altLang="en-US" sz="2400" smtClean="0"/>
              <a:t>Foreign stocks in United States markets</a:t>
            </a:r>
          </a:p>
          <a:p>
            <a:pPr lvl="2"/>
            <a:r>
              <a:rPr lang="en-US" altLang="en-US" sz="2000" smtClean="0"/>
              <a:t>Only the largest foreign firms choose to list their stocks </a:t>
            </a:r>
            <a:br>
              <a:rPr lang="en-US" altLang="en-US" sz="2000" smtClean="0"/>
            </a:br>
            <a:r>
              <a:rPr lang="en-US" altLang="en-US" sz="2000" smtClean="0"/>
              <a:t>in the United States because of the rigid reporting requirements of the U.S. markets.</a:t>
            </a:r>
          </a:p>
          <a:p>
            <a:pPr lvl="2"/>
            <a:r>
              <a:rPr lang="en-US" altLang="en-US" sz="2000" smtClean="0"/>
              <a:t>Most foreign firms instead choose to tap the U.S. markets using ADRs—claims issued by U.S. banks representing ownership shares of foreign stock trading in U.S. markets.</a:t>
            </a:r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Preferred Stock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89CA"/>
                </a:solidFill>
              </a:rPr>
              <a:t>Preferred stock</a:t>
            </a:r>
            <a:r>
              <a:rPr lang="en-US" altLang="en-US" smtClean="0"/>
              <a:t> is an equity instrument that usually pays a fixed dividend and has a prior claim on the firm’s earnings and assets in case of liquidation.</a:t>
            </a:r>
          </a:p>
          <a:p>
            <a:r>
              <a:rPr lang="en-US" altLang="en-US" smtClean="0"/>
              <a:t>The dividend is expressed as either a dollar amount </a:t>
            </a:r>
            <a:br>
              <a:rPr lang="en-US" altLang="en-US" smtClean="0"/>
            </a:br>
            <a:r>
              <a:rPr lang="en-US" altLang="en-US" smtClean="0"/>
              <a:t>or as a percentage of its par value.  </a:t>
            </a:r>
          </a:p>
          <a:p>
            <a:r>
              <a:rPr lang="en-US" altLang="en-US" smtClean="0"/>
              <a:t>Therefore, unlike common stock a preferred stock’s </a:t>
            </a:r>
            <a:br>
              <a:rPr lang="en-US" altLang="en-US" smtClean="0"/>
            </a:br>
            <a:r>
              <a:rPr lang="en-US" altLang="en-US" smtClean="0"/>
              <a:t>par value may have real significance.</a:t>
            </a:r>
          </a:p>
          <a:p>
            <a:r>
              <a:rPr lang="en-US" altLang="en-US" smtClean="0"/>
              <a:t>If a firm fails to pay a preferred stock dividend, </a:t>
            </a:r>
            <a:br>
              <a:rPr lang="en-US" altLang="en-US" smtClean="0"/>
            </a:br>
            <a:r>
              <a:rPr lang="en-US" altLang="en-US" smtClean="0"/>
              <a:t>the dividend is said to be in arrears.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Preferred Stock</a:t>
            </a:r>
          </a:p>
        </p:txBody>
      </p:sp>
      <p:sp>
        <p:nvSpPr>
          <p:cNvPr id="57549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 general, an arrearage must be paid before common stockholders receive a dividend.</a:t>
            </a:r>
          </a:p>
          <a:p>
            <a:pPr>
              <a:defRPr/>
            </a:pPr>
            <a:r>
              <a:rPr lang="en-US" altLang="en-US" smtClean="0"/>
              <a:t>Preferred stocks which possess this characteristic </a:t>
            </a:r>
            <a:br>
              <a:rPr lang="en-US" altLang="en-US" smtClean="0"/>
            </a:br>
            <a:r>
              <a:rPr lang="en-US" altLang="en-US" smtClean="0"/>
              <a:t>are called </a:t>
            </a:r>
            <a:r>
              <a:rPr lang="en-US" altLang="en-US" smtClean="0">
                <a:solidFill>
                  <a:srgbClr val="0089CA"/>
                </a:solidFill>
              </a:rPr>
              <a:t>cumulative preferred stocks</a:t>
            </a:r>
            <a:r>
              <a:rPr lang="en-US" altLang="en-US" smtClean="0"/>
              <a:t>.</a:t>
            </a:r>
          </a:p>
          <a:p>
            <a:pPr>
              <a:defRPr/>
            </a:pPr>
            <a:r>
              <a:rPr lang="en-US" altLang="en-US" smtClean="0"/>
              <a:t>Preferred stocks are also often referred to as </a:t>
            </a:r>
            <a:r>
              <a:rPr lang="en-US" altLang="en-US" i="1" smtClean="0"/>
              <a:t>hybrid</a:t>
            </a:r>
            <a:r>
              <a:rPr lang="en-US" altLang="en-US" smtClean="0"/>
              <a:t> securities because they possess the characteristics </a:t>
            </a:r>
            <a:br>
              <a:rPr lang="en-US" altLang="en-US" smtClean="0"/>
            </a:br>
            <a:r>
              <a:rPr lang="en-US" altLang="en-US" smtClean="0"/>
              <a:t>of both common stocks and bonds.</a:t>
            </a:r>
          </a:p>
          <a:p>
            <a:pPr>
              <a:defRPr/>
            </a:pPr>
            <a:r>
              <a:rPr lang="en-US" altLang="en-US" smtClean="0"/>
              <a:t>Preferred stocks are like common stocks because </a:t>
            </a:r>
            <a:br>
              <a:rPr lang="en-US" altLang="en-US" smtClean="0"/>
            </a:br>
            <a:r>
              <a:rPr lang="en-US" altLang="en-US" smtClean="0"/>
              <a:t>they are perpetual securities with no maturity date.</a:t>
            </a: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altLang="en-US" smtClean="0"/>
          </a:p>
        </p:txBody>
      </p:sp>
    </p:spTree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Preferred Stock</a:t>
            </a:r>
          </a:p>
        </p:txBody>
      </p:sp>
      <p:sp>
        <p:nvSpPr>
          <p:cNvPr id="5775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Preferred stocks are like bonds because they are fixed income securities. Dividends never change.</a:t>
            </a:r>
          </a:p>
          <a:p>
            <a:pPr>
              <a:defRPr/>
            </a:pPr>
            <a:r>
              <a:rPr lang="en-US" altLang="en-US" smtClean="0"/>
              <a:t>Because preferred stocks are perpetual, many have </a:t>
            </a:r>
            <a:br>
              <a:rPr lang="en-US" altLang="en-US" smtClean="0"/>
            </a:br>
            <a:r>
              <a:rPr lang="en-US" altLang="en-US" i="1" smtClean="0"/>
              <a:t>call features</a:t>
            </a:r>
            <a:r>
              <a:rPr lang="en-US" altLang="en-US" smtClean="0"/>
              <a:t> which give the issuing firm the option </a:t>
            </a:r>
            <a:br>
              <a:rPr lang="en-US" altLang="en-US" smtClean="0"/>
            </a:br>
            <a:r>
              <a:rPr lang="en-US" altLang="en-US" smtClean="0"/>
              <a:t>to retire them should the need or advantage arise.</a:t>
            </a:r>
          </a:p>
          <a:p>
            <a:pPr>
              <a:defRPr/>
            </a:pPr>
            <a:r>
              <a:rPr lang="en-US" altLang="en-US" smtClean="0"/>
              <a:t>In addition, some preferred stocks have </a:t>
            </a:r>
            <a:r>
              <a:rPr lang="en-US" altLang="en-US" i="1" smtClean="0"/>
              <a:t>mandatory sinking funds</a:t>
            </a:r>
            <a:r>
              <a:rPr lang="en-US" altLang="en-US" smtClean="0"/>
              <a:t> which allow the firm to retire the issue </a:t>
            </a:r>
            <a:br>
              <a:rPr lang="en-US" altLang="en-US" smtClean="0"/>
            </a:br>
            <a:r>
              <a:rPr lang="en-US" altLang="en-US" smtClean="0"/>
              <a:t>over time.</a:t>
            </a:r>
          </a:p>
          <a:p>
            <a:pPr>
              <a:defRPr/>
            </a:pPr>
            <a:r>
              <a:rPr lang="en-US" altLang="en-US" smtClean="0"/>
              <a:t>Finally, </a:t>
            </a:r>
            <a:r>
              <a:rPr lang="en-US" altLang="en-US" i="1" smtClean="0"/>
              <a:t>participating preferred stock</a:t>
            </a:r>
            <a:r>
              <a:rPr lang="en-US" altLang="en-US" smtClean="0"/>
              <a:t> allows preferred stockholders to participate with common stockholders </a:t>
            </a:r>
            <a:br>
              <a:rPr lang="en-US" altLang="en-US" smtClean="0"/>
            </a:br>
            <a:r>
              <a:rPr lang="en-US" altLang="en-US" smtClean="0"/>
              <a:t>in the receipt of dividends beyond a specified amount.</a:t>
            </a: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altLang="en-US" smtClean="0"/>
          </a:p>
        </p:txBody>
      </p:sp>
    </p:spTree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Preferred Stocks </a:t>
            </a:r>
            <a:br>
              <a:rPr lang="en-US" altLang="en-US" sz="4000" smtClean="0"/>
            </a:br>
            <a:r>
              <a:rPr lang="en-US" altLang="en-US" sz="4000" smtClean="0"/>
              <a:t>and Bonds Contrasted</a:t>
            </a:r>
            <a:endParaRPr lang="en-US" altLang="en-US" smtClean="0"/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Preferred stocks are riskier than bonds from the investor perspective because:</a:t>
            </a:r>
          </a:p>
          <a:p>
            <a:pPr lvl="1"/>
            <a:r>
              <a:rPr lang="en-US" altLang="en-US" smtClean="0"/>
              <a:t>Bond terms are legal obligations.</a:t>
            </a:r>
          </a:p>
          <a:p>
            <a:pPr lvl="1"/>
            <a:r>
              <a:rPr lang="en-US" altLang="en-US" smtClean="0"/>
              <a:t>The investor cannot expect the firm to redeem preferred </a:t>
            </a:r>
            <a:br>
              <a:rPr lang="en-US" altLang="en-US" smtClean="0"/>
            </a:br>
            <a:r>
              <a:rPr lang="en-US" altLang="en-US" smtClean="0"/>
              <a:t>stock for a preset face value. It must be sold in the market </a:t>
            </a:r>
            <a:br>
              <a:rPr lang="en-US" altLang="en-US" smtClean="0"/>
            </a:br>
            <a:r>
              <a:rPr lang="en-US" altLang="en-US" smtClean="0"/>
              <a:t>at an uncertain price.</a:t>
            </a:r>
          </a:p>
          <a:p>
            <a:r>
              <a:rPr lang="en-US" altLang="en-US" smtClean="0"/>
              <a:t>Preferred stock prices are therefore more variable </a:t>
            </a:r>
            <a:br>
              <a:rPr lang="en-US" altLang="en-US" smtClean="0"/>
            </a:br>
            <a:r>
              <a:rPr lang="en-US" altLang="en-US" smtClean="0"/>
              <a:t>and thus riskier than bond prices. </a:t>
            </a:r>
            <a:endParaRPr lang="en-US" altLang="en-US" b="1" smtClean="0"/>
          </a:p>
          <a:p>
            <a:endParaRPr lang="en-US" altLang="en-US" smtClean="0"/>
          </a:p>
        </p:txBody>
      </p:sp>
    </p:spTree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Disadvantages of Preferred Stock</a:t>
            </a:r>
            <a:endParaRPr lang="en-US" altLang="en-US" smtClean="0"/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Preferred stock offers no protection from inflation.</a:t>
            </a:r>
          </a:p>
          <a:p>
            <a:r>
              <a:rPr lang="en-US" altLang="en-US" smtClean="0"/>
              <a:t>Preferred stock tends to be less marketable than </a:t>
            </a:r>
            <a:br>
              <a:rPr lang="en-US" altLang="en-US" smtClean="0"/>
            </a:br>
            <a:r>
              <a:rPr lang="en-US" altLang="en-US" smtClean="0"/>
              <a:t>either bonds or common stock resulting in a large </a:t>
            </a:r>
            <a:br>
              <a:rPr lang="en-US" altLang="en-US" smtClean="0"/>
            </a:br>
            <a:r>
              <a:rPr lang="en-US" altLang="en-US" smtClean="0"/>
              <a:t>bid-ask spread.</a:t>
            </a:r>
          </a:p>
          <a:p>
            <a:r>
              <a:rPr lang="en-US" altLang="en-US" smtClean="0"/>
              <a:t>Inferior position to bondholders.</a:t>
            </a:r>
          </a:p>
          <a:p>
            <a:r>
              <a:rPr lang="en-US" altLang="en-US" smtClean="0"/>
              <a:t>Yields are insufficient for most (non-corporate) </a:t>
            </a:r>
            <a:br>
              <a:rPr lang="en-US" altLang="en-US" smtClean="0"/>
            </a:br>
            <a:r>
              <a:rPr lang="en-US" altLang="en-US" smtClean="0"/>
              <a:t>investors to justify risk.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Investment Banking</a:t>
            </a:r>
          </a:p>
        </p:txBody>
      </p:sp>
      <p:sp>
        <p:nvSpPr>
          <p:cNvPr id="38915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Corporations typically raise debt and equity </a:t>
            </a:r>
            <a:br>
              <a:rPr lang="en-US" altLang="en-US" smtClean="0"/>
            </a:br>
            <a:r>
              <a:rPr lang="en-US" altLang="en-US" smtClean="0"/>
              <a:t>capital using the services of investment bankers </a:t>
            </a:r>
            <a:br>
              <a:rPr lang="en-US" altLang="en-US" smtClean="0"/>
            </a:br>
            <a:r>
              <a:rPr lang="en-US" altLang="en-US" smtClean="0"/>
              <a:t>through </a:t>
            </a:r>
            <a:r>
              <a:rPr lang="en-US" altLang="en-US" smtClean="0">
                <a:solidFill>
                  <a:srgbClr val="0089CA"/>
                </a:solidFill>
              </a:rPr>
              <a:t>public offerings</a:t>
            </a:r>
            <a:r>
              <a:rPr lang="en-US" altLang="en-US" smtClean="0"/>
              <a:t>.</a:t>
            </a:r>
          </a:p>
          <a:p>
            <a:r>
              <a:rPr lang="en-US" altLang="en-US" smtClean="0"/>
              <a:t>When </a:t>
            </a:r>
            <a:r>
              <a:rPr lang="en-US" altLang="en-US" smtClean="0">
                <a:solidFill>
                  <a:srgbClr val="0089CA"/>
                </a:solidFill>
              </a:rPr>
              <a:t>underwriting</a:t>
            </a:r>
            <a:r>
              <a:rPr lang="en-US" altLang="en-US" smtClean="0"/>
              <a:t> a security issue, an investment banker guarantees that the issuer will receive a specified amount of money from the issue.</a:t>
            </a:r>
          </a:p>
          <a:p>
            <a:r>
              <a:rPr lang="en-US" altLang="en-US" smtClean="0"/>
              <a:t>The investment banker purchases the securities </a:t>
            </a:r>
            <a:br>
              <a:rPr lang="en-US" altLang="en-US" smtClean="0"/>
            </a:br>
            <a:r>
              <a:rPr lang="en-US" altLang="en-US" smtClean="0"/>
              <a:t>from the firm at a lower price than the planned </a:t>
            </a:r>
            <a:br>
              <a:rPr lang="en-US" altLang="en-US" smtClean="0"/>
            </a:br>
            <a:r>
              <a:rPr lang="en-US" altLang="en-US" smtClean="0"/>
              <a:t>resale price.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Learning Goals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indent="0">
              <a:buFont typeface="Wingdings" charset="2"/>
              <a:buNone/>
            </a:pPr>
            <a:r>
              <a:rPr lang="en-US" altLang="en-US" smtClean="0"/>
              <a:t>Describe the legal aspects of bond financing </a:t>
            </a:r>
            <a:br>
              <a:rPr lang="en-US" altLang="en-US" smtClean="0"/>
            </a:br>
            <a:r>
              <a:rPr lang="en-US" altLang="en-US" smtClean="0"/>
              <a:t>and bond cost.</a:t>
            </a:r>
          </a:p>
          <a:p>
            <a:pPr indent="0">
              <a:buFont typeface="Wingdings" charset="2"/>
              <a:buNone/>
            </a:pPr>
            <a:r>
              <a:rPr lang="en-US" altLang="en-US" smtClean="0"/>
              <a:t>Discuss the general features, ratings, popular types, </a:t>
            </a:r>
            <a:br>
              <a:rPr lang="en-US" altLang="en-US" smtClean="0"/>
            </a:br>
            <a:r>
              <a:rPr lang="en-US" altLang="en-US" smtClean="0"/>
              <a:t>and international issues of corporate bonds.</a:t>
            </a:r>
          </a:p>
          <a:p>
            <a:pPr indent="0">
              <a:buFont typeface="Wingdings" charset="2"/>
              <a:buNone/>
            </a:pPr>
            <a:r>
              <a:rPr lang="en-US" altLang="en-US" smtClean="0"/>
              <a:t>Differentiate between debt and equity capital.</a:t>
            </a:r>
          </a:p>
          <a:p>
            <a:pPr indent="0">
              <a:buFont typeface="Wingdings" charset="2"/>
              <a:buNone/>
            </a:pPr>
            <a:r>
              <a:rPr lang="en-US" altLang="en-US" smtClean="0"/>
              <a:t>Review the rights and features of common stock.</a:t>
            </a:r>
          </a:p>
          <a:p>
            <a:pPr indent="0">
              <a:buFont typeface="Wingdings" charset="2"/>
              <a:buNone/>
            </a:pPr>
            <a:r>
              <a:rPr lang="en-US" altLang="en-US" smtClean="0"/>
              <a:t>Discuss the rights and features of preferred stock.</a:t>
            </a:r>
          </a:p>
          <a:p>
            <a:pPr indent="0">
              <a:buFont typeface="Wingdings" charset="2"/>
              <a:buNone/>
            </a:pPr>
            <a:r>
              <a:rPr lang="en-US" altLang="en-US" smtClean="0"/>
              <a:t>Understand the role of the investment banker </a:t>
            </a:r>
            <a:br>
              <a:rPr lang="en-US" altLang="en-US" smtClean="0"/>
            </a:br>
            <a:r>
              <a:rPr lang="en-US" altLang="en-US" smtClean="0"/>
              <a:t>in securities offerings.</a:t>
            </a:r>
          </a:p>
          <a:p>
            <a:pPr indent="0">
              <a:buFont typeface="Wingdings" charset="2"/>
              <a:buNone/>
            </a:pPr>
            <a:endParaRPr lang="en-US" altLang="en-US" smtClean="0"/>
          </a:p>
        </p:txBody>
      </p:sp>
      <p:pic>
        <p:nvPicPr>
          <p:cNvPr id="3076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525" y="1924050"/>
            <a:ext cx="241300" cy="231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077" name="Picture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113" y="2790825"/>
            <a:ext cx="244475" cy="231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078" name="Picture 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525" y="3670300"/>
            <a:ext cx="247650" cy="238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079" name="Picture 10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700" y="4184650"/>
            <a:ext cx="241300" cy="234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080" name="Picture 13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3875" y="4686300"/>
            <a:ext cx="241300" cy="238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081" name="Picture 14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463" y="5207000"/>
            <a:ext cx="23812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Investment Banking</a:t>
            </a:r>
          </a:p>
        </p:txBody>
      </p:sp>
      <p:sp>
        <p:nvSpPr>
          <p:cNvPr id="39939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When underwriting an issue, the investment banker bears the risk of price changes between the time </a:t>
            </a:r>
            <a:br>
              <a:rPr lang="en-US" altLang="en-US" smtClean="0"/>
            </a:br>
            <a:r>
              <a:rPr lang="en-US" altLang="en-US" smtClean="0"/>
              <a:t>of purchase and the time of resale.</a:t>
            </a:r>
          </a:p>
          <a:p>
            <a:r>
              <a:rPr lang="en-US" altLang="en-US" smtClean="0"/>
              <a:t>With a </a:t>
            </a:r>
            <a:r>
              <a:rPr lang="en-US" altLang="en-US" smtClean="0">
                <a:solidFill>
                  <a:srgbClr val="0089CA"/>
                </a:solidFill>
              </a:rPr>
              <a:t>private placement</a:t>
            </a:r>
            <a:r>
              <a:rPr lang="en-US" altLang="en-US" smtClean="0"/>
              <a:t>, the investment banker arranges for the direct sale of the issue to one or more individuals or firms and receives a commission for acting as the intermediary in the transaction.</a:t>
            </a:r>
          </a:p>
          <a:p>
            <a:r>
              <a:rPr lang="en-US" altLang="en-US" smtClean="0"/>
              <a:t>When a firm issues securities on a </a:t>
            </a:r>
            <a:r>
              <a:rPr lang="en-US" altLang="en-US" smtClean="0">
                <a:solidFill>
                  <a:srgbClr val="0089CA"/>
                </a:solidFill>
              </a:rPr>
              <a:t>best-efforts basis</a:t>
            </a:r>
            <a:r>
              <a:rPr lang="en-US" altLang="en-US" smtClean="0"/>
              <a:t>, compensation is based on the number of securities 	sold.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Investment Banking</a:t>
            </a:r>
          </a:p>
        </p:txBody>
      </p:sp>
      <p:sp>
        <p:nvSpPr>
          <p:cNvPr id="40963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/>
              <a:t>Advising</a:t>
            </a:r>
            <a:endParaRPr lang="en-US" altLang="en-US" smtClean="0"/>
          </a:p>
          <a:p>
            <a:pPr lvl="1"/>
            <a:r>
              <a:rPr lang="en-US" altLang="en-US" sz="2400" smtClean="0"/>
              <a:t>Underwriters also act as advisors and consultants </a:t>
            </a:r>
            <a:br>
              <a:rPr lang="en-US" altLang="en-US" sz="2400" smtClean="0"/>
            </a:br>
            <a:r>
              <a:rPr lang="en-US" altLang="en-US" sz="2400" smtClean="0"/>
              <a:t>for corporations.</a:t>
            </a:r>
          </a:p>
          <a:p>
            <a:pPr lvl="1"/>
            <a:r>
              <a:rPr lang="en-US" altLang="en-US" sz="2400" smtClean="0"/>
              <a:t>They can assist firms in planning both the timing </a:t>
            </a:r>
            <a:br>
              <a:rPr lang="en-US" altLang="en-US" sz="2400" smtClean="0"/>
            </a:br>
            <a:r>
              <a:rPr lang="en-US" altLang="en-US" sz="2400" smtClean="0"/>
              <a:t>of an issue and the amount and features of an issue.</a:t>
            </a:r>
          </a:p>
          <a:p>
            <a:pPr lvl="1"/>
            <a:r>
              <a:rPr lang="en-US" altLang="en-US" sz="2400" smtClean="0"/>
              <a:t>They can also assist in evaluating mergers </a:t>
            </a:r>
            <a:br>
              <a:rPr lang="en-US" altLang="en-US" sz="2400" smtClean="0"/>
            </a:br>
            <a:r>
              <a:rPr lang="en-US" altLang="en-US" sz="2400" smtClean="0"/>
              <a:t>and acquisitions.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Investment Banking</a:t>
            </a:r>
          </a:p>
        </p:txBody>
      </p:sp>
      <p:sp>
        <p:nvSpPr>
          <p:cNvPr id="41987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/>
              <a:t>Selecting an Investment Banker</a:t>
            </a:r>
          </a:p>
          <a:p>
            <a:pPr lvl="1"/>
            <a:r>
              <a:rPr lang="en-US" altLang="en-US" sz="2400" smtClean="0"/>
              <a:t>An investment banker may be selected through </a:t>
            </a:r>
            <a:r>
              <a:rPr lang="en-US" altLang="en-US" sz="2400" smtClean="0">
                <a:solidFill>
                  <a:srgbClr val="0089CA"/>
                </a:solidFill>
              </a:rPr>
              <a:t>competitive bidding</a:t>
            </a:r>
            <a:r>
              <a:rPr lang="en-US" altLang="en-US" sz="2400" smtClean="0"/>
              <a:t>, where the banker or group </a:t>
            </a:r>
            <a:br>
              <a:rPr lang="en-US" altLang="en-US" sz="2400" smtClean="0"/>
            </a:br>
            <a:r>
              <a:rPr lang="en-US" altLang="en-US" sz="2400" smtClean="0"/>
              <a:t>of bankers that bids the highest price for an issue </a:t>
            </a:r>
            <a:br>
              <a:rPr lang="en-US" altLang="en-US" sz="2400" smtClean="0"/>
            </a:br>
            <a:r>
              <a:rPr lang="en-US" altLang="en-US" sz="2400" smtClean="0"/>
              <a:t>is chosen for the underwriting.</a:t>
            </a:r>
          </a:p>
          <a:p>
            <a:pPr lvl="1"/>
            <a:r>
              <a:rPr lang="en-US" altLang="en-US" sz="2400" smtClean="0"/>
              <a:t>With a </a:t>
            </a:r>
            <a:r>
              <a:rPr lang="en-US" altLang="en-US" sz="2400" smtClean="0">
                <a:solidFill>
                  <a:srgbClr val="0089CA"/>
                </a:solidFill>
              </a:rPr>
              <a:t>negotiated offering</a:t>
            </a:r>
            <a:r>
              <a:rPr lang="en-US" altLang="en-US" sz="2400" smtClean="0"/>
              <a:t>, the investment banker </a:t>
            </a:r>
            <a:br>
              <a:rPr lang="en-US" altLang="en-US" sz="2400" smtClean="0"/>
            </a:br>
            <a:r>
              <a:rPr lang="en-US" altLang="en-US" sz="2400" smtClean="0"/>
              <a:t>is merely hired rather than awarded the issue </a:t>
            </a:r>
            <a:br>
              <a:rPr lang="en-US" altLang="en-US" sz="2400" smtClean="0"/>
            </a:br>
            <a:r>
              <a:rPr lang="en-US" altLang="en-US" sz="2400" smtClean="0"/>
              <a:t>through a competitive bid.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Investment Banking</a:t>
            </a:r>
          </a:p>
        </p:txBody>
      </p:sp>
      <p:sp>
        <p:nvSpPr>
          <p:cNvPr id="43011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/>
              <a:t>Syndicating the Underwriting</a:t>
            </a:r>
            <a:endParaRPr lang="en-US" altLang="en-US" smtClean="0"/>
          </a:p>
          <a:p>
            <a:pPr lvl="1"/>
            <a:r>
              <a:rPr lang="en-US" altLang="en-US" sz="2400" smtClean="0">
                <a:solidFill>
                  <a:srgbClr val="0089CA"/>
                </a:solidFill>
              </a:rPr>
              <a:t>Underwriting syndicates</a:t>
            </a:r>
            <a:r>
              <a:rPr lang="en-US" altLang="en-US" sz="2400" smtClean="0"/>
              <a:t> are typically formed </a:t>
            </a:r>
            <a:br>
              <a:rPr lang="en-US" altLang="en-US" sz="2400" smtClean="0"/>
            </a:br>
            <a:r>
              <a:rPr lang="en-US" altLang="en-US" sz="2400" smtClean="0"/>
              <a:t>when companies bring large issues to the market.</a:t>
            </a:r>
          </a:p>
          <a:p>
            <a:pPr lvl="1"/>
            <a:r>
              <a:rPr lang="en-US" altLang="en-US" sz="2400" smtClean="0"/>
              <a:t>Each investment banker in the syndicate normally underwrites a portion of the issue in order to reduce the risk of loss for any single firm and insure wider distribution of shares.</a:t>
            </a:r>
          </a:p>
          <a:p>
            <a:pPr lvl="1"/>
            <a:r>
              <a:rPr lang="en-US" altLang="en-US" sz="2400" smtClean="0"/>
              <a:t>The syndicate does so by creating a </a:t>
            </a:r>
            <a:r>
              <a:rPr lang="en-US" altLang="en-US" sz="2400" smtClean="0">
                <a:solidFill>
                  <a:srgbClr val="0089CA"/>
                </a:solidFill>
              </a:rPr>
              <a:t>selling group</a:t>
            </a:r>
            <a:r>
              <a:rPr lang="en-US" altLang="en-US" sz="2400" smtClean="0"/>
              <a:t> which distributes the shares to the investing public.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Investment Banking</a:t>
            </a:r>
          </a:p>
        </p:txBody>
      </p:sp>
      <p:sp>
        <p:nvSpPr>
          <p:cNvPr id="44035" name="Text Box 8"/>
          <p:cNvSpPr txBox="1">
            <a:spLocks noChangeArrowheads="1"/>
          </p:cNvSpPr>
          <p:nvPr/>
        </p:nvSpPr>
        <p:spPr bwMode="auto">
          <a:xfrm>
            <a:off x="3594100" y="6384925"/>
            <a:ext cx="13271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2D4B9B"/>
                </a:solidFill>
              </a:rPr>
              <a:t>Figure 3.1</a:t>
            </a:r>
            <a:endParaRPr lang="en-US" altLang="en-US"/>
          </a:p>
        </p:txBody>
      </p:sp>
      <p:pic>
        <p:nvPicPr>
          <p:cNvPr id="44036" name="Picture 9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1658938"/>
            <a:ext cx="8267700" cy="4335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Investment Banking</a:t>
            </a:r>
          </a:p>
        </p:txBody>
      </p:sp>
      <p:sp>
        <p:nvSpPr>
          <p:cNvPr id="45059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/>
              <a:t>Fulfilling Legal Requirements</a:t>
            </a:r>
            <a:endParaRPr lang="en-US" altLang="en-US" smtClean="0"/>
          </a:p>
          <a:p>
            <a:pPr lvl="1"/>
            <a:r>
              <a:rPr lang="en-US" altLang="en-US" sz="2400" smtClean="0"/>
              <a:t>Before a new security can be issued, the firm must file a </a:t>
            </a:r>
            <a:r>
              <a:rPr lang="en-US" altLang="en-US" sz="2400" smtClean="0">
                <a:solidFill>
                  <a:srgbClr val="0089CA"/>
                </a:solidFill>
              </a:rPr>
              <a:t>registration statement</a:t>
            </a:r>
            <a:r>
              <a:rPr lang="en-US" altLang="en-US" sz="2400" smtClean="0"/>
              <a:t> with the SEC at least 20 days before approval is granted.</a:t>
            </a:r>
          </a:p>
          <a:p>
            <a:pPr lvl="1"/>
            <a:r>
              <a:rPr lang="en-US" altLang="en-US" sz="2400" smtClean="0"/>
              <a:t>One part of the registration statement called </a:t>
            </a:r>
            <a:br>
              <a:rPr lang="en-US" altLang="en-US" sz="2400" smtClean="0"/>
            </a:br>
            <a:r>
              <a:rPr lang="en-US" altLang="en-US" sz="2400" smtClean="0"/>
              <a:t>the </a:t>
            </a:r>
            <a:r>
              <a:rPr lang="en-US" altLang="en-US" sz="2400" smtClean="0">
                <a:solidFill>
                  <a:srgbClr val="0089CA"/>
                </a:solidFill>
              </a:rPr>
              <a:t>prospectus</a:t>
            </a:r>
            <a:r>
              <a:rPr lang="en-US" altLang="en-US" sz="2400" smtClean="0"/>
              <a:t> details the firm’s operating </a:t>
            </a:r>
            <a:br>
              <a:rPr lang="en-US" altLang="en-US" sz="2400" smtClean="0"/>
            </a:br>
            <a:r>
              <a:rPr lang="en-US" altLang="en-US" sz="2400" smtClean="0"/>
              <a:t>and financial position.</a:t>
            </a:r>
          </a:p>
          <a:p>
            <a:pPr lvl="1"/>
            <a:r>
              <a:rPr lang="en-US" altLang="en-US" sz="2400" smtClean="0"/>
              <a:t>However, a prospectus may be distributed </a:t>
            </a:r>
            <a:br>
              <a:rPr lang="en-US" altLang="en-US" sz="2400" smtClean="0"/>
            </a:br>
            <a:r>
              <a:rPr lang="en-US" altLang="en-US" sz="2400" smtClean="0"/>
              <a:t>to potential investors during the approval period </a:t>
            </a:r>
            <a:br>
              <a:rPr lang="en-US" altLang="en-US" sz="2400" smtClean="0"/>
            </a:br>
            <a:r>
              <a:rPr lang="en-US" altLang="en-US" sz="2400" smtClean="0"/>
              <a:t>as long as a </a:t>
            </a:r>
            <a:r>
              <a:rPr lang="en-US" altLang="en-US" sz="2400" smtClean="0">
                <a:solidFill>
                  <a:srgbClr val="0089CA"/>
                </a:solidFill>
              </a:rPr>
              <a:t>red herring</a:t>
            </a:r>
            <a:r>
              <a:rPr lang="en-US" altLang="en-US" sz="2400" smtClean="0"/>
              <a:t> is printed on the front cover.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Investment Banking</a:t>
            </a:r>
          </a:p>
        </p:txBody>
      </p:sp>
      <p:sp>
        <p:nvSpPr>
          <p:cNvPr id="46083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/>
              <a:t>Fulfilling Legal Requirements</a:t>
            </a:r>
            <a:endParaRPr lang="en-US" altLang="en-US" smtClean="0"/>
          </a:p>
          <a:p>
            <a:pPr lvl="1"/>
            <a:r>
              <a:rPr lang="en-US" altLang="en-US" sz="2400" smtClean="0"/>
              <a:t>As an alternative to filing cumbersome registration statements, firms with more than $150 million </a:t>
            </a:r>
            <a:br>
              <a:rPr lang="en-US" altLang="en-US" sz="2400" smtClean="0"/>
            </a:br>
            <a:r>
              <a:rPr lang="en-US" altLang="en-US" sz="2400" smtClean="0"/>
              <a:t>in outstanding stock can use a procedure </a:t>
            </a:r>
            <a:br>
              <a:rPr lang="en-US" altLang="en-US" sz="2400" smtClean="0"/>
            </a:br>
            <a:r>
              <a:rPr lang="en-US" altLang="en-US" sz="2400" smtClean="0"/>
              <a:t>called </a:t>
            </a:r>
            <a:r>
              <a:rPr lang="en-US" altLang="en-US" sz="2400" smtClean="0">
                <a:solidFill>
                  <a:srgbClr val="0089CA"/>
                </a:solidFill>
              </a:rPr>
              <a:t>shelf registration</a:t>
            </a:r>
            <a:r>
              <a:rPr lang="en-US" altLang="en-US" sz="2400" smtClean="0"/>
              <a:t>.</a:t>
            </a:r>
          </a:p>
          <a:p>
            <a:pPr lvl="1"/>
            <a:r>
              <a:rPr lang="en-US" altLang="en-US" sz="2400" smtClean="0"/>
              <a:t>This allows the firm to file a single document </a:t>
            </a:r>
            <a:br>
              <a:rPr lang="en-US" altLang="en-US" sz="2400" smtClean="0"/>
            </a:br>
            <a:r>
              <a:rPr lang="en-US" altLang="en-US" sz="2400" smtClean="0"/>
              <a:t>that covers all issues during the subsequent </a:t>
            </a:r>
            <a:br>
              <a:rPr lang="en-US" altLang="en-US" sz="2400" smtClean="0"/>
            </a:br>
            <a:r>
              <a:rPr lang="en-US" altLang="en-US" sz="2400" smtClean="0"/>
              <a:t>2-year period.</a:t>
            </a:r>
          </a:p>
          <a:p>
            <a:pPr lvl="1"/>
            <a:r>
              <a:rPr lang="en-US" altLang="en-US" sz="2400" smtClean="0"/>
              <a:t>As a result, the approved securities are kept </a:t>
            </a:r>
            <a:br>
              <a:rPr lang="en-US" altLang="en-US" sz="2400" smtClean="0"/>
            </a:br>
            <a:r>
              <a:rPr lang="en-US" altLang="en-US" sz="2400" smtClean="0"/>
              <a:t>“on the shelf” until the need for or market conditions </a:t>
            </a:r>
            <a:br>
              <a:rPr lang="en-US" altLang="en-US" sz="2400" smtClean="0"/>
            </a:br>
            <a:r>
              <a:rPr lang="en-US" altLang="en-US" sz="2400" smtClean="0"/>
              <a:t>are appropriate for an issue.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Investment Banking</a:t>
            </a:r>
          </a:p>
        </p:txBody>
      </p:sp>
      <p:sp>
        <p:nvSpPr>
          <p:cNvPr id="47107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/>
              <a:t>Pricing and Distributing an Issue </a:t>
            </a:r>
          </a:p>
          <a:p>
            <a:pPr lvl="1"/>
            <a:r>
              <a:rPr lang="en-US" altLang="en-US" sz="2400" smtClean="0"/>
              <a:t>In general, underwriters wait until the end </a:t>
            </a:r>
            <a:br>
              <a:rPr lang="en-US" altLang="en-US" sz="2400" smtClean="0"/>
            </a:br>
            <a:r>
              <a:rPr lang="en-US" altLang="en-US" sz="2400" smtClean="0"/>
              <a:t>of the registration period to price securities </a:t>
            </a:r>
            <a:br>
              <a:rPr lang="en-US" altLang="en-US" sz="2400" smtClean="0"/>
            </a:br>
            <a:r>
              <a:rPr lang="en-US" altLang="en-US" sz="2400" smtClean="0"/>
              <a:t>to ensure marketability.</a:t>
            </a:r>
          </a:p>
          <a:p>
            <a:pPr lvl="1"/>
            <a:r>
              <a:rPr lang="en-US" altLang="en-US" sz="2400" smtClean="0"/>
              <a:t>If the issue is fully sold, it is considered </a:t>
            </a:r>
            <a:br>
              <a:rPr lang="en-US" altLang="en-US" sz="2400" smtClean="0"/>
            </a:br>
            <a:r>
              <a:rPr lang="en-US" altLang="en-US" sz="2400" smtClean="0"/>
              <a:t>an </a:t>
            </a:r>
            <a:r>
              <a:rPr lang="en-US" altLang="en-US" sz="2400" i="1" smtClean="0"/>
              <a:t>oversubscribed</a:t>
            </a:r>
            <a:r>
              <a:rPr lang="en-US" altLang="en-US" sz="2400" smtClean="0"/>
              <a:t> issue; if not fully sold, </a:t>
            </a:r>
            <a:br>
              <a:rPr lang="en-US" altLang="en-US" sz="2400" smtClean="0"/>
            </a:br>
            <a:r>
              <a:rPr lang="en-US" altLang="en-US" sz="2400" smtClean="0"/>
              <a:t>it is considered </a:t>
            </a:r>
            <a:r>
              <a:rPr lang="en-US" altLang="en-US" sz="2400" i="1" smtClean="0"/>
              <a:t>undersubscribed</a:t>
            </a:r>
            <a:r>
              <a:rPr lang="en-US" altLang="en-US" sz="2400" smtClean="0"/>
              <a:t>.</a:t>
            </a:r>
          </a:p>
          <a:p>
            <a:pPr lvl="1"/>
            <a:r>
              <a:rPr lang="en-US" altLang="en-US" sz="2400" smtClean="0"/>
              <a:t>In order to stabilize the issue at the initial offering price as it is being offered for sale, investment bankers often place orders to purchase </a:t>
            </a:r>
            <a:br>
              <a:rPr lang="en-US" altLang="en-US" sz="2400" smtClean="0"/>
            </a:br>
            <a:r>
              <a:rPr lang="en-US" altLang="en-US" sz="2400" smtClean="0"/>
              <a:t>the security themselves.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Investment Banking</a:t>
            </a:r>
          </a:p>
        </p:txBody>
      </p:sp>
      <p:sp>
        <p:nvSpPr>
          <p:cNvPr id="48131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/>
              <a:t>Cost of Investment Banking Services </a:t>
            </a:r>
            <a:endParaRPr lang="en-US" altLang="en-US" smtClean="0"/>
          </a:p>
          <a:p>
            <a:pPr lvl="1">
              <a:spcBef>
                <a:spcPct val="30000"/>
              </a:spcBef>
            </a:pPr>
            <a:r>
              <a:rPr lang="en-US" altLang="en-US" sz="2400" smtClean="0"/>
              <a:t>Investment bankers earn their income by profiting </a:t>
            </a:r>
            <a:br>
              <a:rPr lang="en-US" altLang="en-US" sz="2400" smtClean="0"/>
            </a:br>
            <a:r>
              <a:rPr lang="en-US" altLang="en-US" sz="2400" smtClean="0"/>
              <a:t>on the spread.</a:t>
            </a:r>
          </a:p>
          <a:p>
            <a:pPr lvl="1">
              <a:spcBef>
                <a:spcPct val="30000"/>
              </a:spcBef>
            </a:pPr>
            <a:r>
              <a:rPr lang="en-US" altLang="en-US" sz="2400" smtClean="0"/>
              <a:t>The </a:t>
            </a:r>
            <a:r>
              <a:rPr lang="en-US" altLang="en-US" sz="2400" smtClean="0">
                <a:solidFill>
                  <a:srgbClr val="0089CA"/>
                </a:solidFill>
              </a:rPr>
              <a:t>spread</a:t>
            </a:r>
            <a:r>
              <a:rPr lang="en-US" altLang="en-US" sz="2400" smtClean="0"/>
              <a:t> is difference between the price paid </a:t>
            </a:r>
            <a:br>
              <a:rPr lang="en-US" altLang="en-US" sz="2400" smtClean="0"/>
            </a:br>
            <a:r>
              <a:rPr lang="en-US" altLang="en-US" sz="2400" smtClean="0"/>
              <a:t>for the securities by the investment banker </a:t>
            </a:r>
            <a:br>
              <a:rPr lang="en-US" altLang="en-US" sz="2400" smtClean="0"/>
            </a:br>
            <a:r>
              <a:rPr lang="en-US" altLang="en-US" sz="2400" smtClean="0"/>
              <a:t>and the eventual selling price in the marketplace.</a:t>
            </a:r>
          </a:p>
          <a:p>
            <a:pPr lvl="1">
              <a:spcBef>
                <a:spcPct val="30000"/>
              </a:spcBef>
            </a:pPr>
            <a:r>
              <a:rPr lang="en-US" altLang="en-US" sz="2400" smtClean="0"/>
              <a:t>In general, costs for underwriting equity are highest, followed by preferred stock, and then bonds.</a:t>
            </a:r>
          </a:p>
          <a:p>
            <a:pPr lvl="1">
              <a:spcBef>
                <a:spcPct val="30000"/>
              </a:spcBef>
            </a:pPr>
            <a:r>
              <a:rPr lang="en-US" altLang="en-US" sz="2400" smtClean="0"/>
              <a:t>In percentage terms, costs can be as high as 17% </a:t>
            </a:r>
            <a:br>
              <a:rPr lang="en-US" altLang="en-US" sz="2400" smtClean="0"/>
            </a:br>
            <a:r>
              <a:rPr lang="en-US" altLang="en-US" sz="2400" smtClean="0"/>
              <a:t>for small stock offerings to as low as 1.6% for large bond issues.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Investment Banking</a:t>
            </a:r>
          </a:p>
        </p:txBody>
      </p:sp>
      <p:sp>
        <p:nvSpPr>
          <p:cNvPr id="49155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/>
              <a:t>Private Placements</a:t>
            </a:r>
            <a:endParaRPr lang="en-US" altLang="en-US" smtClean="0"/>
          </a:p>
          <a:p>
            <a:pPr lvl="1"/>
            <a:r>
              <a:rPr lang="en-US" altLang="en-US" sz="2400" smtClean="0"/>
              <a:t>Although diminishing in frequency, firms </a:t>
            </a:r>
            <a:br>
              <a:rPr lang="en-US" altLang="en-US" sz="2400" smtClean="0"/>
            </a:br>
            <a:r>
              <a:rPr lang="en-US" altLang="en-US" sz="2400" smtClean="0"/>
              <a:t>can also negotiate private placements rather </a:t>
            </a:r>
            <a:br>
              <a:rPr lang="en-US" altLang="en-US" sz="2400" smtClean="0"/>
            </a:br>
            <a:r>
              <a:rPr lang="en-US" altLang="en-US" sz="2400" smtClean="0"/>
              <a:t>than public offerings.</a:t>
            </a:r>
          </a:p>
          <a:p>
            <a:pPr lvl="1"/>
            <a:r>
              <a:rPr lang="en-US" altLang="en-US" sz="2400" smtClean="0"/>
              <a:t>Private placements can reduce administrative </a:t>
            </a:r>
            <a:br>
              <a:rPr lang="en-US" altLang="en-US" sz="2400" smtClean="0"/>
            </a:br>
            <a:r>
              <a:rPr lang="en-US" altLang="en-US" sz="2400" smtClean="0"/>
              <a:t>and issuance costs for firms since registration </a:t>
            </a:r>
            <a:br>
              <a:rPr lang="en-US" altLang="en-US" sz="2400" smtClean="0"/>
            </a:br>
            <a:r>
              <a:rPr lang="en-US" altLang="en-US" sz="2400" smtClean="0"/>
              <a:t>with and approval from the SEC is not required.</a:t>
            </a:r>
          </a:p>
          <a:p>
            <a:pPr lvl="1"/>
            <a:r>
              <a:rPr lang="en-US" altLang="en-US" sz="2400" smtClean="0"/>
              <a:t>However, they do pose problems for purchasers </a:t>
            </a:r>
            <a:br>
              <a:rPr lang="en-US" altLang="en-US" sz="2400" smtClean="0"/>
            </a:br>
            <a:r>
              <a:rPr lang="en-US" altLang="en-US" sz="2400" smtClean="0"/>
              <a:t>since the securities cannot not be resold </a:t>
            </a:r>
            <a:br>
              <a:rPr lang="en-US" altLang="en-US" sz="2400" smtClean="0"/>
            </a:br>
            <a:r>
              <a:rPr lang="en-US" altLang="en-US" sz="2400" smtClean="0"/>
              <a:t>via secondary markets.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Corporate Bonds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smtClean="0">
                <a:solidFill>
                  <a:srgbClr val="0089CA"/>
                </a:solidFill>
              </a:rPr>
              <a:t>Corporate bonds</a:t>
            </a:r>
            <a:r>
              <a:rPr lang="en-US" altLang="en-US" smtClean="0"/>
              <a:t> are debt securities issued </a:t>
            </a:r>
            <a:br>
              <a:rPr lang="en-US" altLang="en-US" smtClean="0"/>
            </a:br>
            <a:r>
              <a:rPr lang="en-US" altLang="en-US" smtClean="0"/>
              <a:t>by the corporation itself.</a:t>
            </a:r>
          </a:p>
          <a:p>
            <a:r>
              <a:rPr lang="en-US" altLang="en-US" smtClean="0"/>
              <a:t>Investors lend money to the corporation </a:t>
            </a:r>
            <a:br>
              <a:rPr lang="en-US" altLang="en-US" smtClean="0"/>
            </a:br>
            <a:r>
              <a:rPr lang="en-US" altLang="en-US" smtClean="0"/>
              <a:t>in exchange for a specified promised amount </a:t>
            </a:r>
            <a:br>
              <a:rPr lang="en-US" altLang="en-US" smtClean="0"/>
            </a:br>
            <a:r>
              <a:rPr lang="en-US" altLang="en-US" smtClean="0"/>
              <a:t>of </a:t>
            </a:r>
            <a:r>
              <a:rPr lang="en-US" altLang="en-US" smtClean="0">
                <a:solidFill>
                  <a:srgbClr val="0089CA"/>
                </a:solidFill>
              </a:rPr>
              <a:t>(coupon) interest income</a:t>
            </a:r>
            <a:r>
              <a:rPr lang="en-US" altLang="en-US" smtClean="0"/>
              <a:t>.</a:t>
            </a:r>
          </a:p>
          <a:p>
            <a:r>
              <a:rPr lang="en-US" altLang="en-US" smtClean="0"/>
              <a:t>Most bonds are issued with face values of $1,000 </a:t>
            </a:r>
            <a:br>
              <a:rPr lang="en-US" altLang="en-US" smtClean="0"/>
            </a:br>
            <a:r>
              <a:rPr lang="en-US" altLang="en-US" smtClean="0"/>
              <a:t>and maturities of 10 to 30 years.</a:t>
            </a:r>
          </a:p>
          <a:p>
            <a:r>
              <a:rPr lang="en-US" altLang="en-US" smtClean="0"/>
              <a:t>At the end of the bond term, investors receive </a:t>
            </a:r>
            <a:br>
              <a:rPr lang="en-US" altLang="en-US" smtClean="0"/>
            </a:br>
            <a:r>
              <a:rPr lang="en-US" altLang="en-US" smtClean="0"/>
              <a:t>the face value of the bond.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1752600"/>
            <a:ext cx="9144000" cy="5105400"/>
          </a:xfrm>
          <a:prstGeom prst="rect">
            <a:avLst/>
          </a:prstGeom>
          <a:gradFill rotWithShape="0">
            <a:gsLst>
              <a:gs pos="0">
                <a:srgbClr val="F3EFBB"/>
              </a:gs>
              <a:gs pos="100000">
                <a:srgbClr val="E3DA64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2286000" y="0"/>
            <a:ext cx="6858000" cy="1752600"/>
          </a:xfrm>
          <a:prstGeom prst="rect">
            <a:avLst/>
          </a:prstGeom>
          <a:solidFill>
            <a:srgbClr val="A694B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0"/>
            <a:ext cx="2741613" cy="1752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A694BA"/>
                </a:solidFill>
              </a:rPr>
              <a:t>Chapter</a:t>
            </a:r>
          </a:p>
          <a:p>
            <a:pPr algn="ctr"/>
            <a:r>
              <a:rPr lang="en-US" altLang="en-US" sz="6000">
                <a:solidFill>
                  <a:schemeClr val="bg1"/>
                </a:solidFill>
              </a:rPr>
              <a:t>3</a:t>
            </a:r>
            <a:endParaRPr lang="en-US" altLang="en-US">
              <a:solidFill>
                <a:srgbClr val="A694BA"/>
              </a:solidFill>
            </a:endParaRPr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76200">
            <a:solidFill>
              <a:srgbClr val="AAD55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425450" y="2371725"/>
            <a:ext cx="4714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/>
              <a:t>End of Chapter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644900" y="142875"/>
            <a:ext cx="5284788" cy="1331913"/>
            <a:chOff x="2296" y="114"/>
            <a:chExt cx="3329" cy="839"/>
          </a:xfrm>
        </p:grpSpPr>
        <p:sp>
          <p:nvSpPr>
            <p:cNvPr id="50185" name="Rectangle 8"/>
            <p:cNvSpPr>
              <a:spLocks noChangeArrowheads="1"/>
            </p:cNvSpPr>
            <p:nvPr/>
          </p:nvSpPr>
          <p:spPr bwMode="auto">
            <a:xfrm>
              <a:off x="3225" y="481"/>
              <a:ext cx="2400" cy="47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altLang="en-US" b="1">
                  <a:solidFill>
                    <a:srgbClr val="C5BAD2"/>
                  </a:solidFill>
                </a:rPr>
                <a:t>	</a:t>
              </a:r>
              <a:r>
                <a:rPr lang="en-US" altLang="en-US">
                  <a:solidFill>
                    <a:srgbClr val="C5BAD2"/>
                  </a:solidFill>
                </a:rPr>
                <a:t>Lawrence J. Gitman</a:t>
              </a:r>
            </a:p>
            <a:p>
              <a:pPr algn="r">
                <a:lnSpc>
                  <a:spcPct val="90000"/>
                </a:lnSpc>
              </a:pPr>
              <a:r>
                <a:rPr lang="en-US" altLang="en-US">
                  <a:solidFill>
                    <a:srgbClr val="C5BAD2"/>
                  </a:solidFill>
                </a:rPr>
                <a:t>	Jeff Madura</a:t>
              </a:r>
            </a:p>
          </p:txBody>
        </p:sp>
        <p:sp>
          <p:nvSpPr>
            <p:cNvPr id="50186" name="Rectangle 9"/>
            <p:cNvSpPr>
              <a:spLocks noChangeArrowheads="1"/>
            </p:cNvSpPr>
            <p:nvPr/>
          </p:nvSpPr>
          <p:spPr bwMode="auto">
            <a:xfrm>
              <a:off x="2296" y="114"/>
              <a:ext cx="3316" cy="4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en-US" sz="3600" b="1" i="1">
                  <a:solidFill>
                    <a:srgbClr val="C5BAD2"/>
                  </a:solidFill>
                </a:rPr>
                <a:t>Introduction to Finance</a:t>
              </a:r>
            </a:p>
          </p:txBody>
        </p:sp>
      </p:grpSp>
      <p:pic>
        <p:nvPicPr>
          <p:cNvPr id="50184" name="Picture 10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3788" y="1790700"/>
            <a:ext cx="4240212" cy="466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Corporate Bonds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/>
              <a:t>Legal Aspects</a:t>
            </a:r>
            <a:endParaRPr lang="en-US" altLang="en-US" smtClean="0"/>
          </a:p>
          <a:p>
            <a:pPr lvl="1"/>
            <a:r>
              <a:rPr lang="en-US" altLang="en-US" sz="2400" smtClean="0"/>
              <a:t>The </a:t>
            </a:r>
            <a:r>
              <a:rPr lang="en-US" altLang="en-US" sz="2400" smtClean="0">
                <a:solidFill>
                  <a:srgbClr val="0089CA"/>
                </a:solidFill>
              </a:rPr>
              <a:t>bond indenture</a:t>
            </a:r>
            <a:r>
              <a:rPr lang="en-US" altLang="en-US" sz="2400" smtClean="0"/>
              <a:t> specifies the conditions </a:t>
            </a:r>
            <a:br>
              <a:rPr lang="en-US" altLang="en-US" sz="2400" smtClean="0"/>
            </a:br>
            <a:r>
              <a:rPr lang="en-US" altLang="en-US" sz="2400" smtClean="0"/>
              <a:t>under which it has been issued.</a:t>
            </a:r>
          </a:p>
          <a:p>
            <a:pPr lvl="1"/>
            <a:r>
              <a:rPr lang="en-US" altLang="en-US" sz="2400" smtClean="0"/>
              <a:t>It outlines both the rights of bondholders and duties </a:t>
            </a:r>
            <a:br>
              <a:rPr lang="en-US" altLang="en-US" sz="2400" smtClean="0"/>
            </a:br>
            <a:r>
              <a:rPr lang="en-US" altLang="en-US" sz="2400" smtClean="0"/>
              <a:t>of the issuing corporation.</a:t>
            </a:r>
          </a:p>
          <a:p>
            <a:pPr lvl="1"/>
            <a:r>
              <a:rPr lang="en-US" altLang="en-US" sz="2400" smtClean="0"/>
              <a:t>It also specifies the timing of interest and principal payments, any restrictive covenants, and sinking </a:t>
            </a:r>
            <a:br>
              <a:rPr lang="en-US" altLang="en-US" sz="2400" smtClean="0"/>
            </a:br>
            <a:r>
              <a:rPr lang="en-US" altLang="en-US" sz="2400" smtClean="0"/>
              <a:t>fund requirements.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Corporate Bonds</a:t>
            </a: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/>
              <a:t>Legal Aspects</a:t>
            </a:r>
          </a:p>
          <a:p>
            <a:pPr lvl="1"/>
            <a:r>
              <a:rPr lang="en-US" altLang="en-US" sz="2400" smtClean="0"/>
              <a:t>Common </a:t>
            </a:r>
            <a:r>
              <a:rPr lang="en-US" altLang="en-US" sz="2400" smtClean="0">
                <a:solidFill>
                  <a:srgbClr val="0089CA"/>
                </a:solidFill>
              </a:rPr>
              <a:t>standard debt provisions</a:t>
            </a:r>
            <a:r>
              <a:rPr lang="en-US" altLang="en-US" sz="2400" smtClean="0"/>
              <a:t> </a:t>
            </a:r>
            <a:br>
              <a:rPr lang="en-US" altLang="en-US" sz="2400" smtClean="0"/>
            </a:br>
            <a:r>
              <a:rPr lang="en-US" altLang="en-US" sz="2400" smtClean="0"/>
              <a:t>in the indenture typically include:</a:t>
            </a:r>
          </a:p>
          <a:p>
            <a:pPr lvl="2"/>
            <a:r>
              <a:rPr lang="en-US" altLang="en-US" sz="2000" smtClean="0"/>
              <a:t>The maintenance of satisfactory accounting records</a:t>
            </a:r>
          </a:p>
          <a:p>
            <a:pPr lvl="2"/>
            <a:r>
              <a:rPr lang="en-US" altLang="en-US" sz="2000" smtClean="0"/>
              <a:t>Periodically furnishing audited financial statements</a:t>
            </a:r>
          </a:p>
          <a:p>
            <a:pPr lvl="2"/>
            <a:r>
              <a:rPr lang="en-US" altLang="en-US" sz="2000" smtClean="0"/>
              <a:t>The payment of taxes and other liabilities when due</a:t>
            </a:r>
          </a:p>
          <a:p>
            <a:pPr lvl="2"/>
            <a:r>
              <a:rPr lang="en-US" altLang="en-US" sz="2000" smtClean="0"/>
              <a:t>The maintenance of all facilities in good working order</a:t>
            </a:r>
          </a:p>
          <a:p>
            <a:pPr lvl="2"/>
            <a:r>
              <a:rPr lang="en-US" altLang="en-US" sz="2000" smtClean="0"/>
              <a:t>Identification of any collateral pledged against the bond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Corporate Bonds</a:t>
            </a:r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/>
              <a:t>Legal Aspects</a:t>
            </a:r>
          </a:p>
          <a:p>
            <a:pPr lvl="1"/>
            <a:r>
              <a:rPr lang="en-US" altLang="en-US" sz="2400" smtClean="0"/>
              <a:t>Common </a:t>
            </a:r>
            <a:r>
              <a:rPr lang="en-US" altLang="en-US" sz="2400" smtClean="0">
                <a:solidFill>
                  <a:srgbClr val="0089CA"/>
                </a:solidFill>
              </a:rPr>
              <a:t>restrictive provisions (or covenants)</a:t>
            </a:r>
            <a:r>
              <a:rPr lang="en-US" altLang="en-US" sz="2400" smtClean="0"/>
              <a:t> </a:t>
            </a:r>
            <a:br>
              <a:rPr lang="en-US" altLang="en-US" sz="2400" smtClean="0"/>
            </a:br>
            <a:r>
              <a:rPr lang="en-US" altLang="en-US" sz="2400" smtClean="0"/>
              <a:t>in the indenture typically include:</a:t>
            </a:r>
          </a:p>
          <a:p>
            <a:pPr lvl="2"/>
            <a:r>
              <a:rPr lang="en-US" altLang="en-US" sz="2000" smtClean="0"/>
              <a:t>The maintenance of a minimum level of liquidity</a:t>
            </a:r>
          </a:p>
          <a:p>
            <a:pPr lvl="2"/>
            <a:r>
              <a:rPr lang="en-US" altLang="en-US" sz="2000" smtClean="0"/>
              <a:t>Prohibiting the sale of accounts receivable</a:t>
            </a:r>
          </a:p>
          <a:p>
            <a:pPr lvl="2"/>
            <a:r>
              <a:rPr lang="en-US" altLang="en-US" sz="2000" smtClean="0"/>
              <a:t>The imposition of certain fixed asset investments</a:t>
            </a:r>
          </a:p>
          <a:p>
            <a:pPr lvl="2"/>
            <a:r>
              <a:rPr lang="en-US" altLang="en-US" sz="2000" smtClean="0"/>
              <a:t>Constraints on subsequent borrowing</a:t>
            </a:r>
          </a:p>
          <a:p>
            <a:pPr lvl="2"/>
            <a:r>
              <a:rPr lang="en-US" altLang="en-US" sz="2000" smtClean="0"/>
              <a:t>Limits on annual cash dividend payments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Corporate Bonds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/>
              <a:t>Legal Aspects</a:t>
            </a:r>
          </a:p>
          <a:p>
            <a:pPr lvl="1"/>
            <a:r>
              <a:rPr lang="en-US" altLang="en-US" sz="2400" smtClean="0"/>
              <a:t>An additional restrictive provision often included </a:t>
            </a:r>
            <a:br>
              <a:rPr lang="en-US" altLang="en-US" sz="2400" smtClean="0"/>
            </a:br>
            <a:r>
              <a:rPr lang="en-US" altLang="en-US" sz="2400" smtClean="0"/>
              <a:t>in the indenture is a </a:t>
            </a:r>
            <a:r>
              <a:rPr lang="en-US" altLang="en-US" sz="2400" smtClean="0">
                <a:solidFill>
                  <a:srgbClr val="0089CA"/>
                </a:solidFill>
              </a:rPr>
              <a:t>sinking fund requirement</a:t>
            </a:r>
            <a:r>
              <a:rPr lang="en-US" altLang="en-US" sz="2400" smtClean="0"/>
              <a:t>, </a:t>
            </a:r>
            <a:br>
              <a:rPr lang="en-US" altLang="en-US" sz="2400" smtClean="0"/>
            </a:br>
            <a:r>
              <a:rPr lang="en-US" altLang="en-US" sz="2400" smtClean="0"/>
              <a:t>which specifies the manner in which a bond is systematically 	retired prior to maturity.</a:t>
            </a:r>
          </a:p>
          <a:p>
            <a:pPr lvl="1"/>
            <a:r>
              <a:rPr lang="en-US" altLang="en-US" sz="2400" smtClean="0"/>
              <a:t>Sinking funds typically dictate that the firm make semi-annual or annual payments to a trustee </a:t>
            </a:r>
            <a:br>
              <a:rPr lang="en-US" altLang="en-US" sz="2400" smtClean="0"/>
            </a:br>
            <a:r>
              <a:rPr lang="en-US" altLang="en-US" sz="2400" smtClean="0"/>
              <a:t>who then purchases the bonds in the market.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942</Words>
  <Application>Microsoft Office PowerPoint</Application>
  <PresentationFormat>On-screen Show (4:3)</PresentationFormat>
  <Paragraphs>248</Paragraphs>
  <Slides>51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Analisis : Perencanaan keuangan Peramalan keuangan</vt:lpstr>
      <vt:lpstr>KEMAMPUAN AKHIR YANG DIHARAPKAN</vt:lpstr>
      <vt:lpstr>PowerPoint Presentation</vt:lpstr>
      <vt:lpstr>Learning Goals</vt:lpstr>
      <vt:lpstr>Corporate Bonds</vt:lpstr>
      <vt:lpstr>Corporate Bonds</vt:lpstr>
      <vt:lpstr>Corporate Bonds</vt:lpstr>
      <vt:lpstr>Corporate Bonds</vt:lpstr>
      <vt:lpstr>Corporate Bonds</vt:lpstr>
      <vt:lpstr>Corporate Bonds</vt:lpstr>
      <vt:lpstr>Corporate Bonds</vt:lpstr>
      <vt:lpstr>Corporate Bonds</vt:lpstr>
      <vt:lpstr>Corporate Bonds</vt:lpstr>
      <vt:lpstr>Bond Ratings</vt:lpstr>
      <vt:lpstr>Forms of Debt</vt:lpstr>
      <vt:lpstr>Forms of Debt</vt:lpstr>
      <vt:lpstr>Popular Types of Bonds</vt:lpstr>
      <vt:lpstr>Popular Types of Bonds</vt:lpstr>
      <vt:lpstr>International Bond Issues</vt:lpstr>
      <vt:lpstr>Contrasting Debt and Equity Capital</vt:lpstr>
      <vt:lpstr>Common Stock</vt:lpstr>
      <vt:lpstr>Common Stock</vt:lpstr>
      <vt:lpstr>Common Stock</vt:lpstr>
      <vt:lpstr>Stockholder Rights</vt:lpstr>
      <vt:lpstr>Stockholder Rights</vt:lpstr>
      <vt:lpstr>Stockholder Rights</vt:lpstr>
      <vt:lpstr>Stockholder Rights</vt:lpstr>
      <vt:lpstr>Stockholder Rights</vt:lpstr>
      <vt:lpstr>Stockholder Rights</vt:lpstr>
      <vt:lpstr>Common Stock</vt:lpstr>
      <vt:lpstr>Common Stock</vt:lpstr>
      <vt:lpstr>Common Stock</vt:lpstr>
      <vt:lpstr>Common Stock</vt:lpstr>
      <vt:lpstr>Preferred Stock</vt:lpstr>
      <vt:lpstr>Preferred Stock</vt:lpstr>
      <vt:lpstr>Preferred Stock</vt:lpstr>
      <vt:lpstr>Preferred Stocks  and Bonds Contrasted</vt:lpstr>
      <vt:lpstr>Disadvantages of Preferred Stock</vt:lpstr>
      <vt:lpstr>Investment Banking</vt:lpstr>
      <vt:lpstr>Investment Banking</vt:lpstr>
      <vt:lpstr>Investment Banking</vt:lpstr>
      <vt:lpstr>Investment Banking</vt:lpstr>
      <vt:lpstr>Investment Banking</vt:lpstr>
      <vt:lpstr>Investment Banking</vt:lpstr>
      <vt:lpstr>Investment Banking</vt:lpstr>
      <vt:lpstr>Investment Banking</vt:lpstr>
      <vt:lpstr>Investment Banking</vt:lpstr>
      <vt:lpstr>Investment Banking</vt:lpstr>
      <vt:lpstr>Investment Banking</vt:lpstr>
      <vt:lpstr>PowerPoint Presentation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root</cp:lastModifiedBy>
  <cp:revision>19</cp:revision>
  <dcterms:created xsi:type="dcterms:W3CDTF">2017-09-09T11:34:57Z</dcterms:created>
  <dcterms:modified xsi:type="dcterms:W3CDTF">2017-09-19T23:04:35Z</dcterms:modified>
</cp:coreProperties>
</file>