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26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58371" name="Rectangle 1027"/>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59395" name="Rectangle 1027"/>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60419" name="Rectangle 3"/>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i="1" dirty="0" smtClean="0"/>
              <a:t>Risk and Return</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smtClean="0"/>
              <a:t>FEB 302</a:t>
            </a:r>
            <a:endParaRPr lang="en-US" sz="2000" dirty="0" smtClean="0"/>
          </a:p>
          <a:p>
            <a:endParaRPr lang="id-ID" sz="2000" dirty="0" smtClean="0"/>
          </a:p>
          <a:p>
            <a:endParaRPr lang="id-ID" sz="2000" dirty="0"/>
          </a:p>
          <a:p>
            <a:r>
              <a:rPr lang="en-US" sz="2000" dirty="0" smtClean="0"/>
              <a:t>MANAJEMEN</a:t>
            </a:r>
          </a:p>
          <a:p>
            <a:r>
              <a:rPr lang="en-US" sz="2000" dirty="0" smtClean="0"/>
              <a:t>KEUANGAN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altLang="en-US" sz="4000" smtClean="0"/>
              <a:t>Strengths and Weaknesses </a:t>
            </a:r>
            <a:br>
              <a:rPr lang="en-US" altLang="en-US" sz="4000" smtClean="0"/>
            </a:br>
            <a:r>
              <a:rPr lang="en-US" altLang="en-US" sz="4000" smtClean="0"/>
              <a:t>of Organization Forms</a:t>
            </a:r>
            <a:endParaRPr lang="en-US" altLang="en-US" smtClean="0"/>
          </a:p>
        </p:txBody>
      </p:sp>
      <p:sp>
        <p:nvSpPr>
          <p:cNvPr id="9219" name="Text Box 5"/>
          <p:cNvSpPr txBox="1">
            <a:spLocks noChangeArrowheads="1"/>
          </p:cNvSpPr>
          <p:nvPr/>
        </p:nvSpPr>
        <p:spPr bwMode="auto">
          <a:xfrm>
            <a:off x="3594100" y="6384925"/>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9.1 (Panel 1)</a:t>
            </a:r>
          </a:p>
        </p:txBody>
      </p:sp>
      <p:pic>
        <p:nvPicPr>
          <p:cNvPr id="9220" name="Picture 7"/>
          <p:cNvPicPr>
            <a:picLocks noChangeArrowheads="1"/>
          </p:cNvPicPr>
          <p:nvPr/>
        </p:nvPicPr>
        <p:blipFill>
          <a:blip r:embed="rId2"/>
          <a:srcRect/>
          <a:stretch>
            <a:fillRect/>
          </a:stretch>
        </p:blipFill>
        <p:spPr bwMode="auto">
          <a:xfrm>
            <a:off x="400050" y="1778000"/>
            <a:ext cx="8342313" cy="4025900"/>
          </a:xfrm>
          <a:prstGeom prst="rect">
            <a:avLst/>
          </a:prstGeom>
          <a:noFill/>
          <a:ln w="12700">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sz="4000" smtClean="0"/>
              <a:t>Strengths and Weaknesses </a:t>
            </a:r>
            <a:br>
              <a:rPr lang="en-US" altLang="en-US" sz="4000" smtClean="0"/>
            </a:br>
            <a:r>
              <a:rPr lang="en-US" altLang="en-US" sz="4000" smtClean="0"/>
              <a:t>of Organization Forms</a:t>
            </a:r>
            <a:endParaRPr lang="en-US" altLang="en-US" smtClean="0"/>
          </a:p>
        </p:txBody>
      </p:sp>
      <p:sp>
        <p:nvSpPr>
          <p:cNvPr id="10243" name="Text Box 1027"/>
          <p:cNvSpPr txBox="1">
            <a:spLocks noChangeArrowheads="1"/>
          </p:cNvSpPr>
          <p:nvPr/>
        </p:nvSpPr>
        <p:spPr bwMode="auto">
          <a:xfrm>
            <a:off x="3594100" y="6384925"/>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9.1 (Panel 2)</a:t>
            </a:r>
          </a:p>
        </p:txBody>
      </p:sp>
      <p:pic>
        <p:nvPicPr>
          <p:cNvPr id="10244" name="Picture 1030"/>
          <p:cNvPicPr>
            <a:picLocks noChangeArrowheads="1"/>
          </p:cNvPicPr>
          <p:nvPr/>
        </p:nvPicPr>
        <p:blipFill>
          <a:blip r:embed="rId2"/>
          <a:srcRect/>
          <a:stretch>
            <a:fillRect/>
          </a:stretch>
        </p:blipFill>
        <p:spPr bwMode="auto">
          <a:xfrm>
            <a:off x="342900" y="1716088"/>
            <a:ext cx="8458200" cy="3529012"/>
          </a:xfrm>
          <a:prstGeom prst="rect">
            <a:avLst/>
          </a:prstGeom>
          <a:noFill/>
          <a:ln w="12700">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r>
              <a:rPr lang="en-US" altLang="en-US" smtClean="0"/>
              <a:t>Corporate Organization</a:t>
            </a:r>
          </a:p>
        </p:txBody>
      </p:sp>
      <p:sp>
        <p:nvSpPr>
          <p:cNvPr id="11267" name="Text Box 1027"/>
          <p:cNvSpPr txBox="1">
            <a:spLocks noChangeArrowheads="1"/>
          </p:cNvSpPr>
          <p:nvPr/>
        </p:nvSpPr>
        <p:spPr bwMode="auto">
          <a:xfrm>
            <a:off x="3594100" y="6384925"/>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9.1</a:t>
            </a:r>
          </a:p>
        </p:txBody>
      </p:sp>
      <p:pic>
        <p:nvPicPr>
          <p:cNvPr id="11268" name="Picture 1029"/>
          <p:cNvPicPr>
            <a:picLocks noChangeArrowheads="1"/>
          </p:cNvPicPr>
          <p:nvPr/>
        </p:nvPicPr>
        <p:blipFill>
          <a:blip r:embed="rId2"/>
          <a:srcRect/>
          <a:stretch>
            <a:fillRect/>
          </a:stretch>
        </p:blipFill>
        <p:spPr bwMode="auto">
          <a:xfrm>
            <a:off x="250825" y="1765300"/>
            <a:ext cx="8640763" cy="4025900"/>
          </a:xfrm>
          <a:prstGeom prst="rect">
            <a:avLst/>
          </a:prstGeom>
          <a:noFill/>
          <a:ln w="12700">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9" name="Rectangle 5"/>
          <p:cNvSpPr>
            <a:spLocks noGrp="1" noChangeArrowheads="1"/>
          </p:cNvSpPr>
          <p:nvPr>
            <p:ph type="body" idx="1"/>
          </p:nvPr>
        </p:nvSpPr>
        <p:spPr/>
        <p:txBody>
          <a:bodyPr/>
          <a:lstStyle/>
          <a:p>
            <a:r>
              <a:rPr lang="en-US" altLang="en-US" sz="2400" smtClean="0"/>
              <a:t>The size and importance of the managerial </a:t>
            </a:r>
            <a:br>
              <a:rPr lang="en-US" altLang="en-US" sz="2400" smtClean="0"/>
            </a:br>
            <a:r>
              <a:rPr lang="en-US" altLang="en-US" sz="2400" smtClean="0"/>
              <a:t>finance function depends on the size of the firm.</a:t>
            </a:r>
          </a:p>
          <a:p>
            <a:r>
              <a:rPr lang="en-US" altLang="en-US" sz="2400" smtClean="0"/>
              <a:t>In small companies, the finance function </a:t>
            </a:r>
            <a:br>
              <a:rPr lang="en-US" altLang="en-US" sz="2400" smtClean="0"/>
            </a:br>
            <a:r>
              <a:rPr lang="en-US" altLang="en-US" sz="2400" smtClean="0"/>
              <a:t>may be performed by the company president </a:t>
            </a:r>
            <a:br>
              <a:rPr lang="en-US" altLang="en-US" sz="2400" smtClean="0"/>
            </a:br>
            <a:r>
              <a:rPr lang="en-US" altLang="en-US" sz="2400" smtClean="0"/>
              <a:t>or accounting department.</a:t>
            </a:r>
          </a:p>
          <a:p>
            <a:r>
              <a:rPr lang="en-US" altLang="en-US" sz="2400" smtClean="0"/>
              <a:t>As the business expands, finance typically evolves </a:t>
            </a:r>
            <a:br>
              <a:rPr lang="en-US" altLang="en-US" sz="2400" smtClean="0"/>
            </a:br>
            <a:r>
              <a:rPr lang="en-US" altLang="en-US" sz="2400" smtClean="0"/>
              <a:t>into a separate department linked to the president.</a:t>
            </a:r>
          </a:p>
        </p:txBody>
      </p:sp>
      <p:sp>
        <p:nvSpPr>
          <p:cNvPr id="12291" name="Rectangle 6"/>
          <p:cNvSpPr>
            <a:spLocks noGrp="1" noChangeArrowheads="1"/>
          </p:cNvSpPr>
          <p:nvPr>
            <p:ph type="title"/>
          </p:nvPr>
        </p:nvSpPr>
        <p:spPr>
          <a:noFill/>
        </p:spPr>
        <p:txBody>
          <a:bodyPr/>
          <a:lstStyle/>
          <a:p>
            <a:r>
              <a:rPr lang="en-US" altLang="en-US" sz="4000" smtClean="0"/>
              <a:t>The Managerial Finance Function</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669">
                                            <p:txEl>
                                              <p:pRg st="0" end="0"/>
                                            </p:txEl>
                                          </p:spTgt>
                                        </p:tgtEl>
                                        <p:attrNameLst>
                                          <p:attrName>style.visibility</p:attrName>
                                        </p:attrNameLst>
                                      </p:cBhvr>
                                      <p:to>
                                        <p:strVal val="visible"/>
                                      </p:to>
                                    </p:set>
                                    <p:animEffect transition="in" filter="wipe(left)">
                                      <p:cBhvr>
                                        <p:cTn id="7" dur="500"/>
                                        <p:tgtEl>
                                          <p:spTgt spid="8816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69">
                                            <p:txEl>
                                              <p:pRg st="1" end="1"/>
                                            </p:txEl>
                                          </p:spTgt>
                                        </p:tgtEl>
                                        <p:attrNameLst>
                                          <p:attrName>style.visibility</p:attrName>
                                        </p:attrNameLst>
                                      </p:cBhvr>
                                      <p:to>
                                        <p:strVal val="visible"/>
                                      </p:to>
                                    </p:set>
                                    <p:animEffect transition="in" filter="wipe(left)">
                                      <p:cBhvr>
                                        <p:cTn id="12" dur="500"/>
                                        <p:tgtEl>
                                          <p:spTgt spid="8816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1669">
                                            <p:txEl>
                                              <p:pRg st="2" end="2"/>
                                            </p:txEl>
                                          </p:spTgt>
                                        </p:tgtEl>
                                        <p:attrNameLst>
                                          <p:attrName>style.visibility</p:attrName>
                                        </p:attrNameLst>
                                      </p:cBhvr>
                                      <p:to>
                                        <p:strVal val="visible"/>
                                      </p:to>
                                    </p:set>
                                    <p:animEffect transition="in" filter="wipe(left)">
                                      <p:cBhvr>
                                        <p:cTn id="17" dur="500"/>
                                        <p:tgtEl>
                                          <p:spTgt spid="8816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altLang="en-US" sz="4000" smtClean="0"/>
              <a:t>The Managerial Finance Function</a:t>
            </a:r>
          </a:p>
        </p:txBody>
      </p:sp>
      <p:sp>
        <p:nvSpPr>
          <p:cNvPr id="940037" name="Rectangle 5"/>
          <p:cNvSpPr>
            <a:spLocks noGrp="1" noChangeArrowheads="1"/>
          </p:cNvSpPr>
          <p:nvPr>
            <p:ph type="body" idx="1"/>
          </p:nvPr>
        </p:nvSpPr>
        <p:spPr/>
        <p:txBody>
          <a:bodyPr/>
          <a:lstStyle/>
          <a:p>
            <a:r>
              <a:rPr lang="en-US" altLang="en-US" smtClean="0"/>
              <a:t>Relationship to Economics</a:t>
            </a:r>
          </a:p>
          <a:p>
            <a:pPr lvl="1"/>
            <a:r>
              <a:rPr lang="en-US" altLang="en-US" smtClean="0"/>
              <a:t>The field of finance is actually an outgrowth </a:t>
            </a:r>
            <a:br>
              <a:rPr lang="en-US" altLang="en-US" smtClean="0"/>
            </a:br>
            <a:r>
              <a:rPr lang="en-US" altLang="en-US" smtClean="0"/>
              <a:t>of economics.</a:t>
            </a:r>
          </a:p>
          <a:p>
            <a:pPr lvl="1"/>
            <a:r>
              <a:rPr lang="en-US" altLang="en-US" smtClean="0"/>
              <a:t>In fact, finance is sometimes referred to </a:t>
            </a:r>
            <a:br>
              <a:rPr lang="en-US" altLang="en-US" smtClean="0"/>
            </a:br>
            <a:r>
              <a:rPr lang="en-US" altLang="en-US" smtClean="0"/>
              <a:t>as financial economics.</a:t>
            </a:r>
          </a:p>
          <a:p>
            <a:pPr lvl="1"/>
            <a:r>
              <a:rPr lang="en-US" altLang="en-US" smtClean="0"/>
              <a:t>Financial managers must understand the economic framework within which they operate in order to react or anticipate to changes in conditions.</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7">
                                            <p:txEl>
                                              <p:pRg st="0" end="0"/>
                                            </p:txEl>
                                          </p:spTgt>
                                        </p:tgtEl>
                                        <p:attrNameLst>
                                          <p:attrName>style.visibility</p:attrName>
                                        </p:attrNameLst>
                                      </p:cBhvr>
                                      <p:to>
                                        <p:strVal val="visible"/>
                                      </p:to>
                                    </p:set>
                                    <p:animEffect transition="in" filter="wipe(left)">
                                      <p:cBhvr>
                                        <p:cTn id="7" dur="500"/>
                                        <p:tgtEl>
                                          <p:spTgt spid="940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7">
                                            <p:txEl>
                                              <p:pRg st="1" end="1"/>
                                            </p:txEl>
                                          </p:spTgt>
                                        </p:tgtEl>
                                        <p:attrNameLst>
                                          <p:attrName>style.visibility</p:attrName>
                                        </p:attrNameLst>
                                      </p:cBhvr>
                                      <p:to>
                                        <p:strVal val="visible"/>
                                      </p:to>
                                    </p:set>
                                    <p:animEffect transition="in" filter="wipe(left)">
                                      <p:cBhvr>
                                        <p:cTn id="12" dur="500"/>
                                        <p:tgtEl>
                                          <p:spTgt spid="940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0037">
                                            <p:txEl>
                                              <p:pRg st="2" end="2"/>
                                            </p:txEl>
                                          </p:spTgt>
                                        </p:tgtEl>
                                        <p:attrNameLst>
                                          <p:attrName>style.visibility</p:attrName>
                                        </p:attrNameLst>
                                      </p:cBhvr>
                                      <p:to>
                                        <p:strVal val="visible"/>
                                      </p:to>
                                    </p:set>
                                    <p:animEffect transition="in" filter="wipe(left)">
                                      <p:cBhvr>
                                        <p:cTn id="17" dur="500"/>
                                        <p:tgtEl>
                                          <p:spTgt spid="9400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0037">
                                            <p:txEl>
                                              <p:pRg st="3" end="3"/>
                                            </p:txEl>
                                          </p:spTgt>
                                        </p:tgtEl>
                                        <p:attrNameLst>
                                          <p:attrName>style.visibility</p:attrName>
                                        </p:attrNameLst>
                                      </p:cBhvr>
                                      <p:to>
                                        <p:strVal val="visible"/>
                                      </p:to>
                                    </p:set>
                                    <p:animEffect transition="in" filter="wipe(left)">
                                      <p:cBhvr>
                                        <p:cTn id="22" dur="500"/>
                                        <p:tgtEl>
                                          <p:spTgt spid="940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14339" name="Rectangle 5"/>
          <p:cNvSpPr>
            <a:spLocks noGrp="1" noChangeArrowheads="1"/>
          </p:cNvSpPr>
          <p:nvPr>
            <p:ph type="body" idx="1"/>
          </p:nvPr>
        </p:nvSpPr>
        <p:spPr/>
        <p:txBody>
          <a:bodyPr/>
          <a:lstStyle/>
          <a:p>
            <a:r>
              <a:rPr lang="en-US" altLang="en-US" smtClean="0"/>
              <a:t>Relationship to Economics</a:t>
            </a:r>
          </a:p>
          <a:p>
            <a:pPr lvl="1"/>
            <a:r>
              <a:rPr lang="en-US" altLang="en-US" smtClean="0"/>
              <a:t>The primary economic principal used by financial managers is </a:t>
            </a:r>
            <a:r>
              <a:rPr lang="en-US" altLang="en-US" smtClean="0">
                <a:solidFill>
                  <a:srgbClr val="0089CA"/>
                </a:solidFill>
              </a:rPr>
              <a:t>marginal analysis</a:t>
            </a:r>
            <a:r>
              <a:rPr lang="en-US" altLang="en-US" smtClean="0"/>
              <a:t> which says that financial decisions should be implemented only when benefits exceed costs.</a:t>
            </a:r>
          </a:p>
          <a:p>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943107" name="Rectangle 1027"/>
          <p:cNvSpPr>
            <a:spLocks noGrp="1" noChangeArrowheads="1"/>
          </p:cNvSpPr>
          <p:nvPr>
            <p:ph type="body" idx="1"/>
          </p:nvPr>
        </p:nvSpPr>
        <p:spPr/>
        <p:txBody>
          <a:bodyPr/>
          <a:lstStyle/>
          <a:p>
            <a:r>
              <a:rPr lang="en-US" altLang="en-US" smtClean="0"/>
              <a:t>Relationship to Accounting</a:t>
            </a:r>
          </a:p>
          <a:p>
            <a:pPr lvl="1"/>
            <a:r>
              <a:rPr lang="en-US" altLang="en-US" smtClean="0"/>
              <a:t>The firm’s finance (treasurer) and accounting (controller) functions are closely-related </a:t>
            </a:r>
            <a:br>
              <a:rPr lang="en-US" altLang="en-US" smtClean="0"/>
            </a:br>
            <a:r>
              <a:rPr lang="en-US" altLang="en-US" smtClean="0"/>
              <a:t>and overlapping.</a:t>
            </a:r>
          </a:p>
          <a:p>
            <a:pPr lvl="1"/>
            <a:r>
              <a:rPr lang="en-US" altLang="en-US" smtClean="0"/>
              <a:t>In smaller firms, the financial manager generally performs both functions.</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animEffect transition="in" filter="wipe(left)">
                                      <p:cBhvr>
                                        <p:cTn id="7" dur="500"/>
                                        <p:tgtEl>
                                          <p:spTgt spid="943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3107">
                                            <p:txEl>
                                              <p:pRg st="1" end="1"/>
                                            </p:txEl>
                                          </p:spTgt>
                                        </p:tgtEl>
                                        <p:attrNameLst>
                                          <p:attrName>style.visibility</p:attrName>
                                        </p:attrNameLst>
                                      </p:cBhvr>
                                      <p:to>
                                        <p:strVal val="visible"/>
                                      </p:to>
                                    </p:set>
                                    <p:animEffect transition="in" filter="wipe(left)">
                                      <p:cBhvr>
                                        <p:cTn id="12" dur="500"/>
                                        <p:tgtEl>
                                          <p:spTgt spid="943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3107">
                                            <p:txEl>
                                              <p:pRg st="2" end="2"/>
                                            </p:txEl>
                                          </p:spTgt>
                                        </p:tgtEl>
                                        <p:attrNameLst>
                                          <p:attrName>style.visibility</p:attrName>
                                        </p:attrNameLst>
                                      </p:cBhvr>
                                      <p:to>
                                        <p:strVal val="visible"/>
                                      </p:to>
                                    </p:set>
                                    <p:animEffect transition="in" filter="wipe(left)">
                                      <p:cBhvr>
                                        <p:cTn id="17" dur="500"/>
                                        <p:tgtEl>
                                          <p:spTgt spid="943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942087" name="Rectangle 7"/>
          <p:cNvSpPr>
            <a:spLocks noGrp="1" noChangeArrowheads="1"/>
          </p:cNvSpPr>
          <p:nvPr>
            <p:ph type="body" idx="1"/>
          </p:nvPr>
        </p:nvSpPr>
        <p:spPr/>
        <p:txBody>
          <a:bodyPr/>
          <a:lstStyle/>
          <a:p>
            <a:r>
              <a:rPr lang="en-US" altLang="en-US" smtClean="0"/>
              <a:t>Relationship to Accounting</a:t>
            </a:r>
          </a:p>
          <a:p>
            <a:pPr lvl="1"/>
            <a:r>
              <a:rPr lang="en-US" altLang="en-US" smtClean="0"/>
              <a:t>One major difference in perspective and emphasis between finance and accounting is that accountants generally use the accrual method, while in finance </a:t>
            </a:r>
            <a:br>
              <a:rPr lang="en-US" altLang="en-US" smtClean="0"/>
            </a:br>
            <a:r>
              <a:rPr lang="en-US" altLang="en-US" smtClean="0"/>
              <a:t>the focus is on cash flows.</a:t>
            </a:r>
          </a:p>
          <a:p>
            <a:pPr lvl="1"/>
            <a:r>
              <a:rPr lang="en-US" altLang="en-US" smtClean="0"/>
              <a:t>The significance of this difference can be illustrated using the following simple example.</a:t>
            </a:r>
          </a:p>
          <a:p>
            <a:pPr lvl="1"/>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7">
                                            <p:txEl>
                                              <p:pRg st="0" end="0"/>
                                            </p:txEl>
                                          </p:spTgt>
                                        </p:tgtEl>
                                        <p:attrNameLst>
                                          <p:attrName>style.visibility</p:attrName>
                                        </p:attrNameLst>
                                      </p:cBhvr>
                                      <p:to>
                                        <p:strVal val="visible"/>
                                      </p:to>
                                    </p:set>
                                    <p:animEffect transition="in" filter="wipe(left)">
                                      <p:cBhvr>
                                        <p:cTn id="7" dur="500"/>
                                        <p:tgtEl>
                                          <p:spTgt spid="9420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7">
                                            <p:txEl>
                                              <p:pRg st="1" end="1"/>
                                            </p:txEl>
                                          </p:spTgt>
                                        </p:tgtEl>
                                        <p:attrNameLst>
                                          <p:attrName>style.visibility</p:attrName>
                                        </p:attrNameLst>
                                      </p:cBhvr>
                                      <p:to>
                                        <p:strVal val="visible"/>
                                      </p:to>
                                    </p:set>
                                    <p:animEffect transition="in" filter="wipe(left)">
                                      <p:cBhvr>
                                        <p:cTn id="12" dur="500"/>
                                        <p:tgtEl>
                                          <p:spTgt spid="9420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7">
                                            <p:txEl>
                                              <p:pRg st="2" end="2"/>
                                            </p:txEl>
                                          </p:spTgt>
                                        </p:tgtEl>
                                        <p:attrNameLst>
                                          <p:attrName>style.visibility</p:attrName>
                                        </p:attrNameLst>
                                      </p:cBhvr>
                                      <p:to>
                                        <p:strVal val="visible"/>
                                      </p:to>
                                    </p:set>
                                    <p:animEffect transition="in" filter="wipe(left)">
                                      <p:cBhvr>
                                        <p:cTn id="17" dur="500"/>
                                        <p:tgtEl>
                                          <p:spTgt spid="9420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944131" name="Rectangle 3"/>
          <p:cNvSpPr>
            <a:spLocks noGrp="1" noChangeArrowheads="1"/>
          </p:cNvSpPr>
          <p:nvPr>
            <p:ph type="body" idx="1"/>
          </p:nvPr>
        </p:nvSpPr>
        <p:spPr>
          <a:xfrm>
            <a:off x="457200" y="1803400"/>
            <a:ext cx="8229600" cy="1498600"/>
          </a:xfrm>
        </p:spPr>
        <p:txBody>
          <a:bodyPr/>
          <a:lstStyle/>
          <a:p>
            <a:r>
              <a:rPr lang="en-US" altLang="en-US" smtClean="0"/>
              <a:t>Relationship to Accounting</a:t>
            </a:r>
          </a:p>
          <a:p>
            <a:pPr lvl="1"/>
            <a:r>
              <a:rPr lang="en-US" altLang="en-US" smtClean="0"/>
              <a:t>The Ferris Corporation experienced the following activity last year:</a:t>
            </a:r>
          </a:p>
        </p:txBody>
      </p:sp>
      <p:sp>
        <p:nvSpPr>
          <p:cNvPr id="944132" name="Text Box 4"/>
          <p:cNvSpPr txBox="1">
            <a:spLocks noChangeArrowheads="1"/>
          </p:cNvSpPr>
          <p:nvPr/>
        </p:nvSpPr>
        <p:spPr bwMode="auto">
          <a:xfrm>
            <a:off x="654050" y="3340100"/>
            <a:ext cx="7835900" cy="1465263"/>
          </a:xfrm>
          <a:prstGeom prst="rect">
            <a:avLst/>
          </a:prstGeom>
          <a:solidFill>
            <a:srgbClr val="FFF0D1"/>
          </a:solidFill>
          <a:ln w="25400">
            <a:solidFill>
              <a:srgbClr val="000000"/>
            </a:solidFill>
            <a:miter lim="800000"/>
            <a:headEnd type="none" w="sm" len="sm"/>
            <a:tailEnd type="none" w="sm" len="sm"/>
          </a:ln>
        </p:spPr>
        <p:txBody>
          <a:bodyPr>
            <a:spAutoFit/>
          </a:bodyPr>
          <a:lstStyle/>
          <a:p>
            <a:pPr defTabSz="1371600">
              <a:lnSpc>
                <a:spcPct val="140000"/>
              </a:lnSpc>
              <a:tabLst>
                <a:tab pos="2171700" algn="r"/>
                <a:tab pos="2286000" algn="l"/>
              </a:tabLst>
            </a:pPr>
            <a:r>
              <a:rPr lang="en-US" altLang="en-US" sz="2100"/>
              <a:t>	Sales: 	$100,000 (50% still uncollected)</a:t>
            </a:r>
          </a:p>
          <a:p>
            <a:pPr defTabSz="1371600">
              <a:lnSpc>
                <a:spcPct val="140000"/>
              </a:lnSpc>
              <a:tabLst>
                <a:tab pos="2171700" algn="r"/>
                <a:tab pos="2286000" algn="l"/>
              </a:tabLst>
            </a:pPr>
            <a:r>
              <a:rPr lang="en-US" altLang="en-US" sz="2100"/>
              <a:t>	Cost of Goods: 	$60,000 (all paid in full under supplier terms)</a:t>
            </a:r>
          </a:p>
          <a:p>
            <a:pPr defTabSz="1371600">
              <a:lnSpc>
                <a:spcPct val="140000"/>
              </a:lnSpc>
              <a:tabLst>
                <a:tab pos="2171700" algn="r"/>
                <a:tab pos="2286000" algn="l"/>
              </a:tabLst>
            </a:pPr>
            <a:r>
              <a:rPr lang="en-US" altLang="en-US" sz="2100"/>
              <a:t>	Expenses: 	$30,000 (all paid in full)</a:t>
            </a:r>
          </a:p>
        </p:txBody>
      </p:sp>
      <p:sp>
        <p:nvSpPr>
          <p:cNvPr id="944135" name="Rectangle 7"/>
          <p:cNvSpPr>
            <a:spLocks noChangeArrowheads="1"/>
          </p:cNvSpPr>
          <p:nvPr/>
        </p:nvSpPr>
        <p:spPr bwMode="auto">
          <a:xfrm>
            <a:off x="457200" y="5118100"/>
            <a:ext cx="8229600" cy="952500"/>
          </a:xfrm>
          <a:prstGeom prst="rect">
            <a:avLst/>
          </a:prstGeom>
          <a:noFill/>
          <a:ln w="9525">
            <a:noFill/>
            <a:miter lim="800000"/>
            <a:headEnd/>
            <a:tailEnd/>
          </a:ln>
        </p:spPr>
        <p:txBody>
          <a:bodyPr/>
          <a:lstStyle/>
          <a:p>
            <a:pPr marL="742950" lvl="1" indent="-285750">
              <a:spcBef>
                <a:spcPct val="40000"/>
              </a:spcBef>
              <a:buClr>
                <a:schemeClr val="tx1"/>
              </a:buClr>
              <a:buFont typeface="Wingdings" charset="2"/>
              <a:buChar char="w"/>
            </a:pPr>
            <a:r>
              <a:rPr lang="en-US" altLang="en-US"/>
              <a:t>Now contrast the differences in performance under the accounting method versus the cash 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4131">
                                            <p:txEl>
                                              <p:pRg st="0" end="0"/>
                                            </p:txEl>
                                          </p:spTgt>
                                        </p:tgtEl>
                                        <p:attrNameLst>
                                          <p:attrName>style.visibility</p:attrName>
                                        </p:attrNameLst>
                                      </p:cBhvr>
                                      <p:to>
                                        <p:strVal val="visible"/>
                                      </p:to>
                                    </p:set>
                                    <p:animEffect transition="in" filter="wipe(left)">
                                      <p:cBhvr>
                                        <p:cTn id="7" dur="500"/>
                                        <p:tgtEl>
                                          <p:spTgt spid="9441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44131">
                                            <p:txEl>
                                              <p:pRg st="1" end="1"/>
                                            </p:txEl>
                                          </p:spTgt>
                                        </p:tgtEl>
                                        <p:attrNameLst>
                                          <p:attrName>style.visibility</p:attrName>
                                        </p:attrNameLst>
                                      </p:cBhvr>
                                      <p:to>
                                        <p:strVal val="visible"/>
                                      </p:to>
                                    </p:set>
                                    <p:animEffect transition="in" filter="wipe(left)">
                                      <p:cBhvr>
                                        <p:cTn id="10" dur="500"/>
                                        <p:tgtEl>
                                          <p:spTgt spid="9441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44132"/>
                                        </p:tgtEl>
                                        <p:attrNameLst>
                                          <p:attrName>style.visibility</p:attrName>
                                        </p:attrNameLst>
                                      </p:cBhvr>
                                      <p:to>
                                        <p:strVal val="visible"/>
                                      </p:to>
                                    </p:set>
                                    <p:animEffect transition="in" filter="wipe(left)">
                                      <p:cBhvr>
                                        <p:cTn id="15" dur="500"/>
                                        <p:tgtEl>
                                          <p:spTgt spid="9441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44135"/>
                                        </p:tgtEl>
                                        <p:attrNameLst>
                                          <p:attrName>style.visibility</p:attrName>
                                        </p:attrNameLst>
                                      </p:cBhvr>
                                      <p:to>
                                        <p:strVal val="visible"/>
                                      </p:to>
                                    </p:set>
                                    <p:animEffect transition="in" filter="wipe(left)">
                                      <p:cBhvr>
                                        <p:cTn id="20" dur="500"/>
                                        <p:tgtEl>
                                          <p:spTgt spid="94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autoUpdateAnimBg="0"/>
      <p:bldP spid="944132" grpId="0" animBg="1" autoUpdateAnimBg="0"/>
      <p:bldP spid="94413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18435" name="Rectangle 3"/>
          <p:cNvSpPr>
            <a:spLocks noGrp="1" noChangeArrowheads="1"/>
          </p:cNvSpPr>
          <p:nvPr>
            <p:ph type="body" idx="1"/>
          </p:nvPr>
        </p:nvSpPr>
        <p:spPr>
          <a:xfrm>
            <a:off x="457200" y="1803400"/>
            <a:ext cx="8229600" cy="1498600"/>
          </a:xfrm>
        </p:spPr>
        <p:txBody>
          <a:bodyPr/>
          <a:lstStyle/>
          <a:p>
            <a:r>
              <a:rPr lang="en-US" altLang="en-US" smtClean="0"/>
              <a:t>Relationship to Accounting</a:t>
            </a:r>
          </a:p>
        </p:txBody>
      </p:sp>
      <p:grpSp>
        <p:nvGrpSpPr>
          <p:cNvPr id="2" name="Group 6"/>
          <p:cNvGrpSpPr>
            <a:grpSpLocks/>
          </p:cNvGrpSpPr>
          <p:nvPr/>
        </p:nvGrpSpPr>
        <p:grpSpPr bwMode="auto">
          <a:xfrm>
            <a:off x="1060450" y="2540000"/>
            <a:ext cx="7023100" cy="3181350"/>
            <a:chOff x="180" y="1320"/>
            <a:chExt cx="4424" cy="2004"/>
          </a:xfrm>
        </p:grpSpPr>
        <p:sp>
          <p:nvSpPr>
            <p:cNvPr id="18437" name="Rectangle 7"/>
            <p:cNvSpPr>
              <a:spLocks noChangeArrowheads="1"/>
            </p:cNvSpPr>
            <p:nvPr/>
          </p:nvSpPr>
          <p:spPr bwMode="auto">
            <a:xfrm>
              <a:off x="180" y="1320"/>
              <a:ext cx="4424" cy="2004"/>
            </a:xfrm>
            <a:prstGeom prst="rect">
              <a:avLst/>
            </a:prstGeom>
            <a:solidFill>
              <a:srgbClr val="FFF0D1"/>
            </a:solidFill>
            <a:ln w="25400">
              <a:solidFill>
                <a:srgbClr val="000000"/>
              </a:solidFill>
              <a:miter lim="800000"/>
              <a:headEnd/>
              <a:tailEnd/>
            </a:ln>
          </p:spPr>
          <p:txBody>
            <a:bodyPr lIns="90488" tIns="44450" rIns="90488" bIns="44450">
              <a:spAutoFit/>
            </a:bodyPr>
            <a:lstStyle/>
            <a:p>
              <a:pPr algn="ctr">
                <a:spcBef>
                  <a:spcPct val="40000"/>
                </a:spcBef>
                <a:tabLst>
                  <a:tab pos="228600" algn="l"/>
                  <a:tab pos="4114800" algn="r"/>
                  <a:tab pos="5943600" algn="r"/>
                </a:tabLst>
              </a:pPr>
              <a:r>
                <a:rPr lang="en-US" altLang="en-US"/>
                <a:t>INCOME STATEMENT SUMMARY</a:t>
              </a:r>
            </a:p>
            <a:p>
              <a:pPr>
                <a:spcBef>
                  <a:spcPct val="40000"/>
                </a:spcBef>
                <a:tabLst>
                  <a:tab pos="228600" algn="l"/>
                  <a:tab pos="4114800" algn="r"/>
                  <a:tab pos="5943600" algn="r"/>
                </a:tabLst>
              </a:pPr>
              <a:r>
                <a:rPr lang="en-US" altLang="en-US"/>
                <a:t>		</a:t>
              </a:r>
              <a:r>
                <a:rPr lang="en-US" altLang="en-US" u="sng"/>
                <a:t>ACCRUAL	CASH</a:t>
              </a:r>
              <a:endParaRPr lang="en-US" altLang="en-US"/>
            </a:p>
            <a:p>
              <a:pPr>
                <a:spcBef>
                  <a:spcPct val="20000"/>
                </a:spcBef>
                <a:tabLst>
                  <a:tab pos="228600" algn="l"/>
                  <a:tab pos="4114800" algn="r"/>
                  <a:tab pos="5943600" algn="r"/>
                </a:tabLst>
              </a:pPr>
              <a:r>
                <a:rPr lang="en-US" altLang="en-US"/>
                <a:t>	Sales 	$100,000	$50,000</a:t>
              </a:r>
            </a:p>
            <a:p>
              <a:pPr>
                <a:spcBef>
                  <a:spcPct val="20000"/>
                </a:spcBef>
                <a:tabLst>
                  <a:tab pos="228600" algn="l"/>
                  <a:tab pos="4114800" algn="r"/>
                  <a:tab pos="5943600" algn="r"/>
                </a:tabLst>
              </a:pPr>
              <a:r>
                <a:rPr lang="en-US" altLang="en-US"/>
                <a:t>	  – COGS	($60,000)	($60,000)</a:t>
              </a:r>
            </a:p>
            <a:p>
              <a:pPr>
                <a:spcBef>
                  <a:spcPct val="20000"/>
                </a:spcBef>
                <a:tabLst>
                  <a:tab pos="228600" algn="l"/>
                  <a:tab pos="4114800" algn="r"/>
                  <a:tab pos="5943600" algn="r"/>
                </a:tabLst>
              </a:pPr>
              <a:r>
                <a:rPr lang="en-US" altLang="en-US"/>
                <a:t>	Gross Margin	$40,000	($10,000)</a:t>
              </a:r>
            </a:p>
            <a:p>
              <a:pPr>
                <a:spcBef>
                  <a:spcPct val="20000"/>
                </a:spcBef>
                <a:tabLst>
                  <a:tab pos="228600" algn="l"/>
                  <a:tab pos="4114800" algn="r"/>
                  <a:tab pos="5943600" algn="r"/>
                </a:tabLst>
              </a:pPr>
              <a:r>
                <a:rPr lang="en-US" altLang="en-US"/>
                <a:t>	  – Expenses	($30,000)	($30,000)</a:t>
              </a:r>
            </a:p>
            <a:p>
              <a:pPr>
                <a:spcBef>
                  <a:spcPct val="20000"/>
                </a:spcBef>
                <a:tabLst>
                  <a:tab pos="228600" algn="l"/>
                  <a:tab pos="4114800" algn="r"/>
                  <a:tab pos="5943600" algn="r"/>
                </a:tabLst>
              </a:pPr>
              <a:r>
                <a:rPr lang="en-US" altLang="en-US"/>
                <a:t>	Net Profit/(Loss)	$10,000	($40,000)</a:t>
              </a:r>
            </a:p>
          </p:txBody>
        </p:sp>
        <p:sp>
          <p:nvSpPr>
            <p:cNvPr id="18438" name="Line 8"/>
            <p:cNvSpPr>
              <a:spLocks noChangeShapeType="1"/>
            </p:cNvSpPr>
            <p:nvPr/>
          </p:nvSpPr>
          <p:spPr bwMode="auto">
            <a:xfrm>
              <a:off x="1824" y="2480"/>
              <a:ext cx="1056"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8439" name="Line 9"/>
            <p:cNvSpPr>
              <a:spLocks noChangeShapeType="1"/>
            </p:cNvSpPr>
            <p:nvPr/>
          </p:nvSpPr>
          <p:spPr bwMode="auto">
            <a:xfrm>
              <a:off x="1824" y="3032"/>
              <a:ext cx="1056"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8440" name="Line 10"/>
            <p:cNvSpPr>
              <a:spLocks noChangeShapeType="1"/>
            </p:cNvSpPr>
            <p:nvPr/>
          </p:nvSpPr>
          <p:spPr bwMode="auto">
            <a:xfrm>
              <a:off x="3000" y="2480"/>
              <a:ext cx="1056"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8441" name="Line 11"/>
            <p:cNvSpPr>
              <a:spLocks noChangeShapeType="1"/>
            </p:cNvSpPr>
            <p:nvPr/>
          </p:nvSpPr>
          <p:spPr bwMode="auto">
            <a:xfrm>
              <a:off x="3000" y="3032"/>
              <a:ext cx="1056" cy="0"/>
            </a:xfrm>
            <a:prstGeom prst="line">
              <a:avLst/>
            </a:prstGeom>
            <a:noFill/>
            <a:ln w="25400">
              <a:solidFill>
                <a:schemeClr val="tx1"/>
              </a:solidFill>
              <a:round/>
              <a:headEnd type="none" w="sm" len="sm"/>
              <a:tailEnd type="none" w="sm" len="sm"/>
            </a:ln>
          </p:spPr>
          <p:txBody>
            <a:bodyPr wrap="none" anchor="ct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smtClean="0"/>
              <a:t>Setelah mengikuti perkuliahan mahasiswa diharapkan mampu: </a:t>
            </a:r>
            <a:endParaRPr lang="en-US" dirty="0" smtClean="0"/>
          </a:p>
          <a:p>
            <a:pPr lvl="0"/>
            <a:r>
              <a:rPr lang="en-US" dirty="0" err="1" smtClean="0"/>
              <a:t>Memahami</a:t>
            </a:r>
            <a:r>
              <a:rPr lang="en-US" dirty="0" smtClean="0"/>
              <a:t> </a:t>
            </a:r>
            <a:r>
              <a:rPr lang="en-US" dirty="0" err="1" smtClean="0"/>
              <a:t>makna</a:t>
            </a:r>
            <a:r>
              <a:rPr lang="en-US" dirty="0" smtClean="0"/>
              <a:t> </a:t>
            </a:r>
            <a:r>
              <a:rPr lang="en-US" dirty="0" err="1" smtClean="0"/>
              <a:t>dari</a:t>
            </a:r>
            <a:r>
              <a:rPr lang="en-US" dirty="0" smtClean="0"/>
              <a:t> </a:t>
            </a:r>
            <a:r>
              <a:rPr lang="en-US" dirty="0" err="1" smtClean="0"/>
              <a:t>resiko</a:t>
            </a:r>
            <a:endParaRPr lang="en-US" dirty="0" smtClean="0"/>
          </a:p>
          <a:p>
            <a:r>
              <a:rPr lang="en-US" dirty="0" err="1" smtClean="0"/>
              <a:t>Memahami</a:t>
            </a:r>
            <a:r>
              <a:rPr lang="en-US" dirty="0" smtClean="0"/>
              <a:t> </a:t>
            </a:r>
            <a:r>
              <a:rPr lang="en-US" dirty="0" err="1" smtClean="0"/>
              <a:t>makna</a:t>
            </a:r>
            <a:r>
              <a:rPr lang="en-US" dirty="0" smtClean="0"/>
              <a:t> </a:t>
            </a:r>
            <a:r>
              <a:rPr lang="en-US" dirty="0" err="1" smtClean="0"/>
              <a:t>dari</a:t>
            </a:r>
            <a:r>
              <a:rPr lang="en-US" dirty="0" smtClean="0"/>
              <a:t> </a:t>
            </a:r>
            <a:r>
              <a:rPr lang="en-US" dirty="0" err="1" smtClean="0"/>
              <a:t>tingkat</a:t>
            </a:r>
            <a:r>
              <a:rPr lang="en-US" dirty="0" smtClean="0"/>
              <a:t> </a:t>
            </a:r>
            <a:r>
              <a:rPr lang="en-US" dirty="0" err="1" smtClean="0"/>
              <a:t>pengembalaian</a:t>
            </a:r>
            <a:r>
              <a:rPr lang="en-US" dirty="0" smtClean="0"/>
              <a:t> (return)</a:t>
            </a:r>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946181" name="Rectangle 5"/>
          <p:cNvSpPr>
            <a:spLocks noGrp="1" noChangeArrowheads="1"/>
          </p:cNvSpPr>
          <p:nvPr>
            <p:ph type="body" idx="1"/>
          </p:nvPr>
        </p:nvSpPr>
        <p:spPr/>
        <p:txBody>
          <a:bodyPr/>
          <a:lstStyle/>
          <a:p>
            <a:r>
              <a:rPr lang="en-US" altLang="en-US" smtClean="0"/>
              <a:t>Relationship to Accounting</a:t>
            </a:r>
          </a:p>
          <a:p>
            <a:pPr lvl="1"/>
            <a:r>
              <a:rPr lang="en-US" altLang="en-US" smtClean="0"/>
              <a:t>Finance and accounting also differ with respect </a:t>
            </a:r>
            <a:br>
              <a:rPr lang="en-US" altLang="en-US" smtClean="0"/>
            </a:br>
            <a:r>
              <a:rPr lang="en-US" altLang="en-US" smtClean="0"/>
              <a:t>to decision-making.</a:t>
            </a:r>
          </a:p>
          <a:p>
            <a:pPr lvl="1"/>
            <a:r>
              <a:rPr lang="en-US" altLang="en-US" smtClean="0"/>
              <a:t>While accounting is primarily concerned </a:t>
            </a:r>
            <a:br>
              <a:rPr lang="en-US" altLang="en-US" smtClean="0"/>
            </a:br>
            <a:r>
              <a:rPr lang="en-US" altLang="en-US" smtClean="0"/>
              <a:t>with the presentation of financial data, </a:t>
            </a:r>
            <a:br>
              <a:rPr lang="en-US" altLang="en-US" smtClean="0"/>
            </a:br>
            <a:r>
              <a:rPr lang="en-US" altLang="en-US" smtClean="0"/>
              <a:t>the financial manager is primarily concerned </a:t>
            </a:r>
            <a:br>
              <a:rPr lang="en-US" altLang="en-US" smtClean="0"/>
            </a:br>
            <a:r>
              <a:rPr lang="en-US" altLang="en-US" smtClean="0"/>
              <a:t>with analyzing and interpreting this information </a:t>
            </a:r>
            <a:br>
              <a:rPr lang="en-US" altLang="en-US" smtClean="0"/>
            </a:br>
            <a:r>
              <a:rPr lang="en-US" altLang="en-US" smtClean="0"/>
              <a:t>for decision-making purposes.</a:t>
            </a:r>
          </a:p>
          <a:p>
            <a:pPr lvl="1"/>
            <a:r>
              <a:rPr lang="en-US" altLang="en-US" smtClean="0"/>
              <a:t>The financial manager uses this data as a vital tool </a:t>
            </a:r>
            <a:br>
              <a:rPr lang="en-US" altLang="en-US" smtClean="0"/>
            </a:br>
            <a:r>
              <a:rPr lang="en-US" altLang="en-US" smtClean="0"/>
              <a:t>for making decisions about the financial aspects </a:t>
            </a:r>
            <a:br>
              <a:rPr lang="en-US" altLang="en-US" smtClean="0"/>
            </a:br>
            <a:r>
              <a:rPr lang="en-US" altLang="en-US" smtClean="0"/>
              <a:t>of the firm.</a:t>
            </a:r>
          </a:p>
          <a:p>
            <a:pPr lvl="1"/>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6181">
                                            <p:txEl>
                                              <p:pRg st="0" end="0"/>
                                            </p:txEl>
                                          </p:spTgt>
                                        </p:tgtEl>
                                        <p:attrNameLst>
                                          <p:attrName>style.visibility</p:attrName>
                                        </p:attrNameLst>
                                      </p:cBhvr>
                                      <p:to>
                                        <p:strVal val="visible"/>
                                      </p:to>
                                    </p:set>
                                    <p:animEffect transition="in" filter="wipe(left)">
                                      <p:cBhvr>
                                        <p:cTn id="7" dur="500"/>
                                        <p:tgtEl>
                                          <p:spTgt spid="946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6181">
                                            <p:txEl>
                                              <p:pRg st="1" end="1"/>
                                            </p:txEl>
                                          </p:spTgt>
                                        </p:tgtEl>
                                        <p:attrNameLst>
                                          <p:attrName>style.visibility</p:attrName>
                                        </p:attrNameLst>
                                      </p:cBhvr>
                                      <p:to>
                                        <p:strVal val="visible"/>
                                      </p:to>
                                    </p:set>
                                    <p:animEffect transition="in" filter="wipe(left)">
                                      <p:cBhvr>
                                        <p:cTn id="12" dur="500"/>
                                        <p:tgtEl>
                                          <p:spTgt spid="946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6181">
                                            <p:txEl>
                                              <p:pRg st="2" end="2"/>
                                            </p:txEl>
                                          </p:spTgt>
                                        </p:tgtEl>
                                        <p:attrNameLst>
                                          <p:attrName>style.visibility</p:attrName>
                                        </p:attrNameLst>
                                      </p:cBhvr>
                                      <p:to>
                                        <p:strVal val="visible"/>
                                      </p:to>
                                    </p:set>
                                    <p:animEffect transition="in" filter="wipe(left)">
                                      <p:cBhvr>
                                        <p:cTn id="17" dur="500"/>
                                        <p:tgtEl>
                                          <p:spTgt spid="946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6181">
                                            <p:txEl>
                                              <p:pRg st="3" end="3"/>
                                            </p:txEl>
                                          </p:spTgt>
                                        </p:tgtEl>
                                        <p:attrNameLst>
                                          <p:attrName>style.visibility</p:attrName>
                                        </p:attrNameLst>
                                      </p:cBhvr>
                                      <p:to>
                                        <p:strVal val="visible"/>
                                      </p:to>
                                    </p:set>
                                    <p:animEffect transition="in" filter="wipe(left)">
                                      <p:cBhvr>
                                        <p:cTn id="22" dur="500"/>
                                        <p:tgtEl>
                                          <p:spTgt spid="946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1"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7"/>
          <p:cNvSpPr txBox="1">
            <a:spLocks noChangeArrowheads="1"/>
          </p:cNvSpPr>
          <p:nvPr/>
        </p:nvSpPr>
        <p:spPr bwMode="auto">
          <a:xfrm>
            <a:off x="3594100" y="6384925"/>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9.2</a:t>
            </a:r>
          </a:p>
        </p:txBody>
      </p:sp>
      <p:sp>
        <p:nvSpPr>
          <p:cNvPr id="20483" name="Rectangle 1028"/>
          <p:cNvSpPr>
            <a:spLocks noGrp="1" noChangeArrowheads="1"/>
          </p:cNvSpPr>
          <p:nvPr>
            <p:ph type="title"/>
          </p:nvPr>
        </p:nvSpPr>
        <p:spPr/>
        <p:txBody>
          <a:bodyPr/>
          <a:lstStyle/>
          <a:p>
            <a:r>
              <a:rPr lang="en-US" altLang="en-US" sz="4000" smtClean="0"/>
              <a:t>Key Activities </a:t>
            </a:r>
            <a:br>
              <a:rPr lang="en-US" altLang="en-US" sz="4000" smtClean="0"/>
            </a:br>
            <a:r>
              <a:rPr lang="en-US" altLang="en-US" sz="4000" smtClean="0"/>
              <a:t>of the Financial Manager</a:t>
            </a:r>
            <a:endParaRPr lang="en-US" altLang="en-US" smtClean="0"/>
          </a:p>
        </p:txBody>
      </p:sp>
      <p:pic>
        <p:nvPicPr>
          <p:cNvPr id="20484" name="Picture 1030"/>
          <p:cNvPicPr>
            <a:picLocks noChangeArrowheads="1"/>
          </p:cNvPicPr>
          <p:nvPr/>
        </p:nvPicPr>
        <p:blipFill>
          <a:blip r:embed="rId2"/>
          <a:srcRect/>
          <a:stretch>
            <a:fillRect/>
          </a:stretch>
        </p:blipFill>
        <p:spPr bwMode="auto">
          <a:xfrm>
            <a:off x="0" y="1955800"/>
            <a:ext cx="9131300" cy="3022600"/>
          </a:xfrm>
          <a:prstGeom prst="rect">
            <a:avLst/>
          </a:prstGeom>
          <a:noFill/>
          <a:ln w="12700">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85" name="Text Box 5"/>
          <p:cNvSpPr txBox="1">
            <a:spLocks noChangeArrowheads="1"/>
          </p:cNvSpPr>
          <p:nvPr/>
        </p:nvSpPr>
        <p:spPr bwMode="auto">
          <a:xfrm>
            <a:off x="1098550" y="4800600"/>
            <a:ext cx="6946900" cy="1577975"/>
          </a:xfrm>
          <a:prstGeom prst="rect">
            <a:avLst/>
          </a:prstGeom>
          <a:solidFill>
            <a:srgbClr val="FFF0D1"/>
          </a:solidFill>
          <a:ln w="25400">
            <a:solidFill>
              <a:srgbClr val="000000"/>
            </a:solidFill>
            <a:miter lim="800000"/>
            <a:headEnd type="none" w="sm" len="sm"/>
            <a:tailEnd type="none" w="sm" len="sm"/>
          </a:ln>
        </p:spPr>
        <p:txBody>
          <a:bodyPr>
            <a:spAutoFit/>
          </a:bodyPr>
          <a:lstStyle/>
          <a:p>
            <a:pPr>
              <a:spcBef>
                <a:spcPct val="50000"/>
              </a:spcBef>
            </a:pPr>
            <a:r>
              <a:rPr lang="en-US" altLang="en-US"/>
              <a:t>Profit maximization fails to account for differences </a:t>
            </a:r>
            <a:br>
              <a:rPr lang="en-US" altLang="en-US"/>
            </a:br>
            <a:r>
              <a:rPr lang="en-US" altLang="en-US"/>
              <a:t>in the level of cash flows (as opposed to profits), </a:t>
            </a:r>
            <a:br>
              <a:rPr lang="en-US" altLang="en-US"/>
            </a:br>
            <a:r>
              <a:rPr lang="en-US" altLang="en-US"/>
              <a:t>the timing of these cash flows, and the risk </a:t>
            </a:r>
            <a:br>
              <a:rPr lang="en-US" altLang="en-US"/>
            </a:br>
            <a:r>
              <a:rPr lang="en-US" altLang="en-US"/>
              <a:t>of these cash flows.</a:t>
            </a:r>
          </a:p>
        </p:txBody>
      </p:sp>
      <p:sp>
        <p:nvSpPr>
          <p:cNvPr id="21507" name="Rectangle 10"/>
          <p:cNvSpPr>
            <a:spLocks noGrp="1" noChangeArrowheads="1"/>
          </p:cNvSpPr>
          <p:nvPr>
            <p:ph type="title"/>
          </p:nvPr>
        </p:nvSpPr>
        <p:spPr/>
        <p:txBody>
          <a:bodyPr/>
          <a:lstStyle/>
          <a:p>
            <a:r>
              <a:rPr lang="en-US" altLang="en-US" smtClean="0"/>
              <a:t>Goal of the Firm</a:t>
            </a:r>
          </a:p>
        </p:txBody>
      </p:sp>
      <p:sp>
        <p:nvSpPr>
          <p:cNvPr id="21508" name="Rectangle 11"/>
          <p:cNvSpPr>
            <a:spLocks noGrp="1" noChangeArrowheads="1"/>
          </p:cNvSpPr>
          <p:nvPr>
            <p:ph type="body" idx="1"/>
          </p:nvPr>
        </p:nvSpPr>
        <p:spPr/>
        <p:txBody>
          <a:bodyPr/>
          <a:lstStyle/>
          <a:p>
            <a:r>
              <a:rPr lang="en-US" altLang="en-US" smtClean="0"/>
              <a:t>Maximize Profit???</a:t>
            </a:r>
          </a:p>
        </p:txBody>
      </p:sp>
      <p:pic>
        <p:nvPicPr>
          <p:cNvPr id="21509" name="Picture 13"/>
          <p:cNvPicPr>
            <a:picLocks noChangeArrowheads="1"/>
          </p:cNvPicPr>
          <p:nvPr/>
        </p:nvPicPr>
        <p:blipFill>
          <a:blip r:embed="rId2"/>
          <a:srcRect/>
          <a:stretch>
            <a:fillRect/>
          </a:stretch>
        </p:blipFill>
        <p:spPr bwMode="auto">
          <a:xfrm>
            <a:off x="138113" y="2247900"/>
            <a:ext cx="8866187" cy="24384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5"/>
                                        </p:tgtEl>
                                        <p:attrNameLst>
                                          <p:attrName>style.visibility</p:attrName>
                                        </p:attrNameLst>
                                      </p:cBhvr>
                                      <p:to>
                                        <p:strVal val="visible"/>
                                      </p:to>
                                    </p:set>
                                    <p:animEffect transition="in" filter="wipe(left)">
                                      <p:cBhvr>
                                        <p:cTn id="7" dur="500"/>
                                        <p:tgtEl>
                                          <p:spTgt spid="89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altLang="en-US" smtClean="0"/>
              <a:t>Goal of the Firm</a:t>
            </a:r>
          </a:p>
        </p:txBody>
      </p:sp>
      <p:sp>
        <p:nvSpPr>
          <p:cNvPr id="950277" name="Rectangle 5"/>
          <p:cNvSpPr>
            <a:spLocks noGrp="1" noChangeArrowheads="1"/>
          </p:cNvSpPr>
          <p:nvPr>
            <p:ph type="body" idx="1"/>
          </p:nvPr>
        </p:nvSpPr>
        <p:spPr>
          <a:xfrm>
            <a:off x="457200" y="1803400"/>
            <a:ext cx="8229600" cy="2921000"/>
          </a:xfrm>
        </p:spPr>
        <p:txBody>
          <a:bodyPr/>
          <a:lstStyle/>
          <a:p>
            <a:r>
              <a:rPr lang="en-US" altLang="en-US" smtClean="0"/>
              <a:t>Maximize Shareholder Wealth!!!</a:t>
            </a:r>
          </a:p>
          <a:p>
            <a:pPr lvl="1"/>
            <a:r>
              <a:rPr lang="en-US" altLang="en-US" smtClean="0"/>
              <a:t>Why?</a:t>
            </a:r>
          </a:p>
          <a:p>
            <a:pPr lvl="2"/>
            <a:r>
              <a:rPr lang="en-US" altLang="en-US" smtClean="0"/>
              <a:t>Because maximizing shareholder wealth properly considers cash flows, the timing of these cash flows, and the risk </a:t>
            </a:r>
            <a:br>
              <a:rPr lang="en-US" altLang="en-US" smtClean="0"/>
            </a:br>
            <a:r>
              <a:rPr lang="en-US" altLang="en-US" smtClean="0"/>
              <a:t>of these cash flows.</a:t>
            </a:r>
          </a:p>
          <a:p>
            <a:pPr lvl="2"/>
            <a:r>
              <a:rPr lang="en-US" altLang="en-US" smtClean="0"/>
              <a:t>This can be illustrated using the following simple </a:t>
            </a:r>
            <a:br>
              <a:rPr lang="en-US" altLang="en-US" smtClean="0"/>
            </a:br>
            <a:r>
              <a:rPr lang="en-US" altLang="en-US" smtClean="0"/>
              <a:t>valuation equation:</a:t>
            </a:r>
          </a:p>
        </p:txBody>
      </p:sp>
      <p:grpSp>
        <p:nvGrpSpPr>
          <p:cNvPr id="2" name="Group 13"/>
          <p:cNvGrpSpPr>
            <a:grpSpLocks/>
          </p:cNvGrpSpPr>
          <p:nvPr/>
        </p:nvGrpSpPr>
        <p:grpSpPr bwMode="auto">
          <a:xfrm>
            <a:off x="412750" y="4876800"/>
            <a:ext cx="5499100" cy="1092200"/>
            <a:chOff x="1148" y="3192"/>
            <a:chExt cx="3464" cy="688"/>
          </a:xfrm>
        </p:grpSpPr>
        <p:sp>
          <p:nvSpPr>
            <p:cNvPr id="22535" name="Rectangle 12"/>
            <p:cNvSpPr>
              <a:spLocks noChangeArrowheads="1"/>
            </p:cNvSpPr>
            <p:nvPr/>
          </p:nvSpPr>
          <p:spPr bwMode="auto">
            <a:xfrm>
              <a:off x="1148" y="3192"/>
              <a:ext cx="3464" cy="688"/>
            </a:xfrm>
            <a:prstGeom prst="rect">
              <a:avLst/>
            </a:prstGeom>
            <a:solidFill>
              <a:srgbClr val="FFF0D1"/>
            </a:solidFill>
            <a:ln w="25400">
              <a:solidFill>
                <a:schemeClr val="tx1"/>
              </a:solidFill>
              <a:miter lim="800000"/>
              <a:headEnd type="none" w="sm" len="sm"/>
              <a:tailEnd type="none" w="sm" len="sm"/>
            </a:ln>
          </p:spPr>
          <p:txBody>
            <a:bodyPr wrap="none" anchor="ctr"/>
            <a:lstStyle/>
            <a:p>
              <a:endParaRPr lang="en-US"/>
            </a:p>
          </p:txBody>
        </p:sp>
        <p:grpSp>
          <p:nvGrpSpPr>
            <p:cNvPr id="3" name="Group 11"/>
            <p:cNvGrpSpPr>
              <a:grpSpLocks/>
            </p:cNvGrpSpPr>
            <p:nvPr/>
          </p:nvGrpSpPr>
          <p:grpSpPr bwMode="auto">
            <a:xfrm>
              <a:off x="1387" y="3265"/>
              <a:ext cx="2986" cy="552"/>
              <a:chOff x="758" y="3465"/>
              <a:chExt cx="2986" cy="552"/>
            </a:xfrm>
          </p:grpSpPr>
          <p:sp>
            <p:nvSpPr>
              <p:cNvPr id="22537" name="Text Box 7"/>
              <p:cNvSpPr txBox="1">
                <a:spLocks noChangeArrowheads="1"/>
              </p:cNvSpPr>
              <p:nvPr/>
            </p:nvSpPr>
            <p:spPr bwMode="auto">
              <a:xfrm>
                <a:off x="758" y="3593"/>
                <a:ext cx="1317" cy="288"/>
              </a:xfrm>
              <a:prstGeom prst="rect">
                <a:avLst/>
              </a:prstGeom>
              <a:noFill/>
              <a:ln w="12700">
                <a:noFill/>
                <a:miter lim="800000"/>
                <a:headEnd type="none" w="sm" len="sm"/>
                <a:tailEnd type="none" w="sm" len="sm"/>
              </a:ln>
            </p:spPr>
            <p:txBody>
              <a:bodyPr wrap="none">
                <a:spAutoFit/>
              </a:bodyPr>
              <a:lstStyle/>
              <a:p>
                <a:r>
                  <a:rPr lang="en-US" altLang="en-US"/>
                  <a:t>Share price = </a:t>
                </a:r>
              </a:p>
            </p:txBody>
          </p:sp>
          <p:sp>
            <p:nvSpPr>
              <p:cNvPr id="22538" name="Text Box 8"/>
              <p:cNvSpPr txBox="1">
                <a:spLocks noChangeArrowheads="1"/>
              </p:cNvSpPr>
              <p:nvPr/>
            </p:nvSpPr>
            <p:spPr bwMode="auto">
              <a:xfrm>
                <a:off x="2123" y="3465"/>
                <a:ext cx="1537" cy="288"/>
              </a:xfrm>
              <a:prstGeom prst="rect">
                <a:avLst/>
              </a:prstGeom>
              <a:noFill/>
              <a:ln w="12700">
                <a:noFill/>
                <a:miter lim="800000"/>
                <a:headEnd type="none" w="sm" len="sm"/>
                <a:tailEnd type="none" w="sm" len="sm"/>
              </a:ln>
            </p:spPr>
            <p:txBody>
              <a:bodyPr wrap="none">
                <a:spAutoFit/>
              </a:bodyPr>
              <a:lstStyle/>
              <a:p>
                <a:r>
                  <a:rPr lang="en-US" altLang="en-US"/>
                  <a:t>Future dividends</a:t>
                </a:r>
              </a:p>
            </p:txBody>
          </p:sp>
          <p:sp>
            <p:nvSpPr>
              <p:cNvPr id="22539" name="Text Box 9"/>
              <p:cNvSpPr txBox="1">
                <a:spLocks noChangeArrowheads="1"/>
              </p:cNvSpPr>
              <p:nvPr/>
            </p:nvSpPr>
            <p:spPr bwMode="auto">
              <a:xfrm>
                <a:off x="2166" y="3729"/>
                <a:ext cx="1452" cy="288"/>
              </a:xfrm>
              <a:prstGeom prst="rect">
                <a:avLst/>
              </a:prstGeom>
              <a:noFill/>
              <a:ln w="12700">
                <a:noFill/>
                <a:miter lim="800000"/>
                <a:headEnd type="none" w="sm" len="sm"/>
                <a:tailEnd type="none" w="sm" len="sm"/>
              </a:ln>
            </p:spPr>
            <p:txBody>
              <a:bodyPr wrap="none">
                <a:spAutoFit/>
              </a:bodyPr>
              <a:lstStyle/>
              <a:p>
                <a:r>
                  <a:rPr lang="en-US" altLang="en-US"/>
                  <a:t>Required return</a:t>
                </a:r>
              </a:p>
            </p:txBody>
          </p:sp>
          <p:sp>
            <p:nvSpPr>
              <p:cNvPr id="22540" name="Line 10"/>
              <p:cNvSpPr>
                <a:spLocks noChangeShapeType="1"/>
              </p:cNvSpPr>
              <p:nvPr/>
            </p:nvSpPr>
            <p:spPr bwMode="auto">
              <a:xfrm>
                <a:off x="2040" y="3744"/>
                <a:ext cx="1704" cy="0"/>
              </a:xfrm>
              <a:prstGeom prst="line">
                <a:avLst/>
              </a:prstGeom>
              <a:noFill/>
              <a:ln w="25400">
                <a:solidFill>
                  <a:schemeClr val="tx1"/>
                </a:solidFill>
                <a:round/>
                <a:headEnd type="none" w="sm" len="sm"/>
                <a:tailEnd type="none" w="sm" len="sm"/>
              </a:ln>
            </p:spPr>
            <p:txBody>
              <a:bodyPr wrap="none" anchor="ctr"/>
              <a:lstStyle/>
              <a:p>
                <a:endParaRPr lang="en-US"/>
              </a:p>
            </p:txBody>
          </p:sp>
        </p:grpSp>
      </p:grpSp>
      <p:sp>
        <p:nvSpPr>
          <p:cNvPr id="950286" name="AutoShape 14"/>
          <p:cNvSpPr>
            <a:spLocks/>
          </p:cNvSpPr>
          <p:nvPr/>
        </p:nvSpPr>
        <p:spPr bwMode="auto">
          <a:xfrm>
            <a:off x="6362700" y="4672013"/>
            <a:ext cx="2362200" cy="727075"/>
          </a:xfrm>
          <a:prstGeom prst="borderCallout1">
            <a:avLst>
              <a:gd name="adj1" fmla="val 15722"/>
              <a:gd name="adj2" fmla="val -3227"/>
              <a:gd name="adj3" fmla="val 58731"/>
              <a:gd name="adj4" fmla="val -41264"/>
            </a:avLst>
          </a:prstGeom>
          <a:solidFill>
            <a:srgbClr val="F3EFBB"/>
          </a:solidFill>
          <a:ln w="25400">
            <a:solidFill>
              <a:srgbClr val="000000"/>
            </a:solidFill>
            <a:miter lim="800000"/>
            <a:headEnd type="none" w="sm" len="sm"/>
            <a:tailEnd type="none" w="sm" len="sm"/>
          </a:ln>
        </p:spPr>
        <p:txBody>
          <a:bodyPr>
            <a:spAutoFit/>
          </a:bodyPr>
          <a:lstStyle/>
          <a:p>
            <a:pPr algn="ctr">
              <a:spcBef>
                <a:spcPct val="50000"/>
              </a:spcBef>
            </a:pPr>
            <a:r>
              <a:rPr lang="en-US" altLang="en-US" sz="2000"/>
              <a:t>level and timing</a:t>
            </a:r>
            <a:br>
              <a:rPr lang="en-US" altLang="en-US" sz="2000"/>
            </a:br>
            <a:r>
              <a:rPr lang="en-US" altLang="en-US" sz="2000"/>
              <a:t>of cash flows</a:t>
            </a:r>
          </a:p>
        </p:txBody>
      </p:sp>
      <p:sp>
        <p:nvSpPr>
          <p:cNvPr id="950287" name="AutoShape 15"/>
          <p:cNvSpPr>
            <a:spLocks/>
          </p:cNvSpPr>
          <p:nvPr/>
        </p:nvSpPr>
        <p:spPr bwMode="auto">
          <a:xfrm>
            <a:off x="6261100" y="5962650"/>
            <a:ext cx="2362200" cy="422275"/>
          </a:xfrm>
          <a:prstGeom prst="borderCallout1">
            <a:avLst>
              <a:gd name="adj1" fmla="val 27069"/>
              <a:gd name="adj2" fmla="val -3227"/>
              <a:gd name="adj3" fmla="val -50375"/>
              <a:gd name="adj4" fmla="val -37769"/>
            </a:avLst>
          </a:prstGeom>
          <a:solidFill>
            <a:srgbClr val="F3EFBB"/>
          </a:solidFill>
          <a:ln w="25400">
            <a:solidFill>
              <a:srgbClr val="000000"/>
            </a:solidFill>
            <a:miter lim="800000"/>
            <a:headEnd type="none" w="sm" len="sm"/>
            <a:tailEnd type="none" w="sm" len="sm"/>
          </a:ln>
        </p:spPr>
        <p:txBody>
          <a:bodyPr>
            <a:spAutoFit/>
          </a:bodyPr>
          <a:lstStyle/>
          <a:p>
            <a:pPr algn="ctr">
              <a:spcBef>
                <a:spcPct val="50000"/>
              </a:spcBef>
            </a:pPr>
            <a:r>
              <a:rPr lang="en-US" altLang="en-US" sz="2000"/>
              <a:t>risk of cash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0277">
                                            <p:txEl>
                                              <p:pRg st="0" end="0"/>
                                            </p:txEl>
                                          </p:spTgt>
                                        </p:tgtEl>
                                        <p:attrNameLst>
                                          <p:attrName>style.visibility</p:attrName>
                                        </p:attrNameLst>
                                      </p:cBhvr>
                                      <p:to>
                                        <p:strVal val="visible"/>
                                      </p:to>
                                    </p:set>
                                    <p:animEffect transition="in" filter="wipe(left)">
                                      <p:cBhvr>
                                        <p:cTn id="7" dur="500"/>
                                        <p:tgtEl>
                                          <p:spTgt spid="950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0277">
                                            <p:txEl>
                                              <p:pRg st="1" end="1"/>
                                            </p:txEl>
                                          </p:spTgt>
                                        </p:tgtEl>
                                        <p:attrNameLst>
                                          <p:attrName>style.visibility</p:attrName>
                                        </p:attrNameLst>
                                      </p:cBhvr>
                                      <p:to>
                                        <p:strVal val="visible"/>
                                      </p:to>
                                    </p:set>
                                    <p:animEffect transition="in" filter="wipe(left)">
                                      <p:cBhvr>
                                        <p:cTn id="12" dur="500"/>
                                        <p:tgtEl>
                                          <p:spTgt spid="95027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50277">
                                            <p:txEl>
                                              <p:pRg st="2" end="2"/>
                                            </p:txEl>
                                          </p:spTgt>
                                        </p:tgtEl>
                                        <p:attrNameLst>
                                          <p:attrName>style.visibility</p:attrName>
                                        </p:attrNameLst>
                                      </p:cBhvr>
                                      <p:to>
                                        <p:strVal val="visible"/>
                                      </p:to>
                                    </p:set>
                                    <p:animEffect transition="in" filter="wipe(left)">
                                      <p:cBhvr>
                                        <p:cTn id="15" dur="500"/>
                                        <p:tgtEl>
                                          <p:spTgt spid="95027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50277">
                                            <p:txEl>
                                              <p:pRg st="3" end="3"/>
                                            </p:txEl>
                                          </p:spTgt>
                                        </p:tgtEl>
                                        <p:attrNameLst>
                                          <p:attrName>style.visibility</p:attrName>
                                        </p:attrNameLst>
                                      </p:cBhvr>
                                      <p:to>
                                        <p:strVal val="visible"/>
                                      </p:to>
                                    </p:set>
                                    <p:animEffect transition="in" filter="wipe(left)">
                                      <p:cBhvr>
                                        <p:cTn id="18" dur="500"/>
                                        <p:tgtEl>
                                          <p:spTgt spid="95027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950286"/>
                                        </p:tgtEl>
                                        <p:attrNameLst>
                                          <p:attrName>style.visibility</p:attrName>
                                        </p:attrNameLst>
                                      </p:cBhvr>
                                      <p:to>
                                        <p:strVal val="visible"/>
                                      </p:to>
                                    </p:set>
                                    <p:animEffect transition="in" filter="wipe(right)">
                                      <p:cBhvr>
                                        <p:cTn id="28" dur="500"/>
                                        <p:tgtEl>
                                          <p:spTgt spid="9502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950287"/>
                                        </p:tgtEl>
                                        <p:attrNameLst>
                                          <p:attrName>style.visibility</p:attrName>
                                        </p:attrNameLst>
                                      </p:cBhvr>
                                      <p:to>
                                        <p:strVal val="visible"/>
                                      </p:to>
                                    </p:set>
                                    <p:animEffect transition="in" filter="wipe(right)">
                                      <p:cBhvr>
                                        <p:cTn id="33" dur="500"/>
                                        <p:tgtEl>
                                          <p:spTgt spid="950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7" grpId="0" build="p" bldLvl="2" autoUpdateAnimBg="0"/>
      <p:bldP spid="950286" grpId="0" animBg="1" autoUpdateAnimBg="0"/>
      <p:bldP spid="95028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594100" y="6384925"/>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7.3</a:t>
            </a:r>
          </a:p>
        </p:txBody>
      </p:sp>
      <p:sp>
        <p:nvSpPr>
          <p:cNvPr id="23555" name="Rectangle 3"/>
          <p:cNvSpPr>
            <a:spLocks noGrp="1" noChangeArrowheads="1"/>
          </p:cNvSpPr>
          <p:nvPr>
            <p:ph type="title"/>
          </p:nvPr>
        </p:nvSpPr>
        <p:spPr/>
        <p:txBody>
          <a:bodyPr/>
          <a:lstStyle/>
          <a:p>
            <a:r>
              <a:rPr lang="en-US" altLang="en-US" sz="4000" smtClean="0"/>
              <a:t>Goal of the Financial Manager</a:t>
            </a:r>
            <a:endParaRPr lang="en-US" altLang="en-US" smtClean="0"/>
          </a:p>
        </p:txBody>
      </p:sp>
      <p:sp>
        <p:nvSpPr>
          <p:cNvPr id="23556" name="Rectangle 4"/>
          <p:cNvSpPr>
            <a:spLocks noGrp="1" noChangeArrowheads="1"/>
          </p:cNvSpPr>
          <p:nvPr>
            <p:ph type="body" idx="1"/>
          </p:nvPr>
        </p:nvSpPr>
        <p:spPr/>
        <p:txBody>
          <a:bodyPr/>
          <a:lstStyle/>
          <a:p>
            <a:pPr>
              <a:spcBef>
                <a:spcPct val="20000"/>
              </a:spcBef>
            </a:pPr>
            <a:r>
              <a:rPr lang="en-US" altLang="en-US" sz="2400" smtClean="0"/>
              <a:t>Maximize Shareholder Wealth!!!</a:t>
            </a:r>
          </a:p>
          <a:p>
            <a:pPr lvl="1">
              <a:spcBef>
                <a:spcPct val="20000"/>
              </a:spcBef>
            </a:pPr>
            <a:r>
              <a:rPr lang="en-US" altLang="en-US" sz="2000" smtClean="0"/>
              <a:t>It can also be described using the following flow chart:</a:t>
            </a:r>
            <a:endParaRPr lang="en-US" altLang="en-US" smtClean="0"/>
          </a:p>
        </p:txBody>
      </p:sp>
      <p:pic>
        <p:nvPicPr>
          <p:cNvPr id="23557" name="Picture 7"/>
          <p:cNvPicPr>
            <a:picLocks noChangeArrowheads="1"/>
          </p:cNvPicPr>
          <p:nvPr/>
        </p:nvPicPr>
        <p:blipFill>
          <a:blip r:embed="rId2"/>
          <a:srcRect/>
          <a:stretch>
            <a:fillRect/>
          </a:stretch>
        </p:blipFill>
        <p:spPr bwMode="auto">
          <a:xfrm>
            <a:off x="381000" y="2870200"/>
            <a:ext cx="8382000" cy="2843213"/>
          </a:xfrm>
          <a:prstGeom prst="rect">
            <a:avLst/>
          </a:prstGeom>
          <a:noFill/>
          <a:ln w="12700">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r>
              <a:rPr lang="en-US" altLang="en-US" smtClean="0"/>
              <a:t>Goal of the Financial Manager</a:t>
            </a:r>
          </a:p>
        </p:txBody>
      </p:sp>
      <p:sp>
        <p:nvSpPr>
          <p:cNvPr id="953350" name="Rectangle 6"/>
          <p:cNvSpPr>
            <a:spLocks noGrp="1" noChangeArrowheads="1"/>
          </p:cNvSpPr>
          <p:nvPr>
            <p:ph type="body" idx="1"/>
          </p:nvPr>
        </p:nvSpPr>
        <p:spPr/>
        <p:txBody>
          <a:bodyPr/>
          <a:lstStyle/>
          <a:p>
            <a:r>
              <a:rPr lang="en-US" altLang="en-US" smtClean="0"/>
              <a:t>Economic Value Added (EVA)</a:t>
            </a:r>
          </a:p>
          <a:p>
            <a:pPr lvl="1"/>
            <a:r>
              <a:rPr lang="en-US" altLang="en-US" smtClean="0">
                <a:solidFill>
                  <a:srgbClr val="0089CA"/>
                </a:solidFill>
              </a:rPr>
              <a:t>Economic value added (EVA)</a:t>
            </a:r>
            <a:r>
              <a:rPr lang="en-US" altLang="en-US" smtClean="0"/>
              <a:t> is a popular measure used by many firms to determine whether an investment—proposed or existing—positively contributes to the owners’ wealth.</a:t>
            </a:r>
          </a:p>
          <a:p>
            <a:pPr lvl="1"/>
            <a:r>
              <a:rPr lang="en-US" altLang="en-US" smtClean="0"/>
              <a:t>EVA is calculated by subtracting the cost of funds used to finance an investment from its after-tax operating profits.</a:t>
            </a:r>
          </a:p>
          <a:p>
            <a:pPr lvl="1"/>
            <a:r>
              <a:rPr lang="en-US" altLang="en-US" smtClean="0"/>
              <a:t>Investments with positive EVAs increase shareholder wealth and those with negative EVAs reduce shareholder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3350">
                                            <p:txEl>
                                              <p:pRg st="0" end="0"/>
                                            </p:txEl>
                                          </p:spTgt>
                                        </p:tgtEl>
                                        <p:attrNameLst>
                                          <p:attrName>style.visibility</p:attrName>
                                        </p:attrNameLst>
                                      </p:cBhvr>
                                      <p:to>
                                        <p:strVal val="visible"/>
                                      </p:to>
                                    </p:set>
                                    <p:animEffect transition="in" filter="wipe(left)">
                                      <p:cBhvr>
                                        <p:cTn id="7" dur="500"/>
                                        <p:tgtEl>
                                          <p:spTgt spid="953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3350">
                                            <p:txEl>
                                              <p:pRg st="1" end="1"/>
                                            </p:txEl>
                                          </p:spTgt>
                                        </p:tgtEl>
                                        <p:attrNameLst>
                                          <p:attrName>style.visibility</p:attrName>
                                        </p:attrNameLst>
                                      </p:cBhvr>
                                      <p:to>
                                        <p:strVal val="visible"/>
                                      </p:to>
                                    </p:set>
                                    <p:animEffect transition="in" filter="wipe(left)">
                                      <p:cBhvr>
                                        <p:cTn id="12" dur="500"/>
                                        <p:tgtEl>
                                          <p:spTgt spid="9533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3350">
                                            <p:txEl>
                                              <p:pRg st="2" end="2"/>
                                            </p:txEl>
                                          </p:spTgt>
                                        </p:tgtEl>
                                        <p:attrNameLst>
                                          <p:attrName>style.visibility</p:attrName>
                                        </p:attrNameLst>
                                      </p:cBhvr>
                                      <p:to>
                                        <p:strVal val="visible"/>
                                      </p:to>
                                    </p:set>
                                    <p:animEffect transition="in" filter="wipe(left)">
                                      <p:cBhvr>
                                        <p:cTn id="17" dur="500"/>
                                        <p:tgtEl>
                                          <p:spTgt spid="9533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3350">
                                            <p:txEl>
                                              <p:pRg st="3" end="3"/>
                                            </p:txEl>
                                          </p:spTgt>
                                        </p:tgtEl>
                                        <p:attrNameLst>
                                          <p:attrName>style.visibility</p:attrName>
                                        </p:attrNameLst>
                                      </p:cBhvr>
                                      <p:to>
                                        <p:strVal val="visible"/>
                                      </p:to>
                                    </p:set>
                                    <p:animEffect transition="in" filter="wipe(left)">
                                      <p:cBhvr>
                                        <p:cTn id="22" dur="500"/>
                                        <p:tgtEl>
                                          <p:spTgt spid="9533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5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altLang="en-US" smtClean="0"/>
              <a:t>Goal of the Financial Manager</a:t>
            </a:r>
          </a:p>
        </p:txBody>
      </p:sp>
      <p:sp>
        <p:nvSpPr>
          <p:cNvPr id="25603" name="Rectangle 5"/>
          <p:cNvSpPr>
            <a:spLocks noGrp="1" noChangeArrowheads="1"/>
          </p:cNvSpPr>
          <p:nvPr>
            <p:ph type="body" idx="1"/>
          </p:nvPr>
        </p:nvSpPr>
        <p:spPr/>
        <p:txBody>
          <a:bodyPr/>
          <a:lstStyle/>
          <a:p>
            <a:r>
              <a:rPr lang="en-US" altLang="en-US" sz="2400" smtClean="0"/>
              <a:t>What about other stakeholders?</a:t>
            </a:r>
          </a:p>
          <a:p>
            <a:pPr lvl="1"/>
            <a:r>
              <a:rPr lang="en-US" altLang="en-US" sz="2000" smtClean="0">
                <a:solidFill>
                  <a:srgbClr val="0089CA"/>
                </a:solidFill>
              </a:rPr>
              <a:t>Stakeholders</a:t>
            </a:r>
            <a:r>
              <a:rPr lang="en-US" altLang="en-US" sz="2000" smtClean="0"/>
              <a:t> include all groups of individuals who have a direct economic link to the firm including:</a:t>
            </a:r>
            <a:endParaRPr lang="en-US" altLang="en-US" smtClean="0"/>
          </a:p>
          <a:p>
            <a:pPr lvl="2">
              <a:spcBef>
                <a:spcPct val="10000"/>
              </a:spcBef>
            </a:pPr>
            <a:r>
              <a:rPr lang="en-US" altLang="en-US" sz="1800" smtClean="0"/>
              <a:t>Employees</a:t>
            </a:r>
          </a:p>
          <a:p>
            <a:pPr lvl="2">
              <a:spcBef>
                <a:spcPct val="10000"/>
              </a:spcBef>
            </a:pPr>
            <a:r>
              <a:rPr lang="en-US" altLang="en-US" sz="1800" smtClean="0"/>
              <a:t>Customers</a:t>
            </a:r>
          </a:p>
          <a:p>
            <a:pPr lvl="2">
              <a:spcBef>
                <a:spcPct val="10000"/>
              </a:spcBef>
            </a:pPr>
            <a:r>
              <a:rPr lang="en-US" altLang="en-US" sz="1800" smtClean="0"/>
              <a:t>Suppliers</a:t>
            </a:r>
          </a:p>
          <a:p>
            <a:pPr lvl="2">
              <a:spcBef>
                <a:spcPct val="10000"/>
              </a:spcBef>
            </a:pPr>
            <a:r>
              <a:rPr lang="en-US" altLang="en-US" sz="1800" smtClean="0"/>
              <a:t>Creditors</a:t>
            </a:r>
          </a:p>
          <a:p>
            <a:pPr lvl="2">
              <a:spcBef>
                <a:spcPct val="10000"/>
              </a:spcBef>
            </a:pPr>
            <a:r>
              <a:rPr lang="en-US" altLang="en-US" sz="1800" smtClean="0"/>
              <a:t>Owners</a:t>
            </a:r>
            <a:endParaRPr lang="en-US" altLang="en-US" smtClean="0"/>
          </a:p>
          <a:p>
            <a:pPr lvl="1"/>
            <a:r>
              <a:rPr lang="en-US" altLang="en-US" sz="2000" smtClean="0"/>
              <a:t>The ”stakeholder view" prescribes that the firm make </a:t>
            </a:r>
            <a:br>
              <a:rPr lang="en-US" altLang="en-US" sz="2000" smtClean="0"/>
            </a:br>
            <a:r>
              <a:rPr lang="en-US" altLang="en-US" sz="2000" smtClean="0"/>
              <a:t>a conscious effort to avoid actions that could be detrimental </a:t>
            </a:r>
            <a:br>
              <a:rPr lang="en-US" altLang="en-US" sz="2000" smtClean="0"/>
            </a:br>
            <a:r>
              <a:rPr lang="en-US" altLang="en-US" sz="2000" smtClean="0"/>
              <a:t>to the wealth position of its stakeholders.</a:t>
            </a:r>
          </a:p>
          <a:p>
            <a:pPr lvl="1"/>
            <a:r>
              <a:rPr lang="en-US" altLang="en-US" sz="2000" smtClean="0"/>
              <a:t>Such a view is considered to be "socially responsible."</a:t>
            </a:r>
            <a:endParaRPr lang="en-US" alt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altLang="en-US" smtClean="0"/>
              <a:t>The Role of Ethics</a:t>
            </a:r>
          </a:p>
        </p:txBody>
      </p:sp>
      <p:sp>
        <p:nvSpPr>
          <p:cNvPr id="26627" name="Rectangle 5"/>
          <p:cNvSpPr>
            <a:spLocks noGrp="1" noChangeArrowheads="1"/>
          </p:cNvSpPr>
          <p:nvPr>
            <p:ph type="body" idx="1"/>
          </p:nvPr>
        </p:nvSpPr>
        <p:spPr/>
        <p:txBody>
          <a:bodyPr/>
          <a:lstStyle/>
          <a:p>
            <a:r>
              <a:rPr lang="en-US" altLang="en-US" smtClean="0"/>
              <a:t>Ethics Defined</a:t>
            </a:r>
          </a:p>
          <a:p>
            <a:pPr lvl="1"/>
            <a:r>
              <a:rPr lang="en-US" altLang="en-US" smtClean="0">
                <a:solidFill>
                  <a:srgbClr val="0089CA"/>
                </a:solidFill>
              </a:rPr>
              <a:t>Ethics</a:t>
            </a:r>
            <a:r>
              <a:rPr lang="en-US" altLang="en-US" smtClean="0"/>
              <a:t>: the standards of conduct or moral judgment— have become an overriding issue in both our society and the financial community.</a:t>
            </a:r>
          </a:p>
          <a:p>
            <a:pPr lvl="1"/>
            <a:r>
              <a:rPr lang="en-US" altLang="en-US" smtClean="0"/>
              <a:t>Ethical violations attract widespread publicity.</a:t>
            </a:r>
          </a:p>
          <a:p>
            <a:pPr lvl="1"/>
            <a:r>
              <a:rPr lang="en-US" altLang="en-US" smtClean="0"/>
              <a:t>Negative publicity often leads to negative impacts </a:t>
            </a:r>
            <a:br>
              <a:rPr lang="en-US" altLang="en-US" smtClean="0"/>
            </a:br>
            <a:r>
              <a:rPr lang="en-US" altLang="en-US" smtClean="0"/>
              <a:t>on a firm.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ltLang="en-US" smtClean="0"/>
              <a:t>The Role of Ethics</a:t>
            </a:r>
          </a:p>
        </p:txBody>
      </p:sp>
      <p:sp>
        <p:nvSpPr>
          <p:cNvPr id="27651" name="Rectangle 5"/>
          <p:cNvSpPr>
            <a:spLocks noGrp="1" noChangeArrowheads="1"/>
          </p:cNvSpPr>
          <p:nvPr>
            <p:ph type="body" idx="1"/>
          </p:nvPr>
        </p:nvSpPr>
        <p:spPr/>
        <p:txBody>
          <a:bodyPr/>
          <a:lstStyle/>
          <a:p>
            <a:r>
              <a:rPr lang="en-US" altLang="en-US" smtClean="0"/>
              <a:t>Opinions</a:t>
            </a:r>
          </a:p>
          <a:p>
            <a:pPr lvl="1"/>
            <a:r>
              <a:rPr lang="en-US" altLang="en-US" smtClean="0"/>
              <a:t>A wide majority (94%) of business school deans, business leaders, and members of Congress responding to a recent survey felt that the business community is troubled by ethical issues.</a:t>
            </a:r>
          </a:p>
          <a:p>
            <a:pPr lvl="1"/>
            <a:r>
              <a:rPr lang="en-US" altLang="en-US" smtClean="0"/>
              <a:t>A majority (63%) of the respondents perceived </a:t>
            </a:r>
            <a:br>
              <a:rPr lang="en-US" altLang="en-US" smtClean="0"/>
            </a:br>
            <a:r>
              <a:rPr lang="en-US" altLang="en-US" smtClean="0"/>
              <a:t>that a firm strengthens its competitive position </a:t>
            </a:r>
            <a:br>
              <a:rPr lang="en-US" altLang="en-US" smtClean="0"/>
            </a:br>
            <a:r>
              <a:rPr lang="en-US" altLang="en-US" smtClean="0"/>
              <a:t>by maintaining high ethical standards.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altLang="en-US" smtClean="0"/>
              <a:t>The Role of Ethics</a:t>
            </a:r>
          </a:p>
        </p:txBody>
      </p:sp>
      <p:sp>
        <p:nvSpPr>
          <p:cNvPr id="28675" name="Rectangle 5"/>
          <p:cNvSpPr>
            <a:spLocks noGrp="1" noChangeArrowheads="1"/>
          </p:cNvSpPr>
          <p:nvPr>
            <p:ph type="body" idx="1"/>
          </p:nvPr>
        </p:nvSpPr>
        <p:spPr>
          <a:xfrm>
            <a:off x="457200" y="1803400"/>
            <a:ext cx="8458200" cy="4406900"/>
          </a:xfrm>
        </p:spPr>
        <p:txBody>
          <a:bodyPr/>
          <a:lstStyle/>
          <a:p>
            <a:r>
              <a:rPr lang="en-US" altLang="en-US" smtClean="0"/>
              <a:t>Considering Ethics</a:t>
            </a:r>
          </a:p>
          <a:p>
            <a:pPr lvl="1"/>
            <a:r>
              <a:rPr lang="en-US" altLang="en-US" smtClean="0"/>
              <a:t>To assess the ethical viability of a proposed action, ask:</a:t>
            </a:r>
          </a:p>
          <a:p>
            <a:pPr lvl="2"/>
            <a:r>
              <a:rPr lang="en-US" altLang="en-US" smtClean="0"/>
              <a:t>Does the action unfairly single out an individual or group?</a:t>
            </a:r>
          </a:p>
          <a:p>
            <a:pPr lvl="2"/>
            <a:r>
              <a:rPr lang="en-US" altLang="en-US" smtClean="0"/>
              <a:t>Does the action affect the morals, or legal rights of any individual or group?</a:t>
            </a:r>
          </a:p>
          <a:p>
            <a:pPr lvl="2"/>
            <a:r>
              <a:rPr lang="en-US" altLang="en-US" smtClean="0"/>
              <a:t>Does the action conform to accepted moral standards?</a:t>
            </a:r>
          </a:p>
          <a:p>
            <a:pPr lvl="2"/>
            <a:r>
              <a:rPr lang="en-US" altLang="en-US" smtClean="0"/>
              <a:t>Are there alternative courses of action that are less likely </a:t>
            </a:r>
            <a:br>
              <a:rPr lang="en-US" altLang="en-US" smtClean="0"/>
            </a:br>
            <a:r>
              <a:rPr lang="en-US" altLang="en-US" smtClean="0"/>
              <a:t>to cause actual or potential harm?</a:t>
            </a:r>
          </a:p>
          <a:p>
            <a:pPr lvl="1"/>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gn="ctr"/>
            <a:endParaRPr lang="en-US" altLang="en-US"/>
          </a:p>
        </p:txBody>
      </p:sp>
      <p:sp>
        <p:nvSpPr>
          <p:cNvPr id="2051"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2052"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gn="ctr"/>
            <a:r>
              <a:rPr lang="en-US" altLang="en-US" sz="2800">
                <a:solidFill>
                  <a:srgbClr val="A694BA"/>
                </a:solidFill>
              </a:rPr>
              <a:t>Chapter</a:t>
            </a:r>
          </a:p>
          <a:p>
            <a:pPr algn="ctr"/>
            <a:r>
              <a:rPr lang="en-US" altLang="en-US" sz="6000">
                <a:solidFill>
                  <a:schemeClr val="bg1"/>
                </a:solidFill>
              </a:rPr>
              <a:t>9</a:t>
            </a:r>
            <a:endParaRPr lang="en-US" altLang="en-US">
              <a:solidFill>
                <a:srgbClr val="A694BA"/>
              </a:solidFill>
            </a:endParaRPr>
          </a:p>
        </p:txBody>
      </p:sp>
      <p:sp>
        <p:nvSpPr>
          <p:cNvPr id="2053"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2054" name="Text Box 6"/>
          <p:cNvSpPr txBox="1">
            <a:spLocks noChangeArrowheads="1"/>
          </p:cNvSpPr>
          <p:nvPr/>
        </p:nvSpPr>
        <p:spPr bwMode="auto">
          <a:xfrm>
            <a:off x="425450" y="2371725"/>
            <a:ext cx="4714875" cy="2101850"/>
          </a:xfrm>
          <a:prstGeom prst="rect">
            <a:avLst/>
          </a:prstGeom>
          <a:noFill/>
          <a:ln w="9525">
            <a:noFill/>
            <a:miter lim="800000"/>
            <a:headEnd/>
            <a:tailEnd/>
          </a:ln>
        </p:spPr>
        <p:txBody>
          <a:bodyPr>
            <a:spAutoFit/>
          </a:bodyPr>
          <a:lstStyle/>
          <a:p>
            <a:pPr>
              <a:spcBef>
                <a:spcPct val="50000"/>
              </a:spcBef>
            </a:pPr>
            <a:r>
              <a:rPr lang="en-US" altLang="en-US" sz="4400"/>
              <a:t>The Firm</a:t>
            </a:r>
            <a:br>
              <a:rPr lang="en-US" altLang="en-US" sz="4400"/>
            </a:br>
            <a:r>
              <a:rPr lang="en-US" altLang="en-US" sz="4400"/>
              <a:t>and Its Financial Environment</a:t>
            </a:r>
          </a:p>
        </p:txBody>
      </p:sp>
      <p:grpSp>
        <p:nvGrpSpPr>
          <p:cNvPr id="2" name="Group 9"/>
          <p:cNvGrpSpPr>
            <a:grpSpLocks/>
          </p:cNvGrpSpPr>
          <p:nvPr/>
        </p:nvGrpSpPr>
        <p:grpSpPr bwMode="auto">
          <a:xfrm>
            <a:off x="3644900" y="142875"/>
            <a:ext cx="5284788" cy="1331913"/>
            <a:chOff x="2296" y="114"/>
            <a:chExt cx="3329" cy="839"/>
          </a:xfrm>
        </p:grpSpPr>
        <p:sp>
          <p:nvSpPr>
            <p:cNvPr id="2057" name="Rectangle 10"/>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pPr>
              <a:r>
                <a:rPr lang="en-US" altLang="en-US" b="1">
                  <a:solidFill>
                    <a:srgbClr val="C5BAD2"/>
                  </a:solidFill>
                </a:rPr>
                <a:t>	</a:t>
              </a:r>
              <a:r>
                <a:rPr lang="en-US" altLang="en-US">
                  <a:solidFill>
                    <a:srgbClr val="C5BAD2"/>
                  </a:solidFill>
                </a:rPr>
                <a:t>Lawrence J. Gitman</a:t>
              </a:r>
            </a:p>
            <a:p>
              <a:pPr algn="r">
                <a:lnSpc>
                  <a:spcPct val="90000"/>
                </a:lnSpc>
              </a:pPr>
              <a:r>
                <a:rPr lang="en-US" altLang="en-US">
                  <a:solidFill>
                    <a:srgbClr val="C5BAD2"/>
                  </a:solidFill>
                </a:rPr>
                <a:t>	Jeff Madura</a:t>
              </a:r>
            </a:p>
          </p:txBody>
        </p:sp>
        <p:sp>
          <p:nvSpPr>
            <p:cNvPr id="2058" name="Rectangle 11"/>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r>
                <a:rPr lang="en-US" altLang="en-US" sz="3600" b="1" i="1">
                  <a:solidFill>
                    <a:srgbClr val="C5BAD2"/>
                  </a:solidFill>
                </a:rPr>
                <a:t>Introduction to Finance</a:t>
              </a:r>
            </a:p>
          </p:txBody>
        </p:sp>
      </p:grpSp>
      <p:pic>
        <p:nvPicPr>
          <p:cNvPr id="2056" name="Picture 12"/>
          <p:cNvPicPr>
            <a:picLocks noChangeArrowheads="1"/>
          </p:cNvPicPr>
          <p:nvPr/>
        </p:nvPicPr>
        <p:blipFill>
          <a:blip r:embed="rId3"/>
          <a:srcRect/>
          <a:stretch>
            <a:fillRect/>
          </a:stretch>
        </p:blipFill>
        <p:spPr bwMode="auto">
          <a:xfrm>
            <a:off x="4946650" y="1790700"/>
            <a:ext cx="4197350" cy="4711700"/>
          </a:xfrm>
          <a:prstGeom prst="rect">
            <a:avLst/>
          </a:prstGeom>
          <a:noFill/>
          <a:ln w="12700">
            <a:noFill/>
            <a:miter lim="800000"/>
            <a:headEnd/>
            <a:tailEnd/>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ltLang="en-US" smtClean="0"/>
              <a:t>The Role of Ethics</a:t>
            </a:r>
          </a:p>
        </p:txBody>
      </p:sp>
      <p:sp>
        <p:nvSpPr>
          <p:cNvPr id="29699" name="Rectangle 5"/>
          <p:cNvSpPr>
            <a:spLocks noGrp="1" noChangeArrowheads="1"/>
          </p:cNvSpPr>
          <p:nvPr>
            <p:ph type="body" idx="1"/>
          </p:nvPr>
        </p:nvSpPr>
        <p:spPr/>
        <p:txBody>
          <a:bodyPr/>
          <a:lstStyle/>
          <a:p>
            <a:r>
              <a:rPr lang="en-US" altLang="en-US" smtClean="0"/>
              <a:t>Ethics and Share Price</a:t>
            </a:r>
          </a:p>
          <a:p>
            <a:pPr lvl="1"/>
            <a:r>
              <a:rPr lang="en-US" altLang="en-US" smtClean="0"/>
              <a:t>Ethics programs seek to:</a:t>
            </a:r>
          </a:p>
          <a:p>
            <a:pPr lvl="2"/>
            <a:r>
              <a:rPr lang="en-US" altLang="en-US" smtClean="0"/>
              <a:t>Reduce litigation and judgment costs</a:t>
            </a:r>
          </a:p>
          <a:p>
            <a:pPr lvl="2"/>
            <a:r>
              <a:rPr lang="en-US" altLang="en-US" smtClean="0"/>
              <a:t>Maintain a positive corporate image</a:t>
            </a:r>
          </a:p>
          <a:p>
            <a:pPr lvl="2"/>
            <a:r>
              <a:rPr lang="en-US" altLang="en-US" smtClean="0"/>
              <a:t>Build shareholder confidence</a:t>
            </a:r>
          </a:p>
          <a:p>
            <a:pPr lvl="2"/>
            <a:r>
              <a:rPr lang="en-US" altLang="en-US" smtClean="0"/>
              <a:t>Gain the loyalty and respect of all stakeholders</a:t>
            </a:r>
          </a:p>
          <a:p>
            <a:pPr lvl="1"/>
            <a:r>
              <a:rPr lang="en-US" altLang="en-US" smtClean="0"/>
              <a:t>The expected result of such programs is to positively affect the firm's share price.</a:t>
            </a:r>
          </a:p>
          <a:p>
            <a:pPr lvl="1"/>
            <a:endParaRPr lang="en-US"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altLang="en-US" smtClean="0"/>
              <a:t>The Agency Issue</a:t>
            </a:r>
          </a:p>
        </p:txBody>
      </p:sp>
      <p:sp>
        <p:nvSpPr>
          <p:cNvPr id="30723" name="Rectangle 5"/>
          <p:cNvSpPr>
            <a:spLocks noGrp="1" noChangeArrowheads="1"/>
          </p:cNvSpPr>
          <p:nvPr>
            <p:ph type="body" idx="1"/>
          </p:nvPr>
        </p:nvSpPr>
        <p:spPr/>
        <p:txBody>
          <a:bodyPr/>
          <a:lstStyle/>
          <a:p>
            <a:r>
              <a:rPr lang="en-US" altLang="en-US" smtClean="0"/>
              <a:t>The Problem</a:t>
            </a:r>
          </a:p>
          <a:p>
            <a:pPr lvl="1"/>
            <a:r>
              <a:rPr lang="en-US" altLang="en-US" smtClean="0"/>
              <a:t>Whenever a manager owns less than 100% of the firm’s equity, a potential </a:t>
            </a:r>
            <a:r>
              <a:rPr lang="en-US" altLang="en-US" smtClean="0">
                <a:solidFill>
                  <a:srgbClr val="0089CA"/>
                </a:solidFill>
              </a:rPr>
              <a:t>agency problem</a:t>
            </a:r>
            <a:r>
              <a:rPr lang="en-US" altLang="en-US" smtClean="0"/>
              <a:t> exists.</a:t>
            </a:r>
          </a:p>
          <a:p>
            <a:pPr lvl="1"/>
            <a:r>
              <a:rPr lang="en-US" altLang="en-US" smtClean="0"/>
              <a:t>In theory, managers would agree with shareholder wealth maximization.</a:t>
            </a:r>
          </a:p>
          <a:p>
            <a:pPr lvl="1"/>
            <a:r>
              <a:rPr lang="en-US" altLang="en-US" smtClean="0"/>
              <a:t>However, managers are also concerned with their personal wealth, job security, fringe benefits, </a:t>
            </a:r>
            <a:br>
              <a:rPr lang="en-US" altLang="en-US" smtClean="0"/>
            </a:br>
            <a:r>
              <a:rPr lang="en-US" altLang="en-US" smtClean="0"/>
              <a:t>and lifestyle.</a:t>
            </a:r>
          </a:p>
          <a:p>
            <a:pPr lvl="1"/>
            <a:r>
              <a:rPr lang="en-US" altLang="en-US" smtClean="0"/>
              <a:t>This would cause managers to act in ways </a:t>
            </a:r>
            <a:br>
              <a:rPr lang="en-US" altLang="en-US" smtClean="0"/>
            </a:br>
            <a:r>
              <a:rPr lang="en-US" altLang="en-US" smtClean="0"/>
              <a:t>that do not always benefit the firm shareholders.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altLang="en-US" smtClean="0"/>
              <a:t>The Agency Issue</a:t>
            </a:r>
          </a:p>
        </p:txBody>
      </p:sp>
      <p:sp>
        <p:nvSpPr>
          <p:cNvPr id="31747" name="Rectangle 5"/>
          <p:cNvSpPr>
            <a:spLocks noGrp="1" noChangeArrowheads="1"/>
          </p:cNvSpPr>
          <p:nvPr>
            <p:ph type="body" idx="1"/>
          </p:nvPr>
        </p:nvSpPr>
        <p:spPr/>
        <p:txBody>
          <a:bodyPr/>
          <a:lstStyle/>
          <a:p>
            <a:r>
              <a:rPr lang="en-US" altLang="en-US" smtClean="0"/>
              <a:t>Resolving the Problem </a:t>
            </a:r>
          </a:p>
          <a:p>
            <a:pPr lvl="1"/>
            <a:r>
              <a:rPr lang="en-US" altLang="en-US" smtClean="0"/>
              <a:t>Market forces such as major shareholders and the threat of a hostile takeover act to keep managers </a:t>
            </a:r>
            <a:br>
              <a:rPr lang="en-US" altLang="en-US" smtClean="0"/>
            </a:br>
            <a:r>
              <a:rPr lang="en-US" altLang="en-US" smtClean="0"/>
              <a:t>in check.</a:t>
            </a:r>
          </a:p>
          <a:p>
            <a:pPr lvl="1"/>
            <a:r>
              <a:rPr lang="en-US" altLang="en-US" smtClean="0">
                <a:solidFill>
                  <a:srgbClr val="0089CA"/>
                </a:solidFill>
              </a:rPr>
              <a:t>Agency costs</a:t>
            </a:r>
            <a:r>
              <a:rPr lang="en-US" altLang="en-US" smtClean="0"/>
              <a:t> may be incurred to ensure management acts in shareholders’ interests.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altLang="en-US" smtClean="0"/>
              <a:t>The Agency Issue</a:t>
            </a:r>
          </a:p>
        </p:txBody>
      </p:sp>
      <p:sp>
        <p:nvSpPr>
          <p:cNvPr id="32771" name="Rectangle 5"/>
          <p:cNvSpPr>
            <a:spLocks noGrp="1" noChangeArrowheads="1"/>
          </p:cNvSpPr>
          <p:nvPr>
            <p:ph type="body" idx="1"/>
          </p:nvPr>
        </p:nvSpPr>
        <p:spPr/>
        <p:txBody>
          <a:bodyPr/>
          <a:lstStyle/>
          <a:p>
            <a:r>
              <a:rPr lang="en-US" altLang="en-US" smtClean="0"/>
              <a:t>Resolving the Problem</a:t>
            </a:r>
          </a:p>
          <a:p>
            <a:pPr lvl="1"/>
            <a:r>
              <a:rPr lang="en-US" altLang="en-US" smtClean="0"/>
              <a:t>Examples would include bonding or monitoring management behavior, and structuring management compensation to make shareholders’ interests </a:t>
            </a:r>
            <a:br>
              <a:rPr lang="en-US" altLang="en-US" smtClean="0"/>
            </a:br>
            <a:r>
              <a:rPr lang="en-US" altLang="en-US" smtClean="0"/>
              <a:t>their own.</a:t>
            </a:r>
          </a:p>
          <a:p>
            <a:pPr lvl="1"/>
            <a:r>
              <a:rPr lang="en-US" altLang="en-US" smtClean="0"/>
              <a:t>However, recent studies have failed to find </a:t>
            </a:r>
            <a:br>
              <a:rPr lang="en-US" altLang="en-US" smtClean="0"/>
            </a:br>
            <a:r>
              <a:rPr lang="en-US" altLang="en-US" smtClean="0"/>
              <a:t>a strong relationship between CEO compensation and share price.</a:t>
            </a:r>
          </a:p>
          <a:p>
            <a:endParaRPr lang="en-US"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altLang="en-US" smtClean="0"/>
              <a:t>Business Taxation</a:t>
            </a:r>
          </a:p>
        </p:txBody>
      </p:sp>
      <p:sp>
        <p:nvSpPr>
          <p:cNvPr id="33795" name="Rectangle 5"/>
          <p:cNvSpPr>
            <a:spLocks noGrp="1" noChangeArrowheads="1"/>
          </p:cNvSpPr>
          <p:nvPr>
            <p:ph type="body" idx="1"/>
          </p:nvPr>
        </p:nvSpPr>
        <p:spPr/>
        <p:txBody>
          <a:bodyPr/>
          <a:lstStyle/>
          <a:p>
            <a:r>
              <a:rPr lang="en-US" altLang="en-US" sz="2400" smtClean="0"/>
              <a:t>Both individuals and businesses must pay taxes </a:t>
            </a:r>
            <a:br>
              <a:rPr lang="en-US" altLang="en-US" sz="2400" smtClean="0"/>
            </a:br>
            <a:r>
              <a:rPr lang="en-US" altLang="en-US" sz="2400" smtClean="0"/>
              <a:t>on income.</a:t>
            </a:r>
          </a:p>
          <a:p>
            <a:r>
              <a:rPr lang="en-US" altLang="en-US" sz="2400" smtClean="0"/>
              <a:t>The income of sole proprietorships and partnerships </a:t>
            </a:r>
            <a:br>
              <a:rPr lang="en-US" altLang="en-US" sz="2400" smtClean="0"/>
            </a:br>
            <a:r>
              <a:rPr lang="en-US" altLang="en-US" sz="2400" smtClean="0"/>
              <a:t>is taxed as the income of the individual owners, whereas corporate income is subject to corporate taxes.</a:t>
            </a:r>
          </a:p>
          <a:p>
            <a:r>
              <a:rPr lang="en-US" altLang="en-US" sz="2400" smtClean="0"/>
              <a:t>Both individuals and businesses can earn two types </a:t>
            </a:r>
            <a:br>
              <a:rPr lang="en-US" altLang="en-US" sz="2400" smtClean="0"/>
            </a:br>
            <a:r>
              <a:rPr lang="en-US" altLang="en-US" sz="2400" smtClean="0"/>
              <a:t>of income: ordinary and capital gains.</a:t>
            </a:r>
          </a:p>
          <a:p>
            <a:r>
              <a:rPr lang="en-US" altLang="en-US" sz="2400" smtClean="0"/>
              <a:t>Under current law, tax treatment of ordinary income </a:t>
            </a:r>
            <a:br>
              <a:rPr lang="en-US" altLang="en-US" sz="2400" smtClean="0"/>
            </a:br>
            <a:r>
              <a:rPr lang="en-US" altLang="en-US" sz="2400" smtClean="0"/>
              <a:t>and capital gains changes frequently due frequently changing tax laws.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altLang="en-US" smtClean="0"/>
              <a:t>Business Taxation</a:t>
            </a:r>
          </a:p>
        </p:txBody>
      </p:sp>
      <p:sp>
        <p:nvSpPr>
          <p:cNvPr id="34819" name="Rectangle 5"/>
          <p:cNvSpPr>
            <a:spLocks noGrp="1" noChangeArrowheads="1"/>
          </p:cNvSpPr>
          <p:nvPr>
            <p:ph type="body" idx="1"/>
          </p:nvPr>
        </p:nvSpPr>
        <p:spPr/>
        <p:txBody>
          <a:bodyPr/>
          <a:lstStyle/>
          <a:p>
            <a:r>
              <a:rPr lang="en-US" altLang="en-US" smtClean="0"/>
              <a:t>Ordinary Income</a:t>
            </a:r>
          </a:p>
          <a:p>
            <a:pPr lvl="1"/>
            <a:r>
              <a:rPr lang="en-US" altLang="en-US" smtClean="0">
                <a:solidFill>
                  <a:srgbClr val="0089CA"/>
                </a:solidFill>
              </a:rPr>
              <a:t>Ordinary income</a:t>
            </a:r>
            <a:r>
              <a:rPr lang="en-US" altLang="en-US" smtClean="0"/>
              <a:t> is earned through the sale of a firm’s goods or services and is taxed at the rates depicted </a:t>
            </a:r>
            <a:br>
              <a:rPr lang="en-US" altLang="en-US" smtClean="0"/>
            </a:br>
            <a:r>
              <a:rPr lang="en-US" altLang="en-US" smtClean="0"/>
              <a:t>in Table 9.2 on the following slide.</a:t>
            </a:r>
          </a:p>
        </p:txBody>
      </p:sp>
      <p:sp>
        <p:nvSpPr>
          <p:cNvPr id="963590" name="Rectangle 6"/>
          <p:cNvSpPr>
            <a:spLocks noChangeArrowheads="1"/>
          </p:cNvSpPr>
          <p:nvPr/>
        </p:nvSpPr>
        <p:spPr bwMode="auto">
          <a:xfrm>
            <a:off x="333375" y="3911600"/>
            <a:ext cx="8477250" cy="1336675"/>
          </a:xfrm>
          <a:prstGeom prst="rect">
            <a:avLst/>
          </a:prstGeom>
          <a:solidFill>
            <a:srgbClr val="FFF0D1"/>
          </a:solidFill>
          <a:ln w="25400">
            <a:solidFill>
              <a:srgbClr val="000000"/>
            </a:solidFill>
            <a:miter lim="800000"/>
            <a:headEnd/>
            <a:tailEnd/>
          </a:ln>
        </p:spPr>
        <p:txBody>
          <a:bodyPr lIns="92075" tIns="46038" rIns="92075" bIns="46038">
            <a:spAutoFit/>
          </a:bodyPr>
          <a:lstStyle/>
          <a:p>
            <a:pPr>
              <a:spcBef>
                <a:spcPct val="50000"/>
              </a:spcBef>
              <a:tabLst>
                <a:tab pos="457200" algn="l"/>
                <a:tab pos="1257300" algn="l"/>
              </a:tabLst>
            </a:pPr>
            <a:r>
              <a:rPr lang="en-US" altLang="en-US" sz="2000"/>
              <a:t>Calculate federal income taxes due if taxable income is $80,000.</a:t>
            </a:r>
          </a:p>
          <a:p>
            <a:pPr>
              <a:spcBef>
                <a:spcPct val="50000"/>
              </a:spcBef>
              <a:tabLst>
                <a:tab pos="457200" algn="l"/>
                <a:tab pos="1257300" algn="l"/>
              </a:tabLst>
            </a:pPr>
            <a:r>
              <a:rPr lang="en-US" altLang="en-US" sz="2000"/>
              <a:t>	Tax = [.15 </a:t>
            </a:r>
            <a:r>
              <a:rPr lang="en-US" altLang="en-US" sz="2000" baseline="10000"/>
              <a:t>x </a:t>
            </a:r>
            <a:r>
              <a:rPr lang="en-US" altLang="en-US" sz="2000"/>
              <a:t>($50,000)] + [.25 </a:t>
            </a:r>
            <a:r>
              <a:rPr lang="en-US" altLang="en-US" sz="2000" baseline="10000"/>
              <a:t>x </a:t>
            </a:r>
            <a:r>
              <a:rPr lang="en-US" altLang="en-US" sz="2000"/>
              <a:t>($25,000)] + [.34 </a:t>
            </a:r>
            <a:r>
              <a:rPr lang="en-US" altLang="en-US" sz="2000" baseline="10000"/>
              <a:t>x </a:t>
            </a:r>
            <a:r>
              <a:rPr lang="en-US" altLang="en-US" sz="2000"/>
              <a:t>($80,000 - $75,000)]</a:t>
            </a:r>
          </a:p>
          <a:p>
            <a:pPr>
              <a:spcBef>
                <a:spcPct val="50000"/>
              </a:spcBef>
              <a:tabLst>
                <a:tab pos="457200" algn="l"/>
                <a:tab pos="1257300" algn="l"/>
              </a:tabLst>
            </a:pPr>
            <a:r>
              <a:rPr lang="en-US" altLang="en-US" sz="2000"/>
              <a:t>	Tax = $15,450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3590"/>
                                        </p:tgtEl>
                                        <p:attrNameLst>
                                          <p:attrName>style.visibility</p:attrName>
                                        </p:attrNameLst>
                                      </p:cBhvr>
                                      <p:to>
                                        <p:strVal val="visible"/>
                                      </p:to>
                                    </p:set>
                                    <p:animEffect transition="in" filter="wipe(left)">
                                      <p:cBhvr>
                                        <p:cTn id="7" dur="500"/>
                                        <p:tgtEl>
                                          <p:spTgt spid="96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9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9.2</a:t>
            </a:r>
          </a:p>
        </p:txBody>
      </p:sp>
      <p:sp>
        <p:nvSpPr>
          <p:cNvPr id="35843" name="Rectangle 3"/>
          <p:cNvSpPr>
            <a:spLocks noGrp="1" noChangeArrowheads="1"/>
          </p:cNvSpPr>
          <p:nvPr>
            <p:ph type="title"/>
          </p:nvPr>
        </p:nvSpPr>
        <p:spPr/>
        <p:txBody>
          <a:bodyPr/>
          <a:lstStyle/>
          <a:p>
            <a:r>
              <a:rPr lang="en-US" altLang="en-US" smtClean="0"/>
              <a:t>Business Taxation</a:t>
            </a:r>
          </a:p>
        </p:txBody>
      </p:sp>
      <p:sp>
        <p:nvSpPr>
          <p:cNvPr id="35844" name="Rectangle 4"/>
          <p:cNvSpPr>
            <a:spLocks noGrp="1" noChangeArrowheads="1"/>
          </p:cNvSpPr>
          <p:nvPr>
            <p:ph type="body" idx="1"/>
          </p:nvPr>
        </p:nvSpPr>
        <p:spPr>
          <a:xfrm>
            <a:off x="457200" y="1803400"/>
            <a:ext cx="8229600" cy="508000"/>
          </a:xfrm>
        </p:spPr>
        <p:txBody>
          <a:bodyPr/>
          <a:lstStyle/>
          <a:p>
            <a:pPr>
              <a:spcBef>
                <a:spcPct val="20000"/>
              </a:spcBef>
            </a:pPr>
            <a:r>
              <a:rPr lang="en-US" altLang="en-US" smtClean="0"/>
              <a:t>Ordinary Income</a:t>
            </a:r>
          </a:p>
        </p:txBody>
      </p:sp>
      <p:pic>
        <p:nvPicPr>
          <p:cNvPr id="35845" name="Picture 6"/>
          <p:cNvPicPr>
            <a:picLocks noChangeArrowheads="1"/>
          </p:cNvPicPr>
          <p:nvPr/>
        </p:nvPicPr>
        <p:blipFill>
          <a:blip r:embed="rId2"/>
          <a:srcRect/>
          <a:stretch>
            <a:fillRect/>
          </a:stretch>
        </p:blipFill>
        <p:spPr bwMode="auto">
          <a:xfrm>
            <a:off x="342900" y="2268538"/>
            <a:ext cx="8458200" cy="4081462"/>
          </a:xfrm>
          <a:prstGeom prst="rect">
            <a:avLst/>
          </a:prstGeom>
          <a:noFill/>
          <a:ln w="12700">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6" name="Rectangle 4"/>
          <p:cNvSpPr>
            <a:spLocks noChangeArrowheads="1"/>
          </p:cNvSpPr>
          <p:nvPr/>
        </p:nvSpPr>
        <p:spPr bwMode="auto">
          <a:xfrm>
            <a:off x="333375" y="4660900"/>
            <a:ext cx="8477250" cy="1276350"/>
          </a:xfrm>
          <a:prstGeom prst="rect">
            <a:avLst/>
          </a:prstGeom>
          <a:solidFill>
            <a:srgbClr val="FFF0D1"/>
          </a:solidFill>
          <a:ln w="25400">
            <a:solidFill>
              <a:srgbClr val="000000"/>
            </a:solidFill>
            <a:miter lim="800000"/>
            <a:headEnd/>
            <a:tailEnd/>
          </a:ln>
        </p:spPr>
        <p:txBody>
          <a:bodyPr lIns="92075" tIns="46038" rIns="92075" bIns="46038">
            <a:spAutoFit/>
          </a:bodyPr>
          <a:lstStyle/>
          <a:p>
            <a:pPr>
              <a:spcBef>
                <a:spcPct val="40000"/>
              </a:spcBef>
              <a:tabLst>
                <a:tab pos="457200" algn="l"/>
                <a:tab pos="1257300" algn="l"/>
              </a:tabLst>
            </a:pPr>
            <a:r>
              <a:rPr lang="en-US" altLang="en-US" sz="2000"/>
              <a:t>What is the marginal and average tax rate for the previous example?</a:t>
            </a:r>
          </a:p>
          <a:p>
            <a:pPr>
              <a:spcBef>
                <a:spcPct val="40000"/>
              </a:spcBef>
              <a:tabLst>
                <a:tab pos="457200" algn="l"/>
                <a:tab pos="1257300" algn="l"/>
              </a:tabLst>
            </a:pPr>
            <a:r>
              <a:rPr lang="en-US" altLang="en-US" sz="2000"/>
              <a:t>	Marginal Tax Rate = 34%</a:t>
            </a:r>
          </a:p>
          <a:p>
            <a:pPr>
              <a:spcBef>
                <a:spcPct val="40000"/>
              </a:spcBef>
              <a:tabLst>
                <a:tab pos="457200" algn="l"/>
                <a:tab pos="1257300" algn="l"/>
              </a:tabLst>
            </a:pPr>
            <a:r>
              <a:rPr lang="en-US" altLang="en-US" sz="2000"/>
              <a:t>	Average Tax Rate = $15,450/$80,000 = 19.31%</a:t>
            </a:r>
            <a:endParaRPr lang="en-US" altLang="en-US" sz="2200" b="1">
              <a:solidFill>
                <a:srgbClr val="CC0000"/>
              </a:solidFill>
            </a:endParaRPr>
          </a:p>
        </p:txBody>
      </p:sp>
      <p:sp>
        <p:nvSpPr>
          <p:cNvPr id="36867" name="Rectangle 5"/>
          <p:cNvSpPr>
            <a:spLocks noGrp="1" noChangeArrowheads="1"/>
          </p:cNvSpPr>
          <p:nvPr>
            <p:ph type="title"/>
          </p:nvPr>
        </p:nvSpPr>
        <p:spPr/>
        <p:txBody>
          <a:bodyPr/>
          <a:lstStyle/>
          <a:p>
            <a:r>
              <a:rPr lang="en-US" altLang="en-US" smtClean="0"/>
              <a:t>Business Taxation</a:t>
            </a:r>
          </a:p>
        </p:txBody>
      </p:sp>
      <p:sp>
        <p:nvSpPr>
          <p:cNvPr id="36868" name="Rectangle 6"/>
          <p:cNvSpPr>
            <a:spLocks noGrp="1" noChangeArrowheads="1"/>
          </p:cNvSpPr>
          <p:nvPr>
            <p:ph type="body" idx="1"/>
          </p:nvPr>
        </p:nvSpPr>
        <p:spPr>
          <a:xfrm>
            <a:off x="457200" y="1803400"/>
            <a:ext cx="8229600" cy="2717800"/>
          </a:xfrm>
        </p:spPr>
        <p:txBody>
          <a:bodyPr/>
          <a:lstStyle/>
          <a:p>
            <a:r>
              <a:rPr lang="en-US" altLang="en-US" smtClean="0"/>
              <a:t>Average and Marginal Tax Rates</a:t>
            </a:r>
          </a:p>
          <a:p>
            <a:pPr lvl="1">
              <a:spcBef>
                <a:spcPct val="25000"/>
              </a:spcBef>
            </a:pPr>
            <a:r>
              <a:rPr lang="en-US" altLang="en-US" smtClean="0"/>
              <a:t>A firm’s </a:t>
            </a:r>
            <a:r>
              <a:rPr lang="en-US" altLang="en-US" smtClean="0">
                <a:solidFill>
                  <a:srgbClr val="0089CA"/>
                </a:solidFill>
              </a:rPr>
              <a:t>marginal tax rate </a:t>
            </a:r>
            <a:r>
              <a:rPr lang="en-US" altLang="en-US" smtClean="0"/>
              <a:t>represents the rate </a:t>
            </a:r>
            <a:br>
              <a:rPr lang="en-US" altLang="en-US" smtClean="0"/>
            </a:br>
            <a:r>
              <a:rPr lang="en-US" altLang="en-US" smtClean="0"/>
              <a:t>at which additional income is taxed.</a:t>
            </a:r>
          </a:p>
          <a:p>
            <a:pPr lvl="1">
              <a:spcBef>
                <a:spcPct val="25000"/>
              </a:spcBef>
            </a:pPr>
            <a:r>
              <a:rPr lang="en-US" altLang="en-US" smtClean="0"/>
              <a:t>The </a:t>
            </a:r>
            <a:r>
              <a:rPr lang="en-US" altLang="en-US" smtClean="0">
                <a:solidFill>
                  <a:srgbClr val="0089CA"/>
                </a:solidFill>
              </a:rPr>
              <a:t>average tax rate</a:t>
            </a:r>
            <a:r>
              <a:rPr lang="en-US" altLang="en-US" smtClean="0"/>
              <a:t> is the firm’s taxes divided </a:t>
            </a:r>
            <a:br>
              <a:rPr lang="en-US" altLang="en-US" smtClean="0"/>
            </a:br>
            <a:r>
              <a:rPr lang="en-US" altLang="en-US" smtClean="0"/>
              <a:t>by taxable income.</a:t>
            </a:r>
          </a:p>
          <a:p>
            <a:pPr lvl="1">
              <a:spcBef>
                <a:spcPct val="25000"/>
              </a:spcBef>
            </a:pPr>
            <a:r>
              <a:rPr lang="en-US" altLang="en-US" smtClean="0"/>
              <a:t>This is illustrated using the simple example below.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5636"/>
                                        </p:tgtEl>
                                        <p:attrNameLst>
                                          <p:attrName>style.visibility</p:attrName>
                                        </p:attrNameLst>
                                      </p:cBhvr>
                                      <p:to>
                                        <p:strVal val="visible"/>
                                      </p:to>
                                    </p:set>
                                    <p:animEffect transition="in" filter="wipe(left)">
                                      <p:cBhvr>
                                        <p:cTn id="7" dur="500"/>
                                        <p:tgtEl>
                                          <p:spTgt spid="96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r>
              <a:rPr lang="en-US" altLang="en-US" smtClean="0"/>
              <a:t>Business Taxation</a:t>
            </a:r>
          </a:p>
        </p:txBody>
      </p:sp>
      <p:sp>
        <p:nvSpPr>
          <p:cNvPr id="37891" name="Rectangle 6"/>
          <p:cNvSpPr>
            <a:spLocks noGrp="1" noChangeArrowheads="1"/>
          </p:cNvSpPr>
          <p:nvPr>
            <p:ph type="body" idx="1"/>
          </p:nvPr>
        </p:nvSpPr>
        <p:spPr/>
        <p:txBody>
          <a:bodyPr/>
          <a:lstStyle/>
          <a:p>
            <a:r>
              <a:rPr lang="en-US" altLang="en-US" smtClean="0"/>
              <a:t>Tax on Interest and Dividend Income</a:t>
            </a:r>
          </a:p>
          <a:p>
            <a:pPr lvl="1"/>
            <a:r>
              <a:rPr lang="en-US" altLang="en-US" smtClean="0"/>
              <a:t>For corporations only, 70 percent of all dividend income received from an investment in the stock </a:t>
            </a:r>
            <a:br>
              <a:rPr lang="en-US" altLang="en-US" smtClean="0"/>
            </a:br>
            <a:r>
              <a:rPr lang="en-US" altLang="en-US" smtClean="0"/>
              <a:t>of another corporation in which the firm has less </a:t>
            </a:r>
            <a:br>
              <a:rPr lang="en-US" altLang="en-US" smtClean="0"/>
            </a:br>
            <a:r>
              <a:rPr lang="en-US" altLang="en-US" smtClean="0"/>
              <a:t>than 20 percent ownership is excluded from taxation.</a:t>
            </a:r>
          </a:p>
          <a:p>
            <a:pPr lvl="1"/>
            <a:r>
              <a:rPr lang="en-US" altLang="en-US" smtClean="0"/>
              <a:t>This exclusion is provided to avoid triple taxation </a:t>
            </a:r>
            <a:br>
              <a:rPr lang="en-US" altLang="en-US" smtClean="0"/>
            </a:br>
            <a:r>
              <a:rPr lang="en-US" altLang="en-US" smtClean="0"/>
              <a:t>for corporations.</a:t>
            </a:r>
          </a:p>
          <a:p>
            <a:pPr lvl="1"/>
            <a:r>
              <a:rPr lang="en-US" altLang="en-US" smtClean="0"/>
              <a:t>Unlike dividend income, all interest income received is fully taxed.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ChangeArrowheads="1"/>
          </p:cNvSpPr>
          <p:nvPr/>
        </p:nvSpPr>
        <p:spPr bwMode="auto">
          <a:xfrm>
            <a:off x="1203325" y="4622800"/>
            <a:ext cx="6737350" cy="1641475"/>
          </a:xfrm>
          <a:prstGeom prst="rect">
            <a:avLst/>
          </a:prstGeom>
          <a:solidFill>
            <a:srgbClr val="FFF0D1"/>
          </a:solidFill>
          <a:ln w="25400">
            <a:solidFill>
              <a:srgbClr val="000000"/>
            </a:solidFill>
            <a:miter lim="800000"/>
            <a:headEnd/>
            <a:tailEnd/>
          </a:ln>
        </p:spPr>
        <p:txBody>
          <a:bodyPr lIns="92075" tIns="46038" rIns="92075" bIns="46038">
            <a:spAutoFit/>
          </a:bodyPr>
          <a:lstStyle/>
          <a:p>
            <a:pPr>
              <a:spcBef>
                <a:spcPct val="40000"/>
              </a:spcBef>
              <a:tabLst>
                <a:tab pos="457200" algn="l"/>
                <a:tab pos="1257300" algn="l"/>
              </a:tabLst>
            </a:pPr>
            <a:r>
              <a:rPr lang="en-US" altLang="en-US" sz="2000"/>
              <a:t>A firm with 100,000 shares outstanding needs to raise </a:t>
            </a:r>
            <a:br>
              <a:rPr lang="en-US" altLang="en-US" sz="2000"/>
            </a:br>
            <a:r>
              <a:rPr lang="en-US" altLang="en-US" sz="2000"/>
              <a:t>an additional $500,000 in capital. They can do so by selling bonds that pay 6% interest or by issuing 10,000 additional shares at $50/share. The firm pays $3.00 </a:t>
            </a:r>
            <a:br>
              <a:rPr lang="en-US" altLang="en-US" sz="2000"/>
            </a:br>
            <a:r>
              <a:rPr lang="en-US" altLang="en-US" sz="2000"/>
              <a:t>in dividends for each share outstanding.</a:t>
            </a:r>
            <a:endParaRPr lang="en-US" altLang="en-US" b="1">
              <a:solidFill>
                <a:srgbClr val="CC3300"/>
              </a:solidFill>
            </a:endParaRPr>
          </a:p>
        </p:txBody>
      </p:sp>
      <p:sp>
        <p:nvSpPr>
          <p:cNvPr id="38915" name="Rectangle 5"/>
          <p:cNvSpPr>
            <a:spLocks noGrp="1" noChangeArrowheads="1"/>
          </p:cNvSpPr>
          <p:nvPr>
            <p:ph type="title"/>
          </p:nvPr>
        </p:nvSpPr>
        <p:spPr/>
        <p:txBody>
          <a:bodyPr/>
          <a:lstStyle/>
          <a:p>
            <a:r>
              <a:rPr lang="en-US" altLang="en-US" smtClean="0"/>
              <a:t>Business Taxation</a:t>
            </a:r>
          </a:p>
        </p:txBody>
      </p:sp>
      <p:sp>
        <p:nvSpPr>
          <p:cNvPr id="38916" name="Rectangle 6"/>
          <p:cNvSpPr>
            <a:spLocks noGrp="1" noChangeArrowheads="1"/>
          </p:cNvSpPr>
          <p:nvPr>
            <p:ph type="body" idx="1"/>
          </p:nvPr>
        </p:nvSpPr>
        <p:spPr/>
        <p:txBody>
          <a:bodyPr/>
          <a:lstStyle/>
          <a:p>
            <a:r>
              <a:rPr lang="en-US" altLang="en-US" smtClean="0"/>
              <a:t>Debt versus Equity Financing</a:t>
            </a:r>
          </a:p>
          <a:p>
            <a:pPr lvl="1"/>
            <a:r>
              <a:rPr lang="en-US" altLang="en-US" smtClean="0"/>
              <a:t>In calculating taxes, corporations may deduct operating expenses and interest expense but not dividends paid.</a:t>
            </a:r>
          </a:p>
          <a:p>
            <a:pPr lvl="1"/>
            <a:r>
              <a:rPr lang="en-US" altLang="en-US" smtClean="0"/>
              <a:t>This creates a built-in tax advantage for using debt financing, as the following example will demonstrate.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7682"/>
                                        </p:tgtEl>
                                        <p:attrNameLst>
                                          <p:attrName>style.visibility</p:attrName>
                                        </p:attrNameLst>
                                      </p:cBhvr>
                                      <p:to>
                                        <p:strVal val="visible"/>
                                      </p:to>
                                    </p:set>
                                    <p:animEffect transition="in" filter="wipe(left)">
                                      <p:cBhvr>
                                        <p:cTn id="7" dur="500"/>
                                        <p:tgtEl>
                                          <p:spTgt spid="967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body" idx="1"/>
          </p:nvPr>
        </p:nvSpPr>
        <p:spPr/>
        <p:txBody>
          <a:bodyPr/>
          <a:lstStyle/>
          <a:p>
            <a:pPr indent="0">
              <a:buFont typeface="Wingdings" charset="2"/>
              <a:buNone/>
            </a:pPr>
            <a:r>
              <a:rPr lang="en-US" altLang="en-US" sz="2400" smtClean="0"/>
              <a:t>Review the common forms of business organization. </a:t>
            </a:r>
          </a:p>
          <a:p>
            <a:pPr indent="0">
              <a:buFont typeface="Wingdings" charset="2"/>
              <a:buNone/>
            </a:pPr>
            <a:r>
              <a:rPr lang="en-US" altLang="en-US" sz="2400" smtClean="0"/>
              <a:t>Describe the financial management function, </a:t>
            </a:r>
            <a:br>
              <a:rPr lang="en-US" altLang="en-US" sz="2400" smtClean="0"/>
            </a:br>
            <a:r>
              <a:rPr lang="en-US" altLang="en-US" sz="2400" smtClean="0"/>
              <a:t>its relationship to economics and accounting, </a:t>
            </a:r>
            <a:br>
              <a:rPr lang="en-US" altLang="en-US" sz="2400" smtClean="0"/>
            </a:br>
            <a:r>
              <a:rPr lang="en-US" altLang="en-US" sz="2400" smtClean="0"/>
              <a:t>and the financial managers primary activities.</a:t>
            </a:r>
          </a:p>
          <a:p>
            <a:pPr indent="0">
              <a:buFont typeface="Wingdings" charset="2"/>
              <a:buNone/>
            </a:pPr>
            <a:r>
              <a:rPr lang="en-US" altLang="en-US" sz="2400" smtClean="0"/>
              <a:t>Explain the wealth maximization goal of the firm </a:t>
            </a:r>
            <a:br>
              <a:rPr lang="en-US" altLang="en-US" sz="2400" smtClean="0"/>
            </a:br>
            <a:r>
              <a:rPr lang="en-US" altLang="en-US" sz="2400" smtClean="0"/>
              <a:t>and the role of ethics in the firm.</a:t>
            </a:r>
          </a:p>
          <a:p>
            <a:pPr indent="0">
              <a:buFont typeface="Wingdings" charset="2"/>
              <a:buNone/>
            </a:pPr>
            <a:r>
              <a:rPr lang="en-US" altLang="en-US" sz="2400" smtClean="0"/>
              <a:t>Discuss the agency issue.</a:t>
            </a:r>
          </a:p>
        </p:txBody>
      </p:sp>
      <p:pic>
        <p:nvPicPr>
          <p:cNvPr id="3075" name="Picture 3"/>
          <p:cNvPicPr>
            <a:picLocks noChangeArrowheads="1"/>
          </p:cNvPicPr>
          <p:nvPr/>
        </p:nvPicPr>
        <p:blipFill>
          <a:blip r:embed="rId2"/>
          <a:srcRect/>
          <a:stretch>
            <a:fillRect/>
          </a:stretch>
        </p:blipFill>
        <p:spPr bwMode="auto">
          <a:xfrm>
            <a:off x="517525" y="1924050"/>
            <a:ext cx="241300" cy="231775"/>
          </a:xfrm>
          <a:prstGeom prst="rect">
            <a:avLst/>
          </a:prstGeom>
          <a:noFill/>
          <a:ln w="12700">
            <a:noFill/>
            <a:miter lim="800000"/>
            <a:headEnd/>
            <a:tailEnd/>
          </a:ln>
        </p:spPr>
      </p:pic>
      <p:pic>
        <p:nvPicPr>
          <p:cNvPr id="3076" name="Picture 4"/>
          <p:cNvPicPr>
            <a:picLocks noChangeArrowheads="1"/>
          </p:cNvPicPr>
          <p:nvPr/>
        </p:nvPicPr>
        <p:blipFill>
          <a:blip r:embed="rId3"/>
          <a:srcRect/>
          <a:stretch>
            <a:fillRect/>
          </a:stretch>
        </p:blipFill>
        <p:spPr bwMode="auto">
          <a:xfrm>
            <a:off x="519113" y="2425700"/>
            <a:ext cx="244475" cy="231775"/>
          </a:xfrm>
          <a:prstGeom prst="rect">
            <a:avLst/>
          </a:prstGeom>
          <a:noFill/>
          <a:ln w="12700">
            <a:noFill/>
            <a:miter lim="800000"/>
            <a:headEnd/>
            <a:tailEnd/>
          </a:ln>
        </p:spPr>
      </p:pic>
      <p:pic>
        <p:nvPicPr>
          <p:cNvPr id="3077" name="Picture 5"/>
          <p:cNvPicPr>
            <a:picLocks noChangeArrowheads="1"/>
          </p:cNvPicPr>
          <p:nvPr/>
        </p:nvPicPr>
        <p:blipFill>
          <a:blip r:embed="rId4"/>
          <a:srcRect/>
          <a:stretch>
            <a:fillRect/>
          </a:stretch>
        </p:blipFill>
        <p:spPr bwMode="auto">
          <a:xfrm>
            <a:off x="517525" y="3673475"/>
            <a:ext cx="247650" cy="238125"/>
          </a:xfrm>
          <a:prstGeom prst="rect">
            <a:avLst/>
          </a:prstGeom>
          <a:noFill/>
          <a:ln w="12700">
            <a:noFill/>
            <a:miter lim="800000"/>
            <a:headEnd/>
            <a:tailEnd/>
          </a:ln>
        </p:spPr>
      </p:pic>
      <p:pic>
        <p:nvPicPr>
          <p:cNvPr id="3078" name="Picture 7"/>
          <p:cNvPicPr>
            <a:picLocks noChangeArrowheads="1"/>
          </p:cNvPicPr>
          <p:nvPr/>
        </p:nvPicPr>
        <p:blipFill>
          <a:blip r:embed="rId5"/>
          <a:srcRect/>
          <a:stretch>
            <a:fillRect/>
          </a:stretch>
        </p:blipFill>
        <p:spPr bwMode="auto">
          <a:xfrm>
            <a:off x="520700" y="4541838"/>
            <a:ext cx="241300" cy="234950"/>
          </a:xfrm>
          <a:prstGeom prst="rect">
            <a:avLst/>
          </a:prstGeom>
          <a:noFill/>
          <a:ln w="12700">
            <a:noFill/>
            <a:miter lim="800000"/>
            <a:headEnd/>
            <a:tailEnd/>
          </a:ln>
        </p:spPr>
      </p:pic>
      <p:sp>
        <p:nvSpPr>
          <p:cNvPr id="3079" name="Rectangle 8"/>
          <p:cNvSpPr>
            <a:spLocks noGrp="1" noChangeArrowheads="1"/>
          </p:cNvSpPr>
          <p:nvPr>
            <p:ph type="title"/>
          </p:nvPr>
        </p:nvSpPr>
        <p:spPr/>
        <p:txBody>
          <a:bodyPr/>
          <a:lstStyle/>
          <a:p>
            <a:r>
              <a:rPr lang="en-US" altLang="en-US" smtClean="0"/>
              <a:t>Learning Goals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p:txBody>
          <a:bodyPr/>
          <a:lstStyle/>
          <a:p>
            <a:r>
              <a:rPr lang="en-US" altLang="en-US" smtClean="0"/>
              <a:t>Business Taxation</a:t>
            </a:r>
          </a:p>
        </p:txBody>
      </p:sp>
      <p:sp>
        <p:nvSpPr>
          <p:cNvPr id="39939" name="Rectangle 4"/>
          <p:cNvSpPr>
            <a:spLocks noGrp="1" noChangeArrowheads="1"/>
          </p:cNvSpPr>
          <p:nvPr>
            <p:ph type="body" idx="1"/>
          </p:nvPr>
        </p:nvSpPr>
        <p:spPr>
          <a:xfrm>
            <a:off x="457200" y="1803400"/>
            <a:ext cx="8229600" cy="635000"/>
          </a:xfrm>
        </p:spPr>
        <p:txBody>
          <a:bodyPr/>
          <a:lstStyle/>
          <a:p>
            <a:r>
              <a:rPr lang="en-US" altLang="en-US" smtClean="0"/>
              <a:t>Debt versus Equity Financing</a:t>
            </a:r>
          </a:p>
        </p:txBody>
      </p:sp>
      <p:pic>
        <p:nvPicPr>
          <p:cNvPr id="39940" name="Picture 7"/>
          <p:cNvPicPr>
            <a:picLocks noChangeArrowheads="1"/>
          </p:cNvPicPr>
          <p:nvPr/>
        </p:nvPicPr>
        <p:blipFill>
          <a:blip r:embed="rId2"/>
          <a:srcRect/>
          <a:stretch>
            <a:fillRect/>
          </a:stretch>
        </p:blipFill>
        <p:spPr bwMode="auto">
          <a:xfrm>
            <a:off x="1216025" y="2362200"/>
            <a:ext cx="6711950" cy="3962400"/>
          </a:xfrm>
          <a:prstGeom prst="rect">
            <a:avLst/>
          </a:prstGeom>
          <a:noFill/>
          <a:ln w="12700">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r>
              <a:rPr lang="en-US" altLang="en-US" smtClean="0"/>
              <a:t>Business Taxation</a:t>
            </a:r>
          </a:p>
        </p:txBody>
      </p:sp>
      <p:sp>
        <p:nvSpPr>
          <p:cNvPr id="40963" name="Rectangle 6"/>
          <p:cNvSpPr>
            <a:spLocks noGrp="1" noChangeArrowheads="1"/>
          </p:cNvSpPr>
          <p:nvPr>
            <p:ph type="body" idx="1"/>
          </p:nvPr>
        </p:nvSpPr>
        <p:spPr>
          <a:xfrm>
            <a:off x="457200" y="1803400"/>
            <a:ext cx="8064500" cy="4406900"/>
          </a:xfrm>
        </p:spPr>
        <p:txBody>
          <a:bodyPr/>
          <a:lstStyle/>
          <a:p>
            <a:r>
              <a:rPr lang="en-US" altLang="en-US" smtClean="0"/>
              <a:t>Debt versus Equity Financing</a:t>
            </a:r>
          </a:p>
          <a:p>
            <a:pPr lvl="1"/>
            <a:r>
              <a:rPr lang="en-US" altLang="en-US" smtClean="0"/>
              <a:t>As the example shows, the use of debt financing </a:t>
            </a:r>
            <a:br>
              <a:rPr lang="en-US" altLang="en-US" smtClean="0"/>
            </a:br>
            <a:r>
              <a:rPr lang="en-US" altLang="en-US" smtClean="0"/>
              <a:t>can increase cash flow and EPS, and decrease taxes paid.</a:t>
            </a:r>
          </a:p>
          <a:p>
            <a:pPr lvl="1"/>
            <a:r>
              <a:rPr lang="en-US" altLang="en-US" smtClean="0"/>
              <a:t>The tax deductibility of interest and other certain expenses reduces the actual (after-tax) cost </a:t>
            </a:r>
            <a:br>
              <a:rPr lang="en-US" altLang="en-US" smtClean="0"/>
            </a:br>
            <a:r>
              <a:rPr lang="en-US" altLang="en-US" smtClean="0"/>
              <a:t>to the profitable firm.</a:t>
            </a:r>
          </a:p>
          <a:p>
            <a:pPr lvl="1"/>
            <a:r>
              <a:rPr lang="en-US" altLang="en-US" smtClean="0"/>
              <a:t>It is the non-deductibility of dividends paid that </a:t>
            </a:r>
            <a:br>
              <a:rPr lang="en-US" altLang="en-US" smtClean="0"/>
            </a:br>
            <a:r>
              <a:rPr lang="en-US" altLang="en-US" smtClean="0"/>
              <a:t>results in </a:t>
            </a:r>
            <a:r>
              <a:rPr lang="en-US" altLang="en-US" smtClean="0">
                <a:solidFill>
                  <a:srgbClr val="0089CA"/>
                </a:solidFill>
              </a:rPr>
              <a:t>double taxation</a:t>
            </a:r>
            <a:r>
              <a:rPr lang="en-US" altLang="en-US" smtClean="0"/>
              <a:t> under the corporate form </a:t>
            </a:r>
            <a:br>
              <a:rPr lang="en-US" altLang="en-US" smtClean="0"/>
            </a:br>
            <a:r>
              <a:rPr lang="en-US" altLang="en-US" smtClean="0"/>
              <a:t>of organization.</a:t>
            </a:r>
          </a:p>
          <a:p>
            <a:endParaRPr lang="en-US"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r>
              <a:rPr lang="en-US" altLang="en-US" smtClean="0"/>
              <a:t>Business Taxation</a:t>
            </a:r>
          </a:p>
        </p:txBody>
      </p:sp>
      <p:sp>
        <p:nvSpPr>
          <p:cNvPr id="41987" name="Rectangle 5"/>
          <p:cNvSpPr>
            <a:spLocks noGrp="1" noChangeArrowheads="1"/>
          </p:cNvSpPr>
          <p:nvPr>
            <p:ph type="body" idx="1"/>
          </p:nvPr>
        </p:nvSpPr>
        <p:spPr/>
        <p:txBody>
          <a:bodyPr/>
          <a:lstStyle/>
          <a:p>
            <a:r>
              <a:rPr lang="en-US" altLang="en-US" smtClean="0"/>
              <a:t>Capital Gains</a:t>
            </a:r>
          </a:p>
          <a:p>
            <a:pPr lvl="1"/>
            <a:r>
              <a:rPr lang="en-US" altLang="en-US" smtClean="0"/>
              <a:t>A capital gain results when a firm sells an asset </a:t>
            </a:r>
            <a:br>
              <a:rPr lang="en-US" altLang="en-US" smtClean="0"/>
            </a:br>
            <a:r>
              <a:rPr lang="en-US" altLang="en-US" smtClean="0"/>
              <a:t>such as a stock held as an investment for more </a:t>
            </a:r>
            <a:br>
              <a:rPr lang="en-US" altLang="en-US" smtClean="0"/>
            </a:br>
            <a:r>
              <a:rPr lang="en-US" altLang="en-US" smtClean="0"/>
              <a:t>than its initial purchase price.</a:t>
            </a:r>
          </a:p>
          <a:p>
            <a:pPr lvl="1"/>
            <a:r>
              <a:rPr lang="en-US" altLang="en-US" smtClean="0"/>
              <a:t>The difference between the sale price </a:t>
            </a:r>
            <a:br>
              <a:rPr lang="en-US" altLang="en-US" smtClean="0"/>
            </a:br>
            <a:r>
              <a:rPr lang="en-US" altLang="en-US" smtClean="0"/>
              <a:t>and the purchase price is called a </a:t>
            </a:r>
            <a:r>
              <a:rPr lang="en-US" altLang="en-US" smtClean="0">
                <a:solidFill>
                  <a:srgbClr val="0089CA"/>
                </a:solidFill>
              </a:rPr>
              <a:t>capital gain</a:t>
            </a:r>
            <a:r>
              <a:rPr lang="en-US" altLang="en-US" smtClean="0"/>
              <a:t>.</a:t>
            </a:r>
          </a:p>
          <a:p>
            <a:pPr lvl="1"/>
            <a:r>
              <a:rPr lang="en-US" altLang="en-US" smtClean="0"/>
              <a:t>For corporations, capital gains are added to ordinary income and taxed like ordinary income at the firm’s marginal tax rate.</a:t>
            </a:r>
          </a:p>
          <a:p>
            <a:endParaRPr lang="en-US"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altLang="en-US" smtClean="0"/>
              <a:t>Depreciation</a:t>
            </a:r>
          </a:p>
        </p:txBody>
      </p:sp>
      <p:sp>
        <p:nvSpPr>
          <p:cNvPr id="43011" name="Rectangle 5"/>
          <p:cNvSpPr>
            <a:spLocks noGrp="1" noChangeArrowheads="1"/>
          </p:cNvSpPr>
          <p:nvPr>
            <p:ph type="body" idx="1"/>
          </p:nvPr>
        </p:nvSpPr>
        <p:spPr/>
        <p:txBody>
          <a:bodyPr/>
          <a:lstStyle/>
          <a:p>
            <a:r>
              <a:rPr lang="en-US" altLang="en-US" sz="2400" smtClean="0">
                <a:solidFill>
                  <a:srgbClr val="0089CA"/>
                </a:solidFill>
              </a:rPr>
              <a:t>Depreciation</a:t>
            </a:r>
            <a:r>
              <a:rPr lang="en-US" altLang="en-US" sz="2400" smtClean="0"/>
              <a:t> is the systematic charging of a portion </a:t>
            </a:r>
            <a:br>
              <a:rPr lang="en-US" altLang="en-US" sz="2400" smtClean="0"/>
            </a:br>
            <a:r>
              <a:rPr lang="en-US" altLang="en-US" sz="2400" smtClean="0"/>
              <a:t>of the costs of fixed assets against annual revenues </a:t>
            </a:r>
            <a:br>
              <a:rPr lang="en-US" altLang="en-US" sz="2400" smtClean="0"/>
            </a:br>
            <a:r>
              <a:rPr lang="en-US" altLang="en-US" sz="2400" smtClean="0"/>
              <a:t>over time.</a:t>
            </a:r>
          </a:p>
          <a:p>
            <a:r>
              <a:rPr lang="en-US" altLang="en-US" sz="2400" smtClean="0"/>
              <a:t>Depreciation for tax purposes is determined </a:t>
            </a:r>
            <a:br>
              <a:rPr lang="en-US" altLang="en-US" sz="2400" smtClean="0"/>
            </a:br>
            <a:r>
              <a:rPr lang="en-US" altLang="en-US" sz="2400" smtClean="0"/>
              <a:t>by using the </a:t>
            </a:r>
            <a:r>
              <a:rPr lang="en-US" altLang="en-US" sz="2400" smtClean="0">
                <a:solidFill>
                  <a:srgbClr val="0089CA"/>
                </a:solidFill>
              </a:rPr>
              <a:t>modified accelerated cost recovery </a:t>
            </a:r>
            <a:br>
              <a:rPr lang="en-US" altLang="en-US" sz="2400" smtClean="0">
                <a:solidFill>
                  <a:srgbClr val="0089CA"/>
                </a:solidFill>
              </a:rPr>
            </a:br>
            <a:r>
              <a:rPr lang="en-US" altLang="en-US" sz="2400" smtClean="0">
                <a:solidFill>
                  <a:srgbClr val="0089CA"/>
                </a:solidFill>
              </a:rPr>
              <a:t>system (MACRS)</a:t>
            </a:r>
            <a:r>
              <a:rPr lang="en-US" altLang="en-US" sz="2400" smtClean="0"/>
              <a:t>.</a:t>
            </a:r>
          </a:p>
          <a:p>
            <a:r>
              <a:rPr lang="en-US" altLang="en-US" sz="2400" smtClean="0"/>
              <a:t>On the other hand, a variety of other depreciation methods are often used for reporting purposes.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US" altLang="en-US" smtClean="0"/>
              <a:t>Depreciation</a:t>
            </a:r>
          </a:p>
        </p:txBody>
      </p:sp>
      <p:sp>
        <p:nvSpPr>
          <p:cNvPr id="44035" name="Rectangle 5"/>
          <p:cNvSpPr>
            <a:spLocks noGrp="1" noChangeArrowheads="1"/>
          </p:cNvSpPr>
          <p:nvPr>
            <p:ph type="body" idx="1"/>
          </p:nvPr>
        </p:nvSpPr>
        <p:spPr/>
        <p:txBody>
          <a:bodyPr/>
          <a:lstStyle/>
          <a:p>
            <a:r>
              <a:rPr lang="en-US" altLang="en-US" smtClean="0"/>
              <a:t>Depreciation and Cash Flows</a:t>
            </a:r>
          </a:p>
          <a:p>
            <a:pPr lvl="1"/>
            <a:r>
              <a:rPr lang="en-US" altLang="en-US" smtClean="0"/>
              <a:t>Financial managers are much more concerned </a:t>
            </a:r>
            <a:br>
              <a:rPr lang="en-US" altLang="en-US" smtClean="0"/>
            </a:br>
            <a:r>
              <a:rPr lang="en-US" altLang="en-US" smtClean="0"/>
              <a:t>with cash flows rather than profits.</a:t>
            </a:r>
          </a:p>
          <a:p>
            <a:pPr lvl="1"/>
            <a:r>
              <a:rPr lang="en-US" altLang="en-US" smtClean="0"/>
              <a:t>To adjust the income statement to show cash flows from operations, all non-cash charges should be added back to net profit after taxes.</a:t>
            </a:r>
          </a:p>
          <a:p>
            <a:pPr lvl="1"/>
            <a:r>
              <a:rPr lang="en-US" altLang="en-US" smtClean="0"/>
              <a:t>By lowering taxable income, depreciation and other non-cash expenses create a tax shield and enhance cash flow as shown in Table 9.3.</a:t>
            </a:r>
          </a:p>
          <a:p>
            <a:endParaRPr lang="en-US"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9.3</a:t>
            </a:r>
          </a:p>
        </p:txBody>
      </p:sp>
      <p:sp>
        <p:nvSpPr>
          <p:cNvPr id="45059" name="Rectangle 3"/>
          <p:cNvSpPr>
            <a:spLocks noGrp="1" noChangeArrowheads="1"/>
          </p:cNvSpPr>
          <p:nvPr>
            <p:ph type="title"/>
          </p:nvPr>
        </p:nvSpPr>
        <p:spPr/>
        <p:txBody>
          <a:bodyPr/>
          <a:lstStyle/>
          <a:p>
            <a:r>
              <a:rPr lang="en-US" altLang="en-US" smtClean="0"/>
              <a:t>Depreciation</a:t>
            </a:r>
          </a:p>
        </p:txBody>
      </p:sp>
      <p:sp>
        <p:nvSpPr>
          <p:cNvPr id="45060" name="Rectangle 4"/>
          <p:cNvSpPr>
            <a:spLocks noGrp="1" noChangeArrowheads="1"/>
          </p:cNvSpPr>
          <p:nvPr>
            <p:ph type="body" idx="1"/>
          </p:nvPr>
        </p:nvSpPr>
        <p:spPr>
          <a:xfrm>
            <a:off x="457200" y="1803400"/>
            <a:ext cx="8229600" cy="508000"/>
          </a:xfrm>
        </p:spPr>
        <p:txBody>
          <a:bodyPr/>
          <a:lstStyle/>
          <a:p>
            <a:pPr>
              <a:spcBef>
                <a:spcPct val="20000"/>
              </a:spcBef>
            </a:pPr>
            <a:r>
              <a:rPr lang="en-US" altLang="en-US" sz="2400" smtClean="0"/>
              <a:t>Depreciation and Cash Flows</a:t>
            </a:r>
            <a:endParaRPr lang="en-US" altLang="en-US" smtClean="0"/>
          </a:p>
        </p:txBody>
      </p:sp>
      <p:pic>
        <p:nvPicPr>
          <p:cNvPr id="45061" name="Picture 6"/>
          <p:cNvPicPr>
            <a:picLocks noChangeArrowheads="1"/>
          </p:cNvPicPr>
          <p:nvPr/>
        </p:nvPicPr>
        <p:blipFill>
          <a:blip r:embed="rId2"/>
          <a:srcRect/>
          <a:stretch>
            <a:fillRect/>
          </a:stretch>
        </p:blipFill>
        <p:spPr bwMode="auto">
          <a:xfrm>
            <a:off x="1874838" y="2232025"/>
            <a:ext cx="5392737" cy="4079875"/>
          </a:xfrm>
          <a:prstGeom prst="rect">
            <a:avLst/>
          </a:prstGeom>
          <a:noFill/>
          <a:ln w="12700">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altLang="en-US" smtClean="0"/>
              <a:t>Depreciation</a:t>
            </a:r>
          </a:p>
        </p:txBody>
      </p:sp>
      <p:sp>
        <p:nvSpPr>
          <p:cNvPr id="46083" name="Rectangle 5"/>
          <p:cNvSpPr>
            <a:spLocks noGrp="1" noChangeArrowheads="1"/>
          </p:cNvSpPr>
          <p:nvPr>
            <p:ph type="body" idx="1"/>
          </p:nvPr>
        </p:nvSpPr>
        <p:spPr/>
        <p:txBody>
          <a:bodyPr/>
          <a:lstStyle/>
          <a:p>
            <a:r>
              <a:rPr lang="en-US" altLang="en-US" smtClean="0"/>
              <a:t>Depreciable Value and Depreciable Life </a:t>
            </a:r>
          </a:p>
          <a:p>
            <a:pPr lvl="1"/>
            <a:r>
              <a:rPr lang="en-US" altLang="en-US" smtClean="0"/>
              <a:t>Under the basic MACRS procedures, the depreciable value of an asset is its full cost, including outlays </a:t>
            </a:r>
            <a:br>
              <a:rPr lang="en-US" altLang="en-US" smtClean="0"/>
            </a:br>
            <a:r>
              <a:rPr lang="en-US" altLang="en-US" smtClean="0"/>
              <a:t>for installation.</a:t>
            </a:r>
          </a:p>
          <a:p>
            <a:pPr lvl="1"/>
            <a:r>
              <a:rPr lang="en-US" altLang="en-US" smtClean="0"/>
              <a:t>No adjustment is required for expected salvage value.</a:t>
            </a:r>
          </a:p>
          <a:p>
            <a:pPr lvl="1"/>
            <a:r>
              <a:rPr lang="en-US" altLang="en-US" smtClean="0"/>
              <a:t>For tax purposes, the depreciable life of an asset </a:t>
            </a:r>
            <a:br>
              <a:rPr lang="en-US" altLang="en-US" smtClean="0"/>
            </a:br>
            <a:r>
              <a:rPr lang="en-US" altLang="en-US" smtClean="0"/>
              <a:t>is determined by its MACRS recovery predetermined period.</a:t>
            </a:r>
          </a:p>
          <a:p>
            <a:pPr lvl="1"/>
            <a:r>
              <a:rPr lang="en-US" altLang="en-US" smtClean="0"/>
              <a:t>MACRS property classes and rates are shown </a:t>
            </a:r>
            <a:br>
              <a:rPr lang="en-US" altLang="en-US" smtClean="0"/>
            </a:br>
            <a:r>
              <a:rPr lang="en-US" altLang="en-US" smtClean="0"/>
              <a:t>in Tables 9.4 and Table 9.5 on the following slides.</a:t>
            </a:r>
          </a:p>
          <a:p>
            <a:endParaRPr lang="en-US"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9.4</a:t>
            </a:r>
          </a:p>
        </p:txBody>
      </p:sp>
      <p:sp>
        <p:nvSpPr>
          <p:cNvPr id="47107" name="Rectangle 3"/>
          <p:cNvSpPr>
            <a:spLocks noGrp="1" noChangeArrowheads="1"/>
          </p:cNvSpPr>
          <p:nvPr>
            <p:ph type="title"/>
          </p:nvPr>
        </p:nvSpPr>
        <p:spPr/>
        <p:txBody>
          <a:bodyPr/>
          <a:lstStyle/>
          <a:p>
            <a:r>
              <a:rPr lang="en-US" altLang="en-US" smtClean="0"/>
              <a:t>Depreciation</a:t>
            </a:r>
          </a:p>
        </p:txBody>
      </p:sp>
      <p:pic>
        <p:nvPicPr>
          <p:cNvPr id="47108" name="Picture 6"/>
          <p:cNvPicPr>
            <a:picLocks noChangeArrowheads="1"/>
          </p:cNvPicPr>
          <p:nvPr/>
        </p:nvPicPr>
        <p:blipFill>
          <a:blip r:embed="rId2"/>
          <a:srcRect/>
          <a:stretch>
            <a:fillRect/>
          </a:stretch>
        </p:blipFill>
        <p:spPr bwMode="auto">
          <a:xfrm>
            <a:off x="495300" y="1762125"/>
            <a:ext cx="8153400" cy="4003675"/>
          </a:xfrm>
          <a:prstGeom prst="rect">
            <a:avLst/>
          </a:prstGeom>
          <a:noFill/>
          <a:ln w="12700">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9.5</a:t>
            </a:r>
          </a:p>
        </p:txBody>
      </p:sp>
      <p:sp>
        <p:nvSpPr>
          <p:cNvPr id="48131" name="Rectangle 3"/>
          <p:cNvSpPr>
            <a:spLocks noGrp="1" noChangeArrowheads="1"/>
          </p:cNvSpPr>
          <p:nvPr>
            <p:ph type="title"/>
          </p:nvPr>
        </p:nvSpPr>
        <p:spPr/>
        <p:txBody>
          <a:bodyPr/>
          <a:lstStyle/>
          <a:p>
            <a:r>
              <a:rPr lang="en-US" altLang="en-US" smtClean="0"/>
              <a:t>Depreciation</a:t>
            </a:r>
          </a:p>
        </p:txBody>
      </p:sp>
      <p:pic>
        <p:nvPicPr>
          <p:cNvPr id="48132" name="Picture 5"/>
          <p:cNvPicPr>
            <a:picLocks noChangeArrowheads="1"/>
          </p:cNvPicPr>
          <p:nvPr/>
        </p:nvPicPr>
        <p:blipFill>
          <a:blip r:embed="rId2"/>
          <a:srcRect/>
          <a:stretch>
            <a:fillRect/>
          </a:stretch>
        </p:blipFill>
        <p:spPr bwMode="auto">
          <a:xfrm>
            <a:off x="1727200" y="1646238"/>
            <a:ext cx="5689600" cy="4818062"/>
          </a:xfrm>
          <a:prstGeom prst="rect">
            <a:avLst/>
          </a:prstGeom>
          <a:noFill/>
          <a:ln w="12700">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Depreciation</a:t>
            </a:r>
          </a:p>
        </p:txBody>
      </p:sp>
      <p:sp>
        <p:nvSpPr>
          <p:cNvPr id="49155" name="Text Box 4"/>
          <p:cNvSpPr txBox="1">
            <a:spLocks noChangeArrowheads="1"/>
          </p:cNvSpPr>
          <p:nvPr/>
        </p:nvSpPr>
        <p:spPr bwMode="auto">
          <a:xfrm>
            <a:off x="342900" y="1866900"/>
            <a:ext cx="8458200" cy="1031875"/>
          </a:xfrm>
          <a:prstGeom prst="rect">
            <a:avLst/>
          </a:prstGeom>
          <a:solidFill>
            <a:srgbClr val="FFF0D1"/>
          </a:solidFill>
          <a:ln w="25400">
            <a:solidFill>
              <a:srgbClr val="000000"/>
            </a:solidFill>
            <a:miter lim="800000"/>
            <a:headEnd type="none" w="sm" len="sm"/>
            <a:tailEnd type="none" w="sm" len="sm"/>
          </a:ln>
        </p:spPr>
        <p:txBody>
          <a:bodyPr>
            <a:spAutoFit/>
          </a:bodyPr>
          <a:lstStyle/>
          <a:p>
            <a:pPr>
              <a:spcBef>
                <a:spcPct val="40000"/>
              </a:spcBef>
            </a:pPr>
            <a:r>
              <a:rPr lang="en-US" altLang="en-US" sz="2000"/>
              <a:t>For an installed cost of $40,000, Nolte Corporation acquired a machine having a recovery period of 5 years. Using the applicable MACRS rates, the depreciation expense each year is as follows:</a:t>
            </a:r>
          </a:p>
        </p:txBody>
      </p:sp>
      <p:pic>
        <p:nvPicPr>
          <p:cNvPr id="49156" name="Picture 9"/>
          <p:cNvPicPr>
            <a:picLocks noChangeArrowheads="1"/>
          </p:cNvPicPr>
          <p:nvPr/>
        </p:nvPicPr>
        <p:blipFill>
          <a:blip r:embed="rId2"/>
          <a:srcRect/>
          <a:stretch>
            <a:fillRect/>
          </a:stretch>
        </p:blipFill>
        <p:spPr bwMode="auto">
          <a:xfrm>
            <a:off x="458788" y="2933700"/>
            <a:ext cx="8226425" cy="3517900"/>
          </a:xfrm>
          <a:prstGeom prst="rect">
            <a:avLst/>
          </a:prstGeom>
          <a:noFill/>
          <a:ln w="12700">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a:spLocks noGrp="1" noChangeArrowheads="1"/>
          </p:cNvSpPr>
          <p:nvPr>
            <p:ph type="body" idx="1"/>
          </p:nvPr>
        </p:nvSpPr>
        <p:spPr/>
        <p:txBody>
          <a:bodyPr/>
          <a:lstStyle/>
          <a:p>
            <a:pPr indent="0">
              <a:buFont typeface="Wingdings" charset="2"/>
              <a:buNone/>
            </a:pPr>
            <a:r>
              <a:rPr lang="en-US" altLang="en-US" sz="2400" smtClean="0"/>
              <a:t>Review the fundamentals of business taxation </a:t>
            </a:r>
            <a:br>
              <a:rPr lang="en-US" altLang="en-US" sz="2400" smtClean="0"/>
            </a:br>
            <a:r>
              <a:rPr lang="en-US" altLang="en-US" sz="2400" smtClean="0"/>
              <a:t>of ordinary income and capital gains.</a:t>
            </a:r>
          </a:p>
          <a:p>
            <a:pPr indent="0">
              <a:buFont typeface="Wingdings" charset="2"/>
              <a:buNone/>
            </a:pPr>
            <a:r>
              <a:rPr lang="en-US" altLang="en-US" sz="2400" smtClean="0"/>
              <a:t>Understand the effect of depreciation on the firm’s cash flows, the depreciable value of an asset, its depreciable life, and tax depreciation methods.</a:t>
            </a:r>
          </a:p>
          <a:p>
            <a:pPr indent="0">
              <a:buFont typeface="Wingdings" charset="2"/>
              <a:buNone/>
            </a:pPr>
            <a:r>
              <a:rPr lang="en-US" altLang="en-US" sz="2400" smtClean="0"/>
              <a:t>Discuss the firm’s cash flows, particularly the statement of cash flows.</a:t>
            </a:r>
            <a:endParaRPr lang="en-US" altLang="en-US" smtClean="0"/>
          </a:p>
        </p:txBody>
      </p:sp>
      <p:pic>
        <p:nvPicPr>
          <p:cNvPr id="4099" name="Picture 1028"/>
          <p:cNvPicPr>
            <a:picLocks noChangeArrowheads="1"/>
          </p:cNvPicPr>
          <p:nvPr/>
        </p:nvPicPr>
        <p:blipFill>
          <a:blip r:embed="rId2"/>
          <a:srcRect/>
          <a:stretch>
            <a:fillRect/>
          </a:stretch>
        </p:blipFill>
        <p:spPr bwMode="auto">
          <a:xfrm>
            <a:off x="523875" y="1930400"/>
            <a:ext cx="241300" cy="238125"/>
          </a:xfrm>
          <a:prstGeom prst="rect">
            <a:avLst/>
          </a:prstGeom>
          <a:noFill/>
          <a:ln w="12700">
            <a:noFill/>
            <a:miter lim="800000"/>
            <a:headEnd/>
            <a:tailEnd/>
          </a:ln>
        </p:spPr>
      </p:pic>
      <p:pic>
        <p:nvPicPr>
          <p:cNvPr id="4100" name="Picture 1029"/>
          <p:cNvPicPr>
            <a:picLocks noChangeArrowheads="1"/>
          </p:cNvPicPr>
          <p:nvPr/>
        </p:nvPicPr>
        <p:blipFill>
          <a:blip r:embed="rId3"/>
          <a:srcRect/>
          <a:stretch>
            <a:fillRect/>
          </a:stretch>
        </p:blipFill>
        <p:spPr bwMode="auto">
          <a:xfrm>
            <a:off x="525463" y="2787650"/>
            <a:ext cx="238125" cy="241300"/>
          </a:xfrm>
          <a:prstGeom prst="rect">
            <a:avLst/>
          </a:prstGeom>
          <a:noFill/>
          <a:ln w="12700">
            <a:noFill/>
            <a:miter lim="800000"/>
            <a:headEnd/>
            <a:tailEnd/>
          </a:ln>
        </p:spPr>
      </p:pic>
      <p:sp>
        <p:nvSpPr>
          <p:cNvPr id="4101" name="Rectangle 1030"/>
          <p:cNvSpPr>
            <a:spLocks noGrp="1" noChangeArrowheads="1"/>
          </p:cNvSpPr>
          <p:nvPr>
            <p:ph type="title"/>
          </p:nvPr>
        </p:nvSpPr>
        <p:spPr/>
        <p:txBody>
          <a:bodyPr/>
          <a:lstStyle/>
          <a:p>
            <a:r>
              <a:rPr lang="en-US" altLang="en-US" smtClean="0"/>
              <a:t>Learning Goals</a:t>
            </a:r>
          </a:p>
        </p:txBody>
      </p:sp>
      <p:pic>
        <p:nvPicPr>
          <p:cNvPr id="4102" name="Picture 1032"/>
          <p:cNvPicPr>
            <a:picLocks noChangeArrowheads="1"/>
          </p:cNvPicPr>
          <p:nvPr/>
        </p:nvPicPr>
        <p:blipFill>
          <a:blip r:embed="rId4"/>
          <a:srcRect/>
          <a:stretch>
            <a:fillRect/>
          </a:stretch>
        </p:blipFill>
        <p:spPr bwMode="auto">
          <a:xfrm>
            <a:off x="520700" y="4051300"/>
            <a:ext cx="239713" cy="225425"/>
          </a:xfrm>
          <a:prstGeom prst="rect">
            <a:avLst/>
          </a:prstGeom>
          <a:noFill/>
          <a:ln w="12700">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altLang="en-US" smtClean="0"/>
              <a:t>Cash Flow</a:t>
            </a:r>
          </a:p>
        </p:txBody>
      </p:sp>
      <p:sp>
        <p:nvSpPr>
          <p:cNvPr id="50179" name="Rectangle 5"/>
          <p:cNvSpPr>
            <a:spLocks noGrp="1" noChangeArrowheads="1"/>
          </p:cNvSpPr>
          <p:nvPr>
            <p:ph type="body" idx="1"/>
          </p:nvPr>
        </p:nvSpPr>
        <p:spPr/>
        <p:txBody>
          <a:bodyPr/>
          <a:lstStyle/>
          <a:p>
            <a:r>
              <a:rPr lang="en-US" altLang="en-US" sz="2400" smtClean="0"/>
              <a:t>The statement of cash flows summarizes </a:t>
            </a:r>
            <a:br>
              <a:rPr lang="en-US" altLang="en-US" sz="2400" smtClean="0"/>
            </a:br>
            <a:r>
              <a:rPr lang="en-US" altLang="en-US" sz="2400" smtClean="0"/>
              <a:t>the firm’s cash flow over a given period of time.</a:t>
            </a:r>
          </a:p>
          <a:p>
            <a:r>
              <a:rPr lang="en-US" altLang="en-US" sz="2400" smtClean="0"/>
              <a:t>The statement of cash flows is divided </a:t>
            </a:r>
            <a:br>
              <a:rPr lang="en-US" altLang="en-US" sz="2400" smtClean="0"/>
            </a:br>
            <a:r>
              <a:rPr lang="en-US" altLang="en-US" sz="2400" smtClean="0"/>
              <a:t>into three sections:</a:t>
            </a:r>
          </a:p>
          <a:p>
            <a:pPr lvl="1"/>
            <a:r>
              <a:rPr lang="en-US" altLang="en-US" sz="2000" smtClean="0"/>
              <a:t>Operating flows</a:t>
            </a:r>
          </a:p>
          <a:p>
            <a:pPr lvl="1"/>
            <a:r>
              <a:rPr lang="en-US" altLang="en-US" sz="2000" smtClean="0"/>
              <a:t>Investment flows</a:t>
            </a:r>
          </a:p>
          <a:p>
            <a:pPr lvl="1"/>
            <a:r>
              <a:rPr lang="en-US" altLang="en-US" sz="2000" smtClean="0"/>
              <a:t>Financing flows</a:t>
            </a:r>
            <a:endParaRPr lang="en-US" altLang="en-US" smtClean="0"/>
          </a:p>
          <a:p>
            <a:r>
              <a:rPr lang="en-US" altLang="en-US" sz="2400" smtClean="0"/>
              <a:t>The nature of these flows is shown in Figure 9.3 </a:t>
            </a:r>
            <a:br>
              <a:rPr lang="en-US" altLang="en-US" sz="2400" smtClean="0"/>
            </a:br>
            <a:r>
              <a:rPr lang="en-US" altLang="en-US" sz="2400" smtClean="0"/>
              <a:t>on the following slide.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594100" y="6384925"/>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9.3</a:t>
            </a:r>
          </a:p>
        </p:txBody>
      </p:sp>
      <p:sp>
        <p:nvSpPr>
          <p:cNvPr id="51203" name="Rectangle 3"/>
          <p:cNvSpPr>
            <a:spLocks noGrp="1" noChangeArrowheads="1"/>
          </p:cNvSpPr>
          <p:nvPr>
            <p:ph type="title"/>
          </p:nvPr>
        </p:nvSpPr>
        <p:spPr/>
        <p:txBody>
          <a:bodyPr/>
          <a:lstStyle/>
          <a:p>
            <a:r>
              <a:rPr lang="en-US" altLang="en-US" smtClean="0"/>
              <a:t>Cash Flow</a:t>
            </a:r>
          </a:p>
        </p:txBody>
      </p:sp>
      <p:pic>
        <p:nvPicPr>
          <p:cNvPr id="51204" name="Picture 5"/>
          <p:cNvPicPr>
            <a:picLocks noChangeArrowheads="1"/>
          </p:cNvPicPr>
          <p:nvPr/>
        </p:nvPicPr>
        <p:blipFill>
          <a:blip r:embed="rId2"/>
          <a:srcRect/>
          <a:stretch>
            <a:fillRect/>
          </a:stretch>
        </p:blipFill>
        <p:spPr bwMode="auto">
          <a:xfrm>
            <a:off x="1952625" y="1577975"/>
            <a:ext cx="5238750" cy="4810125"/>
          </a:xfrm>
          <a:prstGeom prst="rect">
            <a:avLst/>
          </a:prstGeom>
          <a:noFill/>
          <a:ln w="12700">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9.6</a:t>
            </a:r>
          </a:p>
        </p:txBody>
      </p:sp>
      <p:sp>
        <p:nvSpPr>
          <p:cNvPr id="52227" name="Rectangle 3"/>
          <p:cNvSpPr>
            <a:spLocks noGrp="1" noChangeArrowheads="1"/>
          </p:cNvSpPr>
          <p:nvPr>
            <p:ph type="title"/>
          </p:nvPr>
        </p:nvSpPr>
        <p:spPr/>
        <p:txBody>
          <a:bodyPr/>
          <a:lstStyle/>
          <a:p>
            <a:r>
              <a:rPr lang="en-US" altLang="en-US" sz="4000" smtClean="0"/>
              <a:t>Classifying Sources </a:t>
            </a:r>
            <a:br>
              <a:rPr lang="en-US" altLang="en-US" sz="4000" smtClean="0"/>
            </a:br>
            <a:r>
              <a:rPr lang="en-US" altLang="en-US" sz="4000" smtClean="0"/>
              <a:t>and Uses of Cash </a:t>
            </a:r>
            <a:endParaRPr lang="en-US" altLang="en-US" smtClean="0"/>
          </a:p>
        </p:txBody>
      </p:sp>
      <p:pic>
        <p:nvPicPr>
          <p:cNvPr id="52228" name="Picture 6"/>
          <p:cNvPicPr>
            <a:picLocks noChangeArrowheads="1"/>
          </p:cNvPicPr>
          <p:nvPr/>
        </p:nvPicPr>
        <p:blipFill>
          <a:blip r:embed="rId2"/>
          <a:srcRect/>
          <a:stretch>
            <a:fillRect/>
          </a:stretch>
        </p:blipFill>
        <p:spPr bwMode="auto">
          <a:xfrm>
            <a:off x="533400" y="1955800"/>
            <a:ext cx="8077200" cy="2886075"/>
          </a:xfrm>
          <a:prstGeom prst="rect">
            <a:avLst/>
          </a:prstGeom>
          <a:noFill/>
          <a:ln w="12700">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594100" y="6384925"/>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9.7 (Panel 1)</a:t>
            </a:r>
          </a:p>
        </p:txBody>
      </p:sp>
      <p:sp>
        <p:nvSpPr>
          <p:cNvPr id="53251" name="Rectangle 3"/>
          <p:cNvSpPr>
            <a:spLocks noGrp="1" noChangeArrowheads="1"/>
          </p:cNvSpPr>
          <p:nvPr>
            <p:ph type="title"/>
          </p:nvPr>
        </p:nvSpPr>
        <p:spPr/>
        <p:txBody>
          <a:bodyPr/>
          <a:lstStyle/>
          <a:p>
            <a:r>
              <a:rPr lang="en-US" altLang="en-US" smtClean="0"/>
              <a:t>Cash Flow</a:t>
            </a:r>
          </a:p>
        </p:txBody>
      </p:sp>
      <p:pic>
        <p:nvPicPr>
          <p:cNvPr id="53252" name="Picture 5"/>
          <p:cNvPicPr>
            <a:picLocks noChangeArrowheads="1"/>
          </p:cNvPicPr>
          <p:nvPr/>
        </p:nvPicPr>
        <p:blipFill>
          <a:blip r:embed="rId2"/>
          <a:srcRect/>
          <a:stretch>
            <a:fillRect/>
          </a:stretch>
        </p:blipFill>
        <p:spPr bwMode="auto">
          <a:xfrm>
            <a:off x="304800" y="1955800"/>
            <a:ext cx="8534400" cy="3987800"/>
          </a:xfrm>
          <a:prstGeom prst="rect">
            <a:avLst/>
          </a:prstGeom>
          <a:noFill/>
          <a:ln w="12700">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594100" y="6384925"/>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9.7 (Panel 2)</a:t>
            </a:r>
          </a:p>
        </p:txBody>
      </p:sp>
      <p:sp>
        <p:nvSpPr>
          <p:cNvPr id="54275" name="Rectangle 3"/>
          <p:cNvSpPr>
            <a:spLocks noGrp="1" noChangeArrowheads="1"/>
          </p:cNvSpPr>
          <p:nvPr>
            <p:ph type="title"/>
          </p:nvPr>
        </p:nvSpPr>
        <p:spPr/>
        <p:txBody>
          <a:bodyPr/>
          <a:lstStyle/>
          <a:p>
            <a:r>
              <a:rPr lang="en-US" altLang="en-US" smtClean="0"/>
              <a:t>Cash Flow</a:t>
            </a:r>
          </a:p>
        </p:txBody>
      </p:sp>
      <p:pic>
        <p:nvPicPr>
          <p:cNvPr id="54276" name="Picture 6"/>
          <p:cNvPicPr>
            <a:picLocks noChangeArrowheads="1"/>
          </p:cNvPicPr>
          <p:nvPr/>
        </p:nvPicPr>
        <p:blipFill>
          <a:blip r:embed="rId2"/>
          <a:srcRect/>
          <a:stretch>
            <a:fillRect/>
          </a:stretch>
        </p:blipFill>
        <p:spPr bwMode="auto">
          <a:xfrm>
            <a:off x="792163" y="1665288"/>
            <a:ext cx="7559675" cy="4646612"/>
          </a:xfrm>
          <a:prstGeom prst="rect">
            <a:avLst/>
          </a:prstGeom>
          <a:noFill/>
          <a:ln w="12700">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en-US" altLang="en-US" smtClean="0"/>
              <a:t>Cash Flow</a:t>
            </a:r>
          </a:p>
        </p:txBody>
      </p:sp>
      <p:sp>
        <p:nvSpPr>
          <p:cNvPr id="55299" name="Rectangle 5"/>
          <p:cNvSpPr>
            <a:spLocks noGrp="1" noChangeArrowheads="1"/>
          </p:cNvSpPr>
          <p:nvPr>
            <p:ph type="body" idx="1"/>
          </p:nvPr>
        </p:nvSpPr>
        <p:spPr/>
        <p:txBody>
          <a:bodyPr/>
          <a:lstStyle/>
          <a:p>
            <a:r>
              <a:rPr lang="en-US" altLang="en-US" smtClean="0"/>
              <a:t>Interpreting the Statement of Cash Flows</a:t>
            </a:r>
          </a:p>
          <a:p>
            <a:pPr lvl="1"/>
            <a:r>
              <a:rPr lang="en-US" altLang="en-US" smtClean="0"/>
              <a:t>The statement of cash flows ties the balance sheet </a:t>
            </a:r>
            <a:br>
              <a:rPr lang="en-US" altLang="en-US" smtClean="0"/>
            </a:br>
            <a:r>
              <a:rPr lang="en-US" altLang="en-US" smtClean="0"/>
              <a:t>at the beginning of the period with the balance sheet at the end of the period after considering the performance of the firm during the period through </a:t>
            </a:r>
            <a:br>
              <a:rPr lang="en-US" altLang="en-US" smtClean="0"/>
            </a:br>
            <a:r>
              <a:rPr lang="en-US" altLang="en-US" smtClean="0"/>
              <a:t>the income statement.</a:t>
            </a:r>
          </a:p>
          <a:p>
            <a:pPr lvl="1"/>
            <a:r>
              <a:rPr lang="en-US" altLang="en-US" smtClean="0"/>
              <a:t>“Net increase” (decrease) in cash and marketable securities should be equivalent to the difference between the cash and marketable securities on the balance sheet at the beginning of the year and the end of the year.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t>Using Microsoft</a:t>
            </a:r>
            <a:r>
              <a:rPr lang="en-US" altLang="en-US" baseline="30000" smtClean="0"/>
              <a:t>®</a:t>
            </a:r>
            <a:r>
              <a:rPr lang="en-US" altLang="en-US" smtClean="0"/>
              <a:t> Excel</a:t>
            </a:r>
          </a:p>
        </p:txBody>
      </p:sp>
      <p:sp>
        <p:nvSpPr>
          <p:cNvPr id="56323" name="Rectangle 3"/>
          <p:cNvSpPr>
            <a:spLocks noGrp="1" noChangeArrowheads="1"/>
          </p:cNvSpPr>
          <p:nvPr>
            <p:ph type="body" idx="1"/>
          </p:nvPr>
        </p:nvSpPr>
        <p:spPr/>
        <p:txBody>
          <a:bodyPr/>
          <a:lstStyle/>
          <a:p>
            <a:r>
              <a:rPr lang="en-US" altLang="en-US" sz="2400" smtClean="0"/>
              <a:t>The Microsoft</a:t>
            </a:r>
            <a:r>
              <a:rPr lang="en-US" altLang="en-US" sz="2400" baseline="30000" smtClean="0"/>
              <a:t>®</a:t>
            </a:r>
            <a:r>
              <a:rPr lang="en-US" altLang="en-US" sz="2400" smtClean="0"/>
              <a:t> Excel Spreadsheets used </a:t>
            </a:r>
            <a:br>
              <a:rPr lang="en-US" altLang="en-US" sz="2400" smtClean="0"/>
            </a:br>
            <a:r>
              <a:rPr lang="en-US" altLang="en-US" sz="2400" smtClean="0"/>
              <a:t>in the this presentation can be downloaded </a:t>
            </a:r>
            <a:br>
              <a:rPr lang="en-US" altLang="en-US" sz="2400" smtClean="0"/>
            </a:br>
            <a:r>
              <a:rPr lang="en-US" altLang="en-US" sz="2400" smtClean="0"/>
              <a:t>from the </a:t>
            </a:r>
            <a:r>
              <a:rPr lang="en-US" altLang="en-US" sz="2400" i="1" smtClean="0"/>
              <a:t>Introduction to Finance</a:t>
            </a:r>
            <a:r>
              <a:rPr lang="en-US" altLang="en-US" sz="2400" smtClean="0"/>
              <a:t> companion </a:t>
            </a:r>
            <a:br>
              <a:rPr lang="en-US" altLang="en-US" sz="2400" smtClean="0"/>
            </a:br>
            <a:r>
              <a:rPr lang="en-US" altLang="en-US" sz="2400" smtClean="0"/>
              <a:t>web site: </a:t>
            </a:r>
            <a:r>
              <a:rPr lang="en-US" altLang="en-US" sz="2400" smtClean="0">
                <a:solidFill>
                  <a:srgbClr val="BD0048"/>
                </a:solidFill>
              </a:rPr>
              <a:t>http://www.awl.com/gitman_madura</a:t>
            </a:r>
            <a:endParaRPr lang="en-US" altLang="en-US" smtClean="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gn="ctr"/>
            <a:endParaRPr lang="en-US" altLang="en-US"/>
          </a:p>
        </p:txBody>
      </p:sp>
      <p:sp>
        <p:nvSpPr>
          <p:cNvPr id="57347" name="Rectangle 1027"/>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57348" name="Rectangle 1028"/>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gn="ctr"/>
            <a:r>
              <a:rPr lang="en-US" altLang="en-US" sz="2800">
                <a:solidFill>
                  <a:srgbClr val="A694BA"/>
                </a:solidFill>
              </a:rPr>
              <a:t>Chapter</a:t>
            </a:r>
          </a:p>
          <a:p>
            <a:pPr algn="ctr"/>
            <a:r>
              <a:rPr lang="en-US" altLang="en-US" sz="6000">
                <a:solidFill>
                  <a:schemeClr val="bg1"/>
                </a:solidFill>
              </a:rPr>
              <a:t>9</a:t>
            </a:r>
            <a:endParaRPr lang="en-US" altLang="en-US">
              <a:solidFill>
                <a:srgbClr val="A694BA"/>
              </a:solidFill>
            </a:endParaRPr>
          </a:p>
        </p:txBody>
      </p:sp>
      <p:sp>
        <p:nvSpPr>
          <p:cNvPr id="57349" name="Line 1029"/>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57350" name="Text Box 1030"/>
          <p:cNvSpPr txBox="1">
            <a:spLocks noChangeArrowheads="1"/>
          </p:cNvSpPr>
          <p:nvPr/>
        </p:nvSpPr>
        <p:spPr bwMode="auto">
          <a:xfrm>
            <a:off x="425450" y="2371725"/>
            <a:ext cx="4714875" cy="762000"/>
          </a:xfrm>
          <a:prstGeom prst="rect">
            <a:avLst/>
          </a:prstGeom>
          <a:noFill/>
          <a:ln w="9525">
            <a:noFill/>
            <a:miter lim="800000"/>
            <a:headEnd/>
            <a:tailEnd/>
          </a:ln>
        </p:spPr>
        <p:txBody>
          <a:bodyPr>
            <a:spAutoFit/>
          </a:bodyPr>
          <a:lstStyle/>
          <a:p>
            <a:pPr>
              <a:spcBef>
                <a:spcPct val="50000"/>
              </a:spcBef>
            </a:pPr>
            <a:r>
              <a:rPr lang="en-US" altLang="en-US" sz="4400"/>
              <a:t>End of Chapter</a:t>
            </a:r>
          </a:p>
        </p:txBody>
      </p:sp>
      <p:grpSp>
        <p:nvGrpSpPr>
          <p:cNvPr id="2" name="Group 1031"/>
          <p:cNvGrpSpPr>
            <a:grpSpLocks/>
          </p:cNvGrpSpPr>
          <p:nvPr/>
        </p:nvGrpSpPr>
        <p:grpSpPr bwMode="auto">
          <a:xfrm>
            <a:off x="3644900" y="142875"/>
            <a:ext cx="5284788" cy="1331913"/>
            <a:chOff x="2296" y="114"/>
            <a:chExt cx="3329" cy="839"/>
          </a:xfrm>
        </p:grpSpPr>
        <p:sp>
          <p:nvSpPr>
            <p:cNvPr id="57353" name="Rectangle 1032"/>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pPr>
              <a:r>
                <a:rPr lang="en-US" altLang="en-US" b="1">
                  <a:solidFill>
                    <a:srgbClr val="C5BAD2"/>
                  </a:solidFill>
                </a:rPr>
                <a:t>	</a:t>
              </a:r>
              <a:r>
                <a:rPr lang="en-US" altLang="en-US">
                  <a:solidFill>
                    <a:srgbClr val="C5BAD2"/>
                  </a:solidFill>
                </a:rPr>
                <a:t>Lawrence J. Gitman</a:t>
              </a:r>
            </a:p>
            <a:p>
              <a:pPr algn="r">
                <a:lnSpc>
                  <a:spcPct val="90000"/>
                </a:lnSpc>
              </a:pPr>
              <a:r>
                <a:rPr lang="en-US" altLang="en-US">
                  <a:solidFill>
                    <a:srgbClr val="C5BAD2"/>
                  </a:solidFill>
                </a:rPr>
                <a:t>	Jeff Madura</a:t>
              </a:r>
            </a:p>
          </p:txBody>
        </p:sp>
        <p:sp>
          <p:nvSpPr>
            <p:cNvPr id="57354" name="Rectangle 1033"/>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r>
                <a:rPr lang="en-US" altLang="en-US" sz="3600" b="1" i="1">
                  <a:solidFill>
                    <a:srgbClr val="C5BAD2"/>
                  </a:solidFill>
                </a:rPr>
                <a:t>Introduction to Finance</a:t>
              </a:r>
            </a:p>
          </p:txBody>
        </p:sp>
      </p:grpSp>
      <p:pic>
        <p:nvPicPr>
          <p:cNvPr id="57352" name="Picture 1034"/>
          <p:cNvPicPr>
            <a:picLocks noChangeArrowheads="1"/>
          </p:cNvPicPr>
          <p:nvPr/>
        </p:nvPicPr>
        <p:blipFill>
          <a:blip r:embed="rId3"/>
          <a:srcRect/>
          <a:stretch>
            <a:fillRect/>
          </a:stretch>
        </p:blipFill>
        <p:spPr bwMode="auto">
          <a:xfrm>
            <a:off x="4946650" y="1790700"/>
            <a:ext cx="4197350" cy="4711700"/>
          </a:xfrm>
          <a:prstGeom prst="rect">
            <a:avLst/>
          </a:prstGeom>
          <a:noFill/>
          <a:ln w="12700">
            <a:noFill/>
            <a:miter lim="800000"/>
            <a:headEnd/>
            <a:tailEnd/>
          </a:ln>
        </p:spPr>
      </p:pic>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58</a:t>
            </a:fld>
            <a:endParaRPr lang="en-US"/>
          </a:p>
        </p:txBody>
      </p:sp>
    </p:spTree>
    <p:extLst>
      <p:ext uri="{BB962C8B-B14F-4D97-AF65-F5344CB8AC3E}">
        <p14:creationId xmlns:p14="http://schemas.microsoft.com/office/powerpoint/2010/main" val="385899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rmAutofit fontScale="90000"/>
          </a:bodyPr>
          <a:lstStyle/>
          <a:p>
            <a:r>
              <a:rPr lang="en-US" altLang="en-US" sz="4000" smtClean="0"/>
              <a:t>Basic Forms </a:t>
            </a:r>
            <a:br>
              <a:rPr lang="en-US" altLang="en-US" sz="4000" smtClean="0"/>
            </a:br>
            <a:r>
              <a:rPr lang="en-US" altLang="en-US" sz="4000" smtClean="0"/>
              <a:t>of Business Organization</a:t>
            </a:r>
            <a:endParaRPr lang="en-US" altLang="en-US" smtClean="0"/>
          </a:p>
        </p:txBody>
      </p:sp>
      <p:sp>
        <p:nvSpPr>
          <p:cNvPr id="5123" name="Rectangle 5"/>
          <p:cNvSpPr>
            <a:spLocks noGrp="1" noChangeArrowheads="1"/>
          </p:cNvSpPr>
          <p:nvPr>
            <p:ph type="body" idx="1"/>
          </p:nvPr>
        </p:nvSpPr>
        <p:spPr/>
        <p:txBody>
          <a:bodyPr/>
          <a:lstStyle/>
          <a:p>
            <a:r>
              <a:rPr lang="en-US" altLang="en-US" smtClean="0"/>
              <a:t>Sole Proprietorships</a:t>
            </a:r>
          </a:p>
          <a:p>
            <a:r>
              <a:rPr lang="en-US" altLang="en-US" smtClean="0"/>
              <a:t>Partnerships</a:t>
            </a:r>
          </a:p>
          <a:p>
            <a:r>
              <a:rPr lang="en-US" altLang="en-US" smtClean="0"/>
              <a:t>Corporations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altLang="en-US" smtClean="0"/>
              <a:t>Sole Proprietorships</a:t>
            </a:r>
          </a:p>
        </p:txBody>
      </p:sp>
      <p:sp>
        <p:nvSpPr>
          <p:cNvPr id="867333" name="Rectangle 5"/>
          <p:cNvSpPr>
            <a:spLocks noGrp="1" noChangeArrowheads="1"/>
          </p:cNvSpPr>
          <p:nvPr>
            <p:ph type="body" idx="1"/>
          </p:nvPr>
        </p:nvSpPr>
        <p:spPr>
          <a:xfrm>
            <a:off x="457200" y="1803400"/>
            <a:ext cx="8394700" cy="4406900"/>
          </a:xfrm>
        </p:spPr>
        <p:txBody>
          <a:bodyPr/>
          <a:lstStyle/>
          <a:p>
            <a:r>
              <a:rPr lang="en-US" altLang="en-US" smtClean="0"/>
              <a:t>Account for majority of small businesses.</a:t>
            </a:r>
          </a:p>
          <a:p>
            <a:r>
              <a:rPr lang="en-US" altLang="en-US" smtClean="0"/>
              <a:t>Most businesses start out as sole proprietorships.</a:t>
            </a:r>
          </a:p>
          <a:p>
            <a:r>
              <a:rPr lang="en-US" altLang="en-US" smtClean="0"/>
              <a:t>75 percent of all businesses in the United States are sole proprietorships.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7333">
                                            <p:txEl>
                                              <p:pRg st="0" end="0"/>
                                            </p:txEl>
                                          </p:spTgt>
                                        </p:tgtEl>
                                        <p:attrNameLst>
                                          <p:attrName>style.visibility</p:attrName>
                                        </p:attrNameLst>
                                      </p:cBhvr>
                                      <p:to>
                                        <p:strVal val="visible"/>
                                      </p:to>
                                    </p:set>
                                    <p:animEffect transition="in" filter="wipe(left)">
                                      <p:cBhvr>
                                        <p:cTn id="7" dur="500"/>
                                        <p:tgtEl>
                                          <p:spTgt spid="867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7333">
                                            <p:txEl>
                                              <p:pRg st="1" end="1"/>
                                            </p:txEl>
                                          </p:spTgt>
                                        </p:tgtEl>
                                        <p:attrNameLst>
                                          <p:attrName>style.visibility</p:attrName>
                                        </p:attrNameLst>
                                      </p:cBhvr>
                                      <p:to>
                                        <p:strVal val="visible"/>
                                      </p:to>
                                    </p:set>
                                    <p:animEffect transition="in" filter="wipe(left)">
                                      <p:cBhvr>
                                        <p:cTn id="12" dur="500"/>
                                        <p:tgtEl>
                                          <p:spTgt spid="8673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7333">
                                            <p:txEl>
                                              <p:pRg st="2" end="2"/>
                                            </p:txEl>
                                          </p:spTgt>
                                        </p:tgtEl>
                                        <p:attrNameLst>
                                          <p:attrName>style.visibility</p:attrName>
                                        </p:attrNameLst>
                                      </p:cBhvr>
                                      <p:to>
                                        <p:strVal val="visible"/>
                                      </p:to>
                                    </p:set>
                                    <p:animEffect transition="in" filter="wipe(left)">
                                      <p:cBhvr>
                                        <p:cTn id="17" dur="500"/>
                                        <p:tgtEl>
                                          <p:spTgt spid="8673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altLang="en-US" smtClean="0"/>
              <a:t>Partnerships</a:t>
            </a:r>
          </a:p>
        </p:txBody>
      </p:sp>
      <p:sp>
        <p:nvSpPr>
          <p:cNvPr id="870405" name="Rectangle 5"/>
          <p:cNvSpPr>
            <a:spLocks noGrp="1" noChangeArrowheads="1"/>
          </p:cNvSpPr>
          <p:nvPr>
            <p:ph type="body" idx="1"/>
          </p:nvPr>
        </p:nvSpPr>
        <p:spPr/>
        <p:txBody>
          <a:bodyPr/>
          <a:lstStyle/>
          <a:p>
            <a:r>
              <a:rPr lang="en-US" altLang="en-US" smtClean="0"/>
              <a:t>Two or more owners.</a:t>
            </a:r>
          </a:p>
          <a:p>
            <a:r>
              <a:rPr lang="en-US" altLang="en-US" smtClean="0"/>
              <a:t>Account for 10 percent of all businesses.</a:t>
            </a:r>
          </a:p>
          <a:p>
            <a:r>
              <a:rPr lang="en-US" altLang="en-US" smtClean="0"/>
              <a:t>Finance, insurance, and real estate firms </a:t>
            </a:r>
            <a:br>
              <a:rPr lang="en-US" altLang="en-US" smtClean="0"/>
            </a:br>
            <a:r>
              <a:rPr lang="en-US" altLang="en-US" smtClean="0"/>
              <a:t>are the most common types of partnerships.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05">
                                            <p:txEl>
                                              <p:pRg st="0" end="0"/>
                                            </p:txEl>
                                          </p:spTgt>
                                        </p:tgtEl>
                                        <p:attrNameLst>
                                          <p:attrName>style.visibility</p:attrName>
                                        </p:attrNameLst>
                                      </p:cBhvr>
                                      <p:to>
                                        <p:strVal val="visible"/>
                                      </p:to>
                                    </p:set>
                                    <p:animEffect transition="in" filter="wipe(left)">
                                      <p:cBhvr>
                                        <p:cTn id="7" dur="500"/>
                                        <p:tgtEl>
                                          <p:spTgt spid="870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05">
                                            <p:txEl>
                                              <p:pRg st="1" end="1"/>
                                            </p:txEl>
                                          </p:spTgt>
                                        </p:tgtEl>
                                        <p:attrNameLst>
                                          <p:attrName>style.visibility</p:attrName>
                                        </p:attrNameLst>
                                      </p:cBhvr>
                                      <p:to>
                                        <p:strVal val="visible"/>
                                      </p:to>
                                    </p:set>
                                    <p:animEffect transition="in" filter="wipe(left)">
                                      <p:cBhvr>
                                        <p:cTn id="12" dur="500"/>
                                        <p:tgtEl>
                                          <p:spTgt spid="8704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05">
                                            <p:txEl>
                                              <p:pRg st="2" end="2"/>
                                            </p:txEl>
                                          </p:spTgt>
                                        </p:tgtEl>
                                        <p:attrNameLst>
                                          <p:attrName>style.visibility</p:attrName>
                                        </p:attrNameLst>
                                      </p:cBhvr>
                                      <p:to>
                                        <p:strVal val="visible"/>
                                      </p:to>
                                    </p:set>
                                    <p:animEffect transition="in" filter="wipe(left)">
                                      <p:cBhvr>
                                        <p:cTn id="17" dur="500"/>
                                        <p:tgtEl>
                                          <p:spTgt spid="8704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altLang="en-US" smtClean="0"/>
              <a:t>Corporations</a:t>
            </a:r>
          </a:p>
        </p:txBody>
      </p:sp>
      <p:sp>
        <p:nvSpPr>
          <p:cNvPr id="873477" name="Rectangle 5"/>
          <p:cNvSpPr>
            <a:spLocks noGrp="1" noChangeArrowheads="1"/>
          </p:cNvSpPr>
          <p:nvPr>
            <p:ph type="body" idx="1"/>
          </p:nvPr>
        </p:nvSpPr>
        <p:spPr/>
        <p:txBody>
          <a:bodyPr/>
          <a:lstStyle/>
          <a:p>
            <a:r>
              <a:rPr lang="en-US" altLang="en-US" smtClean="0"/>
              <a:t>Separate legal entity.</a:t>
            </a:r>
          </a:p>
          <a:p>
            <a:r>
              <a:rPr lang="en-US" altLang="en-US" smtClean="0"/>
              <a:t>Although only 15 percent of all businesses </a:t>
            </a:r>
            <a:br>
              <a:rPr lang="en-US" altLang="en-US" smtClean="0"/>
            </a:br>
            <a:r>
              <a:rPr lang="en-US" altLang="en-US" smtClean="0"/>
              <a:t>are incorporated, corporations account </a:t>
            </a:r>
            <a:br>
              <a:rPr lang="en-US" altLang="en-US" smtClean="0"/>
            </a:br>
            <a:r>
              <a:rPr lang="en-US" altLang="en-US" smtClean="0"/>
              <a:t>for nearly 90 percent of receipts and 80 </a:t>
            </a:r>
            <a:br>
              <a:rPr lang="en-US" altLang="en-US" smtClean="0"/>
            </a:br>
            <a:r>
              <a:rPr lang="en-US" altLang="en-US" smtClean="0"/>
              <a:t>percent of net profits.</a:t>
            </a:r>
          </a:p>
          <a:p>
            <a:r>
              <a:rPr lang="en-US" altLang="en-US" smtClean="0"/>
              <a:t>Most growing small businesses eventually become corporations.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3477">
                                            <p:txEl>
                                              <p:pRg st="0" end="0"/>
                                            </p:txEl>
                                          </p:spTgt>
                                        </p:tgtEl>
                                        <p:attrNameLst>
                                          <p:attrName>style.visibility</p:attrName>
                                        </p:attrNameLst>
                                      </p:cBhvr>
                                      <p:to>
                                        <p:strVal val="visible"/>
                                      </p:to>
                                    </p:set>
                                    <p:animEffect transition="in" filter="wipe(left)">
                                      <p:cBhvr>
                                        <p:cTn id="7" dur="500"/>
                                        <p:tgtEl>
                                          <p:spTgt spid="8734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3477">
                                            <p:txEl>
                                              <p:pRg st="1" end="1"/>
                                            </p:txEl>
                                          </p:spTgt>
                                        </p:tgtEl>
                                        <p:attrNameLst>
                                          <p:attrName>style.visibility</p:attrName>
                                        </p:attrNameLst>
                                      </p:cBhvr>
                                      <p:to>
                                        <p:strVal val="visible"/>
                                      </p:to>
                                    </p:set>
                                    <p:animEffect transition="in" filter="wipe(left)">
                                      <p:cBhvr>
                                        <p:cTn id="12" dur="500"/>
                                        <p:tgtEl>
                                          <p:spTgt spid="8734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3477">
                                            <p:txEl>
                                              <p:pRg st="2" end="2"/>
                                            </p:txEl>
                                          </p:spTgt>
                                        </p:tgtEl>
                                        <p:attrNameLst>
                                          <p:attrName>style.visibility</p:attrName>
                                        </p:attrNameLst>
                                      </p:cBhvr>
                                      <p:to>
                                        <p:strVal val="visible"/>
                                      </p:to>
                                    </p:set>
                                    <p:animEffect transition="in" filter="wipe(left)">
                                      <p:cBhvr>
                                        <p:cTn id="17" dur="500"/>
                                        <p:tgtEl>
                                          <p:spTgt spid="8734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1196</Words>
  <Application>Microsoft Office PowerPoint</Application>
  <PresentationFormat>On-screen Show (4:3)</PresentationFormat>
  <Paragraphs>264</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Risk and Return</vt:lpstr>
      <vt:lpstr>KEMAMPUAN AKHIR YANG DIHARAPKAN</vt:lpstr>
      <vt:lpstr>PowerPoint Presentation</vt:lpstr>
      <vt:lpstr>Learning Goals</vt:lpstr>
      <vt:lpstr>Learning Goals</vt:lpstr>
      <vt:lpstr>Basic Forms  of Business Organization</vt:lpstr>
      <vt:lpstr>Sole Proprietorships</vt:lpstr>
      <vt:lpstr>Partnerships</vt:lpstr>
      <vt:lpstr>Corporations</vt:lpstr>
      <vt:lpstr>Strengths and Weaknesses  of Organization Forms</vt:lpstr>
      <vt:lpstr>Strengths and Weaknesses  of Organization Forms</vt:lpstr>
      <vt:lpstr>Corporate Organization</vt:lpstr>
      <vt:lpstr>The Managerial Finance Function</vt:lpstr>
      <vt:lpstr>The Managerial Finance Function</vt:lpstr>
      <vt:lpstr>The Managerial Finance Function</vt:lpstr>
      <vt:lpstr>The Managerial Finance Function</vt:lpstr>
      <vt:lpstr>The Managerial Finance Function</vt:lpstr>
      <vt:lpstr>The Managerial Finance Function</vt:lpstr>
      <vt:lpstr>The Managerial Finance Function</vt:lpstr>
      <vt:lpstr>The Managerial Finance Function</vt:lpstr>
      <vt:lpstr>Key Activities  of the Financial Manager</vt:lpstr>
      <vt:lpstr>Goal of the Firm</vt:lpstr>
      <vt:lpstr>Goal of the Firm</vt:lpstr>
      <vt:lpstr>Goal of the Financial Manager</vt:lpstr>
      <vt:lpstr>Goal of the Financial Manager</vt:lpstr>
      <vt:lpstr>Goal of the Financial Manager</vt:lpstr>
      <vt:lpstr>The Role of Ethics</vt:lpstr>
      <vt:lpstr>The Role of Ethics</vt:lpstr>
      <vt:lpstr>The Role of Ethics</vt:lpstr>
      <vt:lpstr>The Role of Ethics</vt:lpstr>
      <vt:lpstr>The Agency Issue</vt:lpstr>
      <vt:lpstr>The Agency Issue</vt:lpstr>
      <vt:lpstr>The Agency Issue</vt:lpstr>
      <vt:lpstr>Business Taxation</vt:lpstr>
      <vt:lpstr>Business Taxation</vt:lpstr>
      <vt:lpstr>Business Taxation</vt:lpstr>
      <vt:lpstr>Business Taxation</vt:lpstr>
      <vt:lpstr>Business Taxation</vt:lpstr>
      <vt:lpstr>Business Taxation</vt:lpstr>
      <vt:lpstr>Business Taxation</vt:lpstr>
      <vt:lpstr>Business Taxation</vt:lpstr>
      <vt:lpstr>Business Taxation</vt:lpstr>
      <vt:lpstr>Depreciation</vt:lpstr>
      <vt:lpstr>Depreciation</vt:lpstr>
      <vt:lpstr>Depreciation</vt:lpstr>
      <vt:lpstr>Depreciation</vt:lpstr>
      <vt:lpstr>Depreciation</vt:lpstr>
      <vt:lpstr>Depreciation</vt:lpstr>
      <vt:lpstr>Depreciation</vt:lpstr>
      <vt:lpstr>Cash Flow</vt:lpstr>
      <vt:lpstr>Cash Flow</vt:lpstr>
      <vt:lpstr>Classifying Sources  and Uses of Cash </vt:lpstr>
      <vt:lpstr>Cash Flow</vt:lpstr>
      <vt:lpstr>Cash Flow</vt:lpstr>
      <vt:lpstr>Cash Flow</vt:lpstr>
      <vt:lpstr>Using Microsoft® Excel</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21</cp:revision>
  <dcterms:created xsi:type="dcterms:W3CDTF">2017-09-09T11:34:57Z</dcterms:created>
  <dcterms:modified xsi:type="dcterms:W3CDTF">2017-09-19T23:05:35Z</dcterms:modified>
</cp:coreProperties>
</file>