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2"/>
  </p:notes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1" r:id="rId36"/>
    <p:sldId id="290"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41" autoAdjust="0"/>
    <p:restoredTop sz="94660" autoAdjust="0"/>
  </p:normalViewPr>
  <p:slideViewPr>
    <p:cSldViewPr snapToGrid="0">
      <p:cViewPr varScale="1">
        <p:scale>
          <a:sx n="60" d="100"/>
          <a:sy n="60" d="100"/>
        </p:scale>
        <p:origin x="-84" y="-408"/>
      </p:cViewPr>
      <p:guideLst>
        <p:guide orient="horz" pos="2160"/>
        <p:guide pos="3840"/>
      </p:guideLst>
    </p:cSldViewPr>
  </p:slideViewPr>
  <p:outlineViewPr>
    <p:cViewPr>
      <p:scale>
        <a:sx n="33" d="100"/>
        <a:sy n="33" d="100"/>
      </p:scale>
      <p:origin x="0" y="1522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7"/>
  <c:chart>
    <c:title>
      <c:layout>
        <c:manualLayout>
          <c:xMode val="edge"/>
          <c:yMode val="edge"/>
          <c:x val="0.42877146631439927"/>
          <c:y val="2.4013722126929732E-2"/>
        </c:manualLayout>
      </c:layout>
      <c:txPr>
        <a:bodyPr/>
        <a:lstStyle/>
        <a:p>
          <a:pPr>
            <a:defRPr lang="id-ID"/>
          </a:pPr>
          <a:endParaRPr lang="en-US"/>
        </a:p>
      </c:txPr>
    </c:title>
    <c:plotArea>
      <c:layout/>
      <c:scatterChart>
        <c:scatterStyle val="lineMarker"/>
        <c:ser>
          <c:idx val="0"/>
          <c:order val="0"/>
          <c:tx>
            <c:strRef>
              <c:f>Sheet1!$B$1</c:f>
              <c:strCache>
                <c:ptCount val="1"/>
                <c:pt idx="0">
                  <c:v>Biaya</c:v>
                </c:pt>
              </c:strCache>
            </c:strRef>
          </c:tx>
          <c:dLbls>
            <c:dLbl>
              <c:idx val="4"/>
              <c:delete val="1"/>
            </c:dLbl>
            <c:txPr>
              <a:bodyPr/>
              <a:lstStyle/>
              <a:p>
                <a:pPr>
                  <a:defRPr lang="id-ID"/>
                </a:pPr>
                <a:endParaRPr lang="en-US"/>
              </a:p>
            </c:txPr>
            <c:showVal val="1"/>
          </c:dLbls>
          <c:xVal>
            <c:numRef>
              <c:f>Sheet1!$A$2:$A$6</c:f>
              <c:numCache>
                <c:formatCode>_(* #,##0_);_(* \(#,##0\);_(* "-"_);_(@_)</c:formatCode>
                <c:ptCount val="5"/>
                <c:pt idx="0">
                  <c:v>0</c:v>
                </c:pt>
                <c:pt idx="1">
                  <c:v>60000</c:v>
                </c:pt>
                <c:pt idx="2">
                  <c:v>120000</c:v>
                </c:pt>
                <c:pt idx="3">
                  <c:v>180000</c:v>
                </c:pt>
                <c:pt idx="4">
                  <c:v>240000</c:v>
                </c:pt>
              </c:numCache>
            </c:numRef>
          </c:xVal>
          <c:yVal>
            <c:numRef>
              <c:f>Sheet1!$B$2:$B$6</c:f>
              <c:numCache>
                <c:formatCode>_-[$$-C09]* #,##0_-;\-[$$-C09]* #,##0_-;_-[$$-C09]* "-"_-;_-@_-</c:formatCode>
                <c:ptCount val="5"/>
                <c:pt idx="0">
                  <c:v>60000</c:v>
                </c:pt>
                <c:pt idx="1">
                  <c:v>60000</c:v>
                </c:pt>
                <c:pt idx="2">
                  <c:v>60000</c:v>
                </c:pt>
                <c:pt idx="3">
                  <c:v>60000</c:v>
                </c:pt>
                <c:pt idx="4">
                  <c:v>60000</c:v>
                </c:pt>
              </c:numCache>
            </c:numRef>
          </c:yVal>
        </c:ser>
        <c:axId val="55377920"/>
        <c:axId val="55381376"/>
      </c:scatterChart>
      <c:valAx>
        <c:axId val="55377920"/>
        <c:scaling>
          <c:orientation val="minMax"/>
        </c:scaling>
        <c:axPos val="b"/>
        <c:numFmt formatCode="_(* #,##0_);_(* \(#,##0\);_(* &quot;-&quot;_);_(@_)" sourceLinked="1"/>
        <c:tickLblPos val="nextTo"/>
        <c:txPr>
          <a:bodyPr/>
          <a:lstStyle/>
          <a:p>
            <a:pPr>
              <a:defRPr lang="id-ID"/>
            </a:pPr>
            <a:endParaRPr lang="en-US"/>
          </a:p>
        </c:txPr>
        <c:crossAx val="55381376"/>
        <c:crosses val="autoZero"/>
        <c:crossBetween val="midCat"/>
      </c:valAx>
      <c:valAx>
        <c:axId val="55381376"/>
        <c:scaling>
          <c:orientation val="minMax"/>
        </c:scaling>
        <c:axPos val="l"/>
        <c:majorGridlines>
          <c:spPr>
            <a:ln>
              <a:solidFill>
                <a:schemeClr val="bg1">
                  <a:lumMod val="65000"/>
                  <a:lumOff val="35000"/>
                </a:schemeClr>
              </a:solidFill>
            </a:ln>
          </c:spPr>
        </c:majorGridlines>
        <c:numFmt formatCode="_-[$$-C09]* #,##0_-;\-[$$-C09]* #,##0_-;_-[$$-C09]* &quot;-&quot;_-;_-@_-" sourceLinked="1"/>
        <c:tickLblPos val="nextTo"/>
        <c:txPr>
          <a:bodyPr/>
          <a:lstStyle/>
          <a:p>
            <a:pPr>
              <a:defRPr lang="id-ID"/>
            </a:pPr>
            <a:endParaRPr lang="en-US"/>
          </a:p>
        </c:txPr>
        <c:crossAx val="55377920"/>
        <c:crosses val="autoZero"/>
        <c:crossBetween val="midCat"/>
      </c:valAx>
    </c:plotArea>
    <c:legend>
      <c:legendPos val="r"/>
      <c:layout>
        <c:manualLayout>
          <c:xMode val="edge"/>
          <c:yMode val="edge"/>
          <c:x val="0.87568687005273615"/>
          <c:y val="0.51267405896732887"/>
          <c:w val="9.6572046724014288E-2"/>
          <c:h val="9.1564133385556801E-2"/>
        </c:manualLayout>
      </c:layout>
      <c:txPr>
        <a:bodyPr/>
        <a:lstStyle/>
        <a:p>
          <a:pPr>
            <a:defRPr lang="id-ID"/>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47"/>
  <c:chart>
    <c:title>
      <c:layout/>
      <c:txPr>
        <a:bodyPr/>
        <a:lstStyle/>
        <a:p>
          <a:pPr>
            <a:defRPr lang="id-ID"/>
          </a:pPr>
          <a:endParaRPr lang="en-US"/>
        </a:p>
      </c:txPr>
    </c:title>
    <c:plotArea>
      <c:layout/>
      <c:scatterChart>
        <c:scatterStyle val="lineMarker"/>
        <c:ser>
          <c:idx val="0"/>
          <c:order val="0"/>
          <c:tx>
            <c:strRef>
              <c:f>Sheet1!$B$1</c:f>
              <c:strCache>
                <c:ptCount val="1"/>
                <c:pt idx="0">
                  <c:v>BIAYA</c:v>
                </c:pt>
              </c:strCache>
            </c:strRef>
          </c:tx>
          <c:dLbls>
            <c:txPr>
              <a:bodyPr/>
              <a:lstStyle/>
              <a:p>
                <a:pPr>
                  <a:defRPr lang="id-ID"/>
                </a:pPr>
                <a:endParaRPr lang="en-US"/>
              </a:p>
            </c:txPr>
            <c:showVal val="1"/>
          </c:dLbls>
          <c:xVal>
            <c:numRef>
              <c:f>Sheet1!$A$2:$A$6</c:f>
              <c:numCache>
                <c:formatCode>_(* #,##0_);_(* \(#,##0\);_(* "-"_);_(@_)</c:formatCode>
                <c:ptCount val="5"/>
                <c:pt idx="0">
                  <c:v>0</c:v>
                </c:pt>
                <c:pt idx="1">
                  <c:v>60000</c:v>
                </c:pt>
                <c:pt idx="2">
                  <c:v>120000</c:v>
                </c:pt>
                <c:pt idx="3">
                  <c:v>180000</c:v>
                </c:pt>
                <c:pt idx="4">
                  <c:v>240000</c:v>
                </c:pt>
              </c:numCache>
            </c:numRef>
          </c:xVal>
          <c:yVal>
            <c:numRef>
              <c:f>Sheet1!$B$2:$B$6</c:f>
              <c:numCache>
                <c:formatCode>_([$$-409]* #,##0_);_([$$-409]* \(#,##0\);_([$$-409]* "-"_);_(@_)</c:formatCode>
                <c:ptCount val="5"/>
                <c:pt idx="0">
                  <c:v>0</c:v>
                </c:pt>
                <c:pt idx="1">
                  <c:v>12000</c:v>
                </c:pt>
                <c:pt idx="2">
                  <c:v>24000</c:v>
                </c:pt>
                <c:pt idx="3">
                  <c:v>36000</c:v>
                </c:pt>
                <c:pt idx="4">
                  <c:v>48000</c:v>
                </c:pt>
              </c:numCache>
            </c:numRef>
          </c:yVal>
        </c:ser>
        <c:axId val="73333760"/>
        <c:axId val="74737920"/>
      </c:scatterChart>
      <c:valAx>
        <c:axId val="73333760"/>
        <c:scaling>
          <c:orientation val="minMax"/>
        </c:scaling>
        <c:axPos val="b"/>
        <c:numFmt formatCode="_(* #,##0_);_(* \(#,##0\);_(* &quot;-&quot;_);_(@_)" sourceLinked="1"/>
        <c:tickLblPos val="nextTo"/>
        <c:txPr>
          <a:bodyPr/>
          <a:lstStyle/>
          <a:p>
            <a:pPr>
              <a:defRPr lang="id-ID"/>
            </a:pPr>
            <a:endParaRPr lang="en-US"/>
          </a:p>
        </c:txPr>
        <c:crossAx val="74737920"/>
        <c:crosses val="autoZero"/>
        <c:crossBetween val="midCat"/>
      </c:valAx>
      <c:valAx>
        <c:axId val="74737920"/>
        <c:scaling>
          <c:orientation val="minMax"/>
        </c:scaling>
        <c:axPos val="l"/>
        <c:majorGridlines/>
        <c:numFmt formatCode="_([$$-409]* #,##0_);_([$$-409]* \(#,##0\);_([$$-409]* &quot;-&quot;_);_(@_)" sourceLinked="1"/>
        <c:tickLblPos val="nextTo"/>
        <c:txPr>
          <a:bodyPr/>
          <a:lstStyle/>
          <a:p>
            <a:pPr>
              <a:defRPr lang="id-ID"/>
            </a:pPr>
            <a:endParaRPr lang="en-US"/>
          </a:p>
        </c:txPr>
        <c:crossAx val="73333760"/>
        <c:crosses val="autoZero"/>
        <c:crossBetween val="midCat"/>
      </c:valAx>
    </c:plotArea>
    <c:legend>
      <c:legendPos val="r"/>
      <c:layout/>
      <c:txPr>
        <a:bodyPr/>
        <a:lstStyle/>
        <a:p>
          <a:pPr>
            <a:defRPr lang="id-ID"/>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7"/>
  <c:chart>
    <c:plotArea>
      <c:layout/>
      <c:scatterChart>
        <c:scatterStyle val="smoothMarker"/>
        <c:ser>
          <c:idx val="1"/>
          <c:order val="1"/>
          <c:tx>
            <c:strRef>
              <c:f>Sheet1!$C$1</c:f>
              <c:strCache>
                <c:ptCount val="1"/>
                <c:pt idx="0">
                  <c:v>Total Biaya Penjualan</c:v>
                </c:pt>
              </c:strCache>
            </c:strRef>
          </c:tx>
          <c:dLbls>
            <c:txPr>
              <a:bodyPr/>
              <a:lstStyle/>
              <a:p>
                <a:pPr>
                  <a:defRPr lang="id-ID"/>
                </a:pPr>
                <a:endParaRPr lang="en-US"/>
              </a:p>
            </c:txPr>
            <c:showVal val="1"/>
          </c:dLbls>
          <c:xVal>
            <c:numRef>
              <c:f>Sheet1!$A$2:$A$7</c:f>
              <c:numCache>
                <c:formatCode>_(* #,##0_);_(* \(#,##0\);_(* "-"_);_(@_)</c:formatCode>
                <c:ptCount val="6"/>
                <c:pt idx="0">
                  <c:v>0</c:v>
                </c:pt>
                <c:pt idx="1">
                  <c:v>40000</c:v>
                </c:pt>
                <c:pt idx="2">
                  <c:v>80000</c:v>
                </c:pt>
                <c:pt idx="3">
                  <c:v>120000</c:v>
                </c:pt>
                <c:pt idx="4">
                  <c:v>160000</c:v>
                </c:pt>
                <c:pt idx="5">
                  <c:v>200000</c:v>
                </c:pt>
              </c:numCache>
            </c:numRef>
          </c:xVal>
          <c:yVal>
            <c:numRef>
              <c:f>Sheet1!$C$2:$C$7</c:f>
              <c:numCache>
                <c:formatCode>_([$$-409]* #,##0_);_([$$-409]* \(#,##0\);_([$$-409]* "-"_);_(@_)</c:formatCode>
                <c:ptCount val="6"/>
                <c:pt idx="0">
                  <c:v>30000</c:v>
                </c:pt>
                <c:pt idx="1">
                  <c:v>50000</c:v>
                </c:pt>
                <c:pt idx="2">
                  <c:v>70000</c:v>
                </c:pt>
                <c:pt idx="3">
                  <c:v>90000</c:v>
                </c:pt>
                <c:pt idx="4">
                  <c:v>110000</c:v>
                </c:pt>
                <c:pt idx="5">
                  <c:v>130000</c:v>
                </c:pt>
              </c:numCache>
            </c:numRef>
          </c:yVal>
          <c:smooth val="1"/>
        </c:ser>
        <c:axId val="51649920"/>
        <c:axId val="54395264"/>
      </c:scatterChart>
      <c:scatterChart>
        <c:scatterStyle val="lineMarker"/>
        <c:ser>
          <c:idx val="0"/>
          <c:order val="0"/>
          <c:tx>
            <c:strRef>
              <c:f>Sheet1!$B$1</c:f>
              <c:strCache>
                <c:ptCount val="1"/>
                <c:pt idx="0">
                  <c:v>Biaya Penjualan Tetap</c:v>
                </c:pt>
              </c:strCache>
            </c:strRef>
          </c:tx>
          <c:trendline>
            <c:trendlineType val="linear"/>
          </c:trendline>
          <c:trendline>
            <c:trendlineType val="linear"/>
          </c:trendline>
          <c:xVal>
            <c:numRef>
              <c:f>Sheet1!$A$2:$A$7</c:f>
              <c:numCache>
                <c:formatCode>_(* #,##0_);_(* \(#,##0\);_(* "-"_);_(@_)</c:formatCode>
                <c:ptCount val="6"/>
                <c:pt idx="0">
                  <c:v>0</c:v>
                </c:pt>
                <c:pt idx="1">
                  <c:v>40000</c:v>
                </c:pt>
                <c:pt idx="2">
                  <c:v>80000</c:v>
                </c:pt>
                <c:pt idx="3">
                  <c:v>120000</c:v>
                </c:pt>
                <c:pt idx="4">
                  <c:v>160000</c:v>
                </c:pt>
                <c:pt idx="5">
                  <c:v>200000</c:v>
                </c:pt>
              </c:numCache>
            </c:numRef>
          </c:xVal>
          <c:yVal>
            <c:numRef>
              <c:f>Sheet1!$B$2:$B$7</c:f>
              <c:numCache>
                <c:formatCode>_([$$-409]* #,##0_);_([$$-409]* \(#,##0\);_([$$-409]* "-"_);_(@_)</c:formatCode>
                <c:ptCount val="6"/>
                <c:pt idx="0">
                  <c:v>30000</c:v>
                </c:pt>
                <c:pt idx="1">
                  <c:v>30000</c:v>
                </c:pt>
                <c:pt idx="2">
                  <c:v>30000</c:v>
                </c:pt>
                <c:pt idx="3">
                  <c:v>30000</c:v>
                </c:pt>
                <c:pt idx="4">
                  <c:v>30000</c:v>
                </c:pt>
                <c:pt idx="5">
                  <c:v>30000</c:v>
                </c:pt>
              </c:numCache>
            </c:numRef>
          </c:yVal>
        </c:ser>
        <c:axId val="51649920"/>
        <c:axId val="54395264"/>
      </c:scatterChart>
      <c:valAx>
        <c:axId val="51649920"/>
        <c:scaling>
          <c:orientation val="minMax"/>
        </c:scaling>
        <c:axPos val="b"/>
        <c:numFmt formatCode="_(* #,##0_);_(* \(#,##0\);_(* &quot;-&quot;_);_(@_)" sourceLinked="1"/>
        <c:tickLblPos val="nextTo"/>
        <c:txPr>
          <a:bodyPr/>
          <a:lstStyle/>
          <a:p>
            <a:pPr>
              <a:defRPr lang="id-ID"/>
            </a:pPr>
            <a:endParaRPr lang="en-US"/>
          </a:p>
        </c:txPr>
        <c:crossAx val="54395264"/>
        <c:crosses val="autoZero"/>
        <c:crossBetween val="midCat"/>
      </c:valAx>
      <c:valAx>
        <c:axId val="54395264"/>
        <c:scaling>
          <c:orientation val="minMax"/>
        </c:scaling>
        <c:axPos val="l"/>
        <c:majorGridlines/>
        <c:numFmt formatCode="_([$$-409]* #,##0_);_([$$-409]* \(#,##0\);_([$$-409]* &quot;-&quot;_);_(@_)" sourceLinked="1"/>
        <c:tickLblPos val="nextTo"/>
        <c:txPr>
          <a:bodyPr/>
          <a:lstStyle/>
          <a:p>
            <a:pPr>
              <a:defRPr lang="id-ID"/>
            </a:pPr>
            <a:endParaRPr lang="en-US"/>
          </a:p>
        </c:txPr>
        <c:crossAx val="51649920"/>
        <c:crosses val="autoZero"/>
        <c:crossBetween val="midCat"/>
      </c:valAx>
    </c:plotArea>
    <c:legend>
      <c:legendPos val="r"/>
      <c:legendEntry>
        <c:idx val="2"/>
        <c:delete val="1"/>
      </c:legendEntry>
      <c:legendEntry>
        <c:idx val="3"/>
        <c:delete val="1"/>
      </c:legendEntry>
      <c:layout>
        <c:manualLayout>
          <c:xMode val="edge"/>
          <c:yMode val="edge"/>
          <c:x val="0.72178990836185164"/>
          <c:y val="0.40933928299021133"/>
          <c:w val="0.27424707974911328"/>
          <c:h val="0.18837894079324496"/>
        </c:manualLayout>
      </c:layout>
      <c:txPr>
        <a:bodyPr/>
        <a:lstStyle/>
        <a:p>
          <a:pPr>
            <a:defRPr lang="id-ID"/>
          </a:pPr>
          <a:endParaRPr lang="en-US"/>
        </a:p>
      </c:txP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5D565-4F27-4785-ABD6-BB1686082E89}" type="datetimeFigureOut">
              <a:rPr lang="en-US"/>
              <a:pPr/>
              <a:t>3/16/2015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E889B-5262-45D9-9306-915407B87C21}" type="slidenum">
              <a:rPr lang="en-US"/>
              <a:pPr/>
              <a:t>‹#›</a:t>
            </a:fld>
            <a:endParaRPr lang="en-US"/>
          </a:p>
        </p:txBody>
      </p:sp>
    </p:spTree>
    <p:extLst>
      <p:ext uri="{BB962C8B-B14F-4D97-AF65-F5344CB8AC3E}">
        <p14:creationId xmlns:p14="http://schemas.microsoft.com/office/powerpoint/2010/main" xmlns="" val="236106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FE889B-5262-45D9-9306-915407B87C21}" type="slidenum">
              <a:rPr lang="en-US"/>
              <a:pPr/>
              <a:t>1</a:t>
            </a:fld>
            <a:endParaRPr lang="en-US"/>
          </a:p>
        </p:txBody>
      </p:sp>
    </p:spTree>
    <p:extLst>
      <p:ext uri="{BB962C8B-B14F-4D97-AF65-F5344CB8AC3E}">
        <p14:creationId xmlns:p14="http://schemas.microsoft.com/office/powerpoint/2010/main" xmlns="" val="289275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8FE889B-5262-45D9-9306-915407B87C21}" type="slidenum">
              <a:rPr lang="en-US"/>
              <a:pPr/>
              <a:t>2</a:t>
            </a:fld>
            <a:endParaRPr lang="en-US"/>
          </a:p>
        </p:txBody>
      </p:sp>
    </p:spTree>
    <p:extLst>
      <p:ext uri="{BB962C8B-B14F-4D97-AF65-F5344CB8AC3E}">
        <p14:creationId xmlns:p14="http://schemas.microsoft.com/office/powerpoint/2010/main" xmlns="" val="31129628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3/16/2015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3/16/2015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3/16/2015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3/16/2015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3/16/2015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3/16/2015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3/16/2015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ACTIVITY BASED COSTING</a:t>
            </a:r>
            <a:endParaRPr lang="en-US" dirty="0"/>
          </a:p>
        </p:txBody>
      </p:sp>
      <p:sp>
        <p:nvSpPr>
          <p:cNvPr id="3" name="Subtitle 2"/>
          <p:cNvSpPr>
            <a:spLocks noGrp="1"/>
          </p:cNvSpPr>
          <p:nvPr>
            <p:ph type="subTitle" idx="1"/>
          </p:nvPr>
        </p:nvSpPr>
        <p:spPr/>
        <p:txBody>
          <a:bodyPr>
            <a:normAutofit/>
          </a:bodyPr>
          <a:lstStyle/>
          <a:p>
            <a:r>
              <a:rPr lang="id-ID" sz="2400" dirty="0" smtClean="0"/>
              <a:t>UNIVERSITAS ESA UNGGUL</a:t>
            </a:r>
          </a:p>
          <a:p>
            <a:r>
              <a:rPr lang="id-ID" sz="2400" dirty="0" smtClean="0"/>
              <a:t>JAKARTA</a:t>
            </a:r>
            <a:endParaRPr lang="en-US" sz="2400" dirty="0"/>
          </a:p>
        </p:txBody>
      </p:sp>
      <p:sp>
        <p:nvSpPr>
          <p:cNvPr id="4" name="Rectangle 3"/>
          <p:cNvSpPr/>
          <p:nvPr/>
        </p:nvSpPr>
        <p:spPr>
          <a:xfrm>
            <a:off x="4457700" y="1104900"/>
            <a:ext cx="4381500" cy="1200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d-ID" sz="2800" dirty="0" smtClean="0"/>
              <a:t>AKUNTANSI MANAJEMEN</a:t>
            </a:r>
          </a:p>
          <a:p>
            <a:pPr algn="r"/>
            <a:r>
              <a:rPr lang="id-ID" sz="2800" dirty="0" smtClean="0"/>
              <a:t>MATERI-2</a:t>
            </a:r>
            <a:endParaRPr lang="id-ID" sz="2800" dirty="0"/>
          </a:p>
        </p:txBody>
      </p:sp>
      <p:sp>
        <p:nvSpPr>
          <p:cNvPr id="6" name="Oval 5"/>
          <p:cNvSpPr/>
          <p:nvPr/>
        </p:nvSpPr>
        <p:spPr>
          <a:xfrm>
            <a:off x="9486900" y="2990850"/>
            <a:ext cx="2190750" cy="666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Novera KM</a:t>
            </a:r>
            <a:endParaRPr lang="id-ID" sz="2000" dirty="0"/>
          </a:p>
        </p:txBody>
      </p:sp>
    </p:spTree>
    <p:extLst>
      <p:ext uri="{BB962C8B-B14F-4D97-AF65-F5344CB8AC3E}">
        <p14:creationId xmlns:p14="http://schemas.microsoft.com/office/powerpoint/2010/main" xmlns="" val="2211856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CAMPURAN</a:t>
            </a:r>
            <a:endParaRPr lang="id-ID" dirty="0"/>
          </a:p>
        </p:txBody>
      </p:sp>
      <p:graphicFrame>
        <p:nvGraphicFramePr>
          <p:cNvPr id="4" name="Content Placeholder 3"/>
          <p:cNvGraphicFramePr>
            <a:graphicFrameLocks noGrp="1"/>
          </p:cNvGraphicFramePr>
          <p:nvPr>
            <p:ph idx="1"/>
          </p:nvPr>
        </p:nvGraphicFramePr>
        <p:xfrm>
          <a:off x="681038" y="2336800"/>
          <a:ext cx="9613900" cy="3474720"/>
        </p:xfrm>
        <a:graphic>
          <a:graphicData uri="http://schemas.openxmlformats.org/drawingml/2006/table">
            <a:tbl>
              <a:tblPr firstRow="1" bandRow="1">
                <a:tableStyleId>{5C22544A-7EE6-4342-B048-85BDC9FD1C3A}</a:tableStyleId>
              </a:tblPr>
              <a:tblGrid>
                <a:gridCol w="1922780"/>
                <a:gridCol w="1922780"/>
                <a:gridCol w="1922780"/>
                <a:gridCol w="1922780"/>
                <a:gridCol w="1922780"/>
              </a:tblGrid>
              <a:tr h="370840">
                <a:tc>
                  <a:txBody>
                    <a:bodyPr/>
                    <a:lstStyle/>
                    <a:p>
                      <a:pPr algn="ctr"/>
                      <a:r>
                        <a:rPr lang="id-ID" sz="2400" dirty="0" smtClean="0"/>
                        <a:t>Pemanas</a:t>
                      </a:r>
                      <a:r>
                        <a:rPr lang="id-ID" sz="2400" baseline="0" dirty="0" smtClean="0"/>
                        <a:t> Terjual</a:t>
                      </a:r>
                      <a:endParaRPr lang="id-ID" sz="2400" dirty="0"/>
                    </a:p>
                  </a:txBody>
                  <a:tcPr/>
                </a:tc>
                <a:tc>
                  <a:txBody>
                    <a:bodyPr/>
                    <a:lstStyle/>
                    <a:p>
                      <a:pPr algn="ctr"/>
                      <a:r>
                        <a:rPr lang="id-ID" sz="2400" dirty="0" smtClean="0"/>
                        <a:t>By Variabel Penjualan</a:t>
                      </a:r>
                      <a:endParaRPr lang="id-ID" sz="2400" dirty="0"/>
                    </a:p>
                  </a:txBody>
                  <a:tcPr/>
                </a:tc>
                <a:tc>
                  <a:txBody>
                    <a:bodyPr/>
                    <a:lstStyle/>
                    <a:p>
                      <a:pPr algn="ctr"/>
                      <a:r>
                        <a:rPr lang="id-ID" sz="2400" dirty="0" smtClean="0"/>
                        <a:t>Biaya Tetap Penjualan</a:t>
                      </a:r>
                      <a:endParaRPr lang="id-ID" sz="2400" dirty="0"/>
                    </a:p>
                  </a:txBody>
                  <a:tcPr/>
                </a:tc>
                <a:tc>
                  <a:txBody>
                    <a:bodyPr/>
                    <a:lstStyle/>
                    <a:p>
                      <a:pPr algn="ctr"/>
                      <a:r>
                        <a:rPr lang="id-ID" sz="2400" dirty="0" smtClean="0"/>
                        <a:t>Jumlah Biaya Penjualan</a:t>
                      </a:r>
                      <a:endParaRPr lang="id-ID" sz="2400" dirty="0"/>
                    </a:p>
                  </a:txBody>
                  <a:tcPr/>
                </a:tc>
                <a:tc>
                  <a:txBody>
                    <a:bodyPr/>
                    <a:lstStyle/>
                    <a:p>
                      <a:pPr algn="ctr"/>
                      <a:r>
                        <a:rPr lang="id-ID" sz="2400" dirty="0" smtClean="0"/>
                        <a:t>Biaya Penjualan per unit</a:t>
                      </a:r>
                      <a:endParaRPr lang="id-ID" sz="2400" dirty="0"/>
                    </a:p>
                  </a:txBody>
                  <a:tcPr/>
                </a:tc>
              </a:tr>
              <a:tr h="370840">
                <a:tc>
                  <a:txBody>
                    <a:bodyPr/>
                    <a:lstStyle/>
                    <a:p>
                      <a:pPr algn="r"/>
                      <a:r>
                        <a:rPr lang="id-ID" sz="2400" dirty="0" smtClean="0"/>
                        <a:t>40.000</a:t>
                      </a:r>
                      <a:endParaRPr lang="id-ID" sz="2400" dirty="0"/>
                    </a:p>
                  </a:txBody>
                  <a:tcPr/>
                </a:tc>
                <a:tc>
                  <a:txBody>
                    <a:bodyPr/>
                    <a:lstStyle/>
                    <a:p>
                      <a:pPr algn="r"/>
                      <a:r>
                        <a:rPr lang="id-ID" sz="2400" dirty="0" smtClean="0"/>
                        <a:t>$</a:t>
                      </a:r>
                      <a:r>
                        <a:rPr lang="id-ID" sz="2400" baseline="0" dirty="0" smtClean="0"/>
                        <a:t>  </a:t>
                      </a:r>
                      <a:r>
                        <a:rPr lang="id-ID" sz="2400" dirty="0" smtClean="0"/>
                        <a:t>20,000</a:t>
                      </a:r>
                      <a:endParaRPr lang="id-ID" sz="2400" dirty="0"/>
                    </a:p>
                  </a:txBody>
                  <a:tcPr/>
                </a:tc>
                <a:tc>
                  <a:txBody>
                    <a:bodyPr/>
                    <a:lstStyle/>
                    <a:p>
                      <a:pPr algn="r"/>
                      <a:r>
                        <a:rPr lang="id-ID" sz="2400" dirty="0" smtClean="0"/>
                        <a:t>$ 30,000</a:t>
                      </a:r>
                      <a:endParaRPr lang="id-ID" sz="2400" dirty="0"/>
                    </a:p>
                  </a:txBody>
                  <a:tcPr/>
                </a:tc>
                <a:tc>
                  <a:txBody>
                    <a:bodyPr/>
                    <a:lstStyle/>
                    <a:p>
                      <a:pPr algn="r"/>
                      <a:r>
                        <a:rPr lang="id-ID" sz="2400" dirty="0" smtClean="0"/>
                        <a:t>$  50.000</a:t>
                      </a:r>
                      <a:endParaRPr lang="id-ID" sz="2400" dirty="0"/>
                    </a:p>
                  </a:txBody>
                  <a:tcPr/>
                </a:tc>
                <a:tc>
                  <a:txBody>
                    <a:bodyPr/>
                    <a:lstStyle/>
                    <a:p>
                      <a:pPr algn="r"/>
                      <a:r>
                        <a:rPr lang="id-ID" sz="2400" dirty="0" smtClean="0"/>
                        <a:t>$ 1,25</a:t>
                      </a:r>
                      <a:endParaRPr lang="id-ID" sz="2400" dirty="0"/>
                    </a:p>
                  </a:txBody>
                  <a:tcPr/>
                </a:tc>
              </a:tr>
              <a:tr h="370840">
                <a:tc>
                  <a:txBody>
                    <a:bodyPr/>
                    <a:lstStyle/>
                    <a:p>
                      <a:pPr algn="r"/>
                      <a:r>
                        <a:rPr lang="id-ID" sz="2400" dirty="0" smtClean="0"/>
                        <a:t>80.000</a:t>
                      </a:r>
                      <a:endParaRPr lang="id-ID" sz="2400" dirty="0"/>
                    </a:p>
                  </a:txBody>
                  <a:tcPr/>
                </a:tc>
                <a:tc>
                  <a:txBody>
                    <a:bodyPr/>
                    <a:lstStyle/>
                    <a:p>
                      <a:pPr algn="r"/>
                      <a:r>
                        <a:rPr lang="id-ID" sz="2400" dirty="0" smtClean="0"/>
                        <a:t>40.000</a:t>
                      </a:r>
                      <a:endParaRPr lang="id-ID" sz="2400" dirty="0"/>
                    </a:p>
                  </a:txBody>
                  <a:tcPr/>
                </a:tc>
                <a:tc>
                  <a:txBody>
                    <a:bodyPr/>
                    <a:lstStyle/>
                    <a:p>
                      <a:pPr algn="r"/>
                      <a:r>
                        <a:rPr lang="id-ID" sz="2400" dirty="0" smtClean="0"/>
                        <a:t>30.000</a:t>
                      </a:r>
                      <a:endParaRPr lang="id-ID" sz="2400" dirty="0"/>
                    </a:p>
                  </a:txBody>
                  <a:tcPr/>
                </a:tc>
                <a:tc>
                  <a:txBody>
                    <a:bodyPr/>
                    <a:lstStyle/>
                    <a:p>
                      <a:pPr algn="r"/>
                      <a:r>
                        <a:rPr lang="id-ID" sz="2400" dirty="0" smtClean="0"/>
                        <a:t>70.000</a:t>
                      </a:r>
                      <a:endParaRPr lang="id-ID" sz="2400" dirty="0"/>
                    </a:p>
                  </a:txBody>
                  <a:tcPr/>
                </a:tc>
                <a:tc>
                  <a:txBody>
                    <a:bodyPr/>
                    <a:lstStyle/>
                    <a:p>
                      <a:pPr algn="r"/>
                      <a:r>
                        <a:rPr lang="id-ID" sz="2400" dirty="0" smtClean="0"/>
                        <a:t>0,88</a:t>
                      </a:r>
                      <a:endParaRPr lang="id-ID" sz="2400" dirty="0"/>
                    </a:p>
                  </a:txBody>
                  <a:tcPr/>
                </a:tc>
              </a:tr>
              <a:tr h="370840">
                <a:tc>
                  <a:txBody>
                    <a:bodyPr/>
                    <a:lstStyle/>
                    <a:p>
                      <a:pPr algn="r"/>
                      <a:r>
                        <a:rPr lang="id-ID" sz="2400" dirty="0" smtClean="0"/>
                        <a:t>120.000</a:t>
                      </a:r>
                      <a:endParaRPr lang="id-ID" sz="2400" dirty="0"/>
                    </a:p>
                  </a:txBody>
                  <a:tcPr/>
                </a:tc>
                <a:tc>
                  <a:txBody>
                    <a:bodyPr/>
                    <a:lstStyle/>
                    <a:p>
                      <a:pPr algn="r"/>
                      <a:r>
                        <a:rPr lang="id-ID" sz="2400" dirty="0" smtClean="0"/>
                        <a:t>60.000</a:t>
                      </a:r>
                      <a:endParaRPr lang="id-ID" sz="2400" dirty="0"/>
                    </a:p>
                  </a:txBody>
                  <a:tcPr/>
                </a:tc>
                <a:tc>
                  <a:txBody>
                    <a:bodyPr/>
                    <a:lstStyle/>
                    <a:p>
                      <a:pPr algn="r"/>
                      <a:r>
                        <a:rPr lang="id-ID" sz="2400" dirty="0" smtClean="0"/>
                        <a:t>30.000</a:t>
                      </a:r>
                      <a:endParaRPr lang="id-ID" sz="2400" dirty="0"/>
                    </a:p>
                  </a:txBody>
                  <a:tcPr/>
                </a:tc>
                <a:tc>
                  <a:txBody>
                    <a:bodyPr/>
                    <a:lstStyle/>
                    <a:p>
                      <a:pPr algn="r"/>
                      <a:r>
                        <a:rPr lang="id-ID" sz="2400" dirty="0" smtClean="0"/>
                        <a:t>90.000</a:t>
                      </a:r>
                      <a:endParaRPr lang="id-ID" sz="2400" dirty="0"/>
                    </a:p>
                  </a:txBody>
                  <a:tcPr/>
                </a:tc>
                <a:tc>
                  <a:txBody>
                    <a:bodyPr/>
                    <a:lstStyle/>
                    <a:p>
                      <a:pPr algn="r"/>
                      <a:r>
                        <a:rPr lang="id-ID" sz="2400" dirty="0" smtClean="0"/>
                        <a:t>0,75</a:t>
                      </a:r>
                      <a:endParaRPr lang="id-ID" sz="2400" dirty="0"/>
                    </a:p>
                  </a:txBody>
                  <a:tcPr/>
                </a:tc>
              </a:tr>
              <a:tr h="370840">
                <a:tc>
                  <a:txBody>
                    <a:bodyPr/>
                    <a:lstStyle/>
                    <a:p>
                      <a:pPr algn="r"/>
                      <a:r>
                        <a:rPr lang="id-ID" sz="2400" dirty="0" smtClean="0"/>
                        <a:t>160.000</a:t>
                      </a:r>
                      <a:endParaRPr lang="id-ID" sz="2400" dirty="0"/>
                    </a:p>
                  </a:txBody>
                  <a:tcPr/>
                </a:tc>
                <a:tc>
                  <a:txBody>
                    <a:bodyPr/>
                    <a:lstStyle/>
                    <a:p>
                      <a:pPr algn="r"/>
                      <a:r>
                        <a:rPr lang="id-ID" sz="2400" dirty="0" smtClean="0"/>
                        <a:t>80.000</a:t>
                      </a:r>
                      <a:endParaRPr lang="id-ID" sz="2400" dirty="0"/>
                    </a:p>
                  </a:txBody>
                  <a:tcPr/>
                </a:tc>
                <a:tc>
                  <a:txBody>
                    <a:bodyPr/>
                    <a:lstStyle/>
                    <a:p>
                      <a:pPr algn="r"/>
                      <a:r>
                        <a:rPr lang="id-ID" sz="2400" dirty="0" smtClean="0"/>
                        <a:t>30.000</a:t>
                      </a:r>
                      <a:endParaRPr lang="id-ID" sz="2400" dirty="0"/>
                    </a:p>
                  </a:txBody>
                  <a:tcPr/>
                </a:tc>
                <a:tc>
                  <a:txBody>
                    <a:bodyPr/>
                    <a:lstStyle/>
                    <a:p>
                      <a:pPr algn="r"/>
                      <a:r>
                        <a:rPr lang="id-ID" sz="2400" dirty="0" smtClean="0"/>
                        <a:t>110.000</a:t>
                      </a:r>
                      <a:endParaRPr lang="id-ID" sz="2400" dirty="0"/>
                    </a:p>
                  </a:txBody>
                  <a:tcPr/>
                </a:tc>
                <a:tc>
                  <a:txBody>
                    <a:bodyPr/>
                    <a:lstStyle/>
                    <a:p>
                      <a:pPr algn="r"/>
                      <a:r>
                        <a:rPr lang="id-ID" sz="2400" dirty="0" smtClean="0"/>
                        <a:t>0,69</a:t>
                      </a:r>
                      <a:endParaRPr lang="id-ID" sz="2400" dirty="0"/>
                    </a:p>
                  </a:txBody>
                  <a:tcPr/>
                </a:tc>
              </a:tr>
              <a:tr h="370840">
                <a:tc>
                  <a:txBody>
                    <a:bodyPr/>
                    <a:lstStyle/>
                    <a:p>
                      <a:pPr algn="r"/>
                      <a:r>
                        <a:rPr lang="id-ID" sz="2400" dirty="0" smtClean="0"/>
                        <a:t>200.000</a:t>
                      </a:r>
                      <a:endParaRPr lang="id-ID" sz="2400" dirty="0"/>
                    </a:p>
                  </a:txBody>
                  <a:tcPr/>
                </a:tc>
                <a:tc>
                  <a:txBody>
                    <a:bodyPr/>
                    <a:lstStyle/>
                    <a:p>
                      <a:pPr algn="r"/>
                      <a:r>
                        <a:rPr lang="id-ID" sz="2400" dirty="0" smtClean="0"/>
                        <a:t>100.000</a:t>
                      </a:r>
                      <a:endParaRPr lang="id-ID" sz="2400" dirty="0"/>
                    </a:p>
                  </a:txBody>
                  <a:tcPr/>
                </a:tc>
                <a:tc>
                  <a:txBody>
                    <a:bodyPr/>
                    <a:lstStyle/>
                    <a:p>
                      <a:pPr algn="r"/>
                      <a:r>
                        <a:rPr lang="id-ID" sz="2400" dirty="0" smtClean="0"/>
                        <a:t>30.000</a:t>
                      </a:r>
                      <a:endParaRPr lang="id-ID" sz="2400" dirty="0"/>
                    </a:p>
                  </a:txBody>
                  <a:tcPr/>
                </a:tc>
                <a:tc>
                  <a:txBody>
                    <a:bodyPr/>
                    <a:lstStyle/>
                    <a:p>
                      <a:pPr algn="r"/>
                      <a:r>
                        <a:rPr lang="id-ID" sz="2400" dirty="0" smtClean="0"/>
                        <a:t>130.000</a:t>
                      </a:r>
                      <a:endParaRPr lang="id-ID" sz="2400" dirty="0"/>
                    </a:p>
                  </a:txBody>
                  <a:tcPr/>
                </a:tc>
                <a:tc>
                  <a:txBody>
                    <a:bodyPr/>
                    <a:lstStyle/>
                    <a:p>
                      <a:pPr algn="r"/>
                      <a:r>
                        <a:rPr lang="id-ID" sz="2400" dirty="0" smtClean="0"/>
                        <a:t>0,65</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CAMPURAN</a:t>
            </a:r>
            <a:endParaRPr lang="id-ID" dirty="0"/>
          </a:p>
        </p:txBody>
      </p:sp>
      <p:graphicFrame>
        <p:nvGraphicFramePr>
          <p:cNvPr id="4" name="Content Placeholder 3"/>
          <p:cNvGraphicFramePr>
            <a:graphicFrameLocks noGrp="1"/>
          </p:cNvGraphicFramePr>
          <p:nvPr>
            <p:ph idx="1"/>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BIAYA SESUAI PERILAKU</a:t>
            </a:r>
            <a:endParaRPr lang="id-ID" dirty="0"/>
          </a:p>
        </p:txBody>
      </p:sp>
      <p:sp>
        <p:nvSpPr>
          <p:cNvPr id="3" name="Content Placeholder 2"/>
          <p:cNvSpPr>
            <a:spLocks noGrp="1"/>
          </p:cNvSpPr>
          <p:nvPr>
            <p:ph idx="1"/>
          </p:nvPr>
        </p:nvSpPr>
        <p:spPr/>
        <p:txBody>
          <a:bodyPr>
            <a:normAutofit/>
          </a:bodyPr>
          <a:lstStyle/>
          <a:p>
            <a:pPr>
              <a:buNone/>
            </a:pPr>
            <a:r>
              <a:rPr lang="id-ID" sz="2800" dirty="0" smtClean="0"/>
              <a:t>Cara mengklasifikasikan biaya sesuai perilaku:</a:t>
            </a:r>
          </a:p>
          <a:p>
            <a:pPr marL="457200" indent="-457200">
              <a:buFont typeface="+mj-lt"/>
              <a:buAutoNum type="arabicPeriod"/>
            </a:pPr>
            <a:r>
              <a:rPr lang="id-ID" sz="2800" dirty="0" smtClean="0"/>
              <a:t>Pertimbangkan Batasan Waktu</a:t>
            </a:r>
          </a:p>
          <a:p>
            <a:pPr marL="457200" indent="-457200">
              <a:buFont typeface="+mj-lt"/>
              <a:buAutoNum type="arabicPeriod"/>
            </a:pPr>
            <a:r>
              <a:rPr lang="id-ID" sz="2800" dirty="0" smtClean="0"/>
              <a:t>Identifikasi sumber daya yang dibutuhkan dan keluaran aktivitas</a:t>
            </a:r>
          </a:p>
          <a:p>
            <a:pPr marL="457200" indent="-457200">
              <a:buFont typeface="+mj-lt"/>
              <a:buAutoNum type="arabicPeriod"/>
            </a:pPr>
            <a:r>
              <a:rPr lang="id-ID" sz="2800" dirty="0" smtClean="0"/>
              <a:t>Ukur masukan dan keluaran serta tentukan pengaruh perubahan keluaran pada biaya aktivitas</a:t>
            </a:r>
            <a:endParaRPr lang="id-ID"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BATASAN WAKTU</a:t>
            </a:r>
            <a:endParaRPr lang="id-ID" dirty="0"/>
          </a:p>
        </p:txBody>
      </p:sp>
      <p:sp>
        <p:nvSpPr>
          <p:cNvPr id="3" name="Content Placeholder 2"/>
          <p:cNvSpPr>
            <a:spLocks noGrp="1"/>
          </p:cNvSpPr>
          <p:nvPr>
            <p:ph idx="1"/>
          </p:nvPr>
        </p:nvSpPr>
        <p:spPr>
          <a:xfrm>
            <a:off x="680321" y="2038350"/>
            <a:ext cx="9613861" cy="3897839"/>
          </a:xfrm>
        </p:spPr>
        <p:txBody>
          <a:bodyPr/>
          <a:lstStyle/>
          <a:p>
            <a:endParaRPr lang="id-ID" dirty="0"/>
          </a:p>
        </p:txBody>
      </p:sp>
      <p:sp>
        <p:nvSpPr>
          <p:cNvPr id="4" name="Cloud 3"/>
          <p:cNvSpPr/>
          <p:nvPr/>
        </p:nvSpPr>
        <p:spPr>
          <a:xfrm>
            <a:off x="704850" y="1866900"/>
            <a:ext cx="9601200" cy="4038600"/>
          </a:xfrm>
          <a:prstGeom prst="clou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id-ID" sz="2800" dirty="0" smtClean="0">
                <a:solidFill>
                  <a:schemeClr val="tx1"/>
                </a:solidFill>
                <a:latin typeface="Comic Sans MS" pitchFamily="66" charset="0"/>
              </a:rPr>
              <a:t>Menurut Ilmu Ekonomi, dalam jangka panjang semua biaya adalah variabel, dalam jangka pendek paling tidak satu biaya adalah tetap.</a:t>
            </a:r>
          </a:p>
          <a:p>
            <a:pPr algn="ctr">
              <a:buFont typeface="Wingdings" pitchFamily="2" charset="2"/>
              <a:buChar char="ü"/>
            </a:pPr>
            <a:endParaRPr lang="id-ID" sz="2800" dirty="0" smtClean="0">
              <a:solidFill>
                <a:schemeClr val="tx1"/>
              </a:solidFill>
              <a:latin typeface="Comic Sans MS" pitchFamily="66" charset="0"/>
            </a:endParaRPr>
          </a:p>
          <a:p>
            <a:pPr algn="ctr">
              <a:buFont typeface="Wingdings" pitchFamily="2" charset="2"/>
              <a:buChar char="ü"/>
            </a:pPr>
            <a:r>
              <a:rPr lang="id-ID" sz="2400" dirty="0" smtClean="0">
                <a:solidFill>
                  <a:schemeClr val="tx1"/>
                </a:solidFill>
                <a:latin typeface="Comic Sans MS" pitchFamily="66" charset="0"/>
              </a:rPr>
              <a:t>Lamanya jangka pendek dapat berbeda antara satu biaya dengan biaya lainnya</a:t>
            </a:r>
            <a:r>
              <a:rPr lang="id-ID" sz="2800" dirty="0" smtClean="0">
                <a:solidFill>
                  <a:schemeClr val="tx1"/>
                </a:solidFill>
                <a:latin typeface="Comic Sans MS" pitchFamily="66" charset="0"/>
              </a:rPr>
              <a:t>.</a:t>
            </a:r>
            <a:endParaRPr lang="id-ID" sz="2800"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DAYA &amp; UKURAN KELUARAN</a:t>
            </a:r>
            <a:endParaRPr lang="id-ID" dirty="0"/>
          </a:p>
        </p:txBody>
      </p:sp>
      <p:sp>
        <p:nvSpPr>
          <p:cNvPr id="3" name="Content Placeholder 2"/>
          <p:cNvSpPr>
            <a:spLocks noGrp="1"/>
          </p:cNvSpPr>
          <p:nvPr>
            <p:ph idx="1"/>
          </p:nvPr>
        </p:nvSpPr>
        <p:spPr>
          <a:xfrm>
            <a:off x="680321" y="2171700"/>
            <a:ext cx="9613861" cy="4019549"/>
          </a:xfrm>
        </p:spPr>
        <p:txBody>
          <a:bodyPr>
            <a:noAutofit/>
          </a:bodyPr>
          <a:lstStyle/>
          <a:p>
            <a:r>
              <a:rPr lang="id-ID" sz="2800" dirty="0" smtClean="0"/>
              <a:t>Setiap aktivitas memerlukan sumber daya untuk menyelesaikan tugas yang harus dilakukan.</a:t>
            </a:r>
          </a:p>
          <a:p>
            <a:r>
              <a:rPr lang="id-ID" sz="2800" dirty="0" smtClean="0"/>
              <a:t>Sumber daya dapat berupa bahan baku, energi, tenaga kerja dan modal.</a:t>
            </a:r>
          </a:p>
          <a:p>
            <a:r>
              <a:rPr lang="id-ID" sz="2800" dirty="0" smtClean="0"/>
              <a:t>Masukan-masukan ini digabung untuk memproduksi suatu keluaran.</a:t>
            </a:r>
          </a:p>
          <a:p>
            <a:r>
              <a:rPr lang="id-ID" sz="2800" dirty="0" smtClean="0"/>
              <a:t>Keluaran dari aktivitas perlu diukur. </a:t>
            </a:r>
          </a:p>
          <a:p>
            <a:r>
              <a:rPr lang="id-ID" sz="2800" dirty="0" smtClean="0"/>
              <a:t>Untuk mengukur keluaran aktivitas perlu diketahui penggerak aktivitas (activity drivers) tersebut. </a:t>
            </a:r>
            <a:endParaRPr lang="id-ID"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DRIVERS (PENGGERAK AKTIVITAS)</a:t>
            </a:r>
            <a:endParaRPr lang="id-ID" dirty="0"/>
          </a:p>
        </p:txBody>
      </p:sp>
      <p:sp>
        <p:nvSpPr>
          <p:cNvPr id="3" name="Content Placeholder 2"/>
          <p:cNvSpPr>
            <a:spLocks noGrp="1"/>
          </p:cNvSpPr>
          <p:nvPr>
            <p:ph idx="1"/>
          </p:nvPr>
        </p:nvSpPr>
        <p:spPr>
          <a:xfrm>
            <a:off x="680321" y="2336872"/>
            <a:ext cx="9613861" cy="3873427"/>
          </a:xfrm>
        </p:spPr>
        <p:txBody>
          <a:bodyPr>
            <a:normAutofit/>
          </a:bodyPr>
          <a:lstStyle/>
          <a:p>
            <a:pPr algn="just">
              <a:buNone/>
            </a:pPr>
            <a:r>
              <a:rPr lang="id-ID" sz="3200" dirty="0" smtClean="0"/>
              <a:t>Penggerak Aktivitas :</a:t>
            </a:r>
          </a:p>
          <a:p>
            <a:pPr marL="457200" indent="-457200" algn="just">
              <a:buFont typeface="+mj-lt"/>
              <a:buAutoNum type="arabicPeriod"/>
            </a:pPr>
            <a:r>
              <a:rPr lang="id-ID" sz="3200" dirty="0" smtClean="0"/>
              <a:t> Adalah faktor-faktor penyebab yang dapat diamati yang mengukur jumlah sumber daya yang digunakan objek biaya.</a:t>
            </a:r>
          </a:p>
          <a:p>
            <a:pPr marL="457200" indent="-457200" algn="just">
              <a:buFont typeface="+mj-lt"/>
              <a:buAutoNum type="arabicPeriod"/>
            </a:pPr>
            <a:r>
              <a:rPr lang="id-ID" sz="3200" dirty="0" smtClean="0"/>
              <a:t>Menjelaskan perubahan dalam biaya aktivitas dengan mengukur perubahan dalam penggunaan aktivitas atau keluaran.</a:t>
            </a:r>
          </a:p>
          <a:p>
            <a:pPr marL="457200" indent="-457200" algn="just">
              <a:buFont typeface="+mj-lt"/>
              <a:buAutoNum type="arabicPeriod"/>
            </a:pPr>
            <a:endParaRPr lang="id-ID" dirty="0" smtClean="0"/>
          </a:p>
          <a:p>
            <a:pPr marL="457200" indent="-457200">
              <a:buFont typeface="+mj-lt"/>
              <a:buAutoNum type="arabicPeriod"/>
            </a:pP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DRIVERS (PENGGERAK AKTIVITAS)</a:t>
            </a:r>
            <a:endParaRPr lang="id-ID" dirty="0"/>
          </a:p>
        </p:txBody>
      </p:sp>
      <p:sp>
        <p:nvSpPr>
          <p:cNvPr id="3" name="Content Placeholder 2"/>
          <p:cNvSpPr>
            <a:spLocks noGrp="1"/>
          </p:cNvSpPr>
          <p:nvPr>
            <p:ph idx="1"/>
          </p:nvPr>
        </p:nvSpPr>
        <p:spPr>
          <a:xfrm>
            <a:off x="680321" y="2095500"/>
            <a:ext cx="9613861" cy="4133850"/>
          </a:xfrm>
        </p:spPr>
        <p:txBody>
          <a:bodyPr>
            <a:normAutofit fontScale="92500" lnSpcReduction="10000"/>
          </a:bodyPr>
          <a:lstStyle/>
          <a:p>
            <a:pPr marL="457200" indent="-457200" algn="just">
              <a:buNone/>
            </a:pPr>
            <a:r>
              <a:rPr lang="id-ID" sz="2600" dirty="0" smtClean="0"/>
              <a:t>Penggerak aktivitas (activity drivers) terdiri atas:</a:t>
            </a:r>
          </a:p>
          <a:p>
            <a:pPr marL="457200" indent="-457200" algn="just">
              <a:buFont typeface="+mj-lt"/>
              <a:buAutoNum type="arabicPeriod"/>
            </a:pPr>
            <a:r>
              <a:rPr lang="id-ID" sz="3000" dirty="0" smtClean="0"/>
              <a:t>Penggerak produksi atau penggerak tingkat unit</a:t>
            </a:r>
          </a:p>
          <a:p>
            <a:pPr marL="457200" indent="-457200" algn="just">
              <a:buNone/>
            </a:pPr>
            <a:r>
              <a:rPr lang="id-ID" sz="2600" dirty="0" smtClean="0">
                <a:sym typeface="Wingdings" pitchFamily="2" charset="2"/>
              </a:rPr>
              <a:t>	 menjelaskan perubahan dalam biaya ketika unit yang diproduksi berubah. Contoh; jumlah bahan baku langsung, jumlah kwh mesin produksi.</a:t>
            </a:r>
          </a:p>
          <a:p>
            <a:pPr marL="457200" indent="-457200" algn="just">
              <a:buNone/>
            </a:pPr>
            <a:r>
              <a:rPr lang="id-ID" sz="2600" dirty="0" smtClean="0">
                <a:sym typeface="Wingdings" pitchFamily="2" charset="2"/>
              </a:rPr>
              <a:t>	 digunakan dalam ABC &amp; FBC</a:t>
            </a:r>
            <a:endParaRPr lang="id-ID" sz="2600" dirty="0" smtClean="0"/>
          </a:p>
          <a:p>
            <a:pPr marL="514350" indent="-514350" algn="just">
              <a:buFont typeface="+mj-lt"/>
              <a:buAutoNum type="arabicPeriod" startAt="2"/>
            </a:pPr>
            <a:r>
              <a:rPr lang="id-ID" sz="3000" dirty="0" smtClean="0"/>
              <a:t>Penggerak tingkat non unit</a:t>
            </a:r>
          </a:p>
          <a:p>
            <a:pPr marL="457200" indent="-457200" algn="just">
              <a:buNone/>
            </a:pPr>
            <a:r>
              <a:rPr lang="id-ID" sz="2600" dirty="0" smtClean="0">
                <a:sym typeface="Wingdings" pitchFamily="2" charset="2"/>
              </a:rPr>
              <a:t>	 menjelaskan perubahan dalam biaya ketika faktor-faktor selain unit berubah. Contoh biaya penyetelan</a:t>
            </a:r>
          </a:p>
          <a:p>
            <a:pPr marL="457200" indent="-457200" algn="just">
              <a:buNone/>
            </a:pPr>
            <a:r>
              <a:rPr lang="id-ID" sz="2600" dirty="0" smtClean="0">
                <a:sym typeface="Wingdings" pitchFamily="2" charset="2"/>
              </a:rPr>
              <a:t>	 hanya digunakan dalam ABC</a:t>
            </a:r>
            <a:endParaRPr lang="id-ID" sz="2600" dirty="0" smtClean="0"/>
          </a:p>
          <a:p>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DAYA DAN PERILAKU BIAYA</a:t>
            </a:r>
            <a:endParaRPr lang="id-ID" dirty="0"/>
          </a:p>
        </p:txBody>
      </p:sp>
      <p:sp>
        <p:nvSpPr>
          <p:cNvPr id="3" name="Content Placeholder 2"/>
          <p:cNvSpPr>
            <a:spLocks noGrp="1"/>
          </p:cNvSpPr>
          <p:nvPr>
            <p:ph idx="1"/>
          </p:nvPr>
        </p:nvSpPr>
        <p:spPr>
          <a:xfrm>
            <a:off x="680321" y="2114550"/>
            <a:ext cx="9613861" cy="4305300"/>
          </a:xfrm>
        </p:spPr>
        <p:txBody>
          <a:bodyPr>
            <a:normAutofit fontScale="92500" lnSpcReduction="10000"/>
          </a:bodyPr>
          <a:lstStyle/>
          <a:p>
            <a:pPr algn="just">
              <a:buNone/>
            </a:pPr>
            <a:r>
              <a:rPr lang="id-ID" dirty="0" smtClean="0"/>
              <a:t>Sumber daya terdiri atas:</a:t>
            </a:r>
          </a:p>
          <a:p>
            <a:pPr marL="457200" indent="-457200" algn="just">
              <a:buFont typeface="+mj-lt"/>
              <a:buAutoNum type="arabicPeriod"/>
            </a:pPr>
            <a:r>
              <a:rPr lang="id-ID" sz="2600" dirty="0" smtClean="0"/>
              <a:t>Sumber Daya Fleksibel (Flexible Resources) </a:t>
            </a:r>
            <a:r>
              <a:rPr lang="id-ID" dirty="0" smtClean="0"/>
              <a:t>adalah sumber daya yang dipasok saat digunakan dan dibutuhkan, diperoleh dari pihak luar dan tidak membutuhkan komitmen jangka panjang untuk membelinya. Contoh: Bahan Baku. </a:t>
            </a:r>
          </a:p>
          <a:p>
            <a:pPr marL="457200" indent="-457200" algn="just">
              <a:buNone/>
            </a:pPr>
            <a:r>
              <a:rPr lang="id-ID" dirty="0" smtClean="0"/>
              <a:t>	</a:t>
            </a:r>
            <a:r>
              <a:rPr lang="id-ID" dirty="0" smtClean="0">
                <a:sym typeface="Wingdings" pitchFamily="2" charset="2"/>
              </a:rPr>
              <a:t> biaya sumber daya naik ketika permintaan untuk sumber daya tersebut naik - merupakan biaya variabel</a:t>
            </a:r>
            <a:endParaRPr lang="id-ID" dirty="0" smtClean="0"/>
          </a:p>
          <a:p>
            <a:pPr marL="457200" indent="-457200" algn="just">
              <a:buFont typeface="+mj-lt"/>
              <a:buAutoNum type="arabicPeriod" startAt="2"/>
            </a:pPr>
            <a:r>
              <a:rPr lang="id-ID" sz="2600" dirty="0" smtClean="0"/>
              <a:t>Sumber Daya Terikat (Commited Resources) </a:t>
            </a:r>
            <a:r>
              <a:rPr lang="id-ID" dirty="0" smtClean="0"/>
              <a:t>adalah sumber daya yang dipasok sebelum penggunaan, didapat dengan menggunakan kontrak eksplisit atau implisit tanpa memandang  apakah jumlah sumber daya yang tersedia digunakan secara penuh atau tidak.  Contoh: Gedung Pabrik</a:t>
            </a:r>
          </a:p>
          <a:p>
            <a:pPr marL="457200" indent="-457200" algn="just">
              <a:buNone/>
            </a:pPr>
            <a:r>
              <a:rPr lang="id-ID" dirty="0" smtClean="0"/>
              <a:t>	</a:t>
            </a:r>
            <a:r>
              <a:rPr lang="id-ID" dirty="0" smtClean="0">
                <a:sym typeface="Wingdings" pitchFamily="2" charset="2"/>
              </a:rPr>
              <a:t> merupakan biaya tetap</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PERILAKU BIAYA BERTAHAP (STEP COST)</a:t>
            </a:r>
            <a:endParaRPr lang="id-ID" dirty="0"/>
          </a:p>
        </p:txBody>
      </p:sp>
      <p:sp>
        <p:nvSpPr>
          <p:cNvPr id="3" name="Content Placeholder 2"/>
          <p:cNvSpPr>
            <a:spLocks noGrp="1"/>
          </p:cNvSpPr>
          <p:nvPr>
            <p:ph idx="1"/>
          </p:nvPr>
        </p:nvSpPr>
        <p:spPr/>
        <p:txBody>
          <a:bodyPr/>
          <a:lstStyle/>
          <a:p>
            <a:r>
              <a:rPr lang="id-ID" dirty="0" smtClean="0"/>
              <a:t>Biaya bertahap (Step Cost) adalah tingkat biaya yang konstan untuk rentang keluaran tertentu dan pada titik tertentu naik ke tingkat biaya yang lebih tinggi dimana biaya tersebut tidak berubah untuk rentang keluaran yang sama.</a:t>
            </a:r>
          </a:p>
          <a:p>
            <a:r>
              <a:rPr lang="id-ID" dirty="0" smtClean="0"/>
              <a:t>Contoh: Untuk keluaran aktivitas antara 0-10 unit dibutuhkan biaya sebesar $100, untuk keluaran antara 10-20 unit dibutuhkan biaya sebesar $200.</a:t>
            </a:r>
          </a:p>
          <a:p>
            <a:r>
              <a:rPr lang="id-ID" dirty="0" smtClean="0"/>
              <a:t>Lebar setiap tahap menunjukkan rentang keluaran yang mengharuskan diperolehnya sumber daya dalam jumlah tertentu.</a:t>
            </a:r>
          </a:p>
          <a:p>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PERILAKU BIAYA BERTAHAP (STEP COST)</a:t>
            </a:r>
            <a:endParaRPr lang="id-ID" dirty="0"/>
          </a:p>
        </p:txBody>
      </p:sp>
      <p:sp>
        <p:nvSpPr>
          <p:cNvPr id="3" name="Content Placeholder 2"/>
          <p:cNvSpPr>
            <a:spLocks noGrp="1"/>
          </p:cNvSpPr>
          <p:nvPr>
            <p:ph idx="1"/>
          </p:nvPr>
        </p:nvSpPr>
        <p:spPr>
          <a:xfrm>
            <a:off x="623171" y="2032072"/>
            <a:ext cx="9613861" cy="4254427"/>
          </a:xfrm>
        </p:spPr>
        <p:txBody>
          <a:bodyPr/>
          <a:lstStyle/>
          <a:p>
            <a:endParaRPr lang="id-ID" dirty="0"/>
          </a:p>
        </p:txBody>
      </p:sp>
      <p:sp>
        <p:nvSpPr>
          <p:cNvPr id="4" name="Oval Callout 3"/>
          <p:cNvSpPr/>
          <p:nvPr/>
        </p:nvSpPr>
        <p:spPr>
          <a:xfrm>
            <a:off x="666750" y="2514600"/>
            <a:ext cx="4552950" cy="3200400"/>
          </a:xfrm>
          <a:prstGeom prst="wedgeEllipseCallout">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2400" dirty="0" smtClean="0">
                <a:solidFill>
                  <a:schemeClr val="tx1"/>
                </a:solidFill>
              </a:rPr>
              <a:t>Step cost  dengan tahap sempit dikategorikan sebagai biaya variabel, contoh: penggunaan kertas fotocopy</a:t>
            </a:r>
            <a:endParaRPr lang="id-ID" sz="2400" dirty="0">
              <a:solidFill>
                <a:schemeClr val="tx1"/>
              </a:solidFill>
            </a:endParaRPr>
          </a:p>
        </p:txBody>
      </p:sp>
      <p:sp>
        <p:nvSpPr>
          <p:cNvPr id="5" name="Oval Callout 4"/>
          <p:cNvSpPr/>
          <p:nvPr/>
        </p:nvSpPr>
        <p:spPr>
          <a:xfrm>
            <a:off x="5486400" y="2171700"/>
            <a:ext cx="4648200" cy="3581400"/>
          </a:xfrm>
          <a:prstGeom prst="wedgeEllipseCallout">
            <a:avLst/>
          </a:prstGeom>
          <a:solidFill>
            <a:schemeClr val="accent3">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sz="2400" dirty="0" smtClean="0">
                <a:solidFill>
                  <a:schemeClr val="tx1"/>
                </a:solidFill>
              </a:rPr>
              <a:t>Step cost dengan tahap yang lebar dikategorikan sebagai biaya tetap, contoh:  biaya teknisi desain ulang produk yang dikontrak untuk masa tertentu</a:t>
            </a:r>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DASAR-DASAR PERILAKU BIAYA AKTIVITAS</a:t>
            </a:r>
            <a:endParaRPr lang="en-US" dirty="0"/>
          </a:p>
        </p:txBody>
      </p:sp>
      <p:sp>
        <p:nvSpPr>
          <p:cNvPr id="3" name="Content Placeholder 2"/>
          <p:cNvSpPr>
            <a:spLocks noGrp="1"/>
          </p:cNvSpPr>
          <p:nvPr>
            <p:ph idx="1"/>
          </p:nvPr>
        </p:nvSpPr>
        <p:spPr/>
        <p:txBody>
          <a:bodyPr/>
          <a:lstStyle/>
          <a:p>
            <a:endParaRPr lang="en-US" dirty="0"/>
          </a:p>
        </p:txBody>
      </p:sp>
      <p:sp>
        <p:nvSpPr>
          <p:cNvPr id="4" name="Cloud 3"/>
          <p:cNvSpPr/>
          <p:nvPr/>
        </p:nvSpPr>
        <p:spPr>
          <a:xfrm>
            <a:off x="762000" y="2476500"/>
            <a:ext cx="9582150" cy="3333750"/>
          </a:xfrm>
          <a:prstGeom prst="cloud">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chemeClr val="tx1"/>
                </a:solidFill>
              </a:rPr>
              <a:t>Cost Behaviour adalah istilah umum untuk mendeskripsikan apakah biaya berubah seiring dengan perubahan keluaran.</a:t>
            </a:r>
            <a:endParaRPr lang="id-ID" sz="2800" dirty="0">
              <a:solidFill>
                <a:schemeClr val="tx1"/>
              </a:solidFill>
            </a:endParaRPr>
          </a:p>
        </p:txBody>
      </p:sp>
    </p:spTree>
    <p:extLst>
      <p:ext uri="{BB962C8B-B14F-4D97-AF65-F5344CB8AC3E}">
        <p14:creationId xmlns:p14="http://schemas.microsoft.com/office/powerpoint/2010/main" xmlns="" val="2487800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PERILAKU BIAYA BERTAHAP (STEP COST)</a:t>
            </a:r>
            <a:endParaRPr lang="id-ID" dirty="0"/>
          </a:p>
        </p:txBody>
      </p:sp>
      <p:sp>
        <p:nvSpPr>
          <p:cNvPr id="3" name="Content Placeholder 2"/>
          <p:cNvSpPr>
            <a:spLocks noGrp="1"/>
          </p:cNvSpPr>
          <p:nvPr>
            <p:ph idx="1"/>
          </p:nvPr>
        </p:nvSpPr>
        <p:spPr/>
        <p:txBody>
          <a:bodyPr>
            <a:normAutofit lnSpcReduction="10000"/>
          </a:bodyPr>
          <a:lstStyle/>
          <a:p>
            <a:r>
              <a:rPr lang="id-ID" dirty="0" smtClean="0"/>
              <a:t>Contoh: suatu perusahaan mempekerjakan tiga teknisi untuk mendesain ulang produk yang ada. Tiap teknisi dibayar $70.000 per tahundan mampu memproses 2.500 pesanan perubahan teknis per tahun. Jadi perusahaan dapat memproses 7.500 pesanan perubahan pertahun dengan biaya $210.000.</a:t>
            </a:r>
          </a:p>
          <a:p>
            <a:r>
              <a:rPr lang="id-ID" dirty="0" smtClean="0"/>
              <a:t>Jika dalam tahun berjalan hanya terdapat 6.000 pesanan perubahan, maka terdapat kelebihan kapasitas sebesar 1.500 pesanan. Biaya kapasitas yang tidak digunakan adalah sebesar $42.000 (1.500/7.500 x $210.000)</a:t>
            </a:r>
          </a:p>
          <a:p>
            <a:r>
              <a:rPr lang="id-ID" dirty="0" smtClean="0"/>
              <a:t>Kelebihan kapasitas $42.000 berarti suatu produk baru dapat diperkenalkan tanpa meningkatkan pengeluaran teknis saat ini.</a:t>
            </a:r>
          </a:p>
          <a:p>
            <a:pPr>
              <a:buNone/>
            </a:pP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Hubungan sumber daya tersedia dengan sumber daya yang digunakan</a:t>
            </a:r>
            <a:endParaRPr lang="id-ID" dirty="0"/>
          </a:p>
        </p:txBody>
      </p:sp>
      <p:sp>
        <p:nvSpPr>
          <p:cNvPr id="3" name="Content Placeholder 2"/>
          <p:cNvSpPr>
            <a:spLocks noGrp="1"/>
          </p:cNvSpPr>
          <p:nvPr>
            <p:ph idx="1"/>
          </p:nvPr>
        </p:nvSpPr>
        <p:spPr>
          <a:xfrm>
            <a:off x="680321" y="2038350"/>
            <a:ext cx="9613861" cy="3897839"/>
          </a:xfrm>
        </p:spPr>
        <p:txBody>
          <a:bodyPr/>
          <a:lstStyle/>
          <a:p>
            <a:endParaRPr lang="id-ID" dirty="0" smtClean="0"/>
          </a:p>
          <a:p>
            <a:endParaRPr lang="id-ID" dirty="0" smtClean="0"/>
          </a:p>
          <a:p>
            <a:endParaRPr lang="id-ID" dirty="0" smtClean="0"/>
          </a:p>
          <a:p>
            <a:endParaRPr lang="id-ID" dirty="0" smtClean="0"/>
          </a:p>
          <a:p>
            <a:r>
              <a:rPr lang="id-ID" sz="2800" dirty="0" smtClean="0"/>
              <a:t>Kelebihan kapasitas memberikan informasi penting kepada para manajer tentang kemampuan mereka untuk menambah atau mengurangi produksi.</a:t>
            </a:r>
            <a:endParaRPr lang="id-ID" sz="2800" dirty="0"/>
          </a:p>
        </p:txBody>
      </p:sp>
      <p:sp>
        <p:nvSpPr>
          <p:cNvPr id="4" name="Rectangle 3"/>
          <p:cNvSpPr/>
          <p:nvPr/>
        </p:nvSpPr>
        <p:spPr>
          <a:xfrm>
            <a:off x="781050" y="2362200"/>
            <a:ext cx="241935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Sumber daya yang tersedia</a:t>
            </a:r>
            <a:endParaRPr lang="id-ID" sz="2400" b="1" dirty="0">
              <a:solidFill>
                <a:schemeClr val="tx1"/>
              </a:solidFill>
            </a:endParaRPr>
          </a:p>
        </p:txBody>
      </p:sp>
      <p:sp>
        <p:nvSpPr>
          <p:cNvPr id="5" name="Rectangle 4"/>
          <p:cNvSpPr/>
          <p:nvPr/>
        </p:nvSpPr>
        <p:spPr>
          <a:xfrm>
            <a:off x="4057650" y="2381250"/>
            <a:ext cx="302895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Sumber daya yang digunakan</a:t>
            </a:r>
            <a:endParaRPr lang="id-ID" sz="2400" b="1" dirty="0">
              <a:solidFill>
                <a:schemeClr val="tx1"/>
              </a:solidFill>
            </a:endParaRPr>
          </a:p>
        </p:txBody>
      </p:sp>
      <p:sp>
        <p:nvSpPr>
          <p:cNvPr id="6" name="Rectangle 5"/>
          <p:cNvSpPr/>
          <p:nvPr/>
        </p:nvSpPr>
        <p:spPr>
          <a:xfrm>
            <a:off x="7696200" y="2419350"/>
            <a:ext cx="2476500" cy="952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Kapasitas yang tidak digunakan</a:t>
            </a:r>
            <a:endParaRPr lang="id-ID" sz="2400" b="1" dirty="0">
              <a:solidFill>
                <a:schemeClr val="tx1"/>
              </a:solidFill>
            </a:endParaRPr>
          </a:p>
        </p:txBody>
      </p:sp>
      <p:sp>
        <p:nvSpPr>
          <p:cNvPr id="7" name="Rectangle 6"/>
          <p:cNvSpPr/>
          <p:nvPr/>
        </p:nvSpPr>
        <p:spPr>
          <a:xfrm>
            <a:off x="3371850" y="2705100"/>
            <a:ext cx="457200" cy="342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rPr>
              <a:t>=</a:t>
            </a:r>
            <a:endParaRPr lang="id-ID" sz="2400" dirty="0">
              <a:solidFill>
                <a:schemeClr val="tx1"/>
              </a:solidFill>
            </a:endParaRPr>
          </a:p>
        </p:txBody>
      </p:sp>
      <p:sp>
        <p:nvSpPr>
          <p:cNvPr id="8" name="Rectangle 7"/>
          <p:cNvSpPr/>
          <p:nvPr/>
        </p:nvSpPr>
        <p:spPr>
          <a:xfrm>
            <a:off x="7181850" y="2686050"/>
            <a:ext cx="342900" cy="361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a:t>
            </a:r>
            <a:endParaRPr lang="id-ID" sz="2400"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MEMISAHKAN BIAYA CAMPURAN</a:t>
            </a:r>
            <a:endParaRPr lang="id-ID" dirty="0"/>
          </a:p>
        </p:txBody>
      </p:sp>
      <p:sp>
        <p:nvSpPr>
          <p:cNvPr id="3" name="Content Placeholder 2"/>
          <p:cNvSpPr>
            <a:spLocks noGrp="1"/>
          </p:cNvSpPr>
          <p:nvPr>
            <p:ph idx="1"/>
          </p:nvPr>
        </p:nvSpPr>
        <p:spPr/>
        <p:txBody>
          <a:bodyPr>
            <a:normAutofit/>
          </a:bodyPr>
          <a:lstStyle/>
          <a:p>
            <a:r>
              <a:rPr lang="id-ID" sz="3200" dirty="0" smtClean="0"/>
              <a:t>Ada tiga metode untuk memisahkan  biaya campuran menjadi  komponen tetap dan variabel:</a:t>
            </a:r>
          </a:p>
          <a:p>
            <a:pPr marL="457200" indent="-457200">
              <a:buFont typeface="+mj-lt"/>
              <a:buAutoNum type="arabicPeriod"/>
            </a:pPr>
            <a:r>
              <a:rPr lang="id-ID" sz="3200" dirty="0" smtClean="0"/>
              <a:t>Metode tinggi rendah</a:t>
            </a:r>
          </a:p>
          <a:p>
            <a:pPr marL="457200" indent="-457200">
              <a:buFont typeface="+mj-lt"/>
              <a:buAutoNum type="arabicPeriod"/>
            </a:pPr>
            <a:r>
              <a:rPr lang="id-ID" sz="3200" dirty="0" smtClean="0"/>
              <a:t>Metode Scatterplot</a:t>
            </a:r>
          </a:p>
          <a:p>
            <a:pPr marL="457200" indent="-457200">
              <a:buFont typeface="+mj-lt"/>
              <a:buAutoNum type="arabicPeriod"/>
            </a:pPr>
            <a:r>
              <a:rPr lang="id-ID" sz="3200" dirty="0" smtClean="0"/>
              <a:t>Metode Kuadrat terkecil</a:t>
            </a:r>
            <a:endParaRPr lang="id-ID"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PER UNIT (UNIT COST)</a:t>
            </a:r>
            <a:endParaRPr lang="id-ID" dirty="0"/>
          </a:p>
        </p:txBody>
      </p:sp>
      <p:sp>
        <p:nvSpPr>
          <p:cNvPr id="3" name="Content Placeholder 2"/>
          <p:cNvSpPr>
            <a:spLocks noGrp="1"/>
          </p:cNvSpPr>
          <p:nvPr>
            <p:ph idx="1"/>
          </p:nvPr>
        </p:nvSpPr>
        <p:spPr>
          <a:xfrm>
            <a:off x="400051" y="2114550"/>
            <a:ext cx="9894132" cy="4210050"/>
          </a:xfrm>
        </p:spPr>
        <p:txBody>
          <a:bodyPr>
            <a:normAutofit fontScale="92500" lnSpcReduction="10000"/>
          </a:bodyPr>
          <a:lstStyle/>
          <a:p>
            <a:pPr algn="just"/>
            <a:r>
              <a:rPr lang="id-ID" sz="2600" b="1" dirty="0" smtClean="0"/>
              <a:t>Unit Cost </a:t>
            </a:r>
            <a:r>
              <a:rPr lang="id-ID" dirty="0" smtClean="0"/>
              <a:t>adalah jumlah biaya yang berkaitan dengan unit yang diproduksi dibagi dengan jumlah unit yang diproduksi.</a:t>
            </a:r>
          </a:p>
          <a:p>
            <a:pPr algn="just"/>
            <a:r>
              <a:rPr lang="id-ID" dirty="0" smtClean="0"/>
              <a:t>Jumlah biaya  yang dimaksud dari definisi di atas bergantung pada tujuan manajerial  yang hendak dipenuhi.</a:t>
            </a:r>
          </a:p>
          <a:p>
            <a:pPr algn="just"/>
            <a:r>
              <a:rPr lang="id-ID" dirty="0" smtClean="0"/>
              <a:t>Setelah biaya-biaya ditentukan, kemudian biaya diukur dan dibebankan pada produk.</a:t>
            </a:r>
          </a:p>
          <a:p>
            <a:pPr algn="just"/>
            <a:r>
              <a:rPr lang="id-ID" dirty="0" smtClean="0"/>
              <a:t>Pengukuran biaya (cost measurement) meliputi penentuan nilai dari bahan baku langsung, tenaga kerja langsung dan overhead yang digunakan dalam proses produksi. Nilai biaya dapat berupa biaya aktual atau biaya perkiraan.</a:t>
            </a:r>
          </a:p>
          <a:p>
            <a:pPr algn="just"/>
            <a:r>
              <a:rPr lang="id-ID" dirty="0" smtClean="0"/>
              <a:t>Pembebanan biaya (cost assignment) adalah proses menghubungkan biaya dengan unit yang diproduksi. Dapat dilakukan dengan pendekatan berdasarkan fungsi dan aktivitas.</a:t>
            </a:r>
          </a:p>
          <a:p>
            <a:endParaRPr lang="id-ID" dirty="0" smtClean="0"/>
          </a:p>
          <a:p>
            <a:endParaRPr lang="id-ID" dirty="0" smtClean="0"/>
          </a:p>
          <a:p>
            <a:pPr>
              <a:buNone/>
            </a:pPr>
            <a:endParaRPr lang="id-ID"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PRODUK PER UNIT</a:t>
            </a:r>
            <a:endParaRPr lang="id-ID" dirty="0"/>
          </a:p>
        </p:txBody>
      </p:sp>
      <p:sp>
        <p:nvSpPr>
          <p:cNvPr id="3" name="Content Placeholder 2"/>
          <p:cNvSpPr>
            <a:spLocks noGrp="1"/>
          </p:cNvSpPr>
          <p:nvPr>
            <p:ph idx="1"/>
          </p:nvPr>
        </p:nvSpPr>
        <p:spPr>
          <a:xfrm>
            <a:off x="680321" y="2171700"/>
            <a:ext cx="9613861" cy="4362450"/>
          </a:xfrm>
        </p:spPr>
        <p:txBody>
          <a:bodyPr>
            <a:noAutofit/>
          </a:bodyPr>
          <a:lstStyle/>
          <a:p>
            <a:r>
              <a:rPr lang="id-ID" sz="3200" dirty="0" smtClean="0"/>
              <a:t>Biaya per unit adalah bagian penting dari informasi bagi suatu perusahaan manufaktur.</a:t>
            </a:r>
          </a:p>
          <a:p>
            <a:pPr>
              <a:buNone/>
            </a:pPr>
            <a:endParaRPr lang="id-ID" sz="3200" dirty="0" smtClean="0"/>
          </a:p>
          <a:p>
            <a:r>
              <a:rPr lang="id-ID" sz="3200" dirty="0" smtClean="0"/>
              <a:t>Contoh: untuk membuat penawaran dibutuhkan informasi biaya produk per unit, keputusan untuk membuat dan membeli suatu produk atau jasa atau keputusan untuk menerima atau menolak suatu pesanan khusus juga membutuhkan informasi biaya produk per unit.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HARGA POKOK PRODUK BERDASARKAN FUNGSI</a:t>
            </a:r>
            <a:endParaRPr lang="id-ID" dirty="0"/>
          </a:p>
        </p:txBody>
      </p:sp>
      <p:sp>
        <p:nvSpPr>
          <p:cNvPr id="3" name="Content Placeholder 2"/>
          <p:cNvSpPr>
            <a:spLocks noGrp="1"/>
          </p:cNvSpPr>
          <p:nvPr>
            <p:ph idx="1"/>
          </p:nvPr>
        </p:nvSpPr>
        <p:spPr>
          <a:xfrm>
            <a:off x="680321" y="2057400"/>
            <a:ext cx="9613861" cy="4190999"/>
          </a:xfrm>
        </p:spPr>
        <p:txBody>
          <a:bodyPr>
            <a:noAutofit/>
          </a:bodyPr>
          <a:lstStyle/>
          <a:p>
            <a:r>
              <a:rPr lang="id-ID" dirty="0" smtClean="0"/>
              <a:t>Perhitungan biaya berdasarkan fungsi membebankan biaya sbb:</a:t>
            </a:r>
          </a:p>
          <a:p>
            <a:pPr marL="914400" lvl="1" indent="-457200">
              <a:buFont typeface="+mj-lt"/>
              <a:buAutoNum type="arabicPeriod"/>
            </a:pPr>
            <a:r>
              <a:rPr lang="id-ID" sz="2400" dirty="0" smtClean="0"/>
              <a:t>Biaya bahan baku langsung dan tenaga kerja langsung dibebankan dengan penelusuran langsung (direct tracing)</a:t>
            </a:r>
          </a:p>
          <a:p>
            <a:pPr marL="914400" lvl="1" indent="-457200">
              <a:buFont typeface="+mj-lt"/>
              <a:buAutoNum type="arabicPeriod"/>
            </a:pPr>
            <a:r>
              <a:rPr lang="id-ID" sz="2400" dirty="0" smtClean="0"/>
              <a:t>Biaya overhead dibebankan dengan:</a:t>
            </a:r>
          </a:p>
          <a:p>
            <a:pPr marL="1371600" lvl="2" indent="-457200">
              <a:buFont typeface="+mj-lt"/>
              <a:buAutoNum type="alphaLcPeriod"/>
            </a:pPr>
            <a:r>
              <a:rPr lang="id-ID" sz="2400" dirty="0" smtClean="0"/>
              <a:t> penggerak aktivitas tingkat unit (unit level activity driver), dengan asumsi  jika overhead yang digunakan untuk produk berkorelasi tinggi  dengan jumlah unit yang diproduksi</a:t>
            </a:r>
          </a:p>
          <a:p>
            <a:pPr marL="1371600" lvl="2" indent="-457200">
              <a:buFont typeface="+mj-lt"/>
              <a:buAutoNum type="alphaLcPeriod"/>
            </a:pPr>
            <a:r>
              <a:rPr lang="id-ID" sz="2400" dirty="0" smtClean="0"/>
              <a:t>Alokasi jika tidak sesuai asumsi.</a:t>
            </a:r>
          </a:p>
          <a:p>
            <a:pPr marL="457200" indent="-457200"/>
            <a:r>
              <a:rPr lang="id-ID" dirty="0" smtClean="0"/>
              <a:t>Contoh penggerak tingkat unit: unit yang diproduksi, jam tenaga kerja langsung, jam mesin.</a:t>
            </a:r>
          </a:p>
          <a:p>
            <a:pPr marL="914400" lvl="1" indent="-457200">
              <a:buFont typeface="+mj-lt"/>
              <a:buAutoNum type="arabicPeriod"/>
            </a:pPr>
            <a:endParaRPr lang="id-ID"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PERHITUNGAN HARGA POKOK PRODUK BERDASARKAN FUNGSI</a:t>
            </a:r>
            <a:endParaRPr lang="id-ID" dirty="0"/>
          </a:p>
        </p:txBody>
      </p:sp>
      <p:sp>
        <p:nvSpPr>
          <p:cNvPr id="3" name="Content Placeholder 2"/>
          <p:cNvSpPr>
            <a:spLocks noGrp="1"/>
          </p:cNvSpPr>
          <p:nvPr>
            <p:ph idx="1"/>
          </p:nvPr>
        </p:nvSpPr>
        <p:spPr>
          <a:xfrm>
            <a:off x="680321" y="2133600"/>
            <a:ext cx="9613861" cy="4305299"/>
          </a:xfrm>
        </p:spPr>
        <p:txBody>
          <a:bodyPr>
            <a:normAutofit fontScale="92500" lnSpcReduction="10000"/>
          </a:bodyPr>
          <a:lstStyle/>
          <a:p>
            <a:r>
              <a:rPr lang="id-ID" sz="2600" dirty="0" smtClean="0"/>
              <a:t>Setelah memilih penggerak tingkat unit, langkah selanjutnya adalah menentukan kapasitas aktivitas yang di ukur penggerak tersebut.</a:t>
            </a:r>
          </a:p>
          <a:p>
            <a:r>
              <a:rPr lang="id-ID" sz="2600" dirty="0" smtClean="0"/>
              <a:t>Empat kapasitas yang umum digunakan adalah:</a:t>
            </a:r>
          </a:p>
          <a:p>
            <a:pPr marL="914400" lvl="1" indent="-457200">
              <a:buFont typeface="+mj-lt"/>
              <a:buAutoNum type="arabicPeriod"/>
            </a:pPr>
            <a:r>
              <a:rPr lang="id-ID" sz="2600" dirty="0" smtClean="0"/>
              <a:t>Kapasitas aktivitas yang diharapkan (expected activity capasity)</a:t>
            </a:r>
          </a:p>
          <a:p>
            <a:pPr marL="914400" lvl="1" indent="-457200">
              <a:buFont typeface="+mj-lt"/>
              <a:buAutoNum type="arabicPeriod"/>
            </a:pPr>
            <a:r>
              <a:rPr lang="id-ID" sz="2600" dirty="0" smtClean="0"/>
              <a:t>Kapasitas aktivitas normal (normal activity capasity)</a:t>
            </a:r>
          </a:p>
          <a:p>
            <a:pPr marL="914400" lvl="1" indent="-457200">
              <a:buFont typeface="+mj-lt"/>
              <a:buAutoNum type="arabicPeriod"/>
            </a:pPr>
            <a:r>
              <a:rPr lang="id-ID" sz="2600" dirty="0" smtClean="0"/>
              <a:t>Kapasitas aktivitas teoritis (Theoretical activity capasity)</a:t>
            </a:r>
          </a:p>
          <a:p>
            <a:pPr marL="914400" lvl="1" indent="-457200">
              <a:buFont typeface="+mj-lt"/>
              <a:buAutoNum type="arabicPeriod"/>
            </a:pPr>
            <a:r>
              <a:rPr lang="id-ID" sz="2600" dirty="0" smtClean="0"/>
              <a:t>Kapasitas aktivitas praktis (Practical activity capasity)</a:t>
            </a:r>
          </a:p>
          <a:p>
            <a:pPr marL="457200" indent="-457200"/>
            <a:r>
              <a:rPr lang="id-ID" sz="2600" dirty="0" smtClean="0"/>
              <a:t>Kapasitas praktis atau teoritis sering direkomendasikan untuk digunakan karena dapat menghindari pembebanan biaya kapasitas yang tidak digunakan pada produk</a:t>
            </a:r>
            <a:r>
              <a:rPr lang="id-ID" dirty="0" smtClean="0"/>
              <a:t>.</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keseluruhan pabrik</a:t>
            </a:r>
            <a:endParaRPr lang="id-ID" dirty="0"/>
          </a:p>
        </p:txBody>
      </p:sp>
      <p:sp>
        <p:nvSpPr>
          <p:cNvPr id="3" name="Content Placeholder 2"/>
          <p:cNvSpPr>
            <a:spLocks noGrp="1"/>
          </p:cNvSpPr>
          <p:nvPr>
            <p:ph idx="1"/>
          </p:nvPr>
        </p:nvSpPr>
        <p:spPr>
          <a:xfrm>
            <a:off x="680321" y="2057400"/>
            <a:ext cx="9930529" cy="4362450"/>
          </a:xfrm>
        </p:spPr>
        <p:txBody>
          <a:bodyPr/>
          <a:lstStyle/>
          <a:p>
            <a:endParaRPr lang="id-ID" dirty="0"/>
          </a:p>
        </p:txBody>
      </p:sp>
      <p:sp>
        <p:nvSpPr>
          <p:cNvPr id="4" name="Rectangle 3"/>
          <p:cNvSpPr/>
          <p:nvPr/>
        </p:nvSpPr>
        <p:spPr>
          <a:xfrm>
            <a:off x="819150" y="2190750"/>
            <a:ext cx="4514850" cy="4953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Biaya Overhead dianggarkan</a:t>
            </a:r>
            <a:endParaRPr lang="id-ID" sz="2400" dirty="0"/>
          </a:p>
        </p:txBody>
      </p:sp>
      <p:sp>
        <p:nvSpPr>
          <p:cNvPr id="5" name="Rectangle 4"/>
          <p:cNvSpPr/>
          <p:nvPr/>
        </p:nvSpPr>
        <p:spPr>
          <a:xfrm>
            <a:off x="819150" y="3810000"/>
            <a:ext cx="5372100" cy="59055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Kelompok Biaya Keseluruhan Pabrik</a:t>
            </a:r>
            <a:endParaRPr lang="id-ID" sz="2400" dirty="0"/>
          </a:p>
        </p:txBody>
      </p:sp>
      <p:sp>
        <p:nvSpPr>
          <p:cNvPr id="7" name="Rectangle 6"/>
          <p:cNvSpPr/>
          <p:nvPr/>
        </p:nvSpPr>
        <p:spPr>
          <a:xfrm>
            <a:off x="819150" y="4762500"/>
            <a:ext cx="3067050" cy="5334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Pembebanan Biaya</a:t>
            </a:r>
            <a:endParaRPr lang="id-ID" sz="2400" dirty="0"/>
          </a:p>
        </p:txBody>
      </p:sp>
      <p:sp>
        <p:nvSpPr>
          <p:cNvPr id="8" name="Rectangle 7"/>
          <p:cNvSpPr/>
          <p:nvPr/>
        </p:nvSpPr>
        <p:spPr>
          <a:xfrm>
            <a:off x="857250" y="5772150"/>
            <a:ext cx="2305050" cy="4953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Produk</a:t>
            </a:r>
            <a:endParaRPr lang="id-ID" sz="2400" dirty="0"/>
          </a:p>
        </p:txBody>
      </p:sp>
      <p:sp>
        <p:nvSpPr>
          <p:cNvPr id="9" name="Rectangle 8"/>
          <p:cNvSpPr/>
          <p:nvPr/>
        </p:nvSpPr>
        <p:spPr>
          <a:xfrm>
            <a:off x="781050" y="3028950"/>
            <a:ext cx="3124200" cy="4953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Pembebanan Biaya</a:t>
            </a:r>
            <a:endParaRPr lang="id-ID" sz="2400" dirty="0"/>
          </a:p>
        </p:txBody>
      </p:sp>
      <p:sp>
        <p:nvSpPr>
          <p:cNvPr id="15" name="Down Arrow 14"/>
          <p:cNvSpPr/>
          <p:nvPr/>
        </p:nvSpPr>
        <p:spPr>
          <a:xfrm>
            <a:off x="1981200" y="2667000"/>
            <a:ext cx="247650" cy="3810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d-ID"/>
          </a:p>
        </p:txBody>
      </p:sp>
      <p:sp>
        <p:nvSpPr>
          <p:cNvPr id="16" name="Down Arrow 15"/>
          <p:cNvSpPr/>
          <p:nvPr/>
        </p:nvSpPr>
        <p:spPr>
          <a:xfrm>
            <a:off x="1885950" y="3467100"/>
            <a:ext cx="323850" cy="32385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d-ID"/>
          </a:p>
        </p:txBody>
      </p:sp>
      <p:sp>
        <p:nvSpPr>
          <p:cNvPr id="17" name="Down Arrow 16"/>
          <p:cNvSpPr/>
          <p:nvPr/>
        </p:nvSpPr>
        <p:spPr>
          <a:xfrm>
            <a:off x="1905000" y="4381500"/>
            <a:ext cx="304800" cy="3429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d-ID"/>
          </a:p>
        </p:txBody>
      </p:sp>
      <p:sp>
        <p:nvSpPr>
          <p:cNvPr id="18" name="Down Arrow 17"/>
          <p:cNvSpPr/>
          <p:nvPr/>
        </p:nvSpPr>
        <p:spPr>
          <a:xfrm>
            <a:off x="1866900" y="5295900"/>
            <a:ext cx="285750" cy="51435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d-ID"/>
          </a:p>
        </p:txBody>
      </p:sp>
      <p:sp>
        <p:nvSpPr>
          <p:cNvPr id="19" name="Rectangle 18"/>
          <p:cNvSpPr/>
          <p:nvPr/>
        </p:nvSpPr>
        <p:spPr>
          <a:xfrm>
            <a:off x="7105650" y="3067050"/>
            <a:ext cx="3505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Penelusuran Langsung</a:t>
            </a:r>
            <a:endParaRPr lang="id-ID" sz="2400" dirty="0"/>
          </a:p>
        </p:txBody>
      </p:sp>
      <p:sp>
        <p:nvSpPr>
          <p:cNvPr id="20" name="Rectangle 19"/>
          <p:cNvSpPr/>
          <p:nvPr/>
        </p:nvSpPr>
        <p:spPr>
          <a:xfrm>
            <a:off x="7315200" y="3790950"/>
            <a:ext cx="3105150"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Tahap-1; pembentukan kelompok biaya</a:t>
            </a:r>
            <a:endParaRPr lang="id-ID" sz="2000" dirty="0"/>
          </a:p>
        </p:txBody>
      </p:sp>
      <p:sp>
        <p:nvSpPr>
          <p:cNvPr id="21" name="Rectangle 20"/>
          <p:cNvSpPr/>
          <p:nvPr/>
        </p:nvSpPr>
        <p:spPr>
          <a:xfrm>
            <a:off x="6953250" y="4781550"/>
            <a:ext cx="3562350" cy="495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Penggerak Tingkat Unit</a:t>
            </a:r>
            <a:endParaRPr lang="id-ID" sz="2400" dirty="0"/>
          </a:p>
        </p:txBody>
      </p:sp>
      <p:sp>
        <p:nvSpPr>
          <p:cNvPr id="22" name="Rectangle 21"/>
          <p:cNvSpPr/>
          <p:nvPr/>
        </p:nvSpPr>
        <p:spPr>
          <a:xfrm>
            <a:off x="7124700" y="5676900"/>
            <a:ext cx="3409950" cy="5143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t>Tahap-2; Biaya yang dibebankan</a:t>
            </a:r>
            <a:endParaRPr lang="id-ID" sz="2000" dirty="0"/>
          </a:p>
        </p:txBody>
      </p:sp>
      <p:sp>
        <p:nvSpPr>
          <p:cNvPr id="25" name="Left Arrow 24"/>
          <p:cNvSpPr/>
          <p:nvPr/>
        </p:nvSpPr>
        <p:spPr>
          <a:xfrm>
            <a:off x="3981450" y="3143250"/>
            <a:ext cx="3028950" cy="304800"/>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
        <p:nvSpPr>
          <p:cNvPr id="29" name="Left Arrow 28"/>
          <p:cNvSpPr/>
          <p:nvPr/>
        </p:nvSpPr>
        <p:spPr>
          <a:xfrm>
            <a:off x="6210300" y="3962400"/>
            <a:ext cx="1066800" cy="266700"/>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
        <p:nvSpPr>
          <p:cNvPr id="30" name="Left Arrow 29"/>
          <p:cNvSpPr/>
          <p:nvPr/>
        </p:nvSpPr>
        <p:spPr>
          <a:xfrm>
            <a:off x="3924300" y="4876800"/>
            <a:ext cx="2876550" cy="247650"/>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
        <p:nvSpPr>
          <p:cNvPr id="31" name="Left Arrow 30"/>
          <p:cNvSpPr/>
          <p:nvPr/>
        </p:nvSpPr>
        <p:spPr>
          <a:xfrm>
            <a:off x="3105150" y="5772150"/>
            <a:ext cx="4114800" cy="304800"/>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keseluruhan pabrik</a:t>
            </a:r>
            <a:endParaRPr lang="id-ID" dirty="0"/>
          </a:p>
        </p:txBody>
      </p:sp>
      <p:sp>
        <p:nvSpPr>
          <p:cNvPr id="3" name="Content Placeholder 2"/>
          <p:cNvSpPr>
            <a:spLocks noGrp="1"/>
          </p:cNvSpPr>
          <p:nvPr>
            <p:ph idx="1"/>
          </p:nvPr>
        </p:nvSpPr>
        <p:spPr>
          <a:xfrm>
            <a:off x="680321" y="2336872"/>
            <a:ext cx="9613861" cy="4273477"/>
          </a:xfrm>
        </p:spPr>
        <p:txBody>
          <a:bodyPr>
            <a:noAutofit/>
          </a:bodyPr>
          <a:lstStyle/>
          <a:p>
            <a:r>
              <a:rPr lang="id-ID" dirty="0" smtClean="0"/>
              <a:t>Perhitungan Tarif Keseluruhan Pabrik:</a:t>
            </a:r>
          </a:p>
          <a:p>
            <a:pPr marL="914400" lvl="1" indent="-457200">
              <a:buFont typeface="+mj-lt"/>
              <a:buAutoNum type="arabicPeriod"/>
            </a:pPr>
            <a:r>
              <a:rPr lang="id-ID" sz="2400" dirty="0" smtClean="0"/>
              <a:t>Biaya overhead yang dianggarkan diakumulasi menjadi satu kelompok untuk keseluruhan pabrik.</a:t>
            </a:r>
          </a:p>
          <a:p>
            <a:pPr marL="914400" lvl="1" indent="-457200">
              <a:buFont typeface="+mj-lt"/>
              <a:buAutoNum type="arabicPeriod"/>
            </a:pPr>
            <a:r>
              <a:rPr lang="id-ID" sz="2400" dirty="0" smtClean="0"/>
              <a:t>Biaya overhead dibebankan secara langsung pada kelompok biaya tersebut dengan menambahkan seluruh biaya overhead yang diperkirakan muncul dalam satu tahun</a:t>
            </a:r>
          </a:p>
          <a:p>
            <a:pPr marL="914400" lvl="1" indent="-457200">
              <a:buFont typeface="+mj-lt"/>
              <a:buAutoNum type="arabicPeriod"/>
            </a:pPr>
            <a:r>
              <a:rPr lang="id-ID" sz="2400" dirty="0" smtClean="0"/>
              <a:t>Menghitung tarif keseluruhan pabrik dengan menggunakan penggerak tingkat unit, biasanya jam tenaga kerja langsung</a:t>
            </a:r>
          </a:p>
          <a:p>
            <a:pPr marL="914400" lvl="1" indent="-457200">
              <a:buFont typeface="+mj-lt"/>
              <a:buAutoNum type="arabicPeriod"/>
            </a:pPr>
            <a:r>
              <a:rPr lang="id-ID" sz="2400" dirty="0" smtClean="0"/>
              <a:t>Biaya overhead dibebankan pada produk: tarif x  jumlah jam tenaga kerja langsung aktual yang digunakan oleh tiap-tiap produk.</a:t>
            </a:r>
            <a:endParaRPr lang="id-ID"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keseluruhan pabrik</a:t>
            </a:r>
            <a:endParaRPr lang="id-ID" dirty="0"/>
          </a:p>
        </p:txBody>
      </p:sp>
      <p:sp>
        <p:nvSpPr>
          <p:cNvPr id="3" name="Content Placeholder 2"/>
          <p:cNvSpPr>
            <a:spLocks noGrp="1"/>
          </p:cNvSpPr>
          <p:nvPr>
            <p:ph idx="1"/>
          </p:nvPr>
        </p:nvSpPr>
        <p:spPr>
          <a:xfrm>
            <a:off x="680321" y="2019300"/>
            <a:ext cx="9613861" cy="4572000"/>
          </a:xfrm>
        </p:spPr>
        <p:txBody>
          <a:bodyPr/>
          <a:lstStyle/>
          <a:p>
            <a:r>
              <a:rPr lang="id-ID" dirty="0" smtClean="0"/>
              <a:t>Contoh: BelRing memproduksi dua jenis telepon yaitu model nirkabel dan model reguler. Berikut data perkiraan dan data aktual dari perusahaan tersebut:</a:t>
            </a:r>
          </a:p>
          <a:p>
            <a:pPr lvl="1">
              <a:buNone/>
            </a:pPr>
            <a:r>
              <a:rPr lang="id-ID" dirty="0" smtClean="0"/>
              <a:t>Overhead yang dianggarkan				$360.000</a:t>
            </a:r>
          </a:p>
          <a:p>
            <a:pPr lvl="1">
              <a:buNone/>
            </a:pPr>
            <a:r>
              <a:rPr lang="id-ID" dirty="0" smtClean="0"/>
              <a:t>Aktivitas yang diharapkan (jam TKL)		  100.000</a:t>
            </a:r>
          </a:p>
          <a:p>
            <a:pPr lvl="1">
              <a:buNone/>
            </a:pPr>
            <a:r>
              <a:rPr lang="id-ID" dirty="0" smtClean="0"/>
              <a:t>Aktivitas aktual					  100.000</a:t>
            </a:r>
          </a:p>
          <a:p>
            <a:pPr lvl="1">
              <a:buNone/>
            </a:pPr>
            <a:r>
              <a:rPr lang="id-ID" dirty="0" smtClean="0"/>
              <a:t>Overhead aktual					$380.000</a:t>
            </a:r>
          </a:p>
          <a:p>
            <a:pPr>
              <a:buNone/>
            </a:pPr>
            <a:r>
              <a:rPr lang="id-ID" dirty="0" smtClean="0"/>
              <a:t>  Data aktual dari kedua produk:</a:t>
            </a:r>
          </a:p>
          <a:p>
            <a:pPr>
              <a:buNone/>
            </a:pPr>
            <a:endParaRPr lang="id-ID" dirty="0"/>
          </a:p>
        </p:txBody>
      </p:sp>
      <p:graphicFrame>
        <p:nvGraphicFramePr>
          <p:cNvPr id="4" name="Table 3"/>
          <p:cNvGraphicFramePr>
            <a:graphicFrameLocks noGrp="1"/>
          </p:cNvGraphicFramePr>
          <p:nvPr/>
        </p:nvGraphicFramePr>
        <p:xfrm>
          <a:off x="965200" y="4910666"/>
          <a:ext cx="8127999" cy="1463040"/>
        </p:xfrm>
        <a:graphic>
          <a:graphicData uri="http://schemas.openxmlformats.org/drawingml/2006/table">
            <a:tbl>
              <a:tblPr firstRow="1" bandRow="1">
                <a:tableStyleId>{5202B0CA-FC54-4496-8BCA-5EF66A818D29}</a:tableStyleId>
              </a:tblPr>
              <a:tblGrid>
                <a:gridCol w="3568700"/>
                <a:gridCol w="1849966"/>
                <a:gridCol w="2709333"/>
              </a:tblGrid>
              <a:tr h="301096">
                <a:tc>
                  <a:txBody>
                    <a:bodyPr/>
                    <a:lstStyle/>
                    <a:p>
                      <a:endParaRPr lang="id-ID" dirty="0"/>
                    </a:p>
                  </a:txBody>
                  <a:tcPr/>
                </a:tc>
                <a:tc>
                  <a:txBody>
                    <a:bodyPr/>
                    <a:lstStyle/>
                    <a:p>
                      <a:r>
                        <a:rPr lang="id-ID" dirty="0" smtClean="0"/>
                        <a:t>Nirkabel</a:t>
                      </a:r>
                      <a:endParaRPr lang="id-ID" dirty="0"/>
                    </a:p>
                  </a:txBody>
                  <a:tcPr/>
                </a:tc>
                <a:tc>
                  <a:txBody>
                    <a:bodyPr/>
                    <a:lstStyle/>
                    <a:p>
                      <a:r>
                        <a:rPr lang="id-ID" dirty="0" smtClean="0"/>
                        <a:t>Reguler</a:t>
                      </a:r>
                      <a:endParaRPr lang="id-ID" dirty="0"/>
                    </a:p>
                  </a:txBody>
                  <a:tcPr/>
                </a:tc>
              </a:tr>
              <a:tr h="301096">
                <a:tc>
                  <a:txBody>
                    <a:bodyPr/>
                    <a:lstStyle/>
                    <a:p>
                      <a:r>
                        <a:rPr lang="id-ID" dirty="0" smtClean="0"/>
                        <a:t>Unit yang diproduksi</a:t>
                      </a:r>
                      <a:endParaRPr lang="id-ID" dirty="0"/>
                    </a:p>
                  </a:txBody>
                  <a:tcPr/>
                </a:tc>
                <a:tc>
                  <a:txBody>
                    <a:bodyPr/>
                    <a:lstStyle/>
                    <a:p>
                      <a:pPr algn="r"/>
                      <a:r>
                        <a:rPr lang="id-ID" dirty="0" smtClean="0"/>
                        <a:t>10.000</a:t>
                      </a:r>
                      <a:endParaRPr lang="id-ID" dirty="0"/>
                    </a:p>
                  </a:txBody>
                  <a:tcPr/>
                </a:tc>
                <a:tc>
                  <a:txBody>
                    <a:bodyPr/>
                    <a:lstStyle/>
                    <a:p>
                      <a:pPr algn="r"/>
                      <a:r>
                        <a:rPr lang="id-ID" dirty="0" smtClean="0"/>
                        <a:t>100.000</a:t>
                      </a:r>
                      <a:endParaRPr lang="id-ID" dirty="0"/>
                    </a:p>
                  </a:txBody>
                  <a:tcPr/>
                </a:tc>
              </a:tr>
              <a:tr h="301096">
                <a:tc>
                  <a:txBody>
                    <a:bodyPr/>
                    <a:lstStyle/>
                    <a:p>
                      <a:r>
                        <a:rPr lang="id-ID" dirty="0" smtClean="0"/>
                        <a:t>Biaya</a:t>
                      </a:r>
                      <a:r>
                        <a:rPr lang="id-ID" baseline="0" dirty="0" smtClean="0"/>
                        <a:t> Utama</a:t>
                      </a:r>
                      <a:endParaRPr lang="id-ID" dirty="0"/>
                    </a:p>
                  </a:txBody>
                  <a:tcPr/>
                </a:tc>
                <a:tc>
                  <a:txBody>
                    <a:bodyPr/>
                    <a:lstStyle/>
                    <a:p>
                      <a:pPr algn="r"/>
                      <a:r>
                        <a:rPr lang="id-ID" dirty="0" smtClean="0"/>
                        <a:t>$78.000</a:t>
                      </a:r>
                      <a:endParaRPr lang="id-ID" dirty="0"/>
                    </a:p>
                  </a:txBody>
                  <a:tcPr/>
                </a:tc>
                <a:tc>
                  <a:txBody>
                    <a:bodyPr/>
                    <a:lstStyle/>
                    <a:p>
                      <a:pPr algn="r"/>
                      <a:r>
                        <a:rPr lang="id-ID" dirty="0" smtClean="0"/>
                        <a:t>$738.000</a:t>
                      </a:r>
                      <a:endParaRPr lang="id-ID" dirty="0"/>
                    </a:p>
                  </a:txBody>
                  <a:tcPr/>
                </a:tc>
              </a:tr>
              <a:tr h="301096">
                <a:tc>
                  <a:txBody>
                    <a:bodyPr/>
                    <a:lstStyle/>
                    <a:p>
                      <a:r>
                        <a:rPr lang="id-ID" dirty="0" smtClean="0"/>
                        <a:t>Jam Tenaga Kerja langsung</a:t>
                      </a:r>
                      <a:endParaRPr lang="id-ID" dirty="0"/>
                    </a:p>
                  </a:txBody>
                  <a:tcPr/>
                </a:tc>
                <a:tc>
                  <a:txBody>
                    <a:bodyPr/>
                    <a:lstStyle/>
                    <a:p>
                      <a:pPr algn="r"/>
                      <a:r>
                        <a:rPr lang="id-ID" dirty="0" smtClean="0"/>
                        <a:t>10.000</a:t>
                      </a:r>
                      <a:endParaRPr lang="id-ID" dirty="0"/>
                    </a:p>
                  </a:txBody>
                  <a:tcPr/>
                </a:tc>
                <a:tc>
                  <a:txBody>
                    <a:bodyPr/>
                    <a:lstStyle/>
                    <a:p>
                      <a:pPr algn="r"/>
                      <a:r>
                        <a:rPr lang="id-ID" dirty="0" smtClean="0"/>
                        <a:t>90.000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TETAP</a:t>
            </a:r>
            <a:endParaRPr lang="id-ID" dirty="0"/>
          </a:p>
        </p:txBody>
      </p:sp>
      <p:sp>
        <p:nvSpPr>
          <p:cNvPr id="3" name="Content Placeholder 2"/>
          <p:cNvSpPr>
            <a:spLocks noGrp="1"/>
          </p:cNvSpPr>
          <p:nvPr>
            <p:ph idx="1"/>
          </p:nvPr>
        </p:nvSpPr>
        <p:spPr>
          <a:xfrm>
            <a:off x="642221" y="2095500"/>
            <a:ext cx="9613861" cy="4248150"/>
          </a:xfrm>
        </p:spPr>
        <p:txBody>
          <a:bodyPr>
            <a:noAutofit/>
          </a:bodyPr>
          <a:lstStyle/>
          <a:p>
            <a:r>
              <a:rPr lang="id-ID" sz="2800" dirty="0" smtClean="0">
                <a:solidFill>
                  <a:schemeClr val="tx1">
                    <a:lumMod val="95000"/>
                  </a:schemeClr>
                </a:solidFill>
              </a:rPr>
              <a:t>Adalah biaya yang jumlahnya tetap sama ketika keluaran berubah</a:t>
            </a:r>
            <a:r>
              <a:rPr lang="id-ID" dirty="0" smtClean="0">
                <a:solidFill>
                  <a:schemeClr val="tx1">
                    <a:lumMod val="95000"/>
                  </a:schemeClr>
                </a:solidFill>
              </a:rPr>
              <a:t>.</a:t>
            </a:r>
          </a:p>
          <a:p>
            <a:r>
              <a:rPr lang="id-ID" dirty="0" smtClean="0">
                <a:solidFill>
                  <a:schemeClr val="tx1">
                    <a:lumMod val="95000"/>
                  </a:schemeClr>
                </a:solidFill>
              </a:rPr>
              <a:t>Contoh: </a:t>
            </a:r>
          </a:p>
          <a:p>
            <a:pPr lvl="1">
              <a:buFont typeface="Wingdings" pitchFamily="2" charset="2"/>
              <a:buChar char="ü"/>
            </a:pPr>
            <a:r>
              <a:rPr lang="id-ID" sz="2400" dirty="0" smtClean="0">
                <a:solidFill>
                  <a:schemeClr val="tx1">
                    <a:lumMod val="95000"/>
                  </a:schemeClr>
                </a:solidFill>
              </a:rPr>
              <a:t>Suatu aktivitas pemotongan menggunakan dua masukan, yaitu mesin pemotong dan listrik untuk mengoperasikan mesin pemotong. Biaya sewa mesin pemotong adalah $60.000 per tahun dengan kapasitas produksi sampai dengan 240.000 potongan ukuran 3 inci dalam setahun.</a:t>
            </a:r>
          </a:p>
          <a:p>
            <a:pPr lvl="1">
              <a:buFont typeface="Wingdings" pitchFamily="2" charset="2"/>
              <a:buChar char="ü"/>
            </a:pPr>
            <a:r>
              <a:rPr lang="id-ID" sz="2400" dirty="0" smtClean="0">
                <a:solidFill>
                  <a:schemeClr val="tx1">
                    <a:lumMod val="95000"/>
                  </a:schemeClr>
                </a:solidFill>
              </a:rPr>
              <a:t>Pada contoh diatas, biaya sewa mesin pemotong adalah biaya tetap, tidak  terpengaruh oleh banyaknya potongan yang dihasilkan.</a:t>
            </a:r>
            <a:endParaRPr lang="id-ID" sz="2400" dirty="0">
              <a:solidFill>
                <a:schemeClr val="tx1">
                  <a:lumMod val="9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keseluruhan pabrik</a:t>
            </a:r>
            <a:endParaRPr lang="id-ID" dirty="0"/>
          </a:p>
        </p:txBody>
      </p:sp>
      <p:sp>
        <p:nvSpPr>
          <p:cNvPr id="3" name="Content Placeholder 2"/>
          <p:cNvSpPr>
            <a:spLocks noGrp="1"/>
          </p:cNvSpPr>
          <p:nvPr>
            <p:ph idx="1"/>
          </p:nvPr>
        </p:nvSpPr>
        <p:spPr>
          <a:xfrm>
            <a:off x="546971" y="2260672"/>
            <a:ext cx="9968629" cy="4292527"/>
          </a:xfrm>
        </p:spPr>
        <p:txBody>
          <a:bodyPr>
            <a:normAutofit/>
          </a:bodyPr>
          <a:lstStyle/>
          <a:p>
            <a:r>
              <a:rPr lang="id-ID" sz="2800" dirty="0" smtClean="0"/>
              <a:t>Dari soal tersebut dapat dihitung :</a:t>
            </a:r>
          </a:p>
          <a:p>
            <a:pPr lvl="1">
              <a:buNone/>
            </a:pPr>
            <a:r>
              <a:rPr lang="id-ID" sz="2400" dirty="0" smtClean="0"/>
              <a:t>Tarif perkiraan overhead = Overhead yang dianggarkan / aktivitas yang diharapkan</a:t>
            </a:r>
          </a:p>
          <a:p>
            <a:pPr lvl="1">
              <a:buNone/>
            </a:pPr>
            <a:r>
              <a:rPr lang="id-ID" sz="2400" dirty="0" smtClean="0"/>
              <a:t>Tarif perkiraan overhead = $360.000/100.000 JTKL</a:t>
            </a:r>
          </a:p>
          <a:p>
            <a:pPr lvl="1">
              <a:buNone/>
            </a:pPr>
            <a:r>
              <a:rPr lang="id-ID" sz="2400" dirty="0" smtClean="0"/>
              <a:t>					   = $ 3,60 per jam tenaga kerja langsung</a:t>
            </a:r>
          </a:p>
          <a:p>
            <a:r>
              <a:rPr lang="id-ID" dirty="0" smtClean="0"/>
              <a:t>Overhead yang dibebankan = tarif overhead x output aktivitas aktual</a:t>
            </a:r>
          </a:p>
          <a:p>
            <a:pPr>
              <a:buNone/>
            </a:pPr>
            <a:r>
              <a:rPr lang="id-ID" dirty="0" smtClean="0"/>
              <a:t>	Overhead yang dibebankan = $ 3,60 x 100.000 JKTL</a:t>
            </a:r>
          </a:p>
          <a:p>
            <a:pPr>
              <a:buNone/>
            </a:pPr>
            <a:r>
              <a:rPr lang="id-ID" dirty="0" smtClean="0"/>
              <a:t>					    = $ 360.000</a:t>
            </a:r>
          </a:p>
          <a:p>
            <a:r>
              <a:rPr lang="id-ID" dirty="0" smtClean="0"/>
              <a:t>Overhead variance = $380.000 - $360.000 = $20.000 underapplied overhead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keseluruhan pabrik</a:t>
            </a:r>
            <a:endParaRPr lang="id-ID" dirty="0"/>
          </a:p>
        </p:txBody>
      </p:sp>
      <p:sp>
        <p:nvSpPr>
          <p:cNvPr id="3" name="Content Placeholder 2"/>
          <p:cNvSpPr>
            <a:spLocks noGrp="1"/>
          </p:cNvSpPr>
          <p:nvPr>
            <p:ph idx="1"/>
          </p:nvPr>
        </p:nvSpPr>
        <p:spPr>
          <a:xfrm>
            <a:off x="680321" y="2336872"/>
            <a:ext cx="9613861" cy="4254428"/>
          </a:xfrm>
        </p:spPr>
        <p:txBody>
          <a:bodyPr/>
          <a:lstStyle/>
          <a:p>
            <a:r>
              <a:rPr lang="id-ID" dirty="0" smtClean="0"/>
              <a:t>Biaya per unit:</a:t>
            </a:r>
            <a:endParaRPr lang="id-ID" dirty="0"/>
          </a:p>
        </p:txBody>
      </p:sp>
      <p:graphicFrame>
        <p:nvGraphicFramePr>
          <p:cNvPr id="4" name="Table 3"/>
          <p:cNvGraphicFramePr>
            <a:graphicFrameLocks noGrp="1"/>
          </p:cNvGraphicFramePr>
          <p:nvPr/>
        </p:nvGraphicFramePr>
        <p:xfrm>
          <a:off x="1098550" y="2914652"/>
          <a:ext cx="8127999" cy="3504916"/>
        </p:xfrm>
        <a:graphic>
          <a:graphicData uri="http://schemas.openxmlformats.org/drawingml/2006/table">
            <a:tbl>
              <a:tblPr firstRow="1" bandRow="1">
                <a:tableStyleId>{5C22544A-7EE6-4342-B048-85BDC9FD1C3A}</a:tableStyleId>
              </a:tblPr>
              <a:tblGrid>
                <a:gridCol w="2709333"/>
                <a:gridCol w="2709333"/>
                <a:gridCol w="2709333"/>
              </a:tblGrid>
              <a:tr h="449509">
                <a:tc>
                  <a:txBody>
                    <a:bodyPr/>
                    <a:lstStyle/>
                    <a:p>
                      <a:endParaRPr lang="id-ID" sz="2000" dirty="0"/>
                    </a:p>
                  </a:txBody>
                  <a:tcPr/>
                </a:tc>
                <a:tc>
                  <a:txBody>
                    <a:bodyPr/>
                    <a:lstStyle/>
                    <a:p>
                      <a:pPr algn="ctr"/>
                      <a:r>
                        <a:rPr lang="id-ID" sz="2000" dirty="0" smtClean="0"/>
                        <a:t>Nirkabel</a:t>
                      </a:r>
                      <a:endParaRPr lang="id-ID" sz="2000" dirty="0"/>
                    </a:p>
                  </a:txBody>
                  <a:tcPr/>
                </a:tc>
                <a:tc>
                  <a:txBody>
                    <a:bodyPr/>
                    <a:lstStyle/>
                    <a:p>
                      <a:pPr algn="ctr"/>
                      <a:r>
                        <a:rPr lang="id-ID" sz="2000" dirty="0" smtClean="0"/>
                        <a:t>Reguler</a:t>
                      </a:r>
                      <a:endParaRPr lang="id-ID" sz="2000" dirty="0"/>
                    </a:p>
                  </a:txBody>
                  <a:tcPr/>
                </a:tc>
              </a:tr>
              <a:tr h="449509">
                <a:tc>
                  <a:txBody>
                    <a:bodyPr/>
                    <a:lstStyle/>
                    <a:p>
                      <a:r>
                        <a:rPr lang="id-ID" sz="2000" dirty="0" smtClean="0"/>
                        <a:t>Biaya Utama</a:t>
                      </a:r>
                      <a:endParaRPr lang="id-ID" sz="2000" dirty="0"/>
                    </a:p>
                  </a:txBody>
                  <a:tcPr/>
                </a:tc>
                <a:tc>
                  <a:txBody>
                    <a:bodyPr/>
                    <a:lstStyle/>
                    <a:p>
                      <a:pPr algn="r"/>
                      <a:r>
                        <a:rPr lang="id-ID" sz="2000" dirty="0" smtClean="0"/>
                        <a:t>$</a:t>
                      </a:r>
                      <a:r>
                        <a:rPr lang="id-ID" sz="2000" baseline="0" dirty="0" smtClean="0"/>
                        <a:t>   </a:t>
                      </a:r>
                      <a:r>
                        <a:rPr lang="id-ID" sz="2000" dirty="0" smtClean="0"/>
                        <a:t>78.000</a:t>
                      </a:r>
                      <a:endParaRPr lang="id-ID" sz="2000" dirty="0"/>
                    </a:p>
                  </a:txBody>
                  <a:tcPr/>
                </a:tc>
                <a:tc>
                  <a:txBody>
                    <a:bodyPr/>
                    <a:lstStyle/>
                    <a:p>
                      <a:pPr algn="r"/>
                      <a:r>
                        <a:rPr lang="id-ID" sz="2000" dirty="0" smtClean="0"/>
                        <a:t>$    738.000</a:t>
                      </a:r>
                      <a:endParaRPr lang="id-ID" sz="2000" dirty="0"/>
                    </a:p>
                  </a:txBody>
                  <a:tcPr/>
                </a:tc>
              </a:tr>
              <a:tr h="853580">
                <a:tc>
                  <a:txBody>
                    <a:bodyPr/>
                    <a:lstStyle/>
                    <a:p>
                      <a:r>
                        <a:rPr lang="id-ID" sz="2000" dirty="0" smtClean="0"/>
                        <a:t>Biaya overhead:</a:t>
                      </a:r>
                    </a:p>
                    <a:p>
                      <a:r>
                        <a:rPr lang="id-ID" sz="2000" dirty="0" smtClean="0"/>
                        <a:t>$3,60 x 10.000 jtkl</a:t>
                      </a:r>
                    </a:p>
                    <a:p>
                      <a:pPr marL="0" marR="0" indent="0" algn="l" defTabSz="914400" rtl="0" eaLnBrk="1" fontAlgn="auto" latinLnBrk="0" hangingPunct="1">
                        <a:lnSpc>
                          <a:spcPct val="100000"/>
                        </a:lnSpc>
                        <a:spcBef>
                          <a:spcPts val="0"/>
                        </a:spcBef>
                        <a:spcAft>
                          <a:spcPts val="0"/>
                        </a:spcAft>
                        <a:buClrTx/>
                        <a:buSzTx/>
                        <a:buFontTx/>
                        <a:buNone/>
                        <a:tabLst/>
                        <a:defRPr/>
                      </a:pPr>
                      <a:r>
                        <a:rPr lang="id-ID" sz="2000" dirty="0" smtClean="0"/>
                        <a:t>$3,60 x 90.000 jktl</a:t>
                      </a:r>
                    </a:p>
                  </a:txBody>
                  <a:tcPr/>
                </a:tc>
                <a:tc>
                  <a:txBody>
                    <a:bodyPr/>
                    <a:lstStyle/>
                    <a:p>
                      <a:pPr algn="r"/>
                      <a:endParaRPr lang="id-ID" sz="2000" dirty="0" smtClean="0"/>
                    </a:p>
                    <a:p>
                      <a:pPr algn="r"/>
                      <a:r>
                        <a:rPr lang="id-ID" sz="2000" dirty="0" smtClean="0"/>
                        <a:t>36.000</a:t>
                      </a:r>
                      <a:endParaRPr lang="id-ID" sz="2000" dirty="0"/>
                    </a:p>
                  </a:txBody>
                  <a:tcPr/>
                </a:tc>
                <a:tc>
                  <a:txBody>
                    <a:bodyPr/>
                    <a:lstStyle/>
                    <a:p>
                      <a:pPr algn="r"/>
                      <a:endParaRPr lang="id-ID" sz="2000" dirty="0" smtClean="0"/>
                    </a:p>
                    <a:p>
                      <a:pPr algn="r"/>
                      <a:endParaRPr lang="id-ID" sz="2000" dirty="0" smtClean="0"/>
                    </a:p>
                    <a:p>
                      <a:pPr algn="r"/>
                      <a:r>
                        <a:rPr lang="id-ID" sz="2000" dirty="0" smtClean="0"/>
                        <a:t>324.000</a:t>
                      </a:r>
                      <a:endParaRPr lang="id-ID" sz="2000" dirty="0"/>
                    </a:p>
                  </a:txBody>
                  <a:tcPr/>
                </a:tc>
              </a:tr>
              <a:tr h="449509">
                <a:tc>
                  <a:txBody>
                    <a:bodyPr/>
                    <a:lstStyle/>
                    <a:p>
                      <a:r>
                        <a:rPr lang="id-ID" sz="2000" dirty="0" smtClean="0"/>
                        <a:t>Jumlah biaya produksi</a:t>
                      </a:r>
                      <a:endParaRPr lang="id-ID" sz="2000" dirty="0"/>
                    </a:p>
                  </a:txBody>
                  <a:tcPr/>
                </a:tc>
                <a:tc>
                  <a:txBody>
                    <a:bodyPr/>
                    <a:lstStyle/>
                    <a:p>
                      <a:pPr algn="r"/>
                      <a:r>
                        <a:rPr lang="id-ID" sz="2000" dirty="0" smtClean="0"/>
                        <a:t>$ 114.000</a:t>
                      </a:r>
                      <a:endParaRPr lang="id-ID" sz="2000" dirty="0"/>
                    </a:p>
                  </a:txBody>
                  <a:tcPr/>
                </a:tc>
                <a:tc>
                  <a:txBody>
                    <a:bodyPr/>
                    <a:lstStyle/>
                    <a:p>
                      <a:pPr algn="r"/>
                      <a:r>
                        <a:rPr lang="id-ID" sz="2000" dirty="0" smtClean="0"/>
                        <a:t>$ 1.062.000</a:t>
                      </a:r>
                      <a:endParaRPr lang="id-ID" sz="2000" dirty="0"/>
                    </a:p>
                  </a:txBody>
                  <a:tcPr/>
                </a:tc>
              </a:tr>
              <a:tr h="449509">
                <a:tc>
                  <a:txBody>
                    <a:bodyPr/>
                    <a:lstStyle/>
                    <a:p>
                      <a:r>
                        <a:rPr lang="id-ID" sz="2000" dirty="0" smtClean="0"/>
                        <a:t>Unit yang diproduksi</a:t>
                      </a:r>
                      <a:endParaRPr lang="id-ID" sz="2000" dirty="0"/>
                    </a:p>
                  </a:txBody>
                  <a:tcPr/>
                </a:tc>
                <a:tc>
                  <a:txBody>
                    <a:bodyPr/>
                    <a:lstStyle/>
                    <a:p>
                      <a:pPr algn="r"/>
                      <a:r>
                        <a:rPr lang="id-ID" sz="2000" dirty="0" smtClean="0"/>
                        <a:t>10.000</a:t>
                      </a:r>
                      <a:endParaRPr lang="id-ID" sz="2000" dirty="0"/>
                    </a:p>
                  </a:txBody>
                  <a:tcPr/>
                </a:tc>
                <a:tc>
                  <a:txBody>
                    <a:bodyPr/>
                    <a:lstStyle/>
                    <a:p>
                      <a:pPr algn="r"/>
                      <a:r>
                        <a:rPr lang="id-ID" sz="2000" dirty="0" smtClean="0"/>
                        <a:t>100.000</a:t>
                      </a:r>
                      <a:endParaRPr lang="id-ID" sz="2000" dirty="0"/>
                    </a:p>
                  </a:txBody>
                  <a:tcPr/>
                </a:tc>
              </a:tr>
              <a:tr h="449509">
                <a:tc>
                  <a:txBody>
                    <a:bodyPr/>
                    <a:lstStyle/>
                    <a:p>
                      <a:r>
                        <a:rPr lang="id-ID" sz="2000" dirty="0" smtClean="0"/>
                        <a:t>Biaya per unit</a:t>
                      </a:r>
                      <a:endParaRPr lang="id-ID" sz="2000" dirty="0"/>
                    </a:p>
                  </a:txBody>
                  <a:tcPr/>
                </a:tc>
                <a:tc>
                  <a:txBody>
                    <a:bodyPr/>
                    <a:lstStyle/>
                    <a:p>
                      <a:pPr algn="r"/>
                      <a:r>
                        <a:rPr lang="id-ID" sz="2000" dirty="0" smtClean="0"/>
                        <a:t>$    11,40</a:t>
                      </a:r>
                      <a:endParaRPr lang="id-ID" sz="2000" dirty="0"/>
                    </a:p>
                  </a:txBody>
                  <a:tcPr/>
                </a:tc>
                <a:tc>
                  <a:txBody>
                    <a:bodyPr/>
                    <a:lstStyle/>
                    <a:p>
                      <a:pPr algn="r"/>
                      <a:r>
                        <a:rPr lang="id-ID" sz="2000" dirty="0" smtClean="0"/>
                        <a:t>$       10,62</a:t>
                      </a:r>
                      <a:endParaRPr lang="id-ID" sz="2000" dirty="0"/>
                    </a:p>
                  </a:txBody>
                  <a:tcPr/>
                </a:tc>
              </a:tr>
            </a:tbl>
          </a:graphicData>
        </a:graphic>
      </p:graphicFrame>
      <p:cxnSp>
        <p:nvCxnSpPr>
          <p:cNvPr id="8" name="Straight Connector 7"/>
          <p:cNvCxnSpPr/>
          <p:nvPr/>
        </p:nvCxnSpPr>
        <p:spPr>
          <a:xfrm flipV="1">
            <a:off x="3733800" y="5505450"/>
            <a:ext cx="5429250" cy="1905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3810000" y="4800600"/>
            <a:ext cx="5391150" cy="158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Departemen</a:t>
            </a:r>
            <a:endParaRPr lang="id-ID" dirty="0"/>
          </a:p>
        </p:txBody>
      </p:sp>
      <p:sp>
        <p:nvSpPr>
          <p:cNvPr id="3" name="Content Placeholder 2"/>
          <p:cNvSpPr>
            <a:spLocks noGrp="1"/>
          </p:cNvSpPr>
          <p:nvPr>
            <p:ph idx="1"/>
          </p:nvPr>
        </p:nvSpPr>
        <p:spPr>
          <a:xfrm>
            <a:off x="680321" y="2133600"/>
            <a:ext cx="9740029" cy="4305299"/>
          </a:xfrm>
        </p:spPr>
        <p:txBody>
          <a:bodyPr>
            <a:normAutofit lnSpcReduction="10000"/>
          </a:bodyPr>
          <a:lstStyle/>
          <a:p>
            <a:r>
              <a:rPr lang="id-ID" dirty="0" smtClean="0"/>
              <a:t>Perhitungan tarif overhead berdasarkan departemen:</a:t>
            </a:r>
          </a:p>
          <a:p>
            <a:pPr marL="457200" indent="-457200">
              <a:buFont typeface="+mj-lt"/>
              <a:buAutoNum type="arabicPeriod"/>
            </a:pPr>
            <a:r>
              <a:rPr lang="id-ID" dirty="0" smtClean="0"/>
              <a:t>Tahap satu : biaya overhead keseluruhan pabrik dibagi dan dibebankan pada setiap departemen produksi dan membentuk kelompok biaya overhead departemen.</a:t>
            </a:r>
          </a:p>
          <a:p>
            <a:pPr marL="457200" indent="-457200">
              <a:buFont typeface="+mj-lt"/>
              <a:buAutoNum type="arabicPeriod"/>
            </a:pPr>
            <a:r>
              <a:rPr lang="id-ID" dirty="0" smtClean="0"/>
              <a:t>Tarif departemen ditentukan dengan menggunakan penggerak tingkat unit seperti jam tenaga kerja langsung atau jam mesin.</a:t>
            </a:r>
          </a:p>
          <a:p>
            <a:pPr marL="457200" indent="-457200">
              <a:buFont typeface="+mj-lt"/>
              <a:buAutoNum type="arabicPeriod"/>
            </a:pPr>
            <a:r>
              <a:rPr lang="id-ID" dirty="0" smtClean="0"/>
              <a:t>Tahap dua: overhead dibebankan pada produk dengan mengalikan tarif departemen dengan jumlah penggerak yang digunakan departemen terkait.</a:t>
            </a:r>
          </a:p>
          <a:p>
            <a:pPr marL="457200" indent="-457200">
              <a:buNone/>
            </a:pPr>
            <a:r>
              <a:rPr lang="id-ID" sz="2800" dirty="0" smtClean="0"/>
              <a:t>Dasar pemikiran: beberapa departemen produksi mungkin lebih banyak menggunakan overhead daripada departemen produksi lainnya.</a:t>
            </a:r>
          </a:p>
          <a:p>
            <a:pPr marL="457200" indent="-457200">
              <a:buNone/>
            </a:pPr>
            <a:endParaRPr lang="id-ID" dirty="0" smtClean="0"/>
          </a:p>
          <a:p>
            <a:pPr marL="457200" indent="-457200">
              <a:buFont typeface="+mj-lt"/>
              <a:buAutoNum type="arabicPeriod"/>
            </a:pP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Departemen</a:t>
            </a:r>
            <a:endParaRPr lang="id-ID" dirty="0"/>
          </a:p>
        </p:txBody>
      </p:sp>
      <p:sp>
        <p:nvSpPr>
          <p:cNvPr id="3" name="Content Placeholder 2"/>
          <p:cNvSpPr>
            <a:spLocks noGrp="1"/>
          </p:cNvSpPr>
          <p:nvPr>
            <p:ph idx="1"/>
          </p:nvPr>
        </p:nvSpPr>
        <p:spPr>
          <a:xfrm>
            <a:off x="680321" y="2190750"/>
            <a:ext cx="9613861" cy="4419600"/>
          </a:xfrm>
        </p:spPr>
        <p:txBody>
          <a:bodyPr/>
          <a:lstStyle/>
          <a:p>
            <a:r>
              <a:rPr lang="id-ID" dirty="0" smtClean="0"/>
              <a:t>Contoh: berikut data pabrik BelRing ketika berpindah dari tarif keseluruhan pabrik menjadi tarif departemen:</a:t>
            </a:r>
            <a:endParaRPr lang="id-ID" dirty="0"/>
          </a:p>
        </p:txBody>
      </p:sp>
      <p:graphicFrame>
        <p:nvGraphicFramePr>
          <p:cNvPr id="4" name="Table 3"/>
          <p:cNvGraphicFramePr>
            <a:graphicFrameLocks noGrp="1"/>
          </p:cNvGraphicFramePr>
          <p:nvPr/>
        </p:nvGraphicFramePr>
        <p:xfrm>
          <a:off x="1117600" y="3165686"/>
          <a:ext cx="8597900" cy="3291840"/>
        </p:xfrm>
        <a:graphic>
          <a:graphicData uri="http://schemas.openxmlformats.org/drawingml/2006/table">
            <a:tbl>
              <a:tblPr firstRow="1" bandRow="1">
                <a:tableStyleId>{5C22544A-7EE6-4342-B048-85BDC9FD1C3A}</a:tableStyleId>
              </a:tblPr>
              <a:tblGrid>
                <a:gridCol w="5435600"/>
                <a:gridCol w="1428750"/>
                <a:gridCol w="1733550"/>
              </a:tblGrid>
              <a:tr h="353436">
                <a:tc>
                  <a:txBody>
                    <a:bodyPr/>
                    <a:lstStyle/>
                    <a:p>
                      <a:endParaRPr lang="id-ID" dirty="0"/>
                    </a:p>
                  </a:txBody>
                  <a:tcPr/>
                </a:tc>
                <a:tc>
                  <a:txBody>
                    <a:bodyPr/>
                    <a:lstStyle/>
                    <a:p>
                      <a:r>
                        <a:rPr lang="id-ID" dirty="0" smtClean="0"/>
                        <a:t>Pabrikasi</a:t>
                      </a:r>
                      <a:endParaRPr lang="id-ID" dirty="0"/>
                    </a:p>
                  </a:txBody>
                  <a:tcPr/>
                </a:tc>
                <a:tc>
                  <a:txBody>
                    <a:bodyPr/>
                    <a:lstStyle/>
                    <a:p>
                      <a:r>
                        <a:rPr lang="id-ID" dirty="0" smtClean="0"/>
                        <a:t>Perakitan</a:t>
                      </a:r>
                      <a:endParaRPr lang="id-ID" dirty="0"/>
                    </a:p>
                  </a:txBody>
                  <a:tcPr/>
                </a:tc>
              </a:tr>
              <a:tr h="353436">
                <a:tc>
                  <a:txBody>
                    <a:bodyPr/>
                    <a:lstStyle/>
                    <a:p>
                      <a:r>
                        <a:rPr lang="id-ID" dirty="0" smtClean="0"/>
                        <a:t>Overhead yang dianggarkan</a:t>
                      </a:r>
                      <a:endParaRPr lang="id-ID" dirty="0"/>
                    </a:p>
                  </a:txBody>
                  <a:tcPr/>
                </a:tc>
                <a:tc>
                  <a:txBody>
                    <a:bodyPr/>
                    <a:lstStyle/>
                    <a:p>
                      <a:pPr algn="r"/>
                      <a:r>
                        <a:rPr lang="id-ID" dirty="0" smtClean="0"/>
                        <a:t>$ 252.000</a:t>
                      </a:r>
                      <a:endParaRPr lang="id-ID" dirty="0"/>
                    </a:p>
                  </a:txBody>
                  <a:tcPr/>
                </a:tc>
                <a:tc>
                  <a:txBody>
                    <a:bodyPr/>
                    <a:lstStyle/>
                    <a:p>
                      <a:pPr algn="r"/>
                      <a:r>
                        <a:rPr lang="id-ID" dirty="0" smtClean="0"/>
                        <a:t>$ 108.000</a:t>
                      </a:r>
                      <a:endParaRPr lang="id-ID" dirty="0"/>
                    </a:p>
                  </a:txBody>
                  <a:tcPr/>
                </a:tc>
              </a:tr>
              <a:tr h="353436">
                <a:tc>
                  <a:txBody>
                    <a:bodyPr/>
                    <a:lstStyle/>
                    <a:p>
                      <a:r>
                        <a:rPr lang="id-ID" dirty="0" smtClean="0"/>
                        <a:t>Penggunaan aktual &amp; yg</a:t>
                      </a:r>
                      <a:r>
                        <a:rPr lang="id-ID" baseline="0" dirty="0" smtClean="0"/>
                        <a:t> diharapkan (jam tkl) :</a:t>
                      </a:r>
                    </a:p>
                    <a:p>
                      <a:pPr>
                        <a:buFontTx/>
                        <a:buChar char="-"/>
                      </a:pPr>
                      <a:r>
                        <a:rPr lang="id-ID" baseline="0" dirty="0" smtClean="0"/>
                        <a:t>Nirkabel</a:t>
                      </a:r>
                    </a:p>
                    <a:p>
                      <a:pPr>
                        <a:buFontTx/>
                        <a:buChar char="-"/>
                      </a:pPr>
                      <a:r>
                        <a:rPr lang="id-ID" baseline="0" dirty="0" smtClean="0"/>
                        <a:t>Reguler</a:t>
                      </a:r>
                    </a:p>
                  </a:txBody>
                  <a:tcPr/>
                </a:tc>
                <a:tc>
                  <a:txBody>
                    <a:bodyPr/>
                    <a:lstStyle/>
                    <a:p>
                      <a:pPr algn="r"/>
                      <a:endParaRPr lang="id-ID" u="none" dirty="0" smtClean="0"/>
                    </a:p>
                    <a:p>
                      <a:pPr algn="r"/>
                      <a:r>
                        <a:rPr lang="id-ID" u="none" dirty="0" smtClean="0"/>
                        <a:t>7.000</a:t>
                      </a:r>
                    </a:p>
                    <a:p>
                      <a:pPr algn="r"/>
                      <a:r>
                        <a:rPr lang="id-ID" u="none" dirty="0" smtClean="0"/>
                        <a:t>13.000</a:t>
                      </a:r>
                      <a:endParaRPr lang="id-ID" u="none" dirty="0"/>
                    </a:p>
                  </a:txBody>
                  <a:tcPr/>
                </a:tc>
                <a:tc>
                  <a:txBody>
                    <a:bodyPr/>
                    <a:lstStyle/>
                    <a:p>
                      <a:pPr algn="r"/>
                      <a:endParaRPr lang="id-ID" u="none" dirty="0" smtClean="0"/>
                    </a:p>
                    <a:p>
                      <a:pPr algn="r"/>
                      <a:r>
                        <a:rPr lang="id-ID" u="none" dirty="0" smtClean="0"/>
                        <a:t>3.000</a:t>
                      </a:r>
                    </a:p>
                    <a:p>
                      <a:pPr algn="r"/>
                      <a:r>
                        <a:rPr lang="id-ID" u="none" dirty="0" smtClean="0"/>
                        <a:t>77.000</a:t>
                      </a:r>
                      <a:endParaRPr lang="id-ID" u="none" dirty="0"/>
                    </a:p>
                  </a:txBody>
                  <a:tcPr/>
                </a:tc>
              </a:tr>
              <a:tr h="353436">
                <a:tc>
                  <a:txBody>
                    <a:bodyPr/>
                    <a:lstStyle/>
                    <a:p>
                      <a:endParaRPr lang="id-ID" dirty="0"/>
                    </a:p>
                  </a:txBody>
                  <a:tcPr/>
                </a:tc>
                <a:tc>
                  <a:txBody>
                    <a:bodyPr/>
                    <a:lstStyle/>
                    <a:p>
                      <a:pPr algn="r"/>
                      <a:r>
                        <a:rPr lang="id-ID" dirty="0" smtClean="0"/>
                        <a:t>20.000</a:t>
                      </a:r>
                      <a:endParaRPr lang="id-ID" dirty="0"/>
                    </a:p>
                  </a:txBody>
                  <a:tcPr/>
                </a:tc>
                <a:tc>
                  <a:txBody>
                    <a:bodyPr/>
                    <a:lstStyle/>
                    <a:p>
                      <a:pPr algn="r"/>
                      <a:r>
                        <a:rPr lang="id-ID" dirty="0" smtClean="0"/>
                        <a:t>80.000</a:t>
                      </a:r>
                      <a:endParaRPr lang="id-ID" dirty="0"/>
                    </a:p>
                  </a:txBody>
                  <a:tcPr/>
                </a:tc>
              </a:tr>
              <a:tr h="353436">
                <a:tc>
                  <a:txBody>
                    <a:bodyPr/>
                    <a:lstStyle/>
                    <a:p>
                      <a:r>
                        <a:rPr lang="id-ID" dirty="0" smtClean="0"/>
                        <a:t>Penggunaan aktual &amp; yg diharapkan (jam mesin):</a:t>
                      </a:r>
                    </a:p>
                    <a:p>
                      <a:pPr>
                        <a:buFontTx/>
                        <a:buChar char="-"/>
                      </a:pPr>
                      <a:r>
                        <a:rPr lang="id-ID" dirty="0" smtClean="0"/>
                        <a:t>Nirkabel</a:t>
                      </a:r>
                    </a:p>
                    <a:p>
                      <a:pPr>
                        <a:buFontTx/>
                        <a:buChar char="-"/>
                      </a:pPr>
                      <a:r>
                        <a:rPr lang="id-ID" dirty="0" smtClean="0"/>
                        <a:t>Reguler</a:t>
                      </a:r>
                      <a:endParaRPr lang="id-ID" dirty="0"/>
                    </a:p>
                  </a:txBody>
                  <a:tcPr/>
                </a:tc>
                <a:tc>
                  <a:txBody>
                    <a:bodyPr/>
                    <a:lstStyle/>
                    <a:p>
                      <a:pPr algn="r"/>
                      <a:endParaRPr lang="id-ID" dirty="0" smtClean="0"/>
                    </a:p>
                    <a:p>
                      <a:pPr algn="r"/>
                      <a:r>
                        <a:rPr lang="id-ID" dirty="0" smtClean="0"/>
                        <a:t>4.000</a:t>
                      </a:r>
                    </a:p>
                    <a:p>
                      <a:pPr algn="r"/>
                      <a:r>
                        <a:rPr lang="id-ID" dirty="0" smtClean="0"/>
                        <a:t>36.000</a:t>
                      </a:r>
                      <a:endParaRPr lang="id-ID" dirty="0"/>
                    </a:p>
                  </a:txBody>
                  <a:tcPr/>
                </a:tc>
                <a:tc>
                  <a:txBody>
                    <a:bodyPr/>
                    <a:lstStyle/>
                    <a:p>
                      <a:pPr algn="r"/>
                      <a:endParaRPr lang="id-ID" dirty="0" smtClean="0"/>
                    </a:p>
                    <a:p>
                      <a:pPr algn="r"/>
                      <a:r>
                        <a:rPr lang="id-ID" dirty="0" smtClean="0"/>
                        <a:t>1.000</a:t>
                      </a:r>
                    </a:p>
                    <a:p>
                      <a:pPr algn="r"/>
                      <a:r>
                        <a:rPr lang="id-ID" dirty="0" smtClean="0"/>
                        <a:t>9.000</a:t>
                      </a:r>
                      <a:endParaRPr lang="id-ID" dirty="0"/>
                    </a:p>
                  </a:txBody>
                  <a:tcPr/>
                </a:tc>
              </a:tr>
              <a:tr h="353436">
                <a:tc>
                  <a:txBody>
                    <a:bodyPr/>
                    <a:lstStyle/>
                    <a:p>
                      <a:endParaRPr lang="id-ID"/>
                    </a:p>
                  </a:txBody>
                  <a:tcPr/>
                </a:tc>
                <a:tc>
                  <a:txBody>
                    <a:bodyPr/>
                    <a:lstStyle/>
                    <a:p>
                      <a:pPr algn="r"/>
                      <a:r>
                        <a:rPr lang="id-ID" dirty="0" smtClean="0"/>
                        <a:t>40.000</a:t>
                      </a:r>
                      <a:endParaRPr lang="id-ID" dirty="0"/>
                    </a:p>
                  </a:txBody>
                  <a:tcPr/>
                </a:tc>
                <a:tc>
                  <a:txBody>
                    <a:bodyPr/>
                    <a:lstStyle/>
                    <a:p>
                      <a:pPr algn="r"/>
                      <a:r>
                        <a:rPr lang="id-ID" dirty="0" smtClean="0"/>
                        <a:t>10.000</a:t>
                      </a:r>
                      <a:endParaRPr lang="id-ID" dirty="0"/>
                    </a:p>
                  </a:txBody>
                  <a:tcPr/>
                </a:tc>
              </a:tr>
            </a:tbl>
          </a:graphicData>
        </a:graphic>
      </p:graphicFrame>
      <p:sp>
        <p:nvSpPr>
          <p:cNvPr id="5" name="Oval 4"/>
          <p:cNvSpPr/>
          <p:nvPr/>
        </p:nvSpPr>
        <p:spPr>
          <a:xfrm>
            <a:off x="8496300" y="4038600"/>
            <a:ext cx="1352550" cy="1257300"/>
          </a:xfrm>
          <a:prstGeom prst="ellipse">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sp>
        <p:nvSpPr>
          <p:cNvPr id="6" name="Oval 5"/>
          <p:cNvSpPr/>
          <p:nvPr/>
        </p:nvSpPr>
        <p:spPr>
          <a:xfrm>
            <a:off x="6915150" y="5334000"/>
            <a:ext cx="1219200" cy="12192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id-ID"/>
          </a:p>
        </p:txBody>
      </p:sp>
      <p:cxnSp>
        <p:nvCxnSpPr>
          <p:cNvPr id="8" name="Straight Connector 7"/>
          <p:cNvCxnSpPr/>
          <p:nvPr/>
        </p:nvCxnSpPr>
        <p:spPr>
          <a:xfrm flipV="1">
            <a:off x="6553200" y="4819650"/>
            <a:ext cx="3124200"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496050" y="6096000"/>
            <a:ext cx="3143250" cy="1905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Departemen</a:t>
            </a:r>
            <a:endParaRPr lang="id-ID" dirty="0"/>
          </a:p>
        </p:txBody>
      </p:sp>
      <p:sp>
        <p:nvSpPr>
          <p:cNvPr id="3" name="Content Placeholder 2"/>
          <p:cNvSpPr>
            <a:spLocks noGrp="1"/>
          </p:cNvSpPr>
          <p:nvPr>
            <p:ph idx="1"/>
          </p:nvPr>
        </p:nvSpPr>
        <p:spPr>
          <a:xfrm>
            <a:off x="680321" y="2336872"/>
            <a:ext cx="9613861" cy="4292527"/>
          </a:xfrm>
        </p:spPr>
        <p:txBody>
          <a:bodyPr/>
          <a:lstStyle/>
          <a:p>
            <a:r>
              <a:rPr lang="id-ID" dirty="0" smtClean="0"/>
              <a:t>Dari soal di atas dapat ditentukan tarif departemen sebagai berikut:</a:t>
            </a:r>
          </a:p>
          <a:p>
            <a:pPr>
              <a:buNone/>
            </a:pPr>
            <a:r>
              <a:rPr lang="id-ID" dirty="0" smtClean="0"/>
              <a:t>Tarif Dept.pabrikasi = overhead yang dianggarkan/jam mesin yg diharapkan</a:t>
            </a:r>
          </a:p>
          <a:p>
            <a:pPr>
              <a:buNone/>
            </a:pPr>
            <a:r>
              <a:rPr lang="id-ID" dirty="0" smtClean="0"/>
              <a:t>				= $252.000/40.000 = $ 6,30 per jam mesin</a:t>
            </a:r>
          </a:p>
          <a:p>
            <a:pPr>
              <a:buNone/>
            </a:pPr>
            <a:endParaRPr lang="id-ID" dirty="0" smtClean="0"/>
          </a:p>
          <a:p>
            <a:pPr>
              <a:buNone/>
            </a:pPr>
            <a:r>
              <a:rPr lang="id-ID" dirty="0" smtClean="0"/>
              <a:t>Tarif Dept.Perakitan = overhead yang dianggarkan/jam tenaga kerja langsung</a:t>
            </a:r>
          </a:p>
          <a:p>
            <a:pPr>
              <a:buNone/>
            </a:pPr>
            <a:r>
              <a:rPr lang="id-ID" dirty="0" smtClean="0"/>
              <a:t>				= $108.000/80.000 = $ 1,35 per jam tenaga</a:t>
            </a:r>
          </a:p>
          <a:p>
            <a:pPr>
              <a:buNone/>
            </a:pPr>
            <a:r>
              <a:rPr lang="id-ID" dirty="0" smtClean="0"/>
              <a:t>							kerja langsung</a:t>
            </a:r>
          </a:p>
          <a:p>
            <a:pPr>
              <a:buNone/>
            </a:pPr>
            <a:endParaRPr lang="id-ID"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Departemen</a:t>
            </a:r>
            <a:endParaRPr lang="id-ID" dirty="0"/>
          </a:p>
        </p:txBody>
      </p:sp>
      <p:sp>
        <p:nvSpPr>
          <p:cNvPr id="3" name="Content Placeholder 2"/>
          <p:cNvSpPr>
            <a:spLocks noGrp="1"/>
          </p:cNvSpPr>
          <p:nvPr>
            <p:ph idx="1"/>
          </p:nvPr>
        </p:nvSpPr>
        <p:spPr/>
        <p:txBody>
          <a:bodyPr>
            <a:normAutofit/>
          </a:bodyPr>
          <a:lstStyle/>
          <a:p>
            <a:r>
              <a:rPr lang="id-ID" sz="2800" dirty="0" smtClean="0"/>
              <a:t>Overhead yang dibebankan:</a:t>
            </a:r>
          </a:p>
          <a:p>
            <a:pPr>
              <a:buNone/>
            </a:pPr>
            <a:r>
              <a:rPr lang="id-ID" sz="2800" dirty="0" smtClean="0"/>
              <a:t>	($6,30 x jam mesin aktual) + ($1,35 x jam tenaga kerja langsung aktual)</a:t>
            </a:r>
          </a:p>
          <a:p>
            <a:pPr>
              <a:buNone/>
            </a:pPr>
            <a:r>
              <a:rPr lang="id-ID" sz="2800" dirty="0" smtClean="0"/>
              <a:t>= ($6,30 x 40.000) + ($1,35 x 80.000)</a:t>
            </a:r>
          </a:p>
          <a:p>
            <a:pPr>
              <a:buNone/>
            </a:pPr>
            <a:r>
              <a:rPr lang="id-ID" sz="2800" dirty="0" smtClean="0"/>
              <a:t>= $ 252.000 + $ 108.000</a:t>
            </a:r>
          </a:p>
          <a:p>
            <a:pPr>
              <a:buNone/>
            </a:pPr>
            <a:r>
              <a:rPr lang="id-ID" sz="2800" dirty="0" smtClean="0"/>
              <a:t>= $ 360.000</a:t>
            </a:r>
            <a:endParaRPr lang="id-ID"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Perhitungan HPP berdasarkan fungsi: Tarif Departemen</a:t>
            </a:r>
            <a:endParaRPr lang="id-ID" dirty="0"/>
          </a:p>
        </p:txBody>
      </p:sp>
      <p:sp>
        <p:nvSpPr>
          <p:cNvPr id="3" name="Content Placeholder 2"/>
          <p:cNvSpPr>
            <a:spLocks noGrp="1"/>
          </p:cNvSpPr>
          <p:nvPr>
            <p:ph idx="1"/>
          </p:nvPr>
        </p:nvSpPr>
        <p:spPr>
          <a:xfrm>
            <a:off x="680321" y="2336872"/>
            <a:ext cx="9613861" cy="4044877"/>
          </a:xfrm>
        </p:spPr>
        <p:txBody>
          <a:bodyPr/>
          <a:lstStyle/>
          <a:p>
            <a:r>
              <a:rPr lang="id-ID" dirty="0" smtClean="0"/>
              <a:t>Perhitungan biaya per unit: </a:t>
            </a:r>
            <a:endParaRPr lang="id-ID" dirty="0"/>
          </a:p>
        </p:txBody>
      </p:sp>
      <p:graphicFrame>
        <p:nvGraphicFramePr>
          <p:cNvPr id="4" name="Table 3"/>
          <p:cNvGraphicFramePr>
            <a:graphicFrameLocks noGrp="1"/>
          </p:cNvGraphicFramePr>
          <p:nvPr/>
        </p:nvGraphicFramePr>
        <p:xfrm>
          <a:off x="736600" y="2990850"/>
          <a:ext cx="8127999" cy="3052656"/>
        </p:xfrm>
        <a:graphic>
          <a:graphicData uri="http://schemas.openxmlformats.org/drawingml/2006/table">
            <a:tbl>
              <a:tblPr firstRow="1" bandRow="1">
                <a:tableStyleId>{5C22544A-7EE6-4342-B048-85BDC9FD1C3A}</a:tableStyleId>
              </a:tblPr>
              <a:tblGrid>
                <a:gridCol w="4044950"/>
                <a:gridCol w="1943100"/>
                <a:gridCol w="2139949"/>
              </a:tblGrid>
              <a:tr h="461856">
                <a:tc>
                  <a:txBody>
                    <a:bodyPr/>
                    <a:lstStyle/>
                    <a:p>
                      <a:endParaRPr lang="id-ID" sz="2000" dirty="0"/>
                    </a:p>
                  </a:txBody>
                  <a:tcPr/>
                </a:tc>
                <a:tc>
                  <a:txBody>
                    <a:bodyPr/>
                    <a:lstStyle/>
                    <a:p>
                      <a:r>
                        <a:rPr lang="id-ID" sz="2000" dirty="0" smtClean="0"/>
                        <a:t>Nirkabel</a:t>
                      </a:r>
                      <a:endParaRPr lang="id-ID" sz="2000" dirty="0"/>
                    </a:p>
                  </a:txBody>
                  <a:tcPr/>
                </a:tc>
                <a:tc>
                  <a:txBody>
                    <a:bodyPr/>
                    <a:lstStyle/>
                    <a:p>
                      <a:r>
                        <a:rPr lang="id-ID" sz="2000" dirty="0" smtClean="0"/>
                        <a:t>Reguler</a:t>
                      </a:r>
                      <a:endParaRPr lang="id-ID" sz="2000" dirty="0"/>
                    </a:p>
                  </a:txBody>
                  <a:tcPr/>
                </a:tc>
              </a:tr>
              <a:tr h="370840">
                <a:tc>
                  <a:txBody>
                    <a:bodyPr/>
                    <a:lstStyle/>
                    <a:p>
                      <a:r>
                        <a:rPr lang="id-ID" sz="2000" dirty="0" smtClean="0"/>
                        <a:t>Biaya utama</a:t>
                      </a:r>
                      <a:endParaRPr lang="id-ID" sz="2000" dirty="0"/>
                    </a:p>
                  </a:txBody>
                  <a:tcPr/>
                </a:tc>
                <a:tc>
                  <a:txBody>
                    <a:bodyPr/>
                    <a:lstStyle/>
                    <a:p>
                      <a:pPr algn="r"/>
                      <a:r>
                        <a:rPr lang="id-ID" sz="2000" dirty="0" smtClean="0"/>
                        <a:t>$ 78.000</a:t>
                      </a:r>
                      <a:endParaRPr lang="id-ID" sz="2000" dirty="0"/>
                    </a:p>
                  </a:txBody>
                  <a:tcPr/>
                </a:tc>
                <a:tc>
                  <a:txBody>
                    <a:bodyPr/>
                    <a:lstStyle/>
                    <a:p>
                      <a:pPr algn="r"/>
                      <a:r>
                        <a:rPr lang="id-ID" sz="2000" dirty="0" smtClean="0"/>
                        <a:t>$738.000</a:t>
                      </a:r>
                      <a:endParaRPr lang="id-ID" sz="2000" dirty="0"/>
                    </a:p>
                  </a:txBody>
                  <a:tcPr/>
                </a:tc>
              </a:tr>
              <a:tr h="370840">
                <a:tc>
                  <a:txBody>
                    <a:bodyPr/>
                    <a:lstStyle/>
                    <a:p>
                      <a:r>
                        <a:rPr lang="id-ID" sz="2000" dirty="0" smtClean="0"/>
                        <a:t>Biaya overhead:</a:t>
                      </a:r>
                    </a:p>
                    <a:p>
                      <a:r>
                        <a:rPr lang="id-ID" sz="2000" dirty="0" smtClean="0"/>
                        <a:t>($6,30 x 4.000)+($1,35 x 3.000)</a:t>
                      </a:r>
                    </a:p>
                    <a:p>
                      <a:r>
                        <a:rPr lang="id-ID" sz="2000" dirty="0" smtClean="0"/>
                        <a:t>($6,30 x 36.000)+($1,35</a:t>
                      </a:r>
                      <a:r>
                        <a:rPr lang="id-ID" sz="2000" baseline="0" dirty="0" smtClean="0"/>
                        <a:t> x 77.000)</a:t>
                      </a:r>
                      <a:endParaRPr lang="id-ID" sz="2000" dirty="0"/>
                    </a:p>
                  </a:txBody>
                  <a:tcPr/>
                </a:tc>
                <a:tc>
                  <a:txBody>
                    <a:bodyPr/>
                    <a:lstStyle/>
                    <a:p>
                      <a:pPr algn="r"/>
                      <a:endParaRPr lang="id-ID" sz="2000" u="sng" dirty="0" smtClean="0"/>
                    </a:p>
                    <a:p>
                      <a:pPr algn="r"/>
                      <a:r>
                        <a:rPr lang="id-ID" sz="2000" u="sng" dirty="0" smtClean="0"/>
                        <a:t>29.250</a:t>
                      </a:r>
                      <a:endParaRPr lang="id-ID" sz="2000" u="sng" dirty="0"/>
                    </a:p>
                  </a:txBody>
                  <a:tcPr/>
                </a:tc>
                <a:tc>
                  <a:txBody>
                    <a:bodyPr/>
                    <a:lstStyle/>
                    <a:p>
                      <a:pPr algn="r"/>
                      <a:endParaRPr lang="id-ID" sz="2000" u="sng" dirty="0" smtClean="0"/>
                    </a:p>
                    <a:p>
                      <a:pPr algn="r"/>
                      <a:endParaRPr lang="id-ID" sz="2000" u="sng" dirty="0" smtClean="0"/>
                    </a:p>
                    <a:p>
                      <a:pPr algn="r"/>
                      <a:r>
                        <a:rPr lang="id-ID" sz="2000" u="sng" dirty="0" smtClean="0"/>
                        <a:t>330.750</a:t>
                      </a:r>
                      <a:endParaRPr lang="id-ID" sz="2000" u="sng" dirty="0"/>
                    </a:p>
                  </a:txBody>
                  <a:tcPr/>
                </a:tc>
              </a:tr>
              <a:tr h="370840">
                <a:tc>
                  <a:txBody>
                    <a:bodyPr/>
                    <a:lstStyle/>
                    <a:p>
                      <a:r>
                        <a:rPr lang="id-ID" sz="2000" dirty="0" smtClean="0"/>
                        <a:t>Jumlah biaya produksi</a:t>
                      </a:r>
                      <a:endParaRPr lang="id-ID" sz="2000" dirty="0"/>
                    </a:p>
                  </a:txBody>
                  <a:tcPr/>
                </a:tc>
                <a:tc>
                  <a:txBody>
                    <a:bodyPr/>
                    <a:lstStyle/>
                    <a:p>
                      <a:pPr algn="r"/>
                      <a:r>
                        <a:rPr lang="id-ID" sz="2000" dirty="0" smtClean="0"/>
                        <a:t>$107.250</a:t>
                      </a:r>
                      <a:endParaRPr lang="id-ID" sz="2000" dirty="0"/>
                    </a:p>
                  </a:txBody>
                  <a:tcPr/>
                </a:tc>
                <a:tc>
                  <a:txBody>
                    <a:bodyPr/>
                    <a:lstStyle/>
                    <a:p>
                      <a:pPr algn="r"/>
                      <a:r>
                        <a:rPr lang="id-ID" sz="2000" dirty="0" smtClean="0"/>
                        <a:t>$1.068.750</a:t>
                      </a:r>
                      <a:endParaRPr lang="id-ID" sz="2000" dirty="0"/>
                    </a:p>
                  </a:txBody>
                  <a:tcPr/>
                </a:tc>
              </a:tr>
              <a:tr h="370840">
                <a:tc>
                  <a:txBody>
                    <a:bodyPr/>
                    <a:lstStyle/>
                    <a:p>
                      <a:r>
                        <a:rPr lang="id-ID" sz="2000" dirty="0" smtClean="0"/>
                        <a:t>Unit yang diproduksi</a:t>
                      </a:r>
                      <a:endParaRPr lang="id-ID" sz="2000" dirty="0"/>
                    </a:p>
                  </a:txBody>
                  <a:tcPr/>
                </a:tc>
                <a:tc>
                  <a:txBody>
                    <a:bodyPr/>
                    <a:lstStyle/>
                    <a:p>
                      <a:pPr algn="r"/>
                      <a:r>
                        <a:rPr lang="id-ID" sz="2000" u="sng" dirty="0" smtClean="0"/>
                        <a:t>10.000</a:t>
                      </a:r>
                      <a:endParaRPr lang="id-ID" sz="2000" u="sng" dirty="0"/>
                    </a:p>
                  </a:txBody>
                  <a:tcPr/>
                </a:tc>
                <a:tc>
                  <a:txBody>
                    <a:bodyPr/>
                    <a:lstStyle/>
                    <a:p>
                      <a:pPr algn="r"/>
                      <a:r>
                        <a:rPr lang="id-ID" sz="2000" u="sng" dirty="0" smtClean="0"/>
                        <a:t>100.000</a:t>
                      </a:r>
                      <a:endParaRPr lang="id-ID" sz="2000" u="sng" dirty="0"/>
                    </a:p>
                  </a:txBody>
                  <a:tcPr/>
                </a:tc>
              </a:tr>
              <a:tr h="370840">
                <a:tc>
                  <a:txBody>
                    <a:bodyPr/>
                    <a:lstStyle/>
                    <a:p>
                      <a:r>
                        <a:rPr lang="id-ID" sz="2000" dirty="0" smtClean="0"/>
                        <a:t>Biaya</a:t>
                      </a:r>
                      <a:r>
                        <a:rPr lang="id-ID" sz="2000" baseline="0" dirty="0" smtClean="0"/>
                        <a:t> per unit (jmlh by/unit)</a:t>
                      </a:r>
                      <a:endParaRPr lang="id-ID" sz="2000" dirty="0"/>
                    </a:p>
                  </a:txBody>
                  <a:tcPr/>
                </a:tc>
                <a:tc>
                  <a:txBody>
                    <a:bodyPr/>
                    <a:lstStyle/>
                    <a:p>
                      <a:pPr algn="r"/>
                      <a:r>
                        <a:rPr lang="id-ID" sz="2000" dirty="0" smtClean="0"/>
                        <a:t>$10,73</a:t>
                      </a:r>
                      <a:endParaRPr lang="id-ID" sz="2000" dirty="0"/>
                    </a:p>
                  </a:txBody>
                  <a:tcPr/>
                </a:tc>
                <a:tc>
                  <a:txBody>
                    <a:bodyPr/>
                    <a:lstStyle/>
                    <a:p>
                      <a:pPr algn="r"/>
                      <a:r>
                        <a:rPr lang="id-ID" sz="2000" dirty="0" smtClean="0"/>
                        <a:t>$10,69</a:t>
                      </a:r>
                      <a:endParaRPr lang="id-ID" sz="2000" dirty="0"/>
                    </a:p>
                  </a:txBody>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KETERBATASAN SISTEM AKUNTANSI BIAYA BERDASARKAN FUNGSI</a:t>
            </a:r>
            <a:endParaRPr lang="id-ID" dirty="0"/>
          </a:p>
        </p:txBody>
      </p:sp>
      <p:sp>
        <p:nvSpPr>
          <p:cNvPr id="3" name="Content Placeholder 2"/>
          <p:cNvSpPr>
            <a:spLocks noGrp="1"/>
          </p:cNvSpPr>
          <p:nvPr>
            <p:ph idx="1"/>
          </p:nvPr>
        </p:nvSpPr>
        <p:spPr>
          <a:xfrm>
            <a:off x="680321" y="2114550"/>
            <a:ext cx="9613861" cy="4229099"/>
          </a:xfrm>
        </p:spPr>
        <p:txBody>
          <a:bodyPr>
            <a:noAutofit/>
          </a:bodyPr>
          <a:lstStyle/>
          <a:p>
            <a:r>
              <a:rPr lang="id-ID" sz="3600" dirty="0" smtClean="0"/>
              <a:t>T</a:t>
            </a:r>
            <a:r>
              <a:rPr lang="id-ID" sz="3200" dirty="0" smtClean="0"/>
              <a:t>arif keseluruhan pabrik dan tarif departemen telah digunakan selama beberapa dekade oleh banyak perusahaan, akan tetapi dalam beberapa situasi, tarif tersebut tidak berfungsi dengan baik dan dapat menimbulkan penyimpangan biaya produk yang besar yang dapat mengakibatkan kerugian pada perusahaan.</a:t>
            </a:r>
          </a:p>
          <a:p>
            <a:pPr>
              <a:buNone/>
            </a:pPr>
            <a:endParaRPr lang="id-ID" sz="3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KETERBATASAN SISTEM AKUNTANSI BIAYA BERDASARKAN FUNGSI</a:t>
            </a:r>
            <a:endParaRPr lang="id-ID" dirty="0"/>
          </a:p>
        </p:txBody>
      </p:sp>
      <p:sp>
        <p:nvSpPr>
          <p:cNvPr id="3" name="Content Placeholder 2"/>
          <p:cNvSpPr>
            <a:spLocks noGrp="1"/>
          </p:cNvSpPr>
          <p:nvPr>
            <p:ph idx="1"/>
          </p:nvPr>
        </p:nvSpPr>
        <p:spPr>
          <a:xfrm>
            <a:off x="680321" y="2152650"/>
            <a:ext cx="9613861" cy="4229100"/>
          </a:xfrm>
        </p:spPr>
        <p:txBody>
          <a:bodyPr>
            <a:normAutofit fontScale="92500" lnSpcReduction="10000"/>
          </a:bodyPr>
          <a:lstStyle/>
          <a:p>
            <a:r>
              <a:rPr lang="id-ID" sz="3000" dirty="0" smtClean="0"/>
              <a:t>G</a:t>
            </a:r>
            <a:r>
              <a:rPr lang="id-ID" sz="2800" dirty="0" smtClean="0"/>
              <a:t>ejala dari sistem biaya yang telah ketinggalan zaman antara lain:</a:t>
            </a:r>
          </a:p>
          <a:p>
            <a:pPr marL="457200" indent="-457200">
              <a:buFont typeface="+mj-lt"/>
              <a:buAutoNum type="arabicPeriod"/>
            </a:pPr>
            <a:r>
              <a:rPr lang="id-ID" sz="2800" dirty="0" smtClean="0"/>
              <a:t>Hasil dari penawaran sulit dijelaskan karena perhitungan biaya produk terlalu tinggi.</a:t>
            </a:r>
          </a:p>
          <a:p>
            <a:pPr marL="457200" indent="-457200">
              <a:buFont typeface="+mj-lt"/>
              <a:buAutoNum type="arabicPeriod"/>
            </a:pPr>
            <a:r>
              <a:rPr lang="id-ID" sz="2800" dirty="0" smtClean="0"/>
              <a:t>Harga pesaing nampak tidak wajar atau terlihat rendah</a:t>
            </a:r>
          </a:p>
          <a:p>
            <a:pPr marL="457200" indent="-457200">
              <a:buFont typeface="+mj-lt"/>
              <a:buAutoNum type="arabicPeriod" startAt="3"/>
            </a:pPr>
            <a:r>
              <a:rPr lang="id-ID" sz="2800" dirty="0" smtClean="0"/>
              <a:t>Produk yang sulit diproduksi menunjukkan laba yang tinggi</a:t>
            </a:r>
          </a:p>
          <a:p>
            <a:pPr marL="457200" indent="-457200">
              <a:buFont typeface="+mj-lt"/>
              <a:buAutoNum type="arabicPeriod" startAt="3"/>
            </a:pPr>
            <a:r>
              <a:rPr lang="id-ID" sz="2800" dirty="0" smtClean="0"/>
              <a:t>Margin laba sulit untuk dijelaskan</a:t>
            </a:r>
          </a:p>
          <a:p>
            <a:pPr marL="457200" indent="-457200">
              <a:buFont typeface="+mj-lt"/>
              <a:buAutoNum type="arabicPeriod" startAt="3"/>
            </a:pPr>
            <a:r>
              <a:rPr lang="id-ID" sz="2800" dirty="0" smtClean="0"/>
              <a:t>Pelanggan tidak mengeluhkan kenaikan harga</a:t>
            </a:r>
          </a:p>
          <a:p>
            <a:pPr marL="457200" indent="-457200">
              <a:buFont typeface="+mj-lt"/>
              <a:buAutoNum type="arabicPeriod" startAt="3"/>
            </a:pPr>
            <a:r>
              <a:rPr lang="id-ID" sz="2800" dirty="0" smtClean="0"/>
              <a:t>Departemen Akuntansi menghabiskan banyak waktu untuk memberikan data biaya bagi proyek-proyek khusus.</a:t>
            </a:r>
          </a:p>
          <a:p>
            <a:pPr marL="457200" indent="-457200">
              <a:buFont typeface="+mj-lt"/>
              <a:buAutoNum type="arabicPeriod" startAt="3"/>
            </a:pPr>
            <a:endParaRPr lang="id-ID"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KETERBATASAN SISTEM AKUNTANSI BIAYA BERDASARKAN FUNGSI</a:t>
            </a:r>
            <a:endParaRPr lang="id-ID" dirty="0"/>
          </a:p>
        </p:txBody>
      </p:sp>
      <p:sp>
        <p:nvSpPr>
          <p:cNvPr id="3" name="Content Placeholder 2"/>
          <p:cNvSpPr>
            <a:spLocks noGrp="1"/>
          </p:cNvSpPr>
          <p:nvPr>
            <p:ph idx="1"/>
          </p:nvPr>
        </p:nvSpPr>
        <p:spPr>
          <a:xfrm>
            <a:off x="680321" y="2114550"/>
            <a:ext cx="9613861" cy="4038599"/>
          </a:xfrm>
        </p:spPr>
        <p:txBody>
          <a:bodyPr>
            <a:normAutofit/>
          </a:bodyPr>
          <a:lstStyle/>
          <a:p>
            <a:r>
              <a:rPr lang="id-ID" sz="3200" dirty="0" smtClean="0"/>
              <a:t>Dua faktor utama yang menyebabkan ketidakmampuan tarif keseluruhan pabrik dan departemen berdasarkan unit untuk membebankan biaya overhead secara tepat:</a:t>
            </a:r>
          </a:p>
          <a:p>
            <a:pPr marL="457200" indent="-457200">
              <a:buFont typeface="+mj-lt"/>
              <a:buAutoNum type="arabicPeriod"/>
            </a:pPr>
            <a:r>
              <a:rPr lang="id-ID" sz="3200" dirty="0" smtClean="0"/>
              <a:t>Proporsi biaya overhead yang tidak berkaitan dengan unit terhadap jumlah biaya overhead adalah besar</a:t>
            </a:r>
          </a:p>
          <a:p>
            <a:pPr marL="457200" indent="-457200">
              <a:buFont typeface="+mj-lt"/>
              <a:buAutoNum type="arabicPeriod"/>
            </a:pPr>
            <a:r>
              <a:rPr lang="id-ID" sz="3200" dirty="0" smtClean="0"/>
              <a:t>Tingkat keanekaragaman produknya besar.</a:t>
            </a:r>
          </a:p>
          <a:p>
            <a:endParaRPr lang="id-ID"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TETAP</a:t>
            </a:r>
            <a:endParaRPr lang="id-ID" dirty="0"/>
          </a:p>
        </p:txBody>
      </p:sp>
      <p:graphicFrame>
        <p:nvGraphicFramePr>
          <p:cNvPr id="4" name="Content Placeholder 3"/>
          <p:cNvGraphicFramePr>
            <a:graphicFrameLocks noGrp="1"/>
          </p:cNvGraphicFramePr>
          <p:nvPr>
            <p:ph idx="1"/>
          </p:nvPr>
        </p:nvGraphicFramePr>
        <p:xfrm>
          <a:off x="681038" y="2336800"/>
          <a:ext cx="9613899" cy="3654000"/>
        </p:xfrm>
        <a:graphic>
          <a:graphicData uri="http://schemas.openxmlformats.org/drawingml/2006/table">
            <a:tbl>
              <a:tblPr firstRow="1" bandRow="1">
                <a:tableStyleId>{5C22544A-7EE6-4342-B048-85BDC9FD1C3A}</a:tableStyleId>
              </a:tblPr>
              <a:tblGrid>
                <a:gridCol w="3204633"/>
                <a:gridCol w="3204633"/>
                <a:gridCol w="3204633"/>
              </a:tblGrid>
              <a:tr h="566208">
                <a:tc>
                  <a:txBody>
                    <a:bodyPr/>
                    <a:lstStyle/>
                    <a:p>
                      <a:pPr algn="ctr"/>
                      <a:r>
                        <a:rPr lang="id-ID" sz="2400" dirty="0" smtClean="0">
                          <a:solidFill>
                            <a:schemeClr val="tx2"/>
                          </a:solidFill>
                        </a:rPr>
                        <a:t>SEWA MESIN</a:t>
                      </a:r>
                      <a:endParaRPr lang="id-ID" sz="2400" dirty="0">
                        <a:solidFill>
                          <a:schemeClr val="tx2"/>
                        </a:solidFill>
                      </a:endParaRPr>
                    </a:p>
                  </a:txBody>
                  <a:tcPr/>
                </a:tc>
                <a:tc>
                  <a:txBody>
                    <a:bodyPr/>
                    <a:lstStyle/>
                    <a:p>
                      <a:pPr algn="ctr"/>
                      <a:r>
                        <a:rPr lang="id-ID" sz="2400" dirty="0" smtClean="0">
                          <a:solidFill>
                            <a:schemeClr val="tx2"/>
                          </a:solidFill>
                        </a:rPr>
                        <a:t>JUMLAH POTONGAN 3 INCI</a:t>
                      </a:r>
                      <a:endParaRPr lang="id-ID" sz="2400" dirty="0">
                        <a:solidFill>
                          <a:schemeClr val="tx2"/>
                        </a:solidFill>
                      </a:endParaRPr>
                    </a:p>
                  </a:txBody>
                  <a:tcPr/>
                </a:tc>
                <a:tc>
                  <a:txBody>
                    <a:bodyPr/>
                    <a:lstStyle/>
                    <a:p>
                      <a:pPr algn="ctr"/>
                      <a:r>
                        <a:rPr lang="id-ID" sz="2400" dirty="0" smtClean="0">
                          <a:solidFill>
                            <a:schemeClr val="tx2"/>
                          </a:solidFill>
                        </a:rPr>
                        <a:t>BIAYA PER UNIT</a:t>
                      </a:r>
                      <a:endParaRPr lang="id-ID" sz="2400" dirty="0">
                        <a:solidFill>
                          <a:schemeClr val="tx2"/>
                        </a:solidFill>
                      </a:endParaRPr>
                    </a:p>
                  </a:txBody>
                  <a:tcPr/>
                </a:tc>
              </a:tr>
              <a:tr h="566208">
                <a:tc>
                  <a:txBody>
                    <a:bodyPr/>
                    <a:lstStyle/>
                    <a:p>
                      <a:pPr algn="r"/>
                      <a:r>
                        <a:rPr lang="id-ID" sz="2400" dirty="0" smtClean="0"/>
                        <a:t>$60.000</a:t>
                      </a:r>
                      <a:endParaRPr lang="id-ID" sz="2400" dirty="0"/>
                    </a:p>
                  </a:txBody>
                  <a:tcPr/>
                </a:tc>
                <a:tc>
                  <a:txBody>
                    <a:bodyPr/>
                    <a:lstStyle/>
                    <a:p>
                      <a:pPr algn="r"/>
                      <a:r>
                        <a:rPr lang="id-ID" sz="2400" dirty="0" smtClean="0"/>
                        <a:t>0</a:t>
                      </a:r>
                      <a:endParaRPr lang="id-ID" sz="2400" dirty="0"/>
                    </a:p>
                  </a:txBody>
                  <a:tcPr/>
                </a:tc>
                <a:tc>
                  <a:txBody>
                    <a:bodyPr/>
                    <a:lstStyle/>
                    <a:p>
                      <a:pPr algn="r"/>
                      <a:r>
                        <a:rPr lang="id-ID" sz="2400" dirty="0" smtClean="0"/>
                        <a:t>-</a:t>
                      </a:r>
                      <a:endParaRPr lang="id-ID" sz="2400" dirty="0"/>
                    </a:p>
                  </a:txBody>
                  <a:tcPr/>
                </a:tc>
              </a:tr>
              <a:tr h="566208">
                <a:tc>
                  <a:txBody>
                    <a:bodyPr/>
                    <a:lstStyle/>
                    <a:p>
                      <a:pPr algn="r"/>
                      <a:r>
                        <a:rPr lang="id-ID" sz="2400" dirty="0" smtClean="0"/>
                        <a:t>60.000</a:t>
                      </a:r>
                      <a:endParaRPr lang="id-ID" sz="2400" dirty="0"/>
                    </a:p>
                  </a:txBody>
                  <a:tcPr/>
                </a:tc>
                <a:tc>
                  <a:txBody>
                    <a:bodyPr/>
                    <a:lstStyle/>
                    <a:p>
                      <a:pPr algn="r"/>
                      <a:r>
                        <a:rPr lang="id-ID" sz="2400" dirty="0" smtClean="0"/>
                        <a:t>60.000</a:t>
                      </a:r>
                      <a:endParaRPr lang="id-ID" sz="2400" dirty="0"/>
                    </a:p>
                  </a:txBody>
                  <a:tcPr/>
                </a:tc>
                <a:tc>
                  <a:txBody>
                    <a:bodyPr/>
                    <a:lstStyle/>
                    <a:p>
                      <a:pPr algn="r"/>
                      <a:r>
                        <a:rPr lang="id-ID" sz="2400" dirty="0" smtClean="0"/>
                        <a:t>$1,00</a:t>
                      </a:r>
                      <a:endParaRPr lang="id-ID" sz="2400" dirty="0"/>
                    </a:p>
                  </a:txBody>
                  <a:tcPr/>
                </a:tc>
              </a:tr>
              <a:tr h="566208">
                <a:tc>
                  <a:txBody>
                    <a:bodyPr/>
                    <a:lstStyle/>
                    <a:p>
                      <a:pPr algn="r"/>
                      <a:r>
                        <a:rPr lang="id-ID" sz="2400" dirty="0" smtClean="0"/>
                        <a:t>60.000</a:t>
                      </a:r>
                      <a:endParaRPr lang="id-ID" sz="2400" dirty="0"/>
                    </a:p>
                  </a:txBody>
                  <a:tcPr/>
                </a:tc>
                <a:tc>
                  <a:txBody>
                    <a:bodyPr/>
                    <a:lstStyle/>
                    <a:p>
                      <a:pPr algn="r"/>
                      <a:r>
                        <a:rPr lang="id-ID" sz="2400" dirty="0" smtClean="0"/>
                        <a:t>120.000</a:t>
                      </a:r>
                      <a:endParaRPr lang="id-ID" sz="2400" dirty="0"/>
                    </a:p>
                  </a:txBody>
                  <a:tcPr/>
                </a:tc>
                <a:tc>
                  <a:txBody>
                    <a:bodyPr/>
                    <a:lstStyle/>
                    <a:p>
                      <a:pPr algn="r"/>
                      <a:r>
                        <a:rPr lang="id-ID" sz="2400" dirty="0" smtClean="0"/>
                        <a:t>0,50</a:t>
                      </a:r>
                      <a:endParaRPr lang="id-ID" sz="2400" dirty="0"/>
                    </a:p>
                  </a:txBody>
                  <a:tcPr/>
                </a:tc>
              </a:tr>
              <a:tr h="566208">
                <a:tc>
                  <a:txBody>
                    <a:bodyPr/>
                    <a:lstStyle/>
                    <a:p>
                      <a:pPr algn="r"/>
                      <a:r>
                        <a:rPr lang="id-ID" sz="2400" dirty="0" smtClean="0"/>
                        <a:t>60.000</a:t>
                      </a:r>
                      <a:endParaRPr lang="id-ID" sz="2400" dirty="0"/>
                    </a:p>
                  </a:txBody>
                  <a:tcPr/>
                </a:tc>
                <a:tc>
                  <a:txBody>
                    <a:bodyPr/>
                    <a:lstStyle/>
                    <a:p>
                      <a:pPr algn="r"/>
                      <a:r>
                        <a:rPr lang="id-ID" sz="2400" dirty="0" smtClean="0"/>
                        <a:t>180.000</a:t>
                      </a:r>
                      <a:endParaRPr lang="id-ID" sz="2400" dirty="0"/>
                    </a:p>
                  </a:txBody>
                  <a:tcPr/>
                </a:tc>
                <a:tc>
                  <a:txBody>
                    <a:bodyPr/>
                    <a:lstStyle/>
                    <a:p>
                      <a:pPr algn="r"/>
                      <a:r>
                        <a:rPr lang="id-ID" sz="2400" dirty="0" smtClean="0"/>
                        <a:t>0,33</a:t>
                      </a:r>
                      <a:endParaRPr lang="id-ID" sz="2400" dirty="0"/>
                    </a:p>
                  </a:txBody>
                  <a:tcPr/>
                </a:tc>
              </a:tr>
              <a:tr h="566208">
                <a:tc>
                  <a:txBody>
                    <a:bodyPr/>
                    <a:lstStyle/>
                    <a:p>
                      <a:pPr algn="r"/>
                      <a:r>
                        <a:rPr lang="id-ID" sz="2400" dirty="0" smtClean="0"/>
                        <a:t>60.000</a:t>
                      </a:r>
                      <a:endParaRPr lang="id-ID" sz="2400" dirty="0"/>
                    </a:p>
                  </a:txBody>
                  <a:tcPr/>
                </a:tc>
                <a:tc>
                  <a:txBody>
                    <a:bodyPr/>
                    <a:lstStyle/>
                    <a:p>
                      <a:pPr algn="r"/>
                      <a:r>
                        <a:rPr lang="id-ID" sz="2400" dirty="0" smtClean="0"/>
                        <a:t>240.000</a:t>
                      </a:r>
                      <a:endParaRPr lang="id-ID" sz="2400" dirty="0"/>
                    </a:p>
                  </a:txBody>
                  <a:tcPr/>
                </a:tc>
                <a:tc>
                  <a:txBody>
                    <a:bodyPr/>
                    <a:lstStyle/>
                    <a:p>
                      <a:pPr algn="r"/>
                      <a:r>
                        <a:rPr lang="id-ID" sz="2400" dirty="0" smtClean="0"/>
                        <a:t>0,25</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OVERHEAD YANG TIDAK BERKAITAN DENGAN JUMLAH UNIT</a:t>
            </a:r>
            <a:endParaRPr lang="id-ID" dirty="0"/>
          </a:p>
        </p:txBody>
      </p:sp>
      <p:sp>
        <p:nvSpPr>
          <p:cNvPr id="3" name="Content Placeholder 2"/>
          <p:cNvSpPr>
            <a:spLocks noGrp="1"/>
          </p:cNvSpPr>
          <p:nvPr>
            <p:ph idx="1"/>
          </p:nvPr>
        </p:nvSpPr>
        <p:spPr>
          <a:xfrm>
            <a:off x="680321" y="2133600"/>
            <a:ext cx="9613861" cy="4286249"/>
          </a:xfrm>
        </p:spPr>
        <p:txBody>
          <a:bodyPr>
            <a:normAutofit lnSpcReduction="10000"/>
          </a:bodyPr>
          <a:lstStyle/>
          <a:p>
            <a:r>
              <a:rPr lang="id-ID" dirty="0" smtClean="0"/>
              <a:t>Penggunaan tarif keseluruhan pabrik atau departemen  mengasumsikan pemakaian sumber daya overhead  berkaitan erat dengan unit yang diproduksi. Akan tetapi jika terdapat aktivitas yang tidak berkaitan dengan jumlah unit maka penggunaan tarif tersebut tidak tepat karena dapat menyebabkan penyimpangan pada biaya produk.</a:t>
            </a:r>
          </a:p>
          <a:p>
            <a:endParaRPr lang="id-ID" dirty="0" smtClean="0"/>
          </a:p>
          <a:p>
            <a:r>
              <a:rPr lang="id-ID" dirty="0" smtClean="0"/>
              <a:t>Contoh : aktivitas penyetelan peralatan.</a:t>
            </a:r>
          </a:p>
          <a:p>
            <a:pPr>
              <a:buNone/>
            </a:pPr>
            <a:r>
              <a:rPr lang="id-ID" dirty="0" smtClean="0"/>
              <a:t>	Biaya penyetelan terjadi setiap satu batch produk diproduksi. Satu batch mungkin terdiri dari 1.000 atau 10.000 unit, dan biaya penyetelan batch tersebut adalah sama. Semakin banyak penyetelan dilakukan, biaya penyetelan akan meningkat. Jadi penggerak aktivitas penyetelan adalah  perintah penyetelan.</a:t>
            </a:r>
            <a:endParaRPr lang="id-ID"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DRIVER (PENGGERAK AKTIVITAS)</a:t>
            </a:r>
            <a:endParaRPr lang="id-ID" dirty="0"/>
          </a:p>
        </p:txBody>
      </p:sp>
      <p:sp>
        <p:nvSpPr>
          <p:cNvPr id="3" name="Content Placeholder 2"/>
          <p:cNvSpPr>
            <a:spLocks noGrp="1"/>
          </p:cNvSpPr>
          <p:nvPr>
            <p:ph idx="1"/>
          </p:nvPr>
        </p:nvSpPr>
        <p:spPr/>
        <p:txBody>
          <a:bodyPr>
            <a:noAutofit/>
          </a:bodyPr>
          <a:lstStyle/>
          <a:p>
            <a:r>
              <a:rPr lang="id-ID" sz="3200" dirty="0" smtClean="0"/>
              <a:t>Activity driver </a:t>
            </a:r>
            <a:r>
              <a:rPr lang="id-ID" sz="2800" dirty="0" smtClean="0"/>
              <a:t>adalah faktor-faktor yang mengukur pemakaian aktivitas produk dan objek biaya lainnya.</a:t>
            </a:r>
          </a:p>
          <a:p>
            <a:endParaRPr lang="id-ID" sz="2800" dirty="0" smtClean="0"/>
          </a:p>
          <a:p>
            <a:r>
              <a:rPr lang="id-ID" sz="2800" dirty="0" smtClean="0"/>
              <a:t>Activity driver terdiri atas:</a:t>
            </a:r>
          </a:p>
          <a:p>
            <a:pPr marL="457200" indent="-457200">
              <a:buFont typeface="+mj-lt"/>
              <a:buAutoNum type="arabicPeriod"/>
            </a:pPr>
            <a:r>
              <a:rPr lang="id-ID" sz="2800" dirty="0" smtClean="0"/>
              <a:t>Penggerak aktivitas tingkat unit (unit level activity driver)</a:t>
            </a:r>
          </a:p>
          <a:p>
            <a:pPr marL="457200" indent="-457200">
              <a:buFont typeface="+mj-lt"/>
              <a:buAutoNum type="arabicPeriod"/>
            </a:pPr>
            <a:r>
              <a:rPr lang="id-ID" sz="2800" dirty="0" smtClean="0"/>
              <a:t>Penggerak aktivitas tingkat non unit (non unit level activity driver)</a:t>
            </a:r>
            <a:endParaRPr lang="id-ID"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KEANEKARAGAMAN PRODUK (PRODUCT DIVERSITY)</a:t>
            </a:r>
            <a:endParaRPr lang="id-ID" dirty="0"/>
          </a:p>
        </p:txBody>
      </p:sp>
      <p:sp>
        <p:nvSpPr>
          <p:cNvPr id="3" name="Content Placeholder 2"/>
          <p:cNvSpPr>
            <a:spLocks noGrp="1"/>
          </p:cNvSpPr>
          <p:nvPr>
            <p:ph idx="1"/>
          </p:nvPr>
        </p:nvSpPr>
        <p:spPr>
          <a:xfrm>
            <a:off x="680321" y="2336872"/>
            <a:ext cx="9613861" cy="4025827"/>
          </a:xfrm>
        </p:spPr>
        <p:txBody>
          <a:bodyPr>
            <a:normAutofit/>
          </a:bodyPr>
          <a:lstStyle/>
          <a:p>
            <a:r>
              <a:rPr lang="id-ID" dirty="0" smtClean="0"/>
              <a:t>Selain keberadaan biaya overhead non unit yang signifikan, keanekaragaman produk juga menjadi penyebab ketidakmampuan tarif keseluruhan pabrik dan departemen berdasarkan unit untuk membebankan biaya overhead secara tepat.</a:t>
            </a:r>
          </a:p>
          <a:p>
            <a:endParaRPr lang="id-ID" dirty="0" smtClean="0"/>
          </a:p>
          <a:p>
            <a:r>
              <a:rPr lang="id-ID" sz="2800" dirty="0" smtClean="0"/>
              <a:t>Product diversity </a:t>
            </a:r>
            <a:r>
              <a:rPr lang="id-ID" dirty="0" smtClean="0"/>
              <a:t>berarti produk menggunakan aktivitas overhead dalam proporsi yang secara signifikan berbeda.</a:t>
            </a:r>
          </a:p>
          <a:p>
            <a:r>
              <a:rPr lang="id-ID" dirty="0" smtClean="0"/>
              <a:t>Contoh: perbedaan pada ukuran produk, kerumitan produk, waktu penyetelan, besarnya batch dapat menyebabkan produk menggunakan overhead pada tingkat yang berbeda.</a:t>
            </a:r>
            <a:endParaRPr lang="id-ID"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KESALAHAN TARIF OVERHEAD BERDASARKAN UNIT</a:t>
            </a:r>
            <a:endParaRPr lang="id-ID" dirty="0"/>
          </a:p>
        </p:txBody>
      </p:sp>
      <p:sp>
        <p:nvSpPr>
          <p:cNvPr id="3" name="Content Placeholder 2"/>
          <p:cNvSpPr>
            <a:spLocks noGrp="1"/>
          </p:cNvSpPr>
          <p:nvPr>
            <p:ph idx="1"/>
          </p:nvPr>
        </p:nvSpPr>
        <p:spPr>
          <a:xfrm>
            <a:off x="680321" y="2076450"/>
            <a:ext cx="9613861" cy="4476749"/>
          </a:xfrm>
        </p:spPr>
        <p:txBody>
          <a:bodyPr/>
          <a:lstStyle/>
          <a:p>
            <a:r>
              <a:rPr lang="id-ID" dirty="0" smtClean="0"/>
              <a:t>Berikut adalah data lengkap BelRing tentang aktivitas overhead yang membentuk jumlah biaya overhead (asumsi: data adalah hasil yang diharapkan &amp; aktual):</a:t>
            </a:r>
            <a:endParaRPr lang="id-ID" dirty="0"/>
          </a:p>
        </p:txBody>
      </p:sp>
      <p:graphicFrame>
        <p:nvGraphicFramePr>
          <p:cNvPr id="4" name="Table 3"/>
          <p:cNvGraphicFramePr>
            <a:graphicFrameLocks noGrp="1"/>
          </p:cNvGraphicFramePr>
          <p:nvPr/>
        </p:nvGraphicFramePr>
        <p:xfrm>
          <a:off x="1022350" y="3221566"/>
          <a:ext cx="8864601" cy="2961640"/>
        </p:xfrm>
        <a:graphic>
          <a:graphicData uri="http://schemas.openxmlformats.org/drawingml/2006/table">
            <a:tbl>
              <a:tblPr firstRow="1" bandRow="1">
                <a:tableStyleId>{5C22544A-7EE6-4342-B048-85BDC9FD1C3A}</a:tableStyleId>
              </a:tblPr>
              <a:tblGrid>
                <a:gridCol w="4387850"/>
                <a:gridCol w="1504950"/>
                <a:gridCol w="1428750"/>
                <a:gridCol w="1543051"/>
              </a:tblGrid>
              <a:tr h="0">
                <a:tc gridSpan="4">
                  <a:txBody>
                    <a:bodyPr/>
                    <a:lstStyle/>
                    <a:p>
                      <a:pPr algn="ctr"/>
                      <a:r>
                        <a:rPr lang="id-ID" b="1" dirty="0" smtClean="0"/>
                        <a:t>UKURAN PENGGUNAAN AKTIVITAS</a:t>
                      </a:r>
                      <a:endParaRPr lang="id-ID" b="1" dirty="0"/>
                    </a:p>
                  </a:txBody>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tr>
              <a:tr h="370840">
                <a:tc>
                  <a:txBody>
                    <a:bodyPr/>
                    <a:lstStyle/>
                    <a:p>
                      <a:endParaRPr lang="id-ID" dirty="0"/>
                    </a:p>
                  </a:txBody>
                  <a:tcPr>
                    <a:solidFill>
                      <a:schemeClr val="accent5">
                        <a:lumMod val="60000"/>
                        <a:lumOff val="40000"/>
                      </a:schemeClr>
                    </a:solidFill>
                  </a:tcPr>
                </a:tc>
                <a:tc>
                  <a:txBody>
                    <a:bodyPr/>
                    <a:lstStyle/>
                    <a:p>
                      <a:r>
                        <a:rPr lang="id-ID" dirty="0" smtClean="0"/>
                        <a:t>NIRKABEL</a:t>
                      </a:r>
                      <a:endParaRPr lang="id-ID" dirty="0"/>
                    </a:p>
                  </a:txBody>
                  <a:tcPr>
                    <a:solidFill>
                      <a:schemeClr val="accent5">
                        <a:lumMod val="60000"/>
                        <a:lumOff val="40000"/>
                      </a:schemeClr>
                    </a:solidFill>
                  </a:tcPr>
                </a:tc>
                <a:tc>
                  <a:txBody>
                    <a:bodyPr/>
                    <a:lstStyle/>
                    <a:p>
                      <a:r>
                        <a:rPr lang="id-ID" dirty="0" smtClean="0"/>
                        <a:t>REGULER</a:t>
                      </a:r>
                      <a:endParaRPr lang="id-ID" dirty="0"/>
                    </a:p>
                  </a:txBody>
                  <a:tcPr>
                    <a:solidFill>
                      <a:schemeClr val="accent5">
                        <a:lumMod val="60000"/>
                        <a:lumOff val="40000"/>
                      </a:schemeClr>
                    </a:solidFill>
                  </a:tcPr>
                </a:tc>
                <a:tc>
                  <a:txBody>
                    <a:bodyPr/>
                    <a:lstStyle/>
                    <a:p>
                      <a:r>
                        <a:rPr lang="id-ID" dirty="0" smtClean="0"/>
                        <a:t>JUMLAH</a:t>
                      </a:r>
                      <a:endParaRPr lang="id-ID" dirty="0"/>
                    </a:p>
                  </a:txBody>
                  <a:tcPr>
                    <a:solidFill>
                      <a:schemeClr val="accent5">
                        <a:lumMod val="60000"/>
                        <a:lumOff val="40000"/>
                      </a:schemeClr>
                    </a:solidFill>
                  </a:tcPr>
                </a:tc>
              </a:tr>
              <a:tr h="370840">
                <a:tc>
                  <a:txBody>
                    <a:bodyPr/>
                    <a:lstStyle/>
                    <a:p>
                      <a:r>
                        <a:rPr lang="id-ID" dirty="0" smtClean="0"/>
                        <a:t>Unit</a:t>
                      </a:r>
                      <a:r>
                        <a:rPr lang="id-ID" baseline="0" dirty="0" smtClean="0"/>
                        <a:t> yg diproduksi pertahun</a:t>
                      </a:r>
                      <a:endParaRPr lang="id-ID" dirty="0"/>
                    </a:p>
                  </a:txBody>
                  <a:tcPr/>
                </a:tc>
                <a:tc>
                  <a:txBody>
                    <a:bodyPr/>
                    <a:lstStyle/>
                    <a:p>
                      <a:pPr algn="r"/>
                      <a:r>
                        <a:rPr lang="id-ID" dirty="0" smtClean="0"/>
                        <a:t>10.000</a:t>
                      </a:r>
                      <a:endParaRPr lang="id-ID" dirty="0"/>
                    </a:p>
                  </a:txBody>
                  <a:tcPr/>
                </a:tc>
                <a:tc>
                  <a:txBody>
                    <a:bodyPr/>
                    <a:lstStyle/>
                    <a:p>
                      <a:pPr algn="r"/>
                      <a:r>
                        <a:rPr lang="id-ID" dirty="0" smtClean="0"/>
                        <a:t>100.000</a:t>
                      </a:r>
                      <a:endParaRPr lang="id-ID" dirty="0"/>
                    </a:p>
                  </a:txBody>
                  <a:tcPr/>
                </a:tc>
                <a:tc>
                  <a:txBody>
                    <a:bodyPr/>
                    <a:lstStyle/>
                    <a:p>
                      <a:pPr algn="r"/>
                      <a:r>
                        <a:rPr lang="id-ID" dirty="0" smtClean="0"/>
                        <a:t>110.000</a:t>
                      </a:r>
                      <a:endParaRPr lang="id-ID" dirty="0"/>
                    </a:p>
                  </a:txBody>
                  <a:tcPr/>
                </a:tc>
              </a:tr>
              <a:tr h="370840">
                <a:tc>
                  <a:txBody>
                    <a:bodyPr/>
                    <a:lstStyle/>
                    <a:p>
                      <a:r>
                        <a:rPr lang="id-ID" dirty="0" smtClean="0"/>
                        <a:t>Biaya utama</a:t>
                      </a:r>
                      <a:endParaRPr lang="id-ID" dirty="0"/>
                    </a:p>
                  </a:txBody>
                  <a:tcPr/>
                </a:tc>
                <a:tc>
                  <a:txBody>
                    <a:bodyPr/>
                    <a:lstStyle/>
                    <a:p>
                      <a:pPr algn="r"/>
                      <a:r>
                        <a:rPr lang="id-ID" dirty="0" smtClean="0"/>
                        <a:t>$ 78.000</a:t>
                      </a:r>
                      <a:endParaRPr lang="id-ID" dirty="0"/>
                    </a:p>
                  </a:txBody>
                  <a:tcPr/>
                </a:tc>
                <a:tc>
                  <a:txBody>
                    <a:bodyPr/>
                    <a:lstStyle/>
                    <a:p>
                      <a:pPr algn="r"/>
                      <a:r>
                        <a:rPr lang="id-ID" dirty="0" smtClean="0"/>
                        <a:t>$ 738.000</a:t>
                      </a:r>
                      <a:endParaRPr lang="id-ID" dirty="0"/>
                    </a:p>
                  </a:txBody>
                  <a:tcPr/>
                </a:tc>
                <a:tc>
                  <a:txBody>
                    <a:bodyPr/>
                    <a:lstStyle/>
                    <a:p>
                      <a:pPr algn="r"/>
                      <a:r>
                        <a:rPr lang="id-ID" dirty="0" smtClean="0"/>
                        <a:t>$ 816.000</a:t>
                      </a:r>
                      <a:endParaRPr lang="id-ID" dirty="0"/>
                    </a:p>
                  </a:txBody>
                  <a:tcPr/>
                </a:tc>
              </a:tr>
              <a:tr h="370840">
                <a:tc>
                  <a:txBody>
                    <a:bodyPr/>
                    <a:lstStyle/>
                    <a:p>
                      <a:r>
                        <a:rPr lang="id-ID" dirty="0" smtClean="0"/>
                        <a:t>Jam tenaga kerja langsung</a:t>
                      </a:r>
                      <a:endParaRPr lang="id-ID" dirty="0"/>
                    </a:p>
                  </a:txBody>
                  <a:tcPr/>
                </a:tc>
                <a:tc>
                  <a:txBody>
                    <a:bodyPr/>
                    <a:lstStyle/>
                    <a:p>
                      <a:pPr algn="r"/>
                      <a:r>
                        <a:rPr lang="id-ID" dirty="0" smtClean="0"/>
                        <a:t>10.000</a:t>
                      </a:r>
                      <a:endParaRPr lang="id-ID" dirty="0"/>
                    </a:p>
                  </a:txBody>
                  <a:tcPr/>
                </a:tc>
                <a:tc>
                  <a:txBody>
                    <a:bodyPr/>
                    <a:lstStyle/>
                    <a:p>
                      <a:pPr algn="r"/>
                      <a:r>
                        <a:rPr lang="id-ID" dirty="0" smtClean="0"/>
                        <a:t>90.000</a:t>
                      </a:r>
                      <a:endParaRPr lang="id-ID" dirty="0"/>
                    </a:p>
                  </a:txBody>
                  <a:tcPr/>
                </a:tc>
                <a:tc>
                  <a:txBody>
                    <a:bodyPr/>
                    <a:lstStyle/>
                    <a:p>
                      <a:pPr algn="r"/>
                      <a:r>
                        <a:rPr lang="id-ID" dirty="0" smtClean="0"/>
                        <a:t>100.000</a:t>
                      </a:r>
                      <a:endParaRPr lang="id-ID" dirty="0"/>
                    </a:p>
                  </a:txBody>
                  <a:tcPr/>
                </a:tc>
              </a:tr>
              <a:tr h="370840">
                <a:tc>
                  <a:txBody>
                    <a:bodyPr/>
                    <a:lstStyle/>
                    <a:p>
                      <a:r>
                        <a:rPr lang="id-ID" dirty="0" smtClean="0"/>
                        <a:t>Jam mesin</a:t>
                      </a:r>
                      <a:endParaRPr lang="id-ID" dirty="0"/>
                    </a:p>
                  </a:txBody>
                  <a:tcPr/>
                </a:tc>
                <a:tc>
                  <a:txBody>
                    <a:bodyPr/>
                    <a:lstStyle/>
                    <a:p>
                      <a:pPr algn="r"/>
                      <a:r>
                        <a:rPr lang="id-ID" dirty="0" smtClean="0"/>
                        <a:t>5.000</a:t>
                      </a:r>
                      <a:endParaRPr lang="id-ID" dirty="0"/>
                    </a:p>
                  </a:txBody>
                  <a:tcPr/>
                </a:tc>
                <a:tc>
                  <a:txBody>
                    <a:bodyPr/>
                    <a:lstStyle/>
                    <a:p>
                      <a:pPr algn="r"/>
                      <a:r>
                        <a:rPr lang="id-ID" dirty="0" smtClean="0"/>
                        <a:t>45.000</a:t>
                      </a:r>
                      <a:endParaRPr lang="id-ID" dirty="0"/>
                    </a:p>
                  </a:txBody>
                  <a:tcPr/>
                </a:tc>
                <a:tc>
                  <a:txBody>
                    <a:bodyPr/>
                    <a:lstStyle/>
                    <a:p>
                      <a:pPr algn="r"/>
                      <a:r>
                        <a:rPr lang="id-ID" dirty="0" smtClean="0"/>
                        <a:t>50.000</a:t>
                      </a:r>
                      <a:endParaRPr lang="id-ID" dirty="0"/>
                    </a:p>
                  </a:txBody>
                  <a:tcPr/>
                </a:tc>
              </a:tr>
              <a:tr h="370840">
                <a:tc>
                  <a:txBody>
                    <a:bodyPr/>
                    <a:lstStyle/>
                    <a:p>
                      <a:r>
                        <a:rPr lang="id-ID" dirty="0" smtClean="0"/>
                        <a:t>Proses produksi</a:t>
                      </a:r>
                      <a:endParaRPr lang="id-ID" dirty="0"/>
                    </a:p>
                  </a:txBody>
                  <a:tcPr/>
                </a:tc>
                <a:tc>
                  <a:txBody>
                    <a:bodyPr/>
                    <a:lstStyle/>
                    <a:p>
                      <a:pPr algn="r"/>
                      <a:r>
                        <a:rPr lang="id-ID" dirty="0" smtClean="0"/>
                        <a:t>20</a:t>
                      </a:r>
                      <a:endParaRPr lang="id-ID" dirty="0"/>
                    </a:p>
                  </a:txBody>
                  <a:tcPr/>
                </a:tc>
                <a:tc>
                  <a:txBody>
                    <a:bodyPr/>
                    <a:lstStyle/>
                    <a:p>
                      <a:pPr algn="r"/>
                      <a:r>
                        <a:rPr lang="id-ID" dirty="0" smtClean="0"/>
                        <a:t>10</a:t>
                      </a:r>
                      <a:endParaRPr lang="id-ID" dirty="0"/>
                    </a:p>
                  </a:txBody>
                  <a:tcPr/>
                </a:tc>
                <a:tc>
                  <a:txBody>
                    <a:bodyPr/>
                    <a:lstStyle/>
                    <a:p>
                      <a:pPr algn="r"/>
                      <a:r>
                        <a:rPr lang="id-ID" dirty="0" smtClean="0"/>
                        <a:t>30</a:t>
                      </a:r>
                      <a:endParaRPr lang="id-ID" dirty="0"/>
                    </a:p>
                  </a:txBody>
                  <a:tcPr/>
                </a:tc>
              </a:tr>
              <a:tr h="370840">
                <a:tc>
                  <a:txBody>
                    <a:bodyPr/>
                    <a:lstStyle/>
                    <a:p>
                      <a:r>
                        <a:rPr lang="id-ID" dirty="0" smtClean="0"/>
                        <a:t>Jumlah perpindahan</a:t>
                      </a:r>
                      <a:endParaRPr lang="id-ID" dirty="0"/>
                    </a:p>
                  </a:txBody>
                  <a:tcPr/>
                </a:tc>
                <a:tc>
                  <a:txBody>
                    <a:bodyPr/>
                    <a:lstStyle/>
                    <a:p>
                      <a:pPr algn="r"/>
                      <a:r>
                        <a:rPr lang="id-ID" dirty="0" smtClean="0"/>
                        <a:t>60</a:t>
                      </a:r>
                      <a:endParaRPr lang="id-ID" dirty="0"/>
                    </a:p>
                  </a:txBody>
                  <a:tcPr/>
                </a:tc>
                <a:tc>
                  <a:txBody>
                    <a:bodyPr/>
                    <a:lstStyle/>
                    <a:p>
                      <a:pPr algn="r"/>
                      <a:r>
                        <a:rPr lang="id-ID" dirty="0" smtClean="0"/>
                        <a:t>30</a:t>
                      </a:r>
                      <a:endParaRPr lang="id-ID" dirty="0"/>
                    </a:p>
                  </a:txBody>
                  <a:tcPr/>
                </a:tc>
                <a:tc>
                  <a:txBody>
                    <a:bodyPr/>
                    <a:lstStyle/>
                    <a:p>
                      <a:pPr algn="r"/>
                      <a:r>
                        <a:rPr lang="id-ID" dirty="0" smtClean="0"/>
                        <a:t>90</a:t>
                      </a:r>
                      <a:endParaRPr lang="id-ID" dirty="0"/>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KESALAHAN TARIF OVERHEAD BERDASARKAN UNIT</a:t>
            </a:r>
            <a:endParaRPr lang="id-ID" dirty="0"/>
          </a:p>
        </p:txBody>
      </p:sp>
      <p:graphicFrame>
        <p:nvGraphicFramePr>
          <p:cNvPr id="4" name="Content Placeholder 3"/>
          <p:cNvGraphicFramePr>
            <a:graphicFrameLocks noGrp="1"/>
          </p:cNvGraphicFramePr>
          <p:nvPr>
            <p:ph idx="1"/>
          </p:nvPr>
        </p:nvGraphicFramePr>
        <p:xfrm>
          <a:off x="833438" y="2381249"/>
          <a:ext cx="9613900" cy="3756661"/>
        </p:xfrm>
        <a:graphic>
          <a:graphicData uri="http://schemas.openxmlformats.org/drawingml/2006/table">
            <a:tbl>
              <a:tblPr firstRow="1" bandRow="1">
                <a:tableStyleId>{5C22544A-7EE6-4342-B048-85BDC9FD1C3A}</a:tableStyleId>
              </a:tblPr>
              <a:tblGrid>
                <a:gridCol w="6196012"/>
                <a:gridCol w="3417888"/>
              </a:tblGrid>
              <a:tr h="647701">
                <a:tc gridSpan="2">
                  <a:txBody>
                    <a:bodyPr/>
                    <a:lstStyle/>
                    <a:p>
                      <a:pPr algn="ctr"/>
                      <a:r>
                        <a:rPr lang="id-ID" sz="2400" dirty="0" smtClean="0"/>
                        <a:t>DATA BIAYA AKTIVITAS (AKTIVITAS OVERHEAD)</a:t>
                      </a:r>
                      <a:endParaRPr lang="id-ID" sz="2400" dirty="0"/>
                    </a:p>
                  </a:txBody>
                  <a:tcPr/>
                </a:tc>
                <a:tc hMerge="1">
                  <a:txBody>
                    <a:bodyPr/>
                    <a:lstStyle/>
                    <a:p>
                      <a:endParaRPr lang="id-ID" dirty="0"/>
                    </a:p>
                  </a:txBody>
                  <a:tcPr/>
                </a:tc>
              </a:tr>
              <a:tr h="408033">
                <a:tc>
                  <a:txBody>
                    <a:bodyPr/>
                    <a:lstStyle/>
                    <a:p>
                      <a:pPr algn="ctr"/>
                      <a:r>
                        <a:rPr lang="id-ID" sz="2400" dirty="0" smtClean="0"/>
                        <a:t>AKTIVITAS</a:t>
                      </a:r>
                      <a:endParaRPr lang="id-ID" sz="2400" dirty="0"/>
                    </a:p>
                  </a:txBody>
                  <a:tcPr>
                    <a:solidFill>
                      <a:schemeClr val="accent5">
                        <a:lumMod val="60000"/>
                        <a:lumOff val="40000"/>
                      </a:schemeClr>
                    </a:solidFill>
                  </a:tcPr>
                </a:tc>
                <a:tc>
                  <a:txBody>
                    <a:bodyPr/>
                    <a:lstStyle/>
                    <a:p>
                      <a:pPr algn="ctr"/>
                      <a:r>
                        <a:rPr lang="id-ID" sz="2400" dirty="0" smtClean="0"/>
                        <a:t>BIAYA AKTIVITAS</a:t>
                      </a:r>
                      <a:endParaRPr lang="id-ID" sz="2400" dirty="0"/>
                    </a:p>
                  </a:txBody>
                  <a:tcPr>
                    <a:solidFill>
                      <a:schemeClr val="accent5">
                        <a:lumMod val="60000"/>
                        <a:lumOff val="40000"/>
                      </a:schemeClr>
                    </a:solidFill>
                  </a:tcPr>
                </a:tc>
              </a:tr>
              <a:tr h="408033">
                <a:tc>
                  <a:txBody>
                    <a:bodyPr/>
                    <a:lstStyle/>
                    <a:p>
                      <a:r>
                        <a:rPr lang="id-ID" sz="2400" dirty="0" smtClean="0"/>
                        <a:t>- Penyetelan u/setiap batch</a:t>
                      </a:r>
                      <a:endParaRPr lang="id-ID" sz="2400" dirty="0"/>
                    </a:p>
                  </a:txBody>
                  <a:tcPr/>
                </a:tc>
                <a:tc>
                  <a:txBody>
                    <a:bodyPr/>
                    <a:lstStyle/>
                    <a:p>
                      <a:pPr algn="r"/>
                      <a:r>
                        <a:rPr lang="id-ID" sz="2400" dirty="0" smtClean="0"/>
                        <a:t>$ 120.000</a:t>
                      </a:r>
                      <a:endParaRPr lang="id-ID" sz="2400" dirty="0"/>
                    </a:p>
                  </a:txBody>
                  <a:tcPr/>
                </a:tc>
              </a:tr>
              <a:tr h="408033">
                <a:tc>
                  <a:txBody>
                    <a:bodyPr/>
                    <a:lstStyle/>
                    <a:p>
                      <a:r>
                        <a:rPr lang="id-ID" sz="2400" dirty="0" smtClean="0"/>
                        <a:t>- Penanganan bahan baku (pemindahan batch)</a:t>
                      </a:r>
                      <a:endParaRPr lang="id-ID" sz="2400" dirty="0"/>
                    </a:p>
                  </a:txBody>
                  <a:tcPr/>
                </a:tc>
                <a:tc>
                  <a:txBody>
                    <a:bodyPr/>
                    <a:lstStyle/>
                    <a:p>
                      <a:pPr algn="r"/>
                      <a:r>
                        <a:rPr lang="id-ID" sz="2400" dirty="0" smtClean="0"/>
                        <a:t>60.000</a:t>
                      </a:r>
                      <a:endParaRPr lang="id-ID" sz="2400" dirty="0"/>
                    </a:p>
                  </a:txBody>
                  <a:tcPr/>
                </a:tc>
              </a:tr>
              <a:tr h="408033">
                <a:tc>
                  <a:txBody>
                    <a:bodyPr/>
                    <a:lstStyle/>
                    <a:p>
                      <a:r>
                        <a:rPr lang="id-ID" sz="2400" dirty="0" smtClean="0"/>
                        <a:t>- Daya (penggunaan mesin)</a:t>
                      </a:r>
                      <a:endParaRPr lang="id-ID" sz="2400" dirty="0"/>
                    </a:p>
                  </a:txBody>
                  <a:tcPr/>
                </a:tc>
                <a:tc>
                  <a:txBody>
                    <a:bodyPr/>
                    <a:lstStyle/>
                    <a:p>
                      <a:pPr algn="r"/>
                      <a:r>
                        <a:rPr lang="id-ID" sz="2400" dirty="0" smtClean="0"/>
                        <a:t>100.000</a:t>
                      </a:r>
                      <a:endParaRPr lang="id-ID" sz="2400" dirty="0"/>
                    </a:p>
                  </a:txBody>
                  <a:tcPr/>
                </a:tc>
              </a:tr>
              <a:tr h="408033">
                <a:tc>
                  <a:txBody>
                    <a:bodyPr/>
                    <a:lstStyle/>
                    <a:p>
                      <a:r>
                        <a:rPr lang="id-ID" sz="2400" dirty="0" smtClean="0"/>
                        <a:t>- Pengujian</a:t>
                      </a:r>
                      <a:endParaRPr lang="id-ID" sz="2400" dirty="0"/>
                    </a:p>
                  </a:txBody>
                  <a:tcPr/>
                </a:tc>
                <a:tc>
                  <a:txBody>
                    <a:bodyPr/>
                    <a:lstStyle/>
                    <a:p>
                      <a:pPr algn="r"/>
                      <a:r>
                        <a:rPr lang="id-ID" sz="2400" u="sng" dirty="0" smtClean="0"/>
                        <a:t>80.000</a:t>
                      </a:r>
                      <a:endParaRPr lang="id-ID" sz="2400" u="sng" dirty="0"/>
                    </a:p>
                  </a:txBody>
                  <a:tcPr/>
                </a:tc>
              </a:tr>
              <a:tr h="408033">
                <a:tc>
                  <a:txBody>
                    <a:bodyPr/>
                    <a:lstStyle/>
                    <a:p>
                      <a:endParaRPr lang="id-ID" sz="2400" dirty="0"/>
                    </a:p>
                  </a:txBody>
                  <a:tcPr/>
                </a:tc>
                <a:tc>
                  <a:txBody>
                    <a:bodyPr/>
                    <a:lstStyle/>
                    <a:p>
                      <a:pPr algn="r"/>
                      <a:r>
                        <a:rPr lang="id-ID" sz="2400" dirty="0" smtClean="0"/>
                        <a:t>$360.000</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KESALAHAN TARIF OVERHEAD BERDASARKAN UNIT</a:t>
            </a:r>
            <a:endParaRPr lang="id-ID" dirty="0"/>
          </a:p>
        </p:txBody>
      </p:sp>
      <p:sp>
        <p:nvSpPr>
          <p:cNvPr id="3" name="Content Placeholder 2"/>
          <p:cNvSpPr>
            <a:spLocks noGrp="1"/>
          </p:cNvSpPr>
          <p:nvPr>
            <p:ph idx="1"/>
          </p:nvPr>
        </p:nvSpPr>
        <p:spPr>
          <a:xfrm>
            <a:off x="680321" y="2190750"/>
            <a:ext cx="9613861" cy="4000500"/>
          </a:xfrm>
        </p:spPr>
        <p:txBody>
          <a:bodyPr>
            <a:normAutofit lnSpcReduction="10000"/>
          </a:bodyPr>
          <a:lstStyle/>
          <a:p>
            <a:r>
              <a:rPr lang="id-ID" sz="2800" dirty="0" smtClean="0"/>
              <a:t>Dari data tersebut dapat dianalisis sbb:</a:t>
            </a:r>
          </a:p>
          <a:p>
            <a:pPr>
              <a:buNone/>
            </a:pPr>
            <a:r>
              <a:rPr lang="id-ID" sz="2800" dirty="0" smtClean="0"/>
              <a:t>Aktivitas penyetelan dan penanganan bahan baku (pemindahan batch) digerakkan oleh jumlah proses produksi dan jumlah pemindahan (penggerak tingkat non unit). </a:t>
            </a:r>
          </a:p>
          <a:p>
            <a:pPr>
              <a:buNone/>
            </a:pPr>
            <a:r>
              <a:rPr lang="id-ID" sz="2800" dirty="0" smtClean="0"/>
              <a:t>Aktivitas daya dan pengujian  digerakkan oleh jam mesin dan jam tenaga kerja langsung (penggerak tingkat unit).</a:t>
            </a:r>
          </a:p>
          <a:p>
            <a:pPr>
              <a:buNone/>
            </a:pPr>
            <a:endParaRPr lang="id-ID" dirty="0" smtClean="0"/>
          </a:p>
          <a:p>
            <a:pPr>
              <a:buNone/>
            </a:pPr>
            <a:r>
              <a:rPr lang="id-ID" sz="2800" dirty="0" smtClean="0"/>
              <a:t>Aktivitas non unit mewakili 50% ($180.000/$360.000) dari jumlah biaya overhead (persentase yang signifikan</a:t>
            </a:r>
            <a:r>
              <a:rPr lang="id-ID" dirty="0" smtClean="0"/>
              <a:t>).</a:t>
            </a:r>
            <a:endParaRPr lang="id-ID"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KESALAHAN TARIF OVERHEAD BERDASARKAN UNIT</a:t>
            </a:r>
            <a:endParaRPr lang="id-ID" dirty="0"/>
          </a:p>
        </p:txBody>
      </p:sp>
      <p:sp>
        <p:nvSpPr>
          <p:cNvPr id="3" name="Content Placeholder 2"/>
          <p:cNvSpPr>
            <a:spLocks noGrp="1"/>
          </p:cNvSpPr>
          <p:nvPr>
            <p:ph idx="1"/>
          </p:nvPr>
        </p:nvSpPr>
        <p:spPr>
          <a:xfrm>
            <a:off x="680321" y="2336872"/>
            <a:ext cx="9613861" cy="4178227"/>
          </a:xfrm>
        </p:spPr>
        <p:txBody>
          <a:bodyPr/>
          <a:lstStyle/>
          <a:p>
            <a:r>
              <a:rPr lang="id-ID" dirty="0" smtClean="0"/>
              <a:t>Rasio konsumsi untuk kedua produk adalah sbb:</a:t>
            </a:r>
            <a:endParaRPr lang="id-ID" dirty="0"/>
          </a:p>
        </p:txBody>
      </p:sp>
      <p:graphicFrame>
        <p:nvGraphicFramePr>
          <p:cNvPr id="4" name="Table 3"/>
          <p:cNvGraphicFramePr>
            <a:graphicFrameLocks noGrp="1"/>
          </p:cNvGraphicFramePr>
          <p:nvPr/>
        </p:nvGraphicFramePr>
        <p:xfrm>
          <a:off x="1060450" y="2986616"/>
          <a:ext cx="8864601" cy="3200400"/>
        </p:xfrm>
        <a:graphic>
          <a:graphicData uri="http://schemas.openxmlformats.org/drawingml/2006/table">
            <a:tbl>
              <a:tblPr firstRow="1" bandRow="1">
                <a:tableStyleId>{5C22544A-7EE6-4342-B048-85BDC9FD1C3A}</a:tableStyleId>
              </a:tblPr>
              <a:tblGrid>
                <a:gridCol w="2206286"/>
                <a:gridCol w="2206286"/>
                <a:gridCol w="2206286"/>
                <a:gridCol w="2245743"/>
              </a:tblGrid>
              <a:tr h="370840">
                <a:tc>
                  <a:txBody>
                    <a:bodyPr/>
                    <a:lstStyle/>
                    <a:p>
                      <a:r>
                        <a:rPr lang="id-ID" dirty="0" smtClean="0"/>
                        <a:t>Aktivitas Overhead</a:t>
                      </a:r>
                      <a:endParaRPr lang="id-ID" dirty="0"/>
                    </a:p>
                  </a:txBody>
                  <a:tcPr/>
                </a:tc>
                <a:tc>
                  <a:txBody>
                    <a:bodyPr/>
                    <a:lstStyle/>
                    <a:p>
                      <a:r>
                        <a:rPr lang="id-ID" dirty="0" smtClean="0"/>
                        <a:t>Telepon Nirkabel</a:t>
                      </a:r>
                      <a:endParaRPr lang="id-ID" dirty="0"/>
                    </a:p>
                  </a:txBody>
                  <a:tcPr/>
                </a:tc>
                <a:tc>
                  <a:txBody>
                    <a:bodyPr/>
                    <a:lstStyle/>
                    <a:p>
                      <a:r>
                        <a:rPr lang="id-ID" dirty="0" smtClean="0"/>
                        <a:t>Telepon Reguler</a:t>
                      </a:r>
                      <a:endParaRPr lang="id-ID" dirty="0"/>
                    </a:p>
                  </a:txBody>
                  <a:tcPr/>
                </a:tc>
                <a:tc>
                  <a:txBody>
                    <a:bodyPr/>
                    <a:lstStyle/>
                    <a:p>
                      <a:r>
                        <a:rPr lang="id-ID" dirty="0" smtClean="0"/>
                        <a:t>PenggerakAktivitas</a:t>
                      </a:r>
                      <a:endParaRPr lang="id-ID" dirty="0"/>
                    </a:p>
                  </a:txBody>
                  <a:tcPr/>
                </a:tc>
              </a:tr>
              <a:tr h="370840">
                <a:tc>
                  <a:txBody>
                    <a:bodyPr/>
                    <a:lstStyle/>
                    <a:p>
                      <a:r>
                        <a:rPr lang="id-ID" dirty="0" smtClean="0"/>
                        <a:t>Penyetelan</a:t>
                      </a:r>
                      <a:endParaRPr lang="id-ID" dirty="0"/>
                    </a:p>
                  </a:txBody>
                  <a:tcPr/>
                </a:tc>
                <a:tc>
                  <a:txBody>
                    <a:bodyPr/>
                    <a:lstStyle/>
                    <a:p>
                      <a:pPr algn="r"/>
                      <a:r>
                        <a:rPr lang="id-ID" dirty="0" smtClean="0"/>
                        <a:t>0,67</a:t>
                      </a:r>
                    </a:p>
                    <a:p>
                      <a:pPr algn="ctr"/>
                      <a:r>
                        <a:rPr lang="id-ID" dirty="0" smtClean="0"/>
                        <a:t>(20/30)</a:t>
                      </a:r>
                      <a:endParaRPr lang="id-ID" dirty="0"/>
                    </a:p>
                  </a:txBody>
                  <a:tcPr/>
                </a:tc>
                <a:tc>
                  <a:txBody>
                    <a:bodyPr/>
                    <a:lstStyle/>
                    <a:p>
                      <a:pPr algn="r"/>
                      <a:r>
                        <a:rPr lang="id-ID" dirty="0" smtClean="0"/>
                        <a:t>0,33</a:t>
                      </a:r>
                    </a:p>
                    <a:p>
                      <a:pPr algn="ctr"/>
                      <a:r>
                        <a:rPr lang="id-ID" dirty="0" smtClean="0"/>
                        <a:t>(10/30)</a:t>
                      </a:r>
                      <a:endParaRPr lang="id-ID" dirty="0"/>
                    </a:p>
                  </a:txBody>
                  <a:tcPr/>
                </a:tc>
                <a:tc>
                  <a:txBody>
                    <a:bodyPr/>
                    <a:lstStyle/>
                    <a:p>
                      <a:r>
                        <a:rPr lang="id-ID" dirty="0" smtClean="0"/>
                        <a:t>Proses produksi</a:t>
                      </a:r>
                      <a:endParaRPr lang="id-ID" dirty="0"/>
                    </a:p>
                  </a:txBody>
                  <a:tcPr/>
                </a:tc>
              </a:tr>
              <a:tr h="370840">
                <a:tc>
                  <a:txBody>
                    <a:bodyPr/>
                    <a:lstStyle/>
                    <a:p>
                      <a:r>
                        <a:rPr lang="id-ID" dirty="0" smtClean="0"/>
                        <a:t>Penanganan</a:t>
                      </a:r>
                      <a:r>
                        <a:rPr lang="id-ID" baseline="0" dirty="0" smtClean="0"/>
                        <a:t> bahan baku</a:t>
                      </a:r>
                      <a:endParaRPr lang="id-ID" dirty="0"/>
                    </a:p>
                  </a:txBody>
                  <a:tcPr/>
                </a:tc>
                <a:tc>
                  <a:txBody>
                    <a:bodyPr/>
                    <a:lstStyle/>
                    <a:p>
                      <a:pPr algn="r"/>
                      <a:r>
                        <a:rPr lang="id-ID" dirty="0" smtClean="0"/>
                        <a:t>0,67</a:t>
                      </a:r>
                    </a:p>
                    <a:p>
                      <a:pPr algn="ctr"/>
                      <a:r>
                        <a:rPr lang="id-ID" dirty="0" smtClean="0"/>
                        <a:t>(60/90)</a:t>
                      </a:r>
                      <a:endParaRPr lang="id-ID" dirty="0"/>
                    </a:p>
                  </a:txBody>
                  <a:tcPr/>
                </a:tc>
                <a:tc>
                  <a:txBody>
                    <a:bodyPr/>
                    <a:lstStyle/>
                    <a:p>
                      <a:pPr algn="r"/>
                      <a:r>
                        <a:rPr lang="id-ID" dirty="0" smtClean="0"/>
                        <a:t>0,33</a:t>
                      </a:r>
                    </a:p>
                    <a:p>
                      <a:pPr algn="ctr"/>
                      <a:r>
                        <a:rPr lang="id-ID" dirty="0" smtClean="0"/>
                        <a:t>(30/90)</a:t>
                      </a:r>
                      <a:endParaRPr lang="id-ID" dirty="0"/>
                    </a:p>
                  </a:txBody>
                  <a:tcPr/>
                </a:tc>
                <a:tc>
                  <a:txBody>
                    <a:bodyPr/>
                    <a:lstStyle/>
                    <a:p>
                      <a:r>
                        <a:rPr lang="id-ID" dirty="0" smtClean="0"/>
                        <a:t>Jumlah perpindahan</a:t>
                      </a:r>
                      <a:endParaRPr lang="id-ID" dirty="0"/>
                    </a:p>
                  </a:txBody>
                  <a:tcPr/>
                </a:tc>
              </a:tr>
              <a:tr h="370840">
                <a:tc>
                  <a:txBody>
                    <a:bodyPr/>
                    <a:lstStyle/>
                    <a:p>
                      <a:r>
                        <a:rPr lang="id-ID" dirty="0" smtClean="0"/>
                        <a:t>Daya</a:t>
                      </a:r>
                      <a:r>
                        <a:rPr lang="id-ID" baseline="0" dirty="0" smtClean="0"/>
                        <a:t> /penggunaan mesin</a:t>
                      </a:r>
                      <a:endParaRPr lang="id-ID" dirty="0"/>
                    </a:p>
                  </a:txBody>
                  <a:tcPr/>
                </a:tc>
                <a:tc>
                  <a:txBody>
                    <a:bodyPr/>
                    <a:lstStyle/>
                    <a:p>
                      <a:pPr algn="r"/>
                      <a:r>
                        <a:rPr lang="id-ID" dirty="0" smtClean="0"/>
                        <a:t>0,10</a:t>
                      </a:r>
                    </a:p>
                    <a:p>
                      <a:pPr algn="ctr"/>
                      <a:r>
                        <a:rPr lang="id-ID" dirty="0" smtClean="0"/>
                        <a:t>(5.000/50.000)</a:t>
                      </a:r>
                      <a:endParaRPr lang="id-ID" dirty="0"/>
                    </a:p>
                  </a:txBody>
                  <a:tcPr/>
                </a:tc>
                <a:tc>
                  <a:txBody>
                    <a:bodyPr/>
                    <a:lstStyle/>
                    <a:p>
                      <a:pPr algn="r"/>
                      <a:r>
                        <a:rPr lang="id-ID" dirty="0" smtClean="0"/>
                        <a:t>0,90</a:t>
                      </a:r>
                    </a:p>
                    <a:p>
                      <a:pPr algn="ctr"/>
                      <a:r>
                        <a:rPr lang="id-ID" dirty="0" smtClean="0"/>
                        <a:t>(45.000/50.000)</a:t>
                      </a:r>
                      <a:endParaRPr lang="id-ID" dirty="0"/>
                    </a:p>
                  </a:txBody>
                  <a:tcPr/>
                </a:tc>
                <a:tc>
                  <a:txBody>
                    <a:bodyPr/>
                    <a:lstStyle/>
                    <a:p>
                      <a:r>
                        <a:rPr lang="id-ID" dirty="0" smtClean="0"/>
                        <a:t>Jam mesin</a:t>
                      </a:r>
                      <a:endParaRPr lang="id-ID" dirty="0"/>
                    </a:p>
                  </a:txBody>
                  <a:tcPr/>
                </a:tc>
              </a:tr>
              <a:tr h="370840">
                <a:tc>
                  <a:txBody>
                    <a:bodyPr/>
                    <a:lstStyle/>
                    <a:p>
                      <a:r>
                        <a:rPr lang="id-ID" dirty="0" smtClean="0"/>
                        <a:t>Pengujian</a:t>
                      </a:r>
                      <a:endParaRPr lang="id-ID" dirty="0"/>
                    </a:p>
                  </a:txBody>
                  <a:tcPr/>
                </a:tc>
                <a:tc>
                  <a:txBody>
                    <a:bodyPr/>
                    <a:lstStyle/>
                    <a:p>
                      <a:pPr algn="r"/>
                      <a:r>
                        <a:rPr lang="id-ID" dirty="0" smtClean="0"/>
                        <a:t>0,10</a:t>
                      </a:r>
                    </a:p>
                    <a:p>
                      <a:pPr algn="ctr"/>
                      <a:r>
                        <a:rPr lang="id-ID" dirty="0" smtClean="0"/>
                        <a:t>(10.000/100.000)</a:t>
                      </a:r>
                      <a:endParaRPr lang="id-ID" dirty="0"/>
                    </a:p>
                  </a:txBody>
                  <a:tcPr/>
                </a:tc>
                <a:tc>
                  <a:txBody>
                    <a:bodyPr/>
                    <a:lstStyle/>
                    <a:p>
                      <a:pPr algn="r"/>
                      <a:r>
                        <a:rPr lang="id-ID" dirty="0" smtClean="0"/>
                        <a:t>0,90</a:t>
                      </a:r>
                    </a:p>
                    <a:p>
                      <a:pPr algn="ctr"/>
                      <a:r>
                        <a:rPr lang="id-ID" dirty="0" smtClean="0"/>
                        <a:t>(90.000/100.000)</a:t>
                      </a:r>
                      <a:endParaRPr lang="id-ID" dirty="0"/>
                    </a:p>
                  </a:txBody>
                  <a:tcPr/>
                </a:tc>
                <a:tc>
                  <a:txBody>
                    <a:bodyPr/>
                    <a:lstStyle/>
                    <a:p>
                      <a:r>
                        <a:rPr lang="id-ID" dirty="0" smtClean="0"/>
                        <a:t>Jam tenaga kerja langsung</a:t>
                      </a:r>
                      <a:endParaRPr lang="id-ID" dirty="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PENYELESAIAN MASALAH DISTORSI BIAYA</a:t>
            </a:r>
            <a:endParaRPr lang="id-ID" dirty="0"/>
          </a:p>
        </p:txBody>
      </p:sp>
      <p:sp>
        <p:nvSpPr>
          <p:cNvPr id="3" name="Content Placeholder 2"/>
          <p:cNvSpPr>
            <a:spLocks noGrp="1"/>
          </p:cNvSpPr>
          <p:nvPr>
            <p:ph idx="1"/>
          </p:nvPr>
        </p:nvSpPr>
        <p:spPr>
          <a:xfrm>
            <a:off x="680321" y="2228850"/>
            <a:ext cx="9613861" cy="4171949"/>
          </a:xfrm>
        </p:spPr>
        <p:txBody>
          <a:bodyPr>
            <a:noAutofit/>
          </a:bodyPr>
          <a:lstStyle/>
          <a:p>
            <a:r>
              <a:rPr lang="id-ID" dirty="0" smtClean="0"/>
              <a:t>Masalah distorsi biaya dapat diselesaikan dengan menggunakan tarif aktivitas.</a:t>
            </a:r>
          </a:p>
          <a:p>
            <a:r>
              <a:rPr lang="id-ID" dirty="0" smtClean="0"/>
              <a:t>Tarif aktivitas berdasarkan contoh sebelumnya:</a:t>
            </a:r>
          </a:p>
          <a:p>
            <a:pPr>
              <a:buNone/>
            </a:pPr>
            <a:r>
              <a:rPr lang="id-ID" dirty="0" smtClean="0"/>
              <a:t>Tarif penyetelan = $120.000/30 proses = $4.000 per proses</a:t>
            </a:r>
          </a:p>
          <a:p>
            <a:pPr>
              <a:buNone/>
            </a:pPr>
            <a:r>
              <a:rPr lang="id-ID" dirty="0" smtClean="0"/>
              <a:t>Tarif penanganan bahan baku = $60.000/90 perpindahan =$666,67 per pindahan.</a:t>
            </a:r>
          </a:p>
          <a:p>
            <a:pPr>
              <a:buNone/>
            </a:pPr>
            <a:r>
              <a:rPr lang="id-ID" dirty="0" smtClean="0"/>
              <a:t>Tarif penggunaan mesin = $100.000/50.000 jam mesin = $2 per jam mesin.</a:t>
            </a:r>
          </a:p>
          <a:p>
            <a:pPr>
              <a:buNone/>
            </a:pPr>
            <a:r>
              <a:rPr lang="id-ID" dirty="0" smtClean="0"/>
              <a:t>Tarif pengujian = $80.000/100.000 jam tenaga kerja langsung= $0,80 per jam tenaga kerja langsung.</a:t>
            </a:r>
            <a:endParaRPr lang="id-ID"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8"/>
            <a:ext cx="9613861" cy="656472"/>
          </a:xfrm>
        </p:spPr>
        <p:txBody>
          <a:bodyPr>
            <a:normAutofit/>
          </a:bodyPr>
          <a:lstStyle/>
          <a:p>
            <a:r>
              <a:rPr lang="id-ID" sz="2400" dirty="0" smtClean="0"/>
              <a:t>Perhitungan biaya per unit dengan menggunakan tarif aktivitas</a:t>
            </a:r>
            <a:endParaRPr lang="id-ID" sz="2400" dirty="0"/>
          </a:p>
        </p:txBody>
      </p:sp>
      <p:graphicFrame>
        <p:nvGraphicFramePr>
          <p:cNvPr id="4" name="Content Placeholder 3"/>
          <p:cNvGraphicFramePr>
            <a:graphicFrameLocks noGrp="1"/>
          </p:cNvGraphicFramePr>
          <p:nvPr>
            <p:ph idx="1"/>
          </p:nvPr>
        </p:nvGraphicFramePr>
        <p:xfrm>
          <a:off x="566738" y="1463040"/>
          <a:ext cx="9613899" cy="4785360"/>
        </p:xfrm>
        <a:graphic>
          <a:graphicData uri="http://schemas.openxmlformats.org/drawingml/2006/table">
            <a:tbl>
              <a:tblPr firstRow="1" bandRow="1">
                <a:tableStyleId>{5C22544A-7EE6-4342-B048-85BDC9FD1C3A}</a:tableStyleId>
              </a:tblPr>
              <a:tblGrid>
                <a:gridCol w="3204633"/>
                <a:gridCol w="3204633"/>
                <a:gridCol w="3204633"/>
              </a:tblGrid>
              <a:tr h="370840">
                <a:tc>
                  <a:txBody>
                    <a:bodyPr/>
                    <a:lstStyle/>
                    <a:p>
                      <a:endParaRPr lang="id-ID" dirty="0"/>
                    </a:p>
                  </a:txBody>
                  <a:tcPr/>
                </a:tc>
                <a:tc>
                  <a:txBody>
                    <a:bodyPr/>
                    <a:lstStyle/>
                    <a:p>
                      <a:r>
                        <a:rPr lang="id-ID" dirty="0" smtClean="0"/>
                        <a:t>NIRKABEL</a:t>
                      </a:r>
                      <a:endParaRPr lang="id-ID" dirty="0"/>
                    </a:p>
                  </a:txBody>
                  <a:tcPr/>
                </a:tc>
                <a:tc>
                  <a:txBody>
                    <a:bodyPr/>
                    <a:lstStyle/>
                    <a:p>
                      <a:r>
                        <a:rPr lang="id-ID" dirty="0" smtClean="0"/>
                        <a:t>REGULER</a:t>
                      </a:r>
                      <a:endParaRPr lang="id-ID" dirty="0"/>
                    </a:p>
                  </a:txBody>
                  <a:tcPr/>
                </a:tc>
              </a:tr>
              <a:tr h="370840">
                <a:tc>
                  <a:txBody>
                    <a:bodyPr/>
                    <a:lstStyle/>
                    <a:p>
                      <a:r>
                        <a:rPr lang="id-ID" dirty="0" smtClean="0"/>
                        <a:t>Biaya</a:t>
                      </a:r>
                      <a:r>
                        <a:rPr lang="id-ID" baseline="0" dirty="0" smtClean="0"/>
                        <a:t> Utama</a:t>
                      </a:r>
                      <a:endParaRPr lang="id-ID" dirty="0"/>
                    </a:p>
                  </a:txBody>
                  <a:tcPr/>
                </a:tc>
                <a:tc>
                  <a:txBody>
                    <a:bodyPr/>
                    <a:lstStyle/>
                    <a:p>
                      <a:pPr algn="r"/>
                      <a:r>
                        <a:rPr lang="id-ID" dirty="0" smtClean="0"/>
                        <a:t>$78.000</a:t>
                      </a:r>
                      <a:endParaRPr lang="id-ID" dirty="0"/>
                    </a:p>
                  </a:txBody>
                  <a:tcPr/>
                </a:tc>
                <a:tc>
                  <a:txBody>
                    <a:bodyPr/>
                    <a:lstStyle/>
                    <a:p>
                      <a:pPr algn="r"/>
                      <a:r>
                        <a:rPr lang="id-ID" dirty="0" smtClean="0"/>
                        <a:t>$738.000</a:t>
                      </a:r>
                      <a:endParaRPr lang="id-ID" dirty="0"/>
                    </a:p>
                  </a:txBody>
                  <a:tcPr/>
                </a:tc>
              </a:tr>
              <a:tr h="370840">
                <a:tc>
                  <a:txBody>
                    <a:bodyPr/>
                    <a:lstStyle/>
                    <a:p>
                      <a:r>
                        <a:rPr lang="id-ID" dirty="0" smtClean="0"/>
                        <a:t>Biaya overhead:</a:t>
                      </a:r>
                      <a:endParaRPr lang="id-ID" dirty="0"/>
                    </a:p>
                  </a:txBody>
                  <a:tcPr/>
                </a:tc>
                <a:tc>
                  <a:txBody>
                    <a:bodyPr/>
                    <a:lstStyle/>
                    <a:p>
                      <a:pPr algn="r"/>
                      <a:endParaRPr lang="id-ID" dirty="0"/>
                    </a:p>
                  </a:txBody>
                  <a:tcPr/>
                </a:tc>
                <a:tc>
                  <a:txBody>
                    <a:bodyPr/>
                    <a:lstStyle/>
                    <a:p>
                      <a:pPr algn="r"/>
                      <a:endParaRPr lang="id-ID"/>
                    </a:p>
                  </a:txBody>
                  <a:tcPr/>
                </a:tc>
              </a:tr>
              <a:tr h="370840">
                <a:tc>
                  <a:txBody>
                    <a:bodyPr/>
                    <a:lstStyle/>
                    <a:p>
                      <a:r>
                        <a:rPr lang="id-ID" dirty="0" smtClean="0"/>
                        <a:t>Penyetelan</a:t>
                      </a:r>
                      <a:endParaRPr lang="id-ID" dirty="0"/>
                    </a:p>
                  </a:txBody>
                  <a:tcPr/>
                </a:tc>
                <a:tc>
                  <a:txBody>
                    <a:bodyPr/>
                    <a:lstStyle/>
                    <a:p>
                      <a:pPr algn="r"/>
                      <a:r>
                        <a:rPr lang="id-ID" dirty="0" smtClean="0"/>
                        <a:t>80.000</a:t>
                      </a:r>
                    </a:p>
                    <a:p>
                      <a:pPr algn="l"/>
                      <a:r>
                        <a:rPr lang="id-ID" dirty="0" smtClean="0"/>
                        <a:t>($4.000 x 20)</a:t>
                      </a:r>
                      <a:endParaRPr lang="id-ID" dirty="0"/>
                    </a:p>
                  </a:txBody>
                  <a:tcPr/>
                </a:tc>
                <a:tc>
                  <a:txBody>
                    <a:bodyPr/>
                    <a:lstStyle/>
                    <a:p>
                      <a:pPr algn="r"/>
                      <a:r>
                        <a:rPr lang="id-ID" dirty="0" smtClean="0"/>
                        <a:t>40.000</a:t>
                      </a:r>
                    </a:p>
                    <a:p>
                      <a:pPr algn="l"/>
                      <a:r>
                        <a:rPr lang="id-ID" dirty="0" smtClean="0"/>
                        <a:t>($4.000 x 10)</a:t>
                      </a:r>
                      <a:endParaRPr lang="id-ID" dirty="0"/>
                    </a:p>
                  </a:txBody>
                  <a:tcPr/>
                </a:tc>
              </a:tr>
              <a:tr h="370840">
                <a:tc>
                  <a:txBody>
                    <a:bodyPr/>
                    <a:lstStyle/>
                    <a:p>
                      <a:r>
                        <a:rPr lang="id-ID" dirty="0" smtClean="0"/>
                        <a:t>Penanganan</a:t>
                      </a:r>
                      <a:r>
                        <a:rPr lang="id-ID" baseline="0" dirty="0" smtClean="0"/>
                        <a:t> bahan baku</a:t>
                      </a:r>
                      <a:endParaRPr lang="id-ID" dirty="0"/>
                    </a:p>
                  </a:txBody>
                  <a:tcPr/>
                </a:tc>
                <a:tc>
                  <a:txBody>
                    <a:bodyPr/>
                    <a:lstStyle/>
                    <a:p>
                      <a:pPr algn="r"/>
                      <a:r>
                        <a:rPr lang="id-ID" dirty="0" smtClean="0"/>
                        <a:t>40.000</a:t>
                      </a:r>
                    </a:p>
                    <a:p>
                      <a:pPr algn="l"/>
                      <a:r>
                        <a:rPr lang="id-ID" dirty="0" smtClean="0"/>
                        <a:t>($666,67 x 60)</a:t>
                      </a:r>
                      <a:endParaRPr lang="id-ID" dirty="0"/>
                    </a:p>
                  </a:txBody>
                  <a:tcPr/>
                </a:tc>
                <a:tc>
                  <a:txBody>
                    <a:bodyPr/>
                    <a:lstStyle/>
                    <a:p>
                      <a:pPr algn="r"/>
                      <a:r>
                        <a:rPr lang="id-ID" dirty="0" smtClean="0"/>
                        <a:t>20.000</a:t>
                      </a:r>
                    </a:p>
                    <a:p>
                      <a:pPr algn="l"/>
                      <a:r>
                        <a:rPr lang="id-ID" dirty="0" smtClean="0"/>
                        <a:t>($666,67 x 30)</a:t>
                      </a:r>
                      <a:endParaRPr lang="id-ID" dirty="0"/>
                    </a:p>
                  </a:txBody>
                  <a:tcPr/>
                </a:tc>
              </a:tr>
              <a:tr h="370840">
                <a:tc>
                  <a:txBody>
                    <a:bodyPr/>
                    <a:lstStyle/>
                    <a:p>
                      <a:r>
                        <a:rPr lang="id-ID" dirty="0" smtClean="0"/>
                        <a:t>Penggunaan mesin</a:t>
                      </a:r>
                      <a:endParaRPr lang="id-ID" dirty="0"/>
                    </a:p>
                  </a:txBody>
                  <a:tcPr/>
                </a:tc>
                <a:tc>
                  <a:txBody>
                    <a:bodyPr/>
                    <a:lstStyle/>
                    <a:p>
                      <a:pPr algn="r"/>
                      <a:r>
                        <a:rPr lang="id-ID" dirty="0" smtClean="0"/>
                        <a:t>10.000</a:t>
                      </a:r>
                    </a:p>
                    <a:p>
                      <a:pPr algn="l"/>
                      <a:r>
                        <a:rPr lang="id-ID" dirty="0" smtClean="0"/>
                        <a:t>($2 x 5.000)</a:t>
                      </a:r>
                      <a:endParaRPr lang="id-ID" dirty="0"/>
                    </a:p>
                  </a:txBody>
                  <a:tcPr/>
                </a:tc>
                <a:tc>
                  <a:txBody>
                    <a:bodyPr/>
                    <a:lstStyle/>
                    <a:p>
                      <a:pPr algn="r"/>
                      <a:r>
                        <a:rPr lang="id-ID" dirty="0" smtClean="0"/>
                        <a:t>90.000</a:t>
                      </a:r>
                    </a:p>
                    <a:p>
                      <a:pPr algn="l"/>
                      <a:r>
                        <a:rPr lang="id-ID" dirty="0" smtClean="0"/>
                        <a:t>($2 x 45.000)</a:t>
                      </a:r>
                      <a:endParaRPr lang="id-ID" dirty="0"/>
                    </a:p>
                  </a:txBody>
                  <a:tcPr/>
                </a:tc>
              </a:tr>
              <a:tr h="370840">
                <a:tc>
                  <a:txBody>
                    <a:bodyPr/>
                    <a:lstStyle/>
                    <a:p>
                      <a:r>
                        <a:rPr lang="id-ID" dirty="0" smtClean="0"/>
                        <a:t>Pengujian</a:t>
                      </a:r>
                      <a:endParaRPr lang="id-ID" dirty="0"/>
                    </a:p>
                  </a:txBody>
                  <a:tcPr/>
                </a:tc>
                <a:tc>
                  <a:txBody>
                    <a:bodyPr/>
                    <a:lstStyle/>
                    <a:p>
                      <a:pPr algn="r"/>
                      <a:r>
                        <a:rPr lang="id-ID" dirty="0" smtClean="0"/>
                        <a:t>8.000</a:t>
                      </a:r>
                    </a:p>
                    <a:p>
                      <a:pPr algn="l"/>
                      <a:r>
                        <a:rPr lang="id-ID" dirty="0" smtClean="0"/>
                        <a:t>($0,80</a:t>
                      </a:r>
                      <a:r>
                        <a:rPr lang="id-ID" baseline="0" dirty="0" smtClean="0"/>
                        <a:t> x 10.000)</a:t>
                      </a:r>
                      <a:endParaRPr lang="id-ID" dirty="0"/>
                    </a:p>
                  </a:txBody>
                  <a:tcPr/>
                </a:tc>
                <a:tc>
                  <a:txBody>
                    <a:bodyPr/>
                    <a:lstStyle/>
                    <a:p>
                      <a:pPr algn="r"/>
                      <a:r>
                        <a:rPr lang="id-ID" dirty="0" smtClean="0"/>
                        <a:t>72.000</a:t>
                      </a:r>
                    </a:p>
                    <a:p>
                      <a:pPr algn="l"/>
                      <a:r>
                        <a:rPr lang="id-ID" dirty="0" smtClean="0"/>
                        <a:t>($0,80 x 90.000)</a:t>
                      </a:r>
                      <a:endParaRPr lang="id-ID" dirty="0"/>
                    </a:p>
                  </a:txBody>
                  <a:tcPr/>
                </a:tc>
              </a:tr>
              <a:tr h="370840">
                <a:tc>
                  <a:txBody>
                    <a:bodyPr/>
                    <a:lstStyle/>
                    <a:p>
                      <a:r>
                        <a:rPr lang="id-ID" dirty="0" smtClean="0"/>
                        <a:t>Jumlah biaya manufaktur</a:t>
                      </a:r>
                      <a:endParaRPr lang="id-ID" dirty="0"/>
                    </a:p>
                  </a:txBody>
                  <a:tcPr/>
                </a:tc>
                <a:tc>
                  <a:txBody>
                    <a:bodyPr/>
                    <a:lstStyle/>
                    <a:p>
                      <a:pPr algn="r"/>
                      <a:r>
                        <a:rPr lang="id-ID" dirty="0" smtClean="0"/>
                        <a:t>$216.000</a:t>
                      </a:r>
                      <a:endParaRPr lang="id-ID" dirty="0"/>
                    </a:p>
                  </a:txBody>
                  <a:tcPr/>
                </a:tc>
                <a:tc>
                  <a:txBody>
                    <a:bodyPr/>
                    <a:lstStyle/>
                    <a:p>
                      <a:pPr algn="r"/>
                      <a:r>
                        <a:rPr lang="id-ID" dirty="0" smtClean="0"/>
                        <a:t>$960.000</a:t>
                      </a:r>
                      <a:endParaRPr lang="id-ID" dirty="0"/>
                    </a:p>
                  </a:txBody>
                  <a:tcPr/>
                </a:tc>
              </a:tr>
              <a:tr h="370840">
                <a:tc>
                  <a:txBody>
                    <a:bodyPr/>
                    <a:lstStyle/>
                    <a:p>
                      <a:r>
                        <a:rPr lang="id-ID" dirty="0" smtClean="0"/>
                        <a:t>Unit yang diproduksi</a:t>
                      </a:r>
                      <a:endParaRPr lang="id-ID" dirty="0"/>
                    </a:p>
                  </a:txBody>
                  <a:tcPr/>
                </a:tc>
                <a:tc>
                  <a:txBody>
                    <a:bodyPr/>
                    <a:lstStyle/>
                    <a:p>
                      <a:pPr algn="r"/>
                      <a:r>
                        <a:rPr lang="id-ID" dirty="0" smtClean="0"/>
                        <a:t>10.000</a:t>
                      </a:r>
                      <a:endParaRPr lang="id-ID" dirty="0"/>
                    </a:p>
                  </a:txBody>
                  <a:tcPr/>
                </a:tc>
                <a:tc>
                  <a:txBody>
                    <a:bodyPr/>
                    <a:lstStyle/>
                    <a:p>
                      <a:pPr algn="r"/>
                      <a:r>
                        <a:rPr lang="id-ID" dirty="0" smtClean="0"/>
                        <a:t>100.000</a:t>
                      </a:r>
                      <a:endParaRPr lang="id-ID" dirty="0"/>
                    </a:p>
                  </a:txBody>
                  <a:tcPr/>
                </a:tc>
              </a:tr>
              <a:tr h="370840">
                <a:tc>
                  <a:txBody>
                    <a:bodyPr/>
                    <a:lstStyle/>
                    <a:p>
                      <a:r>
                        <a:rPr lang="id-ID" dirty="0" smtClean="0"/>
                        <a:t>Biaya per unit</a:t>
                      </a:r>
                      <a:endParaRPr lang="id-ID" dirty="0"/>
                    </a:p>
                  </a:txBody>
                  <a:tcPr/>
                </a:tc>
                <a:tc>
                  <a:txBody>
                    <a:bodyPr/>
                    <a:lstStyle/>
                    <a:p>
                      <a:pPr algn="r"/>
                      <a:r>
                        <a:rPr lang="id-ID" dirty="0" smtClean="0"/>
                        <a:t>$21,60</a:t>
                      </a:r>
                      <a:endParaRPr lang="id-ID" dirty="0"/>
                    </a:p>
                  </a:txBody>
                  <a:tcPr/>
                </a:tc>
                <a:tc>
                  <a:txBody>
                    <a:bodyPr/>
                    <a:lstStyle/>
                    <a:p>
                      <a:pPr algn="r"/>
                      <a:r>
                        <a:rPr lang="id-ID" dirty="0" smtClean="0"/>
                        <a:t>$9,60</a:t>
                      </a:r>
                      <a:endParaRPr lang="id-ID" dirty="0"/>
                    </a:p>
                  </a:txBody>
                  <a:tcPr/>
                </a:tc>
              </a:tr>
            </a:tbl>
          </a:graphicData>
        </a:graphic>
      </p:graphicFrame>
      <p:cxnSp>
        <p:nvCxnSpPr>
          <p:cNvPr id="6" name="Straight Connector 5"/>
          <p:cNvCxnSpPr/>
          <p:nvPr/>
        </p:nvCxnSpPr>
        <p:spPr>
          <a:xfrm flipV="1">
            <a:off x="3771900" y="5105400"/>
            <a:ext cx="6400800" cy="5715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771900" y="5886450"/>
            <a:ext cx="6381750" cy="381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BIAYA PRODUK BERDASARKAN FUNGSI DENGAN AKTIVITAS</a:t>
            </a:r>
            <a:endParaRPr lang="id-ID" dirty="0"/>
          </a:p>
        </p:txBody>
      </p:sp>
      <p:graphicFrame>
        <p:nvGraphicFramePr>
          <p:cNvPr id="4" name="Content Placeholder 3"/>
          <p:cNvGraphicFramePr>
            <a:graphicFrameLocks noGrp="1"/>
          </p:cNvGraphicFramePr>
          <p:nvPr>
            <p:ph idx="1"/>
          </p:nvPr>
        </p:nvGraphicFramePr>
        <p:xfrm>
          <a:off x="833438" y="2565400"/>
          <a:ext cx="9613899" cy="2835594"/>
        </p:xfrm>
        <a:graphic>
          <a:graphicData uri="http://schemas.openxmlformats.org/drawingml/2006/table">
            <a:tbl>
              <a:tblPr firstRow="1" bandRow="1">
                <a:tableStyleId>{5C22544A-7EE6-4342-B048-85BDC9FD1C3A}</a:tableStyleId>
              </a:tblPr>
              <a:tblGrid>
                <a:gridCol w="3204633"/>
                <a:gridCol w="3204633"/>
                <a:gridCol w="3204633"/>
              </a:tblGrid>
              <a:tr h="630238">
                <a:tc>
                  <a:txBody>
                    <a:bodyPr/>
                    <a:lstStyle/>
                    <a:p>
                      <a:endParaRPr lang="id-ID" sz="2800" dirty="0"/>
                    </a:p>
                  </a:txBody>
                  <a:tcPr/>
                </a:tc>
                <a:tc>
                  <a:txBody>
                    <a:bodyPr/>
                    <a:lstStyle/>
                    <a:p>
                      <a:pPr algn="ctr"/>
                      <a:r>
                        <a:rPr lang="id-ID" sz="3200" dirty="0" smtClean="0"/>
                        <a:t>NIRKABEL</a:t>
                      </a:r>
                      <a:endParaRPr lang="id-ID" sz="3200" dirty="0"/>
                    </a:p>
                  </a:txBody>
                  <a:tcPr/>
                </a:tc>
                <a:tc>
                  <a:txBody>
                    <a:bodyPr/>
                    <a:lstStyle/>
                    <a:p>
                      <a:pPr algn="ctr"/>
                      <a:r>
                        <a:rPr lang="id-ID" sz="3200" dirty="0" smtClean="0"/>
                        <a:t>REGULER</a:t>
                      </a:r>
                      <a:endParaRPr lang="id-ID" sz="3200" dirty="0"/>
                    </a:p>
                  </a:txBody>
                  <a:tcPr/>
                </a:tc>
              </a:tr>
              <a:tr h="630238">
                <a:tc>
                  <a:txBody>
                    <a:bodyPr/>
                    <a:lstStyle/>
                    <a:p>
                      <a:r>
                        <a:rPr lang="id-ID" sz="2800" dirty="0" smtClean="0"/>
                        <a:t>Tarif Keseluruhan Pabrik</a:t>
                      </a:r>
                      <a:endParaRPr lang="id-ID" sz="2800" dirty="0"/>
                    </a:p>
                  </a:txBody>
                  <a:tcPr/>
                </a:tc>
                <a:tc>
                  <a:txBody>
                    <a:bodyPr/>
                    <a:lstStyle/>
                    <a:p>
                      <a:pPr algn="r"/>
                      <a:r>
                        <a:rPr lang="id-ID" sz="2800" dirty="0" smtClean="0"/>
                        <a:t>$11,40</a:t>
                      </a:r>
                      <a:endParaRPr lang="id-ID" sz="2800" dirty="0"/>
                    </a:p>
                  </a:txBody>
                  <a:tcPr/>
                </a:tc>
                <a:tc>
                  <a:txBody>
                    <a:bodyPr/>
                    <a:lstStyle/>
                    <a:p>
                      <a:pPr algn="r"/>
                      <a:r>
                        <a:rPr lang="id-ID" sz="2800" dirty="0" smtClean="0"/>
                        <a:t>$10,62</a:t>
                      </a:r>
                      <a:endParaRPr lang="id-ID" sz="2800" dirty="0"/>
                    </a:p>
                  </a:txBody>
                  <a:tcPr/>
                </a:tc>
              </a:tr>
              <a:tr h="630238">
                <a:tc>
                  <a:txBody>
                    <a:bodyPr/>
                    <a:lstStyle/>
                    <a:p>
                      <a:r>
                        <a:rPr lang="id-ID" sz="2800" dirty="0" smtClean="0"/>
                        <a:t>Tarif Departemen</a:t>
                      </a:r>
                      <a:endParaRPr lang="id-ID" sz="2800" dirty="0"/>
                    </a:p>
                  </a:txBody>
                  <a:tcPr/>
                </a:tc>
                <a:tc>
                  <a:txBody>
                    <a:bodyPr/>
                    <a:lstStyle/>
                    <a:p>
                      <a:pPr algn="r"/>
                      <a:r>
                        <a:rPr lang="id-ID" sz="2800" dirty="0" smtClean="0"/>
                        <a:t>$10,73</a:t>
                      </a:r>
                      <a:endParaRPr lang="id-ID" sz="2800" dirty="0"/>
                    </a:p>
                  </a:txBody>
                  <a:tcPr/>
                </a:tc>
                <a:tc>
                  <a:txBody>
                    <a:bodyPr/>
                    <a:lstStyle/>
                    <a:p>
                      <a:pPr algn="r"/>
                      <a:r>
                        <a:rPr lang="id-ID" sz="2800" dirty="0" smtClean="0"/>
                        <a:t>$10,69</a:t>
                      </a:r>
                      <a:endParaRPr lang="id-ID" sz="2800" dirty="0"/>
                    </a:p>
                  </a:txBody>
                  <a:tcPr/>
                </a:tc>
              </a:tr>
              <a:tr h="630238">
                <a:tc>
                  <a:txBody>
                    <a:bodyPr/>
                    <a:lstStyle/>
                    <a:p>
                      <a:r>
                        <a:rPr lang="id-ID" sz="2800" dirty="0" smtClean="0"/>
                        <a:t>Tarif Aktivitas</a:t>
                      </a:r>
                      <a:endParaRPr lang="id-ID" sz="2800" dirty="0"/>
                    </a:p>
                  </a:txBody>
                  <a:tcPr/>
                </a:tc>
                <a:tc>
                  <a:txBody>
                    <a:bodyPr/>
                    <a:lstStyle/>
                    <a:p>
                      <a:pPr algn="r"/>
                      <a:r>
                        <a:rPr lang="id-ID" sz="2800" dirty="0" smtClean="0"/>
                        <a:t>$21,60</a:t>
                      </a:r>
                      <a:endParaRPr lang="id-ID" sz="2800" dirty="0"/>
                    </a:p>
                  </a:txBody>
                  <a:tcPr/>
                </a:tc>
                <a:tc>
                  <a:txBody>
                    <a:bodyPr/>
                    <a:lstStyle/>
                    <a:p>
                      <a:pPr algn="r"/>
                      <a:r>
                        <a:rPr lang="id-ID" sz="2800" dirty="0" smtClean="0"/>
                        <a:t>$  9,60</a:t>
                      </a:r>
                      <a:endParaRPr lang="id-ID" sz="28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TETAP</a:t>
            </a:r>
            <a:endParaRPr lang="id-ID" dirty="0"/>
          </a:p>
        </p:txBody>
      </p:sp>
      <p:graphicFrame>
        <p:nvGraphicFramePr>
          <p:cNvPr id="6" name="Content Placeholder 5"/>
          <p:cNvGraphicFramePr>
            <a:graphicFrameLocks noGrp="1"/>
          </p:cNvGraphicFramePr>
          <p:nvPr>
            <p:ph idx="1"/>
          </p:nvPr>
        </p:nvGraphicFramePr>
        <p:xfrm>
          <a:off x="642938" y="2317750"/>
          <a:ext cx="9613900" cy="3702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BIAYA PRODUK BERDASARKAN FUNGSI DENGAN AKTIVITAS</a:t>
            </a:r>
            <a:endParaRPr lang="id-ID" dirty="0"/>
          </a:p>
        </p:txBody>
      </p:sp>
      <p:sp>
        <p:nvSpPr>
          <p:cNvPr id="3" name="Content Placeholder 2"/>
          <p:cNvSpPr>
            <a:spLocks noGrp="1"/>
          </p:cNvSpPr>
          <p:nvPr>
            <p:ph idx="1"/>
          </p:nvPr>
        </p:nvSpPr>
        <p:spPr/>
        <p:txBody>
          <a:bodyPr>
            <a:normAutofit lnSpcReduction="10000"/>
          </a:bodyPr>
          <a:lstStyle/>
          <a:p>
            <a:r>
              <a:rPr lang="id-ID" sz="2800" dirty="0" smtClean="0"/>
              <a:t>Pembebanan biaya berdasarkan aktivitas merefleksikan pola konsumsi overhead secara lebih baik sehingga biaya lebih akurat dari pembebanan biaya berdasarkan fungsi (tarif keseluruhan dan departemen).</a:t>
            </a:r>
          </a:p>
          <a:p>
            <a:endParaRPr lang="id-ID" sz="2800" dirty="0" smtClean="0"/>
          </a:p>
          <a:p>
            <a:r>
              <a:rPr lang="id-ID" sz="2800" dirty="0" smtClean="0"/>
              <a:t>Dalam lingkungan yang memiliki keanekaragaman produk, pembebanan biaya berdasarkan aktivitas lebih akurat dan keputusan dapat dibuat berdasarkan fakta yang benar.</a:t>
            </a:r>
            <a:endParaRPr lang="id-ID"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VARIABEL</a:t>
            </a:r>
            <a:endParaRPr lang="id-ID" dirty="0"/>
          </a:p>
        </p:txBody>
      </p:sp>
      <p:sp>
        <p:nvSpPr>
          <p:cNvPr id="3" name="Content Placeholder 2"/>
          <p:cNvSpPr>
            <a:spLocks noGrp="1"/>
          </p:cNvSpPr>
          <p:nvPr>
            <p:ph idx="1"/>
          </p:nvPr>
        </p:nvSpPr>
        <p:spPr>
          <a:xfrm>
            <a:off x="680321" y="2057400"/>
            <a:ext cx="9613861" cy="4038600"/>
          </a:xfrm>
        </p:spPr>
        <p:txBody>
          <a:bodyPr>
            <a:normAutofit lnSpcReduction="10000"/>
          </a:bodyPr>
          <a:lstStyle/>
          <a:p>
            <a:r>
              <a:rPr lang="id-ID" sz="2800" dirty="0" smtClean="0"/>
              <a:t>Biaya variabel adalah biaya yang dalam jumlah keseluruhan bervariasi secara proposional terhadap perubahan keluaran</a:t>
            </a:r>
            <a:r>
              <a:rPr lang="id-ID" dirty="0" smtClean="0"/>
              <a:t>.</a:t>
            </a:r>
          </a:p>
          <a:p>
            <a:r>
              <a:rPr lang="id-ID" dirty="0" smtClean="0"/>
              <a:t>Contoh:</a:t>
            </a:r>
            <a:r>
              <a:rPr lang="id-ID" dirty="0" smtClean="0">
                <a:solidFill>
                  <a:schemeClr val="tx1">
                    <a:lumMod val="95000"/>
                  </a:schemeClr>
                </a:solidFill>
              </a:rPr>
              <a:t> Suatu aktivitas pemotongan menggunakan dua masukan, yaitu mesin pemotong dan listrik untuk mengoperasikan mesin pemotong. Untuk memotong satu potongan logam menggunakan listrik 0,1 kwh, biaya listrik per kwh adalah $2. Jadi biaya listrik per satu potongan logam adalah $0,2 (0,1 x $2)</a:t>
            </a:r>
          </a:p>
          <a:p>
            <a:r>
              <a:rPr lang="id-ID" dirty="0" smtClean="0">
                <a:solidFill>
                  <a:schemeClr val="tx1">
                    <a:lumMod val="95000"/>
                  </a:schemeClr>
                </a:solidFill>
              </a:rPr>
              <a:t>Pada contoh di atas biaya listrik mesin pemotong adalah biaya variabel , karena listrik dikonsumsi  hanya jika keluaran diproduksi. Semakin banyak keluaran diproduksi, akan semakin banyak listrik yang dikonsumsi.</a:t>
            </a:r>
          </a:p>
          <a:p>
            <a:endParaRPr lang="id-ID" dirty="0" smtClean="0">
              <a:solidFill>
                <a:schemeClr val="tx1">
                  <a:lumMod val="95000"/>
                </a:schemeClr>
              </a:solidFill>
            </a:endParaRPr>
          </a:p>
          <a:p>
            <a:endParaRPr lang="id-ID" dirty="0" smtClean="0">
              <a:solidFill>
                <a:schemeClr val="tx1">
                  <a:lumMod val="95000"/>
                </a:schemeClr>
              </a:solidFill>
            </a:endParaRPr>
          </a:p>
          <a:p>
            <a:endParaRPr lang="id-ID" dirty="0" smtClean="0">
              <a:solidFill>
                <a:schemeClr val="tx1">
                  <a:lumMod val="95000"/>
                </a:schemeClr>
              </a:solidFill>
            </a:endParaRP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VARIABEL</a:t>
            </a:r>
            <a:endParaRPr lang="id-ID" dirty="0"/>
          </a:p>
        </p:txBody>
      </p:sp>
      <p:graphicFrame>
        <p:nvGraphicFramePr>
          <p:cNvPr id="4" name="Content Placeholder 3"/>
          <p:cNvGraphicFramePr>
            <a:graphicFrameLocks noGrp="1"/>
          </p:cNvGraphicFramePr>
          <p:nvPr>
            <p:ph idx="1"/>
          </p:nvPr>
        </p:nvGraphicFramePr>
        <p:xfrm>
          <a:off x="681038" y="2336800"/>
          <a:ext cx="9613899" cy="3108960"/>
        </p:xfrm>
        <a:graphic>
          <a:graphicData uri="http://schemas.openxmlformats.org/drawingml/2006/table">
            <a:tbl>
              <a:tblPr firstRow="1" bandRow="1">
                <a:tableStyleId>{5C22544A-7EE6-4342-B048-85BDC9FD1C3A}</a:tableStyleId>
              </a:tblPr>
              <a:tblGrid>
                <a:gridCol w="3204633"/>
                <a:gridCol w="3204633"/>
                <a:gridCol w="3204633"/>
              </a:tblGrid>
              <a:tr h="370840">
                <a:tc>
                  <a:txBody>
                    <a:bodyPr/>
                    <a:lstStyle/>
                    <a:p>
                      <a:pPr algn="ctr"/>
                      <a:r>
                        <a:rPr lang="id-ID" sz="2400" dirty="0" smtClean="0"/>
                        <a:t>Biaya</a:t>
                      </a:r>
                      <a:r>
                        <a:rPr lang="id-ID" sz="2400" baseline="0" dirty="0" smtClean="0"/>
                        <a:t> Listrik</a:t>
                      </a:r>
                      <a:endParaRPr lang="id-ID" sz="2400" dirty="0"/>
                    </a:p>
                  </a:txBody>
                  <a:tcPr/>
                </a:tc>
                <a:tc>
                  <a:txBody>
                    <a:bodyPr/>
                    <a:lstStyle/>
                    <a:p>
                      <a:pPr algn="ctr"/>
                      <a:r>
                        <a:rPr lang="id-ID" sz="2400" dirty="0" smtClean="0"/>
                        <a:t>Jumlah potongan 3 inci</a:t>
                      </a:r>
                      <a:endParaRPr lang="id-ID" sz="2400" dirty="0"/>
                    </a:p>
                  </a:txBody>
                  <a:tcPr/>
                </a:tc>
                <a:tc>
                  <a:txBody>
                    <a:bodyPr/>
                    <a:lstStyle/>
                    <a:p>
                      <a:pPr algn="ctr"/>
                      <a:r>
                        <a:rPr lang="id-ID" sz="2400" dirty="0" smtClean="0"/>
                        <a:t>Biaya per unit</a:t>
                      </a:r>
                      <a:endParaRPr lang="id-ID" sz="2400" dirty="0"/>
                    </a:p>
                  </a:txBody>
                  <a:tcPr/>
                </a:tc>
              </a:tr>
              <a:tr h="370840">
                <a:tc>
                  <a:txBody>
                    <a:bodyPr/>
                    <a:lstStyle/>
                    <a:p>
                      <a:pPr algn="r"/>
                      <a:r>
                        <a:rPr lang="id-ID" sz="2400" dirty="0" smtClean="0"/>
                        <a:t>$</a:t>
                      </a:r>
                      <a:r>
                        <a:rPr lang="id-ID" sz="2400" baseline="0" dirty="0" smtClean="0"/>
                        <a:t>         </a:t>
                      </a:r>
                      <a:r>
                        <a:rPr lang="id-ID" sz="2400" dirty="0" smtClean="0"/>
                        <a:t>0</a:t>
                      </a:r>
                      <a:endParaRPr lang="id-ID" sz="2400" dirty="0"/>
                    </a:p>
                  </a:txBody>
                  <a:tcPr/>
                </a:tc>
                <a:tc>
                  <a:txBody>
                    <a:bodyPr/>
                    <a:lstStyle/>
                    <a:p>
                      <a:pPr algn="r"/>
                      <a:r>
                        <a:rPr lang="id-ID" sz="2400" dirty="0" smtClean="0"/>
                        <a:t>0</a:t>
                      </a:r>
                      <a:endParaRPr lang="id-ID" sz="2400" dirty="0"/>
                    </a:p>
                  </a:txBody>
                  <a:tcPr/>
                </a:tc>
                <a:tc>
                  <a:txBody>
                    <a:bodyPr/>
                    <a:lstStyle/>
                    <a:p>
                      <a:pPr algn="r"/>
                      <a:r>
                        <a:rPr lang="id-ID" sz="2400" dirty="0" smtClean="0"/>
                        <a:t>$    0</a:t>
                      </a:r>
                      <a:endParaRPr lang="id-ID" sz="2400" dirty="0"/>
                    </a:p>
                  </a:txBody>
                  <a:tcPr/>
                </a:tc>
              </a:tr>
              <a:tr h="370840">
                <a:tc>
                  <a:txBody>
                    <a:bodyPr/>
                    <a:lstStyle/>
                    <a:p>
                      <a:pPr algn="r"/>
                      <a:r>
                        <a:rPr lang="id-ID" sz="2400" dirty="0" smtClean="0"/>
                        <a:t>12.000</a:t>
                      </a:r>
                      <a:endParaRPr lang="id-ID" sz="2400" dirty="0"/>
                    </a:p>
                  </a:txBody>
                  <a:tcPr/>
                </a:tc>
                <a:tc>
                  <a:txBody>
                    <a:bodyPr/>
                    <a:lstStyle/>
                    <a:p>
                      <a:pPr algn="r"/>
                      <a:r>
                        <a:rPr lang="id-ID" sz="2400" dirty="0" smtClean="0"/>
                        <a:t>60.000</a:t>
                      </a:r>
                      <a:endParaRPr lang="id-ID" sz="2400" dirty="0"/>
                    </a:p>
                  </a:txBody>
                  <a:tcPr/>
                </a:tc>
                <a:tc>
                  <a:txBody>
                    <a:bodyPr/>
                    <a:lstStyle/>
                    <a:p>
                      <a:pPr algn="r"/>
                      <a:r>
                        <a:rPr lang="id-ID" sz="2400" dirty="0" smtClean="0"/>
                        <a:t>0,2</a:t>
                      </a:r>
                      <a:endParaRPr lang="id-ID" sz="2400" dirty="0"/>
                    </a:p>
                  </a:txBody>
                  <a:tcPr/>
                </a:tc>
              </a:tr>
              <a:tr h="370840">
                <a:tc>
                  <a:txBody>
                    <a:bodyPr/>
                    <a:lstStyle/>
                    <a:p>
                      <a:pPr algn="r"/>
                      <a:r>
                        <a:rPr lang="id-ID" sz="2400" dirty="0" smtClean="0"/>
                        <a:t>24.000</a:t>
                      </a:r>
                      <a:endParaRPr lang="id-ID" sz="2400" dirty="0"/>
                    </a:p>
                  </a:txBody>
                  <a:tcPr/>
                </a:tc>
                <a:tc>
                  <a:txBody>
                    <a:bodyPr/>
                    <a:lstStyle/>
                    <a:p>
                      <a:pPr algn="r"/>
                      <a:r>
                        <a:rPr lang="id-ID" sz="2400" dirty="0" smtClean="0"/>
                        <a:t>120.000</a:t>
                      </a:r>
                      <a:endParaRPr lang="id-ID" sz="2400" dirty="0"/>
                    </a:p>
                  </a:txBody>
                  <a:tcPr/>
                </a:tc>
                <a:tc>
                  <a:txBody>
                    <a:bodyPr/>
                    <a:lstStyle/>
                    <a:p>
                      <a:pPr algn="r"/>
                      <a:r>
                        <a:rPr lang="id-ID" sz="2400" dirty="0" smtClean="0"/>
                        <a:t>0,2</a:t>
                      </a:r>
                      <a:endParaRPr lang="id-ID" sz="2400" dirty="0"/>
                    </a:p>
                  </a:txBody>
                  <a:tcPr/>
                </a:tc>
              </a:tr>
              <a:tr h="370840">
                <a:tc>
                  <a:txBody>
                    <a:bodyPr/>
                    <a:lstStyle/>
                    <a:p>
                      <a:pPr algn="r"/>
                      <a:r>
                        <a:rPr lang="id-ID" sz="2400" dirty="0" smtClean="0"/>
                        <a:t>36.000</a:t>
                      </a:r>
                      <a:endParaRPr lang="id-ID" sz="2400" dirty="0"/>
                    </a:p>
                  </a:txBody>
                  <a:tcPr/>
                </a:tc>
                <a:tc>
                  <a:txBody>
                    <a:bodyPr/>
                    <a:lstStyle/>
                    <a:p>
                      <a:pPr algn="r"/>
                      <a:r>
                        <a:rPr lang="id-ID" sz="2400" dirty="0" smtClean="0"/>
                        <a:t>180.000</a:t>
                      </a:r>
                      <a:endParaRPr lang="id-ID" sz="2400" dirty="0"/>
                    </a:p>
                  </a:txBody>
                  <a:tcPr/>
                </a:tc>
                <a:tc>
                  <a:txBody>
                    <a:bodyPr/>
                    <a:lstStyle/>
                    <a:p>
                      <a:pPr algn="r"/>
                      <a:r>
                        <a:rPr lang="id-ID" sz="2400" dirty="0" smtClean="0"/>
                        <a:t>0,2</a:t>
                      </a:r>
                      <a:endParaRPr lang="id-ID" sz="2400" dirty="0"/>
                    </a:p>
                  </a:txBody>
                  <a:tcPr/>
                </a:tc>
              </a:tr>
              <a:tr h="370840">
                <a:tc>
                  <a:txBody>
                    <a:bodyPr/>
                    <a:lstStyle/>
                    <a:p>
                      <a:pPr algn="r"/>
                      <a:r>
                        <a:rPr lang="id-ID" sz="2400" dirty="0" smtClean="0"/>
                        <a:t>48.000</a:t>
                      </a:r>
                      <a:endParaRPr lang="id-ID" sz="2400" dirty="0"/>
                    </a:p>
                  </a:txBody>
                  <a:tcPr/>
                </a:tc>
                <a:tc>
                  <a:txBody>
                    <a:bodyPr/>
                    <a:lstStyle/>
                    <a:p>
                      <a:pPr algn="r"/>
                      <a:r>
                        <a:rPr lang="id-ID" sz="2400" dirty="0" smtClean="0"/>
                        <a:t>240.000</a:t>
                      </a:r>
                      <a:endParaRPr lang="id-ID" sz="2400" dirty="0"/>
                    </a:p>
                  </a:txBody>
                  <a:tcPr/>
                </a:tc>
                <a:tc>
                  <a:txBody>
                    <a:bodyPr/>
                    <a:lstStyle/>
                    <a:p>
                      <a:pPr algn="r"/>
                      <a:r>
                        <a:rPr lang="id-ID" sz="2400" dirty="0" smtClean="0"/>
                        <a:t>0,2</a:t>
                      </a:r>
                      <a:endParaRPr lang="id-ID" sz="2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VARIABEL</a:t>
            </a:r>
            <a:endParaRPr lang="id-ID" dirty="0"/>
          </a:p>
        </p:txBody>
      </p:sp>
      <p:graphicFrame>
        <p:nvGraphicFramePr>
          <p:cNvPr id="4" name="Content Placeholder 3"/>
          <p:cNvGraphicFramePr>
            <a:graphicFrameLocks noGrp="1"/>
          </p:cNvGraphicFramePr>
          <p:nvPr>
            <p:ph idx="1"/>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BIAYA CAMPURAN</a:t>
            </a:r>
            <a:endParaRPr lang="id-ID" dirty="0"/>
          </a:p>
        </p:txBody>
      </p:sp>
      <p:sp>
        <p:nvSpPr>
          <p:cNvPr id="3" name="Content Placeholder 2"/>
          <p:cNvSpPr>
            <a:spLocks noGrp="1"/>
          </p:cNvSpPr>
          <p:nvPr>
            <p:ph idx="1"/>
          </p:nvPr>
        </p:nvSpPr>
        <p:spPr>
          <a:xfrm>
            <a:off x="680321" y="2038350"/>
            <a:ext cx="9613861" cy="4305299"/>
          </a:xfrm>
        </p:spPr>
        <p:txBody>
          <a:bodyPr>
            <a:normAutofit/>
          </a:bodyPr>
          <a:lstStyle/>
          <a:p>
            <a:r>
              <a:rPr lang="id-ID" sz="2800" dirty="0" smtClean="0"/>
              <a:t>Adalah biaya yang memiliki komponen tetap dan variabel. Misal  agen penjualan sering dibayar dengan gaji ditambah komisi penjualan.</a:t>
            </a:r>
          </a:p>
          <a:p>
            <a:r>
              <a:rPr lang="id-ID" dirty="0" smtClean="0"/>
              <a:t>Contoh: Perusahaan X mempunyai tiga agen penjualan dengan gaji per orang  $10.000 per tahun ditambah komisi  $0,50 untuk setiap pemanas yang  mereka jual. Jika 100.000 pemanas terjual, maka jumlah biaya penjualan adalah: (3 x $10.000) + ($0,50 x 100.000) = $30.000 + $50.000 = $80.000</a:t>
            </a:r>
          </a:p>
          <a:p>
            <a:r>
              <a:rPr lang="id-ID" dirty="0" smtClean="0"/>
              <a:t>Berdasarkan contoh diatas, persamaan dari biaya campuran adalah:</a:t>
            </a:r>
          </a:p>
          <a:p>
            <a:pPr>
              <a:buNone/>
            </a:pPr>
            <a:r>
              <a:rPr lang="id-ID" dirty="0" smtClean="0"/>
              <a:t>	Biaya Campuran  = Biaya Tetap + Biaya Variabel</a:t>
            </a:r>
          </a:p>
          <a:p>
            <a:endParaRPr lang="id-ID" dirty="0" smtClean="0"/>
          </a:p>
          <a:p>
            <a:pPr>
              <a:buNone/>
            </a:pP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TC104033917[[fn=Berlin]]</Template>
  <TotalTime>867</TotalTime>
  <Words>2639</Words>
  <Application>Microsoft Office PowerPoint</Application>
  <PresentationFormat>Custom</PresentationFormat>
  <Paragraphs>494</Paragraphs>
  <Slides>50</Slides>
  <Notes>2</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Berlin</vt:lpstr>
      <vt:lpstr>ACTIVITY BASED COSTING</vt:lpstr>
      <vt:lpstr>DASAR-DASAR PERILAKU BIAYA AKTIVITAS</vt:lpstr>
      <vt:lpstr>BIAYA TETAP</vt:lpstr>
      <vt:lpstr>BIAYA TETAP</vt:lpstr>
      <vt:lpstr>BIAYA TETAP</vt:lpstr>
      <vt:lpstr>BIAYA VARIABEL</vt:lpstr>
      <vt:lpstr>BIAYA VARIABEL</vt:lpstr>
      <vt:lpstr>BIAYA VARIABEL</vt:lpstr>
      <vt:lpstr>BIAYA CAMPURAN</vt:lpstr>
      <vt:lpstr>BIAYA CAMPURAN</vt:lpstr>
      <vt:lpstr>BIAYA CAMPURAN</vt:lpstr>
      <vt:lpstr>KLASIFIKASI BIAYA SESUAI PERILAKU</vt:lpstr>
      <vt:lpstr>BATASAN WAKTU</vt:lpstr>
      <vt:lpstr>SUMBER DAYA &amp; UKURAN KELUARAN</vt:lpstr>
      <vt:lpstr>ACTIVITY DRIVERS (PENGGERAK AKTIVITAS)</vt:lpstr>
      <vt:lpstr>ACTIVITY DRIVERS (PENGGERAK AKTIVITAS)</vt:lpstr>
      <vt:lpstr>SUMBER DAYA DAN PERILAKU BIAYA</vt:lpstr>
      <vt:lpstr>PERILAKU BIAYA BERTAHAP (STEP COST)</vt:lpstr>
      <vt:lpstr>PERILAKU BIAYA BERTAHAP (STEP COST)</vt:lpstr>
      <vt:lpstr>PERILAKU BIAYA BERTAHAP (STEP COST)</vt:lpstr>
      <vt:lpstr>Hubungan sumber daya tersedia dengan sumber daya yang digunakan</vt:lpstr>
      <vt:lpstr>METODE MEMISAHKAN BIAYA CAMPURAN</vt:lpstr>
      <vt:lpstr>BIAYA PER UNIT (UNIT COST)</vt:lpstr>
      <vt:lpstr>BIAYA PRODUK PER UNIT</vt:lpstr>
      <vt:lpstr>PERHITUNGAN HARGA POKOK PRODUK BERDASARKAN FUNGSI</vt:lpstr>
      <vt:lpstr>PERHITUNGAN HARGA POKOK PRODUK BERDASARKAN FUNGSI</vt:lpstr>
      <vt:lpstr>Perhitungan HPP berdasarkan fungsi: Tarif keseluruhan pabrik</vt:lpstr>
      <vt:lpstr>Perhitungan HPP berdasarkan fungsi: Tarif keseluruhan pabrik</vt:lpstr>
      <vt:lpstr>Perhitungan HPP berdasarkan fungsi: Tarif keseluruhan pabrik</vt:lpstr>
      <vt:lpstr>Perhitungan HPP berdasarkan fungsi: Tarif keseluruhan pabrik</vt:lpstr>
      <vt:lpstr>Perhitungan HPP berdasarkan fungsi: Tarif keseluruhan pabrik</vt:lpstr>
      <vt:lpstr>Perhitungan HPP berdasarkan fungsi: Tarif Departemen</vt:lpstr>
      <vt:lpstr>Perhitungan HPP berdasarkan fungsi: Tarif Departemen</vt:lpstr>
      <vt:lpstr>Perhitungan HPP berdasarkan fungsi: Tarif Departemen</vt:lpstr>
      <vt:lpstr>Perhitungan HPP berdasarkan fungsi: Tarif Departemen</vt:lpstr>
      <vt:lpstr>Perhitungan HPP berdasarkan fungsi: Tarif Departemen</vt:lpstr>
      <vt:lpstr>KETERBATASAN SISTEM AKUNTANSI BIAYA BERDASARKAN FUNGSI</vt:lpstr>
      <vt:lpstr>KETERBATASAN SISTEM AKUNTANSI BIAYA BERDASARKAN FUNGSI</vt:lpstr>
      <vt:lpstr>KETERBATASAN SISTEM AKUNTANSI BIAYA BERDASARKAN FUNGSI</vt:lpstr>
      <vt:lpstr>BIAYA OVERHEAD YANG TIDAK BERKAITAN DENGAN JUMLAH UNIT</vt:lpstr>
      <vt:lpstr>ACTIVITY DRIVER (PENGGERAK AKTIVITAS)</vt:lpstr>
      <vt:lpstr>KEANEKARAGAMAN PRODUK (PRODUCT DIVERSITY)</vt:lpstr>
      <vt:lpstr>CONTOH KESALAHAN TARIF OVERHEAD BERDASARKAN UNIT</vt:lpstr>
      <vt:lpstr>CONTOH KESALAHAN TARIF OVERHEAD BERDASARKAN UNIT</vt:lpstr>
      <vt:lpstr>CONTOH KESALAHAN TARIF OVERHEAD BERDASARKAN UNIT</vt:lpstr>
      <vt:lpstr>CONTOH KESALAHAN TARIF OVERHEAD BERDASARKAN UNIT</vt:lpstr>
      <vt:lpstr>PENYELESAIAN MASALAH DISTORSI BIAYA</vt:lpstr>
      <vt:lpstr>Perhitungan biaya per unit dengan menggunakan tarif aktivitas</vt:lpstr>
      <vt:lpstr>PERBANDINGAN BIAYA PRODUK BERDASARKAN FUNGSI DENGAN AKTIVITAS</vt:lpstr>
      <vt:lpstr>PERBANDINGAN BIAYA PRODUK BERDASARKAN FUNGSI DENGAN AKTIVITAS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157</cp:revision>
  <dcterms:created xsi:type="dcterms:W3CDTF">2013-07-15T20:24:27Z</dcterms:created>
  <dcterms:modified xsi:type="dcterms:W3CDTF">2015-03-16T08:21:22Z</dcterms:modified>
</cp:coreProperties>
</file>