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3"/>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67" r:id="rId15"/>
    <p:sldId id="270" r:id="rId16"/>
    <p:sldId id="271" r:id="rId17"/>
    <p:sldId id="272" r:id="rId18"/>
    <p:sldId id="273" r:id="rId19"/>
    <p:sldId id="274" r:id="rId20"/>
    <p:sldId id="275" r:id="rId21"/>
    <p:sldId id="276" r:id="rId22"/>
    <p:sldId id="277" r:id="rId23"/>
    <p:sldId id="278" r:id="rId24"/>
    <p:sldId id="279" r:id="rId25"/>
    <p:sldId id="281" r:id="rId26"/>
    <p:sldId id="280"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972" autoAdjust="0"/>
    <p:restoredTop sz="94660"/>
  </p:normalViewPr>
  <p:slideViewPr>
    <p:cSldViewPr snapToGrid="0">
      <p:cViewPr varScale="1">
        <p:scale>
          <a:sx n="50" d="100"/>
          <a:sy n="50" d="100"/>
        </p:scale>
        <p:origin x="-474"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95D565-4F27-4785-ABD6-BB1686082E89}" type="datetimeFigureOut">
              <a:rPr lang="en-US"/>
              <a:pPr/>
              <a:t>3/23/2015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FE889B-5262-45D9-9306-915407B87C21}" type="slidenum">
              <a:rPr lang="en-US"/>
              <a:pPr/>
              <a:t>‹#›</a:t>
            </a:fld>
            <a:endParaRPr lang="en-US"/>
          </a:p>
        </p:txBody>
      </p:sp>
    </p:spTree>
    <p:extLst>
      <p:ext uri="{BB962C8B-B14F-4D97-AF65-F5344CB8AC3E}">
        <p14:creationId xmlns="" xmlns:p14="http://schemas.microsoft.com/office/powerpoint/2010/main" val="2361062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FE889B-5262-45D9-9306-915407B87C21}" type="slidenum">
              <a:rPr lang="en-US"/>
              <a:pPr/>
              <a:t>1</a:t>
            </a:fld>
            <a:endParaRPr lang="en-US"/>
          </a:p>
        </p:txBody>
      </p:sp>
    </p:spTree>
    <p:extLst>
      <p:ext uri="{BB962C8B-B14F-4D97-AF65-F5344CB8AC3E}">
        <p14:creationId xmlns="" xmlns:p14="http://schemas.microsoft.com/office/powerpoint/2010/main" val="2892751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FE889B-5262-45D9-9306-915407B87C21}" type="slidenum">
              <a:rPr lang="en-US"/>
              <a:pPr/>
              <a:t>2</a:t>
            </a:fld>
            <a:endParaRPr lang="en-US"/>
          </a:p>
        </p:txBody>
      </p:sp>
    </p:spTree>
    <p:extLst>
      <p:ext uri="{BB962C8B-B14F-4D97-AF65-F5344CB8AC3E}">
        <p14:creationId xmlns="" xmlns:p14="http://schemas.microsoft.com/office/powerpoint/2010/main" val="31129628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pPr/>
              <a:t>3/23/2015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pPr/>
              <a:t>3/23/2015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pPr/>
              <a:t>3/23/2015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pPr/>
              <a:t>3/23/2015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pPr/>
              <a:t>3/23/2015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pPr/>
              <a:t>3/23/2015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pPr/>
              <a:t>3/23/2015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pPr/>
              <a:t>3/23/2015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pPr/>
              <a:t>3/23/2015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pPr/>
              <a:t>3/23/2015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pPr/>
              <a:t>3/23/2015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pPr/>
              <a:t>3/23/2015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pPr/>
              <a:t>3/23/2015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pPr/>
              <a:t>3/23/2015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pPr/>
              <a:t>3/23/2015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pPr/>
              <a:t>3/23/2015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pPr/>
              <a:t>3/23/2015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pPr/>
              <a:t>3/23/2015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sz="3600" dirty="0" smtClean="0"/>
              <a:t>ACTIVITY BASED COSTING</a:t>
            </a:r>
            <a:br>
              <a:rPr lang="id-ID" sz="3600" dirty="0" smtClean="0"/>
            </a:br>
            <a:r>
              <a:rPr lang="id-ID" sz="3600" dirty="0" smtClean="0"/>
              <a:t> &amp; ACTIVITY BASED MANAGEMENT</a:t>
            </a:r>
            <a:endParaRPr lang="en-US" sz="3600" dirty="0"/>
          </a:p>
        </p:txBody>
      </p:sp>
      <p:sp>
        <p:nvSpPr>
          <p:cNvPr id="3" name="Subtitle 2"/>
          <p:cNvSpPr>
            <a:spLocks noGrp="1"/>
          </p:cNvSpPr>
          <p:nvPr>
            <p:ph type="subTitle" idx="1"/>
          </p:nvPr>
        </p:nvSpPr>
        <p:spPr>
          <a:xfrm>
            <a:off x="4229100" y="4394039"/>
            <a:ext cx="4595356" cy="1117687"/>
          </a:xfrm>
        </p:spPr>
        <p:txBody>
          <a:bodyPr/>
          <a:lstStyle/>
          <a:p>
            <a:r>
              <a:rPr lang="id-ID" dirty="0" smtClean="0"/>
              <a:t>UNIVERSITAS ESA UNGGUL</a:t>
            </a:r>
          </a:p>
          <a:p>
            <a:r>
              <a:rPr lang="id-ID" dirty="0" smtClean="0"/>
              <a:t>JAKARTA</a:t>
            </a:r>
            <a:endParaRPr lang="en-US" dirty="0"/>
          </a:p>
        </p:txBody>
      </p:sp>
      <p:sp>
        <p:nvSpPr>
          <p:cNvPr id="4" name="Rectangle 3"/>
          <p:cNvSpPr/>
          <p:nvPr/>
        </p:nvSpPr>
        <p:spPr>
          <a:xfrm>
            <a:off x="3505200" y="1276350"/>
            <a:ext cx="5410200" cy="12001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b="1" dirty="0" smtClean="0"/>
              <a:t>AKUNTANSI MANAJEMEN</a:t>
            </a:r>
            <a:br>
              <a:rPr lang="id-ID" sz="3200" b="1" dirty="0" smtClean="0"/>
            </a:br>
            <a:r>
              <a:rPr lang="id-ID" sz="3200" b="1" dirty="0" smtClean="0"/>
              <a:t>MATERI-3</a:t>
            </a:r>
            <a:r>
              <a:rPr lang="id-ID" sz="2400" b="1" dirty="0" smtClean="0"/>
              <a:t/>
            </a:r>
            <a:br>
              <a:rPr lang="id-ID" sz="2400" b="1" dirty="0" smtClean="0"/>
            </a:br>
            <a:endParaRPr lang="id-ID" sz="2400" b="1" dirty="0"/>
          </a:p>
        </p:txBody>
      </p:sp>
      <p:sp>
        <p:nvSpPr>
          <p:cNvPr id="5" name="Oval 4"/>
          <p:cNvSpPr/>
          <p:nvPr/>
        </p:nvSpPr>
        <p:spPr>
          <a:xfrm>
            <a:off x="9601200" y="3086100"/>
            <a:ext cx="2209800" cy="723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NOVERA KM</a:t>
            </a:r>
            <a:endParaRPr lang="id-ID" dirty="0"/>
          </a:p>
        </p:txBody>
      </p:sp>
      <p:sp>
        <p:nvSpPr>
          <p:cNvPr id="6" name="Rectangle 5"/>
          <p:cNvSpPr/>
          <p:nvPr/>
        </p:nvSpPr>
        <p:spPr>
          <a:xfrm>
            <a:off x="476250" y="5810250"/>
            <a:ext cx="3657600" cy="723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HANSEN &amp; MOWEN</a:t>
            </a:r>
            <a:endParaRPr lang="id-ID" dirty="0"/>
          </a:p>
        </p:txBody>
      </p:sp>
    </p:spTree>
    <p:extLst>
      <p:ext uri="{BB962C8B-B14F-4D97-AF65-F5344CB8AC3E}">
        <p14:creationId xmlns="" xmlns:p14="http://schemas.microsoft.com/office/powerpoint/2010/main" val="22118565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PEMBEBANAN BIAYA PADA AKTIVITAS</a:t>
            </a:r>
            <a:endParaRPr lang="id-ID" dirty="0"/>
          </a:p>
        </p:txBody>
      </p:sp>
      <p:sp>
        <p:nvSpPr>
          <p:cNvPr id="3" name="Content Placeholder 2"/>
          <p:cNvSpPr>
            <a:spLocks noGrp="1"/>
          </p:cNvSpPr>
          <p:nvPr>
            <p:ph idx="1"/>
          </p:nvPr>
        </p:nvSpPr>
        <p:spPr>
          <a:xfrm>
            <a:off x="680321" y="2152650"/>
            <a:ext cx="9613861" cy="4210050"/>
          </a:xfrm>
        </p:spPr>
        <p:txBody>
          <a:bodyPr>
            <a:normAutofit/>
          </a:bodyPr>
          <a:lstStyle/>
          <a:p>
            <a:r>
              <a:rPr lang="id-ID" dirty="0" smtClean="0"/>
              <a:t>Contoh: penggunaan tenaga kerja pada divisi kartu kredit:</a:t>
            </a:r>
            <a:endParaRPr lang="id-ID" dirty="0"/>
          </a:p>
        </p:txBody>
      </p:sp>
      <p:graphicFrame>
        <p:nvGraphicFramePr>
          <p:cNvPr id="4" name="Table 3"/>
          <p:cNvGraphicFramePr>
            <a:graphicFrameLocks noGrp="1"/>
          </p:cNvGraphicFramePr>
          <p:nvPr/>
        </p:nvGraphicFramePr>
        <p:xfrm>
          <a:off x="946150" y="2705100"/>
          <a:ext cx="8769349" cy="3204210"/>
        </p:xfrm>
        <a:graphic>
          <a:graphicData uri="http://schemas.openxmlformats.org/drawingml/2006/table">
            <a:tbl>
              <a:tblPr firstRow="1" bandRow="1">
                <a:tableStyleId>{793D81CF-94F2-401A-BA57-92F5A7B2D0C5}</a:tableStyleId>
              </a:tblPr>
              <a:tblGrid>
                <a:gridCol w="4343569"/>
                <a:gridCol w="2384167"/>
                <a:gridCol w="2041613"/>
              </a:tblGrid>
              <a:tr h="552450">
                <a:tc gridSpan="3">
                  <a:txBody>
                    <a:bodyPr/>
                    <a:lstStyle/>
                    <a:p>
                      <a:pPr algn="r"/>
                      <a:r>
                        <a:rPr lang="id-ID" sz="2400" dirty="0" smtClean="0"/>
                        <a:t>PERSENTASE WAKTU SETIAP AKTIVITAS</a:t>
                      </a:r>
                      <a:endParaRPr lang="id-ID" sz="2400" dirty="0"/>
                    </a:p>
                  </a:txBody>
                  <a:tcPr/>
                </a:tc>
                <a:tc hMerge="1">
                  <a:txBody>
                    <a:bodyPr/>
                    <a:lstStyle/>
                    <a:p>
                      <a:endParaRPr lang="id-ID" dirty="0"/>
                    </a:p>
                  </a:txBody>
                  <a:tcPr/>
                </a:tc>
                <a:tc hMerge="1">
                  <a:txBody>
                    <a:bodyPr/>
                    <a:lstStyle/>
                    <a:p>
                      <a:endParaRPr lang="id-ID" dirty="0"/>
                    </a:p>
                  </a:txBody>
                  <a:tcPr/>
                </a:tc>
              </a:tr>
              <a:tr h="370840">
                <a:tc>
                  <a:txBody>
                    <a:bodyPr/>
                    <a:lstStyle/>
                    <a:p>
                      <a:r>
                        <a:rPr lang="id-ID" sz="2400" dirty="0" smtClean="0"/>
                        <a:t>AKTIVITAS</a:t>
                      </a:r>
                      <a:endParaRPr lang="id-ID" sz="2400" dirty="0"/>
                    </a:p>
                  </a:txBody>
                  <a:tcPr/>
                </a:tc>
                <a:tc>
                  <a:txBody>
                    <a:bodyPr/>
                    <a:lstStyle/>
                    <a:p>
                      <a:r>
                        <a:rPr lang="id-ID" sz="2400" dirty="0" smtClean="0"/>
                        <a:t>PENGAWAS</a:t>
                      </a:r>
                      <a:endParaRPr lang="id-ID" sz="2400" dirty="0"/>
                    </a:p>
                  </a:txBody>
                  <a:tcPr/>
                </a:tc>
                <a:tc>
                  <a:txBody>
                    <a:bodyPr/>
                    <a:lstStyle/>
                    <a:p>
                      <a:r>
                        <a:rPr lang="id-ID" sz="2400" dirty="0" smtClean="0"/>
                        <a:t>STAF ADMINISTRASI</a:t>
                      </a:r>
                      <a:endParaRPr lang="id-ID" sz="2400" dirty="0"/>
                    </a:p>
                  </a:txBody>
                  <a:tcPr/>
                </a:tc>
              </a:tr>
              <a:tr h="370840">
                <a:tc>
                  <a:txBody>
                    <a:bodyPr/>
                    <a:lstStyle/>
                    <a:p>
                      <a:r>
                        <a:rPr lang="id-ID" sz="2400" dirty="0" smtClean="0"/>
                        <a:t>Mengawasi</a:t>
                      </a:r>
                      <a:r>
                        <a:rPr lang="id-ID" sz="2400" baseline="0" dirty="0" smtClean="0"/>
                        <a:t> karyawan</a:t>
                      </a:r>
                      <a:endParaRPr lang="id-ID" sz="2400" dirty="0"/>
                    </a:p>
                  </a:txBody>
                  <a:tcPr/>
                </a:tc>
                <a:tc>
                  <a:txBody>
                    <a:bodyPr/>
                    <a:lstStyle/>
                    <a:p>
                      <a:pPr algn="ctr"/>
                      <a:r>
                        <a:rPr lang="id-ID" sz="2400" dirty="0" smtClean="0"/>
                        <a:t>100%</a:t>
                      </a:r>
                      <a:endParaRPr lang="id-ID" sz="2400" dirty="0"/>
                    </a:p>
                  </a:txBody>
                  <a:tcPr/>
                </a:tc>
                <a:tc>
                  <a:txBody>
                    <a:bodyPr/>
                    <a:lstStyle/>
                    <a:p>
                      <a:pPr algn="ctr"/>
                      <a:r>
                        <a:rPr lang="id-ID" sz="2400" dirty="0" smtClean="0"/>
                        <a:t>0%</a:t>
                      </a:r>
                      <a:endParaRPr lang="id-ID" sz="2400" dirty="0"/>
                    </a:p>
                  </a:txBody>
                  <a:tcPr/>
                </a:tc>
              </a:tr>
              <a:tr h="370840">
                <a:tc>
                  <a:txBody>
                    <a:bodyPr/>
                    <a:lstStyle/>
                    <a:p>
                      <a:r>
                        <a:rPr lang="id-ID" sz="2400" dirty="0" smtClean="0"/>
                        <a:t>Memproses transaksi</a:t>
                      </a:r>
                      <a:endParaRPr lang="id-ID" sz="2400" dirty="0"/>
                    </a:p>
                  </a:txBody>
                  <a:tcPr/>
                </a:tc>
                <a:tc>
                  <a:txBody>
                    <a:bodyPr/>
                    <a:lstStyle/>
                    <a:p>
                      <a:pPr algn="ctr"/>
                      <a:r>
                        <a:rPr lang="id-ID" sz="2400" dirty="0" smtClean="0"/>
                        <a:t>0</a:t>
                      </a:r>
                      <a:endParaRPr lang="id-ID" sz="2400" dirty="0"/>
                    </a:p>
                  </a:txBody>
                  <a:tcPr/>
                </a:tc>
                <a:tc>
                  <a:txBody>
                    <a:bodyPr/>
                    <a:lstStyle/>
                    <a:p>
                      <a:pPr algn="ctr"/>
                      <a:r>
                        <a:rPr lang="id-ID" sz="2400" dirty="0" smtClean="0"/>
                        <a:t>40</a:t>
                      </a:r>
                      <a:endParaRPr lang="id-ID" sz="2400" dirty="0"/>
                    </a:p>
                  </a:txBody>
                  <a:tcPr/>
                </a:tc>
              </a:tr>
              <a:tr h="370840">
                <a:tc>
                  <a:txBody>
                    <a:bodyPr/>
                    <a:lstStyle/>
                    <a:p>
                      <a:r>
                        <a:rPr lang="id-ID" sz="2400" dirty="0" smtClean="0"/>
                        <a:t>Menyiapkan laporan</a:t>
                      </a:r>
                      <a:endParaRPr lang="id-ID" sz="2400" dirty="0"/>
                    </a:p>
                  </a:txBody>
                  <a:tcPr/>
                </a:tc>
                <a:tc>
                  <a:txBody>
                    <a:bodyPr/>
                    <a:lstStyle/>
                    <a:p>
                      <a:pPr algn="ctr"/>
                      <a:r>
                        <a:rPr lang="id-ID" sz="2400" dirty="0" smtClean="0"/>
                        <a:t>0</a:t>
                      </a:r>
                      <a:endParaRPr lang="id-ID" sz="2400" dirty="0"/>
                    </a:p>
                  </a:txBody>
                  <a:tcPr/>
                </a:tc>
                <a:tc>
                  <a:txBody>
                    <a:bodyPr/>
                    <a:lstStyle/>
                    <a:p>
                      <a:pPr algn="ctr"/>
                      <a:r>
                        <a:rPr lang="id-ID" sz="2400" dirty="0" smtClean="0"/>
                        <a:t>30</a:t>
                      </a:r>
                      <a:endParaRPr lang="id-ID" sz="2400" dirty="0"/>
                    </a:p>
                  </a:txBody>
                  <a:tcPr/>
                </a:tc>
              </a:tr>
              <a:tr h="370840">
                <a:tc>
                  <a:txBody>
                    <a:bodyPr/>
                    <a:lstStyle/>
                    <a:p>
                      <a:r>
                        <a:rPr lang="id-ID" sz="2400" dirty="0" smtClean="0"/>
                        <a:t>Menjawab pertanyaan</a:t>
                      </a:r>
                      <a:endParaRPr lang="id-ID" sz="2400" dirty="0"/>
                    </a:p>
                  </a:txBody>
                  <a:tcPr/>
                </a:tc>
                <a:tc>
                  <a:txBody>
                    <a:bodyPr/>
                    <a:lstStyle/>
                    <a:p>
                      <a:pPr algn="ctr"/>
                      <a:r>
                        <a:rPr lang="id-ID" sz="2400" dirty="0" smtClean="0"/>
                        <a:t>0</a:t>
                      </a:r>
                      <a:endParaRPr lang="id-ID" sz="2400" dirty="0"/>
                    </a:p>
                  </a:txBody>
                  <a:tcPr/>
                </a:tc>
                <a:tc>
                  <a:txBody>
                    <a:bodyPr/>
                    <a:lstStyle/>
                    <a:p>
                      <a:pPr algn="ctr"/>
                      <a:r>
                        <a:rPr lang="id-ID" sz="2400" dirty="0" smtClean="0"/>
                        <a:t>30</a:t>
                      </a:r>
                      <a:endParaRPr lang="id-ID" sz="2400"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PEMBEBANAN BIAYA PADA AKTIVITAS</a:t>
            </a:r>
            <a:endParaRPr lang="id-ID" dirty="0"/>
          </a:p>
        </p:txBody>
      </p:sp>
      <p:sp>
        <p:nvSpPr>
          <p:cNvPr id="3" name="Content Placeholder 2"/>
          <p:cNvSpPr>
            <a:spLocks noGrp="1"/>
          </p:cNvSpPr>
          <p:nvPr>
            <p:ph idx="1"/>
          </p:nvPr>
        </p:nvSpPr>
        <p:spPr>
          <a:xfrm>
            <a:off x="680321" y="2336872"/>
            <a:ext cx="9613861" cy="3968677"/>
          </a:xfrm>
        </p:spPr>
        <p:txBody>
          <a:bodyPr/>
          <a:lstStyle/>
          <a:p>
            <a:r>
              <a:rPr lang="id-ID" dirty="0" smtClean="0"/>
              <a:t>Gaji supervisor = $50.000, gaji staf administrasi = $30.000 per orang (ada 5 orang staf)</a:t>
            </a:r>
          </a:p>
          <a:p>
            <a:r>
              <a:rPr lang="id-ID" dirty="0" smtClean="0"/>
              <a:t>Pembebanan biaya tenaga kerja pada setiap aktivitas:</a:t>
            </a:r>
          </a:p>
          <a:p>
            <a:pPr>
              <a:buNone/>
            </a:pPr>
            <a:r>
              <a:rPr lang="id-ID" dirty="0" smtClean="0"/>
              <a:t>	</a:t>
            </a:r>
            <a:endParaRPr lang="id-ID" dirty="0"/>
          </a:p>
        </p:txBody>
      </p:sp>
      <p:graphicFrame>
        <p:nvGraphicFramePr>
          <p:cNvPr id="4" name="Table 3"/>
          <p:cNvGraphicFramePr>
            <a:graphicFrameLocks noGrp="1"/>
          </p:cNvGraphicFramePr>
          <p:nvPr/>
        </p:nvGraphicFramePr>
        <p:xfrm>
          <a:off x="1155700" y="3774016"/>
          <a:ext cx="9055100" cy="2286000"/>
        </p:xfrm>
        <a:graphic>
          <a:graphicData uri="http://schemas.openxmlformats.org/drawingml/2006/table">
            <a:tbl>
              <a:tblPr firstRow="1" bandRow="1">
                <a:tableStyleId>{073A0DAA-6AF3-43AB-8588-CEC1D06C72B9}</a:tableStyleId>
              </a:tblPr>
              <a:tblGrid>
                <a:gridCol w="3445183"/>
                <a:gridCol w="4223356"/>
                <a:gridCol w="1386561"/>
              </a:tblGrid>
              <a:tr h="452967">
                <a:tc>
                  <a:txBody>
                    <a:bodyPr/>
                    <a:lstStyle/>
                    <a:p>
                      <a:pPr algn="ctr"/>
                      <a:r>
                        <a:rPr lang="id-ID" sz="2400" dirty="0" smtClean="0"/>
                        <a:t>AKTIVITAS</a:t>
                      </a:r>
                      <a:endParaRPr lang="id-ID" sz="2400" dirty="0"/>
                    </a:p>
                  </a:txBody>
                  <a:tcPr/>
                </a:tc>
                <a:tc>
                  <a:txBody>
                    <a:bodyPr/>
                    <a:lstStyle/>
                    <a:p>
                      <a:pPr algn="ctr"/>
                      <a:r>
                        <a:rPr lang="id-ID" sz="2400" dirty="0" smtClean="0"/>
                        <a:t>PERHITUNGAN</a:t>
                      </a:r>
                      <a:endParaRPr lang="id-ID" sz="2400" dirty="0"/>
                    </a:p>
                  </a:txBody>
                  <a:tcPr/>
                </a:tc>
                <a:tc>
                  <a:txBody>
                    <a:bodyPr/>
                    <a:lstStyle/>
                    <a:p>
                      <a:pPr algn="ctr"/>
                      <a:r>
                        <a:rPr lang="id-ID" sz="2400" dirty="0" smtClean="0"/>
                        <a:t>JUMLAH</a:t>
                      </a:r>
                      <a:endParaRPr lang="id-ID" sz="2400" dirty="0"/>
                    </a:p>
                  </a:txBody>
                  <a:tcPr/>
                </a:tc>
              </a:tr>
              <a:tr h="452967">
                <a:tc>
                  <a:txBody>
                    <a:bodyPr/>
                    <a:lstStyle/>
                    <a:p>
                      <a:r>
                        <a:rPr lang="id-ID" sz="2400" dirty="0" smtClean="0"/>
                        <a:t>Mengawasi karyawan</a:t>
                      </a:r>
                      <a:endParaRPr lang="id-ID" sz="2400" dirty="0"/>
                    </a:p>
                  </a:txBody>
                  <a:tcPr/>
                </a:tc>
                <a:tc>
                  <a:txBody>
                    <a:bodyPr/>
                    <a:lstStyle/>
                    <a:p>
                      <a:r>
                        <a:rPr lang="id-ID" sz="2400" dirty="0" smtClean="0"/>
                        <a:t>Penelusuran langsung</a:t>
                      </a:r>
                      <a:endParaRPr lang="id-ID" sz="2400" dirty="0"/>
                    </a:p>
                  </a:txBody>
                  <a:tcPr/>
                </a:tc>
                <a:tc>
                  <a:txBody>
                    <a:bodyPr/>
                    <a:lstStyle/>
                    <a:p>
                      <a:pPr algn="r"/>
                      <a:r>
                        <a:rPr lang="id-ID" sz="2400" dirty="0" smtClean="0"/>
                        <a:t>$50.000</a:t>
                      </a:r>
                      <a:endParaRPr lang="id-ID" sz="2400" dirty="0"/>
                    </a:p>
                  </a:txBody>
                  <a:tcPr/>
                </a:tc>
              </a:tr>
              <a:tr h="452967">
                <a:tc>
                  <a:txBody>
                    <a:bodyPr/>
                    <a:lstStyle/>
                    <a:p>
                      <a:r>
                        <a:rPr lang="id-ID" sz="2400" dirty="0" smtClean="0"/>
                        <a:t>Memproses transaksi</a:t>
                      </a:r>
                      <a:endParaRPr lang="id-ID" sz="2400" dirty="0"/>
                    </a:p>
                  </a:txBody>
                  <a:tcPr/>
                </a:tc>
                <a:tc>
                  <a:txBody>
                    <a:bodyPr/>
                    <a:lstStyle/>
                    <a:p>
                      <a:r>
                        <a:rPr lang="id-ID" sz="2400" dirty="0" smtClean="0"/>
                        <a:t>(40/100)</a:t>
                      </a:r>
                      <a:r>
                        <a:rPr lang="id-ID" sz="2400" baseline="0" dirty="0" smtClean="0"/>
                        <a:t> x Rp 150.000</a:t>
                      </a:r>
                      <a:endParaRPr lang="id-ID" sz="2400" dirty="0"/>
                    </a:p>
                  </a:txBody>
                  <a:tcPr/>
                </a:tc>
                <a:tc>
                  <a:txBody>
                    <a:bodyPr/>
                    <a:lstStyle/>
                    <a:p>
                      <a:pPr algn="r"/>
                      <a:r>
                        <a:rPr lang="id-ID" sz="2400" dirty="0" smtClean="0"/>
                        <a:t>$60.000</a:t>
                      </a:r>
                      <a:endParaRPr lang="id-ID" sz="2400" dirty="0"/>
                    </a:p>
                  </a:txBody>
                  <a:tcPr/>
                </a:tc>
              </a:tr>
              <a:tr h="452967">
                <a:tc>
                  <a:txBody>
                    <a:bodyPr/>
                    <a:lstStyle/>
                    <a:p>
                      <a:r>
                        <a:rPr lang="id-ID" sz="2400" dirty="0" smtClean="0"/>
                        <a:t>Menyiapkan laporan</a:t>
                      </a:r>
                      <a:endParaRPr lang="id-ID" sz="2400" dirty="0"/>
                    </a:p>
                  </a:txBody>
                  <a:tcPr/>
                </a:tc>
                <a:tc>
                  <a:txBody>
                    <a:bodyPr/>
                    <a:lstStyle/>
                    <a:p>
                      <a:r>
                        <a:rPr lang="id-ID" sz="2400" dirty="0" smtClean="0"/>
                        <a:t>(30/100) x Rp 150.000</a:t>
                      </a:r>
                      <a:endParaRPr lang="id-ID" sz="2400" dirty="0"/>
                    </a:p>
                  </a:txBody>
                  <a:tcPr/>
                </a:tc>
                <a:tc>
                  <a:txBody>
                    <a:bodyPr/>
                    <a:lstStyle/>
                    <a:p>
                      <a:pPr algn="r"/>
                      <a:r>
                        <a:rPr lang="id-ID" sz="2400" dirty="0" smtClean="0"/>
                        <a:t>$45.000</a:t>
                      </a:r>
                      <a:endParaRPr lang="id-ID" sz="2400" dirty="0"/>
                    </a:p>
                  </a:txBody>
                  <a:tcPr/>
                </a:tc>
              </a:tr>
              <a:tr h="452967">
                <a:tc>
                  <a:txBody>
                    <a:bodyPr/>
                    <a:lstStyle/>
                    <a:p>
                      <a:r>
                        <a:rPr lang="id-ID" sz="2400" dirty="0" smtClean="0"/>
                        <a:t>Menjawab</a:t>
                      </a:r>
                      <a:r>
                        <a:rPr lang="id-ID" sz="2400" baseline="0" dirty="0" smtClean="0"/>
                        <a:t> pertanyaan</a:t>
                      </a:r>
                      <a:endParaRPr lang="id-ID" sz="2400" dirty="0"/>
                    </a:p>
                  </a:txBody>
                  <a:tcPr/>
                </a:tc>
                <a:tc>
                  <a:txBody>
                    <a:bodyPr/>
                    <a:lstStyle/>
                    <a:p>
                      <a:r>
                        <a:rPr lang="id-ID" sz="2400" dirty="0" smtClean="0"/>
                        <a:t>(30/100) x Rp 150.000</a:t>
                      </a:r>
                      <a:endParaRPr lang="id-ID" sz="2400" dirty="0"/>
                    </a:p>
                  </a:txBody>
                  <a:tcPr/>
                </a:tc>
                <a:tc>
                  <a:txBody>
                    <a:bodyPr/>
                    <a:lstStyle/>
                    <a:p>
                      <a:pPr algn="r"/>
                      <a:r>
                        <a:rPr lang="id-ID" sz="2400" dirty="0" smtClean="0"/>
                        <a:t>$45.000</a:t>
                      </a:r>
                      <a:endParaRPr lang="id-ID" sz="2400"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PEMBEBANAN BIAYA PADA AKTIVITAS</a:t>
            </a:r>
            <a:endParaRPr lang="id-ID" dirty="0"/>
          </a:p>
        </p:txBody>
      </p:sp>
      <p:sp>
        <p:nvSpPr>
          <p:cNvPr id="3" name="Content Placeholder 2"/>
          <p:cNvSpPr>
            <a:spLocks noGrp="1"/>
          </p:cNvSpPr>
          <p:nvPr>
            <p:ph idx="1"/>
          </p:nvPr>
        </p:nvSpPr>
        <p:spPr>
          <a:xfrm>
            <a:off x="680321" y="2152650"/>
            <a:ext cx="9613861" cy="4114800"/>
          </a:xfrm>
        </p:spPr>
        <p:txBody>
          <a:bodyPr/>
          <a:lstStyle/>
          <a:p>
            <a:r>
              <a:rPr lang="id-ID" dirty="0" smtClean="0"/>
              <a:t>Selain tenaga kerja, aktivitas juga menggunakan bahan baku, modal dan energi.</a:t>
            </a:r>
          </a:p>
          <a:p>
            <a:r>
              <a:rPr lang="id-ID" dirty="0" smtClean="0"/>
              <a:t>Contoh:  aktivitas pada divisi kartu kredit juga menggunakan komputer (modal), meja (modal), telepon (modal) dan kertas (bahan baku).</a:t>
            </a:r>
          </a:p>
          <a:p>
            <a:r>
              <a:rPr lang="id-ID" dirty="0" smtClean="0"/>
              <a:t>Jadi  pada aktivitas pengawasan selain biaya tenaga kerja dapat ditambahkan biaya komputer dan biaya lainnya.</a:t>
            </a:r>
          </a:p>
          <a:p>
            <a:endParaRPr lang="id-ID" dirty="0" smtClean="0"/>
          </a:p>
          <a:p>
            <a:r>
              <a:rPr lang="id-ID" dirty="0" smtClean="0"/>
              <a:t>Berikut contoh biaya aktivitas pada divisi kartu kredit dengan asumsi semua sumber daya telah dibebankan:</a:t>
            </a: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PEMBEBANAN BIAYA PADA AKTIVITAS</a:t>
            </a:r>
            <a:endParaRPr lang="id-ID" dirty="0"/>
          </a:p>
        </p:txBody>
      </p:sp>
      <p:sp>
        <p:nvSpPr>
          <p:cNvPr id="5" name="Content Placeholder 4"/>
          <p:cNvSpPr>
            <a:spLocks noGrp="1"/>
          </p:cNvSpPr>
          <p:nvPr>
            <p:ph idx="1"/>
          </p:nvPr>
        </p:nvSpPr>
        <p:spPr/>
        <p:txBody>
          <a:bodyPr/>
          <a:lstStyle/>
          <a:p>
            <a:r>
              <a:rPr lang="id-ID" dirty="0" smtClean="0"/>
              <a:t>Biaya aktivitas tahap pertama-Divisi kartu kredit:</a:t>
            </a:r>
          </a:p>
          <a:p>
            <a:pPr>
              <a:buNone/>
            </a:pPr>
            <a:endParaRPr lang="id-ID" dirty="0"/>
          </a:p>
        </p:txBody>
      </p:sp>
      <p:graphicFrame>
        <p:nvGraphicFramePr>
          <p:cNvPr id="6" name="Table 5"/>
          <p:cNvGraphicFramePr>
            <a:graphicFrameLocks noGrp="1"/>
          </p:cNvGraphicFramePr>
          <p:nvPr/>
        </p:nvGraphicFramePr>
        <p:xfrm>
          <a:off x="984250" y="3081866"/>
          <a:ext cx="8128000" cy="2785536"/>
        </p:xfrm>
        <a:graphic>
          <a:graphicData uri="http://schemas.openxmlformats.org/drawingml/2006/table">
            <a:tbl>
              <a:tblPr firstRow="1" bandRow="1">
                <a:tableStyleId>{5C22544A-7EE6-4342-B048-85BDC9FD1C3A}</a:tableStyleId>
              </a:tblPr>
              <a:tblGrid>
                <a:gridCol w="4064000"/>
                <a:gridCol w="4064000"/>
              </a:tblGrid>
              <a:tr h="464256">
                <a:tc>
                  <a:txBody>
                    <a:bodyPr/>
                    <a:lstStyle/>
                    <a:p>
                      <a:r>
                        <a:rPr lang="id-ID" sz="2400" dirty="0" smtClean="0"/>
                        <a:t>AKTIVITAS</a:t>
                      </a:r>
                      <a:endParaRPr lang="id-ID" sz="2400" dirty="0"/>
                    </a:p>
                  </a:txBody>
                  <a:tcPr/>
                </a:tc>
                <a:tc>
                  <a:txBody>
                    <a:bodyPr/>
                    <a:lstStyle/>
                    <a:p>
                      <a:r>
                        <a:rPr lang="id-ID" sz="2400" dirty="0" smtClean="0"/>
                        <a:t>BIAYA AKTIVITAS</a:t>
                      </a:r>
                      <a:endParaRPr lang="id-ID" sz="2400" dirty="0"/>
                    </a:p>
                  </a:txBody>
                  <a:tcPr/>
                </a:tc>
              </a:tr>
              <a:tr h="464256">
                <a:tc>
                  <a:txBody>
                    <a:bodyPr/>
                    <a:lstStyle/>
                    <a:p>
                      <a:r>
                        <a:rPr lang="id-ID" sz="2400" dirty="0" smtClean="0"/>
                        <a:t>Mengawasi karyawan</a:t>
                      </a:r>
                      <a:endParaRPr lang="id-ID" sz="2400" dirty="0"/>
                    </a:p>
                  </a:txBody>
                  <a:tcPr/>
                </a:tc>
                <a:tc>
                  <a:txBody>
                    <a:bodyPr/>
                    <a:lstStyle/>
                    <a:p>
                      <a:pPr algn="r"/>
                      <a:r>
                        <a:rPr lang="id-ID" sz="2400" dirty="0" smtClean="0"/>
                        <a:t>$  75.000</a:t>
                      </a:r>
                      <a:endParaRPr lang="id-ID" sz="2400" dirty="0"/>
                    </a:p>
                  </a:txBody>
                  <a:tcPr/>
                </a:tc>
              </a:tr>
              <a:tr h="464256">
                <a:tc>
                  <a:txBody>
                    <a:bodyPr/>
                    <a:lstStyle/>
                    <a:p>
                      <a:r>
                        <a:rPr lang="id-ID" sz="2400" dirty="0" smtClean="0"/>
                        <a:t>Memproses transaksi</a:t>
                      </a:r>
                      <a:endParaRPr lang="id-ID" sz="2400" dirty="0"/>
                    </a:p>
                  </a:txBody>
                  <a:tcPr/>
                </a:tc>
                <a:tc>
                  <a:txBody>
                    <a:bodyPr/>
                    <a:lstStyle/>
                    <a:p>
                      <a:pPr algn="r"/>
                      <a:r>
                        <a:rPr lang="id-ID" sz="2400" dirty="0" smtClean="0"/>
                        <a:t>$ 100.000</a:t>
                      </a:r>
                      <a:endParaRPr lang="id-ID" sz="2400" dirty="0"/>
                    </a:p>
                  </a:txBody>
                  <a:tcPr/>
                </a:tc>
              </a:tr>
              <a:tr h="464256">
                <a:tc>
                  <a:txBody>
                    <a:bodyPr/>
                    <a:lstStyle/>
                    <a:p>
                      <a:r>
                        <a:rPr lang="id-ID" sz="2400" dirty="0" smtClean="0"/>
                        <a:t>Menyiapkan laporan</a:t>
                      </a:r>
                      <a:endParaRPr lang="id-ID" sz="2400" dirty="0"/>
                    </a:p>
                  </a:txBody>
                  <a:tcPr/>
                </a:tc>
                <a:tc>
                  <a:txBody>
                    <a:bodyPr/>
                    <a:lstStyle/>
                    <a:p>
                      <a:pPr algn="r"/>
                      <a:r>
                        <a:rPr lang="id-ID" sz="2400" dirty="0" smtClean="0"/>
                        <a:t>$  79.500</a:t>
                      </a:r>
                      <a:endParaRPr lang="id-ID" sz="2400" dirty="0"/>
                    </a:p>
                  </a:txBody>
                  <a:tcPr/>
                </a:tc>
              </a:tr>
              <a:tr h="464256">
                <a:tc>
                  <a:txBody>
                    <a:bodyPr/>
                    <a:lstStyle/>
                    <a:p>
                      <a:r>
                        <a:rPr lang="id-ID" sz="2400" dirty="0" smtClean="0"/>
                        <a:t>Menjawab pertanyaan</a:t>
                      </a:r>
                      <a:endParaRPr lang="id-ID" sz="2400" dirty="0"/>
                    </a:p>
                  </a:txBody>
                  <a:tcPr/>
                </a:tc>
                <a:tc>
                  <a:txBody>
                    <a:bodyPr/>
                    <a:lstStyle/>
                    <a:p>
                      <a:pPr algn="r"/>
                      <a:r>
                        <a:rPr lang="id-ID" sz="2400" dirty="0" smtClean="0"/>
                        <a:t>$  69.900</a:t>
                      </a:r>
                      <a:endParaRPr lang="id-ID" sz="2400" dirty="0"/>
                    </a:p>
                  </a:txBody>
                  <a:tcPr/>
                </a:tc>
              </a:tr>
              <a:tr h="464256">
                <a:tc>
                  <a:txBody>
                    <a:bodyPr/>
                    <a:lstStyle/>
                    <a:p>
                      <a:r>
                        <a:rPr lang="id-ID" sz="2400" dirty="0" smtClean="0"/>
                        <a:t>Menyediakan ATM</a:t>
                      </a:r>
                      <a:endParaRPr lang="id-ID" sz="2400" dirty="0"/>
                    </a:p>
                  </a:txBody>
                  <a:tcPr/>
                </a:tc>
                <a:tc>
                  <a:txBody>
                    <a:bodyPr/>
                    <a:lstStyle/>
                    <a:p>
                      <a:pPr algn="r"/>
                      <a:r>
                        <a:rPr lang="id-ID" sz="2400" dirty="0" smtClean="0"/>
                        <a:t>$ 250.000</a:t>
                      </a:r>
                      <a:endParaRPr lang="id-ID" sz="2400"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PEMBEBANAN BIAYA AKTIVITAS PADA AKTIVITAS LAIN</a:t>
            </a:r>
            <a:endParaRPr lang="id-ID" dirty="0"/>
          </a:p>
        </p:txBody>
      </p:sp>
      <p:sp>
        <p:nvSpPr>
          <p:cNvPr id="3" name="Content Placeholder 2"/>
          <p:cNvSpPr>
            <a:spLocks noGrp="1"/>
          </p:cNvSpPr>
          <p:nvPr>
            <p:ph idx="1"/>
          </p:nvPr>
        </p:nvSpPr>
        <p:spPr/>
        <p:txBody>
          <a:bodyPr/>
          <a:lstStyle/>
          <a:p>
            <a:r>
              <a:rPr lang="id-ID" sz="2800" dirty="0" smtClean="0"/>
              <a:t>Tahap selanjutnya, jika terdapat aktivitas sekunder, maka biaya aktivitas sekunder dibebankan pada aktivitas-aktivitas yang menggunakan outputnya.</a:t>
            </a:r>
          </a:p>
          <a:p>
            <a:endParaRPr lang="id-ID" sz="2800" dirty="0" smtClean="0"/>
          </a:p>
          <a:p>
            <a:r>
              <a:rPr lang="id-ID" dirty="0" smtClean="0"/>
              <a:t>Pada contoh sebelumnya;  mengawasi karyawan adalah aktivitas sekunder. Maka biaya aktivitas pengawasan akan dibebankan pada aktivitas primer yang menggunakan outputnya dengan penggerak aktivitas adalah persentase waktu tenaga kerja untuk setiap aktivitas.</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PEMBEBANAN BIAYA AKTIVITAS PADA AKTIVITAS LAIN</a:t>
            </a:r>
            <a:endParaRPr lang="id-ID" dirty="0"/>
          </a:p>
        </p:txBody>
      </p:sp>
      <p:sp>
        <p:nvSpPr>
          <p:cNvPr id="3" name="Content Placeholder 2"/>
          <p:cNvSpPr>
            <a:spLocks noGrp="1"/>
          </p:cNvSpPr>
          <p:nvPr>
            <p:ph idx="1"/>
          </p:nvPr>
        </p:nvSpPr>
        <p:spPr>
          <a:xfrm>
            <a:off x="680321" y="2336872"/>
            <a:ext cx="9613861" cy="4102027"/>
          </a:xfrm>
        </p:spPr>
        <p:txBody>
          <a:bodyPr/>
          <a:lstStyle/>
          <a:p>
            <a:r>
              <a:rPr lang="id-ID" dirty="0" smtClean="0"/>
              <a:t>Biaya aktivitas tahap lanjutan- Divisi kartu kredit:</a:t>
            </a:r>
            <a:endParaRPr lang="id-ID" dirty="0"/>
          </a:p>
        </p:txBody>
      </p:sp>
      <p:graphicFrame>
        <p:nvGraphicFramePr>
          <p:cNvPr id="4" name="Table 3"/>
          <p:cNvGraphicFramePr>
            <a:graphicFrameLocks noGrp="1"/>
          </p:cNvGraphicFramePr>
          <p:nvPr/>
        </p:nvGraphicFramePr>
        <p:xfrm>
          <a:off x="1041400" y="3062816"/>
          <a:ext cx="9264651" cy="3017520"/>
        </p:xfrm>
        <a:graphic>
          <a:graphicData uri="http://schemas.openxmlformats.org/drawingml/2006/table">
            <a:tbl>
              <a:tblPr firstRow="1" bandRow="1">
                <a:tableStyleId>{5C22544A-7EE6-4342-B048-85BDC9FD1C3A}</a:tableStyleId>
              </a:tblPr>
              <a:tblGrid>
                <a:gridCol w="3088217"/>
                <a:gridCol w="4309533"/>
                <a:gridCol w="1866901"/>
              </a:tblGrid>
              <a:tr h="370840">
                <a:tc>
                  <a:txBody>
                    <a:bodyPr/>
                    <a:lstStyle/>
                    <a:p>
                      <a:r>
                        <a:rPr lang="id-ID" sz="2400" dirty="0" smtClean="0"/>
                        <a:t>AKTIVITAS</a:t>
                      </a:r>
                      <a:endParaRPr lang="id-ID" sz="2400" dirty="0"/>
                    </a:p>
                  </a:txBody>
                  <a:tcPr/>
                </a:tc>
                <a:tc>
                  <a:txBody>
                    <a:bodyPr/>
                    <a:lstStyle/>
                    <a:p>
                      <a:r>
                        <a:rPr lang="id-ID" sz="2400" dirty="0" smtClean="0"/>
                        <a:t>PEMBEBANAN AKTIIVITAS</a:t>
                      </a:r>
                      <a:r>
                        <a:rPr lang="id-ID" sz="2400" baseline="0" dirty="0" smtClean="0"/>
                        <a:t> SEKUNDER</a:t>
                      </a:r>
                      <a:endParaRPr lang="id-ID" sz="2400" dirty="0"/>
                    </a:p>
                  </a:txBody>
                  <a:tcPr/>
                </a:tc>
                <a:tc>
                  <a:txBody>
                    <a:bodyPr/>
                    <a:lstStyle/>
                    <a:p>
                      <a:r>
                        <a:rPr lang="id-ID" sz="2400" dirty="0" smtClean="0"/>
                        <a:t>JUMLAH</a:t>
                      </a:r>
                      <a:r>
                        <a:rPr lang="id-ID" sz="2400" baseline="0" dirty="0" smtClean="0"/>
                        <a:t> BIAYA AKTIVITAS</a:t>
                      </a:r>
                      <a:endParaRPr lang="id-ID" sz="2400" dirty="0"/>
                    </a:p>
                  </a:txBody>
                  <a:tcPr/>
                </a:tc>
              </a:tr>
              <a:tr h="370840">
                <a:tc>
                  <a:txBody>
                    <a:bodyPr/>
                    <a:lstStyle/>
                    <a:p>
                      <a:r>
                        <a:rPr lang="id-ID" sz="2400" dirty="0" smtClean="0"/>
                        <a:t>Memproses transaksi</a:t>
                      </a:r>
                      <a:endParaRPr lang="id-ID" sz="2400" dirty="0"/>
                    </a:p>
                  </a:txBody>
                  <a:tcPr/>
                </a:tc>
                <a:tc>
                  <a:txBody>
                    <a:bodyPr/>
                    <a:lstStyle/>
                    <a:p>
                      <a:r>
                        <a:rPr lang="id-ID" sz="2400" dirty="0" smtClean="0"/>
                        <a:t>$100.000</a:t>
                      </a:r>
                      <a:r>
                        <a:rPr lang="id-ID" sz="2400" baseline="0" dirty="0" smtClean="0"/>
                        <a:t>+(40/100 x $75.000)</a:t>
                      </a:r>
                      <a:endParaRPr lang="id-ID" sz="2400" dirty="0"/>
                    </a:p>
                  </a:txBody>
                  <a:tcPr/>
                </a:tc>
                <a:tc>
                  <a:txBody>
                    <a:bodyPr/>
                    <a:lstStyle/>
                    <a:p>
                      <a:pPr algn="r"/>
                      <a:r>
                        <a:rPr lang="id-ID" sz="2400" dirty="0" smtClean="0"/>
                        <a:t>$130.000</a:t>
                      </a:r>
                      <a:endParaRPr lang="id-ID" sz="2400" dirty="0"/>
                    </a:p>
                  </a:txBody>
                  <a:tcPr/>
                </a:tc>
              </a:tr>
              <a:tr h="370840">
                <a:tc>
                  <a:txBody>
                    <a:bodyPr/>
                    <a:lstStyle/>
                    <a:p>
                      <a:r>
                        <a:rPr lang="id-ID" sz="2400" dirty="0" smtClean="0"/>
                        <a:t>Menyiapkan laporan</a:t>
                      </a:r>
                      <a:endParaRPr lang="id-ID" sz="2400" dirty="0"/>
                    </a:p>
                  </a:txBody>
                  <a:tcPr/>
                </a:tc>
                <a:tc>
                  <a:txBody>
                    <a:bodyPr/>
                    <a:lstStyle/>
                    <a:p>
                      <a:r>
                        <a:rPr lang="id-ID" sz="2400" dirty="0" smtClean="0"/>
                        <a:t>$79.500 + (30/100</a:t>
                      </a:r>
                      <a:r>
                        <a:rPr lang="id-ID" sz="2400" baseline="0" dirty="0" smtClean="0"/>
                        <a:t> x $75.000)</a:t>
                      </a:r>
                      <a:endParaRPr lang="id-ID" sz="2400" dirty="0"/>
                    </a:p>
                  </a:txBody>
                  <a:tcPr/>
                </a:tc>
                <a:tc>
                  <a:txBody>
                    <a:bodyPr/>
                    <a:lstStyle/>
                    <a:p>
                      <a:pPr algn="r"/>
                      <a:r>
                        <a:rPr lang="id-ID" sz="2400" dirty="0" smtClean="0"/>
                        <a:t>102.000</a:t>
                      </a:r>
                      <a:endParaRPr lang="id-ID" sz="2400" dirty="0"/>
                    </a:p>
                  </a:txBody>
                  <a:tcPr/>
                </a:tc>
              </a:tr>
              <a:tr h="370840">
                <a:tc>
                  <a:txBody>
                    <a:bodyPr/>
                    <a:lstStyle/>
                    <a:p>
                      <a:r>
                        <a:rPr lang="id-ID" sz="2400" dirty="0" smtClean="0"/>
                        <a:t>Menjawab telepon</a:t>
                      </a:r>
                      <a:endParaRPr lang="id-ID" sz="2400" dirty="0"/>
                    </a:p>
                  </a:txBody>
                  <a:tcPr/>
                </a:tc>
                <a:tc>
                  <a:txBody>
                    <a:bodyPr/>
                    <a:lstStyle/>
                    <a:p>
                      <a:r>
                        <a:rPr lang="id-ID" sz="2400" dirty="0" smtClean="0"/>
                        <a:t>$69.900 + (30/100 x $75.000)</a:t>
                      </a:r>
                      <a:endParaRPr lang="id-ID" sz="2400" dirty="0"/>
                    </a:p>
                  </a:txBody>
                  <a:tcPr/>
                </a:tc>
                <a:tc>
                  <a:txBody>
                    <a:bodyPr/>
                    <a:lstStyle/>
                    <a:p>
                      <a:pPr algn="r"/>
                      <a:r>
                        <a:rPr lang="id-ID" sz="2400" dirty="0" smtClean="0"/>
                        <a:t>92.400</a:t>
                      </a:r>
                      <a:endParaRPr lang="id-ID" sz="2400" dirty="0"/>
                    </a:p>
                  </a:txBody>
                  <a:tcPr/>
                </a:tc>
              </a:tr>
              <a:tr h="370840">
                <a:tc>
                  <a:txBody>
                    <a:bodyPr/>
                    <a:lstStyle/>
                    <a:p>
                      <a:r>
                        <a:rPr lang="id-ID" sz="2400" dirty="0" smtClean="0"/>
                        <a:t>Menyediakan ATM</a:t>
                      </a:r>
                      <a:endParaRPr lang="id-ID" sz="2400" dirty="0"/>
                    </a:p>
                  </a:txBody>
                  <a:tcPr/>
                </a:tc>
                <a:tc>
                  <a:txBody>
                    <a:bodyPr/>
                    <a:lstStyle/>
                    <a:p>
                      <a:r>
                        <a:rPr lang="id-ID" sz="2400" dirty="0" smtClean="0"/>
                        <a:t>-</a:t>
                      </a:r>
                      <a:endParaRPr lang="id-ID" sz="2400" dirty="0"/>
                    </a:p>
                  </a:txBody>
                  <a:tcPr/>
                </a:tc>
                <a:tc>
                  <a:txBody>
                    <a:bodyPr/>
                    <a:lstStyle/>
                    <a:p>
                      <a:pPr algn="r"/>
                      <a:r>
                        <a:rPr lang="id-ID" sz="2400" dirty="0" smtClean="0"/>
                        <a:t>250.000</a:t>
                      </a:r>
                      <a:endParaRPr lang="id-ID" sz="2400"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PEMBEBANAN BIAYA PADA PRODUK</a:t>
            </a:r>
            <a:endParaRPr lang="id-ID" dirty="0"/>
          </a:p>
        </p:txBody>
      </p:sp>
      <p:sp>
        <p:nvSpPr>
          <p:cNvPr id="3" name="Content Placeholder 2"/>
          <p:cNvSpPr>
            <a:spLocks noGrp="1"/>
          </p:cNvSpPr>
          <p:nvPr>
            <p:ph idx="1"/>
          </p:nvPr>
        </p:nvSpPr>
        <p:spPr/>
        <p:txBody>
          <a:bodyPr>
            <a:normAutofit lnSpcReduction="10000"/>
          </a:bodyPr>
          <a:lstStyle/>
          <a:p>
            <a:r>
              <a:rPr lang="id-ID" sz="2800" dirty="0" smtClean="0"/>
              <a:t>Setelah biaya dari aktivitas primer ditentukan, kemudian biaya dibebankan kepada produk dalam suatu proporsi sesuai dengan aktivitas penggunaannya yang diukur oleh penggerak aktivitas.</a:t>
            </a:r>
          </a:p>
          <a:p>
            <a:endParaRPr lang="id-ID" sz="2800" dirty="0" smtClean="0"/>
          </a:p>
          <a:p>
            <a:r>
              <a:rPr lang="id-ID" dirty="0" smtClean="0"/>
              <a:t>Tahap pembebanan biaya aktivitas pada produk:</a:t>
            </a:r>
          </a:p>
          <a:p>
            <a:pPr lvl="1">
              <a:buFont typeface="Wingdings" pitchFamily="2" charset="2"/>
              <a:buChar char="ü"/>
            </a:pPr>
            <a:r>
              <a:rPr lang="id-ID" sz="2400" dirty="0" smtClean="0"/>
              <a:t>Tentukan tarif aktivitas: biaya aktivitas/penggerak aktivitas</a:t>
            </a:r>
          </a:p>
          <a:p>
            <a:pPr lvl="1">
              <a:buFont typeface="Wingdings" pitchFamily="2" charset="2"/>
              <a:buChar char="ü"/>
            </a:pPr>
            <a:r>
              <a:rPr lang="id-ID" sz="2400" dirty="0" smtClean="0"/>
              <a:t>Membebankan biaya aktivitas : tarif aktivitas x penggunaan aktual aktivitas</a:t>
            </a:r>
            <a:endParaRPr lang="id-ID"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PEMBEBANAN BIAYA PADA PRODUK</a:t>
            </a:r>
            <a:endParaRPr lang="id-ID" dirty="0"/>
          </a:p>
        </p:txBody>
      </p:sp>
      <p:sp>
        <p:nvSpPr>
          <p:cNvPr id="3" name="Content Placeholder 2"/>
          <p:cNvSpPr>
            <a:spLocks noGrp="1"/>
          </p:cNvSpPr>
          <p:nvPr>
            <p:ph idx="1"/>
          </p:nvPr>
        </p:nvSpPr>
        <p:spPr>
          <a:xfrm>
            <a:off x="400050" y="2000250"/>
            <a:ext cx="10667999" cy="4381500"/>
          </a:xfrm>
        </p:spPr>
        <p:txBody>
          <a:bodyPr/>
          <a:lstStyle/>
          <a:p>
            <a:r>
              <a:rPr lang="id-ID" dirty="0" smtClean="0"/>
              <a:t>Contoh: berikut data aktual divisi kartu kredit:</a:t>
            </a:r>
          </a:p>
          <a:p>
            <a:pPr>
              <a:buNone/>
            </a:pPr>
            <a:endParaRPr lang="id-ID" dirty="0" smtClean="0"/>
          </a:p>
        </p:txBody>
      </p:sp>
      <p:graphicFrame>
        <p:nvGraphicFramePr>
          <p:cNvPr id="4" name="Table 3"/>
          <p:cNvGraphicFramePr>
            <a:graphicFrameLocks noGrp="1"/>
          </p:cNvGraphicFramePr>
          <p:nvPr/>
        </p:nvGraphicFramePr>
        <p:xfrm>
          <a:off x="584201" y="2434166"/>
          <a:ext cx="10064749" cy="4023360"/>
        </p:xfrm>
        <a:graphic>
          <a:graphicData uri="http://schemas.openxmlformats.org/drawingml/2006/table">
            <a:tbl>
              <a:tblPr firstRow="1" bandRow="1">
                <a:tableStyleId>{5C22544A-7EE6-4342-B048-85BDC9FD1C3A}</a:tableStyleId>
              </a:tblPr>
              <a:tblGrid>
                <a:gridCol w="4208434"/>
                <a:gridCol w="1273939"/>
                <a:gridCol w="1349995"/>
                <a:gridCol w="1521121"/>
                <a:gridCol w="1711260"/>
              </a:tblGrid>
              <a:tr h="370840">
                <a:tc>
                  <a:txBody>
                    <a:bodyPr/>
                    <a:lstStyle/>
                    <a:p>
                      <a:endParaRPr lang="id-ID" sz="2400" dirty="0"/>
                    </a:p>
                  </a:txBody>
                  <a:tcPr/>
                </a:tc>
                <a:tc>
                  <a:txBody>
                    <a:bodyPr/>
                    <a:lstStyle/>
                    <a:p>
                      <a:r>
                        <a:rPr lang="id-ID" sz="2400" dirty="0" smtClean="0"/>
                        <a:t>Kartu Klasik</a:t>
                      </a:r>
                      <a:endParaRPr lang="id-ID" sz="2400" dirty="0"/>
                    </a:p>
                  </a:txBody>
                  <a:tcPr/>
                </a:tc>
                <a:tc>
                  <a:txBody>
                    <a:bodyPr/>
                    <a:lstStyle/>
                    <a:p>
                      <a:r>
                        <a:rPr lang="id-ID" sz="2400" dirty="0" smtClean="0"/>
                        <a:t>Kartu Emas</a:t>
                      </a:r>
                      <a:endParaRPr lang="id-ID" sz="2400" dirty="0"/>
                    </a:p>
                  </a:txBody>
                  <a:tcPr/>
                </a:tc>
                <a:tc>
                  <a:txBody>
                    <a:bodyPr/>
                    <a:lstStyle/>
                    <a:p>
                      <a:r>
                        <a:rPr lang="id-ID" sz="2400" dirty="0" smtClean="0"/>
                        <a:t>Kartu Platinum</a:t>
                      </a:r>
                      <a:endParaRPr lang="id-ID" sz="2400" dirty="0"/>
                    </a:p>
                  </a:txBody>
                  <a:tcPr/>
                </a:tc>
                <a:tc>
                  <a:txBody>
                    <a:bodyPr/>
                    <a:lstStyle/>
                    <a:p>
                      <a:r>
                        <a:rPr lang="id-ID" sz="2400" dirty="0" smtClean="0"/>
                        <a:t>Jumlah</a:t>
                      </a:r>
                      <a:endParaRPr lang="id-ID" sz="2400" dirty="0"/>
                    </a:p>
                  </a:txBody>
                  <a:tcPr/>
                </a:tc>
              </a:tr>
              <a:tr h="370840">
                <a:tc>
                  <a:txBody>
                    <a:bodyPr/>
                    <a:lstStyle/>
                    <a:p>
                      <a:r>
                        <a:rPr lang="id-ID" sz="2400" dirty="0" smtClean="0"/>
                        <a:t>Jumlah kartu</a:t>
                      </a:r>
                      <a:endParaRPr lang="id-ID" sz="2400" dirty="0"/>
                    </a:p>
                  </a:txBody>
                  <a:tcPr/>
                </a:tc>
                <a:tc>
                  <a:txBody>
                    <a:bodyPr/>
                    <a:lstStyle/>
                    <a:p>
                      <a:pPr algn="r"/>
                      <a:r>
                        <a:rPr lang="id-ID" sz="2400" dirty="0" smtClean="0"/>
                        <a:t>5.000</a:t>
                      </a:r>
                      <a:endParaRPr lang="id-ID" sz="2400" dirty="0"/>
                    </a:p>
                  </a:txBody>
                  <a:tcPr/>
                </a:tc>
                <a:tc>
                  <a:txBody>
                    <a:bodyPr/>
                    <a:lstStyle/>
                    <a:p>
                      <a:pPr algn="r"/>
                      <a:r>
                        <a:rPr lang="id-ID" sz="2400" dirty="0" smtClean="0"/>
                        <a:t>3.000</a:t>
                      </a:r>
                      <a:endParaRPr lang="id-ID" sz="2400" dirty="0"/>
                    </a:p>
                  </a:txBody>
                  <a:tcPr/>
                </a:tc>
                <a:tc>
                  <a:txBody>
                    <a:bodyPr/>
                    <a:lstStyle/>
                    <a:p>
                      <a:pPr algn="r"/>
                      <a:r>
                        <a:rPr lang="id-ID" sz="2400" dirty="0" smtClean="0"/>
                        <a:t>2.000</a:t>
                      </a:r>
                      <a:endParaRPr lang="id-ID" sz="2400" dirty="0"/>
                    </a:p>
                  </a:txBody>
                  <a:tcPr/>
                </a:tc>
                <a:tc>
                  <a:txBody>
                    <a:bodyPr/>
                    <a:lstStyle/>
                    <a:p>
                      <a:pPr algn="r"/>
                      <a:r>
                        <a:rPr lang="id-ID" sz="2400" dirty="0" smtClean="0"/>
                        <a:t>10.000</a:t>
                      </a:r>
                      <a:endParaRPr lang="id-ID" sz="2400" dirty="0"/>
                    </a:p>
                  </a:txBody>
                  <a:tcPr/>
                </a:tc>
              </a:tr>
              <a:tr h="370840">
                <a:tc>
                  <a:txBody>
                    <a:bodyPr/>
                    <a:lstStyle/>
                    <a:p>
                      <a:r>
                        <a:rPr lang="id-ID" sz="2400" dirty="0" smtClean="0"/>
                        <a:t>Penggerak Aktivitas:</a:t>
                      </a:r>
                    </a:p>
                    <a:p>
                      <a:r>
                        <a:rPr lang="id-ID" sz="2400" dirty="0" smtClean="0"/>
                        <a:t>Transaksi yang diproses</a:t>
                      </a:r>
                      <a:endParaRPr lang="id-ID" sz="2400" dirty="0"/>
                    </a:p>
                  </a:txBody>
                  <a:tcPr/>
                </a:tc>
                <a:tc>
                  <a:txBody>
                    <a:bodyPr/>
                    <a:lstStyle/>
                    <a:p>
                      <a:pPr algn="r"/>
                      <a:endParaRPr lang="id-ID" sz="2400" dirty="0" smtClean="0"/>
                    </a:p>
                    <a:p>
                      <a:pPr algn="r"/>
                      <a:r>
                        <a:rPr lang="id-ID" sz="2400" dirty="0" smtClean="0"/>
                        <a:t>600.000</a:t>
                      </a:r>
                      <a:endParaRPr lang="id-ID" sz="2400" dirty="0"/>
                    </a:p>
                  </a:txBody>
                  <a:tcPr/>
                </a:tc>
                <a:tc>
                  <a:txBody>
                    <a:bodyPr/>
                    <a:lstStyle/>
                    <a:p>
                      <a:pPr algn="r"/>
                      <a:endParaRPr lang="id-ID" sz="2400" dirty="0" smtClean="0"/>
                    </a:p>
                    <a:p>
                      <a:pPr algn="r"/>
                      <a:r>
                        <a:rPr lang="id-ID" sz="2400" dirty="0" smtClean="0"/>
                        <a:t>300.000</a:t>
                      </a:r>
                      <a:endParaRPr lang="id-ID" sz="2400" dirty="0"/>
                    </a:p>
                  </a:txBody>
                  <a:tcPr/>
                </a:tc>
                <a:tc>
                  <a:txBody>
                    <a:bodyPr/>
                    <a:lstStyle/>
                    <a:p>
                      <a:pPr algn="r"/>
                      <a:endParaRPr lang="id-ID" sz="2400" dirty="0" smtClean="0"/>
                    </a:p>
                    <a:p>
                      <a:pPr algn="r"/>
                      <a:r>
                        <a:rPr lang="id-ID" sz="2400" dirty="0" smtClean="0"/>
                        <a:t>100.000</a:t>
                      </a:r>
                      <a:endParaRPr lang="id-ID" sz="2400" dirty="0"/>
                    </a:p>
                  </a:txBody>
                  <a:tcPr/>
                </a:tc>
                <a:tc>
                  <a:txBody>
                    <a:bodyPr/>
                    <a:lstStyle/>
                    <a:p>
                      <a:pPr algn="r"/>
                      <a:endParaRPr lang="id-ID" sz="2400" dirty="0" smtClean="0"/>
                    </a:p>
                    <a:p>
                      <a:pPr algn="r"/>
                      <a:r>
                        <a:rPr lang="id-ID" sz="2400" dirty="0" smtClean="0"/>
                        <a:t>1.000.000</a:t>
                      </a:r>
                      <a:endParaRPr lang="id-ID" sz="2400" dirty="0"/>
                    </a:p>
                  </a:txBody>
                  <a:tcPr/>
                </a:tc>
              </a:tr>
              <a:tr h="370840">
                <a:tc>
                  <a:txBody>
                    <a:bodyPr/>
                    <a:lstStyle/>
                    <a:p>
                      <a:r>
                        <a:rPr lang="id-ID" sz="2400" dirty="0" smtClean="0"/>
                        <a:t>Jumlah laporan</a:t>
                      </a:r>
                      <a:endParaRPr lang="id-ID" sz="2400" dirty="0"/>
                    </a:p>
                  </a:txBody>
                  <a:tcPr/>
                </a:tc>
                <a:tc>
                  <a:txBody>
                    <a:bodyPr/>
                    <a:lstStyle/>
                    <a:p>
                      <a:pPr algn="r"/>
                      <a:r>
                        <a:rPr lang="id-ID" sz="2400" dirty="0" smtClean="0"/>
                        <a:t>60.000</a:t>
                      </a:r>
                      <a:endParaRPr lang="id-ID" sz="2400" dirty="0"/>
                    </a:p>
                  </a:txBody>
                  <a:tcPr/>
                </a:tc>
                <a:tc>
                  <a:txBody>
                    <a:bodyPr/>
                    <a:lstStyle/>
                    <a:p>
                      <a:pPr algn="r"/>
                      <a:r>
                        <a:rPr lang="id-ID" sz="2400" dirty="0" smtClean="0"/>
                        <a:t>36.000</a:t>
                      </a:r>
                      <a:endParaRPr lang="id-ID" sz="2400" dirty="0"/>
                    </a:p>
                  </a:txBody>
                  <a:tcPr/>
                </a:tc>
                <a:tc>
                  <a:txBody>
                    <a:bodyPr/>
                    <a:lstStyle/>
                    <a:p>
                      <a:pPr algn="r"/>
                      <a:r>
                        <a:rPr lang="id-ID" sz="2400" dirty="0" smtClean="0"/>
                        <a:t>24.000</a:t>
                      </a:r>
                      <a:endParaRPr lang="id-ID" sz="2400" dirty="0"/>
                    </a:p>
                  </a:txBody>
                  <a:tcPr/>
                </a:tc>
                <a:tc>
                  <a:txBody>
                    <a:bodyPr/>
                    <a:lstStyle/>
                    <a:p>
                      <a:pPr algn="r"/>
                      <a:r>
                        <a:rPr lang="id-ID" sz="2400" dirty="0" smtClean="0"/>
                        <a:t>120.000</a:t>
                      </a:r>
                      <a:endParaRPr lang="id-ID" sz="2400" dirty="0"/>
                    </a:p>
                  </a:txBody>
                  <a:tcPr/>
                </a:tc>
              </a:tr>
              <a:tr h="370840">
                <a:tc>
                  <a:txBody>
                    <a:bodyPr/>
                    <a:lstStyle/>
                    <a:p>
                      <a:r>
                        <a:rPr lang="id-ID" sz="2400" dirty="0" smtClean="0"/>
                        <a:t>Jumlah panggilan masuk</a:t>
                      </a:r>
                      <a:endParaRPr lang="id-ID" sz="2400" dirty="0"/>
                    </a:p>
                  </a:txBody>
                  <a:tcPr/>
                </a:tc>
                <a:tc>
                  <a:txBody>
                    <a:bodyPr/>
                    <a:lstStyle/>
                    <a:p>
                      <a:pPr algn="r"/>
                      <a:r>
                        <a:rPr lang="id-ID" sz="2400" dirty="0" smtClean="0"/>
                        <a:t>10.000</a:t>
                      </a:r>
                      <a:endParaRPr lang="id-ID" sz="2400" dirty="0"/>
                    </a:p>
                  </a:txBody>
                  <a:tcPr/>
                </a:tc>
                <a:tc>
                  <a:txBody>
                    <a:bodyPr/>
                    <a:lstStyle/>
                    <a:p>
                      <a:pPr algn="r"/>
                      <a:r>
                        <a:rPr lang="id-ID" sz="2400" dirty="0" smtClean="0"/>
                        <a:t>12.000</a:t>
                      </a:r>
                      <a:endParaRPr lang="id-ID" sz="2400" dirty="0"/>
                    </a:p>
                  </a:txBody>
                  <a:tcPr/>
                </a:tc>
                <a:tc>
                  <a:txBody>
                    <a:bodyPr/>
                    <a:lstStyle/>
                    <a:p>
                      <a:pPr algn="r"/>
                      <a:r>
                        <a:rPr lang="id-ID" sz="2400" dirty="0" smtClean="0"/>
                        <a:t>8.000</a:t>
                      </a:r>
                      <a:endParaRPr lang="id-ID" sz="2400" dirty="0"/>
                    </a:p>
                  </a:txBody>
                  <a:tcPr/>
                </a:tc>
                <a:tc>
                  <a:txBody>
                    <a:bodyPr/>
                    <a:lstStyle/>
                    <a:p>
                      <a:pPr algn="r"/>
                      <a:r>
                        <a:rPr lang="id-ID" sz="2400" dirty="0" smtClean="0"/>
                        <a:t>30.000</a:t>
                      </a:r>
                      <a:endParaRPr lang="id-ID" sz="2400" dirty="0"/>
                    </a:p>
                  </a:txBody>
                  <a:tcPr/>
                </a:tc>
              </a:tr>
              <a:tr h="370840">
                <a:tc>
                  <a:txBody>
                    <a:bodyPr/>
                    <a:lstStyle/>
                    <a:p>
                      <a:r>
                        <a:rPr lang="id-ID" sz="2400" dirty="0" smtClean="0"/>
                        <a:t>Jumlah transaksi ATM u.kartu</a:t>
                      </a:r>
                    </a:p>
                    <a:p>
                      <a:r>
                        <a:rPr lang="id-ID" sz="1800" dirty="0" smtClean="0"/>
                        <a:t>(total transaksi ATM = 200.000, u.kartu= 10% dr total)</a:t>
                      </a:r>
                      <a:endParaRPr lang="id-ID" sz="1800" dirty="0"/>
                    </a:p>
                  </a:txBody>
                  <a:tcPr/>
                </a:tc>
                <a:tc>
                  <a:txBody>
                    <a:bodyPr/>
                    <a:lstStyle/>
                    <a:p>
                      <a:pPr algn="r"/>
                      <a:r>
                        <a:rPr lang="id-ID" sz="2400" dirty="0" smtClean="0"/>
                        <a:t>15.000</a:t>
                      </a:r>
                      <a:endParaRPr lang="id-ID" sz="2400" dirty="0"/>
                    </a:p>
                  </a:txBody>
                  <a:tcPr/>
                </a:tc>
                <a:tc>
                  <a:txBody>
                    <a:bodyPr/>
                    <a:lstStyle/>
                    <a:p>
                      <a:pPr algn="r"/>
                      <a:r>
                        <a:rPr lang="id-ID" sz="2400" dirty="0" smtClean="0"/>
                        <a:t>3.000</a:t>
                      </a:r>
                      <a:endParaRPr lang="id-ID" sz="2400" dirty="0"/>
                    </a:p>
                  </a:txBody>
                  <a:tcPr/>
                </a:tc>
                <a:tc>
                  <a:txBody>
                    <a:bodyPr/>
                    <a:lstStyle/>
                    <a:p>
                      <a:pPr algn="r"/>
                      <a:r>
                        <a:rPr lang="id-ID" sz="2400" dirty="0" smtClean="0"/>
                        <a:t>2.000</a:t>
                      </a:r>
                      <a:endParaRPr lang="id-ID" sz="2400" dirty="0"/>
                    </a:p>
                  </a:txBody>
                  <a:tcPr/>
                </a:tc>
                <a:tc>
                  <a:txBody>
                    <a:bodyPr/>
                    <a:lstStyle/>
                    <a:p>
                      <a:pPr algn="r"/>
                      <a:r>
                        <a:rPr lang="id-ID" sz="2400" dirty="0" smtClean="0"/>
                        <a:t>20.000</a:t>
                      </a:r>
                      <a:endParaRPr lang="id-ID" sz="2400"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PEMBEBANAN BIAYA PADA PRODUK</a:t>
            </a:r>
            <a:endParaRPr lang="id-ID" dirty="0"/>
          </a:p>
        </p:txBody>
      </p:sp>
      <p:sp>
        <p:nvSpPr>
          <p:cNvPr id="3" name="Content Placeholder 2"/>
          <p:cNvSpPr>
            <a:spLocks noGrp="1"/>
          </p:cNvSpPr>
          <p:nvPr>
            <p:ph idx="1"/>
          </p:nvPr>
        </p:nvSpPr>
        <p:spPr>
          <a:xfrm>
            <a:off x="400051" y="2095500"/>
            <a:ext cx="9894132" cy="4400550"/>
          </a:xfrm>
        </p:spPr>
        <p:txBody>
          <a:bodyPr/>
          <a:lstStyle/>
          <a:p>
            <a:r>
              <a:rPr lang="id-ID" dirty="0" smtClean="0"/>
              <a:t>Dari data tersebut dapat dihitung tarif aktivitas:</a:t>
            </a:r>
          </a:p>
          <a:p>
            <a:pPr>
              <a:buNone/>
            </a:pPr>
            <a:endParaRPr lang="id-ID" dirty="0"/>
          </a:p>
        </p:txBody>
      </p:sp>
      <p:graphicFrame>
        <p:nvGraphicFramePr>
          <p:cNvPr id="4" name="Table 3"/>
          <p:cNvGraphicFramePr>
            <a:graphicFrameLocks noGrp="1"/>
          </p:cNvGraphicFramePr>
          <p:nvPr/>
        </p:nvGraphicFramePr>
        <p:xfrm>
          <a:off x="419100" y="2609851"/>
          <a:ext cx="10820399" cy="2990321"/>
        </p:xfrm>
        <a:graphic>
          <a:graphicData uri="http://schemas.openxmlformats.org/drawingml/2006/table">
            <a:tbl>
              <a:tblPr firstRow="1" bandRow="1">
                <a:tableStyleId>{5C22544A-7EE6-4342-B048-85BDC9FD1C3A}</a:tableStyleId>
              </a:tblPr>
              <a:tblGrid>
                <a:gridCol w="3352800"/>
                <a:gridCol w="3009900"/>
                <a:gridCol w="1657350"/>
                <a:gridCol w="2800349"/>
              </a:tblGrid>
              <a:tr h="952499">
                <a:tc>
                  <a:txBody>
                    <a:bodyPr/>
                    <a:lstStyle/>
                    <a:p>
                      <a:pPr algn="ctr"/>
                      <a:r>
                        <a:rPr lang="id-ID" sz="2400" dirty="0" smtClean="0"/>
                        <a:t>AKTIVITAS</a:t>
                      </a:r>
                      <a:endParaRPr lang="id-ID" sz="2400" dirty="0"/>
                    </a:p>
                  </a:txBody>
                  <a:tcPr/>
                </a:tc>
                <a:tc>
                  <a:txBody>
                    <a:bodyPr/>
                    <a:lstStyle/>
                    <a:p>
                      <a:pPr algn="ctr"/>
                      <a:r>
                        <a:rPr lang="id-ID" sz="2400" dirty="0" smtClean="0"/>
                        <a:t>PERHITUNGAN</a:t>
                      </a:r>
                      <a:endParaRPr lang="id-ID" sz="2400" dirty="0"/>
                    </a:p>
                  </a:txBody>
                  <a:tcPr/>
                </a:tc>
                <a:tc>
                  <a:txBody>
                    <a:bodyPr/>
                    <a:lstStyle/>
                    <a:p>
                      <a:pPr algn="ctr"/>
                      <a:r>
                        <a:rPr lang="id-ID" sz="2400" dirty="0" smtClean="0"/>
                        <a:t>TARIF AKTIVITAS</a:t>
                      </a:r>
                      <a:endParaRPr lang="id-ID" sz="2400" dirty="0"/>
                    </a:p>
                  </a:txBody>
                  <a:tcPr/>
                </a:tc>
                <a:tc>
                  <a:txBody>
                    <a:bodyPr/>
                    <a:lstStyle/>
                    <a:p>
                      <a:pPr algn="ctr"/>
                      <a:r>
                        <a:rPr lang="id-ID" sz="2400" dirty="0" smtClean="0"/>
                        <a:t>KETERANGAN</a:t>
                      </a:r>
                      <a:endParaRPr lang="id-ID" sz="2400" dirty="0"/>
                    </a:p>
                  </a:txBody>
                  <a:tcPr/>
                </a:tc>
              </a:tr>
              <a:tr h="500391">
                <a:tc>
                  <a:txBody>
                    <a:bodyPr/>
                    <a:lstStyle/>
                    <a:p>
                      <a:r>
                        <a:rPr lang="id-ID" sz="2400" dirty="0" smtClean="0"/>
                        <a:t>Memproses</a:t>
                      </a:r>
                      <a:r>
                        <a:rPr lang="id-ID" sz="2400" baseline="0" dirty="0" smtClean="0"/>
                        <a:t> transaksi</a:t>
                      </a:r>
                      <a:endParaRPr lang="id-ID" sz="2400" dirty="0"/>
                    </a:p>
                  </a:txBody>
                  <a:tcPr/>
                </a:tc>
                <a:tc>
                  <a:txBody>
                    <a:bodyPr/>
                    <a:lstStyle/>
                    <a:p>
                      <a:r>
                        <a:rPr lang="id-ID" sz="2400" dirty="0" smtClean="0"/>
                        <a:t>$130.000/1.000.000</a:t>
                      </a:r>
                      <a:endParaRPr lang="id-ID" sz="2400" dirty="0"/>
                    </a:p>
                  </a:txBody>
                  <a:tcPr/>
                </a:tc>
                <a:tc>
                  <a:txBody>
                    <a:bodyPr/>
                    <a:lstStyle/>
                    <a:p>
                      <a:pPr algn="r"/>
                      <a:r>
                        <a:rPr lang="id-ID" sz="2400" dirty="0" smtClean="0"/>
                        <a:t>$0,13</a:t>
                      </a:r>
                      <a:endParaRPr lang="id-ID" sz="2400" dirty="0"/>
                    </a:p>
                  </a:txBody>
                  <a:tcPr/>
                </a:tc>
                <a:tc>
                  <a:txBody>
                    <a:bodyPr/>
                    <a:lstStyle/>
                    <a:p>
                      <a:r>
                        <a:rPr lang="id-ID" sz="2000" dirty="0" smtClean="0"/>
                        <a:t>per transaksi</a:t>
                      </a:r>
                      <a:endParaRPr lang="id-ID" sz="2000" dirty="0"/>
                    </a:p>
                  </a:txBody>
                  <a:tcPr/>
                </a:tc>
              </a:tr>
              <a:tr h="500391">
                <a:tc>
                  <a:txBody>
                    <a:bodyPr/>
                    <a:lstStyle/>
                    <a:p>
                      <a:r>
                        <a:rPr lang="id-ID" sz="2400" dirty="0" smtClean="0"/>
                        <a:t>Menyiapkan laporan</a:t>
                      </a:r>
                      <a:endParaRPr lang="id-ID" sz="2400" dirty="0"/>
                    </a:p>
                  </a:txBody>
                  <a:tcPr/>
                </a:tc>
                <a:tc>
                  <a:txBody>
                    <a:bodyPr/>
                    <a:lstStyle/>
                    <a:p>
                      <a:r>
                        <a:rPr lang="id-ID" sz="2400" dirty="0" smtClean="0"/>
                        <a:t>$102.000/120.000</a:t>
                      </a:r>
                      <a:endParaRPr lang="id-ID" sz="2400" dirty="0"/>
                    </a:p>
                  </a:txBody>
                  <a:tcPr/>
                </a:tc>
                <a:tc>
                  <a:txBody>
                    <a:bodyPr/>
                    <a:lstStyle/>
                    <a:p>
                      <a:pPr algn="r"/>
                      <a:r>
                        <a:rPr lang="id-ID" sz="2400" dirty="0" smtClean="0"/>
                        <a:t>$0,85</a:t>
                      </a:r>
                      <a:endParaRPr lang="id-ID" sz="2400" dirty="0"/>
                    </a:p>
                  </a:txBody>
                  <a:tcPr/>
                </a:tc>
                <a:tc>
                  <a:txBody>
                    <a:bodyPr/>
                    <a:lstStyle/>
                    <a:p>
                      <a:r>
                        <a:rPr lang="id-ID" sz="2000" dirty="0" smtClean="0"/>
                        <a:t>per laporan</a:t>
                      </a:r>
                      <a:endParaRPr lang="id-ID" sz="2000" dirty="0"/>
                    </a:p>
                  </a:txBody>
                  <a:tcPr/>
                </a:tc>
              </a:tr>
              <a:tr h="536649">
                <a:tc>
                  <a:txBody>
                    <a:bodyPr/>
                    <a:lstStyle/>
                    <a:p>
                      <a:r>
                        <a:rPr lang="id-ID" sz="2400" dirty="0" smtClean="0"/>
                        <a:t>Menjawab pertanyaan</a:t>
                      </a:r>
                      <a:endParaRPr lang="id-ID" sz="2400" dirty="0"/>
                    </a:p>
                  </a:txBody>
                  <a:tcPr/>
                </a:tc>
                <a:tc>
                  <a:txBody>
                    <a:bodyPr/>
                    <a:lstStyle/>
                    <a:p>
                      <a:r>
                        <a:rPr lang="id-ID" sz="2400" dirty="0" smtClean="0"/>
                        <a:t>$ 92.400/30.000</a:t>
                      </a:r>
                      <a:endParaRPr lang="id-ID" sz="2400" dirty="0"/>
                    </a:p>
                  </a:txBody>
                  <a:tcPr/>
                </a:tc>
                <a:tc>
                  <a:txBody>
                    <a:bodyPr/>
                    <a:lstStyle/>
                    <a:p>
                      <a:pPr algn="r"/>
                      <a:r>
                        <a:rPr lang="id-ID" sz="2400" dirty="0" smtClean="0"/>
                        <a:t>$3,08</a:t>
                      </a:r>
                      <a:endParaRPr lang="id-ID" sz="2400" dirty="0"/>
                    </a:p>
                  </a:txBody>
                  <a:tcPr/>
                </a:tc>
                <a:tc>
                  <a:txBody>
                    <a:bodyPr/>
                    <a:lstStyle/>
                    <a:p>
                      <a:r>
                        <a:rPr lang="id-ID" sz="2000" dirty="0" smtClean="0"/>
                        <a:t>per panggilan masuk</a:t>
                      </a:r>
                    </a:p>
                  </a:txBody>
                  <a:tcPr/>
                </a:tc>
              </a:tr>
              <a:tr h="500391">
                <a:tc>
                  <a:txBody>
                    <a:bodyPr/>
                    <a:lstStyle/>
                    <a:p>
                      <a:r>
                        <a:rPr lang="id-ID" sz="2400" dirty="0" smtClean="0"/>
                        <a:t>Menyediakan ATM</a:t>
                      </a:r>
                      <a:endParaRPr lang="id-ID" sz="2400" dirty="0"/>
                    </a:p>
                  </a:txBody>
                  <a:tcPr/>
                </a:tc>
                <a:tc>
                  <a:txBody>
                    <a:bodyPr/>
                    <a:lstStyle/>
                    <a:p>
                      <a:r>
                        <a:rPr lang="id-ID" sz="2400" dirty="0" smtClean="0"/>
                        <a:t>$</a:t>
                      </a:r>
                      <a:r>
                        <a:rPr lang="id-ID" sz="2400" baseline="0" dirty="0" smtClean="0"/>
                        <a:t> 250.000/200.000</a:t>
                      </a:r>
                      <a:endParaRPr lang="id-ID" sz="2400" dirty="0"/>
                    </a:p>
                  </a:txBody>
                  <a:tcPr/>
                </a:tc>
                <a:tc>
                  <a:txBody>
                    <a:bodyPr/>
                    <a:lstStyle/>
                    <a:p>
                      <a:pPr algn="r"/>
                      <a:r>
                        <a:rPr lang="id-ID" sz="2400" dirty="0" smtClean="0"/>
                        <a:t>$1,25</a:t>
                      </a:r>
                      <a:endParaRPr lang="id-ID" sz="2400" dirty="0"/>
                    </a:p>
                  </a:txBody>
                  <a:tcPr/>
                </a:tc>
                <a:tc>
                  <a:txBody>
                    <a:bodyPr/>
                    <a:lstStyle/>
                    <a:p>
                      <a:r>
                        <a:rPr lang="id-ID" sz="2000" dirty="0" smtClean="0"/>
                        <a:t>Per transaksi ATM</a:t>
                      </a:r>
                      <a:endParaRPr lang="id-ID" sz="2000"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PEMBEBANAN BIAYA PADA PRODUK-TAHAP AKHIR</a:t>
            </a:r>
            <a:endParaRPr lang="id-ID" sz="3200" dirty="0"/>
          </a:p>
        </p:txBody>
      </p:sp>
      <p:graphicFrame>
        <p:nvGraphicFramePr>
          <p:cNvPr id="4" name="Content Placeholder 3"/>
          <p:cNvGraphicFramePr>
            <a:graphicFrameLocks noGrp="1"/>
          </p:cNvGraphicFramePr>
          <p:nvPr>
            <p:ph idx="1"/>
          </p:nvPr>
        </p:nvGraphicFramePr>
        <p:xfrm>
          <a:off x="585788" y="2108200"/>
          <a:ext cx="9613900" cy="4043680"/>
        </p:xfrm>
        <a:graphic>
          <a:graphicData uri="http://schemas.openxmlformats.org/drawingml/2006/table">
            <a:tbl>
              <a:tblPr firstRow="1" bandRow="1">
                <a:tableStyleId>{5C22544A-7EE6-4342-B048-85BDC9FD1C3A}</a:tableStyleId>
              </a:tblPr>
              <a:tblGrid>
                <a:gridCol w="2595562"/>
                <a:gridCol w="2211388"/>
                <a:gridCol w="2403475"/>
                <a:gridCol w="2403475"/>
              </a:tblGrid>
              <a:tr h="370840">
                <a:tc>
                  <a:txBody>
                    <a:bodyPr/>
                    <a:lstStyle/>
                    <a:p>
                      <a:endParaRPr lang="id-ID" dirty="0"/>
                    </a:p>
                  </a:txBody>
                  <a:tcPr/>
                </a:tc>
                <a:tc>
                  <a:txBody>
                    <a:bodyPr/>
                    <a:lstStyle/>
                    <a:p>
                      <a:r>
                        <a:rPr lang="id-ID" dirty="0" smtClean="0"/>
                        <a:t>KARTU KLASIK</a:t>
                      </a:r>
                      <a:endParaRPr lang="id-ID" dirty="0"/>
                    </a:p>
                  </a:txBody>
                  <a:tcPr/>
                </a:tc>
                <a:tc>
                  <a:txBody>
                    <a:bodyPr/>
                    <a:lstStyle/>
                    <a:p>
                      <a:r>
                        <a:rPr lang="id-ID" dirty="0" smtClean="0"/>
                        <a:t>KARTU EMAS</a:t>
                      </a:r>
                      <a:endParaRPr lang="id-ID" dirty="0"/>
                    </a:p>
                  </a:txBody>
                  <a:tcPr/>
                </a:tc>
                <a:tc>
                  <a:txBody>
                    <a:bodyPr/>
                    <a:lstStyle/>
                    <a:p>
                      <a:r>
                        <a:rPr lang="id-ID" dirty="0" smtClean="0"/>
                        <a:t>KARTU PLATINUM</a:t>
                      </a:r>
                      <a:endParaRPr lang="id-ID" dirty="0"/>
                    </a:p>
                  </a:txBody>
                  <a:tcPr/>
                </a:tc>
              </a:tr>
              <a:tr h="370840">
                <a:tc>
                  <a:txBody>
                    <a:bodyPr/>
                    <a:lstStyle/>
                    <a:p>
                      <a:r>
                        <a:rPr lang="id-ID" dirty="0" smtClean="0"/>
                        <a:t>Memproses</a:t>
                      </a:r>
                      <a:r>
                        <a:rPr lang="id-ID" baseline="0" dirty="0" smtClean="0"/>
                        <a:t> transaksi</a:t>
                      </a:r>
                    </a:p>
                    <a:p>
                      <a:endParaRPr lang="id-ID" dirty="0"/>
                    </a:p>
                  </a:txBody>
                  <a:tcPr/>
                </a:tc>
                <a:tc>
                  <a:txBody>
                    <a:bodyPr/>
                    <a:lstStyle/>
                    <a:p>
                      <a:pPr algn="r"/>
                      <a:r>
                        <a:rPr lang="id-ID" dirty="0" smtClean="0"/>
                        <a:t>$ 78.000</a:t>
                      </a:r>
                    </a:p>
                    <a:p>
                      <a:pPr algn="l"/>
                      <a:r>
                        <a:rPr lang="id-ID" dirty="0" smtClean="0"/>
                        <a:t>($0,13 x 600.000)</a:t>
                      </a:r>
                      <a:endParaRPr lang="id-ID" dirty="0"/>
                    </a:p>
                  </a:txBody>
                  <a:tcPr/>
                </a:tc>
                <a:tc>
                  <a:txBody>
                    <a:bodyPr/>
                    <a:lstStyle/>
                    <a:p>
                      <a:pPr algn="r"/>
                      <a:r>
                        <a:rPr lang="id-ID" dirty="0" smtClean="0"/>
                        <a:t>$ 39.000</a:t>
                      </a:r>
                    </a:p>
                    <a:p>
                      <a:pPr algn="l"/>
                      <a:r>
                        <a:rPr lang="id-ID" dirty="0" smtClean="0"/>
                        <a:t>($0,13 x300.000)</a:t>
                      </a:r>
                      <a:endParaRPr lang="id-ID" dirty="0"/>
                    </a:p>
                  </a:txBody>
                  <a:tcPr/>
                </a:tc>
                <a:tc>
                  <a:txBody>
                    <a:bodyPr/>
                    <a:lstStyle/>
                    <a:p>
                      <a:pPr algn="r"/>
                      <a:r>
                        <a:rPr lang="id-ID" dirty="0" smtClean="0"/>
                        <a:t>$ 13.000</a:t>
                      </a:r>
                    </a:p>
                    <a:p>
                      <a:pPr algn="l"/>
                      <a:r>
                        <a:rPr lang="id-ID" dirty="0" smtClean="0"/>
                        <a:t>($0,13</a:t>
                      </a:r>
                      <a:r>
                        <a:rPr lang="id-ID" baseline="0" dirty="0" smtClean="0"/>
                        <a:t> x 100.000)</a:t>
                      </a:r>
                      <a:endParaRPr lang="id-ID" dirty="0"/>
                    </a:p>
                  </a:txBody>
                  <a:tcPr/>
                </a:tc>
              </a:tr>
              <a:tr h="370840">
                <a:tc>
                  <a:txBody>
                    <a:bodyPr/>
                    <a:lstStyle/>
                    <a:p>
                      <a:r>
                        <a:rPr lang="id-ID" dirty="0" smtClean="0"/>
                        <a:t>Menyiapkan laporan</a:t>
                      </a:r>
                      <a:endParaRPr lang="id-ID" dirty="0"/>
                    </a:p>
                  </a:txBody>
                  <a:tcPr/>
                </a:tc>
                <a:tc>
                  <a:txBody>
                    <a:bodyPr/>
                    <a:lstStyle/>
                    <a:p>
                      <a:pPr algn="r"/>
                      <a:r>
                        <a:rPr lang="id-ID" dirty="0" smtClean="0"/>
                        <a:t>$ 51.000</a:t>
                      </a:r>
                    </a:p>
                    <a:p>
                      <a:pPr algn="l"/>
                      <a:r>
                        <a:rPr lang="id-ID" dirty="0" smtClean="0"/>
                        <a:t>($0,85 x 60.000)</a:t>
                      </a:r>
                      <a:endParaRPr lang="id-ID" dirty="0"/>
                    </a:p>
                  </a:txBody>
                  <a:tcPr/>
                </a:tc>
                <a:tc>
                  <a:txBody>
                    <a:bodyPr/>
                    <a:lstStyle/>
                    <a:p>
                      <a:pPr algn="r"/>
                      <a:r>
                        <a:rPr lang="id-ID" dirty="0" smtClean="0"/>
                        <a:t>$ 30.600</a:t>
                      </a:r>
                    </a:p>
                    <a:p>
                      <a:pPr algn="l"/>
                      <a:r>
                        <a:rPr lang="id-ID" dirty="0" smtClean="0"/>
                        <a:t>($0,85 x 36.000)</a:t>
                      </a:r>
                      <a:endParaRPr lang="id-ID" dirty="0"/>
                    </a:p>
                  </a:txBody>
                  <a:tcPr/>
                </a:tc>
                <a:tc>
                  <a:txBody>
                    <a:bodyPr/>
                    <a:lstStyle/>
                    <a:p>
                      <a:pPr algn="r"/>
                      <a:r>
                        <a:rPr lang="id-ID" dirty="0" smtClean="0"/>
                        <a:t>$</a:t>
                      </a:r>
                      <a:r>
                        <a:rPr lang="id-ID" baseline="0" dirty="0" smtClean="0"/>
                        <a:t> </a:t>
                      </a:r>
                      <a:r>
                        <a:rPr lang="id-ID" dirty="0" smtClean="0"/>
                        <a:t>20.400</a:t>
                      </a:r>
                    </a:p>
                    <a:p>
                      <a:pPr algn="l"/>
                      <a:r>
                        <a:rPr lang="id-ID" dirty="0" smtClean="0"/>
                        <a:t>($0,85 x 24.000)</a:t>
                      </a:r>
                      <a:endParaRPr lang="id-ID" dirty="0"/>
                    </a:p>
                  </a:txBody>
                  <a:tcPr/>
                </a:tc>
              </a:tr>
              <a:tr h="370840">
                <a:tc>
                  <a:txBody>
                    <a:bodyPr/>
                    <a:lstStyle/>
                    <a:p>
                      <a:r>
                        <a:rPr lang="id-ID" dirty="0" smtClean="0"/>
                        <a:t>Menjawab pertanyaan</a:t>
                      </a:r>
                      <a:endParaRPr lang="id-ID" dirty="0"/>
                    </a:p>
                  </a:txBody>
                  <a:tcPr/>
                </a:tc>
                <a:tc>
                  <a:txBody>
                    <a:bodyPr/>
                    <a:lstStyle/>
                    <a:p>
                      <a:pPr algn="r"/>
                      <a:r>
                        <a:rPr lang="id-ID" dirty="0" smtClean="0"/>
                        <a:t>$ 30.800</a:t>
                      </a:r>
                    </a:p>
                    <a:p>
                      <a:pPr algn="l"/>
                      <a:r>
                        <a:rPr lang="id-ID" dirty="0" smtClean="0"/>
                        <a:t>($3,08 x 10.000)</a:t>
                      </a:r>
                      <a:endParaRPr lang="id-ID" dirty="0"/>
                    </a:p>
                  </a:txBody>
                  <a:tcPr/>
                </a:tc>
                <a:tc>
                  <a:txBody>
                    <a:bodyPr/>
                    <a:lstStyle/>
                    <a:p>
                      <a:pPr algn="r"/>
                      <a:r>
                        <a:rPr lang="id-ID" dirty="0" smtClean="0"/>
                        <a:t>$ 36.960</a:t>
                      </a:r>
                    </a:p>
                    <a:p>
                      <a:pPr algn="l"/>
                      <a:r>
                        <a:rPr lang="id-ID" dirty="0" smtClean="0"/>
                        <a:t>($3,08 x 12.000)</a:t>
                      </a:r>
                      <a:endParaRPr lang="id-ID" dirty="0"/>
                    </a:p>
                  </a:txBody>
                  <a:tcPr/>
                </a:tc>
                <a:tc>
                  <a:txBody>
                    <a:bodyPr/>
                    <a:lstStyle/>
                    <a:p>
                      <a:pPr algn="r"/>
                      <a:r>
                        <a:rPr lang="id-ID" dirty="0" smtClean="0"/>
                        <a:t>$</a:t>
                      </a:r>
                      <a:r>
                        <a:rPr lang="id-ID" baseline="0" dirty="0" smtClean="0"/>
                        <a:t> 24.640</a:t>
                      </a:r>
                    </a:p>
                    <a:p>
                      <a:pPr algn="l"/>
                      <a:r>
                        <a:rPr lang="id-ID" baseline="0" dirty="0" smtClean="0"/>
                        <a:t>($3,08 x 8.000)</a:t>
                      </a:r>
                      <a:endParaRPr lang="id-ID" dirty="0"/>
                    </a:p>
                  </a:txBody>
                  <a:tcPr/>
                </a:tc>
              </a:tr>
              <a:tr h="370840">
                <a:tc>
                  <a:txBody>
                    <a:bodyPr/>
                    <a:lstStyle/>
                    <a:p>
                      <a:r>
                        <a:rPr lang="id-ID" dirty="0" smtClean="0"/>
                        <a:t>Menyediakan ATM</a:t>
                      </a:r>
                      <a:endParaRPr lang="id-ID" dirty="0"/>
                    </a:p>
                  </a:txBody>
                  <a:tcPr/>
                </a:tc>
                <a:tc>
                  <a:txBody>
                    <a:bodyPr/>
                    <a:lstStyle/>
                    <a:p>
                      <a:pPr algn="r"/>
                      <a:r>
                        <a:rPr lang="id-ID" dirty="0" smtClean="0"/>
                        <a:t>$ 18.750</a:t>
                      </a:r>
                    </a:p>
                    <a:p>
                      <a:pPr algn="l"/>
                      <a:r>
                        <a:rPr lang="id-ID" u="none" dirty="0" smtClean="0"/>
                        <a:t>($1,25 x 15.000)</a:t>
                      </a:r>
                      <a:endParaRPr lang="id-ID" u="none" dirty="0"/>
                    </a:p>
                  </a:txBody>
                  <a:tcPr/>
                </a:tc>
                <a:tc>
                  <a:txBody>
                    <a:bodyPr/>
                    <a:lstStyle/>
                    <a:p>
                      <a:pPr algn="r"/>
                      <a:r>
                        <a:rPr lang="id-ID" dirty="0" smtClean="0"/>
                        <a:t>$ 3.750</a:t>
                      </a:r>
                    </a:p>
                    <a:p>
                      <a:pPr algn="l"/>
                      <a:r>
                        <a:rPr lang="id-ID" u="none" dirty="0" smtClean="0"/>
                        <a:t>($1,25 x 3.000)</a:t>
                      </a:r>
                      <a:endParaRPr lang="id-ID" u="none" dirty="0"/>
                    </a:p>
                  </a:txBody>
                  <a:tcPr/>
                </a:tc>
                <a:tc>
                  <a:txBody>
                    <a:bodyPr/>
                    <a:lstStyle/>
                    <a:p>
                      <a:pPr algn="r"/>
                      <a:r>
                        <a:rPr lang="id-ID" dirty="0" smtClean="0"/>
                        <a:t>$ 2.500</a:t>
                      </a:r>
                    </a:p>
                    <a:p>
                      <a:pPr algn="l"/>
                      <a:r>
                        <a:rPr lang="id-ID" u="none" dirty="0" smtClean="0"/>
                        <a:t>($1,25 x 2.000</a:t>
                      </a:r>
                      <a:r>
                        <a:rPr lang="id-ID" u="sng" dirty="0" smtClean="0"/>
                        <a:t>)</a:t>
                      </a:r>
                      <a:endParaRPr lang="id-ID" u="sng" dirty="0"/>
                    </a:p>
                  </a:txBody>
                  <a:tcPr/>
                </a:tc>
              </a:tr>
              <a:tr h="370840">
                <a:tc>
                  <a:txBody>
                    <a:bodyPr/>
                    <a:lstStyle/>
                    <a:p>
                      <a:r>
                        <a:rPr lang="id-ID" dirty="0" smtClean="0"/>
                        <a:t>Jumlah biaya</a:t>
                      </a:r>
                      <a:endParaRPr lang="id-ID" dirty="0"/>
                    </a:p>
                  </a:txBody>
                  <a:tcPr/>
                </a:tc>
                <a:tc>
                  <a:txBody>
                    <a:bodyPr/>
                    <a:lstStyle/>
                    <a:p>
                      <a:pPr algn="r"/>
                      <a:r>
                        <a:rPr lang="id-ID" u="none" dirty="0" smtClean="0"/>
                        <a:t>$ 178.550</a:t>
                      </a:r>
                      <a:endParaRPr lang="id-ID" u="none" dirty="0"/>
                    </a:p>
                  </a:txBody>
                  <a:tcPr/>
                </a:tc>
                <a:tc>
                  <a:txBody>
                    <a:bodyPr/>
                    <a:lstStyle/>
                    <a:p>
                      <a:pPr algn="r"/>
                      <a:r>
                        <a:rPr lang="id-ID" u="none" dirty="0" smtClean="0"/>
                        <a:t>$ 110.310</a:t>
                      </a:r>
                      <a:endParaRPr lang="id-ID" u="none" dirty="0"/>
                    </a:p>
                  </a:txBody>
                  <a:tcPr/>
                </a:tc>
                <a:tc>
                  <a:txBody>
                    <a:bodyPr/>
                    <a:lstStyle/>
                    <a:p>
                      <a:pPr algn="r"/>
                      <a:r>
                        <a:rPr lang="id-ID" u="none" dirty="0" smtClean="0"/>
                        <a:t>$ 60.540</a:t>
                      </a:r>
                      <a:endParaRPr lang="id-ID" u="none" dirty="0"/>
                    </a:p>
                  </a:txBody>
                  <a:tcPr/>
                </a:tc>
              </a:tr>
              <a:tr h="370840">
                <a:tc>
                  <a:txBody>
                    <a:bodyPr/>
                    <a:lstStyle/>
                    <a:p>
                      <a:r>
                        <a:rPr lang="id-ID" dirty="0" smtClean="0"/>
                        <a:t>Unit</a:t>
                      </a:r>
                      <a:endParaRPr lang="id-ID" dirty="0"/>
                    </a:p>
                  </a:txBody>
                  <a:tcPr/>
                </a:tc>
                <a:tc>
                  <a:txBody>
                    <a:bodyPr/>
                    <a:lstStyle/>
                    <a:p>
                      <a:pPr algn="r"/>
                      <a:r>
                        <a:rPr lang="id-ID" u="none" dirty="0" smtClean="0"/>
                        <a:t>5.000</a:t>
                      </a:r>
                      <a:endParaRPr lang="id-ID" u="none" dirty="0"/>
                    </a:p>
                  </a:txBody>
                  <a:tcPr/>
                </a:tc>
                <a:tc>
                  <a:txBody>
                    <a:bodyPr/>
                    <a:lstStyle/>
                    <a:p>
                      <a:pPr algn="r"/>
                      <a:r>
                        <a:rPr lang="id-ID" u="none" dirty="0" smtClean="0"/>
                        <a:t>3.000</a:t>
                      </a:r>
                      <a:endParaRPr lang="id-ID" u="none" dirty="0"/>
                    </a:p>
                  </a:txBody>
                  <a:tcPr/>
                </a:tc>
                <a:tc>
                  <a:txBody>
                    <a:bodyPr/>
                    <a:lstStyle/>
                    <a:p>
                      <a:pPr algn="r"/>
                      <a:r>
                        <a:rPr lang="id-ID" u="none" dirty="0" smtClean="0"/>
                        <a:t>2.000</a:t>
                      </a:r>
                      <a:endParaRPr lang="id-ID" u="none" dirty="0"/>
                    </a:p>
                  </a:txBody>
                  <a:tcPr/>
                </a:tc>
              </a:tr>
              <a:tr h="370840">
                <a:tc>
                  <a:txBody>
                    <a:bodyPr/>
                    <a:lstStyle/>
                    <a:p>
                      <a:r>
                        <a:rPr lang="id-ID" dirty="0" smtClean="0"/>
                        <a:t>Biaya per unit</a:t>
                      </a:r>
                      <a:endParaRPr lang="id-ID" dirty="0"/>
                    </a:p>
                  </a:txBody>
                  <a:tcPr/>
                </a:tc>
                <a:tc>
                  <a:txBody>
                    <a:bodyPr/>
                    <a:lstStyle/>
                    <a:p>
                      <a:pPr algn="r"/>
                      <a:r>
                        <a:rPr lang="id-ID" dirty="0" smtClean="0"/>
                        <a:t>$ 35,71</a:t>
                      </a:r>
                      <a:endParaRPr lang="id-ID" dirty="0"/>
                    </a:p>
                  </a:txBody>
                  <a:tcPr/>
                </a:tc>
                <a:tc>
                  <a:txBody>
                    <a:bodyPr/>
                    <a:lstStyle/>
                    <a:p>
                      <a:pPr algn="r"/>
                      <a:r>
                        <a:rPr lang="id-ID" dirty="0" smtClean="0"/>
                        <a:t>$ 36,77</a:t>
                      </a:r>
                      <a:endParaRPr lang="id-ID" dirty="0"/>
                    </a:p>
                  </a:txBody>
                  <a:tcPr/>
                </a:tc>
                <a:tc>
                  <a:txBody>
                    <a:bodyPr/>
                    <a:lstStyle/>
                    <a:p>
                      <a:pPr algn="r"/>
                      <a:r>
                        <a:rPr lang="id-ID" dirty="0" smtClean="0"/>
                        <a:t>$ 30,27</a:t>
                      </a:r>
                      <a:endParaRPr lang="id-ID" dirty="0"/>
                    </a:p>
                  </a:txBody>
                  <a:tcPr/>
                </a:tc>
              </a:tr>
            </a:tbl>
          </a:graphicData>
        </a:graphic>
      </p:graphicFrame>
      <p:cxnSp>
        <p:nvCxnSpPr>
          <p:cNvPr id="6" name="Straight Connector 5"/>
          <p:cNvCxnSpPr/>
          <p:nvPr/>
        </p:nvCxnSpPr>
        <p:spPr>
          <a:xfrm flipV="1">
            <a:off x="3219450" y="5067300"/>
            <a:ext cx="7010400" cy="1905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124200" y="5791200"/>
            <a:ext cx="70485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PERHITUNGAN BIAYA PRODUK BERDASARKAN AKTIVITAS</a:t>
            </a:r>
            <a:endParaRPr lang="en-US" dirty="0"/>
          </a:p>
        </p:txBody>
      </p:sp>
      <p:sp>
        <p:nvSpPr>
          <p:cNvPr id="3" name="Content Placeholder 2"/>
          <p:cNvSpPr>
            <a:spLocks noGrp="1"/>
          </p:cNvSpPr>
          <p:nvPr>
            <p:ph idx="1"/>
          </p:nvPr>
        </p:nvSpPr>
        <p:spPr>
          <a:xfrm>
            <a:off x="680321" y="2057400"/>
            <a:ext cx="9613861" cy="4191000"/>
          </a:xfrm>
        </p:spPr>
        <p:txBody>
          <a:bodyPr/>
          <a:lstStyle/>
          <a:p>
            <a:endParaRPr lang="en-US" dirty="0"/>
          </a:p>
        </p:txBody>
      </p:sp>
      <p:sp>
        <p:nvSpPr>
          <p:cNvPr id="4" name="Rectangle 3"/>
          <p:cNvSpPr/>
          <p:nvPr/>
        </p:nvSpPr>
        <p:spPr>
          <a:xfrm>
            <a:off x="4248150" y="2114550"/>
            <a:ext cx="2609850" cy="5334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Biaya Sumber Daya</a:t>
            </a:r>
            <a:endParaRPr lang="id-ID" sz="2000" b="1" dirty="0"/>
          </a:p>
        </p:txBody>
      </p:sp>
      <p:sp>
        <p:nvSpPr>
          <p:cNvPr id="5" name="Rectangle 4"/>
          <p:cNvSpPr/>
          <p:nvPr/>
        </p:nvSpPr>
        <p:spPr>
          <a:xfrm>
            <a:off x="4267200" y="3028950"/>
            <a:ext cx="2514600" cy="5334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smtClean="0"/>
              <a:t>Pembebanan Biaya</a:t>
            </a:r>
            <a:endParaRPr lang="id-ID" sz="2000" dirty="0"/>
          </a:p>
        </p:txBody>
      </p:sp>
      <p:sp>
        <p:nvSpPr>
          <p:cNvPr id="6" name="Rectangle 5"/>
          <p:cNvSpPr/>
          <p:nvPr/>
        </p:nvSpPr>
        <p:spPr>
          <a:xfrm>
            <a:off x="4267200" y="3886200"/>
            <a:ext cx="2552700" cy="51435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t>Aktivitas</a:t>
            </a:r>
            <a:endParaRPr lang="id-ID" sz="2400" b="1" dirty="0"/>
          </a:p>
        </p:txBody>
      </p:sp>
      <p:sp>
        <p:nvSpPr>
          <p:cNvPr id="7" name="Rectangle 6"/>
          <p:cNvSpPr/>
          <p:nvPr/>
        </p:nvSpPr>
        <p:spPr>
          <a:xfrm>
            <a:off x="4267200" y="4819650"/>
            <a:ext cx="2552700" cy="5334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smtClean="0"/>
              <a:t>Pembebanan Biaya</a:t>
            </a:r>
            <a:endParaRPr lang="id-ID" sz="2000" dirty="0"/>
          </a:p>
        </p:txBody>
      </p:sp>
      <p:sp>
        <p:nvSpPr>
          <p:cNvPr id="8" name="Rectangle 7"/>
          <p:cNvSpPr/>
          <p:nvPr/>
        </p:nvSpPr>
        <p:spPr>
          <a:xfrm>
            <a:off x="4210050" y="5657850"/>
            <a:ext cx="2667000" cy="4953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t>Produk</a:t>
            </a:r>
            <a:endParaRPr lang="id-ID" sz="2400" b="1" dirty="0"/>
          </a:p>
        </p:txBody>
      </p:sp>
      <p:cxnSp>
        <p:nvCxnSpPr>
          <p:cNvPr id="14" name="Straight Connector 13"/>
          <p:cNvCxnSpPr/>
          <p:nvPr/>
        </p:nvCxnSpPr>
        <p:spPr>
          <a:xfrm rot="5400000">
            <a:off x="4924425" y="2809875"/>
            <a:ext cx="438150" cy="1588"/>
          </a:xfrm>
          <a:prstGeom prst="line">
            <a:avLst/>
          </a:prstGeom>
        </p:spPr>
        <p:style>
          <a:lnRef idx="3">
            <a:schemeClr val="dk1"/>
          </a:lnRef>
          <a:fillRef idx="0">
            <a:schemeClr val="dk1"/>
          </a:fillRef>
          <a:effectRef idx="2">
            <a:schemeClr val="dk1"/>
          </a:effectRef>
          <a:fontRef idx="minor">
            <a:schemeClr val="tx1"/>
          </a:fontRef>
        </p:style>
      </p:cxnSp>
      <p:cxnSp>
        <p:nvCxnSpPr>
          <p:cNvPr id="16" name="Straight Arrow Connector 15"/>
          <p:cNvCxnSpPr/>
          <p:nvPr/>
        </p:nvCxnSpPr>
        <p:spPr>
          <a:xfrm rot="5400000">
            <a:off x="4953000" y="3733800"/>
            <a:ext cx="3429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rot="5400000">
            <a:off x="4953000" y="4591050"/>
            <a:ext cx="381000" cy="1588"/>
          </a:xfrm>
          <a:prstGeom prst="line">
            <a:avLst/>
          </a:prstGeom>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rot="5400000">
            <a:off x="5029200" y="5524500"/>
            <a:ext cx="2667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3" name="Rectangle 22"/>
          <p:cNvSpPr/>
          <p:nvPr/>
        </p:nvSpPr>
        <p:spPr>
          <a:xfrm>
            <a:off x="800100" y="2990850"/>
            <a:ext cx="2419350" cy="5905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smtClean="0"/>
              <a:t>Penelusuran Langsung</a:t>
            </a:r>
            <a:endParaRPr lang="id-ID" sz="2000" dirty="0"/>
          </a:p>
        </p:txBody>
      </p:sp>
      <p:sp>
        <p:nvSpPr>
          <p:cNvPr id="24" name="Rectangle 23"/>
          <p:cNvSpPr/>
          <p:nvPr/>
        </p:nvSpPr>
        <p:spPr>
          <a:xfrm>
            <a:off x="7772400" y="3086100"/>
            <a:ext cx="2400300" cy="552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smtClean="0"/>
              <a:t>Penelusuran Penggerak</a:t>
            </a:r>
            <a:endParaRPr lang="id-ID" sz="2000" dirty="0"/>
          </a:p>
        </p:txBody>
      </p:sp>
      <p:sp>
        <p:nvSpPr>
          <p:cNvPr id="25" name="Rectangle 24"/>
          <p:cNvSpPr/>
          <p:nvPr/>
        </p:nvSpPr>
        <p:spPr>
          <a:xfrm>
            <a:off x="1028700" y="4876800"/>
            <a:ext cx="1905000" cy="628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smtClean="0"/>
              <a:t>Penelusuran Penggerak</a:t>
            </a:r>
            <a:endParaRPr lang="id-ID" sz="2000" dirty="0"/>
          </a:p>
        </p:txBody>
      </p:sp>
      <p:cxnSp>
        <p:nvCxnSpPr>
          <p:cNvPr id="30" name="Straight Arrow Connector 29"/>
          <p:cNvCxnSpPr>
            <a:endCxn id="5" idx="1"/>
          </p:cNvCxnSpPr>
          <p:nvPr/>
        </p:nvCxnSpPr>
        <p:spPr>
          <a:xfrm flipV="1">
            <a:off x="2952750" y="3295650"/>
            <a:ext cx="1314450" cy="1905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6" name="Straight Arrow Connector 35"/>
          <p:cNvCxnSpPr/>
          <p:nvPr/>
        </p:nvCxnSpPr>
        <p:spPr>
          <a:xfrm rot="10800000">
            <a:off x="6743700" y="3314700"/>
            <a:ext cx="14478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0" name="Straight Arrow Connector 39"/>
          <p:cNvCxnSpPr>
            <a:stCxn id="25" idx="3"/>
          </p:cNvCxnSpPr>
          <p:nvPr/>
        </p:nvCxnSpPr>
        <p:spPr>
          <a:xfrm>
            <a:off x="2933700" y="5191125"/>
            <a:ext cx="1371600" cy="952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 xmlns:p14="http://schemas.microsoft.com/office/powerpoint/2010/main" val="24878004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PENGKLASIFIKASIAN AKTIVITAS</a:t>
            </a:r>
            <a:endParaRPr lang="id-ID" dirty="0"/>
          </a:p>
        </p:txBody>
      </p:sp>
      <p:sp>
        <p:nvSpPr>
          <p:cNvPr id="3" name="Content Placeholder 2"/>
          <p:cNvSpPr>
            <a:spLocks noGrp="1"/>
          </p:cNvSpPr>
          <p:nvPr>
            <p:ph idx="1"/>
          </p:nvPr>
        </p:nvSpPr>
        <p:spPr>
          <a:xfrm>
            <a:off x="680321" y="2171700"/>
            <a:ext cx="9613861" cy="4171950"/>
          </a:xfrm>
        </p:spPr>
        <p:txBody>
          <a:bodyPr>
            <a:normAutofit fontScale="92500"/>
          </a:bodyPr>
          <a:lstStyle/>
          <a:p>
            <a:pPr>
              <a:buNone/>
            </a:pPr>
            <a:r>
              <a:rPr lang="id-ID" dirty="0" smtClean="0"/>
              <a:t>Untuk tujuan perhitungan biaya produk, aktivitas dapat dikalsifikasikan dalam empat kategori umum:</a:t>
            </a:r>
          </a:p>
          <a:p>
            <a:pPr marL="457200" indent="-457200">
              <a:buFont typeface="+mj-lt"/>
              <a:buAutoNum type="arabicPeriod"/>
            </a:pPr>
            <a:r>
              <a:rPr lang="id-ID" sz="2800" dirty="0" smtClean="0"/>
              <a:t>Aktivitas tingkat unit</a:t>
            </a:r>
            <a:r>
              <a:rPr lang="id-ID" dirty="0" smtClean="0"/>
              <a:t>, yaitu aktivitas yang dilakukan setiap kali sebuah unit diproduksi, contoh: aktivitas perakitan.</a:t>
            </a:r>
          </a:p>
          <a:p>
            <a:pPr marL="457200" indent="-457200">
              <a:buFont typeface="+mj-lt"/>
              <a:buAutoNum type="arabicPeriod"/>
            </a:pPr>
            <a:r>
              <a:rPr lang="id-ID" sz="2800" dirty="0" smtClean="0"/>
              <a:t>Aktivitas tingkat batch</a:t>
            </a:r>
            <a:r>
              <a:rPr lang="id-ID" dirty="0" smtClean="0"/>
              <a:t>, yaitu aktivitas yang dilakukan setiap kali suatu batch produk diproduksi, contoh: aktivitas penyetelan</a:t>
            </a:r>
          </a:p>
          <a:p>
            <a:pPr marL="457200" indent="-457200">
              <a:buFont typeface="+mj-lt"/>
              <a:buAutoNum type="arabicPeriod"/>
            </a:pPr>
            <a:r>
              <a:rPr lang="id-ID" sz="2800" dirty="0" smtClean="0"/>
              <a:t>Aktivitas tingkat produk</a:t>
            </a:r>
            <a:r>
              <a:rPr lang="id-ID" dirty="0" smtClean="0"/>
              <a:t>, yaitu aktivitas yang dilakukan bila diperlukan untuk mendukung produk yang diproduksi, contoh: aktivitas pemasaran produk</a:t>
            </a:r>
          </a:p>
          <a:p>
            <a:pPr marL="457200" indent="-457200">
              <a:buFont typeface="+mj-lt"/>
              <a:buAutoNum type="arabicPeriod"/>
            </a:pPr>
            <a:r>
              <a:rPr lang="id-ID" sz="2800" dirty="0" smtClean="0"/>
              <a:t>Aktivitas tingkat fasilitas</a:t>
            </a:r>
            <a:r>
              <a:rPr lang="id-ID" dirty="0" smtClean="0"/>
              <a:t>, yaitu aktivitas yang menopang proses umum produksi suatu pabrik, contoh: aktivitas pengamanan.</a:t>
            </a:r>
            <a:endParaRPr lang="id-ID"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MENGURANGI UKURAN DAN KERUMITAN DARI SISTEM PERHITUNGAN BIAYA BERDASARKAN AKTIVITAS</a:t>
            </a:r>
            <a:endParaRPr lang="id-ID" dirty="0"/>
          </a:p>
        </p:txBody>
      </p:sp>
      <p:sp>
        <p:nvSpPr>
          <p:cNvPr id="3" name="Content Placeholder 2"/>
          <p:cNvSpPr>
            <a:spLocks noGrp="1"/>
          </p:cNvSpPr>
          <p:nvPr>
            <p:ph idx="1"/>
          </p:nvPr>
        </p:nvSpPr>
        <p:spPr/>
        <p:txBody>
          <a:bodyPr/>
          <a:lstStyle/>
          <a:p>
            <a:pPr marL="457200" indent="-457200">
              <a:buFont typeface="+mj-lt"/>
              <a:buAutoNum type="arabicPeriod"/>
            </a:pPr>
            <a:r>
              <a:rPr lang="id-ID" dirty="0" smtClean="0"/>
              <a:t>Mengurangi jumlah tarif dengan menggunakan ratio konsumsi, yaitu mengumpulkan semua aktivitas yang memiliki ratio konsumsi yang sama dalam satu kelompok biaya (cost pool).</a:t>
            </a:r>
          </a:p>
          <a:p>
            <a:pPr marL="457200" indent="-457200">
              <a:buFont typeface="+mj-lt"/>
              <a:buAutoNum type="arabicPeriod"/>
            </a:pPr>
            <a:r>
              <a:rPr lang="id-ID" dirty="0" smtClean="0"/>
              <a:t>Mengurangi jumlah tarif melalui aproksimasi ABC, yaitu menggunakan sistem yang relevan dan mirip ABC; hanya menggunakan aktivitas yang paling mahal dan menggunakan penggeraknya untuk membebankan biaya pada produk. </a:t>
            </a:r>
            <a:r>
              <a:rPr lang="id-ID" smtClean="0"/>
              <a:t>Biaya dari aktivitas yang tidak terlalu mahal dialokasikan dalam kelompok biaya dari aktivitas yang mahal.</a:t>
            </a:r>
            <a:endParaRPr lang="id-ID"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609600"/>
            <a:ext cx="9613861" cy="1657350"/>
          </a:xfrm>
        </p:spPr>
        <p:txBody>
          <a:bodyPr>
            <a:normAutofit fontScale="90000"/>
          </a:bodyPr>
          <a:lstStyle/>
          <a:p>
            <a:r>
              <a:rPr lang="id-ID" sz="4000" dirty="0" smtClean="0"/>
              <a:t>ACTIVITY BASED MANAGEMENT-ABM (MANAJEMEN BERDASARKAN AKTIVITAS)</a:t>
            </a:r>
            <a:r>
              <a:rPr lang="id-ID" dirty="0" smtClean="0"/>
              <a:t/>
            </a:r>
            <a:br>
              <a:rPr lang="id-ID" dirty="0" smtClean="0"/>
            </a:br>
            <a:endParaRPr lang="id-ID" dirty="0"/>
          </a:p>
        </p:txBody>
      </p:sp>
      <p:sp>
        <p:nvSpPr>
          <p:cNvPr id="3" name="Content Placeholder 2"/>
          <p:cNvSpPr>
            <a:spLocks noGrp="1"/>
          </p:cNvSpPr>
          <p:nvPr>
            <p:ph idx="1"/>
          </p:nvPr>
        </p:nvSpPr>
        <p:spPr/>
        <p:txBody>
          <a:bodyPr>
            <a:normAutofit lnSpcReduction="10000"/>
          </a:bodyPr>
          <a:lstStyle/>
          <a:p>
            <a:r>
              <a:rPr lang="id-ID" sz="2800" dirty="0" smtClean="0"/>
              <a:t>Manajemen Berdasarkan Aktivitas (ABM) adalah pendekatan untuk keseluruhan sistem yang terintegrasi dan berfokus pada perhatian manajemen atas berbagai aktivitas dengan tujuan meningkatkan nilai bagi pelanggan dan laba yang dicapai dengan mewujudkan nilai tersebut.</a:t>
            </a:r>
          </a:p>
          <a:p>
            <a:endParaRPr lang="id-ID" sz="2800" dirty="0" smtClean="0"/>
          </a:p>
          <a:p>
            <a:r>
              <a:rPr lang="id-ID" sz="2800" dirty="0" smtClean="0"/>
              <a:t>Sumber utama informasi ABM adalah sistem perhitungan biaya berdasarkan aktivitas (Activity Based Costing-ABC)</a:t>
            </a:r>
            <a:endParaRPr lang="id-ID"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8"/>
            <a:ext cx="9613861" cy="1323222"/>
          </a:xfrm>
        </p:spPr>
        <p:txBody>
          <a:bodyPr>
            <a:normAutofit fontScale="90000"/>
          </a:bodyPr>
          <a:lstStyle/>
          <a:p>
            <a:r>
              <a:rPr lang="id-ID" dirty="0" smtClean="0"/>
              <a:t>ACTIVITY BASED MANAGEMENT-ABM (MANAJEMEN BERDASARKAN AKTIVITAS)</a:t>
            </a:r>
            <a:br>
              <a:rPr lang="id-ID" dirty="0" smtClean="0"/>
            </a:br>
            <a:endParaRPr lang="id-ID" dirty="0"/>
          </a:p>
        </p:txBody>
      </p:sp>
      <p:sp>
        <p:nvSpPr>
          <p:cNvPr id="3" name="Content Placeholder 2"/>
          <p:cNvSpPr>
            <a:spLocks noGrp="1"/>
          </p:cNvSpPr>
          <p:nvPr>
            <p:ph idx="1"/>
          </p:nvPr>
        </p:nvSpPr>
        <p:spPr>
          <a:xfrm>
            <a:off x="680321" y="2228850"/>
            <a:ext cx="9613861" cy="4095750"/>
          </a:xfrm>
        </p:spPr>
        <p:txBody>
          <a:bodyPr>
            <a:normAutofit fontScale="92500" lnSpcReduction="20000"/>
          </a:bodyPr>
          <a:lstStyle/>
          <a:p>
            <a:pPr>
              <a:buNone/>
            </a:pPr>
            <a:r>
              <a:rPr lang="id-ID" sz="3000" dirty="0" smtClean="0"/>
              <a:t>Dua dimensi ABM:</a:t>
            </a:r>
          </a:p>
          <a:p>
            <a:pPr marL="514350" indent="-514350">
              <a:buFont typeface="+mj-lt"/>
              <a:buAutoNum type="arabicPeriod"/>
            </a:pPr>
            <a:r>
              <a:rPr lang="id-ID" sz="3500" dirty="0" smtClean="0"/>
              <a:t>Dimensi biaya </a:t>
            </a:r>
            <a:r>
              <a:rPr lang="id-ID" sz="2800" dirty="0" smtClean="0">
                <a:sym typeface="Wingdings" pitchFamily="2" charset="2"/>
              </a:rPr>
              <a:t> memberikan informasi biaya mengenai berbagai sumber daya, aktivitas dan objek biaya yang menjadi perhatian seperti produk, pelanggan, pemasok dan saluran distribusi.</a:t>
            </a:r>
          </a:p>
          <a:p>
            <a:pPr marL="514350" indent="-514350">
              <a:buNone/>
            </a:pPr>
            <a:r>
              <a:rPr lang="id-ID" sz="2800" dirty="0" smtClean="0">
                <a:sym typeface="Wingdings" pitchFamily="2" charset="2"/>
              </a:rPr>
              <a:t>	</a:t>
            </a:r>
            <a:r>
              <a:rPr lang="id-ID" sz="2800" i="1" dirty="0" smtClean="0">
                <a:sym typeface="Wingdings" pitchFamily="2" charset="2"/>
              </a:rPr>
              <a:t>Tujuan memperbaiki akurasi pembebanan biaya</a:t>
            </a:r>
          </a:p>
          <a:p>
            <a:pPr marL="514350" indent="-514350">
              <a:buNone/>
            </a:pPr>
            <a:endParaRPr lang="id-ID" sz="2800" dirty="0" smtClean="0">
              <a:sym typeface="Wingdings" pitchFamily="2" charset="2"/>
            </a:endParaRPr>
          </a:p>
          <a:p>
            <a:pPr marL="514350" indent="-514350">
              <a:buFont typeface="+mj-lt"/>
              <a:buAutoNum type="arabicPeriod" startAt="2"/>
            </a:pPr>
            <a:r>
              <a:rPr lang="id-ID" sz="3500" dirty="0" smtClean="0">
                <a:sym typeface="Wingdings" pitchFamily="2" charset="2"/>
              </a:rPr>
              <a:t>Dimensi proses </a:t>
            </a:r>
            <a:r>
              <a:rPr lang="id-ID" sz="2800" dirty="0" smtClean="0">
                <a:sym typeface="Wingdings" pitchFamily="2" charset="2"/>
              </a:rPr>
              <a:t> memberikan informasi mengenai aktivitas apa saja yang dilakukan, mengapa harus dilakukan dan seberapa baik aktivitas tersebut dilakukan.</a:t>
            </a:r>
          </a:p>
          <a:p>
            <a:pPr marL="514350" indent="-514350">
              <a:buNone/>
            </a:pPr>
            <a:r>
              <a:rPr lang="id-ID" sz="2800" dirty="0" smtClean="0">
                <a:sym typeface="Wingdings" pitchFamily="2" charset="2"/>
              </a:rPr>
              <a:t>	</a:t>
            </a:r>
            <a:r>
              <a:rPr lang="id-ID" sz="2800" i="1" dirty="0" smtClean="0">
                <a:sym typeface="Wingdings" pitchFamily="2" charset="2"/>
              </a:rPr>
              <a:t>Tujuan mengurangi biaya</a:t>
            </a:r>
            <a:endParaRPr lang="id-ID" sz="2800" i="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ACTIVITY BASED MANAGEMENT-ABM (MANAJEMEN BERDASARKAN AKTIVITAS)</a:t>
            </a:r>
            <a:endParaRPr lang="id-ID" dirty="0"/>
          </a:p>
        </p:txBody>
      </p:sp>
      <p:sp>
        <p:nvSpPr>
          <p:cNvPr id="3" name="Content Placeholder 2"/>
          <p:cNvSpPr>
            <a:spLocks noGrp="1"/>
          </p:cNvSpPr>
          <p:nvPr>
            <p:ph idx="1"/>
          </p:nvPr>
        </p:nvSpPr>
        <p:spPr>
          <a:xfrm>
            <a:off x="266701" y="2095500"/>
            <a:ext cx="10820400" cy="4476749"/>
          </a:xfrm>
        </p:spPr>
        <p:txBody>
          <a:bodyPr>
            <a:normAutofit/>
          </a:bodyPr>
          <a:lstStyle/>
          <a:p>
            <a:endParaRPr lang="id-ID" sz="3200" dirty="0"/>
          </a:p>
        </p:txBody>
      </p:sp>
      <p:sp>
        <p:nvSpPr>
          <p:cNvPr id="4" name="Horizontal Scroll 3"/>
          <p:cNvSpPr/>
          <p:nvPr/>
        </p:nvSpPr>
        <p:spPr>
          <a:xfrm>
            <a:off x="457200" y="1638300"/>
            <a:ext cx="10134600" cy="5219700"/>
          </a:xfrm>
          <a:prstGeom prst="horizontalScroll">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800" dirty="0" smtClean="0"/>
              <a:t>ABM merupakan sistem informasi yang </a:t>
            </a:r>
            <a:r>
              <a:rPr lang="id-ID" sz="2800" i="1" dirty="0" smtClean="0"/>
              <a:t>bertujuan memperbaiki pengambilan keputusan</a:t>
            </a:r>
            <a:r>
              <a:rPr lang="id-ID" sz="2800" dirty="0" smtClean="0"/>
              <a:t> dengan menginformasikan biaya yang akurat </a:t>
            </a:r>
            <a:r>
              <a:rPr lang="id-ID" sz="2800" i="1" dirty="0" smtClean="0"/>
              <a:t>dan mengurangi biaya </a:t>
            </a:r>
            <a:r>
              <a:rPr lang="id-ID" sz="2800" dirty="0" smtClean="0"/>
              <a:t>dengan mendorong serta mendukung berbagai usaha perbaikan berkelanjutan.</a:t>
            </a:r>
          </a:p>
          <a:p>
            <a:endParaRPr lang="id-ID" sz="2800" dirty="0" smtClean="0"/>
          </a:p>
          <a:p>
            <a:r>
              <a:rPr lang="id-ID" sz="2800" dirty="0" smtClean="0"/>
              <a:t>Tujuan keseluruhan ABM  adalah meningkatkan profitabilitas perusahaan.</a:t>
            </a:r>
            <a:endParaRPr lang="id-ID"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533400" y="400050"/>
            <a:ext cx="10077450" cy="60007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PENYEBAB KEGAGALAN IMPLEMENTASI ABM</a:t>
            </a:r>
            <a:endParaRPr lang="id-ID" dirty="0"/>
          </a:p>
        </p:txBody>
      </p:sp>
      <p:sp>
        <p:nvSpPr>
          <p:cNvPr id="3" name="Content Placeholder 2"/>
          <p:cNvSpPr>
            <a:spLocks noGrp="1"/>
          </p:cNvSpPr>
          <p:nvPr>
            <p:ph idx="1"/>
          </p:nvPr>
        </p:nvSpPr>
        <p:spPr/>
        <p:txBody>
          <a:bodyPr>
            <a:normAutofit/>
          </a:bodyPr>
          <a:lstStyle/>
          <a:p>
            <a:pPr>
              <a:buNone/>
            </a:pPr>
            <a:r>
              <a:rPr lang="id-ID" sz="2800" dirty="0" smtClean="0"/>
              <a:t>Penyebab kegagalan implementasi ABM:</a:t>
            </a:r>
          </a:p>
          <a:p>
            <a:pPr marL="457200" indent="-457200">
              <a:buFont typeface="+mj-lt"/>
              <a:buAutoNum type="arabicPeriod"/>
            </a:pPr>
            <a:r>
              <a:rPr lang="id-ID" sz="2800" dirty="0" smtClean="0"/>
              <a:t>Kurangnya dukungan dari  manajemen tingkat atas</a:t>
            </a:r>
          </a:p>
          <a:p>
            <a:pPr marL="457200" indent="-457200">
              <a:buFont typeface="+mj-lt"/>
              <a:buAutoNum type="arabicPeriod"/>
            </a:pPr>
            <a:r>
              <a:rPr lang="id-ID" sz="2800" dirty="0" smtClean="0"/>
              <a:t>Adanya penolakan untuk perubahan</a:t>
            </a:r>
          </a:p>
          <a:p>
            <a:pPr marL="457200" indent="-457200">
              <a:buFont typeface="+mj-lt"/>
              <a:buAutoNum type="arabicPeriod"/>
            </a:pPr>
            <a:r>
              <a:rPr lang="id-ID" sz="2800" dirty="0" smtClean="0"/>
              <a:t>Kurangnya keahlian menggunakan informasi aktivitas yang baru</a:t>
            </a:r>
          </a:p>
          <a:p>
            <a:pPr marL="457200" indent="-457200">
              <a:buFont typeface="+mj-lt"/>
              <a:buAutoNum type="arabicPeriod"/>
            </a:pPr>
            <a:r>
              <a:rPr lang="id-ID" sz="2800" dirty="0" smtClean="0"/>
              <a:t>Kegagalan dalam mengintegrasikan sistem ABM</a:t>
            </a:r>
            <a:endParaRPr lang="id-ID"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ABM dan AKUNTANSI PERTANGGUNGJAWABAN</a:t>
            </a:r>
            <a:endParaRPr lang="id-ID" dirty="0"/>
          </a:p>
        </p:txBody>
      </p:sp>
      <p:sp>
        <p:nvSpPr>
          <p:cNvPr id="3" name="Content Placeholder 2"/>
          <p:cNvSpPr>
            <a:spLocks noGrp="1"/>
          </p:cNvSpPr>
          <p:nvPr>
            <p:ph idx="1"/>
          </p:nvPr>
        </p:nvSpPr>
        <p:spPr>
          <a:xfrm>
            <a:off x="680321" y="2362200"/>
            <a:ext cx="9613861" cy="3714750"/>
          </a:xfrm>
        </p:spPr>
        <p:txBody>
          <a:bodyPr>
            <a:normAutofit/>
          </a:bodyPr>
          <a:lstStyle/>
          <a:p>
            <a:pPr>
              <a:buNone/>
            </a:pPr>
            <a:r>
              <a:rPr lang="id-ID" sz="2800" dirty="0" smtClean="0"/>
              <a:t>Akuntansi pertanggungjawaban adalah alat fundamental untuk pengendalian manajemen yang ditentukan melalui empat elemen penting, yaitu:</a:t>
            </a:r>
          </a:p>
          <a:p>
            <a:pPr marL="971550" lvl="1" indent="-514350">
              <a:buFont typeface="+mj-lt"/>
              <a:buAutoNum type="arabicPeriod"/>
            </a:pPr>
            <a:r>
              <a:rPr lang="id-ID" sz="2800" dirty="0" smtClean="0"/>
              <a:t>Pemberian tanggung jawab</a:t>
            </a:r>
          </a:p>
          <a:p>
            <a:pPr marL="971550" lvl="1" indent="-514350">
              <a:buFont typeface="+mj-lt"/>
              <a:buAutoNum type="arabicPeriod"/>
            </a:pPr>
            <a:r>
              <a:rPr lang="id-ID" sz="2800" dirty="0" smtClean="0"/>
              <a:t>Pembuatan ukuran kinerja atau benchmarking</a:t>
            </a:r>
          </a:p>
          <a:p>
            <a:pPr marL="971550" lvl="1" indent="-514350">
              <a:buFont typeface="+mj-lt"/>
              <a:buAutoNum type="arabicPeriod"/>
            </a:pPr>
            <a:r>
              <a:rPr lang="id-ID" sz="2800" dirty="0" smtClean="0"/>
              <a:t>Pengevaluasian kinerja</a:t>
            </a:r>
          </a:p>
          <a:p>
            <a:pPr marL="971550" lvl="1" indent="-514350">
              <a:buFont typeface="+mj-lt"/>
              <a:buAutoNum type="arabicPeriod"/>
            </a:pPr>
            <a:r>
              <a:rPr lang="id-ID" sz="2800" dirty="0" smtClean="0"/>
              <a:t>Pemberian penghargaan</a:t>
            </a:r>
          </a:p>
          <a:p>
            <a:pPr marL="971550" lvl="1" indent="-514350">
              <a:buNone/>
            </a:pPr>
            <a:endParaRPr lang="id-ID" sz="2400" dirty="0" smtClean="0"/>
          </a:p>
          <a:p>
            <a:pPr>
              <a:buNone/>
            </a:pPr>
            <a:endParaRPr lang="id-ID"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ABM dan AKUNTANSI PERTANGGUNGJAWABAN</a:t>
            </a:r>
            <a:endParaRPr lang="id-ID" dirty="0"/>
          </a:p>
        </p:txBody>
      </p:sp>
      <p:sp>
        <p:nvSpPr>
          <p:cNvPr id="3" name="Content Placeholder 2"/>
          <p:cNvSpPr>
            <a:spLocks noGrp="1"/>
          </p:cNvSpPr>
          <p:nvPr>
            <p:ph idx="1"/>
          </p:nvPr>
        </p:nvSpPr>
        <p:spPr>
          <a:xfrm>
            <a:off x="623171" y="2203522"/>
            <a:ext cx="9613861" cy="4140128"/>
          </a:xfrm>
        </p:spPr>
        <p:txBody>
          <a:bodyPr>
            <a:normAutofit fontScale="92500" lnSpcReduction="10000"/>
          </a:bodyPr>
          <a:lstStyle/>
          <a:p>
            <a:pPr>
              <a:buNone/>
            </a:pPr>
            <a:r>
              <a:rPr lang="id-ID" sz="3000" dirty="0" smtClean="0"/>
              <a:t>Tujuan Akuntansi Pertanggungjawaban:</a:t>
            </a:r>
          </a:p>
          <a:p>
            <a:pPr>
              <a:buNone/>
            </a:pPr>
            <a:r>
              <a:rPr lang="id-ID" sz="3000" dirty="0" smtClean="0"/>
              <a:t>	Mempengaruhi perilaku dalam cara tertentu sehingga seseorang atau kegiatan perusahaan akan disesuaikan untuk mencapai tujuan bersama.</a:t>
            </a:r>
          </a:p>
          <a:p>
            <a:pPr>
              <a:buNone/>
            </a:pPr>
            <a:endParaRPr lang="id-ID" sz="3000" dirty="0" smtClean="0"/>
          </a:p>
          <a:p>
            <a:pPr>
              <a:buNone/>
            </a:pPr>
            <a:r>
              <a:rPr lang="id-ID" sz="3000" dirty="0" smtClean="0"/>
              <a:t>Tiga jenis sistem akuntansi pertanggungjawaban:</a:t>
            </a:r>
          </a:p>
          <a:p>
            <a:pPr marL="514350" indent="-514350">
              <a:buFont typeface="+mj-lt"/>
              <a:buAutoNum type="arabicPeriod"/>
            </a:pPr>
            <a:r>
              <a:rPr lang="id-ID" sz="3000" dirty="0" smtClean="0"/>
              <a:t>Berdasarkan keuangan (fungsional)</a:t>
            </a:r>
          </a:p>
          <a:p>
            <a:pPr marL="514350" indent="-514350">
              <a:buFont typeface="+mj-lt"/>
              <a:buAutoNum type="arabicPeriod"/>
            </a:pPr>
            <a:r>
              <a:rPr lang="id-ID" sz="3000" dirty="0" smtClean="0"/>
              <a:t>Berdasarkan aktivitas</a:t>
            </a:r>
          </a:p>
          <a:p>
            <a:pPr marL="514350" indent="-514350">
              <a:buFont typeface="+mj-lt"/>
              <a:buAutoNum type="arabicPeriod"/>
            </a:pPr>
            <a:r>
              <a:rPr lang="id-ID" sz="3000" dirty="0" smtClean="0"/>
              <a:t>Berdasarkan strategi</a:t>
            </a:r>
          </a:p>
          <a:p>
            <a:pPr>
              <a:buNone/>
            </a:pPr>
            <a:endParaRPr lang="id-ID" sz="2800" dirty="0" smtClean="0"/>
          </a:p>
          <a:p>
            <a:pPr>
              <a:buNone/>
            </a:pPr>
            <a:endParaRPr lang="id-ID" sz="2800" dirty="0" smtClean="0"/>
          </a:p>
          <a:p>
            <a:pPr>
              <a:buNone/>
            </a:pPr>
            <a:endParaRPr lang="id-ID"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ABM dan AKUNTANSI PERTANGGUNGJAWABAN</a:t>
            </a:r>
            <a:endParaRPr lang="id-ID" dirty="0"/>
          </a:p>
        </p:txBody>
      </p:sp>
      <p:sp>
        <p:nvSpPr>
          <p:cNvPr id="3" name="Content Placeholder 2"/>
          <p:cNvSpPr>
            <a:spLocks noGrp="1"/>
          </p:cNvSpPr>
          <p:nvPr>
            <p:ph idx="1"/>
          </p:nvPr>
        </p:nvSpPr>
        <p:spPr/>
        <p:txBody>
          <a:bodyPr>
            <a:normAutofit/>
          </a:bodyPr>
          <a:lstStyle/>
          <a:p>
            <a:pPr>
              <a:buNone/>
            </a:pPr>
            <a:r>
              <a:rPr lang="id-ID" sz="2800" dirty="0" smtClean="0"/>
              <a:t>Sistem Akuntansi pertanggungjawaban berdasarkan keuangan (fungsional):</a:t>
            </a:r>
          </a:p>
          <a:p>
            <a:pPr lvl="1">
              <a:buFont typeface="Wingdings" pitchFamily="2" charset="2"/>
              <a:buChar char="ü"/>
            </a:pPr>
            <a:r>
              <a:rPr lang="id-ID" sz="2800" dirty="0" smtClean="0"/>
              <a:t> memberikan tanggung jawab pada berbagai unit perusahaan dan menyatakan berbagai ukuran kinerja dalam bentuk keuangan.</a:t>
            </a:r>
          </a:p>
          <a:p>
            <a:pPr lvl="1">
              <a:buFont typeface="Wingdings" pitchFamily="2" charset="2"/>
              <a:buChar char="ü"/>
            </a:pPr>
            <a:r>
              <a:rPr lang="id-ID" sz="2800" dirty="0" smtClean="0"/>
              <a:t>Biasanya diterapkan pada perusahaan yang beroperasi dalam lingkungan yang stabil dengan produk, proses yang terstandarisasi dan tekanan persaingan rendah.</a:t>
            </a:r>
            <a:endParaRPr lang="id-ID"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PERHITUNGAN BIAYA PRODUK BERDASARKAN AKTIVITAS</a:t>
            </a:r>
            <a:endParaRPr lang="id-ID" dirty="0"/>
          </a:p>
        </p:txBody>
      </p:sp>
      <p:sp>
        <p:nvSpPr>
          <p:cNvPr id="3" name="Content Placeholder 2"/>
          <p:cNvSpPr>
            <a:spLocks noGrp="1"/>
          </p:cNvSpPr>
          <p:nvPr>
            <p:ph idx="1"/>
          </p:nvPr>
        </p:nvSpPr>
        <p:spPr/>
        <p:txBody>
          <a:bodyPr>
            <a:normAutofit/>
          </a:bodyPr>
          <a:lstStyle/>
          <a:p>
            <a:r>
              <a:rPr lang="id-ID" sz="3200" dirty="0" smtClean="0"/>
              <a:t>Tahap-tahap perancangan sistem  perhitungan biaya berdasarkan aktivitas:</a:t>
            </a:r>
          </a:p>
          <a:p>
            <a:pPr marL="457200" indent="-457200">
              <a:buFont typeface="+mj-lt"/>
              <a:buAutoNum type="arabicPeriod"/>
            </a:pPr>
            <a:r>
              <a:rPr lang="id-ID" sz="3200" dirty="0" smtClean="0"/>
              <a:t>Identifikasi aktivitas dan atributnya</a:t>
            </a:r>
          </a:p>
          <a:p>
            <a:pPr marL="457200" indent="-457200">
              <a:buFont typeface="+mj-lt"/>
              <a:buAutoNum type="arabicPeriod"/>
            </a:pPr>
            <a:r>
              <a:rPr lang="id-ID" sz="3200" dirty="0" smtClean="0"/>
              <a:t>Pembebanan biaya pada aktivitas</a:t>
            </a:r>
          </a:p>
          <a:p>
            <a:pPr marL="457200" indent="-457200">
              <a:buFont typeface="+mj-lt"/>
              <a:buAutoNum type="arabicPeriod"/>
            </a:pPr>
            <a:r>
              <a:rPr lang="id-ID" sz="3200" dirty="0" smtClean="0"/>
              <a:t>Pembebanan biaya aktivitas pada aktivitas lain</a:t>
            </a:r>
          </a:p>
          <a:p>
            <a:pPr marL="457200" indent="-457200">
              <a:buFont typeface="+mj-lt"/>
              <a:buAutoNum type="arabicPeriod"/>
            </a:pPr>
            <a:r>
              <a:rPr lang="id-ID" sz="3200" dirty="0" smtClean="0"/>
              <a:t>Pembebanan biaya pada produk</a:t>
            </a:r>
            <a:endParaRPr lang="id-ID" sz="3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ABM dan AKUNTANSI PERTANGGUNGJAWABAN</a:t>
            </a:r>
            <a:endParaRPr lang="id-ID" dirty="0"/>
          </a:p>
        </p:txBody>
      </p:sp>
      <p:sp>
        <p:nvSpPr>
          <p:cNvPr id="3" name="Content Placeholder 2"/>
          <p:cNvSpPr>
            <a:spLocks noGrp="1"/>
          </p:cNvSpPr>
          <p:nvPr>
            <p:ph idx="1"/>
          </p:nvPr>
        </p:nvSpPr>
        <p:spPr/>
        <p:txBody>
          <a:bodyPr/>
          <a:lstStyle/>
          <a:p>
            <a:pPr>
              <a:buNone/>
            </a:pPr>
            <a:r>
              <a:rPr lang="id-ID" sz="2800" dirty="0" smtClean="0"/>
              <a:t>Akuntansi pertanggungjawaban berdasarkan aktivitas:</a:t>
            </a:r>
          </a:p>
          <a:p>
            <a:pPr>
              <a:buFont typeface="Wingdings" pitchFamily="2" charset="2"/>
              <a:buChar char="ü"/>
            </a:pPr>
            <a:r>
              <a:rPr lang="id-ID" sz="2800" dirty="0" smtClean="0"/>
              <a:t> adalah sistem akuntansi pertanggungjawaban yang dikembangkan untuk perusahaan yang beroperasi dalam lingkungan yang mengalami perbaikan berkelanjutan.</a:t>
            </a:r>
          </a:p>
          <a:p>
            <a:pPr>
              <a:buFont typeface="Wingdings" pitchFamily="2" charset="2"/>
              <a:buChar char="ü"/>
            </a:pPr>
            <a:r>
              <a:rPr lang="id-ID" sz="2800" dirty="0" smtClean="0"/>
              <a:t> Sistem akuntansi ini mengukur kinerja dengan menekankan pada pandangan keuangan dan non keuangan</a:t>
            </a:r>
            <a:r>
              <a:rPr lang="id-ID" dirty="0" smtClean="0"/>
              <a:t>.</a:t>
            </a:r>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PERBANDINGAN PERTANGGUNGJAWABAN BERDASARKAN KEUANGAN DENGAN AKTIVITAS</a:t>
            </a:r>
            <a:endParaRPr lang="id-ID" dirty="0"/>
          </a:p>
        </p:txBody>
      </p:sp>
      <p:sp>
        <p:nvSpPr>
          <p:cNvPr id="3" name="Content Placeholder 2"/>
          <p:cNvSpPr>
            <a:spLocks noGrp="1"/>
          </p:cNvSpPr>
          <p:nvPr>
            <p:ph idx="1"/>
          </p:nvPr>
        </p:nvSpPr>
        <p:spPr>
          <a:xfrm>
            <a:off x="680321" y="2114550"/>
            <a:ext cx="10616329" cy="4743450"/>
          </a:xfrm>
        </p:spPr>
        <p:txBody>
          <a:bodyPr/>
          <a:lstStyle/>
          <a:p>
            <a:pPr>
              <a:buNone/>
            </a:pPr>
            <a:r>
              <a:rPr lang="id-ID" dirty="0" smtClean="0"/>
              <a:t>1. </a:t>
            </a:r>
            <a:r>
              <a:rPr lang="id-ID" sz="2800" b="1" dirty="0" smtClean="0"/>
              <a:t>PEMBERIAN TANGGUNG JAWAB</a:t>
            </a:r>
            <a:endParaRPr lang="id-ID" sz="2800" b="1" dirty="0"/>
          </a:p>
        </p:txBody>
      </p:sp>
      <p:graphicFrame>
        <p:nvGraphicFramePr>
          <p:cNvPr id="4" name="Table 3"/>
          <p:cNvGraphicFramePr>
            <a:graphicFrameLocks noGrp="1"/>
          </p:cNvGraphicFramePr>
          <p:nvPr/>
        </p:nvGraphicFramePr>
        <p:xfrm>
          <a:off x="1047750" y="2554816"/>
          <a:ext cx="9696450" cy="3749040"/>
        </p:xfrm>
        <a:graphic>
          <a:graphicData uri="http://schemas.openxmlformats.org/drawingml/2006/table">
            <a:tbl>
              <a:tblPr firstRow="1" bandRow="1">
                <a:tableStyleId>{5202B0CA-FC54-4496-8BCA-5EF66A818D29}</a:tableStyleId>
              </a:tblPr>
              <a:tblGrid>
                <a:gridCol w="4848225"/>
                <a:gridCol w="4848225"/>
              </a:tblGrid>
              <a:tr h="770383">
                <a:tc>
                  <a:txBody>
                    <a:bodyPr/>
                    <a:lstStyle/>
                    <a:p>
                      <a:pPr algn="ctr"/>
                      <a:r>
                        <a:rPr lang="id-ID" sz="2400" dirty="0" smtClean="0"/>
                        <a:t>PERTANGGUNGJAWABAN BERDASARKAN KEUANGAN</a:t>
                      </a:r>
                      <a:endParaRPr lang="id-ID" sz="2400" dirty="0"/>
                    </a:p>
                  </a:txBody>
                  <a:tcPr/>
                </a:tc>
                <a:tc>
                  <a:txBody>
                    <a:bodyPr/>
                    <a:lstStyle/>
                    <a:p>
                      <a:pPr algn="ctr"/>
                      <a:r>
                        <a:rPr lang="id-ID" sz="2400" dirty="0" smtClean="0"/>
                        <a:t>PERTANGGUNGJAWABAN BERDASARKAN AKTIVITAS</a:t>
                      </a:r>
                      <a:endParaRPr lang="id-ID" sz="2400" dirty="0"/>
                    </a:p>
                  </a:txBody>
                  <a:tcPr/>
                </a:tc>
              </a:tr>
              <a:tr h="443822">
                <a:tc>
                  <a:txBody>
                    <a:bodyPr/>
                    <a:lstStyle/>
                    <a:p>
                      <a:r>
                        <a:rPr lang="id-ID" sz="2400" dirty="0" smtClean="0"/>
                        <a:t>1. Unit perusahaan</a:t>
                      </a:r>
                      <a:endParaRPr lang="id-ID" sz="2400" dirty="0"/>
                    </a:p>
                  </a:txBody>
                  <a:tcPr/>
                </a:tc>
                <a:tc>
                  <a:txBody>
                    <a:bodyPr/>
                    <a:lstStyle/>
                    <a:p>
                      <a:r>
                        <a:rPr lang="id-ID" sz="2400" dirty="0" smtClean="0"/>
                        <a:t>1. Proses atau aktivitas</a:t>
                      </a:r>
                      <a:endParaRPr lang="id-ID" sz="2400" dirty="0"/>
                    </a:p>
                  </a:txBody>
                  <a:tcPr/>
                </a:tc>
              </a:tr>
              <a:tr h="427990">
                <a:tc>
                  <a:txBody>
                    <a:bodyPr/>
                    <a:lstStyle/>
                    <a:p>
                      <a:r>
                        <a:rPr lang="id-ID" sz="2400" dirty="0" smtClean="0"/>
                        <a:t>2. Efisiensi operasional lokal</a:t>
                      </a:r>
                      <a:endParaRPr lang="id-ID" sz="2400" dirty="0"/>
                    </a:p>
                  </a:txBody>
                  <a:tcPr/>
                </a:tc>
                <a:tc>
                  <a:txBody>
                    <a:bodyPr/>
                    <a:lstStyle/>
                    <a:p>
                      <a:r>
                        <a:rPr lang="id-ID" sz="2400" dirty="0" smtClean="0"/>
                        <a:t>2. Efisiensi keseluruhan</a:t>
                      </a:r>
                      <a:r>
                        <a:rPr lang="id-ID" sz="2400" baseline="0" dirty="0" smtClean="0"/>
                        <a:t> sistem</a:t>
                      </a:r>
                      <a:endParaRPr lang="id-ID" sz="2400" dirty="0"/>
                    </a:p>
                  </a:txBody>
                  <a:tcPr/>
                </a:tc>
              </a:tr>
              <a:tr h="443822">
                <a:tc>
                  <a:txBody>
                    <a:bodyPr/>
                    <a:lstStyle/>
                    <a:p>
                      <a:r>
                        <a:rPr lang="id-ID" sz="2400" dirty="0" smtClean="0"/>
                        <a:t>3. Akuntabilitas individu</a:t>
                      </a:r>
                      <a:endParaRPr lang="id-ID" sz="2400" dirty="0"/>
                    </a:p>
                  </a:txBody>
                  <a:tcPr/>
                </a:tc>
                <a:tc>
                  <a:txBody>
                    <a:bodyPr/>
                    <a:lstStyle/>
                    <a:p>
                      <a:r>
                        <a:rPr lang="id-ID" sz="2400" dirty="0" smtClean="0"/>
                        <a:t>3. Akuntabilitas tim</a:t>
                      </a:r>
                      <a:endParaRPr lang="id-ID" sz="2400" dirty="0"/>
                    </a:p>
                  </a:txBody>
                  <a:tcPr/>
                </a:tc>
              </a:tr>
              <a:tr h="1455167">
                <a:tc>
                  <a:txBody>
                    <a:bodyPr/>
                    <a:lstStyle/>
                    <a:p>
                      <a:r>
                        <a:rPr lang="id-ID" sz="2400" dirty="0" smtClean="0"/>
                        <a:t>4. Hasil keuangan (tingkat lokal)</a:t>
                      </a:r>
                      <a:endParaRPr lang="id-ID" sz="2400" dirty="0"/>
                    </a:p>
                  </a:txBody>
                  <a:tcPr/>
                </a:tc>
                <a:tc>
                  <a:txBody>
                    <a:bodyPr/>
                    <a:lstStyle/>
                    <a:p>
                      <a:r>
                        <a:rPr lang="id-ID" sz="2400" dirty="0" smtClean="0"/>
                        <a:t>4. Hasil</a:t>
                      </a:r>
                      <a:r>
                        <a:rPr lang="id-ID" sz="2400" baseline="0" dirty="0" smtClean="0"/>
                        <a:t> keuangan (peningkatan pendapatan, penurunan biaya, peningkatan penggunaan aset berkelanjutan</a:t>
                      </a:r>
                      <a:endParaRPr lang="id-ID" sz="2400" dirty="0"/>
                    </a:p>
                  </a:txBody>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PERBANDINGAN PERTANGGUNGJAWABAN BERDASARKAN KEUANGAN DENGAN AKTIVITAS</a:t>
            </a:r>
            <a:endParaRPr lang="id-ID" dirty="0"/>
          </a:p>
        </p:txBody>
      </p:sp>
      <p:sp>
        <p:nvSpPr>
          <p:cNvPr id="3" name="Content Placeholder 2"/>
          <p:cNvSpPr>
            <a:spLocks noGrp="1"/>
          </p:cNvSpPr>
          <p:nvPr>
            <p:ph idx="1"/>
          </p:nvPr>
        </p:nvSpPr>
        <p:spPr>
          <a:xfrm>
            <a:off x="680321" y="2171700"/>
            <a:ext cx="9613861" cy="4419600"/>
          </a:xfrm>
        </p:spPr>
        <p:txBody>
          <a:bodyPr/>
          <a:lstStyle/>
          <a:p>
            <a:pPr>
              <a:buNone/>
            </a:pPr>
            <a:r>
              <a:rPr lang="id-ID" dirty="0" smtClean="0"/>
              <a:t>2</a:t>
            </a:r>
            <a:r>
              <a:rPr lang="id-ID" sz="2800" dirty="0" smtClean="0"/>
              <a:t>. </a:t>
            </a:r>
            <a:r>
              <a:rPr lang="id-ID" sz="2800" b="1" dirty="0" smtClean="0"/>
              <a:t>PENETAPAN UKURAN KINERJA</a:t>
            </a:r>
            <a:endParaRPr lang="id-ID" sz="2800" b="1" dirty="0"/>
          </a:p>
        </p:txBody>
      </p:sp>
      <p:graphicFrame>
        <p:nvGraphicFramePr>
          <p:cNvPr id="4" name="Table 3"/>
          <p:cNvGraphicFramePr>
            <a:graphicFrameLocks noGrp="1"/>
          </p:cNvGraphicFramePr>
          <p:nvPr/>
        </p:nvGraphicFramePr>
        <p:xfrm>
          <a:off x="984250" y="2667000"/>
          <a:ext cx="9512300" cy="3450657"/>
        </p:xfrm>
        <a:graphic>
          <a:graphicData uri="http://schemas.openxmlformats.org/drawingml/2006/table">
            <a:tbl>
              <a:tblPr firstRow="1" bandRow="1">
                <a:tableStyleId>{5202B0CA-FC54-4496-8BCA-5EF66A818D29}</a:tableStyleId>
              </a:tblPr>
              <a:tblGrid>
                <a:gridCol w="4330700"/>
                <a:gridCol w="5181600"/>
              </a:tblGrid>
              <a:tr h="812132">
                <a:tc>
                  <a:txBody>
                    <a:bodyPr/>
                    <a:lstStyle/>
                    <a:p>
                      <a:pPr algn="ctr"/>
                      <a:r>
                        <a:rPr lang="id-ID" sz="2400" dirty="0" smtClean="0"/>
                        <a:t>UKURAN BERDASARKAN KEUANGAN</a:t>
                      </a:r>
                      <a:endParaRPr lang="id-ID" sz="2400" dirty="0"/>
                    </a:p>
                  </a:txBody>
                  <a:tcPr/>
                </a:tc>
                <a:tc>
                  <a:txBody>
                    <a:bodyPr/>
                    <a:lstStyle/>
                    <a:p>
                      <a:pPr algn="ctr"/>
                      <a:r>
                        <a:rPr lang="id-ID" sz="2400" dirty="0" smtClean="0"/>
                        <a:t>UKURAN BERDASARKAN AKTIVITAS</a:t>
                      </a:r>
                      <a:endParaRPr lang="id-ID" sz="2400" dirty="0"/>
                    </a:p>
                  </a:txBody>
                  <a:tcPr/>
                </a:tc>
              </a:tr>
              <a:tr h="601579">
                <a:tc>
                  <a:txBody>
                    <a:bodyPr/>
                    <a:lstStyle/>
                    <a:p>
                      <a:r>
                        <a:rPr lang="id-ID" sz="2400" dirty="0" smtClean="0"/>
                        <a:t>1.  Anggaran unit perusahaan</a:t>
                      </a:r>
                      <a:endParaRPr lang="id-ID" sz="2400" dirty="0"/>
                    </a:p>
                  </a:txBody>
                  <a:tcPr/>
                </a:tc>
                <a:tc>
                  <a:txBody>
                    <a:bodyPr/>
                    <a:lstStyle/>
                    <a:p>
                      <a:r>
                        <a:rPr lang="id-ID" sz="2400" dirty="0" smtClean="0"/>
                        <a:t>1. Standar berorientasi</a:t>
                      </a:r>
                      <a:r>
                        <a:rPr lang="id-ID" sz="2400" baseline="0" dirty="0" smtClean="0"/>
                        <a:t> pada proses</a:t>
                      </a:r>
                      <a:endParaRPr lang="id-ID" sz="2400" dirty="0"/>
                    </a:p>
                  </a:txBody>
                  <a:tcPr/>
                </a:tc>
              </a:tr>
              <a:tr h="601579">
                <a:tc>
                  <a:txBody>
                    <a:bodyPr/>
                    <a:lstStyle/>
                    <a:p>
                      <a:r>
                        <a:rPr lang="id-ID" sz="2400" dirty="0" smtClean="0"/>
                        <a:t>2. Perhitungan biaya standar</a:t>
                      </a:r>
                      <a:endParaRPr lang="id-ID" sz="2400" dirty="0"/>
                    </a:p>
                  </a:txBody>
                  <a:tcPr/>
                </a:tc>
                <a:tc>
                  <a:txBody>
                    <a:bodyPr/>
                    <a:lstStyle/>
                    <a:p>
                      <a:r>
                        <a:rPr lang="id-ID" sz="2400" dirty="0" smtClean="0"/>
                        <a:t>2. Standar bernilai tambah</a:t>
                      </a:r>
                      <a:endParaRPr lang="id-ID" sz="2400" dirty="0"/>
                    </a:p>
                  </a:txBody>
                  <a:tcPr/>
                </a:tc>
              </a:tr>
              <a:tr h="601579">
                <a:tc>
                  <a:txBody>
                    <a:bodyPr/>
                    <a:lstStyle/>
                    <a:p>
                      <a:r>
                        <a:rPr lang="id-ID" sz="2400" dirty="0" smtClean="0"/>
                        <a:t>3. Standar statis</a:t>
                      </a:r>
                      <a:endParaRPr lang="id-ID" sz="2400" dirty="0"/>
                    </a:p>
                  </a:txBody>
                  <a:tcPr/>
                </a:tc>
                <a:tc>
                  <a:txBody>
                    <a:bodyPr/>
                    <a:lstStyle/>
                    <a:p>
                      <a:r>
                        <a:rPr lang="id-ID" sz="2400" dirty="0" smtClean="0"/>
                        <a:t>3. Standar dinamis</a:t>
                      </a:r>
                      <a:endParaRPr lang="id-ID" sz="2400" dirty="0"/>
                    </a:p>
                  </a:txBody>
                  <a:tcPr/>
                </a:tc>
              </a:tr>
              <a:tr h="812132">
                <a:tc>
                  <a:txBody>
                    <a:bodyPr/>
                    <a:lstStyle/>
                    <a:p>
                      <a:r>
                        <a:rPr lang="id-ID" sz="2400" dirty="0" smtClean="0"/>
                        <a:t>4. Standar yang saat ini dapat dicapai</a:t>
                      </a:r>
                      <a:endParaRPr lang="id-ID" sz="2400" dirty="0"/>
                    </a:p>
                  </a:txBody>
                  <a:tcPr/>
                </a:tc>
                <a:tc>
                  <a:txBody>
                    <a:bodyPr/>
                    <a:lstStyle/>
                    <a:p>
                      <a:r>
                        <a:rPr lang="id-ID" sz="2400" dirty="0" smtClean="0"/>
                        <a:t>4. Standar optimal</a:t>
                      </a:r>
                      <a:endParaRPr lang="id-ID" sz="2400" dirty="0"/>
                    </a:p>
                  </a:txBody>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PERBANDINGAN PERTANGGUNGJAWABAN BERDASARKAN KEUANGAN DENGAN AKTIVITAS</a:t>
            </a:r>
            <a:endParaRPr lang="id-ID" dirty="0"/>
          </a:p>
        </p:txBody>
      </p:sp>
      <p:sp>
        <p:nvSpPr>
          <p:cNvPr id="3" name="Content Placeholder 2"/>
          <p:cNvSpPr>
            <a:spLocks noGrp="1"/>
          </p:cNvSpPr>
          <p:nvPr>
            <p:ph idx="1"/>
          </p:nvPr>
        </p:nvSpPr>
        <p:spPr>
          <a:xfrm>
            <a:off x="680321" y="2336872"/>
            <a:ext cx="10159129" cy="4216327"/>
          </a:xfrm>
        </p:spPr>
        <p:txBody>
          <a:bodyPr/>
          <a:lstStyle/>
          <a:p>
            <a:pPr>
              <a:buNone/>
            </a:pPr>
            <a:r>
              <a:rPr lang="id-ID" dirty="0" smtClean="0"/>
              <a:t>3</a:t>
            </a:r>
            <a:r>
              <a:rPr lang="id-ID" sz="2800" dirty="0" smtClean="0"/>
              <a:t>. </a:t>
            </a:r>
            <a:r>
              <a:rPr lang="id-ID" sz="2800" b="1" dirty="0" smtClean="0"/>
              <a:t>EVALUASI KINERJA</a:t>
            </a:r>
            <a:endParaRPr lang="id-ID" sz="2800" b="1" dirty="0"/>
          </a:p>
        </p:txBody>
      </p:sp>
      <p:graphicFrame>
        <p:nvGraphicFramePr>
          <p:cNvPr id="4" name="Table 3"/>
          <p:cNvGraphicFramePr>
            <a:graphicFrameLocks noGrp="1"/>
          </p:cNvGraphicFramePr>
          <p:nvPr/>
        </p:nvGraphicFramePr>
        <p:xfrm>
          <a:off x="1231900" y="2986616"/>
          <a:ext cx="9264650" cy="3169288"/>
        </p:xfrm>
        <a:graphic>
          <a:graphicData uri="http://schemas.openxmlformats.org/drawingml/2006/table">
            <a:tbl>
              <a:tblPr firstRow="1" bandRow="1">
                <a:tableStyleId>{073A0DAA-6AF3-43AB-8588-CEC1D06C72B9}</a:tableStyleId>
              </a:tblPr>
              <a:tblGrid>
                <a:gridCol w="4864100"/>
                <a:gridCol w="4400550"/>
              </a:tblGrid>
              <a:tr h="801154">
                <a:tc>
                  <a:txBody>
                    <a:bodyPr/>
                    <a:lstStyle/>
                    <a:p>
                      <a:pPr algn="ctr"/>
                      <a:r>
                        <a:rPr lang="id-ID" sz="2400" dirty="0" smtClean="0"/>
                        <a:t>EVALUASI KINERJA BERDASARKAN KEUANGAN</a:t>
                      </a:r>
                      <a:endParaRPr lang="id-ID" sz="2400" dirty="0"/>
                    </a:p>
                  </a:txBody>
                  <a:tcPr/>
                </a:tc>
                <a:tc>
                  <a:txBody>
                    <a:bodyPr/>
                    <a:lstStyle/>
                    <a:p>
                      <a:pPr algn="ctr"/>
                      <a:r>
                        <a:rPr lang="id-ID" sz="2400" dirty="0" smtClean="0"/>
                        <a:t>EVALUASI KINERJA BERDASARKAN AKTIVITAS</a:t>
                      </a:r>
                      <a:endParaRPr lang="id-ID" sz="2400" dirty="0"/>
                    </a:p>
                  </a:txBody>
                  <a:tcPr/>
                </a:tc>
              </a:tr>
              <a:tr h="586582">
                <a:tc>
                  <a:txBody>
                    <a:bodyPr/>
                    <a:lstStyle/>
                    <a:p>
                      <a:r>
                        <a:rPr lang="id-ID" sz="2400" dirty="0" smtClean="0"/>
                        <a:t>1. Efisiensi keuangan</a:t>
                      </a:r>
                      <a:endParaRPr lang="id-ID" sz="2400" dirty="0"/>
                    </a:p>
                  </a:txBody>
                  <a:tcPr/>
                </a:tc>
                <a:tc>
                  <a:txBody>
                    <a:bodyPr/>
                    <a:lstStyle/>
                    <a:p>
                      <a:r>
                        <a:rPr lang="id-ID" sz="2400" dirty="0" smtClean="0"/>
                        <a:t>1. Pengurangan</a:t>
                      </a:r>
                      <a:r>
                        <a:rPr lang="id-ID" sz="2400" baseline="0" dirty="0" smtClean="0"/>
                        <a:t> waktu</a:t>
                      </a:r>
                      <a:endParaRPr lang="id-ID" sz="2400" dirty="0"/>
                    </a:p>
                  </a:txBody>
                  <a:tcPr/>
                </a:tc>
              </a:tr>
              <a:tr h="586582">
                <a:tc>
                  <a:txBody>
                    <a:bodyPr/>
                    <a:lstStyle/>
                    <a:p>
                      <a:r>
                        <a:rPr lang="id-ID" sz="2400" dirty="0" smtClean="0"/>
                        <a:t>2. Biaya yang dapat dikendalikan</a:t>
                      </a:r>
                      <a:endParaRPr lang="id-ID" sz="2400" dirty="0"/>
                    </a:p>
                  </a:txBody>
                  <a:tcPr/>
                </a:tc>
                <a:tc>
                  <a:txBody>
                    <a:bodyPr/>
                    <a:lstStyle/>
                    <a:p>
                      <a:r>
                        <a:rPr lang="id-ID" sz="2400" dirty="0" smtClean="0"/>
                        <a:t>2. Perbaikan kualitas</a:t>
                      </a:r>
                      <a:endParaRPr lang="id-ID" sz="2400" dirty="0"/>
                    </a:p>
                  </a:txBody>
                  <a:tcPr/>
                </a:tc>
              </a:tr>
              <a:tr h="586582">
                <a:tc>
                  <a:txBody>
                    <a:bodyPr/>
                    <a:lstStyle/>
                    <a:p>
                      <a:r>
                        <a:rPr lang="id-ID" sz="2400" dirty="0" smtClean="0"/>
                        <a:t>3. Biaya aktual versus standar</a:t>
                      </a:r>
                      <a:endParaRPr lang="id-ID" sz="2400" dirty="0"/>
                    </a:p>
                  </a:txBody>
                  <a:tcPr/>
                </a:tc>
                <a:tc>
                  <a:txBody>
                    <a:bodyPr/>
                    <a:lstStyle/>
                    <a:p>
                      <a:r>
                        <a:rPr lang="id-ID" sz="2400" dirty="0" smtClean="0"/>
                        <a:t>3. Pengurangan biaya</a:t>
                      </a:r>
                      <a:endParaRPr lang="id-ID" sz="2400" dirty="0"/>
                    </a:p>
                  </a:txBody>
                  <a:tcPr/>
                </a:tc>
              </a:tr>
              <a:tr h="586582">
                <a:tc>
                  <a:txBody>
                    <a:bodyPr/>
                    <a:lstStyle/>
                    <a:p>
                      <a:r>
                        <a:rPr lang="id-ID" sz="2400" dirty="0" smtClean="0"/>
                        <a:t>4. Ukuran keuangan</a:t>
                      </a:r>
                      <a:endParaRPr lang="id-ID" sz="2400" dirty="0"/>
                    </a:p>
                  </a:txBody>
                  <a:tcPr/>
                </a:tc>
                <a:tc>
                  <a:txBody>
                    <a:bodyPr/>
                    <a:lstStyle/>
                    <a:p>
                      <a:r>
                        <a:rPr lang="id-ID" sz="2400" dirty="0" smtClean="0"/>
                        <a:t>4. Pengukuran</a:t>
                      </a:r>
                      <a:r>
                        <a:rPr lang="id-ID" sz="2400" baseline="0" dirty="0" smtClean="0"/>
                        <a:t> trend</a:t>
                      </a:r>
                      <a:endParaRPr lang="id-ID" sz="2400" dirty="0"/>
                    </a:p>
                  </a:txBody>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PERBANDINGAN PERTANGGUNGJAWABAN BERDASARKAN KEUANGAN DENGAN AKTIVITAS</a:t>
            </a:r>
            <a:endParaRPr lang="id-ID" dirty="0"/>
          </a:p>
        </p:txBody>
      </p:sp>
      <p:sp>
        <p:nvSpPr>
          <p:cNvPr id="3" name="Content Placeholder 2"/>
          <p:cNvSpPr>
            <a:spLocks noGrp="1"/>
          </p:cNvSpPr>
          <p:nvPr>
            <p:ph idx="1"/>
          </p:nvPr>
        </p:nvSpPr>
        <p:spPr>
          <a:xfrm>
            <a:off x="342901" y="2070172"/>
            <a:ext cx="11068050" cy="4368727"/>
          </a:xfrm>
        </p:spPr>
        <p:txBody>
          <a:bodyPr/>
          <a:lstStyle/>
          <a:p>
            <a:pPr>
              <a:buNone/>
            </a:pPr>
            <a:r>
              <a:rPr lang="id-ID" dirty="0" smtClean="0"/>
              <a:t>4. </a:t>
            </a:r>
            <a:r>
              <a:rPr lang="id-ID" sz="2800" b="1" dirty="0" smtClean="0"/>
              <a:t>PEMBERIAN PENGHARGAAN</a:t>
            </a:r>
            <a:endParaRPr lang="id-ID" sz="2800" b="1" dirty="0"/>
          </a:p>
        </p:txBody>
      </p:sp>
      <p:graphicFrame>
        <p:nvGraphicFramePr>
          <p:cNvPr id="4" name="Table 3"/>
          <p:cNvGraphicFramePr>
            <a:graphicFrameLocks noGrp="1"/>
          </p:cNvGraphicFramePr>
          <p:nvPr/>
        </p:nvGraphicFramePr>
        <p:xfrm>
          <a:off x="419100" y="2655571"/>
          <a:ext cx="10534650" cy="3530320"/>
        </p:xfrm>
        <a:graphic>
          <a:graphicData uri="http://schemas.openxmlformats.org/drawingml/2006/table">
            <a:tbl>
              <a:tblPr firstRow="1" bandRow="1">
                <a:tableStyleId>{073A0DAA-6AF3-43AB-8588-CEC1D06C72B9}</a:tableStyleId>
              </a:tblPr>
              <a:tblGrid>
                <a:gridCol w="4821926"/>
                <a:gridCol w="5712724"/>
              </a:tblGrid>
              <a:tr h="753532">
                <a:tc>
                  <a:txBody>
                    <a:bodyPr/>
                    <a:lstStyle/>
                    <a:p>
                      <a:pPr algn="ctr"/>
                      <a:r>
                        <a:rPr lang="id-ID" sz="2400" dirty="0" smtClean="0"/>
                        <a:t>PENGHARGAAN BERDASARKAN KEUANGAN</a:t>
                      </a:r>
                      <a:endParaRPr lang="id-ID" sz="2400" dirty="0"/>
                    </a:p>
                  </a:txBody>
                  <a:tcPr/>
                </a:tc>
                <a:tc>
                  <a:txBody>
                    <a:bodyPr/>
                    <a:lstStyle/>
                    <a:p>
                      <a:pPr algn="ctr"/>
                      <a:r>
                        <a:rPr lang="id-ID" sz="2400" dirty="0" smtClean="0"/>
                        <a:t>PENGHARGAAN</a:t>
                      </a:r>
                      <a:r>
                        <a:rPr lang="id-ID" sz="2400" baseline="0" dirty="0" smtClean="0"/>
                        <a:t> BERDASARKAN AKTIVITAS</a:t>
                      </a:r>
                      <a:endParaRPr lang="id-ID" sz="2400" dirty="0"/>
                    </a:p>
                  </a:txBody>
                  <a:tcPr/>
                </a:tc>
              </a:tr>
              <a:tr h="609565">
                <a:tc>
                  <a:txBody>
                    <a:bodyPr/>
                    <a:lstStyle/>
                    <a:p>
                      <a:r>
                        <a:rPr lang="id-ID" sz="2400" dirty="0" smtClean="0"/>
                        <a:t>1. Berdasarkan</a:t>
                      </a:r>
                      <a:r>
                        <a:rPr lang="id-ID" sz="2400" baseline="0" dirty="0" smtClean="0"/>
                        <a:t> kinerja keuangan</a:t>
                      </a:r>
                      <a:endParaRPr lang="id-ID" sz="2400" dirty="0"/>
                    </a:p>
                  </a:txBody>
                  <a:tcPr/>
                </a:tc>
                <a:tc>
                  <a:txBody>
                    <a:bodyPr/>
                    <a:lstStyle/>
                    <a:p>
                      <a:r>
                        <a:rPr lang="id-ID" sz="2400" dirty="0" smtClean="0"/>
                        <a:t>1. Berdasarkan kinerja</a:t>
                      </a:r>
                      <a:r>
                        <a:rPr lang="id-ID" sz="2400" baseline="0" dirty="0" smtClean="0"/>
                        <a:t> multidimensi</a:t>
                      </a:r>
                      <a:endParaRPr lang="id-ID" sz="2400" dirty="0"/>
                    </a:p>
                  </a:txBody>
                  <a:tcPr/>
                </a:tc>
              </a:tr>
              <a:tr h="418629">
                <a:tc>
                  <a:txBody>
                    <a:bodyPr/>
                    <a:lstStyle/>
                    <a:p>
                      <a:r>
                        <a:rPr lang="id-ID" sz="2400" dirty="0" smtClean="0"/>
                        <a:t>2. Penghargaan individual</a:t>
                      </a:r>
                      <a:endParaRPr lang="id-ID" sz="2400" dirty="0"/>
                    </a:p>
                  </a:txBody>
                  <a:tcPr/>
                </a:tc>
                <a:tc>
                  <a:txBody>
                    <a:bodyPr/>
                    <a:lstStyle/>
                    <a:p>
                      <a:r>
                        <a:rPr lang="id-ID" sz="2400" dirty="0" smtClean="0"/>
                        <a:t>2. Penghargaan kelompok</a:t>
                      </a:r>
                      <a:endParaRPr lang="id-ID" sz="2400" dirty="0"/>
                    </a:p>
                  </a:txBody>
                  <a:tcPr/>
                </a:tc>
              </a:tr>
              <a:tr h="418629">
                <a:tc>
                  <a:txBody>
                    <a:bodyPr/>
                    <a:lstStyle/>
                    <a:p>
                      <a:r>
                        <a:rPr lang="id-ID" sz="2400" dirty="0" smtClean="0"/>
                        <a:t>3. Kenaikan gaji</a:t>
                      </a:r>
                      <a:endParaRPr lang="id-ID" sz="2400" dirty="0"/>
                    </a:p>
                  </a:txBody>
                  <a:tcPr/>
                </a:tc>
                <a:tc>
                  <a:txBody>
                    <a:bodyPr/>
                    <a:lstStyle/>
                    <a:p>
                      <a:r>
                        <a:rPr lang="id-ID" sz="2400" dirty="0" smtClean="0"/>
                        <a:t>3. Kenaikan gaji</a:t>
                      </a:r>
                      <a:endParaRPr lang="id-ID" sz="2400" dirty="0"/>
                    </a:p>
                  </a:txBody>
                  <a:tcPr/>
                </a:tc>
              </a:tr>
              <a:tr h="418629">
                <a:tc>
                  <a:txBody>
                    <a:bodyPr/>
                    <a:lstStyle/>
                    <a:p>
                      <a:r>
                        <a:rPr lang="id-ID" sz="2400" dirty="0" smtClean="0"/>
                        <a:t>4. Promosi</a:t>
                      </a:r>
                      <a:endParaRPr lang="id-ID" sz="2400" dirty="0"/>
                    </a:p>
                  </a:txBody>
                  <a:tcPr/>
                </a:tc>
                <a:tc>
                  <a:txBody>
                    <a:bodyPr/>
                    <a:lstStyle/>
                    <a:p>
                      <a:r>
                        <a:rPr lang="id-ID" sz="2400" dirty="0" smtClean="0"/>
                        <a:t>4. Promosi</a:t>
                      </a:r>
                      <a:endParaRPr lang="id-ID" sz="2400" dirty="0"/>
                    </a:p>
                  </a:txBody>
                  <a:tcPr/>
                </a:tc>
              </a:tr>
              <a:tr h="726195">
                <a:tc>
                  <a:txBody>
                    <a:bodyPr/>
                    <a:lstStyle/>
                    <a:p>
                      <a:r>
                        <a:rPr lang="id-ID" sz="2400" dirty="0" smtClean="0"/>
                        <a:t>5. Bonus &amp; pembagian laba</a:t>
                      </a:r>
                      <a:endParaRPr lang="id-ID" sz="2400" dirty="0"/>
                    </a:p>
                  </a:txBody>
                  <a:tcPr/>
                </a:tc>
                <a:tc>
                  <a:txBody>
                    <a:bodyPr/>
                    <a:lstStyle/>
                    <a:p>
                      <a:r>
                        <a:rPr lang="id-ID" sz="2400" dirty="0" smtClean="0"/>
                        <a:t>5. Bonus, pembagian laba &amp; keuntungan</a:t>
                      </a:r>
                      <a:endParaRPr lang="id-ID" sz="2400" dirty="0"/>
                    </a:p>
                  </a:txBody>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ANALISIS NILAI PROSES (PROCESS VALUE ANALYSIS-PVA)</a:t>
            </a:r>
            <a:endParaRPr lang="id-ID" dirty="0"/>
          </a:p>
        </p:txBody>
      </p:sp>
      <p:sp>
        <p:nvSpPr>
          <p:cNvPr id="3" name="Content Placeholder 2"/>
          <p:cNvSpPr>
            <a:spLocks noGrp="1"/>
          </p:cNvSpPr>
          <p:nvPr>
            <p:ph idx="1"/>
          </p:nvPr>
        </p:nvSpPr>
        <p:spPr/>
        <p:txBody>
          <a:bodyPr>
            <a:normAutofit/>
          </a:bodyPr>
          <a:lstStyle/>
          <a:p>
            <a:pPr>
              <a:buNone/>
            </a:pPr>
            <a:r>
              <a:rPr lang="id-ID" sz="2800" dirty="0" smtClean="0"/>
              <a:t>Analisis Nilai Proses (PVA):</a:t>
            </a:r>
          </a:p>
          <a:p>
            <a:pPr>
              <a:buFont typeface="Wingdings" pitchFamily="2" charset="2"/>
              <a:buChar char="ü"/>
            </a:pPr>
            <a:r>
              <a:rPr lang="id-ID" sz="2800" dirty="0" smtClean="0"/>
              <a:t> merupakan hal yang fundamental bagi akuntansi pertanggungjawaban berdasarkan aktivitas</a:t>
            </a:r>
          </a:p>
          <a:p>
            <a:pPr>
              <a:buFont typeface="Wingdings" pitchFamily="2" charset="2"/>
              <a:buChar char="ü"/>
            </a:pPr>
            <a:r>
              <a:rPr lang="id-ID" sz="2800" dirty="0" smtClean="0"/>
              <a:t>Berfokus pada akuntabilitas berbagai aktivitas dan menekankan pada maksimalisasi  kinerja keseluruhan sistem</a:t>
            </a:r>
          </a:p>
          <a:p>
            <a:pPr>
              <a:buFont typeface="Wingdings" pitchFamily="2" charset="2"/>
              <a:buChar char="ü"/>
            </a:pPr>
            <a:r>
              <a:rPr lang="id-ID" sz="2800" dirty="0" smtClean="0"/>
              <a:t>Berkaitan dengan analisis penggerak, analisis aktivitas dan pengukuran kinerja aktivitas.</a:t>
            </a:r>
            <a:endParaRPr lang="id-ID"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PVA- Analisis Penggerak</a:t>
            </a:r>
            <a:endParaRPr lang="id-ID" dirty="0"/>
          </a:p>
        </p:txBody>
      </p:sp>
      <p:sp>
        <p:nvSpPr>
          <p:cNvPr id="3" name="Content Placeholder 2"/>
          <p:cNvSpPr>
            <a:spLocks noGrp="1"/>
          </p:cNvSpPr>
          <p:nvPr>
            <p:ph idx="1"/>
          </p:nvPr>
        </p:nvSpPr>
        <p:spPr>
          <a:xfrm>
            <a:off x="680321" y="2209800"/>
            <a:ext cx="9613861" cy="4248150"/>
          </a:xfrm>
        </p:spPr>
        <p:txBody>
          <a:bodyPr>
            <a:normAutofit lnSpcReduction="10000"/>
          </a:bodyPr>
          <a:lstStyle/>
          <a:p>
            <a:pPr>
              <a:buNone/>
            </a:pPr>
            <a:r>
              <a:rPr lang="id-ID" sz="2800" dirty="0" smtClean="0"/>
              <a:t>Analisis penggerak adalah usaha yang dilakukan untuk mengidentifikasi berbagai faktor yang merupakan akar pemicu dari biaya aktivitas.</a:t>
            </a:r>
          </a:p>
          <a:p>
            <a:pPr>
              <a:buNone/>
            </a:pPr>
            <a:r>
              <a:rPr lang="id-ID" dirty="0" smtClean="0"/>
              <a:t>Tujuan mengetahui akar pemicu adalah agar dapat mengambil tindakan untuk memperbaiki aktivitas tersebut.</a:t>
            </a:r>
          </a:p>
          <a:p>
            <a:pPr>
              <a:buNone/>
            </a:pPr>
            <a:endParaRPr lang="id-ID" dirty="0" smtClean="0"/>
          </a:p>
          <a:p>
            <a:pPr>
              <a:buNone/>
            </a:pPr>
            <a:r>
              <a:rPr lang="id-ID" dirty="0" smtClean="0"/>
              <a:t>Contoh: </a:t>
            </a:r>
          </a:p>
          <a:p>
            <a:pPr>
              <a:buNone/>
            </a:pPr>
            <a:r>
              <a:rPr lang="id-ID" dirty="0" smtClean="0"/>
              <a:t>Suatu analisis dapat mengungkapkan akar pemicu biaya perpindahan bahan baku adalah tata letak pabrik. Sehingga pengaturan ulang tata letak pabrik dapat mengurangi biaya perpindahan bahan baku.</a:t>
            </a:r>
            <a:endParaRPr lang="id-ID"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PVA- ANALISIS AKTIVITAS</a:t>
            </a:r>
            <a:endParaRPr lang="id-ID" dirty="0"/>
          </a:p>
        </p:txBody>
      </p:sp>
      <p:sp>
        <p:nvSpPr>
          <p:cNvPr id="3" name="Content Placeholder 2"/>
          <p:cNvSpPr>
            <a:spLocks noGrp="1"/>
          </p:cNvSpPr>
          <p:nvPr>
            <p:ph idx="1"/>
          </p:nvPr>
        </p:nvSpPr>
        <p:spPr>
          <a:xfrm>
            <a:off x="680321" y="2095500"/>
            <a:ext cx="9613861" cy="4210049"/>
          </a:xfrm>
        </p:spPr>
        <p:txBody>
          <a:bodyPr>
            <a:normAutofit lnSpcReduction="10000"/>
          </a:bodyPr>
          <a:lstStyle/>
          <a:p>
            <a:pPr>
              <a:buNone/>
            </a:pPr>
            <a:r>
              <a:rPr lang="id-ID" sz="2800" dirty="0" smtClean="0"/>
              <a:t>Analisis aktivitas adalah proses untuk mengidentifikasi, menjelaskan, dan mengevaluasi berbagai aktivitas yang dilakukan perusahan.</a:t>
            </a:r>
          </a:p>
          <a:p>
            <a:pPr>
              <a:buNone/>
            </a:pPr>
            <a:endParaRPr lang="id-ID" sz="2800" dirty="0" smtClean="0"/>
          </a:p>
          <a:p>
            <a:pPr>
              <a:buNone/>
            </a:pPr>
            <a:r>
              <a:rPr lang="id-ID" dirty="0" smtClean="0"/>
              <a:t>Analisis aktivitas harus menunjukkan empat hasil yaitu:</a:t>
            </a:r>
          </a:p>
          <a:p>
            <a:pPr marL="457200" indent="-457200">
              <a:buFont typeface="+mj-lt"/>
              <a:buAutoNum type="arabicPeriod"/>
            </a:pPr>
            <a:r>
              <a:rPr lang="id-ID" dirty="0" smtClean="0"/>
              <a:t>Aktivitas apa saja yang dilakukan</a:t>
            </a:r>
          </a:p>
          <a:p>
            <a:pPr marL="457200" indent="-457200">
              <a:buFont typeface="+mj-lt"/>
              <a:buAutoNum type="arabicPeriod"/>
            </a:pPr>
            <a:r>
              <a:rPr lang="id-ID" dirty="0" smtClean="0"/>
              <a:t>Berapa banyak orang yang melakukan aktivitas tersebut</a:t>
            </a:r>
          </a:p>
          <a:p>
            <a:pPr marL="457200" indent="-457200">
              <a:buFont typeface="+mj-lt"/>
              <a:buAutoNum type="arabicPeriod"/>
            </a:pPr>
            <a:r>
              <a:rPr lang="id-ID" dirty="0" smtClean="0"/>
              <a:t>Waktu dan sumber daya yang dibutuhkan untuk melakukan berbagai aktivitas</a:t>
            </a:r>
          </a:p>
          <a:p>
            <a:pPr marL="457200" indent="-457200">
              <a:buFont typeface="+mj-lt"/>
              <a:buAutoNum type="arabicPeriod"/>
            </a:pPr>
            <a:r>
              <a:rPr lang="id-ID" dirty="0" smtClean="0"/>
              <a:t>Penilaian atas nilai aktivitas bagi perusahaan.</a:t>
            </a:r>
            <a:endParaRPr lang="id-ID"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PVA- ANALISIS AKTIVITAS</a:t>
            </a:r>
            <a:endParaRPr lang="id-ID" dirty="0"/>
          </a:p>
        </p:txBody>
      </p:sp>
      <p:sp>
        <p:nvSpPr>
          <p:cNvPr id="3" name="Content Placeholder 2"/>
          <p:cNvSpPr>
            <a:spLocks noGrp="1"/>
          </p:cNvSpPr>
          <p:nvPr>
            <p:ph idx="1"/>
          </p:nvPr>
        </p:nvSpPr>
        <p:spPr/>
        <p:txBody>
          <a:bodyPr/>
          <a:lstStyle/>
          <a:p>
            <a:pPr>
              <a:buNone/>
            </a:pPr>
            <a:endParaRPr lang="id-ID" dirty="0"/>
          </a:p>
        </p:txBody>
      </p:sp>
      <p:sp>
        <p:nvSpPr>
          <p:cNvPr id="4" name="Cloud 3"/>
          <p:cNvSpPr/>
          <p:nvPr/>
        </p:nvSpPr>
        <p:spPr>
          <a:xfrm>
            <a:off x="742950" y="2343150"/>
            <a:ext cx="9315450" cy="3467100"/>
          </a:xfrm>
          <a:prstGeom prst="cloud">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id-ID" sz="2800" dirty="0" smtClean="0"/>
              <a:t>Aktivitas dapat diklasifikasikan atas:</a:t>
            </a:r>
          </a:p>
          <a:p>
            <a:pPr marL="457200" indent="-457200">
              <a:buFont typeface="+mj-lt"/>
              <a:buAutoNum type="arabicPeriod"/>
            </a:pPr>
            <a:r>
              <a:rPr lang="id-ID" sz="2800" dirty="0" smtClean="0"/>
              <a:t>Aktivitas bernilai tambah</a:t>
            </a:r>
          </a:p>
          <a:p>
            <a:pPr marL="457200" indent="-457200">
              <a:buFont typeface="+mj-lt"/>
              <a:buAutoNum type="arabicPeriod"/>
            </a:pPr>
            <a:r>
              <a:rPr lang="id-ID" sz="2800" dirty="0" smtClean="0"/>
              <a:t>Aktivitas tak bernilai tambah</a:t>
            </a:r>
            <a:endParaRPr lang="id-ID" sz="2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AKTIVITAS BERNILAI TAMBAH</a:t>
            </a:r>
            <a:endParaRPr lang="id-ID" dirty="0"/>
          </a:p>
        </p:txBody>
      </p:sp>
      <p:sp>
        <p:nvSpPr>
          <p:cNvPr id="3" name="Content Placeholder 2"/>
          <p:cNvSpPr>
            <a:spLocks noGrp="1"/>
          </p:cNvSpPr>
          <p:nvPr>
            <p:ph idx="1"/>
          </p:nvPr>
        </p:nvSpPr>
        <p:spPr>
          <a:xfrm>
            <a:off x="680321" y="2038350"/>
            <a:ext cx="9930529" cy="4533900"/>
          </a:xfrm>
        </p:spPr>
        <p:txBody>
          <a:bodyPr>
            <a:normAutofit lnSpcReduction="10000"/>
          </a:bodyPr>
          <a:lstStyle/>
          <a:p>
            <a:pPr>
              <a:buFont typeface="Wingdings" pitchFamily="2" charset="2"/>
              <a:buChar char="ü"/>
            </a:pPr>
            <a:r>
              <a:rPr lang="id-ID" dirty="0" smtClean="0"/>
              <a:t>Adalah berbagai aktivitas yang dibutuhkan untuk dapat bertahan dalam bisnis.</a:t>
            </a:r>
          </a:p>
          <a:p>
            <a:pPr>
              <a:buFont typeface="Wingdings" pitchFamily="2" charset="2"/>
              <a:buChar char="ü"/>
            </a:pPr>
            <a:r>
              <a:rPr lang="id-ID" dirty="0" smtClean="0"/>
              <a:t>Terdiri atas:</a:t>
            </a:r>
          </a:p>
          <a:p>
            <a:pPr marL="914400" lvl="1" indent="-457200">
              <a:buFont typeface="+mj-lt"/>
              <a:buAutoNum type="arabicPeriod"/>
            </a:pPr>
            <a:r>
              <a:rPr lang="id-ID" sz="2400" b="1" dirty="0" smtClean="0"/>
              <a:t>Aktivitas bernilai tambah berdasarkan peraturan</a:t>
            </a:r>
            <a:r>
              <a:rPr lang="id-ID" sz="2400" dirty="0" smtClean="0"/>
              <a:t>, yaitu aktivitas yang disyaratkan untuk memenuhi peraturan hukum</a:t>
            </a:r>
          </a:p>
          <a:p>
            <a:pPr marL="914400" lvl="1" indent="-457200">
              <a:buFont typeface="+mj-lt"/>
              <a:buAutoNum type="arabicPeriod"/>
            </a:pPr>
            <a:r>
              <a:rPr lang="id-ID" sz="2400" b="1" dirty="0" smtClean="0"/>
              <a:t>Aktivitas discretionary, </a:t>
            </a:r>
            <a:r>
              <a:rPr lang="id-ID" sz="2400" dirty="0" smtClean="0"/>
              <a:t>yaitu aktivitas yang bernilai tambah jika secara simultan memenuhi syarat:</a:t>
            </a:r>
          </a:p>
          <a:p>
            <a:pPr marL="1371600" lvl="2" indent="-457200">
              <a:buFont typeface="+mj-lt"/>
              <a:buAutoNum type="alphaLcPeriod"/>
            </a:pPr>
            <a:r>
              <a:rPr lang="id-ID" sz="2400" dirty="0" smtClean="0"/>
              <a:t>Aktivitas yang menghasilkan perubahan kondisi</a:t>
            </a:r>
          </a:p>
          <a:p>
            <a:pPr marL="1371600" lvl="2" indent="-457200">
              <a:buFont typeface="+mj-lt"/>
              <a:buAutoNum type="alphaLcPeriod"/>
            </a:pPr>
            <a:r>
              <a:rPr lang="id-ID" sz="2400" dirty="0" smtClean="0"/>
              <a:t>Perubahan kondisi yang tidak dapat dicapai melalui aktivitas sebelumnya</a:t>
            </a:r>
          </a:p>
          <a:p>
            <a:pPr marL="1371600" lvl="2" indent="-457200">
              <a:buFont typeface="+mj-lt"/>
              <a:buAutoNum type="alphaLcPeriod"/>
            </a:pPr>
            <a:r>
              <a:rPr lang="id-ID" sz="2400" dirty="0" smtClean="0"/>
              <a:t>Aktivitas yang memungkinkan berbagai aktivitas lainnya dilakukan</a:t>
            </a:r>
            <a:r>
              <a:rPr lang="id-ID" dirty="0" smtClean="0"/>
              <a:t>.</a:t>
            </a:r>
          </a:p>
          <a:p>
            <a:pPr marL="457200" indent="-457200">
              <a:buFont typeface="Wingdings" pitchFamily="2" charset="2"/>
              <a:buChar char="ü"/>
            </a:pPr>
            <a:r>
              <a:rPr lang="id-ID" dirty="0" smtClean="0"/>
              <a:t>Contoh : aktivitas pemotongan pipa pada pabrik silinder hidrolik.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Identifikasi Aktivitas &amp; Atributnya</a:t>
            </a:r>
            <a:endParaRPr lang="id-ID" dirty="0"/>
          </a:p>
        </p:txBody>
      </p:sp>
      <p:sp>
        <p:nvSpPr>
          <p:cNvPr id="3" name="Content Placeholder 2"/>
          <p:cNvSpPr>
            <a:spLocks noGrp="1"/>
          </p:cNvSpPr>
          <p:nvPr>
            <p:ph idx="1"/>
          </p:nvPr>
        </p:nvSpPr>
        <p:spPr/>
        <p:txBody>
          <a:bodyPr>
            <a:normAutofit/>
          </a:bodyPr>
          <a:lstStyle/>
          <a:p>
            <a:r>
              <a:rPr lang="id-ID" sz="3200" dirty="0" smtClean="0"/>
              <a:t>Pengidentifikasian aktivitas biasanya dilakukan dengan mewawancarai para manajer atau para wakil dari area kerja fungsional (departemen).</a:t>
            </a:r>
          </a:p>
          <a:p>
            <a:endParaRPr lang="id-ID" sz="3200" dirty="0" smtClean="0"/>
          </a:p>
          <a:p>
            <a:r>
              <a:rPr lang="id-ID" sz="3200" dirty="0" smtClean="0"/>
              <a:t>Data yang dihasilkan dari wawancara digunakan untuk menyiapkan kamus aktivitas.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AKTIVITAS TAK BERNILAI TAMBAH</a:t>
            </a:r>
            <a:endParaRPr lang="id-ID" dirty="0"/>
          </a:p>
        </p:txBody>
      </p:sp>
      <p:sp>
        <p:nvSpPr>
          <p:cNvPr id="3" name="Content Placeholder 2"/>
          <p:cNvSpPr>
            <a:spLocks noGrp="1"/>
          </p:cNvSpPr>
          <p:nvPr>
            <p:ph idx="1"/>
          </p:nvPr>
        </p:nvSpPr>
        <p:spPr/>
        <p:txBody>
          <a:bodyPr>
            <a:normAutofit lnSpcReduction="10000"/>
          </a:bodyPr>
          <a:lstStyle/>
          <a:p>
            <a:pPr>
              <a:buFont typeface="Wingdings" pitchFamily="2" charset="2"/>
              <a:buChar char="ü"/>
            </a:pPr>
            <a:r>
              <a:rPr lang="id-ID" dirty="0" smtClean="0"/>
              <a:t> </a:t>
            </a:r>
            <a:r>
              <a:rPr lang="id-ID" sz="2800" dirty="0" smtClean="0"/>
              <a:t>Adalah semua aktivitas  selain aktivitas yang paling penting untuk tetap bertahan dalam bisnis , sehingga dipandang tidak perlu.</a:t>
            </a:r>
          </a:p>
          <a:p>
            <a:pPr>
              <a:buFont typeface="Wingdings" pitchFamily="2" charset="2"/>
              <a:buChar char="ü"/>
            </a:pPr>
            <a:r>
              <a:rPr lang="id-ID" sz="2800" dirty="0" smtClean="0"/>
              <a:t>Dapat diidentifikasi dari ketidakmampuannya memenuhi salah satu dari tiga syarat aktivitas bernilai tambah.</a:t>
            </a:r>
          </a:p>
          <a:p>
            <a:pPr>
              <a:buFont typeface="Wingdings" pitchFamily="2" charset="2"/>
              <a:buChar char="ü"/>
            </a:pPr>
            <a:r>
              <a:rPr lang="id-ID" sz="2800" dirty="0" smtClean="0"/>
              <a:t>Contoh:  pengerjaan ulang karena produk </a:t>
            </a:r>
            <a:r>
              <a:rPr lang="id-ID" sz="2800" dirty="0" smtClean="0"/>
              <a:t>cacat</a:t>
            </a:r>
          </a:p>
          <a:p>
            <a:pPr>
              <a:buFont typeface="Wingdings" pitchFamily="2" charset="2"/>
              <a:buChar char="ü"/>
            </a:pPr>
            <a:r>
              <a:rPr lang="id-ID" sz="2800" smtClean="0"/>
              <a:t>Biaya tak bernilai tambah: adalah berbagai biaya yang disebabkan oleh aktivitas tak bernilai tambah atau kinerja tidak efisien dari aktivitas bernilai tambah.</a:t>
            </a:r>
            <a:endParaRPr lang="id-ID" sz="2800" smtClean="0"/>
          </a:p>
          <a:p>
            <a:pPr>
              <a:buNone/>
            </a:pPr>
            <a:endParaRPr lang="id-ID" sz="2800" dirty="0" smtClean="0"/>
          </a:p>
          <a:p>
            <a:pPr>
              <a:buNone/>
            </a:pPr>
            <a:endParaRPr lang="id-ID" sz="2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PENGURANGAN BIAYA</a:t>
            </a:r>
            <a:endParaRPr lang="id-ID" dirty="0"/>
          </a:p>
        </p:txBody>
      </p:sp>
      <p:sp>
        <p:nvSpPr>
          <p:cNvPr id="3" name="Content Placeholder 2"/>
          <p:cNvSpPr>
            <a:spLocks noGrp="1"/>
          </p:cNvSpPr>
          <p:nvPr>
            <p:ph idx="1"/>
          </p:nvPr>
        </p:nvSpPr>
        <p:spPr>
          <a:xfrm>
            <a:off x="680321" y="2336872"/>
            <a:ext cx="9613861" cy="4216327"/>
          </a:xfrm>
        </p:spPr>
        <p:txBody>
          <a:bodyPr>
            <a:normAutofit lnSpcReduction="10000"/>
          </a:bodyPr>
          <a:lstStyle/>
          <a:p>
            <a:r>
              <a:rPr lang="id-ID" dirty="0" smtClean="0"/>
              <a:t>Tujuan analisis aktivitas adalah eliminasi pemborosan untuk mengurangi biaya.</a:t>
            </a:r>
          </a:p>
          <a:p>
            <a:r>
              <a:rPr lang="id-ID" dirty="0" smtClean="0"/>
              <a:t>Berbagai usaha untuk mengurangi biaya dari berbagai produk dan proses yang ada </a:t>
            </a:r>
            <a:r>
              <a:rPr lang="id-ID" dirty="0" smtClean="0"/>
              <a:t>yang mengarah pada penurunan biaya  yang tak bernilai tambah disebut </a:t>
            </a:r>
            <a:r>
              <a:rPr lang="id-ID" dirty="0" smtClean="0"/>
              <a:t>sebagai perhitungan biaya Kaizen.</a:t>
            </a:r>
          </a:p>
          <a:p>
            <a:r>
              <a:rPr lang="id-ID" dirty="0" smtClean="0"/>
              <a:t>Analisis aktivitas dalam perhitungan biaya Kaizen dapat mengurangi biaya melalui empat cara yaitu:</a:t>
            </a:r>
          </a:p>
          <a:p>
            <a:pPr marL="914400" lvl="1" indent="-457200">
              <a:buFont typeface="+mj-lt"/>
              <a:buAutoNum type="arabicPeriod"/>
            </a:pPr>
            <a:r>
              <a:rPr lang="id-ID" sz="2400" dirty="0" smtClean="0"/>
              <a:t>Eliminasi aktivitas</a:t>
            </a:r>
          </a:p>
          <a:p>
            <a:pPr marL="914400" lvl="1" indent="-457200">
              <a:buFont typeface="+mj-lt"/>
              <a:buAutoNum type="arabicPeriod"/>
            </a:pPr>
            <a:r>
              <a:rPr lang="id-ID" sz="2400" dirty="0" smtClean="0"/>
              <a:t>Pemilihan aktivitas</a:t>
            </a:r>
          </a:p>
          <a:p>
            <a:pPr marL="914400" lvl="1" indent="-457200">
              <a:buFont typeface="+mj-lt"/>
              <a:buAutoNum type="arabicPeriod"/>
            </a:pPr>
            <a:r>
              <a:rPr lang="id-ID" sz="2400" dirty="0" smtClean="0"/>
              <a:t>Pengurangan aktivitas</a:t>
            </a:r>
          </a:p>
          <a:p>
            <a:pPr marL="914400" lvl="1" indent="-457200">
              <a:buFont typeface="+mj-lt"/>
              <a:buAutoNum type="arabicPeriod"/>
            </a:pPr>
            <a:r>
              <a:rPr lang="id-ID" sz="2400" dirty="0" smtClean="0"/>
              <a:t>Penyatuan aktivitas</a:t>
            </a:r>
          </a:p>
          <a:p>
            <a:endParaRPr lang="id-ID"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PVA- PENGUKURAN KINERJA AKTIVITAS</a:t>
            </a:r>
            <a:endParaRPr lang="id-ID" dirty="0"/>
          </a:p>
        </p:txBody>
      </p:sp>
      <p:sp>
        <p:nvSpPr>
          <p:cNvPr id="3" name="Content Placeholder 2"/>
          <p:cNvSpPr>
            <a:spLocks noGrp="1"/>
          </p:cNvSpPr>
          <p:nvPr>
            <p:ph idx="1"/>
          </p:nvPr>
        </p:nvSpPr>
        <p:spPr>
          <a:xfrm>
            <a:off x="680321" y="2336872"/>
            <a:ext cx="9613861" cy="3854377"/>
          </a:xfrm>
        </p:spPr>
        <p:txBody>
          <a:bodyPr>
            <a:noAutofit/>
          </a:bodyPr>
          <a:lstStyle/>
          <a:p>
            <a:r>
              <a:rPr lang="id-ID" sz="2800" dirty="0" smtClean="0"/>
              <a:t>Adalah untuk menilai seberapa baik berbagai aktivitas dan proses dilakukan untuk memperbaiki profitabilitas.</a:t>
            </a:r>
          </a:p>
          <a:p>
            <a:r>
              <a:rPr lang="id-ID" sz="2800" dirty="0" smtClean="0"/>
              <a:t>Terdapat dalam bentuk keuangan dan non keuangan</a:t>
            </a:r>
          </a:p>
          <a:p>
            <a:r>
              <a:rPr lang="id-ID" sz="2800" dirty="0" smtClean="0"/>
              <a:t>Ukuran kinerja aktivitas berpusat pada tiga dimensi utama:</a:t>
            </a:r>
          </a:p>
          <a:p>
            <a:pPr marL="914400" lvl="1" indent="-457200">
              <a:buFont typeface="+mj-lt"/>
              <a:buAutoNum type="arabicPeriod"/>
            </a:pPr>
            <a:r>
              <a:rPr lang="id-ID" sz="2800" dirty="0" smtClean="0"/>
              <a:t>Efisiensi (keuangan)</a:t>
            </a:r>
          </a:p>
          <a:p>
            <a:pPr marL="914400" lvl="1" indent="-457200">
              <a:buFont typeface="+mj-lt"/>
              <a:buAutoNum type="arabicPeriod"/>
            </a:pPr>
            <a:r>
              <a:rPr lang="id-ID" sz="2800" dirty="0" smtClean="0"/>
              <a:t>Kualitas (non keuangan)</a:t>
            </a:r>
          </a:p>
          <a:p>
            <a:pPr marL="914400" lvl="1" indent="-457200">
              <a:buFont typeface="+mj-lt"/>
              <a:buAutoNum type="arabicPeriod"/>
            </a:pPr>
            <a:r>
              <a:rPr lang="id-ID" sz="2800" dirty="0" smtClean="0"/>
              <a:t>Waktu (non keuangan)</a:t>
            </a:r>
            <a:endParaRPr lang="id-ID" sz="2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PVA- PENGUKURAN KINERJA AKTIVITAS</a:t>
            </a:r>
            <a:endParaRPr lang="id-ID" dirty="0"/>
          </a:p>
        </p:txBody>
      </p:sp>
      <p:sp>
        <p:nvSpPr>
          <p:cNvPr id="3" name="Content Placeholder 2"/>
          <p:cNvSpPr>
            <a:spLocks noGrp="1"/>
          </p:cNvSpPr>
          <p:nvPr>
            <p:ph idx="1"/>
          </p:nvPr>
        </p:nvSpPr>
        <p:spPr/>
        <p:txBody>
          <a:bodyPr>
            <a:normAutofit lnSpcReduction="10000"/>
          </a:bodyPr>
          <a:lstStyle/>
          <a:p>
            <a:r>
              <a:rPr lang="id-ID" sz="2800" dirty="0" smtClean="0"/>
              <a:t>Ukuran keuangan untuk efisiensi aktivitas meliputi:</a:t>
            </a:r>
          </a:p>
          <a:p>
            <a:pPr marL="914400" lvl="1" indent="-457200">
              <a:buFont typeface="+mj-lt"/>
              <a:buAutoNum type="arabicPeriod"/>
            </a:pPr>
            <a:r>
              <a:rPr lang="id-ID" sz="2800" dirty="0" smtClean="0"/>
              <a:t>Laporan biaya bernilai tambah dan tak bernilai tambah</a:t>
            </a:r>
          </a:p>
          <a:p>
            <a:pPr marL="914400" lvl="1" indent="-457200">
              <a:buFont typeface="+mj-lt"/>
              <a:buAutoNum type="arabicPeriod"/>
            </a:pPr>
            <a:r>
              <a:rPr lang="id-ID" sz="2800" dirty="0" smtClean="0"/>
              <a:t>Trend dalam laporan biaya aktivitas</a:t>
            </a:r>
          </a:p>
          <a:p>
            <a:pPr marL="914400" lvl="1" indent="-457200">
              <a:buFont typeface="+mj-lt"/>
              <a:buAutoNum type="arabicPeriod"/>
            </a:pPr>
            <a:r>
              <a:rPr lang="id-ID" sz="2800" dirty="0" smtClean="0"/>
              <a:t>Penetapan standar </a:t>
            </a:r>
            <a:r>
              <a:rPr lang="id-ID" sz="2800" dirty="0" smtClean="0"/>
              <a:t>Kaizen (perbaikan yang direncanakan untuk periode masa mendatang)</a:t>
            </a:r>
            <a:endParaRPr lang="id-ID" sz="2800" dirty="0" smtClean="0"/>
          </a:p>
          <a:p>
            <a:pPr marL="914400" lvl="1" indent="-457200">
              <a:buFont typeface="+mj-lt"/>
              <a:buAutoNum type="arabicPeriod"/>
            </a:pPr>
            <a:r>
              <a:rPr lang="id-ID" sz="2800" dirty="0" smtClean="0"/>
              <a:t>Benchmarking (identifikasi berbagai peluang perbaikan aktivitas)</a:t>
            </a:r>
            <a:endParaRPr lang="id-ID" sz="2800" dirty="0" smtClean="0"/>
          </a:p>
          <a:p>
            <a:pPr marL="914400" lvl="1" indent="-457200">
              <a:buFont typeface="+mj-lt"/>
              <a:buAutoNum type="arabicPeriod"/>
            </a:pPr>
            <a:r>
              <a:rPr lang="id-ID" sz="2800" dirty="0" smtClean="0"/>
              <a:t>Perhitungan biaya siklus hidup</a:t>
            </a:r>
          </a:p>
          <a:p>
            <a:pPr marL="914400" lvl="1" indent="-457200">
              <a:buFont typeface="+mj-lt"/>
              <a:buAutoNum type="arabicPeriod"/>
            </a:pPr>
            <a:endParaRPr lang="id-ID" sz="28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PERHITUNGAN BIAYA PELANGGAN DAN PEMASOK BERDASARKAN AKTIVITAS</a:t>
            </a:r>
            <a:endParaRPr lang="id-ID" dirty="0"/>
          </a:p>
        </p:txBody>
      </p:sp>
      <p:sp>
        <p:nvSpPr>
          <p:cNvPr id="3" name="Content Placeholder 2"/>
          <p:cNvSpPr>
            <a:spLocks noGrp="1"/>
          </p:cNvSpPr>
          <p:nvPr>
            <p:ph idx="1"/>
          </p:nvPr>
        </p:nvSpPr>
        <p:spPr/>
        <p:txBody>
          <a:bodyPr>
            <a:normAutofit/>
          </a:bodyPr>
          <a:lstStyle/>
          <a:p>
            <a:r>
              <a:rPr lang="id-ID" sz="3200" dirty="0" smtClean="0"/>
              <a:t>Pengetahuan tentang biaya pelanggan dan pemasok dapat menjadi informasi penting untuk memperbaiki profitabilitas perusahaan</a:t>
            </a:r>
            <a:r>
              <a:rPr lang="id-ID" sz="3200" dirty="0" smtClean="0"/>
              <a:t>.</a:t>
            </a:r>
          </a:p>
          <a:p>
            <a:endParaRPr lang="id-ID" sz="3200" dirty="0" smtClean="0"/>
          </a:p>
          <a:p>
            <a:r>
              <a:rPr lang="id-ID" sz="3200" dirty="0" smtClean="0"/>
              <a:t>ABC (Activity Based Costing) dapat digunakan untuk menentukan keakuratan biaya pelanggan dan pemasok.</a:t>
            </a:r>
            <a:endParaRPr lang="id-ID" sz="32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PERHITUNGAN BIAYA PELANGGAN BERDASARKAN AKTIVITAS</a:t>
            </a:r>
            <a:endParaRPr lang="id-ID" dirty="0"/>
          </a:p>
        </p:txBody>
      </p:sp>
      <p:sp>
        <p:nvSpPr>
          <p:cNvPr id="3" name="Content Placeholder 2"/>
          <p:cNvSpPr>
            <a:spLocks noGrp="1"/>
          </p:cNvSpPr>
          <p:nvPr>
            <p:ph idx="1"/>
          </p:nvPr>
        </p:nvSpPr>
        <p:spPr>
          <a:xfrm>
            <a:off x="661271" y="2070172"/>
            <a:ext cx="9613861" cy="4197277"/>
          </a:xfrm>
        </p:spPr>
        <p:txBody>
          <a:bodyPr>
            <a:noAutofit/>
          </a:bodyPr>
          <a:lstStyle/>
          <a:p>
            <a:r>
              <a:rPr lang="id-ID" dirty="0" smtClean="0"/>
              <a:t>Pembebanan biaya layanan pelanggan pada pelanggan dilakukan dengan cara yang sama dengan biaya produksi dibebankan pada produk, yaitu:</a:t>
            </a:r>
          </a:p>
          <a:p>
            <a:pPr marL="914400" lvl="1" indent="-457200">
              <a:buFont typeface="+mj-lt"/>
              <a:buAutoNum type="arabicPeriod"/>
            </a:pPr>
            <a:r>
              <a:rPr lang="id-ID" sz="2400" dirty="0" smtClean="0"/>
              <a:t>Aktivitas yang digerakkan pelanggan diidentifikasi dan dimasukkan dalam daftar kamus aktivitas.</a:t>
            </a:r>
          </a:p>
          <a:p>
            <a:pPr marL="914400" lvl="1" indent="-457200">
              <a:buFont typeface="+mj-lt"/>
              <a:buAutoNum type="arabicPeriod"/>
            </a:pPr>
            <a:r>
              <a:rPr lang="id-ID" sz="2400" dirty="0" smtClean="0"/>
              <a:t>Biaya sumber daya yang dipakai dibebankan pada aktivitas</a:t>
            </a:r>
          </a:p>
          <a:p>
            <a:pPr marL="914400" lvl="1" indent="-457200">
              <a:buFont typeface="+mj-lt"/>
              <a:buAutoNum type="arabicPeriod"/>
            </a:pPr>
            <a:r>
              <a:rPr lang="id-ID" sz="2400" dirty="0" smtClean="0"/>
              <a:t>Biaya aktivitas dibebankan kepada setiap pelanggan.</a:t>
            </a:r>
          </a:p>
          <a:p>
            <a:pPr marL="457200" indent="-457200">
              <a:buNone/>
            </a:pPr>
            <a:endParaRPr lang="id-ID" dirty="0" smtClean="0"/>
          </a:p>
          <a:p>
            <a:pPr marL="457200" indent="-457200">
              <a:buNone/>
            </a:pPr>
            <a:r>
              <a:rPr lang="id-ID" dirty="0" smtClean="0"/>
              <a:t>Contoh aktivitas yang digerakkan pelanggan: memasukkan pesanan, mengambil pesanan, mengirim, melakukan tindakan penjualan, mengevaluasi kredit klien.</a:t>
            </a:r>
            <a:endParaRPr lang="id-ID"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PERHITUNGAN BIAYA PELANGGAN BERDASARKAN AKTIVITAS</a:t>
            </a:r>
            <a:endParaRPr lang="id-ID" dirty="0"/>
          </a:p>
        </p:txBody>
      </p:sp>
      <p:sp>
        <p:nvSpPr>
          <p:cNvPr id="3" name="Content Placeholder 2"/>
          <p:cNvSpPr>
            <a:spLocks noGrp="1"/>
          </p:cNvSpPr>
          <p:nvPr>
            <p:ph idx="1"/>
          </p:nvPr>
        </p:nvSpPr>
        <p:spPr/>
        <p:txBody>
          <a:bodyPr/>
          <a:lstStyle/>
          <a:p>
            <a:r>
              <a:rPr lang="id-ID" dirty="0" smtClean="0"/>
              <a:t>Contoh:</a:t>
            </a:r>
          </a:p>
          <a:p>
            <a:pPr>
              <a:buNone/>
            </a:pPr>
            <a:r>
              <a:rPr lang="id-ID" dirty="0" smtClean="0"/>
              <a:t>Suatu perusahaan memproduksi suku cadang kecil untuk 11 pembeli utama. ABC digunakan untuk membebankan biaya produksi pada produk. Dari kesebelas pelanggan, terdapat satu rekening yang mencatat 50% dari total penjualan dan 10 rekening untuk penjualan lainnya. Pesanan yang dibuat untuk kesepuluh pelanggan yang lebih kecil memiliki ukuran yang kira-kira sama. Data mengenai aktivitas pelanggan RPT adalah sebagai berikut:</a:t>
            </a:r>
          </a:p>
          <a:p>
            <a:pPr>
              <a:buNone/>
            </a:pPr>
            <a:endParaRPr lang="id-ID"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PERHITUNGAN BIAYA PELANGGAN BERDASARKAN AKTIVITAS</a:t>
            </a:r>
            <a:endParaRPr lang="id-ID" dirty="0"/>
          </a:p>
        </p:txBody>
      </p:sp>
      <p:graphicFrame>
        <p:nvGraphicFramePr>
          <p:cNvPr id="4" name="Content Placeholder 3"/>
          <p:cNvGraphicFramePr>
            <a:graphicFrameLocks noGrp="1"/>
          </p:cNvGraphicFramePr>
          <p:nvPr>
            <p:ph idx="1"/>
          </p:nvPr>
        </p:nvGraphicFramePr>
        <p:xfrm>
          <a:off x="323851" y="2127250"/>
          <a:ext cx="10325099" cy="3779520"/>
        </p:xfrm>
        <a:graphic>
          <a:graphicData uri="http://schemas.openxmlformats.org/drawingml/2006/table">
            <a:tbl>
              <a:tblPr firstRow="1" bandRow="1">
                <a:tableStyleId>{073A0DAA-6AF3-43AB-8588-CEC1D06C72B9}</a:tableStyleId>
              </a:tblPr>
              <a:tblGrid>
                <a:gridCol w="5165002"/>
                <a:gridCol w="1673500"/>
                <a:gridCol w="1779955"/>
                <a:gridCol w="1706642"/>
              </a:tblGrid>
              <a:tr h="370840">
                <a:tc>
                  <a:txBody>
                    <a:bodyPr/>
                    <a:lstStyle/>
                    <a:p>
                      <a:endParaRPr lang="id-ID" sz="2000" dirty="0"/>
                    </a:p>
                  </a:txBody>
                  <a:tcPr/>
                </a:tc>
                <a:tc>
                  <a:txBody>
                    <a:bodyPr/>
                    <a:lstStyle/>
                    <a:p>
                      <a:r>
                        <a:rPr lang="id-ID" sz="2000" dirty="0" smtClean="0"/>
                        <a:t>Pelanggan Besar</a:t>
                      </a:r>
                      <a:endParaRPr lang="id-ID" sz="2000" dirty="0"/>
                    </a:p>
                  </a:txBody>
                  <a:tcPr/>
                </a:tc>
                <a:tc>
                  <a:txBody>
                    <a:bodyPr/>
                    <a:lstStyle/>
                    <a:p>
                      <a:r>
                        <a:rPr lang="id-ID" sz="2000" dirty="0" smtClean="0"/>
                        <a:t>Sepuluh pelanggan yg lebih kecil</a:t>
                      </a:r>
                      <a:endParaRPr lang="id-ID" sz="2000" dirty="0"/>
                    </a:p>
                  </a:txBody>
                  <a:tcPr/>
                </a:tc>
                <a:tc>
                  <a:txBody>
                    <a:bodyPr/>
                    <a:lstStyle/>
                    <a:p>
                      <a:r>
                        <a:rPr lang="id-ID" sz="2000" dirty="0" smtClean="0"/>
                        <a:t>Total</a:t>
                      </a:r>
                      <a:endParaRPr lang="id-ID" sz="2000" dirty="0"/>
                    </a:p>
                  </a:txBody>
                  <a:tcPr/>
                </a:tc>
              </a:tr>
              <a:tr h="370840">
                <a:tc>
                  <a:txBody>
                    <a:bodyPr/>
                    <a:lstStyle/>
                    <a:p>
                      <a:r>
                        <a:rPr lang="id-ID" sz="2000" dirty="0" smtClean="0"/>
                        <a:t>Unit yang dibeli</a:t>
                      </a:r>
                      <a:endParaRPr lang="id-ID" sz="2000" dirty="0"/>
                    </a:p>
                  </a:txBody>
                  <a:tcPr/>
                </a:tc>
                <a:tc>
                  <a:txBody>
                    <a:bodyPr/>
                    <a:lstStyle/>
                    <a:p>
                      <a:pPr algn="r"/>
                      <a:r>
                        <a:rPr lang="id-ID" sz="2000" dirty="0" smtClean="0"/>
                        <a:t>500.000</a:t>
                      </a:r>
                      <a:endParaRPr lang="id-ID" sz="2000" dirty="0"/>
                    </a:p>
                  </a:txBody>
                  <a:tcPr/>
                </a:tc>
                <a:tc>
                  <a:txBody>
                    <a:bodyPr/>
                    <a:lstStyle/>
                    <a:p>
                      <a:pPr algn="r"/>
                      <a:r>
                        <a:rPr lang="id-ID" sz="2000" dirty="0" smtClean="0"/>
                        <a:t>500.000</a:t>
                      </a:r>
                      <a:endParaRPr lang="id-ID" sz="2000" dirty="0"/>
                    </a:p>
                  </a:txBody>
                  <a:tcPr/>
                </a:tc>
                <a:tc>
                  <a:txBody>
                    <a:bodyPr/>
                    <a:lstStyle/>
                    <a:p>
                      <a:pPr algn="r"/>
                      <a:r>
                        <a:rPr lang="id-ID" sz="2000" dirty="0" smtClean="0"/>
                        <a:t>1.000.000</a:t>
                      </a:r>
                      <a:endParaRPr lang="id-ID" sz="2000" dirty="0"/>
                    </a:p>
                  </a:txBody>
                  <a:tcPr/>
                </a:tc>
              </a:tr>
              <a:tr h="370840">
                <a:tc>
                  <a:txBody>
                    <a:bodyPr/>
                    <a:lstStyle/>
                    <a:p>
                      <a:r>
                        <a:rPr lang="id-ID" sz="2000" dirty="0" smtClean="0"/>
                        <a:t>Pesanan yang dibuat</a:t>
                      </a:r>
                      <a:endParaRPr lang="id-ID" sz="2000" dirty="0"/>
                    </a:p>
                  </a:txBody>
                  <a:tcPr/>
                </a:tc>
                <a:tc>
                  <a:txBody>
                    <a:bodyPr/>
                    <a:lstStyle/>
                    <a:p>
                      <a:pPr algn="r"/>
                      <a:r>
                        <a:rPr lang="id-ID" sz="2000" dirty="0" smtClean="0"/>
                        <a:t>2</a:t>
                      </a:r>
                      <a:endParaRPr lang="id-ID" sz="2000" dirty="0"/>
                    </a:p>
                  </a:txBody>
                  <a:tcPr/>
                </a:tc>
                <a:tc>
                  <a:txBody>
                    <a:bodyPr/>
                    <a:lstStyle/>
                    <a:p>
                      <a:pPr algn="r"/>
                      <a:r>
                        <a:rPr lang="id-ID" sz="2000" dirty="0" smtClean="0"/>
                        <a:t>200</a:t>
                      </a:r>
                      <a:endParaRPr lang="id-ID" sz="2000" dirty="0"/>
                    </a:p>
                  </a:txBody>
                  <a:tcPr/>
                </a:tc>
                <a:tc>
                  <a:txBody>
                    <a:bodyPr/>
                    <a:lstStyle/>
                    <a:p>
                      <a:pPr algn="r"/>
                      <a:r>
                        <a:rPr lang="id-ID" sz="2000" dirty="0" smtClean="0"/>
                        <a:t>202</a:t>
                      </a:r>
                      <a:endParaRPr lang="id-ID" sz="2000" dirty="0"/>
                    </a:p>
                  </a:txBody>
                  <a:tcPr/>
                </a:tc>
              </a:tr>
              <a:tr h="370840">
                <a:tc>
                  <a:txBody>
                    <a:bodyPr/>
                    <a:lstStyle/>
                    <a:p>
                      <a:r>
                        <a:rPr lang="id-ID" sz="2000" dirty="0" smtClean="0"/>
                        <a:t>Jumlah tindakan penjualan</a:t>
                      </a:r>
                      <a:endParaRPr lang="id-ID" sz="2000" dirty="0"/>
                    </a:p>
                  </a:txBody>
                  <a:tcPr/>
                </a:tc>
                <a:tc>
                  <a:txBody>
                    <a:bodyPr/>
                    <a:lstStyle/>
                    <a:p>
                      <a:pPr algn="r"/>
                      <a:r>
                        <a:rPr lang="id-ID" sz="2000" dirty="0" smtClean="0"/>
                        <a:t>10</a:t>
                      </a:r>
                      <a:endParaRPr lang="id-ID" sz="2000" dirty="0"/>
                    </a:p>
                  </a:txBody>
                  <a:tcPr/>
                </a:tc>
                <a:tc>
                  <a:txBody>
                    <a:bodyPr/>
                    <a:lstStyle/>
                    <a:p>
                      <a:pPr algn="r"/>
                      <a:r>
                        <a:rPr lang="id-ID" sz="2000" dirty="0" smtClean="0"/>
                        <a:t>210</a:t>
                      </a:r>
                      <a:endParaRPr lang="id-ID" sz="2000" dirty="0"/>
                    </a:p>
                  </a:txBody>
                  <a:tcPr/>
                </a:tc>
                <a:tc>
                  <a:txBody>
                    <a:bodyPr/>
                    <a:lstStyle/>
                    <a:p>
                      <a:pPr algn="r"/>
                      <a:r>
                        <a:rPr lang="id-ID" sz="2000" dirty="0" smtClean="0"/>
                        <a:t>220</a:t>
                      </a:r>
                      <a:endParaRPr lang="id-ID" sz="2000" dirty="0"/>
                    </a:p>
                  </a:txBody>
                  <a:tcPr/>
                </a:tc>
              </a:tr>
              <a:tr h="370840">
                <a:tc>
                  <a:txBody>
                    <a:bodyPr/>
                    <a:lstStyle/>
                    <a:p>
                      <a:r>
                        <a:rPr lang="id-ID" sz="2000" dirty="0" smtClean="0"/>
                        <a:t>Biaya produksi</a:t>
                      </a:r>
                      <a:endParaRPr lang="id-ID" sz="2000" dirty="0"/>
                    </a:p>
                  </a:txBody>
                  <a:tcPr/>
                </a:tc>
                <a:tc>
                  <a:txBody>
                    <a:bodyPr/>
                    <a:lstStyle/>
                    <a:p>
                      <a:pPr algn="r"/>
                      <a:r>
                        <a:rPr lang="id-ID" sz="2000" dirty="0" smtClean="0"/>
                        <a:t>$ 3.000.000</a:t>
                      </a:r>
                      <a:endParaRPr lang="id-ID" sz="2000" dirty="0"/>
                    </a:p>
                  </a:txBody>
                  <a:tcPr/>
                </a:tc>
                <a:tc>
                  <a:txBody>
                    <a:bodyPr/>
                    <a:lstStyle/>
                    <a:p>
                      <a:pPr algn="r"/>
                      <a:r>
                        <a:rPr lang="id-ID" sz="2000" dirty="0" smtClean="0"/>
                        <a:t>$ 3.000.000</a:t>
                      </a:r>
                      <a:endParaRPr lang="id-ID" sz="2000" dirty="0"/>
                    </a:p>
                  </a:txBody>
                  <a:tcPr/>
                </a:tc>
                <a:tc>
                  <a:txBody>
                    <a:bodyPr/>
                    <a:lstStyle/>
                    <a:p>
                      <a:pPr algn="r"/>
                      <a:r>
                        <a:rPr lang="id-ID" sz="2000" dirty="0" smtClean="0"/>
                        <a:t>$</a:t>
                      </a:r>
                      <a:r>
                        <a:rPr lang="id-ID" sz="2000" baseline="0" dirty="0" smtClean="0"/>
                        <a:t> 6.000.000</a:t>
                      </a:r>
                      <a:endParaRPr lang="id-ID" sz="2000" dirty="0"/>
                    </a:p>
                  </a:txBody>
                  <a:tcPr/>
                </a:tc>
              </a:tr>
              <a:tr h="370840">
                <a:tc>
                  <a:txBody>
                    <a:bodyPr/>
                    <a:lstStyle/>
                    <a:p>
                      <a:r>
                        <a:rPr lang="id-ID" sz="2000" dirty="0" smtClean="0"/>
                        <a:t>Biaya pemenuhan</a:t>
                      </a:r>
                      <a:r>
                        <a:rPr lang="id-ID" sz="2000" baseline="0" dirty="0" smtClean="0"/>
                        <a:t> pesanan yg dialokasikan*</a:t>
                      </a:r>
                      <a:endParaRPr lang="id-ID" sz="2000" dirty="0"/>
                    </a:p>
                  </a:txBody>
                  <a:tcPr/>
                </a:tc>
                <a:tc>
                  <a:txBody>
                    <a:bodyPr/>
                    <a:lstStyle/>
                    <a:p>
                      <a:pPr algn="r"/>
                      <a:r>
                        <a:rPr lang="id-ID" sz="2000" dirty="0" smtClean="0"/>
                        <a:t>$    202.000</a:t>
                      </a:r>
                      <a:endParaRPr lang="id-ID" sz="2000" dirty="0"/>
                    </a:p>
                  </a:txBody>
                  <a:tcPr/>
                </a:tc>
                <a:tc>
                  <a:txBody>
                    <a:bodyPr/>
                    <a:lstStyle/>
                    <a:p>
                      <a:pPr algn="r"/>
                      <a:r>
                        <a:rPr lang="id-ID" sz="2000" dirty="0" smtClean="0"/>
                        <a:t>$    202.000</a:t>
                      </a:r>
                      <a:endParaRPr lang="id-ID" sz="2000" dirty="0"/>
                    </a:p>
                  </a:txBody>
                  <a:tcPr/>
                </a:tc>
                <a:tc>
                  <a:txBody>
                    <a:bodyPr/>
                    <a:lstStyle/>
                    <a:p>
                      <a:pPr algn="r"/>
                      <a:r>
                        <a:rPr lang="id-ID" sz="2000" dirty="0" smtClean="0"/>
                        <a:t>$    404.000</a:t>
                      </a:r>
                      <a:endParaRPr lang="id-ID" sz="2000" dirty="0"/>
                    </a:p>
                  </a:txBody>
                  <a:tcPr/>
                </a:tc>
              </a:tr>
              <a:tr h="370840">
                <a:tc>
                  <a:txBody>
                    <a:bodyPr/>
                    <a:lstStyle/>
                    <a:p>
                      <a:r>
                        <a:rPr lang="id-ID" sz="2000" dirty="0" smtClean="0"/>
                        <a:t>Biaya</a:t>
                      </a:r>
                      <a:r>
                        <a:rPr lang="id-ID" sz="2000" baseline="0" dirty="0" smtClean="0"/>
                        <a:t> tenaga penjualan yg dialokasikan*</a:t>
                      </a:r>
                      <a:endParaRPr lang="id-ID" sz="2000" dirty="0"/>
                    </a:p>
                  </a:txBody>
                  <a:tcPr/>
                </a:tc>
                <a:tc>
                  <a:txBody>
                    <a:bodyPr/>
                    <a:lstStyle/>
                    <a:p>
                      <a:pPr algn="r"/>
                      <a:r>
                        <a:rPr lang="id-ID" sz="2000" dirty="0" smtClean="0"/>
                        <a:t>$    110.000</a:t>
                      </a:r>
                      <a:endParaRPr lang="id-ID" sz="2000" dirty="0"/>
                    </a:p>
                  </a:txBody>
                  <a:tcPr/>
                </a:tc>
                <a:tc>
                  <a:txBody>
                    <a:bodyPr/>
                    <a:lstStyle/>
                    <a:p>
                      <a:pPr algn="r"/>
                      <a:r>
                        <a:rPr lang="id-ID" sz="2000" dirty="0" smtClean="0"/>
                        <a:t>$    110.000</a:t>
                      </a:r>
                      <a:endParaRPr lang="id-ID" sz="2000" dirty="0"/>
                    </a:p>
                  </a:txBody>
                  <a:tcPr/>
                </a:tc>
                <a:tc>
                  <a:txBody>
                    <a:bodyPr/>
                    <a:lstStyle/>
                    <a:p>
                      <a:pPr algn="r"/>
                      <a:r>
                        <a:rPr lang="id-ID" sz="2000" dirty="0" smtClean="0"/>
                        <a:t>$    220.000</a:t>
                      </a:r>
                      <a:endParaRPr lang="id-ID" sz="2000" dirty="0"/>
                    </a:p>
                  </a:txBody>
                  <a:tcPr/>
                </a:tc>
              </a:tr>
              <a:tr h="370840">
                <a:tc gridSpan="2">
                  <a:txBody>
                    <a:bodyPr/>
                    <a:lstStyle/>
                    <a:p>
                      <a:r>
                        <a:rPr lang="id-ID" sz="2000" dirty="0" smtClean="0"/>
                        <a:t>* Dialokasikan berdasarkan volume penjualan</a:t>
                      </a:r>
                      <a:endParaRPr lang="id-ID" sz="2000" dirty="0"/>
                    </a:p>
                  </a:txBody>
                  <a:tcPr/>
                </a:tc>
                <a:tc hMerge="1">
                  <a:txBody>
                    <a:bodyPr/>
                    <a:lstStyle/>
                    <a:p>
                      <a:endParaRPr lang="id-ID" dirty="0"/>
                    </a:p>
                  </a:txBody>
                  <a:tcPr/>
                </a:tc>
                <a:tc>
                  <a:txBody>
                    <a:bodyPr/>
                    <a:lstStyle/>
                    <a:p>
                      <a:endParaRPr lang="id-ID" sz="2000" dirty="0"/>
                    </a:p>
                  </a:txBody>
                  <a:tcPr/>
                </a:tc>
                <a:tc>
                  <a:txBody>
                    <a:bodyPr/>
                    <a:lstStyle/>
                    <a:p>
                      <a:endParaRPr lang="id-ID" sz="2000" dirty="0"/>
                    </a:p>
                  </a:txBody>
                  <a:tcPr/>
                </a:tc>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PERHITUNGAN BIAYA PELANGGAN BERDASARKAN AKTIVITAS</a:t>
            </a:r>
            <a:endParaRPr lang="id-ID" dirty="0"/>
          </a:p>
        </p:txBody>
      </p:sp>
      <p:sp>
        <p:nvSpPr>
          <p:cNvPr id="3" name="Content Placeholder 2"/>
          <p:cNvSpPr>
            <a:spLocks noGrp="1"/>
          </p:cNvSpPr>
          <p:nvPr>
            <p:ph idx="1"/>
          </p:nvPr>
        </p:nvSpPr>
        <p:spPr>
          <a:xfrm>
            <a:off x="680321" y="2171700"/>
            <a:ext cx="10006729" cy="4210049"/>
          </a:xfrm>
        </p:spPr>
        <p:txBody>
          <a:bodyPr/>
          <a:lstStyle/>
          <a:p>
            <a:pPr>
              <a:buNone/>
            </a:pPr>
            <a:r>
              <a:rPr lang="id-ID" dirty="0" smtClean="0"/>
              <a:t>Dari soal tersebut dapat dihitung:</a:t>
            </a:r>
          </a:p>
          <a:p>
            <a:pPr>
              <a:buNone/>
            </a:pPr>
            <a:r>
              <a:rPr lang="id-ID" dirty="0" smtClean="0"/>
              <a:t>Tarif aktivitas pemenuhan pesanan = $ 404.000/202 pesanan = $ 2.000 per pesanan</a:t>
            </a:r>
          </a:p>
          <a:p>
            <a:pPr>
              <a:buNone/>
            </a:pPr>
            <a:r>
              <a:rPr lang="id-ID" dirty="0" smtClean="0"/>
              <a:t>Tarif aktivitas penjualan = $220.000/220 tindakan penjualan = $ 1.000 per tindakan penjualan</a:t>
            </a:r>
          </a:p>
          <a:p>
            <a:pPr>
              <a:buNone/>
            </a:pPr>
            <a:r>
              <a:rPr lang="id-ID" dirty="0" smtClean="0"/>
              <a:t> </a:t>
            </a:r>
            <a:r>
              <a:rPr lang="id-ID" dirty="0" smtClean="0"/>
              <a:t>Biaya yang dibebankan ke setiap kelompok pelanggan:</a:t>
            </a:r>
          </a:p>
          <a:p>
            <a:pPr>
              <a:buNone/>
            </a:pPr>
            <a:endParaRPr lang="id-ID" dirty="0"/>
          </a:p>
        </p:txBody>
      </p:sp>
      <p:graphicFrame>
        <p:nvGraphicFramePr>
          <p:cNvPr id="4" name="Table 3"/>
          <p:cNvGraphicFramePr>
            <a:graphicFrameLocks noGrp="1"/>
          </p:cNvGraphicFramePr>
          <p:nvPr/>
        </p:nvGraphicFramePr>
        <p:xfrm>
          <a:off x="889000" y="4724401"/>
          <a:ext cx="9226550" cy="1493520"/>
        </p:xfrm>
        <a:graphic>
          <a:graphicData uri="http://schemas.openxmlformats.org/drawingml/2006/table">
            <a:tbl>
              <a:tblPr firstRow="1" bandRow="1">
                <a:tableStyleId>{073A0DAA-6AF3-43AB-8588-CEC1D06C72B9}</a:tableStyleId>
              </a:tblPr>
              <a:tblGrid>
                <a:gridCol w="3467165"/>
                <a:gridCol w="2683868"/>
                <a:gridCol w="3075517"/>
              </a:tblGrid>
              <a:tr h="555541">
                <a:tc>
                  <a:txBody>
                    <a:bodyPr/>
                    <a:lstStyle/>
                    <a:p>
                      <a:endParaRPr lang="id-ID" sz="2000" dirty="0"/>
                    </a:p>
                  </a:txBody>
                  <a:tcPr/>
                </a:tc>
                <a:tc>
                  <a:txBody>
                    <a:bodyPr/>
                    <a:lstStyle/>
                    <a:p>
                      <a:pPr algn="ctr"/>
                      <a:r>
                        <a:rPr lang="id-ID" sz="2000" dirty="0" smtClean="0"/>
                        <a:t>Pelanggan Besar</a:t>
                      </a:r>
                      <a:endParaRPr lang="id-ID" sz="2000" dirty="0"/>
                    </a:p>
                  </a:txBody>
                  <a:tcPr/>
                </a:tc>
                <a:tc>
                  <a:txBody>
                    <a:bodyPr/>
                    <a:lstStyle/>
                    <a:p>
                      <a:pPr algn="ctr"/>
                      <a:r>
                        <a:rPr lang="id-ID" sz="2000" dirty="0" smtClean="0"/>
                        <a:t>Sepuluh pelanggan yang lebih kecil</a:t>
                      </a:r>
                      <a:endParaRPr lang="id-ID" sz="2000" dirty="0"/>
                    </a:p>
                  </a:txBody>
                  <a:tcPr/>
                </a:tc>
              </a:tr>
              <a:tr h="350880">
                <a:tc>
                  <a:txBody>
                    <a:bodyPr/>
                    <a:lstStyle/>
                    <a:p>
                      <a:r>
                        <a:rPr lang="id-ID" sz="2000" dirty="0" smtClean="0"/>
                        <a:t>Biaya pemenuhan pesanan</a:t>
                      </a:r>
                      <a:endParaRPr lang="id-ID" sz="2000" dirty="0"/>
                    </a:p>
                  </a:txBody>
                  <a:tcPr/>
                </a:tc>
                <a:tc>
                  <a:txBody>
                    <a:bodyPr/>
                    <a:lstStyle/>
                    <a:p>
                      <a:pPr algn="r"/>
                      <a:r>
                        <a:rPr lang="id-ID" sz="2000" dirty="0" smtClean="0"/>
                        <a:t>$   4.000</a:t>
                      </a:r>
                      <a:endParaRPr lang="id-ID" sz="2000" dirty="0"/>
                    </a:p>
                  </a:txBody>
                  <a:tcPr/>
                </a:tc>
                <a:tc>
                  <a:txBody>
                    <a:bodyPr/>
                    <a:lstStyle/>
                    <a:p>
                      <a:pPr algn="r"/>
                      <a:r>
                        <a:rPr lang="id-ID" sz="2000" dirty="0" smtClean="0"/>
                        <a:t>$ 400.000</a:t>
                      </a:r>
                      <a:endParaRPr lang="id-ID" sz="2000" dirty="0"/>
                    </a:p>
                  </a:txBody>
                  <a:tcPr/>
                </a:tc>
              </a:tr>
              <a:tr h="350880">
                <a:tc>
                  <a:txBody>
                    <a:bodyPr/>
                    <a:lstStyle/>
                    <a:p>
                      <a:r>
                        <a:rPr lang="id-ID" sz="2000" dirty="0" smtClean="0"/>
                        <a:t>Biaya tenaga penjualan</a:t>
                      </a:r>
                      <a:endParaRPr lang="id-ID" sz="2000" dirty="0"/>
                    </a:p>
                  </a:txBody>
                  <a:tcPr/>
                </a:tc>
                <a:tc>
                  <a:txBody>
                    <a:bodyPr/>
                    <a:lstStyle/>
                    <a:p>
                      <a:pPr algn="r"/>
                      <a:r>
                        <a:rPr lang="id-ID" sz="2000" dirty="0" smtClean="0"/>
                        <a:t>$ 10.000</a:t>
                      </a:r>
                      <a:endParaRPr lang="id-ID" sz="2000" dirty="0"/>
                    </a:p>
                  </a:txBody>
                  <a:tcPr/>
                </a:tc>
                <a:tc>
                  <a:txBody>
                    <a:bodyPr/>
                    <a:lstStyle/>
                    <a:p>
                      <a:pPr algn="r"/>
                      <a:r>
                        <a:rPr lang="id-ID" sz="2000" dirty="0" smtClean="0"/>
                        <a:t>$ 210.000</a:t>
                      </a:r>
                      <a:endParaRPr lang="id-ID" sz="2000" dirty="0"/>
                    </a:p>
                  </a:txBody>
                  <a:tcPr/>
                </a:tc>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PERHITUNGAN BIAYA PELANGGAN BERDASARKAN AKTIVITAS</a:t>
            </a:r>
            <a:endParaRPr lang="id-ID" dirty="0"/>
          </a:p>
        </p:txBody>
      </p:sp>
      <p:sp>
        <p:nvSpPr>
          <p:cNvPr id="3" name="Content Placeholder 2"/>
          <p:cNvSpPr>
            <a:spLocks noGrp="1"/>
          </p:cNvSpPr>
          <p:nvPr>
            <p:ph idx="1"/>
          </p:nvPr>
        </p:nvSpPr>
        <p:spPr/>
        <p:txBody>
          <a:bodyPr>
            <a:normAutofit lnSpcReduction="10000"/>
          </a:bodyPr>
          <a:lstStyle/>
          <a:p>
            <a:r>
              <a:rPr lang="id-ID" dirty="0" smtClean="0"/>
              <a:t>Dari hasil perhitungan tersebut terlihat:</a:t>
            </a:r>
          </a:p>
          <a:p>
            <a:pPr marL="457200" indent="-457200">
              <a:buFont typeface="+mj-lt"/>
              <a:buAutoNum type="arabicPeriod"/>
            </a:pPr>
            <a:r>
              <a:rPr lang="id-ID" dirty="0" smtClean="0"/>
              <a:t>biaya untuk melayani pelanggan besar ternyata lebih kecil daripada biaya untuk melayani pelanggan kecil, sehingga pelanggan besar mungkin dapat dikenakan harga yang lebih rendah.</a:t>
            </a:r>
          </a:p>
          <a:p>
            <a:pPr marL="457200" indent="-457200">
              <a:buFont typeface="+mj-lt"/>
              <a:buAutoNum type="arabicPeriod"/>
            </a:pPr>
            <a:r>
              <a:rPr lang="id-ID" dirty="0" smtClean="0"/>
              <a:t>Perhitungan di atas menimbulkan pertanyaan signifikan sehubungan dengan pelanggan kecil: mengapa lebih sulit menjual kepada pelanggan kecil? Mengapa tindakan penjualan lebih banyak dibutuhkan? Apakah mereka kurang diberikan informasi tentang produk? dll.</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Identifikasi Aktivitas &amp; Atributnya</a:t>
            </a:r>
            <a:endParaRPr lang="id-ID" dirty="0"/>
          </a:p>
        </p:txBody>
      </p:sp>
      <p:sp>
        <p:nvSpPr>
          <p:cNvPr id="3" name="Content Placeholder 2"/>
          <p:cNvSpPr>
            <a:spLocks noGrp="1"/>
          </p:cNvSpPr>
          <p:nvPr>
            <p:ph idx="1"/>
          </p:nvPr>
        </p:nvSpPr>
        <p:spPr/>
        <p:txBody>
          <a:bodyPr>
            <a:normAutofit lnSpcReduction="10000"/>
          </a:bodyPr>
          <a:lstStyle/>
          <a:p>
            <a:r>
              <a:rPr lang="id-ID" sz="2800" dirty="0" smtClean="0"/>
              <a:t>Kamus aktivitas (activity dictionary):</a:t>
            </a:r>
          </a:p>
          <a:p>
            <a:pPr>
              <a:buNone/>
            </a:pPr>
            <a:r>
              <a:rPr lang="id-ID" sz="2800" dirty="0" smtClean="0"/>
              <a:t>	mendaftar aktivitas-aktivitas dalam sebuah organisasi bersama dengan atribut aktivitas yang penting.</a:t>
            </a:r>
          </a:p>
          <a:p>
            <a:pPr>
              <a:buNone/>
            </a:pPr>
            <a:endParaRPr lang="id-ID" sz="2800" dirty="0" smtClean="0"/>
          </a:p>
          <a:p>
            <a:r>
              <a:rPr lang="id-ID" sz="2800" dirty="0" smtClean="0"/>
              <a:t>Atribut aktivitas (activity attribute):</a:t>
            </a:r>
          </a:p>
          <a:p>
            <a:pPr>
              <a:buNone/>
            </a:pPr>
            <a:r>
              <a:rPr lang="id-ID" sz="2800" dirty="0" smtClean="0"/>
              <a:t>	adalah informasi keuangan dan non keuangan yang mendeskripsikan aktivitas individual.</a:t>
            </a:r>
          </a:p>
          <a:p>
            <a:r>
              <a:rPr lang="id-ID" sz="2800" dirty="0" smtClean="0"/>
              <a:t>Atribut yang digunakan bergantung pada tujuannya.</a:t>
            </a:r>
          </a:p>
          <a:p>
            <a:endParaRPr lang="id-ID"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PERHITUNGAN BIAYA PEMASOK BERDASARKAN AKTIVITAS</a:t>
            </a:r>
            <a:endParaRPr lang="id-ID" dirty="0"/>
          </a:p>
        </p:txBody>
      </p:sp>
      <p:sp>
        <p:nvSpPr>
          <p:cNvPr id="3" name="Content Placeholder 2"/>
          <p:cNvSpPr>
            <a:spLocks noGrp="1"/>
          </p:cNvSpPr>
          <p:nvPr>
            <p:ph idx="1"/>
          </p:nvPr>
        </p:nvSpPr>
        <p:spPr>
          <a:xfrm>
            <a:off x="585071" y="2057400"/>
            <a:ext cx="9613861" cy="4552951"/>
          </a:xfrm>
        </p:spPr>
        <p:txBody>
          <a:bodyPr>
            <a:noAutofit/>
          </a:bodyPr>
          <a:lstStyle/>
          <a:p>
            <a:r>
              <a:rPr lang="id-ID" dirty="0" smtClean="0"/>
              <a:t>Perhitungan biaya berdasarkan aktivitas juga dapat membantu manajer mengidentifikasi biaya yang sebenarnya dari para pemasok, dimana biaya dihubungkan dengan kualitas, keandalan dan waktu pengiriman untuk kemudian ditambahkan pada biaya pembelian.</a:t>
            </a:r>
          </a:p>
          <a:p>
            <a:r>
              <a:rPr lang="id-ID" dirty="0" smtClean="0"/>
              <a:t>Pembebanan biaya untuk aktivitas yang berhubungan dengan pemasok mengikuti pola yang sama dengan perhitungan biaya pelanggan dan perhitungan harga pokok produk pada ABC.</a:t>
            </a:r>
          </a:p>
          <a:p>
            <a:r>
              <a:rPr lang="id-ID" dirty="0" smtClean="0"/>
              <a:t>Contoh  aktivitas yang digerakkan pemasok: aktivitas membeli, menerima, memeriksa barang/komponen yang datang, mempercepat pengiriman produk karena keterlambatan pengiriman dari pemasok, mengerjakan ulang produk karena komponen yang cacat, dll.</a:t>
            </a:r>
            <a:endParaRPr lang="id-ID"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lgn="ctr">
              <a:buNone/>
            </a:pPr>
            <a:endParaRPr lang="id-ID" sz="7200" dirty="0" smtClean="0"/>
          </a:p>
          <a:p>
            <a:pPr algn="ctr">
              <a:buNone/>
            </a:pPr>
            <a:r>
              <a:rPr lang="id-ID" sz="7200" dirty="0" smtClean="0"/>
              <a:t>SELESAI</a:t>
            </a:r>
            <a:endParaRPr lang="id-ID" sz="7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Identifikasi Aktivitas &amp; Atributnya</a:t>
            </a:r>
            <a:endParaRPr lang="id-ID" dirty="0"/>
          </a:p>
        </p:txBody>
      </p:sp>
      <p:sp>
        <p:nvSpPr>
          <p:cNvPr id="3" name="Content Placeholder 2"/>
          <p:cNvSpPr>
            <a:spLocks noGrp="1"/>
          </p:cNvSpPr>
          <p:nvPr>
            <p:ph idx="1"/>
          </p:nvPr>
        </p:nvSpPr>
        <p:spPr/>
        <p:txBody>
          <a:bodyPr>
            <a:normAutofit/>
          </a:bodyPr>
          <a:lstStyle/>
          <a:p>
            <a:r>
              <a:rPr lang="id-ID" sz="2800" dirty="0" smtClean="0"/>
              <a:t>Contoh atribut aktivitas yang berhubungan dengan tujuan perhitungan biaya:</a:t>
            </a:r>
          </a:p>
          <a:p>
            <a:pPr lvl="1">
              <a:buFont typeface="Wingdings" pitchFamily="2" charset="2"/>
              <a:buChar char="ü"/>
            </a:pPr>
            <a:r>
              <a:rPr lang="id-ID" sz="2800" dirty="0" smtClean="0"/>
              <a:t>Sumber daya yang digunakan untuk aktivitas tersebut</a:t>
            </a:r>
          </a:p>
          <a:p>
            <a:pPr lvl="1">
              <a:buFont typeface="Wingdings" pitchFamily="2" charset="2"/>
              <a:buChar char="ü"/>
            </a:pPr>
            <a:r>
              <a:rPr lang="id-ID" sz="2800" dirty="0" smtClean="0"/>
              <a:t>Waktu yang dihabiskan oleh pekerja untuk aktivitas tersebut</a:t>
            </a:r>
          </a:p>
          <a:p>
            <a:pPr lvl="1">
              <a:buFont typeface="Wingdings" pitchFamily="2" charset="2"/>
              <a:buChar char="ü"/>
            </a:pPr>
            <a:r>
              <a:rPr lang="id-ID" sz="2800" dirty="0" smtClean="0"/>
              <a:t>Objek biaya yang menggunakan output aktivitas</a:t>
            </a:r>
          </a:p>
          <a:p>
            <a:pPr lvl="1">
              <a:buFont typeface="Wingdings" pitchFamily="2" charset="2"/>
              <a:buChar char="ü"/>
            </a:pPr>
            <a:r>
              <a:rPr lang="id-ID" sz="2800" dirty="0" smtClean="0"/>
              <a:t>Penggerak aktivitas</a:t>
            </a:r>
          </a:p>
          <a:p>
            <a:pPr lvl="1">
              <a:buFont typeface="Wingdings" pitchFamily="2" charset="2"/>
              <a:buChar char="ü"/>
            </a:pPr>
            <a:r>
              <a:rPr lang="id-ID" sz="2800" dirty="0" smtClean="0"/>
              <a:t>Nama aktivitas</a:t>
            </a:r>
            <a:endParaRPr lang="id-ID"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Identifikasi Aktivitas &amp; Atributnya</a:t>
            </a:r>
            <a:endParaRPr lang="id-ID" dirty="0"/>
          </a:p>
        </p:txBody>
      </p:sp>
      <p:sp>
        <p:nvSpPr>
          <p:cNvPr id="3" name="Content Placeholder 2"/>
          <p:cNvSpPr>
            <a:spLocks noGrp="1"/>
          </p:cNvSpPr>
          <p:nvPr>
            <p:ph idx="1"/>
          </p:nvPr>
        </p:nvSpPr>
        <p:spPr/>
        <p:txBody>
          <a:bodyPr>
            <a:normAutofit fontScale="92500" lnSpcReduction="10000"/>
          </a:bodyPr>
          <a:lstStyle/>
          <a:p>
            <a:r>
              <a:rPr lang="id-ID" sz="2800" dirty="0" smtClean="0"/>
              <a:t>Aktivitas primer (primary activity):</a:t>
            </a:r>
          </a:p>
          <a:p>
            <a:pPr>
              <a:buNone/>
            </a:pPr>
            <a:r>
              <a:rPr lang="id-ID" sz="2800" dirty="0" smtClean="0"/>
              <a:t>		Aktivitas yang digunakan oleh produk atau pelanggan</a:t>
            </a:r>
          </a:p>
          <a:p>
            <a:r>
              <a:rPr lang="id-ID" sz="2800" dirty="0" smtClean="0"/>
              <a:t>Aktivitas sekunder (secondary activity):</a:t>
            </a:r>
          </a:p>
          <a:p>
            <a:pPr>
              <a:buNone/>
            </a:pPr>
            <a:r>
              <a:rPr lang="id-ID" sz="2800" dirty="0" smtClean="0"/>
              <a:t>		Aktivitas yang digunakan oleh aktivitas primer atau 	aktivitas sekunder lainnya.</a:t>
            </a:r>
          </a:p>
          <a:p>
            <a:pPr>
              <a:buNone/>
            </a:pPr>
            <a:endParaRPr lang="id-ID" dirty="0" smtClean="0"/>
          </a:p>
          <a:p>
            <a:pPr>
              <a:buNone/>
            </a:pPr>
            <a:r>
              <a:rPr lang="id-ID" dirty="0" smtClean="0"/>
              <a:t>Contoh: aktivitas pengawasan divisi kartu kredit pada sebuah bank digunakan oleh aktivitas primer yaitu memproses transaksi, menyiapkan laporan dan menjawab telepon.</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KAMUS AKTIVITAS DIVISI KARTU KREDIT SPRINGBANC:</a:t>
            </a:r>
            <a:endParaRPr lang="id-ID" dirty="0"/>
          </a:p>
        </p:txBody>
      </p:sp>
      <p:graphicFrame>
        <p:nvGraphicFramePr>
          <p:cNvPr id="4" name="Content Placeholder 3"/>
          <p:cNvGraphicFramePr>
            <a:graphicFrameLocks noGrp="1"/>
          </p:cNvGraphicFramePr>
          <p:nvPr>
            <p:ph idx="1"/>
          </p:nvPr>
        </p:nvGraphicFramePr>
        <p:xfrm>
          <a:off x="585788" y="2194560"/>
          <a:ext cx="10463212" cy="4389120"/>
        </p:xfrm>
        <a:graphic>
          <a:graphicData uri="http://schemas.openxmlformats.org/drawingml/2006/table">
            <a:tbl>
              <a:tblPr firstRow="1" bandRow="1">
                <a:tableStyleId>{D03447BB-5D67-496B-8E87-E561075AD55C}</a:tableStyleId>
              </a:tblPr>
              <a:tblGrid>
                <a:gridCol w="1549200"/>
                <a:gridCol w="3401400"/>
                <a:gridCol w="1264462"/>
                <a:gridCol w="2038350"/>
                <a:gridCol w="2209800"/>
              </a:tblGrid>
              <a:tr h="370840">
                <a:tc>
                  <a:txBody>
                    <a:bodyPr/>
                    <a:lstStyle/>
                    <a:p>
                      <a:r>
                        <a:rPr lang="id-ID" dirty="0" smtClean="0"/>
                        <a:t>NAMA AKTIVITAS</a:t>
                      </a:r>
                      <a:endParaRPr lang="id-ID" dirty="0"/>
                    </a:p>
                  </a:txBody>
                  <a:tcPr/>
                </a:tc>
                <a:tc>
                  <a:txBody>
                    <a:bodyPr/>
                    <a:lstStyle/>
                    <a:p>
                      <a:r>
                        <a:rPr lang="id-ID" dirty="0" smtClean="0"/>
                        <a:t>DESKRIPSI AKTIVITAS</a:t>
                      </a:r>
                      <a:endParaRPr lang="id-ID" dirty="0"/>
                    </a:p>
                  </a:txBody>
                  <a:tcPr/>
                </a:tc>
                <a:tc>
                  <a:txBody>
                    <a:bodyPr/>
                    <a:lstStyle/>
                    <a:p>
                      <a:r>
                        <a:rPr lang="id-ID" dirty="0" smtClean="0"/>
                        <a:t>JENIS AKTIVITAS</a:t>
                      </a:r>
                      <a:endParaRPr lang="id-ID" dirty="0"/>
                    </a:p>
                  </a:txBody>
                  <a:tcPr/>
                </a:tc>
                <a:tc>
                  <a:txBody>
                    <a:bodyPr/>
                    <a:lstStyle/>
                    <a:p>
                      <a:r>
                        <a:rPr lang="id-ID" dirty="0" smtClean="0"/>
                        <a:t>OBJEK BIAYA</a:t>
                      </a:r>
                      <a:endParaRPr lang="id-ID" dirty="0"/>
                    </a:p>
                  </a:txBody>
                  <a:tcPr/>
                </a:tc>
                <a:tc>
                  <a:txBody>
                    <a:bodyPr/>
                    <a:lstStyle/>
                    <a:p>
                      <a:r>
                        <a:rPr lang="id-ID" dirty="0" smtClean="0"/>
                        <a:t>PENGGERAK AKTIVITAS</a:t>
                      </a:r>
                      <a:endParaRPr lang="id-ID" dirty="0"/>
                    </a:p>
                  </a:txBody>
                  <a:tcPr/>
                </a:tc>
              </a:tr>
              <a:tr h="370840">
                <a:tc>
                  <a:txBody>
                    <a:bodyPr/>
                    <a:lstStyle/>
                    <a:p>
                      <a:r>
                        <a:rPr lang="id-ID" dirty="0" smtClean="0"/>
                        <a:t>Mengawasi karyawan</a:t>
                      </a:r>
                      <a:endParaRPr lang="id-ID" dirty="0"/>
                    </a:p>
                  </a:txBody>
                  <a:tcPr/>
                </a:tc>
                <a:tc>
                  <a:txBody>
                    <a:bodyPr/>
                    <a:lstStyle/>
                    <a:p>
                      <a:r>
                        <a:rPr lang="id-ID" dirty="0" smtClean="0"/>
                        <a:t>Menjadwalkan, mengkoordinasi &amp; mengevaluasi kinerja</a:t>
                      </a:r>
                      <a:endParaRPr lang="id-ID" dirty="0"/>
                    </a:p>
                  </a:txBody>
                  <a:tcPr/>
                </a:tc>
                <a:tc>
                  <a:txBody>
                    <a:bodyPr/>
                    <a:lstStyle/>
                    <a:p>
                      <a:r>
                        <a:rPr lang="id-ID" dirty="0" smtClean="0"/>
                        <a:t>Sekunder</a:t>
                      </a:r>
                      <a:endParaRPr lang="id-ID" dirty="0"/>
                    </a:p>
                  </a:txBody>
                  <a:tcPr/>
                </a:tc>
                <a:tc>
                  <a:txBody>
                    <a:bodyPr/>
                    <a:lstStyle/>
                    <a:p>
                      <a:r>
                        <a:rPr lang="id-ID" dirty="0" smtClean="0"/>
                        <a:t>Aktivitas dalam departemen</a:t>
                      </a:r>
                      <a:endParaRPr lang="id-ID" dirty="0"/>
                    </a:p>
                  </a:txBody>
                  <a:tcPr/>
                </a:tc>
                <a:tc>
                  <a:txBody>
                    <a:bodyPr/>
                    <a:lstStyle/>
                    <a:p>
                      <a:r>
                        <a:rPr lang="id-ID" dirty="0" smtClean="0"/>
                        <a:t>Jumlah waktu tenaga kerja u/setiap aktivitas</a:t>
                      </a:r>
                      <a:endParaRPr lang="id-ID" dirty="0"/>
                    </a:p>
                  </a:txBody>
                  <a:tcPr/>
                </a:tc>
              </a:tr>
              <a:tr h="370840">
                <a:tc>
                  <a:txBody>
                    <a:bodyPr/>
                    <a:lstStyle/>
                    <a:p>
                      <a:r>
                        <a:rPr lang="id-ID" dirty="0" smtClean="0"/>
                        <a:t>Memproses</a:t>
                      </a:r>
                      <a:r>
                        <a:rPr lang="id-ID" baseline="0" dirty="0" smtClean="0"/>
                        <a:t> transaksi</a:t>
                      </a:r>
                      <a:endParaRPr lang="id-ID" dirty="0"/>
                    </a:p>
                  </a:txBody>
                  <a:tcPr/>
                </a:tc>
                <a:tc>
                  <a:txBody>
                    <a:bodyPr/>
                    <a:lstStyle/>
                    <a:p>
                      <a:r>
                        <a:rPr lang="id-ID" dirty="0" smtClean="0"/>
                        <a:t>Memisahkan, mencatat</a:t>
                      </a:r>
                      <a:r>
                        <a:rPr lang="id-ID" baseline="0" dirty="0" smtClean="0"/>
                        <a:t> dan memverifikasi</a:t>
                      </a:r>
                      <a:endParaRPr lang="id-ID" dirty="0"/>
                    </a:p>
                  </a:txBody>
                  <a:tcPr/>
                </a:tc>
                <a:tc>
                  <a:txBody>
                    <a:bodyPr/>
                    <a:lstStyle/>
                    <a:p>
                      <a:r>
                        <a:rPr lang="id-ID" dirty="0" smtClean="0"/>
                        <a:t>Primer</a:t>
                      </a:r>
                      <a:endParaRPr lang="id-ID" dirty="0"/>
                    </a:p>
                  </a:txBody>
                  <a:tcPr/>
                </a:tc>
                <a:tc>
                  <a:txBody>
                    <a:bodyPr/>
                    <a:lstStyle/>
                    <a:p>
                      <a:r>
                        <a:rPr lang="id-ID" dirty="0" smtClean="0"/>
                        <a:t>Kartu</a:t>
                      </a:r>
                      <a:r>
                        <a:rPr lang="id-ID" baseline="0" dirty="0" smtClean="0"/>
                        <a:t> kredit</a:t>
                      </a:r>
                      <a:endParaRPr lang="id-ID" dirty="0"/>
                    </a:p>
                  </a:txBody>
                  <a:tcPr/>
                </a:tc>
                <a:tc>
                  <a:txBody>
                    <a:bodyPr/>
                    <a:lstStyle/>
                    <a:p>
                      <a:r>
                        <a:rPr lang="id-ID" dirty="0" smtClean="0"/>
                        <a:t>Jumlah transaksi</a:t>
                      </a:r>
                      <a:endParaRPr lang="id-ID" dirty="0"/>
                    </a:p>
                  </a:txBody>
                  <a:tcPr/>
                </a:tc>
              </a:tr>
              <a:tr h="370840">
                <a:tc>
                  <a:txBody>
                    <a:bodyPr/>
                    <a:lstStyle/>
                    <a:p>
                      <a:r>
                        <a:rPr lang="id-ID" dirty="0" smtClean="0"/>
                        <a:t>Menyiapkan laporan</a:t>
                      </a:r>
                      <a:endParaRPr lang="id-ID" dirty="0"/>
                    </a:p>
                  </a:txBody>
                  <a:tcPr/>
                </a:tc>
                <a:tc>
                  <a:txBody>
                    <a:bodyPr/>
                    <a:lstStyle/>
                    <a:p>
                      <a:r>
                        <a:rPr lang="id-ID" dirty="0" smtClean="0"/>
                        <a:t>Meninjau, mencetak, mengepak &amp; mengirim</a:t>
                      </a:r>
                      <a:endParaRPr lang="id-ID" dirty="0"/>
                    </a:p>
                  </a:txBody>
                  <a:tcPr/>
                </a:tc>
                <a:tc>
                  <a:txBody>
                    <a:bodyPr/>
                    <a:lstStyle/>
                    <a:p>
                      <a:r>
                        <a:rPr lang="id-ID" dirty="0" smtClean="0"/>
                        <a:t>Primer</a:t>
                      </a:r>
                      <a:endParaRPr lang="id-ID" dirty="0"/>
                    </a:p>
                  </a:txBody>
                  <a:tcPr/>
                </a:tc>
                <a:tc>
                  <a:txBody>
                    <a:bodyPr/>
                    <a:lstStyle/>
                    <a:p>
                      <a:r>
                        <a:rPr lang="id-ID" dirty="0" smtClean="0"/>
                        <a:t>Kartu kredit</a:t>
                      </a:r>
                      <a:endParaRPr lang="id-ID" dirty="0"/>
                    </a:p>
                  </a:txBody>
                  <a:tcPr/>
                </a:tc>
                <a:tc>
                  <a:txBody>
                    <a:bodyPr/>
                    <a:lstStyle/>
                    <a:p>
                      <a:r>
                        <a:rPr lang="id-ID" dirty="0" smtClean="0"/>
                        <a:t>Jumlah Laporan</a:t>
                      </a:r>
                      <a:endParaRPr lang="id-ID" dirty="0"/>
                    </a:p>
                  </a:txBody>
                  <a:tcPr/>
                </a:tc>
              </a:tr>
              <a:tr h="370840">
                <a:tc>
                  <a:txBody>
                    <a:bodyPr/>
                    <a:lstStyle/>
                    <a:p>
                      <a:r>
                        <a:rPr lang="id-ID" dirty="0" smtClean="0"/>
                        <a:t>Menjawab Telepon</a:t>
                      </a:r>
                      <a:endParaRPr lang="id-ID" dirty="0"/>
                    </a:p>
                  </a:txBody>
                  <a:tcPr/>
                </a:tc>
                <a:tc>
                  <a:txBody>
                    <a:bodyPr/>
                    <a:lstStyle/>
                    <a:p>
                      <a:r>
                        <a:rPr lang="id-ID" dirty="0" smtClean="0"/>
                        <a:t>Menjawab, melihat data,meninjau basis</a:t>
                      </a:r>
                      <a:r>
                        <a:rPr lang="id-ID" baseline="0" dirty="0" smtClean="0"/>
                        <a:t> data &amp; menelpon kembali</a:t>
                      </a:r>
                      <a:endParaRPr lang="id-ID" dirty="0"/>
                    </a:p>
                  </a:txBody>
                  <a:tcPr/>
                </a:tc>
                <a:tc>
                  <a:txBody>
                    <a:bodyPr/>
                    <a:lstStyle/>
                    <a:p>
                      <a:r>
                        <a:rPr lang="id-ID" dirty="0" smtClean="0"/>
                        <a:t>Primer</a:t>
                      </a:r>
                      <a:endParaRPr lang="id-ID" dirty="0"/>
                    </a:p>
                  </a:txBody>
                  <a:tcPr/>
                </a:tc>
                <a:tc>
                  <a:txBody>
                    <a:bodyPr/>
                    <a:lstStyle/>
                    <a:p>
                      <a:r>
                        <a:rPr lang="id-ID" dirty="0" smtClean="0"/>
                        <a:t>Kartu</a:t>
                      </a:r>
                      <a:r>
                        <a:rPr lang="id-ID" baseline="0" dirty="0" smtClean="0"/>
                        <a:t> kredit</a:t>
                      </a:r>
                      <a:endParaRPr lang="id-ID" dirty="0"/>
                    </a:p>
                  </a:txBody>
                  <a:tcPr/>
                </a:tc>
                <a:tc>
                  <a:txBody>
                    <a:bodyPr/>
                    <a:lstStyle/>
                    <a:p>
                      <a:r>
                        <a:rPr lang="id-ID" dirty="0" smtClean="0"/>
                        <a:t>Jumlah panggilan telepon</a:t>
                      </a:r>
                      <a:endParaRPr lang="id-ID" dirty="0"/>
                    </a:p>
                  </a:txBody>
                  <a:tcPr/>
                </a:tc>
              </a:tr>
              <a:tr h="370840">
                <a:tc>
                  <a:txBody>
                    <a:bodyPr/>
                    <a:lstStyle/>
                    <a:p>
                      <a:r>
                        <a:rPr lang="id-ID" dirty="0" smtClean="0"/>
                        <a:t>Menyediakan ATM</a:t>
                      </a:r>
                      <a:endParaRPr lang="id-ID" dirty="0"/>
                    </a:p>
                  </a:txBody>
                  <a:tcPr/>
                </a:tc>
                <a:tc>
                  <a:txBody>
                    <a:bodyPr/>
                    <a:lstStyle/>
                    <a:p>
                      <a:r>
                        <a:rPr lang="id-ID" dirty="0" smtClean="0"/>
                        <a:t>Menggunakan rekening, menarik uang tunai</a:t>
                      </a:r>
                      <a:endParaRPr lang="id-ID" dirty="0"/>
                    </a:p>
                  </a:txBody>
                  <a:tcPr/>
                </a:tc>
                <a:tc>
                  <a:txBody>
                    <a:bodyPr/>
                    <a:lstStyle/>
                    <a:p>
                      <a:r>
                        <a:rPr lang="id-ID" dirty="0" smtClean="0"/>
                        <a:t>Primer</a:t>
                      </a:r>
                      <a:endParaRPr lang="id-ID" dirty="0"/>
                    </a:p>
                  </a:txBody>
                  <a:tcPr/>
                </a:tc>
                <a:tc>
                  <a:txBody>
                    <a:bodyPr/>
                    <a:lstStyle/>
                    <a:p>
                      <a:r>
                        <a:rPr lang="id-ID" dirty="0" smtClean="0"/>
                        <a:t>Kartu</a:t>
                      </a:r>
                      <a:r>
                        <a:rPr lang="id-ID" baseline="0" dirty="0" smtClean="0"/>
                        <a:t> kredit, rek. giro &amp; tabungan</a:t>
                      </a:r>
                      <a:endParaRPr lang="id-ID" dirty="0"/>
                    </a:p>
                  </a:txBody>
                  <a:tcPr/>
                </a:tc>
                <a:tc>
                  <a:txBody>
                    <a:bodyPr/>
                    <a:lstStyle/>
                    <a:p>
                      <a:r>
                        <a:rPr lang="id-ID" dirty="0" smtClean="0"/>
                        <a:t>Jumlah transaksi ATM</a:t>
                      </a:r>
                      <a:endParaRPr lang="id-ID"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PEMBEBANAN BIAYA PADA AKTIVITAS</a:t>
            </a:r>
            <a:endParaRPr lang="id-ID" dirty="0"/>
          </a:p>
        </p:txBody>
      </p:sp>
      <p:sp>
        <p:nvSpPr>
          <p:cNvPr id="3" name="Content Placeholder 2"/>
          <p:cNvSpPr>
            <a:spLocks noGrp="1"/>
          </p:cNvSpPr>
          <p:nvPr>
            <p:ph idx="1"/>
          </p:nvPr>
        </p:nvSpPr>
        <p:spPr>
          <a:xfrm>
            <a:off x="661271" y="2089222"/>
            <a:ext cx="9613861" cy="4349678"/>
          </a:xfrm>
        </p:spPr>
        <p:txBody>
          <a:bodyPr>
            <a:noAutofit/>
          </a:bodyPr>
          <a:lstStyle/>
          <a:p>
            <a:r>
              <a:rPr lang="id-ID" sz="2800" dirty="0" smtClean="0"/>
              <a:t>Setelah aktivitas diidentifikasi dan dideskripsikan, tahap berikutnya adalah menentukan berapa banyak biaya untuk melakukan setiap aktivitas. Untuk itu perlu identifikasi sumber daya yang digunakan setiap aktivitas.</a:t>
            </a:r>
          </a:p>
          <a:p>
            <a:r>
              <a:rPr lang="id-ID" sz="2800" dirty="0" smtClean="0"/>
              <a:t>Biaya sumber daya pada aktivitas dibebankan dengan menggunakan penelusuran langsung dan penggerak.</a:t>
            </a:r>
          </a:p>
          <a:p>
            <a:endParaRPr lang="id-ID" sz="2800" dirty="0" smtClean="0"/>
          </a:p>
          <a:p>
            <a:r>
              <a:rPr lang="id-ID" sz="2800" dirty="0" smtClean="0"/>
              <a:t>Penggerak sumber daya (resource driver):</a:t>
            </a:r>
          </a:p>
          <a:p>
            <a:pPr>
              <a:buNone/>
            </a:pPr>
            <a:r>
              <a:rPr lang="id-ID" sz="2800" dirty="0" smtClean="0"/>
              <a:t>	Faktor yang mengukur pemakaian sumber daya oleh aktivitas.</a:t>
            </a:r>
            <a:endParaRPr lang="id-ID"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TC104033917[[fn=Berlin]]</Template>
  <TotalTime>823</TotalTime>
  <Words>2653</Words>
  <Application>Microsoft Office PowerPoint</Application>
  <PresentationFormat>Custom</PresentationFormat>
  <Paragraphs>500</Paragraphs>
  <Slides>51</Slides>
  <Notes>2</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Berlin</vt:lpstr>
      <vt:lpstr>ACTIVITY BASED COSTING  &amp; ACTIVITY BASED MANAGEMENT</vt:lpstr>
      <vt:lpstr>PERHITUNGAN BIAYA PRODUK BERDASARKAN AKTIVITAS</vt:lpstr>
      <vt:lpstr>PERHITUNGAN BIAYA PRODUK BERDASARKAN AKTIVITAS</vt:lpstr>
      <vt:lpstr>Identifikasi Aktivitas &amp; Atributnya</vt:lpstr>
      <vt:lpstr>Identifikasi Aktivitas &amp; Atributnya</vt:lpstr>
      <vt:lpstr>Identifikasi Aktivitas &amp; Atributnya</vt:lpstr>
      <vt:lpstr>Identifikasi Aktivitas &amp; Atributnya</vt:lpstr>
      <vt:lpstr>CONTOH KAMUS AKTIVITAS DIVISI KARTU KREDIT SPRINGBANC:</vt:lpstr>
      <vt:lpstr>PEMBEBANAN BIAYA PADA AKTIVITAS</vt:lpstr>
      <vt:lpstr>PEMBEBANAN BIAYA PADA AKTIVITAS</vt:lpstr>
      <vt:lpstr>PEMBEBANAN BIAYA PADA AKTIVITAS</vt:lpstr>
      <vt:lpstr>PEMBEBANAN BIAYA PADA AKTIVITAS</vt:lpstr>
      <vt:lpstr>PEMBEBANAN BIAYA PADA AKTIVITAS</vt:lpstr>
      <vt:lpstr>PEMBEBANAN BIAYA AKTIVITAS PADA AKTIVITAS LAIN</vt:lpstr>
      <vt:lpstr>PEMBEBANAN BIAYA AKTIVITAS PADA AKTIVITAS LAIN</vt:lpstr>
      <vt:lpstr>PEMBEBANAN BIAYA PADA PRODUK</vt:lpstr>
      <vt:lpstr>PEMBEBANAN BIAYA PADA PRODUK</vt:lpstr>
      <vt:lpstr>PEMBEBANAN BIAYA PADA PRODUK</vt:lpstr>
      <vt:lpstr>PEMBEBANAN BIAYA PADA PRODUK-TAHAP AKHIR</vt:lpstr>
      <vt:lpstr>PENGKLASIFIKASIAN AKTIVITAS</vt:lpstr>
      <vt:lpstr>MENGURANGI UKURAN DAN KERUMITAN DARI SISTEM PERHITUNGAN BIAYA BERDASARKAN AKTIVITAS</vt:lpstr>
      <vt:lpstr>ACTIVITY BASED MANAGEMENT-ABM (MANAJEMEN BERDASARKAN AKTIVITAS) </vt:lpstr>
      <vt:lpstr>ACTIVITY BASED MANAGEMENT-ABM (MANAJEMEN BERDASARKAN AKTIVITAS) </vt:lpstr>
      <vt:lpstr>ACTIVITY BASED MANAGEMENT-ABM (MANAJEMEN BERDASARKAN AKTIVITAS)</vt:lpstr>
      <vt:lpstr>Slide 25</vt:lpstr>
      <vt:lpstr>PENYEBAB KEGAGALAN IMPLEMENTASI ABM</vt:lpstr>
      <vt:lpstr>ABM dan AKUNTANSI PERTANGGUNGJAWABAN</vt:lpstr>
      <vt:lpstr>ABM dan AKUNTANSI PERTANGGUNGJAWABAN</vt:lpstr>
      <vt:lpstr>ABM dan AKUNTANSI PERTANGGUNGJAWABAN</vt:lpstr>
      <vt:lpstr>ABM dan AKUNTANSI PERTANGGUNGJAWABAN</vt:lpstr>
      <vt:lpstr>PERBANDINGAN PERTANGGUNGJAWABAN BERDASARKAN KEUANGAN DENGAN AKTIVITAS</vt:lpstr>
      <vt:lpstr>PERBANDINGAN PERTANGGUNGJAWABAN BERDASARKAN KEUANGAN DENGAN AKTIVITAS</vt:lpstr>
      <vt:lpstr>PERBANDINGAN PERTANGGUNGJAWABAN BERDASARKAN KEUANGAN DENGAN AKTIVITAS</vt:lpstr>
      <vt:lpstr>PERBANDINGAN PERTANGGUNGJAWABAN BERDASARKAN KEUANGAN DENGAN AKTIVITAS</vt:lpstr>
      <vt:lpstr>ANALISIS NILAI PROSES (PROCESS VALUE ANALYSIS-PVA)</vt:lpstr>
      <vt:lpstr>PVA- Analisis Penggerak</vt:lpstr>
      <vt:lpstr>PVA- ANALISIS AKTIVITAS</vt:lpstr>
      <vt:lpstr>PVA- ANALISIS AKTIVITAS</vt:lpstr>
      <vt:lpstr>AKTIVITAS BERNILAI TAMBAH</vt:lpstr>
      <vt:lpstr>AKTIVITAS TAK BERNILAI TAMBAH</vt:lpstr>
      <vt:lpstr>PENGURANGAN BIAYA</vt:lpstr>
      <vt:lpstr>PVA- PENGUKURAN KINERJA AKTIVITAS</vt:lpstr>
      <vt:lpstr>PVA- PENGUKURAN KINERJA AKTIVITAS</vt:lpstr>
      <vt:lpstr>PERHITUNGAN BIAYA PELANGGAN DAN PEMASOK BERDASARKAN AKTIVITAS</vt:lpstr>
      <vt:lpstr>PERHITUNGAN BIAYA PELANGGAN BERDASARKAN AKTIVITAS</vt:lpstr>
      <vt:lpstr>PERHITUNGAN BIAYA PELANGGAN BERDASARKAN AKTIVITAS</vt:lpstr>
      <vt:lpstr>PERHITUNGAN BIAYA PELANGGAN BERDASARKAN AKTIVITAS</vt:lpstr>
      <vt:lpstr>PERHITUNGAN BIAYA PELANGGAN BERDASARKAN AKTIVITAS</vt:lpstr>
      <vt:lpstr>PERHITUNGAN BIAYA PELANGGAN BERDASARKAN AKTIVITAS</vt:lpstr>
      <vt:lpstr>PERHITUNGAN BIAYA PEMASOK BERDASARKAN AKTIVITAS</vt:lpstr>
      <vt:lpstr>Slide 51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 mini</dc:creator>
  <cp:lastModifiedBy>Hp mini</cp:lastModifiedBy>
  <cp:revision>131</cp:revision>
  <dcterms:created xsi:type="dcterms:W3CDTF">2013-07-15T20:24:27Z</dcterms:created>
  <dcterms:modified xsi:type="dcterms:W3CDTF">2015-03-23T18:16:39Z</dcterms:modified>
</cp:coreProperties>
</file>