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972" autoAdjust="0"/>
    <p:restoredTop sz="94660"/>
  </p:normalViewPr>
  <p:slideViewPr>
    <p:cSldViewPr snapToGrid="0">
      <p:cViewPr varScale="1">
        <p:scale>
          <a:sx n="50" d="100"/>
          <a:sy n="50" d="100"/>
        </p:scale>
        <p:origin x="-474"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95D565-4F27-4785-ABD6-BB1686082E89}" type="datetimeFigureOut">
              <a:rPr lang="en-US"/>
              <a:pPr/>
              <a:t>4/6/2015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FE889B-5262-45D9-9306-915407B87C21}" type="slidenum">
              <a:rPr lang="en-US"/>
              <a:pPr/>
              <a:t>‹#›</a:t>
            </a:fld>
            <a:endParaRPr lang="en-US"/>
          </a:p>
        </p:txBody>
      </p:sp>
    </p:spTree>
    <p:extLst>
      <p:ext uri="{BB962C8B-B14F-4D97-AF65-F5344CB8AC3E}">
        <p14:creationId xmlns="" xmlns:p14="http://schemas.microsoft.com/office/powerpoint/2010/main" val="2361062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FE889B-5262-45D9-9306-915407B87C21}" type="slidenum">
              <a:rPr lang="en-US"/>
              <a:pPr/>
              <a:t>1</a:t>
            </a:fld>
            <a:endParaRPr lang="en-US"/>
          </a:p>
        </p:txBody>
      </p:sp>
    </p:spTree>
    <p:extLst>
      <p:ext uri="{BB962C8B-B14F-4D97-AF65-F5344CB8AC3E}">
        <p14:creationId xmlns="" xmlns:p14="http://schemas.microsoft.com/office/powerpoint/2010/main" val="2892751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FE889B-5262-45D9-9306-915407B87C21}" type="slidenum">
              <a:rPr lang="en-US"/>
              <a:pPr/>
              <a:t>2</a:t>
            </a:fld>
            <a:endParaRPr lang="en-US"/>
          </a:p>
        </p:txBody>
      </p:sp>
    </p:spTree>
    <p:extLst>
      <p:ext uri="{BB962C8B-B14F-4D97-AF65-F5344CB8AC3E}">
        <p14:creationId xmlns="" xmlns:p14="http://schemas.microsoft.com/office/powerpoint/2010/main" val="31129628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pPr/>
              <a:t>4/6/2015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pPr/>
              <a:t>4/6/2015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pPr/>
              <a:t>4/6/2015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pPr/>
              <a:t>4/6/2015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pPr/>
              <a:t>4/6/2015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pPr/>
              <a:t>4/6/2015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pPr/>
              <a:t>4/6/2015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pPr/>
              <a:t>4/6/2015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pPr/>
              <a:t>4/6/2015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pPr/>
              <a:t>4/6/2015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pPr/>
              <a:t>4/6/2015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pPr/>
              <a:t>4/6/2015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pPr/>
              <a:t>4/6/2015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pPr/>
              <a:t>4/6/2015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pPr/>
              <a:t>4/6/2015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pPr/>
              <a:t>4/6/2015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pPr/>
              <a:t>4/6/2015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pPr/>
              <a:t>4/6/2015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0322" y="2781300"/>
            <a:ext cx="8144134" cy="1371599"/>
          </a:xfrm>
        </p:spPr>
        <p:txBody>
          <a:bodyPr/>
          <a:lstStyle/>
          <a:p>
            <a:r>
              <a:rPr lang="id-ID" sz="4800" dirty="0" smtClean="0"/>
              <a:t>PERENCANAAN &amp; PENGENDALIAN</a:t>
            </a:r>
            <a:endParaRPr lang="en-US" sz="4800" dirty="0"/>
          </a:p>
        </p:txBody>
      </p:sp>
      <p:sp>
        <p:nvSpPr>
          <p:cNvPr id="3" name="Subtitle 2"/>
          <p:cNvSpPr>
            <a:spLocks noGrp="1"/>
          </p:cNvSpPr>
          <p:nvPr>
            <p:ph type="subTitle" idx="1"/>
          </p:nvPr>
        </p:nvSpPr>
        <p:spPr/>
        <p:txBody>
          <a:bodyPr/>
          <a:lstStyle/>
          <a:p>
            <a:r>
              <a:rPr lang="id-ID" dirty="0" smtClean="0"/>
              <a:t>UNIVERSITAS ESA UNGGUL</a:t>
            </a:r>
          </a:p>
          <a:p>
            <a:r>
              <a:rPr lang="id-ID" dirty="0" smtClean="0"/>
              <a:t>JAKARTA</a:t>
            </a:r>
            <a:endParaRPr lang="en-US" dirty="0"/>
          </a:p>
        </p:txBody>
      </p:sp>
      <p:sp>
        <p:nvSpPr>
          <p:cNvPr id="4" name="Rectangle 3"/>
          <p:cNvSpPr/>
          <p:nvPr/>
        </p:nvSpPr>
        <p:spPr>
          <a:xfrm>
            <a:off x="3048000" y="1238250"/>
            <a:ext cx="5810250" cy="1104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id-ID" sz="3200" dirty="0" smtClean="0"/>
              <a:t>MATERI-4 </a:t>
            </a:r>
          </a:p>
          <a:p>
            <a:pPr algn="r"/>
            <a:r>
              <a:rPr lang="id-ID" sz="3200" dirty="0" smtClean="0"/>
              <a:t>AKUNTANSI MANAJEMEN</a:t>
            </a:r>
            <a:endParaRPr lang="id-ID" sz="3200" dirty="0"/>
          </a:p>
        </p:txBody>
      </p:sp>
      <p:sp>
        <p:nvSpPr>
          <p:cNvPr id="5" name="Rectangle 4"/>
          <p:cNvSpPr/>
          <p:nvPr/>
        </p:nvSpPr>
        <p:spPr>
          <a:xfrm>
            <a:off x="9639300" y="3314700"/>
            <a:ext cx="1600200" cy="400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NOVERA KM</a:t>
            </a:r>
            <a:endParaRPr lang="id-ID" dirty="0"/>
          </a:p>
        </p:txBody>
      </p:sp>
      <p:sp>
        <p:nvSpPr>
          <p:cNvPr id="6" name="Rectangle 5"/>
          <p:cNvSpPr/>
          <p:nvPr/>
        </p:nvSpPr>
        <p:spPr>
          <a:xfrm>
            <a:off x="838200" y="5715000"/>
            <a:ext cx="2686050" cy="552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Hansen &amp; Mowen</a:t>
            </a:r>
            <a:endParaRPr lang="id-ID" dirty="0"/>
          </a:p>
        </p:txBody>
      </p:sp>
    </p:spTree>
    <p:extLst>
      <p:ext uri="{BB962C8B-B14F-4D97-AF65-F5344CB8AC3E}">
        <p14:creationId xmlns="" xmlns:p14="http://schemas.microsoft.com/office/powerpoint/2010/main" val="22118565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ANGGARAN OPERASIONAL (OPERATIONAL BUDGET)</a:t>
            </a:r>
            <a:endParaRPr lang="id-ID" dirty="0"/>
          </a:p>
        </p:txBody>
      </p:sp>
      <p:sp>
        <p:nvSpPr>
          <p:cNvPr id="3" name="Content Placeholder 2"/>
          <p:cNvSpPr>
            <a:spLocks noGrp="1"/>
          </p:cNvSpPr>
          <p:nvPr>
            <p:ph idx="1"/>
          </p:nvPr>
        </p:nvSpPr>
        <p:spPr/>
        <p:txBody>
          <a:bodyPr>
            <a:normAutofit/>
          </a:bodyPr>
          <a:lstStyle/>
          <a:p>
            <a:r>
              <a:rPr lang="id-ID" sz="3600" dirty="0" smtClean="0"/>
              <a:t>Operational Budget</a:t>
            </a:r>
            <a:r>
              <a:rPr lang="id-ID" sz="3200" dirty="0" smtClean="0"/>
              <a:t> mendeskripsikan aktivitas yang menghasilkan pendapatan bagi suatu perusahaan seperti penjualan, produksi dan persediaan barang jadi.</a:t>
            </a:r>
          </a:p>
          <a:p>
            <a:endParaRPr lang="id-ID" sz="3200" dirty="0" smtClean="0"/>
          </a:p>
          <a:p>
            <a:r>
              <a:rPr lang="id-ID" sz="3200" dirty="0" smtClean="0"/>
              <a:t>Hasil akhir anggaran operasional  adalah proforma atau perkiraan laporan laba rugi</a:t>
            </a:r>
            <a:endParaRPr lang="id-ID"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ANGGARAN OPERASIONAL (OPERATIONAL BUDGET)</a:t>
            </a:r>
            <a:endParaRPr lang="id-ID" dirty="0"/>
          </a:p>
        </p:txBody>
      </p:sp>
      <p:sp>
        <p:nvSpPr>
          <p:cNvPr id="3" name="Content Placeholder 2"/>
          <p:cNvSpPr>
            <a:spLocks noGrp="1"/>
          </p:cNvSpPr>
          <p:nvPr>
            <p:ph idx="1"/>
          </p:nvPr>
        </p:nvSpPr>
        <p:spPr>
          <a:xfrm>
            <a:off x="680321" y="2133600"/>
            <a:ext cx="9911479" cy="4152900"/>
          </a:xfrm>
        </p:spPr>
        <p:txBody>
          <a:bodyPr>
            <a:normAutofit fontScale="92500" lnSpcReduction="10000"/>
          </a:bodyPr>
          <a:lstStyle/>
          <a:p>
            <a:r>
              <a:rPr lang="id-ID" sz="2600" dirty="0" smtClean="0"/>
              <a:t>Ang</a:t>
            </a:r>
            <a:r>
              <a:rPr lang="en-US" sz="2600" dirty="0" smtClean="0"/>
              <a:t>g</a:t>
            </a:r>
            <a:r>
              <a:rPr lang="id-ID" sz="2600" dirty="0" smtClean="0"/>
              <a:t>aran operasional terdiri atas perkiraan laporan laba rugi yang disertai dengan laporan pendukung yaitu:</a:t>
            </a:r>
          </a:p>
          <a:p>
            <a:pPr marL="457200" indent="-457200">
              <a:buFont typeface="+mj-lt"/>
              <a:buAutoNum type="arabicPeriod"/>
            </a:pPr>
            <a:r>
              <a:rPr lang="id-ID" sz="2600" dirty="0" smtClean="0"/>
              <a:t>Anggaran penjualan</a:t>
            </a:r>
          </a:p>
          <a:p>
            <a:pPr marL="457200" indent="-457200">
              <a:buFont typeface="+mj-lt"/>
              <a:buAutoNum type="arabicPeriod"/>
            </a:pPr>
            <a:r>
              <a:rPr lang="id-ID" sz="2600" dirty="0" smtClean="0"/>
              <a:t>Anggaran produksi</a:t>
            </a:r>
          </a:p>
          <a:p>
            <a:pPr marL="457200" indent="-457200">
              <a:buFont typeface="+mj-lt"/>
              <a:buAutoNum type="arabicPeriod"/>
            </a:pPr>
            <a:r>
              <a:rPr lang="id-ID" sz="2600" dirty="0" smtClean="0"/>
              <a:t>Anggaran pembelian bahan baku langsung</a:t>
            </a:r>
          </a:p>
          <a:p>
            <a:pPr marL="457200" indent="-457200">
              <a:buFont typeface="+mj-lt"/>
              <a:buAutoNum type="arabicPeriod"/>
            </a:pPr>
            <a:r>
              <a:rPr lang="id-ID" sz="2600" dirty="0" smtClean="0"/>
              <a:t>Anggaran tenaga kerja langsung</a:t>
            </a:r>
          </a:p>
          <a:p>
            <a:pPr marL="457200" indent="-457200">
              <a:buFont typeface="+mj-lt"/>
              <a:buAutoNum type="arabicPeriod"/>
            </a:pPr>
            <a:r>
              <a:rPr lang="id-ID" sz="2600" dirty="0" smtClean="0"/>
              <a:t>Anggaran overhead</a:t>
            </a:r>
          </a:p>
          <a:p>
            <a:pPr marL="457200" indent="-457200">
              <a:buFont typeface="+mj-lt"/>
              <a:buAutoNum type="arabicPeriod"/>
            </a:pPr>
            <a:r>
              <a:rPr lang="id-ID" sz="2600" dirty="0" smtClean="0"/>
              <a:t>Anggaran beban penjualan &amp; administrasi</a:t>
            </a:r>
          </a:p>
          <a:p>
            <a:pPr marL="457200" indent="-457200">
              <a:buFont typeface="+mj-lt"/>
              <a:buAutoNum type="arabicPeriod"/>
            </a:pPr>
            <a:r>
              <a:rPr lang="id-ID" sz="2600" dirty="0" smtClean="0"/>
              <a:t>Anggaran persediaan akhir barang jadi</a:t>
            </a:r>
          </a:p>
          <a:p>
            <a:pPr marL="457200" indent="-457200">
              <a:buFont typeface="+mj-lt"/>
              <a:buAutoNum type="arabicPeriod"/>
            </a:pPr>
            <a:r>
              <a:rPr lang="id-ID" sz="2600" dirty="0" smtClean="0"/>
              <a:t>Anggaran harga pokok penjualan</a:t>
            </a:r>
            <a:endParaRPr lang="id-ID" sz="2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ANGGARAN PENJUALAN (SALES BUDGET)</a:t>
            </a:r>
            <a:endParaRPr lang="id-ID" dirty="0"/>
          </a:p>
        </p:txBody>
      </p:sp>
      <p:sp>
        <p:nvSpPr>
          <p:cNvPr id="3" name="Content Placeholder 2"/>
          <p:cNvSpPr>
            <a:spLocks noGrp="1"/>
          </p:cNvSpPr>
          <p:nvPr>
            <p:ph idx="1"/>
          </p:nvPr>
        </p:nvSpPr>
        <p:spPr/>
        <p:txBody>
          <a:bodyPr>
            <a:normAutofit lnSpcReduction="10000"/>
          </a:bodyPr>
          <a:lstStyle/>
          <a:p>
            <a:r>
              <a:rPr lang="id-ID" dirty="0" smtClean="0"/>
              <a:t>Sales Budget adalah proyeksi yang disetujui komite anggaran yang menjelaskan penjualan yang diharapkan dalam satuan unit dan uang.</a:t>
            </a:r>
          </a:p>
          <a:p>
            <a:r>
              <a:rPr lang="id-ID" dirty="0" smtClean="0"/>
              <a:t>Tahap-tahap pembuatan sales budget:</a:t>
            </a:r>
          </a:p>
          <a:p>
            <a:pPr marL="457200" indent="-457200">
              <a:buFont typeface="+mj-lt"/>
              <a:buAutoNum type="arabicPeriod"/>
            </a:pPr>
            <a:r>
              <a:rPr lang="id-ID" dirty="0" smtClean="0"/>
              <a:t>Mengembangkan prediksi penjualan</a:t>
            </a:r>
            <a:r>
              <a:rPr lang="id-ID" dirty="0" smtClean="0">
                <a:sym typeface="Wingdings" pitchFamily="2" charset="2"/>
              </a:rPr>
              <a:t> dengan pendekatan bottom-up approach dan mempertimbangkan faktor-faktor lain seperti iklim ekonomi secara umum,  persaingan, iklan, kebijakan penetapan harga, dll.</a:t>
            </a:r>
          </a:p>
          <a:p>
            <a:pPr marL="457200" indent="-457200">
              <a:buFont typeface="+mj-lt"/>
              <a:buAutoNum type="arabicPeriod"/>
            </a:pPr>
            <a:r>
              <a:rPr lang="id-ID" dirty="0" smtClean="0">
                <a:sym typeface="Wingdings" pitchFamily="2" charset="2"/>
              </a:rPr>
              <a:t>Pertimbangan dari komite anggaran terhadap sales budget yang dibuat</a:t>
            </a:r>
            <a:endParaRPr lang="id-ID" dirty="0" smtClean="0"/>
          </a:p>
          <a:p>
            <a:pPr marL="457200" indent="-457200">
              <a:buFont typeface="+mj-lt"/>
              <a:buAutoNum type="arabicPeriod"/>
            </a:pP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Anggaran Penjualan (Sales Budget)</a:t>
            </a:r>
            <a:endParaRPr lang="id-ID" dirty="0"/>
          </a:p>
        </p:txBody>
      </p:sp>
      <p:sp>
        <p:nvSpPr>
          <p:cNvPr id="3" name="Content Placeholder 2"/>
          <p:cNvSpPr>
            <a:spLocks noGrp="1"/>
          </p:cNvSpPr>
          <p:nvPr>
            <p:ph idx="1"/>
          </p:nvPr>
        </p:nvSpPr>
        <p:spPr>
          <a:xfrm>
            <a:off x="680321" y="2065284"/>
            <a:ext cx="9613861" cy="4449816"/>
          </a:xfrm>
        </p:spPr>
        <p:txBody>
          <a:bodyPr/>
          <a:lstStyle/>
          <a:p>
            <a:pPr algn="ctr">
              <a:buNone/>
            </a:pPr>
            <a:r>
              <a:rPr lang="en-US" dirty="0" err="1" smtClean="0"/>
              <a:t>Laporan</a:t>
            </a:r>
            <a:r>
              <a:rPr lang="en-US" dirty="0" smtClean="0"/>
              <a:t> 1</a:t>
            </a:r>
          </a:p>
          <a:p>
            <a:pPr algn="ctr">
              <a:buNone/>
            </a:pPr>
            <a:r>
              <a:rPr lang="id-ID" dirty="0" smtClean="0"/>
              <a:t>Texas Inc.</a:t>
            </a:r>
          </a:p>
          <a:p>
            <a:pPr algn="ctr">
              <a:buNone/>
            </a:pPr>
            <a:r>
              <a:rPr lang="id-ID" dirty="0" smtClean="0"/>
              <a:t>Anggaran Penjualan</a:t>
            </a:r>
          </a:p>
          <a:p>
            <a:pPr algn="ctr">
              <a:buNone/>
            </a:pPr>
            <a:r>
              <a:rPr lang="id-ID" dirty="0" smtClean="0"/>
              <a:t>Untuk Tahun berakhir 31 Desember 2008</a:t>
            </a:r>
          </a:p>
          <a:p>
            <a:pPr>
              <a:buNone/>
            </a:pPr>
            <a:endParaRPr lang="id-ID" dirty="0"/>
          </a:p>
        </p:txBody>
      </p:sp>
      <p:graphicFrame>
        <p:nvGraphicFramePr>
          <p:cNvPr id="4" name="Table 3"/>
          <p:cNvGraphicFramePr>
            <a:graphicFrameLocks noGrp="1"/>
          </p:cNvGraphicFramePr>
          <p:nvPr/>
        </p:nvGraphicFramePr>
        <p:xfrm>
          <a:off x="889000" y="3810001"/>
          <a:ext cx="9321800" cy="2552700"/>
        </p:xfrm>
        <a:graphic>
          <a:graphicData uri="http://schemas.openxmlformats.org/drawingml/2006/table">
            <a:tbl>
              <a:tblPr firstRow="1" bandRow="1">
                <a:tableStyleId>{5202B0CA-FC54-4496-8BCA-5EF66A818D29}</a:tableStyleId>
              </a:tblPr>
              <a:tblGrid>
                <a:gridCol w="2404238"/>
                <a:gridCol w="1412112"/>
                <a:gridCol w="1428750"/>
                <a:gridCol w="1352550"/>
                <a:gridCol w="1371600"/>
                <a:gridCol w="1352550"/>
              </a:tblGrid>
              <a:tr h="510540">
                <a:tc gridSpan="6">
                  <a:txBody>
                    <a:bodyPr/>
                    <a:lstStyle/>
                    <a:p>
                      <a:pPr algn="ctr"/>
                      <a:r>
                        <a:rPr lang="id-ID" dirty="0" smtClean="0"/>
                        <a:t>KUARTAL</a:t>
                      </a:r>
                      <a:endParaRPr lang="id-ID" dirty="0"/>
                    </a:p>
                  </a:txBody>
                  <a:tcPr/>
                </a:tc>
                <a:tc hMerge="1">
                  <a:txBody>
                    <a:bodyPr/>
                    <a:lstStyle/>
                    <a:p>
                      <a:endParaRPr lang="id-ID" dirty="0"/>
                    </a:p>
                  </a:txBody>
                  <a:tcPr/>
                </a:tc>
                <a:tc hMerge="1">
                  <a:txBody>
                    <a:bodyPr/>
                    <a:lstStyle/>
                    <a:p>
                      <a:endParaRPr lang="id-ID" dirty="0"/>
                    </a:p>
                  </a:txBody>
                  <a:tcPr/>
                </a:tc>
                <a:tc hMerge="1">
                  <a:txBody>
                    <a:bodyPr/>
                    <a:lstStyle/>
                    <a:p>
                      <a:endParaRPr lang="id-ID" dirty="0"/>
                    </a:p>
                  </a:txBody>
                  <a:tcPr/>
                </a:tc>
                <a:tc hMerge="1">
                  <a:txBody>
                    <a:bodyPr/>
                    <a:lstStyle/>
                    <a:p>
                      <a:endParaRPr lang="id-ID" dirty="0"/>
                    </a:p>
                  </a:txBody>
                  <a:tcPr/>
                </a:tc>
                <a:tc hMerge="1">
                  <a:txBody>
                    <a:bodyPr/>
                    <a:lstStyle/>
                    <a:p>
                      <a:endParaRPr lang="id-ID" dirty="0"/>
                    </a:p>
                  </a:txBody>
                  <a:tcPr/>
                </a:tc>
              </a:tr>
              <a:tr h="510540">
                <a:tc>
                  <a:txBody>
                    <a:bodyPr/>
                    <a:lstStyle/>
                    <a:p>
                      <a:endParaRPr lang="id-ID" dirty="0"/>
                    </a:p>
                  </a:txBody>
                  <a:tcPr>
                    <a:solidFill>
                      <a:schemeClr val="accent6">
                        <a:lumMod val="75000"/>
                      </a:schemeClr>
                    </a:solidFill>
                  </a:tcPr>
                </a:tc>
                <a:tc>
                  <a:txBody>
                    <a:bodyPr/>
                    <a:lstStyle/>
                    <a:p>
                      <a:pPr algn="r"/>
                      <a:r>
                        <a:rPr lang="id-ID" dirty="0" smtClean="0"/>
                        <a:t>1</a:t>
                      </a:r>
                      <a:endParaRPr lang="id-ID" dirty="0"/>
                    </a:p>
                  </a:txBody>
                  <a:tcPr>
                    <a:solidFill>
                      <a:schemeClr val="accent6">
                        <a:lumMod val="75000"/>
                      </a:schemeClr>
                    </a:solidFill>
                  </a:tcPr>
                </a:tc>
                <a:tc>
                  <a:txBody>
                    <a:bodyPr/>
                    <a:lstStyle/>
                    <a:p>
                      <a:pPr algn="r"/>
                      <a:r>
                        <a:rPr lang="id-ID" dirty="0" smtClean="0"/>
                        <a:t>2</a:t>
                      </a:r>
                      <a:endParaRPr lang="id-ID" dirty="0"/>
                    </a:p>
                  </a:txBody>
                  <a:tcPr>
                    <a:solidFill>
                      <a:schemeClr val="accent6">
                        <a:lumMod val="75000"/>
                      </a:schemeClr>
                    </a:solidFill>
                  </a:tcPr>
                </a:tc>
                <a:tc>
                  <a:txBody>
                    <a:bodyPr/>
                    <a:lstStyle/>
                    <a:p>
                      <a:pPr algn="r"/>
                      <a:r>
                        <a:rPr lang="id-ID" dirty="0" smtClean="0"/>
                        <a:t>3</a:t>
                      </a:r>
                      <a:endParaRPr lang="id-ID" dirty="0"/>
                    </a:p>
                  </a:txBody>
                  <a:tcPr>
                    <a:solidFill>
                      <a:schemeClr val="accent6">
                        <a:lumMod val="75000"/>
                      </a:schemeClr>
                    </a:solidFill>
                  </a:tcPr>
                </a:tc>
                <a:tc>
                  <a:txBody>
                    <a:bodyPr/>
                    <a:lstStyle/>
                    <a:p>
                      <a:pPr algn="r"/>
                      <a:r>
                        <a:rPr lang="id-ID" dirty="0" smtClean="0"/>
                        <a:t>4</a:t>
                      </a:r>
                      <a:endParaRPr lang="id-ID" dirty="0"/>
                    </a:p>
                  </a:txBody>
                  <a:tcPr>
                    <a:solidFill>
                      <a:schemeClr val="accent6">
                        <a:lumMod val="75000"/>
                      </a:schemeClr>
                    </a:solidFill>
                  </a:tcPr>
                </a:tc>
                <a:tc>
                  <a:txBody>
                    <a:bodyPr/>
                    <a:lstStyle/>
                    <a:p>
                      <a:pPr algn="r"/>
                      <a:r>
                        <a:rPr lang="id-ID" dirty="0" smtClean="0"/>
                        <a:t>Tahun</a:t>
                      </a:r>
                      <a:endParaRPr lang="id-ID" dirty="0"/>
                    </a:p>
                  </a:txBody>
                  <a:tcPr>
                    <a:solidFill>
                      <a:schemeClr val="accent6">
                        <a:lumMod val="75000"/>
                      </a:schemeClr>
                    </a:solidFill>
                  </a:tcPr>
                </a:tc>
              </a:tr>
              <a:tr h="510540">
                <a:tc>
                  <a:txBody>
                    <a:bodyPr/>
                    <a:lstStyle/>
                    <a:p>
                      <a:r>
                        <a:rPr lang="id-ID" dirty="0" smtClean="0"/>
                        <a:t>Unit</a:t>
                      </a:r>
                      <a:endParaRPr lang="id-ID" dirty="0"/>
                    </a:p>
                  </a:txBody>
                  <a:tcPr/>
                </a:tc>
                <a:tc>
                  <a:txBody>
                    <a:bodyPr/>
                    <a:lstStyle/>
                    <a:p>
                      <a:pPr algn="r"/>
                      <a:r>
                        <a:rPr lang="id-ID" dirty="0" smtClean="0"/>
                        <a:t>1.000</a:t>
                      </a:r>
                      <a:endParaRPr lang="id-ID" dirty="0"/>
                    </a:p>
                  </a:txBody>
                  <a:tcPr/>
                </a:tc>
                <a:tc>
                  <a:txBody>
                    <a:bodyPr/>
                    <a:lstStyle/>
                    <a:p>
                      <a:pPr algn="r"/>
                      <a:r>
                        <a:rPr lang="id-ID" dirty="0" smtClean="0"/>
                        <a:t>1.200</a:t>
                      </a:r>
                      <a:endParaRPr lang="id-ID" dirty="0"/>
                    </a:p>
                  </a:txBody>
                  <a:tcPr/>
                </a:tc>
                <a:tc>
                  <a:txBody>
                    <a:bodyPr/>
                    <a:lstStyle/>
                    <a:p>
                      <a:pPr algn="r"/>
                      <a:r>
                        <a:rPr lang="id-ID" dirty="0" smtClean="0"/>
                        <a:t>1.500</a:t>
                      </a:r>
                      <a:endParaRPr lang="id-ID" dirty="0"/>
                    </a:p>
                  </a:txBody>
                  <a:tcPr/>
                </a:tc>
                <a:tc>
                  <a:txBody>
                    <a:bodyPr/>
                    <a:lstStyle/>
                    <a:p>
                      <a:pPr algn="r"/>
                      <a:r>
                        <a:rPr lang="id-ID" dirty="0" smtClean="0"/>
                        <a:t>2.000</a:t>
                      </a:r>
                      <a:endParaRPr lang="id-ID" dirty="0"/>
                    </a:p>
                  </a:txBody>
                  <a:tcPr/>
                </a:tc>
                <a:tc>
                  <a:txBody>
                    <a:bodyPr/>
                    <a:lstStyle/>
                    <a:p>
                      <a:pPr algn="r"/>
                      <a:r>
                        <a:rPr lang="id-ID" dirty="0" smtClean="0"/>
                        <a:t>5.700</a:t>
                      </a:r>
                      <a:endParaRPr lang="id-ID" dirty="0"/>
                    </a:p>
                  </a:txBody>
                  <a:tcPr/>
                </a:tc>
              </a:tr>
              <a:tr h="510540">
                <a:tc>
                  <a:txBody>
                    <a:bodyPr/>
                    <a:lstStyle/>
                    <a:p>
                      <a:r>
                        <a:rPr lang="id-ID" dirty="0" smtClean="0"/>
                        <a:t>Harga jual per unit</a:t>
                      </a:r>
                      <a:endParaRPr lang="id-ID" dirty="0"/>
                    </a:p>
                  </a:txBody>
                  <a:tcPr/>
                </a:tc>
                <a:tc>
                  <a:txBody>
                    <a:bodyPr/>
                    <a:lstStyle/>
                    <a:p>
                      <a:pPr algn="just"/>
                      <a:r>
                        <a:rPr lang="id-ID" dirty="0" smtClean="0"/>
                        <a:t>X        $</a:t>
                      </a:r>
                      <a:r>
                        <a:rPr lang="id-ID" baseline="0" dirty="0" smtClean="0"/>
                        <a:t> 10</a:t>
                      </a:r>
                      <a:endParaRPr lang="id-ID" dirty="0"/>
                    </a:p>
                  </a:txBody>
                  <a:tcPr/>
                </a:tc>
                <a:tc>
                  <a:txBody>
                    <a:bodyPr/>
                    <a:lstStyle/>
                    <a:p>
                      <a:pPr algn="just"/>
                      <a:r>
                        <a:rPr lang="id-ID" dirty="0" smtClean="0"/>
                        <a:t>X        $</a:t>
                      </a:r>
                      <a:r>
                        <a:rPr lang="id-ID" baseline="0" dirty="0" smtClean="0"/>
                        <a:t> 10</a:t>
                      </a:r>
                      <a:endParaRPr lang="id-ID" dirty="0"/>
                    </a:p>
                  </a:txBody>
                  <a:tcPr/>
                </a:tc>
                <a:tc>
                  <a:txBody>
                    <a:bodyPr/>
                    <a:lstStyle/>
                    <a:p>
                      <a:pPr algn="just"/>
                      <a:r>
                        <a:rPr lang="id-ID" dirty="0" smtClean="0"/>
                        <a:t>X        $</a:t>
                      </a:r>
                      <a:r>
                        <a:rPr lang="id-ID" baseline="0" dirty="0" smtClean="0"/>
                        <a:t> 10</a:t>
                      </a:r>
                      <a:endParaRPr lang="id-ID" dirty="0"/>
                    </a:p>
                  </a:txBody>
                  <a:tcPr/>
                </a:tc>
                <a:tc>
                  <a:txBody>
                    <a:bodyPr/>
                    <a:lstStyle/>
                    <a:p>
                      <a:pPr algn="just"/>
                      <a:r>
                        <a:rPr lang="id-ID" smtClean="0"/>
                        <a:t>X        $</a:t>
                      </a:r>
                      <a:r>
                        <a:rPr lang="id-ID" baseline="0" smtClean="0"/>
                        <a:t> 10</a:t>
                      </a:r>
                      <a:endParaRPr lang="id-ID" dirty="0"/>
                    </a:p>
                  </a:txBody>
                  <a:tcPr/>
                </a:tc>
                <a:tc>
                  <a:txBody>
                    <a:bodyPr/>
                    <a:lstStyle/>
                    <a:p>
                      <a:pPr algn="just"/>
                      <a:r>
                        <a:rPr lang="id-ID" dirty="0" smtClean="0"/>
                        <a:t>X        $</a:t>
                      </a:r>
                      <a:r>
                        <a:rPr lang="id-ID" baseline="0" dirty="0" smtClean="0"/>
                        <a:t> 10</a:t>
                      </a:r>
                      <a:endParaRPr lang="id-ID" dirty="0"/>
                    </a:p>
                  </a:txBody>
                  <a:tcPr/>
                </a:tc>
              </a:tr>
              <a:tr h="510540">
                <a:tc>
                  <a:txBody>
                    <a:bodyPr/>
                    <a:lstStyle/>
                    <a:p>
                      <a:r>
                        <a:rPr lang="id-ID" b="1" dirty="0" smtClean="0"/>
                        <a:t>Anggaran penjualan</a:t>
                      </a:r>
                      <a:endParaRPr lang="id-ID" b="1" dirty="0"/>
                    </a:p>
                  </a:txBody>
                  <a:tcPr/>
                </a:tc>
                <a:tc>
                  <a:txBody>
                    <a:bodyPr/>
                    <a:lstStyle/>
                    <a:p>
                      <a:pPr algn="r"/>
                      <a:r>
                        <a:rPr lang="id-ID" b="1" dirty="0" smtClean="0"/>
                        <a:t>$ 10.000</a:t>
                      </a:r>
                      <a:endParaRPr lang="id-ID" b="1" dirty="0"/>
                    </a:p>
                  </a:txBody>
                  <a:tcPr/>
                </a:tc>
                <a:tc>
                  <a:txBody>
                    <a:bodyPr/>
                    <a:lstStyle/>
                    <a:p>
                      <a:pPr algn="r"/>
                      <a:r>
                        <a:rPr lang="id-ID" b="1" dirty="0" smtClean="0"/>
                        <a:t>$ 12.000</a:t>
                      </a:r>
                      <a:endParaRPr lang="id-ID" b="1" dirty="0"/>
                    </a:p>
                  </a:txBody>
                  <a:tcPr/>
                </a:tc>
                <a:tc>
                  <a:txBody>
                    <a:bodyPr/>
                    <a:lstStyle/>
                    <a:p>
                      <a:pPr algn="r"/>
                      <a:r>
                        <a:rPr lang="id-ID" b="1" dirty="0" smtClean="0"/>
                        <a:t>$ 15.000</a:t>
                      </a:r>
                      <a:endParaRPr lang="id-ID" b="1" dirty="0"/>
                    </a:p>
                  </a:txBody>
                  <a:tcPr/>
                </a:tc>
                <a:tc>
                  <a:txBody>
                    <a:bodyPr/>
                    <a:lstStyle/>
                    <a:p>
                      <a:pPr algn="r"/>
                      <a:r>
                        <a:rPr lang="id-ID" b="1" dirty="0" smtClean="0"/>
                        <a:t>$ 20.000</a:t>
                      </a:r>
                      <a:endParaRPr lang="id-ID" b="1" dirty="0"/>
                    </a:p>
                  </a:txBody>
                  <a:tcPr/>
                </a:tc>
                <a:tc>
                  <a:txBody>
                    <a:bodyPr/>
                    <a:lstStyle/>
                    <a:p>
                      <a:pPr algn="r"/>
                      <a:r>
                        <a:rPr lang="id-ID" b="1" dirty="0" smtClean="0"/>
                        <a:t>$ 57.000</a:t>
                      </a:r>
                      <a:endParaRPr lang="id-ID" b="1"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ANGGARAN PRODUKSI ( PRODUCTION BUDGET)</a:t>
            </a:r>
            <a:endParaRPr lang="id-ID" sz="3200" dirty="0"/>
          </a:p>
        </p:txBody>
      </p:sp>
      <p:sp>
        <p:nvSpPr>
          <p:cNvPr id="3" name="Content Placeholder 2"/>
          <p:cNvSpPr>
            <a:spLocks noGrp="1"/>
          </p:cNvSpPr>
          <p:nvPr>
            <p:ph idx="1"/>
          </p:nvPr>
        </p:nvSpPr>
        <p:spPr>
          <a:xfrm>
            <a:off x="680321" y="2336873"/>
            <a:ext cx="10197886" cy="3599316"/>
          </a:xfrm>
        </p:spPr>
        <p:txBody>
          <a:bodyPr/>
          <a:lstStyle/>
          <a:p>
            <a:pPr>
              <a:buNone/>
            </a:pPr>
            <a:r>
              <a:rPr lang="en-US" dirty="0" err="1" smtClean="0"/>
              <a:t>Anggaran</a:t>
            </a:r>
            <a:r>
              <a:rPr lang="en-US" dirty="0" smtClean="0"/>
              <a:t> </a:t>
            </a:r>
            <a:r>
              <a:rPr lang="en-US" dirty="0" err="1" smtClean="0"/>
              <a:t>produksi</a:t>
            </a:r>
            <a:r>
              <a:rPr lang="en-US" dirty="0" smtClean="0"/>
              <a:t>  </a:t>
            </a:r>
            <a:r>
              <a:rPr lang="en-US" dirty="0" err="1" smtClean="0"/>
              <a:t>menjelaskan</a:t>
            </a:r>
            <a:r>
              <a:rPr lang="en-US" dirty="0" smtClean="0"/>
              <a:t> </a:t>
            </a:r>
            <a:r>
              <a:rPr lang="en-US" dirty="0" err="1" smtClean="0"/>
              <a:t>banyaknya</a:t>
            </a:r>
            <a:r>
              <a:rPr lang="en-US" dirty="0" smtClean="0"/>
              <a:t> unit yang </a:t>
            </a:r>
            <a:r>
              <a:rPr lang="en-US" dirty="0" err="1" smtClean="0"/>
              <a:t>harus</a:t>
            </a:r>
            <a:r>
              <a:rPr lang="en-US" dirty="0" smtClean="0"/>
              <a:t> </a:t>
            </a:r>
            <a:r>
              <a:rPr lang="en-US" dirty="0" err="1" smtClean="0"/>
              <a:t>diproduksi</a:t>
            </a:r>
            <a:r>
              <a:rPr lang="en-US" dirty="0" smtClean="0"/>
              <a:t> </a:t>
            </a:r>
            <a:r>
              <a:rPr lang="en-US" dirty="0" err="1" smtClean="0"/>
              <a:t>untuk</a:t>
            </a:r>
            <a:r>
              <a:rPr lang="en-US" dirty="0" smtClean="0"/>
              <a:t> </a:t>
            </a:r>
            <a:r>
              <a:rPr lang="en-US" dirty="0" err="1" smtClean="0"/>
              <a:t>memenuhi</a:t>
            </a:r>
            <a:r>
              <a:rPr lang="en-US" dirty="0" smtClean="0"/>
              <a:t> </a:t>
            </a:r>
            <a:r>
              <a:rPr lang="en-US" dirty="0" err="1" smtClean="0"/>
              <a:t>kebutuhan</a:t>
            </a:r>
            <a:r>
              <a:rPr lang="en-US" dirty="0" smtClean="0"/>
              <a:t> </a:t>
            </a:r>
            <a:r>
              <a:rPr lang="en-US" dirty="0" err="1" smtClean="0"/>
              <a:t>penjualan</a:t>
            </a:r>
            <a:r>
              <a:rPr lang="en-US" dirty="0" smtClean="0"/>
              <a:t> </a:t>
            </a:r>
            <a:r>
              <a:rPr lang="en-US" dirty="0" err="1" smtClean="0"/>
              <a:t>dan</a:t>
            </a:r>
            <a:r>
              <a:rPr lang="en-US" dirty="0" smtClean="0"/>
              <a:t> </a:t>
            </a:r>
            <a:r>
              <a:rPr lang="en-US" dirty="0" err="1" smtClean="0"/>
              <a:t>kebutuhan</a:t>
            </a:r>
            <a:r>
              <a:rPr lang="en-US" dirty="0" smtClean="0"/>
              <a:t> </a:t>
            </a:r>
            <a:r>
              <a:rPr lang="en-US" dirty="0" err="1" smtClean="0"/>
              <a:t>persediaan</a:t>
            </a:r>
            <a:r>
              <a:rPr lang="en-US" dirty="0" smtClean="0"/>
              <a:t> </a:t>
            </a:r>
            <a:r>
              <a:rPr lang="en-US" dirty="0" err="1" smtClean="0"/>
              <a:t>akhir</a:t>
            </a:r>
            <a:r>
              <a:rPr lang="en-US" dirty="0" smtClean="0"/>
              <a:t>.</a:t>
            </a:r>
          </a:p>
          <a:p>
            <a:pPr>
              <a:buNone/>
            </a:pPr>
            <a:endParaRPr lang="en-US" dirty="0" smtClean="0"/>
          </a:p>
          <a:p>
            <a:pPr>
              <a:buNone/>
            </a:pPr>
            <a:r>
              <a:rPr lang="en-US" dirty="0" err="1" smtClean="0"/>
              <a:t>Untuk</a:t>
            </a:r>
            <a:r>
              <a:rPr lang="en-US" dirty="0" smtClean="0"/>
              <a:t> </a:t>
            </a:r>
            <a:r>
              <a:rPr lang="en-US" dirty="0" err="1" smtClean="0"/>
              <a:t>menghitung</a:t>
            </a:r>
            <a:r>
              <a:rPr lang="en-US" dirty="0" smtClean="0"/>
              <a:t> unit yang </a:t>
            </a:r>
            <a:r>
              <a:rPr lang="en-US" dirty="0" err="1" smtClean="0"/>
              <a:t>akan</a:t>
            </a:r>
            <a:r>
              <a:rPr lang="en-US" dirty="0" smtClean="0"/>
              <a:t> </a:t>
            </a:r>
            <a:r>
              <a:rPr lang="en-US" dirty="0" err="1" smtClean="0"/>
              <a:t>diproduksi</a:t>
            </a:r>
            <a:r>
              <a:rPr lang="en-US" dirty="0" smtClean="0"/>
              <a:t>, </a:t>
            </a:r>
            <a:r>
              <a:rPr lang="en-US" dirty="0" err="1" smtClean="0"/>
              <a:t>rumus</a:t>
            </a:r>
            <a:r>
              <a:rPr lang="en-US" dirty="0" smtClean="0"/>
              <a:t>:</a:t>
            </a:r>
          </a:p>
          <a:p>
            <a:pPr>
              <a:buNone/>
            </a:pPr>
            <a:endParaRPr lang="en-US" dirty="0" smtClean="0"/>
          </a:p>
          <a:p>
            <a:pPr>
              <a:buNone/>
            </a:pPr>
            <a:endParaRPr lang="id-ID" dirty="0"/>
          </a:p>
        </p:txBody>
      </p:sp>
      <p:sp>
        <p:nvSpPr>
          <p:cNvPr id="4" name="Rectangle 3"/>
          <p:cNvSpPr/>
          <p:nvPr/>
        </p:nvSpPr>
        <p:spPr>
          <a:xfrm>
            <a:off x="914401" y="4335518"/>
            <a:ext cx="2286000" cy="12297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Unit yang </a:t>
            </a:r>
            <a:r>
              <a:rPr lang="en-US" sz="2400" dirty="0" err="1" smtClean="0"/>
              <a:t>akan</a:t>
            </a:r>
            <a:r>
              <a:rPr lang="en-US" sz="2400" dirty="0" smtClean="0"/>
              <a:t> </a:t>
            </a:r>
            <a:r>
              <a:rPr lang="en-US" sz="2400" dirty="0" err="1" smtClean="0"/>
              <a:t>diproduksi</a:t>
            </a:r>
            <a:endParaRPr lang="en-US" sz="2400" dirty="0"/>
          </a:p>
        </p:txBody>
      </p:sp>
      <p:sp>
        <p:nvSpPr>
          <p:cNvPr id="5" name="Rectangle 4"/>
          <p:cNvSpPr/>
          <p:nvPr/>
        </p:nvSpPr>
        <p:spPr>
          <a:xfrm>
            <a:off x="3468413" y="4508937"/>
            <a:ext cx="488731" cy="5202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a:t>
            </a:r>
            <a:endParaRPr lang="en-US" sz="2400" dirty="0"/>
          </a:p>
        </p:txBody>
      </p:sp>
      <p:sp>
        <p:nvSpPr>
          <p:cNvPr id="6" name="Rectangle 5"/>
          <p:cNvSpPr/>
          <p:nvPr/>
        </p:nvSpPr>
        <p:spPr>
          <a:xfrm>
            <a:off x="3957146" y="4414346"/>
            <a:ext cx="1686910" cy="1166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t>Perkiraan</a:t>
            </a:r>
            <a:r>
              <a:rPr lang="en-US" sz="2400" dirty="0" smtClean="0"/>
              <a:t> </a:t>
            </a:r>
            <a:r>
              <a:rPr lang="en-US" sz="2400" dirty="0" err="1" smtClean="0"/>
              <a:t>penjualan</a:t>
            </a:r>
            <a:r>
              <a:rPr lang="en-US" sz="2400" dirty="0" smtClean="0"/>
              <a:t> unit</a:t>
            </a:r>
            <a:endParaRPr lang="en-US" sz="2400" dirty="0"/>
          </a:p>
        </p:txBody>
      </p:sp>
      <p:sp>
        <p:nvSpPr>
          <p:cNvPr id="7" name="Rectangle 6"/>
          <p:cNvSpPr/>
          <p:nvPr/>
        </p:nvSpPr>
        <p:spPr>
          <a:xfrm>
            <a:off x="5849007" y="4540468"/>
            <a:ext cx="346842" cy="4729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a:t>
            </a:r>
            <a:endParaRPr lang="en-US" sz="2400" dirty="0"/>
          </a:p>
        </p:txBody>
      </p:sp>
      <p:sp>
        <p:nvSpPr>
          <p:cNvPr id="8" name="Rectangle 7"/>
          <p:cNvSpPr/>
          <p:nvPr/>
        </p:nvSpPr>
        <p:spPr>
          <a:xfrm>
            <a:off x="6274676" y="4414345"/>
            <a:ext cx="2002219" cy="12139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Unit </a:t>
            </a:r>
            <a:r>
              <a:rPr lang="en-US" sz="2400" dirty="0" err="1" smtClean="0"/>
              <a:t>dalam</a:t>
            </a:r>
            <a:r>
              <a:rPr lang="en-US" sz="2400" dirty="0" smtClean="0"/>
              <a:t> </a:t>
            </a:r>
            <a:r>
              <a:rPr lang="en-US" sz="2400" dirty="0" err="1" smtClean="0"/>
              <a:t>persediaan</a:t>
            </a:r>
            <a:r>
              <a:rPr lang="en-US" sz="2400" dirty="0" smtClean="0"/>
              <a:t> </a:t>
            </a:r>
            <a:r>
              <a:rPr lang="en-US" sz="2400" dirty="0" err="1" smtClean="0"/>
              <a:t>akhir</a:t>
            </a:r>
            <a:endParaRPr lang="en-US" sz="2400" dirty="0"/>
          </a:p>
        </p:txBody>
      </p:sp>
      <p:sp>
        <p:nvSpPr>
          <p:cNvPr id="9" name="Rectangle 8"/>
          <p:cNvSpPr/>
          <p:nvPr/>
        </p:nvSpPr>
        <p:spPr>
          <a:xfrm>
            <a:off x="8450318" y="4493171"/>
            <a:ext cx="425669" cy="4729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a:t>
            </a:r>
            <a:endParaRPr lang="en-US" sz="2400" dirty="0"/>
          </a:p>
        </p:txBody>
      </p:sp>
      <p:sp>
        <p:nvSpPr>
          <p:cNvPr id="10" name="Rectangle 9"/>
          <p:cNvSpPr/>
          <p:nvPr/>
        </p:nvSpPr>
        <p:spPr>
          <a:xfrm>
            <a:off x="8860221" y="4414344"/>
            <a:ext cx="2033751" cy="11508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Unit </a:t>
            </a:r>
            <a:r>
              <a:rPr lang="en-US" sz="2400" dirty="0" err="1" smtClean="0"/>
              <a:t>dalam</a:t>
            </a:r>
            <a:r>
              <a:rPr lang="en-US" sz="2400" dirty="0" smtClean="0"/>
              <a:t> </a:t>
            </a:r>
            <a:r>
              <a:rPr lang="en-US" sz="2400" dirty="0" err="1" smtClean="0"/>
              <a:t>persediaan</a:t>
            </a:r>
            <a:r>
              <a:rPr lang="en-US" sz="2400" dirty="0" smtClean="0"/>
              <a:t> </a:t>
            </a:r>
            <a:r>
              <a:rPr lang="en-US" sz="2400" dirty="0" err="1" smtClean="0"/>
              <a:t>awal</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ANGGARAN PRODUKSI ( PRODUCTION BUDGET)</a:t>
            </a:r>
            <a:endParaRPr lang="en-US" dirty="0"/>
          </a:p>
        </p:txBody>
      </p:sp>
      <p:sp>
        <p:nvSpPr>
          <p:cNvPr id="3" name="Content Placeholder 2"/>
          <p:cNvSpPr>
            <a:spLocks noGrp="1"/>
          </p:cNvSpPr>
          <p:nvPr>
            <p:ph idx="1"/>
          </p:nvPr>
        </p:nvSpPr>
        <p:spPr/>
        <p:txBody>
          <a:bodyPr>
            <a:normAutofit lnSpcReduction="10000"/>
          </a:bodyPr>
          <a:lstStyle/>
          <a:p>
            <a:r>
              <a:rPr lang="en-US" dirty="0" err="1" smtClean="0"/>
              <a:t>Contoh</a:t>
            </a:r>
            <a:r>
              <a:rPr lang="en-US" dirty="0" smtClean="0"/>
              <a:t>: Texas Inc. </a:t>
            </a:r>
            <a:r>
              <a:rPr lang="en-US" dirty="0" err="1" smtClean="0"/>
              <a:t>menjual</a:t>
            </a:r>
            <a:r>
              <a:rPr lang="en-US" dirty="0" smtClean="0"/>
              <a:t> </a:t>
            </a:r>
            <a:r>
              <a:rPr lang="en-US" dirty="0" err="1" smtClean="0"/>
              <a:t>kaus</a:t>
            </a:r>
            <a:r>
              <a:rPr lang="en-US" dirty="0" smtClean="0"/>
              <a:t> </a:t>
            </a:r>
            <a:r>
              <a:rPr lang="en-US" dirty="0" err="1" smtClean="0"/>
              <a:t>di</a:t>
            </a:r>
            <a:r>
              <a:rPr lang="en-US" dirty="0" smtClean="0"/>
              <a:t> </a:t>
            </a:r>
            <a:r>
              <a:rPr lang="en-US" dirty="0" err="1" smtClean="0"/>
              <a:t>tahun</a:t>
            </a:r>
            <a:r>
              <a:rPr lang="en-US" dirty="0" smtClean="0"/>
              <a:t> 2008 </a:t>
            </a:r>
            <a:r>
              <a:rPr lang="en-US" dirty="0" err="1" smtClean="0"/>
              <a:t>dengan</a:t>
            </a:r>
            <a:r>
              <a:rPr lang="en-US" dirty="0" smtClean="0"/>
              <a:t> </a:t>
            </a:r>
            <a:r>
              <a:rPr lang="en-US" dirty="0" err="1" smtClean="0"/>
              <a:t>anggaran</a:t>
            </a:r>
            <a:r>
              <a:rPr lang="en-US" dirty="0" smtClean="0"/>
              <a:t> </a:t>
            </a:r>
            <a:r>
              <a:rPr lang="en-US" dirty="0" err="1" smtClean="0"/>
              <a:t>penjualan</a:t>
            </a:r>
            <a:r>
              <a:rPr lang="en-US" dirty="0" smtClean="0"/>
              <a:t> </a:t>
            </a:r>
            <a:r>
              <a:rPr lang="en-US" dirty="0" err="1" smtClean="0"/>
              <a:t>seperti</a:t>
            </a:r>
            <a:r>
              <a:rPr lang="en-US" dirty="0" smtClean="0"/>
              <a:t> </a:t>
            </a:r>
            <a:r>
              <a:rPr lang="en-US" dirty="0" err="1" smtClean="0"/>
              <a:t>contoh</a:t>
            </a:r>
            <a:r>
              <a:rPr lang="en-US" dirty="0" smtClean="0"/>
              <a:t> </a:t>
            </a:r>
            <a:r>
              <a:rPr lang="en-US" dirty="0" err="1" smtClean="0"/>
              <a:t>sebelumnya</a:t>
            </a:r>
            <a:r>
              <a:rPr lang="en-US" dirty="0" smtClean="0"/>
              <a:t>. </a:t>
            </a:r>
            <a:r>
              <a:rPr lang="en-US" dirty="0" err="1" smtClean="0"/>
              <a:t>Kebijakan</a:t>
            </a:r>
            <a:r>
              <a:rPr lang="en-US" dirty="0" smtClean="0"/>
              <a:t> </a:t>
            </a:r>
            <a:r>
              <a:rPr lang="en-US" dirty="0" err="1" smtClean="0"/>
              <a:t>perusahaan</a:t>
            </a:r>
            <a:r>
              <a:rPr lang="en-US" dirty="0" smtClean="0"/>
              <a:t> </a:t>
            </a:r>
            <a:r>
              <a:rPr lang="en-US" dirty="0" err="1" smtClean="0"/>
              <a:t>mensyaratkan</a:t>
            </a:r>
            <a:r>
              <a:rPr lang="en-US" dirty="0" smtClean="0"/>
              <a:t> 20 </a:t>
            </a:r>
            <a:r>
              <a:rPr lang="en-US" dirty="0" err="1" smtClean="0"/>
              <a:t>persen</a:t>
            </a:r>
            <a:r>
              <a:rPr lang="en-US" dirty="0" smtClean="0"/>
              <a:t> </a:t>
            </a:r>
            <a:r>
              <a:rPr lang="en-US" dirty="0" err="1" smtClean="0"/>
              <a:t>penjualan</a:t>
            </a:r>
            <a:r>
              <a:rPr lang="en-US" dirty="0" smtClean="0"/>
              <a:t> </a:t>
            </a:r>
            <a:r>
              <a:rPr lang="en-US" dirty="0" err="1" smtClean="0"/>
              <a:t>kuartal</a:t>
            </a:r>
            <a:r>
              <a:rPr lang="en-US" dirty="0" smtClean="0"/>
              <a:t> </a:t>
            </a:r>
            <a:r>
              <a:rPr lang="en-US" dirty="0" err="1" smtClean="0"/>
              <a:t>berikutnya</a:t>
            </a:r>
            <a:r>
              <a:rPr lang="en-US" dirty="0" smtClean="0"/>
              <a:t> </a:t>
            </a:r>
            <a:r>
              <a:rPr lang="en-US" dirty="0" err="1" smtClean="0"/>
              <a:t>harus</a:t>
            </a:r>
            <a:r>
              <a:rPr lang="en-US" dirty="0" smtClean="0"/>
              <a:t> </a:t>
            </a:r>
            <a:r>
              <a:rPr lang="en-US" dirty="0" err="1" smtClean="0"/>
              <a:t>tersedia</a:t>
            </a:r>
            <a:r>
              <a:rPr lang="en-US" dirty="0" smtClean="0"/>
              <a:t> </a:t>
            </a:r>
            <a:r>
              <a:rPr lang="en-US" dirty="0" err="1" smtClean="0"/>
              <a:t>di</a:t>
            </a:r>
            <a:r>
              <a:rPr lang="en-US" dirty="0" smtClean="0"/>
              <a:t> </a:t>
            </a:r>
            <a:r>
              <a:rPr lang="en-US" dirty="0" err="1" smtClean="0"/>
              <a:t>persediaan</a:t>
            </a:r>
            <a:r>
              <a:rPr lang="en-US" dirty="0" smtClean="0"/>
              <a:t> </a:t>
            </a:r>
            <a:r>
              <a:rPr lang="en-US" dirty="0" err="1" smtClean="0"/>
              <a:t>akhir</a:t>
            </a:r>
            <a:r>
              <a:rPr lang="en-US" dirty="0" smtClean="0"/>
              <a:t>, </a:t>
            </a:r>
            <a:r>
              <a:rPr lang="en-US" dirty="0" err="1" smtClean="0"/>
              <a:t>dan</a:t>
            </a:r>
            <a:r>
              <a:rPr lang="en-US" dirty="0" smtClean="0"/>
              <a:t> </a:t>
            </a:r>
            <a:r>
              <a:rPr lang="en-US" dirty="0" err="1" smtClean="0"/>
              <a:t>persediaan</a:t>
            </a:r>
            <a:r>
              <a:rPr lang="en-US" dirty="0" smtClean="0"/>
              <a:t> </a:t>
            </a:r>
            <a:r>
              <a:rPr lang="en-US" dirty="0" err="1" smtClean="0"/>
              <a:t>awal</a:t>
            </a:r>
            <a:r>
              <a:rPr lang="en-US" dirty="0" smtClean="0"/>
              <a:t> </a:t>
            </a:r>
            <a:r>
              <a:rPr lang="en-US" dirty="0" err="1" smtClean="0"/>
              <a:t>kaus</a:t>
            </a:r>
            <a:r>
              <a:rPr lang="en-US" dirty="0" smtClean="0"/>
              <a:t> </a:t>
            </a:r>
            <a:r>
              <a:rPr lang="en-US" dirty="0" err="1" smtClean="0"/>
              <a:t>tersebut</a:t>
            </a:r>
            <a:r>
              <a:rPr lang="en-US" dirty="0" smtClean="0"/>
              <a:t> </a:t>
            </a:r>
            <a:r>
              <a:rPr lang="en-US" dirty="0" err="1" smtClean="0"/>
              <a:t>untuk</a:t>
            </a:r>
            <a:r>
              <a:rPr lang="en-US" dirty="0" smtClean="0"/>
              <a:t> </a:t>
            </a:r>
            <a:r>
              <a:rPr lang="en-US" dirty="0" err="1" smtClean="0"/>
              <a:t>kuartal</a:t>
            </a:r>
            <a:r>
              <a:rPr lang="en-US" dirty="0" smtClean="0"/>
              <a:t> </a:t>
            </a:r>
            <a:r>
              <a:rPr lang="en-US" dirty="0" err="1" smtClean="0"/>
              <a:t>pertama</a:t>
            </a:r>
            <a:r>
              <a:rPr lang="en-US" dirty="0" smtClean="0"/>
              <a:t> </a:t>
            </a:r>
            <a:r>
              <a:rPr lang="en-US" dirty="0" err="1" smtClean="0"/>
              <a:t>tahun</a:t>
            </a:r>
            <a:r>
              <a:rPr lang="en-US" dirty="0" smtClean="0"/>
              <a:t> </a:t>
            </a:r>
            <a:r>
              <a:rPr lang="en-US" dirty="0" err="1" smtClean="0"/>
              <a:t>berjalan</a:t>
            </a:r>
            <a:r>
              <a:rPr lang="en-US" dirty="0" smtClean="0"/>
              <a:t> </a:t>
            </a:r>
            <a:r>
              <a:rPr lang="en-US" dirty="0" err="1" smtClean="0"/>
              <a:t>adalah</a:t>
            </a:r>
            <a:r>
              <a:rPr lang="en-US" dirty="0" smtClean="0"/>
              <a:t> 180. </a:t>
            </a:r>
            <a:r>
              <a:rPr lang="en-US" dirty="0" err="1" smtClean="0"/>
              <a:t>Anggaplah</a:t>
            </a:r>
            <a:r>
              <a:rPr lang="en-US" dirty="0" smtClean="0"/>
              <a:t> </a:t>
            </a:r>
            <a:r>
              <a:rPr lang="en-US" dirty="0" err="1" smtClean="0"/>
              <a:t>penjualan</a:t>
            </a:r>
            <a:r>
              <a:rPr lang="en-US" dirty="0" smtClean="0"/>
              <a:t> </a:t>
            </a:r>
            <a:r>
              <a:rPr lang="en-US" dirty="0" err="1" smtClean="0"/>
              <a:t>kuartal</a:t>
            </a:r>
            <a:r>
              <a:rPr lang="en-US" dirty="0" smtClean="0"/>
              <a:t> </a:t>
            </a:r>
            <a:r>
              <a:rPr lang="en-US" dirty="0" err="1" smtClean="0"/>
              <a:t>pertama</a:t>
            </a:r>
            <a:r>
              <a:rPr lang="en-US" dirty="0" smtClean="0"/>
              <a:t> </a:t>
            </a:r>
            <a:r>
              <a:rPr lang="en-US" dirty="0" err="1" smtClean="0"/>
              <a:t>tahun</a:t>
            </a:r>
            <a:r>
              <a:rPr lang="en-US" dirty="0" smtClean="0"/>
              <a:t> 2009 </a:t>
            </a:r>
            <a:r>
              <a:rPr lang="en-US" dirty="0" err="1" smtClean="0"/>
              <a:t>diperkirakan</a:t>
            </a:r>
            <a:r>
              <a:rPr lang="en-US" dirty="0" smtClean="0"/>
              <a:t> 1.000 unit.</a:t>
            </a:r>
          </a:p>
          <a:p>
            <a:r>
              <a:rPr lang="en-US" dirty="0" err="1" smtClean="0"/>
              <a:t>Uraian</a:t>
            </a:r>
            <a:r>
              <a:rPr lang="en-US" dirty="0" smtClean="0"/>
              <a:t>:</a:t>
            </a:r>
          </a:p>
          <a:p>
            <a:pPr>
              <a:buNone/>
            </a:pPr>
            <a:r>
              <a:rPr lang="en-US" dirty="0" err="1" smtClean="0"/>
              <a:t>Penjualan</a:t>
            </a:r>
            <a:r>
              <a:rPr lang="en-US" dirty="0" smtClean="0"/>
              <a:t> </a:t>
            </a:r>
            <a:r>
              <a:rPr lang="en-US" dirty="0" err="1" smtClean="0"/>
              <a:t>pada</a:t>
            </a:r>
            <a:r>
              <a:rPr lang="en-US" dirty="0" smtClean="0"/>
              <a:t> </a:t>
            </a:r>
            <a:r>
              <a:rPr lang="en-US" dirty="0" err="1" smtClean="0"/>
              <a:t>kuartal</a:t>
            </a:r>
            <a:r>
              <a:rPr lang="en-US" dirty="0" smtClean="0"/>
              <a:t> </a:t>
            </a:r>
            <a:r>
              <a:rPr lang="en-US" dirty="0" err="1" smtClean="0"/>
              <a:t>pertama</a:t>
            </a:r>
            <a:r>
              <a:rPr lang="en-US" dirty="0" smtClean="0"/>
              <a:t> </a:t>
            </a:r>
            <a:r>
              <a:rPr lang="en-US" dirty="0" err="1" smtClean="0"/>
              <a:t>adalah</a:t>
            </a:r>
            <a:r>
              <a:rPr lang="en-US" dirty="0" smtClean="0"/>
              <a:t> 1.000 </a:t>
            </a:r>
            <a:r>
              <a:rPr lang="en-US" dirty="0" err="1" smtClean="0"/>
              <a:t>kaus</a:t>
            </a:r>
            <a:r>
              <a:rPr lang="en-US" dirty="0" smtClean="0"/>
              <a:t> , </a:t>
            </a:r>
            <a:r>
              <a:rPr lang="en-US" dirty="0" err="1" smtClean="0"/>
              <a:t>persediaan</a:t>
            </a:r>
            <a:r>
              <a:rPr lang="en-US" dirty="0" smtClean="0"/>
              <a:t> </a:t>
            </a:r>
            <a:r>
              <a:rPr lang="en-US" dirty="0" err="1" smtClean="0"/>
              <a:t>awal</a:t>
            </a:r>
            <a:r>
              <a:rPr lang="en-US" dirty="0" smtClean="0"/>
              <a:t> </a:t>
            </a:r>
            <a:r>
              <a:rPr lang="en-US" dirty="0" err="1" smtClean="0"/>
              <a:t>adalah</a:t>
            </a:r>
            <a:r>
              <a:rPr lang="en-US" dirty="0" smtClean="0"/>
              <a:t> 180 </a:t>
            </a:r>
            <a:r>
              <a:rPr lang="en-US" dirty="0" err="1" smtClean="0"/>
              <a:t>kaus</a:t>
            </a:r>
            <a:r>
              <a:rPr lang="en-US" dirty="0" smtClean="0"/>
              <a:t>, </a:t>
            </a:r>
            <a:r>
              <a:rPr lang="en-US" dirty="0" err="1" smtClean="0"/>
              <a:t>dan</a:t>
            </a:r>
            <a:r>
              <a:rPr lang="en-US" dirty="0" smtClean="0"/>
              <a:t> </a:t>
            </a:r>
            <a:r>
              <a:rPr lang="en-US" dirty="0" err="1" smtClean="0"/>
              <a:t>persediaan</a:t>
            </a:r>
            <a:r>
              <a:rPr lang="en-US" dirty="0" smtClean="0"/>
              <a:t> </a:t>
            </a:r>
            <a:r>
              <a:rPr lang="en-US" dirty="0" err="1" smtClean="0"/>
              <a:t>akhir</a:t>
            </a:r>
            <a:r>
              <a:rPr lang="en-US" dirty="0" smtClean="0"/>
              <a:t> </a:t>
            </a:r>
            <a:r>
              <a:rPr lang="en-US" dirty="0" err="1" smtClean="0"/>
              <a:t>pada</a:t>
            </a:r>
            <a:r>
              <a:rPr lang="en-US" dirty="0" smtClean="0"/>
              <a:t> </a:t>
            </a:r>
            <a:r>
              <a:rPr lang="en-US" dirty="0" err="1" smtClean="0"/>
              <a:t>kuartal</a:t>
            </a:r>
            <a:r>
              <a:rPr lang="en-US" dirty="0" smtClean="0"/>
              <a:t> </a:t>
            </a:r>
            <a:r>
              <a:rPr lang="en-US" dirty="0" err="1" smtClean="0"/>
              <a:t>pertama</a:t>
            </a:r>
            <a:r>
              <a:rPr lang="en-US" dirty="0" smtClean="0"/>
              <a:t> </a:t>
            </a:r>
            <a:r>
              <a:rPr lang="en-US" dirty="0" err="1" smtClean="0"/>
              <a:t>adalah</a:t>
            </a:r>
            <a:r>
              <a:rPr lang="en-US" dirty="0" smtClean="0"/>
              <a:t> 240 </a:t>
            </a:r>
            <a:r>
              <a:rPr lang="en-US" dirty="0" err="1" smtClean="0"/>
              <a:t>kaus</a:t>
            </a:r>
            <a:r>
              <a:rPr lang="en-US" dirty="0" smtClean="0"/>
              <a:t> (1.200 x 20%).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a:srcRect/>
          <a:stretch>
            <a:fillRect/>
          </a:stretch>
        </p:blipFill>
        <p:spPr bwMode="auto">
          <a:xfrm>
            <a:off x="647700" y="571500"/>
            <a:ext cx="9734550" cy="5905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ANGGARAN PEMBELIAN BAHAN BAKU LANGSUNG (DIRECT MATERIAL PURCHASE BUDGET)</a:t>
            </a:r>
            <a:endParaRPr lang="en-US" dirty="0"/>
          </a:p>
        </p:txBody>
      </p:sp>
      <p:sp>
        <p:nvSpPr>
          <p:cNvPr id="3" name="Content Placeholder 2"/>
          <p:cNvSpPr>
            <a:spLocks noGrp="1"/>
          </p:cNvSpPr>
          <p:nvPr>
            <p:ph idx="1"/>
          </p:nvPr>
        </p:nvSpPr>
        <p:spPr/>
        <p:txBody>
          <a:bodyPr/>
          <a:lstStyle/>
          <a:p>
            <a:r>
              <a:rPr lang="en-US" dirty="0" err="1" smtClean="0"/>
              <a:t>Anggaran</a:t>
            </a:r>
            <a:r>
              <a:rPr lang="en-US" dirty="0" smtClean="0"/>
              <a:t> </a:t>
            </a:r>
            <a:r>
              <a:rPr lang="en-US" dirty="0" err="1" smtClean="0"/>
              <a:t>pembelian</a:t>
            </a:r>
            <a:r>
              <a:rPr lang="en-US" dirty="0" smtClean="0"/>
              <a:t> </a:t>
            </a:r>
            <a:r>
              <a:rPr lang="en-US" dirty="0" err="1" smtClean="0"/>
              <a:t>bahan</a:t>
            </a:r>
            <a:r>
              <a:rPr lang="en-US" dirty="0" smtClean="0"/>
              <a:t> </a:t>
            </a:r>
            <a:r>
              <a:rPr lang="en-US" dirty="0" err="1" smtClean="0"/>
              <a:t>baku</a:t>
            </a:r>
            <a:r>
              <a:rPr lang="en-US" dirty="0" smtClean="0"/>
              <a:t> </a:t>
            </a:r>
            <a:r>
              <a:rPr lang="en-US" dirty="0" err="1" smtClean="0"/>
              <a:t>langsung</a:t>
            </a:r>
            <a:r>
              <a:rPr lang="en-US" dirty="0" smtClean="0"/>
              <a:t> </a:t>
            </a:r>
            <a:r>
              <a:rPr lang="en-US" dirty="0" err="1" smtClean="0"/>
              <a:t>menyatakan</a:t>
            </a:r>
            <a:r>
              <a:rPr lang="en-US" dirty="0" smtClean="0"/>
              <a:t> </a:t>
            </a:r>
            <a:r>
              <a:rPr lang="en-US" dirty="0" err="1" smtClean="0"/>
              <a:t>jumlah</a:t>
            </a:r>
            <a:r>
              <a:rPr lang="en-US" dirty="0" smtClean="0"/>
              <a:t> </a:t>
            </a:r>
            <a:r>
              <a:rPr lang="en-US" dirty="0" err="1" smtClean="0"/>
              <a:t>dan</a:t>
            </a:r>
            <a:r>
              <a:rPr lang="en-US" dirty="0" smtClean="0"/>
              <a:t> </a:t>
            </a:r>
            <a:r>
              <a:rPr lang="en-US" dirty="0" err="1" smtClean="0"/>
              <a:t>biaya</a:t>
            </a:r>
            <a:r>
              <a:rPr lang="en-US" dirty="0" smtClean="0"/>
              <a:t> </a:t>
            </a:r>
            <a:r>
              <a:rPr lang="en-US" dirty="0" err="1" smtClean="0"/>
              <a:t>bahan</a:t>
            </a:r>
            <a:r>
              <a:rPr lang="en-US" dirty="0" smtClean="0"/>
              <a:t> </a:t>
            </a:r>
            <a:r>
              <a:rPr lang="en-US" dirty="0" err="1" smtClean="0"/>
              <a:t>baku</a:t>
            </a:r>
            <a:r>
              <a:rPr lang="en-US" dirty="0" smtClean="0"/>
              <a:t> yang </a:t>
            </a:r>
            <a:r>
              <a:rPr lang="en-US" dirty="0" err="1" smtClean="0"/>
              <a:t>dibeli</a:t>
            </a:r>
            <a:r>
              <a:rPr lang="en-US" dirty="0" smtClean="0"/>
              <a:t> </a:t>
            </a:r>
            <a:r>
              <a:rPr lang="en-US" dirty="0" err="1" smtClean="0"/>
              <a:t>tiap</a:t>
            </a:r>
            <a:r>
              <a:rPr lang="en-US" dirty="0" smtClean="0"/>
              <a:t> </a:t>
            </a:r>
            <a:r>
              <a:rPr lang="en-US" dirty="0" err="1" smtClean="0"/>
              <a:t>periode</a:t>
            </a:r>
            <a:r>
              <a:rPr lang="en-US" dirty="0" smtClean="0"/>
              <a:t>; </a:t>
            </a:r>
            <a:r>
              <a:rPr lang="en-US" dirty="0" err="1" smtClean="0"/>
              <a:t>jumlahnya</a:t>
            </a:r>
            <a:r>
              <a:rPr lang="en-US" dirty="0" smtClean="0"/>
              <a:t> </a:t>
            </a:r>
            <a:r>
              <a:rPr lang="en-US" dirty="0" err="1" smtClean="0"/>
              <a:t>bergantung</a:t>
            </a:r>
            <a:r>
              <a:rPr lang="en-US" dirty="0" smtClean="0"/>
              <a:t> </a:t>
            </a:r>
            <a:r>
              <a:rPr lang="en-US" dirty="0" err="1" smtClean="0"/>
              <a:t>pada</a:t>
            </a:r>
            <a:r>
              <a:rPr lang="en-US" dirty="0" smtClean="0"/>
              <a:t> </a:t>
            </a:r>
            <a:r>
              <a:rPr lang="en-US" dirty="0" err="1" smtClean="0"/>
              <a:t>perkiraan</a:t>
            </a:r>
            <a:r>
              <a:rPr lang="en-US" dirty="0" smtClean="0"/>
              <a:t> </a:t>
            </a:r>
            <a:r>
              <a:rPr lang="en-US" dirty="0" err="1" smtClean="0"/>
              <a:t>penggunaan</a:t>
            </a:r>
            <a:r>
              <a:rPr lang="en-US" dirty="0" smtClean="0"/>
              <a:t> </a:t>
            </a:r>
            <a:r>
              <a:rPr lang="en-US" dirty="0" err="1" smtClean="0"/>
              <a:t>bahan</a:t>
            </a:r>
            <a:r>
              <a:rPr lang="en-US" dirty="0" smtClean="0"/>
              <a:t> </a:t>
            </a:r>
            <a:r>
              <a:rPr lang="en-US" dirty="0" err="1" smtClean="0"/>
              <a:t>baku</a:t>
            </a:r>
            <a:r>
              <a:rPr lang="en-US" dirty="0" smtClean="0"/>
              <a:t> </a:t>
            </a:r>
            <a:r>
              <a:rPr lang="en-US" dirty="0" err="1" smtClean="0"/>
              <a:t>dalam</a:t>
            </a:r>
            <a:r>
              <a:rPr lang="en-US" dirty="0" smtClean="0"/>
              <a:t> </a:t>
            </a:r>
            <a:r>
              <a:rPr lang="en-US" dirty="0" err="1" smtClean="0"/>
              <a:t>produksi</a:t>
            </a:r>
            <a:r>
              <a:rPr lang="en-US" dirty="0" smtClean="0"/>
              <a:t> </a:t>
            </a:r>
            <a:r>
              <a:rPr lang="en-US" dirty="0" err="1" smtClean="0"/>
              <a:t>dan</a:t>
            </a:r>
            <a:r>
              <a:rPr lang="en-US" dirty="0" smtClean="0"/>
              <a:t> </a:t>
            </a:r>
            <a:r>
              <a:rPr lang="en-US" dirty="0" err="1" smtClean="0"/>
              <a:t>persediaan</a:t>
            </a:r>
            <a:r>
              <a:rPr lang="en-US" dirty="0" smtClean="0"/>
              <a:t> </a:t>
            </a:r>
            <a:r>
              <a:rPr lang="en-US" dirty="0" err="1" smtClean="0"/>
              <a:t>bahan</a:t>
            </a:r>
            <a:r>
              <a:rPr lang="en-US" dirty="0" smtClean="0"/>
              <a:t> </a:t>
            </a:r>
            <a:r>
              <a:rPr lang="en-US" dirty="0" err="1" smtClean="0"/>
              <a:t>baku</a:t>
            </a:r>
            <a:r>
              <a:rPr lang="en-US" dirty="0" smtClean="0"/>
              <a:t> yang </a:t>
            </a:r>
            <a:r>
              <a:rPr lang="en-US" dirty="0" err="1" smtClean="0"/>
              <a:t>dibutuhkan</a:t>
            </a:r>
            <a:r>
              <a:rPr lang="en-US" dirty="0" smtClean="0"/>
              <a:t> </a:t>
            </a:r>
            <a:r>
              <a:rPr lang="en-US" dirty="0" err="1" smtClean="0"/>
              <a:t>perusahaan</a:t>
            </a:r>
            <a:r>
              <a:rPr lang="en-US" dirty="0" smtClean="0"/>
              <a:t>.</a:t>
            </a:r>
          </a:p>
          <a:p>
            <a:endParaRPr lang="en-US" dirty="0" smtClean="0"/>
          </a:p>
          <a:p>
            <a:r>
              <a:rPr lang="en-US" dirty="0" err="1" smtClean="0"/>
              <a:t>Rumus</a:t>
            </a:r>
            <a:r>
              <a:rPr lang="en-US" dirty="0" smtClean="0"/>
              <a:t>:</a:t>
            </a:r>
          </a:p>
          <a:p>
            <a:r>
              <a:rPr lang="en-US" dirty="0" err="1" smtClean="0"/>
              <a:t>Pembelian</a:t>
            </a:r>
            <a:r>
              <a:rPr lang="en-US" dirty="0" smtClean="0"/>
              <a:t> = </a:t>
            </a:r>
            <a:endParaRPr lang="en-US" dirty="0"/>
          </a:p>
        </p:txBody>
      </p:sp>
      <p:sp>
        <p:nvSpPr>
          <p:cNvPr id="4" name="Rectangle 3"/>
          <p:cNvSpPr/>
          <p:nvPr/>
        </p:nvSpPr>
        <p:spPr>
          <a:xfrm>
            <a:off x="3090040" y="4603531"/>
            <a:ext cx="6952593" cy="15292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smtClean="0"/>
              <a:t>Bahan</a:t>
            </a:r>
            <a:r>
              <a:rPr lang="en-US" sz="2400" dirty="0" smtClean="0"/>
              <a:t> </a:t>
            </a:r>
            <a:r>
              <a:rPr lang="en-US" sz="2400" dirty="0" err="1" smtClean="0"/>
              <a:t>baku</a:t>
            </a:r>
            <a:r>
              <a:rPr lang="en-US" sz="2400" dirty="0" smtClean="0"/>
              <a:t> </a:t>
            </a:r>
            <a:r>
              <a:rPr lang="en-US" sz="2400" dirty="0" err="1" smtClean="0"/>
              <a:t>langsung</a:t>
            </a:r>
            <a:r>
              <a:rPr lang="en-US" sz="2400" dirty="0" smtClean="0"/>
              <a:t> yang </a:t>
            </a:r>
            <a:r>
              <a:rPr lang="en-US" sz="2400" dirty="0" err="1" smtClean="0"/>
              <a:t>dibutuhkan</a:t>
            </a:r>
            <a:r>
              <a:rPr lang="en-US" sz="2400" dirty="0" smtClean="0"/>
              <a:t> </a:t>
            </a:r>
            <a:r>
              <a:rPr lang="en-US" sz="2400" dirty="0" err="1" smtClean="0"/>
              <a:t>untuk</a:t>
            </a:r>
            <a:r>
              <a:rPr lang="en-US" sz="2400" dirty="0" smtClean="0"/>
              <a:t> </a:t>
            </a:r>
            <a:r>
              <a:rPr lang="en-US" sz="2400" dirty="0" err="1" smtClean="0"/>
              <a:t>produksi</a:t>
            </a:r>
            <a:r>
              <a:rPr lang="en-US" sz="2400" dirty="0" smtClean="0"/>
              <a:t> + </a:t>
            </a:r>
            <a:r>
              <a:rPr lang="en-US" sz="2400" dirty="0" err="1" smtClean="0"/>
              <a:t>bahan</a:t>
            </a:r>
            <a:r>
              <a:rPr lang="en-US" sz="2400" dirty="0" smtClean="0"/>
              <a:t> </a:t>
            </a:r>
            <a:r>
              <a:rPr lang="en-US" sz="2400" dirty="0" err="1" smtClean="0"/>
              <a:t>baku</a:t>
            </a:r>
            <a:r>
              <a:rPr lang="en-US" sz="2400" dirty="0" smtClean="0"/>
              <a:t> </a:t>
            </a:r>
            <a:r>
              <a:rPr lang="en-US" sz="2400" dirty="0" err="1" smtClean="0"/>
              <a:t>langsung</a:t>
            </a:r>
            <a:r>
              <a:rPr lang="en-US" sz="2400" dirty="0" smtClean="0"/>
              <a:t> yang </a:t>
            </a:r>
            <a:r>
              <a:rPr lang="en-US" sz="2400" dirty="0" err="1" smtClean="0"/>
              <a:t>diinginkan</a:t>
            </a:r>
            <a:r>
              <a:rPr lang="en-US" sz="2400" dirty="0" smtClean="0"/>
              <a:t> </a:t>
            </a:r>
            <a:r>
              <a:rPr lang="en-US" sz="2400" dirty="0" err="1" smtClean="0"/>
              <a:t>dalam</a:t>
            </a:r>
            <a:r>
              <a:rPr lang="en-US" sz="2400" dirty="0" smtClean="0"/>
              <a:t> </a:t>
            </a:r>
            <a:r>
              <a:rPr lang="en-US" sz="2400" dirty="0" err="1" smtClean="0"/>
              <a:t>persediaan</a:t>
            </a:r>
            <a:r>
              <a:rPr lang="en-US" sz="2400" dirty="0" smtClean="0"/>
              <a:t> </a:t>
            </a:r>
            <a:r>
              <a:rPr lang="en-US" sz="2400" dirty="0" err="1" smtClean="0"/>
              <a:t>akhir</a:t>
            </a:r>
            <a:r>
              <a:rPr lang="en-US" sz="2400" dirty="0" smtClean="0"/>
              <a:t> – </a:t>
            </a:r>
            <a:r>
              <a:rPr lang="en-US" sz="2400" dirty="0" err="1" smtClean="0"/>
              <a:t>bahan</a:t>
            </a:r>
            <a:r>
              <a:rPr lang="en-US" sz="2400" dirty="0" smtClean="0"/>
              <a:t> </a:t>
            </a:r>
            <a:r>
              <a:rPr lang="en-US" sz="2400" dirty="0" err="1" smtClean="0"/>
              <a:t>baku</a:t>
            </a:r>
            <a:r>
              <a:rPr lang="en-US" sz="2400" dirty="0" smtClean="0"/>
              <a:t> </a:t>
            </a:r>
            <a:r>
              <a:rPr lang="en-US" sz="2400" dirty="0" err="1" smtClean="0"/>
              <a:t>langsung</a:t>
            </a:r>
            <a:r>
              <a:rPr lang="en-US" sz="2400" dirty="0" smtClean="0"/>
              <a:t> </a:t>
            </a:r>
            <a:r>
              <a:rPr lang="en-US" sz="2400" dirty="0" err="1" smtClean="0"/>
              <a:t>dalam</a:t>
            </a:r>
            <a:r>
              <a:rPr lang="en-US" sz="2400" dirty="0" smtClean="0"/>
              <a:t> </a:t>
            </a:r>
            <a:r>
              <a:rPr lang="en-US" sz="2400" dirty="0" err="1" smtClean="0"/>
              <a:t>persediaan</a:t>
            </a:r>
            <a:r>
              <a:rPr lang="en-US" sz="2400" dirty="0" smtClean="0"/>
              <a:t> </a:t>
            </a:r>
            <a:r>
              <a:rPr lang="en-US" sz="2400" dirty="0" err="1" smtClean="0"/>
              <a:t>awal</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ANGGARAN PEMBELIAN BAHAN BAKU LANGSUNG (DIRECT MATERIAL PURCHASE BUDGET)</a:t>
            </a:r>
            <a:endParaRPr lang="en-US" dirty="0"/>
          </a:p>
        </p:txBody>
      </p:sp>
      <p:sp>
        <p:nvSpPr>
          <p:cNvPr id="3" name="Content Placeholder 2"/>
          <p:cNvSpPr>
            <a:spLocks noGrp="1"/>
          </p:cNvSpPr>
          <p:nvPr>
            <p:ph idx="1"/>
          </p:nvPr>
        </p:nvSpPr>
        <p:spPr/>
        <p:txBody>
          <a:bodyPr>
            <a:normAutofit lnSpcReduction="10000"/>
          </a:bodyPr>
          <a:lstStyle/>
          <a:p>
            <a:r>
              <a:rPr lang="en-US" dirty="0" err="1" smtClean="0"/>
              <a:t>Contoh</a:t>
            </a:r>
            <a:r>
              <a:rPr lang="en-US" dirty="0" smtClean="0"/>
              <a:t>: </a:t>
            </a:r>
            <a:r>
              <a:rPr lang="en-US" dirty="0" err="1" smtClean="0"/>
              <a:t>Anggaplah</a:t>
            </a:r>
            <a:r>
              <a:rPr lang="en-US" dirty="0" smtClean="0"/>
              <a:t> </a:t>
            </a:r>
            <a:r>
              <a:rPr lang="en-US" dirty="0" err="1" smtClean="0"/>
              <a:t>kaus</a:t>
            </a:r>
            <a:r>
              <a:rPr lang="en-US" dirty="0" smtClean="0"/>
              <a:t> </a:t>
            </a:r>
            <a:r>
              <a:rPr lang="en-US" dirty="0" err="1" smtClean="0"/>
              <a:t>berlogo</a:t>
            </a:r>
            <a:r>
              <a:rPr lang="en-US" dirty="0" smtClean="0"/>
              <a:t> Texas Inc. </a:t>
            </a:r>
            <a:r>
              <a:rPr lang="en-US" dirty="0" err="1" smtClean="0"/>
              <a:t>membutuhkan</a:t>
            </a:r>
            <a:r>
              <a:rPr lang="en-US" dirty="0" smtClean="0"/>
              <a:t> </a:t>
            </a:r>
            <a:r>
              <a:rPr lang="en-US" dirty="0" err="1" smtClean="0"/>
              <a:t>dua</a:t>
            </a:r>
            <a:r>
              <a:rPr lang="en-US" dirty="0" smtClean="0"/>
              <a:t> </a:t>
            </a:r>
            <a:r>
              <a:rPr lang="en-US" dirty="0" err="1" smtClean="0"/>
              <a:t>jenis</a:t>
            </a:r>
            <a:r>
              <a:rPr lang="en-US" dirty="0" smtClean="0"/>
              <a:t> </a:t>
            </a:r>
            <a:r>
              <a:rPr lang="en-US" dirty="0" err="1" smtClean="0"/>
              <a:t>bahan</a:t>
            </a:r>
            <a:r>
              <a:rPr lang="en-US" dirty="0" smtClean="0"/>
              <a:t> </a:t>
            </a:r>
            <a:r>
              <a:rPr lang="en-US" dirty="0" err="1" smtClean="0"/>
              <a:t>baku</a:t>
            </a:r>
            <a:r>
              <a:rPr lang="en-US" dirty="0" smtClean="0"/>
              <a:t>: </a:t>
            </a:r>
            <a:r>
              <a:rPr lang="en-US" dirty="0" err="1" smtClean="0"/>
              <a:t>kaus</a:t>
            </a:r>
            <a:r>
              <a:rPr lang="en-US" dirty="0" smtClean="0"/>
              <a:t> </a:t>
            </a:r>
            <a:r>
              <a:rPr lang="en-US" dirty="0" err="1" smtClean="0"/>
              <a:t>polos</a:t>
            </a:r>
            <a:r>
              <a:rPr lang="en-US" dirty="0" smtClean="0"/>
              <a:t> </a:t>
            </a:r>
            <a:r>
              <a:rPr lang="en-US" dirty="0" err="1" smtClean="0"/>
              <a:t>seharga</a:t>
            </a:r>
            <a:r>
              <a:rPr lang="en-US" dirty="0" smtClean="0"/>
              <a:t> $3 </a:t>
            </a:r>
            <a:r>
              <a:rPr lang="en-US" dirty="0" err="1" smtClean="0"/>
              <a:t>dan</a:t>
            </a:r>
            <a:r>
              <a:rPr lang="en-US" dirty="0" smtClean="0"/>
              <a:t> </a:t>
            </a:r>
            <a:r>
              <a:rPr lang="en-US" dirty="0" err="1" smtClean="0"/>
              <a:t>tinta</a:t>
            </a:r>
            <a:r>
              <a:rPr lang="en-US" dirty="0" smtClean="0"/>
              <a:t> </a:t>
            </a:r>
            <a:r>
              <a:rPr lang="en-US" dirty="0" err="1" smtClean="0"/>
              <a:t>untuk</a:t>
            </a:r>
            <a:r>
              <a:rPr lang="en-US" dirty="0" smtClean="0"/>
              <a:t> </a:t>
            </a:r>
            <a:r>
              <a:rPr lang="en-US" dirty="0" err="1" smtClean="0"/>
              <a:t>cetakan</a:t>
            </a:r>
            <a:r>
              <a:rPr lang="en-US" dirty="0" smtClean="0"/>
              <a:t> </a:t>
            </a:r>
            <a:r>
              <a:rPr lang="en-US" dirty="0" err="1" smtClean="0"/>
              <a:t>seharga</a:t>
            </a:r>
            <a:r>
              <a:rPr lang="en-US" dirty="0" smtClean="0"/>
              <a:t> $ 0.20 per </a:t>
            </a:r>
            <a:r>
              <a:rPr lang="en-US" dirty="0" err="1" smtClean="0"/>
              <a:t>ons</a:t>
            </a:r>
            <a:r>
              <a:rPr lang="en-US" dirty="0" smtClean="0"/>
              <a:t>. </a:t>
            </a:r>
            <a:r>
              <a:rPr lang="en-US" dirty="0" err="1" smtClean="0"/>
              <a:t>Dalam</a:t>
            </a:r>
            <a:r>
              <a:rPr lang="en-US" dirty="0" smtClean="0"/>
              <a:t> </a:t>
            </a:r>
            <a:r>
              <a:rPr lang="en-US" dirty="0" err="1" smtClean="0"/>
              <a:t>satuan</a:t>
            </a:r>
            <a:r>
              <a:rPr lang="en-US" dirty="0" smtClean="0"/>
              <a:t> unit, </a:t>
            </a:r>
            <a:r>
              <a:rPr lang="en-US" dirty="0" err="1" smtClean="0"/>
              <a:t>pabrik</a:t>
            </a:r>
            <a:r>
              <a:rPr lang="en-US" dirty="0" smtClean="0"/>
              <a:t> </a:t>
            </a:r>
            <a:r>
              <a:rPr lang="en-US" dirty="0" err="1" smtClean="0"/>
              <a:t>membutuhkan</a:t>
            </a:r>
            <a:r>
              <a:rPr lang="en-US" dirty="0" smtClean="0"/>
              <a:t> </a:t>
            </a:r>
            <a:r>
              <a:rPr lang="en-US" dirty="0" err="1" smtClean="0"/>
              <a:t>satu</a:t>
            </a:r>
            <a:r>
              <a:rPr lang="en-US" dirty="0" smtClean="0"/>
              <a:t> </a:t>
            </a:r>
            <a:r>
              <a:rPr lang="en-US" dirty="0" err="1" smtClean="0"/>
              <a:t>kaus</a:t>
            </a:r>
            <a:r>
              <a:rPr lang="en-US" dirty="0" smtClean="0"/>
              <a:t> </a:t>
            </a:r>
            <a:r>
              <a:rPr lang="en-US" dirty="0" err="1" smtClean="0"/>
              <a:t>dan</a:t>
            </a:r>
            <a:r>
              <a:rPr lang="en-US" dirty="0" smtClean="0"/>
              <a:t> lima </a:t>
            </a:r>
            <a:r>
              <a:rPr lang="en-US" dirty="0" err="1" smtClean="0"/>
              <a:t>ons</a:t>
            </a:r>
            <a:r>
              <a:rPr lang="en-US" dirty="0" smtClean="0"/>
              <a:t> </a:t>
            </a:r>
            <a:r>
              <a:rPr lang="en-US" dirty="0" err="1" smtClean="0"/>
              <a:t>tinta</a:t>
            </a:r>
            <a:r>
              <a:rPr lang="en-US" dirty="0" smtClean="0"/>
              <a:t> </a:t>
            </a:r>
            <a:r>
              <a:rPr lang="en-US" dirty="0" err="1" smtClean="0"/>
              <a:t>untuk</a:t>
            </a:r>
            <a:r>
              <a:rPr lang="en-US" dirty="0" smtClean="0"/>
              <a:t> </a:t>
            </a:r>
            <a:r>
              <a:rPr lang="en-US" dirty="0" err="1" smtClean="0"/>
              <a:t>tiap</a:t>
            </a:r>
            <a:r>
              <a:rPr lang="en-US" dirty="0" smtClean="0"/>
              <a:t> </a:t>
            </a:r>
            <a:r>
              <a:rPr lang="en-US" dirty="0" err="1" smtClean="0"/>
              <a:t>kaus</a:t>
            </a:r>
            <a:r>
              <a:rPr lang="en-US" dirty="0" smtClean="0"/>
              <a:t> </a:t>
            </a:r>
            <a:r>
              <a:rPr lang="en-US" dirty="0" err="1" smtClean="0"/>
              <a:t>berlogo</a:t>
            </a:r>
            <a:r>
              <a:rPr lang="en-US" dirty="0" smtClean="0"/>
              <a:t> yang </a:t>
            </a:r>
            <a:r>
              <a:rPr lang="en-US" dirty="0" err="1" smtClean="0"/>
              <a:t>diproduksi</a:t>
            </a:r>
            <a:r>
              <a:rPr lang="en-US" dirty="0" smtClean="0"/>
              <a:t>.</a:t>
            </a:r>
          </a:p>
          <a:p>
            <a:r>
              <a:rPr lang="en-US" dirty="0" err="1" smtClean="0"/>
              <a:t>Kebijakan</a:t>
            </a:r>
            <a:r>
              <a:rPr lang="en-US" dirty="0" smtClean="0"/>
              <a:t> : </a:t>
            </a:r>
            <a:r>
              <a:rPr lang="en-US" dirty="0" err="1" smtClean="0"/>
              <a:t>perusahaan</a:t>
            </a:r>
            <a:r>
              <a:rPr lang="en-US" dirty="0" smtClean="0"/>
              <a:t> </a:t>
            </a:r>
            <a:r>
              <a:rPr lang="en-US" dirty="0" err="1" smtClean="0"/>
              <a:t>memiliki</a:t>
            </a:r>
            <a:r>
              <a:rPr lang="en-US" dirty="0" smtClean="0"/>
              <a:t> 10 </a:t>
            </a:r>
            <a:r>
              <a:rPr lang="en-US" dirty="0" err="1" smtClean="0"/>
              <a:t>persen</a:t>
            </a:r>
            <a:r>
              <a:rPr lang="en-US" dirty="0" smtClean="0"/>
              <a:t> </a:t>
            </a:r>
            <a:r>
              <a:rPr lang="en-US" dirty="0" err="1" smtClean="0"/>
              <a:t>dari</a:t>
            </a:r>
            <a:r>
              <a:rPr lang="en-US" dirty="0" smtClean="0"/>
              <a:t> </a:t>
            </a:r>
            <a:r>
              <a:rPr lang="en-US" dirty="0" err="1" smtClean="0"/>
              <a:t>kebutuhan</a:t>
            </a:r>
            <a:r>
              <a:rPr lang="en-US" dirty="0" smtClean="0"/>
              <a:t> </a:t>
            </a:r>
            <a:r>
              <a:rPr lang="en-US" dirty="0" err="1" smtClean="0"/>
              <a:t>produksi</a:t>
            </a:r>
            <a:r>
              <a:rPr lang="en-US" dirty="0" smtClean="0"/>
              <a:t> </a:t>
            </a:r>
            <a:r>
              <a:rPr lang="en-US" dirty="0" err="1" smtClean="0"/>
              <a:t>bulan</a:t>
            </a:r>
            <a:r>
              <a:rPr lang="en-US" dirty="0" smtClean="0"/>
              <a:t> </a:t>
            </a:r>
            <a:r>
              <a:rPr lang="en-US" dirty="0" err="1" smtClean="0"/>
              <a:t>berikutnya</a:t>
            </a:r>
            <a:r>
              <a:rPr lang="en-US" dirty="0" smtClean="0"/>
              <a:t> </a:t>
            </a:r>
            <a:r>
              <a:rPr lang="en-US" dirty="0" err="1" smtClean="0"/>
              <a:t>dalam</a:t>
            </a:r>
            <a:r>
              <a:rPr lang="en-US" dirty="0" smtClean="0"/>
              <a:t> </a:t>
            </a:r>
            <a:r>
              <a:rPr lang="en-US" dirty="0" err="1" smtClean="0"/>
              <a:t>persediaan</a:t>
            </a:r>
            <a:r>
              <a:rPr lang="en-US" dirty="0" smtClean="0"/>
              <a:t> </a:t>
            </a:r>
            <a:r>
              <a:rPr lang="en-US" dirty="0" err="1" smtClean="0"/>
              <a:t>akhir</a:t>
            </a:r>
            <a:r>
              <a:rPr lang="en-US" dirty="0" smtClean="0"/>
              <a:t> </a:t>
            </a:r>
            <a:r>
              <a:rPr lang="en-US" dirty="0" err="1" smtClean="0"/>
              <a:t>mereka</a:t>
            </a:r>
            <a:r>
              <a:rPr lang="en-US" dirty="0" smtClean="0"/>
              <a:t>. </a:t>
            </a:r>
            <a:r>
              <a:rPr lang="en-US" dirty="0" err="1" smtClean="0"/>
              <a:t>Asumsikan</a:t>
            </a:r>
            <a:r>
              <a:rPr lang="en-US" dirty="0" smtClean="0"/>
              <a:t> </a:t>
            </a:r>
            <a:r>
              <a:rPr lang="en-US" dirty="0" err="1" smtClean="0"/>
              <a:t>pabrik</a:t>
            </a:r>
            <a:r>
              <a:rPr lang="en-US" dirty="0" smtClean="0"/>
              <a:t> </a:t>
            </a:r>
            <a:r>
              <a:rPr lang="en-US" dirty="0" err="1" smtClean="0"/>
              <a:t>memilki</a:t>
            </a:r>
            <a:r>
              <a:rPr lang="en-US" dirty="0" smtClean="0"/>
              <a:t> 58 </a:t>
            </a:r>
            <a:r>
              <a:rPr lang="en-US" dirty="0" err="1" smtClean="0"/>
              <a:t>kaus</a:t>
            </a:r>
            <a:r>
              <a:rPr lang="en-US" dirty="0" smtClean="0"/>
              <a:t> </a:t>
            </a:r>
            <a:r>
              <a:rPr lang="en-US" dirty="0" err="1" smtClean="0"/>
              <a:t>polos</a:t>
            </a:r>
            <a:r>
              <a:rPr lang="en-US" dirty="0" smtClean="0"/>
              <a:t> </a:t>
            </a:r>
            <a:r>
              <a:rPr lang="en-US" dirty="0" err="1" smtClean="0"/>
              <a:t>dan</a:t>
            </a:r>
            <a:r>
              <a:rPr lang="en-US" dirty="0" smtClean="0"/>
              <a:t> 390 </a:t>
            </a:r>
            <a:r>
              <a:rPr lang="en-US" dirty="0" err="1" smtClean="0"/>
              <a:t>ons</a:t>
            </a:r>
            <a:r>
              <a:rPr lang="en-US" dirty="0" smtClean="0"/>
              <a:t> </a:t>
            </a:r>
            <a:r>
              <a:rPr lang="en-US" dirty="0" err="1" smtClean="0"/>
              <a:t>tinta</a:t>
            </a:r>
            <a:r>
              <a:rPr lang="en-US" dirty="0" smtClean="0"/>
              <a:t> </a:t>
            </a:r>
            <a:r>
              <a:rPr lang="en-US" dirty="0" err="1" smtClean="0"/>
              <a:t>pada</a:t>
            </a:r>
            <a:r>
              <a:rPr lang="en-US" dirty="0" smtClean="0"/>
              <a:t> 1 </a:t>
            </a:r>
            <a:r>
              <a:rPr lang="en-US" dirty="0" err="1" smtClean="0"/>
              <a:t>Januari</a:t>
            </a:r>
            <a:r>
              <a:rPr lang="en-US" dirty="0" smtClean="0"/>
              <a:t>.</a:t>
            </a:r>
          </a:p>
          <a:p>
            <a:r>
              <a:rPr lang="en-US" dirty="0" err="1" smtClean="0"/>
              <a:t>Asumsikan</a:t>
            </a:r>
            <a:r>
              <a:rPr lang="en-US" dirty="0" smtClean="0"/>
              <a:t> </a:t>
            </a:r>
            <a:r>
              <a:rPr lang="en-US" dirty="0" err="1" smtClean="0"/>
              <a:t>persediaan</a:t>
            </a:r>
            <a:r>
              <a:rPr lang="en-US" dirty="0" smtClean="0"/>
              <a:t> </a:t>
            </a:r>
            <a:r>
              <a:rPr lang="en-US" dirty="0" err="1" smtClean="0"/>
              <a:t>akhir</a:t>
            </a:r>
            <a:r>
              <a:rPr lang="en-US" dirty="0" smtClean="0"/>
              <a:t> </a:t>
            </a:r>
            <a:r>
              <a:rPr lang="en-US" dirty="0" err="1" smtClean="0"/>
              <a:t>kuartal</a:t>
            </a:r>
            <a:r>
              <a:rPr lang="en-US" dirty="0" smtClean="0"/>
              <a:t> </a:t>
            </a:r>
            <a:r>
              <a:rPr lang="en-US" dirty="0" err="1" smtClean="0"/>
              <a:t>keempat</a:t>
            </a:r>
            <a:r>
              <a:rPr lang="en-US" dirty="0" smtClean="0"/>
              <a:t> </a:t>
            </a:r>
            <a:r>
              <a:rPr lang="en-US" dirty="0" err="1" smtClean="0"/>
              <a:t>tahun</a:t>
            </a:r>
            <a:r>
              <a:rPr lang="en-US" dirty="0" smtClean="0"/>
              <a:t> 2008 </a:t>
            </a:r>
            <a:r>
              <a:rPr lang="en-US" dirty="0" err="1" smtClean="0"/>
              <a:t>adalah</a:t>
            </a:r>
            <a:r>
              <a:rPr lang="en-US" dirty="0" smtClean="0"/>
              <a:t> 106 </a:t>
            </a:r>
            <a:r>
              <a:rPr lang="en-US" dirty="0" err="1" smtClean="0"/>
              <a:t>kaus</a:t>
            </a:r>
            <a:r>
              <a:rPr lang="en-US" dirty="0" smtClean="0"/>
              <a:t> </a:t>
            </a:r>
            <a:r>
              <a:rPr lang="en-US" dirty="0" err="1" smtClean="0"/>
              <a:t>polos</a:t>
            </a:r>
            <a:r>
              <a:rPr lang="en-US" dirty="0" smtClean="0"/>
              <a:t> </a:t>
            </a:r>
            <a:r>
              <a:rPr lang="en-US" dirty="0" err="1" smtClean="0"/>
              <a:t>dan</a:t>
            </a:r>
            <a:r>
              <a:rPr lang="en-US" dirty="0" smtClean="0"/>
              <a:t> 530 </a:t>
            </a:r>
            <a:r>
              <a:rPr lang="en-US" dirty="0" err="1" smtClean="0"/>
              <a:t>ons</a:t>
            </a:r>
            <a:r>
              <a:rPr lang="en-US" dirty="0" smtClean="0"/>
              <a:t> </a:t>
            </a:r>
            <a:r>
              <a:rPr lang="en-US" dirty="0" err="1" smtClean="0"/>
              <a:t>tinta</a:t>
            </a:r>
            <a:r>
              <a:rPr lang="en-US" dirty="0" smtClean="0"/>
              <a: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a:srcRect/>
          <a:stretch>
            <a:fillRect/>
          </a:stretch>
        </p:blipFill>
        <p:spPr bwMode="auto">
          <a:xfrm>
            <a:off x="685800" y="628650"/>
            <a:ext cx="9753600" cy="5829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ANGGARAN, PERENCANAAN &amp; PENGENDALIAN</a:t>
            </a:r>
            <a:endParaRPr lang="en-US" dirty="0"/>
          </a:p>
        </p:txBody>
      </p:sp>
      <p:sp>
        <p:nvSpPr>
          <p:cNvPr id="3" name="Content Placeholder 2"/>
          <p:cNvSpPr>
            <a:spLocks noGrp="1"/>
          </p:cNvSpPr>
          <p:nvPr>
            <p:ph idx="1"/>
          </p:nvPr>
        </p:nvSpPr>
        <p:spPr>
          <a:xfrm>
            <a:off x="266701" y="2095500"/>
            <a:ext cx="10420350" cy="4343400"/>
          </a:xfrm>
        </p:spPr>
        <p:txBody>
          <a:bodyPr/>
          <a:lstStyle/>
          <a:p>
            <a:endParaRPr lang="en-US" dirty="0"/>
          </a:p>
        </p:txBody>
      </p:sp>
      <p:sp>
        <p:nvSpPr>
          <p:cNvPr id="4" name="Curved Up Ribbon 3"/>
          <p:cNvSpPr/>
          <p:nvPr/>
        </p:nvSpPr>
        <p:spPr>
          <a:xfrm>
            <a:off x="381000" y="2076450"/>
            <a:ext cx="10344150" cy="4419600"/>
          </a:xfrm>
          <a:prstGeom prst="ellipseRibbon2">
            <a:avLst>
              <a:gd name="adj1" fmla="val 16810"/>
              <a:gd name="adj2" fmla="val 50000"/>
              <a:gd name="adj3" fmla="val 12500"/>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smtClean="0"/>
              <a:t>Perencanaan</a:t>
            </a:r>
            <a:r>
              <a:rPr lang="id-ID" sz="2800" dirty="0" smtClean="0"/>
              <a:t> adalah pandangan  ke depan untuk melihat tindakan apa yang seharusnya dilakukan agar dapat mewujudkan tujuan-tujuan tertentu.</a:t>
            </a:r>
            <a:endParaRPr lang="id-ID" sz="2800" dirty="0"/>
          </a:p>
        </p:txBody>
      </p:sp>
    </p:spTree>
    <p:extLst>
      <p:ext uri="{BB962C8B-B14F-4D97-AF65-F5344CB8AC3E}">
        <p14:creationId xmlns="" xmlns:p14="http://schemas.microsoft.com/office/powerpoint/2010/main" val="24878004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9" name="Picture 3"/>
          <p:cNvPicPr>
            <a:picLocks noGrp="1" noChangeAspect="1" noChangeArrowheads="1"/>
          </p:cNvPicPr>
          <p:nvPr>
            <p:ph idx="1"/>
          </p:nvPr>
        </p:nvPicPr>
        <p:blipFill>
          <a:blip r:embed="rId2"/>
          <a:srcRect/>
          <a:stretch>
            <a:fillRect/>
          </a:stretch>
        </p:blipFill>
        <p:spPr bwMode="auto">
          <a:xfrm>
            <a:off x="590550" y="590550"/>
            <a:ext cx="9963150" cy="5829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ANGGARAN TENAGA KERJA LANGSUNG (DIRECT LABOR BUDGET)</a:t>
            </a:r>
            <a:endParaRPr lang="id-ID" dirty="0"/>
          </a:p>
        </p:txBody>
      </p:sp>
      <p:sp>
        <p:nvSpPr>
          <p:cNvPr id="3" name="Content Placeholder 2"/>
          <p:cNvSpPr>
            <a:spLocks noGrp="1"/>
          </p:cNvSpPr>
          <p:nvPr>
            <p:ph idx="1"/>
          </p:nvPr>
        </p:nvSpPr>
        <p:spPr>
          <a:xfrm>
            <a:off x="381001" y="2076450"/>
            <a:ext cx="10210800" cy="4343399"/>
          </a:xfrm>
        </p:spPr>
        <p:txBody>
          <a:bodyPr>
            <a:normAutofit/>
          </a:bodyPr>
          <a:lstStyle/>
          <a:p>
            <a:r>
              <a:rPr lang="id-ID" sz="2500" dirty="0" smtClean="0"/>
              <a:t>Anggaran tenaga kerja langsung  menunjukkan jumlah jam tenaga kerja langsung  yang dibutuhkan dan biaya terkait yang berhubungan dengan jumlah unit dalam anggaran produksi.</a:t>
            </a:r>
          </a:p>
          <a:p>
            <a:r>
              <a:rPr lang="id-ID" sz="2500" dirty="0" smtClean="0"/>
              <a:t>Contoh:</a:t>
            </a:r>
          </a:p>
          <a:p>
            <a:pPr>
              <a:buNone/>
            </a:pPr>
            <a:r>
              <a:rPr lang="id-ID" sz="2500" dirty="0" smtClean="0"/>
              <a:t>Berdasarkan contoh sebelumnya, jika suatu batch yang menghasilkan 100 kaus berlogo membutuhkan 12 jam tenaga kerja langsung, maka waktu tenaga kerja langsung untuk menghasilkan satu kaus berlogo adalah 0,12 jam (12/100). Diasumsikan tarif upah rata-rata yang dibayarkan kepada tenaga kerja langsung  yang berhubungan dengan produksi kaus adalah $ 10 per jam.</a:t>
            </a:r>
            <a:endParaRPr lang="id-ID" sz="25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pic>
        <p:nvPicPr>
          <p:cNvPr id="5122" name="Picture 2"/>
          <p:cNvPicPr>
            <a:picLocks noGrp="1" noChangeAspect="1" noChangeArrowheads="1"/>
          </p:cNvPicPr>
          <p:nvPr>
            <p:ph idx="1"/>
          </p:nvPr>
        </p:nvPicPr>
        <p:blipFill>
          <a:blip r:embed="rId2"/>
          <a:srcRect/>
          <a:stretch>
            <a:fillRect/>
          </a:stretch>
        </p:blipFill>
        <p:spPr bwMode="auto">
          <a:xfrm>
            <a:off x="571500" y="609600"/>
            <a:ext cx="9925050" cy="5676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ANGGARAN OVERHEAD (OVERHEAD BUDGET) </a:t>
            </a:r>
            <a:endParaRPr lang="id-ID" dirty="0"/>
          </a:p>
        </p:txBody>
      </p:sp>
      <p:sp>
        <p:nvSpPr>
          <p:cNvPr id="3" name="Content Placeholder 2"/>
          <p:cNvSpPr>
            <a:spLocks noGrp="1"/>
          </p:cNvSpPr>
          <p:nvPr>
            <p:ph idx="1"/>
          </p:nvPr>
        </p:nvSpPr>
        <p:spPr/>
        <p:txBody>
          <a:bodyPr>
            <a:normAutofit/>
          </a:bodyPr>
          <a:lstStyle/>
          <a:p>
            <a:r>
              <a:rPr lang="id-ID" sz="2800" dirty="0" smtClean="0"/>
              <a:t>Anggaran Overhead  menunjukkan biaya yang diharapkan dari semua komponen produksi tidak langsung</a:t>
            </a:r>
          </a:p>
          <a:p>
            <a:endParaRPr lang="id-ID" sz="2800" dirty="0" smtClean="0"/>
          </a:p>
          <a:p>
            <a:r>
              <a:rPr lang="id-ID" sz="2800" dirty="0" smtClean="0"/>
              <a:t>Contoh: Berdasarkan contoh sebelumnya, tarif overhead variabel adalah $ 5 per jam tenaga kerja langsung , overhead tetap dianggarkan sebesar $6.580 ($1.645 per kuartal).</a:t>
            </a:r>
            <a:endParaRPr lang="id-ID"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6146" name="Picture 2"/>
          <p:cNvPicPr>
            <a:picLocks noGrp="1" noChangeAspect="1" noChangeArrowheads="1"/>
          </p:cNvPicPr>
          <p:nvPr>
            <p:ph idx="1"/>
          </p:nvPr>
        </p:nvPicPr>
        <p:blipFill>
          <a:blip r:embed="rId2"/>
          <a:srcRect/>
          <a:stretch>
            <a:fillRect/>
          </a:stretch>
        </p:blipFill>
        <p:spPr bwMode="auto">
          <a:xfrm>
            <a:off x="647700" y="590550"/>
            <a:ext cx="9791700" cy="57721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ANGGARAN PERSEDIAAN AKHIR BARANG JADI (ENDING FINISHED GOODS INVENTORY BUDGET)</a:t>
            </a:r>
            <a:endParaRPr lang="id-ID" dirty="0"/>
          </a:p>
        </p:txBody>
      </p:sp>
      <p:sp>
        <p:nvSpPr>
          <p:cNvPr id="3" name="Content Placeholder 2"/>
          <p:cNvSpPr>
            <a:spLocks noGrp="1"/>
          </p:cNvSpPr>
          <p:nvPr>
            <p:ph idx="1"/>
          </p:nvPr>
        </p:nvSpPr>
        <p:spPr/>
        <p:txBody>
          <a:bodyPr>
            <a:normAutofit/>
          </a:bodyPr>
          <a:lstStyle/>
          <a:p>
            <a:r>
              <a:rPr lang="id-ID" sz="2800" dirty="0" smtClean="0"/>
              <a:t>Anggaran persediaan akhir barang jadi memberikan informasi yang dibutuhkan untuk neraca dan juga bertindak sebagai input penting untuk persiapan anggaran harga pokok penjualan.</a:t>
            </a:r>
            <a:endParaRPr lang="id-ID"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7170" name="Picture 2"/>
          <p:cNvPicPr>
            <a:picLocks noGrp="1" noChangeAspect="1" noChangeArrowheads="1"/>
          </p:cNvPicPr>
          <p:nvPr>
            <p:ph idx="1"/>
          </p:nvPr>
        </p:nvPicPr>
        <p:blipFill>
          <a:blip r:embed="rId2"/>
          <a:srcRect/>
          <a:stretch>
            <a:fillRect/>
          </a:stretch>
        </p:blipFill>
        <p:spPr bwMode="auto">
          <a:xfrm>
            <a:off x="685800" y="628650"/>
            <a:ext cx="9753599" cy="5676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ANGGARAN HARGA POKOK PENJUALAN (COST OF GOOD SOLD BUDGET)</a:t>
            </a:r>
            <a:endParaRPr lang="id-ID" dirty="0"/>
          </a:p>
        </p:txBody>
      </p:sp>
      <p:sp>
        <p:nvSpPr>
          <p:cNvPr id="3" name="Content Placeholder 2"/>
          <p:cNvSpPr>
            <a:spLocks noGrp="1"/>
          </p:cNvSpPr>
          <p:nvPr>
            <p:ph idx="1"/>
          </p:nvPr>
        </p:nvSpPr>
        <p:spPr/>
        <p:txBody>
          <a:bodyPr>
            <a:normAutofit/>
          </a:bodyPr>
          <a:lstStyle/>
          <a:p>
            <a:r>
              <a:rPr lang="id-ID" sz="3600" dirty="0" smtClean="0"/>
              <a:t>Anggaran harga  pokok penjualan  mengungkapkan harga yang diharapkan untuk barang yang akan di jual.</a:t>
            </a:r>
            <a:endParaRPr lang="id-ID" sz="36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8194" name="Picture 2"/>
          <p:cNvPicPr>
            <a:picLocks noGrp="1" noChangeAspect="1" noChangeArrowheads="1"/>
          </p:cNvPicPr>
          <p:nvPr>
            <p:ph idx="1"/>
          </p:nvPr>
        </p:nvPicPr>
        <p:blipFill>
          <a:blip r:embed="rId2"/>
          <a:srcRect/>
          <a:stretch>
            <a:fillRect/>
          </a:stretch>
        </p:blipFill>
        <p:spPr bwMode="auto">
          <a:xfrm>
            <a:off x="647700" y="590550"/>
            <a:ext cx="9791699" cy="5886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ANGGARAN BEBAN PENJUALAN &amp; ADMINISTRASI (SELLING &amp; ADMINISTRATIVE BUDGET)</a:t>
            </a:r>
            <a:endParaRPr lang="id-ID" dirty="0"/>
          </a:p>
        </p:txBody>
      </p:sp>
      <p:sp>
        <p:nvSpPr>
          <p:cNvPr id="3" name="Content Placeholder 2"/>
          <p:cNvSpPr>
            <a:spLocks noGrp="1"/>
          </p:cNvSpPr>
          <p:nvPr>
            <p:ph idx="1"/>
          </p:nvPr>
        </p:nvSpPr>
        <p:spPr/>
        <p:txBody>
          <a:bodyPr>
            <a:normAutofit/>
          </a:bodyPr>
          <a:lstStyle/>
          <a:p>
            <a:r>
              <a:rPr lang="id-ID" sz="3200" dirty="0" smtClean="0"/>
              <a:t>Anggaran beban penjualan &amp; administrasi menguraikan pengeluaran yang direncanakan untuk aktivitas non produksi.</a:t>
            </a:r>
          </a:p>
          <a:p>
            <a:r>
              <a:rPr lang="id-ID" sz="3200" dirty="0" smtClean="0"/>
              <a:t>Terbagi dalam komponen tetap dan variabel.</a:t>
            </a:r>
          </a:p>
          <a:p>
            <a:r>
              <a:rPr lang="id-ID" sz="3200" dirty="0" smtClean="0"/>
              <a:t>Contoh komponen variabel: komisi penjualan, biaya pengiriman.</a:t>
            </a:r>
            <a:endParaRPr lang="id-ID"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ANGGARAN, PERENCANAAN &amp; PENGENDALIAN</a:t>
            </a:r>
            <a:endParaRPr lang="id-ID" dirty="0"/>
          </a:p>
        </p:txBody>
      </p:sp>
      <p:sp>
        <p:nvSpPr>
          <p:cNvPr id="3" name="Content Placeholder 2"/>
          <p:cNvSpPr>
            <a:spLocks noGrp="1"/>
          </p:cNvSpPr>
          <p:nvPr>
            <p:ph idx="1"/>
          </p:nvPr>
        </p:nvSpPr>
        <p:spPr>
          <a:xfrm>
            <a:off x="381001" y="2095500"/>
            <a:ext cx="11277600" cy="4514850"/>
          </a:xfrm>
        </p:spPr>
        <p:txBody>
          <a:bodyPr/>
          <a:lstStyle/>
          <a:p>
            <a:endParaRPr lang="id-ID" dirty="0"/>
          </a:p>
        </p:txBody>
      </p:sp>
      <p:sp>
        <p:nvSpPr>
          <p:cNvPr id="7" name="Curved Down Ribbon 6"/>
          <p:cNvSpPr/>
          <p:nvPr/>
        </p:nvSpPr>
        <p:spPr>
          <a:xfrm>
            <a:off x="285750" y="2209800"/>
            <a:ext cx="10915650" cy="4305300"/>
          </a:xfrm>
          <a:prstGeom prst="ellipseRibbon">
            <a:avLst>
              <a:gd name="adj1" fmla="val 9071"/>
              <a:gd name="adj2" fmla="val 50000"/>
              <a:gd name="adj3" fmla="val 12500"/>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Pengendalian </a:t>
            </a:r>
            <a:r>
              <a:rPr lang="id-ID" sz="2600" dirty="0" smtClean="0"/>
              <a:t>adalah melihat ke belakang, menentukan apa yang sebenarnya telah terjadi dan membandingkannya  dengan hasil yang direncanakan sebelumnya.</a:t>
            </a:r>
          </a:p>
          <a:p>
            <a:pPr algn="ctr"/>
            <a:r>
              <a:rPr lang="id-ID" sz="2600" dirty="0" smtClean="0"/>
              <a:t>Perbandingan ini dapat digunakan untuk menyesuaikan anggaran, yaitu melihat ke masa depan sekali lagi.</a:t>
            </a:r>
            <a:endParaRPr lang="id-ID" sz="2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9218" name="Picture 2"/>
          <p:cNvPicPr>
            <a:picLocks noGrp="1" noChangeAspect="1" noChangeArrowheads="1"/>
          </p:cNvPicPr>
          <p:nvPr>
            <p:ph idx="1"/>
          </p:nvPr>
        </p:nvPicPr>
        <p:blipFill>
          <a:blip r:embed="rId2"/>
          <a:srcRect/>
          <a:stretch>
            <a:fillRect/>
          </a:stretch>
        </p:blipFill>
        <p:spPr bwMode="auto">
          <a:xfrm>
            <a:off x="647701" y="571500"/>
            <a:ext cx="9772650" cy="58102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LAPORAN LABA RUGI YANG DIANGGARKAN</a:t>
            </a:r>
            <a:endParaRPr lang="id-ID" dirty="0"/>
          </a:p>
        </p:txBody>
      </p:sp>
      <p:pic>
        <p:nvPicPr>
          <p:cNvPr id="10242" name="Picture 2"/>
          <p:cNvPicPr>
            <a:picLocks noGrp="1" noChangeAspect="1" noChangeArrowheads="1"/>
          </p:cNvPicPr>
          <p:nvPr>
            <p:ph idx="1"/>
          </p:nvPr>
        </p:nvPicPr>
        <p:blipFill>
          <a:blip r:embed="rId2"/>
          <a:srcRect/>
          <a:stretch>
            <a:fillRect/>
          </a:stretch>
        </p:blipFill>
        <p:spPr bwMode="auto">
          <a:xfrm>
            <a:off x="647700" y="1695450"/>
            <a:ext cx="9867899" cy="4762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ANGGARAN, PERENCANAAN &amp; PENGENDALIAN</a:t>
            </a:r>
            <a:endParaRPr lang="id-ID" dirty="0"/>
          </a:p>
        </p:txBody>
      </p:sp>
      <p:sp>
        <p:nvSpPr>
          <p:cNvPr id="3" name="Content Placeholder 2"/>
          <p:cNvSpPr>
            <a:spLocks noGrp="1"/>
          </p:cNvSpPr>
          <p:nvPr>
            <p:ph idx="1"/>
          </p:nvPr>
        </p:nvSpPr>
        <p:spPr>
          <a:xfrm>
            <a:off x="514351" y="2152650"/>
            <a:ext cx="10572750" cy="4248150"/>
          </a:xfrm>
        </p:spPr>
        <p:txBody>
          <a:bodyPr/>
          <a:lstStyle/>
          <a:p>
            <a:endParaRPr lang="id-ID" dirty="0"/>
          </a:p>
        </p:txBody>
      </p:sp>
      <p:sp>
        <p:nvSpPr>
          <p:cNvPr id="4" name="Up Ribbon 3"/>
          <p:cNvSpPr/>
          <p:nvPr/>
        </p:nvSpPr>
        <p:spPr>
          <a:xfrm>
            <a:off x="419100" y="2190750"/>
            <a:ext cx="10134600" cy="4324350"/>
          </a:xfrm>
          <a:prstGeom prst="ribbon2">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smtClean="0"/>
              <a:t>Anggaran </a:t>
            </a:r>
            <a:r>
              <a:rPr lang="id-ID" sz="2800" dirty="0" smtClean="0"/>
              <a:t>adalah komponen kunci dari perencanaan, yaitu rencana keuangan untuk masa depan yang mengidentifikasi  tujuan dan tindakan yang diperlukan untuk mencapainya.</a:t>
            </a:r>
            <a:endParaRPr lang="id-ID"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ANGGARAN, PERENCANAAN &amp; PENGENDALIAN</a:t>
            </a:r>
            <a:endParaRPr lang="id-ID" dirty="0"/>
          </a:p>
        </p:txBody>
      </p:sp>
      <p:sp>
        <p:nvSpPr>
          <p:cNvPr id="3" name="Content Placeholder 2"/>
          <p:cNvSpPr>
            <a:spLocks noGrp="1"/>
          </p:cNvSpPr>
          <p:nvPr>
            <p:ph idx="1"/>
          </p:nvPr>
        </p:nvSpPr>
        <p:spPr>
          <a:xfrm>
            <a:off x="680321" y="2336872"/>
            <a:ext cx="10159129" cy="4292527"/>
          </a:xfrm>
        </p:spPr>
        <p:txBody>
          <a:bodyPr/>
          <a:lstStyle/>
          <a:p>
            <a:endParaRPr lang="id-ID" dirty="0"/>
          </a:p>
        </p:txBody>
      </p:sp>
      <p:sp>
        <p:nvSpPr>
          <p:cNvPr id="4" name="Down Ribbon 3"/>
          <p:cNvSpPr/>
          <p:nvPr/>
        </p:nvSpPr>
        <p:spPr>
          <a:xfrm>
            <a:off x="438150" y="2286000"/>
            <a:ext cx="9944100" cy="4076700"/>
          </a:xfrm>
          <a:prstGeom prst="ribbon">
            <a:avLst>
              <a:gd name="adj1" fmla="val 11994"/>
              <a:gd name="adj2" fmla="val 50000"/>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Rencana strategis  </a:t>
            </a:r>
            <a:r>
              <a:rPr lang="id-ID" sz="2400" dirty="0" smtClean="0"/>
              <a:t>mengidentifikasi strategi-strategi untuk aktivitas dan operasi  di masa depan, setidaknya  lima tahun ke depan.  Strategi umum diterjemahkan dalam tujuan jangka panjang dan jangka pendek yang membentuk dasar anggaran.</a:t>
            </a:r>
            <a:endParaRPr lang="id-ID"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3" name="Picture 3"/>
          <p:cNvPicPr>
            <a:picLocks noGrp="1" noChangeAspect="1" noChangeArrowheads="1"/>
          </p:cNvPicPr>
          <p:nvPr>
            <p:ph idx="1"/>
          </p:nvPr>
        </p:nvPicPr>
        <p:blipFill>
          <a:blip r:embed="rId2"/>
          <a:srcRect/>
          <a:stretch>
            <a:fillRect/>
          </a:stretch>
        </p:blipFill>
        <p:spPr bwMode="auto">
          <a:xfrm>
            <a:off x="685800" y="628650"/>
            <a:ext cx="9772650" cy="5905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MANFAAT ANGGARAN</a:t>
            </a:r>
            <a:endParaRPr lang="id-ID" dirty="0"/>
          </a:p>
        </p:txBody>
      </p:sp>
      <p:sp>
        <p:nvSpPr>
          <p:cNvPr id="3" name="Content Placeholder 2"/>
          <p:cNvSpPr>
            <a:spLocks noGrp="1"/>
          </p:cNvSpPr>
          <p:nvPr>
            <p:ph idx="1"/>
          </p:nvPr>
        </p:nvSpPr>
        <p:spPr/>
        <p:txBody>
          <a:bodyPr/>
          <a:lstStyle/>
          <a:p>
            <a:r>
              <a:rPr lang="id-ID" sz="2800" dirty="0" smtClean="0"/>
              <a:t>Manfaat anggaran antara lain:</a:t>
            </a:r>
          </a:p>
          <a:p>
            <a:pPr marL="457200" indent="-457200">
              <a:buFont typeface="+mj-lt"/>
              <a:buAutoNum type="arabicPeriod"/>
            </a:pPr>
            <a:r>
              <a:rPr lang="id-ID" sz="2800" dirty="0" smtClean="0"/>
              <a:t>Memaksa para manajer untuk melakukan perencanaan</a:t>
            </a:r>
          </a:p>
          <a:p>
            <a:pPr marL="457200" indent="-457200">
              <a:buFont typeface="+mj-lt"/>
              <a:buAutoNum type="arabicPeriod"/>
            </a:pPr>
            <a:r>
              <a:rPr lang="id-ID" sz="2800" dirty="0" smtClean="0"/>
              <a:t>Menyediakan informasi yang dapat digunakan untuk memperbaiki pengambilan keputusan.</a:t>
            </a:r>
          </a:p>
          <a:p>
            <a:pPr marL="457200" indent="-457200">
              <a:buFont typeface="+mj-lt"/>
              <a:buAutoNum type="arabicPeriod"/>
            </a:pPr>
            <a:r>
              <a:rPr lang="id-ID" sz="2800" dirty="0" smtClean="0"/>
              <a:t>Menyediakan standar evaluasi kinerja</a:t>
            </a:r>
          </a:p>
          <a:p>
            <a:pPr marL="457200" indent="-457200">
              <a:buFont typeface="+mj-lt"/>
              <a:buAutoNum type="arabicPeriod"/>
            </a:pPr>
            <a:r>
              <a:rPr lang="id-ID" sz="2800" dirty="0" smtClean="0"/>
              <a:t>Memperbaiki komunikasi  dan koordi</a:t>
            </a:r>
            <a:r>
              <a:rPr lang="id-ID" dirty="0" smtClean="0"/>
              <a:t>nasi.</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ANGGARAN INDUK (MASTER BUDGET)</a:t>
            </a:r>
            <a:endParaRPr lang="id-ID" dirty="0"/>
          </a:p>
        </p:txBody>
      </p:sp>
      <p:sp>
        <p:nvSpPr>
          <p:cNvPr id="3" name="Content Placeholder 2"/>
          <p:cNvSpPr>
            <a:spLocks noGrp="1"/>
          </p:cNvSpPr>
          <p:nvPr>
            <p:ph idx="1"/>
          </p:nvPr>
        </p:nvSpPr>
        <p:spPr>
          <a:xfrm>
            <a:off x="680321" y="2336872"/>
            <a:ext cx="10063879" cy="4121077"/>
          </a:xfrm>
        </p:spPr>
        <p:txBody>
          <a:bodyPr/>
          <a:lstStyle/>
          <a:p>
            <a:endParaRPr lang="id-ID" dirty="0"/>
          </a:p>
        </p:txBody>
      </p:sp>
      <p:sp>
        <p:nvSpPr>
          <p:cNvPr id="4" name="Cloud 3"/>
          <p:cNvSpPr/>
          <p:nvPr/>
        </p:nvSpPr>
        <p:spPr>
          <a:xfrm>
            <a:off x="514350" y="2419350"/>
            <a:ext cx="10229850" cy="4057650"/>
          </a:xfrm>
          <a:prstGeom prst="cloud">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smtClean="0"/>
              <a:t>Anggaran Induk (Master Budget)</a:t>
            </a:r>
            <a:r>
              <a:rPr lang="id-ID" sz="2800" dirty="0" smtClean="0"/>
              <a:t>  adalah rencana keuangan komprehensif bagi organisasi secara keseluruhan, biasanya untuk periode satu tahun sesuai dengan tahun fiskal perusahaan.</a:t>
            </a:r>
            <a:endParaRPr lang="id-ID"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KOMPONEN UTAMA MASTER BUDGET</a:t>
            </a:r>
            <a:endParaRPr lang="id-ID" dirty="0"/>
          </a:p>
        </p:txBody>
      </p:sp>
      <p:sp>
        <p:nvSpPr>
          <p:cNvPr id="3" name="Content Placeholder 2"/>
          <p:cNvSpPr>
            <a:spLocks noGrp="1"/>
          </p:cNvSpPr>
          <p:nvPr>
            <p:ph idx="1"/>
          </p:nvPr>
        </p:nvSpPr>
        <p:spPr/>
        <p:txBody>
          <a:bodyPr/>
          <a:lstStyle/>
          <a:p>
            <a:pPr>
              <a:buNone/>
            </a:pPr>
            <a:endParaRPr lang="id-ID" dirty="0"/>
          </a:p>
        </p:txBody>
      </p:sp>
      <p:sp>
        <p:nvSpPr>
          <p:cNvPr id="4" name="Bevel 3"/>
          <p:cNvSpPr/>
          <p:nvPr/>
        </p:nvSpPr>
        <p:spPr>
          <a:xfrm>
            <a:off x="685800" y="2381250"/>
            <a:ext cx="9620250" cy="3562350"/>
          </a:xfrm>
          <a:prstGeom prst="bevel">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3600" dirty="0" smtClean="0"/>
              <a:t>Dua Komponen Utama Master Budget:</a:t>
            </a:r>
          </a:p>
          <a:p>
            <a:pPr marL="342900" indent="-342900">
              <a:buFont typeface="+mj-lt"/>
              <a:buAutoNum type="arabicPeriod"/>
            </a:pPr>
            <a:r>
              <a:rPr lang="id-ID" sz="3600" dirty="0" smtClean="0"/>
              <a:t>Anggaran Operasional ( Operational Budget)</a:t>
            </a:r>
          </a:p>
          <a:p>
            <a:pPr marL="342900" indent="-342900">
              <a:buFont typeface="+mj-lt"/>
              <a:buAutoNum type="arabicPeriod"/>
            </a:pPr>
            <a:r>
              <a:rPr lang="id-ID" sz="3600" dirty="0" smtClean="0"/>
              <a:t>Anggaran Keuangan (Financial Budget)</a:t>
            </a:r>
            <a:endParaRPr lang="id-ID" sz="3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TC104033917[[fn=Berlin]]</Template>
  <TotalTime>563</TotalTime>
  <Words>1014</Words>
  <Application>Microsoft Office PowerPoint</Application>
  <PresentationFormat>Custom</PresentationFormat>
  <Paragraphs>120</Paragraphs>
  <Slides>31</Slides>
  <Notes>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Berlin</vt:lpstr>
      <vt:lpstr>PERENCANAAN &amp; PENGENDALIAN</vt:lpstr>
      <vt:lpstr>ANGGARAN, PERENCANAAN &amp; PENGENDALIAN</vt:lpstr>
      <vt:lpstr>ANGGARAN, PERENCANAAN &amp; PENGENDALIAN</vt:lpstr>
      <vt:lpstr>ANGGARAN, PERENCANAAN &amp; PENGENDALIAN</vt:lpstr>
      <vt:lpstr>ANGGARAN, PERENCANAAN &amp; PENGENDALIAN</vt:lpstr>
      <vt:lpstr>Slide 6</vt:lpstr>
      <vt:lpstr>MANFAAT ANGGARAN</vt:lpstr>
      <vt:lpstr>ANGGARAN INDUK (MASTER BUDGET)</vt:lpstr>
      <vt:lpstr>KOMPONEN UTAMA MASTER BUDGET</vt:lpstr>
      <vt:lpstr>ANGGARAN OPERASIONAL (OPERATIONAL BUDGET)</vt:lpstr>
      <vt:lpstr>ANGGARAN OPERASIONAL (OPERATIONAL BUDGET)</vt:lpstr>
      <vt:lpstr>ANGGARAN PENJUALAN (SALES BUDGET)</vt:lpstr>
      <vt:lpstr>Contoh Anggaran Penjualan (Sales Budget)</vt:lpstr>
      <vt:lpstr>ANGGARAN PRODUKSI ( PRODUCTION BUDGET)</vt:lpstr>
      <vt:lpstr>ANGGARAN PRODUKSI ( PRODUCTION BUDGET)</vt:lpstr>
      <vt:lpstr>Slide 16</vt:lpstr>
      <vt:lpstr>ANGGARAN PEMBELIAN BAHAN BAKU LANGSUNG (DIRECT MATERIAL PURCHASE BUDGET)</vt:lpstr>
      <vt:lpstr>ANGGARAN PEMBELIAN BAHAN BAKU LANGSUNG (DIRECT MATERIAL PURCHASE BUDGET)</vt:lpstr>
      <vt:lpstr>Slide 19</vt:lpstr>
      <vt:lpstr>Slide 20</vt:lpstr>
      <vt:lpstr>ANGGARAN TENAGA KERJA LANGSUNG (DIRECT LABOR BUDGET)</vt:lpstr>
      <vt:lpstr>Slide 22</vt:lpstr>
      <vt:lpstr>ANGGARAN OVERHEAD (OVERHEAD BUDGET) </vt:lpstr>
      <vt:lpstr>Slide 24</vt:lpstr>
      <vt:lpstr>ANGGARAN PERSEDIAAN AKHIR BARANG JADI (ENDING FINISHED GOODS INVENTORY BUDGET)</vt:lpstr>
      <vt:lpstr>Slide 26</vt:lpstr>
      <vt:lpstr>ANGGARAN HARGA POKOK PENJUALAN (COST OF GOOD SOLD BUDGET)</vt:lpstr>
      <vt:lpstr>Slide 28</vt:lpstr>
      <vt:lpstr>ANGGARAN BEBAN PENJUALAN &amp; ADMINISTRASI (SELLING &amp; ADMINISTRATIVE BUDGET)</vt:lpstr>
      <vt:lpstr>Slide 30</vt:lpstr>
      <vt:lpstr>LAPORAN LABA RUGI YANG DIANGGARKAN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 mini</dc:creator>
  <cp:lastModifiedBy>Hp mini</cp:lastModifiedBy>
  <cp:revision>81</cp:revision>
  <dcterms:created xsi:type="dcterms:W3CDTF">2013-07-15T20:24:27Z</dcterms:created>
  <dcterms:modified xsi:type="dcterms:W3CDTF">2015-04-05T19:07:07Z</dcterms:modified>
</cp:coreProperties>
</file>