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4" r:id="rId27"/>
    <p:sldId id="281" r:id="rId28"/>
    <p:sldId id="282" r:id="rId29"/>
    <p:sldId id="28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941" autoAdjust="0"/>
    <p:restoredTop sz="94660" autoAdjust="0"/>
  </p:normalViewPr>
  <p:slideViewPr>
    <p:cSldViewPr snapToGrid="0">
      <p:cViewPr varScale="1">
        <p:scale>
          <a:sx n="50" d="100"/>
          <a:sy n="50" d="100"/>
        </p:scale>
        <p:origin x="-474" y="-90"/>
      </p:cViewPr>
      <p:guideLst>
        <p:guide orient="horz" pos="2160"/>
        <p:guide pos="3840"/>
      </p:guideLst>
    </p:cSldViewPr>
  </p:slideViewPr>
  <p:outlineViewPr>
    <p:cViewPr>
      <p:scale>
        <a:sx n="33" d="100"/>
        <a:sy n="33" d="100"/>
      </p:scale>
      <p:origin x="0" y="1638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95CF14-D832-4312-A19D-113D896806A4}" type="datetimeFigureOut">
              <a:rPr lang="en-US"/>
              <a:pPr/>
              <a:t>2/21/2015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2187DE-10BB-4290-BB8B-C8BEC12FBFAC}" type="slidenum">
              <a:rPr lang="en-US"/>
              <a:pPr/>
              <a:t>‹#›</a:t>
            </a:fld>
            <a:endParaRPr lang="en-US"/>
          </a:p>
        </p:txBody>
      </p:sp>
    </p:spTree>
    <p:extLst>
      <p:ext uri="{BB962C8B-B14F-4D97-AF65-F5344CB8AC3E}">
        <p14:creationId xmlns="" xmlns:p14="http://schemas.microsoft.com/office/powerpoint/2010/main" val="2535792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2187DE-10BB-4290-BB8B-C8BEC12FBFAC}" type="slidenum">
              <a:rPr lang="en-US"/>
              <a:pPr/>
              <a:t>1</a:t>
            </a:fld>
            <a:endParaRPr lang="en-US"/>
          </a:p>
        </p:txBody>
      </p:sp>
    </p:spTree>
    <p:extLst>
      <p:ext uri="{BB962C8B-B14F-4D97-AF65-F5344CB8AC3E}">
        <p14:creationId xmlns="" xmlns:p14="http://schemas.microsoft.com/office/powerpoint/2010/main" val="13425854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2/21/2015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pPr/>
              <a:t>2/21/2015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pPr/>
              <a:t>2/21/2015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pPr/>
              <a:t>2/21/2015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pPr/>
              <a:t>2/21/2015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pPr/>
              <a:t>2/21/2015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pPr/>
              <a:t>2/21/2015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2/21/2015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2/21/2015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2/21/2015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pPr/>
              <a:t>2/21/2015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2/21/2015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2/21/2015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2/21/2015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2/21/2015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pPr/>
              <a:t>2/21/2015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pPr/>
              <a:t>2/21/2015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2/21/2015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1038" y="681038"/>
            <a:ext cx="8143875" cy="3555711"/>
          </a:xfrm>
        </p:spPr>
        <p:txBody>
          <a:bodyPr/>
          <a:lstStyle/>
          <a:p>
            <a:r>
              <a:rPr lang="en-US" sz="2800" dirty="0"/>
              <a:t/>
            </a:r>
            <a:br>
              <a:rPr lang="en-US" sz="2800" dirty="0"/>
            </a:br>
            <a:r>
              <a:rPr lang="en-US" sz="2800" dirty="0"/>
              <a:t/>
            </a:r>
            <a:br>
              <a:rPr lang="en-US" sz="2800" dirty="0"/>
            </a:br>
            <a:r>
              <a:rPr lang="en-US" sz="2800" dirty="0"/>
              <a:t/>
            </a:r>
            <a:br>
              <a:rPr lang="en-US" sz="2800" dirty="0"/>
            </a:br>
            <a:r>
              <a:rPr lang="en-US" sz="2800" dirty="0"/>
              <a:t>AKUNTANSI MANAJEMEN</a:t>
            </a:r>
            <a:br>
              <a:rPr lang="en-US" sz="2800" dirty="0"/>
            </a:br>
            <a:r>
              <a:rPr lang="en-US" sz="2800" dirty="0"/>
              <a:t>MATERI-1</a:t>
            </a:r>
            <a:r>
              <a:rPr lang="en-US" dirty="0"/>
              <a:t/>
            </a:r>
            <a:br>
              <a:rPr lang="en-US" dirty="0"/>
            </a:br>
            <a:r>
              <a:rPr lang="en-US" dirty="0"/>
              <a:t/>
            </a:r>
            <a:br>
              <a:rPr lang="en-US" dirty="0"/>
            </a:br>
            <a:r>
              <a:rPr lang="en-US" dirty="0">
                <a:solidFill>
                  <a:srgbClr val="FFFFFF"/>
                </a:solidFill>
                <a:latin typeface="Trebuchet MS"/>
              </a:rPr>
              <a:t>KONSEP-KONSEP DASAR AKUNTANSI MANAJEMEN</a:t>
            </a:r>
          </a:p>
        </p:txBody>
      </p:sp>
      <p:sp>
        <p:nvSpPr>
          <p:cNvPr id="3" name="Subtitle 2"/>
          <p:cNvSpPr>
            <a:spLocks noGrp="1"/>
          </p:cNvSpPr>
          <p:nvPr>
            <p:ph type="subTitle" idx="1"/>
          </p:nvPr>
        </p:nvSpPr>
        <p:spPr>
          <a:xfrm>
            <a:off x="681038" y="4394200"/>
            <a:ext cx="8143875" cy="1429327"/>
          </a:xfrm>
        </p:spPr>
        <p:txBody>
          <a:bodyPr/>
          <a:lstStyle/>
          <a:p>
            <a:r>
              <a:rPr lang="en-US"/>
              <a:t>UNIVERSITAS ESA UNGGUL</a:t>
            </a:r>
          </a:p>
          <a:p>
            <a:r>
              <a:rPr lang="en-US"/>
              <a:t>JAKARTA</a:t>
            </a:r>
          </a:p>
        </p:txBody>
      </p:sp>
      <p:sp>
        <p:nvSpPr>
          <p:cNvPr id="4" name="Oval 3"/>
          <p:cNvSpPr/>
          <p:nvPr/>
        </p:nvSpPr>
        <p:spPr>
          <a:xfrm>
            <a:off x="9734550" y="2971800"/>
            <a:ext cx="1924050" cy="7048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Novera KM</a:t>
            </a:r>
            <a:endParaRPr lang="id-ID" dirty="0"/>
          </a:p>
        </p:txBody>
      </p:sp>
    </p:spTree>
    <p:extLst>
      <p:ext uri="{BB962C8B-B14F-4D97-AF65-F5344CB8AC3E}">
        <p14:creationId xmlns="" xmlns:p14="http://schemas.microsoft.com/office/powerpoint/2010/main" val="2211856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Perbandingan Akuntansi Manajemen dengan Akuntansi Keuangan</a:t>
            </a:r>
            <a:endParaRPr lang="id-ID" dirty="0"/>
          </a:p>
        </p:txBody>
      </p:sp>
      <p:sp>
        <p:nvSpPr>
          <p:cNvPr id="3" name="Text Placeholder 2"/>
          <p:cNvSpPr>
            <a:spLocks noGrp="1"/>
          </p:cNvSpPr>
          <p:nvPr>
            <p:ph type="body" idx="1"/>
          </p:nvPr>
        </p:nvSpPr>
        <p:spPr>
          <a:xfrm>
            <a:off x="906350" y="2190751"/>
            <a:ext cx="4472327" cy="609599"/>
          </a:xfrm>
        </p:spPr>
        <p:txBody>
          <a:bodyPr>
            <a:normAutofit/>
          </a:bodyPr>
          <a:lstStyle/>
          <a:p>
            <a:r>
              <a:rPr lang="id-ID" sz="2800" dirty="0" smtClean="0">
                <a:solidFill>
                  <a:schemeClr val="bg1"/>
                </a:solidFill>
              </a:rPr>
              <a:t>Akuntansi Manajemen</a:t>
            </a:r>
            <a:endParaRPr lang="id-ID" sz="2800" dirty="0">
              <a:solidFill>
                <a:schemeClr val="bg1"/>
              </a:solidFill>
            </a:endParaRPr>
          </a:p>
        </p:txBody>
      </p:sp>
      <p:sp>
        <p:nvSpPr>
          <p:cNvPr id="4" name="Content Placeholder 3"/>
          <p:cNvSpPr>
            <a:spLocks noGrp="1"/>
          </p:cNvSpPr>
          <p:nvPr>
            <p:ph sz="half" idx="2"/>
          </p:nvPr>
        </p:nvSpPr>
        <p:spPr>
          <a:xfrm>
            <a:off x="419100" y="3030008"/>
            <a:ext cx="5314950" cy="3504142"/>
          </a:xfrm>
        </p:spPr>
        <p:txBody>
          <a:bodyPr>
            <a:normAutofit fontScale="92500" lnSpcReduction="10000"/>
          </a:bodyPr>
          <a:lstStyle/>
          <a:p>
            <a:pPr marL="457200" indent="-457200">
              <a:buFont typeface="+mj-lt"/>
              <a:buAutoNum type="arabicPeriod"/>
            </a:pPr>
            <a:r>
              <a:rPr lang="id-ID" dirty="0" smtClean="0">
                <a:solidFill>
                  <a:schemeClr val="bg1"/>
                </a:solidFill>
              </a:rPr>
              <a:t>Fokus Internal</a:t>
            </a:r>
          </a:p>
          <a:p>
            <a:pPr marL="457200" indent="-457200">
              <a:buFont typeface="+mj-lt"/>
              <a:buAutoNum type="arabicPeriod"/>
            </a:pPr>
            <a:r>
              <a:rPr lang="id-ID" dirty="0" smtClean="0">
                <a:solidFill>
                  <a:schemeClr val="bg1"/>
                </a:solidFill>
              </a:rPr>
              <a:t>Tidak ada aturan yang mengikat.</a:t>
            </a:r>
          </a:p>
          <a:p>
            <a:pPr marL="457200" indent="-457200">
              <a:buFont typeface="+mj-lt"/>
              <a:buAutoNum type="arabicPeriod"/>
            </a:pPr>
            <a:r>
              <a:rPr lang="id-ID" dirty="0" smtClean="0">
                <a:solidFill>
                  <a:schemeClr val="bg1"/>
                </a:solidFill>
              </a:rPr>
              <a:t>Informasi keuangan dan non keuangan, dapat bersifat subjektif.</a:t>
            </a:r>
          </a:p>
          <a:p>
            <a:pPr marL="457200" indent="-457200">
              <a:buFont typeface="+mj-lt"/>
              <a:buAutoNum type="arabicPeriod"/>
            </a:pPr>
            <a:r>
              <a:rPr lang="id-ID" dirty="0" smtClean="0">
                <a:solidFill>
                  <a:schemeClr val="bg1"/>
                </a:solidFill>
              </a:rPr>
              <a:t>Penekanan pada masa yang akan datang.</a:t>
            </a:r>
          </a:p>
          <a:p>
            <a:pPr marL="457200" indent="-457200">
              <a:buFont typeface="+mj-lt"/>
              <a:buAutoNum type="arabicPeriod"/>
            </a:pPr>
            <a:r>
              <a:rPr lang="id-ID" dirty="0" smtClean="0">
                <a:solidFill>
                  <a:schemeClr val="bg1"/>
                </a:solidFill>
              </a:rPr>
              <a:t>Evaluasi dan keputusan internal didasarkan atas informasi yang sangat terperinci.</a:t>
            </a:r>
          </a:p>
          <a:p>
            <a:pPr marL="457200" indent="-457200">
              <a:buFont typeface="+mj-lt"/>
              <a:buAutoNum type="arabicPeriod"/>
            </a:pPr>
            <a:r>
              <a:rPr lang="id-ID" dirty="0" smtClean="0">
                <a:solidFill>
                  <a:schemeClr val="bg1"/>
                </a:solidFill>
              </a:rPr>
              <a:t>Sangat luas dan multidisiplin</a:t>
            </a:r>
            <a:endParaRPr lang="id-ID" dirty="0">
              <a:solidFill>
                <a:schemeClr val="bg1"/>
              </a:solidFill>
            </a:endParaRPr>
          </a:p>
        </p:txBody>
      </p:sp>
      <p:sp>
        <p:nvSpPr>
          <p:cNvPr id="5" name="Text Placeholder 4"/>
          <p:cNvSpPr>
            <a:spLocks noGrp="1"/>
          </p:cNvSpPr>
          <p:nvPr>
            <p:ph type="body" sz="quarter" idx="3"/>
          </p:nvPr>
        </p:nvSpPr>
        <p:spPr>
          <a:xfrm>
            <a:off x="5820154" y="2095501"/>
            <a:ext cx="4474028" cy="685799"/>
          </a:xfrm>
        </p:spPr>
        <p:txBody>
          <a:bodyPr>
            <a:normAutofit/>
          </a:bodyPr>
          <a:lstStyle/>
          <a:p>
            <a:r>
              <a:rPr lang="id-ID" sz="2800" dirty="0" smtClean="0">
                <a:solidFill>
                  <a:schemeClr val="bg1"/>
                </a:solidFill>
              </a:rPr>
              <a:t>Akuntansi Keuangan</a:t>
            </a:r>
            <a:endParaRPr lang="id-ID" sz="2800" dirty="0">
              <a:solidFill>
                <a:schemeClr val="bg1"/>
              </a:solidFill>
            </a:endParaRPr>
          </a:p>
        </p:txBody>
      </p:sp>
      <p:sp>
        <p:nvSpPr>
          <p:cNvPr id="6" name="Content Placeholder 5"/>
          <p:cNvSpPr>
            <a:spLocks noGrp="1"/>
          </p:cNvSpPr>
          <p:nvPr>
            <p:ph sz="quarter" idx="4"/>
          </p:nvPr>
        </p:nvSpPr>
        <p:spPr>
          <a:xfrm>
            <a:off x="6089423" y="2971800"/>
            <a:ext cx="4700059" cy="3352800"/>
          </a:xfrm>
        </p:spPr>
        <p:txBody>
          <a:bodyPr>
            <a:normAutofit fontScale="92500" lnSpcReduction="10000"/>
          </a:bodyPr>
          <a:lstStyle/>
          <a:p>
            <a:pPr marL="457200" indent="-457200">
              <a:buFont typeface="+mj-lt"/>
              <a:buAutoNum type="arabicPeriod"/>
            </a:pPr>
            <a:r>
              <a:rPr lang="id-ID" dirty="0" smtClean="0">
                <a:solidFill>
                  <a:schemeClr val="bg1"/>
                </a:solidFill>
              </a:rPr>
              <a:t>Fokus eksternal</a:t>
            </a:r>
          </a:p>
          <a:p>
            <a:pPr marL="457200" indent="-457200">
              <a:buFont typeface="+mj-lt"/>
              <a:buAutoNum type="arabicPeriod"/>
            </a:pPr>
            <a:r>
              <a:rPr lang="id-ID" dirty="0" smtClean="0">
                <a:solidFill>
                  <a:schemeClr val="bg1"/>
                </a:solidFill>
              </a:rPr>
              <a:t>Harus mengikuti aturan tertentu dari pihak eksternal.</a:t>
            </a:r>
          </a:p>
          <a:p>
            <a:pPr marL="457200" indent="-457200">
              <a:buFont typeface="+mj-lt"/>
              <a:buAutoNum type="arabicPeriod"/>
            </a:pPr>
            <a:r>
              <a:rPr lang="id-ID" dirty="0" smtClean="0">
                <a:solidFill>
                  <a:schemeClr val="bg1"/>
                </a:solidFill>
              </a:rPr>
              <a:t>Informasi keuangan yang bersifat objektif.</a:t>
            </a:r>
          </a:p>
          <a:p>
            <a:pPr marL="457200" indent="-457200">
              <a:buFont typeface="+mj-lt"/>
              <a:buAutoNum type="arabicPeriod"/>
            </a:pPr>
            <a:r>
              <a:rPr lang="id-ID" dirty="0" smtClean="0">
                <a:solidFill>
                  <a:schemeClr val="bg1"/>
                </a:solidFill>
              </a:rPr>
              <a:t>Berorientasi historis.</a:t>
            </a:r>
          </a:p>
          <a:p>
            <a:pPr marL="457200" indent="-457200">
              <a:buFont typeface="+mj-lt"/>
              <a:buAutoNum type="arabicPeriod"/>
            </a:pPr>
            <a:r>
              <a:rPr lang="id-ID" dirty="0" smtClean="0">
                <a:solidFill>
                  <a:schemeClr val="bg1"/>
                </a:solidFill>
              </a:rPr>
              <a:t>Informasi mengenai perusahaan secara keseluruhan.</a:t>
            </a:r>
          </a:p>
          <a:p>
            <a:pPr marL="457200" indent="-457200">
              <a:buFont typeface="+mj-lt"/>
              <a:buAutoNum type="arabicPeriod"/>
            </a:pPr>
            <a:r>
              <a:rPr lang="id-ID" dirty="0" smtClean="0">
                <a:solidFill>
                  <a:schemeClr val="bg1"/>
                </a:solidFill>
              </a:rPr>
              <a:t>Lebih independen</a:t>
            </a:r>
            <a:endParaRPr lang="id-ID"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SEJARAH SINGKAT AKUNTANSI MANAJEMEN</a:t>
            </a:r>
            <a:endParaRPr lang="id-ID" dirty="0"/>
          </a:p>
        </p:txBody>
      </p:sp>
      <p:sp>
        <p:nvSpPr>
          <p:cNvPr id="3" name="Content Placeholder 2"/>
          <p:cNvSpPr>
            <a:spLocks noGrp="1"/>
          </p:cNvSpPr>
          <p:nvPr>
            <p:ph idx="1"/>
          </p:nvPr>
        </p:nvSpPr>
        <p:spPr>
          <a:xfrm>
            <a:off x="361951" y="1962150"/>
            <a:ext cx="10248900" cy="4629150"/>
          </a:xfrm>
        </p:spPr>
        <p:txBody>
          <a:bodyPr>
            <a:normAutofit fontScale="92500" lnSpcReduction="10000"/>
          </a:bodyPr>
          <a:lstStyle/>
          <a:p>
            <a:pPr>
              <a:buFont typeface="Wingdings" pitchFamily="2" charset="2"/>
              <a:buChar char="q"/>
            </a:pPr>
            <a:r>
              <a:rPr lang="id-ID" dirty="0" smtClean="0">
                <a:solidFill>
                  <a:schemeClr val="bg1"/>
                </a:solidFill>
              </a:rPr>
              <a:t> Sebagian besar prosedur perhitungan biaya produk dan akuntansi manajemen yang digunakan saat ini dikembangkan antara tahun 1880 dan 1925.</a:t>
            </a:r>
          </a:p>
          <a:p>
            <a:pPr>
              <a:buFont typeface="Wingdings" pitchFamily="2" charset="2"/>
              <a:buChar char="q"/>
            </a:pPr>
            <a:r>
              <a:rPr lang="id-ID" dirty="0" smtClean="0">
                <a:solidFill>
                  <a:schemeClr val="bg1"/>
                </a:solidFill>
              </a:rPr>
              <a:t> Penekanan awal adalah pada perhitungan biaya produk dengan menelusuri tingkat laba perusahaan ke tiap produk.</a:t>
            </a:r>
          </a:p>
          <a:p>
            <a:pPr>
              <a:buFont typeface="Wingdings" pitchFamily="2" charset="2"/>
              <a:buChar char="q"/>
            </a:pPr>
            <a:r>
              <a:rPr lang="id-ID" dirty="0" smtClean="0">
                <a:solidFill>
                  <a:schemeClr val="bg1"/>
                </a:solidFill>
              </a:rPr>
              <a:t> Pada tahun 1925, penekanan berubah menjadi perhitungan biaya persediaan yang berawal dari penekanan pada pelaporan untuk pihak eksternal.</a:t>
            </a:r>
          </a:p>
          <a:p>
            <a:pPr>
              <a:buFont typeface="Wingdings" pitchFamily="2" charset="2"/>
              <a:buChar char="q"/>
            </a:pPr>
            <a:r>
              <a:rPr lang="id-ID" dirty="0" smtClean="0">
                <a:solidFill>
                  <a:schemeClr val="bg1"/>
                </a:solidFill>
              </a:rPr>
              <a:t> Pada tahun 1950 dan 1960 an, dilakukan usaha perbaikan untuk meningkatkan kegunaan manajerial  dari sistem biaya konvensional .</a:t>
            </a:r>
          </a:p>
          <a:p>
            <a:pPr>
              <a:buFont typeface="Wingdings" pitchFamily="2" charset="2"/>
              <a:buChar char="q"/>
            </a:pPr>
            <a:r>
              <a:rPr lang="id-ID" dirty="0" smtClean="0">
                <a:solidFill>
                  <a:schemeClr val="bg1"/>
                </a:solidFill>
              </a:rPr>
              <a:t> Pada tahun 1980 dan 1990 an, banyak ditemukan praktik akuntansi manajemen tradisional yang sudah tidak mampu lagi melayani kebutuhan manajerial.</a:t>
            </a:r>
          </a:p>
          <a:p>
            <a:pPr>
              <a:buFont typeface="Wingdings" pitchFamily="2" charset="2"/>
              <a:buChar char="q"/>
            </a:pPr>
            <a:r>
              <a:rPr lang="id-ID" dirty="0" smtClean="0">
                <a:solidFill>
                  <a:schemeClr val="bg1"/>
                </a:solidFill>
              </a:rPr>
              <a:t>Pada tahun-tahun belakangan dilakukan berbagai usaha untuk mengembangkan sistem akuntansi manajemen baru yang dapat memenuhi kebutuhan lingkungan ekonomi saat ini.</a:t>
            </a:r>
            <a:endParaRPr lang="id-ID"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TEMA BARU DALAM AKUNTANSI MANAJEMEN</a:t>
            </a:r>
            <a:endParaRPr lang="id-ID" dirty="0"/>
          </a:p>
        </p:txBody>
      </p:sp>
      <p:sp>
        <p:nvSpPr>
          <p:cNvPr id="3" name="Content Placeholder 2"/>
          <p:cNvSpPr>
            <a:spLocks noGrp="1"/>
          </p:cNvSpPr>
          <p:nvPr>
            <p:ph idx="1"/>
          </p:nvPr>
        </p:nvSpPr>
        <p:spPr>
          <a:xfrm>
            <a:off x="680321" y="2171700"/>
            <a:ext cx="9778129" cy="4305300"/>
          </a:xfrm>
        </p:spPr>
        <p:txBody>
          <a:bodyPr>
            <a:normAutofit fontScale="92500" lnSpcReduction="10000"/>
          </a:bodyPr>
          <a:lstStyle/>
          <a:p>
            <a:pPr marL="457200" indent="-457200">
              <a:buFont typeface="+mj-lt"/>
              <a:buAutoNum type="arabicPeriod"/>
            </a:pPr>
            <a:r>
              <a:rPr lang="id-ID" sz="2800" dirty="0" smtClean="0"/>
              <a:t>Dikembangkan sistem akuntansi manajemen berdasarkan aktivitas.</a:t>
            </a:r>
          </a:p>
          <a:p>
            <a:pPr marL="457200" indent="-457200">
              <a:buFont typeface="+mj-lt"/>
              <a:buAutoNum type="arabicPeriod"/>
            </a:pPr>
            <a:r>
              <a:rPr lang="id-ID" sz="2800" dirty="0" smtClean="0"/>
              <a:t>Fokus diperluas dengan orientasi pada pelanggan dengan penetapan posisi strategis dan mengelola rantai nilai (value chain) perusahaan.</a:t>
            </a:r>
          </a:p>
          <a:p>
            <a:pPr marL="457200" indent="-457200">
              <a:buFont typeface="+mj-lt"/>
              <a:buAutoNum type="arabicPeriod"/>
            </a:pPr>
            <a:r>
              <a:rPr lang="id-ID" sz="2800" dirty="0" smtClean="0"/>
              <a:t>Penekanan pada waktu, kualitas dan efisiensi untuk mengamankan dan mempertahankan keunggulan bersaing.</a:t>
            </a:r>
          </a:p>
          <a:p>
            <a:pPr marL="457200" indent="-457200">
              <a:buFont typeface="+mj-lt"/>
              <a:buAutoNum type="arabicPeriod"/>
            </a:pPr>
            <a:r>
              <a:rPr lang="id-ID" sz="2800" dirty="0" smtClean="0"/>
              <a:t>Munculnya bisnis secara elektronik (E-business) yang mensyaratkan sistem akuntansi manajemen untuk menyediakan informasi untuk menghadapi lingkungan baru ini.</a:t>
            </a:r>
          </a:p>
          <a:p>
            <a:pPr marL="457200" indent="-457200">
              <a:buFont typeface="+mj-lt"/>
              <a:buAutoNum type="arabicPeriod"/>
            </a:pP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PERAN AKUNTAN MANAJEMEN</a:t>
            </a:r>
            <a:endParaRPr lang="id-ID" dirty="0"/>
          </a:p>
        </p:txBody>
      </p:sp>
      <p:sp>
        <p:nvSpPr>
          <p:cNvPr id="3" name="Content Placeholder 2"/>
          <p:cNvSpPr>
            <a:spLocks noGrp="1"/>
          </p:cNvSpPr>
          <p:nvPr>
            <p:ph idx="1"/>
          </p:nvPr>
        </p:nvSpPr>
        <p:spPr>
          <a:xfrm>
            <a:off x="680321" y="2336872"/>
            <a:ext cx="9613861" cy="4082977"/>
          </a:xfrm>
        </p:spPr>
        <p:txBody>
          <a:bodyPr>
            <a:normAutofit/>
          </a:bodyPr>
          <a:lstStyle/>
          <a:p>
            <a:pPr marL="457200" indent="-457200">
              <a:buFont typeface="+mj-lt"/>
              <a:buAutoNum type="arabicPeriod"/>
            </a:pPr>
            <a:r>
              <a:rPr lang="id-ID" sz="2800" dirty="0" smtClean="0"/>
              <a:t>Akuntan manajemen bertanggung jawab mengidentifikasi, mengumpulkan, mengukur, menganalisis, menyiapkan, menginterpretasikan  dan mengkomunikasikan informasi yang digunakan oleh manajemen untuk mencapai tujuan dasar organisasi.</a:t>
            </a:r>
          </a:p>
          <a:p>
            <a:pPr marL="457200" indent="-457200">
              <a:buFont typeface="+mj-lt"/>
              <a:buAutoNum type="arabicPeriod"/>
            </a:pPr>
            <a:r>
              <a:rPr lang="id-ID" sz="2800" dirty="0" smtClean="0"/>
              <a:t>Akuntan manajemen harus mendukung manajemen dalam semua tahap pengambilan keputusan bisnis.</a:t>
            </a:r>
            <a:endParaRPr lang="id-ID"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AKUNTANSI MANAJEMEN DAN PERILAKU ETIS</a:t>
            </a:r>
            <a:endParaRPr lang="id-ID" dirty="0"/>
          </a:p>
        </p:txBody>
      </p:sp>
      <p:sp>
        <p:nvSpPr>
          <p:cNvPr id="3" name="Content Placeholder 2"/>
          <p:cNvSpPr>
            <a:spLocks noGrp="1"/>
          </p:cNvSpPr>
          <p:nvPr>
            <p:ph idx="1"/>
          </p:nvPr>
        </p:nvSpPr>
        <p:spPr/>
        <p:txBody>
          <a:bodyPr/>
          <a:lstStyle/>
          <a:p>
            <a:r>
              <a:rPr lang="id-ID" dirty="0" smtClean="0"/>
              <a:t>Semua praktik akuntansi manajemen dikembangkan untuk membantu manajer memaksimumkan laba, dimana secara tradisional kinerja ekonomi perusahaan menjadi pertimbangan utama. Namun demikian tujuan memaksimumkan laba harus dibatasi dengan persyaratan bahwa laba dicapai melalui cara-cara yang legal dan etis.</a:t>
            </a:r>
          </a:p>
          <a:p>
            <a:r>
              <a:rPr lang="id-ID" dirty="0" smtClean="0"/>
              <a:t>Dalam prakteknya, beberapa perusahaan telah mengembangkan kode etik yang disebut sebagai code of conduct. Kode etik tersebut berbeda dari satu perusahaan dengan perusahaan lainnya.</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BIAYA &amp; OBJEK BIAYA</a:t>
            </a:r>
            <a:endParaRPr lang="id-ID" dirty="0"/>
          </a:p>
        </p:txBody>
      </p:sp>
      <p:sp>
        <p:nvSpPr>
          <p:cNvPr id="3" name="Content Placeholder 2"/>
          <p:cNvSpPr>
            <a:spLocks noGrp="1"/>
          </p:cNvSpPr>
          <p:nvPr>
            <p:ph idx="1"/>
          </p:nvPr>
        </p:nvSpPr>
        <p:spPr>
          <a:xfrm>
            <a:off x="680321" y="2057400"/>
            <a:ext cx="9613861" cy="4019550"/>
          </a:xfrm>
        </p:spPr>
        <p:txBody>
          <a:bodyPr/>
          <a:lstStyle/>
          <a:p>
            <a:endParaRPr lang="id-ID" dirty="0"/>
          </a:p>
        </p:txBody>
      </p:sp>
      <p:sp>
        <p:nvSpPr>
          <p:cNvPr id="4" name="Folded Corner 3"/>
          <p:cNvSpPr/>
          <p:nvPr/>
        </p:nvSpPr>
        <p:spPr>
          <a:xfrm>
            <a:off x="1123950" y="2305050"/>
            <a:ext cx="4057650" cy="35814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chemeClr val="bg1"/>
                </a:solidFill>
              </a:rPr>
              <a:t>Biaya adalah </a:t>
            </a:r>
            <a:r>
              <a:rPr lang="id-ID" sz="2400" dirty="0" smtClean="0">
                <a:solidFill>
                  <a:schemeClr val="bg1"/>
                </a:solidFill>
              </a:rPr>
              <a:t>kas atau nilai setara kas yang dikorbankan untuk mendapatkan barang atau jasa yang diharapkan memberi manfaat untuk saat ini atau dimasa depan bagi organisasi</a:t>
            </a:r>
            <a:endParaRPr lang="id-ID" sz="2400" dirty="0">
              <a:solidFill>
                <a:schemeClr val="bg1"/>
              </a:solidFill>
            </a:endParaRPr>
          </a:p>
        </p:txBody>
      </p:sp>
      <p:sp>
        <p:nvSpPr>
          <p:cNvPr id="5" name="Folded Corner 4"/>
          <p:cNvSpPr/>
          <p:nvPr/>
        </p:nvSpPr>
        <p:spPr>
          <a:xfrm>
            <a:off x="6191250" y="2305050"/>
            <a:ext cx="3848100" cy="35433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chemeClr val="bg1"/>
                </a:solidFill>
              </a:rPr>
              <a:t>Objek biaya </a:t>
            </a:r>
            <a:r>
              <a:rPr lang="id-ID" sz="2400" dirty="0" smtClean="0">
                <a:solidFill>
                  <a:schemeClr val="bg1"/>
                </a:solidFill>
              </a:rPr>
              <a:t>dapat berupa apapun seperti produk, pelanggan, departemen, proyek, aktivitas, dll yang digunakan untuk mengukur dan membebankan biaya.</a:t>
            </a:r>
            <a:endParaRPr lang="id-ID" sz="24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321" y="1543050"/>
            <a:ext cx="9613861" cy="4393139"/>
          </a:xfrm>
        </p:spPr>
        <p:txBody>
          <a:bodyPr/>
          <a:lstStyle/>
          <a:p>
            <a:endParaRPr lang="id-ID" dirty="0"/>
          </a:p>
        </p:txBody>
      </p:sp>
      <p:sp>
        <p:nvSpPr>
          <p:cNvPr id="4" name="Folded Corner 3"/>
          <p:cNvSpPr/>
          <p:nvPr/>
        </p:nvSpPr>
        <p:spPr>
          <a:xfrm>
            <a:off x="1181100" y="1905000"/>
            <a:ext cx="3771900" cy="36957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chemeClr val="bg1"/>
                </a:solidFill>
              </a:rPr>
              <a:t>Indirect Cost (Biaya Tidak Langsung) </a:t>
            </a:r>
            <a:r>
              <a:rPr lang="id-ID" sz="2400" dirty="0" smtClean="0">
                <a:solidFill>
                  <a:schemeClr val="bg1"/>
                </a:solidFill>
              </a:rPr>
              <a:t>adalah biaya yang tidak dapat ditelusuri dengan mudah dan akurat sebagai objek biaya.</a:t>
            </a:r>
            <a:endParaRPr lang="id-ID" sz="2400" dirty="0">
              <a:solidFill>
                <a:schemeClr val="bg1"/>
              </a:solidFill>
            </a:endParaRPr>
          </a:p>
        </p:txBody>
      </p:sp>
      <p:sp>
        <p:nvSpPr>
          <p:cNvPr id="5" name="Folded Corner 4"/>
          <p:cNvSpPr/>
          <p:nvPr/>
        </p:nvSpPr>
        <p:spPr>
          <a:xfrm>
            <a:off x="6248400" y="1962150"/>
            <a:ext cx="3714750" cy="36195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chemeClr val="bg1"/>
                </a:solidFill>
              </a:rPr>
              <a:t>Direct Cost (Biaya Langsung) </a:t>
            </a:r>
            <a:r>
              <a:rPr lang="id-ID" sz="2400" dirty="0" smtClean="0">
                <a:solidFill>
                  <a:schemeClr val="bg1"/>
                </a:solidFill>
              </a:rPr>
              <a:t>adalah biaya yang dapat ditelusuri dengan mudah dan akurat  sebagai objek biaya.</a:t>
            </a:r>
            <a:endParaRPr lang="id-ID" sz="24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PEMBEBANAN BIAYA</a:t>
            </a:r>
            <a:endParaRPr lang="id-ID" dirty="0"/>
          </a:p>
        </p:txBody>
      </p:sp>
      <p:sp>
        <p:nvSpPr>
          <p:cNvPr id="3" name="Content Placeholder 2"/>
          <p:cNvSpPr>
            <a:spLocks noGrp="1"/>
          </p:cNvSpPr>
          <p:nvPr>
            <p:ph idx="1"/>
          </p:nvPr>
        </p:nvSpPr>
        <p:spPr>
          <a:xfrm>
            <a:off x="680321" y="2336873"/>
            <a:ext cx="9720979" cy="3599316"/>
          </a:xfrm>
        </p:spPr>
        <p:txBody>
          <a:bodyPr>
            <a:normAutofit/>
          </a:bodyPr>
          <a:lstStyle/>
          <a:p>
            <a:pPr marL="457200" indent="-457200">
              <a:buFont typeface="+mj-lt"/>
              <a:buAutoNum type="arabicPeriod"/>
            </a:pPr>
            <a:r>
              <a:rPr lang="id-ID" sz="4000" dirty="0" smtClean="0"/>
              <a:t> Direct Tracing (Penelusuran Langsung)</a:t>
            </a:r>
          </a:p>
          <a:p>
            <a:pPr marL="457200" indent="-457200">
              <a:buFont typeface="+mj-lt"/>
              <a:buAutoNum type="arabicPeriod"/>
            </a:pPr>
            <a:endParaRPr lang="id-ID" sz="4000" dirty="0" smtClean="0"/>
          </a:p>
          <a:p>
            <a:pPr marL="457200" indent="-457200">
              <a:buFont typeface="+mj-lt"/>
              <a:buAutoNum type="arabicPeriod"/>
            </a:pPr>
            <a:r>
              <a:rPr lang="id-ID" sz="4000" dirty="0" smtClean="0"/>
              <a:t> Driver Tracing (Penelusuran Penggerak)</a:t>
            </a:r>
          </a:p>
          <a:p>
            <a:pPr marL="457200" indent="-457200">
              <a:buFont typeface="+mj-lt"/>
              <a:buAutoNum type="arabicPeriod"/>
            </a:pPr>
            <a:endParaRPr lang="id-ID" sz="4000" dirty="0" smtClean="0"/>
          </a:p>
          <a:p>
            <a:pPr marL="457200" indent="-457200">
              <a:buFont typeface="+mj-lt"/>
              <a:buAutoNum type="arabicPeriod"/>
            </a:pPr>
            <a:r>
              <a:rPr lang="id-ID" sz="4000" dirty="0" smtClean="0"/>
              <a:t> Allocation (Alokasi)</a:t>
            </a:r>
          </a:p>
          <a:p>
            <a:pPr marL="457200" indent="-457200">
              <a:buFont typeface="+mj-lt"/>
              <a:buAutoNum type="arabicPeriod"/>
            </a:pPr>
            <a:endParaRPr lang="id-ID" sz="4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DIRECT TRACING (PENELUSURAN LANGSUNG) </a:t>
            </a:r>
            <a:endParaRPr lang="id-ID" dirty="0"/>
          </a:p>
        </p:txBody>
      </p:sp>
      <p:sp>
        <p:nvSpPr>
          <p:cNvPr id="3" name="Content Placeholder 2"/>
          <p:cNvSpPr>
            <a:spLocks noGrp="1"/>
          </p:cNvSpPr>
          <p:nvPr>
            <p:ph idx="1"/>
          </p:nvPr>
        </p:nvSpPr>
        <p:spPr>
          <a:xfrm>
            <a:off x="680321" y="1943100"/>
            <a:ext cx="9613861" cy="4400549"/>
          </a:xfrm>
        </p:spPr>
        <p:txBody>
          <a:bodyPr>
            <a:normAutofit/>
          </a:bodyPr>
          <a:lstStyle/>
          <a:p>
            <a:endParaRPr lang="id-ID" sz="2800" dirty="0" smtClean="0">
              <a:solidFill>
                <a:schemeClr val="bg1"/>
              </a:solidFill>
            </a:endParaRPr>
          </a:p>
          <a:p>
            <a:r>
              <a:rPr lang="id-ID" sz="2600" dirty="0" smtClean="0"/>
              <a:t>Adalah proses pengidentifikasian atau pembebanan biaya yang berkaitan secara khusus dan fisik dengan suatu objek.</a:t>
            </a:r>
          </a:p>
          <a:p>
            <a:r>
              <a:rPr lang="id-ID" sz="2600" dirty="0" smtClean="0"/>
              <a:t>Sering dikerjakan melalui </a:t>
            </a:r>
            <a:r>
              <a:rPr lang="id-ID" sz="2600" b="1" i="1" dirty="0" smtClean="0"/>
              <a:t>pengamatan secara fisik.</a:t>
            </a:r>
          </a:p>
          <a:p>
            <a:r>
              <a:rPr lang="id-ID" sz="2600" b="1" dirty="0" smtClean="0"/>
              <a:t>Contoh: </a:t>
            </a:r>
          </a:p>
          <a:p>
            <a:pPr>
              <a:buNone/>
            </a:pPr>
            <a:r>
              <a:rPr lang="id-ID" sz="2600" dirty="0" smtClean="0"/>
              <a:t>	objek biaya adalah ‘makan siang si A’, maka melalui pengamatan fisik terlihat bahwa makan siang A terdiri dari pizza kecil, selada dan minuman dengan biaya sebesar $6. Biaya makan siang tersebut dapat ditelusuri secara langsung kepada A.</a:t>
            </a:r>
            <a:endParaRPr lang="id-ID" sz="2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DRIVER TRACING (PENELUSURAN PENGGERAK)</a:t>
            </a:r>
            <a:endParaRPr lang="id-ID" dirty="0"/>
          </a:p>
        </p:txBody>
      </p:sp>
      <p:sp>
        <p:nvSpPr>
          <p:cNvPr id="3" name="Content Placeholder 2"/>
          <p:cNvSpPr>
            <a:spLocks noGrp="1"/>
          </p:cNvSpPr>
          <p:nvPr>
            <p:ph idx="1"/>
          </p:nvPr>
        </p:nvSpPr>
        <p:spPr>
          <a:xfrm>
            <a:off x="457201" y="1962150"/>
            <a:ext cx="9836982" cy="4400550"/>
          </a:xfrm>
        </p:spPr>
        <p:txBody>
          <a:bodyPr>
            <a:normAutofit lnSpcReduction="10000"/>
          </a:bodyPr>
          <a:lstStyle/>
          <a:p>
            <a:r>
              <a:rPr lang="id-ID" dirty="0" smtClean="0"/>
              <a:t>Bergantung pada </a:t>
            </a:r>
            <a:r>
              <a:rPr lang="id-ID" i="1" dirty="0" smtClean="0"/>
              <a:t>faktor-faktor  sebab akibat</a:t>
            </a:r>
            <a:r>
              <a:rPr lang="id-ID" dirty="0" smtClean="0"/>
              <a:t>, yaitu penggunaan penggerak untuk membebankan biaya pada objek biaya.</a:t>
            </a:r>
          </a:p>
          <a:p>
            <a:r>
              <a:rPr lang="id-ID" dirty="0" smtClean="0"/>
              <a:t>Penggerak adalah faktor penyebab yang dapat diamati dan faktor penyebab yang mengukur konsumsi sumber daya objek biaya.</a:t>
            </a:r>
          </a:p>
          <a:p>
            <a:r>
              <a:rPr lang="id-ID" dirty="0" smtClean="0"/>
              <a:t>Contoh: </a:t>
            </a:r>
          </a:p>
          <a:p>
            <a:pPr>
              <a:buNone/>
            </a:pPr>
            <a:r>
              <a:rPr lang="id-ID" dirty="0" smtClean="0"/>
              <a:t>	A dan B makan siang bersama dengan memesan 1 pizza ukuran sedang (terbagi menjadi 8 potong) seharga $8 dan 2 gelas minuman seharga $1 per gelas. Berapa biaya yang dibebankan per orang? Untuk minuman dapat langsung ditelusuri masing-masing 1 gelas = $1, untuk pizza jika A memakan 5 potong dan B memakan 3 potong, maka dengan penggerak; potongan pizza dapat dihitung tarif per potong pizza dan dikalikan dengan jumlah potongan yang dimakan oleh A &amp; B.</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SISTEM INFORMASI AKUNTANSI MANAJEMEN</a:t>
            </a:r>
            <a:endParaRPr lang="id-ID" dirty="0"/>
          </a:p>
        </p:txBody>
      </p:sp>
      <p:sp>
        <p:nvSpPr>
          <p:cNvPr id="3" name="Content Placeholder 2"/>
          <p:cNvSpPr>
            <a:spLocks noGrp="1"/>
          </p:cNvSpPr>
          <p:nvPr>
            <p:ph idx="1"/>
          </p:nvPr>
        </p:nvSpPr>
        <p:spPr>
          <a:xfrm>
            <a:off x="781050" y="2336872"/>
            <a:ext cx="9867900" cy="3873427"/>
          </a:xfrm>
        </p:spPr>
        <p:txBody>
          <a:bodyPr>
            <a:normAutofit/>
          </a:bodyPr>
          <a:lstStyle/>
          <a:p>
            <a:pPr>
              <a:buNone/>
            </a:pPr>
            <a:r>
              <a:rPr lang="id-ID" sz="2800" dirty="0" smtClean="0">
                <a:solidFill>
                  <a:schemeClr val="bg1"/>
                </a:solidFill>
              </a:rPr>
              <a:t>Tiga Tujuan Umum Sistem Informasi Akuntansi Manajemen:</a:t>
            </a:r>
          </a:p>
          <a:p>
            <a:pPr marL="457200" indent="-457200">
              <a:buFont typeface="+mj-lt"/>
              <a:buAutoNum type="arabicPeriod"/>
            </a:pPr>
            <a:r>
              <a:rPr lang="id-ID" sz="2800" dirty="0" smtClean="0">
                <a:solidFill>
                  <a:schemeClr val="bg1"/>
                </a:solidFill>
              </a:rPr>
              <a:t>Menyediakan informasi untuk penghitungan biaya jasa, produk atau objek lainnya yang ditentukan oleh manajemen.</a:t>
            </a:r>
          </a:p>
          <a:p>
            <a:pPr marL="457200" indent="-457200">
              <a:buFont typeface="+mj-lt"/>
              <a:buAutoNum type="arabicPeriod"/>
            </a:pPr>
            <a:r>
              <a:rPr lang="id-ID" sz="2800" dirty="0" smtClean="0">
                <a:solidFill>
                  <a:schemeClr val="bg1"/>
                </a:solidFill>
              </a:rPr>
              <a:t>Menyediakan informasi untuk perencanaan, pengendalian, pengevaluasian dan perbaikan berkelanjutan.</a:t>
            </a:r>
          </a:p>
          <a:p>
            <a:pPr marL="457200" indent="-457200">
              <a:buFont typeface="+mj-lt"/>
              <a:buAutoNum type="arabicPeriod"/>
            </a:pPr>
            <a:r>
              <a:rPr lang="id-ID" sz="2800" dirty="0" smtClean="0">
                <a:solidFill>
                  <a:schemeClr val="bg1"/>
                </a:solidFill>
              </a:rPr>
              <a:t>Menyediakan informasi untuk pengambilan keputusan</a:t>
            </a:r>
            <a:r>
              <a:rPr lang="id-ID" dirty="0" smtClean="0">
                <a:solidFill>
                  <a:schemeClr val="bg1"/>
                </a:solidFill>
              </a:rPr>
              <a:t>.</a:t>
            </a:r>
            <a:endParaRPr lang="id-ID"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ALLOCATION  (ALOKASI)</a:t>
            </a:r>
            <a:endParaRPr lang="id-ID" dirty="0"/>
          </a:p>
        </p:txBody>
      </p:sp>
      <p:sp>
        <p:nvSpPr>
          <p:cNvPr id="3" name="Content Placeholder 2"/>
          <p:cNvSpPr>
            <a:spLocks noGrp="1"/>
          </p:cNvSpPr>
          <p:nvPr>
            <p:ph idx="1"/>
          </p:nvPr>
        </p:nvSpPr>
        <p:spPr>
          <a:xfrm>
            <a:off x="680321" y="2762249"/>
            <a:ext cx="9613861" cy="3173939"/>
          </a:xfrm>
        </p:spPr>
        <p:txBody>
          <a:bodyPr>
            <a:normAutofit/>
          </a:bodyPr>
          <a:lstStyle/>
          <a:p>
            <a:r>
              <a:rPr lang="id-ID" sz="2800" dirty="0" smtClean="0"/>
              <a:t>Adalah pembebanan biaya tidak langsung pada objek biaya.</a:t>
            </a:r>
          </a:p>
          <a:p>
            <a:r>
              <a:rPr lang="id-ID" sz="2800" dirty="0" smtClean="0"/>
              <a:t>Pengalokasian biaya tidak langsung didasarkan pada kemudahan atau beberapa </a:t>
            </a:r>
            <a:r>
              <a:rPr lang="id-ID" sz="2800" i="1" dirty="0" smtClean="0"/>
              <a:t>asumsi</a:t>
            </a:r>
            <a:r>
              <a:rPr lang="id-ID" sz="2800" dirty="0" smtClean="0"/>
              <a:t> yang  berhubungan.</a:t>
            </a:r>
            <a:endParaRPr lang="id-ID"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HARGA POKOK PRODUK &amp; JASA</a:t>
            </a:r>
            <a:endParaRPr lang="id-ID" dirty="0"/>
          </a:p>
        </p:txBody>
      </p:sp>
      <p:sp>
        <p:nvSpPr>
          <p:cNvPr id="3" name="Content Placeholder 2"/>
          <p:cNvSpPr>
            <a:spLocks noGrp="1"/>
          </p:cNvSpPr>
          <p:nvPr>
            <p:ph idx="1"/>
          </p:nvPr>
        </p:nvSpPr>
        <p:spPr>
          <a:xfrm>
            <a:off x="680321" y="2171700"/>
            <a:ext cx="9613861" cy="4038600"/>
          </a:xfrm>
        </p:spPr>
        <p:txBody>
          <a:bodyPr>
            <a:normAutofit lnSpcReduction="10000"/>
          </a:bodyPr>
          <a:lstStyle/>
          <a:p>
            <a:pPr>
              <a:buNone/>
            </a:pPr>
            <a:r>
              <a:rPr lang="id-ID" dirty="0" smtClean="0"/>
              <a:t>Dua jenis output (keluaran) dari organisasi:</a:t>
            </a:r>
          </a:p>
          <a:p>
            <a:pPr marL="457200" indent="-457200">
              <a:buAutoNum type="arabicPeriod"/>
            </a:pPr>
            <a:r>
              <a:rPr lang="id-ID" sz="2800" dirty="0" smtClean="0"/>
              <a:t>Produk berwujud (Tangible Product): </a:t>
            </a:r>
            <a:r>
              <a:rPr lang="id-ID" dirty="0" smtClean="0"/>
              <a:t>adalah barang yang dihasilkan dengan mengubah bahan baku melalui penggunaan tenaga kerja dan masukan (input) modal seperti pabrik, lahan dan mesin.</a:t>
            </a:r>
          </a:p>
          <a:p>
            <a:pPr marL="457200" indent="-457200">
              <a:buAutoNum type="arabicPeriod"/>
            </a:pPr>
            <a:endParaRPr lang="id-ID" dirty="0" smtClean="0"/>
          </a:p>
          <a:p>
            <a:pPr marL="457200" indent="-457200">
              <a:buAutoNum type="arabicPeriod"/>
            </a:pPr>
            <a:r>
              <a:rPr lang="id-ID" sz="2800" dirty="0" smtClean="0"/>
              <a:t>Jasa (Service):</a:t>
            </a:r>
            <a:r>
              <a:rPr lang="id-ID" dirty="0" smtClean="0"/>
              <a:t> adalah tugas atau aktivitas yang dilakukan untuk pelanggan atau aktivitas yang dijalankan oleh pelanggan dengan menggunakan produk atau fasilitas organisasi. Jasa juga diproduksi dengan menggunakan bahan, tenaga kerja dan masukan modal.</a:t>
            </a:r>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d-ID" dirty="0" smtClean="0"/>
              <a:t>Different Cost for Different Purposes</a:t>
            </a:r>
            <a:endParaRPr lang="id-ID" dirty="0"/>
          </a:p>
        </p:txBody>
      </p:sp>
      <p:sp>
        <p:nvSpPr>
          <p:cNvPr id="3" name="Content Placeholder 2"/>
          <p:cNvSpPr>
            <a:spLocks noGrp="1"/>
          </p:cNvSpPr>
          <p:nvPr>
            <p:ph idx="1"/>
          </p:nvPr>
        </p:nvSpPr>
        <p:spPr/>
        <p:txBody>
          <a:bodyPr/>
          <a:lstStyle/>
          <a:p>
            <a:endParaRPr lang="id-ID" smtClean="0"/>
          </a:p>
          <a:p>
            <a:endParaRPr lang="id-ID" smtClean="0"/>
          </a:p>
          <a:p>
            <a:endParaRPr lang="id-ID" smtClean="0"/>
          </a:p>
          <a:p>
            <a:endParaRPr lang="id-ID" smtClean="0"/>
          </a:p>
          <a:p>
            <a:endParaRPr lang="id-ID" smtClean="0"/>
          </a:p>
          <a:p>
            <a:endParaRPr lang="id-ID" smtClean="0"/>
          </a:p>
          <a:p>
            <a:endParaRPr lang="id-ID" smtClean="0"/>
          </a:p>
          <a:p>
            <a:endParaRPr lang="id-ID" dirty="0"/>
          </a:p>
        </p:txBody>
      </p:sp>
      <p:sp>
        <p:nvSpPr>
          <p:cNvPr id="4" name="Bevel 3"/>
          <p:cNvSpPr/>
          <p:nvPr/>
        </p:nvSpPr>
        <p:spPr>
          <a:xfrm>
            <a:off x="933450" y="2476500"/>
            <a:ext cx="9334500" cy="33528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smtClean="0">
                <a:solidFill>
                  <a:schemeClr val="bg1"/>
                </a:solidFill>
              </a:rPr>
              <a:t>Harga Pokok Produk (Product Cost): </a:t>
            </a:r>
            <a:r>
              <a:rPr lang="id-ID" sz="2800" dirty="0" smtClean="0">
                <a:solidFill>
                  <a:schemeClr val="bg1"/>
                </a:solidFill>
              </a:rPr>
              <a:t>adalah pembebanan biaya yang mendukung tujuan manajerial yang spesifik.</a:t>
            </a:r>
            <a:endParaRPr lang="id-ID" sz="2800"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321" y="609600"/>
            <a:ext cx="9613861" cy="5326589"/>
          </a:xfrm>
        </p:spPr>
        <p:txBody>
          <a:bodyPr/>
          <a:lstStyle/>
          <a:p>
            <a:endParaRPr lang="id-ID" dirty="0"/>
          </a:p>
        </p:txBody>
      </p:sp>
      <p:sp>
        <p:nvSpPr>
          <p:cNvPr id="4" name="Rectangle 3"/>
          <p:cNvSpPr/>
          <p:nvPr/>
        </p:nvSpPr>
        <p:spPr>
          <a:xfrm>
            <a:off x="800100" y="704850"/>
            <a:ext cx="1390650" cy="11239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solidFill>
                  <a:schemeClr val="tx1"/>
                </a:solidFill>
              </a:rPr>
              <a:t>Definisi Harga Pokok Produk</a:t>
            </a:r>
            <a:endParaRPr lang="id-ID" sz="2000" dirty="0">
              <a:solidFill>
                <a:schemeClr val="tx1"/>
              </a:solidFill>
            </a:endParaRPr>
          </a:p>
        </p:txBody>
      </p:sp>
      <p:sp>
        <p:nvSpPr>
          <p:cNvPr id="6" name="Rectangle 5"/>
          <p:cNvSpPr/>
          <p:nvPr/>
        </p:nvSpPr>
        <p:spPr>
          <a:xfrm>
            <a:off x="2628900" y="838200"/>
            <a:ext cx="219075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solidFill>
                  <a:schemeClr val="tx1"/>
                </a:solidFill>
              </a:rPr>
              <a:t>Rantai nilai harga pokok produk</a:t>
            </a:r>
            <a:endParaRPr lang="id-ID" sz="2000" dirty="0">
              <a:solidFill>
                <a:schemeClr val="tx1"/>
              </a:solidFill>
            </a:endParaRPr>
          </a:p>
        </p:txBody>
      </p:sp>
      <p:sp>
        <p:nvSpPr>
          <p:cNvPr id="7" name="Rectangle 6"/>
          <p:cNvSpPr/>
          <p:nvPr/>
        </p:nvSpPr>
        <p:spPr>
          <a:xfrm>
            <a:off x="5543550" y="762000"/>
            <a:ext cx="2057400" cy="952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solidFill>
                  <a:schemeClr val="tx1"/>
                </a:solidFill>
              </a:rPr>
              <a:t>Harga Pokok Produk Operasional</a:t>
            </a:r>
            <a:endParaRPr lang="id-ID" sz="2000" dirty="0">
              <a:solidFill>
                <a:schemeClr val="tx1"/>
              </a:solidFill>
            </a:endParaRPr>
          </a:p>
        </p:txBody>
      </p:sp>
      <p:sp>
        <p:nvSpPr>
          <p:cNvPr id="8" name="Rectangle 7"/>
          <p:cNvSpPr/>
          <p:nvPr/>
        </p:nvSpPr>
        <p:spPr>
          <a:xfrm>
            <a:off x="7867650" y="876300"/>
            <a:ext cx="2286000" cy="895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solidFill>
                  <a:schemeClr val="tx1"/>
                </a:solidFill>
              </a:rPr>
              <a:t>Harga Pokok Produk Tradisional</a:t>
            </a:r>
            <a:endParaRPr lang="id-ID" sz="2000" dirty="0">
              <a:solidFill>
                <a:schemeClr val="tx1"/>
              </a:solidFill>
            </a:endParaRPr>
          </a:p>
        </p:txBody>
      </p:sp>
      <p:sp>
        <p:nvSpPr>
          <p:cNvPr id="9" name="Rectangle 8"/>
          <p:cNvSpPr/>
          <p:nvPr/>
        </p:nvSpPr>
        <p:spPr>
          <a:xfrm>
            <a:off x="2171700" y="2038350"/>
            <a:ext cx="2971800" cy="1981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
            </a:pPr>
            <a:r>
              <a:rPr lang="id-ID" sz="2000" dirty="0" smtClean="0">
                <a:solidFill>
                  <a:schemeClr val="bg1"/>
                </a:solidFill>
              </a:rPr>
              <a:t>Penelitian &amp; pengembangan</a:t>
            </a:r>
          </a:p>
          <a:p>
            <a:pPr algn="ctr">
              <a:buFont typeface="Wingdings" pitchFamily="2" charset="2"/>
              <a:buChar char="§"/>
            </a:pPr>
            <a:r>
              <a:rPr lang="id-ID" sz="2000" dirty="0" smtClean="0">
                <a:solidFill>
                  <a:schemeClr val="bg1"/>
                </a:solidFill>
              </a:rPr>
              <a:t>Produksi</a:t>
            </a:r>
          </a:p>
          <a:p>
            <a:pPr algn="ctr">
              <a:buFont typeface="Wingdings" pitchFamily="2" charset="2"/>
              <a:buChar char="§"/>
            </a:pPr>
            <a:r>
              <a:rPr lang="id-ID" sz="2000" dirty="0" smtClean="0">
                <a:solidFill>
                  <a:schemeClr val="bg1"/>
                </a:solidFill>
              </a:rPr>
              <a:t>Pemasaran</a:t>
            </a:r>
          </a:p>
          <a:p>
            <a:pPr algn="ctr">
              <a:buFont typeface="Wingdings" pitchFamily="2" charset="2"/>
              <a:buChar char="§"/>
            </a:pPr>
            <a:r>
              <a:rPr lang="id-ID" sz="2000" dirty="0" smtClean="0">
                <a:solidFill>
                  <a:schemeClr val="bg1"/>
                </a:solidFill>
              </a:rPr>
              <a:t>Layanan Pelanggan</a:t>
            </a:r>
          </a:p>
          <a:p>
            <a:pPr algn="ctr"/>
            <a:endParaRPr lang="id-ID" sz="2000" dirty="0"/>
          </a:p>
        </p:txBody>
      </p:sp>
      <p:sp>
        <p:nvSpPr>
          <p:cNvPr id="10" name="Rectangle 9"/>
          <p:cNvSpPr/>
          <p:nvPr/>
        </p:nvSpPr>
        <p:spPr>
          <a:xfrm>
            <a:off x="5467350" y="2152650"/>
            <a:ext cx="2247900" cy="177165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
            </a:pPr>
            <a:r>
              <a:rPr lang="id-ID" sz="2000" dirty="0" smtClean="0">
                <a:solidFill>
                  <a:schemeClr val="bg1"/>
                </a:solidFill>
              </a:rPr>
              <a:t>Produksi</a:t>
            </a:r>
          </a:p>
          <a:p>
            <a:pPr algn="ctr">
              <a:buFont typeface="Wingdings" pitchFamily="2" charset="2"/>
              <a:buChar char="§"/>
            </a:pPr>
            <a:r>
              <a:rPr lang="id-ID" sz="2000" dirty="0" smtClean="0">
                <a:solidFill>
                  <a:schemeClr val="bg1"/>
                </a:solidFill>
              </a:rPr>
              <a:t>Pemasaran</a:t>
            </a:r>
          </a:p>
          <a:p>
            <a:pPr algn="ctr">
              <a:buFont typeface="Wingdings" pitchFamily="2" charset="2"/>
              <a:buChar char="§"/>
            </a:pPr>
            <a:r>
              <a:rPr lang="id-ID" sz="2000" dirty="0" smtClean="0">
                <a:solidFill>
                  <a:schemeClr val="bg1"/>
                </a:solidFill>
              </a:rPr>
              <a:t>Layanan Pelanggan</a:t>
            </a:r>
            <a:endParaRPr lang="id-ID" sz="2000" dirty="0">
              <a:solidFill>
                <a:schemeClr val="bg1"/>
              </a:solidFill>
            </a:endParaRPr>
          </a:p>
        </p:txBody>
      </p:sp>
      <p:sp>
        <p:nvSpPr>
          <p:cNvPr id="11" name="Rectangle 10"/>
          <p:cNvSpPr/>
          <p:nvPr/>
        </p:nvSpPr>
        <p:spPr>
          <a:xfrm>
            <a:off x="7867650" y="2247900"/>
            <a:ext cx="2057400" cy="11811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solidFill>
                  <a:schemeClr val="bg1"/>
                </a:solidFill>
              </a:rPr>
              <a:t>Produksi</a:t>
            </a:r>
            <a:endParaRPr lang="id-ID" sz="2000" dirty="0">
              <a:solidFill>
                <a:schemeClr val="bg1"/>
              </a:solidFill>
            </a:endParaRPr>
          </a:p>
        </p:txBody>
      </p:sp>
      <p:sp>
        <p:nvSpPr>
          <p:cNvPr id="12" name="Rectangle 11"/>
          <p:cNvSpPr/>
          <p:nvPr/>
        </p:nvSpPr>
        <p:spPr>
          <a:xfrm>
            <a:off x="781050" y="5048250"/>
            <a:ext cx="1638300" cy="74295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rPr>
              <a:t>Tujuan Manajerial</a:t>
            </a:r>
            <a:endParaRPr lang="id-ID" dirty="0">
              <a:solidFill>
                <a:schemeClr val="bg1"/>
              </a:solidFill>
            </a:endParaRPr>
          </a:p>
        </p:txBody>
      </p:sp>
      <p:sp>
        <p:nvSpPr>
          <p:cNvPr id="13" name="Rectangle 12"/>
          <p:cNvSpPr/>
          <p:nvPr/>
        </p:nvSpPr>
        <p:spPr>
          <a:xfrm>
            <a:off x="2667000" y="4591050"/>
            <a:ext cx="2495550" cy="11811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id-ID" dirty="0" smtClean="0">
                <a:solidFill>
                  <a:schemeClr val="bg1"/>
                </a:solidFill>
              </a:rPr>
              <a:t>Keputusan penetapan harga</a:t>
            </a:r>
          </a:p>
          <a:p>
            <a:pPr algn="ctr">
              <a:buFont typeface="Arial" pitchFamily="34" charset="0"/>
              <a:buChar char="•"/>
            </a:pPr>
            <a:r>
              <a:rPr lang="id-ID" dirty="0" smtClean="0">
                <a:solidFill>
                  <a:schemeClr val="bg1"/>
                </a:solidFill>
              </a:rPr>
              <a:t>Analisis tingkat laba strategis</a:t>
            </a:r>
            <a:endParaRPr lang="id-ID" dirty="0">
              <a:solidFill>
                <a:schemeClr val="bg1"/>
              </a:solidFill>
            </a:endParaRPr>
          </a:p>
        </p:txBody>
      </p:sp>
      <p:sp>
        <p:nvSpPr>
          <p:cNvPr id="14" name="Rectangle 13"/>
          <p:cNvSpPr/>
          <p:nvPr/>
        </p:nvSpPr>
        <p:spPr>
          <a:xfrm>
            <a:off x="5467350" y="4533900"/>
            <a:ext cx="2286000" cy="1219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id-ID" dirty="0" smtClean="0">
                <a:solidFill>
                  <a:schemeClr val="bg1"/>
                </a:solidFill>
              </a:rPr>
              <a:t>Keputusan desain strategis</a:t>
            </a:r>
          </a:p>
          <a:p>
            <a:pPr algn="ctr">
              <a:buFont typeface="Arial" pitchFamily="34" charset="0"/>
              <a:buChar char="•"/>
            </a:pPr>
            <a:r>
              <a:rPr lang="id-ID" dirty="0" smtClean="0">
                <a:solidFill>
                  <a:schemeClr val="bg1"/>
                </a:solidFill>
              </a:rPr>
              <a:t>Analisis tingkat laba taktis</a:t>
            </a:r>
            <a:endParaRPr lang="id-ID" dirty="0">
              <a:solidFill>
                <a:schemeClr val="bg1"/>
              </a:solidFill>
            </a:endParaRPr>
          </a:p>
        </p:txBody>
      </p:sp>
      <p:sp>
        <p:nvSpPr>
          <p:cNvPr id="15" name="Rectangle 14"/>
          <p:cNvSpPr/>
          <p:nvPr/>
        </p:nvSpPr>
        <p:spPr>
          <a:xfrm>
            <a:off x="8210550" y="4572000"/>
            <a:ext cx="1638300" cy="116205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rPr>
              <a:t>Pelaporan keuangan eksternal</a:t>
            </a:r>
            <a:endParaRPr lang="id-ID" dirty="0">
              <a:solidFill>
                <a:schemeClr val="bg1"/>
              </a:solidFill>
            </a:endParaRPr>
          </a:p>
        </p:txBody>
      </p:sp>
      <p:sp>
        <p:nvSpPr>
          <p:cNvPr id="33" name="Down Arrow 32"/>
          <p:cNvSpPr/>
          <p:nvPr/>
        </p:nvSpPr>
        <p:spPr>
          <a:xfrm>
            <a:off x="3562350" y="1676400"/>
            <a:ext cx="304800"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5" name="Down Arrow 34"/>
          <p:cNvSpPr/>
          <p:nvPr/>
        </p:nvSpPr>
        <p:spPr>
          <a:xfrm>
            <a:off x="6419850" y="1809750"/>
            <a:ext cx="323850"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7" name="Down Arrow 36"/>
          <p:cNvSpPr/>
          <p:nvPr/>
        </p:nvSpPr>
        <p:spPr>
          <a:xfrm>
            <a:off x="8820150" y="1866900"/>
            <a:ext cx="342900" cy="4000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8" name="Down Arrow 37"/>
          <p:cNvSpPr/>
          <p:nvPr/>
        </p:nvSpPr>
        <p:spPr>
          <a:xfrm>
            <a:off x="3581400" y="4019550"/>
            <a:ext cx="3429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9" name="Down Arrow 38"/>
          <p:cNvSpPr/>
          <p:nvPr/>
        </p:nvSpPr>
        <p:spPr>
          <a:xfrm>
            <a:off x="6477000" y="3962400"/>
            <a:ext cx="3429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0" name="Down Arrow 39"/>
          <p:cNvSpPr/>
          <p:nvPr/>
        </p:nvSpPr>
        <p:spPr>
          <a:xfrm>
            <a:off x="8820150" y="3467100"/>
            <a:ext cx="381000"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HARGA POKOK PRODUK &amp; PELAPORAN KEUANGAN EKSTERNAL</a:t>
            </a:r>
            <a:endParaRPr lang="id-ID" dirty="0"/>
          </a:p>
        </p:txBody>
      </p:sp>
      <p:sp>
        <p:nvSpPr>
          <p:cNvPr id="3" name="Content Placeholder 2"/>
          <p:cNvSpPr>
            <a:spLocks noGrp="1"/>
          </p:cNvSpPr>
          <p:nvPr>
            <p:ph idx="1"/>
          </p:nvPr>
        </p:nvSpPr>
        <p:spPr>
          <a:xfrm>
            <a:off x="680321" y="2038350"/>
            <a:ext cx="9797179" cy="4210050"/>
          </a:xfrm>
        </p:spPr>
        <p:txBody>
          <a:bodyPr>
            <a:normAutofit/>
          </a:bodyPr>
          <a:lstStyle/>
          <a:p>
            <a:r>
              <a:rPr lang="id-ID" dirty="0" smtClean="0"/>
              <a:t>Biaya dapat dikelompokkan dalam dua kategori fungsional utama, yaitu:</a:t>
            </a:r>
          </a:p>
          <a:p>
            <a:pPr marL="457200" indent="-457200">
              <a:buFont typeface="+mj-lt"/>
              <a:buAutoNum type="arabicPeriod"/>
            </a:pPr>
            <a:r>
              <a:rPr lang="id-ID" sz="2800" dirty="0" smtClean="0"/>
              <a:t>Biaya Produksi</a:t>
            </a:r>
            <a:r>
              <a:rPr lang="id-ID" dirty="0" smtClean="0"/>
              <a:t>: yaitu biaya yang berkaitan dengan pembuatan barang  dan penyediaan jasa.</a:t>
            </a:r>
          </a:p>
          <a:p>
            <a:pPr marL="457200" indent="-457200">
              <a:buFont typeface="+mj-lt"/>
              <a:buAutoNum type="arabicPeriod"/>
            </a:pPr>
            <a:r>
              <a:rPr lang="id-ID" sz="2800" dirty="0" smtClean="0"/>
              <a:t>Biaya Non Produksi</a:t>
            </a:r>
            <a:r>
              <a:rPr lang="id-ID" dirty="0" smtClean="0"/>
              <a:t>:</a:t>
            </a:r>
          </a:p>
          <a:p>
            <a:pPr marL="457200" indent="-457200">
              <a:buNone/>
            </a:pPr>
            <a:r>
              <a:rPr lang="id-ID" dirty="0" smtClean="0"/>
              <a:t>	</a:t>
            </a:r>
            <a:r>
              <a:rPr lang="id-ID" dirty="0" smtClean="0"/>
              <a:t>Dibagi dalam dua kategori umum, yaitu:</a:t>
            </a:r>
          </a:p>
          <a:p>
            <a:pPr marL="914400" lvl="1" indent="-457200">
              <a:buFont typeface="+mj-lt"/>
              <a:buAutoNum type="alphaLcPeriod"/>
            </a:pPr>
            <a:r>
              <a:rPr lang="id-ID" sz="2400" dirty="0" smtClean="0"/>
              <a:t>Biaya penjualan, yang mencakup biaya pemasaran, distribusi dan layanan pelanggan.</a:t>
            </a:r>
          </a:p>
          <a:p>
            <a:pPr marL="914400" lvl="1" indent="-457200">
              <a:buFont typeface="+mj-lt"/>
              <a:buAutoNum type="alphaLcPeriod"/>
            </a:pPr>
            <a:r>
              <a:rPr lang="id-ID" sz="2400" dirty="0" smtClean="0"/>
              <a:t>Biaya administrasi, yang mencakup biaya desain, pengembangan dan administrasi umum.</a:t>
            </a:r>
          </a:p>
          <a:p>
            <a:pPr marL="457200" indent="-457200">
              <a:buFont typeface="+mj-lt"/>
              <a:buAutoNum type="arabicPeriod"/>
            </a:pPr>
            <a:endParaRPr lang="id-ID"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BIAYA PRODUKSI (BIAYA MANUFAKTUR)</a:t>
            </a:r>
            <a:endParaRPr lang="id-ID" dirty="0"/>
          </a:p>
        </p:txBody>
      </p:sp>
      <p:sp>
        <p:nvSpPr>
          <p:cNvPr id="3" name="Content Placeholder 2"/>
          <p:cNvSpPr>
            <a:spLocks noGrp="1"/>
          </p:cNvSpPr>
          <p:nvPr>
            <p:ph idx="1"/>
          </p:nvPr>
        </p:nvSpPr>
        <p:spPr>
          <a:xfrm>
            <a:off x="680321" y="2336872"/>
            <a:ext cx="9613861" cy="3701977"/>
          </a:xfrm>
        </p:spPr>
        <p:txBody>
          <a:bodyPr>
            <a:normAutofit/>
          </a:bodyPr>
          <a:lstStyle/>
          <a:p>
            <a:r>
              <a:rPr lang="id-ID" sz="2800" dirty="0" smtClean="0"/>
              <a:t>Biaya Produksi dapat diklasifikasikan sebagai:</a:t>
            </a:r>
          </a:p>
          <a:p>
            <a:pPr marL="914400" lvl="1" indent="-457200">
              <a:buFont typeface="+mj-lt"/>
              <a:buAutoNum type="alphaLcPeriod"/>
            </a:pPr>
            <a:r>
              <a:rPr lang="id-ID" sz="2800" dirty="0" smtClean="0"/>
              <a:t>Bahan Baku Langsung</a:t>
            </a:r>
          </a:p>
          <a:p>
            <a:pPr marL="914400" lvl="1" indent="-457200">
              <a:buFont typeface="+mj-lt"/>
              <a:buAutoNum type="alphaLcPeriod"/>
            </a:pPr>
            <a:r>
              <a:rPr lang="id-ID" sz="2800" dirty="0" smtClean="0"/>
              <a:t>Tenaga Kerja Langsung</a:t>
            </a:r>
          </a:p>
          <a:p>
            <a:pPr marL="914400" lvl="1" indent="-457200">
              <a:buFont typeface="+mj-lt"/>
              <a:buAutoNum type="alphaLcPeriod"/>
            </a:pPr>
            <a:r>
              <a:rPr lang="id-ID" sz="2800" dirty="0" smtClean="0"/>
              <a:t>Overhead Pabrik</a:t>
            </a:r>
          </a:p>
          <a:p>
            <a:pPr marL="457200" indent="-457200">
              <a:buSzPct val="97000"/>
            </a:pPr>
            <a:r>
              <a:rPr lang="id-ID" sz="2800" dirty="0" smtClean="0"/>
              <a:t>Dalam pelaporan keuangan eksternal, hanya ketiga elemen biaya ini yang dapat dibebankan kepada produk.</a:t>
            </a:r>
            <a:endParaRPr lang="id-ID"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PRIME COST &amp; CONVERSION COST)</a:t>
            </a:r>
            <a:endParaRPr lang="id-ID" dirty="0"/>
          </a:p>
        </p:txBody>
      </p:sp>
      <p:sp>
        <p:nvSpPr>
          <p:cNvPr id="3" name="Content Placeholder 2"/>
          <p:cNvSpPr>
            <a:spLocks noGrp="1"/>
          </p:cNvSpPr>
          <p:nvPr>
            <p:ph idx="1"/>
          </p:nvPr>
        </p:nvSpPr>
        <p:spPr/>
        <p:txBody>
          <a:bodyPr>
            <a:normAutofit/>
          </a:bodyPr>
          <a:lstStyle/>
          <a:p>
            <a:r>
              <a:rPr lang="id-ID" sz="2800" dirty="0" smtClean="0"/>
              <a:t>Biaya Utama (Prime Cost) : jumlah dari biaya bahan baku langsung dan biaya tenaga kerja langsung.</a:t>
            </a:r>
          </a:p>
          <a:p>
            <a:r>
              <a:rPr lang="id-ID" sz="2800" dirty="0" smtClean="0"/>
              <a:t>Biaya Konversi (Conversion Cost) : jumlah dari biaya tenaga kerja langsung dan biaya overhead.</a:t>
            </a:r>
          </a:p>
          <a:p>
            <a:r>
              <a:rPr lang="id-ID" sz="2800" dirty="0" smtClean="0"/>
              <a:t>Untuk perusahaan manufaktur, biaya konversi diinterpretasikan sebagi biaya untuk mengubah bahan baku menjadi barang jadi.</a:t>
            </a:r>
            <a:endParaRPr lang="id-ID"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Laporan Laba Rugi Perusahaan Manufaktur</a:t>
            </a:r>
            <a:endParaRPr lang="id-ID" dirty="0"/>
          </a:p>
        </p:txBody>
      </p:sp>
      <p:sp>
        <p:nvSpPr>
          <p:cNvPr id="3" name="Content Placeholder 2"/>
          <p:cNvSpPr>
            <a:spLocks noGrp="1"/>
          </p:cNvSpPr>
          <p:nvPr>
            <p:ph idx="1"/>
          </p:nvPr>
        </p:nvSpPr>
        <p:spPr>
          <a:xfrm>
            <a:off x="680321" y="2038350"/>
            <a:ext cx="9613861" cy="4343400"/>
          </a:xfrm>
        </p:spPr>
        <p:txBody>
          <a:bodyPr>
            <a:normAutofit/>
          </a:bodyPr>
          <a:lstStyle/>
          <a:p>
            <a:r>
              <a:rPr lang="id-ID" dirty="0" smtClean="0"/>
              <a:t>Dalam pendekatan perhitungan biaya absorpsi (full costing), beban dipisahkan menurut fungsi, kemudian dikurangi dari penjualan untuk menghasilkan laba sebelum pajak.</a:t>
            </a:r>
          </a:p>
          <a:p>
            <a:r>
              <a:rPr lang="id-ID" dirty="0" smtClean="0"/>
              <a:t>Harga Pokok Produksi (Cost of Goods Manufactured), adalah total biaya barang yang diselesaikan selama periode berjalan.</a:t>
            </a:r>
          </a:p>
          <a:p>
            <a:r>
              <a:rPr lang="id-ID" dirty="0" smtClean="0"/>
              <a:t>Harga Pokok Penjualan ( Cost of Goods Sold) adalah biaya bahan baku langsung, tenaga kerja langsung dan overhead yang melekat pada unit yang terjual.</a:t>
            </a:r>
          </a:p>
          <a:p>
            <a:r>
              <a:rPr lang="id-ID" dirty="0" smtClean="0"/>
              <a:t>Barang Dalam Proses (work in process), terdiri atas semua unit yang telah diselesaikan sebagian dalam produksi pada titik waktu tertentu.</a:t>
            </a:r>
            <a:endParaRPr lang="id-ID"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JENIS-JENIS SISTEM AKUNTANSI MANAJEMEN</a:t>
            </a:r>
            <a:endParaRPr lang="id-ID" dirty="0"/>
          </a:p>
        </p:txBody>
      </p:sp>
      <p:sp>
        <p:nvSpPr>
          <p:cNvPr id="3" name="Content Placeholder 2"/>
          <p:cNvSpPr>
            <a:spLocks noGrp="1"/>
          </p:cNvSpPr>
          <p:nvPr>
            <p:ph idx="1"/>
          </p:nvPr>
        </p:nvSpPr>
        <p:spPr/>
        <p:txBody>
          <a:bodyPr/>
          <a:lstStyle/>
          <a:p>
            <a:pPr>
              <a:buNone/>
            </a:pPr>
            <a:r>
              <a:rPr lang="id-ID" dirty="0" smtClean="0"/>
              <a:t>Sistem Akuntansi Manajemen dapat diklasifikasikan atas:</a:t>
            </a:r>
          </a:p>
          <a:p>
            <a:pPr marL="457200" indent="-457200">
              <a:buFont typeface="+mj-lt"/>
              <a:buAutoNum type="arabicPeriod"/>
            </a:pPr>
            <a:r>
              <a:rPr lang="id-ID" dirty="0" smtClean="0"/>
              <a:t>SistemAkuntansi Manajemen berdasarkan Fungsi</a:t>
            </a:r>
            <a:r>
              <a:rPr lang="id-ID" sz="2800" dirty="0" smtClean="0"/>
              <a:t> (Functional Based Management-FBM).</a:t>
            </a:r>
          </a:p>
          <a:p>
            <a:pPr marL="457200" indent="-457200">
              <a:buNone/>
            </a:pPr>
            <a:r>
              <a:rPr lang="id-ID" dirty="0" smtClean="0"/>
              <a:t>	</a:t>
            </a:r>
            <a:r>
              <a:rPr lang="id-ID" dirty="0" smtClean="0">
                <a:sym typeface="Wingdings" pitchFamily="2" charset="2"/>
              </a:rPr>
              <a:t> Dikenal dari tahun 1900-an dan masih digunakan secara luas dalam sektor manufaktur dan jasa.</a:t>
            </a:r>
            <a:endParaRPr lang="id-ID" dirty="0" smtClean="0"/>
          </a:p>
          <a:p>
            <a:pPr marL="457200" indent="-457200">
              <a:buFont typeface="+mj-lt"/>
              <a:buAutoNum type="arabicPeriod" startAt="2"/>
            </a:pPr>
            <a:r>
              <a:rPr lang="id-ID" dirty="0" smtClean="0"/>
              <a:t>Sistem Akuntansi Manajemen berdasarkan Aktivitas </a:t>
            </a:r>
            <a:r>
              <a:rPr lang="id-ID" sz="2800" dirty="0" smtClean="0"/>
              <a:t>(Activity Based Management-ABM).</a:t>
            </a:r>
          </a:p>
          <a:p>
            <a:pPr marL="457200" indent="-457200">
              <a:buNone/>
            </a:pPr>
            <a:r>
              <a:rPr lang="id-ID" dirty="0" smtClean="0"/>
              <a:t>	</a:t>
            </a:r>
            <a:r>
              <a:rPr lang="id-ID" dirty="0" smtClean="0">
                <a:sym typeface="Wingdings" pitchFamily="2" charset="2"/>
              </a:rPr>
              <a:t> Merupakan sistem yang lebih baru.</a:t>
            </a:r>
            <a:endParaRPr lang="id-ID"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smtClean="0"/>
              <a:t>PERBANDINGAN ANTARA FBM DENGAN ABM</a:t>
            </a:r>
            <a:endParaRPr lang="id-ID" dirty="0"/>
          </a:p>
        </p:txBody>
      </p:sp>
      <p:sp>
        <p:nvSpPr>
          <p:cNvPr id="5" name="Text Placeholder 4"/>
          <p:cNvSpPr>
            <a:spLocks noGrp="1"/>
          </p:cNvSpPr>
          <p:nvPr>
            <p:ph type="body" idx="1"/>
          </p:nvPr>
        </p:nvSpPr>
        <p:spPr>
          <a:xfrm>
            <a:off x="849200" y="2089223"/>
            <a:ext cx="4472327" cy="693135"/>
          </a:xfrm>
        </p:spPr>
        <p:txBody>
          <a:bodyPr>
            <a:normAutofit/>
          </a:bodyPr>
          <a:lstStyle/>
          <a:p>
            <a:r>
              <a:rPr lang="id-ID" sz="2800" dirty="0" smtClean="0"/>
              <a:t>Berdasarkan Fungsi (FBM)</a:t>
            </a:r>
            <a:endParaRPr lang="id-ID" sz="2800" dirty="0"/>
          </a:p>
        </p:txBody>
      </p:sp>
      <p:sp>
        <p:nvSpPr>
          <p:cNvPr id="6" name="Content Placeholder 5"/>
          <p:cNvSpPr>
            <a:spLocks noGrp="1"/>
          </p:cNvSpPr>
          <p:nvPr>
            <p:ph sz="half" idx="2"/>
          </p:nvPr>
        </p:nvSpPr>
        <p:spPr>
          <a:xfrm>
            <a:off x="680322" y="3030008"/>
            <a:ext cx="4698355" cy="3542242"/>
          </a:xfrm>
        </p:spPr>
        <p:txBody>
          <a:bodyPr>
            <a:normAutofit fontScale="92500" lnSpcReduction="10000"/>
          </a:bodyPr>
          <a:lstStyle/>
          <a:p>
            <a:r>
              <a:rPr lang="id-ID" dirty="0" smtClean="0"/>
              <a:t>Penggerak berdasarkan unit</a:t>
            </a:r>
          </a:p>
          <a:p>
            <a:r>
              <a:rPr lang="id-ID" dirty="0" smtClean="0"/>
              <a:t>Intensif dalam pengalokasian</a:t>
            </a:r>
          </a:p>
          <a:p>
            <a:r>
              <a:rPr lang="id-ID" dirty="0" smtClean="0"/>
              <a:t>Perhitungan Harga Pokok Produk secara sempit &amp; kaku</a:t>
            </a:r>
          </a:p>
          <a:p>
            <a:r>
              <a:rPr lang="id-ID" dirty="0" smtClean="0"/>
              <a:t>Berfokus pada pengelolaan biaya</a:t>
            </a:r>
          </a:p>
          <a:p>
            <a:r>
              <a:rPr lang="id-ID" dirty="0" smtClean="0"/>
              <a:t>Informasi aktivitas sedikit</a:t>
            </a:r>
          </a:p>
          <a:p>
            <a:r>
              <a:rPr lang="id-ID" dirty="0" smtClean="0"/>
              <a:t>Maksimalisasi kinerja unit individual</a:t>
            </a:r>
          </a:p>
          <a:p>
            <a:r>
              <a:rPr lang="id-ID" dirty="0" smtClean="0"/>
              <a:t>Penggunaan ukuran keuangan untuk kinerja.</a:t>
            </a:r>
            <a:endParaRPr lang="id-ID" dirty="0"/>
          </a:p>
        </p:txBody>
      </p:sp>
      <p:sp>
        <p:nvSpPr>
          <p:cNvPr id="7" name="Text Placeholder 6"/>
          <p:cNvSpPr>
            <a:spLocks noGrp="1"/>
          </p:cNvSpPr>
          <p:nvPr>
            <p:ph type="body" sz="quarter" idx="3"/>
          </p:nvPr>
        </p:nvSpPr>
        <p:spPr>
          <a:xfrm>
            <a:off x="5705854" y="2089223"/>
            <a:ext cx="4943096" cy="692076"/>
          </a:xfrm>
        </p:spPr>
        <p:txBody>
          <a:bodyPr>
            <a:noAutofit/>
          </a:bodyPr>
          <a:lstStyle/>
          <a:p>
            <a:r>
              <a:rPr lang="id-ID" sz="2800" dirty="0" smtClean="0"/>
              <a:t>Berdasarkan Aktivitas (ABM)</a:t>
            </a:r>
            <a:endParaRPr lang="id-ID" sz="2800" dirty="0"/>
          </a:p>
        </p:txBody>
      </p:sp>
      <p:sp>
        <p:nvSpPr>
          <p:cNvPr id="8" name="Content Placeholder 7"/>
          <p:cNvSpPr>
            <a:spLocks noGrp="1"/>
          </p:cNvSpPr>
          <p:nvPr>
            <p:ph sz="quarter" idx="4"/>
          </p:nvPr>
        </p:nvSpPr>
        <p:spPr>
          <a:xfrm>
            <a:off x="5594123" y="2876550"/>
            <a:ext cx="4997677" cy="3676650"/>
          </a:xfrm>
        </p:spPr>
        <p:txBody>
          <a:bodyPr>
            <a:normAutofit fontScale="92500" lnSpcReduction="10000"/>
          </a:bodyPr>
          <a:lstStyle/>
          <a:p>
            <a:r>
              <a:rPr lang="id-ID" dirty="0" smtClean="0"/>
              <a:t>Penggerak berdasarkan unit &amp; non unit</a:t>
            </a:r>
          </a:p>
          <a:p>
            <a:r>
              <a:rPr lang="id-ID" dirty="0" smtClean="0"/>
              <a:t>Intensif dalam penelusuran</a:t>
            </a:r>
          </a:p>
          <a:p>
            <a:r>
              <a:rPr lang="id-ID" dirty="0" smtClean="0"/>
              <a:t>Perhitungan Harga Pokok Produk  secara luas &amp; fleksibel</a:t>
            </a:r>
          </a:p>
          <a:p>
            <a:r>
              <a:rPr lang="id-ID" dirty="0" smtClean="0"/>
              <a:t>Berfokus pada pengelolaan aktivitas</a:t>
            </a:r>
          </a:p>
          <a:p>
            <a:r>
              <a:rPr lang="id-ID" dirty="0" smtClean="0"/>
              <a:t>Informasi aktivitas terinci</a:t>
            </a:r>
          </a:p>
          <a:p>
            <a:r>
              <a:rPr lang="id-ID" dirty="0" smtClean="0"/>
              <a:t>Maksimalisasi kinerja seluruh sistem</a:t>
            </a:r>
          </a:p>
          <a:p>
            <a:r>
              <a:rPr lang="id-ID" dirty="0" smtClean="0"/>
              <a:t>Penggunaan ukuran keuangan &amp; non keuangan untuk kinerja.</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Model operasional Sistem Informasi Akuntansi Manajemen</a:t>
            </a:r>
            <a:endParaRPr lang="id-ID" dirty="0"/>
          </a:p>
        </p:txBody>
      </p:sp>
      <p:sp>
        <p:nvSpPr>
          <p:cNvPr id="3" name="Content Placeholder 2"/>
          <p:cNvSpPr>
            <a:spLocks noGrp="1"/>
          </p:cNvSpPr>
          <p:nvPr>
            <p:ph idx="1"/>
          </p:nvPr>
        </p:nvSpPr>
        <p:spPr>
          <a:xfrm>
            <a:off x="680321" y="2114550"/>
            <a:ext cx="9613861" cy="4267199"/>
          </a:xfrm>
        </p:spPr>
        <p:txBody>
          <a:bodyPr/>
          <a:lstStyle/>
          <a:p>
            <a:endParaRPr lang="id-ID" dirty="0"/>
          </a:p>
        </p:txBody>
      </p:sp>
      <p:sp>
        <p:nvSpPr>
          <p:cNvPr id="4" name="Rectangle 3"/>
          <p:cNvSpPr/>
          <p:nvPr/>
        </p:nvSpPr>
        <p:spPr>
          <a:xfrm>
            <a:off x="1276350" y="3352800"/>
            <a:ext cx="1828800"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rPr>
              <a:t>Kegiatan ekonomi</a:t>
            </a:r>
            <a:endParaRPr lang="id-ID" dirty="0">
              <a:solidFill>
                <a:schemeClr val="bg1"/>
              </a:solidFill>
            </a:endParaRPr>
          </a:p>
        </p:txBody>
      </p:sp>
      <p:sp>
        <p:nvSpPr>
          <p:cNvPr id="5" name="Rectangle 4"/>
          <p:cNvSpPr/>
          <p:nvPr/>
        </p:nvSpPr>
        <p:spPr>
          <a:xfrm>
            <a:off x="4324350" y="2247900"/>
            <a:ext cx="1733550" cy="18859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rPr>
              <a:t>Pengumpulan</a:t>
            </a:r>
          </a:p>
          <a:p>
            <a:pPr algn="ctr"/>
            <a:r>
              <a:rPr lang="id-ID" dirty="0" smtClean="0">
                <a:solidFill>
                  <a:schemeClr val="bg1"/>
                </a:solidFill>
              </a:rPr>
              <a:t>pengukuran penyimpanan analisis pelaporan pengelolaan</a:t>
            </a:r>
            <a:endParaRPr lang="id-ID" dirty="0">
              <a:solidFill>
                <a:schemeClr val="bg1"/>
              </a:solidFill>
            </a:endParaRPr>
          </a:p>
        </p:txBody>
      </p:sp>
      <p:sp>
        <p:nvSpPr>
          <p:cNvPr id="8" name="Rectangle 7"/>
          <p:cNvSpPr/>
          <p:nvPr/>
        </p:nvSpPr>
        <p:spPr>
          <a:xfrm>
            <a:off x="6953250" y="2266950"/>
            <a:ext cx="2628900" cy="1828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rPr>
              <a:t>Laporan khusus</a:t>
            </a:r>
          </a:p>
          <a:p>
            <a:pPr algn="ctr"/>
            <a:r>
              <a:rPr lang="id-ID" dirty="0" smtClean="0">
                <a:solidFill>
                  <a:schemeClr val="bg1"/>
                </a:solidFill>
              </a:rPr>
              <a:t>Biaya produk</a:t>
            </a:r>
          </a:p>
          <a:p>
            <a:pPr algn="ctr"/>
            <a:r>
              <a:rPr lang="id-ID" dirty="0" smtClean="0">
                <a:solidFill>
                  <a:schemeClr val="bg1"/>
                </a:solidFill>
              </a:rPr>
              <a:t>Biaya Pelanggan</a:t>
            </a:r>
          </a:p>
          <a:p>
            <a:pPr algn="ctr"/>
            <a:r>
              <a:rPr lang="id-ID" dirty="0" smtClean="0">
                <a:solidFill>
                  <a:schemeClr val="bg1"/>
                </a:solidFill>
              </a:rPr>
              <a:t>Anggaran</a:t>
            </a:r>
          </a:p>
          <a:p>
            <a:pPr algn="ctr"/>
            <a:r>
              <a:rPr lang="id-ID" dirty="0" smtClean="0">
                <a:solidFill>
                  <a:schemeClr val="bg1"/>
                </a:solidFill>
              </a:rPr>
              <a:t>Laporan Kinerja</a:t>
            </a:r>
          </a:p>
          <a:p>
            <a:pPr algn="ctr"/>
            <a:r>
              <a:rPr lang="id-ID" dirty="0" smtClean="0">
                <a:solidFill>
                  <a:schemeClr val="bg1"/>
                </a:solidFill>
              </a:rPr>
              <a:t>Komunikasi pribad</a:t>
            </a:r>
            <a:r>
              <a:rPr lang="id-ID" dirty="0" smtClean="0"/>
              <a:t>i</a:t>
            </a:r>
            <a:endParaRPr lang="id-ID" dirty="0"/>
          </a:p>
        </p:txBody>
      </p:sp>
      <p:sp>
        <p:nvSpPr>
          <p:cNvPr id="9" name="Rectangle 8"/>
          <p:cNvSpPr/>
          <p:nvPr/>
        </p:nvSpPr>
        <p:spPr>
          <a:xfrm>
            <a:off x="1238250" y="4381500"/>
            <a:ext cx="1924050" cy="819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bg1"/>
                </a:solidFill>
              </a:rPr>
              <a:t>MASUKAN</a:t>
            </a:r>
            <a:endParaRPr lang="id-ID" b="1" dirty="0">
              <a:solidFill>
                <a:schemeClr val="bg1"/>
              </a:solidFill>
            </a:endParaRPr>
          </a:p>
        </p:txBody>
      </p:sp>
      <p:sp>
        <p:nvSpPr>
          <p:cNvPr id="10" name="Rectangle 9"/>
          <p:cNvSpPr/>
          <p:nvPr/>
        </p:nvSpPr>
        <p:spPr>
          <a:xfrm>
            <a:off x="4171950" y="4381500"/>
            <a:ext cx="2400300" cy="819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bg1"/>
                </a:solidFill>
              </a:rPr>
              <a:t>PROSES</a:t>
            </a:r>
            <a:endParaRPr lang="id-ID" b="1" dirty="0">
              <a:solidFill>
                <a:schemeClr val="bg1"/>
              </a:solidFill>
            </a:endParaRPr>
          </a:p>
        </p:txBody>
      </p:sp>
      <p:sp>
        <p:nvSpPr>
          <p:cNvPr id="11" name="Rectangle 10"/>
          <p:cNvSpPr/>
          <p:nvPr/>
        </p:nvSpPr>
        <p:spPr>
          <a:xfrm>
            <a:off x="7353300" y="4305300"/>
            <a:ext cx="2228850" cy="952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bg1"/>
                </a:solidFill>
              </a:rPr>
              <a:t>KELUARAN</a:t>
            </a:r>
            <a:endParaRPr lang="id-ID" b="1" dirty="0">
              <a:solidFill>
                <a:schemeClr val="bg1"/>
              </a:solidFill>
            </a:endParaRPr>
          </a:p>
        </p:txBody>
      </p:sp>
      <p:sp>
        <p:nvSpPr>
          <p:cNvPr id="12" name="Rectangle 11"/>
          <p:cNvSpPr/>
          <p:nvPr/>
        </p:nvSpPr>
        <p:spPr>
          <a:xfrm>
            <a:off x="4286250" y="5581650"/>
            <a:ext cx="2228850" cy="64770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PENGGUNA</a:t>
            </a:r>
            <a:endParaRPr lang="id-ID" b="1" dirty="0">
              <a:solidFill>
                <a:schemeClr val="tx1"/>
              </a:solidFill>
            </a:endParaRPr>
          </a:p>
        </p:txBody>
      </p:sp>
      <p:cxnSp>
        <p:nvCxnSpPr>
          <p:cNvPr id="15" name="Straight Arrow Connector 14"/>
          <p:cNvCxnSpPr>
            <a:stCxn id="9" idx="3"/>
            <a:endCxn id="10" idx="1"/>
          </p:cNvCxnSpPr>
          <p:nvPr/>
        </p:nvCxnSpPr>
        <p:spPr>
          <a:xfrm>
            <a:off x="3162300" y="4791075"/>
            <a:ext cx="100965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Straight Arrow Connector 18"/>
          <p:cNvCxnSpPr>
            <a:endCxn id="11" idx="1"/>
          </p:cNvCxnSpPr>
          <p:nvPr/>
        </p:nvCxnSpPr>
        <p:spPr>
          <a:xfrm flipV="1">
            <a:off x="6610350" y="4781550"/>
            <a:ext cx="742950" cy="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Shape 25"/>
          <p:cNvCxnSpPr>
            <a:stCxn id="11" idx="2"/>
            <a:endCxn id="12" idx="3"/>
          </p:cNvCxnSpPr>
          <p:nvPr/>
        </p:nvCxnSpPr>
        <p:spPr>
          <a:xfrm rot="5400000">
            <a:off x="7167563" y="4605338"/>
            <a:ext cx="647700" cy="1952625"/>
          </a:xfrm>
          <a:prstGeom prst="bentConnector2">
            <a:avLst/>
          </a:prstGeom>
          <a:ln>
            <a:tailEnd type="arrow"/>
          </a:ln>
        </p:spPr>
        <p:style>
          <a:lnRef idx="3">
            <a:schemeClr val="dk1"/>
          </a:lnRef>
          <a:fillRef idx="0">
            <a:schemeClr val="dk1"/>
          </a:fillRef>
          <a:effectRef idx="2">
            <a:schemeClr val="dk1"/>
          </a:effectRef>
          <a:fontRef idx="minor">
            <a:schemeClr val="tx1"/>
          </a:fontRef>
        </p:style>
      </p:cxnSp>
      <p:cxnSp>
        <p:nvCxnSpPr>
          <p:cNvPr id="28" name="Shape 27"/>
          <p:cNvCxnSpPr>
            <a:stCxn id="12" idx="1"/>
            <a:endCxn id="9" idx="2"/>
          </p:cNvCxnSpPr>
          <p:nvPr/>
        </p:nvCxnSpPr>
        <p:spPr>
          <a:xfrm rot="10800000">
            <a:off x="2200276" y="5200650"/>
            <a:ext cx="2085975" cy="704850"/>
          </a:xfrm>
          <a:prstGeom prst="bentConnector2">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PROSES MANAJEMEN</a:t>
            </a:r>
            <a:endParaRPr lang="id-ID" dirty="0"/>
          </a:p>
        </p:txBody>
      </p:sp>
      <p:sp>
        <p:nvSpPr>
          <p:cNvPr id="6" name="Content Placeholder 5"/>
          <p:cNvSpPr>
            <a:spLocks noGrp="1"/>
          </p:cNvSpPr>
          <p:nvPr>
            <p:ph idx="1"/>
          </p:nvPr>
        </p:nvSpPr>
        <p:spPr/>
        <p:txBody>
          <a:bodyPr/>
          <a:lstStyle/>
          <a:p>
            <a:endParaRPr lang="id-ID" dirty="0"/>
          </a:p>
        </p:txBody>
      </p:sp>
      <p:sp>
        <p:nvSpPr>
          <p:cNvPr id="4" name="Cloud Callout 3"/>
          <p:cNvSpPr/>
          <p:nvPr/>
        </p:nvSpPr>
        <p:spPr>
          <a:xfrm>
            <a:off x="533400" y="2152650"/>
            <a:ext cx="10115550" cy="398145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q"/>
            </a:pPr>
            <a:r>
              <a:rPr lang="id-ID" sz="2800" dirty="0" smtClean="0">
                <a:solidFill>
                  <a:schemeClr val="bg1"/>
                </a:solidFill>
              </a:rPr>
              <a:t> Didefinisikan sebagai aktivitas-	aktivitas perencanaan, pengendalian 	&amp; pengambilan keputusan.</a:t>
            </a:r>
          </a:p>
          <a:p>
            <a:pPr>
              <a:buFont typeface="Wingdings" pitchFamily="2" charset="2"/>
              <a:buChar char="q"/>
            </a:pPr>
            <a:r>
              <a:rPr lang="id-ID" sz="2800" dirty="0" smtClean="0">
                <a:solidFill>
                  <a:schemeClr val="bg1"/>
                </a:solidFill>
              </a:rPr>
              <a:t> Mendeskripsikan fungsi-fungsi yang 	dilaksanakan oleh para manajer &amp; 	pekerja  yang diberdayakan</a:t>
            </a:r>
            <a:endParaRPr lang="id-ID" sz="28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PERENCANAAN</a:t>
            </a:r>
            <a:endParaRPr lang="id-ID" dirty="0"/>
          </a:p>
        </p:txBody>
      </p:sp>
      <p:sp>
        <p:nvSpPr>
          <p:cNvPr id="3" name="Content Placeholder 2"/>
          <p:cNvSpPr>
            <a:spLocks noGrp="1"/>
          </p:cNvSpPr>
          <p:nvPr>
            <p:ph idx="1"/>
          </p:nvPr>
        </p:nvSpPr>
        <p:spPr>
          <a:xfrm>
            <a:off x="419100" y="2019300"/>
            <a:ext cx="10363199" cy="4419599"/>
          </a:xfrm>
        </p:spPr>
        <p:txBody>
          <a:bodyPr/>
          <a:lstStyle/>
          <a:p>
            <a:endParaRPr lang="id-ID" dirty="0"/>
          </a:p>
        </p:txBody>
      </p:sp>
      <p:sp>
        <p:nvSpPr>
          <p:cNvPr id="4" name="Cloud 3"/>
          <p:cNvSpPr/>
          <p:nvPr/>
        </p:nvSpPr>
        <p:spPr>
          <a:xfrm>
            <a:off x="476250" y="2133600"/>
            <a:ext cx="10191750" cy="413385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q"/>
            </a:pPr>
            <a:r>
              <a:rPr lang="id-ID" sz="2400" dirty="0" smtClean="0">
                <a:solidFill>
                  <a:schemeClr val="bg1"/>
                </a:solidFill>
              </a:rPr>
              <a:t> </a:t>
            </a:r>
            <a:r>
              <a:rPr lang="id-ID" sz="2800" dirty="0" smtClean="0">
                <a:solidFill>
                  <a:schemeClr val="bg1"/>
                </a:solidFill>
              </a:rPr>
              <a:t>Adalah formulasi terperinci dari 	kegiatan untuk mencapai suatu 	tujuan akhir tertentu.</a:t>
            </a:r>
          </a:p>
          <a:p>
            <a:pPr>
              <a:buFont typeface="Wingdings" pitchFamily="2" charset="2"/>
              <a:buChar char="q"/>
            </a:pPr>
            <a:r>
              <a:rPr lang="id-ID" sz="2800" dirty="0" smtClean="0">
                <a:solidFill>
                  <a:schemeClr val="bg1"/>
                </a:solidFill>
              </a:rPr>
              <a:t> Perencanaan memerlukan penetapan	tujuan dan pengidentifikasian 	metode untuk mencapai tujuan 	tersebut</a:t>
            </a:r>
            <a:r>
              <a:rPr lang="id-ID" sz="2400" dirty="0" smtClean="0">
                <a:solidFill>
                  <a:schemeClr val="bg1"/>
                </a:solidFill>
              </a:rPr>
              <a:t>.</a:t>
            </a:r>
            <a:endParaRPr lang="id-ID" sz="24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PENGENDALIAN</a:t>
            </a:r>
            <a:endParaRPr lang="id-ID" dirty="0"/>
          </a:p>
        </p:txBody>
      </p:sp>
      <p:sp>
        <p:nvSpPr>
          <p:cNvPr id="6" name="Content Placeholder 5"/>
          <p:cNvSpPr>
            <a:spLocks noGrp="1"/>
          </p:cNvSpPr>
          <p:nvPr>
            <p:ph idx="1"/>
          </p:nvPr>
        </p:nvSpPr>
        <p:spPr>
          <a:xfrm>
            <a:off x="680321" y="1962150"/>
            <a:ext cx="9613861" cy="4610099"/>
          </a:xfrm>
        </p:spPr>
        <p:txBody>
          <a:bodyPr/>
          <a:lstStyle/>
          <a:p>
            <a:endParaRPr lang="id-ID" dirty="0"/>
          </a:p>
        </p:txBody>
      </p:sp>
      <p:sp>
        <p:nvSpPr>
          <p:cNvPr id="4" name="Cloud 3"/>
          <p:cNvSpPr/>
          <p:nvPr/>
        </p:nvSpPr>
        <p:spPr>
          <a:xfrm>
            <a:off x="628650" y="2076450"/>
            <a:ext cx="9696450" cy="43053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q"/>
            </a:pPr>
            <a:r>
              <a:rPr lang="id-ID" sz="2800" dirty="0" smtClean="0">
                <a:solidFill>
                  <a:schemeClr val="bg1"/>
                </a:solidFill>
              </a:rPr>
              <a:t> Adalah aktivitas manajerial untuk 	memonitor implementasi rencana 	dan melakukan perbaikan sesuai 	kebutuhan.</a:t>
            </a:r>
          </a:p>
          <a:p>
            <a:pPr>
              <a:buFont typeface="Wingdings" pitchFamily="2" charset="2"/>
              <a:buChar char="q"/>
            </a:pPr>
            <a:r>
              <a:rPr lang="id-ID" sz="2800" dirty="0" smtClean="0">
                <a:solidFill>
                  <a:schemeClr val="bg1"/>
                </a:solidFill>
              </a:rPr>
              <a:t> Pengendalian biasanya dicapai 	dengan menggunakan umpan balik.</a:t>
            </a:r>
            <a:endParaRPr lang="id-ID" sz="28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680321" y="1962150"/>
            <a:ext cx="9613861" cy="3974039"/>
          </a:xfrm>
        </p:spPr>
        <p:txBody>
          <a:bodyPr/>
          <a:lstStyle/>
          <a:p>
            <a:endParaRPr lang="id-ID"/>
          </a:p>
        </p:txBody>
      </p:sp>
      <p:sp>
        <p:nvSpPr>
          <p:cNvPr id="4" name="Plaque 3"/>
          <p:cNvSpPr/>
          <p:nvPr/>
        </p:nvSpPr>
        <p:spPr>
          <a:xfrm>
            <a:off x="952500" y="2152650"/>
            <a:ext cx="9010650" cy="3600450"/>
          </a:xfrm>
          <a:prstGeom prst="plaqu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q"/>
            </a:pPr>
            <a:r>
              <a:rPr lang="id-ID" sz="2800" dirty="0" smtClean="0">
                <a:solidFill>
                  <a:schemeClr val="bg1"/>
                </a:solidFill>
              </a:rPr>
              <a:t> Umpan balik (feedback) : informasi yang dapat 	digunakan untuk mengevaluasi  atau 	memperbaiki  langkah-langkah yang dilakukan 	dalam mengimplementasikan suatu rencana.</a:t>
            </a:r>
          </a:p>
          <a:p>
            <a:pPr>
              <a:buFont typeface="Wingdings" pitchFamily="2" charset="2"/>
              <a:buChar char="q"/>
            </a:pPr>
            <a:r>
              <a:rPr lang="id-ID" sz="2800" dirty="0" smtClean="0">
                <a:solidFill>
                  <a:schemeClr val="bg1"/>
                </a:solidFill>
              </a:rPr>
              <a:t> Dapat berupa informasi keuangan maupun non 	keuangan</a:t>
            </a:r>
            <a:endParaRPr lang="id-ID" sz="28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PENGAMBILAN KEPUTUSAN</a:t>
            </a:r>
            <a:endParaRPr lang="id-ID" dirty="0"/>
          </a:p>
        </p:txBody>
      </p:sp>
      <p:sp>
        <p:nvSpPr>
          <p:cNvPr id="3" name="Content Placeholder 2"/>
          <p:cNvSpPr>
            <a:spLocks noGrp="1"/>
          </p:cNvSpPr>
          <p:nvPr>
            <p:ph idx="1"/>
          </p:nvPr>
        </p:nvSpPr>
        <p:spPr>
          <a:xfrm>
            <a:off x="381001" y="2076450"/>
            <a:ext cx="9913182" cy="3859739"/>
          </a:xfrm>
        </p:spPr>
        <p:txBody>
          <a:bodyPr/>
          <a:lstStyle/>
          <a:p>
            <a:endParaRPr lang="id-ID" dirty="0"/>
          </a:p>
        </p:txBody>
      </p:sp>
      <p:sp>
        <p:nvSpPr>
          <p:cNvPr id="4" name="Cloud 3"/>
          <p:cNvSpPr/>
          <p:nvPr/>
        </p:nvSpPr>
        <p:spPr>
          <a:xfrm>
            <a:off x="495300" y="2095500"/>
            <a:ext cx="9791700" cy="37338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q"/>
            </a:pPr>
            <a:r>
              <a:rPr lang="id-ID" sz="2800" dirty="0" smtClean="0">
                <a:solidFill>
                  <a:schemeClr val="bg1"/>
                </a:solidFill>
              </a:rPr>
              <a:t> Adalah proses pemilihan di antara 	berbagai alternatif.</a:t>
            </a:r>
          </a:p>
          <a:p>
            <a:pPr>
              <a:buFont typeface="Wingdings" pitchFamily="2" charset="2"/>
              <a:buChar char="q"/>
            </a:pPr>
            <a:r>
              <a:rPr lang="id-ID" sz="2800" dirty="0" smtClean="0">
                <a:solidFill>
                  <a:schemeClr val="bg1"/>
                </a:solidFill>
              </a:rPr>
              <a:t> Berkaitan erat dengan perencanaan 	dan pengendalian</a:t>
            </a:r>
            <a:endParaRPr lang="id-ID" sz="28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321" y="590550"/>
            <a:ext cx="9613861" cy="5562600"/>
          </a:xfrm>
        </p:spPr>
        <p:txBody>
          <a:bodyPr/>
          <a:lstStyle/>
          <a:p>
            <a:pPr>
              <a:buNone/>
            </a:pPr>
            <a:endParaRPr lang="id-ID" dirty="0"/>
          </a:p>
        </p:txBody>
      </p:sp>
      <p:sp>
        <p:nvSpPr>
          <p:cNvPr id="4" name="Wave 3"/>
          <p:cNvSpPr/>
          <p:nvPr/>
        </p:nvSpPr>
        <p:spPr>
          <a:xfrm>
            <a:off x="819150" y="666750"/>
            <a:ext cx="9410700" cy="5372100"/>
          </a:xfrm>
          <a:prstGeom prst="wave">
            <a:avLst>
              <a:gd name="adj1" fmla="val 12500"/>
              <a:gd name="adj2" fmla="val 8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smtClean="0">
                <a:solidFill>
                  <a:schemeClr val="bg1"/>
                </a:solidFill>
              </a:rPr>
              <a:t>Peran utama dari sistem informasi akuntansi manajemen adalah :  menyediakan informasi yang memudahkan  proses pengambilan keputusan</a:t>
            </a:r>
            <a:r>
              <a:rPr lang="id-ID" sz="2800" dirty="0" smtClean="0">
                <a:solidFill>
                  <a:schemeClr val="bg1"/>
                </a:solidFill>
              </a:rPr>
              <a:t>.</a:t>
            </a:r>
            <a:endParaRPr lang="id-ID" sz="28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TC104033917[[fn=Berlin]]</Template>
  <TotalTime>497</TotalTime>
  <Words>1222</Words>
  <Application>Microsoft Office PowerPoint</Application>
  <PresentationFormat>Custom</PresentationFormat>
  <Paragraphs>173</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Berlin</vt:lpstr>
      <vt:lpstr>   AKUNTANSI MANAJEMEN MATERI-1  KONSEP-KONSEP DASAR AKUNTANSI MANAJEMEN</vt:lpstr>
      <vt:lpstr>SISTEM INFORMASI AKUNTANSI MANAJEMEN</vt:lpstr>
      <vt:lpstr>Model operasional Sistem Informasi Akuntansi Manajemen</vt:lpstr>
      <vt:lpstr>PROSES MANAJEMEN</vt:lpstr>
      <vt:lpstr>PERENCANAAN</vt:lpstr>
      <vt:lpstr>PENGENDALIAN</vt:lpstr>
      <vt:lpstr>Slide 7</vt:lpstr>
      <vt:lpstr>PENGAMBILAN KEPUTUSAN</vt:lpstr>
      <vt:lpstr>Slide 9</vt:lpstr>
      <vt:lpstr>Perbandingan Akuntansi Manajemen dengan Akuntansi Keuangan</vt:lpstr>
      <vt:lpstr>SEJARAH SINGKAT AKUNTANSI MANAJEMEN</vt:lpstr>
      <vt:lpstr>TEMA BARU DALAM AKUNTANSI MANAJEMEN</vt:lpstr>
      <vt:lpstr>PERAN AKUNTAN MANAJEMEN</vt:lpstr>
      <vt:lpstr>AKUNTANSI MANAJEMEN DAN PERILAKU ETIS</vt:lpstr>
      <vt:lpstr>BIAYA &amp; OBJEK BIAYA</vt:lpstr>
      <vt:lpstr>Slide 16</vt:lpstr>
      <vt:lpstr>METODE PEMBEBANAN BIAYA</vt:lpstr>
      <vt:lpstr>DIRECT TRACING (PENELUSURAN LANGSUNG) </vt:lpstr>
      <vt:lpstr>DRIVER TRACING (PENELUSURAN PENGGERAK)</vt:lpstr>
      <vt:lpstr>ALLOCATION  (ALOKASI)</vt:lpstr>
      <vt:lpstr>HARGA POKOK PRODUK &amp; JASA</vt:lpstr>
      <vt:lpstr>Different Cost for Different Purposes</vt:lpstr>
      <vt:lpstr>Slide 23</vt:lpstr>
      <vt:lpstr>HARGA POKOK PRODUK &amp; PELAPORAN KEUANGAN EKSTERNAL</vt:lpstr>
      <vt:lpstr>BIAYA PRODUKSI (BIAYA MANUFAKTUR)</vt:lpstr>
      <vt:lpstr>PRIME COST &amp; CONVERSION COST)</vt:lpstr>
      <vt:lpstr>Laporan Laba Rugi Perusahaan Manufaktur</vt:lpstr>
      <vt:lpstr>JENIS-JENIS SISTEM AKUNTANSI MANAJEMEN</vt:lpstr>
      <vt:lpstr>PERBANDINGAN ANTARA FBM DENGAN ABM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Hp mini</cp:lastModifiedBy>
  <cp:revision>65</cp:revision>
  <dcterms:created xsi:type="dcterms:W3CDTF">2013-07-15T20:24:27Z</dcterms:created>
  <dcterms:modified xsi:type="dcterms:W3CDTF">2015-02-21T17:46:31Z</dcterms:modified>
</cp:coreProperties>
</file>