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81" r:id="rId5"/>
    <p:sldId id="282" r:id="rId6"/>
    <p:sldId id="284" r:id="rId7"/>
    <p:sldId id="285" r:id="rId8"/>
    <p:sldId id="267" r:id="rId9"/>
    <p:sldId id="283" r:id="rId10"/>
    <p:sldId id="28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</p:sldIdLst>
  <p:sldSz cx="9144000" cy="6858000" type="screen4x3"/>
  <p:notesSz cx="7315200" cy="96012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49C6-495D-477E-B303-89A874BA909E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EA26-C05F-4D1A-91CB-1A7C442F34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D5D91-CB76-4EA7-A486-38D3936394C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79EA-9746-4B44-8781-86A9F9EB22A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A3E6-8556-4FA4-A6E9-2363BA481004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96A-59C4-4C15-8A24-2CA0FE55195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306195-467A-45D7-BAE4-17699CF13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09C9-0FD4-46D5-B670-F2978FAD663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13DB-10FB-4022-B159-496190C681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E081-D151-4C63-AFA5-B3EF6C0DB73F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7A09-C78D-4295-8CE6-733C5125B82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EB13-F0B5-4D18-994C-2838051B49E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6FF3A-1E25-4156-85F4-9E29250148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609D-2DAD-4CD3-B8A9-3B06F631FCA9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F012-97B6-40A1-893A-A90BF0A2128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F09-317E-4DB7-BCDB-B91B7D67414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AF6A-CD49-447C-A7B8-034736BE4FB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7231-6422-4B49-B541-75F9C7E851AC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BFA2-9FA5-4414-88EC-448F9941A90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345A-6CBE-4EC6-91E2-B33ECC8DD6B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7B10-D360-45C6-9380-EA1F73E54B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51F8-CF80-439A-8E30-56387287963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EE2F-73EF-4E67-BBBA-B0BC9FA8B4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651AA8-0634-4323-AD20-FB85625270A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71A60-3996-4588-90D0-A634838CFBF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228600" y="25908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PERIODE KONJUNGTUR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9050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 smtClean="0">
                <a:solidFill>
                  <a:srgbClr val="FF0000"/>
                </a:solidFill>
              </a:rPr>
              <a:t>Periode</a:t>
            </a:r>
            <a:r>
              <a:rPr lang="en-GB" sz="2400" b="1" dirty="0" smtClean="0">
                <a:solidFill>
                  <a:srgbClr val="FF0000"/>
                </a:solidFill>
              </a:rPr>
              <a:t> Expansion/Booming/Recovery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GB" sz="2400" dirty="0" err="1" smtClean="0"/>
              <a:t>Cirinya</a:t>
            </a:r>
            <a:r>
              <a:rPr lang="en-GB" sz="2400" dirty="0" smtClean="0"/>
              <a:t>:</a:t>
            </a:r>
            <a:endParaRPr lang="en-US" sz="2400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fi-FI" sz="2400" b="1" dirty="0" smtClean="0"/>
              <a:t>Inflasi mulai meninggi</a:t>
            </a:r>
          </a:p>
          <a:p>
            <a:pPr lvl="1" indent="-457200"/>
            <a:r>
              <a:rPr lang="fi-FI" sz="2400" b="1" dirty="0" smtClean="0"/>
              <a:t>	</a:t>
            </a:r>
            <a:r>
              <a:rPr lang="fi-FI" sz="2400" dirty="0" smtClean="0"/>
              <a:t>Peningkatan belanja pemerintah dan konsumsi rumah tangga (permintaan atas barang/jasa) serta pertumbuhan jumlah uang beredar pada pada gilirannya akan mendorong tingkat harga keseluruhan naik </a:t>
            </a:r>
            <a:endParaRPr lang="fi-FI" sz="24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PERIODE KONJUNGTUR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 smtClean="0">
                <a:solidFill>
                  <a:srgbClr val="FF0000"/>
                </a:solidFill>
              </a:rPr>
              <a:t>Periode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i="1" dirty="0" smtClean="0">
                <a:solidFill>
                  <a:srgbClr val="FF0000"/>
                </a:solidFill>
              </a:rPr>
              <a:t>Peak</a:t>
            </a:r>
            <a:r>
              <a:rPr lang="en-GB" sz="2400" b="1" dirty="0" smtClean="0">
                <a:solidFill>
                  <a:srgbClr val="FF0000"/>
                </a:solidFill>
              </a:rPr>
              <a:t> (</a:t>
            </a:r>
            <a:r>
              <a:rPr lang="en-GB" sz="2400" b="1" dirty="0" err="1" smtClean="0">
                <a:solidFill>
                  <a:srgbClr val="FF0000"/>
                </a:solidFill>
              </a:rPr>
              <a:t>puncak</a:t>
            </a:r>
            <a:r>
              <a:rPr lang="en-GB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GB" sz="2400" dirty="0" err="1" smtClean="0"/>
              <a:t>Cirinya</a:t>
            </a:r>
            <a:r>
              <a:rPr lang="en-GB" sz="2400" dirty="0" smtClean="0"/>
              <a:t> :</a:t>
            </a:r>
            <a:endParaRPr lang="en-US" sz="2400" dirty="0" smtClean="0"/>
          </a:p>
          <a:p>
            <a:pPr marL="463550" lvl="0" indent="-463550">
              <a:buFont typeface="Wingdings" pitchFamily="2" charset="2"/>
              <a:buChar char="Ø"/>
            </a:pPr>
            <a:r>
              <a:rPr lang="en-GB" sz="2400" dirty="0" smtClean="0"/>
              <a:t>Tingkat </a:t>
            </a:r>
            <a:r>
              <a:rPr lang="en-GB" sz="2400" dirty="0" err="1" smtClean="0"/>
              <a:t>pertumbuhan</a:t>
            </a:r>
            <a:r>
              <a:rPr lang="en-GB" sz="2400" dirty="0" smtClean="0"/>
              <a:t> GDP, GNP </a:t>
            </a:r>
            <a:r>
              <a:rPr lang="en-GB" sz="2400" dirty="0" err="1" smtClean="0"/>
              <a:t>tertinggi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periode</a:t>
            </a:r>
            <a:r>
              <a:rPr lang="en-GB" sz="2400" dirty="0" smtClean="0"/>
              <a:t> </a:t>
            </a:r>
            <a:r>
              <a:rPr lang="en-GB" sz="2400" dirty="0" err="1" smtClean="0"/>
              <a:t>tertentu</a:t>
            </a:r>
            <a:endParaRPr lang="en-GB" sz="2400" dirty="0" smtClean="0"/>
          </a:p>
          <a:p>
            <a:pPr marL="463550" lvl="0" indent="-463550">
              <a:buFont typeface="Wingdings" pitchFamily="2" charset="2"/>
              <a:buChar char="Ø"/>
            </a:pPr>
            <a:r>
              <a:rPr lang="en-GB" sz="2400" dirty="0" smtClean="0"/>
              <a:t>Tingkat </a:t>
            </a:r>
            <a:r>
              <a:rPr lang="en-GB" sz="2400" dirty="0" err="1" smtClean="0"/>
              <a:t>pengangguran</a:t>
            </a:r>
            <a:r>
              <a:rPr lang="en-GB" sz="2400" dirty="0" smtClean="0"/>
              <a:t> </a:t>
            </a:r>
            <a:r>
              <a:rPr lang="en-GB" sz="2400" dirty="0" err="1" smtClean="0"/>
              <a:t>terendah</a:t>
            </a:r>
            <a:r>
              <a:rPr lang="en-GB" sz="2400" dirty="0" smtClean="0"/>
              <a:t> </a:t>
            </a:r>
            <a:r>
              <a:rPr lang="en-GB" sz="2400" dirty="0" err="1" smtClean="0"/>
              <a:t>selama</a:t>
            </a:r>
            <a:r>
              <a:rPr lang="en-GB" sz="2400" dirty="0" smtClean="0"/>
              <a:t> </a:t>
            </a:r>
            <a:r>
              <a:rPr lang="en-GB" sz="2400" dirty="0" err="1" smtClean="0"/>
              <a:t>periode</a:t>
            </a:r>
            <a:r>
              <a:rPr lang="en-GB" sz="2400" dirty="0" smtClean="0"/>
              <a:t> </a:t>
            </a:r>
            <a:r>
              <a:rPr lang="en-GB" sz="2400" dirty="0" err="1" smtClean="0"/>
              <a:t>tertentu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 marL="463550" lvl="0" indent="-463550">
              <a:buFont typeface="Wingdings" pitchFamily="2" charset="2"/>
              <a:buChar char="Ø"/>
            </a:pPr>
            <a:r>
              <a:rPr lang="nb-NO" sz="2400" dirty="0" smtClean="0"/>
              <a:t>Uang beredar &amp; kondisi moneter bersifat ekspansif paling tinggi</a:t>
            </a:r>
            <a:endParaRPr lang="en-US" sz="2400" dirty="0" smtClean="0"/>
          </a:p>
          <a:p>
            <a:pPr marL="463550" lvl="0" indent="-463550">
              <a:buFont typeface="Wingdings" pitchFamily="2" charset="2"/>
              <a:buChar char="Ø"/>
            </a:pPr>
            <a:r>
              <a:rPr lang="en-GB" sz="2400" dirty="0" smtClean="0"/>
              <a:t>APBN </a:t>
            </a:r>
            <a:r>
              <a:rPr lang="en-GB" sz="2400" dirty="0" err="1" smtClean="0"/>
              <a:t>bersifat</a:t>
            </a:r>
            <a:r>
              <a:rPr lang="en-GB" sz="2400" dirty="0" smtClean="0"/>
              <a:t> </a:t>
            </a:r>
            <a:r>
              <a:rPr lang="en-GB" sz="2400" dirty="0" err="1" smtClean="0"/>
              <a:t>kontraktif</a:t>
            </a:r>
            <a:r>
              <a:rPr lang="en-GB" sz="2400" dirty="0" smtClean="0"/>
              <a:t> (</a:t>
            </a:r>
            <a:r>
              <a:rPr lang="en-GB" sz="2400" dirty="0" err="1" smtClean="0"/>
              <a:t>penyempitan</a:t>
            </a:r>
            <a:r>
              <a:rPr lang="en-GB" sz="2400" dirty="0" smtClean="0"/>
              <a:t>).</a:t>
            </a:r>
            <a:endParaRPr lang="en-US" sz="2400" dirty="0" smtClean="0"/>
          </a:p>
          <a:p>
            <a:pPr marL="463550" lvl="0" indent="-463550">
              <a:buFont typeface="Wingdings" pitchFamily="2" charset="2"/>
              <a:buChar char="Ø"/>
            </a:pPr>
            <a:r>
              <a:rPr lang="en-GB" sz="2400" dirty="0" smtClean="0"/>
              <a:t>Tingkat </a:t>
            </a:r>
            <a:r>
              <a:rPr lang="en-GB" sz="2400" dirty="0" err="1" smtClean="0"/>
              <a:t>inflasi</a:t>
            </a:r>
            <a:r>
              <a:rPr lang="en-GB" sz="2400" dirty="0" smtClean="0"/>
              <a:t> </a:t>
            </a:r>
            <a:r>
              <a:rPr lang="en-GB" sz="2400" dirty="0" err="1" smtClean="0"/>
              <a:t>tertinggi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PERIODE KONJUNGTUR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dirty="0" err="1" smtClean="0"/>
              <a:t>Periode</a:t>
            </a:r>
            <a:r>
              <a:rPr lang="en-GB" sz="2400" dirty="0" smtClean="0"/>
              <a:t> </a:t>
            </a:r>
            <a:r>
              <a:rPr lang="en-GB" sz="2400" i="1" dirty="0" smtClean="0"/>
              <a:t>recession</a:t>
            </a:r>
            <a:r>
              <a:rPr lang="en-GB" sz="2400" dirty="0" smtClean="0"/>
              <a:t> (</a:t>
            </a:r>
            <a:r>
              <a:rPr lang="en-GB" sz="2400" dirty="0" err="1" smtClean="0"/>
              <a:t>Resesi</a:t>
            </a:r>
            <a:r>
              <a:rPr lang="en-GB" sz="2400" dirty="0" smtClean="0"/>
              <a:t>)</a:t>
            </a:r>
            <a:endParaRPr lang="en-US" sz="2400" dirty="0" smtClean="0"/>
          </a:p>
          <a:p>
            <a:r>
              <a:rPr lang="en-GB" sz="2400" dirty="0" err="1" smtClean="0"/>
              <a:t>Cirinya</a:t>
            </a:r>
            <a:r>
              <a:rPr lang="en-GB" sz="2400" dirty="0" smtClean="0"/>
              <a:t> :</a:t>
            </a:r>
            <a:endParaRPr lang="en-US" sz="2400" dirty="0" smtClean="0"/>
          </a:p>
          <a:p>
            <a:pPr marL="457200" lvl="0" indent="-457200">
              <a:buFont typeface="Wingdings" pitchFamily="2" charset="2"/>
              <a:buChar char="Ø"/>
            </a:pPr>
            <a:r>
              <a:rPr lang="en-GB" sz="2400" dirty="0" err="1" smtClean="0"/>
              <a:t>Pertumbuhan</a:t>
            </a:r>
            <a:r>
              <a:rPr lang="en-GB" sz="2400" dirty="0" smtClean="0"/>
              <a:t> GDP &amp; GNP </a:t>
            </a:r>
            <a:r>
              <a:rPr lang="en-GB" sz="2400" dirty="0" err="1" smtClean="0"/>
              <a:t>mengalami</a:t>
            </a:r>
            <a:r>
              <a:rPr lang="en-GB" sz="2400" dirty="0" smtClean="0"/>
              <a:t> </a:t>
            </a:r>
            <a:r>
              <a:rPr lang="en-GB" sz="2400" dirty="0" err="1" smtClean="0"/>
              <a:t>penurunan</a:t>
            </a:r>
            <a:r>
              <a:rPr lang="en-GB" sz="2400" dirty="0" smtClean="0"/>
              <a:t> </a:t>
            </a:r>
            <a:r>
              <a:rPr lang="en-GB" sz="2400" dirty="0" err="1" smtClean="0"/>
              <a:t>serta</a:t>
            </a:r>
            <a:r>
              <a:rPr lang="en-GB" sz="2400" dirty="0" smtClean="0"/>
              <a:t> </a:t>
            </a:r>
            <a:r>
              <a:rPr lang="en-GB" sz="2400" dirty="0" err="1" smtClean="0"/>
              <a:t>tingkat</a:t>
            </a:r>
            <a:r>
              <a:rPr lang="en-GB" sz="2400" dirty="0" smtClean="0"/>
              <a:t> unemployment </a:t>
            </a:r>
            <a:r>
              <a:rPr lang="en-GB" sz="2400" dirty="0" err="1" smtClean="0"/>
              <a:t>mengalami</a:t>
            </a:r>
            <a:r>
              <a:rPr lang="en-GB" sz="2400" dirty="0" smtClean="0"/>
              <a:t> </a:t>
            </a:r>
            <a:r>
              <a:rPr lang="en-GB" sz="2400" dirty="0" err="1" smtClean="0"/>
              <a:t>peningkatan</a:t>
            </a:r>
            <a:endParaRPr lang="en-GB" sz="2400" dirty="0" smtClean="0"/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beredar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kontraktif—lebih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saving (S)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(I).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GB" sz="2400" dirty="0" smtClean="0"/>
              <a:t>APBN </a:t>
            </a:r>
            <a:r>
              <a:rPr lang="en-GB" sz="2400" dirty="0" err="1" smtClean="0"/>
              <a:t>cenderung</a:t>
            </a:r>
            <a:r>
              <a:rPr lang="en-GB" sz="2400" dirty="0" smtClean="0"/>
              <a:t> </a:t>
            </a:r>
            <a:r>
              <a:rPr lang="en-GB" sz="2400" dirty="0" err="1" smtClean="0"/>
              <a:t>bersifat</a:t>
            </a:r>
            <a:r>
              <a:rPr lang="en-GB" sz="2400" dirty="0" smtClean="0"/>
              <a:t> </a:t>
            </a:r>
            <a:r>
              <a:rPr lang="en-GB" sz="2400" dirty="0" err="1" smtClean="0"/>
              <a:t>ekspansif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 marL="457200" lvl="0" indent="-457200">
              <a:buFont typeface="Wingdings" pitchFamily="2" charset="2"/>
              <a:buChar char="Ø"/>
            </a:pPr>
            <a:r>
              <a:rPr lang="en-GB" sz="2400" dirty="0" smtClean="0"/>
              <a:t>Tingkat </a:t>
            </a:r>
            <a:r>
              <a:rPr lang="en-GB" sz="2400" dirty="0" err="1" smtClean="0"/>
              <a:t>inflasi</a:t>
            </a:r>
            <a:r>
              <a:rPr lang="en-GB" sz="2400" dirty="0" smtClean="0"/>
              <a:t> </a:t>
            </a:r>
            <a:r>
              <a:rPr lang="en-GB" sz="2400" dirty="0" err="1" smtClean="0"/>
              <a:t>rendah</a:t>
            </a:r>
            <a:r>
              <a:rPr lang="en-GB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PERIODE KONJUNGTUR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dirty="0" err="1" smtClean="0"/>
              <a:t>Periode</a:t>
            </a:r>
            <a:r>
              <a:rPr lang="en-GB" sz="2400" dirty="0" smtClean="0"/>
              <a:t> Trough (</a:t>
            </a:r>
            <a:r>
              <a:rPr lang="en-GB" sz="2400" dirty="0" err="1" smtClean="0"/>
              <a:t>lembah</a:t>
            </a:r>
            <a:r>
              <a:rPr lang="en-GB" sz="2400" dirty="0" smtClean="0"/>
              <a:t>)</a:t>
            </a:r>
            <a:endParaRPr lang="en-US" sz="2400" dirty="0" smtClean="0"/>
          </a:p>
          <a:p>
            <a:r>
              <a:rPr lang="en-GB" sz="2400" dirty="0" err="1" smtClean="0"/>
              <a:t>Cirinya</a:t>
            </a:r>
            <a:r>
              <a:rPr lang="en-GB" sz="2400" dirty="0" smtClean="0"/>
              <a:t> :</a:t>
            </a:r>
            <a:endParaRPr lang="en-US" sz="2400" dirty="0" smtClean="0"/>
          </a:p>
          <a:p>
            <a:pPr lvl="0"/>
            <a:r>
              <a:rPr lang="en-GB" sz="2400" dirty="0" err="1" smtClean="0"/>
              <a:t>Merupakan</a:t>
            </a:r>
            <a:r>
              <a:rPr lang="en-GB" sz="2400" dirty="0" smtClean="0"/>
              <a:t> </a:t>
            </a:r>
            <a:r>
              <a:rPr lang="en-GB" sz="2400" dirty="0" err="1" smtClean="0"/>
              <a:t>kebalikan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kondisi</a:t>
            </a:r>
            <a:r>
              <a:rPr lang="en-GB" sz="2400" dirty="0" smtClean="0"/>
              <a:t> </a:t>
            </a:r>
            <a:r>
              <a:rPr lang="en-GB" sz="2400" u="sng" dirty="0" smtClean="0"/>
              <a:t>Peak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023110" y="2731611"/>
          <a:ext cx="5097780" cy="2263140"/>
        </p:xfrm>
        <a:graphic>
          <a:graphicData uri="http://schemas.openxmlformats.org/drawingml/2006/table">
            <a:tbl>
              <a:tblPr/>
              <a:tblGrid>
                <a:gridCol w="1433195"/>
                <a:gridCol w="1042035"/>
                <a:gridCol w="842010"/>
                <a:gridCol w="910590"/>
                <a:gridCol w="869950"/>
              </a:tblGrid>
              <a:tr h="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INDIKATOR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RECOVERY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PEAK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RESESI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TROUGH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/ GNP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INFALSI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 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EMPLOYMENT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endParaRPr lang="en-GB" sz="11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 dirty="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HUBUNGAN BUSINESS CYCLE DAN INDIKATOR EKONOMI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1611" y="2362744"/>
          <a:ext cx="8333789" cy="2515108"/>
        </p:xfrm>
        <a:graphic>
          <a:graphicData uri="http://schemas.openxmlformats.org/drawingml/2006/table">
            <a:tbl>
              <a:tblPr/>
              <a:tblGrid>
                <a:gridCol w="1657540"/>
                <a:gridCol w="1799449"/>
                <a:gridCol w="1752600"/>
                <a:gridCol w="1380886"/>
                <a:gridCol w="1743314"/>
              </a:tblGrid>
              <a:tr h="32493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b="1" kern="1600" dirty="0">
                          <a:latin typeface="Arial"/>
                          <a:ea typeface="Times New Roman"/>
                        </a:rPr>
                        <a:t>INDIKATOR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b="1" kern="1600">
                          <a:latin typeface="Arial"/>
                          <a:ea typeface="Times New Roman"/>
                        </a:rPr>
                        <a:t>RECOVERY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b="1" kern="1600">
                          <a:latin typeface="Arial"/>
                          <a:ea typeface="Times New Roman"/>
                        </a:rPr>
                        <a:t>PEAK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b="1" kern="1600">
                          <a:latin typeface="Arial"/>
                          <a:ea typeface="Times New Roman"/>
                        </a:rPr>
                        <a:t>RESESI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b="1" kern="1600">
                          <a:latin typeface="Arial"/>
                          <a:ea typeface="Times New Roman"/>
                        </a:rPr>
                        <a:t>TROUGH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3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GDP/ </a:t>
                      </a:r>
                      <a:r>
                        <a:rPr lang="en-GB" sz="1600" kern="1600" dirty="0">
                          <a:latin typeface="Arial"/>
                          <a:ea typeface="Times New Roman"/>
                        </a:rPr>
                        <a:t>GNP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Naik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 (</a:t>
                      </a: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tertinggi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)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Turun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 (</a:t>
                      </a: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terendah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)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INFLASI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 err="1">
                          <a:latin typeface="Arial"/>
                          <a:ea typeface="Times New Roman"/>
                        </a:rPr>
                        <a:t>Tinggi</a:t>
                      </a:r>
                      <a:r>
                        <a:rPr lang="en-GB" sz="1600" kern="1600" dirty="0">
                          <a:latin typeface="Arial"/>
                          <a:ea typeface="Times New Roman"/>
                        </a:rPr>
                        <a:t> (Demand Pull 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Inflation)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Tertinggi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kern="1600" dirty="0">
                          <a:latin typeface="Arial"/>
                          <a:ea typeface="Times New Roman"/>
                        </a:rPr>
                        <a:t>(demand Pull 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Inflation </a:t>
                      </a:r>
                      <a:r>
                        <a:rPr lang="en-GB" sz="1600" kern="1600" dirty="0">
                          <a:latin typeface="Arial"/>
                          <a:ea typeface="Times New Roman"/>
                        </a:rPr>
                        <a:t>)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Terendah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3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600" kern="1600" dirty="0">
                          <a:latin typeface="Arial"/>
                          <a:ea typeface="Times New Roman"/>
                        </a:rPr>
                        <a:t>EMPLOYMENT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Naik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 (</a:t>
                      </a: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tertinggi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)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Turun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 (</a:t>
                      </a:r>
                      <a:r>
                        <a:rPr lang="en-GB" sz="1600" kern="1600" dirty="0" err="1" smtClean="0">
                          <a:latin typeface="Arial"/>
                          <a:ea typeface="Times New Roman"/>
                        </a:rPr>
                        <a:t>terendah</a:t>
                      </a: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)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3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600" kern="1600" dirty="0" smtClean="0">
                          <a:latin typeface="Arial"/>
                          <a:ea typeface="Times New Roman"/>
                        </a:rPr>
                        <a:t>APBN</a:t>
                      </a:r>
                      <a:endParaRPr lang="en-GB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>
                          <a:latin typeface="Arial"/>
                          <a:ea typeface="Times New Roman"/>
                        </a:rPr>
                        <a:t>Surplus</a:t>
                      </a:r>
                      <a:endParaRPr lang="en-US" sz="16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600" kern="1600" dirty="0">
                          <a:latin typeface="Arial"/>
                          <a:ea typeface="Times New Roman"/>
                        </a:rPr>
                        <a:t>Surplus</a:t>
                      </a:r>
                      <a:endParaRPr lang="en-US" sz="16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023110" y="2731611"/>
          <a:ext cx="5097780" cy="2263140"/>
        </p:xfrm>
        <a:graphic>
          <a:graphicData uri="http://schemas.openxmlformats.org/drawingml/2006/table">
            <a:tbl>
              <a:tblPr/>
              <a:tblGrid>
                <a:gridCol w="1433195"/>
                <a:gridCol w="1042035"/>
                <a:gridCol w="842010"/>
                <a:gridCol w="910590"/>
                <a:gridCol w="869950"/>
              </a:tblGrid>
              <a:tr h="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INDIKATOR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RECOVERY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PEAK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RESESI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TROUGH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/ GNP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INFALSI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 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EMPLOYMENT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endParaRPr lang="en-GB" sz="11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 dirty="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HUBUNGAN BUSINESS CYCLE DAN INDIKATOR EKONOMI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057400"/>
            <a:ext cx="7391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saat</a:t>
            </a:r>
            <a:r>
              <a:rPr lang="en-GB" sz="2000" dirty="0" smtClean="0"/>
              <a:t> recovery &amp; peak GDP / GNP </a:t>
            </a:r>
            <a:r>
              <a:rPr lang="en-GB" sz="2000" dirty="0" err="1" smtClean="0"/>
              <a:t>naik</a:t>
            </a:r>
            <a:r>
              <a:rPr lang="en-GB" sz="2000" dirty="0" smtClean="0"/>
              <a:t> </a:t>
            </a:r>
            <a:r>
              <a:rPr lang="en-GB" sz="2000" dirty="0" err="1" smtClean="0"/>
              <a:t>karena</a:t>
            </a:r>
            <a:r>
              <a:rPr lang="en-GB" sz="2000" dirty="0" smtClean="0"/>
              <a:t> :</a:t>
            </a:r>
            <a:endParaRPr lang="en-US" sz="2000" dirty="0" smtClean="0"/>
          </a:p>
          <a:p>
            <a:pPr lvl="1" indent="-457200">
              <a:buFont typeface="Wingdings" pitchFamily="2" charset="2"/>
              <a:buChar char="§"/>
            </a:pP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 /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Aggregate Supply.</a:t>
            </a:r>
          </a:p>
          <a:p>
            <a:pPr lvl="1" indent="-457200">
              <a:buFont typeface="Wingdings" pitchFamily="2" charset="2"/>
              <a:buChar char="§"/>
            </a:pP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per </a:t>
            </a:r>
            <a:r>
              <a:rPr lang="en-US" sz="2000" dirty="0" err="1" smtClean="0"/>
              <a:t>kapita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 </a:t>
            </a:r>
            <a:r>
              <a:rPr lang="en-GB" sz="2000" dirty="0" smtClean="0"/>
              <a:t>(</a:t>
            </a:r>
            <a:r>
              <a:rPr lang="en-GB" sz="2000" dirty="0" err="1" smtClean="0"/>
              <a:t>peningkatan</a:t>
            </a:r>
            <a:r>
              <a:rPr lang="en-GB" sz="2000" dirty="0" smtClean="0"/>
              <a:t> Aggregate Demand</a:t>
            </a:r>
          </a:p>
          <a:p>
            <a:pPr lvl="1" indent="-457200"/>
            <a:endParaRPr lang="en-GB" sz="2000" dirty="0" smtClean="0"/>
          </a:p>
          <a:p>
            <a:pPr lvl="1" indent="-457200"/>
            <a:r>
              <a:rPr lang="fi-FI" sz="2000" dirty="0" smtClean="0"/>
              <a:t>Pada saat resesi &amp; trough GDP / GNP turun, karena :</a:t>
            </a:r>
            <a:endParaRPr lang="en-US" sz="2000" dirty="0" smtClean="0"/>
          </a:p>
          <a:p>
            <a:pPr marL="457200" lvl="3" indent="-457200">
              <a:buFont typeface="Wingdings" pitchFamily="2" charset="2"/>
              <a:buChar char="§"/>
            </a:pPr>
            <a:r>
              <a:rPr lang="en-US" sz="2000" dirty="0" err="1" smtClean="0"/>
              <a:t>Menurunnya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,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berkurangnya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 (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AS).</a:t>
            </a:r>
          </a:p>
          <a:p>
            <a:pPr marL="457200" lvl="3" indent="-457200">
              <a:buFont typeface="Wingdings" pitchFamily="2" charset="2"/>
              <a:buChar char="§"/>
            </a:pPr>
            <a:r>
              <a:rPr lang="en-US" sz="2000" dirty="0" err="1" smtClean="0"/>
              <a:t>Menurunnya</a:t>
            </a:r>
            <a:r>
              <a:rPr lang="en-US" sz="2000" dirty="0" smtClean="0"/>
              <a:t> GDP / GNP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rendahnya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per </a:t>
            </a:r>
            <a:r>
              <a:rPr lang="en-US" sz="2000" dirty="0" err="1" smtClean="0"/>
              <a:t>kapita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AD.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023110" y="2731611"/>
          <a:ext cx="5097780" cy="2263140"/>
        </p:xfrm>
        <a:graphic>
          <a:graphicData uri="http://schemas.openxmlformats.org/drawingml/2006/table">
            <a:tbl>
              <a:tblPr/>
              <a:tblGrid>
                <a:gridCol w="1433195"/>
                <a:gridCol w="1042035"/>
                <a:gridCol w="842010"/>
                <a:gridCol w="910590"/>
                <a:gridCol w="869950"/>
              </a:tblGrid>
              <a:tr h="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INDIKATOR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RECOVERY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PEAK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RESESI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TROUGH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/ GNP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INFALSI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 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EMPLOYMENT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endParaRPr lang="en-GB" sz="11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 dirty="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HUBUNGAN BUSINESS CYCLE DAN INDIKATOR EKONOMI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0574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 lvl="4" indent="-58738"/>
            <a:r>
              <a:rPr lang="en-GB" u="sng" dirty="0" smtClean="0"/>
              <a:t>	</a:t>
            </a:r>
            <a:r>
              <a:rPr lang="en-US" sz="2000" u="sng" dirty="0" err="1" smtClean="0"/>
              <a:t>Pada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saat</a:t>
            </a:r>
            <a:r>
              <a:rPr lang="en-US" sz="2000" u="sng" dirty="0" smtClean="0"/>
              <a:t> recovery &amp; peak </a:t>
            </a:r>
            <a:r>
              <a:rPr lang="en-US" sz="2000" u="sng" dirty="0" err="1" smtClean="0"/>
              <a:t>tingkat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inflasi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mengalami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peningkatan</a:t>
            </a:r>
            <a:r>
              <a:rPr lang="en-US" sz="2000" u="sng" dirty="0" smtClean="0"/>
              <a:t>. </a:t>
            </a:r>
            <a:r>
              <a:rPr lang="en-US" sz="2000" dirty="0" smtClean="0"/>
              <a:t>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per </a:t>
            </a:r>
            <a:r>
              <a:rPr lang="en-US" sz="2000" dirty="0" err="1" smtClean="0"/>
              <a:t>kapita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tingginya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mondorong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err="1" smtClean="0"/>
              <a:t>kenaikan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i="1" dirty="0" smtClean="0"/>
              <a:t>Demand Pull Inflation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u="sng" dirty="0" err="1" smtClean="0"/>
              <a:t>Pada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saat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resesi</a:t>
            </a:r>
            <a:r>
              <a:rPr lang="en-US" sz="2000" u="sng" dirty="0" smtClean="0"/>
              <a:t> &amp; trough </a:t>
            </a:r>
            <a:r>
              <a:rPr lang="en-US" sz="2000" u="sng" dirty="0" err="1" smtClean="0"/>
              <a:t>inflasi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turun</a:t>
            </a:r>
            <a:r>
              <a:rPr lang="en-US" sz="2000" u="sng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rendahnya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menurunnya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dibarengi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023110" y="2731611"/>
          <a:ext cx="5097780" cy="2263140"/>
        </p:xfrm>
        <a:graphic>
          <a:graphicData uri="http://schemas.openxmlformats.org/drawingml/2006/table">
            <a:tbl>
              <a:tblPr/>
              <a:tblGrid>
                <a:gridCol w="1433195"/>
                <a:gridCol w="1042035"/>
                <a:gridCol w="842010"/>
                <a:gridCol w="910590"/>
                <a:gridCol w="869950"/>
              </a:tblGrid>
              <a:tr h="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INDIKATOR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RECOVERY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PEAK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RESESI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TROUGH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/ GNP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INFALSI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 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EMPLOYMENT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endParaRPr lang="en-GB" sz="11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 dirty="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HUBUNGAN BUSINESS CYCLE DAN INDIKATOR EKONOMI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0574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saat</a:t>
            </a:r>
            <a:r>
              <a:rPr lang="en-US" sz="2400" u="sng" dirty="0" smtClean="0"/>
              <a:t> recovery &amp; peak </a:t>
            </a:r>
            <a:r>
              <a:rPr lang="en-US" sz="2400" u="sng" dirty="0" err="1" smtClean="0"/>
              <a:t>tingkat</a:t>
            </a:r>
            <a:r>
              <a:rPr lang="en-US" sz="2400" u="sng" dirty="0" smtClean="0"/>
              <a:t> employment </a:t>
            </a:r>
            <a:r>
              <a:rPr lang="en-US" sz="2400" u="sng" dirty="0" err="1" smtClean="0"/>
              <a:t>meningkat</a:t>
            </a:r>
            <a:r>
              <a:rPr lang="en-US" sz="2400" u="sng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menyerap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u="sng" dirty="0" err="1" smtClean="0"/>
              <a:t>Sebaliknya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resesi</a:t>
            </a:r>
            <a:r>
              <a:rPr lang="en-US" sz="2400" u="sng" dirty="0" smtClean="0"/>
              <a:t> &amp; trough, </a:t>
            </a:r>
            <a:r>
              <a:rPr lang="en-US" sz="2400" u="sng" dirty="0" err="1" smtClean="0"/>
              <a:t>tingkat</a:t>
            </a:r>
            <a:r>
              <a:rPr lang="en-US" sz="2400" u="sng" dirty="0" smtClean="0"/>
              <a:t> employment </a:t>
            </a:r>
            <a:r>
              <a:rPr lang="en-US" sz="2400" u="sng" dirty="0" err="1" smtClean="0"/>
              <a:t>menurun</a:t>
            </a:r>
            <a:r>
              <a:rPr lang="en-US" sz="2400" u="sng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produktivitas</a:t>
            </a:r>
            <a:r>
              <a:rPr lang="en-US" sz="2400" dirty="0" smtClean="0"/>
              <a:t>.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i="1" dirty="0" smtClean="0"/>
              <a:t>unemployment</a:t>
            </a:r>
            <a:r>
              <a:rPr lang="en-US" sz="24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023110" y="2731611"/>
          <a:ext cx="5097780" cy="2263140"/>
        </p:xfrm>
        <a:graphic>
          <a:graphicData uri="http://schemas.openxmlformats.org/drawingml/2006/table">
            <a:tbl>
              <a:tblPr/>
              <a:tblGrid>
                <a:gridCol w="1433195"/>
                <a:gridCol w="1042035"/>
                <a:gridCol w="842010"/>
                <a:gridCol w="910590"/>
                <a:gridCol w="869950"/>
              </a:tblGrid>
              <a:tr h="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INDIKATOR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RECOVERY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PEAK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RESESI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b="1" kern="1600">
                          <a:latin typeface="Arial"/>
                          <a:ea typeface="Times New Roman"/>
                        </a:rPr>
                        <a:t>TROUGH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/ GNP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INFALSI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Tinggi (demand Pull Infl )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Rendah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EMPLOYMENT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Naik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Turun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228600" algn="l"/>
                        </a:tabLst>
                      </a:pPr>
                      <a:endParaRPr lang="en-GB" sz="11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Defisit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13360" algn="l"/>
                        </a:tabLst>
                      </a:pPr>
                      <a:r>
                        <a:rPr lang="en-GB" sz="1100" kern="1600" dirty="0">
                          <a:latin typeface="Arial"/>
                          <a:ea typeface="Times New Roman"/>
                        </a:rPr>
                        <a:t>Surplus</a:t>
                      </a:r>
                      <a:endParaRPr lang="en-US" sz="12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HUBUNGAN BUSINESS CYCLE DAN INDIKATOR EKONOMI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0574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 smtClean="0"/>
              <a:t>Pada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saat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resesi</a:t>
            </a:r>
            <a:r>
              <a:rPr lang="en-GB" sz="2400" u="sng" dirty="0" smtClean="0"/>
              <a:t> &amp; through BOP surplus</a:t>
            </a:r>
            <a:r>
              <a:rPr lang="en-GB" sz="2400" dirty="0" smtClean="0"/>
              <a:t>, </a:t>
            </a:r>
            <a:r>
              <a:rPr lang="en-GB" sz="2400" dirty="0" err="1" smtClean="0"/>
              <a:t>karena</a:t>
            </a:r>
            <a:r>
              <a:rPr lang="en-GB" sz="2400" dirty="0" smtClean="0"/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 smtClean="0"/>
              <a:t>ekspor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&amp;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(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resesi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domestik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). </a:t>
            </a:r>
            <a:r>
              <a:rPr lang="en-GB" sz="2400" dirty="0" err="1" smtClean="0"/>
              <a:t>Peningkatan</a:t>
            </a:r>
            <a:r>
              <a:rPr lang="en-GB" sz="2400" dirty="0" smtClean="0"/>
              <a:t> </a:t>
            </a:r>
            <a:r>
              <a:rPr lang="en-GB" sz="2400" dirty="0" err="1" smtClean="0"/>
              <a:t>ekspor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menyebabkan</a:t>
            </a:r>
            <a:r>
              <a:rPr lang="en-GB" sz="2400" dirty="0" smtClean="0"/>
              <a:t> </a:t>
            </a:r>
            <a:r>
              <a:rPr lang="en-GB" sz="2400" dirty="0" err="1" smtClean="0"/>
              <a:t>meningkatnya</a:t>
            </a:r>
            <a:r>
              <a:rPr lang="en-GB" sz="2400" dirty="0" smtClean="0"/>
              <a:t> </a:t>
            </a:r>
            <a:r>
              <a:rPr lang="en-GB" sz="2400" dirty="0" err="1" smtClean="0"/>
              <a:t>penerimaan</a:t>
            </a:r>
            <a:r>
              <a:rPr lang="en-GB" sz="2400" dirty="0" smtClean="0"/>
              <a:t> </a:t>
            </a:r>
            <a:r>
              <a:rPr lang="en-GB" sz="2400" dirty="0" err="1" smtClean="0"/>
              <a:t>devisa</a:t>
            </a:r>
            <a:r>
              <a:rPr lang="en-GB" sz="2400" dirty="0" smtClean="0"/>
              <a:t> </a:t>
            </a:r>
            <a:r>
              <a:rPr lang="en-GB" sz="2400" dirty="0" err="1" smtClean="0"/>
              <a:t>negara</a:t>
            </a:r>
            <a:r>
              <a:rPr lang="en-GB" sz="24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err="1" smtClean="0"/>
              <a:t>Daya</a:t>
            </a:r>
            <a:r>
              <a:rPr lang="en-GB" sz="2400" dirty="0" smtClean="0"/>
              <a:t> </a:t>
            </a:r>
            <a:r>
              <a:rPr lang="en-GB" sz="2400" dirty="0" err="1" smtClean="0"/>
              <a:t>beli</a:t>
            </a:r>
            <a:r>
              <a:rPr lang="en-GB" sz="2400" dirty="0" smtClean="0"/>
              <a:t> </a:t>
            </a:r>
            <a:r>
              <a:rPr lang="en-GB" sz="2400" dirty="0" err="1" smtClean="0"/>
              <a:t>masyarakat</a:t>
            </a:r>
            <a:r>
              <a:rPr lang="en-GB" sz="2400" dirty="0" smtClean="0"/>
              <a:t> </a:t>
            </a:r>
            <a:r>
              <a:rPr lang="en-GB" sz="2400" dirty="0" err="1" smtClean="0"/>
              <a:t>rendah</a:t>
            </a:r>
            <a:r>
              <a:rPr lang="en-GB" sz="2400" dirty="0" smtClean="0"/>
              <a:t> </a:t>
            </a:r>
            <a:r>
              <a:rPr lang="en-GB" sz="2400" dirty="0" err="1" smtClean="0"/>
              <a:t>sehingga</a:t>
            </a:r>
            <a:r>
              <a:rPr lang="en-GB" sz="2400" dirty="0" smtClean="0"/>
              <a:t> </a:t>
            </a:r>
            <a:r>
              <a:rPr lang="en-GB" sz="2400" dirty="0" err="1" smtClean="0"/>
              <a:t>arus</a:t>
            </a:r>
            <a:r>
              <a:rPr lang="en-GB" sz="2400" dirty="0" smtClean="0"/>
              <a:t> </a:t>
            </a:r>
            <a:r>
              <a:rPr lang="en-GB" sz="2400" dirty="0" err="1" smtClean="0"/>
              <a:t>devisa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luar</a:t>
            </a:r>
            <a:r>
              <a:rPr lang="en-GB" sz="2400" dirty="0" smtClean="0"/>
              <a:t> </a:t>
            </a:r>
            <a:r>
              <a:rPr lang="en-GB" sz="2400" dirty="0" err="1" smtClean="0"/>
              <a:t>negeri</a:t>
            </a:r>
            <a:r>
              <a:rPr lang="en-GB" sz="2400" dirty="0" smtClean="0"/>
              <a:t> </a:t>
            </a:r>
            <a:r>
              <a:rPr lang="en-GB" sz="2400" dirty="0" err="1" smtClean="0"/>
              <a:t>berkurang</a:t>
            </a:r>
            <a:r>
              <a:rPr lang="en-GB" sz="2400" dirty="0" smtClean="0"/>
              <a:t> </a:t>
            </a:r>
            <a:r>
              <a:rPr lang="en-GB" sz="2400" dirty="0" err="1" smtClean="0"/>
              <a:t>tetapi</a:t>
            </a:r>
            <a:r>
              <a:rPr lang="en-GB" sz="2400" dirty="0" smtClean="0"/>
              <a:t> </a:t>
            </a:r>
            <a:r>
              <a:rPr lang="en-GB" sz="2400" dirty="0" err="1" smtClean="0"/>
              <a:t>arus</a:t>
            </a:r>
            <a:r>
              <a:rPr lang="en-GB" sz="2400" dirty="0" smtClean="0"/>
              <a:t> modal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negeri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semakin</a:t>
            </a:r>
            <a:r>
              <a:rPr lang="en-GB" sz="2400" dirty="0" smtClean="0"/>
              <a:t> </a:t>
            </a:r>
            <a:r>
              <a:rPr lang="en-GB" sz="2400" dirty="0" err="1" smtClean="0"/>
              <a:t>meningkat</a:t>
            </a:r>
            <a:r>
              <a:rPr lang="en-GB" sz="24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Okun’s Law</a:t>
            </a:r>
          </a:p>
        </p:txBody>
      </p:sp>
      <p:graphicFrame>
        <p:nvGraphicFramePr>
          <p:cNvPr id="61474" name="Group 34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495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49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okun’s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Law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menjelaskan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hubungan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indikator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GDP/GNP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unemployment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Okun’law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menyatakan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Besarnya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pertumbuhan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GDP/GNP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meningkatkan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employment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atau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menurunkan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unemployment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sebesar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Hubungan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antara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GDP/GNP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bersifat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negatif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artinya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kenaikan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GDP/GNP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menurunkan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tingkat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unemploement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MENGAPA ? DISKUSI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%  unemployment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3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-2    -1    0    1    2   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-2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     %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prtumbuhan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5638800" y="2819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4648200" y="4114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5715000" y="31242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391400" cy="381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Topik Bahasan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konjungtur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Periode</a:t>
            </a:r>
            <a:r>
              <a:rPr lang="en-US" sz="3200" dirty="0" smtClean="0"/>
              <a:t> </a:t>
            </a:r>
            <a:r>
              <a:rPr lang="en-US" sz="3200" dirty="0" err="1" smtClean="0"/>
              <a:t>konjungtur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Ciri-ciri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periode</a:t>
            </a:r>
            <a:r>
              <a:rPr lang="en-US" sz="3200" dirty="0" smtClean="0"/>
              <a:t> </a:t>
            </a:r>
            <a:r>
              <a:rPr lang="en-US" sz="3200" dirty="0" err="1" smtClean="0"/>
              <a:t>konjungtur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periode</a:t>
            </a:r>
            <a:r>
              <a:rPr lang="en-US" sz="3200" dirty="0" smtClean="0"/>
              <a:t> </a:t>
            </a:r>
            <a:r>
              <a:rPr lang="en-US" sz="3200" dirty="0" err="1" smtClean="0"/>
              <a:t>konjungtur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indikator</a:t>
            </a:r>
            <a:r>
              <a:rPr lang="en-US" sz="3200" dirty="0" smtClean="0"/>
              <a:t> </a:t>
            </a:r>
            <a:r>
              <a:rPr lang="en-US" sz="3200" dirty="0" err="1" smtClean="0"/>
              <a:t>makro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Philips Curve</a:t>
            </a:r>
          </a:p>
        </p:txBody>
      </p:sp>
      <p:graphicFrame>
        <p:nvGraphicFramePr>
          <p:cNvPr id="63500" name="Group 12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Philips Curve menjelaskan hubungan antara indikator inflasi dengan unemployment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Philips curve menyatakan: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Hubungan antara inflasi dan unemployment  bersifat negatif  dalam jangka pendek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Tidak ada hubungan antara inflasi dan unemployment dalam jangka panjang (full employment)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MENGAPA ? DISKUSIKAN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Inflasi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                                 long run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                                   Short run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                  % unemployment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5410200" y="2590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5334000" y="4953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4" name="Freeform 16"/>
          <p:cNvSpPr>
            <a:spLocks/>
          </p:cNvSpPr>
          <p:nvPr/>
        </p:nvSpPr>
        <p:spPr bwMode="auto">
          <a:xfrm>
            <a:off x="5562600" y="3035300"/>
            <a:ext cx="2286000" cy="1384300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184" y="480"/>
              </a:cxn>
              <a:cxn ang="0">
                <a:pos x="1192" y="816"/>
              </a:cxn>
              <a:cxn ang="0">
                <a:pos x="1336" y="816"/>
              </a:cxn>
            </a:cxnLst>
            <a:rect l="0" t="0" r="r" b="b"/>
            <a:pathLst>
              <a:path w="1384" h="872">
                <a:moveTo>
                  <a:pt x="88" y="0"/>
                </a:moveTo>
                <a:cubicBezTo>
                  <a:pt x="44" y="172"/>
                  <a:pt x="0" y="344"/>
                  <a:pt x="184" y="480"/>
                </a:cubicBezTo>
                <a:cubicBezTo>
                  <a:pt x="368" y="616"/>
                  <a:pt x="1000" y="760"/>
                  <a:pt x="1192" y="816"/>
                </a:cubicBezTo>
                <a:cubicBezTo>
                  <a:pt x="1384" y="872"/>
                  <a:pt x="1360" y="844"/>
                  <a:pt x="1336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7239000" y="3124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Siklus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bisnis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Blip>
                <a:blip r:embed="rId3"/>
              </a:buBlip>
            </a:pP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,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dinamis—besaran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variabel-variabel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makro</a:t>
            </a:r>
            <a:r>
              <a:rPr lang="en-US" sz="2800" dirty="0" smtClean="0"/>
              <a:t> (output, </a:t>
            </a:r>
            <a:r>
              <a:rPr lang="en-US" sz="2800" dirty="0" err="1" smtClean="0"/>
              <a:t>inflasi</a:t>
            </a:r>
            <a:r>
              <a:rPr lang="en-US" sz="2800" dirty="0" smtClean="0"/>
              <a:t>,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,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penangguran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)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berfluktuasi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gilirannya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)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naik</a:t>
            </a:r>
            <a:r>
              <a:rPr lang="en-US" sz="2800" dirty="0" smtClean="0"/>
              <a:t> </a:t>
            </a:r>
            <a:r>
              <a:rPr lang="en-US" sz="2800" dirty="0" err="1" smtClean="0"/>
              <a:t>turun</a:t>
            </a:r>
            <a:r>
              <a:rPr lang="en-US" sz="2800" dirty="0" smtClean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Siklus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bisnis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0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Blip>
                <a:blip r:embed="rId3"/>
              </a:buBlip>
            </a:pPr>
            <a:r>
              <a:rPr lang="en-US" sz="2800" dirty="0" smtClean="0"/>
              <a:t>Trend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:</a:t>
            </a:r>
          </a:p>
          <a:p>
            <a:pPr marL="914400" indent="-463550">
              <a:buFont typeface="Wingdings" pitchFamily="2" charset="2"/>
              <a:buChar char="ü"/>
            </a:pPr>
            <a:r>
              <a:rPr lang="en-US" sz="2800" b="1" dirty="0" smtClean="0"/>
              <a:t>Trend </a:t>
            </a:r>
            <a:r>
              <a:rPr lang="en-US" sz="2800" b="1" dirty="0" err="1" smtClean="0"/>
              <a:t>jangka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panjang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sekuler</a:t>
            </a:r>
            <a:r>
              <a:rPr lang="en-US" sz="2800" b="1" dirty="0" smtClean="0"/>
              <a:t>)</a:t>
            </a:r>
          </a:p>
          <a:p>
            <a:pPr marL="914400" indent="-463550"/>
            <a:r>
              <a:rPr lang="en-US" sz="2800" dirty="0" smtClean="0"/>
              <a:t>	</a:t>
            </a:r>
            <a:r>
              <a:rPr lang="en-US" sz="2800" dirty="0" err="1" smtClean="0"/>
              <a:t>Pergerakan</a:t>
            </a:r>
            <a:r>
              <a:rPr lang="en-US" sz="2800" dirty="0" smtClean="0"/>
              <a:t>/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(ex: 50 </a:t>
            </a:r>
            <a:r>
              <a:rPr lang="en-US" sz="2800" dirty="0" err="1" smtClean="0"/>
              <a:t>tahun</a:t>
            </a:r>
            <a:r>
              <a:rPr lang="en-US" sz="2800" dirty="0" smtClean="0"/>
              <a:t>, 100 </a:t>
            </a:r>
            <a:r>
              <a:rPr lang="en-US" sz="2800" dirty="0" err="1" smtClean="0"/>
              <a:t>tahun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Siklus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bisnis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Blip>
                <a:blip r:embed="rId3"/>
              </a:buBlip>
            </a:pPr>
            <a:r>
              <a:rPr lang="en-US" sz="2800" dirty="0" smtClean="0"/>
              <a:t>Trend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:</a:t>
            </a:r>
          </a:p>
          <a:p>
            <a:pPr marL="914400" indent="-463550">
              <a:buFont typeface="Wingdings" pitchFamily="2" charset="2"/>
              <a:buChar char="ü"/>
            </a:pPr>
            <a:r>
              <a:rPr lang="en-US" sz="2800" b="1" dirty="0" smtClean="0"/>
              <a:t>Trend </a:t>
            </a:r>
            <a:r>
              <a:rPr lang="en-US" sz="2800" b="1" dirty="0" err="1" smtClean="0"/>
              <a:t>jangka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pendek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siklus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bisnis</a:t>
            </a:r>
            <a:r>
              <a:rPr lang="en-US" sz="2800" b="1" dirty="0" smtClean="0"/>
              <a:t>)</a:t>
            </a:r>
          </a:p>
          <a:p>
            <a:pPr marL="914400" indent="-463550"/>
            <a:r>
              <a:rPr lang="en-US" sz="2800" dirty="0" smtClean="0"/>
              <a:t>	</a:t>
            </a:r>
            <a:r>
              <a:rPr lang="en-US" sz="2800" dirty="0" err="1" smtClean="0"/>
              <a:t>Fluktuasi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indikator-indikator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makro</a:t>
            </a:r>
            <a:r>
              <a:rPr lang="en-US" sz="2800" dirty="0" smtClean="0"/>
              <a:t>, </a:t>
            </a:r>
            <a:r>
              <a:rPr lang="en-US" sz="2800" dirty="0" err="1" smtClean="0"/>
              <a:t>khususnya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(GDP/GNP)—</a:t>
            </a:r>
            <a:r>
              <a:rPr lang="en-US" sz="2800" dirty="0" err="1" smtClean="0"/>
              <a:t>karena</a:t>
            </a:r>
            <a:r>
              <a:rPr lang="en-US" sz="2800" dirty="0" smtClean="0"/>
              <a:t> GDP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ukur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kesejahteraan—di</a:t>
            </a:r>
            <a:r>
              <a:rPr lang="en-US" sz="2800" dirty="0" smtClean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trend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panjangnya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berturut-turut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Siklus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bisnis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15440" y="1828800"/>
            <a:ext cx="5852160" cy="4114800"/>
            <a:chOff x="2209800" y="1952625"/>
            <a:chExt cx="4791075" cy="3943350"/>
          </a:xfrm>
        </p:grpSpPr>
        <p:grpSp>
          <p:nvGrpSpPr>
            <p:cNvPr id="13" name="Group 12"/>
            <p:cNvGrpSpPr/>
            <p:nvPr/>
          </p:nvGrpSpPr>
          <p:grpSpPr>
            <a:xfrm>
              <a:off x="2209800" y="1952625"/>
              <a:ext cx="4791075" cy="3943350"/>
              <a:chOff x="2209800" y="1952625"/>
              <a:chExt cx="4791075" cy="394335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209800" y="1981200"/>
                <a:ext cx="4724400" cy="3914775"/>
                <a:chOff x="2209800" y="2181225"/>
                <a:chExt cx="4724400" cy="3914775"/>
              </a:xfrm>
            </p:grpSpPr>
            <p:pic>
              <p:nvPicPr>
                <p:cNvPr id="9" name="Picture 9" descr="fig5_3_2ppt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19325" y="2181225"/>
                  <a:ext cx="4714875" cy="38385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" name="Picture 8" descr="fig5_3_1ppt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209800" y="2257425"/>
                  <a:ext cx="4714875" cy="3838575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2" name="Picture 10" descr="fig5_3_3pp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86000" y="1952625"/>
                <a:ext cx="4714875" cy="3838575"/>
              </a:xfrm>
              <a:prstGeom prst="rect">
                <a:avLst/>
              </a:prstGeom>
              <a:noFill/>
            </p:spPr>
          </p:pic>
        </p:grpSp>
        <p:pic>
          <p:nvPicPr>
            <p:cNvPr id="14" name="Picture 11" descr="fig5_3_4pp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19325" y="1981200"/>
              <a:ext cx="4714875" cy="3838575"/>
            </a:xfrm>
            <a:prstGeom prst="rect">
              <a:avLst/>
            </a:prstGeom>
            <a:noFill/>
          </p:spPr>
        </p:pic>
      </p:grpSp>
      <p:grpSp>
        <p:nvGrpSpPr>
          <p:cNvPr id="19" name="Group 18"/>
          <p:cNvGrpSpPr/>
          <p:nvPr/>
        </p:nvGrpSpPr>
        <p:grpSpPr>
          <a:xfrm>
            <a:off x="4373880" y="1905000"/>
            <a:ext cx="1950720" cy="914400"/>
            <a:chOff x="4373880" y="1905000"/>
            <a:chExt cx="1950720" cy="9144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5638800" y="2438400"/>
              <a:ext cx="68580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373880" y="1905000"/>
              <a:ext cx="1645920" cy="548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Variasi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jangka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pendek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40880" y="3048000"/>
            <a:ext cx="1645920" cy="929640"/>
            <a:chOff x="4602480" y="1676400"/>
            <a:chExt cx="1645920" cy="929640"/>
          </a:xfrm>
        </p:grpSpPr>
        <p:cxnSp>
          <p:nvCxnSpPr>
            <p:cNvPr id="21" name="Straight Arrow Connector 20"/>
            <p:cNvCxnSpPr/>
            <p:nvPr/>
          </p:nvCxnSpPr>
          <p:spPr>
            <a:xfrm flipH="1" flipV="1">
              <a:off x="4648200" y="1676400"/>
              <a:ext cx="533400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602480" y="2057400"/>
              <a:ext cx="1645920" cy="548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Variasi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jangka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panjang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Siklus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bisnis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941016"/>
            <a:ext cx="8001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Blip>
                <a:blip r:embed="rId3"/>
              </a:buBlip>
            </a:pPr>
            <a:r>
              <a:rPr lang="en-US" sz="2400" dirty="0" smtClean="0"/>
              <a:t>Dari </a:t>
            </a:r>
            <a:r>
              <a:rPr lang="en-US" sz="2400" dirty="0" err="1" smtClean="0"/>
              <a:t>grafik</a:t>
            </a:r>
            <a:r>
              <a:rPr lang="en-US" sz="2400" dirty="0" smtClean="0"/>
              <a:t>,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meninggalkan</a:t>
            </a:r>
            <a:r>
              <a:rPr lang="en-US" sz="2400" dirty="0" smtClean="0"/>
              <a:t> </a:t>
            </a:r>
            <a:r>
              <a:rPr lang="en-US" sz="2400" dirty="0" err="1" smtClean="0"/>
              <a:t>palung</a:t>
            </a:r>
            <a:r>
              <a:rPr lang="en-US" sz="2400" dirty="0" smtClean="0"/>
              <a:t> (</a:t>
            </a:r>
            <a:r>
              <a:rPr lang="en-US" sz="2400" i="1" dirty="0" smtClean="0"/>
              <a:t>trough</a:t>
            </a:r>
            <a:r>
              <a:rPr lang="en-US" sz="2400" dirty="0" smtClean="0"/>
              <a:t>)—ex: </a:t>
            </a:r>
            <a:r>
              <a:rPr lang="en-US" sz="2400" dirty="0" err="1" smtClean="0"/>
              <a:t>titik</a:t>
            </a:r>
            <a:r>
              <a:rPr lang="en-US" sz="2400" dirty="0" smtClean="0"/>
              <a:t> A,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tumbuh</a:t>
            </a:r>
            <a:r>
              <a:rPr lang="en-US" sz="2400" dirty="0" smtClean="0"/>
              <a:t> (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)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outputnya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endParaRPr lang="en-US" sz="2400" dirty="0" smtClean="0"/>
          </a:p>
          <a:p>
            <a:pPr marL="463550" indent="-463550">
              <a:buBlip>
                <a:blip r:embed="rId3"/>
              </a:buBlip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(</a:t>
            </a:r>
            <a:r>
              <a:rPr lang="en-US" sz="2400" i="1" dirty="0" smtClean="0"/>
              <a:t>peak</a:t>
            </a:r>
            <a:r>
              <a:rPr lang="en-US" sz="2400" dirty="0" smtClean="0"/>
              <a:t>),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berkontraksi</a:t>
            </a:r>
            <a:r>
              <a:rPr lang="en-US" sz="2400" dirty="0" smtClean="0"/>
              <a:t> (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)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outputnya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endParaRPr lang="en-US" sz="2400" dirty="0" smtClean="0"/>
          </a:p>
          <a:p>
            <a:pPr marL="463550" indent="-463550">
              <a:buBlip>
                <a:blip r:embed="rId3"/>
              </a:buBlip>
            </a:pP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palung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pemulihan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(</a:t>
            </a:r>
            <a:r>
              <a:rPr lang="en-US" sz="2400" i="1" dirty="0" smtClean="0"/>
              <a:t>recovery</a:t>
            </a:r>
            <a:r>
              <a:rPr lang="en-US" sz="2400" dirty="0" smtClean="0"/>
              <a:t>/</a:t>
            </a:r>
            <a:r>
              <a:rPr lang="en-US" sz="2400" i="1" dirty="0" smtClean="0"/>
              <a:t>booming</a:t>
            </a:r>
            <a:r>
              <a:rPr lang="en-US" sz="2400" dirty="0" smtClean="0"/>
              <a:t>)</a:t>
            </a:r>
          </a:p>
          <a:p>
            <a:pPr marL="463550" indent="-463550">
              <a:buBlip>
                <a:blip r:embed="rId3"/>
              </a:buBlip>
            </a:pP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palung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kontraksi</a:t>
            </a:r>
            <a:r>
              <a:rPr lang="en-US" sz="2400" dirty="0" smtClean="0"/>
              <a:t>/</a:t>
            </a:r>
            <a:r>
              <a:rPr lang="en-US" sz="2400" dirty="0" err="1" smtClean="0"/>
              <a:t>resesi</a:t>
            </a:r>
            <a:r>
              <a:rPr lang="en-US" sz="2400" dirty="0" smtClean="0"/>
              <a:t>/</a:t>
            </a:r>
            <a:r>
              <a:rPr lang="en-US" sz="2400" dirty="0" err="1" smtClean="0"/>
              <a:t>perlambatan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PERIODE KONJUNGTUR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9812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 smtClean="0">
                <a:solidFill>
                  <a:srgbClr val="FF0000"/>
                </a:solidFill>
              </a:rPr>
              <a:t>Periode</a:t>
            </a:r>
            <a:r>
              <a:rPr lang="en-GB" sz="2400" b="1" dirty="0" smtClean="0">
                <a:solidFill>
                  <a:srgbClr val="FF0000"/>
                </a:solidFill>
              </a:rPr>
              <a:t> Expansion/Booming/Recovery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GB" sz="2400" dirty="0" err="1" smtClean="0"/>
              <a:t>Cirinya</a:t>
            </a:r>
            <a:r>
              <a:rPr lang="en-GB" sz="2400" dirty="0" smtClean="0"/>
              <a:t>:</a:t>
            </a:r>
            <a:endParaRPr lang="en-US" sz="2400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n-GB" sz="2400" b="1" dirty="0" err="1" smtClean="0"/>
              <a:t>Terdapat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kenaikan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pertumbuhan</a:t>
            </a:r>
            <a:r>
              <a:rPr lang="en-GB" sz="2400" b="1" dirty="0" smtClean="0"/>
              <a:t> GDP, GNP</a:t>
            </a:r>
          </a:p>
          <a:p>
            <a:pPr lvl="1" indent="-457200"/>
            <a:r>
              <a:rPr lang="en-GB" sz="2400" b="1" dirty="0" smtClean="0"/>
              <a:t>	</a:t>
            </a:r>
            <a:r>
              <a:rPr lang="en-GB" sz="2400" dirty="0" smtClean="0"/>
              <a:t>Tingkat </a:t>
            </a:r>
            <a:r>
              <a:rPr lang="en-GB" sz="2400" dirty="0" err="1" smtClean="0"/>
              <a:t>pertumbuhan</a:t>
            </a:r>
            <a:r>
              <a:rPr lang="en-GB" sz="2400" dirty="0" smtClean="0"/>
              <a:t> GDP/GNP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satu</a:t>
            </a:r>
            <a:r>
              <a:rPr lang="en-GB" sz="2400" dirty="0" smtClean="0"/>
              <a:t> </a:t>
            </a:r>
            <a:r>
              <a:rPr lang="en-GB" sz="2400" dirty="0" err="1" smtClean="0"/>
              <a:t>tahun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tahun</a:t>
            </a:r>
            <a:r>
              <a:rPr lang="en-GB" sz="2400" dirty="0" smtClean="0"/>
              <a:t> </a:t>
            </a:r>
            <a:r>
              <a:rPr lang="en-GB" sz="2400" dirty="0" err="1" smtClean="0"/>
              <a:t>berikutnya</a:t>
            </a:r>
            <a:r>
              <a:rPr lang="en-GB" sz="2400" dirty="0" smtClean="0"/>
              <a:t> </a:t>
            </a:r>
            <a:r>
              <a:rPr lang="en-GB" sz="2400" dirty="0" err="1" smtClean="0"/>
              <a:t>semakin</a:t>
            </a:r>
            <a:r>
              <a:rPr lang="en-GB" sz="2400" dirty="0" smtClean="0"/>
              <a:t> </a:t>
            </a:r>
            <a:r>
              <a:rPr lang="en-GB" sz="2400" dirty="0" err="1" smtClean="0"/>
              <a:t>besar</a:t>
            </a:r>
            <a:r>
              <a:rPr lang="en-GB" sz="2400" dirty="0" smtClean="0"/>
              <a:t> </a:t>
            </a:r>
            <a:r>
              <a:rPr lang="en-GB" sz="2400" b="1" dirty="0" smtClean="0"/>
              <a:t> </a:t>
            </a:r>
          </a:p>
          <a:p>
            <a:pPr lvl="1" indent="-457200">
              <a:buFont typeface="Wingdings" pitchFamily="2" charset="2"/>
              <a:buChar char="Ø"/>
            </a:pPr>
            <a:r>
              <a:rPr lang="en-GB" sz="2400" b="1" dirty="0" smtClean="0"/>
              <a:t>Tingkat </a:t>
            </a:r>
            <a:r>
              <a:rPr lang="en-GB" sz="2400" b="1" dirty="0" err="1" smtClean="0"/>
              <a:t>pengangguran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turun</a:t>
            </a:r>
            <a:endParaRPr lang="en-GB" sz="2400" b="1" dirty="0" smtClean="0"/>
          </a:p>
          <a:p>
            <a:pPr lvl="1" indent="-457200"/>
            <a:r>
              <a:rPr lang="en-GB" sz="2400" dirty="0" smtClean="0"/>
              <a:t>	</a:t>
            </a:r>
            <a:r>
              <a:rPr lang="en-GB" sz="2400" dirty="0" err="1" smtClean="0"/>
              <a:t>Kenaikan</a:t>
            </a:r>
            <a:r>
              <a:rPr lang="en-GB" sz="2400" dirty="0" smtClean="0"/>
              <a:t> output </a:t>
            </a:r>
            <a:r>
              <a:rPr lang="en-GB" sz="2400" dirty="0" err="1" smtClean="0"/>
              <a:t>mendorong</a:t>
            </a:r>
            <a:r>
              <a:rPr lang="en-GB" sz="2400" dirty="0" smtClean="0"/>
              <a:t> </a:t>
            </a:r>
            <a:r>
              <a:rPr lang="en-GB" sz="2400" dirty="0" err="1" smtClean="0"/>
              <a:t>lowongan</a:t>
            </a:r>
            <a:r>
              <a:rPr lang="en-GB" sz="2400" dirty="0" smtClean="0"/>
              <a:t> </a:t>
            </a:r>
            <a:r>
              <a:rPr lang="en-GB" sz="2400" dirty="0" err="1" smtClean="0"/>
              <a:t>pekerjaan</a:t>
            </a:r>
            <a:r>
              <a:rPr lang="en-GB" sz="2400" dirty="0" smtClean="0"/>
              <a:t>. Hal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menyebabkan</a:t>
            </a:r>
            <a:r>
              <a:rPr lang="en-GB" sz="2400" dirty="0" smtClean="0"/>
              <a:t> </a:t>
            </a:r>
            <a:r>
              <a:rPr lang="en-GB" sz="2400" dirty="0" err="1" smtClean="0"/>
              <a:t>penurunan</a:t>
            </a:r>
            <a:r>
              <a:rPr lang="en-GB" sz="2400" dirty="0" smtClean="0"/>
              <a:t> </a:t>
            </a:r>
            <a:r>
              <a:rPr lang="en-GB" sz="2400" dirty="0" err="1" smtClean="0"/>
              <a:t>tingkat</a:t>
            </a:r>
            <a:r>
              <a:rPr lang="en-GB" sz="2400" dirty="0" smtClean="0"/>
              <a:t> </a:t>
            </a:r>
            <a:r>
              <a:rPr lang="en-GB" sz="2400" dirty="0" err="1" smtClean="0"/>
              <a:t>pengangguran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perekomian</a:t>
            </a:r>
            <a:r>
              <a:rPr lang="en-GB" sz="2400" dirty="0" smtClean="0"/>
              <a:t> (</a:t>
            </a:r>
            <a:r>
              <a:rPr lang="en-GB" sz="2400" dirty="0" err="1" smtClean="0"/>
              <a:t>semakin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</a:t>
            </a:r>
            <a:r>
              <a:rPr lang="en-GB" sz="2400" dirty="0" err="1" smtClean="0"/>
              <a:t>tenaga</a:t>
            </a:r>
            <a:r>
              <a:rPr lang="en-GB" sz="2400" dirty="0" smtClean="0"/>
              <a:t> </a:t>
            </a:r>
            <a:r>
              <a:rPr lang="en-GB" sz="2400" dirty="0" err="1" smtClean="0"/>
              <a:t>kerja</a:t>
            </a:r>
            <a:r>
              <a:rPr lang="en-GB" sz="2400" dirty="0" smtClean="0"/>
              <a:t> yang </a:t>
            </a:r>
            <a:r>
              <a:rPr lang="en-GB" sz="2400" dirty="0" err="1" smtClean="0"/>
              <a:t>terserap</a:t>
            </a:r>
            <a:r>
              <a:rPr lang="en-GB" sz="2400" dirty="0" smtClean="0"/>
              <a:t> </a:t>
            </a:r>
            <a:r>
              <a:rPr lang="en-GB" sz="2400" dirty="0" err="1" smtClean="0"/>
              <a:t>ketika</a:t>
            </a:r>
            <a:r>
              <a:rPr lang="en-GB" sz="2400" dirty="0" smtClean="0"/>
              <a:t> </a:t>
            </a:r>
            <a:r>
              <a:rPr lang="en-GB" sz="2400" dirty="0" err="1" smtClean="0"/>
              <a:t>perekonomian</a:t>
            </a:r>
            <a:r>
              <a:rPr lang="en-GB" sz="2400" dirty="0" smtClean="0"/>
              <a:t> </a:t>
            </a:r>
            <a:r>
              <a:rPr lang="en-GB" sz="2400" dirty="0" err="1" smtClean="0"/>
              <a:t>semakin</a:t>
            </a:r>
            <a:r>
              <a:rPr lang="en-GB" sz="2400" dirty="0" smtClean="0"/>
              <a:t> </a:t>
            </a:r>
            <a:r>
              <a:rPr lang="en-GB" sz="2400" dirty="0" err="1" smtClean="0"/>
              <a:t>cepat</a:t>
            </a:r>
            <a:r>
              <a:rPr lang="en-GB" sz="2400" dirty="0" smtClean="0"/>
              <a:t> </a:t>
            </a:r>
            <a:r>
              <a:rPr lang="en-GB" sz="2400" dirty="0" err="1" smtClean="0"/>
              <a:t>berekspansi</a:t>
            </a:r>
            <a:r>
              <a:rPr lang="en-GB" sz="2400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PERIODE KONJUNGTUR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905000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 smtClean="0">
                <a:solidFill>
                  <a:srgbClr val="FF0000"/>
                </a:solidFill>
              </a:rPr>
              <a:t>Periode</a:t>
            </a:r>
            <a:r>
              <a:rPr lang="en-GB" sz="2400" b="1" dirty="0" smtClean="0">
                <a:solidFill>
                  <a:srgbClr val="FF0000"/>
                </a:solidFill>
              </a:rPr>
              <a:t> Expansion/Booming/Recovery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GB" sz="2400" dirty="0" err="1" smtClean="0"/>
              <a:t>Cirinya</a:t>
            </a:r>
            <a:r>
              <a:rPr lang="en-GB" sz="2400" dirty="0" smtClean="0"/>
              <a:t>:</a:t>
            </a:r>
            <a:endParaRPr lang="en-US" sz="2400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nb-NO" sz="2400" b="1" dirty="0" smtClean="0"/>
              <a:t>Uang beredar &amp; kondisi moneter bersifat ekspansif</a:t>
            </a:r>
          </a:p>
          <a:p>
            <a:pPr lvl="1" indent="-457200"/>
            <a:r>
              <a:rPr lang="nb-NO" sz="2400" dirty="0" smtClean="0"/>
              <a:t>	Peningkatan jumlah output di dalam perekonomian menyebabkan peningkatan volume transaksi (Md </a:t>
            </a:r>
            <a:r>
              <a:rPr lang="nb-NO" sz="2400" dirty="0" smtClean="0">
                <a:latin typeface="Times New Roman"/>
                <a:cs typeface="Times New Roman"/>
              </a:rPr>
              <a:t>↑)</a:t>
            </a:r>
            <a:r>
              <a:rPr lang="nb-NO" sz="2400" dirty="0" smtClean="0"/>
              <a:t>. Tanpa adanya peningkatan dalam jumlah uang beredar (Ms), hal ini akan mendorong naik tingkat suku bunga yang pada gilirannya memperlambat perekonomian (kaji ulang hubungan suku bunga—investasi—agregat output) </a:t>
            </a:r>
          </a:p>
          <a:p>
            <a:pPr lvl="1" indent="-457200">
              <a:buFont typeface="Wingdings" pitchFamily="2" charset="2"/>
              <a:buChar char="Ø"/>
            </a:pPr>
            <a:r>
              <a:rPr lang="fi-FI" sz="2400" b="1" dirty="0" smtClean="0"/>
              <a:t>APBN bersifat kontraktif / kontraksi karena pengeluaran pemerintah lebih besar dibandingkan penerimaan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412</TotalTime>
  <Words>911</Words>
  <Application>Microsoft Office PowerPoint</Application>
  <PresentationFormat>On-screen Show (4:3)</PresentationFormat>
  <Paragraphs>269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Okun’s Law</vt:lpstr>
      <vt:lpstr>The Philips Curve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71</cp:revision>
  <dcterms:created xsi:type="dcterms:W3CDTF">2010-07-30T07:09:30Z</dcterms:created>
  <dcterms:modified xsi:type="dcterms:W3CDTF">2016-05-16T06:10:25Z</dcterms:modified>
</cp:coreProperties>
</file>