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59" r:id="rId5"/>
    <p:sldId id="267" r:id="rId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Local%20Settings\Temp\e6c16752-8714-4cdb-af94-52315719ec3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Local%20Settings\Temp\e6c16752-8714-4cdb-af94-52315719ec3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Sheet1!$L$1:$BD$1</c:f>
              <c:strCache>
                <c:ptCount val="45"/>
                <c:pt idx="0">
                  <c:v>1967</c:v>
                </c:pt>
                <c:pt idx="1">
                  <c:v>1968</c:v>
                </c:pt>
                <c:pt idx="2">
                  <c:v>1969</c:v>
                </c:pt>
                <c:pt idx="3">
                  <c:v>1970</c:v>
                </c:pt>
                <c:pt idx="4">
                  <c:v>1971</c:v>
                </c:pt>
                <c:pt idx="5">
                  <c:v>1972</c:v>
                </c:pt>
                <c:pt idx="6">
                  <c:v>1973</c:v>
                </c:pt>
                <c:pt idx="7">
                  <c:v>1974</c:v>
                </c:pt>
                <c:pt idx="8">
                  <c:v>1975</c:v>
                </c:pt>
                <c:pt idx="9">
                  <c:v>1976</c:v>
                </c:pt>
                <c:pt idx="10">
                  <c:v>1977</c:v>
                </c:pt>
                <c:pt idx="11">
                  <c:v>1978</c:v>
                </c:pt>
                <c:pt idx="12">
                  <c:v>1979</c:v>
                </c:pt>
                <c:pt idx="13">
                  <c:v>1980</c:v>
                </c:pt>
                <c:pt idx="14">
                  <c:v>1981</c:v>
                </c:pt>
                <c:pt idx="15">
                  <c:v>1982</c:v>
                </c:pt>
                <c:pt idx="16">
                  <c:v>1983</c:v>
                </c:pt>
                <c:pt idx="17">
                  <c:v>1984</c:v>
                </c:pt>
                <c:pt idx="18">
                  <c:v>1985</c:v>
                </c:pt>
                <c:pt idx="19">
                  <c:v>1986</c:v>
                </c:pt>
                <c:pt idx="20">
                  <c:v>1987</c:v>
                </c:pt>
                <c:pt idx="21">
                  <c:v>1988</c:v>
                </c:pt>
                <c:pt idx="22">
                  <c:v>1989</c:v>
                </c:pt>
                <c:pt idx="23">
                  <c:v>1990</c:v>
                </c:pt>
                <c:pt idx="24">
                  <c:v>1991</c:v>
                </c:pt>
                <c:pt idx="25">
                  <c:v>1992</c:v>
                </c:pt>
                <c:pt idx="26">
                  <c:v>1993</c:v>
                </c:pt>
                <c:pt idx="27">
                  <c:v>1994</c:v>
                </c:pt>
                <c:pt idx="28">
                  <c:v>1995</c:v>
                </c:pt>
                <c:pt idx="29">
                  <c:v>1996</c:v>
                </c:pt>
                <c:pt idx="30">
                  <c:v>1997</c:v>
                </c:pt>
                <c:pt idx="31">
                  <c:v>1998</c:v>
                </c:pt>
                <c:pt idx="32">
                  <c:v>1999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</c:strCache>
            </c:strRef>
          </c:cat>
          <c:val>
            <c:numRef>
              <c:f>Sheet1!$L$2:$BD$2</c:f>
              <c:numCache>
                <c:formatCode>General</c:formatCode>
                <c:ptCount val="45"/>
                <c:pt idx="0">
                  <c:v>5980840376.7210579</c:v>
                </c:pt>
                <c:pt idx="1">
                  <c:v>7467363478.8478165</c:v>
                </c:pt>
                <c:pt idx="2">
                  <c:v>8798957442.3558235</c:v>
                </c:pt>
                <c:pt idx="3">
                  <c:v>9656740013.9397259</c:v>
                </c:pt>
                <c:pt idx="4">
                  <c:v>9849117952.8154755</c:v>
                </c:pt>
                <c:pt idx="5">
                  <c:v>11605084559.73012</c:v>
                </c:pt>
                <c:pt idx="6">
                  <c:v>17171181163.33494</c:v>
                </c:pt>
                <c:pt idx="7">
                  <c:v>27227710999.440968</c:v>
                </c:pt>
                <c:pt idx="8">
                  <c:v>32147953007.653008</c:v>
                </c:pt>
                <c:pt idx="9">
                  <c:v>39328674729.638565</c:v>
                </c:pt>
                <c:pt idx="10">
                  <c:v>48396143465.484337</c:v>
                </c:pt>
                <c:pt idx="11">
                  <c:v>54298158339.525627</c:v>
                </c:pt>
                <c:pt idx="12">
                  <c:v>55122620334.453667</c:v>
                </c:pt>
                <c:pt idx="13">
                  <c:v>78013206037.569534</c:v>
                </c:pt>
                <c:pt idx="14">
                  <c:v>92473878831.718948</c:v>
                </c:pt>
                <c:pt idx="15">
                  <c:v>94715163814.259277</c:v>
                </c:pt>
                <c:pt idx="16">
                  <c:v>85369201879.097717</c:v>
                </c:pt>
                <c:pt idx="17">
                  <c:v>87612439197.276016</c:v>
                </c:pt>
                <c:pt idx="18">
                  <c:v>87338874330.074295</c:v>
                </c:pt>
                <c:pt idx="19">
                  <c:v>80060657611.890152</c:v>
                </c:pt>
                <c:pt idx="20">
                  <c:v>75929617715.011841</c:v>
                </c:pt>
                <c:pt idx="21">
                  <c:v>88787623309.659348</c:v>
                </c:pt>
                <c:pt idx="22">
                  <c:v>101455197785.78325</c:v>
                </c:pt>
                <c:pt idx="23">
                  <c:v>114426498044.99561</c:v>
                </c:pt>
                <c:pt idx="24">
                  <c:v>128167999846.51941</c:v>
                </c:pt>
                <c:pt idx="25">
                  <c:v>139116270052.44565</c:v>
                </c:pt>
                <c:pt idx="26">
                  <c:v>158006849878.89969</c:v>
                </c:pt>
                <c:pt idx="27">
                  <c:v>176892148243.4895</c:v>
                </c:pt>
                <c:pt idx="28">
                  <c:v>202132032844.15884</c:v>
                </c:pt>
                <c:pt idx="29">
                  <c:v>227369671349.349</c:v>
                </c:pt>
                <c:pt idx="30">
                  <c:v>215748854646.70441</c:v>
                </c:pt>
                <c:pt idx="31">
                  <c:v>95445548017.354935</c:v>
                </c:pt>
                <c:pt idx="32">
                  <c:v>140001352527.22061</c:v>
                </c:pt>
                <c:pt idx="33">
                  <c:v>165021012261.50867</c:v>
                </c:pt>
                <c:pt idx="34">
                  <c:v>160446947638.31348</c:v>
                </c:pt>
                <c:pt idx="35">
                  <c:v>195660611033.84912</c:v>
                </c:pt>
                <c:pt idx="36">
                  <c:v>234772458818.09644</c:v>
                </c:pt>
                <c:pt idx="37">
                  <c:v>256836883304.55341</c:v>
                </c:pt>
                <c:pt idx="38">
                  <c:v>285868610016.59149</c:v>
                </c:pt>
                <c:pt idx="39">
                  <c:v>364570525997.0542</c:v>
                </c:pt>
                <c:pt idx="40">
                  <c:v>432216737774.86047</c:v>
                </c:pt>
                <c:pt idx="41">
                  <c:v>510244548959.96661</c:v>
                </c:pt>
                <c:pt idx="42">
                  <c:v>539579959052.69891</c:v>
                </c:pt>
                <c:pt idx="43">
                  <c:v>708026840494.95276</c:v>
                </c:pt>
                <c:pt idx="44">
                  <c:v>846832282925.20728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285376"/>
        <c:axId val="46434560"/>
      </c:lineChart>
      <c:catAx>
        <c:axId val="69285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800000"/>
          <a:lstStyle/>
          <a:p>
            <a:pPr>
              <a:defRPr sz="1200"/>
            </a:pPr>
            <a:endParaRPr lang="en-US"/>
          </a:p>
        </c:txPr>
        <c:crossAx val="46434560"/>
        <c:crosses val="autoZero"/>
        <c:auto val="1"/>
        <c:lblAlgn val="ctr"/>
        <c:lblOffset val="100"/>
        <c:tickLblSkip val="2"/>
        <c:noMultiLvlLbl val="0"/>
      </c:catAx>
      <c:valAx>
        <c:axId val="464345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9285376"/>
        <c:crosses val="autoZero"/>
        <c:crossBetween val="midCat"/>
        <c:dispUnits>
          <c:builtInUnit val="billions"/>
          <c:dispUnitsLbl>
            <c:layout/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Sheet1!$F$1:$BD$1</c:f>
              <c:strCache>
                <c:ptCount val="51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</c:strCache>
            </c:strRef>
          </c:cat>
          <c:val>
            <c:numRef>
              <c:f>Sheet1!$F$3:$BD$3</c:f>
              <c:numCache>
                <c:formatCode>General</c:formatCode>
                <c:ptCount val="51"/>
                <c:pt idx="0">
                  <c:v>6.1049153697398282</c:v>
                </c:pt>
                <c:pt idx="1">
                  <c:v>1.9096602252139121</c:v>
                </c:pt>
                <c:pt idx="2">
                  <c:v>-2.2530365633867717</c:v>
                </c:pt>
                <c:pt idx="3">
                  <c:v>3.451465795915837</c:v>
                </c:pt>
                <c:pt idx="4">
                  <c:v>0.94708021538241383</c:v>
                </c:pt>
                <c:pt idx="5">
                  <c:v>2.8504282593030439</c:v>
                </c:pt>
                <c:pt idx="6">
                  <c:v>1.1249969206115225</c:v>
                </c:pt>
                <c:pt idx="7">
                  <c:v>12.034178454732711</c:v>
                </c:pt>
                <c:pt idx="8">
                  <c:v>7.4773859289030327</c:v>
                </c:pt>
                <c:pt idx="9">
                  <c:v>8.152095968914395</c:v>
                </c:pt>
                <c:pt idx="10">
                  <c:v>6.9973640395948848</c:v>
                </c:pt>
                <c:pt idx="11">
                  <c:v>7.8826977524264947</c:v>
                </c:pt>
                <c:pt idx="12">
                  <c:v>9.7761638793130174</c:v>
                </c:pt>
                <c:pt idx="13">
                  <c:v>8.2568760276764692</c:v>
                </c:pt>
                <c:pt idx="14">
                  <c:v>6.1834289525002077</c:v>
                </c:pt>
                <c:pt idx="15">
                  <c:v>5.9881464591801148</c:v>
                </c:pt>
                <c:pt idx="16">
                  <c:v>8.6364651561950438</c:v>
                </c:pt>
                <c:pt idx="17">
                  <c:v>9.2055575101879015</c:v>
                </c:pt>
                <c:pt idx="18">
                  <c:v>7.0926221753921652</c:v>
                </c:pt>
                <c:pt idx="19">
                  <c:v>8.7249989284702707</c:v>
                </c:pt>
                <c:pt idx="20">
                  <c:v>8.1481909966775419</c:v>
                </c:pt>
                <c:pt idx="21">
                  <c:v>1.1040737006977679</c:v>
                </c:pt>
                <c:pt idx="22">
                  <c:v>8.4499077198810113</c:v>
                </c:pt>
                <c:pt idx="23">
                  <c:v>7.1721519826078293</c:v>
                </c:pt>
                <c:pt idx="24">
                  <c:v>3.4775387944473835</c:v>
                </c:pt>
                <c:pt idx="25">
                  <c:v>5.964516381250661</c:v>
                </c:pt>
                <c:pt idx="26">
                  <c:v>5.3000031400656837</c:v>
                </c:pt>
                <c:pt idx="27">
                  <c:v>6.3556787466732629</c:v>
                </c:pt>
                <c:pt idx="28">
                  <c:v>9.0847143361854705</c:v>
                </c:pt>
                <c:pt idx="29">
                  <c:v>9.0015732216507871</c:v>
                </c:pt>
                <c:pt idx="30">
                  <c:v>8.9277961453404941</c:v>
                </c:pt>
                <c:pt idx="31">
                  <c:v>7.2205016035813259</c:v>
                </c:pt>
                <c:pt idx="32">
                  <c:v>7.2540754121103106</c:v>
                </c:pt>
                <c:pt idx="33">
                  <c:v>7.5400666794022868</c:v>
                </c:pt>
                <c:pt idx="34">
                  <c:v>8.3963580447430957</c:v>
                </c:pt>
                <c:pt idx="35">
                  <c:v>7.6427862842614047</c:v>
                </c:pt>
                <c:pt idx="36">
                  <c:v>4.6998725423345036</c:v>
                </c:pt>
                <c:pt idx="37">
                  <c:v>-13.126723934710469</c:v>
                </c:pt>
                <c:pt idx="38">
                  <c:v>0.7911298356155072</c:v>
                </c:pt>
                <c:pt idx="39">
                  <c:v>4.9200645973187989</c:v>
                </c:pt>
                <c:pt idx="40">
                  <c:v>3.6434664472154736</c:v>
                </c:pt>
                <c:pt idx="41">
                  <c:v>4.4994753908568725</c:v>
                </c:pt>
                <c:pt idx="42">
                  <c:v>4.7803691216757898</c:v>
                </c:pt>
                <c:pt idx="43">
                  <c:v>5.0308739450178876</c:v>
                </c:pt>
                <c:pt idx="44">
                  <c:v>5.692571303834626</c:v>
                </c:pt>
                <c:pt idx="45">
                  <c:v>5.5009517852027159</c:v>
                </c:pt>
                <c:pt idx="46">
                  <c:v>6.3450222445487867</c:v>
                </c:pt>
                <c:pt idx="47">
                  <c:v>6.0137025026328246</c:v>
                </c:pt>
                <c:pt idx="48">
                  <c:v>4.628874078065806</c:v>
                </c:pt>
                <c:pt idx="49">
                  <c:v>6.1953585350070597</c:v>
                </c:pt>
                <c:pt idx="50">
                  <c:v>6.4569777092900154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02784"/>
        <c:axId val="46439168"/>
      </c:lineChart>
      <c:catAx>
        <c:axId val="6930278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46439168"/>
        <c:crosses val="autoZero"/>
        <c:auto val="1"/>
        <c:lblAlgn val="ctr"/>
        <c:lblOffset val="100"/>
        <c:tickLblSkip val="2"/>
        <c:noMultiLvlLbl val="0"/>
      </c:catAx>
      <c:valAx>
        <c:axId val="46439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93027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49C6-495D-477E-B303-89A874BA909E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EA26-C05F-4D1A-91CB-1A7C442F34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D5D91-CB76-4EA7-A486-38D3936394C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79EA-9746-4B44-8781-86A9F9EB22A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A3E6-8556-4FA4-A6E9-2363BA481004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96A-59C4-4C15-8A24-2CA0FE55195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09C9-0FD4-46D5-B670-F2978FAD663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13DB-10FB-4022-B159-496190C681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E081-D151-4C63-AFA5-B3EF6C0DB73F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7A09-C78D-4295-8CE6-733C5125B82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EB13-F0B5-4D18-994C-2838051B49E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6FF3A-1E25-4156-85F4-9E29250148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609D-2DAD-4CD3-B8A9-3B06F631FCA9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F012-97B6-40A1-893A-A90BF0A2128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F09-317E-4DB7-BCDB-B91B7D67414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AF6A-CD49-447C-A7B8-034736BE4FB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7231-6422-4B49-B541-75F9C7E851AC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BFA2-9FA5-4414-88EC-448F9941A90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345A-6CBE-4EC6-91E2-B33ECC8DD6B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7B10-D360-45C6-9380-EA1F73E54B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51F8-CF80-439A-8E30-56387287963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EE2F-73EF-4E67-BBBA-B0BC9FA8B4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651AA8-0634-4323-AD20-FB85625270A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71A60-3996-4588-90D0-A634838CFBF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228600" y="25908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391400" cy="3201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Topik Bahasan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Gambaran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perekonomian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Orde</a:t>
            </a:r>
            <a:r>
              <a:rPr lang="en-US" sz="3200" dirty="0" smtClean="0"/>
              <a:t> Lama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Orde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129266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GDP 1967 – 2011 </a:t>
            </a:r>
          </a:p>
          <a:p>
            <a:pPr algn="ctr">
              <a:defRPr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(current price US$)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81000" y="1828800"/>
          <a:ext cx="8305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 flipH="1" flipV="1">
            <a:off x="4754880" y="4007326"/>
            <a:ext cx="283464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-Right Arrow 9"/>
          <p:cNvSpPr/>
          <p:nvPr/>
        </p:nvSpPr>
        <p:spPr>
          <a:xfrm>
            <a:off x="1219200" y="3352800"/>
            <a:ext cx="4846320" cy="5486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Orde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endParaRPr lang="en-US" b="1" dirty="0"/>
          </a:p>
        </p:txBody>
      </p:sp>
      <p:sp>
        <p:nvSpPr>
          <p:cNvPr id="13" name="Right Arrow 12"/>
          <p:cNvSpPr/>
          <p:nvPr/>
        </p:nvSpPr>
        <p:spPr>
          <a:xfrm>
            <a:off x="6248400" y="2575560"/>
            <a:ext cx="182880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Reformasi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PERTUMBUHAN GDP 1961 – 2011 </a:t>
            </a:r>
          </a:p>
        </p:txBody>
      </p:sp>
      <p:graphicFrame>
        <p:nvGraphicFramePr>
          <p:cNvPr id="14" name="Chart 13"/>
          <p:cNvGraphicFramePr/>
          <p:nvPr/>
        </p:nvGraphicFramePr>
        <p:xfrm>
          <a:off x="609600" y="16764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Straight Connector 15"/>
          <p:cNvCxnSpPr/>
          <p:nvPr/>
        </p:nvCxnSpPr>
        <p:spPr>
          <a:xfrm rot="16200000" flipH="1">
            <a:off x="45719" y="3703320"/>
            <a:ext cx="356616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617720" y="3779520"/>
            <a:ext cx="356616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Arrow 17"/>
          <p:cNvSpPr/>
          <p:nvPr/>
        </p:nvSpPr>
        <p:spPr>
          <a:xfrm>
            <a:off x="381000" y="4251960"/>
            <a:ext cx="1371600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ORLA</a:t>
            </a:r>
            <a:endParaRPr lang="en-US" sz="2000" b="1" dirty="0"/>
          </a:p>
        </p:txBody>
      </p:sp>
      <p:sp>
        <p:nvSpPr>
          <p:cNvPr id="19" name="Left-Right Arrow 18"/>
          <p:cNvSpPr/>
          <p:nvPr/>
        </p:nvSpPr>
        <p:spPr>
          <a:xfrm>
            <a:off x="1981200" y="4267200"/>
            <a:ext cx="4297680" cy="5486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ORDE BARU</a:t>
            </a:r>
            <a:endParaRPr lang="en-US" b="1" dirty="0"/>
          </a:p>
        </p:txBody>
      </p:sp>
      <p:sp>
        <p:nvSpPr>
          <p:cNvPr id="20" name="Right Arrow 19"/>
          <p:cNvSpPr/>
          <p:nvPr/>
        </p:nvSpPr>
        <p:spPr>
          <a:xfrm>
            <a:off x="6477000" y="1965960"/>
            <a:ext cx="220980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Reformasi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Distribusi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Pendapatan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351544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2400" b="1" dirty="0" err="1"/>
              <a:t>Pendapatan</a:t>
            </a:r>
            <a:r>
              <a:rPr lang="en-GB" sz="2400" b="1" dirty="0"/>
              <a:t> </a:t>
            </a:r>
            <a:r>
              <a:rPr lang="en-GB" sz="2400" b="1" dirty="0" err="1" smtClean="0"/>
              <a:t>Perkapita</a:t>
            </a:r>
            <a:endParaRPr lang="en-GB" sz="2400" b="1" dirty="0" smtClean="0"/>
          </a:p>
          <a:p>
            <a:pPr lvl="0"/>
            <a:endParaRPr lang="en-US" sz="2400" b="1" dirty="0"/>
          </a:p>
          <a:p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perkapita</a:t>
            </a:r>
            <a:r>
              <a:rPr lang="en-GB" sz="2400" dirty="0"/>
              <a:t> </a:t>
            </a:r>
            <a:r>
              <a:rPr lang="en-GB" sz="2400" dirty="0" err="1"/>
              <a:t>yaitu</a:t>
            </a:r>
            <a:r>
              <a:rPr lang="en-GB" sz="2400" dirty="0"/>
              <a:t> rata-rata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penduduk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negara</a:t>
            </a:r>
            <a:r>
              <a:rPr lang="en-GB" sz="2400" dirty="0"/>
              <a:t> yang </a:t>
            </a:r>
            <a:r>
              <a:rPr lang="en-GB" sz="2400" dirty="0" err="1"/>
              <a:t>diukur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membandingkan</a:t>
            </a:r>
            <a:r>
              <a:rPr lang="en-GB" sz="2400" dirty="0"/>
              <a:t> </a:t>
            </a:r>
            <a:r>
              <a:rPr lang="en-GB" sz="2400" dirty="0" err="1"/>
              <a:t>antara</a:t>
            </a:r>
            <a:r>
              <a:rPr lang="en-GB" sz="2400" dirty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nasional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jumlah</a:t>
            </a:r>
            <a:r>
              <a:rPr lang="en-GB" sz="2400" dirty="0"/>
              <a:t> </a:t>
            </a:r>
            <a:r>
              <a:rPr lang="en-GB" sz="2400" dirty="0" err="1"/>
              <a:t>penduduk</a:t>
            </a:r>
            <a:r>
              <a:rPr lang="en-GB" sz="2400" dirty="0"/>
              <a:t> </a:t>
            </a:r>
            <a:endParaRPr lang="en-US" sz="2400" b="1" dirty="0"/>
          </a:p>
          <a:p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perkapita</a:t>
            </a:r>
            <a:r>
              <a:rPr lang="en-GB" sz="2400" dirty="0"/>
              <a:t> </a:t>
            </a:r>
            <a:r>
              <a:rPr lang="en-GB" sz="2400" dirty="0" err="1"/>
              <a:t>seringkali</a:t>
            </a:r>
            <a:r>
              <a:rPr lang="en-GB" sz="2400" dirty="0"/>
              <a:t> </a:t>
            </a:r>
            <a:r>
              <a:rPr lang="en-GB" sz="2400" dirty="0" err="1"/>
              <a:t>dijadikan</a:t>
            </a:r>
            <a:r>
              <a:rPr lang="en-GB" sz="2400" dirty="0"/>
              <a:t> </a:t>
            </a:r>
            <a:r>
              <a:rPr lang="en-GB" sz="2400" dirty="0" err="1"/>
              <a:t>ukuran</a:t>
            </a:r>
            <a:r>
              <a:rPr lang="en-GB" sz="2400" dirty="0"/>
              <a:t> </a:t>
            </a:r>
            <a:r>
              <a:rPr lang="en-GB" sz="2400" dirty="0" err="1"/>
              <a:t>pendapatan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umum</a:t>
            </a:r>
            <a:r>
              <a:rPr lang="en-GB" sz="2400" dirty="0"/>
              <a:t> </a:t>
            </a:r>
            <a:r>
              <a:rPr lang="en-GB" sz="2400" dirty="0" err="1"/>
              <a:t>tetapi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dijadikan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/>
              <a:t> </a:t>
            </a:r>
            <a:r>
              <a:rPr lang="en-GB" sz="2400" smtClean="0"/>
              <a:t>ukuran</a:t>
            </a:r>
            <a:r>
              <a:rPr lang="en-GB" sz="2400" dirty="0" smtClean="0"/>
              <a:t> </a:t>
            </a:r>
            <a:r>
              <a:rPr lang="en-GB" sz="2400" dirty="0" err="1"/>
              <a:t>pemerataan</a:t>
            </a:r>
            <a:r>
              <a:rPr lang="en-GB" sz="2400" dirty="0"/>
              <a:t> </a:t>
            </a:r>
            <a:r>
              <a:rPr lang="en-GB" sz="2400" dirty="0" err="1"/>
              <a:t>tingkat</a:t>
            </a:r>
            <a:r>
              <a:rPr lang="en-GB" sz="2400" dirty="0"/>
              <a:t> </a:t>
            </a:r>
            <a:r>
              <a:rPr lang="en-GB" sz="2400" dirty="0" err="1"/>
              <a:t>kesejahteraan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209</TotalTime>
  <Words>77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43</cp:revision>
  <dcterms:created xsi:type="dcterms:W3CDTF">2010-07-30T07:09:30Z</dcterms:created>
  <dcterms:modified xsi:type="dcterms:W3CDTF">2016-05-16T06:11:22Z</dcterms:modified>
</cp:coreProperties>
</file>