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7" r:id="rId2"/>
    <p:sldId id="266" r:id="rId3"/>
    <p:sldId id="259" r:id="rId4"/>
    <p:sldId id="273" r:id="rId5"/>
    <p:sldId id="278" r:id="rId6"/>
    <p:sldId id="279" r:id="rId7"/>
    <p:sldId id="280" r:id="rId8"/>
    <p:sldId id="281" r:id="rId9"/>
    <p:sldId id="282" r:id="rId10"/>
    <p:sldId id="283" r:id="rId11"/>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80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6C9249C6-495D-477E-B303-89A874BA909E}"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D97EA26-C05F-4D1A-91CB-1A7C442F340B}"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EF1D5D91-CB76-4EA7-A486-38D3936394CA}"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13D379EA-9746-4B44-8781-86A9F9EB22A5}"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26FA3E6-8556-4FA4-A6E9-2363BA481004}"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6AD096A-59C4-4C15-8A24-2CA0FE551959}"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455809C9-0FD4-46D5-B670-F2978FAD6636}"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CADC13DB-10FB-4022-B159-496190C6819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1EE081-D151-4C63-AFA5-B3EF6C0DB73F}" type="datetimeFigureOut">
              <a:rPr lang="id-ID"/>
              <a:pPr>
                <a:defRPr/>
              </a:pPr>
              <a:t>16/05/2016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4D17A09-C78D-4295-8CE6-733C5125B82E}"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92E7EB13-F0B5-4D18-994C-2838051B49E8}" type="datetimeFigureOut">
              <a:rPr lang="id-ID"/>
              <a:pPr>
                <a:defRPr/>
              </a:pPr>
              <a:t>16/05/2016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F246FF3A-1E25-4156-85F4-9E2925014819}"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CCC1609D-2DAD-4CD3-B8A9-3B06F631FCA9}" type="datetimeFigureOut">
              <a:rPr lang="id-ID"/>
              <a:pPr>
                <a:defRPr/>
              </a:pPr>
              <a:t>16/05/2016</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AFB7F012-97B6-40A1-893A-A90BF0A2128A}"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D634CF09-317E-4DB7-BCDB-B91B7D67414A}" type="datetimeFigureOut">
              <a:rPr lang="id-ID"/>
              <a:pPr>
                <a:defRPr/>
              </a:pPr>
              <a:t>16/05/2016</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64C9AF6A-CD49-447C-A7B8-034736BE4FBC}"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B97231-6422-4B49-B541-75F9C7E851AC}" type="datetimeFigureOut">
              <a:rPr lang="id-ID"/>
              <a:pPr>
                <a:defRPr/>
              </a:pPr>
              <a:t>16/05/2016</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271FBFA2-9FA5-4414-88EC-448F9941A901}"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5345A-6CBE-4EC6-91E2-B33ECC8DD6B8}" type="datetimeFigureOut">
              <a:rPr lang="id-ID"/>
              <a:pPr>
                <a:defRPr/>
              </a:pPr>
              <a:t>16/05/2016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2FD37B10-D360-45C6-9380-EA1F73E54BFD}"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7F51F8-CF80-439A-8E30-56387287963A}" type="datetimeFigureOut">
              <a:rPr lang="id-ID"/>
              <a:pPr>
                <a:defRPr/>
              </a:pPr>
              <a:t>16/05/2016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D451EE2F-73EF-4E67-BBBA-B0BC9FA8B484}"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9651AA8-0634-4323-AD20-FB85625270A6}" type="datetimeFigureOut">
              <a:rPr lang="id-ID"/>
              <a:pPr>
                <a:defRPr/>
              </a:pPr>
              <a:t>16/05/2016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1771A60-3996-4588-90D0-A634838CFBF4}"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Georgia" pitchFamily="18" charset="0"/>
        </a:defRPr>
      </a:lvl2pPr>
      <a:lvl3pPr algn="ctr" rtl="0" fontAlgn="base">
        <a:spcBef>
          <a:spcPct val="0"/>
        </a:spcBef>
        <a:spcAft>
          <a:spcPct val="0"/>
        </a:spcAft>
        <a:defRPr sz="4400">
          <a:solidFill>
            <a:schemeClr val="tx1"/>
          </a:solidFill>
          <a:latin typeface="Georgia" pitchFamily="18" charset="0"/>
        </a:defRPr>
      </a:lvl3pPr>
      <a:lvl4pPr algn="ctr" rtl="0" fontAlgn="base">
        <a:spcBef>
          <a:spcPct val="0"/>
        </a:spcBef>
        <a:spcAft>
          <a:spcPct val="0"/>
        </a:spcAft>
        <a:defRPr sz="4400">
          <a:solidFill>
            <a:schemeClr val="tx1"/>
          </a:solidFill>
          <a:latin typeface="Georgia" pitchFamily="18" charset="0"/>
        </a:defRPr>
      </a:lvl4pPr>
      <a:lvl5pPr algn="ctr" rtl="0" fontAlgn="base">
        <a:spcBef>
          <a:spcPct val="0"/>
        </a:spcBef>
        <a:spcAft>
          <a:spcPct val="0"/>
        </a:spcAft>
        <a:defRPr sz="4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id-ID" smtClean="0"/>
          </a:p>
        </p:txBody>
      </p:sp>
      <p:pic>
        <p:nvPicPr>
          <p:cNvPr id="2052"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itle 3"/>
          <p:cNvSpPr>
            <a:spLocks noGrp="1"/>
          </p:cNvSpPr>
          <p:nvPr/>
        </p:nvSpPr>
        <p:spPr>
          <a:xfrm>
            <a:off x="304800" y="1066800"/>
            <a:ext cx="8686800" cy="990599"/>
          </a:xfrm>
          <a:prstGeom prst="rect">
            <a:avLst/>
          </a:prstGeom>
        </p:spPr>
        <p:txBody>
          <a:bodyPr anchor="ctr">
            <a:normAutofit fontScale="925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3800" b="1" kern="1200" cap="none" spc="0" baseline="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egoe" pitchFamily="34" charset="0"/>
                <a:ea typeface="+mj-ea"/>
                <a:cs typeface="+mj-cs"/>
              </a:defRPr>
            </a:lvl1pPr>
          </a:lstStyle>
          <a:p>
            <a:pPr>
              <a:defRPr/>
            </a:pPr>
            <a:r>
              <a:rPr lang="id-ID" dirty="0" smtClean="0"/>
              <a:t>Suku bunga dengan sistem perbankan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4401205"/>
          </a:xfrm>
          <a:prstGeom prst="rect">
            <a:avLst/>
          </a:prstGeom>
          <a:noFill/>
          <a:ln w="9525">
            <a:noFill/>
            <a:miter lim="800000"/>
            <a:headEnd/>
            <a:tailEnd/>
          </a:ln>
        </p:spPr>
        <p:txBody>
          <a:bodyPr wrap="square">
            <a:spAutoFit/>
          </a:bodyPr>
          <a:lstStyle/>
          <a:p>
            <a:r>
              <a:rPr lang="id-ID" sz="2800" dirty="0" smtClean="0"/>
              <a:t>Jika suatu bunga dikaitan dengan demand for money , maka dapat dijelaskan bahwa semakin tinggi tingkat suku bunga semakin renda keinginan masyarakat untuk memegang uang , sehingga menyebabkan meningkatnya jumlah simpanan di bank. Hal ini berakibat berkurangnya jumlah uang beredar di masyarakat. </a:t>
            </a:r>
            <a:r>
              <a:rPr lang="id-ID" sz="2800" smtClean="0"/>
              <a:t>Sebaliknya jika semakin tinggi tingkat memegang uang, maka jumlah uang beredar juga meningkat</a:t>
            </a: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id-ID" smtClean="0"/>
          </a:p>
        </p:txBody>
      </p:sp>
      <p:pic>
        <p:nvPicPr>
          <p:cNvPr id="2052"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1506" name="Text Box 2"/>
          <p:cNvSpPr txBox="1">
            <a:spLocks noChangeArrowheads="1"/>
          </p:cNvSpPr>
          <p:nvPr/>
        </p:nvSpPr>
        <p:spPr bwMode="auto">
          <a:xfrm>
            <a:off x="914400" y="1828800"/>
            <a:ext cx="7391400" cy="3276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400" b="1" i="0" u="sng" strike="noStrike" cap="none" normalizeH="0" baseline="0" dirty="0" smtClean="0">
                <a:ln>
                  <a:noFill/>
                </a:ln>
                <a:solidFill>
                  <a:schemeClr val="tx1"/>
                </a:solidFill>
                <a:effectLst/>
                <a:latin typeface="Calibri" pitchFamily="34" charset="0"/>
                <a:cs typeface="Arial" pitchFamily="34" charset="0"/>
              </a:rPr>
              <a:t>Topik Bahasan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sv-SE" sz="1400" i="0" u="sng" strike="noStrike" cap="none" normalizeH="0" baseline="0" dirty="0" smtClean="0">
              <a:ln>
                <a:noFill/>
              </a:ln>
              <a:solidFill>
                <a:srgbClr val="002060"/>
              </a:solidFill>
              <a:effectLst/>
              <a:latin typeface="Algerian" pitchFamily="82" charset="0"/>
              <a:cs typeface="Arial" pitchFamily="34" charset="0"/>
            </a:endParaRPr>
          </a:p>
          <a:p>
            <a:pPr marL="514350" lvl="0" indent="-514350">
              <a:buFont typeface="+mj-lt"/>
              <a:buAutoNum type="arabicPeriod"/>
            </a:pPr>
            <a:r>
              <a:rPr lang="en-US" sz="3200" dirty="0" err="1" smtClean="0"/>
              <a:t>Pengertian</a:t>
            </a:r>
            <a:r>
              <a:rPr lang="en-US" sz="3200" dirty="0" smtClean="0"/>
              <a:t> </a:t>
            </a:r>
            <a:r>
              <a:rPr lang="id-ID" sz="3200" dirty="0" smtClean="0"/>
              <a:t>Suku Bunga</a:t>
            </a:r>
            <a:endParaRPr lang="en-US" sz="3200" dirty="0" smtClean="0"/>
          </a:p>
          <a:p>
            <a:pPr marL="514350" lvl="0" indent="-514350">
              <a:buFont typeface="+mj-lt"/>
              <a:buAutoNum type="arabicPeriod"/>
            </a:pPr>
            <a:r>
              <a:rPr lang="id-ID" sz="3200" dirty="0" smtClean="0"/>
              <a:t>Peranan suku bunga dalam perekonomian </a:t>
            </a:r>
          </a:p>
          <a:p>
            <a:pPr marL="514350" lvl="0" indent="-514350">
              <a:buFont typeface="+mj-lt"/>
              <a:buAutoNum type="arabicPeriod"/>
            </a:pPr>
            <a:r>
              <a:rPr lang="id-ID" sz="3200" dirty="0" smtClean="0"/>
              <a:t>Jenis suku bunga</a:t>
            </a:r>
          </a:p>
          <a:p>
            <a:pPr marL="514350" lvl="0" indent="-514350">
              <a:buFont typeface="+mj-lt"/>
              <a:buAutoNum type="arabicPeriod"/>
            </a:pPr>
            <a:endParaRPr lang="en-US" sz="3200" dirty="0" smtClean="0"/>
          </a:p>
          <a:p>
            <a:pPr marL="514350" lvl="0" indent="-514350">
              <a:buFont typeface="+mj-lt"/>
              <a:buAutoNum type="arabicPeriod"/>
            </a:pP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PENGERTIAN </a:t>
            </a: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SUKU BUNGA</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1938992"/>
          </a:xfrm>
          <a:prstGeom prst="rect">
            <a:avLst/>
          </a:prstGeom>
          <a:noFill/>
          <a:ln w="9525">
            <a:noFill/>
            <a:miter lim="800000"/>
            <a:headEnd/>
            <a:tailEnd/>
          </a:ln>
        </p:spPr>
        <p:txBody>
          <a:bodyPr wrap="square">
            <a:spAutoFit/>
          </a:bodyPr>
          <a:lstStyle/>
          <a:p>
            <a:pPr marL="463550" indent="-463550" algn="just"/>
            <a:r>
              <a:rPr lang="id-ID" sz="2000" dirty="0" smtClean="0"/>
              <a:t>	Suku bunga merupakan salah satu indicator makro ekonomi yang paling besar pengaruhnya terhadap kondisi perekonomian suatu negara .suku bunga tidak hanya mempengaruhi sector keuangan(moneter) akan tetapi juga berpengaruh kepada sector rill. Suku bunga juga seringkali digunakan sebagai instrument kebijakan untuk mencapai keseimbangan dalam perekonomian</a:t>
            </a: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PENGERT</a:t>
            </a: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ian suku bunga</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3108543"/>
          </a:xfrm>
          <a:prstGeom prst="rect">
            <a:avLst/>
          </a:prstGeom>
          <a:noFill/>
          <a:ln w="9525">
            <a:noFill/>
            <a:miter lim="800000"/>
            <a:headEnd/>
            <a:tailEnd/>
          </a:ln>
        </p:spPr>
        <p:txBody>
          <a:bodyPr wrap="square">
            <a:spAutoFit/>
          </a:bodyPr>
          <a:lstStyle/>
          <a:p>
            <a:r>
              <a:rPr lang="id-ID" sz="2800" dirty="0" smtClean="0"/>
              <a:t>Suku bunga(suku bunga---nominal interest rate)</a:t>
            </a:r>
          </a:p>
          <a:p>
            <a:r>
              <a:rPr lang="id-ID" sz="2800" dirty="0" smtClean="0"/>
              <a:t>Adalah harga dana dinyatakan dalam persentase yang dibayarkan oleh peminjam (borrower) kepada pihak yang meminjamkan (leader),atau suatu persentase fee yang dibebankan oleh pihak yang meminjamkan (kreditur)kepada peminjam atas dana yang dipinjamkan</a:t>
            </a:r>
            <a:r>
              <a:rPr lang="en-GB" sz="2800" dirty="0" smtClean="0"/>
              <a:t>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suku bunga riil</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3693319"/>
          </a:xfrm>
          <a:prstGeom prst="rect">
            <a:avLst/>
          </a:prstGeom>
          <a:noFill/>
          <a:ln w="9525">
            <a:noFill/>
            <a:miter lim="800000"/>
            <a:headEnd/>
            <a:tailEnd/>
          </a:ln>
        </p:spPr>
        <p:txBody>
          <a:bodyPr wrap="square">
            <a:spAutoFit/>
          </a:bodyPr>
          <a:lstStyle/>
          <a:p>
            <a:r>
              <a:rPr lang="id-ID" dirty="0" smtClean="0"/>
              <a:t>Adalah suku bunga nominal dikurangi dengan inflasi atau perkiraan inflasi</a:t>
            </a:r>
          </a:p>
          <a:p>
            <a:endParaRPr lang="id-ID" dirty="0" smtClean="0"/>
          </a:p>
          <a:p>
            <a:r>
              <a:rPr lang="id-ID" dirty="0" smtClean="0"/>
              <a:t>Riil adalah suatu suku bunga nominal dikurangi dengan perkiraan inflasi</a:t>
            </a:r>
          </a:p>
          <a:p>
            <a:r>
              <a:rPr lang="id-ID" dirty="0" smtClean="0"/>
              <a:t>	Suku bunga riil dapat dipersamakan dengan produktivitas marjinal dari kapital (marginal product of capital-MPK),karena biaya sewa kapital/ moddal (the rental cost of capital)minimal harus sama dengan MPK.</a:t>
            </a:r>
          </a:p>
          <a:p>
            <a:r>
              <a:rPr lang="id-ID" dirty="0" smtClean="0"/>
              <a:t>	MPK adalah pertambahan produk atau output yang disebabkan pertamahan saatu unit kapital dalam produksi</a:t>
            </a:r>
          </a:p>
          <a:p>
            <a:endParaRPr lang="id-ID" dirty="0" smtClean="0"/>
          </a:p>
          <a:p>
            <a:r>
              <a:rPr lang="id-ID" dirty="0" smtClean="0"/>
              <a:t>	the term of structure of interest rest adalah hubungan antara suku bungan berbagai jangka waktu (maturities),atau hubungan antara suku bunga berbagai jenis instrumen pasar keuangan (financial market instrument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Biaya opportunities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3108543"/>
          </a:xfrm>
          <a:prstGeom prst="rect">
            <a:avLst/>
          </a:prstGeom>
          <a:noFill/>
          <a:ln w="9525">
            <a:noFill/>
            <a:miter lim="800000"/>
            <a:headEnd/>
            <a:tailEnd/>
          </a:ln>
        </p:spPr>
        <p:txBody>
          <a:bodyPr wrap="square">
            <a:spAutoFit/>
          </a:bodyPr>
          <a:lstStyle/>
          <a:p>
            <a:r>
              <a:rPr lang="id-ID" sz="2800" dirty="0" smtClean="0"/>
              <a:t>Biaya opportunities atas penguasaaan uang (holding money)</a:t>
            </a:r>
          </a:p>
          <a:p>
            <a:r>
              <a:rPr lang="id-ID" sz="2800" dirty="0" smtClean="0"/>
              <a:t>Adalah selisih dari suku bunga atas penguasaan asset finansiil lainnya(other account assets) atau pendapatan atas penguasaan asset riil, dengan suku bunga uang</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suku bunga</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3139321"/>
          </a:xfrm>
          <a:prstGeom prst="rect">
            <a:avLst/>
          </a:prstGeom>
          <a:noFill/>
          <a:ln w="9525">
            <a:noFill/>
            <a:miter lim="800000"/>
            <a:headEnd/>
            <a:tailEnd/>
          </a:ln>
        </p:spPr>
        <p:txBody>
          <a:bodyPr wrap="square">
            <a:spAutoFit/>
          </a:bodyPr>
          <a:lstStyle/>
          <a:p>
            <a:pPr>
              <a:buFont typeface="Arial" pitchFamily="34" charset="0"/>
              <a:buChar char="•"/>
            </a:pPr>
            <a:r>
              <a:rPr lang="id-ID" dirty="0" smtClean="0"/>
              <a:t>Suku bunga kebijakan (policy interest rate) </a:t>
            </a:r>
          </a:p>
          <a:p>
            <a:r>
              <a:rPr lang="id-ID" dirty="0" smtClean="0"/>
              <a:t>Adalah suku bunga yang timbul dalam kaitannya dengan pelaksanaan kebijakan oleh otoritas moneter</a:t>
            </a:r>
          </a:p>
          <a:p>
            <a:endParaRPr lang="id-ID" dirty="0" smtClean="0"/>
          </a:p>
          <a:p>
            <a:pPr>
              <a:buFont typeface="Arial" pitchFamily="34" charset="0"/>
              <a:buChar char="•"/>
            </a:pPr>
            <a:r>
              <a:rPr lang="id-ID" dirty="0" smtClean="0"/>
              <a:t>Suku bunga perbankan </a:t>
            </a:r>
            <a:endParaRPr lang="id-ID" dirty="0"/>
          </a:p>
          <a:p>
            <a:r>
              <a:rPr lang="id-ID" dirty="0" smtClean="0"/>
              <a:t> 	suku bunga  pasar uang antar bank (PUAB) yaitu suku bunga yang timbul akibat terjadinya transaksi pinjam meminjam antar bank untuk mengatasi liquiditas bank yang memiliki kewajiban kliring. Suku bunga bank yang terdiri dari : suku bunga deposito, suku bunga tabungan , suku bunga jas giro dll suku bunga kredit seperti kredit modal kerja , kredit investasi</a:t>
            </a:r>
          </a:p>
          <a:p>
            <a:endParaRPr lang="id-ID"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defRPr/>
            </a:pP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2677656"/>
          </a:xfrm>
          <a:prstGeom prst="rect">
            <a:avLst/>
          </a:prstGeom>
          <a:noFill/>
          <a:ln w="9525">
            <a:noFill/>
            <a:miter lim="800000"/>
            <a:headEnd/>
            <a:tailEnd/>
          </a:ln>
        </p:spPr>
        <p:txBody>
          <a:bodyPr wrap="square">
            <a:spAutoFit/>
          </a:bodyPr>
          <a:lstStyle/>
          <a:p>
            <a:pPr>
              <a:buFont typeface="Arial" pitchFamily="34" charset="0"/>
              <a:buChar char="•"/>
            </a:pPr>
            <a:r>
              <a:rPr lang="id-ID" sz="2800" dirty="0" smtClean="0"/>
              <a:t>Suku bunga atas surat berharga (hutang): suku bunga yang timbul dari surat berharga seperti obligasi (koupon) dll.</a:t>
            </a:r>
          </a:p>
          <a:p>
            <a:pPr>
              <a:buFont typeface="Arial" pitchFamily="34" charset="0"/>
              <a:buChar char="•"/>
            </a:pPr>
            <a:r>
              <a:rPr lang="id-ID" sz="2800" dirty="0" smtClean="0"/>
              <a:t>Suku bunga standart (benchmark rates) suku bunga instrument keuangan yang mempunyai resiko terendah</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pic>
        <p:nvPicPr>
          <p:cNvPr id="4100"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d-ID"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Kaitan suku bunga dengan indikator lain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102" name="TextBox 9"/>
          <p:cNvSpPr txBox="1">
            <a:spLocks noChangeArrowheads="1"/>
          </p:cNvSpPr>
          <p:nvPr/>
        </p:nvSpPr>
        <p:spPr bwMode="auto">
          <a:xfrm>
            <a:off x="762000" y="2057400"/>
            <a:ext cx="7848600" cy="3539430"/>
          </a:xfrm>
          <a:prstGeom prst="rect">
            <a:avLst/>
          </a:prstGeom>
          <a:noFill/>
          <a:ln w="9525">
            <a:noFill/>
            <a:miter lim="800000"/>
            <a:headEnd/>
            <a:tailEnd/>
          </a:ln>
        </p:spPr>
        <p:txBody>
          <a:bodyPr wrap="square">
            <a:spAutoFit/>
          </a:bodyPr>
          <a:lstStyle/>
          <a:p>
            <a:r>
              <a:rPr lang="id-ID" sz="2800" dirty="0" smtClean="0"/>
              <a:t>Suku bunga selain berkaitan dengan tingkat inflasi ,juga berkaitan dengan investasi. Semakin tinggi tingkat suku bunga semakin rendah tingkat inflasi hal ini disebabkan suku bunga merupakan biaya pelaksanaan invetasi demikian sebaliknya semakin rendah tingkat suku bunga semakin tinggi keinginan untuk melaksanakan investasi</a:t>
            </a:r>
          </a:p>
          <a:p>
            <a:r>
              <a:rPr lang="id-ID" sz="2800" dirty="0" smtClean="0"/>
              <a:t> </a:t>
            </a:r>
            <a:endParaRPr lang="en-US" sz="2800" dirty="0"/>
          </a:p>
        </p:txBody>
      </p:sp>
    </p:spTree>
  </p:cSld>
  <p:clrMapOvr>
    <a:masterClrMapping/>
  </p:clrMapOvr>
</p:sld>
</file>

<file path=ppt/theme/theme1.xml><?xml version="1.0" encoding="utf-8"?>
<a:theme xmlns:a="http://schemas.openxmlformats.org/drawingml/2006/main" name="Renstra UNIV ver04 92-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303</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Renstra UNIV ver04 92-2003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3</cp:revision>
  <dcterms:created xsi:type="dcterms:W3CDTF">2012-11-23T14:23:37Z</dcterms:created>
  <dcterms:modified xsi:type="dcterms:W3CDTF">2016-05-16T06:12:06Z</dcterms:modified>
</cp:coreProperties>
</file>