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6" r:id="rId4"/>
    <p:sldId id="259" r:id="rId5"/>
    <p:sldId id="273" r:id="rId6"/>
    <p:sldId id="291" r:id="rId7"/>
    <p:sldId id="290" r:id="rId8"/>
    <p:sldId id="292" r:id="rId9"/>
    <p:sldId id="296" r:id="rId10"/>
    <p:sldId id="293" r:id="rId11"/>
    <p:sldId id="294" r:id="rId12"/>
    <p:sldId id="295" r:id="rId13"/>
    <p:sldId id="297" r:id="rId14"/>
    <p:sldId id="301" r:id="rId15"/>
    <p:sldId id="310" r:id="rId16"/>
    <p:sldId id="298" r:id="rId17"/>
    <p:sldId id="300" r:id="rId18"/>
    <p:sldId id="302" r:id="rId19"/>
    <p:sldId id="303" r:id="rId20"/>
    <p:sldId id="309" r:id="rId21"/>
    <p:sldId id="308" r:id="rId22"/>
    <p:sldId id="312" r:id="rId23"/>
    <p:sldId id="311" r:id="rId24"/>
    <p:sldId id="304" r:id="rId25"/>
    <p:sldId id="305" r:id="rId26"/>
    <p:sldId id="306" r:id="rId27"/>
    <p:sldId id="307" r:id="rId28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3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Pertumbuhan</a:t>
            </a:r>
            <a:r>
              <a:rPr lang="en-US" dirty="0"/>
              <a:t> M1 </a:t>
            </a:r>
            <a:r>
              <a:rPr lang="en-US" dirty="0" err="1"/>
              <a:t>Januari</a:t>
            </a:r>
            <a:r>
              <a:rPr lang="en-US" dirty="0"/>
              <a:t> 1993 - Mei </a:t>
            </a:r>
            <a:r>
              <a:rPr lang="en-US" dirty="0" smtClean="0"/>
              <a:t>2012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dLbls>
            <c:dLbl>
              <c:idx val="0"/>
              <c:layout>
                <c:manualLayout>
                  <c:x val="2.5388291517323774E-2"/>
                  <c:y val="-9.259152296741813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Sheet1!$B$1:$HZ$1</c:f>
              <c:strCache>
                <c:ptCount val="23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Nop</c:v>
                </c:pt>
                <c:pt idx="11">
                  <c:v>Des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Mei</c:v>
                </c:pt>
                <c:pt idx="17">
                  <c:v>Jun</c:v>
                </c:pt>
                <c:pt idx="18">
                  <c:v>Jul</c:v>
                </c:pt>
                <c:pt idx="19">
                  <c:v>Agus</c:v>
                </c:pt>
                <c:pt idx="20">
                  <c:v>Sept</c:v>
                </c:pt>
                <c:pt idx="21">
                  <c:v>Okt</c:v>
                </c:pt>
                <c:pt idx="22">
                  <c:v>Nov</c:v>
                </c:pt>
                <c:pt idx="23">
                  <c:v>Des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Jan.</c:v>
                </c:pt>
                <c:pt idx="37">
                  <c:v>Feb.</c:v>
                </c:pt>
                <c:pt idx="38">
                  <c:v>Mar.</c:v>
                </c:pt>
                <c:pt idx="39">
                  <c:v>Apr.</c:v>
                </c:pt>
                <c:pt idx="40">
                  <c:v>Mei.</c:v>
                </c:pt>
                <c:pt idx="41">
                  <c:v>Jun.</c:v>
                </c:pt>
                <c:pt idx="42">
                  <c:v>Jul.</c:v>
                </c:pt>
                <c:pt idx="43">
                  <c:v>Ags.</c:v>
                </c:pt>
                <c:pt idx="44">
                  <c:v>Sep.</c:v>
                </c:pt>
                <c:pt idx="45">
                  <c:v>Okt.</c:v>
                </c:pt>
                <c:pt idx="46">
                  <c:v>Nov.</c:v>
                </c:pt>
                <c:pt idx="47">
                  <c:v>Des.</c:v>
                </c:pt>
                <c:pt idx="48">
                  <c:v>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Mei</c:v>
                </c:pt>
                <c:pt idx="53">
                  <c:v>Jun</c:v>
                </c:pt>
                <c:pt idx="54">
                  <c:v>Jul</c:v>
                </c:pt>
                <c:pt idx="55">
                  <c:v>Ags</c:v>
                </c:pt>
                <c:pt idx="56">
                  <c:v>Sep</c:v>
                </c:pt>
                <c:pt idx="57">
                  <c:v>Okt</c:v>
                </c:pt>
                <c:pt idx="58">
                  <c:v>Nov</c:v>
                </c:pt>
                <c:pt idx="59">
                  <c:v>Des</c:v>
                </c:pt>
                <c:pt idx="60">
                  <c:v>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Mei</c:v>
                </c:pt>
                <c:pt idx="65">
                  <c:v>Jun</c:v>
                </c:pt>
                <c:pt idx="66">
                  <c:v>Jul</c:v>
                </c:pt>
                <c:pt idx="67">
                  <c:v>Ags</c:v>
                </c:pt>
                <c:pt idx="68">
                  <c:v>Sep</c:v>
                </c:pt>
                <c:pt idx="69">
                  <c:v>Okt</c:v>
                </c:pt>
                <c:pt idx="70">
                  <c:v>Nov</c:v>
                </c:pt>
                <c:pt idx="71">
                  <c:v>Des</c:v>
                </c:pt>
                <c:pt idx="72">
                  <c:v>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Mei</c:v>
                </c:pt>
                <c:pt idx="77">
                  <c:v>Jun</c:v>
                </c:pt>
                <c:pt idx="78">
                  <c:v>Jul</c:v>
                </c:pt>
                <c:pt idx="79">
                  <c:v>Ags</c:v>
                </c:pt>
                <c:pt idx="80">
                  <c:v>Sep</c:v>
                </c:pt>
                <c:pt idx="81">
                  <c:v>Okt</c:v>
                </c:pt>
                <c:pt idx="82">
                  <c:v>Nov</c:v>
                </c:pt>
                <c:pt idx="83">
                  <c:v>Des</c:v>
                </c:pt>
                <c:pt idx="84">
                  <c:v>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  <c:pt idx="168">
                  <c:v>Jan</c:v>
                </c:pt>
                <c:pt idx="169">
                  <c:v>Feb</c:v>
                </c:pt>
                <c:pt idx="170">
                  <c:v>Mar</c:v>
                </c:pt>
                <c:pt idx="171">
                  <c:v>Apr</c:v>
                </c:pt>
                <c:pt idx="172">
                  <c:v>May</c:v>
                </c:pt>
                <c:pt idx="173">
                  <c:v>Jun</c:v>
                </c:pt>
                <c:pt idx="174">
                  <c:v>Jul</c:v>
                </c:pt>
                <c:pt idx="175">
                  <c:v>Aug</c:v>
                </c:pt>
                <c:pt idx="176">
                  <c:v>Sep</c:v>
                </c:pt>
                <c:pt idx="177">
                  <c:v>Oct</c:v>
                </c:pt>
                <c:pt idx="178">
                  <c:v>Nov</c:v>
                </c:pt>
                <c:pt idx="179">
                  <c:v>Dec</c:v>
                </c:pt>
                <c:pt idx="180">
                  <c:v>Jan</c:v>
                </c:pt>
                <c:pt idx="181">
                  <c:v>Feb</c:v>
                </c:pt>
                <c:pt idx="182">
                  <c:v>Mar</c:v>
                </c:pt>
                <c:pt idx="183">
                  <c:v>Apr</c:v>
                </c:pt>
                <c:pt idx="184">
                  <c:v>May</c:v>
                </c:pt>
                <c:pt idx="185">
                  <c:v>Jun</c:v>
                </c:pt>
                <c:pt idx="186">
                  <c:v>Jul</c:v>
                </c:pt>
                <c:pt idx="187">
                  <c:v>Aug</c:v>
                </c:pt>
                <c:pt idx="188">
                  <c:v>Sep</c:v>
                </c:pt>
                <c:pt idx="189">
                  <c:v>Oct</c:v>
                </c:pt>
                <c:pt idx="190">
                  <c:v>Nov</c:v>
                </c:pt>
                <c:pt idx="191">
                  <c:v>Dec</c:v>
                </c:pt>
                <c:pt idx="192">
                  <c:v>Jan</c:v>
                </c:pt>
                <c:pt idx="193">
                  <c:v>Feb</c:v>
                </c:pt>
                <c:pt idx="194">
                  <c:v>Mar</c:v>
                </c:pt>
                <c:pt idx="195">
                  <c:v>Apr</c:v>
                </c:pt>
                <c:pt idx="196">
                  <c:v>May</c:v>
                </c:pt>
                <c:pt idx="197">
                  <c:v>Jun</c:v>
                </c:pt>
                <c:pt idx="198">
                  <c:v>Jul</c:v>
                </c:pt>
                <c:pt idx="199">
                  <c:v>Aug</c:v>
                </c:pt>
                <c:pt idx="200">
                  <c:v>Sep</c:v>
                </c:pt>
                <c:pt idx="201">
                  <c:v>Oct</c:v>
                </c:pt>
                <c:pt idx="202">
                  <c:v>Nov</c:v>
                </c:pt>
                <c:pt idx="203">
                  <c:v>Dec</c:v>
                </c:pt>
                <c:pt idx="204">
                  <c:v>Jan *</c:v>
                </c:pt>
                <c:pt idx="205">
                  <c:v>Feb *</c:v>
                </c:pt>
                <c:pt idx="206">
                  <c:v>Mar *</c:v>
                </c:pt>
                <c:pt idx="207">
                  <c:v>Apr *</c:v>
                </c:pt>
                <c:pt idx="208">
                  <c:v>May *</c:v>
                </c:pt>
                <c:pt idx="209">
                  <c:v>Jun *</c:v>
                </c:pt>
                <c:pt idx="210">
                  <c:v>Jul *</c:v>
                </c:pt>
                <c:pt idx="211">
                  <c:v>Aug</c:v>
                </c:pt>
                <c:pt idx="212">
                  <c:v>Sep</c:v>
                </c:pt>
                <c:pt idx="213">
                  <c:v>Oct</c:v>
                </c:pt>
                <c:pt idx="214">
                  <c:v>Nov</c:v>
                </c:pt>
                <c:pt idx="215">
                  <c:v>Dec</c:v>
                </c:pt>
                <c:pt idx="216">
                  <c:v>Jan</c:v>
                </c:pt>
                <c:pt idx="217">
                  <c:v>Feb</c:v>
                </c:pt>
                <c:pt idx="218">
                  <c:v>Mar</c:v>
                </c:pt>
                <c:pt idx="219">
                  <c:v>Apr</c:v>
                </c:pt>
                <c:pt idx="220">
                  <c:v>May</c:v>
                </c:pt>
                <c:pt idx="221">
                  <c:v>Jun</c:v>
                </c:pt>
                <c:pt idx="222">
                  <c:v>Jul</c:v>
                </c:pt>
                <c:pt idx="223">
                  <c:v>Aug</c:v>
                </c:pt>
                <c:pt idx="224">
                  <c:v>Sep</c:v>
                </c:pt>
                <c:pt idx="225">
                  <c:v>Oct</c:v>
                </c:pt>
                <c:pt idx="226">
                  <c:v>Nov</c:v>
                </c:pt>
                <c:pt idx="227">
                  <c:v>Dec</c:v>
                </c:pt>
                <c:pt idx="228">
                  <c:v>Jan</c:v>
                </c:pt>
                <c:pt idx="229">
                  <c:v>Feb</c:v>
                </c:pt>
                <c:pt idx="230">
                  <c:v>Mar</c:v>
                </c:pt>
                <c:pt idx="231">
                  <c:v>Apr</c:v>
                </c:pt>
                <c:pt idx="232">
                  <c:v>May</c:v>
                </c:pt>
              </c:strCache>
            </c:strRef>
          </c:cat>
          <c:val>
            <c:numRef>
              <c:f>Sheet1!$B$3:$HZ$3</c:f>
              <c:numCache>
                <c:formatCode>#,##0</c:formatCode>
                <c:ptCount val="233"/>
                <c:pt idx="0">
                  <c:v>28739</c:v>
                </c:pt>
                <c:pt idx="1">
                  <c:v>29051</c:v>
                </c:pt>
                <c:pt idx="2">
                  <c:v>30592</c:v>
                </c:pt>
                <c:pt idx="3">
                  <c:v>29704</c:v>
                </c:pt>
                <c:pt idx="4">
                  <c:v>30161</c:v>
                </c:pt>
                <c:pt idx="5">
                  <c:v>31563</c:v>
                </c:pt>
                <c:pt idx="6">
                  <c:v>31714</c:v>
                </c:pt>
                <c:pt idx="7">
                  <c:v>34055</c:v>
                </c:pt>
                <c:pt idx="8">
                  <c:v>35041</c:v>
                </c:pt>
                <c:pt idx="9">
                  <c:v>35615</c:v>
                </c:pt>
                <c:pt idx="10">
                  <c:v>36145</c:v>
                </c:pt>
                <c:pt idx="11">
                  <c:v>37036</c:v>
                </c:pt>
                <c:pt idx="12">
                  <c:v>37406</c:v>
                </c:pt>
                <c:pt idx="13">
                  <c:v>40048</c:v>
                </c:pt>
                <c:pt idx="14">
                  <c:v>38452</c:v>
                </c:pt>
                <c:pt idx="15">
                  <c:v>38574</c:v>
                </c:pt>
                <c:pt idx="16">
                  <c:v>38933</c:v>
                </c:pt>
                <c:pt idx="17">
                  <c:v>40106</c:v>
                </c:pt>
                <c:pt idx="18">
                  <c:v>40265</c:v>
                </c:pt>
                <c:pt idx="19">
                  <c:v>41595</c:v>
                </c:pt>
                <c:pt idx="20">
                  <c:v>42408</c:v>
                </c:pt>
                <c:pt idx="21">
                  <c:v>43985</c:v>
                </c:pt>
                <c:pt idx="22">
                  <c:v>44266</c:v>
                </c:pt>
                <c:pt idx="23">
                  <c:v>45374</c:v>
                </c:pt>
                <c:pt idx="24">
                  <c:v>44582</c:v>
                </c:pt>
                <c:pt idx="25">
                  <c:v>47332</c:v>
                </c:pt>
                <c:pt idx="26">
                  <c:v>44908</c:v>
                </c:pt>
                <c:pt idx="27">
                  <c:v>44647</c:v>
                </c:pt>
                <c:pt idx="28">
                  <c:v>45027</c:v>
                </c:pt>
                <c:pt idx="29">
                  <c:v>47045</c:v>
                </c:pt>
                <c:pt idx="30">
                  <c:v>47385</c:v>
                </c:pt>
                <c:pt idx="31">
                  <c:v>48381</c:v>
                </c:pt>
                <c:pt idx="32">
                  <c:v>48981</c:v>
                </c:pt>
                <c:pt idx="33">
                  <c:v>50384</c:v>
                </c:pt>
                <c:pt idx="34">
                  <c:v>50386</c:v>
                </c:pt>
                <c:pt idx="35">
                  <c:v>53339</c:v>
                </c:pt>
                <c:pt idx="36">
                  <c:v>52183</c:v>
                </c:pt>
                <c:pt idx="37">
                  <c:v>53960</c:v>
                </c:pt>
                <c:pt idx="38">
                  <c:v>53162</c:v>
                </c:pt>
                <c:pt idx="39">
                  <c:v>53586</c:v>
                </c:pt>
                <c:pt idx="40">
                  <c:v>53751</c:v>
                </c:pt>
                <c:pt idx="41">
                  <c:v>56448</c:v>
                </c:pt>
                <c:pt idx="42">
                  <c:v>57716</c:v>
                </c:pt>
                <c:pt idx="43">
                  <c:v>57598</c:v>
                </c:pt>
                <c:pt idx="44">
                  <c:v>59684</c:v>
                </c:pt>
                <c:pt idx="45">
                  <c:v>59595</c:v>
                </c:pt>
                <c:pt idx="46">
                  <c:v>60183</c:v>
                </c:pt>
                <c:pt idx="47">
                  <c:v>64089</c:v>
                </c:pt>
                <c:pt idx="48" formatCode="_(* #,##0_);_(* \(#,##0\);_(* &quot;-&quot;_);_(@_)">
                  <c:v>65876</c:v>
                </c:pt>
                <c:pt idx="49" formatCode="_(* #,##0_);_(* \(#,##0\);_(* &quot;-&quot;_);_(@_)">
                  <c:v>64985</c:v>
                </c:pt>
                <c:pt idx="50" formatCode="_(* #,##0_);_(* \(#,##0\);_(* &quot;-&quot;_);_(@_)">
                  <c:v>63565</c:v>
                </c:pt>
                <c:pt idx="51" formatCode="_(* #,##0_);_(* \(#,##0\);_(* &quot;-&quot;_);_(@_)">
                  <c:v>64583</c:v>
                </c:pt>
                <c:pt idx="52" formatCode="_(* #,##0_);_(* \(#,##0\);_(* &quot;-&quot;_);_(@_)">
                  <c:v>65240</c:v>
                </c:pt>
                <c:pt idx="53" formatCode="_(* #,##0_);_(* \(#,##0\);_(* &quot;-&quot;_);_(@_)">
                  <c:v>69950</c:v>
                </c:pt>
                <c:pt idx="54" formatCode="_(* #,##0_);_(* \(#,##0\);_(* &quot;-&quot;_);_(@_)">
                  <c:v>69268</c:v>
                </c:pt>
                <c:pt idx="55" formatCode="_(* #,##0_);_(* \(#,##0\);_(* &quot;-&quot;_);_(@_)">
                  <c:v>65235</c:v>
                </c:pt>
                <c:pt idx="56" formatCode="_(* #,##0_);_(* \(#,##0\);_(* &quot;-&quot;_);_(@_)">
                  <c:v>66258</c:v>
                </c:pt>
                <c:pt idx="57" formatCode="_(* #,##0_);_(* \(#,##0\);_(* &quot;-&quot;_);_(@_)">
                  <c:v>67351</c:v>
                </c:pt>
                <c:pt idx="58" formatCode="_(* #,##0_);_(* \(#,##0\);_(* &quot;-&quot;_);_(@_)">
                  <c:v>69856</c:v>
                </c:pt>
                <c:pt idx="59" formatCode="_(* #,##0_);_(* \(#,##0\);_(* &quot;-&quot;_);_(@_)">
                  <c:v>78343</c:v>
                </c:pt>
                <c:pt idx="60" formatCode="_(* #,##0_);_(* \(#,##0\);_(* &quot;-&quot;_);_(@_)">
                  <c:v>92800</c:v>
                </c:pt>
                <c:pt idx="61" formatCode="_(* #,##0_);_(* \(#,##0\);_(* &quot;-&quot;_);_(@_)">
                  <c:v>92509</c:v>
                </c:pt>
                <c:pt idx="62" formatCode="_(* #,##0_);_(* \(#,##0\);_(* &quot;-&quot;_);_(@_)">
                  <c:v>98270</c:v>
                </c:pt>
                <c:pt idx="63" formatCode="_(* #,##0_);_(* \(#,##0\);_(* &quot;-&quot;_);_(@_)">
                  <c:v>95368</c:v>
                </c:pt>
                <c:pt idx="64" formatCode="_(* #,##0_);_(* \(#,##0\);_(* &quot;-&quot;_);_(@_)">
                  <c:v>103941</c:v>
                </c:pt>
                <c:pt idx="65" formatCode="_(* #,##0_);_(* \(#,##0\);_(* &quot;-&quot;_);_(@_)">
                  <c:v>109480</c:v>
                </c:pt>
                <c:pt idx="66" formatCode="_(* #,##0_);_(* \(#,##0\);_(* &quot;-&quot;_);_(@_)">
                  <c:v>105822</c:v>
                </c:pt>
                <c:pt idx="67" formatCode="_(* #,##0_);_(* \(#,##0\);_(* &quot;-&quot;_);_(@_)">
                  <c:v>104583</c:v>
                </c:pt>
                <c:pt idx="68" formatCode="_(* #,##0_);_(* \(#,##0\);_(* &quot;-&quot;_);_(@_)">
                  <c:v>102563</c:v>
                </c:pt>
                <c:pt idx="69" formatCode="_(* #,##0_);_(* \(#,##0\);_(* &quot;-&quot;_);_(@_)">
                  <c:v>99603</c:v>
                </c:pt>
                <c:pt idx="70" formatCode="_(* #,##0_);_(* \(#,##0\);_(* &quot;-&quot;_);_(@_)">
                  <c:v>100971</c:v>
                </c:pt>
                <c:pt idx="71" formatCode="_(* #,##0_);_(* \(#,##0\);_(* &quot;-&quot;_);_(@_)">
                  <c:v>101197</c:v>
                </c:pt>
                <c:pt idx="72" formatCode="_(* #,##0_);_(* \(#,##0\);_(* &quot;-&quot;_);_(@_)">
                  <c:v>101953</c:v>
                </c:pt>
                <c:pt idx="73" formatCode="_(* #,##0_);_(* \(#,##0\);_(* &quot;-&quot;_);_(@_)">
                  <c:v>103458</c:v>
                </c:pt>
                <c:pt idx="74" formatCode="_(* #,##0_);_(* \(#,##0\);_(* &quot;-&quot;_);_(@_)">
                  <c:v>105705</c:v>
                </c:pt>
                <c:pt idx="75" formatCode="_(* #,##0_);_(* \(#,##0\);_(* &quot;-&quot;_);_(@_)">
                  <c:v>100708</c:v>
                </c:pt>
                <c:pt idx="76" formatCode="_(* #,##0_);_(* \(#,##0\);_(* &quot;-&quot;_);_(@_)">
                  <c:v>103301</c:v>
                </c:pt>
                <c:pt idx="77" formatCode="_(* #,##0_);_(* \(#,##0\);_(* &quot;-&quot;_);_(@_)">
                  <c:v>105964</c:v>
                </c:pt>
                <c:pt idx="78" formatCode="_(* #,##0_);_(* \(#,##0\);_(* &quot;-&quot;_);_(@_)">
                  <c:v>106075</c:v>
                </c:pt>
                <c:pt idx="79" formatCode="_(* #,##0_);_(* \(#,##0\);_(* &quot;-&quot;_);_(@_)">
                  <c:v>109564</c:v>
                </c:pt>
                <c:pt idx="80" formatCode="_(* #,##0_);_(* \(#,##0\);_(* &quot;-&quot;_);_(@_)">
                  <c:v>118124</c:v>
                </c:pt>
                <c:pt idx="81" formatCode="_(* #,##0_);_(* \(#,##0\);_(* &quot;-&quot;_);_(@_)">
                  <c:v>116315</c:v>
                </c:pt>
                <c:pt idx="82" formatCode="_(* #,##0_);_(* \(#,##0\);_(* &quot;-&quot;_);_(@_)">
                  <c:v>117292</c:v>
                </c:pt>
                <c:pt idx="83" formatCode="_(* #,##0_);_(* \(#,##0\);_(* &quot;-&quot;_);_(@_)">
                  <c:v>124633</c:v>
                </c:pt>
                <c:pt idx="84" formatCode="_(* #,##0_);_(* \(#,##0\);_(* &quot;-&quot;_);_(@_)">
                  <c:v>122417</c:v>
                </c:pt>
                <c:pt idx="85" formatCode="_(* #,##0_);_(* \(#,##0\);_(* &quot;-&quot;_);_(@_)">
                  <c:v>122160</c:v>
                </c:pt>
                <c:pt idx="86" formatCode="_(* #,##0_);_(* \(#,##0\);_(* &quot;-&quot;_);_(@_)">
                  <c:v>124663</c:v>
                </c:pt>
                <c:pt idx="87" formatCode="_(* #,##0_);_(* \(#,##0\);_(* &quot;-&quot;_);_(@_)">
                  <c:v>127367</c:v>
                </c:pt>
                <c:pt idx="88" formatCode="_(* #,##0_);_(* \(#,##0\);_(* &quot;-&quot;_);_(@_)">
                  <c:v>130225</c:v>
                </c:pt>
                <c:pt idx="89" formatCode="_(* #,##0_);_(* \(#,##0\);_(* &quot;-&quot;_);_(@_)">
                  <c:v>133832</c:v>
                </c:pt>
                <c:pt idx="90" formatCode="_(* #,##0_);_(* \(#,##0\);_(* &quot;-&quot;_);_(@_)">
                  <c:v>135739</c:v>
                </c:pt>
                <c:pt idx="91" formatCode="_(* #,##0_);_(* \(#,##0\);_(* &quot;-&quot;_);_(@_)">
                  <c:v>136530</c:v>
                </c:pt>
                <c:pt idx="92" formatCode="_(* #,##0_);_(* \(#,##0\);_(* &quot;-&quot;_);_(@_)">
                  <c:v>135430</c:v>
                </c:pt>
                <c:pt idx="93" formatCode="_(* #,##0_);_(* \(#,##0\);_(* &quot;-&quot;_);_(@_)">
                  <c:v>138886</c:v>
                </c:pt>
                <c:pt idx="94" formatCode="_(* #,##0_);_(* \(#,##0\);_(* &quot;-&quot;_);_(@_)">
                  <c:v>141204</c:v>
                </c:pt>
                <c:pt idx="95" formatCode="_(* #,##0_);_(* \(#,##0\);_(* &quot;-&quot;_);_(@_)">
                  <c:v>162186</c:v>
                </c:pt>
                <c:pt idx="96" formatCode="_*\ #,##0;_*\ \-#,##0;* &quot;-&quot;">
                  <c:v>145345</c:v>
                </c:pt>
                <c:pt idx="97" formatCode="_*\ #,##0;_*\ \-#,##0;* &quot;-&quot;">
                  <c:v>149879</c:v>
                </c:pt>
                <c:pt idx="98" formatCode="_*\ #,##0;_*\ \-#,##0;* &quot;-&quot;">
                  <c:v>148375</c:v>
                </c:pt>
                <c:pt idx="99" formatCode="_*\ #,##0;_*\ \-#,##0;* &quot;-&quot;">
                  <c:v>154297</c:v>
                </c:pt>
                <c:pt idx="100" formatCode="_*\ #,##0;_*\ \-#,##0;* &quot;-&quot;">
                  <c:v>155791</c:v>
                </c:pt>
                <c:pt idx="101" formatCode="_*\ #,##0;_*\ \-#,##0;* &quot;-&quot;">
                  <c:v>160142</c:v>
                </c:pt>
                <c:pt idx="102" formatCode="_*\ #,##0;_*\ \-#,##0;* &quot;-&quot;">
                  <c:v>162154</c:v>
                </c:pt>
                <c:pt idx="103" formatCode="_*\ #,##0;_*\ \-#,##0;* &quot;-&quot;">
                  <c:v>166851</c:v>
                </c:pt>
                <c:pt idx="104" formatCode="_*\ #,##0;_*\ \-#,##0;* &quot;-&quot;">
                  <c:v>164237</c:v>
                </c:pt>
                <c:pt idx="105" formatCode="_*\ #,##0;_*\ \-#,##0;* &quot;-&quot;">
                  <c:v>169963</c:v>
                </c:pt>
                <c:pt idx="106" formatCode="_*\ #,##0;_*\ \-#,##0;* &quot;-&quot;">
                  <c:v>171383</c:v>
                </c:pt>
                <c:pt idx="107" formatCode="_*\ #,##0;_*\ \-#,##0;* &quot;-&quot;">
                  <c:v>177731</c:v>
                </c:pt>
                <c:pt idx="108" formatCode="_*\ #,##0;_*\ \-#,##0;* &quot;-&quot;">
                  <c:v>166769</c:v>
                </c:pt>
                <c:pt idx="109" formatCode="_*\ #,##0;_*\ \-#,##0;* &quot;-&quot;">
                  <c:v>168643</c:v>
                </c:pt>
                <c:pt idx="110" formatCode="_*\ #,##0;_*\ \-#,##0;* &quot;-&quot;">
                  <c:v>166173</c:v>
                </c:pt>
                <c:pt idx="111" formatCode="_*\ #,##0;_*\ \-#,##0;* &quot;-&quot;">
                  <c:v>169002</c:v>
                </c:pt>
                <c:pt idx="112" formatCode="_*\ #,##0;_*\ \-#,##0;* &quot;-&quot;">
                  <c:v>168257</c:v>
                </c:pt>
                <c:pt idx="113" formatCode="_*\ #,##0;_*\ \-#,##0;* &quot;-&quot;">
                  <c:v>174017</c:v>
                </c:pt>
                <c:pt idx="114" formatCode="_*\ #,##0;_*\ \-#,##0;* &quot;-&quot;">
                  <c:v>173524</c:v>
                </c:pt>
                <c:pt idx="115" formatCode="_*\ #,##0;_*\ \-#,##0;* &quot;-&quot;">
                  <c:v>175966</c:v>
                </c:pt>
                <c:pt idx="116" formatCode="_*\ #,##0;_*\ \-#,##0;* &quot;-&quot;">
                  <c:v>181791</c:v>
                </c:pt>
                <c:pt idx="117" formatCode="_*\ #,##0;_*\ \-#,##0;* &quot;-&quot;">
                  <c:v>181667</c:v>
                </c:pt>
                <c:pt idx="118" formatCode="_*\ #,##0;_*\ \-#,##0;* &quot;-&quot;">
                  <c:v>196537</c:v>
                </c:pt>
                <c:pt idx="119" formatCode="_*\ #,##0;_*\ \-#,##0;* &quot;-&quot;">
                  <c:v>191939</c:v>
                </c:pt>
                <c:pt idx="120" formatCode="_*\ #,##0;_*\ \-#,##0;* &quot;-&quot;">
                  <c:v>180112</c:v>
                </c:pt>
                <c:pt idx="121" formatCode="_*\ #,##0;_*\ \-#,##0;* &quot;-&quot;">
                  <c:v>181530</c:v>
                </c:pt>
                <c:pt idx="122" formatCode="_*\ #,##0;_*\ \-#,##0;* &quot;-&quot;">
                  <c:v>181239</c:v>
                </c:pt>
                <c:pt idx="123" formatCode="_*\ #,##0;_*\ \-#,##0;* &quot;-&quot;">
                  <c:v>182963</c:v>
                </c:pt>
                <c:pt idx="124" formatCode="_*\ #,##0;_*\ \-#,##0;* &quot;-&quot;">
                  <c:v>191707</c:v>
                </c:pt>
                <c:pt idx="125" formatCode="_*\ #,##0;_*\ \-#,##0;* &quot;-&quot;">
                  <c:v>194878</c:v>
                </c:pt>
                <c:pt idx="126" formatCode="_*\ #,##0;_*\ \-#,##0;* &quot;-&quot;">
                  <c:v>196589</c:v>
                </c:pt>
                <c:pt idx="127" formatCode="_*\ #,##0;_*\ \-#,##0;* &quot;-&quot;">
                  <c:v>201859</c:v>
                </c:pt>
                <c:pt idx="128" formatCode="_*\ #,##0;_*\ \-#,##0;* &quot;-&quot;">
                  <c:v>207587</c:v>
                </c:pt>
                <c:pt idx="129" formatCode="_*\ #,##0;_*\ \-#,##0;* &quot;-&quot;">
                  <c:v>212614</c:v>
                </c:pt>
                <c:pt idx="130" formatCode="_*\ #,##0;_*\ \-#,##0;* &quot;-&quot;">
                  <c:v>224318</c:v>
                </c:pt>
                <c:pt idx="131" formatCode="_*\ #,##0;_*\ \-#,##0;* &quot;-&quot;">
                  <c:v>223799</c:v>
                </c:pt>
                <c:pt idx="132" formatCode="_*\ #,##0;_*\ \-#,##0;* &quot;-&quot;">
                  <c:v>209113</c:v>
                </c:pt>
                <c:pt idx="133" formatCode="_*\ #,##0;_*\ \-#,##0;* &quot;-&quot;">
                  <c:v>208161</c:v>
                </c:pt>
                <c:pt idx="134" formatCode="_*\ #,##0;_*\ \-#,##0;* &quot;-&quot;">
                  <c:v>209153</c:v>
                </c:pt>
                <c:pt idx="135" formatCode="_*\ #,##0;_*\ \-#,##0;* &quot;-&quot;">
                  <c:v>208169</c:v>
                </c:pt>
                <c:pt idx="136" formatCode="_*\ #,##0;_*\ \-#,##0;* &quot;-&quot;">
                  <c:v>215861</c:v>
                </c:pt>
                <c:pt idx="137" formatCode="_*\ #,##0;_*\ \-#,##0;* &quot;-&quot;">
                  <c:v>226147</c:v>
                </c:pt>
                <c:pt idx="138" formatCode="_*\ #,##0;_*\ \-#,##0;* &quot;-&quot;">
                  <c:v>231007</c:v>
                </c:pt>
                <c:pt idx="139" formatCode="_*\ #,##0;_*\ \-#,##0;* &quot;-&quot;">
                  <c:v>232642</c:v>
                </c:pt>
                <c:pt idx="140" formatCode="_*\ #,##0;_*\ \-#,##0;* &quot;-&quot;">
                  <c:v>234676</c:v>
                </c:pt>
                <c:pt idx="141" formatCode="_*\ #,##0;_*\ \-#,##0;* &quot;-&quot;">
                  <c:v>240495</c:v>
                </c:pt>
                <c:pt idx="142" formatCode="_*\ #,##0;_*\ \-#,##0;* &quot;-&quot;">
                  <c:v>243536</c:v>
                </c:pt>
                <c:pt idx="143" formatCode="_*\ #,##0;_*\ \-#,##0;* &quot;-&quot;">
                  <c:v>245946</c:v>
                </c:pt>
                <c:pt idx="144" formatCode="_*\ #,##0;_*\ \-#,##0;* &quot;-&quot;">
                  <c:v>242373</c:v>
                </c:pt>
                <c:pt idx="145" formatCode="_*\ #,##0;_*\ \-#,##0;* &quot;-&quot;">
                  <c:v>244668</c:v>
                </c:pt>
                <c:pt idx="146" formatCode="_*\ #,##0;_*\ \-#,##0;* &quot;-&quot;">
                  <c:v>244003</c:v>
                </c:pt>
                <c:pt idx="147" formatCode="_*\ #,##0;_*\ \-#,##0;* &quot;-&quot;">
                  <c:v>240477</c:v>
                </c:pt>
                <c:pt idx="148" formatCode="_*\ #,##0;_*\ \-#,##0;* &quot;-&quot;">
                  <c:v>246669</c:v>
                </c:pt>
                <c:pt idx="149" formatCode="_*\ #,##0;_*\ \-#,##0;* &quot;-&quot;">
                  <c:v>261814</c:v>
                </c:pt>
                <c:pt idx="150" formatCode="_*\ #,##0;_*\ \-#,##0;* &quot;-&quot;">
                  <c:v>261120</c:v>
                </c:pt>
                <c:pt idx="151" formatCode="_*\ #,##0;_*\ \-#,##0;* &quot;-&quot;">
                  <c:v>268856</c:v>
                </c:pt>
                <c:pt idx="152" formatCode="_*\ #,##0;_*\ \-#,##0;* &quot;-&quot;">
                  <c:v>267762</c:v>
                </c:pt>
                <c:pt idx="153" formatCode="_*\ #,##0;_*\ \-#,##0;* &quot;-&quot;">
                  <c:v>280270</c:v>
                </c:pt>
                <c:pt idx="154" formatCode="_*\ #,##0;_*\ \-#,##0;* &quot;-&quot;">
                  <c:v>268694</c:v>
                </c:pt>
                <c:pt idx="155" formatCode="_*\ #,##0;_*\ \-#,##0;* &quot;-&quot;">
                  <c:v>271140</c:v>
                </c:pt>
                <c:pt idx="156" formatCode="_*\ #,##0;_*\ \-#,##0;* &quot;-&quot;">
                  <c:v>274069</c:v>
                </c:pt>
                <c:pt idx="157" formatCode="_*\ #,##0;_*\ \-#,##0;* &quot;-&quot;">
                  <c:v>270338</c:v>
                </c:pt>
                <c:pt idx="158" formatCode="_*\ #,##0;_*\ \-#,##0;* &quot;-&quot;">
                  <c:v>270425</c:v>
                </c:pt>
                <c:pt idx="159" formatCode="_*\ #,##0;_*\ \-#,##0;* &quot;-&quot;">
                  <c:v>273594</c:v>
                </c:pt>
                <c:pt idx="160" formatCode="_*\ #,##0;_*\ \-#,##0;* &quot;-&quot;">
                  <c:v>296101</c:v>
                </c:pt>
                <c:pt idx="161" formatCode="_*\ #,##0;_*\ \-#,##0;* &quot;-&quot;">
                  <c:v>303803</c:v>
                </c:pt>
                <c:pt idx="162" formatCode="_*\ #,##0;_*\ \-#,##0;* &quot;-&quot;">
                  <c:v>303156</c:v>
                </c:pt>
                <c:pt idx="163" formatCode="_*\ #,##0;_*\ \-#,##0;* &quot;-&quot;">
                  <c:v>319018</c:v>
                </c:pt>
                <c:pt idx="164" formatCode="_*\ #,##0;_*\ \-#,##0;* &quot;-&quot;">
                  <c:v>323885</c:v>
                </c:pt>
                <c:pt idx="165" formatCode="_*\ #,##0;_*\ \-#,##0;* &quot;-&quot;">
                  <c:v>336273</c:v>
                </c:pt>
                <c:pt idx="166" formatCode="_*\ #,##0;_*\ \-#,##0;* &quot;-&quot;">
                  <c:v>332316</c:v>
                </c:pt>
                <c:pt idx="167" formatCode="_*\ #,##0;_*\ \-#,##0;* &quot;-&quot;">
                  <c:v>347013</c:v>
                </c:pt>
                <c:pt idx="168" formatCode="_*\ #,##0;_*\ \-#,##0;* &quot;-&quot;">
                  <c:v>335700</c:v>
                </c:pt>
                <c:pt idx="169" formatCode="_*\ #,##0;_*\ \-#,##0;* &quot;-&quot;">
                  <c:v>336393</c:v>
                </c:pt>
                <c:pt idx="170" formatCode="_*\ #,##0;_*\ \-#,##0;* &quot;-&quot;">
                  <c:v>331736</c:v>
                </c:pt>
                <c:pt idx="171" formatCode="_*\ #,##0;_*\ \-#,##0;* &quot;-&quot;">
                  <c:v>342141</c:v>
                </c:pt>
                <c:pt idx="172" formatCode="_*\ #,##0;_*\ \-#,##0;* &quot;-&quot;">
                  <c:v>343309</c:v>
                </c:pt>
                <c:pt idx="173" formatCode="_*\ #,##0;_*\ \-#,##0;* &quot;-&quot;">
                  <c:v>371768</c:v>
                </c:pt>
                <c:pt idx="174" formatCode="_*\ #,##0;_*\ \-#,##0;* &quot;-&quot;">
                  <c:v>386234</c:v>
                </c:pt>
                <c:pt idx="175" formatCode="_*\ #,##0;_*\ \-#,##0;* &quot;-&quot;">
                  <c:v>391960</c:v>
                </c:pt>
                <c:pt idx="176" formatCode="_*\ #,##0;_*\ \-#,##0;* &quot;-&quot;">
                  <c:v>400075</c:v>
                </c:pt>
                <c:pt idx="177" formatCode="_*\ #,##0;_*\ \-#,##0;* &quot;-&quot;">
                  <c:v>404018</c:v>
                </c:pt>
                <c:pt idx="178" formatCode="_*\ #,##0;_*\ \-#,##0;* &quot;-&quot;">
                  <c:v>413429</c:v>
                </c:pt>
                <c:pt idx="179" formatCode="_*\ #,##0;_*\ \-#,##0;* &quot;-&quot;">
                  <c:v>450055</c:v>
                </c:pt>
                <c:pt idx="180" formatCode="_*\ #,##0;_*\ \-#,##0;* &quot;-&quot;">
                  <c:v>410752</c:v>
                </c:pt>
                <c:pt idx="181" formatCode="_*\ #,##0;_*\ \-#,##0;* &quot;-&quot;">
                  <c:v>401410</c:v>
                </c:pt>
                <c:pt idx="182" formatCode="_*\ #,##0;_*\ \-#,##0;* &quot;-&quot;">
                  <c:v>409768</c:v>
                </c:pt>
                <c:pt idx="183" formatCode="_*\ #,##0;_*\ \-#,##0;* &quot;-&quot;">
                  <c:v>414390</c:v>
                </c:pt>
                <c:pt idx="184" formatCode="_*\ #,##0;_*\ \-#,##0;* &quot;-&quot;">
                  <c:v>426283</c:v>
                </c:pt>
                <c:pt idx="185" formatCode="_*\ #,##0;_*\ \-#,##0;* &quot;-&quot;">
                  <c:v>453047</c:v>
                </c:pt>
                <c:pt idx="186" formatCode="_*\ #,##0;_*\ \-#,##0;* &quot;-&quot;">
                  <c:v>445921</c:v>
                </c:pt>
                <c:pt idx="187" formatCode="_*\ #,##0;_*\ \-#,##0;* &quot;-&quot;">
                  <c:v>440336</c:v>
                </c:pt>
                <c:pt idx="188" formatCode="_*\ #,##0;_*\ \-#,##0;* &quot;-&quot;">
                  <c:v>479738</c:v>
                </c:pt>
                <c:pt idx="189" formatCode="_*\ #,##0;_*\ \-#,##0;* &quot;-&quot;">
                  <c:v>459116</c:v>
                </c:pt>
                <c:pt idx="190" formatCode="_*\ #,##0;_*\ \-#,##0;* &quot;-&quot;">
                  <c:v>463590</c:v>
                </c:pt>
                <c:pt idx="191" formatCode="_*\ #,##0;_*\ \-#,##0;* &quot;-&quot;">
                  <c:v>456787</c:v>
                </c:pt>
                <c:pt idx="192" formatCode="_*\ #,##0;_*\ \-#,##0;* &quot;-&quot;">
                  <c:v>437844.98000000004</c:v>
                </c:pt>
                <c:pt idx="193" formatCode="_*\ #,##0;_*\ \-#,##0;* &quot;-&quot;">
                  <c:v>434761.13999999996</c:v>
                </c:pt>
                <c:pt idx="194" formatCode="_*\ #,##0;_*\ \-#,##0;* &quot;-&quot;">
                  <c:v>448033.62</c:v>
                </c:pt>
                <c:pt idx="195" formatCode="_*\ #,##0;_*\ \-#,##0;* &quot;-&quot;">
                  <c:v>452937.48000000004</c:v>
                </c:pt>
                <c:pt idx="196" formatCode="_*\ #,##0;_*\ \-#,##0;* &quot;-&quot;">
                  <c:v>456954.83</c:v>
                </c:pt>
                <c:pt idx="197" formatCode="_*\ #,##0;_*\ \-#,##0;* &quot;-&quot;">
                  <c:v>482621.35</c:v>
                </c:pt>
                <c:pt idx="198" formatCode="_*\ #,##0;_*\ \-#,##0;* &quot;-&quot;">
                  <c:v>468943.79000000004</c:v>
                </c:pt>
                <c:pt idx="199" formatCode="_*\ #,##0;_*\ \-#,##0;* &quot;-&quot;">
                  <c:v>490127.56</c:v>
                </c:pt>
                <c:pt idx="200" formatCode="_*\ #,##0;_*\ \-#,##0;* &quot;-&quot;">
                  <c:v>490501.64999999997</c:v>
                </c:pt>
                <c:pt idx="201" formatCode="_*\ #,##0;_*\ \-#,##0;* &quot;-&quot;">
                  <c:v>485537.9</c:v>
                </c:pt>
                <c:pt idx="202" formatCode="_*\ #,##0;_*\ \-#,##0;* &quot;-&quot;">
                  <c:v>495061.39</c:v>
                </c:pt>
                <c:pt idx="203" formatCode="_*\ #,##0;_*\ \-#,##0;* &quot;-&quot;">
                  <c:v>515824.08</c:v>
                </c:pt>
                <c:pt idx="204" formatCode="_*\ #,##0;_*\ \-#,##0;* &quot;-&quot;">
                  <c:v>496526.83999999997</c:v>
                </c:pt>
                <c:pt idx="205" formatCode="_*\ #,##0;_*\ \-#,##0;* &quot;-&quot;">
                  <c:v>490083.79000000004</c:v>
                </c:pt>
                <c:pt idx="206" formatCode="_*\ #,##0;_*\ \-#,##0;* &quot;-&quot;">
                  <c:v>494460.83999999997</c:v>
                </c:pt>
                <c:pt idx="207" formatCode="_*\ #,##0;_*\ \-#,##0;* &quot;-&quot;">
                  <c:v>494717.69</c:v>
                </c:pt>
                <c:pt idx="208" formatCode="_*\ #,##0;_*\ \-#,##0;* &quot;-&quot;">
                  <c:v>514005.04</c:v>
                </c:pt>
                <c:pt idx="209" formatCode="_*\ #,##0;_*\ \-#,##0;* &quot;-&quot;">
                  <c:v>545405.37</c:v>
                </c:pt>
                <c:pt idx="210" formatCode="_*\ #,##0;_*\ \-#,##0;* &quot;-&quot;">
                  <c:v>539745.8600000001</c:v>
                </c:pt>
                <c:pt idx="211" formatCode="_*\ #,##0;_*\ \-#,##0;* &quot;-&quot;">
                  <c:v>555494.77999999991</c:v>
                </c:pt>
                <c:pt idx="212" formatCode="_*\ #,##0;_*\ \-#,##0;* &quot;-&quot;">
                  <c:v>549941.24</c:v>
                </c:pt>
                <c:pt idx="213" formatCode="_*\ #,##0;_*\ \-#,##0;* &quot;-&quot;">
                  <c:v>555548.88</c:v>
                </c:pt>
                <c:pt idx="214" formatCode="_*\ #,##0;_*\ \-#,##0;* &quot;-&quot;">
                  <c:v>571337.16999999993</c:v>
                </c:pt>
                <c:pt idx="215" formatCode="_*\ #,##0;_*\ \-#,##0;* &quot;-&quot;">
                  <c:v>605410.53</c:v>
                </c:pt>
                <c:pt idx="216" formatCode="* #,##0;* \-#,##0;* &quot;-&quot;">
                  <c:v>604169.16</c:v>
                </c:pt>
                <c:pt idx="217" formatCode="* #,##0;* \-#,##0;* &quot;-&quot;">
                  <c:v>585890.07999999984</c:v>
                </c:pt>
                <c:pt idx="218" formatCode="* #,##0;* \-#,##0;* &quot;-&quot;">
                  <c:v>580601.21</c:v>
                </c:pt>
                <c:pt idx="219" formatCode="* #,##0;* \-#,##0;* &quot;-&quot;">
                  <c:v>584633.81000000017</c:v>
                </c:pt>
                <c:pt idx="220" formatCode="* #,##0;* \-#,##0;* &quot;-&quot;">
                  <c:v>611790.51</c:v>
                </c:pt>
                <c:pt idx="221" formatCode="* #,##0;* \-#,##0;* &quot;-&quot;">
                  <c:v>636206.14</c:v>
                </c:pt>
                <c:pt idx="222" formatCode="* #,##0;* \-#,##0;* &quot;-&quot;">
                  <c:v>639687.98</c:v>
                </c:pt>
                <c:pt idx="223" formatCode="* #,##0;* \-#,##0;* &quot;-&quot;">
                  <c:v>662806.24</c:v>
                </c:pt>
                <c:pt idx="224" formatCode="* #,##0;* \-#,##0;* &quot;-&quot;">
                  <c:v>656095.74</c:v>
                </c:pt>
                <c:pt idx="225" formatCode="* #,##0;* \-#,##0;* &quot;-&quot;">
                  <c:v>664999.94999999984</c:v>
                </c:pt>
                <c:pt idx="226" formatCode="* #,##0;* \-#,##0;* &quot;-&quot;">
                  <c:v>667587.23</c:v>
                </c:pt>
                <c:pt idx="227" formatCode="* #,##0;* \-#,##0;* &quot;-&quot;">
                  <c:v>722991.16999999993</c:v>
                </c:pt>
                <c:pt idx="228" formatCode="* #,##0;* \-#,##0;* &quot;-&quot;">
                  <c:v>696323.38</c:v>
                </c:pt>
                <c:pt idx="229" formatCode="* #,##0;* \-#,##0;* &quot;-&quot;">
                  <c:v>683252.75</c:v>
                </c:pt>
                <c:pt idx="230" formatCode="* #,##0;* \-#,##0;* &quot;-&quot;">
                  <c:v>714258.41</c:v>
                </c:pt>
                <c:pt idx="231" formatCode="* #,##0;* \-#,##0;* &quot;-&quot;">
                  <c:v>720924.22</c:v>
                </c:pt>
                <c:pt idx="232" formatCode="* #,##0;* \-#,##0;* &quot;-&quot;">
                  <c:v>749449.74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39712"/>
        <c:axId val="115819648"/>
      </c:lineChart>
      <c:catAx>
        <c:axId val="124339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5819648"/>
        <c:crosses val="autoZero"/>
        <c:auto val="1"/>
        <c:lblAlgn val="ctr"/>
        <c:lblOffset val="100"/>
        <c:tickLblSkip val="20"/>
        <c:tickMarkSkip val="10"/>
        <c:noMultiLvlLbl val="0"/>
      </c:catAx>
      <c:valAx>
        <c:axId val="11581964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crossAx val="1243397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 smtClean="0"/>
              <a:t>Pertumbuhan</a:t>
            </a:r>
            <a:r>
              <a:rPr lang="en-US" sz="1800" b="1" i="0" baseline="0" dirty="0" smtClean="0"/>
              <a:t> M2 </a:t>
            </a:r>
            <a:r>
              <a:rPr lang="en-US" sz="1800" b="1" i="0" baseline="0" dirty="0" err="1" smtClean="0"/>
              <a:t>Januari</a:t>
            </a:r>
            <a:r>
              <a:rPr lang="en-US" sz="1800" b="1" i="0" baseline="0" dirty="0" smtClean="0"/>
              <a:t> 1993 - Mei 2012</a:t>
            </a:r>
            <a:endParaRPr lang="en-US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 </a:t>
            </a:r>
            <a:r>
              <a:rPr lang="en-US" baseline="0" dirty="0"/>
              <a:t>(</a:t>
            </a:r>
            <a:r>
              <a:rPr lang="en-US" baseline="0" dirty="0" err="1"/>
              <a:t>dalam</a:t>
            </a:r>
            <a:r>
              <a:rPr lang="en-US" baseline="0" dirty="0"/>
              <a:t> </a:t>
            </a:r>
            <a:r>
              <a:rPr lang="en-US" baseline="0" dirty="0" err="1"/>
              <a:t>miliar</a:t>
            </a:r>
            <a:r>
              <a:rPr lang="en-US" baseline="0" dirty="0"/>
              <a:t> Rupiah)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M2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4802867383512543E-3"/>
                  <c:y val="-3.282828282828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2"/>
              <c:layout>
                <c:manualLayout>
                  <c:x val="-2.9868578255675031E-3"/>
                  <c:y val="-3.282828282828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Sheet1!$B$1:$HZ$1</c:f>
              <c:strCache>
                <c:ptCount val="233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Nop</c:v>
                </c:pt>
                <c:pt idx="11">
                  <c:v>Des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Mei</c:v>
                </c:pt>
                <c:pt idx="17">
                  <c:v>Jun</c:v>
                </c:pt>
                <c:pt idx="18">
                  <c:v>Jul</c:v>
                </c:pt>
                <c:pt idx="19">
                  <c:v>Agus</c:v>
                </c:pt>
                <c:pt idx="20">
                  <c:v>Sept</c:v>
                </c:pt>
                <c:pt idx="21">
                  <c:v>Okt</c:v>
                </c:pt>
                <c:pt idx="22">
                  <c:v>Nov</c:v>
                </c:pt>
                <c:pt idx="23">
                  <c:v>Des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Jan.</c:v>
                </c:pt>
                <c:pt idx="37">
                  <c:v>Feb.</c:v>
                </c:pt>
                <c:pt idx="38">
                  <c:v>Mar.</c:v>
                </c:pt>
                <c:pt idx="39">
                  <c:v>Apr.</c:v>
                </c:pt>
                <c:pt idx="40">
                  <c:v>Mei.</c:v>
                </c:pt>
                <c:pt idx="41">
                  <c:v>Jun.</c:v>
                </c:pt>
                <c:pt idx="42">
                  <c:v>Jul.</c:v>
                </c:pt>
                <c:pt idx="43">
                  <c:v>Ags.</c:v>
                </c:pt>
                <c:pt idx="44">
                  <c:v>Sep.</c:v>
                </c:pt>
                <c:pt idx="45">
                  <c:v>Okt.</c:v>
                </c:pt>
                <c:pt idx="46">
                  <c:v>Nov.</c:v>
                </c:pt>
                <c:pt idx="47">
                  <c:v>Des.</c:v>
                </c:pt>
                <c:pt idx="48">
                  <c:v>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Mei</c:v>
                </c:pt>
                <c:pt idx="53">
                  <c:v>Jun</c:v>
                </c:pt>
                <c:pt idx="54">
                  <c:v>Jul</c:v>
                </c:pt>
                <c:pt idx="55">
                  <c:v>Ags</c:v>
                </c:pt>
                <c:pt idx="56">
                  <c:v>Sep</c:v>
                </c:pt>
                <c:pt idx="57">
                  <c:v>Okt</c:v>
                </c:pt>
                <c:pt idx="58">
                  <c:v>Nov</c:v>
                </c:pt>
                <c:pt idx="59">
                  <c:v>Des</c:v>
                </c:pt>
                <c:pt idx="60">
                  <c:v>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Mei</c:v>
                </c:pt>
                <c:pt idx="65">
                  <c:v>Jun</c:v>
                </c:pt>
                <c:pt idx="66">
                  <c:v>Jul</c:v>
                </c:pt>
                <c:pt idx="67">
                  <c:v>Ags</c:v>
                </c:pt>
                <c:pt idx="68">
                  <c:v>Sep</c:v>
                </c:pt>
                <c:pt idx="69">
                  <c:v>Okt</c:v>
                </c:pt>
                <c:pt idx="70">
                  <c:v>Nov</c:v>
                </c:pt>
                <c:pt idx="71">
                  <c:v>Des</c:v>
                </c:pt>
                <c:pt idx="72">
                  <c:v>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Mei</c:v>
                </c:pt>
                <c:pt idx="77">
                  <c:v>Jun</c:v>
                </c:pt>
                <c:pt idx="78">
                  <c:v>Jul</c:v>
                </c:pt>
                <c:pt idx="79">
                  <c:v>Ags</c:v>
                </c:pt>
                <c:pt idx="80">
                  <c:v>Sep</c:v>
                </c:pt>
                <c:pt idx="81">
                  <c:v>Okt</c:v>
                </c:pt>
                <c:pt idx="82">
                  <c:v>Nov</c:v>
                </c:pt>
                <c:pt idx="83">
                  <c:v>Des</c:v>
                </c:pt>
                <c:pt idx="84">
                  <c:v>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May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May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Oct</c:v>
                </c:pt>
                <c:pt idx="130">
                  <c:v>Nov</c:v>
                </c:pt>
                <c:pt idx="131">
                  <c:v>Dec</c:v>
                </c:pt>
                <c:pt idx="132">
                  <c:v>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May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Oct</c:v>
                </c:pt>
                <c:pt idx="142">
                  <c:v>Nov</c:v>
                </c:pt>
                <c:pt idx="143">
                  <c:v>Dec</c:v>
                </c:pt>
                <c:pt idx="144">
                  <c:v>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  <c:pt idx="148">
                  <c:v>May</c:v>
                </c:pt>
                <c:pt idx="149">
                  <c:v>Jun</c:v>
                </c:pt>
                <c:pt idx="150">
                  <c:v>Jul</c:v>
                </c:pt>
                <c:pt idx="151">
                  <c:v>Aug</c:v>
                </c:pt>
                <c:pt idx="152">
                  <c:v>Sep</c:v>
                </c:pt>
                <c:pt idx="153">
                  <c:v>Oct</c:v>
                </c:pt>
                <c:pt idx="154">
                  <c:v>Nov</c:v>
                </c:pt>
                <c:pt idx="155">
                  <c:v>Dec</c:v>
                </c:pt>
                <c:pt idx="156">
                  <c:v>Jan</c:v>
                </c:pt>
                <c:pt idx="157">
                  <c:v>Feb</c:v>
                </c:pt>
                <c:pt idx="158">
                  <c:v>Mar</c:v>
                </c:pt>
                <c:pt idx="159">
                  <c:v>Apr</c:v>
                </c:pt>
                <c:pt idx="160">
                  <c:v>May</c:v>
                </c:pt>
                <c:pt idx="161">
                  <c:v>Jun</c:v>
                </c:pt>
                <c:pt idx="162">
                  <c:v>Jul</c:v>
                </c:pt>
                <c:pt idx="163">
                  <c:v>Aug</c:v>
                </c:pt>
                <c:pt idx="164">
                  <c:v>Sep</c:v>
                </c:pt>
                <c:pt idx="165">
                  <c:v>Oct</c:v>
                </c:pt>
                <c:pt idx="166">
                  <c:v>Nov</c:v>
                </c:pt>
                <c:pt idx="167">
                  <c:v>Dec</c:v>
                </c:pt>
                <c:pt idx="168">
                  <c:v>Jan</c:v>
                </c:pt>
                <c:pt idx="169">
                  <c:v>Feb</c:v>
                </c:pt>
                <c:pt idx="170">
                  <c:v>Mar</c:v>
                </c:pt>
                <c:pt idx="171">
                  <c:v>Apr</c:v>
                </c:pt>
                <c:pt idx="172">
                  <c:v>May</c:v>
                </c:pt>
                <c:pt idx="173">
                  <c:v>Jun</c:v>
                </c:pt>
                <c:pt idx="174">
                  <c:v>Jul</c:v>
                </c:pt>
                <c:pt idx="175">
                  <c:v>Aug</c:v>
                </c:pt>
                <c:pt idx="176">
                  <c:v>Sep</c:v>
                </c:pt>
                <c:pt idx="177">
                  <c:v>Oct</c:v>
                </c:pt>
                <c:pt idx="178">
                  <c:v>Nov</c:v>
                </c:pt>
                <c:pt idx="179">
                  <c:v>Dec</c:v>
                </c:pt>
                <c:pt idx="180">
                  <c:v>Jan</c:v>
                </c:pt>
                <c:pt idx="181">
                  <c:v>Feb</c:v>
                </c:pt>
                <c:pt idx="182">
                  <c:v>Mar</c:v>
                </c:pt>
                <c:pt idx="183">
                  <c:v>Apr</c:v>
                </c:pt>
                <c:pt idx="184">
                  <c:v>May</c:v>
                </c:pt>
                <c:pt idx="185">
                  <c:v>Jun</c:v>
                </c:pt>
                <c:pt idx="186">
                  <c:v>Jul</c:v>
                </c:pt>
                <c:pt idx="187">
                  <c:v>Aug</c:v>
                </c:pt>
                <c:pt idx="188">
                  <c:v>Sep</c:v>
                </c:pt>
                <c:pt idx="189">
                  <c:v>Oct</c:v>
                </c:pt>
                <c:pt idx="190">
                  <c:v>Nov</c:v>
                </c:pt>
                <c:pt idx="191">
                  <c:v>Dec</c:v>
                </c:pt>
                <c:pt idx="192">
                  <c:v>Jan</c:v>
                </c:pt>
                <c:pt idx="193">
                  <c:v>Feb</c:v>
                </c:pt>
                <c:pt idx="194">
                  <c:v>Mar</c:v>
                </c:pt>
                <c:pt idx="195">
                  <c:v>Apr</c:v>
                </c:pt>
                <c:pt idx="196">
                  <c:v>May</c:v>
                </c:pt>
                <c:pt idx="197">
                  <c:v>Jun</c:v>
                </c:pt>
                <c:pt idx="198">
                  <c:v>Jul</c:v>
                </c:pt>
                <c:pt idx="199">
                  <c:v>Aug</c:v>
                </c:pt>
                <c:pt idx="200">
                  <c:v>Sep</c:v>
                </c:pt>
                <c:pt idx="201">
                  <c:v>Oct</c:v>
                </c:pt>
                <c:pt idx="202">
                  <c:v>Nov</c:v>
                </c:pt>
                <c:pt idx="203">
                  <c:v>Dec</c:v>
                </c:pt>
                <c:pt idx="204">
                  <c:v>Jan *</c:v>
                </c:pt>
                <c:pt idx="205">
                  <c:v>Feb *</c:v>
                </c:pt>
                <c:pt idx="206">
                  <c:v>Mar *</c:v>
                </c:pt>
                <c:pt idx="207">
                  <c:v>Apr *</c:v>
                </c:pt>
                <c:pt idx="208">
                  <c:v>May *</c:v>
                </c:pt>
                <c:pt idx="209">
                  <c:v>Jun *</c:v>
                </c:pt>
                <c:pt idx="210">
                  <c:v>Jul *</c:v>
                </c:pt>
                <c:pt idx="211">
                  <c:v>Aug</c:v>
                </c:pt>
                <c:pt idx="212">
                  <c:v>Sep</c:v>
                </c:pt>
                <c:pt idx="213">
                  <c:v>Oct</c:v>
                </c:pt>
                <c:pt idx="214">
                  <c:v>Nov</c:v>
                </c:pt>
                <c:pt idx="215">
                  <c:v>Dec</c:v>
                </c:pt>
                <c:pt idx="216">
                  <c:v>Jan</c:v>
                </c:pt>
                <c:pt idx="217">
                  <c:v>Feb</c:v>
                </c:pt>
                <c:pt idx="218">
                  <c:v>Mar</c:v>
                </c:pt>
                <c:pt idx="219">
                  <c:v>Apr</c:v>
                </c:pt>
                <c:pt idx="220">
                  <c:v>May</c:v>
                </c:pt>
                <c:pt idx="221">
                  <c:v>Jun</c:v>
                </c:pt>
                <c:pt idx="222">
                  <c:v>Jul</c:v>
                </c:pt>
                <c:pt idx="223">
                  <c:v>Aug</c:v>
                </c:pt>
                <c:pt idx="224">
                  <c:v>Sep</c:v>
                </c:pt>
                <c:pt idx="225">
                  <c:v>Oct</c:v>
                </c:pt>
                <c:pt idx="226">
                  <c:v>Nov</c:v>
                </c:pt>
                <c:pt idx="227">
                  <c:v>Dec</c:v>
                </c:pt>
                <c:pt idx="228">
                  <c:v>Jan</c:v>
                </c:pt>
                <c:pt idx="229">
                  <c:v>Feb</c:v>
                </c:pt>
                <c:pt idx="230">
                  <c:v>Mar</c:v>
                </c:pt>
                <c:pt idx="231">
                  <c:v>Apr</c:v>
                </c:pt>
                <c:pt idx="232">
                  <c:v>May</c:v>
                </c:pt>
              </c:strCache>
            </c:strRef>
          </c:cat>
          <c:val>
            <c:numRef>
              <c:f>Sheet1!$B$2:$HZ$2</c:f>
              <c:numCache>
                <c:formatCode>#,##0</c:formatCode>
                <c:ptCount val="233"/>
                <c:pt idx="0">
                  <c:v>119150</c:v>
                </c:pt>
                <c:pt idx="1">
                  <c:v>121123</c:v>
                </c:pt>
                <c:pt idx="2">
                  <c:v>123161</c:v>
                </c:pt>
                <c:pt idx="3">
                  <c:v>122890</c:v>
                </c:pt>
                <c:pt idx="4">
                  <c:v>123448</c:v>
                </c:pt>
                <c:pt idx="5">
                  <c:v>125030</c:v>
                </c:pt>
                <c:pt idx="6">
                  <c:v>127552</c:v>
                </c:pt>
                <c:pt idx="7">
                  <c:v>132843</c:v>
                </c:pt>
                <c:pt idx="8">
                  <c:v>136716</c:v>
                </c:pt>
                <c:pt idx="9">
                  <c:v>138684</c:v>
                </c:pt>
                <c:pt idx="10">
                  <c:v>141533</c:v>
                </c:pt>
                <c:pt idx="11">
                  <c:v>145599</c:v>
                </c:pt>
                <c:pt idx="12">
                  <c:v>146933</c:v>
                </c:pt>
                <c:pt idx="13">
                  <c:v>151312</c:v>
                </c:pt>
                <c:pt idx="14">
                  <c:v>149311</c:v>
                </c:pt>
                <c:pt idx="15">
                  <c:v>150085</c:v>
                </c:pt>
                <c:pt idx="16">
                  <c:v>150860</c:v>
                </c:pt>
                <c:pt idx="17">
                  <c:v>152811</c:v>
                </c:pt>
                <c:pt idx="18">
                  <c:v>154853</c:v>
                </c:pt>
                <c:pt idx="19">
                  <c:v>158802</c:v>
                </c:pt>
                <c:pt idx="20">
                  <c:v>162774</c:v>
                </c:pt>
                <c:pt idx="21">
                  <c:v>165275</c:v>
                </c:pt>
                <c:pt idx="22">
                  <c:v>168376</c:v>
                </c:pt>
                <c:pt idx="23">
                  <c:v>174512</c:v>
                </c:pt>
                <c:pt idx="24">
                  <c:v>176227</c:v>
                </c:pt>
                <c:pt idx="25">
                  <c:v>179789</c:v>
                </c:pt>
                <c:pt idx="26">
                  <c:v>181701</c:v>
                </c:pt>
                <c:pt idx="27">
                  <c:v>182737</c:v>
                </c:pt>
                <c:pt idx="28">
                  <c:v>185164</c:v>
                </c:pt>
                <c:pt idx="29">
                  <c:v>192126</c:v>
                </c:pt>
                <c:pt idx="30">
                  <c:v>196820</c:v>
                </c:pt>
                <c:pt idx="31">
                  <c:v>202085</c:v>
                </c:pt>
                <c:pt idx="32">
                  <c:v>206079</c:v>
                </c:pt>
                <c:pt idx="33">
                  <c:v>211148</c:v>
                </c:pt>
                <c:pt idx="34">
                  <c:v>215788</c:v>
                </c:pt>
                <c:pt idx="35">
                  <c:v>223300</c:v>
                </c:pt>
                <c:pt idx="36">
                  <c:v>222865</c:v>
                </c:pt>
                <c:pt idx="37">
                  <c:v>227948</c:v>
                </c:pt>
                <c:pt idx="38">
                  <c:v>232493</c:v>
                </c:pt>
                <c:pt idx="39">
                  <c:v>238004</c:v>
                </c:pt>
                <c:pt idx="40">
                  <c:v>242153</c:v>
                </c:pt>
                <c:pt idx="41">
                  <c:v>249443</c:v>
                </c:pt>
                <c:pt idx="42">
                  <c:v>253392</c:v>
                </c:pt>
                <c:pt idx="43">
                  <c:v>255284</c:v>
                </c:pt>
                <c:pt idx="44">
                  <c:v>259926</c:v>
                </c:pt>
                <c:pt idx="45">
                  <c:v>268320</c:v>
                </c:pt>
                <c:pt idx="46">
                  <c:v>277356</c:v>
                </c:pt>
                <c:pt idx="47">
                  <c:v>288632</c:v>
                </c:pt>
                <c:pt idx="48" formatCode="_(* #,##0_);_(* \(#,##0\);_(* &quot;-&quot;_);_(@_)">
                  <c:v>290853</c:v>
                </c:pt>
                <c:pt idx="49" formatCode="_(* #,##0_);_(* \(#,##0\);_(* &quot;-&quot;_);_(@_)">
                  <c:v>293240</c:v>
                </c:pt>
                <c:pt idx="50" formatCode="_(* #,##0_);_(* \(#,##0\);_(* &quot;-&quot;_);_(@_)">
                  <c:v>294581</c:v>
                </c:pt>
                <c:pt idx="51" formatCode="_(* #,##0_);_(* \(#,##0\);_(* &quot;-&quot;_);_(@_)">
                  <c:v>299277</c:v>
                </c:pt>
                <c:pt idx="52" formatCode="_(* #,##0_);_(* \(#,##0\);_(* &quot;-&quot;_);_(@_)">
                  <c:v>303667</c:v>
                </c:pt>
                <c:pt idx="53" formatCode="_(* #,##0_);_(* \(#,##0\);_(* &quot;-&quot;_);_(@_)">
                  <c:v>312839</c:v>
                </c:pt>
                <c:pt idx="54" formatCode="_(* #,##0_);_(* \(#,##0\);_(* &quot;-&quot;_);_(@_)">
                  <c:v>317533</c:v>
                </c:pt>
                <c:pt idx="55" formatCode="_(* #,##0_);_(* \(#,##0\);_(* &quot;-&quot;_);_(@_)">
                  <c:v>325911</c:v>
                </c:pt>
                <c:pt idx="56" formatCode="_(* #,##0_);_(* \(#,##0\);_(* &quot;-&quot;_);_(@_)">
                  <c:v>329074</c:v>
                </c:pt>
                <c:pt idx="57" formatCode="_(* #,##0_);_(* \(#,##0\);_(* &quot;-&quot;_);_(@_)">
                  <c:v>340744</c:v>
                </c:pt>
                <c:pt idx="58" formatCode="_(* #,##0_);_(* \(#,##0\);_(* &quot;-&quot;_);_(@_)">
                  <c:v>330559</c:v>
                </c:pt>
                <c:pt idx="59" formatCode="_(* #,##0_);_(* \(#,##0\);_(* &quot;-&quot;_);_(@_)">
                  <c:v>355643</c:v>
                </c:pt>
                <c:pt idx="60" formatCode="_(* #,##0_);_(* \(#,##0\);_(* &quot;-&quot;_);_(@_)">
                  <c:v>450697</c:v>
                </c:pt>
                <c:pt idx="61" formatCode="_(* #,##0_);_(* \(#,##0\);_(* &quot;-&quot;_);_(@_)">
                  <c:v>430241</c:v>
                </c:pt>
                <c:pt idx="62" formatCode="_(* #,##0_);_(* \(#,##0\);_(* &quot;-&quot;_);_(@_)">
                  <c:v>449824</c:v>
                </c:pt>
                <c:pt idx="63" formatCode="_(* #,##0_);_(* \(#,##0\);_(* &quot;-&quot;_);_(@_)">
                  <c:v>453396</c:v>
                </c:pt>
                <c:pt idx="64" formatCode="_(* #,##0_);_(* \(#,##0\);_(* &quot;-&quot;_);_(@_)">
                  <c:v>493909</c:v>
                </c:pt>
                <c:pt idx="65" formatCode="_(* #,##0_);_(* \(#,##0\);_(* &quot;-&quot;_);_(@_)">
                  <c:v>565785</c:v>
                </c:pt>
                <c:pt idx="66" formatCode="_(* #,##0_);_(* \(#,##0\);_(* &quot;-&quot;_);_(@_)">
                  <c:v>556552</c:v>
                </c:pt>
                <c:pt idx="67" formatCode="_(* #,##0_);_(* \(#,##0\);_(* &quot;-&quot;_);_(@_)">
                  <c:v>540861</c:v>
                </c:pt>
                <c:pt idx="68" formatCode="_(* #,##0_);_(* \(#,##0\);_(* &quot;-&quot;_);_(@_)">
                  <c:v>550404</c:v>
                </c:pt>
                <c:pt idx="69" formatCode="_(* #,##0_);_(* \(#,##0\);_(* &quot;-&quot;_);_(@_)">
                  <c:v>531977</c:v>
                </c:pt>
                <c:pt idx="70" formatCode="_(* #,##0_);_(* \(#,##0\);_(* &quot;-&quot;_);_(@_)">
                  <c:v>550936</c:v>
                </c:pt>
                <c:pt idx="71" formatCode="_(* #,##0_);_(* \(#,##0\);_(* &quot;-&quot;_);_(@_)">
                  <c:v>577381</c:v>
                </c:pt>
                <c:pt idx="72" formatCode="_(* #,##0_);_(* \(#,##0\);_(* &quot;-&quot;_);_(@_)">
                  <c:v>596541</c:v>
                </c:pt>
                <c:pt idx="73" formatCode="_(* #,##0_);_(* \(#,##0\);_(* &quot;-&quot;_);_(@_)">
                  <c:v>602666</c:v>
                </c:pt>
                <c:pt idx="74" formatCode="_(* #,##0_);_(* \(#,##0\);_(* &quot;-&quot;_);_(@_)">
                  <c:v>603325</c:v>
                </c:pt>
                <c:pt idx="75" formatCode="_(* #,##0_);_(* \(#,##0\);_(* &quot;-&quot;_);_(@_)">
                  <c:v>613140</c:v>
                </c:pt>
                <c:pt idx="76" formatCode="_(* #,##0_);_(* \(#,##0\);_(* &quot;-&quot;_);_(@_)">
                  <c:v>628260</c:v>
                </c:pt>
                <c:pt idx="77" formatCode="_(* #,##0_);_(* \(#,##0\);_(* &quot;-&quot;_);_(@_)">
                  <c:v>615411</c:v>
                </c:pt>
                <c:pt idx="78" formatCode="_(* #,##0_);_(* \(#,##0\);_(* &quot;-&quot;_);_(@_)">
                  <c:v>627207</c:v>
                </c:pt>
                <c:pt idx="79" formatCode="_(* #,##0_);_(* \(#,##0\);_(* &quot;-&quot;_);_(@_)">
                  <c:v>636529</c:v>
                </c:pt>
                <c:pt idx="80" formatCode="_(* #,##0_);_(* \(#,##0\);_(* &quot;-&quot;_);_(@_)">
                  <c:v>652289</c:v>
                </c:pt>
                <c:pt idx="81" formatCode="_(* #,##0_);_(* \(#,##0\);_(* &quot;-&quot;_);_(@_)">
                  <c:v>628896</c:v>
                </c:pt>
                <c:pt idx="82" formatCode="_(* #,##0_);_(* \(#,##0\);_(* &quot;-&quot;_);_(@_)">
                  <c:v>639347</c:v>
                </c:pt>
                <c:pt idx="83" formatCode="_(* #,##0_);_(* \(#,##0\);_(* &quot;-&quot;_);_(@_)">
                  <c:v>646205</c:v>
                </c:pt>
                <c:pt idx="84" formatCode="_(* #,##0_);_(* \(#,##0\);_(* &quot;-&quot;_);_(@_)">
                  <c:v>650597</c:v>
                </c:pt>
                <c:pt idx="85" formatCode="_(* #,##0_);_(* \(#,##0\);_(* &quot;-&quot;_);_(@_)">
                  <c:v>653334</c:v>
                </c:pt>
                <c:pt idx="86" formatCode="_(* #,##0_);_(* \(#,##0\);_(* &quot;-&quot;_);_(@_)">
                  <c:v>656451</c:v>
                </c:pt>
                <c:pt idx="87" formatCode="_(* #,##0_);_(* \(#,##0\);_(* &quot;-&quot;_);_(@_)">
                  <c:v>665651</c:v>
                </c:pt>
                <c:pt idx="88" formatCode="_(* #,##0_);_(* \(#,##0\);_(* &quot;-&quot;_);_(@_)">
                  <c:v>683477</c:v>
                </c:pt>
                <c:pt idx="89" formatCode="_(* #,##0_);_(* \(#,##0\);_(* &quot;-&quot;_);_(@_)">
                  <c:v>684335</c:v>
                </c:pt>
                <c:pt idx="90" formatCode="_(* #,##0_);_(* \(#,##0\);_(* &quot;-&quot;_);_(@_)">
                  <c:v>689935</c:v>
                </c:pt>
                <c:pt idx="91" formatCode="_(* #,##0_);_(* \(#,##0\);_(* &quot;-&quot;_);_(@_)">
                  <c:v>685602</c:v>
                </c:pt>
                <c:pt idx="92" formatCode="_(* #,##0_);_(* \(#,##0\);_(* &quot;-&quot;_);_(@_)">
                  <c:v>686453</c:v>
                </c:pt>
                <c:pt idx="93" formatCode="_(* #,##0_);_(* \(#,##0\);_(* &quot;-&quot;_);_(@_)">
                  <c:v>707447</c:v>
                </c:pt>
                <c:pt idx="94" formatCode="_(* #,##0_);_(* \(#,##0\);_(* &quot;-&quot;_);_(@_)">
                  <c:v>720261</c:v>
                </c:pt>
                <c:pt idx="95" formatCode="_(* #,##0_);_(* \(#,##0\);_(* &quot;-&quot;_);_(@_)">
                  <c:v>747028</c:v>
                </c:pt>
                <c:pt idx="96" formatCode="_*\ #,##0;_*\ \-#,##0;* &quot;-&quot;">
                  <c:v>738731</c:v>
                </c:pt>
                <c:pt idx="97" formatCode="_*\ #,##0;_*\ \-#,##0;* &quot;-&quot;">
                  <c:v>755898</c:v>
                </c:pt>
                <c:pt idx="98" formatCode="_*\ #,##0;_*\ \-#,##0;* &quot;-&quot;">
                  <c:v>766812</c:v>
                </c:pt>
                <c:pt idx="99" formatCode="_*\ #,##0;_*\ \-#,##0;* &quot;-&quot;">
                  <c:v>792227</c:v>
                </c:pt>
                <c:pt idx="100" formatCode="_*\ #,##0;_*\ \-#,##0;* &quot;-&quot;">
                  <c:v>788320</c:v>
                </c:pt>
                <c:pt idx="101" formatCode="_*\ #,##0;_*\ \-#,##0;* &quot;-&quot;">
                  <c:v>796440</c:v>
                </c:pt>
                <c:pt idx="102" formatCode="_*\ #,##0;_*\ \-#,##0;* &quot;-&quot;">
                  <c:v>771135</c:v>
                </c:pt>
                <c:pt idx="103" formatCode="_*\ #,##0;_*\ \-#,##0;* &quot;-&quot;">
                  <c:v>774037</c:v>
                </c:pt>
                <c:pt idx="104" formatCode="_*\ #,##0;_*\ \-#,##0;* &quot;-&quot;">
                  <c:v>783104</c:v>
                </c:pt>
                <c:pt idx="105" formatCode="_*\ #,##0;_*\ \-#,##0;* &quot;-&quot;">
                  <c:v>808514</c:v>
                </c:pt>
                <c:pt idx="106" formatCode="_*\ #,##0;_*\ \-#,##0;* &quot;-&quot;">
                  <c:v>821691</c:v>
                </c:pt>
                <c:pt idx="107" formatCode="_*\ #,##0;_*\ \-#,##0;* &quot;-&quot;">
                  <c:v>844053</c:v>
                </c:pt>
                <c:pt idx="108" formatCode="_*\ #,##0;_*\ \-#,##0;* &quot;-&quot;">
                  <c:v>838022</c:v>
                </c:pt>
                <c:pt idx="109" formatCode="_*\ #,##0;_*\ \-#,##0;* &quot;-&quot;">
                  <c:v>837160</c:v>
                </c:pt>
                <c:pt idx="110" formatCode="_*\ #,##0;_*\ \-#,##0;* &quot;-&quot;">
                  <c:v>831411</c:v>
                </c:pt>
                <c:pt idx="111" formatCode="_*\ #,##0;_*\ \-#,##0;* &quot;-&quot;">
                  <c:v>828278</c:v>
                </c:pt>
                <c:pt idx="112" formatCode="_*\ #,##0;_*\ \-#,##0;* &quot;-&quot;">
                  <c:v>833084</c:v>
                </c:pt>
                <c:pt idx="113" formatCode="_*\ #,##0;_*\ \-#,##0;* &quot;-&quot;">
                  <c:v>838635</c:v>
                </c:pt>
                <c:pt idx="114" formatCode="_*\ #,##0;_*\ \-#,##0;* &quot;-&quot;">
                  <c:v>852718</c:v>
                </c:pt>
                <c:pt idx="115" formatCode="_*\ #,##0;_*\ \-#,##0;* &quot;-&quot;">
                  <c:v>856835</c:v>
                </c:pt>
                <c:pt idx="116" formatCode="_*\ #,##0;_*\ \-#,##0;* &quot;-&quot;">
                  <c:v>859706</c:v>
                </c:pt>
                <c:pt idx="117" formatCode="_*\ #,##0;_*\ \-#,##0;* &quot;-&quot;">
                  <c:v>863010</c:v>
                </c:pt>
                <c:pt idx="118" formatCode="_*\ #,##0;_*\ \-#,##0;* &quot;-&quot;">
                  <c:v>870046</c:v>
                </c:pt>
                <c:pt idx="119" formatCode="_*\ #,##0;_*\ \-#,##0;* &quot;-&quot;">
                  <c:v>883908</c:v>
                </c:pt>
                <c:pt idx="120" formatCode="_*\ #,##0;_*\ \-#,##0;* &quot;-&quot;">
                  <c:v>873683</c:v>
                </c:pt>
                <c:pt idx="121" formatCode="_*\ #,##0;_*\ \-#,##0;* &quot;-&quot;">
                  <c:v>881215</c:v>
                </c:pt>
                <c:pt idx="122" formatCode="_*\ #,##0;_*\ \-#,##0;* &quot;-&quot;">
                  <c:v>877776</c:v>
                </c:pt>
                <c:pt idx="123" formatCode="_*\ #,##0;_*\ \-#,##0;* &quot;-&quot;">
                  <c:v>882808</c:v>
                </c:pt>
                <c:pt idx="124" formatCode="_*\ #,##0;_*\ \-#,##0;* &quot;-&quot;">
                  <c:v>893029</c:v>
                </c:pt>
                <c:pt idx="125" formatCode="_*\ #,##0;_*\ \-#,##0;* &quot;-&quot;">
                  <c:v>894213</c:v>
                </c:pt>
                <c:pt idx="126" formatCode="_*\ #,##0;_*\ \-#,##0;* &quot;-&quot;">
                  <c:v>901389</c:v>
                </c:pt>
                <c:pt idx="127" formatCode="_*\ #,##0;_*\ \-#,##0;* &quot;-&quot;">
                  <c:v>905498</c:v>
                </c:pt>
                <c:pt idx="128" formatCode="_*\ #,##0;_*\ \-#,##0;* &quot;-&quot;">
                  <c:v>911224</c:v>
                </c:pt>
                <c:pt idx="129" formatCode="_*\ #,##0;_*\ \-#,##0;* &quot;-&quot;">
                  <c:v>926325</c:v>
                </c:pt>
                <c:pt idx="130" formatCode="_*\ #,##0;_*\ \-#,##0;* &quot;-&quot;">
                  <c:v>944647</c:v>
                </c:pt>
                <c:pt idx="131" formatCode="_*\ #,##0;_*\ \-#,##0;* &quot;-&quot;">
                  <c:v>955692</c:v>
                </c:pt>
                <c:pt idx="132" formatCode="_*\ #,##0;_*\ \-#,##0;* &quot;-&quot;">
                  <c:v>939143</c:v>
                </c:pt>
                <c:pt idx="133" formatCode="_*\ #,##0;_*\ \-#,##0;* &quot;-&quot;">
                  <c:v>927053</c:v>
                </c:pt>
                <c:pt idx="134" formatCode="_*\ #,##0;_*\ \-#,##0;* &quot;-&quot;">
                  <c:v>927302</c:v>
                </c:pt>
                <c:pt idx="135" formatCode="_*\ #,##0;_*\ \-#,##0;* &quot;-&quot;">
                  <c:v>928584</c:v>
                </c:pt>
                <c:pt idx="136" formatCode="_*\ #,##0;_*\ \-#,##0;* &quot;-&quot;">
                  <c:v>951848</c:v>
                </c:pt>
                <c:pt idx="137" formatCode="_*\ #,##0;_*\ \-#,##0;* &quot;-&quot;">
                  <c:v>973398</c:v>
                </c:pt>
                <c:pt idx="138" formatCode="_*\ #,##0;_*\ \-#,##0;* &quot;-&quot;">
                  <c:v>974097</c:v>
                </c:pt>
                <c:pt idx="139" formatCode="_*\ #,##0;_*\ \-#,##0;* &quot;-&quot;">
                  <c:v>982669</c:v>
                </c:pt>
                <c:pt idx="140" formatCode="_*\ #,##0;_*\ \-#,##0;* &quot;-&quot;">
                  <c:v>988173</c:v>
                </c:pt>
                <c:pt idx="141" formatCode="_*\ #,##0;_*\ \-#,##0;* &quot;-&quot;">
                  <c:v>998167</c:v>
                </c:pt>
                <c:pt idx="142" formatCode="_*\ #,##0;_*\ \-#,##0;* &quot;-&quot;">
                  <c:v>1001586</c:v>
                </c:pt>
                <c:pt idx="143" formatCode="_*\ #,##0;_*\ \-#,##0;* &quot;-&quot;">
                  <c:v>1033877</c:v>
                </c:pt>
                <c:pt idx="144" formatCode="_*\ #,##0;_*\ \-#,##0;* &quot;-&quot;">
                  <c:v>1017491</c:v>
                </c:pt>
                <c:pt idx="145" formatCode="_*\ #,##0;_*\ \-#,##0;* &quot;-&quot;">
                  <c:v>1014376</c:v>
                </c:pt>
                <c:pt idx="146" formatCode="_*\ #,##0;_*\ \-#,##0;* &quot;-&quot;">
                  <c:v>1022703</c:v>
                </c:pt>
                <c:pt idx="147" formatCode="_*\ #,##0;_*\ \-#,##0;* &quot;-&quot;">
                  <c:v>1046656</c:v>
                </c:pt>
                <c:pt idx="148" formatCode="_*\ #,##0;_*\ \-#,##0;* &quot;-&quot;">
                  <c:v>1049516</c:v>
                </c:pt>
                <c:pt idx="149" formatCode="_*\ #,##0;_*\ \-#,##0;* &quot;-&quot;">
                  <c:v>1076526</c:v>
                </c:pt>
                <c:pt idx="150" formatCode="_*\ #,##0;_*\ \-#,##0;* &quot;-&quot;">
                  <c:v>1092206</c:v>
                </c:pt>
                <c:pt idx="151" formatCode="_*\ #,##0;_*\ \-#,##0;* &quot;-&quot;">
                  <c:v>1119102</c:v>
                </c:pt>
                <c:pt idx="152" formatCode="_*\ #,##0;_*\ \-#,##0;* &quot;-&quot;">
                  <c:v>1154053</c:v>
                </c:pt>
                <c:pt idx="153" formatCode="_*\ #,##0;_*\ \-#,##0;* &quot;-&quot;">
                  <c:v>1168842</c:v>
                </c:pt>
                <c:pt idx="154" formatCode="_*\ #,##0;_*\ \-#,##0;* &quot;-&quot;">
                  <c:v>1169085</c:v>
                </c:pt>
                <c:pt idx="155" formatCode="_*\ #,##0;_*\ \-#,##0;* &quot;-&quot;">
                  <c:v>1202762</c:v>
                </c:pt>
                <c:pt idx="156" formatCode="_*\ #,##0;_*\ \-#,##0;* &quot;-&quot;">
                  <c:v>1194939</c:v>
                </c:pt>
                <c:pt idx="157" formatCode="_*\ #,##0;_*\ \-#,##0;* &quot;-&quot;">
                  <c:v>1197772</c:v>
                </c:pt>
                <c:pt idx="158" formatCode="_*\ #,##0;_*\ \-#,##0;* &quot;-&quot;">
                  <c:v>1198748</c:v>
                </c:pt>
                <c:pt idx="159" formatCode="_*\ #,##0;_*\ \-#,##0;* &quot;-&quot;">
                  <c:v>1197122</c:v>
                </c:pt>
                <c:pt idx="160" formatCode="_*\ #,##0;_*\ \-#,##0;* &quot;-&quot;">
                  <c:v>1241865</c:v>
                </c:pt>
                <c:pt idx="161" formatCode="_*\ #,##0;_*\ \-#,##0;* &quot;-&quot;">
                  <c:v>1257785</c:v>
                </c:pt>
                <c:pt idx="162" formatCode="_*\ #,##0;_*\ \-#,##0;* &quot;-&quot;">
                  <c:v>1252816</c:v>
                </c:pt>
                <c:pt idx="163" formatCode="_*\ #,##0;_*\ \-#,##0;* &quot;-&quot;">
                  <c:v>1274084</c:v>
                </c:pt>
                <c:pt idx="164" formatCode="_*\ #,##0;_*\ \-#,##0;* &quot;-&quot;">
                  <c:v>1294744</c:v>
                </c:pt>
                <c:pt idx="165" formatCode="_*\ #,##0;_*\ \-#,##0;* &quot;-&quot;">
                  <c:v>1329425</c:v>
                </c:pt>
                <c:pt idx="166" formatCode="_*\ #,##0;_*\ \-#,##0;* &quot;-&quot;">
                  <c:v>1341940</c:v>
                </c:pt>
                <c:pt idx="167" formatCode="_*\ #,##0;_*\ \-#,##0;* &quot;-&quot;">
                  <c:v>1382493</c:v>
                </c:pt>
                <c:pt idx="168" formatCode="_*\ #,##0;_*\ \-#,##0;* &quot;-&quot;">
                  <c:v>1367957</c:v>
                </c:pt>
                <c:pt idx="169" formatCode="_*\ #,##0;_*\ \-#,##0;* &quot;-&quot;">
                  <c:v>1369243</c:v>
                </c:pt>
                <c:pt idx="170" formatCode="_*\ #,##0;_*\ \-#,##0;* &quot;-&quot;">
                  <c:v>1379237</c:v>
                </c:pt>
                <c:pt idx="171" formatCode="_*\ #,##0;_*\ \-#,##0;* &quot;-&quot;">
                  <c:v>1385715</c:v>
                </c:pt>
                <c:pt idx="172" formatCode="_*\ #,##0;_*\ \-#,##0;* &quot;-&quot;">
                  <c:v>1396067</c:v>
                </c:pt>
                <c:pt idx="173" formatCode="_*\ #,##0;_*\ \-#,##0;* &quot;-&quot;">
                  <c:v>1454577</c:v>
                </c:pt>
                <c:pt idx="174" formatCode="_*\ #,##0;_*\ \-#,##0;* &quot;-&quot;">
                  <c:v>1474769</c:v>
                </c:pt>
                <c:pt idx="175" formatCode="_*\ #,##0;_*\ \-#,##0;* &quot;-&quot;">
                  <c:v>1493050</c:v>
                </c:pt>
                <c:pt idx="176" formatCode="_*\ #,##0;_*\ \-#,##0;* &quot;-&quot;">
                  <c:v>1516884</c:v>
                </c:pt>
                <c:pt idx="177" formatCode="_*\ #,##0;_*\ \-#,##0;* &quot;-&quot;">
                  <c:v>1533846</c:v>
                </c:pt>
                <c:pt idx="178" formatCode="_*\ #,##0;_*\ \-#,##0;* &quot;-&quot;">
                  <c:v>1559570</c:v>
                </c:pt>
                <c:pt idx="179" formatCode="_*\ #,##0;_*\ \-#,##0;* &quot;-&quot;">
                  <c:v>1649662</c:v>
                </c:pt>
                <c:pt idx="180" formatCode="_*\ #,##0;_*\ \-#,##0;* &quot;-&quot;">
                  <c:v>1596565</c:v>
                </c:pt>
                <c:pt idx="181" formatCode="_*\ #,##0;_*\ \-#,##0;* &quot;-&quot;">
                  <c:v>1603750</c:v>
                </c:pt>
                <c:pt idx="182" formatCode="_*\ #,##0;_*\ \-#,##0;* &quot;-&quot;">
                  <c:v>1594390</c:v>
                </c:pt>
                <c:pt idx="183" formatCode="_*\ #,##0;_*\ \-#,##0;* &quot;-&quot;">
                  <c:v>1611691</c:v>
                </c:pt>
                <c:pt idx="184" formatCode="_*\ #,##0;_*\ \-#,##0;* &quot;-&quot;">
                  <c:v>1641733</c:v>
                </c:pt>
                <c:pt idx="185" formatCode="_*\ #,##0;_*\ \-#,##0;* &quot;-&quot;">
                  <c:v>1703381</c:v>
                </c:pt>
                <c:pt idx="186" formatCode="_*\ #,##0;_*\ \-#,##0;* &quot;-&quot;">
                  <c:v>1686050</c:v>
                </c:pt>
                <c:pt idx="187" formatCode="_*\ #,##0;_*\ \-#,##0;* &quot;-&quot;">
                  <c:v>1682811</c:v>
                </c:pt>
                <c:pt idx="188" formatCode="_*\ #,##0;_*\ \-#,##0;* &quot;-&quot;">
                  <c:v>1778139</c:v>
                </c:pt>
                <c:pt idx="189" formatCode="_*\ #,##0;_*\ \-#,##0;* &quot;-&quot;">
                  <c:v>1812490</c:v>
                </c:pt>
                <c:pt idx="190" formatCode="_*\ #,##0;_*\ \-#,##0;* &quot;-&quot;">
                  <c:v>1851023</c:v>
                </c:pt>
                <c:pt idx="191" formatCode="_*\ #,##0;_*\ \-#,##0;* &quot;-&quot;">
                  <c:v>1895839</c:v>
                </c:pt>
                <c:pt idx="192" formatCode="_*\ #,##0;_*\ \-#,##0;* &quot;-&quot;">
                  <c:v>1874145.25</c:v>
                </c:pt>
                <c:pt idx="193" formatCode="_*\ #,##0;_*\ \-#,##0;* &quot;-&quot;">
                  <c:v>1900208.32</c:v>
                </c:pt>
                <c:pt idx="194" formatCode="_*\ #,##0;_*\ \-#,##0;* &quot;-&quot;">
                  <c:v>1916752.36</c:v>
                </c:pt>
                <c:pt idx="195" formatCode="_*\ #,##0;_*\ \-#,##0;* &quot;-&quot;">
                  <c:v>1912622.97</c:v>
                </c:pt>
                <c:pt idx="196" formatCode="_*\ #,##0;_*\ \-#,##0;* &quot;-&quot;">
                  <c:v>1927069.54</c:v>
                </c:pt>
                <c:pt idx="197" formatCode="_*\ #,##0;_*\ \-#,##0;* &quot;-&quot;">
                  <c:v>1977532.44</c:v>
                </c:pt>
                <c:pt idx="198" formatCode="_*\ #,##0;_*\ \-#,##0;* &quot;-&quot;">
                  <c:v>1960950.07</c:v>
                </c:pt>
                <c:pt idx="199" formatCode="_*\ #,##0;_*\ \-#,##0;* &quot;-&quot;">
                  <c:v>1995294.1800000002</c:v>
                </c:pt>
                <c:pt idx="200" formatCode="_*\ #,##0;_*\ \-#,##0;* &quot;-&quot;">
                  <c:v>2018510.3</c:v>
                </c:pt>
                <c:pt idx="201" formatCode="_*\ #,##0;_*\ \-#,##0;* &quot;-&quot;">
                  <c:v>2021517.32</c:v>
                </c:pt>
                <c:pt idx="202" formatCode="_*\ #,##0;_*\ \-#,##0;* &quot;-&quot;">
                  <c:v>2062206.27</c:v>
                </c:pt>
                <c:pt idx="203" formatCode="_*\ #,##0;_*\ \-#,##0;* &quot;-&quot;">
                  <c:v>2141383.7000000002</c:v>
                </c:pt>
                <c:pt idx="204" formatCode="_*\ #,##0;_*\ \-#,##0;* &quot;-&quot;">
                  <c:v>2073859.77</c:v>
                </c:pt>
                <c:pt idx="205" formatCode="_*\ #,##0;_*\ \-#,##0;* &quot;-&quot;">
                  <c:v>2066480.99</c:v>
                </c:pt>
                <c:pt idx="206" formatCode="_*\ #,##0;_*\ \-#,##0;* &quot;-&quot;">
                  <c:v>2112082.7000000002</c:v>
                </c:pt>
                <c:pt idx="207" formatCode="_*\ #,##0;_*\ \-#,##0;* &quot;-&quot;">
                  <c:v>2116023.54</c:v>
                </c:pt>
                <c:pt idx="208" formatCode="_*\ #,##0;_*\ \-#,##0;* &quot;-&quot;">
                  <c:v>2143234.0499999998</c:v>
                </c:pt>
                <c:pt idx="209" formatCode="_*\ #,##0;_*\ \-#,##0;* &quot;-&quot;">
                  <c:v>2231144.3299999996</c:v>
                </c:pt>
                <c:pt idx="210" formatCode="_*\ #,##0;_*\ \-#,##0;* &quot;-&quot;">
                  <c:v>2217588.8099999996</c:v>
                </c:pt>
                <c:pt idx="211" formatCode="_*\ #,##0;_*\ \-#,##0;* &quot;-&quot;">
                  <c:v>2236459.4499999997</c:v>
                </c:pt>
                <c:pt idx="212" formatCode="_*\ #,##0;_*\ \-#,##0;* &quot;-&quot;">
                  <c:v>2274954.5699999998</c:v>
                </c:pt>
                <c:pt idx="213" formatCode="_*\ #,##0;_*\ \-#,##0;* &quot;-&quot;">
                  <c:v>2308845.9699999997</c:v>
                </c:pt>
                <c:pt idx="214" formatCode="_*\ #,##0;_*\ \-#,##0;* &quot;-&quot;">
                  <c:v>2347806.86</c:v>
                </c:pt>
                <c:pt idx="215" formatCode="_*\ #,##0;_*\ \-#,##0;* &quot;-&quot;">
                  <c:v>2471205.79</c:v>
                </c:pt>
                <c:pt idx="216" formatCode="* #,##0;* \-#,##0;* &quot;-&quot;">
                  <c:v>2436678.9499999997</c:v>
                </c:pt>
                <c:pt idx="217" formatCode="* #,##0;* \-#,##0;* &quot;-&quot;">
                  <c:v>2420191.14</c:v>
                </c:pt>
                <c:pt idx="218" formatCode="* #,##0;* \-#,##0;* &quot;-&quot;">
                  <c:v>2451356.92</c:v>
                </c:pt>
                <c:pt idx="219" formatCode="* #,##0;* \-#,##0;* &quot;-&quot;">
                  <c:v>2434478.3899999997</c:v>
                </c:pt>
                <c:pt idx="220" formatCode="* #,##0;* \-#,##0;* &quot;-&quot;">
                  <c:v>2475285.98</c:v>
                </c:pt>
                <c:pt idx="221" formatCode="* #,##0;* \-#,##0;* &quot;-&quot;">
                  <c:v>2522783.8099999996</c:v>
                </c:pt>
                <c:pt idx="222" formatCode="* #,##0;* \-#,##0;* &quot;-&quot;">
                  <c:v>2564556.13</c:v>
                </c:pt>
                <c:pt idx="223" formatCode="* #,##0;* \-#,##0;* &quot;-&quot;">
                  <c:v>2621345.7400000002</c:v>
                </c:pt>
                <c:pt idx="224" formatCode="* #,##0;* \-#,##0;* &quot;-&quot;">
                  <c:v>2643331.4499999997</c:v>
                </c:pt>
                <c:pt idx="225" formatCode="* #,##0;* \-#,##0;* &quot;-&quot;">
                  <c:v>2677786.9299999997</c:v>
                </c:pt>
                <c:pt idx="226" formatCode="* #,##0;* \-#,##0;* &quot;-&quot;">
                  <c:v>2729538.27</c:v>
                </c:pt>
                <c:pt idx="227" formatCode="* #,##0;* \-#,##0;* &quot;-&quot;">
                  <c:v>2877219.57</c:v>
                </c:pt>
                <c:pt idx="228" formatCode="* #,##0;* \-#,##0;* &quot;-&quot;">
                  <c:v>2854978.21</c:v>
                </c:pt>
                <c:pt idx="229" formatCode="* #,##0;* \-#,##0;* &quot;-&quot;">
                  <c:v>2849795.5</c:v>
                </c:pt>
                <c:pt idx="230" formatCode="* #,##0;* \-#,##0;* &quot;-&quot;">
                  <c:v>2911919.94</c:v>
                </c:pt>
                <c:pt idx="231" formatCode="* #,##0;* \-#,##0;* &quot;-&quot;">
                  <c:v>2927259.3899999997</c:v>
                </c:pt>
                <c:pt idx="232" formatCode="* #,##0;* \-#,##0;* &quot;-&quot;">
                  <c:v>2992057.03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597888"/>
        <c:axId val="115824832"/>
      </c:lineChart>
      <c:catAx>
        <c:axId val="505978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prstDash val="sysDot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5824832"/>
        <c:crosses val="autoZero"/>
        <c:auto val="1"/>
        <c:lblAlgn val="ctr"/>
        <c:lblOffset val="100"/>
        <c:tickLblSkip val="20"/>
        <c:tickMarkSkip val="10"/>
        <c:noMultiLvlLbl val="0"/>
      </c:catAx>
      <c:valAx>
        <c:axId val="11582483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crossAx val="5059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9C6-495D-477E-B303-89A874BA909E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EA26-C05F-4D1A-91CB-1A7C442F34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D5D91-CB76-4EA7-A486-38D3936394C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79EA-9746-4B44-8781-86A9F9EB22A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A3E6-8556-4FA4-A6E9-2363BA481004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96A-59C4-4C15-8A24-2CA0FE55195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809C9-0FD4-46D5-B670-F2978FAD663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13DB-10FB-4022-B159-496190C681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E081-D151-4C63-AFA5-B3EF6C0DB73F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7A09-C78D-4295-8CE6-733C5125B82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EB13-F0B5-4D18-994C-2838051B49E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6FF3A-1E25-4156-85F4-9E29250148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609D-2DAD-4CD3-B8A9-3B06F631FCA9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7F012-97B6-40A1-893A-A90BF0A2128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F09-317E-4DB7-BCDB-B91B7D67414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AF6A-CD49-447C-A7B8-034736BE4FB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31-6422-4B49-B541-75F9C7E851AC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BFA2-9FA5-4414-88EC-448F9941A90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345A-6CBE-4EC6-91E2-B33ECC8DD6B8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B10-D360-45C6-9380-EA1F73E54BF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51F8-CF80-439A-8E30-56387287963A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EE2F-73EF-4E67-BBBA-B0BC9FA8B48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651AA8-0634-4323-AD20-FB85625270A6}" type="datetimeFigureOut">
              <a:rPr lang="id-ID"/>
              <a:pPr>
                <a:defRPr/>
              </a:pPr>
              <a:t>16/05/2016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771A60-3996-4588-90D0-A634838CFBF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228600" y="25908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motif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permintaan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- Keynesian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275344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1.	</a:t>
            </a:r>
            <a:r>
              <a:rPr lang="en-GB" sz="2800" b="1" i="1" dirty="0" smtClean="0">
                <a:solidFill>
                  <a:srgbClr val="002060"/>
                </a:solidFill>
              </a:rPr>
              <a:t>Transaction motive </a:t>
            </a:r>
            <a:r>
              <a:rPr lang="en-GB" sz="2800" b="1" dirty="0" smtClean="0">
                <a:solidFill>
                  <a:srgbClr val="002060"/>
                </a:solidFill>
              </a:rPr>
              <a:t>(motif </a:t>
            </a:r>
            <a:r>
              <a:rPr lang="en-GB" sz="2800" b="1" dirty="0" err="1" smtClean="0">
                <a:solidFill>
                  <a:srgbClr val="002060"/>
                </a:solidFill>
              </a:rPr>
              <a:t>transaksi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kebutuhannya</a:t>
            </a:r>
            <a:endParaRPr lang="en-US" sz="2800" dirty="0" smtClean="0"/>
          </a:p>
          <a:p>
            <a:pPr marL="463550"/>
            <a:endParaRPr lang="en-US" sz="2800" dirty="0" smtClean="0"/>
          </a:p>
          <a:p>
            <a:pPr marL="463550"/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Fungsi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tukar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motif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permintaan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- Keynesian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275344"/>
            <a:ext cx="8077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2.	</a:t>
            </a:r>
            <a:r>
              <a:rPr lang="en-GB" sz="2800" b="1" i="1" dirty="0" smtClean="0">
                <a:solidFill>
                  <a:srgbClr val="002060"/>
                </a:solidFill>
              </a:rPr>
              <a:t>Precautionary motive </a:t>
            </a:r>
            <a:r>
              <a:rPr lang="en-GB" sz="2800" b="1" dirty="0" smtClean="0">
                <a:solidFill>
                  <a:srgbClr val="002060"/>
                </a:solidFill>
              </a:rPr>
              <a:t>(motif </a:t>
            </a:r>
            <a:r>
              <a:rPr lang="en-GB" sz="2800" b="1" dirty="0" err="1" smtClean="0">
                <a:solidFill>
                  <a:srgbClr val="002060"/>
                </a:solidFill>
              </a:rPr>
              <a:t>berjaga-jaga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800" dirty="0" err="1" smtClean="0"/>
              <a:t>Alasan</a:t>
            </a:r>
            <a:r>
              <a:rPr lang="en-US" sz="2800" dirty="0" smtClean="0"/>
              <a:t> lain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kesusahan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(</a:t>
            </a:r>
            <a:r>
              <a:rPr lang="en-US" sz="2800" dirty="0" err="1" smtClean="0"/>
              <a:t>ketidakpastian</a:t>
            </a:r>
            <a:r>
              <a:rPr lang="en-US" sz="2800" dirty="0" smtClean="0"/>
              <a:t>)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endParaRPr lang="en-US" sz="2800" dirty="0" smtClean="0"/>
          </a:p>
          <a:p>
            <a:pPr marL="463550"/>
            <a:endParaRPr lang="en-US" sz="2800" dirty="0" smtClean="0"/>
          </a:p>
          <a:p>
            <a:pPr marL="463550"/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Fungsi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alat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tukar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motif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permintaan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- Keynesian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3.	</a:t>
            </a:r>
            <a:r>
              <a:rPr lang="en-GB" sz="2800" b="1" i="1" dirty="0" smtClean="0">
                <a:solidFill>
                  <a:srgbClr val="002060"/>
                </a:solidFill>
              </a:rPr>
              <a:t>Speculative motive </a:t>
            </a:r>
            <a:r>
              <a:rPr lang="en-GB" sz="2800" b="1" dirty="0" smtClean="0">
                <a:solidFill>
                  <a:srgbClr val="002060"/>
                </a:solidFill>
              </a:rPr>
              <a:t>(motif </a:t>
            </a:r>
            <a:r>
              <a:rPr lang="en-GB" sz="2800" b="1" dirty="0" err="1" smtClean="0">
                <a:solidFill>
                  <a:srgbClr val="002060"/>
                </a:solidFill>
              </a:rPr>
              <a:t>spekulasi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400" dirty="0" err="1" smtClean="0"/>
              <a:t>Alasan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ketidakpastian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aset-aset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.</a:t>
            </a:r>
          </a:p>
          <a:p>
            <a:pPr marL="914400" indent="-450850">
              <a:buFont typeface="Wingdings" pitchFamily="2" charset="2"/>
              <a:buChar char="ü"/>
            </a:pP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oportunitas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,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, vice versa</a:t>
            </a:r>
          </a:p>
          <a:p>
            <a:pPr marL="914400" indent="-450850">
              <a:buFont typeface="Wingdings" pitchFamily="2" charset="2"/>
              <a:buChar char="ü"/>
            </a:pP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lain,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, vice versa                    (Tobin)</a:t>
            </a:r>
          </a:p>
          <a:p>
            <a:pPr marL="463550"/>
            <a:endParaRPr lang="en-US" sz="2400" dirty="0" smtClean="0"/>
          </a:p>
          <a:p>
            <a:pPr marL="463550"/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1.	</a:t>
            </a:r>
            <a:r>
              <a:rPr lang="en-GB" sz="2800" b="1" dirty="0" smtClean="0">
                <a:solidFill>
                  <a:srgbClr val="002060"/>
                </a:solidFill>
              </a:rPr>
              <a:t>Fiat Money</a:t>
            </a: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GB" sz="2800" dirty="0" err="1" smtClean="0"/>
              <a:t>Uang</a:t>
            </a:r>
            <a:r>
              <a:rPr lang="en-GB" sz="2800" dirty="0" smtClean="0"/>
              <a:t> yang </a:t>
            </a:r>
            <a:r>
              <a:rPr lang="en-GB" sz="2800" dirty="0" err="1" smtClean="0"/>
              <a:t>tidak</a:t>
            </a:r>
            <a:r>
              <a:rPr lang="en-GB" sz="2800" dirty="0" smtClean="0"/>
              <a:t> </a:t>
            </a:r>
            <a:r>
              <a:rPr lang="en-GB" sz="2800" dirty="0" err="1" smtClean="0"/>
              <a:t>memiliki</a:t>
            </a:r>
            <a:r>
              <a:rPr lang="en-GB" sz="2800" dirty="0" smtClean="0"/>
              <a:t> </a:t>
            </a:r>
            <a:r>
              <a:rPr lang="en-GB" sz="2800" dirty="0" err="1" smtClean="0"/>
              <a:t>nilai</a:t>
            </a:r>
            <a:r>
              <a:rPr lang="en-GB" sz="2800" dirty="0" smtClean="0"/>
              <a:t> </a:t>
            </a:r>
            <a:r>
              <a:rPr lang="en-GB" sz="2800" dirty="0" err="1" smtClean="0"/>
              <a:t>intrinsik</a:t>
            </a:r>
            <a:r>
              <a:rPr lang="en-GB" sz="2800" dirty="0" smtClean="0"/>
              <a:t> </a:t>
            </a:r>
            <a:r>
              <a:rPr lang="en-GB" sz="2800" dirty="0" err="1" smtClean="0"/>
              <a:t>tetapi</a:t>
            </a:r>
            <a:r>
              <a:rPr lang="en-GB" sz="2800" dirty="0" smtClean="0"/>
              <a:t> </a:t>
            </a:r>
            <a:r>
              <a:rPr lang="en-GB" sz="2800" dirty="0" err="1" smtClean="0"/>
              <a:t>berdasarkan</a:t>
            </a:r>
            <a:r>
              <a:rPr lang="en-GB" sz="2800" dirty="0" smtClean="0"/>
              <a:t> </a:t>
            </a:r>
            <a:r>
              <a:rPr lang="en-GB" sz="2800" dirty="0" err="1" smtClean="0"/>
              <a:t>ketetapan</a:t>
            </a:r>
            <a:r>
              <a:rPr lang="en-GB" sz="2800" dirty="0" smtClean="0"/>
              <a:t>/</a:t>
            </a:r>
            <a:r>
              <a:rPr lang="en-GB" sz="2800" dirty="0" err="1" smtClean="0"/>
              <a:t>peraturan</a:t>
            </a:r>
            <a:r>
              <a:rPr lang="en-GB" sz="2800" dirty="0" smtClean="0"/>
              <a:t> </a:t>
            </a:r>
            <a:r>
              <a:rPr lang="en-GB" sz="2800" dirty="0" err="1" smtClean="0"/>
              <a:t>digunakan</a:t>
            </a:r>
            <a:r>
              <a:rPr lang="en-GB" sz="2800" dirty="0" smtClean="0"/>
              <a:t> </a:t>
            </a:r>
            <a:r>
              <a:rPr lang="en-GB" sz="2800" dirty="0" err="1" smtClean="0"/>
              <a:t>sebagai</a:t>
            </a:r>
            <a:r>
              <a:rPr lang="en-GB" sz="2800" dirty="0" smtClean="0"/>
              <a:t> </a:t>
            </a:r>
            <a:r>
              <a:rPr lang="en-GB" sz="2800" dirty="0" err="1" smtClean="0"/>
              <a:t>alat</a:t>
            </a:r>
            <a:r>
              <a:rPr lang="en-GB" sz="2800" dirty="0" smtClean="0"/>
              <a:t> </a:t>
            </a:r>
            <a:r>
              <a:rPr lang="en-GB" sz="2800" dirty="0" err="1" smtClean="0"/>
              <a:t>pembayaran</a:t>
            </a:r>
            <a:r>
              <a:rPr lang="en-GB" sz="2800" dirty="0" smtClean="0"/>
              <a:t> </a:t>
            </a:r>
            <a:r>
              <a:rPr lang="en-GB" sz="2800" dirty="0" err="1" smtClean="0"/>
              <a:t>sehari-hari</a:t>
            </a:r>
            <a:endParaRPr lang="en-GB" sz="2800" dirty="0" smtClean="0"/>
          </a:p>
          <a:p>
            <a:pPr marL="463550" indent="-463550"/>
            <a:r>
              <a:rPr lang="en-GB" sz="2800" dirty="0" smtClean="0"/>
              <a:t>	</a:t>
            </a:r>
            <a:r>
              <a:rPr lang="en-GB" sz="2800" dirty="0" smtClean="0">
                <a:cs typeface="Times New Roman"/>
              </a:rPr>
              <a:t>→	</a:t>
            </a:r>
            <a:r>
              <a:rPr lang="en-GB" sz="2800" dirty="0" err="1" smtClean="0">
                <a:cs typeface="Times New Roman"/>
              </a:rPr>
              <a:t>uang</a:t>
            </a:r>
            <a:r>
              <a:rPr lang="en-GB" sz="2800" dirty="0" smtClean="0">
                <a:cs typeface="Times New Roman"/>
              </a:rPr>
              <a:t> </a:t>
            </a:r>
            <a:r>
              <a:rPr lang="en-GB" sz="2800" dirty="0" err="1" smtClean="0">
                <a:cs typeface="Times New Roman"/>
              </a:rPr>
              <a:t>transaksi</a:t>
            </a:r>
            <a:r>
              <a:rPr lang="en-GB" sz="2800" dirty="0" smtClean="0">
                <a:cs typeface="Times New Roman"/>
              </a:rPr>
              <a:t> </a:t>
            </a:r>
            <a:r>
              <a:rPr lang="en-GB" sz="2800" dirty="0" err="1" smtClean="0">
                <a:cs typeface="Times New Roman"/>
              </a:rPr>
              <a:t>sehari-hari</a:t>
            </a:r>
            <a:r>
              <a:rPr lang="en-GB" sz="2800" dirty="0" smtClean="0">
                <a:cs typeface="Times New Roman"/>
              </a:rPr>
              <a:t> (rupiah, dollar, </a:t>
            </a:r>
            <a:r>
              <a:rPr lang="en-GB" sz="2800" dirty="0" err="1" smtClean="0">
                <a:cs typeface="Times New Roman"/>
              </a:rPr>
              <a:t>dll</a:t>
            </a:r>
            <a:r>
              <a:rPr lang="en-GB" sz="2800" dirty="0" smtClean="0">
                <a:cs typeface="Times New Roman"/>
              </a:rPr>
              <a:t>) </a:t>
            </a:r>
            <a:endParaRPr lang="en-GB" sz="2800" dirty="0" smtClean="0"/>
          </a:p>
          <a:p>
            <a:pPr marL="463550" indent="-463550"/>
            <a:r>
              <a:rPr lang="en-GB" sz="2800" dirty="0" smtClean="0"/>
              <a:t>2.	</a:t>
            </a:r>
            <a:r>
              <a:rPr lang="en-GB" sz="2800" b="1" dirty="0" smtClean="0">
                <a:solidFill>
                  <a:srgbClr val="002060"/>
                </a:solidFill>
              </a:rPr>
              <a:t>Commodity Money</a:t>
            </a: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US" sz="2800" dirty="0" err="1" smtClean="0"/>
              <a:t>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intrinsik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bernilai</a:t>
            </a:r>
            <a:r>
              <a:rPr lang="en-US" sz="2800" dirty="0" smtClean="0"/>
              <a:t> </a:t>
            </a:r>
            <a:r>
              <a:rPr lang="en-US" sz="2800" dirty="0" err="1" smtClean="0"/>
              <a:t>walaupun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, ex: </a:t>
            </a:r>
            <a:r>
              <a:rPr lang="en-US" sz="2800" dirty="0" err="1" smtClean="0"/>
              <a:t>emas</a:t>
            </a:r>
            <a:r>
              <a:rPr lang="en-US" sz="2800" dirty="0" smtClean="0"/>
              <a:t>, </a:t>
            </a:r>
            <a:r>
              <a:rPr lang="en-US" sz="2800" dirty="0" err="1" smtClean="0"/>
              <a:t>perak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Nilai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intrinsik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vs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nilai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tukar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768257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1.	</a:t>
            </a:r>
            <a:r>
              <a:rPr lang="en-GB" sz="2800" b="1" dirty="0" err="1" smtClean="0">
                <a:solidFill>
                  <a:srgbClr val="002060"/>
                </a:solidFill>
              </a:rPr>
              <a:t>Nilai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Intrinsik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emas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</a:p>
        </p:txBody>
      </p:sp>
      <p:pic>
        <p:nvPicPr>
          <p:cNvPr id="7" name="Content Placeholder 6" descr="dina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95750" y="3200400"/>
            <a:ext cx="4591050" cy="3009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100r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3786863"/>
            <a:ext cx="5181600" cy="2232937"/>
          </a:xfrm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Nilai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intrinsik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vs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nilai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tukar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765518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2.	</a:t>
            </a:r>
            <a:r>
              <a:rPr lang="en-GB" sz="2800" b="1" dirty="0" err="1" smtClean="0">
                <a:solidFill>
                  <a:srgbClr val="002060"/>
                </a:solidFill>
              </a:rPr>
              <a:t>Nilai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Tukar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ditukarkan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(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beli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),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nominal yang </a:t>
            </a:r>
            <a:r>
              <a:rPr lang="en-US" sz="2800" dirty="0" err="1" smtClean="0"/>
              <a:t>tertera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endParaRPr lang="en-GB" sz="2800" dirty="0" smtClean="0"/>
          </a:p>
        </p:txBody>
      </p:sp>
      <p:sp>
        <p:nvSpPr>
          <p:cNvPr id="9" name="Oval 8"/>
          <p:cNvSpPr/>
          <p:nvPr/>
        </p:nvSpPr>
        <p:spPr>
          <a:xfrm>
            <a:off x="2743200" y="3581400"/>
            <a:ext cx="1676400" cy="914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4343400"/>
            <a:ext cx="2057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tukar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1562100" y="4114800"/>
            <a:ext cx="1181100" cy="228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1.	</a:t>
            </a:r>
            <a:r>
              <a:rPr lang="en-GB" sz="2800" b="1" dirty="0" err="1" smtClean="0">
                <a:solidFill>
                  <a:srgbClr val="002060"/>
                </a:solidFill>
              </a:rPr>
              <a:t>Uang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Kartal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GB" sz="2800" dirty="0" err="1" smtClean="0"/>
              <a:t>Alat</a:t>
            </a:r>
            <a:r>
              <a:rPr lang="en-GB" sz="2800" dirty="0" smtClean="0"/>
              <a:t> </a:t>
            </a:r>
            <a:r>
              <a:rPr lang="en-GB" sz="2800" dirty="0" err="1" smtClean="0"/>
              <a:t>bayar</a:t>
            </a:r>
            <a:r>
              <a:rPr lang="en-GB" sz="2800" dirty="0" smtClean="0"/>
              <a:t> yang </a:t>
            </a:r>
            <a:r>
              <a:rPr lang="en-GB" sz="2800" dirty="0" err="1" smtClean="0"/>
              <a:t>sah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wajib</a:t>
            </a:r>
            <a:r>
              <a:rPr lang="en-GB" sz="2800" dirty="0" smtClean="0"/>
              <a:t> </a:t>
            </a:r>
            <a:r>
              <a:rPr lang="en-GB" sz="2800" dirty="0" err="1" smtClean="0"/>
              <a:t>diterima</a:t>
            </a:r>
            <a:r>
              <a:rPr lang="en-GB" sz="2800" dirty="0" smtClean="0"/>
              <a:t> </a:t>
            </a:r>
            <a:r>
              <a:rPr lang="en-GB" sz="2800" dirty="0" err="1" smtClean="0"/>
              <a:t>oleh</a:t>
            </a:r>
            <a:r>
              <a:rPr lang="en-GB" sz="2800" dirty="0" smtClean="0"/>
              <a:t> </a:t>
            </a:r>
            <a:r>
              <a:rPr lang="en-GB" sz="2800" dirty="0" err="1" smtClean="0"/>
              <a:t>masyarakat</a:t>
            </a:r>
            <a:r>
              <a:rPr lang="en-GB" sz="2800" dirty="0" smtClean="0"/>
              <a:t> </a:t>
            </a:r>
            <a:r>
              <a:rPr lang="en-GB" sz="2800" dirty="0" err="1" smtClean="0"/>
              <a:t>dalam</a:t>
            </a:r>
            <a:r>
              <a:rPr lang="en-GB" sz="2800" dirty="0" smtClean="0"/>
              <a:t> </a:t>
            </a:r>
            <a:r>
              <a:rPr lang="en-GB" sz="2800" dirty="0" err="1" smtClean="0"/>
              <a:t>melakukan</a:t>
            </a:r>
            <a:r>
              <a:rPr lang="en-GB" sz="2800" dirty="0" smtClean="0"/>
              <a:t> </a:t>
            </a:r>
            <a:r>
              <a:rPr lang="en-GB" sz="2800" dirty="0" err="1" smtClean="0"/>
              <a:t>transaksi</a:t>
            </a:r>
            <a:r>
              <a:rPr lang="en-GB" sz="2800" dirty="0" smtClean="0"/>
              <a:t> </a:t>
            </a:r>
            <a:r>
              <a:rPr lang="en-GB" sz="2800" dirty="0" err="1" smtClean="0"/>
              <a:t>jual</a:t>
            </a:r>
            <a:r>
              <a:rPr lang="en-GB" sz="2800" dirty="0" smtClean="0"/>
              <a:t> </a:t>
            </a:r>
            <a:r>
              <a:rPr lang="en-GB" sz="2800" dirty="0" err="1" smtClean="0"/>
              <a:t>beli</a:t>
            </a:r>
            <a:r>
              <a:rPr lang="en-GB" sz="2800" dirty="0" smtClean="0"/>
              <a:t> </a:t>
            </a:r>
            <a:r>
              <a:rPr lang="en-GB" sz="2800" dirty="0" err="1" smtClean="0"/>
              <a:t>sehari-hari</a:t>
            </a:r>
            <a:r>
              <a:rPr lang="en-GB" sz="2800" dirty="0" smtClean="0"/>
              <a:t>, </a:t>
            </a:r>
            <a:r>
              <a:rPr lang="en-GB" sz="2800" dirty="0" err="1" smtClean="0"/>
              <a:t>terdiri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</a:t>
            </a:r>
            <a:r>
              <a:rPr lang="en-GB" sz="2800" dirty="0" err="1" smtClean="0"/>
              <a:t>uang</a:t>
            </a:r>
            <a:r>
              <a:rPr lang="en-GB" sz="2800" dirty="0" smtClean="0"/>
              <a:t> </a:t>
            </a:r>
            <a:r>
              <a:rPr lang="en-GB" sz="2800" dirty="0" err="1" smtClean="0"/>
              <a:t>kertas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</a:t>
            </a:r>
            <a:r>
              <a:rPr lang="en-GB" sz="2800" dirty="0" err="1" smtClean="0"/>
              <a:t>logam</a:t>
            </a:r>
            <a:endParaRPr lang="en-GB" sz="2800" dirty="0" smtClean="0"/>
          </a:p>
          <a:p>
            <a:pPr marL="463550" indent="-463550"/>
            <a:r>
              <a:rPr lang="en-GB" sz="2800" dirty="0" smtClean="0"/>
              <a:t>2.	</a:t>
            </a:r>
            <a:r>
              <a:rPr lang="en-GB" sz="2800" b="1" dirty="0" err="1" smtClean="0">
                <a:solidFill>
                  <a:srgbClr val="002060"/>
                </a:solidFill>
              </a:rPr>
              <a:t>Uang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Giral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pPr marL="463550" indent="-463550"/>
            <a:r>
              <a:rPr lang="en-GB" sz="2800" b="1" dirty="0" smtClean="0">
                <a:solidFill>
                  <a:srgbClr val="002060"/>
                </a:solidFill>
              </a:rPr>
              <a:t>	</a:t>
            </a:r>
            <a:r>
              <a:rPr lang="en-GB" sz="2800" dirty="0" err="1" smtClean="0"/>
              <a:t>Tagihan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ada</a:t>
            </a:r>
            <a:r>
              <a:rPr lang="en-GB" sz="2800" dirty="0" smtClean="0"/>
              <a:t> </a:t>
            </a:r>
            <a:r>
              <a:rPr lang="en-GB" sz="2800" dirty="0" err="1" smtClean="0"/>
              <a:t>di</a:t>
            </a:r>
            <a:r>
              <a:rPr lang="en-GB" sz="2800" dirty="0" smtClean="0"/>
              <a:t> bank </a:t>
            </a:r>
            <a:r>
              <a:rPr lang="en-GB" sz="2800" dirty="0" err="1" smtClean="0"/>
              <a:t>umum</a:t>
            </a:r>
            <a:r>
              <a:rPr lang="en-GB" sz="2800" dirty="0" smtClean="0"/>
              <a:t>, yang </a:t>
            </a:r>
            <a:r>
              <a:rPr lang="en-GB" sz="2800" dirty="0" err="1" smtClean="0"/>
              <a:t>dapat</a:t>
            </a:r>
            <a:r>
              <a:rPr lang="en-GB" sz="2800" dirty="0" smtClean="0"/>
              <a:t> </a:t>
            </a:r>
            <a:r>
              <a:rPr lang="en-GB" sz="2800" dirty="0" err="1" smtClean="0"/>
              <a:t>digunakan</a:t>
            </a:r>
            <a:r>
              <a:rPr lang="en-GB" sz="2800" dirty="0" smtClean="0"/>
              <a:t> </a:t>
            </a:r>
            <a:r>
              <a:rPr lang="en-GB" sz="2800" dirty="0" err="1" smtClean="0"/>
              <a:t>sewaktu-waktu</a:t>
            </a:r>
            <a:r>
              <a:rPr lang="en-GB" sz="2800" dirty="0" smtClean="0"/>
              <a:t> </a:t>
            </a:r>
            <a:r>
              <a:rPr lang="en-GB" sz="2800" dirty="0" err="1" smtClean="0"/>
              <a:t>sebagai</a:t>
            </a:r>
            <a:r>
              <a:rPr lang="en-GB" sz="2800" dirty="0" smtClean="0"/>
              <a:t> </a:t>
            </a:r>
            <a:r>
              <a:rPr lang="en-GB" sz="2800" dirty="0" err="1" smtClean="0"/>
              <a:t>alat</a:t>
            </a:r>
            <a:r>
              <a:rPr lang="en-GB" sz="2800" dirty="0" smtClean="0"/>
              <a:t> </a:t>
            </a:r>
            <a:r>
              <a:rPr lang="en-GB" sz="2800" dirty="0" err="1" smtClean="0"/>
              <a:t>pembayaran</a:t>
            </a:r>
            <a:r>
              <a:rPr lang="en-GB" sz="2800" dirty="0" smtClean="0"/>
              <a:t>. </a:t>
            </a:r>
            <a:r>
              <a:rPr lang="en-GB" sz="2800" dirty="0" err="1" smtClean="0"/>
              <a:t>Bentuk</a:t>
            </a:r>
            <a:r>
              <a:rPr lang="en-GB" sz="2800" dirty="0" smtClean="0"/>
              <a:t> </a:t>
            </a:r>
            <a:r>
              <a:rPr lang="en-GB" sz="2800" dirty="0" err="1" smtClean="0"/>
              <a:t>uang</a:t>
            </a:r>
            <a:r>
              <a:rPr lang="en-GB" sz="2800" dirty="0" smtClean="0"/>
              <a:t> </a:t>
            </a:r>
            <a:r>
              <a:rPr lang="en-GB" sz="2800" dirty="0" err="1" smtClean="0"/>
              <a:t>giral</a:t>
            </a:r>
            <a:r>
              <a:rPr lang="en-GB" sz="2800" dirty="0" smtClean="0"/>
              <a:t> </a:t>
            </a:r>
            <a:r>
              <a:rPr lang="en-GB" sz="2800" dirty="0" err="1" smtClean="0"/>
              <a:t>dapat</a:t>
            </a:r>
            <a:r>
              <a:rPr lang="en-GB" sz="2800" dirty="0" smtClean="0"/>
              <a:t> </a:t>
            </a:r>
            <a:r>
              <a:rPr lang="en-GB" sz="2800" dirty="0" err="1" smtClean="0"/>
              <a:t>berupa</a:t>
            </a:r>
            <a:r>
              <a:rPr lang="en-GB" sz="2800" dirty="0" smtClean="0"/>
              <a:t> </a:t>
            </a:r>
            <a:r>
              <a:rPr lang="en-GB" sz="2800" dirty="0" err="1" smtClean="0"/>
              <a:t>cek</a:t>
            </a:r>
            <a:r>
              <a:rPr lang="en-GB" sz="2800" dirty="0" smtClean="0"/>
              <a:t>, giro, </a:t>
            </a:r>
            <a:r>
              <a:rPr lang="en-GB" sz="2800" dirty="0" err="1" smtClean="0"/>
              <a:t>atau</a:t>
            </a:r>
            <a:r>
              <a:rPr lang="en-GB" sz="2800" dirty="0" smtClean="0"/>
              <a:t> </a:t>
            </a:r>
            <a:r>
              <a:rPr lang="en-GB" sz="2800" i="1" dirty="0" smtClean="0"/>
              <a:t>telegraphic transfer</a:t>
            </a:r>
            <a:r>
              <a:rPr lang="en-GB" sz="2800" b="1" dirty="0" smtClean="0">
                <a:solidFill>
                  <a:srgbClr val="00206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jenis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3.	</a:t>
            </a:r>
            <a:r>
              <a:rPr lang="en-GB" sz="2800" b="1" dirty="0" err="1" smtClean="0">
                <a:solidFill>
                  <a:srgbClr val="002060"/>
                </a:solidFill>
              </a:rPr>
              <a:t>Uang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Kuasi</a:t>
            </a:r>
            <a:endParaRPr lang="en-GB" sz="2800" b="1" dirty="0" smtClean="0">
              <a:solidFill>
                <a:srgbClr val="002060"/>
              </a:solidFill>
            </a:endParaRPr>
          </a:p>
          <a:p>
            <a:pPr marL="463550" indent="-463550"/>
            <a:r>
              <a:rPr lang="en-US" sz="2800" b="1" dirty="0" smtClean="0">
                <a:solidFill>
                  <a:srgbClr val="002060"/>
                </a:solidFill>
              </a:rPr>
              <a:t>	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kuasi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surat-surat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.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kuasi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deposito</a:t>
            </a:r>
            <a:r>
              <a:rPr lang="en-US" sz="2800" dirty="0" smtClean="0"/>
              <a:t> </a:t>
            </a:r>
            <a:r>
              <a:rPr lang="en-US" sz="2800" dirty="0" err="1" smtClean="0"/>
              <a:t>berjangka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rekening</a:t>
            </a:r>
            <a:r>
              <a:rPr lang="en-US" sz="2800" dirty="0" smtClean="0"/>
              <a:t> </a:t>
            </a:r>
            <a:r>
              <a:rPr lang="en-US" sz="2800" dirty="0" err="1" smtClean="0"/>
              <a:t>valuta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penduduk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2"/>
            <a:ext cx="8610600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err="1" smtClean="0"/>
              <a:t>Hutang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Bank </a:t>
            </a:r>
            <a:r>
              <a:rPr lang="en-US" sz="2800" dirty="0" err="1" smtClean="0"/>
              <a:t>Sentral</a:t>
            </a:r>
            <a:r>
              <a:rPr lang="en-US" sz="2800" dirty="0" smtClean="0"/>
              <a:t> </a:t>
            </a:r>
            <a:r>
              <a:rPr lang="en-US" sz="2800" dirty="0" err="1" smtClean="0"/>
              <a:t>selaku</a:t>
            </a:r>
            <a:r>
              <a:rPr lang="en-US" sz="2800" dirty="0" smtClean="0"/>
              <a:t> </a:t>
            </a:r>
            <a:r>
              <a:rPr lang="en-US" sz="2800" dirty="0" err="1" smtClean="0"/>
              <a:t>otoritas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(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kartal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hutang</a:t>
            </a:r>
            <a:r>
              <a:rPr lang="en-US" sz="2800" dirty="0" smtClean="0"/>
              <a:t> Bank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selaku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giral</a:t>
            </a:r>
            <a:r>
              <a:rPr lang="en-US" sz="2800" dirty="0" smtClean="0"/>
              <a:t>. </a:t>
            </a:r>
          </a:p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lain </a:t>
            </a:r>
            <a:r>
              <a:rPr lang="en-US" sz="2800" i="1" dirty="0" smtClean="0"/>
              <a:t>supply of money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ditangan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bank-bank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(Rupiah)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375118"/>
            <a:ext cx="8077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M1 (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Sempit</a:t>
            </a:r>
            <a:r>
              <a:rPr lang="en-US" sz="2800" dirty="0" smtClean="0"/>
              <a:t>—Near Money)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kartal</a:t>
            </a:r>
            <a:r>
              <a:rPr lang="en-US" sz="2800" dirty="0" smtClean="0"/>
              <a:t> (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</a:t>
            </a:r>
            <a:r>
              <a:rPr lang="en-US" sz="2800" dirty="0" err="1" smtClean="0"/>
              <a:t>koin</a:t>
            </a:r>
            <a:r>
              <a:rPr lang="en-US" sz="2800" dirty="0" smtClean="0"/>
              <a:t>—</a:t>
            </a:r>
            <a:r>
              <a:rPr lang="en-US" sz="2800" i="1" dirty="0" smtClean="0"/>
              <a:t>currency</a:t>
            </a:r>
            <a:r>
              <a:rPr lang="en-US" sz="2800" dirty="0" smtClean="0"/>
              <a:t> C)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err="1" smtClean="0"/>
              <a:t>Saldo</a:t>
            </a:r>
            <a:r>
              <a:rPr lang="en-US" sz="2800" dirty="0" smtClean="0"/>
              <a:t> </a:t>
            </a:r>
            <a:r>
              <a:rPr lang="en-US" sz="2800" dirty="0" err="1" smtClean="0"/>
              <a:t>rekening</a:t>
            </a:r>
            <a:r>
              <a:rPr lang="en-US" sz="2800" dirty="0" smtClean="0"/>
              <a:t> </a:t>
            </a:r>
            <a:r>
              <a:rPr lang="en-US" sz="2800" dirty="0" err="1" smtClean="0"/>
              <a:t>giro</a:t>
            </a:r>
            <a:r>
              <a:rPr lang="en-US" sz="2800" dirty="0" smtClean="0"/>
              <a:t>/</a:t>
            </a:r>
            <a:r>
              <a:rPr lang="en-US" sz="2800" dirty="0" err="1" smtClean="0"/>
              <a:t>koran</a:t>
            </a:r>
            <a:r>
              <a:rPr lang="en-US" sz="2800" dirty="0" smtClean="0"/>
              <a:t> (</a:t>
            </a:r>
            <a:r>
              <a:rPr lang="en-US" sz="2800" i="1" dirty="0" smtClean="0"/>
              <a:t>demand deposit</a:t>
            </a:r>
            <a:r>
              <a:rPr lang="en-US" sz="2800" dirty="0" smtClean="0"/>
              <a:t>, DD)</a:t>
            </a:r>
          </a:p>
          <a:p>
            <a:pPr marL="914400" indent="-450850">
              <a:buSzPct val="85000"/>
            </a:pPr>
            <a:endParaRPr lang="en-US" sz="2800" dirty="0" smtClean="0"/>
          </a:p>
          <a:p>
            <a:pPr algn="ctr">
              <a:buSzPct val="85000"/>
            </a:pPr>
            <a:r>
              <a:rPr lang="en-US" sz="3600" b="1" dirty="0" smtClean="0"/>
              <a:t>M1 = C + 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/>
        </p:nvSpPr>
        <p:spPr>
          <a:xfrm>
            <a:off x="304800" y="1066800"/>
            <a:ext cx="8686800" cy="990599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1" kern="1200" cap="none" spc="0" baseline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egoe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INDIKATOR MAKRO EKONOMI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905000"/>
            <a:ext cx="6781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3200" b="1" dirty="0" smtClean="0"/>
              <a:t>INTERMEDIATE TARGET </a:t>
            </a:r>
            <a:r>
              <a:rPr lang="en-US" sz="3200" dirty="0" smtClean="0"/>
              <a:t>:</a:t>
            </a:r>
          </a:p>
          <a:p>
            <a:pPr marL="463550" indent="-463550" algn="just">
              <a:buAutoNum type="arabicPeriod"/>
            </a:pPr>
            <a:r>
              <a:rPr lang="en-US" sz="3200" dirty="0" smtClean="0"/>
              <a:t>ANGGARAN PENDAPATAN BELANJA NEGARA</a:t>
            </a:r>
          </a:p>
          <a:p>
            <a:pPr marL="463550" indent="-463550" algn="just"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UANG BEREDAR</a:t>
            </a:r>
          </a:p>
          <a:p>
            <a:pPr marL="465138" indent="-465138" algn="just">
              <a:buAutoNum type="arabicPeriod"/>
            </a:pPr>
            <a:r>
              <a:rPr lang="en-US" sz="3200" dirty="0" smtClean="0"/>
              <a:t>SUKU BUNGA </a:t>
            </a:r>
          </a:p>
          <a:p>
            <a:pPr marL="463550" indent="-463550" algn="just"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SISTEM PERBANKAN</a:t>
            </a:r>
          </a:p>
          <a:p>
            <a:pPr marL="463550" indent="-463550" algn="just">
              <a:buAutoNum type="arabicPeriod"/>
            </a:pPr>
            <a:r>
              <a:rPr lang="en-US" sz="3200" dirty="0" smtClean="0"/>
              <a:t>KURS</a:t>
            </a:r>
          </a:p>
          <a:p>
            <a:pPr marL="463550" indent="-463550" algn="just">
              <a:buAutoNum type="arabicPeriod"/>
            </a:pPr>
            <a:r>
              <a:rPr lang="en-US" sz="3200" dirty="0" smtClean="0"/>
              <a:t>IHSG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(RUPIAH)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438400"/>
            <a:ext cx="8077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M2 (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—</a:t>
            </a:r>
            <a:r>
              <a:rPr lang="en-US" sz="2800" i="1" dirty="0" smtClean="0"/>
              <a:t>Broad Money</a:t>
            </a:r>
            <a:r>
              <a:rPr lang="en-US" sz="2800" dirty="0" smtClean="0"/>
              <a:t>)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M1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Tabungan (</a:t>
            </a:r>
            <a:r>
              <a:rPr lang="en-US" sz="2800" i="1" dirty="0" smtClean="0"/>
              <a:t>saving deposit</a:t>
            </a:r>
            <a:r>
              <a:rPr lang="en-US" sz="2800" dirty="0" smtClean="0"/>
              <a:t>, SD)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err="1" smtClean="0"/>
              <a:t>Deposito</a:t>
            </a:r>
            <a:r>
              <a:rPr lang="en-US" sz="2800" dirty="0" smtClean="0"/>
              <a:t> (</a:t>
            </a:r>
            <a:r>
              <a:rPr lang="en-US" sz="2800" i="1" dirty="0" smtClean="0"/>
              <a:t>time deposit</a:t>
            </a:r>
            <a:r>
              <a:rPr lang="en-US" sz="2800" dirty="0" smtClean="0"/>
              <a:t>, TD)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err="1" smtClean="0"/>
              <a:t>Simpanan</a:t>
            </a:r>
            <a:r>
              <a:rPr lang="en-US" sz="2800" dirty="0" smtClean="0"/>
              <a:t> </a:t>
            </a:r>
            <a:r>
              <a:rPr lang="en-US" sz="2800" dirty="0" err="1" smtClean="0"/>
              <a:t>Giro</a:t>
            </a:r>
            <a:r>
              <a:rPr lang="en-US" sz="2800" dirty="0" smtClean="0"/>
              <a:t> </a:t>
            </a:r>
            <a:r>
              <a:rPr lang="en-US" sz="2800" dirty="0" err="1" smtClean="0"/>
              <a:t>valuta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 (DDF)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berharga</a:t>
            </a:r>
            <a:r>
              <a:rPr lang="en-US" sz="2800" dirty="0" smtClean="0"/>
              <a:t>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(</a:t>
            </a:r>
            <a:r>
              <a:rPr lang="en-US" sz="2800" i="1" dirty="0" smtClean="0"/>
              <a:t>Securities</a:t>
            </a:r>
            <a:r>
              <a:rPr lang="en-US" sz="2800" dirty="0" smtClean="0"/>
              <a:t> SC)</a:t>
            </a:r>
          </a:p>
          <a:p>
            <a:pPr marL="914400" indent="-450850">
              <a:buSzPct val="85000"/>
            </a:pPr>
            <a:r>
              <a:rPr lang="en-US" sz="2800" dirty="0" smtClean="0"/>
              <a:t>		M2 = M1 + SD + TD + DDF + SC</a:t>
            </a:r>
            <a:endParaRPr lang="en-GB" sz="2800" dirty="0" smtClean="0"/>
          </a:p>
        </p:txBody>
      </p:sp>
      <p:grpSp>
        <p:nvGrpSpPr>
          <p:cNvPr id="2" name="Group 8"/>
          <p:cNvGrpSpPr/>
          <p:nvPr/>
        </p:nvGrpSpPr>
        <p:grpSpPr>
          <a:xfrm>
            <a:off x="6812280" y="3489960"/>
            <a:ext cx="1569720" cy="1005840"/>
            <a:chOff x="6172200" y="4724400"/>
            <a:chExt cx="1569720" cy="1005840"/>
          </a:xfrm>
        </p:grpSpPr>
        <p:sp>
          <p:nvSpPr>
            <p:cNvPr id="7" name="Right Brace 6"/>
            <p:cNvSpPr/>
            <p:nvPr/>
          </p:nvSpPr>
          <p:spPr>
            <a:xfrm>
              <a:off x="6172200" y="4724400"/>
              <a:ext cx="274320" cy="1005840"/>
            </a:xfrm>
            <a:prstGeom prst="rightBrac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7000" y="4724400"/>
              <a:ext cx="126492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 pitchFamily="34" charset="0"/>
                </a:rPr>
                <a:t>Quasi Money</a:t>
              </a:r>
              <a:endParaRPr lang="en-US" sz="28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557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/>
              <a:t>Grafik </a:t>
            </a:r>
            <a:br>
              <a:rPr lang="en-US" sz="3200" smtClean="0"/>
            </a:br>
            <a:r>
              <a:rPr lang="en-US" sz="3200" smtClean="0"/>
              <a:t>Demand for Money vs Supply of Money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1400" dirty="0" smtClean="0"/>
              <a:t> 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600200" y="2514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524000" y="5181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4290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4572000" y="51816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Uang beredar</a:t>
            </a: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1219200" y="2057400"/>
            <a:ext cx="22860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err="1"/>
              <a:t>Indikator</a:t>
            </a:r>
            <a:r>
              <a:rPr lang="en-US" sz="1400" dirty="0"/>
              <a:t> </a:t>
            </a:r>
            <a:r>
              <a:rPr lang="en-US" sz="1400" dirty="0" err="1"/>
              <a:t>ekonomi</a:t>
            </a:r>
            <a:r>
              <a:rPr lang="en-US" sz="1400" dirty="0"/>
              <a:t>  </a:t>
            </a:r>
          </a:p>
          <a:p>
            <a:pPr>
              <a:spcBef>
                <a:spcPct val="50000"/>
              </a:spcBef>
            </a:pPr>
            <a:r>
              <a:rPr lang="en-US" sz="1400" dirty="0"/>
              <a:t>( </a:t>
            </a:r>
            <a:r>
              <a:rPr lang="en-US" sz="1400" dirty="0" err="1"/>
              <a:t>i</a:t>
            </a:r>
            <a:r>
              <a:rPr lang="en-US" sz="1400" dirty="0"/>
              <a:t> )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>
            <a:off x="1600200" y="4267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16002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7"/>
          <p:cNvSpPr>
            <a:spLocks noChangeShapeType="1"/>
          </p:cNvSpPr>
          <p:nvPr/>
        </p:nvSpPr>
        <p:spPr bwMode="auto">
          <a:xfrm>
            <a:off x="16002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Freeform 20"/>
          <p:cNvSpPr>
            <a:spLocks/>
          </p:cNvSpPr>
          <p:nvPr/>
        </p:nvSpPr>
        <p:spPr bwMode="auto">
          <a:xfrm>
            <a:off x="2743200" y="2514600"/>
            <a:ext cx="1676400" cy="1676400"/>
          </a:xfrm>
          <a:custGeom>
            <a:avLst/>
            <a:gdLst>
              <a:gd name="T0" fmla="*/ 0 w 480"/>
              <a:gd name="T1" fmla="*/ 0 h 624"/>
              <a:gd name="T2" fmla="*/ 192 w 480"/>
              <a:gd name="T3" fmla="*/ 288 h 624"/>
              <a:gd name="T4" fmla="*/ 480 w 480"/>
              <a:gd name="T5" fmla="*/ 624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0"/>
                </a:moveTo>
                <a:cubicBezTo>
                  <a:pt x="56" y="92"/>
                  <a:pt x="112" y="184"/>
                  <a:pt x="192" y="288"/>
                </a:cubicBezTo>
                <a:cubicBezTo>
                  <a:pt x="272" y="392"/>
                  <a:pt x="376" y="508"/>
                  <a:pt x="48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21"/>
          <p:cNvSpPr>
            <a:spLocks/>
          </p:cNvSpPr>
          <p:nvPr/>
        </p:nvSpPr>
        <p:spPr bwMode="auto">
          <a:xfrm>
            <a:off x="2514600" y="2819400"/>
            <a:ext cx="1676400" cy="1676400"/>
          </a:xfrm>
          <a:custGeom>
            <a:avLst/>
            <a:gdLst>
              <a:gd name="T0" fmla="*/ 0 w 480"/>
              <a:gd name="T1" fmla="*/ 0 h 624"/>
              <a:gd name="T2" fmla="*/ 192 w 480"/>
              <a:gd name="T3" fmla="*/ 288 h 624"/>
              <a:gd name="T4" fmla="*/ 480 w 480"/>
              <a:gd name="T5" fmla="*/ 624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0"/>
                </a:moveTo>
                <a:cubicBezTo>
                  <a:pt x="56" y="92"/>
                  <a:pt x="112" y="184"/>
                  <a:pt x="192" y="288"/>
                </a:cubicBezTo>
                <a:cubicBezTo>
                  <a:pt x="272" y="392"/>
                  <a:pt x="376" y="508"/>
                  <a:pt x="48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Freeform 22"/>
          <p:cNvSpPr>
            <a:spLocks/>
          </p:cNvSpPr>
          <p:nvPr/>
        </p:nvSpPr>
        <p:spPr bwMode="auto">
          <a:xfrm>
            <a:off x="2362200" y="3124200"/>
            <a:ext cx="1676400" cy="1676400"/>
          </a:xfrm>
          <a:custGeom>
            <a:avLst/>
            <a:gdLst>
              <a:gd name="T0" fmla="*/ 0 w 480"/>
              <a:gd name="T1" fmla="*/ 0 h 624"/>
              <a:gd name="T2" fmla="*/ 192 w 480"/>
              <a:gd name="T3" fmla="*/ 288 h 624"/>
              <a:gd name="T4" fmla="*/ 480 w 480"/>
              <a:gd name="T5" fmla="*/ 624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0"/>
                </a:moveTo>
                <a:cubicBezTo>
                  <a:pt x="56" y="92"/>
                  <a:pt x="112" y="184"/>
                  <a:pt x="192" y="288"/>
                </a:cubicBezTo>
                <a:cubicBezTo>
                  <a:pt x="272" y="392"/>
                  <a:pt x="376" y="508"/>
                  <a:pt x="48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 Box 23"/>
          <p:cNvSpPr txBox="1">
            <a:spLocks noChangeArrowheads="1"/>
          </p:cNvSpPr>
          <p:nvPr/>
        </p:nvSpPr>
        <p:spPr bwMode="auto">
          <a:xfrm>
            <a:off x="3200400" y="5257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1400" dirty="0"/>
              <a:t>Ms’</a:t>
            </a:r>
          </a:p>
        </p:txBody>
      </p:sp>
      <p:sp>
        <p:nvSpPr>
          <p:cNvPr id="7185" name="Text Box 24"/>
          <p:cNvSpPr txBox="1">
            <a:spLocks noChangeArrowheads="1"/>
          </p:cNvSpPr>
          <p:nvPr/>
        </p:nvSpPr>
        <p:spPr bwMode="auto">
          <a:xfrm>
            <a:off x="43434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Md’</a:t>
            </a:r>
          </a:p>
        </p:txBody>
      </p:sp>
      <p:sp>
        <p:nvSpPr>
          <p:cNvPr id="7186" name="Text Box 25"/>
          <p:cNvSpPr txBox="1">
            <a:spLocks noChangeArrowheads="1"/>
          </p:cNvSpPr>
          <p:nvPr/>
        </p:nvSpPr>
        <p:spPr bwMode="auto">
          <a:xfrm>
            <a:off x="4267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Md’’</a:t>
            </a:r>
          </a:p>
        </p:txBody>
      </p:sp>
      <p:sp>
        <p:nvSpPr>
          <p:cNvPr id="7187" name="Text Box 26"/>
          <p:cNvSpPr txBox="1">
            <a:spLocks noChangeArrowheads="1"/>
          </p:cNvSpPr>
          <p:nvPr/>
        </p:nvSpPr>
        <p:spPr bwMode="auto">
          <a:xfrm>
            <a:off x="4114800" y="4724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Md’’’</a:t>
            </a:r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29718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38100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Text Box 29"/>
          <p:cNvSpPr txBox="1">
            <a:spLocks noChangeArrowheads="1"/>
          </p:cNvSpPr>
          <p:nvPr/>
        </p:nvSpPr>
        <p:spPr bwMode="auto">
          <a:xfrm>
            <a:off x="2590800" y="5257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Ms’’</a:t>
            </a:r>
          </a:p>
        </p:txBody>
      </p:sp>
      <p:sp>
        <p:nvSpPr>
          <p:cNvPr id="7191" name="Text Box 30"/>
          <p:cNvSpPr txBox="1">
            <a:spLocks noChangeArrowheads="1"/>
          </p:cNvSpPr>
          <p:nvPr/>
        </p:nvSpPr>
        <p:spPr bwMode="auto">
          <a:xfrm>
            <a:off x="3657600" y="5257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Ms’’</a:t>
            </a:r>
          </a:p>
        </p:txBody>
      </p:sp>
      <p:sp>
        <p:nvSpPr>
          <p:cNvPr id="7192" name="Text Box 31"/>
          <p:cNvSpPr txBox="1">
            <a:spLocks noChangeArrowheads="1"/>
          </p:cNvSpPr>
          <p:nvPr/>
        </p:nvSpPr>
        <p:spPr bwMode="auto">
          <a:xfrm>
            <a:off x="1295400" y="31242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i’</a:t>
            </a:r>
          </a:p>
        </p:txBody>
      </p:sp>
      <p:sp>
        <p:nvSpPr>
          <p:cNvPr id="7193" name="Text Box 32"/>
          <p:cNvSpPr txBox="1">
            <a:spLocks noChangeArrowheads="1"/>
          </p:cNvSpPr>
          <p:nvPr/>
        </p:nvSpPr>
        <p:spPr bwMode="auto">
          <a:xfrm>
            <a:off x="1295400" y="362585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i’’</a:t>
            </a:r>
          </a:p>
        </p:txBody>
      </p:sp>
      <p:sp>
        <p:nvSpPr>
          <p:cNvPr id="7194" name="Text Box 33"/>
          <p:cNvSpPr txBox="1">
            <a:spLocks noChangeArrowheads="1"/>
          </p:cNvSpPr>
          <p:nvPr/>
        </p:nvSpPr>
        <p:spPr bwMode="auto">
          <a:xfrm>
            <a:off x="1295400" y="408305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i’’’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59403" grpId="0" animBg="1"/>
      <p:bldP spid="59419" grpId="0" animBg="1"/>
      <p:bldP spid="59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457200" y="1066800"/>
          <a:ext cx="850392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057400" y="2362200"/>
            <a:ext cx="1554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Tumbuh</a:t>
            </a:r>
            <a:r>
              <a:rPr lang="en-US" dirty="0" smtClean="0"/>
              <a:t> 2507.78% (26x)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Chart 9"/>
          <p:cNvGraphicFramePr/>
          <p:nvPr/>
        </p:nvGraphicFramePr>
        <p:xfrm>
          <a:off x="381000" y="990600"/>
          <a:ext cx="850392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057400" y="2438400"/>
            <a:ext cx="1554480" cy="82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Tumbuh</a:t>
            </a:r>
            <a:r>
              <a:rPr lang="en-US" dirty="0" smtClean="0"/>
              <a:t> 2411.16% (25x)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(US—APPENDIX)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17557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M1: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Currency (C)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Demand deposits (DD) </a:t>
            </a:r>
            <a:r>
              <a:rPr lang="en-US" sz="2800" dirty="0" smtClean="0">
                <a:sym typeface="Wingdings" pitchFamily="2" charset="2"/>
              </a:rPr>
              <a:t> non interest bearing</a:t>
            </a:r>
            <a:endParaRPr lang="en-US" sz="2800" dirty="0" smtClean="0"/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Traveler’s Checks (TC)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Other checkable deposits (OTD) </a:t>
            </a:r>
          </a:p>
          <a:p>
            <a:pPr marL="914400" indent="-450850">
              <a:buSzPct val="85000"/>
            </a:pPr>
            <a:r>
              <a:rPr lang="en-US" sz="2800" dirty="0" smtClean="0">
                <a:sym typeface="Wingdings" pitchFamily="2" charset="2"/>
              </a:rPr>
              <a:t>	 interest bearing</a:t>
            </a:r>
          </a:p>
          <a:p>
            <a:pPr marL="914400" indent="-450850">
              <a:buSzPct val="85000"/>
            </a:pPr>
            <a:r>
              <a:rPr lang="en-US" sz="2800" dirty="0" smtClean="0">
                <a:sym typeface="Wingdings" pitchFamily="2" charset="2"/>
              </a:rPr>
              <a:t>	ex: NOW (Negotiable Order of Withdrawal), ATS (Automatic Transfers from Savings Accounts)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(US—APPENDIX)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17557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M2: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M1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Overnight Repurchase Agreements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Overnight Eurodollars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Money Market Mutual Funds 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Money Market Deposit Accounts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Saving Deposits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Small-denomination (&lt;$100,000) time deposits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(US—APPENDIX)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175570"/>
            <a:ext cx="807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M3: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M2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Large-denomination time deposits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MMMFs held by institutions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Terms repurchase agreements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84873"/>
            <a:ext cx="86106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Komponen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beredar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(US—APPENDIX)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175570"/>
            <a:ext cx="8077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800" dirty="0" smtClean="0"/>
              <a:t>L (Liquid Assets):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M3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Other Eurodollar deposits (&gt; overnight)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Saving bonds (US government bonds)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Banker’s acceptance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Commercial papers</a:t>
            </a:r>
          </a:p>
          <a:p>
            <a:pPr marL="914400" indent="-450850">
              <a:buSzPct val="85000"/>
              <a:buFont typeface="Wingdings" pitchFamily="2" charset="2"/>
              <a:buChar char="ü"/>
            </a:pPr>
            <a:r>
              <a:rPr lang="en-US" sz="2800" dirty="0" smtClean="0"/>
              <a:t>Short-term (&lt;12 month) Treasury securities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391400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Topik Bahasan 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(money demand)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smtClean="0"/>
              <a:t>Motif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Beredar</a:t>
            </a:r>
            <a:r>
              <a:rPr lang="en-US" sz="3200" dirty="0" smtClean="0"/>
              <a:t> (supply of money)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Jenis-jenis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endParaRPr lang="en-US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Beredar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PENGERTIAN 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Font typeface="Wingdings" pitchFamily="2" charset="2"/>
              <a:buChar char="Ø"/>
            </a:pP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tukar</a:t>
            </a:r>
            <a:r>
              <a:rPr lang="en-US" sz="2800" dirty="0" smtClean="0"/>
              <a:t>/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sv-SE" sz="2800" dirty="0" smtClean="0"/>
              <a:t>bagi pembelian barang-barang dan jasa-jasa serta kekayaan berharga lainnya serta untuk pembayaran hutang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78486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1.	</a:t>
            </a:r>
            <a:r>
              <a:rPr lang="en-GB" sz="2800" b="1" i="1" dirty="0" smtClean="0">
                <a:solidFill>
                  <a:srgbClr val="002060"/>
                </a:solidFill>
              </a:rPr>
              <a:t>Medium of exchange</a:t>
            </a:r>
            <a:r>
              <a:rPr lang="en-GB" sz="2800" b="1" dirty="0" smtClean="0">
                <a:solidFill>
                  <a:srgbClr val="002060"/>
                </a:solidFill>
              </a:rPr>
              <a:t> (</a:t>
            </a:r>
            <a:r>
              <a:rPr lang="en-GB" sz="2800" b="1" dirty="0" err="1" smtClean="0">
                <a:solidFill>
                  <a:srgbClr val="002060"/>
                </a:solidFill>
              </a:rPr>
              <a:t>Alat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tukar</a:t>
            </a:r>
            <a:r>
              <a:rPr lang="en-GB" sz="2800" b="1" dirty="0" smtClean="0">
                <a:solidFill>
                  <a:srgbClr val="002060"/>
                </a:solidFill>
              </a:rPr>
              <a:t>/</a:t>
            </a:r>
            <a:r>
              <a:rPr lang="en-GB" sz="2800" b="1" dirty="0" err="1" smtClean="0">
                <a:solidFill>
                  <a:srgbClr val="002060"/>
                </a:solidFill>
              </a:rPr>
              <a:t>pembayaran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tukar</a:t>
            </a:r>
            <a:r>
              <a:rPr lang="en-US" sz="2400" dirty="0" smtClean="0"/>
              <a:t>. </a:t>
            </a:r>
          </a:p>
          <a:p>
            <a:pPr marL="463550"/>
            <a:r>
              <a:rPr lang="en-US" sz="2400" dirty="0" err="1" smtClean="0"/>
              <a:t>Kesulitan-kesulitan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 barter 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(</a:t>
            </a:r>
            <a:r>
              <a:rPr lang="en-US" sz="2400" dirty="0" err="1" smtClean="0"/>
              <a:t>i.e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double coincidence of wants</a:t>
            </a:r>
            <a:r>
              <a:rPr lang="en-US" sz="2400" dirty="0" smtClean="0"/>
              <a:t>—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pertukaran</a:t>
            </a:r>
            <a:r>
              <a:rPr lang="en-US" sz="2400" dirty="0" smtClean="0"/>
              <a:t> ex: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potong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tukang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ekonominya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2.	</a:t>
            </a:r>
            <a:r>
              <a:rPr lang="en-GB" sz="2800" b="1" i="1" dirty="0" smtClean="0">
                <a:solidFill>
                  <a:srgbClr val="002060"/>
                </a:solidFill>
              </a:rPr>
              <a:t>Store of Value</a:t>
            </a:r>
            <a:r>
              <a:rPr lang="en-GB" sz="2800" b="1" dirty="0" smtClean="0">
                <a:solidFill>
                  <a:srgbClr val="002060"/>
                </a:solidFill>
              </a:rPr>
              <a:t> (</a:t>
            </a:r>
            <a:r>
              <a:rPr lang="en-GB" sz="2800" b="1" dirty="0" err="1" smtClean="0">
                <a:solidFill>
                  <a:srgbClr val="002060"/>
                </a:solidFill>
              </a:rPr>
              <a:t>Alat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penyimpan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nilai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, </a:t>
            </a:r>
            <a:r>
              <a:rPr lang="en-US" sz="2800" dirty="0" err="1" smtClean="0"/>
              <a:t>mengalihkan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beli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 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 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mendatang</a:t>
            </a:r>
            <a:r>
              <a:rPr lang="en-US" sz="2800" dirty="0" smtClean="0"/>
              <a:t>.</a:t>
            </a:r>
          </a:p>
          <a:p>
            <a:pPr marL="463550"/>
            <a:r>
              <a:rPr lang="en-US" sz="2800" dirty="0" smtClean="0"/>
              <a:t>ex: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(</a:t>
            </a:r>
            <a:r>
              <a:rPr lang="en-US" sz="2800" dirty="0" err="1" smtClean="0"/>
              <a:t>Bayangkan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alih-alih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makanan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1973282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3.	</a:t>
            </a:r>
            <a:r>
              <a:rPr lang="en-GB" sz="2800" b="1" i="1" dirty="0" smtClean="0">
                <a:solidFill>
                  <a:srgbClr val="002060"/>
                </a:solidFill>
              </a:rPr>
              <a:t>Unit of account</a:t>
            </a:r>
            <a:r>
              <a:rPr lang="en-GB" sz="2800" b="1" dirty="0" smtClean="0">
                <a:solidFill>
                  <a:srgbClr val="002060"/>
                </a:solidFill>
              </a:rPr>
              <a:t> (</a:t>
            </a:r>
            <a:r>
              <a:rPr lang="en-GB" sz="2800" b="1" dirty="0" err="1" smtClean="0">
                <a:solidFill>
                  <a:srgbClr val="002060"/>
                </a:solidFill>
              </a:rPr>
              <a:t>Alat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satuan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hitung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800" dirty="0" err="1" smtClean="0"/>
              <a:t>Kendala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barter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sulitnya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“</a:t>
            </a:r>
            <a:r>
              <a:rPr lang="en-US" sz="2800" dirty="0" err="1" smtClean="0"/>
              <a:t>nilai</a:t>
            </a:r>
            <a:r>
              <a:rPr lang="en-US" sz="2800" dirty="0" smtClean="0"/>
              <a:t>/</a:t>
            </a:r>
            <a:r>
              <a:rPr lang="en-US" sz="2800" dirty="0" err="1" smtClean="0"/>
              <a:t>harga</a:t>
            </a:r>
            <a:r>
              <a:rPr lang="en-US" sz="2800" dirty="0" smtClean="0"/>
              <a:t>”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, ex: 1 </a:t>
            </a:r>
            <a:r>
              <a:rPr lang="en-US" sz="2800" dirty="0" err="1" smtClean="0"/>
              <a:t>kursi</a:t>
            </a:r>
            <a:r>
              <a:rPr lang="en-US" sz="2800" dirty="0" smtClean="0"/>
              <a:t> = 1 </a:t>
            </a:r>
            <a:r>
              <a:rPr lang="en-US" sz="2800" dirty="0" err="1" smtClean="0"/>
              <a:t>sepatu</a:t>
            </a:r>
            <a:r>
              <a:rPr lang="en-US" sz="2800" dirty="0" smtClean="0"/>
              <a:t>; 2 </a:t>
            </a:r>
            <a:r>
              <a:rPr lang="en-US" sz="2800" dirty="0" err="1" smtClean="0"/>
              <a:t>sepatu</a:t>
            </a:r>
            <a:r>
              <a:rPr lang="en-US" sz="2800" dirty="0" smtClean="0"/>
              <a:t> = 1 </a:t>
            </a:r>
            <a:r>
              <a:rPr lang="en-US" sz="2800" dirty="0" err="1" smtClean="0"/>
              <a:t>tas</a:t>
            </a:r>
            <a:r>
              <a:rPr lang="en-US" sz="2800" dirty="0" smtClean="0"/>
              <a:t> </a:t>
            </a:r>
          </a:p>
          <a:p>
            <a:pPr marL="463550"/>
            <a:r>
              <a:rPr lang="en-US" sz="2800" dirty="0" smtClean="0">
                <a:sym typeface="Wingdings" pitchFamily="2" charset="2"/>
              </a:rPr>
              <a:t> 1 </a:t>
            </a:r>
            <a:r>
              <a:rPr lang="en-US" sz="2800" dirty="0" err="1" smtClean="0">
                <a:sym typeface="Wingdings" pitchFamily="2" charset="2"/>
              </a:rPr>
              <a:t>kursi</a:t>
            </a:r>
            <a:r>
              <a:rPr lang="en-US" sz="2800" dirty="0" smtClean="0">
                <a:sym typeface="Wingdings" pitchFamily="2" charset="2"/>
              </a:rPr>
              <a:t> = 1 </a:t>
            </a:r>
            <a:r>
              <a:rPr lang="en-US" sz="2800" dirty="0" err="1" smtClean="0">
                <a:sym typeface="Wingdings" pitchFamily="2" charset="2"/>
              </a:rPr>
              <a:t>tas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1 </a:t>
            </a:r>
            <a:r>
              <a:rPr lang="en-US" sz="2800" dirty="0" err="1" smtClean="0">
                <a:sym typeface="Wingdings" pitchFamily="2" charset="2"/>
              </a:rPr>
              <a:t>kursi</a:t>
            </a:r>
            <a:r>
              <a:rPr lang="en-US" sz="2800" dirty="0" smtClean="0">
                <a:sym typeface="Wingdings" pitchFamily="2" charset="2"/>
              </a:rPr>
              <a:t> = ½ </a:t>
            </a:r>
            <a:r>
              <a:rPr lang="en-US" sz="2800" dirty="0" err="1" smtClean="0">
                <a:sym typeface="Wingdings" pitchFamily="2" charset="2"/>
              </a:rPr>
              <a:t>tas</a:t>
            </a:r>
            <a:r>
              <a:rPr lang="en-US" sz="2800" dirty="0" smtClean="0">
                <a:sym typeface="Wingdings" pitchFamily="2" charset="2"/>
              </a:rPr>
              <a:t>?</a:t>
            </a:r>
          </a:p>
          <a:p>
            <a:pPr marL="463550"/>
            <a:endParaRPr lang="en-US" sz="2800" dirty="0" smtClean="0">
              <a:sym typeface="Wingdings" pitchFamily="2" charset="2"/>
            </a:endParaRPr>
          </a:p>
          <a:p>
            <a:pPr marL="463550"/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dpt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digunakan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utk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menunjukan</a:t>
            </a:r>
            <a:r>
              <a:rPr lang="en-US" sz="2800" dirty="0" smtClean="0">
                <a:sym typeface="Wingdings" pitchFamily="2" charset="2"/>
              </a:rPr>
              <a:t> </a:t>
            </a:r>
            <a:r>
              <a:rPr lang="en-US" sz="2800" dirty="0" err="1" smtClean="0">
                <a:sym typeface="Wingdings" pitchFamily="2" charset="2"/>
              </a:rPr>
              <a:t>nilai</a:t>
            </a:r>
            <a:r>
              <a:rPr lang="en-US" sz="2800" dirty="0" smtClean="0">
                <a:sym typeface="Wingdings" pitchFamily="2" charset="2"/>
              </a:rPr>
              <a:t> 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harga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berbagai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macam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barang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jasa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diperjualbelikan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memperlancar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pertukaran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/>
            <a:r>
              <a:rPr lang="en-GB" sz="2800" dirty="0" smtClean="0"/>
              <a:t>4.	</a:t>
            </a:r>
            <a:r>
              <a:rPr lang="en-GB" sz="2800" b="1" i="1" dirty="0" smtClean="0">
                <a:solidFill>
                  <a:srgbClr val="002060"/>
                </a:solidFill>
              </a:rPr>
              <a:t>Standard of deferred payment</a:t>
            </a:r>
            <a:r>
              <a:rPr lang="en-GB" sz="2800" b="1" dirty="0" smtClean="0">
                <a:solidFill>
                  <a:srgbClr val="002060"/>
                </a:solidFill>
              </a:rPr>
              <a:t> (</a:t>
            </a:r>
            <a:r>
              <a:rPr lang="en-GB" sz="2800" b="1" dirty="0" err="1" smtClean="0">
                <a:solidFill>
                  <a:srgbClr val="002060"/>
                </a:solidFill>
              </a:rPr>
              <a:t>Alat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pembayaran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 smtClean="0">
                <a:solidFill>
                  <a:srgbClr val="002060"/>
                </a:solidFill>
              </a:rPr>
              <a:t>hutang</a:t>
            </a:r>
            <a:r>
              <a:rPr lang="en-GB" sz="2800" b="1" dirty="0" smtClean="0">
                <a:solidFill>
                  <a:srgbClr val="002060"/>
                </a:solidFill>
              </a:rPr>
              <a:t>)</a:t>
            </a:r>
          </a:p>
          <a:p>
            <a:pPr marL="463550"/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datang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Permintaan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atas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uang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defRPr/>
            </a:pP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GB" sz="2400" b="1" dirty="0" smtClean="0"/>
              <a:t>Nominal balances</a:t>
            </a:r>
            <a:r>
              <a:rPr lang="en-GB" sz="2400" dirty="0" smtClean="0"/>
              <a:t>:</a:t>
            </a:r>
          </a:p>
          <a:p>
            <a:pPr marL="463550" indent="-463550">
              <a:buSzPct val="85000"/>
            </a:pPr>
            <a:r>
              <a:rPr lang="en-GB" sz="2400" dirty="0" smtClean="0"/>
              <a:t>	</a:t>
            </a:r>
            <a:r>
              <a:rPr lang="en-GB" sz="2400" dirty="0" err="1" smtClean="0"/>
              <a:t>Permintaan</a:t>
            </a:r>
            <a:r>
              <a:rPr lang="en-GB" sz="2400" dirty="0" smtClean="0"/>
              <a:t> </a:t>
            </a:r>
            <a:r>
              <a:rPr lang="en-GB" sz="2400" dirty="0" err="1" smtClean="0"/>
              <a:t>atas</a:t>
            </a:r>
            <a:r>
              <a:rPr lang="en-GB" sz="2400" dirty="0" smtClean="0"/>
              <a:t> </a:t>
            </a:r>
            <a:r>
              <a:rPr lang="en-GB" sz="2400" dirty="0" err="1" smtClean="0"/>
              <a:t>uang</a:t>
            </a:r>
            <a:r>
              <a:rPr lang="en-GB" sz="2400" dirty="0" smtClean="0"/>
              <a:t> nominal, ex: 1 </a:t>
            </a:r>
            <a:r>
              <a:rPr lang="en-GB" sz="2400" dirty="0" err="1" smtClean="0"/>
              <a:t>juta</a:t>
            </a:r>
            <a:r>
              <a:rPr lang="en-GB" sz="2400" dirty="0" smtClean="0"/>
              <a:t> rupiah, </a:t>
            </a:r>
            <a:r>
              <a:rPr lang="en-GB" sz="2400" dirty="0" err="1" smtClean="0"/>
              <a:t>dll</a:t>
            </a:r>
            <a:endParaRPr lang="en-GB" sz="2400" dirty="0" smtClean="0"/>
          </a:p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GB" sz="2400" b="1" dirty="0" smtClean="0"/>
              <a:t>Real balances</a:t>
            </a:r>
            <a:r>
              <a:rPr lang="en-GB" sz="2400" dirty="0" smtClean="0"/>
              <a:t>:</a:t>
            </a:r>
          </a:p>
          <a:p>
            <a:pPr marL="463550" indent="-463550">
              <a:buSzPct val="85000"/>
            </a:pPr>
            <a:r>
              <a:rPr lang="en-GB" sz="2400" dirty="0" smtClean="0"/>
              <a:t>	</a:t>
            </a:r>
            <a:r>
              <a:rPr lang="en-GB" sz="2400" dirty="0" err="1" smtClean="0"/>
              <a:t>Permintaan</a:t>
            </a:r>
            <a:r>
              <a:rPr lang="en-GB" sz="2400" dirty="0" smtClean="0"/>
              <a:t> </a:t>
            </a:r>
            <a:r>
              <a:rPr lang="en-GB" sz="2400" dirty="0" err="1" smtClean="0"/>
              <a:t>atas</a:t>
            </a:r>
            <a:r>
              <a:rPr lang="en-GB" sz="2400" dirty="0" smtClean="0"/>
              <a:t> </a:t>
            </a:r>
            <a:r>
              <a:rPr lang="en-GB" sz="2400" dirty="0" err="1" smtClean="0"/>
              <a:t>uang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dinyatakan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unit </a:t>
            </a:r>
            <a:r>
              <a:rPr lang="en-GB" sz="2400" dirty="0" err="1" smtClean="0"/>
              <a:t>barang</a:t>
            </a:r>
            <a:r>
              <a:rPr lang="en-GB" sz="2400" dirty="0" smtClean="0"/>
              <a:t> yang </a:t>
            </a:r>
            <a:r>
              <a:rPr lang="en-GB" sz="2400" dirty="0" err="1" smtClean="0"/>
              <a:t>bisa</a:t>
            </a:r>
            <a:r>
              <a:rPr lang="en-GB" sz="2400" dirty="0" smtClean="0"/>
              <a:t> </a:t>
            </a:r>
            <a:r>
              <a:rPr lang="en-GB" sz="2400" dirty="0" err="1" smtClean="0"/>
              <a:t>dibeli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uang</a:t>
            </a:r>
            <a:r>
              <a:rPr lang="en-GB" sz="2400" dirty="0" smtClean="0"/>
              <a:t> (</a:t>
            </a:r>
            <a:r>
              <a:rPr lang="en-GB" sz="2400" i="1" dirty="0" smtClean="0"/>
              <a:t>purchasing power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uang</a:t>
            </a:r>
            <a:r>
              <a:rPr lang="en-GB" sz="2400" dirty="0" smtClean="0"/>
              <a:t>)</a:t>
            </a:r>
          </a:p>
          <a:p>
            <a:pPr marL="463550" indent="-463550">
              <a:buSzPct val="85000"/>
            </a:pPr>
            <a:r>
              <a:rPr lang="en-GB" sz="2400" dirty="0" smtClean="0"/>
              <a:t>	</a:t>
            </a:r>
            <a:r>
              <a:rPr lang="en-GB" sz="2400" b="1" dirty="0" smtClean="0">
                <a:solidFill>
                  <a:srgbClr val="0070C0"/>
                </a:solidFill>
              </a:rPr>
              <a:t>real balance = nominal balance / price level</a:t>
            </a:r>
          </a:p>
          <a:p>
            <a:pPr marL="463550" indent="-463550">
              <a:buSzPct val="85000"/>
              <a:buFont typeface="Wingdings" pitchFamily="2" charset="2"/>
              <a:buChar char="Ø"/>
            </a:pPr>
            <a:r>
              <a:rPr lang="en-US" sz="2400" dirty="0" smtClean="0"/>
              <a:t>The demand for real balance:</a:t>
            </a:r>
          </a:p>
          <a:p>
            <a:pPr marL="463550" indent="-463550">
              <a:buSzPct val="85000"/>
            </a:pPr>
            <a:r>
              <a:rPr lang="en-US" sz="2400" dirty="0" smtClean="0"/>
              <a:t>			</a:t>
            </a:r>
            <a:r>
              <a:rPr lang="en-US" sz="2400" i="1" dirty="0" smtClean="0"/>
              <a:t>L =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– hi	k, h &gt; 0</a:t>
            </a:r>
          </a:p>
          <a:p>
            <a:pPr marL="463550" indent="-463550">
              <a:buSzPct val="85000"/>
            </a:pPr>
            <a:r>
              <a:rPr lang="en-US" sz="2400" dirty="0" smtClean="0"/>
              <a:t>	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real balance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pendapatan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riil</a:t>
            </a:r>
            <a:r>
              <a:rPr lang="en-US" sz="2400" u="sng" dirty="0" smtClean="0"/>
              <a:t> (Y)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tingkat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suku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bunga</a:t>
            </a:r>
            <a:r>
              <a:rPr lang="en-US" sz="2400" u="sng" dirty="0" smtClean="0"/>
              <a:t> (</a:t>
            </a:r>
            <a:r>
              <a:rPr lang="en-US" sz="2400" u="sng" dirty="0" err="1" smtClean="0"/>
              <a:t>i</a:t>
            </a:r>
            <a:r>
              <a:rPr lang="en-US" sz="2400" u="sng" dirty="0" smtClean="0"/>
              <a:t>)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971</TotalTime>
  <Words>464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Grafik  Demand for Money vs Supply of Money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108</cp:revision>
  <dcterms:created xsi:type="dcterms:W3CDTF">2010-07-30T07:09:30Z</dcterms:created>
  <dcterms:modified xsi:type="dcterms:W3CDTF">2016-05-16T06:15:52Z</dcterms:modified>
</cp:coreProperties>
</file>