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302" r:id="rId4"/>
    <p:sldId id="272" r:id="rId5"/>
    <p:sldId id="273" r:id="rId6"/>
    <p:sldId id="305" r:id="rId7"/>
    <p:sldId id="306" r:id="rId8"/>
    <p:sldId id="307" r:id="rId9"/>
    <p:sldId id="277" r:id="rId10"/>
    <p:sldId id="304" r:id="rId11"/>
    <p:sldId id="308" r:id="rId12"/>
  </p:sldIdLst>
  <p:sldSz cx="9144000" cy="6858000" type="screen4x3"/>
  <p:notesSz cx="9144000" cy="6858000"/>
  <p:defaultTextStyle>
    <a:defPPr>
      <a:defRPr lang="id-ID"/>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80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6C9249C6-495D-477E-B303-89A874BA909E}"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0D97EA26-C05F-4D1A-91CB-1A7C442F340B}"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EF1D5D91-CB76-4EA7-A486-38D3936394CA}"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13D379EA-9746-4B44-8781-86A9F9EB22A5}"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26FA3E6-8556-4FA4-A6E9-2363BA481004}"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6AD096A-59C4-4C15-8A24-2CA0FE551959}"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455809C9-0FD4-46D5-B670-F2978FAD6636}"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CADC13DB-10FB-4022-B159-496190C6819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1EE081-D151-4C63-AFA5-B3EF6C0DB73F}"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04D17A09-C78D-4295-8CE6-733C5125B82E}"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92E7EB13-F0B5-4D18-994C-2838051B49E8}" type="datetimeFigureOut">
              <a:rPr lang="id-ID"/>
              <a:pPr>
                <a:defRPr/>
              </a:pPr>
              <a:t>16/05/2016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F246FF3A-1E25-4156-85F4-9E2925014819}"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CCC1609D-2DAD-4CD3-B8A9-3B06F631FCA9}" type="datetimeFigureOut">
              <a:rPr lang="id-ID"/>
              <a:pPr>
                <a:defRPr/>
              </a:pPr>
              <a:t>16/05/2016</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AFB7F012-97B6-40A1-893A-A90BF0A2128A}"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D634CF09-317E-4DB7-BCDB-B91B7D67414A}" type="datetimeFigureOut">
              <a:rPr lang="id-ID"/>
              <a:pPr>
                <a:defRPr/>
              </a:pPr>
              <a:t>16/05/2016</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64C9AF6A-CD49-447C-A7B8-034736BE4FBC}"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B97231-6422-4B49-B541-75F9C7E851AC}" type="datetimeFigureOut">
              <a:rPr lang="id-ID"/>
              <a:pPr>
                <a:defRPr/>
              </a:pPr>
              <a:t>16/05/2016</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271FBFA2-9FA5-4414-88EC-448F9941A901}"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5345A-6CBE-4EC6-91E2-B33ECC8DD6B8}" type="datetimeFigureOut">
              <a:rPr lang="id-ID"/>
              <a:pPr>
                <a:defRPr/>
              </a:pPr>
              <a:t>16/05/2016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2FD37B10-D360-45C6-9380-EA1F73E54BFD}"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7F51F8-CF80-439A-8E30-56387287963A}" type="datetimeFigureOut">
              <a:rPr lang="id-ID"/>
              <a:pPr>
                <a:defRPr/>
              </a:pPr>
              <a:t>16/05/2016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D451EE2F-73EF-4E67-BBBA-B0BC9FA8B484}"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9651AA8-0634-4323-AD20-FB85625270A6}" type="datetimeFigureOut">
              <a:rPr lang="id-ID"/>
              <a:pPr>
                <a:defRPr/>
              </a:pPr>
              <a:t>16/05/2016</a:t>
            </a:fld>
            <a:endParaRPr lang="id-ID"/>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d-ID"/>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1771A60-3996-4588-90D0-A634838CFBF4}"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Georgia" pitchFamily="18" charset="0"/>
        </a:defRPr>
      </a:lvl2pPr>
      <a:lvl3pPr algn="ctr" rtl="0" fontAlgn="base">
        <a:spcBef>
          <a:spcPct val="0"/>
        </a:spcBef>
        <a:spcAft>
          <a:spcPct val="0"/>
        </a:spcAft>
        <a:defRPr sz="4400">
          <a:solidFill>
            <a:schemeClr val="tx1"/>
          </a:solidFill>
          <a:latin typeface="Georgia" pitchFamily="18" charset="0"/>
        </a:defRPr>
      </a:lvl3pPr>
      <a:lvl4pPr algn="ctr" rtl="0" fontAlgn="base">
        <a:spcBef>
          <a:spcPct val="0"/>
        </a:spcBef>
        <a:spcAft>
          <a:spcPct val="0"/>
        </a:spcAft>
        <a:defRPr sz="4400">
          <a:solidFill>
            <a:schemeClr val="tx1"/>
          </a:solidFill>
          <a:latin typeface="Georgia" pitchFamily="18" charset="0"/>
        </a:defRPr>
      </a:lvl4pPr>
      <a:lvl5pPr algn="ctr" rtl="0" fontAlgn="base">
        <a:spcBef>
          <a:spcPct val="0"/>
        </a:spcBef>
        <a:spcAft>
          <a:spcPct val="0"/>
        </a:spcAft>
        <a:defRPr sz="4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endParaRPr lang="en-US"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id-ID" smtClean="0"/>
          </a:p>
        </p:txBody>
      </p:sp>
      <p:pic>
        <p:nvPicPr>
          <p:cNvPr id="2052"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itle 3"/>
          <p:cNvSpPr>
            <a:spLocks noGrp="1"/>
          </p:cNvSpPr>
          <p:nvPr/>
        </p:nvSpPr>
        <p:spPr>
          <a:xfrm>
            <a:off x="228600" y="2590801"/>
            <a:ext cx="8686800" cy="990599"/>
          </a:xfrm>
          <a:prstGeom prst="rect">
            <a:avLst/>
          </a:prstGeom>
        </p:spPr>
        <p:txBody>
          <a:bodyPr anchor="ct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0" eaLnBrk="1" latinLnBrk="0" hangingPunct="1">
              <a:spcBef>
                <a:spcPct val="0"/>
              </a:spcBef>
              <a:buNone/>
              <a:defRPr sz="3800" b="1" kern="1200" cap="none" spc="0" baseline="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egoe" pitchFamily="34" charset="0"/>
                <a:ea typeface="+mj-ea"/>
                <a:cs typeface="+mj-cs"/>
              </a:defRPr>
            </a:lvl1pPr>
          </a:lstStyle>
          <a:p>
            <a:pPr>
              <a:defRPr/>
            </a:pPr>
            <a:r>
              <a:rPr lang="en-US" dirty="0" smtClean="0"/>
              <a:t>BALANCE OF PAYMENT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5725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STRUKTUR BOP</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914400" y="1507153"/>
            <a:ext cx="7848600" cy="2800767"/>
          </a:xfrm>
          <a:prstGeom prst="rect">
            <a:avLst/>
          </a:prstGeom>
          <a:noFill/>
          <a:ln w="9525">
            <a:noFill/>
            <a:miter lim="800000"/>
            <a:headEnd/>
            <a:tailEnd/>
          </a:ln>
        </p:spPr>
        <p:txBody>
          <a:bodyPr wrap="square">
            <a:spAutoFit/>
          </a:bodyPr>
          <a:lstStyle/>
          <a:p>
            <a:r>
              <a:rPr lang="en-US" sz="2200" i="1" dirty="0" smtClean="0">
                <a:solidFill>
                  <a:srgbClr val="FF0000"/>
                </a:solidFill>
              </a:rPr>
              <a:t>Capital </a:t>
            </a:r>
            <a:r>
              <a:rPr lang="en-US" sz="2200" i="1" dirty="0">
                <a:solidFill>
                  <a:srgbClr val="FF0000"/>
                </a:solidFill>
              </a:rPr>
              <a:t>Account</a:t>
            </a:r>
            <a:r>
              <a:rPr lang="en-US" sz="2200" dirty="0">
                <a:solidFill>
                  <a:srgbClr val="FF0000"/>
                </a:solidFill>
              </a:rPr>
              <a:t> </a:t>
            </a:r>
            <a:r>
              <a:rPr lang="en-US" sz="2200" dirty="0" err="1"/>
              <a:t>adalah</a:t>
            </a:r>
            <a:r>
              <a:rPr lang="en-US" sz="2200" dirty="0"/>
              <a:t> </a:t>
            </a:r>
            <a:r>
              <a:rPr lang="en-US" sz="2200" dirty="0" err="1"/>
              <a:t>neraca</a:t>
            </a:r>
            <a:r>
              <a:rPr lang="en-US" sz="2200" dirty="0"/>
              <a:t> yang </a:t>
            </a:r>
            <a:r>
              <a:rPr lang="en-US" sz="2200" dirty="0" err="1"/>
              <a:t>mencatat</a:t>
            </a:r>
            <a:r>
              <a:rPr lang="en-US" sz="2200" dirty="0"/>
              <a:t> </a:t>
            </a:r>
            <a:r>
              <a:rPr lang="en-US" sz="2200" dirty="0" err="1"/>
              <a:t>arus</a:t>
            </a:r>
            <a:r>
              <a:rPr lang="en-US" sz="2200" dirty="0"/>
              <a:t> </a:t>
            </a:r>
            <a:r>
              <a:rPr lang="en-US" sz="2200" dirty="0" err="1"/>
              <a:t>uang</a:t>
            </a:r>
            <a:r>
              <a:rPr lang="en-US" sz="2200" dirty="0"/>
              <a:t> </a:t>
            </a:r>
            <a:r>
              <a:rPr lang="en-US" sz="2200" dirty="0" err="1"/>
              <a:t>masuk</a:t>
            </a:r>
            <a:r>
              <a:rPr lang="en-US" sz="2200" dirty="0"/>
              <a:t> (</a:t>
            </a:r>
            <a:r>
              <a:rPr lang="en-US" sz="2200" i="1" dirty="0"/>
              <a:t>capital inflows</a:t>
            </a:r>
            <a:r>
              <a:rPr lang="en-US" sz="2200" dirty="0"/>
              <a:t>) </a:t>
            </a:r>
            <a:r>
              <a:rPr lang="en-US" sz="2200" dirty="0" err="1"/>
              <a:t>dan</a:t>
            </a:r>
            <a:r>
              <a:rPr lang="en-US" sz="2200" dirty="0"/>
              <a:t> </a:t>
            </a:r>
            <a:r>
              <a:rPr lang="en-US" sz="2200" dirty="0" err="1"/>
              <a:t>arus</a:t>
            </a:r>
            <a:r>
              <a:rPr lang="en-US" sz="2200" dirty="0"/>
              <a:t> </a:t>
            </a:r>
            <a:r>
              <a:rPr lang="en-US" sz="2200" dirty="0" err="1"/>
              <a:t>uang</a:t>
            </a:r>
            <a:r>
              <a:rPr lang="en-US" sz="2200" dirty="0"/>
              <a:t> </a:t>
            </a:r>
            <a:r>
              <a:rPr lang="en-US" sz="2200" dirty="0" err="1"/>
              <a:t>keluar</a:t>
            </a:r>
            <a:r>
              <a:rPr lang="en-US" sz="2200" dirty="0"/>
              <a:t> </a:t>
            </a:r>
            <a:r>
              <a:rPr lang="en-US" sz="2200" dirty="0" smtClean="0"/>
              <a:t>(</a:t>
            </a:r>
            <a:r>
              <a:rPr lang="en-US" sz="2200" i="1" dirty="0" smtClean="0"/>
              <a:t>capital </a:t>
            </a:r>
            <a:r>
              <a:rPr lang="en-US" sz="2200" i="1" dirty="0"/>
              <a:t>outflows</a:t>
            </a:r>
            <a:r>
              <a:rPr lang="en-US" sz="2200" dirty="0"/>
              <a:t>)</a:t>
            </a:r>
          </a:p>
          <a:p>
            <a:pPr marL="350838" indent="-350838">
              <a:buFont typeface="Wingdings" pitchFamily="2" charset="2"/>
              <a:buChar char="Ø"/>
            </a:pPr>
            <a:r>
              <a:rPr lang="en-US" sz="2200" dirty="0" err="1"/>
              <a:t>Arus</a:t>
            </a:r>
            <a:r>
              <a:rPr lang="en-US" sz="2200" dirty="0"/>
              <a:t> </a:t>
            </a:r>
            <a:r>
              <a:rPr lang="en-US" sz="2200" dirty="0" err="1"/>
              <a:t>uang</a:t>
            </a:r>
            <a:r>
              <a:rPr lang="en-US" sz="2200" dirty="0"/>
              <a:t> </a:t>
            </a:r>
            <a:r>
              <a:rPr lang="en-US" sz="2200" dirty="0" err="1"/>
              <a:t>keluar</a:t>
            </a:r>
            <a:r>
              <a:rPr lang="en-US" sz="2200" dirty="0"/>
              <a:t> </a:t>
            </a:r>
            <a:r>
              <a:rPr lang="en-US" sz="2200" dirty="0" err="1"/>
              <a:t>maupun</a:t>
            </a:r>
            <a:r>
              <a:rPr lang="en-US" sz="2200" dirty="0"/>
              <a:t> </a:t>
            </a:r>
            <a:r>
              <a:rPr lang="en-US" sz="2200" dirty="0" err="1"/>
              <a:t>arus</a:t>
            </a:r>
            <a:r>
              <a:rPr lang="en-US" sz="2200" dirty="0"/>
              <a:t> </a:t>
            </a:r>
            <a:r>
              <a:rPr lang="en-US" sz="2200" dirty="0" err="1"/>
              <a:t>uang</a:t>
            </a:r>
            <a:r>
              <a:rPr lang="en-US" sz="2200" dirty="0"/>
              <a:t> </a:t>
            </a:r>
            <a:r>
              <a:rPr lang="en-US" sz="2200" dirty="0" err="1"/>
              <a:t>masuk</a:t>
            </a:r>
            <a:r>
              <a:rPr lang="en-US" sz="2200" dirty="0"/>
              <a:t> </a:t>
            </a:r>
            <a:r>
              <a:rPr lang="en-US" sz="2200" dirty="0" err="1"/>
              <a:t>dapat</a:t>
            </a:r>
            <a:r>
              <a:rPr lang="en-US" sz="2200" dirty="0"/>
              <a:t> </a:t>
            </a:r>
            <a:r>
              <a:rPr lang="en-US" sz="2200" dirty="0" err="1"/>
              <a:t>saja</a:t>
            </a:r>
            <a:r>
              <a:rPr lang="en-US" sz="2200" dirty="0"/>
              <a:t> </a:t>
            </a:r>
            <a:r>
              <a:rPr lang="en-US" sz="2200" dirty="0" err="1"/>
              <a:t>dilakukan</a:t>
            </a:r>
            <a:r>
              <a:rPr lang="en-US" sz="2200" dirty="0"/>
              <a:t> </a:t>
            </a:r>
            <a:r>
              <a:rPr lang="en-US" sz="2200" dirty="0" err="1"/>
              <a:t>baik</a:t>
            </a:r>
            <a:r>
              <a:rPr lang="en-US" sz="2200" dirty="0"/>
              <a:t> </a:t>
            </a:r>
            <a:r>
              <a:rPr lang="en-US" sz="2200" dirty="0" err="1"/>
              <a:t>oleh</a:t>
            </a:r>
            <a:r>
              <a:rPr lang="en-US" sz="2200" dirty="0"/>
              <a:t> </a:t>
            </a:r>
            <a:r>
              <a:rPr lang="en-US" sz="2200" dirty="0" err="1"/>
              <a:t>pihak</a:t>
            </a:r>
            <a:r>
              <a:rPr lang="en-US" sz="2200" dirty="0"/>
              <a:t> </a:t>
            </a:r>
            <a:r>
              <a:rPr lang="en-US" sz="2200" dirty="0" err="1"/>
              <a:t>pemerintah</a:t>
            </a:r>
            <a:r>
              <a:rPr lang="en-US" sz="2200" dirty="0"/>
              <a:t> </a:t>
            </a:r>
            <a:r>
              <a:rPr lang="en-US" sz="2200" dirty="0" err="1"/>
              <a:t>maupun</a:t>
            </a:r>
            <a:r>
              <a:rPr lang="en-US" sz="2200" dirty="0"/>
              <a:t> </a:t>
            </a:r>
            <a:r>
              <a:rPr lang="en-US" sz="2200" dirty="0" err="1"/>
              <a:t>oleh</a:t>
            </a:r>
            <a:r>
              <a:rPr lang="en-US" sz="2200" dirty="0"/>
              <a:t> </a:t>
            </a:r>
            <a:r>
              <a:rPr lang="en-US" sz="2200" dirty="0" err="1"/>
              <a:t>sektor</a:t>
            </a:r>
            <a:r>
              <a:rPr lang="en-US" sz="2200" dirty="0"/>
              <a:t> </a:t>
            </a:r>
            <a:r>
              <a:rPr lang="en-US" sz="2200" dirty="0" err="1" smtClean="0"/>
              <a:t>swasta</a:t>
            </a:r>
            <a:r>
              <a:rPr lang="en-US" sz="2200" dirty="0" smtClean="0"/>
              <a:t>.</a:t>
            </a:r>
          </a:p>
          <a:p>
            <a:pPr marL="350838" indent="-350838">
              <a:buFont typeface="Wingdings" pitchFamily="2" charset="2"/>
              <a:buChar char="Ø"/>
            </a:pPr>
            <a:r>
              <a:rPr lang="en-US" sz="2200" dirty="0" err="1" smtClean="0"/>
              <a:t>Pinjaman</a:t>
            </a:r>
            <a:r>
              <a:rPr lang="en-US" sz="2200" dirty="0" smtClean="0"/>
              <a:t> </a:t>
            </a:r>
            <a:r>
              <a:rPr lang="en-US" sz="2200" dirty="0" err="1"/>
              <a:t>luar</a:t>
            </a:r>
            <a:r>
              <a:rPr lang="en-US" sz="2200" dirty="0"/>
              <a:t> </a:t>
            </a:r>
            <a:r>
              <a:rPr lang="en-US" sz="2200" dirty="0" err="1"/>
              <a:t>negeri</a:t>
            </a:r>
            <a:r>
              <a:rPr lang="en-US" sz="2200" dirty="0"/>
              <a:t> </a:t>
            </a:r>
            <a:r>
              <a:rPr lang="en-US" sz="2200" dirty="0" err="1"/>
              <a:t>merupakan</a:t>
            </a:r>
            <a:r>
              <a:rPr lang="en-US" sz="2200" dirty="0"/>
              <a:t> </a:t>
            </a:r>
            <a:r>
              <a:rPr lang="en-US" sz="2200" dirty="0" err="1"/>
              <a:t>salah</a:t>
            </a:r>
            <a:r>
              <a:rPr lang="en-US" sz="2200" dirty="0"/>
              <a:t> </a:t>
            </a:r>
            <a:r>
              <a:rPr lang="en-US" sz="2200" dirty="0" err="1"/>
              <a:t>satu</a:t>
            </a:r>
            <a:r>
              <a:rPr lang="en-US" sz="2200" dirty="0"/>
              <a:t> </a:t>
            </a:r>
            <a:r>
              <a:rPr lang="en-US" sz="2200" dirty="0" err="1"/>
              <a:t>contoh</a:t>
            </a:r>
            <a:r>
              <a:rPr lang="en-US" sz="2200" dirty="0"/>
              <a:t> </a:t>
            </a:r>
            <a:r>
              <a:rPr lang="en-US" sz="2200" dirty="0" err="1"/>
              <a:t>arus</a:t>
            </a:r>
            <a:r>
              <a:rPr lang="en-US" sz="2200" dirty="0"/>
              <a:t> </a:t>
            </a:r>
            <a:r>
              <a:rPr lang="en-US" sz="2200" dirty="0" err="1"/>
              <a:t>uang</a:t>
            </a:r>
            <a:r>
              <a:rPr lang="en-US" sz="2200" dirty="0"/>
              <a:t> </a:t>
            </a:r>
            <a:r>
              <a:rPr lang="en-US" sz="2200" dirty="0" err="1"/>
              <a:t>masuk</a:t>
            </a:r>
            <a:r>
              <a:rPr lang="en-US" sz="2200" dirty="0"/>
              <a:t>, </a:t>
            </a:r>
            <a:r>
              <a:rPr lang="en-US" sz="2200" dirty="0" err="1"/>
              <a:t>sedangkan</a:t>
            </a:r>
            <a:r>
              <a:rPr lang="en-US" sz="2200" dirty="0"/>
              <a:t> </a:t>
            </a:r>
            <a:r>
              <a:rPr lang="en-US" sz="2200" dirty="0" err="1"/>
              <a:t>pembayaran</a:t>
            </a:r>
            <a:r>
              <a:rPr lang="en-US" sz="2200" dirty="0"/>
              <a:t> </a:t>
            </a:r>
            <a:r>
              <a:rPr lang="en-US" sz="2200" dirty="0" err="1"/>
              <a:t>bunga</a:t>
            </a:r>
            <a:r>
              <a:rPr lang="en-US" sz="2200" dirty="0"/>
              <a:t> </a:t>
            </a:r>
            <a:r>
              <a:rPr lang="en-US" sz="2200" dirty="0" err="1"/>
              <a:t>dan</a:t>
            </a:r>
            <a:r>
              <a:rPr lang="en-US" sz="2200" dirty="0"/>
              <a:t> </a:t>
            </a:r>
            <a:r>
              <a:rPr lang="en-US" sz="2200" dirty="0" err="1"/>
              <a:t>utang</a:t>
            </a:r>
            <a:r>
              <a:rPr lang="en-US" sz="2200" dirty="0"/>
              <a:t> </a:t>
            </a:r>
            <a:r>
              <a:rPr lang="en-US" sz="2200" dirty="0" err="1"/>
              <a:t>merupakan</a:t>
            </a:r>
            <a:r>
              <a:rPr lang="en-US" sz="2200" dirty="0"/>
              <a:t> </a:t>
            </a:r>
            <a:r>
              <a:rPr lang="en-US" sz="2200" dirty="0" err="1"/>
              <a:t>salah</a:t>
            </a:r>
            <a:r>
              <a:rPr lang="en-US" sz="2200" dirty="0"/>
              <a:t> </a:t>
            </a:r>
            <a:r>
              <a:rPr lang="en-US" sz="2200" dirty="0" err="1"/>
              <a:t>satu</a:t>
            </a:r>
            <a:r>
              <a:rPr lang="en-US" sz="2200" dirty="0"/>
              <a:t> </a:t>
            </a:r>
            <a:r>
              <a:rPr lang="en-US" sz="2200" dirty="0" err="1"/>
              <a:t>contoh</a:t>
            </a:r>
            <a:r>
              <a:rPr lang="en-US" sz="2200" dirty="0"/>
              <a:t> </a:t>
            </a:r>
            <a:r>
              <a:rPr lang="en-US" sz="2200" dirty="0" err="1"/>
              <a:t>arus</a:t>
            </a:r>
            <a:r>
              <a:rPr lang="en-US" sz="2200" dirty="0"/>
              <a:t> </a:t>
            </a:r>
            <a:r>
              <a:rPr lang="en-US" sz="2200" dirty="0" err="1"/>
              <a:t>uang</a:t>
            </a:r>
            <a:r>
              <a:rPr lang="en-US" sz="2200" dirty="0"/>
              <a:t> </a:t>
            </a:r>
            <a:r>
              <a:rPr lang="en-US" sz="2200" dirty="0" err="1"/>
              <a:t>keluar</a:t>
            </a:r>
            <a:r>
              <a:rPr lang="en-US" sz="2200" dirty="0" smtClean="0"/>
              <a:t>.</a:t>
            </a:r>
          </a:p>
          <a:p>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PRINSIP PENCATATAN BOP</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1"/>
            <a:ext cx="7848600" cy="3785652"/>
          </a:xfrm>
          <a:prstGeom prst="rect">
            <a:avLst/>
          </a:prstGeom>
          <a:noFill/>
          <a:ln w="9525">
            <a:noFill/>
            <a:miter lim="800000"/>
            <a:headEnd/>
            <a:tailEnd/>
          </a:ln>
        </p:spPr>
        <p:txBody>
          <a:bodyPr wrap="square">
            <a:spAutoFit/>
          </a:bodyPr>
          <a:lstStyle/>
          <a:p>
            <a:pPr marL="463550" lvl="1" indent="-463550">
              <a:buFont typeface="Arial" pitchFamily="34" charset="0"/>
              <a:buChar char="•"/>
            </a:pPr>
            <a:r>
              <a:rPr lang="en-GB" sz="2400" dirty="0" err="1"/>
              <a:t>Transaksi</a:t>
            </a:r>
            <a:r>
              <a:rPr lang="en-GB" sz="2400" dirty="0"/>
              <a:t> yang </a:t>
            </a:r>
            <a:r>
              <a:rPr lang="en-GB" sz="2400" dirty="0" err="1"/>
              <a:t>mengakibatkan</a:t>
            </a:r>
            <a:r>
              <a:rPr lang="en-GB" sz="2400" dirty="0"/>
              <a:t> </a:t>
            </a:r>
            <a:r>
              <a:rPr lang="en-GB" sz="2400" dirty="0" err="1"/>
              <a:t>penerimaan</a:t>
            </a:r>
            <a:r>
              <a:rPr lang="en-GB" sz="2400" dirty="0"/>
              <a:t> </a:t>
            </a:r>
            <a:r>
              <a:rPr lang="en-GB" sz="2400" dirty="0" err="1"/>
              <a:t>devisa</a:t>
            </a:r>
            <a:r>
              <a:rPr lang="en-GB" sz="2400" dirty="0"/>
              <a:t> </a:t>
            </a:r>
            <a:r>
              <a:rPr lang="en-GB" sz="2400" dirty="0" err="1"/>
              <a:t>atau</a:t>
            </a:r>
            <a:r>
              <a:rPr lang="en-GB" sz="2400" dirty="0"/>
              <a:t> </a:t>
            </a:r>
            <a:r>
              <a:rPr lang="en-GB" sz="2400" dirty="0" err="1"/>
              <a:t>valas</a:t>
            </a:r>
            <a:r>
              <a:rPr lang="en-GB" sz="2400" dirty="0"/>
              <a:t> (foreign exchange) </a:t>
            </a:r>
            <a:r>
              <a:rPr lang="en-GB" sz="2400" dirty="0" err="1"/>
              <a:t>dicatat</a:t>
            </a:r>
            <a:r>
              <a:rPr lang="en-GB" sz="2400" dirty="0"/>
              <a:t> </a:t>
            </a:r>
            <a:r>
              <a:rPr lang="en-GB" sz="2400" dirty="0" err="1"/>
              <a:t>sebagai</a:t>
            </a:r>
            <a:r>
              <a:rPr lang="en-GB" sz="2400" dirty="0"/>
              <a:t> </a:t>
            </a:r>
            <a:r>
              <a:rPr lang="en-GB" sz="2400" dirty="0" err="1" smtClean="0"/>
              <a:t>kredit</a:t>
            </a:r>
            <a:r>
              <a:rPr lang="en-GB" sz="2400" dirty="0" smtClean="0"/>
              <a:t>. </a:t>
            </a:r>
            <a:r>
              <a:rPr lang="en-GB" sz="2400" dirty="0" err="1"/>
              <a:t>Sebaliknya</a:t>
            </a:r>
            <a:r>
              <a:rPr lang="en-GB" sz="2400" dirty="0"/>
              <a:t>, </a:t>
            </a:r>
            <a:r>
              <a:rPr lang="en-GB" sz="2400" dirty="0" err="1"/>
              <a:t>bagi</a:t>
            </a:r>
            <a:r>
              <a:rPr lang="en-GB" sz="2400" dirty="0"/>
              <a:t> </a:t>
            </a:r>
            <a:r>
              <a:rPr lang="en-GB" sz="2400" dirty="0" err="1"/>
              <a:t>transaksi</a:t>
            </a:r>
            <a:r>
              <a:rPr lang="en-GB" sz="2400" dirty="0"/>
              <a:t> yang </a:t>
            </a:r>
            <a:r>
              <a:rPr lang="en-GB" sz="2400" dirty="0" err="1"/>
              <a:t>menyebabkan</a:t>
            </a:r>
            <a:r>
              <a:rPr lang="en-GB" sz="2400" dirty="0"/>
              <a:t> </a:t>
            </a:r>
            <a:r>
              <a:rPr lang="en-GB" sz="2400" dirty="0" err="1"/>
              <a:t>pembayaran</a:t>
            </a:r>
            <a:r>
              <a:rPr lang="en-GB" sz="2400" dirty="0"/>
              <a:t> </a:t>
            </a:r>
            <a:r>
              <a:rPr lang="en-GB" sz="2400" dirty="0" err="1"/>
              <a:t>atau</a:t>
            </a:r>
            <a:r>
              <a:rPr lang="en-GB" sz="2400" dirty="0"/>
              <a:t> </a:t>
            </a:r>
            <a:r>
              <a:rPr lang="en-GB" sz="2400" dirty="0" err="1"/>
              <a:t>pengeluaran</a:t>
            </a:r>
            <a:r>
              <a:rPr lang="en-GB" sz="2400" dirty="0"/>
              <a:t> </a:t>
            </a:r>
            <a:r>
              <a:rPr lang="en-GB" sz="2400" dirty="0" err="1"/>
              <a:t>valas</a:t>
            </a:r>
            <a:r>
              <a:rPr lang="en-GB" sz="2400" dirty="0"/>
              <a:t> </a:t>
            </a:r>
            <a:r>
              <a:rPr lang="en-GB" sz="2400" dirty="0" err="1"/>
              <a:t>dicatat</a:t>
            </a:r>
            <a:r>
              <a:rPr lang="en-GB" sz="2400" dirty="0"/>
              <a:t> </a:t>
            </a:r>
            <a:r>
              <a:rPr lang="en-GB" sz="2400" dirty="0" err="1"/>
              <a:t>sebagai</a:t>
            </a:r>
            <a:r>
              <a:rPr lang="en-GB" sz="2400" dirty="0"/>
              <a:t> </a:t>
            </a:r>
            <a:r>
              <a:rPr lang="en-GB" sz="2400" dirty="0" smtClean="0"/>
              <a:t>debit</a:t>
            </a:r>
            <a:endParaRPr lang="en-US" sz="2400" b="1" dirty="0"/>
          </a:p>
          <a:p>
            <a:pPr lvl="1" indent="-457200">
              <a:buFont typeface="Arial" pitchFamily="34" charset="0"/>
              <a:buChar char="•"/>
            </a:pPr>
            <a:r>
              <a:rPr lang="en-GB" sz="2400" dirty="0" err="1"/>
              <a:t>Pencatatan</a:t>
            </a:r>
            <a:r>
              <a:rPr lang="en-GB" sz="2400" dirty="0"/>
              <a:t> </a:t>
            </a:r>
            <a:r>
              <a:rPr lang="en-GB" sz="2400" dirty="0" err="1"/>
              <a:t>transasksi</a:t>
            </a:r>
            <a:r>
              <a:rPr lang="en-GB" sz="2400" dirty="0"/>
              <a:t> </a:t>
            </a:r>
            <a:r>
              <a:rPr lang="en-GB" sz="2400" dirty="0" err="1"/>
              <a:t>menganut</a:t>
            </a:r>
            <a:r>
              <a:rPr lang="en-GB" sz="2400" dirty="0"/>
              <a:t> </a:t>
            </a:r>
            <a:r>
              <a:rPr lang="en-GB" sz="2400" dirty="0" err="1"/>
              <a:t>prinsip</a:t>
            </a:r>
            <a:r>
              <a:rPr lang="en-GB" sz="2400" i="1" dirty="0"/>
              <a:t> Double entry</a:t>
            </a:r>
            <a:r>
              <a:rPr lang="en-GB" sz="2400" dirty="0"/>
              <a:t>, </a:t>
            </a:r>
            <a:r>
              <a:rPr lang="en-GB" sz="2400" dirty="0" err="1"/>
              <a:t>yaitu</a:t>
            </a:r>
            <a:r>
              <a:rPr lang="en-GB" sz="2400" dirty="0"/>
              <a:t> Dr. </a:t>
            </a:r>
            <a:r>
              <a:rPr lang="en-GB" sz="2400" dirty="0" err="1"/>
              <a:t>dan</a:t>
            </a:r>
            <a:r>
              <a:rPr lang="en-GB" sz="2400" dirty="0"/>
              <a:t> Cr</a:t>
            </a:r>
            <a:r>
              <a:rPr lang="en-GB" sz="2400" dirty="0" smtClean="0"/>
              <a:t>. </a:t>
            </a:r>
            <a:r>
              <a:rPr lang="en-GB" sz="2400" dirty="0" err="1" smtClean="0"/>
              <a:t>artinya</a:t>
            </a:r>
            <a:r>
              <a:rPr lang="en-GB" sz="2400" dirty="0" smtClean="0"/>
              <a:t> </a:t>
            </a:r>
            <a:r>
              <a:rPr lang="en-GB" sz="2400" dirty="0" err="1"/>
              <a:t>setiap</a:t>
            </a:r>
            <a:r>
              <a:rPr lang="en-GB" sz="2400" dirty="0"/>
              <a:t> </a:t>
            </a:r>
            <a:r>
              <a:rPr lang="en-GB" sz="2400" dirty="0" err="1"/>
              <a:t>transaksi</a:t>
            </a:r>
            <a:r>
              <a:rPr lang="en-GB" sz="2400" dirty="0"/>
              <a:t> </a:t>
            </a:r>
            <a:r>
              <a:rPr lang="en-GB" sz="2400" dirty="0" err="1"/>
              <a:t>dicatat</a:t>
            </a:r>
            <a:r>
              <a:rPr lang="en-GB" sz="2400" dirty="0"/>
              <a:t> </a:t>
            </a:r>
            <a:r>
              <a:rPr lang="en-GB" sz="2400" dirty="0" err="1"/>
              <a:t>dua</a:t>
            </a:r>
            <a:r>
              <a:rPr lang="en-GB" sz="2400" dirty="0"/>
              <a:t> kali </a:t>
            </a:r>
            <a:r>
              <a:rPr lang="en-GB" sz="2400" dirty="0" err="1"/>
              <a:t>pada</a:t>
            </a:r>
            <a:r>
              <a:rPr lang="en-GB" sz="2400" dirty="0"/>
              <a:t> </a:t>
            </a:r>
            <a:r>
              <a:rPr lang="en-GB" sz="2400" dirty="0" err="1"/>
              <a:t>sisi</a:t>
            </a:r>
            <a:r>
              <a:rPr lang="en-GB" sz="2400" dirty="0"/>
              <a:t> </a:t>
            </a:r>
            <a:r>
              <a:rPr lang="en-GB" sz="2400" dirty="0" err="1"/>
              <a:t>kredit</a:t>
            </a:r>
            <a:r>
              <a:rPr lang="en-GB" sz="2400" dirty="0"/>
              <a:t> (Cr) </a:t>
            </a:r>
            <a:r>
              <a:rPr lang="en-GB" sz="2400" dirty="0" err="1"/>
              <a:t>dan</a:t>
            </a:r>
            <a:r>
              <a:rPr lang="en-GB" sz="2400" dirty="0"/>
              <a:t> </a:t>
            </a:r>
            <a:r>
              <a:rPr lang="en-GB" sz="2400" dirty="0" err="1"/>
              <a:t>pada</a:t>
            </a:r>
            <a:r>
              <a:rPr lang="en-GB" sz="2400" dirty="0"/>
              <a:t> </a:t>
            </a:r>
            <a:r>
              <a:rPr lang="en-GB" sz="2400" dirty="0" err="1"/>
              <a:t>sisi</a:t>
            </a:r>
            <a:r>
              <a:rPr lang="en-GB" sz="2400" dirty="0"/>
              <a:t> </a:t>
            </a:r>
            <a:r>
              <a:rPr lang="en-GB" sz="2400" dirty="0" err="1"/>
              <a:t>debet</a:t>
            </a:r>
            <a:r>
              <a:rPr lang="en-GB" sz="2400" dirty="0"/>
              <a:t> (D)</a:t>
            </a:r>
            <a:endParaRPr lang="en-US" sz="2400" b="1" dirty="0"/>
          </a:p>
          <a:p>
            <a:pPr lvl="1" indent="-457200">
              <a:buFont typeface="Arial" pitchFamily="34" charset="0"/>
              <a:buChar char="•"/>
            </a:pPr>
            <a:r>
              <a:rPr lang="nl-NL" sz="2400" dirty="0" smtClean="0"/>
              <a:t>Debit </a:t>
            </a:r>
            <a:r>
              <a:rPr lang="nl-NL" sz="2400" dirty="0"/>
              <a:t>(</a:t>
            </a:r>
            <a:r>
              <a:rPr lang="nl-NL" sz="2400" dirty="0" smtClean="0"/>
              <a:t>Dr.). </a:t>
            </a:r>
            <a:r>
              <a:rPr lang="nl-NL" sz="2400" dirty="0"/>
              <a:t>selalu berarti dan bertanda </a:t>
            </a:r>
            <a:r>
              <a:rPr lang="nl-NL" sz="2400" dirty="0" smtClean="0"/>
              <a:t>minus </a:t>
            </a:r>
            <a:r>
              <a:rPr lang="nl-NL" sz="2400" dirty="0"/>
              <a:t>(</a:t>
            </a:r>
            <a:r>
              <a:rPr lang="en-GB" sz="2400" dirty="0">
                <a:sym typeface="Symbol"/>
              </a:rPr>
              <a:t></a:t>
            </a:r>
            <a:r>
              <a:rPr lang="nl-NL" sz="2400" dirty="0"/>
              <a:t>), sebaliknya </a:t>
            </a:r>
            <a:r>
              <a:rPr lang="nl-NL" sz="2400" dirty="0" smtClean="0"/>
              <a:t>kredit (Cr</a:t>
            </a:r>
            <a:r>
              <a:rPr lang="nl-NL" sz="2400" dirty="0"/>
              <a:t>. </a:t>
            </a:r>
            <a:r>
              <a:rPr lang="nl-NL" sz="2400" dirty="0" smtClean="0"/>
              <a:t>)Selalu </a:t>
            </a:r>
            <a:r>
              <a:rPr lang="nl-NL" sz="2400" dirty="0"/>
              <a:t>berarti dan bertanda positif (+). </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endParaRPr lang="en-US"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id-ID" smtClean="0"/>
          </a:p>
        </p:txBody>
      </p:sp>
      <p:pic>
        <p:nvPicPr>
          <p:cNvPr id="2052"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1506" name="Text Box 2"/>
          <p:cNvSpPr txBox="1">
            <a:spLocks noChangeArrowheads="1"/>
          </p:cNvSpPr>
          <p:nvPr/>
        </p:nvSpPr>
        <p:spPr bwMode="auto">
          <a:xfrm>
            <a:off x="1066800" y="1524000"/>
            <a:ext cx="7391400" cy="4114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400" b="1" i="0" u="sng" strike="noStrike" cap="none" normalizeH="0" baseline="0" dirty="0" smtClean="0">
                <a:ln>
                  <a:noFill/>
                </a:ln>
                <a:solidFill>
                  <a:schemeClr val="tx1"/>
                </a:solidFill>
                <a:effectLst/>
                <a:latin typeface="Calibri" pitchFamily="34" charset="0"/>
                <a:cs typeface="Arial" pitchFamily="34" charset="0"/>
              </a:rPr>
              <a:t>Topik Bahasan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sv-SE" sz="1400" i="0" u="sng" strike="noStrike" cap="none" normalizeH="0" baseline="0" dirty="0" smtClean="0">
              <a:ln>
                <a:noFill/>
              </a:ln>
              <a:solidFill>
                <a:srgbClr val="002060"/>
              </a:solidFill>
              <a:effectLst/>
              <a:latin typeface="Algerian" pitchFamily="82" charset="0"/>
              <a:cs typeface="Arial" pitchFamily="34" charset="0"/>
            </a:endParaRPr>
          </a:p>
          <a:p>
            <a:pPr marL="514350" lvl="0" indent="-514350">
              <a:buFont typeface="+mj-lt"/>
              <a:buAutoNum type="arabicPeriod"/>
            </a:pPr>
            <a:r>
              <a:rPr lang="en-US" sz="3200" dirty="0" err="1"/>
              <a:t>Pengertian</a:t>
            </a:r>
            <a:r>
              <a:rPr lang="en-US" sz="3200" dirty="0"/>
              <a:t> </a:t>
            </a:r>
            <a:r>
              <a:rPr lang="en-US" sz="3200" dirty="0" err="1"/>
              <a:t>Neraca</a:t>
            </a:r>
            <a:r>
              <a:rPr lang="en-US" sz="3200" dirty="0"/>
              <a:t> </a:t>
            </a:r>
            <a:r>
              <a:rPr lang="en-US" sz="3200" dirty="0" err="1" smtClean="0"/>
              <a:t>Pembayaran</a:t>
            </a:r>
            <a:endParaRPr lang="en-US" sz="3200" dirty="0"/>
          </a:p>
          <a:p>
            <a:pPr marL="514350" lvl="0" indent="-514350">
              <a:buFont typeface="+mj-lt"/>
              <a:buAutoNum type="arabicPeriod"/>
            </a:pPr>
            <a:r>
              <a:rPr lang="en-US" sz="3200" dirty="0" err="1"/>
              <a:t>Pengertian</a:t>
            </a:r>
            <a:r>
              <a:rPr lang="en-US" sz="3200" dirty="0"/>
              <a:t> </a:t>
            </a:r>
            <a:r>
              <a:rPr lang="en-US" sz="3200" dirty="0" err="1"/>
              <a:t>Transaksi</a:t>
            </a:r>
            <a:r>
              <a:rPr lang="en-US" sz="3200" dirty="0"/>
              <a:t> </a:t>
            </a:r>
            <a:r>
              <a:rPr lang="en-US" sz="3200" dirty="0" err="1"/>
              <a:t>Ekonomi</a:t>
            </a:r>
            <a:r>
              <a:rPr lang="en-US" sz="3200" dirty="0"/>
              <a:t> </a:t>
            </a:r>
            <a:r>
              <a:rPr lang="en-US" sz="3200" dirty="0" err="1"/>
              <a:t>Internasional</a:t>
            </a:r>
            <a:endParaRPr lang="en-US" sz="3200" dirty="0"/>
          </a:p>
          <a:p>
            <a:pPr marL="514350" lvl="0" indent="-514350">
              <a:buFont typeface="+mj-lt"/>
              <a:buAutoNum type="arabicPeriod"/>
            </a:pPr>
            <a:r>
              <a:rPr lang="en-US" sz="3200" dirty="0" err="1"/>
              <a:t>Komponen</a:t>
            </a:r>
            <a:r>
              <a:rPr lang="en-US" sz="3200" dirty="0"/>
              <a:t> </a:t>
            </a:r>
            <a:r>
              <a:rPr lang="en-US" sz="3200" dirty="0" err="1"/>
              <a:t>Neraca</a:t>
            </a:r>
            <a:r>
              <a:rPr lang="en-US" sz="3200" dirty="0"/>
              <a:t> </a:t>
            </a:r>
            <a:r>
              <a:rPr lang="en-US" sz="3200" dirty="0" err="1"/>
              <a:t>Pembayaran</a:t>
            </a:r>
            <a:endParaRPr lang="en-US" sz="3200" dirty="0"/>
          </a:p>
          <a:p>
            <a:pPr marL="514350" lvl="0" indent="-514350">
              <a:buFont typeface="+mj-lt"/>
              <a:buAutoNum type="arabicPeriod"/>
            </a:pPr>
            <a:r>
              <a:rPr lang="en-US" sz="3200" dirty="0" err="1"/>
              <a:t>Prinsip</a:t>
            </a:r>
            <a:r>
              <a:rPr lang="en-US" sz="3200" dirty="0"/>
              <a:t> </a:t>
            </a:r>
            <a:r>
              <a:rPr lang="en-US" sz="3200" dirty="0" err="1"/>
              <a:t>Pencatatan</a:t>
            </a:r>
            <a:r>
              <a:rPr lang="en-US" sz="3200" dirty="0"/>
              <a:t> </a:t>
            </a:r>
            <a:r>
              <a:rPr lang="en-US" sz="3200" dirty="0" err="1"/>
              <a:t>Neraca</a:t>
            </a:r>
            <a:r>
              <a:rPr lang="en-US" sz="3200" dirty="0"/>
              <a:t> </a:t>
            </a:r>
            <a:r>
              <a:rPr lang="en-US" sz="3200" dirty="0" err="1" smtClean="0"/>
              <a:t>Pembayaran</a:t>
            </a:r>
            <a:endParaRPr lang="en-US"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PENGERTIAN BOP</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1"/>
            <a:ext cx="7848600" cy="2215991"/>
          </a:xfrm>
          <a:prstGeom prst="rect">
            <a:avLst/>
          </a:prstGeom>
          <a:noFill/>
          <a:ln w="9525">
            <a:noFill/>
            <a:miter lim="800000"/>
            <a:headEnd/>
            <a:tailEnd/>
          </a:ln>
        </p:spPr>
        <p:txBody>
          <a:bodyPr wrap="square">
            <a:spAutoFit/>
          </a:bodyPr>
          <a:lstStyle/>
          <a:p>
            <a:pPr marL="350838" indent="-350838">
              <a:buFont typeface="Wingdings" pitchFamily="2" charset="2"/>
              <a:buChar char="Ø"/>
            </a:pPr>
            <a:r>
              <a:rPr lang="nb-NO" sz="2400" dirty="0"/>
              <a:t>Neraca Pemayaran atau BOP adalah suatu laporan sistimatis yang memuat transaksi ekonomi internasional antar penduduk (</a:t>
            </a:r>
            <a:r>
              <a:rPr lang="nb-NO" sz="2400" i="1" dirty="0"/>
              <a:t>individu, perusahaan, pemerintah</a:t>
            </a:r>
            <a:r>
              <a:rPr lang="nb-NO" sz="2400" dirty="0"/>
              <a:t>) dengan penduduk (</a:t>
            </a:r>
            <a:r>
              <a:rPr lang="nb-NO" sz="2400" i="1" dirty="0"/>
              <a:t>individu, perusahaan, pemerintah)</a:t>
            </a:r>
            <a:r>
              <a:rPr lang="nb-NO" sz="2400" dirty="0"/>
              <a:t> negara lain</a:t>
            </a:r>
            <a:r>
              <a:rPr lang="nb-NO" sz="2400"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KEGUNAAN BOP</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1714500"/>
            <a:ext cx="7848600" cy="4524315"/>
          </a:xfrm>
          <a:prstGeom prst="rect">
            <a:avLst/>
          </a:prstGeom>
          <a:noFill/>
          <a:ln w="9525">
            <a:noFill/>
            <a:miter lim="800000"/>
            <a:headEnd/>
            <a:tailEnd/>
          </a:ln>
        </p:spPr>
        <p:txBody>
          <a:bodyPr wrap="square">
            <a:spAutoFit/>
          </a:bodyPr>
          <a:lstStyle/>
          <a:p>
            <a:pPr marL="463550" indent="-463550">
              <a:buFont typeface="Wingdings" pitchFamily="2" charset="2"/>
              <a:buChar char="Ø"/>
            </a:pPr>
            <a:r>
              <a:rPr lang="nb-NO" sz="2400" dirty="0" smtClean="0"/>
              <a:t>Neraca Pembayaran </a:t>
            </a:r>
            <a:r>
              <a:rPr lang="nb-NO" sz="2400" dirty="0"/>
              <a:t>merupakan laporan transaksi perdagangan internasional yang dapat dijadikan sebagai indikator perekonomian suatu </a:t>
            </a:r>
            <a:r>
              <a:rPr lang="nb-NO" sz="2400" dirty="0" smtClean="0"/>
              <a:t>negara</a:t>
            </a:r>
          </a:p>
          <a:p>
            <a:pPr marL="463550" indent="-463550">
              <a:buFont typeface="Wingdings" pitchFamily="2" charset="2"/>
              <a:buChar char="Ø"/>
            </a:pPr>
            <a:r>
              <a:rPr lang="nb-NO" sz="2400" dirty="0" smtClean="0"/>
              <a:t> Neraca </a:t>
            </a:r>
            <a:r>
              <a:rPr lang="nb-NO" sz="2400" dirty="0"/>
              <a:t>pembayaran yang kondusif yang ditandai dengan surplus pada cadangan devisa merupakan indikator bahwa kegiatan ekspor lebih baik daripada kegiatan impor, demikian pula penerimaan dari sektor jasa lebih baik daripada pengeluaran di sektor </a:t>
            </a:r>
            <a:r>
              <a:rPr lang="nb-NO" sz="2400" dirty="0" smtClean="0"/>
              <a:t>ini.</a:t>
            </a:r>
          </a:p>
          <a:p>
            <a:pPr marL="463550" indent="-463550">
              <a:buFont typeface="Wingdings" pitchFamily="2" charset="2"/>
              <a:buChar char="Ø"/>
            </a:pPr>
            <a:r>
              <a:rPr lang="nb-NO" sz="2400" dirty="0" smtClean="0"/>
              <a:t>Dengan </a:t>
            </a:r>
            <a:r>
              <a:rPr lang="nb-NO" sz="2400" dirty="0"/>
              <a:t>demikian dapat disimpulkan bahwa neraca pembayaran yang kondusif merupakan indikator kemampuan negara dalam melaksanakan perdagangan internasional.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KEGUNAAN BOP</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1600201"/>
            <a:ext cx="7848600" cy="4154984"/>
          </a:xfrm>
          <a:prstGeom prst="rect">
            <a:avLst/>
          </a:prstGeom>
          <a:noFill/>
          <a:ln w="9525">
            <a:noFill/>
            <a:miter lim="800000"/>
            <a:headEnd/>
            <a:tailEnd/>
          </a:ln>
        </p:spPr>
        <p:txBody>
          <a:bodyPr wrap="square">
            <a:spAutoFit/>
          </a:bodyPr>
          <a:lstStyle/>
          <a:p>
            <a:pPr marL="463550" indent="-463550">
              <a:buFont typeface="Wingdings" pitchFamily="2" charset="2"/>
              <a:buChar char="Ø"/>
            </a:pPr>
            <a:r>
              <a:rPr lang="nb-NO" sz="2400" dirty="0" smtClean="0"/>
              <a:t>neraca </a:t>
            </a:r>
            <a:r>
              <a:rPr lang="nb-NO" sz="2400" dirty="0"/>
              <a:t>pembayaran digunakan pula sebagai alat untuk mengendalikan nilai tukar rupiah (</a:t>
            </a:r>
            <a:r>
              <a:rPr lang="nb-NO" sz="2400" i="1" dirty="0"/>
              <a:t>local currency</a:t>
            </a:r>
            <a:r>
              <a:rPr lang="nb-NO" sz="2400" dirty="0"/>
              <a:t>) dengan valuta asing. Semakin banyak cadangan devisa yang </a:t>
            </a:r>
            <a:r>
              <a:rPr lang="nb-NO" sz="2400" dirty="0" smtClean="0"/>
              <a:t>dimiliki </a:t>
            </a:r>
            <a:r>
              <a:rPr lang="nb-NO" sz="2400" dirty="0"/>
              <a:t>semakin kuat kemampuan nilai tukar uang lokal, hal ini dikarenakan salah satu acuan penciptaan uang adalah posisi cadangan devisa pada neraca pembayaran.</a:t>
            </a:r>
            <a:endParaRPr lang="en-US" sz="2400" dirty="0"/>
          </a:p>
          <a:p>
            <a:r>
              <a:rPr lang="nb-NO" sz="2400" dirty="0" smtClean="0"/>
              <a:t>Beberapa </a:t>
            </a:r>
            <a:r>
              <a:rPr lang="nb-NO" sz="2400" dirty="0"/>
              <a:t>kegunaan cadangan devisa diantaranya adalah : </a:t>
            </a:r>
            <a:endParaRPr lang="en-US" sz="2400" dirty="0"/>
          </a:p>
          <a:p>
            <a:pPr marL="463550" lvl="0" indent="-463550">
              <a:buFont typeface="Wingdings" pitchFamily="2" charset="2"/>
              <a:buChar char="Ø"/>
            </a:pPr>
            <a:r>
              <a:rPr lang="nb-NO" sz="2400" dirty="0"/>
              <a:t>Sebagai alat pembayaran barang-barang </a:t>
            </a:r>
            <a:r>
              <a:rPr lang="nb-NO" sz="2400" dirty="0" smtClean="0"/>
              <a:t>impor</a:t>
            </a:r>
          </a:p>
          <a:p>
            <a:pPr marL="463550" lvl="0" indent="-463550">
              <a:buFont typeface="Wingdings" pitchFamily="2" charset="2"/>
              <a:buChar char="Ø"/>
            </a:pPr>
            <a:r>
              <a:rPr lang="nb-NO" sz="2400" dirty="0" smtClean="0"/>
              <a:t>Sebagai </a:t>
            </a:r>
            <a:r>
              <a:rPr lang="nb-NO" sz="2400" dirty="0"/>
              <a:t>alat pembayaran bunga dan pokok pinjaman luar </a:t>
            </a:r>
            <a:r>
              <a:rPr lang="nb-NO" sz="2400" dirty="0" smtClean="0"/>
              <a:t>negeri</a:t>
            </a:r>
          </a:p>
          <a:p>
            <a:pPr marL="463550" lvl="0" indent="-463550">
              <a:buFont typeface="Wingdings" pitchFamily="2" charset="2"/>
              <a:buChar char="Ø"/>
            </a:pPr>
            <a:r>
              <a:rPr lang="nb-NO" sz="2400" dirty="0" smtClean="0"/>
              <a:t>Sebagai </a:t>
            </a:r>
            <a:r>
              <a:rPr lang="nb-NO" sz="2400" dirty="0"/>
              <a:t>alat pembayaran untuk </a:t>
            </a:r>
            <a:r>
              <a:rPr lang="nb-NO" sz="2400" dirty="0" smtClean="0"/>
              <a:t>perjalanan </a:t>
            </a:r>
            <a:r>
              <a:rPr lang="nb-NO" sz="2400" dirty="0"/>
              <a:t>ke luar negeri</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STRUKTUR BOP</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1"/>
            <a:ext cx="7848600" cy="4401205"/>
          </a:xfrm>
          <a:prstGeom prst="rect">
            <a:avLst/>
          </a:prstGeom>
          <a:noFill/>
          <a:ln w="9525">
            <a:noFill/>
            <a:miter lim="800000"/>
            <a:headEnd/>
            <a:tailEnd/>
          </a:ln>
        </p:spPr>
        <p:txBody>
          <a:bodyPr wrap="square">
            <a:spAutoFit/>
          </a:bodyPr>
          <a:lstStyle/>
          <a:p>
            <a:pPr lvl="0"/>
            <a:r>
              <a:rPr lang="en-US" b="1" dirty="0"/>
              <a:t>CURRENT ACCOUNT  → (X </a:t>
            </a:r>
            <a:r>
              <a:rPr lang="en-US" b="1" dirty="0">
                <a:sym typeface="Symbol"/>
              </a:rPr>
              <a:t></a:t>
            </a:r>
            <a:r>
              <a:rPr lang="en-US" b="1" dirty="0"/>
              <a:t> M) </a:t>
            </a:r>
            <a:endParaRPr lang="en-US" sz="2000" b="1" dirty="0"/>
          </a:p>
          <a:p>
            <a:r>
              <a:rPr lang="en-US" b="1" dirty="0"/>
              <a:t> </a:t>
            </a:r>
            <a:endParaRPr lang="en-US" sz="2000" b="1" dirty="0"/>
          </a:p>
          <a:p>
            <a:pPr marL="238125" lvl="1"/>
            <a:r>
              <a:rPr lang="en-US" b="1" dirty="0">
                <a:solidFill>
                  <a:srgbClr val="C00000"/>
                </a:solidFill>
              </a:rPr>
              <a:t>TRADE BALANCE</a:t>
            </a:r>
            <a:endParaRPr lang="en-US" sz="2000" b="1" dirty="0">
              <a:solidFill>
                <a:srgbClr val="C00000"/>
              </a:solidFill>
            </a:endParaRPr>
          </a:p>
          <a:p>
            <a:pPr marL="457200" lvl="2"/>
            <a:r>
              <a:rPr lang="en-US" b="1" dirty="0"/>
              <a:t>EXPORT FOB                               </a:t>
            </a:r>
            <a:r>
              <a:rPr lang="en-US" b="1" dirty="0" smtClean="0"/>
              <a:t>  	</a:t>
            </a:r>
            <a:endParaRPr lang="en-US" sz="2000" b="1" dirty="0" smtClean="0"/>
          </a:p>
          <a:p>
            <a:pPr marL="457200" lvl="2"/>
            <a:r>
              <a:rPr lang="en-US" b="1" dirty="0" smtClean="0"/>
              <a:t>IMPORT FOB</a:t>
            </a:r>
            <a:endParaRPr lang="en-US" sz="2000" b="1" dirty="0" smtClean="0"/>
          </a:p>
          <a:p>
            <a:r>
              <a:rPr lang="en-US" b="1" dirty="0"/>
              <a:t> </a:t>
            </a:r>
            <a:endParaRPr lang="en-US" sz="2000" b="1" dirty="0"/>
          </a:p>
          <a:p>
            <a:pPr marL="238125" lvl="1"/>
            <a:r>
              <a:rPr lang="en-US" b="1" dirty="0">
                <a:solidFill>
                  <a:srgbClr val="C00000"/>
                </a:solidFill>
              </a:rPr>
              <a:t>BALANCE OF SERVICES</a:t>
            </a:r>
            <a:endParaRPr lang="en-US" sz="2000" b="1" dirty="0">
              <a:solidFill>
                <a:srgbClr val="C00000"/>
              </a:solidFill>
            </a:endParaRPr>
          </a:p>
          <a:p>
            <a:pPr marL="457200" lvl="2"/>
            <a:r>
              <a:rPr lang="en-US" b="1" dirty="0"/>
              <a:t>FREIGHT                                                                                                    </a:t>
            </a:r>
            <a:endParaRPr lang="en-US" sz="2000" b="1" dirty="0"/>
          </a:p>
          <a:p>
            <a:pPr marL="457200" lvl="2"/>
            <a:r>
              <a:rPr lang="en-US" b="1" dirty="0"/>
              <a:t>INSURANCE                                 </a:t>
            </a:r>
            <a:r>
              <a:rPr lang="en-US" b="1" dirty="0" smtClean="0"/>
              <a:t>   	</a:t>
            </a:r>
            <a:endParaRPr lang="en-US" sz="2000" b="1" dirty="0"/>
          </a:p>
          <a:p>
            <a:pPr marL="457200" lvl="2"/>
            <a:r>
              <a:rPr lang="en-US" b="1" dirty="0" smtClean="0"/>
              <a:t>TRAVEL      - Non </a:t>
            </a:r>
            <a:r>
              <a:rPr lang="en-US" b="1" dirty="0"/>
              <a:t>Factor Services</a:t>
            </a:r>
            <a:endParaRPr lang="en-US" sz="2000" b="1" dirty="0"/>
          </a:p>
          <a:p>
            <a:pPr marL="457200" lvl="2"/>
            <a:r>
              <a:rPr lang="en-US" b="1" dirty="0" smtClean="0"/>
              <a:t>INTEREST  - Factor </a:t>
            </a:r>
            <a:r>
              <a:rPr lang="en-US" b="1" dirty="0"/>
              <a:t>Services</a:t>
            </a:r>
            <a:endParaRPr lang="en-US" sz="2000" b="1" dirty="0"/>
          </a:p>
          <a:p>
            <a:pPr marL="457200" lvl="2"/>
            <a:r>
              <a:rPr lang="en-US" b="1" dirty="0"/>
              <a:t>INVESMENT INCOME</a:t>
            </a:r>
            <a:endParaRPr lang="en-US" sz="2000" b="1" dirty="0"/>
          </a:p>
          <a:p>
            <a:pPr marL="457200" lvl="2"/>
            <a:r>
              <a:rPr lang="en-US" b="1" dirty="0"/>
              <a:t>OTHERS</a:t>
            </a:r>
            <a:endParaRPr lang="en-US" sz="2000" b="1" dirty="0"/>
          </a:p>
          <a:p>
            <a:r>
              <a:rPr lang="en-US" b="1" dirty="0"/>
              <a:t>	</a:t>
            </a:r>
            <a:endParaRPr lang="en-US" sz="2000" b="1" dirty="0"/>
          </a:p>
        </p:txBody>
      </p:sp>
      <p:grpSp>
        <p:nvGrpSpPr>
          <p:cNvPr id="2" name="Group 15"/>
          <p:cNvGrpSpPr/>
          <p:nvPr/>
        </p:nvGrpSpPr>
        <p:grpSpPr>
          <a:xfrm>
            <a:off x="5527040" y="2628900"/>
            <a:ext cx="3312160" cy="2400300"/>
            <a:chOff x="4526280" y="3581400"/>
            <a:chExt cx="2484120" cy="3200400"/>
          </a:xfrm>
        </p:grpSpPr>
        <p:sp>
          <p:nvSpPr>
            <p:cNvPr id="7" name="Right Brace 6"/>
            <p:cNvSpPr/>
            <p:nvPr/>
          </p:nvSpPr>
          <p:spPr>
            <a:xfrm>
              <a:off x="4526280" y="3733800"/>
              <a:ext cx="274320" cy="64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a:off x="4572000" y="4953000"/>
              <a:ext cx="274320" cy="1828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4770120" y="3581400"/>
              <a:ext cx="10972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 – M of Goods</a:t>
              </a:r>
            </a:p>
          </p:txBody>
        </p:sp>
        <p:sp>
          <p:nvSpPr>
            <p:cNvPr id="12" name="Rectangle 11"/>
            <p:cNvSpPr/>
            <p:nvPr/>
          </p:nvSpPr>
          <p:spPr>
            <a:xfrm>
              <a:off x="4800600" y="5410200"/>
              <a:ext cx="10972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 – M of Services</a:t>
              </a:r>
            </a:p>
          </p:txBody>
        </p:sp>
        <p:sp>
          <p:nvSpPr>
            <p:cNvPr id="13" name="Right Brace 12"/>
            <p:cNvSpPr/>
            <p:nvPr/>
          </p:nvSpPr>
          <p:spPr>
            <a:xfrm>
              <a:off x="5897880" y="4038600"/>
              <a:ext cx="274320" cy="1828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6187440" y="4709160"/>
              <a:ext cx="822960"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 – M</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STRUKTUR BOP</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1657350"/>
            <a:ext cx="7848600" cy="6247864"/>
          </a:xfrm>
          <a:prstGeom prst="rect">
            <a:avLst/>
          </a:prstGeom>
          <a:noFill/>
          <a:ln w="9525">
            <a:noFill/>
            <a:miter lim="800000"/>
            <a:headEnd/>
            <a:tailEnd/>
          </a:ln>
        </p:spPr>
        <p:txBody>
          <a:bodyPr wrap="square">
            <a:spAutoFit/>
          </a:bodyPr>
          <a:lstStyle/>
          <a:p>
            <a:pPr lvl="0"/>
            <a:r>
              <a:rPr lang="en-US" sz="2000" b="1" dirty="0"/>
              <a:t>CAPITAL ACCOUNT  → </a:t>
            </a:r>
            <a:r>
              <a:rPr lang="en-US" sz="2000" b="1" dirty="0" smtClean="0">
                <a:sym typeface="Symbol"/>
              </a:rPr>
              <a:t> </a:t>
            </a:r>
            <a:r>
              <a:rPr lang="en-US" sz="2000" b="1" dirty="0"/>
              <a:t>K 	</a:t>
            </a:r>
          </a:p>
          <a:p>
            <a:r>
              <a:rPr lang="en-US" sz="2000" b="1" dirty="0"/>
              <a:t>                                        </a:t>
            </a:r>
            <a:r>
              <a:rPr lang="en-US" sz="2000" b="1" dirty="0" smtClean="0"/>
              <a:t>(+</a:t>
            </a:r>
            <a:r>
              <a:rPr lang="en-US" sz="2000" b="1" dirty="0">
                <a:sym typeface="Symbol"/>
              </a:rPr>
              <a:t></a:t>
            </a:r>
            <a:r>
              <a:rPr lang="en-US" sz="2000" b="1" dirty="0"/>
              <a:t>K/</a:t>
            </a:r>
            <a:r>
              <a:rPr lang="en-US" sz="2000" b="1" dirty="0">
                <a:sym typeface="Symbol"/>
              </a:rPr>
              <a:t></a:t>
            </a:r>
            <a:r>
              <a:rPr lang="en-US" sz="2000" b="1" dirty="0"/>
              <a:t>K)       </a:t>
            </a:r>
            <a:endParaRPr lang="en-US" sz="2000" b="1" dirty="0" smtClean="0"/>
          </a:p>
          <a:p>
            <a:r>
              <a:rPr lang="en-US" sz="2000" b="1" dirty="0" smtClean="0"/>
              <a:t>	 Maturity	: Short term &amp; Long term</a:t>
            </a:r>
          </a:p>
          <a:p>
            <a:r>
              <a:rPr lang="en-US" sz="2000" b="1" dirty="0" smtClean="0"/>
              <a:t>	Sector 		: </a:t>
            </a:r>
            <a:r>
              <a:rPr lang="en-US" sz="2000" b="1" dirty="0"/>
              <a:t>Government &amp; Private</a:t>
            </a:r>
          </a:p>
          <a:p>
            <a:r>
              <a:rPr lang="en-US" sz="2000" b="1" dirty="0"/>
              <a:t>                                                                    </a:t>
            </a:r>
            <a:endParaRPr lang="en-US" sz="2000" b="1" dirty="0" smtClean="0"/>
          </a:p>
          <a:p>
            <a:r>
              <a:rPr lang="en-US" sz="2000" b="1" dirty="0" smtClean="0">
                <a:solidFill>
                  <a:srgbClr val="C00000"/>
                </a:solidFill>
              </a:rPr>
              <a:t>LONG </a:t>
            </a:r>
            <a:r>
              <a:rPr lang="en-US" sz="2000" b="1" dirty="0">
                <a:solidFill>
                  <a:srgbClr val="C00000"/>
                </a:solidFill>
              </a:rPr>
              <a:t>TERM CAPITAL ACCOUNT</a:t>
            </a:r>
            <a:r>
              <a:rPr lang="en-US" sz="2000" b="1" dirty="0"/>
              <a:t>	</a:t>
            </a:r>
            <a:r>
              <a:rPr lang="en-US" sz="2000" b="1" dirty="0" smtClean="0"/>
              <a:t>	</a:t>
            </a:r>
          </a:p>
          <a:p>
            <a:pPr marL="238125"/>
            <a:r>
              <a:rPr lang="en-US" sz="2000" b="1" dirty="0" smtClean="0"/>
              <a:t>INFLOW                                       	</a:t>
            </a:r>
          </a:p>
          <a:p>
            <a:pPr marL="457200"/>
            <a:r>
              <a:rPr lang="en-US" sz="2000" b="1" dirty="0" smtClean="0"/>
              <a:t>GOVERNMENT		      </a:t>
            </a:r>
          </a:p>
          <a:p>
            <a:pPr marL="457200" lvl="3"/>
            <a:r>
              <a:rPr lang="en-US" sz="2000" b="1" dirty="0" smtClean="0"/>
              <a:t>PRIVATE</a:t>
            </a:r>
            <a:r>
              <a:rPr lang="en-US" sz="2000" b="1" dirty="0"/>
              <a:t>	                                          </a:t>
            </a:r>
          </a:p>
          <a:p>
            <a:pPr marL="238125" lvl="2"/>
            <a:r>
              <a:rPr lang="en-US" sz="2000" b="1" dirty="0"/>
              <a:t>OUTFLOW</a:t>
            </a:r>
          </a:p>
          <a:p>
            <a:pPr marL="457200" lvl="3"/>
            <a:r>
              <a:rPr lang="en-US" sz="2000" b="1" dirty="0"/>
              <a:t>GOVERNMENT		</a:t>
            </a:r>
          </a:p>
          <a:p>
            <a:pPr marL="457200" lvl="3"/>
            <a:r>
              <a:rPr lang="en-US" sz="2000" b="1" dirty="0"/>
              <a:t>PRIVATE</a:t>
            </a:r>
          </a:p>
          <a:p>
            <a:r>
              <a:rPr lang="en-US" sz="2000" b="1" dirty="0"/>
              <a:t> </a:t>
            </a:r>
            <a:endParaRPr lang="en-US" sz="2000" b="1" dirty="0" smtClean="0"/>
          </a:p>
          <a:p>
            <a:r>
              <a:rPr lang="en-US" sz="2000" b="1" dirty="0" smtClean="0">
                <a:solidFill>
                  <a:srgbClr val="C00000"/>
                </a:solidFill>
              </a:rPr>
              <a:t>SHORT </a:t>
            </a:r>
            <a:r>
              <a:rPr lang="en-US" sz="2000" b="1" dirty="0">
                <a:solidFill>
                  <a:srgbClr val="C00000"/>
                </a:solidFill>
              </a:rPr>
              <a:t>TERM CAPITAL ACCOUNT</a:t>
            </a:r>
          </a:p>
          <a:p>
            <a:pPr marL="238125" lvl="2"/>
            <a:r>
              <a:rPr lang="en-US" sz="2000" b="1" dirty="0"/>
              <a:t>INFLOW</a:t>
            </a:r>
          </a:p>
          <a:p>
            <a:pPr marL="457200" lvl="3"/>
            <a:r>
              <a:rPr lang="en-US" sz="2000" b="1" dirty="0"/>
              <a:t>GOVERNMENT		</a:t>
            </a:r>
          </a:p>
          <a:p>
            <a:pPr marL="457200" lvl="3"/>
            <a:r>
              <a:rPr lang="en-US" sz="2000" b="1" dirty="0"/>
              <a:t>PRIVATE		</a:t>
            </a:r>
          </a:p>
          <a:p>
            <a:pPr marL="238125" lvl="2"/>
            <a:r>
              <a:rPr lang="en-US" sz="2000" b="1" dirty="0"/>
              <a:t>OUTFLOW</a:t>
            </a:r>
          </a:p>
          <a:p>
            <a:pPr marL="457200" lvl="3"/>
            <a:r>
              <a:rPr lang="en-US" sz="2000" b="1" dirty="0"/>
              <a:t>GOVERNMENT		</a:t>
            </a:r>
          </a:p>
          <a:p>
            <a:pPr marL="457200" lvl="3"/>
            <a:r>
              <a:rPr lang="en-US" sz="2000" b="1" dirty="0"/>
              <a:t>PRIVATE</a:t>
            </a:r>
          </a:p>
        </p:txBody>
      </p:sp>
      <p:sp>
        <p:nvSpPr>
          <p:cNvPr id="7" name="Right Brace 6"/>
          <p:cNvSpPr/>
          <p:nvPr/>
        </p:nvSpPr>
        <p:spPr>
          <a:xfrm>
            <a:off x="3799840" y="3314700"/>
            <a:ext cx="365760" cy="3429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a:off x="3799840" y="4000500"/>
            <a:ext cx="365760" cy="3429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12"/>
          <p:cNvSpPr/>
          <p:nvPr/>
        </p:nvSpPr>
        <p:spPr>
          <a:xfrm>
            <a:off x="4165600" y="3131820"/>
            <a:ext cx="4267200" cy="75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Official Transfer of Capital</a:t>
            </a:r>
          </a:p>
          <a:p>
            <a:pPr algn="ctr"/>
            <a:r>
              <a:rPr lang="en-US" dirty="0" smtClean="0">
                <a:solidFill>
                  <a:schemeClr val="tx1"/>
                </a:solidFill>
              </a:rPr>
              <a:t> Foreign (Direct &amp; Portfolio) Investments</a:t>
            </a:r>
          </a:p>
        </p:txBody>
      </p:sp>
      <p:sp>
        <p:nvSpPr>
          <p:cNvPr id="14" name="Rectangle 13"/>
          <p:cNvSpPr/>
          <p:nvPr/>
        </p:nvSpPr>
        <p:spPr>
          <a:xfrm>
            <a:off x="4165600" y="3943350"/>
            <a:ext cx="4267200" cy="411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Principal Debt Repayments</a:t>
            </a:r>
          </a:p>
        </p:txBody>
      </p:sp>
      <p:sp>
        <p:nvSpPr>
          <p:cNvPr id="15" name="Right Brace 14"/>
          <p:cNvSpPr/>
          <p:nvPr/>
        </p:nvSpPr>
        <p:spPr>
          <a:xfrm>
            <a:off x="3759200" y="5143500"/>
            <a:ext cx="365760" cy="3429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3759200" y="5829300"/>
            <a:ext cx="365760" cy="3429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4165600" y="5086350"/>
            <a:ext cx="4267200" cy="411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Short term capital inflow</a:t>
            </a:r>
          </a:p>
        </p:txBody>
      </p:sp>
      <p:sp>
        <p:nvSpPr>
          <p:cNvPr id="18" name="Rectangle 17"/>
          <p:cNvSpPr/>
          <p:nvPr/>
        </p:nvSpPr>
        <p:spPr>
          <a:xfrm>
            <a:off x="4165600" y="5772150"/>
            <a:ext cx="4267200" cy="411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Short term capital outflow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STRUKTUR BOP</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0"/>
            <a:ext cx="7848600" cy="1785104"/>
          </a:xfrm>
          <a:prstGeom prst="rect">
            <a:avLst/>
          </a:prstGeom>
          <a:noFill/>
          <a:ln w="9525">
            <a:noFill/>
            <a:miter lim="800000"/>
            <a:headEnd/>
            <a:tailEnd/>
          </a:ln>
        </p:spPr>
        <p:txBody>
          <a:bodyPr wrap="square">
            <a:spAutoFit/>
          </a:bodyPr>
          <a:lstStyle/>
          <a:p>
            <a:pPr lvl="0"/>
            <a:r>
              <a:rPr lang="en-US" b="1" dirty="0"/>
              <a:t>ERRORS &amp; OMISSIONS  (E &amp; O)                </a:t>
            </a:r>
            <a:endParaRPr lang="en-US" b="1" dirty="0" smtClean="0"/>
          </a:p>
          <a:p>
            <a:pPr marL="238125" lvl="0"/>
            <a:r>
              <a:rPr lang="en-US" b="1" dirty="0" smtClean="0"/>
              <a:t>Over </a:t>
            </a:r>
            <a:r>
              <a:rPr lang="en-US" b="1" dirty="0"/>
              <a:t>or Under </a:t>
            </a:r>
            <a:r>
              <a:rPr lang="en-US" b="1" dirty="0" smtClean="0"/>
              <a:t>Recordings Errors</a:t>
            </a:r>
            <a:endParaRPr lang="en-US" b="1" dirty="0"/>
          </a:p>
          <a:p>
            <a:r>
              <a:rPr lang="en-US" b="1" dirty="0"/>
              <a:t>                              </a:t>
            </a:r>
          </a:p>
          <a:p>
            <a:pPr lvl="0"/>
            <a:r>
              <a:rPr lang="en-US" b="1" dirty="0"/>
              <a:t>CHANGE IN FOREIGN EXCHANGE (FX) RESERVES</a:t>
            </a:r>
          </a:p>
          <a:p>
            <a:r>
              <a:rPr lang="en-GB" b="1" dirty="0"/>
              <a:t/>
            </a:r>
            <a:br>
              <a:rPr lang="en-GB" b="1" dirty="0"/>
            </a:br>
            <a:endParaRPr lang="en-US"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0287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STRUKTUR BOP</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914400" y="1807414"/>
            <a:ext cx="7848600" cy="3046988"/>
          </a:xfrm>
          <a:prstGeom prst="rect">
            <a:avLst/>
          </a:prstGeom>
          <a:noFill/>
          <a:ln w="9525">
            <a:noFill/>
            <a:miter lim="800000"/>
            <a:headEnd/>
            <a:tailEnd/>
          </a:ln>
        </p:spPr>
        <p:txBody>
          <a:bodyPr wrap="square">
            <a:spAutoFit/>
          </a:bodyPr>
          <a:lstStyle/>
          <a:p>
            <a:r>
              <a:rPr lang="en-US" sz="2400" b="1" i="1" dirty="0">
                <a:solidFill>
                  <a:srgbClr val="FF0000"/>
                </a:solidFill>
              </a:rPr>
              <a:t>Current Account</a:t>
            </a:r>
            <a:r>
              <a:rPr lang="en-US" sz="2400" b="1" dirty="0">
                <a:solidFill>
                  <a:srgbClr val="FF0000"/>
                </a:solidFill>
              </a:rPr>
              <a:t> </a:t>
            </a:r>
            <a:r>
              <a:rPr lang="en-US" sz="2400" dirty="0" err="1"/>
              <a:t>adalah</a:t>
            </a:r>
            <a:r>
              <a:rPr lang="en-US" sz="2400" dirty="0"/>
              <a:t> </a:t>
            </a:r>
            <a:r>
              <a:rPr lang="en-US" sz="2400" dirty="0" err="1"/>
              <a:t>neraca</a:t>
            </a:r>
            <a:r>
              <a:rPr lang="en-US" sz="2400" dirty="0"/>
              <a:t> yang </a:t>
            </a:r>
            <a:r>
              <a:rPr lang="en-US" sz="2400" dirty="0" err="1"/>
              <a:t>mencatat</a:t>
            </a:r>
            <a:r>
              <a:rPr lang="en-US" sz="2400" dirty="0"/>
              <a:t> </a:t>
            </a:r>
            <a:r>
              <a:rPr lang="en-US" sz="2400" dirty="0" err="1"/>
              <a:t>laporan</a:t>
            </a:r>
            <a:r>
              <a:rPr lang="en-US" sz="2400" dirty="0"/>
              <a:t>  </a:t>
            </a:r>
            <a:r>
              <a:rPr lang="en-US" sz="2400" dirty="0" err="1"/>
              <a:t>dari</a:t>
            </a:r>
            <a:r>
              <a:rPr lang="en-US" sz="2400" dirty="0"/>
              <a:t> </a:t>
            </a:r>
            <a:r>
              <a:rPr lang="en-US" sz="2400" dirty="0" err="1"/>
              <a:t>hasil</a:t>
            </a:r>
            <a:r>
              <a:rPr lang="en-US" sz="2400" dirty="0"/>
              <a:t> </a:t>
            </a:r>
            <a:r>
              <a:rPr lang="en-US" sz="2400" dirty="0" err="1"/>
              <a:t>transaksi</a:t>
            </a:r>
            <a:r>
              <a:rPr lang="en-US" sz="2400" dirty="0"/>
              <a:t> </a:t>
            </a:r>
            <a:r>
              <a:rPr lang="en-US" sz="2400" dirty="0" err="1"/>
              <a:t>perdagangan</a:t>
            </a:r>
            <a:r>
              <a:rPr lang="en-US" sz="2400" dirty="0"/>
              <a:t> (</a:t>
            </a:r>
            <a:r>
              <a:rPr lang="en-US" sz="2400" dirty="0" err="1"/>
              <a:t>ekspor</a:t>
            </a:r>
            <a:r>
              <a:rPr lang="en-US" sz="2400" dirty="0"/>
              <a:t> </a:t>
            </a:r>
            <a:r>
              <a:rPr lang="en-US" sz="2400" dirty="0" err="1"/>
              <a:t>dan</a:t>
            </a:r>
            <a:r>
              <a:rPr lang="en-US" sz="2400" dirty="0"/>
              <a:t> </a:t>
            </a:r>
            <a:r>
              <a:rPr lang="en-US" sz="2400" dirty="0" err="1"/>
              <a:t>impor</a:t>
            </a:r>
            <a:r>
              <a:rPr lang="en-US" sz="2400" dirty="0"/>
              <a:t>) </a:t>
            </a:r>
            <a:r>
              <a:rPr lang="en-US" sz="2400" dirty="0" err="1"/>
              <a:t>barang</a:t>
            </a:r>
            <a:r>
              <a:rPr lang="en-US" sz="2400" dirty="0"/>
              <a:t>, </a:t>
            </a:r>
            <a:r>
              <a:rPr lang="en-US" sz="2400" dirty="0" err="1"/>
              <a:t>serta</a:t>
            </a:r>
            <a:r>
              <a:rPr lang="en-US" sz="2400" dirty="0"/>
              <a:t>  </a:t>
            </a:r>
            <a:r>
              <a:rPr lang="en-US" sz="2400" dirty="0" err="1"/>
              <a:t>penerimaan</a:t>
            </a:r>
            <a:r>
              <a:rPr lang="en-US" sz="2400" dirty="0"/>
              <a:t> </a:t>
            </a:r>
            <a:r>
              <a:rPr lang="en-US" sz="2400" dirty="0" err="1"/>
              <a:t>dan</a:t>
            </a:r>
            <a:r>
              <a:rPr lang="en-US" sz="2400" dirty="0"/>
              <a:t>  </a:t>
            </a:r>
            <a:r>
              <a:rPr lang="en-US" sz="2400" dirty="0" err="1"/>
              <a:t>pengeluaran</a:t>
            </a:r>
            <a:r>
              <a:rPr lang="en-US" sz="2400" dirty="0"/>
              <a:t> </a:t>
            </a:r>
            <a:r>
              <a:rPr lang="en-US" sz="2400" dirty="0" err="1"/>
              <a:t>dari</a:t>
            </a:r>
            <a:r>
              <a:rPr lang="en-US" sz="2400" dirty="0"/>
              <a:t> </a:t>
            </a:r>
            <a:r>
              <a:rPr lang="en-US" sz="2400" dirty="0" err="1"/>
              <a:t>transaksi</a:t>
            </a:r>
            <a:r>
              <a:rPr lang="en-US" sz="2400" dirty="0"/>
              <a:t> </a:t>
            </a:r>
            <a:r>
              <a:rPr lang="en-US" sz="2400" dirty="0" err="1"/>
              <a:t>jasa</a:t>
            </a:r>
            <a:r>
              <a:rPr lang="en-US" sz="2400" dirty="0" smtClean="0"/>
              <a:t>. Current account </a:t>
            </a:r>
            <a:r>
              <a:rPr lang="en-US" sz="2400" dirty="0" err="1" smtClean="0"/>
              <a:t>mencatat</a:t>
            </a:r>
            <a:r>
              <a:rPr lang="en-US" sz="2400" dirty="0" smtClean="0"/>
              <a:t> </a:t>
            </a:r>
            <a:r>
              <a:rPr lang="en-US" sz="2400" dirty="0" err="1" smtClean="0"/>
              <a:t>perubahan</a:t>
            </a:r>
            <a:r>
              <a:rPr lang="en-US" sz="2400" dirty="0" smtClean="0"/>
              <a:t> </a:t>
            </a:r>
            <a:r>
              <a:rPr lang="en-US" sz="2400" dirty="0" err="1" smtClean="0"/>
              <a:t>aset</a:t>
            </a:r>
            <a:r>
              <a:rPr lang="en-US" sz="2400" dirty="0" smtClean="0"/>
              <a:t> </a:t>
            </a:r>
            <a:r>
              <a:rPr lang="en-US" sz="2400" dirty="0" err="1" smtClean="0"/>
              <a:t>dan</a:t>
            </a:r>
            <a:r>
              <a:rPr lang="en-US" sz="2400" dirty="0" smtClean="0"/>
              <a:t> </a:t>
            </a:r>
            <a:r>
              <a:rPr lang="en-US" sz="2400" dirty="0" err="1" smtClean="0"/>
              <a:t>kewajiban</a:t>
            </a:r>
            <a:r>
              <a:rPr lang="en-US" sz="2400" dirty="0" smtClean="0"/>
              <a:t>.</a:t>
            </a:r>
            <a:endParaRPr lang="en-US" sz="2400" dirty="0"/>
          </a:p>
          <a:p>
            <a:r>
              <a:rPr lang="en-US" sz="2400" dirty="0" err="1"/>
              <a:t>Oleh</a:t>
            </a:r>
            <a:r>
              <a:rPr lang="en-US" sz="2400" dirty="0"/>
              <a:t> </a:t>
            </a:r>
            <a:r>
              <a:rPr lang="en-US" sz="2400" dirty="0" err="1"/>
              <a:t>karena</a:t>
            </a:r>
            <a:r>
              <a:rPr lang="en-US" sz="2400" dirty="0"/>
              <a:t> </a:t>
            </a:r>
            <a:r>
              <a:rPr lang="en-US" sz="2400" dirty="0" err="1"/>
              <a:t>itu</a:t>
            </a:r>
            <a:r>
              <a:rPr lang="en-US" sz="2400" dirty="0"/>
              <a:t> current account </a:t>
            </a:r>
            <a:r>
              <a:rPr lang="en-US" sz="2400" dirty="0" err="1"/>
              <a:t>terdiri</a:t>
            </a:r>
            <a:r>
              <a:rPr lang="en-US" sz="2400" dirty="0"/>
              <a:t> </a:t>
            </a:r>
            <a:r>
              <a:rPr lang="en-US" sz="2400" dirty="0" err="1" smtClean="0"/>
              <a:t>atas</a:t>
            </a:r>
            <a:r>
              <a:rPr lang="en-US" sz="2400" dirty="0" smtClean="0"/>
              <a:t>: </a:t>
            </a:r>
          </a:p>
          <a:p>
            <a:pPr marL="457200" indent="-457200">
              <a:buFont typeface="+mj-lt"/>
              <a:buAutoNum type="arabicParenR"/>
            </a:pPr>
            <a:r>
              <a:rPr lang="en-US" sz="2400" dirty="0" err="1" smtClean="0"/>
              <a:t>Neraca</a:t>
            </a:r>
            <a:r>
              <a:rPr lang="en-US" sz="2400" dirty="0" smtClean="0"/>
              <a:t> </a:t>
            </a:r>
            <a:r>
              <a:rPr lang="en-US" sz="2400" dirty="0" err="1" smtClean="0"/>
              <a:t>perdagangan</a:t>
            </a:r>
            <a:r>
              <a:rPr lang="en-US" sz="2400" dirty="0" smtClean="0"/>
              <a:t> </a:t>
            </a:r>
            <a:r>
              <a:rPr lang="en-US" sz="2400" dirty="0" err="1"/>
              <a:t>barang</a:t>
            </a:r>
            <a:r>
              <a:rPr lang="en-US" sz="2400" dirty="0"/>
              <a:t> (</a:t>
            </a:r>
            <a:r>
              <a:rPr lang="en-US" sz="2400" i="1" dirty="0"/>
              <a:t>Balance of </a:t>
            </a:r>
            <a:r>
              <a:rPr lang="en-US" sz="2400" i="1" dirty="0" smtClean="0"/>
              <a:t>Trade</a:t>
            </a:r>
            <a:r>
              <a:rPr lang="en-US" sz="2400" dirty="0" smtClean="0"/>
              <a:t>).</a:t>
            </a:r>
          </a:p>
          <a:p>
            <a:pPr marL="457200" indent="-457200">
              <a:buFont typeface="+mj-lt"/>
              <a:buAutoNum type="arabicParenR"/>
            </a:pPr>
            <a:r>
              <a:rPr lang="en-US" sz="2400" dirty="0" err="1" smtClean="0"/>
              <a:t>Neraca</a:t>
            </a:r>
            <a:r>
              <a:rPr lang="en-US" sz="2400" dirty="0" smtClean="0"/>
              <a:t> </a:t>
            </a:r>
            <a:r>
              <a:rPr lang="en-US" sz="2400" dirty="0" err="1"/>
              <a:t>perdagangan</a:t>
            </a:r>
            <a:r>
              <a:rPr lang="en-US" sz="2400" dirty="0"/>
              <a:t> </a:t>
            </a:r>
            <a:r>
              <a:rPr lang="en-US" sz="2400" dirty="0" err="1"/>
              <a:t>Jasa</a:t>
            </a:r>
            <a:r>
              <a:rPr lang="en-US" sz="2400" dirty="0"/>
              <a:t> (</a:t>
            </a:r>
            <a:r>
              <a:rPr lang="en-US" sz="2400" i="1" dirty="0"/>
              <a:t>Balance of Services</a:t>
            </a:r>
            <a:r>
              <a:rPr lang="en-US" sz="2400" dirty="0" smtClean="0"/>
              <a:t>). </a:t>
            </a:r>
          </a:p>
          <a:p>
            <a:r>
              <a:rPr lang="en-US" sz="2400" dirty="0" smtClean="0"/>
              <a:t>  </a:t>
            </a:r>
            <a:endParaRPr lang="en-US" sz="2400" dirty="0"/>
          </a:p>
        </p:txBody>
      </p:sp>
    </p:spTree>
  </p:cSld>
  <p:clrMapOvr>
    <a:masterClrMapping/>
  </p:clrMapOvr>
</p:sld>
</file>

<file path=ppt/theme/theme1.xml><?xml version="1.0" encoding="utf-8"?>
<a:theme xmlns:a="http://schemas.openxmlformats.org/drawingml/2006/main" name="Renstra UNIV ver04 92-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502</TotalTime>
  <Words>500</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Renstra UNIV ver04 92-2003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Esa Unggul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63</cp:revision>
  <dcterms:created xsi:type="dcterms:W3CDTF">2010-07-30T07:09:30Z</dcterms:created>
  <dcterms:modified xsi:type="dcterms:W3CDTF">2016-05-16T06:08:57Z</dcterms:modified>
</cp:coreProperties>
</file>