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E0C8-D6F1-45C4-8FA2-83D64C7E9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272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3BBC5-86DA-4C3E-9088-2E3D24833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074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1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362200"/>
            <a:ext cx="3505200" cy="752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3200400"/>
            <a:ext cx="5303520" cy="35052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52400"/>
            <a:ext cx="3657600" cy="365125"/>
          </a:xfrm>
        </p:spPr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152400"/>
            <a:ext cx="2895600" cy="365125"/>
          </a:xfrm>
        </p:spPr>
        <p:txBody>
          <a:bodyPr/>
          <a:lstStyle/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152400"/>
            <a:ext cx="990600" cy="365125"/>
          </a:xfrm>
        </p:spPr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8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8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A156141-EE72-4F1F-A749-B7E82EFB5B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0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2133600"/>
          </a:xfrm>
        </p:spPr>
        <p:txBody>
          <a:bodyPr anchor="ctr">
            <a:noAutofit/>
          </a:bodyPr>
          <a:lstStyle/>
          <a:p>
            <a:r>
              <a:rPr lang="en-US" sz="3600" dirty="0" err="1" smtClean="0"/>
              <a:t>Studi</a:t>
            </a:r>
            <a:r>
              <a:rPr lang="en-US" sz="3600" dirty="0" smtClean="0"/>
              <a:t> </a:t>
            </a:r>
            <a:r>
              <a:rPr lang="en-US" sz="3600" dirty="0" err="1" smtClean="0"/>
              <a:t>Kelayakan</a:t>
            </a:r>
            <a:r>
              <a:rPr lang="en-US" sz="3600" dirty="0" smtClean="0"/>
              <a:t> </a:t>
            </a:r>
            <a:r>
              <a:rPr lang="en-US" sz="3600" dirty="0" err="1" smtClean="0"/>
              <a:t>Bisnis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199"/>
            <a:ext cx="5943600" cy="1677528"/>
          </a:xfrm>
        </p:spPr>
        <p:txBody>
          <a:bodyPr>
            <a:normAutofit/>
          </a:bodyPr>
          <a:lstStyle/>
          <a:p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 DAN BISNIS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UNIVERSITAS ESA UNGGUL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152400" y="5014452"/>
            <a:ext cx="2590800" cy="1692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FEB 602</a:t>
            </a:r>
            <a:endParaRPr lang="id-ID" sz="2000" dirty="0" smtClean="0"/>
          </a:p>
          <a:p>
            <a:endParaRPr lang="id-ID" sz="2000" dirty="0"/>
          </a:p>
          <a:p>
            <a:r>
              <a:rPr lang="en-US" sz="2000" dirty="0" smtClean="0"/>
              <a:t>STUDI KELAYAKAN BISNIS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429000"/>
            <a:ext cx="5943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</a:t>
            </a: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9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2800" b="1" smtClean="0"/>
              <a:t>KONSEP NILAI WAKTU UANG DAN BERBAGAI KRITERIA INVESTASI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3000" smtClean="0"/>
          </a:p>
          <a:p>
            <a:pPr eaLnBrk="1" hangingPunct="1"/>
            <a:r>
              <a:rPr lang="en-US" sz="3000" smtClean="0"/>
              <a:t>Masing-masing metode penilaian  invetasi mempunyai kelebihan dan kelemahan, oleh sebab itu didalam penggunaannya semua metode tersebut saling melengkapi.</a:t>
            </a:r>
          </a:p>
        </p:txBody>
      </p:sp>
    </p:spTree>
    <p:extLst>
      <p:ext uri="{BB962C8B-B14F-4D97-AF65-F5344CB8AC3E}">
        <p14:creationId xmlns:p14="http://schemas.microsoft.com/office/powerpoint/2010/main" val="368152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1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1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12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8" grpId="0"/>
      <p:bldP spid="31129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2800" b="1" smtClean="0"/>
              <a:t>KONSEP NILAI WAKTU UANG DAN BERBAGAI KRITERIA INVESTASI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3000" smtClean="0"/>
          </a:p>
          <a:p>
            <a:pPr eaLnBrk="1" hangingPunct="1"/>
            <a:r>
              <a:rPr lang="en-US" sz="3000" smtClean="0"/>
              <a:t>Secara teoritis metode yang paling baik adalah net present value, karena disamping metodi ini mudah juga mempunyai asumsi yang lebih realistis dibanding dengan metode yang lain.</a:t>
            </a:r>
          </a:p>
        </p:txBody>
      </p:sp>
    </p:spTree>
    <p:extLst>
      <p:ext uri="{BB962C8B-B14F-4D97-AF65-F5344CB8AC3E}">
        <p14:creationId xmlns:p14="http://schemas.microsoft.com/office/powerpoint/2010/main" val="36917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2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2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2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2" grpId="0"/>
      <p:bldP spid="31232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2800" b="1" smtClean="0"/>
              <a:t>KONSEP NILAI WAKTU UANG DAN BERBAGAI KRITERIA INVESTASI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3000" smtClean="0"/>
          </a:p>
          <a:p>
            <a:pPr eaLnBrk="1" hangingPunct="1"/>
            <a:r>
              <a:rPr lang="en-US" sz="3000" smtClean="0"/>
              <a:t>Apabila investasi dibiayai sebagian dengan utang atau modal asing maka di dalam meperkirakan aliran kas masuk bersih harus disesuaikan dengan bunga setelah pajak, hal ini agar tidak terjadi double counting.</a:t>
            </a:r>
          </a:p>
        </p:txBody>
      </p:sp>
    </p:spTree>
    <p:extLst>
      <p:ext uri="{BB962C8B-B14F-4D97-AF65-F5344CB8AC3E}">
        <p14:creationId xmlns:p14="http://schemas.microsoft.com/office/powerpoint/2010/main" val="333622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5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5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5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4" grpId="0"/>
      <p:bldP spid="30515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smtClean="0"/>
              <a:t>KONSEP NILAI WAKTU UANG DAN BERBAGAI KRITERIA INVESTASI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3000" smtClean="0"/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Bagi para investor yang lebih relevan adalah kas yang benar-benar ada atau yang akan diterima, bukannya laba seperti apa yang dilaporkan oleh bagian akuntansi.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Karena dengan kas tersebut dapat dipenuhi kewajiban finansialnya</a:t>
            </a:r>
          </a:p>
        </p:txBody>
      </p:sp>
    </p:spTree>
    <p:extLst>
      <p:ext uri="{BB962C8B-B14F-4D97-AF65-F5344CB8AC3E}">
        <p14:creationId xmlns:p14="http://schemas.microsoft.com/office/powerpoint/2010/main" val="256860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2" grpId="0"/>
      <p:bldP spid="30720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smtClean="0"/>
              <a:t>KONSEP NILAI WAKTU UANG DAN BERBAGAI KRITERIA INVESTASI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3000" smtClean="0"/>
          </a:p>
          <a:p>
            <a:pPr eaLnBrk="1" hangingPunct="1"/>
            <a:r>
              <a:rPr lang="en-US" sz="3000" smtClean="0"/>
              <a:t>Karena dengan kas tersebut dapat dipenuhi kewajiban finansialnya</a:t>
            </a:r>
          </a:p>
        </p:txBody>
      </p:sp>
    </p:spTree>
    <p:extLst>
      <p:ext uri="{BB962C8B-B14F-4D97-AF65-F5344CB8AC3E}">
        <p14:creationId xmlns:p14="http://schemas.microsoft.com/office/powerpoint/2010/main" val="58530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0" grpId="0"/>
      <p:bldP spid="30413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SEKIAN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  <a:endParaRPr lang="en-US" sz="6000" b="1" spc="1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899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 eaLnBrk="1" hangingPunct="1"/>
            <a:r>
              <a:rPr lang="en-US" sz="2800" b="1" dirty="0" smtClean="0"/>
              <a:t>KELAYAKAN ASPEK FINANSIAL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91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08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2800" b="1" smtClean="0"/>
              <a:t>MEMBUAT LAPORAN KEUANGAN DAN MENGHITUNG ALIRAN KAS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Pihak-pihak yang berkepentingan terhadap laporan keuangan adalah (a) pemilik perusahaan,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/>
              <a:t>  (b) para pemimpin perusahaan,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/>
              <a:t>  (c) kreditur dan calon kreditur,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/>
              <a:t>  (d) para investor, dan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/>
              <a:t>  (e) pemerintah,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/>
              <a:t>Catatan : masing-masing pihak mempunyai kepentingan dan sudut pandang yang berbeda.</a:t>
            </a:r>
          </a:p>
        </p:txBody>
      </p:sp>
    </p:spTree>
    <p:extLst>
      <p:ext uri="{BB962C8B-B14F-4D97-AF65-F5344CB8AC3E}">
        <p14:creationId xmlns:p14="http://schemas.microsoft.com/office/powerpoint/2010/main" val="188121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58" grpId="0"/>
      <p:bldP spid="30105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2800" b="1" smtClean="0"/>
              <a:t>MEMBUAT LAPORAN KEUANGAN DAN MENGHITUNG ALIRAN KAS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3000" smtClean="0"/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Suatu rencana penjualan harus didasarkan atas proyeksi pemasaran atau secara khusus melalui analisis aspek pemasaran.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Banyak metode proyeksi (forecasting) untuk meramalkan penjualan di masa-masa mendatang, </a:t>
            </a:r>
            <a:r>
              <a:rPr lang="en-US" sz="3000" smtClean="0">
                <a:solidFill>
                  <a:schemeClr val="accent1"/>
                </a:solidFill>
              </a:rPr>
              <a:t>gunakan yg sesuai</a:t>
            </a:r>
            <a:r>
              <a:rPr lang="en-US" sz="300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252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0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4" grpId="0"/>
      <p:bldP spid="30003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2800" b="1" smtClean="0"/>
              <a:t>MEMBUAT LAPORAN KEUANGAN DAN MENGHITUNG ALIRAN KAS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600" smtClean="0"/>
          </a:p>
          <a:p>
            <a:pPr eaLnBrk="1" hangingPunct="1"/>
            <a:r>
              <a:rPr lang="en-US" sz="2600" smtClean="0"/>
              <a:t>Terdapat perbedaan yang berarti antara keuntungan dalam laporan akuntansi dengan kas, </a:t>
            </a:r>
          </a:p>
          <a:p>
            <a:pPr eaLnBrk="1" hangingPunct="1"/>
            <a:r>
              <a:rPr lang="en-US" sz="2600" smtClean="0"/>
              <a:t>Hal ini terjadi, apabila terdapat perbedaan antara saat pengakuan penerimaan dan pengeluaran secara akuntansi dengan saat terjadinya penerimaan dan pengeluaran kas.</a:t>
            </a:r>
          </a:p>
        </p:txBody>
      </p:sp>
    </p:spTree>
    <p:extLst>
      <p:ext uri="{BB962C8B-B14F-4D97-AF65-F5344CB8AC3E}">
        <p14:creationId xmlns:p14="http://schemas.microsoft.com/office/powerpoint/2010/main" val="4204664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9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0" grpId="0"/>
      <p:bldP spid="29901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2800" b="1" smtClean="0"/>
              <a:t>MEMBUAT LAPORAN KEUANGAN DAN MENGHITUNG ALIRAN KAS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3000" smtClean="0"/>
          </a:p>
          <a:p>
            <a:pPr eaLnBrk="1" hangingPunct="1"/>
            <a:r>
              <a:rPr lang="en-US" sz="3000" smtClean="0"/>
              <a:t>Apabila investasi sebagian dibiayai dengan modal asing (utang) sehingga terdapat beban bunga, maka dalam perhitungan aliran kas masuk bersihnya harus diseusaikan dengan bunga setelah pajak.</a:t>
            </a:r>
          </a:p>
        </p:txBody>
      </p:sp>
    </p:spTree>
    <p:extLst>
      <p:ext uri="{BB962C8B-B14F-4D97-AF65-F5344CB8AC3E}">
        <p14:creationId xmlns:p14="http://schemas.microsoft.com/office/powerpoint/2010/main" val="169822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2" grpId="0"/>
      <p:bldP spid="29696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2800" b="1" smtClean="0"/>
              <a:t>MEMBUAT LAPORAN KEUANGAN DAN MENGHITUNG ALIRAN KAS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3000" smtClean="0"/>
          </a:p>
          <a:p>
            <a:pPr eaLnBrk="1" hangingPunct="1">
              <a:buFont typeface="Wingdings" pitchFamily="2" charset="2"/>
              <a:buNone/>
            </a:pPr>
            <a:r>
              <a:rPr lang="en-US" sz="3000" smtClean="0"/>
              <a:t>Formulasinya menjadi: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000" smtClean="0">
                <a:solidFill>
                  <a:schemeClr val="accent1"/>
                </a:solidFill>
              </a:rPr>
              <a:t>Aliran kas masuk</a:t>
            </a:r>
            <a:r>
              <a:rPr lang="en-US" sz="3000" smtClean="0"/>
              <a:t> </a:t>
            </a:r>
            <a:r>
              <a:rPr lang="en-US" sz="3000" smtClean="0">
                <a:solidFill>
                  <a:schemeClr val="accent1"/>
                </a:solidFill>
              </a:rPr>
              <a:t>bersih</a:t>
            </a:r>
            <a:r>
              <a:rPr lang="en-US" sz="3000" smtClean="0"/>
              <a:t> = </a:t>
            </a:r>
          </a:p>
          <a:p>
            <a:pPr eaLnBrk="1" hangingPunct="1"/>
            <a:r>
              <a:rPr lang="en-US" sz="3000" smtClean="0"/>
              <a:t>laba setelah pajak </a:t>
            </a:r>
          </a:p>
          <a:p>
            <a:pPr eaLnBrk="1" hangingPunct="1"/>
            <a:r>
              <a:rPr lang="en-US" sz="3000" smtClean="0"/>
              <a:t>+ depresiasi </a:t>
            </a:r>
          </a:p>
          <a:p>
            <a:pPr eaLnBrk="1" hangingPunct="1"/>
            <a:r>
              <a:rPr lang="en-US" sz="3000" smtClean="0"/>
              <a:t>+ (1 – tarif pajak) bunga.</a:t>
            </a:r>
          </a:p>
        </p:txBody>
      </p:sp>
    </p:spTree>
    <p:extLst>
      <p:ext uri="{BB962C8B-B14F-4D97-AF65-F5344CB8AC3E}">
        <p14:creationId xmlns:p14="http://schemas.microsoft.com/office/powerpoint/2010/main" val="223267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5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8" grpId="0"/>
      <p:bldP spid="29593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2800" b="1" smtClean="0"/>
              <a:t>KONSEP NILAI WAKTU UANG DAN BERBAGAI KRITERIA INVESTASI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000" smtClean="0"/>
              <a:t>Pertemuan 10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3000" smtClean="0"/>
          </a:p>
        </p:txBody>
      </p:sp>
    </p:spTree>
    <p:extLst>
      <p:ext uri="{BB962C8B-B14F-4D97-AF65-F5344CB8AC3E}">
        <p14:creationId xmlns:p14="http://schemas.microsoft.com/office/powerpoint/2010/main" val="2720058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2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8" grpId="0"/>
      <p:bldP spid="34201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2800" b="1" smtClean="0"/>
              <a:t>KONSEP NILAI WAKTU UANG DAN BERBAGAI KRITERIA INVESTASI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Terdapat beberapa metode penilaian investasi yang dapat dipergunakan SKB</a:t>
            </a:r>
          </a:p>
        </p:txBody>
      </p:sp>
    </p:spTree>
    <p:extLst>
      <p:ext uri="{BB962C8B-B14F-4D97-AF65-F5344CB8AC3E}">
        <p14:creationId xmlns:p14="http://schemas.microsoft.com/office/powerpoint/2010/main" val="404631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0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4" grpId="0"/>
      <p:bldP spid="340995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422</Words>
  <Application>Microsoft Office PowerPoint</Application>
  <PresentationFormat>On-screen Show (4:3)</PresentationFormat>
  <Paragraphs>56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Studi Kelayakan Bisnis</vt:lpstr>
      <vt:lpstr>KELAYAKAN ASPEK FINANSIAL</vt:lpstr>
      <vt:lpstr>MEMBUAT LAPORAN KEUANGAN DAN MENGHITUNG ALIRAN KAS</vt:lpstr>
      <vt:lpstr>MEMBUAT LAPORAN KEUANGAN DAN MENGHITUNG ALIRAN KAS</vt:lpstr>
      <vt:lpstr>MEMBUAT LAPORAN KEUANGAN DAN MENGHITUNG ALIRAN KAS</vt:lpstr>
      <vt:lpstr>MEMBUAT LAPORAN KEUANGAN DAN MENGHITUNG ALIRAN KAS</vt:lpstr>
      <vt:lpstr>MEMBUAT LAPORAN KEUANGAN DAN MENGHITUNG ALIRAN KAS</vt:lpstr>
      <vt:lpstr>KONSEP NILAI WAKTU UANG DAN BERBAGAI KRITERIA INVESTASI</vt:lpstr>
      <vt:lpstr>KONSEP NILAI WAKTU UANG DAN BERBAGAI KRITERIA INVESTASI</vt:lpstr>
      <vt:lpstr>KONSEP NILAI WAKTU UANG DAN BERBAGAI KRITERIA INVESTASI</vt:lpstr>
      <vt:lpstr>KONSEP NILAI WAKTU UANG DAN BERBAGAI KRITERIA INVESTASI</vt:lpstr>
      <vt:lpstr>KONSEP NILAI WAKTU UANG DAN BERBAGAI KRITERIA INVESTASI</vt:lpstr>
      <vt:lpstr>KONSEP NILAI WAKTU UANG DAN BERBAGAI KRITERIA INVESTASI</vt:lpstr>
      <vt:lpstr>KONSEP NILAI WAKTU UANG DAN BERBAGAI KRITERIA INVESTASI</vt:lpstr>
      <vt:lpstr>SEKIAN DAN 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Staff</cp:lastModifiedBy>
  <cp:revision>19</cp:revision>
  <dcterms:created xsi:type="dcterms:W3CDTF">2017-09-09T11:34:57Z</dcterms:created>
  <dcterms:modified xsi:type="dcterms:W3CDTF">2017-09-27T02:23:05Z</dcterms:modified>
</cp:coreProperties>
</file>