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Kelayakan</a:t>
            </a:r>
            <a:r>
              <a:rPr lang="en-US" sz="3600" dirty="0" smtClean="0"/>
              <a:t>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STUDI KELAYAKAN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74699" y="1803276"/>
            <a:ext cx="6566189" cy="271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9979" y="701248"/>
            <a:ext cx="7005822" cy="922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embeli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lam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ju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lah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r.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59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</a:t>
            </a:r>
            <a:r>
              <a:rPr sz="1100" spc="-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29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dalah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ro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standar</a:t>
            </a:r>
            <a:r>
              <a:rPr sz="1100" spc="-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2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tid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terdifere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siasi.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emper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leh</a:t>
            </a:r>
            <a:r>
              <a:rPr sz="1100" spc="-6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laba</a:t>
            </a:r>
            <a:r>
              <a:rPr sz="1100" spc="-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-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rendah.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ustri</a:t>
            </a:r>
            <a:r>
              <a:rPr sz="1100" spc="-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tidak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penting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tuk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atau</a:t>
            </a:r>
            <a:r>
              <a:rPr sz="1100" spc="-24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j</a:t>
            </a:r>
            <a:r>
              <a:rPr sz="1100" spc="0" dirty="0" smtClean="0">
                <a:latin typeface="Verdana"/>
                <a:cs typeface="Verdana"/>
              </a:rPr>
              <a:t>asa</a:t>
            </a:r>
            <a:r>
              <a:rPr sz="1100" spc="-1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pembeli.</a:t>
            </a:r>
            <a:endParaRPr sz="1100">
              <a:latin typeface="Verdana"/>
              <a:cs typeface="Verdana"/>
            </a:endParaRPr>
          </a:p>
          <a:p>
            <a:pPr marL="241251" indent="-228551">
              <a:lnSpc>
                <a:spcPct val="151515"/>
              </a:lnSpc>
              <a:spcBef>
                <a:spcPts val="299"/>
              </a:spcBef>
              <a:tabLst>
                <a:tab pos="228600" algn="l"/>
              </a:tabLst>
            </a:pPr>
            <a:r>
              <a:rPr sz="1100" spc="0" dirty="0" smtClean="0">
                <a:latin typeface="Times New Roman"/>
                <a:cs typeface="Times New Roman"/>
              </a:rPr>
              <a:t>•	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eli</a:t>
            </a:r>
            <a:r>
              <a:rPr sz="1100" spc="3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menemp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3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3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ancaman</a:t>
            </a:r>
            <a:r>
              <a:rPr sz="1100" spc="35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melak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3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integrasi</a:t>
            </a:r>
            <a:r>
              <a:rPr sz="1100" spc="3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kehulu</a:t>
            </a:r>
            <a:r>
              <a:rPr sz="1100" spc="37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untuk membuat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produk</a:t>
            </a:r>
            <a:r>
              <a:rPr sz="1100" spc="-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</a:t>
            </a:r>
            <a:r>
              <a:rPr sz="1100" spc="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ustri.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342" y="4527748"/>
            <a:ext cx="5303658" cy="19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7764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11.6.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Bargain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ng Power Dari Pembeli</a:t>
            </a:r>
            <a:endParaRPr sz="1000" dirty="0">
              <a:latin typeface="Verdana"/>
              <a:cs typeface="Verdana"/>
            </a:endParaRPr>
          </a:p>
          <a:p>
            <a:pPr marL="12700" marR="19088">
              <a:lnSpc>
                <a:spcPts val="1210"/>
              </a:lnSpc>
              <a:spcBef>
                <a:spcPts val="3"/>
              </a:spcBef>
            </a:pPr>
            <a:r>
              <a:rPr sz="1500" spc="0" baseline="-2742" dirty="0" smtClean="0">
                <a:latin typeface="Verdana"/>
                <a:cs typeface="Verdana"/>
              </a:rPr>
              <a:t>Thompson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Jr,   </a:t>
            </a:r>
            <a:r>
              <a:rPr sz="1500" spc="-4" baseline="-2742" dirty="0" smtClean="0">
                <a:latin typeface="Verdana"/>
                <a:cs typeface="Verdana"/>
              </a:rPr>
              <a:t>S</a:t>
            </a:r>
            <a:r>
              <a:rPr sz="1500" spc="0" baseline="-2742" dirty="0" smtClean="0">
                <a:latin typeface="Verdana"/>
                <a:cs typeface="Verdana"/>
              </a:rPr>
              <a:t>trickland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and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Gamble, </a:t>
            </a:r>
            <a:r>
              <a:rPr sz="1500" spc="350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2005, </a:t>
            </a:r>
            <a:r>
              <a:rPr sz="1500" spc="341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C</a:t>
            </a:r>
            <a:r>
              <a:rPr sz="1500" spc="-4" baseline="-2742" dirty="0" smtClean="0">
                <a:latin typeface="Verdana"/>
                <a:cs typeface="Verdana"/>
              </a:rPr>
              <a:t>r</a:t>
            </a:r>
            <a:r>
              <a:rPr sz="1500" spc="0" baseline="-2742" dirty="0" smtClean="0">
                <a:latin typeface="Verdana"/>
                <a:cs typeface="Verdana"/>
              </a:rPr>
              <a:t>afting  </a:t>
            </a:r>
            <a:r>
              <a:rPr sz="1500" spc="4" baseline="-2742" dirty="0" smtClean="0">
                <a:latin typeface="Verdana"/>
                <a:cs typeface="Verdana"/>
              </a:rPr>
              <a:t> </a:t>
            </a:r>
            <a:r>
              <a:rPr sz="1500" spc="0" baseline="-2742" dirty="0" smtClean="0">
                <a:latin typeface="Verdana"/>
                <a:cs typeface="Verdana"/>
              </a:rPr>
              <a:t>and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9673" y="4768304"/>
            <a:ext cx="1683592" cy="97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400" y="4867544"/>
            <a:ext cx="4959529" cy="97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78" y="5132219"/>
            <a:ext cx="7006541" cy="92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e)</a:t>
            </a:r>
            <a:r>
              <a:rPr sz="1100" b="1" spc="-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Kekuatan</a:t>
            </a:r>
            <a:r>
              <a:rPr sz="1100" b="1" spc="-5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Tawar-Menawar</a:t>
            </a:r>
            <a:r>
              <a:rPr sz="1100" b="1" spc="-9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Pemasok</a:t>
            </a:r>
            <a:endParaRPr sz="1100">
              <a:latin typeface="Verdana"/>
              <a:cs typeface="Verdana"/>
            </a:endParaRPr>
          </a:p>
          <a:p>
            <a:pPr marL="12700" indent="240823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Pemasok</a:t>
            </a:r>
            <a:r>
              <a:rPr sz="1100" spc="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at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menekan</a:t>
            </a:r>
            <a:r>
              <a:rPr sz="1100" spc="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yang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ad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dalam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stri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7"/>
              </a:spcBef>
            </a:pPr>
            <a:r>
              <a:rPr sz="1100" spc="0" dirty="0" smtClean="0">
                <a:latin typeface="Verdana"/>
                <a:cs typeface="Verdana"/>
              </a:rPr>
              <a:t>cara</a:t>
            </a:r>
            <a:r>
              <a:rPr sz="1100" spc="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aikkan</a:t>
            </a:r>
            <a:r>
              <a:rPr sz="1100" spc="2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harga</a:t>
            </a:r>
            <a:r>
              <a:rPr sz="1100" spc="5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serta</a:t>
            </a:r>
            <a:r>
              <a:rPr sz="1100" spc="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menuru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kan kualitas</a:t>
            </a:r>
            <a:r>
              <a:rPr sz="1100" spc="4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6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dijualnya.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7"/>
              </a:spcBef>
            </a:pP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sok</a:t>
            </a:r>
            <a:r>
              <a:rPr sz="1100" spc="-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memiliki</a:t>
            </a:r>
            <a:r>
              <a:rPr sz="1100" spc="-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war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war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jika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7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Didi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inasi</a:t>
            </a:r>
            <a:r>
              <a:rPr sz="1100" spc="-5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oleh</a:t>
            </a:r>
            <a:r>
              <a:rPr sz="1100" spc="-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sedikit</a:t>
            </a:r>
            <a:r>
              <a:rPr sz="1100" spc="-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s</a:t>
            </a:r>
            <a:r>
              <a:rPr sz="1100" spc="0" dirty="0" smtClean="0">
                <a:latin typeface="Verdana"/>
                <a:cs typeface="Verdana"/>
              </a:rPr>
              <a:t>ah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an.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knya</a:t>
            </a:r>
            <a:r>
              <a:rPr sz="1100" spc="-5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adalah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unik</a:t>
            </a:r>
            <a:r>
              <a:rPr sz="1100" spc="-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istimewa.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88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478383" y="1255452"/>
            <a:ext cx="6290028" cy="3124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9979" y="701247"/>
            <a:ext cx="6123233" cy="269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54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Industri</a:t>
            </a:r>
            <a:r>
              <a:rPr sz="1100" spc="-4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rsebut</a:t>
            </a:r>
            <a:r>
              <a:rPr sz="1100" spc="-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kanlah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nggan</a:t>
            </a:r>
            <a:r>
              <a:rPr sz="1100" spc="-5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-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penting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s</a:t>
            </a:r>
            <a:r>
              <a:rPr sz="1100" spc="0" dirty="0" smtClean="0">
                <a:latin typeface="Verdana"/>
                <a:cs typeface="Verdana"/>
              </a:rPr>
              <a:t>ok.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59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Pem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sok</a:t>
            </a:r>
            <a:r>
              <a:rPr sz="1100" spc="-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memperli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atkan</a:t>
            </a:r>
            <a:r>
              <a:rPr sz="1100" spc="-8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man</a:t>
            </a:r>
            <a:r>
              <a:rPr sz="1100" spc="-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</a:t>
            </a:r>
            <a:r>
              <a:rPr sz="1100" spc="-9" dirty="0" smtClean="0">
                <a:latin typeface="Verdana"/>
                <a:cs typeface="Verdana"/>
              </a:rPr>
              <a:t>t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-3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kuk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6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rasi</a:t>
            </a:r>
            <a:r>
              <a:rPr sz="1100" spc="-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hil</a:t>
            </a:r>
            <a:r>
              <a:rPr sz="1100" spc="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0009" y="4542005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9514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11.7.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Bargaining Power d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ri Pem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sok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20"/>
              </a:lnSpc>
              <a:spcBef>
                <a:spcPts val="28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9935" y="5004719"/>
            <a:ext cx="7006812" cy="59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11.2</a:t>
            </a:r>
            <a:r>
              <a:rPr sz="1100" b="1" spc="4" dirty="0" smtClean="0">
                <a:latin typeface="Verdana"/>
                <a:cs typeface="Verdana"/>
              </a:rPr>
              <a:t>.</a:t>
            </a:r>
            <a:r>
              <a:rPr sz="1100" b="1" spc="0" dirty="0" smtClean="0">
                <a:latin typeface="Verdana"/>
                <a:cs typeface="Verdana"/>
              </a:rPr>
              <a:t>2.</a:t>
            </a:r>
            <a:r>
              <a:rPr sz="1100" b="1" spc="-43" dirty="0" smtClean="0">
                <a:latin typeface="Verdana"/>
                <a:cs typeface="Verdana"/>
              </a:rPr>
              <a:t> </a:t>
            </a:r>
            <a:r>
              <a:rPr sz="1100" b="1" i="1" spc="0" dirty="0" smtClean="0">
                <a:latin typeface="Verdana"/>
                <a:cs typeface="Verdana"/>
              </a:rPr>
              <a:t>Lingk</a:t>
            </a:r>
            <a:r>
              <a:rPr sz="1100" b="1" i="1" spc="4" dirty="0" smtClean="0">
                <a:latin typeface="Verdana"/>
                <a:cs typeface="Verdana"/>
              </a:rPr>
              <a:t>u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4" dirty="0" smtClean="0">
                <a:latin typeface="Verdana"/>
                <a:cs typeface="Verdana"/>
              </a:rPr>
              <a:t>ga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-72" dirty="0" smtClean="0">
                <a:latin typeface="Verdana"/>
                <a:cs typeface="Verdana"/>
              </a:rPr>
              <a:t> </a:t>
            </a:r>
            <a:r>
              <a:rPr sz="1100" b="1" i="1" spc="0" dirty="0" smtClean="0">
                <a:latin typeface="Verdana"/>
                <a:cs typeface="Verdana"/>
              </a:rPr>
              <a:t>Inte</a:t>
            </a:r>
            <a:r>
              <a:rPr sz="1100" b="1" i="1" spc="4" dirty="0" smtClean="0">
                <a:latin typeface="Verdana"/>
                <a:cs typeface="Verdana"/>
              </a:rPr>
              <a:t>r</a:t>
            </a:r>
            <a:r>
              <a:rPr sz="1100" b="1" i="1" spc="0" dirty="0" smtClean="0">
                <a:latin typeface="Verdana"/>
                <a:cs typeface="Verdana"/>
              </a:rPr>
              <a:t>n</a:t>
            </a:r>
            <a:r>
              <a:rPr sz="1100" b="1" i="1" spc="4" dirty="0" smtClean="0">
                <a:latin typeface="Verdana"/>
                <a:cs typeface="Verdana"/>
              </a:rPr>
              <a:t>a</a:t>
            </a:r>
            <a:r>
              <a:rPr sz="1100" b="1" i="1" spc="0" dirty="0" smtClean="0">
                <a:latin typeface="Verdana"/>
                <a:cs typeface="Verdana"/>
              </a:rPr>
              <a:t>l</a:t>
            </a:r>
            <a:endParaRPr sz="1100" dirty="0">
              <a:latin typeface="Verdana"/>
              <a:cs typeface="Verdana"/>
            </a:endParaRPr>
          </a:p>
          <a:p>
            <a:pPr marL="12700" indent="196033" algn="just">
              <a:lnSpc>
                <a:spcPts val="2000"/>
              </a:lnSpc>
              <a:spcBef>
                <a:spcPts val="208"/>
              </a:spcBef>
            </a:pPr>
            <a:r>
              <a:rPr sz="1100" spc="0" dirty="0" smtClean="0">
                <a:latin typeface="Verdana"/>
                <a:cs typeface="Verdana"/>
              </a:rPr>
              <a:t>Lingku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 internal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r>
              <a:rPr sz="1100" spc="2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lingku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orga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isasi</a:t>
            </a:r>
            <a:r>
              <a:rPr sz="1100" spc="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berada</a:t>
            </a:r>
            <a:r>
              <a:rPr sz="1100" spc="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5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 organisasi tersebut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cara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norm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memiliki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implikasi</a:t>
            </a:r>
            <a:r>
              <a:rPr sz="1100" spc="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2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langsung</a:t>
            </a:r>
            <a:r>
              <a:rPr sz="1100" spc="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 khus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20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2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haan.</a:t>
            </a:r>
            <a:r>
              <a:rPr sz="1100" spc="18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lisis</a:t>
            </a:r>
            <a:r>
              <a:rPr sz="1100" spc="20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lin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1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internal</a:t>
            </a:r>
            <a:r>
              <a:rPr sz="1100" spc="20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akan</a:t>
            </a:r>
            <a:r>
              <a:rPr sz="1100" spc="22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kup</a:t>
            </a:r>
            <a:r>
              <a:rPr sz="1100" spc="18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analisis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9935" y="5658101"/>
            <a:ext cx="886339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mengenai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7722" y="5658101"/>
            <a:ext cx="1161878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</a:t>
            </a:r>
            <a:r>
              <a:rPr sz="1100" spc="4" dirty="0" smtClean="0">
                <a:latin typeface="Verdana"/>
                <a:cs typeface="Verdana"/>
              </a:rPr>
              <a:t>er</a:t>
            </a:r>
            <a:r>
              <a:rPr sz="1100" spc="0" dirty="0" smtClean="0">
                <a:latin typeface="Verdana"/>
                <a:cs typeface="Verdana"/>
              </a:rPr>
              <a:t>daya,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1039" y="5658101"/>
            <a:ext cx="963395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pabilitas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6418" y="5658101"/>
            <a:ext cx="36878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6532" y="5658101"/>
            <a:ext cx="1036500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om</a:t>
            </a:r>
            <a:r>
              <a:rPr sz="1100" spc="0" dirty="0" smtClean="0">
                <a:latin typeface="Verdana"/>
                <a:cs typeface="Verdana"/>
              </a:rPr>
              <a:t>petensi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4314" y="5658101"/>
            <a:ext cx="468515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yang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4191" y="5658101"/>
            <a:ext cx="65644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iliki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2537" y="5658101"/>
            <a:ext cx="41231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ol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979468"/>
            <a:ext cx="2592153" cy="268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16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n.</a:t>
            </a: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604"/>
              </a:spcBef>
            </a:pPr>
            <a:r>
              <a:rPr sz="1100" b="1" spc="0" dirty="0" smtClean="0">
                <a:latin typeface="Verdana"/>
                <a:cs typeface="Verdana"/>
              </a:rPr>
              <a:t>1.</a:t>
            </a:r>
            <a:r>
              <a:rPr sz="1100" b="1" spc="23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Sumber</a:t>
            </a:r>
            <a:r>
              <a:rPr sz="1100" b="1" spc="4" dirty="0" smtClean="0">
                <a:latin typeface="Verdana"/>
                <a:cs typeface="Verdana"/>
              </a:rPr>
              <a:t>d</a:t>
            </a:r>
            <a:r>
              <a:rPr sz="1100" b="1" spc="0" dirty="0" smtClean="0">
                <a:latin typeface="Verdana"/>
                <a:cs typeface="Verdana"/>
              </a:rPr>
              <a:t>aya</a:t>
            </a:r>
            <a:r>
              <a:rPr sz="1100" b="1" spc="-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(Res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urces)</a:t>
            </a: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582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86634" y="701247"/>
            <a:ext cx="685735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Sumber</a:t>
            </a:r>
            <a:r>
              <a:rPr sz="1100" spc="1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daya</a:t>
            </a:r>
            <a:r>
              <a:rPr sz="1100" spc="1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manusia</a:t>
            </a:r>
            <a:r>
              <a:rPr sz="1100" spc="1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sengaja</a:t>
            </a:r>
            <a:r>
              <a:rPr sz="1100" spc="14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dip</a:t>
            </a:r>
            <a:r>
              <a:rPr sz="1100" spc="-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sah</a:t>
            </a:r>
            <a:r>
              <a:rPr sz="1100" spc="1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karena</a:t>
            </a:r>
            <a:r>
              <a:rPr sz="1100" spc="15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sifatnya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1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spesifik.</a:t>
            </a:r>
            <a:r>
              <a:rPr sz="1100" spc="13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Nam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081" y="864458"/>
            <a:ext cx="110012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sumberd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6220" y="864458"/>
            <a:ext cx="46858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yang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841" y="864458"/>
            <a:ext cx="693568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mereka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634" y="864458"/>
            <a:ext cx="1141033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sumba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0708" y="864458"/>
            <a:ext cx="668562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kepada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9389" y="864458"/>
            <a:ext cx="1044751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perusahaan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5452" y="864458"/>
            <a:ext cx="61865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adal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9980" y="1027670"/>
            <a:ext cx="7146588" cy="1575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251" marR="437115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ketr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mpil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n,</a:t>
            </a:r>
            <a:r>
              <a:rPr sz="1100" spc="-6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penget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huan</a:t>
            </a:r>
            <a:r>
              <a:rPr sz="1100" spc="-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-1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kema</a:t>
            </a:r>
            <a:r>
              <a:rPr sz="1100" spc="9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an</a:t>
            </a:r>
            <a:r>
              <a:rPr sz="1100" spc="-6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</a:t>
            </a:r>
            <a:r>
              <a:rPr sz="1100" spc="-2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mengam</a:t>
            </a:r>
            <a:r>
              <a:rPr sz="1100" spc="4" dirty="0" smtClean="0">
                <a:latin typeface="Verdana"/>
                <a:cs typeface="Verdana"/>
              </a:rPr>
              <a:t>b</a:t>
            </a:r>
            <a:r>
              <a:rPr sz="1100" spc="0" dirty="0" smtClean="0">
                <a:latin typeface="Verdana"/>
                <a:cs typeface="Verdana"/>
              </a:rPr>
              <a:t>il</a:t>
            </a:r>
            <a:r>
              <a:rPr sz="1100" spc="-6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tusa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ct val="101277"/>
              </a:lnSpc>
              <a:spcBef>
                <a:spcPts val="604"/>
              </a:spcBef>
            </a:pPr>
            <a:r>
              <a:rPr sz="1100" b="1" spc="0" dirty="0" smtClean="0">
                <a:latin typeface="Verdana"/>
                <a:cs typeface="Verdana"/>
              </a:rPr>
              <a:t>2.</a:t>
            </a:r>
            <a:r>
              <a:rPr sz="1100" b="1" spc="37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Kapabilitas</a:t>
            </a:r>
            <a:r>
              <a:rPr sz="1100" b="1" spc="-6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(Capabili</a:t>
            </a:r>
            <a:r>
              <a:rPr sz="1100" spc="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y)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6"/>
              </a:spcBef>
            </a:pPr>
            <a:r>
              <a:rPr sz="1100" spc="0" dirty="0" smtClean="0">
                <a:latin typeface="Verdana"/>
                <a:cs typeface="Verdana"/>
              </a:rPr>
              <a:t>Kapabilitas</a:t>
            </a:r>
            <a:r>
              <a:rPr sz="1100" spc="-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adalah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-1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kump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lan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sumberdaya</a:t>
            </a:r>
            <a:r>
              <a:rPr sz="1100" spc="-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-1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menampilkan</a:t>
            </a:r>
            <a:r>
              <a:rPr sz="1100" spc="-5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tu</a:t>
            </a:r>
            <a:r>
              <a:rPr sz="1100" spc="-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tug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atau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aktivit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tertentu</a:t>
            </a:r>
            <a:r>
              <a:rPr sz="1100" spc="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sec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ra</a:t>
            </a:r>
            <a:r>
              <a:rPr sz="1100" spc="2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integratif.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entukan kapabilit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didasarkan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dua</a:t>
            </a:r>
            <a:r>
              <a:rPr sz="1100" spc="4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pendek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yaitu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endekatan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fungsio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al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 </a:t>
            </a:r>
            <a:endParaRPr sz="1100">
              <a:latin typeface="Verdana"/>
              <a:cs typeface="Verdana"/>
            </a:endParaRPr>
          </a:p>
          <a:p>
            <a:pPr marL="241251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pendekatan</a:t>
            </a:r>
            <a:r>
              <a:rPr sz="1100" spc="-6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rantai</a:t>
            </a:r>
            <a:r>
              <a:rPr sz="1100" spc="-3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nilai</a:t>
            </a:r>
            <a:r>
              <a:rPr sz="1100" spc="-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(value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chain).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ts val="1335"/>
              </a:lnSpc>
              <a:spcBef>
                <a:spcPts val="736"/>
              </a:spcBef>
            </a:pPr>
            <a:r>
              <a:rPr sz="1650" b="1" spc="0" baseline="-2493" dirty="0" smtClean="0">
                <a:latin typeface="Verdana"/>
                <a:cs typeface="Verdana"/>
              </a:rPr>
              <a:t>3.</a:t>
            </a:r>
            <a:r>
              <a:rPr sz="1650" b="1" spc="368" baseline="-2493" dirty="0" smtClean="0">
                <a:latin typeface="Verdana"/>
                <a:cs typeface="Verdana"/>
              </a:rPr>
              <a:t> </a:t>
            </a:r>
            <a:r>
              <a:rPr sz="1650" b="1" spc="0" baseline="-2493" dirty="0" smtClean="0">
                <a:latin typeface="Verdana"/>
                <a:cs typeface="Verdana"/>
              </a:rPr>
              <a:t>Kompetisi</a:t>
            </a:r>
            <a:r>
              <a:rPr sz="1650" b="1" spc="-56" baseline="-2493" dirty="0" smtClean="0">
                <a:latin typeface="Verdana"/>
                <a:cs typeface="Verdana"/>
              </a:rPr>
              <a:t> </a:t>
            </a:r>
            <a:r>
              <a:rPr sz="1650" b="1" spc="0" baseline="-2493" dirty="0" smtClean="0">
                <a:latin typeface="Verdana"/>
                <a:cs typeface="Verdana"/>
              </a:rPr>
              <a:t>Inti</a:t>
            </a:r>
            <a:r>
              <a:rPr sz="1650" b="1" spc="-2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(Core</a:t>
            </a:r>
            <a:r>
              <a:rPr sz="1650" spc="-30" baseline="-2493" dirty="0" smtClean="0">
                <a:latin typeface="Verdana"/>
                <a:cs typeface="Verdana"/>
              </a:rPr>
              <a:t> </a:t>
            </a:r>
            <a:r>
              <a:rPr sz="1650" spc="9" baseline="-2493" dirty="0" smtClean="0">
                <a:latin typeface="Verdana"/>
                <a:cs typeface="Verdana"/>
              </a:rPr>
              <a:t>C</a:t>
            </a:r>
            <a:r>
              <a:rPr sz="1650" spc="0" baseline="-2493" dirty="0" smtClean="0">
                <a:latin typeface="Verdana"/>
                <a:cs typeface="Verdana"/>
              </a:rPr>
              <a:t>o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petence)</a:t>
            </a:r>
            <a:endParaRPr sz="1100">
              <a:latin typeface="Verdana"/>
              <a:cs typeface="Verdana"/>
            </a:endParaRPr>
          </a:p>
          <a:p>
            <a:pPr marL="241251" marR="1597" indent="10737" algn="just">
              <a:lnSpc>
                <a:spcPts val="1336"/>
              </a:lnSpc>
              <a:spcBef>
                <a:spcPts val="600"/>
              </a:spcBef>
            </a:pPr>
            <a:r>
              <a:rPr sz="1100" spc="0" dirty="0" smtClean="0">
                <a:latin typeface="Verdana"/>
                <a:cs typeface="Verdana"/>
              </a:rPr>
              <a:t>Kompetensi</a:t>
            </a:r>
            <a:r>
              <a:rPr sz="1100" spc="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ti</a:t>
            </a:r>
            <a:r>
              <a:rPr sz="1100" spc="4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merup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kan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sek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pulan k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trampilan</a:t>
            </a:r>
            <a:r>
              <a:rPr sz="1100" spc="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tekn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logi</a:t>
            </a:r>
            <a:r>
              <a:rPr sz="1100" spc="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 </a:t>
            </a:r>
            <a:endParaRPr sz="1100">
              <a:latin typeface="Verdana"/>
              <a:cs typeface="Verdana"/>
            </a:endParaRPr>
          </a:p>
          <a:p>
            <a:pPr marL="241251" marR="1597" algn="just">
              <a:lnSpc>
                <a:spcPts val="1336"/>
              </a:lnSpc>
              <a:spcBef>
                <a:spcPts val="673"/>
              </a:spcBef>
            </a:pPr>
            <a:r>
              <a:rPr sz="1100" spc="0" dirty="0" smtClean="0">
                <a:latin typeface="Verdana"/>
                <a:cs typeface="Verdana"/>
              </a:rPr>
              <a:t>memungkinkan </a:t>
            </a:r>
            <a:r>
              <a:rPr sz="1100" spc="14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 </a:t>
            </a:r>
            <a:r>
              <a:rPr sz="1100" spc="20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perusa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aan </a:t>
            </a:r>
            <a:r>
              <a:rPr sz="1100" spc="16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r>
              <a:rPr sz="1100" spc="-4" dirty="0" smtClean="0">
                <a:latin typeface="Verdana"/>
                <a:cs typeface="Verdana"/>
              </a:rPr>
              <a:t>y</a:t>
            </a:r>
            <a:r>
              <a:rPr sz="1100" spc="0" dirty="0" smtClean="0">
                <a:latin typeface="Verdana"/>
                <a:cs typeface="Verdana"/>
              </a:rPr>
              <a:t>ediakan </a:t>
            </a:r>
            <a:r>
              <a:rPr sz="1100" spc="16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manfaat </a:t>
            </a:r>
            <a:r>
              <a:rPr sz="1100" spc="18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tertentu </a:t>
            </a:r>
            <a:r>
              <a:rPr sz="1100" spc="18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kepada</a:t>
            </a:r>
            <a:endParaRPr sz="1100">
              <a:latin typeface="Verdana"/>
              <a:cs typeface="Verdana"/>
            </a:endParaRPr>
          </a:p>
          <a:p>
            <a:pPr marL="241251" marR="4876510" algn="just">
              <a:lnSpc>
                <a:spcPts val="1330"/>
              </a:lnSpc>
              <a:spcBef>
                <a:spcPts val="740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pelanggan.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3657600"/>
            <a:ext cx="7145264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0147" y="3640664"/>
            <a:ext cx="7147000" cy="59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0147" y="4784217"/>
            <a:ext cx="7160079" cy="1248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078">
              <a:lnSpc>
                <a:spcPts val="1240"/>
              </a:lnSpc>
              <a:spcBef>
                <a:spcPts val="62"/>
              </a:spcBef>
            </a:pP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095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1277"/>
              </a:lnSpc>
            </a:pPr>
            <a:r>
              <a:rPr lang="en-US" b="1" spc="0" dirty="0" smtClean="0">
                <a:latin typeface="Verdana"/>
                <a:cs typeface="Verdana"/>
              </a:rPr>
              <a:t>ANALISIS</a:t>
            </a:r>
            <a:r>
              <a:rPr lang="en-US" b="1" spc="-55" dirty="0" smtClean="0">
                <a:latin typeface="Verdana"/>
                <a:cs typeface="Verdana"/>
              </a:rPr>
              <a:t> </a:t>
            </a:r>
            <a:r>
              <a:rPr lang="en-US" b="1" spc="0" dirty="0" smtClean="0">
                <a:latin typeface="Verdana"/>
                <a:cs typeface="Verdana"/>
              </a:rPr>
              <a:t>INDUSTRI</a:t>
            </a:r>
            <a:r>
              <a:rPr lang="en-US" b="1" spc="-58" dirty="0" smtClean="0">
                <a:latin typeface="Verdana"/>
                <a:cs typeface="Verdana"/>
              </a:rPr>
              <a:t> </a:t>
            </a:r>
            <a:r>
              <a:rPr lang="en-US" b="1" spc="0" dirty="0" smtClean="0">
                <a:latin typeface="Verdana"/>
                <a:cs typeface="Verdana"/>
              </a:rPr>
              <a:t>DAN</a:t>
            </a:r>
            <a:r>
              <a:rPr lang="en-US" b="1" spc="-21" dirty="0" smtClean="0">
                <a:latin typeface="Verdana"/>
                <a:cs typeface="Verdana"/>
              </a:rPr>
              <a:t> </a:t>
            </a:r>
            <a:r>
              <a:rPr lang="en-US" b="1" spc="0" dirty="0" smtClean="0">
                <a:latin typeface="Verdana"/>
                <a:cs typeface="Verdana"/>
              </a:rPr>
              <a:t>PERSAI</a:t>
            </a:r>
            <a:r>
              <a:rPr lang="en-US" b="1" spc="4" dirty="0" smtClean="0">
                <a:latin typeface="Verdana"/>
                <a:cs typeface="Verdana"/>
              </a:rPr>
              <a:t>N</a:t>
            </a:r>
            <a:r>
              <a:rPr lang="en-US" b="1" spc="0" dirty="0" smtClean="0">
                <a:latin typeface="Verdana"/>
                <a:cs typeface="Verdana"/>
              </a:rPr>
              <a:t>GAN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4" dirty="0" err="1" smtClean="0">
                <a:latin typeface="Verdana"/>
                <a:cs typeface="Verdana"/>
              </a:rPr>
              <a:t>Ana</a:t>
            </a:r>
            <a:r>
              <a:rPr lang="en-US" b="1" spc="0" dirty="0" err="1" smtClean="0">
                <a:latin typeface="Verdana"/>
                <a:cs typeface="Verdana"/>
              </a:rPr>
              <a:t>lisis</a:t>
            </a:r>
            <a:r>
              <a:rPr lang="en-US" b="1" spc="-47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Situ</a:t>
            </a:r>
            <a:r>
              <a:rPr lang="en-US" b="1" spc="4" dirty="0" err="1" smtClean="0">
                <a:latin typeface="Verdana"/>
                <a:cs typeface="Verdana"/>
              </a:rPr>
              <a:t>a</a:t>
            </a:r>
            <a:r>
              <a:rPr lang="en-US" b="1" spc="0" dirty="0" err="1" smtClean="0">
                <a:latin typeface="Verdana"/>
                <a:cs typeface="Verdana"/>
              </a:rPr>
              <a:t>si</a:t>
            </a:r>
            <a:r>
              <a:rPr lang="en-US" b="1" spc="-41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Untuk</a:t>
            </a:r>
            <a:r>
              <a:rPr lang="en-US" b="1" spc="-36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Pembu</a:t>
            </a:r>
            <a:r>
              <a:rPr lang="en-US" b="1" spc="4" dirty="0" err="1" smtClean="0">
                <a:latin typeface="Verdana"/>
                <a:cs typeface="Verdana"/>
              </a:rPr>
              <a:t>at</a:t>
            </a:r>
            <a:r>
              <a:rPr lang="en-US" b="1" spc="0" dirty="0" err="1" smtClean="0">
                <a:latin typeface="Verdana"/>
                <a:cs typeface="Verdana"/>
              </a:rPr>
              <a:t>an</a:t>
            </a:r>
            <a:r>
              <a:rPr lang="en-US" b="1" spc="-64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S</a:t>
            </a:r>
            <a:r>
              <a:rPr lang="en-US" b="1" spc="4" dirty="0" err="1" smtClean="0">
                <a:latin typeface="Verdana"/>
                <a:cs typeface="Verdana"/>
              </a:rPr>
              <a:t>t</a:t>
            </a:r>
            <a:r>
              <a:rPr lang="en-US" b="1" spc="0" dirty="0" err="1" smtClean="0">
                <a:latin typeface="Verdana"/>
                <a:cs typeface="Verdana"/>
              </a:rPr>
              <a:t>r</a:t>
            </a:r>
            <a:r>
              <a:rPr lang="en-US" b="1" spc="4" dirty="0" err="1" smtClean="0">
                <a:latin typeface="Verdana"/>
                <a:cs typeface="Verdana"/>
              </a:rPr>
              <a:t>a</a:t>
            </a:r>
            <a:r>
              <a:rPr lang="en-US" b="1" spc="0" dirty="0" err="1" smtClean="0">
                <a:latin typeface="Verdana"/>
                <a:cs typeface="Verdana"/>
              </a:rPr>
              <a:t>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0" dirty="0" err="1" smtClean="0">
                <a:latin typeface="Verdana"/>
                <a:cs typeface="Verdana"/>
              </a:rPr>
              <a:t>Analisis</a:t>
            </a:r>
            <a:r>
              <a:rPr lang="en-US" spc="12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situasi</a:t>
            </a:r>
            <a:r>
              <a:rPr lang="en-US" spc="129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bertujuan</a:t>
            </a:r>
            <a:r>
              <a:rPr lang="en-US" spc="116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untuk</a:t>
            </a:r>
            <a:r>
              <a:rPr lang="en-US" spc="13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me</a:t>
            </a:r>
            <a:r>
              <a:rPr lang="en-US" spc="-4" dirty="0" err="1" smtClean="0">
                <a:latin typeface="Verdana"/>
                <a:cs typeface="Verdana"/>
              </a:rPr>
              <a:t>m</a:t>
            </a:r>
            <a:r>
              <a:rPr lang="en-US" spc="0" dirty="0" err="1" smtClean="0">
                <a:latin typeface="Verdana"/>
                <a:cs typeface="Verdana"/>
              </a:rPr>
              <a:t>pertimbangkan</a:t>
            </a:r>
            <a:r>
              <a:rPr lang="en-US" spc="63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keadaan</a:t>
            </a:r>
            <a:r>
              <a:rPr lang="en-US" spc="128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baik</a:t>
            </a:r>
            <a:r>
              <a:rPr lang="en-US" spc="151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situ</a:t>
            </a:r>
            <a:r>
              <a:rPr lang="en-US" spc="4" dirty="0" err="1" smtClean="0">
                <a:latin typeface="Verdana"/>
                <a:cs typeface="Verdana"/>
              </a:rPr>
              <a:t>as</a:t>
            </a:r>
            <a:r>
              <a:rPr lang="en-US" spc="0" dirty="0" err="1" smtClean="0">
                <a:latin typeface="Verdana"/>
                <a:cs typeface="Verdana"/>
              </a:rPr>
              <a:t>i</a:t>
            </a:r>
            <a:r>
              <a:rPr lang="en-US" spc="0" dirty="0" smtClean="0">
                <a:latin typeface="Verdana"/>
                <a:cs typeface="Verdana"/>
              </a:rPr>
              <a:t> internal </a:t>
            </a:r>
            <a:r>
              <a:rPr lang="en-US" spc="0" dirty="0" err="1" smtClean="0">
                <a:latin typeface="Verdana"/>
                <a:cs typeface="Verdana"/>
              </a:rPr>
              <a:t>perusahaan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maupun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lingkungan</a:t>
            </a:r>
            <a:r>
              <a:rPr lang="en-US" spc="0" dirty="0" smtClean="0">
                <a:latin typeface="Verdana"/>
                <a:cs typeface="Verdana"/>
              </a:rPr>
              <a:t> </a:t>
            </a:r>
            <a:r>
              <a:rPr lang="en-US" spc="0" dirty="0" err="1" smtClean="0">
                <a:latin typeface="Verdana"/>
                <a:cs typeface="Verdana"/>
              </a:rPr>
              <a:t>eksternal</a:t>
            </a:r>
            <a:r>
              <a:rPr lang="en-US" dirty="0" smtClean="0">
                <a:latin typeface="Verdana"/>
                <a:cs typeface="Verdana"/>
              </a:rPr>
              <a:t>, yang </a:t>
            </a:r>
            <a:r>
              <a:rPr lang="en-US" dirty="0" err="1" smtClean="0">
                <a:latin typeface="Verdana"/>
                <a:cs typeface="Verdana"/>
              </a:rPr>
              <a:t>langsung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mempengarugi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peluang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dan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pilihan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strategi</a:t>
            </a:r>
            <a:r>
              <a:rPr lang="en-US" dirty="0" smtClean="0">
                <a:latin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Menurut</a:t>
            </a:r>
            <a:r>
              <a:rPr lang="en-US" sz="3600" dirty="0" smtClean="0"/>
              <a:t> </a:t>
            </a:r>
            <a:r>
              <a:rPr lang="en-US" sz="3600" dirty="0" err="1" smtClean="0"/>
              <a:t>Certo</a:t>
            </a:r>
            <a:r>
              <a:rPr lang="en-US" sz="3600" dirty="0" smtClean="0"/>
              <a:t> &amp; Peter, </a:t>
            </a:r>
            <a:r>
              <a:rPr lang="en-US" sz="3600" dirty="0" err="1" smtClean="0"/>
              <a:t>terdapat</a:t>
            </a:r>
            <a:r>
              <a:rPr lang="en-US" sz="3600" dirty="0" smtClean="0"/>
              <a:t> </a:t>
            </a:r>
            <a:r>
              <a:rPr lang="en-US" sz="3600" dirty="0" err="1" smtClean="0"/>
              <a:t>tiga</a:t>
            </a:r>
            <a:r>
              <a:rPr lang="en-US" sz="3600" dirty="0" smtClean="0"/>
              <a:t> </a:t>
            </a:r>
            <a:r>
              <a:rPr lang="en-US" sz="3600" dirty="0" err="1" smtClean="0"/>
              <a:t>peran</a:t>
            </a:r>
            <a:r>
              <a:rPr lang="en-US" sz="3600" dirty="0" smtClean="0"/>
              <a:t> </a:t>
            </a:r>
            <a:r>
              <a:rPr lang="en-US" sz="3600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analisis</a:t>
            </a:r>
            <a:r>
              <a:rPr lang="en-US" sz="3600" dirty="0" smtClean="0"/>
              <a:t> </a:t>
            </a:r>
            <a:r>
              <a:rPr lang="en-US" sz="3600" dirty="0" err="1" smtClean="0"/>
              <a:t>lingkungan</a:t>
            </a:r>
            <a:r>
              <a:rPr lang="en-US" sz="3600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Policy-Oriented Role : </a:t>
            </a:r>
            <a:r>
              <a:rPr lang="en-US" dirty="0" err="1" smtClean="0"/>
              <a:t>Peran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disini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 </a:t>
            </a:r>
            <a:r>
              <a:rPr lang="en-US" dirty="0" err="1" smtClean="0"/>
              <a:t>manajemen</a:t>
            </a:r>
            <a:r>
              <a:rPr lang="en-US" dirty="0" smtClean="0"/>
              <a:t>  </a:t>
            </a:r>
            <a:r>
              <a:rPr lang="en-US" dirty="0" err="1" smtClean="0"/>
              <a:t>tingkatan</a:t>
            </a:r>
            <a:r>
              <a:rPr lang="en-US" dirty="0" smtClean="0"/>
              <a:t>  </a:t>
            </a:r>
            <a:r>
              <a:rPr lang="en-US" dirty="0" err="1" smtClean="0"/>
              <a:t>atas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bartujuan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Strategic Planning Role :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 di 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proses </a:t>
            </a:r>
            <a:r>
              <a:rPr lang="en-US" dirty="0" err="1" smtClean="0"/>
              <a:t>perencanaan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Function-</a:t>
            </a:r>
            <a:r>
              <a:rPr lang="en-US" dirty="0" err="1" smtClean="0"/>
              <a:t>Orinted</a:t>
            </a:r>
            <a:r>
              <a:rPr lang="en-US" dirty="0" smtClean="0"/>
              <a:t> Role :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4" dirty="0" err="1" smtClean="0">
                <a:latin typeface="Verdana"/>
                <a:cs typeface="Verdana"/>
              </a:rPr>
              <a:t>S</a:t>
            </a:r>
            <a:r>
              <a:rPr lang="en-US" b="1" spc="0" dirty="0" err="1" smtClean="0">
                <a:latin typeface="Verdana"/>
                <a:cs typeface="Verdana"/>
              </a:rPr>
              <a:t>t</a:t>
            </a:r>
            <a:r>
              <a:rPr lang="en-US" b="1" spc="4" dirty="0" err="1" smtClean="0">
                <a:latin typeface="Verdana"/>
                <a:cs typeface="Verdana"/>
              </a:rPr>
              <a:t>r</a:t>
            </a:r>
            <a:r>
              <a:rPr lang="en-US" b="1" spc="0" dirty="0" err="1" smtClean="0">
                <a:latin typeface="Verdana"/>
                <a:cs typeface="Verdana"/>
              </a:rPr>
              <a:t>uktur</a:t>
            </a:r>
            <a:r>
              <a:rPr lang="en-US" b="1" spc="-41" dirty="0" smtClean="0">
                <a:latin typeface="Verdana"/>
                <a:cs typeface="Verdana"/>
              </a:rPr>
              <a:t> </a:t>
            </a:r>
            <a:r>
              <a:rPr lang="en-US" b="1" spc="0" dirty="0" err="1" smtClean="0">
                <a:latin typeface="Verdana"/>
                <a:cs typeface="Verdana"/>
              </a:rPr>
              <a:t>Lingkungan</a:t>
            </a:r>
            <a:r>
              <a:rPr lang="en-US" dirty="0" smtClean="0">
                <a:latin typeface="Verdana"/>
                <a:cs typeface="Verdana"/>
              </a:rPr>
              <a:t/>
            </a:r>
            <a:br>
              <a:rPr lang="en-US" dirty="0" smtClean="0"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74699" y="855212"/>
            <a:ext cx="6566189" cy="339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9937" y="4418854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8792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11.3.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Ancaman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mas</a:t>
            </a:r>
            <a:r>
              <a:rPr sz="1000" b="1" spc="4" dirty="0" smtClean="0">
                <a:latin typeface="Verdana"/>
                <a:cs typeface="Verdana"/>
              </a:rPr>
              <a:t>u</a:t>
            </a:r>
            <a:r>
              <a:rPr sz="1000" b="1" spc="0" dirty="0" smtClean="0">
                <a:latin typeface="Verdana"/>
                <a:cs typeface="Verdana"/>
              </a:rPr>
              <a:t>k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ya pe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da</a:t>
            </a:r>
            <a:r>
              <a:rPr sz="1000" b="1" spc="-4" dirty="0" smtClean="0">
                <a:latin typeface="Verdana"/>
                <a:cs typeface="Verdana"/>
              </a:rPr>
              <a:t>t</a:t>
            </a:r>
            <a:r>
              <a:rPr sz="1000" b="1" spc="0" dirty="0" smtClean="0">
                <a:latin typeface="Verdana"/>
                <a:cs typeface="Verdana"/>
              </a:rPr>
              <a:t>a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0" dirty="0" smtClean="0">
                <a:latin typeface="Verdana"/>
                <a:cs typeface="Verdana"/>
              </a:rPr>
              <a:t>g ba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20"/>
              </a:lnSpc>
              <a:spcBef>
                <a:spcPts val="28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044779"/>
            <a:ext cx="7014614" cy="1085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690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b)</a:t>
            </a:r>
            <a:r>
              <a:rPr sz="1100" b="1" spc="-1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Tingk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t</a:t>
            </a:r>
            <a:r>
              <a:rPr sz="1100" b="1" spc="-41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Rivalit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s</a:t>
            </a:r>
            <a:r>
              <a:rPr sz="1100" b="1" spc="-4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Di</a:t>
            </a:r>
            <a:r>
              <a:rPr sz="1100" b="1" spc="-12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ant</a:t>
            </a:r>
            <a:r>
              <a:rPr sz="1100" b="1" spc="-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ra</a:t>
            </a:r>
            <a:r>
              <a:rPr sz="1100" b="1" spc="-3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Para</a:t>
            </a:r>
            <a:r>
              <a:rPr sz="1100" b="1" spc="-2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Pesaing</a:t>
            </a:r>
            <a:r>
              <a:rPr sz="1100" b="1" spc="-4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Yang</a:t>
            </a:r>
            <a:r>
              <a:rPr sz="1100" b="1" spc="-2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ada</a:t>
            </a:r>
            <a:endParaRPr sz="1100">
              <a:latin typeface="Verdana"/>
              <a:cs typeface="Verdana"/>
            </a:endParaRPr>
          </a:p>
          <a:p>
            <a:pPr marL="12700" marR="6923" indent="239289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Rivalit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(riv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lry)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di</a:t>
            </a:r>
            <a:r>
              <a:rPr sz="1100" spc="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kalang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ing</a:t>
            </a:r>
            <a:r>
              <a:rPr sz="1100" spc="2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33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da</a:t>
            </a:r>
            <a:r>
              <a:rPr sz="1100" spc="4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berbent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perl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mba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untuk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mendapatkan </a:t>
            </a:r>
            <a:r>
              <a:rPr sz="1100" spc="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posisi 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dengan 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menggunakan  taktik-taktik </a:t>
            </a:r>
            <a:r>
              <a:rPr sz="1100" spc="1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perti </a:t>
            </a:r>
            <a:r>
              <a:rPr sz="1100" spc="4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rsaong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harga,</a:t>
            </a:r>
            <a:r>
              <a:rPr sz="1100" spc="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rang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ikla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4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introd</a:t>
            </a:r>
            <a:r>
              <a:rPr sz="1100" spc="4" dirty="0" smtClean="0">
                <a:latin typeface="Verdana"/>
                <a:cs typeface="Verdana"/>
              </a:rPr>
              <a:t>uk</a:t>
            </a:r>
            <a:r>
              <a:rPr sz="1100" spc="0" dirty="0" smtClean="0">
                <a:latin typeface="Verdana"/>
                <a:cs typeface="Verdana"/>
              </a:rPr>
              <a:t>si</a:t>
            </a:r>
            <a:r>
              <a:rPr sz="1100" spc="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k,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5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meningkatkan pelayanan</a:t>
            </a:r>
            <a:r>
              <a:rPr sz="1100" spc="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atau </a:t>
            </a:r>
            <a:endParaRPr sz="1100">
              <a:latin typeface="Verdana"/>
              <a:cs typeface="Verdana"/>
            </a:endParaRPr>
          </a:p>
          <a:p>
            <a:pPr marL="12700" marR="6923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jaminan</a:t>
            </a:r>
            <a:r>
              <a:rPr sz="1100" spc="-3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kepada</a:t>
            </a:r>
            <a:r>
              <a:rPr sz="1100" spc="-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pel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nggan.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5"/>
              </a:lnSpc>
              <a:spcBef>
                <a:spcPts val="736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Intensitas</a:t>
            </a:r>
            <a:r>
              <a:rPr sz="1650" spc="10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pers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ingan</a:t>
            </a:r>
            <a:r>
              <a:rPr sz="1650" spc="9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antar</a:t>
            </a:r>
            <a:r>
              <a:rPr sz="1650" spc="12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perusahaan</a:t>
            </a:r>
            <a:r>
              <a:rPr sz="1650" spc="9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merup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k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n</a:t>
            </a:r>
            <a:r>
              <a:rPr sz="1650" spc="87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fun</a:t>
            </a:r>
            <a:r>
              <a:rPr sz="1650" spc="4" baseline="-2493" dirty="0" smtClean="0">
                <a:latin typeface="Verdana"/>
                <a:cs typeface="Verdana"/>
              </a:rPr>
              <a:t>g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11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d</a:t>
            </a:r>
            <a:r>
              <a:rPr sz="1650" spc="0" baseline="-2493" dirty="0" smtClean="0">
                <a:latin typeface="Verdana"/>
                <a:cs typeface="Verdana"/>
              </a:rPr>
              <a:t>ari</a:t>
            </a:r>
            <a:r>
              <a:rPr sz="1650" spc="12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</a:t>
            </a:r>
            <a:r>
              <a:rPr sz="1650" spc="4" baseline="-2493" dirty="0" smtClean="0">
                <a:latin typeface="Verdana"/>
                <a:cs typeface="Verdana"/>
              </a:rPr>
              <a:t>e</a:t>
            </a:r>
            <a:r>
              <a:rPr sz="1650" spc="0" baseline="-2493" dirty="0" smtClean="0">
                <a:latin typeface="Verdana"/>
                <a:cs typeface="Verdana"/>
              </a:rPr>
              <a:t>ber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pa</a:t>
            </a:r>
            <a:r>
              <a:rPr sz="1650" spc="9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f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ktor</a:t>
            </a:r>
            <a:endParaRPr sz="1100">
              <a:latin typeface="Verdana"/>
              <a:cs typeface="Verdana"/>
            </a:endParaRPr>
          </a:p>
          <a:p>
            <a:pPr marL="12700" marR="19690">
              <a:lnSpc>
                <a:spcPct val="101277"/>
              </a:lnSpc>
              <a:spcBef>
                <a:spcPts val="600"/>
              </a:spcBef>
            </a:pPr>
            <a:r>
              <a:rPr sz="1100" spc="0" dirty="0" smtClean="0">
                <a:latin typeface="Verdana"/>
                <a:cs typeface="Verdana"/>
              </a:rPr>
              <a:t>seperti</a:t>
            </a:r>
            <a:r>
              <a:rPr sz="1100" spc="-3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06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70098" y="1944997"/>
            <a:ext cx="6314882" cy="3069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9979" y="700758"/>
            <a:ext cx="3957574" cy="650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54">
              <a:lnSpc>
                <a:spcPts val="1245"/>
              </a:lnSpc>
              <a:spcBef>
                <a:spcPts val="6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•  </a:t>
            </a:r>
            <a:r>
              <a:rPr sz="1100" spc="2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Adanya</a:t>
            </a:r>
            <a:r>
              <a:rPr sz="1100" spc="-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berapa</a:t>
            </a:r>
            <a:r>
              <a:rPr sz="1100" spc="-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pesaing</a:t>
            </a:r>
            <a:r>
              <a:rPr sz="1100" spc="-3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-2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sei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bang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30"/>
              </a:lnSpc>
              <a:spcBef>
                <a:spcPts val="4"/>
              </a:spcBef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Pert</a:t>
            </a:r>
            <a:r>
              <a:rPr sz="1650" spc="4" baseline="-2493" dirty="0" smtClean="0">
                <a:latin typeface="Verdana"/>
                <a:cs typeface="Verdana"/>
              </a:rPr>
              <a:t>u</a:t>
            </a:r>
            <a:r>
              <a:rPr sz="1650" spc="0" baseline="-2493" dirty="0" smtClean="0">
                <a:latin typeface="Verdana"/>
                <a:cs typeface="Verdana"/>
              </a:rPr>
              <a:t>mbu</a:t>
            </a:r>
            <a:r>
              <a:rPr sz="1650" spc="4" baseline="-2493" dirty="0" smtClean="0">
                <a:latin typeface="Verdana"/>
                <a:cs typeface="Verdana"/>
              </a:rPr>
              <a:t>h</a:t>
            </a:r>
            <a:r>
              <a:rPr sz="1650" spc="0" baseline="-2493" dirty="0" smtClean="0">
                <a:latin typeface="Verdana"/>
                <a:cs typeface="Verdana"/>
              </a:rPr>
              <a:t>an</a:t>
            </a:r>
            <a:r>
              <a:rPr sz="1650" spc="-7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ind</a:t>
            </a:r>
            <a:r>
              <a:rPr sz="1650" spc="4" baseline="-2493" dirty="0" smtClean="0">
                <a:latin typeface="Verdana"/>
                <a:cs typeface="Verdana"/>
              </a:rPr>
              <a:t>u</a:t>
            </a:r>
            <a:r>
              <a:rPr sz="1650" spc="0" baseline="-2493" dirty="0" smtClean="0">
                <a:latin typeface="Verdana"/>
                <a:cs typeface="Verdana"/>
              </a:rPr>
              <a:t>stri</a:t>
            </a:r>
            <a:r>
              <a:rPr sz="1650" spc="-4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yang</a:t>
            </a:r>
            <a:r>
              <a:rPr sz="1650" spc="-2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la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bat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40"/>
              </a:lnSpc>
              <a:spcBef>
                <a:spcPts val="0"/>
              </a:spcBef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Kurangnya</a:t>
            </a:r>
            <a:r>
              <a:rPr sz="1650" spc="-54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di</a:t>
            </a:r>
            <a:r>
              <a:rPr sz="1650" spc="4" baseline="-2493" dirty="0" smtClean="0">
                <a:latin typeface="Verdana"/>
                <a:cs typeface="Verdana"/>
              </a:rPr>
              <a:t>f</a:t>
            </a:r>
            <a:r>
              <a:rPr sz="1650" spc="0" baseline="-2493" dirty="0" smtClean="0">
                <a:latin typeface="Verdana"/>
                <a:cs typeface="Verdana"/>
              </a:rPr>
              <a:t>ere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si</a:t>
            </a:r>
            <a:r>
              <a:rPr sz="1650" spc="-5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tau</a:t>
            </a:r>
            <a:r>
              <a:rPr sz="1650" spc="-19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sw</a:t>
            </a:r>
            <a:r>
              <a:rPr sz="1650" spc="4" baseline="-2493" dirty="0" smtClean="0">
                <a:latin typeface="Verdana"/>
                <a:cs typeface="Verdana"/>
              </a:rPr>
              <a:t>i</a:t>
            </a:r>
            <a:r>
              <a:rPr sz="1650" spc="0" baseline="-2493" dirty="0" smtClean="0">
                <a:latin typeface="Verdana"/>
                <a:cs typeface="Verdana"/>
              </a:rPr>
              <a:t>tching</a:t>
            </a:r>
            <a:r>
              <a:rPr sz="1650" spc="-46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c</a:t>
            </a:r>
            <a:r>
              <a:rPr sz="1650" spc="0" baseline="-2493" dirty="0" smtClean="0">
                <a:latin typeface="Verdana"/>
                <a:cs typeface="Verdana"/>
              </a:rPr>
              <a:t>ost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Pert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mba</a:t>
            </a:r>
            <a:r>
              <a:rPr sz="1650" spc="9" baseline="-2493" dirty="0" smtClean="0">
                <a:latin typeface="Verdana"/>
                <a:cs typeface="Verdana"/>
              </a:rPr>
              <a:t>h</a:t>
            </a:r>
            <a:r>
              <a:rPr sz="1650" spc="0" baseline="-2493" dirty="0" smtClean="0">
                <a:latin typeface="Verdana"/>
                <a:cs typeface="Verdana"/>
              </a:rPr>
              <a:t>an</a:t>
            </a:r>
            <a:r>
              <a:rPr sz="1650" spc="-73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kap</a:t>
            </a:r>
            <a:r>
              <a:rPr sz="1650" spc="9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sitas</a:t>
            </a:r>
            <a:r>
              <a:rPr sz="1650" spc="-4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yang</a:t>
            </a:r>
            <a:r>
              <a:rPr sz="1650" spc="-2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ti</a:t>
            </a:r>
            <a:r>
              <a:rPr sz="1650" spc="4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ggi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Pes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ing</a:t>
            </a:r>
            <a:r>
              <a:rPr sz="1650" spc="-4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</a:t>
            </a:r>
            <a:r>
              <a:rPr sz="1650" spc="4" baseline="-2493" dirty="0" smtClean="0">
                <a:latin typeface="Verdana"/>
                <a:cs typeface="Verdana"/>
              </a:rPr>
              <a:t>a</a:t>
            </a:r>
            <a:r>
              <a:rPr sz="1650" spc="0" baseline="-2493" dirty="0" smtClean="0">
                <a:latin typeface="Verdana"/>
                <a:cs typeface="Verdana"/>
              </a:rPr>
              <a:t>ng</a:t>
            </a:r>
            <a:r>
              <a:rPr sz="1650" spc="-2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berbe</a:t>
            </a:r>
            <a:r>
              <a:rPr sz="1650" spc="4" baseline="-2493" dirty="0" smtClean="0">
                <a:latin typeface="Verdana"/>
                <a:cs typeface="Verdana"/>
              </a:rPr>
              <a:t>d</a:t>
            </a:r>
            <a:r>
              <a:rPr sz="1650" spc="0" baseline="-2493" dirty="0" smtClean="0">
                <a:latin typeface="Verdana"/>
                <a:cs typeface="Verdana"/>
              </a:rPr>
              <a:t>a-beda</a:t>
            </a:r>
            <a:endParaRPr sz="1100">
              <a:latin typeface="Verdana"/>
              <a:cs typeface="Verdana"/>
            </a:endParaRPr>
          </a:p>
          <a:p>
            <a:pPr marL="12700" marR="21054">
              <a:lnSpc>
                <a:spcPts val="1340"/>
              </a:lnSpc>
            </a:pPr>
            <a:r>
              <a:rPr sz="1650" spc="0" baseline="-2635" dirty="0" smtClean="0">
                <a:latin typeface="Times New Roman"/>
                <a:cs typeface="Times New Roman"/>
              </a:rPr>
              <a:t>•  </a:t>
            </a:r>
            <a:r>
              <a:rPr sz="1650" spc="222" baseline="-2635" dirty="0" smtClean="0">
                <a:latin typeface="Times New Roman"/>
                <a:cs typeface="Times New Roman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Hambatan</a:t>
            </a:r>
            <a:r>
              <a:rPr sz="1650" spc="-51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pengunduran</a:t>
            </a:r>
            <a:r>
              <a:rPr sz="1650" spc="-73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diri</a:t>
            </a:r>
            <a:r>
              <a:rPr sz="1650" spc="-12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ya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</a:t>
            </a:r>
            <a:r>
              <a:rPr sz="1650" spc="-26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tin</a:t>
            </a:r>
            <a:r>
              <a:rPr sz="1650" spc="4" baseline="-2493" dirty="0" smtClean="0">
                <a:latin typeface="Verdana"/>
                <a:cs typeface="Verdana"/>
              </a:rPr>
              <a:t>g</a:t>
            </a:r>
            <a:r>
              <a:rPr sz="1650" spc="0" baseline="-2493" dirty="0" smtClean="0">
                <a:latin typeface="Verdana"/>
                <a:cs typeface="Verdana"/>
              </a:rPr>
              <a:t>gi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13" y="5179750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0480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11.4. 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ival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tas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d</a:t>
            </a:r>
            <a:r>
              <a:rPr sz="1000" b="1" spc="-4" dirty="0" smtClean="0">
                <a:latin typeface="Verdana"/>
                <a:cs typeface="Verdana"/>
              </a:rPr>
              <a:t>i</a:t>
            </a:r>
            <a:r>
              <a:rPr sz="1000" b="1" spc="0" dirty="0" smtClean="0">
                <a:latin typeface="Verdana"/>
                <a:cs typeface="Verdana"/>
              </a:rPr>
              <a:t>anta</a:t>
            </a:r>
            <a:r>
              <a:rPr sz="1000" b="1" spc="-4" dirty="0" smtClean="0">
                <a:latin typeface="Verdana"/>
                <a:cs typeface="Verdana"/>
              </a:rPr>
              <a:t>r</a:t>
            </a:r>
            <a:r>
              <a:rPr sz="1000" b="1" spc="0" dirty="0" smtClean="0">
                <a:latin typeface="Verdana"/>
                <a:cs typeface="Verdana"/>
              </a:rPr>
              <a:t>a</a:t>
            </a:r>
            <a:r>
              <a:rPr sz="1000" b="1" spc="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pesaing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10"/>
              </a:lnSpc>
              <a:spcBef>
                <a:spcPts val="43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35" y="5642416"/>
            <a:ext cx="7005792" cy="432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C.</a:t>
            </a:r>
            <a:r>
              <a:rPr sz="1100" b="1" spc="-6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Tekanan</a:t>
            </a:r>
            <a:r>
              <a:rPr sz="1100" b="1" spc="-47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Dari</a:t>
            </a:r>
            <a:r>
              <a:rPr sz="1100" b="1" spc="-20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</a:t>
            </a:r>
            <a:r>
              <a:rPr sz="1100" b="1" spc="4" dirty="0" smtClean="0">
                <a:latin typeface="Verdana"/>
                <a:cs typeface="Verdana"/>
              </a:rPr>
              <a:t>r</a:t>
            </a:r>
            <a:r>
              <a:rPr sz="1100" b="1" spc="0" dirty="0" smtClean="0">
                <a:latin typeface="Verdana"/>
                <a:cs typeface="Verdana"/>
              </a:rPr>
              <a:t>oduk</a:t>
            </a:r>
            <a:r>
              <a:rPr sz="1100" b="1" spc="-3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Pengganti</a:t>
            </a:r>
            <a:endParaRPr sz="1100">
              <a:latin typeface="Verdana"/>
              <a:cs typeface="Verdana"/>
            </a:endParaRPr>
          </a:p>
          <a:p>
            <a:pPr marL="12700" indent="245564">
              <a:lnSpc>
                <a:spcPts val="2010"/>
              </a:lnSpc>
              <a:spcBef>
                <a:spcPts val="203"/>
              </a:spcBef>
            </a:pPr>
            <a:r>
              <a:rPr sz="1100" spc="0" dirty="0" smtClean="0">
                <a:latin typeface="Verdana"/>
                <a:cs typeface="Verdana"/>
              </a:rPr>
              <a:t>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17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pengga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ti/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</a:t>
            </a:r>
            <a:r>
              <a:rPr sz="1100" spc="17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substitusi</a:t>
            </a:r>
            <a:r>
              <a:rPr sz="1100" spc="16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merup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1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salah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tu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persai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gan</a:t>
            </a:r>
            <a:r>
              <a:rPr sz="1100" spc="15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 perusah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n-perusa</a:t>
            </a:r>
            <a:r>
              <a:rPr sz="1100" spc="9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aan.Anc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man</a:t>
            </a:r>
            <a:r>
              <a:rPr sz="1100" spc="-3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1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produk</a:t>
            </a:r>
            <a:r>
              <a:rPr sz="1100" spc="10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bst</a:t>
            </a:r>
            <a:r>
              <a:rPr sz="1100" spc="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tusi</a:t>
            </a:r>
            <a:r>
              <a:rPr sz="1100" spc="10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14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kuat</a:t>
            </a:r>
            <a:r>
              <a:rPr sz="1100" spc="1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jika</a:t>
            </a:r>
            <a:r>
              <a:rPr sz="1100" spc="14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kons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men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839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908272" y="1619528"/>
            <a:ext cx="5788335" cy="309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9980" y="701247"/>
            <a:ext cx="7015512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dihada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k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16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pada</a:t>
            </a:r>
            <a:r>
              <a:rPr sz="1100" spc="19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dikitnya</a:t>
            </a:r>
            <a:r>
              <a:rPr sz="1100" spc="17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switchi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17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cost</a:t>
            </a:r>
            <a:r>
              <a:rPr sz="1100" spc="20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205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ji</a:t>
            </a:r>
            <a:r>
              <a:rPr sz="1100" spc="0" dirty="0" smtClean="0">
                <a:latin typeface="Verdana"/>
                <a:cs typeface="Verdana"/>
              </a:rPr>
              <a:t>ka</a:t>
            </a:r>
            <a:r>
              <a:rPr sz="1100" spc="20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18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substit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si</a:t>
            </a:r>
            <a:r>
              <a:rPr sz="1100" spc="17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but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9978" y="864458"/>
            <a:ext cx="3232339" cy="268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mempu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yai</a:t>
            </a:r>
            <a:r>
              <a:rPr sz="1100" spc="8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harga</a:t>
            </a:r>
            <a:r>
              <a:rPr sz="1100" spc="11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yang</a:t>
            </a:r>
            <a:r>
              <a:rPr sz="1100" spc="11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lebih</a:t>
            </a:r>
            <a:r>
              <a:rPr sz="1100" spc="12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murah</a:t>
            </a:r>
            <a:endParaRPr sz="1100">
              <a:latin typeface="Verdana"/>
              <a:cs typeface="Verdana"/>
            </a:endParaRPr>
          </a:p>
          <a:p>
            <a:pPr marL="12700" marR="20916">
              <a:lnSpc>
                <a:spcPct val="101277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dari</a:t>
            </a:r>
            <a:r>
              <a:rPr sz="1100" spc="-1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prod</a:t>
            </a:r>
            <a:r>
              <a:rPr sz="1100" spc="9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k-pr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0" dirty="0" smtClean="0">
                <a:latin typeface="Verdana"/>
                <a:cs typeface="Verdana"/>
              </a:rPr>
              <a:t>duk</a:t>
            </a:r>
            <a:r>
              <a:rPr sz="1100" spc="-8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suatu</a:t>
            </a:r>
            <a:r>
              <a:rPr sz="1100" spc="-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ind</a:t>
            </a:r>
            <a:r>
              <a:rPr sz="1100" spc="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stri.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7675" y="864458"/>
            <a:ext cx="43168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atau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3472" y="864458"/>
            <a:ext cx="1019036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kualitasnya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7830" y="864458"/>
            <a:ext cx="1213953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</a:t>
            </a:r>
            <a:r>
              <a:rPr sz="1100" spc="12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bahkan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7076" y="864458"/>
            <a:ext cx="461077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lebih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3212" y="864458"/>
            <a:ext cx="532214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Verdana"/>
                <a:cs typeface="Verdana"/>
              </a:rPr>
              <a:t>tinggi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83" y="4881647"/>
            <a:ext cx="7002889" cy="29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0966" marR="10452">
              <a:lnSpc>
                <a:spcPts val="1140"/>
              </a:lnSpc>
              <a:spcBef>
                <a:spcPts val="57"/>
              </a:spcBef>
            </a:pPr>
            <a:r>
              <a:rPr sz="1000" b="1" spc="0" dirty="0" smtClean="0">
                <a:latin typeface="Verdana"/>
                <a:cs typeface="Verdana"/>
              </a:rPr>
              <a:t>Gbr 11.5.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Te</a:t>
            </a:r>
            <a:r>
              <a:rPr sz="1000" b="1" spc="-4" dirty="0" smtClean="0">
                <a:latin typeface="Verdana"/>
                <a:cs typeface="Verdana"/>
              </a:rPr>
              <a:t>k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-4" dirty="0" smtClean="0">
                <a:latin typeface="Verdana"/>
                <a:cs typeface="Verdana"/>
              </a:rPr>
              <a:t>n</a:t>
            </a:r>
            <a:r>
              <a:rPr sz="1000" b="1" spc="4" dirty="0" smtClean="0">
                <a:latin typeface="Verdana"/>
                <a:cs typeface="Verdana"/>
              </a:rPr>
              <a:t>a</a:t>
            </a:r>
            <a:r>
              <a:rPr sz="1000" b="1" spc="0" dirty="0" smtClean="0">
                <a:latin typeface="Verdana"/>
                <a:cs typeface="Verdana"/>
              </a:rPr>
              <a:t>n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Dari produk</a:t>
            </a:r>
            <a:r>
              <a:rPr sz="1000" b="1" spc="-4" dirty="0" smtClean="0">
                <a:latin typeface="Verdana"/>
                <a:cs typeface="Verdana"/>
              </a:rPr>
              <a:t> </a:t>
            </a:r>
            <a:r>
              <a:rPr sz="1000" b="1" spc="0" dirty="0" smtClean="0">
                <a:latin typeface="Verdana"/>
                <a:cs typeface="Verdana"/>
              </a:rPr>
              <a:t>Pengganti</a:t>
            </a:r>
            <a:endParaRPr sz="1000">
              <a:latin typeface="Verdana"/>
              <a:cs typeface="Verdana"/>
            </a:endParaRPr>
          </a:p>
          <a:p>
            <a:pPr marL="470012" indent="-457312">
              <a:lnSpc>
                <a:spcPts val="1210"/>
              </a:lnSpc>
              <a:spcBef>
                <a:spcPts val="43"/>
              </a:spcBef>
              <a:tabLst>
                <a:tab pos="800100" algn="l"/>
              </a:tabLst>
            </a:pPr>
            <a:r>
              <a:rPr sz="1000" spc="0" dirty="0" smtClean="0">
                <a:latin typeface="Verdana"/>
                <a:cs typeface="Verdana"/>
              </a:rPr>
              <a:t>Thompson	Jr,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trickland   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Gamble,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2005, </a:t>
            </a:r>
            <a:r>
              <a:rPr sz="1000" spc="34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afting  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and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Exe</a:t>
            </a:r>
            <a:r>
              <a:rPr sz="1000" spc="-9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uting </a:t>
            </a:r>
            <a:r>
              <a:rPr sz="1000" spc="35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Strategy,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onc</a:t>
            </a:r>
            <a:r>
              <a:rPr sz="1000" spc="-4" dirty="0" smtClean="0">
                <a:latin typeface="Verdana"/>
                <a:cs typeface="Verdana"/>
              </a:rPr>
              <a:t>ep</a:t>
            </a:r>
            <a:r>
              <a:rPr sz="1000" spc="0" dirty="0" smtClean="0">
                <a:latin typeface="Verdana"/>
                <a:cs typeface="Verdana"/>
              </a:rPr>
              <a:t>t &amp;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ses</a:t>
            </a:r>
            <a:r>
              <a:rPr sz="1000" spc="0" dirty="0" smtClean="0">
                <a:latin typeface="Verdana"/>
                <a:cs typeface="Verdana"/>
              </a:rPr>
              <a:t>, Mc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Gra</a:t>
            </a:r>
            <a:r>
              <a:rPr sz="1000" spc="0" dirty="0" smtClean="0">
                <a:latin typeface="Verdana"/>
                <a:cs typeface="Verdana"/>
              </a:rPr>
              <a:t>w-</a:t>
            </a:r>
            <a:r>
              <a:rPr sz="1000" spc="-4" dirty="0" smtClean="0">
                <a:latin typeface="Verdana"/>
                <a:cs typeface="Verdana"/>
              </a:rPr>
              <a:t>Hi</a:t>
            </a:r>
            <a:r>
              <a:rPr sz="1000" spc="0" dirty="0" smtClean="0">
                <a:latin typeface="Verdana"/>
                <a:cs typeface="Verdana"/>
              </a:rPr>
              <a:t>ll 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nal Ed</a:t>
            </a:r>
            <a:r>
              <a:rPr sz="1000" spc="-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io</a:t>
            </a:r>
            <a:r>
              <a:rPr sz="1000" spc="0" dirty="0" smtClean="0">
                <a:latin typeface="Verdana"/>
                <a:cs typeface="Verdana"/>
              </a:rPr>
              <a:t>n,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w</a:t>
            </a:r>
            <a:r>
              <a:rPr sz="1000" spc="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Yo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980" y="5344313"/>
            <a:ext cx="7006768" cy="759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67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Verdana"/>
                <a:cs typeface="Verdana"/>
              </a:rPr>
              <a:t>D)</a:t>
            </a:r>
            <a:r>
              <a:rPr sz="1100" b="1" spc="-15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Kekuatan</a:t>
            </a:r>
            <a:r>
              <a:rPr sz="1100" b="1" spc="-58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Tawar</a:t>
            </a:r>
            <a:r>
              <a:rPr sz="1100" b="1" spc="-33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M</a:t>
            </a:r>
            <a:r>
              <a:rPr sz="1100" b="1" spc="4" dirty="0" smtClean="0">
                <a:latin typeface="Verdana"/>
                <a:cs typeface="Verdana"/>
              </a:rPr>
              <a:t>e</a:t>
            </a:r>
            <a:r>
              <a:rPr sz="1100" b="1" spc="0" dirty="0" smtClean="0">
                <a:latin typeface="Verdana"/>
                <a:cs typeface="Verdana"/>
              </a:rPr>
              <a:t>n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w</a:t>
            </a:r>
            <a:r>
              <a:rPr sz="1100" b="1" spc="4" dirty="0" smtClean="0">
                <a:latin typeface="Verdana"/>
                <a:cs typeface="Verdana"/>
              </a:rPr>
              <a:t>a</a:t>
            </a:r>
            <a:r>
              <a:rPr sz="1100" b="1" spc="0" dirty="0" smtClean="0">
                <a:latin typeface="Verdana"/>
                <a:cs typeface="Verdana"/>
              </a:rPr>
              <a:t>r</a:t>
            </a:r>
            <a:r>
              <a:rPr sz="1100" b="1" spc="-51" dirty="0" smtClean="0">
                <a:latin typeface="Verdana"/>
                <a:cs typeface="Verdana"/>
              </a:rPr>
              <a:t> </a:t>
            </a:r>
            <a:r>
              <a:rPr sz="1100" b="1" spc="0" dirty="0" smtClean="0">
                <a:latin typeface="Verdana"/>
                <a:cs typeface="Verdana"/>
              </a:rPr>
              <a:t>Pembeli</a:t>
            </a:r>
            <a:endParaRPr sz="1100">
              <a:latin typeface="Verdana"/>
              <a:cs typeface="Verdana"/>
            </a:endParaRPr>
          </a:p>
          <a:p>
            <a:pPr marL="12700" indent="245494" algn="just">
              <a:lnSpc>
                <a:spcPts val="1336"/>
              </a:lnSpc>
              <a:spcBef>
                <a:spcPts val="604"/>
              </a:spcBef>
            </a:pPr>
            <a:r>
              <a:rPr sz="1100" spc="0" dirty="0" smtClean="0">
                <a:latin typeface="Verdana"/>
                <a:cs typeface="Verdana"/>
              </a:rPr>
              <a:t>Pe</a:t>
            </a:r>
            <a:r>
              <a:rPr sz="1100" spc="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beli</a:t>
            </a:r>
            <a:r>
              <a:rPr sz="1100" spc="37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biasanya</a:t>
            </a:r>
            <a:r>
              <a:rPr sz="1100" spc="37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memb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li</a:t>
            </a:r>
            <a:r>
              <a:rPr sz="1100" spc="367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barang  dengan</a:t>
            </a:r>
            <a:r>
              <a:rPr sz="1100" spc="378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h</a:t>
            </a:r>
            <a:r>
              <a:rPr sz="1100" spc="0" dirty="0" smtClean="0">
                <a:latin typeface="Verdana"/>
                <a:cs typeface="Verdana"/>
              </a:rPr>
              <a:t>arga </a:t>
            </a:r>
            <a:r>
              <a:rPr sz="1100" spc="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9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 </a:t>
            </a:r>
            <a:r>
              <a:rPr sz="1100" spc="11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termurah</a:t>
            </a:r>
            <a:r>
              <a:rPr sz="1100" spc="373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dengan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meminta</a:t>
            </a:r>
            <a:r>
              <a:rPr sz="1100" spc="1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kualit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ng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tin</a:t>
            </a:r>
            <a:r>
              <a:rPr sz="1100" spc="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gi</a:t>
            </a:r>
            <a:r>
              <a:rPr sz="1100" spc="30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dan</a:t>
            </a:r>
            <a:r>
              <a:rPr sz="1100" spc="3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pelayanan yang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lebih</a:t>
            </a:r>
            <a:r>
              <a:rPr sz="1100" spc="3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baik.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Hal</a:t>
            </a:r>
            <a:r>
              <a:rPr sz="1100" spc="3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ini</a:t>
            </a:r>
            <a:r>
              <a:rPr sz="1100" spc="48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membuat 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ts val="1336"/>
              </a:lnSpc>
              <a:spcBef>
                <a:spcPts val="669"/>
              </a:spcBef>
            </a:pPr>
            <a:r>
              <a:rPr sz="1100" spc="0" dirty="0" smtClean="0">
                <a:latin typeface="Verdana"/>
                <a:cs typeface="Verdana"/>
              </a:rPr>
              <a:t>pers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ingan</a:t>
            </a:r>
            <a:r>
              <a:rPr sz="1100" spc="255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antara</a:t>
            </a:r>
            <a:r>
              <a:rPr sz="1100" spc="285" dirty="0" smtClean="0">
                <a:latin typeface="Verdana"/>
                <a:cs typeface="Verdana"/>
              </a:rPr>
              <a:t> </a:t>
            </a:r>
            <a:r>
              <a:rPr sz="1100" spc="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erusahaan</a:t>
            </a:r>
            <a:r>
              <a:rPr sz="1100" spc="256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dalam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i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dustri</a:t>
            </a:r>
            <a:r>
              <a:rPr sz="1100" spc="26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ya</a:t>
            </a:r>
            <a:r>
              <a:rPr sz="1100" spc="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g</a:t>
            </a:r>
            <a:r>
              <a:rPr sz="1100" spc="28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ma.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Bi</a:t>
            </a:r>
            <a:r>
              <a:rPr sz="1100" spc="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sanya</a:t>
            </a:r>
            <a:r>
              <a:rPr sz="1100" spc="282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keku</a:t>
            </a:r>
            <a:r>
              <a:rPr sz="1100" spc="9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tan</a:t>
            </a:r>
            <a:endParaRPr sz="1100">
              <a:latin typeface="Verdana"/>
              <a:cs typeface="Verdana"/>
            </a:endParaRPr>
          </a:p>
          <a:p>
            <a:pPr marL="12700" marR="12767">
              <a:lnSpc>
                <a:spcPts val="1335"/>
              </a:lnSpc>
              <a:spcBef>
                <a:spcPts val="736"/>
              </a:spcBef>
            </a:pPr>
            <a:r>
              <a:rPr sz="1650" spc="0" baseline="-2493" dirty="0" smtClean="0">
                <a:latin typeface="Verdana"/>
                <a:cs typeface="Verdana"/>
              </a:rPr>
              <a:t>tawar</a:t>
            </a:r>
            <a:r>
              <a:rPr sz="1650" spc="-31" baseline="-2493" dirty="0" smtClean="0">
                <a:latin typeface="Verdana"/>
                <a:cs typeface="Verdana"/>
              </a:rPr>
              <a:t> </a:t>
            </a:r>
            <a:r>
              <a:rPr sz="1650" spc="4" baseline="-2493" dirty="0" smtClean="0">
                <a:latin typeface="Verdana"/>
                <a:cs typeface="Verdana"/>
              </a:rPr>
              <a:t>m</a:t>
            </a:r>
            <a:r>
              <a:rPr sz="1650" spc="0" baseline="-2493" dirty="0" smtClean="0">
                <a:latin typeface="Verdana"/>
                <a:cs typeface="Verdana"/>
              </a:rPr>
              <a:t>e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awar</a:t>
            </a:r>
            <a:r>
              <a:rPr sz="1650" spc="-50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p</a:t>
            </a:r>
            <a:r>
              <a:rPr sz="1650" spc="4" baseline="-2493" dirty="0" smtClean="0">
                <a:latin typeface="Verdana"/>
                <a:cs typeface="Verdana"/>
              </a:rPr>
              <a:t>em</a:t>
            </a:r>
            <a:r>
              <a:rPr sz="1650" spc="0" baseline="-2493" dirty="0" smtClean="0">
                <a:latin typeface="Verdana"/>
                <a:cs typeface="Verdana"/>
              </a:rPr>
              <a:t>beli</a:t>
            </a:r>
            <a:r>
              <a:rPr sz="1650" spc="-3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meni</a:t>
            </a:r>
            <a:r>
              <a:rPr sz="1650" spc="9" baseline="-2493" dirty="0" smtClean="0">
                <a:latin typeface="Verdana"/>
                <a:cs typeface="Verdana"/>
              </a:rPr>
              <a:t>n</a:t>
            </a:r>
            <a:r>
              <a:rPr sz="1650" spc="0" baseline="-2493" dirty="0" smtClean="0">
                <a:latin typeface="Verdana"/>
                <a:cs typeface="Verdana"/>
              </a:rPr>
              <a:t>gkat</a:t>
            </a:r>
            <a:r>
              <a:rPr sz="1650" spc="-5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jika</a:t>
            </a:r>
            <a:r>
              <a:rPr sz="1650" spc="-19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situasi</a:t>
            </a:r>
            <a:r>
              <a:rPr sz="1650" spc="-3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berikut</a:t>
            </a:r>
            <a:r>
              <a:rPr sz="1650" spc="-38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ter</a:t>
            </a:r>
            <a:r>
              <a:rPr sz="1650" spc="4" baseline="-2493" dirty="0" smtClean="0">
                <a:latin typeface="Verdana"/>
                <a:cs typeface="Verdana"/>
              </a:rPr>
              <a:t>j</a:t>
            </a:r>
            <a:r>
              <a:rPr sz="1650" spc="0" baseline="-2493" dirty="0" smtClean="0">
                <a:latin typeface="Verdana"/>
                <a:cs typeface="Verdana"/>
              </a:rPr>
              <a:t>adi</a:t>
            </a:r>
            <a:r>
              <a:rPr sz="1650" spc="-35" baseline="-2493" dirty="0" smtClean="0">
                <a:latin typeface="Verdana"/>
                <a:cs typeface="Verdana"/>
              </a:rPr>
              <a:t> </a:t>
            </a:r>
            <a:r>
              <a:rPr sz="1650" spc="0" baseline="-2493" dirty="0" smtClean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909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652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Studi Kelayakan Bisnis</vt:lpstr>
      <vt:lpstr>ANALISIS INDUSTRI DAN PERSAINGAN</vt:lpstr>
      <vt:lpstr>Analisis Situasi Untuk Pembuatan Strategi</vt:lpstr>
      <vt:lpstr>PowerPoint Presentation</vt:lpstr>
      <vt:lpstr>Menurut Certo &amp; Peter, terdapat tiga peran utama dalam analisis lingkungan : </vt:lpstr>
      <vt:lpstr>Struktur Lingkungan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19</cp:revision>
  <dcterms:created xsi:type="dcterms:W3CDTF">2017-09-09T11:34:57Z</dcterms:created>
  <dcterms:modified xsi:type="dcterms:W3CDTF">2017-09-27T02:24:19Z</dcterms:modified>
</cp:coreProperties>
</file>