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3F16E-434C-4545-8A7C-4BFCB0914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8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D06E5-FC3C-432E-AA5A-5B869007B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3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Kelayakan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602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STUDI KELAYAKAN BISNIS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Pay Back Periode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Proyek mampu membayar kembali investasi karena keuntungan bersih (kumulatif) pada tahun ke-3 telah mencapai nilai (positif) 3.500.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Dengan demikian waktu pelunasan investasi tercapai pada tahun ke-3. Tepatnya, jangka waktu pelunasan adalah: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700" b="1" smtClean="0">
                <a:solidFill>
                  <a:schemeClr val="accent2"/>
                </a:solidFill>
              </a:rPr>
              <a:t>2 + {6.500 – 3.500} / {6.500} = 2.45 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b="1" smtClean="0">
                <a:solidFill>
                  <a:schemeClr val="accent2"/>
                </a:solidFill>
              </a:rPr>
              <a:t>						      ~ 2 th + 5.5 bln</a:t>
            </a:r>
          </a:p>
        </p:txBody>
      </p:sp>
    </p:spTree>
    <p:extLst>
      <p:ext uri="{BB962C8B-B14F-4D97-AF65-F5344CB8AC3E}">
        <p14:creationId xmlns:p14="http://schemas.microsoft.com/office/powerpoint/2010/main" val="389443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Analisa Net Present Value (NPV)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3873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Present Value (PV)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Nilai sekarang dari penerimaan (uang) yang akan didapat pada tahun mendatang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Net Present Value (NPV)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Selisih antara penerimaan dan pengeluaran per thn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Discount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Bilangan yang dipergunakan untuk mendiscount penerimaan yang akan didapat pada tahun mendatang menjadi nilai sekarang.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Discount rate dapat dilihat dari tabel discount rate yang telah ditentukan oleh tingkat suku bunga (i) dan tahun (t)</a:t>
            </a:r>
          </a:p>
        </p:txBody>
      </p:sp>
    </p:spTree>
    <p:extLst>
      <p:ext uri="{BB962C8B-B14F-4D97-AF65-F5344CB8AC3E}">
        <p14:creationId xmlns:p14="http://schemas.microsoft.com/office/powerpoint/2010/main" val="106817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Discount Faktor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Untuk menghitung discount rate :</a:t>
            </a:r>
          </a:p>
          <a:p>
            <a:pPr lvl="1" eaLnBrk="1" hangingPunct="1"/>
            <a:r>
              <a:rPr lang="en-US" sz="2900" smtClean="0"/>
              <a:t>Rumus 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900" smtClean="0"/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900" smtClean="0"/>
              <a:t>	</a:t>
            </a:r>
            <a:r>
              <a:rPr lang="en-US" sz="2300" smtClean="0"/>
              <a:t>d = discount rate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300" smtClean="0"/>
              <a:t>	i  = interest rate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300" smtClean="0"/>
              <a:t>     t = tahun</a:t>
            </a:r>
            <a:r>
              <a:rPr lang="en-US" smtClean="0"/>
              <a:t>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Cont: discount rate pada tahun ke-5 dengan interest rate 10% = 0.621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62400" y="2971800"/>
            <a:ext cx="3962400" cy="5984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d = 1 / ( 1 + i )  </a:t>
            </a:r>
            <a:r>
              <a:rPr lang="en-US" sz="3200" b="1" baseline="30000"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3249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Present Value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5344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NPV dapat dihitung dengan menggunakan rumus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200" smtClean="0"/>
              <a:t>B</a:t>
            </a:r>
            <a:r>
              <a:rPr lang="en-US" sz="2200" baseline="-25000" smtClean="0"/>
              <a:t>t</a:t>
            </a:r>
            <a:r>
              <a:rPr lang="en-US" sz="2200" smtClean="0"/>
              <a:t> = benefit th ke-t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C</a:t>
            </a:r>
            <a:r>
              <a:rPr lang="en-US" sz="2200" baseline="-25000" smtClean="0"/>
              <a:t>t</a:t>
            </a:r>
            <a:r>
              <a:rPr lang="en-US" sz="2200" smtClean="0"/>
              <a:t> = cost th ke-t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i   = interest rate yang ditentukan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t   = tahun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K</a:t>
            </a:r>
            <a:r>
              <a:rPr lang="en-US" sz="2200" baseline="-25000" smtClean="0"/>
              <a:t>o</a:t>
            </a:r>
            <a:r>
              <a:rPr lang="en-US" sz="2200" smtClean="0"/>
              <a:t>= investasi awal tahun ke-0 (sebelum proyek dimulai)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</a:t>
            </a:r>
            <a:r>
              <a:rPr lang="en-US" sz="2200" b="1" smtClean="0"/>
              <a:t>Kriteria: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NPV&gt;0  	Feasible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NPV=0	Indifferent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NPV&lt;0	Unfeasible</a:t>
            </a:r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3581400" y="2286000"/>
            <a:ext cx="5257800" cy="1717675"/>
            <a:chOff x="2208" y="1440"/>
            <a:chExt cx="3312" cy="1082"/>
          </a:xfrm>
        </p:grpSpPr>
        <p:sp>
          <p:nvSpPr>
            <p:cNvPr id="15365" name="Text Box 4"/>
            <p:cNvSpPr txBox="1">
              <a:spLocks noChangeArrowheads="1"/>
            </p:cNvSpPr>
            <p:nvPr/>
          </p:nvSpPr>
          <p:spPr bwMode="auto">
            <a:xfrm>
              <a:off x="2438" y="1543"/>
              <a:ext cx="3082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  <a:sym typeface="Symbol" pitchFamily="18" charset="2"/>
                </a:rPr>
                <a:t>                          _</a:t>
              </a:r>
            </a:p>
            <a:p>
              <a:pPr eaLnBrk="1" hangingPunct="1"/>
              <a:endParaRPr lang="en-US" sz="3200">
                <a:latin typeface="Arial" charset="0"/>
                <a:sym typeface="Symbol" pitchFamily="18" charset="2"/>
              </a:endParaRPr>
            </a:p>
            <a:p>
              <a:pPr eaLnBrk="1" hangingPunct="1"/>
              <a:endParaRPr lang="en-US" sz="3200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>
              <a:off x="3552" y="18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3456" y="1488"/>
              <a:ext cx="9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</a:rPr>
                <a:t>(B</a:t>
              </a:r>
              <a:r>
                <a:rPr lang="en-US" sz="3200" baseline="-25000">
                  <a:latin typeface="Arial" charset="0"/>
                </a:rPr>
                <a:t>t</a:t>
              </a:r>
              <a:r>
                <a:rPr lang="en-US" sz="3200">
                  <a:latin typeface="Arial" charset="0"/>
                </a:rPr>
                <a:t>-C</a:t>
              </a:r>
              <a:r>
                <a:rPr lang="en-US" sz="3200" baseline="-25000">
                  <a:latin typeface="Arial" charset="0"/>
                </a:rPr>
                <a:t>t</a:t>
              </a:r>
              <a:r>
                <a:rPr lang="en-US" sz="3200">
                  <a:latin typeface="Arial" charset="0"/>
                </a:rPr>
                <a:t>)</a:t>
              </a: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3552" y="1920"/>
              <a:ext cx="6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</a:rPr>
                <a:t>(1+i)</a:t>
              </a:r>
              <a:r>
                <a:rPr lang="en-US" sz="3200" baseline="30000">
                  <a:latin typeface="Arial" charset="0"/>
                </a:rPr>
                <a:t>t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3264" y="1680"/>
              <a:ext cx="2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  <a:sym typeface="Symbol" pitchFamily="18" charset="2"/>
                </a:rPr>
                <a:t>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4512" y="1680"/>
              <a:ext cx="3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</a:rPr>
                <a:t>K</a:t>
              </a:r>
              <a:r>
                <a:rPr lang="en-US" sz="3200" baseline="-25000">
                  <a:latin typeface="Arial" charset="0"/>
                </a:rPr>
                <a:t>o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2400" y="1680"/>
              <a:ext cx="9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 b="1">
                  <a:latin typeface="Arial" charset="0"/>
                </a:rPr>
                <a:t>NPV =</a:t>
              </a:r>
              <a:r>
                <a:rPr lang="en-US">
                  <a:latin typeface="Arial" charset="0"/>
                </a:rPr>
                <a:t> </a:t>
              </a:r>
            </a:p>
          </p:txBody>
        </p:sp>
        <p:sp>
          <p:nvSpPr>
            <p:cNvPr id="15372" name="Rectangle 11"/>
            <p:cNvSpPr>
              <a:spLocks noChangeArrowheads="1"/>
            </p:cNvSpPr>
            <p:nvPr/>
          </p:nvSpPr>
          <p:spPr bwMode="auto">
            <a:xfrm>
              <a:off x="2208" y="1440"/>
              <a:ext cx="2928" cy="91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165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Benefit Cost Ratio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5344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NPV dapat dihitung dengan menggunakan rumus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200" smtClean="0"/>
              <a:t>B</a:t>
            </a:r>
            <a:r>
              <a:rPr lang="en-US" sz="2200" baseline="-25000" smtClean="0"/>
              <a:t>t</a:t>
            </a:r>
            <a:r>
              <a:rPr lang="en-US" sz="2200" smtClean="0"/>
              <a:t> = benefit th ke-t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C</a:t>
            </a:r>
            <a:r>
              <a:rPr lang="en-US" sz="2200" baseline="-25000" smtClean="0"/>
              <a:t>t</a:t>
            </a:r>
            <a:r>
              <a:rPr lang="en-US" sz="2200" smtClean="0"/>
              <a:t> = cost th ke-t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i   = interest rate yang ditentukan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t   = tahun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K</a:t>
            </a:r>
            <a:r>
              <a:rPr lang="en-US" sz="2200" baseline="-25000" smtClean="0"/>
              <a:t>o</a:t>
            </a:r>
            <a:r>
              <a:rPr lang="en-US" sz="2200" smtClean="0"/>
              <a:t>= investasi awal tahun ke-0 (sebelum proyek dimulai)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</a:t>
            </a:r>
            <a:r>
              <a:rPr lang="en-US" sz="2200" b="1" smtClean="0"/>
              <a:t>Kriteria: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NPV&gt;0  	Feasible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NPV=0	Indifferent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NPV&lt;0	Unfeasible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3581400" y="2286000"/>
            <a:ext cx="5257800" cy="1717675"/>
            <a:chOff x="2208" y="1440"/>
            <a:chExt cx="3312" cy="1082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2438" y="1543"/>
              <a:ext cx="3082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  <a:sym typeface="Symbol" pitchFamily="18" charset="2"/>
                </a:rPr>
                <a:t>                          _</a:t>
              </a:r>
            </a:p>
            <a:p>
              <a:pPr eaLnBrk="1" hangingPunct="1"/>
              <a:endParaRPr lang="en-US" sz="3200">
                <a:latin typeface="Arial" charset="0"/>
                <a:sym typeface="Symbol" pitchFamily="18" charset="2"/>
              </a:endParaRPr>
            </a:p>
            <a:p>
              <a:pPr eaLnBrk="1" hangingPunct="1"/>
              <a:endParaRPr lang="en-US" sz="3200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552" y="18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3456" y="1488"/>
              <a:ext cx="9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</a:rPr>
                <a:t>(B</a:t>
              </a:r>
              <a:r>
                <a:rPr lang="en-US" sz="3200" baseline="-25000">
                  <a:latin typeface="Arial" charset="0"/>
                </a:rPr>
                <a:t>t</a:t>
              </a:r>
              <a:r>
                <a:rPr lang="en-US" sz="3200">
                  <a:latin typeface="Arial" charset="0"/>
                </a:rPr>
                <a:t>-C</a:t>
              </a:r>
              <a:r>
                <a:rPr lang="en-US" sz="3200" baseline="-25000">
                  <a:latin typeface="Arial" charset="0"/>
                </a:rPr>
                <a:t>t</a:t>
              </a:r>
              <a:r>
                <a:rPr lang="en-US" sz="3200">
                  <a:latin typeface="Arial" charset="0"/>
                </a:rPr>
                <a:t>)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552" y="1920"/>
              <a:ext cx="6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</a:rPr>
                <a:t>(1+i)</a:t>
              </a:r>
              <a:r>
                <a:rPr lang="en-US" sz="3200" baseline="30000">
                  <a:latin typeface="Arial" charset="0"/>
                </a:rPr>
                <a:t>t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264" y="1680"/>
              <a:ext cx="2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  <a:sym typeface="Symbol" pitchFamily="18" charset="2"/>
                </a:rPr>
                <a:t>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4512" y="1680"/>
              <a:ext cx="3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Arial" charset="0"/>
                </a:rPr>
                <a:t>K</a:t>
              </a:r>
              <a:r>
                <a:rPr lang="en-US" sz="3200" baseline="-25000">
                  <a:latin typeface="Arial" charset="0"/>
                </a:rPr>
                <a:t>o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400" y="1680"/>
              <a:ext cx="9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3200" b="1">
                  <a:latin typeface="Arial" charset="0"/>
                </a:rPr>
                <a:t>NPV =</a:t>
              </a:r>
              <a:r>
                <a:rPr lang="en-US">
                  <a:latin typeface="Arial" charset="0"/>
                </a:rPr>
                <a:t> 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2208" y="1440"/>
              <a:ext cx="2928" cy="91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182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46" name="Group 290"/>
          <p:cNvGraphicFramePr>
            <a:graphicFrameLocks noGrp="1"/>
          </p:cNvGraphicFramePr>
          <p:nvPr>
            <p:ph/>
          </p:nvPr>
        </p:nvGraphicFramePr>
        <p:xfrm>
          <a:off x="152400" y="1831975"/>
          <a:ext cx="8839200" cy="5251606"/>
        </p:xfrm>
        <a:graphic>
          <a:graphicData uri="http://schemas.openxmlformats.org/drawingml/2006/table">
            <a:tbl>
              <a:tblPr/>
              <a:tblGrid>
                <a:gridCol w="533400"/>
                <a:gridCol w="2790825"/>
                <a:gridCol w="182563"/>
                <a:gridCol w="798512"/>
                <a:gridCol w="906463"/>
                <a:gridCol w="906462"/>
                <a:gridCol w="906463"/>
                <a:gridCol w="906462"/>
                <a:gridCol w="908050"/>
              </a:tblGrid>
              <a:tr h="35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Deskripsi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Th.0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Th.1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Th.2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Th.3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Th.4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Th.5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Benefit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Penghematan biaya perawatan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Penjualan Informasi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 Benefit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Cost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Investasi Awal (membeli komputer baru)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Biaya Operasional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 Cost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Net Benefit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(95)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Discount Rate 15%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0.870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0.756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0.658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0.572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0.497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NPV pd Disc. Rate 15%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(95)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17.4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34.02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9.87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17.16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19.88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9" name="Text Box 271"/>
          <p:cNvSpPr txBox="1">
            <a:spLocks noChangeArrowheads="1"/>
          </p:cNvSpPr>
          <p:nvPr/>
        </p:nvSpPr>
        <p:spPr bwMode="auto">
          <a:xfrm>
            <a:off x="76200" y="152400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NPV = (17.4+34.02+9.87+17.16+19.88 ) – 95 = 8.33 &gt; 0</a:t>
            </a:r>
          </a:p>
          <a:p>
            <a:pPr algn="ctr" eaLnBrk="1" hangingPunct="1"/>
            <a:endParaRPr lang="en-US" sz="2400" b="1">
              <a:solidFill>
                <a:srgbClr val="FF3300"/>
              </a:solidFill>
              <a:latin typeface="Arial" charset="0"/>
            </a:endParaRPr>
          </a:p>
          <a:p>
            <a:pPr algn="ctr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NPV &gt; 0  Feasible </a:t>
            </a:r>
          </a:p>
        </p:txBody>
      </p:sp>
      <p:sp>
        <p:nvSpPr>
          <p:cNvPr id="17530" name="Text Box 274"/>
          <p:cNvSpPr txBox="1">
            <a:spLocks noChangeArrowheads="1"/>
          </p:cNvSpPr>
          <p:nvPr/>
        </p:nvSpPr>
        <p:spPr bwMode="auto">
          <a:xfrm>
            <a:off x="76200" y="1447800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(dalam juta Rp)</a:t>
            </a:r>
          </a:p>
        </p:txBody>
      </p:sp>
    </p:spTree>
    <p:extLst>
      <p:ext uri="{BB962C8B-B14F-4D97-AF65-F5344CB8AC3E}">
        <p14:creationId xmlns:p14="http://schemas.microsoft.com/office/powerpoint/2010/main" val="4106335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Pendahuluan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Setiap proposal proyek harus dievaluasi kelayakannya dari berbagai segi :</a:t>
            </a:r>
          </a:p>
          <a:p>
            <a:pPr lvl="1" eaLnBrk="1" hangingPunct="1"/>
            <a:r>
              <a:rPr lang="en-US" smtClean="0"/>
              <a:t>Kelayakan Pasar</a:t>
            </a:r>
          </a:p>
          <a:p>
            <a:pPr lvl="1" eaLnBrk="1" hangingPunct="1"/>
            <a:r>
              <a:rPr lang="en-US" smtClean="0"/>
              <a:t>Kelayakan Teknis</a:t>
            </a:r>
          </a:p>
          <a:p>
            <a:pPr lvl="1" eaLnBrk="1" hangingPunct="1"/>
            <a:r>
              <a:rPr lang="en-US" smtClean="0"/>
              <a:t>Kelayakan Operasional</a:t>
            </a:r>
          </a:p>
          <a:p>
            <a:pPr lvl="1" eaLnBrk="1" hangingPunct="1"/>
            <a:r>
              <a:rPr lang="en-US" smtClean="0"/>
              <a:t>Kelayakan Ekonomi</a:t>
            </a:r>
          </a:p>
        </p:txBody>
      </p:sp>
    </p:spTree>
    <p:extLst>
      <p:ext uri="{BB962C8B-B14F-4D97-AF65-F5344CB8AC3E}">
        <p14:creationId xmlns:p14="http://schemas.microsoft.com/office/powerpoint/2010/main" val="102010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Kelayakan Pasar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Apakah permintaan x lebih besar dari penawarannya (x yg tersedia)?</a:t>
            </a:r>
          </a:p>
          <a:p>
            <a:pPr eaLnBrk="1" hangingPunct="1"/>
            <a:r>
              <a:rPr lang="en-US" sz="2700" smtClean="0"/>
              <a:t>Apakah harga x dapat dikendalikan?</a:t>
            </a:r>
          </a:p>
          <a:p>
            <a:pPr eaLnBrk="1" hangingPunct="1"/>
            <a:r>
              <a:rPr lang="en-US" sz="2700" smtClean="0"/>
              <a:t>Apakah persaingan pasar x cukup ketat?</a:t>
            </a:r>
          </a:p>
          <a:p>
            <a:pPr eaLnBrk="1" hangingPunct="1"/>
            <a:r>
              <a:rPr lang="en-US" sz="2700" smtClean="0"/>
              <a:t>Apakah barang x yg kita punya hasilkan mempunyai kelebihan/karakteristik tertentu?</a:t>
            </a:r>
          </a:p>
        </p:txBody>
      </p:sp>
    </p:spTree>
    <p:extLst>
      <p:ext uri="{BB962C8B-B14F-4D97-AF65-F5344CB8AC3E}">
        <p14:creationId xmlns:p14="http://schemas.microsoft.com/office/powerpoint/2010/main" val="313897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Kelayakan Teknis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Apakah teknologi sudah tersedia?</a:t>
            </a:r>
          </a:p>
          <a:p>
            <a:pPr eaLnBrk="1" hangingPunct="1"/>
            <a:r>
              <a:rPr lang="en-US" sz="2700" smtClean="0"/>
              <a:t>Apakah teknologi yang akan digunakan dapat teringrasi dengan teknologi yang sudag ada?</a:t>
            </a:r>
          </a:p>
          <a:p>
            <a:pPr eaLnBrk="1" hangingPunct="1"/>
            <a:r>
              <a:rPr lang="en-US" sz="2700" smtClean="0"/>
              <a:t>Apakah sistem yang sudah ada dapat dikonversi ke teknologi yang baru?</a:t>
            </a:r>
          </a:p>
          <a:p>
            <a:pPr eaLnBrk="1" hangingPunct="1"/>
            <a:r>
              <a:rPr lang="en-US" sz="2700" smtClean="0"/>
              <a:t>Apakah organisasi memiliki orang yang menguasai teknologi baru ini?</a:t>
            </a:r>
          </a:p>
        </p:txBody>
      </p:sp>
    </p:spTree>
    <p:extLst>
      <p:ext uri="{BB962C8B-B14F-4D97-AF65-F5344CB8AC3E}">
        <p14:creationId xmlns:p14="http://schemas.microsoft.com/office/powerpoint/2010/main" val="183605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Kelayakan Operasional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Aspek Teknis</a:t>
            </a:r>
          </a:p>
          <a:p>
            <a:pPr lvl="1" eaLnBrk="1" hangingPunct="1"/>
            <a:r>
              <a:rPr lang="en-US" smtClean="0"/>
              <a:t>Apakah sistem dapat memenuhi tujuan organisasi untuk mendapat informasi yang dibutuhkan?</a:t>
            </a:r>
          </a:p>
          <a:p>
            <a:pPr lvl="1" eaLnBrk="1" hangingPunct="1"/>
            <a:r>
              <a:rPr lang="en-US" smtClean="0"/>
              <a:t>Apakah sistem dapat diorganisasikan untuk menghasilkan informasi pada saat yang tepat untuk setiap orang yang membutuhkan?</a:t>
            </a:r>
          </a:p>
        </p:txBody>
      </p:sp>
    </p:spTree>
    <p:extLst>
      <p:ext uri="{BB962C8B-B14F-4D97-AF65-F5344CB8AC3E}">
        <p14:creationId xmlns:p14="http://schemas.microsoft.com/office/powerpoint/2010/main" val="80905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Aspek Penunjang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Aspek (Psikologis) penerimaan oleh orang-orang yang terlibat didalam organisasi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Apakah sistem yang baru memerlukan restrukturisasi organisasi dan bagaimana akibat strukturisasi ini terhadap orang-orang yang ada diorganisasi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Apakah diperlukan pelatihan atau pelatihan ulang?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Apakah personil di dalam organisasi dapat memenuhi kriteria untuk sistem yang baru?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633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Kelayakan Ekonomi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410200"/>
          </a:xfrm>
        </p:spPr>
        <p:txBody>
          <a:bodyPr/>
          <a:lstStyle/>
          <a:p>
            <a:pPr eaLnBrk="1" hangingPunct="1"/>
            <a:r>
              <a:rPr lang="en-US" sz="2700" smtClean="0"/>
              <a:t>Kelayakan ekonomi berhubungan dengan return on investment atau berapa lama biaya investasi yang kembali</a:t>
            </a:r>
          </a:p>
          <a:p>
            <a:pPr eaLnBrk="1" hangingPunct="1"/>
            <a:r>
              <a:rPr lang="en-US" sz="2700" smtClean="0"/>
              <a:t>Apakah bermanfaat melakukan investasi ke proyek ini atau harus melakukan sesuatu yang lain?</a:t>
            </a:r>
          </a:p>
          <a:p>
            <a:pPr eaLnBrk="1" hangingPunct="1"/>
            <a:r>
              <a:rPr lang="en-US" sz="2700" smtClean="0"/>
              <a:t>Pada suatu proyek yang besar biasanya lebih ditekankan pada kelayakan ekonomi karena umumnya berhubungan dengan biaya yang jumlahnya besar</a:t>
            </a:r>
          </a:p>
          <a:p>
            <a:pPr eaLnBrk="1" hangingPunct="1"/>
            <a:r>
              <a:rPr lang="en-US" sz="2700" smtClean="0"/>
              <a:t>Untuk menganalisa kelayakan ekonomi menggunalan analisa biaya / cost benefit analysis</a:t>
            </a:r>
          </a:p>
          <a:p>
            <a:pPr eaLnBrk="1" hangingPunct="1"/>
            <a:endParaRPr lang="en-US" sz="2500" smtClean="0"/>
          </a:p>
        </p:txBody>
      </p:sp>
    </p:spTree>
    <p:extLst>
      <p:ext uri="{BB962C8B-B14F-4D97-AF65-F5344CB8AC3E}">
        <p14:creationId xmlns:p14="http://schemas.microsoft.com/office/powerpoint/2010/main" val="131608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Biaya - Manfaat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Tujuannya: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Untuk memberikan gambaran kepada user apakah manfaat yang diperoleh dari sistem baru ‘lebih besar’ dibandingkan dengan biaya yang dikeluarkan.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Metode yang dipakai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Analisa Payback (Payback Period)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Analisa Net Present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Analisis Net Benefit Cost Ratio</a:t>
            </a:r>
          </a:p>
        </p:txBody>
      </p:sp>
    </p:spTree>
    <p:extLst>
      <p:ext uri="{BB962C8B-B14F-4D97-AF65-F5344CB8AC3E}">
        <p14:creationId xmlns:p14="http://schemas.microsoft.com/office/powerpoint/2010/main" val="264420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Payback Period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3363" y="1936750"/>
            <a:ext cx="7177087" cy="100488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700" smtClean="0"/>
              <a:t>Jangka waktu yang diperlukan untuk membayar kembali biaya investasi yang telah dikeluarkan </a:t>
            </a:r>
          </a:p>
        </p:txBody>
      </p:sp>
      <p:graphicFrame>
        <p:nvGraphicFramePr>
          <p:cNvPr id="14420" name="Group 84"/>
          <p:cNvGraphicFramePr>
            <a:graphicFrameLocks noGrp="1"/>
          </p:cNvGraphicFramePr>
          <p:nvPr>
            <p:ph sz="half" idx="2"/>
          </p:nvPr>
        </p:nvGraphicFramePr>
        <p:xfrm>
          <a:off x="304800" y="3124200"/>
          <a:ext cx="8458200" cy="3060700"/>
        </p:xfrm>
        <a:graphic>
          <a:graphicData uri="http://schemas.openxmlformats.org/drawingml/2006/table">
            <a:tbl>
              <a:tblPr/>
              <a:tblGrid>
                <a:gridCol w="4038600"/>
                <a:gridCol w="1447800"/>
                <a:gridCol w="1524000"/>
                <a:gridCol w="1447800"/>
              </a:tblGrid>
              <a:tr h="442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Deskripsi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 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 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Biaya Investasi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20.000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Biaya Operasional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5.000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5.000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 Biaya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25.000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5.000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Pendapatan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10.000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17.000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11.500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Keuntungan Bersih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(15.000)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12.000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6.500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Keuntungan Bersih (kumulatif)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(15.000)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  3.000)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3.500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0" name="Text Box 44"/>
          <p:cNvSpPr txBox="1">
            <a:spLocks noChangeArrowheads="1"/>
          </p:cNvSpPr>
          <p:nvPr/>
        </p:nvSpPr>
        <p:spPr bwMode="auto">
          <a:xfrm>
            <a:off x="228600" y="2743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(dalam ribuan Rp)</a:t>
            </a:r>
          </a:p>
        </p:txBody>
      </p:sp>
    </p:spTree>
    <p:extLst>
      <p:ext uri="{BB962C8B-B14F-4D97-AF65-F5344CB8AC3E}">
        <p14:creationId xmlns:p14="http://schemas.microsoft.com/office/powerpoint/2010/main" val="192922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680</Words>
  <Application>Microsoft Office PowerPoint</Application>
  <PresentationFormat>On-screen Show (4:3)</PresentationFormat>
  <Paragraphs>207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Studi Kelayakan Bisnis</vt:lpstr>
      <vt:lpstr>Pendahuluan </vt:lpstr>
      <vt:lpstr>Kelayakan Pasar</vt:lpstr>
      <vt:lpstr>Kelayakan Teknis</vt:lpstr>
      <vt:lpstr>Kelayakan Operasional</vt:lpstr>
      <vt:lpstr>Aspek Penunjang</vt:lpstr>
      <vt:lpstr>Kelayakan Ekonomi</vt:lpstr>
      <vt:lpstr>Analisis Biaya - Manfaat</vt:lpstr>
      <vt:lpstr>Payback Period</vt:lpstr>
      <vt:lpstr>Pay Back Periode</vt:lpstr>
      <vt:lpstr>Analisa Net Present Value (NPV)</vt:lpstr>
      <vt:lpstr>Discount Faktor</vt:lpstr>
      <vt:lpstr>Net Present Value</vt:lpstr>
      <vt:lpstr>Net Benefit Cost Ratio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18</cp:revision>
  <dcterms:created xsi:type="dcterms:W3CDTF">2017-09-09T11:34:57Z</dcterms:created>
  <dcterms:modified xsi:type="dcterms:W3CDTF">2017-09-27T02:13:51Z</dcterms:modified>
</cp:coreProperties>
</file>