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14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15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16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17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19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24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23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25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26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27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28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29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2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3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5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8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5599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d-ID" sz="1200">
                <a:latin typeface="Times New Roman" pitchFamily="18" charset="0"/>
              </a:rPr>
              <a:t>10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727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2401" cy="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Kelayakan</a:t>
            </a:r>
            <a:r>
              <a:rPr lang="en-US" sz="3600" dirty="0" smtClean="0"/>
              <a:t>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STUDI KELAYAKAN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24316C-8293-44D4-96AD-CC7A56220E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mtClean="0"/>
              <a:t>Produk/Jasa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7425" y="1771650"/>
            <a:ext cx="7832725" cy="44656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z="2700" smtClean="0"/>
              <a:t>Deskripsi Produk :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z="2500" smtClean="0"/>
              <a:t>    Memberikan penjelasan singkat mengenai ‘produk</a:t>
            </a:r>
            <a:r>
              <a:rPr lang="en-US" sz="2500" smtClean="0"/>
              <a:t>/jasa</a:t>
            </a:r>
            <a:r>
              <a:rPr lang="id-ID" sz="2500" smtClean="0"/>
              <a:t>’ yang ditawarkan. </a:t>
            </a:r>
            <a:endParaRPr lang="en-US" sz="25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500" smtClean="0"/>
              <a:t>    </a:t>
            </a:r>
            <a:r>
              <a:rPr lang="id-ID" sz="2500" smtClean="0"/>
              <a:t>Penjelasan sesederhana mungkin tetapi cukup jelas bagi orang awam, karena investor</a:t>
            </a:r>
            <a:r>
              <a:rPr lang="en-US" sz="2500" smtClean="0"/>
              <a:t>/mitra kerja</a:t>
            </a:r>
            <a:r>
              <a:rPr lang="id-ID" sz="2500" smtClean="0"/>
              <a:t> mungkin tidak memahami produk yang ditawarkan.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z="2700" smtClean="0"/>
              <a:t>Produk Features (Keunggulan Produk)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z="2500" smtClean="0"/>
              <a:t>    Menjelaskan keunggulan produk yang ditawarkan dibandingkan dengan yang telah ada di pasaran.</a:t>
            </a:r>
          </a:p>
          <a:p>
            <a:pPr eaLnBrk="1" hangingPunct="1">
              <a:buFont typeface="Wingdings" pitchFamily="2" charset="2"/>
              <a:buNone/>
            </a:pPr>
            <a:endParaRPr lang="id-ID" sz="2500" smtClean="0"/>
          </a:p>
        </p:txBody>
      </p:sp>
    </p:spTree>
    <p:extLst>
      <p:ext uri="{BB962C8B-B14F-4D97-AF65-F5344CB8AC3E}">
        <p14:creationId xmlns:p14="http://schemas.microsoft.com/office/powerpoint/2010/main" val="36777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2F47D1-D898-4B85-BCD6-CDCE020DA18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mtClean="0"/>
              <a:t>Produk/jasa ..... lanjutan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z="3100" smtClean="0"/>
              <a:t>Award and endorsement </a:t>
            </a:r>
            <a:endParaRPr lang="en-US" sz="3100" smtClean="0"/>
          </a:p>
          <a:p>
            <a:pPr eaLnBrk="1" hangingPunct="1">
              <a:buFont typeface="Wingdings" pitchFamily="2" charset="2"/>
              <a:buNone/>
            </a:pPr>
            <a:r>
              <a:rPr lang="id-ID" sz="3100" smtClean="0"/>
              <a:t>(Penghargaan </a:t>
            </a:r>
            <a:r>
              <a:rPr lang="en-US" sz="3100" smtClean="0"/>
              <a:t>&amp; </a:t>
            </a:r>
            <a:r>
              <a:rPr lang="id-ID" sz="3100" smtClean="0"/>
              <a:t>Pengakuan)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d-ID" sz="2700" smtClean="0"/>
              <a:t>Bukti nyata dari keunggulan produk/jasa</a:t>
            </a:r>
            <a:endParaRPr lang="en-US" sz="2700" smtClean="0"/>
          </a:p>
          <a:p>
            <a:pPr lvl="1" eaLnBrk="1" hangingPunct="1">
              <a:buFont typeface="Wingdings" pitchFamily="2" charset="2"/>
              <a:buNone/>
            </a:pPr>
            <a:r>
              <a:rPr lang="id-ID" sz="2700" smtClean="0"/>
              <a:t>yang ditawarkan</a:t>
            </a:r>
            <a:r>
              <a:rPr lang="en-US" sz="2700" smtClean="0"/>
              <a:t>, </a:t>
            </a:r>
            <a:r>
              <a:rPr lang="id-ID" sz="2700" smtClean="0"/>
              <a:t>contoh 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d-ID" sz="2700" smtClean="0"/>
              <a:t>&gt; patent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d-ID" sz="2700" smtClean="0"/>
              <a:t>&gt; hasil uji coba oleh   pihak ‘independent’ / perusahaan lain.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d-ID" sz="2700" smtClean="0"/>
              <a:t>&gt; hasil pilot plant dan hasil analisisnya.</a:t>
            </a:r>
            <a:endParaRPr lang="en-US" sz="2700" smtClean="0"/>
          </a:p>
        </p:txBody>
      </p:sp>
    </p:spTree>
    <p:extLst>
      <p:ext uri="{BB962C8B-B14F-4D97-AF65-F5344CB8AC3E}">
        <p14:creationId xmlns:p14="http://schemas.microsoft.com/office/powerpoint/2010/main" val="2250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C8ACA08-6B53-4366-9391-040DD6AA0DE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(+Latar belakang organisasi)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Memperlihatkan organisasi yang akan menjalankan kegiatan/bisnis ini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Memperkenalkan kapabilitas organisasi di bidang yang ditawarkan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800" smtClean="0"/>
              <a:t>Konsep bisnis</a:t>
            </a:r>
            <a:endParaRPr lang="en-US" sz="28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800" smtClean="0"/>
              <a:t>Gambarkan secara ringkas konsep kegiatan yang akan dijalankan, apa tujuan dan sasarannya serta bagaimana mencapainya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10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21CDBE-37EF-4EDC-B2D0-014D3CE29AA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200" smtClean="0"/>
              <a:t>Analisa Kondisi/ Analisis Pasar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</a:t>
            </a:r>
            <a:r>
              <a:rPr lang="id-ID" sz="2400" smtClean="0"/>
              <a:t>Perlu dianalisa perubahan yang terjadi di pasar, </a:t>
            </a:r>
            <a:r>
              <a:rPr lang="id-ID" sz="2400" b="1" u="sng" smtClean="0"/>
              <a:t>para key players, leadership, harga dan biaya, atau kompetisi</a:t>
            </a:r>
            <a:r>
              <a:rPr lang="id-ID" sz="2400" smtClean="0"/>
              <a:t> yang terjadi dalam rencana kegiatan /bisnis ini. Analisis yang dilakukan harus selengkap mungkin sehingga secera jelas memberikan gambaran pada  pengusul sendiri / investor mengenai </a:t>
            </a:r>
            <a:r>
              <a:rPr lang="id-ID" sz="2400" b="1" u="sng" smtClean="0"/>
              <a:t>potensi dan peluang pasar</a:t>
            </a:r>
            <a:r>
              <a:rPr lang="id-ID" sz="2400" smtClean="0"/>
              <a:t> (potensial market, market niche) untuk produk yang ditawarkan.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z="240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137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C70EB6-36F8-457B-A9BC-EB0168D165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mtClean="0"/>
              <a:t>Analisis Kondisi ... lanjutan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z="3300" smtClean="0"/>
              <a:t>Analisis meliputi :</a:t>
            </a:r>
            <a:r>
              <a:rPr lang="id-ID" sz="2500" smtClean="0"/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700" smtClean="0"/>
              <a:t>Trend</a:t>
            </a:r>
            <a:r>
              <a:rPr lang="id-ID" sz="2700" smtClean="0"/>
              <a:t> </a:t>
            </a:r>
            <a:r>
              <a:rPr lang="en-US" sz="2700" smtClean="0"/>
              <a:t>(Kecenderungan) </a:t>
            </a:r>
            <a:r>
              <a:rPr lang="id-ID" sz="2700" smtClean="0"/>
              <a:t>: dapat dilihat dari segi sosial, teknologi, ekonomi, politik, hukum dan lingkungan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id-ID" sz="2700" smtClean="0"/>
              <a:t>Market need</a:t>
            </a:r>
            <a:r>
              <a:rPr lang="en-US" sz="2700" smtClean="0"/>
              <a:t> (Kebutuhan Pasar)</a:t>
            </a:r>
            <a:endParaRPr lang="id-ID" sz="27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d-ID" sz="2700" smtClean="0"/>
              <a:t>Competitor Analysis</a:t>
            </a:r>
            <a:r>
              <a:rPr lang="en-US" sz="2700" smtClean="0"/>
              <a:t> (Analisa Pesaing)</a:t>
            </a:r>
            <a:endParaRPr lang="id-ID" sz="27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d-ID" sz="2700" smtClean="0"/>
              <a:t>Sustainable Competitive Advantage </a:t>
            </a:r>
            <a:r>
              <a:rPr lang="en-US" sz="2700" smtClean="0"/>
              <a:t>(Keunggulan Bersaing)</a:t>
            </a:r>
            <a:endParaRPr lang="id-ID" sz="2700" smtClean="0"/>
          </a:p>
          <a:p>
            <a:pPr lvl="1" eaLnBrk="1" hangingPunct="1"/>
            <a:endParaRPr lang="id-ID" sz="2700" smtClean="0"/>
          </a:p>
        </p:txBody>
      </p:sp>
    </p:spTree>
    <p:extLst>
      <p:ext uri="{BB962C8B-B14F-4D97-AF65-F5344CB8AC3E}">
        <p14:creationId xmlns:p14="http://schemas.microsoft.com/office/powerpoint/2010/main" val="38272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DAFA1BB-95D1-42E0-907C-456484E4841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300" smtClean="0"/>
              <a:t>Analisa Kecenderungan :</a:t>
            </a:r>
            <a:r>
              <a:rPr lang="en-US" sz="3300" smtClean="0"/>
              <a:t/>
            </a:r>
            <a:br>
              <a:rPr lang="en-US" sz="3300" smtClean="0"/>
            </a:br>
            <a:r>
              <a:rPr lang="en-US" sz="3300" smtClean="0"/>
              <a:t>Environmental Scanning</a:t>
            </a:r>
            <a:endParaRPr lang="id-ID" sz="3300" smtClean="0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18487" cy="4430712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smtClean="0"/>
              <a:t>apa yg berubah dalam lingkungan sekitar?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smtClean="0"/>
              <a:t>Bagaimana perubahan ini berdampak pada rencana kegiatan / bisnis ?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smtClean="0"/>
              <a:t>Bisa dilihat dari aspek 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b="1" smtClean="0"/>
              <a:t>Politik/legalitas</a:t>
            </a:r>
            <a:r>
              <a:rPr lang="id-ID" sz="2000" smtClean="0"/>
              <a:t> : Resiko politis; regulasi/</a:t>
            </a:r>
            <a:r>
              <a:rPr lang="en-US" sz="2000" smtClean="0"/>
              <a:t> </a:t>
            </a:r>
            <a:r>
              <a:rPr lang="id-ID" sz="2000" smtClean="0"/>
              <a:t>deregulasi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b="1" smtClean="0"/>
              <a:t>Teknologi </a:t>
            </a:r>
            <a:r>
              <a:rPr lang="id-ID" sz="2000" smtClean="0"/>
              <a:t>:  Teknologi baru di bidang</a:t>
            </a:r>
            <a:r>
              <a:rPr lang="en-US" sz="2000" smtClean="0"/>
              <a:t>-bidang</a:t>
            </a:r>
            <a:r>
              <a:rPr lang="id-ID" sz="2000" smtClean="0"/>
              <a:t> </a:t>
            </a:r>
            <a:r>
              <a:rPr lang="en-US" sz="2000" smtClean="0"/>
              <a:t>terkait</a:t>
            </a:r>
            <a:endParaRPr lang="id-ID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b="1" smtClean="0"/>
              <a:t>Sosial </a:t>
            </a:r>
            <a:r>
              <a:rPr lang="id-ID" sz="2000" smtClean="0"/>
              <a:t>: Nilai budaya, populasi dunia, usia pend. dll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d-ID" sz="2000" b="1" smtClean="0"/>
              <a:t>Ekonomi</a:t>
            </a:r>
            <a:r>
              <a:rPr lang="id-ID" sz="2000" smtClean="0"/>
              <a:t> :  Pertumbuhan ekonomi; perdagangan  nasional</a:t>
            </a:r>
            <a:r>
              <a:rPr lang="en-US" sz="2000" smtClean="0"/>
              <a:t>/internasional </a:t>
            </a:r>
            <a:r>
              <a:rPr lang="id-ID" sz="2000" smtClean="0"/>
              <a:t>; globalisasi dll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smtClean="0"/>
              <a:t>Lingkungan</a:t>
            </a:r>
            <a:r>
              <a:rPr lang="en-US" sz="2000" smtClean="0"/>
              <a:t> :</a:t>
            </a:r>
            <a:r>
              <a:rPr lang="id-ID" sz="2000" smtClean="0"/>
              <a:t> sumber daya alam; migrasi flora-fauna; pemanasan global dll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2000" b="1" smtClean="0"/>
              <a:t>    </a:t>
            </a:r>
            <a:r>
              <a:rPr lang="id-ID" sz="2000" b="1" u="sng" smtClean="0"/>
              <a:t>Kesemuanya merupakan faktor yang saling terkait dan berhubungan</a:t>
            </a:r>
          </a:p>
        </p:txBody>
      </p:sp>
    </p:spTree>
    <p:extLst>
      <p:ext uri="{BB962C8B-B14F-4D97-AF65-F5344CB8AC3E}">
        <p14:creationId xmlns:p14="http://schemas.microsoft.com/office/powerpoint/2010/main" val="25766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6DD8341-B593-444F-9351-70F7D52668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Analisa Kebutuhan Pasar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menggambarkan secara jelas kebutuhan pasar akan produk/jasa yang ditawarkan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menggambarkan ‘market niche’ dari produk/jasa yang ditawarkan</a:t>
            </a:r>
          </a:p>
        </p:txBody>
      </p:sp>
    </p:spTree>
    <p:extLst>
      <p:ext uri="{BB962C8B-B14F-4D97-AF65-F5344CB8AC3E}">
        <p14:creationId xmlns:p14="http://schemas.microsoft.com/office/powerpoint/2010/main" val="18949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7958F76-E0A1-4EBC-8DDA-39543E859E2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72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/>
            <a:r>
              <a:rPr lang="id-ID" sz="3300" smtClean="0"/>
              <a:t>PELUANG DAN POTENSI PASAR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5021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z="2500" b="1" smtClean="0"/>
              <a:t>     </a:t>
            </a:r>
            <a:r>
              <a:rPr lang="id-ID" sz="2700" b="1" u="sng" smtClean="0"/>
              <a:t>Potensi Pasar</a:t>
            </a:r>
            <a:r>
              <a:rPr lang="id-ID" sz="2700" b="1" smtClean="0"/>
              <a:t>              </a:t>
            </a:r>
            <a:endParaRPr lang="id-ID" sz="2700" b="1" u="sng" smtClean="0"/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/>
              <a:t>Seberapa </a:t>
            </a:r>
            <a:r>
              <a:rPr lang="en-US" sz="2700" u="sng" smtClean="0"/>
              <a:t>banyak</a:t>
            </a:r>
            <a:r>
              <a:rPr lang="en-US" sz="2700" smtClean="0"/>
              <a:t> produk/ nilai barang yang dibutuhkan pasar</a:t>
            </a:r>
          </a:p>
          <a:p>
            <a:pPr eaLnBrk="1" hangingPunct="1"/>
            <a:r>
              <a:rPr lang="en-US" sz="2700" smtClean="0"/>
              <a:t>Jumlah penduduk</a:t>
            </a:r>
          </a:p>
          <a:p>
            <a:pPr eaLnBrk="1" hangingPunct="1"/>
            <a:r>
              <a:rPr lang="en-US" sz="2700" smtClean="0"/>
              <a:t>Pendapatan</a:t>
            </a:r>
          </a:p>
          <a:p>
            <a:pPr eaLnBrk="1" hangingPunct="1"/>
            <a:r>
              <a:rPr lang="en-US" sz="2700" smtClean="0"/>
              <a:t>Daerah/negara dibuat</a:t>
            </a:r>
          </a:p>
          <a:p>
            <a:pPr eaLnBrk="1" hangingPunct="1"/>
            <a:r>
              <a:rPr lang="en-US" sz="2700" smtClean="0"/>
              <a:t>Apa lagi….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700" b="1" u="sng" smtClean="0"/>
              <a:t>Peluang Pasar</a:t>
            </a:r>
            <a:endParaRPr lang="en-US" sz="2700" b="1" smtClean="0"/>
          </a:p>
          <a:p>
            <a:pPr eaLnBrk="1" hangingPunct="1"/>
            <a:r>
              <a:rPr lang="en-US" sz="2700" smtClean="0"/>
              <a:t>Harga lebih murah</a:t>
            </a:r>
          </a:p>
          <a:p>
            <a:pPr eaLnBrk="1" hangingPunct="1"/>
            <a:r>
              <a:rPr lang="en-US" sz="2700" smtClean="0"/>
              <a:t>Kualitas lebih baik</a:t>
            </a:r>
          </a:p>
          <a:p>
            <a:pPr eaLnBrk="1" hangingPunct="1"/>
            <a:r>
              <a:rPr lang="en-US" sz="2700" smtClean="0"/>
              <a:t>‘Produk’ baru</a:t>
            </a:r>
          </a:p>
          <a:p>
            <a:pPr eaLnBrk="1" hangingPunct="1"/>
            <a:r>
              <a:rPr lang="en-US" sz="2700" smtClean="0"/>
              <a:t>Delivery lebih cepat</a:t>
            </a:r>
          </a:p>
          <a:p>
            <a:pPr eaLnBrk="1" hangingPunct="1"/>
            <a:r>
              <a:rPr lang="en-US" sz="2700" smtClean="0"/>
              <a:t>dsb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/>
              <a:t>sesuatu yang l</a:t>
            </a:r>
            <a:r>
              <a:rPr lang="en-US" sz="2700" u="sng" smtClean="0"/>
              <a:t>ebih</a:t>
            </a:r>
            <a:r>
              <a:rPr lang="en-US" sz="2700" smtClean="0"/>
              <a:t> baik dibandingkan dgn ‘produk’ yang telah ada</a:t>
            </a:r>
            <a:r>
              <a:rPr lang="en-US" sz="2500" smtClean="0"/>
              <a:t> </a:t>
            </a:r>
          </a:p>
          <a:p>
            <a:pPr eaLnBrk="1" hangingPunct="1"/>
            <a:endParaRPr lang="en-US" sz="2500" smtClean="0"/>
          </a:p>
        </p:txBody>
      </p:sp>
    </p:spTree>
    <p:extLst>
      <p:ext uri="{BB962C8B-B14F-4D97-AF65-F5344CB8AC3E}">
        <p14:creationId xmlns:p14="http://schemas.microsoft.com/office/powerpoint/2010/main" val="32495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E4EA330-4CAE-41E1-B594-1FBEFFCEE0D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Competitor Analysis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berapa pesaing yang ada?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Apa kekuatan dan kelemahan mereka?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Apa yang mendorong kompetisi?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Apa yang menjadi andalan mereka ?</a:t>
            </a:r>
            <a:endParaRPr lang="en-US" sz="3300" smtClean="0"/>
          </a:p>
          <a:p>
            <a:pPr eaLnBrk="1" hangingPunct="1">
              <a:buFont typeface="Wingdings" pitchFamily="2" charset="2"/>
              <a:buNone/>
            </a:pPr>
            <a:endParaRPr lang="id-ID" sz="3300" smtClean="0"/>
          </a:p>
          <a:p>
            <a:pPr eaLnBrk="1" hangingPunct="1">
              <a:buFont typeface="Wingdings" pitchFamily="2" charset="2"/>
              <a:buNone/>
            </a:pPr>
            <a:endParaRPr lang="id-ID" sz="3300" smtClean="0"/>
          </a:p>
        </p:txBody>
      </p:sp>
    </p:spTree>
    <p:extLst>
      <p:ext uri="{BB962C8B-B14F-4D97-AF65-F5344CB8AC3E}">
        <p14:creationId xmlns:p14="http://schemas.microsoft.com/office/powerpoint/2010/main" val="7074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A91687E-95C7-48B3-9555-706EBCC9FEC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SWOT Analysis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mengelompokkan faktor-faktor yang berpengaruh terhadap bisnis menjadi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3000" smtClean="0"/>
              <a:t>Faktor internal : Strength &amp; Weaknesses (Kekuatan dan Kelemahan)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3000" smtClean="0"/>
              <a:t>Faktor Eksternal : Opportunities &amp; Threats (Peluang dan Tantangan) </a:t>
            </a:r>
          </a:p>
        </p:txBody>
      </p:sp>
    </p:spTree>
    <p:extLst>
      <p:ext uri="{BB962C8B-B14F-4D97-AF65-F5344CB8AC3E}">
        <p14:creationId xmlns:p14="http://schemas.microsoft.com/office/powerpoint/2010/main" val="31790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24201" y="3352800"/>
            <a:ext cx="6019800" cy="1524000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0488" tIns="44450" rIns="90488" bIns="44450" anchor="ctr">
            <a:normAutofit/>
          </a:bodyPr>
          <a:lstStyle/>
          <a:p>
            <a:pPr algn="ctr" eaLnBrk="1" hangingPunct="1"/>
            <a:r>
              <a:rPr lang="en-US" u="sng" dirty="0" err="1" smtClean="0">
                <a:solidFill>
                  <a:schemeClr val="tx1"/>
                </a:solidFill>
              </a:rPr>
              <a:t>Rencana</a:t>
            </a:r>
            <a:r>
              <a:rPr lang="en-US" u="sng" dirty="0" smtClean="0">
                <a:solidFill>
                  <a:schemeClr val="tx1"/>
                </a:solidFill>
              </a:rPr>
              <a:t> Usaha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id-ID" i="1" dirty="0" smtClean="0">
                <a:solidFill>
                  <a:schemeClr val="tx1"/>
                </a:solidFill>
              </a:rPr>
              <a:t>USINESS PLAN 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6553200" cy="182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  <a:p>
            <a:pPr algn="ctr" eaLnBrk="1" hangingPunct="1"/>
            <a:r>
              <a:rPr lang="en-US" sz="3100" smtClean="0"/>
              <a:t> </a:t>
            </a:r>
            <a:endParaRPr lang="id-ID" sz="3100" smtClean="0"/>
          </a:p>
        </p:txBody>
      </p:sp>
    </p:spTree>
    <p:extLst>
      <p:ext uri="{BB962C8B-B14F-4D97-AF65-F5344CB8AC3E}">
        <p14:creationId xmlns:p14="http://schemas.microsoft.com/office/powerpoint/2010/main" val="391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3EA914-30E7-4AFB-88F7-D4985F5FF6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000" smtClean="0"/>
              <a:t>Strength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2800" smtClean="0"/>
              <a:t>Menidentifikasi kemampuan yang kita miliki untuk dapat mencapai tujuan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800" smtClean="0"/>
              <a:t>mengidentifikasi kompetensi spesial  kita (yang tidak dimiliki oleh para pesaing kita)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800" smtClean="0"/>
              <a:t>mempertahankan keunggulan bersaing (terjadi jika pesaing tidak dapat meniru kompetensi spesial kita).</a:t>
            </a:r>
          </a:p>
        </p:txBody>
      </p:sp>
    </p:spTree>
    <p:extLst>
      <p:ext uri="{BB962C8B-B14F-4D97-AF65-F5344CB8AC3E}">
        <p14:creationId xmlns:p14="http://schemas.microsoft.com/office/powerpoint/2010/main" val="399877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7B26DF-C2A6-4E42-8562-FBFFE6F75DF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000" smtClean="0"/>
              <a:t>Weaknesses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mengidentifikasi kemampuan yang belum/tidak kita miliki untuk mencapai tujuan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mengidentifikasi kompetensi spesial para pesaing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Cara menetralisir kekurangan : mengoreksi, meminimalisasi atau menghindari !</a:t>
            </a:r>
            <a:r>
              <a:rPr lang="id-ID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5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817AAE-0F2E-4494-9872-C4F23D07358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000" smtClean="0"/>
              <a:t>Opportunities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mengungkapkan faktor peluang yang timbul di lingkungan eksternal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jika peluang terlewatkan, maka besar kemungkinannya para pesaing akan memanfaatkannya</a:t>
            </a:r>
          </a:p>
        </p:txBody>
      </p:sp>
    </p:spTree>
    <p:extLst>
      <p:ext uri="{BB962C8B-B14F-4D97-AF65-F5344CB8AC3E}">
        <p14:creationId xmlns:p14="http://schemas.microsoft.com/office/powerpoint/2010/main" val="73677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9CFB73-5A6F-4188-BF92-216A2A76060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000" smtClean="0"/>
              <a:t>Threats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µ"/>
            </a:pPr>
            <a:r>
              <a:rPr lang="id-ID" sz="3300" smtClean="0"/>
              <a:t>kondisi yang ada di luar yang dapat mempengaruhi usaha</a:t>
            </a:r>
          </a:p>
          <a:p>
            <a:pPr eaLnBrk="1" hangingPunct="1">
              <a:buFont typeface="Wingdings" pitchFamily="2" charset="2"/>
              <a:buChar char="µ"/>
            </a:pPr>
            <a:r>
              <a:rPr lang="id-ID" sz="3300" smtClean="0"/>
              <a:t>tantangan dapat dinetralisir dengan manajemen yang baik atau hindari !</a:t>
            </a:r>
          </a:p>
          <a:p>
            <a:pPr eaLnBrk="1" hangingPunct="1">
              <a:buFont typeface="Wingdings" pitchFamily="2" charset="2"/>
              <a:buChar char="µ"/>
            </a:pPr>
            <a:r>
              <a:rPr lang="id-ID" sz="3300" smtClean="0"/>
              <a:t>jika tantangan yang ada sangat kuat mungkin perlu reorientasi kegiatan / usaha</a:t>
            </a:r>
          </a:p>
        </p:txBody>
      </p:sp>
    </p:spTree>
    <p:extLst>
      <p:ext uri="{BB962C8B-B14F-4D97-AF65-F5344CB8AC3E}">
        <p14:creationId xmlns:p14="http://schemas.microsoft.com/office/powerpoint/2010/main" val="133416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40ED62-7A69-4052-8358-47A98982CAD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Analisa Keunggulan Bersaing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2800" smtClean="0"/>
              <a:t>Elemen-elemen keunggulan bersaing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800" b="1" smtClean="0"/>
              <a:t>potensi</a:t>
            </a:r>
            <a:r>
              <a:rPr lang="id-ID" sz="2800" smtClean="0"/>
              <a:t> keunggulan bersaing : keahlian, teknologi, sumber daya dll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800" b="1" smtClean="0"/>
              <a:t>posisi</a:t>
            </a:r>
            <a:r>
              <a:rPr lang="id-ID" sz="2800" smtClean="0"/>
              <a:t> keunggulan bersaing : kapan, dimana dan bagaimana kita bersaing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800" b="1" smtClean="0"/>
              <a:t>kinerja</a:t>
            </a:r>
            <a:r>
              <a:rPr lang="id-ID" sz="2800" smtClean="0"/>
              <a:t> yang dihasilkan : kepuasan, loyalitas, market share, keuntungan </a:t>
            </a:r>
          </a:p>
          <a:p>
            <a:pPr eaLnBrk="1" hangingPunct="1">
              <a:buFont typeface="Wingdings" pitchFamily="2" charset="2"/>
              <a:buNone/>
            </a:pPr>
            <a:endParaRPr lang="id-ID" sz="3100" smtClean="0"/>
          </a:p>
        </p:txBody>
      </p:sp>
    </p:spTree>
    <p:extLst>
      <p:ext uri="{BB962C8B-B14F-4D97-AF65-F5344CB8AC3E}">
        <p14:creationId xmlns:p14="http://schemas.microsoft.com/office/powerpoint/2010/main" val="9381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10CFE6-DC85-44A8-A425-0C4F50E6F24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20738"/>
          </a:xfrm>
        </p:spPr>
        <p:txBody>
          <a:bodyPr/>
          <a:lstStyle/>
          <a:p>
            <a:pPr eaLnBrk="1" hangingPunct="1"/>
            <a:r>
              <a:rPr lang="en-US" sz="3300" smtClean="0"/>
              <a:t>Formulasi Stategi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Dari hasil analisa situasi diatas, perlu diformulasikan suatu strategi yang akan dilakukan dalam bidang pemasaran, produksi dan pembiayaannya yang dijabarkan dalam Rencana Pemasaran, Rencana Produksi dan Pembiayaan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Perencanaan strategis dimulai dengan penentuan tujuan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Tujuan/sasaran menyatakan apa yang akan diraih &amp; kapan hasil dapat diperoleh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Strategi menyatakan bagaimana hal tersebut dapat terjadi </a:t>
            </a:r>
          </a:p>
        </p:txBody>
      </p:sp>
    </p:spTree>
    <p:extLst>
      <p:ext uri="{BB962C8B-B14F-4D97-AF65-F5344CB8AC3E}">
        <p14:creationId xmlns:p14="http://schemas.microsoft.com/office/powerpoint/2010/main" val="15835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F218435-B7B0-4946-A164-F274188DAA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6"/>
          <p:cNvSpPr>
            <a:spLocks noGrp="1" noChangeArrowheads="1"/>
          </p:cNvSpPr>
          <p:nvPr>
            <p:ph type="title"/>
          </p:nvPr>
        </p:nvSpPr>
        <p:spPr>
          <a:xfrm>
            <a:off x="1576388" y="373063"/>
            <a:ext cx="7078662" cy="9921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sz="2900" smtClean="0"/>
              <a:t> </a:t>
            </a:r>
            <a:r>
              <a:rPr lang="en-US" sz="3400" smtClean="0"/>
              <a:t>Production Plan</a:t>
            </a:r>
            <a:br>
              <a:rPr lang="en-US" sz="3400" smtClean="0"/>
            </a:br>
            <a:r>
              <a:rPr lang="en-US" sz="2900" smtClean="0"/>
              <a:t>(Rencana Pengembangan &amp; Produksi)</a:t>
            </a:r>
            <a:endParaRPr lang="id-ID" sz="2900" smtClean="0"/>
          </a:p>
        </p:txBody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8164512" cy="45640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mtClean="0"/>
              <a:t>Memberikan penjelasan pemikiran bagaimana rencana </a:t>
            </a:r>
            <a:r>
              <a:rPr lang="en-US" smtClean="0"/>
              <a:t>pengembangan produk (dari saat ini) sampai ke tahap </a:t>
            </a:r>
            <a:r>
              <a:rPr lang="id-ID" smtClean="0"/>
              <a:t>produksi akan dilakukan. 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Apakah produksi dilakukan bertahap, atau produksi melalui skala pilot (semi commercial scale) dsb.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id-ID" sz="25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94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8ECEB2-9182-4C28-BAA8-C2D1D1147D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800" smtClean="0"/>
              <a:t>Marketing Plan</a:t>
            </a:r>
            <a:r>
              <a:rPr lang="id-ID" sz="3300" smtClean="0"/>
              <a:t> (Rencana Pemasaran)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1700213"/>
            <a:ext cx="7313612" cy="4241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id-ID" sz="2500" smtClean="0"/>
              <a:t> </a:t>
            </a:r>
            <a:r>
              <a:rPr lang="id-ID" smtClean="0"/>
              <a:t>Memberikan penjelasan bagaimana rencana produk dipasarkan, tahap apa yang akan dilakukan untuk memasarkan produk,  metoda yang dipakai dsb.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Market size dan Struktur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Target market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Target Audience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Future target market and Opportunities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Promotional Plan &amp; objectives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500" smtClean="0"/>
              <a:t>Sales Forecast</a:t>
            </a:r>
          </a:p>
        </p:txBody>
      </p:sp>
    </p:spTree>
    <p:extLst>
      <p:ext uri="{BB962C8B-B14F-4D97-AF65-F5344CB8AC3E}">
        <p14:creationId xmlns:p14="http://schemas.microsoft.com/office/powerpoint/2010/main" val="36459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32E59E-6901-417D-AA20-3D954566112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Financial Plan</a:t>
            </a:r>
            <a:r>
              <a:rPr lang="en-US" sz="3000" smtClean="0"/>
              <a:t> </a:t>
            </a:r>
            <a:endParaRPr lang="id-ID" sz="3000" smtClean="0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500" smtClean="0"/>
              <a:t>Memberikan penjelasan mengenai kebutuhan modal, biaya produksi, biaya lain yang dibutuhkan, cash flow, besarnya return (IRR), dan NPV dari pendanaan yang akan dikeluarkan. 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500" smtClean="0"/>
              <a:t>Harus dikemukakan asumsi-asumsi yang digunakan dalam perhitungan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Perlu mempertimbangkan beberapa skenario kejadian (best, worst case, dll)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Sangat tergantung dari rencana tindak/kegiatan yang dibuat ! </a:t>
            </a:r>
            <a:endParaRPr lang="id-ID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d-ID" sz="2500" smtClean="0"/>
          </a:p>
        </p:txBody>
      </p:sp>
    </p:spTree>
    <p:extLst>
      <p:ext uri="{BB962C8B-B14F-4D97-AF65-F5344CB8AC3E}">
        <p14:creationId xmlns:p14="http://schemas.microsoft.com/office/powerpoint/2010/main" val="24130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D5DC774-409F-428A-921F-3C7773E65EE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id-ID" sz="3400" smtClean="0"/>
              <a:t>Analisa Resiko</a:t>
            </a:r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100" smtClean="0"/>
              <a:t>Resiko : gambarkan resiko yang mungkin terjadi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100" smtClean="0"/>
              <a:t>Penanggulangan resiko : sebutkan bagaimana resiko tersebut akan ditangani</a:t>
            </a:r>
            <a:r>
              <a:rPr lang="id-ID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5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4376BF-C12C-4414-8080-DD8E4D373B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1800" y="3352800"/>
            <a:ext cx="6172200" cy="1524000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0488" tIns="44450" rIns="90488" bIns="44450" anchor="ctr">
            <a:normAutofit fontScale="90000"/>
          </a:bodyPr>
          <a:lstStyle/>
          <a:p>
            <a:pPr algn="ctr" eaLnBrk="1" hangingPunct="1"/>
            <a:r>
              <a:rPr lang="id-ID" sz="3600" dirty="0" smtClean="0">
                <a:solidFill>
                  <a:schemeClr val="tx1"/>
                </a:solidFill>
              </a:rPr>
              <a:t>DASAR-DASAR PENYUSUNAN </a:t>
            </a:r>
            <a:r>
              <a:rPr lang="id-ID" dirty="0" smtClean="0">
                <a:solidFill>
                  <a:schemeClr val="tx1"/>
                </a:solidFill>
              </a:rPr>
              <a:t/>
            </a:r>
            <a:br>
              <a:rPr lang="id-ID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i="1" dirty="0" smtClean="0">
                <a:solidFill>
                  <a:schemeClr val="tx1"/>
                </a:solidFill>
              </a:rPr>
              <a:t>BUSINESS PLAN 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611188" y="3284538"/>
            <a:ext cx="77057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DC2A97B-86DF-489B-8C41-E94CF9B9582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Rencana Tindak / Action Plan</a:t>
            </a:r>
            <a:r>
              <a:rPr lang="id-ID" sz="2900" smtClean="0"/>
              <a:t> </a:t>
            </a:r>
            <a:r>
              <a:rPr lang="id-ID" smtClean="0"/>
              <a:t> 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307387" cy="50053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100" smtClean="0"/>
              <a:t>menggambarkan secara sistematis kegiatan/usaha yang harus dilakukan (termasuk jadwal kerja dll)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3100" smtClean="0"/>
              <a:t>Harus diperhitungkan kebutuhan-kebutuhan yang perlu dipenuhi, mis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mtClean="0"/>
              <a:t>Technology; Personnel ; Resource (financial, distribution, promotion,etc); External (products/</a:t>
            </a:r>
            <a:r>
              <a:rPr lang="en-US" smtClean="0"/>
              <a:t> </a:t>
            </a:r>
            <a:r>
              <a:rPr lang="id-ID" smtClean="0"/>
              <a:t>services</a:t>
            </a:r>
            <a:r>
              <a:rPr lang="en-US" smtClean="0"/>
              <a:t> </a:t>
            </a:r>
            <a:r>
              <a:rPr lang="id-ID" smtClean="0"/>
              <a:t>/</a:t>
            </a:r>
            <a:r>
              <a:rPr lang="en-US" smtClean="0"/>
              <a:t> </a:t>
            </a:r>
            <a:r>
              <a:rPr lang="id-ID" smtClean="0"/>
              <a:t>technology required to be purchased outside company)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mtClean="0"/>
              <a:t>Apa isu-isu penting yang harus diselesaikan</a:t>
            </a:r>
          </a:p>
        </p:txBody>
      </p:sp>
    </p:spTree>
    <p:extLst>
      <p:ext uri="{BB962C8B-B14F-4D97-AF65-F5344CB8AC3E}">
        <p14:creationId xmlns:p14="http://schemas.microsoft.com/office/powerpoint/2010/main" val="5129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8438AA4-12A7-4F5C-8110-D314E584F8C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400" smtClean="0"/>
              <a:t>Dokumen Pendukung :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3300" smtClean="0"/>
              <a:t>sebutkan dokumen-dokumen pendukung yang dibutuhkan</a:t>
            </a:r>
            <a:endParaRPr lang="en-US" sz="33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3300" smtClean="0"/>
              <a:t>Referensi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300" smtClean="0"/>
              <a:t>Lampiran-lampiran</a:t>
            </a:r>
            <a:endParaRPr lang="id-ID" sz="3300" smtClean="0"/>
          </a:p>
        </p:txBody>
      </p:sp>
    </p:spTree>
    <p:extLst>
      <p:ext uri="{BB962C8B-B14F-4D97-AF65-F5344CB8AC3E}">
        <p14:creationId xmlns:p14="http://schemas.microsoft.com/office/powerpoint/2010/main" val="20501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3A540D0-5404-41BF-BFFC-C5290673A1B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z="3000" smtClean="0"/>
              <a:t>Hal y</a:t>
            </a:r>
            <a:r>
              <a:rPr lang="en-US" sz="3000" smtClean="0"/>
              <a:t>ang</a:t>
            </a:r>
            <a:r>
              <a:rPr lang="id-ID" sz="3000" smtClean="0"/>
              <a:t> harus dihindari d</a:t>
            </a:r>
            <a:r>
              <a:rPr lang="en-US" sz="3000" smtClean="0"/>
              <a:t>a</a:t>
            </a:r>
            <a:r>
              <a:rPr lang="id-ID" sz="3000" smtClean="0"/>
              <a:t>l</a:t>
            </a:r>
            <a:r>
              <a:rPr lang="en-US" sz="3000" smtClean="0"/>
              <a:t>a</a:t>
            </a:r>
            <a:r>
              <a:rPr lang="id-ID" sz="3000" smtClean="0"/>
              <a:t>m menyusun BP: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331913" y="2205038"/>
            <a:ext cx="7126287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id-ID" sz="3200">
                <a:latin typeface="Arial" charset="0"/>
              </a:rPr>
              <a:t>tujuan dan sasaran </a:t>
            </a:r>
            <a:r>
              <a:rPr lang="id-ID" sz="3200" u="sng">
                <a:latin typeface="Arial" charset="0"/>
              </a:rPr>
              <a:t>tidak</a:t>
            </a:r>
            <a:r>
              <a:rPr lang="id-ID" sz="3200">
                <a:latin typeface="Arial" charset="0"/>
              </a:rPr>
              <a:t> realistis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id-ID" sz="3200">
                <a:latin typeface="Arial" charset="0"/>
              </a:rPr>
              <a:t>kegagalan untuk </a:t>
            </a:r>
            <a:r>
              <a:rPr lang="id-ID" sz="3200" u="sng">
                <a:latin typeface="Arial" charset="0"/>
              </a:rPr>
              <a:t>mengantisipasi masalah </a:t>
            </a:r>
            <a:r>
              <a:rPr lang="id-ID" sz="3200">
                <a:latin typeface="Arial" charset="0"/>
              </a:rPr>
              <a:t>yang mungkin timbul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id-ID" sz="3200" u="sng">
                <a:latin typeface="Arial" charset="0"/>
              </a:rPr>
              <a:t>tidak adanya komitmen </a:t>
            </a:r>
            <a:r>
              <a:rPr lang="id-ID" sz="3200">
                <a:latin typeface="Arial" charset="0"/>
              </a:rPr>
              <a:t>dari para pelaku/pembuat keputusan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id-ID" sz="3200">
                <a:latin typeface="Arial" charset="0"/>
              </a:rPr>
              <a:t>tidak adanya ‘</a:t>
            </a:r>
            <a:r>
              <a:rPr lang="id-ID" sz="3200" u="sng">
                <a:latin typeface="Arial" charset="0"/>
              </a:rPr>
              <a:t>market niche</a:t>
            </a:r>
            <a:r>
              <a:rPr lang="id-ID" sz="3200">
                <a:latin typeface="Arial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2463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79B114-6055-426D-9A46-EAE1962DA68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B0B6B"/>
                </a:solidFill>
              </a:rPr>
              <a:t>PERENCANAAN adalah PROSES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755650" y="1989138"/>
            <a:ext cx="7632700" cy="3913187"/>
            <a:chOff x="476" y="1253"/>
            <a:chExt cx="4808" cy="2465"/>
          </a:xfrm>
        </p:grpSpPr>
        <p:sp>
          <p:nvSpPr>
            <p:cNvPr id="35854" name="Text Box 4"/>
            <p:cNvSpPr txBox="1">
              <a:spLocks noChangeArrowheads="1"/>
            </p:cNvSpPr>
            <p:nvPr/>
          </p:nvSpPr>
          <p:spPr bwMode="auto">
            <a:xfrm>
              <a:off x="476" y="2251"/>
              <a:ext cx="907" cy="33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PLAN</a:t>
              </a:r>
            </a:p>
          </p:txBody>
        </p:sp>
        <p:sp>
          <p:nvSpPr>
            <p:cNvPr id="35855" name="Text Box 5"/>
            <p:cNvSpPr txBox="1">
              <a:spLocks noChangeArrowheads="1"/>
            </p:cNvSpPr>
            <p:nvPr/>
          </p:nvSpPr>
          <p:spPr bwMode="auto">
            <a:xfrm>
              <a:off x="4105" y="2115"/>
              <a:ext cx="1179" cy="33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ACTION</a:t>
              </a:r>
            </a:p>
          </p:txBody>
        </p:sp>
        <p:sp>
          <p:nvSpPr>
            <p:cNvPr id="35856" name="Text Box 6"/>
            <p:cNvSpPr txBox="1">
              <a:spLocks noChangeArrowheads="1"/>
            </p:cNvSpPr>
            <p:nvPr/>
          </p:nvSpPr>
          <p:spPr bwMode="auto">
            <a:xfrm>
              <a:off x="2018" y="3385"/>
              <a:ext cx="1632" cy="3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FOLLOW UP</a:t>
              </a:r>
            </a:p>
          </p:txBody>
        </p:sp>
        <p:sp>
          <p:nvSpPr>
            <p:cNvPr id="35857" name="Text Box 7"/>
            <p:cNvSpPr txBox="1">
              <a:spLocks noChangeArrowheads="1"/>
            </p:cNvSpPr>
            <p:nvPr/>
          </p:nvSpPr>
          <p:spPr bwMode="auto">
            <a:xfrm>
              <a:off x="2064" y="1253"/>
              <a:ext cx="1452" cy="3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RESULTS</a:t>
              </a:r>
            </a:p>
          </p:txBody>
        </p:sp>
      </p:grpSp>
      <p:grpSp>
        <p:nvGrpSpPr>
          <p:cNvPr id="190472" name="Group 8"/>
          <p:cNvGrpSpPr>
            <a:grpSpLocks/>
          </p:cNvGrpSpPr>
          <p:nvPr/>
        </p:nvGrpSpPr>
        <p:grpSpPr bwMode="auto">
          <a:xfrm>
            <a:off x="900113" y="1844675"/>
            <a:ext cx="7127875" cy="4033838"/>
            <a:chOff x="567" y="1162"/>
            <a:chExt cx="4490" cy="2541"/>
          </a:xfrm>
        </p:grpSpPr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>
              <a:off x="3923" y="2795"/>
              <a:ext cx="1134" cy="908"/>
            </a:xfrm>
            <a:custGeom>
              <a:avLst/>
              <a:gdLst>
                <a:gd name="T0" fmla="*/ 43 w 21600"/>
                <a:gd name="T1" fmla="*/ 0 h 21600"/>
                <a:gd name="T2" fmla="*/ 26 w 21600"/>
                <a:gd name="T3" fmla="*/ 11 h 21600"/>
                <a:gd name="T4" fmla="*/ 17 w 21600"/>
                <a:gd name="T5" fmla="*/ 16 h 21600"/>
                <a:gd name="T6" fmla="*/ 0 w 21600"/>
                <a:gd name="T7" fmla="*/ 27 h 21600"/>
                <a:gd name="T8" fmla="*/ 17 w 21600"/>
                <a:gd name="T9" fmla="*/ 38 h 21600"/>
                <a:gd name="T10" fmla="*/ 34 w 21600"/>
                <a:gd name="T11" fmla="*/ 33 h 21600"/>
                <a:gd name="T12" fmla="*/ 51 w 21600"/>
                <a:gd name="T13" fmla="*/ 22 h 21600"/>
                <a:gd name="T14" fmla="*/ 60 w 21600"/>
                <a:gd name="T15" fmla="*/ 1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86 w 21600"/>
                <a:gd name="T25" fmla="*/ 12346 h 21600"/>
                <a:gd name="T26" fmla="*/ 18514 w 21600"/>
                <a:gd name="T27" fmla="*/ 1850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AutoShape 10"/>
            <p:cNvSpPr>
              <a:spLocks noChangeArrowheads="1"/>
            </p:cNvSpPr>
            <p:nvPr/>
          </p:nvSpPr>
          <p:spPr bwMode="auto">
            <a:xfrm rot="-5400000">
              <a:off x="4128" y="1093"/>
              <a:ext cx="726" cy="953"/>
            </a:xfrm>
            <a:custGeom>
              <a:avLst/>
              <a:gdLst>
                <a:gd name="T0" fmla="*/ 17 w 21600"/>
                <a:gd name="T1" fmla="*/ 0 h 21600"/>
                <a:gd name="T2" fmla="*/ 10 w 21600"/>
                <a:gd name="T3" fmla="*/ 12 h 21600"/>
                <a:gd name="T4" fmla="*/ 7 w 21600"/>
                <a:gd name="T5" fmla="*/ 18 h 21600"/>
                <a:gd name="T6" fmla="*/ 0 w 21600"/>
                <a:gd name="T7" fmla="*/ 30 h 21600"/>
                <a:gd name="T8" fmla="*/ 7 w 21600"/>
                <a:gd name="T9" fmla="*/ 42 h 21600"/>
                <a:gd name="T10" fmla="*/ 14 w 21600"/>
                <a:gd name="T11" fmla="*/ 36 h 21600"/>
                <a:gd name="T12" fmla="*/ 21 w 21600"/>
                <a:gd name="T13" fmla="*/ 24 h 21600"/>
                <a:gd name="T14" fmla="*/ 24 w 21600"/>
                <a:gd name="T15" fmla="*/ 12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94 w 21600"/>
                <a:gd name="T25" fmla="*/ 12353 h 21600"/>
                <a:gd name="T26" fmla="*/ 18506 w 21600"/>
                <a:gd name="T27" fmla="*/ 1851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AutoShape 11"/>
            <p:cNvSpPr>
              <a:spLocks noChangeArrowheads="1"/>
            </p:cNvSpPr>
            <p:nvPr/>
          </p:nvSpPr>
          <p:spPr bwMode="auto">
            <a:xfrm rot="5400000">
              <a:off x="726" y="2636"/>
              <a:ext cx="907" cy="1225"/>
            </a:xfrm>
            <a:custGeom>
              <a:avLst/>
              <a:gdLst>
                <a:gd name="T0" fmla="*/ 27 w 21600"/>
                <a:gd name="T1" fmla="*/ 0 h 21600"/>
                <a:gd name="T2" fmla="*/ 16 w 21600"/>
                <a:gd name="T3" fmla="*/ 20 h 21600"/>
                <a:gd name="T4" fmla="*/ 11 w 21600"/>
                <a:gd name="T5" fmla="*/ 30 h 21600"/>
                <a:gd name="T6" fmla="*/ 0 w 21600"/>
                <a:gd name="T7" fmla="*/ 50 h 21600"/>
                <a:gd name="T8" fmla="*/ 11 w 21600"/>
                <a:gd name="T9" fmla="*/ 69 h 21600"/>
                <a:gd name="T10" fmla="*/ 22 w 21600"/>
                <a:gd name="T11" fmla="*/ 60 h 21600"/>
                <a:gd name="T12" fmla="*/ 33 w 21600"/>
                <a:gd name="T13" fmla="*/ 40 h 21600"/>
                <a:gd name="T14" fmla="*/ 38 w 21600"/>
                <a:gd name="T15" fmla="*/ 2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96 w 21600"/>
                <a:gd name="T25" fmla="*/ 12343 h 21600"/>
                <a:gd name="T26" fmla="*/ 1850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AutoShape 12"/>
            <p:cNvSpPr>
              <a:spLocks noChangeArrowheads="1"/>
            </p:cNvSpPr>
            <p:nvPr/>
          </p:nvSpPr>
          <p:spPr bwMode="auto">
            <a:xfrm rot="10800000">
              <a:off x="612" y="1162"/>
              <a:ext cx="1043" cy="861"/>
            </a:xfrm>
            <a:custGeom>
              <a:avLst/>
              <a:gdLst>
                <a:gd name="T0" fmla="*/ 36 w 21600"/>
                <a:gd name="T1" fmla="*/ 0 h 21600"/>
                <a:gd name="T2" fmla="*/ 22 w 21600"/>
                <a:gd name="T3" fmla="*/ 10 h 21600"/>
                <a:gd name="T4" fmla="*/ 14 w 21600"/>
                <a:gd name="T5" fmla="*/ 15 h 21600"/>
                <a:gd name="T6" fmla="*/ 0 w 21600"/>
                <a:gd name="T7" fmla="*/ 25 h 21600"/>
                <a:gd name="T8" fmla="*/ 14 w 21600"/>
                <a:gd name="T9" fmla="*/ 34 h 21600"/>
                <a:gd name="T10" fmla="*/ 29 w 21600"/>
                <a:gd name="T11" fmla="*/ 29 h 21600"/>
                <a:gd name="T12" fmla="*/ 43 w 21600"/>
                <a:gd name="T13" fmla="*/ 20 h 21600"/>
                <a:gd name="T14" fmla="*/ 50 w 21600"/>
                <a:gd name="T15" fmla="*/ 1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86 w 21600"/>
                <a:gd name="T25" fmla="*/ 12343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3492500" y="2781300"/>
            <a:ext cx="1728788" cy="423863"/>
          </a:xfrm>
          <a:prstGeom prst="rect">
            <a:avLst/>
          </a:prstGeom>
          <a:solidFill>
            <a:srgbClr val="80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SIMPLE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3492500" y="3357563"/>
            <a:ext cx="1728788" cy="423862"/>
          </a:xfrm>
          <a:prstGeom prst="rect">
            <a:avLst/>
          </a:prstGeom>
          <a:solidFill>
            <a:srgbClr val="808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SPECIFIC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3492500" y="3933825"/>
            <a:ext cx="1728788" cy="423863"/>
          </a:xfrm>
          <a:prstGeom prst="rect">
            <a:avLst/>
          </a:prstGeom>
          <a:solidFill>
            <a:srgbClr val="00008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REALISTIC</a:t>
            </a: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3492500" y="4508500"/>
            <a:ext cx="1728788" cy="423863"/>
          </a:xfrm>
          <a:prstGeom prst="rect">
            <a:avLst/>
          </a:prstGeom>
          <a:solidFill>
            <a:srgbClr val="80008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5973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77" grpId="0" animBg="1"/>
      <p:bldP spid="190478" grpId="0" animBg="1"/>
      <p:bldP spid="190479" grpId="0" animBg="1"/>
      <p:bldP spid="1904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349AAB-47B8-4DEA-913F-121FD9BA945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B0B6B"/>
                </a:solidFill>
              </a:rPr>
              <a:t>RENCANA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676400"/>
            <a:ext cx="2541588" cy="448945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2900" b="1" smtClean="0"/>
              <a:t>S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900" b="1" smtClean="0"/>
              <a:t>M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900" b="1" smtClean="0"/>
              <a:t>A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900" b="1" smtClean="0"/>
              <a:t>R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900" b="1" smtClean="0"/>
              <a:t>T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1196975"/>
            <a:ext cx="5926137" cy="4344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9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900" smtClean="0"/>
              <a:t>PECIFIC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900" smtClean="0"/>
              <a:t>EASURABLE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900" smtClean="0"/>
              <a:t>TTAINABLE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900" smtClean="0"/>
              <a:t>ELEVANT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900" smtClean="0"/>
              <a:t>IMELY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 rot="-5400000">
            <a:off x="3490913" y="1846263"/>
            <a:ext cx="1519237" cy="770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5 W + 1 H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Why   What   Who    When     Where    How</a:t>
            </a:r>
            <a:r>
              <a:rPr lang="en-US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  <p:bldP spid="18944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7A530C-7BFC-42D7-839A-F1BB3A5544E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d-ID" smtClean="0"/>
              <a:t>PENUTUP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20750" y="2597150"/>
            <a:ext cx="7378700" cy="3721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068388" y="3124200"/>
            <a:ext cx="76946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id-ID" sz="3600">
                <a:solidFill>
                  <a:srgbClr val="002010"/>
                </a:solidFill>
                <a:latin typeface="Times New Roman" pitchFamily="18" charset="0"/>
              </a:rPr>
              <a:t>GUNAKAN SESUAI DENGAN KEBUTUHAN</a:t>
            </a:r>
          </a:p>
          <a:p>
            <a:endParaRPr lang="id-ID" sz="3600">
              <a:solidFill>
                <a:srgbClr val="002010"/>
              </a:solidFill>
              <a:latin typeface="Times New Roman" pitchFamily="18" charset="0"/>
            </a:endParaRPr>
          </a:p>
          <a:p>
            <a:r>
              <a:rPr lang="id-ID" sz="3600">
                <a:solidFill>
                  <a:srgbClr val="002010"/>
                </a:solidFill>
                <a:latin typeface="Times New Roman" pitchFamily="18" charset="0"/>
              </a:rPr>
              <a:t>Terima Kasih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82CA94-F078-458B-843A-0C4C20D320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4649787" cy="966788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/>
            <a:r>
              <a:rPr lang="id-ID" sz="4000" smtClean="0">
                <a:solidFill>
                  <a:schemeClr val="tx1"/>
                </a:solidFill>
              </a:rPr>
              <a:t>Business Plan 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704137" cy="4551362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</a:t>
            </a:r>
            <a:r>
              <a:rPr lang="id-ID" smtClean="0"/>
              <a:t>Adalah suatu dokumen tertulis yan</a:t>
            </a:r>
            <a:r>
              <a:rPr lang="en-US" smtClean="0"/>
              <a:t>g </a:t>
            </a:r>
            <a:r>
              <a:rPr lang="id-ID" smtClean="0"/>
              <a:t>menggambarkan secara sistematis suatu bisnis/usaha yang diusulkan</a:t>
            </a:r>
            <a:r>
              <a:rPr lang="id-ID" sz="25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mtClean="0"/>
              <a:t>Kegunaan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id-ID" sz="2500" smtClean="0"/>
              <a:t>kegiatan penelitian (bisnis) yg akan dilaksanakan /sedang berjalan tetap pada jalur yg direncanakan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id-ID" sz="2500" smtClean="0"/>
              <a:t>pedoman untuk mempertajam rencana-rencana yang diharapkan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id-ID" sz="2500" smtClean="0"/>
              <a:t>alat untuk mencari dana dari pihak ketiga (investor, lembaga keuangan dll)</a:t>
            </a:r>
          </a:p>
        </p:txBody>
      </p:sp>
    </p:spTree>
    <p:extLst>
      <p:ext uri="{BB962C8B-B14F-4D97-AF65-F5344CB8AC3E}">
        <p14:creationId xmlns:p14="http://schemas.microsoft.com/office/powerpoint/2010/main" val="29318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3361BE2-8F94-47D4-9F73-30779932BB9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smtClean="0"/>
              <a:t>Perencanaan</a:t>
            </a:r>
            <a:r>
              <a:rPr lang="id-ID" smtClean="0"/>
              <a:t>  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sz="3300" smtClean="0"/>
              <a:t>sangatlah penting bagi kesuksesan suatu usaha</a:t>
            </a:r>
            <a:endParaRPr lang="en-US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id-ID" smtClean="0"/>
              <a:t>Memperlihatkan Tiga hal penting : </a:t>
            </a:r>
          </a:p>
          <a:p>
            <a:pPr lvl="1" eaLnBrk="1" hangingPunct="1">
              <a:buClr>
                <a:schemeClr val="fol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id-ID" sz="2900" smtClean="0"/>
              <a:t>kemana kita akan menuju</a:t>
            </a:r>
          </a:p>
          <a:p>
            <a:pPr lvl="1" eaLnBrk="1" hangingPunct="1">
              <a:buClr>
                <a:schemeClr val="fol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id-ID" sz="2900" smtClean="0"/>
              <a:t>dimana posisi kita sekarang</a:t>
            </a:r>
          </a:p>
          <a:p>
            <a:pPr lvl="1" eaLnBrk="1" hangingPunct="1">
              <a:buClr>
                <a:schemeClr val="fol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id-ID" sz="2900" smtClean="0"/>
              <a:t>bagaimana kita akan mencapai tujuan tersebut dari posisi yang sekarang </a:t>
            </a:r>
          </a:p>
          <a:p>
            <a:pPr eaLnBrk="1" hangingPunct="1">
              <a:buFont typeface="Wingdings" pitchFamily="2" charset="2"/>
              <a:buNone/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9876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ADCBF5-1E6E-4205-BC68-A1FC626F67E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692150"/>
            <a:ext cx="7593013" cy="15843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pPr algn="ctr" eaLnBrk="1" hangingPunct="1"/>
            <a:r>
              <a:rPr lang="id-ID" smtClean="0"/>
              <a:t>DASAR-DASAR PENYUSUNAN </a:t>
            </a:r>
            <a:br>
              <a:rPr lang="id-ID" smtClean="0"/>
            </a:br>
            <a:r>
              <a:rPr lang="id-ID" smtClean="0"/>
              <a:t> BUSINESS PLAN 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6553200" cy="182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z="2500" smtClean="0"/>
          </a:p>
          <a:p>
            <a:pPr eaLnBrk="1" hangingPunct="1"/>
            <a:r>
              <a:rPr lang="en-US" sz="2500" smtClean="0"/>
              <a:t> </a:t>
            </a:r>
            <a:endParaRPr lang="id-ID" sz="2100" smtClean="0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609600" y="129540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609600" y="12954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871974776 w 385"/>
              <a:gd name="T3" fmla="*/ 9576601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967740792 w 385"/>
              <a:gd name="T9" fmla="*/ 0 h 385"/>
              <a:gd name="T10" fmla="*/ 0 w 385"/>
              <a:gd name="T11" fmla="*/ 0 h 3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609600" y="12954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95766016 w 385"/>
              <a:gd name="T3" fmla="*/ 87197477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0 w 385"/>
              <a:gd name="T9" fmla="*/ 967740792 h 385"/>
              <a:gd name="T10" fmla="*/ 0 w 385"/>
              <a:gd name="T11" fmla="*/ 0 h 385"/>
              <a:gd name="T12" fmla="*/ 95766016 w 385"/>
              <a:gd name="T13" fmla="*/ 95766016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609600" y="236220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0"/>
          <p:cNvSpPr>
            <a:spLocks/>
          </p:cNvSpPr>
          <p:nvPr/>
        </p:nvSpPr>
        <p:spPr bwMode="auto">
          <a:xfrm>
            <a:off x="609600" y="23622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871974776 w 385"/>
              <a:gd name="T3" fmla="*/ 9576601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967740792 w 385"/>
              <a:gd name="T9" fmla="*/ 0 h 385"/>
              <a:gd name="T10" fmla="*/ 0 w 385"/>
              <a:gd name="T11" fmla="*/ 0 h 3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Freeform 11"/>
          <p:cNvSpPr>
            <a:spLocks/>
          </p:cNvSpPr>
          <p:nvPr/>
        </p:nvSpPr>
        <p:spPr bwMode="auto">
          <a:xfrm>
            <a:off x="609600" y="23622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95766016 w 385"/>
              <a:gd name="T3" fmla="*/ 87197477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0 w 385"/>
              <a:gd name="T9" fmla="*/ 967740792 h 385"/>
              <a:gd name="T10" fmla="*/ 0 w 385"/>
              <a:gd name="T11" fmla="*/ 0 h 385"/>
              <a:gd name="T12" fmla="*/ 95766016 w 385"/>
              <a:gd name="T13" fmla="*/ 95766016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609600" y="342900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Freeform 13"/>
          <p:cNvSpPr>
            <a:spLocks/>
          </p:cNvSpPr>
          <p:nvPr/>
        </p:nvSpPr>
        <p:spPr bwMode="auto">
          <a:xfrm>
            <a:off x="609600" y="34290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871974776 w 385"/>
              <a:gd name="T3" fmla="*/ 9576601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967740792 w 385"/>
              <a:gd name="T9" fmla="*/ 0 h 385"/>
              <a:gd name="T10" fmla="*/ 0 w 385"/>
              <a:gd name="T11" fmla="*/ 0 h 3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4"/>
          <p:cNvSpPr>
            <a:spLocks/>
          </p:cNvSpPr>
          <p:nvPr/>
        </p:nvSpPr>
        <p:spPr bwMode="auto">
          <a:xfrm>
            <a:off x="609600" y="34290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95766016 w 385"/>
              <a:gd name="T3" fmla="*/ 87197477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0 w 385"/>
              <a:gd name="T9" fmla="*/ 967740792 h 385"/>
              <a:gd name="T10" fmla="*/ 0 w 385"/>
              <a:gd name="T11" fmla="*/ 0 h 385"/>
              <a:gd name="T12" fmla="*/ 95766016 w 385"/>
              <a:gd name="T13" fmla="*/ 95766016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609600" y="449580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609600" y="44958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871974776 w 385"/>
              <a:gd name="T3" fmla="*/ 9576601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967740792 w 385"/>
              <a:gd name="T9" fmla="*/ 0 h 385"/>
              <a:gd name="T10" fmla="*/ 0 w 385"/>
              <a:gd name="T11" fmla="*/ 0 h 3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609600" y="4495800"/>
            <a:ext cx="611188" cy="611188"/>
          </a:xfrm>
          <a:custGeom>
            <a:avLst/>
            <a:gdLst>
              <a:gd name="T0" fmla="*/ 95766016 w 385"/>
              <a:gd name="T1" fmla="*/ 95766016 h 385"/>
              <a:gd name="T2" fmla="*/ 95766016 w 385"/>
              <a:gd name="T3" fmla="*/ 871974776 h 385"/>
              <a:gd name="T4" fmla="*/ 871974776 w 385"/>
              <a:gd name="T5" fmla="*/ 871974776 h 385"/>
              <a:gd name="T6" fmla="*/ 967740792 w 385"/>
              <a:gd name="T7" fmla="*/ 967740792 h 385"/>
              <a:gd name="T8" fmla="*/ 0 w 385"/>
              <a:gd name="T9" fmla="*/ 967740792 h 385"/>
              <a:gd name="T10" fmla="*/ 0 w 385"/>
              <a:gd name="T11" fmla="*/ 0 h 385"/>
              <a:gd name="T12" fmla="*/ 95766016 w 385"/>
              <a:gd name="T13" fmla="*/ 95766016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611188" y="3284538"/>
            <a:ext cx="77057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32B4FE9-60F4-485F-80E2-EAA6C4847A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6135687" cy="11430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1" hangingPunct="1"/>
            <a:r>
              <a:rPr lang="id-ID" sz="3200" smtClean="0">
                <a:solidFill>
                  <a:schemeClr val="tx1"/>
                </a:solidFill>
              </a:rPr>
              <a:t>Dasar-dasar (ISI) Business Plan 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993062" cy="496887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2500" smtClean="0"/>
              <a:t>Suatu BP sebaiknya memuat hal-hal berikut: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Lembar judul ( + Ringkasan Eksekutif)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500" smtClean="0"/>
              <a:t>Peluang (+ dan tawaran ) </a:t>
            </a:r>
            <a:endParaRPr lang="id-ID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Produk/jasa yang diberikan / direncanakan</a:t>
            </a:r>
            <a:endParaRPr lang="en-US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(+ Latar belakang organisasi)</a:t>
            </a:r>
            <a:endParaRPr lang="id-ID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Analisa kondisi /Pasar ( internal dan eksternal)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Formulasi strategi (rencana pemasaran, organisasi, produksi</a:t>
            </a:r>
            <a:r>
              <a:rPr lang="en-US" sz="250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Analisis finansial</a:t>
            </a:r>
            <a:r>
              <a:rPr lang="en-US" sz="2500" smtClean="0"/>
              <a:t> dan </a:t>
            </a:r>
            <a:r>
              <a:rPr lang="id-ID" sz="2500" smtClean="0"/>
              <a:t>Analisa Resiko</a:t>
            </a:r>
            <a:r>
              <a:rPr lang="en-US" sz="2500" smtClean="0"/>
              <a:t>                                 ( + </a:t>
            </a:r>
            <a:r>
              <a:rPr lang="id-ID" sz="2500" smtClean="0"/>
              <a:t>Rencana Tindak ,</a:t>
            </a:r>
            <a:r>
              <a:rPr lang="en-US" sz="2500" smtClean="0"/>
              <a:t> </a:t>
            </a:r>
            <a:r>
              <a:rPr lang="id-ID" sz="2500" smtClean="0"/>
              <a:t>Action Plan)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d-ID" sz="2500" smtClean="0"/>
              <a:t>Lampiran : Terminologi, Data Pendukung ds</a:t>
            </a:r>
            <a:r>
              <a:rPr lang="en-US" sz="2500" smtClean="0"/>
              <a:t>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d-ID" sz="2500" smtClean="0"/>
          </a:p>
        </p:txBody>
      </p:sp>
    </p:spTree>
    <p:extLst>
      <p:ext uri="{BB962C8B-B14F-4D97-AF65-F5344CB8AC3E}">
        <p14:creationId xmlns:p14="http://schemas.microsoft.com/office/powerpoint/2010/main" val="31799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5CD39A-2A68-4C7B-ABED-98BA19AEE3F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23913"/>
          </a:xfr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/>
            <a:r>
              <a:rPr lang="id-ID" smtClean="0"/>
              <a:t>Ringkasan Eksekutif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712075" cy="469582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id-ID" sz="2400" smtClean="0"/>
              <a:t>ringkasan yang menjadi titik perhatian (</a:t>
            </a:r>
            <a:r>
              <a:rPr lang="id-ID" sz="2400" i="1" smtClean="0"/>
              <a:t>highlight</a:t>
            </a:r>
            <a:r>
              <a:rPr lang="id-ID" sz="2400" smtClean="0"/>
              <a:t>) perencanaan bisnis. ditulis setelah dokumen perencanaan bisnis selesai dibuat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400" b="1" u="sng" smtClean="0"/>
              <a:t>tujuan</a:t>
            </a:r>
            <a:r>
              <a:rPr lang="id-ID" sz="2400" smtClean="0"/>
              <a:t> : memberikan gambaran perencanaan bisnis pengusul kepada ‘pembaca’.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400" smtClean="0"/>
              <a:t>Harus jelas, tepat dan singkat (maks 2 hal)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sz="2400" smtClean="0"/>
              <a:t>Mengungkapkan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400" smtClean="0"/>
              <a:t>mengapa direncanakan /bergelut di bidang ini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sz="2400" smtClean="0"/>
              <a:t>cara mengimplementasikan, keinginan-keinginan yang hendak kita capai</a:t>
            </a:r>
          </a:p>
        </p:txBody>
      </p:sp>
    </p:spTree>
    <p:extLst>
      <p:ext uri="{BB962C8B-B14F-4D97-AF65-F5344CB8AC3E}">
        <p14:creationId xmlns:p14="http://schemas.microsoft.com/office/powerpoint/2010/main" val="9415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1B9659-64FD-4128-99F6-8FB506A8A5C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95350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Peluang dan Tawaran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27213"/>
            <a:ext cx="7567612" cy="4114800"/>
          </a:xfrm>
          <a:solidFill>
            <a:schemeClr val="accent2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id-ID" sz="2000" smtClean="0"/>
              <a:t>menggambarkan </a:t>
            </a:r>
            <a:r>
              <a:rPr lang="id-ID" sz="2000" b="1" smtClean="0"/>
              <a:t>peluang</a:t>
            </a:r>
            <a:r>
              <a:rPr lang="id-ID" sz="2000" smtClean="0"/>
              <a:t> yang ada dlm bisnis yg diusulkan : 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id-ID" sz="2000" smtClean="0"/>
              <a:t>sebutkan permasalahan yang ada pada saat ini dan gambarkan produk/jasa yang berpeluang untuk menjawab permasalahan tersebut.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000" smtClean="0"/>
              <a:t>Menggambarkan </a:t>
            </a:r>
            <a:r>
              <a:rPr lang="en-US" sz="2000" b="1" smtClean="0"/>
              <a:t>daerah kegiatan</a:t>
            </a:r>
            <a:r>
              <a:rPr lang="en-US" sz="2000" smtClean="0"/>
              <a:t> (lokal, nasional, internasional) yang berpotensi/menjadi target disertai alasannya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id-ID" sz="2000" smtClean="0"/>
              <a:t>Menjelaskan apa yang </a:t>
            </a:r>
            <a:r>
              <a:rPr lang="en-US" sz="2000" b="1" smtClean="0"/>
              <a:t>diharapkan</a:t>
            </a:r>
            <a:r>
              <a:rPr lang="en-US" sz="2000" smtClean="0"/>
              <a:t> dari investor/mitra kerja dan apa yang </a:t>
            </a:r>
            <a:r>
              <a:rPr lang="id-ID" sz="2000" b="1" smtClean="0"/>
              <a:t>ditawarkan</a:t>
            </a:r>
            <a:r>
              <a:rPr lang="id-ID" sz="2000" smtClean="0"/>
              <a:t> pada investor</a:t>
            </a:r>
            <a:r>
              <a:rPr lang="en-US" sz="2000" smtClean="0"/>
              <a:t>/mitra kerja</a:t>
            </a:r>
            <a:r>
              <a:rPr lang="id-ID" sz="2000" smtClean="0"/>
              <a:t> sebagai balasan</a:t>
            </a:r>
            <a:r>
              <a:rPr lang="en-US" sz="2000" smtClean="0"/>
              <a:t>nya</a:t>
            </a:r>
            <a:r>
              <a:rPr lang="id-ID" sz="2000" smtClean="0"/>
              <a:t>. Tawaran tersebut misalnya investor diberikan lisensi, dibantu untuk pemasaran, keuntungan yang dapat diperoleh dsb.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7932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1374</Words>
  <Application>Microsoft Office PowerPoint</Application>
  <PresentationFormat>On-screen Show (4:3)</PresentationFormat>
  <Paragraphs>260</Paragraphs>
  <Slides>36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Studi Kelayakan Bisnis</vt:lpstr>
      <vt:lpstr>Rencana Usaha BUSINESS PLAN </vt:lpstr>
      <vt:lpstr>DASAR-DASAR PENYUSUNAN   BUSINESS PLAN </vt:lpstr>
      <vt:lpstr>Business Plan </vt:lpstr>
      <vt:lpstr>Perencanaan  </vt:lpstr>
      <vt:lpstr>DASAR-DASAR PENYUSUNAN   BUSINESS PLAN </vt:lpstr>
      <vt:lpstr>Dasar-dasar (ISI) Business Plan </vt:lpstr>
      <vt:lpstr>Ringkasan Eksekutif</vt:lpstr>
      <vt:lpstr>Peluang dan Tawaran</vt:lpstr>
      <vt:lpstr>Produk/Jasa</vt:lpstr>
      <vt:lpstr>Produk/jasa ..... lanjutan</vt:lpstr>
      <vt:lpstr>(+Latar belakang organisasi)</vt:lpstr>
      <vt:lpstr>Analisa Kondisi/ Analisis Pasar</vt:lpstr>
      <vt:lpstr>Analisis Kondisi ... lanjutan</vt:lpstr>
      <vt:lpstr>Analisa Kecenderungan : Environmental Scanning</vt:lpstr>
      <vt:lpstr>Analisa Kebutuhan Pasar</vt:lpstr>
      <vt:lpstr>PELUANG DAN POTENSI PASAR</vt:lpstr>
      <vt:lpstr>Competitor Analysis</vt:lpstr>
      <vt:lpstr>SWOT Analysis</vt:lpstr>
      <vt:lpstr>Strength</vt:lpstr>
      <vt:lpstr>Weaknesses</vt:lpstr>
      <vt:lpstr>Opportunities</vt:lpstr>
      <vt:lpstr>Threats</vt:lpstr>
      <vt:lpstr>Analisa Keunggulan Bersaing</vt:lpstr>
      <vt:lpstr>Formulasi Stategi</vt:lpstr>
      <vt:lpstr> Production Plan (Rencana Pengembangan &amp; Produksi)</vt:lpstr>
      <vt:lpstr>Marketing Plan (Rencana Pemasaran)</vt:lpstr>
      <vt:lpstr>Financial Plan </vt:lpstr>
      <vt:lpstr>Analisa Resiko</vt:lpstr>
      <vt:lpstr>Rencana Tindak / Action Plan  </vt:lpstr>
      <vt:lpstr>Dokumen Pendukung :</vt:lpstr>
      <vt:lpstr>Hal yang harus dihindari dalam menyusun BP:</vt:lpstr>
      <vt:lpstr>PERENCANAAN adalah PROSES</vt:lpstr>
      <vt:lpstr>RENCANA</vt:lpstr>
      <vt:lpstr>PENUTUP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19</cp:revision>
  <dcterms:created xsi:type="dcterms:W3CDTF">2017-09-09T11:34:57Z</dcterms:created>
  <dcterms:modified xsi:type="dcterms:W3CDTF">2017-09-27T02:14:10Z</dcterms:modified>
</cp:coreProperties>
</file>