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Kelayakan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602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STUDI KELAYAKAN BISNIS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smtClean="0"/>
              <a:t>MANFAAT STUDI KELAYAKAN BAGI PIHAK-PIHAK YANG BERKEPENTINGAN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99FF99"/>
            </a:solidFill>
            <a:miter lim="800000"/>
            <a:headEnd/>
            <a:tailEnd/>
          </a:ln>
        </p:spPr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endParaRPr lang="en-US" sz="2100" smtClean="0"/>
          </a:p>
          <a:p>
            <a:pPr marL="222250" indent="-222250" eaLnBrk="1" hangingPunct="1">
              <a:lnSpc>
                <a:spcPct val="80000"/>
              </a:lnSpc>
            </a:pPr>
            <a:r>
              <a:rPr lang="en-US" sz="3600" smtClean="0"/>
              <a:t>Pada prinsipnya </a:t>
            </a:r>
            <a:r>
              <a:rPr lang="en-US" sz="3600" smtClean="0">
                <a:solidFill>
                  <a:schemeClr val="accent1"/>
                </a:solidFill>
              </a:rPr>
              <a:t>tujuan</a:t>
            </a:r>
            <a:r>
              <a:rPr lang="en-US" sz="3600" smtClean="0"/>
              <a:t> ketiga pihak tersebut di dalam menilai proyek adalah untuk membantu pengambilan </a:t>
            </a:r>
            <a:r>
              <a:rPr lang="en-US" sz="3600" smtClean="0">
                <a:solidFill>
                  <a:schemeClr val="accent1"/>
                </a:solidFill>
              </a:rPr>
              <a:t>keputusan</a:t>
            </a:r>
            <a:r>
              <a:rPr lang="en-US" sz="3600" smtClean="0"/>
              <a:t> agar </a:t>
            </a:r>
            <a:r>
              <a:rPr lang="en-US" sz="3600" smtClean="0">
                <a:solidFill>
                  <a:schemeClr val="accent1"/>
                </a:solidFill>
              </a:rPr>
              <a:t>tidak</a:t>
            </a:r>
            <a:r>
              <a:rPr lang="en-US" sz="3600" smtClean="0"/>
              <a:t> terjadi ke</a:t>
            </a:r>
            <a:r>
              <a:rPr lang="en-US" sz="3600" smtClean="0">
                <a:solidFill>
                  <a:schemeClr val="accent1"/>
                </a:solidFill>
              </a:rPr>
              <a:t>salah</a:t>
            </a:r>
            <a:r>
              <a:rPr lang="en-US" sz="3600" smtClean="0"/>
              <a:t>an di dalam pengambilan keputusan mereka.</a:t>
            </a:r>
          </a:p>
        </p:txBody>
      </p:sp>
    </p:spTree>
    <p:extLst>
      <p:ext uri="{BB962C8B-B14F-4D97-AF65-F5344CB8AC3E}">
        <p14:creationId xmlns:p14="http://schemas.microsoft.com/office/powerpoint/2010/main" val="12403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smtClean="0"/>
              <a:t>MANFAAT STUDI KELAYAKAN BAGI PIHAK-PIHAK YANG BERKEPENTINGAN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r>
              <a:rPr lang="en-US" sz="3400" smtClean="0"/>
              <a:t>Keputusan yang harus mereka ambil adalah menyangkut masalah </a:t>
            </a:r>
            <a:r>
              <a:rPr lang="en-US" sz="3400" smtClean="0">
                <a:solidFill>
                  <a:schemeClr val="accent1"/>
                </a:solidFill>
              </a:rPr>
              <a:t>penanaman dana</a:t>
            </a:r>
            <a:r>
              <a:rPr lang="en-US" sz="3400" smtClean="0"/>
              <a:t> yang berupa </a:t>
            </a:r>
            <a:r>
              <a:rPr lang="en-US" sz="3400" smtClean="0">
                <a:solidFill>
                  <a:schemeClr val="accent1"/>
                </a:solidFill>
              </a:rPr>
              <a:t>Equitas</a:t>
            </a:r>
            <a:r>
              <a:rPr lang="en-US" sz="3400" smtClean="0"/>
              <a:t> (modal sendiri), </a:t>
            </a:r>
            <a:r>
              <a:rPr lang="en-US" sz="3400" smtClean="0">
                <a:solidFill>
                  <a:schemeClr val="accent1"/>
                </a:solidFill>
              </a:rPr>
              <a:t>Debt</a:t>
            </a:r>
            <a:r>
              <a:rPr lang="en-US" sz="3400" smtClean="0"/>
              <a:t> (pinjaman atau hutang) atau mengadakan keputusan </a:t>
            </a:r>
            <a:r>
              <a:rPr lang="en-US" sz="3400" smtClean="0">
                <a:solidFill>
                  <a:schemeClr val="accent1"/>
                </a:solidFill>
              </a:rPr>
              <a:t>joint-ventures.</a:t>
            </a:r>
          </a:p>
        </p:txBody>
      </p:sp>
    </p:spTree>
    <p:extLst>
      <p:ext uri="{BB962C8B-B14F-4D97-AF65-F5344CB8AC3E}">
        <p14:creationId xmlns:p14="http://schemas.microsoft.com/office/powerpoint/2010/main" val="232793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800" b="1" dirty="0" smtClean="0"/>
              <a:t>PENGGUNAAN DAN KEGUNAAN </a:t>
            </a:r>
            <a:br>
              <a:rPr lang="en-US" sz="2800" b="1" dirty="0" smtClean="0"/>
            </a:br>
            <a:r>
              <a:rPr lang="en-US" sz="2800" b="1" dirty="0" smtClean="0"/>
              <a:t>STUDI KELAYAKAN PERUSAHAAN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27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PENILAIAN BAGI PENCARI LABA DAN BUKAN PENCARI LABA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r>
              <a:rPr lang="en-US" sz="3200" smtClean="0"/>
              <a:t>Pada prinsipnya melakukan studi kelayakan dimaksudkan untuk menghindari dilaksanakannya proyek-proyek baik yang </a:t>
            </a:r>
            <a:r>
              <a:rPr lang="en-US" sz="3200" smtClean="0">
                <a:solidFill>
                  <a:schemeClr val="accent1"/>
                </a:solidFill>
              </a:rPr>
              <a:t>bertujuan mencari laba</a:t>
            </a:r>
            <a:r>
              <a:rPr lang="en-US" sz="3200" smtClean="0"/>
              <a:t> maupun </a:t>
            </a:r>
            <a:r>
              <a:rPr lang="en-US" sz="3200" smtClean="0">
                <a:solidFill>
                  <a:schemeClr val="accent1"/>
                </a:solidFill>
              </a:rPr>
              <a:t>bukan</a:t>
            </a:r>
            <a:r>
              <a:rPr lang="en-US" sz="3200" smtClean="0"/>
              <a:t> pencari laba yang tidak memberikan keuntungan dan kemanfaatan</a:t>
            </a:r>
          </a:p>
        </p:txBody>
      </p:sp>
    </p:spTree>
    <p:extLst>
      <p:ext uri="{BB962C8B-B14F-4D97-AF65-F5344CB8AC3E}">
        <p14:creationId xmlns:p14="http://schemas.microsoft.com/office/powerpoint/2010/main" val="257833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PENILAIAN BAGI PENCARI LABA DAN BUKAN PENCARI LABA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r>
              <a:rPr lang="en-US" sz="3200" smtClean="0"/>
              <a:t>Hal tersebut perlu dipertimbangkan mengingat </a:t>
            </a:r>
            <a:r>
              <a:rPr lang="en-US" sz="3200" smtClean="0">
                <a:solidFill>
                  <a:schemeClr val="accent1"/>
                </a:solidFill>
              </a:rPr>
              <a:t>keterbatasan</a:t>
            </a:r>
            <a:r>
              <a:rPr lang="en-US" sz="3200" smtClean="0"/>
              <a:t> sumber-sumber (input dan pengorbanan) yang dipergunakan bagi pelaksanaan proyek.</a:t>
            </a:r>
          </a:p>
        </p:txBody>
      </p:sp>
    </p:spTree>
    <p:extLst>
      <p:ext uri="{BB962C8B-B14F-4D97-AF65-F5344CB8AC3E}">
        <p14:creationId xmlns:p14="http://schemas.microsoft.com/office/powerpoint/2010/main" val="81816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PENILAIAN BAGI PENCARI LABA DAN BUKAN PENCARI LABA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endParaRPr lang="en-US" sz="1900" smtClean="0"/>
          </a:p>
          <a:p>
            <a:pPr marL="222250" indent="-222250" eaLnBrk="1" hangingPunct="1">
              <a:lnSpc>
                <a:spcPct val="80000"/>
              </a:lnSpc>
            </a:pPr>
            <a:r>
              <a:rPr lang="en-US" sz="3000" smtClean="0"/>
              <a:t>Usaha pencari laba dan usaha bukan pencari laba memiliki </a:t>
            </a:r>
            <a:r>
              <a:rPr lang="en-US" sz="3000" smtClean="0">
                <a:solidFill>
                  <a:schemeClr val="accent1"/>
                </a:solidFill>
              </a:rPr>
              <a:t>FOCUS atau </a:t>
            </a:r>
            <a:r>
              <a:rPr lang="en-US" sz="3000" smtClean="0"/>
              <a:t>perbedaan tekanan dalam penilaian proyeknya masing-masing.</a:t>
            </a:r>
          </a:p>
          <a:p>
            <a:pPr marL="222250" indent="-222250" eaLnBrk="1" hangingPunct="1">
              <a:lnSpc>
                <a:spcPct val="80000"/>
              </a:lnSpc>
            </a:pPr>
            <a:r>
              <a:rPr lang="en-US" sz="3000" smtClean="0"/>
              <a:t>Usaha pencari laba yang biasanya ditangani </a:t>
            </a:r>
            <a:r>
              <a:rPr lang="en-US" sz="3000" smtClean="0">
                <a:solidFill>
                  <a:schemeClr val="accent1"/>
                </a:solidFill>
              </a:rPr>
              <a:t>swasta</a:t>
            </a:r>
            <a:r>
              <a:rPr lang="en-US" sz="3000" smtClean="0"/>
              <a:t>, memiliki tekanan pada besarnya </a:t>
            </a:r>
            <a:r>
              <a:rPr lang="en-US" sz="3000" smtClean="0">
                <a:solidFill>
                  <a:schemeClr val="accent1"/>
                </a:solidFill>
              </a:rPr>
              <a:t>keuntungan</a:t>
            </a:r>
            <a:r>
              <a:rPr lang="en-US" sz="3000" smtClean="0"/>
              <a:t> yang akan diperoleh oleh proyek yang bersangkutan di masa yang akan datang.</a:t>
            </a:r>
          </a:p>
        </p:txBody>
      </p:sp>
    </p:spTree>
    <p:extLst>
      <p:ext uri="{BB962C8B-B14F-4D97-AF65-F5344CB8AC3E}">
        <p14:creationId xmlns:p14="http://schemas.microsoft.com/office/powerpoint/2010/main" val="199264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PENILAIAN BAGI PENCARI LABA DAN BUKAN PENCARI LABA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endParaRPr lang="en-US" sz="3000" smtClean="0"/>
          </a:p>
          <a:p>
            <a:pPr marL="222250" indent="-222250" eaLnBrk="1" hangingPunct="1">
              <a:lnSpc>
                <a:spcPct val="80000"/>
              </a:lnSpc>
            </a:pPr>
            <a:r>
              <a:rPr lang="en-US" sz="3000" smtClean="0"/>
              <a:t>Sedangkan usaha </a:t>
            </a:r>
            <a:r>
              <a:rPr lang="en-US" sz="3000" smtClean="0">
                <a:solidFill>
                  <a:schemeClr val="accent1"/>
                </a:solidFill>
              </a:rPr>
              <a:t>bukan</a:t>
            </a:r>
            <a:r>
              <a:rPr lang="en-US" sz="3000" smtClean="0"/>
              <a:t> pencari laba memiliki focus penekanan penilaian pada besarnya </a:t>
            </a:r>
            <a:r>
              <a:rPr lang="en-US" sz="3000" smtClean="0">
                <a:solidFill>
                  <a:schemeClr val="accent1"/>
                </a:solidFill>
              </a:rPr>
              <a:t>social</a:t>
            </a:r>
            <a:r>
              <a:rPr lang="en-US" sz="3000" smtClean="0"/>
              <a:t> </a:t>
            </a:r>
            <a:r>
              <a:rPr lang="en-US" sz="3000" smtClean="0">
                <a:solidFill>
                  <a:schemeClr val="accent1"/>
                </a:solidFill>
              </a:rPr>
              <a:t>benefit</a:t>
            </a:r>
            <a:r>
              <a:rPr lang="en-US" sz="3000" smtClean="0"/>
              <a:t> atau kemanfaatan yang akan diperoleh masyarakat di masa yang akan datang</a:t>
            </a:r>
          </a:p>
        </p:txBody>
      </p:sp>
    </p:spTree>
    <p:extLst>
      <p:ext uri="{BB962C8B-B14F-4D97-AF65-F5344CB8AC3E}">
        <p14:creationId xmlns:p14="http://schemas.microsoft.com/office/powerpoint/2010/main" val="176397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500" b="1" smtClean="0"/>
              <a:t>MANFAAT STUDI KELAYAKAN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500" b="1" smtClean="0"/>
              <a:t>BAGI PIHAK-PIHAK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500" b="1" smtClean="0"/>
              <a:t>YANG BERKEPENTINGAN</a:t>
            </a:r>
          </a:p>
        </p:txBody>
      </p:sp>
    </p:spTree>
    <p:extLst>
      <p:ext uri="{BB962C8B-B14F-4D97-AF65-F5344CB8AC3E}">
        <p14:creationId xmlns:p14="http://schemas.microsoft.com/office/powerpoint/2010/main" val="178341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smtClean="0"/>
              <a:t>MANFAAT STUDI KELAYAKAN BAGI PIHAK-PIHAK YANG BERKEPENTINGAN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r>
              <a:rPr lang="en-US" sz="3200" smtClean="0"/>
              <a:t>Penilaian proyek oleh lembaga atau perseorangan yaitu pihak-pihak yang berkepentingan ternyata memiliki tujuan dan alasan yang berbeda-beda.</a:t>
            </a:r>
          </a:p>
        </p:txBody>
      </p:sp>
    </p:spTree>
    <p:extLst>
      <p:ext uri="{BB962C8B-B14F-4D97-AF65-F5344CB8AC3E}">
        <p14:creationId xmlns:p14="http://schemas.microsoft.com/office/powerpoint/2010/main" val="45889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smtClean="0"/>
              <a:t>MANFAAT STUDI KELAYAKAN BAGI PIHAK-PIHAK YANG BERKEPENTINGAN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80000"/>
              </a:lnSpc>
            </a:pPr>
            <a:endParaRPr lang="en-US" sz="2100" smtClean="0"/>
          </a:p>
          <a:p>
            <a:pPr marL="222250" indent="-222250" eaLnBrk="1" hangingPunct="1">
              <a:lnSpc>
                <a:spcPct val="80000"/>
              </a:lnSpc>
            </a:pPr>
            <a:r>
              <a:rPr lang="en-US" sz="3200" smtClean="0"/>
              <a:t>Pihak-pihak yang berkepentingan dalam hal ini bisa dikelompokkan ke dalam </a:t>
            </a:r>
            <a:r>
              <a:rPr lang="en-US" sz="3200" smtClean="0">
                <a:solidFill>
                  <a:schemeClr val="accent1"/>
                </a:solidFill>
              </a:rPr>
              <a:t>investor, kreditor </a:t>
            </a:r>
            <a:r>
              <a:rPr lang="en-US" sz="3200" smtClean="0"/>
              <a:t>dan</a:t>
            </a:r>
            <a:r>
              <a:rPr lang="en-US" sz="3200" smtClean="0">
                <a:solidFill>
                  <a:schemeClr val="accent1"/>
                </a:solidFill>
              </a:rPr>
              <a:t> pemerintah.</a:t>
            </a:r>
          </a:p>
        </p:txBody>
      </p:sp>
    </p:spTree>
    <p:extLst>
      <p:ext uri="{BB962C8B-B14F-4D97-AF65-F5344CB8AC3E}">
        <p14:creationId xmlns:p14="http://schemas.microsoft.com/office/powerpoint/2010/main" val="427212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288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Studi Kelayakan Bisnis</vt:lpstr>
      <vt:lpstr>PENGGUNAAN DAN KEGUNAAN  STUDI KELAYAKAN PERUSAHAAN</vt:lpstr>
      <vt:lpstr>PENILAIAN BAGI PENCARI LABA DAN BUKAN PENCARI LABA</vt:lpstr>
      <vt:lpstr>PENILAIAN BAGI PENCARI LABA DAN BUKAN PENCARI LABA</vt:lpstr>
      <vt:lpstr>PENILAIAN BAGI PENCARI LABA DAN BUKAN PENCARI LABA</vt:lpstr>
      <vt:lpstr>PENILAIAN BAGI PENCARI LABA DAN BUKAN PENCARI LABA</vt:lpstr>
      <vt:lpstr> </vt:lpstr>
      <vt:lpstr>MANFAAT STUDI KELAYAKAN BAGI PIHAK-PIHAK YANG BERKEPENTINGAN</vt:lpstr>
      <vt:lpstr>MANFAAT STUDI KELAYAKAN BAGI PIHAK-PIHAK YANG BERKEPENTINGAN</vt:lpstr>
      <vt:lpstr>MANFAAT STUDI KELAYAKAN BAGI PIHAK-PIHAK YANG BERKEPENTINGAN</vt:lpstr>
      <vt:lpstr>MANFAAT STUDI KELAYAKAN BAGI PIHAK-PIHAK YANG BERKEPENTINGAN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18</cp:revision>
  <dcterms:created xsi:type="dcterms:W3CDTF">2017-09-09T11:34:57Z</dcterms:created>
  <dcterms:modified xsi:type="dcterms:W3CDTF">2017-09-27T02:14:27Z</dcterms:modified>
</cp:coreProperties>
</file>