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smtClean="0"/>
              <a:t>Studi</a:t>
            </a:r>
            <a:r>
              <a:rPr lang="en-US" sz="3600" dirty="0" smtClean="0"/>
              <a:t> </a:t>
            </a:r>
            <a:r>
              <a:rPr lang="en-US" sz="3600" dirty="0" err="1" smtClean="0"/>
              <a:t>Kelayakan</a:t>
            </a:r>
            <a:r>
              <a:rPr lang="en-US" sz="3600" dirty="0" smtClean="0"/>
              <a:t> </a:t>
            </a:r>
            <a:r>
              <a:rPr lang="en-US" sz="3600" dirty="0" err="1" smtClean="0"/>
              <a:t>Bisnis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effectLst>
                  <a:outerShdw blurRad="38100" dist="38100" dir="2700000" algn="tl">
                    <a:srgbClr val="000000">
                      <a:alpha val="43137"/>
                    </a:srgbClr>
                  </a:outerShdw>
                </a:effectLst>
              </a:rPr>
              <a:t>EKONOMI DAN BISNIS</a:t>
            </a:r>
            <a:endParaRPr lang="en-US" sz="1800" b="1" dirty="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602</a:t>
            </a:r>
            <a:endParaRPr lang="id-ID" sz="2000" dirty="0" smtClean="0"/>
          </a:p>
          <a:p>
            <a:endParaRPr lang="id-ID" sz="2000" dirty="0"/>
          </a:p>
          <a:p>
            <a:r>
              <a:rPr lang="en-US" sz="2000" dirty="0" smtClean="0"/>
              <a:t>STUDI KELAYAKAN BISNIS</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7</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9859"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2200" smtClean="0"/>
          </a:p>
          <a:p>
            <a:pPr marL="625475" lvl="1" indent="-284163" eaLnBrk="1" hangingPunct="1"/>
            <a:r>
              <a:rPr lang="en-US" sz="2200" smtClean="0"/>
              <a:t>Persyaratan-persyaratan teknikal dalam setiap tahap dalam proses eliminasi perlu dipenuhi sehingga alternatif yang tidak sesuai dengan persyaratan yang diharapkan atau direncanakan, sebaiknya dihilangkan sebagai elemen dalam proyek.</a:t>
            </a:r>
          </a:p>
          <a:p>
            <a:pPr marL="625475" lvl="1" indent="-284163" eaLnBrk="1" hangingPunct="1"/>
            <a:r>
              <a:rPr lang="en-US" sz="2200" smtClean="0"/>
              <a:t>Hal ini dimaksudkan untuk menghindari pengambilan keputusan yang tentang proyek sedini mungkin.</a:t>
            </a:r>
          </a:p>
        </p:txBody>
      </p:sp>
    </p:spTree>
    <p:extLst>
      <p:ext uri="{BB962C8B-B14F-4D97-AF65-F5344CB8AC3E}">
        <p14:creationId xmlns:p14="http://schemas.microsoft.com/office/powerpoint/2010/main" val="33155516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858"/>
                                        </p:tgtEl>
                                        <p:attrNameLst>
                                          <p:attrName>style.visibility</p:attrName>
                                        </p:attrNameLst>
                                      </p:cBhvr>
                                      <p:to>
                                        <p:strVal val="visible"/>
                                      </p:to>
                                    </p:set>
                                    <p:anim calcmode="lin" valueType="num">
                                      <p:cBhvr additive="base">
                                        <p:cTn id="7" dur="500" fill="hold"/>
                                        <p:tgtEl>
                                          <p:spTgt spid="249858"/>
                                        </p:tgtEl>
                                        <p:attrNameLst>
                                          <p:attrName>ppt_x</p:attrName>
                                        </p:attrNameLst>
                                      </p:cBhvr>
                                      <p:tavLst>
                                        <p:tav tm="0">
                                          <p:val>
                                            <p:strVal val="#ppt_x"/>
                                          </p:val>
                                        </p:tav>
                                        <p:tav tm="100000">
                                          <p:val>
                                            <p:strVal val="#ppt_x"/>
                                          </p:val>
                                        </p:tav>
                                      </p:tavLst>
                                    </p:anim>
                                    <p:anim calcmode="lin" valueType="num">
                                      <p:cBhvr additive="base">
                                        <p:cTn id="8" dur="500" fill="hold"/>
                                        <p:tgtEl>
                                          <p:spTgt spid="2498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9859">
                                            <p:txEl>
                                              <p:pRg st="1" end="1"/>
                                            </p:txEl>
                                          </p:spTgt>
                                        </p:tgtEl>
                                        <p:attrNameLst>
                                          <p:attrName>style.visibility</p:attrName>
                                        </p:attrNameLst>
                                      </p:cBhvr>
                                      <p:to>
                                        <p:strVal val="visible"/>
                                      </p:to>
                                    </p:set>
                                    <p:animEffect transition="in" filter="dissolve">
                                      <p:cBhvr>
                                        <p:cTn id="13" dur="500"/>
                                        <p:tgtEl>
                                          <p:spTgt spid="249859">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9859">
                                            <p:txEl>
                                              <p:pRg st="2" end="2"/>
                                            </p:txEl>
                                          </p:spTgt>
                                        </p:tgtEl>
                                        <p:attrNameLst>
                                          <p:attrName>style.visibility</p:attrName>
                                        </p:attrNameLst>
                                      </p:cBhvr>
                                      <p:to>
                                        <p:strVal val="visible"/>
                                      </p:to>
                                    </p:set>
                                    <p:animEffect transition="in" filter="dissolve">
                                      <p:cBhvr>
                                        <p:cTn id="16" dur="500"/>
                                        <p:tgtEl>
                                          <p:spTgt spid="249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p:bldP spid="2498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6787"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2600" smtClean="0"/>
          </a:p>
          <a:p>
            <a:pPr marL="625475" lvl="1" indent="-284163" eaLnBrk="1" hangingPunct="1"/>
            <a:r>
              <a:rPr lang="en-US" sz="2600" smtClean="0"/>
              <a:t>Pengambilan keputusan yang salah bisa mengakibatkan kegagalan proyek di dalam pelaksanaannya.</a:t>
            </a:r>
          </a:p>
          <a:p>
            <a:pPr marL="625475" lvl="1" indent="-284163" eaLnBrk="1" hangingPunct="1"/>
            <a:r>
              <a:rPr lang="en-US" sz="2600" smtClean="0"/>
              <a:t>Persyaratan </a:t>
            </a:r>
            <a:r>
              <a:rPr lang="en-US" sz="2600" smtClean="0">
                <a:solidFill>
                  <a:schemeClr val="accent1"/>
                </a:solidFill>
              </a:rPr>
              <a:t>pertama</a:t>
            </a:r>
            <a:r>
              <a:rPr lang="en-US" sz="2600" smtClean="0"/>
              <a:t> yang perlu dipenuhi adalah berkenaan dengan pemilihan teknologi yang akan digunakan dalam proyek.</a:t>
            </a:r>
          </a:p>
          <a:p>
            <a:pPr marL="625475" lvl="1" indent="-284163" eaLnBrk="1" hangingPunct="1"/>
            <a:endParaRPr lang="en-US" sz="2600" smtClean="0"/>
          </a:p>
        </p:txBody>
      </p:sp>
    </p:spTree>
    <p:extLst>
      <p:ext uri="{BB962C8B-B14F-4D97-AF65-F5344CB8AC3E}">
        <p14:creationId xmlns:p14="http://schemas.microsoft.com/office/powerpoint/2010/main" val="2063284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additive="base">
                                        <p:cTn id="7" dur="500" fill="hold"/>
                                        <p:tgtEl>
                                          <p:spTgt spid="246786"/>
                                        </p:tgtEl>
                                        <p:attrNameLst>
                                          <p:attrName>ppt_x</p:attrName>
                                        </p:attrNameLst>
                                      </p:cBhvr>
                                      <p:tavLst>
                                        <p:tav tm="0">
                                          <p:val>
                                            <p:strVal val="#ppt_x"/>
                                          </p:val>
                                        </p:tav>
                                        <p:tav tm="100000">
                                          <p:val>
                                            <p:strVal val="#ppt_x"/>
                                          </p:val>
                                        </p:tav>
                                      </p:tavLst>
                                    </p:anim>
                                    <p:anim calcmode="lin" valueType="num">
                                      <p:cBhvr additive="base">
                                        <p:cTn id="8" dur="500" fill="hold"/>
                                        <p:tgtEl>
                                          <p:spTgt spid="2467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6787">
                                            <p:txEl>
                                              <p:pRg st="1" end="1"/>
                                            </p:txEl>
                                          </p:spTgt>
                                        </p:tgtEl>
                                        <p:attrNameLst>
                                          <p:attrName>style.visibility</p:attrName>
                                        </p:attrNameLst>
                                      </p:cBhvr>
                                      <p:to>
                                        <p:strVal val="visible"/>
                                      </p:to>
                                    </p:set>
                                    <p:animEffect transition="in" filter="dissolve">
                                      <p:cBhvr>
                                        <p:cTn id="13" dur="500"/>
                                        <p:tgtEl>
                                          <p:spTgt spid="246787">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6787">
                                            <p:txEl>
                                              <p:pRg st="2" end="2"/>
                                            </p:txEl>
                                          </p:spTgt>
                                        </p:tgtEl>
                                        <p:attrNameLst>
                                          <p:attrName>style.visibility</p:attrName>
                                        </p:attrNameLst>
                                      </p:cBhvr>
                                      <p:to>
                                        <p:strVal val="visible"/>
                                      </p:to>
                                    </p:set>
                                    <p:animEffect transition="in" filter="dissolve">
                                      <p:cBhvr>
                                        <p:cTn id="16"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P spid="2467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5763" name="Rectangle 3"/>
          <p:cNvSpPr>
            <a:spLocks noGrp="1" noChangeArrowheads="1"/>
          </p:cNvSpPr>
          <p:nvPr>
            <p:ph type="body" idx="1"/>
          </p:nvPr>
        </p:nvSpPr>
        <p:spPr>
          <a:xfrm>
            <a:off x="609600" y="1524000"/>
            <a:ext cx="7772400" cy="4114800"/>
          </a:xfrm>
        </p:spPr>
        <p:txBody>
          <a:bodyPr/>
          <a:lstStyle/>
          <a:p>
            <a:pPr marL="625475" lvl="1" indent="-284163" eaLnBrk="1" hangingPunct="1"/>
            <a:r>
              <a:rPr lang="en-US" sz="3400" smtClean="0"/>
              <a:t>Persyaratan </a:t>
            </a:r>
            <a:r>
              <a:rPr lang="en-US" sz="3400" smtClean="0">
                <a:solidFill>
                  <a:schemeClr val="accent1"/>
                </a:solidFill>
              </a:rPr>
              <a:t>kedua</a:t>
            </a:r>
            <a:r>
              <a:rPr lang="en-US" sz="3400" smtClean="0"/>
              <a:t> melihat kemungkinan proyek menyimpang dari peraturan pemerintah atau Undang-Undang yang berlaku atau tidak.</a:t>
            </a:r>
          </a:p>
        </p:txBody>
      </p:sp>
    </p:spTree>
    <p:extLst>
      <p:ext uri="{BB962C8B-B14F-4D97-AF65-F5344CB8AC3E}">
        <p14:creationId xmlns:p14="http://schemas.microsoft.com/office/powerpoint/2010/main" val="693408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additive="base">
                                        <p:cTn id="7" dur="500" fill="hold"/>
                                        <p:tgtEl>
                                          <p:spTgt spid="245762"/>
                                        </p:tgtEl>
                                        <p:attrNameLst>
                                          <p:attrName>ppt_x</p:attrName>
                                        </p:attrNameLst>
                                      </p:cBhvr>
                                      <p:tavLst>
                                        <p:tav tm="0">
                                          <p:val>
                                            <p:strVal val="#ppt_x"/>
                                          </p:val>
                                        </p:tav>
                                        <p:tav tm="100000">
                                          <p:val>
                                            <p:strVal val="#ppt_x"/>
                                          </p:val>
                                        </p:tav>
                                      </p:tavLst>
                                    </p:anim>
                                    <p:anim calcmode="lin" valueType="num">
                                      <p:cBhvr additive="base">
                                        <p:cTn id="8" dur="500" fill="hold"/>
                                        <p:tgtEl>
                                          <p:spTgt spid="2457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5763">
                                            <p:txEl>
                                              <p:pRg st="0" end="0"/>
                                            </p:txEl>
                                          </p:spTgt>
                                        </p:tgtEl>
                                        <p:attrNameLst>
                                          <p:attrName>style.visibility</p:attrName>
                                        </p:attrNameLst>
                                      </p:cBhvr>
                                      <p:to>
                                        <p:strVal val="visible"/>
                                      </p:to>
                                    </p:set>
                                    <p:animEffect transition="in" filter="dissolve">
                                      <p:cBhvr>
                                        <p:cTn id="13" dur="500"/>
                                        <p:tgtEl>
                                          <p:spTgt spid="2457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244739" name="Rectangle 3"/>
          <p:cNvSpPr>
            <a:spLocks noGrp="1" noChangeArrowheads="1"/>
          </p:cNvSpPr>
          <p:nvPr>
            <p:ph type="body" idx="1"/>
          </p:nvPr>
        </p:nvSpPr>
        <p:spPr>
          <a:xfrm>
            <a:off x="609600" y="1524000"/>
            <a:ext cx="7772400" cy="4114800"/>
          </a:xfrm>
        </p:spPr>
        <p:txBody>
          <a:bodyPr/>
          <a:lstStyle/>
          <a:p>
            <a:pPr marL="625475" lvl="1" indent="-284163" eaLnBrk="1" hangingPunct="1"/>
            <a:endParaRPr lang="en-US" sz="3200" smtClean="0"/>
          </a:p>
          <a:p>
            <a:pPr marL="625475" lvl="1" indent="-284163" eaLnBrk="1" hangingPunct="1"/>
            <a:r>
              <a:rPr lang="en-US" sz="3200" smtClean="0"/>
              <a:t>Persyaratan </a:t>
            </a:r>
            <a:r>
              <a:rPr lang="en-US" sz="3200" smtClean="0">
                <a:solidFill>
                  <a:schemeClr val="accent1"/>
                </a:solidFill>
              </a:rPr>
              <a:t>ketiga</a:t>
            </a:r>
            <a:r>
              <a:rPr lang="en-US" sz="3200" smtClean="0"/>
              <a:t> adalah menyangkut biaya produksi dan biaya alternatif teknikal lain dan perlu tidaknya dilakukan penelitian dan tes klerikal melalui laboratorium atau yang sejenis dan perlu tidaknya melakukan studi teknikal lebih lanjut.</a:t>
            </a:r>
          </a:p>
        </p:txBody>
      </p:sp>
    </p:spTree>
    <p:extLst>
      <p:ext uri="{BB962C8B-B14F-4D97-AF65-F5344CB8AC3E}">
        <p14:creationId xmlns:p14="http://schemas.microsoft.com/office/powerpoint/2010/main" val="3743566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38"/>
                                        </p:tgtEl>
                                        <p:attrNameLst>
                                          <p:attrName>style.visibility</p:attrName>
                                        </p:attrNameLst>
                                      </p:cBhvr>
                                      <p:to>
                                        <p:strVal val="visible"/>
                                      </p:to>
                                    </p:set>
                                    <p:anim calcmode="lin" valueType="num">
                                      <p:cBhvr additive="base">
                                        <p:cTn id="7" dur="500" fill="hold"/>
                                        <p:tgtEl>
                                          <p:spTgt spid="244738"/>
                                        </p:tgtEl>
                                        <p:attrNameLst>
                                          <p:attrName>ppt_x</p:attrName>
                                        </p:attrNameLst>
                                      </p:cBhvr>
                                      <p:tavLst>
                                        <p:tav tm="0">
                                          <p:val>
                                            <p:strVal val="#ppt_x"/>
                                          </p:val>
                                        </p:tav>
                                        <p:tav tm="100000">
                                          <p:val>
                                            <p:strVal val="#ppt_x"/>
                                          </p:val>
                                        </p:tav>
                                      </p:tavLst>
                                    </p:anim>
                                    <p:anim calcmode="lin" valueType="num">
                                      <p:cBhvr additive="base">
                                        <p:cTn id="8" dur="500" fill="hold"/>
                                        <p:tgtEl>
                                          <p:spTgt spid="2447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4739">
                                            <p:txEl>
                                              <p:pRg st="1" end="1"/>
                                            </p:txEl>
                                          </p:spTgt>
                                        </p:tgtEl>
                                        <p:attrNameLst>
                                          <p:attrName>style.visibility</p:attrName>
                                        </p:attrNameLst>
                                      </p:cBhvr>
                                      <p:to>
                                        <p:strVal val="visible"/>
                                      </p:to>
                                    </p:set>
                                    <p:animEffect transition="in" filter="dissolve">
                                      <p:cBhvr>
                                        <p:cTn id="13" dur="500"/>
                                        <p:tgtEl>
                                          <p:spTgt spid="244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1439863" y="552450"/>
            <a:ext cx="7173912" cy="582613"/>
          </a:xfrm>
        </p:spPr>
        <p:txBody>
          <a:bodyPr/>
          <a:lstStyle/>
          <a:p>
            <a:pPr algn="ctr" eaLnBrk="1" hangingPunct="1"/>
            <a:r>
              <a:rPr lang="en-US" sz="2800" b="1" smtClean="0"/>
              <a:t>PENILAIAN TERHADAP ELEMEN-ELEMEN TEKNIKAL PROYEK</a:t>
            </a:r>
          </a:p>
        </p:txBody>
      </p:sp>
      <p:sp>
        <p:nvSpPr>
          <p:cNvPr id="332803" name="Rectangle 3"/>
          <p:cNvSpPr>
            <a:spLocks noGrp="1" noChangeArrowheads="1"/>
          </p:cNvSpPr>
          <p:nvPr>
            <p:ph type="body" idx="1"/>
          </p:nvPr>
        </p:nvSpPr>
        <p:spPr>
          <a:xfrm>
            <a:off x="609600" y="1524000"/>
            <a:ext cx="7772400" cy="4114800"/>
          </a:xfrm>
        </p:spPr>
        <p:txBody>
          <a:bodyPr/>
          <a:lstStyle/>
          <a:p>
            <a:pPr marL="222250" indent="-222250" algn="ctr" eaLnBrk="1" hangingPunct="1"/>
            <a:r>
              <a:rPr lang="en-US" sz="3000" smtClean="0"/>
              <a:t> </a:t>
            </a:r>
          </a:p>
        </p:txBody>
      </p:sp>
    </p:spTree>
    <p:extLst>
      <p:ext uri="{BB962C8B-B14F-4D97-AF65-F5344CB8AC3E}">
        <p14:creationId xmlns:p14="http://schemas.microsoft.com/office/powerpoint/2010/main" val="1401181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2802"/>
                                        </p:tgtEl>
                                        <p:attrNameLst>
                                          <p:attrName>style.visibility</p:attrName>
                                        </p:attrNameLst>
                                      </p:cBhvr>
                                      <p:to>
                                        <p:strVal val="visible"/>
                                      </p:to>
                                    </p:set>
                                    <p:animEffect transition="in" filter="dissolve">
                                      <p:cBhvr>
                                        <p:cTn id="7" dur="500"/>
                                        <p:tgtEl>
                                          <p:spTgt spid="332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2803">
                                            <p:txEl>
                                              <p:pRg st="0" end="0"/>
                                            </p:txEl>
                                          </p:spTgt>
                                        </p:tgtEl>
                                        <p:attrNameLst>
                                          <p:attrName>style.visibility</p:attrName>
                                        </p:attrNameLst>
                                      </p:cBhvr>
                                      <p:to>
                                        <p:strVal val="visible"/>
                                      </p:to>
                                    </p:set>
                                    <p:animEffect transition="in" filter="dissolve">
                                      <p:cBhvr>
                                        <p:cTn id="12" dur="500"/>
                                        <p:tgtEl>
                                          <p:spTgt spid="332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2" grpId="0"/>
      <p:bldP spid="3328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330755"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4178549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0754"/>
                                        </p:tgtEl>
                                        <p:attrNameLst>
                                          <p:attrName>style.visibility</p:attrName>
                                        </p:attrNameLst>
                                      </p:cBhvr>
                                      <p:to>
                                        <p:strVal val="visible"/>
                                      </p:to>
                                    </p:set>
                                    <p:animEffect transition="in" filter="dissolve">
                                      <p:cBhvr>
                                        <p:cTn id="7" dur="500"/>
                                        <p:tgtEl>
                                          <p:spTgt spid="330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0755">
                                            <p:txEl>
                                              <p:pRg st="0" end="0"/>
                                            </p:txEl>
                                          </p:spTgt>
                                        </p:tgtEl>
                                        <p:attrNameLst>
                                          <p:attrName>style.visibility</p:attrName>
                                        </p:attrNameLst>
                                      </p:cBhvr>
                                      <p:to>
                                        <p:strVal val="visible"/>
                                      </p:to>
                                    </p:set>
                                    <p:animEffect transition="in" filter="dissolve">
                                      <p:cBhvr>
                                        <p:cTn id="12" dur="500"/>
                                        <p:tgtEl>
                                          <p:spTgt spid="330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0755">
                                            <p:txEl>
                                              <p:pRg st="1" end="1"/>
                                            </p:txEl>
                                          </p:spTgt>
                                        </p:tgtEl>
                                        <p:attrNameLst>
                                          <p:attrName>style.visibility</p:attrName>
                                        </p:attrNameLst>
                                      </p:cBhvr>
                                      <p:to>
                                        <p:strVal val="visible"/>
                                      </p:to>
                                    </p:set>
                                    <p:animEffect transition="in" filter="dissolve">
                                      <p:cBhvr>
                                        <p:cTn id="17" dur="500"/>
                                        <p:tgtEl>
                                          <p:spTgt spid="330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p:bldP spid="3307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331779"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37323012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331778"/>
                                        </p:tgtEl>
                                        <p:attrNameLst>
                                          <p:attrName>style.visibility</p:attrName>
                                        </p:attrNameLst>
                                      </p:cBhvr>
                                      <p:to>
                                        <p:strVal val="visible"/>
                                      </p:to>
                                    </p:set>
                                    <p:animEffect transition="in" filter="dissolve">
                                      <p:cBhvr>
                                        <p:cTn id="7" dur="500"/>
                                        <p:tgtEl>
                                          <p:spTgt spid="331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1779">
                                            <p:txEl>
                                              <p:pRg st="0" end="0"/>
                                            </p:txEl>
                                          </p:spTgt>
                                        </p:tgtEl>
                                        <p:attrNameLst>
                                          <p:attrName>style.visibility</p:attrName>
                                        </p:attrNameLst>
                                      </p:cBhvr>
                                      <p:to>
                                        <p:strVal val="visible"/>
                                      </p:to>
                                    </p:set>
                                    <p:animEffect transition="in" filter="dissolve">
                                      <p:cBhvr>
                                        <p:cTn id="12" dur="500"/>
                                        <p:tgtEl>
                                          <p:spTgt spid="331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1779">
                                            <p:txEl>
                                              <p:pRg st="1" end="1"/>
                                            </p:txEl>
                                          </p:spTgt>
                                        </p:tgtEl>
                                        <p:attrNameLst>
                                          <p:attrName>style.visibility</p:attrName>
                                        </p:attrNameLst>
                                      </p:cBhvr>
                                      <p:to>
                                        <p:strVal val="visible"/>
                                      </p:to>
                                    </p:set>
                                    <p:animEffect transition="in" filter="dissolve">
                                      <p:cBhvr>
                                        <p:cTn id="17" dur="500"/>
                                        <p:tgtEl>
                                          <p:spTgt spid="331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p:bldP spid="3317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93187" name="Rectangle 3"/>
          <p:cNvSpPr>
            <a:spLocks noGrp="1" noChangeArrowheads="1"/>
          </p:cNvSpPr>
          <p:nvPr>
            <p:ph type="body" idx="1"/>
          </p:nvPr>
        </p:nvSpPr>
        <p:spPr>
          <a:xfrm>
            <a:off x="609600" y="1524000"/>
            <a:ext cx="7772400" cy="4114800"/>
          </a:xfrm>
        </p:spPr>
        <p:txBody>
          <a:bodyPr/>
          <a:lstStyle/>
          <a:p>
            <a:pPr marL="222250" indent="-222250" eaLnBrk="1" hangingPunct="1"/>
            <a:r>
              <a:rPr lang="en-US" sz="3000" smtClean="0"/>
              <a:t>Terdapat banyak elemen teknikal yang perlu dinilai dalam analisis teknikal suatu studi kelayakan perusahaan.</a:t>
            </a:r>
          </a:p>
          <a:p>
            <a:pPr marL="222250" indent="-222250" eaLnBrk="1" hangingPunct="1"/>
            <a:r>
              <a:rPr lang="en-US" sz="3000" smtClean="0"/>
              <a:t>Penilaian tersebut perlu dilakukan sebaik-baiknya untuk memperkenalkan biaya produksi proyek. </a:t>
            </a:r>
          </a:p>
        </p:txBody>
      </p:sp>
    </p:spTree>
    <p:extLst>
      <p:ext uri="{BB962C8B-B14F-4D97-AF65-F5344CB8AC3E}">
        <p14:creationId xmlns:p14="http://schemas.microsoft.com/office/powerpoint/2010/main" val="2181589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93186"/>
                                        </p:tgtEl>
                                        <p:attrNameLst>
                                          <p:attrName>style.visibility</p:attrName>
                                        </p:attrNameLst>
                                      </p:cBhvr>
                                      <p:to>
                                        <p:strVal val="visible"/>
                                      </p:to>
                                    </p:set>
                                    <p:animEffect transition="in" filter="dissolve">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dissolve">
                                      <p:cBhvr>
                                        <p:cTn id="12" dur="500"/>
                                        <p:tgtEl>
                                          <p:spTgt spid="931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187">
                                            <p:txEl>
                                              <p:pRg st="1" end="1"/>
                                            </p:txEl>
                                          </p:spTgt>
                                        </p:tgtEl>
                                        <p:attrNameLst>
                                          <p:attrName>style.visibility</p:attrName>
                                        </p:attrNameLst>
                                      </p:cBhvr>
                                      <p:to>
                                        <p:strVal val="visible"/>
                                      </p:to>
                                    </p:set>
                                    <p:animEffect transition="in" filter="dissolve">
                                      <p:cBhvr>
                                        <p:cTn id="17" dur="5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8531" name="Rectangle 3"/>
          <p:cNvSpPr>
            <a:spLocks noGrp="1" noChangeArrowheads="1"/>
          </p:cNvSpPr>
          <p:nvPr>
            <p:ph type="body" idx="1"/>
          </p:nvPr>
        </p:nvSpPr>
        <p:spPr>
          <a:xfrm>
            <a:off x="609600" y="1524000"/>
            <a:ext cx="7772400" cy="4114800"/>
          </a:xfrm>
        </p:spPr>
        <p:txBody>
          <a:bodyPr/>
          <a:lstStyle/>
          <a:p>
            <a:pPr marL="222250" indent="-222250" eaLnBrk="1" hangingPunct="1">
              <a:lnSpc>
                <a:spcPct val="90000"/>
              </a:lnSpc>
            </a:pPr>
            <a:r>
              <a:rPr lang="en-US" sz="2600" smtClean="0"/>
              <a:t>Elemen pertama adalah persediaan bahan baku, barang dalam proses maupun barang jadi. Selain itu skedul produksi dan proses produksi juga perlu dilakukan sebaik-baiknya.</a:t>
            </a:r>
          </a:p>
          <a:p>
            <a:pPr marL="222250" indent="-222250" eaLnBrk="1" hangingPunct="1">
              <a:lnSpc>
                <a:spcPct val="90000"/>
              </a:lnSpc>
            </a:pPr>
            <a:r>
              <a:rPr lang="en-US" sz="2600" smtClean="0"/>
              <a:t>Perencanaan proses produksi penting karena akan berpengaruh terhadap perencanaan mesin dan peralatan, kebutuhan ruang dan peletakannya, peralatan pengangkutan bahan dan kebutuhan tenaga kerja.</a:t>
            </a:r>
          </a:p>
        </p:txBody>
      </p:sp>
    </p:spTree>
    <p:extLst>
      <p:ext uri="{BB962C8B-B14F-4D97-AF65-F5344CB8AC3E}">
        <p14:creationId xmlns:p14="http://schemas.microsoft.com/office/powerpoint/2010/main" val="2000046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8530"/>
                                        </p:tgtEl>
                                        <p:attrNameLst>
                                          <p:attrName>style.visibility</p:attrName>
                                        </p:attrNameLst>
                                      </p:cBhvr>
                                      <p:to>
                                        <p:strVal val="visible"/>
                                      </p:to>
                                    </p:set>
                                    <p:animEffect transition="in" filter="dissolve">
                                      <p:cBhvr>
                                        <p:cTn id="7" dur="500"/>
                                        <p:tgtEl>
                                          <p:spTgt spid="278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8531">
                                            <p:txEl>
                                              <p:pRg st="0" end="0"/>
                                            </p:txEl>
                                          </p:spTgt>
                                        </p:tgtEl>
                                        <p:attrNameLst>
                                          <p:attrName>style.visibility</p:attrName>
                                        </p:attrNameLst>
                                      </p:cBhvr>
                                      <p:to>
                                        <p:strVal val="visible"/>
                                      </p:to>
                                    </p:set>
                                    <p:animEffect transition="in" filter="dissolve">
                                      <p:cBhvr>
                                        <p:cTn id="12" dur="500"/>
                                        <p:tgtEl>
                                          <p:spTgt spid="278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8531">
                                            <p:txEl>
                                              <p:pRg st="1" end="1"/>
                                            </p:txEl>
                                          </p:spTgt>
                                        </p:tgtEl>
                                        <p:attrNameLst>
                                          <p:attrName>style.visibility</p:attrName>
                                        </p:attrNameLst>
                                      </p:cBhvr>
                                      <p:to>
                                        <p:strVal val="visible"/>
                                      </p:to>
                                    </p:set>
                                    <p:animEffect transition="in" filter="dissolve">
                                      <p:cBhvr>
                                        <p:cTn id="17" dur="500"/>
                                        <p:tgtEl>
                                          <p:spTgt spid="278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7507" name="Rectangle 3"/>
          <p:cNvSpPr>
            <a:spLocks noGrp="1" noChangeArrowheads="1"/>
          </p:cNvSpPr>
          <p:nvPr>
            <p:ph type="body" idx="1"/>
          </p:nvPr>
        </p:nvSpPr>
        <p:spPr>
          <a:xfrm>
            <a:off x="609600" y="1524000"/>
            <a:ext cx="7772400" cy="4114800"/>
          </a:xfrm>
        </p:spPr>
        <p:txBody>
          <a:bodyPr/>
          <a:lstStyle/>
          <a:p>
            <a:pPr marL="222250" indent="-222250" eaLnBrk="1" hangingPunct="1">
              <a:lnSpc>
                <a:spcPct val="90000"/>
              </a:lnSpc>
            </a:pPr>
            <a:endParaRPr lang="en-US" sz="2600" smtClean="0"/>
          </a:p>
          <a:p>
            <a:pPr marL="222250" indent="-222250" eaLnBrk="1" hangingPunct="1">
              <a:lnSpc>
                <a:spcPct val="90000"/>
              </a:lnSpc>
            </a:pPr>
            <a:r>
              <a:rPr lang="en-US" sz="2600" smtClean="0"/>
              <a:t>Semua elemen tersebut akan mempengaruhi luas dan bentuk bangunan proyek dan letak lokasi yang akan dipilih meskipun masih ada faktor lain yang mempengaruhi pemilihan lokasi. Misalnya, letak sumber bahan baku, letak pasar, letak sumber tenaga kerja, peraturan pemerintah setempat, sumber air, bahan bakar dan tenaga pembangkit listrik serta faktor lainnya.</a:t>
            </a:r>
          </a:p>
        </p:txBody>
      </p:sp>
    </p:spTree>
    <p:extLst>
      <p:ext uri="{BB962C8B-B14F-4D97-AF65-F5344CB8AC3E}">
        <p14:creationId xmlns:p14="http://schemas.microsoft.com/office/powerpoint/2010/main" val="1114059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7506"/>
                                        </p:tgtEl>
                                        <p:attrNameLst>
                                          <p:attrName>style.visibility</p:attrName>
                                        </p:attrNameLst>
                                      </p:cBhvr>
                                      <p:to>
                                        <p:strVal val="visible"/>
                                      </p:to>
                                    </p:set>
                                    <p:animEffect transition="in" filter="dissolve">
                                      <p:cBhvr>
                                        <p:cTn id="7" dur="500"/>
                                        <p:tgtEl>
                                          <p:spTgt spid="277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7507">
                                            <p:txEl>
                                              <p:pRg st="1" end="1"/>
                                            </p:txEl>
                                          </p:spTgt>
                                        </p:tgtEl>
                                        <p:attrNameLst>
                                          <p:attrName>style.visibility</p:attrName>
                                        </p:attrNameLst>
                                      </p:cBhvr>
                                      <p:to>
                                        <p:strVal val="visible"/>
                                      </p:to>
                                    </p:set>
                                    <p:animEffect transition="in" filter="dissolve">
                                      <p:cBhvr>
                                        <p:cTn id="12" dur="500"/>
                                        <p:tgtEl>
                                          <p:spTgt spid="277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P spid="2775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33400" y="2971800"/>
            <a:ext cx="8229600" cy="914400"/>
          </a:xfrm>
        </p:spPr>
        <p:txBody>
          <a:bodyPr/>
          <a:lstStyle/>
          <a:p>
            <a:pPr algn="ctr" eaLnBrk="1" hangingPunct="1"/>
            <a:r>
              <a:rPr lang="en-US" sz="2800" b="1" dirty="0" smtClean="0"/>
              <a:t>ASPEK TEKNIKAL</a:t>
            </a:r>
          </a:p>
        </p:txBody>
      </p:sp>
      <p:sp>
        <p:nvSpPr>
          <p:cNvPr id="112643" name="Rectangle 3"/>
          <p:cNvSpPr>
            <a:spLocks noGrp="1" noChangeArrowheads="1"/>
          </p:cNvSpPr>
          <p:nvPr>
            <p:ph type="body" idx="1"/>
          </p:nvPr>
        </p:nvSpPr>
        <p:spPr>
          <a:xfrm>
            <a:off x="1447800" y="1752600"/>
            <a:ext cx="7313613" cy="4114800"/>
          </a:xfrm>
        </p:spPr>
        <p:txBody>
          <a:bodyPr/>
          <a:lstStyle/>
          <a:p>
            <a:pPr algn="ctr" eaLnBrk="1" hangingPunct="1">
              <a:buFont typeface="Wingdings" pitchFamily="2" charset="2"/>
              <a:buNone/>
            </a:pPr>
            <a:r>
              <a:rPr lang="en-US" smtClean="0"/>
              <a:t> </a:t>
            </a:r>
          </a:p>
          <a:p>
            <a:pPr algn="ctr" eaLnBrk="1" hangingPunct="1">
              <a:buFont typeface="Wingdings" pitchFamily="2" charset="2"/>
              <a:buNone/>
            </a:pPr>
            <a:endParaRPr lang="en-US" smtClean="0"/>
          </a:p>
          <a:p>
            <a:pPr algn="ctr" eaLnBrk="1" hangingPunct="1">
              <a:buFont typeface="Wingdings" pitchFamily="2" charset="2"/>
              <a:buNone/>
            </a:pPr>
            <a:endParaRPr lang="en-US" smtClean="0"/>
          </a:p>
        </p:txBody>
      </p:sp>
    </p:spTree>
    <p:extLst>
      <p:ext uri="{BB962C8B-B14F-4D97-AF65-F5344CB8AC3E}">
        <p14:creationId xmlns:p14="http://schemas.microsoft.com/office/powerpoint/2010/main" val="3963029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Effect transition="in" filter="dissolve">
                                      <p:cBhvr>
                                        <p:cTn id="13" dur="500"/>
                                        <p:tgtEl>
                                          <p:spTgt spid="1126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439863" y="552450"/>
            <a:ext cx="7173912" cy="582613"/>
          </a:xfrm>
        </p:spPr>
        <p:txBody>
          <a:bodyPr/>
          <a:lstStyle/>
          <a:p>
            <a:pPr eaLnBrk="1" hangingPunct="1"/>
            <a:r>
              <a:rPr lang="en-US" sz="2800" b="1" smtClean="0"/>
              <a:t>PENILAIAN TERHADAP ELEMEN-ELEMEN TEKNIKAL PROYEK</a:t>
            </a:r>
          </a:p>
        </p:txBody>
      </p:sp>
      <p:sp>
        <p:nvSpPr>
          <p:cNvPr id="276483" name="Rectangle 3"/>
          <p:cNvSpPr>
            <a:spLocks noGrp="1" noChangeArrowheads="1"/>
          </p:cNvSpPr>
          <p:nvPr>
            <p:ph type="body" idx="1"/>
          </p:nvPr>
        </p:nvSpPr>
        <p:spPr>
          <a:xfrm>
            <a:off x="609600" y="1524000"/>
            <a:ext cx="7772400" cy="4114800"/>
          </a:xfrm>
        </p:spPr>
        <p:txBody>
          <a:bodyPr/>
          <a:lstStyle/>
          <a:p>
            <a:pPr marL="222250" indent="-222250" eaLnBrk="1" hangingPunct="1"/>
            <a:endParaRPr lang="en-US" sz="3000" smtClean="0"/>
          </a:p>
          <a:p>
            <a:pPr marL="222250" indent="-222250" eaLnBrk="1" hangingPunct="1"/>
            <a:r>
              <a:rPr lang="en-US" sz="3000" smtClean="0"/>
              <a:t>Penilaian elemen-elemen tersebut di atas dilakukan dengan menilai berbagai alternatif. Alternatif yang memiliki nilai ekonomis tertinggi dalam arti memiliki biaya terendah adalah alternatif yang dipilih. </a:t>
            </a:r>
          </a:p>
        </p:txBody>
      </p:sp>
    </p:spTree>
    <p:extLst>
      <p:ext uri="{BB962C8B-B14F-4D97-AF65-F5344CB8AC3E}">
        <p14:creationId xmlns:p14="http://schemas.microsoft.com/office/powerpoint/2010/main" val="1141926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0"/>
                                  </p:iterate>
                                  <p:childTnLst>
                                    <p:set>
                                      <p:cBhvr>
                                        <p:cTn id="6" dur="1" fill="hold">
                                          <p:stCondLst>
                                            <p:cond delay="0"/>
                                          </p:stCondLst>
                                        </p:cTn>
                                        <p:tgtEl>
                                          <p:spTgt spid="276482"/>
                                        </p:tgtEl>
                                        <p:attrNameLst>
                                          <p:attrName>style.visibility</p:attrName>
                                        </p:attrNameLst>
                                      </p:cBhvr>
                                      <p:to>
                                        <p:strVal val="visible"/>
                                      </p:to>
                                    </p:set>
                                    <p:animEffect transition="in" filter="dissolve">
                                      <p:cBhvr>
                                        <p:cTn id="7" dur="500"/>
                                        <p:tgtEl>
                                          <p:spTgt spid="276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483">
                                            <p:txEl>
                                              <p:pRg st="1" end="1"/>
                                            </p:txEl>
                                          </p:spTgt>
                                        </p:tgtEl>
                                        <p:attrNameLst>
                                          <p:attrName>style.visibility</p:attrName>
                                        </p:attrNameLst>
                                      </p:cBhvr>
                                      <p:to>
                                        <p:strVal val="visible"/>
                                      </p:to>
                                    </p:set>
                                    <p:animEffect transition="in" filter="dissolve">
                                      <p:cBhvr>
                                        <p:cTn id="12" dur="500"/>
                                        <p:tgtEl>
                                          <p:spTgt spid="276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P spid="2764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90115" name="Rectangle 3"/>
          <p:cNvSpPr>
            <a:spLocks noGrp="1" noChangeArrowheads="1"/>
          </p:cNvSpPr>
          <p:nvPr>
            <p:ph type="body" idx="1"/>
          </p:nvPr>
        </p:nvSpPr>
        <p:spPr>
          <a:xfrm>
            <a:off x="685800" y="1447800"/>
            <a:ext cx="7772400" cy="4114800"/>
          </a:xfrm>
        </p:spPr>
        <p:txBody>
          <a:bodyPr/>
          <a:lstStyle/>
          <a:p>
            <a:pPr marL="222250" indent="-222250" eaLnBrk="1" hangingPunct="1"/>
            <a:r>
              <a:rPr lang="en-US" sz="3200" smtClean="0"/>
              <a:t>Analisis teknikal selain mengidentifikasikan </a:t>
            </a:r>
            <a:r>
              <a:rPr lang="en-US" sz="3200" smtClean="0">
                <a:solidFill>
                  <a:schemeClr val="accent1"/>
                </a:solidFill>
              </a:rPr>
              <a:t>kebutuhan-kebutuhan</a:t>
            </a:r>
            <a:r>
              <a:rPr lang="en-US" sz="3200" smtClean="0"/>
              <a:t> teknikal proyek juga menilai </a:t>
            </a:r>
            <a:r>
              <a:rPr lang="en-US" sz="3200" smtClean="0">
                <a:solidFill>
                  <a:schemeClr val="accent1"/>
                </a:solidFill>
              </a:rPr>
              <a:t>kelayakan</a:t>
            </a:r>
            <a:r>
              <a:rPr lang="en-US" sz="3200" smtClean="0"/>
              <a:t> pemenuhan kebutuhan-kebutuhan tersebut pada berbagai alternatif lokasi.</a:t>
            </a:r>
          </a:p>
        </p:txBody>
      </p:sp>
    </p:spTree>
    <p:extLst>
      <p:ext uri="{BB962C8B-B14F-4D97-AF65-F5344CB8AC3E}">
        <p14:creationId xmlns:p14="http://schemas.microsoft.com/office/powerpoint/2010/main" val="1226559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ppt_x"/>
                                          </p:val>
                                        </p:tav>
                                        <p:tav tm="100000">
                                          <p:val>
                                            <p:strVal val="#ppt_x"/>
                                          </p:val>
                                        </p:tav>
                                      </p:tavLst>
                                    </p:anim>
                                    <p:anim calcmode="lin" valueType="num">
                                      <p:cBhvr additive="base">
                                        <p:cTn id="8" dur="500" fill="hold"/>
                                        <p:tgtEl>
                                          <p:spTgt spid="901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Effect transition="in" filter="dissolve">
                                      <p:cBhvr>
                                        <p:cTn id="13" dur="500"/>
                                        <p:tgtEl>
                                          <p:spTgt spid="90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1667"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1900" smtClean="0"/>
          </a:p>
          <a:p>
            <a:pPr marL="222250" indent="-222250" eaLnBrk="1" hangingPunct="1">
              <a:buFont typeface="Wingdings" pitchFamily="2" charset="2"/>
              <a:buNone/>
            </a:pPr>
            <a:r>
              <a:rPr lang="en-US" sz="2600" smtClean="0"/>
              <a:t>Analisis teknikal perlu dilakukan dengan sebaik-baiknya agar</a:t>
            </a:r>
          </a:p>
          <a:p>
            <a:pPr marL="222250" indent="-222250" eaLnBrk="1" hangingPunct="1"/>
            <a:r>
              <a:rPr lang="en-US" sz="2600" smtClean="0"/>
              <a:t> tidak terjadi kegagalan proyek baik kegagalan jangka pendek yaitu menyangkut masalah keuangan maupun </a:t>
            </a:r>
          </a:p>
          <a:p>
            <a:pPr marL="222250" indent="-222250" eaLnBrk="1" hangingPunct="1"/>
            <a:r>
              <a:rPr lang="en-US" sz="2600" smtClean="0"/>
              <a:t>kegagalan jangka panjang yaitu menyangkut invetasi tersebut secara keseluruhan.</a:t>
            </a:r>
          </a:p>
        </p:txBody>
      </p:sp>
    </p:spTree>
    <p:extLst>
      <p:ext uri="{BB962C8B-B14F-4D97-AF65-F5344CB8AC3E}">
        <p14:creationId xmlns:p14="http://schemas.microsoft.com/office/powerpoint/2010/main" val="2724572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additive="base">
                                        <p:cTn id="7" dur="500" fill="hold"/>
                                        <p:tgtEl>
                                          <p:spTgt spid="241666"/>
                                        </p:tgtEl>
                                        <p:attrNameLst>
                                          <p:attrName>ppt_x</p:attrName>
                                        </p:attrNameLst>
                                      </p:cBhvr>
                                      <p:tavLst>
                                        <p:tav tm="0">
                                          <p:val>
                                            <p:strVal val="#ppt_x"/>
                                          </p:val>
                                        </p:tav>
                                        <p:tav tm="100000">
                                          <p:val>
                                            <p:strVal val="#ppt_x"/>
                                          </p:val>
                                        </p:tav>
                                      </p:tavLst>
                                    </p:anim>
                                    <p:anim calcmode="lin" valueType="num">
                                      <p:cBhvr additive="base">
                                        <p:cTn id="8" dur="500" fill="hold"/>
                                        <p:tgtEl>
                                          <p:spTgt spid="2416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1667">
                                            <p:txEl>
                                              <p:pRg st="1" end="1"/>
                                            </p:txEl>
                                          </p:spTgt>
                                        </p:tgtEl>
                                        <p:attrNameLst>
                                          <p:attrName>style.visibility</p:attrName>
                                        </p:attrNameLst>
                                      </p:cBhvr>
                                      <p:to>
                                        <p:strVal val="visible"/>
                                      </p:to>
                                    </p:set>
                                    <p:animEffect transition="in" filter="dissolve">
                                      <p:cBhvr>
                                        <p:cTn id="13" dur="500"/>
                                        <p:tgtEl>
                                          <p:spTgt spid="241667">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1667">
                                            <p:txEl>
                                              <p:pRg st="2" end="2"/>
                                            </p:txEl>
                                          </p:spTgt>
                                        </p:tgtEl>
                                        <p:attrNameLst>
                                          <p:attrName>style.visibility</p:attrName>
                                        </p:attrNameLst>
                                      </p:cBhvr>
                                      <p:to>
                                        <p:strVal val="visible"/>
                                      </p:to>
                                    </p:set>
                                    <p:animEffect transition="in" filter="dissolve">
                                      <p:cBhvr>
                                        <p:cTn id="18" dur="500"/>
                                        <p:tgtEl>
                                          <p:spTgt spid="24166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41667">
                                            <p:txEl>
                                              <p:pRg st="3" end="3"/>
                                            </p:txEl>
                                          </p:spTgt>
                                        </p:tgtEl>
                                        <p:attrNameLst>
                                          <p:attrName>style.visibility</p:attrName>
                                        </p:attrNameLst>
                                      </p:cBhvr>
                                      <p:to>
                                        <p:strVal val="visible"/>
                                      </p:to>
                                    </p:set>
                                    <p:animEffect transition="in" filter="dissolve">
                                      <p:cBhvr>
                                        <p:cTn id="23" dur="500"/>
                                        <p:tgtEl>
                                          <p:spTgt spid="241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2691"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1900" smtClean="0"/>
          </a:p>
          <a:p>
            <a:pPr marL="222250" indent="-222250" eaLnBrk="1" hangingPunct="1"/>
            <a:r>
              <a:rPr lang="en-US" sz="3000" smtClean="0">
                <a:solidFill>
                  <a:schemeClr val="accent1"/>
                </a:solidFill>
              </a:rPr>
              <a:t>Tidak ada</a:t>
            </a:r>
            <a:r>
              <a:rPr lang="en-US" sz="3000" smtClean="0"/>
              <a:t> </a:t>
            </a:r>
            <a:r>
              <a:rPr lang="en-US" sz="3000" smtClean="0">
                <a:solidFill>
                  <a:schemeClr val="accent1"/>
                </a:solidFill>
              </a:rPr>
              <a:t>ukuran</a:t>
            </a:r>
            <a:r>
              <a:rPr lang="en-US" sz="3000" smtClean="0"/>
              <a:t> baku dalam menilai kelayakan teknikal, tetapi membandingkan dan menggunakan pengalaman proyek lain yang sejenis merupakan hal yang sangat membantu dalam pengambilan keputusan teknikal.</a:t>
            </a:r>
          </a:p>
        </p:txBody>
      </p:sp>
    </p:spTree>
    <p:extLst>
      <p:ext uri="{BB962C8B-B14F-4D97-AF65-F5344CB8AC3E}">
        <p14:creationId xmlns:p14="http://schemas.microsoft.com/office/powerpoint/2010/main" val="1796706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additive="base">
                                        <p:cTn id="7" dur="500" fill="hold"/>
                                        <p:tgtEl>
                                          <p:spTgt spid="242690"/>
                                        </p:tgtEl>
                                        <p:attrNameLst>
                                          <p:attrName>ppt_x</p:attrName>
                                        </p:attrNameLst>
                                      </p:cBhvr>
                                      <p:tavLst>
                                        <p:tav tm="0">
                                          <p:val>
                                            <p:strVal val="#ppt_x"/>
                                          </p:val>
                                        </p:tav>
                                        <p:tav tm="100000">
                                          <p:val>
                                            <p:strVal val="#ppt_x"/>
                                          </p:val>
                                        </p:tav>
                                      </p:tavLst>
                                    </p:anim>
                                    <p:anim calcmode="lin" valueType="num">
                                      <p:cBhvr additive="base">
                                        <p:cTn id="8" dur="500" fill="hold"/>
                                        <p:tgtEl>
                                          <p:spTgt spid="2426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2691">
                                            <p:txEl>
                                              <p:pRg st="1" end="1"/>
                                            </p:txEl>
                                          </p:spTgt>
                                        </p:tgtEl>
                                        <p:attrNameLst>
                                          <p:attrName>style.visibility</p:attrName>
                                        </p:attrNameLst>
                                      </p:cBhvr>
                                      <p:to>
                                        <p:strVal val="visible"/>
                                      </p:to>
                                    </p:set>
                                    <p:animEffect transition="in" filter="dissolve">
                                      <p:cBhvr>
                                        <p:cTn id="13" dur="500"/>
                                        <p:tgtEl>
                                          <p:spTgt spid="242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439863" y="552450"/>
            <a:ext cx="7173912" cy="582613"/>
          </a:xfrm>
        </p:spPr>
        <p:txBody>
          <a:bodyPr>
            <a:normAutofit fontScale="90000"/>
          </a:bodyPr>
          <a:lstStyle/>
          <a:p>
            <a:pPr eaLnBrk="1" hangingPunct="1"/>
            <a:r>
              <a:rPr lang="en-US" sz="2800" b="1" smtClean="0"/>
              <a:t>PENGERTIAN ASPEK TEKNIKAL DALAM STUDI KELAYAKAN</a:t>
            </a:r>
          </a:p>
        </p:txBody>
      </p:sp>
      <p:sp>
        <p:nvSpPr>
          <p:cNvPr id="243715" name="Rectangle 3"/>
          <p:cNvSpPr>
            <a:spLocks noGrp="1" noChangeArrowheads="1"/>
          </p:cNvSpPr>
          <p:nvPr>
            <p:ph type="body" idx="1"/>
          </p:nvPr>
        </p:nvSpPr>
        <p:spPr>
          <a:xfrm>
            <a:off x="685800" y="1447800"/>
            <a:ext cx="7772400" cy="4114800"/>
          </a:xfrm>
        </p:spPr>
        <p:txBody>
          <a:bodyPr/>
          <a:lstStyle/>
          <a:p>
            <a:pPr marL="222250" indent="-222250" eaLnBrk="1" hangingPunct="1"/>
            <a:endParaRPr lang="en-US" sz="3000" smtClean="0"/>
          </a:p>
          <a:p>
            <a:pPr marL="222250" indent="-222250" eaLnBrk="1" hangingPunct="1"/>
            <a:r>
              <a:rPr lang="en-US" sz="3000" smtClean="0"/>
              <a:t>Untuk membuat analisis teknikal yang baik diperlukan informasi  sebanyak-banyaknya dari berbagai sumber. </a:t>
            </a:r>
          </a:p>
          <a:p>
            <a:pPr marL="222250" indent="-222250" eaLnBrk="1" hangingPunct="1"/>
            <a:r>
              <a:rPr lang="en-US" sz="3000" smtClean="0"/>
              <a:t>Informasi tersebut berupa informasi produk, informasi, informasi bahan baku dan lain-lain.</a:t>
            </a:r>
          </a:p>
        </p:txBody>
      </p:sp>
    </p:spTree>
    <p:extLst>
      <p:ext uri="{BB962C8B-B14F-4D97-AF65-F5344CB8AC3E}">
        <p14:creationId xmlns:p14="http://schemas.microsoft.com/office/powerpoint/2010/main" val="3586655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14"/>
                                        </p:tgtEl>
                                        <p:attrNameLst>
                                          <p:attrName>style.visibility</p:attrName>
                                        </p:attrNameLst>
                                      </p:cBhvr>
                                      <p:to>
                                        <p:strVal val="visible"/>
                                      </p:to>
                                    </p:set>
                                    <p:anim calcmode="lin" valueType="num">
                                      <p:cBhvr additive="base">
                                        <p:cTn id="7" dur="500" fill="hold"/>
                                        <p:tgtEl>
                                          <p:spTgt spid="243714"/>
                                        </p:tgtEl>
                                        <p:attrNameLst>
                                          <p:attrName>ppt_x</p:attrName>
                                        </p:attrNameLst>
                                      </p:cBhvr>
                                      <p:tavLst>
                                        <p:tav tm="0">
                                          <p:val>
                                            <p:strVal val="#ppt_x"/>
                                          </p:val>
                                        </p:tav>
                                        <p:tav tm="100000">
                                          <p:val>
                                            <p:strVal val="#ppt_x"/>
                                          </p:val>
                                        </p:tav>
                                      </p:tavLst>
                                    </p:anim>
                                    <p:anim calcmode="lin" valueType="num">
                                      <p:cBhvr additive="base">
                                        <p:cTn id="8" dur="500" fill="hold"/>
                                        <p:tgtEl>
                                          <p:spTgt spid="2437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3715">
                                            <p:txEl>
                                              <p:pRg st="1" end="1"/>
                                            </p:txEl>
                                          </p:spTgt>
                                        </p:tgtEl>
                                        <p:attrNameLst>
                                          <p:attrName>style.visibility</p:attrName>
                                        </p:attrNameLst>
                                      </p:cBhvr>
                                      <p:to>
                                        <p:strVal val="visible"/>
                                      </p:to>
                                    </p:set>
                                    <p:animEffect transition="in" filter="dissolve">
                                      <p:cBhvr>
                                        <p:cTn id="13" dur="500"/>
                                        <p:tgtEl>
                                          <p:spTgt spid="24371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3715">
                                            <p:txEl>
                                              <p:pRg st="2" end="2"/>
                                            </p:txEl>
                                          </p:spTgt>
                                        </p:tgtEl>
                                        <p:attrNameLst>
                                          <p:attrName>style.visibility</p:attrName>
                                        </p:attrNameLst>
                                      </p:cBhvr>
                                      <p:to>
                                        <p:strVal val="visible"/>
                                      </p:to>
                                    </p:set>
                                    <p:animEffect transition="in" filter="dissolve">
                                      <p:cBhvr>
                                        <p:cTn id="18" dur="500"/>
                                        <p:tgtEl>
                                          <p:spTgt spid="243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P spid="2437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1439863" y="552450"/>
            <a:ext cx="7173912" cy="582613"/>
          </a:xfrm>
        </p:spPr>
        <p:txBody>
          <a:bodyPr/>
          <a:lstStyle/>
          <a:p>
            <a:pPr algn="ctr" eaLnBrk="1" hangingPunct="1"/>
            <a:r>
              <a:rPr lang="en-US" sz="2800" b="1" smtClean="0"/>
              <a:t>PERSYARATAN TEKNIKAL PRODUK</a:t>
            </a:r>
          </a:p>
        </p:txBody>
      </p:sp>
      <p:sp>
        <p:nvSpPr>
          <p:cNvPr id="329731" name="Rectangle 3"/>
          <p:cNvSpPr>
            <a:spLocks noGrp="1" noChangeArrowheads="1"/>
          </p:cNvSpPr>
          <p:nvPr>
            <p:ph type="body" idx="1"/>
          </p:nvPr>
        </p:nvSpPr>
        <p:spPr>
          <a:xfrm>
            <a:off x="609600" y="1524000"/>
            <a:ext cx="7772400" cy="4114800"/>
          </a:xfrm>
        </p:spPr>
        <p:txBody>
          <a:bodyPr/>
          <a:lstStyle/>
          <a:p>
            <a:pPr marL="625475" lvl="1" indent="-284163" algn="ctr" eaLnBrk="1" hangingPunct="1"/>
            <a:r>
              <a:rPr lang="en-US" sz="2600" smtClean="0"/>
              <a:t> </a:t>
            </a:r>
          </a:p>
        </p:txBody>
      </p:sp>
    </p:spTree>
    <p:extLst>
      <p:ext uri="{BB962C8B-B14F-4D97-AF65-F5344CB8AC3E}">
        <p14:creationId xmlns:p14="http://schemas.microsoft.com/office/powerpoint/2010/main" val="570790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9730"/>
                                        </p:tgtEl>
                                        <p:attrNameLst>
                                          <p:attrName>style.visibility</p:attrName>
                                        </p:attrNameLst>
                                      </p:cBhvr>
                                      <p:to>
                                        <p:strVal val="visible"/>
                                      </p:to>
                                    </p:set>
                                    <p:anim calcmode="lin" valueType="num">
                                      <p:cBhvr additive="base">
                                        <p:cTn id="7" dur="500" fill="hold"/>
                                        <p:tgtEl>
                                          <p:spTgt spid="329730"/>
                                        </p:tgtEl>
                                        <p:attrNameLst>
                                          <p:attrName>ppt_x</p:attrName>
                                        </p:attrNameLst>
                                      </p:cBhvr>
                                      <p:tavLst>
                                        <p:tav tm="0">
                                          <p:val>
                                            <p:strVal val="#ppt_x"/>
                                          </p:val>
                                        </p:tav>
                                        <p:tav tm="100000">
                                          <p:val>
                                            <p:strVal val="#ppt_x"/>
                                          </p:val>
                                        </p:tav>
                                      </p:tavLst>
                                    </p:anim>
                                    <p:anim calcmode="lin" valueType="num">
                                      <p:cBhvr additive="base">
                                        <p:cTn id="8" dur="500" fill="hold"/>
                                        <p:tgtEl>
                                          <p:spTgt spid="3297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9731">
                                            <p:txEl>
                                              <p:pRg st="0" end="0"/>
                                            </p:txEl>
                                          </p:spTgt>
                                        </p:tgtEl>
                                        <p:attrNameLst>
                                          <p:attrName>style.visibility</p:attrName>
                                        </p:attrNameLst>
                                      </p:cBhvr>
                                      <p:to>
                                        <p:strVal val="visible"/>
                                      </p:to>
                                    </p:set>
                                    <p:animEffect transition="in" filter="dissolve">
                                      <p:cBhvr>
                                        <p:cTn id="13" dur="500"/>
                                        <p:tgtEl>
                                          <p:spTgt spid="329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p:bldP spid="3297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328707" name="Rectangle 3"/>
          <p:cNvSpPr>
            <a:spLocks noGrp="1" noChangeArrowheads="1"/>
          </p:cNvSpPr>
          <p:nvPr>
            <p:ph type="body" idx="1"/>
          </p:nvPr>
        </p:nvSpPr>
        <p:spPr>
          <a:xfrm>
            <a:off x="609600" y="1524000"/>
            <a:ext cx="7772400" cy="4114800"/>
          </a:xfrm>
        </p:spPr>
        <p:txBody>
          <a:bodyPr/>
          <a:lstStyle/>
          <a:p>
            <a:pPr marL="625475" lvl="1" indent="-284163" eaLnBrk="1" hangingPunct="1">
              <a:lnSpc>
                <a:spcPct val="90000"/>
              </a:lnSpc>
            </a:pPr>
            <a:r>
              <a:rPr lang="en-US" sz="2600" smtClean="0"/>
              <a:t>Dalam analisis teknikal, terdapat proses eleminiasi yang diamksudkan untuk menghilangkan alternatif teknikal yang tidak sesuai dengan kondisi-kondisi intern maupun ekstern.</a:t>
            </a:r>
          </a:p>
          <a:p>
            <a:pPr marL="625475" lvl="1" indent="-284163" eaLnBrk="1" hangingPunct="1">
              <a:lnSpc>
                <a:spcPct val="90000"/>
              </a:lnSpc>
            </a:pPr>
            <a:r>
              <a:rPr lang="en-US" sz="2600" smtClean="0"/>
              <a:t>Kondisi intern dalam hal ini adalah kondisi perusahaan yang bersangkutan dan kondisi ekstern adalah kondisi di luar perusahaan tersebut misalnya peraturan pemerintahan dan Undang-Undang. </a:t>
            </a:r>
          </a:p>
        </p:txBody>
      </p:sp>
    </p:spTree>
    <p:extLst>
      <p:ext uri="{BB962C8B-B14F-4D97-AF65-F5344CB8AC3E}">
        <p14:creationId xmlns:p14="http://schemas.microsoft.com/office/powerpoint/2010/main" val="19388007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8706"/>
                                        </p:tgtEl>
                                        <p:attrNameLst>
                                          <p:attrName>style.visibility</p:attrName>
                                        </p:attrNameLst>
                                      </p:cBhvr>
                                      <p:to>
                                        <p:strVal val="visible"/>
                                      </p:to>
                                    </p:set>
                                    <p:anim calcmode="lin" valueType="num">
                                      <p:cBhvr additive="base">
                                        <p:cTn id="7" dur="500" fill="hold"/>
                                        <p:tgtEl>
                                          <p:spTgt spid="328706"/>
                                        </p:tgtEl>
                                        <p:attrNameLst>
                                          <p:attrName>ppt_x</p:attrName>
                                        </p:attrNameLst>
                                      </p:cBhvr>
                                      <p:tavLst>
                                        <p:tav tm="0">
                                          <p:val>
                                            <p:strVal val="#ppt_x"/>
                                          </p:val>
                                        </p:tav>
                                        <p:tav tm="100000">
                                          <p:val>
                                            <p:strVal val="#ppt_x"/>
                                          </p:val>
                                        </p:tav>
                                      </p:tavLst>
                                    </p:anim>
                                    <p:anim calcmode="lin" valueType="num">
                                      <p:cBhvr additive="base">
                                        <p:cTn id="8" dur="500" fill="hold"/>
                                        <p:tgtEl>
                                          <p:spTgt spid="3287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8707">
                                            <p:txEl>
                                              <p:pRg st="0" end="0"/>
                                            </p:txEl>
                                          </p:spTgt>
                                        </p:tgtEl>
                                        <p:attrNameLst>
                                          <p:attrName>style.visibility</p:attrName>
                                        </p:attrNameLst>
                                      </p:cBhvr>
                                      <p:to>
                                        <p:strVal val="visible"/>
                                      </p:to>
                                    </p:set>
                                    <p:animEffect transition="in" filter="dissolve">
                                      <p:cBhvr>
                                        <p:cTn id="13" dur="500"/>
                                        <p:tgtEl>
                                          <p:spTgt spid="32870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28707">
                                            <p:txEl>
                                              <p:pRg st="1" end="1"/>
                                            </p:txEl>
                                          </p:spTgt>
                                        </p:tgtEl>
                                        <p:attrNameLst>
                                          <p:attrName>style.visibility</p:attrName>
                                        </p:attrNameLst>
                                      </p:cBhvr>
                                      <p:to>
                                        <p:strVal val="visible"/>
                                      </p:to>
                                    </p:set>
                                    <p:animEffect transition="in" filter="dissolve">
                                      <p:cBhvr>
                                        <p:cTn id="18" dur="500"/>
                                        <p:tgtEl>
                                          <p:spTgt spid="328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p:bldP spid="328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439863" y="552450"/>
            <a:ext cx="7173912" cy="582613"/>
          </a:xfrm>
        </p:spPr>
        <p:txBody>
          <a:bodyPr/>
          <a:lstStyle/>
          <a:p>
            <a:pPr eaLnBrk="1" hangingPunct="1"/>
            <a:r>
              <a:rPr lang="en-US" sz="2800" b="1" smtClean="0"/>
              <a:t>PERSYARATAN TEKNIKAL PRODUK</a:t>
            </a:r>
          </a:p>
        </p:txBody>
      </p:sp>
      <p:sp>
        <p:nvSpPr>
          <p:cNvPr id="92163" name="Rectangle 3"/>
          <p:cNvSpPr>
            <a:spLocks noGrp="1" noChangeArrowheads="1"/>
          </p:cNvSpPr>
          <p:nvPr>
            <p:ph type="body" idx="1"/>
          </p:nvPr>
        </p:nvSpPr>
        <p:spPr>
          <a:xfrm>
            <a:off x="609600" y="1524000"/>
            <a:ext cx="7772400" cy="4114800"/>
          </a:xfrm>
        </p:spPr>
        <p:txBody>
          <a:bodyPr/>
          <a:lstStyle/>
          <a:p>
            <a:pPr marL="625475" lvl="1" indent="-284163" eaLnBrk="1" hangingPunct="1">
              <a:lnSpc>
                <a:spcPct val="90000"/>
              </a:lnSpc>
            </a:pPr>
            <a:r>
              <a:rPr lang="en-US" sz="2600" smtClean="0"/>
              <a:t>Dalam analisis teknikal, terdapat proses eleminiasi yang diamksudkan untuk menghilangkan alternatif teknikal yang tidak sesuai dengan kondisi-kondisi intern maupun ekstern.</a:t>
            </a:r>
          </a:p>
          <a:p>
            <a:pPr marL="625475" lvl="1" indent="-284163" eaLnBrk="1" hangingPunct="1">
              <a:lnSpc>
                <a:spcPct val="90000"/>
              </a:lnSpc>
            </a:pPr>
            <a:r>
              <a:rPr lang="en-US" sz="2600" smtClean="0"/>
              <a:t>Kondisi intern dalam hal ini adalah kondisi perusahaan yang bersangkutan dan kondisi ekstern adalah kondisi di luar perusahaan tersebut misalnya peraturan pemerintahan dan Undang-Undang. </a:t>
            </a:r>
          </a:p>
        </p:txBody>
      </p:sp>
    </p:spTree>
    <p:extLst>
      <p:ext uri="{BB962C8B-B14F-4D97-AF65-F5344CB8AC3E}">
        <p14:creationId xmlns:p14="http://schemas.microsoft.com/office/powerpoint/2010/main" val="1309832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ppt_x"/>
                                          </p:val>
                                        </p:tav>
                                        <p:tav tm="100000">
                                          <p:val>
                                            <p:strVal val="#ppt_x"/>
                                          </p:val>
                                        </p:tav>
                                      </p:tavLst>
                                    </p:anim>
                                    <p:anim calcmode="lin" valueType="num">
                                      <p:cBhvr additive="base">
                                        <p:cTn id="8"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2163">
                                            <p:txEl>
                                              <p:pRg st="0" end="0"/>
                                            </p:txEl>
                                          </p:spTgt>
                                        </p:tgtEl>
                                        <p:attrNameLst>
                                          <p:attrName>style.visibility</p:attrName>
                                        </p:attrNameLst>
                                      </p:cBhvr>
                                      <p:to>
                                        <p:strVal val="visible"/>
                                      </p:to>
                                    </p:set>
                                    <p:animEffect transition="in" filter="dissolve">
                                      <p:cBhvr>
                                        <p:cTn id="13" dur="500"/>
                                        <p:tgtEl>
                                          <p:spTgt spid="921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63">
                                            <p:txEl>
                                              <p:pRg st="1" end="1"/>
                                            </p:txEl>
                                          </p:spTgt>
                                        </p:tgtEl>
                                        <p:attrNameLst>
                                          <p:attrName>style.visibility</p:attrName>
                                        </p:attrNameLst>
                                      </p:cBhvr>
                                      <p:to>
                                        <p:strVal val="visible"/>
                                      </p:to>
                                    </p:set>
                                    <p:animEffect transition="in" filter="dissolve">
                                      <p:cBhvr>
                                        <p:cTn id="18" dur="500"/>
                                        <p:tgtEl>
                                          <p:spTgt spid="92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636</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Studi Kelayakan Bisnis</vt:lpstr>
      <vt:lpstr>ASPEK TEKNIKAL</vt:lpstr>
      <vt:lpstr>PENGERTIAN ASPEK TEKNIKAL DALAM STUDI KELAYAKAN</vt:lpstr>
      <vt:lpstr>PENGERTIAN ASPEK TEKNIKAL DALAM STUDI KELAYAKAN</vt:lpstr>
      <vt:lpstr>PENGERTIAN ASPEK TEKNIKAL DALAM STUDI KELAYAKAN</vt:lpstr>
      <vt:lpstr>PENGERTIAN ASPEK TEKNIKAL DALAM STUDI KELAYAKAN</vt:lpstr>
      <vt:lpstr>PERSYARATAN TEKNIKAL PRODUK</vt:lpstr>
      <vt:lpstr>PERSYARATAN TEKNIKAL PRODUK</vt:lpstr>
      <vt:lpstr>PERSYARATAN TEKNIKAL PRODUK</vt:lpstr>
      <vt:lpstr>PERSYARATAN TEKNIKAL PRODUK</vt:lpstr>
      <vt:lpstr>PERSYARATAN TEKNIKAL PRODUK</vt:lpstr>
      <vt:lpstr>PERSYARATAN TEKNIKAL PRODUK</vt:lpstr>
      <vt:lpstr>PERSYARATAN TEKNIKAL PRODUK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PENILAIAN TERHADAP ELEMEN-ELEMEN TEKNIKAL PROYEK</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Staff</cp:lastModifiedBy>
  <cp:revision>18</cp:revision>
  <dcterms:created xsi:type="dcterms:W3CDTF">2017-09-09T11:34:57Z</dcterms:created>
  <dcterms:modified xsi:type="dcterms:W3CDTF">2017-09-27T02:17:01Z</dcterms:modified>
</cp:coreProperties>
</file>